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257" r:id="rId2"/>
    <p:sldId id="258" r:id="rId3"/>
    <p:sldId id="259" r:id="rId4"/>
    <p:sldId id="262" r:id="rId5"/>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54" d="100"/>
          <a:sy n="54" d="100"/>
        </p:scale>
        <p:origin x="96" y="91"/>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E8734A34-CF73-4D4B-A119-AF224F33091D}"/>
              </a:ext>
            </a:extLst>
          </p:cNvPr>
          <p:cNvSpPr>
            <a:spLocks noGrp="1"/>
          </p:cNvSpPr>
          <p:nvPr>
            <p:ph type="hdr" sz="quarter"/>
          </p:nvPr>
        </p:nvSpPr>
        <p:spPr>
          <a:xfrm>
            <a:off x="1" y="1"/>
            <a:ext cx="2984871" cy="502755"/>
          </a:xfrm>
          <a:prstGeom prst="rect">
            <a:avLst/>
          </a:prstGeom>
        </p:spPr>
        <p:txBody>
          <a:bodyPr vert="horz" lIns="93122" tIns="46561" rIns="93122" bIns="46561"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3D3AACEA-6304-4EA0-B046-70D393112C19}"/>
              </a:ext>
            </a:extLst>
          </p:cNvPr>
          <p:cNvSpPr>
            <a:spLocks noGrp="1"/>
          </p:cNvSpPr>
          <p:nvPr>
            <p:ph type="dt" sz="quarter" idx="1"/>
          </p:nvPr>
        </p:nvSpPr>
        <p:spPr>
          <a:xfrm>
            <a:off x="3901698" y="1"/>
            <a:ext cx="2984871" cy="502755"/>
          </a:xfrm>
          <a:prstGeom prst="rect">
            <a:avLst/>
          </a:prstGeom>
        </p:spPr>
        <p:txBody>
          <a:bodyPr vert="horz" lIns="93122" tIns="46561" rIns="93122" bIns="46561" rtlCol="0"/>
          <a:lstStyle>
            <a:lvl1pPr algn="r">
              <a:defRPr sz="1200"/>
            </a:lvl1pPr>
          </a:lstStyle>
          <a:p>
            <a:fld id="{8B371377-11C4-4CC4-8B60-A2CF7F3DA97B}" type="datetimeFigureOut">
              <a:rPr kumimoji="1" lang="ja-JP" altLang="en-US" smtClean="0"/>
              <a:t>2018/7/22</a:t>
            </a:fld>
            <a:endParaRPr kumimoji="1" lang="ja-JP" altLang="en-US"/>
          </a:p>
        </p:txBody>
      </p:sp>
      <p:sp>
        <p:nvSpPr>
          <p:cNvPr id="4" name="フッター プレースホルダー 3">
            <a:extLst>
              <a:ext uri="{FF2B5EF4-FFF2-40B4-BE49-F238E27FC236}">
                <a16:creationId xmlns:a16="http://schemas.microsoft.com/office/drawing/2014/main" id="{F3FCB601-4E63-4215-AC65-578683EA36FD}"/>
              </a:ext>
            </a:extLst>
          </p:cNvPr>
          <p:cNvSpPr>
            <a:spLocks noGrp="1"/>
          </p:cNvSpPr>
          <p:nvPr>
            <p:ph type="ftr" sz="quarter" idx="2"/>
          </p:nvPr>
        </p:nvSpPr>
        <p:spPr>
          <a:xfrm>
            <a:off x="1" y="9517547"/>
            <a:ext cx="2984871" cy="502754"/>
          </a:xfrm>
          <a:prstGeom prst="rect">
            <a:avLst/>
          </a:prstGeom>
        </p:spPr>
        <p:txBody>
          <a:bodyPr vert="horz" lIns="93122" tIns="46561" rIns="93122" bIns="46561" rtlCol="0" anchor="b"/>
          <a:lstStyle>
            <a:lvl1pPr algn="l">
              <a:defRPr sz="1200"/>
            </a:lvl1pPr>
          </a:lstStyle>
          <a:p>
            <a:endParaRPr kumimoji="1" lang="ja-JP" altLang="en-US"/>
          </a:p>
        </p:txBody>
      </p:sp>
      <p:sp>
        <p:nvSpPr>
          <p:cNvPr id="5" name="スライド番号プレースホルダー 4">
            <a:extLst>
              <a:ext uri="{FF2B5EF4-FFF2-40B4-BE49-F238E27FC236}">
                <a16:creationId xmlns:a16="http://schemas.microsoft.com/office/drawing/2014/main" id="{686F7263-397E-412A-ABAF-5E6BCA4CA645}"/>
              </a:ext>
            </a:extLst>
          </p:cNvPr>
          <p:cNvSpPr>
            <a:spLocks noGrp="1"/>
          </p:cNvSpPr>
          <p:nvPr>
            <p:ph type="sldNum" sz="quarter" idx="3"/>
          </p:nvPr>
        </p:nvSpPr>
        <p:spPr>
          <a:xfrm>
            <a:off x="3901698" y="9517547"/>
            <a:ext cx="2984871" cy="502754"/>
          </a:xfrm>
          <a:prstGeom prst="rect">
            <a:avLst/>
          </a:prstGeom>
        </p:spPr>
        <p:txBody>
          <a:bodyPr vert="horz" lIns="93122" tIns="46561" rIns="93122" bIns="46561" rtlCol="0" anchor="b"/>
          <a:lstStyle>
            <a:lvl1pPr algn="r">
              <a:defRPr sz="1200"/>
            </a:lvl1pPr>
          </a:lstStyle>
          <a:p>
            <a:fld id="{9F7B317E-5AB3-487D-B8A7-4EB336E461CB}" type="slidenum">
              <a:rPr kumimoji="1" lang="ja-JP" altLang="en-US" smtClean="0"/>
              <a:t>‹#›</a:t>
            </a:fld>
            <a:endParaRPr kumimoji="1" lang="ja-JP" altLang="en-US"/>
          </a:p>
        </p:txBody>
      </p:sp>
    </p:spTree>
    <p:extLst>
      <p:ext uri="{BB962C8B-B14F-4D97-AF65-F5344CB8AC3E}">
        <p14:creationId xmlns:p14="http://schemas.microsoft.com/office/powerpoint/2010/main" val="39243454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85466" cy="503030"/>
          </a:xfrm>
          <a:prstGeom prst="rect">
            <a:avLst/>
          </a:prstGeom>
        </p:spPr>
        <p:txBody>
          <a:bodyPr vert="horz" lIns="93122" tIns="46561" rIns="93122" bIns="46561" rtlCol="0"/>
          <a:lstStyle>
            <a:lvl1pPr algn="l">
              <a:defRPr sz="1200"/>
            </a:lvl1pPr>
          </a:lstStyle>
          <a:p>
            <a:endParaRPr kumimoji="1" lang="ja-JP" altLang="en-US"/>
          </a:p>
        </p:txBody>
      </p:sp>
      <p:sp>
        <p:nvSpPr>
          <p:cNvPr id="3" name="日付プレースホルダー 2"/>
          <p:cNvSpPr>
            <a:spLocks noGrp="1"/>
          </p:cNvSpPr>
          <p:nvPr>
            <p:ph type="dt" idx="1"/>
          </p:nvPr>
        </p:nvSpPr>
        <p:spPr>
          <a:xfrm>
            <a:off x="3901074" y="0"/>
            <a:ext cx="2985465" cy="503030"/>
          </a:xfrm>
          <a:prstGeom prst="rect">
            <a:avLst/>
          </a:prstGeom>
        </p:spPr>
        <p:txBody>
          <a:bodyPr vert="horz" lIns="93122" tIns="46561" rIns="93122" bIns="46561" rtlCol="0"/>
          <a:lstStyle>
            <a:lvl1pPr algn="r">
              <a:defRPr sz="1200"/>
            </a:lvl1pPr>
          </a:lstStyle>
          <a:p>
            <a:fld id="{C447F80E-94D7-4D1D-8CA2-8A576701612C}" type="datetimeFigureOut">
              <a:rPr kumimoji="1" lang="ja-JP" altLang="en-US" smtClean="0"/>
              <a:t>2018/7/22</a:t>
            </a:fld>
            <a:endParaRPr kumimoji="1" lang="ja-JP" altLang="en-US"/>
          </a:p>
        </p:txBody>
      </p:sp>
      <p:sp>
        <p:nvSpPr>
          <p:cNvPr id="4" name="スライド イメージ プレースホルダー 3"/>
          <p:cNvSpPr>
            <a:spLocks noGrp="1" noRot="1" noChangeAspect="1"/>
          </p:cNvSpPr>
          <p:nvPr>
            <p:ph type="sldImg" idx="2"/>
          </p:nvPr>
        </p:nvSpPr>
        <p:spPr>
          <a:xfrm>
            <a:off x="438150" y="1252538"/>
            <a:ext cx="6011863" cy="3381375"/>
          </a:xfrm>
          <a:prstGeom prst="rect">
            <a:avLst/>
          </a:prstGeom>
          <a:noFill/>
          <a:ln w="12700">
            <a:solidFill>
              <a:prstClr val="black"/>
            </a:solidFill>
          </a:ln>
        </p:spPr>
        <p:txBody>
          <a:bodyPr vert="horz" lIns="93122" tIns="46561" rIns="93122" bIns="46561" rtlCol="0" anchor="ctr"/>
          <a:lstStyle/>
          <a:p>
            <a:endParaRPr lang="ja-JP" altLang="en-US"/>
          </a:p>
        </p:txBody>
      </p:sp>
      <p:sp>
        <p:nvSpPr>
          <p:cNvPr id="5" name="ノート プレースホルダー 4"/>
          <p:cNvSpPr>
            <a:spLocks noGrp="1"/>
          </p:cNvSpPr>
          <p:nvPr>
            <p:ph type="body" sz="quarter" idx="3"/>
          </p:nvPr>
        </p:nvSpPr>
        <p:spPr>
          <a:xfrm>
            <a:off x="688330" y="4822320"/>
            <a:ext cx="5511505" cy="3945240"/>
          </a:xfrm>
          <a:prstGeom prst="rect">
            <a:avLst/>
          </a:prstGeom>
        </p:spPr>
        <p:txBody>
          <a:bodyPr vert="horz" lIns="93122" tIns="46561" rIns="93122" bIns="46561"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517270"/>
            <a:ext cx="2985466" cy="503030"/>
          </a:xfrm>
          <a:prstGeom prst="rect">
            <a:avLst/>
          </a:prstGeom>
        </p:spPr>
        <p:txBody>
          <a:bodyPr vert="horz" lIns="93122" tIns="46561" rIns="93122" bIns="46561"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01074" y="9517270"/>
            <a:ext cx="2985465" cy="503030"/>
          </a:xfrm>
          <a:prstGeom prst="rect">
            <a:avLst/>
          </a:prstGeom>
        </p:spPr>
        <p:txBody>
          <a:bodyPr vert="horz" lIns="93122" tIns="46561" rIns="93122" bIns="46561" rtlCol="0" anchor="b"/>
          <a:lstStyle>
            <a:lvl1pPr algn="r">
              <a:defRPr sz="1200"/>
            </a:lvl1pPr>
          </a:lstStyle>
          <a:p>
            <a:fld id="{F53E0646-4C39-4C23-8F5F-9F6359006AAA}" type="slidenum">
              <a:rPr kumimoji="1" lang="ja-JP" altLang="en-US" smtClean="0"/>
              <a:t>‹#›</a:t>
            </a:fld>
            <a:endParaRPr kumimoji="1" lang="ja-JP" altLang="en-US"/>
          </a:p>
        </p:txBody>
      </p:sp>
    </p:spTree>
    <p:extLst>
      <p:ext uri="{BB962C8B-B14F-4D97-AF65-F5344CB8AC3E}">
        <p14:creationId xmlns:p14="http://schemas.microsoft.com/office/powerpoint/2010/main" val="245984457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58FADDA-0ED2-4FB4-9524-50BBAD0F3581}"/>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1712566-93E9-408D-A9A2-C9DD476732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マスター字幕の書式設定</a:t>
            </a:r>
          </a:p>
        </p:txBody>
      </p:sp>
      <p:sp>
        <p:nvSpPr>
          <p:cNvPr id="4" name="日付プレースホルダー 3">
            <a:extLst>
              <a:ext uri="{FF2B5EF4-FFF2-40B4-BE49-F238E27FC236}">
                <a16:creationId xmlns:a16="http://schemas.microsoft.com/office/drawing/2014/main" id="{0A5F9E7D-FAFB-488D-8FE5-1AA1C223BDF3}"/>
              </a:ext>
            </a:extLst>
          </p:cNvPr>
          <p:cNvSpPr>
            <a:spLocks noGrp="1"/>
          </p:cNvSpPr>
          <p:nvPr>
            <p:ph type="dt" sz="half" idx="10"/>
          </p:nvPr>
        </p:nvSpPr>
        <p:spPr/>
        <p:txBody>
          <a:bodyPr/>
          <a:lstStyle/>
          <a:p>
            <a:fld id="{12B0AED3-DA58-4EFF-9678-8B8DF2818154}" type="datetime1">
              <a:rPr kumimoji="1" lang="ja-JP" altLang="en-US" smtClean="0"/>
              <a:t>2018/7/22</a:t>
            </a:fld>
            <a:endParaRPr kumimoji="1" lang="ja-JP" altLang="en-US"/>
          </a:p>
        </p:txBody>
      </p:sp>
      <p:sp>
        <p:nvSpPr>
          <p:cNvPr id="5" name="フッター プレースホルダー 4">
            <a:extLst>
              <a:ext uri="{FF2B5EF4-FFF2-40B4-BE49-F238E27FC236}">
                <a16:creationId xmlns:a16="http://schemas.microsoft.com/office/drawing/2014/main" id="{30B2B5F4-1D9A-4937-962C-1CDB795EC89F}"/>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ECC6EB4-7BCE-4E7D-95BA-7267EEE5FDE1}"/>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993643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D633126-D16C-42B0-980E-A5489E177E27}"/>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A136CE4-0621-4C9A-ACE4-2214138B55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33A3008-D654-4F2B-82E5-766BDFE57FA4}"/>
              </a:ext>
            </a:extLst>
          </p:cNvPr>
          <p:cNvSpPr>
            <a:spLocks noGrp="1"/>
          </p:cNvSpPr>
          <p:nvPr>
            <p:ph type="dt" sz="half" idx="10"/>
          </p:nvPr>
        </p:nvSpPr>
        <p:spPr/>
        <p:txBody>
          <a:bodyPr/>
          <a:lstStyle/>
          <a:p>
            <a:fld id="{FE439452-40BD-4B80-9ADF-5936477A8142}" type="datetime1">
              <a:rPr kumimoji="1" lang="ja-JP" altLang="en-US" smtClean="0"/>
              <a:t>2018/7/22</a:t>
            </a:fld>
            <a:endParaRPr kumimoji="1" lang="ja-JP" altLang="en-US"/>
          </a:p>
        </p:txBody>
      </p:sp>
      <p:sp>
        <p:nvSpPr>
          <p:cNvPr id="5" name="フッター プレースホルダー 4">
            <a:extLst>
              <a:ext uri="{FF2B5EF4-FFF2-40B4-BE49-F238E27FC236}">
                <a16:creationId xmlns:a16="http://schemas.microsoft.com/office/drawing/2014/main" id="{011A3E9A-03C1-4A46-ADCD-4B132FDF861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3EFD613-6B7A-4802-8D0D-A74BAC4A6F76}"/>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32832049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D48D8D69-F19D-4D05-B506-3410FD158E60}"/>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690D583D-65E9-4253-B9A3-E1F9ECDAB7B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633C2E80-8437-499E-A756-363D97B03641}"/>
              </a:ext>
            </a:extLst>
          </p:cNvPr>
          <p:cNvSpPr>
            <a:spLocks noGrp="1"/>
          </p:cNvSpPr>
          <p:nvPr>
            <p:ph type="dt" sz="half" idx="10"/>
          </p:nvPr>
        </p:nvSpPr>
        <p:spPr/>
        <p:txBody>
          <a:bodyPr/>
          <a:lstStyle/>
          <a:p>
            <a:fld id="{0FF0A837-5924-4B07-A215-6A8FFF84878C}" type="datetime1">
              <a:rPr kumimoji="1" lang="ja-JP" altLang="en-US" smtClean="0"/>
              <a:t>2018/7/22</a:t>
            </a:fld>
            <a:endParaRPr kumimoji="1" lang="ja-JP" altLang="en-US"/>
          </a:p>
        </p:txBody>
      </p:sp>
      <p:sp>
        <p:nvSpPr>
          <p:cNvPr id="5" name="フッター プレースホルダー 4">
            <a:extLst>
              <a:ext uri="{FF2B5EF4-FFF2-40B4-BE49-F238E27FC236}">
                <a16:creationId xmlns:a16="http://schemas.microsoft.com/office/drawing/2014/main" id="{87001E41-C287-4E30-B38B-AE260DB1B3C3}"/>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FCF8DCB1-F482-4C09-BBEC-3978C1AD67CA}"/>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1401712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D497A47-0B82-4BB9-B4D4-BD8872560ED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4FECB29-4DE3-42A9-B988-86C732DA64F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5A1BC80-9C1A-4AC1-AA4D-76C3785450D7}"/>
              </a:ext>
            </a:extLst>
          </p:cNvPr>
          <p:cNvSpPr>
            <a:spLocks noGrp="1"/>
          </p:cNvSpPr>
          <p:nvPr>
            <p:ph type="dt" sz="half" idx="10"/>
          </p:nvPr>
        </p:nvSpPr>
        <p:spPr/>
        <p:txBody>
          <a:bodyPr/>
          <a:lstStyle/>
          <a:p>
            <a:fld id="{DF6C1B5E-6F39-42E7-9ADB-0842F7E04DFD}" type="datetime1">
              <a:rPr kumimoji="1" lang="ja-JP" altLang="en-US" smtClean="0"/>
              <a:t>2018/7/22</a:t>
            </a:fld>
            <a:endParaRPr kumimoji="1" lang="ja-JP" altLang="en-US"/>
          </a:p>
        </p:txBody>
      </p:sp>
      <p:sp>
        <p:nvSpPr>
          <p:cNvPr id="5" name="フッター プレースホルダー 4">
            <a:extLst>
              <a:ext uri="{FF2B5EF4-FFF2-40B4-BE49-F238E27FC236}">
                <a16:creationId xmlns:a16="http://schemas.microsoft.com/office/drawing/2014/main" id="{C0F6B4F8-9028-44B0-A64C-7ECB2F38F9B0}"/>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731B8CD-6182-441F-982C-D9C75B7DD583}"/>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27666607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CFF1A2A-F3C2-47E6-A089-ACB9A2E63EFB}"/>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9BDF516B-5524-43A6-BF45-ACF46BE5DA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F4F93A1A-24AE-4B89-BA95-CC9EFE75054E}"/>
              </a:ext>
            </a:extLst>
          </p:cNvPr>
          <p:cNvSpPr>
            <a:spLocks noGrp="1"/>
          </p:cNvSpPr>
          <p:nvPr>
            <p:ph type="dt" sz="half" idx="10"/>
          </p:nvPr>
        </p:nvSpPr>
        <p:spPr/>
        <p:txBody>
          <a:bodyPr/>
          <a:lstStyle/>
          <a:p>
            <a:fld id="{6F661FE0-26D7-4902-86AF-580F9AB6B4E6}" type="datetime1">
              <a:rPr kumimoji="1" lang="ja-JP" altLang="en-US" smtClean="0"/>
              <a:t>2018/7/22</a:t>
            </a:fld>
            <a:endParaRPr kumimoji="1" lang="ja-JP" altLang="en-US"/>
          </a:p>
        </p:txBody>
      </p:sp>
      <p:sp>
        <p:nvSpPr>
          <p:cNvPr id="5" name="フッター プレースホルダー 4">
            <a:extLst>
              <a:ext uri="{FF2B5EF4-FFF2-40B4-BE49-F238E27FC236}">
                <a16:creationId xmlns:a16="http://schemas.microsoft.com/office/drawing/2014/main" id="{9DCA3A8A-40E3-4838-9F2C-62403335C2B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556A4C2-83DC-4848-85EA-6ED5B8CAC03C}"/>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8812204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F57026-6283-4400-8C8A-BA8DB5744FA9}"/>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1037D52-731C-4BD8-ACA9-091017EC0BB8}"/>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F0CD644E-54F2-4B55-8EAF-67A95F10254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06EA30FC-CEEF-4E3D-A9A4-F33A38E30C84}"/>
              </a:ext>
            </a:extLst>
          </p:cNvPr>
          <p:cNvSpPr>
            <a:spLocks noGrp="1"/>
          </p:cNvSpPr>
          <p:nvPr>
            <p:ph type="dt" sz="half" idx="10"/>
          </p:nvPr>
        </p:nvSpPr>
        <p:spPr/>
        <p:txBody>
          <a:bodyPr/>
          <a:lstStyle/>
          <a:p>
            <a:fld id="{6EB64326-6722-4613-825D-9145C081856E}" type="datetime1">
              <a:rPr kumimoji="1" lang="ja-JP" altLang="en-US" smtClean="0"/>
              <a:t>2018/7/22</a:t>
            </a:fld>
            <a:endParaRPr kumimoji="1" lang="ja-JP" altLang="en-US"/>
          </a:p>
        </p:txBody>
      </p:sp>
      <p:sp>
        <p:nvSpPr>
          <p:cNvPr id="6" name="フッター プレースホルダー 5">
            <a:extLst>
              <a:ext uri="{FF2B5EF4-FFF2-40B4-BE49-F238E27FC236}">
                <a16:creationId xmlns:a16="http://schemas.microsoft.com/office/drawing/2014/main" id="{40B8773D-1D39-47DA-819B-CF3BDCC713C2}"/>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E8A1795-4089-44BD-8AA6-A4E13673B910}"/>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13101562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A4B1A23-AC2F-4E41-9A1D-4056CF2FEFC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C82BEEC-F0D6-4250-BC27-D03EDF074DB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ED984D31-CDE7-4F93-8406-1021552C99A9}"/>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E361810-9C4D-4107-9C71-243CCF9D757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708E271E-C606-40EE-AF59-D9EF2FE9470C}"/>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38E120F9-D760-4637-8F14-AD98D6664C1C}"/>
              </a:ext>
            </a:extLst>
          </p:cNvPr>
          <p:cNvSpPr>
            <a:spLocks noGrp="1"/>
          </p:cNvSpPr>
          <p:nvPr>
            <p:ph type="dt" sz="half" idx="10"/>
          </p:nvPr>
        </p:nvSpPr>
        <p:spPr/>
        <p:txBody>
          <a:bodyPr/>
          <a:lstStyle/>
          <a:p>
            <a:fld id="{A4CE1118-661F-47AC-824F-DB8302F36181}" type="datetime1">
              <a:rPr kumimoji="1" lang="ja-JP" altLang="en-US" smtClean="0"/>
              <a:t>2018/7/22</a:t>
            </a:fld>
            <a:endParaRPr kumimoji="1" lang="ja-JP" altLang="en-US"/>
          </a:p>
        </p:txBody>
      </p:sp>
      <p:sp>
        <p:nvSpPr>
          <p:cNvPr id="8" name="フッター プレースホルダー 7">
            <a:extLst>
              <a:ext uri="{FF2B5EF4-FFF2-40B4-BE49-F238E27FC236}">
                <a16:creationId xmlns:a16="http://schemas.microsoft.com/office/drawing/2014/main" id="{D413628E-D990-4DDC-BE8B-7EED97909CC6}"/>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5E6ED688-56EB-4FEF-860B-A5528FFB4AA6}"/>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345217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BA94AEC-1573-48D0-BE1A-548CD6FBADA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D4C6BE0-C3AA-4A83-AD30-B033360A4F41}"/>
              </a:ext>
            </a:extLst>
          </p:cNvPr>
          <p:cNvSpPr>
            <a:spLocks noGrp="1"/>
          </p:cNvSpPr>
          <p:nvPr>
            <p:ph type="dt" sz="half" idx="10"/>
          </p:nvPr>
        </p:nvSpPr>
        <p:spPr/>
        <p:txBody>
          <a:bodyPr/>
          <a:lstStyle/>
          <a:p>
            <a:fld id="{3DB423A3-EE3A-4BEB-9B79-BEDBB05E63E1}" type="datetime1">
              <a:rPr kumimoji="1" lang="ja-JP" altLang="en-US" smtClean="0"/>
              <a:t>2018/7/22</a:t>
            </a:fld>
            <a:endParaRPr kumimoji="1" lang="ja-JP" altLang="en-US"/>
          </a:p>
        </p:txBody>
      </p:sp>
      <p:sp>
        <p:nvSpPr>
          <p:cNvPr id="4" name="フッター プレースホルダー 3">
            <a:extLst>
              <a:ext uri="{FF2B5EF4-FFF2-40B4-BE49-F238E27FC236}">
                <a16:creationId xmlns:a16="http://schemas.microsoft.com/office/drawing/2014/main" id="{2AE5A7C9-6F5F-4549-AF87-DD85CCF44215}"/>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9EBADD-3AE3-4CFF-8372-ED4A4550A615}"/>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33286011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97F0EAA5-D4DA-4D33-8496-4C42CD405931}"/>
              </a:ext>
            </a:extLst>
          </p:cNvPr>
          <p:cNvSpPr>
            <a:spLocks noGrp="1"/>
          </p:cNvSpPr>
          <p:nvPr>
            <p:ph type="dt" sz="half" idx="10"/>
          </p:nvPr>
        </p:nvSpPr>
        <p:spPr/>
        <p:txBody>
          <a:bodyPr/>
          <a:lstStyle/>
          <a:p>
            <a:fld id="{16DB5D58-242A-4570-8559-CC648018A8FF}" type="datetime1">
              <a:rPr kumimoji="1" lang="ja-JP" altLang="en-US" smtClean="0"/>
              <a:t>2018/7/22</a:t>
            </a:fld>
            <a:endParaRPr kumimoji="1" lang="ja-JP" altLang="en-US"/>
          </a:p>
        </p:txBody>
      </p:sp>
      <p:sp>
        <p:nvSpPr>
          <p:cNvPr id="3" name="フッター プレースホルダー 2">
            <a:extLst>
              <a:ext uri="{FF2B5EF4-FFF2-40B4-BE49-F238E27FC236}">
                <a16:creationId xmlns:a16="http://schemas.microsoft.com/office/drawing/2014/main" id="{CA190DA4-49EE-4F6A-BB4E-BC1E31E150FC}"/>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24D4F06-61C8-4924-8815-E9746350D006}"/>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1063119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CF97E2-9260-4CBF-935F-8076C003157C}"/>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1632641-C03F-433E-9ED5-53AE8B4652B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3E12116D-74CB-4309-A002-19C364AA62D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135C1560-EEE7-4A68-87D8-23207E3A5489}"/>
              </a:ext>
            </a:extLst>
          </p:cNvPr>
          <p:cNvSpPr>
            <a:spLocks noGrp="1"/>
          </p:cNvSpPr>
          <p:nvPr>
            <p:ph type="dt" sz="half" idx="10"/>
          </p:nvPr>
        </p:nvSpPr>
        <p:spPr/>
        <p:txBody>
          <a:bodyPr/>
          <a:lstStyle/>
          <a:p>
            <a:fld id="{5CF069C6-426B-4240-BC69-4A9B96BD8CB2}" type="datetime1">
              <a:rPr kumimoji="1" lang="ja-JP" altLang="en-US" smtClean="0"/>
              <a:t>2018/7/22</a:t>
            </a:fld>
            <a:endParaRPr kumimoji="1" lang="ja-JP" altLang="en-US"/>
          </a:p>
        </p:txBody>
      </p:sp>
      <p:sp>
        <p:nvSpPr>
          <p:cNvPr id="6" name="フッター プレースホルダー 5">
            <a:extLst>
              <a:ext uri="{FF2B5EF4-FFF2-40B4-BE49-F238E27FC236}">
                <a16:creationId xmlns:a16="http://schemas.microsoft.com/office/drawing/2014/main" id="{C51D623E-2A1B-4161-A378-9393196102FB}"/>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D46AD074-F897-46A1-969E-CEDD2DFD21D1}"/>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33437355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6B5602-952E-4746-AE4D-601BDCFC0961}"/>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9B409AE1-F69D-4918-B34C-D74CA86F8A4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2E6BBA20-EA4B-47FC-9CAE-4C715B22F51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B0840F97-600D-40F3-8703-ED3A7CEE451F}"/>
              </a:ext>
            </a:extLst>
          </p:cNvPr>
          <p:cNvSpPr>
            <a:spLocks noGrp="1"/>
          </p:cNvSpPr>
          <p:nvPr>
            <p:ph type="dt" sz="half" idx="10"/>
          </p:nvPr>
        </p:nvSpPr>
        <p:spPr/>
        <p:txBody>
          <a:bodyPr/>
          <a:lstStyle/>
          <a:p>
            <a:fld id="{B2E3771A-91FB-4897-A756-2060F62746B2}" type="datetime1">
              <a:rPr kumimoji="1" lang="ja-JP" altLang="en-US" smtClean="0"/>
              <a:t>2018/7/22</a:t>
            </a:fld>
            <a:endParaRPr kumimoji="1" lang="ja-JP" altLang="en-US"/>
          </a:p>
        </p:txBody>
      </p:sp>
      <p:sp>
        <p:nvSpPr>
          <p:cNvPr id="6" name="フッター プレースホルダー 5">
            <a:extLst>
              <a:ext uri="{FF2B5EF4-FFF2-40B4-BE49-F238E27FC236}">
                <a16:creationId xmlns:a16="http://schemas.microsoft.com/office/drawing/2014/main" id="{30709EB1-4B1B-4316-A13F-26283231EB2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B9D4800-5978-4220-A853-4B56A7810F9E}"/>
              </a:ext>
            </a:extLst>
          </p:cNvPr>
          <p:cNvSpPr>
            <a:spLocks noGrp="1"/>
          </p:cNvSpPr>
          <p:nvPr>
            <p:ph type="sldNum" sz="quarter" idx="12"/>
          </p:nvPr>
        </p:nvSpPr>
        <p:spPr/>
        <p:txBody>
          <a:body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19505087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F71810CA-61BC-428B-A1CF-6808A9A9454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F7FD124-5C0A-48B5-A7D4-AF7BB2AE485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DC39719-82FA-4FA2-A9D3-E26AEFAC731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57DB142-5E6E-47F9-AEBF-F5FEA4524026}" type="datetime1">
              <a:rPr kumimoji="1" lang="ja-JP" altLang="en-US" smtClean="0"/>
              <a:t>2018/7/22</a:t>
            </a:fld>
            <a:endParaRPr kumimoji="1" lang="ja-JP" altLang="en-US"/>
          </a:p>
        </p:txBody>
      </p:sp>
      <p:sp>
        <p:nvSpPr>
          <p:cNvPr id="5" name="フッター プレースホルダー 4">
            <a:extLst>
              <a:ext uri="{FF2B5EF4-FFF2-40B4-BE49-F238E27FC236}">
                <a16:creationId xmlns:a16="http://schemas.microsoft.com/office/drawing/2014/main" id="{CC07283B-1C69-4629-A9F7-9E87AB84BF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B1EEE915-1170-4CE5-AF63-8AE6FE0FE2B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674916-8866-46B3-B879-EC5E5D02B0C2}" type="slidenum">
              <a:rPr kumimoji="1" lang="ja-JP" altLang="en-US" smtClean="0"/>
              <a:t>‹#›</a:t>
            </a:fld>
            <a:endParaRPr kumimoji="1" lang="ja-JP" altLang="en-US"/>
          </a:p>
        </p:txBody>
      </p:sp>
    </p:spTree>
    <p:extLst>
      <p:ext uri="{BB962C8B-B14F-4D97-AF65-F5344CB8AC3E}">
        <p14:creationId xmlns:p14="http://schemas.microsoft.com/office/powerpoint/2010/main" val="782643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4E9F3D50-E8B3-4918-A664-DF1BA5755DA8}"/>
              </a:ext>
            </a:extLst>
          </p:cNvPr>
          <p:cNvSpPr txBox="1"/>
          <p:nvPr/>
        </p:nvSpPr>
        <p:spPr>
          <a:xfrm>
            <a:off x="977558" y="1490008"/>
            <a:ext cx="10114961" cy="1200329"/>
          </a:xfrm>
          <a:prstGeom prst="rect">
            <a:avLst/>
          </a:prstGeom>
          <a:noFill/>
          <a:ln>
            <a:solidFill>
              <a:schemeClr val="accent1"/>
            </a:solidFill>
          </a:ln>
        </p:spPr>
        <p:txBody>
          <a:bodyPr wrap="square" rtlCol="0">
            <a:spAutoFit/>
          </a:bodyPr>
          <a:lstStyle/>
          <a:p>
            <a:r>
              <a:rPr lang="ja-JP" altLang="ja-JP" sz="2400" dirty="0"/>
              <a:t>金流商流情報連携タスクフォースは、金融業界の決済高度化に向けた戦略的取組みに呼応した産業界への実装準備を推進するとともに、金流商流情報の利活用に関する研究を行う</a:t>
            </a:r>
            <a:r>
              <a:rPr lang="ja-JP" altLang="en-US" sz="2400" dirty="0"/>
              <a:t>。</a:t>
            </a:r>
            <a:endParaRPr lang="ja-JP" altLang="ja-JP" sz="2400" dirty="0"/>
          </a:p>
        </p:txBody>
      </p:sp>
      <p:sp>
        <p:nvSpPr>
          <p:cNvPr id="6" name="テキスト ボックス 5">
            <a:extLst>
              <a:ext uri="{FF2B5EF4-FFF2-40B4-BE49-F238E27FC236}">
                <a16:creationId xmlns:a16="http://schemas.microsoft.com/office/drawing/2014/main" id="{CDEB9F99-CED7-4BEB-AD7E-4C4CD57D62A4}"/>
              </a:ext>
            </a:extLst>
          </p:cNvPr>
          <p:cNvSpPr txBox="1"/>
          <p:nvPr/>
        </p:nvSpPr>
        <p:spPr>
          <a:xfrm>
            <a:off x="1925150" y="3798332"/>
            <a:ext cx="8187730" cy="1569660"/>
          </a:xfrm>
          <a:prstGeom prst="rect">
            <a:avLst/>
          </a:prstGeom>
          <a:noFill/>
        </p:spPr>
        <p:txBody>
          <a:bodyPr wrap="square" rtlCol="0">
            <a:spAutoFit/>
          </a:bodyPr>
          <a:lstStyle/>
          <a:p>
            <a:r>
              <a:rPr lang="ja-JP" altLang="en-US" sz="3200" dirty="0"/>
              <a:t>１．</a:t>
            </a:r>
            <a:r>
              <a:rPr lang="ja-JP" altLang="ja-JP" sz="3200" dirty="0"/>
              <a:t>金流商流情報連携基盤の推進</a:t>
            </a:r>
            <a:endParaRPr lang="en-US" altLang="ja-JP" sz="3200" dirty="0"/>
          </a:p>
          <a:p>
            <a:endParaRPr lang="en-US" altLang="ja-JP" sz="3200" dirty="0"/>
          </a:p>
          <a:p>
            <a:r>
              <a:rPr kumimoji="1" lang="ja-JP" altLang="en-US" sz="3200" dirty="0"/>
              <a:t>２．</a:t>
            </a:r>
            <a:r>
              <a:rPr lang="ja-JP" altLang="ja-JP" sz="3200" dirty="0"/>
              <a:t>金流商流情報の利活用分野の調査</a:t>
            </a:r>
            <a:endParaRPr kumimoji="1" lang="ja-JP" altLang="en-US" sz="3200" dirty="0"/>
          </a:p>
        </p:txBody>
      </p:sp>
      <p:sp>
        <p:nvSpPr>
          <p:cNvPr id="7" name="テキスト ボックス 6">
            <a:extLst>
              <a:ext uri="{FF2B5EF4-FFF2-40B4-BE49-F238E27FC236}">
                <a16:creationId xmlns:a16="http://schemas.microsoft.com/office/drawing/2014/main" id="{986A0F56-7CA8-4054-997E-189B228D4DD8}"/>
              </a:ext>
            </a:extLst>
          </p:cNvPr>
          <p:cNvSpPr txBox="1"/>
          <p:nvPr/>
        </p:nvSpPr>
        <p:spPr>
          <a:xfrm>
            <a:off x="518475" y="604717"/>
            <a:ext cx="11001080" cy="584775"/>
          </a:xfrm>
          <a:prstGeom prst="rect">
            <a:avLst/>
          </a:prstGeom>
          <a:noFill/>
        </p:spPr>
        <p:txBody>
          <a:bodyPr wrap="square" rtlCol="0">
            <a:spAutoFit/>
          </a:bodyPr>
          <a:lstStyle/>
          <a:p>
            <a:pPr algn="ctr"/>
            <a:r>
              <a:rPr kumimoji="1" lang="en-US" altLang="ja-JP" sz="3200" b="1" dirty="0"/>
              <a:t>2018</a:t>
            </a:r>
            <a:r>
              <a:rPr kumimoji="1" lang="ja-JP" altLang="en-US" sz="3200" b="1" dirty="0"/>
              <a:t>年度　金流商流情報連携タスクフォース活動計画</a:t>
            </a:r>
          </a:p>
        </p:txBody>
      </p:sp>
      <p:sp>
        <p:nvSpPr>
          <p:cNvPr id="2" name="テキスト ボックス 1">
            <a:extLst>
              <a:ext uri="{FF2B5EF4-FFF2-40B4-BE49-F238E27FC236}">
                <a16:creationId xmlns:a16="http://schemas.microsoft.com/office/drawing/2014/main" id="{A8C64E0E-79EB-4CDB-8D52-E825F1CDFB2C}"/>
              </a:ext>
            </a:extLst>
          </p:cNvPr>
          <p:cNvSpPr txBox="1"/>
          <p:nvPr/>
        </p:nvSpPr>
        <p:spPr>
          <a:xfrm>
            <a:off x="9402530" y="201168"/>
            <a:ext cx="2612686" cy="369332"/>
          </a:xfrm>
          <a:prstGeom prst="rect">
            <a:avLst/>
          </a:prstGeom>
          <a:noFill/>
          <a:ln>
            <a:solidFill>
              <a:schemeClr val="accent1"/>
            </a:solidFill>
          </a:ln>
        </p:spPr>
        <p:txBody>
          <a:bodyPr wrap="square" rtlCol="0">
            <a:spAutoFit/>
          </a:bodyPr>
          <a:lstStyle/>
          <a:p>
            <a:pPr algn="ctr"/>
            <a:r>
              <a:rPr kumimoji="1" lang="ja-JP" altLang="en-US" b="1" dirty="0"/>
              <a:t>金流商流</a:t>
            </a:r>
            <a:r>
              <a:rPr kumimoji="1" lang="en-US" altLang="ja-JP" b="1" dirty="0"/>
              <a:t>2018-1-03</a:t>
            </a:r>
            <a:endParaRPr kumimoji="1" lang="ja-JP" altLang="en-US" b="1" dirty="0"/>
          </a:p>
        </p:txBody>
      </p:sp>
      <p:sp>
        <p:nvSpPr>
          <p:cNvPr id="3" name="スライド番号プレースホルダー 2">
            <a:extLst>
              <a:ext uri="{FF2B5EF4-FFF2-40B4-BE49-F238E27FC236}">
                <a16:creationId xmlns:a16="http://schemas.microsoft.com/office/drawing/2014/main" id="{DF53878F-4F63-4DFE-B651-FEA2454A7F16}"/>
              </a:ext>
            </a:extLst>
          </p:cNvPr>
          <p:cNvSpPr>
            <a:spLocks noGrp="1"/>
          </p:cNvSpPr>
          <p:nvPr>
            <p:ph type="sldNum" sz="quarter" idx="12"/>
          </p:nvPr>
        </p:nvSpPr>
        <p:spPr/>
        <p:txBody>
          <a:bodyPr/>
          <a:lstStyle/>
          <a:p>
            <a:fld id="{5B7E95B2-C36A-4262-815C-63AE9378EBE1}" type="slidenum">
              <a:rPr kumimoji="1" lang="ja-JP" altLang="en-US" smtClean="0"/>
              <a:t>1</a:t>
            </a:fld>
            <a:endParaRPr kumimoji="1" lang="ja-JP" altLang="en-US"/>
          </a:p>
        </p:txBody>
      </p:sp>
    </p:spTree>
    <p:extLst>
      <p:ext uri="{BB962C8B-B14F-4D97-AF65-F5344CB8AC3E}">
        <p14:creationId xmlns:p14="http://schemas.microsoft.com/office/powerpoint/2010/main" val="11638387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415BE19-76D6-4926-953E-EB6AA89E8408}"/>
              </a:ext>
            </a:extLst>
          </p:cNvPr>
          <p:cNvSpPr txBox="1"/>
          <p:nvPr/>
        </p:nvSpPr>
        <p:spPr>
          <a:xfrm>
            <a:off x="292607" y="402336"/>
            <a:ext cx="10124011" cy="646331"/>
          </a:xfrm>
          <a:prstGeom prst="rect">
            <a:avLst/>
          </a:prstGeom>
          <a:noFill/>
        </p:spPr>
        <p:txBody>
          <a:bodyPr wrap="square" rtlCol="0">
            <a:spAutoFit/>
          </a:bodyPr>
          <a:lstStyle/>
          <a:p>
            <a:r>
              <a:rPr kumimoji="1" lang="ja-JP" altLang="en-US" sz="3600" b="1" dirty="0"/>
              <a:t>１．</a:t>
            </a:r>
            <a:r>
              <a:rPr lang="ja-JP" altLang="ja-JP" sz="3600" dirty="0"/>
              <a:t>金流商流情報連携基盤の推進</a:t>
            </a:r>
          </a:p>
        </p:txBody>
      </p:sp>
      <p:sp>
        <p:nvSpPr>
          <p:cNvPr id="3" name="テキスト ボックス 2">
            <a:extLst>
              <a:ext uri="{FF2B5EF4-FFF2-40B4-BE49-F238E27FC236}">
                <a16:creationId xmlns:a16="http://schemas.microsoft.com/office/drawing/2014/main" id="{185826B4-29B5-40ED-9DE5-66834FF8ABFB}"/>
              </a:ext>
            </a:extLst>
          </p:cNvPr>
          <p:cNvSpPr txBox="1"/>
          <p:nvPr/>
        </p:nvSpPr>
        <p:spPr>
          <a:xfrm>
            <a:off x="1009640" y="1281731"/>
            <a:ext cx="10237479" cy="4524315"/>
          </a:xfrm>
          <a:prstGeom prst="rect">
            <a:avLst/>
          </a:prstGeom>
          <a:noFill/>
        </p:spPr>
        <p:txBody>
          <a:bodyPr wrap="square" rtlCol="0">
            <a:spAutoFit/>
          </a:bodyPr>
          <a:lstStyle/>
          <a:p>
            <a:pPr marL="342900" indent="-342900">
              <a:buFont typeface="Wingdings" panose="05000000000000000000" pitchFamily="2" charset="2"/>
              <a:buChar char="l"/>
            </a:pPr>
            <a:r>
              <a:rPr lang="ja-JP" altLang="ja-JP" sz="2400" dirty="0"/>
              <a:t>中小企業庁の「中小企業・小規模事業者決済情報管理支援事業」に呼応し、実証プロジェクトへの金融</a:t>
            </a:r>
            <a:r>
              <a:rPr lang="en-US" altLang="ja-JP" sz="2400" dirty="0"/>
              <a:t>EDI</a:t>
            </a:r>
            <a:r>
              <a:rPr lang="ja-JP" altLang="ja-JP" sz="2400" dirty="0"/>
              <a:t>導入促進を技術面で支援する。</a:t>
            </a:r>
          </a:p>
          <a:p>
            <a:pPr marL="1257300" lvl="2" indent="-342900">
              <a:buFont typeface="Wingdings" panose="05000000000000000000" pitchFamily="2" charset="2"/>
              <a:buChar char="Ø"/>
            </a:pPr>
            <a:r>
              <a:rPr lang="ja-JP" altLang="ja-JP" sz="2400" dirty="0"/>
              <a:t>決済関連メッセージの情報項目整備。</a:t>
            </a:r>
          </a:p>
          <a:p>
            <a:pPr marL="1257300" lvl="2" indent="-342900">
              <a:buFont typeface="Wingdings" panose="05000000000000000000" pitchFamily="2" charset="2"/>
              <a:buChar char="Ø"/>
            </a:pPr>
            <a:r>
              <a:rPr lang="ja-JP" altLang="ja-JP" sz="2400" dirty="0"/>
              <a:t>必要に応じて新メッセージ（入出金明細）追加プロジェクトを国連</a:t>
            </a:r>
            <a:r>
              <a:rPr lang="en-US" altLang="ja-JP" sz="2400" dirty="0"/>
              <a:t>CEFACT</a:t>
            </a:r>
            <a:r>
              <a:rPr lang="ja-JP" altLang="ja-JP" sz="2400" dirty="0"/>
              <a:t>に提案する。</a:t>
            </a:r>
            <a:endParaRPr lang="en-US" altLang="ja-JP" sz="2400" dirty="0"/>
          </a:p>
          <a:p>
            <a:pPr lvl="2"/>
            <a:endParaRPr lang="ja-JP" altLang="ja-JP" sz="2400" dirty="0"/>
          </a:p>
          <a:p>
            <a:pPr marL="342900" indent="-342900">
              <a:buFont typeface="Wingdings" panose="05000000000000000000" pitchFamily="2" charset="2"/>
              <a:buChar char="l"/>
            </a:pPr>
            <a:r>
              <a:rPr lang="ja-JP" altLang="ja-JP" sz="2400" dirty="0"/>
              <a:t>企業への全銀</a:t>
            </a:r>
            <a:r>
              <a:rPr lang="en-US" altLang="ja-JP" sz="2400" dirty="0"/>
              <a:t>EDI</a:t>
            </a:r>
            <a:r>
              <a:rPr lang="ja-JP" altLang="ja-JP" sz="2400" dirty="0"/>
              <a:t>システムとのインタフェース導入促進を支援する。</a:t>
            </a:r>
          </a:p>
          <a:p>
            <a:pPr marL="1257300" lvl="2" indent="-342900">
              <a:buFont typeface="Wingdings" panose="05000000000000000000" pitchFamily="2" charset="2"/>
              <a:buChar char="Ø"/>
            </a:pPr>
            <a:r>
              <a:rPr lang="ja-JP" altLang="ja-JP" sz="2400" dirty="0"/>
              <a:t>商流情報の取込み方についてのガイド。</a:t>
            </a:r>
            <a:endParaRPr lang="en-US" altLang="ja-JP" sz="2400" dirty="0"/>
          </a:p>
          <a:p>
            <a:pPr lvl="2"/>
            <a:endParaRPr lang="ja-JP" altLang="ja-JP" sz="2400" dirty="0"/>
          </a:p>
          <a:p>
            <a:pPr marL="342900" indent="-342900">
              <a:buFont typeface="Wingdings" panose="05000000000000000000" pitchFamily="2" charset="2"/>
              <a:buChar char="l"/>
            </a:pPr>
            <a:r>
              <a:rPr lang="ja-JP" altLang="ja-JP" sz="2400" dirty="0"/>
              <a:t>全銀</a:t>
            </a:r>
            <a:r>
              <a:rPr lang="en-US" altLang="ja-JP" sz="2400" dirty="0"/>
              <a:t>EDI</a:t>
            </a:r>
            <a:r>
              <a:rPr lang="ja-JP" altLang="ja-JP" sz="2400" dirty="0"/>
              <a:t>システムを利用する商流メッセージ（支払通知）の登録手順を整備し、業界横断</a:t>
            </a:r>
            <a:r>
              <a:rPr lang="en-US" altLang="ja-JP" sz="2400" dirty="0"/>
              <a:t>EDI</a:t>
            </a:r>
            <a:r>
              <a:rPr lang="ja-JP" altLang="ja-JP" sz="2400" dirty="0"/>
              <a:t>メッセージレジストリにより公開する。</a:t>
            </a:r>
            <a:endParaRPr lang="en-US" altLang="ja-JP" sz="2400" dirty="0"/>
          </a:p>
          <a:p>
            <a:endParaRPr lang="en-US" altLang="ja-JP" sz="2400" dirty="0"/>
          </a:p>
        </p:txBody>
      </p:sp>
      <p:sp>
        <p:nvSpPr>
          <p:cNvPr id="4" name="スライド番号プレースホルダー 3">
            <a:extLst>
              <a:ext uri="{FF2B5EF4-FFF2-40B4-BE49-F238E27FC236}">
                <a16:creationId xmlns:a16="http://schemas.microsoft.com/office/drawing/2014/main" id="{16FC11C9-4F12-4FDD-B80E-26125C1C235A}"/>
              </a:ext>
            </a:extLst>
          </p:cNvPr>
          <p:cNvSpPr>
            <a:spLocks noGrp="1"/>
          </p:cNvSpPr>
          <p:nvPr>
            <p:ph type="sldNum" sz="quarter" idx="12"/>
          </p:nvPr>
        </p:nvSpPr>
        <p:spPr/>
        <p:txBody>
          <a:bodyPr/>
          <a:lstStyle/>
          <a:p>
            <a:fld id="{FD674916-8866-46B3-B879-EC5E5D02B0C2}" type="slidenum">
              <a:rPr kumimoji="1" lang="ja-JP" altLang="en-US" smtClean="0"/>
              <a:t>2</a:t>
            </a:fld>
            <a:endParaRPr kumimoji="1" lang="ja-JP" altLang="en-US"/>
          </a:p>
        </p:txBody>
      </p:sp>
    </p:spTree>
    <p:extLst>
      <p:ext uri="{BB962C8B-B14F-4D97-AF65-F5344CB8AC3E}">
        <p14:creationId xmlns:p14="http://schemas.microsoft.com/office/powerpoint/2010/main" val="19641575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415BE19-76D6-4926-953E-EB6AA89E8408}"/>
              </a:ext>
            </a:extLst>
          </p:cNvPr>
          <p:cNvSpPr txBox="1"/>
          <p:nvPr/>
        </p:nvSpPr>
        <p:spPr>
          <a:xfrm>
            <a:off x="292607" y="402336"/>
            <a:ext cx="10124011" cy="646331"/>
          </a:xfrm>
          <a:prstGeom prst="rect">
            <a:avLst/>
          </a:prstGeom>
          <a:noFill/>
        </p:spPr>
        <p:txBody>
          <a:bodyPr wrap="square" rtlCol="0">
            <a:spAutoFit/>
          </a:bodyPr>
          <a:lstStyle/>
          <a:p>
            <a:r>
              <a:rPr lang="ja-JP" altLang="en-US" sz="3600" b="1" dirty="0"/>
              <a:t>２</a:t>
            </a:r>
            <a:r>
              <a:rPr kumimoji="1" lang="ja-JP" altLang="en-US" sz="3600" b="1" dirty="0"/>
              <a:t>．</a:t>
            </a:r>
            <a:r>
              <a:rPr lang="ja-JP" altLang="ja-JP" sz="3600" dirty="0"/>
              <a:t>金流商流情報の利活用分野の調査</a:t>
            </a:r>
          </a:p>
        </p:txBody>
      </p:sp>
      <p:sp>
        <p:nvSpPr>
          <p:cNvPr id="3" name="テキスト ボックス 2">
            <a:extLst>
              <a:ext uri="{FF2B5EF4-FFF2-40B4-BE49-F238E27FC236}">
                <a16:creationId xmlns:a16="http://schemas.microsoft.com/office/drawing/2014/main" id="{185826B4-29B5-40ED-9DE5-66834FF8ABFB}"/>
              </a:ext>
            </a:extLst>
          </p:cNvPr>
          <p:cNvSpPr txBox="1"/>
          <p:nvPr/>
        </p:nvSpPr>
        <p:spPr>
          <a:xfrm>
            <a:off x="1065229" y="1434131"/>
            <a:ext cx="10039546" cy="4893647"/>
          </a:xfrm>
          <a:prstGeom prst="rect">
            <a:avLst/>
          </a:prstGeom>
          <a:noFill/>
        </p:spPr>
        <p:txBody>
          <a:bodyPr wrap="square" rtlCol="0">
            <a:spAutoFit/>
          </a:bodyPr>
          <a:lstStyle/>
          <a:p>
            <a:pPr marL="342900" indent="-342900">
              <a:buFont typeface="Wingdings" panose="05000000000000000000" pitchFamily="2" charset="2"/>
              <a:buChar char="l"/>
            </a:pPr>
            <a:r>
              <a:rPr lang="ja-JP" altLang="ja-JP" sz="2400" dirty="0"/>
              <a:t>全銀協が進める</a:t>
            </a:r>
            <a:r>
              <a:rPr lang="en-US" altLang="ja-JP" sz="2400" dirty="0"/>
              <a:t>XML</a:t>
            </a:r>
            <a:r>
              <a:rPr lang="ja-JP" altLang="ja-JP" sz="2400" dirty="0"/>
              <a:t>電文移行による新システムを活用した、金流商流情報連携の可能性調査を行う。</a:t>
            </a:r>
            <a:endParaRPr lang="en-US" altLang="ja-JP" sz="2400" dirty="0"/>
          </a:p>
          <a:p>
            <a:endParaRPr lang="ja-JP" altLang="ja-JP" sz="2400" dirty="0"/>
          </a:p>
          <a:p>
            <a:pPr marL="1257300" lvl="2" indent="-342900">
              <a:buFont typeface="Wingdings" panose="05000000000000000000" pitchFamily="2" charset="2"/>
              <a:buChar char="Ø"/>
            </a:pPr>
            <a:r>
              <a:rPr lang="ja-JP" altLang="ja-JP" sz="2400" dirty="0"/>
              <a:t>キャッシュコンバージョンサイクルへの活用を調査研究する。</a:t>
            </a:r>
          </a:p>
          <a:p>
            <a:pPr marL="1257300" lvl="2" indent="-342900">
              <a:buFont typeface="Wingdings" panose="05000000000000000000" pitchFamily="2" charset="2"/>
              <a:buChar char="Ø"/>
            </a:pPr>
            <a:r>
              <a:rPr lang="ja-JP" altLang="ja-JP" sz="2400" dirty="0"/>
              <a:t>融資活用、モニタリング、ビッグデータ活用等の調査を行う。</a:t>
            </a:r>
          </a:p>
          <a:p>
            <a:pPr marL="1257300" lvl="2" indent="-342900">
              <a:buFont typeface="Wingdings" panose="05000000000000000000" pitchFamily="2" charset="2"/>
              <a:buChar char="Ø"/>
            </a:pPr>
            <a:r>
              <a:rPr lang="ja-JP" altLang="ja-JP" sz="2400" dirty="0"/>
              <a:t>貿易運輸料金決済への金融</a:t>
            </a:r>
            <a:r>
              <a:rPr lang="en-US" altLang="ja-JP" sz="2400" dirty="0"/>
              <a:t>EDI</a:t>
            </a:r>
            <a:r>
              <a:rPr lang="ja-JP" altLang="ja-JP" sz="2400" dirty="0"/>
              <a:t>活用につき研究する。</a:t>
            </a:r>
            <a:endParaRPr lang="en-US" altLang="ja-JP" sz="2400" dirty="0"/>
          </a:p>
          <a:p>
            <a:pPr marL="1257300" lvl="2" indent="-342900">
              <a:buFont typeface="Wingdings" panose="05000000000000000000" pitchFamily="2" charset="2"/>
              <a:buChar char="Ø"/>
            </a:pPr>
            <a:endParaRPr lang="en-US" altLang="ja-JP" sz="2400" dirty="0"/>
          </a:p>
          <a:p>
            <a:pPr marL="342900" indent="-342900">
              <a:buFont typeface="Wingdings" panose="05000000000000000000" pitchFamily="2" charset="2"/>
              <a:buChar char="l"/>
            </a:pPr>
            <a:r>
              <a:rPr lang="ja-JP" altLang="en-US" sz="2400" dirty="0"/>
              <a:t>税制等の新しい動きへの対処方法を検討する。</a:t>
            </a:r>
            <a:endParaRPr lang="en-US" altLang="ja-JP" sz="2400" dirty="0"/>
          </a:p>
          <a:p>
            <a:endParaRPr lang="en-US" altLang="ja-JP" sz="2400" dirty="0"/>
          </a:p>
          <a:p>
            <a:pPr marL="1257300" lvl="2" indent="-342900">
              <a:buFont typeface="Wingdings" panose="05000000000000000000" pitchFamily="2" charset="2"/>
              <a:buChar char="Ø"/>
            </a:pPr>
            <a:r>
              <a:rPr lang="ja-JP" altLang="en-US" sz="2400" dirty="0"/>
              <a:t>軽減税率制度</a:t>
            </a:r>
            <a:endParaRPr lang="en-US" altLang="ja-JP" sz="2400" dirty="0"/>
          </a:p>
          <a:p>
            <a:pPr marL="1257300" lvl="2" indent="-342900">
              <a:buFont typeface="Wingdings" panose="05000000000000000000" pitchFamily="2" charset="2"/>
              <a:buChar char="Ø"/>
            </a:pPr>
            <a:r>
              <a:rPr lang="ja-JP" altLang="en-US" sz="2400" dirty="0"/>
              <a:t>適格請求書保存方式</a:t>
            </a:r>
            <a:endParaRPr lang="en-US" altLang="ja-JP" sz="2400" dirty="0"/>
          </a:p>
          <a:p>
            <a:pPr marL="1257300" lvl="2" indent="-342900">
              <a:buFont typeface="Wingdings" panose="05000000000000000000" pitchFamily="2" charset="2"/>
              <a:buChar char="Ø"/>
            </a:pPr>
            <a:r>
              <a:rPr lang="ja-JP" altLang="en-US" sz="2400" dirty="0"/>
              <a:t>電子決済等代行業</a:t>
            </a:r>
            <a:endParaRPr lang="ja-JP" altLang="ja-JP" sz="2400" dirty="0"/>
          </a:p>
          <a:p>
            <a:r>
              <a:rPr lang="en-US" altLang="ja-JP" sz="2400" dirty="0"/>
              <a:t> </a:t>
            </a:r>
            <a:endParaRPr lang="ja-JP" altLang="ja-JP" sz="2400" dirty="0"/>
          </a:p>
        </p:txBody>
      </p:sp>
      <p:sp>
        <p:nvSpPr>
          <p:cNvPr id="4" name="スライド番号プレースホルダー 3">
            <a:extLst>
              <a:ext uri="{FF2B5EF4-FFF2-40B4-BE49-F238E27FC236}">
                <a16:creationId xmlns:a16="http://schemas.microsoft.com/office/drawing/2014/main" id="{8E9504C8-F945-41F8-93B2-7F62430B6002}"/>
              </a:ext>
            </a:extLst>
          </p:cNvPr>
          <p:cNvSpPr>
            <a:spLocks noGrp="1"/>
          </p:cNvSpPr>
          <p:nvPr>
            <p:ph type="sldNum" sz="quarter" idx="12"/>
          </p:nvPr>
        </p:nvSpPr>
        <p:spPr/>
        <p:txBody>
          <a:bodyPr/>
          <a:lstStyle/>
          <a:p>
            <a:fld id="{FD674916-8866-46B3-B879-EC5E5D02B0C2}" type="slidenum">
              <a:rPr kumimoji="1" lang="ja-JP" altLang="en-US" smtClean="0"/>
              <a:t>3</a:t>
            </a:fld>
            <a:endParaRPr kumimoji="1" lang="ja-JP" altLang="en-US"/>
          </a:p>
        </p:txBody>
      </p:sp>
    </p:spTree>
    <p:extLst>
      <p:ext uri="{BB962C8B-B14F-4D97-AF65-F5344CB8AC3E}">
        <p14:creationId xmlns:p14="http://schemas.microsoft.com/office/powerpoint/2010/main" val="41582910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FD674916-8866-46B3-B879-EC5E5D02B0C2}" type="slidenum">
              <a:rPr kumimoji="1" lang="ja-JP" altLang="en-US" smtClean="0"/>
              <a:t>4</a:t>
            </a:fld>
            <a:endParaRPr kumimoji="1" lang="ja-JP" altLang="en-US"/>
          </a:p>
        </p:txBody>
      </p:sp>
      <p:sp>
        <p:nvSpPr>
          <p:cNvPr id="3" name="テキスト ボックス 2"/>
          <p:cNvSpPr txBox="1"/>
          <p:nvPr/>
        </p:nvSpPr>
        <p:spPr>
          <a:xfrm>
            <a:off x="1859280" y="289560"/>
            <a:ext cx="7848600" cy="646331"/>
          </a:xfrm>
          <a:prstGeom prst="rect">
            <a:avLst/>
          </a:prstGeom>
          <a:noFill/>
        </p:spPr>
        <p:txBody>
          <a:bodyPr wrap="square" rtlCol="0">
            <a:spAutoFit/>
          </a:bodyPr>
          <a:lstStyle/>
          <a:p>
            <a:pPr algn="ctr"/>
            <a:r>
              <a:rPr lang="ja-JP" altLang="en-US" sz="3600" dirty="0"/>
              <a:t>金流商流情報連携</a:t>
            </a:r>
            <a:r>
              <a:rPr lang="en-US" altLang="ja-JP" sz="3600" dirty="0"/>
              <a:t>TF</a:t>
            </a:r>
            <a:r>
              <a:rPr kumimoji="1" lang="ja-JP" altLang="en-US" sz="3600" dirty="0"/>
              <a:t>スケジュール</a:t>
            </a:r>
          </a:p>
        </p:txBody>
      </p:sp>
      <p:pic>
        <p:nvPicPr>
          <p:cNvPr id="5" name="図 4">
            <a:extLst>
              <a:ext uri="{FF2B5EF4-FFF2-40B4-BE49-F238E27FC236}">
                <a16:creationId xmlns:a16="http://schemas.microsoft.com/office/drawing/2014/main" id="{163C0574-8856-4889-B667-0C078B8BE286}"/>
              </a:ext>
            </a:extLst>
          </p:cNvPr>
          <p:cNvPicPr>
            <a:picLocks noChangeAspect="1"/>
          </p:cNvPicPr>
          <p:nvPr/>
        </p:nvPicPr>
        <p:blipFill>
          <a:blip r:embed="rId2"/>
          <a:stretch>
            <a:fillRect/>
          </a:stretch>
        </p:blipFill>
        <p:spPr>
          <a:xfrm>
            <a:off x="1182822" y="1408925"/>
            <a:ext cx="9826356" cy="4040150"/>
          </a:xfrm>
          <a:prstGeom prst="rect">
            <a:avLst/>
          </a:prstGeom>
        </p:spPr>
      </p:pic>
    </p:spTree>
    <p:extLst>
      <p:ext uri="{BB962C8B-B14F-4D97-AF65-F5344CB8AC3E}">
        <p14:creationId xmlns:p14="http://schemas.microsoft.com/office/powerpoint/2010/main" val="2062951565"/>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342</TotalTime>
  <Words>284</Words>
  <Application>Microsoft Office PowerPoint</Application>
  <PresentationFormat>ワイド画面</PresentationFormat>
  <Paragraphs>33</Paragraphs>
  <Slides>4</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4</vt:i4>
      </vt:variant>
    </vt:vector>
  </HeadingPairs>
  <TitlesOfParts>
    <vt:vector size="9" baseType="lpstr">
      <vt:lpstr>游ゴシック</vt:lpstr>
      <vt:lpstr>游ゴシック Light</vt:lpstr>
      <vt:lpstr>Arial</vt:lpstr>
      <vt:lpstr>Wingdings</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菅又久直</dc:creator>
  <cp:lastModifiedBy>菅又 久直</cp:lastModifiedBy>
  <cp:revision>26</cp:revision>
  <cp:lastPrinted>2018-07-01T04:12:29Z</cp:lastPrinted>
  <dcterms:created xsi:type="dcterms:W3CDTF">2018-03-11T05:11:41Z</dcterms:created>
  <dcterms:modified xsi:type="dcterms:W3CDTF">2018-07-22T08:39:08Z</dcterms:modified>
</cp:coreProperties>
</file>