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0" r:id="rId2"/>
    <p:sldId id="256" r:id="rId3"/>
    <p:sldId id="259" r:id="rId4"/>
    <p:sldId id="258" r:id="rId5"/>
    <p:sldId id="257" r:id="rId6"/>
    <p:sldId id="261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7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1DC5EE-66FB-457D-AA0B-A6DD60CEE25F}" type="datetimeFigureOut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A81B95-BFBF-45EA-84A5-C7EF8958B20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993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B7BBC4-B260-4A4C-B188-C85BD26900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C3C905D-128D-4963-AC28-6A3573E870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F61B0AF-28DB-4C68-BF29-2725BBD6E7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7635B-1416-41A6-B1BC-41B6A8220B05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CC3FE1-DA28-489C-8AB7-1479A7D4B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AEE68B-64F3-49B6-8E38-496220015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016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0831D76-0724-4337-9879-8B3B1246F7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A8541E5-0A92-4CA4-AE4B-83AF2DE83E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C67E0A-BD14-4107-90BE-1ECA150ADA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CDB501-47D2-4055-AAF2-1909CED4AEBC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F81A467-C59B-45C5-BDBB-3609CF10A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BE3E400-B1FE-49EB-87BA-10F956171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6618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792E3E4-58D0-4ECF-8E93-E9A89AA20E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EDA78896-476A-4AFB-9EF3-2C7A8F529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124666-7C1F-4781-A625-6E7891794B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1BAA9-7843-432F-BB56-618B3BD1F170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2325A92-E190-4B73-8C87-44C1BB46A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2057A65-625C-45D5-B0AA-EFB67ACA2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574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A37507-8A88-458D-AE39-5A57DA2109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588AFE-0C31-400B-87F5-F59871B6FB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E06C69-3141-4D14-AA29-231B7B7B4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F22A3-36EC-4FF9-AC51-B19CFEAC7460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0919579-BDA1-404E-85D6-DEA74C6DF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E3A23D3-D5FB-47E3-B387-387C5C8B2C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758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D0533F-8318-476A-8089-34612F8FB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25A5627-2CD2-4F6C-B53D-E168E85CA0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4789D0D-969F-4EF9-88FA-0F20A72267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5BD02-836B-4109-AA0C-D0961495A98D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B7A2A3-50B6-4F19-8CAA-B969E7343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EFFCC5C-2034-4E33-AD21-B2FEB89888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5927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C78155-420A-4620-A4CF-1E1656A86D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885028-F24F-49D8-97C5-75DF26DAB30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3E1C6186-CF92-40C4-8769-13710C0FF9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D711B55-B4CF-4D32-8857-3B7C54DF69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AA42E-9127-4F4E-B59C-42E0137633B7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694B3FA-89A9-4224-9B85-301332C32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C858E5B-3650-46AB-B23B-695DF5236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1576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30ED7C-003A-481E-93E5-47AE5B4069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C75F7E8-1084-4794-B0FA-2938DED565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C298C5A-80F2-47E0-AD2F-D398698ED1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CF6FE594-2EC1-4B4C-8549-A2EAFD5E29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46101E3A-85C7-4E66-ADAC-F1F09E5AEF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73EFF402-A8EE-4C51-AF9B-FEA4767E8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02481-7BB2-45CF-A99A-FA3FCDFB79B6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5853DB20-BB5F-44B7-8248-4CCA86C84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B7339AF9-5DE8-419D-9E47-7CC4B82F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28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DD5003C-471C-4715-AE37-68341AD27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1F569218-0771-4588-B038-1FD01339A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383DB-E72B-4379-860E-2E5B87E291E3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7CACA2C-29B3-4F7A-9C24-993CCCD1A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CCCE38-3FBE-49EE-9EFB-F7043E0E48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96956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4DD0608-7C0B-4673-B74A-A8FE08CF4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293DE-7B22-4E47-B7B4-D0A004278E36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169A3A5-DDA1-4C32-B75E-FA4A7C506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F6D37B-C859-4E78-B50A-0003B5139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17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0D9FB0-8DFD-4FD2-8B00-1980C839D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DCCC092-2B87-410E-9E94-43AD359B80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56B4568-1CC7-405A-8F26-F96D4D5C5C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5BBD805-88A2-447F-8E42-42774B08A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A3E10-B75A-4661-862A-38E1CB20BF55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4E34A58-E772-4260-AB8C-A78B76D02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74366B8-CB28-432E-A7B6-0A8B3509ED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1636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2A2FDE-C949-476B-ADBA-F815A7173B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0F6C662-6A7A-4D39-98AB-1DCC20296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0AC1D74F-F6F4-4CBF-ADBC-90A51909F4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89B8FD4-15C0-47DB-B5D6-11D7FEB85C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79033D-7D9D-498D-A00E-F42647DB6043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8EE0A9E-0710-4571-96D5-9D8E16EE4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2F0E71B-4418-4882-A2E7-3499755B4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0159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03EE001-216C-4B5E-BC10-A7997430B9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9FB9586-BC9B-48BA-92FE-1235111BC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EADB944-B410-4688-8B17-A7D252EB7C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7F229-EB46-4204-8545-1F4B4FE76502}" type="datetime1">
              <a:rPr kumimoji="1" lang="ja-JP" altLang="en-US" smtClean="0"/>
              <a:t>2018/7/23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93A44A-63C2-4101-98F9-87FE36A0FA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3BD326-3A81-46E6-AF7D-5C7B385E51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D44E3-07DB-4B63-BAC2-CF90BC85407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9304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BC75A8F8-3C29-4811-9451-3DE1D889A8F0}"/>
              </a:ext>
            </a:extLst>
          </p:cNvPr>
          <p:cNvSpPr/>
          <p:nvPr/>
        </p:nvSpPr>
        <p:spPr>
          <a:xfrm>
            <a:off x="617577" y="635246"/>
            <a:ext cx="1095684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000" dirty="0"/>
              <a:t>中小企業・小規模事業者決済情報管理支援事業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06159CE3-A49B-4315-AAF4-D116C365DF74}"/>
              </a:ext>
            </a:extLst>
          </p:cNvPr>
          <p:cNvSpPr/>
          <p:nvPr/>
        </p:nvSpPr>
        <p:spPr>
          <a:xfrm>
            <a:off x="987552" y="1780032"/>
            <a:ext cx="4620768" cy="1182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プラットフォーム整備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DE22342-BC48-4FDA-B81F-C9946540C645}"/>
              </a:ext>
            </a:extLst>
          </p:cNvPr>
          <p:cNvSpPr/>
          <p:nvPr/>
        </p:nvSpPr>
        <p:spPr>
          <a:xfrm>
            <a:off x="3297936" y="3517393"/>
            <a:ext cx="4620768" cy="1182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49BC1050-BCDD-41D8-9147-892C2FFBED7C}"/>
              </a:ext>
            </a:extLst>
          </p:cNvPr>
          <p:cNvSpPr/>
          <p:nvPr/>
        </p:nvSpPr>
        <p:spPr>
          <a:xfrm>
            <a:off x="3450336" y="3669793"/>
            <a:ext cx="4620768" cy="1182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実証モデルプロジェクト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D3B5626-C9F7-447B-BB4D-4A07DC807C66}"/>
              </a:ext>
            </a:extLst>
          </p:cNvPr>
          <p:cNvSpPr/>
          <p:nvPr/>
        </p:nvSpPr>
        <p:spPr>
          <a:xfrm>
            <a:off x="3602736" y="3822193"/>
            <a:ext cx="4620768" cy="1182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実証モデルプロジェクト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199A1574-F379-463E-BEF5-D434C7787169}"/>
              </a:ext>
            </a:extLst>
          </p:cNvPr>
          <p:cNvSpPr/>
          <p:nvPr/>
        </p:nvSpPr>
        <p:spPr>
          <a:xfrm>
            <a:off x="3755136" y="3974593"/>
            <a:ext cx="4620768" cy="118262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solidFill>
                  <a:schemeClr val="tx1"/>
                </a:solidFill>
              </a:rPr>
              <a:t>実証モデルプロジェクト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04F4635-4D95-4023-9FE4-4256A6BCEE59}"/>
              </a:ext>
            </a:extLst>
          </p:cNvPr>
          <p:cNvSpPr/>
          <p:nvPr/>
        </p:nvSpPr>
        <p:spPr>
          <a:xfrm>
            <a:off x="6662928" y="5407152"/>
            <a:ext cx="4620768" cy="118262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solidFill>
                  <a:schemeClr val="tx1"/>
                </a:solidFill>
              </a:rPr>
              <a:t>普及計画＆体制整備</a:t>
            </a:r>
            <a:endParaRPr kumimoji="1" lang="ja-JP" altLang="en-US" sz="2800" dirty="0">
              <a:solidFill>
                <a:schemeClr val="tx1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F4F2F7FC-11E8-41BF-87C8-EC56CBDB6C4C}"/>
              </a:ext>
            </a:extLst>
          </p:cNvPr>
          <p:cNvSpPr txBox="1"/>
          <p:nvPr/>
        </p:nvSpPr>
        <p:spPr>
          <a:xfrm>
            <a:off x="9107424" y="195072"/>
            <a:ext cx="2466999" cy="369332"/>
          </a:xfrm>
          <a:prstGeom prst="rect">
            <a:avLst/>
          </a:prstGeom>
          <a:noFill/>
          <a:ln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金流商流</a:t>
            </a:r>
            <a:r>
              <a:rPr kumimoji="1" lang="en-US" altLang="ja-JP" dirty="0"/>
              <a:t>2018-1-05</a:t>
            </a:r>
            <a:endParaRPr kumimoji="1" lang="ja-JP" altLang="en-US" dirty="0"/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3698B84D-ADD4-455B-B3CB-A0E7709A71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129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6">
            <a:extLst>
              <a:ext uri="{FF2B5EF4-FFF2-40B4-BE49-F238E27FC236}">
                <a16:creationId xmlns:a16="http://schemas.microsoft.com/office/drawing/2014/main" id="{7E0D90D6-61DC-4085-85E7-B6270A4E1F0E}"/>
              </a:ext>
            </a:extLst>
          </p:cNvPr>
          <p:cNvSpPr/>
          <p:nvPr/>
        </p:nvSpPr>
        <p:spPr>
          <a:xfrm>
            <a:off x="2594549" y="1437122"/>
            <a:ext cx="7002901" cy="45199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323E3E-FF02-4ACD-920E-B61BD5EAF3A1}"/>
              </a:ext>
            </a:extLst>
          </p:cNvPr>
          <p:cNvSpPr txBox="1"/>
          <p:nvPr/>
        </p:nvSpPr>
        <p:spPr>
          <a:xfrm>
            <a:off x="487870" y="6269356"/>
            <a:ext cx="9802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＊平成</a:t>
            </a:r>
            <a:r>
              <a:rPr kumimoji="1" lang="en-US" altLang="ja-JP" sz="1600" dirty="0"/>
              <a:t>29</a:t>
            </a:r>
            <a:r>
              <a:rPr kumimoji="1" lang="ja-JP" altLang="en-US" sz="1600" dirty="0"/>
              <a:t>年度「中小企業・小規模事業者決済情報管理支援事業」モデルプロジェクト公募要領より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B6542C1-3306-418E-950A-C358E586F964}"/>
              </a:ext>
            </a:extLst>
          </p:cNvPr>
          <p:cNvSpPr txBox="1"/>
          <p:nvPr/>
        </p:nvSpPr>
        <p:spPr>
          <a:xfrm>
            <a:off x="1994795" y="170688"/>
            <a:ext cx="77709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800" dirty="0"/>
              <a:t>中小企業・小規模事業者決済情報管理支援事業モデルプロジェクト</a:t>
            </a:r>
            <a:endParaRPr kumimoji="1" lang="ja-JP" altLang="en-US" sz="2800" dirty="0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4B25E0E0-990F-4E5F-B10A-1F02CBBE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59674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0" name="図 2179">
            <a:extLst>
              <a:ext uri="{FF2B5EF4-FFF2-40B4-BE49-F238E27FC236}">
                <a16:creationId xmlns:a16="http://schemas.microsoft.com/office/drawing/2014/main" id="{AB4602DA-4D87-4BA1-A5FC-38112CDF6F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8655" y="1174054"/>
            <a:ext cx="8194690" cy="5069584"/>
          </a:xfrm>
          <a:prstGeom prst="rect">
            <a:avLst/>
          </a:prstGeom>
        </p:spPr>
      </p:pic>
      <p:sp>
        <p:nvSpPr>
          <p:cNvPr id="2181" name="テキスト ボックス 2180">
            <a:extLst>
              <a:ext uri="{FF2B5EF4-FFF2-40B4-BE49-F238E27FC236}">
                <a16:creationId xmlns:a16="http://schemas.microsoft.com/office/drawing/2014/main" id="{E43C0E50-044D-4089-A542-7C110F4BB5FC}"/>
              </a:ext>
            </a:extLst>
          </p:cNvPr>
          <p:cNvSpPr txBox="1"/>
          <p:nvPr/>
        </p:nvSpPr>
        <p:spPr>
          <a:xfrm>
            <a:off x="2657475" y="328613"/>
            <a:ext cx="60150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/>
              <a:t>共同利用システム</a:t>
            </a:r>
          </a:p>
        </p:txBody>
      </p:sp>
      <p:sp>
        <p:nvSpPr>
          <p:cNvPr id="2182" name="テキスト ボックス 2181">
            <a:extLst>
              <a:ext uri="{FF2B5EF4-FFF2-40B4-BE49-F238E27FC236}">
                <a16:creationId xmlns:a16="http://schemas.microsoft.com/office/drawing/2014/main" id="{D73C50F3-F144-4FFD-8555-F614E8A576D9}"/>
              </a:ext>
            </a:extLst>
          </p:cNvPr>
          <p:cNvSpPr txBox="1"/>
          <p:nvPr/>
        </p:nvSpPr>
        <p:spPr>
          <a:xfrm>
            <a:off x="487870" y="6269356"/>
            <a:ext cx="98021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/>
              <a:t>＊平成</a:t>
            </a:r>
            <a:r>
              <a:rPr kumimoji="1" lang="en-US" altLang="ja-JP" sz="1600" dirty="0"/>
              <a:t>29</a:t>
            </a:r>
            <a:r>
              <a:rPr kumimoji="1" lang="ja-JP" altLang="en-US" sz="1600" dirty="0"/>
              <a:t>年度「中小企業・小規模事業者決済情報管理支援事業」モデルプロジェクト公募要領より</a:t>
            </a:r>
          </a:p>
        </p:txBody>
      </p:sp>
      <p:sp>
        <p:nvSpPr>
          <p:cNvPr id="2183" name="スライド番号プレースホルダー 2182">
            <a:extLst>
              <a:ext uri="{FF2B5EF4-FFF2-40B4-BE49-F238E27FC236}">
                <a16:creationId xmlns:a16="http://schemas.microsoft.com/office/drawing/2014/main" id="{B81868BB-6A1D-4C5E-A3D2-307A131EF2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4000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角丸四角形 13"/>
          <p:cNvSpPr/>
          <p:nvPr/>
        </p:nvSpPr>
        <p:spPr>
          <a:xfrm>
            <a:off x="8712656" y="5661248"/>
            <a:ext cx="1440160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中小企業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共通</a:t>
            </a:r>
            <a:r>
              <a:rPr lang="en-US" altLang="ja-JP" dirty="0">
                <a:solidFill>
                  <a:schemeClr val="tx1"/>
                </a:solidFill>
                <a:latin typeface="Century" panose="02040604050505020304" pitchFamily="18" charset="0"/>
              </a:rPr>
              <a:t>EDI</a:t>
            </a:r>
            <a:endParaRPr lang="ja-JP" altLang="en-US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8038228" y="4677860"/>
            <a:ext cx="1440160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支払通知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6" name="角丸四角形 5"/>
          <p:cNvSpPr/>
          <p:nvPr/>
        </p:nvSpPr>
        <p:spPr>
          <a:xfrm>
            <a:off x="2838249" y="2005730"/>
            <a:ext cx="2952328" cy="144016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業界横断</a:t>
            </a:r>
            <a:r>
              <a:rPr lang="en-US" altLang="ja-JP" dirty="0">
                <a:solidFill>
                  <a:schemeClr val="tx1"/>
                </a:solidFill>
                <a:latin typeface="Century" panose="02040604050505020304" pitchFamily="18" charset="0"/>
              </a:rPr>
              <a:t>EDI</a:t>
            </a:r>
            <a:r>
              <a:rPr lang="ja-JP" altLang="en-US" dirty="0">
                <a:solidFill>
                  <a:schemeClr val="tx1"/>
                </a:solidFill>
              </a:rPr>
              <a:t>レジストリ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http;//www.caos-a.co.jp/SIPS/itctools/</a:t>
            </a:r>
            <a:endParaRPr lang="ja-JP" altLang="en-US" dirty="0">
              <a:solidFill>
                <a:schemeClr val="tx1"/>
              </a:solidFill>
            </a:endParaRPr>
          </a:p>
        </p:txBody>
      </p:sp>
      <p:sp>
        <p:nvSpPr>
          <p:cNvPr id="7" name="角丸四角形 6"/>
          <p:cNvSpPr/>
          <p:nvPr/>
        </p:nvSpPr>
        <p:spPr>
          <a:xfrm>
            <a:off x="2135560" y="4437112"/>
            <a:ext cx="1944216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共通辞書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4547828" y="4437112"/>
            <a:ext cx="1944216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メッセージ設計支援ツール</a:t>
            </a:r>
          </a:p>
        </p:txBody>
      </p:sp>
      <p:sp>
        <p:nvSpPr>
          <p:cNvPr id="9" name="角丸四角形 8"/>
          <p:cNvSpPr/>
          <p:nvPr/>
        </p:nvSpPr>
        <p:spPr>
          <a:xfrm>
            <a:off x="6528048" y="2041734"/>
            <a:ext cx="1944216" cy="13681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メッセージ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レジストリ</a:t>
            </a:r>
          </a:p>
        </p:txBody>
      </p:sp>
      <p:sp>
        <p:nvSpPr>
          <p:cNvPr id="11" name="角丸四角形 10"/>
          <p:cNvSpPr/>
          <p:nvPr/>
        </p:nvSpPr>
        <p:spPr>
          <a:xfrm>
            <a:off x="7272496" y="3698132"/>
            <a:ext cx="1440160" cy="9361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  <a:latin typeface="Century" panose="02040604050505020304" pitchFamily="18" charset="0"/>
              </a:rPr>
              <a:t>業界横断</a:t>
            </a:r>
            <a:endParaRPr lang="en-US" altLang="ja-JP" dirty="0">
              <a:solidFill>
                <a:schemeClr val="tx1"/>
              </a:solidFill>
              <a:latin typeface="Century" panose="02040604050505020304" pitchFamily="18" charset="0"/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  <a:latin typeface="Century" panose="02040604050505020304" pitchFamily="18" charset="0"/>
              </a:rPr>
              <a:t>EDI</a:t>
            </a:r>
            <a:r>
              <a:rPr lang="ja-JP" altLang="en-US" dirty="0">
                <a:solidFill>
                  <a:schemeClr val="tx1"/>
                </a:solidFill>
                <a:latin typeface="Century" panose="02040604050505020304" pitchFamily="18" charset="0"/>
              </a:rPr>
              <a:t>基本</a:t>
            </a:r>
            <a:endParaRPr lang="en-US" altLang="ja-JP" dirty="0">
              <a:solidFill>
                <a:schemeClr val="tx1"/>
              </a:solidFill>
              <a:latin typeface="Century" panose="02040604050505020304" pitchFamily="18" charset="0"/>
            </a:endParaRPr>
          </a:p>
        </p:txBody>
      </p:sp>
      <p:sp>
        <p:nvSpPr>
          <p:cNvPr id="15" name="フローチャート : 内部記憶 14"/>
          <p:cNvSpPr/>
          <p:nvPr/>
        </p:nvSpPr>
        <p:spPr>
          <a:xfrm>
            <a:off x="9082344" y="3338092"/>
            <a:ext cx="1262128" cy="720080"/>
          </a:xfrm>
          <a:prstGeom prst="flowChartInternalStorag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共通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ja-JP" altLang="en-US" dirty="0">
                <a:solidFill>
                  <a:schemeClr val="tx1"/>
                </a:solidFill>
              </a:rPr>
              <a:t>コード表</a:t>
            </a:r>
          </a:p>
        </p:txBody>
      </p:sp>
      <p:cxnSp>
        <p:nvCxnSpPr>
          <p:cNvPr id="17" name="直線コネクタ 16"/>
          <p:cNvCxnSpPr>
            <a:stCxn id="6" idx="3"/>
            <a:endCxn id="9" idx="1"/>
          </p:cNvCxnSpPr>
          <p:nvPr/>
        </p:nvCxnSpPr>
        <p:spPr>
          <a:xfrm>
            <a:off x="5790578" y="2725810"/>
            <a:ext cx="73747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7" idx="0"/>
          </p:cNvCxnSpPr>
          <p:nvPr/>
        </p:nvCxnSpPr>
        <p:spPr>
          <a:xfrm flipV="1">
            <a:off x="3107668" y="4058172"/>
            <a:ext cx="0" cy="3789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/>
          <p:cNvCxnSpPr/>
          <p:nvPr/>
        </p:nvCxnSpPr>
        <p:spPr>
          <a:xfrm flipV="1">
            <a:off x="5519936" y="4095887"/>
            <a:ext cx="0" cy="37894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/>
          <p:cNvCxnSpPr/>
          <p:nvPr/>
        </p:nvCxnSpPr>
        <p:spPr>
          <a:xfrm>
            <a:off x="3107668" y="4058172"/>
            <a:ext cx="241226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/>
          <p:cNvCxnSpPr/>
          <p:nvPr/>
        </p:nvCxnSpPr>
        <p:spPr>
          <a:xfrm flipV="1">
            <a:off x="4316171" y="3445890"/>
            <a:ext cx="0" cy="61228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/>
          <p:cNvCxnSpPr/>
          <p:nvPr/>
        </p:nvCxnSpPr>
        <p:spPr>
          <a:xfrm flipV="1">
            <a:off x="6960096" y="3391992"/>
            <a:ext cx="0" cy="284532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6960096" y="6237312"/>
            <a:ext cx="175256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>
            <a:off x="6960097" y="5229200"/>
            <a:ext cx="1076163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コネクタ 36"/>
          <p:cNvCxnSpPr/>
          <p:nvPr/>
        </p:nvCxnSpPr>
        <p:spPr>
          <a:xfrm>
            <a:off x="6960096" y="4149348"/>
            <a:ext cx="3240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コネクタ 38"/>
          <p:cNvCxnSpPr/>
          <p:nvPr/>
        </p:nvCxnSpPr>
        <p:spPr>
          <a:xfrm>
            <a:off x="8758308" y="3838801"/>
            <a:ext cx="324036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右矢印 43"/>
          <p:cNvSpPr/>
          <p:nvPr/>
        </p:nvSpPr>
        <p:spPr>
          <a:xfrm>
            <a:off x="4070690" y="4887162"/>
            <a:ext cx="468052" cy="32403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704A67-9D3E-4D60-AC93-21987229B097}"/>
              </a:ext>
            </a:extLst>
          </p:cNvPr>
          <p:cNvSpPr txBox="1"/>
          <p:nvPr/>
        </p:nvSpPr>
        <p:spPr>
          <a:xfrm>
            <a:off x="1584971" y="768096"/>
            <a:ext cx="91561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/>
              <a:t>支援ツール：業界横断</a:t>
            </a:r>
            <a:r>
              <a:rPr kumimoji="1" lang="en-US" altLang="ja-JP" sz="4000" dirty="0"/>
              <a:t>EDI</a:t>
            </a:r>
            <a:r>
              <a:rPr kumimoji="1" lang="ja-JP" altLang="en-US" sz="4000" dirty="0"/>
              <a:t>レジストリ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F200908-71DE-4A29-95B5-996C274F7F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3781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7C21B895-2F1F-4BBC-A65C-B064208AC5A3}"/>
              </a:ext>
            </a:extLst>
          </p:cNvPr>
          <p:cNvSpPr/>
          <p:nvPr/>
        </p:nvSpPr>
        <p:spPr>
          <a:xfrm>
            <a:off x="1108363" y="4468956"/>
            <a:ext cx="4535199" cy="210589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豊田・静岡連携プロジェクト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（株）グローバルワイズ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7D53D43-865D-4CAA-8B5F-BD2624E42383}"/>
              </a:ext>
            </a:extLst>
          </p:cNvPr>
          <p:cNvSpPr/>
          <p:nvPr/>
        </p:nvSpPr>
        <p:spPr>
          <a:xfrm>
            <a:off x="1108364" y="1773382"/>
            <a:ext cx="4535198" cy="210589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北海道の地域企業間における電子決済の実証検証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（株）イークラフトマン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D762E10-7A00-405E-A641-82E339F70C9E}"/>
              </a:ext>
            </a:extLst>
          </p:cNvPr>
          <p:cNvSpPr/>
          <p:nvPr/>
        </p:nvSpPr>
        <p:spPr>
          <a:xfrm>
            <a:off x="6548439" y="4468957"/>
            <a:ext cx="4535199" cy="210589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大垣惣菜</a:t>
            </a:r>
            <a:r>
              <a:rPr lang="en-US" altLang="ja-JP" sz="2400" dirty="0">
                <a:solidFill>
                  <a:schemeClr val="tx1"/>
                </a:solidFill>
              </a:rPr>
              <a:t>EDI</a:t>
            </a:r>
            <a:r>
              <a:rPr lang="ja-JP" altLang="en-US" sz="2400" dirty="0">
                <a:solidFill>
                  <a:schemeClr val="tx1"/>
                </a:solidFill>
              </a:rPr>
              <a:t>プロジェクト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（株）ミライコミュニケーションネットワーク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559116D-2680-4F94-B17B-13A6EA57D0F7}"/>
              </a:ext>
            </a:extLst>
          </p:cNvPr>
          <p:cNvSpPr/>
          <p:nvPr/>
        </p:nvSpPr>
        <p:spPr>
          <a:xfrm>
            <a:off x="6548440" y="1773382"/>
            <a:ext cx="4535198" cy="210589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chemeClr val="tx1"/>
                </a:solidFill>
              </a:rPr>
              <a:t>クラウド</a:t>
            </a:r>
            <a:r>
              <a:rPr lang="en-US" altLang="ja-JP" sz="2400" dirty="0">
                <a:solidFill>
                  <a:schemeClr val="tx1"/>
                </a:solidFill>
              </a:rPr>
              <a:t>ERP+EDI+ZEDI</a:t>
            </a:r>
            <a:r>
              <a:rPr lang="ja-JP" altLang="en-US" sz="2400" dirty="0">
                <a:solidFill>
                  <a:schemeClr val="tx1"/>
                </a:solidFill>
              </a:rPr>
              <a:t>連携プロジェクト</a:t>
            </a:r>
            <a:endParaRPr kumimoji="1" lang="en-US" altLang="ja-JP" sz="2400" dirty="0">
              <a:solidFill>
                <a:schemeClr val="tx1"/>
              </a:solidFill>
            </a:endParaRPr>
          </a:p>
          <a:p>
            <a:pPr algn="ctr"/>
            <a:endParaRPr lang="en-US" altLang="ja-JP" sz="24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400" dirty="0">
                <a:solidFill>
                  <a:schemeClr val="tx1"/>
                </a:solidFill>
              </a:rPr>
              <a:t>（株）スマイルワークス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AC7A0C1-062E-4B63-8084-2AF84A6F50F2}"/>
              </a:ext>
            </a:extLst>
          </p:cNvPr>
          <p:cNvSpPr txBox="1"/>
          <p:nvPr/>
        </p:nvSpPr>
        <p:spPr>
          <a:xfrm>
            <a:off x="2243138" y="485775"/>
            <a:ext cx="76295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/>
              <a:t>実証モデルプロジェクト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2E4D673-3AF2-4EFD-BC55-76BF59EA6E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76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0C26C2A-8BD5-486A-9DE4-1AF2B0B69103}"/>
              </a:ext>
            </a:extLst>
          </p:cNvPr>
          <p:cNvSpPr txBox="1"/>
          <p:nvPr/>
        </p:nvSpPr>
        <p:spPr>
          <a:xfrm>
            <a:off x="1670304" y="524256"/>
            <a:ext cx="92171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/>
              <a:t>普及計画および体制整備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4C5C4232-FCEB-4735-83C1-B6D28C43462C}"/>
              </a:ext>
            </a:extLst>
          </p:cNvPr>
          <p:cNvSpPr/>
          <p:nvPr/>
        </p:nvSpPr>
        <p:spPr>
          <a:xfrm>
            <a:off x="1267968" y="1938528"/>
            <a:ext cx="6205728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周知：全国</a:t>
            </a:r>
            <a:r>
              <a:rPr kumimoji="1" lang="en-US" altLang="ja-JP" dirty="0">
                <a:solidFill>
                  <a:schemeClr val="tx1"/>
                </a:solidFill>
              </a:rPr>
              <a:t>10</a:t>
            </a:r>
            <a:r>
              <a:rPr kumimoji="1" lang="ja-JP" altLang="en-US" dirty="0">
                <a:solidFill>
                  <a:schemeClr val="tx1"/>
                </a:solidFill>
              </a:rPr>
              <a:t>か所（プラス</a:t>
            </a:r>
            <a:r>
              <a:rPr kumimoji="1" lang="en-US" altLang="ja-JP" dirty="0">
                <a:solidFill>
                  <a:schemeClr val="tx1"/>
                </a:solidFill>
              </a:rPr>
              <a:t>IT</a:t>
            </a:r>
            <a:r>
              <a:rPr kumimoji="1" lang="ja-JP" altLang="en-US" dirty="0">
                <a:solidFill>
                  <a:schemeClr val="tx1"/>
                </a:solidFill>
              </a:rPr>
              <a:t>フェア）で説明会実施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415D7E2D-CD3F-4E79-ACED-88351BA3AFA1}"/>
              </a:ext>
            </a:extLst>
          </p:cNvPr>
          <p:cNvSpPr/>
          <p:nvPr/>
        </p:nvSpPr>
        <p:spPr>
          <a:xfrm>
            <a:off x="2878646" y="3334131"/>
            <a:ext cx="6205728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chemeClr val="tx1"/>
                </a:solidFill>
              </a:rPr>
              <a:t>導入支援体制：支援人材育成ガイド等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AEDC5CF-051B-4644-97EE-B24A2D20824B}"/>
              </a:ext>
            </a:extLst>
          </p:cNvPr>
          <p:cNvSpPr/>
          <p:nvPr/>
        </p:nvSpPr>
        <p:spPr>
          <a:xfrm>
            <a:off x="4370832" y="4681728"/>
            <a:ext cx="6205728" cy="914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/>
                </a:solidFill>
              </a:rPr>
              <a:t>普及計画・指針の策定</a:t>
            </a: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2AA49D9-520A-4132-A77A-9F36E716F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FD44E3-07DB-4B63-BAC2-CF90BC85407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98065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210</Words>
  <Application>Microsoft Office PowerPoint</Application>
  <PresentationFormat>ワイド画面</PresentationFormat>
  <Paragraphs>51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Arial</vt:lpstr>
      <vt:lpstr>Century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菅又 久直</cp:lastModifiedBy>
  <cp:revision>7</cp:revision>
  <dcterms:created xsi:type="dcterms:W3CDTF">2018-07-23T04:46:33Z</dcterms:created>
  <dcterms:modified xsi:type="dcterms:W3CDTF">2018-07-23T05:20:06Z</dcterms:modified>
</cp:coreProperties>
</file>