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77" r:id="rId3"/>
    <p:sldId id="278" r:id="rId4"/>
    <p:sldId id="279" r:id="rId5"/>
    <p:sldId id="281" r:id="rId6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FFFCC"/>
    <a:srgbClr val="66FF99"/>
    <a:srgbClr val="FF99FF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-118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9"/>
            <a:ext cx="7772400" cy="1470025"/>
          </a:xfrm>
        </p:spPr>
        <p:txBody>
          <a:bodyPr/>
          <a:lstStyle/>
          <a:p>
            <a:r>
              <a:rPr kumimoji="1" lang="ja-JP" altLang="en-US" dirty="0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dirty="0"/>
              <a:t>マスタ サブタイトルの書式設定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2015/10/19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47517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41288"/>
            <a:ext cx="8229600" cy="839787"/>
          </a:xfrm>
        </p:spPr>
        <p:txBody>
          <a:bodyPr>
            <a:noAutofit/>
          </a:bodyPr>
          <a:lstStyle>
            <a:lvl1pPr algn="l">
              <a:defRPr sz="2400"/>
            </a:lvl1pPr>
          </a:lstStyle>
          <a:p>
            <a:r>
              <a:rPr kumimoji="1" lang="ja-JP" altLang="en-US" dirty="0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 hasCustomPrompt="1"/>
          </p:nvPr>
        </p:nvSpPr>
        <p:spPr>
          <a:xfrm>
            <a:off x="457200" y="1114427"/>
            <a:ext cx="8229600" cy="2076449"/>
          </a:xfrm>
        </p:spPr>
        <p:txBody>
          <a:bodyPr vert="horz">
            <a:normAutofit/>
          </a:bodyPr>
          <a:lstStyle>
            <a:lvl1pPr marL="0" indent="0">
              <a:buNone/>
              <a:defRPr sz="2000"/>
            </a:lvl1pPr>
          </a:lstStyle>
          <a:p>
            <a:pPr lvl="0"/>
            <a:r>
              <a:rPr kumimoji="1" lang="ja-JP" altLang="en-US" dirty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2015/10/19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53416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2015/10/19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31780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コンテンツ プレースホルダー 4"/>
          <p:cNvSpPr>
            <a:spLocks noGrp="1"/>
          </p:cNvSpPr>
          <p:nvPr>
            <p:ph sz="quarter" idx="10" hasCustomPrompt="1"/>
          </p:nvPr>
        </p:nvSpPr>
        <p:spPr>
          <a:xfrm>
            <a:off x="7762143" y="6308725"/>
            <a:ext cx="1263162" cy="433388"/>
          </a:xfrm>
          <a:prstGeom prst="rect">
            <a:avLst/>
          </a:prstGeom>
        </p:spPr>
        <p:txBody>
          <a:bodyPr anchor="b"/>
          <a:lstStyle>
            <a:lvl1pPr marL="0" indent="0" algn="r">
              <a:buNone/>
              <a:defRPr sz="1600"/>
            </a:lvl1pPr>
          </a:lstStyle>
          <a:p>
            <a:pPr lvl="0"/>
            <a:r>
              <a:rPr kumimoji="1" lang="en-US" altLang="ja-JP" dirty="0"/>
              <a:t>&lt;#&gt;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83380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12713"/>
            <a:ext cx="8229600" cy="696912"/>
          </a:xfrm>
        </p:spPr>
        <p:txBody>
          <a:bodyPr/>
          <a:lstStyle/>
          <a:p>
            <a:r>
              <a:rPr kumimoji="1" lang="ja-JP" altLang="en-US" dirty="0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 hasCustomPrompt="1"/>
          </p:nvPr>
        </p:nvSpPr>
        <p:spPr>
          <a:xfrm>
            <a:off x="457200" y="885826"/>
            <a:ext cx="8229600" cy="4926016"/>
          </a:xfrm>
        </p:spPr>
        <p:txBody>
          <a:bodyPr/>
          <a:lstStyle/>
          <a:p>
            <a:pPr lvl="0"/>
            <a:r>
              <a:rPr kumimoji="1" lang="ja-JP" altLang="en-US" dirty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2015/10/19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6277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4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2015/10/19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27788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2015/10/19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14851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2015/10/19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08470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2015/10/19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43853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2015/10/19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64473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2015/10/19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73312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2015/10/19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910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55563"/>
            <a:ext cx="8229600" cy="6207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kumimoji="1" lang="ja-JP" altLang="en-US" dirty="0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838201"/>
            <a:ext cx="8229600" cy="50117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dirty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>
                <a:solidFill>
                  <a:prstClr val="black">
                    <a:tint val="75000"/>
                  </a:prstClr>
                </a:solidFill>
              </a:rPr>
              <a:t>2015/10/19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4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2276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kumimoji="1"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税関係の</a:t>
            </a:r>
            <a:r>
              <a:rPr kumimoji="1" lang="en-US" altLang="ja-JP" dirty="0" smtClean="0"/>
              <a:t>BIE</a:t>
            </a:r>
            <a:r>
              <a:rPr kumimoji="1" lang="ja-JP" altLang="en-US" dirty="0" smtClean="0"/>
              <a:t>　（抜粋）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7/24/2018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92224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Cross Industry Invoice</a:t>
            </a:r>
            <a:endParaRPr kumimoji="1" lang="ja-JP" altLang="en-US" dirty="0"/>
          </a:p>
        </p:txBody>
      </p:sp>
      <p:graphicFrame>
        <p:nvGraphicFramePr>
          <p:cNvPr id="5" name="コンテンツ プレースホルダー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59105136"/>
              </p:ext>
            </p:extLst>
          </p:nvPr>
        </p:nvGraphicFramePr>
        <p:xfrm>
          <a:off x="457200" y="885825"/>
          <a:ext cx="8229600" cy="559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8456"/>
                <a:gridCol w="720080"/>
                <a:gridCol w="648072"/>
                <a:gridCol w="576064"/>
                <a:gridCol w="2232248"/>
                <a:gridCol w="1872208"/>
                <a:gridCol w="1162472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UID/</a:t>
                      </a:r>
                      <a:r>
                        <a:rPr kumimoji="1" lang="en-US" altLang="ja-JP" dirty="0" err="1" smtClean="0"/>
                        <a:t>Typ</a:t>
                      </a:r>
                      <a:endParaRPr kumimoji="1" lang="ja-JP" altLang="en-US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kumimoji="1" lang="en-US" altLang="ja-JP" dirty="0" smtClean="0"/>
                        <a:t>DEN</a:t>
                      </a:r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日本語名</a:t>
                      </a:r>
                      <a:endParaRPr kumimoji="1" lang="ja-JP" altLang="en-US" dirty="0"/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レベル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kumimoji="1" lang="en-US" altLang="ja-JP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UN01005946</a:t>
                      </a:r>
                    </a:p>
                    <a:p>
                      <a:pPr marL="0" algn="l" defTabSz="914400" rtl="0" eaLnBrk="1" latinLnBrk="0" hangingPunct="1"/>
                      <a:r>
                        <a:rPr kumimoji="1" lang="en-US" altLang="ja-JP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/BBIE</a:t>
                      </a:r>
                      <a:endParaRPr kumimoji="1" lang="ja-JP" alt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kumimoji="1" lang="en-US" altLang="ja-JP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CIIH_ Trade Settlement_ Monetary Summation. Tax Total. Amount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CIIH</a:t>
                      </a:r>
                      <a:r>
                        <a:rPr kumimoji="1" lang="ja-JP" altLang="en-US" sz="1200" dirty="0" smtClean="0"/>
                        <a:t>／取引決済／金額集計／税合計額／金額</a:t>
                      </a:r>
                      <a:endParaRPr kumimoji="1" lang="ja-JP" altLang="en-US" sz="1200" dirty="0"/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 smtClean="0"/>
                        <a:t>請求書</a:t>
                      </a:r>
                    </a:p>
                    <a:p>
                      <a:pPr marL="0" algn="l" defTabSz="914400" rtl="0" eaLnBrk="1" latinLnBrk="0" hangingPunct="1"/>
                      <a:endParaRPr kumimoji="1" lang="ja-JP" altLang="en-US" sz="12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UN01005924</a:t>
                      </a:r>
                    </a:p>
                    <a:p>
                      <a:r>
                        <a:rPr kumimoji="1" lang="en-US" altLang="ja-JP" sz="1200" dirty="0" smtClean="0"/>
                        <a:t>/ASBIE</a:t>
                      </a:r>
                      <a:endParaRPr kumimoji="1" lang="ja-JP" altLang="en-US" sz="1200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CIIH_ Supply Chain_ Trade Settlement. Applicable. CI_ Trade_ Tax</a:t>
                      </a:r>
                      <a:endParaRPr kumimoji="1" lang="ja-JP" alt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CIIH</a:t>
                      </a:r>
                      <a:r>
                        <a:rPr kumimoji="1" lang="ja-JP" altLang="en-US" sz="1200" dirty="0" smtClean="0"/>
                        <a:t>／サプライチェーン／取引決済／適用／</a:t>
                      </a:r>
                      <a:r>
                        <a:rPr kumimoji="1" lang="en-US" altLang="ja-JP" sz="1200" dirty="0" smtClean="0"/>
                        <a:t>CI</a:t>
                      </a:r>
                      <a:r>
                        <a:rPr kumimoji="1" lang="ja-JP" altLang="en-US" sz="1200" dirty="0" smtClean="0"/>
                        <a:t>／取引／税</a:t>
                      </a:r>
                      <a:endParaRPr kumimoji="1" lang="ja-JP" altLang="en-US" sz="1200" dirty="0"/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 smtClean="0"/>
                        <a:t>請求書</a:t>
                      </a:r>
                      <a:endParaRPr kumimoji="1" lang="ja-JP" altLang="en-US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UN01005927/</a:t>
                      </a:r>
                      <a:r>
                        <a:rPr kumimoji="1" lang="en-US" altLang="ja-JP" sz="1200" dirty="0" smtClean="0"/>
                        <a:t>ASBIE</a:t>
                      </a:r>
                      <a:endParaRPr kumimoji="1" lang="ja-JP" altLang="en-US" sz="1200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CIIH_ Supply Chain_ Trade Settlement. Subtotal_ Calculated. CI_ Trade_ Tax</a:t>
                      </a:r>
                      <a:endParaRPr kumimoji="1" lang="ja-JP" alt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CIIH</a:t>
                      </a:r>
                      <a:r>
                        <a:rPr kumimoji="1" lang="ja-JP" altLang="en-US" sz="1200" dirty="0" smtClean="0"/>
                        <a:t>／サプライチェーン／取引決済／小計／計算／</a:t>
                      </a:r>
                      <a:r>
                        <a:rPr kumimoji="1" lang="en-US" altLang="ja-JP" sz="1200" dirty="0" smtClean="0"/>
                        <a:t>CI</a:t>
                      </a:r>
                      <a:r>
                        <a:rPr kumimoji="1" lang="ja-JP" altLang="en-US" sz="1200" dirty="0" smtClean="0"/>
                        <a:t>／取引／税</a:t>
                      </a:r>
                      <a:endParaRPr kumimoji="1" lang="ja-JP" altLang="en-US" sz="1200" dirty="0"/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 smtClean="0"/>
                        <a:t>請求書</a:t>
                      </a:r>
                      <a:endParaRPr kumimoji="1" lang="ja-JP" altLang="en-US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UN01006011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/BBIE</a:t>
                      </a:r>
                      <a:endParaRPr kumimoji="1" lang="ja-JP" altLang="en-US" sz="12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CIIL_ Trade Settlement_ Monetary Summation. Tax Total. Amount</a:t>
                      </a:r>
                      <a:endParaRPr kumimoji="1" lang="ja-JP" altLang="en-US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zh-TW" sz="1200" dirty="0" smtClean="0"/>
                        <a:t>CIIL</a:t>
                      </a:r>
                      <a:r>
                        <a:rPr kumimoji="1" lang="zh-TW" altLang="en-US" sz="1200" dirty="0" smtClean="0"/>
                        <a:t>／</a:t>
                      </a:r>
                      <a:r>
                        <a:rPr kumimoji="1" lang="ja-JP" altLang="en-US" sz="1200" dirty="0" smtClean="0"/>
                        <a:t>取引決済</a:t>
                      </a:r>
                      <a:r>
                        <a:rPr kumimoji="1" lang="zh-TW" altLang="en-US" sz="1200" dirty="0" smtClean="0"/>
                        <a:t>／</a:t>
                      </a:r>
                      <a:r>
                        <a:rPr kumimoji="1" lang="ja-JP" altLang="en-US" sz="1200" dirty="0" smtClean="0"/>
                        <a:t>金額集計</a:t>
                      </a:r>
                      <a:r>
                        <a:rPr kumimoji="1" lang="zh-TW" altLang="en-US" sz="1200" dirty="0" smtClean="0"/>
                        <a:t>／</a:t>
                      </a:r>
                      <a:r>
                        <a:rPr kumimoji="1" lang="ja-JP" altLang="en-US" sz="1200" dirty="0" smtClean="0"/>
                        <a:t>税合計額</a:t>
                      </a:r>
                      <a:r>
                        <a:rPr kumimoji="1" lang="zh-TW" altLang="en-US" sz="1200" dirty="0" smtClean="0"/>
                        <a:t>／</a:t>
                      </a:r>
                      <a:r>
                        <a:rPr kumimoji="1" lang="ja-JP" altLang="en-US" sz="1200" dirty="0" smtClean="0"/>
                        <a:t>金額</a:t>
                      </a:r>
                      <a:endParaRPr kumimoji="1" lang="ja-JP" altLang="en-US" sz="1200" dirty="0"/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 smtClean="0"/>
                        <a:t>納品書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UN01005996</a:t>
                      </a:r>
                    </a:p>
                    <a:p>
                      <a:r>
                        <a:rPr kumimoji="1" lang="en-US" altLang="ja-JP" sz="1200" dirty="0" smtClean="0"/>
                        <a:t>/ASBIE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CIIL_ Supply Chain_ Trade Settlement. Applicable. CI_ Trade_ Tax</a:t>
                      </a:r>
                      <a:endParaRPr kumimoji="1" lang="ja-JP" altLang="en-US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CIIL</a:t>
                      </a:r>
                      <a:r>
                        <a:rPr kumimoji="1" lang="ja-JP" altLang="en-US" sz="1200" dirty="0" smtClean="0"/>
                        <a:t>／サプライチェーン／取引決済／適用／</a:t>
                      </a:r>
                      <a:r>
                        <a:rPr kumimoji="1" lang="en-US" altLang="ja-JP" sz="1200" dirty="0" smtClean="0"/>
                        <a:t>CI</a:t>
                      </a:r>
                      <a:r>
                        <a:rPr kumimoji="1" lang="ja-JP" altLang="en-US" sz="1200" dirty="0" smtClean="0"/>
                        <a:t>／取引／税</a:t>
                      </a:r>
                      <a:endParaRPr kumimoji="1" lang="ja-JP" altLang="en-US" sz="1200" dirty="0"/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 smtClean="0"/>
                        <a:t>納品書</a:t>
                      </a:r>
                      <a:endParaRPr kumimoji="1" lang="ja-JP" altLang="en-US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UN01005999</a:t>
                      </a:r>
                    </a:p>
                    <a:p>
                      <a:r>
                        <a:rPr kumimoji="1" lang="en-US" altLang="ja-JP" sz="1200" dirty="0" smtClean="0"/>
                        <a:t>/ASBIE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CIIL_ Supply Chain_ Trade Settlement. Subtotal_ Calculated. CI_ Trade_ Tax</a:t>
                      </a:r>
                      <a:endParaRPr kumimoji="1" lang="ja-JP" altLang="en-US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CIIL</a:t>
                      </a:r>
                      <a:r>
                        <a:rPr kumimoji="1" lang="ja-JP" altLang="en-US" sz="1200" dirty="0" smtClean="0"/>
                        <a:t>／サプライチェーン／取引決済／小計／計算／</a:t>
                      </a:r>
                      <a:r>
                        <a:rPr kumimoji="1" lang="en-US" altLang="ja-JP" sz="1200" dirty="0" smtClean="0"/>
                        <a:t>CI</a:t>
                      </a:r>
                      <a:r>
                        <a:rPr kumimoji="1" lang="ja-JP" altLang="en-US" sz="1200" dirty="0" smtClean="0"/>
                        <a:t>／取引／価格</a:t>
                      </a:r>
                      <a:endParaRPr kumimoji="1" lang="ja-JP" altLang="en-US" sz="1200" dirty="0"/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 smtClean="0"/>
                        <a:t>納品書</a:t>
                      </a:r>
                      <a:endParaRPr kumimoji="1" lang="ja-JP" altLang="en-US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smtClean="0"/>
                        <a:t>UN01009665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smtClean="0"/>
                        <a:t>/ASBIE</a:t>
                      </a:r>
                      <a:endParaRPr kumimoji="1" lang="ja-JP" altLang="en-US" sz="1200" dirty="0" smtClean="0"/>
                    </a:p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smtClean="0"/>
                        <a:t>CIILB_ Supply Chain_ Trade Settlement. Applicable. CI_ Trade_ Tax</a:t>
                      </a:r>
                      <a:endParaRPr kumimoji="1" lang="ja-JP" altLang="en-US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smtClean="0"/>
                        <a:t>CIILB</a:t>
                      </a:r>
                      <a:r>
                        <a:rPr kumimoji="1" lang="ja-JP" altLang="en-US" sz="1200" dirty="0" smtClean="0"/>
                        <a:t>／サプライチェーン／取引決済／適用可能／</a:t>
                      </a:r>
                      <a:r>
                        <a:rPr kumimoji="1" lang="en-US" altLang="ja-JP" sz="1200" dirty="0" smtClean="0"/>
                        <a:t>CI</a:t>
                      </a:r>
                      <a:r>
                        <a:rPr kumimoji="1" lang="ja-JP" altLang="en-US" sz="1200" dirty="0" smtClean="0"/>
                        <a:t>／取引／税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 smtClean="0"/>
                        <a:t>納品書明細</a:t>
                      </a:r>
                      <a:endParaRPr kumimoji="1" lang="ja-JP" altLang="en-US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17533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Cross Industry Remittance Advice</a:t>
            </a:r>
            <a:endParaRPr kumimoji="1" lang="ja-JP" altLang="en-US" dirty="0"/>
          </a:p>
        </p:txBody>
      </p:sp>
      <p:graphicFrame>
        <p:nvGraphicFramePr>
          <p:cNvPr id="5" name="コンテンツ プレースホルダー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43361569"/>
              </p:ext>
            </p:extLst>
          </p:nvPr>
        </p:nvGraphicFramePr>
        <p:xfrm>
          <a:off x="457200" y="885825"/>
          <a:ext cx="8229600" cy="4704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8456"/>
                <a:gridCol w="720080"/>
                <a:gridCol w="720080"/>
                <a:gridCol w="720080"/>
                <a:gridCol w="2016224"/>
                <a:gridCol w="1895836"/>
                <a:gridCol w="1138844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UID</a:t>
                      </a:r>
                      <a:endParaRPr kumimoji="1" lang="ja-JP" altLang="en-US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kumimoji="1" lang="en-US" altLang="ja-JP" dirty="0" smtClean="0"/>
                        <a:t>DEN</a:t>
                      </a:r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日本語名</a:t>
                      </a:r>
                      <a:endParaRPr kumimoji="1" lang="ja-JP" altLang="en-US" dirty="0"/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レベル」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UN01011102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smtClean="0"/>
                        <a:t>/ASBIE</a:t>
                      </a:r>
                      <a:endParaRPr kumimoji="1" lang="ja-JP" altLang="en-US" sz="1200" dirty="0" smtClean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CIRH_ Supply Chain_ Trade Settlement. Applicable. CI_ Trade_ Tax</a:t>
                      </a:r>
                      <a:endParaRPr kumimoji="1" lang="ja-JP" alt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CIRH</a:t>
                      </a:r>
                      <a:r>
                        <a:rPr kumimoji="1" lang="ja-JP" altLang="en-US" sz="1200" dirty="0" smtClean="0"/>
                        <a:t>／サプライチェーン／取引決済／適用／</a:t>
                      </a:r>
                      <a:r>
                        <a:rPr kumimoji="1" lang="en-US" altLang="ja-JP" sz="1200" dirty="0" smtClean="0"/>
                        <a:t>CI</a:t>
                      </a:r>
                      <a:r>
                        <a:rPr kumimoji="1" lang="ja-JP" altLang="en-US" sz="1200" dirty="0" smtClean="0"/>
                        <a:t>／取引／税</a:t>
                      </a:r>
                      <a:endParaRPr kumimoji="1" lang="ja-JP" altLang="en-US" sz="1200" dirty="0"/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 smtClean="0"/>
                        <a:t>支払案内</a:t>
                      </a:r>
                      <a:endParaRPr kumimoji="1" lang="ja-JP" altLang="en-US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UN01011115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 smtClean="0"/>
                        <a:t>/ASBIE</a:t>
                      </a:r>
                      <a:endParaRPr kumimoji="1" lang="ja-JP" altLang="en-US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CIRT_ Supply Chain_ Trade Settlement. Applicable. CI_ Trade_ Tax</a:t>
                      </a:r>
                      <a:endParaRPr kumimoji="1" lang="ja-JP" alt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CIRT</a:t>
                      </a:r>
                      <a:r>
                        <a:rPr kumimoji="1" lang="ja-JP" altLang="en-US" sz="1200" dirty="0" smtClean="0"/>
                        <a:t>／サプライチェーン／取引決済／適用／</a:t>
                      </a:r>
                      <a:r>
                        <a:rPr kumimoji="1" lang="en-US" altLang="ja-JP" sz="1200" dirty="0" smtClean="0"/>
                        <a:t>CI</a:t>
                      </a:r>
                      <a:r>
                        <a:rPr kumimoji="1" lang="ja-JP" altLang="en-US" sz="1200" dirty="0" smtClean="0"/>
                        <a:t>／取引／税</a:t>
                      </a:r>
                      <a:endParaRPr kumimoji="1" lang="ja-JP" altLang="en-US" sz="1200" dirty="0"/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 smtClean="0"/>
                        <a:t>請求書</a:t>
                      </a:r>
                      <a:endParaRPr kumimoji="1" lang="ja-JP" altLang="en-US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UN01011120</a:t>
                      </a:r>
                    </a:p>
                    <a:p>
                      <a:r>
                        <a:rPr kumimoji="1" lang="en-US" altLang="ja-JP" sz="1200" dirty="0" smtClean="0"/>
                        <a:t>/ASBIE</a:t>
                      </a:r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CIRL_ Supply Chain_ Trade Settlement. Applicable. CI_ Trade_ Tax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 smtClean="0"/>
                        <a:t>CIRL</a:t>
                      </a:r>
                      <a:r>
                        <a:rPr kumimoji="1" lang="ja-JP" altLang="en-US" sz="1200" dirty="0" smtClean="0"/>
                        <a:t>／サプライチェーン／商取引／／</a:t>
                      </a:r>
                      <a:endParaRPr kumimoji="1" lang="ja-JP" altLang="en-US" sz="1200" dirty="0"/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200" dirty="0" smtClean="0"/>
                        <a:t>納品書</a:t>
                      </a:r>
                      <a:endParaRPr kumimoji="1" lang="ja-JP" altLang="en-US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16194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Cross Industry Trade Tax (ABIE</a:t>
            </a:r>
            <a:r>
              <a:rPr lang="en-US" altLang="ja-JP" dirty="0" smtClean="0"/>
              <a:t>, </a:t>
            </a:r>
            <a:r>
              <a:rPr kumimoji="1" lang="en-US" altLang="ja-JP" dirty="0" smtClean="0"/>
              <a:t>BBIE)</a:t>
            </a:r>
            <a:endParaRPr kumimoji="1" lang="ja-JP" altLang="en-US" dirty="0"/>
          </a:p>
        </p:txBody>
      </p:sp>
      <p:graphicFrame>
        <p:nvGraphicFramePr>
          <p:cNvPr id="5" name="コンテンツ プレースホルダー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72995030"/>
              </p:ext>
            </p:extLst>
          </p:nvPr>
        </p:nvGraphicFramePr>
        <p:xfrm>
          <a:off x="457200" y="885825"/>
          <a:ext cx="8229600" cy="3571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8456"/>
                <a:gridCol w="4176464"/>
                <a:gridCol w="3034680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UID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DEN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日本語名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UN01005832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effectLst/>
                          <a:latin typeface="Arial"/>
                        </a:rPr>
                        <a:t>CI_ Trade_ Tax. Details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zh-CN" sz="1000" b="0" i="0" u="none" strike="noStrike">
                          <a:effectLst/>
                          <a:latin typeface="Arial"/>
                        </a:rPr>
                        <a:t>CI</a:t>
                      </a:r>
                      <a:r>
                        <a:rPr lang="zh-CN" altLang="en-US" sz="1000" b="0" i="0" u="none" strike="noStrike">
                          <a:effectLst/>
                          <a:latin typeface="Arial"/>
                        </a:rPr>
                        <a:t>／取引／税／／</a:t>
                      </a: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UN01005833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effectLst/>
                          <a:latin typeface="Arial"/>
                        </a:rPr>
                        <a:t>CI_ Trade_ Tax. Calculated. Amount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zh-TW" sz="1000" b="0" i="0" u="none" strike="noStrike">
                          <a:effectLst/>
                          <a:latin typeface="Arial"/>
                        </a:rPr>
                        <a:t>CI</a:t>
                      </a:r>
                      <a:r>
                        <a:rPr lang="zh-TW" altLang="en-US" sz="1000" b="0" i="0" u="none" strike="noStrike">
                          <a:effectLst/>
                          <a:latin typeface="Arial"/>
                        </a:rPr>
                        <a:t>／取引／税／計算／金額</a:t>
                      </a: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UN01005834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effectLst/>
                          <a:latin typeface="Arial"/>
                        </a:rPr>
                        <a:t>CI_ Trade_ Tax. Type. Code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1000" b="0" i="0" u="none" strike="noStrike">
                          <a:effectLst/>
                          <a:latin typeface="Arial"/>
                        </a:rPr>
                        <a:t>CI</a:t>
                      </a:r>
                      <a:r>
                        <a:rPr lang="ja-JP" altLang="en-US" sz="1000" b="0" i="0" u="none" strike="noStrike">
                          <a:effectLst/>
                          <a:latin typeface="Arial"/>
                        </a:rPr>
                        <a:t>／取引／税／種別／コード</a:t>
                      </a: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UN01005835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effectLst/>
                          <a:latin typeface="Arial"/>
                        </a:rPr>
                        <a:t>CI_ Trade_ Tax. Exemption Reason. Text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1000" b="0" i="0" u="none" strike="noStrike" dirty="0">
                          <a:effectLst/>
                          <a:latin typeface="Arial"/>
                        </a:rPr>
                        <a:t>CI</a:t>
                      </a:r>
                      <a:r>
                        <a:rPr lang="ja-JP" altLang="en-US" sz="1000" b="0" i="0" u="none" strike="noStrike" dirty="0">
                          <a:effectLst/>
                          <a:latin typeface="Arial"/>
                        </a:rPr>
                        <a:t>／取引／税／控除理由／テキスト</a:t>
                      </a: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UN01005836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effectLst/>
                          <a:latin typeface="Arial"/>
                        </a:rPr>
                        <a:t>CI_ Trade_ Tax. Calculated. Rate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CI／</a:t>
                      </a:r>
                      <a:r>
                        <a:rPr lang="ja-JP" altLang="en-US" sz="1000" b="0" i="0" u="none" strike="noStrike">
                          <a:effectLst/>
                          <a:latin typeface="Arial"/>
                        </a:rPr>
                        <a:t>取引／税／計算／率</a:t>
                      </a: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UN01005837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effectLst/>
                          <a:latin typeface="Arial"/>
                        </a:rPr>
                        <a:t>CI_ Trade_ Tax. Calculation Sequence. Numeric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zh-CN" sz="1000" b="0" i="0" u="none" strike="noStrike">
                          <a:effectLst/>
                          <a:latin typeface="Arial"/>
                        </a:rPr>
                        <a:t>CI</a:t>
                      </a:r>
                      <a:r>
                        <a:rPr lang="zh-CN" altLang="en-US" sz="1000" b="0" i="0" u="none" strike="noStrike">
                          <a:effectLst/>
                          <a:latin typeface="Arial"/>
                        </a:rPr>
                        <a:t>／取引／税／計算順序番号／数値</a:t>
                      </a: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UN01005838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effectLst/>
                          <a:latin typeface="Arial"/>
                        </a:rPr>
                        <a:t>CI_ Trade_ Tax. Basis. Quantity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zh-CN" sz="1000" b="0" i="0" u="none" strike="noStrike">
                          <a:effectLst/>
                          <a:latin typeface="Arial"/>
                        </a:rPr>
                        <a:t>CI</a:t>
                      </a:r>
                      <a:r>
                        <a:rPr lang="zh-CN" altLang="en-US" sz="1000" b="0" i="0" u="none" strike="noStrike">
                          <a:effectLst/>
                          <a:latin typeface="Arial"/>
                        </a:rPr>
                        <a:t>／取引／税／基準／数量</a:t>
                      </a: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UN01005839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effectLst/>
                          <a:latin typeface="Arial"/>
                        </a:rPr>
                        <a:t>CI_ Trade_ Tax. Basis. Amount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zh-TW" sz="1000" b="0" i="0" u="none" strike="noStrike">
                          <a:effectLst/>
                          <a:latin typeface="Arial"/>
                        </a:rPr>
                        <a:t>CI</a:t>
                      </a:r>
                      <a:r>
                        <a:rPr lang="zh-TW" altLang="en-US" sz="1000" b="0" i="0" u="none" strike="noStrike">
                          <a:effectLst/>
                          <a:latin typeface="Arial"/>
                        </a:rPr>
                        <a:t>／取引／税／基準／金額</a:t>
                      </a: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UN01005840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effectLst/>
                          <a:latin typeface="Arial"/>
                        </a:rPr>
                        <a:t>CI_ Trade_ Tax. Unit_ Basis. Amount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zh-TW" sz="1000" b="0" i="0" u="none" strike="noStrike">
                          <a:effectLst/>
                          <a:latin typeface="Arial"/>
                        </a:rPr>
                        <a:t>CI</a:t>
                      </a:r>
                      <a:r>
                        <a:rPr lang="zh-TW" altLang="en-US" sz="1000" b="0" i="0" u="none" strike="noStrike">
                          <a:effectLst/>
                          <a:latin typeface="Arial"/>
                        </a:rPr>
                        <a:t>／取引／税／単位／基準／金額</a:t>
                      </a: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UN01005841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effectLst/>
                          <a:latin typeface="Arial"/>
                        </a:rPr>
                        <a:t>CI_ Trade_ Tax. Category. Code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CI</a:t>
                      </a:r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／取引／税／区分／コード</a:t>
                      </a:r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UN01005842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effectLst/>
                          <a:latin typeface="Arial"/>
                        </a:rPr>
                        <a:t>CI_ Trade_ Tax. Currency. Code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1000" b="0" i="0" u="none" strike="noStrike">
                          <a:effectLst/>
                          <a:latin typeface="Arial"/>
                        </a:rPr>
                        <a:t>CI</a:t>
                      </a:r>
                      <a:r>
                        <a:rPr lang="ja-JP" altLang="en-US" sz="1000" b="0" i="0" u="none" strike="noStrike">
                          <a:effectLst/>
                          <a:latin typeface="Arial"/>
                        </a:rPr>
                        <a:t>／取引／税／通貨／コード</a:t>
                      </a: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UN01005843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effectLst/>
                          <a:latin typeface="Arial"/>
                        </a:rPr>
                        <a:t>CI_ Trade_ Tax. Jurisdiction. Text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1000" b="0" i="0" u="none" strike="noStrike">
                          <a:effectLst/>
                          <a:latin typeface="Arial"/>
                        </a:rPr>
                        <a:t>CI</a:t>
                      </a:r>
                      <a:r>
                        <a:rPr lang="ja-JP" altLang="en-US" sz="1000" b="0" i="0" u="none" strike="noStrike">
                          <a:effectLst/>
                          <a:latin typeface="Arial"/>
                        </a:rPr>
                        <a:t>／取引／税／管轄権／テキスト</a:t>
                      </a: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UN01005844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effectLst/>
                          <a:latin typeface="Arial"/>
                        </a:rPr>
                        <a:t>CI_ Trade_ Tax. Customs Duty. Indicator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zh-CN" sz="1000" b="0" i="0" u="none" strike="noStrike">
                          <a:effectLst/>
                          <a:latin typeface="Arial"/>
                        </a:rPr>
                        <a:t>CI</a:t>
                      </a:r>
                      <a:r>
                        <a:rPr lang="zh-CN" altLang="en-US" sz="1000" b="0" i="0" u="none" strike="noStrike">
                          <a:effectLst/>
                          <a:latin typeface="Arial"/>
                        </a:rPr>
                        <a:t>／取引／税／関税／指示子</a:t>
                      </a: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effectLst/>
                          <a:latin typeface="Arial"/>
                        </a:rPr>
                        <a:t>UN01005845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effectLst/>
                          <a:latin typeface="Arial"/>
                        </a:rPr>
                        <a:t>CI_ Trade_ Tax. Exemption Reason. Code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1000" b="0" i="0" u="none" strike="noStrike" dirty="0">
                          <a:effectLst/>
                          <a:latin typeface="Arial"/>
                        </a:rPr>
                        <a:t>CI</a:t>
                      </a:r>
                      <a:r>
                        <a:rPr lang="ja-JP" altLang="en-US" sz="1000" b="0" i="0" u="none" strike="noStrike" dirty="0">
                          <a:effectLst/>
                          <a:latin typeface="Arial"/>
                        </a:rPr>
                        <a:t>／取引／税／控除理由／コード</a:t>
                      </a: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UN01005846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effectLst/>
                          <a:latin typeface="Arial"/>
                        </a:rPr>
                        <a:t>CI_ Trade_ Tax. Tax Basis Allowance. Rate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CI／</a:t>
                      </a:r>
                      <a:r>
                        <a:rPr lang="ja-JP" altLang="en-US" sz="1000" b="0" i="0" u="none" strike="noStrike">
                          <a:effectLst/>
                          <a:latin typeface="Arial"/>
                        </a:rPr>
                        <a:t>取引／税／税基準調整／率</a:t>
                      </a: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UN01005847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effectLst/>
                          <a:latin typeface="Arial"/>
                        </a:rPr>
                        <a:t>CI_ Trade_ Tax. Tax Point. Date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CI／</a:t>
                      </a:r>
                      <a:r>
                        <a:rPr lang="ja-JP" altLang="en-US" sz="1000" b="0" i="0" u="none" strike="noStrike">
                          <a:effectLst/>
                          <a:latin typeface="Arial"/>
                        </a:rPr>
                        <a:t>取引／税／課税時／日</a:t>
                      </a: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UN01005848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effectLst/>
                          <a:latin typeface="Arial"/>
                        </a:rPr>
                        <a:t>CI_ Trade_ Tax. Type. Text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1000" b="0" i="0" u="none" strike="noStrike">
                          <a:effectLst/>
                          <a:latin typeface="Arial"/>
                        </a:rPr>
                        <a:t>CI</a:t>
                      </a:r>
                      <a:r>
                        <a:rPr lang="ja-JP" altLang="en-US" sz="1000" b="0" i="0" u="none" strike="noStrike">
                          <a:effectLst/>
                          <a:latin typeface="Arial"/>
                        </a:rPr>
                        <a:t>／取引／税／種別／テキスト</a:t>
                      </a: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UN01005849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effectLst/>
                          <a:latin typeface="Arial"/>
                        </a:rPr>
                        <a:t>CI_ Trade_ Tax. Information. Amount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zh-TW" sz="1000" b="0" i="0" u="none" strike="noStrike">
                          <a:effectLst/>
                          <a:latin typeface="Arial"/>
                        </a:rPr>
                        <a:t>CI</a:t>
                      </a:r>
                      <a:r>
                        <a:rPr lang="zh-TW" altLang="en-US" sz="1000" b="0" i="0" u="none" strike="noStrike">
                          <a:effectLst/>
                          <a:latin typeface="Arial"/>
                        </a:rPr>
                        <a:t>／取引／税／情報／金額</a:t>
                      </a: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UN01005850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effectLst/>
                          <a:latin typeface="Arial"/>
                        </a:rPr>
                        <a:t>CI_ Trade_ Tax. Category Name. Text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1000" b="0" i="0" u="none" strike="noStrike">
                          <a:effectLst/>
                          <a:latin typeface="Arial"/>
                        </a:rPr>
                        <a:t>CI</a:t>
                      </a:r>
                      <a:r>
                        <a:rPr lang="ja-JP" altLang="en-US" sz="1000" b="0" i="0" u="none" strike="noStrike">
                          <a:effectLst/>
                          <a:latin typeface="Arial"/>
                        </a:rPr>
                        <a:t>／取引／税／区分名／テキスト</a:t>
                      </a: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UN01006052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effectLst/>
                          <a:latin typeface="Arial"/>
                        </a:rPr>
                        <a:t>CI_ Trade_ Tax. Due Date Type. Code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1000" b="0" i="0" u="none" strike="noStrike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CI</a:t>
                      </a:r>
                      <a:r>
                        <a:rPr lang="ja-JP" alt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／取引／税／支払期日種別／コード</a:t>
                      </a:r>
                      <a:endParaRPr lang="ja-JP" alt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/>
                </a:tc>
              </a:tr>
              <a:tr h="0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effectLst/>
                          <a:latin typeface="Arial"/>
                        </a:rPr>
                        <a:t>UN01007174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effectLst/>
                          <a:latin typeface="Arial"/>
                        </a:rPr>
                        <a:t>CI_ Trade_ Tax. Rate_ Applicable. Percent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effectLst/>
                          <a:latin typeface="Arial"/>
                        </a:rPr>
                        <a:t>CI／</a:t>
                      </a:r>
                      <a:r>
                        <a:rPr lang="ja-JP" altLang="en-US" sz="1000" b="0" i="0" u="none" strike="noStrike" dirty="0">
                          <a:effectLst/>
                          <a:latin typeface="Arial"/>
                        </a:rPr>
                        <a:t>取引／税／比率／適用／百分率</a:t>
                      </a: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45607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Cross Industry Trade Tax (ASBIE)</a:t>
            </a:r>
            <a:endParaRPr kumimoji="1" lang="ja-JP" altLang="en-US" dirty="0"/>
          </a:p>
        </p:txBody>
      </p:sp>
      <p:graphicFrame>
        <p:nvGraphicFramePr>
          <p:cNvPr id="5" name="コンテンツ プレースホルダー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7996150"/>
              </p:ext>
            </p:extLst>
          </p:nvPr>
        </p:nvGraphicFramePr>
        <p:xfrm>
          <a:off x="457200" y="885825"/>
          <a:ext cx="8229600" cy="3337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8456"/>
                <a:gridCol w="4176464"/>
                <a:gridCol w="3034680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UID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DEN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日本語名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UN01005851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effectLst/>
                          <a:latin typeface="Arial"/>
                        </a:rPr>
                        <a:t>CI_ Trade_ Tax. Specified. CI_ Trade_ Accounting Account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zh-CN" sz="1000" b="0" i="0" u="none" strike="noStrike">
                          <a:effectLst/>
                          <a:latin typeface="Arial"/>
                        </a:rPr>
                        <a:t>CI</a:t>
                      </a:r>
                      <a:r>
                        <a:rPr lang="zh-CN" altLang="en-US" sz="1000" b="0" i="0" u="none" strike="noStrike">
                          <a:effectLst/>
                          <a:latin typeface="Arial"/>
                        </a:rPr>
                        <a:t>／取引／税／特定／</a:t>
                      </a:r>
                      <a:r>
                        <a:rPr lang="en-US" altLang="zh-CN" sz="1000" b="0" i="0" u="none" strike="noStrike">
                          <a:effectLst/>
                          <a:latin typeface="Arial"/>
                        </a:rPr>
                        <a:t>CI</a:t>
                      </a:r>
                      <a:r>
                        <a:rPr lang="zh-CN" altLang="en-US" sz="1000" b="0" i="0" u="none" strike="noStrike">
                          <a:effectLst/>
                          <a:latin typeface="Arial"/>
                        </a:rPr>
                        <a:t>／取引／勘定科目</a:t>
                      </a:r>
                    </a:p>
                  </a:txBody>
                  <a:tcPr marL="0" marR="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UN01005852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effectLst/>
                          <a:latin typeface="Arial"/>
                        </a:rPr>
                        <a:t>CI_ Trade_ Tax. Buyer Deductible Tax_ Specified. CI_ Trade_ Accounting Account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CI／</a:t>
                      </a:r>
                      <a:r>
                        <a:rPr lang="ja-JP" altLang="en-US" sz="1000" b="0" i="0" u="none" strike="noStrike">
                          <a:effectLst/>
                          <a:latin typeface="Arial"/>
                        </a:rPr>
                        <a:t>取引／税／購入者免責税／特定／</a:t>
                      </a:r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CI／</a:t>
                      </a:r>
                      <a:r>
                        <a:rPr lang="ja-JP" altLang="en-US" sz="1000" b="0" i="0" u="none" strike="noStrike">
                          <a:effectLst/>
                          <a:latin typeface="Arial"/>
                        </a:rPr>
                        <a:t>取引／勘定科目</a:t>
                      </a:r>
                    </a:p>
                  </a:txBody>
                  <a:tcPr marL="0" marR="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UN01005853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effectLst/>
                          <a:latin typeface="Arial"/>
                        </a:rPr>
                        <a:t>CI_ Trade_ Tax. Buyer Non-Deductible Tax_ Specified. CI_ Trade_ Accounting Account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CI／</a:t>
                      </a:r>
                      <a:r>
                        <a:rPr lang="ja-JP" altLang="en-US" sz="1000" b="0" i="0" u="none" strike="noStrike">
                          <a:effectLst/>
                          <a:latin typeface="Arial"/>
                        </a:rPr>
                        <a:t>取引／税／購入者非免責税／特定／</a:t>
                      </a:r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CI／</a:t>
                      </a:r>
                      <a:r>
                        <a:rPr lang="ja-JP" altLang="en-US" sz="1000" b="0" i="0" u="none" strike="noStrike">
                          <a:effectLst/>
                          <a:latin typeface="Arial"/>
                        </a:rPr>
                        <a:t>取引／勘定科目</a:t>
                      </a:r>
                    </a:p>
                  </a:txBody>
                  <a:tcPr marL="0" marR="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UN01005854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effectLst/>
                          <a:latin typeface="Arial"/>
                        </a:rPr>
                        <a:t>CI_ Trade_ Tax. Buyer Repayable Tax_ Specified. CI_ Trade_ Accounting Account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CI／</a:t>
                      </a:r>
                      <a:r>
                        <a:rPr lang="ja-JP" altLang="en-US" sz="1000" b="0" i="0" u="none" strike="noStrike">
                          <a:effectLst/>
                          <a:latin typeface="Arial"/>
                        </a:rPr>
                        <a:t>取引／税／購入者免責税／特定／</a:t>
                      </a:r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CI／</a:t>
                      </a:r>
                      <a:r>
                        <a:rPr lang="ja-JP" altLang="en-US" sz="1000" b="0" i="0" u="none" strike="noStrike">
                          <a:effectLst/>
                          <a:latin typeface="Arial"/>
                        </a:rPr>
                        <a:t>取引／勘定科目</a:t>
                      </a:r>
                    </a:p>
                  </a:txBody>
                  <a:tcPr marL="0" marR="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UN01005855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effectLst/>
                          <a:latin typeface="Arial"/>
                        </a:rPr>
                        <a:t>CI_ Trade_ Tax. Seller Payable Tax_ Specified. CI_ Trade_ Accounting Account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zh-CN" sz="1000" b="0" i="0" u="none" strike="noStrike">
                          <a:effectLst/>
                          <a:latin typeface="Arial"/>
                        </a:rPr>
                        <a:t>CI</a:t>
                      </a:r>
                      <a:r>
                        <a:rPr lang="zh-CN" altLang="en-US" sz="1000" b="0" i="0" u="none" strike="noStrike">
                          <a:effectLst/>
                          <a:latin typeface="Arial"/>
                        </a:rPr>
                        <a:t>／取引／税／販売者支払税／特定／</a:t>
                      </a:r>
                      <a:r>
                        <a:rPr lang="en-US" altLang="zh-CN" sz="1000" b="0" i="0" u="none" strike="noStrike">
                          <a:effectLst/>
                          <a:latin typeface="Arial"/>
                        </a:rPr>
                        <a:t>CI</a:t>
                      </a:r>
                      <a:r>
                        <a:rPr lang="zh-CN" altLang="en-US" sz="1000" b="0" i="0" u="none" strike="noStrike">
                          <a:effectLst/>
                          <a:latin typeface="Arial"/>
                        </a:rPr>
                        <a:t>／取引／勘定科目</a:t>
                      </a:r>
                    </a:p>
                  </a:txBody>
                  <a:tcPr marL="0" marR="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UN01005856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effectLst/>
                          <a:latin typeface="Arial"/>
                        </a:rPr>
                        <a:t>CI_ Trade_ Tax. Seller Refundable Tax_ Specified. CI_ Trade_ Accounting Account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CI／</a:t>
                      </a:r>
                      <a:r>
                        <a:rPr lang="ja-JP" altLang="en-US" sz="1000" b="0" i="0" u="none" strike="noStrike">
                          <a:effectLst/>
                          <a:latin typeface="Arial"/>
                        </a:rPr>
                        <a:t>取引／税／販売者還付税／特定／</a:t>
                      </a:r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CI／</a:t>
                      </a:r>
                      <a:r>
                        <a:rPr lang="ja-JP" altLang="en-US" sz="1000" b="0" i="0" u="none" strike="noStrike">
                          <a:effectLst/>
                          <a:latin typeface="Arial"/>
                        </a:rPr>
                        <a:t>取引／勘定科目</a:t>
                      </a:r>
                    </a:p>
                  </a:txBody>
                  <a:tcPr marL="0" marR="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>
                          <a:effectLst/>
                          <a:latin typeface="Arial"/>
                        </a:rPr>
                        <a:t>UN01006064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effectLst/>
                          <a:latin typeface="Arial"/>
                        </a:rPr>
                        <a:t>CI_ Trade_ Tax. Service Supply. CI_ Trade_ Country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ja-JP" sz="1000" b="0" i="0" u="none" strike="noStrike">
                          <a:effectLst/>
                          <a:latin typeface="Arial"/>
                        </a:rPr>
                        <a:t>CI</a:t>
                      </a:r>
                      <a:r>
                        <a:rPr lang="ja-JP" altLang="en-US" sz="1000" b="0" i="0" u="none" strike="noStrike">
                          <a:effectLst/>
                          <a:latin typeface="Arial"/>
                        </a:rPr>
                        <a:t>／取引／税／サービス提供／</a:t>
                      </a:r>
                      <a:r>
                        <a:rPr lang="en-US" altLang="ja-JP" sz="1000" b="0" i="0" u="none" strike="noStrike">
                          <a:effectLst/>
                          <a:latin typeface="Arial"/>
                        </a:rPr>
                        <a:t>CI</a:t>
                      </a:r>
                      <a:r>
                        <a:rPr lang="ja-JP" altLang="en-US" sz="1000" b="0" i="0" u="none" strike="noStrike">
                          <a:effectLst/>
                          <a:latin typeface="Arial"/>
                        </a:rPr>
                        <a:t>／取引／国</a:t>
                      </a:r>
                    </a:p>
                  </a:txBody>
                  <a:tcPr marL="0" marR="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effectLst/>
                          <a:latin typeface="Arial"/>
                        </a:rPr>
                        <a:t>UN01007175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b="0" i="0" u="none" strike="noStrike" dirty="0">
                          <a:effectLst/>
                          <a:latin typeface="Arial"/>
                        </a:rPr>
                        <a:t>CI_ Trade_ Tax. Place_ Applicable. CI_ Trade_ Location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altLang="zh-TW" sz="1000" b="0" i="0" u="none" strike="noStrike" dirty="0">
                          <a:effectLst/>
                          <a:latin typeface="Arial"/>
                        </a:rPr>
                        <a:t>CI</a:t>
                      </a:r>
                      <a:r>
                        <a:rPr lang="zh-TW" altLang="en-US" sz="1000" b="0" i="0" u="none" strike="noStrike" dirty="0">
                          <a:effectLst/>
                          <a:latin typeface="Arial"/>
                        </a:rPr>
                        <a:t>／取引／税／場所／適用／</a:t>
                      </a:r>
                      <a:r>
                        <a:rPr lang="en-US" altLang="zh-TW" sz="1000" b="0" i="0" u="none" strike="noStrike" dirty="0">
                          <a:effectLst/>
                          <a:latin typeface="Arial"/>
                        </a:rPr>
                        <a:t>.CI</a:t>
                      </a:r>
                      <a:r>
                        <a:rPr lang="zh-TW" altLang="en-US" sz="1000" b="0" i="0" u="none" strike="noStrike" dirty="0">
                          <a:effectLst/>
                          <a:latin typeface="Arial"/>
                        </a:rPr>
                        <a:t>／取引／位置</a:t>
                      </a: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56908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681</TotalTime>
  <Words>1069</Words>
  <Application>Microsoft Office PowerPoint</Application>
  <PresentationFormat>画面に合わせる (4:3)</PresentationFormat>
  <Paragraphs>161</Paragraphs>
  <Slides>5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6" baseType="lpstr">
      <vt:lpstr>Office テーマ</vt:lpstr>
      <vt:lpstr>税関係のBIE　（抜粋）</vt:lpstr>
      <vt:lpstr>Cross Industry Invoice</vt:lpstr>
      <vt:lpstr>Cross Industry Remittance Advice</vt:lpstr>
      <vt:lpstr>Cross Industry Trade Tax (ABIE, BBIE)</vt:lpstr>
      <vt:lpstr>Cross Industry Trade Tax (ASBIE)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金融・ＩＴネットワークシステムにおけるEDI情報格納可能領域</dc:title>
  <dc:creator>enjouh</dc:creator>
  <cp:lastModifiedBy>enjouh</cp:lastModifiedBy>
  <cp:revision>60</cp:revision>
  <dcterms:created xsi:type="dcterms:W3CDTF">2017-03-16T13:21:43Z</dcterms:created>
  <dcterms:modified xsi:type="dcterms:W3CDTF">2018-07-23T14:06:33Z</dcterms:modified>
</cp:coreProperties>
</file>