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89" r:id="rId3"/>
    <p:sldId id="284" r:id="rId4"/>
    <p:sldId id="283" r:id="rId5"/>
    <p:sldId id="258" r:id="rId6"/>
    <p:sldId id="267" r:id="rId7"/>
    <p:sldId id="259" r:id="rId8"/>
    <p:sldId id="262" r:id="rId9"/>
    <p:sldId id="266" r:id="rId10"/>
    <p:sldId id="263" r:id="rId11"/>
    <p:sldId id="261" r:id="rId12"/>
    <p:sldId id="260" r:id="rId13"/>
    <p:sldId id="290" r:id="rId14"/>
    <p:sldId id="257" r:id="rId15"/>
    <p:sldId id="291" r:id="rId16"/>
    <p:sldId id="292" r:id="rId17"/>
    <p:sldId id="293" r:id="rId18"/>
    <p:sldId id="294" r:id="rId19"/>
    <p:sldId id="264" r:id="rId20"/>
    <p:sldId id="265" r:id="rId21"/>
    <p:sldId id="295" r:id="rId22"/>
    <p:sldId id="269" r:id="rId23"/>
    <p:sldId id="296" r:id="rId24"/>
    <p:sldId id="297" r:id="rId25"/>
    <p:sldId id="298" r:id="rId26"/>
    <p:sldId id="299" r:id="rId27"/>
    <p:sldId id="300" r:id="rId28"/>
    <p:sldId id="301" r:id="rId29"/>
    <p:sldId id="302" r:id="rId30"/>
    <p:sldId id="270" r:id="rId31"/>
    <p:sldId id="271" r:id="rId32"/>
    <p:sldId id="272" r:id="rId33"/>
    <p:sldId id="273" r:id="rId34"/>
    <p:sldId id="277" r:id="rId35"/>
    <p:sldId id="303" r:id="rId36"/>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2" autoAdjust="0"/>
    <p:restoredTop sz="94660"/>
  </p:normalViewPr>
  <p:slideViewPr>
    <p:cSldViewPr snapToGrid="0">
      <p:cViewPr varScale="1">
        <p:scale>
          <a:sx n="64" d="100"/>
          <a:sy n="64" d="100"/>
        </p:scale>
        <p:origin x="67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D044EAD4-F226-4E88-A9B6-7D50DE0D0087}" type="datetimeFigureOut">
              <a:rPr kumimoji="1" lang="ja-JP" altLang="en-US" smtClean="0"/>
              <a:t>2019/1/30</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FDA8C134-94B0-4CAD-AE34-19F7D379B523}" type="slidenum">
              <a:rPr kumimoji="1" lang="ja-JP" altLang="en-US" smtClean="0"/>
              <a:t>‹#›</a:t>
            </a:fld>
            <a:endParaRPr kumimoji="1" lang="ja-JP" altLang="en-US"/>
          </a:p>
        </p:txBody>
      </p:sp>
    </p:spTree>
    <p:extLst>
      <p:ext uri="{BB962C8B-B14F-4D97-AF65-F5344CB8AC3E}">
        <p14:creationId xmlns:p14="http://schemas.microsoft.com/office/powerpoint/2010/main" val="6266020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B9EF92-62AE-450A-AABB-0568F36382C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869E3D0-8F7A-48EE-92AD-16AC122C79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1850700-55D6-4BB5-979C-B8DA7DED97C5}"/>
              </a:ext>
            </a:extLst>
          </p:cNvPr>
          <p:cNvSpPr>
            <a:spLocks noGrp="1"/>
          </p:cNvSpPr>
          <p:nvPr>
            <p:ph type="dt" sz="half" idx="10"/>
          </p:nvPr>
        </p:nvSpPr>
        <p:spPr/>
        <p:txBody>
          <a:bodyPr/>
          <a:lstStyle/>
          <a:p>
            <a:fld id="{1303CB8F-D056-4365-8025-50FC95162675}" type="datetime1">
              <a:rPr kumimoji="1" lang="ja-JP" altLang="en-US" smtClean="0"/>
              <a:t>2019/1/30</a:t>
            </a:fld>
            <a:endParaRPr kumimoji="1" lang="ja-JP" altLang="en-US"/>
          </a:p>
        </p:txBody>
      </p:sp>
      <p:sp>
        <p:nvSpPr>
          <p:cNvPr id="5" name="フッター プレースホルダー 4">
            <a:extLst>
              <a:ext uri="{FF2B5EF4-FFF2-40B4-BE49-F238E27FC236}">
                <a16:creationId xmlns:a16="http://schemas.microsoft.com/office/drawing/2014/main" id="{CC272349-BBCA-4489-A909-BAFC89F80A6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15BA2DB-EC38-4461-B31D-4321FD5A43C4}"/>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3307037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42F7FF-0548-442D-8B3D-36D504E3B953}"/>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359CF24-B223-406B-8E37-FE0A3DB5F95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E98009A-B1FE-4F93-974D-4B29AA589FA5}"/>
              </a:ext>
            </a:extLst>
          </p:cNvPr>
          <p:cNvSpPr>
            <a:spLocks noGrp="1"/>
          </p:cNvSpPr>
          <p:nvPr>
            <p:ph type="dt" sz="half" idx="10"/>
          </p:nvPr>
        </p:nvSpPr>
        <p:spPr/>
        <p:txBody>
          <a:bodyPr/>
          <a:lstStyle/>
          <a:p>
            <a:fld id="{6200AB9D-1780-403D-BEDD-02E4D26F978A}" type="datetime1">
              <a:rPr kumimoji="1" lang="ja-JP" altLang="en-US" smtClean="0"/>
              <a:t>2019/1/30</a:t>
            </a:fld>
            <a:endParaRPr kumimoji="1" lang="ja-JP" altLang="en-US"/>
          </a:p>
        </p:txBody>
      </p:sp>
      <p:sp>
        <p:nvSpPr>
          <p:cNvPr id="5" name="フッター プレースホルダー 4">
            <a:extLst>
              <a:ext uri="{FF2B5EF4-FFF2-40B4-BE49-F238E27FC236}">
                <a16:creationId xmlns:a16="http://schemas.microsoft.com/office/drawing/2014/main" id="{7970B931-2660-4ED7-AEC7-6CA846B4A3F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35CEC3F-A638-4CC0-A9EF-9557AAFE179C}"/>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3875585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F2081C3-EC1A-44DA-8A4D-EB02F68B496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F240AF4-93E5-4D00-B8FB-50FA733DF23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6B53B71-44BE-4D2B-B0D6-A5F594D8094D}"/>
              </a:ext>
            </a:extLst>
          </p:cNvPr>
          <p:cNvSpPr>
            <a:spLocks noGrp="1"/>
          </p:cNvSpPr>
          <p:nvPr>
            <p:ph type="dt" sz="half" idx="10"/>
          </p:nvPr>
        </p:nvSpPr>
        <p:spPr/>
        <p:txBody>
          <a:bodyPr/>
          <a:lstStyle/>
          <a:p>
            <a:fld id="{3E3115F7-93DF-41A6-8643-8C06F460CF34}" type="datetime1">
              <a:rPr kumimoji="1" lang="ja-JP" altLang="en-US" smtClean="0"/>
              <a:t>2019/1/30</a:t>
            </a:fld>
            <a:endParaRPr kumimoji="1" lang="ja-JP" altLang="en-US"/>
          </a:p>
        </p:txBody>
      </p:sp>
      <p:sp>
        <p:nvSpPr>
          <p:cNvPr id="5" name="フッター プレースホルダー 4">
            <a:extLst>
              <a:ext uri="{FF2B5EF4-FFF2-40B4-BE49-F238E27FC236}">
                <a16:creationId xmlns:a16="http://schemas.microsoft.com/office/drawing/2014/main" id="{4BC099D4-99D0-4826-A668-6A776F73B6D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5AF8C6-3211-44F6-96F0-0313CD34CBAA}"/>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1655540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chemeClr val="tx1"/>
                </a:solidFill>
                <a:latin typeface="Arial Black"/>
                <a:cs typeface="Arial Black"/>
              </a:defRPr>
            </a:lvl1pPr>
          </a:lstStyle>
          <a:p>
            <a:endParaRPr/>
          </a:p>
        </p:txBody>
      </p:sp>
      <p:sp>
        <p:nvSpPr>
          <p:cNvPr id="3" name="Holder 3"/>
          <p:cNvSpPr>
            <a:spLocks noGrp="1"/>
          </p:cNvSpPr>
          <p:nvPr>
            <p:ph sz="half" idx="2"/>
          </p:nvPr>
        </p:nvSpPr>
        <p:spPr>
          <a:xfrm>
            <a:off x="609600" y="1577340"/>
            <a:ext cx="5303520" cy="39203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39203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A9EB3F32-3567-4D96-9354-01D61292AE8D}" type="datetime1">
              <a:rPr lang="ja-JP" altLang="en-US" smtClean="0"/>
              <a:t>2019/1/30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961335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3B620D-7229-45F7-887C-D0826EA009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81D3249-02D3-4D82-82E1-CE20DCBDDFE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832FF50-EB0C-4EED-A977-D01CB95C3C37}"/>
              </a:ext>
            </a:extLst>
          </p:cNvPr>
          <p:cNvSpPr>
            <a:spLocks noGrp="1"/>
          </p:cNvSpPr>
          <p:nvPr>
            <p:ph type="dt" sz="half" idx="10"/>
          </p:nvPr>
        </p:nvSpPr>
        <p:spPr/>
        <p:txBody>
          <a:bodyPr/>
          <a:lstStyle/>
          <a:p>
            <a:fld id="{E97A122A-DEF1-4F27-A4BC-622F57FAA5F0}" type="datetime1">
              <a:rPr kumimoji="1" lang="ja-JP" altLang="en-US" smtClean="0"/>
              <a:t>2019/1/30</a:t>
            </a:fld>
            <a:endParaRPr kumimoji="1" lang="ja-JP" altLang="en-US"/>
          </a:p>
        </p:txBody>
      </p:sp>
      <p:sp>
        <p:nvSpPr>
          <p:cNvPr id="5" name="フッター プレースホルダー 4">
            <a:extLst>
              <a:ext uri="{FF2B5EF4-FFF2-40B4-BE49-F238E27FC236}">
                <a16:creationId xmlns:a16="http://schemas.microsoft.com/office/drawing/2014/main" id="{2E7999D7-B41E-4249-A3A7-12E6565DC44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6F75D15-B524-41B0-8959-8BC2FFF002FD}"/>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2222421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5462AC-AA73-48C7-AA42-9E6C79C5439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F8BC9D5-0BAF-4131-B5FD-DC2A6F0750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06044E4-546A-48A6-BBB6-024C2FBAB1E6}"/>
              </a:ext>
            </a:extLst>
          </p:cNvPr>
          <p:cNvSpPr>
            <a:spLocks noGrp="1"/>
          </p:cNvSpPr>
          <p:nvPr>
            <p:ph type="dt" sz="half" idx="10"/>
          </p:nvPr>
        </p:nvSpPr>
        <p:spPr/>
        <p:txBody>
          <a:bodyPr/>
          <a:lstStyle/>
          <a:p>
            <a:fld id="{F9D9B225-7385-4C7E-8BD3-0A774B34BA70}" type="datetime1">
              <a:rPr kumimoji="1" lang="ja-JP" altLang="en-US" smtClean="0"/>
              <a:t>2019/1/30</a:t>
            </a:fld>
            <a:endParaRPr kumimoji="1" lang="ja-JP" altLang="en-US"/>
          </a:p>
        </p:txBody>
      </p:sp>
      <p:sp>
        <p:nvSpPr>
          <p:cNvPr id="5" name="フッター プレースホルダー 4">
            <a:extLst>
              <a:ext uri="{FF2B5EF4-FFF2-40B4-BE49-F238E27FC236}">
                <a16:creationId xmlns:a16="http://schemas.microsoft.com/office/drawing/2014/main" id="{53FAC3D2-2B80-45DF-8677-6D7E691CCA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EBABD30-5EA6-44AE-AA8A-D693CE213C0C}"/>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2981189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C808A8-A74F-4AB4-AADC-2E1703107CE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54DDD4D-6276-4269-989D-5A362DCBB67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E2B5CAD-D0D9-4A47-B4C3-9C1ACE097B4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E642EC7-70E2-497B-8925-DA3EB428219E}"/>
              </a:ext>
            </a:extLst>
          </p:cNvPr>
          <p:cNvSpPr>
            <a:spLocks noGrp="1"/>
          </p:cNvSpPr>
          <p:nvPr>
            <p:ph type="dt" sz="half" idx="10"/>
          </p:nvPr>
        </p:nvSpPr>
        <p:spPr/>
        <p:txBody>
          <a:bodyPr/>
          <a:lstStyle/>
          <a:p>
            <a:fld id="{957DD0A1-57D0-4D9F-8F5F-ABAFC63D6729}" type="datetime1">
              <a:rPr kumimoji="1" lang="ja-JP" altLang="en-US" smtClean="0"/>
              <a:t>2019/1/30</a:t>
            </a:fld>
            <a:endParaRPr kumimoji="1" lang="ja-JP" altLang="en-US"/>
          </a:p>
        </p:txBody>
      </p:sp>
      <p:sp>
        <p:nvSpPr>
          <p:cNvPr id="6" name="フッター プレースホルダー 5">
            <a:extLst>
              <a:ext uri="{FF2B5EF4-FFF2-40B4-BE49-F238E27FC236}">
                <a16:creationId xmlns:a16="http://schemas.microsoft.com/office/drawing/2014/main" id="{70434336-E364-49FF-8E26-D602FAA819B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18E3588-713A-4FDA-AFE7-EF39FA783EDB}"/>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147521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9691A9-0233-440B-B2CA-6182E3E2726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A467F8B-F055-4113-8225-4036BEA655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663F4E57-D228-4D43-A2D0-4AC466F362D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9ED0946-E140-4FD3-B0A0-0D12D83CBD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75A15DF-F444-4AB5-8CCB-663A2E2DFD0E}"/>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A4173F6-C611-42AE-B631-4C2CBEF5519A}"/>
              </a:ext>
            </a:extLst>
          </p:cNvPr>
          <p:cNvSpPr>
            <a:spLocks noGrp="1"/>
          </p:cNvSpPr>
          <p:nvPr>
            <p:ph type="dt" sz="half" idx="10"/>
          </p:nvPr>
        </p:nvSpPr>
        <p:spPr/>
        <p:txBody>
          <a:bodyPr/>
          <a:lstStyle/>
          <a:p>
            <a:fld id="{30DFDFCF-9508-4C02-A5BF-9535B7991EDF}" type="datetime1">
              <a:rPr kumimoji="1" lang="ja-JP" altLang="en-US" smtClean="0"/>
              <a:t>2019/1/30</a:t>
            </a:fld>
            <a:endParaRPr kumimoji="1" lang="ja-JP" altLang="en-US"/>
          </a:p>
        </p:txBody>
      </p:sp>
      <p:sp>
        <p:nvSpPr>
          <p:cNvPr id="8" name="フッター プレースホルダー 7">
            <a:extLst>
              <a:ext uri="{FF2B5EF4-FFF2-40B4-BE49-F238E27FC236}">
                <a16:creationId xmlns:a16="http://schemas.microsoft.com/office/drawing/2014/main" id="{D16F2674-8C92-4ED9-AF23-E3B18376600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2DA51DB-15FF-458A-A624-C669BC2D0AC1}"/>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3395965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991DF7-C47D-4B54-8A71-8257C490F2E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F27CD98-9E12-4D00-99A4-CEC125B730DF}"/>
              </a:ext>
            </a:extLst>
          </p:cNvPr>
          <p:cNvSpPr>
            <a:spLocks noGrp="1"/>
          </p:cNvSpPr>
          <p:nvPr>
            <p:ph type="dt" sz="half" idx="10"/>
          </p:nvPr>
        </p:nvSpPr>
        <p:spPr/>
        <p:txBody>
          <a:bodyPr/>
          <a:lstStyle/>
          <a:p>
            <a:fld id="{CD20FDA5-6AA0-4276-B946-D70362FB1E79}" type="datetime1">
              <a:rPr kumimoji="1" lang="ja-JP" altLang="en-US" smtClean="0"/>
              <a:t>2019/1/30</a:t>
            </a:fld>
            <a:endParaRPr kumimoji="1" lang="ja-JP" altLang="en-US"/>
          </a:p>
        </p:txBody>
      </p:sp>
      <p:sp>
        <p:nvSpPr>
          <p:cNvPr id="4" name="フッター プレースホルダー 3">
            <a:extLst>
              <a:ext uri="{FF2B5EF4-FFF2-40B4-BE49-F238E27FC236}">
                <a16:creationId xmlns:a16="http://schemas.microsoft.com/office/drawing/2014/main" id="{2C031214-744E-4DB6-B066-CA83217AF6A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6F4EFFC-FB9C-4BDF-A9C4-7256863671BD}"/>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3225365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1E5B5F3-4996-4685-9BDE-719C6F59BBD0}"/>
              </a:ext>
            </a:extLst>
          </p:cNvPr>
          <p:cNvSpPr>
            <a:spLocks noGrp="1"/>
          </p:cNvSpPr>
          <p:nvPr>
            <p:ph type="dt" sz="half" idx="10"/>
          </p:nvPr>
        </p:nvSpPr>
        <p:spPr/>
        <p:txBody>
          <a:bodyPr/>
          <a:lstStyle/>
          <a:p>
            <a:fld id="{DE33E350-F91E-4EE0-9128-0BD37E1B09DD}" type="datetime1">
              <a:rPr kumimoji="1" lang="ja-JP" altLang="en-US" smtClean="0"/>
              <a:t>2019/1/30</a:t>
            </a:fld>
            <a:endParaRPr kumimoji="1" lang="ja-JP" altLang="en-US"/>
          </a:p>
        </p:txBody>
      </p:sp>
      <p:sp>
        <p:nvSpPr>
          <p:cNvPr id="3" name="フッター プレースホルダー 2">
            <a:extLst>
              <a:ext uri="{FF2B5EF4-FFF2-40B4-BE49-F238E27FC236}">
                <a16:creationId xmlns:a16="http://schemas.microsoft.com/office/drawing/2014/main" id="{1E199149-EE06-4FD7-96D5-3125CD09896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436BC4B-1A28-45F4-8499-A0E25B195D45}"/>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4072932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A4396B-BDAA-45ED-BC40-8817FD65373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7BFBE41-0AA0-4058-944E-ABFC40E6A0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E4E7CC4-010D-480A-A6B6-7B92BCCFB3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4B50F80-D863-4E89-8A17-7ACCE8E1794B}"/>
              </a:ext>
            </a:extLst>
          </p:cNvPr>
          <p:cNvSpPr>
            <a:spLocks noGrp="1"/>
          </p:cNvSpPr>
          <p:nvPr>
            <p:ph type="dt" sz="half" idx="10"/>
          </p:nvPr>
        </p:nvSpPr>
        <p:spPr/>
        <p:txBody>
          <a:bodyPr/>
          <a:lstStyle/>
          <a:p>
            <a:fld id="{6980603C-B803-4D41-B2C4-CC5B83A2203B}" type="datetime1">
              <a:rPr kumimoji="1" lang="ja-JP" altLang="en-US" smtClean="0"/>
              <a:t>2019/1/30</a:t>
            </a:fld>
            <a:endParaRPr kumimoji="1" lang="ja-JP" altLang="en-US"/>
          </a:p>
        </p:txBody>
      </p:sp>
      <p:sp>
        <p:nvSpPr>
          <p:cNvPr id="6" name="フッター プレースホルダー 5">
            <a:extLst>
              <a:ext uri="{FF2B5EF4-FFF2-40B4-BE49-F238E27FC236}">
                <a16:creationId xmlns:a16="http://schemas.microsoft.com/office/drawing/2014/main" id="{48503BF8-A70A-4F75-AD25-6DBECF1AE40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47F89FE-679D-4DBA-AB09-30C0AD84DE1A}"/>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868232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078E15-7A15-4556-BE19-1C92AD3650C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3A53314-29CC-4E09-814A-5488B8AC58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3200620-8B3B-45E0-82FF-EDD2A3D248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9B2FA72-6BA1-484B-8BB9-8492D69C9E73}"/>
              </a:ext>
            </a:extLst>
          </p:cNvPr>
          <p:cNvSpPr>
            <a:spLocks noGrp="1"/>
          </p:cNvSpPr>
          <p:nvPr>
            <p:ph type="dt" sz="half" idx="10"/>
          </p:nvPr>
        </p:nvSpPr>
        <p:spPr/>
        <p:txBody>
          <a:bodyPr/>
          <a:lstStyle/>
          <a:p>
            <a:fld id="{20216C44-9660-4BCA-BFC1-BC8EE7EABBFC}" type="datetime1">
              <a:rPr kumimoji="1" lang="ja-JP" altLang="en-US" smtClean="0"/>
              <a:t>2019/1/30</a:t>
            </a:fld>
            <a:endParaRPr kumimoji="1" lang="ja-JP" altLang="en-US"/>
          </a:p>
        </p:txBody>
      </p:sp>
      <p:sp>
        <p:nvSpPr>
          <p:cNvPr id="6" name="フッター プレースホルダー 5">
            <a:extLst>
              <a:ext uri="{FF2B5EF4-FFF2-40B4-BE49-F238E27FC236}">
                <a16:creationId xmlns:a16="http://schemas.microsoft.com/office/drawing/2014/main" id="{87E4B774-40C5-46D1-836B-4FB6035262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1851E04-AC7A-4225-A185-2DFE92DFB617}"/>
              </a:ext>
            </a:extLst>
          </p:cNvPr>
          <p:cNvSpPr>
            <a:spLocks noGrp="1"/>
          </p:cNvSpPr>
          <p:nvPr>
            <p:ph type="sldNum" sz="quarter" idx="12"/>
          </p:nvPr>
        </p:nvSpPr>
        <p:spPr/>
        <p:txBody>
          <a:body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4232015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0435168-4BDA-463E-A51A-2E5C7CDF0B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D64FEE7-B4E4-45AF-A9E8-0B0F8B143B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2883CAB-1331-4609-9F8C-6D9EDC6D9C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8E4FBE-AC7B-4851-834D-4BC2A6C19708}" type="datetime1">
              <a:rPr kumimoji="1" lang="ja-JP" altLang="en-US" smtClean="0"/>
              <a:t>2019/1/30</a:t>
            </a:fld>
            <a:endParaRPr kumimoji="1" lang="ja-JP" altLang="en-US"/>
          </a:p>
        </p:txBody>
      </p:sp>
      <p:sp>
        <p:nvSpPr>
          <p:cNvPr id="5" name="フッター プレースホルダー 4">
            <a:extLst>
              <a:ext uri="{FF2B5EF4-FFF2-40B4-BE49-F238E27FC236}">
                <a16:creationId xmlns:a16="http://schemas.microsoft.com/office/drawing/2014/main" id="{502E8B80-B717-4881-8863-624140E9BF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6F4F8C5D-6C1D-4988-BB7A-89BF3C99C9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1D776D-21EC-48B5-AC7D-A1B6339A1FDA}" type="slidenum">
              <a:rPr kumimoji="1" lang="ja-JP" altLang="en-US" smtClean="0"/>
              <a:t>‹#›</a:t>
            </a:fld>
            <a:endParaRPr kumimoji="1" lang="ja-JP" altLang="en-US"/>
          </a:p>
        </p:txBody>
      </p:sp>
    </p:spTree>
    <p:extLst>
      <p:ext uri="{BB962C8B-B14F-4D97-AF65-F5344CB8AC3E}">
        <p14:creationId xmlns:p14="http://schemas.microsoft.com/office/powerpoint/2010/main" val="37155020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mailto:steven.capell@homeaffairs.gov.au"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ja.wikipedia.org/wiki/%E3%82%AA%E3%83%BC%E3%83%97%E3%83%B3%E6%A8%99%E6%BA%96" TargetMode="External"/><Relationship Id="rId2" Type="http://schemas.openxmlformats.org/officeDocument/2006/relationships/hyperlink" Target="https://ja.wikipedia.org/wiki/%E8%AA%8D%E5%8F%AF_(%E3%82%BB%E3%82%AD%E3%83%A5%E3%83%AA%E3%83%86%E3%82%A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hyperlink" Target="http://api.ingotportal.com/" TargetMode="External"/><Relationship Id="rId2" Type="http://schemas.openxmlformats.org/officeDocument/2006/relationships/hyperlink" Target="https://platform.tradelens.com/visibility/pipeline/swagger-ui.html#/All_Event_Types" TargetMode="External"/><Relationship Id="rId1" Type="http://schemas.openxmlformats.org/officeDocument/2006/relationships/slideLayout" Target="../slideLayouts/slideLayout2.xml"/><Relationship Id="rId4" Type="http://schemas.openxmlformats.org/officeDocument/2006/relationships/hyperlink" Target="https://www.gs1.org/voc/?show=classes"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www.tradelens.com/"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www.tradelens.com/"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s://platform.tradelens.com/visibility/pipeline/swagger-ui.html#/All_Event_Types"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21B470A-4894-46EC-974A-E10ECE617BE1}"/>
              </a:ext>
            </a:extLst>
          </p:cNvPr>
          <p:cNvSpPr txBox="1"/>
          <p:nvPr/>
        </p:nvSpPr>
        <p:spPr>
          <a:xfrm>
            <a:off x="462454" y="536027"/>
            <a:ext cx="5202621" cy="461665"/>
          </a:xfrm>
          <a:prstGeom prst="rect">
            <a:avLst/>
          </a:prstGeom>
          <a:noFill/>
          <a:ln>
            <a:solidFill>
              <a:schemeClr val="accent1"/>
            </a:solidFill>
          </a:ln>
        </p:spPr>
        <p:txBody>
          <a:bodyPr wrap="square" rtlCol="0">
            <a:spAutoFit/>
          </a:bodyPr>
          <a:lstStyle/>
          <a:p>
            <a:pPr algn="ctr"/>
            <a:r>
              <a:rPr kumimoji="1" lang="en-US" altLang="ja-JP" sz="2400" dirty="0"/>
              <a:t>2018</a:t>
            </a:r>
            <a:r>
              <a:rPr kumimoji="1" lang="ja-JP" altLang="en-US" sz="2400" dirty="0"/>
              <a:t>年度</a:t>
            </a:r>
            <a:r>
              <a:rPr lang="ja-JP" altLang="en-US" sz="2400" dirty="0"/>
              <a:t>　</a:t>
            </a:r>
            <a:r>
              <a:rPr kumimoji="1" lang="en-US" altLang="ja-JP" sz="2400" dirty="0"/>
              <a:t>SIPS</a:t>
            </a:r>
            <a:r>
              <a:rPr kumimoji="1" lang="ja-JP" altLang="en-US" sz="2400" dirty="0"/>
              <a:t>ラウンドテーブル</a:t>
            </a:r>
          </a:p>
        </p:txBody>
      </p:sp>
      <p:sp>
        <p:nvSpPr>
          <p:cNvPr id="3" name="テキスト ボックス 2">
            <a:extLst>
              <a:ext uri="{FF2B5EF4-FFF2-40B4-BE49-F238E27FC236}">
                <a16:creationId xmlns:a16="http://schemas.microsoft.com/office/drawing/2014/main" id="{78AE50BE-2500-4BC9-8AAD-F797181210F9}"/>
              </a:ext>
            </a:extLst>
          </p:cNvPr>
          <p:cNvSpPr txBox="1"/>
          <p:nvPr/>
        </p:nvSpPr>
        <p:spPr>
          <a:xfrm>
            <a:off x="2422634" y="2421541"/>
            <a:ext cx="7346731" cy="769441"/>
          </a:xfrm>
          <a:prstGeom prst="rect">
            <a:avLst/>
          </a:prstGeom>
          <a:noFill/>
        </p:spPr>
        <p:txBody>
          <a:bodyPr wrap="square" rtlCol="0">
            <a:spAutoFit/>
          </a:bodyPr>
          <a:lstStyle/>
          <a:p>
            <a:pPr algn="ctr"/>
            <a:r>
              <a:rPr kumimoji="1" lang="en-US" altLang="ja-JP" sz="4400" b="1" dirty="0"/>
              <a:t>XML/EDI </a:t>
            </a:r>
            <a:r>
              <a:rPr lang="ja-JP" altLang="en-US" sz="4400" b="1" dirty="0"/>
              <a:t>の次に来るもの</a:t>
            </a:r>
            <a:endParaRPr kumimoji="1" lang="ja-JP" altLang="en-US" sz="4400" b="1" dirty="0"/>
          </a:p>
        </p:txBody>
      </p:sp>
      <p:sp>
        <p:nvSpPr>
          <p:cNvPr id="6" name="テキスト ボックス 5">
            <a:extLst>
              <a:ext uri="{FF2B5EF4-FFF2-40B4-BE49-F238E27FC236}">
                <a16:creationId xmlns:a16="http://schemas.microsoft.com/office/drawing/2014/main" id="{39EA1DCF-7794-4829-9858-1EE7E789AE41}"/>
              </a:ext>
            </a:extLst>
          </p:cNvPr>
          <p:cNvSpPr txBox="1"/>
          <p:nvPr/>
        </p:nvSpPr>
        <p:spPr>
          <a:xfrm>
            <a:off x="2564523" y="5263027"/>
            <a:ext cx="7062952" cy="830997"/>
          </a:xfrm>
          <a:prstGeom prst="rect">
            <a:avLst/>
          </a:prstGeom>
          <a:noFill/>
        </p:spPr>
        <p:txBody>
          <a:bodyPr wrap="square" rtlCol="0">
            <a:spAutoFit/>
          </a:bodyPr>
          <a:lstStyle/>
          <a:p>
            <a:pPr algn="ctr"/>
            <a:r>
              <a:rPr kumimoji="1" lang="en-US" altLang="ja-JP" sz="2400" dirty="0"/>
              <a:t>2019</a:t>
            </a:r>
            <a:r>
              <a:rPr kumimoji="1" lang="ja-JP" altLang="en-US" sz="2400" dirty="0"/>
              <a:t>年</a:t>
            </a:r>
            <a:r>
              <a:rPr kumimoji="1" lang="en-US" altLang="ja-JP" sz="2400" dirty="0"/>
              <a:t>1</a:t>
            </a:r>
            <a:r>
              <a:rPr kumimoji="1" lang="ja-JP" altLang="en-US" sz="2400" dirty="0"/>
              <a:t>月</a:t>
            </a:r>
            <a:r>
              <a:rPr kumimoji="1" lang="en-US" altLang="ja-JP" sz="2400" dirty="0"/>
              <a:t>31</a:t>
            </a:r>
            <a:r>
              <a:rPr kumimoji="1" lang="ja-JP" altLang="en-US" sz="2400" dirty="0"/>
              <a:t>日</a:t>
            </a:r>
            <a:endParaRPr kumimoji="1" lang="en-US" altLang="ja-JP" sz="2400" dirty="0"/>
          </a:p>
          <a:p>
            <a:pPr algn="ctr"/>
            <a:r>
              <a:rPr kumimoji="1" lang="ja-JP" altLang="en-US" sz="2400" dirty="0"/>
              <a:t>一般社団法人サプライチェーン情報基盤研究会</a:t>
            </a:r>
          </a:p>
        </p:txBody>
      </p:sp>
      <p:sp>
        <p:nvSpPr>
          <p:cNvPr id="4" name="スライド番号プレースホルダー 3">
            <a:extLst>
              <a:ext uri="{FF2B5EF4-FFF2-40B4-BE49-F238E27FC236}">
                <a16:creationId xmlns:a16="http://schemas.microsoft.com/office/drawing/2014/main" id="{CEE5126A-7ED2-4138-8A72-EDE67D0F3461}"/>
              </a:ext>
            </a:extLst>
          </p:cNvPr>
          <p:cNvSpPr>
            <a:spLocks noGrp="1"/>
          </p:cNvSpPr>
          <p:nvPr>
            <p:ph type="sldNum" sz="quarter" idx="12"/>
          </p:nvPr>
        </p:nvSpPr>
        <p:spPr/>
        <p:txBody>
          <a:bodyPr/>
          <a:lstStyle/>
          <a:p>
            <a:fld id="{151D776D-21EC-48B5-AC7D-A1B6339A1FDA}" type="slidenum">
              <a:rPr kumimoji="1" lang="ja-JP" altLang="en-US" smtClean="0"/>
              <a:t>1</a:t>
            </a:fld>
            <a:endParaRPr kumimoji="1" lang="ja-JP" altLang="en-US"/>
          </a:p>
        </p:txBody>
      </p:sp>
    </p:spTree>
    <p:extLst>
      <p:ext uri="{BB962C8B-B14F-4D97-AF65-F5344CB8AC3E}">
        <p14:creationId xmlns:p14="http://schemas.microsoft.com/office/powerpoint/2010/main" val="425167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3512" y="692697"/>
            <a:ext cx="8784976" cy="6003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3287688" y="188640"/>
            <a:ext cx="5832648" cy="369332"/>
          </a:xfrm>
          <a:prstGeom prst="rect">
            <a:avLst/>
          </a:prstGeom>
          <a:noFill/>
        </p:spPr>
        <p:txBody>
          <a:bodyPr wrap="square" rtlCol="0">
            <a:spAutoFit/>
          </a:bodyPr>
          <a:lstStyle/>
          <a:p>
            <a:pPr algn="ctr"/>
            <a:r>
              <a:rPr lang="ja-JP" altLang="en-US" b="1" dirty="0"/>
              <a:t>共通辞書</a:t>
            </a:r>
            <a:r>
              <a:rPr lang="en-US" altLang="ja-JP" b="1" dirty="0"/>
              <a:t>CCL18A </a:t>
            </a:r>
            <a:r>
              <a:rPr lang="ja-JP" altLang="en-US" b="1" dirty="0"/>
              <a:t>日本語対応</a:t>
            </a:r>
          </a:p>
        </p:txBody>
      </p:sp>
      <p:sp>
        <p:nvSpPr>
          <p:cNvPr id="3" name="スライド番号プレースホルダー 2">
            <a:extLst>
              <a:ext uri="{FF2B5EF4-FFF2-40B4-BE49-F238E27FC236}">
                <a16:creationId xmlns:a16="http://schemas.microsoft.com/office/drawing/2014/main" id="{09E60520-4E14-4D78-A888-909368E90A19}"/>
              </a:ext>
            </a:extLst>
          </p:cNvPr>
          <p:cNvSpPr>
            <a:spLocks noGrp="1"/>
          </p:cNvSpPr>
          <p:nvPr>
            <p:ph type="sldNum" sz="quarter" idx="12"/>
          </p:nvPr>
        </p:nvSpPr>
        <p:spPr/>
        <p:txBody>
          <a:bodyPr/>
          <a:lstStyle/>
          <a:p>
            <a:fld id="{151D776D-21EC-48B5-AC7D-A1B6339A1FDA}" type="slidenum">
              <a:rPr kumimoji="1" lang="ja-JP" altLang="en-US" smtClean="0"/>
              <a:t>10</a:t>
            </a:fld>
            <a:endParaRPr kumimoji="1" lang="ja-JP" altLang="en-US"/>
          </a:p>
        </p:txBody>
      </p:sp>
    </p:spTree>
    <p:extLst>
      <p:ext uri="{BB962C8B-B14F-4D97-AF65-F5344CB8AC3E}">
        <p14:creationId xmlns:p14="http://schemas.microsoft.com/office/powerpoint/2010/main" val="1407519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977" y="0"/>
            <a:ext cx="8952046" cy="6858000"/>
          </a:xfrm>
          <a:prstGeom prst="rect">
            <a:avLst/>
          </a:prstGeom>
        </p:spPr>
      </p:pic>
      <p:sp>
        <p:nvSpPr>
          <p:cNvPr id="3" name="スライド番号プレースホルダー 2">
            <a:extLst>
              <a:ext uri="{FF2B5EF4-FFF2-40B4-BE49-F238E27FC236}">
                <a16:creationId xmlns:a16="http://schemas.microsoft.com/office/drawing/2014/main" id="{B4905B3F-C6DF-4FEF-B38E-1AAEE4D77657}"/>
              </a:ext>
            </a:extLst>
          </p:cNvPr>
          <p:cNvSpPr>
            <a:spLocks noGrp="1"/>
          </p:cNvSpPr>
          <p:nvPr>
            <p:ph type="sldNum" sz="quarter" idx="12"/>
          </p:nvPr>
        </p:nvSpPr>
        <p:spPr/>
        <p:txBody>
          <a:bodyPr/>
          <a:lstStyle/>
          <a:p>
            <a:fld id="{151D776D-21EC-48B5-AC7D-A1B6339A1FDA}" type="slidenum">
              <a:rPr kumimoji="1" lang="ja-JP" altLang="en-US" smtClean="0"/>
              <a:t>11</a:t>
            </a:fld>
            <a:endParaRPr kumimoji="1" lang="ja-JP" altLang="en-US"/>
          </a:p>
        </p:txBody>
      </p:sp>
    </p:spTree>
    <p:extLst>
      <p:ext uri="{BB962C8B-B14F-4D97-AF65-F5344CB8AC3E}">
        <p14:creationId xmlns:p14="http://schemas.microsoft.com/office/powerpoint/2010/main" val="2606173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1638" y="0"/>
            <a:ext cx="6968725" cy="6858000"/>
          </a:xfrm>
          <a:prstGeom prst="rect">
            <a:avLst/>
          </a:prstGeom>
        </p:spPr>
      </p:pic>
      <p:sp>
        <p:nvSpPr>
          <p:cNvPr id="3" name="スライド番号プレースホルダー 2">
            <a:extLst>
              <a:ext uri="{FF2B5EF4-FFF2-40B4-BE49-F238E27FC236}">
                <a16:creationId xmlns:a16="http://schemas.microsoft.com/office/drawing/2014/main" id="{AEBDE03F-A5F4-4C4E-8EA6-96CB58DD7ABF}"/>
              </a:ext>
            </a:extLst>
          </p:cNvPr>
          <p:cNvSpPr>
            <a:spLocks noGrp="1"/>
          </p:cNvSpPr>
          <p:nvPr>
            <p:ph type="sldNum" sz="quarter" idx="12"/>
          </p:nvPr>
        </p:nvSpPr>
        <p:spPr/>
        <p:txBody>
          <a:bodyPr/>
          <a:lstStyle/>
          <a:p>
            <a:fld id="{151D776D-21EC-48B5-AC7D-A1B6339A1FDA}" type="slidenum">
              <a:rPr kumimoji="1" lang="ja-JP" altLang="en-US" smtClean="0"/>
              <a:t>12</a:t>
            </a:fld>
            <a:endParaRPr kumimoji="1" lang="ja-JP" altLang="en-US"/>
          </a:p>
        </p:txBody>
      </p:sp>
    </p:spTree>
    <p:extLst>
      <p:ext uri="{BB962C8B-B14F-4D97-AF65-F5344CB8AC3E}">
        <p14:creationId xmlns:p14="http://schemas.microsoft.com/office/powerpoint/2010/main" val="715679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273746" y="1070208"/>
            <a:ext cx="6810703" cy="972254"/>
          </a:xfrm>
          <a:prstGeom prst="rect">
            <a:avLst/>
          </a:prstGeom>
        </p:spPr>
        <p:txBody>
          <a:bodyPr vert="horz" wrap="square" lIns="0" tIns="13335" rIns="0" bIns="0" rtlCol="0" anchor="ctr">
            <a:spAutoFit/>
          </a:bodyPr>
          <a:lstStyle/>
          <a:p>
            <a:pPr algn="ctr">
              <a:lnSpc>
                <a:spcPts val="3650"/>
              </a:lnSpc>
              <a:spcBef>
                <a:spcPts val="105"/>
              </a:spcBef>
            </a:pPr>
            <a:r>
              <a:rPr b="1" spc="-5" dirty="0">
                <a:latin typeface="Arial"/>
                <a:cs typeface="Arial"/>
              </a:rPr>
              <a:t>ISC</a:t>
            </a:r>
          </a:p>
          <a:p>
            <a:pPr algn="ctr">
              <a:lnSpc>
                <a:spcPts val="3650"/>
              </a:lnSpc>
            </a:pPr>
            <a:r>
              <a:rPr b="1" spc="-10" dirty="0">
                <a:latin typeface="Arial"/>
                <a:cs typeface="Arial"/>
              </a:rPr>
              <a:t>Workshop/Conference</a:t>
            </a:r>
          </a:p>
        </p:txBody>
      </p:sp>
      <p:sp>
        <p:nvSpPr>
          <p:cNvPr id="4" name="object 4"/>
          <p:cNvSpPr txBox="1"/>
          <p:nvPr/>
        </p:nvSpPr>
        <p:spPr>
          <a:xfrm>
            <a:off x="5118662" y="2374626"/>
            <a:ext cx="1825625" cy="212238"/>
          </a:xfrm>
          <a:prstGeom prst="rect">
            <a:avLst/>
          </a:prstGeom>
        </p:spPr>
        <p:txBody>
          <a:bodyPr vert="horz" wrap="square" lIns="0" tIns="12065" rIns="0" bIns="0" rtlCol="0">
            <a:spAutoFit/>
          </a:bodyPr>
          <a:lstStyle/>
          <a:p>
            <a:pPr marL="12700">
              <a:spcBef>
                <a:spcPts val="95"/>
              </a:spcBef>
            </a:pPr>
            <a:r>
              <a:rPr sz="1300" spc="-5" dirty="0">
                <a:latin typeface="Arial"/>
                <a:cs typeface="Arial"/>
              </a:rPr>
              <a:t>16 Oct </a:t>
            </a:r>
            <a:r>
              <a:rPr sz="1300" spc="-10" dirty="0">
                <a:latin typeface="Arial"/>
                <a:cs typeface="Arial"/>
              </a:rPr>
              <a:t>2018 </a:t>
            </a:r>
            <a:r>
              <a:rPr sz="1300" spc="-5" dirty="0">
                <a:latin typeface="Arial"/>
                <a:cs typeface="Arial"/>
              </a:rPr>
              <a:t>-</a:t>
            </a:r>
            <a:r>
              <a:rPr sz="1300" spc="25" dirty="0">
                <a:latin typeface="Arial"/>
                <a:cs typeface="Arial"/>
              </a:rPr>
              <a:t> </a:t>
            </a:r>
            <a:r>
              <a:rPr sz="1300" spc="-10" dirty="0">
                <a:latin typeface="Arial"/>
                <a:cs typeface="Arial"/>
              </a:rPr>
              <a:t>Hangzhou</a:t>
            </a:r>
            <a:endParaRPr sz="1300">
              <a:latin typeface="Arial"/>
              <a:cs typeface="Arial"/>
            </a:endParaRPr>
          </a:p>
        </p:txBody>
      </p:sp>
      <p:sp>
        <p:nvSpPr>
          <p:cNvPr id="5" name="object 5"/>
          <p:cNvSpPr txBox="1"/>
          <p:nvPr/>
        </p:nvSpPr>
        <p:spPr>
          <a:xfrm>
            <a:off x="1143884" y="3344970"/>
            <a:ext cx="9070426" cy="444994"/>
          </a:xfrm>
          <a:prstGeom prst="rect">
            <a:avLst/>
          </a:prstGeom>
        </p:spPr>
        <p:txBody>
          <a:bodyPr vert="horz" wrap="square" lIns="0" tIns="59690" rIns="0" bIns="0" rtlCol="0">
            <a:spAutoFit/>
          </a:bodyPr>
          <a:lstStyle/>
          <a:p>
            <a:pPr marL="779145" marR="5080" indent="-767080" algn="ctr">
              <a:lnSpc>
                <a:spcPts val="3030"/>
              </a:lnSpc>
              <a:spcBef>
                <a:spcPts val="470"/>
              </a:spcBef>
            </a:pPr>
            <a:r>
              <a:rPr sz="2800" b="1" spc="-25" dirty="0">
                <a:solidFill>
                  <a:srgbClr val="001F5F"/>
                </a:solidFill>
                <a:latin typeface="Arial"/>
                <a:cs typeface="Arial"/>
              </a:rPr>
              <a:t>UN/CEFACT </a:t>
            </a:r>
            <a:r>
              <a:rPr sz="2800" b="1" spc="-5" dirty="0">
                <a:solidFill>
                  <a:srgbClr val="001F5F"/>
                </a:solidFill>
                <a:latin typeface="Arial"/>
                <a:cs typeface="Arial"/>
              </a:rPr>
              <a:t>for </a:t>
            </a:r>
            <a:r>
              <a:rPr sz="2800" b="1" spc="-20" dirty="0">
                <a:solidFill>
                  <a:srgbClr val="001F5F"/>
                </a:solidFill>
                <a:latin typeface="Arial"/>
                <a:cs typeface="Arial"/>
              </a:rPr>
              <a:t>Web</a:t>
            </a:r>
            <a:r>
              <a:rPr lang="ja-JP" altLang="en-US" sz="2800" b="1" spc="-20" dirty="0">
                <a:solidFill>
                  <a:srgbClr val="001F5F"/>
                </a:solidFill>
                <a:latin typeface="Arial"/>
                <a:cs typeface="Arial"/>
              </a:rPr>
              <a:t> </a:t>
            </a:r>
            <a:r>
              <a:rPr sz="2800" b="1" spc="-5" dirty="0">
                <a:solidFill>
                  <a:srgbClr val="001F5F"/>
                </a:solidFill>
                <a:latin typeface="Arial"/>
                <a:cs typeface="Arial"/>
              </a:rPr>
              <a:t>Developers</a:t>
            </a:r>
            <a:endParaRPr sz="2800" dirty="0">
              <a:latin typeface="Arial"/>
              <a:cs typeface="Arial"/>
            </a:endParaRPr>
          </a:p>
        </p:txBody>
      </p:sp>
      <p:sp>
        <p:nvSpPr>
          <p:cNvPr id="6" name="object 6"/>
          <p:cNvSpPr txBox="1"/>
          <p:nvPr/>
        </p:nvSpPr>
        <p:spPr>
          <a:xfrm>
            <a:off x="3171483" y="4334366"/>
            <a:ext cx="5015230" cy="1410970"/>
          </a:xfrm>
          <a:prstGeom prst="rect">
            <a:avLst/>
          </a:prstGeom>
        </p:spPr>
        <p:txBody>
          <a:bodyPr vert="horz" wrap="square" lIns="0" tIns="12700" rIns="0" bIns="0" rtlCol="0">
            <a:spAutoFit/>
          </a:bodyPr>
          <a:lstStyle/>
          <a:p>
            <a:pPr marL="12700" marR="3009265">
              <a:lnSpc>
                <a:spcPct val="141900"/>
              </a:lnSpc>
              <a:spcBef>
                <a:spcPts val="100"/>
              </a:spcBef>
            </a:pPr>
            <a:r>
              <a:rPr sz="1600" b="1" spc="-10" dirty="0">
                <a:solidFill>
                  <a:srgbClr val="2E5496"/>
                </a:solidFill>
                <a:latin typeface="Arial"/>
                <a:cs typeface="Arial"/>
              </a:rPr>
              <a:t>Steven Capell:  </a:t>
            </a:r>
            <a:r>
              <a:rPr sz="1600" b="1" spc="-5" dirty="0">
                <a:solidFill>
                  <a:srgbClr val="2E5496"/>
                </a:solidFill>
                <a:latin typeface="Arial"/>
                <a:cs typeface="Arial"/>
              </a:rPr>
              <a:t>Enterprise</a:t>
            </a:r>
            <a:r>
              <a:rPr sz="1600" b="1" spc="-95" dirty="0">
                <a:solidFill>
                  <a:srgbClr val="2E5496"/>
                </a:solidFill>
                <a:latin typeface="Arial"/>
                <a:cs typeface="Arial"/>
              </a:rPr>
              <a:t> </a:t>
            </a:r>
            <a:r>
              <a:rPr sz="1600" b="1" spc="-10" dirty="0">
                <a:solidFill>
                  <a:srgbClr val="2E5496"/>
                </a:solidFill>
                <a:latin typeface="Arial"/>
                <a:cs typeface="Arial"/>
              </a:rPr>
              <a:t>Architect,</a:t>
            </a:r>
            <a:endParaRPr sz="1600">
              <a:latin typeface="Arial"/>
              <a:cs typeface="Arial"/>
            </a:endParaRPr>
          </a:p>
          <a:p>
            <a:pPr marL="12700" marR="5080" indent="-635">
              <a:lnSpc>
                <a:spcPts val="2740"/>
              </a:lnSpc>
              <a:spcBef>
                <a:spcPts val="210"/>
              </a:spcBef>
            </a:pPr>
            <a:r>
              <a:rPr sz="1600" b="1" spc="-10" dirty="0">
                <a:solidFill>
                  <a:srgbClr val="2E5496"/>
                </a:solidFill>
                <a:latin typeface="Arial"/>
                <a:cs typeface="Arial"/>
              </a:rPr>
              <a:t>Australian Government </a:t>
            </a:r>
            <a:r>
              <a:rPr sz="1600" b="1" spc="-5" dirty="0">
                <a:solidFill>
                  <a:srgbClr val="2E5496"/>
                </a:solidFill>
                <a:latin typeface="Arial"/>
                <a:cs typeface="Arial"/>
              </a:rPr>
              <a:t>Department of </a:t>
            </a:r>
            <a:r>
              <a:rPr sz="1600" b="1" spc="-10" dirty="0">
                <a:solidFill>
                  <a:srgbClr val="2E5496"/>
                </a:solidFill>
                <a:latin typeface="Arial"/>
                <a:cs typeface="Arial"/>
              </a:rPr>
              <a:t>Home </a:t>
            </a:r>
            <a:r>
              <a:rPr sz="1600" b="1" spc="-15" dirty="0">
                <a:solidFill>
                  <a:srgbClr val="2E5496"/>
                </a:solidFill>
                <a:latin typeface="Arial"/>
                <a:cs typeface="Arial"/>
              </a:rPr>
              <a:t>Affairs </a:t>
            </a:r>
            <a:r>
              <a:rPr sz="1600" b="1" spc="-15" dirty="0">
                <a:solidFill>
                  <a:srgbClr val="2E5496"/>
                </a:solidFill>
                <a:latin typeface="Arial"/>
                <a:cs typeface="Arial"/>
                <a:hlinkClick r:id="rId2"/>
              </a:rPr>
              <a:t> </a:t>
            </a:r>
            <a:r>
              <a:rPr sz="1600" b="1" spc="-10" dirty="0">
                <a:solidFill>
                  <a:srgbClr val="2E5496"/>
                </a:solidFill>
                <a:latin typeface="Arial"/>
                <a:cs typeface="Arial"/>
                <a:hlinkClick r:id="rId2"/>
              </a:rPr>
              <a:t>steven.capell@homeaffairs.gov.au</a:t>
            </a:r>
            <a:endParaRPr sz="1600">
              <a:latin typeface="Arial"/>
              <a:cs typeface="Arial"/>
            </a:endParaRPr>
          </a:p>
        </p:txBody>
      </p:sp>
      <p:sp>
        <p:nvSpPr>
          <p:cNvPr id="2" name="スライド番号プレースホルダー 1">
            <a:extLst>
              <a:ext uri="{FF2B5EF4-FFF2-40B4-BE49-F238E27FC236}">
                <a16:creationId xmlns:a16="http://schemas.microsoft.com/office/drawing/2014/main" id="{A76FA4B3-86AD-484A-B480-8FD6D47BD98B}"/>
              </a:ext>
            </a:extLst>
          </p:cNvPr>
          <p:cNvSpPr>
            <a:spLocks noGrp="1"/>
          </p:cNvSpPr>
          <p:nvPr>
            <p:ph type="sldNum" sz="quarter" idx="12"/>
          </p:nvPr>
        </p:nvSpPr>
        <p:spPr/>
        <p:txBody>
          <a:bodyPr/>
          <a:lstStyle/>
          <a:p>
            <a:fld id="{151D776D-21EC-48B5-AC7D-A1B6339A1FDA}" type="slidenum">
              <a:rPr kumimoji="1" lang="ja-JP" altLang="en-US" smtClean="0"/>
              <a:t>13</a:t>
            </a:fld>
            <a:endParaRPr kumimoji="1"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21619" y="340206"/>
            <a:ext cx="3503787"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spc="25" dirty="0"/>
              <a:t>Summary</a:t>
            </a:r>
          </a:p>
        </p:txBody>
      </p:sp>
      <p:sp>
        <p:nvSpPr>
          <p:cNvPr id="3" name="object 3"/>
          <p:cNvSpPr txBox="1"/>
          <p:nvPr/>
        </p:nvSpPr>
        <p:spPr>
          <a:xfrm>
            <a:off x="1229710" y="1293545"/>
            <a:ext cx="10426262" cy="4018408"/>
          </a:xfrm>
          <a:prstGeom prst="rect">
            <a:avLst/>
          </a:prstGeom>
        </p:spPr>
        <p:txBody>
          <a:bodyPr vert="horz" wrap="square" lIns="0" tIns="47625" rIns="0" bIns="0" rtlCol="0">
            <a:spAutoFit/>
          </a:bodyPr>
          <a:lstStyle/>
          <a:p>
            <a:pPr marL="13970" marR="485775">
              <a:lnSpc>
                <a:spcPts val="2160"/>
              </a:lnSpc>
              <a:spcBef>
                <a:spcPts val="375"/>
              </a:spcBef>
            </a:pPr>
            <a:r>
              <a:rPr sz="2400" dirty="0">
                <a:latin typeface="Arial"/>
                <a:cs typeface="Arial"/>
              </a:rPr>
              <a:t>The last decade has seen an </a:t>
            </a:r>
            <a:r>
              <a:rPr sz="2400" spc="-5" dirty="0">
                <a:latin typeface="Arial"/>
                <a:cs typeface="Arial"/>
              </a:rPr>
              <a:t>exponential </a:t>
            </a:r>
            <a:r>
              <a:rPr sz="2400" dirty="0">
                <a:latin typeface="Arial"/>
                <a:cs typeface="Arial"/>
              </a:rPr>
              <a:t>rise of </a:t>
            </a:r>
            <a:r>
              <a:rPr sz="2400" spc="-10" dirty="0">
                <a:latin typeface="Arial"/>
                <a:cs typeface="Arial"/>
              </a:rPr>
              <a:t>Web  </a:t>
            </a:r>
            <a:r>
              <a:rPr sz="2400" spc="-5" dirty="0">
                <a:latin typeface="Arial"/>
                <a:cs typeface="Arial"/>
              </a:rPr>
              <a:t>Platforms (like Alibaba, </a:t>
            </a:r>
            <a:r>
              <a:rPr sz="2400" dirty="0">
                <a:latin typeface="Arial"/>
                <a:cs typeface="Arial"/>
              </a:rPr>
              <a:t>Amazon, etc). These </a:t>
            </a:r>
            <a:r>
              <a:rPr sz="2400" spc="-5" dirty="0">
                <a:latin typeface="Arial"/>
                <a:cs typeface="Arial"/>
              </a:rPr>
              <a:t>platforms all  </a:t>
            </a:r>
            <a:r>
              <a:rPr sz="2400" dirty="0">
                <a:latin typeface="Arial"/>
                <a:cs typeface="Arial"/>
              </a:rPr>
              <a:t>expose </a:t>
            </a:r>
            <a:r>
              <a:rPr sz="2400" spc="-5" dirty="0">
                <a:latin typeface="Arial"/>
                <a:cs typeface="Arial"/>
              </a:rPr>
              <a:t>data </a:t>
            </a:r>
            <a:r>
              <a:rPr sz="2400" dirty="0">
                <a:latin typeface="Arial"/>
                <a:cs typeface="Arial"/>
              </a:rPr>
              <a:t>exchange </a:t>
            </a:r>
            <a:r>
              <a:rPr sz="2400" spc="-5" dirty="0">
                <a:latin typeface="Arial"/>
                <a:cs typeface="Arial"/>
              </a:rPr>
              <a:t>interfaces in </a:t>
            </a:r>
            <a:r>
              <a:rPr sz="2400" dirty="0">
                <a:latin typeface="Arial"/>
                <a:cs typeface="Arial"/>
              </a:rPr>
              <a:t>a common </a:t>
            </a:r>
            <a:r>
              <a:rPr sz="2400" spc="-5" dirty="0">
                <a:latin typeface="Arial"/>
                <a:cs typeface="Arial"/>
              </a:rPr>
              <a:t>style</a:t>
            </a:r>
            <a:r>
              <a:rPr sz="2400" spc="-130" dirty="0">
                <a:latin typeface="Arial"/>
                <a:cs typeface="Arial"/>
              </a:rPr>
              <a:t> </a:t>
            </a:r>
            <a:r>
              <a:rPr sz="2400" dirty="0">
                <a:latin typeface="Arial"/>
                <a:cs typeface="Arial"/>
              </a:rPr>
              <a:t>called</a:t>
            </a:r>
          </a:p>
          <a:p>
            <a:pPr marL="13335">
              <a:lnSpc>
                <a:spcPts val="2130"/>
              </a:lnSpc>
            </a:pPr>
            <a:r>
              <a:rPr sz="2400" dirty="0">
                <a:latin typeface="Arial"/>
                <a:cs typeface="Arial"/>
              </a:rPr>
              <a:t>« </a:t>
            </a:r>
            <a:r>
              <a:rPr sz="2400" spc="-5" dirty="0">
                <a:latin typeface="Arial"/>
                <a:cs typeface="Arial"/>
              </a:rPr>
              <a:t>RESTful </a:t>
            </a:r>
            <a:r>
              <a:rPr sz="2400" dirty="0">
                <a:latin typeface="Arial"/>
                <a:cs typeface="Arial"/>
              </a:rPr>
              <a:t>Architecture » but </a:t>
            </a:r>
            <a:r>
              <a:rPr sz="2400" spc="-5" dirty="0">
                <a:latin typeface="Arial"/>
                <a:cs typeface="Arial"/>
              </a:rPr>
              <a:t>mostly </a:t>
            </a:r>
            <a:r>
              <a:rPr sz="2400" dirty="0">
                <a:latin typeface="Arial"/>
                <a:cs typeface="Arial"/>
              </a:rPr>
              <a:t>use </a:t>
            </a:r>
            <a:r>
              <a:rPr sz="2400" spc="-5" dirty="0">
                <a:latin typeface="Arial"/>
                <a:cs typeface="Arial"/>
              </a:rPr>
              <a:t>proprietary</a:t>
            </a:r>
            <a:r>
              <a:rPr sz="2400" spc="-185" dirty="0">
                <a:latin typeface="Arial"/>
                <a:cs typeface="Arial"/>
              </a:rPr>
              <a:t> </a:t>
            </a:r>
            <a:r>
              <a:rPr sz="2400" spc="-5" dirty="0">
                <a:latin typeface="Arial"/>
                <a:cs typeface="Arial"/>
              </a:rPr>
              <a:t>semantics.</a:t>
            </a:r>
            <a:endParaRPr sz="2400" dirty="0">
              <a:latin typeface="Arial"/>
              <a:cs typeface="Arial"/>
            </a:endParaRPr>
          </a:p>
          <a:p>
            <a:pPr>
              <a:lnSpc>
                <a:spcPct val="100000"/>
              </a:lnSpc>
            </a:pPr>
            <a:endParaRPr sz="2400" dirty="0">
              <a:latin typeface="Times New Roman"/>
              <a:cs typeface="Times New Roman"/>
            </a:endParaRPr>
          </a:p>
          <a:p>
            <a:pPr marL="12700" marR="236854" indent="635">
              <a:lnSpc>
                <a:spcPts val="2160"/>
              </a:lnSpc>
              <a:spcBef>
                <a:spcPts val="1664"/>
              </a:spcBef>
            </a:pPr>
            <a:r>
              <a:rPr sz="2400" spc="-15" dirty="0">
                <a:latin typeface="Arial"/>
                <a:cs typeface="Arial"/>
              </a:rPr>
              <a:t>We </a:t>
            </a:r>
            <a:r>
              <a:rPr sz="2400" spc="-5" dirty="0">
                <a:latin typeface="Arial"/>
                <a:cs typeface="Arial"/>
              </a:rPr>
              <a:t>will </a:t>
            </a:r>
            <a:r>
              <a:rPr sz="2400" dirty="0">
                <a:latin typeface="Arial"/>
                <a:cs typeface="Arial"/>
              </a:rPr>
              <a:t>see that </a:t>
            </a:r>
            <a:r>
              <a:rPr sz="2400" spc="-5" dirty="0">
                <a:latin typeface="Arial"/>
                <a:cs typeface="Arial"/>
              </a:rPr>
              <a:t>this </a:t>
            </a:r>
            <a:r>
              <a:rPr sz="2400" dirty="0">
                <a:latin typeface="Arial"/>
                <a:cs typeface="Arial"/>
              </a:rPr>
              <a:t>brings a pardaigm </a:t>
            </a:r>
            <a:r>
              <a:rPr sz="2400" spc="-5" dirty="0">
                <a:latin typeface="Arial"/>
                <a:cs typeface="Arial"/>
              </a:rPr>
              <a:t>shift </a:t>
            </a:r>
            <a:r>
              <a:rPr sz="2400" dirty="0">
                <a:latin typeface="Arial"/>
                <a:cs typeface="Arial"/>
              </a:rPr>
              <a:t>from </a:t>
            </a:r>
            <a:r>
              <a:rPr sz="2400" spc="-5" dirty="0">
                <a:latin typeface="Arial"/>
                <a:cs typeface="Arial"/>
              </a:rPr>
              <a:t>traditional  </a:t>
            </a:r>
            <a:r>
              <a:rPr sz="2400" dirty="0">
                <a:latin typeface="Arial"/>
                <a:cs typeface="Arial"/>
              </a:rPr>
              <a:t>EDI </a:t>
            </a:r>
            <a:r>
              <a:rPr sz="2400" spc="-5" dirty="0">
                <a:latin typeface="Arial"/>
                <a:cs typeface="Arial"/>
              </a:rPr>
              <a:t>style </a:t>
            </a:r>
            <a:r>
              <a:rPr sz="2400" dirty="0">
                <a:latin typeface="Arial"/>
                <a:cs typeface="Arial"/>
              </a:rPr>
              <a:t>message exchange </a:t>
            </a:r>
            <a:r>
              <a:rPr sz="2400" spc="-5" dirty="0">
                <a:latin typeface="Arial"/>
                <a:cs typeface="Arial"/>
              </a:rPr>
              <a:t>to </a:t>
            </a:r>
            <a:r>
              <a:rPr sz="2400" dirty="0">
                <a:latin typeface="Arial"/>
                <a:cs typeface="Arial"/>
              </a:rPr>
              <a:t>a web of linked </a:t>
            </a:r>
            <a:r>
              <a:rPr sz="2400" spc="-5" dirty="0">
                <a:latin typeface="Arial"/>
                <a:cs typeface="Arial"/>
              </a:rPr>
              <a:t>data  </a:t>
            </a:r>
            <a:r>
              <a:rPr sz="2400" dirty="0">
                <a:latin typeface="Arial"/>
                <a:cs typeface="Arial"/>
              </a:rPr>
              <a:t>resources and </a:t>
            </a:r>
            <a:r>
              <a:rPr sz="2400" spc="-5" dirty="0">
                <a:latin typeface="Arial"/>
                <a:cs typeface="Arial"/>
              </a:rPr>
              <a:t>events. It </a:t>
            </a:r>
            <a:r>
              <a:rPr sz="2400" dirty="0">
                <a:latin typeface="Arial"/>
                <a:cs typeface="Arial"/>
              </a:rPr>
              <a:t>also heralds a </a:t>
            </a:r>
            <a:r>
              <a:rPr sz="2400" spc="-5" dirty="0">
                <a:latin typeface="Arial"/>
                <a:cs typeface="Arial"/>
              </a:rPr>
              <a:t>transition </a:t>
            </a:r>
            <a:r>
              <a:rPr sz="2400" dirty="0">
                <a:latin typeface="Arial"/>
                <a:cs typeface="Arial"/>
              </a:rPr>
              <a:t>from a</a:t>
            </a:r>
            <a:r>
              <a:rPr sz="2400" spc="-180" dirty="0">
                <a:latin typeface="Arial"/>
                <a:cs typeface="Arial"/>
              </a:rPr>
              <a:t> </a:t>
            </a:r>
            <a:r>
              <a:rPr sz="2400" dirty="0">
                <a:latin typeface="Arial"/>
                <a:cs typeface="Arial"/>
              </a:rPr>
              <a:t>hub- </a:t>
            </a:r>
            <a:r>
              <a:rPr sz="2400" spc="-5" dirty="0">
                <a:latin typeface="Arial"/>
                <a:cs typeface="Arial"/>
              </a:rPr>
              <a:t>centric </a:t>
            </a:r>
            <a:r>
              <a:rPr sz="2400" dirty="0">
                <a:latin typeface="Arial"/>
                <a:cs typeface="Arial"/>
              </a:rPr>
              <a:t>EDI model </a:t>
            </a:r>
            <a:r>
              <a:rPr sz="2400" spc="-5" dirty="0">
                <a:latin typeface="Arial"/>
                <a:cs typeface="Arial"/>
              </a:rPr>
              <a:t>to </a:t>
            </a:r>
            <a:r>
              <a:rPr sz="2400" dirty="0">
                <a:latin typeface="Arial"/>
                <a:cs typeface="Arial"/>
              </a:rPr>
              <a:t>a peer-to-peer model of connected  </a:t>
            </a:r>
            <a:r>
              <a:rPr sz="2400" spc="-5" dirty="0">
                <a:latin typeface="Arial"/>
                <a:cs typeface="Arial"/>
              </a:rPr>
              <a:t>platforms.</a:t>
            </a:r>
            <a:endParaRPr sz="2400" dirty="0">
              <a:latin typeface="Arial"/>
              <a:cs typeface="Arial"/>
            </a:endParaRPr>
          </a:p>
          <a:p>
            <a:pPr>
              <a:lnSpc>
                <a:spcPct val="100000"/>
              </a:lnSpc>
            </a:pPr>
            <a:endParaRPr sz="2400" dirty="0">
              <a:latin typeface="Times New Roman"/>
              <a:cs typeface="Times New Roman"/>
            </a:endParaRPr>
          </a:p>
          <a:p>
            <a:pPr marL="12700" marR="876300">
              <a:lnSpc>
                <a:spcPts val="2160"/>
              </a:lnSpc>
              <a:spcBef>
                <a:spcPts val="1625"/>
              </a:spcBef>
            </a:pPr>
            <a:r>
              <a:rPr sz="2400" spc="-5" dirty="0">
                <a:latin typeface="Arial"/>
                <a:cs typeface="Arial"/>
              </a:rPr>
              <a:t>This presentation </a:t>
            </a:r>
            <a:r>
              <a:rPr sz="2400" dirty="0">
                <a:latin typeface="Arial"/>
                <a:cs typeface="Arial"/>
              </a:rPr>
              <a:t>presents a </a:t>
            </a:r>
            <a:r>
              <a:rPr sz="2400" spc="-5" dirty="0">
                <a:latin typeface="Arial"/>
                <a:cs typeface="Arial"/>
              </a:rPr>
              <a:t>vision for </a:t>
            </a:r>
            <a:r>
              <a:rPr sz="2400" dirty="0">
                <a:latin typeface="Arial"/>
                <a:cs typeface="Arial"/>
              </a:rPr>
              <a:t>web </a:t>
            </a:r>
            <a:r>
              <a:rPr sz="2400" spc="-5" dirty="0">
                <a:latin typeface="Arial"/>
                <a:cs typeface="Arial"/>
              </a:rPr>
              <a:t>platform  interoperability </a:t>
            </a:r>
            <a:r>
              <a:rPr sz="2400" dirty="0">
                <a:latin typeface="Arial"/>
                <a:cs typeface="Arial"/>
              </a:rPr>
              <a:t>using </a:t>
            </a:r>
            <a:r>
              <a:rPr sz="2400" spc="-15" dirty="0">
                <a:latin typeface="Arial"/>
                <a:cs typeface="Arial"/>
              </a:rPr>
              <a:t>UN/CEFACT </a:t>
            </a:r>
            <a:r>
              <a:rPr sz="2400" spc="-5" dirty="0">
                <a:latin typeface="Arial"/>
                <a:cs typeface="Arial"/>
              </a:rPr>
              <a:t>semantic</a:t>
            </a:r>
            <a:r>
              <a:rPr sz="2400" spc="-45" dirty="0">
                <a:latin typeface="Arial"/>
                <a:cs typeface="Arial"/>
              </a:rPr>
              <a:t> </a:t>
            </a:r>
            <a:r>
              <a:rPr sz="2400" dirty="0">
                <a:latin typeface="Arial"/>
                <a:cs typeface="Arial"/>
              </a:rPr>
              <a:t>standards.</a:t>
            </a:r>
          </a:p>
        </p:txBody>
      </p:sp>
      <p:sp>
        <p:nvSpPr>
          <p:cNvPr id="4" name="スライド番号プレースホルダー 3">
            <a:extLst>
              <a:ext uri="{FF2B5EF4-FFF2-40B4-BE49-F238E27FC236}">
                <a16:creationId xmlns:a16="http://schemas.microsoft.com/office/drawing/2014/main" id="{F5258645-2F2F-47C1-83CA-9FD0D9114D17}"/>
              </a:ext>
            </a:extLst>
          </p:cNvPr>
          <p:cNvSpPr>
            <a:spLocks noGrp="1"/>
          </p:cNvSpPr>
          <p:nvPr>
            <p:ph type="sldNum" sz="quarter" idx="12"/>
          </p:nvPr>
        </p:nvSpPr>
        <p:spPr/>
        <p:txBody>
          <a:bodyPr/>
          <a:lstStyle/>
          <a:p>
            <a:fld id="{151D776D-21EC-48B5-AC7D-A1B6339A1FDA}" type="slidenum">
              <a:rPr kumimoji="1" lang="ja-JP" altLang="en-US" smtClean="0"/>
              <a:t>14</a:t>
            </a:fld>
            <a:endParaRPr kumimoji="1" lang="ja-JP"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080895" y="353534"/>
            <a:ext cx="4014470" cy="505908"/>
          </a:xfrm>
          <a:prstGeom prst="rect">
            <a:avLst/>
          </a:prstGeom>
        </p:spPr>
        <p:txBody>
          <a:bodyPr vert="horz" wrap="square" lIns="0" tIns="13335" rIns="0" bIns="0" rtlCol="0" anchor="ctr">
            <a:spAutoFit/>
          </a:bodyPr>
          <a:lstStyle/>
          <a:p>
            <a:pPr marL="12700">
              <a:lnSpc>
                <a:spcPct val="100000"/>
              </a:lnSpc>
              <a:spcBef>
                <a:spcPts val="105"/>
              </a:spcBef>
            </a:pPr>
            <a:r>
              <a:rPr sz="3200" b="1" spc="25" dirty="0"/>
              <a:t>The </a:t>
            </a:r>
            <a:r>
              <a:rPr sz="3200" b="1" dirty="0"/>
              <a:t>EDI</a:t>
            </a:r>
            <a:r>
              <a:rPr sz="3200" b="1" spc="-105" dirty="0"/>
              <a:t> </a:t>
            </a:r>
            <a:r>
              <a:rPr sz="3200" b="1" dirty="0"/>
              <a:t>Paradigm</a:t>
            </a:r>
          </a:p>
        </p:txBody>
      </p:sp>
      <p:sp>
        <p:nvSpPr>
          <p:cNvPr id="3" name="object 3"/>
          <p:cNvSpPr txBox="1"/>
          <p:nvPr/>
        </p:nvSpPr>
        <p:spPr>
          <a:xfrm>
            <a:off x="2883770" y="1388559"/>
            <a:ext cx="6602095" cy="391160"/>
          </a:xfrm>
          <a:prstGeom prst="rect">
            <a:avLst/>
          </a:prstGeom>
        </p:spPr>
        <p:txBody>
          <a:bodyPr vert="horz" wrap="square" lIns="0" tIns="12700" rIns="0" bIns="0" rtlCol="0">
            <a:spAutoFit/>
          </a:bodyPr>
          <a:lstStyle/>
          <a:p>
            <a:pPr marL="12700">
              <a:spcBef>
                <a:spcPts val="100"/>
              </a:spcBef>
            </a:pPr>
            <a:r>
              <a:rPr sz="2400" spc="-5" dirty="0">
                <a:latin typeface="Arial"/>
                <a:cs typeface="Arial"/>
              </a:rPr>
              <a:t>B2B Message exchange </a:t>
            </a:r>
            <a:r>
              <a:rPr sz="2400" dirty="0">
                <a:latin typeface="Arial"/>
                <a:cs typeface="Arial"/>
              </a:rPr>
              <a:t>– </a:t>
            </a:r>
            <a:r>
              <a:rPr sz="2400" spc="-5" dirty="0">
                <a:latin typeface="Arial"/>
                <a:cs typeface="Arial"/>
              </a:rPr>
              <a:t>how we</a:t>
            </a:r>
            <a:r>
              <a:rPr sz="2400" spc="25" dirty="0">
                <a:latin typeface="Arial"/>
                <a:cs typeface="Arial"/>
              </a:rPr>
              <a:t> </a:t>
            </a:r>
            <a:r>
              <a:rPr sz="2400" spc="-5" dirty="0">
                <a:latin typeface="Arial"/>
                <a:cs typeface="Arial"/>
              </a:rPr>
              <a:t>communicate</a:t>
            </a:r>
            <a:endParaRPr sz="2400">
              <a:latin typeface="Arial"/>
              <a:cs typeface="Arial"/>
            </a:endParaRPr>
          </a:p>
        </p:txBody>
      </p:sp>
      <p:sp>
        <p:nvSpPr>
          <p:cNvPr id="4" name="object 4"/>
          <p:cNvSpPr txBox="1"/>
          <p:nvPr/>
        </p:nvSpPr>
        <p:spPr>
          <a:xfrm>
            <a:off x="3394710" y="3009138"/>
            <a:ext cx="1285240" cy="621324"/>
          </a:xfrm>
          <a:prstGeom prst="rect">
            <a:avLst/>
          </a:prstGeom>
          <a:solidFill>
            <a:srgbClr val="4471C4"/>
          </a:solidFill>
          <a:ln w="28955">
            <a:solidFill>
              <a:srgbClr val="000000"/>
            </a:solidFill>
          </a:ln>
        </p:spPr>
        <p:txBody>
          <a:bodyPr vert="horz" wrap="square" lIns="0" tIns="5715" rIns="0" bIns="0" rtlCol="0">
            <a:spAutoFit/>
          </a:bodyPr>
          <a:lstStyle/>
          <a:p>
            <a:pPr>
              <a:spcBef>
                <a:spcPts val="45"/>
              </a:spcBef>
            </a:pPr>
            <a:endParaRPr sz="2200">
              <a:latin typeface="Times New Roman"/>
              <a:cs typeface="Times New Roman"/>
            </a:endParaRPr>
          </a:p>
          <a:p>
            <a:pPr marL="372110"/>
            <a:r>
              <a:rPr spc="-5" dirty="0">
                <a:solidFill>
                  <a:srgbClr val="FFFFFF"/>
                </a:solidFill>
                <a:latin typeface="Calibri"/>
                <a:cs typeface="Calibri"/>
              </a:rPr>
              <a:t>Buyer</a:t>
            </a:r>
            <a:endParaRPr>
              <a:latin typeface="Calibri"/>
              <a:cs typeface="Calibri"/>
            </a:endParaRPr>
          </a:p>
        </p:txBody>
      </p:sp>
      <p:sp>
        <p:nvSpPr>
          <p:cNvPr id="5" name="object 5"/>
          <p:cNvSpPr txBox="1"/>
          <p:nvPr/>
        </p:nvSpPr>
        <p:spPr>
          <a:xfrm>
            <a:off x="8119109" y="3111245"/>
            <a:ext cx="1285240" cy="621324"/>
          </a:xfrm>
          <a:prstGeom prst="rect">
            <a:avLst/>
          </a:prstGeom>
          <a:solidFill>
            <a:srgbClr val="4471C4"/>
          </a:solidFill>
          <a:ln w="28955">
            <a:solidFill>
              <a:srgbClr val="000000"/>
            </a:solidFill>
          </a:ln>
        </p:spPr>
        <p:txBody>
          <a:bodyPr vert="horz" wrap="square" lIns="0" tIns="5715" rIns="0" bIns="0" rtlCol="0">
            <a:spAutoFit/>
          </a:bodyPr>
          <a:lstStyle/>
          <a:p>
            <a:pPr>
              <a:spcBef>
                <a:spcPts val="45"/>
              </a:spcBef>
            </a:pPr>
            <a:endParaRPr sz="2200">
              <a:latin typeface="Times New Roman"/>
              <a:cs typeface="Times New Roman"/>
            </a:endParaRPr>
          </a:p>
          <a:p>
            <a:pPr marL="382905"/>
            <a:r>
              <a:rPr spc="-5" dirty="0">
                <a:solidFill>
                  <a:srgbClr val="FFFFFF"/>
                </a:solidFill>
                <a:latin typeface="Calibri"/>
                <a:cs typeface="Calibri"/>
              </a:rPr>
              <a:t>Seller</a:t>
            </a:r>
            <a:endParaRPr>
              <a:latin typeface="Calibri"/>
              <a:cs typeface="Calibri"/>
            </a:endParaRPr>
          </a:p>
        </p:txBody>
      </p:sp>
      <p:sp>
        <p:nvSpPr>
          <p:cNvPr id="6" name="object 6"/>
          <p:cNvSpPr/>
          <p:nvPr/>
        </p:nvSpPr>
        <p:spPr>
          <a:xfrm>
            <a:off x="5914644" y="3115055"/>
            <a:ext cx="914400" cy="914400"/>
          </a:xfrm>
          <a:custGeom>
            <a:avLst/>
            <a:gdLst/>
            <a:ahLst/>
            <a:cxnLst/>
            <a:rect l="l" t="t" r="r" b="b"/>
            <a:pathLst>
              <a:path w="914400" h="914400">
                <a:moveTo>
                  <a:pt x="457200" y="0"/>
                </a:moveTo>
                <a:lnTo>
                  <a:pt x="410454" y="2360"/>
                </a:lnTo>
                <a:lnTo>
                  <a:pt x="365059" y="9288"/>
                </a:lnTo>
                <a:lnTo>
                  <a:pt x="321243" y="20555"/>
                </a:lnTo>
                <a:lnTo>
                  <a:pt x="279238" y="35929"/>
                </a:lnTo>
                <a:lnTo>
                  <a:pt x="239272" y="55182"/>
                </a:lnTo>
                <a:lnTo>
                  <a:pt x="201576" y="78083"/>
                </a:lnTo>
                <a:lnTo>
                  <a:pt x="166379" y="104403"/>
                </a:lnTo>
                <a:lnTo>
                  <a:pt x="133911" y="133911"/>
                </a:lnTo>
                <a:lnTo>
                  <a:pt x="104403" y="166379"/>
                </a:lnTo>
                <a:lnTo>
                  <a:pt x="78083" y="201576"/>
                </a:lnTo>
                <a:lnTo>
                  <a:pt x="55182" y="239272"/>
                </a:lnTo>
                <a:lnTo>
                  <a:pt x="35929" y="279238"/>
                </a:lnTo>
                <a:lnTo>
                  <a:pt x="20555" y="321243"/>
                </a:lnTo>
                <a:lnTo>
                  <a:pt x="9288" y="365059"/>
                </a:lnTo>
                <a:lnTo>
                  <a:pt x="2360" y="410454"/>
                </a:lnTo>
                <a:lnTo>
                  <a:pt x="0" y="457200"/>
                </a:lnTo>
                <a:lnTo>
                  <a:pt x="2360" y="503945"/>
                </a:lnTo>
                <a:lnTo>
                  <a:pt x="9288" y="549340"/>
                </a:lnTo>
                <a:lnTo>
                  <a:pt x="20555" y="593156"/>
                </a:lnTo>
                <a:lnTo>
                  <a:pt x="35929" y="635161"/>
                </a:lnTo>
                <a:lnTo>
                  <a:pt x="55182" y="675127"/>
                </a:lnTo>
                <a:lnTo>
                  <a:pt x="78083" y="712823"/>
                </a:lnTo>
                <a:lnTo>
                  <a:pt x="104403" y="748020"/>
                </a:lnTo>
                <a:lnTo>
                  <a:pt x="133911" y="780488"/>
                </a:lnTo>
                <a:lnTo>
                  <a:pt x="166379" y="809996"/>
                </a:lnTo>
                <a:lnTo>
                  <a:pt x="201576" y="836316"/>
                </a:lnTo>
                <a:lnTo>
                  <a:pt x="239272" y="859217"/>
                </a:lnTo>
                <a:lnTo>
                  <a:pt x="279238" y="878470"/>
                </a:lnTo>
                <a:lnTo>
                  <a:pt x="321243" y="893844"/>
                </a:lnTo>
                <a:lnTo>
                  <a:pt x="365059" y="905111"/>
                </a:lnTo>
                <a:lnTo>
                  <a:pt x="410454" y="912039"/>
                </a:lnTo>
                <a:lnTo>
                  <a:pt x="457200" y="914400"/>
                </a:lnTo>
                <a:lnTo>
                  <a:pt x="503945" y="912039"/>
                </a:lnTo>
                <a:lnTo>
                  <a:pt x="549340" y="905111"/>
                </a:lnTo>
                <a:lnTo>
                  <a:pt x="593156" y="893844"/>
                </a:lnTo>
                <a:lnTo>
                  <a:pt x="635161" y="878470"/>
                </a:lnTo>
                <a:lnTo>
                  <a:pt x="675127" y="859217"/>
                </a:lnTo>
                <a:lnTo>
                  <a:pt x="712823" y="836316"/>
                </a:lnTo>
                <a:lnTo>
                  <a:pt x="748020" y="809996"/>
                </a:lnTo>
                <a:lnTo>
                  <a:pt x="780488" y="780488"/>
                </a:lnTo>
                <a:lnTo>
                  <a:pt x="809996" y="748020"/>
                </a:lnTo>
                <a:lnTo>
                  <a:pt x="836316" y="712823"/>
                </a:lnTo>
                <a:lnTo>
                  <a:pt x="859217" y="675127"/>
                </a:lnTo>
                <a:lnTo>
                  <a:pt x="878470" y="635161"/>
                </a:lnTo>
                <a:lnTo>
                  <a:pt x="893844" y="593156"/>
                </a:lnTo>
                <a:lnTo>
                  <a:pt x="905111" y="549340"/>
                </a:lnTo>
                <a:lnTo>
                  <a:pt x="912039" y="503945"/>
                </a:lnTo>
                <a:lnTo>
                  <a:pt x="914400" y="457200"/>
                </a:lnTo>
                <a:lnTo>
                  <a:pt x="912039" y="410454"/>
                </a:lnTo>
                <a:lnTo>
                  <a:pt x="905111" y="365059"/>
                </a:lnTo>
                <a:lnTo>
                  <a:pt x="893844" y="321243"/>
                </a:lnTo>
                <a:lnTo>
                  <a:pt x="878470" y="279238"/>
                </a:lnTo>
                <a:lnTo>
                  <a:pt x="859217" y="239272"/>
                </a:lnTo>
                <a:lnTo>
                  <a:pt x="836316" y="201576"/>
                </a:lnTo>
                <a:lnTo>
                  <a:pt x="809996" y="166379"/>
                </a:lnTo>
                <a:lnTo>
                  <a:pt x="780488" y="133911"/>
                </a:lnTo>
                <a:lnTo>
                  <a:pt x="748020" y="104403"/>
                </a:lnTo>
                <a:lnTo>
                  <a:pt x="712823" y="78083"/>
                </a:lnTo>
                <a:lnTo>
                  <a:pt x="675127" y="55182"/>
                </a:lnTo>
                <a:lnTo>
                  <a:pt x="635161" y="35929"/>
                </a:lnTo>
                <a:lnTo>
                  <a:pt x="593156" y="20555"/>
                </a:lnTo>
                <a:lnTo>
                  <a:pt x="549340" y="9288"/>
                </a:lnTo>
                <a:lnTo>
                  <a:pt x="503945" y="2360"/>
                </a:lnTo>
                <a:lnTo>
                  <a:pt x="457200" y="0"/>
                </a:lnTo>
                <a:close/>
              </a:path>
            </a:pathLst>
          </a:custGeom>
          <a:solidFill>
            <a:srgbClr val="4471C4"/>
          </a:solidFill>
        </p:spPr>
        <p:txBody>
          <a:bodyPr wrap="square" lIns="0" tIns="0" rIns="0" bIns="0" rtlCol="0"/>
          <a:lstStyle/>
          <a:p>
            <a:endParaRPr/>
          </a:p>
        </p:txBody>
      </p:sp>
      <p:sp>
        <p:nvSpPr>
          <p:cNvPr id="7" name="object 7"/>
          <p:cNvSpPr/>
          <p:nvPr/>
        </p:nvSpPr>
        <p:spPr>
          <a:xfrm>
            <a:off x="5914644" y="3115055"/>
            <a:ext cx="914400" cy="914400"/>
          </a:xfrm>
          <a:custGeom>
            <a:avLst/>
            <a:gdLst/>
            <a:ahLst/>
            <a:cxnLst/>
            <a:rect l="l" t="t" r="r" b="b"/>
            <a:pathLst>
              <a:path w="914400" h="914400">
                <a:moveTo>
                  <a:pt x="0" y="457200"/>
                </a:moveTo>
                <a:lnTo>
                  <a:pt x="2360" y="410454"/>
                </a:lnTo>
                <a:lnTo>
                  <a:pt x="9288" y="365059"/>
                </a:lnTo>
                <a:lnTo>
                  <a:pt x="20555" y="321243"/>
                </a:lnTo>
                <a:lnTo>
                  <a:pt x="35929" y="279238"/>
                </a:lnTo>
                <a:lnTo>
                  <a:pt x="55182" y="239272"/>
                </a:lnTo>
                <a:lnTo>
                  <a:pt x="78083" y="201576"/>
                </a:lnTo>
                <a:lnTo>
                  <a:pt x="104403" y="166379"/>
                </a:lnTo>
                <a:lnTo>
                  <a:pt x="133911" y="133911"/>
                </a:lnTo>
                <a:lnTo>
                  <a:pt x="166379" y="104403"/>
                </a:lnTo>
                <a:lnTo>
                  <a:pt x="201576" y="78083"/>
                </a:lnTo>
                <a:lnTo>
                  <a:pt x="239272" y="55182"/>
                </a:lnTo>
                <a:lnTo>
                  <a:pt x="279238" y="35929"/>
                </a:lnTo>
                <a:lnTo>
                  <a:pt x="321243" y="20555"/>
                </a:lnTo>
                <a:lnTo>
                  <a:pt x="365059" y="9288"/>
                </a:lnTo>
                <a:lnTo>
                  <a:pt x="410454" y="2360"/>
                </a:lnTo>
                <a:lnTo>
                  <a:pt x="457200" y="0"/>
                </a:lnTo>
                <a:lnTo>
                  <a:pt x="503945" y="2360"/>
                </a:lnTo>
                <a:lnTo>
                  <a:pt x="549340" y="9288"/>
                </a:lnTo>
                <a:lnTo>
                  <a:pt x="593156" y="20555"/>
                </a:lnTo>
                <a:lnTo>
                  <a:pt x="635161" y="35929"/>
                </a:lnTo>
                <a:lnTo>
                  <a:pt x="675127" y="55182"/>
                </a:lnTo>
                <a:lnTo>
                  <a:pt x="712823" y="78083"/>
                </a:lnTo>
                <a:lnTo>
                  <a:pt x="748020" y="104403"/>
                </a:lnTo>
                <a:lnTo>
                  <a:pt x="780488" y="133911"/>
                </a:lnTo>
                <a:lnTo>
                  <a:pt x="809996" y="166379"/>
                </a:lnTo>
                <a:lnTo>
                  <a:pt x="836316" y="201576"/>
                </a:lnTo>
                <a:lnTo>
                  <a:pt x="859217" y="239272"/>
                </a:lnTo>
                <a:lnTo>
                  <a:pt x="878470" y="279238"/>
                </a:lnTo>
                <a:lnTo>
                  <a:pt x="893844" y="321243"/>
                </a:lnTo>
                <a:lnTo>
                  <a:pt x="905111" y="365059"/>
                </a:lnTo>
                <a:lnTo>
                  <a:pt x="912039" y="410454"/>
                </a:lnTo>
                <a:lnTo>
                  <a:pt x="914400" y="457200"/>
                </a:lnTo>
                <a:lnTo>
                  <a:pt x="912039" y="503945"/>
                </a:lnTo>
                <a:lnTo>
                  <a:pt x="905111" y="549340"/>
                </a:lnTo>
                <a:lnTo>
                  <a:pt x="893844" y="593156"/>
                </a:lnTo>
                <a:lnTo>
                  <a:pt x="878470" y="635161"/>
                </a:lnTo>
                <a:lnTo>
                  <a:pt x="859217" y="675127"/>
                </a:lnTo>
                <a:lnTo>
                  <a:pt x="836316" y="712823"/>
                </a:lnTo>
                <a:lnTo>
                  <a:pt x="809996" y="748020"/>
                </a:lnTo>
                <a:lnTo>
                  <a:pt x="780488" y="780488"/>
                </a:lnTo>
                <a:lnTo>
                  <a:pt x="748020" y="809996"/>
                </a:lnTo>
                <a:lnTo>
                  <a:pt x="712823" y="836316"/>
                </a:lnTo>
                <a:lnTo>
                  <a:pt x="675127" y="859217"/>
                </a:lnTo>
                <a:lnTo>
                  <a:pt x="635161" y="878470"/>
                </a:lnTo>
                <a:lnTo>
                  <a:pt x="593156" y="893844"/>
                </a:lnTo>
                <a:lnTo>
                  <a:pt x="549340" y="905111"/>
                </a:lnTo>
                <a:lnTo>
                  <a:pt x="503945" y="912039"/>
                </a:lnTo>
                <a:lnTo>
                  <a:pt x="457200" y="914400"/>
                </a:lnTo>
                <a:lnTo>
                  <a:pt x="410454" y="912039"/>
                </a:lnTo>
                <a:lnTo>
                  <a:pt x="365059" y="905111"/>
                </a:lnTo>
                <a:lnTo>
                  <a:pt x="321243" y="893844"/>
                </a:lnTo>
                <a:lnTo>
                  <a:pt x="279238" y="878470"/>
                </a:lnTo>
                <a:lnTo>
                  <a:pt x="239272" y="859217"/>
                </a:lnTo>
                <a:lnTo>
                  <a:pt x="201576" y="836316"/>
                </a:lnTo>
                <a:lnTo>
                  <a:pt x="166379" y="809996"/>
                </a:lnTo>
                <a:lnTo>
                  <a:pt x="133911" y="780488"/>
                </a:lnTo>
                <a:lnTo>
                  <a:pt x="104403" y="748020"/>
                </a:lnTo>
                <a:lnTo>
                  <a:pt x="78083" y="712823"/>
                </a:lnTo>
                <a:lnTo>
                  <a:pt x="55182" y="675127"/>
                </a:lnTo>
                <a:lnTo>
                  <a:pt x="35929" y="635161"/>
                </a:lnTo>
                <a:lnTo>
                  <a:pt x="20555" y="593156"/>
                </a:lnTo>
                <a:lnTo>
                  <a:pt x="9288" y="549340"/>
                </a:lnTo>
                <a:lnTo>
                  <a:pt x="2360" y="503945"/>
                </a:lnTo>
                <a:lnTo>
                  <a:pt x="0" y="457200"/>
                </a:lnTo>
                <a:close/>
              </a:path>
            </a:pathLst>
          </a:custGeom>
          <a:ln w="12192">
            <a:solidFill>
              <a:srgbClr val="2E528F"/>
            </a:solidFill>
          </a:ln>
        </p:spPr>
        <p:txBody>
          <a:bodyPr wrap="square" lIns="0" tIns="0" rIns="0" bIns="0" rtlCol="0"/>
          <a:lstStyle/>
          <a:p>
            <a:endParaRPr/>
          </a:p>
        </p:txBody>
      </p:sp>
      <p:sp>
        <p:nvSpPr>
          <p:cNvPr id="8" name="object 8"/>
          <p:cNvSpPr txBox="1"/>
          <p:nvPr/>
        </p:nvSpPr>
        <p:spPr>
          <a:xfrm>
            <a:off x="6167478" y="3269929"/>
            <a:ext cx="408305" cy="574040"/>
          </a:xfrm>
          <a:prstGeom prst="rect">
            <a:avLst/>
          </a:prstGeom>
        </p:spPr>
        <p:txBody>
          <a:bodyPr vert="horz" wrap="square" lIns="0" tIns="12700" rIns="0" bIns="0" rtlCol="0">
            <a:spAutoFit/>
          </a:bodyPr>
          <a:lstStyle/>
          <a:p>
            <a:pPr marL="48895">
              <a:spcBef>
                <a:spcPts val="100"/>
              </a:spcBef>
            </a:pPr>
            <a:r>
              <a:rPr spc="-5" dirty="0">
                <a:solidFill>
                  <a:srgbClr val="FFFFFF"/>
                </a:solidFill>
                <a:latin typeface="Calibri"/>
                <a:cs typeface="Calibri"/>
              </a:rPr>
              <a:t>EDI</a:t>
            </a:r>
            <a:endParaRPr>
              <a:latin typeface="Calibri"/>
              <a:cs typeface="Calibri"/>
            </a:endParaRPr>
          </a:p>
          <a:p>
            <a:pPr marL="12700"/>
            <a:r>
              <a:rPr spc="-10" dirty="0">
                <a:solidFill>
                  <a:srgbClr val="FFFFFF"/>
                </a:solidFill>
                <a:latin typeface="Calibri"/>
                <a:cs typeface="Calibri"/>
              </a:rPr>
              <a:t>H</a:t>
            </a:r>
            <a:r>
              <a:rPr dirty="0">
                <a:solidFill>
                  <a:srgbClr val="FFFFFF"/>
                </a:solidFill>
                <a:latin typeface="Calibri"/>
                <a:cs typeface="Calibri"/>
              </a:rPr>
              <a:t>ub</a:t>
            </a:r>
            <a:endParaRPr>
              <a:latin typeface="Calibri"/>
              <a:cs typeface="Calibri"/>
            </a:endParaRPr>
          </a:p>
        </p:txBody>
      </p:sp>
      <p:sp>
        <p:nvSpPr>
          <p:cNvPr id="9" name="object 9"/>
          <p:cNvSpPr/>
          <p:nvPr/>
        </p:nvSpPr>
        <p:spPr>
          <a:xfrm>
            <a:off x="4720590" y="3044889"/>
            <a:ext cx="1282065" cy="311785"/>
          </a:xfrm>
          <a:custGeom>
            <a:avLst/>
            <a:gdLst/>
            <a:ahLst/>
            <a:cxnLst/>
            <a:rect l="l" t="t" r="r" b="b"/>
            <a:pathLst>
              <a:path w="1282064" h="311785">
                <a:moveTo>
                  <a:pt x="0" y="311721"/>
                </a:moveTo>
                <a:lnTo>
                  <a:pt x="42668" y="282096"/>
                </a:lnTo>
                <a:lnTo>
                  <a:pt x="85347" y="252708"/>
                </a:lnTo>
                <a:lnTo>
                  <a:pt x="128046" y="223793"/>
                </a:lnTo>
                <a:lnTo>
                  <a:pt x="170776" y="195589"/>
                </a:lnTo>
                <a:lnTo>
                  <a:pt x="213548" y="168333"/>
                </a:lnTo>
                <a:lnTo>
                  <a:pt x="256372" y="142261"/>
                </a:lnTo>
                <a:lnTo>
                  <a:pt x="299259" y="117610"/>
                </a:lnTo>
                <a:lnTo>
                  <a:pt x="342218" y="94618"/>
                </a:lnTo>
                <a:lnTo>
                  <a:pt x="385261" y="73521"/>
                </a:lnTo>
                <a:lnTo>
                  <a:pt x="428398" y="54555"/>
                </a:lnTo>
                <a:lnTo>
                  <a:pt x="471639" y="37959"/>
                </a:lnTo>
                <a:lnTo>
                  <a:pt x="514995" y="23968"/>
                </a:lnTo>
                <a:lnTo>
                  <a:pt x="558477" y="12820"/>
                </a:lnTo>
                <a:lnTo>
                  <a:pt x="602094" y="4752"/>
                </a:lnTo>
                <a:lnTo>
                  <a:pt x="645858" y="0"/>
                </a:lnTo>
                <a:lnTo>
                  <a:pt x="690774" y="75"/>
                </a:lnTo>
                <a:lnTo>
                  <a:pt x="740324" y="5597"/>
                </a:lnTo>
                <a:lnTo>
                  <a:pt x="793425" y="15792"/>
                </a:lnTo>
                <a:lnTo>
                  <a:pt x="848995" y="29884"/>
                </a:lnTo>
                <a:lnTo>
                  <a:pt x="905949" y="47097"/>
                </a:lnTo>
                <a:lnTo>
                  <a:pt x="963206" y="66656"/>
                </a:lnTo>
                <a:lnTo>
                  <a:pt x="1019682" y="87785"/>
                </a:lnTo>
                <a:lnTo>
                  <a:pt x="1074295" y="109709"/>
                </a:lnTo>
                <a:lnTo>
                  <a:pt x="1125961" y="131653"/>
                </a:lnTo>
                <a:lnTo>
                  <a:pt x="1173598" y="152841"/>
                </a:lnTo>
                <a:lnTo>
                  <a:pt x="1216124" y="172497"/>
                </a:lnTo>
                <a:lnTo>
                  <a:pt x="1252454" y="189847"/>
                </a:lnTo>
                <a:lnTo>
                  <a:pt x="1281506" y="204114"/>
                </a:lnTo>
              </a:path>
            </a:pathLst>
          </a:custGeom>
          <a:ln w="38100">
            <a:solidFill>
              <a:srgbClr val="2E5496"/>
            </a:solidFill>
          </a:ln>
        </p:spPr>
        <p:txBody>
          <a:bodyPr wrap="square" lIns="0" tIns="0" rIns="0" bIns="0" rtlCol="0"/>
          <a:lstStyle/>
          <a:p>
            <a:endParaRPr/>
          </a:p>
        </p:txBody>
      </p:sp>
      <p:sp>
        <p:nvSpPr>
          <p:cNvPr id="10" name="object 10"/>
          <p:cNvSpPr/>
          <p:nvPr/>
        </p:nvSpPr>
        <p:spPr>
          <a:xfrm>
            <a:off x="5870070" y="3137841"/>
            <a:ext cx="132715" cy="119380"/>
          </a:xfrm>
          <a:custGeom>
            <a:avLst/>
            <a:gdLst/>
            <a:ahLst/>
            <a:cxnLst/>
            <a:rect l="l" t="t" r="r" b="b"/>
            <a:pathLst>
              <a:path w="132714" h="119379">
                <a:moveTo>
                  <a:pt x="60363" y="0"/>
                </a:moveTo>
                <a:lnTo>
                  <a:pt x="132092" y="111188"/>
                </a:lnTo>
                <a:lnTo>
                  <a:pt x="0" y="118910"/>
                </a:lnTo>
              </a:path>
            </a:pathLst>
          </a:custGeom>
          <a:ln w="38100">
            <a:solidFill>
              <a:srgbClr val="2E5496"/>
            </a:solidFill>
          </a:ln>
        </p:spPr>
        <p:txBody>
          <a:bodyPr wrap="square" lIns="0" tIns="0" rIns="0" bIns="0" rtlCol="0"/>
          <a:lstStyle/>
          <a:p>
            <a:endParaRPr/>
          </a:p>
        </p:txBody>
      </p:sp>
      <p:sp>
        <p:nvSpPr>
          <p:cNvPr id="11" name="object 11"/>
          <p:cNvSpPr/>
          <p:nvPr/>
        </p:nvSpPr>
        <p:spPr>
          <a:xfrm>
            <a:off x="6791706" y="3067736"/>
            <a:ext cx="1283335" cy="310515"/>
          </a:xfrm>
          <a:custGeom>
            <a:avLst/>
            <a:gdLst/>
            <a:ahLst/>
            <a:cxnLst/>
            <a:rect l="l" t="t" r="r" b="b"/>
            <a:pathLst>
              <a:path w="1283334" h="310514">
                <a:moveTo>
                  <a:pt x="0" y="310210"/>
                </a:moveTo>
                <a:lnTo>
                  <a:pt x="42716" y="280729"/>
                </a:lnTo>
                <a:lnTo>
                  <a:pt x="85444" y="251484"/>
                </a:lnTo>
                <a:lnTo>
                  <a:pt x="128192" y="222711"/>
                </a:lnTo>
                <a:lnTo>
                  <a:pt x="170972" y="194644"/>
                </a:lnTo>
                <a:lnTo>
                  <a:pt x="213793" y="167521"/>
                </a:lnTo>
                <a:lnTo>
                  <a:pt x="256667" y="141576"/>
                </a:lnTo>
                <a:lnTo>
                  <a:pt x="299603" y="117045"/>
                </a:lnTo>
                <a:lnTo>
                  <a:pt x="342613" y="94165"/>
                </a:lnTo>
                <a:lnTo>
                  <a:pt x="385706" y="73170"/>
                </a:lnTo>
                <a:lnTo>
                  <a:pt x="428894" y="54296"/>
                </a:lnTo>
                <a:lnTo>
                  <a:pt x="472185" y="37780"/>
                </a:lnTo>
                <a:lnTo>
                  <a:pt x="515592" y="23856"/>
                </a:lnTo>
                <a:lnTo>
                  <a:pt x="559125" y="12761"/>
                </a:lnTo>
                <a:lnTo>
                  <a:pt x="602793" y="4730"/>
                </a:lnTo>
                <a:lnTo>
                  <a:pt x="646607" y="0"/>
                </a:lnTo>
                <a:lnTo>
                  <a:pt x="691576" y="75"/>
                </a:lnTo>
                <a:lnTo>
                  <a:pt x="741184" y="5571"/>
                </a:lnTo>
                <a:lnTo>
                  <a:pt x="794347" y="15717"/>
                </a:lnTo>
                <a:lnTo>
                  <a:pt x="849981" y="29741"/>
                </a:lnTo>
                <a:lnTo>
                  <a:pt x="907001" y="46871"/>
                </a:lnTo>
                <a:lnTo>
                  <a:pt x="964324" y="66335"/>
                </a:lnTo>
                <a:lnTo>
                  <a:pt x="1020865" y="87362"/>
                </a:lnTo>
                <a:lnTo>
                  <a:pt x="1075541" y="109180"/>
                </a:lnTo>
                <a:lnTo>
                  <a:pt x="1127267" y="131017"/>
                </a:lnTo>
                <a:lnTo>
                  <a:pt x="1174959" y="152101"/>
                </a:lnTo>
                <a:lnTo>
                  <a:pt x="1217533" y="171662"/>
                </a:lnTo>
                <a:lnTo>
                  <a:pt x="1253906" y="188926"/>
                </a:lnTo>
                <a:lnTo>
                  <a:pt x="1282992" y="203123"/>
                </a:lnTo>
              </a:path>
            </a:pathLst>
          </a:custGeom>
          <a:ln w="38100">
            <a:solidFill>
              <a:srgbClr val="2E5496"/>
            </a:solidFill>
          </a:ln>
        </p:spPr>
        <p:txBody>
          <a:bodyPr wrap="square" lIns="0" tIns="0" rIns="0" bIns="0" rtlCol="0"/>
          <a:lstStyle/>
          <a:p>
            <a:endParaRPr/>
          </a:p>
        </p:txBody>
      </p:sp>
      <p:sp>
        <p:nvSpPr>
          <p:cNvPr id="12" name="object 12"/>
          <p:cNvSpPr/>
          <p:nvPr/>
        </p:nvSpPr>
        <p:spPr>
          <a:xfrm>
            <a:off x="7942689" y="3159875"/>
            <a:ext cx="132080" cy="119380"/>
          </a:xfrm>
          <a:custGeom>
            <a:avLst/>
            <a:gdLst/>
            <a:ahLst/>
            <a:cxnLst/>
            <a:rect l="l" t="t" r="r" b="b"/>
            <a:pathLst>
              <a:path w="132079" h="119379">
                <a:moveTo>
                  <a:pt x="60071" y="0"/>
                </a:moveTo>
                <a:lnTo>
                  <a:pt x="132080" y="111023"/>
                </a:lnTo>
                <a:lnTo>
                  <a:pt x="0" y="119049"/>
                </a:lnTo>
              </a:path>
            </a:pathLst>
          </a:custGeom>
          <a:ln w="38100">
            <a:solidFill>
              <a:srgbClr val="2E5496"/>
            </a:solidFill>
          </a:ln>
        </p:spPr>
        <p:txBody>
          <a:bodyPr wrap="square" lIns="0" tIns="0" rIns="0" bIns="0" rtlCol="0"/>
          <a:lstStyle/>
          <a:p>
            <a:endParaRPr/>
          </a:p>
        </p:txBody>
      </p:sp>
      <p:sp>
        <p:nvSpPr>
          <p:cNvPr id="13" name="object 13"/>
          <p:cNvSpPr/>
          <p:nvPr/>
        </p:nvSpPr>
        <p:spPr>
          <a:xfrm>
            <a:off x="6843263" y="3762699"/>
            <a:ext cx="1287145" cy="260350"/>
          </a:xfrm>
          <a:custGeom>
            <a:avLst/>
            <a:gdLst/>
            <a:ahLst/>
            <a:cxnLst/>
            <a:rect l="l" t="t" r="r" b="b"/>
            <a:pathLst>
              <a:path w="1287145" h="260350">
                <a:moveTo>
                  <a:pt x="1287081" y="6946"/>
                </a:moveTo>
                <a:lnTo>
                  <a:pt x="1241914" y="32635"/>
                </a:lnTo>
                <a:lnTo>
                  <a:pt x="1196758" y="58086"/>
                </a:lnTo>
                <a:lnTo>
                  <a:pt x="1151622" y="83064"/>
                </a:lnTo>
                <a:lnTo>
                  <a:pt x="1106519" y="107332"/>
                </a:lnTo>
                <a:lnTo>
                  <a:pt x="1061458" y="130654"/>
                </a:lnTo>
                <a:lnTo>
                  <a:pt x="1016451" y="152792"/>
                </a:lnTo>
                <a:lnTo>
                  <a:pt x="971507" y="173510"/>
                </a:lnTo>
                <a:lnTo>
                  <a:pt x="926638" y="192571"/>
                </a:lnTo>
                <a:lnTo>
                  <a:pt x="881854" y="209738"/>
                </a:lnTo>
                <a:lnTo>
                  <a:pt x="837165" y="224776"/>
                </a:lnTo>
                <a:lnTo>
                  <a:pt x="792583" y="237447"/>
                </a:lnTo>
                <a:lnTo>
                  <a:pt x="748118" y="247514"/>
                </a:lnTo>
                <a:lnTo>
                  <a:pt x="703780" y="254741"/>
                </a:lnTo>
                <a:lnTo>
                  <a:pt x="659581" y="258891"/>
                </a:lnTo>
                <a:lnTo>
                  <a:pt x="615530" y="259727"/>
                </a:lnTo>
                <a:lnTo>
                  <a:pt x="570759" y="255653"/>
                </a:lnTo>
                <a:lnTo>
                  <a:pt x="521852" y="245746"/>
                </a:lnTo>
                <a:lnTo>
                  <a:pt x="469822" y="230872"/>
                </a:lnTo>
                <a:lnTo>
                  <a:pt x="415677" y="211901"/>
                </a:lnTo>
                <a:lnTo>
                  <a:pt x="360429" y="189700"/>
                </a:lnTo>
                <a:lnTo>
                  <a:pt x="305088" y="165138"/>
                </a:lnTo>
                <a:lnTo>
                  <a:pt x="250666" y="139082"/>
                </a:lnTo>
                <a:lnTo>
                  <a:pt x="198172" y="112401"/>
                </a:lnTo>
                <a:lnTo>
                  <a:pt x="148617" y="85963"/>
                </a:lnTo>
                <a:lnTo>
                  <a:pt x="103012" y="60635"/>
                </a:lnTo>
                <a:lnTo>
                  <a:pt x="62367" y="37287"/>
                </a:lnTo>
                <a:lnTo>
                  <a:pt x="27692" y="16786"/>
                </a:lnTo>
                <a:lnTo>
                  <a:pt x="0" y="0"/>
                </a:lnTo>
              </a:path>
            </a:pathLst>
          </a:custGeom>
          <a:ln w="38100">
            <a:solidFill>
              <a:srgbClr val="2E5496"/>
            </a:solidFill>
          </a:ln>
        </p:spPr>
        <p:txBody>
          <a:bodyPr wrap="square" lIns="0" tIns="0" rIns="0" bIns="0" rtlCol="0"/>
          <a:lstStyle/>
          <a:p>
            <a:endParaRPr/>
          </a:p>
        </p:txBody>
      </p:sp>
      <p:sp>
        <p:nvSpPr>
          <p:cNvPr id="14" name="object 14"/>
          <p:cNvSpPr/>
          <p:nvPr/>
        </p:nvSpPr>
        <p:spPr>
          <a:xfrm>
            <a:off x="6843185" y="3762641"/>
            <a:ext cx="132715" cy="117475"/>
          </a:xfrm>
          <a:custGeom>
            <a:avLst/>
            <a:gdLst/>
            <a:ahLst/>
            <a:cxnLst/>
            <a:rect l="l" t="t" r="r" b="b"/>
            <a:pathLst>
              <a:path w="132714" h="117475">
                <a:moveTo>
                  <a:pt x="61633" y="117094"/>
                </a:moveTo>
                <a:lnTo>
                  <a:pt x="0" y="0"/>
                </a:lnTo>
                <a:lnTo>
                  <a:pt x="132257" y="3987"/>
                </a:lnTo>
              </a:path>
            </a:pathLst>
          </a:custGeom>
          <a:ln w="38100">
            <a:solidFill>
              <a:srgbClr val="2E5496"/>
            </a:solidFill>
          </a:ln>
        </p:spPr>
        <p:txBody>
          <a:bodyPr wrap="square" lIns="0" tIns="0" rIns="0" bIns="0" rtlCol="0"/>
          <a:lstStyle/>
          <a:p>
            <a:endParaRPr/>
          </a:p>
        </p:txBody>
      </p:sp>
      <p:sp>
        <p:nvSpPr>
          <p:cNvPr id="15" name="object 15"/>
          <p:cNvSpPr/>
          <p:nvPr/>
        </p:nvSpPr>
        <p:spPr>
          <a:xfrm>
            <a:off x="4694592" y="3764372"/>
            <a:ext cx="1287145" cy="260350"/>
          </a:xfrm>
          <a:custGeom>
            <a:avLst/>
            <a:gdLst/>
            <a:ahLst/>
            <a:cxnLst/>
            <a:rect l="l" t="t" r="r" b="b"/>
            <a:pathLst>
              <a:path w="1287145" h="260350">
                <a:moveTo>
                  <a:pt x="1287081" y="6946"/>
                </a:moveTo>
                <a:lnTo>
                  <a:pt x="1241914" y="32635"/>
                </a:lnTo>
                <a:lnTo>
                  <a:pt x="1196758" y="58086"/>
                </a:lnTo>
                <a:lnTo>
                  <a:pt x="1151622" y="83064"/>
                </a:lnTo>
                <a:lnTo>
                  <a:pt x="1106519" y="107332"/>
                </a:lnTo>
                <a:lnTo>
                  <a:pt x="1061458" y="130654"/>
                </a:lnTo>
                <a:lnTo>
                  <a:pt x="1016451" y="152792"/>
                </a:lnTo>
                <a:lnTo>
                  <a:pt x="971507" y="173510"/>
                </a:lnTo>
                <a:lnTo>
                  <a:pt x="926638" y="192571"/>
                </a:lnTo>
                <a:lnTo>
                  <a:pt x="881854" y="209738"/>
                </a:lnTo>
                <a:lnTo>
                  <a:pt x="837165" y="224776"/>
                </a:lnTo>
                <a:lnTo>
                  <a:pt x="792583" y="237447"/>
                </a:lnTo>
                <a:lnTo>
                  <a:pt x="748118" y="247514"/>
                </a:lnTo>
                <a:lnTo>
                  <a:pt x="703780" y="254741"/>
                </a:lnTo>
                <a:lnTo>
                  <a:pt x="659581" y="258891"/>
                </a:lnTo>
                <a:lnTo>
                  <a:pt x="615530" y="259727"/>
                </a:lnTo>
                <a:lnTo>
                  <a:pt x="570759" y="255653"/>
                </a:lnTo>
                <a:lnTo>
                  <a:pt x="521852" y="245746"/>
                </a:lnTo>
                <a:lnTo>
                  <a:pt x="469822" y="230872"/>
                </a:lnTo>
                <a:lnTo>
                  <a:pt x="415677" y="211901"/>
                </a:lnTo>
                <a:lnTo>
                  <a:pt x="360429" y="189700"/>
                </a:lnTo>
                <a:lnTo>
                  <a:pt x="305088" y="165138"/>
                </a:lnTo>
                <a:lnTo>
                  <a:pt x="250666" y="139082"/>
                </a:lnTo>
                <a:lnTo>
                  <a:pt x="198172" y="112401"/>
                </a:lnTo>
                <a:lnTo>
                  <a:pt x="148617" y="85963"/>
                </a:lnTo>
                <a:lnTo>
                  <a:pt x="103012" y="60635"/>
                </a:lnTo>
                <a:lnTo>
                  <a:pt x="62367" y="37287"/>
                </a:lnTo>
                <a:lnTo>
                  <a:pt x="27692" y="16786"/>
                </a:lnTo>
                <a:lnTo>
                  <a:pt x="0" y="0"/>
                </a:lnTo>
              </a:path>
            </a:pathLst>
          </a:custGeom>
          <a:ln w="38100">
            <a:solidFill>
              <a:srgbClr val="2E5496"/>
            </a:solidFill>
          </a:ln>
        </p:spPr>
        <p:txBody>
          <a:bodyPr wrap="square" lIns="0" tIns="0" rIns="0" bIns="0" rtlCol="0"/>
          <a:lstStyle/>
          <a:p>
            <a:endParaRPr/>
          </a:p>
        </p:txBody>
      </p:sp>
      <p:sp>
        <p:nvSpPr>
          <p:cNvPr id="16" name="object 16"/>
          <p:cNvSpPr/>
          <p:nvPr/>
        </p:nvSpPr>
        <p:spPr>
          <a:xfrm>
            <a:off x="4694514" y="3764316"/>
            <a:ext cx="132715" cy="117475"/>
          </a:xfrm>
          <a:custGeom>
            <a:avLst/>
            <a:gdLst/>
            <a:ahLst/>
            <a:cxnLst/>
            <a:rect l="l" t="t" r="r" b="b"/>
            <a:pathLst>
              <a:path w="132714" h="117475">
                <a:moveTo>
                  <a:pt x="61633" y="117093"/>
                </a:moveTo>
                <a:lnTo>
                  <a:pt x="0" y="0"/>
                </a:lnTo>
                <a:lnTo>
                  <a:pt x="132257" y="3987"/>
                </a:lnTo>
              </a:path>
            </a:pathLst>
          </a:custGeom>
          <a:ln w="38100">
            <a:solidFill>
              <a:srgbClr val="2E5496"/>
            </a:solidFill>
          </a:ln>
        </p:spPr>
        <p:txBody>
          <a:bodyPr wrap="square" lIns="0" tIns="0" rIns="0" bIns="0" rtlCol="0"/>
          <a:lstStyle/>
          <a:p>
            <a:endParaRPr/>
          </a:p>
        </p:txBody>
      </p:sp>
      <p:sp>
        <p:nvSpPr>
          <p:cNvPr id="17" name="object 17"/>
          <p:cNvSpPr txBox="1"/>
          <p:nvPr/>
        </p:nvSpPr>
        <p:spPr>
          <a:xfrm>
            <a:off x="4978479" y="2471252"/>
            <a:ext cx="869315" cy="574040"/>
          </a:xfrm>
          <a:prstGeom prst="rect">
            <a:avLst/>
          </a:prstGeom>
        </p:spPr>
        <p:txBody>
          <a:bodyPr vert="horz" wrap="square" lIns="0" tIns="12700" rIns="0" bIns="0" rtlCol="0">
            <a:spAutoFit/>
          </a:bodyPr>
          <a:lstStyle/>
          <a:p>
            <a:pPr marL="163195" marR="5080" indent="-151130">
              <a:spcBef>
                <a:spcPts val="100"/>
              </a:spcBef>
            </a:pPr>
            <a:r>
              <a:rPr spc="-10" dirty="0">
                <a:latin typeface="Calibri"/>
                <a:cs typeface="Calibri"/>
              </a:rPr>
              <a:t>P</a:t>
            </a:r>
            <a:r>
              <a:rPr dirty="0">
                <a:latin typeface="Calibri"/>
                <a:cs typeface="Calibri"/>
              </a:rPr>
              <a:t>u</a:t>
            </a:r>
            <a:r>
              <a:rPr spc="-30" dirty="0">
                <a:latin typeface="Calibri"/>
                <a:cs typeface="Calibri"/>
              </a:rPr>
              <a:t>r</a:t>
            </a:r>
            <a:r>
              <a:rPr spc="-10" dirty="0">
                <a:latin typeface="Calibri"/>
                <a:cs typeface="Calibri"/>
              </a:rPr>
              <a:t>c</a:t>
            </a:r>
            <a:r>
              <a:rPr dirty="0">
                <a:latin typeface="Calibri"/>
                <a:cs typeface="Calibri"/>
              </a:rPr>
              <a:t>hase  </a:t>
            </a:r>
            <a:r>
              <a:rPr spc="-10" dirty="0">
                <a:latin typeface="Calibri"/>
                <a:cs typeface="Calibri"/>
              </a:rPr>
              <a:t>Order</a:t>
            </a:r>
            <a:endParaRPr>
              <a:latin typeface="Calibri"/>
              <a:cs typeface="Calibri"/>
            </a:endParaRPr>
          </a:p>
        </p:txBody>
      </p:sp>
      <p:sp>
        <p:nvSpPr>
          <p:cNvPr id="18" name="object 18"/>
          <p:cNvSpPr txBox="1"/>
          <p:nvPr/>
        </p:nvSpPr>
        <p:spPr>
          <a:xfrm>
            <a:off x="7032678" y="4040362"/>
            <a:ext cx="914400" cy="574040"/>
          </a:xfrm>
          <a:prstGeom prst="rect">
            <a:avLst/>
          </a:prstGeom>
        </p:spPr>
        <p:txBody>
          <a:bodyPr vert="horz" wrap="square" lIns="0" tIns="12700" rIns="0" bIns="0" rtlCol="0">
            <a:spAutoFit/>
          </a:bodyPr>
          <a:lstStyle/>
          <a:p>
            <a:pPr marL="12700" marR="5080" indent="173355">
              <a:spcBef>
                <a:spcPts val="100"/>
              </a:spcBef>
            </a:pPr>
            <a:r>
              <a:rPr spc="-10" dirty="0">
                <a:latin typeface="Calibri"/>
                <a:cs typeface="Calibri"/>
              </a:rPr>
              <a:t>Order  </a:t>
            </a:r>
            <a:r>
              <a:rPr spc="-45" dirty="0">
                <a:latin typeface="Calibri"/>
                <a:cs typeface="Calibri"/>
              </a:rPr>
              <a:t>R</a:t>
            </a:r>
            <a:r>
              <a:rPr dirty="0">
                <a:latin typeface="Calibri"/>
                <a:cs typeface="Calibri"/>
              </a:rPr>
              <a:t>esponse</a:t>
            </a:r>
            <a:endParaRPr>
              <a:latin typeface="Calibri"/>
              <a:cs typeface="Calibri"/>
            </a:endParaRPr>
          </a:p>
        </p:txBody>
      </p:sp>
      <p:sp>
        <p:nvSpPr>
          <p:cNvPr id="19" name="object 19"/>
          <p:cNvSpPr txBox="1"/>
          <p:nvPr/>
        </p:nvSpPr>
        <p:spPr>
          <a:xfrm>
            <a:off x="7070169" y="2482910"/>
            <a:ext cx="869315" cy="574040"/>
          </a:xfrm>
          <a:prstGeom prst="rect">
            <a:avLst/>
          </a:prstGeom>
        </p:spPr>
        <p:txBody>
          <a:bodyPr vert="horz" wrap="square" lIns="0" tIns="12700" rIns="0" bIns="0" rtlCol="0">
            <a:spAutoFit/>
          </a:bodyPr>
          <a:lstStyle/>
          <a:p>
            <a:pPr marL="163195" marR="5080" indent="-151130">
              <a:spcBef>
                <a:spcPts val="100"/>
              </a:spcBef>
            </a:pPr>
            <a:r>
              <a:rPr spc="-10" dirty="0">
                <a:latin typeface="Calibri"/>
                <a:cs typeface="Calibri"/>
              </a:rPr>
              <a:t>P</a:t>
            </a:r>
            <a:r>
              <a:rPr dirty="0">
                <a:latin typeface="Calibri"/>
                <a:cs typeface="Calibri"/>
              </a:rPr>
              <a:t>u</a:t>
            </a:r>
            <a:r>
              <a:rPr spc="-30" dirty="0">
                <a:latin typeface="Calibri"/>
                <a:cs typeface="Calibri"/>
              </a:rPr>
              <a:t>r</a:t>
            </a:r>
            <a:r>
              <a:rPr spc="-10" dirty="0">
                <a:latin typeface="Calibri"/>
                <a:cs typeface="Calibri"/>
              </a:rPr>
              <a:t>c</a:t>
            </a:r>
            <a:r>
              <a:rPr dirty="0">
                <a:latin typeface="Calibri"/>
                <a:cs typeface="Calibri"/>
              </a:rPr>
              <a:t>hase  </a:t>
            </a:r>
            <a:r>
              <a:rPr spc="-10" dirty="0">
                <a:latin typeface="Calibri"/>
                <a:cs typeface="Calibri"/>
              </a:rPr>
              <a:t>Order</a:t>
            </a:r>
            <a:endParaRPr>
              <a:latin typeface="Calibri"/>
              <a:cs typeface="Calibri"/>
            </a:endParaRPr>
          </a:p>
        </p:txBody>
      </p:sp>
      <p:sp>
        <p:nvSpPr>
          <p:cNvPr id="20" name="object 20"/>
          <p:cNvSpPr txBox="1"/>
          <p:nvPr/>
        </p:nvSpPr>
        <p:spPr>
          <a:xfrm>
            <a:off x="4813658" y="4062079"/>
            <a:ext cx="914400" cy="574040"/>
          </a:xfrm>
          <a:prstGeom prst="rect">
            <a:avLst/>
          </a:prstGeom>
        </p:spPr>
        <p:txBody>
          <a:bodyPr vert="horz" wrap="square" lIns="0" tIns="12700" rIns="0" bIns="0" rtlCol="0">
            <a:spAutoFit/>
          </a:bodyPr>
          <a:lstStyle/>
          <a:p>
            <a:pPr marL="12700" marR="5080" indent="173355">
              <a:spcBef>
                <a:spcPts val="100"/>
              </a:spcBef>
            </a:pPr>
            <a:r>
              <a:rPr spc="-10" dirty="0">
                <a:latin typeface="Calibri"/>
                <a:cs typeface="Calibri"/>
              </a:rPr>
              <a:t>Order  </a:t>
            </a:r>
            <a:r>
              <a:rPr spc="-45" dirty="0">
                <a:latin typeface="Calibri"/>
                <a:cs typeface="Calibri"/>
              </a:rPr>
              <a:t>R</a:t>
            </a:r>
            <a:r>
              <a:rPr dirty="0">
                <a:latin typeface="Calibri"/>
                <a:cs typeface="Calibri"/>
              </a:rPr>
              <a:t>esponse</a:t>
            </a:r>
            <a:endParaRPr>
              <a:latin typeface="Calibri"/>
              <a:cs typeface="Calibri"/>
            </a:endParaRPr>
          </a:p>
        </p:txBody>
      </p:sp>
      <p:sp>
        <p:nvSpPr>
          <p:cNvPr id="21" name="object 21"/>
          <p:cNvSpPr/>
          <p:nvPr/>
        </p:nvSpPr>
        <p:spPr>
          <a:xfrm>
            <a:off x="5487924" y="3400045"/>
            <a:ext cx="545591" cy="310895"/>
          </a:xfrm>
          <a:prstGeom prst="rect">
            <a:avLst/>
          </a:prstGeom>
          <a:blipFill>
            <a:blip r:embed="rId2" cstate="print"/>
            <a:stretch>
              <a:fillRect/>
            </a:stretch>
          </a:blipFill>
        </p:spPr>
        <p:txBody>
          <a:bodyPr wrap="square" lIns="0" tIns="0" rIns="0" bIns="0" rtlCol="0"/>
          <a:lstStyle/>
          <a:p>
            <a:endParaRPr/>
          </a:p>
        </p:txBody>
      </p:sp>
      <p:sp>
        <p:nvSpPr>
          <p:cNvPr id="22" name="object 22"/>
          <p:cNvSpPr/>
          <p:nvPr/>
        </p:nvSpPr>
        <p:spPr>
          <a:xfrm>
            <a:off x="6775704" y="3380233"/>
            <a:ext cx="545591" cy="312419"/>
          </a:xfrm>
          <a:prstGeom prst="rect">
            <a:avLst/>
          </a:prstGeom>
          <a:blipFill>
            <a:blip r:embed="rId2" cstate="print"/>
            <a:stretch>
              <a:fillRect/>
            </a:stretch>
          </a:blipFill>
        </p:spPr>
        <p:txBody>
          <a:bodyPr wrap="square" lIns="0" tIns="0" rIns="0" bIns="0" rtlCol="0"/>
          <a:lstStyle/>
          <a:p>
            <a:endParaRPr/>
          </a:p>
        </p:txBody>
      </p:sp>
      <p:sp>
        <p:nvSpPr>
          <p:cNvPr id="23" name="object 23"/>
          <p:cNvSpPr txBox="1"/>
          <p:nvPr/>
        </p:nvSpPr>
        <p:spPr>
          <a:xfrm>
            <a:off x="4496665" y="5064480"/>
            <a:ext cx="3904615" cy="452120"/>
          </a:xfrm>
          <a:prstGeom prst="rect">
            <a:avLst/>
          </a:prstGeom>
        </p:spPr>
        <p:txBody>
          <a:bodyPr vert="horz" wrap="square" lIns="0" tIns="12065" rIns="0" bIns="0" rtlCol="0">
            <a:spAutoFit/>
          </a:bodyPr>
          <a:lstStyle/>
          <a:p>
            <a:pPr marL="12700">
              <a:spcBef>
                <a:spcPts val="95"/>
              </a:spcBef>
            </a:pPr>
            <a:r>
              <a:rPr sz="2800" spc="-45" dirty="0">
                <a:latin typeface="Calibri"/>
                <a:cs typeface="Calibri"/>
              </a:rPr>
              <a:t>EDIFACT/AS2 </a:t>
            </a:r>
            <a:r>
              <a:rPr sz="2800" spc="-5" dirty="0">
                <a:latin typeface="Calibri"/>
                <a:cs typeface="Calibri"/>
              </a:rPr>
              <a:t>or</a:t>
            </a:r>
            <a:r>
              <a:rPr sz="2800" spc="15" dirty="0">
                <a:latin typeface="Calibri"/>
                <a:cs typeface="Calibri"/>
              </a:rPr>
              <a:t> </a:t>
            </a:r>
            <a:r>
              <a:rPr sz="2800" spc="-10" dirty="0">
                <a:latin typeface="Calibri"/>
                <a:cs typeface="Calibri"/>
              </a:rPr>
              <a:t>XML/SOAP</a:t>
            </a:r>
            <a:endParaRPr sz="2800">
              <a:latin typeface="Calibri"/>
              <a:cs typeface="Calibri"/>
            </a:endParaRPr>
          </a:p>
        </p:txBody>
      </p:sp>
      <p:sp>
        <p:nvSpPr>
          <p:cNvPr id="24" name="スライド番号プレースホルダー 23">
            <a:extLst>
              <a:ext uri="{FF2B5EF4-FFF2-40B4-BE49-F238E27FC236}">
                <a16:creationId xmlns:a16="http://schemas.microsoft.com/office/drawing/2014/main" id="{2F297238-30DC-4A8E-B71B-F4B8A476984D}"/>
              </a:ext>
            </a:extLst>
          </p:cNvPr>
          <p:cNvSpPr>
            <a:spLocks noGrp="1"/>
          </p:cNvSpPr>
          <p:nvPr>
            <p:ph type="sldNum" sz="quarter" idx="12"/>
          </p:nvPr>
        </p:nvSpPr>
        <p:spPr/>
        <p:txBody>
          <a:bodyPr/>
          <a:lstStyle/>
          <a:p>
            <a:fld id="{151D776D-21EC-48B5-AC7D-A1B6339A1FDA}" type="slidenum">
              <a:rPr kumimoji="1" lang="ja-JP" altLang="en-US" smtClean="0"/>
              <a:t>15</a:t>
            </a:fld>
            <a:endParaRPr kumimoji="1"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91466" y="266822"/>
            <a:ext cx="4014470"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spc="25" dirty="0"/>
              <a:t>The </a:t>
            </a:r>
            <a:r>
              <a:rPr sz="3200" b="1" dirty="0"/>
              <a:t>EDI</a:t>
            </a:r>
            <a:r>
              <a:rPr sz="3200" b="1" spc="-105" dirty="0"/>
              <a:t> </a:t>
            </a:r>
            <a:r>
              <a:rPr sz="3200" b="1" dirty="0"/>
              <a:t>Paradigm</a:t>
            </a:r>
          </a:p>
        </p:txBody>
      </p:sp>
      <p:sp>
        <p:nvSpPr>
          <p:cNvPr id="3" name="object 3"/>
          <p:cNvSpPr txBox="1"/>
          <p:nvPr/>
        </p:nvSpPr>
        <p:spPr>
          <a:xfrm>
            <a:off x="2883770" y="1137349"/>
            <a:ext cx="6414135" cy="391160"/>
          </a:xfrm>
          <a:prstGeom prst="rect">
            <a:avLst/>
          </a:prstGeom>
        </p:spPr>
        <p:txBody>
          <a:bodyPr vert="horz" wrap="square" lIns="0" tIns="12700" rIns="0" bIns="0" rtlCol="0">
            <a:spAutoFit/>
          </a:bodyPr>
          <a:lstStyle/>
          <a:p>
            <a:pPr marL="12700">
              <a:spcBef>
                <a:spcPts val="100"/>
              </a:spcBef>
            </a:pPr>
            <a:r>
              <a:rPr sz="2400" spc="-5" dirty="0">
                <a:latin typeface="Arial"/>
                <a:cs typeface="Arial"/>
              </a:rPr>
              <a:t>B2B Message Semantics </a:t>
            </a:r>
            <a:r>
              <a:rPr sz="2400" dirty="0">
                <a:latin typeface="Arial"/>
                <a:cs typeface="Arial"/>
              </a:rPr>
              <a:t>– </a:t>
            </a:r>
            <a:r>
              <a:rPr sz="2400" spc="-5" dirty="0">
                <a:latin typeface="Arial"/>
                <a:cs typeface="Arial"/>
              </a:rPr>
              <a:t>how we</a:t>
            </a:r>
            <a:r>
              <a:rPr sz="2400" spc="15" dirty="0">
                <a:latin typeface="Arial"/>
                <a:cs typeface="Arial"/>
              </a:rPr>
              <a:t> </a:t>
            </a:r>
            <a:r>
              <a:rPr sz="2400" spc="-5" dirty="0">
                <a:latin typeface="Arial"/>
                <a:cs typeface="Arial"/>
              </a:rPr>
              <a:t>understand</a:t>
            </a:r>
            <a:endParaRPr sz="2400">
              <a:latin typeface="Arial"/>
              <a:cs typeface="Arial"/>
            </a:endParaRPr>
          </a:p>
        </p:txBody>
      </p:sp>
      <p:sp>
        <p:nvSpPr>
          <p:cNvPr id="4" name="object 4"/>
          <p:cNvSpPr/>
          <p:nvPr/>
        </p:nvSpPr>
        <p:spPr>
          <a:xfrm>
            <a:off x="3344417" y="4505706"/>
            <a:ext cx="1285240" cy="962025"/>
          </a:xfrm>
          <a:custGeom>
            <a:avLst/>
            <a:gdLst/>
            <a:ahLst/>
            <a:cxnLst/>
            <a:rect l="l" t="t" r="r" b="b"/>
            <a:pathLst>
              <a:path w="1285239" h="962025">
                <a:moveTo>
                  <a:pt x="0" y="0"/>
                </a:moveTo>
                <a:lnTo>
                  <a:pt x="1284732" y="0"/>
                </a:lnTo>
                <a:lnTo>
                  <a:pt x="1284732" y="961644"/>
                </a:lnTo>
                <a:lnTo>
                  <a:pt x="0" y="961644"/>
                </a:lnTo>
                <a:lnTo>
                  <a:pt x="0" y="0"/>
                </a:lnTo>
                <a:close/>
              </a:path>
            </a:pathLst>
          </a:custGeom>
          <a:ln w="28956">
            <a:solidFill>
              <a:srgbClr val="000000"/>
            </a:solidFill>
          </a:ln>
        </p:spPr>
        <p:txBody>
          <a:bodyPr wrap="square" lIns="0" tIns="0" rIns="0" bIns="0" rtlCol="0"/>
          <a:lstStyle/>
          <a:p>
            <a:endParaRPr/>
          </a:p>
        </p:txBody>
      </p:sp>
      <p:sp>
        <p:nvSpPr>
          <p:cNvPr id="5" name="object 5"/>
          <p:cNvSpPr txBox="1"/>
          <p:nvPr/>
        </p:nvSpPr>
        <p:spPr>
          <a:xfrm>
            <a:off x="3358895" y="4520184"/>
            <a:ext cx="1256030" cy="606576"/>
          </a:xfrm>
          <a:prstGeom prst="rect">
            <a:avLst/>
          </a:prstGeom>
          <a:solidFill>
            <a:srgbClr val="4471C4"/>
          </a:solidFill>
        </p:spPr>
        <p:txBody>
          <a:bodyPr vert="horz" wrap="square" lIns="0" tIns="6350" rIns="0" bIns="0" rtlCol="0">
            <a:spAutoFit/>
          </a:bodyPr>
          <a:lstStyle/>
          <a:p>
            <a:pPr>
              <a:spcBef>
                <a:spcPts val="50"/>
              </a:spcBef>
            </a:pPr>
            <a:endParaRPr sz="2100">
              <a:latin typeface="Times New Roman"/>
              <a:cs typeface="Times New Roman"/>
            </a:endParaRPr>
          </a:p>
          <a:p>
            <a:pPr marL="357505"/>
            <a:r>
              <a:rPr spc="-5" dirty="0">
                <a:solidFill>
                  <a:srgbClr val="FFFFFF"/>
                </a:solidFill>
                <a:latin typeface="Calibri"/>
                <a:cs typeface="Calibri"/>
              </a:rPr>
              <a:t>Buyer</a:t>
            </a:r>
            <a:endParaRPr>
              <a:latin typeface="Calibri"/>
              <a:cs typeface="Calibri"/>
            </a:endParaRPr>
          </a:p>
        </p:txBody>
      </p:sp>
      <p:sp>
        <p:nvSpPr>
          <p:cNvPr id="6" name="object 6"/>
          <p:cNvSpPr/>
          <p:nvPr/>
        </p:nvSpPr>
        <p:spPr>
          <a:xfrm>
            <a:off x="8068818" y="4607815"/>
            <a:ext cx="1285240" cy="962025"/>
          </a:xfrm>
          <a:custGeom>
            <a:avLst/>
            <a:gdLst/>
            <a:ahLst/>
            <a:cxnLst/>
            <a:rect l="l" t="t" r="r" b="b"/>
            <a:pathLst>
              <a:path w="1285240" h="962025">
                <a:moveTo>
                  <a:pt x="0" y="0"/>
                </a:moveTo>
                <a:lnTo>
                  <a:pt x="1284731" y="0"/>
                </a:lnTo>
                <a:lnTo>
                  <a:pt x="1284731" y="961644"/>
                </a:lnTo>
                <a:lnTo>
                  <a:pt x="0" y="961644"/>
                </a:lnTo>
                <a:lnTo>
                  <a:pt x="0" y="0"/>
                </a:lnTo>
                <a:close/>
              </a:path>
            </a:pathLst>
          </a:custGeom>
          <a:solidFill>
            <a:srgbClr val="4471C4"/>
          </a:solidFill>
        </p:spPr>
        <p:txBody>
          <a:bodyPr wrap="square" lIns="0" tIns="0" rIns="0" bIns="0" rtlCol="0"/>
          <a:lstStyle/>
          <a:p>
            <a:endParaRPr/>
          </a:p>
        </p:txBody>
      </p:sp>
      <p:sp>
        <p:nvSpPr>
          <p:cNvPr id="7" name="object 7"/>
          <p:cNvSpPr/>
          <p:nvPr/>
        </p:nvSpPr>
        <p:spPr>
          <a:xfrm>
            <a:off x="8068818" y="4607815"/>
            <a:ext cx="1285240" cy="962025"/>
          </a:xfrm>
          <a:custGeom>
            <a:avLst/>
            <a:gdLst/>
            <a:ahLst/>
            <a:cxnLst/>
            <a:rect l="l" t="t" r="r" b="b"/>
            <a:pathLst>
              <a:path w="1285240" h="962025">
                <a:moveTo>
                  <a:pt x="0" y="0"/>
                </a:moveTo>
                <a:lnTo>
                  <a:pt x="1284731" y="0"/>
                </a:lnTo>
                <a:lnTo>
                  <a:pt x="1284731" y="961644"/>
                </a:lnTo>
                <a:lnTo>
                  <a:pt x="0" y="961644"/>
                </a:lnTo>
                <a:lnTo>
                  <a:pt x="0" y="0"/>
                </a:lnTo>
                <a:close/>
              </a:path>
            </a:pathLst>
          </a:custGeom>
          <a:ln w="28956">
            <a:solidFill>
              <a:srgbClr val="000000"/>
            </a:solidFill>
          </a:ln>
        </p:spPr>
        <p:txBody>
          <a:bodyPr wrap="square" lIns="0" tIns="0" rIns="0" bIns="0" rtlCol="0"/>
          <a:lstStyle/>
          <a:p>
            <a:endParaRPr/>
          </a:p>
        </p:txBody>
      </p:sp>
      <p:sp>
        <p:nvSpPr>
          <p:cNvPr id="8" name="object 8"/>
          <p:cNvSpPr txBox="1"/>
          <p:nvPr/>
        </p:nvSpPr>
        <p:spPr>
          <a:xfrm>
            <a:off x="8083295" y="4922913"/>
            <a:ext cx="1256030" cy="299720"/>
          </a:xfrm>
          <a:prstGeom prst="rect">
            <a:avLst/>
          </a:prstGeom>
        </p:spPr>
        <p:txBody>
          <a:bodyPr vert="horz" wrap="square" lIns="0" tIns="12700" rIns="0" bIns="0" rtlCol="0">
            <a:spAutoFit/>
          </a:bodyPr>
          <a:lstStyle/>
          <a:p>
            <a:pPr marL="368300">
              <a:spcBef>
                <a:spcPts val="100"/>
              </a:spcBef>
            </a:pPr>
            <a:r>
              <a:rPr spc="-5" dirty="0">
                <a:solidFill>
                  <a:srgbClr val="FFFFFF"/>
                </a:solidFill>
                <a:latin typeface="Calibri"/>
                <a:cs typeface="Calibri"/>
              </a:rPr>
              <a:t>Seller</a:t>
            </a:r>
            <a:endParaRPr>
              <a:latin typeface="Calibri"/>
              <a:cs typeface="Calibri"/>
            </a:endParaRPr>
          </a:p>
        </p:txBody>
      </p:sp>
      <p:sp>
        <p:nvSpPr>
          <p:cNvPr id="9" name="object 9"/>
          <p:cNvSpPr/>
          <p:nvPr/>
        </p:nvSpPr>
        <p:spPr>
          <a:xfrm>
            <a:off x="4620006" y="4543826"/>
            <a:ext cx="3419475" cy="312420"/>
          </a:xfrm>
          <a:custGeom>
            <a:avLst/>
            <a:gdLst/>
            <a:ahLst/>
            <a:cxnLst/>
            <a:rect l="l" t="t" r="r" b="b"/>
            <a:pathLst>
              <a:path w="3419475" h="312420">
                <a:moveTo>
                  <a:pt x="0" y="312398"/>
                </a:moveTo>
                <a:lnTo>
                  <a:pt x="49468" y="299315"/>
                </a:lnTo>
                <a:lnTo>
                  <a:pt x="98939" y="286251"/>
                </a:lnTo>
                <a:lnTo>
                  <a:pt x="148415" y="273228"/>
                </a:lnTo>
                <a:lnTo>
                  <a:pt x="197898" y="260266"/>
                </a:lnTo>
                <a:lnTo>
                  <a:pt x="247390" y="247386"/>
                </a:lnTo>
                <a:lnTo>
                  <a:pt x="296895" y="234607"/>
                </a:lnTo>
                <a:lnTo>
                  <a:pt x="346413" y="221950"/>
                </a:lnTo>
                <a:lnTo>
                  <a:pt x="395947" y="209435"/>
                </a:lnTo>
                <a:lnTo>
                  <a:pt x="445501" y="197084"/>
                </a:lnTo>
                <a:lnTo>
                  <a:pt x="495076" y="184915"/>
                </a:lnTo>
                <a:lnTo>
                  <a:pt x="544674" y="172950"/>
                </a:lnTo>
                <a:lnTo>
                  <a:pt x="594298" y="161209"/>
                </a:lnTo>
                <a:lnTo>
                  <a:pt x="643951" y="149711"/>
                </a:lnTo>
                <a:lnTo>
                  <a:pt x="693634" y="138478"/>
                </a:lnTo>
                <a:lnTo>
                  <a:pt x="743350" y="127530"/>
                </a:lnTo>
                <a:lnTo>
                  <a:pt x="793101" y="116887"/>
                </a:lnTo>
                <a:lnTo>
                  <a:pt x="842891" y="106570"/>
                </a:lnTo>
                <a:lnTo>
                  <a:pt x="892720" y="96598"/>
                </a:lnTo>
                <a:lnTo>
                  <a:pt x="942591" y="86992"/>
                </a:lnTo>
                <a:lnTo>
                  <a:pt x="992508" y="77773"/>
                </a:lnTo>
                <a:lnTo>
                  <a:pt x="1042471" y="68961"/>
                </a:lnTo>
                <a:lnTo>
                  <a:pt x="1092484" y="60576"/>
                </a:lnTo>
                <a:lnTo>
                  <a:pt x="1142549" y="52638"/>
                </a:lnTo>
                <a:lnTo>
                  <a:pt x="1192668" y="45168"/>
                </a:lnTo>
                <a:lnTo>
                  <a:pt x="1242843" y="38187"/>
                </a:lnTo>
                <a:lnTo>
                  <a:pt x="1293077" y="31714"/>
                </a:lnTo>
                <a:lnTo>
                  <a:pt x="1343373" y="25769"/>
                </a:lnTo>
                <a:lnTo>
                  <a:pt x="1393732" y="20374"/>
                </a:lnTo>
                <a:lnTo>
                  <a:pt x="1444157" y="15549"/>
                </a:lnTo>
                <a:lnTo>
                  <a:pt x="1494651" y="11313"/>
                </a:lnTo>
                <a:lnTo>
                  <a:pt x="1545215" y="7688"/>
                </a:lnTo>
                <a:lnTo>
                  <a:pt x="1595852" y="4693"/>
                </a:lnTo>
                <a:lnTo>
                  <a:pt x="1646564" y="2350"/>
                </a:lnTo>
                <a:lnTo>
                  <a:pt x="1697355" y="677"/>
                </a:lnTo>
                <a:lnTo>
                  <a:pt x="1744076" y="0"/>
                </a:lnTo>
                <a:lnTo>
                  <a:pt x="1793125" y="314"/>
                </a:lnTo>
                <a:lnTo>
                  <a:pt x="1844306" y="1567"/>
                </a:lnTo>
                <a:lnTo>
                  <a:pt x="1897422" y="3704"/>
                </a:lnTo>
                <a:lnTo>
                  <a:pt x="1952279" y="6674"/>
                </a:lnTo>
                <a:lnTo>
                  <a:pt x="2008679" y="10422"/>
                </a:lnTo>
                <a:lnTo>
                  <a:pt x="2066427" y="14894"/>
                </a:lnTo>
                <a:lnTo>
                  <a:pt x="2125328" y="20039"/>
                </a:lnTo>
                <a:lnTo>
                  <a:pt x="2185184" y="25801"/>
                </a:lnTo>
                <a:lnTo>
                  <a:pt x="2245801" y="32128"/>
                </a:lnTo>
                <a:lnTo>
                  <a:pt x="2306983" y="38967"/>
                </a:lnTo>
                <a:lnTo>
                  <a:pt x="2368533" y="46264"/>
                </a:lnTo>
                <a:lnTo>
                  <a:pt x="2430256" y="53965"/>
                </a:lnTo>
                <a:lnTo>
                  <a:pt x="2491955" y="62018"/>
                </a:lnTo>
                <a:lnTo>
                  <a:pt x="2553435" y="70368"/>
                </a:lnTo>
                <a:lnTo>
                  <a:pt x="2614500" y="78963"/>
                </a:lnTo>
                <a:lnTo>
                  <a:pt x="2674954" y="87750"/>
                </a:lnTo>
                <a:lnTo>
                  <a:pt x="2734602" y="96674"/>
                </a:lnTo>
                <a:lnTo>
                  <a:pt x="2793246" y="105682"/>
                </a:lnTo>
                <a:lnTo>
                  <a:pt x="2850692" y="114722"/>
                </a:lnTo>
                <a:lnTo>
                  <a:pt x="2906744" y="123739"/>
                </a:lnTo>
                <a:lnTo>
                  <a:pt x="2961205" y="132681"/>
                </a:lnTo>
                <a:lnTo>
                  <a:pt x="3013879" y="141493"/>
                </a:lnTo>
                <a:lnTo>
                  <a:pt x="3064572" y="150124"/>
                </a:lnTo>
                <a:lnTo>
                  <a:pt x="3113086" y="158518"/>
                </a:lnTo>
                <a:lnTo>
                  <a:pt x="3159226" y="166623"/>
                </a:lnTo>
                <a:lnTo>
                  <a:pt x="3202796" y="174385"/>
                </a:lnTo>
                <a:lnTo>
                  <a:pt x="3243600" y="181752"/>
                </a:lnTo>
                <a:lnTo>
                  <a:pt x="3281443" y="188669"/>
                </a:lnTo>
                <a:lnTo>
                  <a:pt x="3347459" y="200942"/>
                </a:lnTo>
                <a:lnTo>
                  <a:pt x="3399278" y="210777"/>
                </a:lnTo>
                <a:lnTo>
                  <a:pt x="3419373" y="214647"/>
                </a:lnTo>
              </a:path>
            </a:pathLst>
          </a:custGeom>
          <a:ln w="38100">
            <a:solidFill>
              <a:srgbClr val="2E5496"/>
            </a:solidFill>
          </a:ln>
        </p:spPr>
        <p:txBody>
          <a:bodyPr wrap="square" lIns="0" tIns="0" rIns="0" bIns="0" rtlCol="0"/>
          <a:lstStyle/>
          <a:p>
            <a:endParaRPr/>
          </a:p>
        </p:txBody>
      </p:sp>
      <p:sp>
        <p:nvSpPr>
          <p:cNvPr id="10" name="object 10"/>
          <p:cNvSpPr/>
          <p:nvPr/>
        </p:nvSpPr>
        <p:spPr>
          <a:xfrm>
            <a:off x="7914442" y="4671090"/>
            <a:ext cx="125095" cy="131445"/>
          </a:xfrm>
          <a:custGeom>
            <a:avLst/>
            <a:gdLst/>
            <a:ahLst/>
            <a:cxnLst/>
            <a:rect l="l" t="t" r="r" b="b"/>
            <a:pathLst>
              <a:path w="125095" h="131445">
                <a:moveTo>
                  <a:pt x="25615" y="0"/>
                </a:moveTo>
                <a:lnTo>
                  <a:pt x="124980" y="87388"/>
                </a:lnTo>
                <a:lnTo>
                  <a:pt x="0" y="130860"/>
                </a:lnTo>
              </a:path>
            </a:pathLst>
          </a:custGeom>
          <a:ln w="38100">
            <a:solidFill>
              <a:srgbClr val="2E5496"/>
            </a:solidFill>
          </a:ln>
        </p:spPr>
        <p:txBody>
          <a:bodyPr wrap="square" lIns="0" tIns="0" rIns="0" bIns="0" rtlCol="0"/>
          <a:lstStyle/>
          <a:p>
            <a:endParaRPr/>
          </a:p>
        </p:txBody>
      </p:sp>
      <p:sp>
        <p:nvSpPr>
          <p:cNvPr id="11" name="object 11"/>
          <p:cNvSpPr/>
          <p:nvPr/>
        </p:nvSpPr>
        <p:spPr>
          <a:xfrm>
            <a:off x="4653203" y="5146244"/>
            <a:ext cx="3429000" cy="313690"/>
          </a:xfrm>
          <a:custGeom>
            <a:avLst/>
            <a:gdLst/>
            <a:ahLst/>
            <a:cxnLst/>
            <a:rect l="l" t="t" r="r" b="b"/>
            <a:pathLst>
              <a:path w="3429000" h="313689">
                <a:moveTo>
                  <a:pt x="3428758" y="97701"/>
                </a:moveTo>
                <a:lnTo>
                  <a:pt x="3378490" y="107929"/>
                </a:lnTo>
                <a:lnTo>
                  <a:pt x="3328220" y="118138"/>
                </a:lnTo>
                <a:lnTo>
                  <a:pt x="3277947" y="128305"/>
                </a:lnTo>
                <a:lnTo>
                  <a:pt x="3227672" y="138411"/>
                </a:lnTo>
                <a:lnTo>
                  <a:pt x="3177391" y="148436"/>
                </a:lnTo>
                <a:lnTo>
                  <a:pt x="3127104" y="158358"/>
                </a:lnTo>
                <a:lnTo>
                  <a:pt x="3076810" y="168158"/>
                </a:lnTo>
                <a:lnTo>
                  <a:pt x="3026508" y="177814"/>
                </a:lnTo>
                <a:lnTo>
                  <a:pt x="2976196" y="187308"/>
                </a:lnTo>
                <a:lnTo>
                  <a:pt x="2925874" y="196617"/>
                </a:lnTo>
                <a:lnTo>
                  <a:pt x="2875539" y="205722"/>
                </a:lnTo>
                <a:lnTo>
                  <a:pt x="2825191" y="214603"/>
                </a:lnTo>
                <a:lnTo>
                  <a:pt x="2774829" y="223238"/>
                </a:lnTo>
                <a:lnTo>
                  <a:pt x="2724451" y="231608"/>
                </a:lnTo>
                <a:lnTo>
                  <a:pt x="2674056" y="239692"/>
                </a:lnTo>
                <a:lnTo>
                  <a:pt x="2623643" y="247470"/>
                </a:lnTo>
                <a:lnTo>
                  <a:pt x="2573212" y="254920"/>
                </a:lnTo>
                <a:lnTo>
                  <a:pt x="2522759" y="262024"/>
                </a:lnTo>
                <a:lnTo>
                  <a:pt x="2472285" y="268759"/>
                </a:lnTo>
                <a:lnTo>
                  <a:pt x="2421789" y="275107"/>
                </a:lnTo>
                <a:lnTo>
                  <a:pt x="2371268" y="281046"/>
                </a:lnTo>
                <a:lnTo>
                  <a:pt x="2320722" y="286556"/>
                </a:lnTo>
                <a:lnTo>
                  <a:pt x="2270150" y="291617"/>
                </a:lnTo>
                <a:lnTo>
                  <a:pt x="2219550" y="296208"/>
                </a:lnTo>
                <a:lnTo>
                  <a:pt x="2168921" y="300309"/>
                </a:lnTo>
                <a:lnTo>
                  <a:pt x="2118263" y="303899"/>
                </a:lnTo>
                <a:lnTo>
                  <a:pt x="2067573" y="306958"/>
                </a:lnTo>
                <a:lnTo>
                  <a:pt x="2016850" y="309465"/>
                </a:lnTo>
                <a:lnTo>
                  <a:pt x="1966095" y="311401"/>
                </a:lnTo>
                <a:lnTo>
                  <a:pt x="1915304" y="312744"/>
                </a:lnTo>
                <a:lnTo>
                  <a:pt x="1864477" y="313474"/>
                </a:lnTo>
                <a:lnTo>
                  <a:pt x="1813613" y="313572"/>
                </a:lnTo>
                <a:lnTo>
                  <a:pt x="1762711" y="313015"/>
                </a:lnTo>
                <a:lnTo>
                  <a:pt x="1711769" y="311785"/>
                </a:lnTo>
                <a:lnTo>
                  <a:pt x="1664957" y="309793"/>
                </a:lnTo>
                <a:lnTo>
                  <a:pt x="1615870" y="306680"/>
                </a:lnTo>
                <a:lnTo>
                  <a:pt x="1564704" y="302508"/>
                </a:lnTo>
                <a:lnTo>
                  <a:pt x="1511649" y="297343"/>
                </a:lnTo>
                <a:lnTo>
                  <a:pt x="1456901" y="291249"/>
                </a:lnTo>
                <a:lnTo>
                  <a:pt x="1400651" y="284290"/>
                </a:lnTo>
                <a:lnTo>
                  <a:pt x="1343092" y="276531"/>
                </a:lnTo>
                <a:lnTo>
                  <a:pt x="1284419" y="268036"/>
                </a:lnTo>
                <a:lnTo>
                  <a:pt x="1224823" y="258869"/>
                </a:lnTo>
                <a:lnTo>
                  <a:pt x="1164499" y="249096"/>
                </a:lnTo>
                <a:lnTo>
                  <a:pt x="1103638" y="238781"/>
                </a:lnTo>
                <a:lnTo>
                  <a:pt x="1042434" y="227987"/>
                </a:lnTo>
                <a:lnTo>
                  <a:pt x="981081" y="216780"/>
                </a:lnTo>
                <a:lnTo>
                  <a:pt x="919771" y="205223"/>
                </a:lnTo>
                <a:lnTo>
                  <a:pt x="858697" y="193382"/>
                </a:lnTo>
                <a:lnTo>
                  <a:pt x="798053" y="181321"/>
                </a:lnTo>
                <a:lnTo>
                  <a:pt x="738031" y="169103"/>
                </a:lnTo>
                <a:lnTo>
                  <a:pt x="678825" y="156794"/>
                </a:lnTo>
                <a:lnTo>
                  <a:pt x="620628" y="144459"/>
                </a:lnTo>
                <a:lnTo>
                  <a:pt x="563632" y="132160"/>
                </a:lnTo>
                <a:lnTo>
                  <a:pt x="508031" y="119964"/>
                </a:lnTo>
                <a:lnTo>
                  <a:pt x="454018" y="107934"/>
                </a:lnTo>
                <a:lnTo>
                  <a:pt x="401786" y="96134"/>
                </a:lnTo>
                <a:lnTo>
                  <a:pt x="351528" y="84630"/>
                </a:lnTo>
                <a:lnTo>
                  <a:pt x="303437" y="73486"/>
                </a:lnTo>
                <a:lnTo>
                  <a:pt x="257707" y="62765"/>
                </a:lnTo>
                <a:lnTo>
                  <a:pt x="214530" y="52533"/>
                </a:lnTo>
                <a:lnTo>
                  <a:pt x="174099" y="42854"/>
                </a:lnTo>
                <a:lnTo>
                  <a:pt x="136607" y="33792"/>
                </a:lnTo>
                <a:lnTo>
                  <a:pt x="71215" y="17779"/>
                </a:lnTo>
                <a:lnTo>
                  <a:pt x="19898" y="5008"/>
                </a:lnTo>
                <a:lnTo>
                  <a:pt x="0" y="0"/>
                </a:lnTo>
              </a:path>
            </a:pathLst>
          </a:custGeom>
          <a:ln w="38099">
            <a:solidFill>
              <a:srgbClr val="2E5496"/>
            </a:solidFill>
          </a:ln>
        </p:spPr>
        <p:txBody>
          <a:bodyPr wrap="square" lIns="0" tIns="0" rIns="0" bIns="0" rtlCol="0"/>
          <a:lstStyle/>
          <a:p>
            <a:endParaRPr/>
          </a:p>
        </p:txBody>
      </p:sp>
      <p:sp>
        <p:nvSpPr>
          <p:cNvPr id="12" name="object 12"/>
          <p:cNvSpPr/>
          <p:nvPr/>
        </p:nvSpPr>
        <p:spPr>
          <a:xfrm>
            <a:off x="4653070" y="5109833"/>
            <a:ext cx="127635" cy="129539"/>
          </a:xfrm>
          <a:custGeom>
            <a:avLst/>
            <a:gdLst/>
            <a:ahLst/>
            <a:cxnLst/>
            <a:rect l="l" t="t" r="r" b="b"/>
            <a:pathLst>
              <a:path w="127635" h="129539">
                <a:moveTo>
                  <a:pt x="94284" y="129222"/>
                </a:moveTo>
                <a:lnTo>
                  <a:pt x="0" y="36372"/>
                </a:lnTo>
                <a:lnTo>
                  <a:pt x="127228" y="0"/>
                </a:lnTo>
              </a:path>
            </a:pathLst>
          </a:custGeom>
          <a:ln w="38100">
            <a:solidFill>
              <a:srgbClr val="2E5496"/>
            </a:solidFill>
          </a:ln>
        </p:spPr>
        <p:txBody>
          <a:bodyPr wrap="square" lIns="0" tIns="0" rIns="0" bIns="0" rtlCol="0"/>
          <a:lstStyle/>
          <a:p>
            <a:endParaRPr/>
          </a:p>
        </p:txBody>
      </p:sp>
      <p:sp>
        <p:nvSpPr>
          <p:cNvPr id="13" name="object 13"/>
          <p:cNvSpPr/>
          <p:nvPr/>
        </p:nvSpPr>
        <p:spPr>
          <a:xfrm>
            <a:off x="8496301" y="2843784"/>
            <a:ext cx="1525523" cy="467867"/>
          </a:xfrm>
          <a:prstGeom prst="rect">
            <a:avLst/>
          </a:prstGeom>
          <a:blipFill>
            <a:blip r:embed="rId2" cstate="print"/>
            <a:stretch>
              <a:fillRect/>
            </a:stretch>
          </a:blipFill>
        </p:spPr>
        <p:txBody>
          <a:bodyPr wrap="square" lIns="0" tIns="0" rIns="0" bIns="0" rtlCol="0"/>
          <a:lstStyle/>
          <a:p>
            <a:endParaRPr/>
          </a:p>
        </p:txBody>
      </p:sp>
      <p:sp>
        <p:nvSpPr>
          <p:cNvPr id="14" name="object 14"/>
          <p:cNvSpPr txBox="1"/>
          <p:nvPr/>
        </p:nvSpPr>
        <p:spPr>
          <a:xfrm>
            <a:off x="4944617" y="2116074"/>
            <a:ext cx="2970530" cy="368049"/>
          </a:xfrm>
          <a:prstGeom prst="rect">
            <a:avLst/>
          </a:prstGeom>
          <a:solidFill>
            <a:srgbClr val="767070"/>
          </a:solidFill>
          <a:ln w="28955">
            <a:solidFill>
              <a:srgbClr val="000000"/>
            </a:solidFill>
          </a:ln>
        </p:spPr>
        <p:txBody>
          <a:bodyPr vert="horz" wrap="square" lIns="0" tIns="90170" rIns="0" bIns="0" rtlCol="0">
            <a:spAutoFit/>
          </a:bodyPr>
          <a:lstStyle/>
          <a:p>
            <a:pPr marL="534035">
              <a:spcBef>
                <a:spcPts val="710"/>
              </a:spcBef>
            </a:pPr>
            <a:r>
              <a:rPr spc="-10" dirty="0">
                <a:solidFill>
                  <a:srgbClr val="FFFFFF"/>
                </a:solidFill>
                <a:latin typeface="Calibri"/>
                <a:cs typeface="Calibri"/>
              </a:rPr>
              <a:t>Library </a:t>
            </a:r>
            <a:r>
              <a:rPr spc="-5" dirty="0">
                <a:solidFill>
                  <a:srgbClr val="FFFFFF"/>
                </a:solidFill>
                <a:latin typeface="Calibri"/>
                <a:cs typeface="Calibri"/>
              </a:rPr>
              <a:t>(eg</a:t>
            </a:r>
            <a:r>
              <a:rPr spc="15" dirty="0">
                <a:solidFill>
                  <a:srgbClr val="FFFFFF"/>
                </a:solidFill>
                <a:latin typeface="Calibri"/>
                <a:cs typeface="Calibri"/>
              </a:rPr>
              <a:t> </a:t>
            </a:r>
            <a:r>
              <a:rPr spc="-5" dirty="0">
                <a:solidFill>
                  <a:srgbClr val="FFFFFF"/>
                </a:solidFill>
                <a:latin typeface="Calibri"/>
                <a:cs typeface="Calibri"/>
              </a:rPr>
              <a:t>UNTDED)</a:t>
            </a:r>
            <a:endParaRPr>
              <a:latin typeface="Calibri"/>
              <a:cs typeface="Calibri"/>
            </a:endParaRPr>
          </a:p>
        </p:txBody>
      </p:sp>
      <p:sp>
        <p:nvSpPr>
          <p:cNvPr id="15" name="object 15"/>
          <p:cNvSpPr txBox="1"/>
          <p:nvPr/>
        </p:nvSpPr>
        <p:spPr>
          <a:xfrm>
            <a:off x="4946141" y="2881123"/>
            <a:ext cx="2971800" cy="368691"/>
          </a:xfrm>
          <a:prstGeom prst="rect">
            <a:avLst/>
          </a:prstGeom>
          <a:solidFill>
            <a:srgbClr val="767070"/>
          </a:solidFill>
          <a:ln w="28955">
            <a:solidFill>
              <a:srgbClr val="000000"/>
            </a:solidFill>
          </a:ln>
        </p:spPr>
        <p:txBody>
          <a:bodyPr vert="horz" wrap="square" lIns="0" tIns="90805" rIns="0" bIns="0" rtlCol="0">
            <a:spAutoFit/>
          </a:bodyPr>
          <a:lstStyle/>
          <a:p>
            <a:pPr marL="261620">
              <a:spcBef>
                <a:spcPts val="715"/>
              </a:spcBef>
            </a:pPr>
            <a:r>
              <a:rPr spc="-5" dirty="0">
                <a:solidFill>
                  <a:srgbClr val="FFFFFF"/>
                </a:solidFill>
                <a:latin typeface="Calibri"/>
                <a:cs typeface="Calibri"/>
              </a:rPr>
              <a:t>Message (eg </a:t>
            </a:r>
            <a:r>
              <a:rPr spc="-10" dirty="0">
                <a:solidFill>
                  <a:srgbClr val="FFFFFF"/>
                </a:solidFill>
                <a:latin typeface="Calibri"/>
                <a:cs typeface="Calibri"/>
              </a:rPr>
              <a:t>ORDERS</a:t>
            </a:r>
            <a:r>
              <a:rPr dirty="0">
                <a:solidFill>
                  <a:srgbClr val="FFFFFF"/>
                </a:solidFill>
                <a:latin typeface="Calibri"/>
                <a:cs typeface="Calibri"/>
              </a:rPr>
              <a:t> </a:t>
            </a:r>
            <a:r>
              <a:rPr spc="-5" dirty="0">
                <a:solidFill>
                  <a:srgbClr val="FFFFFF"/>
                </a:solidFill>
                <a:latin typeface="Calibri"/>
                <a:cs typeface="Calibri"/>
              </a:rPr>
              <a:t>06B)</a:t>
            </a:r>
            <a:endParaRPr>
              <a:latin typeface="Calibri"/>
              <a:cs typeface="Calibri"/>
            </a:endParaRPr>
          </a:p>
        </p:txBody>
      </p:sp>
      <p:sp>
        <p:nvSpPr>
          <p:cNvPr id="16" name="object 16"/>
          <p:cNvSpPr txBox="1"/>
          <p:nvPr/>
        </p:nvSpPr>
        <p:spPr>
          <a:xfrm>
            <a:off x="4938521" y="3647694"/>
            <a:ext cx="2970530" cy="367408"/>
          </a:xfrm>
          <a:prstGeom prst="rect">
            <a:avLst/>
          </a:prstGeom>
          <a:solidFill>
            <a:srgbClr val="767070"/>
          </a:solidFill>
          <a:ln w="28955">
            <a:solidFill>
              <a:srgbClr val="000000"/>
            </a:solidFill>
          </a:ln>
        </p:spPr>
        <p:txBody>
          <a:bodyPr vert="horz" wrap="square" lIns="0" tIns="89535" rIns="0" bIns="0" rtlCol="0">
            <a:spAutoFit/>
          </a:bodyPr>
          <a:lstStyle/>
          <a:p>
            <a:pPr marL="606425">
              <a:spcBef>
                <a:spcPts val="705"/>
              </a:spcBef>
            </a:pPr>
            <a:r>
              <a:rPr spc="-5" dirty="0">
                <a:solidFill>
                  <a:srgbClr val="FFFFFF"/>
                </a:solidFill>
                <a:latin typeface="Calibri"/>
                <a:cs typeface="Calibri"/>
              </a:rPr>
              <a:t>MIG (eg </a:t>
            </a:r>
            <a:r>
              <a:rPr spc="-15" dirty="0">
                <a:solidFill>
                  <a:srgbClr val="FFFFFF"/>
                </a:solidFill>
                <a:latin typeface="Calibri"/>
                <a:cs typeface="Calibri"/>
              </a:rPr>
              <a:t>AU</a:t>
            </a:r>
            <a:r>
              <a:rPr spc="-5" dirty="0">
                <a:solidFill>
                  <a:srgbClr val="FFFFFF"/>
                </a:solidFill>
                <a:latin typeface="Calibri"/>
                <a:cs typeface="Calibri"/>
              </a:rPr>
              <a:t> FMCG)</a:t>
            </a:r>
            <a:endParaRPr>
              <a:latin typeface="Calibri"/>
              <a:cs typeface="Calibri"/>
            </a:endParaRPr>
          </a:p>
        </p:txBody>
      </p:sp>
      <p:sp>
        <p:nvSpPr>
          <p:cNvPr id="17" name="object 17"/>
          <p:cNvSpPr txBox="1"/>
          <p:nvPr/>
        </p:nvSpPr>
        <p:spPr>
          <a:xfrm>
            <a:off x="5662421" y="4743451"/>
            <a:ext cx="1508760" cy="368691"/>
          </a:xfrm>
          <a:prstGeom prst="rect">
            <a:avLst/>
          </a:prstGeom>
          <a:solidFill>
            <a:srgbClr val="767070"/>
          </a:solidFill>
          <a:ln w="28955">
            <a:solidFill>
              <a:srgbClr val="000000"/>
            </a:solidFill>
          </a:ln>
        </p:spPr>
        <p:txBody>
          <a:bodyPr vert="horz" wrap="square" lIns="0" tIns="90805" rIns="0" bIns="0" rtlCol="0">
            <a:spAutoFit/>
          </a:bodyPr>
          <a:lstStyle/>
          <a:p>
            <a:pPr marL="112395">
              <a:spcBef>
                <a:spcPts val="715"/>
              </a:spcBef>
            </a:pPr>
            <a:r>
              <a:rPr spc="-5" dirty="0">
                <a:solidFill>
                  <a:srgbClr val="FFFFFF"/>
                </a:solidFill>
                <a:latin typeface="Calibri"/>
                <a:cs typeface="Calibri"/>
              </a:rPr>
              <a:t>ORDER</a:t>
            </a:r>
            <a:r>
              <a:rPr spc="-30" dirty="0">
                <a:solidFill>
                  <a:srgbClr val="FFFFFF"/>
                </a:solidFill>
                <a:latin typeface="Calibri"/>
                <a:cs typeface="Calibri"/>
              </a:rPr>
              <a:t> </a:t>
            </a:r>
            <a:r>
              <a:rPr dirty="0">
                <a:solidFill>
                  <a:srgbClr val="FFFFFF"/>
                </a:solidFill>
                <a:latin typeface="Calibri"/>
                <a:cs typeface="Calibri"/>
              </a:rPr>
              <a:t>12345</a:t>
            </a:r>
            <a:endParaRPr>
              <a:latin typeface="Calibri"/>
              <a:cs typeface="Calibri"/>
            </a:endParaRPr>
          </a:p>
        </p:txBody>
      </p:sp>
      <p:sp>
        <p:nvSpPr>
          <p:cNvPr id="18" name="object 18"/>
          <p:cNvSpPr/>
          <p:nvPr/>
        </p:nvSpPr>
        <p:spPr>
          <a:xfrm>
            <a:off x="6430518" y="2603755"/>
            <a:ext cx="1905" cy="240665"/>
          </a:xfrm>
          <a:custGeom>
            <a:avLst/>
            <a:gdLst/>
            <a:ahLst/>
            <a:cxnLst/>
            <a:rect l="l" t="t" r="r" b="b"/>
            <a:pathLst>
              <a:path w="1904" h="240664">
                <a:moveTo>
                  <a:pt x="819" y="-19050"/>
                </a:moveTo>
                <a:lnTo>
                  <a:pt x="819" y="259664"/>
                </a:lnTo>
              </a:path>
            </a:pathLst>
          </a:custGeom>
          <a:ln w="39738">
            <a:solidFill>
              <a:srgbClr val="2E5496"/>
            </a:solidFill>
          </a:ln>
        </p:spPr>
        <p:txBody>
          <a:bodyPr wrap="square" lIns="0" tIns="0" rIns="0" bIns="0" rtlCol="0"/>
          <a:lstStyle/>
          <a:p>
            <a:endParaRPr/>
          </a:p>
        </p:txBody>
      </p:sp>
      <p:sp>
        <p:nvSpPr>
          <p:cNvPr id="19" name="object 19"/>
          <p:cNvSpPr/>
          <p:nvPr/>
        </p:nvSpPr>
        <p:spPr>
          <a:xfrm>
            <a:off x="6365351" y="2730072"/>
            <a:ext cx="133350" cy="114935"/>
          </a:xfrm>
          <a:custGeom>
            <a:avLst/>
            <a:gdLst/>
            <a:ahLst/>
            <a:cxnLst/>
            <a:rect l="l" t="t" r="r" b="b"/>
            <a:pathLst>
              <a:path w="133350" h="114935">
                <a:moveTo>
                  <a:pt x="0" y="139"/>
                </a:moveTo>
                <a:lnTo>
                  <a:pt x="66802" y="114363"/>
                </a:lnTo>
                <a:lnTo>
                  <a:pt x="133350" y="0"/>
                </a:lnTo>
              </a:path>
            </a:pathLst>
          </a:custGeom>
          <a:ln w="38100">
            <a:solidFill>
              <a:srgbClr val="2E5496"/>
            </a:solidFill>
          </a:ln>
        </p:spPr>
        <p:txBody>
          <a:bodyPr wrap="square" lIns="0" tIns="0" rIns="0" bIns="0" rtlCol="0"/>
          <a:lstStyle/>
          <a:p>
            <a:endParaRPr/>
          </a:p>
        </p:txBody>
      </p:sp>
      <p:sp>
        <p:nvSpPr>
          <p:cNvPr id="20" name="object 20"/>
          <p:cNvSpPr/>
          <p:nvPr/>
        </p:nvSpPr>
        <p:spPr>
          <a:xfrm>
            <a:off x="6423093" y="3368803"/>
            <a:ext cx="8255" cy="240665"/>
          </a:xfrm>
          <a:custGeom>
            <a:avLst/>
            <a:gdLst/>
            <a:ahLst/>
            <a:cxnLst/>
            <a:rect l="l" t="t" r="r" b="b"/>
            <a:pathLst>
              <a:path w="8254" h="240664">
                <a:moveTo>
                  <a:pt x="8178" y="0"/>
                </a:moveTo>
                <a:lnTo>
                  <a:pt x="7818" y="51111"/>
                </a:lnTo>
                <a:lnTo>
                  <a:pt x="6869" y="95700"/>
                </a:lnTo>
                <a:lnTo>
                  <a:pt x="3987" y="139204"/>
                </a:lnTo>
                <a:lnTo>
                  <a:pt x="2727" y="147322"/>
                </a:lnTo>
                <a:lnTo>
                  <a:pt x="1570" y="169303"/>
                </a:lnTo>
                <a:lnTo>
                  <a:pt x="624" y="201591"/>
                </a:lnTo>
                <a:lnTo>
                  <a:pt x="0" y="240626"/>
                </a:lnTo>
              </a:path>
            </a:pathLst>
          </a:custGeom>
          <a:ln w="38100">
            <a:solidFill>
              <a:srgbClr val="2E5496"/>
            </a:solidFill>
          </a:ln>
        </p:spPr>
        <p:txBody>
          <a:bodyPr wrap="square" lIns="0" tIns="0" rIns="0" bIns="0" rtlCol="0"/>
          <a:lstStyle/>
          <a:p>
            <a:endParaRPr/>
          </a:p>
        </p:txBody>
      </p:sp>
      <p:sp>
        <p:nvSpPr>
          <p:cNvPr id="21" name="object 21"/>
          <p:cNvSpPr/>
          <p:nvPr/>
        </p:nvSpPr>
        <p:spPr>
          <a:xfrm>
            <a:off x="6357024" y="3494845"/>
            <a:ext cx="133350" cy="114935"/>
          </a:xfrm>
          <a:custGeom>
            <a:avLst/>
            <a:gdLst/>
            <a:ahLst/>
            <a:cxnLst/>
            <a:rect l="l" t="t" r="r" b="b"/>
            <a:pathLst>
              <a:path w="133350" h="114935">
                <a:moveTo>
                  <a:pt x="133350" y="698"/>
                </a:moveTo>
                <a:lnTo>
                  <a:pt x="66078" y="114642"/>
                </a:lnTo>
                <a:lnTo>
                  <a:pt x="0" y="0"/>
                </a:lnTo>
              </a:path>
            </a:pathLst>
          </a:custGeom>
          <a:ln w="38100">
            <a:solidFill>
              <a:srgbClr val="2E5496"/>
            </a:solidFill>
          </a:ln>
        </p:spPr>
        <p:txBody>
          <a:bodyPr wrap="square" lIns="0" tIns="0" rIns="0" bIns="0" rtlCol="0"/>
          <a:lstStyle/>
          <a:p>
            <a:endParaRPr/>
          </a:p>
        </p:txBody>
      </p:sp>
      <p:sp>
        <p:nvSpPr>
          <p:cNvPr id="22" name="object 22"/>
          <p:cNvSpPr/>
          <p:nvPr/>
        </p:nvSpPr>
        <p:spPr>
          <a:xfrm>
            <a:off x="6416836" y="4133851"/>
            <a:ext cx="6350" cy="572135"/>
          </a:xfrm>
          <a:custGeom>
            <a:avLst/>
            <a:gdLst/>
            <a:ahLst/>
            <a:cxnLst/>
            <a:rect l="l" t="t" r="r" b="b"/>
            <a:pathLst>
              <a:path w="6350" h="572135">
                <a:moveTo>
                  <a:pt x="2914" y="-19050"/>
                </a:moveTo>
                <a:lnTo>
                  <a:pt x="2914" y="591159"/>
                </a:lnTo>
              </a:path>
            </a:pathLst>
          </a:custGeom>
          <a:ln w="43929">
            <a:solidFill>
              <a:srgbClr val="2E5496"/>
            </a:solidFill>
          </a:ln>
        </p:spPr>
        <p:txBody>
          <a:bodyPr wrap="square" lIns="0" tIns="0" rIns="0" bIns="0" rtlCol="0"/>
          <a:lstStyle/>
          <a:p>
            <a:endParaRPr/>
          </a:p>
        </p:txBody>
      </p:sp>
      <p:sp>
        <p:nvSpPr>
          <p:cNvPr id="23" name="object 23"/>
          <p:cNvSpPr/>
          <p:nvPr/>
        </p:nvSpPr>
        <p:spPr>
          <a:xfrm>
            <a:off x="6350252" y="4591772"/>
            <a:ext cx="133350" cy="114935"/>
          </a:xfrm>
          <a:custGeom>
            <a:avLst/>
            <a:gdLst/>
            <a:ahLst/>
            <a:cxnLst/>
            <a:rect l="l" t="t" r="r" b="b"/>
            <a:pathLst>
              <a:path w="133350" h="114935">
                <a:moveTo>
                  <a:pt x="133350" y="114"/>
                </a:moveTo>
                <a:lnTo>
                  <a:pt x="66586" y="114363"/>
                </a:lnTo>
                <a:lnTo>
                  <a:pt x="0" y="0"/>
                </a:lnTo>
              </a:path>
            </a:pathLst>
          </a:custGeom>
          <a:ln w="38100">
            <a:solidFill>
              <a:srgbClr val="2E5496"/>
            </a:solidFill>
          </a:ln>
        </p:spPr>
        <p:txBody>
          <a:bodyPr wrap="square" lIns="0" tIns="0" rIns="0" bIns="0" rtlCol="0"/>
          <a:lstStyle/>
          <a:p>
            <a:endParaRPr/>
          </a:p>
        </p:txBody>
      </p:sp>
      <p:sp>
        <p:nvSpPr>
          <p:cNvPr id="24" name="スライド番号プレースホルダー 23">
            <a:extLst>
              <a:ext uri="{FF2B5EF4-FFF2-40B4-BE49-F238E27FC236}">
                <a16:creationId xmlns:a16="http://schemas.microsoft.com/office/drawing/2014/main" id="{81E64007-404E-486A-854D-5219ACB1C86F}"/>
              </a:ext>
            </a:extLst>
          </p:cNvPr>
          <p:cNvSpPr>
            <a:spLocks noGrp="1"/>
          </p:cNvSpPr>
          <p:nvPr>
            <p:ph type="sldNum" sz="quarter" idx="12"/>
          </p:nvPr>
        </p:nvSpPr>
        <p:spPr/>
        <p:txBody>
          <a:bodyPr/>
          <a:lstStyle/>
          <a:p>
            <a:fld id="{151D776D-21EC-48B5-AC7D-A1B6339A1FDA}" type="slidenum">
              <a:rPr kumimoji="1" lang="ja-JP" altLang="en-US" smtClean="0"/>
              <a:t>16</a:t>
            </a:fld>
            <a:endParaRPr kumimoji="1" lang="ja-JP"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82162" y="444569"/>
            <a:ext cx="6147435"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spc="25" dirty="0"/>
              <a:t>The </a:t>
            </a:r>
            <a:r>
              <a:rPr sz="3200" b="1" dirty="0"/>
              <a:t>« </a:t>
            </a:r>
            <a:r>
              <a:rPr sz="3200" b="1" spc="10" dirty="0"/>
              <a:t>Programmable </a:t>
            </a:r>
            <a:r>
              <a:rPr sz="3200" b="1" spc="-40" dirty="0"/>
              <a:t>Web</a:t>
            </a:r>
            <a:r>
              <a:rPr sz="3200" b="1" spc="-110" dirty="0"/>
              <a:t> </a:t>
            </a:r>
            <a:r>
              <a:rPr sz="3200" b="1" dirty="0"/>
              <a:t>»</a:t>
            </a:r>
          </a:p>
        </p:txBody>
      </p:sp>
      <p:sp>
        <p:nvSpPr>
          <p:cNvPr id="3" name="object 3"/>
          <p:cNvSpPr txBox="1"/>
          <p:nvPr/>
        </p:nvSpPr>
        <p:spPr>
          <a:xfrm>
            <a:off x="2513542" y="1184346"/>
            <a:ext cx="8789458" cy="934230"/>
          </a:xfrm>
          <a:prstGeom prst="rect">
            <a:avLst/>
          </a:prstGeom>
        </p:spPr>
        <p:txBody>
          <a:bodyPr vert="horz" wrap="square" lIns="0" tIns="102235" rIns="0" bIns="0" rtlCol="0">
            <a:spAutoFit/>
          </a:bodyPr>
          <a:lstStyle/>
          <a:p>
            <a:pPr marL="12700">
              <a:spcBef>
                <a:spcPts val="805"/>
              </a:spcBef>
            </a:pPr>
            <a:r>
              <a:rPr sz="2400" spc="-5" dirty="0">
                <a:latin typeface="Arial"/>
                <a:cs typeface="Arial"/>
              </a:rPr>
              <a:t>But </a:t>
            </a:r>
            <a:r>
              <a:rPr sz="2400" spc="-15" dirty="0">
                <a:latin typeface="Arial"/>
                <a:cs typeface="Arial"/>
              </a:rPr>
              <a:t>that’s </a:t>
            </a:r>
            <a:r>
              <a:rPr sz="2400" spc="-5" dirty="0">
                <a:latin typeface="Arial"/>
                <a:cs typeface="Arial"/>
              </a:rPr>
              <a:t>not how the web</a:t>
            </a:r>
            <a:r>
              <a:rPr sz="2400" spc="30" dirty="0">
                <a:latin typeface="Arial"/>
                <a:cs typeface="Arial"/>
              </a:rPr>
              <a:t> </a:t>
            </a:r>
            <a:r>
              <a:rPr sz="2400" spc="-5" dirty="0">
                <a:latin typeface="Arial"/>
                <a:cs typeface="Arial"/>
              </a:rPr>
              <a:t>works.</a:t>
            </a:r>
            <a:endParaRPr sz="2400" dirty="0">
              <a:latin typeface="Arial"/>
              <a:cs typeface="Arial"/>
            </a:endParaRPr>
          </a:p>
          <a:p>
            <a:pPr marL="12700" marR="5080">
              <a:lnSpc>
                <a:spcPts val="2590"/>
              </a:lnSpc>
              <a:spcBef>
                <a:spcPts val="1040"/>
              </a:spcBef>
              <a:tabLst>
                <a:tab pos="1112520" algn="l"/>
              </a:tabLst>
            </a:pPr>
            <a:r>
              <a:rPr sz="2400" spc="-5" dirty="0">
                <a:latin typeface="Arial"/>
                <a:cs typeface="Arial"/>
              </a:rPr>
              <a:t>The web uses “Application Programming interfaces”  (APIs).”</a:t>
            </a:r>
            <a:endParaRPr sz="2400" dirty="0">
              <a:latin typeface="Arial"/>
              <a:cs typeface="Arial"/>
            </a:endParaRPr>
          </a:p>
        </p:txBody>
      </p:sp>
      <p:sp>
        <p:nvSpPr>
          <p:cNvPr id="4" name="object 4"/>
          <p:cNvSpPr txBox="1"/>
          <p:nvPr/>
        </p:nvSpPr>
        <p:spPr>
          <a:xfrm>
            <a:off x="4431030" y="3380994"/>
            <a:ext cx="1336675" cy="1274708"/>
          </a:xfrm>
          <a:prstGeom prst="rect">
            <a:avLst/>
          </a:prstGeom>
          <a:solidFill>
            <a:srgbClr val="4471C4"/>
          </a:solidFill>
          <a:ln w="28955">
            <a:solidFill>
              <a:srgbClr val="000000"/>
            </a:solidFill>
          </a:ln>
        </p:spPr>
        <p:txBody>
          <a:bodyPr vert="horz" wrap="square" lIns="0" tIns="0" rIns="0" bIns="0" rtlCol="0">
            <a:spAutoFit/>
          </a:bodyPr>
          <a:lstStyle/>
          <a:p>
            <a:pPr>
              <a:lnSpc>
                <a:spcPct val="100000"/>
              </a:lnSpc>
            </a:pPr>
            <a:endParaRPr>
              <a:latin typeface="Times New Roman"/>
              <a:cs typeface="Times New Roman"/>
            </a:endParaRPr>
          </a:p>
          <a:p>
            <a:pPr>
              <a:lnSpc>
                <a:spcPct val="100000"/>
              </a:lnSpc>
            </a:pPr>
            <a:endParaRPr>
              <a:latin typeface="Times New Roman"/>
              <a:cs typeface="Times New Roman"/>
            </a:endParaRPr>
          </a:p>
          <a:p>
            <a:pPr marL="288290" marR="86995" indent="-198755">
              <a:spcBef>
                <a:spcPts val="1325"/>
              </a:spcBef>
            </a:pPr>
            <a:r>
              <a:rPr spc="-5" dirty="0">
                <a:solidFill>
                  <a:srgbClr val="FFFFFF"/>
                </a:solidFill>
                <a:latin typeface="Calibri"/>
                <a:cs typeface="Calibri"/>
              </a:rPr>
              <a:t>My</a:t>
            </a:r>
            <a:r>
              <a:rPr spc="-55" dirty="0">
                <a:solidFill>
                  <a:srgbClr val="FFFFFF"/>
                </a:solidFill>
                <a:latin typeface="Calibri"/>
                <a:cs typeface="Calibri"/>
              </a:rPr>
              <a:t> </a:t>
            </a:r>
            <a:r>
              <a:rPr spc="-5" dirty="0">
                <a:solidFill>
                  <a:srgbClr val="FFFFFF"/>
                </a:solidFill>
                <a:latin typeface="Calibri"/>
                <a:cs typeface="Calibri"/>
              </a:rPr>
              <a:t>Business  </a:t>
            </a:r>
            <a:r>
              <a:rPr spc="-20" dirty="0">
                <a:solidFill>
                  <a:srgbClr val="FFFFFF"/>
                </a:solidFill>
                <a:latin typeface="Calibri"/>
                <a:cs typeface="Calibri"/>
              </a:rPr>
              <a:t>Website</a:t>
            </a:r>
            <a:endParaRPr>
              <a:latin typeface="Calibri"/>
              <a:cs typeface="Calibri"/>
            </a:endParaRPr>
          </a:p>
        </p:txBody>
      </p:sp>
      <p:sp>
        <p:nvSpPr>
          <p:cNvPr id="5" name="object 5"/>
          <p:cNvSpPr/>
          <p:nvPr/>
        </p:nvSpPr>
        <p:spPr>
          <a:xfrm>
            <a:off x="8309609" y="3530346"/>
            <a:ext cx="1728470" cy="906780"/>
          </a:xfrm>
          <a:custGeom>
            <a:avLst/>
            <a:gdLst/>
            <a:ahLst/>
            <a:cxnLst/>
            <a:rect l="l" t="t" r="r" b="b"/>
            <a:pathLst>
              <a:path w="1728470" h="906779">
                <a:moveTo>
                  <a:pt x="0" y="0"/>
                </a:moveTo>
                <a:lnTo>
                  <a:pt x="1728216" y="0"/>
                </a:lnTo>
                <a:lnTo>
                  <a:pt x="1728216" y="906780"/>
                </a:lnTo>
                <a:lnTo>
                  <a:pt x="0" y="906780"/>
                </a:lnTo>
                <a:lnTo>
                  <a:pt x="0" y="0"/>
                </a:lnTo>
                <a:close/>
              </a:path>
            </a:pathLst>
          </a:custGeom>
          <a:solidFill>
            <a:srgbClr val="4471C4"/>
          </a:solidFill>
        </p:spPr>
        <p:txBody>
          <a:bodyPr wrap="square" lIns="0" tIns="0" rIns="0" bIns="0" rtlCol="0"/>
          <a:lstStyle/>
          <a:p>
            <a:endParaRPr/>
          </a:p>
        </p:txBody>
      </p:sp>
      <p:sp>
        <p:nvSpPr>
          <p:cNvPr id="6" name="object 6"/>
          <p:cNvSpPr/>
          <p:nvPr/>
        </p:nvSpPr>
        <p:spPr>
          <a:xfrm>
            <a:off x="8309609" y="3530346"/>
            <a:ext cx="1728470" cy="906780"/>
          </a:xfrm>
          <a:custGeom>
            <a:avLst/>
            <a:gdLst/>
            <a:ahLst/>
            <a:cxnLst/>
            <a:rect l="l" t="t" r="r" b="b"/>
            <a:pathLst>
              <a:path w="1728470" h="906779">
                <a:moveTo>
                  <a:pt x="0" y="0"/>
                </a:moveTo>
                <a:lnTo>
                  <a:pt x="1728216" y="0"/>
                </a:lnTo>
                <a:lnTo>
                  <a:pt x="1728216" y="906780"/>
                </a:lnTo>
                <a:lnTo>
                  <a:pt x="0" y="906780"/>
                </a:lnTo>
                <a:lnTo>
                  <a:pt x="0" y="0"/>
                </a:lnTo>
                <a:close/>
              </a:path>
            </a:pathLst>
          </a:custGeom>
          <a:ln w="28955">
            <a:solidFill>
              <a:srgbClr val="000000"/>
            </a:solidFill>
          </a:ln>
        </p:spPr>
        <p:txBody>
          <a:bodyPr wrap="square" lIns="0" tIns="0" rIns="0" bIns="0" rtlCol="0"/>
          <a:lstStyle/>
          <a:p>
            <a:endParaRPr/>
          </a:p>
        </p:txBody>
      </p:sp>
      <p:sp>
        <p:nvSpPr>
          <p:cNvPr id="7" name="object 7"/>
          <p:cNvSpPr txBox="1"/>
          <p:nvPr/>
        </p:nvSpPr>
        <p:spPr>
          <a:xfrm>
            <a:off x="8433054" y="3530347"/>
            <a:ext cx="1605280" cy="580287"/>
          </a:xfrm>
          <a:prstGeom prst="rect">
            <a:avLst/>
          </a:prstGeom>
          <a:solidFill>
            <a:srgbClr val="4471C4"/>
          </a:solidFill>
          <a:ln w="28955">
            <a:solidFill>
              <a:srgbClr val="000000"/>
            </a:solidFill>
          </a:ln>
        </p:spPr>
        <p:txBody>
          <a:bodyPr vert="horz" wrap="square" lIns="0" tIns="3175" rIns="0" bIns="0" rtlCol="0">
            <a:spAutoFit/>
          </a:bodyPr>
          <a:lstStyle/>
          <a:p>
            <a:pPr>
              <a:spcBef>
                <a:spcPts val="25"/>
              </a:spcBef>
            </a:pPr>
            <a:endParaRPr sz="2150">
              <a:latin typeface="Times New Roman"/>
              <a:cs typeface="Times New Roman"/>
            </a:endParaRPr>
          </a:p>
          <a:p>
            <a:pPr marL="446405">
              <a:spcBef>
                <a:spcPts val="5"/>
              </a:spcBef>
            </a:pPr>
            <a:r>
              <a:rPr sz="1600" spc="-5" dirty="0">
                <a:solidFill>
                  <a:srgbClr val="FFFFFF"/>
                </a:solidFill>
                <a:latin typeface="Calibri"/>
                <a:cs typeface="Calibri"/>
              </a:rPr>
              <a:t>Google</a:t>
            </a:r>
            <a:endParaRPr sz="1600">
              <a:latin typeface="Calibri"/>
              <a:cs typeface="Calibri"/>
            </a:endParaRPr>
          </a:p>
        </p:txBody>
      </p:sp>
      <p:sp>
        <p:nvSpPr>
          <p:cNvPr id="8" name="object 8"/>
          <p:cNvSpPr/>
          <p:nvPr/>
        </p:nvSpPr>
        <p:spPr>
          <a:xfrm>
            <a:off x="7898130" y="3600450"/>
            <a:ext cx="535305" cy="783590"/>
          </a:xfrm>
          <a:custGeom>
            <a:avLst/>
            <a:gdLst/>
            <a:ahLst/>
            <a:cxnLst/>
            <a:rect l="l" t="t" r="r" b="b"/>
            <a:pathLst>
              <a:path w="535304" h="783589">
                <a:moveTo>
                  <a:pt x="0" y="0"/>
                </a:moveTo>
                <a:lnTo>
                  <a:pt x="534924" y="0"/>
                </a:lnTo>
                <a:lnTo>
                  <a:pt x="534924" y="783336"/>
                </a:lnTo>
                <a:lnTo>
                  <a:pt x="0" y="783336"/>
                </a:lnTo>
                <a:lnTo>
                  <a:pt x="0" y="0"/>
                </a:lnTo>
                <a:close/>
              </a:path>
            </a:pathLst>
          </a:custGeom>
          <a:solidFill>
            <a:srgbClr val="1F3863"/>
          </a:solidFill>
        </p:spPr>
        <p:txBody>
          <a:bodyPr wrap="square" lIns="0" tIns="0" rIns="0" bIns="0" rtlCol="0"/>
          <a:lstStyle/>
          <a:p>
            <a:endParaRPr/>
          </a:p>
        </p:txBody>
      </p:sp>
      <p:sp>
        <p:nvSpPr>
          <p:cNvPr id="9" name="object 9"/>
          <p:cNvSpPr/>
          <p:nvPr/>
        </p:nvSpPr>
        <p:spPr>
          <a:xfrm>
            <a:off x="7898130" y="3600450"/>
            <a:ext cx="535305" cy="783590"/>
          </a:xfrm>
          <a:custGeom>
            <a:avLst/>
            <a:gdLst/>
            <a:ahLst/>
            <a:cxnLst/>
            <a:rect l="l" t="t" r="r" b="b"/>
            <a:pathLst>
              <a:path w="535304" h="783589">
                <a:moveTo>
                  <a:pt x="0" y="0"/>
                </a:moveTo>
                <a:lnTo>
                  <a:pt x="534924" y="0"/>
                </a:lnTo>
                <a:lnTo>
                  <a:pt x="534924" y="783336"/>
                </a:lnTo>
                <a:lnTo>
                  <a:pt x="0" y="783336"/>
                </a:lnTo>
                <a:lnTo>
                  <a:pt x="0" y="0"/>
                </a:lnTo>
                <a:close/>
              </a:path>
            </a:pathLst>
          </a:custGeom>
          <a:ln w="28956">
            <a:solidFill>
              <a:srgbClr val="000000"/>
            </a:solidFill>
          </a:ln>
        </p:spPr>
        <p:txBody>
          <a:bodyPr wrap="square" lIns="0" tIns="0" rIns="0" bIns="0" rtlCol="0"/>
          <a:lstStyle/>
          <a:p>
            <a:endParaRPr/>
          </a:p>
        </p:txBody>
      </p:sp>
      <p:sp>
        <p:nvSpPr>
          <p:cNvPr id="10" name="object 10"/>
          <p:cNvSpPr txBox="1"/>
          <p:nvPr/>
        </p:nvSpPr>
        <p:spPr>
          <a:xfrm>
            <a:off x="7946424" y="3766092"/>
            <a:ext cx="451406" cy="403860"/>
          </a:xfrm>
          <a:prstGeom prst="rect">
            <a:avLst/>
          </a:prstGeom>
        </p:spPr>
        <p:txBody>
          <a:bodyPr vert="vert270" wrap="square" lIns="0" tIns="0" rIns="0" bIns="0" rtlCol="0">
            <a:spAutoFit/>
          </a:bodyPr>
          <a:lstStyle/>
          <a:p>
            <a:pPr marL="12700">
              <a:lnSpc>
                <a:spcPts val="1614"/>
              </a:lnSpc>
            </a:pPr>
            <a:r>
              <a:rPr sz="1600" dirty="0">
                <a:solidFill>
                  <a:srgbClr val="FFFFFF"/>
                </a:solidFill>
                <a:latin typeface="Calibri"/>
                <a:cs typeface="Calibri"/>
              </a:rPr>
              <a:t>Map</a:t>
            </a:r>
            <a:endParaRPr sz="1600">
              <a:latin typeface="Calibri"/>
              <a:cs typeface="Calibri"/>
            </a:endParaRPr>
          </a:p>
          <a:p>
            <a:pPr marL="41275"/>
            <a:r>
              <a:rPr sz="1600" spc="-5" dirty="0">
                <a:solidFill>
                  <a:srgbClr val="FFFFFF"/>
                </a:solidFill>
                <a:latin typeface="Calibri"/>
                <a:cs typeface="Calibri"/>
              </a:rPr>
              <a:t>API</a:t>
            </a:r>
            <a:endParaRPr sz="1600">
              <a:latin typeface="Calibri"/>
              <a:cs typeface="Calibri"/>
            </a:endParaRPr>
          </a:p>
        </p:txBody>
      </p:sp>
      <p:sp>
        <p:nvSpPr>
          <p:cNvPr id="11" name="object 11"/>
          <p:cNvSpPr/>
          <p:nvPr/>
        </p:nvSpPr>
        <p:spPr>
          <a:xfrm>
            <a:off x="8308085" y="2489454"/>
            <a:ext cx="1727200" cy="906780"/>
          </a:xfrm>
          <a:custGeom>
            <a:avLst/>
            <a:gdLst/>
            <a:ahLst/>
            <a:cxnLst/>
            <a:rect l="l" t="t" r="r" b="b"/>
            <a:pathLst>
              <a:path w="1727200" h="906779">
                <a:moveTo>
                  <a:pt x="0" y="0"/>
                </a:moveTo>
                <a:lnTo>
                  <a:pt x="1726692" y="0"/>
                </a:lnTo>
                <a:lnTo>
                  <a:pt x="1726692" y="906779"/>
                </a:lnTo>
                <a:lnTo>
                  <a:pt x="0" y="906779"/>
                </a:lnTo>
                <a:lnTo>
                  <a:pt x="0" y="0"/>
                </a:lnTo>
                <a:close/>
              </a:path>
            </a:pathLst>
          </a:custGeom>
          <a:solidFill>
            <a:srgbClr val="4471C4"/>
          </a:solidFill>
        </p:spPr>
        <p:txBody>
          <a:bodyPr wrap="square" lIns="0" tIns="0" rIns="0" bIns="0" rtlCol="0"/>
          <a:lstStyle/>
          <a:p>
            <a:endParaRPr/>
          </a:p>
        </p:txBody>
      </p:sp>
      <p:sp>
        <p:nvSpPr>
          <p:cNvPr id="12" name="object 12"/>
          <p:cNvSpPr/>
          <p:nvPr/>
        </p:nvSpPr>
        <p:spPr>
          <a:xfrm>
            <a:off x="8308085" y="2489454"/>
            <a:ext cx="1727200" cy="906780"/>
          </a:xfrm>
          <a:custGeom>
            <a:avLst/>
            <a:gdLst/>
            <a:ahLst/>
            <a:cxnLst/>
            <a:rect l="l" t="t" r="r" b="b"/>
            <a:pathLst>
              <a:path w="1727200" h="906779">
                <a:moveTo>
                  <a:pt x="0" y="0"/>
                </a:moveTo>
                <a:lnTo>
                  <a:pt x="1726692" y="0"/>
                </a:lnTo>
                <a:lnTo>
                  <a:pt x="1726692" y="906779"/>
                </a:lnTo>
                <a:lnTo>
                  <a:pt x="0" y="906779"/>
                </a:lnTo>
                <a:lnTo>
                  <a:pt x="0" y="0"/>
                </a:lnTo>
                <a:close/>
              </a:path>
            </a:pathLst>
          </a:custGeom>
          <a:ln w="28956">
            <a:solidFill>
              <a:srgbClr val="000000"/>
            </a:solidFill>
          </a:ln>
        </p:spPr>
        <p:txBody>
          <a:bodyPr wrap="square" lIns="0" tIns="0" rIns="0" bIns="0" rtlCol="0"/>
          <a:lstStyle/>
          <a:p>
            <a:endParaRPr/>
          </a:p>
        </p:txBody>
      </p:sp>
      <p:sp>
        <p:nvSpPr>
          <p:cNvPr id="13" name="object 13"/>
          <p:cNvSpPr txBox="1"/>
          <p:nvPr/>
        </p:nvSpPr>
        <p:spPr>
          <a:xfrm>
            <a:off x="8431531" y="2489454"/>
            <a:ext cx="1603375" cy="580928"/>
          </a:xfrm>
          <a:prstGeom prst="rect">
            <a:avLst/>
          </a:prstGeom>
          <a:solidFill>
            <a:srgbClr val="4471C4"/>
          </a:solidFill>
          <a:ln w="28955">
            <a:solidFill>
              <a:srgbClr val="000000"/>
            </a:solidFill>
          </a:ln>
        </p:spPr>
        <p:txBody>
          <a:bodyPr vert="horz" wrap="square" lIns="0" tIns="3810" rIns="0" bIns="0" rtlCol="0">
            <a:spAutoFit/>
          </a:bodyPr>
          <a:lstStyle/>
          <a:p>
            <a:pPr>
              <a:spcBef>
                <a:spcPts val="30"/>
              </a:spcBef>
            </a:pPr>
            <a:endParaRPr sz="2150">
              <a:latin typeface="Times New Roman"/>
              <a:cs typeface="Times New Roman"/>
            </a:endParaRPr>
          </a:p>
          <a:p>
            <a:pPr marL="347980"/>
            <a:r>
              <a:rPr sz="1600" spc="-15" dirty="0">
                <a:solidFill>
                  <a:srgbClr val="FFFFFF"/>
                </a:solidFill>
                <a:latin typeface="Calibri"/>
                <a:cs typeface="Calibri"/>
              </a:rPr>
              <a:t>Facebook</a:t>
            </a:r>
            <a:endParaRPr sz="1600">
              <a:latin typeface="Calibri"/>
              <a:cs typeface="Calibri"/>
            </a:endParaRPr>
          </a:p>
        </p:txBody>
      </p:sp>
      <p:sp>
        <p:nvSpPr>
          <p:cNvPr id="14" name="object 14"/>
          <p:cNvSpPr/>
          <p:nvPr/>
        </p:nvSpPr>
        <p:spPr>
          <a:xfrm>
            <a:off x="7895083" y="2559557"/>
            <a:ext cx="536575" cy="783590"/>
          </a:xfrm>
          <a:custGeom>
            <a:avLst/>
            <a:gdLst/>
            <a:ahLst/>
            <a:cxnLst/>
            <a:rect l="l" t="t" r="r" b="b"/>
            <a:pathLst>
              <a:path w="536575" h="783589">
                <a:moveTo>
                  <a:pt x="0" y="0"/>
                </a:moveTo>
                <a:lnTo>
                  <a:pt x="536447" y="0"/>
                </a:lnTo>
                <a:lnTo>
                  <a:pt x="536447" y="783336"/>
                </a:lnTo>
                <a:lnTo>
                  <a:pt x="0" y="783336"/>
                </a:lnTo>
                <a:lnTo>
                  <a:pt x="0" y="0"/>
                </a:lnTo>
                <a:close/>
              </a:path>
            </a:pathLst>
          </a:custGeom>
          <a:solidFill>
            <a:srgbClr val="1F3863"/>
          </a:solidFill>
        </p:spPr>
        <p:txBody>
          <a:bodyPr wrap="square" lIns="0" tIns="0" rIns="0" bIns="0" rtlCol="0"/>
          <a:lstStyle/>
          <a:p>
            <a:endParaRPr/>
          </a:p>
        </p:txBody>
      </p:sp>
      <p:sp>
        <p:nvSpPr>
          <p:cNvPr id="15" name="object 15"/>
          <p:cNvSpPr/>
          <p:nvPr/>
        </p:nvSpPr>
        <p:spPr>
          <a:xfrm>
            <a:off x="7895083" y="2559557"/>
            <a:ext cx="536575" cy="783590"/>
          </a:xfrm>
          <a:custGeom>
            <a:avLst/>
            <a:gdLst/>
            <a:ahLst/>
            <a:cxnLst/>
            <a:rect l="l" t="t" r="r" b="b"/>
            <a:pathLst>
              <a:path w="536575" h="783589">
                <a:moveTo>
                  <a:pt x="0" y="0"/>
                </a:moveTo>
                <a:lnTo>
                  <a:pt x="536447" y="0"/>
                </a:lnTo>
                <a:lnTo>
                  <a:pt x="536447" y="783336"/>
                </a:lnTo>
                <a:lnTo>
                  <a:pt x="0" y="783336"/>
                </a:lnTo>
                <a:lnTo>
                  <a:pt x="0" y="0"/>
                </a:lnTo>
                <a:close/>
              </a:path>
            </a:pathLst>
          </a:custGeom>
          <a:ln w="28956">
            <a:solidFill>
              <a:srgbClr val="000000"/>
            </a:solidFill>
          </a:ln>
        </p:spPr>
        <p:txBody>
          <a:bodyPr wrap="square" lIns="0" tIns="0" rIns="0" bIns="0" rtlCol="0"/>
          <a:lstStyle/>
          <a:p>
            <a:endParaRPr/>
          </a:p>
        </p:txBody>
      </p:sp>
      <p:sp>
        <p:nvSpPr>
          <p:cNvPr id="16" name="object 16"/>
          <p:cNvSpPr txBox="1"/>
          <p:nvPr/>
        </p:nvSpPr>
        <p:spPr>
          <a:xfrm>
            <a:off x="7944279" y="2715271"/>
            <a:ext cx="451406" cy="424815"/>
          </a:xfrm>
          <a:prstGeom prst="rect">
            <a:avLst/>
          </a:prstGeom>
        </p:spPr>
        <p:txBody>
          <a:bodyPr vert="vert270" wrap="square" lIns="0" tIns="0" rIns="0" bIns="0" rtlCol="0">
            <a:spAutoFit/>
          </a:bodyPr>
          <a:lstStyle/>
          <a:p>
            <a:pPr marL="12700">
              <a:lnSpc>
                <a:spcPts val="1614"/>
              </a:lnSpc>
            </a:pPr>
            <a:r>
              <a:rPr sz="1600" dirty="0">
                <a:solidFill>
                  <a:srgbClr val="FFFFFF"/>
                </a:solidFill>
                <a:latin typeface="Calibri"/>
                <a:cs typeface="Calibri"/>
              </a:rPr>
              <a:t>Auth</a:t>
            </a:r>
            <a:endParaRPr sz="1600">
              <a:latin typeface="Calibri"/>
              <a:cs typeface="Calibri"/>
            </a:endParaRPr>
          </a:p>
          <a:p>
            <a:pPr marL="74930"/>
            <a:r>
              <a:rPr sz="1600" spc="-5" dirty="0">
                <a:solidFill>
                  <a:srgbClr val="FFFFFF"/>
                </a:solidFill>
                <a:latin typeface="Calibri"/>
                <a:cs typeface="Calibri"/>
              </a:rPr>
              <a:t>API</a:t>
            </a:r>
            <a:endParaRPr sz="1600">
              <a:latin typeface="Calibri"/>
              <a:cs typeface="Calibri"/>
            </a:endParaRPr>
          </a:p>
        </p:txBody>
      </p:sp>
      <p:sp>
        <p:nvSpPr>
          <p:cNvPr id="17" name="object 17"/>
          <p:cNvSpPr/>
          <p:nvPr/>
        </p:nvSpPr>
        <p:spPr>
          <a:xfrm>
            <a:off x="8303514" y="4562094"/>
            <a:ext cx="1728470" cy="905510"/>
          </a:xfrm>
          <a:custGeom>
            <a:avLst/>
            <a:gdLst/>
            <a:ahLst/>
            <a:cxnLst/>
            <a:rect l="l" t="t" r="r" b="b"/>
            <a:pathLst>
              <a:path w="1728470" h="905510">
                <a:moveTo>
                  <a:pt x="0" y="0"/>
                </a:moveTo>
                <a:lnTo>
                  <a:pt x="1728216" y="0"/>
                </a:lnTo>
                <a:lnTo>
                  <a:pt x="1728216" y="905255"/>
                </a:lnTo>
                <a:lnTo>
                  <a:pt x="0" y="905255"/>
                </a:lnTo>
                <a:lnTo>
                  <a:pt x="0" y="0"/>
                </a:lnTo>
                <a:close/>
              </a:path>
            </a:pathLst>
          </a:custGeom>
          <a:solidFill>
            <a:srgbClr val="4471C4"/>
          </a:solidFill>
        </p:spPr>
        <p:txBody>
          <a:bodyPr wrap="square" lIns="0" tIns="0" rIns="0" bIns="0" rtlCol="0"/>
          <a:lstStyle/>
          <a:p>
            <a:endParaRPr/>
          </a:p>
        </p:txBody>
      </p:sp>
      <p:sp>
        <p:nvSpPr>
          <p:cNvPr id="18" name="object 18"/>
          <p:cNvSpPr/>
          <p:nvPr/>
        </p:nvSpPr>
        <p:spPr>
          <a:xfrm>
            <a:off x="8303514" y="4562094"/>
            <a:ext cx="1728470" cy="905510"/>
          </a:xfrm>
          <a:custGeom>
            <a:avLst/>
            <a:gdLst/>
            <a:ahLst/>
            <a:cxnLst/>
            <a:rect l="l" t="t" r="r" b="b"/>
            <a:pathLst>
              <a:path w="1728470" h="905510">
                <a:moveTo>
                  <a:pt x="0" y="0"/>
                </a:moveTo>
                <a:lnTo>
                  <a:pt x="1728216" y="0"/>
                </a:lnTo>
                <a:lnTo>
                  <a:pt x="1728216" y="905255"/>
                </a:lnTo>
                <a:lnTo>
                  <a:pt x="0" y="905255"/>
                </a:lnTo>
                <a:lnTo>
                  <a:pt x="0" y="0"/>
                </a:lnTo>
                <a:close/>
              </a:path>
            </a:pathLst>
          </a:custGeom>
          <a:ln w="28956">
            <a:solidFill>
              <a:srgbClr val="000000"/>
            </a:solidFill>
          </a:ln>
        </p:spPr>
        <p:txBody>
          <a:bodyPr wrap="square" lIns="0" tIns="0" rIns="0" bIns="0" rtlCol="0"/>
          <a:lstStyle/>
          <a:p>
            <a:endParaRPr/>
          </a:p>
        </p:txBody>
      </p:sp>
      <p:sp>
        <p:nvSpPr>
          <p:cNvPr id="19" name="object 19"/>
          <p:cNvSpPr txBox="1"/>
          <p:nvPr/>
        </p:nvSpPr>
        <p:spPr>
          <a:xfrm>
            <a:off x="8426957" y="4562095"/>
            <a:ext cx="1605280" cy="580287"/>
          </a:xfrm>
          <a:prstGeom prst="rect">
            <a:avLst/>
          </a:prstGeom>
          <a:solidFill>
            <a:srgbClr val="4471C4"/>
          </a:solidFill>
          <a:ln w="28955">
            <a:solidFill>
              <a:srgbClr val="000000"/>
            </a:solidFill>
          </a:ln>
        </p:spPr>
        <p:txBody>
          <a:bodyPr vert="horz" wrap="square" lIns="0" tIns="3175" rIns="0" bIns="0" rtlCol="0">
            <a:spAutoFit/>
          </a:bodyPr>
          <a:lstStyle/>
          <a:p>
            <a:pPr>
              <a:spcBef>
                <a:spcPts val="25"/>
              </a:spcBef>
            </a:pPr>
            <a:endParaRPr sz="2150">
              <a:latin typeface="Times New Roman"/>
              <a:cs typeface="Times New Roman"/>
            </a:endParaRPr>
          </a:p>
          <a:p>
            <a:pPr marL="496570"/>
            <a:r>
              <a:rPr sz="1600" spc="-5" dirty="0">
                <a:solidFill>
                  <a:srgbClr val="FFFFFF"/>
                </a:solidFill>
                <a:latin typeface="Calibri"/>
                <a:cs typeface="Calibri"/>
              </a:rPr>
              <a:t>Stripe</a:t>
            </a:r>
            <a:endParaRPr sz="1600">
              <a:latin typeface="Calibri"/>
              <a:cs typeface="Calibri"/>
            </a:endParaRPr>
          </a:p>
        </p:txBody>
      </p:sp>
      <p:sp>
        <p:nvSpPr>
          <p:cNvPr id="20" name="object 20"/>
          <p:cNvSpPr/>
          <p:nvPr/>
        </p:nvSpPr>
        <p:spPr>
          <a:xfrm>
            <a:off x="7892035" y="4630673"/>
            <a:ext cx="535305" cy="784860"/>
          </a:xfrm>
          <a:custGeom>
            <a:avLst/>
            <a:gdLst/>
            <a:ahLst/>
            <a:cxnLst/>
            <a:rect l="l" t="t" r="r" b="b"/>
            <a:pathLst>
              <a:path w="535304" h="784860">
                <a:moveTo>
                  <a:pt x="0" y="0"/>
                </a:moveTo>
                <a:lnTo>
                  <a:pt x="534923" y="0"/>
                </a:lnTo>
                <a:lnTo>
                  <a:pt x="534923" y="784860"/>
                </a:lnTo>
                <a:lnTo>
                  <a:pt x="0" y="784860"/>
                </a:lnTo>
                <a:lnTo>
                  <a:pt x="0" y="0"/>
                </a:lnTo>
                <a:close/>
              </a:path>
            </a:pathLst>
          </a:custGeom>
          <a:solidFill>
            <a:srgbClr val="1F3863"/>
          </a:solidFill>
        </p:spPr>
        <p:txBody>
          <a:bodyPr wrap="square" lIns="0" tIns="0" rIns="0" bIns="0" rtlCol="0"/>
          <a:lstStyle/>
          <a:p>
            <a:endParaRPr/>
          </a:p>
        </p:txBody>
      </p:sp>
      <p:sp>
        <p:nvSpPr>
          <p:cNvPr id="21" name="object 21"/>
          <p:cNvSpPr/>
          <p:nvPr/>
        </p:nvSpPr>
        <p:spPr>
          <a:xfrm>
            <a:off x="7892035" y="4630673"/>
            <a:ext cx="535305" cy="784860"/>
          </a:xfrm>
          <a:custGeom>
            <a:avLst/>
            <a:gdLst/>
            <a:ahLst/>
            <a:cxnLst/>
            <a:rect l="l" t="t" r="r" b="b"/>
            <a:pathLst>
              <a:path w="535304" h="784860">
                <a:moveTo>
                  <a:pt x="0" y="0"/>
                </a:moveTo>
                <a:lnTo>
                  <a:pt x="534923" y="0"/>
                </a:lnTo>
                <a:lnTo>
                  <a:pt x="534923" y="784860"/>
                </a:lnTo>
                <a:lnTo>
                  <a:pt x="0" y="784860"/>
                </a:lnTo>
                <a:lnTo>
                  <a:pt x="0" y="0"/>
                </a:lnTo>
                <a:close/>
              </a:path>
            </a:pathLst>
          </a:custGeom>
          <a:ln w="28956">
            <a:solidFill>
              <a:srgbClr val="000000"/>
            </a:solidFill>
          </a:ln>
        </p:spPr>
        <p:txBody>
          <a:bodyPr wrap="square" lIns="0" tIns="0" rIns="0" bIns="0" rtlCol="0"/>
          <a:lstStyle/>
          <a:p>
            <a:endParaRPr/>
          </a:p>
        </p:txBody>
      </p:sp>
      <p:sp>
        <p:nvSpPr>
          <p:cNvPr id="22" name="object 22"/>
          <p:cNvSpPr txBox="1"/>
          <p:nvPr/>
        </p:nvSpPr>
        <p:spPr>
          <a:xfrm>
            <a:off x="7940328" y="4625919"/>
            <a:ext cx="451406" cy="747395"/>
          </a:xfrm>
          <a:prstGeom prst="rect">
            <a:avLst/>
          </a:prstGeom>
        </p:spPr>
        <p:txBody>
          <a:bodyPr vert="vert270" wrap="square" lIns="0" tIns="0" rIns="0" bIns="0" rtlCol="0">
            <a:spAutoFit/>
          </a:bodyPr>
          <a:lstStyle/>
          <a:p>
            <a:pPr algn="ctr">
              <a:lnSpc>
                <a:spcPts val="1614"/>
              </a:lnSpc>
            </a:pPr>
            <a:r>
              <a:rPr sz="1600" spc="-35" dirty="0">
                <a:solidFill>
                  <a:srgbClr val="FFFFFF"/>
                </a:solidFill>
                <a:latin typeface="Calibri"/>
                <a:cs typeface="Calibri"/>
              </a:rPr>
              <a:t>P</a:t>
            </a:r>
            <a:r>
              <a:rPr sz="1600" spc="-25" dirty="0">
                <a:solidFill>
                  <a:srgbClr val="FFFFFF"/>
                </a:solidFill>
                <a:latin typeface="Calibri"/>
                <a:cs typeface="Calibri"/>
              </a:rPr>
              <a:t>a</a:t>
            </a:r>
            <a:r>
              <a:rPr sz="1600" spc="-5" dirty="0">
                <a:solidFill>
                  <a:srgbClr val="FFFFFF"/>
                </a:solidFill>
                <a:latin typeface="Calibri"/>
                <a:cs typeface="Calibri"/>
              </a:rPr>
              <a:t>yme</a:t>
            </a:r>
            <a:r>
              <a:rPr sz="1600" spc="-15" dirty="0">
                <a:solidFill>
                  <a:srgbClr val="FFFFFF"/>
                </a:solidFill>
                <a:latin typeface="Calibri"/>
                <a:cs typeface="Calibri"/>
              </a:rPr>
              <a:t>n</a:t>
            </a:r>
            <a:r>
              <a:rPr sz="1600" dirty="0">
                <a:solidFill>
                  <a:srgbClr val="FFFFFF"/>
                </a:solidFill>
                <a:latin typeface="Calibri"/>
                <a:cs typeface="Calibri"/>
              </a:rPr>
              <a:t>t</a:t>
            </a:r>
            <a:endParaRPr sz="1600">
              <a:latin typeface="Calibri"/>
              <a:cs typeface="Calibri"/>
            </a:endParaRPr>
          </a:p>
          <a:p>
            <a:pPr marR="38100" algn="ctr"/>
            <a:r>
              <a:rPr sz="1600" spc="-5" dirty="0">
                <a:solidFill>
                  <a:srgbClr val="FFFFFF"/>
                </a:solidFill>
                <a:latin typeface="Calibri"/>
                <a:cs typeface="Calibri"/>
              </a:rPr>
              <a:t>API</a:t>
            </a:r>
            <a:endParaRPr sz="1600">
              <a:latin typeface="Calibri"/>
              <a:cs typeface="Calibri"/>
            </a:endParaRPr>
          </a:p>
        </p:txBody>
      </p:sp>
      <p:sp>
        <p:nvSpPr>
          <p:cNvPr id="23" name="object 23"/>
          <p:cNvSpPr/>
          <p:nvPr/>
        </p:nvSpPr>
        <p:spPr>
          <a:xfrm>
            <a:off x="8309609" y="5610605"/>
            <a:ext cx="1728470" cy="905510"/>
          </a:xfrm>
          <a:custGeom>
            <a:avLst/>
            <a:gdLst/>
            <a:ahLst/>
            <a:cxnLst/>
            <a:rect l="l" t="t" r="r" b="b"/>
            <a:pathLst>
              <a:path w="1728470" h="905509">
                <a:moveTo>
                  <a:pt x="0" y="0"/>
                </a:moveTo>
                <a:lnTo>
                  <a:pt x="1728216" y="0"/>
                </a:lnTo>
                <a:lnTo>
                  <a:pt x="1728216" y="905256"/>
                </a:lnTo>
                <a:lnTo>
                  <a:pt x="0" y="905256"/>
                </a:lnTo>
                <a:lnTo>
                  <a:pt x="0" y="0"/>
                </a:lnTo>
                <a:close/>
              </a:path>
            </a:pathLst>
          </a:custGeom>
          <a:solidFill>
            <a:srgbClr val="4471C4"/>
          </a:solidFill>
        </p:spPr>
        <p:txBody>
          <a:bodyPr wrap="square" lIns="0" tIns="0" rIns="0" bIns="0" rtlCol="0"/>
          <a:lstStyle/>
          <a:p>
            <a:endParaRPr/>
          </a:p>
        </p:txBody>
      </p:sp>
      <p:sp>
        <p:nvSpPr>
          <p:cNvPr id="24" name="object 24"/>
          <p:cNvSpPr/>
          <p:nvPr/>
        </p:nvSpPr>
        <p:spPr>
          <a:xfrm>
            <a:off x="8309609" y="5610605"/>
            <a:ext cx="1728470" cy="905510"/>
          </a:xfrm>
          <a:custGeom>
            <a:avLst/>
            <a:gdLst/>
            <a:ahLst/>
            <a:cxnLst/>
            <a:rect l="l" t="t" r="r" b="b"/>
            <a:pathLst>
              <a:path w="1728470" h="905509">
                <a:moveTo>
                  <a:pt x="0" y="0"/>
                </a:moveTo>
                <a:lnTo>
                  <a:pt x="1728216" y="0"/>
                </a:lnTo>
                <a:lnTo>
                  <a:pt x="1728216" y="905256"/>
                </a:lnTo>
                <a:lnTo>
                  <a:pt x="0" y="905256"/>
                </a:lnTo>
                <a:lnTo>
                  <a:pt x="0" y="0"/>
                </a:lnTo>
                <a:close/>
              </a:path>
            </a:pathLst>
          </a:custGeom>
          <a:ln w="28956">
            <a:solidFill>
              <a:srgbClr val="000000"/>
            </a:solidFill>
          </a:ln>
        </p:spPr>
        <p:txBody>
          <a:bodyPr wrap="square" lIns="0" tIns="0" rIns="0" bIns="0" rtlCol="0"/>
          <a:lstStyle/>
          <a:p>
            <a:endParaRPr/>
          </a:p>
        </p:txBody>
      </p:sp>
      <p:sp>
        <p:nvSpPr>
          <p:cNvPr id="25" name="object 25"/>
          <p:cNvSpPr txBox="1"/>
          <p:nvPr/>
        </p:nvSpPr>
        <p:spPr>
          <a:xfrm>
            <a:off x="8433054" y="5610606"/>
            <a:ext cx="1605280" cy="580287"/>
          </a:xfrm>
          <a:prstGeom prst="rect">
            <a:avLst/>
          </a:prstGeom>
          <a:solidFill>
            <a:srgbClr val="4471C4"/>
          </a:solidFill>
          <a:ln w="28955">
            <a:solidFill>
              <a:srgbClr val="000000"/>
            </a:solidFill>
          </a:ln>
        </p:spPr>
        <p:txBody>
          <a:bodyPr vert="horz" wrap="square" lIns="0" tIns="3175" rIns="0" bIns="0" rtlCol="0">
            <a:spAutoFit/>
          </a:bodyPr>
          <a:lstStyle/>
          <a:p>
            <a:pPr>
              <a:spcBef>
                <a:spcPts val="25"/>
              </a:spcBef>
            </a:pPr>
            <a:endParaRPr sz="2150">
              <a:latin typeface="Times New Roman"/>
              <a:cs typeface="Times New Roman"/>
            </a:endParaRPr>
          </a:p>
          <a:p>
            <a:pPr marR="118110" algn="ctr"/>
            <a:r>
              <a:rPr sz="1600" spc="-25" dirty="0">
                <a:solidFill>
                  <a:srgbClr val="FFFFFF"/>
                </a:solidFill>
                <a:latin typeface="Calibri"/>
                <a:cs typeface="Calibri"/>
              </a:rPr>
              <a:t>Xero</a:t>
            </a:r>
            <a:endParaRPr sz="1600">
              <a:latin typeface="Calibri"/>
              <a:cs typeface="Calibri"/>
            </a:endParaRPr>
          </a:p>
        </p:txBody>
      </p:sp>
      <p:sp>
        <p:nvSpPr>
          <p:cNvPr id="26" name="object 26"/>
          <p:cNvSpPr/>
          <p:nvPr/>
        </p:nvSpPr>
        <p:spPr>
          <a:xfrm>
            <a:off x="7898130" y="5679185"/>
            <a:ext cx="535305" cy="784860"/>
          </a:xfrm>
          <a:custGeom>
            <a:avLst/>
            <a:gdLst/>
            <a:ahLst/>
            <a:cxnLst/>
            <a:rect l="l" t="t" r="r" b="b"/>
            <a:pathLst>
              <a:path w="535304" h="784860">
                <a:moveTo>
                  <a:pt x="0" y="0"/>
                </a:moveTo>
                <a:lnTo>
                  <a:pt x="534924" y="0"/>
                </a:lnTo>
                <a:lnTo>
                  <a:pt x="534924" y="784860"/>
                </a:lnTo>
                <a:lnTo>
                  <a:pt x="0" y="784860"/>
                </a:lnTo>
                <a:lnTo>
                  <a:pt x="0" y="0"/>
                </a:lnTo>
                <a:close/>
              </a:path>
            </a:pathLst>
          </a:custGeom>
          <a:solidFill>
            <a:srgbClr val="1F3863"/>
          </a:solidFill>
        </p:spPr>
        <p:txBody>
          <a:bodyPr wrap="square" lIns="0" tIns="0" rIns="0" bIns="0" rtlCol="0"/>
          <a:lstStyle/>
          <a:p>
            <a:endParaRPr/>
          </a:p>
        </p:txBody>
      </p:sp>
      <p:sp>
        <p:nvSpPr>
          <p:cNvPr id="27" name="object 27"/>
          <p:cNvSpPr/>
          <p:nvPr/>
        </p:nvSpPr>
        <p:spPr>
          <a:xfrm>
            <a:off x="7898130" y="5679185"/>
            <a:ext cx="535305" cy="784860"/>
          </a:xfrm>
          <a:custGeom>
            <a:avLst/>
            <a:gdLst/>
            <a:ahLst/>
            <a:cxnLst/>
            <a:rect l="l" t="t" r="r" b="b"/>
            <a:pathLst>
              <a:path w="535304" h="784860">
                <a:moveTo>
                  <a:pt x="0" y="0"/>
                </a:moveTo>
                <a:lnTo>
                  <a:pt x="534924" y="0"/>
                </a:lnTo>
                <a:lnTo>
                  <a:pt x="534924" y="784860"/>
                </a:lnTo>
                <a:lnTo>
                  <a:pt x="0" y="784860"/>
                </a:lnTo>
                <a:lnTo>
                  <a:pt x="0" y="0"/>
                </a:lnTo>
                <a:close/>
              </a:path>
            </a:pathLst>
          </a:custGeom>
          <a:ln w="28956">
            <a:solidFill>
              <a:srgbClr val="000000"/>
            </a:solidFill>
          </a:ln>
        </p:spPr>
        <p:txBody>
          <a:bodyPr wrap="square" lIns="0" tIns="0" rIns="0" bIns="0" rtlCol="0"/>
          <a:lstStyle/>
          <a:p>
            <a:endParaRPr/>
          </a:p>
        </p:txBody>
      </p:sp>
      <p:sp>
        <p:nvSpPr>
          <p:cNvPr id="28" name="object 28"/>
          <p:cNvSpPr txBox="1"/>
          <p:nvPr/>
        </p:nvSpPr>
        <p:spPr>
          <a:xfrm>
            <a:off x="7946424" y="5764982"/>
            <a:ext cx="451406" cy="610870"/>
          </a:xfrm>
          <a:prstGeom prst="rect">
            <a:avLst/>
          </a:prstGeom>
        </p:spPr>
        <p:txBody>
          <a:bodyPr vert="vert270" wrap="square" lIns="0" tIns="0" rIns="0" bIns="0" rtlCol="0">
            <a:spAutoFit/>
          </a:bodyPr>
          <a:lstStyle/>
          <a:p>
            <a:pPr algn="ctr">
              <a:lnSpc>
                <a:spcPts val="1614"/>
              </a:lnSpc>
            </a:pPr>
            <a:r>
              <a:rPr sz="1600" dirty="0">
                <a:solidFill>
                  <a:srgbClr val="FFFFFF"/>
                </a:solidFill>
                <a:latin typeface="Calibri"/>
                <a:cs typeface="Calibri"/>
              </a:rPr>
              <a:t>I</a:t>
            </a:r>
            <a:r>
              <a:rPr sz="1600" spc="-25" dirty="0">
                <a:solidFill>
                  <a:srgbClr val="FFFFFF"/>
                </a:solidFill>
                <a:latin typeface="Calibri"/>
                <a:cs typeface="Calibri"/>
              </a:rPr>
              <a:t>n</a:t>
            </a:r>
            <a:r>
              <a:rPr sz="1600" spc="-15" dirty="0">
                <a:solidFill>
                  <a:srgbClr val="FFFFFF"/>
                </a:solidFill>
                <a:latin typeface="Calibri"/>
                <a:cs typeface="Calibri"/>
              </a:rPr>
              <a:t>v</a:t>
            </a:r>
            <a:r>
              <a:rPr sz="1600" spc="-5" dirty="0">
                <a:solidFill>
                  <a:srgbClr val="FFFFFF"/>
                </a:solidFill>
                <a:latin typeface="Calibri"/>
                <a:cs typeface="Calibri"/>
              </a:rPr>
              <a:t>o</a:t>
            </a:r>
            <a:r>
              <a:rPr sz="1600" dirty="0">
                <a:solidFill>
                  <a:srgbClr val="FFFFFF"/>
                </a:solidFill>
                <a:latin typeface="Calibri"/>
                <a:cs typeface="Calibri"/>
              </a:rPr>
              <a:t>i</a:t>
            </a:r>
            <a:r>
              <a:rPr sz="1600" spc="-5" dirty="0">
                <a:solidFill>
                  <a:srgbClr val="FFFFFF"/>
                </a:solidFill>
                <a:latin typeface="Calibri"/>
                <a:cs typeface="Calibri"/>
              </a:rPr>
              <a:t>c</a:t>
            </a:r>
            <a:r>
              <a:rPr sz="1600" dirty="0">
                <a:solidFill>
                  <a:srgbClr val="FFFFFF"/>
                </a:solidFill>
                <a:latin typeface="Calibri"/>
                <a:cs typeface="Calibri"/>
              </a:rPr>
              <a:t>e</a:t>
            </a:r>
            <a:endParaRPr sz="1600">
              <a:latin typeface="Calibri"/>
              <a:cs typeface="Calibri"/>
            </a:endParaRPr>
          </a:p>
          <a:p>
            <a:pPr algn="ctr">
              <a:lnSpc>
                <a:spcPct val="100000"/>
              </a:lnSpc>
            </a:pPr>
            <a:r>
              <a:rPr sz="1600" spc="-5" dirty="0">
                <a:solidFill>
                  <a:srgbClr val="FFFFFF"/>
                </a:solidFill>
                <a:latin typeface="Calibri"/>
                <a:cs typeface="Calibri"/>
              </a:rPr>
              <a:t>API</a:t>
            </a:r>
            <a:endParaRPr sz="1600">
              <a:latin typeface="Calibri"/>
              <a:cs typeface="Calibri"/>
            </a:endParaRPr>
          </a:p>
        </p:txBody>
      </p:sp>
      <p:sp>
        <p:nvSpPr>
          <p:cNvPr id="29" name="object 29"/>
          <p:cNvSpPr/>
          <p:nvPr/>
        </p:nvSpPr>
        <p:spPr>
          <a:xfrm>
            <a:off x="3044953" y="2825496"/>
            <a:ext cx="528827" cy="633983"/>
          </a:xfrm>
          <a:prstGeom prst="rect">
            <a:avLst/>
          </a:prstGeom>
          <a:blipFill>
            <a:blip r:embed="rId2" cstate="print"/>
            <a:stretch>
              <a:fillRect/>
            </a:stretch>
          </a:blipFill>
        </p:spPr>
        <p:txBody>
          <a:bodyPr wrap="square" lIns="0" tIns="0" rIns="0" bIns="0" rtlCol="0"/>
          <a:lstStyle/>
          <a:p>
            <a:endParaRPr/>
          </a:p>
        </p:txBody>
      </p:sp>
      <p:sp>
        <p:nvSpPr>
          <p:cNvPr id="30" name="object 30"/>
          <p:cNvSpPr/>
          <p:nvPr/>
        </p:nvSpPr>
        <p:spPr>
          <a:xfrm>
            <a:off x="5767579" y="3992279"/>
            <a:ext cx="2091689" cy="373380"/>
          </a:xfrm>
          <a:custGeom>
            <a:avLst/>
            <a:gdLst/>
            <a:ahLst/>
            <a:cxnLst/>
            <a:rect l="l" t="t" r="r" b="b"/>
            <a:pathLst>
              <a:path w="2091689" h="373379">
                <a:moveTo>
                  <a:pt x="0" y="373291"/>
                </a:moveTo>
                <a:lnTo>
                  <a:pt x="69407" y="372769"/>
                </a:lnTo>
                <a:lnTo>
                  <a:pt x="138552" y="371234"/>
                </a:lnTo>
                <a:lnTo>
                  <a:pt x="207172" y="368733"/>
                </a:lnTo>
                <a:lnTo>
                  <a:pt x="275004" y="365311"/>
                </a:lnTo>
                <a:lnTo>
                  <a:pt x="341786" y="361014"/>
                </a:lnTo>
                <a:lnTo>
                  <a:pt x="407255" y="355888"/>
                </a:lnTo>
                <a:lnTo>
                  <a:pt x="471148" y="349980"/>
                </a:lnTo>
                <a:lnTo>
                  <a:pt x="533204" y="343335"/>
                </a:lnTo>
                <a:lnTo>
                  <a:pt x="593158" y="335999"/>
                </a:lnTo>
                <a:lnTo>
                  <a:pt x="650750" y="328019"/>
                </a:lnTo>
                <a:lnTo>
                  <a:pt x="705716" y="319440"/>
                </a:lnTo>
                <a:lnTo>
                  <a:pt x="757794" y="310309"/>
                </a:lnTo>
                <a:lnTo>
                  <a:pt x="806720" y="300671"/>
                </a:lnTo>
                <a:lnTo>
                  <a:pt x="852233" y="290573"/>
                </a:lnTo>
                <a:lnTo>
                  <a:pt x="894071" y="280060"/>
                </a:lnTo>
                <a:lnTo>
                  <a:pt x="931969" y="269179"/>
                </a:lnTo>
                <a:lnTo>
                  <a:pt x="994900" y="246495"/>
                </a:lnTo>
                <a:lnTo>
                  <a:pt x="1038925" y="222891"/>
                </a:lnTo>
                <a:lnTo>
                  <a:pt x="1064920" y="186562"/>
                </a:lnTo>
                <a:lnTo>
                  <a:pt x="1068017" y="174145"/>
                </a:lnTo>
                <a:lnTo>
                  <a:pt x="1112247" y="137381"/>
                </a:lnTo>
                <a:lnTo>
                  <a:pt x="1168058" y="113769"/>
                </a:lnTo>
                <a:lnTo>
                  <a:pt x="1242325" y="91330"/>
                </a:lnTo>
                <a:lnTo>
                  <a:pt x="1285682" y="80673"/>
                </a:lnTo>
                <a:lnTo>
                  <a:pt x="1332817" y="70457"/>
                </a:lnTo>
                <a:lnTo>
                  <a:pt x="1383450" y="60729"/>
                </a:lnTo>
                <a:lnTo>
                  <a:pt x="1437303" y="51540"/>
                </a:lnTo>
                <a:lnTo>
                  <a:pt x="1494095" y="42938"/>
                </a:lnTo>
                <a:lnTo>
                  <a:pt x="1553550" y="34971"/>
                </a:lnTo>
                <a:lnTo>
                  <a:pt x="1615387" y="27689"/>
                </a:lnTo>
                <a:lnTo>
                  <a:pt x="1679327" y="21141"/>
                </a:lnTo>
                <a:lnTo>
                  <a:pt x="1745092" y="15376"/>
                </a:lnTo>
                <a:lnTo>
                  <a:pt x="1812403" y="10442"/>
                </a:lnTo>
                <a:lnTo>
                  <a:pt x="1880981" y="6388"/>
                </a:lnTo>
                <a:lnTo>
                  <a:pt x="1950546" y="3264"/>
                </a:lnTo>
                <a:lnTo>
                  <a:pt x="2020820" y="1118"/>
                </a:lnTo>
                <a:lnTo>
                  <a:pt x="2091524" y="0"/>
                </a:lnTo>
              </a:path>
            </a:pathLst>
          </a:custGeom>
          <a:ln w="38100">
            <a:solidFill>
              <a:srgbClr val="2E5496"/>
            </a:solidFill>
          </a:ln>
        </p:spPr>
        <p:txBody>
          <a:bodyPr wrap="square" lIns="0" tIns="0" rIns="0" bIns="0" rtlCol="0"/>
          <a:lstStyle/>
          <a:p>
            <a:endParaRPr/>
          </a:p>
        </p:txBody>
      </p:sp>
      <p:sp>
        <p:nvSpPr>
          <p:cNvPr id="31" name="object 31"/>
          <p:cNvSpPr/>
          <p:nvPr/>
        </p:nvSpPr>
        <p:spPr>
          <a:xfrm>
            <a:off x="7745132" y="3926084"/>
            <a:ext cx="114935" cy="133350"/>
          </a:xfrm>
          <a:custGeom>
            <a:avLst/>
            <a:gdLst/>
            <a:ahLst/>
            <a:cxnLst/>
            <a:rect l="l" t="t" r="r" b="b"/>
            <a:pathLst>
              <a:path w="114935" h="133350">
                <a:moveTo>
                  <a:pt x="558" y="133350"/>
                </a:moveTo>
                <a:lnTo>
                  <a:pt x="114579" y="66192"/>
                </a:lnTo>
                <a:lnTo>
                  <a:pt x="0" y="0"/>
                </a:lnTo>
              </a:path>
            </a:pathLst>
          </a:custGeom>
          <a:ln w="38100">
            <a:solidFill>
              <a:srgbClr val="2E5496"/>
            </a:solidFill>
          </a:ln>
        </p:spPr>
        <p:txBody>
          <a:bodyPr wrap="square" lIns="0" tIns="0" rIns="0" bIns="0" rtlCol="0"/>
          <a:lstStyle/>
          <a:p>
            <a:endParaRPr/>
          </a:p>
        </p:txBody>
      </p:sp>
      <p:sp>
        <p:nvSpPr>
          <p:cNvPr id="32" name="object 32"/>
          <p:cNvSpPr/>
          <p:nvPr/>
        </p:nvSpPr>
        <p:spPr>
          <a:xfrm>
            <a:off x="5767579" y="2951827"/>
            <a:ext cx="2089785" cy="1413510"/>
          </a:xfrm>
          <a:custGeom>
            <a:avLst/>
            <a:gdLst/>
            <a:ahLst/>
            <a:cxnLst/>
            <a:rect l="l" t="t" r="r" b="b"/>
            <a:pathLst>
              <a:path w="2089785" h="1413510">
                <a:moveTo>
                  <a:pt x="0" y="1413192"/>
                </a:moveTo>
                <a:lnTo>
                  <a:pt x="53172" y="1412027"/>
                </a:lnTo>
                <a:lnTo>
                  <a:pt x="106227" y="1408584"/>
                </a:lnTo>
                <a:lnTo>
                  <a:pt x="159046" y="1402942"/>
                </a:lnTo>
                <a:lnTo>
                  <a:pt x="211509" y="1395179"/>
                </a:lnTo>
                <a:lnTo>
                  <a:pt x="263500" y="1385374"/>
                </a:lnTo>
                <a:lnTo>
                  <a:pt x="314900" y="1373605"/>
                </a:lnTo>
                <a:lnTo>
                  <a:pt x="365591" y="1359952"/>
                </a:lnTo>
                <a:lnTo>
                  <a:pt x="415454" y="1344491"/>
                </a:lnTo>
                <a:lnTo>
                  <a:pt x="464372" y="1327303"/>
                </a:lnTo>
                <a:lnTo>
                  <a:pt x="512225" y="1308465"/>
                </a:lnTo>
                <a:lnTo>
                  <a:pt x="558897" y="1288057"/>
                </a:lnTo>
                <a:lnTo>
                  <a:pt x="604268" y="1266156"/>
                </a:lnTo>
                <a:lnTo>
                  <a:pt x="648221" y="1242841"/>
                </a:lnTo>
                <a:lnTo>
                  <a:pt x="690637" y="1218192"/>
                </a:lnTo>
                <a:lnTo>
                  <a:pt x="731399" y="1192285"/>
                </a:lnTo>
                <a:lnTo>
                  <a:pt x="770387" y="1165200"/>
                </a:lnTo>
                <a:lnTo>
                  <a:pt x="807484" y="1137016"/>
                </a:lnTo>
                <a:lnTo>
                  <a:pt x="842572" y="1107811"/>
                </a:lnTo>
                <a:lnTo>
                  <a:pt x="875531" y="1077663"/>
                </a:lnTo>
                <a:lnTo>
                  <a:pt x="906245" y="1046651"/>
                </a:lnTo>
                <a:lnTo>
                  <a:pt x="934595" y="1014854"/>
                </a:lnTo>
                <a:lnTo>
                  <a:pt x="960462" y="982350"/>
                </a:lnTo>
                <a:lnTo>
                  <a:pt x="983729" y="949218"/>
                </a:lnTo>
                <a:lnTo>
                  <a:pt x="1004277" y="915536"/>
                </a:lnTo>
                <a:lnTo>
                  <a:pt x="1021988" y="881382"/>
                </a:lnTo>
                <a:lnTo>
                  <a:pt x="1048427" y="811977"/>
                </a:lnTo>
                <a:lnTo>
                  <a:pt x="1062100" y="741628"/>
                </a:lnTo>
                <a:lnTo>
                  <a:pt x="1063853" y="706297"/>
                </a:lnTo>
                <a:lnTo>
                  <a:pt x="1065640" y="670624"/>
                </a:lnTo>
                <a:lnTo>
                  <a:pt x="1079573" y="599601"/>
                </a:lnTo>
                <a:lnTo>
                  <a:pt x="1106506" y="529549"/>
                </a:lnTo>
                <a:lnTo>
                  <a:pt x="1124543" y="495088"/>
                </a:lnTo>
                <a:lnTo>
                  <a:pt x="1145466" y="461113"/>
                </a:lnTo>
                <a:lnTo>
                  <a:pt x="1169151" y="427703"/>
                </a:lnTo>
                <a:lnTo>
                  <a:pt x="1195479" y="394941"/>
                </a:lnTo>
                <a:lnTo>
                  <a:pt x="1224326" y="362905"/>
                </a:lnTo>
                <a:lnTo>
                  <a:pt x="1255572" y="331679"/>
                </a:lnTo>
                <a:lnTo>
                  <a:pt x="1289094" y="301341"/>
                </a:lnTo>
                <a:lnTo>
                  <a:pt x="1324772" y="271974"/>
                </a:lnTo>
                <a:lnTo>
                  <a:pt x="1362483" y="243658"/>
                </a:lnTo>
                <a:lnTo>
                  <a:pt x="1402105" y="216473"/>
                </a:lnTo>
                <a:lnTo>
                  <a:pt x="1443518" y="190501"/>
                </a:lnTo>
                <a:lnTo>
                  <a:pt x="1486599" y="165823"/>
                </a:lnTo>
                <a:lnTo>
                  <a:pt x="1531226" y="142518"/>
                </a:lnTo>
                <a:lnTo>
                  <a:pt x="1577279" y="120669"/>
                </a:lnTo>
                <a:lnTo>
                  <a:pt x="1624635" y="100356"/>
                </a:lnTo>
                <a:lnTo>
                  <a:pt x="1673173" y="81660"/>
                </a:lnTo>
                <a:lnTo>
                  <a:pt x="1722771" y="64662"/>
                </a:lnTo>
                <a:lnTo>
                  <a:pt x="1773307" y="49442"/>
                </a:lnTo>
                <a:lnTo>
                  <a:pt x="1824660" y="36082"/>
                </a:lnTo>
                <a:lnTo>
                  <a:pt x="1876708" y="24661"/>
                </a:lnTo>
                <a:lnTo>
                  <a:pt x="1929329" y="15262"/>
                </a:lnTo>
                <a:lnTo>
                  <a:pt x="1982402" y="7965"/>
                </a:lnTo>
                <a:lnTo>
                  <a:pt x="2035805" y="2850"/>
                </a:lnTo>
                <a:lnTo>
                  <a:pt x="2089416" y="0"/>
                </a:lnTo>
              </a:path>
            </a:pathLst>
          </a:custGeom>
          <a:ln w="38100">
            <a:solidFill>
              <a:srgbClr val="2E5496"/>
            </a:solidFill>
          </a:ln>
        </p:spPr>
        <p:txBody>
          <a:bodyPr wrap="square" lIns="0" tIns="0" rIns="0" bIns="0" rtlCol="0"/>
          <a:lstStyle/>
          <a:p>
            <a:endParaRPr/>
          </a:p>
        </p:txBody>
      </p:sp>
      <p:sp>
        <p:nvSpPr>
          <p:cNvPr id="33" name="object 33"/>
          <p:cNvSpPr/>
          <p:nvPr/>
        </p:nvSpPr>
        <p:spPr>
          <a:xfrm>
            <a:off x="7742219" y="2886966"/>
            <a:ext cx="115570" cy="133350"/>
          </a:xfrm>
          <a:custGeom>
            <a:avLst/>
            <a:gdLst/>
            <a:ahLst/>
            <a:cxnLst/>
            <a:rect l="l" t="t" r="r" b="b"/>
            <a:pathLst>
              <a:path w="115570" h="133350">
                <a:moveTo>
                  <a:pt x="2120" y="133337"/>
                </a:moveTo>
                <a:lnTo>
                  <a:pt x="115354" y="64858"/>
                </a:lnTo>
                <a:lnTo>
                  <a:pt x="0" y="0"/>
                </a:lnTo>
              </a:path>
            </a:pathLst>
          </a:custGeom>
          <a:ln w="38100">
            <a:solidFill>
              <a:srgbClr val="2E5496"/>
            </a:solidFill>
          </a:ln>
        </p:spPr>
        <p:txBody>
          <a:bodyPr wrap="square" lIns="0" tIns="0" rIns="0" bIns="0" rtlCol="0"/>
          <a:lstStyle/>
          <a:p>
            <a:endParaRPr/>
          </a:p>
        </p:txBody>
      </p:sp>
      <p:sp>
        <p:nvSpPr>
          <p:cNvPr id="34" name="object 34"/>
          <p:cNvSpPr/>
          <p:nvPr/>
        </p:nvSpPr>
        <p:spPr>
          <a:xfrm>
            <a:off x="5767579" y="4365497"/>
            <a:ext cx="2085975" cy="657860"/>
          </a:xfrm>
          <a:custGeom>
            <a:avLst/>
            <a:gdLst/>
            <a:ahLst/>
            <a:cxnLst/>
            <a:rect l="l" t="t" r="r" b="b"/>
            <a:pathLst>
              <a:path w="2085975" h="657860">
                <a:moveTo>
                  <a:pt x="0" y="0"/>
                </a:moveTo>
                <a:lnTo>
                  <a:pt x="63678" y="778"/>
                </a:lnTo>
                <a:lnTo>
                  <a:pt x="127152" y="3073"/>
                </a:lnTo>
                <a:lnTo>
                  <a:pt x="190219" y="6819"/>
                </a:lnTo>
                <a:lnTo>
                  <a:pt x="252674" y="11955"/>
                </a:lnTo>
                <a:lnTo>
                  <a:pt x="314314" y="18417"/>
                </a:lnTo>
                <a:lnTo>
                  <a:pt x="374934" y="26141"/>
                </a:lnTo>
                <a:lnTo>
                  <a:pt x="434331" y="35066"/>
                </a:lnTo>
                <a:lnTo>
                  <a:pt x="492301" y="45127"/>
                </a:lnTo>
                <a:lnTo>
                  <a:pt x="548639" y="56262"/>
                </a:lnTo>
                <a:lnTo>
                  <a:pt x="603143" y="68406"/>
                </a:lnTo>
                <a:lnTo>
                  <a:pt x="655608" y="81498"/>
                </a:lnTo>
                <a:lnTo>
                  <a:pt x="705830" y="95474"/>
                </a:lnTo>
                <a:lnTo>
                  <a:pt x="753606" y="110271"/>
                </a:lnTo>
                <a:lnTo>
                  <a:pt x="798731" y="125826"/>
                </a:lnTo>
                <a:lnTo>
                  <a:pt x="841002" y="142075"/>
                </a:lnTo>
                <a:lnTo>
                  <a:pt x="880215" y="158956"/>
                </a:lnTo>
                <a:lnTo>
                  <a:pt x="916166" y="176405"/>
                </a:lnTo>
                <a:lnTo>
                  <a:pt x="977466" y="212755"/>
                </a:lnTo>
                <a:lnTo>
                  <a:pt x="1023271" y="250621"/>
                </a:lnTo>
                <a:lnTo>
                  <a:pt x="1051950" y="289497"/>
                </a:lnTo>
                <a:lnTo>
                  <a:pt x="1061872" y="328879"/>
                </a:lnTo>
                <a:lnTo>
                  <a:pt x="1064470" y="348929"/>
                </a:lnTo>
                <a:lnTo>
                  <a:pt x="1084615" y="388764"/>
                </a:lnTo>
                <a:lnTo>
                  <a:pt x="1123263" y="427802"/>
                </a:lnTo>
                <a:lnTo>
                  <a:pt x="1178699" y="465514"/>
                </a:lnTo>
                <a:lnTo>
                  <a:pt x="1212177" y="483706"/>
                </a:lnTo>
                <a:lnTo>
                  <a:pt x="1249210" y="501368"/>
                </a:lnTo>
                <a:lnTo>
                  <a:pt x="1289582" y="518432"/>
                </a:lnTo>
                <a:lnTo>
                  <a:pt x="1333081" y="534832"/>
                </a:lnTo>
                <a:lnTo>
                  <a:pt x="1379491" y="550503"/>
                </a:lnTo>
                <a:lnTo>
                  <a:pt x="1428598" y="565378"/>
                </a:lnTo>
                <a:lnTo>
                  <a:pt x="1480189" y="579390"/>
                </a:lnTo>
                <a:lnTo>
                  <a:pt x="1534048" y="592472"/>
                </a:lnTo>
                <a:lnTo>
                  <a:pt x="1589962" y="604560"/>
                </a:lnTo>
                <a:lnTo>
                  <a:pt x="1647717" y="615586"/>
                </a:lnTo>
                <a:lnTo>
                  <a:pt x="1707097" y="625484"/>
                </a:lnTo>
                <a:lnTo>
                  <a:pt x="1767889" y="634187"/>
                </a:lnTo>
                <a:lnTo>
                  <a:pt x="1829879" y="641630"/>
                </a:lnTo>
                <a:lnTo>
                  <a:pt x="1892853" y="647745"/>
                </a:lnTo>
                <a:lnTo>
                  <a:pt x="1956595" y="652467"/>
                </a:lnTo>
                <a:lnTo>
                  <a:pt x="2020892" y="655730"/>
                </a:lnTo>
                <a:lnTo>
                  <a:pt x="2085530" y="657466"/>
                </a:lnTo>
              </a:path>
            </a:pathLst>
          </a:custGeom>
          <a:ln w="38100">
            <a:solidFill>
              <a:srgbClr val="2E5496"/>
            </a:solidFill>
          </a:ln>
        </p:spPr>
        <p:txBody>
          <a:bodyPr wrap="square" lIns="0" tIns="0" rIns="0" bIns="0" rtlCol="0"/>
          <a:lstStyle/>
          <a:p>
            <a:endParaRPr/>
          </a:p>
        </p:txBody>
      </p:sp>
      <p:sp>
        <p:nvSpPr>
          <p:cNvPr id="35" name="object 35"/>
          <p:cNvSpPr/>
          <p:nvPr/>
        </p:nvSpPr>
        <p:spPr>
          <a:xfrm>
            <a:off x="7738822" y="4955445"/>
            <a:ext cx="114935" cy="133350"/>
          </a:xfrm>
          <a:custGeom>
            <a:avLst/>
            <a:gdLst/>
            <a:ahLst/>
            <a:cxnLst/>
            <a:rect l="l" t="t" r="r" b="b"/>
            <a:pathLst>
              <a:path w="114935" h="133350">
                <a:moveTo>
                  <a:pt x="990" y="0"/>
                </a:moveTo>
                <a:lnTo>
                  <a:pt x="114795" y="67525"/>
                </a:lnTo>
                <a:lnTo>
                  <a:pt x="0" y="133350"/>
                </a:lnTo>
              </a:path>
            </a:pathLst>
          </a:custGeom>
          <a:ln w="38100">
            <a:solidFill>
              <a:srgbClr val="2E5496"/>
            </a:solidFill>
          </a:ln>
        </p:spPr>
        <p:txBody>
          <a:bodyPr wrap="square" lIns="0" tIns="0" rIns="0" bIns="0" rtlCol="0"/>
          <a:lstStyle/>
          <a:p>
            <a:endParaRPr/>
          </a:p>
        </p:txBody>
      </p:sp>
      <p:sp>
        <p:nvSpPr>
          <p:cNvPr id="36" name="object 36"/>
          <p:cNvSpPr/>
          <p:nvPr/>
        </p:nvSpPr>
        <p:spPr>
          <a:xfrm>
            <a:off x="5767579" y="4365497"/>
            <a:ext cx="2091689" cy="1705610"/>
          </a:xfrm>
          <a:custGeom>
            <a:avLst/>
            <a:gdLst/>
            <a:ahLst/>
            <a:cxnLst/>
            <a:rect l="l" t="t" r="r" b="b"/>
            <a:pathLst>
              <a:path w="2091689" h="1705610">
                <a:moveTo>
                  <a:pt x="0" y="0"/>
                </a:moveTo>
                <a:lnTo>
                  <a:pt x="49901" y="1236"/>
                </a:lnTo>
                <a:lnTo>
                  <a:pt x="99706" y="4894"/>
                </a:lnTo>
                <a:lnTo>
                  <a:pt x="149315" y="10895"/>
                </a:lnTo>
                <a:lnTo>
                  <a:pt x="198632" y="19162"/>
                </a:lnTo>
                <a:lnTo>
                  <a:pt x="247559" y="29615"/>
                </a:lnTo>
                <a:lnTo>
                  <a:pt x="295998" y="42177"/>
                </a:lnTo>
                <a:lnTo>
                  <a:pt x="343853" y="56770"/>
                </a:lnTo>
                <a:lnTo>
                  <a:pt x="391025" y="73316"/>
                </a:lnTo>
                <a:lnTo>
                  <a:pt x="437417" y="91736"/>
                </a:lnTo>
                <a:lnTo>
                  <a:pt x="482932" y="111953"/>
                </a:lnTo>
                <a:lnTo>
                  <a:pt x="527471" y="133888"/>
                </a:lnTo>
                <a:lnTo>
                  <a:pt x="570938" y="157463"/>
                </a:lnTo>
                <a:lnTo>
                  <a:pt x="613235" y="182600"/>
                </a:lnTo>
                <a:lnTo>
                  <a:pt x="654265" y="209222"/>
                </a:lnTo>
                <a:lnTo>
                  <a:pt x="693930" y="237249"/>
                </a:lnTo>
                <a:lnTo>
                  <a:pt x="732132" y="266604"/>
                </a:lnTo>
                <a:lnTo>
                  <a:pt x="768775" y="297209"/>
                </a:lnTo>
                <a:lnTo>
                  <a:pt x="803760" y="328986"/>
                </a:lnTo>
                <a:lnTo>
                  <a:pt x="836990" y="361856"/>
                </a:lnTo>
                <a:lnTo>
                  <a:pt x="868367" y="395741"/>
                </a:lnTo>
                <a:lnTo>
                  <a:pt x="897795" y="430564"/>
                </a:lnTo>
                <a:lnTo>
                  <a:pt x="925175" y="466245"/>
                </a:lnTo>
                <a:lnTo>
                  <a:pt x="950410" y="502708"/>
                </a:lnTo>
                <a:lnTo>
                  <a:pt x="973403" y="539874"/>
                </a:lnTo>
                <a:lnTo>
                  <a:pt x="994056" y="577665"/>
                </a:lnTo>
                <a:lnTo>
                  <a:pt x="1012272" y="616002"/>
                </a:lnTo>
                <a:lnTo>
                  <a:pt x="1027953" y="654808"/>
                </a:lnTo>
                <a:lnTo>
                  <a:pt x="1041001" y="694005"/>
                </a:lnTo>
                <a:lnTo>
                  <a:pt x="1051319" y="733514"/>
                </a:lnTo>
                <a:lnTo>
                  <a:pt x="1058810" y="773257"/>
                </a:lnTo>
                <a:lnTo>
                  <a:pt x="1063376" y="813157"/>
                </a:lnTo>
                <a:lnTo>
                  <a:pt x="1064920" y="853135"/>
                </a:lnTo>
                <a:lnTo>
                  <a:pt x="1066487" y="893410"/>
                </a:lnTo>
                <a:lnTo>
                  <a:pt x="1071121" y="933606"/>
                </a:lnTo>
                <a:lnTo>
                  <a:pt x="1078722" y="973642"/>
                </a:lnTo>
                <a:lnTo>
                  <a:pt x="1089191" y="1013439"/>
                </a:lnTo>
                <a:lnTo>
                  <a:pt x="1102428" y="1052916"/>
                </a:lnTo>
                <a:lnTo>
                  <a:pt x="1118333" y="1091994"/>
                </a:lnTo>
                <a:lnTo>
                  <a:pt x="1136806" y="1130593"/>
                </a:lnTo>
                <a:lnTo>
                  <a:pt x="1157749" y="1168632"/>
                </a:lnTo>
                <a:lnTo>
                  <a:pt x="1181061" y="1206033"/>
                </a:lnTo>
                <a:lnTo>
                  <a:pt x="1206642" y="1242715"/>
                </a:lnTo>
                <a:lnTo>
                  <a:pt x="1234393" y="1278598"/>
                </a:lnTo>
                <a:lnTo>
                  <a:pt x="1264214" y="1313603"/>
                </a:lnTo>
                <a:lnTo>
                  <a:pt x="1296006" y="1347649"/>
                </a:lnTo>
                <a:lnTo>
                  <a:pt x="1329668" y="1380657"/>
                </a:lnTo>
                <a:lnTo>
                  <a:pt x="1365101" y="1412547"/>
                </a:lnTo>
                <a:lnTo>
                  <a:pt x="1402205" y="1443239"/>
                </a:lnTo>
                <a:lnTo>
                  <a:pt x="1440881" y="1472653"/>
                </a:lnTo>
                <a:lnTo>
                  <a:pt x="1481029" y="1500709"/>
                </a:lnTo>
                <a:lnTo>
                  <a:pt x="1522549" y="1527327"/>
                </a:lnTo>
                <a:lnTo>
                  <a:pt x="1565341" y="1552428"/>
                </a:lnTo>
                <a:lnTo>
                  <a:pt x="1609306" y="1575931"/>
                </a:lnTo>
                <a:lnTo>
                  <a:pt x="1654344" y="1597757"/>
                </a:lnTo>
                <a:lnTo>
                  <a:pt x="1700356" y="1617826"/>
                </a:lnTo>
                <a:lnTo>
                  <a:pt x="1747241" y="1636058"/>
                </a:lnTo>
                <a:lnTo>
                  <a:pt x="1794900" y="1652373"/>
                </a:lnTo>
                <a:lnTo>
                  <a:pt x="1843233" y="1666691"/>
                </a:lnTo>
                <a:lnTo>
                  <a:pt x="1892141" y="1678932"/>
                </a:lnTo>
                <a:lnTo>
                  <a:pt x="1941524" y="1689017"/>
                </a:lnTo>
                <a:lnTo>
                  <a:pt x="1991282" y="1696865"/>
                </a:lnTo>
                <a:lnTo>
                  <a:pt x="2041315" y="1702397"/>
                </a:lnTo>
                <a:lnTo>
                  <a:pt x="2091524" y="1705533"/>
                </a:lnTo>
              </a:path>
            </a:pathLst>
          </a:custGeom>
          <a:ln w="38100">
            <a:solidFill>
              <a:srgbClr val="2E5496"/>
            </a:solidFill>
          </a:ln>
        </p:spPr>
        <p:txBody>
          <a:bodyPr wrap="square" lIns="0" tIns="0" rIns="0" bIns="0" rtlCol="0"/>
          <a:lstStyle/>
          <a:p>
            <a:endParaRPr/>
          </a:p>
        </p:txBody>
      </p:sp>
      <p:sp>
        <p:nvSpPr>
          <p:cNvPr id="37" name="object 37"/>
          <p:cNvSpPr/>
          <p:nvPr/>
        </p:nvSpPr>
        <p:spPr>
          <a:xfrm>
            <a:off x="7744157" y="6002190"/>
            <a:ext cx="115570" cy="133350"/>
          </a:xfrm>
          <a:custGeom>
            <a:avLst/>
            <a:gdLst/>
            <a:ahLst/>
            <a:cxnLst/>
            <a:rect l="l" t="t" r="r" b="b"/>
            <a:pathLst>
              <a:path w="115570" h="133350">
                <a:moveTo>
                  <a:pt x="2552" y="0"/>
                </a:moveTo>
                <a:lnTo>
                  <a:pt x="115557" y="68846"/>
                </a:lnTo>
                <a:lnTo>
                  <a:pt x="0" y="133324"/>
                </a:lnTo>
              </a:path>
            </a:pathLst>
          </a:custGeom>
          <a:ln w="38100">
            <a:solidFill>
              <a:srgbClr val="2E5496"/>
            </a:solidFill>
          </a:ln>
        </p:spPr>
        <p:txBody>
          <a:bodyPr wrap="square" lIns="0" tIns="0" rIns="0" bIns="0" rtlCol="0"/>
          <a:lstStyle/>
          <a:p>
            <a:endParaRPr/>
          </a:p>
        </p:txBody>
      </p:sp>
      <p:sp>
        <p:nvSpPr>
          <p:cNvPr id="38" name="object 38"/>
          <p:cNvSpPr/>
          <p:nvPr/>
        </p:nvSpPr>
        <p:spPr>
          <a:xfrm>
            <a:off x="3574543" y="3143250"/>
            <a:ext cx="818515" cy="1219200"/>
          </a:xfrm>
          <a:custGeom>
            <a:avLst/>
            <a:gdLst/>
            <a:ahLst/>
            <a:cxnLst/>
            <a:rect l="l" t="t" r="r" b="b"/>
            <a:pathLst>
              <a:path w="818514" h="1219200">
                <a:moveTo>
                  <a:pt x="0" y="0"/>
                </a:moveTo>
                <a:lnTo>
                  <a:pt x="71038" y="10896"/>
                </a:lnTo>
                <a:lnTo>
                  <a:pt x="140314" y="41910"/>
                </a:lnTo>
                <a:lnTo>
                  <a:pt x="173742" y="64174"/>
                </a:lnTo>
                <a:lnTo>
                  <a:pt x="206069" y="90525"/>
                </a:lnTo>
                <a:lnTo>
                  <a:pt x="237075" y="120648"/>
                </a:lnTo>
                <a:lnTo>
                  <a:pt x="266539" y="154228"/>
                </a:lnTo>
                <a:lnTo>
                  <a:pt x="294243" y="190952"/>
                </a:lnTo>
                <a:lnTo>
                  <a:pt x="319965" y="230504"/>
                </a:lnTo>
                <a:lnTo>
                  <a:pt x="343485" y="272572"/>
                </a:lnTo>
                <a:lnTo>
                  <a:pt x="364584" y="316839"/>
                </a:lnTo>
                <a:lnTo>
                  <a:pt x="383040" y="362992"/>
                </a:lnTo>
                <a:lnTo>
                  <a:pt x="398635" y="410717"/>
                </a:lnTo>
                <a:lnTo>
                  <a:pt x="411147" y="459700"/>
                </a:lnTo>
                <a:lnTo>
                  <a:pt x="420357" y="509625"/>
                </a:lnTo>
                <a:lnTo>
                  <a:pt x="426045" y="560179"/>
                </a:lnTo>
                <a:lnTo>
                  <a:pt x="427990" y="611047"/>
                </a:lnTo>
                <a:lnTo>
                  <a:pt x="430166" y="664890"/>
                </a:lnTo>
                <a:lnTo>
                  <a:pt x="436523" y="718359"/>
                </a:lnTo>
                <a:lnTo>
                  <a:pt x="446799" y="771083"/>
                </a:lnTo>
                <a:lnTo>
                  <a:pt x="460732" y="822689"/>
                </a:lnTo>
                <a:lnTo>
                  <a:pt x="478061" y="872803"/>
                </a:lnTo>
                <a:lnTo>
                  <a:pt x="498525" y="921053"/>
                </a:lnTo>
                <a:lnTo>
                  <a:pt x="521863" y="967065"/>
                </a:lnTo>
                <a:lnTo>
                  <a:pt x="547814" y="1010467"/>
                </a:lnTo>
                <a:lnTo>
                  <a:pt x="576116" y="1050886"/>
                </a:lnTo>
                <a:lnTo>
                  <a:pt x="606509" y="1087948"/>
                </a:lnTo>
                <a:lnTo>
                  <a:pt x="638730" y="1121282"/>
                </a:lnTo>
                <a:lnTo>
                  <a:pt x="672520" y="1150513"/>
                </a:lnTo>
                <a:lnTo>
                  <a:pt x="707616" y="1175269"/>
                </a:lnTo>
                <a:lnTo>
                  <a:pt x="743758" y="1195177"/>
                </a:lnTo>
                <a:lnTo>
                  <a:pt x="780684" y="1209865"/>
                </a:lnTo>
                <a:lnTo>
                  <a:pt x="818134" y="1218958"/>
                </a:lnTo>
              </a:path>
            </a:pathLst>
          </a:custGeom>
          <a:ln w="38100">
            <a:solidFill>
              <a:srgbClr val="2E5496"/>
            </a:solidFill>
          </a:ln>
        </p:spPr>
        <p:txBody>
          <a:bodyPr wrap="square" lIns="0" tIns="0" rIns="0" bIns="0" rtlCol="0"/>
          <a:lstStyle/>
          <a:p>
            <a:endParaRPr/>
          </a:p>
        </p:txBody>
      </p:sp>
      <p:sp>
        <p:nvSpPr>
          <p:cNvPr id="39" name="object 39"/>
          <p:cNvSpPr/>
          <p:nvPr/>
        </p:nvSpPr>
        <p:spPr>
          <a:xfrm>
            <a:off x="4273509" y="4286360"/>
            <a:ext cx="120014" cy="133350"/>
          </a:xfrm>
          <a:custGeom>
            <a:avLst/>
            <a:gdLst/>
            <a:ahLst/>
            <a:cxnLst/>
            <a:rect l="l" t="t" r="r" b="b"/>
            <a:pathLst>
              <a:path w="120014" h="133350">
                <a:moveTo>
                  <a:pt x="10998" y="0"/>
                </a:moveTo>
                <a:lnTo>
                  <a:pt x="119418" y="75869"/>
                </a:lnTo>
                <a:lnTo>
                  <a:pt x="0" y="132892"/>
                </a:lnTo>
              </a:path>
            </a:pathLst>
          </a:custGeom>
          <a:ln w="38100">
            <a:solidFill>
              <a:srgbClr val="2E5496"/>
            </a:solidFill>
          </a:ln>
        </p:spPr>
        <p:txBody>
          <a:bodyPr wrap="square" lIns="0" tIns="0" rIns="0" bIns="0" rtlCol="0"/>
          <a:lstStyle/>
          <a:p>
            <a:endParaRPr/>
          </a:p>
        </p:txBody>
      </p:sp>
      <p:sp>
        <p:nvSpPr>
          <p:cNvPr id="40" name="object 40"/>
          <p:cNvSpPr txBox="1"/>
          <p:nvPr/>
        </p:nvSpPr>
        <p:spPr>
          <a:xfrm>
            <a:off x="6908271" y="4077314"/>
            <a:ext cx="822325" cy="574040"/>
          </a:xfrm>
          <a:prstGeom prst="rect">
            <a:avLst/>
          </a:prstGeom>
        </p:spPr>
        <p:txBody>
          <a:bodyPr vert="horz" wrap="square" lIns="0" tIns="12700" rIns="0" bIns="0" rtlCol="0">
            <a:spAutoFit/>
          </a:bodyPr>
          <a:lstStyle/>
          <a:p>
            <a:pPr marL="12700" marR="5080">
              <a:spcBef>
                <a:spcPts val="100"/>
              </a:spcBef>
            </a:pPr>
            <a:r>
              <a:rPr spc="-5" dirty="0">
                <a:latin typeface="Calibri"/>
                <a:cs typeface="Calibri"/>
              </a:rPr>
              <a:t>Find </a:t>
            </a:r>
            <a:r>
              <a:rPr spc="-35" dirty="0">
                <a:latin typeface="Calibri"/>
                <a:cs typeface="Calibri"/>
              </a:rPr>
              <a:t>my  </a:t>
            </a:r>
            <a:r>
              <a:rPr dirty="0">
                <a:latin typeface="Calibri"/>
                <a:cs typeface="Calibri"/>
              </a:rPr>
              <a:t>bus</a:t>
            </a:r>
            <a:r>
              <a:rPr spc="-10" dirty="0">
                <a:latin typeface="Calibri"/>
                <a:cs typeface="Calibri"/>
              </a:rPr>
              <a:t>i</a:t>
            </a:r>
            <a:r>
              <a:rPr dirty="0">
                <a:latin typeface="Calibri"/>
                <a:cs typeface="Calibri"/>
              </a:rPr>
              <a:t>ness</a:t>
            </a:r>
            <a:endParaRPr>
              <a:latin typeface="Calibri"/>
              <a:cs typeface="Calibri"/>
            </a:endParaRPr>
          </a:p>
        </p:txBody>
      </p:sp>
      <p:sp>
        <p:nvSpPr>
          <p:cNvPr id="41" name="object 41"/>
          <p:cNvSpPr txBox="1"/>
          <p:nvPr/>
        </p:nvSpPr>
        <p:spPr>
          <a:xfrm>
            <a:off x="4699309" y="2772694"/>
            <a:ext cx="987425" cy="574040"/>
          </a:xfrm>
          <a:prstGeom prst="rect">
            <a:avLst/>
          </a:prstGeom>
        </p:spPr>
        <p:txBody>
          <a:bodyPr vert="horz" wrap="square" lIns="0" tIns="12700" rIns="0" bIns="0" rtlCol="0">
            <a:spAutoFit/>
          </a:bodyPr>
          <a:lstStyle/>
          <a:p>
            <a:pPr marL="12700" marR="5080">
              <a:spcBef>
                <a:spcPts val="100"/>
              </a:spcBef>
            </a:pPr>
            <a:r>
              <a:rPr spc="-5" dirty="0">
                <a:latin typeface="Calibri"/>
                <a:cs typeface="Calibri"/>
              </a:rPr>
              <a:t>Login</a:t>
            </a:r>
            <a:r>
              <a:rPr spc="-75" dirty="0">
                <a:latin typeface="Calibri"/>
                <a:cs typeface="Calibri"/>
              </a:rPr>
              <a:t> </a:t>
            </a:r>
            <a:r>
              <a:rPr spc="-5" dirty="0">
                <a:latin typeface="Calibri"/>
                <a:cs typeface="Calibri"/>
              </a:rPr>
              <a:t>with  </a:t>
            </a:r>
            <a:r>
              <a:rPr spc="-10" dirty="0">
                <a:latin typeface="Calibri"/>
                <a:cs typeface="Calibri"/>
              </a:rPr>
              <a:t>Facebook</a:t>
            </a:r>
            <a:endParaRPr>
              <a:latin typeface="Calibri"/>
              <a:cs typeface="Calibri"/>
            </a:endParaRPr>
          </a:p>
        </p:txBody>
      </p:sp>
      <p:sp>
        <p:nvSpPr>
          <p:cNvPr id="42" name="object 42"/>
          <p:cNvSpPr txBox="1"/>
          <p:nvPr/>
        </p:nvSpPr>
        <p:spPr>
          <a:xfrm>
            <a:off x="7032172" y="4954909"/>
            <a:ext cx="347345" cy="299720"/>
          </a:xfrm>
          <a:prstGeom prst="rect">
            <a:avLst/>
          </a:prstGeom>
        </p:spPr>
        <p:txBody>
          <a:bodyPr vert="horz" wrap="square" lIns="0" tIns="12700" rIns="0" bIns="0" rtlCol="0">
            <a:spAutoFit/>
          </a:bodyPr>
          <a:lstStyle/>
          <a:p>
            <a:pPr marL="12700">
              <a:spcBef>
                <a:spcPts val="100"/>
              </a:spcBef>
            </a:pPr>
            <a:r>
              <a:rPr spc="-45" dirty="0">
                <a:latin typeface="Calibri"/>
                <a:cs typeface="Calibri"/>
              </a:rPr>
              <a:t>P</a:t>
            </a:r>
            <a:r>
              <a:rPr spc="-35" dirty="0">
                <a:latin typeface="Calibri"/>
                <a:cs typeface="Calibri"/>
              </a:rPr>
              <a:t>a</a:t>
            </a:r>
            <a:r>
              <a:rPr dirty="0">
                <a:latin typeface="Calibri"/>
                <a:cs typeface="Calibri"/>
              </a:rPr>
              <a:t>y</a:t>
            </a:r>
            <a:endParaRPr>
              <a:latin typeface="Calibri"/>
              <a:cs typeface="Calibri"/>
            </a:endParaRPr>
          </a:p>
        </p:txBody>
      </p:sp>
      <p:sp>
        <p:nvSpPr>
          <p:cNvPr id="43" name="object 43"/>
          <p:cNvSpPr txBox="1"/>
          <p:nvPr/>
        </p:nvSpPr>
        <p:spPr>
          <a:xfrm>
            <a:off x="6451070" y="5499206"/>
            <a:ext cx="678180" cy="574040"/>
          </a:xfrm>
          <a:prstGeom prst="rect">
            <a:avLst/>
          </a:prstGeom>
        </p:spPr>
        <p:txBody>
          <a:bodyPr vert="horz" wrap="square" lIns="0" tIns="12700" rIns="0" bIns="0" rtlCol="0">
            <a:spAutoFit/>
          </a:bodyPr>
          <a:lstStyle/>
          <a:p>
            <a:pPr marL="12700" marR="5080">
              <a:spcBef>
                <a:spcPts val="100"/>
              </a:spcBef>
            </a:pPr>
            <a:r>
              <a:rPr dirty="0">
                <a:latin typeface="Calibri"/>
                <a:cs typeface="Calibri"/>
              </a:rPr>
              <a:t>Send  </a:t>
            </a:r>
            <a:r>
              <a:rPr spc="-10" dirty="0">
                <a:latin typeface="Calibri"/>
                <a:cs typeface="Calibri"/>
              </a:rPr>
              <a:t>i</a:t>
            </a:r>
            <a:r>
              <a:rPr spc="-25" dirty="0">
                <a:latin typeface="Calibri"/>
                <a:cs typeface="Calibri"/>
              </a:rPr>
              <a:t>n</a:t>
            </a:r>
            <a:r>
              <a:rPr spc="-10" dirty="0">
                <a:latin typeface="Calibri"/>
                <a:cs typeface="Calibri"/>
              </a:rPr>
              <a:t>v</a:t>
            </a:r>
            <a:r>
              <a:rPr spc="-5" dirty="0">
                <a:latin typeface="Calibri"/>
                <a:cs typeface="Calibri"/>
              </a:rPr>
              <a:t>o</a:t>
            </a:r>
            <a:r>
              <a:rPr spc="-10" dirty="0">
                <a:latin typeface="Calibri"/>
                <a:cs typeface="Calibri"/>
              </a:rPr>
              <a:t>ice</a:t>
            </a:r>
            <a:endParaRPr>
              <a:latin typeface="Calibri"/>
              <a:cs typeface="Calibri"/>
            </a:endParaRPr>
          </a:p>
        </p:txBody>
      </p:sp>
      <p:sp>
        <p:nvSpPr>
          <p:cNvPr id="44" name="object 44"/>
          <p:cNvSpPr txBox="1"/>
          <p:nvPr/>
        </p:nvSpPr>
        <p:spPr>
          <a:xfrm>
            <a:off x="2815188" y="3491184"/>
            <a:ext cx="926465" cy="299720"/>
          </a:xfrm>
          <a:prstGeom prst="rect">
            <a:avLst/>
          </a:prstGeom>
        </p:spPr>
        <p:txBody>
          <a:bodyPr vert="horz" wrap="square" lIns="0" tIns="12700" rIns="0" bIns="0" rtlCol="0">
            <a:spAutoFit/>
          </a:bodyPr>
          <a:lstStyle/>
          <a:p>
            <a:pPr marL="12700">
              <a:spcBef>
                <a:spcPts val="100"/>
              </a:spcBef>
            </a:pPr>
            <a:r>
              <a:rPr spc="-10" dirty="0">
                <a:latin typeface="Calibri"/>
                <a:cs typeface="Calibri"/>
              </a:rPr>
              <a:t>Customer</a:t>
            </a:r>
            <a:endParaRPr>
              <a:latin typeface="Calibri"/>
              <a:cs typeface="Calibri"/>
            </a:endParaRPr>
          </a:p>
        </p:txBody>
      </p:sp>
      <p:sp>
        <p:nvSpPr>
          <p:cNvPr id="45" name="object 45"/>
          <p:cNvSpPr/>
          <p:nvPr/>
        </p:nvSpPr>
        <p:spPr>
          <a:xfrm>
            <a:off x="3574542" y="2951248"/>
            <a:ext cx="4282440" cy="191770"/>
          </a:xfrm>
          <a:custGeom>
            <a:avLst/>
            <a:gdLst/>
            <a:ahLst/>
            <a:cxnLst/>
            <a:rect l="l" t="t" r="r" b="b"/>
            <a:pathLst>
              <a:path w="4282440" h="191769">
                <a:moveTo>
                  <a:pt x="0" y="191681"/>
                </a:moveTo>
                <a:lnTo>
                  <a:pt x="75351" y="191603"/>
                </a:lnTo>
                <a:lnTo>
                  <a:pt x="150621" y="191374"/>
                </a:lnTo>
                <a:lnTo>
                  <a:pt x="225729" y="190997"/>
                </a:lnTo>
                <a:lnTo>
                  <a:pt x="300591" y="190475"/>
                </a:lnTo>
                <a:lnTo>
                  <a:pt x="375127" y="189812"/>
                </a:lnTo>
                <a:lnTo>
                  <a:pt x="449256" y="189011"/>
                </a:lnTo>
                <a:lnTo>
                  <a:pt x="522896" y="188077"/>
                </a:lnTo>
                <a:lnTo>
                  <a:pt x="595965" y="187012"/>
                </a:lnTo>
                <a:lnTo>
                  <a:pt x="668381" y="185821"/>
                </a:lnTo>
                <a:lnTo>
                  <a:pt x="740065" y="184507"/>
                </a:lnTo>
                <a:lnTo>
                  <a:pt x="810932" y="183073"/>
                </a:lnTo>
                <a:lnTo>
                  <a:pt x="880903" y="181524"/>
                </a:lnTo>
                <a:lnTo>
                  <a:pt x="949896" y="179863"/>
                </a:lnTo>
                <a:lnTo>
                  <a:pt x="1017829" y="178093"/>
                </a:lnTo>
                <a:lnTo>
                  <a:pt x="1084621" y="176218"/>
                </a:lnTo>
                <a:lnTo>
                  <a:pt x="1150190" y="174242"/>
                </a:lnTo>
                <a:lnTo>
                  <a:pt x="1214455" y="172169"/>
                </a:lnTo>
                <a:lnTo>
                  <a:pt x="1277333" y="170001"/>
                </a:lnTo>
                <a:lnTo>
                  <a:pt x="1338745" y="167743"/>
                </a:lnTo>
                <a:lnTo>
                  <a:pt x="1398607" y="165398"/>
                </a:lnTo>
                <a:lnTo>
                  <a:pt x="1456839" y="162970"/>
                </a:lnTo>
                <a:lnTo>
                  <a:pt x="1513359" y="160463"/>
                </a:lnTo>
                <a:lnTo>
                  <a:pt x="1568086" y="157879"/>
                </a:lnTo>
                <a:lnTo>
                  <a:pt x="1620938" y="155223"/>
                </a:lnTo>
                <a:lnTo>
                  <a:pt x="1671833" y="152499"/>
                </a:lnTo>
                <a:lnTo>
                  <a:pt x="1720691" y="149709"/>
                </a:lnTo>
                <a:lnTo>
                  <a:pt x="1767428" y="146858"/>
                </a:lnTo>
                <a:lnTo>
                  <a:pt x="1811965" y="143949"/>
                </a:lnTo>
                <a:lnTo>
                  <a:pt x="1854219" y="140986"/>
                </a:lnTo>
                <a:lnTo>
                  <a:pt x="1894109" y="137972"/>
                </a:lnTo>
                <a:lnTo>
                  <a:pt x="1966471" y="131807"/>
                </a:lnTo>
                <a:lnTo>
                  <a:pt x="2028399" y="125483"/>
                </a:lnTo>
                <a:lnTo>
                  <a:pt x="2079240" y="119029"/>
                </a:lnTo>
                <a:lnTo>
                  <a:pt x="2118342" y="112474"/>
                </a:lnTo>
                <a:lnTo>
                  <a:pt x="2158721" y="99176"/>
                </a:lnTo>
                <a:lnTo>
                  <a:pt x="2162158" y="92530"/>
                </a:lnTo>
                <a:lnTo>
                  <a:pt x="2167199" y="89230"/>
                </a:lnTo>
                <a:lnTo>
                  <a:pt x="2219221" y="76136"/>
                </a:lnTo>
                <a:lnTo>
                  <a:pt x="2263247" y="69700"/>
                </a:lnTo>
                <a:lnTo>
                  <a:pt x="2318444" y="63376"/>
                </a:lnTo>
                <a:lnTo>
                  <a:pt x="2384183" y="57192"/>
                </a:lnTo>
                <a:lnTo>
                  <a:pt x="2459835" y="51175"/>
                </a:lnTo>
                <a:lnTo>
                  <a:pt x="2501182" y="48239"/>
                </a:lnTo>
                <a:lnTo>
                  <a:pt x="2544771" y="45354"/>
                </a:lnTo>
                <a:lnTo>
                  <a:pt x="2590524" y="42526"/>
                </a:lnTo>
                <a:lnTo>
                  <a:pt x="2638362" y="39756"/>
                </a:lnTo>
                <a:lnTo>
                  <a:pt x="2688207" y="37050"/>
                </a:lnTo>
                <a:lnTo>
                  <a:pt x="2739980" y="34410"/>
                </a:lnTo>
                <a:lnTo>
                  <a:pt x="2793602" y="31839"/>
                </a:lnTo>
                <a:lnTo>
                  <a:pt x="2848995" y="29342"/>
                </a:lnTo>
                <a:lnTo>
                  <a:pt x="2906080" y="26921"/>
                </a:lnTo>
                <a:lnTo>
                  <a:pt x="2964778" y="24581"/>
                </a:lnTo>
                <a:lnTo>
                  <a:pt x="3025011" y="22325"/>
                </a:lnTo>
                <a:lnTo>
                  <a:pt x="3086701" y="20156"/>
                </a:lnTo>
                <a:lnTo>
                  <a:pt x="3149768" y="18077"/>
                </a:lnTo>
                <a:lnTo>
                  <a:pt x="3214133" y="16093"/>
                </a:lnTo>
                <a:lnTo>
                  <a:pt x="3279720" y="14206"/>
                </a:lnTo>
                <a:lnTo>
                  <a:pt x="3346448" y="12420"/>
                </a:lnTo>
                <a:lnTo>
                  <a:pt x="3414239" y="10739"/>
                </a:lnTo>
                <a:lnTo>
                  <a:pt x="3483014" y="9167"/>
                </a:lnTo>
                <a:lnTo>
                  <a:pt x="3552695" y="7705"/>
                </a:lnTo>
                <a:lnTo>
                  <a:pt x="3623204" y="6359"/>
                </a:lnTo>
                <a:lnTo>
                  <a:pt x="3694461" y="5132"/>
                </a:lnTo>
                <a:lnTo>
                  <a:pt x="3766388" y="4026"/>
                </a:lnTo>
                <a:lnTo>
                  <a:pt x="3838907" y="3047"/>
                </a:lnTo>
                <a:lnTo>
                  <a:pt x="3911938" y="2196"/>
                </a:lnTo>
                <a:lnTo>
                  <a:pt x="3985403" y="1477"/>
                </a:lnTo>
                <a:lnTo>
                  <a:pt x="4059224" y="895"/>
                </a:lnTo>
                <a:lnTo>
                  <a:pt x="4133322" y="453"/>
                </a:lnTo>
                <a:lnTo>
                  <a:pt x="4207618" y="153"/>
                </a:lnTo>
                <a:lnTo>
                  <a:pt x="4282033" y="0"/>
                </a:lnTo>
              </a:path>
            </a:pathLst>
          </a:custGeom>
          <a:ln w="38100">
            <a:solidFill>
              <a:srgbClr val="2E5496"/>
            </a:solidFill>
          </a:ln>
        </p:spPr>
        <p:txBody>
          <a:bodyPr wrap="square" lIns="0" tIns="0" rIns="0" bIns="0" rtlCol="0"/>
          <a:lstStyle/>
          <a:p>
            <a:endParaRPr/>
          </a:p>
        </p:txBody>
      </p:sp>
      <p:sp>
        <p:nvSpPr>
          <p:cNvPr id="46" name="object 46"/>
          <p:cNvSpPr/>
          <p:nvPr/>
        </p:nvSpPr>
        <p:spPr>
          <a:xfrm>
            <a:off x="7743410" y="2884638"/>
            <a:ext cx="114935" cy="133350"/>
          </a:xfrm>
          <a:custGeom>
            <a:avLst/>
            <a:gdLst/>
            <a:ahLst/>
            <a:cxnLst/>
            <a:rect l="l" t="t" r="r" b="b"/>
            <a:pathLst>
              <a:path w="114935" h="133350">
                <a:moveTo>
                  <a:pt x="76" y="133350"/>
                </a:moveTo>
                <a:lnTo>
                  <a:pt x="114338" y="66611"/>
                </a:lnTo>
                <a:lnTo>
                  <a:pt x="0" y="0"/>
                </a:lnTo>
              </a:path>
            </a:pathLst>
          </a:custGeom>
          <a:ln w="38100">
            <a:solidFill>
              <a:srgbClr val="2E5496"/>
            </a:solidFill>
          </a:ln>
        </p:spPr>
        <p:txBody>
          <a:bodyPr wrap="square" lIns="0" tIns="0" rIns="0" bIns="0" rtlCol="0"/>
          <a:lstStyle/>
          <a:p>
            <a:endParaRPr/>
          </a:p>
        </p:txBody>
      </p:sp>
      <p:sp>
        <p:nvSpPr>
          <p:cNvPr id="47" name="object 47"/>
          <p:cNvSpPr txBox="1"/>
          <p:nvPr/>
        </p:nvSpPr>
        <p:spPr>
          <a:xfrm>
            <a:off x="7022151" y="3216504"/>
            <a:ext cx="772160" cy="574040"/>
          </a:xfrm>
          <a:prstGeom prst="rect">
            <a:avLst/>
          </a:prstGeom>
        </p:spPr>
        <p:txBody>
          <a:bodyPr vert="horz" wrap="square" lIns="0" tIns="12700" rIns="0" bIns="0" rtlCol="0">
            <a:spAutoFit/>
          </a:bodyPr>
          <a:lstStyle/>
          <a:p>
            <a:pPr marL="12700" marR="5080">
              <a:spcBef>
                <a:spcPts val="100"/>
              </a:spcBef>
            </a:pPr>
            <a:r>
              <a:rPr dirty="0">
                <a:latin typeface="Calibri"/>
                <a:cs typeface="Calibri"/>
              </a:rPr>
              <a:t>Se</a:t>
            </a:r>
            <a:r>
              <a:rPr spc="-10" dirty="0">
                <a:latin typeface="Calibri"/>
                <a:cs typeface="Calibri"/>
              </a:rPr>
              <a:t>c</a:t>
            </a:r>
            <a:r>
              <a:rPr dirty="0">
                <a:latin typeface="Calibri"/>
                <a:cs typeface="Calibri"/>
              </a:rPr>
              <a:t>u</a:t>
            </a:r>
            <a:r>
              <a:rPr spc="-5" dirty="0">
                <a:latin typeface="Calibri"/>
                <a:cs typeface="Calibri"/>
              </a:rPr>
              <a:t>r</a:t>
            </a:r>
            <a:r>
              <a:rPr spc="-10" dirty="0">
                <a:latin typeface="Calibri"/>
                <a:cs typeface="Calibri"/>
              </a:rPr>
              <a:t>i</a:t>
            </a:r>
            <a:r>
              <a:rPr spc="-5" dirty="0">
                <a:latin typeface="Calibri"/>
                <a:cs typeface="Calibri"/>
              </a:rPr>
              <a:t>t</a:t>
            </a:r>
            <a:r>
              <a:rPr dirty="0">
                <a:latin typeface="Calibri"/>
                <a:cs typeface="Calibri"/>
              </a:rPr>
              <a:t>y  </a:t>
            </a:r>
            <a:r>
              <a:rPr spc="-50" dirty="0">
                <a:latin typeface="Calibri"/>
                <a:cs typeface="Calibri"/>
              </a:rPr>
              <a:t>Token</a:t>
            </a:r>
            <a:endParaRPr>
              <a:latin typeface="Calibri"/>
              <a:cs typeface="Calibri"/>
            </a:endParaRPr>
          </a:p>
        </p:txBody>
      </p:sp>
      <p:sp>
        <p:nvSpPr>
          <p:cNvPr id="48" name="スライド番号プレースホルダー 47">
            <a:extLst>
              <a:ext uri="{FF2B5EF4-FFF2-40B4-BE49-F238E27FC236}">
                <a16:creationId xmlns:a16="http://schemas.microsoft.com/office/drawing/2014/main" id="{1BE91931-621F-4E4B-BE60-2B9D9B44B279}"/>
              </a:ext>
            </a:extLst>
          </p:cNvPr>
          <p:cNvSpPr>
            <a:spLocks noGrp="1"/>
          </p:cNvSpPr>
          <p:nvPr>
            <p:ph type="sldNum" sz="quarter" idx="12"/>
          </p:nvPr>
        </p:nvSpPr>
        <p:spPr/>
        <p:txBody>
          <a:bodyPr/>
          <a:lstStyle/>
          <a:p>
            <a:fld id="{151D776D-21EC-48B5-AC7D-A1B6339A1FDA}" type="slidenum">
              <a:rPr kumimoji="1" lang="ja-JP" altLang="en-US" smtClean="0"/>
              <a:t>17</a:t>
            </a:fld>
            <a:endParaRPr kumimoji="1"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65482" y="466330"/>
            <a:ext cx="6147435"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spc="25" dirty="0"/>
              <a:t>The </a:t>
            </a:r>
            <a:r>
              <a:rPr sz="3200" b="1" dirty="0"/>
              <a:t>« </a:t>
            </a:r>
            <a:r>
              <a:rPr sz="3200" b="1" spc="10" dirty="0"/>
              <a:t>Programmable </a:t>
            </a:r>
            <a:r>
              <a:rPr sz="3200" b="1" spc="-40" dirty="0"/>
              <a:t>Web</a:t>
            </a:r>
            <a:r>
              <a:rPr sz="3200" b="1" spc="-110" dirty="0"/>
              <a:t> </a:t>
            </a:r>
            <a:r>
              <a:rPr sz="3200" b="1" dirty="0"/>
              <a:t>»</a:t>
            </a:r>
          </a:p>
        </p:txBody>
      </p:sp>
      <p:sp>
        <p:nvSpPr>
          <p:cNvPr id="3" name="object 3"/>
          <p:cNvSpPr txBox="1"/>
          <p:nvPr/>
        </p:nvSpPr>
        <p:spPr>
          <a:xfrm>
            <a:off x="1198179" y="1388559"/>
            <a:ext cx="10573407" cy="2942472"/>
          </a:xfrm>
          <a:prstGeom prst="rect">
            <a:avLst/>
          </a:prstGeom>
        </p:spPr>
        <p:txBody>
          <a:bodyPr vert="horz" wrap="square" lIns="0" tIns="53975" rIns="0" bIns="0" rtlCol="0">
            <a:spAutoFit/>
          </a:bodyPr>
          <a:lstStyle/>
          <a:p>
            <a:pPr marL="12700" marR="5080">
              <a:lnSpc>
                <a:spcPts val="2590"/>
              </a:lnSpc>
              <a:spcBef>
                <a:spcPts val="425"/>
              </a:spcBef>
            </a:pPr>
            <a:r>
              <a:rPr sz="2400" spc="-5" dirty="0">
                <a:latin typeface="Arial"/>
                <a:cs typeface="Arial"/>
              </a:rPr>
              <a:t>Almost every service provider business has  developed, or is developing APIs for their services.  </a:t>
            </a:r>
            <a:r>
              <a:rPr sz="2400" spc="-15" dirty="0">
                <a:latin typeface="Arial"/>
                <a:cs typeface="Arial"/>
              </a:rPr>
              <a:t>That’s </a:t>
            </a:r>
            <a:r>
              <a:rPr sz="2400" dirty="0">
                <a:latin typeface="Arial"/>
                <a:cs typeface="Arial"/>
              </a:rPr>
              <a:t>so </a:t>
            </a:r>
            <a:r>
              <a:rPr sz="2400" spc="-5" dirty="0">
                <a:latin typeface="Arial"/>
                <a:cs typeface="Arial"/>
              </a:rPr>
              <a:t>that other businesses can embed</a:t>
            </a:r>
            <a:r>
              <a:rPr sz="2400" spc="55" dirty="0">
                <a:latin typeface="Arial"/>
                <a:cs typeface="Arial"/>
              </a:rPr>
              <a:t> </a:t>
            </a:r>
            <a:r>
              <a:rPr sz="2400" spc="-5" dirty="0">
                <a:latin typeface="Arial"/>
                <a:cs typeface="Arial"/>
              </a:rPr>
              <a:t>them.</a:t>
            </a:r>
            <a:endParaRPr lang="en-US" altLang="ja-JP" sz="2400" spc="-5" dirty="0">
              <a:latin typeface="Arial"/>
              <a:cs typeface="Arial"/>
            </a:endParaRPr>
          </a:p>
          <a:p>
            <a:pPr marL="12700" marR="5080">
              <a:lnSpc>
                <a:spcPts val="2590"/>
              </a:lnSpc>
              <a:spcBef>
                <a:spcPts val="425"/>
              </a:spcBef>
            </a:pPr>
            <a:endParaRPr sz="2400" dirty="0">
              <a:latin typeface="Arial"/>
              <a:cs typeface="Arial"/>
            </a:endParaRPr>
          </a:p>
          <a:p>
            <a:pPr marL="12700">
              <a:spcBef>
                <a:spcPts val="675"/>
              </a:spcBef>
              <a:tabLst>
                <a:tab pos="4537075" algn="l"/>
              </a:tabLst>
            </a:pPr>
            <a:r>
              <a:rPr sz="2400" spc="-5" dirty="0">
                <a:latin typeface="Arial"/>
                <a:cs typeface="Arial"/>
              </a:rPr>
              <a:t>This is the</a:t>
            </a:r>
            <a:r>
              <a:rPr sz="2400" spc="40" dirty="0">
                <a:latin typeface="Arial"/>
                <a:cs typeface="Arial"/>
              </a:rPr>
              <a:t> </a:t>
            </a:r>
            <a:r>
              <a:rPr sz="2400" spc="-5" dirty="0">
                <a:latin typeface="Arial"/>
                <a:cs typeface="Arial"/>
              </a:rPr>
              <a:t>“programmable</a:t>
            </a:r>
            <a:r>
              <a:rPr sz="2400" spc="10" dirty="0">
                <a:latin typeface="Arial"/>
                <a:cs typeface="Arial"/>
              </a:rPr>
              <a:t> </a:t>
            </a:r>
            <a:r>
              <a:rPr sz="2400" spc="-5" dirty="0">
                <a:latin typeface="Arial"/>
                <a:cs typeface="Arial"/>
              </a:rPr>
              <a:t>web”.	And </a:t>
            </a:r>
            <a:r>
              <a:rPr sz="2400" spc="-20" dirty="0">
                <a:latin typeface="Arial"/>
                <a:cs typeface="Arial"/>
              </a:rPr>
              <a:t>it’s</a:t>
            </a:r>
            <a:r>
              <a:rPr sz="2400" dirty="0">
                <a:latin typeface="Arial"/>
                <a:cs typeface="Arial"/>
              </a:rPr>
              <a:t> </a:t>
            </a:r>
            <a:r>
              <a:rPr sz="2400" spc="-10" dirty="0">
                <a:latin typeface="Arial"/>
                <a:cs typeface="Arial"/>
              </a:rPr>
              <a:t>big.</a:t>
            </a:r>
            <a:endParaRPr sz="2400" dirty="0">
              <a:latin typeface="Arial"/>
              <a:cs typeface="Arial"/>
            </a:endParaRPr>
          </a:p>
          <a:p>
            <a:pPr marL="241300" indent="-228600">
              <a:spcBef>
                <a:spcPts val="710"/>
              </a:spcBef>
              <a:buChar char="•"/>
              <a:tabLst>
                <a:tab pos="241300" algn="l"/>
              </a:tabLst>
            </a:pPr>
            <a:r>
              <a:rPr sz="2400" spc="-10" dirty="0">
                <a:latin typeface="Arial"/>
                <a:cs typeface="Arial"/>
              </a:rPr>
              <a:t>100,000’s </a:t>
            </a:r>
            <a:r>
              <a:rPr sz="2400" spc="-5" dirty="0">
                <a:latin typeface="Arial"/>
                <a:cs typeface="Arial"/>
              </a:rPr>
              <a:t>of APIs </a:t>
            </a:r>
            <a:r>
              <a:rPr sz="2400" dirty="0">
                <a:latin typeface="Arial"/>
                <a:cs typeface="Arial"/>
              </a:rPr>
              <a:t>(vs </a:t>
            </a:r>
            <a:r>
              <a:rPr sz="2400" spc="-5" dirty="0">
                <a:latin typeface="Arial"/>
                <a:cs typeface="Arial"/>
              </a:rPr>
              <a:t>few dozen</a:t>
            </a:r>
            <a:r>
              <a:rPr sz="2400" spc="-105" dirty="0">
                <a:latin typeface="Arial"/>
                <a:cs typeface="Arial"/>
              </a:rPr>
              <a:t> </a:t>
            </a:r>
            <a:r>
              <a:rPr sz="2400" spc="-25" dirty="0">
                <a:latin typeface="Arial"/>
                <a:cs typeface="Arial"/>
              </a:rPr>
              <a:t>EDIFACT)</a:t>
            </a:r>
            <a:endParaRPr sz="2400" dirty="0">
              <a:latin typeface="Arial"/>
              <a:cs typeface="Arial"/>
            </a:endParaRPr>
          </a:p>
          <a:p>
            <a:pPr marL="241300" indent="-228600">
              <a:spcBef>
                <a:spcPts val="720"/>
              </a:spcBef>
              <a:buChar char="•"/>
              <a:tabLst>
                <a:tab pos="241300" algn="l"/>
              </a:tabLst>
            </a:pPr>
            <a:r>
              <a:rPr sz="2400" spc="-10" dirty="0">
                <a:latin typeface="Arial"/>
                <a:cs typeface="Arial"/>
              </a:rPr>
              <a:t>Millions </a:t>
            </a:r>
            <a:r>
              <a:rPr sz="2400" spc="-5" dirty="0">
                <a:latin typeface="Arial"/>
                <a:cs typeface="Arial"/>
              </a:rPr>
              <a:t>of developers </a:t>
            </a:r>
            <a:r>
              <a:rPr sz="2400" dirty="0">
                <a:latin typeface="Arial"/>
                <a:cs typeface="Arial"/>
              </a:rPr>
              <a:t>(vs </a:t>
            </a:r>
            <a:r>
              <a:rPr sz="2400" spc="-15" dirty="0">
                <a:latin typeface="Arial"/>
                <a:cs typeface="Arial"/>
              </a:rPr>
              <a:t>1000’s </a:t>
            </a:r>
            <a:r>
              <a:rPr sz="2400" spc="-5" dirty="0">
                <a:latin typeface="Arial"/>
                <a:cs typeface="Arial"/>
              </a:rPr>
              <a:t>of EDI</a:t>
            </a:r>
            <a:r>
              <a:rPr sz="2400" spc="100" dirty="0">
                <a:latin typeface="Arial"/>
                <a:cs typeface="Arial"/>
              </a:rPr>
              <a:t> </a:t>
            </a:r>
            <a:r>
              <a:rPr sz="2400" spc="-5" dirty="0">
                <a:latin typeface="Arial"/>
                <a:cs typeface="Arial"/>
              </a:rPr>
              <a:t>devs)</a:t>
            </a:r>
            <a:endParaRPr sz="2400" dirty="0">
              <a:latin typeface="Arial"/>
              <a:cs typeface="Arial"/>
            </a:endParaRPr>
          </a:p>
          <a:p>
            <a:pPr marL="241300" indent="-228600">
              <a:spcBef>
                <a:spcPts val="705"/>
              </a:spcBef>
              <a:buChar char="•"/>
              <a:tabLst>
                <a:tab pos="241300" algn="l"/>
              </a:tabLst>
            </a:pPr>
            <a:r>
              <a:rPr sz="2400" spc="-10" dirty="0">
                <a:latin typeface="Arial"/>
                <a:cs typeface="Arial"/>
              </a:rPr>
              <a:t>Billions </a:t>
            </a:r>
            <a:r>
              <a:rPr sz="2400" spc="-5" dirty="0">
                <a:latin typeface="Arial"/>
                <a:cs typeface="Arial"/>
              </a:rPr>
              <a:t>of users </a:t>
            </a:r>
            <a:r>
              <a:rPr sz="2400" dirty="0">
                <a:latin typeface="Arial"/>
                <a:cs typeface="Arial"/>
              </a:rPr>
              <a:t>(vs a </a:t>
            </a:r>
            <a:r>
              <a:rPr sz="2400" spc="-5" dirty="0">
                <a:latin typeface="Arial"/>
                <a:cs typeface="Arial"/>
              </a:rPr>
              <a:t>few</a:t>
            </a:r>
            <a:r>
              <a:rPr sz="2400" spc="35" dirty="0">
                <a:latin typeface="Arial"/>
                <a:cs typeface="Arial"/>
              </a:rPr>
              <a:t> </a:t>
            </a:r>
            <a:r>
              <a:rPr sz="2400" spc="-5" dirty="0">
                <a:latin typeface="Arial"/>
                <a:cs typeface="Arial"/>
              </a:rPr>
              <a:t>100,000?)</a:t>
            </a:r>
            <a:endParaRPr sz="2400" dirty="0">
              <a:latin typeface="Arial"/>
              <a:cs typeface="Arial"/>
            </a:endParaRPr>
          </a:p>
        </p:txBody>
      </p:sp>
      <p:sp>
        <p:nvSpPr>
          <p:cNvPr id="4" name="スライド番号プレースホルダー 3">
            <a:extLst>
              <a:ext uri="{FF2B5EF4-FFF2-40B4-BE49-F238E27FC236}">
                <a16:creationId xmlns:a16="http://schemas.microsoft.com/office/drawing/2014/main" id="{705BF7B9-D04B-45DC-8560-10B3E4A7CF69}"/>
              </a:ext>
            </a:extLst>
          </p:cNvPr>
          <p:cNvSpPr>
            <a:spLocks noGrp="1"/>
          </p:cNvSpPr>
          <p:nvPr>
            <p:ph type="sldNum" sz="quarter" idx="12"/>
          </p:nvPr>
        </p:nvSpPr>
        <p:spPr/>
        <p:txBody>
          <a:bodyPr/>
          <a:lstStyle/>
          <a:p>
            <a:fld id="{151D776D-21EC-48B5-AC7D-A1B6339A1FDA}" type="slidenum">
              <a:rPr kumimoji="1" lang="ja-JP" altLang="en-US" smtClean="0"/>
              <a:t>18</a:t>
            </a:fld>
            <a:endParaRPr kumimoji="1" lang="ja-JP"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65482" y="466330"/>
            <a:ext cx="6147435"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spc="25" dirty="0"/>
              <a:t>The </a:t>
            </a:r>
            <a:r>
              <a:rPr sz="3200" b="1" dirty="0"/>
              <a:t>« </a:t>
            </a:r>
            <a:r>
              <a:rPr sz="3200" b="1" spc="10" dirty="0"/>
              <a:t>Programmable </a:t>
            </a:r>
            <a:r>
              <a:rPr sz="3200" b="1" spc="-40" dirty="0"/>
              <a:t>Web</a:t>
            </a:r>
            <a:r>
              <a:rPr sz="3200" b="1" spc="-110" dirty="0"/>
              <a:t> </a:t>
            </a:r>
            <a:r>
              <a:rPr sz="3200" b="1" dirty="0"/>
              <a:t>»</a:t>
            </a:r>
          </a:p>
        </p:txBody>
      </p:sp>
      <p:sp>
        <p:nvSpPr>
          <p:cNvPr id="3" name="object 3"/>
          <p:cNvSpPr txBox="1"/>
          <p:nvPr/>
        </p:nvSpPr>
        <p:spPr>
          <a:xfrm>
            <a:off x="1660636" y="1238815"/>
            <a:ext cx="9690538" cy="4840428"/>
          </a:xfrm>
          <a:prstGeom prst="rect">
            <a:avLst/>
          </a:prstGeom>
        </p:spPr>
        <p:txBody>
          <a:bodyPr vert="horz" wrap="square" lIns="0" tIns="102235" rIns="0" bIns="0" rtlCol="0">
            <a:spAutoFit/>
          </a:bodyPr>
          <a:lstStyle/>
          <a:p>
            <a:pPr marL="31115">
              <a:spcBef>
                <a:spcPts val="805"/>
              </a:spcBef>
            </a:pPr>
            <a:r>
              <a:rPr sz="2400" spc="-5" dirty="0">
                <a:latin typeface="Arial"/>
                <a:cs typeface="Arial"/>
              </a:rPr>
              <a:t>APIs use </a:t>
            </a:r>
            <a:r>
              <a:rPr sz="2400" spc="-10" dirty="0">
                <a:latin typeface="Arial"/>
                <a:cs typeface="Arial"/>
              </a:rPr>
              <a:t>different</a:t>
            </a:r>
            <a:r>
              <a:rPr sz="2400" dirty="0">
                <a:latin typeface="Arial"/>
                <a:cs typeface="Arial"/>
              </a:rPr>
              <a:t> </a:t>
            </a:r>
            <a:r>
              <a:rPr sz="2400" spc="-5" dirty="0">
                <a:latin typeface="Arial"/>
                <a:cs typeface="Arial"/>
              </a:rPr>
              <a:t>technologies.</a:t>
            </a:r>
            <a:endParaRPr sz="2400" dirty="0">
              <a:latin typeface="Arial"/>
              <a:cs typeface="Arial"/>
            </a:endParaRPr>
          </a:p>
          <a:p>
            <a:pPr marL="259715" indent="-228600">
              <a:spcBef>
                <a:spcPts val="710"/>
              </a:spcBef>
              <a:buChar char="•"/>
              <a:tabLst>
                <a:tab pos="260350" algn="l"/>
              </a:tabLst>
            </a:pPr>
            <a:r>
              <a:rPr sz="2400" spc="-5" dirty="0">
                <a:latin typeface="Arial"/>
                <a:cs typeface="Arial"/>
              </a:rPr>
              <a:t>JSON syntax</a:t>
            </a:r>
            <a:endParaRPr sz="2400" dirty="0">
              <a:latin typeface="Arial"/>
              <a:cs typeface="Arial"/>
            </a:endParaRPr>
          </a:p>
          <a:p>
            <a:pPr marL="259715" indent="-228600">
              <a:spcBef>
                <a:spcPts val="710"/>
              </a:spcBef>
              <a:buChar char="•"/>
              <a:tabLst>
                <a:tab pos="260350" algn="l"/>
              </a:tabLst>
            </a:pPr>
            <a:r>
              <a:rPr sz="2400" spc="-5" dirty="0">
                <a:latin typeface="Arial"/>
                <a:cs typeface="Arial"/>
              </a:rPr>
              <a:t>HTTPS transport</a:t>
            </a:r>
            <a:endParaRPr sz="2400" dirty="0">
              <a:latin typeface="Arial"/>
              <a:cs typeface="Arial"/>
            </a:endParaRPr>
          </a:p>
          <a:p>
            <a:pPr marL="259715" indent="-228600">
              <a:spcBef>
                <a:spcPts val="720"/>
              </a:spcBef>
              <a:buChar char="•"/>
              <a:tabLst>
                <a:tab pos="260350" algn="l"/>
              </a:tabLst>
            </a:pPr>
            <a:r>
              <a:rPr sz="2400" spc="-5" dirty="0">
                <a:latin typeface="Arial"/>
                <a:cs typeface="Arial"/>
              </a:rPr>
              <a:t>HTTP verbs </a:t>
            </a:r>
            <a:r>
              <a:rPr sz="2400" spc="-55" dirty="0">
                <a:latin typeface="Arial"/>
                <a:cs typeface="Arial"/>
              </a:rPr>
              <a:t>(GET, </a:t>
            </a:r>
            <a:r>
              <a:rPr sz="2400" spc="-60" dirty="0">
                <a:latin typeface="Arial"/>
                <a:cs typeface="Arial"/>
              </a:rPr>
              <a:t>POST,</a:t>
            </a:r>
            <a:r>
              <a:rPr sz="2400" spc="-20" dirty="0">
                <a:latin typeface="Arial"/>
                <a:cs typeface="Arial"/>
              </a:rPr>
              <a:t> </a:t>
            </a:r>
            <a:r>
              <a:rPr sz="2400" spc="-70" dirty="0">
                <a:latin typeface="Arial"/>
                <a:cs typeface="Arial"/>
              </a:rPr>
              <a:t>PATCH)</a:t>
            </a:r>
            <a:endParaRPr sz="2400" dirty="0">
              <a:latin typeface="Arial"/>
              <a:cs typeface="Arial"/>
            </a:endParaRPr>
          </a:p>
          <a:p>
            <a:pPr marL="259715" indent="-228600">
              <a:spcBef>
                <a:spcPts val="705"/>
              </a:spcBef>
              <a:buChar char="•"/>
              <a:tabLst>
                <a:tab pos="260350" algn="l"/>
              </a:tabLst>
            </a:pPr>
            <a:r>
              <a:rPr sz="2400" spc="-5" dirty="0">
                <a:latin typeface="Arial"/>
                <a:cs typeface="Arial"/>
              </a:rPr>
              <a:t>OAuth2 </a:t>
            </a:r>
            <a:r>
              <a:rPr sz="2400" dirty="0">
                <a:latin typeface="Arial"/>
                <a:cs typeface="Arial"/>
              </a:rPr>
              <a:t>/ JWT </a:t>
            </a:r>
            <a:r>
              <a:rPr sz="2400" spc="-5" dirty="0">
                <a:latin typeface="Arial"/>
                <a:cs typeface="Arial"/>
              </a:rPr>
              <a:t>security (aka “login with</a:t>
            </a:r>
            <a:r>
              <a:rPr sz="2400" spc="-40" dirty="0">
                <a:latin typeface="Arial"/>
                <a:cs typeface="Arial"/>
              </a:rPr>
              <a:t> </a:t>
            </a:r>
            <a:r>
              <a:rPr sz="2400" dirty="0">
                <a:latin typeface="Arial"/>
                <a:cs typeface="Arial"/>
              </a:rPr>
              <a:t>..”)</a:t>
            </a:r>
          </a:p>
          <a:p>
            <a:pPr>
              <a:spcBef>
                <a:spcPts val="15"/>
              </a:spcBef>
              <a:buFont typeface="Arial"/>
              <a:buChar char="•"/>
            </a:pPr>
            <a:endParaRPr sz="2350" dirty="0">
              <a:latin typeface="Times New Roman"/>
              <a:cs typeface="Times New Roman"/>
            </a:endParaRPr>
          </a:p>
          <a:p>
            <a:pPr marL="12700" marR="766445">
              <a:lnSpc>
                <a:spcPts val="2590"/>
              </a:lnSpc>
            </a:pPr>
            <a:r>
              <a:rPr sz="2400" spc="-5" dirty="0">
                <a:latin typeface="Arial"/>
                <a:cs typeface="Arial"/>
              </a:rPr>
              <a:t>But much more important than that, </a:t>
            </a:r>
            <a:r>
              <a:rPr sz="2400" dirty="0">
                <a:latin typeface="Arial"/>
                <a:cs typeface="Arial"/>
              </a:rPr>
              <a:t>a </a:t>
            </a:r>
            <a:r>
              <a:rPr sz="2400" spc="-10" dirty="0">
                <a:latin typeface="Arial"/>
                <a:cs typeface="Arial"/>
              </a:rPr>
              <a:t>different  </a:t>
            </a:r>
            <a:r>
              <a:rPr sz="2400" spc="-5" dirty="0">
                <a:latin typeface="Arial"/>
                <a:cs typeface="Arial"/>
              </a:rPr>
              <a:t>architectural</a:t>
            </a:r>
            <a:r>
              <a:rPr sz="2400" dirty="0">
                <a:latin typeface="Arial"/>
                <a:cs typeface="Arial"/>
              </a:rPr>
              <a:t> </a:t>
            </a:r>
            <a:r>
              <a:rPr sz="2400" spc="-5" dirty="0">
                <a:latin typeface="Arial"/>
                <a:cs typeface="Arial"/>
              </a:rPr>
              <a:t>style</a:t>
            </a:r>
            <a:endParaRPr sz="2400" dirty="0">
              <a:latin typeface="Arial"/>
              <a:cs typeface="Arial"/>
            </a:endParaRPr>
          </a:p>
          <a:p>
            <a:pPr marL="241300" indent="-228600">
              <a:spcBef>
                <a:spcPts val="675"/>
              </a:spcBef>
              <a:buChar char="•"/>
              <a:tabLst>
                <a:tab pos="241300" algn="l"/>
              </a:tabLst>
            </a:pPr>
            <a:r>
              <a:rPr sz="2400" spc="-5" dirty="0">
                <a:latin typeface="Arial"/>
                <a:cs typeface="Arial"/>
              </a:rPr>
              <a:t>REST (Representational State</a:t>
            </a:r>
            <a:r>
              <a:rPr sz="2400" spc="-50" dirty="0">
                <a:latin typeface="Arial"/>
                <a:cs typeface="Arial"/>
              </a:rPr>
              <a:t> </a:t>
            </a:r>
            <a:r>
              <a:rPr sz="2400" spc="-15" dirty="0">
                <a:latin typeface="Arial"/>
                <a:cs typeface="Arial"/>
              </a:rPr>
              <a:t>Transfer)</a:t>
            </a:r>
            <a:endParaRPr sz="2400" dirty="0">
              <a:latin typeface="Arial"/>
              <a:cs typeface="Arial"/>
            </a:endParaRPr>
          </a:p>
          <a:p>
            <a:pPr marL="241300" indent="-228600">
              <a:spcBef>
                <a:spcPts val="705"/>
              </a:spcBef>
              <a:buChar char="•"/>
              <a:tabLst>
                <a:tab pos="241300" algn="l"/>
              </a:tabLst>
            </a:pPr>
            <a:r>
              <a:rPr sz="2400" spc="-5" dirty="0">
                <a:latin typeface="Arial"/>
                <a:cs typeface="Arial"/>
              </a:rPr>
              <a:t>Focus on granular</a:t>
            </a:r>
            <a:r>
              <a:rPr sz="2400" spc="25" dirty="0">
                <a:latin typeface="Arial"/>
                <a:cs typeface="Arial"/>
              </a:rPr>
              <a:t> </a:t>
            </a:r>
            <a:r>
              <a:rPr sz="2400" spc="-5" dirty="0">
                <a:latin typeface="Arial"/>
                <a:cs typeface="Arial"/>
              </a:rPr>
              <a:t>“Resources”</a:t>
            </a:r>
            <a:endParaRPr sz="2400" dirty="0">
              <a:latin typeface="Arial"/>
              <a:cs typeface="Arial"/>
            </a:endParaRPr>
          </a:p>
          <a:p>
            <a:pPr marL="241300" indent="-228600">
              <a:spcBef>
                <a:spcPts val="720"/>
              </a:spcBef>
              <a:buChar char="•"/>
              <a:tabLst>
                <a:tab pos="241300" algn="l"/>
              </a:tabLst>
            </a:pPr>
            <a:r>
              <a:rPr sz="2400" spc="-5" dirty="0">
                <a:latin typeface="Arial"/>
                <a:cs typeface="Arial"/>
              </a:rPr>
              <a:t>That have data model and state</a:t>
            </a:r>
            <a:r>
              <a:rPr sz="2400" spc="15" dirty="0">
                <a:latin typeface="Arial"/>
                <a:cs typeface="Arial"/>
              </a:rPr>
              <a:t> </a:t>
            </a:r>
            <a:r>
              <a:rPr sz="2400" spc="-5" dirty="0">
                <a:latin typeface="Arial"/>
                <a:cs typeface="Arial"/>
              </a:rPr>
              <a:t>lifecycle</a:t>
            </a:r>
            <a:endParaRPr sz="2400" dirty="0">
              <a:latin typeface="Arial"/>
              <a:cs typeface="Arial"/>
            </a:endParaRPr>
          </a:p>
          <a:p>
            <a:pPr marL="241300" indent="-228600">
              <a:spcBef>
                <a:spcPts val="710"/>
              </a:spcBef>
              <a:buChar char="•"/>
              <a:tabLst>
                <a:tab pos="241300" algn="l"/>
              </a:tabLst>
            </a:pPr>
            <a:r>
              <a:rPr sz="2400" spc="-5" dirty="0">
                <a:latin typeface="Arial"/>
                <a:cs typeface="Arial"/>
              </a:rPr>
              <a:t>And communicate state with “events”</a:t>
            </a:r>
            <a:r>
              <a:rPr sz="2400" spc="15" dirty="0">
                <a:latin typeface="Arial"/>
                <a:cs typeface="Arial"/>
              </a:rPr>
              <a:t> </a:t>
            </a:r>
            <a:r>
              <a:rPr sz="2400" spc="-5" dirty="0">
                <a:latin typeface="Arial"/>
                <a:cs typeface="Arial"/>
              </a:rPr>
              <a:t>(webhooks).</a:t>
            </a:r>
            <a:endParaRPr sz="2400" dirty="0">
              <a:latin typeface="Arial"/>
              <a:cs typeface="Arial"/>
            </a:endParaRPr>
          </a:p>
        </p:txBody>
      </p:sp>
      <p:sp>
        <p:nvSpPr>
          <p:cNvPr id="4" name="テキスト ボックス 3">
            <a:extLst>
              <a:ext uri="{FF2B5EF4-FFF2-40B4-BE49-F238E27FC236}">
                <a16:creationId xmlns:a16="http://schemas.microsoft.com/office/drawing/2014/main" id="{F88C2999-9407-41A2-BDA2-9B4C174A34D1}"/>
              </a:ext>
            </a:extLst>
          </p:cNvPr>
          <p:cNvSpPr txBox="1"/>
          <p:nvPr/>
        </p:nvSpPr>
        <p:spPr>
          <a:xfrm>
            <a:off x="8597461" y="2343806"/>
            <a:ext cx="2984938" cy="1200329"/>
          </a:xfrm>
          <a:prstGeom prst="rect">
            <a:avLst/>
          </a:prstGeom>
          <a:noFill/>
          <a:ln>
            <a:solidFill>
              <a:srgbClr val="000000"/>
            </a:solidFill>
            <a:prstDash val="lgDash"/>
          </a:ln>
        </p:spPr>
        <p:txBody>
          <a:bodyPr wrap="square" rtlCol="0">
            <a:spAutoFit/>
          </a:bodyPr>
          <a:lstStyle/>
          <a:p>
            <a:r>
              <a:rPr kumimoji="1" lang="en-US" altLang="ja-JP" dirty="0" err="1"/>
              <a:t>Oauth</a:t>
            </a:r>
            <a:r>
              <a:rPr kumimoji="1" lang="ja-JP" altLang="en-US" dirty="0"/>
              <a:t>：</a:t>
            </a:r>
            <a:r>
              <a:rPr lang="ja-JP" altLang="en-US" b="1" dirty="0">
                <a:hlinkClick r:id="rId2" tooltip="認可 (セキュリティ)"/>
              </a:rPr>
              <a:t>権限の認可</a:t>
            </a:r>
            <a:r>
              <a:rPr lang="en-US" altLang="ja-JP" dirty="0"/>
              <a:t>(authorization)</a:t>
            </a:r>
            <a:r>
              <a:rPr lang="ja-JP" altLang="en-US" dirty="0"/>
              <a:t>を行うための</a:t>
            </a:r>
            <a:r>
              <a:rPr lang="ja-JP" altLang="en-US" u="sng" dirty="0">
                <a:hlinkClick r:id="rId3"/>
              </a:rPr>
              <a:t>オープンスタンダード</a:t>
            </a:r>
            <a:endParaRPr lang="en-US" altLang="ja-JP" u="sng" dirty="0"/>
          </a:p>
          <a:p>
            <a:r>
              <a:rPr kumimoji="1" lang="en-US" altLang="ja-JP" dirty="0"/>
              <a:t>JWT</a:t>
            </a:r>
            <a:r>
              <a:rPr kumimoji="1" lang="ja-JP" altLang="en-US" dirty="0"/>
              <a:t>：</a:t>
            </a:r>
            <a:r>
              <a:rPr kumimoji="1" lang="en-US" altLang="ja-JP" dirty="0"/>
              <a:t>JSON Web Token</a:t>
            </a:r>
            <a:endParaRPr kumimoji="1" lang="ja-JP" altLang="en-US" dirty="0"/>
          </a:p>
        </p:txBody>
      </p:sp>
      <p:sp>
        <p:nvSpPr>
          <p:cNvPr id="5" name="スライド番号プレースホルダー 4">
            <a:extLst>
              <a:ext uri="{FF2B5EF4-FFF2-40B4-BE49-F238E27FC236}">
                <a16:creationId xmlns:a16="http://schemas.microsoft.com/office/drawing/2014/main" id="{8652E7FF-3BDA-4996-B5E6-D86EDB6D46C1}"/>
              </a:ext>
            </a:extLst>
          </p:cNvPr>
          <p:cNvSpPr>
            <a:spLocks noGrp="1"/>
          </p:cNvSpPr>
          <p:nvPr>
            <p:ph type="sldNum" sz="quarter" idx="12"/>
          </p:nvPr>
        </p:nvSpPr>
        <p:spPr/>
        <p:txBody>
          <a:bodyPr/>
          <a:lstStyle/>
          <a:p>
            <a:fld id="{151D776D-21EC-48B5-AC7D-A1B6339A1FDA}" type="slidenum">
              <a:rPr kumimoji="1" lang="ja-JP" altLang="en-US" smtClean="0"/>
              <a:t>19</a:t>
            </a:fld>
            <a:endParaRPr kumimoji="1"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3694117-FEB5-4260-B80F-E9B0B7402D04}"/>
              </a:ext>
            </a:extLst>
          </p:cNvPr>
          <p:cNvSpPr txBox="1"/>
          <p:nvPr/>
        </p:nvSpPr>
        <p:spPr>
          <a:xfrm>
            <a:off x="1971261" y="416707"/>
            <a:ext cx="8249478" cy="707886"/>
          </a:xfrm>
          <a:prstGeom prst="rect">
            <a:avLst/>
          </a:prstGeom>
          <a:noFill/>
        </p:spPr>
        <p:txBody>
          <a:bodyPr wrap="square" rtlCol="0">
            <a:spAutoFit/>
          </a:bodyPr>
          <a:lstStyle/>
          <a:p>
            <a:pPr algn="ctr"/>
            <a:r>
              <a:rPr kumimoji="1" lang="en-US" altLang="ja-JP" sz="4000" b="1" dirty="0"/>
              <a:t>EDI</a:t>
            </a:r>
            <a:r>
              <a:rPr lang="ja-JP" altLang="en-US" sz="4000" b="1" dirty="0"/>
              <a:t>の変遷</a:t>
            </a:r>
            <a:endParaRPr kumimoji="1" lang="ja-JP" altLang="en-US" sz="4000" b="1" dirty="0"/>
          </a:p>
        </p:txBody>
      </p:sp>
      <p:graphicFrame>
        <p:nvGraphicFramePr>
          <p:cNvPr id="3" name="表 2">
            <a:extLst>
              <a:ext uri="{FF2B5EF4-FFF2-40B4-BE49-F238E27FC236}">
                <a16:creationId xmlns:a16="http://schemas.microsoft.com/office/drawing/2014/main" id="{F1A61284-C697-43E4-9DED-E2F5C1C93B82}"/>
              </a:ext>
            </a:extLst>
          </p:cNvPr>
          <p:cNvGraphicFramePr>
            <a:graphicFrameLocks noGrp="1"/>
          </p:cNvGraphicFramePr>
          <p:nvPr>
            <p:extLst>
              <p:ext uri="{D42A27DB-BD31-4B8C-83A1-F6EECF244321}">
                <p14:modId xmlns:p14="http://schemas.microsoft.com/office/powerpoint/2010/main" val="3618497764"/>
              </p:ext>
            </p:extLst>
          </p:nvPr>
        </p:nvGraphicFramePr>
        <p:xfrm>
          <a:off x="1139801" y="1718169"/>
          <a:ext cx="10306879" cy="4510158"/>
        </p:xfrm>
        <a:graphic>
          <a:graphicData uri="http://schemas.openxmlformats.org/drawingml/2006/table">
            <a:tbl>
              <a:tblPr firstRow="1" bandRow="1">
                <a:tableStyleId>{5C22544A-7EE6-4342-B048-85BDC9FD1C3A}</a:tableStyleId>
              </a:tblPr>
              <a:tblGrid>
                <a:gridCol w="2206487">
                  <a:extLst>
                    <a:ext uri="{9D8B030D-6E8A-4147-A177-3AD203B41FA5}">
                      <a16:colId xmlns:a16="http://schemas.microsoft.com/office/drawing/2014/main" val="2984490666"/>
                    </a:ext>
                  </a:extLst>
                </a:gridCol>
                <a:gridCol w="4901464">
                  <a:extLst>
                    <a:ext uri="{9D8B030D-6E8A-4147-A177-3AD203B41FA5}">
                      <a16:colId xmlns:a16="http://schemas.microsoft.com/office/drawing/2014/main" val="1808964213"/>
                    </a:ext>
                  </a:extLst>
                </a:gridCol>
                <a:gridCol w="3198928">
                  <a:extLst>
                    <a:ext uri="{9D8B030D-6E8A-4147-A177-3AD203B41FA5}">
                      <a16:colId xmlns:a16="http://schemas.microsoft.com/office/drawing/2014/main" val="799089201"/>
                    </a:ext>
                  </a:extLst>
                </a:gridCol>
              </a:tblGrid>
              <a:tr h="791781">
                <a:tc>
                  <a:txBody>
                    <a:bodyPr/>
                    <a:lstStyle/>
                    <a:p>
                      <a:r>
                        <a:rPr kumimoji="1" lang="ja-JP" altLang="en-US" sz="2800" dirty="0"/>
                        <a:t>世代</a:t>
                      </a:r>
                    </a:p>
                  </a:txBody>
                  <a:tcPr/>
                </a:tc>
                <a:tc>
                  <a:txBody>
                    <a:bodyPr/>
                    <a:lstStyle/>
                    <a:p>
                      <a:r>
                        <a:rPr kumimoji="1" lang="ja-JP" altLang="en-US" sz="2800" dirty="0"/>
                        <a:t>情報表現</a:t>
                      </a:r>
                    </a:p>
                  </a:txBody>
                  <a:tcPr/>
                </a:tc>
                <a:tc>
                  <a:txBody>
                    <a:bodyPr/>
                    <a:lstStyle/>
                    <a:p>
                      <a:r>
                        <a:rPr kumimoji="1" lang="ja-JP" altLang="en-US" sz="2800" dirty="0"/>
                        <a:t>通信サービス</a:t>
                      </a:r>
                    </a:p>
                  </a:txBody>
                  <a:tcPr/>
                </a:tc>
                <a:extLst>
                  <a:ext uri="{0D108BD9-81ED-4DB2-BD59-A6C34878D82A}">
                    <a16:rowId xmlns:a16="http://schemas.microsoft.com/office/drawing/2014/main" val="2997189861"/>
                  </a:ext>
                </a:extLst>
              </a:tr>
              <a:tr h="791781">
                <a:tc>
                  <a:txBody>
                    <a:bodyPr/>
                    <a:lstStyle/>
                    <a:p>
                      <a:r>
                        <a:rPr kumimoji="1" lang="ja-JP" altLang="en-US" sz="2400" dirty="0"/>
                        <a:t>第</a:t>
                      </a:r>
                      <a:r>
                        <a:rPr kumimoji="1" lang="en-US" altLang="ja-JP" sz="2400" dirty="0"/>
                        <a:t>1</a:t>
                      </a:r>
                      <a:r>
                        <a:rPr kumimoji="1" lang="ja-JP" altLang="en-US" sz="2400" dirty="0"/>
                        <a:t>世代</a:t>
                      </a:r>
                      <a:endParaRPr kumimoji="1" lang="en-US" altLang="ja-JP" sz="2400" dirty="0"/>
                    </a:p>
                    <a:p>
                      <a:r>
                        <a:rPr kumimoji="1" lang="en-US" altLang="ja-JP" sz="2400" dirty="0"/>
                        <a:t>1970</a:t>
                      </a:r>
                      <a:r>
                        <a:rPr kumimoji="1" lang="ja-JP" altLang="en-US" sz="2400" dirty="0"/>
                        <a:t>年代～</a:t>
                      </a:r>
                      <a:endParaRPr kumimoji="1" lang="en-US" altLang="ja-JP" sz="2400" dirty="0"/>
                    </a:p>
                  </a:txBody>
                  <a:tcPr/>
                </a:tc>
                <a:tc>
                  <a:txBody>
                    <a:bodyPr/>
                    <a:lstStyle/>
                    <a:p>
                      <a:r>
                        <a:rPr kumimoji="1" lang="ja-JP" altLang="en-US" sz="2400" dirty="0"/>
                        <a:t>固定長</a:t>
                      </a:r>
                      <a:endParaRPr kumimoji="1" lang="en-US" altLang="ja-JP" sz="2400" dirty="0"/>
                    </a:p>
                    <a:p>
                      <a:r>
                        <a:rPr kumimoji="1" lang="ja-JP" altLang="en-US" sz="2400" dirty="0"/>
                        <a:t>企業グループ単位</a:t>
                      </a:r>
                    </a:p>
                  </a:txBody>
                  <a:tcPr/>
                </a:tc>
                <a:tc>
                  <a:txBody>
                    <a:bodyPr/>
                    <a:lstStyle/>
                    <a:p>
                      <a:r>
                        <a:rPr kumimoji="1" lang="ja-JP" altLang="en-US" sz="2400" dirty="0"/>
                        <a:t>個別企業間</a:t>
                      </a:r>
                      <a:endParaRPr kumimoji="1" lang="en-US" altLang="ja-JP" sz="2400" dirty="0"/>
                    </a:p>
                    <a:p>
                      <a:r>
                        <a:rPr kumimoji="1" lang="en-US" altLang="ja-JP" sz="2400" dirty="0"/>
                        <a:t>BISYNC</a:t>
                      </a:r>
                      <a:r>
                        <a:rPr kumimoji="1" lang="ja-JP" altLang="en-US" sz="2400" dirty="0" err="1"/>
                        <a:t>、</a:t>
                      </a:r>
                      <a:r>
                        <a:rPr kumimoji="1" lang="en-US" altLang="ja-JP" sz="2400" dirty="0"/>
                        <a:t>JCA</a:t>
                      </a:r>
                      <a:endParaRPr kumimoji="1" lang="ja-JP" altLang="en-US" sz="2400" dirty="0"/>
                    </a:p>
                  </a:txBody>
                  <a:tcPr/>
                </a:tc>
                <a:extLst>
                  <a:ext uri="{0D108BD9-81ED-4DB2-BD59-A6C34878D82A}">
                    <a16:rowId xmlns:a16="http://schemas.microsoft.com/office/drawing/2014/main" val="4194275333"/>
                  </a:ext>
                </a:extLst>
              </a:tr>
              <a:tr h="791781">
                <a:tc>
                  <a:txBody>
                    <a:bodyPr/>
                    <a:lstStyle/>
                    <a:p>
                      <a:r>
                        <a:rPr kumimoji="1" lang="ja-JP" altLang="en-US" sz="2400" dirty="0"/>
                        <a:t>第</a:t>
                      </a:r>
                      <a:r>
                        <a:rPr kumimoji="1" lang="en-US" altLang="ja-JP" sz="2400" dirty="0"/>
                        <a:t>2</a:t>
                      </a:r>
                      <a:r>
                        <a:rPr kumimoji="1" lang="ja-JP" altLang="en-US" sz="2400" dirty="0"/>
                        <a:t>世代</a:t>
                      </a:r>
                      <a:endParaRPr kumimoji="1" lang="en-US" altLang="ja-JP" sz="2400" dirty="0"/>
                    </a:p>
                    <a:p>
                      <a:r>
                        <a:rPr kumimoji="1" lang="en-US" altLang="ja-JP" sz="2400" dirty="0"/>
                        <a:t>1985</a:t>
                      </a:r>
                      <a:r>
                        <a:rPr kumimoji="1" lang="ja-JP" altLang="en-US" sz="2400" dirty="0"/>
                        <a:t>年～</a:t>
                      </a:r>
                    </a:p>
                  </a:txBody>
                  <a:tcPr/>
                </a:tc>
                <a:tc>
                  <a:txBody>
                    <a:bodyPr/>
                    <a:lstStyle/>
                    <a:p>
                      <a:r>
                        <a:rPr kumimoji="1" lang="ja-JP" altLang="en-US" sz="2400" dirty="0"/>
                        <a:t>可変長</a:t>
                      </a:r>
                      <a:endParaRPr kumimoji="1" lang="en-US" altLang="ja-JP" sz="2400" dirty="0"/>
                    </a:p>
                    <a:p>
                      <a:r>
                        <a:rPr kumimoji="1" lang="en-US" altLang="ja-JP" sz="2400" dirty="0"/>
                        <a:t>EDIFACT</a:t>
                      </a:r>
                      <a:r>
                        <a:rPr kumimoji="1" lang="ja-JP" altLang="en-US" sz="2400" dirty="0" err="1"/>
                        <a:t>、</a:t>
                      </a:r>
                      <a:r>
                        <a:rPr kumimoji="1" lang="en-US" altLang="ja-JP" sz="2400" dirty="0"/>
                        <a:t>CII</a:t>
                      </a:r>
                    </a:p>
                    <a:p>
                      <a:r>
                        <a:rPr kumimoji="1" lang="ja-JP" altLang="en-US" sz="2400" dirty="0"/>
                        <a:t>業界標準（連携指針）</a:t>
                      </a:r>
                    </a:p>
                  </a:txBody>
                  <a:tcPr/>
                </a:tc>
                <a:tc>
                  <a:txBody>
                    <a:bodyPr/>
                    <a:lstStyle/>
                    <a:p>
                      <a:r>
                        <a:rPr kumimoji="1" lang="ja-JP" altLang="en-US" sz="2400" dirty="0"/>
                        <a:t>汎用</a:t>
                      </a:r>
                      <a:r>
                        <a:rPr kumimoji="1" lang="en-US" altLang="ja-JP" sz="2400" dirty="0"/>
                        <a:t>VAN</a:t>
                      </a:r>
                      <a:r>
                        <a:rPr kumimoji="1" lang="ja-JP" altLang="en-US" sz="2400" dirty="0"/>
                        <a:t>サービス</a:t>
                      </a:r>
                      <a:endParaRPr kumimoji="1" lang="en-US" altLang="ja-JP" sz="2400" dirty="0"/>
                    </a:p>
                    <a:p>
                      <a:r>
                        <a:rPr kumimoji="1" lang="en-US" altLang="ja-JP" sz="2400" dirty="0"/>
                        <a:t>JCA</a:t>
                      </a:r>
                      <a:r>
                        <a:rPr kumimoji="1" lang="ja-JP" altLang="en-US" sz="2400" dirty="0" err="1"/>
                        <a:t>、</a:t>
                      </a:r>
                      <a:r>
                        <a:rPr kumimoji="1" lang="en-US" altLang="ja-JP" sz="2400" dirty="0"/>
                        <a:t>ZCA</a:t>
                      </a:r>
                      <a:r>
                        <a:rPr kumimoji="1" lang="ja-JP" altLang="en-US" sz="2400" dirty="0" err="1"/>
                        <a:t>、</a:t>
                      </a:r>
                      <a:r>
                        <a:rPr kumimoji="1" lang="en-US" altLang="ja-JP" sz="2400" dirty="0"/>
                        <a:t>X.25</a:t>
                      </a:r>
                    </a:p>
                    <a:p>
                      <a:r>
                        <a:rPr kumimoji="1" lang="ja-JP" altLang="en-US" sz="2400" dirty="0"/>
                        <a:t>ベンダー固有</a:t>
                      </a:r>
                    </a:p>
                  </a:txBody>
                  <a:tcPr/>
                </a:tc>
                <a:extLst>
                  <a:ext uri="{0D108BD9-81ED-4DB2-BD59-A6C34878D82A}">
                    <a16:rowId xmlns:a16="http://schemas.microsoft.com/office/drawing/2014/main" val="4124204854"/>
                  </a:ext>
                </a:extLst>
              </a:tr>
              <a:tr h="883737">
                <a:tc>
                  <a:txBody>
                    <a:bodyPr/>
                    <a:lstStyle/>
                    <a:p>
                      <a:r>
                        <a:rPr kumimoji="1" lang="ja-JP" altLang="en-US" sz="2400" dirty="0"/>
                        <a:t>第</a:t>
                      </a:r>
                      <a:r>
                        <a:rPr kumimoji="1" lang="en-US" altLang="ja-JP" sz="2400" dirty="0"/>
                        <a:t>3</a:t>
                      </a:r>
                      <a:r>
                        <a:rPr kumimoji="1" lang="ja-JP" altLang="en-US" sz="2400" dirty="0"/>
                        <a:t>世代</a:t>
                      </a:r>
                      <a:endParaRPr kumimoji="1" lang="en-US" altLang="ja-JP" sz="2400" dirty="0"/>
                    </a:p>
                    <a:p>
                      <a:r>
                        <a:rPr kumimoji="1" lang="en-US" altLang="ja-JP" sz="2400" dirty="0"/>
                        <a:t>2000</a:t>
                      </a:r>
                      <a:r>
                        <a:rPr kumimoji="1" lang="ja-JP" altLang="en-US" sz="2400" dirty="0"/>
                        <a:t>年～</a:t>
                      </a:r>
                    </a:p>
                  </a:txBody>
                  <a:tcPr/>
                </a:tc>
                <a:tc>
                  <a:txBody>
                    <a:bodyPr/>
                    <a:lstStyle/>
                    <a:p>
                      <a:r>
                        <a:rPr kumimoji="1" lang="en-US" altLang="ja-JP" sz="2400" dirty="0"/>
                        <a:t>XML</a:t>
                      </a:r>
                      <a:r>
                        <a:rPr kumimoji="1" lang="ja-JP" altLang="en-US" sz="2400" dirty="0"/>
                        <a:t>ベースメッセージ</a:t>
                      </a:r>
                      <a:endParaRPr kumimoji="1" lang="en-US" altLang="ja-JP" sz="2400" dirty="0"/>
                    </a:p>
                    <a:p>
                      <a:r>
                        <a:rPr kumimoji="1" lang="en-US" altLang="ja-JP" sz="2400" dirty="0" err="1"/>
                        <a:t>ebXML</a:t>
                      </a:r>
                      <a:endParaRPr kumimoji="1" lang="ja-JP" altLang="en-US" sz="2400" dirty="0"/>
                    </a:p>
                  </a:txBody>
                  <a:tcPr/>
                </a:tc>
                <a:tc>
                  <a:txBody>
                    <a:bodyPr/>
                    <a:lstStyle/>
                    <a:p>
                      <a:r>
                        <a:rPr kumimoji="1" lang="ja-JP" altLang="en-US" sz="2400" dirty="0"/>
                        <a:t>インターネット</a:t>
                      </a:r>
                      <a:endParaRPr kumimoji="1" lang="en-US" altLang="ja-JP" sz="2400" dirty="0"/>
                    </a:p>
                    <a:p>
                      <a:r>
                        <a:rPr kumimoji="1" lang="en-US" altLang="ja-JP" sz="2400" dirty="0"/>
                        <a:t>TCP/IP</a:t>
                      </a:r>
                      <a:r>
                        <a:rPr kumimoji="1" lang="ja-JP" altLang="en-US" sz="2400" dirty="0" err="1"/>
                        <a:t>、</a:t>
                      </a:r>
                      <a:r>
                        <a:rPr kumimoji="1" lang="en-US" altLang="ja-JP" sz="2400" dirty="0"/>
                        <a:t>SOAP</a:t>
                      </a:r>
                      <a:endParaRPr kumimoji="1" lang="ja-JP" altLang="en-US" sz="2400" dirty="0"/>
                    </a:p>
                  </a:txBody>
                  <a:tcPr/>
                </a:tc>
                <a:extLst>
                  <a:ext uri="{0D108BD9-81ED-4DB2-BD59-A6C34878D82A}">
                    <a16:rowId xmlns:a16="http://schemas.microsoft.com/office/drawing/2014/main" val="3765344219"/>
                  </a:ext>
                </a:extLst>
              </a:tr>
              <a:tr h="791781">
                <a:tc>
                  <a:txBody>
                    <a:bodyPr/>
                    <a:lstStyle/>
                    <a:p>
                      <a:r>
                        <a:rPr kumimoji="1" lang="ja-JP" altLang="en-US" sz="2400" dirty="0"/>
                        <a:t>第</a:t>
                      </a:r>
                      <a:r>
                        <a:rPr kumimoji="1" lang="en-US" altLang="ja-JP" sz="2400" dirty="0"/>
                        <a:t>4</a:t>
                      </a:r>
                      <a:r>
                        <a:rPr kumimoji="1" lang="ja-JP" altLang="en-US" sz="2400" dirty="0"/>
                        <a:t>世代</a:t>
                      </a:r>
                      <a:endParaRPr kumimoji="1" lang="en-US" altLang="ja-JP" sz="2400" dirty="0"/>
                    </a:p>
                    <a:p>
                      <a:r>
                        <a:rPr kumimoji="1" lang="en-US" altLang="ja-JP" sz="2400" dirty="0"/>
                        <a:t>????</a:t>
                      </a:r>
                      <a:r>
                        <a:rPr kumimoji="1" lang="ja-JP" altLang="en-US" sz="2400" dirty="0"/>
                        <a:t>年～</a:t>
                      </a:r>
                    </a:p>
                  </a:txBody>
                  <a:tcPr/>
                </a:tc>
                <a:tc>
                  <a:txBody>
                    <a:bodyPr/>
                    <a:lstStyle/>
                    <a:p>
                      <a:r>
                        <a:rPr kumimoji="1" lang="en-US" altLang="ja-JP" sz="2400" dirty="0"/>
                        <a:t>XML</a:t>
                      </a:r>
                      <a:r>
                        <a:rPr kumimoji="1" lang="ja-JP" altLang="en-US" sz="2400" dirty="0" err="1"/>
                        <a:t>、</a:t>
                      </a:r>
                      <a:r>
                        <a:rPr kumimoji="1" lang="en-US" altLang="ja-JP" sz="2400" dirty="0"/>
                        <a:t>JSON</a:t>
                      </a:r>
                      <a:r>
                        <a:rPr kumimoji="1" lang="ja-JP" altLang="en-US" sz="2400" dirty="0" err="1"/>
                        <a:t>、</a:t>
                      </a:r>
                      <a:r>
                        <a:rPr kumimoji="1" lang="ja-JP" altLang="en-US" sz="2400" dirty="0"/>
                        <a:t>（</a:t>
                      </a:r>
                      <a:r>
                        <a:rPr kumimoji="1" lang="en-US" altLang="ja-JP" sz="2400" dirty="0"/>
                        <a:t>Blockchain</a:t>
                      </a:r>
                      <a:r>
                        <a:rPr kumimoji="1" lang="ja-JP" altLang="en-US" sz="2400" dirty="0"/>
                        <a:t> </a:t>
                      </a:r>
                      <a:r>
                        <a:rPr kumimoji="1" lang="en-US" altLang="ja-JP" sz="2400" dirty="0"/>
                        <a:t>?)</a:t>
                      </a:r>
                    </a:p>
                    <a:p>
                      <a:r>
                        <a:rPr kumimoji="1" lang="ja-JP" altLang="en-US" sz="2400" dirty="0"/>
                        <a:t>情報交換＝＞情報共有</a:t>
                      </a:r>
                    </a:p>
                  </a:txBody>
                  <a:tcPr/>
                </a:tc>
                <a:tc>
                  <a:txBody>
                    <a:bodyPr/>
                    <a:lstStyle/>
                    <a:p>
                      <a:r>
                        <a:rPr kumimoji="1" lang="ja-JP" altLang="en-US" sz="2400" dirty="0"/>
                        <a:t>クラウド</a:t>
                      </a:r>
                      <a:endParaRPr kumimoji="1" lang="en-US" altLang="ja-JP" sz="2400" dirty="0"/>
                    </a:p>
                    <a:p>
                      <a:r>
                        <a:rPr kumimoji="1" lang="en-US" altLang="ja-JP" sz="2400" dirty="0"/>
                        <a:t>WEB API</a:t>
                      </a:r>
                      <a:endParaRPr kumimoji="1" lang="ja-JP" altLang="en-US" sz="2400" dirty="0"/>
                    </a:p>
                  </a:txBody>
                  <a:tcPr/>
                </a:tc>
                <a:extLst>
                  <a:ext uri="{0D108BD9-81ED-4DB2-BD59-A6C34878D82A}">
                    <a16:rowId xmlns:a16="http://schemas.microsoft.com/office/drawing/2014/main" val="3843324073"/>
                  </a:ext>
                </a:extLst>
              </a:tr>
            </a:tbl>
          </a:graphicData>
        </a:graphic>
      </p:graphicFrame>
      <p:sp>
        <p:nvSpPr>
          <p:cNvPr id="4" name="スライド番号プレースホルダー 3">
            <a:extLst>
              <a:ext uri="{FF2B5EF4-FFF2-40B4-BE49-F238E27FC236}">
                <a16:creationId xmlns:a16="http://schemas.microsoft.com/office/drawing/2014/main" id="{EE8C5657-DFEF-4076-9F7F-79DF0ACCE5C8}"/>
              </a:ext>
            </a:extLst>
          </p:cNvPr>
          <p:cNvSpPr>
            <a:spLocks noGrp="1"/>
          </p:cNvSpPr>
          <p:nvPr>
            <p:ph type="sldNum" sz="quarter" idx="12"/>
          </p:nvPr>
        </p:nvSpPr>
        <p:spPr/>
        <p:txBody>
          <a:bodyPr/>
          <a:lstStyle/>
          <a:p>
            <a:fld id="{151D776D-21EC-48B5-AC7D-A1B6339A1FDA}" type="slidenum">
              <a:rPr kumimoji="1" lang="ja-JP" altLang="en-US" smtClean="0"/>
              <a:t>2</a:t>
            </a:fld>
            <a:endParaRPr kumimoji="1" lang="ja-JP" altLang="en-US"/>
          </a:p>
        </p:txBody>
      </p:sp>
    </p:spTree>
    <p:extLst>
      <p:ext uri="{BB962C8B-B14F-4D97-AF65-F5344CB8AC3E}">
        <p14:creationId xmlns:p14="http://schemas.microsoft.com/office/powerpoint/2010/main" val="3378611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86780" y="412983"/>
            <a:ext cx="6147435" cy="513715"/>
          </a:xfrm>
          <a:prstGeom prst="rect">
            <a:avLst/>
          </a:prstGeom>
        </p:spPr>
        <p:txBody>
          <a:bodyPr vert="horz" wrap="square" lIns="0" tIns="13335" rIns="0" bIns="0" rtlCol="0" anchor="ctr">
            <a:spAutoFit/>
          </a:bodyPr>
          <a:lstStyle/>
          <a:p>
            <a:pPr marL="12700">
              <a:lnSpc>
                <a:spcPct val="100000"/>
              </a:lnSpc>
              <a:spcBef>
                <a:spcPts val="105"/>
              </a:spcBef>
            </a:pPr>
            <a:r>
              <a:rPr spc="25" dirty="0"/>
              <a:t>The </a:t>
            </a:r>
            <a:r>
              <a:rPr dirty="0"/>
              <a:t>« </a:t>
            </a:r>
            <a:r>
              <a:rPr spc="10" dirty="0"/>
              <a:t>Programmable </a:t>
            </a:r>
            <a:r>
              <a:rPr spc="-40" dirty="0"/>
              <a:t>Web</a:t>
            </a:r>
            <a:r>
              <a:rPr spc="-110" dirty="0"/>
              <a:t> </a:t>
            </a:r>
            <a:r>
              <a:rPr dirty="0"/>
              <a:t>»</a:t>
            </a:r>
          </a:p>
        </p:txBody>
      </p:sp>
      <p:sp>
        <p:nvSpPr>
          <p:cNvPr id="3" name="object 3"/>
          <p:cNvSpPr txBox="1"/>
          <p:nvPr/>
        </p:nvSpPr>
        <p:spPr>
          <a:xfrm>
            <a:off x="2883770" y="1247881"/>
            <a:ext cx="3667125" cy="391160"/>
          </a:xfrm>
          <a:prstGeom prst="rect">
            <a:avLst/>
          </a:prstGeom>
        </p:spPr>
        <p:txBody>
          <a:bodyPr vert="horz" wrap="square" lIns="0" tIns="12700" rIns="0" bIns="0" rtlCol="0">
            <a:spAutoFit/>
          </a:bodyPr>
          <a:lstStyle/>
          <a:p>
            <a:pPr marL="12700">
              <a:spcBef>
                <a:spcPts val="100"/>
              </a:spcBef>
            </a:pPr>
            <a:r>
              <a:rPr sz="2400" spc="-5" dirty="0">
                <a:latin typeface="Arial"/>
                <a:cs typeface="Arial"/>
              </a:rPr>
              <a:t>Under the covers of an</a:t>
            </a:r>
            <a:r>
              <a:rPr sz="2400" spc="-155" dirty="0">
                <a:latin typeface="Arial"/>
                <a:cs typeface="Arial"/>
              </a:rPr>
              <a:t> </a:t>
            </a:r>
            <a:r>
              <a:rPr sz="2400" spc="-5" dirty="0">
                <a:latin typeface="Arial"/>
                <a:cs typeface="Arial"/>
              </a:rPr>
              <a:t>API</a:t>
            </a:r>
            <a:endParaRPr sz="2400">
              <a:latin typeface="Arial"/>
              <a:cs typeface="Arial"/>
            </a:endParaRPr>
          </a:p>
        </p:txBody>
      </p:sp>
      <p:sp>
        <p:nvSpPr>
          <p:cNvPr id="4" name="object 4"/>
          <p:cNvSpPr/>
          <p:nvPr/>
        </p:nvSpPr>
        <p:spPr>
          <a:xfrm>
            <a:off x="5344668" y="2795016"/>
            <a:ext cx="2447925" cy="2735580"/>
          </a:xfrm>
          <a:custGeom>
            <a:avLst/>
            <a:gdLst/>
            <a:ahLst/>
            <a:cxnLst/>
            <a:rect l="l" t="t" r="r" b="b"/>
            <a:pathLst>
              <a:path w="2447925" h="2735579">
                <a:moveTo>
                  <a:pt x="0" y="0"/>
                </a:moveTo>
                <a:lnTo>
                  <a:pt x="2447543" y="0"/>
                </a:lnTo>
                <a:lnTo>
                  <a:pt x="2447543" y="2735580"/>
                </a:lnTo>
                <a:lnTo>
                  <a:pt x="0" y="2735580"/>
                </a:lnTo>
                <a:lnTo>
                  <a:pt x="0" y="0"/>
                </a:lnTo>
                <a:close/>
              </a:path>
            </a:pathLst>
          </a:custGeom>
          <a:solidFill>
            <a:srgbClr val="F1F1F1"/>
          </a:solidFill>
        </p:spPr>
        <p:txBody>
          <a:bodyPr wrap="square" lIns="0" tIns="0" rIns="0" bIns="0" rtlCol="0"/>
          <a:lstStyle/>
          <a:p>
            <a:endParaRPr/>
          </a:p>
        </p:txBody>
      </p:sp>
      <p:sp>
        <p:nvSpPr>
          <p:cNvPr id="5" name="object 5"/>
          <p:cNvSpPr/>
          <p:nvPr/>
        </p:nvSpPr>
        <p:spPr>
          <a:xfrm>
            <a:off x="5344668" y="2795016"/>
            <a:ext cx="2447925" cy="2735580"/>
          </a:xfrm>
          <a:custGeom>
            <a:avLst/>
            <a:gdLst/>
            <a:ahLst/>
            <a:cxnLst/>
            <a:rect l="l" t="t" r="r" b="b"/>
            <a:pathLst>
              <a:path w="2447925" h="2735579">
                <a:moveTo>
                  <a:pt x="0" y="0"/>
                </a:moveTo>
                <a:lnTo>
                  <a:pt x="2447543" y="0"/>
                </a:lnTo>
                <a:lnTo>
                  <a:pt x="2447543" y="2735580"/>
                </a:lnTo>
                <a:lnTo>
                  <a:pt x="0" y="2735580"/>
                </a:lnTo>
                <a:lnTo>
                  <a:pt x="0" y="0"/>
                </a:lnTo>
                <a:close/>
              </a:path>
            </a:pathLst>
          </a:custGeom>
          <a:ln w="12192">
            <a:solidFill>
              <a:srgbClr val="2E528F"/>
            </a:solidFill>
          </a:ln>
        </p:spPr>
        <p:txBody>
          <a:bodyPr wrap="square" lIns="0" tIns="0" rIns="0" bIns="0" rtlCol="0"/>
          <a:lstStyle/>
          <a:p>
            <a:endParaRPr/>
          </a:p>
        </p:txBody>
      </p:sp>
      <p:sp>
        <p:nvSpPr>
          <p:cNvPr id="6" name="object 6"/>
          <p:cNvSpPr/>
          <p:nvPr/>
        </p:nvSpPr>
        <p:spPr>
          <a:xfrm>
            <a:off x="5920740" y="3297938"/>
            <a:ext cx="1394460" cy="452755"/>
          </a:xfrm>
          <a:custGeom>
            <a:avLst/>
            <a:gdLst/>
            <a:ahLst/>
            <a:cxnLst/>
            <a:rect l="l" t="t" r="r" b="b"/>
            <a:pathLst>
              <a:path w="1394460" h="452754">
                <a:moveTo>
                  <a:pt x="1319022" y="0"/>
                </a:moveTo>
                <a:lnTo>
                  <a:pt x="75438" y="0"/>
                </a:lnTo>
                <a:lnTo>
                  <a:pt x="46071" y="5927"/>
                </a:lnTo>
                <a:lnTo>
                  <a:pt x="22093" y="22093"/>
                </a:lnTo>
                <a:lnTo>
                  <a:pt x="5927" y="46071"/>
                </a:lnTo>
                <a:lnTo>
                  <a:pt x="0" y="75437"/>
                </a:lnTo>
                <a:lnTo>
                  <a:pt x="0" y="377190"/>
                </a:lnTo>
                <a:lnTo>
                  <a:pt x="5927" y="406550"/>
                </a:lnTo>
                <a:lnTo>
                  <a:pt x="22093" y="430529"/>
                </a:lnTo>
                <a:lnTo>
                  <a:pt x="46071" y="446698"/>
                </a:lnTo>
                <a:lnTo>
                  <a:pt x="75438" y="452628"/>
                </a:lnTo>
                <a:lnTo>
                  <a:pt x="1319022" y="452628"/>
                </a:lnTo>
                <a:lnTo>
                  <a:pt x="1348388" y="446698"/>
                </a:lnTo>
                <a:lnTo>
                  <a:pt x="1372366" y="430529"/>
                </a:lnTo>
                <a:lnTo>
                  <a:pt x="1388532" y="406550"/>
                </a:lnTo>
                <a:lnTo>
                  <a:pt x="1394460" y="377190"/>
                </a:lnTo>
                <a:lnTo>
                  <a:pt x="1394460" y="75437"/>
                </a:lnTo>
                <a:lnTo>
                  <a:pt x="1388532" y="46071"/>
                </a:lnTo>
                <a:lnTo>
                  <a:pt x="1372366" y="22093"/>
                </a:lnTo>
                <a:lnTo>
                  <a:pt x="1348388" y="5927"/>
                </a:lnTo>
                <a:lnTo>
                  <a:pt x="1319022" y="0"/>
                </a:lnTo>
                <a:close/>
              </a:path>
            </a:pathLst>
          </a:custGeom>
          <a:solidFill>
            <a:srgbClr val="4471C4"/>
          </a:solidFill>
        </p:spPr>
        <p:txBody>
          <a:bodyPr wrap="square" lIns="0" tIns="0" rIns="0" bIns="0" rtlCol="0"/>
          <a:lstStyle/>
          <a:p>
            <a:endParaRPr/>
          </a:p>
        </p:txBody>
      </p:sp>
      <p:sp>
        <p:nvSpPr>
          <p:cNvPr id="7" name="object 7"/>
          <p:cNvSpPr/>
          <p:nvPr/>
        </p:nvSpPr>
        <p:spPr>
          <a:xfrm>
            <a:off x="5920740" y="3297938"/>
            <a:ext cx="1394460" cy="452755"/>
          </a:xfrm>
          <a:custGeom>
            <a:avLst/>
            <a:gdLst/>
            <a:ahLst/>
            <a:cxnLst/>
            <a:rect l="l" t="t" r="r" b="b"/>
            <a:pathLst>
              <a:path w="1394460" h="452754">
                <a:moveTo>
                  <a:pt x="0" y="75437"/>
                </a:moveTo>
                <a:lnTo>
                  <a:pt x="5927" y="46071"/>
                </a:lnTo>
                <a:lnTo>
                  <a:pt x="22093" y="22093"/>
                </a:lnTo>
                <a:lnTo>
                  <a:pt x="46071" y="5927"/>
                </a:lnTo>
                <a:lnTo>
                  <a:pt x="75438" y="0"/>
                </a:lnTo>
                <a:lnTo>
                  <a:pt x="1319022" y="0"/>
                </a:lnTo>
                <a:lnTo>
                  <a:pt x="1348388" y="5927"/>
                </a:lnTo>
                <a:lnTo>
                  <a:pt x="1372366" y="22093"/>
                </a:lnTo>
                <a:lnTo>
                  <a:pt x="1388532" y="46071"/>
                </a:lnTo>
                <a:lnTo>
                  <a:pt x="1394460" y="75437"/>
                </a:lnTo>
                <a:lnTo>
                  <a:pt x="1394460" y="377190"/>
                </a:lnTo>
                <a:lnTo>
                  <a:pt x="1388532" y="406550"/>
                </a:lnTo>
                <a:lnTo>
                  <a:pt x="1372366" y="430529"/>
                </a:lnTo>
                <a:lnTo>
                  <a:pt x="1348388" y="446698"/>
                </a:lnTo>
                <a:lnTo>
                  <a:pt x="1319022" y="452628"/>
                </a:lnTo>
                <a:lnTo>
                  <a:pt x="75438" y="452628"/>
                </a:lnTo>
                <a:lnTo>
                  <a:pt x="46071" y="446698"/>
                </a:lnTo>
                <a:lnTo>
                  <a:pt x="22093" y="430529"/>
                </a:lnTo>
                <a:lnTo>
                  <a:pt x="5927" y="406550"/>
                </a:lnTo>
                <a:lnTo>
                  <a:pt x="0" y="377190"/>
                </a:lnTo>
                <a:lnTo>
                  <a:pt x="0" y="75437"/>
                </a:lnTo>
                <a:close/>
              </a:path>
            </a:pathLst>
          </a:custGeom>
          <a:ln w="12192">
            <a:solidFill>
              <a:srgbClr val="2E528F"/>
            </a:solidFill>
          </a:ln>
        </p:spPr>
        <p:txBody>
          <a:bodyPr wrap="square" lIns="0" tIns="0" rIns="0" bIns="0" rtlCol="0"/>
          <a:lstStyle/>
          <a:p>
            <a:endParaRPr/>
          </a:p>
        </p:txBody>
      </p:sp>
      <p:sp>
        <p:nvSpPr>
          <p:cNvPr id="8" name="object 8"/>
          <p:cNvSpPr txBox="1"/>
          <p:nvPr/>
        </p:nvSpPr>
        <p:spPr>
          <a:xfrm>
            <a:off x="6228830" y="3377388"/>
            <a:ext cx="778510" cy="258404"/>
          </a:xfrm>
          <a:prstGeom prst="rect">
            <a:avLst/>
          </a:prstGeom>
        </p:spPr>
        <p:txBody>
          <a:bodyPr vert="horz" wrap="square" lIns="0" tIns="12065" rIns="0" bIns="0" rtlCol="0">
            <a:spAutoFit/>
          </a:bodyPr>
          <a:lstStyle/>
          <a:p>
            <a:pPr marL="12700">
              <a:spcBef>
                <a:spcPts val="95"/>
              </a:spcBef>
            </a:pPr>
            <a:r>
              <a:rPr sz="1600" spc="-15" dirty="0">
                <a:solidFill>
                  <a:srgbClr val="FFFFFF"/>
                </a:solidFill>
                <a:latin typeface="Calibri"/>
                <a:cs typeface="Calibri"/>
              </a:rPr>
              <a:t>Resource</a:t>
            </a:r>
            <a:endParaRPr sz="1600">
              <a:latin typeface="Calibri"/>
              <a:cs typeface="Calibri"/>
            </a:endParaRPr>
          </a:p>
        </p:txBody>
      </p:sp>
      <p:sp>
        <p:nvSpPr>
          <p:cNvPr id="9" name="object 9"/>
          <p:cNvSpPr/>
          <p:nvPr/>
        </p:nvSpPr>
        <p:spPr>
          <a:xfrm>
            <a:off x="5632703" y="4660201"/>
            <a:ext cx="791210" cy="457834"/>
          </a:xfrm>
          <a:custGeom>
            <a:avLst/>
            <a:gdLst/>
            <a:ahLst/>
            <a:cxnLst/>
            <a:rect l="l" t="t" r="r" b="b"/>
            <a:pathLst>
              <a:path w="791210" h="457835">
                <a:moveTo>
                  <a:pt x="0" y="0"/>
                </a:moveTo>
                <a:lnTo>
                  <a:pt x="0" y="392049"/>
                </a:lnTo>
                <a:lnTo>
                  <a:pt x="6371" y="403795"/>
                </a:lnTo>
                <a:lnTo>
                  <a:pt x="53994" y="425030"/>
                </a:lnTo>
                <a:lnTo>
                  <a:pt x="93012" y="434150"/>
                </a:lnTo>
                <a:lnTo>
                  <a:pt x="140677" y="442025"/>
                </a:lnTo>
                <a:lnTo>
                  <a:pt x="195873" y="448470"/>
                </a:lnTo>
                <a:lnTo>
                  <a:pt x="257483" y="453303"/>
                </a:lnTo>
                <a:lnTo>
                  <a:pt x="324390" y="456337"/>
                </a:lnTo>
                <a:lnTo>
                  <a:pt x="395478" y="457390"/>
                </a:lnTo>
                <a:lnTo>
                  <a:pt x="466565" y="456337"/>
                </a:lnTo>
                <a:lnTo>
                  <a:pt x="533472" y="453303"/>
                </a:lnTo>
                <a:lnTo>
                  <a:pt x="595082" y="448470"/>
                </a:lnTo>
                <a:lnTo>
                  <a:pt x="650278" y="442025"/>
                </a:lnTo>
                <a:lnTo>
                  <a:pt x="697943" y="434150"/>
                </a:lnTo>
                <a:lnTo>
                  <a:pt x="736961" y="425030"/>
                </a:lnTo>
                <a:lnTo>
                  <a:pt x="784584" y="403795"/>
                </a:lnTo>
                <a:lnTo>
                  <a:pt x="790956" y="392049"/>
                </a:lnTo>
                <a:lnTo>
                  <a:pt x="790956" y="65341"/>
                </a:lnTo>
                <a:lnTo>
                  <a:pt x="395478" y="65341"/>
                </a:lnTo>
                <a:lnTo>
                  <a:pt x="324390" y="64288"/>
                </a:lnTo>
                <a:lnTo>
                  <a:pt x="257483" y="61252"/>
                </a:lnTo>
                <a:lnTo>
                  <a:pt x="195873" y="56419"/>
                </a:lnTo>
                <a:lnTo>
                  <a:pt x="140677" y="49971"/>
                </a:lnTo>
                <a:lnTo>
                  <a:pt x="93012" y="42096"/>
                </a:lnTo>
                <a:lnTo>
                  <a:pt x="53994" y="32976"/>
                </a:lnTo>
                <a:lnTo>
                  <a:pt x="6371" y="11743"/>
                </a:lnTo>
                <a:lnTo>
                  <a:pt x="0" y="0"/>
                </a:lnTo>
                <a:close/>
              </a:path>
              <a:path w="791210" h="457835">
                <a:moveTo>
                  <a:pt x="790956" y="0"/>
                </a:moveTo>
                <a:lnTo>
                  <a:pt x="736961" y="32976"/>
                </a:lnTo>
                <a:lnTo>
                  <a:pt x="697943" y="42096"/>
                </a:lnTo>
                <a:lnTo>
                  <a:pt x="650278" y="49971"/>
                </a:lnTo>
                <a:lnTo>
                  <a:pt x="595082" y="56419"/>
                </a:lnTo>
                <a:lnTo>
                  <a:pt x="533472" y="61252"/>
                </a:lnTo>
                <a:lnTo>
                  <a:pt x="466565" y="64288"/>
                </a:lnTo>
                <a:lnTo>
                  <a:pt x="395478" y="65341"/>
                </a:lnTo>
                <a:lnTo>
                  <a:pt x="790956" y="65341"/>
                </a:lnTo>
                <a:lnTo>
                  <a:pt x="790956" y="0"/>
                </a:lnTo>
                <a:close/>
              </a:path>
            </a:pathLst>
          </a:custGeom>
          <a:solidFill>
            <a:srgbClr val="FFFFFF"/>
          </a:solidFill>
        </p:spPr>
        <p:txBody>
          <a:bodyPr wrap="square" lIns="0" tIns="0" rIns="0" bIns="0" rtlCol="0"/>
          <a:lstStyle/>
          <a:p>
            <a:endParaRPr/>
          </a:p>
        </p:txBody>
      </p:sp>
      <p:sp>
        <p:nvSpPr>
          <p:cNvPr id="10" name="object 10"/>
          <p:cNvSpPr/>
          <p:nvPr/>
        </p:nvSpPr>
        <p:spPr>
          <a:xfrm>
            <a:off x="5632703" y="4594859"/>
            <a:ext cx="791210" cy="130810"/>
          </a:xfrm>
          <a:custGeom>
            <a:avLst/>
            <a:gdLst/>
            <a:ahLst/>
            <a:cxnLst/>
            <a:rect l="l" t="t" r="r" b="b"/>
            <a:pathLst>
              <a:path w="791210" h="130810">
                <a:moveTo>
                  <a:pt x="395478" y="0"/>
                </a:moveTo>
                <a:lnTo>
                  <a:pt x="324390" y="1052"/>
                </a:lnTo>
                <a:lnTo>
                  <a:pt x="257483" y="4087"/>
                </a:lnTo>
                <a:lnTo>
                  <a:pt x="195873" y="8919"/>
                </a:lnTo>
                <a:lnTo>
                  <a:pt x="140677" y="15365"/>
                </a:lnTo>
                <a:lnTo>
                  <a:pt x="93012" y="23240"/>
                </a:lnTo>
                <a:lnTo>
                  <a:pt x="53994" y="32359"/>
                </a:lnTo>
                <a:lnTo>
                  <a:pt x="6371" y="53594"/>
                </a:lnTo>
                <a:lnTo>
                  <a:pt x="0" y="65341"/>
                </a:lnTo>
                <a:lnTo>
                  <a:pt x="6371" y="77085"/>
                </a:lnTo>
                <a:lnTo>
                  <a:pt x="53994" y="98317"/>
                </a:lnTo>
                <a:lnTo>
                  <a:pt x="93012" y="107437"/>
                </a:lnTo>
                <a:lnTo>
                  <a:pt x="140677" y="115313"/>
                </a:lnTo>
                <a:lnTo>
                  <a:pt x="195873" y="121760"/>
                </a:lnTo>
                <a:lnTo>
                  <a:pt x="257483" y="126594"/>
                </a:lnTo>
                <a:lnTo>
                  <a:pt x="324390" y="129630"/>
                </a:lnTo>
                <a:lnTo>
                  <a:pt x="395478" y="130683"/>
                </a:lnTo>
                <a:lnTo>
                  <a:pt x="466565" y="129630"/>
                </a:lnTo>
                <a:lnTo>
                  <a:pt x="533472" y="126594"/>
                </a:lnTo>
                <a:lnTo>
                  <a:pt x="595082" y="121760"/>
                </a:lnTo>
                <a:lnTo>
                  <a:pt x="650278" y="115313"/>
                </a:lnTo>
                <a:lnTo>
                  <a:pt x="697943" y="107437"/>
                </a:lnTo>
                <a:lnTo>
                  <a:pt x="736961" y="98317"/>
                </a:lnTo>
                <a:lnTo>
                  <a:pt x="784584" y="77085"/>
                </a:lnTo>
                <a:lnTo>
                  <a:pt x="790956" y="65341"/>
                </a:lnTo>
                <a:lnTo>
                  <a:pt x="784584" y="53594"/>
                </a:lnTo>
                <a:lnTo>
                  <a:pt x="736961" y="32359"/>
                </a:lnTo>
                <a:lnTo>
                  <a:pt x="697943" y="23240"/>
                </a:lnTo>
                <a:lnTo>
                  <a:pt x="650278" y="15365"/>
                </a:lnTo>
                <a:lnTo>
                  <a:pt x="595082" y="8919"/>
                </a:lnTo>
                <a:lnTo>
                  <a:pt x="533472" y="4087"/>
                </a:lnTo>
                <a:lnTo>
                  <a:pt x="466565" y="1052"/>
                </a:lnTo>
                <a:lnTo>
                  <a:pt x="395478" y="0"/>
                </a:lnTo>
                <a:close/>
              </a:path>
            </a:pathLst>
          </a:custGeom>
          <a:solidFill>
            <a:srgbClr val="FFFFFF"/>
          </a:solidFill>
        </p:spPr>
        <p:txBody>
          <a:bodyPr wrap="square" lIns="0" tIns="0" rIns="0" bIns="0" rtlCol="0"/>
          <a:lstStyle/>
          <a:p>
            <a:endParaRPr/>
          </a:p>
        </p:txBody>
      </p:sp>
      <p:sp>
        <p:nvSpPr>
          <p:cNvPr id="11" name="object 11"/>
          <p:cNvSpPr/>
          <p:nvPr/>
        </p:nvSpPr>
        <p:spPr>
          <a:xfrm>
            <a:off x="5632703" y="4594858"/>
            <a:ext cx="791210" cy="130810"/>
          </a:xfrm>
          <a:custGeom>
            <a:avLst/>
            <a:gdLst/>
            <a:ahLst/>
            <a:cxnLst/>
            <a:rect l="l" t="t" r="r" b="b"/>
            <a:pathLst>
              <a:path w="791210" h="130810">
                <a:moveTo>
                  <a:pt x="790956" y="65341"/>
                </a:moveTo>
                <a:lnTo>
                  <a:pt x="736961" y="98317"/>
                </a:lnTo>
                <a:lnTo>
                  <a:pt x="697943" y="107437"/>
                </a:lnTo>
                <a:lnTo>
                  <a:pt x="650278" y="115313"/>
                </a:lnTo>
                <a:lnTo>
                  <a:pt x="595082" y="121760"/>
                </a:lnTo>
                <a:lnTo>
                  <a:pt x="533472" y="126594"/>
                </a:lnTo>
                <a:lnTo>
                  <a:pt x="466565" y="129630"/>
                </a:lnTo>
                <a:lnTo>
                  <a:pt x="395478" y="130683"/>
                </a:lnTo>
                <a:lnTo>
                  <a:pt x="324390" y="129630"/>
                </a:lnTo>
                <a:lnTo>
                  <a:pt x="257483" y="126594"/>
                </a:lnTo>
                <a:lnTo>
                  <a:pt x="195873" y="121760"/>
                </a:lnTo>
                <a:lnTo>
                  <a:pt x="140677" y="115313"/>
                </a:lnTo>
                <a:lnTo>
                  <a:pt x="93012" y="107437"/>
                </a:lnTo>
                <a:lnTo>
                  <a:pt x="53994" y="98317"/>
                </a:lnTo>
                <a:lnTo>
                  <a:pt x="6371" y="77085"/>
                </a:lnTo>
                <a:lnTo>
                  <a:pt x="0" y="65341"/>
                </a:lnTo>
                <a:lnTo>
                  <a:pt x="6371" y="53594"/>
                </a:lnTo>
                <a:lnTo>
                  <a:pt x="53994" y="32359"/>
                </a:lnTo>
                <a:lnTo>
                  <a:pt x="93012" y="23240"/>
                </a:lnTo>
                <a:lnTo>
                  <a:pt x="140677" y="15365"/>
                </a:lnTo>
                <a:lnTo>
                  <a:pt x="195873" y="8919"/>
                </a:lnTo>
                <a:lnTo>
                  <a:pt x="257483" y="4087"/>
                </a:lnTo>
                <a:lnTo>
                  <a:pt x="324390" y="1052"/>
                </a:lnTo>
                <a:lnTo>
                  <a:pt x="395478" y="0"/>
                </a:lnTo>
                <a:lnTo>
                  <a:pt x="466565" y="1052"/>
                </a:lnTo>
                <a:lnTo>
                  <a:pt x="533472" y="4087"/>
                </a:lnTo>
                <a:lnTo>
                  <a:pt x="595082" y="8919"/>
                </a:lnTo>
                <a:lnTo>
                  <a:pt x="650278" y="15365"/>
                </a:lnTo>
                <a:lnTo>
                  <a:pt x="697943" y="23240"/>
                </a:lnTo>
                <a:lnTo>
                  <a:pt x="736961" y="32359"/>
                </a:lnTo>
                <a:lnTo>
                  <a:pt x="784584" y="53594"/>
                </a:lnTo>
                <a:lnTo>
                  <a:pt x="790956" y="65341"/>
                </a:lnTo>
                <a:close/>
              </a:path>
            </a:pathLst>
          </a:custGeom>
          <a:ln w="12192">
            <a:solidFill>
              <a:srgbClr val="2E528F"/>
            </a:solidFill>
          </a:ln>
        </p:spPr>
        <p:txBody>
          <a:bodyPr wrap="square" lIns="0" tIns="0" rIns="0" bIns="0" rtlCol="0"/>
          <a:lstStyle/>
          <a:p>
            <a:endParaRPr/>
          </a:p>
        </p:txBody>
      </p:sp>
      <p:sp>
        <p:nvSpPr>
          <p:cNvPr id="12" name="object 12"/>
          <p:cNvSpPr/>
          <p:nvPr/>
        </p:nvSpPr>
        <p:spPr>
          <a:xfrm>
            <a:off x="5632703" y="4660200"/>
            <a:ext cx="791210" cy="457834"/>
          </a:xfrm>
          <a:custGeom>
            <a:avLst/>
            <a:gdLst/>
            <a:ahLst/>
            <a:cxnLst/>
            <a:rect l="l" t="t" r="r" b="b"/>
            <a:pathLst>
              <a:path w="791210" h="457835">
                <a:moveTo>
                  <a:pt x="790956" y="0"/>
                </a:moveTo>
                <a:lnTo>
                  <a:pt x="790956" y="392049"/>
                </a:lnTo>
                <a:lnTo>
                  <a:pt x="784584" y="403795"/>
                </a:lnTo>
                <a:lnTo>
                  <a:pt x="736961" y="425030"/>
                </a:lnTo>
                <a:lnTo>
                  <a:pt x="697943" y="434150"/>
                </a:lnTo>
                <a:lnTo>
                  <a:pt x="650278" y="442025"/>
                </a:lnTo>
                <a:lnTo>
                  <a:pt x="595082" y="448470"/>
                </a:lnTo>
                <a:lnTo>
                  <a:pt x="533472" y="453303"/>
                </a:lnTo>
                <a:lnTo>
                  <a:pt x="466565" y="456337"/>
                </a:lnTo>
                <a:lnTo>
                  <a:pt x="395478" y="457390"/>
                </a:lnTo>
                <a:lnTo>
                  <a:pt x="324390" y="456337"/>
                </a:lnTo>
                <a:lnTo>
                  <a:pt x="257483" y="453303"/>
                </a:lnTo>
                <a:lnTo>
                  <a:pt x="195873" y="448470"/>
                </a:lnTo>
                <a:lnTo>
                  <a:pt x="140677" y="442025"/>
                </a:lnTo>
                <a:lnTo>
                  <a:pt x="93012" y="434150"/>
                </a:lnTo>
                <a:lnTo>
                  <a:pt x="53994" y="425030"/>
                </a:lnTo>
                <a:lnTo>
                  <a:pt x="6371" y="403795"/>
                </a:lnTo>
                <a:lnTo>
                  <a:pt x="0" y="392049"/>
                </a:lnTo>
                <a:lnTo>
                  <a:pt x="0" y="0"/>
                </a:lnTo>
              </a:path>
            </a:pathLst>
          </a:custGeom>
          <a:ln w="12192">
            <a:solidFill>
              <a:srgbClr val="2E528F"/>
            </a:solidFill>
          </a:ln>
        </p:spPr>
        <p:txBody>
          <a:bodyPr wrap="square" lIns="0" tIns="0" rIns="0" bIns="0" rtlCol="0"/>
          <a:lstStyle/>
          <a:p>
            <a:endParaRPr/>
          </a:p>
        </p:txBody>
      </p:sp>
      <p:sp>
        <p:nvSpPr>
          <p:cNvPr id="13" name="object 13"/>
          <p:cNvSpPr txBox="1"/>
          <p:nvPr/>
        </p:nvSpPr>
        <p:spPr>
          <a:xfrm>
            <a:off x="5822756" y="4742313"/>
            <a:ext cx="407034" cy="258404"/>
          </a:xfrm>
          <a:prstGeom prst="rect">
            <a:avLst/>
          </a:prstGeom>
        </p:spPr>
        <p:txBody>
          <a:bodyPr vert="horz" wrap="square" lIns="0" tIns="12065" rIns="0" bIns="0" rtlCol="0">
            <a:spAutoFit/>
          </a:bodyPr>
          <a:lstStyle/>
          <a:p>
            <a:pPr marL="12700">
              <a:spcBef>
                <a:spcPts val="95"/>
              </a:spcBef>
            </a:pPr>
            <a:r>
              <a:rPr sz="1600" spc="-5" dirty="0">
                <a:solidFill>
                  <a:srgbClr val="2E5496"/>
                </a:solidFill>
                <a:latin typeface="Calibri"/>
                <a:cs typeface="Calibri"/>
              </a:rPr>
              <a:t>D</a:t>
            </a:r>
            <a:r>
              <a:rPr sz="1600" spc="-15" dirty="0">
                <a:solidFill>
                  <a:srgbClr val="2E5496"/>
                </a:solidFill>
                <a:latin typeface="Calibri"/>
                <a:cs typeface="Calibri"/>
              </a:rPr>
              <a:t>a</a:t>
            </a:r>
            <a:r>
              <a:rPr sz="1600" spc="-25" dirty="0">
                <a:solidFill>
                  <a:srgbClr val="2E5496"/>
                </a:solidFill>
                <a:latin typeface="Calibri"/>
                <a:cs typeface="Calibri"/>
              </a:rPr>
              <a:t>ta</a:t>
            </a:r>
            <a:endParaRPr sz="1600">
              <a:latin typeface="Calibri"/>
              <a:cs typeface="Calibri"/>
            </a:endParaRPr>
          </a:p>
        </p:txBody>
      </p:sp>
      <p:sp>
        <p:nvSpPr>
          <p:cNvPr id="14" name="object 14"/>
          <p:cNvSpPr/>
          <p:nvPr/>
        </p:nvSpPr>
        <p:spPr>
          <a:xfrm>
            <a:off x="6029706" y="3751326"/>
            <a:ext cx="589915" cy="844550"/>
          </a:xfrm>
          <a:custGeom>
            <a:avLst/>
            <a:gdLst/>
            <a:ahLst/>
            <a:cxnLst/>
            <a:rect l="l" t="t" r="r" b="b"/>
            <a:pathLst>
              <a:path w="589914" h="844550">
                <a:moveTo>
                  <a:pt x="0" y="844550"/>
                </a:moveTo>
                <a:lnTo>
                  <a:pt x="589457" y="0"/>
                </a:lnTo>
              </a:path>
            </a:pathLst>
          </a:custGeom>
          <a:ln w="28956">
            <a:solidFill>
              <a:srgbClr val="4471C4"/>
            </a:solidFill>
          </a:ln>
        </p:spPr>
        <p:txBody>
          <a:bodyPr wrap="square" lIns="0" tIns="0" rIns="0" bIns="0" rtlCol="0"/>
          <a:lstStyle/>
          <a:p>
            <a:endParaRPr/>
          </a:p>
        </p:txBody>
      </p:sp>
      <p:sp>
        <p:nvSpPr>
          <p:cNvPr id="15" name="object 15"/>
          <p:cNvSpPr/>
          <p:nvPr/>
        </p:nvSpPr>
        <p:spPr>
          <a:xfrm>
            <a:off x="4047745" y="3371089"/>
            <a:ext cx="433070" cy="2159635"/>
          </a:xfrm>
          <a:custGeom>
            <a:avLst/>
            <a:gdLst/>
            <a:ahLst/>
            <a:cxnLst/>
            <a:rect l="l" t="t" r="r" b="b"/>
            <a:pathLst>
              <a:path w="433069" h="2159635">
                <a:moveTo>
                  <a:pt x="360680" y="0"/>
                </a:moveTo>
                <a:lnTo>
                  <a:pt x="72136" y="0"/>
                </a:lnTo>
                <a:lnTo>
                  <a:pt x="44057" y="5668"/>
                </a:lnTo>
                <a:lnTo>
                  <a:pt x="21128" y="21128"/>
                </a:lnTo>
                <a:lnTo>
                  <a:pt x="5668" y="44057"/>
                </a:lnTo>
                <a:lnTo>
                  <a:pt x="0" y="72136"/>
                </a:lnTo>
                <a:lnTo>
                  <a:pt x="0" y="2087372"/>
                </a:lnTo>
                <a:lnTo>
                  <a:pt x="5668" y="2115450"/>
                </a:lnTo>
                <a:lnTo>
                  <a:pt x="21128" y="2138379"/>
                </a:lnTo>
                <a:lnTo>
                  <a:pt x="44057" y="2153839"/>
                </a:lnTo>
                <a:lnTo>
                  <a:pt x="72136" y="2159508"/>
                </a:lnTo>
                <a:lnTo>
                  <a:pt x="360680" y="2159508"/>
                </a:lnTo>
                <a:lnTo>
                  <a:pt x="388758" y="2153839"/>
                </a:lnTo>
                <a:lnTo>
                  <a:pt x="411687" y="2138379"/>
                </a:lnTo>
                <a:lnTo>
                  <a:pt x="427147" y="2115450"/>
                </a:lnTo>
                <a:lnTo>
                  <a:pt x="432816" y="2087372"/>
                </a:lnTo>
                <a:lnTo>
                  <a:pt x="432816" y="72136"/>
                </a:lnTo>
                <a:lnTo>
                  <a:pt x="427147" y="44057"/>
                </a:lnTo>
                <a:lnTo>
                  <a:pt x="411687" y="21128"/>
                </a:lnTo>
                <a:lnTo>
                  <a:pt x="388758" y="5668"/>
                </a:lnTo>
                <a:lnTo>
                  <a:pt x="360680" y="0"/>
                </a:lnTo>
                <a:close/>
              </a:path>
            </a:pathLst>
          </a:custGeom>
          <a:solidFill>
            <a:srgbClr val="4471C4"/>
          </a:solidFill>
        </p:spPr>
        <p:txBody>
          <a:bodyPr wrap="square" lIns="0" tIns="0" rIns="0" bIns="0" rtlCol="0"/>
          <a:lstStyle/>
          <a:p>
            <a:endParaRPr/>
          </a:p>
        </p:txBody>
      </p:sp>
      <p:sp>
        <p:nvSpPr>
          <p:cNvPr id="16" name="object 16"/>
          <p:cNvSpPr/>
          <p:nvPr/>
        </p:nvSpPr>
        <p:spPr>
          <a:xfrm>
            <a:off x="4047745" y="3371089"/>
            <a:ext cx="433070" cy="2159635"/>
          </a:xfrm>
          <a:custGeom>
            <a:avLst/>
            <a:gdLst/>
            <a:ahLst/>
            <a:cxnLst/>
            <a:rect l="l" t="t" r="r" b="b"/>
            <a:pathLst>
              <a:path w="433069" h="2159635">
                <a:moveTo>
                  <a:pt x="72136" y="2159508"/>
                </a:moveTo>
                <a:lnTo>
                  <a:pt x="44057" y="2153839"/>
                </a:lnTo>
                <a:lnTo>
                  <a:pt x="21128" y="2138379"/>
                </a:lnTo>
                <a:lnTo>
                  <a:pt x="5668" y="2115450"/>
                </a:lnTo>
                <a:lnTo>
                  <a:pt x="0" y="2087372"/>
                </a:lnTo>
                <a:lnTo>
                  <a:pt x="0" y="72136"/>
                </a:lnTo>
                <a:lnTo>
                  <a:pt x="5668" y="44057"/>
                </a:lnTo>
                <a:lnTo>
                  <a:pt x="21128" y="21128"/>
                </a:lnTo>
                <a:lnTo>
                  <a:pt x="44057" y="5668"/>
                </a:lnTo>
                <a:lnTo>
                  <a:pt x="72136" y="0"/>
                </a:lnTo>
                <a:lnTo>
                  <a:pt x="360680" y="0"/>
                </a:lnTo>
                <a:lnTo>
                  <a:pt x="388758" y="5668"/>
                </a:lnTo>
                <a:lnTo>
                  <a:pt x="411687" y="21128"/>
                </a:lnTo>
                <a:lnTo>
                  <a:pt x="427147" y="44057"/>
                </a:lnTo>
                <a:lnTo>
                  <a:pt x="432816" y="72136"/>
                </a:lnTo>
                <a:lnTo>
                  <a:pt x="432816" y="2087372"/>
                </a:lnTo>
                <a:lnTo>
                  <a:pt x="427147" y="2115450"/>
                </a:lnTo>
                <a:lnTo>
                  <a:pt x="411687" y="2138379"/>
                </a:lnTo>
                <a:lnTo>
                  <a:pt x="388758" y="2153839"/>
                </a:lnTo>
                <a:lnTo>
                  <a:pt x="360680" y="2159508"/>
                </a:lnTo>
                <a:lnTo>
                  <a:pt x="72136" y="2159508"/>
                </a:lnTo>
                <a:close/>
              </a:path>
            </a:pathLst>
          </a:custGeom>
          <a:ln w="12192">
            <a:solidFill>
              <a:srgbClr val="2E528F"/>
            </a:solidFill>
          </a:ln>
        </p:spPr>
        <p:txBody>
          <a:bodyPr wrap="square" lIns="0" tIns="0" rIns="0" bIns="0" rtlCol="0"/>
          <a:lstStyle/>
          <a:p>
            <a:endParaRPr/>
          </a:p>
        </p:txBody>
      </p:sp>
      <p:sp>
        <p:nvSpPr>
          <p:cNvPr id="17" name="object 17"/>
          <p:cNvSpPr txBox="1"/>
          <p:nvPr/>
        </p:nvSpPr>
        <p:spPr>
          <a:xfrm>
            <a:off x="4167875" y="3921844"/>
            <a:ext cx="208006" cy="1061085"/>
          </a:xfrm>
          <a:prstGeom prst="rect">
            <a:avLst/>
          </a:prstGeom>
        </p:spPr>
        <p:txBody>
          <a:bodyPr vert="vert270" wrap="square" lIns="0" tIns="0" rIns="0" bIns="0" rtlCol="0">
            <a:spAutoFit/>
          </a:bodyPr>
          <a:lstStyle/>
          <a:p>
            <a:pPr marL="12700">
              <a:lnSpc>
                <a:spcPts val="1614"/>
              </a:lnSpc>
            </a:pPr>
            <a:r>
              <a:rPr sz="1600" spc="-5" dirty="0">
                <a:solidFill>
                  <a:srgbClr val="FFFFFF"/>
                </a:solidFill>
                <a:latin typeface="Calibri"/>
                <a:cs typeface="Calibri"/>
              </a:rPr>
              <a:t>API</a:t>
            </a:r>
            <a:r>
              <a:rPr sz="1600" spc="-60" dirty="0">
                <a:solidFill>
                  <a:srgbClr val="FFFFFF"/>
                </a:solidFill>
                <a:latin typeface="Calibri"/>
                <a:cs typeface="Calibri"/>
              </a:rPr>
              <a:t> </a:t>
            </a:r>
            <a:r>
              <a:rPr sz="1600" spc="-20" dirty="0">
                <a:solidFill>
                  <a:srgbClr val="FFFFFF"/>
                </a:solidFill>
                <a:latin typeface="Calibri"/>
                <a:cs typeface="Calibri"/>
              </a:rPr>
              <a:t>Gateway</a:t>
            </a:r>
            <a:endParaRPr sz="1600">
              <a:latin typeface="Calibri"/>
              <a:cs typeface="Calibri"/>
            </a:endParaRPr>
          </a:p>
        </p:txBody>
      </p:sp>
      <p:sp>
        <p:nvSpPr>
          <p:cNvPr id="18" name="object 18"/>
          <p:cNvSpPr/>
          <p:nvPr/>
        </p:nvSpPr>
        <p:spPr>
          <a:xfrm>
            <a:off x="6999733" y="4364735"/>
            <a:ext cx="361315" cy="134620"/>
          </a:xfrm>
          <a:custGeom>
            <a:avLst/>
            <a:gdLst/>
            <a:ahLst/>
            <a:cxnLst/>
            <a:rect l="l" t="t" r="r" b="b"/>
            <a:pathLst>
              <a:path w="361314" h="134620">
                <a:moveTo>
                  <a:pt x="338836" y="0"/>
                </a:moveTo>
                <a:lnTo>
                  <a:pt x="22352" y="0"/>
                </a:lnTo>
                <a:lnTo>
                  <a:pt x="13651" y="1756"/>
                </a:lnTo>
                <a:lnTo>
                  <a:pt x="6546" y="6546"/>
                </a:lnTo>
                <a:lnTo>
                  <a:pt x="1756" y="13651"/>
                </a:lnTo>
                <a:lnTo>
                  <a:pt x="0" y="22351"/>
                </a:lnTo>
                <a:lnTo>
                  <a:pt x="0" y="111759"/>
                </a:lnTo>
                <a:lnTo>
                  <a:pt x="1756" y="120460"/>
                </a:lnTo>
                <a:lnTo>
                  <a:pt x="6546" y="127565"/>
                </a:lnTo>
                <a:lnTo>
                  <a:pt x="13651" y="132355"/>
                </a:lnTo>
                <a:lnTo>
                  <a:pt x="22352" y="134111"/>
                </a:lnTo>
                <a:lnTo>
                  <a:pt x="338836" y="134111"/>
                </a:lnTo>
                <a:lnTo>
                  <a:pt x="347536" y="132355"/>
                </a:lnTo>
                <a:lnTo>
                  <a:pt x="354641" y="127565"/>
                </a:lnTo>
                <a:lnTo>
                  <a:pt x="359431" y="120460"/>
                </a:lnTo>
                <a:lnTo>
                  <a:pt x="361188" y="111759"/>
                </a:lnTo>
                <a:lnTo>
                  <a:pt x="361188" y="22351"/>
                </a:lnTo>
                <a:lnTo>
                  <a:pt x="359431" y="13651"/>
                </a:lnTo>
                <a:lnTo>
                  <a:pt x="354641" y="6546"/>
                </a:lnTo>
                <a:lnTo>
                  <a:pt x="347536" y="1756"/>
                </a:lnTo>
                <a:lnTo>
                  <a:pt x="338836" y="0"/>
                </a:lnTo>
                <a:close/>
              </a:path>
            </a:pathLst>
          </a:custGeom>
          <a:solidFill>
            <a:srgbClr val="4471C4"/>
          </a:solidFill>
        </p:spPr>
        <p:txBody>
          <a:bodyPr wrap="square" lIns="0" tIns="0" rIns="0" bIns="0" rtlCol="0"/>
          <a:lstStyle/>
          <a:p>
            <a:endParaRPr/>
          </a:p>
        </p:txBody>
      </p:sp>
      <p:sp>
        <p:nvSpPr>
          <p:cNvPr id="19" name="object 19"/>
          <p:cNvSpPr/>
          <p:nvPr/>
        </p:nvSpPr>
        <p:spPr>
          <a:xfrm>
            <a:off x="6784848" y="4565903"/>
            <a:ext cx="360045" cy="134620"/>
          </a:xfrm>
          <a:custGeom>
            <a:avLst/>
            <a:gdLst/>
            <a:ahLst/>
            <a:cxnLst/>
            <a:rect l="l" t="t" r="r" b="b"/>
            <a:pathLst>
              <a:path w="360045" h="134620">
                <a:moveTo>
                  <a:pt x="337312" y="0"/>
                </a:moveTo>
                <a:lnTo>
                  <a:pt x="22352" y="0"/>
                </a:lnTo>
                <a:lnTo>
                  <a:pt x="13651" y="1756"/>
                </a:lnTo>
                <a:lnTo>
                  <a:pt x="6546" y="6546"/>
                </a:lnTo>
                <a:lnTo>
                  <a:pt x="1756" y="13651"/>
                </a:lnTo>
                <a:lnTo>
                  <a:pt x="0" y="22352"/>
                </a:lnTo>
                <a:lnTo>
                  <a:pt x="0" y="111760"/>
                </a:lnTo>
                <a:lnTo>
                  <a:pt x="1756" y="120460"/>
                </a:lnTo>
                <a:lnTo>
                  <a:pt x="6546" y="127565"/>
                </a:lnTo>
                <a:lnTo>
                  <a:pt x="13651" y="132355"/>
                </a:lnTo>
                <a:lnTo>
                  <a:pt x="22352" y="134112"/>
                </a:lnTo>
                <a:lnTo>
                  <a:pt x="337312" y="134112"/>
                </a:lnTo>
                <a:lnTo>
                  <a:pt x="346012" y="132355"/>
                </a:lnTo>
                <a:lnTo>
                  <a:pt x="353117" y="127565"/>
                </a:lnTo>
                <a:lnTo>
                  <a:pt x="357907" y="120460"/>
                </a:lnTo>
                <a:lnTo>
                  <a:pt x="359664" y="111760"/>
                </a:lnTo>
                <a:lnTo>
                  <a:pt x="359664" y="22352"/>
                </a:lnTo>
                <a:lnTo>
                  <a:pt x="357907" y="13651"/>
                </a:lnTo>
                <a:lnTo>
                  <a:pt x="353117" y="6546"/>
                </a:lnTo>
                <a:lnTo>
                  <a:pt x="346012" y="1756"/>
                </a:lnTo>
                <a:lnTo>
                  <a:pt x="337312" y="0"/>
                </a:lnTo>
                <a:close/>
              </a:path>
            </a:pathLst>
          </a:custGeom>
          <a:solidFill>
            <a:srgbClr val="4471C4"/>
          </a:solidFill>
        </p:spPr>
        <p:txBody>
          <a:bodyPr wrap="square" lIns="0" tIns="0" rIns="0" bIns="0" rtlCol="0"/>
          <a:lstStyle/>
          <a:p>
            <a:endParaRPr/>
          </a:p>
        </p:txBody>
      </p:sp>
      <p:sp>
        <p:nvSpPr>
          <p:cNvPr id="20" name="object 20"/>
          <p:cNvSpPr/>
          <p:nvPr/>
        </p:nvSpPr>
        <p:spPr>
          <a:xfrm>
            <a:off x="7144512" y="4162044"/>
            <a:ext cx="143255" cy="211988"/>
          </a:xfrm>
          <a:prstGeom prst="rect">
            <a:avLst/>
          </a:prstGeom>
          <a:blipFill>
            <a:blip r:embed="rId2" cstate="print"/>
            <a:stretch>
              <a:fillRect/>
            </a:stretch>
          </a:blipFill>
        </p:spPr>
        <p:txBody>
          <a:bodyPr wrap="square" lIns="0" tIns="0" rIns="0" bIns="0" rtlCol="0"/>
          <a:lstStyle/>
          <a:p>
            <a:endParaRPr/>
          </a:p>
        </p:txBody>
      </p:sp>
      <p:sp>
        <p:nvSpPr>
          <p:cNvPr id="21" name="object 21"/>
          <p:cNvSpPr/>
          <p:nvPr/>
        </p:nvSpPr>
        <p:spPr>
          <a:xfrm>
            <a:off x="6965440" y="4499609"/>
            <a:ext cx="216535" cy="67310"/>
          </a:xfrm>
          <a:custGeom>
            <a:avLst/>
            <a:gdLst/>
            <a:ahLst/>
            <a:cxnLst/>
            <a:rect l="l" t="t" r="r" b="b"/>
            <a:pathLst>
              <a:path w="216535" h="67310">
                <a:moveTo>
                  <a:pt x="216026" y="0"/>
                </a:moveTo>
                <a:lnTo>
                  <a:pt x="0" y="67208"/>
                </a:lnTo>
              </a:path>
            </a:pathLst>
          </a:custGeom>
          <a:ln w="19811">
            <a:solidFill>
              <a:srgbClr val="4471C4"/>
            </a:solidFill>
          </a:ln>
        </p:spPr>
        <p:txBody>
          <a:bodyPr wrap="square" lIns="0" tIns="0" rIns="0" bIns="0" rtlCol="0"/>
          <a:lstStyle/>
          <a:p>
            <a:endParaRPr/>
          </a:p>
        </p:txBody>
      </p:sp>
      <p:sp>
        <p:nvSpPr>
          <p:cNvPr id="22" name="object 22"/>
          <p:cNvSpPr/>
          <p:nvPr/>
        </p:nvSpPr>
        <p:spPr>
          <a:xfrm>
            <a:off x="7181851" y="4499609"/>
            <a:ext cx="216535" cy="201930"/>
          </a:xfrm>
          <a:custGeom>
            <a:avLst/>
            <a:gdLst/>
            <a:ahLst/>
            <a:cxnLst/>
            <a:rect l="l" t="t" r="r" b="b"/>
            <a:pathLst>
              <a:path w="216535" h="201929">
                <a:moveTo>
                  <a:pt x="0" y="0"/>
                </a:moveTo>
                <a:lnTo>
                  <a:pt x="216027" y="201625"/>
                </a:lnTo>
              </a:path>
            </a:pathLst>
          </a:custGeom>
          <a:ln w="19811">
            <a:solidFill>
              <a:srgbClr val="4471C4"/>
            </a:solidFill>
          </a:ln>
        </p:spPr>
        <p:txBody>
          <a:bodyPr wrap="square" lIns="0" tIns="0" rIns="0" bIns="0" rtlCol="0"/>
          <a:lstStyle/>
          <a:p>
            <a:endParaRPr/>
          </a:p>
        </p:txBody>
      </p:sp>
      <p:sp>
        <p:nvSpPr>
          <p:cNvPr id="23" name="object 23"/>
          <p:cNvSpPr/>
          <p:nvPr/>
        </p:nvSpPr>
        <p:spPr>
          <a:xfrm>
            <a:off x="7216141" y="4700015"/>
            <a:ext cx="360045" cy="134620"/>
          </a:xfrm>
          <a:custGeom>
            <a:avLst/>
            <a:gdLst/>
            <a:ahLst/>
            <a:cxnLst/>
            <a:rect l="l" t="t" r="r" b="b"/>
            <a:pathLst>
              <a:path w="360045" h="134620">
                <a:moveTo>
                  <a:pt x="337312" y="0"/>
                </a:moveTo>
                <a:lnTo>
                  <a:pt x="22352" y="0"/>
                </a:lnTo>
                <a:lnTo>
                  <a:pt x="13651" y="1756"/>
                </a:lnTo>
                <a:lnTo>
                  <a:pt x="6546" y="6546"/>
                </a:lnTo>
                <a:lnTo>
                  <a:pt x="1756" y="13651"/>
                </a:lnTo>
                <a:lnTo>
                  <a:pt x="0" y="22351"/>
                </a:lnTo>
                <a:lnTo>
                  <a:pt x="0" y="111759"/>
                </a:lnTo>
                <a:lnTo>
                  <a:pt x="1756" y="120460"/>
                </a:lnTo>
                <a:lnTo>
                  <a:pt x="6546" y="127565"/>
                </a:lnTo>
                <a:lnTo>
                  <a:pt x="13651" y="132355"/>
                </a:lnTo>
                <a:lnTo>
                  <a:pt x="22352" y="134111"/>
                </a:lnTo>
                <a:lnTo>
                  <a:pt x="337312" y="134111"/>
                </a:lnTo>
                <a:lnTo>
                  <a:pt x="346012" y="132355"/>
                </a:lnTo>
                <a:lnTo>
                  <a:pt x="353117" y="127565"/>
                </a:lnTo>
                <a:lnTo>
                  <a:pt x="357907" y="120460"/>
                </a:lnTo>
                <a:lnTo>
                  <a:pt x="359664" y="111759"/>
                </a:lnTo>
                <a:lnTo>
                  <a:pt x="359664" y="22351"/>
                </a:lnTo>
                <a:lnTo>
                  <a:pt x="357907" y="13651"/>
                </a:lnTo>
                <a:lnTo>
                  <a:pt x="353117" y="6546"/>
                </a:lnTo>
                <a:lnTo>
                  <a:pt x="346012" y="1756"/>
                </a:lnTo>
                <a:lnTo>
                  <a:pt x="337312" y="0"/>
                </a:lnTo>
                <a:close/>
              </a:path>
            </a:pathLst>
          </a:custGeom>
          <a:solidFill>
            <a:srgbClr val="4471C4"/>
          </a:solidFill>
        </p:spPr>
        <p:txBody>
          <a:bodyPr wrap="square" lIns="0" tIns="0" rIns="0" bIns="0" rtlCol="0"/>
          <a:lstStyle/>
          <a:p>
            <a:endParaRPr/>
          </a:p>
        </p:txBody>
      </p:sp>
      <p:sp>
        <p:nvSpPr>
          <p:cNvPr id="24" name="object 24"/>
          <p:cNvSpPr/>
          <p:nvPr/>
        </p:nvSpPr>
        <p:spPr>
          <a:xfrm>
            <a:off x="7072885" y="5036820"/>
            <a:ext cx="143255" cy="134112"/>
          </a:xfrm>
          <a:prstGeom prst="rect">
            <a:avLst/>
          </a:prstGeom>
          <a:blipFill>
            <a:blip r:embed="rId3" cstate="print"/>
            <a:stretch>
              <a:fillRect/>
            </a:stretch>
          </a:blipFill>
        </p:spPr>
        <p:txBody>
          <a:bodyPr wrap="square" lIns="0" tIns="0" rIns="0" bIns="0" rtlCol="0"/>
          <a:lstStyle/>
          <a:p>
            <a:endParaRPr/>
          </a:p>
        </p:txBody>
      </p:sp>
      <p:sp>
        <p:nvSpPr>
          <p:cNvPr id="25" name="object 25"/>
          <p:cNvSpPr/>
          <p:nvPr/>
        </p:nvSpPr>
        <p:spPr>
          <a:xfrm>
            <a:off x="6965441" y="4700778"/>
            <a:ext cx="180340" cy="336550"/>
          </a:xfrm>
          <a:custGeom>
            <a:avLst/>
            <a:gdLst/>
            <a:ahLst/>
            <a:cxnLst/>
            <a:rect l="l" t="t" r="r" b="b"/>
            <a:pathLst>
              <a:path w="180339" h="336550">
                <a:moveTo>
                  <a:pt x="0" y="0"/>
                </a:moveTo>
                <a:lnTo>
                  <a:pt x="180022" y="336042"/>
                </a:lnTo>
              </a:path>
            </a:pathLst>
          </a:custGeom>
          <a:ln w="19812">
            <a:solidFill>
              <a:srgbClr val="4471C4"/>
            </a:solidFill>
          </a:ln>
        </p:spPr>
        <p:txBody>
          <a:bodyPr wrap="square" lIns="0" tIns="0" rIns="0" bIns="0" rtlCol="0"/>
          <a:lstStyle/>
          <a:p>
            <a:endParaRPr/>
          </a:p>
        </p:txBody>
      </p:sp>
      <p:sp>
        <p:nvSpPr>
          <p:cNvPr id="26" name="object 26"/>
          <p:cNvSpPr/>
          <p:nvPr/>
        </p:nvSpPr>
        <p:spPr>
          <a:xfrm>
            <a:off x="7145271" y="4834890"/>
            <a:ext cx="252095" cy="201930"/>
          </a:xfrm>
          <a:custGeom>
            <a:avLst/>
            <a:gdLst/>
            <a:ahLst/>
            <a:cxnLst/>
            <a:rect l="l" t="t" r="r" b="b"/>
            <a:pathLst>
              <a:path w="252095" h="201929">
                <a:moveTo>
                  <a:pt x="252031" y="0"/>
                </a:moveTo>
                <a:lnTo>
                  <a:pt x="0" y="201625"/>
                </a:lnTo>
              </a:path>
            </a:pathLst>
          </a:custGeom>
          <a:ln w="19812">
            <a:solidFill>
              <a:srgbClr val="4471C4"/>
            </a:solidFill>
          </a:ln>
        </p:spPr>
        <p:txBody>
          <a:bodyPr wrap="square" lIns="0" tIns="0" rIns="0" bIns="0" rtlCol="0"/>
          <a:lstStyle/>
          <a:p>
            <a:endParaRPr/>
          </a:p>
        </p:txBody>
      </p:sp>
      <p:sp>
        <p:nvSpPr>
          <p:cNvPr id="27" name="object 27"/>
          <p:cNvSpPr/>
          <p:nvPr/>
        </p:nvSpPr>
        <p:spPr>
          <a:xfrm>
            <a:off x="6784848" y="4834128"/>
            <a:ext cx="360045" cy="143510"/>
          </a:xfrm>
          <a:custGeom>
            <a:avLst/>
            <a:gdLst/>
            <a:ahLst/>
            <a:cxnLst/>
            <a:rect l="l" t="t" r="r" b="b"/>
            <a:pathLst>
              <a:path w="360045" h="143510">
                <a:moveTo>
                  <a:pt x="335788" y="0"/>
                </a:moveTo>
                <a:lnTo>
                  <a:pt x="23876" y="0"/>
                </a:lnTo>
                <a:lnTo>
                  <a:pt x="14583" y="1876"/>
                </a:lnTo>
                <a:lnTo>
                  <a:pt x="6994" y="6994"/>
                </a:lnTo>
                <a:lnTo>
                  <a:pt x="1876" y="14583"/>
                </a:lnTo>
                <a:lnTo>
                  <a:pt x="0" y="23876"/>
                </a:lnTo>
                <a:lnTo>
                  <a:pt x="0" y="119380"/>
                </a:lnTo>
                <a:lnTo>
                  <a:pt x="1876" y="128672"/>
                </a:lnTo>
                <a:lnTo>
                  <a:pt x="6994" y="136261"/>
                </a:lnTo>
                <a:lnTo>
                  <a:pt x="14583" y="141379"/>
                </a:lnTo>
                <a:lnTo>
                  <a:pt x="23876" y="143256"/>
                </a:lnTo>
                <a:lnTo>
                  <a:pt x="335788" y="143256"/>
                </a:lnTo>
                <a:lnTo>
                  <a:pt x="345080" y="141379"/>
                </a:lnTo>
                <a:lnTo>
                  <a:pt x="352669" y="136261"/>
                </a:lnTo>
                <a:lnTo>
                  <a:pt x="357787" y="128672"/>
                </a:lnTo>
                <a:lnTo>
                  <a:pt x="359664" y="119380"/>
                </a:lnTo>
                <a:lnTo>
                  <a:pt x="359664" y="23876"/>
                </a:lnTo>
                <a:lnTo>
                  <a:pt x="357787" y="14583"/>
                </a:lnTo>
                <a:lnTo>
                  <a:pt x="352669" y="6994"/>
                </a:lnTo>
                <a:lnTo>
                  <a:pt x="345080" y="1876"/>
                </a:lnTo>
                <a:lnTo>
                  <a:pt x="335788" y="0"/>
                </a:lnTo>
                <a:close/>
              </a:path>
            </a:pathLst>
          </a:custGeom>
          <a:solidFill>
            <a:srgbClr val="4471C4"/>
          </a:solidFill>
        </p:spPr>
        <p:txBody>
          <a:bodyPr wrap="square" lIns="0" tIns="0" rIns="0" bIns="0" rtlCol="0"/>
          <a:lstStyle/>
          <a:p>
            <a:endParaRPr/>
          </a:p>
        </p:txBody>
      </p:sp>
      <p:sp>
        <p:nvSpPr>
          <p:cNvPr id="28" name="object 28"/>
          <p:cNvSpPr txBox="1"/>
          <p:nvPr/>
        </p:nvSpPr>
        <p:spPr>
          <a:xfrm>
            <a:off x="6189860" y="2792031"/>
            <a:ext cx="751205" cy="299720"/>
          </a:xfrm>
          <a:prstGeom prst="rect">
            <a:avLst/>
          </a:prstGeom>
        </p:spPr>
        <p:txBody>
          <a:bodyPr vert="horz" wrap="square" lIns="0" tIns="12700" rIns="0" bIns="0" rtlCol="0">
            <a:spAutoFit/>
          </a:bodyPr>
          <a:lstStyle/>
          <a:p>
            <a:pPr marL="12700">
              <a:spcBef>
                <a:spcPts val="100"/>
              </a:spcBef>
            </a:pPr>
            <a:r>
              <a:rPr spc="-5" dirty="0">
                <a:latin typeface="Calibri"/>
                <a:cs typeface="Calibri"/>
              </a:rPr>
              <a:t>Do</a:t>
            </a:r>
            <a:r>
              <a:rPr dirty="0">
                <a:latin typeface="Calibri"/>
                <a:cs typeface="Calibri"/>
              </a:rPr>
              <a:t>ma</a:t>
            </a:r>
            <a:r>
              <a:rPr spc="-5" dirty="0">
                <a:latin typeface="Calibri"/>
                <a:cs typeface="Calibri"/>
              </a:rPr>
              <a:t>i</a:t>
            </a:r>
            <a:r>
              <a:rPr dirty="0">
                <a:latin typeface="Calibri"/>
                <a:cs typeface="Calibri"/>
              </a:rPr>
              <a:t>n</a:t>
            </a:r>
            <a:endParaRPr>
              <a:latin typeface="Calibri"/>
              <a:cs typeface="Calibri"/>
            </a:endParaRPr>
          </a:p>
        </p:txBody>
      </p:sp>
      <p:sp>
        <p:nvSpPr>
          <p:cNvPr id="29" name="object 29"/>
          <p:cNvSpPr/>
          <p:nvPr/>
        </p:nvSpPr>
        <p:spPr>
          <a:xfrm>
            <a:off x="6617967" y="3751328"/>
            <a:ext cx="382905" cy="701040"/>
          </a:xfrm>
          <a:custGeom>
            <a:avLst/>
            <a:gdLst/>
            <a:ahLst/>
            <a:cxnLst/>
            <a:rect l="l" t="t" r="r" b="b"/>
            <a:pathLst>
              <a:path w="382904" h="701039">
                <a:moveTo>
                  <a:pt x="382650" y="700532"/>
                </a:moveTo>
                <a:lnTo>
                  <a:pt x="0" y="0"/>
                </a:lnTo>
              </a:path>
            </a:pathLst>
          </a:custGeom>
          <a:ln w="28956">
            <a:solidFill>
              <a:srgbClr val="4471C4"/>
            </a:solidFill>
          </a:ln>
        </p:spPr>
        <p:txBody>
          <a:bodyPr wrap="square" lIns="0" tIns="0" rIns="0" bIns="0" rtlCol="0"/>
          <a:lstStyle/>
          <a:p>
            <a:endParaRPr/>
          </a:p>
        </p:txBody>
      </p:sp>
      <p:sp>
        <p:nvSpPr>
          <p:cNvPr id="30" name="object 30"/>
          <p:cNvSpPr txBox="1"/>
          <p:nvPr/>
        </p:nvSpPr>
        <p:spPr>
          <a:xfrm>
            <a:off x="6719020" y="5119430"/>
            <a:ext cx="723900" cy="258404"/>
          </a:xfrm>
          <a:prstGeom prst="rect">
            <a:avLst/>
          </a:prstGeom>
        </p:spPr>
        <p:txBody>
          <a:bodyPr vert="horz" wrap="square" lIns="0" tIns="12065" rIns="0" bIns="0" rtlCol="0">
            <a:spAutoFit/>
          </a:bodyPr>
          <a:lstStyle/>
          <a:p>
            <a:pPr marL="12700">
              <a:spcBef>
                <a:spcPts val="95"/>
              </a:spcBef>
            </a:pPr>
            <a:r>
              <a:rPr sz="1600" spc="-15" dirty="0">
                <a:solidFill>
                  <a:srgbClr val="2E5496"/>
                </a:solidFill>
                <a:latin typeface="Calibri"/>
                <a:cs typeface="Calibri"/>
              </a:rPr>
              <a:t>Lifecycle</a:t>
            </a:r>
            <a:endParaRPr sz="1600">
              <a:latin typeface="Calibri"/>
              <a:cs typeface="Calibri"/>
            </a:endParaRPr>
          </a:p>
        </p:txBody>
      </p:sp>
      <p:sp>
        <p:nvSpPr>
          <p:cNvPr id="31" name="object 31"/>
          <p:cNvSpPr/>
          <p:nvPr/>
        </p:nvSpPr>
        <p:spPr>
          <a:xfrm>
            <a:off x="4840223" y="3442722"/>
            <a:ext cx="669290" cy="269875"/>
          </a:xfrm>
          <a:custGeom>
            <a:avLst/>
            <a:gdLst/>
            <a:ahLst/>
            <a:cxnLst/>
            <a:rect l="l" t="t" r="r" b="b"/>
            <a:pathLst>
              <a:path w="669289" h="269875">
                <a:moveTo>
                  <a:pt x="632663" y="0"/>
                </a:moveTo>
                <a:lnTo>
                  <a:pt x="36372" y="0"/>
                </a:lnTo>
                <a:lnTo>
                  <a:pt x="22213" y="2857"/>
                </a:lnTo>
                <a:lnTo>
                  <a:pt x="10652" y="10652"/>
                </a:lnTo>
                <a:lnTo>
                  <a:pt x="2857" y="22213"/>
                </a:lnTo>
                <a:lnTo>
                  <a:pt x="0" y="36372"/>
                </a:lnTo>
                <a:lnTo>
                  <a:pt x="0" y="233362"/>
                </a:lnTo>
                <a:lnTo>
                  <a:pt x="2857" y="247523"/>
                </a:lnTo>
                <a:lnTo>
                  <a:pt x="10652" y="259089"/>
                </a:lnTo>
                <a:lnTo>
                  <a:pt x="22213" y="266888"/>
                </a:lnTo>
                <a:lnTo>
                  <a:pt x="36372" y="269747"/>
                </a:lnTo>
                <a:lnTo>
                  <a:pt x="632663" y="269747"/>
                </a:lnTo>
                <a:lnTo>
                  <a:pt x="646822" y="266888"/>
                </a:lnTo>
                <a:lnTo>
                  <a:pt x="658383" y="259089"/>
                </a:lnTo>
                <a:lnTo>
                  <a:pt x="666178" y="247523"/>
                </a:lnTo>
                <a:lnTo>
                  <a:pt x="669036" y="233362"/>
                </a:lnTo>
                <a:lnTo>
                  <a:pt x="669036" y="36372"/>
                </a:lnTo>
                <a:lnTo>
                  <a:pt x="666178" y="22213"/>
                </a:lnTo>
                <a:lnTo>
                  <a:pt x="658383" y="10652"/>
                </a:lnTo>
                <a:lnTo>
                  <a:pt x="646822" y="2857"/>
                </a:lnTo>
                <a:lnTo>
                  <a:pt x="632663" y="0"/>
                </a:lnTo>
                <a:close/>
              </a:path>
            </a:pathLst>
          </a:custGeom>
          <a:solidFill>
            <a:srgbClr val="00AF50"/>
          </a:solidFill>
        </p:spPr>
        <p:txBody>
          <a:bodyPr wrap="square" lIns="0" tIns="0" rIns="0" bIns="0" rtlCol="0"/>
          <a:lstStyle/>
          <a:p>
            <a:endParaRPr/>
          </a:p>
        </p:txBody>
      </p:sp>
      <p:sp>
        <p:nvSpPr>
          <p:cNvPr id="32" name="object 32"/>
          <p:cNvSpPr txBox="1"/>
          <p:nvPr/>
        </p:nvSpPr>
        <p:spPr>
          <a:xfrm>
            <a:off x="5060375" y="3480881"/>
            <a:ext cx="229235" cy="166071"/>
          </a:xfrm>
          <a:prstGeom prst="rect">
            <a:avLst/>
          </a:prstGeom>
        </p:spPr>
        <p:txBody>
          <a:bodyPr vert="horz" wrap="square" lIns="0" tIns="12065" rIns="0" bIns="0" rtlCol="0">
            <a:spAutoFit/>
          </a:bodyPr>
          <a:lstStyle/>
          <a:p>
            <a:pPr marL="12700">
              <a:spcBef>
                <a:spcPts val="95"/>
              </a:spcBef>
            </a:pPr>
            <a:r>
              <a:rPr sz="1000" spc="-10" dirty="0">
                <a:solidFill>
                  <a:srgbClr val="FFFFFF"/>
                </a:solidFill>
                <a:latin typeface="Calibri"/>
                <a:cs typeface="Calibri"/>
              </a:rPr>
              <a:t>G</a:t>
            </a:r>
            <a:r>
              <a:rPr sz="1000" dirty="0">
                <a:solidFill>
                  <a:srgbClr val="FFFFFF"/>
                </a:solidFill>
                <a:latin typeface="Calibri"/>
                <a:cs typeface="Calibri"/>
              </a:rPr>
              <a:t>E</a:t>
            </a:r>
            <a:r>
              <a:rPr sz="1000" spc="-5" dirty="0">
                <a:solidFill>
                  <a:srgbClr val="FFFFFF"/>
                </a:solidFill>
                <a:latin typeface="Calibri"/>
                <a:cs typeface="Calibri"/>
              </a:rPr>
              <a:t>T</a:t>
            </a:r>
            <a:endParaRPr sz="1000">
              <a:latin typeface="Calibri"/>
              <a:cs typeface="Calibri"/>
            </a:endParaRPr>
          </a:p>
        </p:txBody>
      </p:sp>
      <p:sp>
        <p:nvSpPr>
          <p:cNvPr id="33" name="object 33"/>
          <p:cNvSpPr/>
          <p:nvPr/>
        </p:nvSpPr>
        <p:spPr>
          <a:xfrm>
            <a:off x="4840223" y="3764285"/>
            <a:ext cx="669290" cy="269875"/>
          </a:xfrm>
          <a:custGeom>
            <a:avLst/>
            <a:gdLst/>
            <a:ahLst/>
            <a:cxnLst/>
            <a:rect l="l" t="t" r="r" b="b"/>
            <a:pathLst>
              <a:path w="669289" h="269875">
                <a:moveTo>
                  <a:pt x="632663" y="0"/>
                </a:moveTo>
                <a:lnTo>
                  <a:pt x="36372" y="0"/>
                </a:lnTo>
                <a:lnTo>
                  <a:pt x="22213" y="2857"/>
                </a:lnTo>
                <a:lnTo>
                  <a:pt x="10652" y="10652"/>
                </a:lnTo>
                <a:lnTo>
                  <a:pt x="2857" y="22213"/>
                </a:lnTo>
                <a:lnTo>
                  <a:pt x="0" y="36372"/>
                </a:lnTo>
                <a:lnTo>
                  <a:pt x="0" y="233362"/>
                </a:lnTo>
                <a:lnTo>
                  <a:pt x="2857" y="247523"/>
                </a:lnTo>
                <a:lnTo>
                  <a:pt x="10652" y="259089"/>
                </a:lnTo>
                <a:lnTo>
                  <a:pt x="22213" y="266888"/>
                </a:lnTo>
                <a:lnTo>
                  <a:pt x="36372" y="269748"/>
                </a:lnTo>
                <a:lnTo>
                  <a:pt x="632663" y="269748"/>
                </a:lnTo>
                <a:lnTo>
                  <a:pt x="646822" y="266888"/>
                </a:lnTo>
                <a:lnTo>
                  <a:pt x="658383" y="259089"/>
                </a:lnTo>
                <a:lnTo>
                  <a:pt x="666178" y="247523"/>
                </a:lnTo>
                <a:lnTo>
                  <a:pt x="669036" y="233362"/>
                </a:lnTo>
                <a:lnTo>
                  <a:pt x="669036" y="36372"/>
                </a:lnTo>
                <a:lnTo>
                  <a:pt x="666178" y="22213"/>
                </a:lnTo>
                <a:lnTo>
                  <a:pt x="658383" y="10652"/>
                </a:lnTo>
                <a:lnTo>
                  <a:pt x="646822" y="2857"/>
                </a:lnTo>
                <a:lnTo>
                  <a:pt x="632663" y="0"/>
                </a:lnTo>
                <a:close/>
              </a:path>
            </a:pathLst>
          </a:custGeom>
          <a:solidFill>
            <a:srgbClr val="00AF50"/>
          </a:solidFill>
        </p:spPr>
        <p:txBody>
          <a:bodyPr wrap="square" lIns="0" tIns="0" rIns="0" bIns="0" rtlCol="0"/>
          <a:lstStyle/>
          <a:p>
            <a:endParaRPr/>
          </a:p>
        </p:txBody>
      </p:sp>
      <p:sp>
        <p:nvSpPr>
          <p:cNvPr id="34" name="object 34"/>
          <p:cNvSpPr txBox="1"/>
          <p:nvPr/>
        </p:nvSpPr>
        <p:spPr>
          <a:xfrm>
            <a:off x="5060375" y="3802921"/>
            <a:ext cx="229235" cy="166071"/>
          </a:xfrm>
          <a:prstGeom prst="rect">
            <a:avLst/>
          </a:prstGeom>
        </p:spPr>
        <p:txBody>
          <a:bodyPr vert="horz" wrap="square" lIns="0" tIns="12065" rIns="0" bIns="0" rtlCol="0">
            <a:spAutoFit/>
          </a:bodyPr>
          <a:lstStyle/>
          <a:p>
            <a:pPr marL="12700">
              <a:spcBef>
                <a:spcPts val="95"/>
              </a:spcBef>
            </a:pPr>
            <a:r>
              <a:rPr sz="1000" spc="-10" dirty="0">
                <a:solidFill>
                  <a:srgbClr val="FFFFFF"/>
                </a:solidFill>
                <a:latin typeface="Calibri"/>
                <a:cs typeface="Calibri"/>
              </a:rPr>
              <a:t>G</a:t>
            </a:r>
            <a:r>
              <a:rPr sz="1000" dirty="0">
                <a:solidFill>
                  <a:srgbClr val="FFFFFF"/>
                </a:solidFill>
                <a:latin typeface="Calibri"/>
                <a:cs typeface="Calibri"/>
              </a:rPr>
              <a:t>E</a:t>
            </a:r>
            <a:r>
              <a:rPr sz="1000" spc="-5" dirty="0">
                <a:solidFill>
                  <a:srgbClr val="FFFFFF"/>
                </a:solidFill>
                <a:latin typeface="Calibri"/>
                <a:cs typeface="Calibri"/>
              </a:rPr>
              <a:t>T</a:t>
            </a:r>
            <a:endParaRPr sz="1000">
              <a:latin typeface="Calibri"/>
              <a:cs typeface="Calibri"/>
            </a:endParaRPr>
          </a:p>
        </p:txBody>
      </p:sp>
      <p:sp>
        <p:nvSpPr>
          <p:cNvPr id="35" name="object 35"/>
          <p:cNvSpPr/>
          <p:nvPr/>
        </p:nvSpPr>
        <p:spPr>
          <a:xfrm>
            <a:off x="4840223" y="4085838"/>
            <a:ext cx="669290" cy="271780"/>
          </a:xfrm>
          <a:custGeom>
            <a:avLst/>
            <a:gdLst/>
            <a:ahLst/>
            <a:cxnLst/>
            <a:rect l="l" t="t" r="r" b="b"/>
            <a:pathLst>
              <a:path w="669289" h="271779">
                <a:moveTo>
                  <a:pt x="632447" y="0"/>
                </a:moveTo>
                <a:lnTo>
                  <a:pt x="36588" y="0"/>
                </a:lnTo>
                <a:lnTo>
                  <a:pt x="22347" y="2875"/>
                </a:lnTo>
                <a:lnTo>
                  <a:pt x="10717" y="10717"/>
                </a:lnTo>
                <a:lnTo>
                  <a:pt x="2875" y="22347"/>
                </a:lnTo>
                <a:lnTo>
                  <a:pt x="0" y="36588"/>
                </a:lnTo>
                <a:lnTo>
                  <a:pt x="0" y="234695"/>
                </a:lnTo>
                <a:lnTo>
                  <a:pt x="2875" y="248935"/>
                </a:lnTo>
                <a:lnTo>
                  <a:pt x="10717" y="260561"/>
                </a:lnTo>
                <a:lnTo>
                  <a:pt x="22347" y="268398"/>
                </a:lnTo>
                <a:lnTo>
                  <a:pt x="36588" y="271271"/>
                </a:lnTo>
                <a:lnTo>
                  <a:pt x="632447" y="271271"/>
                </a:lnTo>
                <a:lnTo>
                  <a:pt x="646688" y="268398"/>
                </a:lnTo>
                <a:lnTo>
                  <a:pt x="658318" y="260561"/>
                </a:lnTo>
                <a:lnTo>
                  <a:pt x="666160" y="248935"/>
                </a:lnTo>
                <a:lnTo>
                  <a:pt x="669036" y="234695"/>
                </a:lnTo>
                <a:lnTo>
                  <a:pt x="669036" y="36588"/>
                </a:lnTo>
                <a:lnTo>
                  <a:pt x="666160" y="22347"/>
                </a:lnTo>
                <a:lnTo>
                  <a:pt x="658318" y="10717"/>
                </a:lnTo>
                <a:lnTo>
                  <a:pt x="646688" y="2875"/>
                </a:lnTo>
                <a:lnTo>
                  <a:pt x="632447" y="0"/>
                </a:lnTo>
                <a:close/>
              </a:path>
            </a:pathLst>
          </a:custGeom>
          <a:solidFill>
            <a:srgbClr val="EC7C30"/>
          </a:solidFill>
        </p:spPr>
        <p:txBody>
          <a:bodyPr wrap="square" lIns="0" tIns="0" rIns="0" bIns="0" rtlCol="0"/>
          <a:lstStyle/>
          <a:p>
            <a:endParaRPr/>
          </a:p>
        </p:txBody>
      </p:sp>
      <p:sp>
        <p:nvSpPr>
          <p:cNvPr id="36" name="object 36"/>
          <p:cNvSpPr txBox="1"/>
          <p:nvPr/>
        </p:nvSpPr>
        <p:spPr>
          <a:xfrm>
            <a:off x="5026846" y="4124963"/>
            <a:ext cx="294640" cy="166071"/>
          </a:xfrm>
          <a:prstGeom prst="rect">
            <a:avLst/>
          </a:prstGeom>
        </p:spPr>
        <p:txBody>
          <a:bodyPr vert="horz" wrap="square" lIns="0" tIns="12065" rIns="0" bIns="0" rtlCol="0">
            <a:spAutoFit/>
          </a:bodyPr>
          <a:lstStyle/>
          <a:p>
            <a:pPr marL="12700">
              <a:spcBef>
                <a:spcPts val="95"/>
              </a:spcBef>
            </a:pPr>
            <a:r>
              <a:rPr sz="1000" spc="-5" dirty="0">
                <a:solidFill>
                  <a:srgbClr val="FFFFFF"/>
                </a:solidFill>
                <a:latin typeface="Calibri"/>
                <a:cs typeface="Calibri"/>
              </a:rPr>
              <a:t>PO</a:t>
            </a:r>
            <a:r>
              <a:rPr sz="1000" spc="-10" dirty="0">
                <a:solidFill>
                  <a:srgbClr val="FFFFFF"/>
                </a:solidFill>
                <a:latin typeface="Calibri"/>
                <a:cs typeface="Calibri"/>
              </a:rPr>
              <a:t>S</a:t>
            </a:r>
            <a:r>
              <a:rPr sz="1000" spc="-5" dirty="0">
                <a:solidFill>
                  <a:srgbClr val="FFFFFF"/>
                </a:solidFill>
                <a:latin typeface="Calibri"/>
                <a:cs typeface="Calibri"/>
              </a:rPr>
              <a:t>T</a:t>
            </a:r>
            <a:endParaRPr sz="1000">
              <a:latin typeface="Calibri"/>
              <a:cs typeface="Calibri"/>
            </a:endParaRPr>
          </a:p>
        </p:txBody>
      </p:sp>
      <p:sp>
        <p:nvSpPr>
          <p:cNvPr id="37" name="object 37"/>
          <p:cNvSpPr/>
          <p:nvPr/>
        </p:nvSpPr>
        <p:spPr>
          <a:xfrm>
            <a:off x="4855464" y="4408938"/>
            <a:ext cx="669290" cy="269875"/>
          </a:xfrm>
          <a:custGeom>
            <a:avLst/>
            <a:gdLst/>
            <a:ahLst/>
            <a:cxnLst/>
            <a:rect l="l" t="t" r="r" b="b"/>
            <a:pathLst>
              <a:path w="669289" h="269875">
                <a:moveTo>
                  <a:pt x="632663" y="0"/>
                </a:moveTo>
                <a:lnTo>
                  <a:pt x="36372" y="0"/>
                </a:lnTo>
                <a:lnTo>
                  <a:pt x="22213" y="2857"/>
                </a:lnTo>
                <a:lnTo>
                  <a:pt x="10652" y="10652"/>
                </a:lnTo>
                <a:lnTo>
                  <a:pt x="2857" y="22213"/>
                </a:lnTo>
                <a:lnTo>
                  <a:pt x="0" y="36372"/>
                </a:lnTo>
                <a:lnTo>
                  <a:pt x="0" y="233362"/>
                </a:lnTo>
                <a:lnTo>
                  <a:pt x="2857" y="247523"/>
                </a:lnTo>
                <a:lnTo>
                  <a:pt x="10652" y="259089"/>
                </a:lnTo>
                <a:lnTo>
                  <a:pt x="22213" y="266888"/>
                </a:lnTo>
                <a:lnTo>
                  <a:pt x="36372" y="269748"/>
                </a:lnTo>
                <a:lnTo>
                  <a:pt x="632663" y="269748"/>
                </a:lnTo>
                <a:lnTo>
                  <a:pt x="646822" y="266888"/>
                </a:lnTo>
                <a:lnTo>
                  <a:pt x="658383" y="259089"/>
                </a:lnTo>
                <a:lnTo>
                  <a:pt x="666178" y="247523"/>
                </a:lnTo>
                <a:lnTo>
                  <a:pt x="669036" y="233362"/>
                </a:lnTo>
                <a:lnTo>
                  <a:pt x="669036" y="36372"/>
                </a:lnTo>
                <a:lnTo>
                  <a:pt x="666178" y="22213"/>
                </a:lnTo>
                <a:lnTo>
                  <a:pt x="658383" y="10652"/>
                </a:lnTo>
                <a:lnTo>
                  <a:pt x="646822" y="2857"/>
                </a:lnTo>
                <a:lnTo>
                  <a:pt x="632663" y="0"/>
                </a:lnTo>
                <a:close/>
              </a:path>
            </a:pathLst>
          </a:custGeom>
          <a:solidFill>
            <a:srgbClr val="9337FF"/>
          </a:solidFill>
        </p:spPr>
        <p:txBody>
          <a:bodyPr wrap="square" lIns="0" tIns="0" rIns="0" bIns="0" rtlCol="0"/>
          <a:lstStyle/>
          <a:p>
            <a:endParaRPr/>
          </a:p>
        </p:txBody>
      </p:sp>
      <p:sp>
        <p:nvSpPr>
          <p:cNvPr id="38" name="object 38"/>
          <p:cNvSpPr txBox="1"/>
          <p:nvPr/>
        </p:nvSpPr>
        <p:spPr>
          <a:xfrm>
            <a:off x="5072829" y="4447006"/>
            <a:ext cx="233679" cy="166071"/>
          </a:xfrm>
          <a:prstGeom prst="rect">
            <a:avLst/>
          </a:prstGeom>
        </p:spPr>
        <p:txBody>
          <a:bodyPr vert="horz" wrap="square" lIns="0" tIns="12065" rIns="0" bIns="0" rtlCol="0">
            <a:spAutoFit/>
          </a:bodyPr>
          <a:lstStyle/>
          <a:p>
            <a:pPr marL="12700">
              <a:spcBef>
                <a:spcPts val="95"/>
              </a:spcBef>
            </a:pPr>
            <a:r>
              <a:rPr sz="1000" spc="-5" dirty="0">
                <a:solidFill>
                  <a:srgbClr val="FFFFFF"/>
                </a:solidFill>
                <a:latin typeface="Calibri"/>
                <a:cs typeface="Calibri"/>
              </a:rPr>
              <a:t>P</a:t>
            </a:r>
            <a:r>
              <a:rPr sz="1000" spc="-10" dirty="0">
                <a:solidFill>
                  <a:srgbClr val="FFFFFF"/>
                </a:solidFill>
                <a:latin typeface="Calibri"/>
                <a:cs typeface="Calibri"/>
              </a:rPr>
              <a:t>U</a:t>
            </a:r>
            <a:r>
              <a:rPr sz="1000" spc="-5" dirty="0">
                <a:solidFill>
                  <a:srgbClr val="FFFFFF"/>
                </a:solidFill>
                <a:latin typeface="Calibri"/>
                <a:cs typeface="Calibri"/>
              </a:rPr>
              <a:t>T</a:t>
            </a:r>
            <a:endParaRPr sz="1000">
              <a:latin typeface="Calibri"/>
              <a:cs typeface="Calibri"/>
            </a:endParaRPr>
          </a:p>
        </p:txBody>
      </p:sp>
      <p:sp>
        <p:nvSpPr>
          <p:cNvPr id="39" name="object 39"/>
          <p:cNvSpPr/>
          <p:nvPr/>
        </p:nvSpPr>
        <p:spPr>
          <a:xfrm>
            <a:off x="4840223" y="5055109"/>
            <a:ext cx="669290" cy="266700"/>
          </a:xfrm>
          <a:custGeom>
            <a:avLst/>
            <a:gdLst/>
            <a:ahLst/>
            <a:cxnLst/>
            <a:rect l="l" t="t" r="r" b="b"/>
            <a:pathLst>
              <a:path w="669289" h="266700">
                <a:moveTo>
                  <a:pt x="633069" y="0"/>
                </a:moveTo>
                <a:lnTo>
                  <a:pt x="35966" y="0"/>
                </a:lnTo>
                <a:lnTo>
                  <a:pt x="21967" y="2826"/>
                </a:lnTo>
                <a:lnTo>
                  <a:pt x="10534" y="10534"/>
                </a:lnTo>
                <a:lnTo>
                  <a:pt x="2826" y="21967"/>
                </a:lnTo>
                <a:lnTo>
                  <a:pt x="0" y="35966"/>
                </a:lnTo>
                <a:lnTo>
                  <a:pt x="0" y="230733"/>
                </a:lnTo>
                <a:lnTo>
                  <a:pt x="2826" y="244732"/>
                </a:lnTo>
                <a:lnTo>
                  <a:pt x="10534" y="256165"/>
                </a:lnTo>
                <a:lnTo>
                  <a:pt x="21967" y="263873"/>
                </a:lnTo>
                <a:lnTo>
                  <a:pt x="35966" y="266699"/>
                </a:lnTo>
                <a:lnTo>
                  <a:pt x="633069" y="266699"/>
                </a:lnTo>
                <a:lnTo>
                  <a:pt x="647068" y="263873"/>
                </a:lnTo>
                <a:lnTo>
                  <a:pt x="658501" y="256165"/>
                </a:lnTo>
                <a:lnTo>
                  <a:pt x="666209" y="244732"/>
                </a:lnTo>
                <a:lnTo>
                  <a:pt x="669036" y="230733"/>
                </a:lnTo>
                <a:lnTo>
                  <a:pt x="669036" y="35966"/>
                </a:lnTo>
                <a:lnTo>
                  <a:pt x="666209" y="21967"/>
                </a:lnTo>
                <a:lnTo>
                  <a:pt x="658501" y="10534"/>
                </a:lnTo>
                <a:lnTo>
                  <a:pt x="647068" y="2826"/>
                </a:lnTo>
                <a:lnTo>
                  <a:pt x="633069" y="0"/>
                </a:lnTo>
                <a:close/>
              </a:path>
            </a:pathLst>
          </a:custGeom>
          <a:solidFill>
            <a:srgbClr val="C00000"/>
          </a:solidFill>
        </p:spPr>
        <p:txBody>
          <a:bodyPr wrap="square" lIns="0" tIns="0" rIns="0" bIns="0" rtlCol="0"/>
          <a:lstStyle/>
          <a:p>
            <a:endParaRPr/>
          </a:p>
        </p:txBody>
      </p:sp>
      <p:sp>
        <p:nvSpPr>
          <p:cNvPr id="40" name="object 40"/>
          <p:cNvSpPr txBox="1"/>
          <p:nvPr/>
        </p:nvSpPr>
        <p:spPr>
          <a:xfrm>
            <a:off x="4972015" y="5091697"/>
            <a:ext cx="404495" cy="166071"/>
          </a:xfrm>
          <a:prstGeom prst="rect">
            <a:avLst/>
          </a:prstGeom>
        </p:spPr>
        <p:txBody>
          <a:bodyPr vert="horz" wrap="square" lIns="0" tIns="12065" rIns="0" bIns="0" rtlCol="0">
            <a:spAutoFit/>
          </a:bodyPr>
          <a:lstStyle/>
          <a:p>
            <a:pPr marL="12700">
              <a:spcBef>
                <a:spcPts val="95"/>
              </a:spcBef>
            </a:pPr>
            <a:r>
              <a:rPr sz="1000" spc="-10" dirty="0">
                <a:solidFill>
                  <a:srgbClr val="FFFFFF"/>
                </a:solidFill>
                <a:latin typeface="Calibri"/>
                <a:cs typeface="Calibri"/>
              </a:rPr>
              <a:t>D</a:t>
            </a:r>
            <a:r>
              <a:rPr sz="1000" dirty="0">
                <a:solidFill>
                  <a:srgbClr val="FFFFFF"/>
                </a:solidFill>
                <a:latin typeface="Calibri"/>
                <a:cs typeface="Calibri"/>
              </a:rPr>
              <a:t>E</a:t>
            </a:r>
            <a:r>
              <a:rPr sz="1000" spc="-5" dirty="0">
                <a:solidFill>
                  <a:srgbClr val="FFFFFF"/>
                </a:solidFill>
                <a:latin typeface="Calibri"/>
                <a:cs typeface="Calibri"/>
              </a:rPr>
              <a:t>L</a:t>
            </a:r>
            <a:r>
              <a:rPr sz="1000" dirty="0">
                <a:solidFill>
                  <a:srgbClr val="FFFFFF"/>
                </a:solidFill>
                <a:latin typeface="Calibri"/>
                <a:cs typeface="Calibri"/>
              </a:rPr>
              <a:t>E</a:t>
            </a:r>
            <a:r>
              <a:rPr sz="1000" spc="-15" dirty="0">
                <a:solidFill>
                  <a:srgbClr val="FFFFFF"/>
                </a:solidFill>
                <a:latin typeface="Calibri"/>
                <a:cs typeface="Calibri"/>
              </a:rPr>
              <a:t>T</a:t>
            </a:r>
            <a:r>
              <a:rPr sz="1000" spc="-5" dirty="0">
                <a:solidFill>
                  <a:srgbClr val="FFFFFF"/>
                </a:solidFill>
                <a:latin typeface="Calibri"/>
                <a:cs typeface="Calibri"/>
              </a:rPr>
              <a:t>E</a:t>
            </a:r>
            <a:endParaRPr sz="1000">
              <a:latin typeface="Calibri"/>
              <a:cs typeface="Calibri"/>
            </a:endParaRPr>
          </a:p>
        </p:txBody>
      </p:sp>
      <p:sp>
        <p:nvSpPr>
          <p:cNvPr id="41" name="object 41"/>
          <p:cNvSpPr/>
          <p:nvPr/>
        </p:nvSpPr>
        <p:spPr>
          <a:xfrm>
            <a:off x="4840223" y="4732026"/>
            <a:ext cx="669290" cy="269875"/>
          </a:xfrm>
          <a:custGeom>
            <a:avLst/>
            <a:gdLst/>
            <a:ahLst/>
            <a:cxnLst/>
            <a:rect l="l" t="t" r="r" b="b"/>
            <a:pathLst>
              <a:path w="669289" h="269875">
                <a:moveTo>
                  <a:pt x="632663" y="0"/>
                </a:moveTo>
                <a:lnTo>
                  <a:pt x="36372" y="0"/>
                </a:lnTo>
                <a:lnTo>
                  <a:pt x="22213" y="2857"/>
                </a:lnTo>
                <a:lnTo>
                  <a:pt x="10652" y="10652"/>
                </a:lnTo>
                <a:lnTo>
                  <a:pt x="2857" y="22213"/>
                </a:lnTo>
                <a:lnTo>
                  <a:pt x="0" y="36372"/>
                </a:lnTo>
                <a:lnTo>
                  <a:pt x="0" y="233362"/>
                </a:lnTo>
                <a:lnTo>
                  <a:pt x="2857" y="247523"/>
                </a:lnTo>
                <a:lnTo>
                  <a:pt x="10652" y="259089"/>
                </a:lnTo>
                <a:lnTo>
                  <a:pt x="22213" y="266888"/>
                </a:lnTo>
                <a:lnTo>
                  <a:pt x="36372" y="269747"/>
                </a:lnTo>
                <a:lnTo>
                  <a:pt x="632663" y="269747"/>
                </a:lnTo>
                <a:lnTo>
                  <a:pt x="646822" y="266888"/>
                </a:lnTo>
                <a:lnTo>
                  <a:pt x="658383" y="259089"/>
                </a:lnTo>
                <a:lnTo>
                  <a:pt x="666178" y="247523"/>
                </a:lnTo>
                <a:lnTo>
                  <a:pt x="669036" y="233362"/>
                </a:lnTo>
                <a:lnTo>
                  <a:pt x="669036" y="36372"/>
                </a:lnTo>
                <a:lnTo>
                  <a:pt x="666178" y="22213"/>
                </a:lnTo>
                <a:lnTo>
                  <a:pt x="658383" y="10652"/>
                </a:lnTo>
                <a:lnTo>
                  <a:pt x="646822" y="2857"/>
                </a:lnTo>
                <a:lnTo>
                  <a:pt x="632663" y="0"/>
                </a:lnTo>
                <a:close/>
              </a:path>
            </a:pathLst>
          </a:custGeom>
          <a:solidFill>
            <a:srgbClr val="FFC000"/>
          </a:solidFill>
        </p:spPr>
        <p:txBody>
          <a:bodyPr wrap="square" lIns="0" tIns="0" rIns="0" bIns="0" rtlCol="0"/>
          <a:lstStyle/>
          <a:p>
            <a:endParaRPr/>
          </a:p>
        </p:txBody>
      </p:sp>
      <p:sp>
        <p:nvSpPr>
          <p:cNvPr id="42" name="object 42"/>
          <p:cNvSpPr txBox="1"/>
          <p:nvPr/>
        </p:nvSpPr>
        <p:spPr>
          <a:xfrm>
            <a:off x="4988779" y="4770279"/>
            <a:ext cx="371475" cy="166071"/>
          </a:xfrm>
          <a:prstGeom prst="rect">
            <a:avLst/>
          </a:prstGeom>
        </p:spPr>
        <p:txBody>
          <a:bodyPr vert="horz" wrap="square" lIns="0" tIns="12065" rIns="0" bIns="0" rtlCol="0">
            <a:spAutoFit/>
          </a:bodyPr>
          <a:lstStyle/>
          <a:p>
            <a:pPr marL="12700">
              <a:spcBef>
                <a:spcPts val="95"/>
              </a:spcBef>
            </a:pPr>
            <a:r>
              <a:rPr sz="1000" spc="-5" dirty="0">
                <a:solidFill>
                  <a:srgbClr val="FFFFFF"/>
                </a:solidFill>
                <a:latin typeface="Calibri"/>
                <a:cs typeface="Calibri"/>
              </a:rPr>
              <a:t>P</a:t>
            </a:r>
            <a:r>
              <a:rPr sz="1000" spc="-10" dirty="0">
                <a:solidFill>
                  <a:srgbClr val="FFFFFF"/>
                </a:solidFill>
                <a:latin typeface="Calibri"/>
                <a:cs typeface="Calibri"/>
              </a:rPr>
              <a:t>A</a:t>
            </a:r>
            <a:r>
              <a:rPr sz="1000" spc="-15" dirty="0">
                <a:solidFill>
                  <a:srgbClr val="FFFFFF"/>
                </a:solidFill>
                <a:latin typeface="Calibri"/>
                <a:cs typeface="Calibri"/>
              </a:rPr>
              <a:t>T</a:t>
            </a:r>
            <a:r>
              <a:rPr sz="1000" spc="-10" dirty="0">
                <a:solidFill>
                  <a:srgbClr val="FFFFFF"/>
                </a:solidFill>
                <a:latin typeface="Calibri"/>
                <a:cs typeface="Calibri"/>
              </a:rPr>
              <a:t>C</a:t>
            </a:r>
            <a:r>
              <a:rPr sz="1000" spc="-5" dirty="0">
                <a:solidFill>
                  <a:srgbClr val="FFFFFF"/>
                </a:solidFill>
                <a:latin typeface="Calibri"/>
                <a:cs typeface="Calibri"/>
              </a:rPr>
              <a:t>H</a:t>
            </a:r>
            <a:endParaRPr sz="1000">
              <a:latin typeface="Calibri"/>
              <a:cs typeface="Calibri"/>
            </a:endParaRPr>
          </a:p>
        </p:txBody>
      </p:sp>
      <p:sp>
        <p:nvSpPr>
          <p:cNvPr id="43" name="object 43"/>
          <p:cNvSpPr/>
          <p:nvPr/>
        </p:nvSpPr>
        <p:spPr>
          <a:xfrm>
            <a:off x="4481322" y="3587531"/>
            <a:ext cx="331470" cy="9525"/>
          </a:xfrm>
          <a:custGeom>
            <a:avLst/>
            <a:gdLst/>
            <a:ahLst/>
            <a:cxnLst/>
            <a:rect l="l" t="t" r="r" b="b"/>
            <a:pathLst>
              <a:path w="331470" h="9525">
                <a:moveTo>
                  <a:pt x="0" y="9271"/>
                </a:moveTo>
                <a:lnTo>
                  <a:pt x="331381" y="0"/>
                </a:lnTo>
              </a:path>
            </a:pathLst>
          </a:custGeom>
          <a:ln w="28956">
            <a:solidFill>
              <a:srgbClr val="4471C4"/>
            </a:solidFill>
          </a:ln>
        </p:spPr>
        <p:txBody>
          <a:bodyPr wrap="square" lIns="0" tIns="0" rIns="0" bIns="0" rtlCol="0"/>
          <a:lstStyle/>
          <a:p>
            <a:endParaRPr/>
          </a:p>
        </p:txBody>
      </p:sp>
      <p:sp>
        <p:nvSpPr>
          <p:cNvPr id="44" name="object 44"/>
          <p:cNvSpPr/>
          <p:nvPr/>
        </p:nvSpPr>
        <p:spPr>
          <a:xfrm>
            <a:off x="4724460" y="3539313"/>
            <a:ext cx="88265" cy="101600"/>
          </a:xfrm>
          <a:custGeom>
            <a:avLst/>
            <a:gdLst/>
            <a:ahLst/>
            <a:cxnLst/>
            <a:rect l="l" t="t" r="r" b="b"/>
            <a:pathLst>
              <a:path w="88264"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45" name="object 45"/>
          <p:cNvSpPr/>
          <p:nvPr/>
        </p:nvSpPr>
        <p:spPr>
          <a:xfrm>
            <a:off x="4481322" y="3910619"/>
            <a:ext cx="331470" cy="9525"/>
          </a:xfrm>
          <a:custGeom>
            <a:avLst/>
            <a:gdLst/>
            <a:ahLst/>
            <a:cxnLst/>
            <a:rect l="l" t="t" r="r" b="b"/>
            <a:pathLst>
              <a:path w="331470" h="9525">
                <a:moveTo>
                  <a:pt x="0" y="9270"/>
                </a:moveTo>
                <a:lnTo>
                  <a:pt x="331381" y="0"/>
                </a:lnTo>
              </a:path>
            </a:pathLst>
          </a:custGeom>
          <a:ln w="28956">
            <a:solidFill>
              <a:srgbClr val="4471C4"/>
            </a:solidFill>
          </a:ln>
        </p:spPr>
        <p:txBody>
          <a:bodyPr wrap="square" lIns="0" tIns="0" rIns="0" bIns="0" rtlCol="0"/>
          <a:lstStyle/>
          <a:p>
            <a:endParaRPr/>
          </a:p>
        </p:txBody>
      </p:sp>
      <p:sp>
        <p:nvSpPr>
          <p:cNvPr id="46" name="object 46"/>
          <p:cNvSpPr/>
          <p:nvPr/>
        </p:nvSpPr>
        <p:spPr>
          <a:xfrm>
            <a:off x="4724460" y="3862401"/>
            <a:ext cx="88265" cy="101600"/>
          </a:xfrm>
          <a:custGeom>
            <a:avLst/>
            <a:gdLst/>
            <a:ahLst/>
            <a:cxnLst/>
            <a:rect l="l" t="t" r="r" b="b"/>
            <a:pathLst>
              <a:path w="88264"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47" name="object 47"/>
          <p:cNvSpPr/>
          <p:nvPr/>
        </p:nvSpPr>
        <p:spPr>
          <a:xfrm>
            <a:off x="4481322" y="4241327"/>
            <a:ext cx="331470" cy="9525"/>
          </a:xfrm>
          <a:custGeom>
            <a:avLst/>
            <a:gdLst/>
            <a:ahLst/>
            <a:cxnLst/>
            <a:rect l="l" t="t" r="r" b="b"/>
            <a:pathLst>
              <a:path w="331470" h="9525">
                <a:moveTo>
                  <a:pt x="0" y="9270"/>
                </a:moveTo>
                <a:lnTo>
                  <a:pt x="331381" y="0"/>
                </a:lnTo>
              </a:path>
            </a:pathLst>
          </a:custGeom>
          <a:ln w="28956">
            <a:solidFill>
              <a:srgbClr val="4471C4"/>
            </a:solidFill>
          </a:ln>
        </p:spPr>
        <p:txBody>
          <a:bodyPr wrap="square" lIns="0" tIns="0" rIns="0" bIns="0" rtlCol="0"/>
          <a:lstStyle/>
          <a:p>
            <a:endParaRPr/>
          </a:p>
        </p:txBody>
      </p:sp>
      <p:sp>
        <p:nvSpPr>
          <p:cNvPr id="48" name="object 48"/>
          <p:cNvSpPr/>
          <p:nvPr/>
        </p:nvSpPr>
        <p:spPr>
          <a:xfrm>
            <a:off x="4724460" y="4193109"/>
            <a:ext cx="88265" cy="101600"/>
          </a:xfrm>
          <a:custGeom>
            <a:avLst/>
            <a:gdLst/>
            <a:ahLst/>
            <a:cxnLst/>
            <a:rect l="l" t="t" r="r" b="b"/>
            <a:pathLst>
              <a:path w="88264"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49" name="object 49"/>
          <p:cNvSpPr/>
          <p:nvPr/>
        </p:nvSpPr>
        <p:spPr>
          <a:xfrm>
            <a:off x="4481322" y="4572035"/>
            <a:ext cx="331470" cy="9525"/>
          </a:xfrm>
          <a:custGeom>
            <a:avLst/>
            <a:gdLst/>
            <a:ahLst/>
            <a:cxnLst/>
            <a:rect l="l" t="t" r="r" b="b"/>
            <a:pathLst>
              <a:path w="331470" h="9525">
                <a:moveTo>
                  <a:pt x="0" y="9270"/>
                </a:moveTo>
                <a:lnTo>
                  <a:pt x="331381" y="0"/>
                </a:lnTo>
              </a:path>
            </a:pathLst>
          </a:custGeom>
          <a:ln w="28956">
            <a:solidFill>
              <a:srgbClr val="4471C4"/>
            </a:solidFill>
          </a:ln>
        </p:spPr>
        <p:txBody>
          <a:bodyPr wrap="square" lIns="0" tIns="0" rIns="0" bIns="0" rtlCol="0"/>
          <a:lstStyle/>
          <a:p>
            <a:endParaRPr/>
          </a:p>
        </p:txBody>
      </p:sp>
      <p:sp>
        <p:nvSpPr>
          <p:cNvPr id="50" name="object 50"/>
          <p:cNvSpPr/>
          <p:nvPr/>
        </p:nvSpPr>
        <p:spPr>
          <a:xfrm>
            <a:off x="4724460" y="4523817"/>
            <a:ext cx="88265" cy="101600"/>
          </a:xfrm>
          <a:custGeom>
            <a:avLst/>
            <a:gdLst/>
            <a:ahLst/>
            <a:cxnLst/>
            <a:rect l="l" t="t" r="r" b="b"/>
            <a:pathLst>
              <a:path w="88264"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51" name="object 51"/>
          <p:cNvSpPr/>
          <p:nvPr/>
        </p:nvSpPr>
        <p:spPr>
          <a:xfrm>
            <a:off x="4481322" y="4902743"/>
            <a:ext cx="331470" cy="9525"/>
          </a:xfrm>
          <a:custGeom>
            <a:avLst/>
            <a:gdLst/>
            <a:ahLst/>
            <a:cxnLst/>
            <a:rect l="l" t="t" r="r" b="b"/>
            <a:pathLst>
              <a:path w="331470" h="9525">
                <a:moveTo>
                  <a:pt x="0" y="9271"/>
                </a:moveTo>
                <a:lnTo>
                  <a:pt x="331381" y="0"/>
                </a:lnTo>
              </a:path>
            </a:pathLst>
          </a:custGeom>
          <a:ln w="28956">
            <a:solidFill>
              <a:srgbClr val="4471C4"/>
            </a:solidFill>
          </a:ln>
        </p:spPr>
        <p:txBody>
          <a:bodyPr wrap="square" lIns="0" tIns="0" rIns="0" bIns="0" rtlCol="0"/>
          <a:lstStyle/>
          <a:p>
            <a:endParaRPr/>
          </a:p>
        </p:txBody>
      </p:sp>
      <p:sp>
        <p:nvSpPr>
          <p:cNvPr id="52" name="object 52"/>
          <p:cNvSpPr/>
          <p:nvPr/>
        </p:nvSpPr>
        <p:spPr>
          <a:xfrm>
            <a:off x="4724460" y="4854525"/>
            <a:ext cx="88265" cy="101600"/>
          </a:xfrm>
          <a:custGeom>
            <a:avLst/>
            <a:gdLst/>
            <a:ahLst/>
            <a:cxnLst/>
            <a:rect l="l" t="t" r="r" b="b"/>
            <a:pathLst>
              <a:path w="88264"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53" name="object 53"/>
          <p:cNvSpPr/>
          <p:nvPr/>
        </p:nvSpPr>
        <p:spPr>
          <a:xfrm>
            <a:off x="4481322" y="5233451"/>
            <a:ext cx="331470" cy="9525"/>
          </a:xfrm>
          <a:custGeom>
            <a:avLst/>
            <a:gdLst/>
            <a:ahLst/>
            <a:cxnLst/>
            <a:rect l="l" t="t" r="r" b="b"/>
            <a:pathLst>
              <a:path w="331470" h="9525">
                <a:moveTo>
                  <a:pt x="0" y="9271"/>
                </a:moveTo>
                <a:lnTo>
                  <a:pt x="331381" y="0"/>
                </a:lnTo>
              </a:path>
            </a:pathLst>
          </a:custGeom>
          <a:ln w="28956">
            <a:solidFill>
              <a:srgbClr val="4471C4"/>
            </a:solidFill>
          </a:ln>
        </p:spPr>
        <p:txBody>
          <a:bodyPr wrap="square" lIns="0" tIns="0" rIns="0" bIns="0" rtlCol="0"/>
          <a:lstStyle/>
          <a:p>
            <a:endParaRPr/>
          </a:p>
        </p:txBody>
      </p:sp>
      <p:sp>
        <p:nvSpPr>
          <p:cNvPr id="54" name="object 54"/>
          <p:cNvSpPr/>
          <p:nvPr/>
        </p:nvSpPr>
        <p:spPr>
          <a:xfrm>
            <a:off x="4724460" y="5185233"/>
            <a:ext cx="88265" cy="101600"/>
          </a:xfrm>
          <a:custGeom>
            <a:avLst/>
            <a:gdLst/>
            <a:ahLst/>
            <a:cxnLst/>
            <a:rect l="l" t="t" r="r" b="b"/>
            <a:pathLst>
              <a:path w="88264"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55" name="object 55"/>
          <p:cNvSpPr/>
          <p:nvPr/>
        </p:nvSpPr>
        <p:spPr>
          <a:xfrm>
            <a:off x="8801103" y="3371089"/>
            <a:ext cx="360045" cy="2159635"/>
          </a:xfrm>
          <a:custGeom>
            <a:avLst/>
            <a:gdLst/>
            <a:ahLst/>
            <a:cxnLst/>
            <a:rect l="l" t="t" r="r" b="b"/>
            <a:pathLst>
              <a:path w="360045" h="2159635">
                <a:moveTo>
                  <a:pt x="299720" y="0"/>
                </a:moveTo>
                <a:lnTo>
                  <a:pt x="59944" y="0"/>
                </a:lnTo>
                <a:lnTo>
                  <a:pt x="36609" y="4710"/>
                </a:lnTo>
                <a:lnTo>
                  <a:pt x="17556" y="17556"/>
                </a:lnTo>
                <a:lnTo>
                  <a:pt x="4710" y="36609"/>
                </a:lnTo>
                <a:lnTo>
                  <a:pt x="0" y="59944"/>
                </a:lnTo>
                <a:lnTo>
                  <a:pt x="0" y="2099564"/>
                </a:lnTo>
                <a:lnTo>
                  <a:pt x="4710" y="2122898"/>
                </a:lnTo>
                <a:lnTo>
                  <a:pt x="17556" y="2141951"/>
                </a:lnTo>
                <a:lnTo>
                  <a:pt x="36609" y="2154797"/>
                </a:lnTo>
                <a:lnTo>
                  <a:pt x="59944" y="2159508"/>
                </a:lnTo>
                <a:lnTo>
                  <a:pt x="299720" y="2159508"/>
                </a:lnTo>
                <a:lnTo>
                  <a:pt x="323054" y="2154797"/>
                </a:lnTo>
                <a:lnTo>
                  <a:pt x="342107" y="2141951"/>
                </a:lnTo>
                <a:lnTo>
                  <a:pt x="354953" y="2122898"/>
                </a:lnTo>
                <a:lnTo>
                  <a:pt x="359664" y="2099564"/>
                </a:lnTo>
                <a:lnTo>
                  <a:pt x="359664" y="59944"/>
                </a:lnTo>
                <a:lnTo>
                  <a:pt x="354953" y="36609"/>
                </a:lnTo>
                <a:lnTo>
                  <a:pt x="342107" y="17556"/>
                </a:lnTo>
                <a:lnTo>
                  <a:pt x="323054" y="4710"/>
                </a:lnTo>
                <a:lnTo>
                  <a:pt x="299720" y="0"/>
                </a:lnTo>
                <a:close/>
              </a:path>
            </a:pathLst>
          </a:custGeom>
          <a:solidFill>
            <a:srgbClr val="4471C4"/>
          </a:solidFill>
        </p:spPr>
        <p:txBody>
          <a:bodyPr wrap="square" lIns="0" tIns="0" rIns="0" bIns="0" rtlCol="0"/>
          <a:lstStyle/>
          <a:p>
            <a:endParaRPr/>
          </a:p>
        </p:txBody>
      </p:sp>
      <p:sp>
        <p:nvSpPr>
          <p:cNvPr id="56" name="object 56"/>
          <p:cNvSpPr/>
          <p:nvPr/>
        </p:nvSpPr>
        <p:spPr>
          <a:xfrm>
            <a:off x="8801103" y="3371089"/>
            <a:ext cx="360045" cy="2159635"/>
          </a:xfrm>
          <a:custGeom>
            <a:avLst/>
            <a:gdLst/>
            <a:ahLst/>
            <a:cxnLst/>
            <a:rect l="l" t="t" r="r" b="b"/>
            <a:pathLst>
              <a:path w="360045" h="2159635">
                <a:moveTo>
                  <a:pt x="59944" y="2159508"/>
                </a:moveTo>
                <a:lnTo>
                  <a:pt x="36609" y="2154797"/>
                </a:lnTo>
                <a:lnTo>
                  <a:pt x="17556" y="2141951"/>
                </a:lnTo>
                <a:lnTo>
                  <a:pt x="4710" y="2122898"/>
                </a:lnTo>
                <a:lnTo>
                  <a:pt x="0" y="2099564"/>
                </a:lnTo>
                <a:lnTo>
                  <a:pt x="0" y="59944"/>
                </a:lnTo>
                <a:lnTo>
                  <a:pt x="4710" y="36609"/>
                </a:lnTo>
                <a:lnTo>
                  <a:pt x="17556" y="17556"/>
                </a:lnTo>
                <a:lnTo>
                  <a:pt x="36609" y="4710"/>
                </a:lnTo>
                <a:lnTo>
                  <a:pt x="59944" y="0"/>
                </a:lnTo>
                <a:lnTo>
                  <a:pt x="299720" y="0"/>
                </a:lnTo>
                <a:lnTo>
                  <a:pt x="323054" y="4710"/>
                </a:lnTo>
                <a:lnTo>
                  <a:pt x="342107" y="17556"/>
                </a:lnTo>
                <a:lnTo>
                  <a:pt x="354953" y="36609"/>
                </a:lnTo>
                <a:lnTo>
                  <a:pt x="359664" y="59944"/>
                </a:lnTo>
                <a:lnTo>
                  <a:pt x="359664" y="2099564"/>
                </a:lnTo>
                <a:lnTo>
                  <a:pt x="354953" y="2122898"/>
                </a:lnTo>
                <a:lnTo>
                  <a:pt x="342107" y="2141951"/>
                </a:lnTo>
                <a:lnTo>
                  <a:pt x="323054" y="2154797"/>
                </a:lnTo>
                <a:lnTo>
                  <a:pt x="299720" y="2159508"/>
                </a:lnTo>
                <a:lnTo>
                  <a:pt x="59944" y="2159508"/>
                </a:lnTo>
                <a:close/>
              </a:path>
            </a:pathLst>
          </a:custGeom>
          <a:ln w="12191">
            <a:solidFill>
              <a:srgbClr val="2E528F"/>
            </a:solidFill>
          </a:ln>
        </p:spPr>
        <p:txBody>
          <a:bodyPr wrap="square" lIns="0" tIns="0" rIns="0" bIns="0" rtlCol="0"/>
          <a:lstStyle/>
          <a:p>
            <a:endParaRPr/>
          </a:p>
        </p:txBody>
      </p:sp>
      <p:sp>
        <p:nvSpPr>
          <p:cNvPr id="57" name="object 57"/>
          <p:cNvSpPr txBox="1"/>
          <p:nvPr/>
        </p:nvSpPr>
        <p:spPr>
          <a:xfrm>
            <a:off x="8884400" y="4015648"/>
            <a:ext cx="208006" cy="871219"/>
          </a:xfrm>
          <a:prstGeom prst="rect">
            <a:avLst/>
          </a:prstGeom>
        </p:spPr>
        <p:txBody>
          <a:bodyPr vert="vert270" wrap="square" lIns="0" tIns="0" rIns="0" bIns="0" rtlCol="0">
            <a:spAutoFit/>
          </a:bodyPr>
          <a:lstStyle/>
          <a:p>
            <a:pPr marL="12700">
              <a:lnSpc>
                <a:spcPts val="1614"/>
              </a:lnSpc>
            </a:pPr>
            <a:r>
              <a:rPr sz="1600" spc="-20" dirty="0">
                <a:solidFill>
                  <a:srgbClr val="FFFFFF"/>
                </a:solidFill>
                <a:latin typeface="Calibri"/>
                <a:cs typeface="Calibri"/>
              </a:rPr>
              <a:t>Event</a:t>
            </a:r>
            <a:r>
              <a:rPr sz="1600" spc="-45" dirty="0">
                <a:solidFill>
                  <a:srgbClr val="FFFFFF"/>
                </a:solidFill>
                <a:latin typeface="Calibri"/>
                <a:cs typeface="Calibri"/>
              </a:rPr>
              <a:t> </a:t>
            </a:r>
            <a:r>
              <a:rPr sz="1600" spc="-5" dirty="0">
                <a:solidFill>
                  <a:srgbClr val="FFFFFF"/>
                </a:solidFill>
                <a:latin typeface="Calibri"/>
                <a:cs typeface="Calibri"/>
              </a:rPr>
              <a:t>Hub</a:t>
            </a:r>
            <a:endParaRPr sz="1600">
              <a:latin typeface="Calibri"/>
              <a:cs typeface="Calibri"/>
            </a:endParaRPr>
          </a:p>
        </p:txBody>
      </p:sp>
      <p:sp>
        <p:nvSpPr>
          <p:cNvPr id="58" name="object 58"/>
          <p:cNvSpPr/>
          <p:nvPr/>
        </p:nvSpPr>
        <p:spPr>
          <a:xfrm>
            <a:off x="7720585" y="3514345"/>
            <a:ext cx="719455" cy="288290"/>
          </a:xfrm>
          <a:custGeom>
            <a:avLst/>
            <a:gdLst/>
            <a:ahLst/>
            <a:cxnLst/>
            <a:rect l="l" t="t" r="r" b="b"/>
            <a:pathLst>
              <a:path w="719454" h="288289">
                <a:moveTo>
                  <a:pt x="671322" y="0"/>
                </a:moveTo>
                <a:lnTo>
                  <a:pt x="48006" y="0"/>
                </a:lnTo>
                <a:lnTo>
                  <a:pt x="29317" y="3771"/>
                </a:lnTo>
                <a:lnTo>
                  <a:pt x="14058" y="14058"/>
                </a:lnTo>
                <a:lnTo>
                  <a:pt x="3771" y="29317"/>
                </a:lnTo>
                <a:lnTo>
                  <a:pt x="0" y="48005"/>
                </a:lnTo>
                <a:lnTo>
                  <a:pt x="0" y="240029"/>
                </a:lnTo>
                <a:lnTo>
                  <a:pt x="3771" y="258718"/>
                </a:lnTo>
                <a:lnTo>
                  <a:pt x="14058" y="273977"/>
                </a:lnTo>
                <a:lnTo>
                  <a:pt x="29317" y="284264"/>
                </a:lnTo>
                <a:lnTo>
                  <a:pt x="48006" y="288035"/>
                </a:lnTo>
                <a:lnTo>
                  <a:pt x="671322" y="288035"/>
                </a:lnTo>
                <a:lnTo>
                  <a:pt x="690010" y="284264"/>
                </a:lnTo>
                <a:lnTo>
                  <a:pt x="705269" y="273977"/>
                </a:lnTo>
                <a:lnTo>
                  <a:pt x="715556" y="258718"/>
                </a:lnTo>
                <a:lnTo>
                  <a:pt x="719328" y="240029"/>
                </a:lnTo>
                <a:lnTo>
                  <a:pt x="719328" y="48005"/>
                </a:lnTo>
                <a:lnTo>
                  <a:pt x="715556" y="29317"/>
                </a:lnTo>
                <a:lnTo>
                  <a:pt x="705269" y="14058"/>
                </a:lnTo>
                <a:lnTo>
                  <a:pt x="690010" y="3771"/>
                </a:lnTo>
                <a:lnTo>
                  <a:pt x="671322" y="0"/>
                </a:lnTo>
                <a:close/>
              </a:path>
            </a:pathLst>
          </a:custGeom>
          <a:solidFill>
            <a:srgbClr val="4471C4"/>
          </a:solidFill>
        </p:spPr>
        <p:txBody>
          <a:bodyPr wrap="square" lIns="0" tIns="0" rIns="0" bIns="0" rtlCol="0"/>
          <a:lstStyle/>
          <a:p>
            <a:endParaRPr/>
          </a:p>
        </p:txBody>
      </p:sp>
      <p:sp>
        <p:nvSpPr>
          <p:cNvPr id="59" name="object 59"/>
          <p:cNvSpPr/>
          <p:nvPr/>
        </p:nvSpPr>
        <p:spPr>
          <a:xfrm>
            <a:off x="7720585" y="3514345"/>
            <a:ext cx="719455" cy="288290"/>
          </a:xfrm>
          <a:custGeom>
            <a:avLst/>
            <a:gdLst/>
            <a:ahLst/>
            <a:cxnLst/>
            <a:rect l="l" t="t" r="r" b="b"/>
            <a:pathLst>
              <a:path w="719454" h="288289">
                <a:moveTo>
                  <a:pt x="0" y="48005"/>
                </a:moveTo>
                <a:lnTo>
                  <a:pt x="3771" y="29317"/>
                </a:lnTo>
                <a:lnTo>
                  <a:pt x="14058" y="14058"/>
                </a:lnTo>
                <a:lnTo>
                  <a:pt x="29317" y="3771"/>
                </a:lnTo>
                <a:lnTo>
                  <a:pt x="48006" y="0"/>
                </a:lnTo>
                <a:lnTo>
                  <a:pt x="671322" y="0"/>
                </a:lnTo>
                <a:lnTo>
                  <a:pt x="690010" y="3771"/>
                </a:lnTo>
                <a:lnTo>
                  <a:pt x="705269" y="14058"/>
                </a:lnTo>
                <a:lnTo>
                  <a:pt x="715556" y="29317"/>
                </a:lnTo>
                <a:lnTo>
                  <a:pt x="719328" y="48005"/>
                </a:lnTo>
                <a:lnTo>
                  <a:pt x="719328" y="240029"/>
                </a:lnTo>
                <a:lnTo>
                  <a:pt x="715556" y="258718"/>
                </a:lnTo>
                <a:lnTo>
                  <a:pt x="705269" y="273977"/>
                </a:lnTo>
                <a:lnTo>
                  <a:pt x="690010" y="284264"/>
                </a:lnTo>
                <a:lnTo>
                  <a:pt x="671322" y="288035"/>
                </a:lnTo>
                <a:lnTo>
                  <a:pt x="48006" y="288035"/>
                </a:lnTo>
                <a:lnTo>
                  <a:pt x="29317" y="284264"/>
                </a:lnTo>
                <a:lnTo>
                  <a:pt x="14058" y="273977"/>
                </a:lnTo>
                <a:lnTo>
                  <a:pt x="3771" y="258718"/>
                </a:lnTo>
                <a:lnTo>
                  <a:pt x="0" y="240029"/>
                </a:lnTo>
                <a:lnTo>
                  <a:pt x="0" y="48005"/>
                </a:lnTo>
                <a:close/>
              </a:path>
            </a:pathLst>
          </a:custGeom>
          <a:ln w="12192">
            <a:solidFill>
              <a:srgbClr val="2E528F"/>
            </a:solidFill>
          </a:ln>
        </p:spPr>
        <p:txBody>
          <a:bodyPr wrap="square" lIns="0" tIns="0" rIns="0" bIns="0" rtlCol="0"/>
          <a:lstStyle/>
          <a:p>
            <a:endParaRPr/>
          </a:p>
        </p:txBody>
      </p:sp>
      <p:sp>
        <p:nvSpPr>
          <p:cNvPr id="60" name="object 60"/>
          <p:cNvSpPr txBox="1"/>
          <p:nvPr/>
        </p:nvSpPr>
        <p:spPr>
          <a:xfrm>
            <a:off x="7851839" y="3556589"/>
            <a:ext cx="457834" cy="175048"/>
          </a:xfrm>
          <a:prstGeom prst="rect">
            <a:avLst/>
          </a:prstGeom>
        </p:spPr>
        <p:txBody>
          <a:bodyPr vert="horz" wrap="square" lIns="0" tIns="13335" rIns="0" bIns="0" rtlCol="0">
            <a:spAutoFit/>
          </a:bodyPr>
          <a:lstStyle/>
          <a:p>
            <a:pPr marL="12700">
              <a:spcBef>
                <a:spcPts val="105"/>
              </a:spcBef>
            </a:pPr>
            <a:r>
              <a:rPr sz="1050" dirty="0">
                <a:solidFill>
                  <a:srgbClr val="FFFFFF"/>
                </a:solidFill>
                <a:latin typeface="Calibri"/>
                <a:cs typeface="Calibri"/>
              </a:rPr>
              <a:t>Cre</a:t>
            </a:r>
            <a:r>
              <a:rPr sz="1050" spc="-5" dirty="0">
                <a:solidFill>
                  <a:srgbClr val="FFFFFF"/>
                </a:solidFill>
                <a:latin typeface="Calibri"/>
                <a:cs typeface="Calibri"/>
              </a:rPr>
              <a:t>a</a:t>
            </a:r>
            <a:r>
              <a:rPr sz="1050" spc="-10" dirty="0">
                <a:solidFill>
                  <a:srgbClr val="FFFFFF"/>
                </a:solidFill>
                <a:latin typeface="Calibri"/>
                <a:cs typeface="Calibri"/>
              </a:rPr>
              <a:t>t</a:t>
            </a:r>
            <a:r>
              <a:rPr sz="1050" dirty="0">
                <a:solidFill>
                  <a:srgbClr val="FFFFFF"/>
                </a:solidFill>
                <a:latin typeface="Calibri"/>
                <a:cs typeface="Calibri"/>
              </a:rPr>
              <a:t>ed</a:t>
            </a:r>
            <a:endParaRPr sz="1050">
              <a:latin typeface="Calibri"/>
              <a:cs typeface="Calibri"/>
            </a:endParaRPr>
          </a:p>
        </p:txBody>
      </p:sp>
      <p:sp>
        <p:nvSpPr>
          <p:cNvPr id="61" name="object 61"/>
          <p:cNvSpPr/>
          <p:nvPr/>
        </p:nvSpPr>
        <p:spPr>
          <a:xfrm>
            <a:off x="7720585" y="3947161"/>
            <a:ext cx="719455" cy="288290"/>
          </a:xfrm>
          <a:custGeom>
            <a:avLst/>
            <a:gdLst/>
            <a:ahLst/>
            <a:cxnLst/>
            <a:rect l="l" t="t" r="r" b="b"/>
            <a:pathLst>
              <a:path w="719454" h="288289">
                <a:moveTo>
                  <a:pt x="671322" y="0"/>
                </a:moveTo>
                <a:lnTo>
                  <a:pt x="48006" y="0"/>
                </a:lnTo>
                <a:lnTo>
                  <a:pt x="29317" y="3771"/>
                </a:lnTo>
                <a:lnTo>
                  <a:pt x="14058" y="14058"/>
                </a:lnTo>
                <a:lnTo>
                  <a:pt x="3771" y="29317"/>
                </a:lnTo>
                <a:lnTo>
                  <a:pt x="0" y="48006"/>
                </a:lnTo>
                <a:lnTo>
                  <a:pt x="0" y="240029"/>
                </a:lnTo>
                <a:lnTo>
                  <a:pt x="3771" y="258718"/>
                </a:lnTo>
                <a:lnTo>
                  <a:pt x="14058" y="273977"/>
                </a:lnTo>
                <a:lnTo>
                  <a:pt x="29317" y="284264"/>
                </a:lnTo>
                <a:lnTo>
                  <a:pt x="48006" y="288036"/>
                </a:lnTo>
                <a:lnTo>
                  <a:pt x="671322" y="288036"/>
                </a:lnTo>
                <a:lnTo>
                  <a:pt x="690010" y="284264"/>
                </a:lnTo>
                <a:lnTo>
                  <a:pt x="705269" y="273977"/>
                </a:lnTo>
                <a:lnTo>
                  <a:pt x="715556" y="258718"/>
                </a:lnTo>
                <a:lnTo>
                  <a:pt x="719328" y="240029"/>
                </a:lnTo>
                <a:lnTo>
                  <a:pt x="719328" y="48006"/>
                </a:lnTo>
                <a:lnTo>
                  <a:pt x="715556" y="29317"/>
                </a:lnTo>
                <a:lnTo>
                  <a:pt x="705269" y="14058"/>
                </a:lnTo>
                <a:lnTo>
                  <a:pt x="690010" y="3771"/>
                </a:lnTo>
                <a:lnTo>
                  <a:pt x="671322" y="0"/>
                </a:lnTo>
                <a:close/>
              </a:path>
            </a:pathLst>
          </a:custGeom>
          <a:solidFill>
            <a:srgbClr val="4471C4"/>
          </a:solidFill>
        </p:spPr>
        <p:txBody>
          <a:bodyPr wrap="square" lIns="0" tIns="0" rIns="0" bIns="0" rtlCol="0"/>
          <a:lstStyle/>
          <a:p>
            <a:endParaRPr/>
          </a:p>
        </p:txBody>
      </p:sp>
      <p:sp>
        <p:nvSpPr>
          <p:cNvPr id="62" name="object 62"/>
          <p:cNvSpPr/>
          <p:nvPr/>
        </p:nvSpPr>
        <p:spPr>
          <a:xfrm>
            <a:off x="7720585" y="3947161"/>
            <a:ext cx="719455" cy="288290"/>
          </a:xfrm>
          <a:custGeom>
            <a:avLst/>
            <a:gdLst/>
            <a:ahLst/>
            <a:cxnLst/>
            <a:rect l="l" t="t" r="r" b="b"/>
            <a:pathLst>
              <a:path w="719454" h="288289">
                <a:moveTo>
                  <a:pt x="0" y="48006"/>
                </a:moveTo>
                <a:lnTo>
                  <a:pt x="3771" y="29317"/>
                </a:lnTo>
                <a:lnTo>
                  <a:pt x="14058" y="14058"/>
                </a:lnTo>
                <a:lnTo>
                  <a:pt x="29317" y="3771"/>
                </a:lnTo>
                <a:lnTo>
                  <a:pt x="48006" y="0"/>
                </a:lnTo>
                <a:lnTo>
                  <a:pt x="671322" y="0"/>
                </a:lnTo>
                <a:lnTo>
                  <a:pt x="690010" y="3771"/>
                </a:lnTo>
                <a:lnTo>
                  <a:pt x="705269" y="14058"/>
                </a:lnTo>
                <a:lnTo>
                  <a:pt x="715556" y="29317"/>
                </a:lnTo>
                <a:lnTo>
                  <a:pt x="719328" y="48006"/>
                </a:lnTo>
                <a:lnTo>
                  <a:pt x="719328" y="240029"/>
                </a:lnTo>
                <a:lnTo>
                  <a:pt x="715556" y="258718"/>
                </a:lnTo>
                <a:lnTo>
                  <a:pt x="705269" y="273977"/>
                </a:lnTo>
                <a:lnTo>
                  <a:pt x="690010" y="284264"/>
                </a:lnTo>
                <a:lnTo>
                  <a:pt x="671322" y="288036"/>
                </a:lnTo>
                <a:lnTo>
                  <a:pt x="48006" y="288036"/>
                </a:lnTo>
                <a:lnTo>
                  <a:pt x="29317" y="284264"/>
                </a:lnTo>
                <a:lnTo>
                  <a:pt x="14058" y="273977"/>
                </a:lnTo>
                <a:lnTo>
                  <a:pt x="3771" y="258718"/>
                </a:lnTo>
                <a:lnTo>
                  <a:pt x="0" y="240029"/>
                </a:lnTo>
                <a:lnTo>
                  <a:pt x="0" y="48006"/>
                </a:lnTo>
                <a:close/>
              </a:path>
            </a:pathLst>
          </a:custGeom>
          <a:ln w="12192">
            <a:solidFill>
              <a:srgbClr val="2E528F"/>
            </a:solidFill>
          </a:ln>
        </p:spPr>
        <p:txBody>
          <a:bodyPr wrap="square" lIns="0" tIns="0" rIns="0" bIns="0" rtlCol="0"/>
          <a:lstStyle/>
          <a:p>
            <a:endParaRPr/>
          </a:p>
        </p:txBody>
      </p:sp>
      <p:sp>
        <p:nvSpPr>
          <p:cNvPr id="63" name="object 63"/>
          <p:cNvSpPr txBox="1"/>
          <p:nvPr/>
        </p:nvSpPr>
        <p:spPr>
          <a:xfrm>
            <a:off x="7832028" y="3988636"/>
            <a:ext cx="497205" cy="175048"/>
          </a:xfrm>
          <a:prstGeom prst="rect">
            <a:avLst/>
          </a:prstGeom>
        </p:spPr>
        <p:txBody>
          <a:bodyPr vert="horz" wrap="square" lIns="0" tIns="13335" rIns="0" bIns="0" rtlCol="0">
            <a:spAutoFit/>
          </a:bodyPr>
          <a:lstStyle/>
          <a:p>
            <a:pPr marL="12700">
              <a:spcBef>
                <a:spcPts val="105"/>
              </a:spcBef>
            </a:pPr>
            <a:r>
              <a:rPr sz="1050" spc="-5" dirty="0">
                <a:solidFill>
                  <a:srgbClr val="FFFFFF"/>
                </a:solidFill>
                <a:latin typeface="Calibri"/>
                <a:cs typeface="Calibri"/>
              </a:rPr>
              <a:t>Updated</a:t>
            </a:r>
            <a:endParaRPr sz="1050">
              <a:latin typeface="Calibri"/>
              <a:cs typeface="Calibri"/>
            </a:endParaRPr>
          </a:p>
        </p:txBody>
      </p:sp>
      <p:sp>
        <p:nvSpPr>
          <p:cNvPr id="64" name="object 64"/>
          <p:cNvSpPr/>
          <p:nvPr/>
        </p:nvSpPr>
        <p:spPr>
          <a:xfrm>
            <a:off x="7720585" y="4378453"/>
            <a:ext cx="719455" cy="288290"/>
          </a:xfrm>
          <a:custGeom>
            <a:avLst/>
            <a:gdLst/>
            <a:ahLst/>
            <a:cxnLst/>
            <a:rect l="l" t="t" r="r" b="b"/>
            <a:pathLst>
              <a:path w="719454" h="288289">
                <a:moveTo>
                  <a:pt x="671322" y="0"/>
                </a:moveTo>
                <a:lnTo>
                  <a:pt x="48006" y="0"/>
                </a:lnTo>
                <a:lnTo>
                  <a:pt x="29317" y="3771"/>
                </a:lnTo>
                <a:lnTo>
                  <a:pt x="14058" y="14058"/>
                </a:lnTo>
                <a:lnTo>
                  <a:pt x="3771" y="29317"/>
                </a:lnTo>
                <a:lnTo>
                  <a:pt x="0" y="48006"/>
                </a:lnTo>
                <a:lnTo>
                  <a:pt x="0" y="240030"/>
                </a:lnTo>
                <a:lnTo>
                  <a:pt x="3771" y="258718"/>
                </a:lnTo>
                <a:lnTo>
                  <a:pt x="14058" y="273977"/>
                </a:lnTo>
                <a:lnTo>
                  <a:pt x="29317" y="284264"/>
                </a:lnTo>
                <a:lnTo>
                  <a:pt x="48006" y="288036"/>
                </a:lnTo>
                <a:lnTo>
                  <a:pt x="671322" y="288036"/>
                </a:lnTo>
                <a:lnTo>
                  <a:pt x="690010" y="284264"/>
                </a:lnTo>
                <a:lnTo>
                  <a:pt x="705269" y="273977"/>
                </a:lnTo>
                <a:lnTo>
                  <a:pt x="715556" y="258718"/>
                </a:lnTo>
                <a:lnTo>
                  <a:pt x="719328" y="240030"/>
                </a:lnTo>
                <a:lnTo>
                  <a:pt x="719328" y="48006"/>
                </a:lnTo>
                <a:lnTo>
                  <a:pt x="715556" y="29317"/>
                </a:lnTo>
                <a:lnTo>
                  <a:pt x="705269" y="14058"/>
                </a:lnTo>
                <a:lnTo>
                  <a:pt x="690010" y="3771"/>
                </a:lnTo>
                <a:lnTo>
                  <a:pt x="671322" y="0"/>
                </a:lnTo>
                <a:close/>
              </a:path>
            </a:pathLst>
          </a:custGeom>
          <a:solidFill>
            <a:srgbClr val="4471C4"/>
          </a:solidFill>
        </p:spPr>
        <p:txBody>
          <a:bodyPr wrap="square" lIns="0" tIns="0" rIns="0" bIns="0" rtlCol="0"/>
          <a:lstStyle/>
          <a:p>
            <a:endParaRPr/>
          </a:p>
        </p:txBody>
      </p:sp>
      <p:sp>
        <p:nvSpPr>
          <p:cNvPr id="65" name="object 65"/>
          <p:cNvSpPr/>
          <p:nvPr/>
        </p:nvSpPr>
        <p:spPr>
          <a:xfrm>
            <a:off x="7720585" y="4378453"/>
            <a:ext cx="719455" cy="288290"/>
          </a:xfrm>
          <a:custGeom>
            <a:avLst/>
            <a:gdLst/>
            <a:ahLst/>
            <a:cxnLst/>
            <a:rect l="l" t="t" r="r" b="b"/>
            <a:pathLst>
              <a:path w="719454" h="288289">
                <a:moveTo>
                  <a:pt x="0" y="48006"/>
                </a:moveTo>
                <a:lnTo>
                  <a:pt x="3771" y="29317"/>
                </a:lnTo>
                <a:lnTo>
                  <a:pt x="14058" y="14058"/>
                </a:lnTo>
                <a:lnTo>
                  <a:pt x="29317" y="3771"/>
                </a:lnTo>
                <a:lnTo>
                  <a:pt x="48006" y="0"/>
                </a:lnTo>
                <a:lnTo>
                  <a:pt x="671322" y="0"/>
                </a:lnTo>
                <a:lnTo>
                  <a:pt x="690010" y="3771"/>
                </a:lnTo>
                <a:lnTo>
                  <a:pt x="705269" y="14058"/>
                </a:lnTo>
                <a:lnTo>
                  <a:pt x="715556" y="29317"/>
                </a:lnTo>
                <a:lnTo>
                  <a:pt x="719328" y="48006"/>
                </a:lnTo>
                <a:lnTo>
                  <a:pt x="719328" y="240030"/>
                </a:lnTo>
                <a:lnTo>
                  <a:pt x="715556" y="258718"/>
                </a:lnTo>
                <a:lnTo>
                  <a:pt x="705269" y="273977"/>
                </a:lnTo>
                <a:lnTo>
                  <a:pt x="690010" y="284264"/>
                </a:lnTo>
                <a:lnTo>
                  <a:pt x="671322" y="288036"/>
                </a:lnTo>
                <a:lnTo>
                  <a:pt x="48006" y="288036"/>
                </a:lnTo>
                <a:lnTo>
                  <a:pt x="29317" y="284264"/>
                </a:lnTo>
                <a:lnTo>
                  <a:pt x="14058" y="273977"/>
                </a:lnTo>
                <a:lnTo>
                  <a:pt x="3771" y="258718"/>
                </a:lnTo>
                <a:lnTo>
                  <a:pt x="0" y="240030"/>
                </a:lnTo>
                <a:lnTo>
                  <a:pt x="0" y="48006"/>
                </a:lnTo>
                <a:close/>
              </a:path>
            </a:pathLst>
          </a:custGeom>
          <a:ln w="12192">
            <a:solidFill>
              <a:srgbClr val="2E528F"/>
            </a:solidFill>
          </a:ln>
        </p:spPr>
        <p:txBody>
          <a:bodyPr wrap="square" lIns="0" tIns="0" rIns="0" bIns="0" rtlCol="0"/>
          <a:lstStyle/>
          <a:p>
            <a:endParaRPr/>
          </a:p>
        </p:txBody>
      </p:sp>
      <p:sp>
        <p:nvSpPr>
          <p:cNvPr id="66" name="object 66"/>
          <p:cNvSpPr txBox="1"/>
          <p:nvPr/>
        </p:nvSpPr>
        <p:spPr>
          <a:xfrm>
            <a:off x="7868636" y="4420684"/>
            <a:ext cx="422275" cy="175048"/>
          </a:xfrm>
          <a:prstGeom prst="rect">
            <a:avLst/>
          </a:prstGeom>
        </p:spPr>
        <p:txBody>
          <a:bodyPr vert="horz" wrap="square" lIns="0" tIns="13335" rIns="0" bIns="0" rtlCol="0">
            <a:spAutoFit/>
          </a:bodyPr>
          <a:lstStyle/>
          <a:p>
            <a:pPr marL="12700">
              <a:spcBef>
                <a:spcPts val="105"/>
              </a:spcBef>
            </a:pPr>
            <a:r>
              <a:rPr sz="1050" dirty="0">
                <a:solidFill>
                  <a:srgbClr val="FFFFFF"/>
                </a:solidFill>
                <a:latin typeface="Calibri"/>
                <a:cs typeface="Calibri"/>
              </a:rPr>
              <a:t>L</a:t>
            </a:r>
            <a:r>
              <a:rPr sz="1050" spc="-5" dirty="0">
                <a:solidFill>
                  <a:srgbClr val="FFFFFF"/>
                </a:solidFill>
                <a:latin typeface="Calibri"/>
                <a:cs typeface="Calibri"/>
              </a:rPr>
              <a:t>odg</a:t>
            </a:r>
            <a:r>
              <a:rPr sz="1050" dirty="0">
                <a:solidFill>
                  <a:srgbClr val="FFFFFF"/>
                </a:solidFill>
                <a:latin typeface="Calibri"/>
                <a:cs typeface="Calibri"/>
              </a:rPr>
              <a:t>ed</a:t>
            </a:r>
            <a:endParaRPr sz="1050">
              <a:latin typeface="Calibri"/>
              <a:cs typeface="Calibri"/>
            </a:endParaRPr>
          </a:p>
        </p:txBody>
      </p:sp>
      <p:sp>
        <p:nvSpPr>
          <p:cNvPr id="67" name="object 67"/>
          <p:cNvSpPr/>
          <p:nvPr/>
        </p:nvSpPr>
        <p:spPr>
          <a:xfrm>
            <a:off x="7720585" y="4811269"/>
            <a:ext cx="719455" cy="288290"/>
          </a:xfrm>
          <a:custGeom>
            <a:avLst/>
            <a:gdLst/>
            <a:ahLst/>
            <a:cxnLst/>
            <a:rect l="l" t="t" r="r" b="b"/>
            <a:pathLst>
              <a:path w="719454" h="288289">
                <a:moveTo>
                  <a:pt x="671322" y="0"/>
                </a:moveTo>
                <a:lnTo>
                  <a:pt x="48006" y="0"/>
                </a:lnTo>
                <a:lnTo>
                  <a:pt x="29317" y="3771"/>
                </a:lnTo>
                <a:lnTo>
                  <a:pt x="14058" y="14058"/>
                </a:lnTo>
                <a:lnTo>
                  <a:pt x="3771" y="29317"/>
                </a:lnTo>
                <a:lnTo>
                  <a:pt x="0" y="48006"/>
                </a:lnTo>
                <a:lnTo>
                  <a:pt x="0" y="240029"/>
                </a:lnTo>
                <a:lnTo>
                  <a:pt x="3771" y="258718"/>
                </a:lnTo>
                <a:lnTo>
                  <a:pt x="14058" y="273977"/>
                </a:lnTo>
                <a:lnTo>
                  <a:pt x="29317" y="284264"/>
                </a:lnTo>
                <a:lnTo>
                  <a:pt x="48006" y="288036"/>
                </a:lnTo>
                <a:lnTo>
                  <a:pt x="671322" y="288036"/>
                </a:lnTo>
                <a:lnTo>
                  <a:pt x="690010" y="284264"/>
                </a:lnTo>
                <a:lnTo>
                  <a:pt x="705269" y="273977"/>
                </a:lnTo>
                <a:lnTo>
                  <a:pt x="715556" y="258718"/>
                </a:lnTo>
                <a:lnTo>
                  <a:pt x="719328" y="240029"/>
                </a:lnTo>
                <a:lnTo>
                  <a:pt x="719328" y="48006"/>
                </a:lnTo>
                <a:lnTo>
                  <a:pt x="715556" y="29317"/>
                </a:lnTo>
                <a:lnTo>
                  <a:pt x="705269" y="14058"/>
                </a:lnTo>
                <a:lnTo>
                  <a:pt x="690010" y="3771"/>
                </a:lnTo>
                <a:lnTo>
                  <a:pt x="671322" y="0"/>
                </a:lnTo>
                <a:close/>
              </a:path>
            </a:pathLst>
          </a:custGeom>
          <a:solidFill>
            <a:srgbClr val="4471C4"/>
          </a:solidFill>
        </p:spPr>
        <p:txBody>
          <a:bodyPr wrap="square" lIns="0" tIns="0" rIns="0" bIns="0" rtlCol="0"/>
          <a:lstStyle/>
          <a:p>
            <a:endParaRPr/>
          </a:p>
        </p:txBody>
      </p:sp>
      <p:sp>
        <p:nvSpPr>
          <p:cNvPr id="68" name="object 68"/>
          <p:cNvSpPr/>
          <p:nvPr/>
        </p:nvSpPr>
        <p:spPr>
          <a:xfrm>
            <a:off x="7720585" y="4811269"/>
            <a:ext cx="719455" cy="288290"/>
          </a:xfrm>
          <a:custGeom>
            <a:avLst/>
            <a:gdLst/>
            <a:ahLst/>
            <a:cxnLst/>
            <a:rect l="l" t="t" r="r" b="b"/>
            <a:pathLst>
              <a:path w="719454" h="288289">
                <a:moveTo>
                  <a:pt x="0" y="48006"/>
                </a:moveTo>
                <a:lnTo>
                  <a:pt x="3771" y="29317"/>
                </a:lnTo>
                <a:lnTo>
                  <a:pt x="14058" y="14058"/>
                </a:lnTo>
                <a:lnTo>
                  <a:pt x="29317" y="3771"/>
                </a:lnTo>
                <a:lnTo>
                  <a:pt x="48006" y="0"/>
                </a:lnTo>
                <a:lnTo>
                  <a:pt x="671322" y="0"/>
                </a:lnTo>
                <a:lnTo>
                  <a:pt x="690010" y="3771"/>
                </a:lnTo>
                <a:lnTo>
                  <a:pt x="705269" y="14058"/>
                </a:lnTo>
                <a:lnTo>
                  <a:pt x="715556" y="29317"/>
                </a:lnTo>
                <a:lnTo>
                  <a:pt x="719328" y="48006"/>
                </a:lnTo>
                <a:lnTo>
                  <a:pt x="719328" y="240029"/>
                </a:lnTo>
                <a:lnTo>
                  <a:pt x="715556" y="258718"/>
                </a:lnTo>
                <a:lnTo>
                  <a:pt x="705269" y="273977"/>
                </a:lnTo>
                <a:lnTo>
                  <a:pt x="690010" y="284264"/>
                </a:lnTo>
                <a:lnTo>
                  <a:pt x="671322" y="288036"/>
                </a:lnTo>
                <a:lnTo>
                  <a:pt x="48006" y="288036"/>
                </a:lnTo>
                <a:lnTo>
                  <a:pt x="29317" y="284264"/>
                </a:lnTo>
                <a:lnTo>
                  <a:pt x="14058" y="273977"/>
                </a:lnTo>
                <a:lnTo>
                  <a:pt x="3771" y="258718"/>
                </a:lnTo>
                <a:lnTo>
                  <a:pt x="0" y="240029"/>
                </a:lnTo>
                <a:lnTo>
                  <a:pt x="0" y="48006"/>
                </a:lnTo>
                <a:close/>
              </a:path>
            </a:pathLst>
          </a:custGeom>
          <a:ln w="12192">
            <a:solidFill>
              <a:srgbClr val="2E528F"/>
            </a:solidFill>
          </a:ln>
        </p:spPr>
        <p:txBody>
          <a:bodyPr wrap="square" lIns="0" tIns="0" rIns="0" bIns="0" rtlCol="0"/>
          <a:lstStyle/>
          <a:p>
            <a:endParaRPr/>
          </a:p>
        </p:txBody>
      </p:sp>
      <p:sp>
        <p:nvSpPr>
          <p:cNvPr id="69" name="object 69"/>
          <p:cNvSpPr txBox="1"/>
          <p:nvPr/>
        </p:nvSpPr>
        <p:spPr>
          <a:xfrm>
            <a:off x="7822915" y="4852732"/>
            <a:ext cx="514984" cy="175048"/>
          </a:xfrm>
          <a:prstGeom prst="rect">
            <a:avLst/>
          </a:prstGeom>
        </p:spPr>
        <p:txBody>
          <a:bodyPr vert="horz" wrap="square" lIns="0" tIns="13335" rIns="0" bIns="0" rtlCol="0">
            <a:spAutoFit/>
          </a:bodyPr>
          <a:lstStyle/>
          <a:p>
            <a:pPr marL="12700">
              <a:spcBef>
                <a:spcPts val="105"/>
              </a:spcBef>
            </a:pPr>
            <a:r>
              <a:rPr sz="1050" spc="-5" dirty="0">
                <a:solidFill>
                  <a:srgbClr val="FFFFFF"/>
                </a:solidFill>
                <a:latin typeface="Calibri"/>
                <a:cs typeface="Calibri"/>
              </a:rPr>
              <a:t>Assessed</a:t>
            </a:r>
            <a:endParaRPr sz="1050">
              <a:latin typeface="Calibri"/>
              <a:cs typeface="Calibri"/>
            </a:endParaRPr>
          </a:p>
        </p:txBody>
      </p:sp>
      <p:sp>
        <p:nvSpPr>
          <p:cNvPr id="70" name="object 70"/>
          <p:cNvSpPr/>
          <p:nvPr/>
        </p:nvSpPr>
        <p:spPr>
          <a:xfrm>
            <a:off x="8440673" y="3660683"/>
            <a:ext cx="331470" cy="9525"/>
          </a:xfrm>
          <a:custGeom>
            <a:avLst/>
            <a:gdLst/>
            <a:ahLst/>
            <a:cxnLst/>
            <a:rect l="l" t="t" r="r" b="b"/>
            <a:pathLst>
              <a:path w="331470" h="9525">
                <a:moveTo>
                  <a:pt x="0" y="9270"/>
                </a:moveTo>
                <a:lnTo>
                  <a:pt x="331381" y="0"/>
                </a:lnTo>
              </a:path>
            </a:pathLst>
          </a:custGeom>
          <a:ln w="28956">
            <a:solidFill>
              <a:srgbClr val="4471C4"/>
            </a:solidFill>
          </a:ln>
        </p:spPr>
        <p:txBody>
          <a:bodyPr wrap="square" lIns="0" tIns="0" rIns="0" bIns="0" rtlCol="0"/>
          <a:lstStyle/>
          <a:p>
            <a:endParaRPr/>
          </a:p>
        </p:txBody>
      </p:sp>
      <p:sp>
        <p:nvSpPr>
          <p:cNvPr id="71" name="object 71"/>
          <p:cNvSpPr/>
          <p:nvPr/>
        </p:nvSpPr>
        <p:spPr>
          <a:xfrm>
            <a:off x="8683812" y="3612465"/>
            <a:ext cx="88265" cy="101600"/>
          </a:xfrm>
          <a:custGeom>
            <a:avLst/>
            <a:gdLst/>
            <a:ahLst/>
            <a:cxnLst/>
            <a:rect l="l" t="t" r="r" b="b"/>
            <a:pathLst>
              <a:path w="88265"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72" name="object 72"/>
          <p:cNvSpPr/>
          <p:nvPr/>
        </p:nvSpPr>
        <p:spPr>
          <a:xfrm>
            <a:off x="8440673" y="4091975"/>
            <a:ext cx="331470" cy="9525"/>
          </a:xfrm>
          <a:custGeom>
            <a:avLst/>
            <a:gdLst/>
            <a:ahLst/>
            <a:cxnLst/>
            <a:rect l="l" t="t" r="r" b="b"/>
            <a:pathLst>
              <a:path w="331470" h="9525">
                <a:moveTo>
                  <a:pt x="0" y="9270"/>
                </a:moveTo>
                <a:lnTo>
                  <a:pt x="331381" y="0"/>
                </a:lnTo>
              </a:path>
            </a:pathLst>
          </a:custGeom>
          <a:ln w="28956">
            <a:solidFill>
              <a:srgbClr val="4471C4"/>
            </a:solidFill>
          </a:ln>
        </p:spPr>
        <p:txBody>
          <a:bodyPr wrap="square" lIns="0" tIns="0" rIns="0" bIns="0" rtlCol="0"/>
          <a:lstStyle/>
          <a:p>
            <a:endParaRPr/>
          </a:p>
        </p:txBody>
      </p:sp>
      <p:sp>
        <p:nvSpPr>
          <p:cNvPr id="73" name="object 73"/>
          <p:cNvSpPr/>
          <p:nvPr/>
        </p:nvSpPr>
        <p:spPr>
          <a:xfrm>
            <a:off x="8683812" y="4043757"/>
            <a:ext cx="88265" cy="101600"/>
          </a:xfrm>
          <a:custGeom>
            <a:avLst/>
            <a:gdLst/>
            <a:ahLst/>
            <a:cxnLst/>
            <a:rect l="l" t="t" r="r" b="b"/>
            <a:pathLst>
              <a:path w="88265"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74" name="object 74"/>
          <p:cNvSpPr/>
          <p:nvPr/>
        </p:nvSpPr>
        <p:spPr>
          <a:xfrm>
            <a:off x="8440673" y="4524791"/>
            <a:ext cx="331470" cy="9525"/>
          </a:xfrm>
          <a:custGeom>
            <a:avLst/>
            <a:gdLst/>
            <a:ahLst/>
            <a:cxnLst/>
            <a:rect l="l" t="t" r="r" b="b"/>
            <a:pathLst>
              <a:path w="331470" h="9525">
                <a:moveTo>
                  <a:pt x="0" y="9271"/>
                </a:moveTo>
                <a:lnTo>
                  <a:pt x="331381" y="0"/>
                </a:lnTo>
              </a:path>
            </a:pathLst>
          </a:custGeom>
          <a:ln w="28956">
            <a:solidFill>
              <a:srgbClr val="4471C4"/>
            </a:solidFill>
          </a:ln>
        </p:spPr>
        <p:txBody>
          <a:bodyPr wrap="square" lIns="0" tIns="0" rIns="0" bIns="0" rtlCol="0"/>
          <a:lstStyle/>
          <a:p>
            <a:endParaRPr/>
          </a:p>
        </p:txBody>
      </p:sp>
      <p:sp>
        <p:nvSpPr>
          <p:cNvPr id="75" name="object 75"/>
          <p:cNvSpPr/>
          <p:nvPr/>
        </p:nvSpPr>
        <p:spPr>
          <a:xfrm>
            <a:off x="8683812" y="4476573"/>
            <a:ext cx="88265" cy="101600"/>
          </a:xfrm>
          <a:custGeom>
            <a:avLst/>
            <a:gdLst/>
            <a:ahLst/>
            <a:cxnLst/>
            <a:rect l="l" t="t" r="r" b="b"/>
            <a:pathLst>
              <a:path w="88265"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76" name="object 76"/>
          <p:cNvSpPr/>
          <p:nvPr/>
        </p:nvSpPr>
        <p:spPr>
          <a:xfrm>
            <a:off x="8440673" y="4956083"/>
            <a:ext cx="331470" cy="9525"/>
          </a:xfrm>
          <a:custGeom>
            <a:avLst/>
            <a:gdLst/>
            <a:ahLst/>
            <a:cxnLst/>
            <a:rect l="l" t="t" r="r" b="b"/>
            <a:pathLst>
              <a:path w="331470" h="9525">
                <a:moveTo>
                  <a:pt x="0" y="9270"/>
                </a:moveTo>
                <a:lnTo>
                  <a:pt x="331381" y="0"/>
                </a:lnTo>
              </a:path>
            </a:pathLst>
          </a:custGeom>
          <a:ln w="28956">
            <a:solidFill>
              <a:srgbClr val="4471C4"/>
            </a:solidFill>
          </a:ln>
        </p:spPr>
        <p:txBody>
          <a:bodyPr wrap="square" lIns="0" tIns="0" rIns="0" bIns="0" rtlCol="0"/>
          <a:lstStyle/>
          <a:p>
            <a:endParaRPr/>
          </a:p>
        </p:txBody>
      </p:sp>
      <p:sp>
        <p:nvSpPr>
          <p:cNvPr id="77" name="object 77"/>
          <p:cNvSpPr/>
          <p:nvPr/>
        </p:nvSpPr>
        <p:spPr>
          <a:xfrm>
            <a:off x="8683812" y="4907865"/>
            <a:ext cx="88265" cy="101600"/>
          </a:xfrm>
          <a:custGeom>
            <a:avLst/>
            <a:gdLst/>
            <a:ahLst/>
            <a:cxnLst/>
            <a:rect l="l" t="t" r="r" b="b"/>
            <a:pathLst>
              <a:path w="88265" h="101600">
                <a:moveTo>
                  <a:pt x="2832" y="101307"/>
                </a:moveTo>
                <a:lnTo>
                  <a:pt x="88252" y="48221"/>
                </a:lnTo>
                <a:lnTo>
                  <a:pt x="0" y="0"/>
                </a:lnTo>
              </a:path>
            </a:pathLst>
          </a:custGeom>
          <a:ln w="28956">
            <a:solidFill>
              <a:srgbClr val="4471C4"/>
            </a:solidFill>
          </a:ln>
        </p:spPr>
        <p:txBody>
          <a:bodyPr wrap="square" lIns="0" tIns="0" rIns="0" bIns="0" rtlCol="0"/>
          <a:lstStyle/>
          <a:p>
            <a:endParaRPr/>
          </a:p>
        </p:txBody>
      </p:sp>
      <p:sp>
        <p:nvSpPr>
          <p:cNvPr id="78" name="object 78"/>
          <p:cNvSpPr/>
          <p:nvPr/>
        </p:nvSpPr>
        <p:spPr>
          <a:xfrm>
            <a:off x="2895601" y="2002537"/>
            <a:ext cx="2987675" cy="1342390"/>
          </a:xfrm>
          <a:custGeom>
            <a:avLst/>
            <a:gdLst/>
            <a:ahLst/>
            <a:cxnLst/>
            <a:rect l="l" t="t" r="r" b="b"/>
            <a:pathLst>
              <a:path w="2987675" h="1342389">
                <a:moveTo>
                  <a:pt x="1080770" y="431292"/>
                </a:moveTo>
                <a:lnTo>
                  <a:pt x="756538" y="431292"/>
                </a:lnTo>
                <a:lnTo>
                  <a:pt x="2987078" y="1341805"/>
                </a:lnTo>
                <a:lnTo>
                  <a:pt x="1080770" y="431292"/>
                </a:lnTo>
                <a:close/>
              </a:path>
              <a:path w="2987675" h="1342389">
                <a:moveTo>
                  <a:pt x="1225042" y="0"/>
                </a:moveTo>
                <a:lnTo>
                  <a:pt x="71882" y="0"/>
                </a:lnTo>
                <a:lnTo>
                  <a:pt x="43901" y="5648"/>
                </a:lnTo>
                <a:lnTo>
                  <a:pt x="21053" y="21053"/>
                </a:lnTo>
                <a:lnTo>
                  <a:pt x="5648" y="43901"/>
                </a:lnTo>
                <a:lnTo>
                  <a:pt x="0" y="71882"/>
                </a:lnTo>
                <a:lnTo>
                  <a:pt x="0" y="359410"/>
                </a:lnTo>
                <a:lnTo>
                  <a:pt x="5648" y="387390"/>
                </a:lnTo>
                <a:lnTo>
                  <a:pt x="21053" y="410238"/>
                </a:lnTo>
                <a:lnTo>
                  <a:pt x="43901" y="425643"/>
                </a:lnTo>
                <a:lnTo>
                  <a:pt x="71882" y="431292"/>
                </a:lnTo>
                <a:lnTo>
                  <a:pt x="1225042" y="431292"/>
                </a:lnTo>
                <a:lnTo>
                  <a:pt x="1253022" y="425643"/>
                </a:lnTo>
                <a:lnTo>
                  <a:pt x="1275870" y="410238"/>
                </a:lnTo>
                <a:lnTo>
                  <a:pt x="1291275" y="387390"/>
                </a:lnTo>
                <a:lnTo>
                  <a:pt x="1296924" y="359410"/>
                </a:lnTo>
                <a:lnTo>
                  <a:pt x="1296924" y="71882"/>
                </a:lnTo>
                <a:lnTo>
                  <a:pt x="1291275" y="43901"/>
                </a:lnTo>
                <a:lnTo>
                  <a:pt x="1275870" y="21053"/>
                </a:lnTo>
                <a:lnTo>
                  <a:pt x="1253022" y="5648"/>
                </a:lnTo>
                <a:lnTo>
                  <a:pt x="1225042" y="0"/>
                </a:lnTo>
                <a:close/>
              </a:path>
            </a:pathLst>
          </a:custGeom>
          <a:solidFill>
            <a:srgbClr val="D9D9D9"/>
          </a:solidFill>
        </p:spPr>
        <p:txBody>
          <a:bodyPr wrap="square" lIns="0" tIns="0" rIns="0" bIns="0" rtlCol="0"/>
          <a:lstStyle/>
          <a:p>
            <a:endParaRPr/>
          </a:p>
        </p:txBody>
      </p:sp>
      <p:sp>
        <p:nvSpPr>
          <p:cNvPr id="79" name="object 79"/>
          <p:cNvSpPr txBox="1"/>
          <p:nvPr/>
        </p:nvSpPr>
        <p:spPr>
          <a:xfrm>
            <a:off x="3106009" y="2053183"/>
            <a:ext cx="875665" cy="299720"/>
          </a:xfrm>
          <a:prstGeom prst="rect">
            <a:avLst/>
          </a:prstGeom>
        </p:spPr>
        <p:txBody>
          <a:bodyPr vert="horz" wrap="square" lIns="0" tIns="12700" rIns="0" bIns="0" rtlCol="0">
            <a:spAutoFit/>
          </a:bodyPr>
          <a:lstStyle/>
          <a:p>
            <a:pPr marL="12700">
              <a:spcBef>
                <a:spcPts val="100"/>
              </a:spcBef>
            </a:pPr>
            <a:r>
              <a:rPr spc="-15" dirty="0">
                <a:solidFill>
                  <a:srgbClr val="2E5496"/>
                </a:solidFill>
                <a:latin typeface="Calibri"/>
                <a:cs typeface="Calibri"/>
              </a:rPr>
              <a:t>Resource</a:t>
            </a:r>
            <a:endParaRPr>
              <a:latin typeface="Calibri"/>
              <a:cs typeface="Calibri"/>
            </a:endParaRPr>
          </a:p>
        </p:txBody>
      </p:sp>
      <p:sp>
        <p:nvSpPr>
          <p:cNvPr id="80" name="object 80"/>
          <p:cNvSpPr/>
          <p:nvPr/>
        </p:nvSpPr>
        <p:spPr>
          <a:xfrm>
            <a:off x="2895601" y="2578609"/>
            <a:ext cx="1947545" cy="788670"/>
          </a:xfrm>
          <a:custGeom>
            <a:avLst/>
            <a:gdLst/>
            <a:ahLst/>
            <a:cxnLst/>
            <a:rect l="l" t="t" r="r" b="b"/>
            <a:pathLst>
              <a:path w="1947545" h="788670">
                <a:moveTo>
                  <a:pt x="1080770" y="431292"/>
                </a:moveTo>
                <a:lnTo>
                  <a:pt x="756538" y="431292"/>
                </a:lnTo>
                <a:lnTo>
                  <a:pt x="1947354" y="788581"/>
                </a:lnTo>
                <a:lnTo>
                  <a:pt x="1080770" y="431292"/>
                </a:lnTo>
                <a:close/>
              </a:path>
              <a:path w="1947545" h="788670">
                <a:moveTo>
                  <a:pt x="1225042" y="0"/>
                </a:moveTo>
                <a:lnTo>
                  <a:pt x="71882" y="0"/>
                </a:lnTo>
                <a:lnTo>
                  <a:pt x="43901" y="5648"/>
                </a:lnTo>
                <a:lnTo>
                  <a:pt x="21053" y="21053"/>
                </a:lnTo>
                <a:lnTo>
                  <a:pt x="5648" y="43901"/>
                </a:lnTo>
                <a:lnTo>
                  <a:pt x="0" y="71882"/>
                </a:lnTo>
                <a:lnTo>
                  <a:pt x="0" y="359410"/>
                </a:lnTo>
                <a:lnTo>
                  <a:pt x="5648" y="387390"/>
                </a:lnTo>
                <a:lnTo>
                  <a:pt x="21053" y="410238"/>
                </a:lnTo>
                <a:lnTo>
                  <a:pt x="43901" y="425643"/>
                </a:lnTo>
                <a:lnTo>
                  <a:pt x="71882" y="431292"/>
                </a:lnTo>
                <a:lnTo>
                  <a:pt x="1225042" y="431292"/>
                </a:lnTo>
                <a:lnTo>
                  <a:pt x="1253022" y="425643"/>
                </a:lnTo>
                <a:lnTo>
                  <a:pt x="1275870" y="410238"/>
                </a:lnTo>
                <a:lnTo>
                  <a:pt x="1291275" y="387390"/>
                </a:lnTo>
                <a:lnTo>
                  <a:pt x="1296924" y="359410"/>
                </a:lnTo>
                <a:lnTo>
                  <a:pt x="1296924" y="71882"/>
                </a:lnTo>
                <a:lnTo>
                  <a:pt x="1291275" y="43901"/>
                </a:lnTo>
                <a:lnTo>
                  <a:pt x="1275870" y="21053"/>
                </a:lnTo>
                <a:lnTo>
                  <a:pt x="1253022" y="5648"/>
                </a:lnTo>
                <a:lnTo>
                  <a:pt x="1225042" y="0"/>
                </a:lnTo>
                <a:close/>
              </a:path>
            </a:pathLst>
          </a:custGeom>
          <a:solidFill>
            <a:srgbClr val="D9D9D9"/>
          </a:solidFill>
        </p:spPr>
        <p:txBody>
          <a:bodyPr wrap="square" lIns="0" tIns="0" rIns="0" bIns="0" rtlCol="0"/>
          <a:lstStyle/>
          <a:p>
            <a:endParaRPr/>
          </a:p>
        </p:txBody>
      </p:sp>
      <p:sp>
        <p:nvSpPr>
          <p:cNvPr id="81" name="object 81"/>
          <p:cNvSpPr txBox="1"/>
          <p:nvPr/>
        </p:nvSpPr>
        <p:spPr>
          <a:xfrm>
            <a:off x="3186780" y="2629246"/>
            <a:ext cx="712470" cy="299720"/>
          </a:xfrm>
          <a:prstGeom prst="rect">
            <a:avLst/>
          </a:prstGeom>
        </p:spPr>
        <p:txBody>
          <a:bodyPr vert="horz" wrap="square" lIns="0" tIns="12700" rIns="0" bIns="0" rtlCol="0">
            <a:spAutoFit/>
          </a:bodyPr>
          <a:lstStyle/>
          <a:p>
            <a:pPr marL="12700">
              <a:spcBef>
                <a:spcPts val="100"/>
              </a:spcBef>
            </a:pPr>
            <a:r>
              <a:rPr dirty="0">
                <a:solidFill>
                  <a:srgbClr val="2E5496"/>
                </a:solidFill>
                <a:latin typeface="Calibri"/>
                <a:cs typeface="Calibri"/>
              </a:rPr>
              <a:t>A</a:t>
            </a:r>
            <a:r>
              <a:rPr spc="-10" dirty="0">
                <a:solidFill>
                  <a:srgbClr val="2E5496"/>
                </a:solidFill>
                <a:latin typeface="Calibri"/>
                <a:cs typeface="Calibri"/>
              </a:rPr>
              <a:t>c</a:t>
            </a:r>
            <a:r>
              <a:rPr spc="-5" dirty="0">
                <a:solidFill>
                  <a:srgbClr val="2E5496"/>
                </a:solidFill>
                <a:latin typeface="Calibri"/>
                <a:cs typeface="Calibri"/>
              </a:rPr>
              <a:t>t</a:t>
            </a:r>
            <a:r>
              <a:rPr spc="-10" dirty="0">
                <a:solidFill>
                  <a:srgbClr val="2E5496"/>
                </a:solidFill>
                <a:latin typeface="Calibri"/>
                <a:cs typeface="Calibri"/>
              </a:rPr>
              <a:t>i</a:t>
            </a:r>
            <a:r>
              <a:rPr spc="-5" dirty="0">
                <a:solidFill>
                  <a:srgbClr val="2E5496"/>
                </a:solidFill>
                <a:latin typeface="Calibri"/>
                <a:cs typeface="Calibri"/>
              </a:rPr>
              <a:t>o</a:t>
            </a:r>
            <a:r>
              <a:rPr dirty="0">
                <a:solidFill>
                  <a:srgbClr val="2E5496"/>
                </a:solidFill>
                <a:latin typeface="Calibri"/>
                <a:cs typeface="Calibri"/>
              </a:rPr>
              <a:t>ns</a:t>
            </a:r>
            <a:endParaRPr>
              <a:latin typeface="Calibri"/>
              <a:cs typeface="Calibri"/>
            </a:endParaRPr>
          </a:p>
        </p:txBody>
      </p:sp>
      <p:sp>
        <p:nvSpPr>
          <p:cNvPr id="82" name="object 82"/>
          <p:cNvSpPr/>
          <p:nvPr/>
        </p:nvSpPr>
        <p:spPr>
          <a:xfrm>
            <a:off x="7738986" y="2002537"/>
            <a:ext cx="2574290" cy="955040"/>
          </a:xfrm>
          <a:custGeom>
            <a:avLst/>
            <a:gdLst/>
            <a:ahLst/>
            <a:cxnLst/>
            <a:rect l="l" t="t" r="r" b="b"/>
            <a:pathLst>
              <a:path w="2574290" h="955039">
                <a:moveTo>
                  <a:pt x="1607578" y="359664"/>
                </a:moveTo>
                <a:lnTo>
                  <a:pt x="1193431" y="359664"/>
                </a:lnTo>
                <a:lnTo>
                  <a:pt x="0" y="954532"/>
                </a:lnTo>
                <a:lnTo>
                  <a:pt x="1607578" y="359664"/>
                </a:lnTo>
                <a:close/>
              </a:path>
              <a:path w="2574290" h="955039">
                <a:moveTo>
                  <a:pt x="2513977" y="0"/>
                </a:moveTo>
                <a:lnTo>
                  <a:pt x="977277" y="0"/>
                </a:lnTo>
                <a:lnTo>
                  <a:pt x="953943" y="4710"/>
                </a:lnTo>
                <a:lnTo>
                  <a:pt x="934889" y="17556"/>
                </a:lnTo>
                <a:lnTo>
                  <a:pt x="922044" y="36609"/>
                </a:lnTo>
                <a:lnTo>
                  <a:pt x="917333" y="59944"/>
                </a:lnTo>
                <a:lnTo>
                  <a:pt x="917333" y="299720"/>
                </a:lnTo>
                <a:lnTo>
                  <a:pt x="922044" y="323054"/>
                </a:lnTo>
                <a:lnTo>
                  <a:pt x="934889" y="342107"/>
                </a:lnTo>
                <a:lnTo>
                  <a:pt x="953943" y="354953"/>
                </a:lnTo>
                <a:lnTo>
                  <a:pt x="977277" y="359664"/>
                </a:lnTo>
                <a:lnTo>
                  <a:pt x="2513977" y="359664"/>
                </a:lnTo>
                <a:lnTo>
                  <a:pt x="2537311" y="354953"/>
                </a:lnTo>
                <a:lnTo>
                  <a:pt x="2556365" y="342107"/>
                </a:lnTo>
                <a:lnTo>
                  <a:pt x="2569211" y="323054"/>
                </a:lnTo>
                <a:lnTo>
                  <a:pt x="2573921" y="299720"/>
                </a:lnTo>
                <a:lnTo>
                  <a:pt x="2573921" y="59944"/>
                </a:lnTo>
                <a:lnTo>
                  <a:pt x="2569211" y="36609"/>
                </a:lnTo>
                <a:lnTo>
                  <a:pt x="2556365" y="17556"/>
                </a:lnTo>
                <a:lnTo>
                  <a:pt x="2537311" y="4710"/>
                </a:lnTo>
                <a:lnTo>
                  <a:pt x="2513977" y="0"/>
                </a:lnTo>
                <a:close/>
              </a:path>
            </a:pathLst>
          </a:custGeom>
          <a:solidFill>
            <a:srgbClr val="D9D9D9"/>
          </a:solidFill>
        </p:spPr>
        <p:txBody>
          <a:bodyPr wrap="square" lIns="0" tIns="0" rIns="0" bIns="0" rtlCol="0"/>
          <a:lstStyle/>
          <a:p>
            <a:endParaRPr/>
          </a:p>
        </p:txBody>
      </p:sp>
      <p:sp>
        <p:nvSpPr>
          <p:cNvPr id="83" name="object 83"/>
          <p:cNvSpPr txBox="1"/>
          <p:nvPr/>
        </p:nvSpPr>
        <p:spPr>
          <a:xfrm>
            <a:off x="8876996" y="2017179"/>
            <a:ext cx="1214755" cy="299720"/>
          </a:xfrm>
          <a:prstGeom prst="rect">
            <a:avLst/>
          </a:prstGeom>
        </p:spPr>
        <p:txBody>
          <a:bodyPr vert="horz" wrap="square" lIns="0" tIns="12700" rIns="0" bIns="0" rtlCol="0">
            <a:spAutoFit/>
          </a:bodyPr>
          <a:lstStyle/>
          <a:p>
            <a:pPr marL="12700">
              <a:spcBef>
                <a:spcPts val="100"/>
              </a:spcBef>
            </a:pPr>
            <a:r>
              <a:rPr spc="-10" dirty="0">
                <a:solidFill>
                  <a:srgbClr val="2E5496"/>
                </a:solidFill>
                <a:latin typeface="Calibri"/>
                <a:cs typeface="Calibri"/>
              </a:rPr>
              <a:t>Microservice</a:t>
            </a:r>
            <a:endParaRPr>
              <a:latin typeface="Calibri"/>
              <a:cs typeface="Calibri"/>
            </a:endParaRPr>
          </a:p>
        </p:txBody>
      </p:sp>
      <p:sp>
        <p:nvSpPr>
          <p:cNvPr id="84" name="object 84"/>
          <p:cNvSpPr/>
          <p:nvPr/>
        </p:nvSpPr>
        <p:spPr>
          <a:xfrm>
            <a:off x="8127301" y="2578607"/>
            <a:ext cx="2185670" cy="893444"/>
          </a:xfrm>
          <a:custGeom>
            <a:avLst/>
            <a:gdLst/>
            <a:ahLst/>
            <a:cxnLst/>
            <a:rect l="l" t="t" r="r" b="b"/>
            <a:pathLst>
              <a:path w="2185670" h="893445">
                <a:moveTo>
                  <a:pt x="1219263" y="359664"/>
                </a:moveTo>
                <a:lnTo>
                  <a:pt x="805116" y="359664"/>
                </a:lnTo>
                <a:lnTo>
                  <a:pt x="0" y="892898"/>
                </a:lnTo>
                <a:lnTo>
                  <a:pt x="1219263" y="359664"/>
                </a:lnTo>
                <a:close/>
              </a:path>
              <a:path w="2185670" h="893445">
                <a:moveTo>
                  <a:pt x="2125662" y="0"/>
                </a:moveTo>
                <a:lnTo>
                  <a:pt x="588962" y="0"/>
                </a:lnTo>
                <a:lnTo>
                  <a:pt x="565628" y="4710"/>
                </a:lnTo>
                <a:lnTo>
                  <a:pt x="546574" y="17556"/>
                </a:lnTo>
                <a:lnTo>
                  <a:pt x="533728" y="36609"/>
                </a:lnTo>
                <a:lnTo>
                  <a:pt x="529018" y="59944"/>
                </a:lnTo>
                <a:lnTo>
                  <a:pt x="529018" y="299720"/>
                </a:lnTo>
                <a:lnTo>
                  <a:pt x="533728" y="323054"/>
                </a:lnTo>
                <a:lnTo>
                  <a:pt x="546574" y="342107"/>
                </a:lnTo>
                <a:lnTo>
                  <a:pt x="565628" y="354953"/>
                </a:lnTo>
                <a:lnTo>
                  <a:pt x="588962" y="359664"/>
                </a:lnTo>
                <a:lnTo>
                  <a:pt x="2125662" y="359664"/>
                </a:lnTo>
                <a:lnTo>
                  <a:pt x="2148996" y="354953"/>
                </a:lnTo>
                <a:lnTo>
                  <a:pt x="2168050" y="342107"/>
                </a:lnTo>
                <a:lnTo>
                  <a:pt x="2180896" y="323054"/>
                </a:lnTo>
                <a:lnTo>
                  <a:pt x="2185606" y="299720"/>
                </a:lnTo>
                <a:lnTo>
                  <a:pt x="2185606" y="59944"/>
                </a:lnTo>
                <a:lnTo>
                  <a:pt x="2180896" y="36609"/>
                </a:lnTo>
                <a:lnTo>
                  <a:pt x="2168050" y="17556"/>
                </a:lnTo>
                <a:lnTo>
                  <a:pt x="2148996" y="4710"/>
                </a:lnTo>
                <a:lnTo>
                  <a:pt x="2125662" y="0"/>
                </a:lnTo>
                <a:close/>
              </a:path>
            </a:pathLst>
          </a:custGeom>
          <a:solidFill>
            <a:srgbClr val="D9D9D9"/>
          </a:solidFill>
        </p:spPr>
        <p:txBody>
          <a:bodyPr wrap="square" lIns="0" tIns="0" rIns="0" bIns="0" rtlCol="0"/>
          <a:lstStyle/>
          <a:p>
            <a:endParaRPr/>
          </a:p>
        </p:txBody>
      </p:sp>
      <p:sp>
        <p:nvSpPr>
          <p:cNvPr id="85" name="object 85"/>
          <p:cNvSpPr txBox="1"/>
          <p:nvPr/>
        </p:nvSpPr>
        <p:spPr>
          <a:xfrm>
            <a:off x="9168081" y="2593243"/>
            <a:ext cx="633095" cy="299720"/>
          </a:xfrm>
          <a:prstGeom prst="rect">
            <a:avLst/>
          </a:prstGeom>
        </p:spPr>
        <p:txBody>
          <a:bodyPr vert="horz" wrap="square" lIns="0" tIns="12700" rIns="0" bIns="0" rtlCol="0">
            <a:spAutoFit/>
          </a:bodyPr>
          <a:lstStyle/>
          <a:p>
            <a:pPr marL="12700">
              <a:spcBef>
                <a:spcPts val="100"/>
              </a:spcBef>
            </a:pPr>
            <a:r>
              <a:rPr spc="-40" dirty="0">
                <a:solidFill>
                  <a:srgbClr val="2E5496"/>
                </a:solidFill>
                <a:latin typeface="Calibri"/>
                <a:cs typeface="Calibri"/>
              </a:rPr>
              <a:t>E</a:t>
            </a:r>
            <a:r>
              <a:rPr spc="-10" dirty="0">
                <a:solidFill>
                  <a:srgbClr val="2E5496"/>
                </a:solidFill>
                <a:latin typeface="Calibri"/>
                <a:cs typeface="Calibri"/>
              </a:rPr>
              <a:t>v</a:t>
            </a:r>
            <a:r>
              <a:rPr dirty="0">
                <a:solidFill>
                  <a:srgbClr val="2E5496"/>
                </a:solidFill>
                <a:latin typeface="Calibri"/>
                <a:cs typeface="Calibri"/>
              </a:rPr>
              <a:t>e</a:t>
            </a:r>
            <a:r>
              <a:rPr spc="-10" dirty="0">
                <a:solidFill>
                  <a:srgbClr val="2E5496"/>
                </a:solidFill>
                <a:latin typeface="Calibri"/>
                <a:cs typeface="Calibri"/>
              </a:rPr>
              <a:t>n</a:t>
            </a:r>
            <a:r>
              <a:rPr spc="-5" dirty="0">
                <a:solidFill>
                  <a:srgbClr val="2E5496"/>
                </a:solidFill>
                <a:latin typeface="Calibri"/>
                <a:cs typeface="Calibri"/>
              </a:rPr>
              <a:t>t</a:t>
            </a:r>
            <a:r>
              <a:rPr dirty="0">
                <a:solidFill>
                  <a:srgbClr val="2E5496"/>
                </a:solidFill>
                <a:latin typeface="Calibri"/>
                <a:cs typeface="Calibri"/>
              </a:rPr>
              <a:t>s</a:t>
            </a:r>
            <a:endParaRPr>
              <a:latin typeface="Calibri"/>
              <a:cs typeface="Calibri"/>
            </a:endParaRPr>
          </a:p>
        </p:txBody>
      </p:sp>
      <p:sp>
        <p:nvSpPr>
          <p:cNvPr id="86" name="object 86"/>
          <p:cNvSpPr/>
          <p:nvPr/>
        </p:nvSpPr>
        <p:spPr>
          <a:xfrm>
            <a:off x="5632703" y="5747006"/>
            <a:ext cx="1871980" cy="504825"/>
          </a:xfrm>
          <a:custGeom>
            <a:avLst/>
            <a:gdLst/>
            <a:ahLst/>
            <a:cxnLst/>
            <a:rect l="l" t="t" r="r" b="b"/>
            <a:pathLst>
              <a:path w="1871979" h="504825">
                <a:moveTo>
                  <a:pt x="1403604" y="252221"/>
                </a:moveTo>
                <a:lnTo>
                  <a:pt x="467868" y="252221"/>
                </a:lnTo>
                <a:lnTo>
                  <a:pt x="467868" y="504443"/>
                </a:lnTo>
                <a:lnTo>
                  <a:pt x="1403604" y="504443"/>
                </a:lnTo>
                <a:lnTo>
                  <a:pt x="1403604" y="252221"/>
                </a:lnTo>
                <a:close/>
              </a:path>
              <a:path w="1871979" h="504825">
                <a:moveTo>
                  <a:pt x="935736" y="0"/>
                </a:moveTo>
                <a:lnTo>
                  <a:pt x="0" y="252221"/>
                </a:lnTo>
                <a:lnTo>
                  <a:pt x="1871472" y="252221"/>
                </a:lnTo>
                <a:lnTo>
                  <a:pt x="935736" y="0"/>
                </a:lnTo>
                <a:close/>
              </a:path>
            </a:pathLst>
          </a:custGeom>
          <a:solidFill>
            <a:srgbClr val="4471C4"/>
          </a:solidFill>
        </p:spPr>
        <p:txBody>
          <a:bodyPr wrap="square" lIns="0" tIns="0" rIns="0" bIns="0" rtlCol="0"/>
          <a:lstStyle/>
          <a:p>
            <a:endParaRPr/>
          </a:p>
        </p:txBody>
      </p:sp>
      <p:sp>
        <p:nvSpPr>
          <p:cNvPr id="87" name="object 87"/>
          <p:cNvSpPr/>
          <p:nvPr/>
        </p:nvSpPr>
        <p:spPr>
          <a:xfrm>
            <a:off x="5632703" y="5747006"/>
            <a:ext cx="1871980" cy="504825"/>
          </a:xfrm>
          <a:custGeom>
            <a:avLst/>
            <a:gdLst/>
            <a:ahLst/>
            <a:cxnLst/>
            <a:rect l="l" t="t" r="r" b="b"/>
            <a:pathLst>
              <a:path w="1871979" h="504825">
                <a:moveTo>
                  <a:pt x="0" y="252221"/>
                </a:moveTo>
                <a:lnTo>
                  <a:pt x="935736" y="0"/>
                </a:lnTo>
                <a:lnTo>
                  <a:pt x="1871472" y="252221"/>
                </a:lnTo>
                <a:lnTo>
                  <a:pt x="1403604" y="252221"/>
                </a:lnTo>
                <a:lnTo>
                  <a:pt x="1403604" y="504443"/>
                </a:lnTo>
                <a:lnTo>
                  <a:pt x="467868" y="504443"/>
                </a:lnTo>
                <a:lnTo>
                  <a:pt x="467868" y="252221"/>
                </a:lnTo>
                <a:lnTo>
                  <a:pt x="0" y="252221"/>
                </a:lnTo>
                <a:close/>
              </a:path>
            </a:pathLst>
          </a:custGeom>
          <a:ln w="12191">
            <a:solidFill>
              <a:srgbClr val="2E528F"/>
            </a:solidFill>
          </a:ln>
        </p:spPr>
        <p:txBody>
          <a:bodyPr wrap="square" lIns="0" tIns="0" rIns="0" bIns="0" rtlCol="0"/>
          <a:lstStyle/>
          <a:p>
            <a:endParaRPr/>
          </a:p>
        </p:txBody>
      </p:sp>
      <p:sp>
        <p:nvSpPr>
          <p:cNvPr id="88" name="object 88"/>
          <p:cNvSpPr txBox="1"/>
          <p:nvPr/>
        </p:nvSpPr>
        <p:spPr>
          <a:xfrm>
            <a:off x="6252486" y="5914897"/>
            <a:ext cx="630555" cy="258404"/>
          </a:xfrm>
          <a:prstGeom prst="rect">
            <a:avLst/>
          </a:prstGeom>
        </p:spPr>
        <p:txBody>
          <a:bodyPr vert="horz" wrap="square" lIns="0" tIns="12065" rIns="0" bIns="0" rtlCol="0">
            <a:spAutoFit/>
          </a:bodyPr>
          <a:lstStyle/>
          <a:p>
            <a:pPr marL="12700">
              <a:spcBef>
                <a:spcPts val="95"/>
              </a:spcBef>
            </a:pPr>
            <a:r>
              <a:rPr sz="1600" spc="-15" dirty="0">
                <a:solidFill>
                  <a:srgbClr val="FFFFFF"/>
                </a:solidFill>
                <a:latin typeface="Calibri"/>
                <a:cs typeface="Calibri"/>
              </a:rPr>
              <a:t>Devops</a:t>
            </a:r>
            <a:endParaRPr sz="1600">
              <a:latin typeface="Calibri"/>
              <a:cs typeface="Calibri"/>
            </a:endParaRPr>
          </a:p>
        </p:txBody>
      </p:sp>
      <p:sp>
        <p:nvSpPr>
          <p:cNvPr id="89" name="スライド番号プレースホルダー 88">
            <a:extLst>
              <a:ext uri="{FF2B5EF4-FFF2-40B4-BE49-F238E27FC236}">
                <a16:creationId xmlns:a16="http://schemas.microsoft.com/office/drawing/2014/main" id="{E0248FD3-0201-41FE-8860-D013C04D34AE}"/>
              </a:ext>
            </a:extLst>
          </p:cNvPr>
          <p:cNvSpPr>
            <a:spLocks noGrp="1"/>
          </p:cNvSpPr>
          <p:nvPr>
            <p:ph type="sldNum" sz="quarter" idx="7"/>
          </p:nvPr>
        </p:nvSpPr>
        <p:spPr/>
        <p:txBody>
          <a:bodyPr/>
          <a:lstStyle/>
          <a:p>
            <a:fld id="{B6F15528-21DE-4FAA-801E-634DDDAF4B2B}" type="slidenum">
              <a:rPr lang="en-US" altLang="ja-JP" smtClean="0"/>
              <a:t>20</a:t>
            </a:fld>
            <a:endParaRPr lang="ja-JP"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14280" y="359836"/>
            <a:ext cx="5001895"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spc="30" dirty="0"/>
              <a:t>Why </a:t>
            </a:r>
            <a:r>
              <a:rPr sz="3200" b="1" dirty="0"/>
              <a:t>does this</a:t>
            </a:r>
            <a:r>
              <a:rPr sz="3200" b="1" spc="-114" dirty="0"/>
              <a:t> </a:t>
            </a:r>
            <a:r>
              <a:rPr sz="3200" b="1" spc="-10" dirty="0"/>
              <a:t>matter?</a:t>
            </a:r>
          </a:p>
        </p:txBody>
      </p:sp>
      <p:sp>
        <p:nvSpPr>
          <p:cNvPr id="3" name="object 3"/>
          <p:cNvSpPr txBox="1"/>
          <p:nvPr/>
        </p:nvSpPr>
        <p:spPr>
          <a:xfrm>
            <a:off x="2883770" y="1388559"/>
            <a:ext cx="7160895" cy="1176020"/>
          </a:xfrm>
          <a:prstGeom prst="rect">
            <a:avLst/>
          </a:prstGeom>
        </p:spPr>
        <p:txBody>
          <a:bodyPr vert="horz" wrap="square" lIns="0" tIns="53975" rIns="0" bIns="0" rtlCol="0">
            <a:spAutoFit/>
          </a:bodyPr>
          <a:lstStyle/>
          <a:p>
            <a:pPr marL="12700" marR="5080">
              <a:lnSpc>
                <a:spcPts val="2590"/>
              </a:lnSpc>
              <a:spcBef>
                <a:spcPts val="425"/>
              </a:spcBef>
            </a:pPr>
            <a:r>
              <a:rPr sz="2400" spc="-5" dirty="0">
                <a:latin typeface="Arial"/>
                <a:cs typeface="Arial"/>
              </a:rPr>
              <a:t>Because B2B processes are </a:t>
            </a:r>
            <a:r>
              <a:rPr sz="2400" spc="-10" dirty="0">
                <a:latin typeface="Arial"/>
                <a:cs typeface="Arial"/>
              </a:rPr>
              <a:t>increasingly </a:t>
            </a:r>
            <a:r>
              <a:rPr sz="2400" spc="-5" dirty="0">
                <a:latin typeface="Arial"/>
                <a:cs typeface="Arial"/>
              </a:rPr>
              <a:t>the domain  of cloud</a:t>
            </a:r>
            <a:r>
              <a:rPr sz="2400" dirty="0">
                <a:latin typeface="Arial"/>
                <a:cs typeface="Arial"/>
              </a:rPr>
              <a:t> </a:t>
            </a:r>
            <a:r>
              <a:rPr sz="2400" spc="-5" dirty="0">
                <a:latin typeface="Arial"/>
                <a:cs typeface="Arial"/>
              </a:rPr>
              <a:t>applications.</a:t>
            </a:r>
            <a:endParaRPr sz="2400" dirty="0">
              <a:latin typeface="Arial"/>
              <a:cs typeface="Arial"/>
            </a:endParaRPr>
          </a:p>
          <a:p>
            <a:pPr marL="12700">
              <a:spcBef>
                <a:spcPts val="675"/>
              </a:spcBef>
            </a:pPr>
            <a:r>
              <a:rPr sz="2400" spc="-5" dirty="0">
                <a:latin typeface="Arial"/>
                <a:cs typeface="Arial"/>
              </a:rPr>
              <a:t>The integration paradigm is changing from</a:t>
            </a:r>
            <a:r>
              <a:rPr sz="2400" spc="75" dirty="0">
                <a:latin typeface="Arial"/>
                <a:cs typeface="Arial"/>
              </a:rPr>
              <a:t> </a:t>
            </a:r>
            <a:r>
              <a:rPr sz="2400" spc="-5" dirty="0">
                <a:latin typeface="Arial"/>
                <a:cs typeface="Arial"/>
              </a:rPr>
              <a:t>this</a:t>
            </a:r>
            <a:endParaRPr sz="2400" dirty="0">
              <a:latin typeface="Arial"/>
              <a:cs typeface="Arial"/>
            </a:endParaRPr>
          </a:p>
        </p:txBody>
      </p:sp>
      <p:sp>
        <p:nvSpPr>
          <p:cNvPr id="4" name="object 4"/>
          <p:cNvSpPr/>
          <p:nvPr/>
        </p:nvSpPr>
        <p:spPr>
          <a:xfrm>
            <a:off x="3576066" y="2858262"/>
            <a:ext cx="1187450" cy="641985"/>
          </a:xfrm>
          <a:custGeom>
            <a:avLst/>
            <a:gdLst/>
            <a:ahLst/>
            <a:cxnLst/>
            <a:rect l="l" t="t" r="r" b="b"/>
            <a:pathLst>
              <a:path w="1187450" h="641985">
                <a:moveTo>
                  <a:pt x="0" y="0"/>
                </a:moveTo>
                <a:lnTo>
                  <a:pt x="1187195" y="0"/>
                </a:lnTo>
                <a:lnTo>
                  <a:pt x="1187195" y="641603"/>
                </a:lnTo>
                <a:lnTo>
                  <a:pt x="0" y="641603"/>
                </a:lnTo>
                <a:lnTo>
                  <a:pt x="0" y="0"/>
                </a:lnTo>
                <a:close/>
              </a:path>
            </a:pathLst>
          </a:custGeom>
          <a:solidFill>
            <a:srgbClr val="4471C4"/>
          </a:solidFill>
        </p:spPr>
        <p:txBody>
          <a:bodyPr wrap="square" lIns="0" tIns="0" rIns="0" bIns="0" rtlCol="0"/>
          <a:lstStyle/>
          <a:p>
            <a:endParaRPr/>
          </a:p>
        </p:txBody>
      </p:sp>
      <p:sp>
        <p:nvSpPr>
          <p:cNvPr id="5" name="object 5"/>
          <p:cNvSpPr txBox="1"/>
          <p:nvPr/>
        </p:nvSpPr>
        <p:spPr>
          <a:xfrm>
            <a:off x="3576066" y="2858261"/>
            <a:ext cx="1187450" cy="441146"/>
          </a:xfrm>
          <a:prstGeom prst="rect">
            <a:avLst/>
          </a:prstGeom>
          <a:ln w="28955">
            <a:solidFill>
              <a:srgbClr val="000000"/>
            </a:solidFill>
          </a:ln>
        </p:spPr>
        <p:txBody>
          <a:bodyPr vert="horz" wrap="square" lIns="0" tIns="2540" rIns="0" bIns="0" rtlCol="0">
            <a:spAutoFit/>
          </a:bodyPr>
          <a:lstStyle/>
          <a:p>
            <a:pPr>
              <a:spcBef>
                <a:spcPts val="20"/>
              </a:spcBef>
            </a:pPr>
            <a:endParaRPr sz="1250">
              <a:latin typeface="Times New Roman"/>
              <a:cs typeface="Times New Roman"/>
            </a:endParaRPr>
          </a:p>
          <a:p>
            <a:pPr marL="354965"/>
            <a:r>
              <a:rPr sz="1600" spc="-10" dirty="0">
                <a:solidFill>
                  <a:srgbClr val="FFFFFF"/>
                </a:solidFill>
                <a:latin typeface="Calibri"/>
                <a:cs typeface="Calibri"/>
              </a:rPr>
              <a:t>Buyer</a:t>
            </a:r>
            <a:endParaRPr sz="1600">
              <a:latin typeface="Calibri"/>
              <a:cs typeface="Calibri"/>
            </a:endParaRPr>
          </a:p>
        </p:txBody>
      </p:sp>
      <p:sp>
        <p:nvSpPr>
          <p:cNvPr id="6" name="object 6"/>
          <p:cNvSpPr/>
          <p:nvPr/>
        </p:nvSpPr>
        <p:spPr>
          <a:xfrm>
            <a:off x="7943850" y="2926843"/>
            <a:ext cx="1187450" cy="641985"/>
          </a:xfrm>
          <a:custGeom>
            <a:avLst/>
            <a:gdLst/>
            <a:ahLst/>
            <a:cxnLst/>
            <a:rect l="l" t="t" r="r" b="b"/>
            <a:pathLst>
              <a:path w="1187450" h="641985">
                <a:moveTo>
                  <a:pt x="0" y="0"/>
                </a:moveTo>
                <a:lnTo>
                  <a:pt x="1187196" y="0"/>
                </a:lnTo>
                <a:lnTo>
                  <a:pt x="1187196" y="641603"/>
                </a:lnTo>
                <a:lnTo>
                  <a:pt x="0" y="641603"/>
                </a:lnTo>
                <a:lnTo>
                  <a:pt x="0" y="0"/>
                </a:lnTo>
                <a:close/>
              </a:path>
            </a:pathLst>
          </a:custGeom>
          <a:solidFill>
            <a:srgbClr val="4471C4"/>
          </a:solidFill>
        </p:spPr>
        <p:txBody>
          <a:bodyPr wrap="square" lIns="0" tIns="0" rIns="0" bIns="0" rtlCol="0"/>
          <a:lstStyle/>
          <a:p>
            <a:endParaRPr/>
          </a:p>
        </p:txBody>
      </p:sp>
      <p:sp>
        <p:nvSpPr>
          <p:cNvPr id="7" name="object 7"/>
          <p:cNvSpPr txBox="1"/>
          <p:nvPr/>
        </p:nvSpPr>
        <p:spPr>
          <a:xfrm>
            <a:off x="7943850" y="2926843"/>
            <a:ext cx="1187450" cy="440505"/>
          </a:xfrm>
          <a:prstGeom prst="rect">
            <a:avLst/>
          </a:prstGeom>
          <a:ln w="28955">
            <a:solidFill>
              <a:srgbClr val="000000"/>
            </a:solidFill>
          </a:ln>
        </p:spPr>
        <p:txBody>
          <a:bodyPr vert="horz" wrap="square" lIns="0" tIns="1905" rIns="0" bIns="0" rtlCol="0">
            <a:spAutoFit/>
          </a:bodyPr>
          <a:lstStyle/>
          <a:p>
            <a:pPr>
              <a:spcBef>
                <a:spcPts val="15"/>
              </a:spcBef>
            </a:pPr>
            <a:endParaRPr sz="1250">
              <a:latin typeface="Times New Roman"/>
              <a:cs typeface="Times New Roman"/>
            </a:endParaRPr>
          </a:p>
          <a:p>
            <a:pPr marL="362585">
              <a:spcBef>
                <a:spcPts val="5"/>
              </a:spcBef>
            </a:pPr>
            <a:r>
              <a:rPr sz="1600" spc="-5" dirty="0">
                <a:solidFill>
                  <a:srgbClr val="FFFFFF"/>
                </a:solidFill>
                <a:latin typeface="Calibri"/>
                <a:cs typeface="Calibri"/>
              </a:rPr>
              <a:t>Seller</a:t>
            </a:r>
            <a:endParaRPr sz="1600">
              <a:latin typeface="Calibri"/>
              <a:cs typeface="Calibri"/>
            </a:endParaRPr>
          </a:p>
        </p:txBody>
      </p:sp>
      <p:sp>
        <p:nvSpPr>
          <p:cNvPr id="8" name="object 8"/>
          <p:cNvSpPr/>
          <p:nvPr/>
        </p:nvSpPr>
        <p:spPr>
          <a:xfrm>
            <a:off x="5905501" y="2929127"/>
            <a:ext cx="845819" cy="609600"/>
          </a:xfrm>
          <a:custGeom>
            <a:avLst/>
            <a:gdLst/>
            <a:ahLst/>
            <a:cxnLst/>
            <a:rect l="l" t="t" r="r" b="b"/>
            <a:pathLst>
              <a:path w="845820" h="609600">
                <a:moveTo>
                  <a:pt x="422909" y="0"/>
                </a:moveTo>
                <a:lnTo>
                  <a:pt x="369861" y="2374"/>
                </a:lnTo>
                <a:lnTo>
                  <a:pt x="318778" y="9308"/>
                </a:lnTo>
                <a:lnTo>
                  <a:pt x="270059" y="20516"/>
                </a:lnTo>
                <a:lnTo>
                  <a:pt x="224098" y="35711"/>
                </a:lnTo>
                <a:lnTo>
                  <a:pt x="181292" y="54609"/>
                </a:lnTo>
                <a:lnTo>
                  <a:pt x="142039" y="76923"/>
                </a:lnTo>
                <a:lnTo>
                  <a:pt x="106733" y="102369"/>
                </a:lnTo>
                <a:lnTo>
                  <a:pt x="75771" y="130660"/>
                </a:lnTo>
                <a:lnTo>
                  <a:pt x="49550" y="161511"/>
                </a:lnTo>
                <a:lnTo>
                  <a:pt x="28466" y="194636"/>
                </a:lnTo>
                <a:lnTo>
                  <a:pt x="12916" y="229749"/>
                </a:lnTo>
                <a:lnTo>
                  <a:pt x="0" y="304800"/>
                </a:lnTo>
                <a:lnTo>
                  <a:pt x="3295" y="343033"/>
                </a:lnTo>
                <a:lnTo>
                  <a:pt x="28466" y="414963"/>
                </a:lnTo>
                <a:lnTo>
                  <a:pt x="49550" y="448088"/>
                </a:lnTo>
                <a:lnTo>
                  <a:pt x="75771" y="478939"/>
                </a:lnTo>
                <a:lnTo>
                  <a:pt x="106733" y="507230"/>
                </a:lnTo>
                <a:lnTo>
                  <a:pt x="142039" y="532676"/>
                </a:lnTo>
                <a:lnTo>
                  <a:pt x="181292" y="554990"/>
                </a:lnTo>
                <a:lnTo>
                  <a:pt x="224098" y="573888"/>
                </a:lnTo>
                <a:lnTo>
                  <a:pt x="270059" y="589083"/>
                </a:lnTo>
                <a:lnTo>
                  <a:pt x="318778" y="600291"/>
                </a:lnTo>
                <a:lnTo>
                  <a:pt x="369861" y="607225"/>
                </a:lnTo>
                <a:lnTo>
                  <a:pt x="422909" y="609600"/>
                </a:lnTo>
                <a:lnTo>
                  <a:pt x="475958" y="607225"/>
                </a:lnTo>
                <a:lnTo>
                  <a:pt x="527041" y="600291"/>
                </a:lnTo>
                <a:lnTo>
                  <a:pt x="575760" y="589083"/>
                </a:lnTo>
                <a:lnTo>
                  <a:pt x="621721" y="573888"/>
                </a:lnTo>
                <a:lnTo>
                  <a:pt x="664527" y="554990"/>
                </a:lnTo>
                <a:lnTo>
                  <a:pt x="703780" y="532676"/>
                </a:lnTo>
                <a:lnTo>
                  <a:pt x="739086" y="507230"/>
                </a:lnTo>
                <a:lnTo>
                  <a:pt x="770048" y="478939"/>
                </a:lnTo>
                <a:lnTo>
                  <a:pt x="796269" y="448088"/>
                </a:lnTo>
                <a:lnTo>
                  <a:pt x="817353" y="414963"/>
                </a:lnTo>
                <a:lnTo>
                  <a:pt x="832903" y="379850"/>
                </a:lnTo>
                <a:lnTo>
                  <a:pt x="845819" y="304800"/>
                </a:lnTo>
                <a:lnTo>
                  <a:pt x="842524" y="266566"/>
                </a:lnTo>
                <a:lnTo>
                  <a:pt x="817353" y="194636"/>
                </a:lnTo>
                <a:lnTo>
                  <a:pt x="796269" y="161511"/>
                </a:lnTo>
                <a:lnTo>
                  <a:pt x="770048" y="130660"/>
                </a:lnTo>
                <a:lnTo>
                  <a:pt x="739086" y="102369"/>
                </a:lnTo>
                <a:lnTo>
                  <a:pt x="703780" y="76923"/>
                </a:lnTo>
                <a:lnTo>
                  <a:pt x="664527" y="54609"/>
                </a:lnTo>
                <a:lnTo>
                  <a:pt x="621721" y="35711"/>
                </a:lnTo>
                <a:lnTo>
                  <a:pt x="575760" y="20516"/>
                </a:lnTo>
                <a:lnTo>
                  <a:pt x="527041" y="9308"/>
                </a:lnTo>
                <a:lnTo>
                  <a:pt x="475958" y="2374"/>
                </a:lnTo>
                <a:lnTo>
                  <a:pt x="422909" y="0"/>
                </a:lnTo>
                <a:close/>
              </a:path>
            </a:pathLst>
          </a:custGeom>
          <a:solidFill>
            <a:srgbClr val="4471C4"/>
          </a:solidFill>
        </p:spPr>
        <p:txBody>
          <a:bodyPr wrap="square" lIns="0" tIns="0" rIns="0" bIns="0" rtlCol="0"/>
          <a:lstStyle/>
          <a:p>
            <a:endParaRPr/>
          </a:p>
        </p:txBody>
      </p:sp>
      <p:sp>
        <p:nvSpPr>
          <p:cNvPr id="9" name="object 9"/>
          <p:cNvSpPr/>
          <p:nvPr/>
        </p:nvSpPr>
        <p:spPr>
          <a:xfrm>
            <a:off x="5905501" y="2929127"/>
            <a:ext cx="845819" cy="609600"/>
          </a:xfrm>
          <a:custGeom>
            <a:avLst/>
            <a:gdLst/>
            <a:ahLst/>
            <a:cxnLst/>
            <a:rect l="l" t="t" r="r" b="b"/>
            <a:pathLst>
              <a:path w="845820" h="609600">
                <a:moveTo>
                  <a:pt x="0" y="304800"/>
                </a:moveTo>
                <a:lnTo>
                  <a:pt x="3295" y="266566"/>
                </a:lnTo>
                <a:lnTo>
                  <a:pt x="28466" y="194636"/>
                </a:lnTo>
                <a:lnTo>
                  <a:pt x="49550" y="161511"/>
                </a:lnTo>
                <a:lnTo>
                  <a:pt x="75771" y="130660"/>
                </a:lnTo>
                <a:lnTo>
                  <a:pt x="106733" y="102369"/>
                </a:lnTo>
                <a:lnTo>
                  <a:pt x="142039" y="76923"/>
                </a:lnTo>
                <a:lnTo>
                  <a:pt x="181292" y="54609"/>
                </a:lnTo>
                <a:lnTo>
                  <a:pt x="224098" y="35711"/>
                </a:lnTo>
                <a:lnTo>
                  <a:pt x="270059" y="20516"/>
                </a:lnTo>
                <a:lnTo>
                  <a:pt x="318778" y="9308"/>
                </a:lnTo>
                <a:lnTo>
                  <a:pt x="369861" y="2374"/>
                </a:lnTo>
                <a:lnTo>
                  <a:pt x="422909" y="0"/>
                </a:lnTo>
                <a:lnTo>
                  <a:pt x="475958" y="2374"/>
                </a:lnTo>
                <a:lnTo>
                  <a:pt x="527041" y="9308"/>
                </a:lnTo>
                <a:lnTo>
                  <a:pt x="575760" y="20516"/>
                </a:lnTo>
                <a:lnTo>
                  <a:pt x="621721" y="35711"/>
                </a:lnTo>
                <a:lnTo>
                  <a:pt x="664527" y="54609"/>
                </a:lnTo>
                <a:lnTo>
                  <a:pt x="703780" y="76923"/>
                </a:lnTo>
                <a:lnTo>
                  <a:pt x="739086" y="102369"/>
                </a:lnTo>
                <a:lnTo>
                  <a:pt x="770048" y="130660"/>
                </a:lnTo>
                <a:lnTo>
                  <a:pt x="796269" y="161511"/>
                </a:lnTo>
                <a:lnTo>
                  <a:pt x="817353" y="194636"/>
                </a:lnTo>
                <a:lnTo>
                  <a:pt x="832903" y="229749"/>
                </a:lnTo>
                <a:lnTo>
                  <a:pt x="845819" y="304800"/>
                </a:lnTo>
                <a:lnTo>
                  <a:pt x="842524" y="343033"/>
                </a:lnTo>
                <a:lnTo>
                  <a:pt x="817353" y="414963"/>
                </a:lnTo>
                <a:lnTo>
                  <a:pt x="796269" y="448088"/>
                </a:lnTo>
                <a:lnTo>
                  <a:pt x="770048" y="478939"/>
                </a:lnTo>
                <a:lnTo>
                  <a:pt x="739086" y="507230"/>
                </a:lnTo>
                <a:lnTo>
                  <a:pt x="703780" y="532676"/>
                </a:lnTo>
                <a:lnTo>
                  <a:pt x="664527" y="554990"/>
                </a:lnTo>
                <a:lnTo>
                  <a:pt x="621721" y="573888"/>
                </a:lnTo>
                <a:lnTo>
                  <a:pt x="575760" y="589083"/>
                </a:lnTo>
                <a:lnTo>
                  <a:pt x="527041" y="600291"/>
                </a:lnTo>
                <a:lnTo>
                  <a:pt x="475958" y="607225"/>
                </a:lnTo>
                <a:lnTo>
                  <a:pt x="422909" y="609600"/>
                </a:lnTo>
                <a:lnTo>
                  <a:pt x="369861" y="607225"/>
                </a:lnTo>
                <a:lnTo>
                  <a:pt x="318778" y="600291"/>
                </a:lnTo>
                <a:lnTo>
                  <a:pt x="270059" y="589083"/>
                </a:lnTo>
                <a:lnTo>
                  <a:pt x="224098" y="573888"/>
                </a:lnTo>
                <a:lnTo>
                  <a:pt x="181292" y="554990"/>
                </a:lnTo>
                <a:lnTo>
                  <a:pt x="142039" y="532676"/>
                </a:lnTo>
                <a:lnTo>
                  <a:pt x="106733" y="507230"/>
                </a:lnTo>
                <a:lnTo>
                  <a:pt x="75771" y="478939"/>
                </a:lnTo>
                <a:lnTo>
                  <a:pt x="49550" y="448088"/>
                </a:lnTo>
                <a:lnTo>
                  <a:pt x="28466" y="414963"/>
                </a:lnTo>
                <a:lnTo>
                  <a:pt x="12916" y="379850"/>
                </a:lnTo>
                <a:lnTo>
                  <a:pt x="0" y="304800"/>
                </a:lnTo>
                <a:close/>
              </a:path>
            </a:pathLst>
          </a:custGeom>
          <a:ln w="12192">
            <a:solidFill>
              <a:srgbClr val="2E528F"/>
            </a:solidFill>
          </a:ln>
        </p:spPr>
        <p:txBody>
          <a:bodyPr wrap="square" lIns="0" tIns="0" rIns="0" bIns="0" rtlCol="0"/>
          <a:lstStyle/>
          <a:p>
            <a:endParaRPr/>
          </a:p>
        </p:txBody>
      </p:sp>
      <p:sp>
        <p:nvSpPr>
          <p:cNvPr id="10" name="object 10"/>
          <p:cNvSpPr txBox="1"/>
          <p:nvPr/>
        </p:nvSpPr>
        <p:spPr>
          <a:xfrm>
            <a:off x="6145012" y="2965259"/>
            <a:ext cx="365760" cy="513080"/>
          </a:xfrm>
          <a:prstGeom prst="rect">
            <a:avLst/>
          </a:prstGeom>
        </p:spPr>
        <p:txBody>
          <a:bodyPr vert="horz" wrap="square" lIns="0" tIns="12065" rIns="0" bIns="0" rtlCol="0">
            <a:spAutoFit/>
          </a:bodyPr>
          <a:lstStyle/>
          <a:p>
            <a:pPr marL="44450">
              <a:spcBef>
                <a:spcPts val="95"/>
              </a:spcBef>
            </a:pPr>
            <a:r>
              <a:rPr sz="1600" spc="-5" dirty="0">
                <a:solidFill>
                  <a:srgbClr val="FFFFFF"/>
                </a:solidFill>
                <a:latin typeface="Calibri"/>
                <a:cs typeface="Calibri"/>
              </a:rPr>
              <a:t>EDI</a:t>
            </a:r>
            <a:endParaRPr sz="1600">
              <a:latin typeface="Calibri"/>
              <a:cs typeface="Calibri"/>
            </a:endParaRPr>
          </a:p>
          <a:p>
            <a:pPr marL="12700"/>
            <a:r>
              <a:rPr sz="1600" spc="-5" dirty="0">
                <a:solidFill>
                  <a:srgbClr val="FFFFFF"/>
                </a:solidFill>
                <a:latin typeface="Calibri"/>
                <a:cs typeface="Calibri"/>
              </a:rPr>
              <a:t>Hub</a:t>
            </a:r>
            <a:endParaRPr sz="1600">
              <a:latin typeface="Calibri"/>
              <a:cs typeface="Calibri"/>
            </a:endParaRPr>
          </a:p>
        </p:txBody>
      </p:sp>
      <p:sp>
        <p:nvSpPr>
          <p:cNvPr id="11" name="object 11"/>
          <p:cNvSpPr/>
          <p:nvPr/>
        </p:nvSpPr>
        <p:spPr>
          <a:xfrm>
            <a:off x="4801361" y="2883103"/>
            <a:ext cx="1181100" cy="207010"/>
          </a:xfrm>
          <a:custGeom>
            <a:avLst/>
            <a:gdLst/>
            <a:ahLst/>
            <a:cxnLst/>
            <a:rect l="l" t="t" r="r" b="b"/>
            <a:pathLst>
              <a:path w="1181100" h="207010">
                <a:moveTo>
                  <a:pt x="0" y="206806"/>
                </a:moveTo>
                <a:lnTo>
                  <a:pt x="45525" y="184139"/>
                </a:lnTo>
                <a:lnTo>
                  <a:pt x="91066" y="161713"/>
                </a:lnTo>
                <a:lnTo>
                  <a:pt x="136635" y="139770"/>
                </a:lnTo>
                <a:lnTo>
                  <a:pt x="182249" y="118551"/>
                </a:lnTo>
                <a:lnTo>
                  <a:pt x="227922" y="98297"/>
                </a:lnTo>
                <a:lnTo>
                  <a:pt x="273669" y="79251"/>
                </a:lnTo>
                <a:lnTo>
                  <a:pt x="319505" y="61653"/>
                </a:lnTo>
                <a:lnTo>
                  <a:pt x="365444" y="45745"/>
                </a:lnTo>
                <a:lnTo>
                  <a:pt x="411502" y="31768"/>
                </a:lnTo>
                <a:lnTo>
                  <a:pt x="457693" y="19963"/>
                </a:lnTo>
                <a:lnTo>
                  <a:pt x="504033" y="10573"/>
                </a:lnTo>
                <a:lnTo>
                  <a:pt x="550536" y="3838"/>
                </a:lnTo>
                <a:lnTo>
                  <a:pt x="597217" y="0"/>
                </a:lnTo>
                <a:lnTo>
                  <a:pt x="641731" y="191"/>
                </a:lnTo>
                <a:lnTo>
                  <a:pt x="691053" y="4463"/>
                </a:lnTo>
                <a:lnTo>
                  <a:pt x="743965" y="12188"/>
                </a:lnTo>
                <a:lnTo>
                  <a:pt x="799246" y="22742"/>
                </a:lnTo>
                <a:lnTo>
                  <a:pt x="855678" y="35497"/>
                </a:lnTo>
                <a:lnTo>
                  <a:pt x="912042" y="49828"/>
                </a:lnTo>
                <a:lnTo>
                  <a:pt x="967119" y="65108"/>
                </a:lnTo>
                <a:lnTo>
                  <a:pt x="1019690" y="80711"/>
                </a:lnTo>
                <a:lnTo>
                  <a:pt x="1068535" y="96011"/>
                </a:lnTo>
                <a:lnTo>
                  <a:pt x="1112436" y="110382"/>
                </a:lnTo>
                <a:lnTo>
                  <a:pt x="1150173" y="123198"/>
                </a:lnTo>
                <a:lnTo>
                  <a:pt x="1180528" y="133832"/>
                </a:lnTo>
              </a:path>
            </a:pathLst>
          </a:custGeom>
          <a:ln w="38100">
            <a:solidFill>
              <a:srgbClr val="2E5496"/>
            </a:solidFill>
          </a:ln>
        </p:spPr>
        <p:txBody>
          <a:bodyPr wrap="square" lIns="0" tIns="0" rIns="0" bIns="0" rtlCol="0"/>
          <a:lstStyle/>
          <a:p>
            <a:endParaRPr/>
          </a:p>
        </p:txBody>
      </p:sp>
      <p:sp>
        <p:nvSpPr>
          <p:cNvPr id="12" name="object 12"/>
          <p:cNvSpPr/>
          <p:nvPr/>
        </p:nvSpPr>
        <p:spPr>
          <a:xfrm>
            <a:off x="5851865" y="2915298"/>
            <a:ext cx="130810" cy="125730"/>
          </a:xfrm>
          <a:custGeom>
            <a:avLst/>
            <a:gdLst/>
            <a:ahLst/>
            <a:cxnLst/>
            <a:rect l="l" t="t" r="r" b="b"/>
            <a:pathLst>
              <a:path w="130810" h="125730">
                <a:moveTo>
                  <a:pt x="45529" y="0"/>
                </a:moveTo>
                <a:lnTo>
                  <a:pt x="130200" y="101688"/>
                </a:lnTo>
                <a:lnTo>
                  <a:pt x="0" y="125336"/>
                </a:lnTo>
              </a:path>
            </a:pathLst>
          </a:custGeom>
          <a:ln w="38100">
            <a:solidFill>
              <a:srgbClr val="2E5496"/>
            </a:solidFill>
          </a:ln>
        </p:spPr>
        <p:txBody>
          <a:bodyPr wrap="square" lIns="0" tIns="0" rIns="0" bIns="0" rtlCol="0"/>
          <a:lstStyle/>
          <a:p>
            <a:endParaRPr/>
          </a:p>
        </p:txBody>
      </p:sp>
      <p:sp>
        <p:nvSpPr>
          <p:cNvPr id="13" name="object 13"/>
          <p:cNvSpPr/>
          <p:nvPr/>
        </p:nvSpPr>
        <p:spPr>
          <a:xfrm>
            <a:off x="6715505" y="2896820"/>
            <a:ext cx="1182370" cy="208915"/>
          </a:xfrm>
          <a:custGeom>
            <a:avLst/>
            <a:gdLst/>
            <a:ahLst/>
            <a:cxnLst/>
            <a:rect l="l" t="t" r="r" b="b"/>
            <a:pathLst>
              <a:path w="1182370" h="208914">
                <a:moveTo>
                  <a:pt x="0" y="208330"/>
                </a:moveTo>
                <a:lnTo>
                  <a:pt x="45581" y="185496"/>
                </a:lnTo>
                <a:lnTo>
                  <a:pt x="91178" y="162905"/>
                </a:lnTo>
                <a:lnTo>
                  <a:pt x="136804" y="140801"/>
                </a:lnTo>
                <a:lnTo>
                  <a:pt x="182475" y="119425"/>
                </a:lnTo>
                <a:lnTo>
                  <a:pt x="228205" y="99023"/>
                </a:lnTo>
                <a:lnTo>
                  <a:pt x="274010" y="79836"/>
                </a:lnTo>
                <a:lnTo>
                  <a:pt x="319903" y="62109"/>
                </a:lnTo>
                <a:lnTo>
                  <a:pt x="365901" y="46083"/>
                </a:lnTo>
                <a:lnTo>
                  <a:pt x="412017" y="32003"/>
                </a:lnTo>
                <a:lnTo>
                  <a:pt x="458267" y="20112"/>
                </a:lnTo>
                <a:lnTo>
                  <a:pt x="504665" y="10652"/>
                </a:lnTo>
                <a:lnTo>
                  <a:pt x="551227" y="3867"/>
                </a:lnTo>
                <a:lnTo>
                  <a:pt x="597966" y="0"/>
                </a:lnTo>
                <a:lnTo>
                  <a:pt x="642535" y="192"/>
                </a:lnTo>
                <a:lnTo>
                  <a:pt x="691918" y="4494"/>
                </a:lnTo>
                <a:lnTo>
                  <a:pt x="744895" y="12277"/>
                </a:lnTo>
                <a:lnTo>
                  <a:pt x="800245" y="22908"/>
                </a:lnTo>
                <a:lnTo>
                  <a:pt x="856747" y="35757"/>
                </a:lnTo>
                <a:lnTo>
                  <a:pt x="913182" y="50193"/>
                </a:lnTo>
                <a:lnTo>
                  <a:pt x="968328" y="65585"/>
                </a:lnTo>
                <a:lnTo>
                  <a:pt x="1020964" y="81303"/>
                </a:lnTo>
                <a:lnTo>
                  <a:pt x="1069870" y="96715"/>
                </a:lnTo>
                <a:lnTo>
                  <a:pt x="1113825" y="111191"/>
                </a:lnTo>
                <a:lnTo>
                  <a:pt x="1151609" y="124100"/>
                </a:lnTo>
                <a:lnTo>
                  <a:pt x="1182001" y="134810"/>
                </a:lnTo>
              </a:path>
            </a:pathLst>
          </a:custGeom>
          <a:ln w="38100">
            <a:solidFill>
              <a:srgbClr val="2E5496"/>
            </a:solidFill>
          </a:ln>
        </p:spPr>
        <p:txBody>
          <a:bodyPr wrap="square" lIns="0" tIns="0" rIns="0" bIns="0" rtlCol="0"/>
          <a:lstStyle/>
          <a:p>
            <a:endParaRPr/>
          </a:p>
        </p:txBody>
      </p:sp>
      <p:sp>
        <p:nvSpPr>
          <p:cNvPr id="14" name="object 14"/>
          <p:cNvSpPr/>
          <p:nvPr/>
        </p:nvSpPr>
        <p:spPr>
          <a:xfrm>
            <a:off x="7767515" y="2929863"/>
            <a:ext cx="130810" cy="125730"/>
          </a:xfrm>
          <a:custGeom>
            <a:avLst/>
            <a:gdLst/>
            <a:ahLst/>
            <a:cxnLst/>
            <a:rect l="l" t="t" r="r" b="b"/>
            <a:pathLst>
              <a:path w="130810" h="125730">
                <a:moveTo>
                  <a:pt x="45770" y="0"/>
                </a:moveTo>
                <a:lnTo>
                  <a:pt x="130238" y="101854"/>
                </a:lnTo>
                <a:lnTo>
                  <a:pt x="0" y="125247"/>
                </a:lnTo>
              </a:path>
            </a:pathLst>
          </a:custGeom>
          <a:ln w="38100">
            <a:solidFill>
              <a:srgbClr val="2E5496"/>
            </a:solidFill>
          </a:ln>
        </p:spPr>
        <p:txBody>
          <a:bodyPr wrap="square" lIns="0" tIns="0" rIns="0" bIns="0" rtlCol="0"/>
          <a:lstStyle/>
          <a:p>
            <a:endParaRPr/>
          </a:p>
        </p:txBody>
      </p:sp>
      <p:sp>
        <p:nvSpPr>
          <p:cNvPr id="15" name="object 15"/>
          <p:cNvSpPr/>
          <p:nvPr/>
        </p:nvSpPr>
        <p:spPr>
          <a:xfrm>
            <a:off x="6766857" y="3348892"/>
            <a:ext cx="1183640" cy="186690"/>
          </a:xfrm>
          <a:custGeom>
            <a:avLst/>
            <a:gdLst/>
            <a:ahLst/>
            <a:cxnLst/>
            <a:rect l="l" t="t" r="r" b="b"/>
            <a:pathLst>
              <a:path w="1183639" h="186689">
                <a:moveTo>
                  <a:pt x="1183106" y="31953"/>
                </a:moveTo>
                <a:lnTo>
                  <a:pt x="1135708" y="50605"/>
                </a:lnTo>
                <a:lnTo>
                  <a:pt x="1088316" y="69013"/>
                </a:lnTo>
                <a:lnTo>
                  <a:pt x="1040937" y="86936"/>
                </a:lnTo>
                <a:lnTo>
                  <a:pt x="993578" y="104129"/>
                </a:lnTo>
                <a:lnTo>
                  <a:pt x="946247" y="120350"/>
                </a:lnTo>
                <a:lnTo>
                  <a:pt x="898949" y="135356"/>
                </a:lnTo>
                <a:lnTo>
                  <a:pt x="851692" y="148903"/>
                </a:lnTo>
                <a:lnTo>
                  <a:pt x="804483" y="160748"/>
                </a:lnTo>
                <a:lnTo>
                  <a:pt x="757328" y="170648"/>
                </a:lnTo>
                <a:lnTo>
                  <a:pt x="710235" y="178361"/>
                </a:lnTo>
                <a:lnTo>
                  <a:pt x="663210" y="183642"/>
                </a:lnTo>
                <a:lnTo>
                  <a:pt x="616259" y="186250"/>
                </a:lnTo>
                <a:lnTo>
                  <a:pt x="569391" y="185940"/>
                </a:lnTo>
                <a:lnTo>
                  <a:pt x="525043" y="181790"/>
                </a:lnTo>
                <a:lnTo>
                  <a:pt x="476269" y="173124"/>
                </a:lnTo>
                <a:lnTo>
                  <a:pt x="424226" y="160679"/>
                </a:lnTo>
                <a:lnTo>
                  <a:pt x="370074" y="145190"/>
                </a:lnTo>
                <a:lnTo>
                  <a:pt x="314972" y="127393"/>
                </a:lnTo>
                <a:lnTo>
                  <a:pt x="260078" y="108024"/>
                </a:lnTo>
                <a:lnTo>
                  <a:pt x="206552" y="87819"/>
                </a:lnTo>
                <a:lnTo>
                  <a:pt x="155553" y="67513"/>
                </a:lnTo>
                <a:lnTo>
                  <a:pt x="108239" y="47843"/>
                </a:lnTo>
                <a:lnTo>
                  <a:pt x="65770" y="29543"/>
                </a:lnTo>
                <a:lnTo>
                  <a:pt x="29303" y="13350"/>
                </a:lnTo>
                <a:lnTo>
                  <a:pt x="0" y="0"/>
                </a:lnTo>
              </a:path>
            </a:pathLst>
          </a:custGeom>
          <a:ln w="38100">
            <a:solidFill>
              <a:srgbClr val="2E5496"/>
            </a:solidFill>
          </a:ln>
        </p:spPr>
        <p:txBody>
          <a:bodyPr wrap="square" lIns="0" tIns="0" rIns="0" bIns="0" rtlCol="0"/>
          <a:lstStyle/>
          <a:p>
            <a:endParaRPr/>
          </a:p>
        </p:txBody>
      </p:sp>
      <p:sp>
        <p:nvSpPr>
          <p:cNvPr id="16" name="object 16"/>
          <p:cNvSpPr/>
          <p:nvPr/>
        </p:nvSpPr>
        <p:spPr>
          <a:xfrm>
            <a:off x="6766641" y="3337036"/>
            <a:ext cx="132080" cy="121285"/>
          </a:xfrm>
          <a:custGeom>
            <a:avLst/>
            <a:gdLst/>
            <a:ahLst/>
            <a:cxnLst/>
            <a:rect l="l" t="t" r="r" b="b"/>
            <a:pathLst>
              <a:path w="132079" h="121285">
                <a:moveTo>
                  <a:pt x="75120" y="120700"/>
                </a:moveTo>
                <a:lnTo>
                  <a:pt x="0" y="11760"/>
                </a:lnTo>
                <a:lnTo>
                  <a:pt x="131800" y="0"/>
                </a:lnTo>
              </a:path>
            </a:pathLst>
          </a:custGeom>
          <a:ln w="38100">
            <a:solidFill>
              <a:srgbClr val="2E5496"/>
            </a:solidFill>
          </a:ln>
        </p:spPr>
        <p:txBody>
          <a:bodyPr wrap="square" lIns="0" tIns="0" rIns="0" bIns="0" rtlCol="0"/>
          <a:lstStyle/>
          <a:p>
            <a:endParaRPr/>
          </a:p>
        </p:txBody>
      </p:sp>
      <p:sp>
        <p:nvSpPr>
          <p:cNvPr id="17" name="object 17"/>
          <p:cNvSpPr/>
          <p:nvPr/>
        </p:nvSpPr>
        <p:spPr>
          <a:xfrm>
            <a:off x="4780471" y="3350011"/>
            <a:ext cx="1183640" cy="186690"/>
          </a:xfrm>
          <a:custGeom>
            <a:avLst/>
            <a:gdLst/>
            <a:ahLst/>
            <a:cxnLst/>
            <a:rect l="l" t="t" r="r" b="b"/>
            <a:pathLst>
              <a:path w="1183639" h="186689">
                <a:moveTo>
                  <a:pt x="1183106" y="31953"/>
                </a:moveTo>
                <a:lnTo>
                  <a:pt x="1135708" y="50605"/>
                </a:lnTo>
                <a:lnTo>
                  <a:pt x="1088316" y="69013"/>
                </a:lnTo>
                <a:lnTo>
                  <a:pt x="1040937" y="86936"/>
                </a:lnTo>
                <a:lnTo>
                  <a:pt x="993578" y="104129"/>
                </a:lnTo>
                <a:lnTo>
                  <a:pt x="946247" y="120350"/>
                </a:lnTo>
                <a:lnTo>
                  <a:pt x="898949" y="135356"/>
                </a:lnTo>
                <a:lnTo>
                  <a:pt x="851692" y="148903"/>
                </a:lnTo>
                <a:lnTo>
                  <a:pt x="804483" y="160748"/>
                </a:lnTo>
                <a:lnTo>
                  <a:pt x="757328" y="170648"/>
                </a:lnTo>
                <a:lnTo>
                  <a:pt x="710235" y="178361"/>
                </a:lnTo>
                <a:lnTo>
                  <a:pt x="663210" y="183642"/>
                </a:lnTo>
                <a:lnTo>
                  <a:pt x="616259" y="186250"/>
                </a:lnTo>
                <a:lnTo>
                  <a:pt x="569391" y="185940"/>
                </a:lnTo>
                <a:lnTo>
                  <a:pt x="525043" y="181790"/>
                </a:lnTo>
                <a:lnTo>
                  <a:pt x="476269" y="173124"/>
                </a:lnTo>
                <a:lnTo>
                  <a:pt x="424226" y="160679"/>
                </a:lnTo>
                <a:lnTo>
                  <a:pt x="370074" y="145190"/>
                </a:lnTo>
                <a:lnTo>
                  <a:pt x="314972" y="127393"/>
                </a:lnTo>
                <a:lnTo>
                  <a:pt x="260078" y="108024"/>
                </a:lnTo>
                <a:lnTo>
                  <a:pt x="206552" y="87819"/>
                </a:lnTo>
                <a:lnTo>
                  <a:pt x="155553" y="67513"/>
                </a:lnTo>
                <a:lnTo>
                  <a:pt x="108239" y="47843"/>
                </a:lnTo>
                <a:lnTo>
                  <a:pt x="65770" y="29543"/>
                </a:lnTo>
                <a:lnTo>
                  <a:pt x="29303" y="13350"/>
                </a:lnTo>
                <a:lnTo>
                  <a:pt x="0" y="0"/>
                </a:lnTo>
              </a:path>
            </a:pathLst>
          </a:custGeom>
          <a:ln w="38100">
            <a:solidFill>
              <a:srgbClr val="2E5496"/>
            </a:solidFill>
          </a:ln>
        </p:spPr>
        <p:txBody>
          <a:bodyPr wrap="square" lIns="0" tIns="0" rIns="0" bIns="0" rtlCol="0"/>
          <a:lstStyle/>
          <a:p>
            <a:endParaRPr/>
          </a:p>
        </p:txBody>
      </p:sp>
      <p:sp>
        <p:nvSpPr>
          <p:cNvPr id="18" name="object 18"/>
          <p:cNvSpPr/>
          <p:nvPr/>
        </p:nvSpPr>
        <p:spPr>
          <a:xfrm>
            <a:off x="4780255" y="3338155"/>
            <a:ext cx="132080" cy="121285"/>
          </a:xfrm>
          <a:custGeom>
            <a:avLst/>
            <a:gdLst/>
            <a:ahLst/>
            <a:cxnLst/>
            <a:rect l="l" t="t" r="r" b="b"/>
            <a:pathLst>
              <a:path w="132079" h="121285">
                <a:moveTo>
                  <a:pt x="75120" y="120700"/>
                </a:moveTo>
                <a:lnTo>
                  <a:pt x="0" y="11760"/>
                </a:lnTo>
                <a:lnTo>
                  <a:pt x="131800" y="0"/>
                </a:lnTo>
              </a:path>
            </a:pathLst>
          </a:custGeom>
          <a:ln w="38100">
            <a:solidFill>
              <a:srgbClr val="2E5496"/>
            </a:solidFill>
          </a:ln>
        </p:spPr>
        <p:txBody>
          <a:bodyPr wrap="square" lIns="0" tIns="0" rIns="0" bIns="0" rtlCol="0"/>
          <a:lstStyle/>
          <a:p>
            <a:endParaRPr/>
          </a:p>
        </p:txBody>
      </p:sp>
      <p:sp>
        <p:nvSpPr>
          <p:cNvPr id="19" name="object 19"/>
          <p:cNvSpPr/>
          <p:nvPr/>
        </p:nvSpPr>
        <p:spPr>
          <a:xfrm>
            <a:off x="5510785" y="3118105"/>
            <a:ext cx="504443" cy="208787"/>
          </a:xfrm>
          <a:prstGeom prst="rect">
            <a:avLst/>
          </a:prstGeom>
          <a:blipFill>
            <a:blip r:embed="rId2" cstate="print"/>
            <a:stretch>
              <a:fillRect/>
            </a:stretch>
          </a:blipFill>
        </p:spPr>
        <p:txBody>
          <a:bodyPr wrap="square" lIns="0" tIns="0" rIns="0" bIns="0" rtlCol="0"/>
          <a:lstStyle/>
          <a:p>
            <a:endParaRPr/>
          </a:p>
        </p:txBody>
      </p:sp>
      <p:sp>
        <p:nvSpPr>
          <p:cNvPr id="20" name="object 20"/>
          <p:cNvSpPr/>
          <p:nvPr/>
        </p:nvSpPr>
        <p:spPr>
          <a:xfrm>
            <a:off x="6701029" y="3105913"/>
            <a:ext cx="504443" cy="208787"/>
          </a:xfrm>
          <a:prstGeom prst="rect">
            <a:avLst/>
          </a:prstGeom>
          <a:blipFill>
            <a:blip r:embed="rId2" cstate="print"/>
            <a:stretch>
              <a:fillRect/>
            </a:stretch>
          </a:blipFill>
        </p:spPr>
        <p:txBody>
          <a:bodyPr wrap="square" lIns="0" tIns="0" rIns="0" bIns="0" rtlCol="0"/>
          <a:lstStyle/>
          <a:p>
            <a:endParaRPr/>
          </a:p>
        </p:txBody>
      </p:sp>
      <p:sp>
        <p:nvSpPr>
          <p:cNvPr id="21" name="object 21"/>
          <p:cNvSpPr/>
          <p:nvPr/>
        </p:nvSpPr>
        <p:spPr>
          <a:xfrm>
            <a:off x="9049512" y="3355848"/>
            <a:ext cx="1146047" cy="249935"/>
          </a:xfrm>
          <a:prstGeom prst="rect">
            <a:avLst/>
          </a:prstGeom>
          <a:blipFill>
            <a:blip r:embed="rId3" cstate="print"/>
            <a:stretch>
              <a:fillRect/>
            </a:stretch>
          </a:blipFill>
        </p:spPr>
        <p:txBody>
          <a:bodyPr wrap="square" lIns="0" tIns="0" rIns="0" bIns="0" rtlCol="0"/>
          <a:lstStyle/>
          <a:p>
            <a:endParaRPr/>
          </a:p>
        </p:txBody>
      </p:sp>
      <p:sp>
        <p:nvSpPr>
          <p:cNvPr id="22" name="object 22"/>
          <p:cNvSpPr/>
          <p:nvPr/>
        </p:nvSpPr>
        <p:spPr>
          <a:xfrm>
            <a:off x="3192780" y="3319273"/>
            <a:ext cx="499871" cy="248411"/>
          </a:xfrm>
          <a:prstGeom prst="rect">
            <a:avLst/>
          </a:prstGeom>
          <a:blipFill>
            <a:blip r:embed="rId4" cstate="print"/>
            <a:stretch>
              <a:fillRect/>
            </a:stretch>
          </a:blipFill>
        </p:spPr>
        <p:txBody>
          <a:bodyPr wrap="square" lIns="0" tIns="0" rIns="0" bIns="0" rtlCol="0"/>
          <a:lstStyle/>
          <a:p>
            <a:endParaRPr/>
          </a:p>
        </p:txBody>
      </p:sp>
      <p:sp>
        <p:nvSpPr>
          <p:cNvPr id="23" name="object 23"/>
          <p:cNvSpPr txBox="1"/>
          <p:nvPr/>
        </p:nvSpPr>
        <p:spPr>
          <a:xfrm>
            <a:off x="2914650" y="5241798"/>
            <a:ext cx="821690" cy="314189"/>
          </a:xfrm>
          <a:prstGeom prst="rect">
            <a:avLst/>
          </a:prstGeom>
          <a:solidFill>
            <a:srgbClr val="4471C4"/>
          </a:solidFill>
          <a:ln w="28955">
            <a:solidFill>
              <a:srgbClr val="000000"/>
            </a:solidFill>
          </a:ln>
        </p:spPr>
        <p:txBody>
          <a:bodyPr vert="horz" wrap="square" lIns="0" tIns="67310" rIns="0" bIns="0" rtlCol="0">
            <a:spAutoFit/>
          </a:bodyPr>
          <a:lstStyle/>
          <a:p>
            <a:pPr marL="172085">
              <a:spcBef>
                <a:spcPts val="530"/>
              </a:spcBef>
            </a:pPr>
            <a:r>
              <a:rPr sz="1600" spc="-10" dirty="0">
                <a:solidFill>
                  <a:srgbClr val="FFFFFF"/>
                </a:solidFill>
                <a:latin typeface="Calibri"/>
                <a:cs typeface="Calibri"/>
              </a:rPr>
              <a:t>Buyer</a:t>
            </a:r>
            <a:endParaRPr sz="1600">
              <a:latin typeface="Calibri"/>
              <a:cs typeface="Calibri"/>
            </a:endParaRPr>
          </a:p>
        </p:txBody>
      </p:sp>
      <p:sp>
        <p:nvSpPr>
          <p:cNvPr id="24" name="object 24"/>
          <p:cNvSpPr txBox="1"/>
          <p:nvPr/>
        </p:nvSpPr>
        <p:spPr>
          <a:xfrm>
            <a:off x="8879586" y="5299710"/>
            <a:ext cx="794385" cy="335989"/>
          </a:xfrm>
          <a:prstGeom prst="rect">
            <a:avLst/>
          </a:prstGeom>
          <a:solidFill>
            <a:srgbClr val="4471C4"/>
          </a:solidFill>
          <a:ln w="28955">
            <a:solidFill>
              <a:srgbClr val="000000"/>
            </a:solidFill>
          </a:ln>
        </p:spPr>
        <p:txBody>
          <a:bodyPr vert="horz" wrap="square" lIns="0" tIns="88900" rIns="0" bIns="0" rtlCol="0">
            <a:spAutoFit/>
          </a:bodyPr>
          <a:lstStyle/>
          <a:p>
            <a:pPr marL="166370">
              <a:spcBef>
                <a:spcPts val="700"/>
              </a:spcBef>
            </a:pPr>
            <a:r>
              <a:rPr sz="1600" spc="-5" dirty="0">
                <a:solidFill>
                  <a:srgbClr val="FFFFFF"/>
                </a:solidFill>
                <a:latin typeface="Calibri"/>
                <a:cs typeface="Calibri"/>
              </a:rPr>
              <a:t>Seller</a:t>
            </a:r>
            <a:endParaRPr sz="1600">
              <a:latin typeface="Calibri"/>
              <a:cs typeface="Calibri"/>
            </a:endParaRPr>
          </a:p>
        </p:txBody>
      </p:sp>
      <p:sp>
        <p:nvSpPr>
          <p:cNvPr id="25" name="object 25"/>
          <p:cNvSpPr/>
          <p:nvPr/>
        </p:nvSpPr>
        <p:spPr>
          <a:xfrm>
            <a:off x="5504688" y="4066032"/>
            <a:ext cx="1777364" cy="617220"/>
          </a:xfrm>
          <a:custGeom>
            <a:avLst/>
            <a:gdLst/>
            <a:ahLst/>
            <a:cxnLst/>
            <a:rect l="l" t="t" r="r" b="b"/>
            <a:pathLst>
              <a:path w="1777364" h="617220">
                <a:moveTo>
                  <a:pt x="888491" y="0"/>
                </a:moveTo>
                <a:lnTo>
                  <a:pt x="819056" y="928"/>
                </a:lnTo>
                <a:lnTo>
                  <a:pt x="751082" y="3668"/>
                </a:lnTo>
                <a:lnTo>
                  <a:pt x="684768" y="8150"/>
                </a:lnTo>
                <a:lnTo>
                  <a:pt x="620310" y="14306"/>
                </a:lnTo>
                <a:lnTo>
                  <a:pt x="557906" y="22068"/>
                </a:lnTo>
                <a:lnTo>
                  <a:pt x="497754" y="31366"/>
                </a:lnTo>
                <a:lnTo>
                  <a:pt x="440052" y="42132"/>
                </a:lnTo>
                <a:lnTo>
                  <a:pt x="384996" y="54299"/>
                </a:lnTo>
                <a:lnTo>
                  <a:pt x="332784" y="67796"/>
                </a:lnTo>
                <a:lnTo>
                  <a:pt x="283614" y="82555"/>
                </a:lnTo>
                <a:lnTo>
                  <a:pt x="237684" y="98509"/>
                </a:lnTo>
                <a:lnTo>
                  <a:pt x="195191" y="115587"/>
                </a:lnTo>
                <a:lnTo>
                  <a:pt x="156331" y="133722"/>
                </a:lnTo>
                <a:lnTo>
                  <a:pt x="121304" y="152845"/>
                </a:lnTo>
                <a:lnTo>
                  <a:pt x="63536" y="193781"/>
                </a:lnTo>
                <a:lnTo>
                  <a:pt x="23465" y="237846"/>
                </a:lnTo>
                <a:lnTo>
                  <a:pt x="2673" y="284491"/>
                </a:lnTo>
                <a:lnTo>
                  <a:pt x="0" y="308610"/>
                </a:lnTo>
                <a:lnTo>
                  <a:pt x="2673" y="332728"/>
                </a:lnTo>
                <a:lnTo>
                  <a:pt x="23465" y="379373"/>
                </a:lnTo>
                <a:lnTo>
                  <a:pt x="63536" y="423438"/>
                </a:lnTo>
                <a:lnTo>
                  <a:pt x="121304" y="464374"/>
                </a:lnTo>
                <a:lnTo>
                  <a:pt x="156331" y="483497"/>
                </a:lnTo>
                <a:lnTo>
                  <a:pt x="195191" y="501632"/>
                </a:lnTo>
                <a:lnTo>
                  <a:pt x="237684" y="518710"/>
                </a:lnTo>
                <a:lnTo>
                  <a:pt x="283614" y="534664"/>
                </a:lnTo>
                <a:lnTo>
                  <a:pt x="332784" y="549423"/>
                </a:lnTo>
                <a:lnTo>
                  <a:pt x="384996" y="562920"/>
                </a:lnTo>
                <a:lnTo>
                  <a:pt x="440052" y="575087"/>
                </a:lnTo>
                <a:lnTo>
                  <a:pt x="497754" y="585853"/>
                </a:lnTo>
                <a:lnTo>
                  <a:pt x="557906" y="595151"/>
                </a:lnTo>
                <a:lnTo>
                  <a:pt x="620310" y="602913"/>
                </a:lnTo>
                <a:lnTo>
                  <a:pt x="684768" y="609069"/>
                </a:lnTo>
                <a:lnTo>
                  <a:pt x="751082" y="613551"/>
                </a:lnTo>
                <a:lnTo>
                  <a:pt x="819056" y="616291"/>
                </a:lnTo>
                <a:lnTo>
                  <a:pt x="888491" y="617220"/>
                </a:lnTo>
                <a:lnTo>
                  <a:pt x="957927" y="616291"/>
                </a:lnTo>
                <a:lnTo>
                  <a:pt x="1025901" y="613551"/>
                </a:lnTo>
                <a:lnTo>
                  <a:pt x="1092215" y="609069"/>
                </a:lnTo>
                <a:lnTo>
                  <a:pt x="1156673" y="602913"/>
                </a:lnTo>
                <a:lnTo>
                  <a:pt x="1219077" y="595151"/>
                </a:lnTo>
                <a:lnTo>
                  <a:pt x="1279229" y="585853"/>
                </a:lnTo>
                <a:lnTo>
                  <a:pt x="1336931" y="575087"/>
                </a:lnTo>
                <a:lnTo>
                  <a:pt x="1391987" y="562920"/>
                </a:lnTo>
                <a:lnTo>
                  <a:pt x="1444199" y="549423"/>
                </a:lnTo>
                <a:lnTo>
                  <a:pt x="1493369" y="534664"/>
                </a:lnTo>
                <a:lnTo>
                  <a:pt x="1539299" y="518710"/>
                </a:lnTo>
                <a:lnTo>
                  <a:pt x="1581792" y="501632"/>
                </a:lnTo>
                <a:lnTo>
                  <a:pt x="1620652" y="483497"/>
                </a:lnTo>
                <a:lnTo>
                  <a:pt x="1655679" y="464374"/>
                </a:lnTo>
                <a:lnTo>
                  <a:pt x="1713447" y="423438"/>
                </a:lnTo>
                <a:lnTo>
                  <a:pt x="1753518" y="379373"/>
                </a:lnTo>
                <a:lnTo>
                  <a:pt x="1774310" y="332728"/>
                </a:lnTo>
                <a:lnTo>
                  <a:pt x="1776983" y="308610"/>
                </a:lnTo>
                <a:lnTo>
                  <a:pt x="1774310" y="284491"/>
                </a:lnTo>
                <a:lnTo>
                  <a:pt x="1753518" y="237846"/>
                </a:lnTo>
                <a:lnTo>
                  <a:pt x="1713447" y="193781"/>
                </a:lnTo>
                <a:lnTo>
                  <a:pt x="1655679" y="152845"/>
                </a:lnTo>
                <a:lnTo>
                  <a:pt x="1620652" y="133722"/>
                </a:lnTo>
                <a:lnTo>
                  <a:pt x="1581792" y="115587"/>
                </a:lnTo>
                <a:lnTo>
                  <a:pt x="1539299" y="98509"/>
                </a:lnTo>
                <a:lnTo>
                  <a:pt x="1493369" y="82555"/>
                </a:lnTo>
                <a:lnTo>
                  <a:pt x="1444199" y="67796"/>
                </a:lnTo>
                <a:lnTo>
                  <a:pt x="1391987" y="54299"/>
                </a:lnTo>
                <a:lnTo>
                  <a:pt x="1336931" y="42132"/>
                </a:lnTo>
                <a:lnTo>
                  <a:pt x="1279229" y="31366"/>
                </a:lnTo>
                <a:lnTo>
                  <a:pt x="1219077" y="22068"/>
                </a:lnTo>
                <a:lnTo>
                  <a:pt x="1156673" y="14306"/>
                </a:lnTo>
                <a:lnTo>
                  <a:pt x="1092215" y="8150"/>
                </a:lnTo>
                <a:lnTo>
                  <a:pt x="1025901" y="3668"/>
                </a:lnTo>
                <a:lnTo>
                  <a:pt x="957927" y="928"/>
                </a:lnTo>
                <a:lnTo>
                  <a:pt x="888491" y="0"/>
                </a:lnTo>
                <a:close/>
              </a:path>
            </a:pathLst>
          </a:custGeom>
          <a:solidFill>
            <a:srgbClr val="4471C4"/>
          </a:solidFill>
        </p:spPr>
        <p:txBody>
          <a:bodyPr wrap="square" lIns="0" tIns="0" rIns="0" bIns="0" rtlCol="0"/>
          <a:lstStyle/>
          <a:p>
            <a:endParaRPr/>
          </a:p>
        </p:txBody>
      </p:sp>
      <p:sp>
        <p:nvSpPr>
          <p:cNvPr id="26" name="object 26"/>
          <p:cNvSpPr/>
          <p:nvPr/>
        </p:nvSpPr>
        <p:spPr>
          <a:xfrm>
            <a:off x="5504688" y="4066032"/>
            <a:ext cx="1777364" cy="617220"/>
          </a:xfrm>
          <a:custGeom>
            <a:avLst/>
            <a:gdLst/>
            <a:ahLst/>
            <a:cxnLst/>
            <a:rect l="l" t="t" r="r" b="b"/>
            <a:pathLst>
              <a:path w="1777364" h="617220">
                <a:moveTo>
                  <a:pt x="0" y="308610"/>
                </a:moveTo>
                <a:lnTo>
                  <a:pt x="10560" y="260880"/>
                </a:lnTo>
                <a:lnTo>
                  <a:pt x="41189" y="215457"/>
                </a:lnTo>
                <a:lnTo>
                  <a:pt x="90306" y="172888"/>
                </a:lnTo>
                <a:lnTo>
                  <a:pt x="156331" y="133722"/>
                </a:lnTo>
                <a:lnTo>
                  <a:pt x="195191" y="115587"/>
                </a:lnTo>
                <a:lnTo>
                  <a:pt x="237684" y="98509"/>
                </a:lnTo>
                <a:lnTo>
                  <a:pt x="283614" y="82555"/>
                </a:lnTo>
                <a:lnTo>
                  <a:pt x="332784" y="67796"/>
                </a:lnTo>
                <a:lnTo>
                  <a:pt x="384996" y="54299"/>
                </a:lnTo>
                <a:lnTo>
                  <a:pt x="440052" y="42132"/>
                </a:lnTo>
                <a:lnTo>
                  <a:pt x="497754" y="31366"/>
                </a:lnTo>
                <a:lnTo>
                  <a:pt x="557906" y="22068"/>
                </a:lnTo>
                <a:lnTo>
                  <a:pt x="620310" y="14306"/>
                </a:lnTo>
                <a:lnTo>
                  <a:pt x="684768" y="8150"/>
                </a:lnTo>
                <a:lnTo>
                  <a:pt x="751082" y="3668"/>
                </a:lnTo>
                <a:lnTo>
                  <a:pt x="819056" y="928"/>
                </a:lnTo>
                <a:lnTo>
                  <a:pt x="888491" y="0"/>
                </a:lnTo>
                <a:lnTo>
                  <a:pt x="957927" y="928"/>
                </a:lnTo>
                <a:lnTo>
                  <a:pt x="1025901" y="3668"/>
                </a:lnTo>
                <a:lnTo>
                  <a:pt x="1092215" y="8150"/>
                </a:lnTo>
                <a:lnTo>
                  <a:pt x="1156673" y="14306"/>
                </a:lnTo>
                <a:lnTo>
                  <a:pt x="1219077" y="22068"/>
                </a:lnTo>
                <a:lnTo>
                  <a:pt x="1279229" y="31366"/>
                </a:lnTo>
                <a:lnTo>
                  <a:pt x="1336931" y="42132"/>
                </a:lnTo>
                <a:lnTo>
                  <a:pt x="1391987" y="54299"/>
                </a:lnTo>
                <a:lnTo>
                  <a:pt x="1444199" y="67796"/>
                </a:lnTo>
                <a:lnTo>
                  <a:pt x="1493369" y="82555"/>
                </a:lnTo>
                <a:lnTo>
                  <a:pt x="1539299" y="98509"/>
                </a:lnTo>
                <a:lnTo>
                  <a:pt x="1581792" y="115587"/>
                </a:lnTo>
                <a:lnTo>
                  <a:pt x="1620652" y="133722"/>
                </a:lnTo>
                <a:lnTo>
                  <a:pt x="1655679" y="152845"/>
                </a:lnTo>
                <a:lnTo>
                  <a:pt x="1713447" y="193781"/>
                </a:lnTo>
                <a:lnTo>
                  <a:pt x="1753518" y="237846"/>
                </a:lnTo>
                <a:lnTo>
                  <a:pt x="1774310" y="284491"/>
                </a:lnTo>
                <a:lnTo>
                  <a:pt x="1776983" y="308610"/>
                </a:lnTo>
                <a:lnTo>
                  <a:pt x="1774310" y="332728"/>
                </a:lnTo>
                <a:lnTo>
                  <a:pt x="1753518" y="379373"/>
                </a:lnTo>
                <a:lnTo>
                  <a:pt x="1713447" y="423438"/>
                </a:lnTo>
                <a:lnTo>
                  <a:pt x="1655679" y="464374"/>
                </a:lnTo>
                <a:lnTo>
                  <a:pt x="1620652" y="483497"/>
                </a:lnTo>
                <a:lnTo>
                  <a:pt x="1581792" y="501632"/>
                </a:lnTo>
                <a:lnTo>
                  <a:pt x="1539299" y="518710"/>
                </a:lnTo>
                <a:lnTo>
                  <a:pt x="1493369" y="534664"/>
                </a:lnTo>
                <a:lnTo>
                  <a:pt x="1444199" y="549423"/>
                </a:lnTo>
                <a:lnTo>
                  <a:pt x="1391987" y="562920"/>
                </a:lnTo>
                <a:lnTo>
                  <a:pt x="1336931" y="575087"/>
                </a:lnTo>
                <a:lnTo>
                  <a:pt x="1279229" y="585853"/>
                </a:lnTo>
                <a:lnTo>
                  <a:pt x="1219077" y="595151"/>
                </a:lnTo>
                <a:lnTo>
                  <a:pt x="1156673" y="602913"/>
                </a:lnTo>
                <a:lnTo>
                  <a:pt x="1092215" y="609069"/>
                </a:lnTo>
                <a:lnTo>
                  <a:pt x="1025901" y="613551"/>
                </a:lnTo>
                <a:lnTo>
                  <a:pt x="957927" y="616291"/>
                </a:lnTo>
                <a:lnTo>
                  <a:pt x="888491" y="617220"/>
                </a:lnTo>
                <a:lnTo>
                  <a:pt x="819056" y="616291"/>
                </a:lnTo>
                <a:lnTo>
                  <a:pt x="751082" y="613551"/>
                </a:lnTo>
                <a:lnTo>
                  <a:pt x="684768" y="609069"/>
                </a:lnTo>
                <a:lnTo>
                  <a:pt x="620310" y="602913"/>
                </a:lnTo>
                <a:lnTo>
                  <a:pt x="557906" y="595151"/>
                </a:lnTo>
                <a:lnTo>
                  <a:pt x="497754" y="585853"/>
                </a:lnTo>
                <a:lnTo>
                  <a:pt x="440052" y="575087"/>
                </a:lnTo>
                <a:lnTo>
                  <a:pt x="384996" y="562920"/>
                </a:lnTo>
                <a:lnTo>
                  <a:pt x="332784" y="549423"/>
                </a:lnTo>
                <a:lnTo>
                  <a:pt x="283614" y="534664"/>
                </a:lnTo>
                <a:lnTo>
                  <a:pt x="237684" y="518710"/>
                </a:lnTo>
                <a:lnTo>
                  <a:pt x="195191" y="501632"/>
                </a:lnTo>
                <a:lnTo>
                  <a:pt x="156331" y="483497"/>
                </a:lnTo>
                <a:lnTo>
                  <a:pt x="121304" y="464374"/>
                </a:lnTo>
                <a:lnTo>
                  <a:pt x="63536" y="423438"/>
                </a:lnTo>
                <a:lnTo>
                  <a:pt x="23465" y="379373"/>
                </a:lnTo>
                <a:lnTo>
                  <a:pt x="2673" y="332728"/>
                </a:lnTo>
                <a:lnTo>
                  <a:pt x="0" y="308610"/>
                </a:lnTo>
                <a:close/>
              </a:path>
            </a:pathLst>
          </a:custGeom>
          <a:ln w="12192">
            <a:solidFill>
              <a:srgbClr val="2E528F"/>
            </a:solidFill>
          </a:ln>
        </p:spPr>
        <p:txBody>
          <a:bodyPr wrap="square" lIns="0" tIns="0" rIns="0" bIns="0" rtlCol="0"/>
          <a:lstStyle/>
          <a:p>
            <a:endParaRPr/>
          </a:p>
        </p:txBody>
      </p:sp>
      <p:sp>
        <p:nvSpPr>
          <p:cNvPr id="27" name="object 27"/>
          <p:cNvSpPr txBox="1"/>
          <p:nvPr/>
        </p:nvSpPr>
        <p:spPr>
          <a:xfrm>
            <a:off x="5547047" y="4227405"/>
            <a:ext cx="1695450" cy="258404"/>
          </a:xfrm>
          <a:prstGeom prst="rect">
            <a:avLst/>
          </a:prstGeom>
        </p:spPr>
        <p:txBody>
          <a:bodyPr vert="horz" wrap="square" lIns="0" tIns="12065" rIns="0" bIns="0" rtlCol="0">
            <a:spAutoFit/>
          </a:bodyPr>
          <a:lstStyle/>
          <a:p>
            <a:pPr marL="12700">
              <a:spcBef>
                <a:spcPts val="95"/>
              </a:spcBef>
            </a:pPr>
            <a:r>
              <a:rPr sz="1600" spc="-10" dirty="0">
                <a:solidFill>
                  <a:srgbClr val="FFFFFF"/>
                </a:solidFill>
                <a:latin typeface="Calibri"/>
                <a:cs typeface="Calibri"/>
              </a:rPr>
              <a:t>Discovery </a:t>
            </a:r>
            <a:r>
              <a:rPr sz="1600" spc="-5" dirty="0">
                <a:solidFill>
                  <a:srgbClr val="FFFFFF"/>
                </a:solidFill>
                <a:latin typeface="Calibri"/>
                <a:cs typeface="Calibri"/>
              </a:rPr>
              <a:t>&amp; Identity</a:t>
            </a:r>
            <a:endParaRPr sz="1600">
              <a:latin typeface="Calibri"/>
              <a:cs typeface="Calibri"/>
            </a:endParaRPr>
          </a:p>
        </p:txBody>
      </p:sp>
      <p:sp>
        <p:nvSpPr>
          <p:cNvPr id="28" name="object 28"/>
          <p:cNvSpPr/>
          <p:nvPr/>
        </p:nvSpPr>
        <p:spPr>
          <a:xfrm>
            <a:off x="5756909" y="5044136"/>
            <a:ext cx="1182370" cy="208915"/>
          </a:xfrm>
          <a:custGeom>
            <a:avLst/>
            <a:gdLst/>
            <a:ahLst/>
            <a:cxnLst/>
            <a:rect l="l" t="t" r="r" b="b"/>
            <a:pathLst>
              <a:path w="1182370" h="208914">
                <a:moveTo>
                  <a:pt x="0" y="208330"/>
                </a:moveTo>
                <a:lnTo>
                  <a:pt x="45581" y="185496"/>
                </a:lnTo>
                <a:lnTo>
                  <a:pt x="91178" y="162905"/>
                </a:lnTo>
                <a:lnTo>
                  <a:pt x="136804" y="140801"/>
                </a:lnTo>
                <a:lnTo>
                  <a:pt x="182475" y="119425"/>
                </a:lnTo>
                <a:lnTo>
                  <a:pt x="228205" y="99023"/>
                </a:lnTo>
                <a:lnTo>
                  <a:pt x="274010" y="79836"/>
                </a:lnTo>
                <a:lnTo>
                  <a:pt x="319903" y="62109"/>
                </a:lnTo>
                <a:lnTo>
                  <a:pt x="365901" y="46083"/>
                </a:lnTo>
                <a:lnTo>
                  <a:pt x="412017" y="32003"/>
                </a:lnTo>
                <a:lnTo>
                  <a:pt x="458267" y="20112"/>
                </a:lnTo>
                <a:lnTo>
                  <a:pt x="504665" y="10652"/>
                </a:lnTo>
                <a:lnTo>
                  <a:pt x="551227" y="3867"/>
                </a:lnTo>
                <a:lnTo>
                  <a:pt x="597966" y="0"/>
                </a:lnTo>
                <a:lnTo>
                  <a:pt x="642535" y="192"/>
                </a:lnTo>
                <a:lnTo>
                  <a:pt x="691918" y="4494"/>
                </a:lnTo>
                <a:lnTo>
                  <a:pt x="744895" y="12277"/>
                </a:lnTo>
                <a:lnTo>
                  <a:pt x="800245" y="22908"/>
                </a:lnTo>
                <a:lnTo>
                  <a:pt x="856747" y="35757"/>
                </a:lnTo>
                <a:lnTo>
                  <a:pt x="913182" y="50193"/>
                </a:lnTo>
                <a:lnTo>
                  <a:pt x="968328" y="65585"/>
                </a:lnTo>
                <a:lnTo>
                  <a:pt x="1020964" y="81303"/>
                </a:lnTo>
                <a:lnTo>
                  <a:pt x="1069870" y="96715"/>
                </a:lnTo>
                <a:lnTo>
                  <a:pt x="1113825" y="111191"/>
                </a:lnTo>
                <a:lnTo>
                  <a:pt x="1151609" y="124100"/>
                </a:lnTo>
                <a:lnTo>
                  <a:pt x="1182001" y="134810"/>
                </a:lnTo>
              </a:path>
            </a:pathLst>
          </a:custGeom>
          <a:ln w="38100">
            <a:solidFill>
              <a:srgbClr val="2E5496"/>
            </a:solidFill>
          </a:ln>
        </p:spPr>
        <p:txBody>
          <a:bodyPr wrap="square" lIns="0" tIns="0" rIns="0" bIns="0" rtlCol="0"/>
          <a:lstStyle/>
          <a:p>
            <a:endParaRPr/>
          </a:p>
        </p:txBody>
      </p:sp>
      <p:sp>
        <p:nvSpPr>
          <p:cNvPr id="29" name="object 29"/>
          <p:cNvSpPr/>
          <p:nvPr/>
        </p:nvSpPr>
        <p:spPr>
          <a:xfrm>
            <a:off x="6808918" y="5077179"/>
            <a:ext cx="130810" cy="125730"/>
          </a:xfrm>
          <a:custGeom>
            <a:avLst/>
            <a:gdLst/>
            <a:ahLst/>
            <a:cxnLst/>
            <a:rect l="l" t="t" r="r" b="b"/>
            <a:pathLst>
              <a:path w="130810" h="125729">
                <a:moveTo>
                  <a:pt x="45770" y="0"/>
                </a:moveTo>
                <a:lnTo>
                  <a:pt x="130238" y="101854"/>
                </a:lnTo>
                <a:lnTo>
                  <a:pt x="0" y="125247"/>
                </a:lnTo>
              </a:path>
            </a:pathLst>
          </a:custGeom>
          <a:ln w="38100">
            <a:solidFill>
              <a:srgbClr val="2E5496"/>
            </a:solidFill>
          </a:ln>
        </p:spPr>
        <p:txBody>
          <a:bodyPr wrap="square" lIns="0" tIns="0" rIns="0" bIns="0" rtlCol="0"/>
          <a:lstStyle/>
          <a:p>
            <a:endParaRPr/>
          </a:p>
        </p:txBody>
      </p:sp>
      <p:sp>
        <p:nvSpPr>
          <p:cNvPr id="30" name="object 30"/>
          <p:cNvSpPr/>
          <p:nvPr/>
        </p:nvSpPr>
        <p:spPr>
          <a:xfrm>
            <a:off x="5686498" y="5713050"/>
            <a:ext cx="1183640" cy="186690"/>
          </a:xfrm>
          <a:custGeom>
            <a:avLst/>
            <a:gdLst/>
            <a:ahLst/>
            <a:cxnLst/>
            <a:rect l="l" t="t" r="r" b="b"/>
            <a:pathLst>
              <a:path w="1183639" h="186689">
                <a:moveTo>
                  <a:pt x="1183106" y="31953"/>
                </a:moveTo>
                <a:lnTo>
                  <a:pt x="1135708" y="50605"/>
                </a:lnTo>
                <a:lnTo>
                  <a:pt x="1088316" y="69013"/>
                </a:lnTo>
                <a:lnTo>
                  <a:pt x="1040937" y="86936"/>
                </a:lnTo>
                <a:lnTo>
                  <a:pt x="993578" y="104129"/>
                </a:lnTo>
                <a:lnTo>
                  <a:pt x="946247" y="120350"/>
                </a:lnTo>
                <a:lnTo>
                  <a:pt x="898949" y="135356"/>
                </a:lnTo>
                <a:lnTo>
                  <a:pt x="851692" y="148903"/>
                </a:lnTo>
                <a:lnTo>
                  <a:pt x="804483" y="160748"/>
                </a:lnTo>
                <a:lnTo>
                  <a:pt x="757328" y="170648"/>
                </a:lnTo>
                <a:lnTo>
                  <a:pt x="710235" y="178361"/>
                </a:lnTo>
                <a:lnTo>
                  <a:pt x="663210" y="183642"/>
                </a:lnTo>
                <a:lnTo>
                  <a:pt x="616259" y="186250"/>
                </a:lnTo>
                <a:lnTo>
                  <a:pt x="569391" y="185940"/>
                </a:lnTo>
                <a:lnTo>
                  <a:pt x="525043" y="181790"/>
                </a:lnTo>
                <a:lnTo>
                  <a:pt x="476269" y="173124"/>
                </a:lnTo>
                <a:lnTo>
                  <a:pt x="424226" y="160679"/>
                </a:lnTo>
                <a:lnTo>
                  <a:pt x="370074" y="145190"/>
                </a:lnTo>
                <a:lnTo>
                  <a:pt x="314972" y="127393"/>
                </a:lnTo>
                <a:lnTo>
                  <a:pt x="260078" y="108024"/>
                </a:lnTo>
                <a:lnTo>
                  <a:pt x="206552" y="87819"/>
                </a:lnTo>
                <a:lnTo>
                  <a:pt x="155553" y="67513"/>
                </a:lnTo>
                <a:lnTo>
                  <a:pt x="108239" y="47843"/>
                </a:lnTo>
                <a:lnTo>
                  <a:pt x="65770" y="29543"/>
                </a:lnTo>
                <a:lnTo>
                  <a:pt x="29303" y="13350"/>
                </a:lnTo>
                <a:lnTo>
                  <a:pt x="0" y="0"/>
                </a:lnTo>
              </a:path>
            </a:pathLst>
          </a:custGeom>
          <a:ln w="38100">
            <a:solidFill>
              <a:srgbClr val="2E5496"/>
            </a:solidFill>
          </a:ln>
        </p:spPr>
        <p:txBody>
          <a:bodyPr wrap="square" lIns="0" tIns="0" rIns="0" bIns="0" rtlCol="0"/>
          <a:lstStyle/>
          <a:p>
            <a:endParaRPr/>
          </a:p>
        </p:txBody>
      </p:sp>
      <p:sp>
        <p:nvSpPr>
          <p:cNvPr id="31" name="object 31"/>
          <p:cNvSpPr/>
          <p:nvPr/>
        </p:nvSpPr>
        <p:spPr>
          <a:xfrm>
            <a:off x="5686282" y="5701194"/>
            <a:ext cx="132080" cy="121285"/>
          </a:xfrm>
          <a:custGeom>
            <a:avLst/>
            <a:gdLst/>
            <a:ahLst/>
            <a:cxnLst/>
            <a:rect l="l" t="t" r="r" b="b"/>
            <a:pathLst>
              <a:path w="132079" h="121285">
                <a:moveTo>
                  <a:pt x="75120" y="120700"/>
                </a:moveTo>
                <a:lnTo>
                  <a:pt x="0" y="11760"/>
                </a:lnTo>
                <a:lnTo>
                  <a:pt x="131800" y="0"/>
                </a:lnTo>
              </a:path>
            </a:pathLst>
          </a:custGeom>
          <a:ln w="38100">
            <a:solidFill>
              <a:srgbClr val="2E5496"/>
            </a:solidFill>
          </a:ln>
        </p:spPr>
        <p:txBody>
          <a:bodyPr wrap="square" lIns="0" tIns="0" rIns="0" bIns="0" rtlCol="0"/>
          <a:lstStyle/>
          <a:p>
            <a:endParaRPr/>
          </a:p>
        </p:txBody>
      </p:sp>
      <p:sp>
        <p:nvSpPr>
          <p:cNvPr id="32" name="object 32"/>
          <p:cNvSpPr txBox="1"/>
          <p:nvPr/>
        </p:nvSpPr>
        <p:spPr>
          <a:xfrm>
            <a:off x="2835202" y="3741548"/>
            <a:ext cx="904875" cy="391160"/>
          </a:xfrm>
          <a:prstGeom prst="rect">
            <a:avLst/>
          </a:prstGeom>
        </p:spPr>
        <p:txBody>
          <a:bodyPr vert="horz" wrap="square" lIns="0" tIns="12700" rIns="0" bIns="0" rtlCol="0">
            <a:spAutoFit/>
          </a:bodyPr>
          <a:lstStyle/>
          <a:p>
            <a:pPr marL="12700">
              <a:spcBef>
                <a:spcPts val="100"/>
              </a:spcBef>
            </a:pPr>
            <a:r>
              <a:rPr sz="2400" spc="-135" dirty="0">
                <a:latin typeface="Arial"/>
                <a:cs typeface="Arial"/>
              </a:rPr>
              <a:t>To</a:t>
            </a:r>
            <a:r>
              <a:rPr sz="2400" spc="-90" dirty="0">
                <a:latin typeface="Arial"/>
                <a:cs typeface="Arial"/>
              </a:rPr>
              <a:t> </a:t>
            </a:r>
            <a:r>
              <a:rPr sz="2400" spc="-5" dirty="0">
                <a:latin typeface="Arial"/>
                <a:cs typeface="Arial"/>
              </a:rPr>
              <a:t>this</a:t>
            </a:r>
            <a:endParaRPr sz="2400">
              <a:latin typeface="Arial"/>
              <a:cs typeface="Arial"/>
            </a:endParaRPr>
          </a:p>
        </p:txBody>
      </p:sp>
      <p:sp>
        <p:nvSpPr>
          <p:cNvPr id="33" name="object 33"/>
          <p:cNvSpPr/>
          <p:nvPr/>
        </p:nvSpPr>
        <p:spPr>
          <a:xfrm>
            <a:off x="4247671" y="4959417"/>
            <a:ext cx="1538605" cy="1033780"/>
          </a:xfrm>
          <a:custGeom>
            <a:avLst/>
            <a:gdLst/>
            <a:ahLst/>
            <a:cxnLst/>
            <a:rect l="l" t="t" r="r" b="b"/>
            <a:pathLst>
              <a:path w="1538604" h="1033779">
                <a:moveTo>
                  <a:pt x="139300" y="340082"/>
                </a:moveTo>
                <a:lnTo>
                  <a:pt x="137609" y="295518"/>
                </a:lnTo>
                <a:lnTo>
                  <a:pt x="145407" y="252844"/>
                </a:lnTo>
                <a:lnTo>
                  <a:pt x="161864" y="213057"/>
                </a:lnTo>
                <a:lnTo>
                  <a:pt x="186153" y="177153"/>
                </a:lnTo>
                <a:lnTo>
                  <a:pt x="217447" y="146129"/>
                </a:lnTo>
                <a:lnTo>
                  <a:pt x="254918" y="120979"/>
                </a:lnTo>
                <a:lnTo>
                  <a:pt x="297737" y="102702"/>
                </a:lnTo>
                <a:lnTo>
                  <a:pt x="345078" y="92292"/>
                </a:lnTo>
                <a:lnTo>
                  <a:pt x="385087" y="90391"/>
                </a:lnTo>
                <a:lnTo>
                  <a:pt x="424620" y="94553"/>
                </a:lnTo>
                <a:lnTo>
                  <a:pt x="462859" y="104629"/>
                </a:lnTo>
                <a:lnTo>
                  <a:pt x="498989" y="120473"/>
                </a:lnTo>
                <a:lnTo>
                  <a:pt x="528653" y="82524"/>
                </a:lnTo>
                <a:lnTo>
                  <a:pt x="566826" y="54033"/>
                </a:lnTo>
                <a:lnTo>
                  <a:pt x="611064" y="35688"/>
                </a:lnTo>
                <a:lnTo>
                  <a:pt x="658918" y="28176"/>
                </a:lnTo>
                <a:lnTo>
                  <a:pt x="707944" y="32185"/>
                </a:lnTo>
                <a:lnTo>
                  <a:pt x="755694" y="48401"/>
                </a:lnTo>
                <a:lnTo>
                  <a:pt x="789679" y="69575"/>
                </a:lnTo>
                <a:lnTo>
                  <a:pt x="799801" y="78081"/>
                </a:lnTo>
                <a:lnTo>
                  <a:pt x="828812" y="41041"/>
                </a:lnTo>
                <a:lnTo>
                  <a:pt x="867589" y="15084"/>
                </a:lnTo>
                <a:lnTo>
                  <a:pt x="912701" y="1259"/>
                </a:lnTo>
                <a:lnTo>
                  <a:pt x="960715" y="618"/>
                </a:lnTo>
                <a:lnTo>
                  <a:pt x="1008196" y="14212"/>
                </a:lnTo>
                <a:lnTo>
                  <a:pt x="1023601" y="22296"/>
                </a:lnTo>
                <a:lnTo>
                  <a:pt x="1037858" y="31907"/>
                </a:lnTo>
                <a:lnTo>
                  <a:pt x="1050831" y="42941"/>
                </a:lnTo>
                <a:lnTo>
                  <a:pt x="1062387" y="55297"/>
                </a:lnTo>
                <a:lnTo>
                  <a:pt x="1096819" y="26908"/>
                </a:lnTo>
                <a:lnTo>
                  <a:pt x="1136819" y="8417"/>
                </a:lnTo>
                <a:lnTo>
                  <a:pt x="1180066" y="0"/>
                </a:lnTo>
                <a:lnTo>
                  <a:pt x="1224237" y="1830"/>
                </a:lnTo>
                <a:lnTo>
                  <a:pt x="1267010" y="14083"/>
                </a:lnTo>
                <a:lnTo>
                  <a:pt x="1306062" y="36933"/>
                </a:lnTo>
                <a:lnTo>
                  <a:pt x="1344050" y="78543"/>
                </a:lnTo>
                <a:lnTo>
                  <a:pt x="1364418" y="129439"/>
                </a:lnTo>
                <a:lnTo>
                  <a:pt x="1411327" y="147609"/>
                </a:lnTo>
                <a:lnTo>
                  <a:pt x="1450053" y="175485"/>
                </a:lnTo>
                <a:lnTo>
                  <a:pt x="1479324" y="211031"/>
                </a:lnTo>
                <a:lnTo>
                  <a:pt x="1497871" y="252206"/>
                </a:lnTo>
                <a:lnTo>
                  <a:pt x="1504421" y="296974"/>
                </a:lnTo>
                <a:lnTo>
                  <a:pt x="1497705" y="343295"/>
                </a:lnTo>
                <a:lnTo>
                  <a:pt x="1495393" y="351105"/>
                </a:lnTo>
                <a:lnTo>
                  <a:pt x="1492485" y="358751"/>
                </a:lnTo>
                <a:lnTo>
                  <a:pt x="1489018" y="366180"/>
                </a:lnTo>
                <a:lnTo>
                  <a:pt x="1514736" y="404213"/>
                </a:lnTo>
                <a:lnTo>
                  <a:pt x="1531166" y="444930"/>
                </a:lnTo>
                <a:lnTo>
                  <a:pt x="1538484" y="487086"/>
                </a:lnTo>
                <a:lnTo>
                  <a:pt x="1536870" y="529436"/>
                </a:lnTo>
                <a:lnTo>
                  <a:pt x="1526501" y="570734"/>
                </a:lnTo>
                <a:lnTo>
                  <a:pt x="1507558" y="609736"/>
                </a:lnTo>
                <a:lnTo>
                  <a:pt x="1480216" y="645196"/>
                </a:lnTo>
                <a:lnTo>
                  <a:pt x="1444657" y="675870"/>
                </a:lnTo>
                <a:lnTo>
                  <a:pt x="1391337" y="704264"/>
                </a:lnTo>
                <a:lnTo>
                  <a:pt x="1331893" y="719342"/>
                </a:lnTo>
                <a:lnTo>
                  <a:pt x="1326076" y="762506"/>
                </a:lnTo>
                <a:lnTo>
                  <a:pt x="1310237" y="802054"/>
                </a:lnTo>
                <a:lnTo>
                  <a:pt x="1285624" y="836863"/>
                </a:lnTo>
                <a:lnTo>
                  <a:pt x="1253481" y="865810"/>
                </a:lnTo>
                <a:lnTo>
                  <a:pt x="1215055" y="887774"/>
                </a:lnTo>
                <a:lnTo>
                  <a:pt x="1171592" y="901631"/>
                </a:lnTo>
                <a:lnTo>
                  <a:pt x="1124337" y="906260"/>
                </a:lnTo>
                <a:lnTo>
                  <a:pt x="1096057" y="904265"/>
                </a:lnTo>
                <a:lnTo>
                  <a:pt x="1068473" y="898769"/>
                </a:lnTo>
                <a:lnTo>
                  <a:pt x="1041970" y="889874"/>
                </a:lnTo>
                <a:lnTo>
                  <a:pt x="1016933" y="877685"/>
                </a:lnTo>
                <a:lnTo>
                  <a:pt x="998226" y="918962"/>
                </a:lnTo>
                <a:lnTo>
                  <a:pt x="971751" y="954889"/>
                </a:lnTo>
                <a:lnTo>
                  <a:pt x="938713" y="984876"/>
                </a:lnTo>
                <a:lnTo>
                  <a:pt x="900317" y="1008330"/>
                </a:lnTo>
                <a:lnTo>
                  <a:pt x="857769" y="1024660"/>
                </a:lnTo>
                <a:lnTo>
                  <a:pt x="812274" y="1033273"/>
                </a:lnTo>
                <a:lnTo>
                  <a:pt x="765037" y="1033577"/>
                </a:lnTo>
                <a:lnTo>
                  <a:pt x="717264" y="1024980"/>
                </a:lnTo>
                <a:lnTo>
                  <a:pt x="678815" y="1010864"/>
                </a:lnTo>
                <a:lnTo>
                  <a:pt x="643815" y="991060"/>
                </a:lnTo>
                <a:lnTo>
                  <a:pt x="612999" y="966067"/>
                </a:lnTo>
                <a:lnTo>
                  <a:pt x="587102" y="936385"/>
                </a:lnTo>
                <a:lnTo>
                  <a:pt x="542486" y="956285"/>
                </a:lnTo>
                <a:lnTo>
                  <a:pt x="496066" y="968243"/>
                </a:lnTo>
                <a:lnTo>
                  <a:pt x="448904" y="972504"/>
                </a:lnTo>
                <a:lnTo>
                  <a:pt x="402067" y="969309"/>
                </a:lnTo>
                <a:lnTo>
                  <a:pt x="356619" y="958905"/>
                </a:lnTo>
                <a:lnTo>
                  <a:pt x="313625" y="941533"/>
                </a:lnTo>
                <a:lnTo>
                  <a:pt x="274149" y="917437"/>
                </a:lnTo>
                <a:lnTo>
                  <a:pt x="239257" y="886862"/>
                </a:lnTo>
                <a:lnTo>
                  <a:pt x="210013" y="850050"/>
                </a:lnTo>
                <a:lnTo>
                  <a:pt x="207105" y="845504"/>
                </a:lnTo>
                <a:lnTo>
                  <a:pt x="157464" y="843551"/>
                </a:lnTo>
                <a:lnTo>
                  <a:pt x="112585" y="828101"/>
                </a:lnTo>
                <a:lnTo>
                  <a:pt x="75304" y="801200"/>
                </a:lnTo>
                <a:lnTo>
                  <a:pt x="48458" y="764895"/>
                </a:lnTo>
                <a:lnTo>
                  <a:pt x="34880" y="721234"/>
                </a:lnTo>
                <a:lnTo>
                  <a:pt x="34620" y="690318"/>
                </a:lnTo>
                <a:lnTo>
                  <a:pt x="41589" y="660420"/>
                </a:lnTo>
                <a:lnTo>
                  <a:pt x="55412" y="632580"/>
                </a:lnTo>
                <a:lnTo>
                  <a:pt x="75711" y="607836"/>
                </a:lnTo>
                <a:lnTo>
                  <a:pt x="37511" y="578828"/>
                </a:lnTo>
                <a:lnTo>
                  <a:pt x="11971" y="541630"/>
                </a:lnTo>
                <a:lnTo>
                  <a:pt x="0" y="499452"/>
                </a:lnTo>
                <a:lnTo>
                  <a:pt x="2507" y="455503"/>
                </a:lnTo>
                <a:lnTo>
                  <a:pt x="20402" y="412992"/>
                </a:lnTo>
                <a:lnTo>
                  <a:pt x="70159" y="365210"/>
                </a:lnTo>
                <a:lnTo>
                  <a:pt x="138004" y="343307"/>
                </a:lnTo>
                <a:lnTo>
                  <a:pt x="139300" y="340082"/>
                </a:lnTo>
                <a:close/>
              </a:path>
            </a:pathLst>
          </a:custGeom>
          <a:ln w="38100">
            <a:solidFill>
              <a:srgbClr val="2E528F"/>
            </a:solidFill>
          </a:ln>
        </p:spPr>
        <p:txBody>
          <a:bodyPr wrap="square" lIns="0" tIns="0" rIns="0" bIns="0" rtlCol="0"/>
          <a:lstStyle/>
          <a:p>
            <a:endParaRPr/>
          </a:p>
        </p:txBody>
      </p:sp>
      <p:sp>
        <p:nvSpPr>
          <p:cNvPr id="34" name="object 34"/>
          <p:cNvSpPr/>
          <p:nvPr/>
        </p:nvSpPr>
        <p:spPr>
          <a:xfrm>
            <a:off x="4325028" y="5563232"/>
            <a:ext cx="90170" cy="19685"/>
          </a:xfrm>
          <a:custGeom>
            <a:avLst/>
            <a:gdLst/>
            <a:ahLst/>
            <a:cxnLst/>
            <a:rect l="l" t="t" r="r" b="b"/>
            <a:pathLst>
              <a:path w="90169" h="19685">
                <a:moveTo>
                  <a:pt x="90169" y="19088"/>
                </a:moveTo>
                <a:lnTo>
                  <a:pt x="66635" y="19123"/>
                </a:lnTo>
                <a:lnTo>
                  <a:pt x="43499" y="15897"/>
                </a:lnTo>
                <a:lnTo>
                  <a:pt x="21156" y="9494"/>
                </a:lnTo>
                <a:lnTo>
                  <a:pt x="0" y="0"/>
                </a:lnTo>
              </a:path>
            </a:pathLst>
          </a:custGeom>
          <a:ln w="38100">
            <a:solidFill>
              <a:srgbClr val="2E528F"/>
            </a:solidFill>
          </a:ln>
        </p:spPr>
        <p:txBody>
          <a:bodyPr wrap="square" lIns="0" tIns="0" rIns="0" bIns="0" rtlCol="0"/>
          <a:lstStyle/>
          <a:p>
            <a:endParaRPr/>
          </a:p>
        </p:txBody>
      </p:sp>
      <p:sp>
        <p:nvSpPr>
          <p:cNvPr id="35" name="object 35"/>
          <p:cNvSpPr/>
          <p:nvPr/>
        </p:nvSpPr>
        <p:spPr>
          <a:xfrm>
            <a:off x="4455305" y="5791247"/>
            <a:ext cx="40005" cy="9525"/>
          </a:xfrm>
          <a:custGeom>
            <a:avLst/>
            <a:gdLst/>
            <a:ahLst/>
            <a:cxnLst/>
            <a:rect l="l" t="t" r="r" b="b"/>
            <a:pathLst>
              <a:path w="40005" h="9525">
                <a:moveTo>
                  <a:pt x="39446" y="0"/>
                </a:moveTo>
                <a:lnTo>
                  <a:pt x="29848" y="3168"/>
                </a:lnTo>
                <a:lnTo>
                  <a:pt x="20051" y="5751"/>
                </a:lnTo>
                <a:lnTo>
                  <a:pt x="10090" y="7742"/>
                </a:lnTo>
                <a:lnTo>
                  <a:pt x="0" y="9131"/>
                </a:lnTo>
              </a:path>
            </a:pathLst>
          </a:custGeom>
          <a:ln w="38099">
            <a:solidFill>
              <a:srgbClr val="2E528F"/>
            </a:solidFill>
          </a:ln>
        </p:spPr>
        <p:txBody>
          <a:bodyPr wrap="square" lIns="0" tIns="0" rIns="0" bIns="0" rtlCol="0"/>
          <a:lstStyle/>
          <a:p>
            <a:endParaRPr/>
          </a:p>
        </p:txBody>
      </p:sp>
      <p:sp>
        <p:nvSpPr>
          <p:cNvPr id="36" name="object 36"/>
          <p:cNvSpPr/>
          <p:nvPr/>
        </p:nvSpPr>
        <p:spPr>
          <a:xfrm>
            <a:off x="4810917" y="5849946"/>
            <a:ext cx="24130" cy="41910"/>
          </a:xfrm>
          <a:custGeom>
            <a:avLst/>
            <a:gdLst/>
            <a:ahLst/>
            <a:cxnLst/>
            <a:rect l="l" t="t" r="r" b="b"/>
            <a:pathLst>
              <a:path w="24129" h="41910">
                <a:moveTo>
                  <a:pt x="23774" y="41681"/>
                </a:moveTo>
                <a:lnTo>
                  <a:pt x="16925" y="31714"/>
                </a:lnTo>
                <a:lnTo>
                  <a:pt x="10672" y="21431"/>
                </a:lnTo>
                <a:lnTo>
                  <a:pt x="5027" y="10852"/>
                </a:lnTo>
                <a:lnTo>
                  <a:pt x="0" y="0"/>
                </a:lnTo>
              </a:path>
            </a:pathLst>
          </a:custGeom>
          <a:ln w="38099">
            <a:solidFill>
              <a:srgbClr val="2E528F"/>
            </a:solidFill>
          </a:ln>
        </p:spPr>
        <p:txBody>
          <a:bodyPr wrap="square" lIns="0" tIns="0" rIns="0" bIns="0" rtlCol="0"/>
          <a:lstStyle/>
          <a:p>
            <a:endParaRPr/>
          </a:p>
        </p:txBody>
      </p:sp>
      <p:sp>
        <p:nvSpPr>
          <p:cNvPr id="37" name="object 37"/>
          <p:cNvSpPr/>
          <p:nvPr/>
        </p:nvSpPr>
        <p:spPr>
          <a:xfrm>
            <a:off x="5264765" y="5787704"/>
            <a:ext cx="9525" cy="46355"/>
          </a:xfrm>
          <a:custGeom>
            <a:avLst/>
            <a:gdLst/>
            <a:ahLst/>
            <a:cxnLst/>
            <a:rect l="l" t="t" r="r" b="b"/>
            <a:pathLst>
              <a:path w="9525" h="46354">
                <a:moveTo>
                  <a:pt x="9486" y="0"/>
                </a:moveTo>
                <a:lnTo>
                  <a:pt x="8106" y="11592"/>
                </a:lnTo>
                <a:lnTo>
                  <a:pt x="6062" y="23094"/>
                </a:lnTo>
                <a:lnTo>
                  <a:pt x="3359" y="34482"/>
                </a:lnTo>
                <a:lnTo>
                  <a:pt x="0" y="45732"/>
                </a:lnTo>
              </a:path>
            </a:pathLst>
          </a:custGeom>
          <a:ln w="38100">
            <a:solidFill>
              <a:srgbClr val="2E528F"/>
            </a:solidFill>
          </a:ln>
        </p:spPr>
        <p:txBody>
          <a:bodyPr wrap="square" lIns="0" tIns="0" rIns="0" bIns="0" rtlCol="0"/>
          <a:lstStyle/>
          <a:p>
            <a:endParaRPr/>
          </a:p>
        </p:txBody>
      </p:sp>
      <p:sp>
        <p:nvSpPr>
          <p:cNvPr id="38" name="object 38"/>
          <p:cNvSpPr/>
          <p:nvPr/>
        </p:nvSpPr>
        <p:spPr>
          <a:xfrm>
            <a:off x="5462987" y="5505115"/>
            <a:ext cx="116205" cy="171450"/>
          </a:xfrm>
          <a:custGeom>
            <a:avLst/>
            <a:gdLst/>
            <a:ahLst/>
            <a:cxnLst/>
            <a:rect l="l" t="t" r="r" b="b"/>
            <a:pathLst>
              <a:path w="116204" h="171450">
                <a:moveTo>
                  <a:pt x="0" y="0"/>
                </a:moveTo>
                <a:lnTo>
                  <a:pt x="39490" y="23015"/>
                </a:lnTo>
                <a:lnTo>
                  <a:pt x="71738" y="52987"/>
                </a:lnTo>
                <a:lnTo>
                  <a:pt x="95815" y="88544"/>
                </a:lnTo>
                <a:lnTo>
                  <a:pt x="110790" y="128315"/>
                </a:lnTo>
                <a:lnTo>
                  <a:pt x="115735" y="170929"/>
                </a:lnTo>
              </a:path>
            </a:pathLst>
          </a:custGeom>
          <a:ln w="38100">
            <a:solidFill>
              <a:srgbClr val="2E528F"/>
            </a:solidFill>
          </a:ln>
        </p:spPr>
        <p:txBody>
          <a:bodyPr wrap="square" lIns="0" tIns="0" rIns="0" bIns="0" rtlCol="0"/>
          <a:lstStyle/>
          <a:p>
            <a:endParaRPr/>
          </a:p>
        </p:txBody>
      </p:sp>
      <p:sp>
        <p:nvSpPr>
          <p:cNvPr id="39" name="object 39"/>
          <p:cNvSpPr/>
          <p:nvPr/>
        </p:nvSpPr>
        <p:spPr>
          <a:xfrm>
            <a:off x="5684424" y="5323075"/>
            <a:ext cx="52069" cy="64135"/>
          </a:xfrm>
          <a:custGeom>
            <a:avLst/>
            <a:gdLst/>
            <a:ahLst/>
            <a:cxnLst/>
            <a:rect l="l" t="t" r="r" b="b"/>
            <a:pathLst>
              <a:path w="52070" h="64135">
                <a:moveTo>
                  <a:pt x="51536" y="0"/>
                </a:moveTo>
                <a:lnTo>
                  <a:pt x="41749" y="17994"/>
                </a:lnTo>
                <a:lnTo>
                  <a:pt x="29811" y="34780"/>
                </a:lnTo>
                <a:lnTo>
                  <a:pt x="15851" y="50197"/>
                </a:lnTo>
                <a:lnTo>
                  <a:pt x="0" y="64084"/>
                </a:lnTo>
              </a:path>
            </a:pathLst>
          </a:custGeom>
          <a:ln w="38100">
            <a:solidFill>
              <a:srgbClr val="2E528F"/>
            </a:solidFill>
          </a:ln>
        </p:spPr>
        <p:txBody>
          <a:bodyPr wrap="square" lIns="0" tIns="0" rIns="0" bIns="0" rtlCol="0"/>
          <a:lstStyle/>
          <a:p>
            <a:endParaRPr/>
          </a:p>
        </p:txBody>
      </p:sp>
      <p:sp>
        <p:nvSpPr>
          <p:cNvPr id="40" name="object 40"/>
          <p:cNvSpPr/>
          <p:nvPr/>
        </p:nvSpPr>
        <p:spPr>
          <a:xfrm>
            <a:off x="5612301" y="5085253"/>
            <a:ext cx="3175" cy="30480"/>
          </a:xfrm>
          <a:custGeom>
            <a:avLst/>
            <a:gdLst/>
            <a:ahLst/>
            <a:cxnLst/>
            <a:rect l="l" t="t" r="r" b="b"/>
            <a:pathLst>
              <a:path w="3175" h="30479">
                <a:moveTo>
                  <a:pt x="0" y="0"/>
                </a:moveTo>
                <a:lnTo>
                  <a:pt x="1278" y="7520"/>
                </a:lnTo>
                <a:lnTo>
                  <a:pt x="2158" y="15081"/>
                </a:lnTo>
                <a:lnTo>
                  <a:pt x="2639" y="22670"/>
                </a:lnTo>
                <a:lnTo>
                  <a:pt x="2717" y="30276"/>
                </a:lnTo>
              </a:path>
            </a:pathLst>
          </a:custGeom>
          <a:ln w="38100">
            <a:solidFill>
              <a:srgbClr val="2E528F"/>
            </a:solidFill>
          </a:ln>
        </p:spPr>
        <p:txBody>
          <a:bodyPr wrap="square" lIns="0" tIns="0" rIns="0" bIns="0" rtlCol="0"/>
          <a:lstStyle/>
          <a:p>
            <a:endParaRPr/>
          </a:p>
        </p:txBody>
      </p:sp>
      <p:sp>
        <p:nvSpPr>
          <p:cNvPr id="41" name="object 41"/>
          <p:cNvSpPr/>
          <p:nvPr/>
        </p:nvSpPr>
        <p:spPr>
          <a:xfrm>
            <a:off x="5283192" y="5011353"/>
            <a:ext cx="26670" cy="38735"/>
          </a:xfrm>
          <a:custGeom>
            <a:avLst/>
            <a:gdLst/>
            <a:ahLst/>
            <a:cxnLst/>
            <a:rect l="l" t="t" r="r" b="b"/>
            <a:pathLst>
              <a:path w="26670" h="38735">
                <a:moveTo>
                  <a:pt x="0" y="38595"/>
                </a:moveTo>
                <a:lnTo>
                  <a:pt x="5436" y="28312"/>
                </a:lnTo>
                <a:lnTo>
                  <a:pt x="11666" y="18426"/>
                </a:lnTo>
                <a:lnTo>
                  <a:pt x="18661" y="8975"/>
                </a:lnTo>
                <a:lnTo>
                  <a:pt x="26390" y="0"/>
                </a:lnTo>
              </a:path>
            </a:pathLst>
          </a:custGeom>
          <a:ln w="38100">
            <a:solidFill>
              <a:srgbClr val="2E528F"/>
            </a:solidFill>
          </a:ln>
        </p:spPr>
        <p:txBody>
          <a:bodyPr wrap="square" lIns="0" tIns="0" rIns="0" bIns="0" rtlCol="0"/>
          <a:lstStyle/>
          <a:p>
            <a:endParaRPr/>
          </a:p>
        </p:txBody>
      </p:sp>
      <p:sp>
        <p:nvSpPr>
          <p:cNvPr id="42" name="object 42"/>
          <p:cNvSpPr/>
          <p:nvPr/>
        </p:nvSpPr>
        <p:spPr>
          <a:xfrm>
            <a:off x="5036267" y="5035051"/>
            <a:ext cx="13335" cy="33655"/>
          </a:xfrm>
          <a:custGeom>
            <a:avLst/>
            <a:gdLst/>
            <a:ahLst/>
            <a:cxnLst/>
            <a:rect l="l" t="t" r="r" b="b"/>
            <a:pathLst>
              <a:path w="13335" h="33654">
                <a:moveTo>
                  <a:pt x="0" y="33299"/>
                </a:moveTo>
                <a:lnTo>
                  <a:pt x="2346" y="24712"/>
                </a:lnTo>
                <a:lnTo>
                  <a:pt x="5265" y="16282"/>
                </a:lnTo>
                <a:lnTo>
                  <a:pt x="8749" y="8037"/>
                </a:lnTo>
                <a:lnTo>
                  <a:pt x="12788" y="0"/>
                </a:lnTo>
              </a:path>
            </a:pathLst>
          </a:custGeom>
          <a:ln w="38100">
            <a:solidFill>
              <a:srgbClr val="2E528F"/>
            </a:solidFill>
          </a:ln>
        </p:spPr>
        <p:txBody>
          <a:bodyPr wrap="square" lIns="0" tIns="0" rIns="0" bIns="0" rtlCol="0"/>
          <a:lstStyle/>
          <a:p>
            <a:endParaRPr/>
          </a:p>
        </p:txBody>
      </p:sp>
      <p:sp>
        <p:nvSpPr>
          <p:cNvPr id="43" name="object 43"/>
          <p:cNvSpPr/>
          <p:nvPr/>
        </p:nvSpPr>
        <p:spPr>
          <a:xfrm>
            <a:off x="4746478" y="5079653"/>
            <a:ext cx="46355" cy="32384"/>
          </a:xfrm>
          <a:custGeom>
            <a:avLst/>
            <a:gdLst/>
            <a:ahLst/>
            <a:cxnLst/>
            <a:rect l="l" t="t" r="r" b="b"/>
            <a:pathLst>
              <a:path w="46354" h="32385">
                <a:moveTo>
                  <a:pt x="0" y="0"/>
                </a:moveTo>
                <a:lnTo>
                  <a:pt x="12358" y="7094"/>
                </a:lnTo>
                <a:lnTo>
                  <a:pt x="24210" y="14857"/>
                </a:lnTo>
                <a:lnTo>
                  <a:pt x="35527" y="23265"/>
                </a:lnTo>
                <a:lnTo>
                  <a:pt x="46278" y="32296"/>
                </a:lnTo>
              </a:path>
            </a:pathLst>
          </a:custGeom>
          <a:ln w="38100">
            <a:solidFill>
              <a:srgbClr val="2E528F"/>
            </a:solidFill>
          </a:ln>
        </p:spPr>
        <p:txBody>
          <a:bodyPr wrap="square" lIns="0" tIns="0" rIns="0" bIns="0" rtlCol="0"/>
          <a:lstStyle/>
          <a:p>
            <a:endParaRPr/>
          </a:p>
        </p:txBody>
      </p:sp>
      <p:sp>
        <p:nvSpPr>
          <p:cNvPr id="44" name="object 44"/>
          <p:cNvSpPr/>
          <p:nvPr/>
        </p:nvSpPr>
        <p:spPr>
          <a:xfrm>
            <a:off x="4386979" y="5299502"/>
            <a:ext cx="8255" cy="34290"/>
          </a:xfrm>
          <a:custGeom>
            <a:avLst/>
            <a:gdLst/>
            <a:ahLst/>
            <a:cxnLst/>
            <a:rect l="l" t="t" r="r" b="b"/>
            <a:pathLst>
              <a:path w="8255" h="34289">
                <a:moveTo>
                  <a:pt x="8077" y="33985"/>
                </a:moveTo>
                <a:lnTo>
                  <a:pt x="5506" y="25604"/>
                </a:lnTo>
                <a:lnTo>
                  <a:pt x="3300" y="17140"/>
                </a:lnTo>
                <a:lnTo>
                  <a:pt x="1463" y="8601"/>
                </a:lnTo>
                <a:lnTo>
                  <a:pt x="0" y="0"/>
                </a:lnTo>
              </a:path>
            </a:pathLst>
          </a:custGeom>
          <a:ln w="38100">
            <a:solidFill>
              <a:srgbClr val="2E528F"/>
            </a:solidFill>
          </a:ln>
        </p:spPr>
        <p:txBody>
          <a:bodyPr wrap="square" lIns="0" tIns="0" rIns="0" bIns="0" rtlCol="0"/>
          <a:lstStyle/>
          <a:p>
            <a:endParaRPr/>
          </a:p>
        </p:txBody>
      </p:sp>
      <p:sp>
        <p:nvSpPr>
          <p:cNvPr id="45" name="object 45"/>
          <p:cNvSpPr/>
          <p:nvPr/>
        </p:nvSpPr>
        <p:spPr>
          <a:xfrm>
            <a:off x="4780789" y="5344668"/>
            <a:ext cx="647699" cy="321563"/>
          </a:xfrm>
          <a:prstGeom prst="rect">
            <a:avLst/>
          </a:prstGeom>
          <a:blipFill>
            <a:blip r:embed="rId5" cstate="print"/>
            <a:stretch>
              <a:fillRect/>
            </a:stretch>
          </a:blipFill>
        </p:spPr>
        <p:txBody>
          <a:bodyPr wrap="square" lIns="0" tIns="0" rIns="0" bIns="0" rtlCol="0"/>
          <a:lstStyle/>
          <a:p>
            <a:endParaRPr/>
          </a:p>
        </p:txBody>
      </p:sp>
      <p:sp>
        <p:nvSpPr>
          <p:cNvPr id="46" name="object 46"/>
          <p:cNvSpPr/>
          <p:nvPr/>
        </p:nvSpPr>
        <p:spPr>
          <a:xfrm>
            <a:off x="7362445" y="5265421"/>
            <a:ext cx="501395" cy="502919"/>
          </a:xfrm>
          <a:prstGeom prst="rect">
            <a:avLst/>
          </a:prstGeom>
          <a:blipFill>
            <a:blip r:embed="rId6" cstate="print"/>
            <a:stretch>
              <a:fillRect/>
            </a:stretch>
          </a:blipFill>
        </p:spPr>
        <p:txBody>
          <a:bodyPr wrap="square" lIns="0" tIns="0" rIns="0" bIns="0" rtlCol="0"/>
          <a:lstStyle/>
          <a:p>
            <a:endParaRPr/>
          </a:p>
        </p:txBody>
      </p:sp>
      <p:sp>
        <p:nvSpPr>
          <p:cNvPr id="47" name="object 47"/>
          <p:cNvSpPr/>
          <p:nvPr/>
        </p:nvSpPr>
        <p:spPr>
          <a:xfrm>
            <a:off x="6881176" y="5089874"/>
            <a:ext cx="1429385" cy="914400"/>
          </a:xfrm>
          <a:custGeom>
            <a:avLst/>
            <a:gdLst/>
            <a:ahLst/>
            <a:cxnLst/>
            <a:rect l="l" t="t" r="r" b="b"/>
            <a:pathLst>
              <a:path w="1429384" h="914400">
                <a:moveTo>
                  <a:pt x="129361" y="300640"/>
                </a:moveTo>
                <a:lnTo>
                  <a:pt x="128305" y="255752"/>
                </a:lnTo>
                <a:lnTo>
                  <a:pt x="138612" y="213210"/>
                </a:lnTo>
                <a:lnTo>
                  <a:pt x="159135" y="174328"/>
                </a:lnTo>
                <a:lnTo>
                  <a:pt x="188728" y="140419"/>
                </a:lnTo>
                <a:lnTo>
                  <a:pt x="226244" y="112799"/>
                </a:lnTo>
                <a:lnTo>
                  <a:pt x="270536" y="92781"/>
                </a:lnTo>
                <a:lnTo>
                  <a:pt x="320458" y="81679"/>
                </a:lnTo>
                <a:lnTo>
                  <a:pt x="357615" y="80000"/>
                </a:lnTo>
                <a:lnTo>
                  <a:pt x="394326" y="83678"/>
                </a:lnTo>
                <a:lnTo>
                  <a:pt x="429834" y="92582"/>
                </a:lnTo>
                <a:lnTo>
                  <a:pt x="463384" y="106584"/>
                </a:lnTo>
                <a:lnTo>
                  <a:pt x="490932" y="73051"/>
                </a:lnTo>
                <a:lnTo>
                  <a:pt x="526382" y="47876"/>
                </a:lnTo>
                <a:lnTo>
                  <a:pt x="567462" y="31667"/>
                </a:lnTo>
                <a:lnTo>
                  <a:pt x="611899" y="25028"/>
                </a:lnTo>
                <a:lnTo>
                  <a:pt x="657423" y="28568"/>
                </a:lnTo>
                <a:lnTo>
                  <a:pt x="701763" y="42893"/>
                </a:lnTo>
                <a:lnTo>
                  <a:pt x="742733" y="69119"/>
                </a:lnTo>
                <a:lnTo>
                  <a:pt x="769673" y="36390"/>
                </a:lnTo>
                <a:lnTo>
                  <a:pt x="805683" y="13454"/>
                </a:lnTo>
                <a:lnTo>
                  <a:pt x="847574" y="1240"/>
                </a:lnTo>
                <a:lnTo>
                  <a:pt x="892161" y="677"/>
                </a:lnTo>
                <a:lnTo>
                  <a:pt x="936255" y="12693"/>
                </a:lnTo>
                <a:lnTo>
                  <a:pt x="950565" y="19834"/>
                </a:lnTo>
                <a:lnTo>
                  <a:pt x="963806" y="28322"/>
                </a:lnTo>
                <a:lnTo>
                  <a:pt x="975855" y="38069"/>
                </a:lnTo>
                <a:lnTo>
                  <a:pt x="986585" y="48989"/>
                </a:lnTo>
                <a:lnTo>
                  <a:pt x="1025639" y="19932"/>
                </a:lnTo>
                <a:lnTo>
                  <a:pt x="1071520" y="3513"/>
                </a:lnTo>
                <a:lnTo>
                  <a:pt x="1120502" y="0"/>
                </a:lnTo>
                <a:lnTo>
                  <a:pt x="1168858" y="9659"/>
                </a:lnTo>
                <a:lnTo>
                  <a:pt x="1212861" y="32759"/>
                </a:lnTo>
                <a:lnTo>
                  <a:pt x="1248145" y="69527"/>
                </a:lnTo>
                <a:lnTo>
                  <a:pt x="1267065" y="114496"/>
                </a:lnTo>
                <a:lnTo>
                  <a:pt x="1310624" y="130554"/>
                </a:lnTo>
                <a:lnTo>
                  <a:pt x="1346585" y="155190"/>
                </a:lnTo>
                <a:lnTo>
                  <a:pt x="1373767" y="186602"/>
                </a:lnTo>
                <a:lnTo>
                  <a:pt x="1390991" y="222989"/>
                </a:lnTo>
                <a:lnTo>
                  <a:pt x="1397075" y="262550"/>
                </a:lnTo>
                <a:lnTo>
                  <a:pt x="1390839" y="303485"/>
                </a:lnTo>
                <a:lnTo>
                  <a:pt x="1388693" y="310381"/>
                </a:lnTo>
                <a:lnTo>
                  <a:pt x="1385988" y="317137"/>
                </a:lnTo>
                <a:lnTo>
                  <a:pt x="1382762" y="323703"/>
                </a:lnTo>
                <a:lnTo>
                  <a:pt x="1409349" y="362333"/>
                </a:lnTo>
                <a:lnTo>
                  <a:pt x="1424700" y="403854"/>
                </a:lnTo>
                <a:lnTo>
                  <a:pt x="1429063" y="446625"/>
                </a:lnTo>
                <a:lnTo>
                  <a:pt x="1422685" y="489003"/>
                </a:lnTo>
                <a:lnTo>
                  <a:pt x="1405812" y="529344"/>
                </a:lnTo>
                <a:lnTo>
                  <a:pt x="1378694" y="566008"/>
                </a:lnTo>
                <a:lnTo>
                  <a:pt x="1341576" y="597350"/>
                </a:lnTo>
                <a:lnTo>
                  <a:pt x="1292052" y="622445"/>
                </a:lnTo>
                <a:lnTo>
                  <a:pt x="1236852" y="635767"/>
                </a:lnTo>
                <a:lnTo>
                  <a:pt x="1229617" y="679990"/>
                </a:lnTo>
                <a:lnTo>
                  <a:pt x="1209977" y="719635"/>
                </a:lnTo>
                <a:lnTo>
                  <a:pt x="1179768" y="753127"/>
                </a:lnTo>
                <a:lnTo>
                  <a:pt x="1140828" y="778892"/>
                </a:lnTo>
                <a:lnTo>
                  <a:pt x="1094994" y="795356"/>
                </a:lnTo>
                <a:lnTo>
                  <a:pt x="1044104" y="800944"/>
                </a:lnTo>
                <a:lnTo>
                  <a:pt x="1017846" y="799185"/>
                </a:lnTo>
                <a:lnTo>
                  <a:pt x="992232" y="794329"/>
                </a:lnTo>
                <a:lnTo>
                  <a:pt x="967621" y="786465"/>
                </a:lnTo>
                <a:lnTo>
                  <a:pt x="944371" y="775683"/>
                </a:lnTo>
                <a:lnTo>
                  <a:pt x="923902" y="816998"/>
                </a:lnTo>
                <a:lnTo>
                  <a:pt x="894220" y="852041"/>
                </a:lnTo>
                <a:lnTo>
                  <a:pt x="856995" y="880031"/>
                </a:lnTo>
                <a:lnTo>
                  <a:pt x="813899" y="900188"/>
                </a:lnTo>
                <a:lnTo>
                  <a:pt x="766601" y="911729"/>
                </a:lnTo>
                <a:lnTo>
                  <a:pt x="716774" y="913876"/>
                </a:lnTo>
                <a:lnTo>
                  <a:pt x="666088" y="905846"/>
                </a:lnTo>
                <a:lnTo>
                  <a:pt x="630376" y="893375"/>
                </a:lnTo>
                <a:lnTo>
                  <a:pt x="597872" y="875877"/>
                </a:lnTo>
                <a:lnTo>
                  <a:pt x="569257" y="853793"/>
                </a:lnTo>
                <a:lnTo>
                  <a:pt x="545210" y="827563"/>
                </a:lnTo>
                <a:lnTo>
                  <a:pt x="498461" y="846849"/>
                </a:lnTo>
                <a:lnTo>
                  <a:pt x="449747" y="857287"/>
                </a:lnTo>
                <a:lnTo>
                  <a:pt x="400474" y="859184"/>
                </a:lnTo>
                <a:lnTo>
                  <a:pt x="352052" y="852845"/>
                </a:lnTo>
                <a:lnTo>
                  <a:pt x="305889" y="838579"/>
                </a:lnTo>
                <a:lnTo>
                  <a:pt x="263392" y="816690"/>
                </a:lnTo>
                <a:lnTo>
                  <a:pt x="225971" y="787486"/>
                </a:lnTo>
                <a:lnTo>
                  <a:pt x="195033" y="751274"/>
                </a:lnTo>
                <a:lnTo>
                  <a:pt x="192327" y="747261"/>
                </a:lnTo>
                <a:lnTo>
                  <a:pt x="146227" y="745534"/>
                </a:lnTo>
                <a:lnTo>
                  <a:pt x="104549" y="731880"/>
                </a:lnTo>
                <a:lnTo>
                  <a:pt x="69929" y="708109"/>
                </a:lnTo>
                <a:lnTo>
                  <a:pt x="45000" y="676027"/>
                </a:lnTo>
                <a:lnTo>
                  <a:pt x="32396" y="637444"/>
                </a:lnTo>
                <a:lnTo>
                  <a:pt x="32153" y="610127"/>
                </a:lnTo>
                <a:lnTo>
                  <a:pt x="38621" y="583709"/>
                </a:lnTo>
                <a:lnTo>
                  <a:pt x="51454" y="559107"/>
                </a:lnTo>
                <a:lnTo>
                  <a:pt x="70306" y="537241"/>
                </a:lnTo>
                <a:lnTo>
                  <a:pt x="34836" y="511608"/>
                </a:lnTo>
                <a:lnTo>
                  <a:pt x="11118" y="478737"/>
                </a:lnTo>
                <a:lnTo>
                  <a:pt x="0" y="441466"/>
                </a:lnTo>
                <a:lnTo>
                  <a:pt x="2327" y="402630"/>
                </a:lnTo>
                <a:lnTo>
                  <a:pt x="18947" y="365067"/>
                </a:lnTo>
                <a:lnTo>
                  <a:pt x="65154" y="322846"/>
                </a:lnTo>
                <a:lnTo>
                  <a:pt x="128154" y="303485"/>
                </a:lnTo>
                <a:lnTo>
                  <a:pt x="129361" y="300640"/>
                </a:lnTo>
                <a:close/>
              </a:path>
            </a:pathLst>
          </a:custGeom>
          <a:ln w="38100">
            <a:solidFill>
              <a:srgbClr val="2E528F"/>
            </a:solidFill>
          </a:ln>
        </p:spPr>
        <p:txBody>
          <a:bodyPr wrap="square" lIns="0" tIns="0" rIns="0" bIns="0" rtlCol="0"/>
          <a:lstStyle/>
          <a:p>
            <a:endParaRPr/>
          </a:p>
        </p:txBody>
      </p:sp>
      <p:sp>
        <p:nvSpPr>
          <p:cNvPr id="48" name="object 48"/>
          <p:cNvSpPr/>
          <p:nvPr/>
        </p:nvSpPr>
        <p:spPr>
          <a:xfrm>
            <a:off x="6953020" y="5623564"/>
            <a:ext cx="83820" cy="17145"/>
          </a:xfrm>
          <a:custGeom>
            <a:avLst/>
            <a:gdLst/>
            <a:ahLst/>
            <a:cxnLst/>
            <a:rect l="l" t="t" r="r" b="b"/>
            <a:pathLst>
              <a:path w="83820" h="17145">
                <a:moveTo>
                  <a:pt x="83731" y="16865"/>
                </a:moveTo>
                <a:lnTo>
                  <a:pt x="61875" y="16894"/>
                </a:lnTo>
                <a:lnTo>
                  <a:pt x="40389" y="14043"/>
                </a:lnTo>
                <a:lnTo>
                  <a:pt x="19640" y="8385"/>
                </a:lnTo>
                <a:lnTo>
                  <a:pt x="0" y="0"/>
                </a:lnTo>
              </a:path>
            </a:pathLst>
          </a:custGeom>
          <a:ln w="38100">
            <a:solidFill>
              <a:srgbClr val="2E528F"/>
            </a:solidFill>
          </a:ln>
        </p:spPr>
        <p:txBody>
          <a:bodyPr wrap="square" lIns="0" tIns="0" rIns="0" bIns="0" rtlCol="0"/>
          <a:lstStyle/>
          <a:p>
            <a:endParaRPr/>
          </a:p>
        </p:txBody>
      </p:sp>
      <p:sp>
        <p:nvSpPr>
          <p:cNvPr id="49" name="object 49"/>
          <p:cNvSpPr/>
          <p:nvPr/>
        </p:nvSpPr>
        <p:spPr>
          <a:xfrm>
            <a:off x="7074000" y="5825050"/>
            <a:ext cx="36830" cy="8255"/>
          </a:xfrm>
          <a:custGeom>
            <a:avLst/>
            <a:gdLst/>
            <a:ahLst/>
            <a:cxnLst/>
            <a:rect l="l" t="t" r="r" b="b"/>
            <a:pathLst>
              <a:path w="36829" h="8254">
                <a:moveTo>
                  <a:pt x="36626" y="0"/>
                </a:moveTo>
                <a:lnTo>
                  <a:pt x="27714" y="2799"/>
                </a:lnTo>
                <a:lnTo>
                  <a:pt x="18618" y="5079"/>
                </a:lnTo>
                <a:lnTo>
                  <a:pt x="9369" y="6836"/>
                </a:lnTo>
                <a:lnTo>
                  <a:pt x="0" y="8064"/>
                </a:lnTo>
              </a:path>
            </a:pathLst>
          </a:custGeom>
          <a:ln w="38100">
            <a:solidFill>
              <a:srgbClr val="2E528F"/>
            </a:solidFill>
          </a:ln>
        </p:spPr>
        <p:txBody>
          <a:bodyPr wrap="square" lIns="0" tIns="0" rIns="0" bIns="0" rtlCol="0"/>
          <a:lstStyle/>
          <a:p>
            <a:endParaRPr/>
          </a:p>
        </p:txBody>
      </p:sp>
      <p:sp>
        <p:nvSpPr>
          <p:cNvPr id="50" name="object 50"/>
          <p:cNvSpPr/>
          <p:nvPr/>
        </p:nvSpPr>
        <p:spPr>
          <a:xfrm>
            <a:off x="7404239" y="5876928"/>
            <a:ext cx="22225" cy="36830"/>
          </a:xfrm>
          <a:custGeom>
            <a:avLst/>
            <a:gdLst/>
            <a:ahLst/>
            <a:cxnLst/>
            <a:rect l="l" t="t" r="r" b="b"/>
            <a:pathLst>
              <a:path w="22225" h="36829">
                <a:moveTo>
                  <a:pt x="22072" y="36830"/>
                </a:moveTo>
                <a:lnTo>
                  <a:pt x="15714" y="28017"/>
                </a:lnTo>
                <a:lnTo>
                  <a:pt x="9907" y="18929"/>
                </a:lnTo>
                <a:lnTo>
                  <a:pt x="4665" y="9583"/>
                </a:lnTo>
                <a:lnTo>
                  <a:pt x="0" y="0"/>
                </a:lnTo>
              </a:path>
            </a:pathLst>
          </a:custGeom>
          <a:ln w="38100">
            <a:solidFill>
              <a:srgbClr val="2E528F"/>
            </a:solidFill>
          </a:ln>
        </p:spPr>
        <p:txBody>
          <a:bodyPr wrap="square" lIns="0" tIns="0" rIns="0" bIns="0" rtlCol="0"/>
          <a:lstStyle/>
          <a:p>
            <a:endParaRPr/>
          </a:p>
        </p:txBody>
      </p:sp>
      <p:sp>
        <p:nvSpPr>
          <p:cNvPr id="51" name="object 51"/>
          <p:cNvSpPr/>
          <p:nvPr/>
        </p:nvSpPr>
        <p:spPr>
          <a:xfrm>
            <a:off x="7825687" y="5821912"/>
            <a:ext cx="8890" cy="40640"/>
          </a:xfrm>
          <a:custGeom>
            <a:avLst/>
            <a:gdLst/>
            <a:ahLst/>
            <a:cxnLst/>
            <a:rect l="l" t="t" r="r" b="b"/>
            <a:pathLst>
              <a:path w="8889" h="40639">
                <a:moveTo>
                  <a:pt x="8813" y="0"/>
                </a:moveTo>
                <a:lnTo>
                  <a:pt x="7531" y="10245"/>
                </a:lnTo>
                <a:lnTo>
                  <a:pt x="5630" y="20410"/>
                </a:lnTo>
                <a:lnTo>
                  <a:pt x="3118" y="30473"/>
                </a:lnTo>
                <a:lnTo>
                  <a:pt x="0" y="40411"/>
                </a:lnTo>
              </a:path>
            </a:pathLst>
          </a:custGeom>
          <a:ln w="38099">
            <a:solidFill>
              <a:srgbClr val="2E528F"/>
            </a:solidFill>
          </a:ln>
        </p:spPr>
        <p:txBody>
          <a:bodyPr wrap="square" lIns="0" tIns="0" rIns="0" bIns="0" rtlCol="0"/>
          <a:lstStyle/>
          <a:p>
            <a:endParaRPr/>
          </a:p>
        </p:txBody>
      </p:sp>
      <p:sp>
        <p:nvSpPr>
          <p:cNvPr id="52" name="object 52"/>
          <p:cNvSpPr/>
          <p:nvPr/>
        </p:nvSpPr>
        <p:spPr>
          <a:xfrm>
            <a:off x="8009761" y="5572204"/>
            <a:ext cx="107950" cy="151130"/>
          </a:xfrm>
          <a:custGeom>
            <a:avLst/>
            <a:gdLst/>
            <a:ahLst/>
            <a:cxnLst/>
            <a:rect l="l" t="t" r="r" b="b"/>
            <a:pathLst>
              <a:path w="107950" h="151129">
                <a:moveTo>
                  <a:pt x="0" y="0"/>
                </a:moveTo>
                <a:lnTo>
                  <a:pt x="44829" y="26432"/>
                </a:lnTo>
                <a:lnTo>
                  <a:pt x="78809" y="61995"/>
                </a:lnTo>
                <a:lnTo>
                  <a:pt x="100255" y="104320"/>
                </a:lnTo>
                <a:lnTo>
                  <a:pt x="107480" y="151041"/>
                </a:lnTo>
              </a:path>
            </a:pathLst>
          </a:custGeom>
          <a:ln w="38100">
            <a:solidFill>
              <a:srgbClr val="2E528F"/>
            </a:solidFill>
          </a:ln>
        </p:spPr>
        <p:txBody>
          <a:bodyPr wrap="square" lIns="0" tIns="0" rIns="0" bIns="0" rtlCol="0"/>
          <a:lstStyle/>
          <a:p>
            <a:endParaRPr/>
          </a:p>
        </p:txBody>
      </p:sp>
      <p:sp>
        <p:nvSpPr>
          <p:cNvPr id="53" name="object 53"/>
          <p:cNvSpPr/>
          <p:nvPr/>
        </p:nvSpPr>
        <p:spPr>
          <a:xfrm>
            <a:off x="8215412" y="5411346"/>
            <a:ext cx="48260" cy="57150"/>
          </a:xfrm>
          <a:custGeom>
            <a:avLst/>
            <a:gdLst/>
            <a:ahLst/>
            <a:cxnLst/>
            <a:rect l="l" t="t" r="r" b="b"/>
            <a:pathLst>
              <a:path w="48259" h="57150">
                <a:moveTo>
                  <a:pt x="47853" y="0"/>
                </a:moveTo>
                <a:lnTo>
                  <a:pt x="38765" y="15899"/>
                </a:lnTo>
                <a:lnTo>
                  <a:pt x="27679" y="30733"/>
                </a:lnTo>
                <a:lnTo>
                  <a:pt x="14717" y="44359"/>
                </a:lnTo>
                <a:lnTo>
                  <a:pt x="0" y="56629"/>
                </a:lnTo>
              </a:path>
            </a:pathLst>
          </a:custGeom>
          <a:ln w="38100">
            <a:solidFill>
              <a:srgbClr val="2E528F"/>
            </a:solidFill>
          </a:ln>
        </p:spPr>
        <p:txBody>
          <a:bodyPr wrap="square" lIns="0" tIns="0" rIns="0" bIns="0" rtlCol="0"/>
          <a:lstStyle/>
          <a:p>
            <a:endParaRPr/>
          </a:p>
        </p:txBody>
      </p:sp>
      <p:sp>
        <p:nvSpPr>
          <p:cNvPr id="54" name="object 54"/>
          <p:cNvSpPr/>
          <p:nvPr/>
        </p:nvSpPr>
        <p:spPr>
          <a:xfrm>
            <a:off x="8148432" y="5201200"/>
            <a:ext cx="2540" cy="27305"/>
          </a:xfrm>
          <a:custGeom>
            <a:avLst/>
            <a:gdLst/>
            <a:ahLst/>
            <a:cxnLst/>
            <a:rect l="l" t="t" r="r" b="b"/>
            <a:pathLst>
              <a:path w="2540" h="27304">
                <a:moveTo>
                  <a:pt x="0" y="0"/>
                </a:moveTo>
                <a:lnTo>
                  <a:pt x="1187" y="6641"/>
                </a:lnTo>
                <a:lnTo>
                  <a:pt x="2006" y="13320"/>
                </a:lnTo>
                <a:lnTo>
                  <a:pt x="2453" y="20025"/>
                </a:lnTo>
                <a:lnTo>
                  <a:pt x="2527" y="26746"/>
                </a:lnTo>
              </a:path>
            </a:pathLst>
          </a:custGeom>
          <a:ln w="38099">
            <a:solidFill>
              <a:srgbClr val="2E528F"/>
            </a:solidFill>
          </a:ln>
        </p:spPr>
        <p:txBody>
          <a:bodyPr wrap="square" lIns="0" tIns="0" rIns="0" bIns="0" rtlCol="0"/>
          <a:lstStyle/>
          <a:p>
            <a:endParaRPr/>
          </a:p>
        </p:txBody>
      </p:sp>
      <p:sp>
        <p:nvSpPr>
          <p:cNvPr id="55" name="object 55"/>
          <p:cNvSpPr/>
          <p:nvPr/>
        </p:nvSpPr>
        <p:spPr>
          <a:xfrm>
            <a:off x="7842808" y="5135883"/>
            <a:ext cx="24765" cy="34290"/>
          </a:xfrm>
          <a:custGeom>
            <a:avLst/>
            <a:gdLst/>
            <a:ahLst/>
            <a:cxnLst/>
            <a:rect l="l" t="t" r="r" b="b"/>
            <a:pathLst>
              <a:path w="24764" h="34289">
                <a:moveTo>
                  <a:pt x="0" y="34112"/>
                </a:moveTo>
                <a:lnTo>
                  <a:pt x="5051" y="25026"/>
                </a:lnTo>
                <a:lnTo>
                  <a:pt x="10836" y="16289"/>
                </a:lnTo>
                <a:lnTo>
                  <a:pt x="17330" y="7935"/>
                </a:lnTo>
                <a:lnTo>
                  <a:pt x="24511" y="0"/>
                </a:lnTo>
              </a:path>
            </a:pathLst>
          </a:custGeom>
          <a:ln w="38100">
            <a:solidFill>
              <a:srgbClr val="2E528F"/>
            </a:solidFill>
          </a:ln>
        </p:spPr>
        <p:txBody>
          <a:bodyPr wrap="square" lIns="0" tIns="0" rIns="0" bIns="0" rtlCol="0"/>
          <a:lstStyle/>
          <a:p>
            <a:endParaRPr/>
          </a:p>
        </p:txBody>
      </p:sp>
      <p:sp>
        <p:nvSpPr>
          <p:cNvPr id="56" name="object 56"/>
          <p:cNvSpPr/>
          <p:nvPr/>
        </p:nvSpPr>
        <p:spPr>
          <a:xfrm>
            <a:off x="7613497" y="5156839"/>
            <a:ext cx="12065" cy="29845"/>
          </a:xfrm>
          <a:custGeom>
            <a:avLst/>
            <a:gdLst/>
            <a:ahLst/>
            <a:cxnLst/>
            <a:rect l="l" t="t" r="r" b="b"/>
            <a:pathLst>
              <a:path w="12064" h="29845">
                <a:moveTo>
                  <a:pt x="0" y="29413"/>
                </a:moveTo>
                <a:lnTo>
                  <a:pt x="2182" y="21827"/>
                </a:lnTo>
                <a:lnTo>
                  <a:pt x="4894" y="14382"/>
                </a:lnTo>
                <a:lnTo>
                  <a:pt x="8127" y="7099"/>
                </a:lnTo>
                <a:lnTo>
                  <a:pt x="11874" y="0"/>
                </a:lnTo>
              </a:path>
            </a:pathLst>
          </a:custGeom>
          <a:ln w="38100">
            <a:solidFill>
              <a:srgbClr val="2E528F"/>
            </a:solidFill>
          </a:ln>
        </p:spPr>
        <p:txBody>
          <a:bodyPr wrap="square" lIns="0" tIns="0" rIns="0" bIns="0" rtlCol="0"/>
          <a:lstStyle/>
          <a:p>
            <a:endParaRPr/>
          </a:p>
        </p:txBody>
      </p:sp>
      <p:sp>
        <p:nvSpPr>
          <p:cNvPr id="57" name="object 57"/>
          <p:cNvSpPr/>
          <p:nvPr/>
        </p:nvSpPr>
        <p:spPr>
          <a:xfrm>
            <a:off x="7344395" y="5196247"/>
            <a:ext cx="43180" cy="28575"/>
          </a:xfrm>
          <a:custGeom>
            <a:avLst/>
            <a:gdLst/>
            <a:ahLst/>
            <a:cxnLst/>
            <a:rect l="l" t="t" r="r" b="b"/>
            <a:pathLst>
              <a:path w="43179" h="28575">
                <a:moveTo>
                  <a:pt x="0" y="0"/>
                </a:moveTo>
                <a:lnTo>
                  <a:pt x="11472" y="6273"/>
                </a:lnTo>
                <a:lnTo>
                  <a:pt x="22477" y="13134"/>
                </a:lnTo>
                <a:lnTo>
                  <a:pt x="32984" y="20563"/>
                </a:lnTo>
                <a:lnTo>
                  <a:pt x="42964" y="28536"/>
                </a:lnTo>
              </a:path>
            </a:pathLst>
          </a:custGeom>
          <a:ln w="38099">
            <a:solidFill>
              <a:srgbClr val="2E528F"/>
            </a:solidFill>
          </a:ln>
        </p:spPr>
        <p:txBody>
          <a:bodyPr wrap="square" lIns="0" tIns="0" rIns="0" bIns="0" rtlCol="0"/>
          <a:lstStyle/>
          <a:p>
            <a:endParaRPr/>
          </a:p>
        </p:txBody>
      </p:sp>
      <p:sp>
        <p:nvSpPr>
          <p:cNvPr id="58" name="object 58"/>
          <p:cNvSpPr/>
          <p:nvPr/>
        </p:nvSpPr>
        <p:spPr>
          <a:xfrm>
            <a:off x="7010538" y="5390518"/>
            <a:ext cx="7620" cy="30480"/>
          </a:xfrm>
          <a:custGeom>
            <a:avLst/>
            <a:gdLst/>
            <a:ahLst/>
            <a:cxnLst/>
            <a:rect l="l" t="t" r="r" b="b"/>
            <a:pathLst>
              <a:path w="7620" h="30479">
                <a:moveTo>
                  <a:pt x="7505" y="30035"/>
                </a:moveTo>
                <a:lnTo>
                  <a:pt x="5120" y="22626"/>
                </a:lnTo>
                <a:lnTo>
                  <a:pt x="3071" y="15146"/>
                </a:lnTo>
                <a:lnTo>
                  <a:pt x="1363" y="7602"/>
                </a:lnTo>
                <a:lnTo>
                  <a:pt x="0" y="0"/>
                </a:lnTo>
              </a:path>
            </a:pathLst>
          </a:custGeom>
          <a:ln w="38100">
            <a:solidFill>
              <a:srgbClr val="2E528F"/>
            </a:solidFill>
          </a:ln>
        </p:spPr>
        <p:txBody>
          <a:bodyPr wrap="square" lIns="0" tIns="0" rIns="0" bIns="0" rtlCol="0"/>
          <a:lstStyle/>
          <a:p>
            <a:endParaRPr/>
          </a:p>
        </p:txBody>
      </p:sp>
      <p:sp>
        <p:nvSpPr>
          <p:cNvPr id="59" name="object 59"/>
          <p:cNvSpPr/>
          <p:nvPr/>
        </p:nvSpPr>
        <p:spPr>
          <a:xfrm>
            <a:off x="4710684" y="5324856"/>
            <a:ext cx="647699" cy="320039"/>
          </a:xfrm>
          <a:prstGeom prst="rect">
            <a:avLst/>
          </a:prstGeom>
          <a:blipFill>
            <a:blip r:embed="rId5" cstate="print"/>
            <a:stretch>
              <a:fillRect/>
            </a:stretch>
          </a:blipFill>
        </p:spPr>
        <p:txBody>
          <a:bodyPr wrap="square" lIns="0" tIns="0" rIns="0" bIns="0" rtlCol="0"/>
          <a:lstStyle/>
          <a:p>
            <a:endParaRPr/>
          </a:p>
        </p:txBody>
      </p:sp>
      <p:sp>
        <p:nvSpPr>
          <p:cNvPr id="60" name="object 60"/>
          <p:cNvSpPr/>
          <p:nvPr/>
        </p:nvSpPr>
        <p:spPr>
          <a:xfrm>
            <a:off x="3773982" y="5444681"/>
            <a:ext cx="441959" cy="27305"/>
          </a:xfrm>
          <a:custGeom>
            <a:avLst/>
            <a:gdLst/>
            <a:ahLst/>
            <a:cxnLst/>
            <a:rect l="l" t="t" r="r" b="b"/>
            <a:pathLst>
              <a:path w="441960" h="27304">
                <a:moveTo>
                  <a:pt x="0" y="0"/>
                </a:moveTo>
                <a:lnTo>
                  <a:pt x="83223" y="1731"/>
                </a:lnTo>
                <a:lnTo>
                  <a:pt x="153682" y="4876"/>
                </a:lnTo>
                <a:lnTo>
                  <a:pt x="202482" y="8965"/>
                </a:lnTo>
                <a:lnTo>
                  <a:pt x="238969" y="18085"/>
                </a:lnTo>
                <a:lnTo>
                  <a:pt x="287769" y="22174"/>
                </a:lnTo>
                <a:lnTo>
                  <a:pt x="358228" y="25319"/>
                </a:lnTo>
                <a:lnTo>
                  <a:pt x="441452" y="27050"/>
                </a:lnTo>
              </a:path>
            </a:pathLst>
          </a:custGeom>
          <a:ln w="38099">
            <a:solidFill>
              <a:srgbClr val="2E5496"/>
            </a:solidFill>
          </a:ln>
        </p:spPr>
        <p:txBody>
          <a:bodyPr wrap="square" lIns="0" tIns="0" rIns="0" bIns="0" rtlCol="0"/>
          <a:lstStyle/>
          <a:p>
            <a:endParaRPr/>
          </a:p>
        </p:txBody>
      </p:sp>
      <p:sp>
        <p:nvSpPr>
          <p:cNvPr id="61" name="object 61"/>
          <p:cNvSpPr/>
          <p:nvPr/>
        </p:nvSpPr>
        <p:spPr>
          <a:xfrm>
            <a:off x="4100971" y="5404473"/>
            <a:ext cx="114935" cy="133350"/>
          </a:xfrm>
          <a:custGeom>
            <a:avLst/>
            <a:gdLst/>
            <a:ahLst/>
            <a:cxnLst/>
            <a:rect l="l" t="t" r="r" b="b"/>
            <a:pathLst>
              <a:path w="114935" h="133350">
                <a:moveTo>
                  <a:pt x="673" y="0"/>
                </a:moveTo>
                <a:lnTo>
                  <a:pt x="114630" y="67259"/>
                </a:lnTo>
                <a:lnTo>
                  <a:pt x="0" y="133349"/>
                </a:lnTo>
              </a:path>
            </a:pathLst>
          </a:custGeom>
          <a:ln w="38100">
            <a:solidFill>
              <a:srgbClr val="2E5496"/>
            </a:solidFill>
          </a:ln>
        </p:spPr>
        <p:txBody>
          <a:bodyPr wrap="square" lIns="0" tIns="0" rIns="0" bIns="0" rtlCol="0"/>
          <a:lstStyle/>
          <a:p>
            <a:endParaRPr/>
          </a:p>
        </p:txBody>
      </p:sp>
      <p:sp>
        <p:nvSpPr>
          <p:cNvPr id="62" name="object 62"/>
          <p:cNvSpPr/>
          <p:nvPr/>
        </p:nvSpPr>
        <p:spPr>
          <a:xfrm>
            <a:off x="3773800" y="5378573"/>
            <a:ext cx="114935" cy="133350"/>
          </a:xfrm>
          <a:custGeom>
            <a:avLst/>
            <a:gdLst/>
            <a:ahLst/>
            <a:cxnLst/>
            <a:rect l="l" t="t" r="r" b="b"/>
            <a:pathLst>
              <a:path w="114935" h="133350">
                <a:moveTo>
                  <a:pt x="113969" y="133349"/>
                </a:moveTo>
                <a:lnTo>
                  <a:pt x="0" y="66103"/>
                </a:lnTo>
                <a:lnTo>
                  <a:pt x="114630" y="0"/>
                </a:lnTo>
              </a:path>
            </a:pathLst>
          </a:custGeom>
          <a:ln w="38099">
            <a:solidFill>
              <a:srgbClr val="2E5496"/>
            </a:solidFill>
          </a:ln>
        </p:spPr>
        <p:txBody>
          <a:bodyPr wrap="square" lIns="0" tIns="0" rIns="0" bIns="0" rtlCol="0"/>
          <a:lstStyle/>
          <a:p>
            <a:endParaRPr/>
          </a:p>
        </p:txBody>
      </p:sp>
      <p:sp>
        <p:nvSpPr>
          <p:cNvPr id="63" name="object 63"/>
          <p:cNvSpPr/>
          <p:nvPr/>
        </p:nvSpPr>
        <p:spPr>
          <a:xfrm>
            <a:off x="8346170" y="5523848"/>
            <a:ext cx="495934" cy="20320"/>
          </a:xfrm>
          <a:custGeom>
            <a:avLst/>
            <a:gdLst/>
            <a:ahLst/>
            <a:cxnLst/>
            <a:rect l="l" t="t" r="r" b="b"/>
            <a:pathLst>
              <a:path w="495934" h="20320">
                <a:moveTo>
                  <a:pt x="0" y="19900"/>
                </a:moveTo>
                <a:lnTo>
                  <a:pt x="75423" y="19009"/>
                </a:lnTo>
                <a:lnTo>
                  <a:pt x="143120" y="17386"/>
                </a:lnTo>
                <a:lnTo>
                  <a:pt x="197901" y="15214"/>
                </a:lnTo>
                <a:lnTo>
                  <a:pt x="247954" y="9956"/>
                </a:lnTo>
                <a:lnTo>
                  <a:pt x="261333" y="7236"/>
                </a:lnTo>
                <a:lnTo>
                  <a:pt x="298007" y="4698"/>
                </a:lnTo>
                <a:lnTo>
                  <a:pt x="352788" y="2524"/>
                </a:lnTo>
                <a:lnTo>
                  <a:pt x="420486" y="897"/>
                </a:lnTo>
                <a:lnTo>
                  <a:pt x="495909" y="0"/>
                </a:lnTo>
              </a:path>
            </a:pathLst>
          </a:custGeom>
          <a:ln w="38100">
            <a:solidFill>
              <a:srgbClr val="2E5496"/>
            </a:solidFill>
          </a:ln>
        </p:spPr>
        <p:txBody>
          <a:bodyPr wrap="square" lIns="0" tIns="0" rIns="0" bIns="0" rtlCol="0"/>
          <a:lstStyle/>
          <a:p>
            <a:endParaRPr/>
          </a:p>
        </p:txBody>
      </p:sp>
      <p:sp>
        <p:nvSpPr>
          <p:cNvPr id="64" name="object 64"/>
          <p:cNvSpPr/>
          <p:nvPr/>
        </p:nvSpPr>
        <p:spPr>
          <a:xfrm>
            <a:off x="8727946" y="5457532"/>
            <a:ext cx="114935" cy="133350"/>
          </a:xfrm>
          <a:custGeom>
            <a:avLst/>
            <a:gdLst/>
            <a:ahLst/>
            <a:cxnLst/>
            <a:rect l="l" t="t" r="r" b="b"/>
            <a:pathLst>
              <a:path w="114934" h="133350">
                <a:moveTo>
                  <a:pt x="406" y="133350"/>
                </a:moveTo>
                <a:lnTo>
                  <a:pt x="114503" y="66319"/>
                </a:lnTo>
                <a:lnTo>
                  <a:pt x="0" y="0"/>
                </a:lnTo>
              </a:path>
            </a:pathLst>
          </a:custGeom>
          <a:ln w="38100">
            <a:solidFill>
              <a:srgbClr val="2E5496"/>
            </a:solidFill>
          </a:ln>
        </p:spPr>
        <p:txBody>
          <a:bodyPr wrap="square" lIns="0" tIns="0" rIns="0" bIns="0" rtlCol="0"/>
          <a:lstStyle/>
          <a:p>
            <a:endParaRPr/>
          </a:p>
        </p:txBody>
      </p:sp>
      <p:sp>
        <p:nvSpPr>
          <p:cNvPr id="65" name="object 65"/>
          <p:cNvSpPr/>
          <p:nvPr/>
        </p:nvSpPr>
        <p:spPr>
          <a:xfrm>
            <a:off x="8345808" y="5476733"/>
            <a:ext cx="114935" cy="133350"/>
          </a:xfrm>
          <a:custGeom>
            <a:avLst/>
            <a:gdLst/>
            <a:ahLst/>
            <a:cxnLst/>
            <a:rect l="l" t="t" r="r" b="b"/>
            <a:pathLst>
              <a:path w="114934" h="133350">
                <a:moveTo>
                  <a:pt x="114096" y="0"/>
                </a:moveTo>
                <a:lnTo>
                  <a:pt x="0" y="67017"/>
                </a:lnTo>
                <a:lnTo>
                  <a:pt x="114490" y="133350"/>
                </a:lnTo>
              </a:path>
            </a:pathLst>
          </a:custGeom>
          <a:ln w="38100">
            <a:solidFill>
              <a:srgbClr val="2E5496"/>
            </a:solidFill>
          </a:ln>
        </p:spPr>
        <p:txBody>
          <a:bodyPr wrap="square" lIns="0" tIns="0" rIns="0" bIns="0" rtlCol="0"/>
          <a:lstStyle/>
          <a:p>
            <a:endParaRPr/>
          </a:p>
        </p:txBody>
      </p:sp>
      <p:sp>
        <p:nvSpPr>
          <p:cNvPr id="66" name="object 66"/>
          <p:cNvSpPr/>
          <p:nvPr/>
        </p:nvSpPr>
        <p:spPr>
          <a:xfrm>
            <a:off x="4681792" y="4383031"/>
            <a:ext cx="809625" cy="635635"/>
          </a:xfrm>
          <a:custGeom>
            <a:avLst/>
            <a:gdLst/>
            <a:ahLst/>
            <a:cxnLst/>
            <a:rect l="l" t="t" r="r" b="b"/>
            <a:pathLst>
              <a:path w="809625" h="635635">
                <a:moveTo>
                  <a:pt x="0" y="635597"/>
                </a:moveTo>
                <a:lnTo>
                  <a:pt x="12875" y="579085"/>
                </a:lnTo>
                <a:lnTo>
                  <a:pt x="25984" y="522971"/>
                </a:lnTo>
                <a:lnTo>
                  <a:pt x="39559" y="467654"/>
                </a:lnTo>
                <a:lnTo>
                  <a:pt x="53834" y="413531"/>
                </a:lnTo>
                <a:lnTo>
                  <a:pt x="69042" y="361001"/>
                </a:lnTo>
                <a:lnTo>
                  <a:pt x="85416" y="310463"/>
                </a:lnTo>
                <a:lnTo>
                  <a:pt x="103189" y="262313"/>
                </a:lnTo>
                <a:lnTo>
                  <a:pt x="122594" y="216952"/>
                </a:lnTo>
                <a:lnTo>
                  <a:pt x="143866" y="174776"/>
                </a:lnTo>
                <a:lnTo>
                  <a:pt x="167236" y="136185"/>
                </a:lnTo>
                <a:lnTo>
                  <a:pt x="192938" y="101576"/>
                </a:lnTo>
                <a:lnTo>
                  <a:pt x="221206" y="71348"/>
                </a:lnTo>
                <a:lnTo>
                  <a:pt x="252272" y="45898"/>
                </a:lnTo>
                <a:lnTo>
                  <a:pt x="326256" y="15046"/>
                </a:lnTo>
                <a:lnTo>
                  <a:pt x="372804" y="6425"/>
                </a:lnTo>
                <a:lnTo>
                  <a:pt x="423728" y="1595"/>
                </a:lnTo>
                <a:lnTo>
                  <a:pt x="477532" y="0"/>
                </a:lnTo>
                <a:lnTo>
                  <a:pt x="532718" y="1080"/>
                </a:lnTo>
                <a:lnTo>
                  <a:pt x="587791" y="4278"/>
                </a:lnTo>
                <a:lnTo>
                  <a:pt x="641254" y="9035"/>
                </a:lnTo>
                <a:lnTo>
                  <a:pt x="691611" y="14794"/>
                </a:lnTo>
                <a:lnTo>
                  <a:pt x="737365" y="20997"/>
                </a:lnTo>
                <a:lnTo>
                  <a:pt x="777020" y="27084"/>
                </a:lnTo>
                <a:lnTo>
                  <a:pt x="809078" y="32499"/>
                </a:lnTo>
              </a:path>
            </a:pathLst>
          </a:custGeom>
          <a:ln w="38100">
            <a:solidFill>
              <a:srgbClr val="2E5496"/>
            </a:solidFill>
          </a:ln>
        </p:spPr>
        <p:txBody>
          <a:bodyPr wrap="square" lIns="0" tIns="0" rIns="0" bIns="0" rtlCol="0"/>
          <a:lstStyle/>
          <a:p>
            <a:endParaRPr/>
          </a:p>
        </p:txBody>
      </p:sp>
      <p:sp>
        <p:nvSpPr>
          <p:cNvPr id="67" name="object 67"/>
          <p:cNvSpPr/>
          <p:nvPr/>
        </p:nvSpPr>
        <p:spPr>
          <a:xfrm>
            <a:off x="5366290" y="4328991"/>
            <a:ext cx="125095" cy="131445"/>
          </a:xfrm>
          <a:custGeom>
            <a:avLst/>
            <a:gdLst/>
            <a:ahLst/>
            <a:cxnLst/>
            <a:rect l="l" t="t" r="r" b="b"/>
            <a:pathLst>
              <a:path w="125095" h="131445">
                <a:moveTo>
                  <a:pt x="24511" y="0"/>
                </a:moveTo>
                <a:lnTo>
                  <a:pt x="124612" y="86550"/>
                </a:lnTo>
                <a:lnTo>
                  <a:pt x="0" y="131076"/>
                </a:lnTo>
              </a:path>
            </a:pathLst>
          </a:custGeom>
          <a:ln w="38100">
            <a:solidFill>
              <a:srgbClr val="2E5496"/>
            </a:solidFill>
          </a:ln>
        </p:spPr>
        <p:txBody>
          <a:bodyPr wrap="square" lIns="0" tIns="0" rIns="0" bIns="0" rtlCol="0"/>
          <a:lstStyle/>
          <a:p>
            <a:endParaRPr/>
          </a:p>
        </p:txBody>
      </p:sp>
      <p:sp>
        <p:nvSpPr>
          <p:cNvPr id="68" name="object 68"/>
          <p:cNvSpPr/>
          <p:nvPr/>
        </p:nvSpPr>
        <p:spPr>
          <a:xfrm>
            <a:off x="4607053" y="4466845"/>
            <a:ext cx="505967" cy="208787"/>
          </a:xfrm>
          <a:prstGeom prst="rect">
            <a:avLst/>
          </a:prstGeom>
          <a:blipFill>
            <a:blip r:embed="rId2" cstate="print"/>
            <a:stretch>
              <a:fillRect/>
            </a:stretch>
          </a:blipFill>
        </p:spPr>
        <p:txBody>
          <a:bodyPr wrap="square" lIns="0" tIns="0" rIns="0" bIns="0" rtlCol="0"/>
          <a:lstStyle/>
          <a:p>
            <a:endParaRPr/>
          </a:p>
        </p:txBody>
      </p:sp>
      <p:sp>
        <p:nvSpPr>
          <p:cNvPr id="69" name="object 69"/>
          <p:cNvSpPr/>
          <p:nvPr/>
        </p:nvSpPr>
        <p:spPr>
          <a:xfrm>
            <a:off x="7333195" y="4389737"/>
            <a:ext cx="697865" cy="726440"/>
          </a:xfrm>
          <a:custGeom>
            <a:avLst/>
            <a:gdLst/>
            <a:ahLst/>
            <a:cxnLst/>
            <a:rect l="l" t="t" r="r" b="b"/>
            <a:pathLst>
              <a:path w="697865" h="726439">
                <a:moveTo>
                  <a:pt x="697382" y="726198"/>
                </a:moveTo>
                <a:lnTo>
                  <a:pt x="692424" y="670934"/>
                </a:lnTo>
                <a:lnTo>
                  <a:pt x="687188" y="615992"/>
                </a:lnTo>
                <a:lnTo>
                  <a:pt x="681400" y="561698"/>
                </a:lnTo>
                <a:lnTo>
                  <a:pt x="674782" y="508374"/>
                </a:lnTo>
                <a:lnTo>
                  <a:pt x="667057" y="456344"/>
                </a:lnTo>
                <a:lnTo>
                  <a:pt x="657951" y="405933"/>
                </a:lnTo>
                <a:lnTo>
                  <a:pt x="647185" y="357462"/>
                </a:lnTo>
                <a:lnTo>
                  <a:pt x="634483" y="311257"/>
                </a:lnTo>
                <a:lnTo>
                  <a:pt x="619570" y="267641"/>
                </a:lnTo>
                <a:lnTo>
                  <a:pt x="602168" y="226938"/>
                </a:lnTo>
                <a:lnTo>
                  <a:pt x="582002" y="189470"/>
                </a:lnTo>
                <a:lnTo>
                  <a:pt x="558794" y="155563"/>
                </a:lnTo>
                <a:lnTo>
                  <a:pt x="532269" y="125539"/>
                </a:lnTo>
                <a:lnTo>
                  <a:pt x="499634" y="100230"/>
                </a:lnTo>
                <a:lnTo>
                  <a:pt x="458024" y="78532"/>
                </a:lnTo>
                <a:lnTo>
                  <a:pt x="409381" y="60167"/>
                </a:lnTo>
                <a:lnTo>
                  <a:pt x="355647" y="44859"/>
                </a:lnTo>
                <a:lnTo>
                  <a:pt x="298762" y="32331"/>
                </a:lnTo>
                <a:lnTo>
                  <a:pt x="240667" y="22304"/>
                </a:lnTo>
                <a:lnTo>
                  <a:pt x="183305" y="14502"/>
                </a:lnTo>
                <a:lnTo>
                  <a:pt x="128616" y="8648"/>
                </a:lnTo>
                <a:lnTo>
                  <a:pt x="78541" y="4464"/>
                </a:lnTo>
                <a:lnTo>
                  <a:pt x="35022" y="1674"/>
                </a:lnTo>
                <a:lnTo>
                  <a:pt x="0" y="0"/>
                </a:lnTo>
              </a:path>
            </a:pathLst>
          </a:custGeom>
          <a:ln w="38100">
            <a:solidFill>
              <a:srgbClr val="2E5496"/>
            </a:solidFill>
          </a:ln>
        </p:spPr>
        <p:txBody>
          <a:bodyPr wrap="square" lIns="0" tIns="0" rIns="0" bIns="0" rtlCol="0"/>
          <a:lstStyle/>
          <a:p>
            <a:endParaRPr/>
          </a:p>
        </p:txBody>
      </p:sp>
      <p:sp>
        <p:nvSpPr>
          <p:cNvPr id="70" name="object 70"/>
          <p:cNvSpPr/>
          <p:nvPr/>
        </p:nvSpPr>
        <p:spPr>
          <a:xfrm>
            <a:off x="7333120" y="4326478"/>
            <a:ext cx="116839" cy="133350"/>
          </a:xfrm>
          <a:custGeom>
            <a:avLst/>
            <a:gdLst/>
            <a:ahLst/>
            <a:cxnLst/>
            <a:rect l="l" t="t" r="r" b="b"/>
            <a:pathLst>
              <a:path w="116839" h="133350">
                <a:moveTo>
                  <a:pt x="116230" y="0"/>
                </a:moveTo>
                <a:lnTo>
                  <a:pt x="0" y="63246"/>
                </a:lnTo>
                <a:lnTo>
                  <a:pt x="112267" y="133286"/>
                </a:lnTo>
              </a:path>
            </a:pathLst>
          </a:custGeom>
          <a:ln w="38100">
            <a:solidFill>
              <a:srgbClr val="2E5496"/>
            </a:solidFill>
          </a:ln>
        </p:spPr>
        <p:txBody>
          <a:bodyPr wrap="square" lIns="0" tIns="0" rIns="0" bIns="0" rtlCol="0"/>
          <a:lstStyle/>
          <a:p>
            <a:endParaRPr/>
          </a:p>
        </p:txBody>
      </p:sp>
      <p:sp>
        <p:nvSpPr>
          <p:cNvPr id="71" name="object 71"/>
          <p:cNvSpPr/>
          <p:nvPr/>
        </p:nvSpPr>
        <p:spPr>
          <a:xfrm>
            <a:off x="7706869" y="4544568"/>
            <a:ext cx="505967" cy="208787"/>
          </a:xfrm>
          <a:prstGeom prst="rect">
            <a:avLst/>
          </a:prstGeom>
          <a:blipFill>
            <a:blip r:embed="rId2" cstate="print"/>
            <a:stretch>
              <a:fillRect/>
            </a:stretch>
          </a:blipFill>
        </p:spPr>
        <p:txBody>
          <a:bodyPr wrap="square" lIns="0" tIns="0" rIns="0" bIns="0" rtlCol="0"/>
          <a:lstStyle/>
          <a:p>
            <a:endParaRPr/>
          </a:p>
        </p:txBody>
      </p:sp>
      <p:sp>
        <p:nvSpPr>
          <p:cNvPr id="72" name="スライド番号プレースホルダー 71">
            <a:extLst>
              <a:ext uri="{FF2B5EF4-FFF2-40B4-BE49-F238E27FC236}">
                <a16:creationId xmlns:a16="http://schemas.microsoft.com/office/drawing/2014/main" id="{C459E17C-4BAE-4DFF-B050-9AAA6E84B16D}"/>
              </a:ext>
            </a:extLst>
          </p:cNvPr>
          <p:cNvSpPr>
            <a:spLocks noGrp="1"/>
          </p:cNvSpPr>
          <p:nvPr>
            <p:ph type="sldNum" sz="quarter" idx="12"/>
          </p:nvPr>
        </p:nvSpPr>
        <p:spPr/>
        <p:txBody>
          <a:bodyPr/>
          <a:lstStyle/>
          <a:p>
            <a:fld id="{151D776D-21EC-48B5-AC7D-A1B6339A1FDA}" type="slidenum">
              <a:rPr kumimoji="1" lang="ja-JP" altLang="en-US" smtClean="0"/>
              <a:t>21</a:t>
            </a:fld>
            <a:endParaRPr kumimoji="1" lang="ja-JP"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65481" y="466330"/>
            <a:ext cx="6776720"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dirty="0"/>
              <a:t>But </a:t>
            </a:r>
            <a:r>
              <a:rPr sz="3200" b="1" spc="-5" dirty="0"/>
              <a:t>there’s </a:t>
            </a:r>
            <a:r>
              <a:rPr sz="3200" b="1" dirty="0"/>
              <a:t>something</a:t>
            </a:r>
            <a:r>
              <a:rPr sz="3200" b="1" spc="-75" dirty="0"/>
              <a:t> </a:t>
            </a:r>
            <a:r>
              <a:rPr sz="3200" b="1" spc="-5" dirty="0"/>
              <a:t>missing</a:t>
            </a:r>
          </a:p>
        </p:txBody>
      </p:sp>
      <p:sp>
        <p:nvSpPr>
          <p:cNvPr id="3" name="object 3"/>
          <p:cNvSpPr txBox="1"/>
          <p:nvPr/>
        </p:nvSpPr>
        <p:spPr>
          <a:xfrm>
            <a:off x="2867022" y="1298644"/>
            <a:ext cx="7087870" cy="4812215"/>
          </a:xfrm>
          <a:prstGeom prst="rect">
            <a:avLst/>
          </a:prstGeom>
        </p:spPr>
        <p:txBody>
          <a:bodyPr vert="horz" wrap="square" lIns="0" tIns="102235" rIns="0" bIns="0" rtlCol="0">
            <a:spAutoFit/>
          </a:bodyPr>
          <a:lstStyle/>
          <a:p>
            <a:pPr marL="29209">
              <a:spcBef>
                <a:spcPts val="805"/>
              </a:spcBef>
            </a:pPr>
            <a:r>
              <a:rPr sz="2400" spc="-5" dirty="0">
                <a:latin typeface="Arial"/>
                <a:cs typeface="Arial"/>
              </a:rPr>
              <a:t>Consistent</a:t>
            </a:r>
            <a:r>
              <a:rPr sz="2400" spc="10" dirty="0">
                <a:latin typeface="Arial"/>
                <a:cs typeface="Arial"/>
              </a:rPr>
              <a:t> </a:t>
            </a:r>
            <a:r>
              <a:rPr sz="2400" spc="-5" dirty="0">
                <a:latin typeface="Arial"/>
                <a:cs typeface="Arial"/>
              </a:rPr>
              <a:t>Semantics!</a:t>
            </a:r>
            <a:endParaRPr sz="2400" dirty="0">
              <a:latin typeface="Arial"/>
              <a:cs typeface="Arial"/>
            </a:endParaRPr>
          </a:p>
          <a:p>
            <a:pPr marL="257810" indent="-228600">
              <a:spcBef>
                <a:spcPts val="710"/>
              </a:spcBef>
              <a:buClr>
                <a:srgbClr val="000000"/>
              </a:buClr>
              <a:buChar char="•"/>
              <a:tabLst>
                <a:tab pos="258445" algn="l"/>
              </a:tabLst>
            </a:pPr>
            <a:r>
              <a:rPr sz="2400" u="heavy" spc="-15" dirty="0">
                <a:solidFill>
                  <a:srgbClr val="0562C1"/>
                </a:solidFill>
                <a:uFill>
                  <a:solidFill>
                    <a:srgbClr val="0562C1"/>
                  </a:solidFill>
                </a:uFill>
                <a:latin typeface="Arial"/>
                <a:cs typeface="Arial"/>
                <a:hlinkClick r:id="rId2"/>
              </a:rPr>
              <a:t>Tradelens</a:t>
            </a:r>
            <a:r>
              <a:rPr sz="2400" u="heavy" spc="-125" dirty="0">
                <a:solidFill>
                  <a:srgbClr val="0562C1"/>
                </a:solidFill>
                <a:uFill>
                  <a:solidFill>
                    <a:srgbClr val="0562C1"/>
                  </a:solidFill>
                </a:uFill>
                <a:latin typeface="Arial"/>
                <a:cs typeface="Arial"/>
                <a:hlinkClick r:id="rId2"/>
              </a:rPr>
              <a:t> </a:t>
            </a:r>
            <a:r>
              <a:rPr sz="2400" u="heavy" spc="-5" dirty="0">
                <a:solidFill>
                  <a:srgbClr val="0562C1"/>
                </a:solidFill>
                <a:uFill>
                  <a:solidFill>
                    <a:srgbClr val="0562C1"/>
                  </a:solidFill>
                </a:uFill>
                <a:latin typeface="Arial"/>
                <a:cs typeface="Arial"/>
                <a:hlinkClick r:id="rId2"/>
              </a:rPr>
              <a:t>API</a:t>
            </a:r>
            <a:endParaRPr sz="2400" dirty="0">
              <a:latin typeface="Arial"/>
              <a:cs typeface="Arial"/>
            </a:endParaRPr>
          </a:p>
          <a:p>
            <a:pPr marL="257810" indent="-228600">
              <a:spcBef>
                <a:spcPts val="710"/>
              </a:spcBef>
              <a:buClr>
                <a:srgbClr val="000000"/>
              </a:buClr>
              <a:buChar char="•"/>
              <a:tabLst>
                <a:tab pos="258445" algn="l"/>
              </a:tabLst>
            </a:pPr>
            <a:r>
              <a:rPr sz="2400" u="heavy" spc="-5" dirty="0">
                <a:solidFill>
                  <a:srgbClr val="0562C1"/>
                </a:solidFill>
                <a:uFill>
                  <a:solidFill>
                    <a:srgbClr val="0562C1"/>
                  </a:solidFill>
                </a:uFill>
                <a:latin typeface="Arial"/>
                <a:cs typeface="Arial"/>
                <a:hlinkClick r:id="rId3"/>
              </a:rPr>
              <a:t>Ingot</a:t>
            </a:r>
            <a:r>
              <a:rPr sz="2400" u="heavy" spc="-140" dirty="0">
                <a:solidFill>
                  <a:srgbClr val="0562C1"/>
                </a:solidFill>
                <a:uFill>
                  <a:solidFill>
                    <a:srgbClr val="0562C1"/>
                  </a:solidFill>
                </a:uFill>
                <a:latin typeface="Arial"/>
                <a:cs typeface="Arial"/>
                <a:hlinkClick r:id="rId3"/>
              </a:rPr>
              <a:t> </a:t>
            </a:r>
            <a:r>
              <a:rPr sz="2400" u="heavy" spc="-5" dirty="0">
                <a:solidFill>
                  <a:srgbClr val="0562C1"/>
                </a:solidFill>
                <a:uFill>
                  <a:solidFill>
                    <a:srgbClr val="0562C1"/>
                  </a:solidFill>
                </a:uFill>
                <a:latin typeface="Arial"/>
                <a:cs typeface="Arial"/>
                <a:hlinkClick r:id="rId3"/>
              </a:rPr>
              <a:t>API</a:t>
            </a:r>
            <a:endParaRPr sz="2400" dirty="0">
              <a:latin typeface="Arial"/>
              <a:cs typeface="Arial"/>
            </a:endParaRPr>
          </a:p>
          <a:p>
            <a:pPr marL="257810" indent="-228600">
              <a:spcBef>
                <a:spcPts val="720"/>
              </a:spcBef>
              <a:buChar char="•"/>
              <a:tabLst>
                <a:tab pos="258445" algn="l"/>
              </a:tabLst>
            </a:pPr>
            <a:r>
              <a:rPr sz="2400" spc="-5" dirty="0">
                <a:latin typeface="Arial"/>
                <a:cs typeface="Arial"/>
              </a:rPr>
              <a:t>Dozens of cloud ERPs </a:t>
            </a:r>
            <a:r>
              <a:rPr sz="2400" dirty="0">
                <a:latin typeface="Arial"/>
                <a:cs typeface="Arial"/>
              </a:rPr>
              <a:t>– </a:t>
            </a:r>
            <a:r>
              <a:rPr sz="2400" spc="-5" dirty="0">
                <a:latin typeface="Arial"/>
                <a:cs typeface="Arial"/>
              </a:rPr>
              <a:t>all </a:t>
            </a:r>
            <a:r>
              <a:rPr sz="2400" spc="-10" dirty="0">
                <a:latin typeface="Arial"/>
                <a:cs typeface="Arial"/>
              </a:rPr>
              <a:t>different</a:t>
            </a:r>
            <a:r>
              <a:rPr sz="2400" spc="-70" dirty="0">
                <a:latin typeface="Arial"/>
                <a:cs typeface="Arial"/>
              </a:rPr>
              <a:t> </a:t>
            </a:r>
            <a:r>
              <a:rPr sz="2400" spc="-5" dirty="0">
                <a:latin typeface="Arial"/>
                <a:cs typeface="Arial"/>
              </a:rPr>
              <a:t>APIs</a:t>
            </a:r>
            <a:endParaRPr sz="2400" dirty="0">
              <a:latin typeface="Arial"/>
              <a:cs typeface="Arial"/>
            </a:endParaRPr>
          </a:p>
          <a:p>
            <a:pPr marL="257810" indent="-228600">
              <a:spcBef>
                <a:spcPts val="705"/>
              </a:spcBef>
              <a:buChar char="•"/>
              <a:tabLst>
                <a:tab pos="258445" algn="l"/>
              </a:tabLst>
            </a:pPr>
            <a:r>
              <a:rPr sz="2400" spc="-5" dirty="0">
                <a:latin typeface="Arial"/>
                <a:cs typeface="Arial"/>
              </a:rPr>
              <a:t>etc</a:t>
            </a:r>
            <a:endParaRPr sz="2400" dirty="0">
              <a:latin typeface="Arial"/>
              <a:cs typeface="Arial"/>
            </a:endParaRPr>
          </a:p>
          <a:p>
            <a:pPr>
              <a:spcBef>
                <a:spcPts val="35"/>
              </a:spcBef>
              <a:buFont typeface="Arial"/>
              <a:buChar char="•"/>
            </a:pPr>
            <a:endParaRPr sz="2600" dirty="0">
              <a:latin typeface="Times New Roman"/>
              <a:cs typeface="Times New Roman"/>
            </a:endParaRPr>
          </a:p>
          <a:p>
            <a:pPr marL="40640"/>
            <a:r>
              <a:rPr sz="2400" spc="-5" dirty="0">
                <a:latin typeface="Arial"/>
                <a:cs typeface="Arial"/>
              </a:rPr>
              <a:t>One odd one</a:t>
            </a:r>
            <a:r>
              <a:rPr sz="2400" spc="10" dirty="0">
                <a:latin typeface="Arial"/>
                <a:cs typeface="Arial"/>
              </a:rPr>
              <a:t> </a:t>
            </a:r>
            <a:r>
              <a:rPr sz="2400" spc="-5" dirty="0">
                <a:latin typeface="Arial"/>
                <a:cs typeface="Arial"/>
              </a:rPr>
              <a:t>out:</a:t>
            </a:r>
            <a:endParaRPr sz="2400" dirty="0">
              <a:latin typeface="Arial"/>
              <a:cs typeface="Arial"/>
            </a:endParaRPr>
          </a:p>
          <a:p>
            <a:pPr marL="269240" indent="-228600">
              <a:spcBef>
                <a:spcPts val="710"/>
              </a:spcBef>
              <a:buChar char="•"/>
              <a:tabLst>
                <a:tab pos="269875" algn="l"/>
              </a:tabLst>
            </a:pPr>
            <a:r>
              <a:rPr sz="2400" spc="-5" dirty="0">
                <a:latin typeface="Arial"/>
                <a:cs typeface="Arial"/>
              </a:rPr>
              <a:t>CORE/Cassandra </a:t>
            </a:r>
            <a:r>
              <a:rPr sz="2400" dirty="0">
                <a:latin typeface="Arial"/>
                <a:cs typeface="Arial"/>
              </a:rPr>
              <a:t>– </a:t>
            </a:r>
            <a:r>
              <a:rPr sz="2400" spc="-5" dirty="0">
                <a:latin typeface="Arial"/>
                <a:cs typeface="Arial"/>
              </a:rPr>
              <a:t>but </a:t>
            </a:r>
            <a:r>
              <a:rPr sz="2400" spc="-20" dirty="0">
                <a:latin typeface="Arial"/>
                <a:cs typeface="Arial"/>
              </a:rPr>
              <a:t>it’s </a:t>
            </a:r>
            <a:r>
              <a:rPr sz="2400" dirty="0">
                <a:latin typeface="Arial"/>
                <a:cs typeface="Arial"/>
              </a:rPr>
              <a:t>a </a:t>
            </a:r>
            <a:r>
              <a:rPr sz="2400" spc="-5" dirty="0">
                <a:latin typeface="Arial"/>
                <a:cs typeface="Arial"/>
              </a:rPr>
              <a:t>message, not an</a:t>
            </a:r>
            <a:r>
              <a:rPr sz="2400" spc="-80" dirty="0">
                <a:latin typeface="Arial"/>
                <a:cs typeface="Arial"/>
              </a:rPr>
              <a:t> </a:t>
            </a:r>
            <a:r>
              <a:rPr sz="2400" spc="-5" dirty="0">
                <a:latin typeface="Arial"/>
                <a:cs typeface="Arial"/>
              </a:rPr>
              <a:t>API</a:t>
            </a:r>
            <a:endParaRPr sz="2400" dirty="0">
              <a:latin typeface="Arial"/>
              <a:cs typeface="Arial"/>
            </a:endParaRPr>
          </a:p>
          <a:p>
            <a:pPr>
              <a:spcBef>
                <a:spcPts val="15"/>
              </a:spcBef>
              <a:buFont typeface="Arial"/>
              <a:buChar char="•"/>
            </a:pPr>
            <a:endParaRPr sz="2900" dirty="0">
              <a:latin typeface="Times New Roman"/>
              <a:cs typeface="Times New Roman"/>
            </a:endParaRPr>
          </a:p>
          <a:p>
            <a:pPr marL="12700">
              <a:spcBef>
                <a:spcPts val="5"/>
              </a:spcBef>
            </a:pPr>
            <a:r>
              <a:rPr sz="2400" spc="-5" dirty="0">
                <a:latin typeface="Arial"/>
                <a:cs typeface="Arial"/>
              </a:rPr>
              <a:t>And some forward thinking</a:t>
            </a:r>
            <a:r>
              <a:rPr sz="2400" spc="25" dirty="0">
                <a:latin typeface="Arial"/>
                <a:cs typeface="Arial"/>
              </a:rPr>
              <a:t> </a:t>
            </a:r>
            <a:r>
              <a:rPr sz="2400" spc="-5" dirty="0">
                <a:latin typeface="Arial"/>
                <a:cs typeface="Arial"/>
              </a:rPr>
              <a:t>publications:</a:t>
            </a:r>
            <a:endParaRPr sz="2400" dirty="0">
              <a:latin typeface="Arial"/>
              <a:cs typeface="Arial"/>
            </a:endParaRPr>
          </a:p>
          <a:p>
            <a:pPr marL="241300" indent="-228600">
              <a:spcBef>
                <a:spcPts val="705"/>
              </a:spcBef>
              <a:buClr>
                <a:srgbClr val="000000"/>
              </a:buClr>
              <a:buChar char="•"/>
              <a:tabLst>
                <a:tab pos="241300" algn="l"/>
              </a:tabLst>
            </a:pPr>
            <a:r>
              <a:rPr sz="2400" u="heavy" spc="-5" dirty="0">
                <a:solidFill>
                  <a:srgbClr val="0562C1"/>
                </a:solidFill>
                <a:uFill>
                  <a:solidFill>
                    <a:srgbClr val="0562C1"/>
                  </a:solidFill>
                </a:uFill>
                <a:latin typeface="Arial"/>
                <a:cs typeface="Arial"/>
                <a:hlinkClick r:id="rId4"/>
              </a:rPr>
              <a:t>GS1 Schema.org</a:t>
            </a:r>
            <a:r>
              <a:rPr sz="2400" spc="-5" dirty="0">
                <a:solidFill>
                  <a:srgbClr val="0562C1"/>
                </a:solidFill>
                <a:latin typeface="Arial"/>
                <a:cs typeface="Arial"/>
                <a:hlinkClick r:id="rId4"/>
              </a:rPr>
              <a:t> </a:t>
            </a:r>
            <a:r>
              <a:rPr sz="2400" spc="-5" dirty="0">
                <a:latin typeface="Arial"/>
                <a:cs typeface="Arial"/>
              </a:rPr>
              <a:t>Web</a:t>
            </a:r>
            <a:r>
              <a:rPr sz="2400" dirty="0">
                <a:latin typeface="Arial"/>
                <a:cs typeface="Arial"/>
              </a:rPr>
              <a:t> </a:t>
            </a:r>
            <a:r>
              <a:rPr sz="2400" spc="-5" dirty="0">
                <a:latin typeface="Arial"/>
                <a:cs typeface="Arial"/>
              </a:rPr>
              <a:t>vocabulary</a:t>
            </a:r>
            <a:endParaRPr sz="2400" dirty="0">
              <a:latin typeface="Arial"/>
              <a:cs typeface="Arial"/>
            </a:endParaRPr>
          </a:p>
        </p:txBody>
      </p:sp>
      <p:sp>
        <p:nvSpPr>
          <p:cNvPr id="4" name="スライド番号プレースホルダー 3">
            <a:extLst>
              <a:ext uri="{FF2B5EF4-FFF2-40B4-BE49-F238E27FC236}">
                <a16:creationId xmlns:a16="http://schemas.microsoft.com/office/drawing/2014/main" id="{53A4E980-7613-4973-8FDB-529350DA9721}"/>
              </a:ext>
            </a:extLst>
          </p:cNvPr>
          <p:cNvSpPr>
            <a:spLocks noGrp="1"/>
          </p:cNvSpPr>
          <p:nvPr>
            <p:ph type="sldNum" sz="quarter" idx="12"/>
          </p:nvPr>
        </p:nvSpPr>
        <p:spPr/>
        <p:txBody>
          <a:bodyPr/>
          <a:lstStyle/>
          <a:p>
            <a:fld id="{151D776D-21EC-48B5-AC7D-A1B6339A1FDA}" type="slidenum">
              <a:rPr kumimoji="1" lang="ja-JP" altLang="en-US" smtClean="0"/>
              <a:t>22</a:t>
            </a:fld>
            <a:endParaRPr kumimoji="1" lang="ja-JP"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29BA6DFC-E5E5-4C95-89CB-E4CF144151E1}"/>
              </a:ext>
            </a:extLst>
          </p:cNvPr>
          <p:cNvSpPr/>
          <p:nvPr/>
        </p:nvSpPr>
        <p:spPr>
          <a:xfrm>
            <a:off x="605716" y="583611"/>
            <a:ext cx="11161643" cy="1292662"/>
          </a:xfrm>
          <a:prstGeom prst="rect">
            <a:avLst/>
          </a:prstGeom>
          <a:ln>
            <a:solidFill>
              <a:schemeClr val="accent1"/>
            </a:solidFill>
          </a:ln>
        </p:spPr>
        <p:txBody>
          <a:bodyPr wrap="square">
            <a:spAutoFit/>
          </a:bodyPr>
          <a:lstStyle/>
          <a:p>
            <a:r>
              <a:rPr lang="en-US" altLang="ja-JP" sz="2400" b="1" dirty="0">
                <a:solidFill>
                  <a:srgbClr val="000000"/>
                </a:solidFill>
                <a:latin typeface="Arial-BoldMT"/>
                <a:ea typeface="メイリオ" panose="020B0604030504040204" pitchFamily="50" charset="-128"/>
              </a:rPr>
              <a:t>Maersk</a:t>
            </a:r>
            <a:r>
              <a:rPr lang="ja-JP" altLang="en-US" sz="2400" b="1" dirty="0">
                <a:solidFill>
                  <a:srgbClr val="000000"/>
                </a:solidFill>
                <a:latin typeface="Meiryo-Bold"/>
                <a:ea typeface="メイリオ" panose="020B0604030504040204" pitchFamily="50" charset="-128"/>
              </a:rPr>
              <a:t>と</a:t>
            </a:r>
            <a:r>
              <a:rPr lang="en-US" altLang="ja-JP" sz="2400" b="1" dirty="0">
                <a:solidFill>
                  <a:srgbClr val="000000"/>
                </a:solidFill>
                <a:latin typeface="Arial-BoldMT"/>
                <a:ea typeface="メイリオ" panose="020B0604030504040204" pitchFamily="50" charset="-128"/>
              </a:rPr>
              <a:t>IBM</a:t>
            </a:r>
            <a:r>
              <a:rPr lang="ja-JP" altLang="en-US" sz="2400" b="1" dirty="0" err="1">
                <a:solidFill>
                  <a:srgbClr val="000000"/>
                </a:solidFill>
                <a:latin typeface="Meiryo-Bold"/>
                <a:ea typeface="メイリオ" panose="020B0604030504040204" pitchFamily="50" charset="-128"/>
              </a:rPr>
              <a:t>、</a:t>
            </a:r>
            <a:r>
              <a:rPr lang="en-US" altLang="ja-JP" sz="2400" b="1" dirty="0" err="1">
                <a:solidFill>
                  <a:srgbClr val="000000"/>
                </a:solidFill>
                <a:latin typeface="Arial-BoldMT"/>
                <a:ea typeface="メイリオ" panose="020B0604030504040204" pitchFamily="50" charset="-128"/>
              </a:rPr>
              <a:t>TradeLens</a:t>
            </a:r>
            <a:r>
              <a:rPr lang="ja-JP" altLang="en-US" sz="2400" b="1" dirty="0">
                <a:solidFill>
                  <a:srgbClr val="000000"/>
                </a:solidFill>
                <a:latin typeface="Meiryo-Bold"/>
                <a:ea typeface="メイリオ" panose="020B0604030504040204" pitchFamily="50" charset="-128"/>
              </a:rPr>
              <a:t>ブロックチェーン国際貿易ソリューションを発表</a:t>
            </a:r>
          </a:p>
          <a:p>
            <a:r>
              <a:rPr lang="en-US" altLang="ja-JP" b="1" dirty="0">
                <a:solidFill>
                  <a:srgbClr val="666666"/>
                </a:solidFill>
                <a:latin typeface="Arial-BoldMT"/>
                <a:ea typeface="メイリオ" panose="020B0604030504040204" pitchFamily="50" charset="-128"/>
              </a:rPr>
              <a:t>1</a:t>
            </a:r>
            <a:r>
              <a:rPr lang="ja-JP" altLang="en-US" b="1" dirty="0">
                <a:solidFill>
                  <a:srgbClr val="666666"/>
                </a:solidFill>
                <a:latin typeface="Meiryo-Bold"/>
                <a:ea typeface="メイリオ" panose="020B0604030504040204" pitchFamily="50" charset="-128"/>
              </a:rPr>
              <a:t>⽉に発表された物流業界全体にわたるコラボレーションは、</a:t>
            </a:r>
            <a:r>
              <a:rPr lang="en-US" altLang="ja-JP" b="1" dirty="0">
                <a:solidFill>
                  <a:srgbClr val="666666"/>
                </a:solidFill>
                <a:latin typeface="Arial-BoldMT"/>
                <a:ea typeface="メイリオ" panose="020B0604030504040204" pitchFamily="50" charset="-128"/>
              </a:rPr>
              <a:t>90</a:t>
            </a:r>
            <a:r>
              <a:rPr lang="ja-JP" altLang="en-US" b="1" dirty="0">
                <a:solidFill>
                  <a:srgbClr val="666666"/>
                </a:solidFill>
                <a:latin typeface="Meiryo-Bold"/>
                <a:ea typeface="メイリオ" panose="020B0604030504040204" pitchFamily="50" charset="-128"/>
              </a:rPr>
              <a:t>を超える組織が国際貿易ソリューションに参加したことによって前進 プラットフォーム上で</a:t>
            </a:r>
            <a:r>
              <a:rPr lang="en-US" altLang="ja-JP" b="1" dirty="0">
                <a:solidFill>
                  <a:srgbClr val="666666"/>
                </a:solidFill>
                <a:latin typeface="Arial-BoldMT"/>
                <a:ea typeface="メイリオ" panose="020B0604030504040204" pitchFamily="50" charset="-128"/>
              </a:rPr>
              <a:t>1</a:t>
            </a:r>
            <a:r>
              <a:rPr lang="ja-JP" altLang="en-US" b="1" dirty="0">
                <a:solidFill>
                  <a:srgbClr val="666666"/>
                </a:solidFill>
                <a:latin typeface="Meiryo-Bold"/>
                <a:ea typeface="メイリオ" panose="020B0604030504040204" pitchFamily="50" charset="-128"/>
              </a:rPr>
              <a:t>億</a:t>
            </a:r>
            <a:r>
              <a:rPr lang="en-US" altLang="ja-JP" b="1" dirty="0">
                <a:solidFill>
                  <a:srgbClr val="666666"/>
                </a:solidFill>
                <a:latin typeface="Arial-BoldMT"/>
                <a:ea typeface="メイリオ" panose="020B0604030504040204" pitchFamily="50" charset="-128"/>
              </a:rPr>
              <a:t>5,400</a:t>
            </a:r>
            <a:r>
              <a:rPr lang="ja-JP" altLang="en-US" b="1" dirty="0">
                <a:solidFill>
                  <a:srgbClr val="666666"/>
                </a:solidFill>
                <a:latin typeface="Meiryo-Bold"/>
                <a:ea typeface="メイリオ" panose="020B0604030504040204" pitchFamily="50" charset="-128"/>
              </a:rPr>
              <a:t>万件以上のイベントが収集され、</a:t>
            </a:r>
            <a:r>
              <a:rPr lang="en-US" altLang="ja-JP" b="1" dirty="0">
                <a:solidFill>
                  <a:srgbClr val="666666"/>
                </a:solidFill>
                <a:latin typeface="Arial-BoldMT"/>
                <a:ea typeface="メイリオ" panose="020B0604030504040204" pitchFamily="50" charset="-128"/>
              </a:rPr>
              <a:t>1</a:t>
            </a:r>
            <a:r>
              <a:rPr lang="ja-JP" altLang="en-US" b="1" dirty="0">
                <a:solidFill>
                  <a:srgbClr val="666666"/>
                </a:solidFill>
                <a:latin typeface="Meiryo-Bold"/>
                <a:ea typeface="メイリオ" panose="020B0604030504040204" pitchFamily="50" charset="-128"/>
              </a:rPr>
              <a:t>⽇あたり</a:t>
            </a:r>
            <a:r>
              <a:rPr lang="en-US" altLang="ja-JP" b="1" dirty="0">
                <a:solidFill>
                  <a:srgbClr val="666666"/>
                </a:solidFill>
                <a:latin typeface="Arial-BoldMT"/>
                <a:ea typeface="メイリオ" panose="020B0604030504040204" pitchFamily="50" charset="-128"/>
              </a:rPr>
              <a:t>100</a:t>
            </a:r>
            <a:r>
              <a:rPr lang="ja-JP" altLang="en-US" b="1" dirty="0">
                <a:solidFill>
                  <a:srgbClr val="666666"/>
                </a:solidFill>
                <a:latin typeface="Meiryo-Bold"/>
                <a:ea typeface="メイリオ" panose="020B0604030504040204" pitchFamily="50" charset="-128"/>
              </a:rPr>
              <a:t>万件ずつ増加</a:t>
            </a:r>
            <a:endParaRPr lang="ja-JP" altLang="en-US" dirty="0"/>
          </a:p>
        </p:txBody>
      </p:sp>
      <p:sp>
        <p:nvSpPr>
          <p:cNvPr id="5" name="テキスト ボックス 4">
            <a:extLst>
              <a:ext uri="{FF2B5EF4-FFF2-40B4-BE49-F238E27FC236}">
                <a16:creationId xmlns:a16="http://schemas.microsoft.com/office/drawing/2014/main" id="{A6891037-03BA-4E2D-B642-128E5CAF095B}"/>
              </a:ext>
            </a:extLst>
          </p:cNvPr>
          <p:cNvSpPr txBox="1"/>
          <p:nvPr/>
        </p:nvSpPr>
        <p:spPr>
          <a:xfrm>
            <a:off x="515178" y="2501462"/>
            <a:ext cx="11161643" cy="3416320"/>
          </a:xfrm>
          <a:prstGeom prst="rect">
            <a:avLst/>
          </a:prstGeom>
          <a:noFill/>
        </p:spPr>
        <p:txBody>
          <a:bodyPr wrap="square" rtlCol="0">
            <a:spAutoFit/>
          </a:bodyPr>
          <a:lstStyle/>
          <a:p>
            <a:pPr fontAlgn="base"/>
            <a:r>
              <a:rPr lang="en-US" altLang="ja-JP" b="1" dirty="0"/>
              <a:t>TOKYO - 10 8 2018: </a:t>
            </a:r>
            <a:br>
              <a:rPr lang="ja-JP" altLang="en-US" dirty="0"/>
            </a:br>
            <a:r>
              <a:rPr lang="en-US" altLang="ja-JP" dirty="0"/>
              <a:t>2018</a:t>
            </a:r>
            <a:r>
              <a:rPr lang="ja-JP" altLang="en-US" dirty="0"/>
              <a:t>年</a:t>
            </a:r>
            <a:r>
              <a:rPr lang="en-US" altLang="ja-JP" dirty="0"/>
              <a:t>8</a:t>
            </a:r>
            <a:r>
              <a:rPr lang="ja-JP" altLang="en-US" dirty="0"/>
              <a:t>月</a:t>
            </a:r>
            <a:r>
              <a:rPr lang="en-US" altLang="ja-JP" dirty="0"/>
              <a:t>10</a:t>
            </a:r>
            <a:r>
              <a:rPr lang="ja-JP" altLang="en-US" dirty="0"/>
              <a:t>日</a:t>
            </a:r>
          </a:p>
          <a:p>
            <a:pPr fontAlgn="base"/>
            <a:r>
              <a:rPr lang="en-US" altLang="ja-JP" dirty="0"/>
              <a:t>[</a:t>
            </a:r>
            <a:r>
              <a:rPr lang="ja-JP" altLang="en-US" dirty="0"/>
              <a:t>デンマーク、コペンハーゲンおよび米国ニューヨーク州アーモンク </a:t>
            </a:r>
            <a:r>
              <a:rPr lang="en-US" altLang="ja-JP" dirty="0"/>
              <a:t>- 2018</a:t>
            </a:r>
            <a:r>
              <a:rPr lang="ja-JP" altLang="en-US" dirty="0"/>
              <a:t>年</a:t>
            </a:r>
            <a:r>
              <a:rPr lang="en-US" altLang="ja-JP" dirty="0"/>
              <a:t>8</a:t>
            </a:r>
            <a:r>
              <a:rPr lang="ja-JP" altLang="en-US" dirty="0"/>
              <a:t>月</a:t>
            </a:r>
            <a:r>
              <a:rPr lang="en-US" altLang="ja-JP" dirty="0"/>
              <a:t>9</a:t>
            </a:r>
            <a:r>
              <a:rPr lang="ja-JP" altLang="en-US" dirty="0"/>
              <a:t>日（現地時間）発</a:t>
            </a:r>
            <a:r>
              <a:rPr lang="en-US" altLang="ja-JP" dirty="0"/>
              <a:t>] 1</a:t>
            </a:r>
            <a:r>
              <a:rPr lang="ja-JP" altLang="en-US" dirty="0"/>
              <a:t>月の発表の続報として、本日、</a:t>
            </a:r>
            <a:r>
              <a:rPr lang="en-US" altLang="ja-JP" dirty="0"/>
              <a:t>A.P. Moller – Maersk</a:t>
            </a:r>
            <a:r>
              <a:rPr lang="ja-JP" altLang="en-US" dirty="0"/>
              <a:t>（</a:t>
            </a:r>
            <a:r>
              <a:rPr lang="en-US" altLang="ja-JP" dirty="0"/>
              <a:t>MAERSKb.CO</a:t>
            </a:r>
            <a:r>
              <a:rPr lang="ja-JP" altLang="en-US" dirty="0"/>
              <a:t>）と</a:t>
            </a:r>
            <a:r>
              <a:rPr lang="en-US" altLang="ja-JP" dirty="0"/>
              <a:t>IBM</a:t>
            </a:r>
            <a:r>
              <a:rPr lang="ja-JP" altLang="en-US" dirty="0"/>
              <a:t>（</a:t>
            </a:r>
            <a:r>
              <a:rPr lang="en-US" altLang="ja-JP" dirty="0"/>
              <a:t>NYSE</a:t>
            </a:r>
            <a:r>
              <a:rPr lang="ja-JP" altLang="en-US" dirty="0"/>
              <a:t>：</a:t>
            </a:r>
            <a:r>
              <a:rPr lang="en-US" altLang="ja-JP" dirty="0"/>
              <a:t>IBM</a:t>
            </a:r>
            <a:r>
              <a:rPr lang="ja-JP" altLang="en-US" dirty="0"/>
              <a:t>）は、世界のグローバル・サプライ・チェーンにブロックチェーンを応用するために</a:t>
            </a:r>
            <a:r>
              <a:rPr lang="en-US" altLang="ja-JP" dirty="0"/>
              <a:t>2</a:t>
            </a:r>
            <a:r>
              <a:rPr lang="ja-JP" altLang="en-US" dirty="0"/>
              <a:t>社で共同開発した</a:t>
            </a:r>
            <a:r>
              <a:rPr lang="en-US" altLang="ja-JP" dirty="0" err="1">
                <a:hlinkClick r:id="rId2"/>
              </a:rPr>
              <a:t>TradeLens</a:t>
            </a:r>
            <a:r>
              <a:rPr lang="ja-JP" altLang="en-US" dirty="0"/>
              <a:t>の作成を発表しました。</a:t>
            </a:r>
            <a:endParaRPr lang="en-US" altLang="ja-JP" dirty="0"/>
          </a:p>
          <a:p>
            <a:pPr fontAlgn="base"/>
            <a:r>
              <a:rPr lang="en-US" altLang="ja-JP" dirty="0" err="1"/>
              <a:t>TradeLens</a:t>
            </a:r>
            <a:r>
              <a:rPr lang="ja-JP" altLang="en-US" dirty="0"/>
              <a:t>は、</a:t>
            </a:r>
            <a:r>
              <a:rPr lang="en-US" altLang="ja-JP" dirty="0"/>
              <a:t>Maersk</a:t>
            </a:r>
            <a:r>
              <a:rPr lang="ja-JP" altLang="en-US" dirty="0"/>
              <a:t>と</a:t>
            </a:r>
            <a:r>
              <a:rPr lang="en-US" altLang="ja-JP" dirty="0"/>
              <a:t>IBM</a:t>
            </a:r>
            <a:r>
              <a:rPr lang="ja-JP" altLang="en-US" dirty="0"/>
              <a:t>の提携契約の成果であり、より効率的かつ安全な国際貿易を促進し、情報共有および透明性を確保するためにさまざまな関係者を集め、物流業界全体の革新を促進するために開発されたブロックチェーン対応のソリューションです。</a:t>
            </a:r>
          </a:p>
          <a:p>
            <a:r>
              <a:rPr lang="en-US" altLang="ja-JP" dirty="0" err="1"/>
              <a:t>TradeLens</a:t>
            </a:r>
            <a:r>
              <a:rPr lang="ja-JP" altLang="en-US" dirty="0"/>
              <a:t>の早期採用者向けプログラムの一環として、</a:t>
            </a:r>
            <a:r>
              <a:rPr lang="en-US" altLang="ja-JP" dirty="0"/>
              <a:t>IBM</a:t>
            </a:r>
            <a:r>
              <a:rPr lang="ja-JP" altLang="en-US" dirty="0"/>
              <a:t>と</a:t>
            </a:r>
            <a:r>
              <a:rPr lang="en-US" altLang="ja-JP" dirty="0"/>
              <a:t>Maersk</a:t>
            </a:r>
            <a:r>
              <a:rPr lang="ja-JP" altLang="en-US" dirty="0"/>
              <a:t>は、</a:t>
            </a:r>
            <a:r>
              <a:rPr lang="en-US" altLang="ja-JP" dirty="0"/>
              <a:t>94</a:t>
            </a:r>
            <a:r>
              <a:rPr lang="ja-JP" altLang="en-US" dirty="0"/>
              <a:t>の組織がオープン・スタンダードの技術で構築された</a:t>
            </a:r>
            <a:r>
              <a:rPr lang="en-US" altLang="ja-JP" dirty="0" err="1"/>
              <a:t>TradeLens</a:t>
            </a:r>
            <a:r>
              <a:rPr lang="ja-JP" altLang="en-US" dirty="0"/>
              <a:t>プラットフォームに積極的に参加、もしくは、参加の同意を公表済みであることを発表しました。現在、</a:t>
            </a:r>
            <a:r>
              <a:rPr lang="en-US" altLang="ja-JP" dirty="0" err="1"/>
              <a:t>TradeLens</a:t>
            </a:r>
            <a:r>
              <a:rPr lang="ja-JP" altLang="en-US" dirty="0"/>
              <a:t>のエコシステムには以下が含まれます。</a:t>
            </a:r>
            <a:endParaRPr kumimoji="1" lang="ja-JP" altLang="en-US" dirty="0"/>
          </a:p>
        </p:txBody>
      </p:sp>
      <p:sp>
        <p:nvSpPr>
          <p:cNvPr id="2" name="スライド番号プレースホルダー 1">
            <a:extLst>
              <a:ext uri="{FF2B5EF4-FFF2-40B4-BE49-F238E27FC236}">
                <a16:creationId xmlns:a16="http://schemas.microsoft.com/office/drawing/2014/main" id="{4CB4105F-39AA-4A87-8046-5AD34DFDBB25}"/>
              </a:ext>
            </a:extLst>
          </p:cNvPr>
          <p:cNvSpPr>
            <a:spLocks noGrp="1"/>
          </p:cNvSpPr>
          <p:nvPr>
            <p:ph type="sldNum" sz="quarter" idx="12"/>
          </p:nvPr>
        </p:nvSpPr>
        <p:spPr/>
        <p:txBody>
          <a:bodyPr/>
          <a:lstStyle/>
          <a:p>
            <a:fld id="{151D776D-21EC-48B5-AC7D-A1B6339A1FDA}" type="slidenum">
              <a:rPr kumimoji="1" lang="ja-JP" altLang="en-US" smtClean="0"/>
              <a:t>23</a:t>
            </a:fld>
            <a:endParaRPr kumimoji="1" lang="ja-JP" altLang="en-US"/>
          </a:p>
        </p:txBody>
      </p:sp>
    </p:spTree>
    <p:extLst>
      <p:ext uri="{BB962C8B-B14F-4D97-AF65-F5344CB8AC3E}">
        <p14:creationId xmlns:p14="http://schemas.microsoft.com/office/powerpoint/2010/main" val="22865888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799DA5F-5FDA-43D9-8B7C-F3B21C2E5FB3}"/>
              </a:ext>
            </a:extLst>
          </p:cNvPr>
          <p:cNvSpPr txBox="1"/>
          <p:nvPr/>
        </p:nvSpPr>
        <p:spPr>
          <a:xfrm>
            <a:off x="578069" y="735724"/>
            <a:ext cx="11109434" cy="5355312"/>
          </a:xfrm>
          <a:prstGeom prst="rect">
            <a:avLst/>
          </a:prstGeom>
          <a:noFill/>
        </p:spPr>
        <p:txBody>
          <a:bodyPr wrap="square" rtlCol="0">
            <a:spAutoFit/>
          </a:bodyPr>
          <a:lstStyle/>
          <a:p>
            <a:pPr marL="285750" indent="-285750" fontAlgn="base">
              <a:buFont typeface="Wingdings" panose="05000000000000000000" pitchFamily="2" charset="2"/>
              <a:buChar char="l"/>
            </a:pPr>
            <a:r>
              <a:rPr lang="ja-JP" altLang="en-US" dirty="0"/>
              <a:t>世界の</a:t>
            </a:r>
            <a:r>
              <a:rPr lang="en-US" altLang="ja-JP" dirty="0"/>
              <a:t>20</a:t>
            </a:r>
            <a:r>
              <a:rPr lang="ja-JP" altLang="en-US" dirty="0"/>
              <a:t>を超えるターミナル・オペレーター。たとえば、</a:t>
            </a:r>
            <a:r>
              <a:rPr lang="en-US" altLang="ja-JP" dirty="0"/>
              <a:t>PSA Singapore</a:t>
            </a:r>
            <a:r>
              <a:rPr lang="ja-JP" altLang="en-US" dirty="0" err="1"/>
              <a:t>、</a:t>
            </a:r>
            <a:r>
              <a:rPr lang="en-US" altLang="ja-JP" dirty="0"/>
              <a:t>International Container Terminal Services Inc.</a:t>
            </a:r>
            <a:r>
              <a:rPr lang="ja-JP" altLang="en-US" dirty="0" err="1"/>
              <a:t>、</a:t>
            </a:r>
            <a:r>
              <a:rPr lang="en-US" altLang="ja-JP" dirty="0"/>
              <a:t>Patrick Terminals</a:t>
            </a:r>
            <a:r>
              <a:rPr lang="ja-JP" altLang="en-US" dirty="0" err="1"/>
              <a:t>、</a:t>
            </a:r>
            <a:r>
              <a:rPr lang="en-US" altLang="ja-JP" dirty="0"/>
              <a:t>Modern Terminals</a:t>
            </a:r>
            <a:r>
              <a:rPr lang="ja-JP" altLang="en-US" dirty="0"/>
              <a:t>（香港）、ハリファックス港、ロッテルダム港、ビルバオ港、</a:t>
            </a:r>
            <a:r>
              <a:rPr lang="en-US" altLang="ja-JP" dirty="0" err="1"/>
              <a:t>PortConnect</a:t>
            </a:r>
            <a:r>
              <a:rPr lang="ja-JP" altLang="en-US" dirty="0" err="1"/>
              <a:t>、</a:t>
            </a:r>
            <a:r>
              <a:rPr lang="en-US" altLang="ja-JP" dirty="0" err="1"/>
              <a:t>PortBase</a:t>
            </a:r>
            <a:r>
              <a:rPr lang="ja-JP" altLang="en-US" dirty="0"/>
              <a:t>などがあります。また、フィラデルフィア港のターミナル・オペレーターである</a:t>
            </a:r>
            <a:r>
              <a:rPr lang="en-US" altLang="ja-JP" dirty="0"/>
              <a:t>Holt Logistics</a:t>
            </a:r>
            <a:r>
              <a:rPr lang="ja-JP" altLang="en-US" dirty="0"/>
              <a:t>は、グローバルな</a:t>
            </a:r>
            <a:r>
              <a:rPr lang="en-US" altLang="ja-JP" dirty="0"/>
              <a:t>APM Terminals</a:t>
            </a:r>
            <a:r>
              <a:rPr lang="ja-JP" altLang="en-US" dirty="0"/>
              <a:t>のネットワークに参加して、ソリューションを試験的に導入しています。これは、</a:t>
            </a:r>
            <a:r>
              <a:rPr lang="en-US" altLang="ja-JP" dirty="0" err="1"/>
              <a:t>TradeLens</a:t>
            </a:r>
            <a:r>
              <a:rPr lang="ja-JP" altLang="en-US" dirty="0"/>
              <a:t>に参加している、または参加に前向きな世界の約</a:t>
            </a:r>
            <a:r>
              <a:rPr lang="en-US" altLang="ja-JP" dirty="0"/>
              <a:t>234</a:t>
            </a:r>
            <a:r>
              <a:rPr lang="ja-JP" altLang="en-US" dirty="0"/>
              <a:t>の港湾が含まれます。</a:t>
            </a:r>
            <a:endParaRPr lang="en-US" altLang="ja-JP" dirty="0"/>
          </a:p>
          <a:p>
            <a:pPr fontAlgn="base"/>
            <a:endParaRPr lang="ja-JP" altLang="en-US" dirty="0"/>
          </a:p>
          <a:p>
            <a:pPr marL="285750" indent="-285750" fontAlgn="base">
              <a:buFont typeface="Wingdings" panose="05000000000000000000" pitchFamily="2" charset="2"/>
              <a:buChar char="l"/>
            </a:pPr>
            <a:r>
              <a:rPr lang="en-US" altLang="ja-JP" dirty="0"/>
              <a:t>Pacific International Lines</a:t>
            </a:r>
            <a:r>
              <a:rPr lang="ja-JP" altLang="en-US" dirty="0" err="1"/>
              <a:t>のような</a:t>
            </a:r>
            <a:r>
              <a:rPr lang="ja-JP" altLang="en-US" dirty="0"/>
              <a:t>船会社が、世界大手コンテナ輸送業者の</a:t>
            </a:r>
            <a:r>
              <a:rPr lang="en-US" altLang="ja-JP" dirty="0"/>
              <a:t>Maersk Line</a:t>
            </a:r>
            <a:r>
              <a:rPr lang="ja-JP" altLang="en-US" dirty="0"/>
              <a:t>および</a:t>
            </a:r>
            <a:r>
              <a:rPr lang="en-US" altLang="ja-JP" dirty="0"/>
              <a:t>Hamburg Süd</a:t>
            </a:r>
            <a:r>
              <a:rPr lang="ja-JP" altLang="en-US" dirty="0"/>
              <a:t>がすでに参加している本ソリューションに加わりました。</a:t>
            </a:r>
            <a:endParaRPr lang="en-US" altLang="ja-JP" dirty="0"/>
          </a:p>
          <a:p>
            <a:pPr fontAlgn="base"/>
            <a:endParaRPr lang="ja-JP" altLang="en-US" dirty="0"/>
          </a:p>
          <a:p>
            <a:pPr marL="285750" indent="-285750" fontAlgn="base">
              <a:buFont typeface="Wingdings" panose="05000000000000000000" pitchFamily="2" charset="2"/>
              <a:buChar char="l"/>
            </a:pPr>
            <a:r>
              <a:rPr lang="ja-JP" altLang="en-US" dirty="0"/>
              <a:t>オランダ、サウジアラビア、シンガポール、オーストラリア、ペルーの税関当局、および通関業者</a:t>
            </a:r>
            <a:r>
              <a:rPr lang="en-US" altLang="ja-JP" dirty="0" err="1"/>
              <a:t>Ransa</a:t>
            </a:r>
            <a:r>
              <a:rPr lang="en-US" altLang="ja-JP" dirty="0"/>
              <a:t> and </a:t>
            </a:r>
            <a:r>
              <a:rPr lang="en-US" altLang="ja-JP" dirty="0" err="1"/>
              <a:t>Güler</a:t>
            </a:r>
            <a:r>
              <a:rPr lang="en-US" altLang="ja-JP" dirty="0"/>
              <a:t> &amp; </a:t>
            </a:r>
            <a:r>
              <a:rPr lang="en-US" altLang="ja-JP" dirty="0" err="1"/>
              <a:t>Dinamik</a:t>
            </a:r>
            <a:r>
              <a:rPr lang="ja-JP" altLang="en-US" dirty="0"/>
              <a:t>が参加しています。</a:t>
            </a:r>
            <a:endParaRPr lang="en-US" altLang="ja-JP" dirty="0"/>
          </a:p>
          <a:p>
            <a:pPr fontAlgn="base"/>
            <a:endParaRPr lang="ja-JP" altLang="en-US" dirty="0"/>
          </a:p>
          <a:p>
            <a:pPr marL="285750" indent="-285750" fontAlgn="base">
              <a:buFont typeface="Wingdings" panose="05000000000000000000" pitchFamily="2" charset="2"/>
              <a:buChar char="l"/>
            </a:pPr>
            <a:r>
              <a:rPr lang="en-US" altLang="ja-JP" dirty="0"/>
              <a:t>Beneficial Cargo Owner</a:t>
            </a:r>
            <a:r>
              <a:rPr lang="ja-JP" altLang="en-US" dirty="0"/>
              <a:t>（</a:t>
            </a:r>
            <a:r>
              <a:rPr lang="en-US" altLang="ja-JP" dirty="0"/>
              <a:t>BCO</a:t>
            </a:r>
            <a:r>
              <a:rPr lang="ja-JP" altLang="en-US" dirty="0"/>
              <a:t>）の参加が増大し、</a:t>
            </a:r>
            <a:r>
              <a:rPr lang="en-US" altLang="ja-JP" dirty="0"/>
              <a:t>Torre Blanca / </a:t>
            </a:r>
            <a:r>
              <a:rPr lang="en-US" altLang="ja-JP" dirty="0" err="1"/>
              <a:t>Camposol</a:t>
            </a:r>
            <a:r>
              <a:rPr lang="ja-JP" altLang="en-US" dirty="0" err="1"/>
              <a:t>、</a:t>
            </a:r>
            <a:r>
              <a:rPr lang="ja-JP" altLang="en-US" dirty="0"/>
              <a:t>および</a:t>
            </a:r>
            <a:r>
              <a:rPr lang="en-US" altLang="ja-JP" dirty="0" err="1"/>
              <a:t>Umit</a:t>
            </a:r>
            <a:r>
              <a:rPr lang="en-US" altLang="ja-JP" dirty="0"/>
              <a:t> </a:t>
            </a:r>
            <a:r>
              <a:rPr lang="en-US" altLang="ja-JP" dirty="0" err="1"/>
              <a:t>Bisiklet</a:t>
            </a:r>
            <a:r>
              <a:rPr lang="ja-JP" altLang="en-US" dirty="0"/>
              <a:t>がこれに含まれています。</a:t>
            </a:r>
            <a:endParaRPr lang="en-US" altLang="ja-JP" dirty="0"/>
          </a:p>
          <a:p>
            <a:pPr fontAlgn="base"/>
            <a:endParaRPr lang="ja-JP" altLang="en-US" dirty="0"/>
          </a:p>
          <a:p>
            <a:pPr marL="285750" indent="-285750" fontAlgn="base">
              <a:buFont typeface="Wingdings" panose="05000000000000000000" pitchFamily="2" charset="2"/>
              <a:buChar char="l"/>
            </a:pPr>
            <a:r>
              <a:rPr lang="en-US" altLang="ja-JP" dirty="0"/>
              <a:t>Agility</a:t>
            </a:r>
            <a:r>
              <a:rPr lang="ja-JP" altLang="en-US" dirty="0" err="1"/>
              <a:t>、</a:t>
            </a:r>
            <a:r>
              <a:rPr lang="en-US" altLang="ja-JP" dirty="0"/>
              <a:t>CEVA Logistics</a:t>
            </a:r>
            <a:r>
              <a:rPr lang="ja-JP" altLang="en-US" dirty="0" err="1"/>
              <a:t>、</a:t>
            </a:r>
            <a:r>
              <a:rPr lang="en-US" altLang="ja-JP" dirty="0"/>
              <a:t>DAMCO</a:t>
            </a:r>
            <a:r>
              <a:rPr lang="ja-JP" altLang="en-US" dirty="0" err="1"/>
              <a:t>、</a:t>
            </a:r>
            <a:r>
              <a:rPr lang="en-US" altLang="ja-JP" dirty="0"/>
              <a:t>Kotahi</a:t>
            </a:r>
            <a:r>
              <a:rPr lang="ja-JP" altLang="en-US" dirty="0" err="1"/>
              <a:t>、</a:t>
            </a:r>
            <a:r>
              <a:rPr lang="en-US" altLang="ja-JP" dirty="0"/>
              <a:t>PLH Trucking Company</a:t>
            </a:r>
            <a:r>
              <a:rPr lang="ja-JP" altLang="en-US" dirty="0" err="1"/>
              <a:t>、</a:t>
            </a:r>
            <a:r>
              <a:rPr lang="en-US" altLang="ja-JP" dirty="0" err="1"/>
              <a:t>Ancotrans</a:t>
            </a:r>
            <a:r>
              <a:rPr lang="ja-JP" altLang="en-US" dirty="0" err="1"/>
              <a:t>、</a:t>
            </a:r>
            <a:r>
              <a:rPr lang="en-US" altLang="ja-JP" dirty="0" err="1"/>
              <a:t>WorldWide</a:t>
            </a:r>
            <a:r>
              <a:rPr lang="en-US" altLang="ja-JP" dirty="0"/>
              <a:t> Alliance</a:t>
            </a:r>
            <a:r>
              <a:rPr lang="ja-JP" altLang="en-US" dirty="0"/>
              <a:t>などのフォワーダー、輸送・物流会社も現在、陸上輸送に参加しています。</a:t>
            </a:r>
          </a:p>
          <a:p>
            <a:endParaRPr kumimoji="1" lang="ja-JP" altLang="en-US" dirty="0"/>
          </a:p>
        </p:txBody>
      </p:sp>
      <p:sp>
        <p:nvSpPr>
          <p:cNvPr id="3" name="スライド番号プレースホルダー 2">
            <a:extLst>
              <a:ext uri="{FF2B5EF4-FFF2-40B4-BE49-F238E27FC236}">
                <a16:creationId xmlns:a16="http://schemas.microsoft.com/office/drawing/2014/main" id="{787B87EA-B6F0-4365-8A37-B78055328CF0}"/>
              </a:ext>
            </a:extLst>
          </p:cNvPr>
          <p:cNvSpPr>
            <a:spLocks noGrp="1"/>
          </p:cNvSpPr>
          <p:nvPr>
            <p:ph type="sldNum" sz="quarter" idx="12"/>
          </p:nvPr>
        </p:nvSpPr>
        <p:spPr/>
        <p:txBody>
          <a:bodyPr/>
          <a:lstStyle/>
          <a:p>
            <a:fld id="{151D776D-21EC-48B5-AC7D-A1B6339A1FDA}" type="slidenum">
              <a:rPr kumimoji="1" lang="ja-JP" altLang="en-US" smtClean="0"/>
              <a:t>24</a:t>
            </a:fld>
            <a:endParaRPr kumimoji="1" lang="ja-JP" altLang="en-US"/>
          </a:p>
        </p:txBody>
      </p:sp>
    </p:spTree>
    <p:extLst>
      <p:ext uri="{BB962C8B-B14F-4D97-AF65-F5344CB8AC3E}">
        <p14:creationId xmlns:p14="http://schemas.microsoft.com/office/powerpoint/2010/main" val="13922711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92A3FEF-DD76-46C1-9285-9AFA5C71F6C8}"/>
              </a:ext>
            </a:extLst>
          </p:cNvPr>
          <p:cNvSpPr txBox="1"/>
          <p:nvPr/>
        </p:nvSpPr>
        <p:spPr>
          <a:xfrm>
            <a:off x="893379" y="197346"/>
            <a:ext cx="10752083" cy="6740307"/>
          </a:xfrm>
          <a:prstGeom prst="rect">
            <a:avLst/>
          </a:prstGeom>
          <a:noFill/>
        </p:spPr>
        <p:txBody>
          <a:bodyPr wrap="square" rtlCol="0">
            <a:spAutoFit/>
          </a:bodyPr>
          <a:lstStyle/>
          <a:p>
            <a:pPr fontAlgn="base"/>
            <a:r>
              <a:rPr lang="en-US" altLang="ja-JP" dirty="0" err="1"/>
              <a:t>TradeLens</a:t>
            </a:r>
            <a:r>
              <a:rPr lang="ja-JP" altLang="en-US" dirty="0"/>
              <a:t>は、</a:t>
            </a:r>
            <a:r>
              <a:rPr lang="en-US" altLang="ja-JP" dirty="0"/>
              <a:t>IBM Blockchain</a:t>
            </a:r>
            <a:r>
              <a:rPr lang="ja-JP" altLang="en-US" dirty="0"/>
              <a:t>テクノロジーを使用してデジタル・サプライ・チェーンの基盤を構築し、多数の貿易パートナーが協力して、詳細情報やプライバシー、機密性を損なうことなく、トランザクションを共有する単一のビューを確立することを支援します。荷主（輸入業者／輸出業者）、船会社、貨物運送業者、ターミナル・オペレーター、陸運業者、税関当局は、温度管理からコンテナ重量などの</a:t>
            </a:r>
            <a:r>
              <a:rPr lang="en-US" altLang="ja-JP" dirty="0"/>
              <a:t>IoT</a:t>
            </a:r>
            <a:r>
              <a:rPr lang="ja-JP" altLang="en-US" dirty="0"/>
              <a:t>データやセンサー・データを含む出荷データや積荷書類にリアルタイムにアクセスして、より効率的にやりとりすることができます。</a:t>
            </a:r>
            <a:endParaRPr lang="en-US" altLang="ja-JP" dirty="0"/>
          </a:p>
          <a:p>
            <a:pPr fontAlgn="base"/>
            <a:endParaRPr lang="ja-JP" altLang="en-US" dirty="0"/>
          </a:p>
          <a:p>
            <a:pPr fontAlgn="base"/>
            <a:r>
              <a:rPr lang="en-US" altLang="ja-JP" dirty="0" err="1"/>
              <a:t>TradeLens</a:t>
            </a:r>
            <a:r>
              <a:rPr lang="ja-JP" altLang="en-US" dirty="0"/>
              <a:t>は、</a:t>
            </a:r>
            <a:r>
              <a:rPr lang="en-US" altLang="ja-JP" dirty="0"/>
              <a:t>Blockchain</a:t>
            </a:r>
            <a:r>
              <a:rPr lang="ja-JP" altLang="en-US" dirty="0"/>
              <a:t>スマート・コントラクトを使用して、国際貿易に関わる複数の関係者間のデジタル・コラボレーションを実現します。ベータ・プログラムの下でリリースされた、</a:t>
            </a:r>
            <a:r>
              <a:rPr lang="en-US" altLang="ja-JP" dirty="0" err="1"/>
              <a:t>ClearWay</a:t>
            </a:r>
            <a:r>
              <a:rPr lang="ja-JP" altLang="en-US" dirty="0"/>
              <a:t>と呼ばれる貿易書類モジュールは、荷主、通関業者、税関などの信頼できる第三者、他の政府系機関、および</a:t>
            </a:r>
            <a:r>
              <a:rPr lang="en-US" altLang="ja-JP" dirty="0"/>
              <a:t>NGO</a:t>
            </a:r>
            <a:r>
              <a:rPr lang="ja-JP" altLang="en-US" dirty="0"/>
              <a:t>が、組織の壁を越えたビジネス・プロセスの遂行と情報の交換を可能とします。すべての処理は安全で改ざんできない監査証跡機能によって支えられています。</a:t>
            </a:r>
            <a:endParaRPr lang="en-US" altLang="ja-JP" dirty="0"/>
          </a:p>
          <a:p>
            <a:pPr fontAlgn="base"/>
            <a:endParaRPr lang="ja-JP" altLang="en-US" dirty="0"/>
          </a:p>
          <a:p>
            <a:pPr fontAlgn="base"/>
            <a:r>
              <a:rPr lang="en-US" altLang="ja-JP" dirty="0"/>
              <a:t>12</a:t>
            </a:r>
            <a:r>
              <a:rPr lang="ja-JP" altLang="en-US" dirty="0"/>
              <a:t>カ月にわたるベータ・トライアル期間中に、</a:t>
            </a:r>
            <a:r>
              <a:rPr lang="en-US" altLang="ja-JP" dirty="0"/>
              <a:t>Maersk</a:t>
            </a:r>
            <a:r>
              <a:rPr lang="ja-JP" altLang="en-US" dirty="0"/>
              <a:t>と</a:t>
            </a:r>
            <a:r>
              <a:rPr lang="en-US" altLang="ja-JP" dirty="0"/>
              <a:t>IBM</a:t>
            </a:r>
            <a:r>
              <a:rPr lang="ja-JP" altLang="en-US" dirty="0"/>
              <a:t>は、数多くのエコシステム・パートナーと協力して、文書の誤り、情報の遅延、その他の障害を原因とする遅延をいかに防止できるかを把握しました。</a:t>
            </a:r>
            <a:r>
              <a:rPr lang="en-US" altLang="ja-JP" dirty="0"/>
              <a:t>1</a:t>
            </a:r>
            <a:r>
              <a:rPr lang="ja-JP" altLang="en-US" dirty="0"/>
              <a:t>例として、</a:t>
            </a:r>
            <a:r>
              <a:rPr lang="en-US" altLang="ja-JP" dirty="0" err="1"/>
              <a:t>TradeLens</a:t>
            </a:r>
            <a:r>
              <a:rPr lang="ja-JP" altLang="en-US" dirty="0"/>
              <a:t>が米国においてどのように梱包資材を生産ラインに出荷する輸送時間を</a:t>
            </a:r>
            <a:r>
              <a:rPr lang="en-US" altLang="ja-JP" dirty="0"/>
              <a:t>40%</a:t>
            </a:r>
            <a:r>
              <a:rPr lang="ja-JP" altLang="en-US" dirty="0"/>
              <a:t>短縮し、数千ドルのコストを削減できることを米国において実証しました。</a:t>
            </a:r>
            <a:r>
              <a:rPr lang="en-US" altLang="ja-JP" dirty="0" err="1"/>
              <a:t>TradeLens</a:t>
            </a:r>
            <a:r>
              <a:rPr lang="ja-JP" altLang="en-US" dirty="0"/>
              <a:t>を使用することによる可視性の向上とコミュニケーション手段の効率化により、コンテナの場所などの基本的な情報を特定する手順を</a:t>
            </a:r>
            <a:r>
              <a:rPr lang="en-US" altLang="ja-JP" dirty="0"/>
              <a:t>10</a:t>
            </a:r>
            <a:r>
              <a:rPr lang="ja-JP" altLang="en-US" dirty="0"/>
              <a:t>から</a:t>
            </a:r>
            <a:r>
              <a:rPr lang="en-US" altLang="ja-JP" dirty="0"/>
              <a:t>1</a:t>
            </a:r>
            <a:r>
              <a:rPr lang="ja-JP" altLang="en-US" dirty="0"/>
              <a:t>に、また関わるスタッフも</a:t>
            </a:r>
            <a:r>
              <a:rPr lang="en-US" altLang="ja-JP" dirty="0"/>
              <a:t>5</a:t>
            </a:r>
            <a:r>
              <a:rPr lang="ja-JP" altLang="en-US" dirty="0"/>
              <a:t>人から</a:t>
            </a:r>
            <a:r>
              <a:rPr lang="en-US" altLang="ja-JP" dirty="0"/>
              <a:t>1</a:t>
            </a:r>
            <a:r>
              <a:rPr lang="ja-JP" altLang="en-US" dirty="0"/>
              <a:t>人に減らすことができると推定しています。</a:t>
            </a:r>
            <a:endParaRPr lang="en-US" altLang="ja-JP" dirty="0"/>
          </a:p>
          <a:p>
            <a:pPr fontAlgn="base"/>
            <a:endParaRPr lang="ja-JP" altLang="en-US" dirty="0"/>
          </a:p>
          <a:p>
            <a:pPr fontAlgn="base"/>
            <a:r>
              <a:rPr lang="ja-JP" altLang="en-US" dirty="0"/>
              <a:t>船舶の到着時刻やコンテナの「ゲートイン」などのデータや、通関許可、商業送り状、船荷証券などの書類を含む、</a:t>
            </a:r>
            <a:r>
              <a:rPr lang="en-US" altLang="ja-JP" dirty="0"/>
              <a:t>1</a:t>
            </a:r>
            <a:r>
              <a:rPr lang="ja-JP" altLang="en-US" dirty="0"/>
              <a:t>億</a:t>
            </a:r>
            <a:r>
              <a:rPr lang="en-US" altLang="ja-JP" dirty="0"/>
              <a:t>5,400</a:t>
            </a:r>
            <a:r>
              <a:rPr lang="ja-JP" altLang="en-US" dirty="0"/>
              <a:t>万件以上の出荷イベントがプラットフォームで収集されました。このデータは、</a:t>
            </a:r>
            <a:r>
              <a:rPr lang="en-US" altLang="ja-JP" dirty="0"/>
              <a:t>1</a:t>
            </a:r>
            <a:r>
              <a:rPr lang="ja-JP" altLang="en-US" dirty="0"/>
              <a:t>日あたりほぼ</a:t>
            </a:r>
            <a:r>
              <a:rPr lang="en-US" altLang="ja-JP" dirty="0"/>
              <a:t>100</a:t>
            </a:r>
            <a:r>
              <a:rPr lang="ja-JP" altLang="en-US" dirty="0"/>
              <a:t>万イベントのペースで増大しています。</a:t>
            </a:r>
          </a:p>
        </p:txBody>
      </p:sp>
      <p:sp>
        <p:nvSpPr>
          <p:cNvPr id="3" name="スライド番号プレースホルダー 2">
            <a:extLst>
              <a:ext uri="{FF2B5EF4-FFF2-40B4-BE49-F238E27FC236}">
                <a16:creationId xmlns:a16="http://schemas.microsoft.com/office/drawing/2014/main" id="{2C74A422-842D-435D-99B4-1F83F028612F}"/>
              </a:ext>
            </a:extLst>
          </p:cNvPr>
          <p:cNvSpPr>
            <a:spLocks noGrp="1"/>
          </p:cNvSpPr>
          <p:nvPr>
            <p:ph type="sldNum" sz="quarter" idx="12"/>
          </p:nvPr>
        </p:nvSpPr>
        <p:spPr/>
        <p:txBody>
          <a:bodyPr/>
          <a:lstStyle/>
          <a:p>
            <a:fld id="{151D776D-21EC-48B5-AC7D-A1B6339A1FDA}" type="slidenum">
              <a:rPr kumimoji="1" lang="ja-JP" altLang="en-US" smtClean="0"/>
              <a:t>25</a:t>
            </a:fld>
            <a:endParaRPr kumimoji="1" lang="ja-JP" altLang="en-US"/>
          </a:p>
        </p:txBody>
      </p:sp>
    </p:spTree>
    <p:extLst>
      <p:ext uri="{BB962C8B-B14F-4D97-AF65-F5344CB8AC3E}">
        <p14:creationId xmlns:p14="http://schemas.microsoft.com/office/powerpoint/2010/main" val="29928571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FE6044B-5322-4F68-B23A-289ABF9F2AF1}"/>
              </a:ext>
            </a:extLst>
          </p:cNvPr>
          <p:cNvSpPr txBox="1"/>
          <p:nvPr/>
        </p:nvSpPr>
        <p:spPr>
          <a:xfrm>
            <a:off x="777766" y="777766"/>
            <a:ext cx="10636468" cy="5632311"/>
          </a:xfrm>
          <a:prstGeom prst="rect">
            <a:avLst/>
          </a:prstGeom>
          <a:noFill/>
        </p:spPr>
        <p:txBody>
          <a:bodyPr wrap="square" rtlCol="0">
            <a:spAutoFit/>
          </a:bodyPr>
          <a:lstStyle/>
          <a:p>
            <a:pPr fontAlgn="base"/>
            <a:r>
              <a:rPr lang="ja-JP" altLang="en-US" dirty="0"/>
              <a:t>従来、これらのデータの一部は、サプライ・チェーン業界で一般的に使用されている</a:t>
            </a:r>
            <a:r>
              <a:rPr lang="en-US" altLang="ja-JP" dirty="0"/>
              <a:t>Electronic Data Interchange (EDI)</a:t>
            </a:r>
            <a:r>
              <a:rPr lang="ja-JP" altLang="en-US" dirty="0"/>
              <a:t>システムで共有できますが、これらのシステムは柔軟性が低く、複雑で、データをリアルタイムで共有できません。多くの場合、企業は今なお電子メールの添付ファイル、</a:t>
            </a:r>
            <a:r>
              <a:rPr lang="en-US" altLang="ja-JP" dirty="0"/>
              <a:t>FAX</a:t>
            </a:r>
            <a:r>
              <a:rPr lang="ja-JP" altLang="en-US" dirty="0" err="1"/>
              <a:t>、</a:t>
            </a:r>
            <a:r>
              <a:rPr lang="ja-JP" altLang="en-US" dirty="0"/>
              <a:t>宅配便で文書を共有しています。</a:t>
            </a:r>
            <a:endParaRPr lang="en-US" altLang="ja-JP" dirty="0"/>
          </a:p>
          <a:p>
            <a:pPr fontAlgn="base"/>
            <a:endParaRPr lang="en-US" altLang="ja-JP" dirty="0"/>
          </a:p>
          <a:p>
            <a:pPr fontAlgn="base"/>
            <a:r>
              <a:rPr lang="en-US" altLang="ja-JP" dirty="0" err="1"/>
              <a:t>TradeLens</a:t>
            </a:r>
            <a:r>
              <a:rPr lang="ja-JP" altLang="en-US" dirty="0"/>
              <a:t>は、サプライ・チェーン内のすべての出荷に関する重要なデータの追跡を可能とし、関連するすべての関係者間で改ざん不可能な記録を提供します。</a:t>
            </a:r>
          </a:p>
          <a:p>
            <a:pPr fontAlgn="base"/>
            <a:r>
              <a:rPr lang="ja-JP" altLang="en-US" dirty="0"/>
              <a:t>「</a:t>
            </a:r>
            <a:r>
              <a:rPr lang="en-US" altLang="ja-JP" dirty="0" err="1"/>
              <a:t>TradeLens</a:t>
            </a:r>
            <a:r>
              <a:rPr lang="ja-JP" altLang="en-US" dirty="0"/>
              <a:t>はブロックチェーン・テクノロジーを使用して、世界中のサプライ・チェーン文書の安全なデジタル化と伝送のための業界標準を開発しています。このイニシアチブは、グローバルなサプライ・チェーンのセキュリティーを強化しながら、徐々に業界に非常に大きな効率化をもたらすでしょう。ネットワーク・メンバーとして、このエキサイティングな海運業界の革新の検証に参加できることを嬉しく思っています」と</a:t>
            </a:r>
            <a:r>
              <a:rPr lang="en-US" altLang="ja-JP" dirty="0"/>
              <a:t>Modern Terminals</a:t>
            </a:r>
            <a:r>
              <a:rPr lang="ja-JP" altLang="en-US" dirty="0"/>
              <a:t>の</a:t>
            </a:r>
            <a:r>
              <a:rPr lang="en-US" altLang="ja-JP" dirty="0"/>
              <a:t>CEO</a:t>
            </a:r>
            <a:r>
              <a:rPr lang="ja-JP" altLang="en-US" dirty="0" err="1"/>
              <a:t>、</a:t>
            </a:r>
            <a:r>
              <a:rPr lang="en-US" altLang="ja-JP" dirty="0"/>
              <a:t>Peter Levesque</a:t>
            </a:r>
            <a:r>
              <a:rPr lang="ja-JP" altLang="en-US" dirty="0"/>
              <a:t>（ピーター・レベスク）はコメントしています。</a:t>
            </a:r>
            <a:endParaRPr lang="en-US" altLang="ja-JP" dirty="0"/>
          </a:p>
          <a:p>
            <a:pPr fontAlgn="base"/>
            <a:endParaRPr lang="ja-JP" altLang="en-US" dirty="0"/>
          </a:p>
          <a:p>
            <a:pPr fontAlgn="base"/>
            <a:r>
              <a:rPr lang="ja-JP" altLang="en-US" dirty="0"/>
              <a:t>「</a:t>
            </a:r>
            <a:r>
              <a:rPr lang="en-US" altLang="ja-JP" dirty="0"/>
              <a:t>CEVA</a:t>
            </a:r>
            <a:r>
              <a:rPr lang="ja-JP" altLang="en-US" dirty="0"/>
              <a:t>はグローバル・ロジスティクス・プロバイダーとして</a:t>
            </a:r>
            <a:r>
              <a:rPr lang="en-US" altLang="ja-JP" dirty="0" err="1"/>
              <a:t>TradeLens</a:t>
            </a:r>
            <a:r>
              <a:rPr lang="ja-JP" altLang="en-US" dirty="0"/>
              <a:t>にまたとない機会を見いだし、</a:t>
            </a:r>
            <a:r>
              <a:rPr lang="en-US" altLang="ja-JP" dirty="0"/>
              <a:t>IBM</a:t>
            </a:r>
            <a:r>
              <a:rPr lang="ja-JP" altLang="en-US" dirty="0"/>
              <a:t>や</a:t>
            </a:r>
            <a:r>
              <a:rPr lang="en-US" altLang="ja-JP" dirty="0"/>
              <a:t>Maersk</a:t>
            </a:r>
            <a:r>
              <a:rPr lang="ja-JP" altLang="en-US" dirty="0" err="1"/>
              <a:t>、</a:t>
            </a:r>
            <a:r>
              <a:rPr lang="ja-JP" altLang="en-US" dirty="0"/>
              <a:t>その他の同業社と協力して、オープンで中立なブロックチェーン・ソリューションを通じて世界標準の普及に取り組みます。これは、お客様により大きな価値を届けるための飽くなき挑戦と円滑な事業を実現するための重要な一歩です」と、</a:t>
            </a:r>
            <a:r>
              <a:rPr lang="en-US" altLang="ja-JP" dirty="0"/>
              <a:t>CEVA</a:t>
            </a:r>
            <a:r>
              <a:rPr lang="ja-JP" altLang="en-US" dirty="0"/>
              <a:t>の</a:t>
            </a:r>
            <a:r>
              <a:rPr lang="en-US" altLang="ja-JP" dirty="0"/>
              <a:t>CIO</a:t>
            </a:r>
            <a:r>
              <a:rPr lang="ja-JP" altLang="en-US" dirty="0" err="1"/>
              <a:t>、</a:t>
            </a:r>
            <a:r>
              <a:rPr lang="en-US" altLang="ja-JP" dirty="0"/>
              <a:t>Christophe </a:t>
            </a:r>
            <a:r>
              <a:rPr lang="en-US" altLang="ja-JP" dirty="0" err="1"/>
              <a:t>Cachat</a:t>
            </a:r>
            <a:r>
              <a:rPr lang="ja-JP" altLang="en-US" dirty="0"/>
              <a:t>（クリストフ・カシャ）は述べています。</a:t>
            </a:r>
          </a:p>
          <a:p>
            <a:endParaRPr kumimoji="1" lang="ja-JP" altLang="en-US" dirty="0"/>
          </a:p>
        </p:txBody>
      </p:sp>
      <p:sp>
        <p:nvSpPr>
          <p:cNvPr id="3" name="スライド番号プレースホルダー 2">
            <a:extLst>
              <a:ext uri="{FF2B5EF4-FFF2-40B4-BE49-F238E27FC236}">
                <a16:creationId xmlns:a16="http://schemas.microsoft.com/office/drawing/2014/main" id="{E48FF790-1A5C-4FAE-A615-BFA413C12CB1}"/>
              </a:ext>
            </a:extLst>
          </p:cNvPr>
          <p:cNvSpPr>
            <a:spLocks noGrp="1"/>
          </p:cNvSpPr>
          <p:nvPr>
            <p:ph type="sldNum" sz="quarter" idx="12"/>
          </p:nvPr>
        </p:nvSpPr>
        <p:spPr/>
        <p:txBody>
          <a:bodyPr/>
          <a:lstStyle/>
          <a:p>
            <a:fld id="{151D776D-21EC-48B5-AC7D-A1B6339A1FDA}" type="slidenum">
              <a:rPr kumimoji="1" lang="ja-JP" altLang="en-US" smtClean="0"/>
              <a:t>26</a:t>
            </a:fld>
            <a:endParaRPr kumimoji="1" lang="ja-JP" altLang="en-US"/>
          </a:p>
        </p:txBody>
      </p:sp>
    </p:spTree>
    <p:extLst>
      <p:ext uri="{BB962C8B-B14F-4D97-AF65-F5344CB8AC3E}">
        <p14:creationId xmlns:p14="http://schemas.microsoft.com/office/powerpoint/2010/main" val="24519254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F1688B5-339E-4976-8601-ED3FD1D1EEEE}"/>
              </a:ext>
            </a:extLst>
          </p:cNvPr>
          <p:cNvSpPr txBox="1"/>
          <p:nvPr/>
        </p:nvSpPr>
        <p:spPr>
          <a:xfrm>
            <a:off x="893379" y="630621"/>
            <a:ext cx="10531366" cy="3416320"/>
          </a:xfrm>
          <a:prstGeom prst="rect">
            <a:avLst/>
          </a:prstGeom>
          <a:noFill/>
        </p:spPr>
        <p:txBody>
          <a:bodyPr wrap="square" rtlCol="0">
            <a:spAutoFit/>
          </a:bodyPr>
          <a:lstStyle/>
          <a:p>
            <a:r>
              <a:rPr lang="ja-JP" altLang="en-US" dirty="0"/>
              <a:t>「ブロックチェーンは世界の海運業のデジタル化において重要な役割を果たす可能性があります。</a:t>
            </a:r>
            <a:endParaRPr lang="en-US" altLang="ja-JP" dirty="0"/>
          </a:p>
          <a:p>
            <a:endParaRPr lang="en-US" altLang="ja-JP" dirty="0"/>
          </a:p>
          <a:p>
            <a:r>
              <a:rPr lang="ja-JP" altLang="en-US" dirty="0"/>
              <a:t>海運業は、年間</a:t>
            </a:r>
            <a:r>
              <a:rPr lang="en-US" altLang="ja-JP" dirty="0"/>
              <a:t>4</a:t>
            </a:r>
            <a:r>
              <a:rPr lang="ja-JP" altLang="en-US" dirty="0"/>
              <a:t>兆ドル相当の商品を動かすグローバル経済の一領域です。しかし、このテクノロジーを活用して成功するには、</a:t>
            </a:r>
            <a:r>
              <a:rPr lang="en-US" altLang="ja-JP" dirty="0"/>
              <a:t>『</a:t>
            </a:r>
            <a:r>
              <a:rPr lang="ja-JP" altLang="en-US" dirty="0"/>
              <a:t>すべての参加者に平等に益をもたらす共通のアプローチに基づいてエコシステム全体をまとめる</a:t>
            </a:r>
            <a:r>
              <a:rPr lang="en-US" altLang="ja-JP" dirty="0"/>
              <a:t>』</a:t>
            </a:r>
            <a:r>
              <a:rPr lang="ja-JP" altLang="en-US" dirty="0"/>
              <a:t>という条件を満たす必要があります。</a:t>
            </a:r>
            <a:endParaRPr lang="en-US" altLang="ja-JP" dirty="0"/>
          </a:p>
          <a:p>
            <a:endParaRPr lang="en-US" altLang="ja-JP" dirty="0"/>
          </a:p>
          <a:p>
            <a:r>
              <a:rPr lang="ja-JP" altLang="en-US" dirty="0"/>
              <a:t>海運業エコシステムの一員である</a:t>
            </a:r>
            <a:r>
              <a:rPr lang="en-US" altLang="ja-JP" dirty="0"/>
              <a:t>Maersk</a:t>
            </a:r>
            <a:r>
              <a:rPr lang="ja-JP" altLang="en-US" dirty="0"/>
              <a:t>やその他の企業との協力を通じて、</a:t>
            </a:r>
            <a:r>
              <a:rPr lang="en-US" altLang="ja-JP" dirty="0"/>
              <a:t>IBM</a:t>
            </a:r>
            <a:r>
              <a:rPr lang="ja-JP" altLang="en-US" dirty="0"/>
              <a:t>はすでに、ブロックチェーンを活用して強固なネットワークを構築できること、そしてそのネットワークの中ですべてのメンバーが重要なデータを共有することで利益を得られること、さらには世界貿易のあり方の重要な部分を一丸となって変革できることを示してきました」と、</a:t>
            </a:r>
            <a:r>
              <a:rPr lang="en-US" altLang="ja-JP" dirty="0"/>
              <a:t>IBM Global Industries, Solutions and Blockchain</a:t>
            </a:r>
            <a:r>
              <a:rPr lang="ja-JP" altLang="en-US" dirty="0"/>
              <a:t>のシニア・バイス・プレジデント、</a:t>
            </a:r>
            <a:r>
              <a:rPr lang="en-US" altLang="ja-JP" dirty="0"/>
              <a:t>Bridget van </a:t>
            </a:r>
            <a:r>
              <a:rPr lang="en-US" altLang="ja-JP" dirty="0" err="1"/>
              <a:t>Kralingen</a:t>
            </a:r>
            <a:r>
              <a:rPr lang="ja-JP" altLang="en-US" dirty="0"/>
              <a:t>（ブリジェット・バン・クラリンゲン）は述べています。</a:t>
            </a:r>
            <a:endParaRPr kumimoji="1" lang="ja-JP" altLang="en-US" dirty="0"/>
          </a:p>
        </p:txBody>
      </p:sp>
      <p:sp>
        <p:nvSpPr>
          <p:cNvPr id="3" name="スライド番号プレースホルダー 2">
            <a:extLst>
              <a:ext uri="{FF2B5EF4-FFF2-40B4-BE49-F238E27FC236}">
                <a16:creationId xmlns:a16="http://schemas.microsoft.com/office/drawing/2014/main" id="{663D4FDF-CC5A-4AFE-B3B5-FCCCDE768919}"/>
              </a:ext>
            </a:extLst>
          </p:cNvPr>
          <p:cNvSpPr>
            <a:spLocks noGrp="1"/>
          </p:cNvSpPr>
          <p:nvPr>
            <p:ph type="sldNum" sz="quarter" idx="12"/>
          </p:nvPr>
        </p:nvSpPr>
        <p:spPr/>
        <p:txBody>
          <a:bodyPr/>
          <a:lstStyle/>
          <a:p>
            <a:fld id="{151D776D-21EC-48B5-AC7D-A1B6339A1FDA}" type="slidenum">
              <a:rPr kumimoji="1" lang="ja-JP" altLang="en-US" smtClean="0"/>
              <a:t>27</a:t>
            </a:fld>
            <a:endParaRPr kumimoji="1" lang="ja-JP" altLang="en-US"/>
          </a:p>
        </p:txBody>
      </p:sp>
    </p:spTree>
    <p:extLst>
      <p:ext uri="{BB962C8B-B14F-4D97-AF65-F5344CB8AC3E}">
        <p14:creationId xmlns:p14="http://schemas.microsoft.com/office/powerpoint/2010/main" val="14811655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AA7DF02-869D-45B9-83B5-F5A11A8E4861}"/>
              </a:ext>
            </a:extLst>
          </p:cNvPr>
          <p:cNvSpPr txBox="1"/>
          <p:nvPr/>
        </p:nvSpPr>
        <p:spPr>
          <a:xfrm>
            <a:off x="751490" y="258058"/>
            <a:ext cx="10689020" cy="6463308"/>
          </a:xfrm>
          <a:prstGeom prst="rect">
            <a:avLst/>
          </a:prstGeom>
          <a:noFill/>
        </p:spPr>
        <p:txBody>
          <a:bodyPr wrap="square" rtlCol="0">
            <a:spAutoFit/>
          </a:bodyPr>
          <a:lstStyle/>
          <a:p>
            <a:pPr fontAlgn="base"/>
            <a:r>
              <a:rPr lang="ja-JP" altLang="en-US" dirty="0"/>
              <a:t>業界全体での採用を促進するための共同開発モデル</a:t>
            </a:r>
            <a:endParaRPr lang="en-US" altLang="ja-JP" dirty="0"/>
          </a:p>
          <a:p>
            <a:pPr fontAlgn="base"/>
            <a:br>
              <a:rPr lang="ja-JP" altLang="en-US" dirty="0"/>
            </a:br>
            <a:r>
              <a:rPr lang="en-US" altLang="ja-JP" dirty="0"/>
              <a:t>Maersk</a:t>
            </a:r>
            <a:r>
              <a:rPr lang="ja-JP" altLang="en-US" dirty="0"/>
              <a:t>と</a:t>
            </a:r>
            <a:r>
              <a:rPr lang="en-US" altLang="ja-JP" dirty="0"/>
              <a:t>IBM</a:t>
            </a:r>
            <a:r>
              <a:rPr lang="ja-JP" altLang="en-US" dirty="0"/>
              <a:t>は、</a:t>
            </a:r>
            <a:r>
              <a:rPr lang="en-US" altLang="ja-JP" dirty="0"/>
              <a:t>2018</a:t>
            </a:r>
            <a:r>
              <a:rPr lang="ja-JP" altLang="en-US" dirty="0"/>
              <a:t>年</a:t>
            </a:r>
            <a:r>
              <a:rPr lang="en-US" altLang="ja-JP" dirty="0"/>
              <a:t>1</a:t>
            </a:r>
            <a:r>
              <a:rPr lang="ja-JP" altLang="en-US" dirty="0"/>
              <a:t>月に、共同開発した国際貿易のデジタル化ソリューションを発表して以来、ブロックチェーンを採用したいと考えているグローバル・サプライ・チェーンのエコシステムに属するさまざまなメンバーから提供されたフィードバックに基づいて、最適な市場投入モデルを検討してきましたが、合弁事業という形ではなく、既存の共同開発モデルの延長線上でソリューションを提供することになりました。</a:t>
            </a:r>
            <a:endParaRPr lang="en-US" altLang="ja-JP" dirty="0"/>
          </a:p>
          <a:p>
            <a:pPr fontAlgn="base"/>
            <a:endParaRPr lang="ja-JP" altLang="en-US" dirty="0"/>
          </a:p>
          <a:p>
            <a:pPr fontAlgn="base"/>
            <a:r>
              <a:rPr lang="ja-JP" altLang="en-US" dirty="0"/>
              <a:t>「共同開発モデルにより、当社は、エコシステムの参加者からの主要なフィードバックに一層効果的に対応しながら、</a:t>
            </a:r>
            <a:r>
              <a:rPr lang="en-US" altLang="ja-JP" dirty="0"/>
              <a:t>Maersk</a:t>
            </a:r>
            <a:r>
              <a:rPr lang="ja-JP" altLang="en-US" dirty="0" err="1"/>
              <a:t>、</a:t>
            </a:r>
            <a:r>
              <a:rPr lang="en-US" altLang="ja-JP" dirty="0"/>
              <a:t>IBM</a:t>
            </a:r>
            <a:r>
              <a:rPr lang="ja-JP" altLang="en-US" dirty="0" err="1"/>
              <a:t>、</a:t>
            </a:r>
            <a:r>
              <a:rPr lang="ja-JP" altLang="en-US" dirty="0"/>
              <a:t>およびすべてのエコシステムの参加者間の</a:t>
            </a:r>
            <a:r>
              <a:rPr lang="en-US" altLang="ja-JP" dirty="0" err="1"/>
              <a:t>TradeLens</a:t>
            </a:r>
            <a:r>
              <a:rPr lang="ja-JP" altLang="en-US" dirty="0"/>
              <a:t>の相互運用性とデータ保護を保証できます。これによって業界で最大限に採用されることを強く確信しています」と</a:t>
            </a:r>
            <a:r>
              <a:rPr lang="en-US" altLang="ja-JP" dirty="0"/>
              <a:t>Maersk</a:t>
            </a:r>
            <a:r>
              <a:rPr lang="ja-JP" altLang="en-US" dirty="0"/>
              <a:t>の</a:t>
            </a:r>
            <a:r>
              <a:rPr lang="en-US" altLang="ja-JP" dirty="0" err="1"/>
              <a:t>TradeLens</a:t>
            </a:r>
            <a:r>
              <a:rPr lang="ja-JP" altLang="en-US" dirty="0"/>
              <a:t>リーダーである</a:t>
            </a:r>
            <a:r>
              <a:rPr lang="en-US" altLang="ja-JP" dirty="0"/>
              <a:t>Mike White</a:t>
            </a:r>
            <a:r>
              <a:rPr lang="ja-JP" altLang="en-US" dirty="0"/>
              <a:t>（マイク・ホワイト）は述べています。</a:t>
            </a:r>
            <a:endParaRPr lang="en-US" altLang="ja-JP" dirty="0"/>
          </a:p>
          <a:p>
            <a:pPr fontAlgn="base"/>
            <a:endParaRPr lang="ja-JP" altLang="en-US" dirty="0"/>
          </a:p>
          <a:p>
            <a:pPr fontAlgn="base"/>
            <a:r>
              <a:rPr lang="ja-JP" altLang="en-US" dirty="0"/>
              <a:t>標準に関する議論が</a:t>
            </a:r>
            <a:r>
              <a:rPr lang="en-US" altLang="ja-JP" dirty="0"/>
              <a:t>openshipping.org</a:t>
            </a:r>
            <a:r>
              <a:rPr lang="ja-JP" altLang="en-US" dirty="0"/>
              <a:t>を使用して積極的に進められており、</a:t>
            </a:r>
            <a:r>
              <a:rPr lang="en-US" altLang="ja-JP" dirty="0" err="1">
                <a:highlight>
                  <a:srgbClr val="FFFF00"/>
                </a:highlight>
              </a:rPr>
              <a:t>TradeLens</a:t>
            </a:r>
            <a:r>
              <a:rPr lang="en-US" altLang="ja-JP" dirty="0">
                <a:highlight>
                  <a:srgbClr val="FFFF00"/>
                </a:highlight>
              </a:rPr>
              <a:t> API</a:t>
            </a:r>
            <a:r>
              <a:rPr lang="ja-JP" altLang="en-US" dirty="0">
                <a:highlight>
                  <a:srgbClr val="FFFF00"/>
                </a:highlight>
              </a:rPr>
              <a:t>と</a:t>
            </a:r>
            <a:r>
              <a:rPr lang="en-US" altLang="ja-JP" dirty="0">
                <a:highlight>
                  <a:srgbClr val="FFFF00"/>
                </a:highlight>
              </a:rPr>
              <a:t>UN / CEFACT</a:t>
            </a:r>
            <a:r>
              <a:rPr lang="ja-JP" altLang="en-US" dirty="0">
                <a:highlight>
                  <a:srgbClr val="FFFF00"/>
                </a:highlight>
              </a:rPr>
              <a:t>基準を調和させる作業が進行中です。</a:t>
            </a:r>
            <a:endParaRPr lang="en-US" altLang="ja-JP" dirty="0">
              <a:highlight>
                <a:srgbClr val="FFFF00"/>
              </a:highlight>
            </a:endParaRPr>
          </a:p>
          <a:p>
            <a:pPr fontAlgn="base"/>
            <a:endParaRPr lang="en-US" altLang="ja-JP" dirty="0">
              <a:highlight>
                <a:srgbClr val="FFFF00"/>
              </a:highlight>
            </a:endParaRPr>
          </a:p>
          <a:p>
            <a:pPr fontAlgn="base"/>
            <a:r>
              <a:rPr lang="en-US" altLang="ja-JP" dirty="0" err="1"/>
              <a:t>TradeLens</a:t>
            </a:r>
            <a:r>
              <a:rPr lang="en-US" altLang="ja-JP" dirty="0"/>
              <a:t> API</a:t>
            </a:r>
            <a:r>
              <a:rPr lang="ja-JP" altLang="en-US" dirty="0"/>
              <a:t>は公開されており、開発者によるアクセスおよびプラットフォームの参加者からのフィードバックが可能です。</a:t>
            </a:r>
            <a:endParaRPr lang="en-US" altLang="ja-JP" dirty="0"/>
          </a:p>
          <a:p>
            <a:pPr fontAlgn="base"/>
            <a:endParaRPr lang="ja-JP" altLang="en-US" dirty="0"/>
          </a:p>
          <a:p>
            <a:pPr fontAlgn="base"/>
            <a:r>
              <a:rPr lang="ja-JP" altLang="en-US" dirty="0"/>
              <a:t>現在、この</a:t>
            </a:r>
            <a:r>
              <a:rPr lang="en-US" altLang="ja-JP" dirty="0" err="1"/>
              <a:t>TradeLens</a:t>
            </a:r>
            <a:r>
              <a:rPr lang="ja-JP" altLang="en-US" dirty="0"/>
              <a:t>のソリューションは</a:t>
            </a:r>
            <a:r>
              <a:rPr lang="en-US" altLang="ja-JP" dirty="0"/>
              <a:t>Early Adopter Program</a:t>
            </a:r>
            <a:r>
              <a:rPr lang="ja-JP" altLang="en-US" dirty="0"/>
              <a:t>を使用して利用可能です。</a:t>
            </a:r>
            <a:r>
              <a:rPr lang="en-US" altLang="ja-JP" dirty="0" err="1"/>
              <a:t>TradeLens</a:t>
            </a:r>
            <a:r>
              <a:rPr lang="ja-JP" altLang="en-US" dirty="0"/>
              <a:t>は、今年末までに完全に商業的に利用可能になる見込みです。</a:t>
            </a:r>
          </a:p>
          <a:p>
            <a:pPr fontAlgn="base"/>
            <a:r>
              <a:rPr lang="en-US" altLang="ja-JP" dirty="0" err="1"/>
              <a:t>TradeLens</a:t>
            </a:r>
            <a:r>
              <a:rPr lang="ja-JP" altLang="en-US" dirty="0"/>
              <a:t>の詳細と、このソリューションに関するエコシステムの参加者のコメントについては、</a:t>
            </a:r>
            <a:r>
              <a:rPr lang="en-US" altLang="ja-JP" dirty="0">
                <a:hlinkClick r:id="rId2"/>
              </a:rPr>
              <a:t>https://www.tradelens.com</a:t>
            </a:r>
            <a:r>
              <a:rPr lang="ja-JP" altLang="en-US" dirty="0"/>
              <a:t>をご覧ください。</a:t>
            </a:r>
            <a:endParaRPr kumimoji="1" lang="ja-JP" altLang="en-US" dirty="0"/>
          </a:p>
        </p:txBody>
      </p:sp>
      <p:sp>
        <p:nvSpPr>
          <p:cNvPr id="3" name="スライド番号プレースホルダー 2">
            <a:extLst>
              <a:ext uri="{FF2B5EF4-FFF2-40B4-BE49-F238E27FC236}">
                <a16:creationId xmlns:a16="http://schemas.microsoft.com/office/drawing/2014/main" id="{DC6F2366-AF42-4BB2-8633-8CC6D6E5C1BA}"/>
              </a:ext>
            </a:extLst>
          </p:cNvPr>
          <p:cNvSpPr>
            <a:spLocks noGrp="1"/>
          </p:cNvSpPr>
          <p:nvPr>
            <p:ph type="sldNum" sz="quarter" idx="12"/>
          </p:nvPr>
        </p:nvSpPr>
        <p:spPr/>
        <p:txBody>
          <a:bodyPr/>
          <a:lstStyle/>
          <a:p>
            <a:fld id="{151D776D-21EC-48B5-AC7D-A1B6339A1FDA}" type="slidenum">
              <a:rPr kumimoji="1" lang="ja-JP" altLang="en-US" smtClean="0"/>
              <a:t>28</a:t>
            </a:fld>
            <a:endParaRPr kumimoji="1" lang="ja-JP" altLang="en-US"/>
          </a:p>
        </p:txBody>
      </p:sp>
    </p:spTree>
    <p:extLst>
      <p:ext uri="{BB962C8B-B14F-4D97-AF65-F5344CB8AC3E}">
        <p14:creationId xmlns:p14="http://schemas.microsoft.com/office/powerpoint/2010/main" val="18275404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1B74CCDD-CD48-4D54-B7BD-21A60AAA0C16}"/>
              </a:ext>
            </a:extLst>
          </p:cNvPr>
          <p:cNvSpPr/>
          <p:nvPr/>
        </p:nvSpPr>
        <p:spPr>
          <a:xfrm>
            <a:off x="3720664" y="2501462"/>
            <a:ext cx="4929598" cy="769441"/>
          </a:xfrm>
          <a:prstGeom prst="rect">
            <a:avLst/>
          </a:prstGeom>
        </p:spPr>
        <p:txBody>
          <a:bodyPr wrap="square">
            <a:spAutoFit/>
          </a:bodyPr>
          <a:lstStyle/>
          <a:p>
            <a:pPr marL="257810" indent="-228600">
              <a:spcBef>
                <a:spcPts val="710"/>
              </a:spcBef>
              <a:buClr>
                <a:srgbClr val="000000"/>
              </a:buClr>
              <a:buChar char="•"/>
              <a:tabLst>
                <a:tab pos="258445" algn="l"/>
              </a:tabLst>
            </a:pPr>
            <a:r>
              <a:rPr lang="en-US" altLang="ja-JP" sz="4400" u="heavy" spc="-15" dirty="0" err="1">
                <a:solidFill>
                  <a:srgbClr val="0562C1"/>
                </a:solidFill>
                <a:uFill>
                  <a:solidFill>
                    <a:srgbClr val="0562C1"/>
                  </a:solidFill>
                </a:uFill>
                <a:latin typeface="Arial"/>
                <a:cs typeface="Arial"/>
                <a:hlinkClick r:id="rId2"/>
              </a:rPr>
              <a:t>Tradelens</a:t>
            </a:r>
            <a:r>
              <a:rPr lang="en-US" altLang="ja-JP" sz="4400" u="heavy" spc="-125" dirty="0">
                <a:solidFill>
                  <a:srgbClr val="0562C1"/>
                </a:solidFill>
                <a:uFill>
                  <a:solidFill>
                    <a:srgbClr val="0562C1"/>
                  </a:solidFill>
                </a:uFill>
                <a:latin typeface="Arial"/>
                <a:cs typeface="Arial"/>
                <a:hlinkClick r:id="rId2"/>
              </a:rPr>
              <a:t> </a:t>
            </a:r>
            <a:r>
              <a:rPr lang="en-US" altLang="ja-JP" sz="4400" u="heavy" spc="-5" dirty="0">
                <a:solidFill>
                  <a:srgbClr val="0562C1"/>
                </a:solidFill>
                <a:uFill>
                  <a:solidFill>
                    <a:srgbClr val="0562C1"/>
                  </a:solidFill>
                </a:uFill>
                <a:latin typeface="Arial"/>
                <a:cs typeface="Arial"/>
                <a:hlinkClick r:id="rId2"/>
              </a:rPr>
              <a:t>API</a:t>
            </a:r>
            <a:endParaRPr lang="en-US" altLang="ja-JP" sz="4400" dirty="0">
              <a:latin typeface="Arial"/>
              <a:cs typeface="Arial"/>
            </a:endParaRPr>
          </a:p>
        </p:txBody>
      </p:sp>
      <p:sp>
        <p:nvSpPr>
          <p:cNvPr id="3" name="スライド番号プレースホルダー 2">
            <a:extLst>
              <a:ext uri="{FF2B5EF4-FFF2-40B4-BE49-F238E27FC236}">
                <a16:creationId xmlns:a16="http://schemas.microsoft.com/office/drawing/2014/main" id="{2C68A801-7230-4EFB-A6A7-8DEB110DAEC2}"/>
              </a:ext>
            </a:extLst>
          </p:cNvPr>
          <p:cNvSpPr>
            <a:spLocks noGrp="1"/>
          </p:cNvSpPr>
          <p:nvPr>
            <p:ph type="sldNum" sz="quarter" idx="12"/>
          </p:nvPr>
        </p:nvSpPr>
        <p:spPr/>
        <p:txBody>
          <a:bodyPr/>
          <a:lstStyle/>
          <a:p>
            <a:fld id="{151D776D-21EC-48B5-AC7D-A1B6339A1FDA}" type="slidenum">
              <a:rPr kumimoji="1" lang="ja-JP" altLang="en-US" smtClean="0"/>
              <a:t>29</a:t>
            </a:fld>
            <a:endParaRPr kumimoji="1" lang="ja-JP" altLang="en-US"/>
          </a:p>
        </p:txBody>
      </p:sp>
    </p:spTree>
    <p:extLst>
      <p:ext uri="{BB962C8B-B14F-4D97-AF65-F5344CB8AC3E}">
        <p14:creationId xmlns:p14="http://schemas.microsoft.com/office/powerpoint/2010/main" val="2992429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角丸四角形 19"/>
          <p:cNvSpPr/>
          <p:nvPr/>
        </p:nvSpPr>
        <p:spPr>
          <a:xfrm>
            <a:off x="751840" y="5201920"/>
            <a:ext cx="8575040" cy="146304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868680" y="260625"/>
            <a:ext cx="10957560" cy="646331"/>
          </a:xfrm>
          <a:prstGeom prst="rect">
            <a:avLst/>
          </a:prstGeom>
          <a:noFill/>
        </p:spPr>
        <p:txBody>
          <a:bodyPr wrap="square" rtlCol="0">
            <a:spAutoFit/>
          </a:bodyPr>
          <a:lstStyle/>
          <a:p>
            <a:pPr algn="ctr"/>
            <a:r>
              <a:rPr kumimoji="1" lang="ja-JP" altLang="en-US" sz="3600" b="1" dirty="0"/>
              <a:t>国連</a:t>
            </a:r>
            <a:r>
              <a:rPr lang="en-US" altLang="ja-JP" sz="3600" b="1" dirty="0"/>
              <a:t>CEFACT</a:t>
            </a:r>
            <a:r>
              <a:rPr lang="ja-JP" altLang="en-US" sz="3600" b="1" dirty="0"/>
              <a:t>標準ベースのメッセージ設計</a:t>
            </a:r>
            <a:endParaRPr kumimoji="1" lang="ja-JP" altLang="en-US" sz="3600" b="1" dirty="0"/>
          </a:p>
        </p:txBody>
      </p:sp>
      <p:sp>
        <p:nvSpPr>
          <p:cNvPr id="3" name="テキスト ボックス 2"/>
          <p:cNvSpPr txBox="1"/>
          <p:nvPr/>
        </p:nvSpPr>
        <p:spPr>
          <a:xfrm>
            <a:off x="1822105" y="1844633"/>
            <a:ext cx="6248400" cy="533400"/>
          </a:xfrm>
          <a:prstGeom prst="rect">
            <a:avLst/>
          </a:prstGeom>
          <a:noFill/>
          <a:ln>
            <a:solidFill>
              <a:schemeClr val="accent1"/>
            </a:solidFill>
          </a:ln>
        </p:spPr>
        <p:txBody>
          <a:bodyPr wrap="square" rtlCol="0">
            <a:spAutoFit/>
          </a:bodyPr>
          <a:lstStyle/>
          <a:p>
            <a:r>
              <a:rPr kumimoji="1" lang="en-US" altLang="ja-JP" sz="2800" dirty="0"/>
              <a:t>Business Requirement Specification</a:t>
            </a:r>
            <a:endParaRPr kumimoji="1" lang="ja-JP" altLang="en-US" sz="2800" dirty="0"/>
          </a:p>
        </p:txBody>
      </p:sp>
      <p:sp>
        <p:nvSpPr>
          <p:cNvPr id="4" name="テキスト ボックス 3"/>
          <p:cNvSpPr txBox="1"/>
          <p:nvPr/>
        </p:nvSpPr>
        <p:spPr>
          <a:xfrm>
            <a:off x="2095500" y="3449125"/>
            <a:ext cx="5715000" cy="523220"/>
          </a:xfrm>
          <a:prstGeom prst="rect">
            <a:avLst/>
          </a:prstGeom>
          <a:noFill/>
          <a:ln>
            <a:solidFill>
              <a:schemeClr val="accent1"/>
            </a:solidFill>
          </a:ln>
        </p:spPr>
        <p:txBody>
          <a:bodyPr wrap="square" rtlCol="0">
            <a:spAutoFit/>
          </a:bodyPr>
          <a:lstStyle/>
          <a:p>
            <a:pPr algn="ctr"/>
            <a:r>
              <a:rPr kumimoji="1" lang="en-US" altLang="ja-JP" sz="2800" dirty="0"/>
              <a:t>Business Document Data Model</a:t>
            </a:r>
            <a:endParaRPr kumimoji="1" lang="ja-JP" altLang="en-US" sz="2800" dirty="0"/>
          </a:p>
        </p:txBody>
      </p:sp>
      <p:sp>
        <p:nvSpPr>
          <p:cNvPr id="5" name="テキスト ボックス 4"/>
          <p:cNvSpPr txBox="1"/>
          <p:nvPr/>
        </p:nvSpPr>
        <p:spPr>
          <a:xfrm>
            <a:off x="5582285" y="2556802"/>
            <a:ext cx="5715000" cy="523220"/>
          </a:xfrm>
          <a:prstGeom prst="rect">
            <a:avLst/>
          </a:prstGeom>
          <a:solidFill>
            <a:schemeClr val="accent1">
              <a:lumMod val="40000"/>
              <a:lumOff val="60000"/>
            </a:schemeClr>
          </a:solidFill>
          <a:ln>
            <a:solidFill>
              <a:schemeClr val="accent1"/>
            </a:solidFill>
          </a:ln>
        </p:spPr>
        <p:txBody>
          <a:bodyPr wrap="square" rtlCol="0">
            <a:spAutoFit/>
          </a:bodyPr>
          <a:lstStyle/>
          <a:p>
            <a:pPr algn="ctr"/>
            <a:r>
              <a:rPr kumimoji="1" lang="en-US" altLang="ja-JP" sz="2800" dirty="0"/>
              <a:t>Business Document Template</a:t>
            </a:r>
            <a:endParaRPr kumimoji="1" lang="ja-JP" altLang="en-US" sz="2800" dirty="0"/>
          </a:p>
        </p:txBody>
      </p:sp>
      <p:sp>
        <p:nvSpPr>
          <p:cNvPr id="6" name="テキスト ボックス 5"/>
          <p:cNvSpPr txBox="1"/>
          <p:nvPr/>
        </p:nvSpPr>
        <p:spPr>
          <a:xfrm>
            <a:off x="1733550" y="4426264"/>
            <a:ext cx="6276340" cy="523220"/>
          </a:xfrm>
          <a:prstGeom prst="rect">
            <a:avLst/>
          </a:prstGeom>
          <a:noFill/>
          <a:ln>
            <a:solidFill>
              <a:schemeClr val="accent1"/>
            </a:solidFill>
          </a:ln>
        </p:spPr>
        <p:txBody>
          <a:bodyPr wrap="square" rtlCol="0">
            <a:spAutoFit/>
          </a:bodyPr>
          <a:lstStyle/>
          <a:p>
            <a:pPr algn="ctr"/>
            <a:r>
              <a:rPr lang="en-US" altLang="ja-JP" sz="2800" dirty="0"/>
              <a:t>Message Assembly (Spreadsheet)</a:t>
            </a:r>
            <a:endParaRPr kumimoji="1" lang="ja-JP" altLang="en-US" sz="2800" dirty="0"/>
          </a:p>
        </p:txBody>
      </p:sp>
      <p:sp>
        <p:nvSpPr>
          <p:cNvPr id="7" name="テキスト ボックス 6"/>
          <p:cNvSpPr txBox="1"/>
          <p:nvPr/>
        </p:nvSpPr>
        <p:spPr>
          <a:xfrm>
            <a:off x="5879465" y="3915413"/>
            <a:ext cx="1706880" cy="523220"/>
          </a:xfrm>
          <a:prstGeom prst="rect">
            <a:avLst/>
          </a:prstGeom>
          <a:noFill/>
        </p:spPr>
        <p:txBody>
          <a:bodyPr wrap="square" rtlCol="0">
            <a:spAutoFit/>
          </a:bodyPr>
          <a:lstStyle/>
          <a:p>
            <a:r>
              <a:rPr kumimoji="1" lang="en-US" altLang="ja-JP" sz="2800" dirty="0"/>
              <a:t>CCBDA</a:t>
            </a:r>
            <a:endParaRPr kumimoji="1" lang="ja-JP" altLang="en-US" sz="2800" dirty="0"/>
          </a:p>
        </p:txBody>
      </p:sp>
      <p:sp>
        <p:nvSpPr>
          <p:cNvPr id="8" name="フローチャート: 書類 7"/>
          <p:cNvSpPr/>
          <p:nvPr/>
        </p:nvSpPr>
        <p:spPr>
          <a:xfrm>
            <a:off x="3271520" y="5432849"/>
            <a:ext cx="1483360" cy="9347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XML</a:t>
            </a:r>
          </a:p>
          <a:p>
            <a:pPr algn="ctr"/>
            <a:r>
              <a:rPr lang="en-US" altLang="ja-JP" dirty="0"/>
              <a:t>Document</a:t>
            </a:r>
            <a:endParaRPr kumimoji="1" lang="ja-JP" altLang="en-US" dirty="0"/>
          </a:p>
        </p:txBody>
      </p:sp>
      <p:sp>
        <p:nvSpPr>
          <p:cNvPr id="9" name="フローチャート: 書類 8"/>
          <p:cNvSpPr/>
          <p:nvPr/>
        </p:nvSpPr>
        <p:spPr>
          <a:xfrm>
            <a:off x="1239520" y="5432849"/>
            <a:ext cx="1483360" cy="9347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XML</a:t>
            </a:r>
          </a:p>
          <a:p>
            <a:pPr algn="ctr"/>
            <a:r>
              <a:rPr lang="en-US" altLang="ja-JP" dirty="0"/>
              <a:t>Schema</a:t>
            </a:r>
            <a:endParaRPr kumimoji="1" lang="ja-JP" altLang="en-US" dirty="0"/>
          </a:p>
        </p:txBody>
      </p:sp>
      <p:sp>
        <p:nvSpPr>
          <p:cNvPr id="10" name="フローチャート: 書類 9"/>
          <p:cNvSpPr/>
          <p:nvPr/>
        </p:nvSpPr>
        <p:spPr>
          <a:xfrm>
            <a:off x="5303520" y="5428312"/>
            <a:ext cx="1483360" cy="9347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Spread</a:t>
            </a:r>
            <a:endParaRPr kumimoji="1" lang="en-US" altLang="ja-JP" dirty="0"/>
          </a:p>
          <a:p>
            <a:pPr algn="ctr"/>
            <a:r>
              <a:rPr lang="en-US" altLang="ja-JP" dirty="0"/>
              <a:t>Sheet</a:t>
            </a:r>
            <a:endParaRPr kumimoji="1" lang="ja-JP" altLang="en-US" dirty="0"/>
          </a:p>
        </p:txBody>
      </p:sp>
      <p:sp>
        <p:nvSpPr>
          <p:cNvPr id="11" name="フローチャート: 書類 10"/>
          <p:cNvSpPr/>
          <p:nvPr/>
        </p:nvSpPr>
        <p:spPr>
          <a:xfrm>
            <a:off x="7268210" y="5428312"/>
            <a:ext cx="1483360" cy="93472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HTML</a:t>
            </a:r>
            <a:endParaRPr kumimoji="1" lang="en-US" altLang="ja-JP" dirty="0"/>
          </a:p>
        </p:txBody>
      </p:sp>
      <p:sp>
        <p:nvSpPr>
          <p:cNvPr id="12" name="テキスト ボックス 11"/>
          <p:cNvSpPr txBox="1"/>
          <p:nvPr/>
        </p:nvSpPr>
        <p:spPr>
          <a:xfrm>
            <a:off x="1963420" y="6211597"/>
            <a:ext cx="1767840" cy="369332"/>
          </a:xfrm>
          <a:prstGeom prst="rect">
            <a:avLst/>
          </a:prstGeom>
          <a:noFill/>
        </p:spPr>
        <p:txBody>
          <a:bodyPr wrap="square" rtlCol="0">
            <a:spAutoFit/>
          </a:bodyPr>
          <a:lstStyle/>
          <a:p>
            <a:r>
              <a:rPr lang="en-US" altLang="ja-JP" dirty="0"/>
              <a:t>NDR base</a:t>
            </a:r>
            <a:endParaRPr kumimoji="1" lang="ja-JP" altLang="en-US" dirty="0"/>
          </a:p>
        </p:txBody>
      </p:sp>
      <p:sp>
        <p:nvSpPr>
          <p:cNvPr id="13" name="テキスト ボックス 12"/>
          <p:cNvSpPr txBox="1"/>
          <p:nvPr/>
        </p:nvSpPr>
        <p:spPr>
          <a:xfrm>
            <a:off x="5961380" y="6205274"/>
            <a:ext cx="1767840" cy="369332"/>
          </a:xfrm>
          <a:prstGeom prst="rect">
            <a:avLst/>
          </a:prstGeom>
          <a:noFill/>
        </p:spPr>
        <p:txBody>
          <a:bodyPr wrap="square" rtlCol="0">
            <a:spAutoFit/>
          </a:bodyPr>
          <a:lstStyle/>
          <a:p>
            <a:r>
              <a:rPr lang="en-US" altLang="ja-JP" dirty="0"/>
              <a:t>Mail EDI</a:t>
            </a:r>
            <a:endParaRPr kumimoji="1" lang="ja-JP" altLang="en-US" dirty="0"/>
          </a:p>
        </p:txBody>
      </p:sp>
      <p:sp>
        <p:nvSpPr>
          <p:cNvPr id="14" name="テキスト ボックス 13"/>
          <p:cNvSpPr txBox="1"/>
          <p:nvPr/>
        </p:nvSpPr>
        <p:spPr>
          <a:xfrm>
            <a:off x="8133080" y="6178366"/>
            <a:ext cx="1767840" cy="369332"/>
          </a:xfrm>
          <a:prstGeom prst="rect">
            <a:avLst/>
          </a:prstGeom>
          <a:noFill/>
        </p:spPr>
        <p:txBody>
          <a:bodyPr wrap="square" rtlCol="0">
            <a:spAutoFit/>
          </a:bodyPr>
          <a:lstStyle/>
          <a:p>
            <a:r>
              <a:rPr lang="en-US" altLang="ja-JP" dirty="0"/>
              <a:t>WEB EDI</a:t>
            </a:r>
            <a:endParaRPr kumimoji="1" lang="ja-JP" altLang="en-US" dirty="0"/>
          </a:p>
        </p:txBody>
      </p:sp>
      <p:sp>
        <p:nvSpPr>
          <p:cNvPr id="15" name="下矢印 14"/>
          <p:cNvSpPr/>
          <p:nvPr/>
        </p:nvSpPr>
        <p:spPr>
          <a:xfrm>
            <a:off x="4825310" y="2413261"/>
            <a:ext cx="241990" cy="1042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4838700" y="3938301"/>
            <a:ext cx="228600" cy="4638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6547596" y="3075434"/>
            <a:ext cx="193040" cy="3736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p:cNvCxnSpPr/>
          <p:nvPr/>
        </p:nvCxnSpPr>
        <p:spPr>
          <a:xfrm flipH="1">
            <a:off x="5067300" y="4149394"/>
            <a:ext cx="859790"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1" name="下矢印 20"/>
          <p:cNvSpPr/>
          <p:nvPr/>
        </p:nvSpPr>
        <p:spPr>
          <a:xfrm>
            <a:off x="2847340" y="4949484"/>
            <a:ext cx="241300" cy="2524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6845300" y="4955947"/>
            <a:ext cx="241300" cy="2524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10050780" y="5610274"/>
            <a:ext cx="1102360" cy="646331"/>
          </a:xfrm>
          <a:prstGeom prst="rect">
            <a:avLst/>
          </a:prstGeom>
          <a:noFill/>
          <a:ln>
            <a:solidFill>
              <a:schemeClr val="accent1">
                <a:shade val="50000"/>
              </a:schemeClr>
            </a:solidFill>
          </a:ln>
        </p:spPr>
        <p:txBody>
          <a:bodyPr wrap="square" rtlCol="0">
            <a:spAutoFit/>
          </a:bodyPr>
          <a:lstStyle/>
          <a:p>
            <a:r>
              <a:rPr kumimoji="1" lang="en-US" altLang="ja-JP" dirty="0"/>
              <a:t>Syntax</a:t>
            </a:r>
          </a:p>
          <a:p>
            <a:r>
              <a:rPr lang="en-US" altLang="ja-JP" dirty="0"/>
              <a:t>Solution</a:t>
            </a:r>
            <a:endParaRPr kumimoji="1" lang="ja-JP" altLang="en-US" dirty="0"/>
          </a:p>
        </p:txBody>
      </p:sp>
      <p:cxnSp>
        <p:nvCxnSpPr>
          <p:cNvPr id="25" name="直線コネクタ 24"/>
          <p:cNvCxnSpPr>
            <a:stCxn id="20" idx="3"/>
            <a:endCxn id="23" idx="1"/>
          </p:cNvCxnSpPr>
          <p:nvPr/>
        </p:nvCxnSpPr>
        <p:spPr>
          <a:xfrm>
            <a:off x="9326880" y="5933440"/>
            <a:ext cx="723900"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9900920" y="6256605"/>
            <a:ext cx="1813560" cy="369332"/>
          </a:xfrm>
          <a:prstGeom prst="rect">
            <a:avLst/>
          </a:prstGeom>
          <a:noFill/>
        </p:spPr>
        <p:txBody>
          <a:bodyPr wrap="square" rtlCol="0">
            <a:spAutoFit/>
          </a:bodyPr>
          <a:lstStyle/>
          <a:p>
            <a:r>
              <a:rPr kumimoji="1" lang="en-US" altLang="ja-JP" dirty="0"/>
              <a:t>Out of Scope</a:t>
            </a:r>
            <a:endParaRPr kumimoji="1" lang="ja-JP" altLang="en-US" dirty="0"/>
          </a:p>
        </p:txBody>
      </p:sp>
      <p:sp>
        <p:nvSpPr>
          <p:cNvPr id="26" name="テキスト ボックス 25"/>
          <p:cNvSpPr txBox="1"/>
          <p:nvPr/>
        </p:nvSpPr>
        <p:spPr>
          <a:xfrm>
            <a:off x="1402080" y="952310"/>
            <a:ext cx="3738880" cy="523220"/>
          </a:xfrm>
          <a:prstGeom prst="rect">
            <a:avLst/>
          </a:prstGeom>
          <a:solidFill>
            <a:schemeClr val="accent1">
              <a:lumMod val="40000"/>
              <a:lumOff val="60000"/>
            </a:schemeClr>
          </a:solidFill>
          <a:ln>
            <a:solidFill>
              <a:schemeClr val="accent1"/>
            </a:solidFill>
          </a:ln>
        </p:spPr>
        <p:txBody>
          <a:bodyPr wrap="square" rtlCol="0">
            <a:spAutoFit/>
          </a:bodyPr>
          <a:lstStyle/>
          <a:p>
            <a:pPr algn="ctr"/>
            <a:r>
              <a:rPr lang="en-US" altLang="ja-JP" sz="2800" dirty="0"/>
              <a:t>BRS</a:t>
            </a:r>
            <a:r>
              <a:rPr kumimoji="1" lang="en-US" altLang="ja-JP" sz="2800" dirty="0"/>
              <a:t> Template</a:t>
            </a:r>
            <a:endParaRPr kumimoji="1" lang="ja-JP" altLang="en-US" sz="2800" dirty="0"/>
          </a:p>
        </p:txBody>
      </p:sp>
      <p:sp>
        <p:nvSpPr>
          <p:cNvPr id="27" name="下矢印 26"/>
          <p:cNvSpPr/>
          <p:nvPr/>
        </p:nvSpPr>
        <p:spPr>
          <a:xfrm>
            <a:off x="3175000" y="1498858"/>
            <a:ext cx="193040" cy="3736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8751570" y="4402165"/>
            <a:ext cx="2961957" cy="523220"/>
          </a:xfrm>
          <a:prstGeom prst="rect">
            <a:avLst/>
          </a:prstGeom>
          <a:noFill/>
          <a:ln>
            <a:solidFill>
              <a:schemeClr val="accent1"/>
            </a:solidFill>
          </a:ln>
        </p:spPr>
        <p:txBody>
          <a:bodyPr wrap="square" rtlCol="0">
            <a:spAutoFit/>
          </a:bodyPr>
          <a:lstStyle/>
          <a:p>
            <a:pPr algn="ctr"/>
            <a:r>
              <a:rPr kumimoji="1" lang="en-US" altLang="ja-JP" sz="2800" dirty="0"/>
              <a:t>Domain </a:t>
            </a:r>
            <a:r>
              <a:rPr kumimoji="1" lang="en-US" altLang="ja-JP" sz="2800" dirty="0" err="1"/>
              <a:t>Codelist</a:t>
            </a:r>
            <a:endParaRPr kumimoji="1" lang="ja-JP" altLang="en-US" sz="2800" dirty="0"/>
          </a:p>
        </p:txBody>
      </p:sp>
      <p:sp>
        <p:nvSpPr>
          <p:cNvPr id="18" name="十字形 17"/>
          <p:cNvSpPr/>
          <p:nvPr/>
        </p:nvSpPr>
        <p:spPr>
          <a:xfrm>
            <a:off x="8224837" y="4519373"/>
            <a:ext cx="311785" cy="337002"/>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スライド番号プレースホルダー 23">
            <a:extLst>
              <a:ext uri="{FF2B5EF4-FFF2-40B4-BE49-F238E27FC236}">
                <a16:creationId xmlns:a16="http://schemas.microsoft.com/office/drawing/2014/main" id="{1294A277-9EFC-4C70-9F9D-61794D8826B9}"/>
              </a:ext>
            </a:extLst>
          </p:cNvPr>
          <p:cNvSpPr>
            <a:spLocks noGrp="1"/>
          </p:cNvSpPr>
          <p:nvPr>
            <p:ph type="sldNum" sz="quarter" idx="12"/>
          </p:nvPr>
        </p:nvSpPr>
        <p:spPr/>
        <p:txBody>
          <a:bodyPr/>
          <a:lstStyle/>
          <a:p>
            <a:fld id="{151D776D-21EC-48B5-AC7D-A1B6339A1FDA}" type="slidenum">
              <a:rPr kumimoji="1" lang="ja-JP" altLang="en-US" smtClean="0"/>
              <a:t>3</a:t>
            </a:fld>
            <a:endParaRPr kumimoji="1" lang="ja-JP" altLang="en-US"/>
          </a:p>
        </p:txBody>
      </p:sp>
    </p:spTree>
    <p:extLst>
      <p:ext uri="{BB962C8B-B14F-4D97-AF65-F5344CB8AC3E}">
        <p14:creationId xmlns:p14="http://schemas.microsoft.com/office/powerpoint/2010/main" val="36353881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695102" y="492253"/>
            <a:ext cx="4275985"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dirty="0"/>
              <a:t>RDMs to the</a:t>
            </a:r>
            <a:r>
              <a:rPr sz="3200" b="1" spc="-100" dirty="0"/>
              <a:t> </a:t>
            </a:r>
            <a:r>
              <a:rPr sz="3200" b="1" spc="-15" dirty="0"/>
              <a:t>Rescue</a:t>
            </a:r>
          </a:p>
        </p:txBody>
      </p:sp>
      <p:sp>
        <p:nvSpPr>
          <p:cNvPr id="3" name="object 3"/>
          <p:cNvSpPr txBox="1"/>
          <p:nvPr/>
        </p:nvSpPr>
        <p:spPr>
          <a:xfrm>
            <a:off x="2883770" y="1388559"/>
            <a:ext cx="4591685" cy="391160"/>
          </a:xfrm>
          <a:prstGeom prst="rect">
            <a:avLst/>
          </a:prstGeom>
        </p:spPr>
        <p:txBody>
          <a:bodyPr vert="horz" wrap="square" lIns="0" tIns="12700" rIns="0" bIns="0" rtlCol="0">
            <a:spAutoFit/>
          </a:bodyPr>
          <a:lstStyle/>
          <a:p>
            <a:pPr marL="12700">
              <a:spcBef>
                <a:spcPts val="100"/>
              </a:spcBef>
            </a:pPr>
            <a:r>
              <a:rPr sz="2400" spc="-5" dirty="0">
                <a:latin typeface="Arial"/>
                <a:cs typeface="Arial"/>
              </a:rPr>
              <a:t>The </a:t>
            </a:r>
            <a:r>
              <a:rPr sz="2400" spc="-25" dirty="0">
                <a:latin typeface="Arial"/>
                <a:cs typeface="Arial"/>
              </a:rPr>
              <a:t>UN/CEFACT </a:t>
            </a:r>
            <a:r>
              <a:rPr sz="2400" spc="-5" dirty="0">
                <a:latin typeface="Arial"/>
                <a:cs typeface="Arial"/>
              </a:rPr>
              <a:t>best kept</a:t>
            </a:r>
            <a:r>
              <a:rPr sz="2400" spc="-10" dirty="0">
                <a:latin typeface="Arial"/>
                <a:cs typeface="Arial"/>
              </a:rPr>
              <a:t> </a:t>
            </a:r>
            <a:r>
              <a:rPr sz="2400" spc="-5" dirty="0">
                <a:latin typeface="Arial"/>
                <a:cs typeface="Arial"/>
              </a:rPr>
              <a:t>secret</a:t>
            </a:r>
            <a:endParaRPr sz="2400">
              <a:latin typeface="Arial"/>
              <a:cs typeface="Arial"/>
            </a:endParaRPr>
          </a:p>
        </p:txBody>
      </p:sp>
      <p:sp>
        <p:nvSpPr>
          <p:cNvPr id="4" name="object 4"/>
          <p:cNvSpPr/>
          <p:nvPr/>
        </p:nvSpPr>
        <p:spPr>
          <a:xfrm>
            <a:off x="2881885" y="1786128"/>
            <a:ext cx="7182611" cy="4579619"/>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7141465" y="4750309"/>
            <a:ext cx="502919" cy="504443"/>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7170420" y="3393948"/>
            <a:ext cx="473963" cy="473963"/>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7234428" y="2176272"/>
            <a:ext cx="359663" cy="359663"/>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7181089" y="5556504"/>
            <a:ext cx="577595" cy="530351"/>
          </a:xfrm>
          <a:prstGeom prst="rect">
            <a:avLst/>
          </a:prstGeom>
          <a:blipFill>
            <a:blip r:embed="rId6" cstate="print"/>
            <a:stretch>
              <a:fillRect/>
            </a:stretch>
          </a:blipFill>
        </p:spPr>
        <p:txBody>
          <a:bodyPr wrap="square" lIns="0" tIns="0" rIns="0" bIns="0" rtlCol="0"/>
          <a:lstStyle/>
          <a:p>
            <a:endParaRPr/>
          </a:p>
        </p:txBody>
      </p:sp>
      <p:sp>
        <p:nvSpPr>
          <p:cNvPr id="9" name="object 9"/>
          <p:cNvSpPr/>
          <p:nvPr/>
        </p:nvSpPr>
        <p:spPr>
          <a:xfrm>
            <a:off x="6488429" y="4402076"/>
            <a:ext cx="1668780" cy="1739900"/>
          </a:xfrm>
          <a:custGeom>
            <a:avLst/>
            <a:gdLst/>
            <a:ahLst/>
            <a:cxnLst/>
            <a:rect l="l" t="t" r="r" b="b"/>
            <a:pathLst>
              <a:path w="1668779" h="1739900">
                <a:moveTo>
                  <a:pt x="0" y="132333"/>
                </a:moveTo>
                <a:lnTo>
                  <a:pt x="6746" y="90505"/>
                </a:lnTo>
                <a:lnTo>
                  <a:pt x="25532" y="54178"/>
                </a:lnTo>
                <a:lnTo>
                  <a:pt x="54178" y="25532"/>
                </a:lnTo>
                <a:lnTo>
                  <a:pt x="90505" y="6746"/>
                </a:lnTo>
                <a:lnTo>
                  <a:pt x="132334" y="0"/>
                </a:lnTo>
                <a:lnTo>
                  <a:pt x="278130" y="0"/>
                </a:lnTo>
                <a:lnTo>
                  <a:pt x="695325" y="0"/>
                </a:lnTo>
                <a:lnTo>
                  <a:pt x="1536446" y="0"/>
                </a:lnTo>
                <a:lnTo>
                  <a:pt x="1578274" y="6746"/>
                </a:lnTo>
                <a:lnTo>
                  <a:pt x="1614601" y="25532"/>
                </a:lnTo>
                <a:lnTo>
                  <a:pt x="1643247" y="54178"/>
                </a:lnTo>
                <a:lnTo>
                  <a:pt x="1662033" y="90505"/>
                </a:lnTo>
                <a:lnTo>
                  <a:pt x="1668780" y="132333"/>
                </a:lnTo>
                <a:lnTo>
                  <a:pt x="1668780" y="463168"/>
                </a:lnTo>
                <a:lnTo>
                  <a:pt x="1668780" y="661669"/>
                </a:lnTo>
                <a:lnTo>
                  <a:pt x="1662033" y="703498"/>
                </a:lnTo>
                <a:lnTo>
                  <a:pt x="1643247" y="739825"/>
                </a:lnTo>
                <a:lnTo>
                  <a:pt x="1614601" y="768471"/>
                </a:lnTo>
                <a:lnTo>
                  <a:pt x="1578274" y="787257"/>
                </a:lnTo>
                <a:lnTo>
                  <a:pt x="1536446" y="794003"/>
                </a:lnTo>
                <a:lnTo>
                  <a:pt x="695325" y="794003"/>
                </a:lnTo>
                <a:lnTo>
                  <a:pt x="140868" y="1739417"/>
                </a:lnTo>
                <a:lnTo>
                  <a:pt x="278130" y="794003"/>
                </a:lnTo>
                <a:lnTo>
                  <a:pt x="132334" y="794003"/>
                </a:lnTo>
                <a:lnTo>
                  <a:pt x="90505" y="787257"/>
                </a:lnTo>
                <a:lnTo>
                  <a:pt x="54178" y="768471"/>
                </a:lnTo>
                <a:lnTo>
                  <a:pt x="25532" y="739825"/>
                </a:lnTo>
                <a:lnTo>
                  <a:pt x="6746" y="703498"/>
                </a:lnTo>
                <a:lnTo>
                  <a:pt x="0" y="661669"/>
                </a:lnTo>
                <a:lnTo>
                  <a:pt x="0" y="463168"/>
                </a:lnTo>
                <a:lnTo>
                  <a:pt x="0" y="132333"/>
                </a:lnTo>
                <a:close/>
              </a:path>
            </a:pathLst>
          </a:custGeom>
          <a:ln w="38100">
            <a:solidFill>
              <a:srgbClr val="C00000"/>
            </a:solidFill>
          </a:ln>
        </p:spPr>
        <p:txBody>
          <a:bodyPr wrap="square" lIns="0" tIns="0" rIns="0" bIns="0" rtlCol="0"/>
          <a:lstStyle/>
          <a:p>
            <a:endParaRPr/>
          </a:p>
        </p:txBody>
      </p:sp>
      <p:sp>
        <p:nvSpPr>
          <p:cNvPr id="10" name="object 10"/>
          <p:cNvSpPr txBox="1"/>
          <p:nvPr/>
        </p:nvSpPr>
        <p:spPr>
          <a:xfrm>
            <a:off x="5833095" y="6197516"/>
            <a:ext cx="2428240" cy="299720"/>
          </a:xfrm>
          <a:prstGeom prst="rect">
            <a:avLst/>
          </a:prstGeom>
        </p:spPr>
        <p:txBody>
          <a:bodyPr vert="horz" wrap="square" lIns="0" tIns="12700" rIns="0" bIns="0" rtlCol="0">
            <a:spAutoFit/>
          </a:bodyPr>
          <a:lstStyle/>
          <a:p>
            <a:pPr marL="12700">
              <a:spcBef>
                <a:spcPts val="100"/>
              </a:spcBef>
            </a:pPr>
            <a:r>
              <a:rPr b="1" spc="-5" dirty="0">
                <a:solidFill>
                  <a:srgbClr val="C00000"/>
                </a:solidFill>
                <a:latin typeface="Calibri"/>
                <a:cs typeface="Calibri"/>
              </a:rPr>
              <a:t>That </a:t>
            </a:r>
            <a:r>
              <a:rPr b="1" dirty="0">
                <a:solidFill>
                  <a:srgbClr val="C00000"/>
                </a:solidFill>
                <a:latin typeface="Calibri"/>
                <a:cs typeface="Calibri"/>
              </a:rPr>
              <a:t>is </a:t>
            </a:r>
            <a:r>
              <a:rPr b="1" spc="-5" dirty="0">
                <a:solidFill>
                  <a:srgbClr val="C00000"/>
                </a:solidFill>
                <a:latin typeface="Calibri"/>
                <a:cs typeface="Calibri"/>
              </a:rPr>
              <a:t>an </a:t>
            </a:r>
            <a:r>
              <a:rPr b="1" dirty="0">
                <a:solidFill>
                  <a:srgbClr val="C00000"/>
                </a:solidFill>
                <a:latin typeface="Calibri"/>
                <a:cs typeface="Calibri"/>
              </a:rPr>
              <a:t>API</a:t>
            </a:r>
            <a:r>
              <a:rPr b="1" spc="-65" dirty="0">
                <a:solidFill>
                  <a:srgbClr val="C00000"/>
                </a:solidFill>
                <a:latin typeface="Calibri"/>
                <a:cs typeface="Calibri"/>
              </a:rPr>
              <a:t> </a:t>
            </a:r>
            <a:r>
              <a:rPr b="1" spc="-10" dirty="0">
                <a:solidFill>
                  <a:srgbClr val="C00000"/>
                </a:solidFill>
                <a:latin typeface="Calibri"/>
                <a:cs typeface="Calibri"/>
              </a:rPr>
              <a:t>“Resource”</a:t>
            </a:r>
            <a:endParaRPr>
              <a:latin typeface="Calibri"/>
              <a:cs typeface="Calibri"/>
            </a:endParaRPr>
          </a:p>
        </p:txBody>
      </p:sp>
      <p:sp>
        <p:nvSpPr>
          <p:cNvPr id="11" name="テキスト ボックス 10">
            <a:extLst>
              <a:ext uri="{FF2B5EF4-FFF2-40B4-BE49-F238E27FC236}">
                <a16:creationId xmlns:a16="http://schemas.microsoft.com/office/drawing/2014/main" id="{8D224E48-115F-4C85-BF5B-9C5EA29A28E8}"/>
              </a:ext>
            </a:extLst>
          </p:cNvPr>
          <p:cNvSpPr txBox="1"/>
          <p:nvPr/>
        </p:nvSpPr>
        <p:spPr>
          <a:xfrm>
            <a:off x="8440011" y="943876"/>
            <a:ext cx="3604843" cy="369332"/>
          </a:xfrm>
          <a:prstGeom prst="rect">
            <a:avLst/>
          </a:prstGeom>
          <a:noFill/>
          <a:ln>
            <a:solidFill>
              <a:schemeClr val="accent1"/>
            </a:solidFill>
            <a:prstDash val="lgDash"/>
          </a:ln>
        </p:spPr>
        <p:txBody>
          <a:bodyPr wrap="square" rtlCol="0">
            <a:spAutoFit/>
          </a:bodyPr>
          <a:lstStyle/>
          <a:p>
            <a:r>
              <a:rPr kumimoji="1" lang="en-US" altLang="ja-JP" dirty="0"/>
              <a:t>RDM: Reference Data Model</a:t>
            </a:r>
            <a:endParaRPr kumimoji="1" lang="ja-JP" altLang="en-US" dirty="0"/>
          </a:p>
        </p:txBody>
      </p:sp>
      <p:sp>
        <p:nvSpPr>
          <p:cNvPr id="12" name="スライド番号プレースホルダー 11">
            <a:extLst>
              <a:ext uri="{FF2B5EF4-FFF2-40B4-BE49-F238E27FC236}">
                <a16:creationId xmlns:a16="http://schemas.microsoft.com/office/drawing/2014/main" id="{7508E3C2-4B01-44C4-8318-AD0B78402151}"/>
              </a:ext>
            </a:extLst>
          </p:cNvPr>
          <p:cNvSpPr>
            <a:spLocks noGrp="1"/>
          </p:cNvSpPr>
          <p:nvPr>
            <p:ph type="sldNum" sz="quarter" idx="12"/>
          </p:nvPr>
        </p:nvSpPr>
        <p:spPr/>
        <p:txBody>
          <a:bodyPr/>
          <a:lstStyle/>
          <a:p>
            <a:fld id="{151D776D-21EC-48B5-AC7D-A1B6339A1FDA}" type="slidenum">
              <a:rPr kumimoji="1" lang="ja-JP" altLang="en-US" smtClean="0"/>
              <a:t>30</a:t>
            </a:fld>
            <a:endParaRPr kumimoji="1" lang="ja-JP"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65482" y="466330"/>
            <a:ext cx="7079615"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spc="-5" dirty="0"/>
              <a:t>Bringing </a:t>
            </a:r>
            <a:r>
              <a:rPr sz="3200" b="1" spc="-40" dirty="0"/>
              <a:t>UN/CEFACT </a:t>
            </a:r>
            <a:r>
              <a:rPr sz="3200" b="1" dirty="0"/>
              <a:t>to the</a:t>
            </a:r>
            <a:r>
              <a:rPr sz="3200" b="1" spc="-75" dirty="0"/>
              <a:t> </a:t>
            </a:r>
            <a:r>
              <a:rPr sz="3200" b="1" spc="-40" dirty="0"/>
              <a:t>Web</a:t>
            </a:r>
          </a:p>
        </p:txBody>
      </p:sp>
      <p:sp>
        <p:nvSpPr>
          <p:cNvPr id="3" name="object 3"/>
          <p:cNvSpPr txBox="1"/>
          <p:nvPr/>
        </p:nvSpPr>
        <p:spPr>
          <a:xfrm>
            <a:off x="746234" y="1388560"/>
            <a:ext cx="10930759" cy="4799391"/>
          </a:xfrm>
          <a:prstGeom prst="rect">
            <a:avLst/>
          </a:prstGeom>
        </p:spPr>
        <p:txBody>
          <a:bodyPr vert="horz" wrap="square" lIns="0" tIns="53975" rIns="0" bIns="0" rtlCol="0">
            <a:spAutoFit/>
          </a:bodyPr>
          <a:lstStyle/>
          <a:p>
            <a:pPr marL="241300" marR="509905" indent="-228600">
              <a:lnSpc>
                <a:spcPts val="2590"/>
              </a:lnSpc>
              <a:spcBef>
                <a:spcPts val="425"/>
              </a:spcBef>
              <a:buChar char="•"/>
              <a:tabLst>
                <a:tab pos="241300" algn="l"/>
                <a:tab pos="5938520" algn="l"/>
              </a:tabLst>
            </a:pPr>
            <a:r>
              <a:rPr sz="2400" spc="-10" dirty="0">
                <a:latin typeface="Arial"/>
                <a:cs typeface="Arial"/>
              </a:rPr>
              <a:t>RDM </a:t>
            </a:r>
            <a:r>
              <a:rPr sz="2400" spc="-5" dirty="0">
                <a:latin typeface="Arial"/>
                <a:cs typeface="Arial"/>
              </a:rPr>
              <a:t>entities become </a:t>
            </a:r>
            <a:r>
              <a:rPr sz="2400" spc="-20" dirty="0">
                <a:latin typeface="Arial"/>
                <a:cs typeface="Arial"/>
              </a:rPr>
              <a:t>Web</a:t>
            </a:r>
            <a:r>
              <a:rPr sz="2400" spc="-45" dirty="0">
                <a:latin typeface="Arial"/>
                <a:cs typeface="Arial"/>
              </a:rPr>
              <a:t> </a:t>
            </a:r>
            <a:r>
              <a:rPr sz="2400" spc="-5" dirty="0">
                <a:latin typeface="Arial"/>
                <a:cs typeface="Arial"/>
              </a:rPr>
              <a:t>API</a:t>
            </a:r>
            <a:r>
              <a:rPr sz="2400" dirty="0">
                <a:latin typeface="Arial"/>
                <a:cs typeface="Arial"/>
              </a:rPr>
              <a:t> </a:t>
            </a:r>
            <a:r>
              <a:rPr sz="2400" spc="-5" dirty="0">
                <a:latin typeface="Arial"/>
                <a:cs typeface="Arial"/>
              </a:rPr>
              <a:t>resource.	This</a:t>
            </a:r>
            <a:r>
              <a:rPr sz="2400" spc="-90" dirty="0">
                <a:latin typeface="Arial"/>
                <a:cs typeface="Arial"/>
              </a:rPr>
              <a:t> </a:t>
            </a:r>
            <a:r>
              <a:rPr sz="2400" spc="-5" dirty="0">
                <a:latin typeface="Arial"/>
                <a:cs typeface="Arial"/>
              </a:rPr>
              <a:t>is  fairly</a:t>
            </a:r>
            <a:r>
              <a:rPr sz="2400" dirty="0">
                <a:latin typeface="Arial"/>
                <a:cs typeface="Arial"/>
              </a:rPr>
              <a:t> </a:t>
            </a:r>
            <a:r>
              <a:rPr sz="2400" spc="-5" dirty="0">
                <a:latin typeface="Arial"/>
                <a:cs typeface="Arial"/>
              </a:rPr>
              <a:t>straightforward.</a:t>
            </a:r>
            <a:endParaRPr lang="en-US" altLang="ja-JP" sz="2400" spc="-5" dirty="0">
              <a:latin typeface="Arial"/>
              <a:cs typeface="Arial"/>
            </a:endParaRPr>
          </a:p>
          <a:p>
            <a:pPr marL="12700" marR="509905">
              <a:lnSpc>
                <a:spcPts val="2590"/>
              </a:lnSpc>
              <a:spcBef>
                <a:spcPts val="425"/>
              </a:spcBef>
              <a:tabLst>
                <a:tab pos="241300" algn="l"/>
                <a:tab pos="5938520" algn="l"/>
              </a:tabLst>
            </a:pPr>
            <a:endParaRPr lang="en-US" altLang="ja-JP" sz="2400" spc="-5" dirty="0">
              <a:latin typeface="Arial"/>
              <a:cs typeface="Arial"/>
            </a:endParaRPr>
          </a:p>
          <a:p>
            <a:pPr marL="241300" marR="5080" indent="-228600">
              <a:lnSpc>
                <a:spcPts val="2590"/>
              </a:lnSpc>
              <a:spcBef>
                <a:spcPts val="1000"/>
              </a:spcBef>
              <a:buChar char="•"/>
              <a:tabLst>
                <a:tab pos="241300" algn="l"/>
                <a:tab pos="2301240" algn="l"/>
              </a:tabLst>
            </a:pPr>
            <a:r>
              <a:rPr sz="2400" dirty="0">
                <a:latin typeface="Arial"/>
                <a:cs typeface="Arial"/>
              </a:rPr>
              <a:t>A </a:t>
            </a:r>
            <a:r>
              <a:rPr sz="2400" spc="-5" dirty="0">
                <a:latin typeface="Arial"/>
                <a:cs typeface="Arial"/>
              </a:rPr>
              <a:t>standardised state lifecycle of each resource gives  us</a:t>
            </a:r>
            <a:r>
              <a:rPr sz="2400" dirty="0">
                <a:latin typeface="Arial"/>
                <a:cs typeface="Arial"/>
              </a:rPr>
              <a:t> </a:t>
            </a:r>
            <a:r>
              <a:rPr sz="2400" spc="-5" dirty="0">
                <a:latin typeface="Arial"/>
                <a:cs typeface="Arial"/>
              </a:rPr>
              <a:t>the events.	</a:t>
            </a:r>
            <a:endParaRPr lang="en-US" altLang="ja-JP" sz="2400" spc="-5" dirty="0">
              <a:latin typeface="Arial"/>
              <a:cs typeface="Arial"/>
            </a:endParaRPr>
          </a:p>
          <a:p>
            <a:pPr marL="12700" marR="5080">
              <a:lnSpc>
                <a:spcPts val="2590"/>
              </a:lnSpc>
              <a:spcBef>
                <a:spcPts val="1000"/>
              </a:spcBef>
              <a:tabLst>
                <a:tab pos="241300" algn="l"/>
                <a:tab pos="2301240" algn="l"/>
              </a:tabLst>
            </a:pPr>
            <a:r>
              <a:rPr lang="en-US" altLang="ja-JP" sz="2400" spc="-5" dirty="0">
                <a:latin typeface="Arial"/>
                <a:cs typeface="Arial"/>
              </a:rPr>
              <a:t>   </a:t>
            </a:r>
            <a:r>
              <a:rPr sz="2400" spc="-5" dirty="0">
                <a:latin typeface="Arial"/>
                <a:cs typeface="Arial"/>
              </a:rPr>
              <a:t>This needs </a:t>
            </a:r>
            <a:r>
              <a:rPr sz="2400" dirty="0">
                <a:latin typeface="Arial"/>
                <a:cs typeface="Arial"/>
              </a:rPr>
              <a:t>a </a:t>
            </a:r>
            <a:r>
              <a:rPr sz="2400" spc="-5" dirty="0">
                <a:latin typeface="Arial"/>
                <a:cs typeface="Arial"/>
              </a:rPr>
              <a:t>little shift in</a:t>
            </a:r>
            <a:r>
              <a:rPr sz="2400" spc="15" dirty="0">
                <a:latin typeface="Arial"/>
                <a:cs typeface="Arial"/>
              </a:rPr>
              <a:t> </a:t>
            </a:r>
            <a:r>
              <a:rPr sz="2400" spc="-10" dirty="0">
                <a:latin typeface="Arial"/>
                <a:cs typeface="Arial"/>
              </a:rPr>
              <a:t>thinking.</a:t>
            </a:r>
            <a:endParaRPr lang="en-US" altLang="ja-JP" sz="2400" spc="-10" dirty="0">
              <a:latin typeface="Arial"/>
              <a:cs typeface="Arial"/>
            </a:endParaRPr>
          </a:p>
          <a:p>
            <a:pPr marL="12700" marR="5080">
              <a:lnSpc>
                <a:spcPts val="2590"/>
              </a:lnSpc>
              <a:spcBef>
                <a:spcPts val="1000"/>
              </a:spcBef>
              <a:tabLst>
                <a:tab pos="241300" algn="l"/>
                <a:tab pos="2301240" algn="l"/>
              </a:tabLst>
            </a:pPr>
            <a:endParaRPr sz="2400" dirty="0">
              <a:latin typeface="Arial"/>
              <a:cs typeface="Arial"/>
            </a:endParaRPr>
          </a:p>
          <a:p>
            <a:pPr marL="241300" marR="195580" indent="-228600">
              <a:lnSpc>
                <a:spcPts val="2590"/>
              </a:lnSpc>
              <a:spcBef>
                <a:spcPts val="1000"/>
              </a:spcBef>
              <a:buChar char="•"/>
              <a:tabLst>
                <a:tab pos="241300" algn="l"/>
                <a:tab pos="5386705" algn="l"/>
              </a:tabLst>
            </a:pPr>
            <a:r>
              <a:rPr sz="2400" spc="-5" dirty="0">
                <a:latin typeface="Arial"/>
                <a:cs typeface="Arial"/>
              </a:rPr>
              <a:t>The interconnected web of resources gives us </a:t>
            </a:r>
            <a:r>
              <a:rPr sz="2400" dirty="0">
                <a:latin typeface="Arial"/>
                <a:cs typeface="Arial"/>
              </a:rPr>
              <a:t>a  </a:t>
            </a:r>
            <a:r>
              <a:rPr sz="2400" spc="-5" dirty="0">
                <a:latin typeface="Arial"/>
                <a:cs typeface="Arial"/>
              </a:rPr>
              <a:t>means </a:t>
            </a:r>
            <a:r>
              <a:rPr sz="2400" dirty="0">
                <a:latin typeface="Arial"/>
                <a:cs typeface="Arial"/>
              </a:rPr>
              <a:t>to </a:t>
            </a:r>
            <a:r>
              <a:rPr sz="2400" spc="-5" dirty="0">
                <a:latin typeface="Arial"/>
                <a:cs typeface="Arial"/>
              </a:rPr>
              <a:t>discover the data</a:t>
            </a:r>
            <a:r>
              <a:rPr sz="2400" spc="40" dirty="0">
                <a:latin typeface="Arial"/>
                <a:cs typeface="Arial"/>
              </a:rPr>
              <a:t> </a:t>
            </a:r>
            <a:r>
              <a:rPr sz="2400" spc="-5" dirty="0">
                <a:latin typeface="Arial"/>
                <a:cs typeface="Arial"/>
              </a:rPr>
              <a:t>we</a:t>
            </a:r>
            <a:r>
              <a:rPr sz="2400" spc="10" dirty="0">
                <a:latin typeface="Arial"/>
                <a:cs typeface="Arial"/>
              </a:rPr>
              <a:t> </a:t>
            </a:r>
            <a:r>
              <a:rPr sz="2400" spc="-5" dirty="0">
                <a:latin typeface="Arial"/>
                <a:cs typeface="Arial"/>
              </a:rPr>
              <a:t>need.	</a:t>
            </a:r>
            <a:endParaRPr lang="en-US" altLang="ja-JP" sz="2400" spc="-5" dirty="0">
              <a:latin typeface="Arial"/>
              <a:cs typeface="Arial"/>
            </a:endParaRPr>
          </a:p>
          <a:p>
            <a:pPr marL="12700" marR="195580">
              <a:lnSpc>
                <a:spcPts val="2590"/>
              </a:lnSpc>
              <a:spcBef>
                <a:spcPts val="1000"/>
              </a:spcBef>
              <a:tabLst>
                <a:tab pos="241300" algn="l"/>
                <a:tab pos="5386705" algn="l"/>
              </a:tabLst>
            </a:pPr>
            <a:r>
              <a:rPr lang="en-US" altLang="ja-JP" sz="2400" spc="-5" dirty="0">
                <a:latin typeface="Arial"/>
                <a:cs typeface="Arial"/>
              </a:rPr>
              <a:t>  </a:t>
            </a:r>
            <a:r>
              <a:rPr sz="2400" spc="-5" dirty="0">
                <a:latin typeface="Arial"/>
                <a:cs typeface="Arial"/>
              </a:rPr>
              <a:t>This needs</a:t>
            </a:r>
            <a:r>
              <a:rPr sz="2400" spc="-65" dirty="0">
                <a:latin typeface="Arial"/>
                <a:cs typeface="Arial"/>
              </a:rPr>
              <a:t> </a:t>
            </a:r>
            <a:r>
              <a:rPr sz="2400" dirty="0">
                <a:latin typeface="Arial"/>
                <a:cs typeface="Arial"/>
              </a:rPr>
              <a:t>a  </a:t>
            </a:r>
            <a:r>
              <a:rPr sz="2400" spc="-5" dirty="0">
                <a:latin typeface="Arial"/>
                <a:cs typeface="Arial"/>
              </a:rPr>
              <a:t>bigger shift in</a:t>
            </a:r>
            <a:r>
              <a:rPr sz="2400" spc="25" dirty="0">
                <a:latin typeface="Arial"/>
                <a:cs typeface="Arial"/>
              </a:rPr>
              <a:t> </a:t>
            </a:r>
            <a:r>
              <a:rPr sz="2400" spc="-5" dirty="0">
                <a:latin typeface="Arial"/>
                <a:cs typeface="Arial"/>
              </a:rPr>
              <a:t>thinking.</a:t>
            </a:r>
            <a:endParaRPr lang="en-US" altLang="ja-JP" sz="2400" spc="-5" dirty="0">
              <a:latin typeface="Arial"/>
              <a:cs typeface="Arial"/>
            </a:endParaRPr>
          </a:p>
          <a:p>
            <a:pPr marL="12700" marR="195580">
              <a:lnSpc>
                <a:spcPts val="2590"/>
              </a:lnSpc>
              <a:spcBef>
                <a:spcPts val="1000"/>
              </a:spcBef>
              <a:tabLst>
                <a:tab pos="241300" algn="l"/>
                <a:tab pos="5386705" algn="l"/>
              </a:tabLst>
            </a:pPr>
            <a:endParaRPr sz="2400" dirty="0">
              <a:latin typeface="Arial"/>
              <a:cs typeface="Arial"/>
            </a:endParaRPr>
          </a:p>
          <a:p>
            <a:pPr marL="241300" marR="409575" indent="-228600">
              <a:lnSpc>
                <a:spcPts val="2590"/>
              </a:lnSpc>
              <a:spcBef>
                <a:spcPts val="1015"/>
              </a:spcBef>
              <a:buChar char="•"/>
              <a:tabLst>
                <a:tab pos="241300" algn="l"/>
                <a:tab pos="2632075" algn="l"/>
              </a:tabLst>
            </a:pPr>
            <a:r>
              <a:rPr sz="2400" spc="-10" dirty="0">
                <a:latin typeface="Arial"/>
                <a:cs typeface="Arial"/>
              </a:rPr>
              <a:t>Finally </a:t>
            </a:r>
            <a:r>
              <a:rPr sz="2400" spc="-5" dirty="0">
                <a:latin typeface="Arial"/>
                <a:cs typeface="Arial"/>
              </a:rPr>
              <a:t>we have </a:t>
            </a:r>
            <a:r>
              <a:rPr sz="2400" dirty="0">
                <a:latin typeface="Arial"/>
                <a:cs typeface="Arial"/>
              </a:rPr>
              <a:t>to </a:t>
            </a:r>
            <a:r>
              <a:rPr sz="2400" spc="-5" dirty="0">
                <a:latin typeface="Arial"/>
                <a:cs typeface="Arial"/>
              </a:rPr>
              <a:t>publish this in </a:t>
            </a:r>
            <a:r>
              <a:rPr sz="2400" dirty="0">
                <a:latin typeface="Arial"/>
                <a:cs typeface="Arial"/>
              </a:rPr>
              <a:t>a </a:t>
            </a:r>
            <a:r>
              <a:rPr sz="2400" spc="-5" dirty="0">
                <a:latin typeface="Arial"/>
                <a:cs typeface="Arial"/>
              </a:rPr>
              <a:t>place that </a:t>
            </a:r>
            <a:r>
              <a:rPr sz="2400" spc="-10" dirty="0">
                <a:latin typeface="Arial"/>
                <a:cs typeface="Arial"/>
              </a:rPr>
              <a:t>web  </a:t>
            </a:r>
            <a:r>
              <a:rPr sz="2400" spc="-5" dirty="0">
                <a:latin typeface="Arial"/>
                <a:cs typeface="Arial"/>
              </a:rPr>
              <a:t>developers</a:t>
            </a:r>
            <a:r>
              <a:rPr sz="2400" spc="25" dirty="0">
                <a:latin typeface="Arial"/>
                <a:cs typeface="Arial"/>
              </a:rPr>
              <a:t> </a:t>
            </a:r>
            <a:r>
              <a:rPr sz="2400" spc="-5" dirty="0">
                <a:latin typeface="Arial"/>
                <a:cs typeface="Arial"/>
              </a:rPr>
              <a:t>look.</a:t>
            </a:r>
            <a:endParaRPr lang="en-US" altLang="ja-JP" sz="2400" spc="-5" dirty="0">
              <a:latin typeface="Arial"/>
              <a:cs typeface="Arial"/>
            </a:endParaRPr>
          </a:p>
          <a:p>
            <a:pPr marL="12700" marR="409575">
              <a:lnSpc>
                <a:spcPts val="2590"/>
              </a:lnSpc>
              <a:spcBef>
                <a:spcPts val="1015"/>
              </a:spcBef>
              <a:tabLst>
                <a:tab pos="241300" algn="l"/>
                <a:tab pos="2632075" algn="l"/>
              </a:tabLst>
            </a:pPr>
            <a:r>
              <a:rPr lang="en-US" altLang="ja-JP" sz="2400" spc="-5" dirty="0">
                <a:latin typeface="Arial"/>
                <a:cs typeface="Arial"/>
              </a:rPr>
              <a:t>   </a:t>
            </a:r>
            <a:r>
              <a:rPr sz="2400" spc="-5" dirty="0" err="1">
                <a:latin typeface="Arial"/>
                <a:cs typeface="Arial"/>
              </a:rPr>
              <a:t>Github</a:t>
            </a:r>
            <a:r>
              <a:rPr sz="2400" spc="-5" dirty="0">
                <a:latin typeface="Arial"/>
                <a:cs typeface="Arial"/>
              </a:rPr>
              <a:t>, stack-exchange,  schema.org, swaggerhub,</a:t>
            </a:r>
            <a:r>
              <a:rPr sz="2400" spc="25" dirty="0">
                <a:latin typeface="Arial"/>
                <a:cs typeface="Arial"/>
              </a:rPr>
              <a:t> </a:t>
            </a:r>
            <a:r>
              <a:rPr sz="2400" dirty="0">
                <a:latin typeface="Arial"/>
                <a:cs typeface="Arial"/>
              </a:rPr>
              <a:t>..</a:t>
            </a:r>
          </a:p>
        </p:txBody>
      </p:sp>
      <p:sp>
        <p:nvSpPr>
          <p:cNvPr id="4" name="スライド番号プレースホルダー 3">
            <a:extLst>
              <a:ext uri="{FF2B5EF4-FFF2-40B4-BE49-F238E27FC236}">
                <a16:creationId xmlns:a16="http://schemas.microsoft.com/office/drawing/2014/main" id="{FE29EDB2-4AA9-4F24-85AD-F8BEC0F66D0F}"/>
              </a:ext>
            </a:extLst>
          </p:cNvPr>
          <p:cNvSpPr>
            <a:spLocks noGrp="1"/>
          </p:cNvSpPr>
          <p:nvPr>
            <p:ph type="sldNum" sz="quarter" idx="12"/>
          </p:nvPr>
        </p:nvSpPr>
        <p:spPr/>
        <p:txBody>
          <a:bodyPr/>
          <a:lstStyle/>
          <a:p>
            <a:fld id="{151D776D-21EC-48B5-AC7D-A1B6339A1FDA}" type="slidenum">
              <a:rPr kumimoji="1" lang="ja-JP" altLang="en-US" smtClean="0"/>
              <a:t>31</a:t>
            </a:fld>
            <a:endParaRPr kumimoji="1" lang="ja-JP"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16819" y="523215"/>
            <a:ext cx="4394200"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dirty="0"/>
              <a:t>Some New</a:t>
            </a:r>
            <a:r>
              <a:rPr sz="3200" b="1" spc="-70" dirty="0"/>
              <a:t> </a:t>
            </a:r>
            <a:r>
              <a:rPr sz="3200" b="1" dirty="0"/>
              <a:t>Projects</a:t>
            </a:r>
          </a:p>
        </p:txBody>
      </p:sp>
      <p:sp>
        <p:nvSpPr>
          <p:cNvPr id="3" name="object 3"/>
          <p:cNvSpPr txBox="1"/>
          <p:nvPr/>
        </p:nvSpPr>
        <p:spPr>
          <a:xfrm>
            <a:off x="1397876" y="1542265"/>
            <a:ext cx="9873148" cy="4363374"/>
          </a:xfrm>
          <a:prstGeom prst="rect">
            <a:avLst/>
          </a:prstGeom>
        </p:spPr>
        <p:txBody>
          <a:bodyPr vert="horz" wrap="square" lIns="0" tIns="53975" rIns="0" bIns="0" rtlCol="0">
            <a:spAutoFit/>
          </a:bodyPr>
          <a:lstStyle/>
          <a:p>
            <a:pPr marL="12700" marR="83820">
              <a:lnSpc>
                <a:spcPts val="2590"/>
              </a:lnSpc>
              <a:spcBef>
                <a:spcPts val="425"/>
              </a:spcBef>
            </a:pPr>
            <a:r>
              <a:rPr sz="2400" spc="-5" dirty="0">
                <a:latin typeface="Arial"/>
                <a:cs typeface="Arial"/>
              </a:rPr>
              <a:t>The </a:t>
            </a:r>
            <a:r>
              <a:rPr sz="2400" b="1" u="heavy" spc="-5" dirty="0">
                <a:uFill>
                  <a:solidFill>
                    <a:srgbClr val="000000"/>
                  </a:solidFill>
                </a:uFill>
                <a:latin typeface="Arial"/>
                <a:cs typeface="Arial"/>
              </a:rPr>
              <a:t>Global </a:t>
            </a:r>
            <a:r>
              <a:rPr sz="2400" b="1" u="heavy" spc="-30" dirty="0">
                <a:uFill>
                  <a:solidFill>
                    <a:srgbClr val="000000"/>
                  </a:solidFill>
                </a:uFill>
                <a:latin typeface="Arial"/>
                <a:cs typeface="Arial"/>
              </a:rPr>
              <a:t>Trade </a:t>
            </a:r>
            <a:r>
              <a:rPr sz="2400" b="1" u="heavy" spc="-5" dirty="0">
                <a:uFill>
                  <a:solidFill>
                    <a:srgbClr val="000000"/>
                  </a:solidFill>
                </a:uFill>
                <a:latin typeface="Arial"/>
                <a:cs typeface="Arial"/>
              </a:rPr>
              <a:t>Integration</a:t>
            </a:r>
            <a:r>
              <a:rPr sz="2400" b="1" spc="-5" dirty="0">
                <a:latin typeface="Arial"/>
                <a:cs typeface="Arial"/>
              </a:rPr>
              <a:t> </a:t>
            </a:r>
            <a:r>
              <a:rPr sz="2400" spc="-5" dirty="0">
                <a:latin typeface="Arial"/>
                <a:cs typeface="Arial"/>
              </a:rPr>
              <a:t>domain (re-named  from “orchestration focal point”) </a:t>
            </a:r>
            <a:r>
              <a:rPr sz="2400" spc="-10" dirty="0">
                <a:latin typeface="Arial"/>
                <a:cs typeface="Arial"/>
              </a:rPr>
              <a:t>will </a:t>
            </a:r>
            <a:r>
              <a:rPr sz="2400" spc="-5" dirty="0">
                <a:latin typeface="Arial"/>
                <a:cs typeface="Arial"/>
              </a:rPr>
              <a:t>kick </a:t>
            </a:r>
            <a:r>
              <a:rPr sz="2400" spc="-20" dirty="0">
                <a:latin typeface="Arial"/>
                <a:cs typeface="Arial"/>
              </a:rPr>
              <a:t>off </a:t>
            </a:r>
            <a:r>
              <a:rPr sz="2400" spc="-5" dirty="0">
                <a:latin typeface="Arial"/>
                <a:cs typeface="Arial"/>
              </a:rPr>
              <a:t>this</a:t>
            </a:r>
            <a:r>
              <a:rPr sz="2400" spc="90" dirty="0">
                <a:latin typeface="Arial"/>
                <a:cs typeface="Arial"/>
              </a:rPr>
              <a:t> </a:t>
            </a:r>
            <a:r>
              <a:rPr sz="2400" spc="-5" dirty="0">
                <a:latin typeface="Arial"/>
                <a:cs typeface="Arial"/>
              </a:rPr>
              <a:t>week:</a:t>
            </a:r>
            <a:endParaRPr sz="2400" dirty="0">
              <a:latin typeface="Arial"/>
              <a:cs typeface="Arial"/>
            </a:endParaRPr>
          </a:p>
          <a:p>
            <a:pPr marL="241300" marR="330835" indent="-228600">
              <a:lnSpc>
                <a:spcPts val="2590"/>
              </a:lnSpc>
              <a:spcBef>
                <a:spcPts val="1000"/>
              </a:spcBef>
              <a:buFont typeface="Arial"/>
              <a:buChar char="•"/>
              <a:tabLst>
                <a:tab pos="241300" algn="l"/>
                <a:tab pos="4462145" algn="l"/>
              </a:tabLst>
            </a:pPr>
            <a:r>
              <a:rPr sz="2400" b="1" u="heavy" spc="-10" dirty="0">
                <a:uFill>
                  <a:solidFill>
                    <a:srgbClr val="000000"/>
                  </a:solidFill>
                </a:uFill>
                <a:latin typeface="Arial"/>
                <a:cs typeface="Arial"/>
              </a:rPr>
              <a:t>RDM </a:t>
            </a:r>
            <a:r>
              <a:rPr sz="2400" b="1" u="heavy" dirty="0">
                <a:uFill>
                  <a:solidFill>
                    <a:srgbClr val="000000"/>
                  </a:solidFill>
                </a:uFill>
                <a:latin typeface="Arial"/>
                <a:cs typeface="Arial"/>
              </a:rPr>
              <a:t>to </a:t>
            </a:r>
            <a:r>
              <a:rPr sz="2400" b="1" u="heavy" spc="-5" dirty="0">
                <a:uFill>
                  <a:solidFill>
                    <a:srgbClr val="000000"/>
                  </a:solidFill>
                </a:uFill>
                <a:latin typeface="Arial"/>
                <a:cs typeface="Arial"/>
              </a:rPr>
              <a:t>API</a:t>
            </a:r>
            <a:r>
              <a:rPr sz="2400" b="1" u="heavy" spc="-60" dirty="0">
                <a:uFill>
                  <a:solidFill>
                    <a:srgbClr val="000000"/>
                  </a:solidFill>
                </a:uFill>
                <a:latin typeface="Arial"/>
                <a:cs typeface="Arial"/>
              </a:rPr>
              <a:t> </a:t>
            </a:r>
            <a:r>
              <a:rPr sz="2400" b="1" u="heavy" spc="-5" dirty="0">
                <a:uFill>
                  <a:solidFill>
                    <a:srgbClr val="000000"/>
                  </a:solidFill>
                </a:uFill>
                <a:latin typeface="Arial"/>
                <a:cs typeface="Arial"/>
              </a:rPr>
              <a:t>Methods</a:t>
            </a:r>
            <a:r>
              <a:rPr sz="2400" b="1" spc="-10" dirty="0">
                <a:latin typeface="Arial"/>
                <a:cs typeface="Arial"/>
              </a:rPr>
              <a:t> </a:t>
            </a:r>
            <a:r>
              <a:rPr sz="2400" spc="-5" dirty="0">
                <a:latin typeface="Arial"/>
                <a:cs typeface="Arial"/>
              </a:rPr>
              <a:t>project.	</a:t>
            </a:r>
            <a:r>
              <a:rPr sz="2400" dirty="0">
                <a:latin typeface="Arial"/>
                <a:cs typeface="Arial"/>
              </a:rPr>
              <a:t>A </a:t>
            </a:r>
            <a:r>
              <a:rPr sz="2400" spc="-5" dirty="0">
                <a:latin typeface="Arial"/>
                <a:cs typeface="Arial"/>
              </a:rPr>
              <a:t>methodology </a:t>
            </a:r>
            <a:r>
              <a:rPr sz="2400" dirty="0">
                <a:latin typeface="Arial"/>
                <a:cs typeface="Arial"/>
              </a:rPr>
              <a:t>to  </a:t>
            </a:r>
            <a:r>
              <a:rPr sz="2400" spc="-5" dirty="0">
                <a:latin typeface="Arial"/>
                <a:cs typeface="Arial"/>
              </a:rPr>
              <a:t>leverage </a:t>
            </a:r>
            <a:r>
              <a:rPr sz="2400" spc="-25" dirty="0">
                <a:latin typeface="Arial"/>
                <a:cs typeface="Arial"/>
              </a:rPr>
              <a:t>UN/CEFACT </a:t>
            </a:r>
            <a:r>
              <a:rPr sz="2400" spc="-5" dirty="0">
                <a:latin typeface="Arial"/>
                <a:cs typeface="Arial"/>
              </a:rPr>
              <a:t>RDMs, add state lifecycles,  and publish RESTful</a:t>
            </a:r>
            <a:r>
              <a:rPr sz="2400" spc="-80" dirty="0">
                <a:latin typeface="Arial"/>
                <a:cs typeface="Arial"/>
              </a:rPr>
              <a:t> </a:t>
            </a:r>
            <a:r>
              <a:rPr sz="2400" spc="-5" dirty="0">
                <a:latin typeface="Arial"/>
                <a:cs typeface="Arial"/>
              </a:rPr>
              <a:t>APIs.</a:t>
            </a:r>
            <a:endParaRPr sz="2400" dirty="0">
              <a:latin typeface="Arial"/>
              <a:cs typeface="Arial"/>
            </a:endParaRPr>
          </a:p>
          <a:p>
            <a:pPr marL="241300" marR="5080" indent="-228600">
              <a:lnSpc>
                <a:spcPts val="2590"/>
              </a:lnSpc>
              <a:spcBef>
                <a:spcPts val="1005"/>
              </a:spcBef>
              <a:buFont typeface="Arial"/>
              <a:buChar char="•"/>
              <a:tabLst>
                <a:tab pos="241300" algn="l"/>
                <a:tab pos="4020185" algn="l"/>
              </a:tabLst>
            </a:pPr>
            <a:r>
              <a:rPr sz="2400" b="1" u="heavy" spc="-5" dirty="0">
                <a:uFill>
                  <a:solidFill>
                    <a:srgbClr val="000000"/>
                  </a:solidFill>
                </a:uFill>
                <a:latin typeface="Arial"/>
                <a:cs typeface="Arial"/>
              </a:rPr>
              <a:t>Supply Chain</a:t>
            </a:r>
            <a:r>
              <a:rPr sz="2400" b="1" u="heavy" spc="-80" dirty="0">
                <a:uFill>
                  <a:solidFill>
                    <a:srgbClr val="000000"/>
                  </a:solidFill>
                </a:uFill>
                <a:latin typeface="Arial"/>
                <a:cs typeface="Arial"/>
              </a:rPr>
              <a:t> </a:t>
            </a:r>
            <a:r>
              <a:rPr sz="2400" b="1" u="heavy" spc="-5" dirty="0">
                <a:uFill>
                  <a:solidFill>
                    <a:srgbClr val="000000"/>
                  </a:solidFill>
                </a:uFill>
                <a:latin typeface="Arial"/>
                <a:cs typeface="Arial"/>
              </a:rPr>
              <a:t>API</a:t>
            </a:r>
            <a:r>
              <a:rPr sz="2400" b="1" dirty="0">
                <a:latin typeface="Arial"/>
                <a:cs typeface="Arial"/>
              </a:rPr>
              <a:t> </a:t>
            </a:r>
            <a:r>
              <a:rPr sz="2400" spc="-5" dirty="0">
                <a:latin typeface="Arial"/>
                <a:cs typeface="Arial"/>
              </a:rPr>
              <a:t>project.	Using this methodology  </a:t>
            </a:r>
            <a:r>
              <a:rPr sz="2400" dirty="0">
                <a:latin typeface="Arial"/>
                <a:cs typeface="Arial"/>
              </a:rPr>
              <a:t>to </a:t>
            </a:r>
            <a:r>
              <a:rPr sz="2400" spc="-5" dirty="0">
                <a:latin typeface="Arial"/>
                <a:cs typeface="Arial"/>
              </a:rPr>
              <a:t>publish the </a:t>
            </a:r>
            <a:r>
              <a:rPr sz="2400" spc="-10" dirty="0">
                <a:latin typeface="Arial"/>
                <a:cs typeface="Arial"/>
              </a:rPr>
              <a:t>SCRDM </a:t>
            </a:r>
            <a:r>
              <a:rPr sz="2400" spc="-5" dirty="0">
                <a:latin typeface="Arial"/>
                <a:cs typeface="Arial"/>
              </a:rPr>
              <a:t>as </a:t>
            </a:r>
            <a:r>
              <a:rPr sz="2400" dirty="0">
                <a:latin typeface="Arial"/>
                <a:cs typeface="Arial"/>
              </a:rPr>
              <a:t>a </a:t>
            </a:r>
            <a:r>
              <a:rPr sz="2400" spc="-5" dirty="0">
                <a:latin typeface="Arial"/>
                <a:cs typeface="Arial"/>
              </a:rPr>
              <a:t>set of API</a:t>
            </a:r>
            <a:r>
              <a:rPr sz="2400" spc="-95" dirty="0">
                <a:latin typeface="Arial"/>
                <a:cs typeface="Arial"/>
              </a:rPr>
              <a:t> </a:t>
            </a:r>
            <a:r>
              <a:rPr sz="2400" spc="-5" dirty="0">
                <a:latin typeface="Arial"/>
                <a:cs typeface="Arial"/>
              </a:rPr>
              <a:t>specifications.</a:t>
            </a:r>
            <a:endParaRPr sz="2400" dirty="0">
              <a:latin typeface="Arial"/>
              <a:cs typeface="Arial"/>
            </a:endParaRPr>
          </a:p>
          <a:p>
            <a:pPr marL="241300" marR="66040" indent="-228600">
              <a:lnSpc>
                <a:spcPts val="2590"/>
              </a:lnSpc>
              <a:spcBef>
                <a:spcPts val="1010"/>
              </a:spcBef>
              <a:buFont typeface="Arial"/>
              <a:buChar char="•"/>
              <a:tabLst>
                <a:tab pos="241300" algn="l"/>
                <a:tab pos="3724910" algn="l"/>
              </a:tabLst>
            </a:pPr>
            <a:r>
              <a:rPr sz="2400" b="1" u="heavy" spc="-5" dirty="0">
                <a:uFill>
                  <a:solidFill>
                    <a:srgbClr val="000000"/>
                  </a:solidFill>
                </a:uFill>
                <a:latin typeface="Arial"/>
                <a:cs typeface="Arial"/>
              </a:rPr>
              <a:t>Resource Discovery</a:t>
            </a:r>
            <a:r>
              <a:rPr sz="2400" b="1" spc="-5" dirty="0">
                <a:latin typeface="Arial"/>
                <a:cs typeface="Arial"/>
              </a:rPr>
              <a:t> </a:t>
            </a:r>
            <a:r>
              <a:rPr sz="2400" spc="-5" dirty="0">
                <a:latin typeface="Arial"/>
                <a:cs typeface="Arial"/>
              </a:rPr>
              <a:t>project. </a:t>
            </a:r>
            <a:r>
              <a:rPr sz="2400" dirty="0">
                <a:latin typeface="Arial"/>
                <a:cs typeface="Arial"/>
              </a:rPr>
              <a:t>A </a:t>
            </a:r>
            <a:r>
              <a:rPr sz="2400" spc="-5" dirty="0">
                <a:latin typeface="Arial"/>
                <a:cs typeface="Arial"/>
              </a:rPr>
              <a:t>protocol </a:t>
            </a:r>
            <a:r>
              <a:rPr sz="2400" dirty="0">
                <a:latin typeface="Arial"/>
                <a:cs typeface="Arial"/>
              </a:rPr>
              <a:t>to</a:t>
            </a:r>
            <a:r>
              <a:rPr sz="2400" spc="-245" dirty="0">
                <a:latin typeface="Arial"/>
                <a:cs typeface="Arial"/>
              </a:rPr>
              <a:t> </a:t>
            </a:r>
            <a:r>
              <a:rPr sz="2400" spc="-5" dirty="0">
                <a:latin typeface="Arial"/>
                <a:cs typeface="Arial"/>
              </a:rPr>
              <a:t>discover  and consume web resources given </a:t>
            </a:r>
            <a:r>
              <a:rPr sz="2400" dirty="0">
                <a:latin typeface="Arial"/>
                <a:cs typeface="Arial"/>
              </a:rPr>
              <a:t>a </a:t>
            </a:r>
            <a:r>
              <a:rPr sz="2400" spc="-5" dirty="0">
                <a:latin typeface="Arial"/>
                <a:cs typeface="Arial"/>
              </a:rPr>
              <a:t>key identifier  like </a:t>
            </a:r>
            <a:r>
              <a:rPr sz="2400" dirty="0">
                <a:latin typeface="Arial"/>
                <a:cs typeface="Arial"/>
              </a:rPr>
              <a:t>a </a:t>
            </a:r>
            <a:r>
              <a:rPr sz="2400" spc="-5" dirty="0">
                <a:latin typeface="Arial"/>
                <a:cs typeface="Arial"/>
              </a:rPr>
              <a:t>BIC</a:t>
            </a:r>
            <a:r>
              <a:rPr sz="2400" spc="25" dirty="0">
                <a:latin typeface="Arial"/>
                <a:cs typeface="Arial"/>
              </a:rPr>
              <a:t> </a:t>
            </a:r>
            <a:r>
              <a:rPr sz="2400" spc="-5" dirty="0">
                <a:latin typeface="Arial"/>
                <a:cs typeface="Arial"/>
              </a:rPr>
              <a:t>(container</a:t>
            </a:r>
            <a:r>
              <a:rPr sz="2400" spc="25" dirty="0">
                <a:latin typeface="Arial"/>
                <a:cs typeface="Arial"/>
              </a:rPr>
              <a:t> </a:t>
            </a:r>
            <a:r>
              <a:rPr sz="2400" spc="-5" dirty="0">
                <a:latin typeface="Arial"/>
                <a:cs typeface="Arial"/>
              </a:rPr>
              <a:t>ID).	</a:t>
            </a:r>
            <a:endParaRPr lang="en-US" altLang="ja-JP" sz="2400" spc="-5" dirty="0">
              <a:latin typeface="Arial"/>
              <a:cs typeface="Arial"/>
            </a:endParaRPr>
          </a:p>
          <a:p>
            <a:pPr marL="12700" marR="66040">
              <a:lnSpc>
                <a:spcPts val="2590"/>
              </a:lnSpc>
              <a:spcBef>
                <a:spcPts val="1010"/>
              </a:spcBef>
              <a:tabLst>
                <a:tab pos="241300" algn="l"/>
                <a:tab pos="3724910" algn="l"/>
              </a:tabLst>
            </a:pPr>
            <a:r>
              <a:rPr lang="en-US" altLang="ja-JP" sz="2400" spc="-5" dirty="0">
                <a:latin typeface="Arial"/>
                <a:cs typeface="Arial"/>
              </a:rPr>
              <a:t>  </a:t>
            </a:r>
          </a:p>
          <a:p>
            <a:pPr marL="12700" marR="66040">
              <a:lnSpc>
                <a:spcPts val="2590"/>
              </a:lnSpc>
              <a:spcBef>
                <a:spcPts val="1010"/>
              </a:spcBef>
              <a:tabLst>
                <a:tab pos="241300" algn="l"/>
                <a:tab pos="3724910" algn="l"/>
              </a:tabLst>
            </a:pPr>
            <a:r>
              <a:rPr sz="2400" spc="-5" dirty="0">
                <a:latin typeface="Arial"/>
                <a:cs typeface="Arial"/>
              </a:rPr>
              <a:t>This project provides  essential “glue” </a:t>
            </a:r>
            <a:r>
              <a:rPr sz="2400" dirty="0">
                <a:latin typeface="Arial"/>
                <a:cs typeface="Arial"/>
              </a:rPr>
              <a:t>to </a:t>
            </a:r>
            <a:r>
              <a:rPr sz="2400" spc="-5" dirty="0">
                <a:latin typeface="Arial"/>
                <a:cs typeface="Arial"/>
              </a:rPr>
              <a:t>help transition between </a:t>
            </a:r>
            <a:r>
              <a:rPr lang="en-US" altLang="ja-JP" sz="2400" spc="-5" dirty="0">
                <a:latin typeface="Arial"/>
                <a:cs typeface="Arial"/>
              </a:rPr>
              <a:t> </a:t>
            </a:r>
            <a:r>
              <a:rPr lang="en-US" sz="2400" spc="-25" dirty="0">
                <a:latin typeface="Arial"/>
                <a:cs typeface="Arial"/>
              </a:rPr>
              <a:t>E</a:t>
            </a:r>
            <a:r>
              <a:rPr sz="2400" spc="-25" dirty="0">
                <a:latin typeface="Arial"/>
                <a:cs typeface="Arial"/>
              </a:rPr>
              <a:t>DIFACT  </a:t>
            </a:r>
            <a:r>
              <a:rPr sz="2400" spc="-5" dirty="0">
                <a:latin typeface="Arial"/>
                <a:cs typeface="Arial"/>
              </a:rPr>
              <a:t>documents and </a:t>
            </a:r>
            <a:r>
              <a:rPr sz="2400" spc="-20" dirty="0">
                <a:latin typeface="Arial"/>
                <a:cs typeface="Arial"/>
              </a:rPr>
              <a:t>Web</a:t>
            </a:r>
            <a:r>
              <a:rPr sz="2400" spc="10" dirty="0">
                <a:latin typeface="Arial"/>
                <a:cs typeface="Arial"/>
              </a:rPr>
              <a:t> </a:t>
            </a:r>
            <a:r>
              <a:rPr sz="2400" spc="-5" dirty="0">
                <a:latin typeface="Arial"/>
                <a:cs typeface="Arial"/>
              </a:rPr>
              <a:t>Resources.</a:t>
            </a:r>
            <a:endParaRPr sz="2400" dirty="0">
              <a:latin typeface="Arial"/>
              <a:cs typeface="Arial"/>
            </a:endParaRPr>
          </a:p>
        </p:txBody>
      </p:sp>
      <p:sp>
        <p:nvSpPr>
          <p:cNvPr id="4" name="スライド番号プレースホルダー 3">
            <a:extLst>
              <a:ext uri="{FF2B5EF4-FFF2-40B4-BE49-F238E27FC236}">
                <a16:creationId xmlns:a16="http://schemas.microsoft.com/office/drawing/2014/main" id="{A734193B-C31B-452E-BBFE-5A2655825D74}"/>
              </a:ext>
            </a:extLst>
          </p:cNvPr>
          <p:cNvSpPr>
            <a:spLocks noGrp="1"/>
          </p:cNvSpPr>
          <p:nvPr>
            <p:ph type="sldNum" sz="quarter" idx="12"/>
          </p:nvPr>
        </p:nvSpPr>
        <p:spPr/>
        <p:txBody>
          <a:bodyPr/>
          <a:lstStyle/>
          <a:p>
            <a:fld id="{151D776D-21EC-48B5-AC7D-A1B6339A1FDA}" type="slidenum">
              <a:rPr kumimoji="1" lang="ja-JP" altLang="en-US" smtClean="0"/>
              <a:t>32</a:t>
            </a:fld>
            <a:endParaRPr kumimoji="1" lang="ja-JP"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65481" y="466330"/>
            <a:ext cx="6631940" cy="505908"/>
          </a:xfrm>
          <a:prstGeom prst="rect">
            <a:avLst/>
          </a:prstGeom>
        </p:spPr>
        <p:txBody>
          <a:bodyPr vert="horz" wrap="square" lIns="0" tIns="13335" rIns="0" bIns="0" rtlCol="0" anchor="ctr">
            <a:spAutoFit/>
          </a:bodyPr>
          <a:lstStyle/>
          <a:p>
            <a:pPr marL="12700" algn="ctr">
              <a:lnSpc>
                <a:spcPct val="100000"/>
              </a:lnSpc>
              <a:spcBef>
                <a:spcPts val="105"/>
              </a:spcBef>
            </a:pPr>
            <a:r>
              <a:rPr sz="3200" b="1" spc="-40" dirty="0"/>
              <a:t>Web </a:t>
            </a:r>
            <a:r>
              <a:rPr sz="3200" b="1" dirty="0"/>
              <a:t>Platforms </a:t>
            </a:r>
            <a:r>
              <a:rPr sz="3200" b="1" spc="-5" dirty="0"/>
              <a:t>in</a:t>
            </a:r>
            <a:r>
              <a:rPr sz="3200" b="1" spc="-40" dirty="0"/>
              <a:t> </a:t>
            </a:r>
            <a:r>
              <a:rPr sz="3200" b="1" spc="-5" dirty="0"/>
              <a:t>Government</a:t>
            </a:r>
          </a:p>
        </p:txBody>
      </p:sp>
      <p:sp>
        <p:nvSpPr>
          <p:cNvPr id="3" name="object 3"/>
          <p:cNvSpPr txBox="1">
            <a:spLocks noGrp="1"/>
          </p:cNvSpPr>
          <p:nvPr>
            <p:ph type="body" idx="1"/>
          </p:nvPr>
        </p:nvSpPr>
        <p:spPr>
          <a:xfrm>
            <a:off x="923651" y="1300108"/>
            <a:ext cx="10515600" cy="4932632"/>
          </a:xfrm>
          <a:prstGeom prst="rect">
            <a:avLst/>
          </a:prstGeom>
        </p:spPr>
        <p:txBody>
          <a:bodyPr vert="horz" wrap="square" lIns="0" tIns="102235" rIns="0" bIns="0" rtlCol="0">
            <a:spAutoFit/>
          </a:bodyPr>
          <a:lstStyle/>
          <a:p>
            <a:pPr marL="591185" indent="0">
              <a:lnSpc>
                <a:spcPct val="100000"/>
              </a:lnSpc>
              <a:spcBef>
                <a:spcPts val="805"/>
              </a:spcBef>
              <a:buNone/>
            </a:pPr>
            <a:r>
              <a:rPr b="1" spc="-5" dirty="0"/>
              <a:t>Why is AU government interested in all</a:t>
            </a:r>
            <a:r>
              <a:rPr b="1" spc="-80" dirty="0"/>
              <a:t> </a:t>
            </a:r>
            <a:r>
              <a:rPr b="1" spc="-5" dirty="0"/>
              <a:t>this?</a:t>
            </a:r>
            <a:endParaRPr lang="en-US" altLang="ja-JP" b="1" spc="-5" dirty="0"/>
          </a:p>
          <a:p>
            <a:pPr marL="591185" indent="0">
              <a:lnSpc>
                <a:spcPct val="100000"/>
              </a:lnSpc>
              <a:spcBef>
                <a:spcPts val="805"/>
              </a:spcBef>
              <a:buNone/>
            </a:pPr>
            <a:endParaRPr b="1" spc="-5" dirty="0"/>
          </a:p>
          <a:p>
            <a:pPr marL="1048385" marR="150495">
              <a:lnSpc>
                <a:spcPts val="2590"/>
              </a:lnSpc>
              <a:spcBef>
                <a:spcPts val="1035"/>
              </a:spcBef>
              <a:tabLst>
                <a:tab pos="1049020" algn="l"/>
              </a:tabLst>
            </a:pPr>
            <a:r>
              <a:rPr spc="-5" dirty="0"/>
              <a:t>Because we think </a:t>
            </a:r>
            <a:r>
              <a:rPr dirty="0"/>
              <a:t>a </a:t>
            </a:r>
            <a:r>
              <a:rPr spc="-5" dirty="0"/>
              <a:t>single window is really </a:t>
            </a:r>
            <a:r>
              <a:rPr dirty="0"/>
              <a:t>a </a:t>
            </a:r>
            <a:r>
              <a:rPr spc="-5" dirty="0"/>
              <a:t>set of  </a:t>
            </a:r>
            <a:r>
              <a:rPr spc="-20" dirty="0"/>
              <a:t>Web </a:t>
            </a:r>
            <a:r>
              <a:rPr spc="-5" dirty="0"/>
              <a:t>APIs that we </a:t>
            </a:r>
            <a:r>
              <a:rPr spc="-15" dirty="0"/>
              <a:t>offer </a:t>
            </a:r>
            <a:r>
              <a:rPr dirty="0"/>
              <a:t>to</a:t>
            </a:r>
            <a:r>
              <a:rPr spc="-114" dirty="0"/>
              <a:t> </a:t>
            </a:r>
            <a:r>
              <a:rPr spc="-25" dirty="0"/>
              <a:t>industry.</a:t>
            </a:r>
          </a:p>
          <a:p>
            <a:pPr marL="1048385" marR="676910">
              <a:lnSpc>
                <a:spcPts val="2590"/>
              </a:lnSpc>
              <a:tabLst>
                <a:tab pos="1049020" algn="l"/>
              </a:tabLst>
            </a:pPr>
            <a:r>
              <a:rPr spc="-5" dirty="0"/>
              <a:t>Because we want </a:t>
            </a:r>
            <a:r>
              <a:rPr dirty="0"/>
              <a:t>to </a:t>
            </a:r>
            <a:r>
              <a:rPr spc="-5" dirty="0"/>
              <a:t>leverage commercial data  sources by consuming their</a:t>
            </a:r>
            <a:r>
              <a:rPr spc="-85" dirty="0"/>
              <a:t> </a:t>
            </a:r>
            <a:r>
              <a:rPr spc="-5" dirty="0"/>
              <a:t>APIs.</a:t>
            </a:r>
          </a:p>
          <a:p>
            <a:pPr marL="1048385" marR="192405">
              <a:lnSpc>
                <a:spcPts val="2590"/>
              </a:lnSpc>
              <a:spcBef>
                <a:spcPts val="1015"/>
              </a:spcBef>
              <a:tabLst>
                <a:tab pos="1049020" algn="l"/>
                <a:tab pos="6644005" algn="l"/>
              </a:tabLst>
            </a:pPr>
            <a:r>
              <a:rPr spc="-5" dirty="0"/>
              <a:t>And because we realise that most regulatory  reporting is essentially</a:t>
            </a:r>
            <a:r>
              <a:rPr spc="75" dirty="0"/>
              <a:t> </a:t>
            </a:r>
            <a:r>
              <a:rPr spc="-5" dirty="0"/>
              <a:t>commercial</a:t>
            </a:r>
            <a:r>
              <a:rPr spc="25" dirty="0"/>
              <a:t> </a:t>
            </a:r>
            <a:r>
              <a:rPr spc="-5" dirty="0"/>
              <a:t>data.	So that  </a:t>
            </a:r>
            <a:r>
              <a:rPr spc="-25" dirty="0"/>
              <a:t>EDIFACT </a:t>
            </a:r>
            <a:r>
              <a:rPr spc="-5" dirty="0"/>
              <a:t>guide </a:t>
            </a:r>
            <a:r>
              <a:rPr spc="-10" dirty="0"/>
              <a:t>will </a:t>
            </a:r>
            <a:r>
              <a:rPr spc="-5" dirty="0"/>
              <a:t>be replaced with commercially  </a:t>
            </a:r>
            <a:r>
              <a:rPr spc="-10" dirty="0"/>
              <a:t>aligned REST</a:t>
            </a:r>
            <a:r>
              <a:rPr spc="-130" dirty="0"/>
              <a:t> </a:t>
            </a:r>
            <a:r>
              <a:rPr spc="-5" dirty="0"/>
              <a:t>APIs.</a:t>
            </a:r>
          </a:p>
          <a:p>
            <a:pPr marL="1048385" marR="5080">
              <a:lnSpc>
                <a:spcPts val="2590"/>
              </a:lnSpc>
              <a:spcBef>
                <a:spcPts val="1005"/>
              </a:spcBef>
              <a:tabLst>
                <a:tab pos="1049020" algn="l"/>
              </a:tabLst>
            </a:pPr>
            <a:r>
              <a:rPr spc="-5" dirty="0"/>
              <a:t>And we want </a:t>
            </a:r>
            <a:r>
              <a:rPr dirty="0"/>
              <a:t>to </a:t>
            </a:r>
            <a:r>
              <a:rPr spc="-5" dirty="0"/>
              <a:t>do all this as part of an international  standards </a:t>
            </a:r>
            <a:r>
              <a:rPr spc="-10" dirty="0"/>
              <a:t>effort.</a:t>
            </a:r>
          </a:p>
        </p:txBody>
      </p:sp>
      <p:sp>
        <p:nvSpPr>
          <p:cNvPr id="4" name="スライド番号プレースホルダー 3">
            <a:extLst>
              <a:ext uri="{FF2B5EF4-FFF2-40B4-BE49-F238E27FC236}">
                <a16:creationId xmlns:a16="http://schemas.microsoft.com/office/drawing/2014/main" id="{2658195E-63A3-4C58-90E0-91C8002580B7}"/>
              </a:ext>
            </a:extLst>
          </p:cNvPr>
          <p:cNvSpPr>
            <a:spLocks noGrp="1"/>
          </p:cNvSpPr>
          <p:nvPr>
            <p:ph type="sldNum" sz="quarter" idx="12"/>
          </p:nvPr>
        </p:nvSpPr>
        <p:spPr/>
        <p:txBody>
          <a:bodyPr/>
          <a:lstStyle/>
          <a:p>
            <a:fld id="{151D776D-21EC-48B5-AC7D-A1B6339A1FDA}" type="slidenum">
              <a:rPr kumimoji="1" lang="ja-JP" altLang="en-US" smtClean="0"/>
              <a:t>33</a:t>
            </a:fld>
            <a:endParaRPr kumimoji="1" lang="ja-JP"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42474" y="378135"/>
            <a:ext cx="10515600" cy="505908"/>
          </a:xfrm>
          <a:prstGeom prst="rect">
            <a:avLst/>
          </a:prstGeom>
        </p:spPr>
        <p:txBody>
          <a:bodyPr vert="horz" wrap="square" lIns="0" tIns="13335" rIns="0" bIns="0" rtlCol="0" anchor="ctr">
            <a:spAutoFit/>
          </a:bodyPr>
          <a:lstStyle/>
          <a:p>
            <a:pPr marL="112395" algn="ctr">
              <a:lnSpc>
                <a:spcPct val="100000"/>
              </a:lnSpc>
              <a:spcBef>
                <a:spcPts val="105"/>
              </a:spcBef>
            </a:pPr>
            <a:r>
              <a:rPr sz="3200" b="1" dirty="0"/>
              <a:t>A </a:t>
            </a:r>
            <a:r>
              <a:rPr sz="3200" b="1" spc="-5" dirty="0"/>
              <a:t>Use </a:t>
            </a:r>
            <a:r>
              <a:rPr sz="3200" b="1" dirty="0"/>
              <a:t>Case – Single</a:t>
            </a:r>
            <a:r>
              <a:rPr sz="3200" b="1" spc="-110" dirty="0"/>
              <a:t> </a:t>
            </a:r>
            <a:r>
              <a:rPr sz="3200" b="1" dirty="0"/>
              <a:t>Windows</a:t>
            </a:r>
          </a:p>
        </p:txBody>
      </p:sp>
      <p:sp>
        <p:nvSpPr>
          <p:cNvPr id="5" name="object 5"/>
          <p:cNvSpPr txBox="1"/>
          <p:nvPr/>
        </p:nvSpPr>
        <p:spPr>
          <a:xfrm>
            <a:off x="767098" y="1068153"/>
            <a:ext cx="10941269" cy="1211294"/>
          </a:xfrm>
          <a:prstGeom prst="rect">
            <a:avLst/>
          </a:prstGeom>
        </p:spPr>
        <p:txBody>
          <a:bodyPr vert="horz" wrap="square" lIns="0" tIns="12700" rIns="0" bIns="0" rtlCol="0">
            <a:spAutoFit/>
          </a:bodyPr>
          <a:lstStyle/>
          <a:p>
            <a:pPr marL="12700" marR="5080" algn="just">
              <a:lnSpc>
                <a:spcPct val="110000"/>
              </a:lnSpc>
              <a:spcBef>
                <a:spcPts val="100"/>
              </a:spcBef>
            </a:pPr>
            <a:r>
              <a:rPr sz="2400" b="1" dirty="0">
                <a:solidFill>
                  <a:srgbClr val="44536A"/>
                </a:solidFill>
                <a:latin typeface="Calibri"/>
                <a:cs typeface="Calibri"/>
              </a:rPr>
              <a:t>So the </a:t>
            </a:r>
            <a:r>
              <a:rPr sz="2400" b="1" spc="-10" dirty="0">
                <a:solidFill>
                  <a:srgbClr val="44536A"/>
                </a:solidFill>
                <a:latin typeface="Calibri"/>
                <a:cs typeface="Calibri"/>
              </a:rPr>
              <a:t>best </a:t>
            </a:r>
            <a:r>
              <a:rPr sz="2400" b="1" dirty="0">
                <a:solidFill>
                  <a:srgbClr val="44536A"/>
                </a:solidFill>
                <a:latin typeface="Calibri"/>
                <a:cs typeface="Calibri"/>
              </a:rPr>
              <a:t>thing </a:t>
            </a:r>
            <a:r>
              <a:rPr sz="2400" b="1" spc="-10" dirty="0">
                <a:solidFill>
                  <a:srgbClr val="44536A"/>
                </a:solidFill>
                <a:latin typeface="Calibri"/>
                <a:cs typeface="Calibri"/>
              </a:rPr>
              <a:t>government </a:t>
            </a:r>
            <a:r>
              <a:rPr sz="2400" b="1" spc="-5" dirty="0">
                <a:solidFill>
                  <a:srgbClr val="44536A"/>
                </a:solidFill>
                <a:latin typeface="Calibri"/>
                <a:cs typeface="Calibri"/>
              </a:rPr>
              <a:t>can </a:t>
            </a:r>
            <a:r>
              <a:rPr sz="2400" b="1" dirty="0">
                <a:solidFill>
                  <a:srgbClr val="44536A"/>
                </a:solidFill>
                <a:latin typeface="Calibri"/>
                <a:cs typeface="Calibri"/>
              </a:rPr>
              <a:t>do is </a:t>
            </a:r>
            <a:r>
              <a:rPr sz="2400" b="1" spc="-10" dirty="0">
                <a:solidFill>
                  <a:srgbClr val="44536A"/>
                </a:solidFill>
                <a:latin typeface="Calibri"/>
                <a:cs typeface="Calibri"/>
              </a:rPr>
              <a:t>just </a:t>
            </a:r>
            <a:r>
              <a:rPr sz="2400" b="1" spc="-5" dirty="0">
                <a:solidFill>
                  <a:srgbClr val="44536A"/>
                </a:solidFill>
                <a:latin typeface="Calibri"/>
                <a:cs typeface="Calibri"/>
              </a:rPr>
              <a:t>implement simple, </a:t>
            </a:r>
            <a:r>
              <a:rPr sz="2400" b="1" spc="-10" dirty="0">
                <a:solidFill>
                  <a:srgbClr val="44536A"/>
                </a:solidFill>
                <a:latin typeface="Calibri"/>
                <a:cs typeface="Calibri"/>
              </a:rPr>
              <a:t>stable, </a:t>
            </a:r>
            <a:r>
              <a:rPr sz="2400" b="1" spc="-5" dirty="0">
                <a:solidFill>
                  <a:srgbClr val="44536A"/>
                </a:solidFill>
                <a:latin typeface="Calibri"/>
                <a:cs typeface="Calibri"/>
              </a:rPr>
              <a:t>modern  </a:t>
            </a:r>
            <a:r>
              <a:rPr sz="2400" b="1" spc="-20" dirty="0">
                <a:solidFill>
                  <a:srgbClr val="44536A"/>
                </a:solidFill>
                <a:latin typeface="Calibri"/>
                <a:cs typeface="Calibri"/>
              </a:rPr>
              <a:t>“Application </a:t>
            </a:r>
            <a:r>
              <a:rPr sz="2400" b="1" spc="-10" dirty="0">
                <a:solidFill>
                  <a:srgbClr val="44536A"/>
                </a:solidFill>
                <a:latin typeface="Calibri"/>
                <a:cs typeface="Calibri"/>
              </a:rPr>
              <a:t>Programming Interfaces” </a:t>
            </a:r>
            <a:r>
              <a:rPr sz="2400" b="1" dirty="0">
                <a:solidFill>
                  <a:srgbClr val="44536A"/>
                </a:solidFill>
                <a:latin typeface="Calibri"/>
                <a:cs typeface="Calibri"/>
              </a:rPr>
              <a:t>(APIs) </a:t>
            </a:r>
            <a:r>
              <a:rPr sz="2400" b="1" spc="-5" dirty="0">
                <a:solidFill>
                  <a:srgbClr val="44536A"/>
                </a:solidFill>
                <a:latin typeface="Calibri"/>
                <a:cs typeface="Calibri"/>
              </a:rPr>
              <a:t>over </a:t>
            </a:r>
            <a:r>
              <a:rPr sz="2400" b="1" dirty="0">
                <a:solidFill>
                  <a:srgbClr val="44536A"/>
                </a:solidFill>
                <a:latin typeface="Calibri"/>
                <a:cs typeface="Calibri"/>
              </a:rPr>
              <a:t>their </a:t>
            </a:r>
            <a:r>
              <a:rPr sz="2400" b="1" spc="-10" dirty="0">
                <a:solidFill>
                  <a:srgbClr val="44536A"/>
                </a:solidFill>
                <a:latin typeface="Calibri"/>
                <a:cs typeface="Calibri"/>
              </a:rPr>
              <a:t>legacy </a:t>
            </a:r>
            <a:r>
              <a:rPr sz="2400" b="1" spc="-15" dirty="0">
                <a:solidFill>
                  <a:srgbClr val="44536A"/>
                </a:solidFill>
                <a:latin typeface="Calibri"/>
                <a:cs typeface="Calibri"/>
              </a:rPr>
              <a:t>systems </a:t>
            </a:r>
            <a:r>
              <a:rPr sz="2400" b="1" dirty="0">
                <a:solidFill>
                  <a:srgbClr val="44536A"/>
                </a:solidFill>
                <a:latin typeface="Calibri"/>
                <a:cs typeface="Calibri"/>
              </a:rPr>
              <a:t>so </a:t>
            </a:r>
            <a:r>
              <a:rPr sz="2400" b="1" spc="-5" dirty="0">
                <a:solidFill>
                  <a:srgbClr val="44536A"/>
                </a:solidFill>
                <a:latin typeface="Calibri"/>
                <a:cs typeface="Calibri"/>
              </a:rPr>
              <a:t>that  </a:t>
            </a:r>
            <a:r>
              <a:rPr sz="2400" b="1" spc="-15" dirty="0">
                <a:solidFill>
                  <a:srgbClr val="44536A"/>
                </a:solidFill>
                <a:latin typeface="Calibri"/>
                <a:cs typeface="Calibri"/>
              </a:rPr>
              <a:t>any </a:t>
            </a:r>
            <a:r>
              <a:rPr sz="2400" b="1" spc="-10" dirty="0">
                <a:solidFill>
                  <a:srgbClr val="44536A"/>
                </a:solidFill>
                <a:latin typeface="Calibri"/>
                <a:cs typeface="Calibri"/>
              </a:rPr>
              <a:t>trader </a:t>
            </a:r>
            <a:r>
              <a:rPr sz="2400" b="1" spc="-15" dirty="0">
                <a:solidFill>
                  <a:srgbClr val="44536A"/>
                </a:solidFill>
                <a:latin typeface="Calibri"/>
                <a:cs typeface="Calibri"/>
              </a:rPr>
              <a:t>system </a:t>
            </a:r>
            <a:r>
              <a:rPr sz="2400" b="1" spc="-5" dirty="0">
                <a:solidFill>
                  <a:srgbClr val="44536A"/>
                </a:solidFill>
                <a:latin typeface="Calibri"/>
                <a:cs typeface="Calibri"/>
              </a:rPr>
              <a:t>can easily </a:t>
            </a:r>
            <a:r>
              <a:rPr sz="2400" b="1" spc="-15" dirty="0">
                <a:solidFill>
                  <a:srgbClr val="44536A"/>
                </a:solidFill>
                <a:latin typeface="Calibri"/>
                <a:cs typeface="Calibri"/>
              </a:rPr>
              <a:t>integrate. </a:t>
            </a:r>
            <a:r>
              <a:rPr sz="2400" b="1" spc="-5" dirty="0">
                <a:solidFill>
                  <a:srgbClr val="44536A"/>
                </a:solidFill>
                <a:latin typeface="Calibri"/>
                <a:cs typeface="Calibri"/>
              </a:rPr>
              <a:t>Based </a:t>
            </a:r>
            <a:r>
              <a:rPr sz="2400" b="1" dirty="0">
                <a:solidFill>
                  <a:srgbClr val="44536A"/>
                </a:solidFill>
                <a:latin typeface="Calibri"/>
                <a:cs typeface="Calibri"/>
              </a:rPr>
              <a:t>on a </a:t>
            </a:r>
            <a:r>
              <a:rPr sz="2400" b="1" spc="-5" dirty="0">
                <a:solidFill>
                  <a:srgbClr val="44536A"/>
                </a:solidFill>
                <a:latin typeface="Calibri"/>
                <a:cs typeface="Calibri"/>
              </a:rPr>
              <a:t>permissioned</a:t>
            </a:r>
            <a:r>
              <a:rPr sz="2400" b="1" spc="-45" dirty="0">
                <a:solidFill>
                  <a:srgbClr val="44536A"/>
                </a:solidFill>
                <a:latin typeface="Calibri"/>
                <a:cs typeface="Calibri"/>
              </a:rPr>
              <a:t> </a:t>
            </a:r>
            <a:r>
              <a:rPr sz="2400" b="1" spc="-30" dirty="0">
                <a:solidFill>
                  <a:srgbClr val="44536A"/>
                </a:solidFill>
                <a:latin typeface="Calibri"/>
                <a:cs typeface="Calibri"/>
              </a:rPr>
              <a:t>ledger.</a:t>
            </a:r>
            <a:endParaRPr sz="2400" dirty="0">
              <a:latin typeface="Calibri"/>
              <a:cs typeface="Calibri"/>
            </a:endParaRPr>
          </a:p>
        </p:txBody>
      </p:sp>
      <p:pic>
        <p:nvPicPr>
          <p:cNvPr id="83" name="図 82">
            <a:extLst>
              <a:ext uri="{FF2B5EF4-FFF2-40B4-BE49-F238E27FC236}">
                <a16:creationId xmlns:a16="http://schemas.microsoft.com/office/drawing/2014/main" id="{63D5A4B9-4FD2-487A-AE67-8B67E493DD63}"/>
              </a:ext>
            </a:extLst>
          </p:cNvPr>
          <p:cNvPicPr>
            <a:picLocks noChangeAspect="1"/>
          </p:cNvPicPr>
          <p:nvPr/>
        </p:nvPicPr>
        <p:blipFill>
          <a:blip r:embed="rId2"/>
          <a:stretch>
            <a:fillRect/>
          </a:stretch>
        </p:blipFill>
        <p:spPr>
          <a:xfrm>
            <a:off x="1342474" y="2463556"/>
            <a:ext cx="8781418" cy="3907263"/>
          </a:xfrm>
          <a:prstGeom prst="rect">
            <a:avLst/>
          </a:prstGeom>
        </p:spPr>
      </p:pic>
      <p:sp>
        <p:nvSpPr>
          <p:cNvPr id="3" name="スライド番号プレースホルダー 2">
            <a:extLst>
              <a:ext uri="{FF2B5EF4-FFF2-40B4-BE49-F238E27FC236}">
                <a16:creationId xmlns:a16="http://schemas.microsoft.com/office/drawing/2014/main" id="{255F348A-9F18-4887-860E-CDBD400F9435}"/>
              </a:ext>
            </a:extLst>
          </p:cNvPr>
          <p:cNvSpPr>
            <a:spLocks noGrp="1"/>
          </p:cNvSpPr>
          <p:nvPr>
            <p:ph type="sldNum" sz="quarter" idx="12"/>
          </p:nvPr>
        </p:nvSpPr>
        <p:spPr/>
        <p:txBody>
          <a:bodyPr/>
          <a:lstStyle/>
          <a:p>
            <a:fld id="{151D776D-21EC-48B5-AC7D-A1B6339A1FDA}" type="slidenum">
              <a:rPr kumimoji="1" lang="ja-JP" altLang="en-US" smtClean="0"/>
              <a:t>34</a:t>
            </a:fld>
            <a:endParaRPr kumimoji="1" lang="ja-JP"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57D7E1A5-DA9A-4F27-80B8-F3922B7331C9}"/>
              </a:ext>
            </a:extLst>
          </p:cNvPr>
          <p:cNvSpPr txBox="1"/>
          <p:nvPr/>
        </p:nvSpPr>
        <p:spPr>
          <a:xfrm>
            <a:off x="2007476" y="620110"/>
            <a:ext cx="7840717" cy="769441"/>
          </a:xfrm>
          <a:prstGeom prst="rect">
            <a:avLst/>
          </a:prstGeom>
          <a:noFill/>
        </p:spPr>
        <p:txBody>
          <a:bodyPr wrap="square" rtlCol="0">
            <a:spAutoFit/>
          </a:bodyPr>
          <a:lstStyle/>
          <a:p>
            <a:pPr algn="ctr"/>
            <a:r>
              <a:rPr kumimoji="1" lang="ja-JP" altLang="en-US" sz="4400" b="1" dirty="0"/>
              <a:t>第</a:t>
            </a:r>
            <a:r>
              <a:rPr kumimoji="1" lang="en-US" altLang="ja-JP" sz="4400" b="1" dirty="0"/>
              <a:t>4</a:t>
            </a:r>
            <a:r>
              <a:rPr kumimoji="1" lang="ja-JP" altLang="en-US" sz="4400" b="1" dirty="0"/>
              <a:t>世代</a:t>
            </a:r>
            <a:r>
              <a:rPr lang="en-US" altLang="ja-JP" sz="4400" b="1" dirty="0"/>
              <a:t>EDI</a:t>
            </a:r>
            <a:r>
              <a:rPr lang="ja-JP" altLang="en-US" sz="4400" b="1" dirty="0"/>
              <a:t>とは？</a:t>
            </a:r>
            <a:endParaRPr kumimoji="1" lang="ja-JP" altLang="en-US" sz="4400" b="1" dirty="0"/>
          </a:p>
        </p:txBody>
      </p:sp>
      <p:sp>
        <p:nvSpPr>
          <p:cNvPr id="6" name="テキスト ボックス 5">
            <a:extLst>
              <a:ext uri="{FF2B5EF4-FFF2-40B4-BE49-F238E27FC236}">
                <a16:creationId xmlns:a16="http://schemas.microsoft.com/office/drawing/2014/main" id="{51135C9F-15CF-43A5-8E4A-2BCA807440F6}"/>
              </a:ext>
            </a:extLst>
          </p:cNvPr>
          <p:cNvSpPr txBox="1"/>
          <p:nvPr/>
        </p:nvSpPr>
        <p:spPr>
          <a:xfrm>
            <a:off x="2259724" y="2070538"/>
            <a:ext cx="7336220" cy="3539430"/>
          </a:xfrm>
          <a:prstGeom prst="rect">
            <a:avLst/>
          </a:prstGeom>
          <a:noFill/>
        </p:spPr>
        <p:txBody>
          <a:bodyPr wrap="square" rtlCol="0">
            <a:spAutoFit/>
          </a:bodyPr>
          <a:lstStyle/>
          <a:p>
            <a:r>
              <a:rPr kumimoji="1" lang="ja-JP" altLang="en-US" sz="3200" dirty="0"/>
              <a:t>何が起こっているのか？</a:t>
            </a:r>
            <a:endParaRPr kumimoji="1" lang="en-US" altLang="ja-JP" sz="3200" dirty="0"/>
          </a:p>
          <a:p>
            <a:endParaRPr lang="en-US" altLang="ja-JP" sz="3200" dirty="0"/>
          </a:p>
          <a:p>
            <a:r>
              <a:rPr kumimoji="1" lang="ja-JP" altLang="en-US" sz="3200" dirty="0"/>
              <a:t>何を標準化するのか？</a:t>
            </a:r>
            <a:endParaRPr kumimoji="1" lang="en-US" altLang="ja-JP" sz="3200" dirty="0"/>
          </a:p>
          <a:p>
            <a:endParaRPr lang="en-US" altLang="ja-JP" sz="3200" dirty="0"/>
          </a:p>
          <a:p>
            <a:r>
              <a:rPr kumimoji="1" lang="ja-JP" altLang="en-US" sz="3200" dirty="0"/>
              <a:t>何をシェアするのか？</a:t>
            </a:r>
            <a:endParaRPr kumimoji="1" lang="en-US" altLang="ja-JP" sz="3200" dirty="0"/>
          </a:p>
          <a:p>
            <a:endParaRPr lang="en-US" altLang="ja-JP" sz="3200" dirty="0"/>
          </a:p>
          <a:p>
            <a:r>
              <a:rPr lang="ja-JP" altLang="en-US" sz="3200" dirty="0"/>
              <a:t>何をめざすのか？</a:t>
            </a:r>
            <a:endParaRPr kumimoji="1" lang="ja-JP" altLang="en-US" sz="3200" dirty="0"/>
          </a:p>
        </p:txBody>
      </p:sp>
      <p:sp>
        <p:nvSpPr>
          <p:cNvPr id="2" name="スライド番号プレースホルダー 1">
            <a:extLst>
              <a:ext uri="{FF2B5EF4-FFF2-40B4-BE49-F238E27FC236}">
                <a16:creationId xmlns:a16="http://schemas.microsoft.com/office/drawing/2014/main" id="{36F63EBF-096A-47F0-936E-B4772F336816}"/>
              </a:ext>
            </a:extLst>
          </p:cNvPr>
          <p:cNvSpPr>
            <a:spLocks noGrp="1"/>
          </p:cNvSpPr>
          <p:nvPr>
            <p:ph type="sldNum" sz="quarter" idx="12"/>
          </p:nvPr>
        </p:nvSpPr>
        <p:spPr/>
        <p:txBody>
          <a:bodyPr/>
          <a:lstStyle/>
          <a:p>
            <a:fld id="{151D776D-21EC-48B5-AC7D-A1B6339A1FDA}" type="slidenum">
              <a:rPr kumimoji="1" lang="ja-JP" altLang="en-US" smtClean="0"/>
              <a:t>35</a:t>
            </a:fld>
            <a:endParaRPr kumimoji="1" lang="ja-JP" altLang="en-US"/>
          </a:p>
        </p:txBody>
      </p:sp>
    </p:spTree>
    <p:extLst>
      <p:ext uri="{BB962C8B-B14F-4D97-AF65-F5344CB8AC3E}">
        <p14:creationId xmlns:p14="http://schemas.microsoft.com/office/powerpoint/2010/main" val="1426132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39640" y="347212"/>
            <a:ext cx="8712719" cy="646331"/>
          </a:xfrm>
          <a:prstGeom prst="rect">
            <a:avLst/>
          </a:prstGeom>
          <a:noFill/>
        </p:spPr>
        <p:txBody>
          <a:bodyPr wrap="square" rtlCol="0">
            <a:spAutoFit/>
          </a:bodyPr>
          <a:lstStyle/>
          <a:p>
            <a:r>
              <a:rPr lang="ja-JP" altLang="en-US" sz="3600" b="1" dirty="0"/>
              <a:t>サプライチェーン文書定義テンプレート</a:t>
            </a:r>
            <a:endParaRPr kumimoji="1" lang="ja-JP" altLang="en-US" sz="3600" b="1" dirty="0"/>
          </a:p>
        </p:txBody>
      </p:sp>
      <p:sp>
        <p:nvSpPr>
          <p:cNvPr id="3" name="フローチャート: 定義済み処理 2"/>
          <p:cNvSpPr/>
          <p:nvPr/>
        </p:nvSpPr>
        <p:spPr>
          <a:xfrm>
            <a:off x="914400" y="1102067"/>
            <a:ext cx="167640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Message</a:t>
            </a:r>
          </a:p>
          <a:p>
            <a:pPr algn="ctr"/>
            <a:r>
              <a:rPr kumimoji="1" lang="en-US" altLang="ja-JP" dirty="0">
                <a:solidFill>
                  <a:schemeClr val="tx1"/>
                </a:solidFill>
              </a:rPr>
              <a:t>Assembly</a:t>
            </a:r>
            <a:endParaRPr kumimoji="1" lang="ja-JP" altLang="en-US" dirty="0">
              <a:solidFill>
                <a:schemeClr val="tx1"/>
              </a:solidFill>
            </a:endParaRPr>
          </a:p>
        </p:txBody>
      </p:sp>
      <p:sp>
        <p:nvSpPr>
          <p:cNvPr id="4" name="フローチャート: 定義済み処理 3"/>
          <p:cNvSpPr/>
          <p:nvPr/>
        </p:nvSpPr>
        <p:spPr>
          <a:xfrm>
            <a:off x="2077720" y="2074016"/>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Document</a:t>
            </a:r>
          </a:p>
          <a:p>
            <a:pPr algn="ctr"/>
            <a:r>
              <a:rPr kumimoji="1" lang="en-US" altLang="ja-JP" dirty="0">
                <a:solidFill>
                  <a:schemeClr val="tx1"/>
                </a:solidFill>
              </a:rPr>
              <a:t>Context</a:t>
            </a:r>
            <a:endParaRPr kumimoji="1" lang="ja-JP" altLang="en-US" dirty="0">
              <a:solidFill>
                <a:schemeClr val="tx1"/>
              </a:solidFill>
            </a:endParaRPr>
          </a:p>
        </p:txBody>
      </p:sp>
      <p:sp>
        <p:nvSpPr>
          <p:cNvPr id="6" name="フローチャート: 定義済み処理 5"/>
          <p:cNvSpPr/>
          <p:nvPr/>
        </p:nvSpPr>
        <p:spPr>
          <a:xfrm>
            <a:off x="2077720" y="3959472"/>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Trade</a:t>
            </a:r>
          </a:p>
          <a:p>
            <a:pPr algn="ctr"/>
            <a:r>
              <a:rPr lang="en-US" altLang="ja-JP" dirty="0">
                <a:solidFill>
                  <a:schemeClr val="tx1"/>
                </a:solidFill>
              </a:rPr>
              <a:t>Transaction</a:t>
            </a:r>
          </a:p>
        </p:txBody>
      </p:sp>
      <p:sp>
        <p:nvSpPr>
          <p:cNvPr id="7" name="フローチャート: 定義済み処理 6"/>
          <p:cNvSpPr/>
          <p:nvPr/>
        </p:nvSpPr>
        <p:spPr>
          <a:xfrm>
            <a:off x="2077720" y="2901485"/>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Exchanged</a:t>
            </a:r>
          </a:p>
          <a:p>
            <a:pPr algn="ctr"/>
            <a:r>
              <a:rPr lang="en-US" altLang="ja-JP" dirty="0">
                <a:solidFill>
                  <a:schemeClr val="tx1"/>
                </a:solidFill>
              </a:rPr>
              <a:t>Document</a:t>
            </a:r>
          </a:p>
        </p:txBody>
      </p:sp>
      <p:sp>
        <p:nvSpPr>
          <p:cNvPr id="8" name="フローチャート: 定義済み処理 7"/>
          <p:cNvSpPr/>
          <p:nvPr/>
        </p:nvSpPr>
        <p:spPr>
          <a:xfrm>
            <a:off x="5074920" y="3012147"/>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Trade</a:t>
            </a:r>
          </a:p>
          <a:p>
            <a:pPr algn="ctr"/>
            <a:r>
              <a:rPr lang="en-US" altLang="ja-JP" dirty="0">
                <a:solidFill>
                  <a:schemeClr val="tx1"/>
                </a:solidFill>
              </a:rPr>
              <a:t>Agreement</a:t>
            </a:r>
          </a:p>
        </p:txBody>
      </p:sp>
      <p:sp>
        <p:nvSpPr>
          <p:cNvPr id="9" name="フローチャート: 定義済み処理 8"/>
          <p:cNvSpPr/>
          <p:nvPr/>
        </p:nvSpPr>
        <p:spPr>
          <a:xfrm>
            <a:off x="5074920" y="3959472"/>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Trade</a:t>
            </a:r>
          </a:p>
          <a:p>
            <a:pPr algn="ctr"/>
            <a:r>
              <a:rPr lang="en-US" altLang="ja-JP" dirty="0">
                <a:solidFill>
                  <a:schemeClr val="tx1"/>
                </a:solidFill>
              </a:rPr>
              <a:t>Delivery</a:t>
            </a:r>
          </a:p>
        </p:txBody>
      </p:sp>
      <p:sp>
        <p:nvSpPr>
          <p:cNvPr id="10" name="フローチャート: 定義済み処理 9"/>
          <p:cNvSpPr/>
          <p:nvPr/>
        </p:nvSpPr>
        <p:spPr>
          <a:xfrm>
            <a:off x="5074920" y="4906797"/>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Trade</a:t>
            </a:r>
          </a:p>
          <a:p>
            <a:pPr algn="ctr"/>
            <a:r>
              <a:rPr lang="en-US" altLang="ja-JP" dirty="0">
                <a:solidFill>
                  <a:schemeClr val="tx1"/>
                </a:solidFill>
              </a:rPr>
              <a:t>Settlement</a:t>
            </a:r>
          </a:p>
        </p:txBody>
      </p:sp>
      <p:sp>
        <p:nvSpPr>
          <p:cNvPr id="11" name="フローチャート: 定義済み処理 10"/>
          <p:cNvSpPr/>
          <p:nvPr/>
        </p:nvSpPr>
        <p:spPr>
          <a:xfrm>
            <a:off x="5074920" y="5854122"/>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Trade</a:t>
            </a:r>
          </a:p>
          <a:p>
            <a:pPr algn="ctr"/>
            <a:r>
              <a:rPr lang="en-US" altLang="ja-JP" dirty="0">
                <a:solidFill>
                  <a:schemeClr val="tx1"/>
                </a:solidFill>
              </a:rPr>
              <a:t>Line Item</a:t>
            </a:r>
          </a:p>
        </p:txBody>
      </p:sp>
      <p:sp>
        <p:nvSpPr>
          <p:cNvPr id="12" name="フローチャート: 定義済み処理 11"/>
          <p:cNvSpPr/>
          <p:nvPr/>
        </p:nvSpPr>
        <p:spPr>
          <a:xfrm>
            <a:off x="8376920" y="1996147"/>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Trade</a:t>
            </a:r>
          </a:p>
          <a:p>
            <a:pPr algn="ctr"/>
            <a:r>
              <a:rPr lang="en-US" altLang="ja-JP" dirty="0">
                <a:solidFill>
                  <a:schemeClr val="tx1"/>
                </a:solidFill>
              </a:rPr>
              <a:t>Agreement</a:t>
            </a:r>
          </a:p>
        </p:txBody>
      </p:sp>
      <p:sp>
        <p:nvSpPr>
          <p:cNvPr id="13" name="フローチャート: 定義済み処理 12"/>
          <p:cNvSpPr/>
          <p:nvPr/>
        </p:nvSpPr>
        <p:spPr>
          <a:xfrm>
            <a:off x="8376920" y="2976294"/>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Trade</a:t>
            </a:r>
          </a:p>
          <a:p>
            <a:pPr algn="ctr"/>
            <a:r>
              <a:rPr lang="en-US" altLang="ja-JP" dirty="0">
                <a:solidFill>
                  <a:schemeClr val="tx1"/>
                </a:solidFill>
              </a:rPr>
              <a:t>Delivery</a:t>
            </a:r>
          </a:p>
        </p:txBody>
      </p:sp>
      <p:sp>
        <p:nvSpPr>
          <p:cNvPr id="14" name="フローチャート: 定義済み処理 13"/>
          <p:cNvSpPr/>
          <p:nvPr/>
        </p:nvSpPr>
        <p:spPr>
          <a:xfrm>
            <a:off x="8376920" y="3959472"/>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Trade</a:t>
            </a:r>
          </a:p>
          <a:p>
            <a:pPr algn="ctr"/>
            <a:r>
              <a:rPr lang="en-US" altLang="ja-JP" dirty="0">
                <a:solidFill>
                  <a:schemeClr val="tx1"/>
                </a:solidFill>
              </a:rPr>
              <a:t>Settlement</a:t>
            </a:r>
          </a:p>
        </p:txBody>
      </p:sp>
      <p:sp>
        <p:nvSpPr>
          <p:cNvPr id="15" name="フローチャート: 定義済み処理 14"/>
          <p:cNvSpPr/>
          <p:nvPr/>
        </p:nvSpPr>
        <p:spPr>
          <a:xfrm>
            <a:off x="8376920" y="4915991"/>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Trade</a:t>
            </a:r>
          </a:p>
          <a:p>
            <a:pPr algn="ctr"/>
            <a:r>
              <a:rPr lang="en-US" altLang="ja-JP" dirty="0">
                <a:solidFill>
                  <a:schemeClr val="tx1"/>
                </a:solidFill>
              </a:rPr>
              <a:t>Product</a:t>
            </a:r>
          </a:p>
        </p:txBody>
      </p:sp>
      <p:sp>
        <p:nvSpPr>
          <p:cNvPr id="16" name="フローチャート: 定義済み処理 15"/>
          <p:cNvSpPr/>
          <p:nvPr/>
        </p:nvSpPr>
        <p:spPr>
          <a:xfrm>
            <a:off x="8376920" y="5854122"/>
            <a:ext cx="2118360" cy="741680"/>
          </a:xfrm>
          <a:prstGeom prst="flowChartPredefined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Logistics</a:t>
            </a:r>
          </a:p>
          <a:p>
            <a:pPr algn="ctr"/>
            <a:r>
              <a:rPr lang="en-US" altLang="ja-JP" dirty="0">
                <a:solidFill>
                  <a:schemeClr val="tx1"/>
                </a:solidFill>
              </a:rPr>
              <a:t>Package</a:t>
            </a:r>
          </a:p>
        </p:txBody>
      </p:sp>
      <p:cxnSp>
        <p:nvCxnSpPr>
          <p:cNvPr id="18" name="直線コネクタ 17"/>
          <p:cNvCxnSpPr/>
          <p:nvPr/>
        </p:nvCxnSpPr>
        <p:spPr>
          <a:xfrm>
            <a:off x="1351280" y="1843747"/>
            <a:ext cx="10160" cy="24234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p:cNvCxnSpPr>
            <a:endCxn id="4" idx="1"/>
          </p:cNvCxnSpPr>
          <p:nvPr/>
        </p:nvCxnSpPr>
        <p:spPr>
          <a:xfrm>
            <a:off x="1351280" y="2438400"/>
            <a:ext cx="726440" cy="64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1351280" y="3272325"/>
            <a:ext cx="726440" cy="64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1351280" y="4287893"/>
            <a:ext cx="726440" cy="64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4663440" y="3347134"/>
            <a:ext cx="0" cy="28778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a:stCxn id="6" idx="3"/>
          </p:cNvCxnSpPr>
          <p:nvPr/>
        </p:nvCxnSpPr>
        <p:spPr>
          <a:xfrm>
            <a:off x="4196080" y="4330312"/>
            <a:ext cx="4673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コネクタ 29"/>
          <p:cNvCxnSpPr>
            <a:endCxn id="8" idx="1"/>
          </p:cNvCxnSpPr>
          <p:nvPr/>
        </p:nvCxnSpPr>
        <p:spPr>
          <a:xfrm>
            <a:off x="4663440" y="3382987"/>
            <a:ext cx="411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4663440" y="4330312"/>
            <a:ext cx="411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4663440" y="5296698"/>
            <a:ext cx="411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a:off x="4663440" y="6224962"/>
            <a:ext cx="4114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7782560" y="2366987"/>
            <a:ext cx="50800" cy="38579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線コネクタ 37"/>
          <p:cNvCxnSpPr>
            <a:endCxn id="12" idx="1"/>
          </p:cNvCxnSpPr>
          <p:nvPr/>
        </p:nvCxnSpPr>
        <p:spPr>
          <a:xfrm>
            <a:off x="7759700" y="2366987"/>
            <a:ext cx="6172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7759700" y="3382987"/>
            <a:ext cx="6172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7782560" y="4330312"/>
            <a:ext cx="6172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7807960" y="5296698"/>
            <a:ext cx="6172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11" idx="3"/>
            <a:endCxn id="16" idx="1"/>
          </p:cNvCxnSpPr>
          <p:nvPr/>
        </p:nvCxnSpPr>
        <p:spPr>
          <a:xfrm>
            <a:off x="7193280" y="6224962"/>
            <a:ext cx="1183640"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a:extLst>
              <a:ext uri="{FF2B5EF4-FFF2-40B4-BE49-F238E27FC236}">
                <a16:creationId xmlns:a16="http://schemas.microsoft.com/office/drawing/2014/main" id="{CFFF1DC9-B58F-451A-B0DB-089236457BA0}"/>
              </a:ext>
            </a:extLst>
          </p:cNvPr>
          <p:cNvSpPr>
            <a:spLocks noGrp="1"/>
          </p:cNvSpPr>
          <p:nvPr>
            <p:ph type="sldNum" sz="quarter" idx="12"/>
          </p:nvPr>
        </p:nvSpPr>
        <p:spPr/>
        <p:txBody>
          <a:bodyPr/>
          <a:lstStyle/>
          <a:p>
            <a:fld id="{151D776D-21EC-48B5-AC7D-A1B6339A1FDA}" type="slidenum">
              <a:rPr kumimoji="1" lang="ja-JP" altLang="en-US" smtClean="0"/>
              <a:t>4</a:t>
            </a:fld>
            <a:endParaRPr kumimoji="1" lang="ja-JP" altLang="en-US"/>
          </a:p>
        </p:txBody>
      </p:sp>
    </p:spTree>
    <p:extLst>
      <p:ext uri="{BB962C8B-B14F-4D97-AF65-F5344CB8AC3E}">
        <p14:creationId xmlns:p14="http://schemas.microsoft.com/office/powerpoint/2010/main" val="3101051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フローチャート: せん孔テープ 12">
            <a:extLst>
              <a:ext uri="{FF2B5EF4-FFF2-40B4-BE49-F238E27FC236}">
                <a16:creationId xmlns:a16="http://schemas.microsoft.com/office/drawing/2014/main" id="{CBE22073-59CB-4BCD-B2C2-36AAB94D0470}"/>
              </a:ext>
            </a:extLst>
          </p:cNvPr>
          <p:cNvSpPr/>
          <p:nvPr/>
        </p:nvSpPr>
        <p:spPr>
          <a:xfrm>
            <a:off x="5783372" y="5391807"/>
            <a:ext cx="2611934" cy="735725"/>
          </a:xfrm>
          <a:prstGeom prst="flowChartPunchedTap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b="1" dirty="0">
              <a:solidFill>
                <a:schemeClr val="tx1"/>
              </a:solidFill>
            </a:endParaRPr>
          </a:p>
        </p:txBody>
      </p:sp>
      <p:sp>
        <p:nvSpPr>
          <p:cNvPr id="12" name="フローチャート: せん孔テープ 11">
            <a:extLst>
              <a:ext uri="{FF2B5EF4-FFF2-40B4-BE49-F238E27FC236}">
                <a16:creationId xmlns:a16="http://schemas.microsoft.com/office/drawing/2014/main" id="{C654EB52-B358-4943-8D63-249DF86D9627}"/>
              </a:ext>
            </a:extLst>
          </p:cNvPr>
          <p:cNvSpPr/>
          <p:nvPr/>
        </p:nvSpPr>
        <p:spPr>
          <a:xfrm>
            <a:off x="5423337" y="5123793"/>
            <a:ext cx="2611934" cy="735725"/>
          </a:xfrm>
          <a:prstGeom prst="flowChartPunchedTap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b="1" dirty="0">
              <a:solidFill>
                <a:schemeClr val="tx1"/>
              </a:solidFill>
            </a:endParaRPr>
          </a:p>
        </p:txBody>
      </p:sp>
      <p:sp>
        <p:nvSpPr>
          <p:cNvPr id="10" name="フローチャート: せん孔テープ 9">
            <a:extLst>
              <a:ext uri="{FF2B5EF4-FFF2-40B4-BE49-F238E27FC236}">
                <a16:creationId xmlns:a16="http://schemas.microsoft.com/office/drawing/2014/main" id="{4552F895-B04B-4432-9A1B-7E241828696C}"/>
              </a:ext>
            </a:extLst>
          </p:cNvPr>
          <p:cNvSpPr/>
          <p:nvPr/>
        </p:nvSpPr>
        <p:spPr>
          <a:xfrm>
            <a:off x="5063302" y="4855779"/>
            <a:ext cx="2611934" cy="735725"/>
          </a:xfrm>
          <a:prstGeom prst="flowChartPunchedTap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b="1" dirty="0">
              <a:solidFill>
                <a:schemeClr val="tx1"/>
              </a:solidFill>
            </a:endParaRPr>
          </a:p>
        </p:txBody>
      </p:sp>
      <p:sp>
        <p:nvSpPr>
          <p:cNvPr id="4" name="フローチャート: 磁気ディスク 3">
            <a:extLst>
              <a:ext uri="{FF2B5EF4-FFF2-40B4-BE49-F238E27FC236}">
                <a16:creationId xmlns:a16="http://schemas.microsoft.com/office/drawing/2014/main" id="{9921AA0C-FDDE-4A57-ABF2-9DB2F063C1FC}"/>
              </a:ext>
            </a:extLst>
          </p:cNvPr>
          <p:cNvSpPr/>
          <p:nvPr/>
        </p:nvSpPr>
        <p:spPr>
          <a:xfrm>
            <a:off x="840942" y="921369"/>
            <a:ext cx="1858618" cy="2599596"/>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国連</a:t>
            </a:r>
            <a:endParaRPr kumimoji="1" lang="en-US" altLang="ja-JP" b="1" dirty="0">
              <a:solidFill>
                <a:schemeClr val="tx1"/>
              </a:solidFill>
            </a:endParaRPr>
          </a:p>
          <a:p>
            <a:pPr algn="ctr"/>
            <a:r>
              <a:rPr kumimoji="1" lang="en-US" altLang="ja-JP" b="1" dirty="0">
                <a:solidFill>
                  <a:schemeClr val="tx1"/>
                </a:solidFill>
              </a:rPr>
              <a:t>CEFACT</a:t>
            </a:r>
          </a:p>
          <a:p>
            <a:pPr algn="ctr"/>
            <a:r>
              <a:rPr lang="ja-JP" altLang="en-US" b="1" dirty="0">
                <a:solidFill>
                  <a:schemeClr val="tx1"/>
                </a:solidFill>
              </a:rPr>
              <a:t>共通辞書</a:t>
            </a:r>
            <a:endParaRPr lang="en-US" altLang="ja-JP" b="1" dirty="0">
              <a:solidFill>
                <a:schemeClr val="tx1"/>
              </a:solidFill>
            </a:endParaRPr>
          </a:p>
          <a:p>
            <a:pPr algn="ctr"/>
            <a:r>
              <a:rPr kumimoji="1" lang="ja-JP" altLang="en-US" b="1" dirty="0">
                <a:solidFill>
                  <a:schemeClr val="tx1"/>
                </a:solidFill>
              </a:rPr>
              <a:t>（</a:t>
            </a:r>
            <a:r>
              <a:rPr kumimoji="1" lang="en-US" altLang="ja-JP" b="1" dirty="0">
                <a:solidFill>
                  <a:schemeClr val="tx1"/>
                </a:solidFill>
              </a:rPr>
              <a:t>CCL</a:t>
            </a:r>
            <a:r>
              <a:rPr kumimoji="1" lang="ja-JP" altLang="en-US" b="1" dirty="0">
                <a:solidFill>
                  <a:schemeClr val="tx1"/>
                </a:solidFill>
              </a:rPr>
              <a:t>）</a:t>
            </a:r>
          </a:p>
        </p:txBody>
      </p:sp>
      <p:sp>
        <p:nvSpPr>
          <p:cNvPr id="5" name="フローチャート: 磁気ディスク 4">
            <a:extLst>
              <a:ext uri="{FF2B5EF4-FFF2-40B4-BE49-F238E27FC236}">
                <a16:creationId xmlns:a16="http://schemas.microsoft.com/office/drawing/2014/main" id="{B2E9600B-8DC0-4C64-A8D9-E24A22113513}"/>
              </a:ext>
            </a:extLst>
          </p:cNvPr>
          <p:cNvSpPr/>
          <p:nvPr/>
        </p:nvSpPr>
        <p:spPr>
          <a:xfrm>
            <a:off x="4424856" y="1119351"/>
            <a:ext cx="3394841" cy="1229710"/>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業界横断</a:t>
            </a:r>
            <a:r>
              <a:rPr kumimoji="1" lang="en-US" altLang="ja-JP" b="1" dirty="0">
                <a:solidFill>
                  <a:schemeClr val="tx1"/>
                </a:solidFill>
              </a:rPr>
              <a:t>EDI</a:t>
            </a:r>
          </a:p>
          <a:p>
            <a:pPr algn="ctr"/>
            <a:r>
              <a:rPr lang="ja-JP" altLang="en-US" b="1" dirty="0">
                <a:solidFill>
                  <a:schemeClr val="tx1"/>
                </a:solidFill>
              </a:rPr>
              <a:t>共通辞書</a:t>
            </a:r>
            <a:endParaRPr kumimoji="1" lang="ja-JP" altLang="en-US" b="1" dirty="0">
              <a:solidFill>
                <a:schemeClr val="tx1"/>
              </a:solidFill>
            </a:endParaRPr>
          </a:p>
        </p:txBody>
      </p:sp>
      <p:sp>
        <p:nvSpPr>
          <p:cNvPr id="6" name="矢印: 右 5">
            <a:extLst>
              <a:ext uri="{FF2B5EF4-FFF2-40B4-BE49-F238E27FC236}">
                <a16:creationId xmlns:a16="http://schemas.microsoft.com/office/drawing/2014/main" id="{BEB15072-69D2-4D78-881C-1235C39493B4}"/>
              </a:ext>
            </a:extLst>
          </p:cNvPr>
          <p:cNvSpPr/>
          <p:nvPr/>
        </p:nvSpPr>
        <p:spPr>
          <a:xfrm>
            <a:off x="3037490" y="1439917"/>
            <a:ext cx="1208690" cy="5885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8CD1CEF8-769A-4AC0-8EF7-9353AE23E721}"/>
              </a:ext>
            </a:extLst>
          </p:cNvPr>
          <p:cNvSpPr txBox="1"/>
          <p:nvPr/>
        </p:nvSpPr>
        <p:spPr>
          <a:xfrm>
            <a:off x="3216166" y="1255251"/>
            <a:ext cx="1030014" cy="369332"/>
          </a:xfrm>
          <a:prstGeom prst="rect">
            <a:avLst/>
          </a:prstGeom>
          <a:noFill/>
        </p:spPr>
        <p:txBody>
          <a:bodyPr wrap="square" rtlCol="0">
            <a:spAutoFit/>
          </a:bodyPr>
          <a:lstStyle/>
          <a:p>
            <a:r>
              <a:rPr kumimoji="1" lang="ja-JP" altLang="en-US" b="1" dirty="0"/>
              <a:t>準拠</a:t>
            </a:r>
          </a:p>
        </p:txBody>
      </p:sp>
      <p:sp>
        <p:nvSpPr>
          <p:cNvPr id="8" name="フローチャート: せん孔テープ 7">
            <a:extLst>
              <a:ext uri="{FF2B5EF4-FFF2-40B4-BE49-F238E27FC236}">
                <a16:creationId xmlns:a16="http://schemas.microsoft.com/office/drawing/2014/main" id="{31ECB1E0-99A5-4A7A-9CAD-C8A45E629B49}"/>
              </a:ext>
            </a:extLst>
          </p:cNvPr>
          <p:cNvSpPr/>
          <p:nvPr/>
        </p:nvSpPr>
        <p:spPr>
          <a:xfrm>
            <a:off x="3746881" y="3373819"/>
            <a:ext cx="2632841" cy="851338"/>
          </a:xfrm>
          <a:prstGeom prst="flowChartPunchedTape">
            <a:avLst/>
          </a:prstGeom>
          <a:solidFill>
            <a:srgbClr val="FF0000">
              <a:alpha val="1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業界横断</a:t>
            </a:r>
            <a:r>
              <a:rPr kumimoji="1" lang="en-US" altLang="ja-JP" b="1" dirty="0">
                <a:solidFill>
                  <a:schemeClr val="tx1"/>
                </a:solidFill>
              </a:rPr>
              <a:t>EDI</a:t>
            </a:r>
          </a:p>
          <a:p>
            <a:pPr algn="ctr"/>
            <a:r>
              <a:rPr lang="ja-JP" altLang="en-US" b="1" dirty="0">
                <a:solidFill>
                  <a:schemeClr val="tx1"/>
                </a:solidFill>
              </a:rPr>
              <a:t>参照メッセージ</a:t>
            </a:r>
            <a:endParaRPr kumimoji="1" lang="ja-JP" altLang="en-US" b="1" dirty="0">
              <a:solidFill>
                <a:schemeClr val="tx1"/>
              </a:solidFill>
            </a:endParaRPr>
          </a:p>
        </p:txBody>
      </p:sp>
      <p:sp>
        <p:nvSpPr>
          <p:cNvPr id="9" name="フローチャート: せん孔テープ 8">
            <a:extLst>
              <a:ext uri="{FF2B5EF4-FFF2-40B4-BE49-F238E27FC236}">
                <a16:creationId xmlns:a16="http://schemas.microsoft.com/office/drawing/2014/main" id="{046C9FB3-CCEC-4F19-852A-0A03C8299A47}"/>
              </a:ext>
            </a:extLst>
          </p:cNvPr>
          <p:cNvSpPr/>
          <p:nvPr/>
        </p:nvSpPr>
        <p:spPr>
          <a:xfrm>
            <a:off x="4682359" y="4472152"/>
            <a:ext cx="2632841" cy="851338"/>
          </a:xfrm>
          <a:prstGeom prst="flowChartPunchedTap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業務領域</a:t>
            </a:r>
            <a:endParaRPr kumimoji="1" lang="en-US" altLang="ja-JP" b="1" dirty="0">
              <a:solidFill>
                <a:schemeClr val="tx1"/>
              </a:solidFill>
            </a:endParaRPr>
          </a:p>
          <a:p>
            <a:pPr algn="ctr"/>
            <a:r>
              <a:rPr lang="ja-JP" altLang="en-US" b="1" dirty="0">
                <a:solidFill>
                  <a:schemeClr val="tx1"/>
                </a:solidFill>
              </a:rPr>
              <a:t>固有メッセージ</a:t>
            </a:r>
            <a:endParaRPr kumimoji="1" lang="ja-JP" altLang="en-US" b="1" dirty="0">
              <a:solidFill>
                <a:schemeClr val="tx1"/>
              </a:solidFill>
            </a:endParaRPr>
          </a:p>
        </p:txBody>
      </p:sp>
      <p:pic>
        <p:nvPicPr>
          <p:cNvPr id="15" name="図 14">
            <a:extLst>
              <a:ext uri="{FF2B5EF4-FFF2-40B4-BE49-F238E27FC236}">
                <a16:creationId xmlns:a16="http://schemas.microsoft.com/office/drawing/2014/main" id="{07C9729E-1BE6-4AE9-97B2-165D9EF785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48160" y="4373491"/>
            <a:ext cx="1795012" cy="1754041"/>
          </a:xfrm>
          <a:prstGeom prst="rect">
            <a:avLst/>
          </a:prstGeom>
        </p:spPr>
      </p:pic>
      <p:sp>
        <p:nvSpPr>
          <p:cNvPr id="16" name="フローチャート: 磁気ディスク 15">
            <a:extLst>
              <a:ext uri="{FF2B5EF4-FFF2-40B4-BE49-F238E27FC236}">
                <a16:creationId xmlns:a16="http://schemas.microsoft.com/office/drawing/2014/main" id="{79F04B79-8CDE-44C0-AE9C-AA18DD909337}"/>
              </a:ext>
            </a:extLst>
          </p:cNvPr>
          <p:cNvSpPr/>
          <p:nvPr/>
        </p:nvSpPr>
        <p:spPr>
          <a:xfrm>
            <a:off x="3216167" y="3111063"/>
            <a:ext cx="5728138" cy="3499945"/>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右 16">
            <a:extLst>
              <a:ext uri="{FF2B5EF4-FFF2-40B4-BE49-F238E27FC236}">
                <a16:creationId xmlns:a16="http://schemas.microsoft.com/office/drawing/2014/main" id="{E7969D03-B3C1-4183-B3EC-3C9F817CB794}"/>
              </a:ext>
            </a:extLst>
          </p:cNvPr>
          <p:cNvSpPr/>
          <p:nvPr/>
        </p:nvSpPr>
        <p:spPr>
          <a:xfrm>
            <a:off x="8135008" y="4656082"/>
            <a:ext cx="1325904" cy="735725"/>
          </a:xfrm>
          <a:prstGeom prst="rightArrow">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実装</a:t>
            </a:r>
          </a:p>
        </p:txBody>
      </p:sp>
      <p:sp>
        <p:nvSpPr>
          <p:cNvPr id="18" name="矢印: 下 17">
            <a:extLst>
              <a:ext uri="{FF2B5EF4-FFF2-40B4-BE49-F238E27FC236}">
                <a16:creationId xmlns:a16="http://schemas.microsoft.com/office/drawing/2014/main" id="{EFBB081C-DAD0-41FB-9165-9D91279880E3}"/>
              </a:ext>
            </a:extLst>
          </p:cNvPr>
          <p:cNvSpPr/>
          <p:nvPr/>
        </p:nvSpPr>
        <p:spPr>
          <a:xfrm>
            <a:off x="4950373" y="2349061"/>
            <a:ext cx="472964" cy="10247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DADC103D-1E82-46FA-BFA9-C8CF1EAEEADB}"/>
              </a:ext>
            </a:extLst>
          </p:cNvPr>
          <p:cNvSpPr/>
          <p:nvPr/>
        </p:nvSpPr>
        <p:spPr>
          <a:xfrm>
            <a:off x="6957849" y="2349061"/>
            <a:ext cx="472964" cy="20547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矢印: 下 19">
            <a:extLst>
              <a:ext uri="{FF2B5EF4-FFF2-40B4-BE49-F238E27FC236}">
                <a16:creationId xmlns:a16="http://schemas.microsoft.com/office/drawing/2014/main" id="{3130B953-7DBF-4F15-94CA-315BDA0480E5}"/>
              </a:ext>
            </a:extLst>
          </p:cNvPr>
          <p:cNvSpPr/>
          <p:nvPr/>
        </p:nvSpPr>
        <p:spPr>
          <a:xfrm>
            <a:off x="5423337" y="4109545"/>
            <a:ext cx="472964" cy="4782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4EEFB02B-921F-4180-A46F-9F47F0AC6303}"/>
              </a:ext>
            </a:extLst>
          </p:cNvPr>
          <p:cNvSpPr txBox="1"/>
          <p:nvPr/>
        </p:nvSpPr>
        <p:spPr>
          <a:xfrm>
            <a:off x="7315200" y="2606567"/>
            <a:ext cx="1219200" cy="369332"/>
          </a:xfrm>
          <a:prstGeom prst="rect">
            <a:avLst/>
          </a:prstGeom>
          <a:noFill/>
        </p:spPr>
        <p:txBody>
          <a:bodyPr wrap="square" rtlCol="0">
            <a:spAutoFit/>
          </a:bodyPr>
          <a:lstStyle/>
          <a:p>
            <a:r>
              <a:rPr kumimoji="1" lang="en-US" altLang="ja-JP" b="1" dirty="0"/>
              <a:t>BIE</a:t>
            </a:r>
            <a:r>
              <a:rPr kumimoji="1" lang="ja-JP" altLang="en-US" b="1" dirty="0"/>
              <a:t>利用</a:t>
            </a:r>
          </a:p>
        </p:txBody>
      </p:sp>
      <p:sp>
        <p:nvSpPr>
          <p:cNvPr id="22" name="テキスト ボックス 21">
            <a:extLst>
              <a:ext uri="{FF2B5EF4-FFF2-40B4-BE49-F238E27FC236}">
                <a16:creationId xmlns:a16="http://schemas.microsoft.com/office/drawing/2014/main" id="{3A159D6D-0063-4F0E-8D14-6D7DE6D28781}"/>
              </a:ext>
            </a:extLst>
          </p:cNvPr>
          <p:cNvSpPr txBox="1"/>
          <p:nvPr/>
        </p:nvSpPr>
        <p:spPr>
          <a:xfrm>
            <a:off x="5265685" y="2558956"/>
            <a:ext cx="1219200" cy="369332"/>
          </a:xfrm>
          <a:prstGeom prst="rect">
            <a:avLst/>
          </a:prstGeom>
          <a:noFill/>
        </p:spPr>
        <p:txBody>
          <a:bodyPr wrap="square" rtlCol="0">
            <a:spAutoFit/>
          </a:bodyPr>
          <a:lstStyle/>
          <a:p>
            <a:r>
              <a:rPr kumimoji="1" lang="en-US" altLang="ja-JP" b="1" dirty="0"/>
              <a:t>BIE</a:t>
            </a:r>
            <a:r>
              <a:rPr kumimoji="1" lang="ja-JP" altLang="en-US" b="1" dirty="0"/>
              <a:t>利用</a:t>
            </a:r>
          </a:p>
        </p:txBody>
      </p:sp>
      <p:sp>
        <p:nvSpPr>
          <p:cNvPr id="23" name="テキスト ボックス 22">
            <a:extLst>
              <a:ext uri="{FF2B5EF4-FFF2-40B4-BE49-F238E27FC236}">
                <a16:creationId xmlns:a16="http://schemas.microsoft.com/office/drawing/2014/main" id="{A9D68D1E-D6F5-410F-9DE0-F426205AF083}"/>
              </a:ext>
            </a:extLst>
          </p:cNvPr>
          <p:cNvSpPr txBox="1"/>
          <p:nvPr/>
        </p:nvSpPr>
        <p:spPr>
          <a:xfrm>
            <a:off x="5823861" y="4109968"/>
            <a:ext cx="897506" cy="369332"/>
          </a:xfrm>
          <a:prstGeom prst="rect">
            <a:avLst/>
          </a:prstGeom>
          <a:noFill/>
        </p:spPr>
        <p:txBody>
          <a:bodyPr wrap="square" rtlCol="0">
            <a:spAutoFit/>
          </a:bodyPr>
          <a:lstStyle/>
          <a:p>
            <a:r>
              <a:rPr kumimoji="1" lang="ja-JP" altLang="en-US" b="1" dirty="0"/>
              <a:t>参照</a:t>
            </a:r>
          </a:p>
        </p:txBody>
      </p:sp>
      <p:sp>
        <p:nvSpPr>
          <p:cNvPr id="24" name="テキスト ボックス 23">
            <a:extLst>
              <a:ext uri="{FF2B5EF4-FFF2-40B4-BE49-F238E27FC236}">
                <a16:creationId xmlns:a16="http://schemas.microsoft.com/office/drawing/2014/main" id="{6DD40A13-863C-480C-A697-87A9EBBEA731}"/>
              </a:ext>
            </a:extLst>
          </p:cNvPr>
          <p:cNvSpPr txBox="1"/>
          <p:nvPr/>
        </p:nvSpPr>
        <p:spPr>
          <a:xfrm>
            <a:off x="2567885" y="5397853"/>
            <a:ext cx="2304946" cy="923330"/>
          </a:xfrm>
          <a:prstGeom prst="rect">
            <a:avLst/>
          </a:prstGeom>
          <a:noFill/>
          <a:ln>
            <a:solidFill>
              <a:schemeClr val="accent1">
                <a:shade val="50000"/>
              </a:schemeClr>
            </a:solidFill>
          </a:ln>
        </p:spPr>
        <p:txBody>
          <a:bodyPr wrap="square" rtlCol="0">
            <a:spAutoFit/>
          </a:bodyPr>
          <a:lstStyle/>
          <a:p>
            <a:r>
              <a:rPr kumimoji="1" lang="ja-JP" altLang="en-US" b="1" dirty="0"/>
              <a:t>メッセージ辞書</a:t>
            </a:r>
            <a:endParaRPr kumimoji="1" lang="en-US" altLang="ja-JP" b="1" dirty="0"/>
          </a:p>
          <a:p>
            <a:r>
              <a:rPr lang="en-US" altLang="ja-JP" b="1" dirty="0">
                <a:sym typeface="Wingdings" panose="05000000000000000000" pitchFamily="2" charset="2"/>
              </a:rPr>
              <a:t></a:t>
            </a:r>
            <a:r>
              <a:rPr lang="ja-JP" altLang="en-US" b="1" dirty="0">
                <a:sym typeface="Wingdings" panose="05000000000000000000" pitchFamily="2" charset="2"/>
              </a:rPr>
              <a:t>業務領域管理組織ごとに格納される</a:t>
            </a:r>
            <a:endParaRPr kumimoji="1" lang="ja-JP" altLang="en-US" b="1" dirty="0"/>
          </a:p>
        </p:txBody>
      </p:sp>
      <p:sp>
        <p:nvSpPr>
          <p:cNvPr id="2" name="テキスト ボックス 1">
            <a:extLst>
              <a:ext uri="{FF2B5EF4-FFF2-40B4-BE49-F238E27FC236}">
                <a16:creationId xmlns:a16="http://schemas.microsoft.com/office/drawing/2014/main" id="{0F894DBA-4B12-4174-AC6F-B5D2BAFBAB0F}"/>
              </a:ext>
            </a:extLst>
          </p:cNvPr>
          <p:cNvSpPr txBox="1"/>
          <p:nvPr/>
        </p:nvSpPr>
        <p:spPr>
          <a:xfrm>
            <a:off x="1597515" y="209086"/>
            <a:ext cx="9564414" cy="584775"/>
          </a:xfrm>
          <a:prstGeom prst="rect">
            <a:avLst/>
          </a:prstGeom>
          <a:noFill/>
        </p:spPr>
        <p:txBody>
          <a:bodyPr wrap="square" rtlCol="0">
            <a:spAutoFit/>
          </a:bodyPr>
          <a:lstStyle/>
          <a:p>
            <a:r>
              <a:rPr kumimoji="1" lang="ja-JP" altLang="en-US" sz="3200" b="1" dirty="0"/>
              <a:t>国連</a:t>
            </a:r>
            <a:r>
              <a:rPr kumimoji="1" lang="en-US" altLang="ja-JP" sz="3200" b="1" dirty="0"/>
              <a:t>CEFACT</a:t>
            </a:r>
            <a:r>
              <a:rPr kumimoji="1" lang="ja-JP" altLang="en-US" sz="3200" b="1" dirty="0"/>
              <a:t>標準準拠：業界横断</a:t>
            </a:r>
            <a:r>
              <a:rPr kumimoji="1" lang="en-US" altLang="ja-JP" sz="3200" b="1" dirty="0"/>
              <a:t>EDI</a:t>
            </a:r>
            <a:r>
              <a:rPr kumimoji="1" lang="ja-JP" altLang="en-US" sz="3200" b="1" dirty="0"/>
              <a:t>仕様管理体系</a:t>
            </a:r>
          </a:p>
        </p:txBody>
      </p:sp>
      <p:sp>
        <p:nvSpPr>
          <p:cNvPr id="3" name="スライド番号プレースホルダー 2">
            <a:extLst>
              <a:ext uri="{FF2B5EF4-FFF2-40B4-BE49-F238E27FC236}">
                <a16:creationId xmlns:a16="http://schemas.microsoft.com/office/drawing/2014/main" id="{CC75299B-CF92-432D-94E4-F11B7ADB991B}"/>
              </a:ext>
            </a:extLst>
          </p:cNvPr>
          <p:cNvSpPr>
            <a:spLocks noGrp="1"/>
          </p:cNvSpPr>
          <p:nvPr>
            <p:ph type="sldNum" sz="quarter" idx="12"/>
          </p:nvPr>
        </p:nvSpPr>
        <p:spPr/>
        <p:txBody>
          <a:bodyPr/>
          <a:lstStyle/>
          <a:p>
            <a:fld id="{151D776D-21EC-48B5-AC7D-A1B6339A1FDA}" type="slidenum">
              <a:rPr kumimoji="1" lang="ja-JP" altLang="en-US" smtClean="0"/>
              <a:t>5</a:t>
            </a:fld>
            <a:endParaRPr kumimoji="1" lang="ja-JP" altLang="en-US"/>
          </a:p>
        </p:txBody>
      </p:sp>
    </p:spTree>
    <p:extLst>
      <p:ext uri="{BB962C8B-B14F-4D97-AF65-F5344CB8AC3E}">
        <p14:creationId xmlns:p14="http://schemas.microsoft.com/office/powerpoint/2010/main" val="470774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A2890992-8191-48E1-BD46-4346198AFA4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676400" y="757556"/>
            <a:ext cx="8575040" cy="5963919"/>
          </a:xfrm>
          <a:prstGeom prst="rect">
            <a:avLst/>
          </a:prstGeom>
          <a:noFill/>
          <a:ln>
            <a:noFill/>
          </a:ln>
        </p:spPr>
      </p:pic>
      <p:sp>
        <p:nvSpPr>
          <p:cNvPr id="2" name="テキスト ボックス 1">
            <a:extLst>
              <a:ext uri="{FF2B5EF4-FFF2-40B4-BE49-F238E27FC236}">
                <a16:creationId xmlns:a16="http://schemas.microsoft.com/office/drawing/2014/main" id="{D3F16509-5D77-45E2-8BEE-309D2EAD1D18}"/>
              </a:ext>
            </a:extLst>
          </p:cNvPr>
          <p:cNvSpPr txBox="1"/>
          <p:nvPr/>
        </p:nvSpPr>
        <p:spPr>
          <a:xfrm>
            <a:off x="1379642" y="136525"/>
            <a:ext cx="9432716" cy="584775"/>
          </a:xfrm>
          <a:prstGeom prst="rect">
            <a:avLst/>
          </a:prstGeom>
          <a:noFill/>
        </p:spPr>
        <p:txBody>
          <a:bodyPr wrap="square" rtlCol="0">
            <a:spAutoFit/>
          </a:bodyPr>
          <a:lstStyle/>
          <a:p>
            <a:pPr algn="ctr"/>
            <a:r>
              <a:rPr kumimoji="1" lang="ja-JP" altLang="en-US" sz="3200" b="1" dirty="0"/>
              <a:t>国連</a:t>
            </a:r>
            <a:r>
              <a:rPr kumimoji="1" lang="en-US" altLang="ja-JP" sz="3200" b="1" dirty="0"/>
              <a:t>CEFACT: XML</a:t>
            </a:r>
            <a:r>
              <a:rPr lang="ja-JP" altLang="en-US" sz="3200" b="1" dirty="0"/>
              <a:t>メッセージ設計規則</a:t>
            </a:r>
            <a:endParaRPr kumimoji="1" lang="ja-JP" altLang="en-US" sz="3200" b="1" dirty="0"/>
          </a:p>
        </p:txBody>
      </p:sp>
      <p:sp>
        <p:nvSpPr>
          <p:cNvPr id="3" name="スライド番号プレースホルダー 2">
            <a:extLst>
              <a:ext uri="{FF2B5EF4-FFF2-40B4-BE49-F238E27FC236}">
                <a16:creationId xmlns:a16="http://schemas.microsoft.com/office/drawing/2014/main" id="{FC4CB089-2A53-444E-A4FE-A3C17B4813C0}"/>
              </a:ext>
            </a:extLst>
          </p:cNvPr>
          <p:cNvSpPr>
            <a:spLocks noGrp="1"/>
          </p:cNvSpPr>
          <p:nvPr>
            <p:ph type="sldNum" sz="quarter" idx="12"/>
          </p:nvPr>
        </p:nvSpPr>
        <p:spPr/>
        <p:txBody>
          <a:bodyPr/>
          <a:lstStyle/>
          <a:p>
            <a:fld id="{E5A2FF8E-634E-4089-8DD2-8B8847E4CEFC}" type="slidenum">
              <a:rPr kumimoji="1" lang="ja-JP" altLang="en-US" smtClean="0"/>
              <a:t>6</a:t>
            </a:fld>
            <a:endParaRPr kumimoji="1" lang="ja-JP" altLang="en-US"/>
          </a:p>
        </p:txBody>
      </p:sp>
    </p:spTree>
    <p:extLst>
      <p:ext uri="{BB962C8B-B14F-4D97-AF65-F5344CB8AC3E}">
        <p14:creationId xmlns:p14="http://schemas.microsoft.com/office/powerpoint/2010/main" val="4261656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0082BF8A-EA3B-4716-B6DB-A105058F2F18}"/>
              </a:ext>
            </a:extLst>
          </p:cNvPr>
          <p:cNvPicPr>
            <a:picLocks noChangeAspect="1"/>
          </p:cNvPicPr>
          <p:nvPr/>
        </p:nvPicPr>
        <p:blipFill>
          <a:blip r:embed="rId2"/>
          <a:stretch>
            <a:fillRect/>
          </a:stretch>
        </p:blipFill>
        <p:spPr>
          <a:xfrm>
            <a:off x="1330925" y="1314194"/>
            <a:ext cx="9694425" cy="5543806"/>
          </a:xfrm>
          <a:prstGeom prst="rect">
            <a:avLst/>
          </a:prstGeom>
        </p:spPr>
      </p:pic>
      <p:sp>
        <p:nvSpPr>
          <p:cNvPr id="3" name="テキスト ボックス 2">
            <a:extLst>
              <a:ext uri="{FF2B5EF4-FFF2-40B4-BE49-F238E27FC236}">
                <a16:creationId xmlns:a16="http://schemas.microsoft.com/office/drawing/2014/main" id="{C505A777-8C49-4E31-A467-6D2758354207}"/>
              </a:ext>
            </a:extLst>
          </p:cNvPr>
          <p:cNvSpPr txBox="1"/>
          <p:nvPr/>
        </p:nvSpPr>
        <p:spPr>
          <a:xfrm>
            <a:off x="1436029" y="423269"/>
            <a:ext cx="9095337" cy="646331"/>
          </a:xfrm>
          <a:prstGeom prst="rect">
            <a:avLst/>
          </a:prstGeom>
          <a:noFill/>
        </p:spPr>
        <p:txBody>
          <a:bodyPr wrap="square" rtlCol="0">
            <a:spAutoFit/>
          </a:bodyPr>
          <a:lstStyle/>
          <a:p>
            <a:pPr algn="ctr"/>
            <a:r>
              <a:rPr kumimoji="1" lang="ja-JP" altLang="en-US" sz="3600" b="1" dirty="0"/>
              <a:t>国連</a:t>
            </a:r>
            <a:r>
              <a:rPr kumimoji="1" lang="en-US" altLang="ja-JP" sz="3600" b="1" dirty="0"/>
              <a:t>CEFACT</a:t>
            </a:r>
            <a:r>
              <a:rPr kumimoji="1" lang="ja-JP" altLang="en-US" sz="3600" b="1" dirty="0"/>
              <a:t>標準の日本・アジアへの展開</a:t>
            </a:r>
          </a:p>
        </p:txBody>
      </p:sp>
      <p:sp>
        <p:nvSpPr>
          <p:cNvPr id="4" name="スライド番号プレースホルダー 3">
            <a:extLst>
              <a:ext uri="{FF2B5EF4-FFF2-40B4-BE49-F238E27FC236}">
                <a16:creationId xmlns:a16="http://schemas.microsoft.com/office/drawing/2014/main" id="{4C5D94EB-410A-47B7-837E-3B22AB8E96A6}"/>
              </a:ext>
            </a:extLst>
          </p:cNvPr>
          <p:cNvSpPr>
            <a:spLocks noGrp="1"/>
          </p:cNvSpPr>
          <p:nvPr>
            <p:ph type="sldNum" sz="quarter" idx="12"/>
          </p:nvPr>
        </p:nvSpPr>
        <p:spPr/>
        <p:txBody>
          <a:bodyPr/>
          <a:lstStyle/>
          <a:p>
            <a:fld id="{151D776D-21EC-48B5-AC7D-A1B6339A1FDA}" type="slidenum">
              <a:rPr kumimoji="1" lang="ja-JP" altLang="en-US" smtClean="0"/>
              <a:t>7</a:t>
            </a:fld>
            <a:endParaRPr kumimoji="1" lang="ja-JP" altLang="en-US"/>
          </a:p>
        </p:txBody>
      </p:sp>
    </p:spTree>
    <p:extLst>
      <p:ext uri="{BB962C8B-B14F-4D97-AF65-F5344CB8AC3E}">
        <p14:creationId xmlns:p14="http://schemas.microsoft.com/office/powerpoint/2010/main" val="2361895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4142" y="0"/>
            <a:ext cx="7703717" cy="6858000"/>
          </a:xfrm>
          <a:prstGeom prst="rect">
            <a:avLst/>
          </a:prstGeom>
        </p:spPr>
      </p:pic>
      <p:sp>
        <p:nvSpPr>
          <p:cNvPr id="3" name="スライド番号プレースホルダー 2">
            <a:extLst>
              <a:ext uri="{FF2B5EF4-FFF2-40B4-BE49-F238E27FC236}">
                <a16:creationId xmlns:a16="http://schemas.microsoft.com/office/drawing/2014/main" id="{9D8A0FF2-6F29-46ED-A4C6-35C5E407E82A}"/>
              </a:ext>
            </a:extLst>
          </p:cNvPr>
          <p:cNvSpPr>
            <a:spLocks noGrp="1"/>
          </p:cNvSpPr>
          <p:nvPr>
            <p:ph type="sldNum" sz="quarter" idx="12"/>
          </p:nvPr>
        </p:nvSpPr>
        <p:spPr/>
        <p:txBody>
          <a:bodyPr/>
          <a:lstStyle/>
          <a:p>
            <a:fld id="{151D776D-21EC-48B5-AC7D-A1B6339A1FDA}" type="slidenum">
              <a:rPr kumimoji="1" lang="ja-JP" altLang="en-US" smtClean="0"/>
              <a:t>8</a:t>
            </a:fld>
            <a:endParaRPr kumimoji="1" lang="ja-JP" altLang="en-US"/>
          </a:p>
        </p:txBody>
      </p:sp>
    </p:spTree>
    <p:extLst>
      <p:ext uri="{BB962C8B-B14F-4D97-AF65-F5344CB8AC3E}">
        <p14:creationId xmlns:p14="http://schemas.microsoft.com/office/powerpoint/2010/main" val="528787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2101" y="0"/>
            <a:ext cx="8867799" cy="6858000"/>
          </a:xfrm>
          <a:prstGeom prst="rect">
            <a:avLst/>
          </a:prstGeom>
        </p:spPr>
      </p:pic>
      <p:sp>
        <p:nvSpPr>
          <p:cNvPr id="2" name="スライド番号プレースホルダー 1">
            <a:extLst>
              <a:ext uri="{FF2B5EF4-FFF2-40B4-BE49-F238E27FC236}">
                <a16:creationId xmlns:a16="http://schemas.microsoft.com/office/drawing/2014/main" id="{9A7940B9-D136-4DD6-9893-BEEF4D382C8E}"/>
              </a:ext>
            </a:extLst>
          </p:cNvPr>
          <p:cNvSpPr>
            <a:spLocks noGrp="1"/>
          </p:cNvSpPr>
          <p:nvPr>
            <p:ph type="sldNum" sz="quarter" idx="12"/>
          </p:nvPr>
        </p:nvSpPr>
        <p:spPr/>
        <p:txBody>
          <a:bodyPr/>
          <a:lstStyle/>
          <a:p>
            <a:fld id="{151D776D-21EC-48B5-AC7D-A1B6339A1FDA}" type="slidenum">
              <a:rPr kumimoji="1" lang="ja-JP" altLang="en-US" smtClean="0"/>
              <a:t>9</a:t>
            </a:fld>
            <a:endParaRPr kumimoji="1" lang="ja-JP" altLang="en-US"/>
          </a:p>
        </p:txBody>
      </p:sp>
    </p:spTree>
    <p:extLst>
      <p:ext uri="{BB962C8B-B14F-4D97-AF65-F5344CB8AC3E}">
        <p14:creationId xmlns:p14="http://schemas.microsoft.com/office/powerpoint/2010/main" val="346631271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269</TotalTime>
  <Words>2200</Words>
  <Application>Microsoft Office PowerPoint</Application>
  <PresentationFormat>ワイド画面</PresentationFormat>
  <Paragraphs>354</Paragraphs>
  <Slides>35</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35</vt:i4>
      </vt:variant>
    </vt:vector>
  </HeadingPairs>
  <TitlesOfParts>
    <vt:vector size="45" baseType="lpstr">
      <vt:lpstr>Arial-BoldMT</vt:lpstr>
      <vt:lpstr>Meiryo-Bold</vt:lpstr>
      <vt:lpstr>游ゴシック</vt:lpstr>
      <vt:lpstr>游ゴシック Light</vt:lpstr>
      <vt:lpstr>Arial</vt:lpstr>
      <vt:lpstr>Arial Black</vt:lpstr>
      <vt:lpstr>Calibri</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ISC Workshop/Conference</vt:lpstr>
      <vt:lpstr>Summary</vt:lpstr>
      <vt:lpstr>The EDI Paradigm</vt:lpstr>
      <vt:lpstr>The EDI Paradigm</vt:lpstr>
      <vt:lpstr>The « Programmable Web »</vt:lpstr>
      <vt:lpstr>The « Programmable Web »</vt:lpstr>
      <vt:lpstr>The « Programmable Web »</vt:lpstr>
      <vt:lpstr>The « Programmable Web »</vt:lpstr>
      <vt:lpstr>Why does this matter?</vt:lpstr>
      <vt:lpstr>But there’s something missing</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RDMs to the Rescue</vt:lpstr>
      <vt:lpstr>Bringing UN/CEFACT to the Web</vt:lpstr>
      <vt:lpstr>Some New Projects</vt:lpstr>
      <vt:lpstr>Web Platforms in Government</vt:lpstr>
      <vt:lpstr>A Use Case – Single Windows</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久直 菅又</cp:lastModifiedBy>
  <cp:revision>23</cp:revision>
  <cp:lastPrinted>2019-01-30T04:33:38Z</cp:lastPrinted>
  <dcterms:created xsi:type="dcterms:W3CDTF">2019-01-21T07:37:38Z</dcterms:created>
  <dcterms:modified xsi:type="dcterms:W3CDTF">2019-01-30T04:33:50Z</dcterms:modified>
</cp:coreProperties>
</file>