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94" r:id="rId3"/>
    <p:sldId id="310" r:id="rId4"/>
    <p:sldId id="308" r:id="rId5"/>
    <p:sldId id="309" r:id="rId6"/>
    <p:sldId id="311" r:id="rId7"/>
    <p:sldId id="312" r:id="rId8"/>
    <p:sldId id="313" r:id="rId9"/>
    <p:sldId id="314" r:id="rId10"/>
    <p:sldId id="315" r:id="rId11"/>
    <p:sldId id="316" r:id="rId12"/>
    <p:sldId id="317" r:id="rId13"/>
    <p:sldId id="307" r:id="rId14"/>
    <p:sldId id="258" r:id="rId15"/>
    <p:sldId id="287" r:id="rId16"/>
    <p:sldId id="260" r:id="rId17"/>
    <p:sldId id="290" r:id="rId18"/>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p:cViewPr varScale="1">
        <p:scale>
          <a:sx n="61" d="100"/>
          <a:sy n="61" d="100"/>
        </p:scale>
        <p:origin x="88" y="1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88A058A1-D10E-487C-A845-1E9FA8DD1468}" type="datetimeFigureOut">
              <a:rPr kumimoji="1" lang="ja-JP" altLang="en-US" smtClean="0"/>
              <a:t>2019/1/8</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8975" y="4822825"/>
            <a:ext cx="5510213" cy="39449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2075" y="9518650"/>
            <a:ext cx="2984500" cy="501650"/>
          </a:xfrm>
          <a:prstGeom prst="rect">
            <a:avLst/>
          </a:prstGeom>
        </p:spPr>
        <p:txBody>
          <a:bodyPr vert="horz" lIns="91440" tIns="45720" rIns="91440" bIns="45720" rtlCol="0" anchor="b"/>
          <a:lstStyle>
            <a:lvl1pPr algn="r">
              <a:defRPr sz="1200"/>
            </a:lvl1pPr>
          </a:lstStyle>
          <a:p>
            <a:fld id="{2731E2AD-D4BF-4EB1-80D8-9B2F21B08E47}" type="slidenum">
              <a:rPr kumimoji="1" lang="ja-JP" altLang="en-US" smtClean="0"/>
              <a:t>‹#›</a:t>
            </a:fld>
            <a:endParaRPr kumimoji="1" lang="ja-JP" altLang="en-US"/>
          </a:p>
        </p:txBody>
      </p:sp>
    </p:spTree>
    <p:extLst>
      <p:ext uri="{BB962C8B-B14F-4D97-AF65-F5344CB8AC3E}">
        <p14:creationId xmlns:p14="http://schemas.microsoft.com/office/powerpoint/2010/main" val="38248263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82366C-BC77-452D-9D2B-B484C64467A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92D084C-CC34-427C-9F7E-92C4BC9019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FF5337F-36F9-4F5B-8E43-D96C1ADDF93F}"/>
              </a:ext>
            </a:extLst>
          </p:cNvPr>
          <p:cNvSpPr>
            <a:spLocks noGrp="1"/>
          </p:cNvSpPr>
          <p:nvPr>
            <p:ph type="dt" sz="half" idx="10"/>
          </p:nvPr>
        </p:nvSpPr>
        <p:spPr/>
        <p:txBody>
          <a:bodyPr/>
          <a:lstStyle/>
          <a:p>
            <a:fld id="{46B28DB9-84B2-4ADE-9F3C-1D675F624E42}" type="datetime1">
              <a:rPr kumimoji="1" lang="ja-JP" altLang="en-US" smtClean="0"/>
              <a:t>2019/1/8</a:t>
            </a:fld>
            <a:endParaRPr kumimoji="1" lang="ja-JP" altLang="en-US"/>
          </a:p>
        </p:txBody>
      </p:sp>
      <p:sp>
        <p:nvSpPr>
          <p:cNvPr id="5" name="フッター プレースホルダー 4">
            <a:extLst>
              <a:ext uri="{FF2B5EF4-FFF2-40B4-BE49-F238E27FC236}">
                <a16:creationId xmlns:a16="http://schemas.microsoft.com/office/drawing/2014/main" id="{1A21FC8C-A53A-48E5-8AEC-A8C1596C60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878B68-536C-4F16-98CF-04BFA1BC02B9}"/>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39442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C0AE6D-24D9-400E-BA18-239EC5C869B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A151DDA-16F3-4325-AA20-AF08663F95E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3D4A60F-1FDE-403E-ABF3-84691DDEB33A}"/>
              </a:ext>
            </a:extLst>
          </p:cNvPr>
          <p:cNvSpPr>
            <a:spLocks noGrp="1"/>
          </p:cNvSpPr>
          <p:nvPr>
            <p:ph type="dt" sz="half" idx="10"/>
          </p:nvPr>
        </p:nvSpPr>
        <p:spPr/>
        <p:txBody>
          <a:bodyPr/>
          <a:lstStyle/>
          <a:p>
            <a:fld id="{815000A4-9CB1-475C-A5DD-4D9FED48036F}" type="datetime1">
              <a:rPr kumimoji="1" lang="ja-JP" altLang="en-US" smtClean="0"/>
              <a:t>2019/1/8</a:t>
            </a:fld>
            <a:endParaRPr kumimoji="1" lang="ja-JP" altLang="en-US"/>
          </a:p>
        </p:txBody>
      </p:sp>
      <p:sp>
        <p:nvSpPr>
          <p:cNvPr id="5" name="フッター プレースホルダー 4">
            <a:extLst>
              <a:ext uri="{FF2B5EF4-FFF2-40B4-BE49-F238E27FC236}">
                <a16:creationId xmlns:a16="http://schemas.microsoft.com/office/drawing/2014/main" id="{BAD5E0AA-C9EA-49DA-A973-895EAE8BC7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EE910B-5963-43CE-BFA2-14A783583EE2}"/>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492629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6AAC2B5-12CD-4799-8B17-70D3E42C0BF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513A4-A3B1-49E2-8619-E49123B677C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3F3A2FE-344F-42A0-A140-073A5545EA42}"/>
              </a:ext>
            </a:extLst>
          </p:cNvPr>
          <p:cNvSpPr>
            <a:spLocks noGrp="1"/>
          </p:cNvSpPr>
          <p:nvPr>
            <p:ph type="dt" sz="half" idx="10"/>
          </p:nvPr>
        </p:nvSpPr>
        <p:spPr/>
        <p:txBody>
          <a:bodyPr/>
          <a:lstStyle/>
          <a:p>
            <a:fld id="{0C665D49-C594-410A-947D-70DC9FFAEDB6}" type="datetime1">
              <a:rPr kumimoji="1" lang="ja-JP" altLang="en-US" smtClean="0"/>
              <a:t>2019/1/8</a:t>
            </a:fld>
            <a:endParaRPr kumimoji="1" lang="ja-JP" altLang="en-US"/>
          </a:p>
        </p:txBody>
      </p:sp>
      <p:sp>
        <p:nvSpPr>
          <p:cNvPr id="5" name="フッター プレースホルダー 4">
            <a:extLst>
              <a:ext uri="{FF2B5EF4-FFF2-40B4-BE49-F238E27FC236}">
                <a16:creationId xmlns:a16="http://schemas.microsoft.com/office/drawing/2014/main" id="{E480260A-E4EA-43B9-A1CE-92EABEA4DAA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18A81B-028A-49C2-8CE7-84E1ECEDF57F}"/>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072620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FF8C18-EF90-4E78-8F05-D82AF7EB41F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34A7A1-C8EE-41CA-A15F-AEEF76268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C872EE-136C-450D-8FD7-D95F86140035}"/>
              </a:ext>
            </a:extLst>
          </p:cNvPr>
          <p:cNvSpPr>
            <a:spLocks noGrp="1"/>
          </p:cNvSpPr>
          <p:nvPr>
            <p:ph type="dt" sz="half" idx="10"/>
          </p:nvPr>
        </p:nvSpPr>
        <p:spPr/>
        <p:txBody>
          <a:bodyPr/>
          <a:lstStyle/>
          <a:p>
            <a:fld id="{92610B5A-289B-46AA-A7F3-3175DBBBD117}" type="datetime1">
              <a:rPr kumimoji="1" lang="ja-JP" altLang="en-US" smtClean="0"/>
              <a:t>2019/1/8</a:t>
            </a:fld>
            <a:endParaRPr kumimoji="1" lang="ja-JP" altLang="en-US"/>
          </a:p>
        </p:txBody>
      </p:sp>
      <p:sp>
        <p:nvSpPr>
          <p:cNvPr id="5" name="フッター プレースホルダー 4">
            <a:extLst>
              <a:ext uri="{FF2B5EF4-FFF2-40B4-BE49-F238E27FC236}">
                <a16:creationId xmlns:a16="http://schemas.microsoft.com/office/drawing/2014/main" id="{F03527C0-C197-4629-9365-01FF82F6CBF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CA08FC-D1B2-4013-96E8-275EBAB21563}"/>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093058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228057-1BCA-4C08-8DBE-C5209BE1C5D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B8B6DE6-4551-45CE-B695-22860CCE5C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43DFA03-22C8-46CB-8A86-80ABC92985BF}"/>
              </a:ext>
            </a:extLst>
          </p:cNvPr>
          <p:cNvSpPr>
            <a:spLocks noGrp="1"/>
          </p:cNvSpPr>
          <p:nvPr>
            <p:ph type="dt" sz="half" idx="10"/>
          </p:nvPr>
        </p:nvSpPr>
        <p:spPr/>
        <p:txBody>
          <a:bodyPr/>
          <a:lstStyle/>
          <a:p>
            <a:fld id="{C8FCF7AA-64B2-4FB8-9C2D-427499427E94}" type="datetime1">
              <a:rPr kumimoji="1" lang="ja-JP" altLang="en-US" smtClean="0"/>
              <a:t>2019/1/8</a:t>
            </a:fld>
            <a:endParaRPr kumimoji="1" lang="ja-JP" altLang="en-US"/>
          </a:p>
        </p:txBody>
      </p:sp>
      <p:sp>
        <p:nvSpPr>
          <p:cNvPr id="5" name="フッター プレースホルダー 4">
            <a:extLst>
              <a:ext uri="{FF2B5EF4-FFF2-40B4-BE49-F238E27FC236}">
                <a16:creationId xmlns:a16="http://schemas.microsoft.com/office/drawing/2014/main" id="{FD6B5329-C43F-443C-BC5F-BEAD89C2E7B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250CBE-DD89-4D7C-A0C4-F14316019A45}"/>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412761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931028-8590-4F63-B567-CC941620A09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C0D3B5C-D1A8-42A1-B2C3-B7774820457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FEADD2E-D8B1-4F0B-A1F8-8B6581860B2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3371C92-58CD-4BC9-8DCC-D3665A511D4B}"/>
              </a:ext>
            </a:extLst>
          </p:cNvPr>
          <p:cNvSpPr>
            <a:spLocks noGrp="1"/>
          </p:cNvSpPr>
          <p:nvPr>
            <p:ph type="dt" sz="half" idx="10"/>
          </p:nvPr>
        </p:nvSpPr>
        <p:spPr/>
        <p:txBody>
          <a:bodyPr/>
          <a:lstStyle/>
          <a:p>
            <a:fld id="{16569286-169A-42DD-843D-3F5729EB0CAA}" type="datetime1">
              <a:rPr kumimoji="1" lang="ja-JP" altLang="en-US" smtClean="0"/>
              <a:t>2019/1/8</a:t>
            </a:fld>
            <a:endParaRPr kumimoji="1" lang="ja-JP" altLang="en-US"/>
          </a:p>
        </p:txBody>
      </p:sp>
      <p:sp>
        <p:nvSpPr>
          <p:cNvPr id="6" name="フッター プレースホルダー 5">
            <a:extLst>
              <a:ext uri="{FF2B5EF4-FFF2-40B4-BE49-F238E27FC236}">
                <a16:creationId xmlns:a16="http://schemas.microsoft.com/office/drawing/2014/main" id="{F3983C57-C175-4503-95AA-6BE1B1528C1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AE338AA-692B-44DD-96F2-AB743A9DDB9F}"/>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613686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0A369-BA2E-4DB0-9255-5E47BD4BAF9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C8B83F-7BC1-43B5-AEA0-D3AE0CCD75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0746E41-0889-441B-93DB-2F31E7270BC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F1C01CB-54E1-4434-ADC6-35C8E669E0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250DD5D-A669-44E8-B14C-AAE64576182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118B70A-F121-49AC-A93E-487DE8B52D89}"/>
              </a:ext>
            </a:extLst>
          </p:cNvPr>
          <p:cNvSpPr>
            <a:spLocks noGrp="1"/>
          </p:cNvSpPr>
          <p:nvPr>
            <p:ph type="dt" sz="half" idx="10"/>
          </p:nvPr>
        </p:nvSpPr>
        <p:spPr/>
        <p:txBody>
          <a:bodyPr/>
          <a:lstStyle/>
          <a:p>
            <a:fld id="{E2FDCE20-0E5C-4550-A094-DE5B091555E7}" type="datetime1">
              <a:rPr kumimoji="1" lang="ja-JP" altLang="en-US" smtClean="0"/>
              <a:t>2019/1/8</a:t>
            </a:fld>
            <a:endParaRPr kumimoji="1" lang="ja-JP" altLang="en-US"/>
          </a:p>
        </p:txBody>
      </p:sp>
      <p:sp>
        <p:nvSpPr>
          <p:cNvPr id="8" name="フッター プレースホルダー 7">
            <a:extLst>
              <a:ext uri="{FF2B5EF4-FFF2-40B4-BE49-F238E27FC236}">
                <a16:creationId xmlns:a16="http://schemas.microsoft.com/office/drawing/2014/main" id="{FC830CC3-DC15-45C4-8319-1F5B1867EE3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9F5330-9217-40FE-A4D8-EFF87CAB8387}"/>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4169388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80431B-A46E-44B3-BD6F-87B92F20E67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25C9186-A238-4EDD-BE56-4D210D25AB02}"/>
              </a:ext>
            </a:extLst>
          </p:cNvPr>
          <p:cNvSpPr>
            <a:spLocks noGrp="1"/>
          </p:cNvSpPr>
          <p:nvPr>
            <p:ph type="dt" sz="half" idx="10"/>
          </p:nvPr>
        </p:nvSpPr>
        <p:spPr/>
        <p:txBody>
          <a:bodyPr/>
          <a:lstStyle/>
          <a:p>
            <a:fld id="{659A9251-E4E4-4C60-A944-E863D2984048}" type="datetime1">
              <a:rPr kumimoji="1" lang="ja-JP" altLang="en-US" smtClean="0"/>
              <a:t>2019/1/8</a:t>
            </a:fld>
            <a:endParaRPr kumimoji="1" lang="ja-JP" altLang="en-US"/>
          </a:p>
        </p:txBody>
      </p:sp>
      <p:sp>
        <p:nvSpPr>
          <p:cNvPr id="4" name="フッター プレースホルダー 3">
            <a:extLst>
              <a:ext uri="{FF2B5EF4-FFF2-40B4-BE49-F238E27FC236}">
                <a16:creationId xmlns:a16="http://schemas.microsoft.com/office/drawing/2014/main" id="{0CB3128A-4F71-4454-9ABA-60A8CF0A25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957A114-AAC1-4B74-B019-EA59E95851FE}"/>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97868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4E27D90-61B3-4F8E-8055-CC7515D74FF9}"/>
              </a:ext>
            </a:extLst>
          </p:cNvPr>
          <p:cNvSpPr>
            <a:spLocks noGrp="1"/>
          </p:cNvSpPr>
          <p:nvPr>
            <p:ph type="dt" sz="half" idx="10"/>
          </p:nvPr>
        </p:nvSpPr>
        <p:spPr/>
        <p:txBody>
          <a:bodyPr/>
          <a:lstStyle/>
          <a:p>
            <a:fld id="{06CDDB0D-2E48-4D84-A439-3E8EF718BAC7}" type="datetime1">
              <a:rPr kumimoji="1" lang="ja-JP" altLang="en-US" smtClean="0"/>
              <a:t>2019/1/8</a:t>
            </a:fld>
            <a:endParaRPr kumimoji="1" lang="ja-JP" altLang="en-US"/>
          </a:p>
        </p:txBody>
      </p:sp>
      <p:sp>
        <p:nvSpPr>
          <p:cNvPr id="3" name="フッター プレースホルダー 2">
            <a:extLst>
              <a:ext uri="{FF2B5EF4-FFF2-40B4-BE49-F238E27FC236}">
                <a16:creationId xmlns:a16="http://schemas.microsoft.com/office/drawing/2014/main" id="{449CAC49-1337-4239-AE23-A3DC5C2BB9F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CBFC9E-F5F7-4356-8C97-E4CD91A48D55}"/>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33399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43968E-A804-4796-BCD1-D76B011B489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1E3D02-2325-44F2-8427-9D36A5DEE3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881E6ED-F1CD-4253-9527-CFB3707C51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F64EF74-9048-4AE6-ADF9-D9B76FA4009F}"/>
              </a:ext>
            </a:extLst>
          </p:cNvPr>
          <p:cNvSpPr>
            <a:spLocks noGrp="1"/>
          </p:cNvSpPr>
          <p:nvPr>
            <p:ph type="dt" sz="half" idx="10"/>
          </p:nvPr>
        </p:nvSpPr>
        <p:spPr/>
        <p:txBody>
          <a:bodyPr/>
          <a:lstStyle/>
          <a:p>
            <a:fld id="{FB3260F5-3F2C-4DFA-AB72-EC8AF99F34BF}" type="datetime1">
              <a:rPr kumimoji="1" lang="ja-JP" altLang="en-US" smtClean="0"/>
              <a:t>2019/1/8</a:t>
            </a:fld>
            <a:endParaRPr kumimoji="1" lang="ja-JP" altLang="en-US"/>
          </a:p>
        </p:txBody>
      </p:sp>
      <p:sp>
        <p:nvSpPr>
          <p:cNvPr id="6" name="フッター プレースホルダー 5">
            <a:extLst>
              <a:ext uri="{FF2B5EF4-FFF2-40B4-BE49-F238E27FC236}">
                <a16:creationId xmlns:a16="http://schemas.microsoft.com/office/drawing/2014/main" id="{E6F0AE40-92F1-4FD5-81FE-290205516A4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4377E8F-A651-4073-AF26-22DEB43E0C48}"/>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641318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A0032E-1008-483A-9657-7BB16628C9A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E9CBACC-E6E6-4280-8906-12572FF70A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DB910FC-0901-4CA0-B41D-2E684FA528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8106886-8AB8-4F54-8F54-74A33B163812}"/>
              </a:ext>
            </a:extLst>
          </p:cNvPr>
          <p:cNvSpPr>
            <a:spLocks noGrp="1"/>
          </p:cNvSpPr>
          <p:nvPr>
            <p:ph type="dt" sz="half" idx="10"/>
          </p:nvPr>
        </p:nvSpPr>
        <p:spPr/>
        <p:txBody>
          <a:bodyPr/>
          <a:lstStyle/>
          <a:p>
            <a:fld id="{08191DB6-29FD-47BD-8589-A68D9E362047}" type="datetime1">
              <a:rPr kumimoji="1" lang="ja-JP" altLang="en-US" smtClean="0"/>
              <a:t>2019/1/8</a:t>
            </a:fld>
            <a:endParaRPr kumimoji="1" lang="ja-JP" altLang="en-US"/>
          </a:p>
        </p:txBody>
      </p:sp>
      <p:sp>
        <p:nvSpPr>
          <p:cNvPr id="6" name="フッター プレースホルダー 5">
            <a:extLst>
              <a:ext uri="{FF2B5EF4-FFF2-40B4-BE49-F238E27FC236}">
                <a16:creationId xmlns:a16="http://schemas.microsoft.com/office/drawing/2014/main" id="{AF6AE88F-2D35-4E21-B489-5CACE215F01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BD8A699-CA63-4C29-B79D-4BD1B4F1C79D}"/>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876763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435A116-D3DA-4D5B-A9AB-F554C61033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6F6BBCE-1FC0-4107-AD0E-2FC68E58BB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F6D104-6E4E-49BE-9428-896FEA879B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76EFD-467E-43CA-A5ED-18119123A790}" type="datetime1">
              <a:rPr kumimoji="1" lang="ja-JP" altLang="en-US" smtClean="0"/>
              <a:t>2019/1/8</a:t>
            </a:fld>
            <a:endParaRPr kumimoji="1" lang="ja-JP" altLang="en-US"/>
          </a:p>
        </p:txBody>
      </p:sp>
      <p:sp>
        <p:nvSpPr>
          <p:cNvPr id="5" name="フッター プレースホルダー 4">
            <a:extLst>
              <a:ext uri="{FF2B5EF4-FFF2-40B4-BE49-F238E27FC236}">
                <a16:creationId xmlns:a16="http://schemas.microsoft.com/office/drawing/2014/main" id="{B7DE16E7-89BF-462C-86AF-30EC6CEF8D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F4C06B0-F716-4CCF-9235-BE1333979C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502171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830673-F379-4735-BCD5-8CCD7050D14A}"/>
              </a:ext>
            </a:extLst>
          </p:cNvPr>
          <p:cNvSpPr txBox="1"/>
          <p:nvPr/>
        </p:nvSpPr>
        <p:spPr>
          <a:xfrm>
            <a:off x="2048655" y="1335824"/>
            <a:ext cx="8094689" cy="3170099"/>
          </a:xfrm>
          <a:prstGeom prst="rect">
            <a:avLst/>
          </a:prstGeom>
          <a:noFill/>
        </p:spPr>
        <p:txBody>
          <a:bodyPr wrap="square" rtlCol="0">
            <a:spAutoFit/>
          </a:bodyPr>
          <a:lstStyle/>
          <a:p>
            <a:pPr algn="ctr"/>
            <a:r>
              <a:rPr kumimoji="1" lang="en-US" altLang="ja-JP" sz="4000" b="1" dirty="0"/>
              <a:t>XML Message Construction Guidelines Project</a:t>
            </a:r>
          </a:p>
          <a:p>
            <a:pPr algn="ctr"/>
            <a:endParaRPr lang="en-US" altLang="ja-JP" sz="4000" b="1" dirty="0"/>
          </a:p>
          <a:p>
            <a:pPr algn="ctr"/>
            <a:endParaRPr lang="en-US" altLang="ja-JP" sz="4000" b="1" dirty="0"/>
          </a:p>
          <a:p>
            <a:pPr algn="ctr"/>
            <a:r>
              <a:rPr lang="en-US" altLang="ja-JP" sz="4000" b="1" dirty="0"/>
              <a:t>Requirements Gathering</a:t>
            </a:r>
            <a:endParaRPr kumimoji="1" lang="en-US" altLang="ja-JP" sz="4000" b="1" dirty="0"/>
          </a:p>
        </p:txBody>
      </p:sp>
      <p:sp>
        <p:nvSpPr>
          <p:cNvPr id="3" name="テキスト ボックス 2">
            <a:extLst>
              <a:ext uri="{FF2B5EF4-FFF2-40B4-BE49-F238E27FC236}">
                <a16:creationId xmlns:a16="http://schemas.microsoft.com/office/drawing/2014/main" id="{1878185E-9126-44E1-8016-5344EAF2C78F}"/>
              </a:ext>
            </a:extLst>
          </p:cNvPr>
          <p:cNvSpPr txBox="1"/>
          <p:nvPr/>
        </p:nvSpPr>
        <p:spPr>
          <a:xfrm>
            <a:off x="9074426" y="347870"/>
            <a:ext cx="2454965" cy="377687"/>
          </a:xfrm>
          <a:prstGeom prst="rect">
            <a:avLst/>
          </a:prstGeom>
          <a:noFill/>
          <a:ln>
            <a:solidFill>
              <a:schemeClr val="accent1"/>
            </a:solidFill>
          </a:ln>
        </p:spPr>
        <p:txBody>
          <a:bodyPr wrap="square" rtlCol="0">
            <a:spAutoFit/>
          </a:bodyPr>
          <a:lstStyle/>
          <a:p>
            <a:pPr algn="ctr"/>
            <a:r>
              <a:rPr kumimoji="1" lang="ja-JP" altLang="en-US" dirty="0"/>
              <a:t>国際連携</a:t>
            </a:r>
            <a:r>
              <a:rPr kumimoji="1" lang="en-US" altLang="ja-JP" dirty="0"/>
              <a:t>2018-4-03</a:t>
            </a:r>
            <a:endParaRPr kumimoji="1" lang="ja-JP" altLang="en-US" dirty="0"/>
          </a:p>
        </p:txBody>
      </p:sp>
      <p:sp>
        <p:nvSpPr>
          <p:cNvPr id="4" name="スライド番号プレースホルダー 3">
            <a:extLst>
              <a:ext uri="{FF2B5EF4-FFF2-40B4-BE49-F238E27FC236}">
                <a16:creationId xmlns:a16="http://schemas.microsoft.com/office/drawing/2014/main" id="{1DF2B39E-DA36-436B-8849-468E27CB260B}"/>
              </a:ext>
            </a:extLst>
          </p:cNvPr>
          <p:cNvSpPr>
            <a:spLocks noGrp="1"/>
          </p:cNvSpPr>
          <p:nvPr>
            <p:ph type="sldNum" sz="quarter" idx="12"/>
          </p:nvPr>
        </p:nvSpPr>
        <p:spPr/>
        <p:txBody>
          <a:bodyPr/>
          <a:lstStyle/>
          <a:p>
            <a:fld id="{E5A2FF8E-634E-4089-8DD2-8B8847E4CEFC}" type="slidenum">
              <a:rPr kumimoji="1" lang="ja-JP" altLang="en-US" smtClean="0"/>
              <a:t>1</a:t>
            </a:fld>
            <a:endParaRPr kumimoji="1" lang="ja-JP" altLang="en-US"/>
          </a:p>
        </p:txBody>
      </p:sp>
    </p:spTree>
    <p:extLst>
      <p:ext uri="{BB962C8B-B14F-4D97-AF65-F5344CB8AC3E}">
        <p14:creationId xmlns:p14="http://schemas.microsoft.com/office/powerpoint/2010/main" val="4051559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A95C1C9-F300-4A00-AC87-AF45FEE4113C}"/>
              </a:ext>
            </a:extLst>
          </p:cNvPr>
          <p:cNvSpPr/>
          <p:nvPr/>
        </p:nvSpPr>
        <p:spPr>
          <a:xfrm>
            <a:off x="-286988" y="255271"/>
            <a:ext cx="6809878" cy="584775"/>
          </a:xfrm>
          <a:prstGeom prst="rect">
            <a:avLst/>
          </a:prstGeom>
        </p:spPr>
        <p:txBody>
          <a:bodyPr wrap="none">
            <a:spAutoFit/>
          </a:bodyPr>
          <a:lstStyle/>
          <a:p>
            <a:pPr lvl="1"/>
            <a:r>
              <a:rPr lang="en-GB" altLang="ja-JP" sz="3200" b="1" dirty="0"/>
              <a:t>REQ6. RSM template for MBIE.</a:t>
            </a:r>
            <a:endParaRPr lang="en-US" altLang="ja-JP" sz="3200" b="1" dirty="0"/>
          </a:p>
        </p:txBody>
      </p:sp>
      <p:sp>
        <p:nvSpPr>
          <p:cNvPr id="3" name="テキスト ボックス 2">
            <a:extLst>
              <a:ext uri="{FF2B5EF4-FFF2-40B4-BE49-F238E27FC236}">
                <a16:creationId xmlns:a16="http://schemas.microsoft.com/office/drawing/2014/main" id="{ADAB3111-357D-4BE4-9033-74B0AA19A6C7}"/>
              </a:ext>
            </a:extLst>
          </p:cNvPr>
          <p:cNvSpPr txBox="1"/>
          <p:nvPr/>
        </p:nvSpPr>
        <p:spPr>
          <a:xfrm>
            <a:off x="699541" y="1234535"/>
            <a:ext cx="10792918" cy="3477875"/>
          </a:xfrm>
          <a:prstGeom prst="rect">
            <a:avLst/>
          </a:prstGeom>
          <a:noFill/>
          <a:ln>
            <a:solidFill>
              <a:schemeClr val="accent1"/>
            </a:solidFill>
          </a:ln>
        </p:spPr>
        <p:txBody>
          <a:bodyPr wrap="square" rtlCol="0">
            <a:spAutoFit/>
          </a:bodyPr>
          <a:lstStyle/>
          <a:p>
            <a:r>
              <a:rPr lang="en-GB" altLang="ja-JP" sz="2000" dirty="0"/>
              <a:t>The group reviewed the RSM template since the new version is not widely known and has only been applied by a couple of projects. The general finding is that it works and is helpful. Some minor correction will be needed:</a:t>
            </a:r>
            <a:endParaRPr lang="ja-JP" altLang="ja-JP" sz="2000" dirty="0"/>
          </a:p>
          <a:p>
            <a:pPr lvl="0"/>
            <a:r>
              <a:rPr lang="en-GB" altLang="ja-JP" sz="2000" dirty="0"/>
              <a:t>A new chapter ‘New and changed restrictions’ should be added in chapter 2.7. Compare chapter 2.6.2.1</a:t>
            </a:r>
            <a:endParaRPr lang="ja-JP" altLang="ja-JP" sz="2000" dirty="0"/>
          </a:p>
          <a:p>
            <a:pPr lvl="0"/>
            <a:r>
              <a:rPr lang="en-GB" altLang="ja-JP" sz="2000" dirty="0"/>
              <a:t>There is no mentioning of legal or footer information, such as copyright, dates etc. Anders to check with the UN Secretariat</a:t>
            </a:r>
            <a:endParaRPr lang="ja-JP" altLang="ja-JP" sz="2000" dirty="0"/>
          </a:p>
          <a:p>
            <a:pPr lvl="0"/>
            <a:r>
              <a:rPr lang="en-GB" altLang="ja-JP" sz="2000" dirty="0"/>
              <a:t>Rules or guidelines when to restrict an ABIE vs a MBIE should be added</a:t>
            </a:r>
            <a:endParaRPr lang="ja-JP" altLang="ja-JP" sz="2000" dirty="0"/>
          </a:p>
          <a:p>
            <a:pPr lvl="0"/>
            <a:r>
              <a:rPr lang="en-GB" altLang="ja-JP" sz="2000" dirty="0"/>
              <a:t>A review is needed to ensure that the terms ‘document’ and ‘message’ are used correctly and coherently</a:t>
            </a:r>
            <a:endParaRPr lang="ja-JP" altLang="ja-JP" sz="2000" dirty="0"/>
          </a:p>
          <a:p>
            <a:pPr lvl="0"/>
            <a:r>
              <a:rPr lang="en-GB" altLang="ja-JP" sz="2000" dirty="0"/>
              <a:t>The acronyms CCDL and CCMA need to be aligned</a:t>
            </a:r>
            <a:endParaRPr kumimoji="1" lang="ja-JP" altLang="en-US" sz="2000" dirty="0"/>
          </a:p>
        </p:txBody>
      </p:sp>
      <p:sp>
        <p:nvSpPr>
          <p:cNvPr id="4" name="スライド番号プレースホルダー 3">
            <a:extLst>
              <a:ext uri="{FF2B5EF4-FFF2-40B4-BE49-F238E27FC236}">
                <a16:creationId xmlns:a16="http://schemas.microsoft.com/office/drawing/2014/main" id="{7295652E-C9F8-44FB-B5ED-D976DD151097}"/>
              </a:ext>
            </a:extLst>
          </p:cNvPr>
          <p:cNvSpPr>
            <a:spLocks noGrp="1"/>
          </p:cNvSpPr>
          <p:nvPr>
            <p:ph type="sldNum" sz="quarter" idx="12"/>
          </p:nvPr>
        </p:nvSpPr>
        <p:spPr/>
        <p:txBody>
          <a:bodyPr/>
          <a:lstStyle/>
          <a:p>
            <a:fld id="{E5A2FF8E-634E-4089-8DD2-8B8847E4CEFC}" type="slidenum">
              <a:rPr kumimoji="1" lang="ja-JP" altLang="en-US" smtClean="0"/>
              <a:t>10</a:t>
            </a:fld>
            <a:endParaRPr kumimoji="1" lang="ja-JP" altLang="en-US"/>
          </a:p>
        </p:txBody>
      </p:sp>
    </p:spTree>
    <p:extLst>
      <p:ext uri="{BB962C8B-B14F-4D97-AF65-F5344CB8AC3E}">
        <p14:creationId xmlns:p14="http://schemas.microsoft.com/office/powerpoint/2010/main" val="2658281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6FF15222-0656-4EBA-8102-A49F38C395BA}"/>
              </a:ext>
            </a:extLst>
          </p:cNvPr>
          <p:cNvSpPr/>
          <p:nvPr/>
        </p:nvSpPr>
        <p:spPr>
          <a:xfrm>
            <a:off x="-238871" y="234251"/>
            <a:ext cx="5657318" cy="584775"/>
          </a:xfrm>
          <a:prstGeom prst="rect">
            <a:avLst/>
          </a:prstGeom>
        </p:spPr>
        <p:txBody>
          <a:bodyPr wrap="none">
            <a:spAutoFit/>
          </a:bodyPr>
          <a:lstStyle/>
          <a:p>
            <a:pPr lvl="1"/>
            <a:r>
              <a:rPr lang="en-US" altLang="ja-JP" sz="3200" b="1" dirty="0"/>
              <a:t>REQ7. Review of CCBDA.</a:t>
            </a:r>
          </a:p>
        </p:txBody>
      </p:sp>
      <p:sp>
        <p:nvSpPr>
          <p:cNvPr id="3" name="テキスト ボックス 2">
            <a:extLst>
              <a:ext uri="{FF2B5EF4-FFF2-40B4-BE49-F238E27FC236}">
                <a16:creationId xmlns:a16="http://schemas.microsoft.com/office/drawing/2014/main" id="{120FDD0A-935E-493F-9280-11C302FA0142}"/>
              </a:ext>
            </a:extLst>
          </p:cNvPr>
          <p:cNvSpPr txBox="1"/>
          <p:nvPr/>
        </p:nvSpPr>
        <p:spPr>
          <a:xfrm>
            <a:off x="954374" y="1096349"/>
            <a:ext cx="10283252" cy="1938992"/>
          </a:xfrm>
          <a:prstGeom prst="rect">
            <a:avLst/>
          </a:prstGeom>
          <a:noFill/>
          <a:ln>
            <a:solidFill>
              <a:schemeClr val="accent1"/>
            </a:solidFill>
          </a:ln>
        </p:spPr>
        <p:txBody>
          <a:bodyPr wrap="square" rtlCol="0">
            <a:spAutoFit/>
          </a:bodyPr>
          <a:lstStyle/>
          <a:p>
            <a:r>
              <a:rPr lang="en-GB" altLang="ja-JP" sz="2000" dirty="0"/>
              <a:t>Some errors and ambiguities in CCBDA may require an errata or new version.</a:t>
            </a:r>
            <a:endParaRPr lang="ja-JP" altLang="ja-JP" sz="2000" dirty="0"/>
          </a:p>
          <a:p>
            <a:pPr lvl="0"/>
            <a:r>
              <a:rPr lang="en-GB" altLang="ja-JP" sz="2000" dirty="0"/>
              <a:t>The reference to the Business Document Header, BDH, is using the new version that is not published and probably never will (at least not in its current form). Either we need to refer to the published version, SBDH, or make the descriptions more generic.</a:t>
            </a:r>
            <a:endParaRPr lang="ja-JP" altLang="ja-JP" sz="2000" dirty="0"/>
          </a:p>
          <a:p>
            <a:pPr lvl="0"/>
            <a:r>
              <a:rPr lang="en-GB" altLang="ja-JP" sz="2000" dirty="0"/>
              <a:t>Rules or guidelines when to restrict an ABIE vs a MBIE should be added</a:t>
            </a:r>
            <a:endParaRPr lang="ja-JP" altLang="ja-JP" sz="2000" dirty="0"/>
          </a:p>
          <a:p>
            <a:pPr lvl="0"/>
            <a:r>
              <a:rPr lang="en-GB" altLang="ja-JP" sz="2000" dirty="0"/>
              <a:t>The acronyms CCDL and CCMA need to be aligned.</a:t>
            </a:r>
            <a:endParaRPr kumimoji="1" lang="ja-JP" altLang="en-US" sz="2000" dirty="0"/>
          </a:p>
        </p:txBody>
      </p:sp>
      <p:sp>
        <p:nvSpPr>
          <p:cNvPr id="4" name="スライド番号プレースホルダー 3">
            <a:extLst>
              <a:ext uri="{FF2B5EF4-FFF2-40B4-BE49-F238E27FC236}">
                <a16:creationId xmlns:a16="http://schemas.microsoft.com/office/drawing/2014/main" id="{8DC79F33-5F65-40E5-938F-41C663762018}"/>
              </a:ext>
            </a:extLst>
          </p:cNvPr>
          <p:cNvSpPr>
            <a:spLocks noGrp="1"/>
          </p:cNvSpPr>
          <p:nvPr>
            <p:ph type="sldNum" sz="quarter" idx="12"/>
          </p:nvPr>
        </p:nvSpPr>
        <p:spPr/>
        <p:txBody>
          <a:bodyPr/>
          <a:lstStyle/>
          <a:p>
            <a:fld id="{E5A2FF8E-634E-4089-8DD2-8B8847E4CEFC}" type="slidenum">
              <a:rPr kumimoji="1" lang="ja-JP" altLang="en-US" smtClean="0"/>
              <a:t>11</a:t>
            </a:fld>
            <a:endParaRPr kumimoji="1" lang="ja-JP" altLang="en-US"/>
          </a:p>
        </p:txBody>
      </p:sp>
    </p:spTree>
    <p:extLst>
      <p:ext uri="{BB962C8B-B14F-4D97-AF65-F5344CB8AC3E}">
        <p14:creationId xmlns:p14="http://schemas.microsoft.com/office/powerpoint/2010/main" val="2124321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E16002F-1038-46D1-8C14-983A81DDC384}"/>
              </a:ext>
            </a:extLst>
          </p:cNvPr>
          <p:cNvSpPr/>
          <p:nvPr/>
        </p:nvSpPr>
        <p:spPr>
          <a:xfrm>
            <a:off x="-147145" y="270302"/>
            <a:ext cx="10163503" cy="584775"/>
          </a:xfrm>
          <a:prstGeom prst="rect">
            <a:avLst/>
          </a:prstGeom>
        </p:spPr>
        <p:txBody>
          <a:bodyPr wrap="square">
            <a:spAutoFit/>
          </a:bodyPr>
          <a:lstStyle/>
          <a:p>
            <a:pPr lvl="1"/>
            <a:r>
              <a:rPr lang="en-US" altLang="ja-JP" sz="3200" b="1" dirty="0"/>
              <a:t>REQ8. Guidelines for Message Design Process</a:t>
            </a:r>
            <a:endParaRPr lang="ja-JP" altLang="ja-JP" sz="3200" b="1" dirty="0"/>
          </a:p>
        </p:txBody>
      </p:sp>
      <p:sp>
        <p:nvSpPr>
          <p:cNvPr id="3" name="テキスト ボックス 2">
            <a:extLst>
              <a:ext uri="{FF2B5EF4-FFF2-40B4-BE49-F238E27FC236}">
                <a16:creationId xmlns:a16="http://schemas.microsoft.com/office/drawing/2014/main" id="{DE5E4612-5AD0-4E2A-B79C-DBE1B3810FC9}"/>
              </a:ext>
            </a:extLst>
          </p:cNvPr>
          <p:cNvSpPr txBox="1"/>
          <p:nvPr/>
        </p:nvSpPr>
        <p:spPr>
          <a:xfrm>
            <a:off x="924910" y="1376855"/>
            <a:ext cx="9984828" cy="1200329"/>
          </a:xfrm>
          <a:prstGeom prst="rect">
            <a:avLst/>
          </a:prstGeom>
          <a:noFill/>
          <a:ln>
            <a:solidFill>
              <a:schemeClr val="accent1"/>
            </a:solidFill>
          </a:ln>
        </p:spPr>
        <p:txBody>
          <a:bodyPr wrap="square" rtlCol="0">
            <a:spAutoFit/>
          </a:bodyPr>
          <a:lstStyle/>
          <a:p>
            <a:r>
              <a:rPr kumimoji="1" lang="en-US" altLang="ja-JP" dirty="0"/>
              <a:t>Use UN standard message as the template for MA.</a:t>
            </a:r>
          </a:p>
          <a:p>
            <a:endParaRPr lang="en-US" altLang="ja-JP" dirty="0"/>
          </a:p>
          <a:p>
            <a:r>
              <a:rPr kumimoji="1" lang="en-US" altLang="ja-JP" dirty="0"/>
              <a:t>Expand all the MBIEs into the message definition template using the underlining ABIEs in the reusable ABIE module.</a:t>
            </a:r>
            <a:endParaRPr kumimoji="1" lang="ja-JP" altLang="en-US" dirty="0"/>
          </a:p>
        </p:txBody>
      </p:sp>
      <p:sp>
        <p:nvSpPr>
          <p:cNvPr id="4" name="スライド番号プレースホルダー 3">
            <a:extLst>
              <a:ext uri="{FF2B5EF4-FFF2-40B4-BE49-F238E27FC236}">
                <a16:creationId xmlns:a16="http://schemas.microsoft.com/office/drawing/2014/main" id="{DF601AC2-CC69-40CC-9E28-1C93832DBF6A}"/>
              </a:ext>
            </a:extLst>
          </p:cNvPr>
          <p:cNvSpPr>
            <a:spLocks noGrp="1"/>
          </p:cNvSpPr>
          <p:nvPr>
            <p:ph type="sldNum" sz="quarter" idx="12"/>
          </p:nvPr>
        </p:nvSpPr>
        <p:spPr/>
        <p:txBody>
          <a:bodyPr/>
          <a:lstStyle/>
          <a:p>
            <a:fld id="{E5A2FF8E-634E-4089-8DD2-8B8847E4CEFC}" type="slidenum">
              <a:rPr kumimoji="1" lang="ja-JP" altLang="en-US" smtClean="0"/>
              <a:t>12</a:t>
            </a:fld>
            <a:endParaRPr kumimoji="1" lang="ja-JP" altLang="en-US"/>
          </a:p>
        </p:txBody>
      </p:sp>
    </p:spTree>
    <p:extLst>
      <p:ext uri="{BB962C8B-B14F-4D97-AF65-F5344CB8AC3E}">
        <p14:creationId xmlns:p14="http://schemas.microsoft.com/office/powerpoint/2010/main" val="720096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4E69476-5291-41B1-9514-8197A9475ED4}"/>
              </a:ext>
            </a:extLst>
          </p:cNvPr>
          <p:cNvSpPr txBox="1"/>
          <p:nvPr/>
        </p:nvSpPr>
        <p:spPr>
          <a:xfrm>
            <a:off x="556591" y="496957"/>
            <a:ext cx="6112566" cy="646331"/>
          </a:xfrm>
          <a:prstGeom prst="rect">
            <a:avLst/>
          </a:prstGeom>
          <a:noFill/>
        </p:spPr>
        <p:txBody>
          <a:bodyPr wrap="square" rtlCol="0">
            <a:spAutoFit/>
          </a:bodyPr>
          <a:lstStyle/>
          <a:p>
            <a:r>
              <a:rPr kumimoji="1" lang="en-US" altLang="ja-JP" sz="3600" b="1" dirty="0"/>
              <a:t>Reference: Current Rules</a:t>
            </a:r>
            <a:endParaRPr kumimoji="1" lang="ja-JP" altLang="en-US" sz="3600" b="1" dirty="0"/>
          </a:p>
        </p:txBody>
      </p:sp>
      <p:sp>
        <p:nvSpPr>
          <p:cNvPr id="4" name="テキスト ボックス 3">
            <a:extLst>
              <a:ext uri="{FF2B5EF4-FFF2-40B4-BE49-F238E27FC236}">
                <a16:creationId xmlns:a16="http://schemas.microsoft.com/office/drawing/2014/main" id="{3405A14F-18FF-4B5F-85F6-1B5314942FC6}"/>
              </a:ext>
            </a:extLst>
          </p:cNvPr>
          <p:cNvSpPr txBox="1"/>
          <p:nvPr/>
        </p:nvSpPr>
        <p:spPr>
          <a:xfrm>
            <a:off x="3298135" y="1958009"/>
            <a:ext cx="5595730" cy="3970318"/>
          </a:xfrm>
          <a:prstGeom prst="rect">
            <a:avLst/>
          </a:prstGeom>
          <a:noFill/>
        </p:spPr>
        <p:txBody>
          <a:bodyPr wrap="square" rtlCol="0">
            <a:spAutoFit/>
          </a:bodyPr>
          <a:lstStyle/>
          <a:p>
            <a:pPr marL="571500" indent="-571500">
              <a:buFont typeface="Wingdings" panose="05000000000000000000" pitchFamily="2" charset="2"/>
              <a:buChar char="Ø"/>
            </a:pPr>
            <a:r>
              <a:rPr kumimoji="1" lang="en-US" altLang="ja-JP" sz="3600" b="1" dirty="0"/>
              <a:t>CCBDA</a:t>
            </a:r>
          </a:p>
          <a:p>
            <a:pPr marL="571500" indent="-571500">
              <a:buFont typeface="Wingdings" panose="05000000000000000000" pitchFamily="2" charset="2"/>
              <a:buChar char="Ø"/>
            </a:pPr>
            <a:endParaRPr lang="en-US" altLang="ja-JP" sz="3600" b="1" dirty="0"/>
          </a:p>
          <a:p>
            <a:pPr marL="571500" indent="-571500">
              <a:buFont typeface="Wingdings" panose="05000000000000000000" pitchFamily="2" charset="2"/>
              <a:buChar char="Ø"/>
            </a:pPr>
            <a:r>
              <a:rPr kumimoji="1" lang="en-US" altLang="ja-JP" sz="3600" b="1" dirty="0"/>
              <a:t>MBIE</a:t>
            </a:r>
          </a:p>
          <a:p>
            <a:pPr marL="571500" indent="-571500">
              <a:buFont typeface="Wingdings" panose="05000000000000000000" pitchFamily="2" charset="2"/>
              <a:buChar char="Ø"/>
            </a:pPr>
            <a:endParaRPr lang="en-US" altLang="ja-JP" sz="3600" b="1" dirty="0"/>
          </a:p>
          <a:p>
            <a:pPr marL="571500" indent="-571500">
              <a:buFont typeface="Wingdings" panose="05000000000000000000" pitchFamily="2" charset="2"/>
              <a:buChar char="Ø"/>
            </a:pPr>
            <a:r>
              <a:rPr kumimoji="1" lang="en-US" altLang="ja-JP" sz="3600" b="1" dirty="0"/>
              <a:t>NDR</a:t>
            </a:r>
          </a:p>
          <a:p>
            <a:pPr marL="571500" indent="-571500">
              <a:buFont typeface="Wingdings" panose="05000000000000000000" pitchFamily="2" charset="2"/>
              <a:buChar char="Ø"/>
            </a:pPr>
            <a:endParaRPr lang="en-US" altLang="ja-JP" sz="3600" b="1" dirty="0"/>
          </a:p>
          <a:p>
            <a:pPr marL="571500" indent="-571500">
              <a:buFont typeface="Wingdings" panose="05000000000000000000" pitchFamily="2" charset="2"/>
              <a:buChar char="Ø"/>
            </a:pPr>
            <a:r>
              <a:rPr kumimoji="1" lang="en-US" altLang="ja-JP" sz="3600" b="1" dirty="0"/>
              <a:t>CCBDA and NDR</a:t>
            </a:r>
            <a:endParaRPr kumimoji="1" lang="ja-JP" altLang="en-US" sz="3600" b="1" dirty="0"/>
          </a:p>
        </p:txBody>
      </p:sp>
      <p:sp>
        <p:nvSpPr>
          <p:cNvPr id="2" name="スライド番号プレースホルダー 1">
            <a:extLst>
              <a:ext uri="{FF2B5EF4-FFF2-40B4-BE49-F238E27FC236}">
                <a16:creationId xmlns:a16="http://schemas.microsoft.com/office/drawing/2014/main" id="{EF37BF64-943A-4A6B-A99E-D1F0A05483C3}"/>
              </a:ext>
            </a:extLst>
          </p:cNvPr>
          <p:cNvSpPr>
            <a:spLocks noGrp="1"/>
          </p:cNvSpPr>
          <p:nvPr>
            <p:ph type="sldNum" sz="quarter" idx="12"/>
          </p:nvPr>
        </p:nvSpPr>
        <p:spPr/>
        <p:txBody>
          <a:bodyPr/>
          <a:lstStyle/>
          <a:p>
            <a:fld id="{E5A2FF8E-634E-4089-8DD2-8B8847E4CEFC}" type="slidenum">
              <a:rPr kumimoji="1" lang="ja-JP" altLang="en-US" smtClean="0"/>
              <a:t>13</a:t>
            </a:fld>
            <a:endParaRPr kumimoji="1" lang="ja-JP" altLang="en-US"/>
          </a:p>
        </p:txBody>
      </p:sp>
    </p:spTree>
    <p:extLst>
      <p:ext uri="{BB962C8B-B14F-4D97-AF65-F5344CB8AC3E}">
        <p14:creationId xmlns:p14="http://schemas.microsoft.com/office/powerpoint/2010/main" val="855324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9F48A589-9112-4996-9CD2-3D5C587CF9E6}"/>
              </a:ext>
            </a:extLst>
          </p:cNvPr>
          <p:cNvSpPr/>
          <p:nvPr/>
        </p:nvSpPr>
        <p:spPr>
          <a:xfrm>
            <a:off x="858520" y="901700"/>
            <a:ext cx="4038600" cy="876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Message</a:t>
            </a:r>
            <a:r>
              <a:rPr lang="ja-JP" altLang="en-US" dirty="0">
                <a:solidFill>
                  <a:schemeClr val="tx1"/>
                </a:solidFill>
              </a:rPr>
              <a:t> </a:t>
            </a:r>
            <a:r>
              <a:rPr lang="en-US" altLang="ja-JP" dirty="0">
                <a:solidFill>
                  <a:schemeClr val="tx1"/>
                </a:solidFill>
              </a:rPr>
              <a:t>Assembly</a:t>
            </a:r>
            <a:endParaRPr kumimoji="1" lang="en-US" altLang="ja-JP" dirty="0">
              <a:solidFill>
                <a:schemeClr val="tx1"/>
              </a:solidFill>
            </a:endParaRPr>
          </a:p>
          <a:p>
            <a:pPr algn="ctr"/>
            <a:r>
              <a:rPr lang="en-US" altLang="ja-JP" dirty="0">
                <a:solidFill>
                  <a:schemeClr val="tx1"/>
                </a:solidFill>
              </a:rPr>
              <a:t>MA</a:t>
            </a:r>
            <a:endParaRPr kumimoji="1" lang="ja-JP" altLang="en-US" dirty="0">
              <a:solidFill>
                <a:schemeClr val="tx1"/>
              </a:solidFill>
            </a:endParaRPr>
          </a:p>
        </p:txBody>
      </p:sp>
      <p:sp>
        <p:nvSpPr>
          <p:cNvPr id="5" name="正方形/長方形 4">
            <a:extLst>
              <a:ext uri="{FF2B5EF4-FFF2-40B4-BE49-F238E27FC236}">
                <a16:creationId xmlns:a16="http://schemas.microsoft.com/office/drawing/2014/main" id="{B3ACCDC8-C07B-445A-B8D1-03217609F08D}"/>
              </a:ext>
            </a:extLst>
          </p:cNvPr>
          <p:cNvSpPr/>
          <p:nvPr/>
        </p:nvSpPr>
        <p:spPr>
          <a:xfrm>
            <a:off x="858520" y="2791460"/>
            <a:ext cx="4038600" cy="876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Message</a:t>
            </a:r>
            <a:r>
              <a:rPr lang="ja-JP" altLang="en-US" dirty="0">
                <a:solidFill>
                  <a:schemeClr val="tx1"/>
                </a:solidFill>
              </a:rPr>
              <a:t> </a:t>
            </a:r>
            <a:r>
              <a:rPr kumimoji="1" lang="en-US" altLang="ja-JP" dirty="0">
                <a:solidFill>
                  <a:schemeClr val="tx1"/>
                </a:solidFill>
              </a:rPr>
              <a:t>BIE</a:t>
            </a:r>
          </a:p>
          <a:p>
            <a:pPr algn="ctr"/>
            <a:r>
              <a:rPr kumimoji="1" lang="en-US" altLang="ja-JP" dirty="0">
                <a:solidFill>
                  <a:schemeClr val="tx1"/>
                </a:solidFill>
              </a:rPr>
              <a:t>MBIE</a:t>
            </a: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0A6E527F-5373-421B-9D10-4A81560C9803}"/>
              </a:ext>
            </a:extLst>
          </p:cNvPr>
          <p:cNvSpPr/>
          <p:nvPr/>
        </p:nvSpPr>
        <p:spPr>
          <a:xfrm>
            <a:off x="858515" y="5066032"/>
            <a:ext cx="4038599" cy="8572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Aggregate</a:t>
            </a:r>
            <a:r>
              <a:rPr lang="ja-JP" altLang="en-US" dirty="0">
                <a:solidFill>
                  <a:schemeClr val="tx1"/>
                </a:solidFill>
              </a:rPr>
              <a:t> </a:t>
            </a:r>
            <a:r>
              <a:rPr lang="en-US" altLang="ja-JP" dirty="0">
                <a:solidFill>
                  <a:schemeClr val="tx1"/>
                </a:solidFill>
              </a:rPr>
              <a:t>BIE</a:t>
            </a:r>
            <a:endParaRPr kumimoji="1" lang="en-US" altLang="ja-JP" dirty="0">
              <a:solidFill>
                <a:schemeClr val="tx1"/>
              </a:solidFill>
            </a:endParaRPr>
          </a:p>
          <a:p>
            <a:pPr algn="ctr"/>
            <a:r>
              <a:rPr kumimoji="1" lang="en-US" altLang="ja-JP" dirty="0">
                <a:solidFill>
                  <a:schemeClr val="tx1"/>
                </a:solidFill>
              </a:rPr>
              <a:t>ABIE</a:t>
            </a:r>
            <a:endParaRPr kumimoji="1" lang="ja-JP" altLang="en-US" dirty="0">
              <a:solidFill>
                <a:schemeClr val="tx1"/>
              </a:solidFill>
            </a:endParaRPr>
          </a:p>
        </p:txBody>
      </p:sp>
      <p:cxnSp>
        <p:nvCxnSpPr>
          <p:cNvPr id="8" name="直線コネクタ 7">
            <a:extLst>
              <a:ext uri="{FF2B5EF4-FFF2-40B4-BE49-F238E27FC236}">
                <a16:creationId xmlns:a16="http://schemas.microsoft.com/office/drawing/2014/main" id="{5E1F348A-9285-43BC-B4D0-9BA61663F8E8}"/>
              </a:ext>
            </a:extLst>
          </p:cNvPr>
          <p:cNvCxnSpPr/>
          <p:nvPr/>
        </p:nvCxnSpPr>
        <p:spPr>
          <a:xfrm>
            <a:off x="4165600" y="366776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2722EF1-1B3F-4A7E-8BDC-E30D8A3E081A}"/>
              </a:ext>
            </a:extLst>
          </p:cNvPr>
          <p:cNvCxnSpPr/>
          <p:nvPr/>
        </p:nvCxnSpPr>
        <p:spPr>
          <a:xfrm>
            <a:off x="4135120" y="417068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A9511315-CDE2-48C9-AF13-43D0960858B2}"/>
              </a:ext>
            </a:extLst>
          </p:cNvPr>
          <p:cNvCxnSpPr/>
          <p:nvPr/>
        </p:nvCxnSpPr>
        <p:spPr>
          <a:xfrm flipV="1">
            <a:off x="5582920" y="2418080"/>
            <a:ext cx="0" cy="1706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4D029E81-337E-46AF-B4A7-1B4FD2686312}"/>
              </a:ext>
            </a:extLst>
          </p:cNvPr>
          <p:cNvCxnSpPr/>
          <p:nvPr/>
        </p:nvCxnSpPr>
        <p:spPr>
          <a:xfrm>
            <a:off x="4180840" y="241808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E51C0575-4BAE-466D-BDBE-B337B9BBDB31}"/>
              </a:ext>
            </a:extLst>
          </p:cNvPr>
          <p:cNvCxnSpPr/>
          <p:nvPr/>
        </p:nvCxnSpPr>
        <p:spPr>
          <a:xfrm>
            <a:off x="4150360" y="2418080"/>
            <a:ext cx="15240" cy="373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7270488A-0B50-409B-BFCA-5FE0C4F815F0}"/>
              </a:ext>
            </a:extLst>
          </p:cNvPr>
          <p:cNvCxnSpPr/>
          <p:nvPr/>
        </p:nvCxnSpPr>
        <p:spPr>
          <a:xfrm>
            <a:off x="4119880" y="59309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4B4B3CAA-ADED-42EE-AF4E-E6BA9AC3B4B5}"/>
              </a:ext>
            </a:extLst>
          </p:cNvPr>
          <p:cNvCxnSpPr/>
          <p:nvPr/>
        </p:nvCxnSpPr>
        <p:spPr>
          <a:xfrm>
            <a:off x="4089400" y="643382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B5700A66-F303-4520-AF51-820E25ED9A6C}"/>
              </a:ext>
            </a:extLst>
          </p:cNvPr>
          <p:cNvCxnSpPr/>
          <p:nvPr/>
        </p:nvCxnSpPr>
        <p:spPr>
          <a:xfrm flipV="1">
            <a:off x="5537200" y="4681220"/>
            <a:ext cx="0" cy="1706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0EE70935-A78D-4B25-9DC8-C59015FCABB6}"/>
              </a:ext>
            </a:extLst>
          </p:cNvPr>
          <p:cNvCxnSpPr/>
          <p:nvPr/>
        </p:nvCxnSpPr>
        <p:spPr>
          <a:xfrm>
            <a:off x="4135120" y="468122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0281921-CFF2-4508-8FD2-D0855F6EB885}"/>
              </a:ext>
            </a:extLst>
          </p:cNvPr>
          <p:cNvCxnSpPr/>
          <p:nvPr/>
        </p:nvCxnSpPr>
        <p:spPr>
          <a:xfrm>
            <a:off x="4104640" y="4681220"/>
            <a:ext cx="15240" cy="373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ECAD863-0538-4008-ABB2-FA08EB29D671}"/>
              </a:ext>
            </a:extLst>
          </p:cNvPr>
          <p:cNvCxnSpPr/>
          <p:nvPr/>
        </p:nvCxnSpPr>
        <p:spPr>
          <a:xfrm>
            <a:off x="4897114" y="4170680"/>
            <a:ext cx="0" cy="51054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003AE0F9-D1F2-4CB6-B9EF-98F97E3A2A29}"/>
              </a:ext>
            </a:extLst>
          </p:cNvPr>
          <p:cNvCxnSpPr/>
          <p:nvPr/>
        </p:nvCxnSpPr>
        <p:spPr>
          <a:xfrm>
            <a:off x="1925320" y="1778000"/>
            <a:ext cx="0" cy="101346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BF4D0A6C-2CF5-4DE7-9EC7-78FA2056155F}"/>
              </a:ext>
            </a:extLst>
          </p:cNvPr>
          <p:cNvSpPr txBox="1"/>
          <p:nvPr/>
        </p:nvSpPr>
        <p:spPr>
          <a:xfrm>
            <a:off x="1871975" y="2031484"/>
            <a:ext cx="1005839" cy="369332"/>
          </a:xfrm>
          <a:prstGeom prst="rect">
            <a:avLst/>
          </a:prstGeom>
          <a:noFill/>
        </p:spPr>
        <p:txBody>
          <a:bodyPr wrap="square" rtlCol="0">
            <a:spAutoFit/>
          </a:bodyPr>
          <a:lstStyle/>
          <a:p>
            <a:r>
              <a:rPr kumimoji="1" lang="en-US" altLang="ja-JP" dirty="0"/>
              <a:t>ASMA</a:t>
            </a:r>
            <a:endParaRPr kumimoji="1" lang="ja-JP" altLang="en-US" dirty="0"/>
          </a:p>
        </p:txBody>
      </p:sp>
      <p:sp>
        <p:nvSpPr>
          <p:cNvPr id="26" name="テキスト ボックス 25">
            <a:extLst>
              <a:ext uri="{FF2B5EF4-FFF2-40B4-BE49-F238E27FC236}">
                <a16:creationId xmlns:a16="http://schemas.microsoft.com/office/drawing/2014/main" id="{50FF8EE3-8015-4DA4-B47D-794F2A7FECBB}"/>
              </a:ext>
            </a:extLst>
          </p:cNvPr>
          <p:cNvSpPr txBox="1"/>
          <p:nvPr/>
        </p:nvSpPr>
        <p:spPr>
          <a:xfrm>
            <a:off x="5521960" y="5349994"/>
            <a:ext cx="1005839" cy="369332"/>
          </a:xfrm>
          <a:prstGeom prst="rect">
            <a:avLst/>
          </a:prstGeom>
          <a:noFill/>
        </p:spPr>
        <p:txBody>
          <a:bodyPr wrap="square" rtlCol="0">
            <a:spAutoFit/>
          </a:bodyPr>
          <a:lstStyle/>
          <a:p>
            <a:r>
              <a:rPr kumimoji="1" lang="en-US" altLang="ja-JP" dirty="0"/>
              <a:t>ASBIE</a:t>
            </a:r>
            <a:endParaRPr kumimoji="1" lang="ja-JP" altLang="en-US" dirty="0"/>
          </a:p>
        </p:txBody>
      </p:sp>
      <p:sp>
        <p:nvSpPr>
          <p:cNvPr id="27" name="テキスト ボックス 26">
            <a:extLst>
              <a:ext uri="{FF2B5EF4-FFF2-40B4-BE49-F238E27FC236}">
                <a16:creationId xmlns:a16="http://schemas.microsoft.com/office/drawing/2014/main" id="{DFBD0CB3-B352-4084-856F-8B4DEAB9775F}"/>
              </a:ext>
            </a:extLst>
          </p:cNvPr>
          <p:cNvSpPr txBox="1"/>
          <p:nvPr/>
        </p:nvSpPr>
        <p:spPr>
          <a:xfrm>
            <a:off x="5521960" y="3180318"/>
            <a:ext cx="1163316" cy="369332"/>
          </a:xfrm>
          <a:prstGeom prst="rect">
            <a:avLst/>
          </a:prstGeom>
          <a:noFill/>
        </p:spPr>
        <p:txBody>
          <a:bodyPr wrap="square" rtlCol="0">
            <a:spAutoFit/>
          </a:bodyPr>
          <a:lstStyle/>
          <a:p>
            <a:r>
              <a:rPr kumimoji="1" lang="en-US" altLang="ja-JP" dirty="0"/>
              <a:t>ASMBIE</a:t>
            </a:r>
            <a:endParaRPr kumimoji="1" lang="ja-JP" altLang="en-US" dirty="0"/>
          </a:p>
        </p:txBody>
      </p:sp>
      <p:sp>
        <p:nvSpPr>
          <p:cNvPr id="33" name="テキスト ボックス 32">
            <a:extLst>
              <a:ext uri="{FF2B5EF4-FFF2-40B4-BE49-F238E27FC236}">
                <a16:creationId xmlns:a16="http://schemas.microsoft.com/office/drawing/2014/main" id="{2CDF8B6D-64AA-4AB2-B594-0FB9A7299F2D}"/>
              </a:ext>
            </a:extLst>
          </p:cNvPr>
          <p:cNvSpPr txBox="1"/>
          <p:nvPr/>
        </p:nvSpPr>
        <p:spPr>
          <a:xfrm>
            <a:off x="6758935" y="296446"/>
            <a:ext cx="4973318" cy="2308324"/>
          </a:xfrm>
          <a:prstGeom prst="rect">
            <a:avLst/>
          </a:prstGeom>
          <a:noFill/>
        </p:spPr>
        <p:txBody>
          <a:bodyPr wrap="square" rtlCol="0">
            <a:spAutoFit/>
          </a:bodyPr>
          <a:lstStyle/>
          <a:p>
            <a:pPr lvl="0"/>
            <a:r>
              <a:rPr lang="en-US" altLang="ja-JP" sz="2400" dirty="0"/>
              <a:t>An MA is the logical root of a message structure. An MA consists of one or more ASMAs each of which is an association to an MBIE.</a:t>
            </a:r>
            <a:endParaRPr lang="ja-JP" altLang="ja-JP" sz="2400" dirty="0"/>
          </a:p>
          <a:p>
            <a:endParaRPr kumimoji="1" lang="ja-JP" altLang="en-US" sz="2400" dirty="0"/>
          </a:p>
        </p:txBody>
      </p:sp>
      <p:sp>
        <p:nvSpPr>
          <p:cNvPr id="34" name="テキスト ボックス 33">
            <a:extLst>
              <a:ext uri="{FF2B5EF4-FFF2-40B4-BE49-F238E27FC236}">
                <a16:creationId xmlns:a16="http://schemas.microsoft.com/office/drawing/2014/main" id="{BB326AF3-DE3A-4B2A-8D0C-ED27F4B63091}"/>
              </a:ext>
            </a:extLst>
          </p:cNvPr>
          <p:cNvSpPr txBox="1"/>
          <p:nvPr/>
        </p:nvSpPr>
        <p:spPr>
          <a:xfrm>
            <a:off x="6682736" y="2421370"/>
            <a:ext cx="4899656" cy="2677656"/>
          </a:xfrm>
          <a:prstGeom prst="rect">
            <a:avLst/>
          </a:prstGeom>
          <a:noFill/>
        </p:spPr>
        <p:txBody>
          <a:bodyPr wrap="square" rtlCol="0">
            <a:spAutoFit/>
          </a:bodyPr>
          <a:lstStyle/>
          <a:p>
            <a:pPr lvl="0"/>
            <a:r>
              <a:rPr lang="en-US" altLang="ja-JP" sz="2400" dirty="0"/>
              <a:t>An MBIE defines which properties of an ABIE are to be included. The content model of an MBIE may be the same as, or may be a subset of, the content model of an ABIE.</a:t>
            </a:r>
            <a:endParaRPr lang="ja-JP" altLang="ja-JP" sz="2400" dirty="0"/>
          </a:p>
          <a:p>
            <a:endParaRPr kumimoji="1" lang="ja-JP" altLang="en-US" sz="2400" dirty="0"/>
          </a:p>
        </p:txBody>
      </p:sp>
      <p:sp>
        <p:nvSpPr>
          <p:cNvPr id="35" name="テキスト ボックス 34">
            <a:extLst>
              <a:ext uri="{FF2B5EF4-FFF2-40B4-BE49-F238E27FC236}">
                <a16:creationId xmlns:a16="http://schemas.microsoft.com/office/drawing/2014/main" id="{A35E4947-2581-456F-9B48-96E7261C8D69}"/>
              </a:ext>
            </a:extLst>
          </p:cNvPr>
          <p:cNvSpPr txBox="1"/>
          <p:nvPr/>
        </p:nvSpPr>
        <p:spPr>
          <a:xfrm>
            <a:off x="6685275" y="4795329"/>
            <a:ext cx="5120637" cy="1938992"/>
          </a:xfrm>
          <a:prstGeom prst="rect">
            <a:avLst/>
          </a:prstGeom>
          <a:noFill/>
        </p:spPr>
        <p:txBody>
          <a:bodyPr wrap="square" rtlCol="0">
            <a:spAutoFit/>
          </a:bodyPr>
          <a:lstStyle/>
          <a:p>
            <a:pPr lvl="0"/>
            <a:r>
              <a:rPr lang="en-US" altLang="ja-JP" sz="2400" dirty="0"/>
              <a:t>The structure of an MBIE (e.g. the repetition of its properties i.e. its MBBIEs and</a:t>
            </a:r>
            <a:endParaRPr lang="ja-JP" altLang="ja-JP" sz="2400" dirty="0"/>
          </a:p>
          <a:p>
            <a:r>
              <a:rPr lang="en-US" altLang="ja-JP" sz="2400" dirty="0"/>
              <a:t>ASMBIEs) may be restricted with regard to the underlying ABIE </a:t>
            </a:r>
            <a:endParaRPr kumimoji="1" lang="ja-JP" altLang="en-US" sz="2400" dirty="0"/>
          </a:p>
        </p:txBody>
      </p:sp>
      <p:sp>
        <p:nvSpPr>
          <p:cNvPr id="2" name="テキスト ボックス 1">
            <a:extLst>
              <a:ext uri="{FF2B5EF4-FFF2-40B4-BE49-F238E27FC236}">
                <a16:creationId xmlns:a16="http://schemas.microsoft.com/office/drawing/2014/main" id="{2CFC45AB-FBAB-420B-B5BC-2F21B7946C8D}"/>
              </a:ext>
            </a:extLst>
          </p:cNvPr>
          <p:cNvSpPr txBox="1"/>
          <p:nvPr/>
        </p:nvSpPr>
        <p:spPr>
          <a:xfrm>
            <a:off x="254524" y="161637"/>
            <a:ext cx="1838225" cy="584775"/>
          </a:xfrm>
          <a:prstGeom prst="rect">
            <a:avLst/>
          </a:prstGeom>
          <a:noFill/>
        </p:spPr>
        <p:txBody>
          <a:bodyPr wrap="square" rtlCol="0">
            <a:spAutoFit/>
          </a:bodyPr>
          <a:lstStyle/>
          <a:p>
            <a:pPr algn="ctr"/>
            <a:r>
              <a:rPr kumimoji="1" lang="en-US" altLang="ja-JP" sz="3200" b="1" dirty="0"/>
              <a:t>CCBDA</a:t>
            </a:r>
            <a:endParaRPr kumimoji="1" lang="ja-JP" altLang="en-US" sz="3200" b="1" dirty="0"/>
          </a:p>
        </p:txBody>
      </p:sp>
      <p:sp>
        <p:nvSpPr>
          <p:cNvPr id="3" name="スライド番号プレースホルダー 2">
            <a:extLst>
              <a:ext uri="{FF2B5EF4-FFF2-40B4-BE49-F238E27FC236}">
                <a16:creationId xmlns:a16="http://schemas.microsoft.com/office/drawing/2014/main" id="{64FC7962-3C7C-4F6D-9C8B-5966C8436FEE}"/>
              </a:ext>
            </a:extLst>
          </p:cNvPr>
          <p:cNvSpPr>
            <a:spLocks noGrp="1"/>
          </p:cNvSpPr>
          <p:nvPr>
            <p:ph type="sldNum" sz="quarter" idx="12"/>
          </p:nvPr>
        </p:nvSpPr>
        <p:spPr/>
        <p:txBody>
          <a:bodyPr/>
          <a:lstStyle/>
          <a:p>
            <a:fld id="{E5A2FF8E-634E-4089-8DD2-8B8847E4CEFC}" type="slidenum">
              <a:rPr kumimoji="1" lang="ja-JP" altLang="en-US" smtClean="0"/>
              <a:t>14</a:t>
            </a:fld>
            <a:endParaRPr kumimoji="1" lang="ja-JP" altLang="en-US"/>
          </a:p>
        </p:txBody>
      </p:sp>
    </p:spTree>
    <p:extLst>
      <p:ext uri="{BB962C8B-B14F-4D97-AF65-F5344CB8AC3E}">
        <p14:creationId xmlns:p14="http://schemas.microsoft.com/office/powerpoint/2010/main" val="435511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87000" y="218440"/>
            <a:ext cx="6192000" cy="6387000"/>
          </a:xfrm>
          <a:prstGeom prst="rect">
            <a:avLst/>
          </a:prstGeom>
        </p:spPr>
      </p:pic>
      <p:pic>
        <p:nvPicPr>
          <p:cNvPr id="6" name="図 5"/>
          <p:cNvPicPr>
            <a:picLocks noChangeAspect="1"/>
          </p:cNvPicPr>
          <p:nvPr/>
        </p:nvPicPr>
        <p:blipFill>
          <a:blip r:embed="rId3"/>
          <a:stretch>
            <a:fillRect/>
          </a:stretch>
        </p:blipFill>
        <p:spPr>
          <a:xfrm>
            <a:off x="7135120" y="2456740"/>
            <a:ext cx="4731760" cy="1910400"/>
          </a:xfrm>
          <a:prstGeom prst="rect">
            <a:avLst/>
          </a:prstGeom>
        </p:spPr>
      </p:pic>
      <p:sp>
        <p:nvSpPr>
          <p:cNvPr id="7" name="右矢印 6"/>
          <p:cNvSpPr/>
          <p:nvPr/>
        </p:nvSpPr>
        <p:spPr>
          <a:xfrm>
            <a:off x="6502400" y="3159760"/>
            <a:ext cx="632720" cy="548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9906000" y="1107440"/>
            <a:ext cx="1229360" cy="584775"/>
          </a:xfrm>
          <a:prstGeom prst="rect">
            <a:avLst/>
          </a:prstGeom>
          <a:noFill/>
        </p:spPr>
        <p:txBody>
          <a:bodyPr wrap="square" rtlCol="0">
            <a:spAutoFit/>
          </a:bodyPr>
          <a:lstStyle/>
          <a:p>
            <a:r>
              <a:rPr kumimoji="1" lang="en-US" altLang="ja-JP" sz="3200" dirty="0"/>
              <a:t>MBIE</a:t>
            </a:r>
            <a:endParaRPr kumimoji="1" lang="ja-JP" altLang="en-US" sz="3200" dirty="0"/>
          </a:p>
        </p:txBody>
      </p:sp>
      <p:sp>
        <p:nvSpPr>
          <p:cNvPr id="9" name="テキスト ボックス 8"/>
          <p:cNvSpPr txBox="1"/>
          <p:nvPr/>
        </p:nvSpPr>
        <p:spPr>
          <a:xfrm>
            <a:off x="7426960" y="1107440"/>
            <a:ext cx="1229360" cy="584775"/>
          </a:xfrm>
          <a:prstGeom prst="rect">
            <a:avLst/>
          </a:prstGeom>
          <a:noFill/>
        </p:spPr>
        <p:txBody>
          <a:bodyPr wrap="square" rtlCol="0">
            <a:spAutoFit/>
          </a:bodyPr>
          <a:lstStyle/>
          <a:p>
            <a:r>
              <a:rPr kumimoji="1" lang="en-US" altLang="ja-JP" sz="3200" dirty="0"/>
              <a:t>BIE</a:t>
            </a:r>
            <a:endParaRPr kumimoji="1" lang="ja-JP" altLang="en-US" sz="3200" dirty="0"/>
          </a:p>
        </p:txBody>
      </p:sp>
      <p:sp>
        <p:nvSpPr>
          <p:cNvPr id="10" name="右矢印 9"/>
          <p:cNvSpPr/>
          <p:nvPr/>
        </p:nvSpPr>
        <p:spPr>
          <a:xfrm>
            <a:off x="8524240" y="1129325"/>
            <a:ext cx="1168400" cy="562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6019B8B0-DD6D-46D8-9B29-B83E70921676}"/>
              </a:ext>
            </a:extLst>
          </p:cNvPr>
          <p:cNvSpPr>
            <a:spLocks noGrp="1"/>
          </p:cNvSpPr>
          <p:nvPr>
            <p:ph type="sldNum" sz="quarter" idx="12"/>
          </p:nvPr>
        </p:nvSpPr>
        <p:spPr/>
        <p:txBody>
          <a:bodyPr/>
          <a:lstStyle/>
          <a:p>
            <a:fld id="{E5A2FF8E-634E-4089-8DD2-8B8847E4CEFC}" type="slidenum">
              <a:rPr kumimoji="1" lang="ja-JP" altLang="en-US" smtClean="0"/>
              <a:t>15</a:t>
            </a:fld>
            <a:endParaRPr kumimoji="1" lang="ja-JP" altLang="en-US"/>
          </a:p>
        </p:txBody>
      </p:sp>
    </p:spTree>
    <p:extLst>
      <p:ext uri="{BB962C8B-B14F-4D97-AF65-F5344CB8AC3E}">
        <p14:creationId xmlns:p14="http://schemas.microsoft.com/office/powerpoint/2010/main" val="623895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A2890992-8191-48E1-BD46-4346198AFA4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76400" y="436880"/>
            <a:ext cx="8575040" cy="5963919"/>
          </a:xfrm>
          <a:prstGeom prst="rect">
            <a:avLst/>
          </a:prstGeom>
          <a:noFill/>
          <a:ln>
            <a:noFill/>
          </a:ln>
        </p:spPr>
      </p:pic>
      <p:sp>
        <p:nvSpPr>
          <p:cNvPr id="2" name="テキスト ボックス 1">
            <a:extLst>
              <a:ext uri="{FF2B5EF4-FFF2-40B4-BE49-F238E27FC236}">
                <a16:creationId xmlns:a16="http://schemas.microsoft.com/office/drawing/2014/main" id="{D3F16509-5D77-45E2-8BEE-309D2EAD1D18}"/>
              </a:ext>
            </a:extLst>
          </p:cNvPr>
          <p:cNvSpPr txBox="1"/>
          <p:nvPr/>
        </p:nvSpPr>
        <p:spPr>
          <a:xfrm>
            <a:off x="993546" y="249941"/>
            <a:ext cx="1365708" cy="584775"/>
          </a:xfrm>
          <a:prstGeom prst="rect">
            <a:avLst/>
          </a:prstGeom>
          <a:noFill/>
        </p:spPr>
        <p:txBody>
          <a:bodyPr wrap="square" rtlCol="0">
            <a:spAutoFit/>
          </a:bodyPr>
          <a:lstStyle/>
          <a:p>
            <a:pPr algn="ctr"/>
            <a:r>
              <a:rPr kumimoji="1" lang="en-US" altLang="ja-JP" sz="3200" b="1" dirty="0"/>
              <a:t>NDR</a:t>
            </a:r>
            <a:endParaRPr kumimoji="1" lang="ja-JP" altLang="en-US" sz="3200" b="1" dirty="0"/>
          </a:p>
        </p:txBody>
      </p:sp>
      <p:sp>
        <p:nvSpPr>
          <p:cNvPr id="3" name="スライド番号プレースホルダー 2">
            <a:extLst>
              <a:ext uri="{FF2B5EF4-FFF2-40B4-BE49-F238E27FC236}">
                <a16:creationId xmlns:a16="http://schemas.microsoft.com/office/drawing/2014/main" id="{FC4CB089-2A53-444E-A4FE-A3C17B4813C0}"/>
              </a:ext>
            </a:extLst>
          </p:cNvPr>
          <p:cNvSpPr>
            <a:spLocks noGrp="1"/>
          </p:cNvSpPr>
          <p:nvPr>
            <p:ph type="sldNum" sz="quarter" idx="12"/>
          </p:nvPr>
        </p:nvSpPr>
        <p:spPr/>
        <p:txBody>
          <a:bodyPr/>
          <a:lstStyle/>
          <a:p>
            <a:fld id="{E5A2FF8E-634E-4089-8DD2-8B8847E4CEFC}" type="slidenum">
              <a:rPr kumimoji="1" lang="ja-JP" altLang="en-US" smtClean="0"/>
              <a:t>16</a:t>
            </a:fld>
            <a:endParaRPr kumimoji="1" lang="ja-JP" altLang="en-US"/>
          </a:p>
        </p:txBody>
      </p:sp>
    </p:spTree>
    <p:extLst>
      <p:ext uri="{BB962C8B-B14F-4D97-AF65-F5344CB8AC3E}">
        <p14:creationId xmlns:p14="http://schemas.microsoft.com/office/powerpoint/2010/main" val="4261656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45014EA-D94D-483A-B5D2-E0D249900EA2}"/>
              </a:ext>
            </a:extLst>
          </p:cNvPr>
          <p:cNvSpPr txBox="1"/>
          <p:nvPr/>
        </p:nvSpPr>
        <p:spPr>
          <a:xfrm>
            <a:off x="764962" y="1655409"/>
            <a:ext cx="10897849" cy="4708981"/>
          </a:xfrm>
          <a:prstGeom prst="rect">
            <a:avLst/>
          </a:prstGeom>
          <a:noFill/>
        </p:spPr>
        <p:txBody>
          <a:bodyPr wrap="square" rtlCol="0">
            <a:spAutoFit/>
          </a:bodyPr>
          <a:lstStyle/>
          <a:p>
            <a:r>
              <a:rPr lang="en-US" altLang="ja-JP" sz="2000" dirty="0"/>
              <a:t>UN/CEFACT XSD Schema are derived from components created through the application of CCTS, UN/CEFACT Modelling Methodology (UMM) process modelling and data analysis, and Core Component Business Document Assembly (CCBDA).</a:t>
            </a:r>
            <a:endParaRPr lang="ja-JP" altLang="ja-JP" sz="2000" dirty="0"/>
          </a:p>
          <a:p>
            <a:r>
              <a:rPr lang="en-US" altLang="ja-JP" sz="2000" dirty="0"/>
              <a:t> </a:t>
            </a:r>
            <a:endParaRPr lang="ja-JP" altLang="ja-JP" sz="2000" dirty="0"/>
          </a:p>
          <a:p>
            <a:r>
              <a:rPr lang="en-US" altLang="ja-JP" sz="2000" dirty="0"/>
              <a:t>The Core Component Business Document Assembly (CCBDA) specification provides a mechanism for restricting ABIEs in order to assemble a single message.  Messages in an XML context correspond to a root schema, and as such, the restricted ABIEs would be declared in an internal schema. These ABIEs will be defined as </a:t>
            </a:r>
            <a:r>
              <a:rPr lang="en-US" altLang="ja-JP" sz="2000" b="1" dirty="0" err="1"/>
              <a:t>xsd:complexType</a:t>
            </a:r>
            <a:r>
              <a:rPr lang="en-US" altLang="ja-JP" sz="2000" b="1" dirty="0"/>
              <a:t> </a:t>
            </a:r>
            <a:r>
              <a:rPr lang="en-US" altLang="ja-JP" sz="2000" dirty="0"/>
              <a:t>in an internal schema module rather than in the reusable ABIE schema module, (See Section 5.5.3.4 below).  UN/CEFACT XSD Schema may have zero or more internal schema modules.</a:t>
            </a:r>
            <a:endParaRPr lang="ja-JP" altLang="ja-JP" sz="2000" dirty="0"/>
          </a:p>
          <a:p>
            <a:r>
              <a:rPr lang="en-US" altLang="ja-JP" sz="2000" dirty="0"/>
              <a:t> </a:t>
            </a:r>
            <a:endParaRPr lang="ja-JP" altLang="ja-JP" sz="2000" dirty="0"/>
          </a:p>
          <a:p>
            <a:r>
              <a:rPr lang="en-US" altLang="ja-JP" sz="2000" dirty="0"/>
              <a:t>A UN/CEFACT internal schema module will contain schema constructs representing ABIEs that are specific to a given root schema, such as restricted ABIEs created through CCBDA. Internal schema modules reside in the same namespace as their root schema.</a:t>
            </a:r>
            <a:endParaRPr lang="ja-JP" altLang="ja-JP" sz="2000" dirty="0"/>
          </a:p>
          <a:p>
            <a:endParaRPr kumimoji="1" lang="ja-JP" altLang="en-US" sz="2000" dirty="0"/>
          </a:p>
        </p:txBody>
      </p:sp>
      <p:sp>
        <p:nvSpPr>
          <p:cNvPr id="3" name="テキスト ボックス 2">
            <a:extLst>
              <a:ext uri="{FF2B5EF4-FFF2-40B4-BE49-F238E27FC236}">
                <a16:creationId xmlns:a16="http://schemas.microsoft.com/office/drawing/2014/main" id="{65CB19E7-0F6E-4861-A898-3CB6080F2C5E}"/>
              </a:ext>
            </a:extLst>
          </p:cNvPr>
          <p:cNvSpPr txBox="1"/>
          <p:nvPr/>
        </p:nvSpPr>
        <p:spPr>
          <a:xfrm>
            <a:off x="2592371" y="414779"/>
            <a:ext cx="6523349" cy="707886"/>
          </a:xfrm>
          <a:prstGeom prst="rect">
            <a:avLst/>
          </a:prstGeom>
          <a:noFill/>
        </p:spPr>
        <p:txBody>
          <a:bodyPr wrap="square" rtlCol="0">
            <a:spAutoFit/>
          </a:bodyPr>
          <a:lstStyle/>
          <a:p>
            <a:pPr algn="ctr"/>
            <a:r>
              <a:rPr kumimoji="1" lang="en-US" altLang="ja-JP" sz="4000" b="1" dirty="0"/>
              <a:t>CCBDA &amp; NDR</a:t>
            </a:r>
            <a:endParaRPr kumimoji="1" lang="ja-JP" altLang="en-US" sz="4000" b="1" dirty="0"/>
          </a:p>
        </p:txBody>
      </p:sp>
      <p:sp>
        <p:nvSpPr>
          <p:cNvPr id="4" name="スライド番号プレースホルダー 3">
            <a:extLst>
              <a:ext uri="{FF2B5EF4-FFF2-40B4-BE49-F238E27FC236}">
                <a16:creationId xmlns:a16="http://schemas.microsoft.com/office/drawing/2014/main" id="{F62A70A0-9C32-4779-8D26-63C9C827036B}"/>
              </a:ext>
            </a:extLst>
          </p:cNvPr>
          <p:cNvSpPr>
            <a:spLocks noGrp="1"/>
          </p:cNvSpPr>
          <p:nvPr>
            <p:ph type="sldNum" sz="quarter" idx="12"/>
          </p:nvPr>
        </p:nvSpPr>
        <p:spPr/>
        <p:txBody>
          <a:bodyPr/>
          <a:lstStyle/>
          <a:p>
            <a:fld id="{E5A2FF8E-634E-4089-8DD2-8B8847E4CEFC}" type="slidenum">
              <a:rPr kumimoji="1" lang="ja-JP" altLang="en-US" smtClean="0"/>
              <a:t>17</a:t>
            </a:fld>
            <a:endParaRPr kumimoji="1" lang="ja-JP" altLang="en-US"/>
          </a:p>
        </p:txBody>
      </p:sp>
    </p:spTree>
    <p:extLst>
      <p:ext uri="{BB962C8B-B14F-4D97-AF65-F5344CB8AC3E}">
        <p14:creationId xmlns:p14="http://schemas.microsoft.com/office/powerpoint/2010/main" val="3360714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92F3298-2F1E-4291-B346-149A7DEE418E}"/>
              </a:ext>
            </a:extLst>
          </p:cNvPr>
          <p:cNvSpPr txBox="1"/>
          <p:nvPr/>
        </p:nvSpPr>
        <p:spPr>
          <a:xfrm>
            <a:off x="401476" y="266239"/>
            <a:ext cx="6790544" cy="646331"/>
          </a:xfrm>
          <a:prstGeom prst="rect">
            <a:avLst/>
          </a:prstGeom>
          <a:noFill/>
        </p:spPr>
        <p:txBody>
          <a:bodyPr wrap="square" rtlCol="0">
            <a:spAutoFit/>
          </a:bodyPr>
          <a:lstStyle/>
          <a:p>
            <a:r>
              <a:rPr lang="en-US" altLang="ja-JP" sz="3600" b="1" dirty="0"/>
              <a:t>1. Background (1)</a:t>
            </a:r>
            <a:endParaRPr kumimoji="1" lang="ja-JP" altLang="en-US" sz="3600" b="1" dirty="0"/>
          </a:p>
        </p:txBody>
      </p:sp>
      <p:sp>
        <p:nvSpPr>
          <p:cNvPr id="7" name="正方形/長方形 6">
            <a:extLst>
              <a:ext uri="{FF2B5EF4-FFF2-40B4-BE49-F238E27FC236}">
                <a16:creationId xmlns:a16="http://schemas.microsoft.com/office/drawing/2014/main" id="{1178DCCA-0156-476F-9969-8F9992401789}"/>
              </a:ext>
            </a:extLst>
          </p:cNvPr>
          <p:cNvSpPr/>
          <p:nvPr/>
        </p:nvSpPr>
        <p:spPr>
          <a:xfrm>
            <a:off x="401476" y="1242481"/>
            <a:ext cx="10924021" cy="4708981"/>
          </a:xfrm>
          <a:prstGeom prst="rect">
            <a:avLst/>
          </a:prstGeom>
        </p:spPr>
        <p:txBody>
          <a:bodyPr wrap="square">
            <a:spAutoFit/>
          </a:bodyPr>
          <a:lstStyle/>
          <a:p>
            <a:pPr>
              <a:spcAft>
                <a:spcPts val="0"/>
              </a:spcAft>
            </a:pPr>
            <a:r>
              <a:rPr lang="en-GB" altLang="ja-JP" sz="2000" dirty="0">
                <a:latin typeface="Times New Roman" panose="02020603050405020304" pitchFamily="18" charset="0"/>
                <a:ea typeface="Malgun Gothic" panose="020B0503020000020004" pitchFamily="34" charset="-127"/>
              </a:rPr>
              <a:t>For semantic interoperability in the field of Trade Facilitation and eBusiness, UN/CEFACT Technical Specifications and Libraries should be used more widely in the world.</a:t>
            </a:r>
          </a:p>
          <a:p>
            <a:pPr>
              <a:spcAft>
                <a:spcPts val="0"/>
              </a:spcAft>
            </a:pPr>
            <a:endParaRPr lang="ja-JP" altLang="ja-JP" sz="2000" dirty="0">
              <a:latin typeface="Times New Roman" panose="02020603050405020304" pitchFamily="18" charset="0"/>
              <a:ea typeface="Malgun Gothic" panose="020B0503020000020004" pitchFamily="34" charset="-127"/>
            </a:endParaRPr>
          </a:p>
          <a:p>
            <a:pPr>
              <a:spcAft>
                <a:spcPts val="0"/>
              </a:spcAft>
            </a:pPr>
            <a:r>
              <a:rPr lang="en-GB" altLang="ja-JP" sz="2000" dirty="0">
                <a:latin typeface="Times New Roman" panose="02020603050405020304" pitchFamily="18" charset="0"/>
                <a:ea typeface="Malgun Gothic" panose="020B0503020000020004" pitchFamily="34" charset="-127"/>
              </a:rPr>
              <a:t>There are several standard messages published in the UN/CEFACT library (Web site) which are designed to be used widely including general purpose business information entities and </a:t>
            </a:r>
            <a:r>
              <a:rPr lang="en-GB" altLang="ja-JP" sz="2000" dirty="0" err="1">
                <a:latin typeface="Times New Roman" panose="02020603050405020304" pitchFamily="18" charset="0"/>
                <a:ea typeface="Malgun Gothic" panose="020B0503020000020004" pitchFamily="34" charset="-127"/>
              </a:rPr>
              <a:t>codelists</a:t>
            </a:r>
            <a:r>
              <a:rPr lang="en-GB" altLang="ja-JP" sz="2000" dirty="0">
                <a:latin typeface="Times New Roman" panose="02020603050405020304" pitchFamily="18" charset="0"/>
                <a:ea typeface="Malgun Gothic" panose="020B0503020000020004" pitchFamily="34" charset="-127"/>
              </a:rPr>
              <a:t>.</a:t>
            </a:r>
            <a:endParaRPr lang="ja-JP" altLang="ja-JP" sz="2000" dirty="0">
              <a:latin typeface="Times New Roman" panose="02020603050405020304" pitchFamily="18" charset="0"/>
              <a:ea typeface="Malgun Gothic" panose="020B0503020000020004" pitchFamily="34" charset="-127"/>
            </a:endParaRPr>
          </a:p>
          <a:p>
            <a:pPr>
              <a:spcAft>
                <a:spcPts val="0"/>
              </a:spcAft>
            </a:pPr>
            <a:endParaRPr lang="en-GB" altLang="ja-JP" sz="2000" dirty="0">
              <a:latin typeface="Times New Roman" panose="02020603050405020304" pitchFamily="18" charset="0"/>
              <a:ea typeface="Malgun Gothic" panose="020B0503020000020004" pitchFamily="34" charset="-127"/>
            </a:endParaRPr>
          </a:p>
          <a:p>
            <a:pPr>
              <a:spcAft>
                <a:spcPts val="0"/>
              </a:spcAft>
            </a:pPr>
            <a:r>
              <a:rPr lang="en-GB" altLang="ja-JP" sz="2000" dirty="0">
                <a:latin typeface="Times New Roman" panose="02020603050405020304" pitchFamily="18" charset="0"/>
                <a:ea typeface="Malgun Gothic" panose="020B0503020000020004" pitchFamily="34" charset="-127"/>
              </a:rPr>
              <a:t>The other hand, a user’s application used with trading partners needs and can handle a part of information of the standard message. This causes frustration among users especially SMEs, such as;</a:t>
            </a:r>
            <a:endParaRPr lang="ja-JP" altLang="ja-JP" sz="2000" dirty="0">
              <a:latin typeface="Times New Roman" panose="02020603050405020304" pitchFamily="18" charset="0"/>
              <a:ea typeface="Malgun Gothic" panose="020B0503020000020004" pitchFamily="34" charset="-127"/>
            </a:endParaRPr>
          </a:p>
          <a:p>
            <a:pPr marL="800100" lvl="1" indent="-342900">
              <a:buFont typeface="+mj-lt"/>
              <a:buAutoNum type="arabicParenBoth"/>
              <a:tabLst>
                <a:tab pos="457200" algn="l"/>
              </a:tabLst>
            </a:pPr>
            <a:r>
              <a:rPr lang="en-GB" altLang="ja-JP" sz="2000" dirty="0">
                <a:latin typeface="Times New Roman" panose="02020603050405020304" pitchFamily="18" charset="0"/>
                <a:ea typeface="Malgun Gothic" panose="020B0503020000020004" pitchFamily="34" charset="-127"/>
              </a:rPr>
              <a:t>It needs a large size standard message for the small set of information used in user’s application.</a:t>
            </a:r>
            <a:endParaRPr lang="ja-JP" altLang="ja-JP" sz="2000" dirty="0">
              <a:latin typeface="Times New Roman" panose="02020603050405020304" pitchFamily="18" charset="0"/>
              <a:ea typeface="Malgun Gothic" panose="020B0503020000020004" pitchFamily="34" charset="-127"/>
            </a:endParaRPr>
          </a:p>
          <a:p>
            <a:pPr marL="800100" lvl="1" indent="-342900">
              <a:buFont typeface="+mj-lt"/>
              <a:buAutoNum type="arabicParenBoth"/>
              <a:tabLst>
                <a:tab pos="457200" algn="l"/>
              </a:tabLst>
            </a:pPr>
            <a:r>
              <a:rPr lang="en-GB" altLang="ja-JP" sz="2000" dirty="0">
                <a:latin typeface="Times New Roman" panose="02020603050405020304" pitchFamily="18" charset="0"/>
                <a:ea typeface="Malgun Gothic" panose="020B0503020000020004" pitchFamily="34" charset="-127"/>
              </a:rPr>
              <a:t>Each user application has to handle a bunch of information defined in the standard message.</a:t>
            </a:r>
            <a:endParaRPr lang="ja-JP" altLang="ja-JP" sz="2000" dirty="0">
              <a:latin typeface="Times New Roman" panose="02020603050405020304" pitchFamily="18" charset="0"/>
              <a:ea typeface="Malgun Gothic" panose="020B0503020000020004" pitchFamily="34" charset="-127"/>
            </a:endParaRPr>
          </a:p>
          <a:p>
            <a:pPr marL="800100" lvl="1" indent="-342900">
              <a:buFont typeface="+mj-lt"/>
              <a:buAutoNum type="arabicParenBoth"/>
              <a:tabLst>
                <a:tab pos="457200" algn="l"/>
              </a:tabLst>
            </a:pPr>
            <a:r>
              <a:rPr lang="en-GB" altLang="ja-JP" sz="2000" dirty="0">
                <a:latin typeface="Times New Roman" panose="02020603050405020304" pitchFamily="18" charset="0"/>
                <a:ea typeface="Malgun Gothic" panose="020B0503020000020004" pitchFamily="34" charset="-127"/>
              </a:rPr>
              <a:t>A user cannot predict the usable set of information in the standard message received.</a:t>
            </a:r>
            <a:endParaRPr lang="ja-JP" altLang="ja-JP" sz="2000" dirty="0">
              <a:latin typeface="Times New Roman" panose="02020603050405020304" pitchFamily="18" charset="0"/>
              <a:ea typeface="Malgun Gothic" panose="020B0503020000020004" pitchFamily="34" charset="-127"/>
            </a:endParaRPr>
          </a:p>
          <a:p>
            <a:pPr>
              <a:spcAft>
                <a:spcPts val="0"/>
              </a:spcAft>
            </a:pPr>
            <a:endParaRPr lang="en-GB" altLang="ja-JP" sz="2000" dirty="0">
              <a:latin typeface="Times New Roman" panose="02020603050405020304" pitchFamily="18" charset="0"/>
              <a:ea typeface="Malgun Gothic" panose="020B0503020000020004" pitchFamily="34" charset="-127"/>
            </a:endParaRPr>
          </a:p>
          <a:p>
            <a:pPr>
              <a:spcAft>
                <a:spcPts val="0"/>
              </a:spcAft>
            </a:pPr>
            <a:r>
              <a:rPr lang="en-GB" altLang="ja-JP" sz="2000" dirty="0">
                <a:latin typeface="Times New Roman" panose="02020603050405020304" pitchFamily="18" charset="0"/>
                <a:ea typeface="Malgun Gothic" panose="020B0503020000020004" pitchFamily="34" charset="-127"/>
              </a:rPr>
              <a:t>Fortunately, we have the technical specification Core Component Business Document Assembly (CCBDA) which enables defining a subset of the standard message. This specification has the capability to solve the above issues. </a:t>
            </a:r>
            <a:endParaRPr lang="ja-JP" altLang="ja-JP" sz="2000" dirty="0">
              <a:effectLst/>
              <a:latin typeface="Times New Roman" panose="02020603050405020304" pitchFamily="18" charset="0"/>
              <a:ea typeface="Malgun Gothic" panose="020B0503020000020004" pitchFamily="34" charset="-127"/>
            </a:endParaRPr>
          </a:p>
        </p:txBody>
      </p:sp>
      <p:sp>
        <p:nvSpPr>
          <p:cNvPr id="3" name="スライド番号プレースホルダー 2">
            <a:extLst>
              <a:ext uri="{FF2B5EF4-FFF2-40B4-BE49-F238E27FC236}">
                <a16:creationId xmlns:a16="http://schemas.microsoft.com/office/drawing/2014/main" id="{F09F8EC4-281F-4EB1-92A9-958A8503BC14}"/>
              </a:ext>
            </a:extLst>
          </p:cNvPr>
          <p:cNvSpPr>
            <a:spLocks noGrp="1"/>
          </p:cNvSpPr>
          <p:nvPr>
            <p:ph type="sldNum" sz="quarter" idx="12"/>
          </p:nvPr>
        </p:nvSpPr>
        <p:spPr/>
        <p:txBody>
          <a:bodyPr/>
          <a:lstStyle/>
          <a:p>
            <a:fld id="{E5A2FF8E-634E-4089-8DD2-8B8847E4CEFC}" type="slidenum">
              <a:rPr kumimoji="1" lang="ja-JP" altLang="en-US" smtClean="0"/>
              <a:t>2</a:t>
            </a:fld>
            <a:endParaRPr kumimoji="1" lang="ja-JP" altLang="en-US"/>
          </a:p>
        </p:txBody>
      </p:sp>
    </p:spTree>
    <p:extLst>
      <p:ext uri="{BB962C8B-B14F-4D97-AF65-F5344CB8AC3E}">
        <p14:creationId xmlns:p14="http://schemas.microsoft.com/office/powerpoint/2010/main" val="41694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FB5DC41-9605-4A28-BEA9-6DA9FE224274}"/>
              </a:ext>
            </a:extLst>
          </p:cNvPr>
          <p:cNvSpPr txBox="1"/>
          <p:nvPr/>
        </p:nvSpPr>
        <p:spPr>
          <a:xfrm>
            <a:off x="401476" y="266239"/>
            <a:ext cx="6790544" cy="646331"/>
          </a:xfrm>
          <a:prstGeom prst="rect">
            <a:avLst/>
          </a:prstGeom>
          <a:noFill/>
        </p:spPr>
        <p:txBody>
          <a:bodyPr wrap="square" rtlCol="0">
            <a:spAutoFit/>
          </a:bodyPr>
          <a:lstStyle/>
          <a:p>
            <a:r>
              <a:rPr lang="en-US" altLang="ja-JP" sz="3600" b="1" dirty="0"/>
              <a:t>1. Background (2)</a:t>
            </a:r>
            <a:endParaRPr kumimoji="1" lang="ja-JP" altLang="en-US" sz="3600" b="1" dirty="0"/>
          </a:p>
        </p:txBody>
      </p:sp>
      <p:sp>
        <p:nvSpPr>
          <p:cNvPr id="3" name="テキスト ボックス 2">
            <a:extLst>
              <a:ext uri="{FF2B5EF4-FFF2-40B4-BE49-F238E27FC236}">
                <a16:creationId xmlns:a16="http://schemas.microsoft.com/office/drawing/2014/main" id="{BBEE5839-48D6-47E6-935B-81B3F80F91D1}"/>
              </a:ext>
            </a:extLst>
          </p:cNvPr>
          <p:cNvSpPr txBox="1"/>
          <p:nvPr/>
        </p:nvSpPr>
        <p:spPr>
          <a:xfrm>
            <a:off x="401476" y="1202885"/>
            <a:ext cx="11108037" cy="5016758"/>
          </a:xfrm>
          <a:prstGeom prst="rect">
            <a:avLst/>
          </a:prstGeom>
          <a:noFill/>
        </p:spPr>
        <p:txBody>
          <a:bodyPr wrap="square" rtlCol="0">
            <a:spAutoFit/>
          </a:bodyPr>
          <a:lstStyle/>
          <a:p>
            <a:r>
              <a:rPr lang="en-GB" altLang="ja-JP" sz="2000" dirty="0">
                <a:latin typeface="Times New Roman" panose="02020603050405020304" pitchFamily="18" charset="0"/>
                <a:cs typeface="Times New Roman" panose="02020603050405020304" pitchFamily="18" charset="0"/>
              </a:rPr>
              <a:t>However, there seems to be some difficulties to apply CCBDA specification for implementing restricted messages while keeping interoperability, as follows.</a:t>
            </a:r>
            <a:endParaRPr lang="ja-JP" altLang="ja-JP" sz="2000" dirty="0">
              <a:latin typeface="Times New Roman" panose="02020603050405020304" pitchFamily="18" charset="0"/>
              <a:cs typeface="Times New Roman" panose="02020603050405020304" pitchFamily="18" charset="0"/>
            </a:endParaRPr>
          </a:p>
          <a:p>
            <a:pPr lvl="1"/>
            <a:r>
              <a:rPr lang="en-GB" altLang="ja-JP" sz="2000" dirty="0">
                <a:latin typeface="Times New Roman" panose="02020603050405020304" pitchFamily="18" charset="0"/>
                <a:cs typeface="Times New Roman" panose="02020603050405020304" pitchFamily="18" charset="0"/>
              </a:rPr>
              <a:t>No clear rules for restrictions of MBIE.</a:t>
            </a:r>
            <a:endParaRPr lang="ja-JP" altLang="ja-JP" sz="2000" dirty="0">
              <a:latin typeface="Times New Roman" panose="02020603050405020304" pitchFamily="18" charset="0"/>
              <a:cs typeface="Times New Roman" panose="02020603050405020304" pitchFamily="18" charset="0"/>
            </a:endParaRPr>
          </a:p>
          <a:p>
            <a:pPr lvl="1"/>
            <a:r>
              <a:rPr lang="en-GB" altLang="ja-JP" sz="2000" dirty="0">
                <a:latin typeface="Times New Roman" panose="02020603050405020304" pitchFamily="18" charset="0"/>
                <a:cs typeface="Times New Roman" panose="02020603050405020304" pitchFamily="18" charset="0"/>
              </a:rPr>
              <a:t>No rules for identifier of MA, MBIE.</a:t>
            </a:r>
            <a:endParaRPr lang="ja-JP" altLang="ja-JP" sz="2000" dirty="0">
              <a:latin typeface="Times New Roman" panose="02020603050405020304" pitchFamily="18" charset="0"/>
              <a:cs typeface="Times New Roman" panose="02020603050405020304" pitchFamily="18" charset="0"/>
            </a:endParaRPr>
          </a:p>
          <a:p>
            <a:pPr lvl="1"/>
            <a:r>
              <a:rPr lang="en-GB" altLang="ja-JP" sz="2000" dirty="0">
                <a:latin typeface="Times New Roman" panose="02020603050405020304" pitchFamily="18" charset="0"/>
                <a:cs typeface="Times New Roman" panose="02020603050405020304" pitchFamily="18" charset="0"/>
              </a:rPr>
              <a:t>No assembly rules for Internal Schema used for MBIEs.</a:t>
            </a:r>
            <a:endParaRPr lang="ja-JP" altLang="ja-JP" sz="2000" dirty="0">
              <a:latin typeface="Times New Roman" panose="02020603050405020304" pitchFamily="18" charset="0"/>
              <a:cs typeface="Times New Roman" panose="02020603050405020304" pitchFamily="18" charset="0"/>
            </a:endParaRPr>
          </a:p>
          <a:p>
            <a:pPr lvl="1"/>
            <a:r>
              <a:rPr lang="en-GB" altLang="ja-JP" sz="2000" dirty="0">
                <a:latin typeface="Times New Roman" panose="02020603050405020304" pitchFamily="18" charset="0"/>
                <a:cs typeface="Times New Roman" panose="02020603050405020304" pitchFamily="18" charset="0"/>
              </a:rPr>
              <a:t>No rules for restricting code lists.</a:t>
            </a:r>
            <a:endParaRPr lang="ja-JP" altLang="ja-JP" sz="2000" dirty="0">
              <a:latin typeface="Times New Roman" panose="02020603050405020304" pitchFamily="18" charset="0"/>
              <a:cs typeface="Times New Roman" panose="02020603050405020304" pitchFamily="18" charset="0"/>
            </a:endParaRPr>
          </a:p>
          <a:p>
            <a:pPr lvl="1"/>
            <a:r>
              <a:rPr lang="en-GB" altLang="ja-JP" sz="2000" dirty="0">
                <a:latin typeface="Times New Roman" panose="02020603050405020304" pitchFamily="18" charset="0"/>
                <a:cs typeface="Times New Roman" panose="02020603050405020304" pitchFamily="18" charset="0"/>
              </a:rPr>
              <a:t>No publication rules for MA.</a:t>
            </a:r>
            <a:endParaRPr lang="ja-JP" altLang="ja-JP" sz="2000" dirty="0">
              <a:latin typeface="Times New Roman" panose="02020603050405020304" pitchFamily="18" charset="0"/>
              <a:cs typeface="Times New Roman" panose="02020603050405020304" pitchFamily="18" charset="0"/>
            </a:endParaRPr>
          </a:p>
          <a:p>
            <a:r>
              <a:rPr lang="en-GB" altLang="ja-JP" sz="2000" dirty="0">
                <a:latin typeface="Times New Roman" panose="02020603050405020304" pitchFamily="18" charset="0"/>
                <a:cs typeface="Times New Roman" panose="02020603050405020304" pitchFamily="18" charset="0"/>
              </a:rPr>
              <a:t>Further more;</a:t>
            </a:r>
            <a:endParaRPr lang="ja-JP" altLang="ja-JP" sz="2000" dirty="0">
              <a:latin typeface="Times New Roman" panose="02020603050405020304" pitchFamily="18" charset="0"/>
              <a:cs typeface="Times New Roman" panose="02020603050405020304" pitchFamily="18" charset="0"/>
            </a:endParaRPr>
          </a:p>
          <a:p>
            <a:pPr lvl="1"/>
            <a:r>
              <a:rPr lang="en-GB" altLang="ja-JP" sz="2000" dirty="0">
                <a:latin typeface="Times New Roman" panose="02020603050405020304" pitchFamily="18" charset="0"/>
                <a:cs typeface="Times New Roman" panose="02020603050405020304" pitchFamily="18" charset="0"/>
              </a:rPr>
              <a:t>Considering the new RSM template describing MBIEs.</a:t>
            </a:r>
            <a:endParaRPr lang="ja-JP" altLang="ja-JP" sz="2000" dirty="0">
              <a:latin typeface="Times New Roman" panose="02020603050405020304" pitchFamily="18" charset="0"/>
              <a:cs typeface="Times New Roman" panose="02020603050405020304" pitchFamily="18" charset="0"/>
            </a:endParaRPr>
          </a:p>
          <a:p>
            <a:pPr lvl="0"/>
            <a:r>
              <a:rPr lang="en-GB" altLang="ja-JP" sz="2000" dirty="0">
                <a:latin typeface="Times New Roman" panose="02020603050405020304" pitchFamily="18" charset="0"/>
                <a:cs typeface="Times New Roman" panose="02020603050405020304" pitchFamily="18" charset="0"/>
              </a:rPr>
              <a:t>       Considering the relation with XHE (Exchange Header Envelope) specification.</a:t>
            </a:r>
            <a:endParaRPr lang="ja-JP" altLang="ja-JP" sz="2000" dirty="0">
              <a:latin typeface="Times New Roman" panose="02020603050405020304" pitchFamily="18" charset="0"/>
              <a:cs typeface="Times New Roman" panose="02020603050405020304" pitchFamily="18" charset="0"/>
            </a:endParaRPr>
          </a:p>
          <a:p>
            <a:r>
              <a:rPr lang="en-GB" altLang="ja-JP" sz="2000" dirty="0">
                <a:latin typeface="Times New Roman" panose="02020603050405020304" pitchFamily="18" charset="0"/>
                <a:cs typeface="Times New Roman" panose="02020603050405020304" pitchFamily="18" charset="0"/>
              </a:rPr>
              <a:t> </a:t>
            </a:r>
            <a:endParaRPr lang="ja-JP" altLang="ja-JP" sz="2000" dirty="0">
              <a:latin typeface="Times New Roman" panose="02020603050405020304" pitchFamily="18" charset="0"/>
              <a:cs typeface="Times New Roman" panose="02020603050405020304" pitchFamily="18" charset="0"/>
            </a:endParaRPr>
          </a:p>
          <a:p>
            <a:r>
              <a:rPr lang="en-GB" altLang="ja-JP" sz="2000" dirty="0">
                <a:latin typeface="Times New Roman" panose="02020603050405020304" pitchFamily="18" charset="0"/>
                <a:cs typeface="Times New Roman" panose="02020603050405020304" pitchFamily="18" charset="0"/>
              </a:rPr>
              <a:t>It is desirable to take careful guidance for message implementations based on CCBDA specification to keep interoperability among EDI users.</a:t>
            </a:r>
            <a:endParaRPr lang="ja-JP" altLang="ja-JP" sz="2000" dirty="0">
              <a:latin typeface="Times New Roman" panose="02020603050405020304" pitchFamily="18" charset="0"/>
              <a:cs typeface="Times New Roman" panose="02020603050405020304" pitchFamily="18" charset="0"/>
            </a:endParaRPr>
          </a:p>
          <a:p>
            <a:r>
              <a:rPr lang="en-GB" altLang="ja-JP" sz="2000" dirty="0">
                <a:latin typeface="Times New Roman" panose="02020603050405020304" pitchFamily="18" charset="0"/>
                <a:cs typeface="Times New Roman" panose="02020603050405020304" pitchFamily="18" charset="0"/>
              </a:rPr>
              <a:t> </a:t>
            </a:r>
            <a:endParaRPr lang="ja-JP" altLang="ja-JP" sz="2000" dirty="0">
              <a:latin typeface="Times New Roman" panose="02020603050405020304" pitchFamily="18" charset="0"/>
              <a:cs typeface="Times New Roman" panose="02020603050405020304" pitchFamily="18" charset="0"/>
            </a:endParaRPr>
          </a:p>
          <a:p>
            <a:r>
              <a:rPr lang="en-GB" altLang="ja-JP" sz="2000" dirty="0">
                <a:latin typeface="Times New Roman" panose="02020603050405020304" pitchFamily="18" charset="0"/>
                <a:cs typeface="Times New Roman" panose="02020603050405020304" pitchFamily="18" charset="0"/>
              </a:rPr>
              <a:t>This project introduces the guidelines how to define a Message Assembly (MA) constructed with Message Business Information Entities (MBIE) and Qualified Data Type (QDT).  </a:t>
            </a:r>
            <a:endParaRPr kumimoji="1" lang="ja-JP" altLang="en-US" sz="2000" dirty="0">
              <a:latin typeface="Times New Roman" panose="02020603050405020304" pitchFamily="18" charset="0"/>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746BE826-DC1D-4CD0-864E-A73BAEFA1791}"/>
              </a:ext>
            </a:extLst>
          </p:cNvPr>
          <p:cNvSpPr>
            <a:spLocks noGrp="1"/>
          </p:cNvSpPr>
          <p:nvPr>
            <p:ph type="sldNum" sz="quarter" idx="12"/>
          </p:nvPr>
        </p:nvSpPr>
        <p:spPr/>
        <p:txBody>
          <a:bodyPr/>
          <a:lstStyle/>
          <a:p>
            <a:fld id="{E5A2FF8E-634E-4089-8DD2-8B8847E4CEFC}" type="slidenum">
              <a:rPr kumimoji="1" lang="ja-JP" altLang="en-US" smtClean="0"/>
              <a:t>3</a:t>
            </a:fld>
            <a:endParaRPr kumimoji="1" lang="ja-JP" altLang="en-US"/>
          </a:p>
        </p:txBody>
      </p:sp>
    </p:spTree>
    <p:extLst>
      <p:ext uri="{BB962C8B-B14F-4D97-AF65-F5344CB8AC3E}">
        <p14:creationId xmlns:p14="http://schemas.microsoft.com/office/powerpoint/2010/main" val="3334862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849CBE9-48ED-4A9F-9727-CDB34A7B858B}"/>
              </a:ext>
            </a:extLst>
          </p:cNvPr>
          <p:cNvSpPr/>
          <p:nvPr/>
        </p:nvSpPr>
        <p:spPr>
          <a:xfrm>
            <a:off x="1249016" y="995284"/>
            <a:ext cx="9177131" cy="5632311"/>
          </a:xfrm>
          <a:prstGeom prst="rect">
            <a:avLst/>
          </a:prstGeom>
        </p:spPr>
        <p:txBody>
          <a:bodyPr wrap="square">
            <a:spAutoFit/>
          </a:bodyPr>
          <a:lstStyle/>
          <a:p>
            <a:pPr lvl="1"/>
            <a:r>
              <a:rPr lang="en-GB" altLang="ja-JP" sz="2400" dirty="0"/>
              <a:t>REQ1. Clear rules for restrictions of MBIE.</a:t>
            </a:r>
          </a:p>
          <a:p>
            <a:pPr lvl="1"/>
            <a:endParaRPr lang="ja-JP" altLang="ja-JP" sz="2400" dirty="0"/>
          </a:p>
          <a:p>
            <a:pPr lvl="1"/>
            <a:r>
              <a:rPr lang="en-GB" altLang="ja-JP" sz="2400" dirty="0"/>
              <a:t>REQ2. Rules for identification of MA and MBIE.</a:t>
            </a:r>
            <a:endParaRPr lang="ja-JP" altLang="ja-JP" sz="2400" dirty="0"/>
          </a:p>
          <a:p>
            <a:pPr lvl="1"/>
            <a:endParaRPr lang="en-GB" altLang="ja-JP" sz="2400" dirty="0"/>
          </a:p>
          <a:p>
            <a:pPr lvl="1"/>
            <a:r>
              <a:rPr lang="en-GB" altLang="ja-JP" sz="2400" dirty="0"/>
              <a:t>REQ3. Assembly rules for Internal Schema used for MBIEs.</a:t>
            </a:r>
            <a:endParaRPr lang="ja-JP" altLang="ja-JP" sz="2400" dirty="0"/>
          </a:p>
          <a:p>
            <a:pPr lvl="1"/>
            <a:endParaRPr lang="en-GB" altLang="ja-JP" sz="2400" dirty="0"/>
          </a:p>
          <a:p>
            <a:pPr lvl="1"/>
            <a:r>
              <a:rPr lang="en-GB" altLang="ja-JP" sz="2400" dirty="0"/>
              <a:t>REQ4. Rules for restricting code lists.</a:t>
            </a:r>
            <a:endParaRPr lang="ja-JP" altLang="ja-JP" sz="2400" dirty="0"/>
          </a:p>
          <a:p>
            <a:pPr lvl="1"/>
            <a:endParaRPr lang="en-GB" altLang="ja-JP" sz="2400" dirty="0"/>
          </a:p>
          <a:p>
            <a:pPr lvl="1"/>
            <a:r>
              <a:rPr lang="en-GB" altLang="ja-JP" sz="2400" dirty="0"/>
              <a:t>REQ5. Publication rules for MA.</a:t>
            </a:r>
            <a:endParaRPr lang="en-US" altLang="ja-JP" sz="2400" dirty="0"/>
          </a:p>
          <a:p>
            <a:pPr lvl="1"/>
            <a:endParaRPr lang="en-GB" altLang="ja-JP" sz="2400" dirty="0"/>
          </a:p>
          <a:p>
            <a:pPr lvl="1"/>
            <a:r>
              <a:rPr lang="en-GB" altLang="ja-JP" sz="2400" dirty="0"/>
              <a:t>REQ6. RSM template for MBIE.</a:t>
            </a:r>
            <a:endParaRPr lang="en-US" altLang="ja-JP" sz="2400" dirty="0"/>
          </a:p>
          <a:p>
            <a:pPr lvl="1"/>
            <a:endParaRPr lang="en-US" altLang="ja-JP" sz="2400" dirty="0"/>
          </a:p>
          <a:p>
            <a:pPr lvl="1"/>
            <a:r>
              <a:rPr lang="en-US" altLang="ja-JP" sz="2400" dirty="0"/>
              <a:t>REQ7. Review of CCBDA.</a:t>
            </a:r>
          </a:p>
          <a:p>
            <a:pPr lvl="1"/>
            <a:endParaRPr lang="en-US" altLang="ja-JP" sz="2400" dirty="0"/>
          </a:p>
          <a:p>
            <a:pPr lvl="1"/>
            <a:r>
              <a:rPr lang="en-US" altLang="ja-JP" sz="2400" dirty="0"/>
              <a:t>REQ8. Guidelines for Message Design Process</a:t>
            </a:r>
            <a:endParaRPr lang="ja-JP" altLang="ja-JP" sz="2400" dirty="0"/>
          </a:p>
        </p:txBody>
      </p:sp>
      <p:sp>
        <p:nvSpPr>
          <p:cNvPr id="3" name="テキスト ボックス 2">
            <a:extLst>
              <a:ext uri="{FF2B5EF4-FFF2-40B4-BE49-F238E27FC236}">
                <a16:creationId xmlns:a16="http://schemas.microsoft.com/office/drawing/2014/main" id="{CFB93156-6D16-40D6-8DC0-A2392CD5A4FA}"/>
              </a:ext>
            </a:extLst>
          </p:cNvPr>
          <p:cNvSpPr txBox="1"/>
          <p:nvPr/>
        </p:nvSpPr>
        <p:spPr>
          <a:xfrm>
            <a:off x="549964" y="230405"/>
            <a:ext cx="5287617" cy="646331"/>
          </a:xfrm>
          <a:prstGeom prst="rect">
            <a:avLst/>
          </a:prstGeom>
          <a:noFill/>
        </p:spPr>
        <p:txBody>
          <a:bodyPr wrap="square" rtlCol="0">
            <a:spAutoFit/>
          </a:bodyPr>
          <a:lstStyle/>
          <a:p>
            <a:r>
              <a:rPr kumimoji="1" lang="en-US" altLang="ja-JP" sz="3600" b="1" dirty="0"/>
              <a:t>2. Requirements List</a:t>
            </a:r>
            <a:endParaRPr kumimoji="1" lang="ja-JP" altLang="en-US" sz="3600" b="1" dirty="0"/>
          </a:p>
        </p:txBody>
      </p:sp>
      <p:sp>
        <p:nvSpPr>
          <p:cNvPr id="4" name="スライド番号プレースホルダー 3">
            <a:extLst>
              <a:ext uri="{FF2B5EF4-FFF2-40B4-BE49-F238E27FC236}">
                <a16:creationId xmlns:a16="http://schemas.microsoft.com/office/drawing/2014/main" id="{7A525476-17E0-4CC8-B1C4-27D6261F9B97}"/>
              </a:ext>
            </a:extLst>
          </p:cNvPr>
          <p:cNvSpPr>
            <a:spLocks noGrp="1"/>
          </p:cNvSpPr>
          <p:nvPr>
            <p:ph type="sldNum" sz="quarter" idx="12"/>
          </p:nvPr>
        </p:nvSpPr>
        <p:spPr/>
        <p:txBody>
          <a:bodyPr/>
          <a:lstStyle/>
          <a:p>
            <a:fld id="{E5A2FF8E-634E-4089-8DD2-8B8847E4CEFC}" type="slidenum">
              <a:rPr kumimoji="1" lang="ja-JP" altLang="en-US" smtClean="0"/>
              <a:t>4</a:t>
            </a:fld>
            <a:endParaRPr kumimoji="1" lang="ja-JP" altLang="en-US"/>
          </a:p>
        </p:txBody>
      </p:sp>
    </p:spTree>
    <p:extLst>
      <p:ext uri="{BB962C8B-B14F-4D97-AF65-F5344CB8AC3E}">
        <p14:creationId xmlns:p14="http://schemas.microsoft.com/office/powerpoint/2010/main" val="3800401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8879F92-69BE-47F7-A47B-223191901344}"/>
              </a:ext>
            </a:extLst>
          </p:cNvPr>
          <p:cNvSpPr/>
          <p:nvPr/>
        </p:nvSpPr>
        <p:spPr>
          <a:xfrm>
            <a:off x="0" y="151033"/>
            <a:ext cx="9134061" cy="584775"/>
          </a:xfrm>
          <a:prstGeom prst="rect">
            <a:avLst/>
          </a:prstGeom>
        </p:spPr>
        <p:txBody>
          <a:bodyPr wrap="square">
            <a:spAutoFit/>
          </a:bodyPr>
          <a:lstStyle/>
          <a:p>
            <a:pPr lvl="1"/>
            <a:r>
              <a:rPr lang="en-GB" altLang="ja-JP" sz="3200" b="1" dirty="0"/>
              <a:t>REQ1. Clear rules for restrictions of MBIE.</a:t>
            </a:r>
          </a:p>
        </p:txBody>
      </p:sp>
      <p:sp>
        <p:nvSpPr>
          <p:cNvPr id="3" name="テキスト ボックス 2">
            <a:extLst>
              <a:ext uri="{FF2B5EF4-FFF2-40B4-BE49-F238E27FC236}">
                <a16:creationId xmlns:a16="http://schemas.microsoft.com/office/drawing/2014/main" id="{906865DE-40FD-4BAF-A698-7F1D9173984C}"/>
              </a:ext>
            </a:extLst>
          </p:cNvPr>
          <p:cNvSpPr txBox="1"/>
          <p:nvPr/>
        </p:nvSpPr>
        <p:spPr>
          <a:xfrm>
            <a:off x="822960" y="1450683"/>
            <a:ext cx="10058400" cy="1631216"/>
          </a:xfrm>
          <a:prstGeom prst="rect">
            <a:avLst/>
          </a:prstGeom>
          <a:noFill/>
          <a:ln>
            <a:solidFill>
              <a:schemeClr val="accent1"/>
            </a:solidFill>
          </a:ln>
        </p:spPr>
        <p:txBody>
          <a:bodyPr wrap="square" rtlCol="0">
            <a:spAutoFit/>
          </a:bodyPr>
          <a:lstStyle/>
          <a:p>
            <a:pPr marL="342900" indent="-342900">
              <a:buAutoNum type="arabicPeriod"/>
            </a:pPr>
            <a:r>
              <a:rPr kumimoji="1" lang="en-US" altLang="ja-JP" sz="2000" dirty="0"/>
              <a:t>Limited BBIEs and ASBIEs under the ABIE.</a:t>
            </a:r>
          </a:p>
          <a:p>
            <a:pPr marL="342900" indent="-342900">
              <a:buAutoNum type="arabicPeriod"/>
            </a:pPr>
            <a:r>
              <a:rPr lang="en-US" altLang="ja-JP" sz="2000" dirty="0"/>
              <a:t>Limited occurrence for BBIE or ASBIE.</a:t>
            </a:r>
          </a:p>
          <a:p>
            <a:pPr marL="342900" indent="-342900">
              <a:buAutoNum type="arabicPeriod"/>
            </a:pPr>
            <a:r>
              <a:rPr kumimoji="1" lang="en-US" altLang="ja-JP" sz="2000" dirty="0"/>
              <a:t>Additional </a:t>
            </a:r>
            <a:r>
              <a:rPr kumimoji="1" lang="en-US" altLang="ja-JP" sz="2000" dirty="0" err="1"/>
              <a:t>qDT</a:t>
            </a:r>
            <a:r>
              <a:rPr kumimoji="1" lang="en-US" altLang="ja-JP" sz="2000" dirty="0"/>
              <a:t> for the BBIE.</a:t>
            </a:r>
          </a:p>
          <a:p>
            <a:pPr marL="342900" indent="-342900">
              <a:buAutoNum type="arabicPeriod"/>
            </a:pPr>
            <a:r>
              <a:rPr lang="en-US" altLang="ja-JP" sz="2000" dirty="0"/>
              <a:t>Limited Context.</a:t>
            </a:r>
          </a:p>
          <a:p>
            <a:pPr marL="342900" indent="-342900">
              <a:buAutoNum type="arabicPeriod"/>
            </a:pPr>
            <a:r>
              <a:rPr lang="en-US" altLang="ja-JP" sz="2000" dirty="0"/>
              <a:t>Restricted scope of the description according to the above limitation.</a:t>
            </a:r>
            <a:endParaRPr kumimoji="1" lang="ja-JP" altLang="en-US" sz="2000" dirty="0"/>
          </a:p>
        </p:txBody>
      </p:sp>
      <p:sp>
        <p:nvSpPr>
          <p:cNvPr id="4" name="テキスト ボックス 3">
            <a:extLst>
              <a:ext uri="{FF2B5EF4-FFF2-40B4-BE49-F238E27FC236}">
                <a16:creationId xmlns:a16="http://schemas.microsoft.com/office/drawing/2014/main" id="{31252EB4-8264-4499-8F5D-EAE2F71EF4BB}"/>
              </a:ext>
            </a:extLst>
          </p:cNvPr>
          <p:cNvSpPr txBox="1"/>
          <p:nvPr/>
        </p:nvSpPr>
        <p:spPr>
          <a:xfrm>
            <a:off x="869549" y="5728511"/>
            <a:ext cx="9965221" cy="707886"/>
          </a:xfrm>
          <a:prstGeom prst="rect">
            <a:avLst/>
          </a:prstGeom>
          <a:noFill/>
          <a:ln>
            <a:solidFill>
              <a:schemeClr val="accent1"/>
            </a:solidFill>
          </a:ln>
        </p:spPr>
        <p:txBody>
          <a:bodyPr wrap="square" rtlCol="0">
            <a:spAutoFit/>
          </a:bodyPr>
          <a:lstStyle/>
          <a:p>
            <a:r>
              <a:rPr lang="en-US" altLang="ja-JP" sz="2000" dirty="0"/>
              <a:t>The MBIE should have the new definition according to it’s restrictions.</a:t>
            </a:r>
          </a:p>
          <a:p>
            <a:r>
              <a:rPr lang="en-US" altLang="ja-JP" sz="2000" dirty="0">
                <a:sym typeface="Wingdings" panose="05000000000000000000" pitchFamily="2" charset="2"/>
              </a:rPr>
              <a:t>The new </a:t>
            </a:r>
            <a:r>
              <a:rPr lang="en-US" altLang="ja-JP" sz="2000" dirty="0" err="1">
                <a:sym typeface="Wingdings" panose="05000000000000000000" pitchFamily="2" charset="2"/>
              </a:rPr>
              <a:t>qDTs</a:t>
            </a:r>
            <a:r>
              <a:rPr lang="en-US" altLang="ja-JP" sz="2000" dirty="0">
                <a:sym typeface="Wingdings" panose="05000000000000000000" pitchFamily="2" charset="2"/>
              </a:rPr>
              <a:t> can be defined without UN publication ?</a:t>
            </a:r>
            <a:endParaRPr kumimoji="1" lang="en-US" altLang="ja-JP" sz="2000" dirty="0">
              <a:sym typeface="Wingdings" panose="05000000000000000000" pitchFamily="2" charset="2"/>
            </a:endParaRPr>
          </a:p>
        </p:txBody>
      </p:sp>
      <p:sp>
        <p:nvSpPr>
          <p:cNvPr id="5" name="テキスト ボックス 4">
            <a:extLst>
              <a:ext uri="{FF2B5EF4-FFF2-40B4-BE49-F238E27FC236}">
                <a16:creationId xmlns:a16="http://schemas.microsoft.com/office/drawing/2014/main" id="{BE0A507A-54C5-4B48-A8A8-D92A0486671A}"/>
              </a:ext>
            </a:extLst>
          </p:cNvPr>
          <p:cNvSpPr txBox="1"/>
          <p:nvPr/>
        </p:nvSpPr>
        <p:spPr>
          <a:xfrm>
            <a:off x="822960" y="3885036"/>
            <a:ext cx="10058400" cy="1015663"/>
          </a:xfrm>
          <a:prstGeom prst="rect">
            <a:avLst/>
          </a:prstGeom>
          <a:noFill/>
          <a:ln>
            <a:solidFill>
              <a:schemeClr val="accent1"/>
            </a:solidFill>
          </a:ln>
        </p:spPr>
        <p:txBody>
          <a:bodyPr wrap="square" rtlCol="0">
            <a:spAutoFit/>
          </a:bodyPr>
          <a:lstStyle/>
          <a:p>
            <a:r>
              <a:rPr kumimoji="1" lang="en-US" altLang="ja-JP" sz="2000" dirty="0"/>
              <a:t>1. Adding BBIEs and/or ASBIEs to the published ABIE.</a:t>
            </a:r>
          </a:p>
          <a:p>
            <a:r>
              <a:rPr lang="en-US" altLang="ja-JP" sz="2000" dirty="0"/>
              <a:t>2. Expand occurrence for BBIE or ASBIE</a:t>
            </a:r>
          </a:p>
          <a:p>
            <a:r>
              <a:rPr kumimoji="1" lang="en-US" altLang="ja-JP" sz="2000" dirty="0"/>
              <a:t>3. Remove existing </a:t>
            </a:r>
            <a:r>
              <a:rPr kumimoji="1" lang="en-US" altLang="ja-JP" sz="2000" dirty="0" err="1"/>
              <a:t>qDT</a:t>
            </a:r>
            <a:r>
              <a:rPr kumimoji="1" lang="en-US" altLang="ja-JP" sz="2000" dirty="0"/>
              <a:t> specified for BBIE.</a:t>
            </a:r>
            <a:endParaRPr kumimoji="1" lang="ja-JP" altLang="en-US" sz="2000" dirty="0"/>
          </a:p>
        </p:txBody>
      </p:sp>
      <p:sp>
        <p:nvSpPr>
          <p:cNvPr id="6" name="テキスト ボックス 5">
            <a:extLst>
              <a:ext uri="{FF2B5EF4-FFF2-40B4-BE49-F238E27FC236}">
                <a16:creationId xmlns:a16="http://schemas.microsoft.com/office/drawing/2014/main" id="{42ACF963-DCBE-44D0-BD6F-9A7FE8A2FF18}"/>
              </a:ext>
            </a:extLst>
          </p:cNvPr>
          <p:cNvSpPr txBox="1"/>
          <p:nvPr/>
        </p:nvSpPr>
        <p:spPr>
          <a:xfrm>
            <a:off x="822960" y="927463"/>
            <a:ext cx="4167051" cy="523220"/>
          </a:xfrm>
          <a:prstGeom prst="rect">
            <a:avLst/>
          </a:prstGeom>
          <a:noFill/>
        </p:spPr>
        <p:txBody>
          <a:bodyPr wrap="square" rtlCol="0">
            <a:spAutoFit/>
          </a:bodyPr>
          <a:lstStyle/>
          <a:p>
            <a:r>
              <a:rPr kumimoji="1" lang="en-US" altLang="ja-JP" sz="2800" b="1" dirty="0"/>
              <a:t>Available restrictions</a:t>
            </a:r>
            <a:endParaRPr kumimoji="1" lang="ja-JP" altLang="en-US" sz="2800" b="1" dirty="0"/>
          </a:p>
        </p:txBody>
      </p:sp>
      <p:sp>
        <p:nvSpPr>
          <p:cNvPr id="7" name="テキスト ボックス 6">
            <a:extLst>
              <a:ext uri="{FF2B5EF4-FFF2-40B4-BE49-F238E27FC236}">
                <a16:creationId xmlns:a16="http://schemas.microsoft.com/office/drawing/2014/main" id="{34E8E062-7052-4CAF-8D76-2E0730DB10A8}"/>
              </a:ext>
            </a:extLst>
          </p:cNvPr>
          <p:cNvSpPr txBox="1"/>
          <p:nvPr/>
        </p:nvSpPr>
        <p:spPr>
          <a:xfrm>
            <a:off x="822959" y="3382420"/>
            <a:ext cx="4167051" cy="523220"/>
          </a:xfrm>
          <a:prstGeom prst="rect">
            <a:avLst/>
          </a:prstGeom>
          <a:noFill/>
        </p:spPr>
        <p:txBody>
          <a:bodyPr wrap="square" rtlCol="0">
            <a:spAutoFit/>
          </a:bodyPr>
          <a:lstStyle/>
          <a:p>
            <a:r>
              <a:rPr lang="en-US" altLang="ja-JP" sz="2800" b="1" dirty="0"/>
              <a:t>Not allowed</a:t>
            </a:r>
            <a:endParaRPr kumimoji="1" lang="ja-JP" altLang="en-US" sz="2800" b="1" dirty="0"/>
          </a:p>
        </p:txBody>
      </p:sp>
      <p:sp>
        <p:nvSpPr>
          <p:cNvPr id="8" name="テキスト ボックス 7">
            <a:extLst>
              <a:ext uri="{FF2B5EF4-FFF2-40B4-BE49-F238E27FC236}">
                <a16:creationId xmlns:a16="http://schemas.microsoft.com/office/drawing/2014/main" id="{5988C7E2-8678-4C82-A6C4-B70E81993534}"/>
              </a:ext>
            </a:extLst>
          </p:cNvPr>
          <p:cNvSpPr txBox="1"/>
          <p:nvPr/>
        </p:nvSpPr>
        <p:spPr>
          <a:xfrm>
            <a:off x="822958" y="5141705"/>
            <a:ext cx="4167051" cy="523220"/>
          </a:xfrm>
          <a:prstGeom prst="rect">
            <a:avLst/>
          </a:prstGeom>
          <a:noFill/>
        </p:spPr>
        <p:txBody>
          <a:bodyPr wrap="square" rtlCol="0">
            <a:spAutoFit/>
          </a:bodyPr>
          <a:lstStyle/>
          <a:p>
            <a:r>
              <a:rPr kumimoji="1" lang="en-US" altLang="ja-JP" sz="2800" b="1" dirty="0"/>
              <a:t>Issues</a:t>
            </a:r>
            <a:endParaRPr kumimoji="1" lang="ja-JP" altLang="en-US" sz="2800" b="1" dirty="0"/>
          </a:p>
        </p:txBody>
      </p:sp>
      <p:sp>
        <p:nvSpPr>
          <p:cNvPr id="9" name="スライド番号プレースホルダー 8">
            <a:extLst>
              <a:ext uri="{FF2B5EF4-FFF2-40B4-BE49-F238E27FC236}">
                <a16:creationId xmlns:a16="http://schemas.microsoft.com/office/drawing/2014/main" id="{8E761BE7-1F14-40E4-9600-1B4C308E88AD}"/>
              </a:ext>
            </a:extLst>
          </p:cNvPr>
          <p:cNvSpPr>
            <a:spLocks noGrp="1"/>
          </p:cNvSpPr>
          <p:nvPr>
            <p:ph type="sldNum" sz="quarter" idx="12"/>
          </p:nvPr>
        </p:nvSpPr>
        <p:spPr/>
        <p:txBody>
          <a:bodyPr/>
          <a:lstStyle/>
          <a:p>
            <a:fld id="{E5A2FF8E-634E-4089-8DD2-8B8847E4CEFC}" type="slidenum">
              <a:rPr kumimoji="1" lang="ja-JP" altLang="en-US" smtClean="0"/>
              <a:t>5</a:t>
            </a:fld>
            <a:endParaRPr kumimoji="1" lang="ja-JP" altLang="en-US"/>
          </a:p>
        </p:txBody>
      </p:sp>
    </p:spTree>
    <p:extLst>
      <p:ext uri="{BB962C8B-B14F-4D97-AF65-F5344CB8AC3E}">
        <p14:creationId xmlns:p14="http://schemas.microsoft.com/office/powerpoint/2010/main" val="3740128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67F5C15-6BE5-4782-B825-C853D29B6203}"/>
              </a:ext>
            </a:extLst>
          </p:cNvPr>
          <p:cNvSpPr/>
          <p:nvPr/>
        </p:nvSpPr>
        <p:spPr>
          <a:xfrm>
            <a:off x="0" y="151033"/>
            <a:ext cx="10502537" cy="584775"/>
          </a:xfrm>
          <a:prstGeom prst="rect">
            <a:avLst/>
          </a:prstGeom>
        </p:spPr>
        <p:txBody>
          <a:bodyPr wrap="square">
            <a:spAutoFit/>
          </a:bodyPr>
          <a:lstStyle/>
          <a:p>
            <a:pPr lvl="1"/>
            <a:r>
              <a:rPr lang="en-GB" altLang="ja-JP" sz="3200" b="1" dirty="0"/>
              <a:t>REQ2. Rules for identification of MA and MBIE.</a:t>
            </a:r>
          </a:p>
        </p:txBody>
      </p:sp>
      <p:sp>
        <p:nvSpPr>
          <p:cNvPr id="3" name="テキスト ボックス 2">
            <a:extLst>
              <a:ext uri="{FF2B5EF4-FFF2-40B4-BE49-F238E27FC236}">
                <a16:creationId xmlns:a16="http://schemas.microsoft.com/office/drawing/2014/main" id="{28F8CFBF-06EA-43EE-9F64-301126A3BC20}"/>
              </a:ext>
            </a:extLst>
          </p:cNvPr>
          <p:cNvSpPr txBox="1"/>
          <p:nvPr/>
        </p:nvSpPr>
        <p:spPr>
          <a:xfrm>
            <a:off x="613954" y="992777"/>
            <a:ext cx="10737669" cy="1938992"/>
          </a:xfrm>
          <a:prstGeom prst="rect">
            <a:avLst/>
          </a:prstGeom>
          <a:noFill/>
        </p:spPr>
        <p:txBody>
          <a:bodyPr wrap="square" rtlCol="0">
            <a:spAutoFit/>
          </a:bodyPr>
          <a:lstStyle/>
          <a:p>
            <a:r>
              <a:rPr lang="en-GB" altLang="ja-JP" sz="2000" dirty="0"/>
              <a:t>Do we need to uniquely identify the message artefacts, such as MBIE? The team agreed that this not is needed since they are unique within their context, i.e. the message. As long as they are duly noted in the RSM, using the new template, they are accessible and cannot be confused with other MBIEs. It is however important to note the UN id number for the ABIE from which it is derived.</a:t>
            </a:r>
            <a:endParaRPr lang="ja-JP" altLang="ja-JP" sz="2000" dirty="0"/>
          </a:p>
          <a:p>
            <a:endParaRPr kumimoji="1" lang="ja-JP" altLang="en-US" sz="2000" dirty="0"/>
          </a:p>
        </p:txBody>
      </p:sp>
      <p:sp>
        <p:nvSpPr>
          <p:cNvPr id="4" name="テキスト ボックス 3">
            <a:extLst>
              <a:ext uri="{FF2B5EF4-FFF2-40B4-BE49-F238E27FC236}">
                <a16:creationId xmlns:a16="http://schemas.microsoft.com/office/drawing/2014/main" id="{48AB8755-2043-4C69-B780-79A114E4210B}"/>
              </a:ext>
            </a:extLst>
          </p:cNvPr>
          <p:cNvSpPr txBox="1"/>
          <p:nvPr/>
        </p:nvSpPr>
        <p:spPr>
          <a:xfrm>
            <a:off x="757646" y="3105834"/>
            <a:ext cx="10593977" cy="646331"/>
          </a:xfrm>
          <a:prstGeom prst="rect">
            <a:avLst/>
          </a:prstGeom>
          <a:noFill/>
          <a:ln>
            <a:solidFill>
              <a:schemeClr val="accent1"/>
            </a:solidFill>
          </a:ln>
        </p:spPr>
        <p:txBody>
          <a:bodyPr wrap="square" rtlCol="0">
            <a:spAutoFit/>
          </a:bodyPr>
          <a:lstStyle/>
          <a:p>
            <a:r>
              <a:rPr kumimoji="1" lang="en-US" altLang="ja-JP" dirty="0"/>
              <a:t>Identification of MA:</a:t>
            </a:r>
          </a:p>
          <a:p>
            <a:r>
              <a:rPr lang="en-US" altLang="ja-JP" dirty="0">
                <a:sym typeface="Wingdings" panose="05000000000000000000" pitchFamily="2" charset="2"/>
              </a:rPr>
              <a:t>Recommend to add a qualifier to the UN specified message name. </a:t>
            </a:r>
            <a:endParaRPr kumimoji="1" lang="ja-JP" altLang="en-US" dirty="0"/>
          </a:p>
        </p:txBody>
      </p:sp>
      <p:sp>
        <p:nvSpPr>
          <p:cNvPr id="5" name="テキスト ボックス 4">
            <a:extLst>
              <a:ext uri="{FF2B5EF4-FFF2-40B4-BE49-F238E27FC236}">
                <a16:creationId xmlns:a16="http://schemas.microsoft.com/office/drawing/2014/main" id="{B7556796-0110-463B-8847-D24A33F4BACA}"/>
              </a:ext>
            </a:extLst>
          </p:cNvPr>
          <p:cNvSpPr txBox="1"/>
          <p:nvPr/>
        </p:nvSpPr>
        <p:spPr>
          <a:xfrm>
            <a:off x="757646" y="4984139"/>
            <a:ext cx="10593977" cy="923330"/>
          </a:xfrm>
          <a:prstGeom prst="rect">
            <a:avLst/>
          </a:prstGeom>
          <a:noFill/>
          <a:ln>
            <a:solidFill>
              <a:schemeClr val="accent1"/>
            </a:solidFill>
          </a:ln>
        </p:spPr>
        <p:txBody>
          <a:bodyPr wrap="square" rtlCol="0">
            <a:spAutoFit/>
          </a:bodyPr>
          <a:lstStyle/>
          <a:p>
            <a:r>
              <a:rPr kumimoji="1" lang="en-US" altLang="ja-JP" dirty="0"/>
              <a:t>There may be requirements to identify the deferent MBIEs derived from the same BIE.</a:t>
            </a:r>
          </a:p>
          <a:p>
            <a:r>
              <a:rPr lang="en-US" altLang="ja-JP" dirty="0">
                <a:sym typeface="Wingdings" panose="05000000000000000000" pitchFamily="2" charset="2"/>
              </a:rPr>
              <a:t>There may be deferent MABIEs (deferent restriction of ABIE)  under the parent MABIE.</a:t>
            </a:r>
          </a:p>
          <a:p>
            <a:r>
              <a:rPr lang="en-US" altLang="ja-JP" dirty="0">
                <a:sym typeface="Wingdings" panose="05000000000000000000" pitchFamily="2" charset="2"/>
              </a:rPr>
              <a:t>There may be deferent MBBIEs (deferent </a:t>
            </a:r>
            <a:r>
              <a:rPr lang="en-US" altLang="ja-JP" dirty="0" err="1">
                <a:sym typeface="Wingdings" panose="05000000000000000000" pitchFamily="2" charset="2"/>
              </a:rPr>
              <a:t>qDT</a:t>
            </a:r>
            <a:r>
              <a:rPr lang="en-US" altLang="ja-JP" dirty="0">
                <a:sym typeface="Wingdings" panose="05000000000000000000" pitchFamily="2" charset="2"/>
              </a:rPr>
              <a:t>)  under the parent MABIE</a:t>
            </a:r>
            <a:r>
              <a:rPr kumimoji="1" lang="en-US" altLang="ja-JP" dirty="0"/>
              <a:t> .</a:t>
            </a:r>
            <a:endParaRPr kumimoji="1" lang="ja-JP" altLang="en-US" dirty="0"/>
          </a:p>
        </p:txBody>
      </p:sp>
      <p:sp>
        <p:nvSpPr>
          <p:cNvPr id="6" name="テキスト ボックス 5">
            <a:extLst>
              <a:ext uri="{FF2B5EF4-FFF2-40B4-BE49-F238E27FC236}">
                <a16:creationId xmlns:a16="http://schemas.microsoft.com/office/drawing/2014/main" id="{67D39BC6-A5BD-483C-97C6-88F06420A418}"/>
              </a:ext>
            </a:extLst>
          </p:cNvPr>
          <p:cNvSpPr txBox="1"/>
          <p:nvPr/>
        </p:nvSpPr>
        <p:spPr>
          <a:xfrm>
            <a:off x="757646" y="4491547"/>
            <a:ext cx="2382165" cy="461665"/>
          </a:xfrm>
          <a:prstGeom prst="rect">
            <a:avLst/>
          </a:prstGeom>
          <a:noFill/>
        </p:spPr>
        <p:txBody>
          <a:bodyPr wrap="square" rtlCol="0">
            <a:spAutoFit/>
          </a:bodyPr>
          <a:lstStyle/>
          <a:p>
            <a:r>
              <a:rPr kumimoji="1" lang="en-US" altLang="ja-JP" sz="2400" b="1" dirty="0"/>
              <a:t>Issues</a:t>
            </a:r>
            <a:endParaRPr kumimoji="1" lang="ja-JP" altLang="en-US" sz="2400" b="1" dirty="0"/>
          </a:p>
        </p:txBody>
      </p:sp>
      <p:sp>
        <p:nvSpPr>
          <p:cNvPr id="7" name="スライド番号プレースホルダー 6">
            <a:extLst>
              <a:ext uri="{FF2B5EF4-FFF2-40B4-BE49-F238E27FC236}">
                <a16:creationId xmlns:a16="http://schemas.microsoft.com/office/drawing/2014/main" id="{9B20D1AD-E6F5-4A2B-8037-8673DC7B210A}"/>
              </a:ext>
            </a:extLst>
          </p:cNvPr>
          <p:cNvSpPr>
            <a:spLocks noGrp="1"/>
          </p:cNvSpPr>
          <p:nvPr>
            <p:ph type="sldNum" sz="quarter" idx="12"/>
          </p:nvPr>
        </p:nvSpPr>
        <p:spPr/>
        <p:txBody>
          <a:bodyPr/>
          <a:lstStyle/>
          <a:p>
            <a:fld id="{E5A2FF8E-634E-4089-8DD2-8B8847E4CEFC}" type="slidenum">
              <a:rPr kumimoji="1" lang="ja-JP" altLang="en-US" smtClean="0"/>
              <a:t>6</a:t>
            </a:fld>
            <a:endParaRPr kumimoji="1" lang="ja-JP" altLang="en-US"/>
          </a:p>
        </p:txBody>
      </p:sp>
    </p:spTree>
    <p:extLst>
      <p:ext uri="{BB962C8B-B14F-4D97-AF65-F5344CB8AC3E}">
        <p14:creationId xmlns:p14="http://schemas.microsoft.com/office/powerpoint/2010/main" val="3680848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4622DBF5-20FE-4474-AF22-DAE371CCF0E3}"/>
              </a:ext>
            </a:extLst>
          </p:cNvPr>
          <p:cNvSpPr/>
          <p:nvPr/>
        </p:nvSpPr>
        <p:spPr>
          <a:xfrm>
            <a:off x="-178525" y="427057"/>
            <a:ext cx="12370525" cy="584775"/>
          </a:xfrm>
          <a:prstGeom prst="rect">
            <a:avLst/>
          </a:prstGeom>
        </p:spPr>
        <p:txBody>
          <a:bodyPr wrap="square">
            <a:spAutoFit/>
          </a:bodyPr>
          <a:lstStyle/>
          <a:p>
            <a:pPr lvl="1"/>
            <a:r>
              <a:rPr lang="en-GB" altLang="ja-JP" sz="3200" b="1" dirty="0"/>
              <a:t>REQ3. Assembly rules for Internal Schema used for MBIEs.</a:t>
            </a:r>
            <a:endParaRPr lang="ja-JP" altLang="ja-JP" sz="3200" b="1" dirty="0"/>
          </a:p>
        </p:txBody>
      </p:sp>
      <p:sp>
        <p:nvSpPr>
          <p:cNvPr id="3" name="正方形/長方形 2">
            <a:extLst>
              <a:ext uri="{FF2B5EF4-FFF2-40B4-BE49-F238E27FC236}">
                <a16:creationId xmlns:a16="http://schemas.microsoft.com/office/drawing/2014/main" id="{801A3A8F-53D7-47C0-B731-BB6C7691DDCC}"/>
              </a:ext>
            </a:extLst>
          </p:cNvPr>
          <p:cNvSpPr/>
          <p:nvPr/>
        </p:nvSpPr>
        <p:spPr>
          <a:xfrm>
            <a:off x="549965" y="1340112"/>
            <a:ext cx="11092070" cy="3170099"/>
          </a:xfrm>
          <a:prstGeom prst="rect">
            <a:avLst/>
          </a:prstGeom>
          <a:ln>
            <a:solidFill>
              <a:schemeClr val="accent1"/>
            </a:solidFill>
          </a:ln>
        </p:spPr>
        <p:txBody>
          <a:bodyPr wrap="square">
            <a:spAutoFit/>
          </a:bodyPr>
          <a:lstStyle/>
          <a:p>
            <a:r>
              <a:rPr lang="en-US" altLang="ja-JP" sz="2000" dirty="0"/>
              <a:t>The Core Component Business Document Assembly (CCBDA) specification provides a mechanism for restricting ABIEs in order to assemble a single message.  Messages in an XML context correspond to a root schema, and as such, the restricted ABIEs would be declared in an internal schema. These ABIEs will be defined as </a:t>
            </a:r>
            <a:r>
              <a:rPr lang="en-US" altLang="ja-JP" sz="2000" b="1" dirty="0" err="1"/>
              <a:t>xsd:complexType</a:t>
            </a:r>
            <a:r>
              <a:rPr lang="en-US" altLang="ja-JP" sz="2000" b="1" dirty="0"/>
              <a:t> </a:t>
            </a:r>
            <a:r>
              <a:rPr lang="en-US" altLang="ja-JP" sz="2000" dirty="0"/>
              <a:t>in an internal schema module rather than in the reusable ABIE schema module, (See Section 5.5.3.4 below).  UN/CEFACT XSD Schema may have zero or more internal schema modules.</a:t>
            </a:r>
            <a:endParaRPr lang="ja-JP" altLang="ja-JP" sz="2000" dirty="0"/>
          </a:p>
          <a:p>
            <a:r>
              <a:rPr lang="en-US" altLang="ja-JP" sz="2000" dirty="0"/>
              <a:t> </a:t>
            </a:r>
            <a:endParaRPr lang="ja-JP" altLang="ja-JP" sz="2000" dirty="0"/>
          </a:p>
          <a:p>
            <a:r>
              <a:rPr lang="en-US" altLang="ja-JP" sz="2000" dirty="0"/>
              <a:t>A UN/CEFACT internal schema module will contain schema constructs representing ABIEs that are specific to a given root schema, such as restricted ABIEs created through CCBDA. Internal schema modules reside in the same namespace as their root schema.</a:t>
            </a:r>
            <a:endParaRPr lang="ja-JP" altLang="ja-JP" sz="2000" dirty="0"/>
          </a:p>
        </p:txBody>
      </p:sp>
      <p:sp>
        <p:nvSpPr>
          <p:cNvPr id="4" name="テキスト ボックス 3">
            <a:extLst>
              <a:ext uri="{FF2B5EF4-FFF2-40B4-BE49-F238E27FC236}">
                <a16:creationId xmlns:a16="http://schemas.microsoft.com/office/drawing/2014/main" id="{12574717-98CA-4D0D-8B8D-0E2838DFC72F}"/>
              </a:ext>
            </a:extLst>
          </p:cNvPr>
          <p:cNvSpPr txBox="1"/>
          <p:nvPr/>
        </p:nvSpPr>
        <p:spPr>
          <a:xfrm>
            <a:off x="557048" y="5454869"/>
            <a:ext cx="11067393" cy="400110"/>
          </a:xfrm>
          <a:prstGeom prst="rect">
            <a:avLst/>
          </a:prstGeom>
          <a:noFill/>
          <a:ln>
            <a:solidFill>
              <a:schemeClr val="accent1"/>
            </a:solidFill>
          </a:ln>
        </p:spPr>
        <p:txBody>
          <a:bodyPr wrap="square" rtlCol="0">
            <a:spAutoFit/>
          </a:bodyPr>
          <a:lstStyle/>
          <a:p>
            <a:r>
              <a:rPr kumimoji="1" lang="en-US" altLang="ja-JP" sz="2000" dirty="0"/>
              <a:t>1. Can we specify the internal schema with using Reusable ABIE Modules ?</a:t>
            </a:r>
            <a:endParaRPr kumimoji="1" lang="ja-JP" altLang="en-US" sz="2000" dirty="0"/>
          </a:p>
        </p:txBody>
      </p:sp>
      <p:sp>
        <p:nvSpPr>
          <p:cNvPr id="5" name="テキスト ボックス 4">
            <a:extLst>
              <a:ext uri="{FF2B5EF4-FFF2-40B4-BE49-F238E27FC236}">
                <a16:creationId xmlns:a16="http://schemas.microsoft.com/office/drawing/2014/main" id="{B7B3D26A-22FB-4A4D-BD6E-812918D660AC}"/>
              </a:ext>
            </a:extLst>
          </p:cNvPr>
          <p:cNvSpPr txBox="1"/>
          <p:nvPr/>
        </p:nvSpPr>
        <p:spPr>
          <a:xfrm>
            <a:off x="549965" y="5054759"/>
            <a:ext cx="2049517" cy="400110"/>
          </a:xfrm>
          <a:prstGeom prst="rect">
            <a:avLst/>
          </a:prstGeom>
          <a:noFill/>
        </p:spPr>
        <p:txBody>
          <a:bodyPr wrap="square" rtlCol="0">
            <a:spAutoFit/>
          </a:bodyPr>
          <a:lstStyle/>
          <a:p>
            <a:r>
              <a:rPr kumimoji="1" lang="en-US" altLang="ja-JP" sz="2000" b="1" dirty="0"/>
              <a:t>Issues</a:t>
            </a:r>
            <a:endParaRPr kumimoji="1" lang="ja-JP" altLang="en-US" sz="2000" b="1" dirty="0"/>
          </a:p>
        </p:txBody>
      </p:sp>
      <p:sp>
        <p:nvSpPr>
          <p:cNvPr id="6" name="スライド番号プレースホルダー 5">
            <a:extLst>
              <a:ext uri="{FF2B5EF4-FFF2-40B4-BE49-F238E27FC236}">
                <a16:creationId xmlns:a16="http://schemas.microsoft.com/office/drawing/2014/main" id="{3084000E-476C-4583-A725-D381F747A390}"/>
              </a:ext>
            </a:extLst>
          </p:cNvPr>
          <p:cNvSpPr>
            <a:spLocks noGrp="1"/>
          </p:cNvSpPr>
          <p:nvPr>
            <p:ph type="sldNum" sz="quarter" idx="12"/>
          </p:nvPr>
        </p:nvSpPr>
        <p:spPr/>
        <p:txBody>
          <a:bodyPr/>
          <a:lstStyle/>
          <a:p>
            <a:fld id="{E5A2FF8E-634E-4089-8DD2-8B8847E4CEFC}" type="slidenum">
              <a:rPr kumimoji="1" lang="ja-JP" altLang="en-US" smtClean="0"/>
              <a:t>7</a:t>
            </a:fld>
            <a:endParaRPr kumimoji="1" lang="ja-JP" altLang="en-US"/>
          </a:p>
        </p:txBody>
      </p:sp>
    </p:spTree>
    <p:extLst>
      <p:ext uri="{BB962C8B-B14F-4D97-AF65-F5344CB8AC3E}">
        <p14:creationId xmlns:p14="http://schemas.microsoft.com/office/powerpoint/2010/main" val="4172580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460878D7-5F52-41CD-92E5-CB992B55615D}"/>
              </a:ext>
            </a:extLst>
          </p:cNvPr>
          <p:cNvSpPr/>
          <p:nvPr/>
        </p:nvSpPr>
        <p:spPr>
          <a:xfrm>
            <a:off x="-146088" y="272088"/>
            <a:ext cx="8079456" cy="584775"/>
          </a:xfrm>
          <a:prstGeom prst="rect">
            <a:avLst/>
          </a:prstGeom>
        </p:spPr>
        <p:txBody>
          <a:bodyPr wrap="none">
            <a:spAutoFit/>
          </a:bodyPr>
          <a:lstStyle/>
          <a:p>
            <a:pPr lvl="1"/>
            <a:r>
              <a:rPr lang="en-GB" altLang="ja-JP" sz="3200" b="1" dirty="0"/>
              <a:t>REQ4. Rules for restricting code lists.</a:t>
            </a:r>
            <a:endParaRPr lang="ja-JP" altLang="ja-JP" sz="3200" b="1" dirty="0"/>
          </a:p>
        </p:txBody>
      </p:sp>
      <p:sp>
        <p:nvSpPr>
          <p:cNvPr id="4" name="正方形/長方形 3">
            <a:extLst>
              <a:ext uri="{FF2B5EF4-FFF2-40B4-BE49-F238E27FC236}">
                <a16:creationId xmlns:a16="http://schemas.microsoft.com/office/drawing/2014/main" id="{EEFFD323-08C1-461C-B0CA-36BB1D96BB57}"/>
              </a:ext>
            </a:extLst>
          </p:cNvPr>
          <p:cNvSpPr/>
          <p:nvPr/>
        </p:nvSpPr>
        <p:spPr>
          <a:xfrm>
            <a:off x="830317" y="3635754"/>
            <a:ext cx="10731062" cy="1495474"/>
          </a:xfrm>
          <a:prstGeom prst="rect">
            <a:avLst/>
          </a:prstGeom>
          <a:ln>
            <a:solidFill>
              <a:schemeClr val="accent1"/>
            </a:solidFill>
          </a:ln>
        </p:spPr>
        <p:txBody>
          <a:bodyPr wrap="square">
            <a:spAutoFit/>
          </a:bodyPr>
          <a:lstStyle/>
          <a:p>
            <a:pPr marR="33020">
              <a:lnSpc>
                <a:spcPct val="115000"/>
              </a:lnSpc>
              <a:spcBef>
                <a:spcPts val="395"/>
              </a:spcBef>
              <a:spcAft>
                <a:spcPts val="0"/>
              </a:spcAft>
            </a:pP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Wh</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e</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n a u</a:t>
            </a:r>
            <a:r>
              <a:rPr lang="en-US" altLang="ja-JP" sz="2000" spc="15" dirty="0">
                <a:latin typeface="Arial" panose="020B0604020202020204" pitchFamily="34" charset="0"/>
                <a:ea typeface="ＭＳ 明朝" panose="02020609040205080304" pitchFamily="17" charset="-128"/>
                <a:cs typeface="Times New Roman" panose="02020603050405020304" pitchFamily="18" charset="0"/>
              </a:rPr>
              <a:t>s</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e</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r c</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o</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m</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m</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unity wis</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h</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es </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t</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o res</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t</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rict the</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allowed code values expressed in an ex</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i</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s</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ting schema, a new qu</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a</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lif</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i</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ed datatype</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will be created in the QDT</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schema module, a n</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e</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 r</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e</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str</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i</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cted </a:t>
            </a:r>
            <a:r>
              <a:rPr lang="en-US" altLang="ja-JP" sz="2000" dirty="0" err="1">
                <a:latin typeface="Arial" panose="020B0604020202020204" pitchFamily="34" charset="0"/>
                <a:ea typeface="ＭＳ 明朝" panose="02020609040205080304" pitchFamily="17" charset="-128"/>
                <a:cs typeface="Times New Roman" panose="02020603050405020304" pitchFamily="18" charset="0"/>
              </a:rPr>
              <a:t>codel</a:t>
            </a:r>
            <a:r>
              <a:rPr lang="en-US" altLang="ja-JP" sz="2000" spc="-5" dirty="0" err="1">
                <a:latin typeface="Arial" panose="020B0604020202020204" pitchFamily="34" charset="0"/>
                <a:ea typeface="ＭＳ 明朝" panose="02020609040205080304" pitchFamily="17" charset="-128"/>
                <a:cs typeface="Times New Roman" panose="02020603050405020304" pitchFamily="18" charset="0"/>
              </a:rPr>
              <a:t>i</a:t>
            </a:r>
            <a:r>
              <a:rPr lang="en-US" altLang="ja-JP" sz="2000" spc="5" dirty="0" err="1">
                <a:latin typeface="Arial" panose="020B0604020202020204" pitchFamily="34" charset="0"/>
                <a:ea typeface="ＭＳ 明朝" panose="02020609040205080304" pitchFamily="17" charset="-128"/>
                <a:cs typeface="Times New Roman" panose="02020603050405020304" pitchFamily="18" charset="0"/>
              </a:rPr>
              <a:t>s</a:t>
            </a:r>
            <a:r>
              <a:rPr lang="en-US" altLang="ja-JP" sz="2000" dirty="0" err="1">
                <a:latin typeface="Arial" panose="020B0604020202020204" pitchFamily="34" charset="0"/>
                <a:ea typeface="ＭＳ 明朝" panose="02020609040205080304" pitchFamily="17" charset="-128"/>
                <a:cs typeface="Times New Roman" panose="02020603050405020304" pitchFamily="18" charset="0"/>
              </a:rPr>
              <a:t>t</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 s</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c</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he</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m</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a module</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will be created, </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a</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nd a n</a:t>
            </a:r>
            <a:r>
              <a:rPr lang="en-US" altLang="ja-JP" sz="2000" spc="-5" dirty="0">
                <a:latin typeface="Arial" panose="020B0604020202020204" pitchFamily="34" charset="0"/>
                <a:ea typeface="ＭＳ 明朝" panose="02020609040205080304" pitchFamily="17" charset="-128"/>
                <a:cs typeface="Times New Roman" panose="02020603050405020304" pitchFamily="18" charset="0"/>
              </a:rPr>
              <a:t>e</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 </a:t>
            </a:r>
            <a:r>
              <a:rPr lang="en-US" altLang="ja-JP" sz="2000" b="1" dirty="0" err="1">
                <a:latin typeface="Courier New" panose="02070309020205020404" pitchFamily="49" charset="0"/>
                <a:ea typeface="ＭＳ 明朝" panose="02020609040205080304" pitchFamily="17" charset="-128"/>
                <a:cs typeface="Times New Roman" panose="02020603050405020304" pitchFamily="18" charset="0"/>
              </a:rPr>
              <a:t>xsd:simpleType</a:t>
            </a:r>
            <a:r>
              <a:rPr lang="en-US" altLang="ja-JP" sz="2000" b="1" spc="-325" dirty="0">
                <a:latin typeface="Courier New" panose="02070309020205020404" pitchFamily="49"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will be defined.</a:t>
            </a:r>
            <a:r>
              <a:rPr lang="en-US" altLang="ja-JP" sz="2000" spc="275" dirty="0">
                <a:latin typeface="Arial" panose="020B0604020202020204" pitchFamily="34"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This new </a:t>
            </a:r>
            <a:r>
              <a:rPr lang="en-US" altLang="ja-JP" sz="2000" b="1" dirty="0" err="1">
                <a:latin typeface="Courier New" panose="02070309020205020404" pitchFamily="49" charset="0"/>
                <a:ea typeface="ＭＳ 明朝" panose="02020609040205080304" pitchFamily="17" charset="-128"/>
                <a:cs typeface="Times New Roman" panose="02020603050405020304" pitchFamily="18" charset="0"/>
              </a:rPr>
              <a:t>xsd:simpleType</a:t>
            </a:r>
            <a:r>
              <a:rPr lang="en-US" altLang="ja-JP" sz="2000" b="1" spc="-325" dirty="0">
                <a:latin typeface="Courier New" panose="02070309020205020404" pitchFamily="49"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will contain a</a:t>
            </a:r>
            <a:r>
              <a:rPr lang="en-US" altLang="ja-JP" sz="2000" spc="-10" dirty="0">
                <a:latin typeface="Arial" panose="020B0604020202020204" pitchFamily="34" charset="0"/>
                <a:ea typeface="ＭＳ 明朝" panose="02020609040205080304" pitchFamily="17" charset="-128"/>
                <a:cs typeface="Times New Roman" panose="02020603050405020304" pitchFamily="18" charset="0"/>
              </a:rPr>
              <a:t> </a:t>
            </a:r>
            <a:r>
              <a:rPr lang="en-US" altLang="ja-JP" sz="2000" dirty="0">
                <a:latin typeface="Arial" panose="020B0604020202020204" pitchFamily="34" charset="0"/>
                <a:ea typeface="ＭＳ 明朝" panose="02020609040205080304" pitchFamily="17" charset="-128"/>
                <a:cs typeface="Times New Roman" panose="02020603050405020304" pitchFamily="18" charset="0"/>
              </a:rPr>
              <a:t>complete list of allowed enumerations.</a:t>
            </a:r>
            <a:endParaRPr lang="ja-JP" altLang="ja-JP" sz="2000" dirty="0">
              <a:effectLst/>
              <a:latin typeface="Calibri" panose="020F0502020204030204" pitchFamily="34" charset="0"/>
              <a:ea typeface="ＭＳ 明朝" panose="02020609040205080304" pitchFamily="17"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98128091-A00A-4099-AD31-5E49562A9610}"/>
              </a:ext>
            </a:extLst>
          </p:cNvPr>
          <p:cNvSpPr txBox="1"/>
          <p:nvPr/>
        </p:nvSpPr>
        <p:spPr>
          <a:xfrm>
            <a:off x="819807" y="5869125"/>
            <a:ext cx="10741572" cy="707886"/>
          </a:xfrm>
          <a:prstGeom prst="rect">
            <a:avLst/>
          </a:prstGeom>
          <a:noFill/>
          <a:ln>
            <a:solidFill>
              <a:schemeClr val="accent1"/>
            </a:solidFill>
          </a:ln>
        </p:spPr>
        <p:txBody>
          <a:bodyPr wrap="square" rtlCol="0">
            <a:spAutoFit/>
          </a:bodyPr>
          <a:lstStyle/>
          <a:p>
            <a:pPr marL="342900" indent="-342900">
              <a:buAutoNum type="arabicPeriod"/>
            </a:pPr>
            <a:r>
              <a:rPr kumimoji="1" lang="en-US" altLang="ja-JP" sz="2000" dirty="0"/>
              <a:t>Additional </a:t>
            </a:r>
            <a:r>
              <a:rPr kumimoji="1" lang="en-US" altLang="ja-JP" sz="2000" dirty="0" err="1"/>
              <a:t>qDT</a:t>
            </a:r>
            <a:r>
              <a:rPr kumimoji="1" lang="en-US" altLang="ja-JP" sz="2000" dirty="0"/>
              <a:t> (not specified in CCL) is allowed for MBIE ?</a:t>
            </a:r>
          </a:p>
          <a:p>
            <a:pPr marL="342900" indent="-342900">
              <a:buAutoNum type="arabicPeriod"/>
            </a:pPr>
            <a:r>
              <a:rPr lang="en-US" altLang="ja-JP" sz="2000" dirty="0"/>
              <a:t>How to manage the restricted </a:t>
            </a:r>
            <a:r>
              <a:rPr lang="en-US" altLang="ja-JP" sz="2000" dirty="0" err="1"/>
              <a:t>codelist</a:t>
            </a:r>
            <a:r>
              <a:rPr lang="en-US" altLang="ja-JP" sz="2000" dirty="0"/>
              <a:t> ?</a:t>
            </a:r>
            <a:r>
              <a:rPr kumimoji="1" lang="en-US" altLang="ja-JP" sz="2000" dirty="0"/>
              <a:t> </a:t>
            </a:r>
            <a:endParaRPr kumimoji="1" lang="ja-JP" altLang="en-US" sz="2000" dirty="0"/>
          </a:p>
        </p:txBody>
      </p:sp>
      <p:sp>
        <p:nvSpPr>
          <p:cNvPr id="6" name="テキスト ボックス 5">
            <a:extLst>
              <a:ext uri="{FF2B5EF4-FFF2-40B4-BE49-F238E27FC236}">
                <a16:creationId xmlns:a16="http://schemas.microsoft.com/office/drawing/2014/main" id="{CEBB1390-7E89-4618-9903-1949BEEF6476}"/>
              </a:ext>
            </a:extLst>
          </p:cNvPr>
          <p:cNvSpPr txBox="1"/>
          <p:nvPr/>
        </p:nvSpPr>
        <p:spPr>
          <a:xfrm>
            <a:off x="740979" y="5469015"/>
            <a:ext cx="1907628" cy="400110"/>
          </a:xfrm>
          <a:prstGeom prst="rect">
            <a:avLst/>
          </a:prstGeom>
          <a:noFill/>
        </p:spPr>
        <p:txBody>
          <a:bodyPr wrap="square" rtlCol="0">
            <a:spAutoFit/>
          </a:bodyPr>
          <a:lstStyle/>
          <a:p>
            <a:r>
              <a:rPr kumimoji="1" lang="en-US" altLang="ja-JP" sz="2000" b="1" dirty="0"/>
              <a:t>Issues</a:t>
            </a:r>
            <a:endParaRPr kumimoji="1" lang="ja-JP" altLang="en-US" sz="2000" b="1" dirty="0"/>
          </a:p>
        </p:txBody>
      </p:sp>
      <p:sp>
        <p:nvSpPr>
          <p:cNvPr id="7" name="テキスト ボックス 6">
            <a:extLst>
              <a:ext uri="{FF2B5EF4-FFF2-40B4-BE49-F238E27FC236}">
                <a16:creationId xmlns:a16="http://schemas.microsoft.com/office/drawing/2014/main" id="{93AB22F0-82EB-4A28-B45D-085E4A98BEE5}"/>
              </a:ext>
            </a:extLst>
          </p:cNvPr>
          <p:cNvSpPr txBox="1"/>
          <p:nvPr/>
        </p:nvSpPr>
        <p:spPr>
          <a:xfrm>
            <a:off x="830317" y="988875"/>
            <a:ext cx="10731062" cy="2246769"/>
          </a:xfrm>
          <a:prstGeom prst="rect">
            <a:avLst/>
          </a:prstGeom>
          <a:noFill/>
          <a:ln>
            <a:solidFill>
              <a:schemeClr val="accent1"/>
            </a:solidFill>
          </a:ln>
        </p:spPr>
        <p:txBody>
          <a:bodyPr wrap="square" rtlCol="0">
            <a:spAutoFit/>
          </a:bodyPr>
          <a:lstStyle/>
          <a:p>
            <a:r>
              <a:rPr kumimoji="1" lang="en-US" altLang="ja-JP" sz="2000" dirty="0"/>
              <a:t>Use the unqualified code data type with supplementary components as follows.</a:t>
            </a:r>
          </a:p>
          <a:p>
            <a:pPr lvl="1"/>
            <a:r>
              <a:rPr lang="en-US" altLang="ja-JP" sz="2000" dirty="0"/>
              <a:t>Code List. Identifier</a:t>
            </a:r>
          </a:p>
          <a:p>
            <a:pPr lvl="1"/>
            <a:r>
              <a:rPr kumimoji="1" lang="en-US" altLang="ja-JP" sz="2000" dirty="0"/>
              <a:t>Code List. Agency. Identifier,  </a:t>
            </a:r>
            <a:r>
              <a:rPr lang="en-US" altLang="ja-JP" sz="2000" dirty="0"/>
              <a:t>Code List. Agency Name. Text</a:t>
            </a:r>
          </a:p>
          <a:p>
            <a:pPr lvl="1"/>
            <a:r>
              <a:rPr lang="en-US" altLang="ja-JP" sz="2000" dirty="0"/>
              <a:t>Code List. Name. Text, Code List. Version. Identifier</a:t>
            </a:r>
          </a:p>
          <a:p>
            <a:pPr lvl="1"/>
            <a:r>
              <a:rPr lang="en-US" altLang="ja-JP" sz="2000" dirty="0"/>
              <a:t>Code. Name. Text, Language. Identifier</a:t>
            </a:r>
          </a:p>
          <a:p>
            <a:pPr lvl="1"/>
            <a:r>
              <a:rPr lang="en-US" altLang="ja-JP" sz="2000" dirty="0"/>
              <a:t>Code List. Uniform Resource. Identifier</a:t>
            </a:r>
          </a:p>
          <a:p>
            <a:pPr lvl="1"/>
            <a:r>
              <a:rPr lang="en-US" altLang="ja-JP" sz="2000" dirty="0"/>
              <a:t>Code List Scheme. Uniform Resource. Identifier</a:t>
            </a:r>
            <a:endParaRPr kumimoji="1" lang="ja-JP" altLang="en-US" sz="2000" dirty="0"/>
          </a:p>
        </p:txBody>
      </p:sp>
      <p:sp>
        <p:nvSpPr>
          <p:cNvPr id="8" name="テキスト ボックス 7">
            <a:extLst>
              <a:ext uri="{FF2B5EF4-FFF2-40B4-BE49-F238E27FC236}">
                <a16:creationId xmlns:a16="http://schemas.microsoft.com/office/drawing/2014/main" id="{88E2650E-EDCA-423E-8BE1-7EBAA0B37D70}"/>
              </a:ext>
            </a:extLst>
          </p:cNvPr>
          <p:cNvSpPr txBox="1"/>
          <p:nvPr/>
        </p:nvSpPr>
        <p:spPr>
          <a:xfrm>
            <a:off x="1066357" y="3282195"/>
            <a:ext cx="1456126" cy="369332"/>
          </a:xfrm>
          <a:prstGeom prst="rect">
            <a:avLst/>
          </a:prstGeom>
          <a:noFill/>
        </p:spPr>
        <p:txBody>
          <a:bodyPr wrap="square" rtlCol="0">
            <a:spAutoFit/>
          </a:bodyPr>
          <a:lstStyle/>
          <a:p>
            <a:r>
              <a:rPr kumimoji="1" lang="en-US" altLang="ja-JP" b="1" dirty="0"/>
              <a:t>OR</a:t>
            </a:r>
            <a:endParaRPr kumimoji="1" lang="ja-JP" altLang="en-US" b="1" dirty="0"/>
          </a:p>
        </p:txBody>
      </p:sp>
      <p:sp>
        <p:nvSpPr>
          <p:cNvPr id="9" name="スライド番号プレースホルダー 8">
            <a:extLst>
              <a:ext uri="{FF2B5EF4-FFF2-40B4-BE49-F238E27FC236}">
                <a16:creationId xmlns:a16="http://schemas.microsoft.com/office/drawing/2014/main" id="{FDA84A97-3162-4E58-B271-D8CD8AA49133}"/>
              </a:ext>
            </a:extLst>
          </p:cNvPr>
          <p:cNvSpPr>
            <a:spLocks noGrp="1"/>
          </p:cNvSpPr>
          <p:nvPr>
            <p:ph type="sldNum" sz="quarter" idx="12"/>
          </p:nvPr>
        </p:nvSpPr>
        <p:spPr/>
        <p:txBody>
          <a:bodyPr/>
          <a:lstStyle/>
          <a:p>
            <a:fld id="{E5A2FF8E-634E-4089-8DD2-8B8847E4CEFC}" type="slidenum">
              <a:rPr kumimoji="1" lang="ja-JP" altLang="en-US" smtClean="0"/>
              <a:t>8</a:t>
            </a:fld>
            <a:endParaRPr kumimoji="1" lang="ja-JP" altLang="en-US"/>
          </a:p>
        </p:txBody>
      </p:sp>
    </p:spTree>
    <p:extLst>
      <p:ext uri="{BB962C8B-B14F-4D97-AF65-F5344CB8AC3E}">
        <p14:creationId xmlns:p14="http://schemas.microsoft.com/office/powerpoint/2010/main" val="2198624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01D42FE2-997D-40BE-9547-92EE317CD428}"/>
              </a:ext>
            </a:extLst>
          </p:cNvPr>
          <p:cNvSpPr/>
          <p:nvPr/>
        </p:nvSpPr>
        <p:spPr>
          <a:xfrm>
            <a:off x="-226059" y="202720"/>
            <a:ext cx="6928500" cy="584775"/>
          </a:xfrm>
          <a:prstGeom prst="rect">
            <a:avLst/>
          </a:prstGeom>
        </p:spPr>
        <p:txBody>
          <a:bodyPr wrap="none">
            <a:spAutoFit/>
          </a:bodyPr>
          <a:lstStyle/>
          <a:p>
            <a:pPr lvl="1"/>
            <a:r>
              <a:rPr lang="en-GB" altLang="ja-JP" sz="3200" b="1" dirty="0"/>
              <a:t>REQ5. Publication rules for MA.</a:t>
            </a:r>
            <a:endParaRPr lang="en-US" altLang="ja-JP" sz="3200" b="1" dirty="0"/>
          </a:p>
        </p:txBody>
      </p:sp>
      <p:sp>
        <p:nvSpPr>
          <p:cNvPr id="3" name="テキスト ボックス 2">
            <a:extLst>
              <a:ext uri="{FF2B5EF4-FFF2-40B4-BE49-F238E27FC236}">
                <a16:creationId xmlns:a16="http://schemas.microsoft.com/office/drawing/2014/main" id="{C6AF6599-C211-48E6-AFF7-3DA11364AC11}"/>
              </a:ext>
            </a:extLst>
          </p:cNvPr>
          <p:cNvSpPr txBox="1"/>
          <p:nvPr/>
        </p:nvSpPr>
        <p:spPr>
          <a:xfrm>
            <a:off x="1030014" y="1324303"/>
            <a:ext cx="9911255" cy="1938992"/>
          </a:xfrm>
          <a:prstGeom prst="rect">
            <a:avLst/>
          </a:prstGeom>
          <a:noFill/>
          <a:ln>
            <a:solidFill>
              <a:schemeClr val="accent1"/>
            </a:solidFill>
          </a:ln>
        </p:spPr>
        <p:txBody>
          <a:bodyPr wrap="square" rtlCol="0">
            <a:spAutoFit/>
          </a:bodyPr>
          <a:lstStyle/>
          <a:p>
            <a:r>
              <a:rPr kumimoji="1" lang="en-US" altLang="ja-JP" sz="2000" dirty="0"/>
              <a:t>Identifiers:</a:t>
            </a:r>
          </a:p>
          <a:p>
            <a:r>
              <a:rPr kumimoji="1" lang="en-US" altLang="ja-JP" sz="2000" dirty="0"/>
              <a:t>	MA</a:t>
            </a:r>
          </a:p>
          <a:p>
            <a:r>
              <a:rPr lang="en-US" altLang="ja-JP" sz="2000" dirty="0"/>
              <a:t>	MBIE</a:t>
            </a:r>
          </a:p>
          <a:p>
            <a:r>
              <a:rPr kumimoji="1" lang="en-US" altLang="ja-JP" sz="2000" dirty="0"/>
              <a:t>	User </a:t>
            </a:r>
            <a:r>
              <a:rPr kumimoji="1" lang="en-US" altLang="ja-JP" sz="2000" dirty="0" err="1"/>
              <a:t>qDT</a:t>
            </a:r>
            <a:endParaRPr kumimoji="1" lang="en-US" altLang="ja-JP" sz="2000" dirty="0"/>
          </a:p>
          <a:p>
            <a:r>
              <a:rPr kumimoji="1" lang="en-US" altLang="ja-JP" sz="2000" dirty="0"/>
              <a:t>	User code list</a:t>
            </a:r>
          </a:p>
          <a:p>
            <a:r>
              <a:rPr lang="en-US" altLang="ja-JP" sz="2000" dirty="0"/>
              <a:t>	Restricted code list</a:t>
            </a:r>
            <a:endParaRPr kumimoji="1" lang="ja-JP" altLang="en-US" sz="2000" dirty="0"/>
          </a:p>
        </p:txBody>
      </p:sp>
      <p:sp>
        <p:nvSpPr>
          <p:cNvPr id="4" name="テキスト ボックス 3">
            <a:extLst>
              <a:ext uri="{FF2B5EF4-FFF2-40B4-BE49-F238E27FC236}">
                <a16:creationId xmlns:a16="http://schemas.microsoft.com/office/drawing/2014/main" id="{32235A69-51A7-40D3-8A8B-55BE93D31AAA}"/>
              </a:ext>
            </a:extLst>
          </p:cNvPr>
          <p:cNvSpPr txBox="1"/>
          <p:nvPr/>
        </p:nvSpPr>
        <p:spPr>
          <a:xfrm>
            <a:off x="1066799" y="4456386"/>
            <a:ext cx="9837683" cy="707886"/>
          </a:xfrm>
          <a:prstGeom prst="rect">
            <a:avLst/>
          </a:prstGeom>
          <a:noFill/>
          <a:ln>
            <a:solidFill>
              <a:schemeClr val="accent1"/>
            </a:solidFill>
          </a:ln>
        </p:spPr>
        <p:txBody>
          <a:bodyPr wrap="square" rtlCol="0">
            <a:spAutoFit/>
          </a:bodyPr>
          <a:lstStyle/>
          <a:p>
            <a:pPr marL="342900" indent="-342900">
              <a:buAutoNum type="arabicPeriod"/>
            </a:pPr>
            <a:r>
              <a:rPr kumimoji="1" lang="en-US" altLang="ja-JP" sz="2000" dirty="0"/>
              <a:t>Publication format for </a:t>
            </a:r>
            <a:r>
              <a:rPr lang="en-US" altLang="ja-JP" sz="2000" dirty="0"/>
              <a:t>UN Standard message (MA)</a:t>
            </a:r>
          </a:p>
          <a:p>
            <a:pPr marL="342900" indent="-342900">
              <a:buAutoNum type="arabicPeriod"/>
            </a:pPr>
            <a:r>
              <a:rPr kumimoji="1" lang="en-US" altLang="ja-JP" sz="2000" dirty="0"/>
              <a:t>Do we need to publish the MA with restricted MBIE ?</a:t>
            </a:r>
            <a:endParaRPr kumimoji="1" lang="ja-JP" altLang="en-US" sz="2000" dirty="0"/>
          </a:p>
        </p:txBody>
      </p:sp>
      <p:sp>
        <p:nvSpPr>
          <p:cNvPr id="5" name="テキスト ボックス 4">
            <a:extLst>
              <a:ext uri="{FF2B5EF4-FFF2-40B4-BE49-F238E27FC236}">
                <a16:creationId xmlns:a16="http://schemas.microsoft.com/office/drawing/2014/main" id="{8E8A934F-58BF-47CE-845E-7D8BC34C1E23}"/>
              </a:ext>
            </a:extLst>
          </p:cNvPr>
          <p:cNvSpPr txBox="1"/>
          <p:nvPr/>
        </p:nvSpPr>
        <p:spPr>
          <a:xfrm>
            <a:off x="1030014" y="3983421"/>
            <a:ext cx="2869324" cy="400110"/>
          </a:xfrm>
          <a:prstGeom prst="rect">
            <a:avLst/>
          </a:prstGeom>
          <a:noFill/>
        </p:spPr>
        <p:txBody>
          <a:bodyPr wrap="square" rtlCol="0">
            <a:spAutoFit/>
          </a:bodyPr>
          <a:lstStyle/>
          <a:p>
            <a:r>
              <a:rPr kumimoji="1" lang="en-US" altLang="ja-JP" sz="2000" b="1" dirty="0"/>
              <a:t>Issues</a:t>
            </a:r>
            <a:endParaRPr kumimoji="1" lang="ja-JP" altLang="en-US" sz="2000" b="1" dirty="0"/>
          </a:p>
        </p:txBody>
      </p:sp>
      <p:sp>
        <p:nvSpPr>
          <p:cNvPr id="6" name="スライド番号プレースホルダー 5">
            <a:extLst>
              <a:ext uri="{FF2B5EF4-FFF2-40B4-BE49-F238E27FC236}">
                <a16:creationId xmlns:a16="http://schemas.microsoft.com/office/drawing/2014/main" id="{8853399A-6EDE-474A-B2A4-62FC119C16C0}"/>
              </a:ext>
            </a:extLst>
          </p:cNvPr>
          <p:cNvSpPr>
            <a:spLocks noGrp="1"/>
          </p:cNvSpPr>
          <p:nvPr>
            <p:ph type="sldNum" sz="quarter" idx="12"/>
          </p:nvPr>
        </p:nvSpPr>
        <p:spPr/>
        <p:txBody>
          <a:bodyPr/>
          <a:lstStyle/>
          <a:p>
            <a:fld id="{E5A2FF8E-634E-4089-8DD2-8B8847E4CEFC}" type="slidenum">
              <a:rPr kumimoji="1" lang="ja-JP" altLang="en-US" smtClean="0"/>
              <a:t>9</a:t>
            </a:fld>
            <a:endParaRPr kumimoji="1" lang="ja-JP" altLang="en-US"/>
          </a:p>
        </p:txBody>
      </p:sp>
    </p:spTree>
    <p:extLst>
      <p:ext uri="{BB962C8B-B14F-4D97-AF65-F5344CB8AC3E}">
        <p14:creationId xmlns:p14="http://schemas.microsoft.com/office/powerpoint/2010/main" val="38589734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795</TotalTime>
  <Words>1381</Words>
  <Application>Microsoft Office PowerPoint</Application>
  <PresentationFormat>ワイド画面</PresentationFormat>
  <Paragraphs>161</Paragraphs>
  <Slides>17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游ゴシック</vt:lpstr>
      <vt:lpstr>游ゴシック Light</vt:lpstr>
      <vt:lpstr>Arial</vt:lpstr>
      <vt:lpstr>Calibri</vt:lpstr>
      <vt:lpstr>Courier New</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久直 菅又</cp:lastModifiedBy>
  <cp:revision>71</cp:revision>
  <cp:lastPrinted>2019-01-05T07:37:49Z</cp:lastPrinted>
  <dcterms:created xsi:type="dcterms:W3CDTF">2018-09-13T06:01:21Z</dcterms:created>
  <dcterms:modified xsi:type="dcterms:W3CDTF">2019-01-08T04:42:56Z</dcterms:modified>
</cp:coreProperties>
</file>