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9" r:id="rId4"/>
    <p:sldId id="258" r:id="rId5"/>
    <p:sldId id="287" r:id="rId6"/>
    <p:sldId id="260" r:id="rId7"/>
    <p:sldId id="290" r:id="rId8"/>
    <p:sldId id="259" r:id="rId9"/>
    <p:sldId id="288" r:id="rId10"/>
    <p:sldId id="294" r:id="rId11"/>
    <p:sldId id="293" r:id="rId12"/>
    <p:sldId id="299" r:id="rId13"/>
    <p:sldId id="302" r:id="rId14"/>
    <p:sldId id="298" r:id="rId15"/>
    <p:sldId id="300" r:id="rId16"/>
    <p:sldId id="301" r:id="rId17"/>
    <p:sldId id="291" r:id="rId18"/>
    <p:sldId id="295" r:id="rId19"/>
    <p:sldId id="296" r:id="rId20"/>
    <p:sldId id="297" r:id="rId21"/>
    <p:sldId id="292" r:id="rId22"/>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2" d="100"/>
          <a:sy n="42" d="100"/>
        </p:scale>
        <p:origin x="5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82366C-BC77-452D-9D2B-B484C64467A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92D084C-CC34-427C-9F7E-92C4BC9019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FF5337F-36F9-4F5B-8E43-D96C1ADDF93F}"/>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5" name="フッター プレースホルダー 4">
            <a:extLst>
              <a:ext uri="{FF2B5EF4-FFF2-40B4-BE49-F238E27FC236}">
                <a16:creationId xmlns:a16="http://schemas.microsoft.com/office/drawing/2014/main" id="{1A21FC8C-A53A-48E5-8AEC-A8C1596C605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878B68-536C-4F16-98CF-04BFA1BC02B9}"/>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2394427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C0AE6D-24D9-400E-BA18-239EC5C869B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A151DDA-16F3-4325-AA20-AF08663F95E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3D4A60F-1FDE-403E-ABF3-84691DDEB33A}"/>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5" name="フッター プレースホルダー 4">
            <a:extLst>
              <a:ext uri="{FF2B5EF4-FFF2-40B4-BE49-F238E27FC236}">
                <a16:creationId xmlns:a16="http://schemas.microsoft.com/office/drawing/2014/main" id="{BAD5E0AA-C9EA-49DA-A973-895EAE8BC70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AEE910B-5963-43CE-BFA2-14A783583EE2}"/>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1492629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6AAC2B5-12CD-4799-8B17-70D3E42C0BF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E3513A4-A3B1-49E2-8619-E49123B677C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3F3A2FE-344F-42A0-A140-073A5545EA42}"/>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5" name="フッター プレースホルダー 4">
            <a:extLst>
              <a:ext uri="{FF2B5EF4-FFF2-40B4-BE49-F238E27FC236}">
                <a16:creationId xmlns:a16="http://schemas.microsoft.com/office/drawing/2014/main" id="{E480260A-E4EA-43B9-A1CE-92EABEA4DAA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318A81B-028A-49C2-8CE7-84E1ECEDF57F}"/>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3072620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FF8C18-EF90-4E78-8F05-D82AF7EB41F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834A7A1-C8EE-41CA-A15F-AEEF762684B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C872EE-136C-450D-8FD7-D95F86140035}"/>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5" name="フッター プレースホルダー 4">
            <a:extLst>
              <a:ext uri="{FF2B5EF4-FFF2-40B4-BE49-F238E27FC236}">
                <a16:creationId xmlns:a16="http://schemas.microsoft.com/office/drawing/2014/main" id="{F03527C0-C197-4629-9365-01FF82F6CBF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9CA08FC-D1B2-4013-96E8-275EBAB21563}"/>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3093058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228057-1BCA-4C08-8DBE-C5209BE1C5D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B8B6DE6-4551-45CE-B695-22860CCE5C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43DFA03-22C8-46CB-8A86-80ABC92985BF}"/>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5" name="フッター プレースホルダー 4">
            <a:extLst>
              <a:ext uri="{FF2B5EF4-FFF2-40B4-BE49-F238E27FC236}">
                <a16:creationId xmlns:a16="http://schemas.microsoft.com/office/drawing/2014/main" id="{FD6B5329-C43F-443C-BC5F-BEAD89C2E7B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250CBE-DD89-4D7C-A0C4-F14316019A45}"/>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4127618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931028-8590-4F63-B567-CC941620A09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C0D3B5C-D1A8-42A1-B2C3-B7774820457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FEADD2E-D8B1-4F0B-A1F8-8B6581860B2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3371C92-58CD-4BC9-8DCC-D3665A511D4B}"/>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6" name="フッター プレースホルダー 5">
            <a:extLst>
              <a:ext uri="{FF2B5EF4-FFF2-40B4-BE49-F238E27FC236}">
                <a16:creationId xmlns:a16="http://schemas.microsoft.com/office/drawing/2014/main" id="{F3983C57-C175-4503-95AA-6BE1B1528C1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AE338AA-692B-44DD-96F2-AB743A9DDB9F}"/>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1613686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00A369-BA2E-4DB0-9255-5E47BD4BAF9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C8B83F-7BC1-43B5-AEA0-D3AE0CCD75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0746E41-0889-441B-93DB-2F31E7270BC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F1C01CB-54E1-4434-ADC6-35C8E669E0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250DD5D-A669-44E8-B14C-AAE64576182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118B70A-F121-49AC-A93E-487DE8B52D89}"/>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8" name="フッター プレースホルダー 7">
            <a:extLst>
              <a:ext uri="{FF2B5EF4-FFF2-40B4-BE49-F238E27FC236}">
                <a16:creationId xmlns:a16="http://schemas.microsoft.com/office/drawing/2014/main" id="{FC830CC3-DC15-45C4-8319-1F5B1867EE3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9F5330-9217-40FE-A4D8-EFF87CAB8387}"/>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4169388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80431B-A46E-44B3-BD6F-87B92F20E67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25C9186-A238-4EDD-BE56-4D210D25AB02}"/>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4" name="フッター プレースホルダー 3">
            <a:extLst>
              <a:ext uri="{FF2B5EF4-FFF2-40B4-BE49-F238E27FC236}">
                <a16:creationId xmlns:a16="http://schemas.microsoft.com/office/drawing/2014/main" id="{0CB3128A-4F71-4454-9ABA-60A8CF0A25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957A114-AAC1-4B74-B019-EA59E95851FE}"/>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97868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4E27D90-61B3-4F8E-8055-CC7515D74FF9}"/>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3" name="フッター プレースホルダー 2">
            <a:extLst>
              <a:ext uri="{FF2B5EF4-FFF2-40B4-BE49-F238E27FC236}">
                <a16:creationId xmlns:a16="http://schemas.microsoft.com/office/drawing/2014/main" id="{449CAC49-1337-4239-AE23-A3DC5C2BB9F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CBFC9E-F5F7-4356-8C97-E4CD91A48D55}"/>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3333998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43968E-A804-4796-BCD1-D76B011B489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1E3D02-2325-44F2-8427-9D36A5DEE3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881E6ED-F1CD-4253-9527-CFB3707C51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F64EF74-9048-4AE6-ADF9-D9B76FA4009F}"/>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6" name="フッター プレースホルダー 5">
            <a:extLst>
              <a:ext uri="{FF2B5EF4-FFF2-40B4-BE49-F238E27FC236}">
                <a16:creationId xmlns:a16="http://schemas.microsoft.com/office/drawing/2014/main" id="{E6F0AE40-92F1-4FD5-81FE-290205516A4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4377E8F-A651-4073-AF26-22DEB43E0C48}"/>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2641318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A0032E-1008-483A-9657-7BB16628C9A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E9CBACC-E6E6-4280-8906-12572FF70A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DB910FC-0901-4CA0-B41D-2E684FA528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8106886-8AB8-4F54-8F54-74A33B163812}"/>
              </a:ext>
            </a:extLst>
          </p:cNvPr>
          <p:cNvSpPr>
            <a:spLocks noGrp="1"/>
          </p:cNvSpPr>
          <p:nvPr>
            <p:ph type="dt" sz="half" idx="10"/>
          </p:nvPr>
        </p:nvSpPr>
        <p:spPr/>
        <p:txBody>
          <a:bodyPr/>
          <a:lstStyle/>
          <a:p>
            <a:fld id="{693C7957-A720-47B6-A33D-304D11833775}" type="datetimeFigureOut">
              <a:rPr kumimoji="1" lang="ja-JP" altLang="en-US" smtClean="0"/>
              <a:t>2018/9/18</a:t>
            </a:fld>
            <a:endParaRPr kumimoji="1" lang="ja-JP" altLang="en-US"/>
          </a:p>
        </p:txBody>
      </p:sp>
      <p:sp>
        <p:nvSpPr>
          <p:cNvPr id="6" name="フッター プレースホルダー 5">
            <a:extLst>
              <a:ext uri="{FF2B5EF4-FFF2-40B4-BE49-F238E27FC236}">
                <a16:creationId xmlns:a16="http://schemas.microsoft.com/office/drawing/2014/main" id="{AF6AE88F-2D35-4E21-B489-5CACE215F01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BD8A699-CA63-4C29-B79D-4BD1B4F1C79D}"/>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1876763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435A116-D3DA-4D5B-A9AB-F554C61033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6F6BBCE-1FC0-4107-AD0E-2FC68E58BB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DF6D104-6E4E-49BE-9428-896FEA879B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3C7957-A720-47B6-A33D-304D11833775}" type="datetimeFigureOut">
              <a:rPr kumimoji="1" lang="ja-JP" altLang="en-US" smtClean="0"/>
              <a:t>2018/9/18</a:t>
            </a:fld>
            <a:endParaRPr kumimoji="1" lang="ja-JP" altLang="en-US"/>
          </a:p>
        </p:txBody>
      </p:sp>
      <p:sp>
        <p:nvSpPr>
          <p:cNvPr id="5" name="フッター プレースホルダー 4">
            <a:extLst>
              <a:ext uri="{FF2B5EF4-FFF2-40B4-BE49-F238E27FC236}">
                <a16:creationId xmlns:a16="http://schemas.microsoft.com/office/drawing/2014/main" id="{B7DE16E7-89BF-462C-86AF-30EC6CEF8D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F4C06B0-F716-4CCF-9235-BE1333979C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25021715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B830673-F379-4735-BCD5-8CCD7050D14A}"/>
              </a:ext>
            </a:extLst>
          </p:cNvPr>
          <p:cNvSpPr txBox="1"/>
          <p:nvPr/>
        </p:nvSpPr>
        <p:spPr>
          <a:xfrm>
            <a:off x="2048655" y="2278505"/>
            <a:ext cx="8094689" cy="1323439"/>
          </a:xfrm>
          <a:prstGeom prst="rect">
            <a:avLst/>
          </a:prstGeom>
          <a:noFill/>
        </p:spPr>
        <p:txBody>
          <a:bodyPr wrap="square" rtlCol="0">
            <a:spAutoFit/>
          </a:bodyPr>
          <a:lstStyle/>
          <a:p>
            <a:pPr algn="ctr"/>
            <a:r>
              <a:rPr kumimoji="1" lang="en-US" altLang="ja-JP" sz="4000" b="1" dirty="0"/>
              <a:t>XML</a:t>
            </a:r>
            <a:r>
              <a:rPr kumimoji="1" lang="ja-JP" altLang="en-US" sz="4000" b="1" dirty="0"/>
              <a:t>メッセージ設計ガイドライン</a:t>
            </a:r>
            <a:endParaRPr kumimoji="1" lang="en-US" altLang="ja-JP" sz="4000" b="1" dirty="0"/>
          </a:p>
          <a:p>
            <a:pPr algn="ctr"/>
            <a:r>
              <a:rPr lang="ja-JP" altLang="en-US" sz="4000" b="1" dirty="0"/>
              <a:t>プロジェクト提案</a:t>
            </a:r>
            <a:endParaRPr kumimoji="1" lang="ja-JP" altLang="en-US" sz="4000" b="1" dirty="0"/>
          </a:p>
        </p:txBody>
      </p:sp>
      <p:sp>
        <p:nvSpPr>
          <p:cNvPr id="3" name="テキスト ボックス 2">
            <a:extLst>
              <a:ext uri="{FF2B5EF4-FFF2-40B4-BE49-F238E27FC236}">
                <a16:creationId xmlns:a16="http://schemas.microsoft.com/office/drawing/2014/main" id="{C23DD6A4-631B-44EB-8EE9-733A1CD00B43}"/>
              </a:ext>
            </a:extLst>
          </p:cNvPr>
          <p:cNvSpPr txBox="1"/>
          <p:nvPr/>
        </p:nvSpPr>
        <p:spPr>
          <a:xfrm>
            <a:off x="8904157" y="404734"/>
            <a:ext cx="2743200" cy="369332"/>
          </a:xfrm>
          <a:prstGeom prst="rect">
            <a:avLst/>
          </a:prstGeom>
          <a:noFill/>
          <a:ln>
            <a:solidFill>
              <a:schemeClr val="accent1"/>
            </a:solidFill>
          </a:ln>
        </p:spPr>
        <p:txBody>
          <a:bodyPr wrap="square" rtlCol="0">
            <a:spAutoFit/>
          </a:bodyPr>
          <a:lstStyle/>
          <a:p>
            <a:pPr algn="ctr"/>
            <a:r>
              <a:rPr kumimoji="1" lang="ja-JP" altLang="en-US" dirty="0"/>
              <a:t>国際連携</a:t>
            </a:r>
            <a:r>
              <a:rPr kumimoji="1" lang="en-US" altLang="ja-JP" dirty="0"/>
              <a:t>2018-2-03</a:t>
            </a:r>
            <a:endParaRPr kumimoji="1" lang="ja-JP" altLang="en-US" dirty="0"/>
          </a:p>
        </p:txBody>
      </p:sp>
    </p:spTree>
    <p:extLst>
      <p:ext uri="{BB962C8B-B14F-4D97-AF65-F5344CB8AC3E}">
        <p14:creationId xmlns:p14="http://schemas.microsoft.com/office/powerpoint/2010/main" val="4051559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92F3298-2F1E-4291-B346-149A7DEE418E}"/>
              </a:ext>
            </a:extLst>
          </p:cNvPr>
          <p:cNvSpPr txBox="1"/>
          <p:nvPr/>
        </p:nvSpPr>
        <p:spPr>
          <a:xfrm>
            <a:off x="2548328" y="2353456"/>
            <a:ext cx="6790544" cy="707886"/>
          </a:xfrm>
          <a:prstGeom prst="rect">
            <a:avLst/>
          </a:prstGeom>
          <a:noFill/>
        </p:spPr>
        <p:txBody>
          <a:bodyPr wrap="square" rtlCol="0">
            <a:spAutoFit/>
          </a:bodyPr>
          <a:lstStyle/>
          <a:p>
            <a:pPr algn="ctr"/>
            <a:r>
              <a:rPr kumimoji="1" lang="ja-JP" altLang="en-US" sz="4000" b="1" dirty="0"/>
              <a:t>課題</a:t>
            </a:r>
          </a:p>
        </p:txBody>
      </p:sp>
    </p:spTree>
    <p:extLst>
      <p:ext uri="{BB962C8B-B14F-4D97-AF65-F5344CB8AC3E}">
        <p14:creationId xmlns:p14="http://schemas.microsoft.com/office/powerpoint/2010/main" val="1911855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756C1D6-C750-48CD-B1A1-4820D5EDEAB0}"/>
              </a:ext>
            </a:extLst>
          </p:cNvPr>
          <p:cNvSpPr txBox="1"/>
          <p:nvPr/>
        </p:nvSpPr>
        <p:spPr>
          <a:xfrm>
            <a:off x="1287145" y="3956940"/>
            <a:ext cx="10077253" cy="2308324"/>
          </a:xfrm>
          <a:prstGeom prst="rect">
            <a:avLst/>
          </a:prstGeom>
          <a:noFill/>
        </p:spPr>
        <p:txBody>
          <a:bodyPr wrap="square" rtlCol="0">
            <a:spAutoFit/>
          </a:bodyPr>
          <a:lstStyle/>
          <a:p>
            <a:r>
              <a:rPr lang="en-US" altLang="ja-JP" sz="2400" b="1" dirty="0"/>
              <a:t>(1) No rules described for MA, ASMA, MBIE in XML.</a:t>
            </a:r>
            <a:endParaRPr lang="ja-JP" altLang="ja-JP" sz="2400" b="1" dirty="0"/>
          </a:p>
          <a:p>
            <a:r>
              <a:rPr lang="en-US" altLang="ja-JP" sz="2400" b="1" dirty="0"/>
              <a:t>(2) No standard way to define the user oriented specific messages in XML using restricted BIEs (MBIEs) .</a:t>
            </a:r>
            <a:endParaRPr lang="ja-JP" altLang="ja-JP" sz="2400" b="1" dirty="0"/>
          </a:p>
          <a:p>
            <a:r>
              <a:rPr lang="en-US" altLang="ja-JP" sz="2400" b="1" dirty="0"/>
              <a:t>(3) No standard way for defining Name space for the user oriented specific messages.</a:t>
            </a:r>
            <a:endParaRPr lang="ja-JP" altLang="ja-JP" sz="2400" b="1" dirty="0"/>
          </a:p>
          <a:p>
            <a:endParaRPr kumimoji="1" lang="ja-JP" altLang="en-US" sz="2400" b="1" dirty="0"/>
          </a:p>
        </p:txBody>
      </p:sp>
      <p:sp>
        <p:nvSpPr>
          <p:cNvPr id="3" name="テキスト ボックス 2">
            <a:extLst>
              <a:ext uri="{FF2B5EF4-FFF2-40B4-BE49-F238E27FC236}">
                <a16:creationId xmlns:a16="http://schemas.microsoft.com/office/drawing/2014/main" id="{8F9F6092-3889-41BD-9D61-835B24172792}"/>
              </a:ext>
            </a:extLst>
          </p:cNvPr>
          <p:cNvSpPr txBox="1"/>
          <p:nvPr/>
        </p:nvSpPr>
        <p:spPr>
          <a:xfrm>
            <a:off x="1469036" y="614597"/>
            <a:ext cx="9383843" cy="646331"/>
          </a:xfrm>
          <a:prstGeom prst="rect">
            <a:avLst/>
          </a:prstGeom>
          <a:noFill/>
        </p:spPr>
        <p:txBody>
          <a:bodyPr wrap="square" rtlCol="0">
            <a:spAutoFit/>
          </a:bodyPr>
          <a:lstStyle/>
          <a:p>
            <a:pPr algn="ctr"/>
            <a:r>
              <a:rPr kumimoji="1" lang="en-US" altLang="ja-JP" sz="3600" b="1" dirty="0"/>
              <a:t>SIPS</a:t>
            </a:r>
            <a:r>
              <a:rPr lang="ja-JP" altLang="en-US" sz="3600" b="1" dirty="0"/>
              <a:t>からの問題提起</a:t>
            </a:r>
            <a:endParaRPr kumimoji="1" lang="ja-JP" altLang="en-US" sz="3600" b="1" dirty="0"/>
          </a:p>
        </p:txBody>
      </p:sp>
      <p:sp>
        <p:nvSpPr>
          <p:cNvPr id="4" name="テキスト ボックス 3">
            <a:extLst>
              <a:ext uri="{FF2B5EF4-FFF2-40B4-BE49-F238E27FC236}">
                <a16:creationId xmlns:a16="http://schemas.microsoft.com/office/drawing/2014/main" id="{CC0D4E0E-0D62-4DBF-8519-903D5BABF0B3}"/>
              </a:ext>
            </a:extLst>
          </p:cNvPr>
          <p:cNvSpPr txBox="1"/>
          <p:nvPr/>
        </p:nvSpPr>
        <p:spPr>
          <a:xfrm>
            <a:off x="1469036" y="1693889"/>
            <a:ext cx="9653666" cy="1569660"/>
          </a:xfrm>
          <a:prstGeom prst="rect">
            <a:avLst/>
          </a:prstGeom>
          <a:noFill/>
          <a:ln>
            <a:solidFill>
              <a:schemeClr val="accent1"/>
            </a:solidFill>
          </a:ln>
        </p:spPr>
        <p:txBody>
          <a:bodyPr wrap="square" rtlCol="0">
            <a:spAutoFit/>
          </a:bodyPr>
          <a:lstStyle/>
          <a:p>
            <a:r>
              <a:rPr kumimoji="1" lang="ja-JP" altLang="en-US" sz="2400" b="1" dirty="0"/>
              <a:t>（１）</a:t>
            </a:r>
            <a:r>
              <a:rPr kumimoji="1" lang="en-US" altLang="ja-JP" sz="2400" b="1" dirty="0"/>
              <a:t>MA,ASMA,MBIE</a:t>
            </a:r>
            <a:r>
              <a:rPr kumimoji="1" lang="ja-JP" altLang="en-US" sz="2400" b="1" dirty="0"/>
              <a:t>の</a:t>
            </a:r>
            <a:r>
              <a:rPr kumimoji="1" lang="en-US" altLang="ja-JP" sz="2400" b="1" dirty="0"/>
              <a:t>XML</a:t>
            </a:r>
            <a:r>
              <a:rPr kumimoji="1" lang="ja-JP" altLang="en-US" sz="2400" b="1" dirty="0"/>
              <a:t>記述規則がない。</a:t>
            </a:r>
            <a:endParaRPr kumimoji="1" lang="en-US" altLang="ja-JP" sz="2400" b="1" dirty="0"/>
          </a:p>
          <a:p>
            <a:r>
              <a:rPr lang="ja-JP" altLang="en-US" sz="2400" b="1" dirty="0"/>
              <a:t>（２）</a:t>
            </a:r>
            <a:r>
              <a:rPr lang="en-US" altLang="ja-JP" sz="2400" b="1" dirty="0"/>
              <a:t>MBIE</a:t>
            </a:r>
            <a:r>
              <a:rPr lang="ja-JP" altLang="en-US" sz="2400" b="1" dirty="0"/>
              <a:t>（制限付き</a:t>
            </a:r>
            <a:r>
              <a:rPr lang="en-US" altLang="ja-JP" sz="2400" b="1" dirty="0"/>
              <a:t>BIE</a:t>
            </a:r>
            <a:r>
              <a:rPr lang="ja-JP" altLang="en-US" sz="2400" b="1" dirty="0"/>
              <a:t>）を使ったユーザー定義</a:t>
            </a:r>
            <a:r>
              <a:rPr lang="en-US" altLang="ja-JP" sz="2400" b="1" dirty="0"/>
              <a:t>XML</a:t>
            </a:r>
            <a:r>
              <a:rPr lang="ja-JP" altLang="en-US" sz="2400" b="1" dirty="0"/>
              <a:t>メッセージ</a:t>
            </a:r>
            <a:endParaRPr lang="en-US" altLang="ja-JP" sz="2400" b="1" dirty="0"/>
          </a:p>
          <a:p>
            <a:r>
              <a:rPr lang="ja-JP" altLang="en-US" sz="2400" b="1" dirty="0"/>
              <a:t>　　　構築法が明確でない。</a:t>
            </a:r>
            <a:endParaRPr lang="en-US" altLang="ja-JP" sz="2400" b="1" dirty="0"/>
          </a:p>
          <a:p>
            <a:r>
              <a:rPr kumimoji="1" lang="ja-JP" altLang="en-US" sz="2400" b="1" dirty="0"/>
              <a:t>（３）ユーザー定義</a:t>
            </a:r>
            <a:r>
              <a:rPr kumimoji="1" lang="en-US" altLang="ja-JP" sz="2400" b="1" dirty="0"/>
              <a:t>MBIE</a:t>
            </a:r>
            <a:r>
              <a:rPr lang="ja-JP" altLang="en-US" sz="2400" b="1" dirty="0"/>
              <a:t>使用のための</a:t>
            </a:r>
            <a:r>
              <a:rPr lang="en-US" altLang="ja-JP" sz="2400" b="1" dirty="0"/>
              <a:t>Name Space</a:t>
            </a:r>
            <a:r>
              <a:rPr lang="ja-JP" altLang="en-US" sz="2400" b="1" dirty="0"/>
              <a:t>定義ができない。</a:t>
            </a:r>
            <a:endParaRPr kumimoji="1" lang="ja-JP" altLang="en-US" sz="2400" b="1" dirty="0"/>
          </a:p>
        </p:txBody>
      </p:sp>
    </p:spTree>
    <p:extLst>
      <p:ext uri="{BB962C8B-B14F-4D97-AF65-F5344CB8AC3E}">
        <p14:creationId xmlns:p14="http://schemas.microsoft.com/office/powerpoint/2010/main" val="1255313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5BE16CA-148F-4AA2-9B27-73F07A8E537E}"/>
              </a:ext>
            </a:extLst>
          </p:cNvPr>
          <p:cNvSpPr txBox="1"/>
          <p:nvPr/>
        </p:nvSpPr>
        <p:spPr>
          <a:xfrm>
            <a:off x="2301240" y="457200"/>
            <a:ext cx="8031480" cy="584775"/>
          </a:xfrm>
          <a:prstGeom prst="rect">
            <a:avLst/>
          </a:prstGeom>
          <a:noFill/>
        </p:spPr>
        <p:txBody>
          <a:bodyPr wrap="square" rtlCol="0">
            <a:spAutoFit/>
          </a:bodyPr>
          <a:lstStyle/>
          <a:p>
            <a:r>
              <a:rPr kumimoji="1" lang="ja-JP" altLang="en-US" sz="3200" b="1" dirty="0"/>
              <a:t>国連</a:t>
            </a:r>
            <a:r>
              <a:rPr kumimoji="1" lang="en-US" altLang="ja-JP" sz="3200" b="1" dirty="0"/>
              <a:t>CEFACT</a:t>
            </a:r>
            <a:r>
              <a:rPr lang="ja-JP" altLang="en-US" sz="3200" b="1" dirty="0"/>
              <a:t> </a:t>
            </a:r>
            <a:r>
              <a:rPr lang="en-US" altLang="ja-JP" sz="3200" b="1" dirty="0"/>
              <a:t>M&amp;T</a:t>
            </a:r>
            <a:r>
              <a:rPr lang="ja-JP" altLang="en-US" sz="3200" b="1" dirty="0"/>
              <a:t> </a:t>
            </a:r>
            <a:r>
              <a:rPr lang="en-US" altLang="ja-JP" sz="3200" b="1" dirty="0"/>
              <a:t>PDA</a:t>
            </a:r>
            <a:r>
              <a:rPr lang="ja-JP" altLang="en-US" sz="3200" b="1" dirty="0"/>
              <a:t>ディスカッション</a:t>
            </a:r>
            <a:endParaRPr kumimoji="1" lang="ja-JP" altLang="en-US" sz="3200" b="1" dirty="0"/>
          </a:p>
        </p:txBody>
      </p:sp>
      <p:sp>
        <p:nvSpPr>
          <p:cNvPr id="3" name="テキスト ボックス 2">
            <a:extLst>
              <a:ext uri="{FF2B5EF4-FFF2-40B4-BE49-F238E27FC236}">
                <a16:creationId xmlns:a16="http://schemas.microsoft.com/office/drawing/2014/main" id="{8752571C-0B47-499D-8007-562BE2999E9E}"/>
              </a:ext>
            </a:extLst>
          </p:cNvPr>
          <p:cNvSpPr txBox="1"/>
          <p:nvPr/>
        </p:nvSpPr>
        <p:spPr>
          <a:xfrm>
            <a:off x="876300" y="1137821"/>
            <a:ext cx="10439400" cy="5632311"/>
          </a:xfrm>
          <a:prstGeom prst="rect">
            <a:avLst/>
          </a:prstGeom>
          <a:noFill/>
        </p:spPr>
        <p:txBody>
          <a:bodyPr wrap="square" rtlCol="0">
            <a:spAutoFit/>
          </a:bodyPr>
          <a:lstStyle/>
          <a:p>
            <a:pPr marL="342900" indent="-342900">
              <a:buFont typeface="Wingdings" panose="05000000000000000000" pitchFamily="2" charset="2"/>
              <a:buChar char="Ø"/>
            </a:pPr>
            <a:r>
              <a:rPr kumimoji="1" lang="en-US" altLang="ja-JP" sz="2400" b="1" dirty="0"/>
              <a:t>MA</a:t>
            </a:r>
            <a:r>
              <a:rPr kumimoji="1" lang="ja-JP" altLang="en-US" sz="2400" b="1" dirty="0"/>
              <a:t>の</a:t>
            </a:r>
            <a:r>
              <a:rPr kumimoji="1" lang="en-US" altLang="ja-JP" sz="2400" b="1" dirty="0"/>
              <a:t>Publication rule</a:t>
            </a:r>
            <a:r>
              <a:rPr kumimoji="1" lang="ja-JP" altLang="en-US" sz="2400" b="1" dirty="0"/>
              <a:t>がない。</a:t>
            </a:r>
            <a:endParaRPr kumimoji="1" lang="en-US" altLang="ja-JP" sz="2400" b="1" dirty="0"/>
          </a:p>
          <a:p>
            <a:r>
              <a:rPr lang="en-US" altLang="ja-JP" sz="2400" b="1" dirty="0"/>
              <a:t>	Restriction</a:t>
            </a:r>
            <a:r>
              <a:rPr lang="ja-JP" altLang="en-US" sz="2400" b="1" dirty="0"/>
              <a:t>規則</a:t>
            </a:r>
            <a:endParaRPr lang="en-US" altLang="ja-JP" sz="2400" b="1" dirty="0"/>
          </a:p>
          <a:p>
            <a:r>
              <a:rPr kumimoji="1" lang="en-US" altLang="ja-JP" sz="2400" b="1" dirty="0"/>
              <a:t>	</a:t>
            </a:r>
            <a:r>
              <a:rPr lang="en-US" altLang="ja-JP" sz="2400" b="1" dirty="0"/>
              <a:t>MA</a:t>
            </a:r>
            <a:r>
              <a:rPr lang="ja-JP" altLang="en-US" sz="2400" b="1" dirty="0" err="1"/>
              <a:t>の識</a:t>
            </a:r>
            <a:r>
              <a:rPr lang="ja-JP" altLang="en-US" sz="2400" b="1" dirty="0"/>
              <a:t>別子</a:t>
            </a:r>
            <a:endParaRPr lang="en-US" altLang="ja-JP" sz="2400" b="1" dirty="0"/>
          </a:p>
          <a:p>
            <a:r>
              <a:rPr kumimoji="1" lang="en-US" altLang="ja-JP" sz="2400" b="1" dirty="0"/>
              <a:t>	</a:t>
            </a:r>
            <a:r>
              <a:rPr kumimoji="1" lang="en-US" altLang="ja-JP" sz="2400" b="1" dirty="0" err="1"/>
              <a:t>Codelist</a:t>
            </a:r>
            <a:r>
              <a:rPr kumimoji="1" lang="en-US" altLang="ja-JP" sz="2400" b="1" dirty="0"/>
              <a:t> restriction</a:t>
            </a:r>
          </a:p>
          <a:p>
            <a:endParaRPr kumimoji="1" lang="en-US" altLang="ja-JP" sz="2400" b="1" dirty="0"/>
          </a:p>
          <a:p>
            <a:pPr marL="342900" indent="-342900">
              <a:buFont typeface="Wingdings" panose="05000000000000000000" pitchFamily="2" charset="2"/>
              <a:buChar char="Ø"/>
            </a:pPr>
            <a:r>
              <a:rPr kumimoji="1" lang="en-US" altLang="ja-JP" sz="2400" b="1" dirty="0"/>
              <a:t>MBIE</a:t>
            </a:r>
            <a:r>
              <a:rPr kumimoji="1" lang="ja-JP" altLang="en-US" sz="2400" b="1" dirty="0"/>
              <a:t>使用時の</a:t>
            </a:r>
            <a:r>
              <a:rPr kumimoji="1" lang="en-US" altLang="ja-JP" sz="2400" b="1" dirty="0"/>
              <a:t>RSM</a:t>
            </a:r>
            <a:r>
              <a:rPr kumimoji="1" lang="ja-JP" altLang="en-US" sz="2400" b="1" dirty="0"/>
              <a:t>記述規則</a:t>
            </a:r>
            <a:endParaRPr kumimoji="1" lang="en-US" altLang="ja-JP" sz="2400" b="1" dirty="0"/>
          </a:p>
          <a:p>
            <a:pPr marL="342900" indent="-342900">
              <a:buFont typeface="Wingdings" panose="05000000000000000000" pitchFamily="2" charset="2"/>
              <a:buChar char="Ø"/>
            </a:pPr>
            <a:endParaRPr kumimoji="1" lang="en-US" altLang="ja-JP" sz="2400" b="1" dirty="0"/>
          </a:p>
          <a:p>
            <a:pPr marL="342900" indent="-342900">
              <a:buFont typeface="Wingdings" panose="05000000000000000000" pitchFamily="2" charset="2"/>
              <a:buChar char="Ø"/>
            </a:pPr>
            <a:r>
              <a:rPr lang="en-US" altLang="ja-JP" sz="2400" b="1" dirty="0"/>
              <a:t>User MA</a:t>
            </a:r>
            <a:r>
              <a:rPr lang="ja-JP" altLang="en-US" sz="2400" b="1" dirty="0"/>
              <a:t>の</a:t>
            </a:r>
            <a:r>
              <a:rPr lang="en-US" altLang="ja-JP" sz="2400" b="1" dirty="0"/>
              <a:t>Copyright</a:t>
            </a:r>
            <a:r>
              <a:rPr lang="ja-JP" altLang="en-US" sz="2400" b="1" dirty="0"/>
              <a:t>規則</a:t>
            </a:r>
            <a:endParaRPr lang="en-US" altLang="ja-JP" sz="2400" b="1" dirty="0"/>
          </a:p>
          <a:p>
            <a:pPr marL="342900" indent="-342900">
              <a:buFont typeface="Wingdings" panose="05000000000000000000" pitchFamily="2" charset="2"/>
              <a:buChar char="Ø"/>
            </a:pPr>
            <a:endParaRPr lang="en-US" altLang="ja-JP" sz="2400" b="1" dirty="0"/>
          </a:p>
          <a:p>
            <a:pPr marL="342900" indent="-342900">
              <a:buFont typeface="Wingdings" panose="05000000000000000000" pitchFamily="2" charset="2"/>
              <a:buChar char="Ø"/>
            </a:pPr>
            <a:r>
              <a:rPr lang="en-US" altLang="ja-JP" sz="2400" b="1" dirty="0"/>
              <a:t>Internal Schema</a:t>
            </a:r>
            <a:r>
              <a:rPr lang="ja-JP" altLang="en-US" sz="2400" b="1" dirty="0"/>
              <a:t>構成規則</a:t>
            </a:r>
            <a:endParaRPr lang="en-US" altLang="ja-JP" sz="2400" b="1" dirty="0"/>
          </a:p>
          <a:p>
            <a:pPr marL="342900" indent="-342900">
              <a:buFont typeface="Wingdings" panose="05000000000000000000" pitchFamily="2" charset="2"/>
              <a:buChar char="Ø"/>
            </a:pPr>
            <a:endParaRPr kumimoji="1" lang="en-US" altLang="ja-JP" sz="2400" b="1" dirty="0"/>
          </a:p>
          <a:p>
            <a:pPr marL="342900" indent="-342900">
              <a:buFont typeface="Wingdings" panose="05000000000000000000" pitchFamily="2" charset="2"/>
              <a:buChar char="Ø"/>
            </a:pPr>
            <a:r>
              <a:rPr kumimoji="1" lang="en-US" altLang="ja-JP" sz="2400" b="1" dirty="0"/>
              <a:t>Annotation</a:t>
            </a:r>
            <a:r>
              <a:rPr kumimoji="1" lang="ja-JP" altLang="en-US" sz="2400" b="1" dirty="0"/>
              <a:t>規則の見直し</a:t>
            </a:r>
            <a:endParaRPr kumimoji="1" lang="en-US" altLang="ja-JP" sz="2400" b="1" dirty="0"/>
          </a:p>
          <a:p>
            <a:pPr marL="342900" indent="-342900">
              <a:buFont typeface="Wingdings" panose="05000000000000000000" pitchFamily="2" charset="2"/>
              <a:buChar char="Ø"/>
            </a:pPr>
            <a:endParaRPr lang="en-US" altLang="ja-JP" sz="2400" b="1" dirty="0"/>
          </a:p>
          <a:p>
            <a:pPr marL="342900" indent="-342900">
              <a:buFont typeface="Wingdings" panose="05000000000000000000" pitchFamily="2" charset="2"/>
              <a:buChar char="Ø"/>
            </a:pPr>
            <a:r>
              <a:rPr lang="en-US" altLang="ja-JP" sz="2400" b="1" dirty="0"/>
              <a:t>XML</a:t>
            </a:r>
            <a:r>
              <a:rPr lang="ja-JP" altLang="en-US" sz="2400" b="1" dirty="0"/>
              <a:t>スキーマとコードリストの分離</a:t>
            </a:r>
            <a:endParaRPr kumimoji="1" lang="en-US" altLang="ja-JP" sz="2400" b="1" dirty="0"/>
          </a:p>
          <a:p>
            <a:endParaRPr kumimoji="1" lang="ja-JP" altLang="en-US" sz="2400" b="1" dirty="0"/>
          </a:p>
        </p:txBody>
      </p:sp>
    </p:spTree>
    <p:extLst>
      <p:ext uri="{BB962C8B-B14F-4D97-AF65-F5344CB8AC3E}">
        <p14:creationId xmlns:p14="http://schemas.microsoft.com/office/powerpoint/2010/main" val="2706825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7BC41E2-BC27-4F18-99C6-763FA1921FCF}"/>
              </a:ext>
            </a:extLst>
          </p:cNvPr>
          <p:cNvSpPr txBox="1"/>
          <p:nvPr/>
        </p:nvSpPr>
        <p:spPr>
          <a:xfrm>
            <a:off x="2548328" y="2353456"/>
            <a:ext cx="6790544" cy="707886"/>
          </a:xfrm>
          <a:prstGeom prst="rect">
            <a:avLst/>
          </a:prstGeom>
          <a:noFill/>
        </p:spPr>
        <p:txBody>
          <a:bodyPr wrap="square" rtlCol="0">
            <a:spAutoFit/>
          </a:bodyPr>
          <a:lstStyle/>
          <a:p>
            <a:pPr algn="ctr"/>
            <a:r>
              <a:rPr lang="ja-JP" altLang="en-US" sz="4000" b="1" dirty="0"/>
              <a:t>提案</a:t>
            </a:r>
            <a:endParaRPr kumimoji="1" lang="ja-JP" altLang="en-US" sz="4000" b="1" dirty="0"/>
          </a:p>
        </p:txBody>
      </p:sp>
    </p:spTree>
    <p:extLst>
      <p:ext uri="{BB962C8B-B14F-4D97-AF65-F5344CB8AC3E}">
        <p14:creationId xmlns:p14="http://schemas.microsoft.com/office/powerpoint/2010/main" val="2582815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30A1960-9FEE-4CA1-AFC9-7CCF8D663B2C}"/>
              </a:ext>
            </a:extLst>
          </p:cNvPr>
          <p:cNvSpPr txBox="1"/>
          <p:nvPr/>
        </p:nvSpPr>
        <p:spPr>
          <a:xfrm>
            <a:off x="1394085" y="479685"/>
            <a:ext cx="8769246" cy="646331"/>
          </a:xfrm>
          <a:prstGeom prst="rect">
            <a:avLst/>
          </a:prstGeom>
          <a:noFill/>
        </p:spPr>
        <p:txBody>
          <a:bodyPr wrap="square" rtlCol="0">
            <a:spAutoFit/>
          </a:bodyPr>
          <a:lstStyle/>
          <a:p>
            <a:pPr algn="ctr"/>
            <a:r>
              <a:rPr kumimoji="1" lang="en-US" altLang="ja-JP" sz="3600" b="1" dirty="0"/>
              <a:t>Project Proposal Structure</a:t>
            </a:r>
            <a:endParaRPr kumimoji="1" lang="ja-JP" altLang="en-US" sz="3600" b="1" dirty="0"/>
          </a:p>
        </p:txBody>
      </p:sp>
      <p:sp>
        <p:nvSpPr>
          <p:cNvPr id="3" name="テキスト ボックス 2">
            <a:extLst>
              <a:ext uri="{FF2B5EF4-FFF2-40B4-BE49-F238E27FC236}">
                <a16:creationId xmlns:a16="http://schemas.microsoft.com/office/drawing/2014/main" id="{90FA6849-09BE-49B6-81F9-F69F12973CA2}"/>
              </a:ext>
            </a:extLst>
          </p:cNvPr>
          <p:cNvSpPr txBox="1"/>
          <p:nvPr/>
        </p:nvSpPr>
        <p:spPr>
          <a:xfrm>
            <a:off x="1019331" y="1454046"/>
            <a:ext cx="10193312" cy="4832092"/>
          </a:xfrm>
          <a:prstGeom prst="rect">
            <a:avLst/>
          </a:prstGeom>
          <a:noFill/>
        </p:spPr>
        <p:txBody>
          <a:bodyPr wrap="square" rtlCol="0">
            <a:spAutoFit/>
          </a:bodyPr>
          <a:lstStyle/>
          <a:p>
            <a:pPr marL="514350" indent="-514350">
              <a:buFont typeface="+mj-lt"/>
              <a:buAutoNum type="arabicPeriod"/>
            </a:pPr>
            <a:r>
              <a:rPr kumimoji="1" lang="en-US" altLang="ja-JP" sz="2800" dirty="0"/>
              <a:t>Project Purpose</a:t>
            </a:r>
          </a:p>
          <a:p>
            <a:pPr marL="514350" indent="-514350">
              <a:buFont typeface="+mj-lt"/>
              <a:buAutoNum type="arabicPeriod"/>
            </a:pPr>
            <a:r>
              <a:rPr lang="en-US" altLang="ja-JP" sz="2800" dirty="0"/>
              <a:t>Project Scope</a:t>
            </a:r>
          </a:p>
          <a:p>
            <a:pPr marL="514350" indent="-514350">
              <a:buFont typeface="+mj-lt"/>
              <a:buAutoNum type="arabicPeriod"/>
            </a:pPr>
            <a:r>
              <a:rPr lang="en-US" altLang="ja-JP" sz="2800" dirty="0"/>
              <a:t>Project Deliverables</a:t>
            </a:r>
          </a:p>
          <a:p>
            <a:pPr marL="514350" indent="-514350">
              <a:buFont typeface="+mj-lt"/>
              <a:buAutoNum type="arabicPeriod"/>
            </a:pPr>
            <a:r>
              <a:rPr lang="en-US" altLang="ja-JP" sz="2800" dirty="0"/>
              <a:t>Exit Criteria</a:t>
            </a:r>
          </a:p>
          <a:p>
            <a:pPr marL="514350" indent="-514350">
              <a:buFont typeface="+mj-lt"/>
              <a:buAutoNum type="arabicPeriod"/>
            </a:pPr>
            <a:r>
              <a:rPr lang="en-US" altLang="ja-JP" sz="2800" dirty="0"/>
              <a:t>Project Team membership</a:t>
            </a:r>
          </a:p>
          <a:p>
            <a:pPr marL="514350" indent="-514350">
              <a:buFont typeface="+mj-lt"/>
              <a:buAutoNum type="arabicPeriod"/>
            </a:pPr>
            <a:r>
              <a:rPr lang="en-US" altLang="ja-JP" sz="2800" dirty="0" err="1"/>
              <a:t>HoD</a:t>
            </a:r>
            <a:r>
              <a:rPr lang="en-US" altLang="ja-JP" sz="2800" dirty="0"/>
              <a:t> Support</a:t>
            </a:r>
          </a:p>
          <a:p>
            <a:pPr marL="514350" indent="-514350">
              <a:buFont typeface="+mj-lt"/>
              <a:buAutoNum type="arabicPeriod"/>
            </a:pPr>
            <a:r>
              <a:rPr lang="en-US" altLang="ja-JP" sz="2800" dirty="0"/>
              <a:t>Geographical Focus</a:t>
            </a:r>
          </a:p>
          <a:p>
            <a:pPr marL="514350" indent="-514350">
              <a:buFont typeface="+mj-lt"/>
              <a:buAutoNum type="arabicPeriod"/>
            </a:pPr>
            <a:r>
              <a:rPr lang="en-US" altLang="ja-JP" sz="2800" dirty="0"/>
              <a:t>Initial contributions</a:t>
            </a:r>
          </a:p>
          <a:p>
            <a:pPr marL="514350" indent="-514350">
              <a:buFont typeface="+mj-lt"/>
              <a:buAutoNum type="arabicPeriod"/>
            </a:pPr>
            <a:r>
              <a:rPr lang="en-US" altLang="ja-JP" sz="2800" dirty="0"/>
              <a:t>Resource requirement</a:t>
            </a:r>
          </a:p>
          <a:p>
            <a:pPr marL="514350" indent="-514350">
              <a:buFont typeface="+mj-lt"/>
              <a:buAutoNum type="arabicPeriod"/>
            </a:pPr>
            <a:r>
              <a:rPr lang="en-US" altLang="ja-JP" sz="2800" dirty="0"/>
              <a:t>Project Leadership</a:t>
            </a:r>
          </a:p>
          <a:p>
            <a:pPr marL="514350" indent="-514350">
              <a:buFont typeface="+mj-lt"/>
              <a:buAutoNum type="arabicPeriod"/>
            </a:pPr>
            <a:r>
              <a:rPr lang="en-US" altLang="ja-JP" sz="2800" dirty="0"/>
              <a:t>Milestones</a:t>
            </a:r>
            <a:endParaRPr kumimoji="1" lang="ja-JP" altLang="en-US" sz="2800" dirty="0"/>
          </a:p>
        </p:txBody>
      </p:sp>
    </p:spTree>
    <p:extLst>
      <p:ext uri="{BB962C8B-B14F-4D97-AF65-F5344CB8AC3E}">
        <p14:creationId xmlns:p14="http://schemas.microsoft.com/office/powerpoint/2010/main" val="28525696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7F8AA0E-7792-49F1-A79F-B483A275CD50}"/>
              </a:ext>
            </a:extLst>
          </p:cNvPr>
          <p:cNvSpPr txBox="1"/>
          <p:nvPr/>
        </p:nvSpPr>
        <p:spPr>
          <a:xfrm>
            <a:off x="2330970" y="299803"/>
            <a:ext cx="7315200" cy="584775"/>
          </a:xfrm>
          <a:prstGeom prst="rect">
            <a:avLst/>
          </a:prstGeom>
          <a:noFill/>
        </p:spPr>
        <p:txBody>
          <a:bodyPr wrap="square" rtlCol="0">
            <a:spAutoFit/>
          </a:bodyPr>
          <a:lstStyle/>
          <a:p>
            <a:pPr algn="ctr"/>
            <a:r>
              <a:rPr kumimoji="1" lang="en-US" altLang="ja-JP" sz="3200" b="1" dirty="0"/>
              <a:t>Project Proposal (Draft)</a:t>
            </a:r>
            <a:endParaRPr kumimoji="1" lang="ja-JP" altLang="en-US" sz="3200" b="1" dirty="0"/>
          </a:p>
        </p:txBody>
      </p:sp>
      <p:sp>
        <p:nvSpPr>
          <p:cNvPr id="4" name="テキスト ボックス 3">
            <a:extLst>
              <a:ext uri="{FF2B5EF4-FFF2-40B4-BE49-F238E27FC236}">
                <a16:creationId xmlns:a16="http://schemas.microsoft.com/office/drawing/2014/main" id="{87C2E663-5B0E-4971-BBA0-AC72E1A2E139}"/>
              </a:ext>
            </a:extLst>
          </p:cNvPr>
          <p:cNvSpPr txBox="1"/>
          <p:nvPr/>
        </p:nvSpPr>
        <p:spPr>
          <a:xfrm>
            <a:off x="824458" y="948690"/>
            <a:ext cx="10328223" cy="5909310"/>
          </a:xfrm>
          <a:prstGeom prst="rect">
            <a:avLst/>
          </a:prstGeom>
          <a:noFill/>
        </p:spPr>
        <p:txBody>
          <a:bodyPr wrap="square" rtlCol="0">
            <a:spAutoFit/>
          </a:bodyPr>
          <a:lstStyle/>
          <a:p>
            <a:pPr marL="457200" indent="-457200">
              <a:buAutoNum type="arabicPeriod"/>
            </a:pPr>
            <a:r>
              <a:rPr lang="en-US" altLang="ja-JP" b="1" dirty="0">
                <a:latin typeface="Arial" panose="020B0604020202020204" pitchFamily="34" charset="0"/>
                <a:cs typeface="Arial" panose="020B0604020202020204" pitchFamily="34" charset="0"/>
              </a:rPr>
              <a:t>Project Purpose</a:t>
            </a:r>
          </a:p>
          <a:p>
            <a:r>
              <a:rPr lang="en-US" altLang="ja-JP" dirty="0">
                <a:latin typeface="Arial" panose="020B0604020202020204" pitchFamily="34" charset="0"/>
                <a:cs typeface="Arial" panose="020B0604020202020204" pitchFamily="34" charset="0"/>
              </a:rPr>
              <a:t>For semantic interoperability in the field of Trade Facilitation and eBusiness, UN/CEFACT Technical Specifications and Dictionaries should be used more widely in the world.</a:t>
            </a:r>
          </a:p>
          <a:p>
            <a:r>
              <a:rPr kumimoji="1" lang="en-US" altLang="ja-JP" dirty="0">
                <a:latin typeface="Arial" panose="020B0604020202020204" pitchFamily="34" charset="0"/>
                <a:cs typeface="Arial" panose="020B0604020202020204" pitchFamily="34" charset="0"/>
              </a:rPr>
              <a:t>There are several standard messages published in the UN/CEFACT library (Web site) which are designed to be used widely including general purpose business </a:t>
            </a:r>
            <a:r>
              <a:rPr lang="en-US" altLang="ja-JP" dirty="0">
                <a:latin typeface="Arial" panose="020B0604020202020204" pitchFamily="34" charset="0"/>
                <a:cs typeface="Arial" panose="020B0604020202020204" pitchFamily="34" charset="0"/>
              </a:rPr>
              <a:t>i</a:t>
            </a:r>
            <a:r>
              <a:rPr kumimoji="1" lang="en-US" altLang="ja-JP" dirty="0">
                <a:latin typeface="Arial" panose="020B0604020202020204" pitchFamily="34" charset="0"/>
                <a:cs typeface="Arial" panose="020B0604020202020204" pitchFamily="34" charset="0"/>
              </a:rPr>
              <a:t>nformation </a:t>
            </a:r>
            <a:r>
              <a:rPr lang="en-US" altLang="ja-JP" dirty="0">
                <a:latin typeface="Arial" panose="020B0604020202020204" pitchFamily="34" charset="0"/>
                <a:cs typeface="Arial" panose="020B0604020202020204" pitchFamily="34" charset="0"/>
              </a:rPr>
              <a:t>e</a:t>
            </a:r>
            <a:r>
              <a:rPr kumimoji="1" lang="en-US" altLang="ja-JP" dirty="0">
                <a:latin typeface="Arial" panose="020B0604020202020204" pitchFamily="34" charset="0"/>
                <a:cs typeface="Arial" panose="020B0604020202020204" pitchFamily="34" charset="0"/>
              </a:rPr>
              <a:t>ntities and </a:t>
            </a:r>
            <a:r>
              <a:rPr lang="en-US" altLang="ja-JP" dirty="0" err="1">
                <a:latin typeface="Arial" panose="020B0604020202020204" pitchFamily="34" charset="0"/>
                <a:cs typeface="Arial" panose="020B0604020202020204" pitchFamily="34" charset="0"/>
              </a:rPr>
              <a:t>c</a:t>
            </a:r>
            <a:r>
              <a:rPr kumimoji="1" lang="en-US" altLang="ja-JP" dirty="0" err="1">
                <a:latin typeface="Arial" panose="020B0604020202020204" pitchFamily="34" charset="0"/>
                <a:cs typeface="Arial" panose="020B0604020202020204" pitchFamily="34" charset="0"/>
              </a:rPr>
              <a:t>odelists</a:t>
            </a:r>
            <a:r>
              <a:rPr kumimoji="1" lang="en-US" altLang="ja-JP" dirty="0">
                <a:latin typeface="Arial" panose="020B0604020202020204" pitchFamily="34" charset="0"/>
                <a:cs typeface="Arial" panose="020B0604020202020204" pitchFamily="34" charset="0"/>
              </a:rPr>
              <a:t>.</a:t>
            </a:r>
          </a:p>
          <a:p>
            <a:endParaRPr lang="en-US" altLang="ja-JP" dirty="0">
              <a:latin typeface="Arial" panose="020B0604020202020204" pitchFamily="34" charset="0"/>
              <a:cs typeface="Arial" panose="020B0604020202020204" pitchFamily="34" charset="0"/>
            </a:endParaRPr>
          </a:p>
          <a:p>
            <a:r>
              <a:rPr kumimoji="1" lang="en-US" altLang="ja-JP" dirty="0">
                <a:latin typeface="Arial" panose="020B0604020202020204" pitchFamily="34" charset="0"/>
                <a:cs typeface="Arial" panose="020B0604020202020204" pitchFamily="34" charset="0"/>
              </a:rPr>
              <a:t>The other hand, a user’s application used within a trading partners needs and can handle a part of information of the standard message. This causes frustration among users especially SMEs, such as;</a:t>
            </a:r>
          </a:p>
          <a:p>
            <a:pPr marL="457200" indent="-457200">
              <a:buAutoNum type="arabicParenBoth"/>
            </a:pPr>
            <a:r>
              <a:rPr lang="en-US" altLang="ja-JP" dirty="0">
                <a:latin typeface="Arial" panose="020B0604020202020204" pitchFamily="34" charset="0"/>
                <a:cs typeface="Arial" panose="020B0604020202020204" pitchFamily="34" charset="0"/>
              </a:rPr>
              <a:t>It needs a large size standard message for the small set of information used in user’s application.</a:t>
            </a:r>
          </a:p>
          <a:p>
            <a:pPr marL="457200" indent="-457200">
              <a:buAutoNum type="arabicParenBoth"/>
            </a:pPr>
            <a:r>
              <a:rPr lang="en-US" altLang="ja-JP" dirty="0">
                <a:latin typeface="Arial" panose="020B0604020202020204" pitchFamily="34" charset="0"/>
                <a:cs typeface="Arial" panose="020B0604020202020204" pitchFamily="34" charset="0"/>
              </a:rPr>
              <a:t>Each</a:t>
            </a:r>
            <a:r>
              <a:rPr kumimoji="1" lang="en-US" altLang="ja-JP" dirty="0">
                <a:latin typeface="Arial" panose="020B0604020202020204" pitchFamily="34" charset="0"/>
                <a:cs typeface="Arial" panose="020B0604020202020204" pitchFamily="34" charset="0"/>
              </a:rPr>
              <a:t> user application has to handle a bunch of information defined in the standard message.</a:t>
            </a:r>
          </a:p>
          <a:p>
            <a:pPr marL="457200" indent="-457200">
              <a:buAutoNum type="arabicParenBoth"/>
            </a:pPr>
            <a:r>
              <a:rPr lang="en-US" altLang="ja-JP" dirty="0">
                <a:latin typeface="Arial" panose="020B0604020202020204" pitchFamily="34" charset="0"/>
                <a:cs typeface="Arial" panose="020B0604020202020204" pitchFamily="34" charset="0"/>
              </a:rPr>
              <a:t>A user cannot predict the usable set of information in the standard message received.</a:t>
            </a:r>
          </a:p>
          <a:p>
            <a:endParaRPr kumimoji="1" lang="en-US" altLang="ja-JP" dirty="0">
              <a:latin typeface="Arial" panose="020B0604020202020204" pitchFamily="34" charset="0"/>
              <a:cs typeface="Arial" panose="020B0604020202020204" pitchFamily="34" charset="0"/>
            </a:endParaRPr>
          </a:p>
          <a:p>
            <a:r>
              <a:rPr lang="en-US" altLang="ja-JP" dirty="0">
                <a:latin typeface="Arial" panose="020B0604020202020204" pitchFamily="34" charset="0"/>
                <a:cs typeface="Arial" panose="020B0604020202020204" pitchFamily="34" charset="0"/>
              </a:rPr>
              <a:t>Fortunately we have the technical specification Core Component Business Document Assembly (CCBDA) which enables defining a subset of the standard message. This specification has the capability to solve the above issues.</a:t>
            </a:r>
            <a:r>
              <a:rPr kumimoji="1" lang="en-US" altLang="ja-JP" dirty="0">
                <a:latin typeface="Arial" panose="020B0604020202020204" pitchFamily="34" charset="0"/>
                <a:cs typeface="Arial" panose="020B0604020202020204" pitchFamily="34" charset="0"/>
              </a:rPr>
              <a:t> </a:t>
            </a:r>
          </a:p>
          <a:p>
            <a:endParaRPr lang="en-US" altLang="ja-JP" dirty="0">
              <a:latin typeface="Arial" panose="020B0604020202020204" pitchFamily="34" charset="0"/>
              <a:cs typeface="Arial" panose="020B0604020202020204" pitchFamily="34" charset="0"/>
            </a:endParaRPr>
          </a:p>
          <a:p>
            <a:r>
              <a:rPr lang="en-US" altLang="ja-JP" dirty="0">
                <a:latin typeface="Arial" panose="020B0604020202020204" pitchFamily="34" charset="0"/>
                <a:cs typeface="Arial" panose="020B0604020202020204" pitchFamily="34" charset="0"/>
              </a:rPr>
              <a:t>This project introduce the guidelines how to define a Message Assembly (MA) constructed with Message Business Information Entities (MBIE) and Qualified Data Type (QDT).  </a:t>
            </a:r>
          </a:p>
          <a:p>
            <a:r>
              <a:rPr kumimoji="1" lang="en-US" altLang="ja-JP"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33383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BA401E7-8031-4B0A-8F71-BF3314CC4114}"/>
              </a:ext>
            </a:extLst>
          </p:cNvPr>
          <p:cNvSpPr txBox="1"/>
          <p:nvPr/>
        </p:nvSpPr>
        <p:spPr>
          <a:xfrm>
            <a:off x="2330970" y="299803"/>
            <a:ext cx="7315200" cy="584775"/>
          </a:xfrm>
          <a:prstGeom prst="rect">
            <a:avLst/>
          </a:prstGeom>
          <a:noFill/>
        </p:spPr>
        <p:txBody>
          <a:bodyPr wrap="square" rtlCol="0">
            <a:spAutoFit/>
          </a:bodyPr>
          <a:lstStyle/>
          <a:p>
            <a:pPr algn="ctr"/>
            <a:r>
              <a:rPr kumimoji="1" lang="en-US" altLang="ja-JP" sz="3200" b="1" dirty="0"/>
              <a:t>Project Proposal (Draft)</a:t>
            </a:r>
            <a:endParaRPr kumimoji="1" lang="ja-JP" altLang="en-US" sz="3200" b="1" dirty="0"/>
          </a:p>
        </p:txBody>
      </p:sp>
      <p:sp>
        <p:nvSpPr>
          <p:cNvPr id="3" name="テキスト ボックス 2">
            <a:extLst>
              <a:ext uri="{FF2B5EF4-FFF2-40B4-BE49-F238E27FC236}">
                <a16:creationId xmlns:a16="http://schemas.microsoft.com/office/drawing/2014/main" id="{C58E95B9-B41E-48E9-9086-D105457CCE57}"/>
              </a:ext>
            </a:extLst>
          </p:cNvPr>
          <p:cNvSpPr txBox="1"/>
          <p:nvPr/>
        </p:nvSpPr>
        <p:spPr>
          <a:xfrm>
            <a:off x="794479" y="1454046"/>
            <a:ext cx="10208301" cy="2862322"/>
          </a:xfrm>
          <a:prstGeom prst="rect">
            <a:avLst/>
          </a:prstGeom>
          <a:noFill/>
        </p:spPr>
        <p:txBody>
          <a:bodyPr wrap="square" rtlCol="0">
            <a:spAutoFit/>
          </a:bodyPr>
          <a:lstStyle/>
          <a:p>
            <a:r>
              <a:rPr kumimoji="1" lang="en-US" altLang="ja-JP" b="1" dirty="0"/>
              <a:t>2. Project Scope</a:t>
            </a:r>
          </a:p>
          <a:p>
            <a:endParaRPr lang="en-US" altLang="ja-JP" dirty="0"/>
          </a:p>
          <a:p>
            <a:r>
              <a:rPr lang="en-US" altLang="ja-JP" dirty="0"/>
              <a:t>The guidelines introduces the method to design a XML user message using MA, MBIE and QDT under the rules of CCTS, CCBDA and NDR. </a:t>
            </a:r>
            <a:endParaRPr kumimoji="1" lang="en-US" altLang="ja-JP" dirty="0"/>
          </a:p>
          <a:p>
            <a:endParaRPr lang="en-US" altLang="ja-JP" dirty="0"/>
          </a:p>
          <a:p>
            <a:r>
              <a:rPr kumimoji="1" lang="en-US" altLang="ja-JP" b="1" dirty="0"/>
              <a:t>3. Project Deliverables</a:t>
            </a:r>
          </a:p>
          <a:p>
            <a:endParaRPr kumimoji="1" lang="en-US" altLang="ja-JP" dirty="0"/>
          </a:p>
          <a:p>
            <a:r>
              <a:rPr lang="en-US" altLang="ja-JP" dirty="0"/>
              <a:t>XML Message design guidelines for CCBDA</a:t>
            </a:r>
          </a:p>
          <a:p>
            <a:r>
              <a:rPr kumimoji="1" lang="en-US" altLang="ja-JP" dirty="0"/>
              <a:t>Publication guidelines for MA, MBIE, QDT </a:t>
            </a:r>
          </a:p>
          <a:p>
            <a:r>
              <a:rPr lang="en-US" altLang="ja-JP" dirty="0"/>
              <a:t>RSM specification for the message </a:t>
            </a:r>
            <a:endParaRPr kumimoji="1" lang="ja-JP" altLang="en-US" dirty="0"/>
          </a:p>
        </p:txBody>
      </p:sp>
    </p:spTree>
    <p:extLst>
      <p:ext uri="{BB962C8B-B14F-4D97-AF65-F5344CB8AC3E}">
        <p14:creationId xmlns:p14="http://schemas.microsoft.com/office/powerpoint/2010/main" val="2789837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62DC9B6-2FE7-4CF9-88B5-C6D040429EC3}"/>
              </a:ext>
            </a:extLst>
          </p:cNvPr>
          <p:cNvSpPr txBox="1"/>
          <p:nvPr/>
        </p:nvSpPr>
        <p:spPr>
          <a:xfrm>
            <a:off x="719528" y="509666"/>
            <a:ext cx="10643016" cy="6463308"/>
          </a:xfrm>
          <a:prstGeom prst="rect">
            <a:avLst/>
          </a:prstGeom>
          <a:noFill/>
        </p:spPr>
        <p:txBody>
          <a:bodyPr wrap="square" rtlCol="0">
            <a:spAutoFit/>
          </a:bodyPr>
          <a:lstStyle/>
          <a:p>
            <a:r>
              <a:rPr lang="en-GB" altLang="ja-JP" sz="2400" b="1" dirty="0"/>
              <a:t>M&amp;T CCBDA conference call 27 January 2016</a:t>
            </a:r>
            <a:endParaRPr lang="ja-JP" altLang="ja-JP" sz="2400" b="1" dirty="0"/>
          </a:p>
          <a:p>
            <a:r>
              <a:rPr lang="en-GB" altLang="ja-JP" sz="2400" b="1" dirty="0"/>
              <a:t>Meeting notes</a:t>
            </a:r>
            <a:endParaRPr lang="ja-JP" altLang="ja-JP" sz="2400" b="1" dirty="0"/>
          </a:p>
          <a:p>
            <a:r>
              <a:rPr lang="en-GB" altLang="ja-JP" sz="2400" dirty="0"/>
              <a:t> </a:t>
            </a:r>
            <a:endParaRPr lang="ja-JP" altLang="ja-JP" sz="2400" dirty="0"/>
          </a:p>
          <a:p>
            <a:r>
              <a:rPr lang="en-GB" altLang="ja-JP" dirty="0"/>
              <a:t>Participants: Sue Probert, Ken Holman, Gerhard Heemskerk, </a:t>
            </a:r>
            <a:r>
              <a:rPr lang="en-GB" altLang="ja-JP" dirty="0" err="1"/>
              <a:t>Hisanao</a:t>
            </a:r>
            <a:r>
              <a:rPr lang="en-GB" altLang="ja-JP" dirty="0"/>
              <a:t> </a:t>
            </a:r>
            <a:r>
              <a:rPr lang="en-GB" altLang="ja-JP" dirty="0" err="1"/>
              <a:t>Sugamata</a:t>
            </a:r>
            <a:r>
              <a:rPr lang="en-GB" altLang="ja-JP" dirty="0"/>
              <a:t>, Norbert </a:t>
            </a:r>
            <a:r>
              <a:rPr lang="en-GB" altLang="ja-JP" dirty="0" err="1"/>
              <a:t>Pfaffinger</a:t>
            </a:r>
            <a:r>
              <a:rPr lang="en-GB" altLang="ja-JP" dirty="0"/>
              <a:t>, Lance Thompson, Michel </a:t>
            </a:r>
            <a:r>
              <a:rPr lang="en-GB" altLang="ja-JP" dirty="0" err="1"/>
              <a:t>Bormans</a:t>
            </a:r>
            <a:r>
              <a:rPr lang="en-GB" altLang="ja-JP" dirty="0"/>
              <a:t>, Fabio Sorrentino, Anders </a:t>
            </a:r>
            <a:r>
              <a:rPr lang="en-GB" altLang="ja-JP" dirty="0" err="1"/>
              <a:t>Grangard</a:t>
            </a:r>
            <a:endParaRPr lang="ja-JP" altLang="ja-JP" dirty="0"/>
          </a:p>
          <a:p>
            <a:r>
              <a:rPr lang="en-GB" altLang="ja-JP" dirty="0"/>
              <a:t>Apologies: Sylvia Webb, Mary Kay </a:t>
            </a:r>
            <a:r>
              <a:rPr lang="en-GB" altLang="ja-JP" dirty="0" err="1"/>
              <a:t>Blantz</a:t>
            </a:r>
            <a:endParaRPr lang="ja-JP" altLang="ja-JP" dirty="0"/>
          </a:p>
          <a:p>
            <a:r>
              <a:rPr lang="en-GB" altLang="ja-JP" sz="2400" dirty="0"/>
              <a:t> </a:t>
            </a:r>
            <a:endParaRPr lang="ja-JP" altLang="ja-JP" sz="2400" dirty="0"/>
          </a:p>
          <a:p>
            <a:r>
              <a:rPr lang="en-GB" altLang="ja-JP" sz="2400" dirty="0"/>
              <a:t>The purpose of this meeting was to explore what is needed to fully support the implementation of the Core Components Business Document Assembly Technical Specification, CCBDA.</a:t>
            </a:r>
            <a:endParaRPr lang="ja-JP" altLang="ja-JP" sz="2400" dirty="0"/>
          </a:p>
          <a:p>
            <a:r>
              <a:rPr lang="en-GB" altLang="ja-JP" sz="2400" dirty="0"/>
              <a:t> </a:t>
            </a:r>
            <a:endParaRPr lang="ja-JP" altLang="ja-JP" sz="2400" dirty="0"/>
          </a:p>
          <a:p>
            <a:r>
              <a:rPr lang="en-GB" altLang="ja-JP" sz="2400" b="1" dirty="0"/>
              <a:t>Publication rules (restrictions, UN identifiers, publication of CCBDA artefacts, code list restrictions)</a:t>
            </a:r>
            <a:endParaRPr lang="ja-JP" altLang="ja-JP" sz="2400" dirty="0"/>
          </a:p>
          <a:p>
            <a:r>
              <a:rPr lang="en-GB" altLang="ja-JP" sz="2400" dirty="0"/>
              <a:t> </a:t>
            </a:r>
            <a:endParaRPr lang="ja-JP" altLang="ja-JP" sz="2400" dirty="0"/>
          </a:p>
          <a:p>
            <a:r>
              <a:rPr lang="en-GB" altLang="ja-JP" sz="2400" b="1" dirty="0"/>
              <a:t>Review of RSM template</a:t>
            </a:r>
            <a:endParaRPr lang="ja-JP" altLang="ja-JP" sz="2400" dirty="0"/>
          </a:p>
          <a:p>
            <a:r>
              <a:rPr lang="en-GB" altLang="ja-JP" sz="2400" dirty="0"/>
              <a:t> </a:t>
            </a:r>
            <a:endParaRPr lang="ja-JP" altLang="ja-JP" sz="2400" dirty="0"/>
          </a:p>
          <a:p>
            <a:r>
              <a:rPr lang="en-GB" altLang="ja-JP" sz="2400" b="1" dirty="0"/>
              <a:t>Review of CCBDA</a:t>
            </a:r>
            <a:endParaRPr lang="ja-JP" altLang="ja-JP" sz="2400" dirty="0"/>
          </a:p>
          <a:p>
            <a:endParaRPr kumimoji="1" lang="ja-JP" altLang="en-US" sz="2400" dirty="0"/>
          </a:p>
        </p:txBody>
      </p:sp>
    </p:spTree>
    <p:extLst>
      <p:ext uri="{BB962C8B-B14F-4D97-AF65-F5344CB8AC3E}">
        <p14:creationId xmlns:p14="http://schemas.microsoft.com/office/powerpoint/2010/main" val="3023751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D2B98FD-F8D4-424A-ABCA-5CFDE57D278B}"/>
              </a:ext>
            </a:extLst>
          </p:cNvPr>
          <p:cNvSpPr txBox="1"/>
          <p:nvPr/>
        </p:nvSpPr>
        <p:spPr>
          <a:xfrm>
            <a:off x="929390" y="869430"/>
            <a:ext cx="9998440" cy="3416320"/>
          </a:xfrm>
          <a:prstGeom prst="rect">
            <a:avLst/>
          </a:prstGeom>
          <a:noFill/>
        </p:spPr>
        <p:txBody>
          <a:bodyPr wrap="square" rtlCol="0">
            <a:spAutoFit/>
          </a:bodyPr>
          <a:lstStyle/>
          <a:p>
            <a:r>
              <a:rPr lang="en-GB" altLang="ja-JP" sz="2400" b="1" dirty="0"/>
              <a:t>Publication rules (restrictions, UN identifiers, publication of CCBDA artefacts, code list restrictions)</a:t>
            </a:r>
            <a:endParaRPr lang="ja-JP" altLang="ja-JP" sz="2400" dirty="0"/>
          </a:p>
          <a:p>
            <a:r>
              <a:rPr lang="en-GB" altLang="ja-JP" sz="2400" dirty="0"/>
              <a:t>Do we need to uniquely identify the message artefacts, such as MBIE? The team agreed that this not is needed since they are unique within their context, i.e. the message. As long as they are duly noted in the RSM, using the new template, they are accessible and cannot be confused with other MBIEs. It is however important to note the UN id number for the ABIE from which it is derived.</a:t>
            </a:r>
            <a:endParaRPr lang="ja-JP" altLang="ja-JP" sz="2400" dirty="0"/>
          </a:p>
          <a:p>
            <a:endParaRPr kumimoji="1" lang="ja-JP" altLang="en-US" sz="2400" dirty="0"/>
          </a:p>
        </p:txBody>
      </p:sp>
    </p:spTree>
    <p:extLst>
      <p:ext uri="{BB962C8B-B14F-4D97-AF65-F5344CB8AC3E}">
        <p14:creationId xmlns:p14="http://schemas.microsoft.com/office/powerpoint/2010/main" val="37701404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E4DE58-0405-4444-B255-D8B0D47376A0}"/>
              </a:ext>
            </a:extLst>
          </p:cNvPr>
          <p:cNvSpPr txBox="1"/>
          <p:nvPr/>
        </p:nvSpPr>
        <p:spPr>
          <a:xfrm>
            <a:off x="764498" y="719528"/>
            <a:ext cx="10792918" cy="4893647"/>
          </a:xfrm>
          <a:prstGeom prst="rect">
            <a:avLst/>
          </a:prstGeom>
          <a:noFill/>
        </p:spPr>
        <p:txBody>
          <a:bodyPr wrap="square" rtlCol="0">
            <a:spAutoFit/>
          </a:bodyPr>
          <a:lstStyle/>
          <a:p>
            <a:r>
              <a:rPr lang="en-GB" altLang="ja-JP" sz="2400" b="1" dirty="0"/>
              <a:t>Review of RSM template</a:t>
            </a:r>
            <a:endParaRPr lang="ja-JP" altLang="ja-JP" sz="2400" dirty="0"/>
          </a:p>
          <a:p>
            <a:r>
              <a:rPr lang="en-GB" altLang="ja-JP" sz="2400" dirty="0"/>
              <a:t>The group reviewed the RSM template since the new version is not widely known and has only been applied by a couple of projects. The general finding is that it works and is helpful. Some minor correction will be needed:</a:t>
            </a:r>
            <a:endParaRPr lang="ja-JP" altLang="ja-JP" sz="2400" dirty="0"/>
          </a:p>
          <a:p>
            <a:pPr lvl="0"/>
            <a:r>
              <a:rPr lang="en-GB" altLang="ja-JP" sz="2400" dirty="0"/>
              <a:t>A new chapter ‘New and changed restrictions’ should be added in chapter 2.7. Compare chapter 2.6.2.1</a:t>
            </a:r>
            <a:endParaRPr lang="ja-JP" altLang="ja-JP" sz="2400" dirty="0"/>
          </a:p>
          <a:p>
            <a:pPr lvl="0"/>
            <a:r>
              <a:rPr lang="en-GB" altLang="ja-JP" sz="2400" dirty="0"/>
              <a:t>There is no mentioning of legal or footer information, such as copyright, dates etc. Anders to check with the UN Secretariat</a:t>
            </a:r>
            <a:endParaRPr lang="ja-JP" altLang="ja-JP" sz="2400" dirty="0"/>
          </a:p>
          <a:p>
            <a:pPr lvl="0"/>
            <a:r>
              <a:rPr lang="en-GB" altLang="ja-JP" sz="2400" dirty="0"/>
              <a:t>Rules or guidelines when to restrict an ABIE vs a MBIE should be added</a:t>
            </a:r>
            <a:endParaRPr lang="ja-JP" altLang="ja-JP" sz="2400" dirty="0"/>
          </a:p>
          <a:p>
            <a:pPr lvl="0"/>
            <a:r>
              <a:rPr lang="en-GB" altLang="ja-JP" sz="2400" dirty="0"/>
              <a:t>A review is needed to ensure that the terms ‘document’ and ‘message’ are used correctly and coherently</a:t>
            </a:r>
            <a:endParaRPr lang="ja-JP" altLang="ja-JP" sz="2400" dirty="0"/>
          </a:p>
          <a:p>
            <a:pPr lvl="0"/>
            <a:r>
              <a:rPr lang="en-GB" altLang="ja-JP" sz="2400" dirty="0"/>
              <a:t>The acronyms CCDL and CCMA need to be aligned</a:t>
            </a:r>
            <a:endParaRPr kumimoji="1" lang="ja-JP" altLang="en-US" sz="2400" dirty="0"/>
          </a:p>
        </p:txBody>
      </p:sp>
    </p:spTree>
    <p:extLst>
      <p:ext uri="{BB962C8B-B14F-4D97-AF65-F5344CB8AC3E}">
        <p14:creationId xmlns:p14="http://schemas.microsoft.com/office/powerpoint/2010/main" val="989157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8.png">
            <a:extLst>
              <a:ext uri="{FF2B5EF4-FFF2-40B4-BE49-F238E27FC236}">
                <a16:creationId xmlns:a16="http://schemas.microsoft.com/office/drawing/2014/main" id="{206EE256-C7BB-44ED-9DD2-3A865B829F65}"/>
              </a:ext>
            </a:extLst>
          </p:cNvPr>
          <p:cNvPicPr/>
          <p:nvPr/>
        </p:nvPicPr>
        <p:blipFill>
          <a:blip r:embed="rId2" cstate="print"/>
          <a:stretch>
            <a:fillRect/>
          </a:stretch>
        </p:blipFill>
        <p:spPr>
          <a:xfrm>
            <a:off x="1833880" y="508001"/>
            <a:ext cx="8524239" cy="6024880"/>
          </a:xfrm>
          <a:prstGeom prst="rect">
            <a:avLst/>
          </a:prstGeom>
        </p:spPr>
      </p:pic>
    </p:spTree>
    <p:extLst>
      <p:ext uri="{BB962C8B-B14F-4D97-AF65-F5344CB8AC3E}">
        <p14:creationId xmlns:p14="http://schemas.microsoft.com/office/powerpoint/2010/main" val="3568270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C6FE76F-61CA-4443-8EE7-99914659503A}"/>
              </a:ext>
            </a:extLst>
          </p:cNvPr>
          <p:cNvSpPr txBox="1"/>
          <p:nvPr/>
        </p:nvSpPr>
        <p:spPr>
          <a:xfrm>
            <a:off x="899410" y="749508"/>
            <a:ext cx="10283252" cy="3785652"/>
          </a:xfrm>
          <a:prstGeom prst="rect">
            <a:avLst/>
          </a:prstGeom>
          <a:noFill/>
        </p:spPr>
        <p:txBody>
          <a:bodyPr wrap="square" rtlCol="0">
            <a:spAutoFit/>
          </a:bodyPr>
          <a:lstStyle/>
          <a:p>
            <a:r>
              <a:rPr lang="en-GB" altLang="ja-JP" sz="2400" b="1" dirty="0"/>
              <a:t>Review of CCBDA</a:t>
            </a:r>
            <a:endParaRPr lang="ja-JP" altLang="ja-JP" sz="2400" dirty="0"/>
          </a:p>
          <a:p>
            <a:r>
              <a:rPr lang="en-GB" altLang="ja-JP" sz="2400" dirty="0"/>
              <a:t>Some errors and ambiguities in CCBDA may require an errata or new version</a:t>
            </a:r>
            <a:endParaRPr lang="ja-JP" altLang="ja-JP" sz="2400" dirty="0"/>
          </a:p>
          <a:p>
            <a:pPr lvl="0"/>
            <a:r>
              <a:rPr lang="en-GB" altLang="ja-JP" sz="2400" dirty="0"/>
              <a:t>The reference to the Business Document Header, BDH, is using the new version that is not published and probably never will (at least not in its current form). Either we need to refer to the published version, SBDH, or make the descriptions more generic.</a:t>
            </a:r>
            <a:endParaRPr lang="ja-JP" altLang="ja-JP" sz="2400" dirty="0"/>
          </a:p>
          <a:p>
            <a:pPr lvl="0"/>
            <a:r>
              <a:rPr lang="en-GB" altLang="ja-JP" sz="2400" dirty="0"/>
              <a:t>Rules or guidelines when to restrict an ABIE vs a MBIE should be added</a:t>
            </a:r>
            <a:endParaRPr lang="ja-JP" altLang="ja-JP" sz="2400" dirty="0"/>
          </a:p>
          <a:p>
            <a:pPr lvl="0"/>
            <a:r>
              <a:rPr lang="en-GB" altLang="ja-JP" sz="2400" dirty="0"/>
              <a:t>The acronyms CCDL and CCMA need to be aligned</a:t>
            </a:r>
            <a:endParaRPr lang="ja-JP" altLang="ja-JP" sz="2400" dirty="0"/>
          </a:p>
          <a:p>
            <a:endParaRPr kumimoji="1" lang="ja-JP" altLang="en-US" sz="2400" dirty="0"/>
          </a:p>
        </p:txBody>
      </p:sp>
    </p:spTree>
    <p:extLst>
      <p:ext uri="{BB962C8B-B14F-4D97-AF65-F5344CB8AC3E}">
        <p14:creationId xmlns:p14="http://schemas.microsoft.com/office/powerpoint/2010/main" val="9837096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F94F0F2-C4F9-4ECA-8E3F-34AC574C7C7B}"/>
              </a:ext>
            </a:extLst>
          </p:cNvPr>
          <p:cNvSpPr txBox="1"/>
          <p:nvPr/>
        </p:nvSpPr>
        <p:spPr>
          <a:xfrm>
            <a:off x="719528" y="539646"/>
            <a:ext cx="10987790" cy="5940088"/>
          </a:xfrm>
          <a:prstGeom prst="rect">
            <a:avLst/>
          </a:prstGeom>
          <a:noFill/>
        </p:spPr>
        <p:txBody>
          <a:bodyPr wrap="square" rtlCol="0">
            <a:spAutoFit/>
          </a:bodyPr>
          <a:lstStyle/>
          <a:p>
            <a:r>
              <a:rPr lang="en-US" altLang="ja-JP" sz="2000" dirty="0"/>
              <a:t>Conformance + Compliant</a:t>
            </a:r>
            <a:endParaRPr lang="ja-JP" altLang="ja-JP" sz="2000" dirty="0"/>
          </a:p>
          <a:p>
            <a:r>
              <a:rPr lang="en-US" altLang="ja-JP" sz="2000" dirty="0"/>
              <a:t> </a:t>
            </a:r>
            <a:endParaRPr lang="ja-JP" altLang="ja-JP" sz="2000" dirty="0"/>
          </a:p>
          <a:p>
            <a:r>
              <a:rPr lang="en-US" altLang="ja-JP" sz="2000" dirty="0"/>
              <a:t>Human readable message for CCBDA</a:t>
            </a:r>
            <a:endParaRPr lang="ja-JP" altLang="ja-JP" sz="2000" dirty="0"/>
          </a:p>
          <a:p>
            <a:r>
              <a:rPr lang="en-US" altLang="ja-JP" sz="2000" dirty="0"/>
              <a:t> </a:t>
            </a:r>
            <a:endParaRPr lang="ja-JP" altLang="ja-JP" sz="2000" dirty="0"/>
          </a:p>
          <a:p>
            <a:r>
              <a:rPr lang="en-US" altLang="ja-JP" sz="2000" dirty="0"/>
              <a:t>CCBDA NDR + NDR revision </a:t>
            </a:r>
            <a:endParaRPr lang="ja-JP" altLang="ja-JP" sz="2000" dirty="0"/>
          </a:p>
          <a:p>
            <a:r>
              <a:rPr lang="en-US" altLang="ja-JP" sz="2000" dirty="0"/>
              <a:t>	Reusable ABIE module =&gt; optional</a:t>
            </a:r>
            <a:endParaRPr lang="ja-JP" altLang="ja-JP" sz="2000" dirty="0"/>
          </a:p>
          <a:p>
            <a:r>
              <a:rPr lang="en-US" altLang="ja-JP" sz="2000" dirty="0"/>
              <a:t>	Namespace scheme</a:t>
            </a:r>
            <a:endParaRPr lang="ja-JP" altLang="ja-JP" sz="2000" dirty="0"/>
          </a:p>
          <a:p>
            <a:r>
              <a:rPr lang="en-US" altLang="ja-JP" sz="2000" dirty="0"/>
              <a:t>	URN convention</a:t>
            </a:r>
            <a:endParaRPr lang="ja-JP" altLang="ja-JP" sz="2000" dirty="0"/>
          </a:p>
          <a:p>
            <a:r>
              <a:rPr lang="en-US" altLang="ja-JP" sz="2000" dirty="0"/>
              <a:t> </a:t>
            </a:r>
            <a:endParaRPr lang="ja-JP" altLang="ja-JP" sz="2000" dirty="0"/>
          </a:p>
          <a:p>
            <a:r>
              <a:rPr lang="en-US" altLang="ja-JP" sz="2000" dirty="0"/>
              <a:t>&lt;Background and Requirements&gt;</a:t>
            </a:r>
            <a:endParaRPr lang="ja-JP" altLang="ja-JP" sz="2000" dirty="0"/>
          </a:p>
          <a:p>
            <a:r>
              <a:rPr lang="en-US" altLang="ja-JP" sz="2000" dirty="0"/>
              <a:t> </a:t>
            </a:r>
            <a:endParaRPr lang="ja-JP" altLang="ja-JP" sz="2000" dirty="0"/>
          </a:p>
          <a:p>
            <a:r>
              <a:rPr lang="en-US" altLang="ja-JP" sz="2000" dirty="0"/>
              <a:t>Root Schema Declaration (Naming rule: use 3055id)</a:t>
            </a:r>
            <a:endParaRPr lang="ja-JP" altLang="ja-JP" sz="2000" dirty="0"/>
          </a:p>
          <a:p>
            <a:r>
              <a:rPr lang="en-US" altLang="ja-JP" sz="2000" dirty="0"/>
              <a:t> </a:t>
            </a:r>
            <a:endParaRPr lang="ja-JP" altLang="ja-JP" sz="2000" dirty="0"/>
          </a:p>
          <a:p>
            <a:r>
              <a:rPr lang="en-US" altLang="ja-JP" sz="2000" dirty="0"/>
              <a:t>Internal Schema construct rule (MA, ASMA, MBIE)</a:t>
            </a:r>
            <a:endParaRPr lang="ja-JP" altLang="ja-JP" sz="2000" dirty="0"/>
          </a:p>
          <a:p>
            <a:r>
              <a:rPr lang="en-US" altLang="ja-JP" sz="2000" dirty="0"/>
              <a:t> </a:t>
            </a:r>
            <a:endParaRPr lang="ja-JP" altLang="ja-JP" sz="2000" dirty="0"/>
          </a:p>
          <a:p>
            <a:r>
              <a:rPr lang="en-US" altLang="ja-JP" sz="2000" dirty="0"/>
              <a:t>Reconsider the annotation rule</a:t>
            </a:r>
            <a:endParaRPr lang="ja-JP" altLang="ja-JP" sz="2000" dirty="0"/>
          </a:p>
          <a:p>
            <a:r>
              <a:rPr lang="en-US" altLang="ja-JP" sz="2000" dirty="0"/>
              <a:t> </a:t>
            </a:r>
            <a:endParaRPr lang="ja-JP" altLang="ja-JP" sz="2000" dirty="0"/>
          </a:p>
          <a:p>
            <a:r>
              <a:rPr lang="en-US" altLang="ja-JP" sz="2000" dirty="0"/>
              <a:t>Using </a:t>
            </a:r>
            <a:r>
              <a:rPr lang="en-US" altLang="ja-JP" sz="2000" dirty="0" err="1"/>
              <a:t>Qdt</a:t>
            </a:r>
            <a:r>
              <a:rPr lang="en-US" altLang="ja-JP" sz="2000" dirty="0"/>
              <a:t> with </a:t>
            </a:r>
            <a:r>
              <a:rPr lang="en-US" altLang="ja-JP" sz="2000" dirty="0" err="1"/>
              <a:t>codelist</a:t>
            </a:r>
            <a:r>
              <a:rPr lang="en-US" altLang="ja-JP" sz="2000" dirty="0"/>
              <a:t> / </a:t>
            </a:r>
            <a:r>
              <a:rPr lang="en-US" altLang="ja-JP" sz="2000" dirty="0" err="1"/>
              <a:t>IDschema</a:t>
            </a:r>
            <a:r>
              <a:rPr lang="en-US" altLang="ja-JP" sz="2000" dirty="0"/>
              <a:t> (</a:t>
            </a:r>
            <a:r>
              <a:rPr lang="en-US" altLang="ja-JP" sz="2000" dirty="0" err="1"/>
              <a:t>codelist</a:t>
            </a:r>
            <a:r>
              <a:rPr lang="en-US" altLang="ja-JP" sz="2000" dirty="0"/>
              <a:t> decoupling)</a:t>
            </a:r>
            <a:endParaRPr lang="ja-JP" altLang="ja-JP" sz="2000" dirty="0"/>
          </a:p>
          <a:p>
            <a:endParaRPr kumimoji="1" lang="ja-JP" altLang="en-US" sz="2000" dirty="0"/>
          </a:p>
        </p:txBody>
      </p:sp>
    </p:spTree>
    <p:extLst>
      <p:ext uri="{BB962C8B-B14F-4D97-AF65-F5344CB8AC3E}">
        <p14:creationId xmlns:p14="http://schemas.microsoft.com/office/powerpoint/2010/main" val="3791123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B94FAF7-6E97-4C01-8F47-9E1FEB64B1E5}"/>
              </a:ext>
            </a:extLst>
          </p:cNvPr>
          <p:cNvSpPr txBox="1"/>
          <p:nvPr/>
        </p:nvSpPr>
        <p:spPr>
          <a:xfrm>
            <a:off x="1816308" y="1394085"/>
            <a:ext cx="8559384" cy="3416320"/>
          </a:xfrm>
          <a:prstGeom prst="rect">
            <a:avLst/>
          </a:prstGeom>
          <a:noFill/>
        </p:spPr>
        <p:txBody>
          <a:bodyPr wrap="square" rtlCol="0">
            <a:spAutoFit/>
          </a:bodyPr>
          <a:lstStyle/>
          <a:p>
            <a:pPr algn="ctr"/>
            <a:r>
              <a:rPr kumimoji="1" lang="en-US" altLang="ja-JP" sz="3600" b="1" dirty="0"/>
              <a:t>CCBDA &amp; NDR</a:t>
            </a:r>
          </a:p>
          <a:p>
            <a:pPr algn="ctr"/>
            <a:endParaRPr lang="en-US" altLang="ja-JP" sz="3600" b="1" dirty="0"/>
          </a:p>
          <a:p>
            <a:pPr algn="ctr"/>
            <a:endParaRPr kumimoji="1" lang="en-US" altLang="ja-JP" sz="3600" b="1" dirty="0"/>
          </a:p>
          <a:p>
            <a:pPr algn="ctr"/>
            <a:r>
              <a:rPr lang="ja-JP" altLang="en-US" sz="3600" b="1" dirty="0"/>
              <a:t>メッセージ構築法</a:t>
            </a:r>
            <a:endParaRPr lang="en-US" altLang="ja-JP" sz="3600" b="1" dirty="0"/>
          </a:p>
          <a:p>
            <a:pPr algn="ctr"/>
            <a:r>
              <a:rPr kumimoji="1" lang="ja-JP" altLang="en-US" sz="3600" b="1" dirty="0"/>
              <a:t>と</a:t>
            </a:r>
            <a:endParaRPr kumimoji="1" lang="en-US" altLang="ja-JP" sz="3600" b="1" dirty="0"/>
          </a:p>
          <a:p>
            <a:pPr algn="ctr"/>
            <a:r>
              <a:rPr lang="en-US" altLang="ja-JP" sz="3600" b="1" dirty="0"/>
              <a:t>XML</a:t>
            </a:r>
            <a:r>
              <a:rPr lang="ja-JP" altLang="en-US" sz="3600" b="1" dirty="0"/>
              <a:t>スキーマ設計規則</a:t>
            </a:r>
            <a:endParaRPr kumimoji="1" lang="ja-JP" altLang="en-US" sz="3600" b="1" dirty="0"/>
          </a:p>
        </p:txBody>
      </p:sp>
    </p:spTree>
    <p:extLst>
      <p:ext uri="{BB962C8B-B14F-4D97-AF65-F5344CB8AC3E}">
        <p14:creationId xmlns:p14="http://schemas.microsoft.com/office/powerpoint/2010/main" val="2405470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9F48A589-9112-4996-9CD2-3D5C587CF9E6}"/>
              </a:ext>
            </a:extLst>
          </p:cNvPr>
          <p:cNvSpPr/>
          <p:nvPr/>
        </p:nvSpPr>
        <p:spPr>
          <a:xfrm>
            <a:off x="858520" y="901700"/>
            <a:ext cx="4038600" cy="8763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メッセージアセンブリ</a:t>
            </a:r>
            <a:endParaRPr kumimoji="1" lang="en-US" altLang="ja-JP" dirty="0">
              <a:solidFill>
                <a:schemeClr val="tx1"/>
              </a:solidFill>
            </a:endParaRPr>
          </a:p>
          <a:p>
            <a:pPr algn="ctr"/>
            <a:r>
              <a:rPr lang="en-US" altLang="ja-JP" dirty="0">
                <a:solidFill>
                  <a:schemeClr val="tx1"/>
                </a:solidFill>
              </a:rPr>
              <a:t>MA</a:t>
            </a:r>
            <a:endParaRPr kumimoji="1" lang="ja-JP" altLang="en-US" dirty="0">
              <a:solidFill>
                <a:schemeClr val="tx1"/>
              </a:solidFill>
            </a:endParaRPr>
          </a:p>
        </p:txBody>
      </p:sp>
      <p:sp>
        <p:nvSpPr>
          <p:cNvPr id="5" name="正方形/長方形 4">
            <a:extLst>
              <a:ext uri="{FF2B5EF4-FFF2-40B4-BE49-F238E27FC236}">
                <a16:creationId xmlns:a16="http://schemas.microsoft.com/office/drawing/2014/main" id="{B3ACCDC8-C07B-445A-B8D1-03217609F08D}"/>
              </a:ext>
            </a:extLst>
          </p:cNvPr>
          <p:cNvSpPr/>
          <p:nvPr/>
        </p:nvSpPr>
        <p:spPr>
          <a:xfrm>
            <a:off x="858520" y="2791460"/>
            <a:ext cx="4038600" cy="8763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メッセージ</a:t>
            </a:r>
            <a:r>
              <a:rPr kumimoji="1" lang="en-US" altLang="ja-JP" dirty="0">
                <a:solidFill>
                  <a:schemeClr val="tx1"/>
                </a:solidFill>
              </a:rPr>
              <a:t>BIE</a:t>
            </a:r>
          </a:p>
          <a:p>
            <a:pPr algn="ctr"/>
            <a:r>
              <a:rPr kumimoji="1" lang="en-US" altLang="ja-JP" dirty="0">
                <a:solidFill>
                  <a:schemeClr val="tx1"/>
                </a:solidFill>
              </a:rPr>
              <a:t>MBIE</a:t>
            </a: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0A6E527F-5373-421B-9D10-4A81560C9803}"/>
              </a:ext>
            </a:extLst>
          </p:cNvPr>
          <p:cNvSpPr/>
          <p:nvPr/>
        </p:nvSpPr>
        <p:spPr>
          <a:xfrm>
            <a:off x="858515" y="5066032"/>
            <a:ext cx="4038599" cy="8572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集約</a:t>
            </a:r>
            <a:r>
              <a:rPr lang="en-US" altLang="ja-JP" dirty="0">
                <a:solidFill>
                  <a:schemeClr val="tx1"/>
                </a:solidFill>
              </a:rPr>
              <a:t>BIE</a:t>
            </a:r>
            <a:endParaRPr kumimoji="1" lang="en-US" altLang="ja-JP" dirty="0">
              <a:solidFill>
                <a:schemeClr val="tx1"/>
              </a:solidFill>
            </a:endParaRPr>
          </a:p>
          <a:p>
            <a:pPr algn="ctr"/>
            <a:r>
              <a:rPr kumimoji="1" lang="en-US" altLang="ja-JP" dirty="0">
                <a:solidFill>
                  <a:schemeClr val="tx1"/>
                </a:solidFill>
              </a:rPr>
              <a:t>ABIE</a:t>
            </a:r>
            <a:endParaRPr kumimoji="1" lang="ja-JP" altLang="en-US" dirty="0">
              <a:solidFill>
                <a:schemeClr val="tx1"/>
              </a:solidFill>
            </a:endParaRPr>
          </a:p>
        </p:txBody>
      </p:sp>
      <p:cxnSp>
        <p:nvCxnSpPr>
          <p:cNvPr id="8" name="直線コネクタ 7">
            <a:extLst>
              <a:ext uri="{FF2B5EF4-FFF2-40B4-BE49-F238E27FC236}">
                <a16:creationId xmlns:a16="http://schemas.microsoft.com/office/drawing/2014/main" id="{5E1F348A-9285-43BC-B4D0-9BA61663F8E8}"/>
              </a:ext>
            </a:extLst>
          </p:cNvPr>
          <p:cNvCxnSpPr/>
          <p:nvPr/>
        </p:nvCxnSpPr>
        <p:spPr>
          <a:xfrm>
            <a:off x="4165600" y="366776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2722EF1-1B3F-4A7E-8BDC-E30D8A3E081A}"/>
              </a:ext>
            </a:extLst>
          </p:cNvPr>
          <p:cNvCxnSpPr/>
          <p:nvPr/>
        </p:nvCxnSpPr>
        <p:spPr>
          <a:xfrm>
            <a:off x="4135120" y="417068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A9511315-CDE2-48C9-AF13-43D0960858B2}"/>
              </a:ext>
            </a:extLst>
          </p:cNvPr>
          <p:cNvCxnSpPr/>
          <p:nvPr/>
        </p:nvCxnSpPr>
        <p:spPr>
          <a:xfrm flipV="1">
            <a:off x="5582920" y="2418080"/>
            <a:ext cx="0" cy="1706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4D029E81-337E-46AF-B4A7-1B4FD2686312}"/>
              </a:ext>
            </a:extLst>
          </p:cNvPr>
          <p:cNvCxnSpPr/>
          <p:nvPr/>
        </p:nvCxnSpPr>
        <p:spPr>
          <a:xfrm>
            <a:off x="4180840" y="241808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E51C0575-4BAE-466D-BDBE-B337B9BBDB31}"/>
              </a:ext>
            </a:extLst>
          </p:cNvPr>
          <p:cNvCxnSpPr/>
          <p:nvPr/>
        </p:nvCxnSpPr>
        <p:spPr>
          <a:xfrm>
            <a:off x="4150360" y="2418080"/>
            <a:ext cx="15240" cy="373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7270488A-0B50-409B-BFCA-5FE0C4F815F0}"/>
              </a:ext>
            </a:extLst>
          </p:cNvPr>
          <p:cNvCxnSpPr/>
          <p:nvPr/>
        </p:nvCxnSpPr>
        <p:spPr>
          <a:xfrm>
            <a:off x="4119880" y="59309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4B4B3CAA-ADED-42EE-AF4E-E6BA9AC3B4B5}"/>
              </a:ext>
            </a:extLst>
          </p:cNvPr>
          <p:cNvCxnSpPr/>
          <p:nvPr/>
        </p:nvCxnSpPr>
        <p:spPr>
          <a:xfrm>
            <a:off x="4089400" y="643382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B5700A66-F303-4520-AF51-820E25ED9A6C}"/>
              </a:ext>
            </a:extLst>
          </p:cNvPr>
          <p:cNvCxnSpPr/>
          <p:nvPr/>
        </p:nvCxnSpPr>
        <p:spPr>
          <a:xfrm flipV="1">
            <a:off x="5537200" y="4681220"/>
            <a:ext cx="0" cy="1706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0EE70935-A78D-4B25-9DC8-C59015FCABB6}"/>
              </a:ext>
            </a:extLst>
          </p:cNvPr>
          <p:cNvCxnSpPr/>
          <p:nvPr/>
        </p:nvCxnSpPr>
        <p:spPr>
          <a:xfrm>
            <a:off x="4135120" y="468122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0281921-CFF2-4508-8FD2-D0855F6EB885}"/>
              </a:ext>
            </a:extLst>
          </p:cNvPr>
          <p:cNvCxnSpPr/>
          <p:nvPr/>
        </p:nvCxnSpPr>
        <p:spPr>
          <a:xfrm>
            <a:off x="4104640" y="4681220"/>
            <a:ext cx="15240" cy="373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ECAD863-0538-4008-ABB2-FA08EB29D671}"/>
              </a:ext>
            </a:extLst>
          </p:cNvPr>
          <p:cNvCxnSpPr/>
          <p:nvPr/>
        </p:nvCxnSpPr>
        <p:spPr>
          <a:xfrm>
            <a:off x="4897114" y="4170680"/>
            <a:ext cx="0" cy="51054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003AE0F9-D1F2-4CB6-B9EF-98F97E3A2A29}"/>
              </a:ext>
            </a:extLst>
          </p:cNvPr>
          <p:cNvCxnSpPr/>
          <p:nvPr/>
        </p:nvCxnSpPr>
        <p:spPr>
          <a:xfrm>
            <a:off x="1925320" y="1778000"/>
            <a:ext cx="0" cy="101346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BF4D0A6C-2CF5-4DE7-9EC7-78FA2056155F}"/>
              </a:ext>
            </a:extLst>
          </p:cNvPr>
          <p:cNvSpPr txBox="1"/>
          <p:nvPr/>
        </p:nvSpPr>
        <p:spPr>
          <a:xfrm>
            <a:off x="1871975" y="2031484"/>
            <a:ext cx="1005839" cy="369332"/>
          </a:xfrm>
          <a:prstGeom prst="rect">
            <a:avLst/>
          </a:prstGeom>
          <a:noFill/>
        </p:spPr>
        <p:txBody>
          <a:bodyPr wrap="square" rtlCol="0">
            <a:spAutoFit/>
          </a:bodyPr>
          <a:lstStyle/>
          <a:p>
            <a:r>
              <a:rPr kumimoji="1" lang="en-US" altLang="ja-JP" dirty="0"/>
              <a:t>ASMA</a:t>
            </a:r>
            <a:endParaRPr kumimoji="1" lang="ja-JP" altLang="en-US" dirty="0"/>
          </a:p>
        </p:txBody>
      </p:sp>
      <p:sp>
        <p:nvSpPr>
          <p:cNvPr id="26" name="テキスト ボックス 25">
            <a:extLst>
              <a:ext uri="{FF2B5EF4-FFF2-40B4-BE49-F238E27FC236}">
                <a16:creationId xmlns:a16="http://schemas.microsoft.com/office/drawing/2014/main" id="{50FF8EE3-8015-4DA4-B47D-794F2A7FECBB}"/>
              </a:ext>
            </a:extLst>
          </p:cNvPr>
          <p:cNvSpPr txBox="1"/>
          <p:nvPr/>
        </p:nvSpPr>
        <p:spPr>
          <a:xfrm>
            <a:off x="5521960" y="5349994"/>
            <a:ext cx="1005839" cy="369332"/>
          </a:xfrm>
          <a:prstGeom prst="rect">
            <a:avLst/>
          </a:prstGeom>
          <a:noFill/>
        </p:spPr>
        <p:txBody>
          <a:bodyPr wrap="square" rtlCol="0">
            <a:spAutoFit/>
          </a:bodyPr>
          <a:lstStyle/>
          <a:p>
            <a:r>
              <a:rPr kumimoji="1" lang="en-US" altLang="ja-JP" dirty="0"/>
              <a:t>ASBIE</a:t>
            </a:r>
            <a:endParaRPr kumimoji="1" lang="ja-JP" altLang="en-US" dirty="0"/>
          </a:p>
        </p:txBody>
      </p:sp>
      <p:sp>
        <p:nvSpPr>
          <p:cNvPr id="27" name="テキスト ボックス 26">
            <a:extLst>
              <a:ext uri="{FF2B5EF4-FFF2-40B4-BE49-F238E27FC236}">
                <a16:creationId xmlns:a16="http://schemas.microsoft.com/office/drawing/2014/main" id="{DFBD0CB3-B352-4084-856F-8B4DEAB9775F}"/>
              </a:ext>
            </a:extLst>
          </p:cNvPr>
          <p:cNvSpPr txBox="1"/>
          <p:nvPr/>
        </p:nvSpPr>
        <p:spPr>
          <a:xfrm>
            <a:off x="5521960" y="3180318"/>
            <a:ext cx="1163316" cy="369332"/>
          </a:xfrm>
          <a:prstGeom prst="rect">
            <a:avLst/>
          </a:prstGeom>
          <a:noFill/>
        </p:spPr>
        <p:txBody>
          <a:bodyPr wrap="square" rtlCol="0">
            <a:spAutoFit/>
          </a:bodyPr>
          <a:lstStyle/>
          <a:p>
            <a:r>
              <a:rPr kumimoji="1" lang="en-US" altLang="ja-JP" dirty="0"/>
              <a:t>ASMBIE</a:t>
            </a:r>
            <a:endParaRPr kumimoji="1" lang="ja-JP" altLang="en-US" dirty="0"/>
          </a:p>
        </p:txBody>
      </p:sp>
      <p:sp>
        <p:nvSpPr>
          <p:cNvPr id="33" name="テキスト ボックス 32">
            <a:extLst>
              <a:ext uri="{FF2B5EF4-FFF2-40B4-BE49-F238E27FC236}">
                <a16:creationId xmlns:a16="http://schemas.microsoft.com/office/drawing/2014/main" id="{2CDF8B6D-64AA-4AB2-B594-0FB9A7299F2D}"/>
              </a:ext>
            </a:extLst>
          </p:cNvPr>
          <p:cNvSpPr txBox="1"/>
          <p:nvPr/>
        </p:nvSpPr>
        <p:spPr>
          <a:xfrm>
            <a:off x="6758935" y="296446"/>
            <a:ext cx="4973318" cy="2308324"/>
          </a:xfrm>
          <a:prstGeom prst="rect">
            <a:avLst/>
          </a:prstGeom>
          <a:noFill/>
        </p:spPr>
        <p:txBody>
          <a:bodyPr wrap="square" rtlCol="0">
            <a:spAutoFit/>
          </a:bodyPr>
          <a:lstStyle/>
          <a:p>
            <a:pPr lvl="0"/>
            <a:r>
              <a:rPr lang="en-US" altLang="ja-JP" sz="2400" dirty="0"/>
              <a:t>An MA is the logical root of a message structure. An MA consists of one or more ASMAs each of which is an association to an MBIE.</a:t>
            </a:r>
            <a:endParaRPr lang="ja-JP" altLang="ja-JP" sz="2400" dirty="0"/>
          </a:p>
          <a:p>
            <a:endParaRPr kumimoji="1" lang="ja-JP" altLang="en-US" sz="2400" dirty="0"/>
          </a:p>
        </p:txBody>
      </p:sp>
      <p:sp>
        <p:nvSpPr>
          <p:cNvPr id="34" name="テキスト ボックス 33">
            <a:extLst>
              <a:ext uri="{FF2B5EF4-FFF2-40B4-BE49-F238E27FC236}">
                <a16:creationId xmlns:a16="http://schemas.microsoft.com/office/drawing/2014/main" id="{BB326AF3-DE3A-4B2A-8D0C-ED27F4B63091}"/>
              </a:ext>
            </a:extLst>
          </p:cNvPr>
          <p:cNvSpPr txBox="1"/>
          <p:nvPr/>
        </p:nvSpPr>
        <p:spPr>
          <a:xfrm>
            <a:off x="6682736" y="2421370"/>
            <a:ext cx="4899656" cy="2677656"/>
          </a:xfrm>
          <a:prstGeom prst="rect">
            <a:avLst/>
          </a:prstGeom>
          <a:noFill/>
        </p:spPr>
        <p:txBody>
          <a:bodyPr wrap="square" rtlCol="0">
            <a:spAutoFit/>
          </a:bodyPr>
          <a:lstStyle/>
          <a:p>
            <a:pPr lvl="0"/>
            <a:r>
              <a:rPr lang="en-US" altLang="ja-JP" sz="2400" dirty="0"/>
              <a:t>An MBIE defines which properties of an ABIE are to be included. The content model of an MBIE may be the same as, or may be a subset of, the content model of an ABIE.</a:t>
            </a:r>
            <a:endParaRPr lang="ja-JP" altLang="ja-JP" sz="2400" dirty="0"/>
          </a:p>
          <a:p>
            <a:endParaRPr kumimoji="1" lang="ja-JP" altLang="en-US" sz="2400" dirty="0"/>
          </a:p>
        </p:txBody>
      </p:sp>
      <p:sp>
        <p:nvSpPr>
          <p:cNvPr id="35" name="テキスト ボックス 34">
            <a:extLst>
              <a:ext uri="{FF2B5EF4-FFF2-40B4-BE49-F238E27FC236}">
                <a16:creationId xmlns:a16="http://schemas.microsoft.com/office/drawing/2014/main" id="{A35E4947-2581-456F-9B48-96E7261C8D69}"/>
              </a:ext>
            </a:extLst>
          </p:cNvPr>
          <p:cNvSpPr txBox="1"/>
          <p:nvPr/>
        </p:nvSpPr>
        <p:spPr>
          <a:xfrm>
            <a:off x="6685275" y="4795329"/>
            <a:ext cx="5120637" cy="1938992"/>
          </a:xfrm>
          <a:prstGeom prst="rect">
            <a:avLst/>
          </a:prstGeom>
          <a:noFill/>
        </p:spPr>
        <p:txBody>
          <a:bodyPr wrap="square" rtlCol="0">
            <a:spAutoFit/>
          </a:bodyPr>
          <a:lstStyle/>
          <a:p>
            <a:pPr lvl="0"/>
            <a:r>
              <a:rPr lang="en-US" altLang="ja-JP" sz="2400" dirty="0"/>
              <a:t>The structure of an MBIE (e.g. the repetition of its properties i.e. its MBBIEs and</a:t>
            </a:r>
            <a:endParaRPr lang="ja-JP" altLang="ja-JP" sz="2400" dirty="0"/>
          </a:p>
          <a:p>
            <a:r>
              <a:rPr lang="en-US" altLang="ja-JP" sz="2400" dirty="0"/>
              <a:t>ASMBIEs) may be restricted with regard to the underlying ABIE </a:t>
            </a:r>
            <a:endParaRPr kumimoji="1" lang="ja-JP" altLang="en-US" sz="2400" dirty="0"/>
          </a:p>
        </p:txBody>
      </p:sp>
    </p:spTree>
    <p:extLst>
      <p:ext uri="{BB962C8B-B14F-4D97-AF65-F5344CB8AC3E}">
        <p14:creationId xmlns:p14="http://schemas.microsoft.com/office/powerpoint/2010/main" val="1932283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87000" y="218440"/>
            <a:ext cx="6192000" cy="6387000"/>
          </a:xfrm>
          <a:prstGeom prst="rect">
            <a:avLst/>
          </a:prstGeom>
        </p:spPr>
      </p:pic>
      <p:pic>
        <p:nvPicPr>
          <p:cNvPr id="6" name="図 5"/>
          <p:cNvPicPr>
            <a:picLocks noChangeAspect="1"/>
          </p:cNvPicPr>
          <p:nvPr/>
        </p:nvPicPr>
        <p:blipFill>
          <a:blip r:embed="rId3"/>
          <a:stretch>
            <a:fillRect/>
          </a:stretch>
        </p:blipFill>
        <p:spPr>
          <a:xfrm>
            <a:off x="7135120" y="2456740"/>
            <a:ext cx="4731760" cy="1910400"/>
          </a:xfrm>
          <a:prstGeom prst="rect">
            <a:avLst/>
          </a:prstGeom>
        </p:spPr>
      </p:pic>
      <p:sp>
        <p:nvSpPr>
          <p:cNvPr id="7" name="右矢印 6"/>
          <p:cNvSpPr/>
          <p:nvPr/>
        </p:nvSpPr>
        <p:spPr>
          <a:xfrm>
            <a:off x="6502400" y="3159760"/>
            <a:ext cx="632720" cy="548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9906000" y="1107440"/>
            <a:ext cx="1229360" cy="584775"/>
          </a:xfrm>
          <a:prstGeom prst="rect">
            <a:avLst/>
          </a:prstGeom>
          <a:noFill/>
        </p:spPr>
        <p:txBody>
          <a:bodyPr wrap="square" rtlCol="0">
            <a:spAutoFit/>
          </a:bodyPr>
          <a:lstStyle/>
          <a:p>
            <a:r>
              <a:rPr kumimoji="1" lang="en-US" altLang="ja-JP" sz="3200" dirty="0"/>
              <a:t>MBIE</a:t>
            </a:r>
            <a:endParaRPr kumimoji="1" lang="ja-JP" altLang="en-US" sz="3200" dirty="0"/>
          </a:p>
        </p:txBody>
      </p:sp>
      <p:sp>
        <p:nvSpPr>
          <p:cNvPr id="9" name="テキスト ボックス 8"/>
          <p:cNvSpPr txBox="1"/>
          <p:nvPr/>
        </p:nvSpPr>
        <p:spPr>
          <a:xfrm>
            <a:off x="7426960" y="1107440"/>
            <a:ext cx="1229360" cy="584775"/>
          </a:xfrm>
          <a:prstGeom prst="rect">
            <a:avLst/>
          </a:prstGeom>
          <a:noFill/>
        </p:spPr>
        <p:txBody>
          <a:bodyPr wrap="square" rtlCol="0">
            <a:spAutoFit/>
          </a:bodyPr>
          <a:lstStyle/>
          <a:p>
            <a:r>
              <a:rPr kumimoji="1" lang="en-US" altLang="ja-JP" sz="3200" dirty="0"/>
              <a:t>BIE</a:t>
            </a:r>
            <a:endParaRPr kumimoji="1" lang="ja-JP" altLang="en-US" sz="3200" dirty="0"/>
          </a:p>
        </p:txBody>
      </p:sp>
      <p:sp>
        <p:nvSpPr>
          <p:cNvPr id="10" name="右矢印 9"/>
          <p:cNvSpPr/>
          <p:nvPr/>
        </p:nvSpPr>
        <p:spPr>
          <a:xfrm>
            <a:off x="8524240" y="1129325"/>
            <a:ext cx="1168400" cy="562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51168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A2890992-8191-48E1-BD46-4346198AFA4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676400" y="436880"/>
            <a:ext cx="8575040" cy="5963919"/>
          </a:xfrm>
          <a:prstGeom prst="rect">
            <a:avLst/>
          </a:prstGeom>
          <a:noFill/>
          <a:ln>
            <a:noFill/>
          </a:ln>
        </p:spPr>
      </p:pic>
      <p:sp>
        <p:nvSpPr>
          <p:cNvPr id="2" name="テキスト ボックス 1">
            <a:extLst>
              <a:ext uri="{FF2B5EF4-FFF2-40B4-BE49-F238E27FC236}">
                <a16:creationId xmlns:a16="http://schemas.microsoft.com/office/drawing/2014/main" id="{D3F16509-5D77-45E2-8BEE-309D2EAD1D18}"/>
              </a:ext>
            </a:extLst>
          </p:cNvPr>
          <p:cNvSpPr txBox="1"/>
          <p:nvPr/>
        </p:nvSpPr>
        <p:spPr>
          <a:xfrm>
            <a:off x="6299200" y="165100"/>
            <a:ext cx="2730500" cy="369332"/>
          </a:xfrm>
          <a:prstGeom prst="rect">
            <a:avLst/>
          </a:prstGeom>
          <a:noFill/>
        </p:spPr>
        <p:txBody>
          <a:bodyPr wrap="square" rtlCol="0">
            <a:spAutoFit/>
          </a:bodyPr>
          <a:lstStyle/>
          <a:p>
            <a:pPr algn="r"/>
            <a:r>
              <a:rPr kumimoji="1" lang="en-US" altLang="ja-JP" b="1" dirty="0"/>
              <a:t>NDR</a:t>
            </a:r>
            <a:r>
              <a:rPr kumimoji="1" lang="ja-JP" altLang="en-US" b="1" dirty="0"/>
              <a:t>より</a:t>
            </a:r>
          </a:p>
        </p:txBody>
      </p:sp>
    </p:spTree>
    <p:extLst>
      <p:ext uri="{BB962C8B-B14F-4D97-AF65-F5344CB8AC3E}">
        <p14:creationId xmlns:p14="http://schemas.microsoft.com/office/powerpoint/2010/main" val="2273156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45014EA-D94D-483A-B5D2-E0D249900EA2}"/>
              </a:ext>
            </a:extLst>
          </p:cNvPr>
          <p:cNvSpPr txBox="1"/>
          <p:nvPr/>
        </p:nvSpPr>
        <p:spPr>
          <a:xfrm>
            <a:off x="689548" y="599607"/>
            <a:ext cx="10897849" cy="4708981"/>
          </a:xfrm>
          <a:prstGeom prst="rect">
            <a:avLst/>
          </a:prstGeom>
          <a:noFill/>
        </p:spPr>
        <p:txBody>
          <a:bodyPr wrap="square" rtlCol="0">
            <a:spAutoFit/>
          </a:bodyPr>
          <a:lstStyle/>
          <a:p>
            <a:r>
              <a:rPr lang="en-US" altLang="ja-JP" sz="2000" dirty="0"/>
              <a:t>UN/CEFACT XSD Schema are derived from components created through the application of CCTS, UN/CEFACT Modelling Methodology (UMM) process modelling and data analysis, and Core Component Business Document Assembly (CCBDA).</a:t>
            </a:r>
            <a:endParaRPr lang="ja-JP" altLang="ja-JP" sz="2000" dirty="0"/>
          </a:p>
          <a:p>
            <a:r>
              <a:rPr lang="en-US" altLang="ja-JP" sz="2000" dirty="0"/>
              <a:t> </a:t>
            </a:r>
            <a:endParaRPr lang="ja-JP" altLang="ja-JP" sz="2000" dirty="0"/>
          </a:p>
          <a:p>
            <a:r>
              <a:rPr lang="en-US" altLang="ja-JP" sz="2000" dirty="0"/>
              <a:t>The Core Component Business Document Assembly (CCBDA) specification provides a mechanism for restricting ABIEs in order to assemble a single message.  Messages in an XML context correspond to a root schema, and as such, the restricted ABIEs would be declared in an internal schema. These ABIEs will be defined as </a:t>
            </a:r>
            <a:r>
              <a:rPr lang="en-US" altLang="ja-JP" sz="2000" b="1" dirty="0" err="1"/>
              <a:t>xsd:complexType</a:t>
            </a:r>
            <a:r>
              <a:rPr lang="en-US" altLang="ja-JP" sz="2000" b="1" dirty="0"/>
              <a:t> </a:t>
            </a:r>
            <a:r>
              <a:rPr lang="en-US" altLang="ja-JP" sz="2000" dirty="0"/>
              <a:t>in an internal schema module rather than in the reusable ABIE schema module, (See Section 5.5.3.4 below).  UN/CEFACT XSD Schema may have zero or more internal schema modules.</a:t>
            </a:r>
            <a:endParaRPr lang="ja-JP" altLang="ja-JP" sz="2000" dirty="0"/>
          </a:p>
          <a:p>
            <a:r>
              <a:rPr lang="en-US" altLang="ja-JP" sz="2000" dirty="0"/>
              <a:t> </a:t>
            </a:r>
            <a:endParaRPr lang="ja-JP" altLang="ja-JP" sz="2000" dirty="0"/>
          </a:p>
          <a:p>
            <a:r>
              <a:rPr lang="en-US" altLang="ja-JP" sz="2000" dirty="0"/>
              <a:t>A UN/CEFACT internal schema module will contain schema constructs representing ABIEs that are specific to a given root schema, such as restricted ABIEs created through CCBDA. Internal schema modules reside in the same namespace as their root schema.</a:t>
            </a:r>
            <a:endParaRPr lang="ja-JP" altLang="ja-JP" sz="2000" dirty="0"/>
          </a:p>
          <a:p>
            <a:endParaRPr kumimoji="1" lang="ja-JP" altLang="en-US" sz="2000" dirty="0"/>
          </a:p>
        </p:txBody>
      </p:sp>
    </p:spTree>
    <p:extLst>
      <p:ext uri="{BB962C8B-B14F-4D97-AF65-F5344CB8AC3E}">
        <p14:creationId xmlns:p14="http://schemas.microsoft.com/office/powerpoint/2010/main" val="2386225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D9A98ABB-B9F7-4261-82F5-1768E345EE8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7920" y="838200"/>
            <a:ext cx="7513320" cy="5273039"/>
          </a:xfrm>
          <a:prstGeom prst="rect">
            <a:avLst/>
          </a:prstGeom>
          <a:noFill/>
          <a:ln>
            <a:noFill/>
          </a:ln>
        </p:spPr>
      </p:pic>
      <p:sp>
        <p:nvSpPr>
          <p:cNvPr id="3" name="フローチャート: 書類 2">
            <a:extLst>
              <a:ext uri="{FF2B5EF4-FFF2-40B4-BE49-F238E27FC236}">
                <a16:creationId xmlns:a16="http://schemas.microsoft.com/office/drawing/2014/main" id="{FFDFD33D-24AA-4A13-A75B-3BEC2F25DEF6}"/>
              </a:ext>
            </a:extLst>
          </p:cNvPr>
          <p:cNvSpPr/>
          <p:nvPr/>
        </p:nvSpPr>
        <p:spPr>
          <a:xfrm>
            <a:off x="10223292" y="5651292"/>
            <a:ext cx="1199213" cy="884419"/>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サンプル</a:t>
            </a:r>
          </a:p>
        </p:txBody>
      </p:sp>
    </p:spTree>
    <p:extLst>
      <p:ext uri="{BB962C8B-B14F-4D97-AF65-F5344CB8AC3E}">
        <p14:creationId xmlns:p14="http://schemas.microsoft.com/office/powerpoint/2010/main" val="2519680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98EC0A11-A34F-4E08-9BF5-BC007F97CF9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7480" y="510540"/>
            <a:ext cx="7178040" cy="5836920"/>
          </a:xfrm>
          <a:prstGeom prst="rect">
            <a:avLst/>
          </a:prstGeom>
          <a:noFill/>
          <a:ln>
            <a:noFill/>
          </a:ln>
        </p:spPr>
      </p:pic>
      <p:sp>
        <p:nvSpPr>
          <p:cNvPr id="3" name="フローチャート: 書類 2">
            <a:extLst>
              <a:ext uri="{FF2B5EF4-FFF2-40B4-BE49-F238E27FC236}">
                <a16:creationId xmlns:a16="http://schemas.microsoft.com/office/drawing/2014/main" id="{608678FC-66C6-46FD-B93D-1FB52074EC0F}"/>
              </a:ext>
            </a:extLst>
          </p:cNvPr>
          <p:cNvSpPr/>
          <p:nvPr/>
        </p:nvSpPr>
        <p:spPr>
          <a:xfrm>
            <a:off x="10223292" y="5651292"/>
            <a:ext cx="1199213" cy="884419"/>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サンプル</a:t>
            </a:r>
          </a:p>
        </p:txBody>
      </p:sp>
    </p:spTree>
    <p:extLst>
      <p:ext uri="{BB962C8B-B14F-4D97-AF65-F5344CB8AC3E}">
        <p14:creationId xmlns:p14="http://schemas.microsoft.com/office/powerpoint/2010/main" val="22212623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TotalTime>
  <Words>920</Words>
  <Application>Microsoft Office PowerPoint</Application>
  <PresentationFormat>ワイド画面</PresentationFormat>
  <Paragraphs>138</Paragraphs>
  <Slides>21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21</vt:i4>
      </vt:variant>
    </vt:vector>
  </HeadingPairs>
  <TitlesOfParts>
    <vt:vector size="26" baseType="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36</cp:revision>
  <cp:lastPrinted>2018-09-18T07:29:18Z</cp:lastPrinted>
  <dcterms:created xsi:type="dcterms:W3CDTF">2018-09-13T06:01:21Z</dcterms:created>
  <dcterms:modified xsi:type="dcterms:W3CDTF">2018-09-18T07:29:34Z</dcterms:modified>
</cp:coreProperties>
</file>