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428" y="6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6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763" y="0"/>
            <a:ext cx="2918831" cy="495600"/>
          </a:xfrm>
          <a:prstGeom prst="rect">
            <a:avLst/>
          </a:prstGeom>
        </p:spPr>
        <p:txBody>
          <a:bodyPr vert="horz" lIns="91440" tIns="45720" rIns="91440" bIns="45720" rtlCol="0"/>
          <a:lstStyle>
            <a:lvl1pPr algn="r">
              <a:defRPr sz="1200"/>
            </a:lvl1pPr>
          </a:lstStyle>
          <a:p>
            <a:fld id="{D5E712B5-6036-4339-87A8-657C6CC86A94}" type="datetimeFigureOut">
              <a:rPr kumimoji="1" lang="ja-JP" altLang="en-US" smtClean="0"/>
              <a:t>2019/1/21</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6"/>
            <a:ext cx="5388610" cy="388486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0715"/>
            <a:ext cx="2918831" cy="495599"/>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763" y="9370715"/>
            <a:ext cx="2918831" cy="495599"/>
          </a:xfrm>
          <a:prstGeom prst="rect">
            <a:avLst/>
          </a:prstGeom>
        </p:spPr>
        <p:txBody>
          <a:bodyPr vert="horz" lIns="91440" tIns="45720" rIns="91440" bIns="45720" rtlCol="0" anchor="b"/>
          <a:lstStyle>
            <a:lvl1pPr algn="r">
              <a:defRPr sz="1200"/>
            </a:lvl1pPr>
          </a:lstStyle>
          <a:p>
            <a:fld id="{0F6C1D38-D4AE-49EE-A346-BC05622434A8}" type="slidenum">
              <a:rPr kumimoji="1" lang="ja-JP" altLang="en-US" smtClean="0"/>
              <a:t>‹#›</a:t>
            </a:fld>
            <a:endParaRPr kumimoji="1" lang="ja-JP" altLang="en-US"/>
          </a:p>
        </p:txBody>
      </p:sp>
    </p:spTree>
    <p:extLst>
      <p:ext uri="{BB962C8B-B14F-4D97-AF65-F5344CB8AC3E}">
        <p14:creationId xmlns:p14="http://schemas.microsoft.com/office/powerpoint/2010/main" val="11947383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888888"/>
                </a:solidFill>
                <a:latin typeface="Calibri"/>
                <a:cs typeface="Calibri"/>
              </a:defRPr>
            </a:lvl1pPr>
          </a:lstStyle>
          <a:p>
            <a:pPr marL="12700">
              <a:lnSpc>
                <a:spcPts val="1240"/>
              </a:lnSpc>
              <a:tabLst>
                <a:tab pos="826135" algn="l"/>
              </a:tabLst>
            </a:pPr>
            <a:r>
              <a:rPr dirty="0"/>
              <a:t>2019/1/19	</a:t>
            </a:r>
            <a:r>
              <a:rPr spc="-15" dirty="0"/>
              <a:t>ver.1_draft_r0</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0B6FB69-565E-4C71-9F2D-0043FBDD8DCB}" type="datetime1">
              <a:rPr lang="en-US" altLang="ja-JP" smtClean="0"/>
              <a:t>1/21/2019</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Yu Gothic Light"/>
                <a:cs typeface="Yu Gothic Light"/>
              </a:defRPr>
            </a:lvl1pPr>
          </a:lstStyle>
          <a:p>
            <a:endParaRPr/>
          </a:p>
        </p:txBody>
      </p:sp>
      <p:sp>
        <p:nvSpPr>
          <p:cNvPr id="3" name="Holder 3"/>
          <p:cNvSpPr>
            <a:spLocks noGrp="1"/>
          </p:cNvSpPr>
          <p:nvPr>
            <p:ph type="body" idx="1"/>
          </p:nvPr>
        </p:nvSpPr>
        <p:spPr/>
        <p:txBody>
          <a:bodyPr lIns="0" tIns="0" rIns="0" bIns="0"/>
          <a:lstStyle>
            <a:lvl1pPr>
              <a:defRPr sz="1100" b="0" i="0">
                <a:solidFill>
                  <a:schemeClr val="tx1"/>
                </a:solidFill>
                <a:latin typeface="Yu Gothic"/>
                <a:cs typeface="Yu Gothic"/>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888888"/>
                </a:solidFill>
                <a:latin typeface="Calibri"/>
                <a:cs typeface="Calibri"/>
              </a:defRPr>
            </a:lvl1pPr>
          </a:lstStyle>
          <a:p>
            <a:pPr marL="12700">
              <a:lnSpc>
                <a:spcPts val="1240"/>
              </a:lnSpc>
              <a:tabLst>
                <a:tab pos="826135" algn="l"/>
              </a:tabLst>
            </a:pPr>
            <a:r>
              <a:rPr dirty="0"/>
              <a:t>2019/1/19	</a:t>
            </a:r>
            <a:r>
              <a:rPr spc="-15" dirty="0"/>
              <a:t>ver.1_draft_r0</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4DE6605-0A54-4119-BDC0-5249AF9A7576}" type="datetime1">
              <a:rPr lang="en-US" altLang="ja-JP" smtClean="0"/>
              <a:t>1/21/2019</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Yu Gothic Light"/>
                <a:cs typeface="Yu Gothic Light"/>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00" b="0" i="0">
                <a:solidFill>
                  <a:srgbClr val="888888"/>
                </a:solidFill>
                <a:latin typeface="Calibri"/>
                <a:cs typeface="Calibri"/>
              </a:defRPr>
            </a:lvl1pPr>
          </a:lstStyle>
          <a:p>
            <a:pPr marL="12700">
              <a:lnSpc>
                <a:spcPts val="1240"/>
              </a:lnSpc>
              <a:tabLst>
                <a:tab pos="826135" algn="l"/>
              </a:tabLst>
            </a:pPr>
            <a:r>
              <a:rPr dirty="0"/>
              <a:t>2019/1/19	</a:t>
            </a:r>
            <a:r>
              <a:rPr spc="-15" dirty="0"/>
              <a:t>ver.1_draft_r0</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3CD1202-F183-4048-989A-976E34BAC41A}" type="datetime1">
              <a:rPr lang="en-US" altLang="ja-JP" smtClean="0"/>
              <a:t>1/21/2019</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Yu Gothic Light"/>
                <a:cs typeface="Yu Gothic Light"/>
              </a:defRPr>
            </a:lvl1pPr>
          </a:lstStyle>
          <a:p>
            <a:endParaRPr/>
          </a:p>
        </p:txBody>
      </p:sp>
      <p:sp>
        <p:nvSpPr>
          <p:cNvPr id="3" name="Holder 3"/>
          <p:cNvSpPr>
            <a:spLocks noGrp="1"/>
          </p:cNvSpPr>
          <p:nvPr>
            <p:ph type="ftr" sz="quarter" idx="5"/>
          </p:nvPr>
        </p:nvSpPr>
        <p:spPr/>
        <p:txBody>
          <a:bodyPr lIns="0" tIns="0" rIns="0" bIns="0"/>
          <a:lstStyle>
            <a:lvl1pPr>
              <a:defRPr sz="1200" b="0" i="0">
                <a:solidFill>
                  <a:srgbClr val="888888"/>
                </a:solidFill>
                <a:latin typeface="Calibri"/>
                <a:cs typeface="Calibri"/>
              </a:defRPr>
            </a:lvl1pPr>
          </a:lstStyle>
          <a:p>
            <a:pPr marL="12700">
              <a:lnSpc>
                <a:spcPts val="1240"/>
              </a:lnSpc>
              <a:tabLst>
                <a:tab pos="826135" algn="l"/>
              </a:tabLst>
            </a:pPr>
            <a:r>
              <a:rPr dirty="0"/>
              <a:t>2019/1/19	</a:t>
            </a:r>
            <a:r>
              <a:rPr spc="-15" dirty="0"/>
              <a:t>ver.1_draft_r0</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FD8A7BBC-0397-4321-9FBE-707902F8EC2B}" type="datetime1">
              <a:rPr lang="en-US" altLang="ja-JP" smtClean="0"/>
              <a:t>1/21/2019</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00" b="0" i="0">
                <a:solidFill>
                  <a:srgbClr val="888888"/>
                </a:solidFill>
                <a:latin typeface="Calibri"/>
                <a:cs typeface="Calibri"/>
              </a:defRPr>
            </a:lvl1pPr>
          </a:lstStyle>
          <a:p>
            <a:pPr marL="12700">
              <a:lnSpc>
                <a:spcPts val="1240"/>
              </a:lnSpc>
              <a:tabLst>
                <a:tab pos="826135" algn="l"/>
              </a:tabLst>
            </a:pPr>
            <a:r>
              <a:rPr dirty="0"/>
              <a:t>2019/1/19	</a:t>
            </a:r>
            <a:r>
              <a:rPr spc="-15" dirty="0"/>
              <a:t>ver.1_draft_r0</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0A53DA5-F09D-42C6-BB93-B8CA8A3CBAA9}" type="datetime1">
              <a:rPr lang="en-US" altLang="ja-JP" smtClean="0"/>
              <a:t>1/21/2019</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730373" y="392900"/>
            <a:ext cx="3683253" cy="574040"/>
          </a:xfrm>
          <a:prstGeom prst="rect">
            <a:avLst/>
          </a:prstGeom>
        </p:spPr>
        <p:txBody>
          <a:bodyPr wrap="square" lIns="0" tIns="0" rIns="0" bIns="0">
            <a:spAutoFit/>
          </a:bodyPr>
          <a:lstStyle>
            <a:lvl1pPr>
              <a:defRPr sz="3600" b="0" i="0">
                <a:solidFill>
                  <a:schemeClr val="tx1"/>
                </a:solidFill>
                <a:latin typeface="Yu Gothic Light"/>
                <a:cs typeface="Yu Gothic Light"/>
              </a:defRPr>
            </a:lvl1pPr>
          </a:lstStyle>
          <a:p>
            <a:endParaRPr/>
          </a:p>
        </p:txBody>
      </p:sp>
      <p:sp>
        <p:nvSpPr>
          <p:cNvPr id="3" name="Holder 3"/>
          <p:cNvSpPr>
            <a:spLocks noGrp="1"/>
          </p:cNvSpPr>
          <p:nvPr>
            <p:ph type="body" idx="1"/>
          </p:nvPr>
        </p:nvSpPr>
        <p:spPr>
          <a:xfrm>
            <a:off x="580123" y="1383212"/>
            <a:ext cx="7164070" cy="4739005"/>
          </a:xfrm>
          <a:prstGeom prst="rect">
            <a:avLst/>
          </a:prstGeom>
        </p:spPr>
        <p:txBody>
          <a:bodyPr wrap="square" lIns="0" tIns="0" rIns="0" bIns="0">
            <a:spAutoFit/>
          </a:bodyPr>
          <a:lstStyle>
            <a:lvl1pPr>
              <a:defRPr sz="1100" b="0" i="0">
                <a:solidFill>
                  <a:schemeClr val="tx1"/>
                </a:solidFill>
                <a:latin typeface="Yu Gothic"/>
                <a:cs typeface="Yu Gothic"/>
              </a:defRPr>
            </a:lvl1pPr>
          </a:lstStyle>
          <a:p>
            <a:endParaRPr/>
          </a:p>
        </p:txBody>
      </p:sp>
      <p:sp>
        <p:nvSpPr>
          <p:cNvPr id="4" name="Holder 4"/>
          <p:cNvSpPr>
            <a:spLocks noGrp="1"/>
          </p:cNvSpPr>
          <p:nvPr>
            <p:ph type="ftr" sz="quarter" idx="5"/>
          </p:nvPr>
        </p:nvSpPr>
        <p:spPr>
          <a:xfrm>
            <a:off x="707390" y="6460680"/>
            <a:ext cx="1720214" cy="177800"/>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12700">
              <a:lnSpc>
                <a:spcPts val="1240"/>
              </a:lnSpc>
              <a:tabLst>
                <a:tab pos="826135" algn="l"/>
              </a:tabLst>
            </a:pPr>
            <a:r>
              <a:rPr dirty="0"/>
              <a:t>2019/1/19	</a:t>
            </a:r>
            <a:r>
              <a:rPr spc="-15" dirty="0"/>
              <a:t>ver.1_draft_r0</a:t>
            </a: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DD7FA6DB-B986-4ED5-857A-6B121EE8350D}" type="datetime1">
              <a:rPr lang="en-US" altLang="ja-JP" smtClean="0"/>
              <a:t>1/21/2019</a:t>
            </a:fld>
            <a:endParaRPr lang="en-US"/>
          </a:p>
        </p:txBody>
      </p:sp>
      <p:sp>
        <p:nvSpPr>
          <p:cNvPr id="6" name="Holder 6"/>
          <p:cNvSpPr>
            <a:spLocks noGrp="1"/>
          </p:cNvSpPr>
          <p:nvPr>
            <p:ph type="sldNum" sz="quarter" idx="7"/>
          </p:nvPr>
        </p:nvSpPr>
        <p:spPr>
          <a:xfrm>
            <a:off x="8319261" y="6463728"/>
            <a:ext cx="128270" cy="177800"/>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25400">
              <a:lnSpc>
                <a:spcPts val="124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10411" y="1657413"/>
            <a:ext cx="6121400" cy="1762760"/>
          </a:xfrm>
          <a:prstGeom prst="rect">
            <a:avLst/>
          </a:prstGeom>
        </p:spPr>
        <p:txBody>
          <a:bodyPr vert="horz" wrap="square" lIns="0" tIns="116205" rIns="0" bIns="0" rtlCol="0">
            <a:spAutoFit/>
          </a:bodyPr>
          <a:lstStyle/>
          <a:p>
            <a:pPr marL="12700" marR="5080" indent="762000">
              <a:lnSpc>
                <a:spcPts val="6480"/>
              </a:lnSpc>
              <a:spcBef>
                <a:spcPts val="915"/>
              </a:spcBef>
            </a:pPr>
            <a:r>
              <a:rPr sz="6000" dirty="0"/>
              <a:t>改正消費税の 税額計算について</a:t>
            </a:r>
            <a:endParaRPr sz="6000"/>
          </a:p>
        </p:txBody>
      </p:sp>
      <p:sp>
        <p:nvSpPr>
          <p:cNvPr id="5" name="テキスト ボックス 4">
            <a:extLst>
              <a:ext uri="{FF2B5EF4-FFF2-40B4-BE49-F238E27FC236}">
                <a16:creationId xmlns:a16="http://schemas.microsoft.com/office/drawing/2014/main" id="{C7282864-8139-45E3-9AF9-B48BD8FEE5CC}"/>
              </a:ext>
            </a:extLst>
          </p:cNvPr>
          <p:cNvSpPr txBox="1"/>
          <p:nvPr/>
        </p:nvSpPr>
        <p:spPr>
          <a:xfrm>
            <a:off x="6400800" y="533400"/>
            <a:ext cx="2209800" cy="369332"/>
          </a:xfrm>
          <a:prstGeom prst="rect">
            <a:avLst/>
          </a:prstGeom>
          <a:noFill/>
          <a:ln>
            <a:solidFill>
              <a:schemeClr val="accent1"/>
            </a:solidFill>
          </a:ln>
        </p:spPr>
        <p:txBody>
          <a:bodyPr wrap="square" rtlCol="0">
            <a:spAutoFit/>
          </a:bodyPr>
          <a:lstStyle/>
          <a:p>
            <a:r>
              <a:rPr lang="ja-JP" altLang="en-US" b="1" dirty="0"/>
              <a:t>業界横断</a:t>
            </a:r>
            <a:r>
              <a:rPr lang="en-US" altLang="ja-JP" b="1" dirty="0"/>
              <a:t>2018-5-03</a:t>
            </a:r>
            <a:endParaRPr kumimoji="1" lang="ja-JP" altLang="en-US" b="1" dirty="0"/>
          </a:p>
        </p:txBody>
      </p:sp>
      <p:sp>
        <p:nvSpPr>
          <p:cNvPr id="7" name="スライド番号プレースホルダー 6">
            <a:extLst>
              <a:ext uri="{FF2B5EF4-FFF2-40B4-BE49-F238E27FC236}">
                <a16:creationId xmlns:a16="http://schemas.microsoft.com/office/drawing/2014/main" id="{47A8A847-7599-46CC-BEFF-39412C4947FE}"/>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a:t>
            </a:fld>
            <a:endParaRPr lang="en-US" altLang="ja-JP" dirty="0"/>
          </a:p>
        </p:txBody>
      </p:sp>
      <p:sp>
        <p:nvSpPr>
          <p:cNvPr id="3" name="テキスト ボックス 2">
            <a:extLst>
              <a:ext uri="{FF2B5EF4-FFF2-40B4-BE49-F238E27FC236}">
                <a16:creationId xmlns:a16="http://schemas.microsoft.com/office/drawing/2014/main" id="{F369472F-B9C1-4115-8A95-30F520E59043}"/>
              </a:ext>
            </a:extLst>
          </p:cNvPr>
          <p:cNvSpPr txBox="1"/>
          <p:nvPr/>
        </p:nvSpPr>
        <p:spPr>
          <a:xfrm>
            <a:off x="2133600" y="5257800"/>
            <a:ext cx="5498211" cy="954107"/>
          </a:xfrm>
          <a:prstGeom prst="rect">
            <a:avLst/>
          </a:prstGeom>
          <a:noFill/>
        </p:spPr>
        <p:txBody>
          <a:bodyPr wrap="square" rtlCol="0">
            <a:spAutoFit/>
          </a:bodyPr>
          <a:lstStyle/>
          <a:p>
            <a:pPr algn="ctr"/>
            <a:r>
              <a:rPr kumimoji="1" lang="en-US" altLang="ja-JP" sz="2800" dirty="0"/>
              <a:t>IT</a:t>
            </a:r>
            <a:r>
              <a:rPr kumimoji="1" lang="ja-JP" altLang="en-US" sz="2800" dirty="0"/>
              <a:t>コーディネータ協会</a:t>
            </a:r>
            <a:endParaRPr kumimoji="1" lang="en-US" altLang="ja-JP" sz="2800" dirty="0"/>
          </a:p>
          <a:p>
            <a:pPr algn="ctr"/>
            <a:r>
              <a:rPr lang="ja-JP" altLang="en-US" sz="2800" dirty="0"/>
              <a:t>川内　晟宏</a:t>
            </a:r>
            <a:endParaRPr kumimoji="1" lang="ja-JP" alt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01010" y="1837563"/>
            <a:ext cx="4140200" cy="1601016"/>
          </a:xfrm>
          <a:prstGeom prst="rect">
            <a:avLst/>
          </a:prstGeom>
        </p:spPr>
        <p:txBody>
          <a:bodyPr vert="horz" wrap="square" lIns="0" tIns="106045" rIns="0" bIns="0" rtlCol="0">
            <a:spAutoFit/>
          </a:bodyPr>
          <a:lstStyle/>
          <a:p>
            <a:pPr marL="12700" marR="5080">
              <a:lnSpc>
                <a:spcPts val="5830"/>
              </a:lnSpc>
              <a:spcBef>
                <a:spcPts val="835"/>
              </a:spcBef>
            </a:pPr>
            <a:r>
              <a:rPr lang="ja-JP" altLang="en-US" sz="5400" dirty="0"/>
              <a:t>適格請求書</a:t>
            </a:r>
            <a:r>
              <a:rPr sz="5400" dirty="0"/>
              <a:t>の 実施方式検討</a:t>
            </a:r>
          </a:p>
        </p:txBody>
      </p:sp>
      <p:sp>
        <p:nvSpPr>
          <p:cNvPr id="3" name="object 3"/>
          <p:cNvSpPr txBox="1"/>
          <p:nvPr/>
        </p:nvSpPr>
        <p:spPr>
          <a:xfrm>
            <a:off x="3075557" y="4023257"/>
            <a:ext cx="2992755" cy="1394460"/>
          </a:xfrm>
          <a:prstGeom prst="rect">
            <a:avLst/>
          </a:prstGeom>
        </p:spPr>
        <p:txBody>
          <a:bodyPr vert="horz" wrap="square" lIns="0" tIns="102235" rIns="0" bIns="0" rtlCol="0">
            <a:spAutoFit/>
          </a:bodyPr>
          <a:lstStyle/>
          <a:p>
            <a:pPr marL="123825">
              <a:lnSpc>
                <a:spcPct val="100000"/>
              </a:lnSpc>
              <a:spcBef>
                <a:spcPts val="805"/>
              </a:spcBef>
            </a:pPr>
            <a:r>
              <a:rPr sz="2400" dirty="0">
                <a:latin typeface="Yu Gothic"/>
                <a:cs typeface="Yu Gothic"/>
              </a:rPr>
              <a:t>特定非営利活動法人</a:t>
            </a:r>
            <a:endParaRPr sz="2400">
              <a:latin typeface="Yu Gothic"/>
              <a:cs typeface="Yu Gothic"/>
            </a:endParaRPr>
          </a:p>
          <a:p>
            <a:pPr marL="12700" marR="5080" algn="ctr">
              <a:lnSpc>
                <a:spcPts val="3600"/>
              </a:lnSpc>
              <a:spcBef>
                <a:spcPts val="229"/>
              </a:spcBef>
            </a:pPr>
            <a:r>
              <a:rPr sz="2400" spc="-5" dirty="0">
                <a:latin typeface="Calibri"/>
                <a:cs typeface="Calibri"/>
              </a:rPr>
              <a:t>IT</a:t>
            </a:r>
            <a:r>
              <a:rPr sz="2400" dirty="0">
                <a:latin typeface="Yu Gothic"/>
                <a:cs typeface="Yu Gothic"/>
              </a:rPr>
              <a:t>コーディネータ協会 共通</a:t>
            </a:r>
            <a:r>
              <a:rPr sz="2400" spc="-5" dirty="0">
                <a:latin typeface="Calibri"/>
                <a:cs typeface="Calibri"/>
              </a:rPr>
              <a:t>EDI</a:t>
            </a:r>
            <a:r>
              <a:rPr sz="2400" dirty="0">
                <a:latin typeface="Yu Gothic"/>
                <a:cs typeface="Yu Gothic"/>
              </a:rPr>
              <a:t>標準部会</a:t>
            </a:r>
            <a:endParaRPr sz="2400">
              <a:latin typeface="Yu Gothic"/>
              <a:cs typeface="Yu Gothic"/>
            </a:endParaRPr>
          </a:p>
        </p:txBody>
      </p:sp>
      <p:sp>
        <p:nvSpPr>
          <p:cNvPr id="7" name="スライド番号プレースホルダー 6">
            <a:extLst>
              <a:ext uri="{FF2B5EF4-FFF2-40B4-BE49-F238E27FC236}">
                <a16:creationId xmlns:a16="http://schemas.microsoft.com/office/drawing/2014/main" id="{4547BFE6-F6EC-4B15-B0DA-F84D5154D78B}"/>
              </a:ext>
            </a:extLst>
          </p:cNvPr>
          <p:cNvSpPr>
            <a:spLocks noGrp="1"/>
          </p:cNvSpPr>
          <p:nvPr>
            <p:ph type="sldNum" sz="quarter" idx="7"/>
          </p:nvPr>
        </p:nvSpPr>
        <p:spPr>
          <a:xfrm>
            <a:off x="8319261" y="6463728"/>
            <a:ext cx="128270" cy="177800"/>
          </a:xfrm>
        </p:spPr>
        <p:txBody>
          <a:bodyPr/>
          <a:lstStyle/>
          <a:p>
            <a:pPr marL="25400">
              <a:lnSpc>
                <a:spcPts val="1240"/>
              </a:lnSpc>
            </a:pPr>
            <a:fld id="{81D60167-4931-47E6-BA6A-407CBD079E47}" type="slidenum">
              <a:rPr lang="en-US" altLang="ja-JP" smtClean="0"/>
              <a:t>10</a:t>
            </a:fld>
            <a:endParaRPr lang="en-US" altLang="ja-JP"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74697" y="282934"/>
            <a:ext cx="4592955" cy="627736"/>
          </a:xfrm>
          <a:prstGeom prst="rect">
            <a:avLst/>
          </a:prstGeom>
        </p:spPr>
        <p:txBody>
          <a:bodyPr vert="horz" wrap="square" lIns="0" tIns="12065" rIns="0" bIns="0" rtlCol="0">
            <a:spAutoFit/>
          </a:bodyPr>
          <a:lstStyle/>
          <a:p>
            <a:pPr marL="12700">
              <a:lnSpc>
                <a:spcPct val="100000"/>
              </a:lnSpc>
              <a:spcBef>
                <a:spcPts val="95"/>
              </a:spcBef>
            </a:pPr>
            <a:r>
              <a:rPr lang="ja-JP" altLang="en-US" sz="4000" spc="-5" dirty="0"/>
              <a:t>適格請求書</a:t>
            </a:r>
            <a:r>
              <a:rPr sz="4000" spc="-5" dirty="0" err="1"/>
              <a:t>方式一覧</a:t>
            </a:r>
            <a:endParaRPr sz="4000" dirty="0"/>
          </a:p>
        </p:txBody>
      </p:sp>
      <p:sp>
        <p:nvSpPr>
          <p:cNvPr id="3" name="object 3"/>
          <p:cNvSpPr/>
          <p:nvPr/>
        </p:nvSpPr>
        <p:spPr>
          <a:xfrm>
            <a:off x="2543436" y="1021440"/>
            <a:ext cx="6332220" cy="157480"/>
          </a:xfrm>
          <a:custGeom>
            <a:avLst/>
            <a:gdLst/>
            <a:ahLst/>
            <a:cxnLst/>
            <a:rect l="l" t="t" r="r" b="b"/>
            <a:pathLst>
              <a:path w="6332220" h="157480">
                <a:moveTo>
                  <a:pt x="0" y="157093"/>
                </a:moveTo>
                <a:lnTo>
                  <a:pt x="6331911" y="157093"/>
                </a:lnTo>
                <a:lnTo>
                  <a:pt x="6331911" y="0"/>
                </a:lnTo>
                <a:lnTo>
                  <a:pt x="0" y="0"/>
                </a:lnTo>
                <a:lnTo>
                  <a:pt x="0" y="157093"/>
                </a:lnTo>
                <a:close/>
              </a:path>
            </a:pathLst>
          </a:custGeom>
          <a:solidFill>
            <a:srgbClr val="D9D9D9"/>
          </a:solidFill>
        </p:spPr>
        <p:txBody>
          <a:bodyPr wrap="square" lIns="0" tIns="0" rIns="0" bIns="0" rtlCol="0"/>
          <a:lstStyle/>
          <a:p>
            <a:endParaRPr/>
          </a:p>
        </p:txBody>
      </p:sp>
      <p:sp>
        <p:nvSpPr>
          <p:cNvPr id="4" name="object 4"/>
          <p:cNvSpPr/>
          <p:nvPr/>
        </p:nvSpPr>
        <p:spPr>
          <a:xfrm>
            <a:off x="268595" y="1178533"/>
            <a:ext cx="8606790" cy="164465"/>
          </a:xfrm>
          <a:custGeom>
            <a:avLst/>
            <a:gdLst/>
            <a:ahLst/>
            <a:cxnLst/>
            <a:rect l="l" t="t" r="r" b="b"/>
            <a:pathLst>
              <a:path w="8606790" h="164465">
                <a:moveTo>
                  <a:pt x="0" y="0"/>
                </a:moveTo>
                <a:lnTo>
                  <a:pt x="8606753" y="0"/>
                </a:lnTo>
                <a:lnTo>
                  <a:pt x="8606753" y="163919"/>
                </a:lnTo>
                <a:lnTo>
                  <a:pt x="0" y="163919"/>
                </a:lnTo>
                <a:lnTo>
                  <a:pt x="0" y="0"/>
                </a:lnTo>
                <a:close/>
              </a:path>
            </a:pathLst>
          </a:custGeom>
          <a:solidFill>
            <a:srgbClr val="D9D9D9"/>
          </a:solidFill>
        </p:spPr>
        <p:txBody>
          <a:bodyPr wrap="square" lIns="0" tIns="0" rIns="0" bIns="0" rtlCol="0"/>
          <a:lstStyle/>
          <a:p>
            <a:endParaRPr/>
          </a:p>
        </p:txBody>
      </p:sp>
      <p:sp>
        <p:nvSpPr>
          <p:cNvPr id="5" name="object 5"/>
          <p:cNvSpPr txBox="1"/>
          <p:nvPr/>
        </p:nvSpPr>
        <p:spPr>
          <a:xfrm>
            <a:off x="269104" y="4351777"/>
            <a:ext cx="5222240" cy="1470660"/>
          </a:xfrm>
          <a:prstGeom prst="rect">
            <a:avLst/>
          </a:prstGeom>
        </p:spPr>
        <p:txBody>
          <a:bodyPr vert="horz" wrap="square" lIns="0" tIns="57785" rIns="0" bIns="0" rtlCol="0">
            <a:spAutoFit/>
          </a:bodyPr>
          <a:lstStyle/>
          <a:p>
            <a:pPr marL="12700">
              <a:lnSpc>
                <a:spcPct val="100000"/>
              </a:lnSpc>
              <a:spcBef>
                <a:spcPts val="455"/>
              </a:spcBef>
            </a:pPr>
            <a:r>
              <a:rPr sz="750" spc="30" dirty="0">
                <a:latin typeface="Yu Gothic"/>
                <a:cs typeface="Yu Gothic"/>
              </a:rPr>
              <a:t>（適用）</a:t>
            </a:r>
            <a:endParaRPr sz="750">
              <a:latin typeface="Yu Gothic"/>
              <a:cs typeface="Yu Gothic"/>
            </a:endParaRPr>
          </a:p>
          <a:p>
            <a:pPr marL="12700">
              <a:lnSpc>
                <a:spcPct val="100000"/>
              </a:lnSpc>
              <a:spcBef>
                <a:spcPts val="365"/>
              </a:spcBef>
            </a:pPr>
            <a:r>
              <a:rPr sz="750" spc="30" dirty="0">
                <a:latin typeface="Yu Gothic"/>
                <a:cs typeface="Yu Gothic"/>
              </a:rPr>
              <a:t>〇：インボイス適合文書（消費税法の文書保存義務あり）。ただし、仕入明細書は仕入先の確認が必要</a:t>
            </a:r>
            <a:endParaRPr sz="750">
              <a:latin typeface="Yu Gothic"/>
              <a:cs typeface="Yu Gothic"/>
            </a:endParaRPr>
          </a:p>
          <a:p>
            <a:pPr marL="12700">
              <a:lnSpc>
                <a:spcPct val="100000"/>
              </a:lnSpc>
              <a:spcBef>
                <a:spcPts val="365"/>
              </a:spcBef>
            </a:pPr>
            <a:r>
              <a:rPr sz="750" spc="30" dirty="0">
                <a:latin typeface="Yu Gothic"/>
                <a:cs typeface="Yu Gothic"/>
              </a:rPr>
              <a:t>●：「適格返還請求書」適合文書</a:t>
            </a:r>
            <a:endParaRPr sz="750">
              <a:latin typeface="Yu Gothic"/>
              <a:cs typeface="Yu Gothic"/>
            </a:endParaRPr>
          </a:p>
          <a:p>
            <a:pPr marL="12700">
              <a:lnSpc>
                <a:spcPct val="100000"/>
              </a:lnSpc>
              <a:spcBef>
                <a:spcPts val="365"/>
              </a:spcBef>
            </a:pPr>
            <a:r>
              <a:rPr sz="750" spc="30" dirty="0">
                <a:latin typeface="Yu Gothic"/>
                <a:cs typeface="Yu Gothic"/>
              </a:rPr>
              <a:t>△：インボイスの要件の一部を満たす補完文書。</a:t>
            </a:r>
            <a:endParaRPr sz="750">
              <a:latin typeface="Yu Gothic"/>
              <a:cs typeface="Yu Gothic"/>
            </a:endParaRPr>
          </a:p>
          <a:p>
            <a:pPr marL="210820">
              <a:lnSpc>
                <a:spcPct val="100000"/>
              </a:lnSpc>
              <a:spcBef>
                <a:spcPts val="365"/>
              </a:spcBef>
            </a:pPr>
            <a:r>
              <a:rPr sz="750" spc="30" dirty="0">
                <a:latin typeface="Yu Gothic"/>
                <a:cs typeface="Yu Gothic"/>
              </a:rPr>
              <a:t>複数の補完文書によりインボイスを構成する（消費税法の文書保存義務あり）</a:t>
            </a:r>
            <a:endParaRPr sz="750">
              <a:latin typeface="Yu Gothic"/>
              <a:cs typeface="Yu Gothic"/>
            </a:endParaRPr>
          </a:p>
          <a:p>
            <a:pPr marL="12700">
              <a:lnSpc>
                <a:spcPct val="100000"/>
              </a:lnSpc>
              <a:spcBef>
                <a:spcPts val="360"/>
              </a:spcBef>
            </a:pPr>
            <a:r>
              <a:rPr sz="750" spc="30" dirty="0">
                <a:latin typeface="Yu Gothic"/>
                <a:cs typeface="Yu Gothic"/>
              </a:rPr>
              <a:t>×：適格請求書に該当しない文書（消費税法の文書保存義務なし／電子取引の取引データは電帳法上保存義務あり</a:t>
            </a:r>
            <a:r>
              <a:rPr sz="750" dirty="0">
                <a:latin typeface="Yu Gothic"/>
                <a:cs typeface="Yu Gothic"/>
              </a:rPr>
              <a:t>)</a:t>
            </a:r>
            <a:r>
              <a:rPr sz="750" spc="30" dirty="0">
                <a:latin typeface="Yu Gothic"/>
                <a:cs typeface="Yu Gothic"/>
              </a:rPr>
              <a:t>図</a:t>
            </a:r>
            <a:endParaRPr sz="750">
              <a:latin typeface="Yu Gothic"/>
              <a:cs typeface="Yu Gothic"/>
            </a:endParaRPr>
          </a:p>
          <a:p>
            <a:pPr>
              <a:lnSpc>
                <a:spcPct val="100000"/>
              </a:lnSpc>
            </a:pPr>
            <a:endParaRPr sz="800">
              <a:latin typeface="Times New Roman"/>
              <a:cs typeface="Times New Roman"/>
            </a:endParaRPr>
          </a:p>
          <a:p>
            <a:pPr marL="12700">
              <a:lnSpc>
                <a:spcPct val="100000"/>
              </a:lnSpc>
              <a:spcBef>
                <a:spcPts val="710"/>
              </a:spcBef>
            </a:pPr>
            <a:r>
              <a:rPr sz="750" spc="30" dirty="0">
                <a:latin typeface="Yu Gothic"/>
                <a:cs typeface="Yu Gothic"/>
              </a:rPr>
              <a:t>（注１）一括請求書は月締めで発行する請求書</a:t>
            </a:r>
            <a:endParaRPr sz="750">
              <a:latin typeface="Yu Gothic"/>
              <a:cs typeface="Yu Gothic"/>
            </a:endParaRPr>
          </a:p>
          <a:p>
            <a:pPr marL="12700">
              <a:lnSpc>
                <a:spcPct val="100000"/>
              </a:lnSpc>
              <a:spcBef>
                <a:spcPts val="365"/>
              </a:spcBef>
            </a:pPr>
            <a:r>
              <a:rPr sz="750" spc="30" dirty="0">
                <a:latin typeface="Yu Gothic"/>
                <a:cs typeface="Yu Gothic"/>
              </a:rPr>
              <a:t>（注２）仕入回答書は回答期限内に「了解不可」回答する場合に使用。すべて「了解」の場合は不要</a:t>
            </a:r>
            <a:endParaRPr sz="750">
              <a:latin typeface="Yu Gothic"/>
              <a:cs typeface="Yu Gothic"/>
            </a:endParaRPr>
          </a:p>
        </p:txBody>
      </p:sp>
      <p:sp>
        <p:nvSpPr>
          <p:cNvPr id="6" name="object 6"/>
          <p:cNvSpPr/>
          <p:nvPr/>
        </p:nvSpPr>
        <p:spPr>
          <a:xfrm>
            <a:off x="265175" y="1018032"/>
            <a:ext cx="2278380" cy="0"/>
          </a:xfrm>
          <a:custGeom>
            <a:avLst/>
            <a:gdLst/>
            <a:ahLst/>
            <a:cxnLst/>
            <a:rect l="l" t="t" r="r" b="b"/>
            <a:pathLst>
              <a:path w="2278380">
                <a:moveTo>
                  <a:pt x="0" y="0"/>
                </a:moveTo>
                <a:lnTo>
                  <a:pt x="2278259" y="0"/>
                </a:lnTo>
              </a:path>
            </a:pathLst>
          </a:custGeom>
          <a:ln w="3175">
            <a:solidFill>
              <a:srgbClr val="D3D3D3"/>
            </a:solidFill>
          </a:ln>
        </p:spPr>
        <p:txBody>
          <a:bodyPr wrap="square" lIns="0" tIns="0" rIns="0" bIns="0" rtlCol="0"/>
          <a:lstStyle/>
          <a:p>
            <a:endParaRPr/>
          </a:p>
        </p:txBody>
      </p:sp>
      <p:sp>
        <p:nvSpPr>
          <p:cNvPr id="7" name="object 7"/>
          <p:cNvSpPr/>
          <p:nvPr/>
        </p:nvSpPr>
        <p:spPr>
          <a:xfrm>
            <a:off x="265177" y="1019741"/>
            <a:ext cx="2278380" cy="0"/>
          </a:xfrm>
          <a:custGeom>
            <a:avLst/>
            <a:gdLst/>
            <a:ahLst/>
            <a:cxnLst/>
            <a:rect l="l" t="t" r="r" b="b"/>
            <a:pathLst>
              <a:path w="2278380">
                <a:moveTo>
                  <a:pt x="0" y="0"/>
                </a:moveTo>
                <a:lnTo>
                  <a:pt x="2278259" y="0"/>
                </a:lnTo>
              </a:path>
            </a:pathLst>
          </a:custGeom>
          <a:ln w="3411">
            <a:solidFill>
              <a:srgbClr val="D3D3D3"/>
            </a:solidFill>
          </a:ln>
        </p:spPr>
        <p:txBody>
          <a:bodyPr wrap="square" lIns="0" tIns="0" rIns="0" bIns="0" rtlCol="0"/>
          <a:lstStyle/>
          <a:p>
            <a:endParaRPr/>
          </a:p>
        </p:txBody>
      </p:sp>
      <p:sp>
        <p:nvSpPr>
          <p:cNvPr id="8" name="object 8"/>
          <p:cNvSpPr/>
          <p:nvPr/>
        </p:nvSpPr>
        <p:spPr>
          <a:xfrm>
            <a:off x="2543435"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9" name="object 9"/>
          <p:cNvSpPr/>
          <p:nvPr/>
        </p:nvSpPr>
        <p:spPr>
          <a:xfrm>
            <a:off x="444198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0" name="object 10"/>
          <p:cNvSpPr/>
          <p:nvPr/>
        </p:nvSpPr>
        <p:spPr>
          <a:xfrm>
            <a:off x="7606234"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sp>
        <p:nvSpPr>
          <p:cNvPr id="11" name="object 11"/>
          <p:cNvSpPr/>
          <p:nvPr/>
        </p:nvSpPr>
        <p:spPr>
          <a:xfrm>
            <a:off x="8871933"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sp>
        <p:nvSpPr>
          <p:cNvPr id="12" name="object 12"/>
          <p:cNvSpPr/>
          <p:nvPr/>
        </p:nvSpPr>
        <p:spPr>
          <a:xfrm>
            <a:off x="265175" y="1018032"/>
            <a:ext cx="0" cy="160655"/>
          </a:xfrm>
          <a:custGeom>
            <a:avLst/>
            <a:gdLst/>
            <a:ahLst/>
            <a:cxnLst/>
            <a:rect l="l" t="t" r="r" b="b"/>
            <a:pathLst>
              <a:path h="160655">
                <a:moveTo>
                  <a:pt x="0" y="0"/>
                </a:moveTo>
                <a:lnTo>
                  <a:pt x="0" y="160501"/>
                </a:lnTo>
              </a:path>
            </a:pathLst>
          </a:custGeom>
          <a:ln w="3175">
            <a:solidFill>
              <a:srgbClr val="D3D3D3"/>
            </a:solidFill>
          </a:ln>
        </p:spPr>
        <p:txBody>
          <a:bodyPr wrap="square" lIns="0" tIns="0" rIns="0" bIns="0" rtlCol="0"/>
          <a:lstStyle/>
          <a:p>
            <a:endParaRPr/>
          </a:p>
        </p:txBody>
      </p:sp>
      <p:sp>
        <p:nvSpPr>
          <p:cNvPr id="13" name="object 13"/>
          <p:cNvSpPr/>
          <p:nvPr/>
        </p:nvSpPr>
        <p:spPr>
          <a:xfrm>
            <a:off x="737247" y="1018032"/>
            <a:ext cx="0" cy="160655"/>
          </a:xfrm>
          <a:custGeom>
            <a:avLst/>
            <a:gdLst/>
            <a:ahLst/>
            <a:cxnLst/>
            <a:rect l="l" t="t" r="r" b="b"/>
            <a:pathLst>
              <a:path h="160655">
                <a:moveTo>
                  <a:pt x="0" y="0"/>
                </a:moveTo>
                <a:lnTo>
                  <a:pt x="0" y="160501"/>
                </a:lnTo>
              </a:path>
            </a:pathLst>
          </a:custGeom>
          <a:ln w="3175">
            <a:solidFill>
              <a:srgbClr val="D3D3D3"/>
            </a:solidFill>
          </a:ln>
        </p:spPr>
        <p:txBody>
          <a:bodyPr wrap="square" lIns="0" tIns="0" rIns="0" bIns="0" rtlCol="0"/>
          <a:lstStyle/>
          <a:p>
            <a:endParaRPr/>
          </a:p>
        </p:txBody>
      </p:sp>
      <p:sp>
        <p:nvSpPr>
          <p:cNvPr id="14" name="object 14"/>
          <p:cNvSpPr/>
          <p:nvPr/>
        </p:nvSpPr>
        <p:spPr>
          <a:xfrm>
            <a:off x="738956" y="1018035"/>
            <a:ext cx="0" cy="160655"/>
          </a:xfrm>
          <a:custGeom>
            <a:avLst/>
            <a:gdLst/>
            <a:ahLst/>
            <a:cxnLst/>
            <a:rect l="l" t="t" r="r" b="b"/>
            <a:pathLst>
              <a:path h="160655">
                <a:moveTo>
                  <a:pt x="0" y="0"/>
                </a:moveTo>
                <a:lnTo>
                  <a:pt x="0" y="160498"/>
                </a:lnTo>
              </a:path>
            </a:pathLst>
          </a:custGeom>
          <a:ln w="3420">
            <a:solidFill>
              <a:srgbClr val="D3D3D3"/>
            </a:solidFill>
          </a:ln>
        </p:spPr>
        <p:txBody>
          <a:bodyPr wrap="square" lIns="0" tIns="0" rIns="0" bIns="0" rtlCol="0"/>
          <a:lstStyle/>
          <a:p>
            <a:endParaRPr/>
          </a:p>
        </p:txBody>
      </p:sp>
      <p:sp>
        <p:nvSpPr>
          <p:cNvPr id="15" name="object 15"/>
          <p:cNvSpPr/>
          <p:nvPr/>
        </p:nvSpPr>
        <p:spPr>
          <a:xfrm>
            <a:off x="317628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6" name="object 16"/>
          <p:cNvSpPr/>
          <p:nvPr/>
        </p:nvSpPr>
        <p:spPr>
          <a:xfrm>
            <a:off x="380913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7" name="object 17"/>
          <p:cNvSpPr/>
          <p:nvPr/>
        </p:nvSpPr>
        <p:spPr>
          <a:xfrm>
            <a:off x="507483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8" name="object 18"/>
          <p:cNvSpPr/>
          <p:nvPr/>
        </p:nvSpPr>
        <p:spPr>
          <a:xfrm>
            <a:off x="6973382"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sp>
        <p:nvSpPr>
          <p:cNvPr id="19" name="object 19"/>
          <p:cNvSpPr/>
          <p:nvPr/>
        </p:nvSpPr>
        <p:spPr>
          <a:xfrm>
            <a:off x="8239083"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graphicFrame>
        <p:nvGraphicFramePr>
          <p:cNvPr id="20" name="object 20"/>
          <p:cNvGraphicFramePr>
            <a:graphicFrameLocks noGrp="1"/>
          </p:cNvGraphicFramePr>
          <p:nvPr/>
        </p:nvGraphicFramePr>
        <p:xfrm>
          <a:off x="265175" y="1018034"/>
          <a:ext cx="8602340" cy="3210020"/>
        </p:xfrm>
        <a:graphic>
          <a:graphicData uri="http://schemas.openxmlformats.org/drawingml/2006/table">
            <a:tbl>
              <a:tblPr firstRow="1" bandRow="1">
                <a:tableStyleId>{2D5ABB26-0587-4C30-8999-92F81FD0307C}</a:tableStyleId>
              </a:tblPr>
              <a:tblGrid>
                <a:gridCol w="471805">
                  <a:extLst>
                    <a:ext uri="{9D8B030D-6E8A-4147-A177-3AD203B41FA5}">
                      <a16:colId xmlns:a16="http://schemas.microsoft.com/office/drawing/2014/main" val="20000"/>
                    </a:ext>
                  </a:extLst>
                </a:gridCol>
                <a:gridCol w="1805939">
                  <a:extLst>
                    <a:ext uri="{9D8B030D-6E8A-4147-A177-3AD203B41FA5}">
                      <a16:colId xmlns:a16="http://schemas.microsoft.com/office/drawing/2014/main" val="20001"/>
                    </a:ext>
                  </a:extLst>
                </a:gridCol>
                <a:gridCol w="632459">
                  <a:extLst>
                    <a:ext uri="{9D8B030D-6E8A-4147-A177-3AD203B41FA5}">
                      <a16:colId xmlns:a16="http://schemas.microsoft.com/office/drawing/2014/main" val="20002"/>
                    </a:ext>
                  </a:extLst>
                </a:gridCol>
                <a:gridCol w="632460">
                  <a:extLst>
                    <a:ext uri="{9D8B030D-6E8A-4147-A177-3AD203B41FA5}">
                      <a16:colId xmlns:a16="http://schemas.microsoft.com/office/drawing/2014/main" val="20003"/>
                    </a:ext>
                  </a:extLst>
                </a:gridCol>
                <a:gridCol w="632460">
                  <a:extLst>
                    <a:ext uri="{9D8B030D-6E8A-4147-A177-3AD203B41FA5}">
                      <a16:colId xmlns:a16="http://schemas.microsoft.com/office/drawing/2014/main" val="20004"/>
                    </a:ext>
                  </a:extLst>
                </a:gridCol>
                <a:gridCol w="632460">
                  <a:extLst>
                    <a:ext uri="{9D8B030D-6E8A-4147-A177-3AD203B41FA5}">
                      <a16:colId xmlns:a16="http://schemas.microsoft.com/office/drawing/2014/main" val="20005"/>
                    </a:ext>
                  </a:extLst>
                </a:gridCol>
                <a:gridCol w="632460">
                  <a:extLst>
                    <a:ext uri="{9D8B030D-6E8A-4147-A177-3AD203B41FA5}">
                      <a16:colId xmlns:a16="http://schemas.microsoft.com/office/drawing/2014/main" val="20006"/>
                    </a:ext>
                  </a:extLst>
                </a:gridCol>
                <a:gridCol w="632460">
                  <a:extLst>
                    <a:ext uri="{9D8B030D-6E8A-4147-A177-3AD203B41FA5}">
                      <a16:colId xmlns:a16="http://schemas.microsoft.com/office/drawing/2014/main" val="20007"/>
                    </a:ext>
                  </a:extLst>
                </a:gridCol>
                <a:gridCol w="632460">
                  <a:extLst>
                    <a:ext uri="{9D8B030D-6E8A-4147-A177-3AD203B41FA5}">
                      <a16:colId xmlns:a16="http://schemas.microsoft.com/office/drawing/2014/main" val="20008"/>
                    </a:ext>
                  </a:extLst>
                </a:gridCol>
                <a:gridCol w="632459">
                  <a:extLst>
                    <a:ext uri="{9D8B030D-6E8A-4147-A177-3AD203B41FA5}">
                      <a16:colId xmlns:a16="http://schemas.microsoft.com/office/drawing/2014/main" val="20009"/>
                    </a:ext>
                  </a:extLst>
                </a:gridCol>
                <a:gridCol w="632459">
                  <a:extLst>
                    <a:ext uri="{9D8B030D-6E8A-4147-A177-3AD203B41FA5}">
                      <a16:colId xmlns:a16="http://schemas.microsoft.com/office/drawing/2014/main" val="20010"/>
                    </a:ext>
                  </a:extLst>
                </a:gridCol>
                <a:gridCol w="632459">
                  <a:extLst>
                    <a:ext uri="{9D8B030D-6E8A-4147-A177-3AD203B41FA5}">
                      <a16:colId xmlns:a16="http://schemas.microsoft.com/office/drawing/2014/main" val="20011"/>
                    </a:ext>
                  </a:extLst>
                </a:gridCol>
              </a:tblGrid>
              <a:tr h="160501">
                <a:tc gridSpan="2">
                  <a:txBody>
                    <a:bodyPr/>
                    <a:lstStyle/>
                    <a:p>
                      <a:pPr>
                        <a:lnSpc>
                          <a:spcPct val="100000"/>
                        </a:lnSpc>
                      </a:pPr>
                      <a:endParaRPr sz="800">
                        <a:latin typeface="Times New Roman"/>
                        <a:cs typeface="Times New Roman"/>
                      </a:endParaRPr>
                    </a:p>
                  </a:txBody>
                  <a:tcPr marL="0" marR="0" marT="0" marB="0">
                    <a:lnR w="6350">
                      <a:solidFill>
                        <a:srgbClr val="000000"/>
                      </a:solidFill>
                      <a:prstDash val="solid"/>
                    </a:lnR>
                    <a:lnB w="6350">
                      <a:solidFill>
                        <a:srgbClr val="000000"/>
                      </a:solidFill>
                      <a:prstDash val="solid"/>
                    </a:lnB>
                  </a:tcPr>
                </a:tc>
                <a:tc hMerge="1">
                  <a:txBody>
                    <a:bodyPr/>
                    <a:lstStyle/>
                    <a:p>
                      <a:endParaRPr/>
                    </a:p>
                  </a:txBody>
                  <a:tcPr marL="0" marR="0" marT="0" marB="0"/>
                </a:tc>
                <a:tc gridSpan="3">
                  <a:txBody>
                    <a:bodyPr/>
                    <a:lstStyle/>
                    <a:p>
                      <a:pPr marL="552450">
                        <a:lnSpc>
                          <a:spcPct val="100000"/>
                        </a:lnSpc>
                        <a:spcBef>
                          <a:spcPts val="120"/>
                        </a:spcBef>
                      </a:pPr>
                      <a:r>
                        <a:rPr sz="750" spc="30" dirty="0">
                          <a:latin typeface="Yu Gothic"/>
                          <a:cs typeface="Yu Gothic"/>
                        </a:rPr>
                        <a:t>販売者の売上処理</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tc gridSpan="3">
                  <a:txBody>
                    <a:bodyPr/>
                    <a:lstStyle/>
                    <a:p>
                      <a:pPr marL="367665">
                        <a:lnSpc>
                          <a:spcPct val="100000"/>
                        </a:lnSpc>
                        <a:spcBef>
                          <a:spcPts val="120"/>
                        </a:spcBef>
                      </a:pPr>
                      <a:r>
                        <a:rPr sz="750" spc="30" dirty="0">
                          <a:latin typeface="Yu Gothic"/>
                          <a:cs typeface="Yu Gothic"/>
                        </a:rPr>
                        <a:t>仕入者</a:t>
                      </a:r>
                      <a:r>
                        <a:rPr sz="750" dirty="0">
                          <a:latin typeface="Yu Gothic"/>
                          <a:cs typeface="Yu Gothic"/>
                        </a:rPr>
                        <a:t>(</a:t>
                      </a:r>
                      <a:r>
                        <a:rPr sz="750" spc="30" dirty="0">
                          <a:latin typeface="Yu Gothic"/>
                          <a:cs typeface="Yu Gothic"/>
                        </a:rPr>
                        <a:t>発注者</a:t>
                      </a:r>
                      <a:r>
                        <a:rPr sz="750" dirty="0">
                          <a:latin typeface="Yu Gothic"/>
                          <a:cs typeface="Yu Gothic"/>
                        </a:rPr>
                        <a:t>)</a:t>
                      </a:r>
                      <a:r>
                        <a:rPr sz="750" spc="30" dirty="0">
                          <a:latin typeface="Yu Gothic"/>
                          <a:cs typeface="Yu Gothic"/>
                        </a:rPr>
                        <a:t>の仕入処理</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tc gridSpan="2">
                  <a:txBody>
                    <a:bodyPr/>
                    <a:lstStyle/>
                    <a:p>
                      <a:pPr marL="100330">
                        <a:lnSpc>
                          <a:spcPct val="100000"/>
                        </a:lnSpc>
                        <a:spcBef>
                          <a:spcPts val="120"/>
                        </a:spcBef>
                      </a:pPr>
                      <a:r>
                        <a:rPr sz="750" spc="30" dirty="0">
                          <a:latin typeface="Yu Gothic"/>
                          <a:cs typeface="Yu Gothic"/>
                        </a:rPr>
                        <a:t>適格返還請求書</a:t>
                      </a:r>
                      <a:r>
                        <a:rPr sz="750" dirty="0">
                          <a:latin typeface="Yu Gothic"/>
                          <a:cs typeface="Yu Gothic"/>
                        </a:rPr>
                        <a:t>(</a:t>
                      </a:r>
                      <a:r>
                        <a:rPr sz="750" spc="30" dirty="0">
                          <a:latin typeface="Yu Gothic"/>
                          <a:cs typeface="Yu Gothic"/>
                        </a:rPr>
                        <a:t>販売者</a:t>
                      </a:r>
                      <a:r>
                        <a:rPr sz="750" spc="10" dirty="0">
                          <a:latin typeface="Yu Gothic"/>
                          <a:cs typeface="Yu Gothic"/>
                        </a:rPr>
                        <a:t>)</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gridSpan="2">
                  <a:txBody>
                    <a:bodyPr/>
                    <a:lstStyle/>
                    <a:p>
                      <a:pPr marL="38735">
                        <a:lnSpc>
                          <a:spcPct val="100000"/>
                        </a:lnSpc>
                        <a:spcBef>
                          <a:spcPts val="120"/>
                        </a:spcBef>
                      </a:pPr>
                      <a:r>
                        <a:rPr sz="750" spc="30" dirty="0">
                          <a:latin typeface="Yu Gothic"/>
                          <a:cs typeface="Yu Gothic"/>
                        </a:rPr>
                        <a:t>適格返還請求書（仕入者）</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extLst>
                  <a:ext uri="{0D108BD9-81ED-4DB2-BD59-A6C34878D82A}">
                    <a16:rowId xmlns:a16="http://schemas.microsoft.com/office/drawing/2014/main" val="10000"/>
                  </a:ext>
                </a:extLst>
              </a:tr>
              <a:tr h="160503">
                <a:tc>
                  <a:txBody>
                    <a:bodyPr/>
                    <a:lstStyle/>
                    <a:p>
                      <a:pPr marL="73025">
                        <a:lnSpc>
                          <a:spcPct val="100000"/>
                        </a:lnSpc>
                        <a:spcBef>
                          <a:spcPts val="150"/>
                        </a:spcBef>
                      </a:pPr>
                      <a:r>
                        <a:rPr sz="750" spc="30" dirty="0">
                          <a:latin typeface="Yu Gothic"/>
                          <a:cs typeface="Yu Gothic"/>
                        </a:rPr>
                        <a:t>方式</a:t>
                      </a:r>
                      <a:r>
                        <a:rPr sz="750" spc="20" dirty="0">
                          <a:latin typeface="Yu Gothic"/>
                          <a:cs typeface="Yu Gothic"/>
                        </a:rPr>
                        <a:t>No</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方式名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個別請求書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一括請求書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納品書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仕入明細書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540" algn="ctr">
                        <a:lnSpc>
                          <a:spcPct val="100000"/>
                        </a:lnSpc>
                        <a:spcBef>
                          <a:spcPts val="150"/>
                        </a:spcBef>
                      </a:pPr>
                      <a:r>
                        <a:rPr sz="750" spc="30" dirty="0">
                          <a:latin typeface="Yu Gothic"/>
                          <a:cs typeface="Yu Gothic"/>
                        </a:rPr>
                        <a:t>仕入回答書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540" algn="ctr">
                        <a:lnSpc>
                          <a:spcPct val="100000"/>
                        </a:lnSpc>
                        <a:spcBef>
                          <a:spcPts val="150"/>
                        </a:spcBef>
                      </a:pPr>
                      <a:r>
                        <a:rPr sz="750" spc="30" dirty="0">
                          <a:latin typeface="Yu Gothic"/>
                          <a:cs typeface="Yu Gothic"/>
                        </a:rPr>
                        <a:t>相殺明細書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奨励金支払書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一括値引</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奨励金請求書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540" algn="ctr">
                        <a:lnSpc>
                          <a:spcPct val="100000"/>
                        </a:lnSpc>
                        <a:spcBef>
                          <a:spcPts val="150"/>
                        </a:spcBef>
                      </a:pPr>
                      <a:r>
                        <a:rPr sz="750" spc="30" dirty="0">
                          <a:latin typeface="Yu Gothic"/>
                          <a:cs typeface="Yu Gothic"/>
                        </a:rPr>
                        <a:t>返品明細書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extLst>
                  <a:ext uri="{0D108BD9-81ED-4DB2-BD59-A6C34878D82A}">
                    <a16:rowId xmlns:a16="http://schemas.microsoft.com/office/drawing/2014/main" val="10001"/>
                  </a:ext>
                </a:extLst>
              </a:tr>
              <a:tr h="160499">
                <a:tc>
                  <a:txBody>
                    <a:bodyPr/>
                    <a:lstStyle/>
                    <a:p>
                      <a:pPr marL="14604">
                        <a:lnSpc>
                          <a:spcPct val="100000"/>
                        </a:lnSpc>
                        <a:spcBef>
                          <a:spcPts val="150"/>
                        </a:spcBef>
                      </a:pPr>
                      <a:r>
                        <a:rPr sz="750" spc="30" dirty="0">
                          <a:latin typeface="Yu Gothic"/>
                          <a:cs typeface="Yu Gothic"/>
                        </a:rPr>
                        <a:t>方式１</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請求書インボイス①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60501">
                <a:tc>
                  <a:txBody>
                    <a:bodyPr/>
                    <a:lstStyle/>
                    <a:p>
                      <a:pPr marL="14604">
                        <a:lnSpc>
                          <a:spcPct val="100000"/>
                        </a:lnSpc>
                        <a:spcBef>
                          <a:spcPts val="150"/>
                        </a:spcBef>
                      </a:pPr>
                      <a:r>
                        <a:rPr sz="750" spc="30" dirty="0">
                          <a:latin typeface="Yu Gothic"/>
                          <a:cs typeface="Yu Gothic"/>
                        </a:rPr>
                        <a:t>方式２</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請求書インボイス②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60501">
                <a:tc>
                  <a:txBody>
                    <a:bodyPr/>
                    <a:lstStyle/>
                    <a:p>
                      <a:pPr marL="14604">
                        <a:lnSpc>
                          <a:spcPct val="100000"/>
                        </a:lnSpc>
                        <a:spcBef>
                          <a:spcPts val="150"/>
                        </a:spcBef>
                      </a:pPr>
                      <a:r>
                        <a:rPr sz="750" spc="30" dirty="0">
                          <a:latin typeface="Yu Gothic"/>
                          <a:cs typeface="Yu Gothic"/>
                        </a:rPr>
                        <a:t>方式３</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請求書インボイス③</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60501">
                <a:tc>
                  <a:txBody>
                    <a:bodyPr/>
                    <a:lstStyle/>
                    <a:p>
                      <a:pPr marL="14604">
                        <a:lnSpc>
                          <a:spcPct val="100000"/>
                        </a:lnSpc>
                        <a:spcBef>
                          <a:spcPts val="150"/>
                        </a:spcBef>
                      </a:pPr>
                      <a:r>
                        <a:rPr sz="750" spc="30" dirty="0">
                          <a:latin typeface="Yu Gothic"/>
                          <a:cs typeface="Yu Gothic"/>
                        </a:rPr>
                        <a:t>方式４</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納品書インボイス①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60503">
                <a:tc>
                  <a:txBody>
                    <a:bodyPr/>
                    <a:lstStyle/>
                    <a:p>
                      <a:pPr marL="14604">
                        <a:lnSpc>
                          <a:spcPct val="100000"/>
                        </a:lnSpc>
                        <a:spcBef>
                          <a:spcPts val="150"/>
                        </a:spcBef>
                      </a:pPr>
                      <a:r>
                        <a:rPr sz="750" spc="30" dirty="0">
                          <a:latin typeface="Yu Gothic"/>
                          <a:cs typeface="Yu Gothic"/>
                        </a:rPr>
                        <a:t>方式５</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納品書インボイス②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60499">
                <a:tc>
                  <a:txBody>
                    <a:bodyPr/>
                    <a:lstStyle/>
                    <a:p>
                      <a:pPr marL="14604">
                        <a:lnSpc>
                          <a:spcPct val="100000"/>
                        </a:lnSpc>
                        <a:spcBef>
                          <a:spcPts val="150"/>
                        </a:spcBef>
                      </a:pPr>
                      <a:r>
                        <a:rPr sz="750" spc="30" dirty="0">
                          <a:latin typeface="Yu Gothic"/>
                          <a:cs typeface="Yu Gothic"/>
                        </a:rPr>
                        <a:t>方式６</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複合請求書（奨励金付）①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7"/>
                  </a:ext>
                </a:extLst>
              </a:tr>
              <a:tr h="160501">
                <a:tc>
                  <a:txBody>
                    <a:bodyPr/>
                    <a:lstStyle/>
                    <a:p>
                      <a:pPr marL="14604">
                        <a:lnSpc>
                          <a:spcPct val="100000"/>
                        </a:lnSpc>
                        <a:spcBef>
                          <a:spcPts val="150"/>
                        </a:spcBef>
                      </a:pPr>
                      <a:r>
                        <a:rPr sz="750" spc="30" dirty="0">
                          <a:latin typeface="Yu Gothic"/>
                          <a:cs typeface="Yu Gothic"/>
                        </a:rPr>
                        <a:t>方式７</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複合請求書（奨励金付）②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マイナス金額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8"/>
                  </a:ext>
                </a:extLst>
              </a:tr>
              <a:tr h="160501">
                <a:tc>
                  <a:txBody>
                    <a:bodyPr/>
                    <a:lstStyle/>
                    <a:p>
                      <a:pPr marL="14604">
                        <a:lnSpc>
                          <a:spcPct val="100000"/>
                        </a:lnSpc>
                        <a:spcBef>
                          <a:spcPts val="150"/>
                        </a:spcBef>
                      </a:pPr>
                      <a:r>
                        <a:rPr sz="750" spc="30" dirty="0">
                          <a:latin typeface="Yu Gothic"/>
                          <a:cs typeface="Yu Gothic"/>
                        </a:rPr>
                        <a:t>方式８</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spc="30" dirty="0">
                          <a:latin typeface="Yu Gothic"/>
                          <a:cs typeface="Yu Gothic"/>
                        </a:rPr>
                        <a:t>複合請求書（一括値引付）</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9"/>
                  </a:ext>
                </a:extLst>
              </a:tr>
              <a:tr h="160501">
                <a:tc>
                  <a:txBody>
                    <a:bodyPr/>
                    <a:lstStyle/>
                    <a:p>
                      <a:pPr marL="14604">
                        <a:lnSpc>
                          <a:spcPct val="100000"/>
                        </a:lnSpc>
                        <a:spcBef>
                          <a:spcPts val="150"/>
                        </a:spcBef>
                      </a:pPr>
                      <a:r>
                        <a:rPr sz="750" spc="30" dirty="0">
                          <a:latin typeface="Yu Gothic"/>
                          <a:cs typeface="Yu Gothic"/>
                        </a:rPr>
                        <a:t>方式９</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請求書対応</a:t>
                      </a:r>
                      <a:r>
                        <a:rPr sz="750" spc="1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0"/>
                  </a:ext>
                </a:extLst>
              </a:tr>
              <a:tr h="160501">
                <a:tc>
                  <a:txBody>
                    <a:bodyPr/>
                    <a:lstStyle/>
                    <a:p>
                      <a:pPr marL="14604">
                        <a:lnSpc>
                          <a:spcPct val="100000"/>
                        </a:lnSpc>
                        <a:spcBef>
                          <a:spcPts val="150"/>
                        </a:spcBef>
                      </a:pPr>
                      <a:r>
                        <a:rPr sz="750" spc="30" dirty="0">
                          <a:latin typeface="Yu Gothic"/>
                          <a:cs typeface="Yu Gothic"/>
                        </a:rPr>
                        <a:t>方式１０</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請求レス</a:t>
                      </a:r>
                      <a:r>
                        <a:rPr sz="750" spc="15" dirty="0">
                          <a:latin typeface="Yu Gothic"/>
                          <a:cs typeface="Yu Gothic"/>
                        </a:rPr>
                        <a:t>)①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r h="160501">
                <a:tc>
                  <a:txBody>
                    <a:bodyPr/>
                    <a:lstStyle/>
                    <a:p>
                      <a:pPr marL="14604">
                        <a:lnSpc>
                          <a:spcPct val="100000"/>
                        </a:lnSpc>
                        <a:spcBef>
                          <a:spcPts val="150"/>
                        </a:spcBef>
                      </a:pPr>
                      <a:r>
                        <a:rPr sz="750" spc="30" dirty="0">
                          <a:latin typeface="Yu Gothic"/>
                          <a:cs typeface="Yu Gothic"/>
                        </a:rPr>
                        <a:t>方式１１</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請求レス</a:t>
                      </a:r>
                      <a:r>
                        <a:rPr sz="750" spc="15" dirty="0">
                          <a:latin typeface="Yu Gothic"/>
                          <a:cs typeface="Yu Gothic"/>
                        </a:rPr>
                        <a:t>)②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2"/>
                  </a:ext>
                </a:extLst>
              </a:tr>
              <a:tr h="160501">
                <a:tc>
                  <a:txBody>
                    <a:bodyPr/>
                    <a:lstStyle/>
                    <a:p>
                      <a:pPr marL="14604">
                        <a:lnSpc>
                          <a:spcPct val="100000"/>
                        </a:lnSpc>
                        <a:spcBef>
                          <a:spcPts val="150"/>
                        </a:spcBef>
                      </a:pPr>
                      <a:r>
                        <a:rPr sz="750" spc="30" dirty="0">
                          <a:latin typeface="Yu Gothic"/>
                          <a:cs typeface="Yu Gothic"/>
                        </a:rPr>
                        <a:t>方式１２</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請求レス</a:t>
                      </a:r>
                      <a:r>
                        <a:rPr sz="750" spc="15" dirty="0">
                          <a:latin typeface="Yu Gothic"/>
                          <a:cs typeface="Yu Gothic"/>
                        </a:rPr>
                        <a:t>)③</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3"/>
                  </a:ext>
                </a:extLst>
              </a:tr>
              <a:tr h="160501">
                <a:tc>
                  <a:txBody>
                    <a:bodyPr/>
                    <a:lstStyle/>
                    <a:p>
                      <a:pPr marL="14604">
                        <a:lnSpc>
                          <a:spcPct val="100000"/>
                        </a:lnSpc>
                        <a:spcBef>
                          <a:spcPts val="155"/>
                        </a:spcBef>
                      </a:pPr>
                      <a:r>
                        <a:rPr sz="750" spc="30" dirty="0">
                          <a:latin typeface="Yu Gothic"/>
                          <a:cs typeface="Yu Gothic"/>
                        </a:rPr>
                        <a:t>方式１３</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返品付</a:t>
                      </a:r>
                      <a:r>
                        <a:rPr sz="750" spc="15" dirty="0">
                          <a:latin typeface="Yu Gothic"/>
                          <a:cs typeface="Yu Gothic"/>
                        </a:rPr>
                        <a:t>)①</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4"/>
                  </a:ext>
                </a:extLst>
              </a:tr>
              <a:tr h="160503">
                <a:tc>
                  <a:txBody>
                    <a:bodyPr/>
                    <a:lstStyle/>
                    <a:p>
                      <a:pPr marL="14604">
                        <a:lnSpc>
                          <a:spcPct val="100000"/>
                        </a:lnSpc>
                        <a:spcBef>
                          <a:spcPts val="155"/>
                        </a:spcBef>
                      </a:pPr>
                      <a:r>
                        <a:rPr sz="750" spc="30" dirty="0">
                          <a:latin typeface="Yu Gothic"/>
                          <a:cs typeface="Yu Gothic"/>
                        </a:rPr>
                        <a:t>方式１４</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返品付</a:t>
                      </a:r>
                      <a:r>
                        <a:rPr sz="750" spc="15" dirty="0">
                          <a:latin typeface="Yu Gothic"/>
                          <a:cs typeface="Yu Gothic"/>
                        </a:rPr>
                        <a:t>)②</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マイナス金額</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5"/>
                  </a:ext>
                </a:extLst>
              </a:tr>
              <a:tr h="160499">
                <a:tc>
                  <a:txBody>
                    <a:bodyPr/>
                    <a:lstStyle/>
                    <a:p>
                      <a:pPr marL="14604">
                        <a:lnSpc>
                          <a:spcPct val="100000"/>
                        </a:lnSpc>
                        <a:spcBef>
                          <a:spcPts val="155"/>
                        </a:spcBef>
                      </a:pPr>
                      <a:r>
                        <a:rPr sz="750" spc="30" dirty="0">
                          <a:latin typeface="Yu Gothic"/>
                          <a:cs typeface="Yu Gothic"/>
                        </a:rPr>
                        <a:t>方式１５</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奨励金請求付</a:t>
                      </a:r>
                      <a:r>
                        <a:rPr sz="750" spc="1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6"/>
                  </a:ext>
                </a:extLst>
              </a:tr>
              <a:tr h="160501">
                <a:tc>
                  <a:txBody>
                    <a:bodyPr/>
                    <a:lstStyle/>
                    <a:p>
                      <a:pPr marL="14604">
                        <a:lnSpc>
                          <a:spcPct val="100000"/>
                        </a:lnSpc>
                        <a:spcBef>
                          <a:spcPts val="155"/>
                        </a:spcBef>
                      </a:pPr>
                      <a:r>
                        <a:rPr sz="750" spc="30" dirty="0">
                          <a:latin typeface="Yu Gothic"/>
                          <a:cs typeface="Yu Gothic"/>
                        </a:rPr>
                        <a:t>方式１６</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相殺付</a:t>
                      </a:r>
                      <a:r>
                        <a:rPr sz="750" spc="1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7"/>
                  </a:ext>
                </a:extLst>
              </a:tr>
              <a:tr h="160501">
                <a:tc>
                  <a:txBody>
                    <a:bodyPr/>
                    <a:lstStyle/>
                    <a:p>
                      <a:pPr marL="14604">
                        <a:lnSpc>
                          <a:spcPct val="100000"/>
                        </a:lnSpc>
                        <a:spcBef>
                          <a:spcPts val="155"/>
                        </a:spcBef>
                      </a:pPr>
                      <a:r>
                        <a:rPr sz="750" spc="30" dirty="0">
                          <a:latin typeface="Yu Gothic"/>
                          <a:cs typeface="Yu Gothic"/>
                        </a:rPr>
                        <a:t>方式１７</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spc="30" dirty="0">
                          <a:latin typeface="Yu Gothic"/>
                          <a:cs typeface="Yu Gothic"/>
                        </a:rPr>
                        <a:t>販売奨励金支払書</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8"/>
                  </a:ext>
                </a:extLst>
              </a:tr>
              <a:tr h="160501">
                <a:tc>
                  <a:txBody>
                    <a:bodyPr/>
                    <a:lstStyle/>
                    <a:p>
                      <a:pPr marL="14604">
                        <a:lnSpc>
                          <a:spcPct val="100000"/>
                        </a:lnSpc>
                        <a:spcBef>
                          <a:spcPts val="155"/>
                        </a:spcBef>
                      </a:pPr>
                      <a:r>
                        <a:rPr sz="750" spc="30" dirty="0">
                          <a:latin typeface="Yu Gothic"/>
                          <a:cs typeface="Yu Gothic"/>
                        </a:rPr>
                        <a:t>方式１８</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spc="30" dirty="0">
                          <a:latin typeface="Yu Gothic"/>
                          <a:cs typeface="Yu Gothic"/>
                        </a:rPr>
                        <a:t>販売奨励金請求書</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9"/>
                  </a:ext>
                </a:extLst>
              </a:tr>
            </a:tbl>
          </a:graphicData>
        </a:graphic>
      </p:graphicFrame>
      <p:sp>
        <p:nvSpPr>
          <p:cNvPr id="21" name="object 21"/>
          <p:cNvSpPr/>
          <p:nvPr/>
        </p:nvSpPr>
        <p:spPr>
          <a:xfrm>
            <a:off x="5074832" y="5675995"/>
            <a:ext cx="0" cy="157480"/>
          </a:xfrm>
          <a:custGeom>
            <a:avLst/>
            <a:gdLst/>
            <a:ahLst/>
            <a:cxnLst/>
            <a:rect l="l" t="t" r="r" b="b"/>
            <a:pathLst>
              <a:path h="157479">
                <a:moveTo>
                  <a:pt x="0" y="0"/>
                </a:moveTo>
                <a:lnTo>
                  <a:pt x="0" y="157086"/>
                </a:lnTo>
              </a:path>
            </a:pathLst>
          </a:custGeom>
          <a:ln w="3175">
            <a:solidFill>
              <a:srgbClr val="D3D3D3"/>
            </a:solidFill>
          </a:ln>
        </p:spPr>
        <p:txBody>
          <a:bodyPr wrap="square" lIns="0" tIns="0" rIns="0" bIns="0" rtlCol="0"/>
          <a:lstStyle/>
          <a:p>
            <a:endParaRPr/>
          </a:p>
        </p:txBody>
      </p:sp>
      <p:sp>
        <p:nvSpPr>
          <p:cNvPr id="22" name="object 22"/>
          <p:cNvSpPr/>
          <p:nvPr/>
        </p:nvSpPr>
        <p:spPr>
          <a:xfrm>
            <a:off x="5076544" y="5675994"/>
            <a:ext cx="0" cy="157480"/>
          </a:xfrm>
          <a:custGeom>
            <a:avLst/>
            <a:gdLst/>
            <a:ahLst/>
            <a:cxnLst/>
            <a:rect l="l" t="t" r="r" b="b"/>
            <a:pathLst>
              <a:path h="157479">
                <a:moveTo>
                  <a:pt x="0" y="0"/>
                </a:moveTo>
                <a:lnTo>
                  <a:pt x="0" y="157090"/>
                </a:lnTo>
              </a:path>
            </a:pathLst>
          </a:custGeom>
          <a:ln w="3420">
            <a:solidFill>
              <a:srgbClr val="D3D3D3"/>
            </a:solidFill>
          </a:ln>
        </p:spPr>
        <p:txBody>
          <a:bodyPr wrap="square" lIns="0" tIns="0" rIns="0" bIns="0" rtlCol="0"/>
          <a:lstStyle/>
          <a:p>
            <a:endParaRPr/>
          </a:p>
        </p:txBody>
      </p:sp>
      <p:sp>
        <p:nvSpPr>
          <p:cNvPr id="23" name="object 23"/>
          <p:cNvSpPr/>
          <p:nvPr/>
        </p:nvSpPr>
        <p:spPr>
          <a:xfrm>
            <a:off x="6973381" y="5675995"/>
            <a:ext cx="0" cy="157480"/>
          </a:xfrm>
          <a:custGeom>
            <a:avLst/>
            <a:gdLst/>
            <a:ahLst/>
            <a:cxnLst/>
            <a:rect l="l" t="t" r="r" b="b"/>
            <a:pathLst>
              <a:path h="157479">
                <a:moveTo>
                  <a:pt x="0" y="0"/>
                </a:moveTo>
                <a:lnTo>
                  <a:pt x="0" y="157086"/>
                </a:lnTo>
              </a:path>
            </a:pathLst>
          </a:custGeom>
          <a:ln w="3175">
            <a:solidFill>
              <a:srgbClr val="D3D3D3"/>
            </a:solidFill>
          </a:ln>
        </p:spPr>
        <p:txBody>
          <a:bodyPr wrap="square" lIns="0" tIns="0" rIns="0" bIns="0" rtlCol="0"/>
          <a:lstStyle/>
          <a:p>
            <a:endParaRPr/>
          </a:p>
        </p:txBody>
      </p:sp>
      <p:sp>
        <p:nvSpPr>
          <p:cNvPr id="24" name="object 24"/>
          <p:cNvSpPr/>
          <p:nvPr/>
        </p:nvSpPr>
        <p:spPr>
          <a:xfrm>
            <a:off x="6975092" y="5675994"/>
            <a:ext cx="0" cy="157480"/>
          </a:xfrm>
          <a:custGeom>
            <a:avLst/>
            <a:gdLst/>
            <a:ahLst/>
            <a:cxnLst/>
            <a:rect l="l" t="t" r="r" b="b"/>
            <a:pathLst>
              <a:path h="157479">
                <a:moveTo>
                  <a:pt x="0" y="0"/>
                </a:moveTo>
                <a:lnTo>
                  <a:pt x="0" y="157090"/>
                </a:lnTo>
              </a:path>
            </a:pathLst>
          </a:custGeom>
          <a:ln w="3424">
            <a:solidFill>
              <a:srgbClr val="D3D3D3"/>
            </a:solidFill>
          </a:ln>
        </p:spPr>
        <p:txBody>
          <a:bodyPr wrap="square" lIns="0" tIns="0" rIns="0" bIns="0" rtlCol="0"/>
          <a:lstStyle/>
          <a:p>
            <a:endParaRPr/>
          </a:p>
        </p:txBody>
      </p:sp>
      <p:sp>
        <p:nvSpPr>
          <p:cNvPr id="25" name="object 25"/>
          <p:cNvSpPr/>
          <p:nvPr/>
        </p:nvSpPr>
        <p:spPr>
          <a:xfrm>
            <a:off x="7606231" y="5675995"/>
            <a:ext cx="0" cy="157480"/>
          </a:xfrm>
          <a:custGeom>
            <a:avLst/>
            <a:gdLst/>
            <a:ahLst/>
            <a:cxnLst/>
            <a:rect l="l" t="t" r="r" b="b"/>
            <a:pathLst>
              <a:path h="157479">
                <a:moveTo>
                  <a:pt x="0" y="0"/>
                </a:moveTo>
                <a:lnTo>
                  <a:pt x="0" y="157086"/>
                </a:lnTo>
              </a:path>
            </a:pathLst>
          </a:custGeom>
          <a:ln w="3175">
            <a:solidFill>
              <a:srgbClr val="D3D3D3"/>
            </a:solidFill>
          </a:ln>
        </p:spPr>
        <p:txBody>
          <a:bodyPr wrap="square" lIns="0" tIns="0" rIns="0" bIns="0" rtlCol="0"/>
          <a:lstStyle/>
          <a:p>
            <a:endParaRPr/>
          </a:p>
        </p:txBody>
      </p:sp>
      <p:sp>
        <p:nvSpPr>
          <p:cNvPr id="26" name="object 26"/>
          <p:cNvSpPr/>
          <p:nvPr/>
        </p:nvSpPr>
        <p:spPr>
          <a:xfrm>
            <a:off x="7607940" y="5675994"/>
            <a:ext cx="0" cy="157480"/>
          </a:xfrm>
          <a:custGeom>
            <a:avLst/>
            <a:gdLst/>
            <a:ahLst/>
            <a:cxnLst/>
            <a:rect l="l" t="t" r="r" b="b"/>
            <a:pathLst>
              <a:path h="157479">
                <a:moveTo>
                  <a:pt x="0" y="0"/>
                </a:moveTo>
                <a:lnTo>
                  <a:pt x="0" y="157090"/>
                </a:lnTo>
              </a:path>
            </a:pathLst>
          </a:custGeom>
          <a:ln w="3420">
            <a:solidFill>
              <a:srgbClr val="D3D3D3"/>
            </a:solidFill>
          </a:ln>
        </p:spPr>
        <p:txBody>
          <a:bodyPr wrap="square" lIns="0" tIns="0" rIns="0" bIns="0" rtlCol="0"/>
          <a:lstStyle/>
          <a:p>
            <a:endParaRPr/>
          </a:p>
        </p:txBody>
      </p:sp>
      <p:sp>
        <p:nvSpPr>
          <p:cNvPr id="30" name="スライド番号プレースホルダー 29">
            <a:extLst>
              <a:ext uri="{FF2B5EF4-FFF2-40B4-BE49-F238E27FC236}">
                <a16:creationId xmlns:a16="http://schemas.microsoft.com/office/drawing/2014/main" id="{4253B020-A2A7-453C-8170-A2CE9E35C980}"/>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11</a:t>
            </a:fld>
            <a:endParaRPr lang="en-US" altLang="ja-JP"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34670" y="539251"/>
            <a:ext cx="5969000" cy="574040"/>
          </a:xfrm>
          <a:prstGeom prst="rect">
            <a:avLst/>
          </a:prstGeom>
        </p:spPr>
        <p:txBody>
          <a:bodyPr vert="horz" wrap="square" lIns="0" tIns="12700" rIns="0" bIns="0" rtlCol="0">
            <a:spAutoFit/>
          </a:bodyPr>
          <a:lstStyle/>
          <a:p>
            <a:pPr marL="12700">
              <a:lnSpc>
                <a:spcPct val="100000"/>
              </a:lnSpc>
              <a:spcBef>
                <a:spcPts val="100"/>
              </a:spcBef>
            </a:pPr>
            <a:r>
              <a:rPr sz="3600" dirty="0"/>
              <a:t>方式１：請求書インボイス①</a:t>
            </a:r>
            <a:endParaRPr sz="3600"/>
          </a:p>
        </p:txBody>
      </p:sp>
      <p:sp>
        <p:nvSpPr>
          <p:cNvPr id="3" name="object 3"/>
          <p:cNvSpPr txBox="1"/>
          <p:nvPr/>
        </p:nvSpPr>
        <p:spPr>
          <a:xfrm>
            <a:off x="295814" y="1557621"/>
            <a:ext cx="4491355" cy="135890"/>
          </a:xfrm>
          <a:prstGeom prst="rect">
            <a:avLst/>
          </a:prstGeom>
        </p:spPr>
        <p:txBody>
          <a:bodyPr vert="horz" wrap="square" lIns="0" tIns="15875" rIns="0" bIns="0" rtlCol="0">
            <a:spAutoFit/>
          </a:bodyPr>
          <a:lstStyle/>
          <a:p>
            <a:pPr marL="12700">
              <a:lnSpc>
                <a:spcPct val="100000"/>
              </a:lnSpc>
              <a:spcBef>
                <a:spcPts val="125"/>
              </a:spcBef>
            </a:pPr>
            <a:r>
              <a:rPr sz="700" spc="25" dirty="0">
                <a:latin typeface="Yu Gothic"/>
                <a:cs typeface="Yu Gothic"/>
              </a:rPr>
              <a:t>＜消費税の仕入税額控除制度における適格請求書等保存方式に関するＱ＆Ａ（平成</a:t>
            </a:r>
            <a:r>
              <a:rPr sz="700" spc="-10" dirty="0">
                <a:latin typeface="Yu Gothic"/>
                <a:cs typeface="Yu Gothic"/>
              </a:rPr>
              <a:t> </a:t>
            </a:r>
            <a:r>
              <a:rPr sz="700" spc="5" dirty="0">
                <a:latin typeface="Yu Gothic"/>
                <a:cs typeface="Yu Gothic"/>
              </a:rPr>
              <a:t>30</a:t>
            </a:r>
            <a:r>
              <a:rPr sz="700" spc="-10" dirty="0">
                <a:latin typeface="Yu Gothic"/>
                <a:cs typeface="Yu Gothic"/>
              </a:rPr>
              <a:t> </a:t>
            </a:r>
            <a:r>
              <a:rPr sz="700" spc="25" dirty="0">
                <a:latin typeface="Yu Gothic"/>
                <a:cs typeface="Yu Gothic"/>
              </a:rPr>
              <a:t>年</a:t>
            </a:r>
            <a:r>
              <a:rPr sz="700" spc="-5" dirty="0">
                <a:latin typeface="Yu Gothic"/>
                <a:cs typeface="Yu Gothic"/>
              </a:rPr>
              <a:t> </a:t>
            </a:r>
            <a:r>
              <a:rPr sz="700" spc="5" dirty="0">
                <a:latin typeface="Yu Gothic"/>
                <a:cs typeface="Yu Gothic"/>
              </a:rPr>
              <a:t>11</a:t>
            </a:r>
            <a:r>
              <a:rPr sz="700" spc="-10" dirty="0">
                <a:latin typeface="Yu Gothic"/>
                <a:cs typeface="Yu Gothic"/>
              </a:rPr>
              <a:t> </a:t>
            </a:r>
            <a:r>
              <a:rPr sz="700" spc="25" dirty="0">
                <a:latin typeface="Yu Gothic"/>
                <a:cs typeface="Yu Gothic"/>
              </a:rPr>
              <a:t>月改訂）問</a:t>
            </a:r>
            <a:r>
              <a:rPr sz="700" spc="15" dirty="0">
                <a:latin typeface="Yu Gothic"/>
                <a:cs typeface="Yu Gothic"/>
              </a:rPr>
              <a:t>34＞</a:t>
            </a:r>
            <a:endParaRPr sz="700">
              <a:latin typeface="Yu Gothic"/>
              <a:cs typeface="Yu Gothic"/>
            </a:endParaRPr>
          </a:p>
        </p:txBody>
      </p:sp>
      <p:sp>
        <p:nvSpPr>
          <p:cNvPr id="4" name="object 4"/>
          <p:cNvSpPr txBox="1"/>
          <p:nvPr/>
        </p:nvSpPr>
        <p:spPr>
          <a:xfrm>
            <a:off x="2388629" y="1856017"/>
            <a:ext cx="302260" cy="135890"/>
          </a:xfrm>
          <a:prstGeom prst="rect">
            <a:avLst/>
          </a:prstGeom>
        </p:spPr>
        <p:txBody>
          <a:bodyPr vert="horz" wrap="square" lIns="0" tIns="15875" rIns="0" bIns="0" rtlCol="0">
            <a:spAutoFit/>
          </a:bodyPr>
          <a:lstStyle/>
          <a:p>
            <a:pPr marL="12700">
              <a:lnSpc>
                <a:spcPct val="100000"/>
              </a:lnSpc>
              <a:spcBef>
                <a:spcPts val="125"/>
              </a:spcBef>
            </a:pPr>
            <a:r>
              <a:rPr sz="700" spc="25" dirty="0">
                <a:latin typeface="Yu Gothic"/>
                <a:cs typeface="Yu Gothic"/>
              </a:rPr>
              <a:t>請求書</a:t>
            </a:r>
            <a:endParaRPr sz="700">
              <a:latin typeface="Yu Gothic"/>
              <a:cs typeface="Yu Gothic"/>
            </a:endParaRPr>
          </a:p>
        </p:txBody>
      </p:sp>
      <p:sp>
        <p:nvSpPr>
          <p:cNvPr id="5" name="object 5"/>
          <p:cNvSpPr txBox="1"/>
          <p:nvPr/>
        </p:nvSpPr>
        <p:spPr>
          <a:xfrm>
            <a:off x="6866873" y="1856018"/>
            <a:ext cx="487045" cy="135890"/>
          </a:xfrm>
          <a:prstGeom prst="rect">
            <a:avLst/>
          </a:prstGeom>
        </p:spPr>
        <p:txBody>
          <a:bodyPr vert="horz" wrap="square" lIns="0" tIns="15875" rIns="0" bIns="0" rtlCol="0">
            <a:spAutoFit/>
          </a:bodyPr>
          <a:lstStyle/>
          <a:p>
            <a:pPr marL="12700">
              <a:lnSpc>
                <a:spcPct val="100000"/>
              </a:lnSpc>
              <a:spcBef>
                <a:spcPts val="125"/>
              </a:spcBef>
            </a:pPr>
            <a:r>
              <a:rPr sz="700" spc="25" dirty="0">
                <a:latin typeface="Yu Gothic"/>
                <a:cs typeface="Yu Gothic"/>
              </a:rPr>
              <a:t>一括請求書</a:t>
            </a:r>
            <a:endParaRPr sz="700">
              <a:latin typeface="Yu Gothic"/>
              <a:cs typeface="Yu Gothic"/>
            </a:endParaRPr>
          </a:p>
        </p:txBody>
      </p:sp>
      <p:sp>
        <p:nvSpPr>
          <p:cNvPr id="6" name="object 6"/>
          <p:cNvSpPr txBox="1"/>
          <p:nvPr/>
        </p:nvSpPr>
        <p:spPr>
          <a:xfrm>
            <a:off x="3298275" y="2005215"/>
            <a:ext cx="909955" cy="135890"/>
          </a:xfrm>
          <a:prstGeom prst="rect">
            <a:avLst/>
          </a:prstGeom>
        </p:spPr>
        <p:txBody>
          <a:bodyPr vert="horz" wrap="square" lIns="0" tIns="15875" rIns="0" bIns="0" rtlCol="0">
            <a:spAutoFit/>
          </a:bodyPr>
          <a:lstStyle/>
          <a:p>
            <a:pPr marL="12700">
              <a:lnSpc>
                <a:spcPct val="100000"/>
              </a:lnSpc>
              <a:spcBef>
                <a:spcPts val="125"/>
              </a:spcBef>
            </a:pPr>
            <a:r>
              <a:rPr sz="700" b="1" spc="30" dirty="0">
                <a:solidFill>
                  <a:srgbClr val="C00000"/>
                </a:solidFill>
                <a:latin typeface="Yu Gothic"/>
                <a:cs typeface="Yu Gothic"/>
              </a:rPr>
              <a:t>H </a:t>
            </a:r>
            <a:r>
              <a:rPr sz="700" b="1" spc="25" dirty="0">
                <a:solidFill>
                  <a:srgbClr val="C00000"/>
                </a:solidFill>
                <a:latin typeface="Yu Gothic"/>
                <a:cs typeface="Yu Gothic"/>
              </a:rPr>
              <a:t>〇 </a:t>
            </a:r>
            <a:r>
              <a:rPr sz="700" b="1" spc="10" dirty="0">
                <a:solidFill>
                  <a:srgbClr val="C00000"/>
                </a:solidFill>
                <a:latin typeface="Yu Gothic"/>
                <a:cs typeface="Yu Gothic"/>
              </a:rPr>
              <a:t>.10.15</a:t>
            </a:r>
            <a:r>
              <a:rPr sz="700" b="1" spc="130" dirty="0">
                <a:solidFill>
                  <a:srgbClr val="C00000"/>
                </a:solidFill>
                <a:latin typeface="Yu Gothic"/>
                <a:cs typeface="Yu Gothic"/>
              </a:rPr>
              <a:t> </a:t>
            </a:r>
            <a:r>
              <a:rPr sz="700" spc="5" dirty="0">
                <a:latin typeface="Yu Gothic"/>
                <a:cs typeface="Yu Gothic"/>
              </a:rPr>
              <a:t>No.1001</a:t>
            </a:r>
            <a:endParaRPr sz="700">
              <a:latin typeface="Yu Gothic"/>
              <a:cs typeface="Yu Gothic"/>
            </a:endParaRPr>
          </a:p>
        </p:txBody>
      </p:sp>
      <p:sp>
        <p:nvSpPr>
          <p:cNvPr id="7" name="object 7"/>
          <p:cNvSpPr txBox="1"/>
          <p:nvPr/>
        </p:nvSpPr>
        <p:spPr>
          <a:xfrm>
            <a:off x="1180021" y="1966488"/>
            <a:ext cx="1043305" cy="323850"/>
          </a:xfrm>
          <a:prstGeom prst="rect">
            <a:avLst/>
          </a:prstGeom>
        </p:spPr>
        <p:txBody>
          <a:bodyPr vert="horz" wrap="square" lIns="0" tIns="54610" rIns="0" bIns="0" rtlCol="0">
            <a:spAutoFit/>
          </a:bodyPr>
          <a:lstStyle/>
          <a:p>
            <a:pPr marL="15875">
              <a:lnSpc>
                <a:spcPct val="100000"/>
              </a:lnSpc>
              <a:spcBef>
                <a:spcPts val="430"/>
              </a:spcBef>
            </a:pPr>
            <a:r>
              <a:rPr sz="700" b="1" spc="25" dirty="0">
                <a:solidFill>
                  <a:srgbClr val="C00000"/>
                </a:solidFill>
                <a:latin typeface="Yu Gothic"/>
                <a:cs typeface="Yu Gothic"/>
              </a:rPr>
              <a:t>〇〇株式会社</a:t>
            </a:r>
            <a:r>
              <a:rPr sz="700" b="1" spc="45" dirty="0">
                <a:solidFill>
                  <a:srgbClr val="C00000"/>
                </a:solidFill>
                <a:latin typeface="Yu Gothic"/>
                <a:cs typeface="Yu Gothic"/>
              </a:rPr>
              <a:t> </a:t>
            </a:r>
            <a:r>
              <a:rPr sz="700" b="1" spc="25" dirty="0">
                <a:solidFill>
                  <a:srgbClr val="C00000"/>
                </a:solidFill>
                <a:latin typeface="Yu Gothic"/>
                <a:cs typeface="Yu Gothic"/>
              </a:rPr>
              <a:t>御中</a:t>
            </a:r>
            <a:endParaRPr sz="700">
              <a:latin typeface="Yu Gothic"/>
              <a:cs typeface="Yu Gothic"/>
            </a:endParaRPr>
          </a:p>
          <a:p>
            <a:pPr marL="12700">
              <a:lnSpc>
                <a:spcPct val="100000"/>
              </a:lnSpc>
              <a:spcBef>
                <a:spcPts val="334"/>
              </a:spcBef>
            </a:pPr>
            <a:r>
              <a:rPr sz="700" spc="25" dirty="0">
                <a:latin typeface="Yu Gothic"/>
                <a:cs typeface="Yu Gothic"/>
              </a:rPr>
              <a:t>請求金額</a:t>
            </a:r>
            <a:r>
              <a:rPr sz="700" spc="15" dirty="0">
                <a:latin typeface="Yu Gothic"/>
                <a:cs typeface="Yu Gothic"/>
              </a:rPr>
              <a:t>：125</a:t>
            </a:r>
            <a:r>
              <a:rPr sz="700" spc="225" dirty="0">
                <a:latin typeface="Yu Gothic"/>
                <a:cs typeface="Yu Gothic"/>
              </a:rPr>
              <a:t> </a:t>
            </a:r>
            <a:r>
              <a:rPr sz="700" spc="5" dirty="0">
                <a:latin typeface="Yu Gothic"/>
                <a:cs typeface="Yu Gothic"/>
              </a:rPr>
              <a:t>(</a:t>
            </a:r>
            <a:r>
              <a:rPr sz="700" spc="25" dirty="0">
                <a:latin typeface="Yu Gothic"/>
                <a:cs typeface="Yu Gothic"/>
              </a:rPr>
              <a:t>税込）</a:t>
            </a:r>
            <a:endParaRPr sz="700">
              <a:latin typeface="Yu Gothic"/>
              <a:cs typeface="Yu Gothic"/>
            </a:endParaRPr>
          </a:p>
        </p:txBody>
      </p:sp>
      <p:sp>
        <p:nvSpPr>
          <p:cNvPr id="8" name="object 8"/>
          <p:cNvSpPr txBox="1"/>
          <p:nvPr/>
        </p:nvSpPr>
        <p:spPr>
          <a:xfrm>
            <a:off x="2290053" y="2154412"/>
            <a:ext cx="487045" cy="135890"/>
          </a:xfrm>
          <a:prstGeom prst="rect">
            <a:avLst/>
          </a:prstGeom>
        </p:spPr>
        <p:txBody>
          <a:bodyPr vert="horz" wrap="square" lIns="0" tIns="15875" rIns="0" bIns="0" rtlCol="0">
            <a:spAutoFit/>
          </a:bodyPr>
          <a:lstStyle/>
          <a:p>
            <a:pPr marL="12700">
              <a:lnSpc>
                <a:spcPct val="100000"/>
              </a:lnSpc>
              <a:spcBef>
                <a:spcPts val="125"/>
              </a:spcBef>
            </a:pPr>
            <a:r>
              <a:rPr sz="700" spc="25" dirty="0">
                <a:latin typeface="Yu Gothic"/>
                <a:cs typeface="Yu Gothic"/>
              </a:rPr>
              <a:t>消費税：９</a:t>
            </a:r>
            <a:endParaRPr sz="700">
              <a:latin typeface="Yu Gothic"/>
              <a:cs typeface="Yu Gothic"/>
            </a:endParaRPr>
          </a:p>
        </p:txBody>
      </p:sp>
      <p:sp>
        <p:nvSpPr>
          <p:cNvPr id="9" name="object 9"/>
          <p:cNvSpPr txBox="1"/>
          <p:nvPr/>
        </p:nvSpPr>
        <p:spPr>
          <a:xfrm>
            <a:off x="5397453" y="2005214"/>
            <a:ext cx="3037840" cy="583565"/>
          </a:xfrm>
          <a:prstGeom prst="rect">
            <a:avLst/>
          </a:prstGeom>
        </p:spPr>
        <p:txBody>
          <a:bodyPr vert="horz" wrap="square" lIns="0" tIns="15875" rIns="0" bIns="0" rtlCol="0">
            <a:spAutoFit/>
          </a:bodyPr>
          <a:lstStyle/>
          <a:p>
            <a:pPr marL="12700">
              <a:lnSpc>
                <a:spcPct val="100000"/>
              </a:lnSpc>
              <a:spcBef>
                <a:spcPts val="125"/>
              </a:spcBef>
              <a:tabLst>
                <a:tab pos="2413635" algn="l"/>
              </a:tabLst>
            </a:pPr>
            <a:r>
              <a:rPr sz="700" spc="25" dirty="0">
                <a:latin typeface="Yu Gothic"/>
                <a:cs typeface="Yu Gothic"/>
              </a:rPr>
              <a:t>〇〇株式会社  </a:t>
            </a:r>
            <a:r>
              <a:rPr sz="700" spc="75" dirty="0">
                <a:latin typeface="Yu Gothic"/>
                <a:cs typeface="Yu Gothic"/>
              </a:rPr>
              <a:t> </a:t>
            </a:r>
            <a:r>
              <a:rPr sz="700" spc="25" dirty="0">
                <a:latin typeface="Yu Gothic"/>
                <a:cs typeface="Yu Gothic"/>
              </a:rPr>
              <a:t>御中	</a:t>
            </a:r>
            <a:r>
              <a:rPr sz="700" spc="20" dirty="0">
                <a:latin typeface="Yu Gothic"/>
                <a:cs typeface="Yu Gothic"/>
              </a:rPr>
              <a:t>H</a:t>
            </a:r>
            <a:r>
              <a:rPr sz="700" spc="25" dirty="0">
                <a:latin typeface="Yu Gothic"/>
                <a:cs typeface="Yu Gothic"/>
              </a:rPr>
              <a:t>〇</a:t>
            </a:r>
            <a:r>
              <a:rPr sz="700" dirty="0">
                <a:latin typeface="Yu Gothic"/>
                <a:cs typeface="Yu Gothic"/>
              </a:rPr>
              <a:t>.10.31</a:t>
            </a:r>
            <a:endParaRPr sz="700">
              <a:latin typeface="Yu Gothic"/>
              <a:cs typeface="Yu Gothic"/>
            </a:endParaRPr>
          </a:p>
          <a:p>
            <a:pPr>
              <a:lnSpc>
                <a:spcPct val="100000"/>
              </a:lnSpc>
            </a:pPr>
            <a:endParaRPr sz="800">
              <a:latin typeface="Times New Roman"/>
              <a:cs typeface="Times New Roman"/>
            </a:endParaRPr>
          </a:p>
          <a:p>
            <a:pPr marL="470534">
              <a:lnSpc>
                <a:spcPct val="100000"/>
              </a:lnSpc>
              <a:spcBef>
                <a:spcPts val="590"/>
              </a:spcBef>
            </a:pPr>
            <a:r>
              <a:rPr sz="700" spc="25" dirty="0">
                <a:latin typeface="Yu Gothic"/>
                <a:cs typeface="Yu Gothic"/>
              </a:rPr>
              <a:t>今月分の請求になります。</a:t>
            </a:r>
            <a:endParaRPr sz="700">
              <a:latin typeface="Yu Gothic"/>
              <a:cs typeface="Yu Gothic"/>
            </a:endParaRPr>
          </a:p>
          <a:p>
            <a:pPr marL="470534">
              <a:lnSpc>
                <a:spcPct val="100000"/>
              </a:lnSpc>
              <a:spcBef>
                <a:spcPts val="334"/>
              </a:spcBef>
            </a:pPr>
            <a:r>
              <a:rPr sz="700" spc="25" dirty="0">
                <a:latin typeface="Yu Gothic"/>
                <a:cs typeface="Yu Gothic"/>
              </a:rPr>
              <a:t>ご確認の上、当社指定口座に</a:t>
            </a:r>
            <a:r>
              <a:rPr sz="700" spc="5" dirty="0">
                <a:latin typeface="Yu Gothic"/>
                <a:cs typeface="Yu Gothic"/>
              </a:rPr>
              <a:t>11/20</a:t>
            </a:r>
            <a:r>
              <a:rPr sz="700" spc="25" dirty="0">
                <a:latin typeface="Yu Gothic"/>
                <a:cs typeface="Yu Gothic"/>
              </a:rPr>
              <a:t>までにお振込みください。</a:t>
            </a:r>
            <a:endParaRPr sz="700">
              <a:latin typeface="Yu Gothic"/>
              <a:cs typeface="Yu Gothic"/>
            </a:endParaRPr>
          </a:p>
        </p:txBody>
      </p:sp>
      <p:sp>
        <p:nvSpPr>
          <p:cNvPr id="10" name="object 10"/>
          <p:cNvSpPr txBox="1"/>
          <p:nvPr/>
        </p:nvSpPr>
        <p:spPr>
          <a:xfrm>
            <a:off x="1183229" y="3354329"/>
            <a:ext cx="948055" cy="135890"/>
          </a:xfrm>
          <a:prstGeom prst="rect">
            <a:avLst/>
          </a:prstGeom>
        </p:spPr>
        <p:txBody>
          <a:bodyPr vert="horz" wrap="square" lIns="0" tIns="15875" rIns="0" bIns="0" rtlCol="0">
            <a:spAutoFit/>
          </a:bodyPr>
          <a:lstStyle/>
          <a:p>
            <a:pPr marL="12700">
              <a:lnSpc>
                <a:spcPct val="100000"/>
              </a:lnSpc>
              <a:spcBef>
                <a:spcPts val="125"/>
              </a:spcBef>
            </a:pPr>
            <a:r>
              <a:rPr sz="700" b="1" spc="25" dirty="0">
                <a:solidFill>
                  <a:srgbClr val="C00000"/>
                </a:solidFill>
                <a:latin typeface="Yu Gothic"/>
                <a:cs typeface="Yu Gothic"/>
              </a:rPr>
              <a:t>※は軽減税率対象品目</a:t>
            </a:r>
            <a:endParaRPr sz="700">
              <a:latin typeface="Yu Gothic"/>
              <a:cs typeface="Yu Gothic"/>
            </a:endParaRPr>
          </a:p>
        </p:txBody>
      </p:sp>
      <p:sp>
        <p:nvSpPr>
          <p:cNvPr id="11" name="object 11"/>
          <p:cNvSpPr txBox="1"/>
          <p:nvPr/>
        </p:nvSpPr>
        <p:spPr>
          <a:xfrm>
            <a:off x="2840301" y="3166411"/>
            <a:ext cx="1040130" cy="323850"/>
          </a:xfrm>
          <a:prstGeom prst="rect">
            <a:avLst/>
          </a:prstGeom>
        </p:spPr>
        <p:txBody>
          <a:bodyPr vert="horz" wrap="square" lIns="0" tIns="54610" rIns="0" bIns="0" rtlCol="0">
            <a:spAutoFit/>
          </a:bodyPr>
          <a:lstStyle/>
          <a:p>
            <a:pPr marL="12700">
              <a:lnSpc>
                <a:spcPct val="100000"/>
              </a:lnSpc>
              <a:spcBef>
                <a:spcPts val="430"/>
              </a:spcBef>
            </a:pPr>
            <a:r>
              <a:rPr sz="700" b="1" spc="25" dirty="0">
                <a:solidFill>
                  <a:srgbClr val="C00000"/>
                </a:solidFill>
                <a:latin typeface="Yu Gothic"/>
                <a:cs typeface="Yu Gothic"/>
              </a:rPr>
              <a:t>登録番号：</a:t>
            </a:r>
            <a:r>
              <a:rPr sz="700" b="1" spc="10" dirty="0">
                <a:solidFill>
                  <a:srgbClr val="C00000"/>
                </a:solidFill>
                <a:latin typeface="Yu Gothic"/>
                <a:cs typeface="Yu Gothic"/>
              </a:rPr>
              <a:t>T</a:t>
            </a:r>
            <a:r>
              <a:rPr sz="700" b="1" spc="20" dirty="0">
                <a:solidFill>
                  <a:srgbClr val="C00000"/>
                </a:solidFill>
                <a:latin typeface="Yu Gothic"/>
                <a:cs typeface="Yu Gothic"/>
              </a:rPr>
              <a:t>1234</a:t>
            </a:r>
            <a:r>
              <a:rPr sz="700" b="1" spc="25" dirty="0">
                <a:solidFill>
                  <a:srgbClr val="C00000"/>
                </a:solidFill>
                <a:latin typeface="Yu Gothic"/>
                <a:cs typeface="Yu Gothic"/>
              </a:rPr>
              <a:t>・・・</a:t>
            </a:r>
            <a:endParaRPr sz="700">
              <a:latin typeface="Yu Gothic"/>
              <a:cs typeface="Yu Gothic"/>
            </a:endParaRPr>
          </a:p>
          <a:p>
            <a:pPr marL="470534">
              <a:lnSpc>
                <a:spcPct val="100000"/>
              </a:lnSpc>
              <a:spcBef>
                <a:spcPts val="334"/>
              </a:spcBef>
            </a:pPr>
            <a:r>
              <a:rPr sz="700" b="1" spc="25" dirty="0">
                <a:solidFill>
                  <a:srgbClr val="C00000"/>
                </a:solidFill>
                <a:latin typeface="Yu Gothic"/>
                <a:cs typeface="Yu Gothic"/>
              </a:rPr>
              <a:t>■■株式会社</a:t>
            </a:r>
            <a:endParaRPr sz="700">
              <a:latin typeface="Yu Gothic"/>
              <a:cs typeface="Yu Gothic"/>
            </a:endParaRPr>
          </a:p>
        </p:txBody>
      </p:sp>
      <p:sp>
        <p:nvSpPr>
          <p:cNvPr id="12" name="object 12"/>
          <p:cNvSpPr txBox="1"/>
          <p:nvPr/>
        </p:nvSpPr>
        <p:spPr>
          <a:xfrm>
            <a:off x="7798816" y="3503524"/>
            <a:ext cx="579120" cy="135890"/>
          </a:xfrm>
          <a:prstGeom prst="rect">
            <a:avLst/>
          </a:prstGeom>
        </p:spPr>
        <p:txBody>
          <a:bodyPr vert="horz" wrap="square" lIns="0" tIns="15875" rIns="0" bIns="0" rtlCol="0">
            <a:spAutoFit/>
          </a:bodyPr>
          <a:lstStyle/>
          <a:p>
            <a:pPr marL="12700">
              <a:lnSpc>
                <a:spcPct val="100000"/>
              </a:lnSpc>
              <a:spcBef>
                <a:spcPts val="125"/>
              </a:spcBef>
            </a:pPr>
            <a:r>
              <a:rPr sz="700" spc="25" dirty="0">
                <a:latin typeface="Yu Gothic"/>
                <a:cs typeface="Yu Gothic"/>
              </a:rPr>
              <a:t>■■株式会社</a:t>
            </a:r>
            <a:endParaRPr sz="700">
              <a:latin typeface="Yu Gothic"/>
              <a:cs typeface="Yu Gothic"/>
            </a:endParaRPr>
          </a:p>
        </p:txBody>
      </p:sp>
      <p:sp>
        <p:nvSpPr>
          <p:cNvPr id="13" name="object 13"/>
          <p:cNvSpPr txBox="1"/>
          <p:nvPr/>
        </p:nvSpPr>
        <p:spPr>
          <a:xfrm>
            <a:off x="2388668" y="3652722"/>
            <a:ext cx="302260" cy="135890"/>
          </a:xfrm>
          <a:prstGeom prst="rect">
            <a:avLst/>
          </a:prstGeom>
        </p:spPr>
        <p:txBody>
          <a:bodyPr vert="horz" wrap="square" lIns="0" tIns="15875" rIns="0" bIns="0" rtlCol="0">
            <a:spAutoFit/>
          </a:bodyPr>
          <a:lstStyle/>
          <a:p>
            <a:pPr marL="12700">
              <a:lnSpc>
                <a:spcPct val="100000"/>
              </a:lnSpc>
              <a:spcBef>
                <a:spcPts val="125"/>
              </a:spcBef>
            </a:pPr>
            <a:r>
              <a:rPr sz="700" spc="25" dirty="0">
                <a:latin typeface="Yu Gothic"/>
                <a:cs typeface="Yu Gothic"/>
              </a:rPr>
              <a:t>請求書</a:t>
            </a:r>
            <a:endParaRPr sz="700">
              <a:latin typeface="Yu Gothic"/>
              <a:cs typeface="Yu Gothic"/>
            </a:endParaRPr>
          </a:p>
        </p:txBody>
      </p:sp>
      <p:sp>
        <p:nvSpPr>
          <p:cNvPr id="14" name="object 14"/>
          <p:cNvSpPr txBox="1"/>
          <p:nvPr/>
        </p:nvSpPr>
        <p:spPr>
          <a:xfrm>
            <a:off x="3298311" y="3801919"/>
            <a:ext cx="909955" cy="135890"/>
          </a:xfrm>
          <a:prstGeom prst="rect">
            <a:avLst/>
          </a:prstGeom>
        </p:spPr>
        <p:txBody>
          <a:bodyPr vert="horz" wrap="square" lIns="0" tIns="15875" rIns="0" bIns="0" rtlCol="0">
            <a:spAutoFit/>
          </a:bodyPr>
          <a:lstStyle/>
          <a:p>
            <a:pPr marL="12700">
              <a:lnSpc>
                <a:spcPct val="100000"/>
              </a:lnSpc>
              <a:spcBef>
                <a:spcPts val="125"/>
              </a:spcBef>
            </a:pPr>
            <a:r>
              <a:rPr sz="700" b="1" spc="30" dirty="0">
                <a:solidFill>
                  <a:srgbClr val="C00000"/>
                </a:solidFill>
                <a:latin typeface="Yu Gothic"/>
                <a:cs typeface="Yu Gothic"/>
              </a:rPr>
              <a:t>H </a:t>
            </a:r>
            <a:r>
              <a:rPr sz="700" b="1" spc="25" dirty="0">
                <a:solidFill>
                  <a:srgbClr val="C00000"/>
                </a:solidFill>
                <a:latin typeface="Yu Gothic"/>
                <a:cs typeface="Yu Gothic"/>
              </a:rPr>
              <a:t>〇 </a:t>
            </a:r>
            <a:r>
              <a:rPr sz="700" b="1" spc="10" dirty="0">
                <a:solidFill>
                  <a:srgbClr val="C00000"/>
                </a:solidFill>
                <a:latin typeface="Yu Gothic"/>
                <a:cs typeface="Yu Gothic"/>
              </a:rPr>
              <a:t>.10.20</a:t>
            </a:r>
            <a:r>
              <a:rPr sz="700" b="1" spc="130" dirty="0">
                <a:solidFill>
                  <a:srgbClr val="C00000"/>
                </a:solidFill>
                <a:latin typeface="Yu Gothic"/>
                <a:cs typeface="Yu Gothic"/>
              </a:rPr>
              <a:t> </a:t>
            </a:r>
            <a:r>
              <a:rPr sz="700" spc="5" dirty="0">
                <a:latin typeface="Yu Gothic"/>
                <a:cs typeface="Yu Gothic"/>
              </a:rPr>
              <a:t>No.1002</a:t>
            </a:r>
            <a:endParaRPr sz="700">
              <a:latin typeface="Yu Gothic"/>
              <a:cs typeface="Yu Gothic"/>
            </a:endParaRPr>
          </a:p>
        </p:txBody>
      </p:sp>
      <p:sp>
        <p:nvSpPr>
          <p:cNvPr id="15" name="object 15"/>
          <p:cNvSpPr txBox="1"/>
          <p:nvPr/>
        </p:nvSpPr>
        <p:spPr>
          <a:xfrm>
            <a:off x="1180054" y="3763192"/>
            <a:ext cx="1043305" cy="323850"/>
          </a:xfrm>
          <a:prstGeom prst="rect">
            <a:avLst/>
          </a:prstGeom>
        </p:spPr>
        <p:txBody>
          <a:bodyPr vert="horz" wrap="square" lIns="0" tIns="54610" rIns="0" bIns="0" rtlCol="0">
            <a:spAutoFit/>
          </a:bodyPr>
          <a:lstStyle/>
          <a:p>
            <a:pPr marL="15875">
              <a:lnSpc>
                <a:spcPct val="100000"/>
              </a:lnSpc>
              <a:spcBef>
                <a:spcPts val="430"/>
              </a:spcBef>
            </a:pPr>
            <a:r>
              <a:rPr sz="700" b="1" spc="25" dirty="0">
                <a:solidFill>
                  <a:srgbClr val="C00000"/>
                </a:solidFill>
                <a:latin typeface="Yu Gothic"/>
                <a:cs typeface="Yu Gothic"/>
              </a:rPr>
              <a:t>〇〇株式会社</a:t>
            </a:r>
            <a:r>
              <a:rPr sz="700" b="1" spc="45" dirty="0">
                <a:solidFill>
                  <a:srgbClr val="C00000"/>
                </a:solidFill>
                <a:latin typeface="Yu Gothic"/>
                <a:cs typeface="Yu Gothic"/>
              </a:rPr>
              <a:t> </a:t>
            </a:r>
            <a:r>
              <a:rPr sz="700" b="1" spc="25" dirty="0">
                <a:solidFill>
                  <a:srgbClr val="C00000"/>
                </a:solidFill>
                <a:latin typeface="Yu Gothic"/>
                <a:cs typeface="Yu Gothic"/>
              </a:rPr>
              <a:t>御中</a:t>
            </a:r>
            <a:endParaRPr sz="700">
              <a:latin typeface="Yu Gothic"/>
              <a:cs typeface="Yu Gothic"/>
            </a:endParaRPr>
          </a:p>
          <a:p>
            <a:pPr marL="12700">
              <a:lnSpc>
                <a:spcPct val="100000"/>
              </a:lnSpc>
              <a:spcBef>
                <a:spcPts val="334"/>
              </a:spcBef>
            </a:pPr>
            <a:r>
              <a:rPr sz="700" spc="25" dirty="0">
                <a:latin typeface="Yu Gothic"/>
                <a:cs typeface="Yu Gothic"/>
              </a:rPr>
              <a:t>請求金額</a:t>
            </a:r>
            <a:r>
              <a:rPr sz="700" spc="15" dirty="0">
                <a:latin typeface="Yu Gothic"/>
                <a:cs typeface="Yu Gothic"/>
              </a:rPr>
              <a:t>：125</a:t>
            </a:r>
            <a:r>
              <a:rPr sz="700" spc="225" dirty="0">
                <a:latin typeface="Yu Gothic"/>
                <a:cs typeface="Yu Gothic"/>
              </a:rPr>
              <a:t> </a:t>
            </a:r>
            <a:r>
              <a:rPr sz="700" spc="5" dirty="0">
                <a:latin typeface="Yu Gothic"/>
                <a:cs typeface="Yu Gothic"/>
              </a:rPr>
              <a:t>(</a:t>
            </a:r>
            <a:r>
              <a:rPr sz="700" spc="25" dirty="0">
                <a:latin typeface="Yu Gothic"/>
                <a:cs typeface="Yu Gothic"/>
              </a:rPr>
              <a:t>税込）</a:t>
            </a:r>
            <a:endParaRPr sz="700">
              <a:latin typeface="Yu Gothic"/>
              <a:cs typeface="Yu Gothic"/>
            </a:endParaRPr>
          </a:p>
        </p:txBody>
      </p:sp>
      <p:sp>
        <p:nvSpPr>
          <p:cNvPr id="16" name="object 16"/>
          <p:cNvSpPr txBox="1"/>
          <p:nvPr/>
        </p:nvSpPr>
        <p:spPr>
          <a:xfrm>
            <a:off x="2290086" y="3951116"/>
            <a:ext cx="487045" cy="135890"/>
          </a:xfrm>
          <a:prstGeom prst="rect">
            <a:avLst/>
          </a:prstGeom>
        </p:spPr>
        <p:txBody>
          <a:bodyPr vert="horz" wrap="square" lIns="0" tIns="15875" rIns="0" bIns="0" rtlCol="0">
            <a:spAutoFit/>
          </a:bodyPr>
          <a:lstStyle/>
          <a:p>
            <a:pPr marL="12700">
              <a:lnSpc>
                <a:spcPct val="100000"/>
              </a:lnSpc>
              <a:spcBef>
                <a:spcPts val="125"/>
              </a:spcBef>
            </a:pPr>
            <a:r>
              <a:rPr sz="700" spc="25" dirty="0">
                <a:latin typeface="Yu Gothic"/>
                <a:cs typeface="Yu Gothic"/>
              </a:rPr>
              <a:t>消費税：９</a:t>
            </a:r>
            <a:endParaRPr sz="700">
              <a:latin typeface="Yu Gothic"/>
              <a:cs typeface="Yu Gothic"/>
            </a:endParaRPr>
          </a:p>
        </p:txBody>
      </p:sp>
      <p:sp>
        <p:nvSpPr>
          <p:cNvPr id="17" name="object 17"/>
          <p:cNvSpPr txBox="1"/>
          <p:nvPr/>
        </p:nvSpPr>
        <p:spPr>
          <a:xfrm>
            <a:off x="4669099" y="4061640"/>
            <a:ext cx="4268470" cy="774700"/>
          </a:xfrm>
          <a:prstGeom prst="rect">
            <a:avLst/>
          </a:prstGeom>
        </p:spPr>
        <p:txBody>
          <a:bodyPr vert="horz" wrap="square" lIns="0" tIns="54610" rIns="0" bIns="0" rtlCol="0">
            <a:spAutoFit/>
          </a:bodyPr>
          <a:lstStyle/>
          <a:p>
            <a:pPr marL="12700">
              <a:lnSpc>
                <a:spcPct val="100000"/>
              </a:lnSpc>
              <a:spcBef>
                <a:spcPts val="430"/>
              </a:spcBef>
            </a:pPr>
            <a:r>
              <a:rPr sz="700" spc="25" dirty="0">
                <a:latin typeface="Yu Gothic"/>
                <a:cs typeface="Yu Gothic"/>
              </a:rPr>
              <a:t>（注</a:t>
            </a:r>
            <a:r>
              <a:rPr sz="700" spc="15" dirty="0">
                <a:latin typeface="Yu Gothic"/>
                <a:cs typeface="Yu Gothic"/>
              </a:rPr>
              <a:t>1）</a:t>
            </a:r>
            <a:r>
              <a:rPr sz="700" spc="25" dirty="0">
                <a:latin typeface="Yu Gothic"/>
                <a:cs typeface="Yu Gothic"/>
              </a:rPr>
              <a:t>各書類中</a:t>
            </a:r>
            <a:r>
              <a:rPr sz="700" spc="20" dirty="0">
                <a:latin typeface="Yu Gothic"/>
                <a:cs typeface="Yu Gothic"/>
              </a:rPr>
              <a:t>、</a:t>
            </a:r>
            <a:r>
              <a:rPr sz="700" b="1" spc="25" dirty="0">
                <a:solidFill>
                  <a:srgbClr val="C00000"/>
                </a:solidFill>
                <a:latin typeface="Yu Gothic"/>
                <a:cs typeface="Yu Gothic"/>
              </a:rPr>
              <a:t>赤太文字（ゴシック体）</a:t>
            </a:r>
            <a:r>
              <a:rPr sz="700" spc="25" dirty="0">
                <a:latin typeface="Yu Gothic"/>
                <a:cs typeface="Yu Gothic"/>
              </a:rPr>
              <a:t>がインボイス「記載事項」を示す</a:t>
            </a:r>
            <a:endParaRPr sz="700">
              <a:latin typeface="Yu Gothic"/>
              <a:cs typeface="Yu Gothic"/>
            </a:endParaRPr>
          </a:p>
          <a:p>
            <a:pPr marL="12700">
              <a:lnSpc>
                <a:spcPct val="100000"/>
              </a:lnSpc>
              <a:spcBef>
                <a:spcPts val="334"/>
              </a:spcBef>
            </a:pPr>
            <a:r>
              <a:rPr sz="700" spc="25" dirty="0">
                <a:latin typeface="Yu Gothic"/>
                <a:cs typeface="Yu Gothic"/>
              </a:rPr>
              <a:t>（注</a:t>
            </a:r>
            <a:r>
              <a:rPr sz="700" spc="15" dirty="0">
                <a:latin typeface="Yu Gothic"/>
                <a:cs typeface="Yu Gothic"/>
              </a:rPr>
              <a:t>2）</a:t>
            </a:r>
            <a:r>
              <a:rPr sz="700" spc="25" dirty="0">
                <a:latin typeface="Yu Gothic"/>
                <a:cs typeface="Yu Gothic"/>
              </a:rPr>
              <a:t>「課税資産の譲渡等の価額」は税抜価格、または税込価格のいずれでもよい</a:t>
            </a:r>
            <a:endParaRPr sz="700">
              <a:latin typeface="Yu Gothic"/>
              <a:cs typeface="Yu Gothic"/>
            </a:endParaRPr>
          </a:p>
          <a:p>
            <a:pPr marL="12700">
              <a:lnSpc>
                <a:spcPct val="100000"/>
              </a:lnSpc>
              <a:spcBef>
                <a:spcPts val="334"/>
              </a:spcBef>
            </a:pPr>
            <a:r>
              <a:rPr sz="700" spc="25" dirty="0">
                <a:latin typeface="Yu Gothic"/>
                <a:cs typeface="Yu Gothic"/>
              </a:rPr>
              <a:t>（注３）請求書欄：〇は「インボイス」適合書類。×は「インボイス」非適合書類</a:t>
            </a:r>
            <a:endParaRPr sz="700">
              <a:latin typeface="Yu Gothic"/>
              <a:cs typeface="Yu Gothic"/>
            </a:endParaRPr>
          </a:p>
          <a:p>
            <a:pPr marL="12700">
              <a:lnSpc>
                <a:spcPct val="100000"/>
              </a:lnSpc>
              <a:spcBef>
                <a:spcPts val="334"/>
              </a:spcBef>
            </a:pPr>
            <a:r>
              <a:rPr sz="700" spc="25" dirty="0">
                <a:latin typeface="Yu Gothic"/>
                <a:cs typeface="Yu Gothic"/>
              </a:rPr>
              <a:t>（注４）保存義務欄：〇は消費税法保存義務あり。（電子取引の取引データは電帳法上保存義務あり）</a:t>
            </a:r>
            <a:endParaRPr sz="700">
              <a:latin typeface="Yu Gothic"/>
              <a:cs typeface="Yu Gothic"/>
            </a:endParaRPr>
          </a:p>
          <a:p>
            <a:pPr marL="934719">
              <a:lnSpc>
                <a:spcPct val="100000"/>
              </a:lnSpc>
              <a:spcBef>
                <a:spcPts val="355"/>
              </a:spcBef>
            </a:pPr>
            <a:r>
              <a:rPr sz="700" spc="25" dirty="0">
                <a:latin typeface="Yu Gothic"/>
                <a:cs typeface="Yu Gothic"/>
              </a:rPr>
              <a:t>×は消費税法保存義務なし。（電子取引の取引データは電帳法上保存義務あり）</a:t>
            </a:r>
            <a:endParaRPr sz="700">
              <a:latin typeface="Yu Gothic"/>
              <a:cs typeface="Yu Gothic"/>
            </a:endParaRPr>
          </a:p>
        </p:txBody>
      </p:sp>
      <p:sp>
        <p:nvSpPr>
          <p:cNvPr id="18" name="object 18"/>
          <p:cNvSpPr txBox="1"/>
          <p:nvPr/>
        </p:nvSpPr>
        <p:spPr>
          <a:xfrm>
            <a:off x="1183208" y="5151102"/>
            <a:ext cx="948055" cy="135890"/>
          </a:xfrm>
          <a:prstGeom prst="rect">
            <a:avLst/>
          </a:prstGeom>
        </p:spPr>
        <p:txBody>
          <a:bodyPr vert="horz" wrap="square" lIns="0" tIns="15875" rIns="0" bIns="0" rtlCol="0">
            <a:spAutoFit/>
          </a:bodyPr>
          <a:lstStyle/>
          <a:p>
            <a:pPr marL="12700">
              <a:lnSpc>
                <a:spcPct val="100000"/>
              </a:lnSpc>
              <a:spcBef>
                <a:spcPts val="125"/>
              </a:spcBef>
            </a:pPr>
            <a:r>
              <a:rPr sz="700" b="1" spc="25" dirty="0">
                <a:solidFill>
                  <a:srgbClr val="C00000"/>
                </a:solidFill>
                <a:latin typeface="Yu Gothic"/>
                <a:cs typeface="Yu Gothic"/>
              </a:rPr>
              <a:t>※は軽減税率対象品目</a:t>
            </a:r>
            <a:endParaRPr sz="700">
              <a:latin typeface="Yu Gothic"/>
              <a:cs typeface="Yu Gothic"/>
            </a:endParaRPr>
          </a:p>
        </p:txBody>
      </p:sp>
      <p:sp>
        <p:nvSpPr>
          <p:cNvPr id="19" name="object 19"/>
          <p:cNvSpPr txBox="1"/>
          <p:nvPr/>
        </p:nvSpPr>
        <p:spPr>
          <a:xfrm>
            <a:off x="2840283" y="4963175"/>
            <a:ext cx="1040130" cy="323850"/>
          </a:xfrm>
          <a:prstGeom prst="rect">
            <a:avLst/>
          </a:prstGeom>
        </p:spPr>
        <p:txBody>
          <a:bodyPr vert="horz" wrap="square" lIns="0" tIns="54610" rIns="0" bIns="0" rtlCol="0">
            <a:spAutoFit/>
          </a:bodyPr>
          <a:lstStyle/>
          <a:p>
            <a:pPr marL="12700">
              <a:lnSpc>
                <a:spcPct val="100000"/>
              </a:lnSpc>
              <a:spcBef>
                <a:spcPts val="430"/>
              </a:spcBef>
            </a:pPr>
            <a:r>
              <a:rPr sz="700" b="1" spc="25" dirty="0">
                <a:solidFill>
                  <a:srgbClr val="C00000"/>
                </a:solidFill>
                <a:latin typeface="Yu Gothic"/>
                <a:cs typeface="Yu Gothic"/>
              </a:rPr>
              <a:t>登録番号：</a:t>
            </a:r>
            <a:r>
              <a:rPr sz="700" b="1" spc="10" dirty="0">
                <a:solidFill>
                  <a:srgbClr val="C00000"/>
                </a:solidFill>
                <a:latin typeface="Yu Gothic"/>
                <a:cs typeface="Yu Gothic"/>
              </a:rPr>
              <a:t>T</a:t>
            </a:r>
            <a:r>
              <a:rPr sz="700" b="1" spc="20" dirty="0">
                <a:solidFill>
                  <a:srgbClr val="C00000"/>
                </a:solidFill>
                <a:latin typeface="Yu Gothic"/>
                <a:cs typeface="Yu Gothic"/>
              </a:rPr>
              <a:t>1234</a:t>
            </a:r>
            <a:r>
              <a:rPr sz="700" b="1" spc="25" dirty="0">
                <a:solidFill>
                  <a:srgbClr val="C00000"/>
                </a:solidFill>
                <a:latin typeface="Yu Gothic"/>
                <a:cs typeface="Yu Gothic"/>
              </a:rPr>
              <a:t>・・・</a:t>
            </a:r>
            <a:endParaRPr sz="700">
              <a:latin typeface="Yu Gothic"/>
              <a:cs typeface="Yu Gothic"/>
            </a:endParaRPr>
          </a:p>
          <a:p>
            <a:pPr marL="470534">
              <a:lnSpc>
                <a:spcPct val="100000"/>
              </a:lnSpc>
              <a:spcBef>
                <a:spcPts val="334"/>
              </a:spcBef>
            </a:pPr>
            <a:r>
              <a:rPr sz="700" b="1" spc="25" dirty="0">
                <a:solidFill>
                  <a:srgbClr val="C00000"/>
                </a:solidFill>
                <a:latin typeface="Yu Gothic"/>
                <a:cs typeface="Yu Gothic"/>
              </a:rPr>
              <a:t>■■株式会社</a:t>
            </a:r>
            <a:endParaRPr sz="700">
              <a:latin typeface="Yu Gothic"/>
              <a:cs typeface="Yu Gothic"/>
            </a:endParaRPr>
          </a:p>
        </p:txBody>
      </p:sp>
      <p:sp>
        <p:nvSpPr>
          <p:cNvPr id="20" name="object 20"/>
          <p:cNvSpPr txBox="1"/>
          <p:nvPr/>
        </p:nvSpPr>
        <p:spPr>
          <a:xfrm>
            <a:off x="5855450" y="2751235"/>
            <a:ext cx="2134870" cy="135890"/>
          </a:xfrm>
          <a:prstGeom prst="rect">
            <a:avLst/>
          </a:prstGeom>
        </p:spPr>
        <p:txBody>
          <a:bodyPr vert="horz" wrap="square" lIns="0" tIns="15875" rIns="0" bIns="0" rtlCol="0">
            <a:spAutoFit/>
          </a:bodyPr>
          <a:lstStyle/>
          <a:p>
            <a:pPr marL="12700">
              <a:lnSpc>
                <a:spcPct val="100000"/>
              </a:lnSpc>
              <a:spcBef>
                <a:spcPts val="125"/>
              </a:spcBef>
            </a:pPr>
            <a:r>
              <a:rPr sz="700" spc="5" dirty="0">
                <a:latin typeface="Yu Gothic"/>
                <a:cs typeface="Yu Gothic"/>
              </a:rPr>
              <a:t>10</a:t>
            </a:r>
            <a:r>
              <a:rPr sz="700" spc="25" dirty="0">
                <a:latin typeface="Yu Gothic"/>
                <a:cs typeface="Yu Gothic"/>
              </a:rPr>
              <a:t>月分請求金額</a:t>
            </a:r>
            <a:r>
              <a:rPr sz="700" spc="55" dirty="0">
                <a:latin typeface="Yu Gothic"/>
                <a:cs typeface="Yu Gothic"/>
              </a:rPr>
              <a:t> </a:t>
            </a:r>
            <a:r>
              <a:rPr sz="700" spc="25" dirty="0">
                <a:latin typeface="Yu Gothic"/>
                <a:cs typeface="Yu Gothic"/>
              </a:rPr>
              <a:t>：</a:t>
            </a:r>
            <a:r>
              <a:rPr sz="700" spc="60" dirty="0">
                <a:latin typeface="Yu Gothic"/>
                <a:cs typeface="Yu Gothic"/>
              </a:rPr>
              <a:t> </a:t>
            </a:r>
            <a:r>
              <a:rPr sz="700" spc="10" dirty="0">
                <a:latin typeface="Yu Gothic"/>
                <a:cs typeface="Yu Gothic"/>
              </a:rPr>
              <a:t>250</a:t>
            </a:r>
            <a:r>
              <a:rPr sz="700" spc="85" dirty="0">
                <a:latin typeface="Yu Gothic"/>
                <a:cs typeface="Yu Gothic"/>
              </a:rPr>
              <a:t> </a:t>
            </a:r>
            <a:r>
              <a:rPr sz="700" spc="25" dirty="0">
                <a:latin typeface="Yu Gothic"/>
                <a:cs typeface="Yu Gothic"/>
              </a:rPr>
              <a:t>（税込）</a:t>
            </a:r>
            <a:r>
              <a:rPr sz="700" spc="60" dirty="0">
                <a:latin typeface="Yu Gothic"/>
                <a:cs typeface="Yu Gothic"/>
              </a:rPr>
              <a:t> </a:t>
            </a:r>
            <a:r>
              <a:rPr sz="700" spc="25" dirty="0">
                <a:latin typeface="Yu Gothic"/>
                <a:cs typeface="Yu Gothic"/>
              </a:rPr>
              <a:t>消費税</a:t>
            </a:r>
            <a:r>
              <a:rPr sz="700" spc="15" dirty="0">
                <a:latin typeface="Yu Gothic"/>
                <a:cs typeface="Yu Gothic"/>
              </a:rPr>
              <a:t>：18</a:t>
            </a:r>
            <a:endParaRPr sz="700">
              <a:latin typeface="Yu Gothic"/>
              <a:cs typeface="Yu Gothic"/>
            </a:endParaRPr>
          </a:p>
        </p:txBody>
      </p:sp>
      <p:sp>
        <p:nvSpPr>
          <p:cNvPr id="21" name="object 21"/>
          <p:cNvSpPr/>
          <p:nvPr/>
        </p:nvSpPr>
        <p:spPr>
          <a:xfrm>
            <a:off x="1090935" y="1852872"/>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22" name="object 22"/>
          <p:cNvSpPr/>
          <p:nvPr/>
        </p:nvSpPr>
        <p:spPr>
          <a:xfrm>
            <a:off x="1090935" y="1854458"/>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23" name="object 23"/>
          <p:cNvSpPr/>
          <p:nvPr/>
        </p:nvSpPr>
        <p:spPr>
          <a:xfrm>
            <a:off x="5305188" y="1852870"/>
            <a:ext cx="3409950" cy="0"/>
          </a:xfrm>
          <a:custGeom>
            <a:avLst/>
            <a:gdLst/>
            <a:ahLst/>
            <a:cxnLst/>
            <a:rect l="l" t="t" r="r" b="b"/>
            <a:pathLst>
              <a:path w="3409950">
                <a:moveTo>
                  <a:pt x="0" y="0"/>
                </a:moveTo>
                <a:lnTo>
                  <a:pt x="3409570" y="0"/>
                </a:lnTo>
              </a:path>
            </a:pathLst>
          </a:custGeom>
          <a:ln w="3175">
            <a:solidFill>
              <a:srgbClr val="000000"/>
            </a:solidFill>
          </a:ln>
        </p:spPr>
        <p:txBody>
          <a:bodyPr wrap="square" lIns="0" tIns="0" rIns="0" bIns="0" rtlCol="0"/>
          <a:lstStyle/>
          <a:p>
            <a:endParaRPr/>
          </a:p>
        </p:txBody>
      </p:sp>
      <p:sp>
        <p:nvSpPr>
          <p:cNvPr id="24" name="object 24"/>
          <p:cNvSpPr/>
          <p:nvPr/>
        </p:nvSpPr>
        <p:spPr>
          <a:xfrm>
            <a:off x="5305189" y="1854457"/>
            <a:ext cx="3409950" cy="0"/>
          </a:xfrm>
          <a:custGeom>
            <a:avLst/>
            <a:gdLst/>
            <a:ahLst/>
            <a:cxnLst/>
            <a:rect l="l" t="t" r="r" b="b"/>
            <a:pathLst>
              <a:path w="3409950">
                <a:moveTo>
                  <a:pt x="0" y="0"/>
                </a:moveTo>
                <a:lnTo>
                  <a:pt x="3409570" y="0"/>
                </a:lnTo>
              </a:path>
            </a:pathLst>
          </a:custGeom>
          <a:ln w="3175">
            <a:solidFill>
              <a:srgbClr val="000000"/>
            </a:solidFill>
          </a:ln>
        </p:spPr>
        <p:txBody>
          <a:bodyPr wrap="square" lIns="0" tIns="0" rIns="0" bIns="0" rtlCol="0"/>
          <a:lstStyle/>
          <a:p>
            <a:endParaRPr/>
          </a:p>
        </p:txBody>
      </p:sp>
      <p:graphicFrame>
        <p:nvGraphicFramePr>
          <p:cNvPr id="25" name="object 25"/>
          <p:cNvGraphicFramePr>
            <a:graphicFrameLocks noGrp="1"/>
          </p:cNvGraphicFramePr>
          <p:nvPr/>
        </p:nvGraphicFramePr>
        <p:xfrm>
          <a:off x="458001" y="1852873"/>
          <a:ext cx="518159" cy="895167"/>
        </p:xfrm>
        <a:graphic>
          <a:graphicData uri="http://schemas.openxmlformats.org/drawingml/2006/table">
            <a:tbl>
              <a:tblPr firstRow="1" bandRow="1">
                <a:tableStyleId>{2D5ABB26-0587-4C30-8999-92F81FD0307C}</a:tableStyleId>
              </a:tblPr>
              <a:tblGrid>
                <a:gridCol w="518159">
                  <a:extLst>
                    <a:ext uri="{9D8B030D-6E8A-4147-A177-3AD203B41FA5}">
                      <a16:colId xmlns:a16="http://schemas.microsoft.com/office/drawing/2014/main" val="20000"/>
                    </a:ext>
                  </a:extLst>
                </a:gridCol>
              </a:tblGrid>
              <a:tr h="149195">
                <a:tc>
                  <a:txBody>
                    <a:bodyPr/>
                    <a:lstStyle/>
                    <a:p>
                      <a:pPr marL="121920">
                        <a:lnSpc>
                          <a:spcPct val="100000"/>
                        </a:lnSpc>
                        <a:spcBef>
                          <a:spcPts val="135"/>
                        </a:spcBef>
                      </a:pPr>
                      <a:r>
                        <a:rPr sz="700" spc="25" dirty="0">
                          <a:latin typeface="Yu Gothic"/>
                          <a:cs typeface="Yu Gothic"/>
                        </a:rPr>
                        <a:t>請求書</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298392">
                <a:tc>
                  <a:txBody>
                    <a:bodyPr/>
                    <a:lstStyle/>
                    <a:p>
                      <a:pPr marL="3175" algn="ctr">
                        <a:lnSpc>
                          <a:spcPct val="100000"/>
                        </a:lnSpc>
                        <a:spcBef>
                          <a:spcPts val="710"/>
                        </a:spcBef>
                      </a:pPr>
                      <a:r>
                        <a:rPr sz="700" dirty="0">
                          <a:latin typeface="Yu Gothic"/>
                          <a:cs typeface="Yu Gothic"/>
                        </a:rPr>
                        <a:t>〇</a:t>
                      </a:r>
                      <a:endParaRPr sz="700">
                        <a:latin typeface="Yu Gothic"/>
                        <a:cs typeface="Yu Gothic"/>
                      </a:endParaRPr>
                    </a:p>
                  </a:txBody>
                  <a:tcPr marL="0" marR="0" marT="90170" marB="0">
                    <a:lnL w="6350">
                      <a:solidFill>
                        <a:srgbClr val="000000"/>
                      </a:solidFill>
                      <a:prstDash val="solid"/>
                    </a:lnL>
                    <a:lnR w="6350">
                      <a:solidFill>
                        <a:srgbClr val="000000"/>
                      </a:solidFill>
                      <a:prstDash val="solid"/>
                    </a:lnR>
                    <a:lnT w="6350">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9194">
                <a:tc>
                  <a:txBody>
                    <a:bodyPr/>
                    <a:lstStyle/>
                    <a:p>
                      <a:pPr marL="74295">
                        <a:lnSpc>
                          <a:spcPct val="100000"/>
                        </a:lnSpc>
                        <a:spcBef>
                          <a:spcPts val="135"/>
                        </a:spcBef>
                      </a:pPr>
                      <a:r>
                        <a:rPr sz="700" spc="25" dirty="0">
                          <a:latin typeface="Yu Gothic"/>
                          <a:cs typeface="Yu Gothic"/>
                        </a:rPr>
                        <a:t>保存義務</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9194">
                <a:tc>
                  <a:txBody>
                    <a:bodyPr/>
                    <a:lstStyle/>
                    <a:p>
                      <a:pPr marL="13970">
                        <a:lnSpc>
                          <a:spcPct val="100000"/>
                        </a:lnSpc>
                        <a:spcBef>
                          <a:spcPts val="135"/>
                        </a:spcBef>
                      </a:pPr>
                      <a:r>
                        <a:rPr sz="700" spc="25" dirty="0">
                          <a:latin typeface="Yu Gothic"/>
                          <a:cs typeface="Yu Gothic"/>
                        </a:rPr>
                        <a:t>買手：〇</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9192">
                <a:tc>
                  <a:txBody>
                    <a:bodyPr/>
                    <a:lstStyle/>
                    <a:p>
                      <a:pPr marL="13970">
                        <a:lnSpc>
                          <a:spcPct val="100000"/>
                        </a:lnSpc>
                        <a:spcBef>
                          <a:spcPts val="135"/>
                        </a:spcBef>
                      </a:pPr>
                      <a:r>
                        <a:rPr sz="700" spc="25" dirty="0">
                          <a:latin typeface="Yu Gothic"/>
                          <a:cs typeface="Yu Gothic"/>
                        </a:rPr>
                        <a:t>売手：〇</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6" name="object 26"/>
          <p:cNvGraphicFramePr>
            <a:graphicFrameLocks noGrp="1"/>
          </p:cNvGraphicFramePr>
          <p:nvPr/>
        </p:nvGraphicFramePr>
        <p:xfrm>
          <a:off x="4665894" y="1852871"/>
          <a:ext cx="514984" cy="895163"/>
        </p:xfrm>
        <a:graphic>
          <a:graphicData uri="http://schemas.openxmlformats.org/drawingml/2006/table">
            <a:tbl>
              <a:tblPr firstRow="1" bandRow="1">
                <a:tableStyleId>{2D5ABB26-0587-4C30-8999-92F81FD0307C}</a:tableStyleId>
              </a:tblPr>
              <a:tblGrid>
                <a:gridCol w="514984">
                  <a:extLst>
                    <a:ext uri="{9D8B030D-6E8A-4147-A177-3AD203B41FA5}">
                      <a16:colId xmlns:a16="http://schemas.microsoft.com/office/drawing/2014/main" val="20000"/>
                    </a:ext>
                  </a:extLst>
                </a:gridCol>
              </a:tblGrid>
              <a:tr h="149194">
                <a:tc>
                  <a:txBody>
                    <a:bodyPr/>
                    <a:lstStyle/>
                    <a:p>
                      <a:pPr marL="118745">
                        <a:lnSpc>
                          <a:spcPct val="100000"/>
                        </a:lnSpc>
                        <a:spcBef>
                          <a:spcPts val="135"/>
                        </a:spcBef>
                      </a:pPr>
                      <a:r>
                        <a:rPr sz="700" spc="25" dirty="0">
                          <a:latin typeface="Yu Gothic"/>
                          <a:cs typeface="Yu Gothic"/>
                        </a:rPr>
                        <a:t>請求書</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298391">
                <a:tc>
                  <a:txBody>
                    <a:bodyPr/>
                    <a:lstStyle/>
                    <a:p>
                      <a:pPr algn="ctr">
                        <a:lnSpc>
                          <a:spcPct val="100000"/>
                        </a:lnSpc>
                        <a:spcBef>
                          <a:spcPts val="710"/>
                        </a:spcBef>
                      </a:pPr>
                      <a:r>
                        <a:rPr sz="700" dirty="0">
                          <a:latin typeface="Yu Gothic"/>
                          <a:cs typeface="Yu Gothic"/>
                        </a:rPr>
                        <a:t>×</a:t>
                      </a:r>
                      <a:endParaRPr sz="700">
                        <a:latin typeface="Yu Gothic"/>
                        <a:cs typeface="Yu Gothic"/>
                      </a:endParaRPr>
                    </a:p>
                  </a:txBody>
                  <a:tcPr marL="0" marR="0" marT="90170" marB="0">
                    <a:lnL w="6350">
                      <a:solidFill>
                        <a:srgbClr val="000000"/>
                      </a:solidFill>
                      <a:prstDash val="solid"/>
                    </a:lnL>
                    <a:lnR w="6350">
                      <a:solidFill>
                        <a:srgbClr val="000000"/>
                      </a:solidFill>
                      <a:prstDash val="solid"/>
                    </a:lnR>
                    <a:lnT w="6350">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9194">
                <a:tc>
                  <a:txBody>
                    <a:bodyPr/>
                    <a:lstStyle/>
                    <a:p>
                      <a:pPr marL="74295">
                        <a:lnSpc>
                          <a:spcPct val="100000"/>
                        </a:lnSpc>
                        <a:spcBef>
                          <a:spcPts val="135"/>
                        </a:spcBef>
                      </a:pPr>
                      <a:r>
                        <a:rPr sz="700" spc="25" dirty="0">
                          <a:latin typeface="Yu Gothic"/>
                          <a:cs typeface="Yu Gothic"/>
                        </a:rPr>
                        <a:t>保存義務</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9194">
                <a:tc>
                  <a:txBody>
                    <a:bodyPr/>
                    <a:lstStyle/>
                    <a:p>
                      <a:pPr marL="13970">
                        <a:lnSpc>
                          <a:spcPct val="100000"/>
                        </a:lnSpc>
                        <a:spcBef>
                          <a:spcPts val="135"/>
                        </a:spcBef>
                      </a:pPr>
                      <a:r>
                        <a:rPr sz="700" spc="25" dirty="0">
                          <a:latin typeface="Yu Gothic"/>
                          <a:cs typeface="Yu Gothic"/>
                        </a:rPr>
                        <a:t>買手：×</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9190">
                <a:tc>
                  <a:txBody>
                    <a:bodyPr/>
                    <a:lstStyle/>
                    <a:p>
                      <a:pPr marL="13970">
                        <a:lnSpc>
                          <a:spcPct val="100000"/>
                        </a:lnSpc>
                        <a:spcBef>
                          <a:spcPts val="135"/>
                        </a:spcBef>
                      </a:pPr>
                      <a:r>
                        <a:rPr sz="700" spc="25" dirty="0">
                          <a:latin typeface="Yu Gothic"/>
                          <a:cs typeface="Yu Gothic"/>
                        </a:rPr>
                        <a:t>売手：×</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7" name="object 27"/>
          <p:cNvGraphicFramePr>
            <a:graphicFrameLocks noGrp="1"/>
          </p:cNvGraphicFramePr>
          <p:nvPr/>
        </p:nvGraphicFramePr>
        <p:xfrm>
          <a:off x="5852247" y="2900401"/>
          <a:ext cx="1942462" cy="450748"/>
        </p:xfrm>
        <a:graphic>
          <a:graphicData uri="http://schemas.openxmlformats.org/drawingml/2006/table">
            <a:tbl>
              <a:tblPr firstRow="1" bandRow="1">
                <a:tableStyleId>{2D5ABB26-0587-4C30-8999-92F81FD0307C}</a:tableStyleId>
              </a:tblPr>
              <a:tblGrid>
                <a:gridCol w="457834">
                  <a:extLst>
                    <a:ext uri="{9D8B030D-6E8A-4147-A177-3AD203B41FA5}">
                      <a16:colId xmlns:a16="http://schemas.microsoft.com/office/drawing/2014/main" val="20000"/>
                    </a:ext>
                  </a:extLst>
                </a:gridCol>
                <a:gridCol w="568960">
                  <a:extLst>
                    <a:ext uri="{9D8B030D-6E8A-4147-A177-3AD203B41FA5}">
                      <a16:colId xmlns:a16="http://schemas.microsoft.com/office/drawing/2014/main" val="20001"/>
                    </a:ext>
                  </a:extLst>
                </a:gridCol>
                <a:gridCol w="457834">
                  <a:extLst>
                    <a:ext uri="{9D8B030D-6E8A-4147-A177-3AD203B41FA5}">
                      <a16:colId xmlns:a16="http://schemas.microsoft.com/office/drawing/2014/main" val="20002"/>
                    </a:ext>
                  </a:extLst>
                </a:gridCol>
                <a:gridCol w="457834">
                  <a:extLst>
                    <a:ext uri="{9D8B030D-6E8A-4147-A177-3AD203B41FA5}">
                      <a16:colId xmlns:a16="http://schemas.microsoft.com/office/drawing/2014/main" val="20003"/>
                    </a:ext>
                  </a:extLst>
                </a:gridCol>
              </a:tblGrid>
              <a:tr h="152370">
                <a:tc>
                  <a:txBody>
                    <a:bodyPr/>
                    <a:lstStyle/>
                    <a:p>
                      <a:pPr algn="ctr">
                        <a:lnSpc>
                          <a:spcPct val="100000"/>
                        </a:lnSpc>
                        <a:spcBef>
                          <a:spcPts val="135"/>
                        </a:spcBef>
                      </a:pPr>
                      <a:r>
                        <a:rPr sz="700" spc="25" dirty="0">
                          <a:latin typeface="Yu Gothic"/>
                          <a:cs typeface="Yu Gothic"/>
                        </a:rPr>
                        <a:t>納品日</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請求書番号</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税込金額</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消費税額</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49189">
                <a:tc>
                  <a:txBody>
                    <a:bodyPr/>
                    <a:lstStyle/>
                    <a:p>
                      <a:pPr marL="2540" algn="ctr">
                        <a:lnSpc>
                          <a:spcPct val="100000"/>
                        </a:lnSpc>
                        <a:spcBef>
                          <a:spcPts val="135"/>
                        </a:spcBef>
                      </a:pPr>
                      <a:r>
                        <a:rPr sz="700" spc="5" dirty="0">
                          <a:latin typeface="Yu Gothic"/>
                          <a:cs typeface="Yu Gothic"/>
                        </a:rPr>
                        <a:t>10</a:t>
                      </a:r>
                      <a:r>
                        <a:rPr sz="700" spc="20" dirty="0">
                          <a:latin typeface="Yu Gothic"/>
                          <a:cs typeface="Yu Gothic"/>
                        </a:rPr>
                        <a:t>月</a:t>
                      </a:r>
                      <a:r>
                        <a:rPr sz="700" spc="5" dirty="0">
                          <a:latin typeface="Yu Gothic"/>
                          <a:cs typeface="Yu Gothic"/>
                        </a:rPr>
                        <a:t>15</a:t>
                      </a:r>
                      <a:r>
                        <a:rPr sz="700" spc="20" dirty="0">
                          <a:latin typeface="Yu Gothic"/>
                          <a:cs typeface="Yu Gothic"/>
                        </a:rPr>
                        <a:t>日</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tc>
                  <a:txBody>
                    <a:bodyPr/>
                    <a:lstStyle/>
                    <a:p>
                      <a:pPr marL="3175" algn="ctr">
                        <a:lnSpc>
                          <a:spcPct val="100000"/>
                        </a:lnSpc>
                        <a:spcBef>
                          <a:spcPts val="135"/>
                        </a:spcBef>
                      </a:pPr>
                      <a:r>
                        <a:rPr sz="700" spc="5" dirty="0">
                          <a:latin typeface="Yu Gothic"/>
                          <a:cs typeface="Yu Gothic"/>
                        </a:rPr>
                        <a:t>No.1001</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tc>
                  <a:txBody>
                    <a:bodyPr/>
                    <a:lstStyle/>
                    <a:p>
                      <a:pPr marL="3175" algn="ctr">
                        <a:lnSpc>
                          <a:spcPct val="100000"/>
                        </a:lnSpc>
                        <a:spcBef>
                          <a:spcPts val="135"/>
                        </a:spcBef>
                      </a:pPr>
                      <a:r>
                        <a:rPr sz="700" spc="5" dirty="0">
                          <a:latin typeface="Yu Gothic"/>
                          <a:cs typeface="Yu Gothic"/>
                        </a:rPr>
                        <a:t>125</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tc>
                  <a:txBody>
                    <a:bodyPr/>
                    <a:lstStyle/>
                    <a:p>
                      <a:pPr marL="3175" algn="ctr">
                        <a:lnSpc>
                          <a:spcPct val="100000"/>
                        </a:lnSpc>
                        <a:spcBef>
                          <a:spcPts val="135"/>
                        </a:spcBef>
                      </a:pPr>
                      <a:r>
                        <a:rPr sz="700" dirty="0">
                          <a:latin typeface="Yu Gothic"/>
                          <a:cs typeface="Yu Gothic"/>
                        </a:rPr>
                        <a:t>9</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149189">
                <a:tc>
                  <a:txBody>
                    <a:bodyPr/>
                    <a:lstStyle/>
                    <a:p>
                      <a:pPr marL="2540" algn="ctr">
                        <a:lnSpc>
                          <a:spcPct val="100000"/>
                        </a:lnSpc>
                        <a:spcBef>
                          <a:spcPts val="135"/>
                        </a:spcBef>
                      </a:pPr>
                      <a:r>
                        <a:rPr sz="700" spc="5" dirty="0">
                          <a:latin typeface="Yu Gothic"/>
                          <a:cs typeface="Yu Gothic"/>
                        </a:rPr>
                        <a:t>10</a:t>
                      </a:r>
                      <a:r>
                        <a:rPr sz="700" spc="20" dirty="0">
                          <a:latin typeface="Yu Gothic"/>
                          <a:cs typeface="Yu Gothic"/>
                        </a:rPr>
                        <a:t>月</a:t>
                      </a:r>
                      <a:r>
                        <a:rPr sz="700" spc="5" dirty="0">
                          <a:latin typeface="Yu Gothic"/>
                          <a:cs typeface="Yu Gothic"/>
                        </a:rPr>
                        <a:t>20</a:t>
                      </a:r>
                      <a:r>
                        <a:rPr sz="700" spc="20" dirty="0">
                          <a:latin typeface="Yu Gothic"/>
                          <a:cs typeface="Yu Gothic"/>
                        </a:rPr>
                        <a:t>日</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5" dirty="0">
                          <a:latin typeface="Yu Gothic"/>
                          <a:cs typeface="Yu Gothic"/>
                        </a:rPr>
                        <a:t>No.1002</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5" dirty="0">
                          <a:latin typeface="Yu Gothic"/>
                          <a:cs typeface="Yu Gothic"/>
                        </a:rPr>
                        <a:t>125</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dirty="0">
                          <a:latin typeface="Yu Gothic"/>
                          <a:cs typeface="Yu Gothic"/>
                        </a:rPr>
                        <a:t>9</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bl>
          </a:graphicData>
        </a:graphic>
      </p:graphicFrame>
      <p:sp>
        <p:nvSpPr>
          <p:cNvPr id="28" name="object 28"/>
          <p:cNvSpPr/>
          <p:nvPr/>
        </p:nvSpPr>
        <p:spPr>
          <a:xfrm>
            <a:off x="1087754" y="1852823"/>
            <a:ext cx="0" cy="1651000"/>
          </a:xfrm>
          <a:custGeom>
            <a:avLst/>
            <a:gdLst/>
            <a:ahLst/>
            <a:cxnLst/>
            <a:rect l="l" t="t" r="r" b="b"/>
            <a:pathLst>
              <a:path h="1651000">
                <a:moveTo>
                  <a:pt x="0" y="0"/>
                </a:moveTo>
                <a:lnTo>
                  <a:pt x="0" y="1650695"/>
                </a:lnTo>
              </a:path>
            </a:pathLst>
          </a:custGeom>
          <a:ln w="3175">
            <a:solidFill>
              <a:srgbClr val="000000"/>
            </a:solidFill>
          </a:ln>
        </p:spPr>
        <p:txBody>
          <a:bodyPr wrap="square" lIns="0" tIns="0" rIns="0" bIns="0" rtlCol="0"/>
          <a:lstStyle/>
          <a:p>
            <a:endParaRPr/>
          </a:p>
        </p:txBody>
      </p:sp>
      <p:sp>
        <p:nvSpPr>
          <p:cNvPr id="29" name="object 29"/>
          <p:cNvSpPr/>
          <p:nvPr/>
        </p:nvSpPr>
        <p:spPr>
          <a:xfrm>
            <a:off x="1089344" y="1852823"/>
            <a:ext cx="0" cy="1651000"/>
          </a:xfrm>
          <a:custGeom>
            <a:avLst/>
            <a:gdLst/>
            <a:ahLst/>
            <a:cxnLst/>
            <a:rect l="l" t="t" r="r" b="b"/>
            <a:pathLst>
              <a:path h="1651000">
                <a:moveTo>
                  <a:pt x="0" y="0"/>
                </a:moveTo>
                <a:lnTo>
                  <a:pt x="0" y="1650695"/>
                </a:lnTo>
              </a:path>
            </a:pathLst>
          </a:custGeom>
          <a:ln w="3180">
            <a:solidFill>
              <a:srgbClr val="000000"/>
            </a:solidFill>
          </a:ln>
        </p:spPr>
        <p:txBody>
          <a:bodyPr wrap="square" lIns="0" tIns="0" rIns="0" bIns="0" rtlCol="0"/>
          <a:lstStyle/>
          <a:p>
            <a:endParaRPr/>
          </a:p>
        </p:txBody>
      </p:sp>
      <p:sp>
        <p:nvSpPr>
          <p:cNvPr id="30" name="object 30"/>
          <p:cNvSpPr/>
          <p:nvPr/>
        </p:nvSpPr>
        <p:spPr>
          <a:xfrm>
            <a:off x="1090935" y="3500343"/>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31" name="object 31"/>
          <p:cNvSpPr/>
          <p:nvPr/>
        </p:nvSpPr>
        <p:spPr>
          <a:xfrm>
            <a:off x="1090935" y="3501930"/>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32" name="object 32"/>
          <p:cNvSpPr/>
          <p:nvPr/>
        </p:nvSpPr>
        <p:spPr>
          <a:xfrm>
            <a:off x="4207892" y="1855996"/>
            <a:ext cx="0" cy="1647825"/>
          </a:xfrm>
          <a:custGeom>
            <a:avLst/>
            <a:gdLst/>
            <a:ahLst/>
            <a:cxnLst/>
            <a:rect l="l" t="t" r="r" b="b"/>
            <a:pathLst>
              <a:path h="1647825">
                <a:moveTo>
                  <a:pt x="0" y="0"/>
                </a:moveTo>
                <a:lnTo>
                  <a:pt x="0" y="1647520"/>
                </a:lnTo>
              </a:path>
            </a:pathLst>
          </a:custGeom>
          <a:ln w="3175">
            <a:solidFill>
              <a:srgbClr val="000000"/>
            </a:solidFill>
          </a:ln>
        </p:spPr>
        <p:txBody>
          <a:bodyPr wrap="square" lIns="0" tIns="0" rIns="0" bIns="0" rtlCol="0"/>
          <a:lstStyle/>
          <a:p>
            <a:endParaRPr/>
          </a:p>
        </p:txBody>
      </p:sp>
      <p:sp>
        <p:nvSpPr>
          <p:cNvPr id="33" name="object 33"/>
          <p:cNvSpPr/>
          <p:nvPr/>
        </p:nvSpPr>
        <p:spPr>
          <a:xfrm>
            <a:off x="4209483" y="1855995"/>
            <a:ext cx="0" cy="1647825"/>
          </a:xfrm>
          <a:custGeom>
            <a:avLst/>
            <a:gdLst/>
            <a:ahLst/>
            <a:cxnLst/>
            <a:rect l="l" t="t" r="r" b="b"/>
            <a:pathLst>
              <a:path h="1647825">
                <a:moveTo>
                  <a:pt x="0" y="0"/>
                </a:moveTo>
                <a:lnTo>
                  <a:pt x="0" y="1647520"/>
                </a:lnTo>
              </a:path>
            </a:pathLst>
          </a:custGeom>
          <a:ln w="3180">
            <a:solidFill>
              <a:srgbClr val="000000"/>
            </a:solidFill>
          </a:ln>
        </p:spPr>
        <p:txBody>
          <a:bodyPr wrap="square" lIns="0" tIns="0" rIns="0" bIns="0" rtlCol="0"/>
          <a:lstStyle/>
          <a:p>
            <a:endParaRPr/>
          </a:p>
        </p:txBody>
      </p:sp>
      <p:sp>
        <p:nvSpPr>
          <p:cNvPr id="34" name="object 34"/>
          <p:cNvSpPr/>
          <p:nvPr/>
        </p:nvSpPr>
        <p:spPr>
          <a:xfrm>
            <a:off x="1090935" y="3649536"/>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35" name="object 35"/>
          <p:cNvSpPr/>
          <p:nvPr/>
        </p:nvSpPr>
        <p:spPr>
          <a:xfrm>
            <a:off x="1090935" y="3651123"/>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36" name="object 36"/>
          <p:cNvSpPr/>
          <p:nvPr/>
        </p:nvSpPr>
        <p:spPr>
          <a:xfrm>
            <a:off x="5302008" y="1852818"/>
            <a:ext cx="0" cy="1800225"/>
          </a:xfrm>
          <a:custGeom>
            <a:avLst/>
            <a:gdLst/>
            <a:ahLst/>
            <a:cxnLst/>
            <a:rect l="l" t="t" r="r" b="b"/>
            <a:pathLst>
              <a:path h="1800225">
                <a:moveTo>
                  <a:pt x="0" y="0"/>
                </a:moveTo>
                <a:lnTo>
                  <a:pt x="0" y="1799891"/>
                </a:lnTo>
              </a:path>
            </a:pathLst>
          </a:custGeom>
          <a:ln w="3175">
            <a:solidFill>
              <a:srgbClr val="000000"/>
            </a:solidFill>
          </a:ln>
        </p:spPr>
        <p:txBody>
          <a:bodyPr wrap="square" lIns="0" tIns="0" rIns="0" bIns="0" rtlCol="0"/>
          <a:lstStyle/>
          <a:p>
            <a:endParaRPr/>
          </a:p>
        </p:txBody>
      </p:sp>
      <p:sp>
        <p:nvSpPr>
          <p:cNvPr id="37" name="object 37"/>
          <p:cNvSpPr/>
          <p:nvPr/>
        </p:nvSpPr>
        <p:spPr>
          <a:xfrm>
            <a:off x="5303599" y="1852818"/>
            <a:ext cx="0" cy="1800225"/>
          </a:xfrm>
          <a:custGeom>
            <a:avLst/>
            <a:gdLst/>
            <a:ahLst/>
            <a:cxnLst/>
            <a:rect l="l" t="t" r="r" b="b"/>
            <a:pathLst>
              <a:path h="1800225">
                <a:moveTo>
                  <a:pt x="0" y="0"/>
                </a:moveTo>
                <a:lnTo>
                  <a:pt x="0" y="1799891"/>
                </a:lnTo>
              </a:path>
            </a:pathLst>
          </a:custGeom>
          <a:ln w="3180">
            <a:solidFill>
              <a:srgbClr val="000000"/>
            </a:solidFill>
          </a:ln>
        </p:spPr>
        <p:txBody>
          <a:bodyPr wrap="square" lIns="0" tIns="0" rIns="0" bIns="0" rtlCol="0"/>
          <a:lstStyle/>
          <a:p>
            <a:endParaRPr/>
          </a:p>
        </p:txBody>
      </p:sp>
      <p:sp>
        <p:nvSpPr>
          <p:cNvPr id="38" name="object 38"/>
          <p:cNvSpPr/>
          <p:nvPr/>
        </p:nvSpPr>
        <p:spPr>
          <a:xfrm>
            <a:off x="5305188" y="3649534"/>
            <a:ext cx="3409950" cy="0"/>
          </a:xfrm>
          <a:custGeom>
            <a:avLst/>
            <a:gdLst/>
            <a:ahLst/>
            <a:cxnLst/>
            <a:rect l="l" t="t" r="r" b="b"/>
            <a:pathLst>
              <a:path w="3409950">
                <a:moveTo>
                  <a:pt x="0" y="0"/>
                </a:moveTo>
                <a:lnTo>
                  <a:pt x="3409570" y="0"/>
                </a:lnTo>
              </a:path>
            </a:pathLst>
          </a:custGeom>
          <a:ln w="3175">
            <a:solidFill>
              <a:srgbClr val="000000"/>
            </a:solidFill>
          </a:ln>
        </p:spPr>
        <p:txBody>
          <a:bodyPr wrap="square" lIns="0" tIns="0" rIns="0" bIns="0" rtlCol="0"/>
          <a:lstStyle/>
          <a:p>
            <a:endParaRPr/>
          </a:p>
        </p:txBody>
      </p:sp>
      <p:sp>
        <p:nvSpPr>
          <p:cNvPr id="39" name="object 39"/>
          <p:cNvSpPr/>
          <p:nvPr/>
        </p:nvSpPr>
        <p:spPr>
          <a:xfrm>
            <a:off x="5305189" y="3651120"/>
            <a:ext cx="3409950" cy="0"/>
          </a:xfrm>
          <a:custGeom>
            <a:avLst/>
            <a:gdLst/>
            <a:ahLst/>
            <a:cxnLst/>
            <a:rect l="l" t="t" r="r" b="b"/>
            <a:pathLst>
              <a:path w="3409950">
                <a:moveTo>
                  <a:pt x="0" y="0"/>
                </a:moveTo>
                <a:lnTo>
                  <a:pt x="3409570" y="0"/>
                </a:lnTo>
              </a:path>
            </a:pathLst>
          </a:custGeom>
          <a:ln w="3175">
            <a:solidFill>
              <a:srgbClr val="000000"/>
            </a:solidFill>
          </a:ln>
        </p:spPr>
        <p:txBody>
          <a:bodyPr wrap="square" lIns="0" tIns="0" rIns="0" bIns="0" rtlCol="0"/>
          <a:lstStyle/>
          <a:p>
            <a:endParaRPr/>
          </a:p>
        </p:txBody>
      </p:sp>
      <p:sp>
        <p:nvSpPr>
          <p:cNvPr id="40" name="object 40"/>
          <p:cNvSpPr/>
          <p:nvPr/>
        </p:nvSpPr>
        <p:spPr>
          <a:xfrm>
            <a:off x="8711578" y="1855990"/>
            <a:ext cx="0" cy="1797050"/>
          </a:xfrm>
          <a:custGeom>
            <a:avLst/>
            <a:gdLst/>
            <a:ahLst/>
            <a:cxnLst/>
            <a:rect l="l" t="t" r="r" b="b"/>
            <a:pathLst>
              <a:path h="1797050">
                <a:moveTo>
                  <a:pt x="0" y="0"/>
                </a:moveTo>
                <a:lnTo>
                  <a:pt x="0" y="1796717"/>
                </a:lnTo>
              </a:path>
            </a:pathLst>
          </a:custGeom>
          <a:ln w="3175">
            <a:solidFill>
              <a:srgbClr val="000000"/>
            </a:solidFill>
          </a:ln>
        </p:spPr>
        <p:txBody>
          <a:bodyPr wrap="square" lIns="0" tIns="0" rIns="0" bIns="0" rtlCol="0"/>
          <a:lstStyle/>
          <a:p>
            <a:endParaRPr/>
          </a:p>
        </p:txBody>
      </p:sp>
      <p:sp>
        <p:nvSpPr>
          <p:cNvPr id="41" name="object 41"/>
          <p:cNvSpPr/>
          <p:nvPr/>
        </p:nvSpPr>
        <p:spPr>
          <a:xfrm>
            <a:off x="8713168" y="1855989"/>
            <a:ext cx="0" cy="1797050"/>
          </a:xfrm>
          <a:custGeom>
            <a:avLst/>
            <a:gdLst/>
            <a:ahLst/>
            <a:cxnLst/>
            <a:rect l="l" t="t" r="r" b="b"/>
            <a:pathLst>
              <a:path h="1797050">
                <a:moveTo>
                  <a:pt x="0" y="0"/>
                </a:moveTo>
                <a:lnTo>
                  <a:pt x="0" y="1796717"/>
                </a:lnTo>
              </a:path>
            </a:pathLst>
          </a:custGeom>
          <a:ln w="3180">
            <a:solidFill>
              <a:srgbClr val="000000"/>
            </a:solidFill>
          </a:ln>
        </p:spPr>
        <p:txBody>
          <a:bodyPr wrap="square" lIns="0" tIns="0" rIns="0" bIns="0" rtlCol="0"/>
          <a:lstStyle/>
          <a:p>
            <a:endParaRPr/>
          </a:p>
        </p:txBody>
      </p:sp>
      <p:graphicFrame>
        <p:nvGraphicFramePr>
          <p:cNvPr id="42" name="object 42"/>
          <p:cNvGraphicFramePr>
            <a:graphicFrameLocks noGrp="1"/>
          </p:cNvGraphicFramePr>
          <p:nvPr/>
        </p:nvGraphicFramePr>
        <p:xfrm>
          <a:off x="458001" y="3649537"/>
          <a:ext cx="518159" cy="895164"/>
        </p:xfrm>
        <a:graphic>
          <a:graphicData uri="http://schemas.openxmlformats.org/drawingml/2006/table">
            <a:tbl>
              <a:tblPr firstRow="1" bandRow="1">
                <a:tableStyleId>{2D5ABB26-0587-4C30-8999-92F81FD0307C}</a:tableStyleId>
              </a:tblPr>
              <a:tblGrid>
                <a:gridCol w="518159">
                  <a:extLst>
                    <a:ext uri="{9D8B030D-6E8A-4147-A177-3AD203B41FA5}">
                      <a16:colId xmlns:a16="http://schemas.microsoft.com/office/drawing/2014/main" val="20000"/>
                    </a:ext>
                  </a:extLst>
                </a:gridCol>
              </a:tblGrid>
              <a:tr h="149190">
                <a:tc>
                  <a:txBody>
                    <a:bodyPr/>
                    <a:lstStyle/>
                    <a:p>
                      <a:pPr marL="121920">
                        <a:lnSpc>
                          <a:spcPct val="100000"/>
                        </a:lnSpc>
                        <a:spcBef>
                          <a:spcPts val="135"/>
                        </a:spcBef>
                      </a:pPr>
                      <a:r>
                        <a:rPr sz="700" spc="25" dirty="0">
                          <a:latin typeface="Yu Gothic"/>
                          <a:cs typeface="Yu Gothic"/>
                        </a:rPr>
                        <a:t>請求書</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98393">
                <a:tc>
                  <a:txBody>
                    <a:bodyPr/>
                    <a:lstStyle/>
                    <a:p>
                      <a:pPr marL="3175" algn="ctr">
                        <a:lnSpc>
                          <a:spcPct val="100000"/>
                        </a:lnSpc>
                        <a:spcBef>
                          <a:spcPts val="710"/>
                        </a:spcBef>
                      </a:pPr>
                      <a:r>
                        <a:rPr sz="700" dirty="0">
                          <a:latin typeface="Yu Gothic"/>
                          <a:cs typeface="Yu Gothic"/>
                        </a:rPr>
                        <a:t>〇</a:t>
                      </a:r>
                      <a:endParaRPr sz="700">
                        <a:latin typeface="Yu Gothic"/>
                        <a:cs typeface="Yu Gothic"/>
                      </a:endParaRPr>
                    </a:p>
                  </a:txBody>
                  <a:tcPr marL="0" marR="0" marT="901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9193">
                <a:tc>
                  <a:txBody>
                    <a:bodyPr/>
                    <a:lstStyle/>
                    <a:p>
                      <a:pPr marL="74295">
                        <a:lnSpc>
                          <a:spcPct val="100000"/>
                        </a:lnSpc>
                        <a:spcBef>
                          <a:spcPts val="135"/>
                        </a:spcBef>
                      </a:pPr>
                      <a:r>
                        <a:rPr sz="700" spc="25" dirty="0">
                          <a:latin typeface="Yu Gothic"/>
                          <a:cs typeface="Yu Gothic"/>
                        </a:rPr>
                        <a:t>保存義務</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9194">
                <a:tc>
                  <a:txBody>
                    <a:bodyPr/>
                    <a:lstStyle/>
                    <a:p>
                      <a:pPr marL="13970">
                        <a:lnSpc>
                          <a:spcPct val="100000"/>
                        </a:lnSpc>
                        <a:spcBef>
                          <a:spcPts val="135"/>
                        </a:spcBef>
                      </a:pPr>
                      <a:r>
                        <a:rPr sz="700" spc="25" dirty="0">
                          <a:latin typeface="Yu Gothic"/>
                          <a:cs typeface="Yu Gothic"/>
                        </a:rPr>
                        <a:t>買手：〇</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9194">
                <a:tc>
                  <a:txBody>
                    <a:bodyPr/>
                    <a:lstStyle/>
                    <a:p>
                      <a:pPr marL="13970">
                        <a:lnSpc>
                          <a:spcPct val="100000"/>
                        </a:lnSpc>
                        <a:spcBef>
                          <a:spcPts val="135"/>
                        </a:spcBef>
                      </a:pPr>
                      <a:r>
                        <a:rPr sz="700" spc="25" dirty="0">
                          <a:latin typeface="Yu Gothic"/>
                          <a:cs typeface="Yu Gothic"/>
                        </a:rPr>
                        <a:t>売手：〇</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43" name="object 43"/>
          <p:cNvSpPr/>
          <p:nvPr/>
        </p:nvSpPr>
        <p:spPr>
          <a:xfrm>
            <a:off x="0" y="5297016"/>
            <a:ext cx="458470" cy="0"/>
          </a:xfrm>
          <a:custGeom>
            <a:avLst/>
            <a:gdLst/>
            <a:ahLst/>
            <a:cxnLst/>
            <a:rect l="l" t="t" r="r" b="b"/>
            <a:pathLst>
              <a:path w="458470">
                <a:moveTo>
                  <a:pt x="0" y="0"/>
                </a:moveTo>
                <a:lnTo>
                  <a:pt x="458001" y="0"/>
                </a:lnTo>
              </a:path>
            </a:pathLst>
          </a:custGeom>
          <a:ln w="3175">
            <a:solidFill>
              <a:srgbClr val="D3D3D3"/>
            </a:solidFill>
          </a:ln>
        </p:spPr>
        <p:txBody>
          <a:bodyPr wrap="square" lIns="0" tIns="0" rIns="0" bIns="0" rtlCol="0"/>
          <a:lstStyle/>
          <a:p>
            <a:endParaRPr/>
          </a:p>
        </p:txBody>
      </p:sp>
      <p:sp>
        <p:nvSpPr>
          <p:cNvPr id="44" name="object 44"/>
          <p:cNvSpPr/>
          <p:nvPr/>
        </p:nvSpPr>
        <p:spPr>
          <a:xfrm>
            <a:off x="0" y="5298602"/>
            <a:ext cx="458470" cy="0"/>
          </a:xfrm>
          <a:custGeom>
            <a:avLst/>
            <a:gdLst/>
            <a:ahLst/>
            <a:cxnLst/>
            <a:rect l="l" t="t" r="r" b="b"/>
            <a:pathLst>
              <a:path w="458470">
                <a:moveTo>
                  <a:pt x="0" y="0"/>
                </a:moveTo>
                <a:lnTo>
                  <a:pt x="458001" y="0"/>
                </a:lnTo>
              </a:path>
            </a:pathLst>
          </a:custGeom>
          <a:ln w="3175">
            <a:solidFill>
              <a:srgbClr val="D3D3D3"/>
            </a:solidFill>
          </a:ln>
        </p:spPr>
        <p:txBody>
          <a:bodyPr wrap="square" lIns="0" tIns="0" rIns="0" bIns="0" rtlCol="0"/>
          <a:lstStyle/>
          <a:p>
            <a:endParaRPr/>
          </a:p>
        </p:txBody>
      </p:sp>
      <p:sp>
        <p:nvSpPr>
          <p:cNvPr id="45" name="object 45"/>
          <p:cNvSpPr/>
          <p:nvPr/>
        </p:nvSpPr>
        <p:spPr>
          <a:xfrm>
            <a:off x="1087754" y="3649499"/>
            <a:ext cx="0" cy="1651000"/>
          </a:xfrm>
          <a:custGeom>
            <a:avLst/>
            <a:gdLst/>
            <a:ahLst/>
            <a:cxnLst/>
            <a:rect l="l" t="t" r="r" b="b"/>
            <a:pathLst>
              <a:path h="1651000">
                <a:moveTo>
                  <a:pt x="0" y="0"/>
                </a:moveTo>
                <a:lnTo>
                  <a:pt x="0" y="1650689"/>
                </a:lnTo>
              </a:path>
            </a:pathLst>
          </a:custGeom>
          <a:ln w="3175">
            <a:solidFill>
              <a:srgbClr val="000000"/>
            </a:solidFill>
          </a:ln>
        </p:spPr>
        <p:txBody>
          <a:bodyPr wrap="square" lIns="0" tIns="0" rIns="0" bIns="0" rtlCol="0"/>
          <a:lstStyle/>
          <a:p>
            <a:endParaRPr/>
          </a:p>
        </p:txBody>
      </p:sp>
      <p:sp>
        <p:nvSpPr>
          <p:cNvPr id="46" name="object 46"/>
          <p:cNvSpPr/>
          <p:nvPr/>
        </p:nvSpPr>
        <p:spPr>
          <a:xfrm>
            <a:off x="1089344" y="3649498"/>
            <a:ext cx="0" cy="1651000"/>
          </a:xfrm>
          <a:custGeom>
            <a:avLst/>
            <a:gdLst/>
            <a:ahLst/>
            <a:cxnLst/>
            <a:rect l="l" t="t" r="r" b="b"/>
            <a:pathLst>
              <a:path h="1651000">
                <a:moveTo>
                  <a:pt x="0" y="0"/>
                </a:moveTo>
                <a:lnTo>
                  <a:pt x="0" y="1650689"/>
                </a:lnTo>
              </a:path>
            </a:pathLst>
          </a:custGeom>
          <a:ln w="3180">
            <a:solidFill>
              <a:srgbClr val="000000"/>
            </a:solidFill>
          </a:ln>
        </p:spPr>
        <p:txBody>
          <a:bodyPr wrap="square" lIns="0" tIns="0" rIns="0" bIns="0" rtlCol="0"/>
          <a:lstStyle/>
          <a:p>
            <a:endParaRPr/>
          </a:p>
        </p:txBody>
      </p:sp>
      <p:sp>
        <p:nvSpPr>
          <p:cNvPr id="47" name="object 47"/>
          <p:cNvSpPr/>
          <p:nvPr/>
        </p:nvSpPr>
        <p:spPr>
          <a:xfrm>
            <a:off x="1090935" y="5297013"/>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48" name="object 48"/>
          <p:cNvSpPr/>
          <p:nvPr/>
        </p:nvSpPr>
        <p:spPr>
          <a:xfrm>
            <a:off x="1090935" y="5298599"/>
            <a:ext cx="3120390" cy="0"/>
          </a:xfrm>
          <a:custGeom>
            <a:avLst/>
            <a:gdLst/>
            <a:ahLst/>
            <a:cxnLst/>
            <a:rect l="l" t="t" r="r" b="b"/>
            <a:pathLst>
              <a:path w="3120390">
                <a:moveTo>
                  <a:pt x="0" y="0"/>
                </a:moveTo>
                <a:lnTo>
                  <a:pt x="3120138" y="0"/>
                </a:lnTo>
              </a:path>
            </a:pathLst>
          </a:custGeom>
          <a:ln w="3175">
            <a:solidFill>
              <a:srgbClr val="000000"/>
            </a:solidFill>
          </a:ln>
        </p:spPr>
        <p:txBody>
          <a:bodyPr wrap="square" lIns="0" tIns="0" rIns="0" bIns="0" rtlCol="0"/>
          <a:lstStyle/>
          <a:p>
            <a:endParaRPr/>
          </a:p>
        </p:txBody>
      </p:sp>
      <p:sp>
        <p:nvSpPr>
          <p:cNvPr id="49" name="object 49"/>
          <p:cNvSpPr/>
          <p:nvPr/>
        </p:nvSpPr>
        <p:spPr>
          <a:xfrm>
            <a:off x="4207892" y="3652672"/>
            <a:ext cx="0" cy="1647825"/>
          </a:xfrm>
          <a:custGeom>
            <a:avLst/>
            <a:gdLst/>
            <a:ahLst/>
            <a:cxnLst/>
            <a:rect l="l" t="t" r="r" b="b"/>
            <a:pathLst>
              <a:path h="1647825">
                <a:moveTo>
                  <a:pt x="0" y="0"/>
                </a:moveTo>
                <a:lnTo>
                  <a:pt x="0" y="1647514"/>
                </a:lnTo>
              </a:path>
            </a:pathLst>
          </a:custGeom>
          <a:ln w="3175">
            <a:solidFill>
              <a:srgbClr val="000000"/>
            </a:solidFill>
          </a:ln>
        </p:spPr>
        <p:txBody>
          <a:bodyPr wrap="square" lIns="0" tIns="0" rIns="0" bIns="0" rtlCol="0"/>
          <a:lstStyle/>
          <a:p>
            <a:endParaRPr/>
          </a:p>
        </p:txBody>
      </p:sp>
      <p:sp>
        <p:nvSpPr>
          <p:cNvPr id="50" name="object 50"/>
          <p:cNvSpPr/>
          <p:nvPr/>
        </p:nvSpPr>
        <p:spPr>
          <a:xfrm>
            <a:off x="4209483" y="3652670"/>
            <a:ext cx="0" cy="1647825"/>
          </a:xfrm>
          <a:custGeom>
            <a:avLst/>
            <a:gdLst/>
            <a:ahLst/>
            <a:cxnLst/>
            <a:rect l="l" t="t" r="r" b="b"/>
            <a:pathLst>
              <a:path h="1647825">
                <a:moveTo>
                  <a:pt x="0" y="0"/>
                </a:moveTo>
                <a:lnTo>
                  <a:pt x="0" y="1647514"/>
                </a:lnTo>
              </a:path>
            </a:pathLst>
          </a:custGeom>
          <a:ln w="3180">
            <a:solidFill>
              <a:srgbClr val="000000"/>
            </a:solidFill>
          </a:ln>
        </p:spPr>
        <p:txBody>
          <a:bodyPr wrap="square" lIns="0" tIns="0" rIns="0" bIns="0" rtlCol="0"/>
          <a:lstStyle/>
          <a:p>
            <a:endParaRPr/>
          </a:p>
        </p:txBody>
      </p:sp>
      <p:sp>
        <p:nvSpPr>
          <p:cNvPr id="51" name="object 51"/>
          <p:cNvSpPr/>
          <p:nvPr/>
        </p:nvSpPr>
        <p:spPr>
          <a:xfrm>
            <a:off x="0" y="5150987"/>
            <a:ext cx="0" cy="149860"/>
          </a:xfrm>
          <a:custGeom>
            <a:avLst/>
            <a:gdLst/>
            <a:ahLst/>
            <a:cxnLst/>
            <a:rect l="l" t="t" r="r" b="b"/>
            <a:pathLst>
              <a:path h="149860">
                <a:moveTo>
                  <a:pt x="0" y="0"/>
                </a:moveTo>
                <a:lnTo>
                  <a:pt x="0" y="149319"/>
                </a:lnTo>
              </a:path>
            </a:pathLst>
          </a:custGeom>
          <a:ln w="3175">
            <a:solidFill>
              <a:srgbClr val="D3D3D3"/>
            </a:solidFill>
          </a:ln>
        </p:spPr>
        <p:txBody>
          <a:bodyPr wrap="square" lIns="0" tIns="0" rIns="0" bIns="0" rtlCol="0"/>
          <a:lstStyle/>
          <a:p>
            <a:endParaRPr/>
          </a:p>
        </p:txBody>
      </p:sp>
      <p:sp>
        <p:nvSpPr>
          <p:cNvPr id="52" name="object 52"/>
          <p:cNvSpPr/>
          <p:nvPr/>
        </p:nvSpPr>
        <p:spPr>
          <a:xfrm>
            <a:off x="1590" y="5150986"/>
            <a:ext cx="0" cy="149860"/>
          </a:xfrm>
          <a:custGeom>
            <a:avLst/>
            <a:gdLst/>
            <a:ahLst/>
            <a:cxnLst/>
            <a:rect l="l" t="t" r="r" b="b"/>
            <a:pathLst>
              <a:path h="149860">
                <a:moveTo>
                  <a:pt x="0" y="0"/>
                </a:moveTo>
                <a:lnTo>
                  <a:pt x="0" y="149320"/>
                </a:lnTo>
              </a:path>
            </a:pathLst>
          </a:custGeom>
          <a:ln w="3180">
            <a:solidFill>
              <a:srgbClr val="D3D3D3"/>
            </a:solidFill>
          </a:ln>
        </p:spPr>
        <p:txBody>
          <a:bodyPr wrap="square" lIns="0" tIns="0" rIns="0" bIns="0" rtlCol="0"/>
          <a:lstStyle/>
          <a:p>
            <a:endParaRPr/>
          </a:p>
        </p:txBody>
      </p:sp>
      <p:sp>
        <p:nvSpPr>
          <p:cNvPr id="53" name="object 53"/>
          <p:cNvSpPr/>
          <p:nvPr/>
        </p:nvSpPr>
        <p:spPr>
          <a:xfrm>
            <a:off x="458001" y="5300183"/>
            <a:ext cx="0" cy="635"/>
          </a:xfrm>
          <a:custGeom>
            <a:avLst/>
            <a:gdLst/>
            <a:ahLst/>
            <a:cxnLst/>
            <a:rect l="l" t="t" r="r" b="b"/>
            <a:pathLst>
              <a:path h="635">
                <a:moveTo>
                  <a:pt x="0" y="61"/>
                </a:moveTo>
                <a:lnTo>
                  <a:pt x="0" y="61"/>
                </a:lnTo>
              </a:path>
            </a:pathLst>
          </a:custGeom>
          <a:ln w="3175">
            <a:solidFill>
              <a:srgbClr val="D3D3D3"/>
            </a:solidFill>
          </a:ln>
        </p:spPr>
        <p:txBody>
          <a:bodyPr wrap="square" lIns="0" tIns="0" rIns="0" bIns="0" rtlCol="0"/>
          <a:lstStyle/>
          <a:p>
            <a:endParaRPr/>
          </a:p>
        </p:txBody>
      </p:sp>
      <p:sp>
        <p:nvSpPr>
          <p:cNvPr id="54" name="object 54"/>
          <p:cNvSpPr/>
          <p:nvPr/>
        </p:nvSpPr>
        <p:spPr>
          <a:xfrm>
            <a:off x="458001" y="5300181"/>
            <a:ext cx="3175" cy="635"/>
          </a:xfrm>
          <a:custGeom>
            <a:avLst/>
            <a:gdLst/>
            <a:ahLst/>
            <a:cxnLst/>
            <a:rect l="l" t="t" r="r" b="b"/>
            <a:pathLst>
              <a:path w="3175" h="635">
                <a:moveTo>
                  <a:pt x="0" y="0"/>
                </a:moveTo>
                <a:lnTo>
                  <a:pt x="3180" y="0"/>
                </a:lnTo>
                <a:lnTo>
                  <a:pt x="0" y="126"/>
                </a:lnTo>
                <a:close/>
              </a:path>
            </a:pathLst>
          </a:custGeom>
          <a:solidFill>
            <a:srgbClr val="D3D3D3"/>
          </a:solidFill>
        </p:spPr>
        <p:txBody>
          <a:bodyPr wrap="square" lIns="0" tIns="0" rIns="0" bIns="0" rtlCol="0"/>
          <a:lstStyle/>
          <a:p>
            <a:endParaRPr/>
          </a:p>
        </p:txBody>
      </p:sp>
      <p:sp>
        <p:nvSpPr>
          <p:cNvPr id="55" name="object 55"/>
          <p:cNvSpPr/>
          <p:nvPr/>
        </p:nvSpPr>
        <p:spPr>
          <a:xfrm>
            <a:off x="9140955" y="1554386"/>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56" name="object 56"/>
          <p:cNvSpPr/>
          <p:nvPr/>
        </p:nvSpPr>
        <p:spPr>
          <a:xfrm>
            <a:off x="9140955" y="1554480"/>
            <a:ext cx="0" cy="3175"/>
          </a:xfrm>
          <a:custGeom>
            <a:avLst/>
            <a:gdLst/>
            <a:ahLst/>
            <a:cxnLst/>
            <a:rect l="l" t="t" r="r" b="b"/>
            <a:pathLst>
              <a:path h="3175">
                <a:moveTo>
                  <a:pt x="0" y="0"/>
                </a:moveTo>
                <a:lnTo>
                  <a:pt x="3" y="3082"/>
                </a:lnTo>
                <a:lnTo>
                  <a:pt x="0" y="0"/>
                </a:lnTo>
                <a:close/>
              </a:path>
            </a:pathLst>
          </a:custGeom>
          <a:solidFill>
            <a:srgbClr val="D3D3D3"/>
          </a:solidFill>
        </p:spPr>
        <p:txBody>
          <a:bodyPr wrap="square" lIns="0" tIns="0" rIns="0" bIns="0" rtlCol="0"/>
          <a:lstStyle/>
          <a:p>
            <a:endParaRPr/>
          </a:p>
        </p:txBody>
      </p:sp>
      <p:sp>
        <p:nvSpPr>
          <p:cNvPr id="57" name="object 57"/>
          <p:cNvSpPr/>
          <p:nvPr/>
        </p:nvSpPr>
        <p:spPr>
          <a:xfrm>
            <a:off x="9140955" y="1703583"/>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58" name="object 58"/>
          <p:cNvSpPr/>
          <p:nvPr/>
        </p:nvSpPr>
        <p:spPr>
          <a:xfrm>
            <a:off x="9140955" y="1703583"/>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59" name="object 59"/>
          <p:cNvSpPr/>
          <p:nvPr/>
        </p:nvSpPr>
        <p:spPr>
          <a:xfrm>
            <a:off x="9140955" y="1852779"/>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60" name="object 60"/>
          <p:cNvSpPr/>
          <p:nvPr/>
        </p:nvSpPr>
        <p:spPr>
          <a:xfrm>
            <a:off x="9140955" y="1852778"/>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61" name="object 61"/>
          <p:cNvSpPr/>
          <p:nvPr/>
        </p:nvSpPr>
        <p:spPr>
          <a:xfrm>
            <a:off x="9140955" y="2001973"/>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62" name="object 62"/>
          <p:cNvSpPr/>
          <p:nvPr/>
        </p:nvSpPr>
        <p:spPr>
          <a:xfrm>
            <a:off x="9140955" y="2001975"/>
            <a:ext cx="0" cy="3175"/>
          </a:xfrm>
          <a:custGeom>
            <a:avLst/>
            <a:gdLst/>
            <a:ahLst/>
            <a:cxnLst/>
            <a:rect l="l" t="t" r="r" b="b"/>
            <a:pathLst>
              <a:path h="3175">
                <a:moveTo>
                  <a:pt x="0" y="0"/>
                </a:moveTo>
                <a:lnTo>
                  <a:pt x="3" y="3177"/>
                </a:lnTo>
                <a:lnTo>
                  <a:pt x="0" y="0"/>
                </a:lnTo>
                <a:close/>
              </a:path>
            </a:pathLst>
          </a:custGeom>
          <a:solidFill>
            <a:srgbClr val="D3D3D3"/>
          </a:solidFill>
        </p:spPr>
        <p:txBody>
          <a:bodyPr wrap="square" lIns="0" tIns="0" rIns="0" bIns="0" rtlCol="0"/>
          <a:lstStyle/>
          <a:p>
            <a:endParaRPr/>
          </a:p>
        </p:txBody>
      </p:sp>
      <p:sp>
        <p:nvSpPr>
          <p:cNvPr id="63" name="object 63"/>
          <p:cNvSpPr/>
          <p:nvPr/>
        </p:nvSpPr>
        <p:spPr>
          <a:xfrm>
            <a:off x="9140955" y="2151170"/>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64" name="object 64"/>
          <p:cNvSpPr/>
          <p:nvPr/>
        </p:nvSpPr>
        <p:spPr>
          <a:xfrm>
            <a:off x="9140955" y="2151170"/>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65" name="object 65"/>
          <p:cNvSpPr/>
          <p:nvPr/>
        </p:nvSpPr>
        <p:spPr>
          <a:xfrm>
            <a:off x="9140955" y="2300365"/>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66" name="object 66"/>
          <p:cNvSpPr/>
          <p:nvPr/>
        </p:nvSpPr>
        <p:spPr>
          <a:xfrm>
            <a:off x="9140955" y="2300364"/>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67" name="object 67"/>
          <p:cNvSpPr/>
          <p:nvPr/>
        </p:nvSpPr>
        <p:spPr>
          <a:xfrm>
            <a:off x="9140955" y="2449560"/>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68" name="object 68"/>
          <p:cNvSpPr/>
          <p:nvPr/>
        </p:nvSpPr>
        <p:spPr>
          <a:xfrm>
            <a:off x="9140955" y="2449559"/>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69" name="object 69"/>
          <p:cNvSpPr/>
          <p:nvPr/>
        </p:nvSpPr>
        <p:spPr>
          <a:xfrm>
            <a:off x="9140955" y="2598757"/>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70" name="object 70"/>
          <p:cNvSpPr/>
          <p:nvPr/>
        </p:nvSpPr>
        <p:spPr>
          <a:xfrm>
            <a:off x="9140955" y="2598756"/>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71" name="object 71"/>
          <p:cNvSpPr/>
          <p:nvPr/>
        </p:nvSpPr>
        <p:spPr>
          <a:xfrm>
            <a:off x="9140955" y="2747952"/>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72" name="object 72"/>
          <p:cNvSpPr/>
          <p:nvPr/>
        </p:nvSpPr>
        <p:spPr>
          <a:xfrm>
            <a:off x="9140955" y="2747951"/>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73" name="object 73"/>
          <p:cNvSpPr/>
          <p:nvPr/>
        </p:nvSpPr>
        <p:spPr>
          <a:xfrm>
            <a:off x="9140955" y="2900321"/>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74" name="object 74"/>
          <p:cNvSpPr/>
          <p:nvPr/>
        </p:nvSpPr>
        <p:spPr>
          <a:xfrm>
            <a:off x="9140955" y="2900321"/>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75" name="object 75"/>
          <p:cNvSpPr/>
          <p:nvPr/>
        </p:nvSpPr>
        <p:spPr>
          <a:xfrm>
            <a:off x="9140955" y="3052691"/>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76" name="object 76"/>
          <p:cNvSpPr/>
          <p:nvPr/>
        </p:nvSpPr>
        <p:spPr>
          <a:xfrm>
            <a:off x="9140955" y="3052691"/>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77" name="object 77"/>
          <p:cNvSpPr/>
          <p:nvPr/>
        </p:nvSpPr>
        <p:spPr>
          <a:xfrm>
            <a:off x="9140955" y="3201887"/>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78" name="object 78"/>
          <p:cNvSpPr/>
          <p:nvPr/>
        </p:nvSpPr>
        <p:spPr>
          <a:xfrm>
            <a:off x="9140955" y="3201886"/>
            <a:ext cx="0" cy="3175"/>
          </a:xfrm>
          <a:custGeom>
            <a:avLst/>
            <a:gdLst/>
            <a:ahLst/>
            <a:cxnLst/>
            <a:rect l="l" t="t" r="r" b="b"/>
            <a:pathLst>
              <a:path h="3175">
                <a:moveTo>
                  <a:pt x="0" y="0"/>
                </a:moveTo>
                <a:lnTo>
                  <a:pt x="3" y="3177"/>
                </a:lnTo>
                <a:lnTo>
                  <a:pt x="0" y="0"/>
                </a:lnTo>
                <a:close/>
              </a:path>
            </a:pathLst>
          </a:custGeom>
          <a:solidFill>
            <a:srgbClr val="D3D3D3"/>
          </a:solidFill>
        </p:spPr>
        <p:txBody>
          <a:bodyPr wrap="square" lIns="0" tIns="0" rIns="0" bIns="0" rtlCol="0"/>
          <a:lstStyle/>
          <a:p>
            <a:endParaRPr/>
          </a:p>
        </p:txBody>
      </p:sp>
      <p:sp>
        <p:nvSpPr>
          <p:cNvPr id="79" name="object 79"/>
          <p:cNvSpPr/>
          <p:nvPr/>
        </p:nvSpPr>
        <p:spPr>
          <a:xfrm>
            <a:off x="9140955" y="3351082"/>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80" name="object 80"/>
          <p:cNvSpPr/>
          <p:nvPr/>
        </p:nvSpPr>
        <p:spPr>
          <a:xfrm>
            <a:off x="9140955" y="3351081"/>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81" name="object 81"/>
          <p:cNvSpPr/>
          <p:nvPr/>
        </p:nvSpPr>
        <p:spPr>
          <a:xfrm>
            <a:off x="9140955" y="3500277"/>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82" name="object 82"/>
          <p:cNvSpPr/>
          <p:nvPr/>
        </p:nvSpPr>
        <p:spPr>
          <a:xfrm>
            <a:off x="9140955" y="3500275"/>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83" name="object 83"/>
          <p:cNvSpPr/>
          <p:nvPr/>
        </p:nvSpPr>
        <p:spPr>
          <a:xfrm>
            <a:off x="9140955" y="3649472"/>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84" name="object 84"/>
          <p:cNvSpPr/>
          <p:nvPr/>
        </p:nvSpPr>
        <p:spPr>
          <a:xfrm>
            <a:off x="9140955" y="3649472"/>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85" name="object 85"/>
          <p:cNvSpPr/>
          <p:nvPr/>
        </p:nvSpPr>
        <p:spPr>
          <a:xfrm>
            <a:off x="9140955" y="3798668"/>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86" name="object 86"/>
          <p:cNvSpPr/>
          <p:nvPr/>
        </p:nvSpPr>
        <p:spPr>
          <a:xfrm>
            <a:off x="9140955" y="3798667"/>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87" name="object 87"/>
          <p:cNvSpPr/>
          <p:nvPr/>
        </p:nvSpPr>
        <p:spPr>
          <a:xfrm>
            <a:off x="9140955" y="3947862"/>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88" name="object 88"/>
          <p:cNvSpPr/>
          <p:nvPr/>
        </p:nvSpPr>
        <p:spPr>
          <a:xfrm>
            <a:off x="9140955" y="3947861"/>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89" name="object 89"/>
          <p:cNvSpPr/>
          <p:nvPr/>
        </p:nvSpPr>
        <p:spPr>
          <a:xfrm>
            <a:off x="9140955" y="4097058"/>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90" name="object 90"/>
          <p:cNvSpPr/>
          <p:nvPr/>
        </p:nvSpPr>
        <p:spPr>
          <a:xfrm>
            <a:off x="9140955" y="4097057"/>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91" name="object 91"/>
          <p:cNvSpPr/>
          <p:nvPr/>
        </p:nvSpPr>
        <p:spPr>
          <a:xfrm>
            <a:off x="9140955" y="4246253"/>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92" name="object 92"/>
          <p:cNvSpPr/>
          <p:nvPr/>
        </p:nvSpPr>
        <p:spPr>
          <a:xfrm>
            <a:off x="9140955" y="4246252"/>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93" name="object 93"/>
          <p:cNvSpPr/>
          <p:nvPr/>
        </p:nvSpPr>
        <p:spPr>
          <a:xfrm>
            <a:off x="9140955" y="4395447"/>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94" name="object 94"/>
          <p:cNvSpPr/>
          <p:nvPr/>
        </p:nvSpPr>
        <p:spPr>
          <a:xfrm>
            <a:off x="9140955" y="4395446"/>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95" name="object 95"/>
          <p:cNvSpPr/>
          <p:nvPr/>
        </p:nvSpPr>
        <p:spPr>
          <a:xfrm>
            <a:off x="9140955" y="4544642"/>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96" name="object 96"/>
          <p:cNvSpPr/>
          <p:nvPr/>
        </p:nvSpPr>
        <p:spPr>
          <a:xfrm>
            <a:off x="9140955" y="4544642"/>
            <a:ext cx="0" cy="3175"/>
          </a:xfrm>
          <a:custGeom>
            <a:avLst/>
            <a:gdLst/>
            <a:ahLst/>
            <a:cxnLst/>
            <a:rect l="l" t="t" r="r" b="b"/>
            <a:pathLst>
              <a:path h="3175">
                <a:moveTo>
                  <a:pt x="0" y="0"/>
                </a:moveTo>
                <a:lnTo>
                  <a:pt x="3" y="3177"/>
                </a:lnTo>
                <a:lnTo>
                  <a:pt x="0" y="0"/>
                </a:lnTo>
                <a:close/>
              </a:path>
            </a:pathLst>
          </a:custGeom>
          <a:solidFill>
            <a:srgbClr val="D3D3D3"/>
          </a:solidFill>
        </p:spPr>
        <p:txBody>
          <a:bodyPr wrap="square" lIns="0" tIns="0" rIns="0" bIns="0" rtlCol="0"/>
          <a:lstStyle/>
          <a:p>
            <a:endParaRPr/>
          </a:p>
        </p:txBody>
      </p:sp>
      <p:sp>
        <p:nvSpPr>
          <p:cNvPr id="97" name="object 97"/>
          <p:cNvSpPr/>
          <p:nvPr/>
        </p:nvSpPr>
        <p:spPr>
          <a:xfrm>
            <a:off x="9140955" y="4697012"/>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98" name="object 98"/>
          <p:cNvSpPr/>
          <p:nvPr/>
        </p:nvSpPr>
        <p:spPr>
          <a:xfrm>
            <a:off x="9140955" y="4697011"/>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99" name="object 99"/>
          <p:cNvSpPr/>
          <p:nvPr/>
        </p:nvSpPr>
        <p:spPr>
          <a:xfrm>
            <a:off x="9140955" y="4849381"/>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100" name="object 100"/>
          <p:cNvSpPr/>
          <p:nvPr/>
        </p:nvSpPr>
        <p:spPr>
          <a:xfrm>
            <a:off x="9140955" y="4849381"/>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101" name="object 101"/>
          <p:cNvSpPr/>
          <p:nvPr/>
        </p:nvSpPr>
        <p:spPr>
          <a:xfrm>
            <a:off x="9140955" y="4998576"/>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102" name="object 102"/>
          <p:cNvSpPr/>
          <p:nvPr/>
        </p:nvSpPr>
        <p:spPr>
          <a:xfrm>
            <a:off x="9140955" y="4998575"/>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103" name="object 103"/>
          <p:cNvSpPr/>
          <p:nvPr/>
        </p:nvSpPr>
        <p:spPr>
          <a:xfrm>
            <a:off x="9140955" y="5147771"/>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104" name="object 104"/>
          <p:cNvSpPr/>
          <p:nvPr/>
        </p:nvSpPr>
        <p:spPr>
          <a:xfrm>
            <a:off x="9140955" y="5147770"/>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sp>
        <p:nvSpPr>
          <p:cNvPr id="105" name="object 105"/>
          <p:cNvSpPr/>
          <p:nvPr/>
        </p:nvSpPr>
        <p:spPr>
          <a:xfrm>
            <a:off x="9140955" y="5296966"/>
            <a:ext cx="3175" cy="0"/>
          </a:xfrm>
          <a:custGeom>
            <a:avLst/>
            <a:gdLst/>
            <a:ahLst/>
            <a:cxnLst/>
            <a:rect l="l" t="t" r="r" b="b"/>
            <a:pathLst>
              <a:path w="3175">
                <a:moveTo>
                  <a:pt x="0" y="0"/>
                </a:moveTo>
                <a:lnTo>
                  <a:pt x="3180" y="0"/>
                </a:lnTo>
              </a:path>
            </a:pathLst>
          </a:custGeom>
          <a:ln w="3175">
            <a:solidFill>
              <a:srgbClr val="D3D3D3"/>
            </a:solidFill>
          </a:ln>
        </p:spPr>
        <p:txBody>
          <a:bodyPr wrap="square" lIns="0" tIns="0" rIns="0" bIns="0" rtlCol="0"/>
          <a:lstStyle/>
          <a:p>
            <a:endParaRPr/>
          </a:p>
        </p:txBody>
      </p:sp>
      <p:sp>
        <p:nvSpPr>
          <p:cNvPr id="106" name="object 106"/>
          <p:cNvSpPr/>
          <p:nvPr/>
        </p:nvSpPr>
        <p:spPr>
          <a:xfrm>
            <a:off x="9140955" y="5296965"/>
            <a:ext cx="0" cy="3175"/>
          </a:xfrm>
          <a:custGeom>
            <a:avLst/>
            <a:gdLst/>
            <a:ahLst/>
            <a:cxnLst/>
            <a:rect l="l" t="t" r="r" b="b"/>
            <a:pathLst>
              <a:path h="3175">
                <a:moveTo>
                  <a:pt x="0" y="0"/>
                </a:moveTo>
                <a:lnTo>
                  <a:pt x="3" y="3174"/>
                </a:lnTo>
                <a:lnTo>
                  <a:pt x="0" y="0"/>
                </a:lnTo>
                <a:close/>
              </a:path>
            </a:pathLst>
          </a:custGeom>
          <a:solidFill>
            <a:srgbClr val="D3D3D3"/>
          </a:solidFill>
        </p:spPr>
        <p:txBody>
          <a:bodyPr wrap="square" lIns="0" tIns="0" rIns="0" bIns="0" rtlCol="0"/>
          <a:lstStyle/>
          <a:p>
            <a:endParaRPr/>
          </a:p>
        </p:txBody>
      </p:sp>
      <p:graphicFrame>
        <p:nvGraphicFramePr>
          <p:cNvPr id="107" name="object 107"/>
          <p:cNvGraphicFramePr>
            <a:graphicFrameLocks noGrp="1"/>
          </p:cNvGraphicFramePr>
          <p:nvPr/>
        </p:nvGraphicFramePr>
        <p:xfrm>
          <a:off x="1176810" y="2300459"/>
          <a:ext cx="2574287" cy="901502"/>
        </p:xfrm>
        <a:graphic>
          <a:graphicData uri="http://schemas.openxmlformats.org/drawingml/2006/table">
            <a:tbl>
              <a:tblPr firstRow="1" bandRow="1">
                <a:tableStyleId>{2D5ABB26-0587-4C30-8999-92F81FD0307C}</a:tableStyleId>
              </a:tblPr>
              <a:tblGrid>
                <a:gridCol w="1065530">
                  <a:extLst>
                    <a:ext uri="{9D8B030D-6E8A-4147-A177-3AD203B41FA5}">
                      <a16:colId xmlns:a16="http://schemas.microsoft.com/office/drawing/2014/main" val="20000"/>
                    </a:ext>
                  </a:extLst>
                </a:gridCol>
                <a:gridCol w="591819">
                  <a:extLst>
                    <a:ext uri="{9D8B030D-6E8A-4147-A177-3AD203B41FA5}">
                      <a16:colId xmlns:a16="http://schemas.microsoft.com/office/drawing/2014/main" val="20001"/>
                    </a:ext>
                  </a:extLst>
                </a:gridCol>
                <a:gridCol w="458469">
                  <a:extLst>
                    <a:ext uri="{9D8B030D-6E8A-4147-A177-3AD203B41FA5}">
                      <a16:colId xmlns:a16="http://schemas.microsoft.com/office/drawing/2014/main" val="20002"/>
                    </a:ext>
                  </a:extLst>
                </a:gridCol>
                <a:gridCol w="458469">
                  <a:extLst>
                    <a:ext uri="{9D8B030D-6E8A-4147-A177-3AD203B41FA5}">
                      <a16:colId xmlns:a16="http://schemas.microsoft.com/office/drawing/2014/main" val="20003"/>
                    </a:ext>
                  </a:extLst>
                </a:gridCol>
              </a:tblGrid>
              <a:tr h="149194">
                <a:tc>
                  <a:txBody>
                    <a:bodyPr/>
                    <a:lstStyle/>
                    <a:p>
                      <a:pPr algn="ctr">
                        <a:lnSpc>
                          <a:spcPct val="100000"/>
                        </a:lnSpc>
                        <a:spcBef>
                          <a:spcPts val="110"/>
                        </a:spcBef>
                      </a:pPr>
                      <a:r>
                        <a:rPr sz="700" spc="25" dirty="0">
                          <a:latin typeface="Yu Gothic"/>
                          <a:cs typeface="Yu Gothic"/>
                        </a:rPr>
                        <a:t>品名</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税抜価格</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6350">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49194">
                <a:tc>
                  <a:txBody>
                    <a:bodyPr/>
                    <a:lstStyle/>
                    <a:p>
                      <a:pPr marL="3175" algn="ctr">
                        <a:lnSpc>
                          <a:spcPct val="100000"/>
                        </a:lnSpc>
                        <a:spcBef>
                          <a:spcPts val="110"/>
                        </a:spcBef>
                      </a:pPr>
                      <a:r>
                        <a:rPr sz="700" b="1" spc="25" dirty="0">
                          <a:solidFill>
                            <a:srgbClr val="C00000"/>
                          </a:solidFill>
                          <a:latin typeface="Yu Gothic"/>
                          <a:cs typeface="Yu Gothic"/>
                        </a:rPr>
                        <a:t>かんづめ</a:t>
                      </a:r>
                      <a:r>
                        <a:rPr sz="700" b="1" spc="20" dirty="0">
                          <a:solidFill>
                            <a:srgbClr val="C00000"/>
                          </a:solidFill>
                          <a:latin typeface="Yu Gothic"/>
                          <a:cs typeface="Yu Gothic"/>
                        </a:rPr>
                        <a:t>a1※</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5" dirty="0">
                          <a:latin typeface="Yu Gothic"/>
                          <a:cs typeface="Yu Gothic"/>
                        </a:rPr>
                        <a:t>35</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6350">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9190">
                <a:tc>
                  <a:txBody>
                    <a:bodyPr/>
                    <a:lstStyle/>
                    <a:p>
                      <a:pPr marL="3175" algn="ctr">
                        <a:lnSpc>
                          <a:spcPct val="100000"/>
                        </a:lnSpc>
                        <a:spcBef>
                          <a:spcPts val="110"/>
                        </a:spcBef>
                      </a:pPr>
                      <a:r>
                        <a:rPr sz="700" b="1" spc="25" dirty="0">
                          <a:solidFill>
                            <a:srgbClr val="C00000"/>
                          </a:solidFill>
                          <a:latin typeface="Yu Gothic"/>
                          <a:cs typeface="Yu Gothic"/>
                        </a:rPr>
                        <a:t>かんづめ</a:t>
                      </a:r>
                      <a:r>
                        <a:rPr sz="700" b="1" spc="20" dirty="0">
                          <a:solidFill>
                            <a:srgbClr val="C00000"/>
                          </a:solidFill>
                          <a:latin typeface="Yu Gothic"/>
                          <a:cs typeface="Yu Gothic"/>
                        </a:rPr>
                        <a:t>a2※</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5" dirty="0">
                          <a:latin typeface="Yu Gothic"/>
                          <a:cs typeface="Yu Gothic"/>
                        </a:rPr>
                        <a:t>35</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6350">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44667">
                <a:tc>
                  <a:txBody>
                    <a:bodyPr/>
                    <a:lstStyle/>
                    <a:p>
                      <a:pPr marL="3175" algn="ctr">
                        <a:lnSpc>
                          <a:spcPct val="100000"/>
                        </a:lnSpc>
                        <a:spcBef>
                          <a:spcPts val="135"/>
                        </a:spcBef>
                      </a:pPr>
                      <a:r>
                        <a:rPr sz="700" b="1" spc="25" dirty="0">
                          <a:solidFill>
                            <a:srgbClr val="C00000"/>
                          </a:solidFill>
                          <a:latin typeface="Yu Gothic"/>
                          <a:cs typeface="Yu Gothic"/>
                        </a:rPr>
                        <a:t>発泡酒</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8100">
                      <a:solidFill>
                        <a:srgbClr val="000000"/>
                      </a:solidFill>
                      <a:prstDash val="solid"/>
                    </a:lnB>
                  </a:tcPr>
                </a:tc>
                <a:tc>
                  <a:txBody>
                    <a:bodyPr/>
                    <a:lstStyle/>
                    <a:p>
                      <a:pPr marL="3175" algn="ctr">
                        <a:lnSpc>
                          <a:spcPct val="100000"/>
                        </a:lnSpc>
                        <a:spcBef>
                          <a:spcPts val="135"/>
                        </a:spcBef>
                      </a:pPr>
                      <a:r>
                        <a:rPr sz="700" spc="5" dirty="0">
                          <a:latin typeface="Yu Gothic"/>
                          <a:cs typeface="Yu Gothic"/>
                        </a:rPr>
                        <a:t>46</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8100">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消費税額</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税込金額</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60067">
                <a:tc>
                  <a:txBody>
                    <a:bodyPr/>
                    <a:lstStyle/>
                    <a:p>
                      <a:pPr marL="3175" algn="ctr">
                        <a:lnSpc>
                          <a:spcPct val="100000"/>
                        </a:lnSpc>
                        <a:spcBef>
                          <a:spcPts val="195"/>
                        </a:spcBef>
                      </a:pPr>
                      <a:r>
                        <a:rPr sz="700" spc="10" dirty="0">
                          <a:latin typeface="Yu Gothic"/>
                          <a:cs typeface="Yu Gothic"/>
                        </a:rPr>
                        <a:t>8%</a:t>
                      </a:r>
                      <a:r>
                        <a:rPr sz="700" spc="25" dirty="0">
                          <a:latin typeface="Yu Gothic"/>
                          <a:cs typeface="Yu Gothic"/>
                        </a:rPr>
                        <a:t>対象合計</a:t>
                      </a:r>
                      <a:endParaRPr sz="700">
                        <a:latin typeface="Yu Gothic"/>
                        <a:cs typeface="Yu Gothic"/>
                      </a:endParaRPr>
                    </a:p>
                  </a:txBody>
                  <a:tcPr marL="0" marR="0" marT="24765" marB="0">
                    <a:lnL w="6350">
                      <a:solidFill>
                        <a:srgbClr val="000000"/>
                      </a:solidFill>
                      <a:prstDash val="solid"/>
                    </a:lnL>
                    <a:lnR w="6350">
                      <a:solidFill>
                        <a:srgbClr val="000000"/>
                      </a:solidFill>
                      <a:prstDash val="solid"/>
                    </a:lnR>
                    <a:lnT w="38100">
                      <a:solidFill>
                        <a:srgbClr val="000000"/>
                      </a:solidFill>
                      <a:prstDash val="solid"/>
                    </a:lnT>
                    <a:lnB w="3175">
                      <a:solidFill>
                        <a:srgbClr val="000000"/>
                      </a:solidFill>
                      <a:prstDash val="solid"/>
                    </a:lnB>
                  </a:tcPr>
                </a:tc>
                <a:tc>
                  <a:txBody>
                    <a:bodyPr/>
                    <a:lstStyle/>
                    <a:p>
                      <a:pPr marL="3175" algn="ctr">
                        <a:lnSpc>
                          <a:spcPct val="100000"/>
                        </a:lnSpc>
                        <a:spcBef>
                          <a:spcPts val="195"/>
                        </a:spcBef>
                      </a:pPr>
                      <a:r>
                        <a:rPr sz="700" spc="5" dirty="0">
                          <a:latin typeface="Yu Gothic"/>
                          <a:cs typeface="Yu Gothic"/>
                        </a:rPr>
                        <a:t>70</a:t>
                      </a:r>
                      <a:endParaRPr sz="700">
                        <a:latin typeface="Yu Gothic"/>
                        <a:cs typeface="Yu Gothic"/>
                      </a:endParaRPr>
                    </a:p>
                  </a:txBody>
                  <a:tcPr marL="0" marR="0" marT="24765" marB="0">
                    <a:lnL w="6350">
                      <a:solidFill>
                        <a:srgbClr val="000000"/>
                      </a:solidFill>
                      <a:prstDash val="solid"/>
                    </a:lnL>
                    <a:lnR w="6350">
                      <a:solidFill>
                        <a:srgbClr val="000000"/>
                      </a:solidFill>
                      <a:prstDash val="solid"/>
                    </a:lnR>
                    <a:lnT w="38100">
                      <a:solidFill>
                        <a:srgbClr val="000000"/>
                      </a:solidFill>
                      <a:prstDash val="solid"/>
                    </a:lnT>
                    <a:lnB w="3175">
                      <a:solidFill>
                        <a:srgbClr val="000000"/>
                      </a:solidFill>
                      <a:prstDash val="solid"/>
                    </a:lnB>
                  </a:tcPr>
                </a:tc>
                <a:tc>
                  <a:txBody>
                    <a:bodyPr/>
                    <a:lstStyle/>
                    <a:p>
                      <a:pPr algn="ctr">
                        <a:lnSpc>
                          <a:spcPct val="100000"/>
                        </a:lnSpc>
                        <a:spcBef>
                          <a:spcPts val="195"/>
                        </a:spcBef>
                      </a:pPr>
                      <a:r>
                        <a:rPr sz="700" b="1" dirty="0">
                          <a:solidFill>
                            <a:srgbClr val="C00000"/>
                          </a:solidFill>
                          <a:latin typeface="Yu Gothic"/>
                          <a:cs typeface="Yu Gothic"/>
                        </a:rPr>
                        <a:t>5</a:t>
                      </a:r>
                      <a:endParaRPr sz="700">
                        <a:latin typeface="Yu Gothic"/>
                        <a:cs typeface="Yu Gothic"/>
                      </a:endParaRPr>
                    </a:p>
                  </a:txBody>
                  <a:tcPr marL="0" marR="0" marT="2476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3175" algn="ctr">
                        <a:lnSpc>
                          <a:spcPct val="100000"/>
                        </a:lnSpc>
                        <a:spcBef>
                          <a:spcPts val="195"/>
                        </a:spcBef>
                      </a:pPr>
                      <a:r>
                        <a:rPr sz="700" b="1" spc="20" dirty="0">
                          <a:solidFill>
                            <a:srgbClr val="C00000"/>
                          </a:solidFill>
                          <a:latin typeface="Yu Gothic"/>
                          <a:cs typeface="Yu Gothic"/>
                        </a:rPr>
                        <a:t>75</a:t>
                      </a:r>
                      <a:endParaRPr sz="700">
                        <a:latin typeface="Yu Gothic"/>
                        <a:cs typeface="Yu Gothic"/>
                      </a:endParaRPr>
                    </a:p>
                  </a:txBody>
                  <a:tcPr marL="0" marR="0" marT="2476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49190">
                <a:tc>
                  <a:txBody>
                    <a:bodyPr/>
                    <a:lstStyle/>
                    <a:p>
                      <a:pPr marL="3175" algn="ctr">
                        <a:lnSpc>
                          <a:spcPct val="100000"/>
                        </a:lnSpc>
                        <a:spcBef>
                          <a:spcPts val="110"/>
                        </a:spcBef>
                      </a:pPr>
                      <a:r>
                        <a:rPr sz="700" spc="10" dirty="0">
                          <a:latin typeface="Yu Gothic"/>
                          <a:cs typeface="Yu Gothic"/>
                        </a:rPr>
                        <a:t>10%</a:t>
                      </a:r>
                      <a:r>
                        <a:rPr sz="700" spc="25" dirty="0">
                          <a:latin typeface="Yu Gothic"/>
                          <a:cs typeface="Yu Gothic"/>
                        </a:rPr>
                        <a:t>対象合計</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tc>
                  <a:txBody>
                    <a:bodyPr/>
                    <a:lstStyle/>
                    <a:p>
                      <a:pPr marL="3175" algn="ctr">
                        <a:lnSpc>
                          <a:spcPct val="100000"/>
                        </a:lnSpc>
                        <a:spcBef>
                          <a:spcPts val="135"/>
                        </a:spcBef>
                      </a:pPr>
                      <a:r>
                        <a:rPr sz="700" spc="5" dirty="0">
                          <a:latin typeface="Yu Gothic"/>
                          <a:cs typeface="Yu Gothic"/>
                        </a:rPr>
                        <a:t>46</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tc>
                  <a:txBody>
                    <a:bodyPr/>
                    <a:lstStyle/>
                    <a:p>
                      <a:pPr algn="ctr">
                        <a:lnSpc>
                          <a:spcPct val="100000"/>
                        </a:lnSpc>
                        <a:spcBef>
                          <a:spcPts val="135"/>
                        </a:spcBef>
                      </a:pPr>
                      <a:r>
                        <a:rPr sz="700" b="1" dirty="0">
                          <a:solidFill>
                            <a:srgbClr val="C00000"/>
                          </a:solidFill>
                          <a:latin typeface="Yu Gothic"/>
                          <a:cs typeface="Yu Gothic"/>
                        </a:rPr>
                        <a:t>4</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solidFill>
                      <a:srgbClr val="FF9999"/>
                    </a:solidFill>
                  </a:tcPr>
                </a:tc>
                <a:tc>
                  <a:txBody>
                    <a:bodyPr/>
                    <a:lstStyle/>
                    <a:p>
                      <a:pPr marL="3175" algn="ctr">
                        <a:lnSpc>
                          <a:spcPct val="100000"/>
                        </a:lnSpc>
                        <a:spcBef>
                          <a:spcPts val="135"/>
                        </a:spcBef>
                      </a:pPr>
                      <a:r>
                        <a:rPr sz="700" b="1" spc="20" dirty="0">
                          <a:solidFill>
                            <a:srgbClr val="C00000"/>
                          </a:solidFill>
                          <a:latin typeface="Yu Gothic"/>
                          <a:cs typeface="Yu Gothic"/>
                        </a:rPr>
                        <a:t>50</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bl>
          </a:graphicData>
        </a:graphic>
      </p:graphicFrame>
      <p:sp>
        <p:nvSpPr>
          <p:cNvPr id="108" name="object 108"/>
          <p:cNvSpPr/>
          <p:nvPr/>
        </p:nvSpPr>
        <p:spPr>
          <a:xfrm>
            <a:off x="3074525" y="4106718"/>
            <a:ext cx="945710" cy="506394"/>
          </a:xfrm>
          <a:prstGeom prst="rect">
            <a:avLst/>
          </a:prstGeom>
          <a:blipFill>
            <a:blip r:embed="rId2" cstate="print"/>
            <a:stretch>
              <a:fillRect/>
            </a:stretch>
          </a:blipFill>
        </p:spPr>
        <p:txBody>
          <a:bodyPr wrap="square" lIns="0" tIns="0" rIns="0" bIns="0" rtlCol="0"/>
          <a:lstStyle/>
          <a:p>
            <a:endParaRPr/>
          </a:p>
        </p:txBody>
      </p:sp>
      <p:graphicFrame>
        <p:nvGraphicFramePr>
          <p:cNvPr id="109" name="object 109"/>
          <p:cNvGraphicFramePr>
            <a:graphicFrameLocks noGrp="1"/>
          </p:cNvGraphicFramePr>
          <p:nvPr/>
        </p:nvGraphicFramePr>
        <p:xfrm>
          <a:off x="1176810" y="4097119"/>
          <a:ext cx="2574287" cy="901503"/>
        </p:xfrm>
        <a:graphic>
          <a:graphicData uri="http://schemas.openxmlformats.org/drawingml/2006/table">
            <a:tbl>
              <a:tblPr firstRow="1" bandRow="1">
                <a:tableStyleId>{2D5ABB26-0587-4C30-8999-92F81FD0307C}</a:tableStyleId>
              </a:tblPr>
              <a:tblGrid>
                <a:gridCol w="1065530">
                  <a:extLst>
                    <a:ext uri="{9D8B030D-6E8A-4147-A177-3AD203B41FA5}">
                      <a16:colId xmlns:a16="http://schemas.microsoft.com/office/drawing/2014/main" val="20000"/>
                    </a:ext>
                  </a:extLst>
                </a:gridCol>
                <a:gridCol w="591819">
                  <a:extLst>
                    <a:ext uri="{9D8B030D-6E8A-4147-A177-3AD203B41FA5}">
                      <a16:colId xmlns:a16="http://schemas.microsoft.com/office/drawing/2014/main" val="20001"/>
                    </a:ext>
                  </a:extLst>
                </a:gridCol>
                <a:gridCol w="458469">
                  <a:extLst>
                    <a:ext uri="{9D8B030D-6E8A-4147-A177-3AD203B41FA5}">
                      <a16:colId xmlns:a16="http://schemas.microsoft.com/office/drawing/2014/main" val="20002"/>
                    </a:ext>
                  </a:extLst>
                </a:gridCol>
                <a:gridCol w="458469">
                  <a:extLst>
                    <a:ext uri="{9D8B030D-6E8A-4147-A177-3AD203B41FA5}">
                      <a16:colId xmlns:a16="http://schemas.microsoft.com/office/drawing/2014/main" val="20003"/>
                    </a:ext>
                  </a:extLst>
                </a:gridCol>
              </a:tblGrid>
              <a:tr h="149195">
                <a:tc>
                  <a:txBody>
                    <a:bodyPr/>
                    <a:lstStyle/>
                    <a:p>
                      <a:pPr algn="ctr">
                        <a:lnSpc>
                          <a:spcPct val="100000"/>
                        </a:lnSpc>
                        <a:spcBef>
                          <a:spcPts val="110"/>
                        </a:spcBef>
                      </a:pPr>
                      <a:r>
                        <a:rPr sz="700" spc="25" dirty="0">
                          <a:latin typeface="Yu Gothic"/>
                          <a:cs typeface="Yu Gothic"/>
                        </a:rPr>
                        <a:t>品名</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税抜価格</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6350">
                      <a:solidFill>
                        <a:srgbClr val="000000"/>
                      </a:solidFill>
                      <a:prstDash val="solid"/>
                    </a:lnL>
                    <a:lnB w="6350">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49193">
                <a:tc>
                  <a:txBody>
                    <a:bodyPr/>
                    <a:lstStyle/>
                    <a:p>
                      <a:pPr algn="ctr">
                        <a:lnSpc>
                          <a:spcPct val="100000"/>
                        </a:lnSpc>
                        <a:spcBef>
                          <a:spcPts val="110"/>
                        </a:spcBef>
                      </a:pPr>
                      <a:r>
                        <a:rPr sz="700" b="1" spc="25" dirty="0">
                          <a:solidFill>
                            <a:srgbClr val="C00000"/>
                          </a:solidFill>
                          <a:latin typeface="Yu Gothic"/>
                          <a:cs typeface="Yu Gothic"/>
                        </a:rPr>
                        <a:t>かんづめ</a:t>
                      </a:r>
                      <a:r>
                        <a:rPr sz="700" b="1" spc="20" dirty="0">
                          <a:solidFill>
                            <a:srgbClr val="C00000"/>
                          </a:solidFill>
                          <a:latin typeface="Yu Gothic"/>
                          <a:cs typeface="Yu Gothic"/>
                        </a:rPr>
                        <a:t>b1※</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5" dirty="0">
                          <a:latin typeface="Yu Gothic"/>
                          <a:cs typeface="Yu Gothic"/>
                        </a:rPr>
                        <a:t>35</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6350">
                      <a:solidFill>
                        <a:srgbClr val="000000"/>
                      </a:solidFill>
                      <a:prstDash val="solid"/>
                    </a:lnL>
                    <a:lnB w="635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9193">
                <a:tc>
                  <a:txBody>
                    <a:bodyPr/>
                    <a:lstStyle/>
                    <a:p>
                      <a:pPr algn="ctr">
                        <a:lnSpc>
                          <a:spcPct val="100000"/>
                        </a:lnSpc>
                        <a:spcBef>
                          <a:spcPts val="110"/>
                        </a:spcBef>
                      </a:pPr>
                      <a:r>
                        <a:rPr sz="700" b="1" spc="25" dirty="0">
                          <a:solidFill>
                            <a:srgbClr val="C00000"/>
                          </a:solidFill>
                          <a:latin typeface="Yu Gothic"/>
                          <a:cs typeface="Yu Gothic"/>
                        </a:rPr>
                        <a:t>かんづめ</a:t>
                      </a:r>
                      <a:r>
                        <a:rPr sz="700" b="1" spc="20" dirty="0">
                          <a:solidFill>
                            <a:srgbClr val="C00000"/>
                          </a:solidFill>
                          <a:latin typeface="Yu Gothic"/>
                          <a:cs typeface="Yu Gothic"/>
                        </a:rPr>
                        <a:t>b2※</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tc>
                  <a:txBody>
                    <a:bodyPr/>
                    <a:lstStyle/>
                    <a:p>
                      <a:pPr marL="3175" algn="ctr">
                        <a:lnSpc>
                          <a:spcPct val="100000"/>
                        </a:lnSpc>
                        <a:spcBef>
                          <a:spcPts val="135"/>
                        </a:spcBef>
                      </a:pPr>
                      <a:r>
                        <a:rPr sz="700" spc="5" dirty="0">
                          <a:latin typeface="Yu Gothic"/>
                          <a:cs typeface="Yu Gothic"/>
                        </a:rPr>
                        <a:t>35</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6350">
                      <a:solidFill>
                        <a:srgbClr val="000000"/>
                      </a:solidFill>
                      <a:prstDash val="solid"/>
                    </a:lnB>
                  </a:tcPr>
                </a:tc>
                <a:tc gridSpan="2" vMerge="1">
                  <a:txBody>
                    <a:bodyPr/>
                    <a:lstStyle/>
                    <a:p>
                      <a:endParaRPr/>
                    </a:p>
                  </a:txBody>
                  <a:tcPr marL="0" marR="0" marT="0" marB="0">
                    <a:lnL w="6350">
                      <a:solidFill>
                        <a:srgbClr val="000000"/>
                      </a:solidFill>
                      <a:prstDash val="solid"/>
                    </a:lnL>
                    <a:lnB w="635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42891">
                <a:tc>
                  <a:txBody>
                    <a:bodyPr/>
                    <a:lstStyle/>
                    <a:p>
                      <a:pPr marL="3175" algn="ctr">
                        <a:lnSpc>
                          <a:spcPct val="100000"/>
                        </a:lnSpc>
                        <a:spcBef>
                          <a:spcPts val="135"/>
                        </a:spcBef>
                      </a:pPr>
                      <a:r>
                        <a:rPr sz="700" b="1" spc="25" dirty="0">
                          <a:solidFill>
                            <a:srgbClr val="C00000"/>
                          </a:solidFill>
                          <a:latin typeface="Yu Gothic"/>
                          <a:cs typeface="Yu Gothic"/>
                        </a:rPr>
                        <a:t>発泡酒</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28575">
                      <a:solidFill>
                        <a:srgbClr val="000000"/>
                      </a:solidFill>
                      <a:prstDash val="solid"/>
                    </a:lnB>
                  </a:tcPr>
                </a:tc>
                <a:tc>
                  <a:txBody>
                    <a:bodyPr/>
                    <a:lstStyle/>
                    <a:p>
                      <a:pPr marL="3175" algn="ctr">
                        <a:lnSpc>
                          <a:spcPct val="100000"/>
                        </a:lnSpc>
                        <a:spcBef>
                          <a:spcPts val="135"/>
                        </a:spcBef>
                      </a:pPr>
                      <a:r>
                        <a:rPr sz="700" spc="5" dirty="0">
                          <a:latin typeface="Yu Gothic"/>
                          <a:cs typeface="Yu Gothic"/>
                        </a:rPr>
                        <a:t>46</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28575">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消費税額</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tcPr>
                </a:tc>
                <a:tc>
                  <a:txBody>
                    <a:bodyPr/>
                    <a:lstStyle/>
                    <a:p>
                      <a:pPr marL="3175" algn="ctr">
                        <a:lnSpc>
                          <a:spcPct val="100000"/>
                        </a:lnSpc>
                        <a:spcBef>
                          <a:spcPts val="135"/>
                        </a:spcBef>
                      </a:pPr>
                      <a:r>
                        <a:rPr sz="700" spc="25" dirty="0">
                          <a:latin typeface="Yu Gothic"/>
                          <a:cs typeface="Yu Gothic"/>
                        </a:rPr>
                        <a:t>税込金額</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61843">
                <a:tc>
                  <a:txBody>
                    <a:bodyPr/>
                    <a:lstStyle/>
                    <a:p>
                      <a:pPr marL="3175" algn="ctr">
                        <a:lnSpc>
                          <a:spcPct val="100000"/>
                        </a:lnSpc>
                        <a:spcBef>
                          <a:spcPts val="210"/>
                        </a:spcBef>
                      </a:pPr>
                      <a:r>
                        <a:rPr sz="700" spc="10" dirty="0">
                          <a:latin typeface="Yu Gothic"/>
                          <a:cs typeface="Yu Gothic"/>
                        </a:rPr>
                        <a:t>8%</a:t>
                      </a:r>
                      <a:r>
                        <a:rPr sz="700" spc="25" dirty="0">
                          <a:latin typeface="Yu Gothic"/>
                          <a:cs typeface="Yu Gothic"/>
                        </a:rPr>
                        <a:t>対象合計</a:t>
                      </a:r>
                      <a:endParaRPr sz="700">
                        <a:latin typeface="Yu Gothic"/>
                        <a:cs typeface="Yu Gothic"/>
                      </a:endParaRPr>
                    </a:p>
                  </a:txBody>
                  <a:tcPr marL="0" marR="0" marT="26670" marB="0">
                    <a:lnL w="6350">
                      <a:solidFill>
                        <a:srgbClr val="000000"/>
                      </a:solidFill>
                      <a:prstDash val="solid"/>
                    </a:lnL>
                    <a:lnR w="6350">
                      <a:solidFill>
                        <a:srgbClr val="000000"/>
                      </a:solidFill>
                      <a:prstDash val="solid"/>
                    </a:lnR>
                    <a:lnT w="28575">
                      <a:solidFill>
                        <a:srgbClr val="000000"/>
                      </a:solidFill>
                      <a:prstDash val="solid"/>
                    </a:lnT>
                    <a:lnB w="3175">
                      <a:solidFill>
                        <a:srgbClr val="000000"/>
                      </a:solidFill>
                      <a:prstDash val="solid"/>
                    </a:lnB>
                  </a:tcPr>
                </a:tc>
                <a:tc>
                  <a:txBody>
                    <a:bodyPr/>
                    <a:lstStyle/>
                    <a:p>
                      <a:pPr marL="3175" algn="ctr">
                        <a:lnSpc>
                          <a:spcPct val="100000"/>
                        </a:lnSpc>
                        <a:spcBef>
                          <a:spcPts val="210"/>
                        </a:spcBef>
                      </a:pPr>
                      <a:r>
                        <a:rPr sz="700" spc="5" dirty="0">
                          <a:latin typeface="Yu Gothic"/>
                          <a:cs typeface="Yu Gothic"/>
                        </a:rPr>
                        <a:t>70</a:t>
                      </a:r>
                      <a:endParaRPr sz="700">
                        <a:latin typeface="Yu Gothic"/>
                        <a:cs typeface="Yu Gothic"/>
                      </a:endParaRPr>
                    </a:p>
                  </a:txBody>
                  <a:tcPr marL="0" marR="0" marT="26670" marB="0">
                    <a:lnL w="6350">
                      <a:solidFill>
                        <a:srgbClr val="000000"/>
                      </a:solidFill>
                      <a:prstDash val="solid"/>
                    </a:lnL>
                    <a:lnR w="6350">
                      <a:solidFill>
                        <a:srgbClr val="000000"/>
                      </a:solidFill>
                      <a:prstDash val="solid"/>
                    </a:lnR>
                    <a:lnT w="28575">
                      <a:solidFill>
                        <a:srgbClr val="000000"/>
                      </a:solidFill>
                      <a:prstDash val="solid"/>
                    </a:lnT>
                    <a:lnB w="3175">
                      <a:solidFill>
                        <a:srgbClr val="000000"/>
                      </a:solidFill>
                      <a:prstDash val="solid"/>
                    </a:lnB>
                  </a:tcPr>
                </a:tc>
                <a:tc>
                  <a:txBody>
                    <a:bodyPr/>
                    <a:lstStyle/>
                    <a:p>
                      <a:pPr algn="ctr">
                        <a:lnSpc>
                          <a:spcPct val="100000"/>
                        </a:lnSpc>
                        <a:spcBef>
                          <a:spcPts val="210"/>
                        </a:spcBef>
                      </a:pPr>
                      <a:r>
                        <a:rPr sz="700" b="1" dirty="0">
                          <a:solidFill>
                            <a:srgbClr val="C00000"/>
                          </a:solidFill>
                          <a:latin typeface="Yu Gothic"/>
                          <a:cs typeface="Yu Gothic"/>
                        </a:rPr>
                        <a:t>5</a:t>
                      </a:r>
                      <a:endParaRPr sz="700">
                        <a:latin typeface="Yu Gothic"/>
                        <a:cs typeface="Yu Gothic"/>
                      </a:endParaRPr>
                    </a:p>
                  </a:txBody>
                  <a:tcPr marL="0" marR="0" marT="26670" marB="0">
                    <a:lnL w="6350">
                      <a:solidFill>
                        <a:srgbClr val="000000"/>
                      </a:solidFill>
                      <a:prstDash val="solid"/>
                    </a:lnL>
                    <a:lnR w="6350">
                      <a:solidFill>
                        <a:srgbClr val="000000"/>
                      </a:solidFill>
                      <a:prstDash val="solid"/>
                    </a:lnR>
                    <a:lnT w="19050">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210"/>
                        </a:spcBef>
                      </a:pPr>
                      <a:r>
                        <a:rPr sz="700" b="1" spc="20" dirty="0">
                          <a:solidFill>
                            <a:srgbClr val="C00000"/>
                          </a:solidFill>
                          <a:latin typeface="Yu Gothic"/>
                          <a:cs typeface="Yu Gothic"/>
                        </a:rPr>
                        <a:t>75</a:t>
                      </a:r>
                      <a:endParaRPr sz="700">
                        <a:latin typeface="Yu Gothic"/>
                        <a:cs typeface="Yu Gothic"/>
                      </a:endParaRPr>
                    </a:p>
                  </a:txBody>
                  <a:tcPr marL="0" marR="0" marT="266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49188">
                <a:tc>
                  <a:txBody>
                    <a:bodyPr/>
                    <a:lstStyle/>
                    <a:p>
                      <a:pPr marL="3175" algn="ctr">
                        <a:lnSpc>
                          <a:spcPct val="100000"/>
                        </a:lnSpc>
                        <a:spcBef>
                          <a:spcPts val="110"/>
                        </a:spcBef>
                      </a:pPr>
                      <a:r>
                        <a:rPr sz="700" spc="10" dirty="0">
                          <a:latin typeface="Yu Gothic"/>
                          <a:cs typeface="Yu Gothic"/>
                        </a:rPr>
                        <a:t>10%</a:t>
                      </a:r>
                      <a:r>
                        <a:rPr sz="700" spc="25" dirty="0">
                          <a:latin typeface="Yu Gothic"/>
                          <a:cs typeface="Yu Gothic"/>
                        </a:rPr>
                        <a:t>対象合計</a:t>
                      </a:r>
                      <a:endParaRPr sz="700">
                        <a:latin typeface="Yu Gothic"/>
                        <a:cs typeface="Yu Gothic"/>
                      </a:endParaRPr>
                    </a:p>
                  </a:txBody>
                  <a:tcPr marL="0" marR="0" marT="13970"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700" spc="5" dirty="0">
                          <a:latin typeface="Yu Gothic"/>
                          <a:cs typeface="Yu Gothic"/>
                        </a:rPr>
                        <a:t>46</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700" b="1" dirty="0">
                          <a:solidFill>
                            <a:srgbClr val="C00000"/>
                          </a:solidFill>
                          <a:latin typeface="Yu Gothic"/>
                          <a:cs typeface="Yu Gothic"/>
                        </a:rPr>
                        <a:t>4</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35"/>
                        </a:spcBef>
                      </a:pPr>
                      <a:r>
                        <a:rPr sz="700" b="1" spc="20" dirty="0">
                          <a:solidFill>
                            <a:srgbClr val="C00000"/>
                          </a:solidFill>
                          <a:latin typeface="Yu Gothic"/>
                          <a:cs typeface="Yu Gothic"/>
                        </a:rPr>
                        <a:t>50</a:t>
                      </a:r>
                      <a:endParaRPr sz="700">
                        <a:latin typeface="Yu Gothic"/>
                        <a:cs typeface="Yu Gothic"/>
                      </a:endParaRPr>
                    </a:p>
                  </a:txBody>
                  <a:tcPr marL="0" marR="0" marT="17145" marB="0">
                    <a:lnL w="6350">
                      <a:solidFill>
                        <a:srgbClr val="000000"/>
                      </a:solidFill>
                      <a:prstDash val="solid"/>
                    </a:lnL>
                    <a:lnR w="6350">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
        <p:nvSpPr>
          <p:cNvPr id="110" name="object 110"/>
          <p:cNvSpPr/>
          <p:nvPr/>
        </p:nvSpPr>
        <p:spPr>
          <a:xfrm>
            <a:off x="3090486" y="2303642"/>
            <a:ext cx="942471" cy="510187"/>
          </a:xfrm>
          <a:prstGeom prst="rect">
            <a:avLst/>
          </a:prstGeom>
          <a:blipFill>
            <a:blip r:embed="rId3" cstate="print"/>
            <a:stretch>
              <a:fillRect/>
            </a:stretch>
          </a:blipFill>
        </p:spPr>
        <p:txBody>
          <a:bodyPr wrap="square" lIns="0" tIns="0" rIns="0" bIns="0" rtlCol="0"/>
          <a:lstStyle/>
          <a:p>
            <a:endParaRPr/>
          </a:p>
        </p:txBody>
      </p:sp>
      <p:sp>
        <p:nvSpPr>
          <p:cNvPr id="111" name="object 111"/>
          <p:cNvSpPr/>
          <p:nvPr/>
        </p:nvSpPr>
        <p:spPr>
          <a:xfrm>
            <a:off x="8002175" y="2871079"/>
            <a:ext cx="809625" cy="532765"/>
          </a:xfrm>
          <a:custGeom>
            <a:avLst/>
            <a:gdLst/>
            <a:ahLst/>
            <a:cxnLst/>
            <a:rect l="l" t="t" r="r" b="b"/>
            <a:pathLst>
              <a:path w="809625" h="532764">
                <a:moveTo>
                  <a:pt x="356883" y="107131"/>
                </a:moveTo>
                <a:lnTo>
                  <a:pt x="162873" y="107131"/>
                </a:lnTo>
                <a:lnTo>
                  <a:pt x="0" y="0"/>
                </a:lnTo>
                <a:lnTo>
                  <a:pt x="356883" y="107131"/>
                </a:lnTo>
                <a:close/>
              </a:path>
              <a:path w="809625" h="532764">
                <a:moveTo>
                  <a:pt x="738542" y="532508"/>
                </a:moveTo>
                <a:lnTo>
                  <a:pt x="104565" y="532508"/>
                </a:lnTo>
                <a:lnTo>
                  <a:pt x="76916" y="526937"/>
                </a:lnTo>
                <a:lnTo>
                  <a:pt x="54337" y="511743"/>
                </a:lnTo>
                <a:lnTo>
                  <a:pt x="39114" y="489207"/>
                </a:lnTo>
                <a:lnTo>
                  <a:pt x="33532" y="461610"/>
                </a:lnTo>
                <a:lnTo>
                  <a:pt x="33532" y="178027"/>
                </a:lnTo>
                <a:lnTo>
                  <a:pt x="39114" y="150432"/>
                </a:lnTo>
                <a:lnTo>
                  <a:pt x="54337" y="127897"/>
                </a:lnTo>
                <a:lnTo>
                  <a:pt x="76916" y="112703"/>
                </a:lnTo>
                <a:lnTo>
                  <a:pt x="104565" y="107131"/>
                </a:lnTo>
                <a:lnTo>
                  <a:pt x="738542" y="107131"/>
                </a:lnTo>
                <a:lnTo>
                  <a:pt x="788770" y="127897"/>
                </a:lnTo>
                <a:lnTo>
                  <a:pt x="809575" y="178027"/>
                </a:lnTo>
                <a:lnTo>
                  <a:pt x="809575" y="461610"/>
                </a:lnTo>
                <a:lnTo>
                  <a:pt x="803993" y="489207"/>
                </a:lnTo>
                <a:lnTo>
                  <a:pt x="788770" y="511743"/>
                </a:lnTo>
                <a:lnTo>
                  <a:pt x="766192" y="526937"/>
                </a:lnTo>
                <a:lnTo>
                  <a:pt x="738542" y="532508"/>
                </a:lnTo>
                <a:close/>
              </a:path>
            </a:pathLst>
          </a:custGeom>
          <a:solidFill>
            <a:srgbClr val="FFFFFF"/>
          </a:solidFill>
        </p:spPr>
        <p:txBody>
          <a:bodyPr wrap="square" lIns="0" tIns="0" rIns="0" bIns="0" rtlCol="0"/>
          <a:lstStyle/>
          <a:p>
            <a:endParaRPr/>
          </a:p>
        </p:txBody>
      </p:sp>
      <p:sp>
        <p:nvSpPr>
          <p:cNvPr id="112" name="object 112"/>
          <p:cNvSpPr/>
          <p:nvPr/>
        </p:nvSpPr>
        <p:spPr>
          <a:xfrm>
            <a:off x="8002175" y="2871079"/>
            <a:ext cx="809625" cy="532765"/>
          </a:xfrm>
          <a:custGeom>
            <a:avLst/>
            <a:gdLst/>
            <a:ahLst/>
            <a:cxnLst/>
            <a:rect l="l" t="t" r="r" b="b"/>
            <a:pathLst>
              <a:path w="809625" h="532764">
                <a:moveTo>
                  <a:pt x="33532" y="178029"/>
                </a:moveTo>
                <a:lnTo>
                  <a:pt x="39114" y="150432"/>
                </a:lnTo>
                <a:lnTo>
                  <a:pt x="54337" y="127897"/>
                </a:lnTo>
                <a:lnTo>
                  <a:pt x="76916" y="112703"/>
                </a:lnTo>
                <a:lnTo>
                  <a:pt x="104565" y="107131"/>
                </a:lnTo>
                <a:lnTo>
                  <a:pt x="162873" y="107131"/>
                </a:lnTo>
                <a:lnTo>
                  <a:pt x="0" y="0"/>
                </a:lnTo>
                <a:lnTo>
                  <a:pt x="356883" y="107131"/>
                </a:lnTo>
                <a:lnTo>
                  <a:pt x="738542" y="107131"/>
                </a:lnTo>
                <a:lnTo>
                  <a:pt x="766192" y="112703"/>
                </a:lnTo>
                <a:lnTo>
                  <a:pt x="788770" y="127897"/>
                </a:lnTo>
                <a:lnTo>
                  <a:pt x="803993" y="150432"/>
                </a:lnTo>
                <a:lnTo>
                  <a:pt x="809575" y="178029"/>
                </a:lnTo>
                <a:lnTo>
                  <a:pt x="809575" y="284372"/>
                </a:lnTo>
                <a:lnTo>
                  <a:pt x="809575" y="461610"/>
                </a:lnTo>
                <a:lnTo>
                  <a:pt x="803993" y="489207"/>
                </a:lnTo>
                <a:lnTo>
                  <a:pt x="788770" y="511743"/>
                </a:lnTo>
                <a:lnTo>
                  <a:pt x="766192" y="526937"/>
                </a:lnTo>
                <a:lnTo>
                  <a:pt x="738542" y="532508"/>
                </a:lnTo>
                <a:lnTo>
                  <a:pt x="356883" y="532508"/>
                </a:lnTo>
                <a:lnTo>
                  <a:pt x="162873" y="532508"/>
                </a:lnTo>
                <a:lnTo>
                  <a:pt x="104565" y="532508"/>
                </a:lnTo>
                <a:lnTo>
                  <a:pt x="76916" y="526937"/>
                </a:lnTo>
                <a:lnTo>
                  <a:pt x="54337" y="511743"/>
                </a:lnTo>
                <a:lnTo>
                  <a:pt x="39114" y="489207"/>
                </a:lnTo>
                <a:lnTo>
                  <a:pt x="33532" y="461610"/>
                </a:lnTo>
                <a:lnTo>
                  <a:pt x="33532" y="284372"/>
                </a:lnTo>
                <a:lnTo>
                  <a:pt x="33532" y="178027"/>
                </a:lnTo>
                <a:close/>
              </a:path>
            </a:pathLst>
          </a:custGeom>
          <a:ln w="9529">
            <a:solidFill>
              <a:srgbClr val="000000"/>
            </a:solidFill>
          </a:ln>
        </p:spPr>
        <p:txBody>
          <a:bodyPr wrap="square" lIns="0" tIns="0" rIns="0" bIns="0" rtlCol="0"/>
          <a:lstStyle/>
          <a:p>
            <a:endParaRPr/>
          </a:p>
        </p:txBody>
      </p:sp>
      <p:sp>
        <p:nvSpPr>
          <p:cNvPr id="113" name="object 113"/>
          <p:cNvSpPr txBox="1"/>
          <p:nvPr/>
        </p:nvSpPr>
        <p:spPr>
          <a:xfrm>
            <a:off x="8103369" y="2989416"/>
            <a:ext cx="579120" cy="336550"/>
          </a:xfrm>
          <a:prstGeom prst="rect">
            <a:avLst/>
          </a:prstGeom>
        </p:spPr>
        <p:txBody>
          <a:bodyPr vert="horz" wrap="square" lIns="0" tIns="12065" rIns="0" bIns="0" rtlCol="0">
            <a:spAutoFit/>
          </a:bodyPr>
          <a:lstStyle/>
          <a:p>
            <a:pPr marL="12700" marR="5080">
              <a:lnSpc>
                <a:spcPct val="136100"/>
              </a:lnSpc>
              <a:spcBef>
                <a:spcPts val="95"/>
              </a:spcBef>
            </a:pPr>
            <a:r>
              <a:rPr sz="750" i="1" spc="-25" dirty="0">
                <a:latin typeface="Yu Gothic"/>
                <a:cs typeface="Yu Gothic"/>
              </a:rPr>
              <a:t>個別請求書の 合計金額</a:t>
            </a:r>
            <a:endParaRPr sz="750">
              <a:latin typeface="Yu Gothic"/>
              <a:cs typeface="Yu Gothic"/>
            </a:endParaRPr>
          </a:p>
        </p:txBody>
      </p:sp>
      <p:sp>
        <p:nvSpPr>
          <p:cNvPr id="117" name="スライド番号プレースホルダー 116">
            <a:extLst>
              <a:ext uri="{FF2B5EF4-FFF2-40B4-BE49-F238E27FC236}">
                <a16:creationId xmlns:a16="http://schemas.microsoft.com/office/drawing/2014/main" id="{BD4189B8-C95A-49D5-BA2F-DB8C77D7527F}"/>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12</a:t>
            </a:fld>
            <a:endParaRPr lang="en-US" altLang="ja-JP"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87372" y="482910"/>
            <a:ext cx="5969000" cy="574040"/>
          </a:xfrm>
          <a:prstGeom prst="rect">
            <a:avLst/>
          </a:prstGeom>
        </p:spPr>
        <p:txBody>
          <a:bodyPr vert="horz" wrap="square" lIns="0" tIns="12700" rIns="0" bIns="0" rtlCol="0">
            <a:spAutoFit/>
          </a:bodyPr>
          <a:lstStyle/>
          <a:p>
            <a:pPr marL="12700">
              <a:lnSpc>
                <a:spcPct val="100000"/>
              </a:lnSpc>
              <a:spcBef>
                <a:spcPts val="100"/>
              </a:spcBef>
            </a:pPr>
            <a:r>
              <a:rPr sz="3600" dirty="0"/>
              <a:t>方式２：請求書インボイス②</a:t>
            </a:r>
            <a:endParaRPr sz="3600"/>
          </a:p>
        </p:txBody>
      </p:sp>
      <p:sp>
        <p:nvSpPr>
          <p:cNvPr id="3" name="object 3"/>
          <p:cNvSpPr txBox="1"/>
          <p:nvPr/>
        </p:nvSpPr>
        <p:spPr>
          <a:xfrm>
            <a:off x="103282" y="1369957"/>
            <a:ext cx="4799965"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＜消費税の仕入税額控除制度における適格請求書等保存方式に関するＱ＆Ａ（平成</a:t>
            </a:r>
            <a:r>
              <a:rPr sz="700" spc="-15" dirty="0">
                <a:latin typeface="Yu Gothic"/>
                <a:cs typeface="Yu Gothic"/>
              </a:rPr>
              <a:t> </a:t>
            </a:r>
            <a:r>
              <a:rPr sz="700" dirty="0">
                <a:latin typeface="Yu Gothic"/>
                <a:cs typeface="Yu Gothic"/>
              </a:rPr>
              <a:t>30</a:t>
            </a:r>
            <a:r>
              <a:rPr sz="700" spc="-15" dirty="0">
                <a:latin typeface="Yu Gothic"/>
                <a:cs typeface="Yu Gothic"/>
              </a:rPr>
              <a:t> </a:t>
            </a:r>
            <a:r>
              <a:rPr sz="700" spc="15" dirty="0">
                <a:latin typeface="Yu Gothic"/>
                <a:cs typeface="Yu Gothic"/>
              </a:rPr>
              <a:t>年</a:t>
            </a:r>
            <a:r>
              <a:rPr sz="700" spc="-15" dirty="0">
                <a:latin typeface="Yu Gothic"/>
                <a:cs typeface="Yu Gothic"/>
              </a:rPr>
              <a:t> </a:t>
            </a:r>
            <a:r>
              <a:rPr sz="700" dirty="0">
                <a:latin typeface="Yu Gothic"/>
                <a:cs typeface="Yu Gothic"/>
              </a:rPr>
              <a:t>11</a:t>
            </a:r>
            <a:r>
              <a:rPr sz="700" spc="-10" dirty="0">
                <a:latin typeface="Yu Gothic"/>
                <a:cs typeface="Yu Gothic"/>
              </a:rPr>
              <a:t> </a:t>
            </a:r>
            <a:r>
              <a:rPr sz="700" spc="15" dirty="0">
                <a:latin typeface="Yu Gothic"/>
                <a:cs typeface="Yu Gothic"/>
              </a:rPr>
              <a:t>月改訂）問</a:t>
            </a:r>
            <a:r>
              <a:rPr sz="700" spc="5" dirty="0">
                <a:latin typeface="Yu Gothic"/>
                <a:cs typeface="Yu Gothic"/>
              </a:rPr>
              <a:t>43-1</a:t>
            </a:r>
            <a:r>
              <a:rPr sz="700" spc="15" dirty="0">
                <a:latin typeface="Yu Gothic"/>
                <a:cs typeface="Yu Gothic"/>
              </a:rPr>
              <a:t>、問</a:t>
            </a:r>
            <a:r>
              <a:rPr sz="700" spc="5" dirty="0">
                <a:latin typeface="Yu Gothic"/>
                <a:cs typeface="Yu Gothic"/>
              </a:rPr>
              <a:t>37＞</a:t>
            </a:r>
            <a:endParaRPr sz="700">
              <a:latin typeface="Yu Gothic"/>
              <a:cs typeface="Yu Gothic"/>
            </a:endParaRPr>
          </a:p>
        </p:txBody>
      </p:sp>
      <p:sp>
        <p:nvSpPr>
          <p:cNvPr id="4" name="object 4"/>
          <p:cNvSpPr txBox="1"/>
          <p:nvPr/>
        </p:nvSpPr>
        <p:spPr>
          <a:xfrm>
            <a:off x="7106147" y="1664084"/>
            <a:ext cx="480059"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一括請求書</a:t>
            </a:r>
            <a:endParaRPr sz="700">
              <a:latin typeface="Yu Gothic"/>
              <a:cs typeface="Yu Gothic"/>
            </a:endParaRPr>
          </a:p>
        </p:txBody>
      </p:sp>
      <p:sp>
        <p:nvSpPr>
          <p:cNvPr id="5" name="object 5"/>
          <p:cNvSpPr txBox="1"/>
          <p:nvPr/>
        </p:nvSpPr>
        <p:spPr>
          <a:xfrm>
            <a:off x="1162805" y="1811147"/>
            <a:ext cx="843915"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〇〇株式会社</a:t>
            </a:r>
            <a:r>
              <a:rPr sz="700" spc="215" dirty="0">
                <a:latin typeface="Yu Gothic"/>
                <a:cs typeface="Yu Gothic"/>
              </a:rPr>
              <a:t> </a:t>
            </a:r>
            <a:r>
              <a:rPr sz="700" spc="15" dirty="0">
                <a:latin typeface="Yu Gothic"/>
                <a:cs typeface="Yu Gothic"/>
              </a:rPr>
              <a:t>御中</a:t>
            </a:r>
            <a:endParaRPr sz="700">
              <a:latin typeface="Yu Gothic"/>
              <a:cs typeface="Yu Gothic"/>
            </a:endParaRPr>
          </a:p>
        </p:txBody>
      </p:sp>
      <p:sp>
        <p:nvSpPr>
          <p:cNvPr id="6" name="object 6"/>
          <p:cNvSpPr txBox="1"/>
          <p:nvPr/>
        </p:nvSpPr>
        <p:spPr>
          <a:xfrm>
            <a:off x="3748913" y="1772974"/>
            <a:ext cx="429895" cy="320040"/>
          </a:xfrm>
          <a:prstGeom prst="rect">
            <a:avLst/>
          </a:prstGeom>
        </p:spPr>
        <p:txBody>
          <a:bodyPr vert="horz" wrap="square" lIns="0" tIns="52705" rIns="0" bIns="0" rtlCol="0">
            <a:spAutoFit/>
          </a:bodyPr>
          <a:lstStyle/>
          <a:p>
            <a:pPr marL="74930">
              <a:lnSpc>
                <a:spcPct val="100000"/>
              </a:lnSpc>
              <a:spcBef>
                <a:spcPts val="415"/>
              </a:spcBef>
            </a:pPr>
            <a:r>
              <a:rPr sz="700" dirty="0">
                <a:latin typeface="Yu Gothic"/>
                <a:cs typeface="Yu Gothic"/>
              </a:rPr>
              <a:t>No.1001</a:t>
            </a:r>
            <a:endParaRPr sz="700">
              <a:latin typeface="Yu Gothic"/>
              <a:cs typeface="Yu Gothic"/>
            </a:endParaRPr>
          </a:p>
          <a:p>
            <a:pPr marL="12700">
              <a:lnSpc>
                <a:spcPct val="100000"/>
              </a:lnSpc>
              <a:spcBef>
                <a:spcPts val="315"/>
              </a:spcBef>
            </a:pPr>
            <a:r>
              <a:rPr sz="700" spc="15" dirty="0">
                <a:latin typeface="Yu Gothic"/>
                <a:cs typeface="Yu Gothic"/>
              </a:rPr>
              <a:t>H〇</a:t>
            </a:r>
            <a:r>
              <a:rPr sz="700" spc="-15" dirty="0">
                <a:latin typeface="Yu Gothic"/>
                <a:cs typeface="Yu Gothic"/>
              </a:rPr>
              <a:t>.</a:t>
            </a:r>
            <a:r>
              <a:rPr sz="700" dirty="0">
                <a:latin typeface="Yu Gothic"/>
                <a:cs typeface="Yu Gothic"/>
              </a:rPr>
              <a:t>10</a:t>
            </a:r>
            <a:r>
              <a:rPr sz="700" spc="-15" dirty="0">
                <a:latin typeface="Yu Gothic"/>
                <a:cs typeface="Yu Gothic"/>
              </a:rPr>
              <a:t>.</a:t>
            </a:r>
            <a:r>
              <a:rPr sz="700" dirty="0">
                <a:latin typeface="Yu Gothic"/>
                <a:cs typeface="Yu Gothic"/>
              </a:rPr>
              <a:t>15</a:t>
            </a:r>
            <a:endParaRPr sz="700">
              <a:latin typeface="Yu Gothic"/>
              <a:cs typeface="Yu Gothic"/>
            </a:endParaRPr>
          </a:p>
        </p:txBody>
      </p:sp>
      <p:sp>
        <p:nvSpPr>
          <p:cNvPr id="7" name="object 7"/>
          <p:cNvSpPr txBox="1"/>
          <p:nvPr/>
        </p:nvSpPr>
        <p:spPr>
          <a:xfrm>
            <a:off x="5488656" y="1811145"/>
            <a:ext cx="2990850" cy="575945"/>
          </a:xfrm>
          <a:prstGeom prst="rect">
            <a:avLst/>
          </a:prstGeom>
        </p:spPr>
        <p:txBody>
          <a:bodyPr vert="horz" wrap="square" lIns="0" tIns="14605" rIns="0" bIns="0" rtlCol="0">
            <a:spAutoFit/>
          </a:bodyPr>
          <a:lstStyle/>
          <a:p>
            <a:pPr marL="12700">
              <a:lnSpc>
                <a:spcPct val="100000"/>
              </a:lnSpc>
              <a:spcBef>
                <a:spcPts val="115"/>
              </a:spcBef>
              <a:tabLst>
                <a:tab pos="2548255" algn="l"/>
              </a:tabLst>
            </a:pPr>
            <a:r>
              <a:rPr sz="700" b="1" spc="15" dirty="0">
                <a:solidFill>
                  <a:srgbClr val="C00000"/>
                </a:solidFill>
                <a:latin typeface="Yu Gothic"/>
                <a:cs typeface="Yu Gothic"/>
              </a:rPr>
              <a:t>〇〇株式会社  </a:t>
            </a:r>
            <a:r>
              <a:rPr sz="700" b="1" spc="85" dirty="0">
                <a:solidFill>
                  <a:srgbClr val="C00000"/>
                </a:solidFill>
                <a:latin typeface="Yu Gothic"/>
                <a:cs typeface="Yu Gothic"/>
              </a:rPr>
              <a:t> </a:t>
            </a:r>
            <a:r>
              <a:rPr sz="700" b="1" spc="15" dirty="0">
                <a:solidFill>
                  <a:srgbClr val="C00000"/>
                </a:solidFill>
                <a:latin typeface="Yu Gothic"/>
                <a:cs typeface="Yu Gothic"/>
              </a:rPr>
              <a:t>御中	</a:t>
            </a:r>
            <a:r>
              <a:rPr sz="700" spc="15" dirty="0">
                <a:latin typeface="Yu Gothic"/>
                <a:cs typeface="Yu Gothic"/>
              </a:rPr>
              <a:t>H〇</a:t>
            </a:r>
            <a:r>
              <a:rPr sz="700" spc="-5" dirty="0">
                <a:latin typeface="Yu Gothic"/>
                <a:cs typeface="Yu Gothic"/>
              </a:rPr>
              <a:t>.10.31</a:t>
            </a:r>
            <a:endParaRPr sz="700">
              <a:latin typeface="Yu Gothic"/>
              <a:cs typeface="Yu Gothic"/>
            </a:endParaRPr>
          </a:p>
          <a:p>
            <a:pPr>
              <a:lnSpc>
                <a:spcPct val="100000"/>
              </a:lnSpc>
            </a:pPr>
            <a:endParaRPr sz="800">
              <a:latin typeface="Times New Roman"/>
              <a:cs typeface="Times New Roman"/>
            </a:endParaRPr>
          </a:p>
          <a:p>
            <a:pPr marL="460375">
              <a:lnSpc>
                <a:spcPct val="100000"/>
              </a:lnSpc>
              <a:spcBef>
                <a:spcPts val="555"/>
              </a:spcBef>
            </a:pPr>
            <a:r>
              <a:rPr sz="700" spc="15" dirty="0">
                <a:latin typeface="Yu Gothic"/>
                <a:cs typeface="Yu Gothic"/>
              </a:rPr>
              <a:t>今月分の請求になります。</a:t>
            </a:r>
            <a:endParaRPr sz="700">
              <a:latin typeface="Yu Gothic"/>
              <a:cs typeface="Yu Gothic"/>
            </a:endParaRPr>
          </a:p>
          <a:p>
            <a:pPr marL="460375">
              <a:lnSpc>
                <a:spcPct val="100000"/>
              </a:lnSpc>
              <a:spcBef>
                <a:spcPts val="315"/>
              </a:spcBef>
            </a:pPr>
            <a:r>
              <a:rPr sz="700" spc="15" dirty="0">
                <a:latin typeface="Yu Gothic"/>
                <a:cs typeface="Yu Gothic"/>
              </a:rPr>
              <a:t>ご確認の上、当社指定口座に</a:t>
            </a:r>
            <a:r>
              <a:rPr sz="700" dirty="0">
                <a:latin typeface="Yu Gothic"/>
                <a:cs typeface="Yu Gothic"/>
              </a:rPr>
              <a:t>11/20</a:t>
            </a:r>
            <a:r>
              <a:rPr sz="700" spc="15" dirty="0">
                <a:latin typeface="Yu Gothic"/>
                <a:cs typeface="Yu Gothic"/>
              </a:rPr>
              <a:t>までにお振込みください。</a:t>
            </a:r>
            <a:endParaRPr sz="700">
              <a:latin typeface="Yu Gothic"/>
              <a:cs typeface="Yu Gothic"/>
            </a:endParaRPr>
          </a:p>
        </p:txBody>
      </p:sp>
      <p:sp>
        <p:nvSpPr>
          <p:cNvPr id="8" name="object 8"/>
          <p:cNvSpPr txBox="1"/>
          <p:nvPr/>
        </p:nvSpPr>
        <p:spPr>
          <a:xfrm>
            <a:off x="5936913" y="2546479"/>
            <a:ext cx="1718945" cy="134620"/>
          </a:xfrm>
          <a:prstGeom prst="rect">
            <a:avLst/>
          </a:prstGeom>
        </p:spPr>
        <p:txBody>
          <a:bodyPr vert="horz" wrap="square" lIns="0" tIns="14605" rIns="0" bIns="0" rtlCol="0">
            <a:spAutoFit/>
          </a:bodyPr>
          <a:lstStyle/>
          <a:p>
            <a:pPr marL="12700">
              <a:lnSpc>
                <a:spcPct val="100000"/>
              </a:lnSpc>
              <a:spcBef>
                <a:spcPts val="115"/>
              </a:spcBef>
            </a:pPr>
            <a:r>
              <a:rPr sz="700" dirty="0">
                <a:latin typeface="Yu Gothic"/>
                <a:cs typeface="Yu Gothic"/>
              </a:rPr>
              <a:t>10</a:t>
            </a:r>
            <a:r>
              <a:rPr sz="700" spc="15" dirty="0">
                <a:latin typeface="Yu Gothic"/>
                <a:cs typeface="Yu Gothic"/>
              </a:rPr>
              <a:t>月分請求金額</a:t>
            </a:r>
            <a:r>
              <a:rPr sz="700" spc="5" dirty="0">
                <a:latin typeface="Yu Gothic"/>
                <a:cs typeface="Yu Gothic"/>
              </a:rPr>
              <a:t>：252(</a:t>
            </a:r>
            <a:r>
              <a:rPr sz="700" spc="15" dirty="0">
                <a:latin typeface="Yu Gothic"/>
                <a:cs typeface="Yu Gothic"/>
              </a:rPr>
              <a:t>税込</a:t>
            </a:r>
            <a:r>
              <a:rPr sz="700" spc="5" dirty="0">
                <a:latin typeface="Yu Gothic"/>
                <a:cs typeface="Yu Gothic"/>
              </a:rPr>
              <a:t>)</a:t>
            </a:r>
            <a:r>
              <a:rPr sz="700" spc="40" dirty="0">
                <a:latin typeface="Yu Gothic"/>
                <a:cs typeface="Yu Gothic"/>
              </a:rPr>
              <a:t> </a:t>
            </a:r>
            <a:r>
              <a:rPr sz="700" spc="15" dirty="0">
                <a:latin typeface="Yu Gothic"/>
                <a:cs typeface="Yu Gothic"/>
              </a:rPr>
              <a:t>消費税</a:t>
            </a:r>
            <a:r>
              <a:rPr sz="700" spc="5" dirty="0">
                <a:latin typeface="Yu Gothic"/>
                <a:cs typeface="Yu Gothic"/>
              </a:rPr>
              <a:t>：20</a:t>
            </a:r>
            <a:endParaRPr sz="700">
              <a:latin typeface="Yu Gothic"/>
              <a:cs typeface="Yu Gothic"/>
            </a:endParaRPr>
          </a:p>
        </p:txBody>
      </p:sp>
      <p:sp>
        <p:nvSpPr>
          <p:cNvPr id="9" name="object 9"/>
          <p:cNvSpPr txBox="1"/>
          <p:nvPr/>
        </p:nvSpPr>
        <p:spPr>
          <a:xfrm>
            <a:off x="3607854" y="2840605"/>
            <a:ext cx="570865"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■■株式会社</a:t>
            </a:r>
            <a:endParaRPr sz="700">
              <a:latin typeface="Yu Gothic"/>
              <a:cs typeface="Yu Gothic"/>
            </a:endParaRPr>
          </a:p>
        </p:txBody>
      </p:sp>
      <p:sp>
        <p:nvSpPr>
          <p:cNvPr id="10" name="object 10"/>
          <p:cNvSpPr txBox="1"/>
          <p:nvPr/>
        </p:nvSpPr>
        <p:spPr>
          <a:xfrm>
            <a:off x="1162814" y="3428854"/>
            <a:ext cx="843915"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〇〇株式会社</a:t>
            </a:r>
            <a:r>
              <a:rPr sz="700" spc="215" dirty="0">
                <a:latin typeface="Yu Gothic"/>
                <a:cs typeface="Yu Gothic"/>
              </a:rPr>
              <a:t> </a:t>
            </a:r>
            <a:r>
              <a:rPr sz="700" spc="15" dirty="0">
                <a:latin typeface="Yu Gothic"/>
                <a:cs typeface="Yu Gothic"/>
              </a:rPr>
              <a:t>御中</a:t>
            </a:r>
            <a:endParaRPr sz="700">
              <a:latin typeface="Yu Gothic"/>
              <a:cs typeface="Yu Gothic"/>
            </a:endParaRPr>
          </a:p>
        </p:txBody>
      </p:sp>
      <p:sp>
        <p:nvSpPr>
          <p:cNvPr id="11" name="object 11"/>
          <p:cNvSpPr txBox="1"/>
          <p:nvPr/>
        </p:nvSpPr>
        <p:spPr>
          <a:xfrm>
            <a:off x="3748923" y="3390678"/>
            <a:ext cx="429895" cy="320040"/>
          </a:xfrm>
          <a:prstGeom prst="rect">
            <a:avLst/>
          </a:prstGeom>
        </p:spPr>
        <p:txBody>
          <a:bodyPr vert="horz" wrap="square" lIns="0" tIns="52705" rIns="0" bIns="0" rtlCol="0">
            <a:spAutoFit/>
          </a:bodyPr>
          <a:lstStyle/>
          <a:p>
            <a:pPr marL="74930">
              <a:lnSpc>
                <a:spcPct val="100000"/>
              </a:lnSpc>
              <a:spcBef>
                <a:spcPts val="415"/>
              </a:spcBef>
            </a:pPr>
            <a:r>
              <a:rPr sz="700" dirty="0">
                <a:latin typeface="Yu Gothic"/>
                <a:cs typeface="Yu Gothic"/>
              </a:rPr>
              <a:t>No.1002</a:t>
            </a:r>
            <a:endParaRPr sz="700">
              <a:latin typeface="Yu Gothic"/>
              <a:cs typeface="Yu Gothic"/>
            </a:endParaRPr>
          </a:p>
          <a:p>
            <a:pPr marL="12700">
              <a:lnSpc>
                <a:spcPct val="100000"/>
              </a:lnSpc>
              <a:spcBef>
                <a:spcPts val="315"/>
              </a:spcBef>
            </a:pPr>
            <a:r>
              <a:rPr sz="700" spc="15" dirty="0">
                <a:latin typeface="Yu Gothic"/>
                <a:cs typeface="Yu Gothic"/>
              </a:rPr>
              <a:t>H〇</a:t>
            </a:r>
            <a:r>
              <a:rPr sz="700" spc="-15" dirty="0">
                <a:latin typeface="Yu Gothic"/>
                <a:cs typeface="Yu Gothic"/>
              </a:rPr>
              <a:t>.</a:t>
            </a:r>
            <a:r>
              <a:rPr sz="700" dirty="0">
                <a:latin typeface="Yu Gothic"/>
                <a:cs typeface="Yu Gothic"/>
              </a:rPr>
              <a:t>10</a:t>
            </a:r>
            <a:r>
              <a:rPr sz="700" spc="-15" dirty="0">
                <a:latin typeface="Yu Gothic"/>
                <a:cs typeface="Yu Gothic"/>
              </a:rPr>
              <a:t>.</a:t>
            </a:r>
            <a:r>
              <a:rPr sz="700" dirty="0">
                <a:latin typeface="Yu Gothic"/>
                <a:cs typeface="Yu Gothic"/>
              </a:rPr>
              <a:t>20</a:t>
            </a:r>
            <a:endParaRPr sz="700">
              <a:latin typeface="Yu Gothic"/>
              <a:cs typeface="Yu Gothic"/>
            </a:endParaRPr>
          </a:p>
        </p:txBody>
      </p:sp>
      <p:sp>
        <p:nvSpPr>
          <p:cNvPr id="12" name="object 12"/>
          <p:cNvSpPr txBox="1"/>
          <p:nvPr/>
        </p:nvSpPr>
        <p:spPr>
          <a:xfrm>
            <a:off x="5488678" y="4311227"/>
            <a:ext cx="934719" cy="134620"/>
          </a:xfrm>
          <a:prstGeom prst="rect">
            <a:avLst/>
          </a:prstGeom>
        </p:spPr>
        <p:txBody>
          <a:bodyPr vert="horz" wrap="square" lIns="0" tIns="14605" rIns="0" bIns="0" rtlCol="0">
            <a:spAutoFit/>
          </a:bodyPr>
          <a:lstStyle/>
          <a:p>
            <a:pPr marL="12700">
              <a:lnSpc>
                <a:spcPct val="100000"/>
              </a:lnSpc>
              <a:spcBef>
                <a:spcPts val="115"/>
              </a:spcBef>
            </a:pPr>
            <a:r>
              <a:rPr sz="700" b="1" spc="15" dirty="0">
                <a:solidFill>
                  <a:srgbClr val="C00000"/>
                </a:solidFill>
                <a:latin typeface="Yu Gothic"/>
                <a:cs typeface="Yu Gothic"/>
              </a:rPr>
              <a:t>※は軽減税率対象品目</a:t>
            </a:r>
            <a:endParaRPr sz="700">
              <a:latin typeface="Yu Gothic"/>
              <a:cs typeface="Yu Gothic"/>
            </a:endParaRPr>
          </a:p>
        </p:txBody>
      </p:sp>
      <p:sp>
        <p:nvSpPr>
          <p:cNvPr id="13" name="object 13"/>
          <p:cNvSpPr txBox="1"/>
          <p:nvPr/>
        </p:nvSpPr>
        <p:spPr>
          <a:xfrm>
            <a:off x="7576370" y="4125991"/>
            <a:ext cx="1025525" cy="320040"/>
          </a:xfrm>
          <a:prstGeom prst="rect">
            <a:avLst/>
          </a:prstGeom>
        </p:spPr>
        <p:txBody>
          <a:bodyPr vert="horz" wrap="square" lIns="0" tIns="52705" rIns="0" bIns="0" rtlCol="0">
            <a:spAutoFit/>
          </a:bodyPr>
          <a:lstStyle/>
          <a:p>
            <a:pPr marL="12700">
              <a:lnSpc>
                <a:spcPct val="100000"/>
              </a:lnSpc>
              <a:spcBef>
                <a:spcPts val="415"/>
              </a:spcBef>
            </a:pPr>
            <a:r>
              <a:rPr sz="700" b="1" spc="15" dirty="0">
                <a:solidFill>
                  <a:srgbClr val="C00000"/>
                </a:solidFill>
                <a:latin typeface="Yu Gothic"/>
                <a:cs typeface="Yu Gothic"/>
              </a:rPr>
              <a:t>登録番号：</a:t>
            </a:r>
            <a:r>
              <a:rPr sz="700" b="1" spc="5" dirty="0">
                <a:solidFill>
                  <a:srgbClr val="C00000"/>
                </a:solidFill>
                <a:latin typeface="Yu Gothic"/>
                <a:cs typeface="Yu Gothic"/>
              </a:rPr>
              <a:t>T</a:t>
            </a:r>
            <a:r>
              <a:rPr sz="700" b="1" spc="10" dirty="0">
                <a:solidFill>
                  <a:srgbClr val="C00000"/>
                </a:solidFill>
                <a:latin typeface="Yu Gothic"/>
                <a:cs typeface="Yu Gothic"/>
              </a:rPr>
              <a:t>1234</a:t>
            </a:r>
            <a:r>
              <a:rPr sz="700" b="1" spc="15" dirty="0">
                <a:solidFill>
                  <a:srgbClr val="C00000"/>
                </a:solidFill>
                <a:latin typeface="Yu Gothic"/>
                <a:cs typeface="Yu Gothic"/>
              </a:rPr>
              <a:t>・・・</a:t>
            </a:r>
            <a:endParaRPr sz="700">
              <a:latin typeface="Yu Gothic"/>
              <a:cs typeface="Yu Gothic"/>
            </a:endParaRPr>
          </a:p>
          <a:p>
            <a:pPr marL="463550">
              <a:lnSpc>
                <a:spcPct val="100000"/>
              </a:lnSpc>
              <a:spcBef>
                <a:spcPts val="315"/>
              </a:spcBef>
            </a:pPr>
            <a:r>
              <a:rPr sz="700" b="1" spc="15" dirty="0">
                <a:solidFill>
                  <a:srgbClr val="C00000"/>
                </a:solidFill>
                <a:latin typeface="Yu Gothic"/>
                <a:cs typeface="Yu Gothic"/>
              </a:rPr>
              <a:t>■■株式会社</a:t>
            </a:r>
            <a:endParaRPr sz="700">
              <a:latin typeface="Yu Gothic"/>
              <a:cs typeface="Yu Gothic"/>
            </a:endParaRPr>
          </a:p>
        </p:txBody>
      </p:sp>
      <p:sp>
        <p:nvSpPr>
          <p:cNvPr id="14" name="object 14"/>
          <p:cNvSpPr txBox="1"/>
          <p:nvPr/>
        </p:nvSpPr>
        <p:spPr>
          <a:xfrm>
            <a:off x="3607873" y="4458289"/>
            <a:ext cx="570865"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■■株式会社</a:t>
            </a:r>
            <a:endParaRPr sz="700">
              <a:latin typeface="Yu Gothic"/>
              <a:cs typeface="Yu Gothic"/>
            </a:endParaRPr>
          </a:p>
        </p:txBody>
      </p:sp>
      <p:sp>
        <p:nvSpPr>
          <p:cNvPr id="15" name="object 15"/>
          <p:cNvSpPr txBox="1"/>
          <p:nvPr/>
        </p:nvSpPr>
        <p:spPr>
          <a:xfrm>
            <a:off x="4777083" y="4567196"/>
            <a:ext cx="4207510" cy="908050"/>
          </a:xfrm>
          <a:prstGeom prst="rect">
            <a:avLst/>
          </a:prstGeom>
        </p:spPr>
        <p:txBody>
          <a:bodyPr vert="horz" wrap="square" lIns="0" tIns="52705" rIns="0" bIns="0" rtlCol="0">
            <a:spAutoFit/>
          </a:bodyPr>
          <a:lstStyle/>
          <a:p>
            <a:pPr marL="12700">
              <a:lnSpc>
                <a:spcPct val="100000"/>
              </a:lnSpc>
              <a:spcBef>
                <a:spcPts val="415"/>
              </a:spcBef>
            </a:pPr>
            <a:r>
              <a:rPr sz="700" spc="15" dirty="0">
                <a:latin typeface="Yu Gothic"/>
                <a:cs typeface="Yu Gothic"/>
              </a:rPr>
              <a:t>（注</a:t>
            </a:r>
            <a:r>
              <a:rPr sz="700" spc="5" dirty="0">
                <a:latin typeface="Yu Gothic"/>
                <a:cs typeface="Yu Gothic"/>
              </a:rPr>
              <a:t>1）</a:t>
            </a:r>
            <a:r>
              <a:rPr sz="700" spc="15" dirty="0">
                <a:latin typeface="Yu Gothic"/>
                <a:cs typeface="Yu Gothic"/>
              </a:rPr>
              <a:t>各書類中</a:t>
            </a:r>
            <a:r>
              <a:rPr sz="700" spc="10" dirty="0">
                <a:latin typeface="Yu Gothic"/>
                <a:cs typeface="Yu Gothic"/>
              </a:rPr>
              <a:t>、</a:t>
            </a:r>
            <a:r>
              <a:rPr sz="700" b="1" spc="15" dirty="0">
                <a:solidFill>
                  <a:srgbClr val="C00000"/>
                </a:solidFill>
                <a:latin typeface="Yu Gothic"/>
                <a:cs typeface="Yu Gothic"/>
              </a:rPr>
              <a:t>赤太文字（ゴシック体）</a:t>
            </a:r>
            <a:r>
              <a:rPr sz="700" spc="15" dirty="0">
                <a:latin typeface="Yu Gothic"/>
                <a:cs typeface="Yu Gothic"/>
              </a:rPr>
              <a:t>がインボイス「記載事項」を示す</a:t>
            </a:r>
            <a:endParaRPr sz="700">
              <a:latin typeface="Yu Gothic"/>
              <a:cs typeface="Yu Gothic"/>
            </a:endParaRPr>
          </a:p>
          <a:p>
            <a:pPr marL="285115">
              <a:lnSpc>
                <a:spcPct val="100000"/>
              </a:lnSpc>
              <a:spcBef>
                <a:spcPts val="315"/>
              </a:spcBef>
            </a:pPr>
            <a:r>
              <a:rPr sz="700" spc="-10" dirty="0">
                <a:latin typeface="Yu Gothic"/>
                <a:cs typeface="Yu Gothic"/>
              </a:rPr>
              <a:t>  </a:t>
            </a:r>
            <a:r>
              <a:rPr sz="700" spc="15" dirty="0">
                <a:latin typeface="Yu Gothic"/>
                <a:cs typeface="Yu Gothic"/>
              </a:rPr>
              <a:t>各書類中、</a:t>
            </a:r>
            <a:r>
              <a:rPr sz="700" b="1" spc="15" dirty="0">
                <a:solidFill>
                  <a:srgbClr val="00AFEF"/>
                </a:solidFill>
                <a:latin typeface="Yu Gothic"/>
                <a:cs typeface="Yu Gothic"/>
              </a:rPr>
              <a:t>太文字（ゴシック体）</a:t>
            </a:r>
            <a:r>
              <a:rPr sz="700" spc="15" dirty="0">
                <a:latin typeface="Yu Gothic"/>
                <a:cs typeface="Yu Gothic"/>
              </a:rPr>
              <a:t>は書類間の関連を示す</a:t>
            </a:r>
            <a:endParaRPr sz="700">
              <a:latin typeface="Yu Gothic"/>
              <a:cs typeface="Yu Gothic"/>
            </a:endParaRPr>
          </a:p>
          <a:p>
            <a:pPr marL="12700">
              <a:lnSpc>
                <a:spcPct val="100000"/>
              </a:lnSpc>
              <a:spcBef>
                <a:spcPts val="320"/>
              </a:spcBef>
            </a:pPr>
            <a:r>
              <a:rPr sz="700" spc="15" dirty="0">
                <a:latin typeface="Yu Gothic"/>
                <a:cs typeface="Yu Gothic"/>
              </a:rPr>
              <a:t>（注</a:t>
            </a:r>
            <a:r>
              <a:rPr sz="700" spc="5" dirty="0">
                <a:latin typeface="Yu Gothic"/>
                <a:cs typeface="Yu Gothic"/>
              </a:rPr>
              <a:t>2）</a:t>
            </a:r>
            <a:r>
              <a:rPr sz="700" spc="15" dirty="0">
                <a:latin typeface="Yu Gothic"/>
                <a:cs typeface="Yu Gothic"/>
              </a:rPr>
              <a:t>「課税資産の譲渡等の価額」は税抜価格、または税込価格のいずれでもよい</a:t>
            </a:r>
            <a:endParaRPr sz="700">
              <a:latin typeface="Yu Gothic"/>
              <a:cs typeface="Yu Gothic"/>
            </a:endParaRPr>
          </a:p>
          <a:p>
            <a:pPr marL="12700">
              <a:lnSpc>
                <a:spcPct val="100000"/>
              </a:lnSpc>
              <a:spcBef>
                <a:spcPts val="320"/>
              </a:spcBef>
            </a:pPr>
            <a:r>
              <a:rPr sz="700" spc="15" dirty="0">
                <a:latin typeface="Yu Gothic"/>
                <a:cs typeface="Yu Gothic"/>
              </a:rPr>
              <a:t>（注３）各書類欄：〇は「インボイス」適合書類。×は「インボイス」非適合書類</a:t>
            </a:r>
            <a:endParaRPr sz="700">
              <a:latin typeface="Yu Gothic"/>
              <a:cs typeface="Yu Gothic"/>
            </a:endParaRPr>
          </a:p>
          <a:p>
            <a:pPr marL="12700">
              <a:lnSpc>
                <a:spcPct val="100000"/>
              </a:lnSpc>
              <a:spcBef>
                <a:spcPts val="315"/>
              </a:spcBef>
            </a:pPr>
            <a:r>
              <a:rPr sz="700" spc="15" dirty="0">
                <a:latin typeface="Yu Gothic"/>
                <a:cs typeface="Yu Gothic"/>
              </a:rPr>
              <a:t>（注４）保存義務欄：〇は消費税法保存義務あり。（電子取引の取引データは電帳法上保存義務あり）</a:t>
            </a:r>
            <a:endParaRPr sz="700">
              <a:latin typeface="Yu Gothic"/>
              <a:cs typeface="Yu Gothic"/>
            </a:endParaRPr>
          </a:p>
          <a:p>
            <a:pPr marL="921385">
              <a:lnSpc>
                <a:spcPct val="100000"/>
              </a:lnSpc>
              <a:spcBef>
                <a:spcPts val="320"/>
              </a:spcBef>
            </a:pPr>
            <a:r>
              <a:rPr sz="700" spc="15" dirty="0">
                <a:latin typeface="Yu Gothic"/>
                <a:cs typeface="Yu Gothic"/>
              </a:rPr>
              <a:t>×は消費税法保存義務なし。（電子取引の取引データは電帳法上保存義務あり）</a:t>
            </a:r>
            <a:endParaRPr sz="700">
              <a:latin typeface="Yu Gothic"/>
              <a:cs typeface="Yu Gothic"/>
            </a:endParaRPr>
          </a:p>
        </p:txBody>
      </p:sp>
      <p:sp>
        <p:nvSpPr>
          <p:cNvPr id="16" name="object 16"/>
          <p:cNvSpPr txBox="1"/>
          <p:nvPr/>
        </p:nvSpPr>
        <p:spPr>
          <a:xfrm>
            <a:off x="2595349" y="1660970"/>
            <a:ext cx="298450"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納品書</a:t>
            </a:r>
            <a:endParaRPr sz="700">
              <a:latin typeface="Yu Gothic"/>
              <a:cs typeface="Yu Gothic"/>
            </a:endParaRPr>
          </a:p>
        </p:txBody>
      </p:sp>
      <p:sp>
        <p:nvSpPr>
          <p:cNvPr id="17" name="object 17"/>
          <p:cNvSpPr txBox="1"/>
          <p:nvPr/>
        </p:nvSpPr>
        <p:spPr>
          <a:xfrm>
            <a:off x="2595349" y="3278670"/>
            <a:ext cx="298450" cy="134620"/>
          </a:xfrm>
          <a:prstGeom prst="rect">
            <a:avLst/>
          </a:prstGeom>
        </p:spPr>
        <p:txBody>
          <a:bodyPr vert="horz" wrap="square" lIns="0" tIns="14605" rIns="0" bIns="0" rtlCol="0">
            <a:spAutoFit/>
          </a:bodyPr>
          <a:lstStyle/>
          <a:p>
            <a:pPr marL="12700">
              <a:lnSpc>
                <a:spcPct val="100000"/>
              </a:lnSpc>
              <a:spcBef>
                <a:spcPts val="115"/>
              </a:spcBef>
            </a:pPr>
            <a:r>
              <a:rPr sz="700" spc="15" dirty="0">
                <a:latin typeface="Yu Gothic"/>
                <a:cs typeface="Yu Gothic"/>
              </a:rPr>
              <a:t>納品書</a:t>
            </a:r>
            <a:endParaRPr sz="700">
              <a:latin typeface="Yu Gothic"/>
              <a:cs typeface="Yu Gothic"/>
            </a:endParaRPr>
          </a:p>
        </p:txBody>
      </p:sp>
      <p:sp>
        <p:nvSpPr>
          <p:cNvPr id="18" name="object 18"/>
          <p:cNvSpPr/>
          <p:nvPr/>
        </p:nvSpPr>
        <p:spPr>
          <a:xfrm>
            <a:off x="1075193" y="1661153"/>
            <a:ext cx="3251200" cy="0"/>
          </a:xfrm>
          <a:custGeom>
            <a:avLst/>
            <a:gdLst/>
            <a:ahLst/>
            <a:cxnLst/>
            <a:rect l="l" t="t" r="r" b="b"/>
            <a:pathLst>
              <a:path w="3251200">
                <a:moveTo>
                  <a:pt x="0" y="0"/>
                </a:moveTo>
                <a:lnTo>
                  <a:pt x="3250657" y="0"/>
                </a:lnTo>
              </a:path>
            </a:pathLst>
          </a:custGeom>
          <a:ln w="3175">
            <a:solidFill>
              <a:srgbClr val="000000"/>
            </a:solidFill>
          </a:ln>
        </p:spPr>
        <p:txBody>
          <a:bodyPr wrap="square" lIns="0" tIns="0" rIns="0" bIns="0" rtlCol="0"/>
          <a:lstStyle/>
          <a:p>
            <a:endParaRPr/>
          </a:p>
        </p:txBody>
      </p:sp>
      <p:sp>
        <p:nvSpPr>
          <p:cNvPr id="19" name="object 19"/>
          <p:cNvSpPr/>
          <p:nvPr/>
        </p:nvSpPr>
        <p:spPr>
          <a:xfrm>
            <a:off x="1075193" y="1662717"/>
            <a:ext cx="3251200" cy="0"/>
          </a:xfrm>
          <a:custGeom>
            <a:avLst/>
            <a:gdLst/>
            <a:ahLst/>
            <a:cxnLst/>
            <a:rect l="l" t="t" r="r" b="b"/>
            <a:pathLst>
              <a:path w="3251200">
                <a:moveTo>
                  <a:pt x="0" y="0"/>
                </a:moveTo>
                <a:lnTo>
                  <a:pt x="3250658" y="0"/>
                </a:lnTo>
              </a:path>
            </a:pathLst>
          </a:custGeom>
          <a:ln w="3175">
            <a:solidFill>
              <a:srgbClr val="000000"/>
            </a:solidFill>
          </a:ln>
        </p:spPr>
        <p:txBody>
          <a:bodyPr wrap="square" lIns="0" tIns="0" rIns="0" bIns="0" rtlCol="0"/>
          <a:lstStyle/>
          <a:p>
            <a:endParaRPr/>
          </a:p>
        </p:txBody>
      </p:sp>
      <p:sp>
        <p:nvSpPr>
          <p:cNvPr id="20" name="object 20"/>
          <p:cNvSpPr/>
          <p:nvPr/>
        </p:nvSpPr>
        <p:spPr>
          <a:xfrm>
            <a:off x="5375967" y="1661152"/>
            <a:ext cx="3552190" cy="0"/>
          </a:xfrm>
          <a:custGeom>
            <a:avLst/>
            <a:gdLst/>
            <a:ahLst/>
            <a:cxnLst/>
            <a:rect l="l" t="t" r="r" b="b"/>
            <a:pathLst>
              <a:path w="3552190">
                <a:moveTo>
                  <a:pt x="0" y="0"/>
                </a:moveTo>
                <a:lnTo>
                  <a:pt x="3551586" y="0"/>
                </a:lnTo>
              </a:path>
            </a:pathLst>
          </a:custGeom>
          <a:ln w="3175">
            <a:solidFill>
              <a:srgbClr val="000000"/>
            </a:solidFill>
          </a:ln>
        </p:spPr>
        <p:txBody>
          <a:bodyPr wrap="square" lIns="0" tIns="0" rIns="0" bIns="0" rtlCol="0"/>
          <a:lstStyle/>
          <a:p>
            <a:endParaRPr/>
          </a:p>
        </p:txBody>
      </p:sp>
      <p:sp>
        <p:nvSpPr>
          <p:cNvPr id="21" name="object 21"/>
          <p:cNvSpPr/>
          <p:nvPr/>
        </p:nvSpPr>
        <p:spPr>
          <a:xfrm>
            <a:off x="5375967" y="1662716"/>
            <a:ext cx="3552190" cy="0"/>
          </a:xfrm>
          <a:custGeom>
            <a:avLst/>
            <a:gdLst/>
            <a:ahLst/>
            <a:cxnLst/>
            <a:rect l="l" t="t" r="r" b="b"/>
            <a:pathLst>
              <a:path w="3552190">
                <a:moveTo>
                  <a:pt x="0" y="0"/>
                </a:moveTo>
                <a:lnTo>
                  <a:pt x="3551583" y="0"/>
                </a:lnTo>
              </a:path>
            </a:pathLst>
          </a:custGeom>
          <a:ln w="3175">
            <a:solidFill>
              <a:srgbClr val="000000"/>
            </a:solidFill>
          </a:ln>
        </p:spPr>
        <p:txBody>
          <a:bodyPr wrap="square" lIns="0" tIns="0" rIns="0" bIns="0" rtlCol="0"/>
          <a:lstStyle/>
          <a:p>
            <a:endParaRPr/>
          </a:p>
        </p:txBody>
      </p:sp>
      <p:graphicFrame>
        <p:nvGraphicFramePr>
          <p:cNvPr id="22" name="object 22"/>
          <p:cNvGraphicFramePr>
            <a:graphicFrameLocks noGrp="1"/>
          </p:cNvGraphicFramePr>
          <p:nvPr/>
        </p:nvGraphicFramePr>
        <p:xfrm>
          <a:off x="451393" y="1661154"/>
          <a:ext cx="511175" cy="882367"/>
        </p:xfrm>
        <a:graphic>
          <a:graphicData uri="http://schemas.openxmlformats.org/drawingml/2006/table">
            <a:tbl>
              <a:tblPr firstRow="1" bandRow="1">
                <a:tableStyleId>{2D5ABB26-0587-4C30-8999-92F81FD0307C}</a:tableStyleId>
              </a:tblPr>
              <a:tblGrid>
                <a:gridCol w="511175">
                  <a:extLst>
                    <a:ext uri="{9D8B030D-6E8A-4147-A177-3AD203B41FA5}">
                      <a16:colId xmlns:a16="http://schemas.microsoft.com/office/drawing/2014/main" val="20000"/>
                    </a:ext>
                  </a:extLst>
                </a:gridCol>
              </a:tblGrid>
              <a:tr h="147058">
                <a:tc>
                  <a:txBody>
                    <a:bodyPr/>
                    <a:lstStyle/>
                    <a:p>
                      <a:pPr marL="120650">
                        <a:lnSpc>
                          <a:spcPct val="100000"/>
                        </a:lnSpc>
                        <a:spcBef>
                          <a:spcPts val="125"/>
                        </a:spcBef>
                      </a:pPr>
                      <a:r>
                        <a:rPr sz="700" spc="15" dirty="0">
                          <a:latin typeface="Yu Gothic"/>
                          <a:cs typeface="Yu Gothic"/>
                        </a:rPr>
                        <a:t>納品書</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94127">
                <a:tc>
                  <a:txBody>
                    <a:bodyPr/>
                    <a:lstStyle/>
                    <a:p>
                      <a:pPr marL="2540" algn="ctr">
                        <a:lnSpc>
                          <a:spcPct val="100000"/>
                        </a:lnSpc>
                        <a:spcBef>
                          <a:spcPts val="690"/>
                        </a:spcBef>
                      </a:pPr>
                      <a:r>
                        <a:rPr sz="700" dirty="0">
                          <a:latin typeface="Yu Gothic"/>
                          <a:cs typeface="Yu Gothic"/>
                        </a:rPr>
                        <a:t>×</a:t>
                      </a:r>
                      <a:endParaRPr sz="700">
                        <a:latin typeface="Yu Gothic"/>
                        <a:cs typeface="Yu Gothic"/>
                      </a:endParaRPr>
                    </a:p>
                  </a:txBody>
                  <a:tcPr marL="0" marR="0" marT="876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7061">
                <a:tc>
                  <a:txBody>
                    <a:bodyPr/>
                    <a:lstStyle/>
                    <a:p>
                      <a:pPr marL="73660">
                        <a:lnSpc>
                          <a:spcPct val="100000"/>
                        </a:lnSpc>
                        <a:spcBef>
                          <a:spcPts val="125"/>
                        </a:spcBef>
                      </a:pPr>
                      <a:r>
                        <a:rPr sz="700" spc="15" dirty="0">
                          <a:latin typeface="Yu Gothic"/>
                          <a:cs typeface="Yu Gothic"/>
                        </a:rPr>
                        <a:t>保存義務</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7061">
                <a:tc>
                  <a:txBody>
                    <a:bodyPr/>
                    <a:lstStyle/>
                    <a:p>
                      <a:pPr marL="13970">
                        <a:lnSpc>
                          <a:spcPct val="100000"/>
                        </a:lnSpc>
                        <a:spcBef>
                          <a:spcPts val="125"/>
                        </a:spcBef>
                      </a:pPr>
                      <a:r>
                        <a:rPr sz="700" spc="15" dirty="0">
                          <a:latin typeface="Yu Gothic"/>
                          <a:cs typeface="Yu Gothic"/>
                        </a:rPr>
                        <a:t>買手：×</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7060">
                <a:tc>
                  <a:txBody>
                    <a:bodyPr/>
                    <a:lstStyle/>
                    <a:p>
                      <a:pPr marL="13970">
                        <a:lnSpc>
                          <a:spcPct val="100000"/>
                        </a:lnSpc>
                        <a:spcBef>
                          <a:spcPts val="125"/>
                        </a:spcBef>
                      </a:pPr>
                      <a:r>
                        <a:rPr sz="700" spc="15" dirty="0">
                          <a:latin typeface="Yu Gothic"/>
                          <a:cs typeface="Yu Gothic"/>
                        </a:rPr>
                        <a:t>売手：×</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3" name="object 23"/>
          <p:cNvGraphicFramePr>
            <a:graphicFrameLocks noGrp="1"/>
          </p:cNvGraphicFramePr>
          <p:nvPr/>
        </p:nvGraphicFramePr>
        <p:xfrm>
          <a:off x="4774110" y="1661152"/>
          <a:ext cx="479425" cy="882365"/>
        </p:xfrm>
        <a:graphic>
          <a:graphicData uri="http://schemas.openxmlformats.org/drawingml/2006/table">
            <a:tbl>
              <a:tblPr firstRow="1" bandRow="1">
                <a:tableStyleId>{2D5ABB26-0587-4C30-8999-92F81FD0307C}</a:tableStyleId>
              </a:tblPr>
              <a:tblGrid>
                <a:gridCol w="479425">
                  <a:extLst>
                    <a:ext uri="{9D8B030D-6E8A-4147-A177-3AD203B41FA5}">
                      <a16:colId xmlns:a16="http://schemas.microsoft.com/office/drawing/2014/main" val="20000"/>
                    </a:ext>
                  </a:extLst>
                </a:gridCol>
              </a:tblGrid>
              <a:tr h="147059">
                <a:tc>
                  <a:txBody>
                    <a:bodyPr/>
                    <a:lstStyle/>
                    <a:p>
                      <a:pPr marL="104775">
                        <a:lnSpc>
                          <a:spcPct val="100000"/>
                        </a:lnSpc>
                        <a:spcBef>
                          <a:spcPts val="125"/>
                        </a:spcBef>
                      </a:pPr>
                      <a:r>
                        <a:rPr sz="700" spc="15" dirty="0">
                          <a:latin typeface="Yu Gothic"/>
                          <a:cs typeface="Yu Gothic"/>
                        </a:rPr>
                        <a:t>請求書</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94126">
                <a:tc>
                  <a:txBody>
                    <a:bodyPr/>
                    <a:lstStyle/>
                    <a:p>
                      <a:pPr marL="2540" algn="ctr">
                        <a:lnSpc>
                          <a:spcPct val="100000"/>
                        </a:lnSpc>
                        <a:spcBef>
                          <a:spcPts val="690"/>
                        </a:spcBef>
                      </a:pPr>
                      <a:r>
                        <a:rPr sz="700" dirty="0">
                          <a:latin typeface="Yu Gothic"/>
                          <a:cs typeface="Yu Gothic"/>
                        </a:rPr>
                        <a:t>〇</a:t>
                      </a:r>
                      <a:endParaRPr sz="700">
                        <a:latin typeface="Yu Gothic"/>
                        <a:cs typeface="Yu Gothic"/>
                      </a:endParaRPr>
                    </a:p>
                  </a:txBody>
                  <a:tcPr marL="0" marR="0" marT="876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7061">
                <a:tc>
                  <a:txBody>
                    <a:bodyPr/>
                    <a:lstStyle/>
                    <a:p>
                      <a:pPr marL="57785">
                        <a:lnSpc>
                          <a:spcPct val="100000"/>
                        </a:lnSpc>
                        <a:spcBef>
                          <a:spcPts val="125"/>
                        </a:spcBef>
                      </a:pPr>
                      <a:r>
                        <a:rPr sz="700" spc="15" dirty="0">
                          <a:latin typeface="Yu Gothic"/>
                          <a:cs typeface="Yu Gothic"/>
                        </a:rPr>
                        <a:t>保存義務</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7061">
                <a:tc>
                  <a:txBody>
                    <a:bodyPr/>
                    <a:lstStyle/>
                    <a:p>
                      <a:pPr marL="13970">
                        <a:lnSpc>
                          <a:spcPct val="100000"/>
                        </a:lnSpc>
                        <a:spcBef>
                          <a:spcPts val="125"/>
                        </a:spcBef>
                      </a:pPr>
                      <a:r>
                        <a:rPr sz="700" spc="15" dirty="0">
                          <a:latin typeface="Yu Gothic"/>
                          <a:cs typeface="Yu Gothic"/>
                        </a:rPr>
                        <a:t>買手：〇</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7058">
                <a:tc>
                  <a:txBody>
                    <a:bodyPr/>
                    <a:lstStyle/>
                    <a:p>
                      <a:pPr marL="13970">
                        <a:lnSpc>
                          <a:spcPct val="100000"/>
                        </a:lnSpc>
                        <a:spcBef>
                          <a:spcPts val="125"/>
                        </a:spcBef>
                      </a:pPr>
                      <a:r>
                        <a:rPr sz="700" spc="15" dirty="0">
                          <a:latin typeface="Yu Gothic"/>
                          <a:cs typeface="Yu Gothic"/>
                        </a:rPr>
                        <a:t>売手：〇</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4" name="object 24"/>
          <p:cNvGraphicFramePr>
            <a:graphicFrameLocks noGrp="1"/>
          </p:cNvGraphicFramePr>
          <p:nvPr/>
        </p:nvGraphicFramePr>
        <p:xfrm>
          <a:off x="1611222" y="2102339"/>
          <a:ext cx="2115820" cy="588239"/>
        </p:xfrm>
        <a:graphic>
          <a:graphicData uri="http://schemas.openxmlformats.org/drawingml/2006/table">
            <a:tbl>
              <a:tblPr firstRow="1" bandRow="1">
                <a:tableStyleId>{2D5ABB26-0587-4C30-8999-92F81FD0307C}</a:tableStyleId>
              </a:tblPr>
              <a:tblGrid>
                <a:gridCol w="1181735">
                  <a:extLst>
                    <a:ext uri="{9D8B030D-6E8A-4147-A177-3AD203B41FA5}">
                      <a16:colId xmlns:a16="http://schemas.microsoft.com/office/drawing/2014/main" val="20000"/>
                    </a:ext>
                  </a:extLst>
                </a:gridCol>
                <a:gridCol w="482600">
                  <a:extLst>
                    <a:ext uri="{9D8B030D-6E8A-4147-A177-3AD203B41FA5}">
                      <a16:colId xmlns:a16="http://schemas.microsoft.com/office/drawing/2014/main" val="20001"/>
                    </a:ext>
                  </a:extLst>
                </a:gridCol>
                <a:gridCol w="451485">
                  <a:extLst>
                    <a:ext uri="{9D8B030D-6E8A-4147-A177-3AD203B41FA5}">
                      <a16:colId xmlns:a16="http://schemas.microsoft.com/office/drawing/2014/main" val="20002"/>
                    </a:ext>
                  </a:extLst>
                </a:gridCol>
              </a:tblGrid>
              <a:tr h="147061">
                <a:tc>
                  <a:txBody>
                    <a:bodyPr/>
                    <a:lstStyle/>
                    <a:p>
                      <a:pPr algn="ctr">
                        <a:lnSpc>
                          <a:spcPct val="100000"/>
                        </a:lnSpc>
                        <a:spcBef>
                          <a:spcPts val="100"/>
                        </a:spcBef>
                      </a:pPr>
                      <a:r>
                        <a:rPr sz="700" spc="15" dirty="0">
                          <a:latin typeface="Yu Gothic"/>
                          <a:cs typeface="Yu Gothic"/>
                        </a:rPr>
                        <a:t>品名</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spc="15" dirty="0">
                          <a:latin typeface="Yu Gothic"/>
                          <a:cs typeface="Yu Gothic"/>
                        </a:rPr>
                        <a:t>数量</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spc="15" dirty="0">
                          <a:latin typeface="Yu Gothic"/>
                          <a:cs typeface="Yu Gothic"/>
                        </a:rPr>
                        <a:t>税抜価格</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47061">
                <a:tc>
                  <a:txBody>
                    <a:bodyPr/>
                    <a:lstStyle/>
                    <a:p>
                      <a:pPr algn="ctr">
                        <a:lnSpc>
                          <a:spcPct val="100000"/>
                        </a:lnSpc>
                        <a:spcBef>
                          <a:spcPts val="100"/>
                        </a:spcBef>
                      </a:pPr>
                      <a:r>
                        <a:rPr sz="700" spc="15" dirty="0">
                          <a:latin typeface="Yu Gothic"/>
                          <a:cs typeface="Yu Gothic"/>
                        </a:rPr>
                        <a:t>かんづめ</a:t>
                      </a:r>
                      <a:r>
                        <a:rPr sz="700" spc="5" dirty="0">
                          <a:latin typeface="Yu Gothic"/>
                          <a:cs typeface="Yu Gothic"/>
                        </a:rPr>
                        <a:t>a1</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10</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47059">
                <a:tc>
                  <a:txBody>
                    <a:bodyPr/>
                    <a:lstStyle/>
                    <a:p>
                      <a:pPr algn="ctr">
                        <a:lnSpc>
                          <a:spcPct val="100000"/>
                        </a:lnSpc>
                        <a:spcBef>
                          <a:spcPts val="100"/>
                        </a:spcBef>
                      </a:pPr>
                      <a:r>
                        <a:rPr sz="700" spc="15" dirty="0">
                          <a:latin typeface="Yu Gothic"/>
                          <a:cs typeface="Yu Gothic"/>
                        </a:rPr>
                        <a:t>かんづめ</a:t>
                      </a:r>
                      <a:r>
                        <a:rPr sz="700" spc="5" dirty="0">
                          <a:latin typeface="Yu Gothic"/>
                          <a:cs typeface="Yu Gothic"/>
                        </a:rPr>
                        <a:t>a2</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10</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47058">
                <a:tc>
                  <a:txBody>
                    <a:bodyPr/>
                    <a:lstStyle/>
                    <a:p>
                      <a:pPr marL="2540" algn="ctr">
                        <a:lnSpc>
                          <a:spcPct val="100000"/>
                        </a:lnSpc>
                        <a:spcBef>
                          <a:spcPts val="100"/>
                        </a:spcBef>
                      </a:pPr>
                      <a:r>
                        <a:rPr sz="700" spc="15" dirty="0">
                          <a:latin typeface="Yu Gothic"/>
                          <a:cs typeface="Yu Gothic"/>
                        </a:rPr>
                        <a:t>発泡酒</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10</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46</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sp>
        <p:nvSpPr>
          <p:cNvPr id="25" name="object 25"/>
          <p:cNvSpPr/>
          <p:nvPr/>
        </p:nvSpPr>
        <p:spPr>
          <a:xfrm>
            <a:off x="1072058" y="1661131"/>
            <a:ext cx="0" cy="1473835"/>
          </a:xfrm>
          <a:custGeom>
            <a:avLst/>
            <a:gdLst/>
            <a:ahLst/>
            <a:cxnLst/>
            <a:rect l="l" t="t" r="r" b="b"/>
            <a:pathLst>
              <a:path h="1473835">
                <a:moveTo>
                  <a:pt x="0" y="0"/>
                </a:moveTo>
                <a:lnTo>
                  <a:pt x="0" y="1473764"/>
                </a:lnTo>
              </a:path>
            </a:pathLst>
          </a:custGeom>
          <a:ln w="3175">
            <a:solidFill>
              <a:srgbClr val="000000"/>
            </a:solidFill>
          </a:ln>
        </p:spPr>
        <p:txBody>
          <a:bodyPr wrap="square" lIns="0" tIns="0" rIns="0" bIns="0" rtlCol="0"/>
          <a:lstStyle/>
          <a:p>
            <a:endParaRPr/>
          </a:p>
        </p:txBody>
      </p:sp>
      <p:sp>
        <p:nvSpPr>
          <p:cNvPr id="26" name="object 26"/>
          <p:cNvSpPr/>
          <p:nvPr/>
        </p:nvSpPr>
        <p:spPr>
          <a:xfrm>
            <a:off x="1073626" y="1661130"/>
            <a:ext cx="0" cy="1473835"/>
          </a:xfrm>
          <a:custGeom>
            <a:avLst/>
            <a:gdLst/>
            <a:ahLst/>
            <a:cxnLst/>
            <a:rect l="l" t="t" r="r" b="b"/>
            <a:pathLst>
              <a:path h="1473835">
                <a:moveTo>
                  <a:pt x="0" y="0"/>
                </a:moveTo>
                <a:lnTo>
                  <a:pt x="0" y="1473767"/>
                </a:lnTo>
              </a:path>
            </a:pathLst>
          </a:custGeom>
          <a:ln w="3175">
            <a:solidFill>
              <a:srgbClr val="000000"/>
            </a:solidFill>
          </a:ln>
        </p:spPr>
        <p:txBody>
          <a:bodyPr wrap="square" lIns="0" tIns="0" rIns="0" bIns="0" rtlCol="0"/>
          <a:lstStyle/>
          <a:p>
            <a:endParaRPr/>
          </a:p>
        </p:txBody>
      </p:sp>
      <p:sp>
        <p:nvSpPr>
          <p:cNvPr id="27" name="object 27"/>
          <p:cNvSpPr/>
          <p:nvPr/>
        </p:nvSpPr>
        <p:spPr>
          <a:xfrm>
            <a:off x="1075193" y="3131766"/>
            <a:ext cx="3251200" cy="0"/>
          </a:xfrm>
          <a:custGeom>
            <a:avLst/>
            <a:gdLst/>
            <a:ahLst/>
            <a:cxnLst/>
            <a:rect l="l" t="t" r="r" b="b"/>
            <a:pathLst>
              <a:path w="3251200">
                <a:moveTo>
                  <a:pt x="0" y="0"/>
                </a:moveTo>
                <a:lnTo>
                  <a:pt x="3250657" y="0"/>
                </a:lnTo>
              </a:path>
            </a:pathLst>
          </a:custGeom>
          <a:ln w="3175">
            <a:solidFill>
              <a:srgbClr val="000000"/>
            </a:solidFill>
          </a:ln>
        </p:spPr>
        <p:txBody>
          <a:bodyPr wrap="square" lIns="0" tIns="0" rIns="0" bIns="0" rtlCol="0"/>
          <a:lstStyle/>
          <a:p>
            <a:endParaRPr/>
          </a:p>
        </p:txBody>
      </p:sp>
      <p:sp>
        <p:nvSpPr>
          <p:cNvPr id="28" name="object 28"/>
          <p:cNvSpPr/>
          <p:nvPr/>
        </p:nvSpPr>
        <p:spPr>
          <a:xfrm>
            <a:off x="1075193" y="3133328"/>
            <a:ext cx="3251200" cy="0"/>
          </a:xfrm>
          <a:custGeom>
            <a:avLst/>
            <a:gdLst/>
            <a:ahLst/>
            <a:cxnLst/>
            <a:rect l="l" t="t" r="r" b="b"/>
            <a:pathLst>
              <a:path w="3251200">
                <a:moveTo>
                  <a:pt x="0" y="0"/>
                </a:moveTo>
                <a:lnTo>
                  <a:pt x="3250658" y="0"/>
                </a:lnTo>
              </a:path>
            </a:pathLst>
          </a:custGeom>
          <a:ln w="3175">
            <a:solidFill>
              <a:srgbClr val="000000"/>
            </a:solidFill>
          </a:ln>
        </p:spPr>
        <p:txBody>
          <a:bodyPr wrap="square" lIns="0" tIns="0" rIns="0" bIns="0" rtlCol="0"/>
          <a:lstStyle/>
          <a:p>
            <a:endParaRPr/>
          </a:p>
        </p:txBody>
      </p:sp>
      <p:sp>
        <p:nvSpPr>
          <p:cNvPr id="29" name="object 29"/>
          <p:cNvSpPr/>
          <p:nvPr/>
        </p:nvSpPr>
        <p:spPr>
          <a:xfrm>
            <a:off x="4322716" y="1664258"/>
            <a:ext cx="0" cy="1470660"/>
          </a:xfrm>
          <a:custGeom>
            <a:avLst/>
            <a:gdLst/>
            <a:ahLst/>
            <a:cxnLst/>
            <a:rect l="l" t="t" r="r" b="b"/>
            <a:pathLst>
              <a:path h="1470660">
                <a:moveTo>
                  <a:pt x="0" y="0"/>
                </a:moveTo>
                <a:lnTo>
                  <a:pt x="0" y="1470635"/>
                </a:lnTo>
              </a:path>
            </a:pathLst>
          </a:custGeom>
          <a:ln w="3175">
            <a:solidFill>
              <a:srgbClr val="000000"/>
            </a:solidFill>
          </a:ln>
        </p:spPr>
        <p:txBody>
          <a:bodyPr wrap="square" lIns="0" tIns="0" rIns="0" bIns="0" rtlCol="0"/>
          <a:lstStyle/>
          <a:p>
            <a:endParaRPr/>
          </a:p>
        </p:txBody>
      </p:sp>
      <p:sp>
        <p:nvSpPr>
          <p:cNvPr id="30" name="object 30"/>
          <p:cNvSpPr/>
          <p:nvPr/>
        </p:nvSpPr>
        <p:spPr>
          <a:xfrm>
            <a:off x="4324284" y="1664258"/>
            <a:ext cx="0" cy="1470660"/>
          </a:xfrm>
          <a:custGeom>
            <a:avLst/>
            <a:gdLst/>
            <a:ahLst/>
            <a:cxnLst/>
            <a:rect l="l" t="t" r="r" b="b"/>
            <a:pathLst>
              <a:path h="1470660">
                <a:moveTo>
                  <a:pt x="0" y="0"/>
                </a:moveTo>
                <a:lnTo>
                  <a:pt x="0" y="1470638"/>
                </a:lnTo>
              </a:path>
            </a:pathLst>
          </a:custGeom>
          <a:ln w="3175">
            <a:solidFill>
              <a:srgbClr val="000000"/>
            </a:solidFill>
          </a:ln>
        </p:spPr>
        <p:txBody>
          <a:bodyPr wrap="square" lIns="0" tIns="0" rIns="0" bIns="0" rtlCol="0"/>
          <a:lstStyle/>
          <a:p>
            <a:endParaRPr/>
          </a:p>
        </p:txBody>
      </p:sp>
      <p:sp>
        <p:nvSpPr>
          <p:cNvPr id="31" name="object 31"/>
          <p:cNvSpPr/>
          <p:nvPr/>
        </p:nvSpPr>
        <p:spPr>
          <a:xfrm>
            <a:off x="1075193" y="3278826"/>
            <a:ext cx="3251200" cy="0"/>
          </a:xfrm>
          <a:custGeom>
            <a:avLst/>
            <a:gdLst/>
            <a:ahLst/>
            <a:cxnLst/>
            <a:rect l="l" t="t" r="r" b="b"/>
            <a:pathLst>
              <a:path w="3251200">
                <a:moveTo>
                  <a:pt x="0" y="0"/>
                </a:moveTo>
                <a:lnTo>
                  <a:pt x="3250657" y="0"/>
                </a:lnTo>
              </a:path>
            </a:pathLst>
          </a:custGeom>
          <a:ln w="3175">
            <a:solidFill>
              <a:srgbClr val="000000"/>
            </a:solidFill>
          </a:ln>
        </p:spPr>
        <p:txBody>
          <a:bodyPr wrap="square" lIns="0" tIns="0" rIns="0" bIns="0" rtlCol="0"/>
          <a:lstStyle/>
          <a:p>
            <a:endParaRPr/>
          </a:p>
        </p:txBody>
      </p:sp>
      <p:sp>
        <p:nvSpPr>
          <p:cNvPr id="32" name="object 32"/>
          <p:cNvSpPr/>
          <p:nvPr/>
        </p:nvSpPr>
        <p:spPr>
          <a:xfrm>
            <a:off x="1075193" y="3280390"/>
            <a:ext cx="3251200" cy="0"/>
          </a:xfrm>
          <a:custGeom>
            <a:avLst/>
            <a:gdLst/>
            <a:ahLst/>
            <a:cxnLst/>
            <a:rect l="l" t="t" r="r" b="b"/>
            <a:pathLst>
              <a:path w="3251200">
                <a:moveTo>
                  <a:pt x="0" y="0"/>
                </a:moveTo>
                <a:lnTo>
                  <a:pt x="3250658" y="0"/>
                </a:lnTo>
              </a:path>
            </a:pathLst>
          </a:custGeom>
          <a:ln w="3175">
            <a:solidFill>
              <a:srgbClr val="000000"/>
            </a:solidFill>
          </a:ln>
        </p:spPr>
        <p:txBody>
          <a:bodyPr wrap="square" lIns="0" tIns="0" rIns="0" bIns="0" rtlCol="0"/>
          <a:lstStyle/>
          <a:p>
            <a:endParaRPr/>
          </a:p>
        </p:txBody>
      </p:sp>
      <p:graphicFrame>
        <p:nvGraphicFramePr>
          <p:cNvPr id="33" name="object 33"/>
          <p:cNvGraphicFramePr>
            <a:graphicFrameLocks noGrp="1"/>
          </p:cNvGraphicFramePr>
          <p:nvPr/>
        </p:nvGraphicFramePr>
        <p:xfrm>
          <a:off x="451393" y="3278826"/>
          <a:ext cx="511175" cy="882366"/>
        </p:xfrm>
        <a:graphic>
          <a:graphicData uri="http://schemas.openxmlformats.org/drawingml/2006/table">
            <a:tbl>
              <a:tblPr firstRow="1" bandRow="1">
                <a:tableStyleId>{2D5ABB26-0587-4C30-8999-92F81FD0307C}</a:tableStyleId>
              </a:tblPr>
              <a:tblGrid>
                <a:gridCol w="511175">
                  <a:extLst>
                    <a:ext uri="{9D8B030D-6E8A-4147-A177-3AD203B41FA5}">
                      <a16:colId xmlns:a16="http://schemas.microsoft.com/office/drawing/2014/main" val="20000"/>
                    </a:ext>
                  </a:extLst>
                </a:gridCol>
              </a:tblGrid>
              <a:tr h="147061">
                <a:tc>
                  <a:txBody>
                    <a:bodyPr/>
                    <a:lstStyle/>
                    <a:p>
                      <a:pPr marL="120650">
                        <a:lnSpc>
                          <a:spcPct val="100000"/>
                        </a:lnSpc>
                        <a:spcBef>
                          <a:spcPts val="125"/>
                        </a:spcBef>
                      </a:pPr>
                      <a:r>
                        <a:rPr sz="700" spc="15" dirty="0">
                          <a:latin typeface="Yu Gothic"/>
                          <a:cs typeface="Yu Gothic"/>
                        </a:rPr>
                        <a:t>納品書</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94124">
                <a:tc>
                  <a:txBody>
                    <a:bodyPr/>
                    <a:lstStyle/>
                    <a:p>
                      <a:pPr marL="2540" algn="ctr">
                        <a:lnSpc>
                          <a:spcPct val="100000"/>
                        </a:lnSpc>
                        <a:spcBef>
                          <a:spcPts val="690"/>
                        </a:spcBef>
                      </a:pPr>
                      <a:r>
                        <a:rPr sz="700" dirty="0">
                          <a:latin typeface="Yu Gothic"/>
                          <a:cs typeface="Yu Gothic"/>
                        </a:rPr>
                        <a:t>×</a:t>
                      </a:r>
                      <a:endParaRPr sz="700">
                        <a:latin typeface="Yu Gothic"/>
                        <a:cs typeface="Yu Gothic"/>
                      </a:endParaRPr>
                    </a:p>
                  </a:txBody>
                  <a:tcPr marL="0" marR="0" marT="876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7060">
                <a:tc>
                  <a:txBody>
                    <a:bodyPr/>
                    <a:lstStyle/>
                    <a:p>
                      <a:pPr marL="73660">
                        <a:lnSpc>
                          <a:spcPct val="100000"/>
                        </a:lnSpc>
                        <a:spcBef>
                          <a:spcPts val="125"/>
                        </a:spcBef>
                      </a:pPr>
                      <a:r>
                        <a:rPr sz="700" spc="15" dirty="0">
                          <a:latin typeface="Yu Gothic"/>
                          <a:cs typeface="Yu Gothic"/>
                        </a:rPr>
                        <a:t>保存義務</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7061">
                <a:tc>
                  <a:txBody>
                    <a:bodyPr/>
                    <a:lstStyle/>
                    <a:p>
                      <a:pPr marL="13970">
                        <a:lnSpc>
                          <a:spcPct val="100000"/>
                        </a:lnSpc>
                        <a:spcBef>
                          <a:spcPts val="125"/>
                        </a:spcBef>
                      </a:pPr>
                      <a:r>
                        <a:rPr sz="700" spc="15" dirty="0">
                          <a:latin typeface="Yu Gothic"/>
                          <a:cs typeface="Yu Gothic"/>
                        </a:rPr>
                        <a:t>買手：×</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7060">
                <a:tc>
                  <a:txBody>
                    <a:bodyPr/>
                    <a:lstStyle/>
                    <a:p>
                      <a:pPr marL="13970">
                        <a:lnSpc>
                          <a:spcPct val="100000"/>
                        </a:lnSpc>
                        <a:spcBef>
                          <a:spcPts val="125"/>
                        </a:spcBef>
                      </a:pPr>
                      <a:r>
                        <a:rPr sz="700" spc="15" dirty="0">
                          <a:latin typeface="Yu Gothic"/>
                          <a:cs typeface="Yu Gothic"/>
                        </a:rPr>
                        <a:t>売手：×</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34" name="object 34"/>
          <p:cNvGraphicFramePr>
            <a:graphicFrameLocks noGrp="1"/>
          </p:cNvGraphicFramePr>
          <p:nvPr/>
        </p:nvGraphicFramePr>
        <p:xfrm>
          <a:off x="1611222" y="3720012"/>
          <a:ext cx="2115820" cy="588235"/>
        </p:xfrm>
        <a:graphic>
          <a:graphicData uri="http://schemas.openxmlformats.org/drawingml/2006/table">
            <a:tbl>
              <a:tblPr firstRow="1" bandRow="1">
                <a:tableStyleId>{2D5ABB26-0587-4C30-8999-92F81FD0307C}</a:tableStyleId>
              </a:tblPr>
              <a:tblGrid>
                <a:gridCol w="1181735">
                  <a:extLst>
                    <a:ext uri="{9D8B030D-6E8A-4147-A177-3AD203B41FA5}">
                      <a16:colId xmlns:a16="http://schemas.microsoft.com/office/drawing/2014/main" val="20000"/>
                    </a:ext>
                  </a:extLst>
                </a:gridCol>
                <a:gridCol w="482600">
                  <a:extLst>
                    <a:ext uri="{9D8B030D-6E8A-4147-A177-3AD203B41FA5}">
                      <a16:colId xmlns:a16="http://schemas.microsoft.com/office/drawing/2014/main" val="20001"/>
                    </a:ext>
                  </a:extLst>
                </a:gridCol>
                <a:gridCol w="451485">
                  <a:extLst>
                    <a:ext uri="{9D8B030D-6E8A-4147-A177-3AD203B41FA5}">
                      <a16:colId xmlns:a16="http://schemas.microsoft.com/office/drawing/2014/main" val="20002"/>
                    </a:ext>
                  </a:extLst>
                </a:gridCol>
              </a:tblGrid>
              <a:tr h="147060">
                <a:tc>
                  <a:txBody>
                    <a:bodyPr/>
                    <a:lstStyle/>
                    <a:p>
                      <a:pPr algn="ctr">
                        <a:lnSpc>
                          <a:spcPct val="100000"/>
                        </a:lnSpc>
                        <a:spcBef>
                          <a:spcPts val="100"/>
                        </a:spcBef>
                      </a:pPr>
                      <a:r>
                        <a:rPr sz="700" spc="15" dirty="0">
                          <a:latin typeface="Yu Gothic"/>
                          <a:cs typeface="Yu Gothic"/>
                        </a:rPr>
                        <a:t>品名</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spc="15" dirty="0">
                          <a:latin typeface="Yu Gothic"/>
                          <a:cs typeface="Yu Gothic"/>
                        </a:rPr>
                        <a:t>数量</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spc="15" dirty="0">
                          <a:latin typeface="Yu Gothic"/>
                          <a:cs typeface="Yu Gothic"/>
                        </a:rPr>
                        <a:t>税抜価格</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47061">
                <a:tc>
                  <a:txBody>
                    <a:bodyPr/>
                    <a:lstStyle/>
                    <a:p>
                      <a:pPr marL="3175" algn="ctr">
                        <a:lnSpc>
                          <a:spcPct val="100000"/>
                        </a:lnSpc>
                        <a:spcBef>
                          <a:spcPts val="100"/>
                        </a:spcBef>
                      </a:pPr>
                      <a:r>
                        <a:rPr sz="700" spc="15" dirty="0">
                          <a:latin typeface="Yu Gothic"/>
                          <a:cs typeface="Yu Gothic"/>
                        </a:rPr>
                        <a:t>かんづめ</a:t>
                      </a:r>
                      <a:r>
                        <a:rPr sz="700" spc="5" dirty="0">
                          <a:latin typeface="Yu Gothic"/>
                          <a:cs typeface="Yu Gothic"/>
                        </a:rPr>
                        <a:t>b1</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10</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47059">
                <a:tc>
                  <a:txBody>
                    <a:bodyPr/>
                    <a:lstStyle/>
                    <a:p>
                      <a:pPr marL="3175" algn="ctr">
                        <a:lnSpc>
                          <a:spcPct val="100000"/>
                        </a:lnSpc>
                        <a:spcBef>
                          <a:spcPts val="100"/>
                        </a:spcBef>
                      </a:pPr>
                      <a:r>
                        <a:rPr sz="700" spc="15" dirty="0">
                          <a:latin typeface="Yu Gothic"/>
                          <a:cs typeface="Yu Gothic"/>
                        </a:rPr>
                        <a:t>かんづめ</a:t>
                      </a:r>
                      <a:r>
                        <a:rPr sz="700" spc="5" dirty="0">
                          <a:latin typeface="Yu Gothic"/>
                          <a:cs typeface="Yu Gothic"/>
                        </a:rPr>
                        <a:t>b2</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10</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47055">
                <a:tc>
                  <a:txBody>
                    <a:bodyPr/>
                    <a:lstStyle/>
                    <a:p>
                      <a:pPr marL="2540" algn="ctr">
                        <a:lnSpc>
                          <a:spcPct val="100000"/>
                        </a:lnSpc>
                        <a:spcBef>
                          <a:spcPts val="100"/>
                        </a:spcBef>
                      </a:pPr>
                      <a:r>
                        <a:rPr sz="700" spc="15" dirty="0">
                          <a:latin typeface="Yu Gothic"/>
                          <a:cs typeface="Yu Gothic"/>
                        </a:rPr>
                        <a:t>発泡酒</a:t>
                      </a:r>
                      <a:endParaRPr sz="70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10</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46</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sp>
        <p:nvSpPr>
          <p:cNvPr id="35" name="object 35"/>
          <p:cNvSpPr/>
          <p:nvPr/>
        </p:nvSpPr>
        <p:spPr>
          <a:xfrm>
            <a:off x="5372832" y="1661103"/>
            <a:ext cx="0" cy="2797810"/>
          </a:xfrm>
          <a:custGeom>
            <a:avLst/>
            <a:gdLst/>
            <a:ahLst/>
            <a:cxnLst/>
            <a:rect l="l" t="t" r="r" b="b"/>
            <a:pathLst>
              <a:path h="2797810">
                <a:moveTo>
                  <a:pt x="0" y="0"/>
                </a:moveTo>
                <a:lnTo>
                  <a:pt x="0" y="2797336"/>
                </a:lnTo>
              </a:path>
            </a:pathLst>
          </a:custGeom>
          <a:ln w="3175">
            <a:solidFill>
              <a:srgbClr val="000000"/>
            </a:solidFill>
          </a:ln>
        </p:spPr>
        <p:txBody>
          <a:bodyPr wrap="square" lIns="0" tIns="0" rIns="0" bIns="0" rtlCol="0"/>
          <a:lstStyle/>
          <a:p>
            <a:endParaRPr/>
          </a:p>
        </p:txBody>
      </p:sp>
      <p:sp>
        <p:nvSpPr>
          <p:cNvPr id="36" name="object 36"/>
          <p:cNvSpPr/>
          <p:nvPr/>
        </p:nvSpPr>
        <p:spPr>
          <a:xfrm>
            <a:off x="5374402" y="1661102"/>
            <a:ext cx="0" cy="2797810"/>
          </a:xfrm>
          <a:custGeom>
            <a:avLst/>
            <a:gdLst/>
            <a:ahLst/>
            <a:cxnLst/>
            <a:rect l="l" t="t" r="r" b="b"/>
            <a:pathLst>
              <a:path h="2797810">
                <a:moveTo>
                  <a:pt x="0" y="0"/>
                </a:moveTo>
                <a:lnTo>
                  <a:pt x="0" y="2797339"/>
                </a:lnTo>
              </a:path>
            </a:pathLst>
          </a:custGeom>
          <a:ln w="3175">
            <a:solidFill>
              <a:srgbClr val="000000"/>
            </a:solidFill>
          </a:ln>
        </p:spPr>
        <p:txBody>
          <a:bodyPr wrap="square" lIns="0" tIns="0" rIns="0" bIns="0" rtlCol="0"/>
          <a:lstStyle/>
          <a:p>
            <a:endParaRPr/>
          </a:p>
        </p:txBody>
      </p:sp>
      <p:sp>
        <p:nvSpPr>
          <p:cNvPr id="37" name="object 37"/>
          <p:cNvSpPr/>
          <p:nvPr/>
        </p:nvSpPr>
        <p:spPr>
          <a:xfrm>
            <a:off x="5375967" y="4455310"/>
            <a:ext cx="3552190" cy="0"/>
          </a:xfrm>
          <a:custGeom>
            <a:avLst/>
            <a:gdLst/>
            <a:ahLst/>
            <a:cxnLst/>
            <a:rect l="l" t="t" r="r" b="b"/>
            <a:pathLst>
              <a:path w="3552190">
                <a:moveTo>
                  <a:pt x="0" y="0"/>
                </a:moveTo>
                <a:lnTo>
                  <a:pt x="3551586" y="0"/>
                </a:lnTo>
              </a:path>
            </a:pathLst>
          </a:custGeom>
          <a:ln w="3175">
            <a:solidFill>
              <a:srgbClr val="000000"/>
            </a:solidFill>
          </a:ln>
        </p:spPr>
        <p:txBody>
          <a:bodyPr wrap="square" lIns="0" tIns="0" rIns="0" bIns="0" rtlCol="0"/>
          <a:lstStyle/>
          <a:p>
            <a:endParaRPr/>
          </a:p>
        </p:txBody>
      </p:sp>
      <p:sp>
        <p:nvSpPr>
          <p:cNvPr id="38" name="object 38"/>
          <p:cNvSpPr/>
          <p:nvPr/>
        </p:nvSpPr>
        <p:spPr>
          <a:xfrm>
            <a:off x="5375967" y="4456876"/>
            <a:ext cx="3552190" cy="0"/>
          </a:xfrm>
          <a:custGeom>
            <a:avLst/>
            <a:gdLst/>
            <a:ahLst/>
            <a:cxnLst/>
            <a:rect l="l" t="t" r="r" b="b"/>
            <a:pathLst>
              <a:path w="3552190">
                <a:moveTo>
                  <a:pt x="0" y="0"/>
                </a:moveTo>
                <a:lnTo>
                  <a:pt x="3551583" y="0"/>
                </a:lnTo>
              </a:path>
            </a:pathLst>
          </a:custGeom>
          <a:ln w="3175">
            <a:solidFill>
              <a:srgbClr val="000000"/>
            </a:solidFill>
          </a:ln>
        </p:spPr>
        <p:txBody>
          <a:bodyPr wrap="square" lIns="0" tIns="0" rIns="0" bIns="0" rtlCol="0"/>
          <a:lstStyle/>
          <a:p>
            <a:endParaRPr/>
          </a:p>
        </p:txBody>
      </p:sp>
      <p:sp>
        <p:nvSpPr>
          <p:cNvPr id="39" name="object 39"/>
          <p:cNvSpPr/>
          <p:nvPr/>
        </p:nvSpPr>
        <p:spPr>
          <a:xfrm>
            <a:off x="8924419" y="1664230"/>
            <a:ext cx="0" cy="2794635"/>
          </a:xfrm>
          <a:custGeom>
            <a:avLst/>
            <a:gdLst/>
            <a:ahLst/>
            <a:cxnLst/>
            <a:rect l="l" t="t" r="r" b="b"/>
            <a:pathLst>
              <a:path h="2794635">
                <a:moveTo>
                  <a:pt x="0" y="0"/>
                </a:moveTo>
                <a:lnTo>
                  <a:pt x="0" y="2794207"/>
                </a:lnTo>
              </a:path>
            </a:pathLst>
          </a:custGeom>
          <a:ln w="3175">
            <a:solidFill>
              <a:srgbClr val="000000"/>
            </a:solidFill>
          </a:ln>
        </p:spPr>
        <p:txBody>
          <a:bodyPr wrap="square" lIns="0" tIns="0" rIns="0" bIns="0" rtlCol="0"/>
          <a:lstStyle/>
          <a:p>
            <a:endParaRPr/>
          </a:p>
        </p:txBody>
      </p:sp>
      <p:sp>
        <p:nvSpPr>
          <p:cNvPr id="40" name="object 40"/>
          <p:cNvSpPr/>
          <p:nvPr/>
        </p:nvSpPr>
        <p:spPr>
          <a:xfrm>
            <a:off x="8925987" y="1664230"/>
            <a:ext cx="0" cy="2794635"/>
          </a:xfrm>
          <a:custGeom>
            <a:avLst/>
            <a:gdLst/>
            <a:ahLst/>
            <a:cxnLst/>
            <a:rect l="l" t="t" r="r" b="b"/>
            <a:pathLst>
              <a:path h="2794635">
                <a:moveTo>
                  <a:pt x="0" y="0"/>
                </a:moveTo>
                <a:lnTo>
                  <a:pt x="0" y="2794210"/>
                </a:lnTo>
              </a:path>
            </a:pathLst>
          </a:custGeom>
          <a:ln w="3175">
            <a:solidFill>
              <a:srgbClr val="000000"/>
            </a:solidFill>
          </a:ln>
        </p:spPr>
        <p:txBody>
          <a:bodyPr wrap="square" lIns="0" tIns="0" rIns="0" bIns="0" rtlCol="0"/>
          <a:lstStyle/>
          <a:p>
            <a:endParaRPr/>
          </a:p>
        </p:txBody>
      </p:sp>
      <p:sp>
        <p:nvSpPr>
          <p:cNvPr id="41" name="object 41"/>
          <p:cNvSpPr/>
          <p:nvPr/>
        </p:nvSpPr>
        <p:spPr>
          <a:xfrm>
            <a:off x="1072058" y="3278800"/>
            <a:ext cx="0" cy="1473835"/>
          </a:xfrm>
          <a:custGeom>
            <a:avLst/>
            <a:gdLst/>
            <a:ahLst/>
            <a:cxnLst/>
            <a:rect l="l" t="t" r="r" b="b"/>
            <a:pathLst>
              <a:path h="1473835">
                <a:moveTo>
                  <a:pt x="0" y="0"/>
                </a:moveTo>
                <a:lnTo>
                  <a:pt x="0" y="1473764"/>
                </a:lnTo>
              </a:path>
            </a:pathLst>
          </a:custGeom>
          <a:ln w="3175">
            <a:solidFill>
              <a:srgbClr val="000000"/>
            </a:solidFill>
          </a:ln>
        </p:spPr>
        <p:txBody>
          <a:bodyPr wrap="square" lIns="0" tIns="0" rIns="0" bIns="0" rtlCol="0"/>
          <a:lstStyle/>
          <a:p>
            <a:endParaRPr/>
          </a:p>
        </p:txBody>
      </p:sp>
      <p:sp>
        <p:nvSpPr>
          <p:cNvPr id="42" name="object 42"/>
          <p:cNvSpPr/>
          <p:nvPr/>
        </p:nvSpPr>
        <p:spPr>
          <a:xfrm>
            <a:off x="1073626" y="3278799"/>
            <a:ext cx="0" cy="1473835"/>
          </a:xfrm>
          <a:custGeom>
            <a:avLst/>
            <a:gdLst/>
            <a:ahLst/>
            <a:cxnLst/>
            <a:rect l="l" t="t" r="r" b="b"/>
            <a:pathLst>
              <a:path h="1473835">
                <a:moveTo>
                  <a:pt x="0" y="0"/>
                </a:moveTo>
                <a:lnTo>
                  <a:pt x="0" y="1473764"/>
                </a:lnTo>
              </a:path>
            </a:pathLst>
          </a:custGeom>
          <a:ln w="3175">
            <a:solidFill>
              <a:srgbClr val="000000"/>
            </a:solidFill>
          </a:ln>
        </p:spPr>
        <p:txBody>
          <a:bodyPr wrap="square" lIns="0" tIns="0" rIns="0" bIns="0" rtlCol="0"/>
          <a:lstStyle/>
          <a:p>
            <a:endParaRPr/>
          </a:p>
        </p:txBody>
      </p:sp>
      <p:sp>
        <p:nvSpPr>
          <p:cNvPr id="43" name="object 43"/>
          <p:cNvSpPr/>
          <p:nvPr/>
        </p:nvSpPr>
        <p:spPr>
          <a:xfrm>
            <a:off x="1075193" y="4749435"/>
            <a:ext cx="3251200" cy="0"/>
          </a:xfrm>
          <a:custGeom>
            <a:avLst/>
            <a:gdLst/>
            <a:ahLst/>
            <a:cxnLst/>
            <a:rect l="l" t="t" r="r" b="b"/>
            <a:pathLst>
              <a:path w="3251200">
                <a:moveTo>
                  <a:pt x="0" y="0"/>
                </a:moveTo>
                <a:lnTo>
                  <a:pt x="3250657" y="0"/>
                </a:lnTo>
              </a:path>
            </a:pathLst>
          </a:custGeom>
          <a:ln w="3175">
            <a:solidFill>
              <a:srgbClr val="000000"/>
            </a:solidFill>
          </a:ln>
        </p:spPr>
        <p:txBody>
          <a:bodyPr wrap="square" lIns="0" tIns="0" rIns="0" bIns="0" rtlCol="0"/>
          <a:lstStyle/>
          <a:p>
            <a:endParaRPr/>
          </a:p>
        </p:txBody>
      </p:sp>
      <p:sp>
        <p:nvSpPr>
          <p:cNvPr id="44" name="object 44"/>
          <p:cNvSpPr/>
          <p:nvPr/>
        </p:nvSpPr>
        <p:spPr>
          <a:xfrm>
            <a:off x="1075193" y="4750999"/>
            <a:ext cx="3251200" cy="0"/>
          </a:xfrm>
          <a:custGeom>
            <a:avLst/>
            <a:gdLst/>
            <a:ahLst/>
            <a:cxnLst/>
            <a:rect l="l" t="t" r="r" b="b"/>
            <a:pathLst>
              <a:path w="3251200">
                <a:moveTo>
                  <a:pt x="0" y="0"/>
                </a:moveTo>
                <a:lnTo>
                  <a:pt x="3250658" y="0"/>
                </a:lnTo>
              </a:path>
            </a:pathLst>
          </a:custGeom>
          <a:ln w="3175">
            <a:solidFill>
              <a:srgbClr val="000000"/>
            </a:solidFill>
          </a:ln>
        </p:spPr>
        <p:txBody>
          <a:bodyPr wrap="square" lIns="0" tIns="0" rIns="0" bIns="0" rtlCol="0"/>
          <a:lstStyle/>
          <a:p>
            <a:endParaRPr/>
          </a:p>
        </p:txBody>
      </p:sp>
      <p:sp>
        <p:nvSpPr>
          <p:cNvPr id="45" name="object 45"/>
          <p:cNvSpPr/>
          <p:nvPr/>
        </p:nvSpPr>
        <p:spPr>
          <a:xfrm>
            <a:off x="4322716" y="3281927"/>
            <a:ext cx="0" cy="1470660"/>
          </a:xfrm>
          <a:custGeom>
            <a:avLst/>
            <a:gdLst/>
            <a:ahLst/>
            <a:cxnLst/>
            <a:rect l="l" t="t" r="r" b="b"/>
            <a:pathLst>
              <a:path h="1470660">
                <a:moveTo>
                  <a:pt x="0" y="0"/>
                </a:moveTo>
                <a:lnTo>
                  <a:pt x="0" y="1470635"/>
                </a:lnTo>
              </a:path>
            </a:pathLst>
          </a:custGeom>
          <a:ln w="3175">
            <a:solidFill>
              <a:srgbClr val="000000"/>
            </a:solidFill>
          </a:ln>
        </p:spPr>
        <p:txBody>
          <a:bodyPr wrap="square" lIns="0" tIns="0" rIns="0" bIns="0" rtlCol="0"/>
          <a:lstStyle/>
          <a:p>
            <a:endParaRPr/>
          </a:p>
        </p:txBody>
      </p:sp>
      <p:sp>
        <p:nvSpPr>
          <p:cNvPr id="46" name="object 46"/>
          <p:cNvSpPr/>
          <p:nvPr/>
        </p:nvSpPr>
        <p:spPr>
          <a:xfrm>
            <a:off x="4324284" y="3281927"/>
            <a:ext cx="0" cy="1470660"/>
          </a:xfrm>
          <a:custGeom>
            <a:avLst/>
            <a:gdLst/>
            <a:ahLst/>
            <a:cxnLst/>
            <a:rect l="l" t="t" r="r" b="b"/>
            <a:pathLst>
              <a:path h="1470660">
                <a:moveTo>
                  <a:pt x="0" y="0"/>
                </a:moveTo>
                <a:lnTo>
                  <a:pt x="0" y="1470635"/>
                </a:lnTo>
              </a:path>
            </a:pathLst>
          </a:custGeom>
          <a:ln w="3175">
            <a:solidFill>
              <a:srgbClr val="000000"/>
            </a:solidFill>
          </a:ln>
        </p:spPr>
        <p:txBody>
          <a:bodyPr wrap="square" lIns="0" tIns="0" rIns="0" bIns="0" rtlCol="0"/>
          <a:lstStyle/>
          <a:p>
            <a:endParaRPr/>
          </a:p>
        </p:txBody>
      </p:sp>
      <p:sp>
        <p:nvSpPr>
          <p:cNvPr id="47" name="object 47"/>
          <p:cNvSpPr/>
          <p:nvPr/>
        </p:nvSpPr>
        <p:spPr>
          <a:xfrm>
            <a:off x="7980433" y="3134917"/>
            <a:ext cx="1041145" cy="658533"/>
          </a:xfrm>
          <a:prstGeom prst="rect">
            <a:avLst/>
          </a:prstGeom>
          <a:blipFill>
            <a:blip r:embed="rId2" cstate="print"/>
            <a:stretch>
              <a:fillRect/>
            </a:stretch>
          </a:blipFill>
        </p:spPr>
        <p:txBody>
          <a:bodyPr wrap="square" lIns="0" tIns="0" rIns="0" bIns="0" rtlCol="0"/>
          <a:lstStyle/>
          <a:p>
            <a:endParaRPr/>
          </a:p>
        </p:txBody>
      </p:sp>
      <p:graphicFrame>
        <p:nvGraphicFramePr>
          <p:cNvPr id="48" name="object 48"/>
          <p:cNvGraphicFramePr>
            <a:graphicFrameLocks noGrp="1"/>
          </p:cNvGraphicFramePr>
          <p:nvPr/>
        </p:nvGraphicFramePr>
        <p:xfrm>
          <a:off x="5933939" y="2690578"/>
          <a:ext cx="2539363" cy="1470605"/>
        </p:xfrm>
        <a:graphic>
          <a:graphicData uri="http://schemas.openxmlformats.org/drawingml/2006/table">
            <a:tbl>
              <a:tblPr firstRow="1" bandRow="1">
                <a:tableStyleId>{2D5ABB26-0587-4C30-8999-92F81FD0307C}</a:tableStyleId>
              </a:tblPr>
              <a:tblGrid>
                <a:gridCol w="601980">
                  <a:extLst>
                    <a:ext uri="{9D8B030D-6E8A-4147-A177-3AD203B41FA5}">
                      <a16:colId xmlns:a16="http://schemas.microsoft.com/office/drawing/2014/main" val="20000"/>
                    </a:ext>
                  </a:extLst>
                </a:gridCol>
                <a:gridCol w="582930">
                  <a:extLst>
                    <a:ext uri="{9D8B030D-6E8A-4147-A177-3AD203B41FA5}">
                      <a16:colId xmlns:a16="http://schemas.microsoft.com/office/drawing/2014/main" val="20001"/>
                    </a:ext>
                  </a:extLst>
                </a:gridCol>
                <a:gridCol w="451484">
                  <a:extLst>
                    <a:ext uri="{9D8B030D-6E8A-4147-A177-3AD203B41FA5}">
                      <a16:colId xmlns:a16="http://schemas.microsoft.com/office/drawing/2014/main" val="20002"/>
                    </a:ext>
                  </a:extLst>
                </a:gridCol>
                <a:gridCol w="451484">
                  <a:extLst>
                    <a:ext uri="{9D8B030D-6E8A-4147-A177-3AD203B41FA5}">
                      <a16:colId xmlns:a16="http://schemas.microsoft.com/office/drawing/2014/main" val="20003"/>
                    </a:ext>
                  </a:extLst>
                </a:gridCol>
                <a:gridCol w="451485">
                  <a:extLst>
                    <a:ext uri="{9D8B030D-6E8A-4147-A177-3AD203B41FA5}">
                      <a16:colId xmlns:a16="http://schemas.microsoft.com/office/drawing/2014/main" val="20004"/>
                    </a:ext>
                  </a:extLst>
                </a:gridCol>
              </a:tblGrid>
              <a:tr h="147062">
                <a:tc>
                  <a:txBody>
                    <a:bodyPr/>
                    <a:lstStyle/>
                    <a:p>
                      <a:pPr algn="ctr">
                        <a:lnSpc>
                          <a:spcPct val="100000"/>
                        </a:lnSpc>
                        <a:spcBef>
                          <a:spcPts val="125"/>
                        </a:spcBef>
                      </a:pPr>
                      <a:r>
                        <a:rPr sz="700" spc="15" dirty="0">
                          <a:latin typeface="Yu Gothic"/>
                          <a:cs typeface="Yu Gothic"/>
                        </a:rPr>
                        <a:t>納入日</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spc="15" dirty="0">
                          <a:latin typeface="Yu Gothic"/>
                          <a:cs typeface="Yu Gothic"/>
                        </a:rPr>
                        <a:t>品名</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spc="15" dirty="0">
                          <a:latin typeface="Yu Gothic"/>
                          <a:cs typeface="Yu Gothic"/>
                        </a:rPr>
                        <a:t>税抜価格</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spc="15" dirty="0">
                          <a:latin typeface="Yu Gothic"/>
                          <a:cs typeface="Yu Gothic"/>
                        </a:rPr>
                        <a:t>納品番号</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7">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extLst>
                  <a:ext uri="{0D108BD9-81ED-4DB2-BD59-A6C34878D82A}">
                    <a16:rowId xmlns:a16="http://schemas.microsoft.com/office/drawing/2014/main" val="10000"/>
                  </a:ext>
                </a:extLst>
              </a:tr>
              <a:tr h="147062">
                <a:tc>
                  <a:txBody>
                    <a:bodyPr/>
                    <a:lstStyle/>
                    <a:p>
                      <a:pPr marL="3810" algn="ctr">
                        <a:lnSpc>
                          <a:spcPct val="100000"/>
                        </a:lnSpc>
                        <a:spcBef>
                          <a:spcPts val="125"/>
                        </a:spcBef>
                      </a:pPr>
                      <a:r>
                        <a:rPr sz="700" b="1" spc="10" dirty="0">
                          <a:solidFill>
                            <a:srgbClr val="C00000"/>
                          </a:solidFill>
                          <a:latin typeface="Yu Gothic"/>
                          <a:cs typeface="Yu Gothic"/>
                        </a:rPr>
                        <a:t>10月20</a:t>
                      </a:r>
                      <a:r>
                        <a:rPr sz="700" b="1" spc="20" dirty="0">
                          <a:solidFill>
                            <a:srgbClr val="C00000"/>
                          </a:solidFill>
                          <a:latin typeface="Yu Gothic"/>
                          <a:cs typeface="Yu Gothic"/>
                        </a:rPr>
                        <a:t>日</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b="1" dirty="0">
                          <a:solidFill>
                            <a:srgbClr val="C00000"/>
                          </a:solidFill>
                          <a:latin typeface="Yu Gothic"/>
                          <a:cs typeface="Yu Gothic"/>
                        </a:rPr>
                        <a:t>かんづめa</a:t>
                      </a:r>
                      <a:r>
                        <a:rPr sz="700" b="1" spc="5" dirty="0">
                          <a:solidFill>
                            <a:srgbClr val="C00000"/>
                          </a:solidFill>
                          <a:latin typeface="Yu Gothic"/>
                          <a:cs typeface="Yu Gothic"/>
                        </a:rPr>
                        <a:t>1</a:t>
                      </a:r>
                      <a:r>
                        <a:rPr sz="700" b="1" dirty="0">
                          <a:solidFill>
                            <a:srgbClr val="C00000"/>
                          </a:solidFill>
                          <a:latin typeface="Yu Gothic"/>
                          <a:cs typeface="Yu Gothic"/>
                        </a:rPr>
                        <a:t>※</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dirty="0">
                          <a:latin typeface="Yu Gothic"/>
                          <a:cs typeface="Yu Gothic"/>
                        </a:rPr>
                        <a:t>No.1001</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vMerge="1">
                  <a:txBody>
                    <a:bodyPr/>
                    <a:lstStyle/>
                    <a:p>
                      <a:endParaRPr/>
                    </a:p>
                  </a:txBody>
                  <a:tcPr marL="0" marR="0" marT="0" marB="0">
                    <a:lnL w="3175">
                      <a:solidFill>
                        <a:srgbClr val="000000"/>
                      </a:solidFill>
                      <a:prstDash val="solid"/>
                    </a:lnL>
                    <a:lnB w="3175">
                      <a:solidFill>
                        <a:srgbClr val="000000"/>
                      </a:solidFill>
                      <a:prstDash val="solid"/>
                    </a:lnB>
                  </a:tcPr>
                </a:tc>
                <a:extLst>
                  <a:ext uri="{0D108BD9-81ED-4DB2-BD59-A6C34878D82A}">
                    <a16:rowId xmlns:a16="http://schemas.microsoft.com/office/drawing/2014/main" val="10001"/>
                  </a:ext>
                </a:extLst>
              </a:tr>
              <a:tr h="147058">
                <a:tc>
                  <a:txBody>
                    <a:bodyPr/>
                    <a:lstStyle/>
                    <a:p>
                      <a:pPr marL="3810" algn="ctr">
                        <a:lnSpc>
                          <a:spcPct val="100000"/>
                        </a:lnSpc>
                        <a:spcBef>
                          <a:spcPts val="125"/>
                        </a:spcBef>
                      </a:pPr>
                      <a:r>
                        <a:rPr sz="700" b="1" spc="10" dirty="0">
                          <a:solidFill>
                            <a:srgbClr val="C00000"/>
                          </a:solidFill>
                          <a:latin typeface="Yu Gothic"/>
                          <a:cs typeface="Yu Gothic"/>
                        </a:rPr>
                        <a:t>10月20</a:t>
                      </a:r>
                      <a:r>
                        <a:rPr sz="700" b="1" spc="20" dirty="0">
                          <a:solidFill>
                            <a:srgbClr val="C00000"/>
                          </a:solidFill>
                          <a:latin typeface="Yu Gothic"/>
                          <a:cs typeface="Yu Gothic"/>
                        </a:rPr>
                        <a:t>日</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b="1" dirty="0">
                          <a:solidFill>
                            <a:srgbClr val="C00000"/>
                          </a:solidFill>
                          <a:latin typeface="Yu Gothic"/>
                          <a:cs typeface="Yu Gothic"/>
                        </a:rPr>
                        <a:t>かんづめa</a:t>
                      </a:r>
                      <a:r>
                        <a:rPr sz="700" b="1" spc="5" dirty="0">
                          <a:solidFill>
                            <a:srgbClr val="C00000"/>
                          </a:solidFill>
                          <a:latin typeface="Yu Gothic"/>
                          <a:cs typeface="Yu Gothic"/>
                        </a:rPr>
                        <a:t>2</a:t>
                      </a:r>
                      <a:r>
                        <a:rPr sz="700" b="1" dirty="0">
                          <a:solidFill>
                            <a:srgbClr val="C00000"/>
                          </a:solidFill>
                          <a:latin typeface="Yu Gothic"/>
                          <a:cs typeface="Yu Gothic"/>
                        </a:rPr>
                        <a:t>※</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dirty="0">
                          <a:latin typeface="Yu Gothic"/>
                          <a:cs typeface="Yu Gothic"/>
                        </a:rPr>
                        <a:t>No.1001</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vMerge="1">
                  <a:txBody>
                    <a:bodyPr/>
                    <a:lstStyle/>
                    <a:p>
                      <a:endParaRPr/>
                    </a:p>
                  </a:txBody>
                  <a:tcPr marL="0" marR="0" marT="0" marB="0">
                    <a:lnL w="3175">
                      <a:solidFill>
                        <a:srgbClr val="000000"/>
                      </a:solidFill>
                      <a:prstDash val="solid"/>
                    </a:lnL>
                    <a:lnB w="3175">
                      <a:solidFill>
                        <a:srgbClr val="000000"/>
                      </a:solidFill>
                      <a:prstDash val="solid"/>
                    </a:lnB>
                  </a:tcPr>
                </a:tc>
                <a:extLst>
                  <a:ext uri="{0D108BD9-81ED-4DB2-BD59-A6C34878D82A}">
                    <a16:rowId xmlns:a16="http://schemas.microsoft.com/office/drawing/2014/main" val="10002"/>
                  </a:ext>
                </a:extLst>
              </a:tr>
              <a:tr h="147062">
                <a:tc>
                  <a:txBody>
                    <a:bodyPr/>
                    <a:lstStyle/>
                    <a:p>
                      <a:pPr marL="3810" algn="ctr">
                        <a:lnSpc>
                          <a:spcPct val="100000"/>
                        </a:lnSpc>
                        <a:spcBef>
                          <a:spcPts val="125"/>
                        </a:spcBef>
                      </a:pPr>
                      <a:r>
                        <a:rPr sz="700" b="1" spc="10" dirty="0">
                          <a:solidFill>
                            <a:srgbClr val="C00000"/>
                          </a:solidFill>
                          <a:latin typeface="Yu Gothic"/>
                          <a:cs typeface="Yu Gothic"/>
                        </a:rPr>
                        <a:t>10月15</a:t>
                      </a:r>
                      <a:r>
                        <a:rPr sz="700" b="1" spc="20" dirty="0">
                          <a:solidFill>
                            <a:srgbClr val="C00000"/>
                          </a:solidFill>
                          <a:latin typeface="Yu Gothic"/>
                          <a:cs typeface="Yu Gothic"/>
                        </a:rPr>
                        <a:t>日</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b="1" spc="15" dirty="0">
                          <a:solidFill>
                            <a:srgbClr val="C00000"/>
                          </a:solidFill>
                          <a:latin typeface="Yu Gothic"/>
                          <a:cs typeface="Yu Gothic"/>
                        </a:rPr>
                        <a:t>発泡酒</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46</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dirty="0">
                          <a:latin typeface="Yu Gothic"/>
                          <a:cs typeface="Yu Gothic"/>
                        </a:rPr>
                        <a:t>No.1001</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vMerge="1">
                  <a:txBody>
                    <a:bodyPr/>
                    <a:lstStyle/>
                    <a:p>
                      <a:endParaRPr/>
                    </a:p>
                  </a:txBody>
                  <a:tcPr marL="0" marR="0" marT="0" marB="0">
                    <a:lnL w="3175">
                      <a:solidFill>
                        <a:srgbClr val="000000"/>
                      </a:solidFill>
                      <a:prstDash val="solid"/>
                    </a:lnL>
                    <a:lnB w="3175">
                      <a:solidFill>
                        <a:srgbClr val="000000"/>
                      </a:solidFill>
                      <a:prstDash val="solid"/>
                    </a:lnB>
                  </a:tcPr>
                </a:tc>
                <a:extLst>
                  <a:ext uri="{0D108BD9-81ED-4DB2-BD59-A6C34878D82A}">
                    <a16:rowId xmlns:a16="http://schemas.microsoft.com/office/drawing/2014/main" val="10003"/>
                  </a:ext>
                </a:extLst>
              </a:tr>
              <a:tr h="147062">
                <a:tc>
                  <a:txBody>
                    <a:bodyPr/>
                    <a:lstStyle/>
                    <a:p>
                      <a:pPr marL="3810" algn="ctr">
                        <a:lnSpc>
                          <a:spcPct val="100000"/>
                        </a:lnSpc>
                        <a:spcBef>
                          <a:spcPts val="125"/>
                        </a:spcBef>
                      </a:pPr>
                      <a:r>
                        <a:rPr sz="700" b="1" spc="10" dirty="0">
                          <a:solidFill>
                            <a:srgbClr val="C00000"/>
                          </a:solidFill>
                          <a:latin typeface="Yu Gothic"/>
                          <a:cs typeface="Yu Gothic"/>
                        </a:rPr>
                        <a:t>10月20</a:t>
                      </a:r>
                      <a:r>
                        <a:rPr sz="700" b="1" spc="20" dirty="0">
                          <a:solidFill>
                            <a:srgbClr val="C00000"/>
                          </a:solidFill>
                          <a:latin typeface="Yu Gothic"/>
                          <a:cs typeface="Yu Gothic"/>
                        </a:rPr>
                        <a:t>日</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b="1" dirty="0">
                          <a:solidFill>
                            <a:srgbClr val="C00000"/>
                          </a:solidFill>
                          <a:latin typeface="Yu Gothic"/>
                          <a:cs typeface="Yu Gothic"/>
                        </a:rPr>
                        <a:t>かんづめ</a:t>
                      </a:r>
                      <a:r>
                        <a:rPr sz="700" b="1" spc="5" dirty="0">
                          <a:solidFill>
                            <a:srgbClr val="C00000"/>
                          </a:solidFill>
                          <a:latin typeface="Yu Gothic"/>
                          <a:cs typeface="Yu Gothic"/>
                        </a:rPr>
                        <a:t>b1</a:t>
                      </a:r>
                      <a:r>
                        <a:rPr sz="700" b="1" dirty="0">
                          <a:solidFill>
                            <a:srgbClr val="C00000"/>
                          </a:solidFill>
                          <a:latin typeface="Yu Gothic"/>
                          <a:cs typeface="Yu Gothic"/>
                        </a:rPr>
                        <a:t>※</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dirty="0">
                          <a:latin typeface="Yu Gothic"/>
                          <a:cs typeface="Yu Gothic"/>
                        </a:rPr>
                        <a:t>No.1002</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vMerge="1">
                  <a:txBody>
                    <a:bodyPr/>
                    <a:lstStyle/>
                    <a:p>
                      <a:endParaRPr/>
                    </a:p>
                  </a:txBody>
                  <a:tcPr marL="0" marR="0" marT="0" marB="0">
                    <a:lnL w="3175">
                      <a:solidFill>
                        <a:srgbClr val="000000"/>
                      </a:solidFill>
                      <a:prstDash val="solid"/>
                    </a:lnL>
                    <a:lnB w="3175">
                      <a:solidFill>
                        <a:srgbClr val="000000"/>
                      </a:solidFill>
                      <a:prstDash val="solid"/>
                    </a:lnB>
                  </a:tcPr>
                </a:tc>
                <a:extLst>
                  <a:ext uri="{0D108BD9-81ED-4DB2-BD59-A6C34878D82A}">
                    <a16:rowId xmlns:a16="http://schemas.microsoft.com/office/drawing/2014/main" val="10004"/>
                  </a:ext>
                </a:extLst>
              </a:tr>
              <a:tr h="147062">
                <a:tc>
                  <a:txBody>
                    <a:bodyPr/>
                    <a:lstStyle/>
                    <a:p>
                      <a:pPr marL="3810" algn="ctr">
                        <a:lnSpc>
                          <a:spcPct val="100000"/>
                        </a:lnSpc>
                        <a:spcBef>
                          <a:spcPts val="125"/>
                        </a:spcBef>
                      </a:pPr>
                      <a:r>
                        <a:rPr sz="700" b="1" spc="10" dirty="0">
                          <a:solidFill>
                            <a:srgbClr val="C00000"/>
                          </a:solidFill>
                          <a:latin typeface="Yu Gothic"/>
                          <a:cs typeface="Yu Gothic"/>
                        </a:rPr>
                        <a:t>10月20</a:t>
                      </a:r>
                      <a:r>
                        <a:rPr sz="700" b="1" spc="20" dirty="0">
                          <a:solidFill>
                            <a:srgbClr val="C00000"/>
                          </a:solidFill>
                          <a:latin typeface="Yu Gothic"/>
                          <a:cs typeface="Yu Gothic"/>
                        </a:rPr>
                        <a:t>日</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b="1" dirty="0">
                          <a:solidFill>
                            <a:srgbClr val="C00000"/>
                          </a:solidFill>
                          <a:latin typeface="Yu Gothic"/>
                          <a:cs typeface="Yu Gothic"/>
                        </a:rPr>
                        <a:t>かんづめ</a:t>
                      </a:r>
                      <a:r>
                        <a:rPr sz="700" b="1" spc="5" dirty="0">
                          <a:solidFill>
                            <a:srgbClr val="C00000"/>
                          </a:solidFill>
                          <a:latin typeface="Yu Gothic"/>
                          <a:cs typeface="Yu Gothic"/>
                        </a:rPr>
                        <a:t>b2</a:t>
                      </a:r>
                      <a:r>
                        <a:rPr sz="700" b="1" dirty="0">
                          <a:solidFill>
                            <a:srgbClr val="C00000"/>
                          </a:solidFill>
                          <a:latin typeface="Yu Gothic"/>
                          <a:cs typeface="Yu Gothic"/>
                        </a:rPr>
                        <a:t>※</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35</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dirty="0">
                          <a:latin typeface="Yu Gothic"/>
                          <a:cs typeface="Yu Gothic"/>
                        </a:rPr>
                        <a:t>No.1002</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vMerge="1">
                  <a:txBody>
                    <a:bodyPr/>
                    <a:lstStyle/>
                    <a:p>
                      <a:endParaRPr/>
                    </a:p>
                  </a:txBody>
                  <a:tcPr marL="0" marR="0" marT="0" marB="0">
                    <a:lnL w="3175">
                      <a:solidFill>
                        <a:srgbClr val="000000"/>
                      </a:solidFill>
                      <a:prstDash val="solid"/>
                    </a:lnL>
                    <a:lnB w="3175">
                      <a:solidFill>
                        <a:srgbClr val="000000"/>
                      </a:solidFill>
                      <a:prstDash val="solid"/>
                    </a:lnB>
                  </a:tcPr>
                </a:tc>
                <a:extLst>
                  <a:ext uri="{0D108BD9-81ED-4DB2-BD59-A6C34878D82A}">
                    <a16:rowId xmlns:a16="http://schemas.microsoft.com/office/drawing/2014/main" val="10005"/>
                  </a:ext>
                </a:extLst>
              </a:tr>
              <a:tr h="155699">
                <a:tc>
                  <a:txBody>
                    <a:bodyPr/>
                    <a:lstStyle/>
                    <a:p>
                      <a:pPr marL="3810" algn="ctr">
                        <a:lnSpc>
                          <a:spcPct val="100000"/>
                        </a:lnSpc>
                        <a:spcBef>
                          <a:spcPts val="125"/>
                        </a:spcBef>
                      </a:pPr>
                      <a:r>
                        <a:rPr sz="700" b="1" spc="10" dirty="0">
                          <a:solidFill>
                            <a:srgbClr val="C00000"/>
                          </a:solidFill>
                          <a:latin typeface="Yu Gothic"/>
                          <a:cs typeface="Yu Gothic"/>
                        </a:rPr>
                        <a:t>10月20</a:t>
                      </a:r>
                      <a:r>
                        <a:rPr sz="700" b="1" spc="20" dirty="0">
                          <a:solidFill>
                            <a:srgbClr val="C00000"/>
                          </a:solidFill>
                          <a:latin typeface="Yu Gothic"/>
                          <a:cs typeface="Yu Gothic"/>
                        </a:rPr>
                        <a:t>日</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53975">
                      <a:solidFill>
                        <a:srgbClr val="000000"/>
                      </a:solidFill>
                      <a:prstDash val="solid"/>
                    </a:lnB>
                  </a:tcPr>
                </a:tc>
                <a:tc>
                  <a:txBody>
                    <a:bodyPr/>
                    <a:lstStyle/>
                    <a:p>
                      <a:pPr algn="ctr">
                        <a:lnSpc>
                          <a:spcPct val="100000"/>
                        </a:lnSpc>
                        <a:spcBef>
                          <a:spcPts val="125"/>
                        </a:spcBef>
                      </a:pPr>
                      <a:r>
                        <a:rPr sz="700" b="1" spc="15" dirty="0">
                          <a:solidFill>
                            <a:srgbClr val="C00000"/>
                          </a:solidFill>
                          <a:latin typeface="Yu Gothic"/>
                          <a:cs typeface="Yu Gothic"/>
                        </a:rPr>
                        <a:t>発泡酒</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53975">
                      <a:solidFill>
                        <a:srgbClr val="000000"/>
                      </a:solidFill>
                      <a:prstDash val="solid"/>
                    </a:lnB>
                  </a:tcPr>
                </a:tc>
                <a:tc>
                  <a:txBody>
                    <a:bodyPr/>
                    <a:lstStyle/>
                    <a:p>
                      <a:pPr marL="3175" algn="ctr">
                        <a:lnSpc>
                          <a:spcPct val="100000"/>
                        </a:lnSpc>
                        <a:spcBef>
                          <a:spcPts val="125"/>
                        </a:spcBef>
                      </a:pPr>
                      <a:r>
                        <a:rPr sz="700" dirty="0">
                          <a:latin typeface="Yu Gothic"/>
                          <a:cs typeface="Yu Gothic"/>
                        </a:rPr>
                        <a:t>46</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53975">
                      <a:solidFill>
                        <a:srgbClr val="000000"/>
                      </a:solidFill>
                      <a:prstDash val="solid"/>
                    </a:lnB>
                  </a:tcPr>
                </a:tc>
                <a:tc>
                  <a:txBody>
                    <a:bodyPr/>
                    <a:lstStyle/>
                    <a:p>
                      <a:pPr algn="ctr">
                        <a:lnSpc>
                          <a:spcPct val="100000"/>
                        </a:lnSpc>
                        <a:spcBef>
                          <a:spcPts val="125"/>
                        </a:spcBef>
                      </a:pPr>
                      <a:r>
                        <a:rPr sz="700" dirty="0">
                          <a:latin typeface="Yu Gothic"/>
                          <a:cs typeface="Yu Gothic"/>
                        </a:rPr>
                        <a:t>No.1002</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53975">
                      <a:solidFill>
                        <a:srgbClr val="000000"/>
                      </a:solidFill>
                      <a:prstDash val="solid"/>
                    </a:lnB>
                  </a:tcPr>
                </a:tc>
                <a:tc vMerge="1">
                  <a:txBody>
                    <a:bodyPr/>
                    <a:lstStyle/>
                    <a:p>
                      <a:endParaRPr/>
                    </a:p>
                  </a:txBody>
                  <a:tcPr marL="0" marR="0" marT="0" marB="0">
                    <a:lnL w="3175">
                      <a:solidFill>
                        <a:srgbClr val="000000"/>
                      </a:solidFill>
                      <a:prstDash val="solid"/>
                    </a:lnL>
                    <a:lnB w="3175">
                      <a:solidFill>
                        <a:srgbClr val="000000"/>
                      </a:solidFill>
                      <a:prstDash val="solid"/>
                    </a:lnB>
                  </a:tcPr>
                </a:tc>
                <a:extLst>
                  <a:ext uri="{0D108BD9-81ED-4DB2-BD59-A6C34878D82A}">
                    <a16:rowId xmlns:a16="http://schemas.microsoft.com/office/drawing/2014/main" val="10006"/>
                  </a:ext>
                </a:extLst>
              </a:tr>
              <a:tr h="138422">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53975">
                      <a:solidFill>
                        <a:srgbClr val="000000"/>
                      </a:solidFill>
                      <a:prstDash val="solid"/>
                    </a:lnT>
                    <a:lnB w="3175">
                      <a:solidFill>
                        <a:srgbClr val="000000"/>
                      </a:solidFill>
                      <a:prstDash val="solid"/>
                    </a:lnB>
                  </a:tcPr>
                </a:tc>
                <a:tc>
                  <a:txBody>
                    <a:bodyPr/>
                    <a:lstStyle/>
                    <a:p>
                      <a:pPr marL="2540" algn="ctr">
                        <a:lnSpc>
                          <a:spcPct val="100000"/>
                        </a:lnSpc>
                        <a:spcBef>
                          <a:spcPts val="55"/>
                        </a:spcBef>
                      </a:pPr>
                      <a:r>
                        <a:rPr sz="700" spc="15" dirty="0">
                          <a:latin typeface="Yu Gothic"/>
                          <a:cs typeface="Yu Gothic"/>
                        </a:rPr>
                        <a:t>税率</a:t>
                      </a:r>
                      <a:endParaRPr sz="700">
                        <a:latin typeface="Yu Gothic"/>
                        <a:cs typeface="Yu Gothic"/>
                      </a:endParaRPr>
                    </a:p>
                  </a:txBody>
                  <a:tcPr marL="0" marR="0" marT="6985" marB="0">
                    <a:lnL w="3175">
                      <a:solidFill>
                        <a:srgbClr val="000000"/>
                      </a:solidFill>
                      <a:prstDash val="solid"/>
                    </a:lnL>
                    <a:lnR w="3175">
                      <a:solidFill>
                        <a:srgbClr val="000000"/>
                      </a:solidFill>
                      <a:prstDash val="solid"/>
                    </a:lnR>
                    <a:lnT w="53975">
                      <a:solidFill>
                        <a:srgbClr val="000000"/>
                      </a:solidFill>
                      <a:prstDash val="solid"/>
                    </a:lnT>
                    <a:lnB w="3175">
                      <a:solidFill>
                        <a:srgbClr val="000000"/>
                      </a:solidFill>
                      <a:prstDash val="solid"/>
                    </a:lnB>
                  </a:tcPr>
                </a:tc>
                <a:tc>
                  <a:txBody>
                    <a:bodyPr/>
                    <a:lstStyle/>
                    <a:p>
                      <a:pPr marL="2540" algn="ctr">
                        <a:lnSpc>
                          <a:spcPct val="100000"/>
                        </a:lnSpc>
                        <a:spcBef>
                          <a:spcPts val="55"/>
                        </a:spcBef>
                      </a:pPr>
                      <a:r>
                        <a:rPr sz="700" spc="15" dirty="0">
                          <a:latin typeface="Yu Gothic"/>
                          <a:cs typeface="Yu Gothic"/>
                        </a:rPr>
                        <a:t>税抜金額</a:t>
                      </a:r>
                      <a:endParaRPr sz="700">
                        <a:latin typeface="Yu Gothic"/>
                        <a:cs typeface="Yu Gothic"/>
                      </a:endParaRPr>
                    </a:p>
                  </a:txBody>
                  <a:tcPr marL="0" marR="0" marT="6985" marB="0">
                    <a:lnL w="3175">
                      <a:solidFill>
                        <a:srgbClr val="000000"/>
                      </a:solidFill>
                      <a:prstDash val="solid"/>
                    </a:lnL>
                    <a:lnR w="3175">
                      <a:solidFill>
                        <a:srgbClr val="000000"/>
                      </a:solidFill>
                      <a:prstDash val="solid"/>
                    </a:lnR>
                    <a:lnT w="53975">
                      <a:solidFill>
                        <a:srgbClr val="000000"/>
                      </a:solidFill>
                      <a:prstDash val="solid"/>
                    </a:lnT>
                    <a:lnB w="3175">
                      <a:solidFill>
                        <a:srgbClr val="000000"/>
                      </a:solidFill>
                      <a:prstDash val="solid"/>
                    </a:lnB>
                  </a:tcPr>
                </a:tc>
                <a:tc>
                  <a:txBody>
                    <a:bodyPr/>
                    <a:lstStyle/>
                    <a:p>
                      <a:pPr marL="2540" algn="ctr">
                        <a:lnSpc>
                          <a:spcPct val="100000"/>
                        </a:lnSpc>
                        <a:spcBef>
                          <a:spcPts val="55"/>
                        </a:spcBef>
                      </a:pPr>
                      <a:r>
                        <a:rPr sz="700" spc="15" dirty="0">
                          <a:latin typeface="Yu Gothic"/>
                          <a:cs typeface="Yu Gothic"/>
                        </a:rPr>
                        <a:t>消費税額</a:t>
                      </a:r>
                      <a:endParaRPr sz="700">
                        <a:latin typeface="Yu Gothic"/>
                        <a:cs typeface="Yu Gothic"/>
                      </a:endParaRPr>
                    </a:p>
                  </a:txBody>
                  <a:tcPr marL="0" marR="0" marT="6985" marB="0">
                    <a:lnL w="3175">
                      <a:solidFill>
                        <a:srgbClr val="000000"/>
                      </a:solidFill>
                      <a:prstDash val="solid"/>
                    </a:lnL>
                    <a:lnR w="3175">
                      <a:solidFill>
                        <a:srgbClr val="000000"/>
                      </a:solidFill>
                      <a:prstDash val="solid"/>
                    </a:lnR>
                    <a:lnT w="53975">
                      <a:solidFill>
                        <a:srgbClr val="000000"/>
                      </a:solidFill>
                      <a:prstDash val="solid"/>
                    </a:lnT>
                    <a:lnB w="3175">
                      <a:solidFill>
                        <a:srgbClr val="000000"/>
                      </a:solidFill>
                      <a:prstDash val="solid"/>
                    </a:lnB>
                  </a:tcPr>
                </a:tc>
                <a:tc>
                  <a:txBody>
                    <a:bodyPr/>
                    <a:lstStyle/>
                    <a:p>
                      <a:pPr marL="2540" algn="ctr">
                        <a:lnSpc>
                          <a:spcPct val="100000"/>
                        </a:lnSpc>
                        <a:spcBef>
                          <a:spcPts val="55"/>
                        </a:spcBef>
                      </a:pPr>
                      <a:r>
                        <a:rPr sz="700" spc="15" dirty="0">
                          <a:latin typeface="Yu Gothic"/>
                          <a:cs typeface="Yu Gothic"/>
                        </a:rPr>
                        <a:t>税込金額</a:t>
                      </a:r>
                      <a:endParaRPr sz="700">
                        <a:latin typeface="Yu Gothic"/>
                        <a:cs typeface="Yu Gothic"/>
                      </a:endParaRPr>
                    </a:p>
                  </a:txBody>
                  <a:tcPr marL="0" marR="0" marT="698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7"/>
                  </a:ext>
                </a:extLst>
              </a:tr>
              <a:tr h="147061">
                <a:tc rowSpan="2">
                  <a:txBody>
                    <a:bodyPr/>
                    <a:lstStyle/>
                    <a:p>
                      <a:pPr marL="73660">
                        <a:lnSpc>
                          <a:spcPct val="100000"/>
                        </a:lnSpc>
                        <a:spcBef>
                          <a:spcPts val="690"/>
                        </a:spcBef>
                      </a:pPr>
                      <a:r>
                        <a:rPr sz="700" spc="15" dirty="0">
                          <a:latin typeface="Yu Gothic"/>
                          <a:cs typeface="Yu Gothic"/>
                        </a:rPr>
                        <a:t>税率別合計</a:t>
                      </a:r>
                      <a:endParaRPr sz="700">
                        <a:latin typeface="Yu Gothic"/>
                        <a:cs typeface="Yu Gothic"/>
                      </a:endParaRPr>
                    </a:p>
                  </a:txBody>
                  <a:tcPr marL="0" marR="0" marT="876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b="1" spc="5" dirty="0">
                          <a:solidFill>
                            <a:srgbClr val="C00000"/>
                          </a:solidFill>
                          <a:latin typeface="Yu Gothic"/>
                          <a:cs typeface="Yu Gothic"/>
                        </a:rPr>
                        <a:t>8%</a:t>
                      </a:r>
                      <a:r>
                        <a:rPr sz="700" b="1" spc="15" dirty="0">
                          <a:solidFill>
                            <a:srgbClr val="C00000"/>
                          </a:solidFill>
                          <a:latin typeface="Yu Gothic"/>
                          <a:cs typeface="Yu Gothic"/>
                        </a:rPr>
                        <a:t>対象</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140</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b="1" spc="10" dirty="0">
                          <a:solidFill>
                            <a:srgbClr val="C00000"/>
                          </a:solidFill>
                          <a:latin typeface="Yu Gothic"/>
                          <a:cs typeface="Yu Gothic"/>
                        </a:rPr>
                        <a:t>11</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25"/>
                        </a:spcBef>
                      </a:pPr>
                      <a:r>
                        <a:rPr sz="700" b="1" spc="10" dirty="0">
                          <a:solidFill>
                            <a:srgbClr val="C00000"/>
                          </a:solidFill>
                          <a:latin typeface="Yu Gothic"/>
                          <a:cs typeface="Yu Gothic"/>
                        </a:rPr>
                        <a:t>151</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8"/>
                  </a:ext>
                </a:extLst>
              </a:tr>
              <a:tr h="147055">
                <a:tc vMerge="1">
                  <a:txBody>
                    <a:bodyPr/>
                    <a:lstStyle/>
                    <a:p>
                      <a:endParaRPr/>
                    </a:p>
                  </a:txBody>
                  <a:tcPr marL="0" marR="0" marT="876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5"/>
                        </a:spcBef>
                      </a:pPr>
                      <a:r>
                        <a:rPr sz="700" b="1" spc="5" dirty="0">
                          <a:solidFill>
                            <a:srgbClr val="C00000"/>
                          </a:solidFill>
                          <a:latin typeface="Yu Gothic"/>
                          <a:cs typeface="Yu Gothic"/>
                        </a:rPr>
                        <a:t>10%</a:t>
                      </a:r>
                      <a:r>
                        <a:rPr sz="700" b="1" spc="15" dirty="0">
                          <a:solidFill>
                            <a:srgbClr val="C00000"/>
                          </a:solidFill>
                          <a:latin typeface="Yu Gothic"/>
                          <a:cs typeface="Yu Gothic"/>
                        </a:rPr>
                        <a:t>対象</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700" dirty="0">
                          <a:latin typeface="Yu Gothic"/>
                          <a:cs typeface="Yu Gothic"/>
                        </a:rPr>
                        <a:t>92</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700" b="1" dirty="0">
                          <a:solidFill>
                            <a:srgbClr val="C00000"/>
                          </a:solidFill>
                          <a:latin typeface="Yu Gothic"/>
                          <a:cs typeface="Yu Gothic"/>
                        </a:rPr>
                        <a:t>9</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25"/>
                        </a:spcBef>
                      </a:pPr>
                      <a:r>
                        <a:rPr sz="700" b="1" spc="10" dirty="0">
                          <a:solidFill>
                            <a:srgbClr val="C00000"/>
                          </a:solidFill>
                          <a:latin typeface="Yu Gothic"/>
                          <a:cs typeface="Yu Gothic"/>
                        </a:rPr>
                        <a:t>101</a:t>
                      </a:r>
                      <a:endParaRPr sz="70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9"/>
                  </a:ext>
                </a:extLst>
              </a:tr>
            </a:tbl>
          </a:graphicData>
        </a:graphic>
      </p:graphicFrame>
      <p:sp>
        <p:nvSpPr>
          <p:cNvPr id="52" name="スライド番号プレースホルダー 51">
            <a:extLst>
              <a:ext uri="{FF2B5EF4-FFF2-40B4-BE49-F238E27FC236}">
                <a16:creationId xmlns:a16="http://schemas.microsoft.com/office/drawing/2014/main" id="{AD683FA1-1297-4684-B58E-AA89C7C02CDC}"/>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13</a:t>
            </a:fld>
            <a:endParaRPr lang="en-US" altLang="ja-JP"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87372" y="680403"/>
            <a:ext cx="5969000" cy="574040"/>
          </a:xfrm>
          <a:prstGeom prst="rect">
            <a:avLst/>
          </a:prstGeom>
        </p:spPr>
        <p:txBody>
          <a:bodyPr vert="horz" wrap="square" lIns="0" tIns="12700" rIns="0" bIns="0" rtlCol="0">
            <a:spAutoFit/>
          </a:bodyPr>
          <a:lstStyle/>
          <a:p>
            <a:pPr marL="12700">
              <a:lnSpc>
                <a:spcPct val="100000"/>
              </a:lnSpc>
              <a:spcBef>
                <a:spcPts val="100"/>
              </a:spcBef>
            </a:pPr>
            <a:r>
              <a:rPr sz="3600" dirty="0"/>
              <a:t>方式３：請求書インボイス③</a:t>
            </a:r>
            <a:endParaRPr sz="3600"/>
          </a:p>
        </p:txBody>
      </p:sp>
      <p:sp>
        <p:nvSpPr>
          <p:cNvPr id="3" name="object 3"/>
          <p:cNvSpPr txBox="1"/>
          <p:nvPr/>
        </p:nvSpPr>
        <p:spPr>
          <a:xfrm>
            <a:off x="62917" y="1722428"/>
            <a:ext cx="4716780"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＜消費税の仕入税額控除制度における適格請求書等保存方式に関するＱ＆Ａ（平成</a:t>
            </a:r>
            <a:r>
              <a:rPr sz="650" spc="20" dirty="0">
                <a:latin typeface="Yu Gothic"/>
                <a:cs typeface="Yu Gothic"/>
              </a:rPr>
              <a:t> </a:t>
            </a:r>
            <a:r>
              <a:rPr sz="650" dirty="0">
                <a:latin typeface="Yu Gothic"/>
                <a:cs typeface="Yu Gothic"/>
              </a:rPr>
              <a:t>30</a:t>
            </a:r>
            <a:r>
              <a:rPr sz="650" spc="20" dirty="0">
                <a:latin typeface="Yu Gothic"/>
                <a:cs typeface="Yu Gothic"/>
              </a:rPr>
              <a:t> </a:t>
            </a:r>
            <a:r>
              <a:rPr sz="650" spc="10" dirty="0">
                <a:latin typeface="Yu Gothic"/>
                <a:cs typeface="Yu Gothic"/>
              </a:rPr>
              <a:t>年</a:t>
            </a:r>
            <a:r>
              <a:rPr sz="650" spc="25" dirty="0">
                <a:latin typeface="Yu Gothic"/>
                <a:cs typeface="Yu Gothic"/>
              </a:rPr>
              <a:t> </a:t>
            </a:r>
            <a:r>
              <a:rPr sz="650" dirty="0">
                <a:latin typeface="Yu Gothic"/>
                <a:cs typeface="Yu Gothic"/>
              </a:rPr>
              <a:t>11</a:t>
            </a:r>
            <a:r>
              <a:rPr sz="650" spc="20" dirty="0">
                <a:latin typeface="Yu Gothic"/>
                <a:cs typeface="Yu Gothic"/>
              </a:rPr>
              <a:t> </a:t>
            </a:r>
            <a:r>
              <a:rPr sz="650" spc="10" dirty="0">
                <a:latin typeface="Yu Gothic"/>
                <a:cs typeface="Yu Gothic"/>
              </a:rPr>
              <a:t>月改訂）問</a:t>
            </a:r>
            <a:r>
              <a:rPr sz="650" dirty="0">
                <a:latin typeface="Yu Gothic"/>
                <a:cs typeface="Yu Gothic"/>
              </a:rPr>
              <a:t>43-2</a:t>
            </a:r>
            <a:r>
              <a:rPr sz="650" spc="10" dirty="0">
                <a:latin typeface="Yu Gothic"/>
                <a:cs typeface="Yu Gothic"/>
              </a:rPr>
              <a:t>、問</a:t>
            </a:r>
            <a:r>
              <a:rPr sz="650" dirty="0">
                <a:latin typeface="Yu Gothic"/>
                <a:cs typeface="Yu Gothic"/>
              </a:rPr>
              <a:t>37</a:t>
            </a:r>
            <a:r>
              <a:rPr sz="650" spc="10" dirty="0">
                <a:latin typeface="Yu Gothic"/>
                <a:cs typeface="Yu Gothic"/>
              </a:rPr>
              <a:t>、問</a:t>
            </a:r>
            <a:r>
              <a:rPr sz="650" spc="5" dirty="0">
                <a:latin typeface="Yu Gothic"/>
                <a:cs typeface="Yu Gothic"/>
              </a:rPr>
              <a:t>17＞</a:t>
            </a:r>
            <a:endParaRPr sz="650">
              <a:latin typeface="Yu Gothic"/>
              <a:cs typeface="Yu Gothic"/>
            </a:endParaRPr>
          </a:p>
        </p:txBody>
      </p:sp>
      <p:sp>
        <p:nvSpPr>
          <p:cNvPr id="4" name="object 4"/>
          <p:cNvSpPr txBox="1"/>
          <p:nvPr/>
        </p:nvSpPr>
        <p:spPr>
          <a:xfrm>
            <a:off x="1176821" y="2131750"/>
            <a:ext cx="784860"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〇〇株式会社</a:t>
            </a:r>
            <a:r>
              <a:rPr sz="650" spc="25" dirty="0">
                <a:latin typeface="Yu Gothic"/>
                <a:cs typeface="Yu Gothic"/>
              </a:rPr>
              <a:t> </a:t>
            </a:r>
            <a:r>
              <a:rPr sz="650" spc="10" dirty="0">
                <a:latin typeface="Yu Gothic"/>
                <a:cs typeface="Yu Gothic"/>
              </a:rPr>
              <a:t>御中</a:t>
            </a:r>
            <a:endParaRPr sz="650">
              <a:latin typeface="Yu Gothic"/>
              <a:cs typeface="Yu Gothic"/>
            </a:endParaRPr>
          </a:p>
        </p:txBody>
      </p:sp>
      <p:sp>
        <p:nvSpPr>
          <p:cNvPr id="5" name="object 5"/>
          <p:cNvSpPr txBox="1"/>
          <p:nvPr/>
        </p:nvSpPr>
        <p:spPr>
          <a:xfrm>
            <a:off x="5469570" y="2131750"/>
            <a:ext cx="784860" cy="127000"/>
          </a:xfrm>
          <a:prstGeom prst="rect">
            <a:avLst/>
          </a:prstGeom>
        </p:spPr>
        <p:txBody>
          <a:bodyPr vert="horz" wrap="square" lIns="0" tIns="13970" rIns="0" bIns="0" rtlCol="0">
            <a:spAutoFit/>
          </a:bodyPr>
          <a:lstStyle/>
          <a:p>
            <a:pPr marL="12700">
              <a:lnSpc>
                <a:spcPct val="100000"/>
              </a:lnSpc>
              <a:spcBef>
                <a:spcPts val="110"/>
              </a:spcBef>
            </a:pPr>
            <a:r>
              <a:rPr sz="650" b="1" spc="10" dirty="0">
                <a:solidFill>
                  <a:srgbClr val="C00000"/>
                </a:solidFill>
                <a:latin typeface="Yu Gothic"/>
                <a:cs typeface="Yu Gothic"/>
              </a:rPr>
              <a:t>〇〇株式会社</a:t>
            </a:r>
            <a:r>
              <a:rPr sz="650" b="1" spc="25" dirty="0">
                <a:solidFill>
                  <a:srgbClr val="C00000"/>
                </a:solidFill>
                <a:latin typeface="Yu Gothic"/>
                <a:cs typeface="Yu Gothic"/>
              </a:rPr>
              <a:t> </a:t>
            </a:r>
            <a:r>
              <a:rPr sz="650" b="1" spc="10" dirty="0">
                <a:solidFill>
                  <a:srgbClr val="C00000"/>
                </a:solidFill>
                <a:latin typeface="Yu Gothic"/>
                <a:cs typeface="Yu Gothic"/>
              </a:rPr>
              <a:t>御中</a:t>
            </a:r>
            <a:endParaRPr sz="650">
              <a:latin typeface="Yu Gothic"/>
              <a:cs typeface="Yu Gothic"/>
            </a:endParaRPr>
          </a:p>
        </p:txBody>
      </p:sp>
      <p:sp>
        <p:nvSpPr>
          <p:cNvPr id="6" name="object 6"/>
          <p:cNvSpPr txBox="1"/>
          <p:nvPr/>
        </p:nvSpPr>
        <p:spPr>
          <a:xfrm>
            <a:off x="8273234" y="2131752"/>
            <a:ext cx="400685" cy="127000"/>
          </a:xfrm>
          <a:prstGeom prst="rect">
            <a:avLst/>
          </a:prstGeom>
        </p:spPr>
        <p:txBody>
          <a:bodyPr vert="horz" wrap="square" lIns="0" tIns="13970" rIns="0" bIns="0" rtlCol="0">
            <a:spAutoFit/>
          </a:bodyPr>
          <a:lstStyle/>
          <a:p>
            <a:pPr marL="12700">
              <a:lnSpc>
                <a:spcPct val="100000"/>
              </a:lnSpc>
              <a:spcBef>
                <a:spcPts val="110"/>
              </a:spcBef>
            </a:pPr>
            <a:r>
              <a:rPr sz="650" spc="15" dirty="0">
                <a:latin typeface="Yu Gothic"/>
                <a:cs typeface="Yu Gothic"/>
              </a:rPr>
              <a:t>H</a:t>
            </a:r>
            <a:r>
              <a:rPr sz="650" spc="10" dirty="0">
                <a:latin typeface="Yu Gothic"/>
                <a:cs typeface="Yu Gothic"/>
              </a:rPr>
              <a:t>〇</a:t>
            </a:r>
            <a:r>
              <a:rPr sz="650" spc="-5" dirty="0">
                <a:latin typeface="Yu Gothic"/>
                <a:cs typeface="Yu Gothic"/>
              </a:rPr>
              <a:t>.10.31</a:t>
            </a:r>
            <a:endParaRPr sz="650">
              <a:latin typeface="Yu Gothic"/>
              <a:cs typeface="Yu Gothic"/>
            </a:endParaRPr>
          </a:p>
        </p:txBody>
      </p:sp>
      <p:sp>
        <p:nvSpPr>
          <p:cNvPr id="7" name="object 7"/>
          <p:cNvSpPr txBox="1"/>
          <p:nvPr/>
        </p:nvSpPr>
        <p:spPr>
          <a:xfrm>
            <a:off x="1179715" y="3223279"/>
            <a:ext cx="869315" cy="127000"/>
          </a:xfrm>
          <a:prstGeom prst="rect">
            <a:avLst/>
          </a:prstGeom>
        </p:spPr>
        <p:txBody>
          <a:bodyPr vert="horz" wrap="square" lIns="0" tIns="13970" rIns="0" bIns="0" rtlCol="0">
            <a:spAutoFit/>
          </a:bodyPr>
          <a:lstStyle/>
          <a:p>
            <a:pPr marL="12700">
              <a:lnSpc>
                <a:spcPct val="100000"/>
              </a:lnSpc>
              <a:spcBef>
                <a:spcPts val="110"/>
              </a:spcBef>
            </a:pPr>
            <a:r>
              <a:rPr sz="650" b="1" spc="10" dirty="0">
                <a:solidFill>
                  <a:srgbClr val="C00000"/>
                </a:solidFill>
                <a:latin typeface="Yu Gothic"/>
                <a:cs typeface="Yu Gothic"/>
              </a:rPr>
              <a:t>※は軽減税率対象品目</a:t>
            </a:r>
            <a:endParaRPr sz="650">
              <a:latin typeface="Yu Gothic"/>
              <a:cs typeface="Yu Gothic"/>
            </a:endParaRPr>
          </a:p>
        </p:txBody>
      </p:sp>
      <p:sp>
        <p:nvSpPr>
          <p:cNvPr id="8" name="object 8"/>
          <p:cNvSpPr txBox="1"/>
          <p:nvPr/>
        </p:nvSpPr>
        <p:spPr>
          <a:xfrm>
            <a:off x="3529674" y="3359720"/>
            <a:ext cx="531495"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■■株式会社</a:t>
            </a:r>
            <a:endParaRPr sz="650">
              <a:latin typeface="Yu Gothic"/>
              <a:cs typeface="Yu Gothic"/>
            </a:endParaRPr>
          </a:p>
        </p:txBody>
      </p:sp>
      <p:sp>
        <p:nvSpPr>
          <p:cNvPr id="9" name="object 9"/>
          <p:cNvSpPr txBox="1"/>
          <p:nvPr/>
        </p:nvSpPr>
        <p:spPr>
          <a:xfrm>
            <a:off x="1176790" y="3769045"/>
            <a:ext cx="784860"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〇〇株式会社</a:t>
            </a:r>
            <a:r>
              <a:rPr sz="650" spc="25" dirty="0">
                <a:latin typeface="Yu Gothic"/>
                <a:cs typeface="Yu Gothic"/>
              </a:rPr>
              <a:t> </a:t>
            </a:r>
            <a:r>
              <a:rPr sz="650" spc="10" dirty="0">
                <a:latin typeface="Yu Gothic"/>
                <a:cs typeface="Yu Gothic"/>
              </a:rPr>
              <a:t>御中</a:t>
            </a:r>
            <a:endParaRPr sz="650">
              <a:latin typeface="Yu Gothic"/>
              <a:cs typeface="Yu Gothic"/>
            </a:endParaRPr>
          </a:p>
        </p:txBody>
      </p:sp>
      <p:sp>
        <p:nvSpPr>
          <p:cNvPr id="10" name="object 10"/>
          <p:cNvSpPr txBox="1"/>
          <p:nvPr/>
        </p:nvSpPr>
        <p:spPr>
          <a:xfrm>
            <a:off x="5469538" y="4041926"/>
            <a:ext cx="869315" cy="127000"/>
          </a:xfrm>
          <a:prstGeom prst="rect">
            <a:avLst/>
          </a:prstGeom>
        </p:spPr>
        <p:txBody>
          <a:bodyPr vert="horz" wrap="square" lIns="0" tIns="13970" rIns="0" bIns="0" rtlCol="0">
            <a:spAutoFit/>
          </a:bodyPr>
          <a:lstStyle/>
          <a:p>
            <a:pPr marL="12700">
              <a:lnSpc>
                <a:spcPct val="100000"/>
              </a:lnSpc>
              <a:spcBef>
                <a:spcPts val="110"/>
              </a:spcBef>
            </a:pPr>
            <a:r>
              <a:rPr sz="650" b="1" spc="10" dirty="0">
                <a:solidFill>
                  <a:srgbClr val="C00000"/>
                </a:solidFill>
                <a:latin typeface="Yu Gothic"/>
                <a:cs typeface="Yu Gothic"/>
              </a:rPr>
              <a:t>※は軽減税率対象品目</a:t>
            </a:r>
            <a:endParaRPr sz="650">
              <a:latin typeface="Yu Gothic"/>
              <a:cs typeface="Yu Gothic"/>
            </a:endParaRPr>
          </a:p>
        </p:txBody>
      </p:sp>
      <p:sp>
        <p:nvSpPr>
          <p:cNvPr id="11" name="object 11"/>
          <p:cNvSpPr txBox="1"/>
          <p:nvPr/>
        </p:nvSpPr>
        <p:spPr>
          <a:xfrm>
            <a:off x="7089499" y="3870066"/>
            <a:ext cx="1125220" cy="298450"/>
          </a:xfrm>
          <a:prstGeom prst="rect">
            <a:avLst/>
          </a:prstGeom>
        </p:spPr>
        <p:txBody>
          <a:bodyPr vert="horz" wrap="square" lIns="0" tIns="49530" rIns="0" bIns="0" rtlCol="0">
            <a:spAutoFit/>
          </a:bodyPr>
          <a:lstStyle/>
          <a:p>
            <a:pPr marL="12700">
              <a:lnSpc>
                <a:spcPct val="100000"/>
              </a:lnSpc>
              <a:spcBef>
                <a:spcPts val="390"/>
              </a:spcBef>
            </a:pPr>
            <a:r>
              <a:rPr sz="650" b="1" spc="10" dirty="0">
                <a:solidFill>
                  <a:srgbClr val="C00000"/>
                </a:solidFill>
                <a:latin typeface="Yu Gothic"/>
                <a:cs typeface="Yu Gothic"/>
              </a:rPr>
              <a:t>登録番号：T1234・・・</a:t>
            </a:r>
            <a:endParaRPr sz="650">
              <a:latin typeface="Yu Gothic"/>
              <a:cs typeface="Yu Gothic"/>
            </a:endParaRPr>
          </a:p>
          <a:p>
            <a:pPr marL="605790">
              <a:lnSpc>
                <a:spcPct val="100000"/>
              </a:lnSpc>
              <a:spcBef>
                <a:spcPts val="295"/>
              </a:spcBef>
            </a:pPr>
            <a:r>
              <a:rPr sz="650" b="1" spc="10" dirty="0">
                <a:solidFill>
                  <a:srgbClr val="C00000"/>
                </a:solidFill>
                <a:latin typeface="Yu Gothic"/>
                <a:cs typeface="Yu Gothic"/>
              </a:rPr>
              <a:t>■■株式会社</a:t>
            </a:r>
            <a:endParaRPr sz="650">
              <a:latin typeface="Yu Gothic"/>
              <a:cs typeface="Yu Gothic"/>
            </a:endParaRPr>
          </a:p>
        </p:txBody>
      </p:sp>
      <p:sp>
        <p:nvSpPr>
          <p:cNvPr id="12" name="object 12"/>
          <p:cNvSpPr txBox="1"/>
          <p:nvPr/>
        </p:nvSpPr>
        <p:spPr>
          <a:xfrm>
            <a:off x="1179729" y="4860519"/>
            <a:ext cx="869315" cy="127000"/>
          </a:xfrm>
          <a:prstGeom prst="rect">
            <a:avLst/>
          </a:prstGeom>
        </p:spPr>
        <p:txBody>
          <a:bodyPr vert="horz" wrap="square" lIns="0" tIns="13970" rIns="0" bIns="0" rtlCol="0">
            <a:spAutoFit/>
          </a:bodyPr>
          <a:lstStyle/>
          <a:p>
            <a:pPr marL="12700">
              <a:lnSpc>
                <a:spcPct val="100000"/>
              </a:lnSpc>
              <a:spcBef>
                <a:spcPts val="110"/>
              </a:spcBef>
            </a:pPr>
            <a:r>
              <a:rPr sz="650" b="1" spc="10" dirty="0">
                <a:solidFill>
                  <a:srgbClr val="C00000"/>
                </a:solidFill>
                <a:latin typeface="Yu Gothic"/>
                <a:cs typeface="Yu Gothic"/>
              </a:rPr>
              <a:t>※は軽減税率対象品目</a:t>
            </a:r>
            <a:endParaRPr sz="650">
              <a:latin typeface="Yu Gothic"/>
              <a:cs typeface="Yu Gothic"/>
            </a:endParaRPr>
          </a:p>
        </p:txBody>
      </p:sp>
      <p:sp>
        <p:nvSpPr>
          <p:cNvPr id="13" name="object 13"/>
          <p:cNvSpPr txBox="1"/>
          <p:nvPr/>
        </p:nvSpPr>
        <p:spPr>
          <a:xfrm>
            <a:off x="3529688" y="4996959"/>
            <a:ext cx="531495"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■■株式会社</a:t>
            </a:r>
            <a:endParaRPr sz="650">
              <a:latin typeface="Yu Gothic"/>
              <a:cs typeface="Yu Gothic"/>
            </a:endParaRPr>
          </a:p>
        </p:txBody>
      </p:sp>
      <p:sp>
        <p:nvSpPr>
          <p:cNvPr id="14" name="object 14"/>
          <p:cNvSpPr txBox="1"/>
          <p:nvPr/>
        </p:nvSpPr>
        <p:spPr>
          <a:xfrm>
            <a:off x="4786102" y="4279343"/>
            <a:ext cx="3905250" cy="844550"/>
          </a:xfrm>
          <a:prstGeom prst="rect">
            <a:avLst/>
          </a:prstGeom>
        </p:spPr>
        <p:txBody>
          <a:bodyPr vert="horz" wrap="square" lIns="0" tIns="49530" rIns="0" bIns="0" rtlCol="0">
            <a:spAutoFit/>
          </a:bodyPr>
          <a:lstStyle/>
          <a:p>
            <a:pPr marL="12700">
              <a:lnSpc>
                <a:spcPct val="100000"/>
              </a:lnSpc>
              <a:spcBef>
                <a:spcPts val="390"/>
              </a:spcBef>
            </a:pPr>
            <a:r>
              <a:rPr sz="650" spc="10" dirty="0">
                <a:latin typeface="Yu Gothic"/>
                <a:cs typeface="Yu Gothic"/>
              </a:rPr>
              <a:t>（注</a:t>
            </a:r>
            <a:r>
              <a:rPr sz="650" spc="5" dirty="0">
                <a:latin typeface="Yu Gothic"/>
                <a:cs typeface="Yu Gothic"/>
              </a:rPr>
              <a:t>1）</a:t>
            </a:r>
            <a:r>
              <a:rPr sz="650" spc="10" dirty="0">
                <a:latin typeface="Yu Gothic"/>
                <a:cs typeface="Yu Gothic"/>
              </a:rPr>
              <a:t>各書類中</a:t>
            </a:r>
            <a:r>
              <a:rPr sz="650" spc="5" dirty="0">
                <a:latin typeface="Yu Gothic"/>
                <a:cs typeface="Yu Gothic"/>
              </a:rPr>
              <a:t>、</a:t>
            </a:r>
            <a:r>
              <a:rPr sz="650" b="1" spc="10" dirty="0">
                <a:solidFill>
                  <a:srgbClr val="C00000"/>
                </a:solidFill>
                <a:latin typeface="Yu Gothic"/>
                <a:cs typeface="Yu Gothic"/>
              </a:rPr>
              <a:t>太文字（ゴシック体</a:t>
            </a:r>
            <a:r>
              <a:rPr sz="650" b="1" spc="5" dirty="0">
                <a:solidFill>
                  <a:srgbClr val="C00000"/>
                </a:solidFill>
                <a:latin typeface="Yu Gothic"/>
                <a:cs typeface="Yu Gothic"/>
              </a:rPr>
              <a:t>）</a:t>
            </a:r>
            <a:r>
              <a:rPr sz="650" spc="10" dirty="0">
                <a:latin typeface="Yu Gothic"/>
                <a:cs typeface="Yu Gothic"/>
              </a:rPr>
              <a:t>がインボイス「記載事項」を示す</a:t>
            </a:r>
            <a:endParaRPr sz="650">
              <a:latin typeface="Yu Gothic"/>
              <a:cs typeface="Yu Gothic"/>
            </a:endParaRPr>
          </a:p>
          <a:p>
            <a:pPr marL="265430">
              <a:lnSpc>
                <a:spcPct val="100000"/>
              </a:lnSpc>
              <a:spcBef>
                <a:spcPts val="295"/>
              </a:spcBef>
            </a:pPr>
            <a:r>
              <a:rPr sz="650" spc="-10" dirty="0">
                <a:latin typeface="Yu Gothic"/>
                <a:cs typeface="Yu Gothic"/>
              </a:rPr>
              <a:t>  </a:t>
            </a:r>
            <a:r>
              <a:rPr sz="650" spc="10" dirty="0">
                <a:latin typeface="Yu Gothic"/>
                <a:cs typeface="Yu Gothic"/>
              </a:rPr>
              <a:t>各書類中、</a:t>
            </a:r>
            <a:r>
              <a:rPr sz="650" b="1" spc="10" dirty="0">
                <a:solidFill>
                  <a:srgbClr val="00AFEF"/>
                </a:solidFill>
                <a:latin typeface="Yu Gothic"/>
                <a:cs typeface="Yu Gothic"/>
              </a:rPr>
              <a:t>太文字（ゴシック体</a:t>
            </a:r>
            <a:r>
              <a:rPr sz="650" b="1" spc="5" dirty="0">
                <a:solidFill>
                  <a:srgbClr val="00AFEF"/>
                </a:solidFill>
                <a:latin typeface="Yu Gothic"/>
                <a:cs typeface="Yu Gothic"/>
              </a:rPr>
              <a:t>）</a:t>
            </a:r>
            <a:r>
              <a:rPr sz="650" spc="10" dirty="0">
                <a:latin typeface="Yu Gothic"/>
                <a:cs typeface="Yu Gothic"/>
              </a:rPr>
              <a:t>は書類間の関連を示す</a:t>
            </a:r>
            <a:endParaRPr sz="650">
              <a:latin typeface="Yu Gothic"/>
              <a:cs typeface="Yu Gothic"/>
            </a:endParaRPr>
          </a:p>
          <a:p>
            <a:pPr marL="12700">
              <a:lnSpc>
                <a:spcPct val="100000"/>
              </a:lnSpc>
              <a:spcBef>
                <a:spcPts val="295"/>
              </a:spcBef>
            </a:pPr>
            <a:r>
              <a:rPr sz="650" spc="10" dirty="0">
                <a:latin typeface="Yu Gothic"/>
                <a:cs typeface="Yu Gothic"/>
              </a:rPr>
              <a:t>（注</a:t>
            </a:r>
            <a:r>
              <a:rPr sz="650" spc="5" dirty="0">
                <a:latin typeface="Yu Gothic"/>
                <a:cs typeface="Yu Gothic"/>
              </a:rPr>
              <a:t>2）</a:t>
            </a:r>
            <a:r>
              <a:rPr sz="650" spc="10" dirty="0">
                <a:latin typeface="Yu Gothic"/>
                <a:cs typeface="Yu Gothic"/>
              </a:rPr>
              <a:t>「課税資産の譲渡等の価額」は税抜価格、または税込価格のいずれでもよい</a:t>
            </a:r>
            <a:endParaRPr sz="650">
              <a:latin typeface="Yu Gothic"/>
              <a:cs typeface="Yu Gothic"/>
            </a:endParaRPr>
          </a:p>
          <a:p>
            <a:pPr marL="12700">
              <a:lnSpc>
                <a:spcPct val="100000"/>
              </a:lnSpc>
              <a:spcBef>
                <a:spcPts val="295"/>
              </a:spcBef>
            </a:pPr>
            <a:r>
              <a:rPr sz="650" spc="10" dirty="0">
                <a:latin typeface="Yu Gothic"/>
                <a:cs typeface="Yu Gothic"/>
              </a:rPr>
              <a:t>（注３）各書類欄：△記号は各書類に記載された「記載事項」を合わせて「インボイス」とする</a:t>
            </a:r>
            <a:endParaRPr sz="650">
              <a:latin typeface="Yu Gothic"/>
              <a:cs typeface="Yu Gothic"/>
            </a:endParaRPr>
          </a:p>
          <a:p>
            <a:pPr marL="12700">
              <a:lnSpc>
                <a:spcPct val="100000"/>
              </a:lnSpc>
              <a:spcBef>
                <a:spcPts val="295"/>
              </a:spcBef>
            </a:pPr>
            <a:r>
              <a:rPr sz="650" spc="10" dirty="0">
                <a:latin typeface="Yu Gothic"/>
                <a:cs typeface="Yu Gothic"/>
              </a:rPr>
              <a:t>（注４）保存義務欄：〇は消費税法保存義務あり。（電子取引の取引データは電帳法上保存義務あり）</a:t>
            </a:r>
            <a:endParaRPr sz="650">
              <a:latin typeface="Yu Gothic"/>
              <a:cs typeface="Yu Gothic"/>
            </a:endParaRPr>
          </a:p>
          <a:p>
            <a:pPr marL="855980">
              <a:lnSpc>
                <a:spcPct val="100000"/>
              </a:lnSpc>
              <a:spcBef>
                <a:spcPts val="290"/>
              </a:spcBef>
            </a:pPr>
            <a:r>
              <a:rPr sz="650" spc="10" dirty="0">
                <a:latin typeface="Yu Gothic"/>
                <a:cs typeface="Yu Gothic"/>
              </a:rPr>
              <a:t>×は消費税法保存義務なし。（電子取引の取引データは電帳法上保存義務あり）</a:t>
            </a:r>
            <a:endParaRPr sz="650">
              <a:latin typeface="Yu Gothic"/>
              <a:cs typeface="Yu Gothic"/>
            </a:endParaRPr>
          </a:p>
        </p:txBody>
      </p:sp>
      <p:sp>
        <p:nvSpPr>
          <p:cNvPr id="15" name="object 15"/>
          <p:cNvSpPr txBox="1"/>
          <p:nvPr/>
        </p:nvSpPr>
        <p:spPr>
          <a:xfrm>
            <a:off x="6830686" y="1992387"/>
            <a:ext cx="447675"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一括請求書</a:t>
            </a:r>
            <a:endParaRPr sz="650">
              <a:latin typeface="Yu Gothic"/>
              <a:cs typeface="Yu Gothic"/>
            </a:endParaRPr>
          </a:p>
        </p:txBody>
      </p:sp>
      <p:sp>
        <p:nvSpPr>
          <p:cNvPr id="16" name="object 16"/>
          <p:cNvSpPr txBox="1"/>
          <p:nvPr/>
        </p:nvSpPr>
        <p:spPr>
          <a:xfrm>
            <a:off x="2491403" y="1992387"/>
            <a:ext cx="278765"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納品書</a:t>
            </a:r>
            <a:endParaRPr sz="650">
              <a:latin typeface="Yu Gothic"/>
              <a:cs typeface="Yu Gothic"/>
            </a:endParaRPr>
          </a:p>
        </p:txBody>
      </p:sp>
      <p:sp>
        <p:nvSpPr>
          <p:cNvPr id="17" name="object 17"/>
          <p:cNvSpPr txBox="1"/>
          <p:nvPr/>
        </p:nvSpPr>
        <p:spPr>
          <a:xfrm>
            <a:off x="2491403" y="3629661"/>
            <a:ext cx="278765" cy="127000"/>
          </a:xfrm>
          <a:prstGeom prst="rect">
            <a:avLst/>
          </a:prstGeom>
        </p:spPr>
        <p:txBody>
          <a:bodyPr vert="horz" wrap="square" lIns="0" tIns="13970" rIns="0" bIns="0" rtlCol="0">
            <a:spAutoFit/>
          </a:bodyPr>
          <a:lstStyle/>
          <a:p>
            <a:pPr marL="12700">
              <a:lnSpc>
                <a:spcPct val="100000"/>
              </a:lnSpc>
              <a:spcBef>
                <a:spcPts val="110"/>
              </a:spcBef>
            </a:pPr>
            <a:r>
              <a:rPr sz="650" spc="10" dirty="0">
                <a:latin typeface="Yu Gothic"/>
                <a:cs typeface="Yu Gothic"/>
              </a:rPr>
              <a:t>納品書</a:t>
            </a:r>
            <a:endParaRPr sz="650">
              <a:latin typeface="Yu Gothic"/>
              <a:cs typeface="Yu Gothic"/>
            </a:endParaRPr>
          </a:p>
        </p:txBody>
      </p:sp>
      <p:sp>
        <p:nvSpPr>
          <p:cNvPr id="18" name="object 18"/>
          <p:cNvSpPr txBox="1"/>
          <p:nvPr/>
        </p:nvSpPr>
        <p:spPr>
          <a:xfrm>
            <a:off x="5885460" y="2369216"/>
            <a:ext cx="2360930" cy="568325"/>
          </a:xfrm>
          <a:prstGeom prst="rect">
            <a:avLst/>
          </a:prstGeom>
        </p:spPr>
        <p:txBody>
          <a:bodyPr vert="horz" wrap="square" lIns="0" tIns="49530" rIns="0" bIns="0" rtlCol="0">
            <a:spAutoFit/>
          </a:bodyPr>
          <a:lstStyle/>
          <a:p>
            <a:pPr marL="12700">
              <a:lnSpc>
                <a:spcPct val="100000"/>
              </a:lnSpc>
              <a:spcBef>
                <a:spcPts val="390"/>
              </a:spcBef>
            </a:pPr>
            <a:r>
              <a:rPr sz="650" spc="10" dirty="0">
                <a:latin typeface="Yu Gothic"/>
                <a:cs typeface="Yu Gothic"/>
              </a:rPr>
              <a:t>今月分の請求になります。</a:t>
            </a:r>
            <a:endParaRPr sz="650">
              <a:latin typeface="Yu Gothic"/>
              <a:cs typeface="Yu Gothic"/>
            </a:endParaRPr>
          </a:p>
          <a:p>
            <a:pPr marL="12700">
              <a:lnSpc>
                <a:spcPct val="100000"/>
              </a:lnSpc>
              <a:spcBef>
                <a:spcPts val="295"/>
              </a:spcBef>
            </a:pPr>
            <a:r>
              <a:rPr sz="650" spc="10" dirty="0">
                <a:latin typeface="Yu Gothic"/>
                <a:cs typeface="Yu Gothic"/>
              </a:rPr>
              <a:t>ご確認の上、当社指定口座に</a:t>
            </a:r>
            <a:r>
              <a:rPr sz="650" dirty="0">
                <a:latin typeface="Yu Gothic"/>
                <a:cs typeface="Yu Gothic"/>
              </a:rPr>
              <a:t>11/20</a:t>
            </a:r>
            <a:r>
              <a:rPr sz="650" spc="10" dirty="0">
                <a:latin typeface="Yu Gothic"/>
                <a:cs typeface="Yu Gothic"/>
              </a:rPr>
              <a:t>までにお振込みください。</a:t>
            </a:r>
            <a:endParaRPr sz="650">
              <a:latin typeface="Yu Gothic"/>
              <a:cs typeface="Yu Gothic"/>
            </a:endParaRPr>
          </a:p>
          <a:p>
            <a:pPr>
              <a:lnSpc>
                <a:spcPct val="100000"/>
              </a:lnSpc>
            </a:pPr>
            <a:endParaRPr sz="700">
              <a:latin typeface="Times New Roman"/>
              <a:cs typeface="Times New Roman"/>
            </a:endParaRPr>
          </a:p>
          <a:p>
            <a:pPr marL="12700">
              <a:lnSpc>
                <a:spcPct val="100000"/>
              </a:lnSpc>
              <a:spcBef>
                <a:spcPts val="540"/>
              </a:spcBef>
            </a:pPr>
            <a:r>
              <a:rPr sz="650" dirty="0">
                <a:latin typeface="Yu Gothic"/>
                <a:cs typeface="Yu Gothic"/>
              </a:rPr>
              <a:t>10</a:t>
            </a:r>
            <a:r>
              <a:rPr sz="650" spc="10" dirty="0">
                <a:latin typeface="Yu Gothic"/>
                <a:cs typeface="Yu Gothic"/>
              </a:rPr>
              <a:t>月分請求金額</a:t>
            </a:r>
            <a:r>
              <a:rPr sz="650" spc="5" dirty="0">
                <a:latin typeface="Yu Gothic"/>
                <a:cs typeface="Yu Gothic"/>
              </a:rPr>
              <a:t>：252</a:t>
            </a:r>
            <a:r>
              <a:rPr sz="650" spc="85" dirty="0">
                <a:latin typeface="Yu Gothic"/>
                <a:cs typeface="Yu Gothic"/>
              </a:rPr>
              <a:t> </a:t>
            </a:r>
            <a:r>
              <a:rPr sz="650" dirty="0">
                <a:latin typeface="Yu Gothic"/>
                <a:cs typeface="Yu Gothic"/>
              </a:rPr>
              <a:t>(</a:t>
            </a:r>
            <a:r>
              <a:rPr sz="650" spc="10" dirty="0">
                <a:latin typeface="Yu Gothic"/>
                <a:cs typeface="Yu Gothic"/>
              </a:rPr>
              <a:t>税込</a:t>
            </a:r>
            <a:r>
              <a:rPr sz="650" spc="5" dirty="0">
                <a:latin typeface="Yu Gothic"/>
                <a:cs typeface="Yu Gothic"/>
              </a:rPr>
              <a:t>)</a:t>
            </a:r>
            <a:r>
              <a:rPr sz="650" spc="85" dirty="0">
                <a:latin typeface="Yu Gothic"/>
                <a:cs typeface="Yu Gothic"/>
              </a:rPr>
              <a:t> </a:t>
            </a:r>
            <a:r>
              <a:rPr sz="650" spc="10" dirty="0">
                <a:latin typeface="Yu Gothic"/>
                <a:cs typeface="Yu Gothic"/>
              </a:rPr>
              <a:t>消費税</a:t>
            </a:r>
            <a:r>
              <a:rPr sz="650" spc="5" dirty="0">
                <a:latin typeface="Yu Gothic"/>
                <a:cs typeface="Yu Gothic"/>
              </a:rPr>
              <a:t>：20</a:t>
            </a:r>
            <a:endParaRPr sz="650">
              <a:latin typeface="Yu Gothic"/>
              <a:cs typeface="Yu Gothic"/>
            </a:endParaRPr>
          </a:p>
        </p:txBody>
      </p:sp>
      <p:sp>
        <p:nvSpPr>
          <p:cNvPr id="19" name="object 19"/>
          <p:cNvSpPr txBox="1"/>
          <p:nvPr/>
        </p:nvSpPr>
        <p:spPr>
          <a:xfrm>
            <a:off x="3683834" y="2093410"/>
            <a:ext cx="531495" cy="298450"/>
          </a:xfrm>
          <a:prstGeom prst="rect">
            <a:avLst/>
          </a:prstGeom>
        </p:spPr>
        <p:txBody>
          <a:bodyPr vert="horz" wrap="square" lIns="0" tIns="49530" rIns="0" bIns="0" rtlCol="0">
            <a:spAutoFit/>
          </a:bodyPr>
          <a:lstStyle/>
          <a:p>
            <a:pPr marL="12700">
              <a:lnSpc>
                <a:spcPct val="100000"/>
              </a:lnSpc>
              <a:spcBef>
                <a:spcPts val="390"/>
              </a:spcBef>
            </a:pPr>
            <a:r>
              <a:rPr sz="650" b="1" spc="10" dirty="0">
                <a:solidFill>
                  <a:srgbClr val="00AFEF"/>
                </a:solidFill>
                <a:latin typeface="Yu Gothic"/>
                <a:cs typeface="Yu Gothic"/>
              </a:rPr>
              <a:t>納品</a:t>
            </a:r>
            <a:r>
              <a:rPr sz="650" b="1" spc="15" dirty="0">
                <a:solidFill>
                  <a:srgbClr val="00AFEF"/>
                </a:solidFill>
                <a:latin typeface="Yu Gothic"/>
                <a:cs typeface="Yu Gothic"/>
              </a:rPr>
              <a:t>N</a:t>
            </a:r>
            <a:r>
              <a:rPr sz="650" b="1" dirty="0">
                <a:solidFill>
                  <a:srgbClr val="00AFEF"/>
                </a:solidFill>
                <a:latin typeface="Yu Gothic"/>
                <a:cs typeface="Yu Gothic"/>
              </a:rPr>
              <a:t>o.</a:t>
            </a:r>
            <a:r>
              <a:rPr sz="650" b="1" spc="10" dirty="0">
                <a:solidFill>
                  <a:srgbClr val="00AFEF"/>
                </a:solidFill>
                <a:latin typeface="Yu Gothic"/>
                <a:cs typeface="Yu Gothic"/>
              </a:rPr>
              <a:t>1001</a:t>
            </a:r>
            <a:endParaRPr sz="650">
              <a:latin typeface="Yu Gothic"/>
              <a:cs typeface="Yu Gothic"/>
            </a:endParaRPr>
          </a:p>
          <a:p>
            <a:pPr marL="67945">
              <a:lnSpc>
                <a:spcPct val="100000"/>
              </a:lnSpc>
              <a:spcBef>
                <a:spcPts val="295"/>
              </a:spcBef>
            </a:pPr>
            <a:r>
              <a:rPr sz="650" b="1" spc="20" dirty="0">
                <a:solidFill>
                  <a:srgbClr val="C00000"/>
                </a:solidFill>
                <a:latin typeface="Yu Gothic"/>
                <a:cs typeface="Yu Gothic"/>
              </a:rPr>
              <a:t>H</a:t>
            </a:r>
            <a:r>
              <a:rPr sz="650" b="1" spc="10" dirty="0">
                <a:solidFill>
                  <a:srgbClr val="C00000"/>
                </a:solidFill>
                <a:latin typeface="Yu Gothic"/>
                <a:cs typeface="Yu Gothic"/>
              </a:rPr>
              <a:t>〇</a:t>
            </a:r>
            <a:r>
              <a:rPr sz="650" b="1" spc="5" dirty="0">
                <a:solidFill>
                  <a:srgbClr val="C00000"/>
                </a:solidFill>
                <a:latin typeface="Yu Gothic"/>
                <a:cs typeface="Yu Gothic"/>
              </a:rPr>
              <a:t>.10.15</a:t>
            </a:r>
            <a:endParaRPr sz="650">
              <a:latin typeface="Yu Gothic"/>
              <a:cs typeface="Yu Gothic"/>
            </a:endParaRPr>
          </a:p>
        </p:txBody>
      </p:sp>
      <p:sp>
        <p:nvSpPr>
          <p:cNvPr id="20" name="object 20"/>
          <p:cNvSpPr txBox="1"/>
          <p:nvPr/>
        </p:nvSpPr>
        <p:spPr>
          <a:xfrm>
            <a:off x="3683834" y="3730683"/>
            <a:ext cx="531495" cy="298450"/>
          </a:xfrm>
          <a:prstGeom prst="rect">
            <a:avLst/>
          </a:prstGeom>
        </p:spPr>
        <p:txBody>
          <a:bodyPr vert="horz" wrap="square" lIns="0" tIns="49530" rIns="0" bIns="0" rtlCol="0">
            <a:spAutoFit/>
          </a:bodyPr>
          <a:lstStyle/>
          <a:p>
            <a:pPr marL="12700">
              <a:lnSpc>
                <a:spcPct val="100000"/>
              </a:lnSpc>
              <a:spcBef>
                <a:spcPts val="390"/>
              </a:spcBef>
            </a:pPr>
            <a:r>
              <a:rPr sz="650" b="1" spc="10" dirty="0">
                <a:solidFill>
                  <a:srgbClr val="00AFEF"/>
                </a:solidFill>
                <a:latin typeface="Yu Gothic"/>
                <a:cs typeface="Yu Gothic"/>
              </a:rPr>
              <a:t>納品</a:t>
            </a:r>
            <a:r>
              <a:rPr sz="650" b="1" spc="15" dirty="0">
                <a:solidFill>
                  <a:srgbClr val="00AFEF"/>
                </a:solidFill>
                <a:latin typeface="Yu Gothic"/>
                <a:cs typeface="Yu Gothic"/>
              </a:rPr>
              <a:t>N</a:t>
            </a:r>
            <a:r>
              <a:rPr sz="650" b="1" dirty="0">
                <a:solidFill>
                  <a:srgbClr val="00AFEF"/>
                </a:solidFill>
                <a:latin typeface="Yu Gothic"/>
                <a:cs typeface="Yu Gothic"/>
              </a:rPr>
              <a:t>o.</a:t>
            </a:r>
            <a:r>
              <a:rPr sz="650" b="1" spc="10" dirty="0">
                <a:solidFill>
                  <a:srgbClr val="00AFEF"/>
                </a:solidFill>
                <a:latin typeface="Yu Gothic"/>
                <a:cs typeface="Yu Gothic"/>
              </a:rPr>
              <a:t>1002</a:t>
            </a:r>
            <a:endParaRPr sz="650">
              <a:latin typeface="Yu Gothic"/>
              <a:cs typeface="Yu Gothic"/>
            </a:endParaRPr>
          </a:p>
          <a:p>
            <a:pPr marL="67945">
              <a:lnSpc>
                <a:spcPct val="100000"/>
              </a:lnSpc>
              <a:spcBef>
                <a:spcPts val="295"/>
              </a:spcBef>
            </a:pPr>
            <a:r>
              <a:rPr sz="650" b="1" spc="20" dirty="0">
                <a:solidFill>
                  <a:srgbClr val="C00000"/>
                </a:solidFill>
                <a:latin typeface="Yu Gothic"/>
                <a:cs typeface="Yu Gothic"/>
              </a:rPr>
              <a:t>H</a:t>
            </a:r>
            <a:r>
              <a:rPr sz="650" b="1" spc="10" dirty="0">
                <a:solidFill>
                  <a:srgbClr val="C00000"/>
                </a:solidFill>
                <a:latin typeface="Yu Gothic"/>
                <a:cs typeface="Yu Gothic"/>
              </a:rPr>
              <a:t>〇</a:t>
            </a:r>
            <a:r>
              <a:rPr sz="650" b="1" spc="5" dirty="0">
                <a:solidFill>
                  <a:srgbClr val="C00000"/>
                </a:solidFill>
                <a:latin typeface="Yu Gothic"/>
                <a:cs typeface="Yu Gothic"/>
              </a:rPr>
              <a:t>.10.20</a:t>
            </a:r>
            <a:endParaRPr sz="650">
              <a:latin typeface="Yu Gothic"/>
              <a:cs typeface="Yu Gothic"/>
            </a:endParaRPr>
          </a:p>
        </p:txBody>
      </p:sp>
      <p:sp>
        <p:nvSpPr>
          <p:cNvPr id="21" name="object 21"/>
          <p:cNvSpPr/>
          <p:nvPr/>
        </p:nvSpPr>
        <p:spPr>
          <a:xfrm>
            <a:off x="1096454" y="1993477"/>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sp>
        <p:nvSpPr>
          <p:cNvPr id="22" name="object 22"/>
          <p:cNvSpPr/>
          <p:nvPr/>
        </p:nvSpPr>
        <p:spPr>
          <a:xfrm>
            <a:off x="1096454" y="1994929"/>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sp>
        <p:nvSpPr>
          <p:cNvPr id="23" name="object 23"/>
          <p:cNvSpPr/>
          <p:nvPr/>
        </p:nvSpPr>
        <p:spPr>
          <a:xfrm>
            <a:off x="5348485" y="1993478"/>
            <a:ext cx="3373754" cy="0"/>
          </a:xfrm>
          <a:custGeom>
            <a:avLst/>
            <a:gdLst/>
            <a:ahLst/>
            <a:cxnLst/>
            <a:rect l="l" t="t" r="r" b="b"/>
            <a:pathLst>
              <a:path w="3373754">
                <a:moveTo>
                  <a:pt x="0" y="0"/>
                </a:moveTo>
                <a:lnTo>
                  <a:pt x="3373704" y="0"/>
                </a:lnTo>
              </a:path>
            </a:pathLst>
          </a:custGeom>
          <a:ln w="3175">
            <a:solidFill>
              <a:srgbClr val="000000"/>
            </a:solidFill>
          </a:ln>
        </p:spPr>
        <p:txBody>
          <a:bodyPr wrap="square" lIns="0" tIns="0" rIns="0" bIns="0" rtlCol="0"/>
          <a:lstStyle/>
          <a:p>
            <a:endParaRPr/>
          </a:p>
        </p:txBody>
      </p:sp>
      <p:sp>
        <p:nvSpPr>
          <p:cNvPr id="24" name="object 24"/>
          <p:cNvSpPr/>
          <p:nvPr/>
        </p:nvSpPr>
        <p:spPr>
          <a:xfrm>
            <a:off x="5348485" y="1994930"/>
            <a:ext cx="3373754" cy="0"/>
          </a:xfrm>
          <a:custGeom>
            <a:avLst/>
            <a:gdLst/>
            <a:ahLst/>
            <a:cxnLst/>
            <a:rect l="l" t="t" r="r" b="b"/>
            <a:pathLst>
              <a:path w="3373754">
                <a:moveTo>
                  <a:pt x="0" y="0"/>
                </a:moveTo>
                <a:lnTo>
                  <a:pt x="3373704" y="0"/>
                </a:lnTo>
              </a:path>
            </a:pathLst>
          </a:custGeom>
          <a:ln w="3175">
            <a:solidFill>
              <a:srgbClr val="000000"/>
            </a:solidFill>
          </a:ln>
        </p:spPr>
        <p:txBody>
          <a:bodyPr wrap="square" lIns="0" tIns="0" rIns="0" bIns="0" rtlCol="0"/>
          <a:lstStyle/>
          <a:p>
            <a:endParaRPr/>
          </a:p>
        </p:txBody>
      </p:sp>
      <p:graphicFrame>
        <p:nvGraphicFramePr>
          <p:cNvPr id="25" name="object 25"/>
          <p:cNvGraphicFramePr>
            <a:graphicFrameLocks noGrp="1"/>
          </p:cNvGraphicFramePr>
          <p:nvPr/>
        </p:nvGraphicFramePr>
        <p:xfrm>
          <a:off x="517689" y="1993475"/>
          <a:ext cx="474345" cy="818647"/>
        </p:xfrm>
        <a:graphic>
          <a:graphicData uri="http://schemas.openxmlformats.org/drawingml/2006/table">
            <a:tbl>
              <a:tblPr firstRow="1" bandRow="1">
                <a:tableStyleId>{2D5ABB26-0587-4C30-8999-92F81FD0307C}</a:tableStyleId>
              </a:tblPr>
              <a:tblGrid>
                <a:gridCol w="474345">
                  <a:extLst>
                    <a:ext uri="{9D8B030D-6E8A-4147-A177-3AD203B41FA5}">
                      <a16:colId xmlns:a16="http://schemas.microsoft.com/office/drawing/2014/main" val="20000"/>
                    </a:ext>
                  </a:extLst>
                </a:gridCol>
              </a:tblGrid>
              <a:tr h="136445">
                <a:tc>
                  <a:txBody>
                    <a:bodyPr/>
                    <a:lstStyle/>
                    <a:p>
                      <a:pPr marL="111760">
                        <a:lnSpc>
                          <a:spcPct val="100000"/>
                        </a:lnSpc>
                        <a:spcBef>
                          <a:spcPts val="114"/>
                        </a:spcBef>
                      </a:pPr>
                      <a:r>
                        <a:rPr sz="650" spc="10" dirty="0">
                          <a:latin typeface="Yu Gothic"/>
                          <a:cs typeface="Yu Gothic"/>
                        </a:rPr>
                        <a:t>納品書</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2878">
                <a:tc>
                  <a:txBody>
                    <a:bodyPr/>
                    <a:lstStyle/>
                    <a:p>
                      <a:pPr>
                        <a:lnSpc>
                          <a:spcPct val="100000"/>
                        </a:lnSpc>
                        <a:spcBef>
                          <a:spcPts val="5"/>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63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6441">
                <a:tc>
                  <a:txBody>
                    <a:bodyPr/>
                    <a:lstStyle/>
                    <a:p>
                      <a:pPr marL="67945">
                        <a:lnSpc>
                          <a:spcPct val="100000"/>
                        </a:lnSpc>
                        <a:spcBef>
                          <a:spcPts val="114"/>
                        </a:spcBef>
                      </a:pPr>
                      <a:r>
                        <a:rPr sz="650" spc="10" dirty="0">
                          <a:latin typeface="Yu Gothic"/>
                          <a:cs typeface="Yu Gothic"/>
                        </a:rPr>
                        <a:t>保存義務</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6441">
                <a:tc>
                  <a:txBody>
                    <a:bodyPr/>
                    <a:lstStyle/>
                    <a:p>
                      <a:pPr marL="12700">
                        <a:lnSpc>
                          <a:spcPct val="100000"/>
                        </a:lnSpc>
                        <a:spcBef>
                          <a:spcPts val="114"/>
                        </a:spcBef>
                      </a:pPr>
                      <a:r>
                        <a:rPr sz="650" spc="10" dirty="0">
                          <a:latin typeface="Yu Gothic"/>
                          <a:cs typeface="Yu Gothic"/>
                        </a:rPr>
                        <a:t>買手：〇</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6442">
                <a:tc>
                  <a:txBody>
                    <a:bodyPr/>
                    <a:lstStyle/>
                    <a:p>
                      <a:pPr marL="12700">
                        <a:lnSpc>
                          <a:spcPct val="100000"/>
                        </a:lnSpc>
                        <a:spcBef>
                          <a:spcPts val="114"/>
                        </a:spcBef>
                      </a:pPr>
                      <a:r>
                        <a:rPr sz="650" spc="10" dirty="0">
                          <a:latin typeface="Yu Gothic"/>
                          <a:cs typeface="Yu Gothic"/>
                        </a:rPr>
                        <a:t>売手：〇</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6" name="object 26"/>
          <p:cNvGraphicFramePr>
            <a:graphicFrameLocks noGrp="1"/>
          </p:cNvGraphicFramePr>
          <p:nvPr/>
        </p:nvGraphicFramePr>
        <p:xfrm>
          <a:off x="4784262" y="1993478"/>
          <a:ext cx="462280" cy="818648"/>
        </p:xfrm>
        <a:graphic>
          <a:graphicData uri="http://schemas.openxmlformats.org/drawingml/2006/table">
            <a:tbl>
              <a:tblPr firstRow="1" bandRow="1">
                <a:tableStyleId>{2D5ABB26-0587-4C30-8999-92F81FD0307C}</a:tableStyleId>
              </a:tblPr>
              <a:tblGrid>
                <a:gridCol w="462280">
                  <a:extLst>
                    <a:ext uri="{9D8B030D-6E8A-4147-A177-3AD203B41FA5}">
                      <a16:colId xmlns:a16="http://schemas.microsoft.com/office/drawing/2014/main" val="20000"/>
                    </a:ext>
                  </a:extLst>
                </a:gridCol>
              </a:tblGrid>
              <a:tr h="136443">
                <a:tc>
                  <a:txBody>
                    <a:bodyPr/>
                    <a:lstStyle/>
                    <a:p>
                      <a:pPr marL="106045">
                        <a:lnSpc>
                          <a:spcPct val="100000"/>
                        </a:lnSpc>
                        <a:spcBef>
                          <a:spcPts val="114"/>
                        </a:spcBef>
                      </a:pPr>
                      <a:r>
                        <a:rPr sz="650" spc="10" dirty="0">
                          <a:latin typeface="Yu Gothic"/>
                          <a:cs typeface="Yu Gothic"/>
                        </a:rPr>
                        <a:t>請求書</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2879">
                <a:tc>
                  <a:txBody>
                    <a:bodyPr/>
                    <a:lstStyle/>
                    <a:p>
                      <a:pPr>
                        <a:lnSpc>
                          <a:spcPct val="100000"/>
                        </a:lnSpc>
                        <a:spcBef>
                          <a:spcPts val="5"/>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63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6441">
                <a:tc>
                  <a:txBody>
                    <a:bodyPr/>
                    <a:lstStyle/>
                    <a:p>
                      <a:pPr marL="62230">
                        <a:lnSpc>
                          <a:spcPct val="100000"/>
                        </a:lnSpc>
                        <a:spcBef>
                          <a:spcPts val="114"/>
                        </a:spcBef>
                      </a:pPr>
                      <a:r>
                        <a:rPr sz="650" spc="10" dirty="0">
                          <a:latin typeface="Yu Gothic"/>
                          <a:cs typeface="Yu Gothic"/>
                        </a:rPr>
                        <a:t>保存義務</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6441">
                <a:tc>
                  <a:txBody>
                    <a:bodyPr/>
                    <a:lstStyle/>
                    <a:p>
                      <a:pPr marL="12700">
                        <a:lnSpc>
                          <a:spcPct val="100000"/>
                        </a:lnSpc>
                        <a:spcBef>
                          <a:spcPts val="114"/>
                        </a:spcBef>
                      </a:pPr>
                      <a:r>
                        <a:rPr sz="650" spc="10" dirty="0">
                          <a:latin typeface="Yu Gothic"/>
                          <a:cs typeface="Yu Gothic"/>
                        </a:rPr>
                        <a:t>買手：〇</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6444">
                <a:tc>
                  <a:txBody>
                    <a:bodyPr/>
                    <a:lstStyle/>
                    <a:p>
                      <a:pPr marL="12700">
                        <a:lnSpc>
                          <a:spcPct val="100000"/>
                        </a:lnSpc>
                        <a:spcBef>
                          <a:spcPts val="114"/>
                        </a:spcBef>
                      </a:pPr>
                      <a:r>
                        <a:rPr sz="650" spc="10" dirty="0">
                          <a:latin typeface="Yu Gothic"/>
                          <a:cs typeface="Yu Gothic"/>
                        </a:rPr>
                        <a:t>売手：〇</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7" name="object 27"/>
          <p:cNvGraphicFramePr>
            <a:graphicFrameLocks noGrp="1"/>
          </p:cNvGraphicFramePr>
          <p:nvPr/>
        </p:nvGraphicFramePr>
        <p:xfrm>
          <a:off x="1593784" y="2402800"/>
          <a:ext cx="1934845" cy="682210"/>
        </p:xfrm>
        <a:graphic>
          <a:graphicData uri="http://schemas.openxmlformats.org/drawingml/2006/table">
            <a:tbl>
              <a:tblPr firstRow="1" bandRow="1">
                <a:tableStyleId>{2D5ABB26-0587-4C30-8999-92F81FD0307C}</a:tableStyleId>
              </a:tblPr>
              <a:tblGrid>
                <a:gridCol w="1096645">
                  <a:extLst>
                    <a:ext uri="{9D8B030D-6E8A-4147-A177-3AD203B41FA5}">
                      <a16:colId xmlns:a16="http://schemas.microsoft.com/office/drawing/2014/main" val="20000"/>
                    </a:ext>
                  </a:extLst>
                </a:gridCol>
                <a:gridCol w="419100">
                  <a:extLst>
                    <a:ext uri="{9D8B030D-6E8A-4147-A177-3AD203B41FA5}">
                      <a16:colId xmlns:a16="http://schemas.microsoft.com/office/drawing/2014/main" val="20001"/>
                    </a:ext>
                  </a:extLst>
                </a:gridCol>
                <a:gridCol w="419100">
                  <a:extLst>
                    <a:ext uri="{9D8B030D-6E8A-4147-A177-3AD203B41FA5}">
                      <a16:colId xmlns:a16="http://schemas.microsoft.com/office/drawing/2014/main" val="20002"/>
                    </a:ext>
                  </a:extLst>
                </a:gridCol>
              </a:tblGrid>
              <a:tr h="136441">
                <a:tc>
                  <a:txBody>
                    <a:bodyPr/>
                    <a:lstStyle/>
                    <a:p>
                      <a:pPr algn="ctr">
                        <a:lnSpc>
                          <a:spcPct val="100000"/>
                        </a:lnSpc>
                        <a:spcBef>
                          <a:spcPts val="90"/>
                        </a:spcBef>
                      </a:pPr>
                      <a:r>
                        <a:rPr sz="650" spc="10" dirty="0">
                          <a:latin typeface="Yu Gothic"/>
                          <a:cs typeface="Yu Gothic"/>
                        </a:rPr>
                        <a:t>品名</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15570" algn="r">
                        <a:lnSpc>
                          <a:spcPct val="100000"/>
                        </a:lnSpc>
                        <a:spcBef>
                          <a:spcPts val="114"/>
                        </a:spcBef>
                      </a:pPr>
                      <a:r>
                        <a:rPr sz="650" dirty="0">
                          <a:latin typeface="Yu Gothic"/>
                          <a:cs typeface="Yu Gothic"/>
                        </a:rPr>
                        <a:t>数量</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spc="10" dirty="0">
                          <a:latin typeface="Yu Gothic"/>
                          <a:cs typeface="Yu Gothic"/>
                        </a:rPr>
                        <a:t>税抜価格</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6441">
                <a:tc>
                  <a:txBody>
                    <a:bodyPr/>
                    <a:lstStyle/>
                    <a:p>
                      <a:pPr marL="2540" algn="ctr">
                        <a:lnSpc>
                          <a:spcPct val="100000"/>
                        </a:lnSpc>
                        <a:spcBef>
                          <a:spcPts val="90"/>
                        </a:spcBef>
                      </a:pPr>
                      <a:r>
                        <a:rPr sz="650" b="1" spc="10" dirty="0">
                          <a:solidFill>
                            <a:srgbClr val="C00000"/>
                          </a:solidFill>
                          <a:latin typeface="Yu Gothic"/>
                          <a:cs typeface="Yu Gothic"/>
                        </a:rPr>
                        <a:t>かんづめa1※</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53670" algn="r">
                        <a:lnSpc>
                          <a:spcPct val="100000"/>
                        </a:lnSpc>
                        <a:spcBef>
                          <a:spcPts val="114"/>
                        </a:spcBef>
                      </a:pPr>
                      <a:r>
                        <a:rPr sz="650" spc="-5" dirty="0">
                          <a:latin typeface="Yu Gothic"/>
                          <a:cs typeface="Yu Gothic"/>
                        </a:rPr>
                        <a:t>10</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35</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36443">
                <a:tc>
                  <a:txBody>
                    <a:bodyPr/>
                    <a:lstStyle/>
                    <a:p>
                      <a:pPr marL="2540" algn="ctr">
                        <a:lnSpc>
                          <a:spcPct val="100000"/>
                        </a:lnSpc>
                        <a:spcBef>
                          <a:spcPts val="90"/>
                        </a:spcBef>
                      </a:pPr>
                      <a:r>
                        <a:rPr sz="650" b="1" spc="10" dirty="0">
                          <a:solidFill>
                            <a:srgbClr val="C00000"/>
                          </a:solidFill>
                          <a:latin typeface="Yu Gothic"/>
                          <a:cs typeface="Yu Gothic"/>
                        </a:rPr>
                        <a:t>かんづめa2※</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53670" algn="r">
                        <a:lnSpc>
                          <a:spcPct val="100000"/>
                        </a:lnSpc>
                        <a:spcBef>
                          <a:spcPts val="114"/>
                        </a:spcBef>
                      </a:pPr>
                      <a:r>
                        <a:rPr sz="650" spc="-5" dirty="0">
                          <a:latin typeface="Yu Gothic"/>
                          <a:cs typeface="Yu Gothic"/>
                        </a:rPr>
                        <a:t>10</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35</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36442">
                <a:tc>
                  <a:txBody>
                    <a:bodyPr/>
                    <a:lstStyle/>
                    <a:p>
                      <a:pPr marL="2540" algn="ctr">
                        <a:lnSpc>
                          <a:spcPct val="100000"/>
                        </a:lnSpc>
                        <a:spcBef>
                          <a:spcPts val="90"/>
                        </a:spcBef>
                      </a:pPr>
                      <a:r>
                        <a:rPr sz="650" b="1" spc="10" dirty="0">
                          <a:solidFill>
                            <a:srgbClr val="C00000"/>
                          </a:solidFill>
                          <a:latin typeface="Yu Gothic"/>
                          <a:cs typeface="Yu Gothic"/>
                        </a:rPr>
                        <a:t>発泡酒</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53670" algn="r">
                        <a:lnSpc>
                          <a:spcPct val="100000"/>
                        </a:lnSpc>
                        <a:spcBef>
                          <a:spcPts val="114"/>
                        </a:spcBef>
                      </a:pPr>
                      <a:r>
                        <a:rPr sz="650" spc="-5" dirty="0">
                          <a:latin typeface="Yu Gothic"/>
                          <a:cs typeface="Yu Gothic"/>
                        </a:rPr>
                        <a:t>10</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46</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36443">
                <a:tc>
                  <a:txBody>
                    <a:bodyPr/>
                    <a:lstStyle/>
                    <a:p>
                      <a:pPr algn="ctr">
                        <a:lnSpc>
                          <a:spcPct val="100000"/>
                        </a:lnSpc>
                        <a:spcBef>
                          <a:spcPts val="90"/>
                        </a:spcBef>
                      </a:pPr>
                      <a:r>
                        <a:rPr sz="650" spc="10" dirty="0">
                          <a:latin typeface="Yu Gothic"/>
                          <a:cs typeface="Yu Gothic"/>
                        </a:rPr>
                        <a:t>合計</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116</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bl>
          </a:graphicData>
        </a:graphic>
      </p:graphicFrame>
      <p:sp>
        <p:nvSpPr>
          <p:cNvPr id="28" name="object 28"/>
          <p:cNvSpPr/>
          <p:nvPr/>
        </p:nvSpPr>
        <p:spPr>
          <a:xfrm>
            <a:off x="1093545" y="1993502"/>
            <a:ext cx="0" cy="1504315"/>
          </a:xfrm>
          <a:custGeom>
            <a:avLst/>
            <a:gdLst/>
            <a:ahLst/>
            <a:cxnLst/>
            <a:rect l="l" t="t" r="r" b="b"/>
            <a:pathLst>
              <a:path h="1504314">
                <a:moveTo>
                  <a:pt x="0" y="0"/>
                </a:moveTo>
                <a:lnTo>
                  <a:pt x="0" y="1503736"/>
                </a:lnTo>
              </a:path>
            </a:pathLst>
          </a:custGeom>
          <a:ln w="3175">
            <a:solidFill>
              <a:srgbClr val="000000"/>
            </a:solidFill>
          </a:ln>
        </p:spPr>
        <p:txBody>
          <a:bodyPr wrap="square" lIns="0" tIns="0" rIns="0" bIns="0" rtlCol="0"/>
          <a:lstStyle/>
          <a:p>
            <a:endParaRPr/>
          </a:p>
        </p:txBody>
      </p:sp>
      <p:sp>
        <p:nvSpPr>
          <p:cNvPr id="29" name="object 29"/>
          <p:cNvSpPr/>
          <p:nvPr/>
        </p:nvSpPr>
        <p:spPr>
          <a:xfrm>
            <a:off x="1094999" y="1993503"/>
            <a:ext cx="0" cy="1504315"/>
          </a:xfrm>
          <a:custGeom>
            <a:avLst/>
            <a:gdLst/>
            <a:ahLst/>
            <a:cxnLst/>
            <a:rect l="l" t="t" r="r" b="b"/>
            <a:pathLst>
              <a:path h="1504314">
                <a:moveTo>
                  <a:pt x="0" y="0"/>
                </a:moveTo>
                <a:lnTo>
                  <a:pt x="0" y="1503736"/>
                </a:lnTo>
              </a:path>
            </a:pathLst>
          </a:custGeom>
          <a:ln w="3175">
            <a:solidFill>
              <a:srgbClr val="000000"/>
            </a:solidFill>
          </a:ln>
        </p:spPr>
        <p:txBody>
          <a:bodyPr wrap="square" lIns="0" tIns="0" rIns="0" bIns="0" rtlCol="0"/>
          <a:lstStyle/>
          <a:p>
            <a:endParaRPr/>
          </a:p>
        </p:txBody>
      </p:sp>
      <p:sp>
        <p:nvSpPr>
          <p:cNvPr id="30" name="object 30"/>
          <p:cNvSpPr/>
          <p:nvPr/>
        </p:nvSpPr>
        <p:spPr>
          <a:xfrm>
            <a:off x="1096454" y="3494337"/>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sp>
        <p:nvSpPr>
          <p:cNvPr id="31" name="object 31"/>
          <p:cNvSpPr/>
          <p:nvPr/>
        </p:nvSpPr>
        <p:spPr>
          <a:xfrm>
            <a:off x="1096454" y="3495788"/>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sp>
        <p:nvSpPr>
          <p:cNvPr id="32" name="object 32"/>
          <p:cNvSpPr/>
          <p:nvPr/>
        </p:nvSpPr>
        <p:spPr>
          <a:xfrm>
            <a:off x="4365457" y="1996407"/>
            <a:ext cx="0" cy="1501140"/>
          </a:xfrm>
          <a:custGeom>
            <a:avLst/>
            <a:gdLst/>
            <a:ahLst/>
            <a:cxnLst/>
            <a:rect l="l" t="t" r="r" b="b"/>
            <a:pathLst>
              <a:path h="1501139">
                <a:moveTo>
                  <a:pt x="0" y="0"/>
                </a:moveTo>
                <a:lnTo>
                  <a:pt x="0" y="1500833"/>
                </a:lnTo>
              </a:path>
            </a:pathLst>
          </a:custGeom>
          <a:ln w="3175">
            <a:solidFill>
              <a:srgbClr val="000000"/>
            </a:solidFill>
          </a:ln>
        </p:spPr>
        <p:txBody>
          <a:bodyPr wrap="square" lIns="0" tIns="0" rIns="0" bIns="0" rtlCol="0"/>
          <a:lstStyle/>
          <a:p>
            <a:endParaRPr/>
          </a:p>
        </p:txBody>
      </p:sp>
      <p:sp>
        <p:nvSpPr>
          <p:cNvPr id="33" name="object 33"/>
          <p:cNvSpPr/>
          <p:nvPr/>
        </p:nvSpPr>
        <p:spPr>
          <a:xfrm>
            <a:off x="4366911" y="1996407"/>
            <a:ext cx="0" cy="1501140"/>
          </a:xfrm>
          <a:custGeom>
            <a:avLst/>
            <a:gdLst/>
            <a:ahLst/>
            <a:cxnLst/>
            <a:rect l="l" t="t" r="r" b="b"/>
            <a:pathLst>
              <a:path h="1501139">
                <a:moveTo>
                  <a:pt x="0" y="0"/>
                </a:moveTo>
                <a:lnTo>
                  <a:pt x="0" y="1500833"/>
                </a:lnTo>
              </a:path>
            </a:pathLst>
          </a:custGeom>
          <a:ln w="3175">
            <a:solidFill>
              <a:srgbClr val="000000"/>
            </a:solidFill>
          </a:ln>
        </p:spPr>
        <p:txBody>
          <a:bodyPr wrap="square" lIns="0" tIns="0" rIns="0" bIns="0" rtlCol="0"/>
          <a:lstStyle/>
          <a:p>
            <a:endParaRPr/>
          </a:p>
        </p:txBody>
      </p:sp>
      <p:sp>
        <p:nvSpPr>
          <p:cNvPr id="34" name="object 34"/>
          <p:cNvSpPr/>
          <p:nvPr/>
        </p:nvSpPr>
        <p:spPr>
          <a:xfrm>
            <a:off x="1096454" y="3630779"/>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sp>
        <p:nvSpPr>
          <p:cNvPr id="35" name="object 35"/>
          <p:cNvSpPr/>
          <p:nvPr/>
        </p:nvSpPr>
        <p:spPr>
          <a:xfrm>
            <a:off x="1096454" y="3632231"/>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graphicFrame>
        <p:nvGraphicFramePr>
          <p:cNvPr id="36" name="object 36"/>
          <p:cNvGraphicFramePr>
            <a:graphicFrameLocks noGrp="1"/>
          </p:cNvGraphicFramePr>
          <p:nvPr/>
        </p:nvGraphicFramePr>
        <p:xfrm>
          <a:off x="5883624" y="2948570"/>
          <a:ext cx="2388869" cy="818651"/>
        </p:xfrm>
        <a:graphic>
          <a:graphicData uri="http://schemas.openxmlformats.org/drawingml/2006/table">
            <a:tbl>
              <a:tblPr firstRow="1" bandRow="1">
                <a:tableStyleId>{2D5ABB26-0587-4C30-8999-92F81FD0307C}</a:tableStyleId>
              </a:tblPr>
              <a:tblGrid>
                <a:gridCol w="541020">
                  <a:extLst>
                    <a:ext uri="{9D8B030D-6E8A-4147-A177-3AD203B41FA5}">
                      <a16:colId xmlns:a16="http://schemas.microsoft.com/office/drawing/2014/main" val="20000"/>
                    </a:ext>
                  </a:extLst>
                </a:gridCol>
                <a:gridCol w="660399">
                  <a:extLst>
                    <a:ext uri="{9D8B030D-6E8A-4147-A177-3AD203B41FA5}">
                      <a16:colId xmlns:a16="http://schemas.microsoft.com/office/drawing/2014/main" val="20001"/>
                    </a:ext>
                  </a:extLst>
                </a:gridCol>
                <a:gridCol w="593725">
                  <a:extLst>
                    <a:ext uri="{9D8B030D-6E8A-4147-A177-3AD203B41FA5}">
                      <a16:colId xmlns:a16="http://schemas.microsoft.com/office/drawing/2014/main" val="20002"/>
                    </a:ext>
                  </a:extLst>
                </a:gridCol>
                <a:gridCol w="593725">
                  <a:extLst>
                    <a:ext uri="{9D8B030D-6E8A-4147-A177-3AD203B41FA5}">
                      <a16:colId xmlns:a16="http://schemas.microsoft.com/office/drawing/2014/main" val="20003"/>
                    </a:ext>
                  </a:extLst>
                </a:gridCol>
              </a:tblGrid>
              <a:tr h="136444">
                <a:tc>
                  <a:txBody>
                    <a:bodyPr/>
                    <a:lstStyle/>
                    <a:p>
                      <a:pPr algn="ctr">
                        <a:lnSpc>
                          <a:spcPct val="100000"/>
                        </a:lnSpc>
                        <a:spcBef>
                          <a:spcPts val="114"/>
                        </a:spcBef>
                      </a:pPr>
                      <a:r>
                        <a:rPr sz="650" spc="10" dirty="0">
                          <a:latin typeface="Yu Gothic"/>
                          <a:cs typeface="Yu Gothic"/>
                        </a:rPr>
                        <a:t>納品書番号</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spc="10" dirty="0">
                          <a:latin typeface="Yu Gothic"/>
                          <a:cs typeface="Yu Gothic"/>
                        </a:rPr>
                        <a:t>税抜価格</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36440">
                <a:tc>
                  <a:txBody>
                    <a:bodyPr/>
                    <a:lstStyle/>
                    <a:p>
                      <a:pPr marL="2540" algn="ctr">
                        <a:lnSpc>
                          <a:spcPct val="100000"/>
                        </a:lnSpc>
                        <a:spcBef>
                          <a:spcPts val="114"/>
                        </a:spcBef>
                      </a:pPr>
                      <a:r>
                        <a:rPr sz="650" b="1" spc="10" dirty="0">
                          <a:solidFill>
                            <a:srgbClr val="00AFEF"/>
                          </a:solidFill>
                          <a:latin typeface="Yu Gothic"/>
                          <a:cs typeface="Yu Gothic"/>
                        </a:rPr>
                        <a:t>No.1001</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dirty="0">
                          <a:latin typeface="Yu Gothic"/>
                          <a:cs typeface="Yu Gothic"/>
                        </a:rPr>
                        <a:t>116</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36442">
                <a:tc>
                  <a:txBody>
                    <a:bodyPr/>
                    <a:lstStyle/>
                    <a:p>
                      <a:pPr marL="2540" algn="ctr">
                        <a:lnSpc>
                          <a:spcPct val="100000"/>
                        </a:lnSpc>
                        <a:spcBef>
                          <a:spcPts val="114"/>
                        </a:spcBef>
                      </a:pPr>
                      <a:r>
                        <a:rPr sz="650" b="1" spc="10" dirty="0">
                          <a:solidFill>
                            <a:srgbClr val="00AFEF"/>
                          </a:solidFill>
                          <a:latin typeface="Yu Gothic"/>
                          <a:cs typeface="Yu Gothic"/>
                        </a:rPr>
                        <a:t>No.1002</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dirty="0">
                          <a:latin typeface="Yu Gothic"/>
                          <a:cs typeface="Yu Gothic"/>
                        </a:rPr>
                        <a:t>116</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6441">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spc="10" dirty="0">
                          <a:latin typeface="Yu Gothic"/>
                          <a:cs typeface="Yu Gothic"/>
                        </a:rPr>
                        <a:t>税抜合計</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spc="10" dirty="0">
                          <a:latin typeface="Yu Gothic"/>
                          <a:cs typeface="Yu Gothic"/>
                        </a:rPr>
                        <a:t>消費税</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spc="10" dirty="0">
                          <a:latin typeface="Yu Gothic"/>
                          <a:cs typeface="Yu Gothic"/>
                        </a:rPr>
                        <a:t>税込合計</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36441">
                <a:tc>
                  <a:txBody>
                    <a:bodyPr/>
                    <a:lstStyle/>
                    <a:p>
                      <a:pPr algn="ctr">
                        <a:lnSpc>
                          <a:spcPct val="100000"/>
                        </a:lnSpc>
                        <a:spcBef>
                          <a:spcPts val="114"/>
                        </a:spcBef>
                      </a:pPr>
                      <a:r>
                        <a:rPr sz="650" b="1" spc="5" dirty="0">
                          <a:solidFill>
                            <a:srgbClr val="C00000"/>
                          </a:solidFill>
                          <a:latin typeface="Yu Gothic"/>
                          <a:cs typeface="Yu Gothic"/>
                        </a:rPr>
                        <a:t>8%</a:t>
                      </a:r>
                      <a:r>
                        <a:rPr sz="650" b="1" spc="10" dirty="0">
                          <a:solidFill>
                            <a:srgbClr val="C00000"/>
                          </a:solidFill>
                          <a:latin typeface="Yu Gothic"/>
                          <a:cs typeface="Yu Gothic"/>
                        </a:rPr>
                        <a:t>対象</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dirty="0">
                          <a:latin typeface="Yu Gothic"/>
                          <a:cs typeface="Yu Gothic"/>
                        </a:rPr>
                        <a:t>140</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b="1" spc="10" dirty="0">
                          <a:solidFill>
                            <a:srgbClr val="C00000"/>
                          </a:solidFill>
                          <a:latin typeface="Yu Gothic"/>
                          <a:cs typeface="Yu Gothic"/>
                        </a:rPr>
                        <a:t>11</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14"/>
                        </a:spcBef>
                      </a:pPr>
                      <a:r>
                        <a:rPr sz="650" b="1" spc="10" dirty="0">
                          <a:solidFill>
                            <a:srgbClr val="C00000"/>
                          </a:solidFill>
                          <a:latin typeface="Yu Gothic"/>
                          <a:cs typeface="Yu Gothic"/>
                        </a:rPr>
                        <a:t>141</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6443">
                <a:tc>
                  <a:txBody>
                    <a:bodyPr/>
                    <a:lstStyle/>
                    <a:p>
                      <a:pPr marL="2540" algn="ctr">
                        <a:lnSpc>
                          <a:spcPct val="100000"/>
                        </a:lnSpc>
                        <a:spcBef>
                          <a:spcPts val="114"/>
                        </a:spcBef>
                      </a:pPr>
                      <a:r>
                        <a:rPr sz="650" b="1" spc="5" dirty="0">
                          <a:solidFill>
                            <a:srgbClr val="C00000"/>
                          </a:solidFill>
                          <a:latin typeface="Yu Gothic"/>
                          <a:cs typeface="Yu Gothic"/>
                        </a:rPr>
                        <a:t>10%</a:t>
                      </a:r>
                      <a:r>
                        <a:rPr sz="650" b="1" spc="10" dirty="0">
                          <a:solidFill>
                            <a:srgbClr val="C00000"/>
                          </a:solidFill>
                          <a:latin typeface="Yu Gothic"/>
                          <a:cs typeface="Yu Gothic"/>
                        </a:rPr>
                        <a:t>対象</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dirty="0">
                          <a:latin typeface="Yu Gothic"/>
                          <a:cs typeface="Yu Gothic"/>
                        </a:rPr>
                        <a:t>92</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14"/>
                        </a:spcBef>
                      </a:pPr>
                      <a:r>
                        <a:rPr sz="650" b="1" dirty="0">
                          <a:solidFill>
                            <a:srgbClr val="C00000"/>
                          </a:solidFill>
                          <a:latin typeface="Yu Gothic"/>
                          <a:cs typeface="Yu Gothic"/>
                        </a:rPr>
                        <a:t>9</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14"/>
                        </a:spcBef>
                      </a:pPr>
                      <a:r>
                        <a:rPr sz="650" b="1" spc="10" dirty="0">
                          <a:solidFill>
                            <a:srgbClr val="C00000"/>
                          </a:solidFill>
                          <a:latin typeface="Yu Gothic"/>
                          <a:cs typeface="Yu Gothic"/>
                        </a:rPr>
                        <a:t>91</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
        <p:nvSpPr>
          <p:cNvPr id="37" name="object 37"/>
          <p:cNvSpPr/>
          <p:nvPr/>
        </p:nvSpPr>
        <p:spPr>
          <a:xfrm>
            <a:off x="5345576" y="1993516"/>
            <a:ext cx="0" cy="2186305"/>
          </a:xfrm>
          <a:custGeom>
            <a:avLst/>
            <a:gdLst/>
            <a:ahLst/>
            <a:cxnLst/>
            <a:rect l="l" t="t" r="r" b="b"/>
            <a:pathLst>
              <a:path h="2186304">
                <a:moveTo>
                  <a:pt x="0" y="0"/>
                </a:moveTo>
                <a:lnTo>
                  <a:pt x="0" y="2185933"/>
                </a:lnTo>
              </a:path>
            </a:pathLst>
          </a:custGeom>
          <a:ln w="3175">
            <a:solidFill>
              <a:srgbClr val="000000"/>
            </a:solidFill>
          </a:ln>
        </p:spPr>
        <p:txBody>
          <a:bodyPr wrap="square" lIns="0" tIns="0" rIns="0" bIns="0" rtlCol="0"/>
          <a:lstStyle/>
          <a:p>
            <a:endParaRPr/>
          </a:p>
        </p:txBody>
      </p:sp>
      <p:sp>
        <p:nvSpPr>
          <p:cNvPr id="38" name="object 38"/>
          <p:cNvSpPr/>
          <p:nvPr/>
        </p:nvSpPr>
        <p:spPr>
          <a:xfrm>
            <a:off x="5347030" y="1993517"/>
            <a:ext cx="0" cy="2186305"/>
          </a:xfrm>
          <a:custGeom>
            <a:avLst/>
            <a:gdLst/>
            <a:ahLst/>
            <a:cxnLst/>
            <a:rect l="l" t="t" r="r" b="b"/>
            <a:pathLst>
              <a:path h="2186304">
                <a:moveTo>
                  <a:pt x="0" y="0"/>
                </a:moveTo>
                <a:lnTo>
                  <a:pt x="0" y="2185933"/>
                </a:lnTo>
              </a:path>
            </a:pathLst>
          </a:custGeom>
          <a:ln w="3175">
            <a:solidFill>
              <a:srgbClr val="000000"/>
            </a:solidFill>
          </a:ln>
        </p:spPr>
        <p:txBody>
          <a:bodyPr wrap="square" lIns="0" tIns="0" rIns="0" bIns="0" rtlCol="0"/>
          <a:lstStyle/>
          <a:p>
            <a:endParaRPr/>
          </a:p>
        </p:txBody>
      </p:sp>
      <p:sp>
        <p:nvSpPr>
          <p:cNvPr id="39" name="object 39"/>
          <p:cNvSpPr/>
          <p:nvPr/>
        </p:nvSpPr>
        <p:spPr>
          <a:xfrm>
            <a:off x="5348485" y="4176548"/>
            <a:ext cx="3373754" cy="0"/>
          </a:xfrm>
          <a:custGeom>
            <a:avLst/>
            <a:gdLst/>
            <a:ahLst/>
            <a:cxnLst/>
            <a:rect l="l" t="t" r="r" b="b"/>
            <a:pathLst>
              <a:path w="3373754">
                <a:moveTo>
                  <a:pt x="0" y="0"/>
                </a:moveTo>
                <a:lnTo>
                  <a:pt x="3373704" y="0"/>
                </a:lnTo>
              </a:path>
            </a:pathLst>
          </a:custGeom>
          <a:ln w="3175">
            <a:solidFill>
              <a:srgbClr val="000000"/>
            </a:solidFill>
          </a:ln>
        </p:spPr>
        <p:txBody>
          <a:bodyPr wrap="square" lIns="0" tIns="0" rIns="0" bIns="0" rtlCol="0"/>
          <a:lstStyle/>
          <a:p>
            <a:endParaRPr/>
          </a:p>
        </p:txBody>
      </p:sp>
      <p:sp>
        <p:nvSpPr>
          <p:cNvPr id="40" name="object 40"/>
          <p:cNvSpPr/>
          <p:nvPr/>
        </p:nvSpPr>
        <p:spPr>
          <a:xfrm>
            <a:off x="5348485" y="4178000"/>
            <a:ext cx="3373754" cy="0"/>
          </a:xfrm>
          <a:custGeom>
            <a:avLst/>
            <a:gdLst/>
            <a:ahLst/>
            <a:cxnLst/>
            <a:rect l="l" t="t" r="r" b="b"/>
            <a:pathLst>
              <a:path w="3373754">
                <a:moveTo>
                  <a:pt x="0" y="0"/>
                </a:moveTo>
                <a:lnTo>
                  <a:pt x="3373704" y="0"/>
                </a:lnTo>
              </a:path>
            </a:pathLst>
          </a:custGeom>
          <a:ln w="3175">
            <a:solidFill>
              <a:srgbClr val="000000"/>
            </a:solidFill>
          </a:ln>
        </p:spPr>
        <p:txBody>
          <a:bodyPr wrap="square" lIns="0" tIns="0" rIns="0" bIns="0" rtlCol="0"/>
          <a:lstStyle/>
          <a:p>
            <a:endParaRPr/>
          </a:p>
        </p:txBody>
      </p:sp>
      <p:sp>
        <p:nvSpPr>
          <p:cNvPr id="41" name="object 41"/>
          <p:cNvSpPr/>
          <p:nvPr/>
        </p:nvSpPr>
        <p:spPr>
          <a:xfrm>
            <a:off x="8719281" y="1996421"/>
            <a:ext cx="0" cy="2183130"/>
          </a:xfrm>
          <a:custGeom>
            <a:avLst/>
            <a:gdLst/>
            <a:ahLst/>
            <a:cxnLst/>
            <a:rect l="l" t="t" r="r" b="b"/>
            <a:pathLst>
              <a:path h="2183129">
                <a:moveTo>
                  <a:pt x="0" y="0"/>
                </a:moveTo>
                <a:lnTo>
                  <a:pt x="0" y="2183030"/>
                </a:lnTo>
              </a:path>
            </a:pathLst>
          </a:custGeom>
          <a:ln w="3175">
            <a:solidFill>
              <a:srgbClr val="000000"/>
            </a:solidFill>
          </a:ln>
        </p:spPr>
        <p:txBody>
          <a:bodyPr wrap="square" lIns="0" tIns="0" rIns="0" bIns="0" rtlCol="0"/>
          <a:lstStyle/>
          <a:p>
            <a:endParaRPr/>
          </a:p>
        </p:txBody>
      </p:sp>
      <p:sp>
        <p:nvSpPr>
          <p:cNvPr id="42" name="object 42"/>
          <p:cNvSpPr/>
          <p:nvPr/>
        </p:nvSpPr>
        <p:spPr>
          <a:xfrm>
            <a:off x="8720735" y="1996421"/>
            <a:ext cx="0" cy="2183130"/>
          </a:xfrm>
          <a:custGeom>
            <a:avLst/>
            <a:gdLst/>
            <a:ahLst/>
            <a:cxnLst/>
            <a:rect l="l" t="t" r="r" b="b"/>
            <a:pathLst>
              <a:path h="2183129">
                <a:moveTo>
                  <a:pt x="0" y="0"/>
                </a:moveTo>
                <a:lnTo>
                  <a:pt x="0" y="2183030"/>
                </a:lnTo>
              </a:path>
            </a:pathLst>
          </a:custGeom>
          <a:ln w="3175">
            <a:solidFill>
              <a:srgbClr val="000000"/>
            </a:solidFill>
          </a:ln>
        </p:spPr>
        <p:txBody>
          <a:bodyPr wrap="square" lIns="0" tIns="0" rIns="0" bIns="0" rtlCol="0"/>
          <a:lstStyle/>
          <a:p>
            <a:endParaRPr/>
          </a:p>
        </p:txBody>
      </p:sp>
      <p:graphicFrame>
        <p:nvGraphicFramePr>
          <p:cNvPr id="43" name="object 43"/>
          <p:cNvGraphicFramePr>
            <a:graphicFrameLocks noGrp="1"/>
          </p:cNvGraphicFramePr>
          <p:nvPr/>
        </p:nvGraphicFramePr>
        <p:xfrm>
          <a:off x="517689" y="3494335"/>
          <a:ext cx="474345" cy="818652"/>
        </p:xfrm>
        <a:graphic>
          <a:graphicData uri="http://schemas.openxmlformats.org/drawingml/2006/table">
            <a:tbl>
              <a:tblPr firstRow="1" bandRow="1">
                <a:tableStyleId>{2D5ABB26-0587-4C30-8999-92F81FD0307C}</a:tableStyleId>
              </a:tblPr>
              <a:tblGrid>
                <a:gridCol w="474345">
                  <a:extLst>
                    <a:ext uri="{9D8B030D-6E8A-4147-A177-3AD203B41FA5}">
                      <a16:colId xmlns:a16="http://schemas.microsoft.com/office/drawing/2014/main" val="20000"/>
                    </a:ext>
                  </a:extLst>
                </a:gridCol>
              </a:tblGrid>
              <a:tr h="136443">
                <a:tc>
                  <a:txBody>
                    <a:bodyPr/>
                    <a:lstStyle/>
                    <a:p>
                      <a:pPr marL="111760">
                        <a:lnSpc>
                          <a:spcPct val="100000"/>
                        </a:lnSpc>
                        <a:spcBef>
                          <a:spcPts val="114"/>
                        </a:spcBef>
                      </a:pPr>
                      <a:r>
                        <a:rPr sz="650" spc="10" dirty="0">
                          <a:latin typeface="Yu Gothic"/>
                          <a:cs typeface="Yu Gothic"/>
                        </a:rPr>
                        <a:t>納品書</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2885">
                <a:tc>
                  <a:txBody>
                    <a:bodyPr/>
                    <a:lstStyle/>
                    <a:p>
                      <a:pPr>
                        <a:lnSpc>
                          <a:spcPct val="100000"/>
                        </a:lnSpc>
                        <a:spcBef>
                          <a:spcPts val="5"/>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63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6440">
                <a:tc>
                  <a:txBody>
                    <a:bodyPr/>
                    <a:lstStyle/>
                    <a:p>
                      <a:pPr marL="67945">
                        <a:lnSpc>
                          <a:spcPct val="100000"/>
                        </a:lnSpc>
                        <a:spcBef>
                          <a:spcPts val="114"/>
                        </a:spcBef>
                      </a:pPr>
                      <a:r>
                        <a:rPr sz="650" spc="10" dirty="0">
                          <a:latin typeface="Yu Gothic"/>
                          <a:cs typeface="Yu Gothic"/>
                        </a:rPr>
                        <a:t>保存義務</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6440">
                <a:tc>
                  <a:txBody>
                    <a:bodyPr/>
                    <a:lstStyle/>
                    <a:p>
                      <a:pPr marL="12700">
                        <a:lnSpc>
                          <a:spcPct val="100000"/>
                        </a:lnSpc>
                        <a:spcBef>
                          <a:spcPts val="114"/>
                        </a:spcBef>
                      </a:pPr>
                      <a:r>
                        <a:rPr sz="650" spc="10" dirty="0">
                          <a:latin typeface="Yu Gothic"/>
                          <a:cs typeface="Yu Gothic"/>
                        </a:rPr>
                        <a:t>買手：〇</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6444">
                <a:tc>
                  <a:txBody>
                    <a:bodyPr/>
                    <a:lstStyle/>
                    <a:p>
                      <a:pPr marL="12700">
                        <a:lnSpc>
                          <a:spcPct val="100000"/>
                        </a:lnSpc>
                        <a:spcBef>
                          <a:spcPts val="114"/>
                        </a:spcBef>
                      </a:pPr>
                      <a:r>
                        <a:rPr sz="650" spc="10" dirty="0">
                          <a:latin typeface="Yu Gothic"/>
                          <a:cs typeface="Yu Gothic"/>
                        </a:rPr>
                        <a:t>売手：〇</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44" name="object 44"/>
          <p:cNvGraphicFramePr>
            <a:graphicFrameLocks noGrp="1"/>
          </p:cNvGraphicFramePr>
          <p:nvPr/>
        </p:nvGraphicFramePr>
        <p:xfrm>
          <a:off x="1593784" y="4040105"/>
          <a:ext cx="1934845" cy="682206"/>
        </p:xfrm>
        <a:graphic>
          <a:graphicData uri="http://schemas.openxmlformats.org/drawingml/2006/table">
            <a:tbl>
              <a:tblPr firstRow="1" bandRow="1">
                <a:tableStyleId>{2D5ABB26-0587-4C30-8999-92F81FD0307C}</a:tableStyleId>
              </a:tblPr>
              <a:tblGrid>
                <a:gridCol w="1096645">
                  <a:extLst>
                    <a:ext uri="{9D8B030D-6E8A-4147-A177-3AD203B41FA5}">
                      <a16:colId xmlns:a16="http://schemas.microsoft.com/office/drawing/2014/main" val="20000"/>
                    </a:ext>
                  </a:extLst>
                </a:gridCol>
                <a:gridCol w="419100">
                  <a:extLst>
                    <a:ext uri="{9D8B030D-6E8A-4147-A177-3AD203B41FA5}">
                      <a16:colId xmlns:a16="http://schemas.microsoft.com/office/drawing/2014/main" val="20001"/>
                    </a:ext>
                  </a:extLst>
                </a:gridCol>
                <a:gridCol w="419100">
                  <a:extLst>
                    <a:ext uri="{9D8B030D-6E8A-4147-A177-3AD203B41FA5}">
                      <a16:colId xmlns:a16="http://schemas.microsoft.com/office/drawing/2014/main" val="20002"/>
                    </a:ext>
                  </a:extLst>
                </a:gridCol>
              </a:tblGrid>
              <a:tr h="136440">
                <a:tc>
                  <a:txBody>
                    <a:bodyPr/>
                    <a:lstStyle/>
                    <a:p>
                      <a:pPr algn="ctr">
                        <a:lnSpc>
                          <a:spcPct val="100000"/>
                        </a:lnSpc>
                        <a:spcBef>
                          <a:spcPts val="90"/>
                        </a:spcBef>
                      </a:pPr>
                      <a:r>
                        <a:rPr sz="650" spc="10" dirty="0">
                          <a:latin typeface="Yu Gothic"/>
                          <a:cs typeface="Yu Gothic"/>
                        </a:rPr>
                        <a:t>品名</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15570" algn="r">
                        <a:lnSpc>
                          <a:spcPct val="100000"/>
                        </a:lnSpc>
                        <a:spcBef>
                          <a:spcPts val="114"/>
                        </a:spcBef>
                      </a:pPr>
                      <a:r>
                        <a:rPr sz="650" dirty="0">
                          <a:latin typeface="Yu Gothic"/>
                          <a:cs typeface="Yu Gothic"/>
                        </a:rPr>
                        <a:t>数量</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spc="10" dirty="0">
                          <a:latin typeface="Yu Gothic"/>
                          <a:cs typeface="Yu Gothic"/>
                        </a:rPr>
                        <a:t>税抜価格</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6444">
                <a:tc>
                  <a:txBody>
                    <a:bodyPr/>
                    <a:lstStyle/>
                    <a:p>
                      <a:pPr algn="ctr">
                        <a:lnSpc>
                          <a:spcPct val="100000"/>
                        </a:lnSpc>
                        <a:spcBef>
                          <a:spcPts val="90"/>
                        </a:spcBef>
                      </a:pPr>
                      <a:r>
                        <a:rPr sz="650" b="1" spc="10" dirty="0">
                          <a:solidFill>
                            <a:srgbClr val="C00000"/>
                          </a:solidFill>
                          <a:latin typeface="Yu Gothic"/>
                          <a:cs typeface="Yu Gothic"/>
                        </a:rPr>
                        <a:t>かんづめb1※</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53670" algn="r">
                        <a:lnSpc>
                          <a:spcPct val="100000"/>
                        </a:lnSpc>
                        <a:spcBef>
                          <a:spcPts val="114"/>
                        </a:spcBef>
                      </a:pPr>
                      <a:r>
                        <a:rPr sz="650" spc="-5" dirty="0">
                          <a:latin typeface="Yu Gothic"/>
                          <a:cs typeface="Yu Gothic"/>
                        </a:rPr>
                        <a:t>10</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35</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36440">
                <a:tc>
                  <a:txBody>
                    <a:bodyPr/>
                    <a:lstStyle/>
                    <a:p>
                      <a:pPr algn="ctr">
                        <a:lnSpc>
                          <a:spcPct val="100000"/>
                        </a:lnSpc>
                        <a:spcBef>
                          <a:spcPts val="90"/>
                        </a:spcBef>
                      </a:pPr>
                      <a:r>
                        <a:rPr sz="650" b="1" spc="10" dirty="0">
                          <a:solidFill>
                            <a:srgbClr val="C00000"/>
                          </a:solidFill>
                          <a:latin typeface="Yu Gothic"/>
                          <a:cs typeface="Yu Gothic"/>
                        </a:rPr>
                        <a:t>かんづめb2※</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53670" algn="r">
                        <a:lnSpc>
                          <a:spcPct val="100000"/>
                        </a:lnSpc>
                        <a:spcBef>
                          <a:spcPts val="114"/>
                        </a:spcBef>
                      </a:pPr>
                      <a:r>
                        <a:rPr sz="650" spc="-5" dirty="0">
                          <a:latin typeface="Yu Gothic"/>
                          <a:cs typeface="Yu Gothic"/>
                        </a:rPr>
                        <a:t>10</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35</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36441">
                <a:tc>
                  <a:txBody>
                    <a:bodyPr/>
                    <a:lstStyle/>
                    <a:p>
                      <a:pPr marL="2540" algn="ctr">
                        <a:lnSpc>
                          <a:spcPct val="100000"/>
                        </a:lnSpc>
                        <a:spcBef>
                          <a:spcPts val="90"/>
                        </a:spcBef>
                      </a:pPr>
                      <a:r>
                        <a:rPr sz="650" b="1" spc="10" dirty="0">
                          <a:solidFill>
                            <a:srgbClr val="C00000"/>
                          </a:solidFill>
                          <a:latin typeface="Yu Gothic"/>
                          <a:cs typeface="Yu Gothic"/>
                        </a:rPr>
                        <a:t>発泡酒</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53670" algn="r">
                        <a:lnSpc>
                          <a:spcPct val="100000"/>
                        </a:lnSpc>
                        <a:spcBef>
                          <a:spcPts val="114"/>
                        </a:spcBef>
                      </a:pPr>
                      <a:r>
                        <a:rPr sz="650" spc="-5" dirty="0">
                          <a:latin typeface="Yu Gothic"/>
                          <a:cs typeface="Yu Gothic"/>
                        </a:rPr>
                        <a:t>10</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46</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36441">
                <a:tc>
                  <a:txBody>
                    <a:bodyPr/>
                    <a:lstStyle/>
                    <a:p>
                      <a:pPr algn="ctr">
                        <a:lnSpc>
                          <a:spcPct val="100000"/>
                        </a:lnSpc>
                        <a:spcBef>
                          <a:spcPts val="90"/>
                        </a:spcBef>
                      </a:pPr>
                      <a:r>
                        <a:rPr sz="650" spc="10" dirty="0">
                          <a:latin typeface="Yu Gothic"/>
                          <a:cs typeface="Yu Gothic"/>
                        </a:rPr>
                        <a:t>合計</a:t>
                      </a:r>
                      <a:endParaRPr sz="650">
                        <a:latin typeface="Yu Gothic"/>
                        <a:cs typeface="Yu Gothic"/>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14"/>
                        </a:spcBef>
                      </a:pPr>
                      <a:r>
                        <a:rPr sz="650" dirty="0">
                          <a:latin typeface="Yu Gothic"/>
                          <a:cs typeface="Yu Gothic"/>
                        </a:rPr>
                        <a:t>116</a:t>
                      </a:r>
                      <a:endParaRPr sz="650">
                        <a:latin typeface="Yu Gothic"/>
                        <a:cs typeface="Yu Gothic"/>
                      </a:endParaRPr>
                    </a:p>
                  </a:txBody>
                  <a:tcPr marL="0" marR="0" marT="1460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bl>
          </a:graphicData>
        </a:graphic>
      </p:graphicFrame>
      <p:sp>
        <p:nvSpPr>
          <p:cNvPr id="45" name="object 45"/>
          <p:cNvSpPr/>
          <p:nvPr/>
        </p:nvSpPr>
        <p:spPr>
          <a:xfrm>
            <a:off x="1093545" y="3630800"/>
            <a:ext cx="0" cy="1504315"/>
          </a:xfrm>
          <a:custGeom>
            <a:avLst/>
            <a:gdLst/>
            <a:ahLst/>
            <a:cxnLst/>
            <a:rect l="l" t="t" r="r" b="b"/>
            <a:pathLst>
              <a:path h="1504314">
                <a:moveTo>
                  <a:pt x="0" y="0"/>
                </a:moveTo>
                <a:lnTo>
                  <a:pt x="0" y="1503736"/>
                </a:lnTo>
              </a:path>
            </a:pathLst>
          </a:custGeom>
          <a:ln w="3175">
            <a:solidFill>
              <a:srgbClr val="000000"/>
            </a:solidFill>
          </a:ln>
        </p:spPr>
        <p:txBody>
          <a:bodyPr wrap="square" lIns="0" tIns="0" rIns="0" bIns="0" rtlCol="0"/>
          <a:lstStyle/>
          <a:p>
            <a:endParaRPr/>
          </a:p>
        </p:txBody>
      </p:sp>
      <p:sp>
        <p:nvSpPr>
          <p:cNvPr id="46" name="object 46"/>
          <p:cNvSpPr/>
          <p:nvPr/>
        </p:nvSpPr>
        <p:spPr>
          <a:xfrm>
            <a:off x="1094999" y="3630801"/>
            <a:ext cx="0" cy="1503680"/>
          </a:xfrm>
          <a:custGeom>
            <a:avLst/>
            <a:gdLst/>
            <a:ahLst/>
            <a:cxnLst/>
            <a:rect l="l" t="t" r="r" b="b"/>
            <a:pathLst>
              <a:path h="1503679">
                <a:moveTo>
                  <a:pt x="0" y="0"/>
                </a:moveTo>
                <a:lnTo>
                  <a:pt x="0" y="1503681"/>
                </a:lnTo>
              </a:path>
            </a:pathLst>
          </a:custGeom>
          <a:ln w="3175">
            <a:solidFill>
              <a:srgbClr val="000000"/>
            </a:solidFill>
          </a:ln>
        </p:spPr>
        <p:txBody>
          <a:bodyPr wrap="square" lIns="0" tIns="0" rIns="0" bIns="0" rtlCol="0"/>
          <a:lstStyle/>
          <a:p>
            <a:endParaRPr/>
          </a:p>
        </p:txBody>
      </p:sp>
      <p:sp>
        <p:nvSpPr>
          <p:cNvPr id="47" name="object 47"/>
          <p:cNvSpPr/>
          <p:nvPr/>
        </p:nvSpPr>
        <p:spPr>
          <a:xfrm>
            <a:off x="1096454" y="5131634"/>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sp>
        <p:nvSpPr>
          <p:cNvPr id="48" name="object 48"/>
          <p:cNvSpPr/>
          <p:nvPr/>
        </p:nvSpPr>
        <p:spPr>
          <a:xfrm>
            <a:off x="1096454" y="5133059"/>
            <a:ext cx="3272154" cy="0"/>
          </a:xfrm>
          <a:custGeom>
            <a:avLst/>
            <a:gdLst/>
            <a:ahLst/>
            <a:cxnLst/>
            <a:rect l="l" t="t" r="r" b="b"/>
            <a:pathLst>
              <a:path w="3272154">
                <a:moveTo>
                  <a:pt x="0" y="0"/>
                </a:moveTo>
                <a:lnTo>
                  <a:pt x="3271911" y="0"/>
                </a:lnTo>
              </a:path>
            </a:pathLst>
          </a:custGeom>
          <a:ln w="3175">
            <a:solidFill>
              <a:srgbClr val="000000"/>
            </a:solidFill>
          </a:ln>
        </p:spPr>
        <p:txBody>
          <a:bodyPr wrap="square" lIns="0" tIns="0" rIns="0" bIns="0" rtlCol="0"/>
          <a:lstStyle/>
          <a:p>
            <a:endParaRPr/>
          </a:p>
        </p:txBody>
      </p:sp>
      <p:sp>
        <p:nvSpPr>
          <p:cNvPr id="49" name="object 49"/>
          <p:cNvSpPr/>
          <p:nvPr/>
        </p:nvSpPr>
        <p:spPr>
          <a:xfrm>
            <a:off x="4365457" y="3633705"/>
            <a:ext cx="0" cy="1501140"/>
          </a:xfrm>
          <a:custGeom>
            <a:avLst/>
            <a:gdLst/>
            <a:ahLst/>
            <a:cxnLst/>
            <a:rect l="l" t="t" r="r" b="b"/>
            <a:pathLst>
              <a:path h="1501139">
                <a:moveTo>
                  <a:pt x="0" y="0"/>
                </a:moveTo>
                <a:lnTo>
                  <a:pt x="0" y="1500833"/>
                </a:lnTo>
              </a:path>
            </a:pathLst>
          </a:custGeom>
          <a:ln w="3175">
            <a:solidFill>
              <a:srgbClr val="000000"/>
            </a:solidFill>
          </a:ln>
        </p:spPr>
        <p:txBody>
          <a:bodyPr wrap="square" lIns="0" tIns="0" rIns="0" bIns="0" rtlCol="0"/>
          <a:lstStyle/>
          <a:p>
            <a:endParaRPr/>
          </a:p>
        </p:txBody>
      </p:sp>
      <p:sp>
        <p:nvSpPr>
          <p:cNvPr id="50" name="object 50"/>
          <p:cNvSpPr/>
          <p:nvPr/>
        </p:nvSpPr>
        <p:spPr>
          <a:xfrm>
            <a:off x="4366911" y="3633705"/>
            <a:ext cx="0" cy="1501140"/>
          </a:xfrm>
          <a:custGeom>
            <a:avLst/>
            <a:gdLst/>
            <a:ahLst/>
            <a:cxnLst/>
            <a:rect l="l" t="t" r="r" b="b"/>
            <a:pathLst>
              <a:path h="1501139">
                <a:moveTo>
                  <a:pt x="0" y="0"/>
                </a:moveTo>
                <a:lnTo>
                  <a:pt x="0" y="1500778"/>
                </a:lnTo>
              </a:path>
            </a:pathLst>
          </a:custGeom>
          <a:ln w="3175">
            <a:solidFill>
              <a:srgbClr val="000000"/>
            </a:solidFill>
          </a:ln>
        </p:spPr>
        <p:txBody>
          <a:bodyPr wrap="square" lIns="0" tIns="0" rIns="0" bIns="0" rtlCol="0"/>
          <a:lstStyle/>
          <a:p>
            <a:endParaRPr/>
          </a:p>
        </p:txBody>
      </p:sp>
      <p:sp>
        <p:nvSpPr>
          <p:cNvPr id="51" name="object 51"/>
          <p:cNvSpPr/>
          <p:nvPr/>
        </p:nvSpPr>
        <p:spPr>
          <a:xfrm>
            <a:off x="7534715" y="2931131"/>
            <a:ext cx="841380" cy="482925"/>
          </a:xfrm>
          <a:prstGeom prst="rect">
            <a:avLst/>
          </a:prstGeom>
          <a:blipFill>
            <a:blip r:embed="rId2" cstate="print"/>
            <a:stretch>
              <a:fillRect/>
            </a:stretch>
          </a:blipFill>
        </p:spPr>
        <p:txBody>
          <a:bodyPr wrap="square" lIns="0" tIns="0" rIns="0" bIns="0" rtlCol="0"/>
          <a:lstStyle/>
          <a:p>
            <a:endParaRPr/>
          </a:p>
        </p:txBody>
      </p:sp>
      <p:sp>
        <p:nvSpPr>
          <p:cNvPr id="55" name="スライド番号プレースホルダー 54">
            <a:extLst>
              <a:ext uri="{FF2B5EF4-FFF2-40B4-BE49-F238E27FC236}">
                <a16:creationId xmlns:a16="http://schemas.microsoft.com/office/drawing/2014/main" id="{70352219-14BD-476E-BDA4-09D1848FF072}"/>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14</a:t>
            </a:fld>
            <a:endParaRPr lang="en-US" altLang="ja-JP"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87372" y="680403"/>
            <a:ext cx="5969000" cy="574040"/>
          </a:xfrm>
          <a:prstGeom prst="rect">
            <a:avLst/>
          </a:prstGeom>
        </p:spPr>
        <p:txBody>
          <a:bodyPr vert="horz" wrap="square" lIns="0" tIns="12700" rIns="0" bIns="0" rtlCol="0">
            <a:spAutoFit/>
          </a:bodyPr>
          <a:lstStyle/>
          <a:p>
            <a:pPr marL="12700">
              <a:lnSpc>
                <a:spcPct val="100000"/>
              </a:lnSpc>
              <a:spcBef>
                <a:spcPts val="100"/>
              </a:spcBef>
            </a:pPr>
            <a:r>
              <a:rPr sz="3600" dirty="0"/>
              <a:t>方式４：納品書インボイス①</a:t>
            </a:r>
            <a:endParaRPr sz="3600"/>
          </a:p>
        </p:txBody>
      </p:sp>
      <p:sp>
        <p:nvSpPr>
          <p:cNvPr id="3" name="object 3"/>
          <p:cNvSpPr txBox="1"/>
          <p:nvPr/>
        </p:nvSpPr>
        <p:spPr>
          <a:xfrm>
            <a:off x="149141" y="1522284"/>
            <a:ext cx="4675505" cy="133985"/>
          </a:xfrm>
          <a:prstGeom prst="rect">
            <a:avLst/>
          </a:prstGeom>
        </p:spPr>
        <p:txBody>
          <a:bodyPr vert="horz" wrap="square" lIns="0" tIns="13970" rIns="0" bIns="0" rtlCol="0">
            <a:spAutoFit/>
          </a:bodyPr>
          <a:lstStyle/>
          <a:p>
            <a:pPr marL="12700">
              <a:lnSpc>
                <a:spcPct val="100000"/>
              </a:lnSpc>
              <a:spcBef>
                <a:spcPts val="110"/>
              </a:spcBef>
            </a:pPr>
            <a:r>
              <a:rPr sz="700" spc="10" dirty="0">
                <a:latin typeface="Yu Gothic"/>
                <a:cs typeface="Yu Gothic"/>
              </a:rPr>
              <a:t>＜消費税の仕入税額控除制度における適格請求書等保存方式に関するＱ＆Ａ（平成</a:t>
            </a:r>
            <a:r>
              <a:rPr sz="700" spc="-20" dirty="0">
                <a:latin typeface="Yu Gothic"/>
                <a:cs typeface="Yu Gothic"/>
              </a:rPr>
              <a:t> </a:t>
            </a:r>
            <a:r>
              <a:rPr sz="700" dirty="0">
                <a:latin typeface="Yu Gothic"/>
                <a:cs typeface="Yu Gothic"/>
              </a:rPr>
              <a:t>30</a:t>
            </a:r>
            <a:r>
              <a:rPr sz="700" spc="-20" dirty="0">
                <a:latin typeface="Yu Gothic"/>
                <a:cs typeface="Yu Gothic"/>
              </a:rPr>
              <a:t> </a:t>
            </a:r>
            <a:r>
              <a:rPr sz="700" spc="10" dirty="0">
                <a:latin typeface="Yu Gothic"/>
                <a:cs typeface="Yu Gothic"/>
              </a:rPr>
              <a:t>年</a:t>
            </a:r>
            <a:r>
              <a:rPr sz="700" spc="-15" dirty="0">
                <a:latin typeface="Yu Gothic"/>
                <a:cs typeface="Yu Gothic"/>
              </a:rPr>
              <a:t> </a:t>
            </a:r>
            <a:r>
              <a:rPr sz="700" dirty="0">
                <a:latin typeface="Yu Gothic"/>
                <a:cs typeface="Yu Gothic"/>
              </a:rPr>
              <a:t>11</a:t>
            </a:r>
            <a:r>
              <a:rPr sz="700" spc="-20" dirty="0">
                <a:latin typeface="Yu Gothic"/>
                <a:cs typeface="Yu Gothic"/>
              </a:rPr>
              <a:t> </a:t>
            </a:r>
            <a:r>
              <a:rPr sz="700" spc="10" dirty="0">
                <a:latin typeface="Yu Gothic"/>
                <a:cs typeface="Yu Gothic"/>
              </a:rPr>
              <a:t>月改訂）問</a:t>
            </a:r>
            <a:r>
              <a:rPr sz="700" dirty="0">
                <a:latin typeface="Yu Gothic"/>
                <a:cs typeface="Yu Gothic"/>
              </a:rPr>
              <a:t>34</a:t>
            </a:r>
            <a:r>
              <a:rPr sz="700" spc="10" dirty="0">
                <a:latin typeface="Yu Gothic"/>
                <a:cs typeface="Yu Gothic"/>
              </a:rPr>
              <a:t>、問</a:t>
            </a:r>
            <a:r>
              <a:rPr sz="700" dirty="0">
                <a:latin typeface="Yu Gothic"/>
                <a:cs typeface="Yu Gothic"/>
              </a:rPr>
              <a:t>17＞</a:t>
            </a:r>
            <a:endParaRPr sz="700">
              <a:latin typeface="Yu Gothic"/>
              <a:cs typeface="Yu Gothic"/>
            </a:endParaRPr>
          </a:p>
        </p:txBody>
      </p:sp>
      <p:sp>
        <p:nvSpPr>
          <p:cNvPr id="4" name="object 4"/>
          <p:cNvSpPr txBox="1"/>
          <p:nvPr/>
        </p:nvSpPr>
        <p:spPr>
          <a:xfrm>
            <a:off x="2337105" y="1814395"/>
            <a:ext cx="296545" cy="133985"/>
          </a:xfrm>
          <a:prstGeom prst="rect">
            <a:avLst/>
          </a:prstGeom>
        </p:spPr>
        <p:txBody>
          <a:bodyPr vert="horz" wrap="square" lIns="0" tIns="13970" rIns="0" bIns="0" rtlCol="0">
            <a:spAutoFit/>
          </a:bodyPr>
          <a:lstStyle/>
          <a:p>
            <a:pPr marL="12700">
              <a:lnSpc>
                <a:spcPct val="100000"/>
              </a:lnSpc>
              <a:spcBef>
                <a:spcPts val="110"/>
              </a:spcBef>
            </a:pPr>
            <a:r>
              <a:rPr sz="700" spc="10" dirty="0">
                <a:latin typeface="Yu Gothic"/>
                <a:cs typeface="Yu Gothic"/>
              </a:rPr>
              <a:t>納品書</a:t>
            </a:r>
            <a:endParaRPr sz="700">
              <a:latin typeface="Yu Gothic"/>
              <a:cs typeface="Yu Gothic"/>
            </a:endParaRPr>
          </a:p>
        </p:txBody>
      </p:sp>
      <p:sp>
        <p:nvSpPr>
          <p:cNvPr id="5" name="object 5"/>
          <p:cNvSpPr txBox="1"/>
          <p:nvPr/>
        </p:nvSpPr>
        <p:spPr>
          <a:xfrm>
            <a:off x="6769060" y="1814397"/>
            <a:ext cx="476884" cy="133985"/>
          </a:xfrm>
          <a:prstGeom prst="rect">
            <a:avLst/>
          </a:prstGeom>
        </p:spPr>
        <p:txBody>
          <a:bodyPr vert="horz" wrap="square" lIns="0" tIns="13970" rIns="0" bIns="0" rtlCol="0">
            <a:spAutoFit/>
          </a:bodyPr>
          <a:lstStyle/>
          <a:p>
            <a:pPr marL="12700">
              <a:lnSpc>
                <a:spcPct val="100000"/>
              </a:lnSpc>
              <a:spcBef>
                <a:spcPts val="110"/>
              </a:spcBef>
            </a:pPr>
            <a:r>
              <a:rPr sz="700" spc="10" dirty="0">
                <a:latin typeface="Yu Gothic"/>
                <a:cs typeface="Yu Gothic"/>
              </a:rPr>
              <a:t>一括請求書</a:t>
            </a:r>
            <a:endParaRPr sz="700">
              <a:latin typeface="Yu Gothic"/>
              <a:cs typeface="Yu Gothic"/>
            </a:endParaRPr>
          </a:p>
        </p:txBody>
      </p:sp>
      <p:sp>
        <p:nvSpPr>
          <p:cNvPr id="6" name="object 6"/>
          <p:cNvSpPr txBox="1"/>
          <p:nvPr/>
        </p:nvSpPr>
        <p:spPr>
          <a:xfrm>
            <a:off x="3227232" y="1960452"/>
            <a:ext cx="887730" cy="133985"/>
          </a:xfrm>
          <a:prstGeom prst="rect">
            <a:avLst/>
          </a:prstGeom>
        </p:spPr>
        <p:txBody>
          <a:bodyPr vert="horz" wrap="square" lIns="0" tIns="13970" rIns="0" bIns="0" rtlCol="0">
            <a:spAutoFit/>
          </a:bodyPr>
          <a:lstStyle/>
          <a:p>
            <a:pPr marL="12700">
              <a:lnSpc>
                <a:spcPct val="100000"/>
              </a:lnSpc>
              <a:spcBef>
                <a:spcPts val="110"/>
              </a:spcBef>
            </a:pPr>
            <a:r>
              <a:rPr sz="700" b="1" spc="15" dirty="0">
                <a:solidFill>
                  <a:srgbClr val="C00000"/>
                </a:solidFill>
                <a:latin typeface="Yu Gothic"/>
                <a:cs typeface="Yu Gothic"/>
              </a:rPr>
              <a:t>H</a:t>
            </a:r>
            <a:r>
              <a:rPr sz="700" b="1" spc="10" dirty="0">
                <a:solidFill>
                  <a:srgbClr val="C00000"/>
                </a:solidFill>
                <a:latin typeface="Yu Gothic"/>
                <a:cs typeface="Yu Gothic"/>
              </a:rPr>
              <a:t>〇</a:t>
            </a:r>
            <a:r>
              <a:rPr sz="700" b="1" spc="5" dirty="0">
                <a:solidFill>
                  <a:srgbClr val="C00000"/>
                </a:solidFill>
                <a:latin typeface="Yu Gothic"/>
                <a:cs typeface="Yu Gothic"/>
              </a:rPr>
              <a:t>.10.15</a:t>
            </a:r>
            <a:r>
              <a:rPr sz="700" b="1" spc="155" dirty="0">
                <a:solidFill>
                  <a:srgbClr val="C00000"/>
                </a:solidFill>
                <a:latin typeface="Yu Gothic"/>
                <a:cs typeface="Yu Gothic"/>
              </a:rPr>
              <a:t> </a:t>
            </a:r>
            <a:r>
              <a:rPr sz="700" b="1" spc="5" dirty="0">
                <a:solidFill>
                  <a:srgbClr val="00AFEF"/>
                </a:solidFill>
                <a:latin typeface="Yu Gothic"/>
                <a:cs typeface="Yu Gothic"/>
              </a:rPr>
              <a:t>No.1001</a:t>
            </a:r>
            <a:endParaRPr sz="700">
              <a:latin typeface="Yu Gothic"/>
              <a:cs typeface="Yu Gothic"/>
            </a:endParaRPr>
          </a:p>
        </p:txBody>
      </p:sp>
      <p:sp>
        <p:nvSpPr>
          <p:cNvPr id="7" name="object 7"/>
          <p:cNvSpPr txBox="1"/>
          <p:nvPr/>
        </p:nvSpPr>
        <p:spPr>
          <a:xfrm>
            <a:off x="1154421" y="1922539"/>
            <a:ext cx="1021715" cy="318135"/>
          </a:xfrm>
          <a:prstGeom prst="rect">
            <a:avLst/>
          </a:prstGeom>
        </p:spPr>
        <p:txBody>
          <a:bodyPr vert="horz" wrap="square" lIns="0" tIns="51435" rIns="0" bIns="0" rtlCol="0">
            <a:spAutoFit/>
          </a:bodyPr>
          <a:lstStyle/>
          <a:p>
            <a:pPr marL="15240">
              <a:lnSpc>
                <a:spcPct val="100000"/>
              </a:lnSpc>
              <a:spcBef>
                <a:spcPts val="405"/>
              </a:spcBef>
            </a:pPr>
            <a:r>
              <a:rPr sz="700" b="1" spc="10" dirty="0">
                <a:solidFill>
                  <a:srgbClr val="C00000"/>
                </a:solidFill>
                <a:latin typeface="Yu Gothic"/>
                <a:cs typeface="Yu Gothic"/>
              </a:rPr>
              <a:t>〇〇株式会社</a:t>
            </a:r>
            <a:r>
              <a:rPr sz="700" b="1" spc="55" dirty="0">
                <a:solidFill>
                  <a:srgbClr val="C00000"/>
                </a:solidFill>
                <a:latin typeface="Yu Gothic"/>
                <a:cs typeface="Yu Gothic"/>
              </a:rPr>
              <a:t> </a:t>
            </a:r>
            <a:r>
              <a:rPr sz="700" b="1" spc="10" dirty="0">
                <a:solidFill>
                  <a:srgbClr val="C00000"/>
                </a:solidFill>
                <a:latin typeface="Yu Gothic"/>
                <a:cs typeface="Yu Gothic"/>
              </a:rPr>
              <a:t>御中</a:t>
            </a:r>
            <a:endParaRPr sz="700">
              <a:latin typeface="Yu Gothic"/>
              <a:cs typeface="Yu Gothic"/>
            </a:endParaRPr>
          </a:p>
          <a:p>
            <a:pPr marL="12700">
              <a:lnSpc>
                <a:spcPct val="100000"/>
              </a:lnSpc>
              <a:spcBef>
                <a:spcPts val="310"/>
              </a:spcBef>
            </a:pPr>
            <a:r>
              <a:rPr sz="700" spc="10" dirty="0">
                <a:latin typeface="Yu Gothic"/>
                <a:cs typeface="Yu Gothic"/>
              </a:rPr>
              <a:t>納品金額</a:t>
            </a:r>
            <a:r>
              <a:rPr sz="700" dirty="0">
                <a:latin typeface="Yu Gothic"/>
                <a:cs typeface="Yu Gothic"/>
              </a:rPr>
              <a:t>：125</a:t>
            </a:r>
            <a:r>
              <a:rPr sz="700" spc="40" dirty="0">
                <a:latin typeface="Yu Gothic"/>
                <a:cs typeface="Yu Gothic"/>
              </a:rPr>
              <a:t> </a:t>
            </a:r>
            <a:r>
              <a:rPr sz="700" spc="-5" dirty="0">
                <a:latin typeface="Yu Gothic"/>
                <a:cs typeface="Yu Gothic"/>
              </a:rPr>
              <a:t>(</a:t>
            </a:r>
            <a:r>
              <a:rPr sz="700" spc="10" dirty="0">
                <a:latin typeface="Yu Gothic"/>
                <a:cs typeface="Yu Gothic"/>
              </a:rPr>
              <a:t>税込）</a:t>
            </a:r>
            <a:endParaRPr sz="700">
              <a:latin typeface="Yu Gothic"/>
              <a:cs typeface="Yu Gothic"/>
            </a:endParaRPr>
          </a:p>
        </p:txBody>
      </p:sp>
      <p:sp>
        <p:nvSpPr>
          <p:cNvPr id="8" name="object 8"/>
          <p:cNvSpPr txBox="1"/>
          <p:nvPr/>
        </p:nvSpPr>
        <p:spPr>
          <a:xfrm>
            <a:off x="2240640" y="2106508"/>
            <a:ext cx="476884" cy="133985"/>
          </a:xfrm>
          <a:prstGeom prst="rect">
            <a:avLst/>
          </a:prstGeom>
        </p:spPr>
        <p:txBody>
          <a:bodyPr vert="horz" wrap="square" lIns="0" tIns="13970" rIns="0" bIns="0" rtlCol="0">
            <a:spAutoFit/>
          </a:bodyPr>
          <a:lstStyle/>
          <a:p>
            <a:pPr marL="12700">
              <a:lnSpc>
                <a:spcPct val="100000"/>
              </a:lnSpc>
              <a:spcBef>
                <a:spcPts val="110"/>
              </a:spcBef>
            </a:pPr>
            <a:r>
              <a:rPr sz="700" spc="10" dirty="0">
                <a:latin typeface="Yu Gothic"/>
                <a:cs typeface="Yu Gothic"/>
              </a:rPr>
              <a:t>消費税：９</a:t>
            </a:r>
            <a:endParaRPr sz="700">
              <a:latin typeface="Yu Gothic"/>
              <a:cs typeface="Yu Gothic"/>
            </a:endParaRPr>
          </a:p>
        </p:txBody>
      </p:sp>
      <p:sp>
        <p:nvSpPr>
          <p:cNvPr id="9" name="object 9"/>
          <p:cNvSpPr txBox="1"/>
          <p:nvPr/>
        </p:nvSpPr>
        <p:spPr>
          <a:xfrm>
            <a:off x="5306265" y="1960452"/>
            <a:ext cx="2973070" cy="572135"/>
          </a:xfrm>
          <a:prstGeom prst="rect">
            <a:avLst/>
          </a:prstGeom>
        </p:spPr>
        <p:txBody>
          <a:bodyPr vert="horz" wrap="square" lIns="0" tIns="13970" rIns="0" bIns="0" rtlCol="0">
            <a:spAutoFit/>
          </a:bodyPr>
          <a:lstStyle/>
          <a:p>
            <a:pPr marL="12700">
              <a:lnSpc>
                <a:spcPct val="100000"/>
              </a:lnSpc>
              <a:spcBef>
                <a:spcPts val="110"/>
              </a:spcBef>
              <a:tabLst>
                <a:tab pos="2421255" algn="l"/>
              </a:tabLst>
            </a:pPr>
            <a:r>
              <a:rPr sz="700" spc="10" dirty="0">
                <a:latin typeface="Yu Gothic"/>
                <a:cs typeface="Yu Gothic"/>
              </a:rPr>
              <a:t>〇〇株式会社  </a:t>
            </a:r>
            <a:r>
              <a:rPr sz="700" spc="90" dirty="0">
                <a:latin typeface="Yu Gothic"/>
                <a:cs typeface="Yu Gothic"/>
              </a:rPr>
              <a:t> </a:t>
            </a:r>
            <a:r>
              <a:rPr sz="700" spc="10" dirty="0">
                <a:latin typeface="Yu Gothic"/>
                <a:cs typeface="Yu Gothic"/>
              </a:rPr>
              <a:t>御中	H〇</a:t>
            </a:r>
            <a:r>
              <a:rPr sz="700" spc="-5" dirty="0">
                <a:latin typeface="Yu Gothic"/>
                <a:cs typeface="Yu Gothic"/>
              </a:rPr>
              <a:t>.10.31</a:t>
            </a:r>
            <a:endParaRPr sz="700">
              <a:latin typeface="Yu Gothic"/>
              <a:cs typeface="Yu Gothic"/>
            </a:endParaRPr>
          </a:p>
          <a:p>
            <a:pPr>
              <a:lnSpc>
                <a:spcPct val="100000"/>
              </a:lnSpc>
            </a:pPr>
            <a:endParaRPr sz="800">
              <a:latin typeface="Times New Roman"/>
              <a:cs typeface="Times New Roman"/>
            </a:endParaRPr>
          </a:p>
          <a:p>
            <a:pPr marL="460375">
              <a:lnSpc>
                <a:spcPct val="100000"/>
              </a:lnSpc>
              <a:spcBef>
                <a:spcPts val="540"/>
              </a:spcBef>
            </a:pPr>
            <a:r>
              <a:rPr sz="700" spc="10" dirty="0">
                <a:latin typeface="Yu Gothic"/>
                <a:cs typeface="Yu Gothic"/>
              </a:rPr>
              <a:t>今月分の請求になります。</a:t>
            </a:r>
            <a:endParaRPr sz="700">
              <a:latin typeface="Yu Gothic"/>
              <a:cs typeface="Yu Gothic"/>
            </a:endParaRPr>
          </a:p>
          <a:p>
            <a:pPr marL="460375">
              <a:lnSpc>
                <a:spcPct val="100000"/>
              </a:lnSpc>
              <a:spcBef>
                <a:spcPts val="309"/>
              </a:spcBef>
            </a:pPr>
            <a:r>
              <a:rPr sz="700" spc="10" dirty="0">
                <a:latin typeface="Yu Gothic"/>
                <a:cs typeface="Yu Gothic"/>
              </a:rPr>
              <a:t>ご確認の上、当社指定口座に</a:t>
            </a:r>
            <a:r>
              <a:rPr sz="700" dirty="0">
                <a:latin typeface="Yu Gothic"/>
                <a:cs typeface="Yu Gothic"/>
              </a:rPr>
              <a:t>11/20</a:t>
            </a:r>
            <a:r>
              <a:rPr sz="700" spc="10" dirty="0">
                <a:latin typeface="Yu Gothic"/>
                <a:cs typeface="Yu Gothic"/>
              </a:rPr>
              <a:t>までにお振込みください。</a:t>
            </a:r>
            <a:endParaRPr sz="700">
              <a:latin typeface="Yu Gothic"/>
              <a:cs typeface="Yu Gothic"/>
            </a:endParaRPr>
          </a:p>
        </p:txBody>
      </p:sp>
      <p:sp>
        <p:nvSpPr>
          <p:cNvPr id="10" name="object 10"/>
          <p:cNvSpPr txBox="1"/>
          <p:nvPr/>
        </p:nvSpPr>
        <p:spPr>
          <a:xfrm>
            <a:off x="1157530" y="3430333"/>
            <a:ext cx="928369" cy="133985"/>
          </a:xfrm>
          <a:prstGeom prst="rect">
            <a:avLst/>
          </a:prstGeom>
        </p:spPr>
        <p:txBody>
          <a:bodyPr vert="horz" wrap="square" lIns="0" tIns="13970" rIns="0" bIns="0" rtlCol="0">
            <a:spAutoFit/>
          </a:bodyPr>
          <a:lstStyle/>
          <a:p>
            <a:pPr marL="12700">
              <a:lnSpc>
                <a:spcPct val="100000"/>
              </a:lnSpc>
              <a:spcBef>
                <a:spcPts val="110"/>
              </a:spcBef>
            </a:pPr>
            <a:r>
              <a:rPr sz="700" b="1" spc="10" dirty="0">
                <a:solidFill>
                  <a:srgbClr val="C00000"/>
                </a:solidFill>
                <a:latin typeface="Yu Gothic"/>
                <a:cs typeface="Yu Gothic"/>
              </a:rPr>
              <a:t>※は軽減税率対象品目</a:t>
            </a:r>
            <a:endParaRPr sz="700">
              <a:latin typeface="Yu Gothic"/>
              <a:cs typeface="Yu Gothic"/>
            </a:endParaRPr>
          </a:p>
        </p:txBody>
      </p:sp>
      <p:sp>
        <p:nvSpPr>
          <p:cNvPr id="11" name="object 11"/>
          <p:cNvSpPr txBox="1"/>
          <p:nvPr/>
        </p:nvSpPr>
        <p:spPr>
          <a:xfrm>
            <a:off x="2779052" y="3246364"/>
            <a:ext cx="1018540" cy="318135"/>
          </a:xfrm>
          <a:prstGeom prst="rect">
            <a:avLst/>
          </a:prstGeom>
        </p:spPr>
        <p:txBody>
          <a:bodyPr vert="horz" wrap="square" lIns="0" tIns="51435" rIns="0" bIns="0" rtlCol="0">
            <a:spAutoFit/>
          </a:bodyPr>
          <a:lstStyle/>
          <a:p>
            <a:pPr marL="12700">
              <a:lnSpc>
                <a:spcPct val="100000"/>
              </a:lnSpc>
              <a:spcBef>
                <a:spcPts val="405"/>
              </a:spcBef>
            </a:pPr>
            <a:r>
              <a:rPr sz="700" b="1" spc="10" dirty="0">
                <a:solidFill>
                  <a:srgbClr val="C00000"/>
                </a:solidFill>
                <a:latin typeface="Yu Gothic"/>
                <a:cs typeface="Yu Gothic"/>
              </a:rPr>
              <a:t>登録番号：</a:t>
            </a:r>
            <a:r>
              <a:rPr sz="700" b="1" dirty="0">
                <a:solidFill>
                  <a:srgbClr val="C00000"/>
                </a:solidFill>
                <a:latin typeface="Yu Gothic"/>
                <a:cs typeface="Yu Gothic"/>
              </a:rPr>
              <a:t>T</a:t>
            </a:r>
            <a:r>
              <a:rPr sz="700" b="1" spc="10" dirty="0">
                <a:solidFill>
                  <a:srgbClr val="C00000"/>
                </a:solidFill>
                <a:latin typeface="Yu Gothic"/>
                <a:cs typeface="Yu Gothic"/>
              </a:rPr>
              <a:t>1234・・・</a:t>
            </a:r>
            <a:endParaRPr sz="700">
              <a:latin typeface="Yu Gothic"/>
              <a:cs typeface="Yu Gothic"/>
            </a:endParaRPr>
          </a:p>
          <a:p>
            <a:pPr marL="460375">
              <a:lnSpc>
                <a:spcPct val="100000"/>
              </a:lnSpc>
              <a:spcBef>
                <a:spcPts val="310"/>
              </a:spcBef>
            </a:pPr>
            <a:r>
              <a:rPr sz="700" b="1" spc="10" dirty="0">
                <a:solidFill>
                  <a:srgbClr val="C00000"/>
                </a:solidFill>
                <a:latin typeface="Yu Gothic"/>
                <a:cs typeface="Yu Gothic"/>
              </a:rPr>
              <a:t>■■株式会社</a:t>
            </a:r>
            <a:endParaRPr sz="700">
              <a:latin typeface="Yu Gothic"/>
              <a:cs typeface="Yu Gothic"/>
            </a:endParaRPr>
          </a:p>
        </p:txBody>
      </p:sp>
      <p:sp>
        <p:nvSpPr>
          <p:cNvPr id="12" name="object 12"/>
          <p:cNvSpPr txBox="1"/>
          <p:nvPr/>
        </p:nvSpPr>
        <p:spPr>
          <a:xfrm>
            <a:off x="7715201" y="3576388"/>
            <a:ext cx="567055" cy="133985"/>
          </a:xfrm>
          <a:prstGeom prst="rect">
            <a:avLst/>
          </a:prstGeom>
        </p:spPr>
        <p:txBody>
          <a:bodyPr vert="horz" wrap="square" lIns="0" tIns="13970" rIns="0" bIns="0" rtlCol="0">
            <a:spAutoFit/>
          </a:bodyPr>
          <a:lstStyle/>
          <a:p>
            <a:pPr marL="12700">
              <a:lnSpc>
                <a:spcPct val="100000"/>
              </a:lnSpc>
              <a:spcBef>
                <a:spcPts val="110"/>
              </a:spcBef>
            </a:pPr>
            <a:r>
              <a:rPr sz="700" spc="10" dirty="0">
                <a:latin typeface="Yu Gothic"/>
                <a:cs typeface="Yu Gothic"/>
              </a:rPr>
              <a:t>■■株式会社</a:t>
            </a:r>
            <a:endParaRPr sz="700">
              <a:latin typeface="Yu Gothic"/>
              <a:cs typeface="Yu Gothic"/>
            </a:endParaRPr>
          </a:p>
        </p:txBody>
      </p:sp>
      <p:sp>
        <p:nvSpPr>
          <p:cNvPr id="13" name="object 13"/>
          <p:cNvSpPr txBox="1"/>
          <p:nvPr/>
        </p:nvSpPr>
        <p:spPr>
          <a:xfrm>
            <a:off x="3227226" y="3868499"/>
            <a:ext cx="887730" cy="133985"/>
          </a:xfrm>
          <a:prstGeom prst="rect">
            <a:avLst/>
          </a:prstGeom>
        </p:spPr>
        <p:txBody>
          <a:bodyPr vert="horz" wrap="square" lIns="0" tIns="13970" rIns="0" bIns="0" rtlCol="0">
            <a:spAutoFit/>
          </a:bodyPr>
          <a:lstStyle/>
          <a:p>
            <a:pPr marL="12700">
              <a:lnSpc>
                <a:spcPct val="100000"/>
              </a:lnSpc>
              <a:spcBef>
                <a:spcPts val="110"/>
              </a:spcBef>
            </a:pPr>
            <a:r>
              <a:rPr sz="700" b="1" spc="15" dirty="0">
                <a:solidFill>
                  <a:srgbClr val="C00000"/>
                </a:solidFill>
                <a:latin typeface="Yu Gothic"/>
                <a:cs typeface="Yu Gothic"/>
              </a:rPr>
              <a:t>H</a:t>
            </a:r>
            <a:r>
              <a:rPr sz="700" b="1" spc="10" dirty="0">
                <a:solidFill>
                  <a:srgbClr val="C00000"/>
                </a:solidFill>
                <a:latin typeface="Yu Gothic"/>
                <a:cs typeface="Yu Gothic"/>
              </a:rPr>
              <a:t>〇</a:t>
            </a:r>
            <a:r>
              <a:rPr sz="700" b="1" spc="5" dirty="0">
                <a:solidFill>
                  <a:srgbClr val="C00000"/>
                </a:solidFill>
                <a:latin typeface="Yu Gothic"/>
                <a:cs typeface="Yu Gothic"/>
              </a:rPr>
              <a:t>.10.20</a:t>
            </a:r>
            <a:r>
              <a:rPr sz="700" b="1" spc="155" dirty="0">
                <a:solidFill>
                  <a:srgbClr val="C00000"/>
                </a:solidFill>
                <a:latin typeface="Yu Gothic"/>
                <a:cs typeface="Yu Gothic"/>
              </a:rPr>
              <a:t> </a:t>
            </a:r>
            <a:r>
              <a:rPr sz="700" b="1" spc="5" dirty="0">
                <a:solidFill>
                  <a:srgbClr val="00AFEF"/>
                </a:solidFill>
                <a:latin typeface="Yu Gothic"/>
                <a:cs typeface="Yu Gothic"/>
              </a:rPr>
              <a:t>No.1002</a:t>
            </a:r>
            <a:endParaRPr sz="700">
              <a:latin typeface="Yu Gothic"/>
              <a:cs typeface="Yu Gothic"/>
            </a:endParaRPr>
          </a:p>
        </p:txBody>
      </p:sp>
      <p:sp>
        <p:nvSpPr>
          <p:cNvPr id="14" name="object 14"/>
          <p:cNvSpPr txBox="1"/>
          <p:nvPr/>
        </p:nvSpPr>
        <p:spPr>
          <a:xfrm>
            <a:off x="1154417" y="3830587"/>
            <a:ext cx="1021715" cy="318135"/>
          </a:xfrm>
          <a:prstGeom prst="rect">
            <a:avLst/>
          </a:prstGeom>
        </p:spPr>
        <p:txBody>
          <a:bodyPr vert="horz" wrap="square" lIns="0" tIns="51435" rIns="0" bIns="0" rtlCol="0">
            <a:spAutoFit/>
          </a:bodyPr>
          <a:lstStyle/>
          <a:p>
            <a:pPr marL="15240">
              <a:lnSpc>
                <a:spcPct val="100000"/>
              </a:lnSpc>
              <a:spcBef>
                <a:spcPts val="405"/>
              </a:spcBef>
            </a:pPr>
            <a:r>
              <a:rPr sz="700" b="1" spc="10" dirty="0">
                <a:solidFill>
                  <a:srgbClr val="C00000"/>
                </a:solidFill>
                <a:latin typeface="Yu Gothic"/>
                <a:cs typeface="Yu Gothic"/>
              </a:rPr>
              <a:t>〇〇株式会社</a:t>
            </a:r>
            <a:r>
              <a:rPr sz="700" b="1" spc="55" dirty="0">
                <a:solidFill>
                  <a:srgbClr val="C00000"/>
                </a:solidFill>
                <a:latin typeface="Yu Gothic"/>
                <a:cs typeface="Yu Gothic"/>
              </a:rPr>
              <a:t> </a:t>
            </a:r>
            <a:r>
              <a:rPr sz="700" b="1" spc="10" dirty="0">
                <a:solidFill>
                  <a:srgbClr val="C00000"/>
                </a:solidFill>
                <a:latin typeface="Yu Gothic"/>
                <a:cs typeface="Yu Gothic"/>
              </a:rPr>
              <a:t>御中</a:t>
            </a:r>
            <a:endParaRPr sz="700">
              <a:latin typeface="Yu Gothic"/>
              <a:cs typeface="Yu Gothic"/>
            </a:endParaRPr>
          </a:p>
          <a:p>
            <a:pPr marL="12700">
              <a:lnSpc>
                <a:spcPct val="100000"/>
              </a:lnSpc>
              <a:spcBef>
                <a:spcPts val="310"/>
              </a:spcBef>
            </a:pPr>
            <a:r>
              <a:rPr sz="700" spc="10" dirty="0">
                <a:latin typeface="Yu Gothic"/>
                <a:cs typeface="Yu Gothic"/>
              </a:rPr>
              <a:t>納品金額</a:t>
            </a:r>
            <a:r>
              <a:rPr sz="700" dirty="0">
                <a:latin typeface="Yu Gothic"/>
                <a:cs typeface="Yu Gothic"/>
              </a:rPr>
              <a:t>：125</a:t>
            </a:r>
            <a:r>
              <a:rPr sz="700" spc="40" dirty="0">
                <a:latin typeface="Yu Gothic"/>
                <a:cs typeface="Yu Gothic"/>
              </a:rPr>
              <a:t> </a:t>
            </a:r>
            <a:r>
              <a:rPr sz="700" spc="-5" dirty="0">
                <a:latin typeface="Yu Gothic"/>
                <a:cs typeface="Yu Gothic"/>
              </a:rPr>
              <a:t>(</a:t>
            </a:r>
            <a:r>
              <a:rPr sz="700" spc="10" dirty="0">
                <a:latin typeface="Yu Gothic"/>
                <a:cs typeface="Yu Gothic"/>
              </a:rPr>
              <a:t>税込）</a:t>
            </a:r>
            <a:endParaRPr sz="700">
              <a:latin typeface="Yu Gothic"/>
              <a:cs typeface="Yu Gothic"/>
            </a:endParaRPr>
          </a:p>
        </p:txBody>
      </p:sp>
      <p:sp>
        <p:nvSpPr>
          <p:cNvPr id="15" name="object 15"/>
          <p:cNvSpPr txBox="1"/>
          <p:nvPr/>
        </p:nvSpPr>
        <p:spPr>
          <a:xfrm>
            <a:off x="2240636" y="4014554"/>
            <a:ext cx="476884" cy="133985"/>
          </a:xfrm>
          <a:prstGeom prst="rect">
            <a:avLst/>
          </a:prstGeom>
        </p:spPr>
        <p:txBody>
          <a:bodyPr vert="horz" wrap="square" lIns="0" tIns="13970" rIns="0" bIns="0" rtlCol="0">
            <a:spAutoFit/>
          </a:bodyPr>
          <a:lstStyle/>
          <a:p>
            <a:pPr marL="12700">
              <a:lnSpc>
                <a:spcPct val="100000"/>
              </a:lnSpc>
              <a:spcBef>
                <a:spcPts val="110"/>
              </a:spcBef>
            </a:pPr>
            <a:r>
              <a:rPr sz="700" spc="10" dirty="0">
                <a:latin typeface="Yu Gothic"/>
                <a:cs typeface="Yu Gothic"/>
              </a:rPr>
              <a:t>消費税：９</a:t>
            </a:r>
            <a:endParaRPr sz="700">
              <a:latin typeface="Yu Gothic"/>
              <a:cs typeface="Yu Gothic"/>
            </a:endParaRPr>
          </a:p>
        </p:txBody>
      </p:sp>
      <p:sp>
        <p:nvSpPr>
          <p:cNvPr id="16" name="object 16"/>
          <p:cNvSpPr txBox="1"/>
          <p:nvPr/>
        </p:nvSpPr>
        <p:spPr>
          <a:xfrm>
            <a:off x="4568650" y="3976620"/>
            <a:ext cx="4177665" cy="904875"/>
          </a:xfrm>
          <a:prstGeom prst="rect">
            <a:avLst/>
          </a:prstGeom>
        </p:spPr>
        <p:txBody>
          <a:bodyPr vert="horz" wrap="square" lIns="0" tIns="51435" rIns="0" bIns="0" rtlCol="0">
            <a:spAutoFit/>
          </a:bodyPr>
          <a:lstStyle/>
          <a:p>
            <a:pPr marL="12700">
              <a:lnSpc>
                <a:spcPct val="100000"/>
              </a:lnSpc>
              <a:spcBef>
                <a:spcPts val="405"/>
              </a:spcBef>
            </a:pPr>
            <a:r>
              <a:rPr sz="700" spc="10" dirty="0">
                <a:latin typeface="Yu Gothic"/>
                <a:cs typeface="Yu Gothic"/>
              </a:rPr>
              <a:t>（注</a:t>
            </a:r>
            <a:r>
              <a:rPr sz="700" spc="5" dirty="0">
                <a:latin typeface="Yu Gothic"/>
                <a:cs typeface="Yu Gothic"/>
              </a:rPr>
              <a:t>1）</a:t>
            </a:r>
            <a:r>
              <a:rPr sz="700" spc="10" dirty="0">
                <a:latin typeface="Yu Gothic"/>
                <a:cs typeface="Yu Gothic"/>
              </a:rPr>
              <a:t>各書類中</a:t>
            </a:r>
            <a:r>
              <a:rPr sz="700" spc="5" dirty="0">
                <a:latin typeface="Yu Gothic"/>
                <a:cs typeface="Yu Gothic"/>
              </a:rPr>
              <a:t>、</a:t>
            </a:r>
            <a:r>
              <a:rPr sz="700" b="1" spc="10" dirty="0">
                <a:solidFill>
                  <a:srgbClr val="C00000"/>
                </a:solidFill>
                <a:latin typeface="Yu Gothic"/>
                <a:cs typeface="Yu Gothic"/>
              </a:rPr>
              <a:t>太文字（ゴシック体）</a:t>
            </a:r>
            <a:r>
              <a:rPr sz="700" spc="10" dirty="0">
                <a:latin typeface="Yu Gothic"/>
                <a:cs typeface="Yu Gothic"/>
              </a:rPr>
              <a:t>がインボイス「記載事項」を示す</a:t>
            </a:r>
            <a:endParaRPr sz="700">
              <a:latin typeface="Yu Gothic"/>
              <a:cs typeface="Yu Gothic"/>
            </a:endParaRPr>
          </a:p>
          <a:p>
            <a:pPr marL="283210">
              <a:lnSpc>
                <a:spcPct val="100000"/>
              </a:lnSpc>
              <a:spcBef>
                <a:spcPts val="310"/>
              </a:spcBef>
            </a:pPr>
            <a:r>
              <a:rPr sz="700" spc="-10" dirty="0">
                <a:latin typeface="Yu Gothic"/>
                <a:cs typeface="Yu Gothic"/>
              </a:rPr>
              <a:t>  </a:t>
            </a:r>
            <a:r>
              <a:rPr sz="700" spc="10" dirty="0">
                <a:latin typeface="Yu Gothic"/>
                <a:cs typeface="Yu Gothic"/>
              </a:rPr>
              <a:t>各書類中、</a:t>
            </a:r>
            <a:r>
              <a:rPr sz="700" b="1" spc="10" dirty="0">
                <a:solidFill>
                  <a:srgbClr val="00AFEF"/>
                </a:solidFill>
                <a:latin typeface="Yu Gothic"/>
                <a:cs typeface="Yu Gothic"/>
              </a:rPr>
              <a:t>太文字（ゴシック体）</a:t>
            </a:r>
            <a:r>
              <a:rPr sz="700" spc="10" dirty="0">
                <a:latin typeface="Yu Gothic"/>
                <a:cs typeface="Yu Gothic"/>
              </a:rPr>
              <a:t>は書類間の関連を示す</a:t>
            </a:r>
            <a:endParaRPr sz="700">
              <a:latin typeface="Yu Gothic"/>
              <a:cs typeface="Yu Gothic"/>
            </a:endParaRPr>
          </a:p>
          <a:p>
            <a:pPr marL="12700">
              <a:lnSpc>
                <a:spcPct val="100000"/>
              </a:lnSpc>
              <a:spcBef>
                <a:spcPts val="310"/>
              </a:spcBef>
            </a:pPr>
            <a:r>
              <a:rPr sz="700" spc="10" dirty="0">
                <a:latin typeface="Yu Gothic"/>
                <a:cs typeface="Yu Gothic"/>
              </a:rPr>
              <a:t>（注</a:t>
            </a:r>
            <a:r>
              <a:rPr sz="700" spc="5" dirty="0">
                <a:latin typeface="Yu Gothic"/>
                <a:cs typeface="Yu Gothic"/>
              </a:rPr>
              <a:t>2）</a:t>
            </a:r>
            <a:r>
              <a:rPr sz="700" spc="10" dirty="0">
                <a:latin typeface="Yu Gothic"/>
                <a:cs typeface="Yu Gothic"/>
              </a:rPr>
              <a:t>「課税資産の譲渡等の価額」は税抜価格、または税込価格のいずれでもよい</a:t>
            </a:r>
            <a:endParaRPr sz="700">
              <a:latin typeface="Yu Gothic"/>
              <a:cs typeface="Yu Gothic"/>
            </a:endParaRPr>
          </a:p>
          <a:p>
            <a:pPr marL="12700">
              <a:lnSpc>
                <a:spcPct val="100000"/>
              </a:lnSpc>
              <a:spcBef>
                <a:spcPts val="310"/>
              </a:spcBef>
            </a:pPr>
            <a:r>
              <a:rPr sz="700" spc="10" dirty="0">
                <a:latin typeface="Yu Gothic"/>
                <a:cs typeface="Yu Gothic"/>
              </a:rPr>
              <a:t>（注３）各書類欄：〇は「インボイス」適合書類。×は「インボイス」非適合書類</a:t>
            </a:r>
            <a:endParaRPr sz="700">
              <a:latin typeface="Yu Gothic"/>
              <a:cs typeface="Yu Gothic"/>
            </a:endParaRPr>
          </a:p>
          <a:p>
            <a:pPr marL="12700">
              <a:lnSpc>
                <a:spcPct val="100000"/>
              </a:lnSpc>
              <a:spcBef>
                <a:spcPts val="310"/>
              </a:spcBef>
            </a:pPr>
            <a:r>
              <a:rPr sz="700" spc="10" dirty="0">
                <a:latin typeface="Yu Gothic"/>
                <a:cs typeface="Yu Gothic"/>
              </a:rPr>
              <a:t>（注４）保存義務欄：〇は消費税法保存義務あり。（電子取引の取引データは電帳法上保存義務あり）</a:t>
            </a:r>
            <a:endParaRPr sz="700">
              <a:latin typeface="Yu Gothic"/>
              <a:cs typeface="Yu Gothic"/>
            </a:endParaRPr>
          </a:p>
          <a:p>
            <a:pPr marL="915035">
              <a:lnSpc>
                <a:spcPct val="100000"/>
              </a:lnSpc>
              <a:spcBef>
                <a:spcPts val="335"/>
              </a:spcBef>
            </a:pPr>
            <a:r>
              <a:rPr sz="700" spc="10" dirty="0">
                <a:latin typeface="Yu Gothic"/>
                <a:cs typeface="Yu Gothic"/>
              </a:rPr>
              <a:t>×は消費税法保存義務なし。（電子取引の取引データは電帳法上保存義務あり）</a:t>
            </a:r>
            <a:endParaRPr sz="700">
              <a:latin typeface="Yu Gothic"/>
              <a:cs typeface="Yu Gothic"/>
            </a:endParaRPr>
          </a:p>
        </p:txBody>
      </p:sp>
      <p:sp>
        <p:nvSpPr>
          <p:cNvPr id="17" name="object 17"/>
          <p:cNvSpPr txBox="1"/>
          <p:nvPr/>
        </p:nvSpPr>
        <p:spPr>
          <a:xfrm>
            <a:off x="1157536" y="5189191"/>
            <a:ext cx="928369" cy="133985"/>
          </a:xfrm>
          <a:prstGeom prst="rect">
            <a:avLst/>
          </a:prstGeom>
        </p:spPr>
        <p:txBody>
          <a:bodyPr vert="horz" wrap="square" lIns="0" tIns="13970" rIns="0" bIns="0" rtlCol="0">
            <a:spAutoFit/>
          </a:bodyPr>
          <a:lstStyle/>
          <a:p>
            <a:pPr marL="12700">
              <a:lnSpc>
                <a:spcPct val="100000"/>
              </a:lnSpc>
              <a:spcBef>
                <a:spcPts val="110"/>
              </a:spcBef>
            </a:pPr>
            <a:r>
              <a:rPr sz="700" b="1" spc="10" dirty="0">
                <a:solidFill>
                  <a:srgbClr val="C00000"/>
                </a:solidFill>
                <a:latin typeface="Yu Gothic"/>
                <a:cs typeface="Yu Gothic"/>
              </a:rPr>
              <a:t>※は軽減税率対象品目</a:t>
            </a:r>
            <a:endParaRPr sz="700">
              <a:latin typeface="Yu Gothic"/>
              <a:cs typeface="Yu Gothic"/>
            </a:endParaRPr>
          </a:p>
        </p:txBody>
      </p:sp>
      <p:sp>
        <p:nvSpPr>
          <p:cNvPr id="18" name="object 18"/>
          <p:cNvSpPr txBox="1"/>
          <p:nvPr/>
        </p:nvSpPr>
        <p:spPr>
          <a:xfrm>
            <a:off x="2779059" y="5005221"/>
            <a:ext cx="1018540" cy="318135"/>
          </a:xfrm>
          <a:prstGeom prst="rect">
            <a:avLst/>
          </a:prstGeom>
        </p:spPr>
        <p:txBody>
          <a:bodyPr vert="horz" wrap="square" lIns="0" tIns="51435" rIns="0" bIns="0" rtlCol="0">
            <a:spAutoFit/>
          </a:bodyPr>
          <a:lstStyle/>
          <a:p>
            <a:pPr marL="12700">
              <a:lnSpc>
                <a:spcPct val="100000"/>
              </a:lnSpc>
              <a:spcBef>
                <a:spcPts val="405"/>
              </a:spcBef>
            </a:pPr>
            <a:r>
              <a:rPr sz="700" b="1" spc="10" dirty="0">
                <a:solidFill>
                  <a:srgbClr val="C00000"/>
                </a:solidFill>
                <a:latin typeface="Yu Gothic"/>
                <a:cs typeface="Yu Gothic"/>
              </a:rPr>
              <a:t>登録番号：</a:t>
            </a:r>
            <a:r>
              <a:rPr sz="700" b="1" dirty="0">
                <a:solidFill>
                  <a:srgbClr val="C00000"/>
                </a:solidFill>
                <a:latin typeface="Yu Gothic"/>
                <a:cs typeface="Yu Gothic"/>
              </a:rPr>
              <a:t>T</a:t>
            </a:r>
            <a:r>
              <a:rPr sz="700" b="1" spc="10" dirty="0">
                <a:solidFill>
                  <a:srgbClr val="C00000"/>
                </a:solidFill>
                <a:latin typeface="Yu Gothic"/>
                <a:cs typeface="Yu Gothic"/>
              </a:rPr>
              <a:t>1234・・・</a:t>
            </a:r>
            <a:endParaRPr sz="700">
              <a:latin typeface="Yu Gothic"/>
              <a:cs typeface="Yu Gothic"/>
            </a:endParaRPr>
          </a:p>
          <a:p>
            <a:pPr marL="460375">
              <a:lnSpc>
                <a:spcPct val="100000"/>
              </a:lnSpc>
              <a:spcBef>
                <a:spcPts val="310"/>
              </a:spcBef>
            </a:pPr>
            <a:r>
              <a:rPr sz="700" b="1" spc="10" dirty="0">
                <a:solidFill>
                  <a:srgbClr val="C00000"/>
                </a:solidFill>
                <a:latin typeface="Yu Gothic"/>
                <a:cs typeface="Yu Gothic"/>
              </a:rPr>
              <a:t>■■株式会社</a:t>
            </a:r>
            <a:endParaRPr sz="700">
              <a:latin typeface="Yu Gothic"/>
              <a:cs typeface="Yu Gothic"/>
            </a:endParaRPr>
          </a:p>
        </p:txBody>
      </p:sp>
      <p:sp>
        <p:nvSpPr>
          <p:cNvPr id="19" name="object 19"/>
          <p:cNvSpPr txBox="1"/>
          <p:nvPr/>
        </p:nvSpPr>
        <p:spPr>
          <a:xfrm>
            <a:off x="5754449" y="2690711"/>
            <a:ext cx="2089785" cy="133985"/>
          </a:xfrm>
          <a:prstGeom prst="rect">
            <a:avLst/>
          </a:prstGeom>
        </p:spPr>
        <p:txBody>
          <a:bodyPr vert="horz" wrap="square" lIns="0" tIns="13970" rIns="0" bIns="0" rtlCol="0">
            <a:spAutoFit/>
          </a:bodyPr>
          <a:lstStyle/>
          <a:p>
            <a:pPr marL="12700">
              <a:lnSpc>
                <a:spcPct val="100000"/>
              </a:lnSpc>
              <a:spcBef>
                <a:spcPts val="110"/>
              </a:spcBef>
            </a:pPr>
            <a:r>
              <a:rPr sz="700" dirty="0">
                <a:latin typeface="Yu Gothic"/>
                <a:cs typeface="Yu Gothic"/>
              </a:rPr>
              <a:t>10</a:t>
            </a:r>
            <a:r>
              <a:rPr sz="700" spc="10" dirty="0">
                <a:latin typeface="Yu Gothic"/>
                <a:cs typeface="Yu Gothic"/>
              </a:rPr>
              <a:t>月分請求金額</a:t>
            </a:r>
            <a:r>
              <a:rPr sz="700" spc="65" dirty="0">
                <a:latin typeface="Yu Gothic"/>
                <a:cs typeface="Yu Gothic"/>
              </a:rPr>
              <a:t> </a:t>
            </a:r>
            <a:r>
              <a:rPr sz="700" spc="10" dirty="0">
                <a:latin typeface="Yu Gothic"/>
                <a:cs typeface="Yu Gothic"/>
              </a:rPr>
              <a:t>：</a:t>
            </a:r>
            <a:r>
              <a:rPr sz="700" spc="65" dirty="0">
                <a:latin typeface="Yu Gothic"/>
                <a:cs typeface="Yu Gothic"/>
              </a:rPr>
              <a:t> </a:t>
            </a:r>
            <a:r>
              <a:rPr sz="700" dirty="0">
                <a:latin typeface="Yu Gothic"/>
                <a:cs typeface="Yu Gothic"/>
              </a:rPr>
              <a:t>250（</a:t>
            </a:r>
            <a:r>
              <a:rPr sz="700" spc="10" dirty="0">
                <a:latin typeface="Yu Gothic"/>
                <a:cs typeface="Yu Gothic"/>
              </a:rPr>
              <a:t>税込）</a:t>
            </a:r>
            <a:r>
              <a:rPr sz="700" spc="70" dirty="0">
                <a:latin typeface="Yu Gothic"/>
                <a:cs typeface="Yu Gothic"/>
              </a:rPr>
              <a:t> </a:t>
            </a:r>
            <a:r>
              <a:rPr sz="700" spc="10" dirty="0">
                <a:latin typeface="Yu Gothic"/>
                <a:cs typeface="Yu Gothic"/>
              </a:rPr>
              <a:t>消費税額</a:t>
            </a:r>
            <a:r>
              <a:rPr sz="700" spc="5" dirty="0">
                <a:latin typeface="Yu Gothic"/>
                <a:cs typeface="Yu Gothic"/>
              </a:rPr>
              <a:t>：18</a:t>
            </a:r>
            <a:endParaRPr sz="700">
              <a:latin typeface="Yu Gothic"/>
              <a:cs typeface="Yu Gothic"/>
            </a:endParaRPr>
          </a:p>
        </p:txBody>
      </p:sp>
      <p:sp>
        <p:nvSpPr>
          <p:cNvPr id="20" name="object 20"/>
          <p:cNvSpPr/>
          <p:nvPr/>
        </p:nvSpPr>
        <p:spPr>
          <a:xfrm>
            <a:off x="1067529" y="1811541"/>
            <a:ext cx="3053715" cy="0"/>
          </a:xfrm>
          <a:custGeom>
            <a:avLst/>
            <a:gdLst/>
            <a:ahLst/>
            <a:cxnLst/>
            <a:rect l="l" t="t" r="r" b="b"/>
            <a:pathLst>
              <a:path w="3053715">
                <a:moveTo>
                  <a:pt x="0" y="0"/>
                </a:moveTo>
                <a:lnTo>
                  <a:pt x="3053196" y="0"/>
                </a:lnTo>
              </a:path>
            </a:pathLst>
          </a:custGeom>
          <a:ln w="3175">
            <a:solidFill>
              <a:srgbClr val="000000"/>
            </a:solidFill>
          </a:ln>
        </p:spPr>
        <p:txBody>
          <a:bodyPr wrap="square" lIns="0" tIns="0" rIns="0" bIns="0" rtlCol="0"/>
          <a:lstStyle/>
          <a:p>
            <a:endParaRPr/>
          </a:p>
        </p:txBody>
      </p:sp>
      <p:sp>
        <p:nvSpPr>
          <p:cNvPr id="21" name="object 21"/>
          <p:cNvSpPr/>
          <p:nvPr/>
        </p:nvSpPr>
        <p:spPr>
          <a:xfrm>
            <a:off x="1067529" y="1813096"/>
            <a:ext cx="3053715" cy="0"/>
          </a:xfrm>
          <a:custGeom>
            <a:avLst/>
            <a:gdLst/>
            <a:ahLst/>
            <a:cxnLst/>
            <a:rect l="l" t="t" r="r" b="b"/>
            <a:pathLst>
              <a:path w="3053715">
                <a:moveTo>
                  <a:pt x="0" y="0"/>
                </a:moveTo>
                <a:lnTo>
                  <a:pt x="3053196" y="0"/>
                </a:lnTo>
              </a:path>
            </a:pathLst>
          </a:custGeom>
          <a:ln w="3175">
            <a:solidFill>
              <a:srgbClr val="000000"/>
            </a:solidFill>
          </a:ln>
        </p:spPr>
        <p:txBody>
          <a:bodyPr wrap="square" lIns="0" tIns="0" rIns="0" bIns="0" rtlCol="0"/>
          <a:lstStyle/>
          <a:p>
            <a:endParaRPr/>
          </a:p>
        </p:txBody>
      </p:sp>
      <p:sp>
        <p:nvSpPr>
          <p:cNvPr id="22" name="object 22"/>
          <p:cNvSpPr/>
          <p:nvPr/>
        </p:nvSpPr>
        <p:spPr>
          <a:xfrm>
            <a:off x="5203816" y="1811542"/>
            <a:ext cx="3489325" cy="0"/>
          </a:xfrm>
          <a:custGeom>
            <a:avLst/>
            <a:gdLst/>
            <a:ahLst/>
            <a:cxnLst/>
            <a:rect l="l" t="t" r="r" b="b"/>
            <a:pathLst>
              <a:path w="3489325">
                <a:moveTo>
                  <a:pt x="0" y="0"/>
                </a:moveTo>
                <a:lnTo>
                  <a:pt x="3488922" y="0"/>
                </a:lnTo>
              </a:path>
            </a:pathLst>
          </a:custGeom>
          <a:ln w="3175">
            <a:solidFill>
              <a:srgbClr val="000000"/>
            </a:solidFill>
          </a:ln>
        </p:spPr>
        <p:txBody>
          <a:bodyPr wrap="square" lIns="0" tIns="0" rIns="0" bIns="0" rtlCol="0"/>
          <a:lstStyle/>
          <a:p>
            <a:endParaRPr/>
          </a:p>
        </p:txBody>
      </p:sp>
      <p:sp>
        <p:nvSpPr>
          <p:cNvPr id="23" name="object 23"/>
          <p:cNvSpPr/>
          <p:nvPr/>
        </p:nvSpPr>
        <p:spPr>
          <a:xfrm>
            <a:off x="5203817" y="1813097"/>
            <a:ext cx="3489325" cy="0"/>
          </a:xfrm>
          <a:custGeom>
            <a:avLst/>
            <a:gdLst/>
            <a:ahLst/>
            <a:cxnLst/>
            <a:rect l="l" t="t" r="r" b="b"/>
            <a:pathLst>
              <a:path w="3489325">
                <a:moveTo>
                  <a:pt x="0" y="0"/>
                </a:moveTo>
                <a:lnTo>
                  <a:pt x="3488922" y="0"/>
                </a:lnTo>
              </a:path>
            </a:pathLst>
          </a:custGeom>
          <a:ln w="3175">
            <a:solidFill>
              <a:srgbClr val="000000"/>
            </a:solidFill>
          </a:ln>
        </p:spPr>
        <p:txBody>
          <a:bodyPr wrap="square" lIns="0" tIns="0" rIns="0" bIns="0" rtlCol="0"/>
          <a:lstStyle/>
          <a:p>
            <a:endParaRPr/>
          </a:p>
        </p:txBody>
      </p:sp>
      <p:graphicFrame>
        <p:nvGraphicFramePr>
          <p:cNvPr id="24" name="object 24"/>
          <p:cNvGraphicFramePr>
            <a:graphicFrameLocks noGrp="1"/>
          </p:cNvGraphicFramePr>
          <p:nvPr/>
        </p:nvGraphicFramePr>
        <p:xfrm>
          <a:off x="448175" y="1811541"/>
          <a:ext cx="507365" cy="876343"/>
        </p:xfrm>
        <a:graphic>
          <a:graphicData uri="http://schemas.openxmlformats.org/drawingml/2006/table">
            <a:tbl>
              <a:tblPr firstRow="1" bandRow="1">
                <a:tableStyleId>{2D5ABB26-0587-4C30-8999-92F81FD0307C}</a:tableStyleId>
              </a:tblPr>
              <a:tblGrid>
                <a:gridCol w="507365">
                  <a:extLst>
                    <a:ext uri="{9D8B030D-6E8A-4147-A177-3AD203B41FA5}">
                      <a16:colId xmlns:a16="http://schemas.microsoft.com/office/drawing/2014/main" val="20000"/>
                    </a:ext>
                  </a:extLst>
                </a:gridCol>
              </a:tblGrid>
              <a:tr h="146057">
                <a:tc>
                  <a:txBody>
                    <a:bodyPr/>
                    <a:lstStyle/>
                    <a:p>
                      <a:pPr marL="119380">
                        <a:lnSpc>
                          <a:spcPct val="100000"/>
                        </a:lnSpc>
                        <a:spcBef>
                          <a:spcPts val="120"/>
                        </a:spcBef>
                      </a:pPr>
                      <a:r>
                        <a:rPr sz="700" spc="10" dirty="0">
                          <a:latin typeface="Yu Gothic"/>
                          <a:cs typeface="Yu Gothic"/>
                        </a:rPr>
                        <a:t>納品書</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92113">
                <a:tc>
                  <a:txBody>
                    <a:bodyPr/>
                    <a:lstStyle/>
                    <a:p>
                      <a:pPr marL="2540" algn="ctr">
                        <a:lnSpc>
                          <a:spcPct val="100000"/>
                        </a:lnSpc>
                        <a:spcBef>
                          <a:spcPts val="680"/>
                        </a:spcBef>
                      </a:pPr>
                      <a:r>
                        <a:rPr sz="700" dirty="0">
                          <a:latin typeface="Yu Gothic"/>
                          <a:cs typeface="Yu Gothic"/>
                        </a:rPr>
                        <a:t>〇</a:t>
                      </a:r>
                      <a:endParaRPr sz="700">
                        <a:latin typeface="Yu Gothic"/>
                        <a:cs typeface="Yu Gothic"/>
                      </a:endParaRPr>
                    </a:p>
                  </a:txBody>
                  <a:tcPr marL="0" marR="0" marT="8636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6057">
                <a:tc>
                  <a:txBody>
                    <a:bodyPr/>
                    <a:lstStyle/>
                    <a:p>
                      <a:pPr marL="73025">
                        <a:lnSpc>
                          <a:spcPct val="100000"/>
                        </a:lnSpc>
                        <a:spcBef>
                          <a:spcPts val="120"/>
                        </a:spcBef>
                      </a:pPr>
                      <a:r>
                        <a:rPr sz="700" spc="10" dirty="0">
                          <a:latin typeface="Yu Gothic"/>
                          <a:cs typeface="Yu Gothic"/>
                        </a:rPr>
                        <a:t>保存義務</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6055">
                <a:tc>
                  <a:txBody>
                    <a:bodyPr/>
                    <a:lstStyle/>
                    <a:p>
                      <a:pPr marL="13970">
                        <a:lnSpc>
                          <a:spcPct val="100000"/>
                        </a:lnSpc>
                        <a:spcBef>
                          <a:spcPts val="120"/>
                        </a:spcBef>
                      </a:pPr>
                      <a:r>
                        <a:rPr sz="700" spc="10" dirty="0">
                          <a:latin typeface="Yu Gothic"/>
                          <a:cs typeface="Yu Gothic"/>
                        </a:rPr>
                        <a:t>買手：〇</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6061">
                <a:tc>
                  <a:txBody>
                    <a:bodyPr/>
                    <a:lstStyle/>
                    <a:p>
                      <a:pPr marL="13970">
                        <a:lnSpc>
                          <a:spcPct val="100000"/>
                        </a:lnSpc>
                        <a:spcBef>
                          <a:spcPts val="120"/>
                        </a:spcBef>
                      </a:pPr>
                      <a:r>
                        <a:rPr sz="700" spc="10" dirty="0">
                          <a:latin typeface="Yu Gothic"/>
                          <a:cs typeface="Yu Gothic"/>
                        </a:rPr>
                        <a:t>売手：〇</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5" name="object 25"/>
          <p:cNvGraphicFramePr>
            <a:graphicFrameLocks noGrp="1"/>
          </p:cNvGraphicFramePr>
          <p:nvPr/>
        </p:nvGraphicFramePr>
        <p:xfrm>
          <a:off x="4565782" y="1811542"/>
          <a:ext cx="504190" cy="876344"/>
        </p:xfrm>
        <a:graphic>
          <a:graphicData uri="http://schemas.openxmlformats.org/drawingml/2006/table">
            <a:tbl>
              <a:tblPr firstRow="1" bandRow="1">
                <a:tableStyleId>{2D5ABB26-0587-4C30-8999-92F81FD0307C}</a:tableStyleId>
              </a:tblPr>
              <a:tblGrid>
                <a:gridCol w="504190">
                  <a:extLst>
                    <a:ext uri="{9D8B030D-6E8A-4147-A177-3AD203B41FA5}">
                      <a16:colId xmlns:a16="http://schemas.microsoft.com/office/drawing/2014/main" val="20000"/>
                    </a:ext>
                  </a:extLst>
                </a:gridCol>
              </a:tblGrid>
              <a:tr h="146056">
                <a:tc>
                  <a:txBody>
                    <a:bodyPr/>
                    <a:lstStyle/>
                    <a:p>
                      <a:pPr marL="116205">
                        <a:lnSpc>
                          <a:spcPct val="100000"/>
                        </a:lnSpc>
                        <a:spcBef>
                          <a:spcPts val="120"/>
                        </a:spcBef>
                      </a:pPr>
                      <a:r>
                        <a:rPr sz="700" spc="10" dirty="0">
                          <a:latin typeface="Yu Gothic"/>
                          <a:cs typeface="Yu Gothic"/>
                        </a:rPr>
                        <a:t>請求書</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92114">
                <a:tc>
                  <a:txBody>
                    <a:bodyPr/>
                    <a:lstStyle/>
                    <a:p>
                      <a:pPr algn="ctr">
                        <a:lnSpc>
                          <a:spcPct val="100000"/>
                        </a:lnSpc>
                        <a:spcBef>
                          <a:spcPts val="680"/>
                        </a:spcBef>
                      </a:pPr>
                      <a:r>
                        <a:rPr sz="700" dirty="0">
                          <a:latin typeface="Yu Gothic"/>
                          <a:cs typeface="Yu Gothic"/>
                        </a:rPr>
                        <a:t>×</a:t>
                      </a:r>
                      <a:endParaRPr sz="700">
                        <a:latin typeface="Yu Gothic"/>
                        <a:cs typeface="Yu Gothic"/>
                      </a:endParaRPr>
                    </a:p>
                  </a:txBody>
                  <a:tcPr marL="0" marR="0" marT="8636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6057">
                <a:tc>
                  <a:txBody>
                    <a:bodyPr/>
                    <a:lstStyle/>
                    <a:p>
                      <a:pPr marL="73025">
                        <a:lnSpc>
                          <a:spcPct val="100000"/>
                        </a:lnSpc>
                        <a:spcBef>
                          <a:spcPts val="120"/>
                        </a:spcBef>
                      </a:pPr>
                      <a:r>
                        <a:rPr sz="700" spc="10" dirty="0">
                          <a:latin typeface="Yu Gothic"/>
                          <a:cs typeface="Yu Gothic"/>
                        </a:rPr>
                        <a:t>保存義務</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6055">
                <a:tc>
                  <a:txBody>
                    <a:bodyPr/>
                    <a:lstStyle/>
                    <a:p>
                      <a:pPr marL="13970">
                        <a:lnSpc>
                          <a:spcPct val="100000"/>
                        </a:lnSpc>
                        <a:spcBef>
                          <a:spcPts val="120"/>
                        </a:spcBef>
                      </a:pPr>
                      <a:r>
                        <a:rPr sz="700" spc="10" dirty="0">
                          <a:latin typeface="Yu Gothic"/>
                          <a:cs typeface="Yu Gothic"/>
                        </a:rPr>
                        <a:t>買手：×</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6062">
                <a:tc>
                  <a:txBody>
                    <a:bodyPr/>
                    <a:lstStyle/>
                    <a:p>
                      <a:pPr marL="13970">
                        <a:lnSpc>
                          <a:spcPct val="100000"/>
                        </a:lnSpc>
                        <a:spcBef>
                          <a:spcPts val="120"/>
                        </a:spcBef>
                      </a:pPr>
                      <a:r>
                        <a:rPr sz="700" spc="10" dirty="0">
                          <a:latin typeface="Yu Gothic"/>
                          <a:cs typeface="Yu Gothic"/>
                        </a:rPr>
                        <a:t>売手：×</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6" name="object 26"/>
          <p:cNvGraphicFramePr>
            <a:graphicFrameLocks noGrp="1"/>
          </p:cNvGraphicFramePr>
          <p:nvPr/>
        </p:nvGraphicFramePr>
        <p:xfrm>
          <a:off x="5751579" y="2837055"/>
          <a:ext cx="1513203" cy="590445"/>
        </p:xfrm>
        <a:graphic>
          <a:graphicData uri="http://schemas.openxmlformats.org/drawingml/2006/table">
            <a:tbl>
              <a:tblPr firstRow="1" bandRow="1">
                <a:tableStyleId>{2D5ABB26-0587-4C30-8999-92F81FD0307C}</a:tableStyleId>
              </a:tblPr>
              <a:tblGrid>
                <a:gridCol w="448309">
                  <a:extLst>
                    <a:ext uri="{9D8B030D-6E8A-4147-A177-3AD203B41FA5}">
                      <a16:colId xmlns:a16="http://schemas.microsoft.com/office/drawing/2014/main" val="20000"/>
                    </a:ext>
                  </a:extLst>
                </a:gridCol>
                <a:gridCol w="544829">
                  <a:extLst>
                    <a:ext uri="{9D8B030D-6E8A-4147-A177-3AD203B41FA5}">
                      <a16:colId xmlns:a16="http://schemas.microsoft.com/office/drawing/2014/main" val="20001"/>
                    </a:ext>
                  </a:extLst>
                </a:gridCol>
                <a:gridCol w="520065">
                  <a:extLst>
                    <a:ext uri="{9D8B030D-6E8A-4147-A177-3AD203B41FA5}">
                      <a16:colId xmlns:a16="http://schemas.microsoft.com/office/drawing/2014/main" val="20002"/>
                    </a:ext>
                  </a:extLst>
                </a:gridCol>
              </a:tblGrid>
              <a:tr h="223745">
                <a:tc>
                  <a:txBody>
                    <a:bodyPr/>
                    <a:lstStyle/>
                    <a:p>
                      <a:pPr marL="2540" algn="ctr">
                        <a:lnSpc>
                          <a:spcPct val="100000"/>
                        </a:lnSpc>
                        <a:spcBef>
                          <a:spcPts val="409"/>
                        </a:spcBef>
                      </a:pPr>
                      <a:r>
                        <a:rPr sz="700" spc="10" dirty="0">
                          <a:latin typeface="Yu Gothic"/>
                          <a:cs typeface="Yu Gothic"/>
                        </a:rPr>
                        <a:t>納品番号</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409"/>
                        </a:spcBef>
                      </a:pPr>
                      <a:r>
                        <a:rPr sz="700" spc="10" dirty="0">
                          <a:latin typeface="Yu Gothic"/>
                          <a:cs typeface="Yu Gothic"/>
                        </a:rPr>
                        <a:t>税込金額</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409"/>
                        </a:spcBef>
                      </a:pPr>
                      <a:r>
                        <a:rPr sz="700" spc="10" dirty="0">
                          <a:latin typeface="Yu Gothic"/>
                          <a:cs typeface="Yu Gothic"/>
                        </a:rPr>
                        <a:t>消費税額</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220642">
                <a:tc>
                  <a:txBody>
                    <a:bodyPr/>
                    <a:lstStyle/>
                    <a:p>
                      <a:pPr marL="2540" algn="ctr">
                        <a:lnSpc>
                          <a:spcPct val="100000"/>
                        </a:lnSpc>
                        <a:spcBef>
                          <a:spcPts val="409"/>
                        </a:spcBef>
                      </a:pPr>
                      <a:r>
                        <a:rPr sz="700" b="1" spc="5" dirty="0">
                          <a:solidFill>
                            <a:srgbClr val="00AFEF"/>
                          </a:solidFill>
                          <a:latin typeface="Yu Gothic"/>
                          <a:cs typeface="Yu Gothic"/>
                        </a:rPr>
                        <a:t>No.1001</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409"/>
                        </a:spcBef>
                      </a:pPr>
                      <a:r>
                        <a:rPr sz="700" dirty="0">
                          <a:latin typeface="Yu Gothic"/>
                          <a:cs typeface="Yu Gothic"/>
                        </a:rPr>
                        <a:t>125</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409"/>
                        </a:spcBef>
                      </a:pPr>
                      <a:r>
                        <a:rPr sz="700" dirty="0">
                          <a:latin typeface="Yu Gothic"/>
                          <a:cs typeface="Yu Gothic"/>
                        </a:rPr>
                        <a:t>9</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46058">
                <a:tc>
                  <a:txBody>
                    <a:bodyPr/>
                    <a:lstStyle/>
                    <a:p>
                      <a:pPr marL="2540" algn="ctr">
                        <a:lnSpc>
                          <a:spcPct val="100000"/>
                        </a:lnSpc>
                        <a:spcBef>
                          <a:spcPts val="120"/>
                        </a:spcBef>
                      </a:pPr>
                      <a:r>
                        <a:rPr sz="700" b="1" spc="5" dirty="0">
                          <a:solidFill>
                            <a:srgbClr val="00AFEF"/>
                          </a:solidFill>
                          <a:latin typeface="Yu Gothic"/>
                          <a:cs typeface="Yu Gothic"/>
                        </a:rPr>
                        <a:t>No.1002</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700" dirty="0">
                          <a:latin typeface="Yu Gothic"/>
                          <a:cs typeface="Yu Gothic"/>
                        </a:rPr>
                        <a:t>125</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700" dirty="0">
                          <a:latin typeface="Yu Gothic"/>
                          <a:cs typeface="Yu Gothic"/>
                        </a:rPr>
                        <a:t>9</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bl>
          </a:graphicData>
        </a:graphic>
      </p:graphicFrame>
      <p:sp>
        <p:nvSpPr>
          <p:cNvPr id="27" name="object 27"/>
          <p:cNvSpPr/>
          <p:nvPr/>
        </p:nvSpPr>
        <p:spPr>
          <a:xfrm>
            <a:off x="1064415" y="1811571"/>
            <a:ext cx="0" cy="1765300"/>
          </a:xfrm>
          <a:custGeom>
            <a:avLst/>
            <a:gdLst/>
            <a:ahLst/>
            <a:cxnLst/>
            <a:rect l="l" t="t" r="r" b="b"/>
            <a:pathLst>
              <a:path h="1765300">
                <a:moveTo>
                  <a:pt x="0" y="0"/>
                </a:moveTo>
                <a:lnTo>
                  <a:pt x="0" y="1765095"/>
                </a:lnTo>
              </a:path>
            </a:pathLst>
          </a:custGeom>
          <a:ln w="3175">
            <a:solidFill>
              <a:srgbClr val="000000"/>
            </a:solidFill>
          </a:ln>
        </p:spPr>
        <p:txBody>
          <a:bodyPr wrap="square" lIns="0" tIns="0" rIns="0" bIns="0" rtlCol="0"/>
          <a:lstStyle/>
          <a:p>
            <a:endParaRPr/>
          </a:p>
        </p:txBody>
      </p:sp>
      <p:sp>
        <p:nvSpPr>
          <p:cNvPr id="28" name="object 28"/>
          <p:cNvSpPr/>
          <p:nvPr/>
        </p:nvSpPr>
        <p:spPr>
          <a:xfrm>
            <a:off x="1065971" y="1811572"/>
            <a:ext cx="0" cy="1765300"/>
          </a:xfrm>
          <a:custGeom>
            <a:avLst/>
            <a:gdLst/>
            <a:ahLst/>
            <a:cxnLst/>
            <a:rect l="l" t="t" r="r" b="b"/>
            <a:pathLst>
              <a:path h="1765300">
                <a:moveTo>
                  <a:pt x="0" y="0"/>
                </a:moveTo>
                <a:lnTo>
                  <a:pt x="0" y="1765094"/>
                </a:lnTo>
              </a:path>
            </a:pathLst>
          </a:custGeom>
          <a:ln w="3175">
            <a:solidFill>
              <a:srgbClr val="000000"/>
            </a:solidFill>
          </a:ln>
        </p:spPr>
        <p:txBody>
          <a:bodyPr wrap="square" lIns="0" tIns="0" rIns="0" bIns="0" rtlCol="0"/>
          <a:lstStyle/>
          <a:p>
            <a:endParaRPr/>
          </a:p>
        </p:txBody>
      </p:sp>
      <p:sp>
        <p:nvSpPr>
          <p:cNvPr id="29" name="object 29"/>
          <p:cNvSpPr/>
          <p:nvPr/>
        </p:nvSpPr>
        <p:spPr>
          <a:xfrm>
            <a:off x="1067528" y="3573559"/>
            <a:ext cx="3053715" cy="0"/>
          </a:xfrm>
          <a:custGeom>
            <a:avLst/>
            <a:gdLst/>
            <a:ahLst/>
            <a:cxnLst/>
            <a:rect l="l" t="t" r="r" b="b"/>
            <a:pathLst>
              <a:path w="3053715">
                <a:moveTo>
                  <a:pt x="0" y="0"/>
                </a:moveTo>
                <a:lnTo>
                  <a:pt x="3053192" y="0"/>
                </a:lnTo>
              </a:path>
            </a:pathLst>
          </a:custGeom>
          <a:ln w="3175">
            <a:solidFill>
              <a:srgbClr val="000000"/>
            </a:solidFill>
          </a:ln>
        </p:spPr>
        <p:txBody>
          <a:bodyPr wrap="square" lIns="0" tIns="0" rIns="0" bIns="0" rtlCol="0"/>
          <a:lstStyle/>
          <a:p>
            <a:endParaRPr/>
          </a:p>
        </p:txBody>
      </p:sp>
      <p:sp>
        <p:nvSpPr>
          <p:cNvPr id="30" name="object 30"/>
          <p:cNvSpPr/>
          <p:nvPr/>
        </p:nvSpPr>
        <p:spPr>
          <a:xfrm>
            <a:off x="1067527" y="3575114"/>
            <a:ext cx="3053715" cy="0"/>
          </a:xfrm>
          <a:custGeom>
            <a:avLst/>
            <a:gdLst/>
            <a:ahLst/>
            <a:cxnLst/>
            <a:rect l="l" t="t" r="r" b="b"/>
            <a:pathLst>
              <a:path w="3053715">
                <a:moveTo>
                  <a:pt x="0" y="0"/>
                </a:moveTo>
                <a:lnTo>
                  <a:pt x="3053192" y="0"/>
                </a:lnTo>
              </a:path>
            </a:pathLst>
          </a:custGeom>
          <a:ln w="3175">
            <a:solidFill>
              <a:srgbClr val="000000"/>
            </a:solidFill>
          </a:ln>
        </p:spPr>
        <p:txBody>
          <a:bodyPr wrap="square" lIns="0" tIns="0" rIns="0" bIns="0" rtlCol="0"/>
          <a:lstStyle/>
          <a:p>
            <a:endParaRPr/>
          </a:p>
        </p:txBody>
      </p:sp>
      <p:sp>
        <p:nvSpPr>
          <p:cNvPr id="31" name="object 31"/>
          <p:cNvSpPr/>
          <p:nvPr/>
        </p:nvSpPr>
        <p:spPr>
          <a:xfrm>
            <a:off x="4117608" y="1814680"/>
            <a:ext cx="0" cy="1762125"/>
          </a:xfrm>
          <a:custGeom>
            <a:avLst/>
            <a:gdLst/>
            <a:ahLst/>
            <a:cxnLst/>
            <a:rect l="l" t="t" r="r" b="b"/>
            <a:pathLst>
              <a:path h="1762125">
                <a:moveTo>
                  <a:pt x="0" y="0"/>
                </a:moveTo>
                <a:lnTo>
                  <a:pt x="0" y="1761987"/>
                </a:lnTo>
              </a:path>
            </a:pathLst>
          </a:custGeom>
          <a:ln w="3175">
            <a:solidFill>
              <a:srgbClr val="000000"/>
            </a:solidFill>
          </a:ln>
        </p:spPr>
        <p:txBody>
          <a:bodyPr wrap="square" lIns="0" tIns="0" rIns="0" bIns="0" rtlCol="0"/>
          <a:lstStyle/>
          <a:p>
            <a:endParaRPr/>
          </a:p>
        </p:txBody>
      </p:sp>
      <p:sp>
        <p:nvSpPr>
          <p:cNvPr id="32" name="object 32"/>
          <p:cNvSpPr/>
          <p:nvPr/>
        </p:nvSpPr>
        <p:spPr>
          <a:xfrm>
            <a:off x="4119164" y="1814678"/>
            <a:ext cx="0" cy="1762125"/>
          </a:xfrm>
          <a:custGeom>
            <a:avLst/>
            <a:gdLst/>
            <a:ahLst/>
            <a:cxnLst/>
            <a:rect l="l" t="t" r="r" b="b"/>
            <a:pathLst>
              <a:path h="1762125">
                <a:moveTo>
                  <a:pt x="0" y="0"/>
                </a:moveTo>
                <a:lnTo>
                  <a:pt x="0" y="1761987"/>
                </a:lnTo>
              </a:path>
            </a:pathLst>
          </a:custGeom>
          <a:ln w="3175">
            <a:solidFill>
              <a:srgbClr val="000000"/>
            </a:solidFill>
          </a:ln>
        </p:spPr>
        <p:txBody>
          <a:bodyPr wrap="square" lIns="0" tIns="0" rIns="0" bIns="0" rtlCol="0"/>
          <a:lstStyle/>
          <a:p>
            <a:endParaRPr/>
          </a:p>
        </p:txBody>
      </p:sp>
      <p:sp>
        <p:nvSpPr>
          <p:cNvPr id="33" name="object 33"/>
          <p:cNvSpPr/>
          <p:nvPr/>
        </p:nvSpPr>
        <p:spPr>
          <a:xfrm>
            <a:off x="1067528" y="3719617"/>
            <a:ext cx="3053715" cy="0"/>
          </a:xfrm>
          <a:custGeom>
            <a:avLst/>
            <a:gdLst/>
            <a:ahLst/>
            <a:cxnLst/>
            <a:rect l="l" t="t" r="r" b="b"/>
            <a:pathLst>
              <a:path w="3053715">
                <a:moveTo>
                  <a:pt x="0" y="0"/>
                </a:moveTo>
                <a:lnTo>
                  <a:pt x="3053192" y="0"/>
                </a:lnTo>
              </a:path>
            </a:pathLst>
          </a:custGeom>
          <a:ln w="3175">
            <a:solidFill>
              <a:srgbClr val="000000"/>
            </a:solidFill>
          </a:ln>
        </p:spPr>
        <p:txBody>
          <a:bodyPr wrap="square" lIns="0" tIns="0" rIns="0" bIns="0" rtlCol="0"/>
          <a:lstStyle/>
          <a:p>
            <a:endParaRPr/>
          </a:p>
        </p:txBody>
      </p:sp>
      <p:sp>
        <p:nvSpPr>
          <p:cNvPr id="34" name="object 34"/>
          <p:cNvSpPr/>
          <p:nvPr/>
        </p:nvSpPr>
        <p:spPr>
          <a:xfrm>
            <a:off x="1067527" y="3721170"/>
            <a:ext cx="3053715" cy="0"/>
          </a:xfrm>
          <a:custGeom>
            <a:avLst/>
            <a:gdLst/>
            <a:ahLst/>
            <a:cxnLst/>
            <a:rect l="l" t="t" r="r" b="b"/>
            <a:pathLst>
              <a:path w="3053715">
                <a:moveTo>
                  <a:pt x="0" y="0"/>
                </a:moveTo>
                <a:lnTo>
                  <a:pt x="3053192" y="0"/>
                </a:lnTo>
              </a:path>
            </a:pathLst>
          </a:custGeom>
          <a:ln w="3175">
            <a:solidFill>
              <a:srgbClr val="000000"/>
            </a:solidFill>
          </a:ln>
        </p:spPr>
        <p:txBody>
          <a:bodyPr wrap="square" lIns="0" tIns="0" rIns="0" bIns="0" rtlCol="0"/>
          <a:lstStyle/>
          <a:p>
            <a:endParaRPr/>
          </a:p>
        </p:txBody>
      </p:sp>
      <p:sp>
        <p:nvSpPr>
          <p:cNvPr id="35" name="object 35"/>
          <p:cNvSpPr/>
          <p:nvPr/>
        </p:nvSpPr>
        <p:spPr>
          <a:xfrm>
            <a:off x="5200698" y="1811575"/>
            <a:ext cx="0" cy="1911350"/>
          </a:xfrm>
          <a:custGeom>
            <a:avLst/>
            <a:gdLst/>
            <a:ahLst/>
            <a:cxnLst/>
            <a:rect l="l" t="t" r="r" b="b"/>
            <a:pathLst>
              <a:path h="1911350">
                <a:moveTo>
                  <a:pt x="0" y="0"/>
                </a:moveTo>
                <a:lnTo>
                  <a:pt x="0" y="1911150"/>
                </a:lnTo>
              </a:path>
            </a:pathLst>
          </a:custGeom>
          <a:ln w="3175">
            <a:solidFill>
              <a:srgbClr val="000000"/>
            </a:solidFill>
          </a:ln>
        </p:spPr>
        <p:txBody>
          <a:bodyPr wrap="square" lIns="0" tIns="0" rIns="0" bIns="0" rtlCol="0"/>
          <a:lstStyle/>
          <a:p>
            <a:endParaRPr/>
          </a:p>
        </p:txBody>
      </p:sp>
      <p:sp>
        <p:nvSpPr>
          <p:cNvPr id="36" name="object 36"/>
          <p:cNvSpPr/>
          <p:nvPr/>
        </p:nvSpPr>
        <p:spPr>
          <a:xfrm>
            <a:off x="5202253" y="1811576"/>
            <a:ext cx="0" cy="1911350"/>
          </a:xfrm>
          <a:custGeom>
            <a:avLst/>
            <a:gdLst/>
            <a:ahLst/>
            <a:cxnLst/>
            <a:rect l="l" t="t" r="r" b="b"/>
            <a:pathLst>
              <a:path h="1911350">
                <a:moveTo>
                  <a:pt x="0" y="0"/>
                </a:moveTo>
                <a:lnTo>
                  <a:pt x="0" y="1911153"/>
                </a:lnTo>
              </a:path>
            </a:pathLst>
          </a:custGeom>
          <a:ln w="3175">
            <a:solidFill>
              <a:srgbClr val="000000"/>
            </a:solidFill>
          </a:ln>
        </p:spPr>
        <p:txBody>
          <a:bodyPr wrap="square" lIns="0" tIns="0" rIns="0" bIns="0" rtlCol="0"/>
          <a:lstStyle/>
          <a:p>
            <a:endParaRPr/>
          </a:p>
        </p:txBody>
      </p:sp>
      <p:sp>
        <p:nvSpPr>
          <p:cNvPr id="37" name="object 37"/>
          <p:cNvSpPr/>
          <p:nvPr/>
        </p:nvSpPr>
        <p:spPr>
          <a:xfrm>
            <a:off x="5203810" y="3719619"/>
            <a:ext cx="3489325" cy="0"/>
          </a:xfrm>
          <a:custGeom>
            <a:avLst/>
            <a:gdLst/>
            <a:ahLst/>
            <a:cxnLst/>
            <a:rect l="l" t="t" r="r" b="b"/>
            <a:pathLst>
              <a:path w="3489325">
                <a:moveTo>
                  <a:pt x="0" y="0"/>
                </a:moveTo>
                <a:lnTo>
                  <a:pt x="3488918" y="0"/>
                </a:lnTo>
              </a:path>
            </a:pathLst>
          </a:custGeom>
          <a:ln w="3175">
            <a:solidFill>
              <a:srgbClr val="000000"/>
            </a:solidFill>
          </a:ln>
        </p:spPr>
        <p:txBody>
          <a:bodyPr wrap="square" lIns="0" tIns="0" rIns="0" bIns="0" rtlCol="0"/>
          <a:lstStyle/>
          <a:p>
            <a:endParaRPr/>
          </a:p>
        </p:txBody>
      </p:sp>
      <p:sp>
        <p:nvSpPr>
          <p:cNvPr id="38" name="object 38"/>
          <p:cNvSpPr/>
          <p:nvPr/>
        </p:nvSpPr>
        <p:spPr>
          <a:xfrm>
            <a:off x="5203809" y="3721172"/>
            <a:ext cx="3489325" cy="0"/>
          </a:xfrm>
          <a:custGeom>
            <a:avLst/>
            <a:gdLst/>
            <a:ahLst/>
            <a:cxnLst/>
            <a:rect l="l" t="t" r="r" b="b"/>
            <a:pathLst>
              <a:path w="3489325">
                <a:moveTo>
                  <a:pt x="0" y="0"/>
                </a:moveTo>
                <a:lnTo>
                  <a:pt x="3488918" y="0"/>
                </a:lnTo>
              </a:path>
            </a:pathLst>
          </a:custGeom>
          <a:ln w="3175">
            <a:solidFill>
              <a:srgbClr val="000000"/>
            </a:solidFill>
          </a:ln>
        </p:spPr>
        <p:txBody>
          <a:bodyPr wrap="square" lIns="0" tIns="0" rIns="0" bIns="0" rtlCol="0"/>
          <a:lstStyle/>
          <a:p>
            <a:endParaRPr/>
          </a:p>
        </p:txBody>
      </p:sp>
      <p:sp>
        <p:nvSpPr>
          <p:cNvPr id="39" name="object 39"/>
          <p:cNvSpPr/>
          <p:nvPr/>
        </p:nvSpPr>
        <p:spPr>
          <a:xfrm>
            <a:off x="8689616" y="1814684"/>
            <a:ext cx="0" cy="1908175"/>
          </a:xfrm>
          <a:custGeom>
            <a:avLst/>
            <a:gdLst/>
            <a:ahLst/>
            <a:cxnLst/>
            <a:rect l="l" t="t" r="r" b="b"/>
            <a:pathLst>
              <a:path h="1908175">
                <a:moveTo>
                  <a:pt x="0" y="0"/>
                </a:moveTo>
                <a:lnTo>
                  <a:pt x="0" y="1908042"/>
                </a:lnTo>
              </a:path>
            </a:pathLst>
          </a:custGeom>
          <a:ln w="3175">
            <a:solidFill>
              <a:srgbClr val="000000"/>
            </a:solidFill>
          </a:ln>
        </p:spPr>
        <p:txBody>
          <a:bodyPr wrap="square" lIns="0" tIns="0" rIns="0" bIns="0" rtlCol="0"/>
          <a:lstStyle/>
          <a:p>
            <a:endParaRPr/>
          </a:p>
        </p:txBody>
      </p:sp>
      <p:sp>
        <p:nvSpPr>
          <p:cNvPr id="40" name="object 40"/>
          <p:cNvSpPr/>
          <p:nvPr/>
        </p:nvSpPr>
        <p:spPr>
          <a:xfrm>
            <a:off x="8691171" y="1814682"/>
            <a:ext cx="0" cy="1908175"/>
          </a:xfrm>
          <a:custGeom>
            <a:avLst/>
            <a:gdLst/>
            <a:ahLst/>
            <a:cxnLst/>
            <a:rect l="l" t="t" r="r" b="b"/>
            <a:pathLst>
              <a:path h="1908175">
                <a:moveTo>
                  <a:pt x="0" y="0"/>
                </a:moveTo>
                <a:lnTo>
                  <a:pt x="0" y="1908045"/>
                </a:lnTo>
              </a:path>
            </a:pathLst>
          </a:custGeom>
          <a:ln w="3175">
            <a:solidFill>
              <a:srgbClr val="000000"/>
            </a:solidFill>
          </a:ln>
        </p:spPr>
        <p:txBody>
          <a:bodyPr wrap="square" lIns="0" tIns="0" rIns="0" bIns="0" rtlCol="0"/>
          <a:lstStyle/>
          <a:p>
            <a:endParaRPr/>
          </a:p>
        </p:txBody>
      </p:sp>
      <p:graphicFrame>
        <p:nvGraphicFramePr>
          <p:cNvPr id="41" name="object 41"/>
          <p:cNvGraphicFramePr>
            <a:graphicFrameLocks noGrp="1"/>
          </p:cNvGraphicFramePr>
          <p:nvPr/>
        </p:nvGraphicFramePr>
        <p:xfrm>
          <a:off x="448175" y="3719614"/>
          <a:ext cx="507365" cy="876341"/>
        </p:xfrm>
        <a:graphic>
          <a:graphicData uri="http://schemas.openxmlformats.org/drawingml/2006/table">
            <a:tbl>
              <a:tblPr firstRow="1" bandRow="1">
                <a:tableStyleId>{2D5ABB26-0587-4C30-8999-92F81FD0307C}</a:tableStyleId>
              </a:tblPr>
              <a:tblGrid>
                <a:gridCol w="507365">
                  <a:extLst>
                    <a:ext uri="{9D8B030D-6E8A-4147-A177-3AD203B41FA5}">
                      <a16:colId xmlns:a16="http://schemas.microsoft.com/office/drawing/2014/main" val="20000"/>
                    </a:ext>
                  </a:extLst>
                </a:gridCol>
              </a:tblGrid>
              <a:tr h="146060">
                <a:tc>
                  <a:txBody>
                    <a:bodyPr/>
                    <a:lstStyle/>
                    <a:p>
                      <a:pPr marL="119380">
                        <a:lnSpc>
                          <a:spcPct val="100000"/>
                        </a:lnSpc>
                        <a:spcBef>
                          <a:spcPts val="120"/>
                        </a:spcBef>
                      </a:pPr>
                      <a:r>
                        <a:rPr sz="700" spc="10" dirty="0">
                          <a:latin typeface="Yu Gothic"/>
                          <a:cs typeface="Yu Gothic"/>
                        </a:rPr>
                        <a:t>納品書</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92111">
                <a:tc>
                  <a:txBody>
                    <a:bodyPr/>
                    <a:lstStyle/>
                    <a:p>
                      <a:pPr marL="2540" algn="ctr">
                        <a:lnSpc>
                          <a:spcPct val="100000"/>
                        </a:lnSpc>
                        <a:spcBef>
                          <a:spcPts val="680"/>
                        </a:spcBef>
                      </a:pPr>
                      <a:r>
                        <a:rPr sz="700" dirty="0">
                          <a:latin typeface="Yu Gothic"/>
                          <a:cs typeface="Yu Gothic"/>
                        </a:rPr>
                        <a:t>〇</a:t>
                      </a:r>
                      <a:endParaRPr sz="700">
                        <a:latin typeface="Yu Gothic"/>
                        <a:cs typeface="Yu Gothic"/>
                      </a:endParaRPr>
                    </a:p>
                  </a:txBody>
                  <a:tcPr marL="0" marR="0" marT="8636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6054">
                <a:tc>
                  <a:txBody>
                    <a:bodyPr/>
                    <a:lstStyle/>
                    <a:p>
                      <a:pPr marL="73025">
                        <a:lnSpc>
                          <a:spcPct val="100000"/>
                        </a:lnSpc>
                        <a:spcBef>
                          <a:spcPts val="120"/>
                        </a:spcBef>
                      </a:pPr>
                      <a:r>
                        <a:rPr sz="700" spc="10" dirty="0">
                          <a:latin typeface="Yu Gothic"/>
                          <a:cs typeface="Yu Gothic"/>
                        </a:rPr>
                        <a:t>保存義務</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6059">
                <a:tc>
                  <a:txBody>
                    <a:bodyPr/>
                    <a:lstStyle/>
                    <a:p>
                      <a:pPr marL="13970">
                        <a:lnSpc>
                          <a:spcPct val="100000"/>
                        </a:lnSpc>
                        <a:spcBef>
                          <a:spcPts val="120"/>
                        </a:spcBef>
                      </a:pPr>
                      <a:r>
                        <a:rPr sz="700" spc="10" dirty="0">
                          <a:latin typeface="Yu Gothic"/>
                          <a:cs typeface="Yu Gothic"/>
                        </a:rPr>
                        <a:t>買手：〇</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6057">
                <a:tc>
                  <a:txBody>
                    <a:bodyPr/>
                    <a:lstStyle/>
                    <a:p>
                      <a:pPr marL="13970">
                        <a:lnSpc>
                          <a:spcPct val="100000"/>
                        </a:lnSpc>
                        <a:spcBef>
                          <a:spcPts val="120"/>
                        </a:spcBef>
                      </a:pPr>
                      <a:r>
                        <a:rPr sz="700" spc="10" dirty="0">
                          <a:latin typeface="Yu Gothic"/>
                          <a:cs typeface="Yu Gothic"/>
                        </a:rPr>
                        <a:t>売手：〇</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42" name="object 42"/>
          <p:cNvSpPr/>
          <p:nvPr/>
        </p:nvSpPr>
        <p:spPr>
          <a:xfrm>
            <a:off x="1064415" y="3719636"/>
            <a:ext cx="0" cy="1616075"/>
          </a:xfrm>
          <a:custGeom>
            <a:avLst/>
            <a:gdLst/>
            <a:ahLst/>
            <a:cxnLst/>
            <a:rect l="l" t="t" r="r" b="b"/>
            <a:pathLst>
              <a:path h="1616075">
                <a:moveTo>
                  <a:pt x="0" y="0"/>
                </a:moveTo>
                <a:lnTo>
                  <a:pt x="0" y="1615932"/>
                </a:lnTo>
              </a:path>
            </a:pathLst>
          </a:custGeom>
          <a:ln w="3175">
            <a:solidFill>
              <a:srgbClr val="000000"/>
            </a:solidFill>
          </a:ln>
        </p:spPr>
        <p:txBody>
          <a:bodyPr wrap="square" lIns="0" tIns="0" rIns="0" bIns="0" rtlCol="0"/>
          <a:lstStyle/>
          <a:p>
            <a:endParaRPr/>
          </a:p>
        </p:txBody>
      </p:sp>
      <p:sp>
        <p:nvSpPr>
          <p:cNvPr id="43" name="object 43"/>
          <p:cNvSpPr/>
          <p:nvPr/>
        </p:nvSpPr>
        <p:spPr>
          <a:xfrm>
            <a:off x="1065971" y="3719634"/>
            <a:ext cx="0" cy="1616075"/>
          </a:xfrm>
          <a:custGeom>
            <a:avLst/>
            <a:gdLst/>
            <a:ahLst/>
            <a:cxnLst/>
            <a:rect l="l" t="t" r="r" b="b"/>
            <a:pathLst>
              <a:path h="1616075">
                <a:moveTo>
                  <a:pt x="0" y="0"/>
                </a:moveTo>
                <a:lnTo>
                  <a:pt x="0" y="1615876"/>
                </a:lnTo>
              </a:path>
            </a:pathLst>
          </a:custGeom>
          <a:ln w="3175">
            <a:solidFill>
              <a:srgbClr val="000000"/>
            </a:solidFill>
          </a:ln>
        </p:spPr>
        <p:txBody>
          <a:bodyPr wrap="square" lIns="0" tIns="0" rIns="0" bIns="0" rtlCol="0"/>
          <a:lstStyle/>
          <a:p>
            <a:endParaRPr/>
          </a:p>
        </p:txBody>
      </p:sp>
      <p:sp>
        <p:nvSpPr>
          <p:cNvPr id="44" name="object 44"/>
          <p:cNvSpPr/>
          <p:nvPr/>
        </p:nvSpPr>
        <p:spPr>
          <a:xfrm>
            <a:off x="1067528" y="5332462"/>
            <a:ext cx="3053715" cy="0"/>
          </a:xfrm>
          <a:custGeom>
            <a:avLst/>
            <a:gdLst/>
            <a:ahLst/>
            <a:cxnLst/>
            <a:rect l="l" t="t" r="r" b="b"/>
            <a:pathLst>
              <a:path w="3053715">
                <a:moveTo>
                  <a:pt x="0" y="0"/>
                </a:moveTo>
                <a:lnTo>
                  <a:pt x="3053192" y="0"/>
                </a:lnTo>
              </a:path>
            </a:pathLst>
          </a:custGeom>
          <a:ln w="3175">
            <a:solidFill>
              <a:srgbClr val="000000"/>
            </a:solidFill>
          </a:ln>
        </p:spPr>
        <p:txBody>
          <a:bodyPr wrap="square" lIns="0" tIns="0" rIns="0" bIns="0" rtlCol="0"/>
          <a:lstStyle/>
          <a:p>
            <a:endParaRPr/>
          </a:p>
        </p:txBody>
      </p:sp>
      <p:sp>
        <p:nvSpPr>
          <p:cNvPr id="45" name="object 45"/>
          <p:cNvSpPr/>
          <p:nvPr/>
        </p:nvSpPr>
        <p:spPr>
          <a:xfrm>
            <a:off x="1067527" y="5333989"/>
            <a:ext cx="3053715" cy="0"/>
          </a:xfrm>
          <a:custGeom>
            <a:avLst/>
            <a:gdLst/>
            <a:ahLst/>
            <a:cxnLst/>
            <a:rect l="l" t="t" r="r" b="b"/>
            <a:pathLst>
              <a:path w="3053715">
                <a:moveTo>
                  <a:pt x="0" y="0"/>
                </a:moveTo>
                <a:lnTo>
                  <a:pt x="3053192" y="0"/>
                </a:lnTo>
              </a:path>
            </a:pathLst>
          </a:custGeom>
          <a:ln w="3175">
            <a:solidFill>
              <a:srgbClr val="000000"/>
            </a:solidFill>
          </a:ln>
        </p:spPr>
        <p:txBody>
          <a:bodyPr wrap="square" lIns="0" tIns="0" rIns="0" bIns="0" rtlCol="0"/>
          <a:lstStyle/>
          <a:p>
            <a:endParaRPr/>
          </a:p>
        </p:txBody>
      </p:sp>
      <p:sp>
        <p:nvSpPr>
          <p:cNvPr id="46" name="object 46"/>
          <p:cNvSpPr/>
          <p:nvPr/>
        </p:nvSpPr>
        <p:spPr>
          <a:xfrm>
            <a:off x="4117608" y="3722746"/>
            <a:ext cx="0" cy="1612900"/>
          </a:xfrm>
          <a:custGeom>
            <a:avLst/>
            <a:gdLst/>
            <a:ahLst/>
            <a:cxnLst/>
            <a:rect l="l" t="t" r="r" b="b"/>
            <a:pathLst>
              <a:path h="1612900">
                <a:moveTo>
                  <a:pt x="0" y="0"/>
                </a:moveTo>
                <a:lnTo>
                  <a:pt x="0" y="1612824"/>
                </a:lnTo>
              </a:path>
            </a:pathLst>
          </a:custGeom>
          <a:ln w="3175">
            <a:solidFill>
              <a:srgbClr val="000000"/>
            </a:solidFill>
          </a:ln>
        </p:spPr>
        <p:txBody>
          <a:bodyPr wrap="square" lIns="0" tIns="0" rIns="0" bIns="0" rtlCol="0"/>
          <a:lstStyle/>
          <a:p>
            <a:endParaRPr/>
          </a:p>
        </p:txBody>
      </p:sp>
      <p:sp>
        <p:nvSpPr>
          <p:cNvPr id="47" name="object 47"/>
          <p:cNvSpPr/>
          <p:nvPr/>
        </p:nvSpPr>
        <p:spPr>
          <a:xfrm>
            <a:off x="4119164" y="3722747"/>
            <a:ext cx="0" cy="1612900"/>
          </a:xfrm>
          <a:custGeom>
            <a:avLst/>
            <a:gdLst/>
            <a:ahLst/>
            <a:cxnLst/>
            <a:rect l="l" t="t" r="r" b="b"/>
            <a:pathLst>
              <a:path h="1612900">
                <a:moveTo>
                  <a:pt x="0" y="0"/>
                </a:moveTo>
                <a:lnTo>
                  <a:pt x="0" y="1612762"/>
                </a:lnTo>
              </a:path>
            </a:pathLst>
          </a:custGeom>
          <a:ln w="3175">
            <a:solidFill>
              <a:srgbClr val="000000"/>
            </a:solidFill>
          </a:ln>
        </p:spPr>
        <p:txBody>
          <a:bodyPr wrap="square" lIns="0" tIns="0" rIns="0" bIns="0" rtlCol="0"/>
          <a:lstStyle/>
          <a:p>
            <a:endParaRPr/>
          </a:p>
        </p:txBody>
      </p:sp>
      <p:sp>
        <p:nvSpPr>
          <p:cNvPr id="48" name="object 48"/>
          <p:cNvSpPr/>
          <p:nvPr/>
        </p:nvSpPr>
        <p:spPr>
          <a:xfrm>
            <a:off x="9140904" y="1519485"/>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49" name="object 49"/>
          <p:cNvSpPr/>
          <p:nvPr/>
        </p:nvSpPr>
        <p:spPr>
          <a:xfrm>
            <a:off x="9140903" y="1519486"/>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50" name="object 50"/>
          <p:cNvSpPr/>
          <p:nvPr/>
        </p:nvSpPr>
        <p:spPr>
          <a:xfrm>
            <a:off x="9140904" y="1665541"/>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51" name="object 51"/>
          <p:cNvSpPr/>
          <p:nvPr/>
        </p:nvSpPr>
        <p:spPr>
          <a:xfrm>
            <a:off x="9140903" y="1665542"/>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52" name="object 52"/>
          <p:cNvSpPr/>
          <p:nvPr/>
        </p:nvSpPr>
        <p:spPr>
          <a:xfrm>
            <a:off x="9140904" y="1811597"/>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53" name="object 53"/>
          <p:cNvSpPr/>
          <p:nvPr/>
        </p:nvSpPr>
        <p:spPr>
          <a:xfrm>
            <a:off x="9140903" y="1811599"/>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54" name="object 54"/>
          <p:cNvSpPr/>
          <p:nvPr/>
        </p:nvSpPr>
        <p:spPr>
          <a:xfrm>
            <a:off x="9140904" y="1957654"/>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55" name="object 55"/>
          <p:cNvSpPr/>
          <p:nvPr/>
        </p:nvSpPr>
        <p:spPr>
          <a:xfrm>
            <a:off x="9140903" y="1957652"/>
            <a:ext cx="635" cy="3175"/>
          </a:xfrm>
          <a:custGeom>
            <a:avLst/>
            <a:gdLst/>
            <a:ahLst/>
            <a:cxnLst/>
            <a:rect l="l" t="t" r="r" b="b"/>
            <a:pathLst>
              <a:path w="634" h="3175">
                <a:moveTo>
                  <a:pt x="0" y="0"/>
                </a:moveTo>
                <a:lnTo>
                  <a:pt x="9" y="3110"/>
                </a:lnTo>
                <a:lnTo>
                  <a:pt x="0" y="0"/>
                </a:lnTo>
                <a:close/>
              </a:path>
            </a:pathLst>
          </a:custGeom>
          <a:solidFill>
            <a:srgbClr val="D3D3D3"/>
          </a:solidFill>
        </p:spPr>
        <p:txBody>
          <a:bodyPr wrap="square" lIns="0" tIns="0" rIns="0" bIns="0" rtlCol="0"/>
          <a:lstStyle/>
          <a:p>
            <a:endParaRPr/>
          </a:p>
        </p:txBody>
      </p:sp>
      <p:sp>
        <p:nvSpPr>
          <p:cNvPr id="56" name="object 56"/>
          <p:cNvSpPr/>
          <p:nvPr/>
        </p:nvSpPr>
        <p:spPr>
          <a:xfrm>
            <a:off x="9140904" y="2103710"/>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57" name="object 57"/>
          <p:cNvSpPr/>
          <p:nvPr/>
        </p:nvSpPr>
        <p:spPr>
          <a:xfrm>
            <a:off x="9140903" y="2103711"/>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58" name="object 58"/>
          <p:cNvSpPr/>
          <p:nvPr/>
        </p:nvSpPr>
        <p:spPr>
          <a:xfrm>
            <a:off x="9140904" y="2249766"/>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59" name="object 59"/>
          <p:cNvSpPr/>
          <p:nvPr/>
        </p:nvSpPr>
        <p:spPr>
          <a:xfrm>
            <a:off x="9140903" y="2249767"/>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60" name="object 60"/>
          <p:cNvSpPr/>
          <p:nvPr/>
        </p:nvSpPr>
        <p:spPr>
          <a:xfrm>
            <a:off x="9140904" y="2395822"/>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61" name="object 61"/>
          <p:cNvSpPr/>
          <p:nvPr/>
        </p:nvSpPr>
        <p:spPr>
          <a:xfrm>
            <a:off x="9140903" y="2395823"/>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62" name="object 62"/>
          <p:cNvSpPr/>
          <p:nvPr/>
        </p:nvSpPr>
        <p:spPr>
          <a:xfrm>
            <a:off x="9140904" y="2541878"/>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63" name="object 63"/>
          <p:cNvSpPr/>
          <p:nvPr/>
        </p:nvSpPr>
        <p:spPr>
          <a:xfrm>
            <a:off x="9140903" y="2541876"/>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64" name="object 64"/>
          <p:cNvSpPr/>
          <p:nvPr/>
        </p:nvSpPr>
        <p:spPr>
          <a:xfrm>
            <a:off x="9140904" y="2687934"/>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65" name="object 65"/>
          <p:cNvSpPr/>
          <p:nvPr/>
        </p:nvSpPr>
        <p:spPr>
          <a:xfrm>
            <a:off x="9140903" y="2687936"/>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66" name="object 66"/>
          <p:cNvSpPr/>
          <p:nvPr/>
        </p:nvSpPr>
        <p:spPr>
          <a:xfrm>
            <a:off x="9140904" y="2837098"/>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67" name="object 67"/>
          <p:cNvSpPr/>
          <p:nvPr/>
        </p:nvSpPr>
        <p:spPr>
          <a:xfrm>
            <a:off x="9140903" y="2837099"/>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68" name="object 68"/>
          <p:cNvSpPr/>
          <p:nvPr/>
        </p:nvSpPr>
        <p:spPr>
          <a:xfrm>
            <a:off x="9140904" y="3060843"/>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69" name="object 69"/>
          <p:cNvSpPr/>
          <p:nvPr/>
        </p:nvSpPr>
        <p:spPr>
          <a:xfrm>
            <a:off x="9140903" y="3060845"/>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70" name="object 70"/>
          <p:cNvSpPr/>
          <p:nvPr/>
        </p:nvSpPr>
        <p:spPr>
          <a:xfrm>
            <a:off x="9140904" y="3281481"/>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71" name="object 71"/>
          <p:cNvSpPr/>
          <p:nvPr/>
        </p:nvSpPr>
        <p:spPr>
          <a:xfrm>
            <a:off x="9140903" y="3281482"/>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72" name="object 72"/>
          <p:cNvSpPr/>
          <p:nvPr/>
        </p:nvSpPr>
        <p:spPr>
          <a:xfrm>
            <a:off x="9140904" y="3427537"/>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73" name="object 73"/>
          <p:cNvSpPr/>
          <p:nvPr/>
        </p:nvSpPr>
        <p:spPr>
          <a:xfrm>
            <a:off x="9140903" y="3427538"/>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74" name="object 74"/>
          <p:cNvSpPr/>
          <p:nvPr/>
        </p:nvSpPr>
        <p:spPr>
          <a:xfrm>
            <a:off x="9140904" y="3573593"/>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75" name="object 75"/>
          <p:cNvSpPr/>
          <p:nvPr/>
        </p:nvSpPr>
        <p:spPr>
          <a:xfrm>
            <a:off x="9140903" y="3573595"/>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76" name="object 76"/>
          <p:cNvSpPr/>
          <p:nvPr/>
        </p:nvSpPr>
        <p:spPr>
          <a:xfrm>
            <a:off x="9140904" y="3719650"/>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77" name="object 77"/>
          <p:cNvSpPr/>
          <p:nvPr/>
        </p:nvSpPr>
        <p:spPr>
          <a:xfrm>
            <a:off x="9140903" y="3719648"/>
            <a:ext cx="635" cy="3175"/>
          </a:xfrm>
          <a:custGeom>
            <a:avLst/>
            <a:gdLst/>
            <a:ahLst/>
            <a:cxnLst/>
            <a:rect l="l" t="t" r="r" b="b"/>
            <a:pathLst>
              <a:path w="634" h="3175">
                <a:moveTo>
                  <a:pt x="0" y="0"/>
                </a:moveTo>
                <a:lnTo>
                  <a:pt x="9" y="3110"/>
                </a:lnTo>
                <a:lnTo>
                  <a:pt x="0" y="0"/>
                </a:lnTo>
                <a:close/>
              </a:path>
            </a:pathLst>
          </a:custGeom>
          <a:solidFill>
            <a:srgbClr val="D3D3D3"/>
          </a:solidFill>
        </p:spPr>
        <p:txBody>
          <a:bodyPr wrap="square" lIns="0" tIns="0" rIns="0" bIns="0" rtlCol="0"/>
          <a:lstStyle/>
          <a:p>
            <a:endParaRPr/>
          </a:p>
        </p:txBody>
      </p:sp>
      <p:sp>
        <p:nvSpPr>
          <p:cNvPr id="78" name="object 78"/>
          <p:cNvSpPr/>
          <p:nvPr/>
        </p:nvSpPr>
        <p:spPr>
          <a:xfrm>
            <a:off x="9140904" y="3865706"/>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79" name="object 79"/>
          <p:cNvSpPr/>
          <p:nvPr/>
        </p:nvSpPr>
        <p:spPr>
          <a:xfrm>
            <a:off x="9140903" y="3865707"/>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80" name="object 80"/>
          <p:cNvSpPr/>
          <p:nvPr/>
        </p:nvSpPr>
        <p:spPr>
          <a:xfrm>
            <a:off x="9140904" y="4011762"/>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81" name="object 81"/>
          <p:cNvSpPr/>
          <p:nvPr/>
        </p:nvSpPr>
        <p:spPr>
          <a:xfrm>
            <a:off x="9140903" y="4011763"/>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82" name="object 82"/>
          <p:cNvSpPr/>
          <p:nvPr/>
        </p:nvSpPr>
        <p:spPr>
          <a:xfrm>
            <a:off x="9140904" y="4157818"/>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83" name="object 83"/>
          <p:cNvSpPr/>
          <p:nvPr/>
        </p:nvSpPr>
        <p:spPr>
          <a:xfrm>
            <a:off x="9140903" y="4157819"/>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84" name="object 84"/>
          <p:cNvSpPr/>
          <p:nvPr/>
        </p:nvSpPr>
        <p:spPr>
          <a:xfrm>
            <a:off x="9140904" y="4303874"/>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85" name="object 85"/>
          <p:cNvSpPr/>
          <p:nvPr/>
        </p:nvSpPr>
        <p:spPr>
          <a:xfrm>
            <a:off x="9140903" y="4303872"/>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86" name="object 86"/>
          <p:cNvSpPr/>
          <p:nvPr/>
        </p:nvSpPr>
        <p:spPr>
          <a:xfrm>
            <a:off x="9140904" y="4449931"/>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87" name="object 87"/>
          <p:cNvSpPr/>
          <p:nvPr/>
        </p:nvSpPr>
        <p:spPr>
          <a:xfrm>
            <a:off x="9140903" y="4449932"/>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88" name="object 88"/>
          <p:cNvSpPr/>
          <p:nvPr/>
        </p:nvSpPr>
        <p:spPr>
          <a:xfrm>
            <a:off x="9140904" y="4595987"/>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89" name="object 89"/>
          <p:cNvSpPr/>
          <p:nvPr/>
        </p:nvSpPr>
        <p:spPr>
          <a:xfrm>
            <a:off x="9140903" y="4595988"/>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90" name="object 90"/>
          <p:cNvSpPr/>
          <p:nvPr/>
        </p:nvSpPr>
        <p:spPr>
          <a:xfrm>
            <a:off x="9140904" y="4745151"/>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91" name="object 91"/>
          <p:cNvSpPr/>
          <p:nvPr/>
        </p:nvSpPr>
        <p:spPr>
          <a:xfrm>
            <a:off x="9140903" y="4745151"/>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92" name="object 92"/>
          <p:cNvSpPr/>
          <p:nvPr/>
        </p:nvSpPr>
        <p:spPr>
          <a:xfrm>
            <a:off x="9140904" y="4894314"/>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93" name="object 93"/>
          <p:cNvSpPr/>
          <p:nvPr/>
        </p:nvSpPr>
        <p:spPr>
          <a:xfrm>
            <a:off x="9140903" y="4894312"/>
            <a:ext cx="635" cy="3175"/>
          </a:xfrm>
          <a:custGeom>
            <a:avLst/>
            <a:gdLst/>
            <a:ahLst/>
            <a:cxnLst/>
            <a:rect l="l" t="t" r="r" b="b"/>
            <a:pathLst>
              <a:path w="634" h="3175">
                <a:moveTo>
                  <a:pt x="0" y="0"/>
                </a:moveTo>
                <a:lnTo>
                  <a:pt x="9" y="3110"/>
                </a:lnTo>
                <a:lnTo>
                  <a:pt x="0" y="0"/>
                </a:lnTo>
                <a:close/>
              </a:path>
            </a:pathLst>
          </a:custGeom>
          <a:solidFill>
            <a:srgbClr val="D3D3D3"/>
          </a:solidFill>
        </p:spPr>
        <p:txBody>
          <a:bodyPr wrap="square" lIns="0" tIns="0" rIns="0" bIns="0" rtlCol="0"/>
          <a:lstStyle/>
          <a:p>
            <a:endParaRPr/>
          </a:p>
        </p:txBody>
      </p:sp>
      <p:sp>
        <p:nvSpPr>
          <p:cNvPr id="94" name="object 94"/>
          <p:cNvSpPr/>
          <p:nvPr/>
        </p:nvSpPr>
        <p:spPr>
          <a:xfrm>
            <a:off x="9140904" y="5040370"/>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95" name="object 95"/>
          <p:cNvSpPr/>
          <p:nvPr/>
        </p:nvSpPr>
        <p:spPr>
          <a:xfrm>
            <a:off x="9140903" y="5040371"/>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96" name="object 96"/>
          <p:cNvSpPr/>
          <p:nvPr/>
        </p:nvSpPr>
        <p:spPr>
          <a:xfrm>
            <a:off x="9140904" y="5186426"/>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97" name="object 97"/>
          <p:cNvSpPr/>
          <p:nvPr/>
        </p:nvSpPr>
        <p:spPr>
          <a:xfrm>
            <a:off x="9140903" y="5186427"/>
            <a:ext cx="635" cy="3175"/>
          </a:xfrm>
          <a:custGeom>
            <a:avLst/>
            <a:gdLst/>
            <a:ahLst/>
            <a:cxnLst/>
            <a:rect l="l" t="t" r="r" b="b"/>
            <a:pathLst>
              <a:path w="634" h="3175">
                <a:moveTo>
                  <a:pt x="0" y="0"/>
                </a:moveTo>
                <a:lnTo>
                  <a:pt x="9" y="3107"/>
                </a:lnTo>
                <a:lnTo>
                  <a:pt x="0" y="0"/>
                </a:lnTo>
                <a:close/>
              </a:path>
            </a:pathLst>
          </a:custGeom>
          <a:solidFill>
            <a:srgbClr val="D3D3D3"/>
          </a:solidFill>
        </p:spPr>
        <p:txBody>
          <a:bodyPr wrap="square" lIns="0" tIns="0" rIns="0" bIns="0" rtlCol="0"/>
          <a:lstStyle/>
          <a:p>
            <a:endParaRPr/>
          </a:p>
        </p:txBody>
      </p:sp>
      <p:sp>
        <p:nvSpPr>
          <p:cNvPr id="98" name="object 98"/>
          <p:cNvSpPr/>
          <p:nvPr/>
        </p:nvSpPr>
        <p:spPr>
          <a:xfrm>
            <a:off x="9140904" y="5332483"/>
            <a:ext cx="3175" cy="0"/>
          </a:xfrm>
          <a:custGeom>
            <a:avLst/>
            <a:gdLst/>
            <a:ahLst/>
            <a:cxnLst/>
            <a:rect l="l" t="t" r="r" b="b"/>
            <a:pathLst>
              <a:path w="3175">
                <a:moveTo>
                  <a:pt x="0" y="0"/>
                </a:moveTo>
                <a:lnTo>
                  <a:pt x="3112" y="0"/>
                </a:lnTo>
              </a:path>
            </a:pathLst>
          </a:custGeom>
          <a:ln w="3175">
            <a:solidFill>
              <a:srgbClr val="D3D3D3"/>
            </a:solidFill>
          </a:ln>
        </p:spPr>
        <p:txBody>
          <a:bodyPr wrap="square" lIns="0" tIns="0" rIns="0" bIns="0" rtlCol="0"/>
          <a:lstStyle/>
          <a:p>
            <a:endParaRPr/>
          </a:p>
        </p:txBody>
      </p:sp>
      <p:sp>
        <p:nvSpPr>
          <p:cNvPr id="99" name="object 99"/>
          <p:cNvSpPr/>
          <p:nvPr/>
        </p:nvSpPr>
        <p:spPr>
          <a:xfrm>
            <a:off x="9140903" y="5332484"/>
            <a:ext cx="635" cy="3175"/>
          </a:xfrm>
          <a:custGeom>
            <a:avLst/>
            <a:gdLst/>
            <a:ahLst/>
            <a:cxnLst/>
            <a:rect l="l" t="t" r="r" b="b"/>
            <a:pathLst>
              <a:path w="634" h="3175">
                <a:moveTo>
                  <a:pt x="0" y="0"/>
                </a:moveTo>
                <a:lnTo>
                  <a:pt x="9" y="3029"/>
                </a:lnTo>
                <a:lnTo>
                  <a:pt x="0" y="0"/>
                </a:lnTo>
                <a:close/>
              </a:path>
            </a:pathLst>
          </a:custGeom>
          <a:solidFill>
            <a:srgbClr val="D3D3D3"/>
          </a:solidFill>
        </p:spPr>
        <p:txBody>
          <a:bodyPr wrap="square" lIns="0" tIns="0" rIns="0" bIns="0" rtlCol="0"/>
          <a:lstStyle/>
          <a:p>
            <a:endParaRPr/>
          </a:p>
        </p:txBody>
      </p:sp>
      <p:graphicFrame>
        <p:nvGraphicFramePr>
          <p:cNvPr id="100" name="object 100"/>
          <p:cNvGraphicFramePr>
            <a:graphicFrameLocks noGrp="1"/>
          </p:cNvGraphicFramePr>
          <p:nvPr/>
        </p:nvGraphicFramePr>
        <p:xfrm>
          <a:off x="1151560" y="2249712"/>
          <a:ext cx="2518408" cy="1031726"/>
        </p:xfrm>
        <a:graphic>
          <a:graphicData uri="http://schemas.openxmlformats.org/drawingml/2006/table">
            <a:tbl>
              <a:tblPr firstRow="1" bandRow="1">
                <a:tableStyleId>{2D5ABB26-0587-4C30-8999-92F81FD0307C}</a:tableStyleId>
              </a:tblPr>
              <a:tblGrid>
                <a:gridCol w="1042669">
                  <a:extLst>
                    <a:ext uri="{9D8B030D-6E8A-4147-A177-3AD203B41FA5}">
                      <a16:colId xmlns:a16="http://schemas.microsoft.com/office/drawing/2014/main" val="20000"/>
                    </a:ext>
                  </a:extLst>
                </a:gridCol>
                <a:gridCol w="579119">
                  <a:extLst>
                    <a:ext uri="{9D8B030D-6E8A-4147-A177-3AD203B41FA5}">
                      <a16:colId xmlns:a16="http://schemas.microsoft.com/office/drawing/2014/main" val="20001"/>
                    </a:ext>
                  </a:extLst>
                </a:gridCol>
                <a:gridCol w="448310">
                  <a:extLst>
                    <a:ext uri="{9D8B030D-6E8A-4147-A177-3AD203B41FA5}">
                      <a16:colId xmlns:a16="http://schemas.microsoft.com/office/drawing/2014/main" val="20002"/>
                    </a:ext>
                  </a:extLst>
                </a:gridCol>
                <a:gridCol w="448310">
                  <a:extLst>
                    <a:ext uri="{9D8B030D-6E8A-4147-A177-3AD203B41FA5}">
                      <a16:colId xmlns:a16="http://schemas.microsoft.com/office/drawing/2014/main" val="20003"/>
                    </a:ext>
                  </a:extLst>
                </a:gridCol>
              </a:tblGrid>
              <a:tr h="146057">
                <a:tc>
                  <a:txBody>
                    <a:bodyPr/>
                    <a:lstStyle/>
                    <a:p>
                      <a:pPr algn="ctr">
                        <a:lnSpc>
                          <a:spcPct val="100000"/>
                        </a:lnSpc>
                        <a:spcBef>
                          <a:spcPts val="95"/>
                        </a:spcBef>
                      </a:pPr>
                      <a:r>
                        <a:rPr sz="700" spc="10" dirty="0">
                          <a:latin typeface="Yu Gothic"/>
                          <a:cs typeface="Yu Gothic"/>
                        </a:rPr>
                        <a:t>品名</a:t>
                      </a:r>
                      <a:endParaRPr sz="700">
                        <a:latin typeface="Yu Gothic"/>
                        <a:cs typeface="Yu Gothic"/>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spc="10" dirty="0">
                          <a:latin typeface="Yu Gothic"/>
                          <a:cs typeface="Yu Gothic"/>
                        </a:rPr>
                        <a:t>税抜価格</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46055">
                <a:tc>
                  <a:txBody>
                    <a:bodyPr/>
                    <a:lstStyle/>
                    <a:p>
                      <a:pPr marL="2540" algn="ctr">
                        <a:lnSpc>
                          <a:spcPct val="100000"/>
                        </a:lnSpc>
                        <a:spcBef>
                          <a:spcPts val="95"/>
                        </a:spcBef>
                      </a:pPr>
                      <a:r>
                        <a:rPr sz="700" b="1" spc="10" dirty="0">
                          <a:solidFill>
                            <a:srgbClr val="C00000"/>
                          </a:solidFill>
                          <a:latin typeface="Yu Gothic"/>
                          <a:cs typeface="Yu Gothic"/>
                        </a:rPr>
                        <a:t>かんづめ</a:t>
                      </a:r>
                      <a:r>
                        <a:rPr sz="700" b="1" spc="5" dirty="0">
                          <a:solidFill>
                            <a:srgbClr val="C00000"/>
                          </a:solidFill>
                          <a:latin typeface="Yu Gothic"/>
                          <a:cs typeface="Yu Gothic"/>
                        </a:rPr>
                        <a:t>a1※</a:t>
                      </a:r>
                      <a:endParaRPr sz="700">
                        <a:latin typeface="Yu Gothic"/>
                        <a:cs typeface="Yu Gothic"/>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dirty="0">
                          <a:latin typeface="Yu Gothic"/>
                          <a:cs typeface="Yu Gothic"/>
                        </a:rPr>
                        <a:t>35</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6061">
                <a:tc>
                  <a:txBody>
                    <a:bodyPr/>
                    <a:lstStyle/>
                    <a:p>
                      <a:pPr marL="2540" algn="ctr">
                        <a:lnSpc>
                          <a:spcPct val="100000"/>
                        </a:lnSpc>
                        <a:spcBef>
                          <a:spcPts val="95"/>
                        </a:spcBef>
                      </a:pPr>
                      <a:r>
                        <a:rPr sz="700" b="1" spc="10" dirty="0">
                          <a:solidFill>
                            <a:srgbClr val="C00000"/>
                          </a:solidFill>
                          <a:latin typeface="Yu Gothic"/>
                          <a:cs typeface="Yu Gothic"/>
                        </a:rPr>
                        <a:t>かんづめ</a:t>
                      </a:r>
                      <a:r>
                        <a:rPr sz="700" b="1" spc="5" dirty="0">
                          <a:solidFill>
                            <a:srgbClr val="C00000"/>
                          </a:solidFill>
                          <a:latin typeface="Yu Gothic"/>
                          <a:cs typeface="Yu Gothic"/>
                        </a:rPr>
                        <a:t>a2※</a:t>
                      </a:r>
                      <a:endParaRPr sz="700">
                        <a:latin typeface="Yu Gothic"/>
                        <a:cs typeface="Yu Gothic"/>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dirty="0">
                          <a:latin typeface="Yu Gothic"/>
                          <a:cs typeface="Yu Gothic"/>
                        </a:rPr>
                        <a:t>35</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9834">
                <a:tc>
                  <a:txBody>
                    <a:bodyPr/>
                    <a:lstStyle/>
                    <a:p>
                      <a:pPr marL="2540" algn="ctr">
                        <a:lnSpc>
                          <a:spcPct val="100000"/>
                        </a:lnSpc>
                        <a:spcBef>
                          <a:spcPts val="120"/>
                        </a:spcBef>
                      </a:pPr>
                      <a:r>
                        <a:rPr sz="700" b="1" spc="10" dirty="0">
                          <a:solidFill>
                            <a:srgbClr val="C00000"/>
                          </a:solidFill>
                          <a:latin typeface="Yu Gothic"/>
                          <a:cs typeface="Yu Gothic"/>
                        </a:rPr>
                        <a:t>発泡酒</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28575">
                      <a:solidFill>
                        <a:srgbClr val="000000"/>
                      </a:solidFill>
                      <a:prstDash val="solid"/>
                    </a:lnB>
                  </a:tcPr>
                </a:tc>
                <a:tc>
                  <a:txBody>
                    <a:bodyPr/>
                    <a:lstStyle/>
                    <a:p>
                      <a:pPr marL="2540" algn="ctr">
                        <a:lnSpc>
                          <a:spcPct val="100000"/>
                        </a:lnSpc>
                        <a:spcBef>
                          <a:spcPts val="120"/>
                        </a:spcBef>
                      </a:pPr>
                      <a:r>
                        <a:rPr sz="700" dirty="0">
                          <a:latin typeface="Yu Gothic"/>
                          <a:cs typeface="Yu Gothic"/>
                        </a:rPr>
                        <a:t>46</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28575">
                      <a:solidFill>
                        <a:srgbClr val="000000"/>
                      </a:solidFill>
                      <a:prstDash val="solid"/>
                    </a:lnB>
                  </a:tcPr>
                </a:tc>
                <a:tc>
                  <a:txBody>
                    <a:bodyPr/>
                    <a:lstStyle/>
                    <a:p>
                      <a:pPr marL="2540" algn="ctr">
                        <a:lnSpc>
                          <a:spcPct val="100000"/>
                        </a:lnSpc>
                        <a:spcBef>
                          <a:spcPts val="120"/>
                        </a:spcBef>
                      </a:pPr>
                      <a:r>
                        <a:rPr sz="700" spc="10" dirty="0">
                          <a:latin typeface="Yu Gothic"/>
                          <a:cs typeface="Yu Gothic"/>
                        </a:rPr>
                        <a:t>消費税額</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spc="10" dirty="0">
                          <a:latin typeface="Yu Gothic"/>
                          <a:cs typeface="Yu Gothic"/>
                        </a:rPr>
                        <a:t>税込金額</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233078">
                <a:tc>
                  <a:txBody>
                    <a:bodyPr/>
                    <a:lstStyle/>
                    <a:p>
                      <a:pPr marL="2540" algn="ctr">
                        <a:lnSpc>
                          <a:spcPct val="100000"/>
                        </a:lnSpc>
                        <a:spcBef>
                          <a:spcPts val="484"/>
                        </a:spcBef>
                      </a:pPr>
                      <a:r>
                        <a:rPr sz="700" b="1" dirty="0">
                          <a:solidFill>
                            <a:srgbClr val="C00000"/>
                          </a:solidFill>
                          <a:latin typeface="Yu Gothic"/>
                          <a:cs typeface="Yu Gothic"/>
                        </a:rPr>
                        <a:t>8%</a:t>
                      </a:r>
                      <a:r>
                        <a:rPr sz="700" b="1" spc="10" dirty="0">
                          <a:solidFill>
                            <a:srgbClr val="C00000"/>
                          </a:solidFill>
                          <a:latin typeface="Yu Gothic"/>
                          <a:cs typeface="Yu Gothic"/>
                        </a:rPr>
                        <a:t>対象合計</a:t>
                      </a:r>
                      <a:endParaRPr sz="700">
                        <a:latin typeface="Yu Gothic"/>
                        <a:cs typeface="Yu Gothic"/>
                      </a:endParaRPr>
                    </a:p>
                  </a:txBody>
                  <a:tcPr marL="0" marR="0" marT="61594" marB="0">
                    <a:lnL w="3175">
                      <a:solidFill>
                        <a:srgbClr val="000000"/>
                      </a:solidFill>
                      <a:prstDash val="solid"/>
                    </a:lnL>
                    <a:lnR w="3175">
                      <a:solidFill>
                        <a:srgbClr val="000000"/>
                      </a:solidFill>
                      <a:prstDash val="solid"/>
                    </a:lnR>
                    <a:lnT w="28575">
                      <a:solidFill>
                        <a:srgbClr val="000000"/>
                      </a:solidFill>
                      <a:prstDash val="solid"/>
                    </a:lnT>
                    <a:lnB w="3175">
                      <a:solidFill>
                        <a:srgbClr val="000000"/>
                      </a:solidFill>
                      <a:prstDash val="solid"/>
                    </a:lnB>
                  </a:tcPr>
                </a:tc>
                <a:tc>
                  <a:txBody>
                    <a:bodyPr/>
                    <a:lstStyle/>
                    <a:p>
                      <a:pPr marL="2540" algn="ctr">
                        <a:lnSpc>
                          <a:spcPct val="100000"/>
                        </a:lnSpc>
                        <a:spcBef>
                          <a:spcPts val="484"/>
                        </a:spcBef>
                      </a:pPr>
                      <a:r>
                        <a:rPr sz="700" dirty="0">
                          <a:latin typeface="Yu Gothic"/>
                          <a:cs typeface="Yu Gothic"/>
                        </a:rPr>
                        <a:t>70</a:t>
                      </a:r>
                      <a:endParaRPr sz="700">
                        <a:latin typeface="Yu Gothic"/>
                        <a:cs typeface="Yu Gothic"/>
                      </a:endParaRPr>
                    </a:p>
                  </a:txBody>
                  <a:tcPr marL="0" marR="0" marT="61594" marB="0">
                    <a:lnL w="3175">
                      <a:solidFill>
                        <a:srgbClr val="000000"/>
                      </a:solidFill>
                      <a:prstDash val="solid"/>
                    </a:lnL>
                    <a:lnR w="3175">
                      <a:solidFill>
                        <a:srgbClr val="000000"/>
                      </a:solidFill>
                      <a:prstDash val="solid"/>
                    </a:lnR>
                    <a:lnT w="28575">
                      <a:solidFill>
                        <a:srgbClr val="000000"/>
                      </a:solidFill>
                      <a:prstDash val="solid"/>
                    </a:lnT>
                    <a:lnB w="3175">
                      <a:solidFill>
                        <a:srgbClr val="000000"/>
                      </a:solidFill>
                      <a:prstDash val="solid"/>
                    </a:lnB>
                  </a:tcPr>
                </a:tc>
                <a:tc>
                  <a:txBody>
                    <a:bodyPr/>
                    <a:lstStyle/>
                    <a:p>
                      <a:pPr algn="ctr">
                        <a:lnSpc>
                          <a:spcPct val="100000"/>
                        </a:lnSpc>
                        <a:spcBef>
                          <a:spcPts val="484"/>
                        </a:spcBef>
                      </a:pPr>
                      <a:r>
                        <a:rPr sz="700" b="1" dirty="0">
                          <a:solidFill>
                            <a:srgbClr val="C00000"/>
                          </a:solidFill>
                          <a:latin typeface="Yu Gothic"/>
                          <a:cs typeface="Yu Gothic"/>
                        </a:rPr>
                        <a:t>5</a:t>
                      </a:r>
                      <a:endParaRPr sz="700">
                        <a:latin typeface="Yu Gothic"/>
                        <a:cs typeface="Yu Gothic"/>
                      </a:endParaRPr>
                    </a:p>
                  </a:txBody>
                  <a:tcPr marL="0" marR="0" marT="6159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484"/>
                        </a:spcBef>
                      </a:pPr>
                      <a:r>
                        <a:rPr sz="700" b="1" spc="10" dirty="0">
                          <a:solidFill>
                            <a:srgbClr val="C00000"/>
                          </a:solidFill>
                          <a:latin typeface="Yu Gothic"/>
                          <a:cs typeface="Yu Gothic"/>
                        </a:rPr>
                        <a:t>75</a:t>
                      </a:r>
                      <a:endParaRPr sz="700">
                        <a:latin typeface="Yu Gothic"/>
                        <a:cs typeface="Yu Gothic"/>
                      </a:endParaRPr>
                    </a:p>
                  </a:txBody>
                  <a:tcPr marL="0" marR="0" marT="61594"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220641">
                <a:tc>
                  <a:txBody>
                    <a:bodyPr/>
                    <a:lstStyle/>
                    <a:p>
                      <a:pPr algn="ctr">
                        <a:lnSpc>
                          <a:spcPct val="100000"/>
                        </a:lnSpc>
                        <a:spcBef>
                          <a:spcPts val="385"/>
                        </a:spcBef>
                      </a:pPr>
                      <a:r>
                        <a:rPr sz="700" b="1" spc="5" dirty="0">
                          <a:solidFill>
                            <a:srgbClr val="C00000"/>
                          </a:solidFill>
                          <a:latin typeface="Yu Gothic"/>
                          <a:cs typeface="Yu Gothic"/>
                        </a:rPr>
                        <a:t>10%</a:t>
                      </a:r>
                      <a:r>
                        <a:rPr sz="700" b="1" spc="10" dirty="0">
                          <a:solidFill>
                            <a:srgbClr val="C00000"/>
                          </a:solidFill>
                          <a:latin typeface="Yu Gothic"/>
                          <a:cs typeface="Yu Gothic"/>
                        </a:rPr>
                        <a:t>対象合計</a:t>
                      </a:r>
                      <a:endParaRPr sz="700">
                        <a:latin typeface="Yu Gothic"/>
                        <a:cs typeface="Yu Gothic"/>
                      </a:endParaRPr>
                    </a:p>
                  </a:txBody>
                  <a:tcPr marL="0" marR="0" marT="4889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409"/>
                        </a:spcBef>
                      </a:pPr>
                      <a:r>
                        <a:rPr sz="700" dirty="0">
                          <a:latin typeface="Yu Gothic"/>
                          <a:cs typeface="Yu Gothic"/>
                        </a:rPr>
                        <a:t>46</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409"/>
                        </a:spcBef>
                      </a:pPr>
                      <a:r>
                        <a:rPr sz="700" b="1" dirty="0">
                          <a:solidFill>
                            <a:srgbClr val="C00000"/>
                          </a:solidFill>
                          <a:latin typeface="Yu Gothic"/>
                          <a:cs typeface="Yu Gothic"/>
                        </a:rPr>
                        <a:t>4</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409"/>
                        </a:spcBef>
                      </a:pPr>
                      <a:r>
                        <a:rPr sz="700" b="1" spc="10" dirty="0">
                          <a:solidFill>
                            <a:srgbClr val="C00000"/>
                          </a:solidFill>
                          <a:latin typeface="Yu Gothic"/>
                          <a:cs typeface="Yu Gothic"/>
                        </a:rPr>
                        <a:t>50</a:t>
                      </a:r>
                      <a:endParaRPr sz="700">
                        <a:latin typeface="Yu Gothic"/>
                        <a:cs typeface="Yu Gothic"/>
                      </a:endParaRPr>
                    </a:p>
                  </a:txBody>
                  <a:tcPr marL="0" marR="0" marT="52069"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
        <p:nvSpPr>
          <p:cNvPr id="101" name="object 101"/>
          <p:cNvSpPr/>
          <p:nvPr/>
        </p:nvSpPr>
        <p:spPr>
          <a:xfrm>
            <a:off x="3008560" y="4167069"/>
            <a:ext cx="925417" cy="495721"/>
          </a:xfrm>
          <a:prstGeom prst="rect">
            <a:avLst/>
          </a:prstGeom>
          <a:blipFill>
            <a:blip r:embed="rId2" cstate="print"/>
            <a:stretch>
              <a:fillRect/>
            </a:stretch>
          </a:blipFill>
        </p:spPr>
        <p:txBody>
          <a:bodyPr wrap="square" lIns="0" tIns="0" rIns="0" bIns="0" rtlCol="0"/>
          <a:lstStyle/>
          <a:p>
            <a:endParaRPr/>
          </a:p>
        </p:txBody>
      </p:sp>
      <p:graphicFrame>
        <p:nvGraphicFramePr>
          <p:cNvPr id="102" name="object 102"/>
          <p:cNvGraphicFramePr>
            <a:graphicFrameLocks noGrp="1"/>
          </p:cNvGraphicFramePr>
          <p:nvPr/>
        </p:nvGraphicFramePr>
        <p:xfrm>
          <a:off x="1151560" y="4157788"/>
          <a:ext cx="2518408" cy="882558"/>
        </p:xfrm>
        <a:graphic>
          <a:graphicData uri="http://schemas.openxmlformats.org/drawingml/2006/table">
            <a:tbl>
              <a:tblPr firstRow="1" bandRow="1">
                <a:tableStyleId>{2D5ABB26-0587-4C30-8999-92F81FD0307C}</a:tableStyleId>
              </a:tblPr>
              <a:tblGrid>
                <a:gridCol w="1042669">
                  <a:extLst>
                    <a:ext uri="{9D8B030D-6E8A-4147-A177-3AD203B41FA5}">
                      <a16:colId xmlns:a16="http://schemas.microsoft.com/office/drawing/2014/main" val="20000"/>
                    </a:ext>
                  </a:extLst>
                </a:gridCol>
                <a:gridCol w="579119">
                  <a:extLst>
                    <a:ext uri="{9D8B030D-6E8A-4147-A177-3AD203B41FA5}">
                      <a16:colId xmlns:a16="http://schemas.microsoft.com/office/drawing/2014/main" val="20001"/>
                    </a:ext>
                  </a:extLst>
                </a:gridCol>
                <a:gridCol w="448310">
                  <a:extLst>
                    <a:ext uri="{9D8B030D-6E8A-4147-A177-3AD203B41FA5}">
                      <a16:colId xmlns:a16="http://schemas.microsoft.com/office/drawing/2014/main" val="20002"/>
                    </a:ext>
                  </a:extLst>
                </a:gridCol>
                <a:gridCol w="448310">
                  <a:extLst>
                    <a:ext uri="{9D8B030D-6E8A-4147-A177-3AD203B41FA5}">
                      <a16:colId xmlns:a16="http://schemas.microsoft.com/office/drawing/2014/main" val="20003"/>
                    </a:ext>
                  </a:extLst>
                </a:gridCol>
              </a:tblGrid>
              <a:tr h="146054">
                <a:tc>
                  <a:txBody>
                    <a:bodyPr/>
                    <a:lstStyle/>
                    <a:p>
                      <a:pPr algn="ctr">
                        <a:lnSpc>
                          <a:spcPct val="100000"/>
                        </a:lnSpc>
                        <a:spcBef>
                          <a:spcPts val="95"/>
                        </a:spcBef>
                      </a:pPr>
                      <a:r>
                        <a:rPr sz="700" spc="10" dirty="0">
                          <a:latin typeface="Yu Gothic"/>
                          <a:cs typeface="Yu Gothic"/>
                        </a:rPr>
                        <a:t>品名</a:t>
                      </a:r>
                      <a:endParaRPr sz="700">
                        <a:latin typeface="Yu Gothic"/>
                        <a:cs typeface="Yu Gothic"/>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spc="10" dirty="0">
                          <a:latin typeface="Yu Gothic"/>
                          <a:cs typeface="Yu Gothic"/>
                        </a:rPr>
                        <a:t>税抜価格</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46059">
                <a:tc>
                  <a:txBody>
                    <a:bodyPr/>
                    <a:lstStyle/>
                    <a:p>
                      <a:pPr marR="233045" algn="r">
                        <a:lnSpc>
                          <a:spcPct val="100000"/>
                        </a:lnSpc>
                        <a:spcBef>
                          <a:spcPts val="95"/>
                        </a:spcBef>
                      </a:pPr>
                      <a:r>
                        <a:rPr sz="700" b="1" dirty="0">
                          <a:solidFill>
                            <a:srgbClr val="C00000"/>
                          </a:solidFill>
                          <a:latin typeface="Yu Gothic"/>
                          <a:cs typeface="Yu Gothic"/>
                        </a:rPr>
                        <a:t>かんづめ</a:t>
                      </a:r>
                      <a:r>
                        <a:rPr sz="700" b="1" spc="5" dirty="0">
                          <a:solidFill>
                            <a:srgbClr val="C00000"/>
                          </a:solidFill>
                          <a:latin typeface="Yu Gothic"/>
                          <a:cs typeface="Yu Gothic"/>
                        </a:rPr>
                        <a:t>b1</a:t>
                      </a:r>
                      <a:r>
                        <a:rPr sz="700" b="1" dirty="0">
                          <a:solidFill>
                            <a:srgbClr val="C00000"/>
                          </a:solidFill>
                          <a:latin typeface="Yu Gothic"/>
                          <a:cs typeface="Yu Gothic"/>
                        </a:rPr>
                        <a:t>※</a:t>
                      </a:r>
                      <a:endParaRPr sz="700">
                        <a:latin typeface="Yu Gothic"/>
                        <a:cs typeface="Yu Gothic"/>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dirty="0">
                          <a:latin typeface="Yu Gothic"/>
                          <a:cs typeface="Yu Gothic"/>
                        </a:rPr>
                        <a:t>35</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6058">
                <a:tc>
                  <a:txBody>
                    <a:bodyPr/>
                    <a:lstStyle/>
                    <a:p>
                      <a:pPr marR="233045" algn="r">
                        <a:lnSpc>
                          <a:spcPct val="100000"/>
                        </a:lnSpc>
                        <a:spcBef>
                          <a:spcPts val="95"/>
                        </a:spcBef>
                      </a:pPr>
                      <a:r>
                        <a:rPr sz="700" b="1" dirty="0">
                          <a:solidFill>
                            <a:srgbClr val="C00000"/>
                          </a:solidFill>
                          <a:latin typeface="Yu Gothic"/>
                          <a:cs typeface="Yu Gothic"/>
                        </a:rPr>
                        <a:t>かんづめ</a:t>
                      </a:r>
                      <a:r>
                        <a:rPr sz="700" b="1" spc="5" dirty="0">
                          <a:solidFill>
                            <a:srgbClr val="C00000"/>
                          </a:solidFill>
                          <a:latin typeface="Yu Gothic"/>
                          <a:cs typeface="Yu Gothic"/>
                        </a:rPr>
                        <a:t>b2</a:t>
                      </a:r>
                      <a:r>
                        <a:rPr sz="700" b="1" dirty="0">
                          <a:solidFill>
                            <a:srgbClr val="C00000"/>
                          </a:solidFill>
                          <a:latin typeface="Yu Gothic"/>
                          <a:cs typeface="Yu Gothic"/>
                        </a:rPr>
                        <a:t>※</a:t>
                      </a:r>
                      <a:endParaRPr sz="700">
                        <a:latin typeface="Yu Gothic"/>
                        <a:cs typeface="Yu Gothic"/>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dirty="0">
                          <a:latin typeface="Yu Gothic"/>
                          <a:cs typeface="Yu Gothic"/>
                        </a:rPr>
                        <a:t>35</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41548">
                <a:tc>
                  <a:txBody>
                    <a:bodyPr/>
                    <a:lstStyle/>
                    <a:p>
                      <a:pPr marL="2540" algn="ctr">
                        <a:lnSpc>
                          <a:spcPct val="100000"/>
                        </a:lnSpc>
                        <a:spcBef>
                          <a:spcPts val="120"/>
                        </a:spcBef>
                      </a:pPr>
                      <a:r>
                        <a:rPr sz="700" b="1" spc="10" dirty="0">
                          <a:solidFill>
                            <a:srgbClr val="C00000"/>
                          </a:solidFill>
                          <a:latin typeface="Yu Gothic"/>
                          <a:cs typeface="Yu Gothic"/>
                        </a:rPr>
                        <a:t>発泡酒</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8100">
                      <a:solidFill>
                        <a:srgbClr val="000000"/>
                      </a:solidFill>
                      <a:prstDash val="solid"/>
                    </a:lnB>
                  </a:tcPr>
                </a:tc>
                <a:tc>
                  <a:txBody>
                    <a:bodyPr/>
                    <a:lstStyle/>
                    <a:p>
                      <a:pPr marL="2540" algn="ctr">
                        <a:lnSpc>
                          <a:spcPct val="100000"/>
                        </a:lnSpc>
                        <a:spcBef>
                          <a:spcPts val="120"/>
                        </a:spcBef>
                      </a:pPr>
                      <a:r>
                        <a:rPr sz="700" dirty="0">
                          <a:latin typeface="Yu Gothic"/>
                          <a:cs typeface="Yu Gothic"/>
                        </a:rPr>
                        <a:t>46</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8100">
                      <a:solidFill>
                        <a:srgbClr val="000000"/>
                      </a:solidFill>
                      <a:prstDash val="solid"/>
                    </a:lnB>
                  </a:tcPr>
                </a:tc>
                <a:tc>
                  <a:txBody>
                    <a:bodyPr/>
                    <a:lstStyle/>
                    <a:p>
                      <a:pPr marL="2540" algn="ctr">
                        <a:lnSpc>
                          <a:spcPct val="100000"/>
                        </a:lnSpc>
                        <a:spcBef>
                          <a:spcPts val="120"/>
                        </a:spcBef>
                      </a:pPr>
                      <a:r>
                        <a:rPr sz="700" spc="10" dirty="0">
                          <a:latin typeface="Yu Gothic"/>
                          <a:cs typeface="Yu Gothic"/>
                        </a:rPr>
                        <a:t>消費税額</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spc="10" dirty="0">
                          <a:latin typeface="Yu Gothic"/>
                          <a:cs typeface="Yu Gothic"/>
                        </a:rPr>
                        <a:t>税込金額</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56779">
                <a:tc>
                  <a:txBody>
                    <a:bodyPr/>
                    <a:lstStyle/>
                    <a:p>
                      <a:pPr marR="267335" algn="r">
                        <a:lnSpc>
                          <a:spcPct val="100000"/>
                        </a:lnSpc>
                        <a:spcBef>
                          <a:spcPts val="180"/>
                        </a:spcBef>
                      </a:pPr>
                      <a:r>
                        <a:rPr sz="700" b="1" spc="5" dirty="0">
                          <a:solidFill>
                            <a:srgbClr val="C00000"/>
                          </a:solidFill>
                          <a:latin typeface="Yu Gothic"/>
                          <a:cs typeface="Yu Gothic"/>
                        </a:rPr>
                        <a:t>8</a:t>
                      </a:r>
                      <a:r>
                        <a:rPr sz="700" b="1" spc="-15" dirty="0">
                          <a:solidFill>
                            <a:srgbClr val="C00000"/>
                          </a:solidFill>
                          <a:latin typeface="Yu Gothic"/>
                          <a:cs typeface="Yu Gothic"/>
                        </a:rPr>
                        <a:t>%</a:t>
                      </a:r>
                      <a:r>
                        <a:rPr sz="700" b="1" dirty="0">
                          <a:solidFill>
                            <a:srgbClr val="C00000"/>
                          </a:solidFill>
                          <a:latin typeface="Yu Gothic"/>
                          <a:cs typeface="Yu Gothic"/>
                        </a:rPr>
                        <a:t>対象合計</a:t>
                      </a:r>
                      <a:endParaRPr sz="700">
                        <a:latin typeface="Yu Gothic"/>
                        <a:cs typeface="Yu Gothic"/>
                      </a:endParaRPr>
                    </a:p>
                  </a:txBody>
                  <a:tcPr marL="0" marR="0" marT="22860" marB="0">
                    <a:lnL w="3175">
                      <a:solidFill>
                        <a:srgbClr val="000000"/>
                      </a:solidFill>
                      <a:prstDash val="solid"/>
                    </a:lnL>
                    <a:lnR w="3175">
                      <a:solidFill>
                        <a:srgbClr val="000000"/>
                      </a:solidFill>
                      <a:prstDash val="solid"/>
                    </a:lnR>
                    <a:lnT w="38100">
                      <a:solidFill>
                        <a:srgbClr val="000000"/>
                      </a:solidFill>
                      <a:prstDash val="solid"/>
                    </a:lnT>
                    <a:lnB w="3175">
                      <a:solidFill>
                        <a:srgbClr val="000000"/>
                      </a:solidFill>
                      <a:prstDash val="solid"/>
                    </a:lnB>
                  </a:tcPr>
                </a:tc>
                <a:tc>
                  <a:txBody>
                    <a:bodyPr/>
                    <a:lstStyle/>
                    <a:p>
                      <a:pPr marL="2540" algn="ctr">
                        <a:lnSpc>
                          <a:spcPct val="100000"/>
                        </a:lnSpc>
                        <a:spcBef>
                          <a:spcPts val="180"/>
                        </a:spcBef>
                      </a:pPr>
                      <a:r>
                        <a:rPr sz="700" dirty="0">
                          <a:latin typeface="Yu Gothic"/>
                          <a:cs typeface="Yu Gothic"/>
                        </a:rPr>
                        <a:t>70</a:t>
                      </a:r>
                      <a:endParaRPr sz="700">
                        <a:latin typeface="Yu Gothic"/>
                        <a:cs typeface="Yu Gothic"/>
                      </a:endParaRPr>
                    </a:p>
                  </a:txBody>
                  <a:tcPr marL="0" marR="0" marT="22860" marB="0">
                    <a:lnL w="3175">
                      <a:solidFill>
                        <a:srgbClr val="000000"/>
                      </a:solidFill>
                      <a:prstDash val="solid"/>
                    </a:lnL>
                    <a:lnR w="3175">
                      <a:solidFill>
                        <a:srgbClr val="000000"/>
                      </a:solidFill>
                      <a:prstDash val="solid"/>
                    </a:lnR>
                    <a:lnT w="38100">
                      <a:solidFill>
                        <a:srgbClr val="000000"/>
                      </a:solidFill>
                      <a:prstDash val="solid"/>
                    </a:lnT>
                    <a:lnB w="3175">
                      <a:solidFill>
                        <a:srgbClr val="000000"/>
                      </a:solidFill>
                      <a:prstDash val="solid"/>
                    </a:lnB>
                  </a:tcPr>
                </a:tc>
                <a:tc>
                  <a:txBody>
                    <a:bodyPr/>
                    <a:lstStyle/>
                    <a:p>
                      <a:pPr algn="ctr">
                        <a:lnSpc>
                          <a:spcPct val="100000"/>
                        </a:lnSpc>
                        <a:spcBef>
                          <a:spcPts val="180"/>
                        </a:spcBef>
                      </a:pPr>
                      <a:r>
                        <a:rPr sz="700" b="1" dirty="0">
                          <a:solidFill>
                            <a:srgbClr val="C00000"/>
                          </a:solidFill>
                          <a:latin typeface="Yu Gothic"/>
                          <a:cs typeface="Yu Gothic"/>
                        </a:rPr>
                        <a:t>5</a:t>
                      </a:r>
                      <a:endParaRPr sz="700">
                        <a:latin typeface="Yu Gothic"/>
                        <a:cs typeface="Yu Gothic"/>
                      </a:endParaRPr>
                    </a:p>
                  </a:txBody>
                  <a:tcPr marL="0" marR="0" marT="2286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80"/>
                        </a:spcBef>
                      </a:pPr>
                      <a:r>
                        <a:rPr sz="700" b="1" spc="10" dirty="0">
                          <a:solidFill>
                            <a:srgbClr val="C00000"/>
                          </a:solidFill>
                          <a:latin typeface="Yu Gothic"/>
                          <a:cs typeface="Yu Gothic"/>
                        </a:rPr>
                        <a:t>75</a:t>
                      </a:r>
                      <a:endParaRPr sz="700">
                        <a:latin typeface="Yu Gothic"/>
                        <a:cs typeface="Yu Gothic"/>
                      </a:endParaRPr>
                    </a:p>
                  </a:txBody>
                  <a:tcPr marL="0" marR="0" marT="2286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46060">
                <a:tc>
                  <a:txBody>
                    <a:bodyPr/>
                    <a:lstStyle/>
                    <a:p>
                      <a:pPr marR="242570" algn="r">
                        <a:lnSpc>
                          <a:spcPct val="100000"/>
                        </a:lnSpc>
                        <a:spcBef>
                          <a:spcPts val="95"/>
                        </a:spcBef>
                      </a:pPr>
                      <a:r>
                        <a:rPr sz="700" b="1" spc="5" dirty="0">
                          <a:solidFill>
                            <a:srgbClr val="C00000"/>
                          </a:solidFill>
                          <a:latin typeface="Yu Gothic"/>
                          <a:cs typeface="Yu Gothic"/>
                        </a:rPr>
                        <a:t>10</a:t>
                      </a:r>
                      <a:r>
                        <a:rPr sz="700" b="1" spc="-15" dirty="0">
                          <a:solidFill>
                            <a:srgbClr val="C00000"/>
                          </a:solidFill>
                          <a:latin typeface="Yu Gothic"/>
                          <a:cs typeface="Yu Gothic"/>
                        </a:rPr>
                        <a:t>%</a:t>
                      </a:r>
                      <a:r>
                        <a:rPr sz="700" b="1" dirty="0">
                          <a:solidFill>
                            <a:srgbClr val="C00000"/>
                          </a:solidFill>
                          <a:latin typeface="Yu Gothic"/>
                          <a:cs typeface="Yu Gothic"/>
                        </a:rPr>
                        <a:t>対象合計</a:t>
                      </a:r>
                      <a:endParaRPr sz="700">
                        <a:latin typeface="Yu Gothic"/>
                        <a:cs typeface="Yu Gothic"/>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700" dirty="0">
                          <a:latin typeface="Yu Gothic"/>
                          <a:cs typeface="Yu Gothic"/>
                        </a:rPr>
                        <a:t>46</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700" b="1" dirty="0">
                          <a:solidFill>
                            <a:srgbClr val="C00000"/>
                          </a:solidFill>
                          <a:latin typeface="Yu Gothic"/>
                          <a:cs typeface="Yu Gothic"/>
                        </a:rPr>
                        <a:t>4</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20"/>
                        </a:spcBef>
                      </a:pPr>
                      <a:r>
                        <a:rPr sz="700" b="1" spc="10" dirty="0">
                          <a:solidFill>
                            <a:srgbClr val="C00000"/>
                          </a:solidFill>
                          <a:latin typeface="Yu Gothic"/>
                          <a:cs typeface="Yu Gothic"/>
                        </a:rPr>
                        <a:t>50</a:t>
                      </a:r>
                      <a:endParaRPr sz="70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
        <p:nvSpPr>
          <p:cNvPr id="103" name="object 103"/>
          <p:cNvSpPr/>
          <p:nvPr/>
        </p:nvSpPr>
        <p:spPr>
          <a:xfrm>
            <a:off x="3024180" y="2252811"/>
            <a:ext cx="922247" cy="499434"/>
          </a:xfrm>
          <a:prstGeom prst="rect">
            <a:avLst/>
          </a:prstGeom>
          <a:blipFill>
            <a:blip r:embed="rId3" cstate="print"/>
            <a:stretch>
              <a:fillRect/>
            </a:stretch>
          </a:blipFill>
        </p:spPr>
        <p:txBody>
          <a:bodyPr wrap="square" lIns="0" tIns="0" rIns="0" bIns="0" rtlCol="0"/>
          <a:lstStyle/>
          <a:p>
            <a:endParaRPr/>
          </a:p>
        </p:txBody>
      </p:sp>
      <p:sp>
        <p:nvSpPr>
          <p:cNvPr id="104" name="object 104"/>
          <p:cNvSpPr/>
          <p:nvPr/>
        </p:nvSpPr>
        <p:spPr>
          <a:xfrm>
            <a:off x="7854874" y="2830279"/>
            <a:ext cx="963930" cy="552450"/>
          </a:xfrm>
          <a:custGeom>
            <a:avLst/>
            <a:gdLst/>
            <a:ahLst/>
            <a:cxnLst/>
            <a:rect l="l" t="t" r="r" b="b"/>
            <a:pathLst>
              <a:path w="963929" h="552450">
                <a:moveTo>
                  <a:pt x="410184" y="135718"/>
                </a:moveTo>
                <a:lnTo>
                  <a:pt x="172867" y="135718"/>
                </a:lnTo>
                <a:lnTo>
                  <a:pt x="0" y="0"/>
                </a:lnTo>
                <a:lnTo>
                  <a:pt x="410184" y="135718"/>
                </a:lnTo>
                <a:close/>
              </a:path>
              <a:path w="963929" h="552450">
                <a:moveTo>
                  <a:pt x="894414" y="552135"/>
                </a:moveTo>
                <a:lnTo>
                  <a:pt x="84166" y="552135"/>
                </a:lnTo>
                <a:lnTo>
                  <a:pt x="57110" y="546680"/>
                </a:lnTo>
                <a:lnTo>
                  <a:pt x="35015" y="531807"/>
                </a:lnTo>
                <a:lnTo>
                  <a:pt x="20118" y="509746"/>
                </a:lnTo>
                <a:lnTo>
                  <a:pt x="14656" y="482731"/>
                </a:lnTo>
                <a:lnTo>
                  <a:pt x="14656" y="205121"/>
                </a:lnTo>
                <a:lnTo>
                  <a:pt x="20118" y="178107"/>
                </a:lnTo>
                <a:lnTo>
                  <a:pt x="35015" y="156046"/>
                </a:lnTo>
                <a:lnTo>
                  <a:pt x="57110" y="141172"/>
                </a:lnTo>
                <a:lnTo>
                  <a:pt x="84166" y="135718"/>
                </a:lnTo>
                <a:lnTo>
                  <a:pt x="894414" y="135718"/>
                </a:lnTo>
                <a:lnTo>
                  <a:pt x="943565" y="156046"/>
                </a:lnTo>
                <a:lnTo>
                  <a:pt x="963924" y="205121"/>
                </a:lnTo>
                <a:lnTo>
                  <a:pt x="963924" y="482731"/>
                </a:lnTo>
                <a:lnTo>
                  <a:pt x="958462" y="509746"/>
                </a:lnTo>
                <a:lnTo>
                  <a:pt x="943565" y="531807"/>
                </a:lnTo>
                <a:lnTo>
                  <a:pt x="921470" y="546680"/>
                </a:lnTo>
                <a:lnTo>
                  <a:pt x="894414" y="552135"/>
                </a:lnTo>
                <a:close/>
              </a:path>
            </a:pathLst>
          </a:custGeom>
          <a:solidFill>
            <a:srgbClr val="FFFFFF"/>
          </a:solidFill>
        </p:spPr>
        <p:txBody>
          <a:bodyPr wrap="square" lIns="0" tIns="0" rIns="0" bIns="0" rtlCol="0"/>
          <a:lstStyle/>
          <a:p>
            <a:endParaRPr/>
          </a:p>
        </p:txBody>
      </p:sp>
      <p:sp>
        <p:nvSpPr>
          <p:cNvPr id="105" name="object 105"/>
          <p:cNvSpPr/>
          <p:nvPr/>
        </p:nvSpPr>
        <p:spPr>
          <a:xfrm>
            <a:off x="7854874" y="2830279"/>
            <a:ext cx="963930" cy="552450"/>
          </a:xfrm>
          <a:custGeom>
            <a:avLst/>
            <a:gdLst/>
            <a:ahLst/>
            <a:cxnLst/>
            <a:rect l="l" t="t" r="r" b="b"/>
            <a:pathLst>
              <a:path w="963929" h="552450">
                <a:moveTo>
                  <a:pt x="14656" y="205122"/>
                </a:moveTo>
                <a:lnTo>
                  <a:pt x="20118" y="178107"/>
                </a:lnTo>
                <a:lnTo>
                  <a:pt x="35015" y="156046"/>
                </a:lnTo>
                <a:lnTo>
                  <a:pt x="57110" y="141172"/>
                </a:lnTo>
                <a:lnTo>
                  <a:pt x="84166" y="135718"/>
                </a:lnTo>
                <a:lnTo>
                  <a:pt x="172867" y="135718"/>
                </a:lnTo>
                <a:lnTo>
                  <a:pt x="0" y="0"/>
                </a:lnTo>
                <a:lnTo>
                  <a:pt x="410184" y="135718"/>
                </a:lnTo>
                <a:lnTo>
                  <a:pt x="894414" y="135718"/>
                </a:lnTo>
                <a:lnTo>
                  <a:pt x="921470" y="141172"/>
                </a:lnTo>
                <a:lnTo>
                  <a:pt x="943565" y="156046"/>
                </a:lnTo>
                <a:lnTo>
                  <a:pt x="958462" y="178107"/>
                </a:lnTo>
                <a:lnTo>
                  <a:pt x="963924" y="205122"/>
                </a:lnTo>
                <a:lnTo>
                  <a:pt x="963924" y="309225"/>
                </a:lnTo>
                <a:lnTo>
                  <a:pt x="963924" y="482731"/>
                </a:lnTo>
                <a:lnTo>
                  <a:pt x="958462" y="509746"/>
                </a:lnTo>
                <a:lnTo>
                  <a:pt x="943565" y="531807"/>
                </a:lnTo>
                <a:lnTo>
                  <a:pt x="921470" y="546680"/>
                </a:lnTo>
                <a:lnTo>
                  <a:pt x="894414" y="552135"/>
                </a:lnTo>
                <a:lnTo>
                  <a:pt x="410184" y="552135"/>
                </a:lnTo>
                <a:lnTo>
                  <a:pt x="172867" y="552135"/>
                </a:lnTo>
                <a:lnTo>
                  <a:pt x="84166" y="552135"/>
                </a:lnTo>
                <a:lnTo>
                  <a:pt x="57110" y="546680"/>
                </a:lnTo>
                <a:lnTo>
                  <a:pt x="35015" y="531807"/>
                </a:lnTo>
                <a:lnTo>
                  <a:pt x="20118" y="509746"/>
                </a:lnTo>
                <a:lnTo>
                  <a:pt x="14656" y="482731"/>
                </a:lnTo>
                <a:lnTo>
                  <a:pt x="14656" y="309225"/>
                </a:lnTo>
                <a:lnTo>
                  <a:pt x="14656" y="205121"/>
                </a:lnTo>
                <a:close/>
              </a:path>
            </a:pathLst>
          </a:custGeom>
          <a:ln w="9326">
            <a:solidFill>
              <a:srgbClr val="000000"/>
            </a:solidFill>
          </a:ln>
        </p:spPr>
        <p:txBody>
          <a:bodyPr wrap="square" lIns="0" tIns="0" rIns="0" bIns="0" rtlCol="0"/>
          <a:lstStyle/>
          <a:p>
            <a:endParaRPr/>
          </a:p>
        </p:txBody>
      </p:sp>
      <p:sp>
        <p:nvSpPr>
          <p:cNvPr id="106" name="object 106"/>
          <p:cNvSpPr txBox="1"/>
          <p:nvPr/>
        </p:nvSpPr>
        <p:spPr>
          <a:xfrm>
            <a:off x="7935427" y="2978216"/>
            <a:ext cx="748030" cy="330200"/>
          </a:xfrm>
          <a:prstGeom prst="rect">
            <a:avLst/>
          </a:prstGeom>
        </p:spPr>
        <p:txBody>
          <a:bodyPr vert="horz" wrap="square" lIns="0" tIns="12700" rIns="0" bIns="0" rtlCol="0">
            <a:spAutoFit/>
          </a:bodyPr>
          <a:lstStyle/>
          <a:p>
            <a:pPr marL="12700" marR="5080">
              <a:lnSpc>
                <a:spcPct val="133200"/>
              </a:lnSpc>
              <a:spcBef>
                <a:spcPts val="100"/>
              </a:spcBef>
            </a:pPr>
            <a:r>
              <a:rPr sz="750" i="1" spc="-40" dirty="0">
                <a:latin typeface="Yu Gothic"/>
                <a:cs typeface="Yu Gothic"/>
              </a:rPr>
              <a:t>インボイス納品書 の合計金額</a:t>
            </a:r>
            <a:endParaRPr sz="750">
              <a:latin typeface="Yu Gothic"/>
              <a:cs typeface="Yu Gothic"/>
            </a:endParaRPr>
          </a:p>
        </p:txBody>
      </p:sp>
      <p:sp>
        <p:nvSpPr>
          <p:cNvPr id="110" name="スライド番号プレースホルダー 109">
            <a:extLst>
              <a:ext uri="{FF2B5EF4-FFF2-40B4-BE49-F238E27FC236}">
                <a16:creationId xmlns:a16="http://schemas.microsoft.com/office/drawing/2014/main" id="{58C296B6-32E5-44F2-A9B3-3539A96E9D67}"/>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15</a:t>
            </a:fld>
            <a:endParaRPr lang="en-US" altLang="ja-JP"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87372" y="680403"/>
            <a:ext cx="5969000" cy="574040"/>
          </a:xfrm>
          <a:prstGeom prst="rect">
            <a:avLst/>
          </a:prstGeom>
        </p:spPr>
        <p:txBody>
          <a:bodyPr vert="horz" wrap="square" lIns="0" tIns="12700" rIns="0" bIns="0" rtlCol="0">
            <a:spAutoFit/>
          </a:bodyPr>
          <a:lstStyle/>
          <a:p>
            <a:pPr marL="12700">
              <a:lnSpc>
                <a:spcPct val="100000"/>
              </a:lnSpc>
              <a:spcBef>
                <a:spcPts val="100"/>
              </a:spcBef>
            </a:pPr>
            <a:r>
              <a:rPr sz="3600" dirty="0"/>
              <a:t>方式５：納品書インボイス②</a:t>
            </a:r>
          </a:p>
        </p:txBody>
      </p:sp>
      <p:sp>
        <p:nvSpPr>
          <p:cNvPr id="3" name="object 3"/>
          <p:cNvSpPr txBox="1"/>
          <p:nvPr/>
        </p:nvSpPr>
        <p:spPr>
          <a:xfrm>
            <a:off x="193099" y="1521797"/>
            <a:ext cx="4537710" cy="130810"/>
          </a:xfrm>
          <a:prstGeom prst="rect">
            <a:avLst/>
          </a:prstGeom>
        </p:spPr>
        <p:txBody>
          <a:bodyPr vert="horz" wrap="square" lIns="0" tIns="17145" rIns="0" bIns="0" rtlCol="0">
            <a:spAutoFit/>
          </a:bodyPr>
          <a:lstStyle/>
          <a:p>
            <a:pPr marL="12700">
              <a:lnSpc>
                <a:spcPct val="100000"/>
              </a:lnSpc>
              <a:spcBef>
                <a:spcPts val="135"/>
              </a:spcBef>
            </a:pPr>
            <a:r>
              <a:rPr sz="650" spc="35" dirty="0">
                <a:latin typeface="Yu Gothic"/>
                <a:cs typeface="Yu Gothic"/>
              </a:rPr>
              <a:t>＜消費税の仕入税額控除制度における適格請求書等保存方式に関するＱ＆Ａ（平成</a:t>
            </a:r>
            <a:r>
              <a:rPr sz="650" spc="25" dirty="0">
                <a:latin typeface="Yu Gothic"/>
                <a:cs typeface="Yu Gothic"/>
              </a:rPr>
              <a:t> </a:t>
            </a:r>
            <a:r>
              <a:rPr sz="650" spc="15" dirty="0">
                <a:latin typeface="Yu Gothic"/>
                <a:cs typeface="Yu Gothic"/>
              </a:rPr>
              <a:t>30</a:t>
            </a:r>
            <a:r>
              <a:rPr sz="650" spc="30" dirty="0">
                <a:latin typeface="Yu Gothic"/>
                <a:cs typeface="Yu Gothic"/>
              </a:rPr>
              <a:t> </a:t>
            </a:r>
            <a:r>
              <a:rPr sz="650" spc="35" dirty="0">
                <a:latin typeface="Yu Gothic"/>
                <a:cs typeface="Yu Gothic"/>
              </a:rPr>
              <a:t>年</a:t>
            </a:r>
            <a:r>
              <a:rPr sz="650" spc="30" dirty="0">
                <a:latin typeface="Yu Gothic"/>
                <a:cs typeface="Yu Gothic"/>
              </a:rPr>
              <a:t> </a:t>
            </a:r>
            <a:r>
              <a:rPr sz="650" spc="15" dirty="0">
                <a:latin typeface="Yu Gothic"/>
                <a:cs typeface="Yu Gothic"/>
              </a:rPr>
              <a:t>11</a:t>
            </a:r>
            <a:r>
              <a:rPr sz="650" spc="30" dirty="0">
                <a:latin typeface="Yu Gothic"/>
                <a:cs typeface="Yu Gothic"/>
              </a:rPr>
              <a:t> </a:t>
            </a:r>
            <a:r>
              <a:rPr sz="650" spc="35" dirty="0">
                <a:latin typeface="Yu Gothic"/>
                <a:cs typeface="Yu Gothic"/>
              </a:rPr>
              <a:t>月改訂）問</a:t>
            </a:r>
            <a:r>
              <a:rPr sz="650" spc="15" dirty="0">
                <a:latin typeface="Yu Gothic"/>
                <a:cs typeface="Yu Gothic"/>
              </a:rPr>
              <a:t>44</a:t>
            </a:r>
            <a:r>
              <a:rPr sz="650" spc="35" dirty="0">
                <a:latin typeface="Yu Gothic"/>
                <a:cs typeface="Yu Gothic"/>
              </a:rPr>
              <a:t>、問</a:t>
            </a:r>
            <a:r>
              <a:rPr sz="650" spc="20" dirty="0">
                <a:latin typeface="Yu Gothic"/>
                <a:cs typeface="Yu Gothic"/>
              </a:rPr>
              <a:t>17＞</a:t>
            </a:r>
            <a:endParaRPr sz="650">
              <a:latin typeface="Yu Gothic"/>
              <a:cs typeface="Yu Gothic"/>
            </a:endParaRPr>
          </a:p>
        </p:txBody>
      </p:sp>
      <p:sp>
        <p:nvSpPr>
          <p:cNvPr id="4" name="object 4"/>
          <p:cNvSpPr txBox="1"/>
          <p:nvPr/>
        </p:nvSpPr>
        <p:spPr>
          <a:xfrm>
            <a:off x="6888114" y="1805063"/>
            <a:ext cx="463550" cy="130810"/>
          </a:xfrm>
          <a:prstGeom prst="rect">
            <a:avLst/>
          </a:prstGeom>
        </p:spPr>
        <p:txBody>
          <a:bodyPr vert="horz" wrap="square" lIns="0" tIns="17145" rIns="0" bIns="0" rtlCol="0">
            <a:spAutoFit/>
          </a:bodyPr>
          <a:lstStyle/>
          <a:p>
            <a:pPr marL="12700">
              <a:lnSpc>
                <a:spcPct val="100000"/>
              </a:lnSpc>
              <a:spcBef>
                <a:spcPts val="135"/>
              </a:spcBef>
            </a:pPr>
            <a:r>
              <a:rPr sz="650" spc="35" dirty="0">
                <a:latin typeface="Yu Gothic"/>
                <a:cs typeface="Yu Gothic"/>
              </a:rPr>
              <a:t>一括請求書</a:t>
            </a:r>
            <a:endParaRPr sz="650">
              <a:latin typeface="Yu Gothic"/>
              <a:cs typeface="Yu Gothic"/>
            </a:endParaRPr>
          </a:p>
        </p:txBody>
      </p:sp>
      <p:sp>
        <p:nvSpPr>
          <p:cNvPr id="5" name="object 5"/>
          <p:cNvSpPr txBox="1"/>
          <p:nvPr/>
        </p:nvSpPr>
        <p:spPr>
          <a:xfrm>
            <a:off x="1168513" y="1909930"/>
            <a:ext cx="1517650" cy="309245"/>
          </a:xfrm>
          <a:prstGeom prst="rect">
            <a:avLst/>
          </a:prstGeom>
        </p:spPr>
        <p:txBody>
          <a:bodyPr vert="horz" wrap="square" lIns="0" tIns="53975" rIns="0" bIns="0" rtlCol="0">
            <a:spAutoFit/>
          </a:bodyPr>
          <a:lstStyle/>
          <a:p>
            <a:pPr marL="15240">
              <a:lnSpc>
                <a:spcPct val="100000"/>
              </a:lnSpc>
              <a:spcBef>
                <a:spcPts val="425"/>
              </a:spcBef>
            </a:pPr>
            <a:r>
              <a:rPr sz="650" b="1" spc="35" dirty="0">
                <a:solidFill>
                  <a:srgbClr val="C00000"/>
                </a:solidFill>
                <a:latin typeface="Yu Gothic"/>
                <a:cs typeface="Yu Gothic"/>
              </a:rPr>
              <a:t>〇〇株式会社</a:t>
            </a:r>
            <a:r>
              <a:rPr sz="650" b="1" spc="50" dirty="0">
                <a:solidFill>
                  <a:srgbClr val="C00000"/>
                </a:solidFill>
                <a:latin typeface="Yu Gothic"/>
                <a:cs typeface="Yu Gothic"/>
              </a:rPr>
              <a:t> </a:t>
            </a:r>
            <a:r>
              <a:rPr sz="650" b="1" spc="35" dirty="0">
                <a:solidFill>
                  <a:srgbClr val="C00000"/>
                </a:solidFill>
                <a:latin typeface="Yu Gothic"/>
                <a:cs typeface="Yu Gothic"/>
              </a:rPr>
              <a:t>御中</a:t>
            </a:r>
            <a:endParaRPr sz="650">
              <a:latin typeface="Yu Gothic"/>
              <a:cs typeface="Yu Gothic"/>
            </a:endParaRPr>
          </a:p>
          <a:p>
            <a:pPr marL="12700">
              <a:lnSpc>
                <a:spcPct val="100000"/>
              </a:lnSpc>
              <a:spcBef>
                <a:spcPts val="335"/>
              </a:spcBef>
            </a:pPr>
            <a:r>
              <a:rPr sz="650" spc="35" dirty="0">
                <a:latin typeface="Yu Gothic"/>
                <a:cs typeface="Yu Gothic"/>
              </a:rPr>
              <a:t>納品金額</a:t>
            </a:r>
            <a:r>
              <a:rPr sz="650" spc="20" dirty="0">
                <a:latin typeface="Yu Gothic"/>
                <a:cs typeface="Yu Gothic"/>
              </a:rPr>
              <a:t>：125</a:t>
            </a:r>
            <a:r>
              <a:rPr sz="650" spc="75" dirty="0">
                <a:latin typeface="Yu Gothic"/>
                <a:cs typeface="Yu Gothic"/>
              </a:rPr>
              <a:t> </a:t>
            </a:r>
            <a:r>
              <a:rPr sz="650" spc="10" dirty="0">
                <a:latin typeface="Yu Gothic"/>
                <a:cs typeface="Yu Gothic"/>
              </a:rPr>
              <a:t>(</a:t>
            </a:r>
            <a:r>
              <a:rPr sz="650" spc="35" dirty="0">
                <a:latin typeface="Yu Gothic"/>
                <a:cs typeface="Yu Gothic"/>
              </a:rPr>
              <a:t>税込）</a:t>
            </a:r>
            <a:r>
              <a:rPr sz="650" spc="45" dirty="0">
                <a:latin typeface="Yu Gothic"/>
                <a:cs typeface="Yu Gothic"/>
              </a:rPr>
              <a:t> </a:t>
            </a:r>
            <a:r>
              <a:rPr sz="650" spc="35" dirty="0">
                <a:latin typeface="Yu Gothic"/>
                <a:cs typeface="Yu Gothic"/>
              </a:rPr>
              <a:t>消費税：９</a:t>
            </a:r>
            <a:endParaRPr sz="650">
              <a:latin typeface="Yu Gothic"/>
              <a:cs typeface="Yu Gothic"/>
            </a:endParaRPr>
          </a:p>
        </p:txBody>
      </p:sp>
      <p:sp>
        <p:nvSpPr>
          <p:cNvPr id="6" name="object 6"/>
          <p:cNvSpPr txBox="1"/>
          <p:nvPr/>
        </p:nvSpPr>
        <p:spPr>
          <a:xfrm>
            <a:off x="3668950" y="1909931"/>
            <a:ext cx="560070" cy="309245"/>
          </a:xfrm>
          <a:prstGeom prst="rect">
            <a:avLst/>
          </a:prstGeom>
        </p:spPr>
        <p:txBody>
          <a:bodyPr vert="horz" wrap="square" lIns="0" tIns="53975" rIns="0" bIns="0" rtlCol="0">
            <a:spAutoFit/>
          </a:bodyPr>
          <a:lstStyle/>
          <a:p>
            <a:pPr marL="12700">
              <a:lnSpc>
                <a:spcPct val="100000"/>
              </a:lnSpc>
              <a:spcBef>
                <a:spcPts val="425"/>
              </a:spcBef>
            </a:pPr>
            <a:r>
              <a:rPr sz="650" b="1" spc="35" dirty="0">
                <a:solidFill>
                  <a:srgbClr val="00AFEF"/>
                </a:solidFill>
                <a:latin typeface="Yu Gothic"/>
                <a:cs typeface="Yu Gothic"/>
              </a:rPr>
              <a:t>納品N</a:t>
            </a:r>
            <a:r>
              <a:rPr sz="650" b="1" spc="10" dirty="0">
                <a:solidFill>
                  <a:srgbClr val="00AFEF"/>
                </a:solidFill>
                <a:latin typeface="Yu Gothic"/>
                <a:cs typeface="Yu Gothic"/>
              </a:rPr>
              <a:t>o.</a:t>
            </a:r>
            <a:r>
              <a:rPr sz="650" b="1" spc="25" dirty="0">
                <a:solidFill>
                  <a:srgbClr val="00AFEF"/>
                </a:solidFill>
                <a:latin typeface="Yu Gothic"/>
                <a:cs typeface="Yu Gothic"/>
              </a:rPr>
              <a:t>1001</a:t>
            </a:r>
            <a:endParaRPr sz="650">
              <a:latin typeface="Yu Gothic"/>
              <a:cs typeface="Yu Gothic"/>
            </a:endParaRPr>
          </a:p>
          <a:p>
            <a:pPr marL="135890">
              <a:lnSpc>
                <a:spcPct val="100000"/>
              </a:lnSpc>
              <a:spcBef>
                <a:spcPts val="335"/>
              </a:spcBef>
            </a:pPr>
            <a:r>
              <a:rPr sz="650" b="1" spc="40" dirty="0">
                <a:solidFill>
                  <a:srgbClr val="C00000"/>
                </a:solidFill>
                <a:latin typeface="Yu Gothic"/>
                <a:cs typeface="Yu Gothic"/>
              </a:rPr>
              <a:t>H</a:t>
            </a:r>
            <a:r>
              <a:rPr sz="650" b="1" spc="35" dirty="0">
                <a:solidFill>
                  <a:srgbClr val="C00000"/>
                </a:solidFill>
                <a:latin typeface="Yu Gothic"/>
                <a:cs typeface="Yu Gothic"/>
              </a:rPr>
              <a:t>〇</a:t>
            </a:r>
            <a:r>
              <a:rPr sz="650" b="1" spc="5" dirty="0">
                <a:solidFill>
                  <a:srgbClr val="C00000"/>
                </a:solidFill>
                <a:latin typeface="Yu Gothic"/>
                <a:cs typeface="Yu Gothic"/>
              </a:rPr>
              <a:t>.</a:t>
            </a:r>
            <a:r>
              <a:rPr sz="650" b="1" spc="25" dirty="0">
                <a:solidFill>
                  <a:srgbClr val="C00000"/>
                </a:solidFill>
                <a:latin typeface="Yu Gothic"/>
                <a:cs typeface="Yu Gothic"/>
              </a:rPr>
              <a:t>10</a:t>
            </a:r>
            <a:r>
              <a:rPr sz="650" b="1" spc="5" dirty="0">
                <a:solidFill>
                  <a:srgbClr val="C00000"/>
                </a:solidFill>
                <a:latin typeface="Yu Gothic"/>
                <a:cs typeface="Yu Gothic"/>
              </a:rPr>
              <a:t>.</a:t>
            </a:r>
            <a:r>
              <a:rPr sz="650" b="1" spc="25" dirty="0">
                <a:solidFill>
                  <a:srgbClr val="C00000"/>
                </a:solidFill>
                <a:latin typeface="Yu Gothic"/>
                <a:cs typeface="Yu Gothic"/>
              </a:rPr>
              <a:t>15</a:t>
            </a:r>
            <a:endParaRPr sz="650">
              <a:latin typeface="Yu Gothic"/>
              <a:cs typeface="Yu Gothic"/>
            </a:endParaRPr>
          </a:p>
        </p:txBody>
      </p:sp>
      <p:sp>
        <p:nvSpPr>
          <p:cNvPr id="7" name="object 7"/>
          <p:cNvSpPr txBox="1"/>
          <p:nvPr/>
        </p:nvSpPr>
        <p:spPr>
          <a:xfrm>
            <a:off x="5375166" y="1946695"/>
            <a:ext cx="2885440" cy="555625"/>
          </a:xfrm>
          <a:prstGeom prst="rect">
            <a:avLst/>
          </a:prstGeom>
        </p:spPr>
        <p:txBody>
          <a:bodyPr vert="horz" wrap="square" lIns="0" tIns="17145" rIns="0" bIns="0" rtlCol="0">
            <a:spAutoFit/>
          </a:bodyPr>
          <a:lstStyle/>
          <a:p>
            <a:pPr marL="12700">
              <a:lnSpc>
                <a:spcPct val="100000"/>
              </a:lnSpc>
              <a:spcBef>
                <a:spcPts val="135"/>
              </a:spcBef>
              <a:tabLst>
                <a:tab pos="2443480" algn="l"/>
              </a:tabLst>
            </a:pPr>
            <a:r>
              <a:rPr sz="650" spc="35" dirty="0">
                <a:latin typeface="Yu Gothic"/>
                <a:cs typeface="Yu Gothic"/>
              </a:rPr>
              <a:t>〇〇株式会社  </a:t>
            </a:r>
            <a:r>
              <a:rPr sz="650" spc="75" dirty="0">
                <a:latin typeface="Yu Gothic"/>
                <a:cs typeface="Yu Gothic"/>
              </a:rPr>
              <a:t> </a:t>
            </a:r>
            <a:r>
              <a:rPr sz="650" spc="35" dirty="0">
                <a:latin typeface="Yu Gothic"/>
                <a:cs typeface="Yu Gothic"/>
              </a:rPr>
              <a:t>御中	</a:t>
            </a:r>
            <a:r>
              <a:rPr sz="650" spc="30" dirty="0">
                <a:latin typeface="Yu Gothic"/>
                <a:cs typeface="Yu Gothic"/>
              </a:rPr>
              <a:t>H</a:t>
            </a:r>
            <a:r>
              <a:rPr sz="650" spc="35" dirty="0">
                <a:latin typeface="Yu Gothic"/>
                <a:cs typeface="Yu Gothic"/>
              </a:rPr>
              <a:t>〇</a:t>
            </a:r>
            <a:r>
              <a:rPr sz="650" spc="5" dirty="0">
                <a:latin typeface="Yu Gothic"/>
                <a:cs typeface="Yu Gothic"/>
              </a:rPr>
              <a:t>.10.31</a:t>
            </a:r>
            <a:endParaRPr sz="650">
              <a:latin typeface="Yu Gothic"/>
              <a:cs typeface="Yu Gothic"/>
            </a:endParaRPr>
          </a:p>
          <a:p>
            <a:pPr>
              <a:lnSpc>
                <a:spcPct val="100000"/>
              </a:lnSpc>
            </a:pPr>
            <a:endParaRPr sz="700">
              <a:latin typeface="Times New Roman"/>
              <a:cs typeface="Times New Roman"/>
            </a:endParaRPr>
          </a:p>
          <a:p>
            <a:pPr>
              <a:lnSpc>
                <a:spcPct val="100000"/>
              </a:lnSpc>
              <a:spcBef>
                <a:spcPts val="15"/>
              </a:spcBef>
            </a:pPr>
            <a:endParaRPr sz="550">
              <a:latin typeface="Times New Roman"/>
              <a:cs typeface="Times New Roman"/>
            </a:endParaRPr>
          </a:p>
          <a:p>
            <a:pPr marL="447675">
              <a:lnSpc>
                <a:spcPct val="100000"/>
              </a:lnSpc>
            </a:pPr>
            <a:r>
              <a:rPr sz="650" spc="35" dirty="0">
                <a:latin typeface="Yu Gothic"/>
                <a:cs typeface="Yu Gothic"/>
              </a:rPr>
              <a:t>今月分の請求になります。</a:t>
            </a:r>
            <a:endParaRPr sz="650">
              <a:latin typeface="Yu Gothic"/>
              <a:cs typeface="Yu Gothic"/>
            </a:endParaRPr>
          </a:p>
          <a:p>
            <a:pPr marL="447675">
              <a:lnSpc>
                <a:spcPct val="100000"/>
              </a:lnSpc>
              <a:spcBef>
                <a:spcPts val="335"/>
              </a:spcBef>
            </a:pPr>
            <a:r>
              <a:rPr sz="650" spc="35" dirty="0">
                <a:latin typeface="Yu Gothic"/>
                <a:cs typeface="Yu Gothic"/>
              </a:rPr>
              <a:t>ご確認の上、当社指定口座に</a:t>
            </a:r>
            <a:r>
              <a:rPr sz="650" spc="15" dirty="0">
                <a:latin typeface="Yu Gothic"/>
                <a:cs typeface="Yu Gothic"/>
              </a:rPr>
              <a:t>11/20</a:t>
            </a:r>
            <a:r>
              <a:rPr sz="650" spc="35" dirty="0">
                <a:latin typeface="Yu Gothic"/>
                <a:cs typeface="Yu Gothic"/>
              </a:rPr>
              <a:t>までにお振込みください。</a:t>
            </a:r>
            <a:endParaRPr sz="650">
              <a:latin typeface="Yu Gothic"/>
              <a:cs typeface="Yu Gothic"/>
            </a:endParaRPr>
          </a:p>
        </p:txBody>
      </p:sp>
      <p:sp>
        <p:nvSpPr>
          <p:cNvPr id="8" name="object 8"/>
          <p:cNvSpPr txBox="1"/>
          <p:nvPr/>
        </p:nvSpPr>
        <p:spPr>
          <a:xfrm>
            <a:off x="1171896" y="3369201"/>
            <a:ext cx="901700" cy="130810"/>
          </a:xfrm>
          <a:prstGeom prst="rect">
            <a:avLst/>
          </a:prstGeom>
        </p:spPr>
        <p:txBody>
          <a:bodyPr vert="horz" wrap="square" lIns="0" tIns="17145" rIns="0" bIns="0" rtlCol="0">
            <a:spAutoFit/>
          </a:bodyPr>
          <a:lstStyle/>
          <a:p>
            <a:pPr marL="12700">
              <a:lnSpc>
                <a:spcPct val="100000"/>
              </a:lnSpc>
              <a:spcBef>
                <a:spcPts val="135"/>
              </a:spcBef>
            </a:pPr>
            <a:r>
              <a:rPr sz="650" b="1" spc="35" dirty="0">
                <a:solidFill>
                  <a:srgbClr val="C00000"/>
                </a:solidFill>
                <a:latin typeface="Yu Gothic"/>
                <a:cs typeface="Yu Gothic"/>
              </a:rPr>
              <a:t>※は軽減税率対象品目</a:t>
            </a:r>
            <a:endParaRPr sz="650">
              <a:latin typeface="Yu Gothic"/>
              <a:cs typeface="Yu Gothic"/>
            </a:endParaRPr>
          </a:p>
        </p:txBody>
      </p:sp>
      <p:sp>
        <p:nvSpPr>
          <p:cNvPr id="9" name="object 9"/>
          <p:cNvSpPr txBox="1"/>
          <p:nvPr/>
        </p:nvSpPr>
        <p:spPr>
          <a:xfrm>
            <a:off x="3672348" y="3369201"/>
            <a:ext cx="551180" cy="130810"/>
          </a:xfrm>
          <a:prstGeom prst="rect">
            <a:avLst/>
          </a:prstGeom>
        </p:spPr>
        <p:txBody>
          <a:bodyPr vert="horz" wrap="square" lIns="0" tIns="17145" rIns="0" bIns="0" rtlCol="0">
            <a:spAutoFit/>
          </a:bodyPr>
          <a:lstStyle/>
          <a:p>
            <a:pPr marL="12700">
              <a:lnSpc>
                <a:spcPct val="100000"/>
              </a:lnSpc>
              <a:spcBef>
                <a:spcPts val="135"/>
              </a:spcBef>
            </a:pPr>
            <a:r>
              <a:rPr sz="650" spc="35" dirty="0">
                <a:latin typeface="Yu Gothic"/>
                <a:cs typeface="Yu Gothic"/>
              </a:rPr>
              <a:t>■■株式会社</a:t>
            </a:r>
            <a:endParaRPr sz="650">
              <a:latin typeface="Yu Gothic"/>
              <a:cs typeface="Yu Gothic"/>
            </a:endParaRPr>
          </a:p>
        </p:txBody>
      </p:sp>
      <p:sp>
        <p:nvSpPr>
          <p:cNvPr id="10" name="object 10"/>
          <p:cNvSpPr txBox="1"/>
          <p:nvPr/>
        </p:nvSpPr>
        <p:spPr>
          <a:xfrm>
            <a:off x="7374685" y="3190751"/>
            <a:ext cx="989330" cy="309245"/>
          </a:xfrm>
          <a:prstGeom prst="rect">
            <a:avLst/>
          </a:prstGeom>
        </p:spPr>
        <p:txBody>
          <a:bodyPr vert="horz" wrap="square" lIns="0" tIns="53975" rIns="0" bIns="0" rtlCol="0">
            <a:spAutoFit/>
          </a:bodyPr>
          <a:lstStyle/>
          <a:p>
            <a:pPr marL="12700">
              <a:lnSpc>
                <a:spcPct val="100000"/>
              </a:lnSpc>
              <a:spcBef>
                <a:spcPts val="425"/>
              </a:spcBef>
            </a:pPr>
            <a:r>
              <a:rPr sz="650" b="1" spc="35" dirty="0">
                <a:solidFill>
                  <a:srgbClr val="C00000"/>
                </a:solidFill>
                <a:latin typeface="Yu Gothic"/>
                <a:cs typeface="Yu Gothic"/>
              </a:rPr>
              <a:t>登録番号：</a:t>
            </a:r>
            <a:r>
              <a:rPr sz="650" b="1" spc="20" dirty="0">
                <a:solidFill>
                  <a:srgbClr val="C00000"/>
                </a:solidFill>
                <a:latin typeface="Yu Gothic"/>
                <a:cs typeface="Yu Gothic"/>
              </a:rPr>
              <a:t>T</a:t>
            </a:r>
            <a:r>
              <a:rPr sz="650" b="1" spc="25" dirty="0">
                <a:solidFill>
                  <a:srgbClr val="C00000"/>
                </a:solidFill>
                <a:latin typeface="Yu Gothic"/>
                <a:cs typeface="Yu Gothic"/>
              </a:rPr>
              <a:t>1234</a:t>
            </a:r>
            <a:r>
              <a:rPr sz="650" b="1" spc="35" dirty="0">
                <a:solidFill>
                  <a:srgbClr val="C00000"/>
                </a:solidFill>
                <a:latin typeface="Yu Gothic"/>
                <a:cs typeface="Yu Gothic"/>
              </a:rPr>
              <a:t>・・・</a:t>
            </a:r>
            <a:endParaRPr sz="650">
              <a:latin typeface="Yu Gothic"/>
              <a:cs typeface="Yu Gothic"/>
            </a:endParaRPr>
          </a:p>
          <a:p>
            <a:pPr marL="447040">
              <a:lnSpc>
                <a:spcPct val="100000"/>
              </a:lnSpc>
              <a:spcBef>
                <a:spcPts val="335"/>
              </a:spcBef>
            </a:pPr>
            <a:r>
              <a:rPr sz="650" b="1" spc="35" dirty="0">
                <a:solidFill>
                  <a:srgbClr val="C00000"/>
                </a:solidFill>
                <a:latin typeface="Yu Gothic"/>
                <a:cs typeface="Yu Gothic"/>
              </a:rPr>
              <a:t>■■株式会社</a:t>
            </a:r>
            <a:endParaRPr sz="650">
              <a:latin typeface="Yu Gothic"/>
              <a:cs typeface="Yu Gothic"/>
            </a:endParaRPr>
          </a:p>
        </p:txBody>
      </p:sp>
      <p:sp>
        <p:nvSpPr>
          <p:cNvPr id="11" name="object 11"/>
          <p:cNvSpPr txBox="1"/>
          <p:nvPr/>
        </p:nvSpPr>
        <p:spPr>
          <a:xfrm>
            <a:off x="1168513" y="3757468"/>
            <a:ext cx="1517650" cy="308610"/>
          </a:xfrm>
          <a:prstGeom prst="rect">
            <a:avLst/>
          </a:prstGeom>
        </p:spPr>
        <p:txBody>
          <a:bodyPr vert="horz" wrap="square" lIns="0" tIns="53975" rIns="0" bIns="0" rtlCol="0">
            <a:spAutoFit/>
          </a:bodyPr>
          <a:lstStyle/>
          <a:p>
            <a:pPr marL="15875">
              <a:lnSpc>
                <a:spcPct val="100000"/>
              </a:lnSpc>
              <a:spcBef>
                <a:spcPts val="425"/>
              </a:spcBef>
            </a:pPr>
            <a:r>
              <a:rPr sz="650" b="1" spc="35" dirty="0">
                <a:solidFill>
                  <a:srgbClr val="C00000"/>
                </a:solidFill>
                <a:latin typeface="Yu Gothic"/>
                <a:cs typeface="Yu Gothic"/>
              </a:rPr>
              <a:t>〇〇株式会社</a:t>
            </a:r>
            <a:r>
              <a:rPr sz="650" b="1" spc="50" dirty="0">
                <a:solidFill>
                  <a:srgbClr val="C00000"/>
                </a:solidFill>
                <a:latin typeface="Yu Gothic"/>
                <a:cs typeface="Yu Gothic"/>
              </a:rPr>
              <a:t> </a:t>
            </a:r>
            <a:r>
              <a:rPr sz="650" b="1" spc="35" dirty="0">
                <a:solidFill>
                  <a:srgbClr val="C00000"/>
                </a:solidFill>
                <a:latin typeface="Yu Gothic"/>
                <a:cs typeface="Yu Gothic"/>
              </a:rPr>
              <a:t>御中</a:t>
            </a:r>
            <a:endParaRPr sz="650">
              <a:latin typeface="Yu Gothic"/>
              <a:cs typeface="Yu Gothic"/>
            </a:endParaRPr>
          </a:p>
          <a:p>
            <a:pPr marL="12700">
              <a:lnSpc>
                <a:spcPct val="100000"/>
              </a:lnSpc>
              <a:spcBef>
                <a:spcPts val="335"/>
              </a:spcBef>
            </a:pPr>
            <a:r>
              <a:rPr sz="650" spc="35" dirty="0">
                <a:latin typeface="Yu Gothic"/>
                <a:cs typeface="Yu Gothic"/>
              </a:rPr>
              <a:t>納品金額</a:t>
            </a:r>
            <a:r>
              <a:rPr sz="650" spc="20" dirty="0">
                <a:latin typeface="Yu Gothic"/>
                <a:cs typeface="Yu Gothic"/>
              </a:rPr>
              <a:t>：125</a:t>
            </a:r>
            <a:r>
              <a:rPr sz="650" spc="75" dirty="0">
                <a:latin typeface="Yu Gothic"/>
                <a:cs typeface="Yu Gothic"/>
              </a:rPr>
              <a:t> </a:t>
            </a:r>
            <a:r>
              <a:rPr sz="650" spc="10" dirty="0">
                <a:latin typeface="Yu Gothic"/>
                <a:cs typeface="Yu Gothic"/>
              </a:rPr>
              <a:t>(</a:t>
            </a:r>
            <a:r>
              <a:rPr sz="650" spc="35" dirty="0">
                <a:latin typeface="Yu Gothic"/>
                <a:cs typeface="Yu Gothic"/>
              </a:rPr>
              <a:t>税込）</a:t>
            </a:r>
            <a:r>
              <a:rPr sz="650" spc="45" dirty="0">
                <a:latin typeface="Yu Gothic"/>
                <a:cs typeface="Yu Gothic"/>
              </a:rPr>
              <a:t> </a:t>
            </a:r>
            <a:r>
              <a:rPr sz="650" spc="35" dirty="0">
                <a:latin typeface="Yu Gothic"/>
                <a:cs typeface="Yu Gothic"/>
              </a:rPr>
              <a:t>消費税：９</a:t>
            </a:r>
            <a:endParaRPr sz="650">
              <a:latin typeface="Yu Gothic"/>
              <a:cs typeface="Yu Gothic"/>
            </a:endParaRPr>
          </a:p>
        </p:txBody>
      </p:sp>
      <p:sp>
        <p:nvSpPr>
          <p:cNvPr id="12" name="object 12"/>
          <p:cNvSpPr txBox="1"/>
          <p:nvPr/>
        </p:nvSpPr>
        <p:spPr>
          <a:xfrm>
            <a:off x="3669283" y="3757466"/>
            <a:ext cx="551180" cy="308610"/>
          </a:xfrm>
          <a:prstGeom prst="rect">
            <a:avLst/>
          </a:prstGeom>
        </p:spPr>
        <p:txBody>
          <a:bodyPr vert="horz" wrap="square" lIns="0" tIns="53975" rIns="0" bIns="0" rtlCol="0">
            <a:spAutoFit/>
          </a:bodyPr>
          <a:lstStyle/>
          <a:p>
            <a:pPr algn="ctr">
              <a:lnSpc>
                <a:spcPct val="100000"/>
              </a:lnSpc>
              <a:spcBef>
                <a:spcPts val="425"/>
              </a:spcBef>
            </a:pPr>
            <a:r>
              <a:rPr sz="650" b="1" spc="35" dirty="0">
                <a:solidFill>
                  <a:srgbClr val="00AFEF"/>
                </a:solidFill>
                <a:latin typeface="Yu Gothic"/>
                <a:cs typeface="Yu Gothic"/>
              </a:rPr>
              <a:t>納品N</a:t>
            </a:r>
            <a:r>
              <a:rPr sz="650" b="1" spc="10" dirty="0">
                <a:solidFill>
                  <a:srgbClr val="00AFEF"/>
                </a:solidFill>
                <a:latin typeface="Yu Gothic"/>
                <a:cs typeface="Yu Gothic"/>
              </a:rPr>
              <a:t>o.</a:t>
            </a:r>
            <a:r>
              <a:rPr sz="650" b="1" spc="25" dirty="0">
                <a:solidFill>
                  <a:srgbClr val="00AFEF"/>
                </a:solidFill>
                <a:latin typeface="Yu Gothic"/>
                <a:cs typeface="Yu Gothic"/>
              </a:rPr>
              <a:t>1002</a:t>
            </a:r>
            <a:endParaRPr sz="650">
              <a:latin typeface="Yu Gothic"/>
              <a:cs typeface="Yu Gothic"/>
            </a:endParaRPr>
          </a:p>
          <a:p>
            <a:pPr marL="113664" algn="ctr">
              <a:lnSpc>
                <a:spcPct val="100000"/>
              </a:lnSpc>
              <a:spcBef>
                <a:spcPts val="335"/>
              </a:spcBef>
            </a:pPr>
            <a:r>
              <a:rPr sz="650" b="1" spc="40" dirty="0">
                <a:solidFill>
                  <a:srgbClr val="C00000"/>
                </a:solidFill>
                <a:latin typeface="Yu Gothic"/>
                <a:cs typeface="Yu Gothic"/>
              </a:rPr>
              <a:t>H</a:t>
            </a:r>
            <a:r>
              <a:rPr sz="650" b="1" spc="35" dirty="0">
                <a:solidFill>
                  <a:srgbClr val="C00000"/>
                </a:solidFill>
                <a:latin typeface="Yu Gothic"/>
                <a:cs typeface="Yu Gothic"/>
              </a:rPr>
              <a:t>〇</a:t>
            </a:r>
            <a:r>
              <a:rPr sz="650" b="1" spc="5" dirty="0">
                <a:solidFill>
                  <a:srgbClr val="C00000"/>
                </a:solidFill>
                <a:latin typeface="Yu Gothic"/>
                <a:cs typeface="Yu Gothic"/>
              </a:rPr>
              <a:t>.</a:t>
            </a:r>
            <a:r>
              <a:rPr sz="650" b="1" spc="25" dirty="0">
                <a:solidFill>
                  <a:srgbClr val="C00000"/>
                </a:solidFill>
                <a:latin typeface="Yu Gothic"/>
                <a:cs typeface="Yu Gothic"/>
              </a:rPr>
              <a:t>10</a:t>
            </a:r>
            <a:r>
              <a:rPr sz="650" b="1" spc="5" dirty="0">
                <a:solidFill>
                  <a:srgbClr val="C00000"/>
                </a:solidFill>
                <a:latin typeface="Yu Gothic"/>
                <a:cs typeface="Yu Gothic"/>
              </a:rPr>
              <a:t>.</a:t>
            </a:r>
            <a:r>
              <a:rPr sz="650" b="1" spc="25" dirty="0">
                <a:solidFill>
                  <a:srgbClr val="C00000"/>
                </a:solidFill>
                <a:latin typeface="Yu Gothic"/>
                <a:cs typeface="Yu Gothic"/>
              </a:rPr>
              <a:t>20</a:t>
            </a:r>
            <a:endParaRPr sz="650">
              <a:latin typeface="Yu Gothic"/>
              <a:cs typeface="Yu Gothic"/>
            </a:endParaRPr>
          </a:p>
        </p:txBody>
      </p:sp>
      <p:sp>
        <p:nvSpPr>
          <p:cNvPr id="13" name="object 13"/>
          <p:cNvSpPr txBox="1"/>
          <p:nvPr/>
        </p:nvSpPr>
        <p:spPr>
          <a:xfrm>
            <a:off x="4659462" y="3757187"/>
            <a:ext cx="4054475" cy="875665"/>
          </a:xfrm>
          <a:prstGeom prst="rect">
            <a:avLst/>
          </a:prstGeom>
        </p:spPr>
        <p:txBody>
          <a:bodyPr vert="horz" wrap="square" lIns="0" tIns="53975" rIns="0" bIns="0" rtlCol="0">
            <a:spAutoFit/>
          </a:bodyPr>
          <a:lstStyle/>
          <a:p>
            <a:pPr marL="12700">
              <a:lnSpc>
                <a:spcPct val="100000"/>
              </a:lnSpc>
              <a:spcBef>
                <a:spcPts val="425"/>
              </a:spcBef>
            </a:pPr>
            <a:r>
              <a:rPr sz="650" spc="35" dirty="0">
                <a:latin typeface="Yu Gothic"/>
                <a:cs typeface="Yu Gothic"/>
              </a:rPr>
              <a:t>（注</a:t>
            </a:r>
            <a:r>
              <a:rPr sz="650" spc="25" dirty="0">
                <a:latin typeface="Yu Gothic"/>
                <a:cs typeface="Yu Gothic"/>
              </a:rPr>
              <a:t>1）</a:t>
            </a:r>
            <a:r>
              <a:rPr sz="650" spc="35" dirty="0">
                <a:latin typeface="Yu Gothic"/>
                <a:cs typeface="Yu Gothic"/>
              </a:rPr>
              <a:t>各書類中</a:t>
            </a:r>
            <a:r>
              <a:rPr sz="650" spc="30" dirty="0">
                <a:latin typeface="Yu Gothic"/>
                <a:cs typeface="Yu Gothic"/>
              </a:rPr>
              <a:t>、</a:t>
            </a:r>
            <a:r>
              <a:rPr sz="650" b="1" spc="35" dirty="0">
                <a:solidFill>
                  <a:srgbClr val="C00000"/>
                </a:solidFill>
                <a:latin typeface="Yu Gothic"/>
                <a:cs typeface="Yu Gothic"/>
              </a:rPr>
              <a:t>太文字（ゴシック体）</a:t>
            </a:r>
            <a:r>
              <a:rPr sz="650" spc="35" dirty="0">
                <a:latin typeface="Yu Gothic"/>
                <a:cs typeface="Yu Gothic"/>
              </a:rPr>
              <a:t>がインボイス「記載事項」を示す</a:t>
            </a:r>
            <a:endParaRPr sz="650">
              <a:latin typeface="Yu Gothic"/>
              <a:cs typeface="Yu Gothic"/>
            </a:endParaRPr>
          </a:p>
          <a:p>
            <a:pPr marL="274955">
              <a:lnSpc>
                <a:spcPct val="100000"/>
              </a:lnSpc>
              <a:spcBef>
                <a:spcPts val="335"/>
              </a:spcBef>
            </a:pPr>
            <a:r>
              <a:rPr sz="650" dirty="0">
                <a:latin typeface="Yu Gothic"/>
                <a:cs typeface="Yu Gothic"/>
              </a:rPr>
              <a:t>  </a:t>
            </a:r>
            <a:r>
              <a:rPr sz="650" spc="35" dirty="0">
                <a:latin typeface="Yu Gothic"/>
                <a:cs typeface="Yu Gothic"/>
              </a:rPr>
              <a:t>各書類中、</a:t>
            </a:r>
            <a:r>
              <a:rPr sz="650" b="1" spc="35" dirty="0">
                <a:solidFill>
                  <a:srgbClr val="00AFEF"/>
                </a:solidFill>
                <a:latin typeface="Yu Gothic"/>
                <a:cs typeface="Yu Gothic"/>
              </a:rPr>
              <a:t>太文字（ゴシック体）</a:t>
            </a:r>
            <a:r>
              <a:rPr sz="650" spc="35" dirty="0">
                <a:latin typeface="Yu Gothic"/>
                <a:cs typeface="Yu Gothic"/>
              </a:rPr>
              <a:t>は書類間の関連を示す</a:t>
            </a:r>
            <a:endParaRPr sz="650">
              <a:latin typeface="Yu Gothic"/>
              <a:cs typeface="Yu Gothic"/>
            </a:endParaRPr>
          </a:p>
          <a:p>
            <a:pPr marL="12700">
              <a:lnSpc>
                <a:spcPct val="100000"/>
              </a:lnSpc>
              <a:spcBef>
                <a:spcPts val="335"/>
              </a:spcBef>
            </a:pPr>
            <a:r>
              <a:rPr sz="650" spc="35" dirty="0">
                <a:latin typeface="Yu Gothic"/>
                <a:cs typeface="Yu Gothic"/>
              </a:rPr>
              <a:t>（注</a:t>
            </a:r>
            <a:r>
              <a:rPr sz="650" spc="25" dirty="0">
                <a:latin typeface="Yu Gothic"/>
                <a:cs typeface="Yu Gothic"/>
              </a:rPr>
              <a:t>2）</a:t>
            </a:r>
            <a:r>
              <a:rPr sz="650" spc="35" dirty="0">
                <a:latin typeface="Yu Gothic"/>
                <a:cs typeface="Yu Gothic"/>
              </a:rPr>
              <a:t>「課税資産の譲渡等の価額」は税抜価格、または税込価格のいずれでもよい</a:t>
            </a:r>
            <a:endParaRPr sz="650">
              <a:latin typeface="Yu Gothic"/>
              <a:cs typeface="Yu Gothic"/>
            </a:endParaRPr>
          </a:p>
          <a:p>
            <a:pPr marL="12700">
              <a:lnSpc>
                <a:spcPct val="100000"/>
              </a:lnSpc>
              <a:spcBef>
                <a:spcPts val="335"/>
              </a:spcBef>
            </a:pPr>
            <a:r>
              <a:rPr sz="650" spc="35" dirty="0">
                <a:latin typeface="Yu Gothic"/>
                <a:cs typeface="Yu Gothic"/>
              </a:rPr>
              <a:t>（注３）各書類欄：△記号は各書類に記載された「記載事項」を合わせて「インボイス」適合とする</a:t>
            </a:r>
            <a:endParaRPr sz="650">
              <a:latin typeface="Yu Gothic"/>
              <a:cs typeface="Yu Gothic"/>
            </a:endParaRPr>
          </a:p>
          <a:p>
            <a:pPr marL="12700">
              <a:lnSpc>
                <a:spcPct val="100000"/>
              </a:lnSpc>
              <a:spcBef>
                <a:spcPts val="335"/>
              </a:spcBef>
            </a:pPr>
            <a:r>
              <a:rPr sz="650" spc="35" dirty="0">
                <a:latin typeface="Yu Gothic"/>
                <a:cs typeface="Yu Gothic"/>
              </a:rPr>
              <a:t>（注４）保存義務欄：〇は消費税法保存義務あり。（電子取引の取引データは電帳法上保存義務あり）</a:t>
            </a:r>
            <a:endParaRPr sz="650">
              <a:latin typeface="Yu Gothic"/>
              <a:cs typeface="Yu Gothic"/>
            </a:endParaRPr>
          </a:p>
          <a:p>
            <a:pPr marL="888365">
              <a:lnSpc>
                <a:spcPct val="100000"/>
              </a:lnSpc>
              <a:spcBef>
                <a:spcPts val="335"/>
              </a:spcBef>
            </a:pPr>
            <a:r>
              <a:rPr sz="650" spc="35" dirty="0">
                <a:latin typeface="Yu Gothic"/>
                <a:cs typeface="Yu Gothic"/>
              </a:rPr>
              <a:t>×は消費税法保存義務なし。（電子取引の取引データは電帳法上保存義務あり）</a:t>
            </a:r>
            <a:endParaRPr sz="650">
              <a:latin typeface="Yu Gothic"/>
              <a:cs typeface="Yu Gothic"/>
            </a:endParaRPr>
          </a:p>
        </p:txBody>
      </p:sp>
      <p:sp>
        <p:nvSpPr>
          <p:cNvPr id="14" name="object 14"/>
          <p:cNvSpPr txBox="1"/>
          <p:nvPr/>
        </p:nvSpPr>
        <p:spPr>
          <a:xfrm>
            <a:off x="1171684" y="5216269"/>
            <a:ext cx="901700" cy="130810"/>
          </a:xfrm>
          <a:prstGeom prst="rect">
            <a:avLst/>
          </a:prstGeom>
        </p:spPr>
        <p:txBody>
          <a:bodyPr vert="horz" wrap="square" lIns="0" tIns="17145" rIns="0" bIns="0" rtlCol="0">
            <a:spAutoFit/>
          </a:bodyPr>
          <a:lstStyle/>
          <a:p>
            <a:pPr marL="12700">
              <a:lnSpc>
                <a:spcPct val="100000"/>
              </a:lnSpc>
              <a:spcBef>
                <a:spcPts val="135"/>
              </a:spcBef>
            </a:pPr>
            <a:r>
              <a:rPr sz="650" b="1" spc="35" dirty="0">
                <a:solidFill>
                  <a:srgbClr val="C00000"/>
                </a:solidFill>
                <a:latin typeface="Yu Gothic"/>
                <a:cs typeface="Yu Gothic"/>
              </a:rPr>
              <a:t>※は軽減税率対象品目</a:t>
            </a:r>
            <a:endParaRPr sz="650">
              <a:latin typeface="Yu Gothic"/>
              <a:cs typeface="Yu Gothic"/>
            </a:endParaRPr>
          </a:p>
        </p:txBody>
      </p:sp>
      <p:sp>
        <p:nvSpPr>
          <p:cNvPr id="15" name="object 15"/>
          <p:cNvSpPr txBox="1"/>
          <p:nvPr/>
        </p:nvSpPr>
        <p:spPr>
          <a:xfrm>
            <a:off x="3672137" y="5216269"/>
            <a:ext cx="551180" cy="130810"/>
          </a:xfrm>
          <a:prstGeom prst="rect">
            <a:avLst/>
          </a:prstGeom>
        </p:spPr>
        <p:txBody>
          <a:bodyPr vert="horz" wrap="square" lIns="0" tIns="17145" rIns="0" bIns="0" rtlCol="0">
            <a:spAutoFit/>
          </a:bodyPr>
          <a:lstStyle/>
          <a:p>
            <a:pPr marL="12700">
              <a:lnSpc>
                <a:spcPct val="100000"/>
              </a:lnSpc>
              <a:spcBef>
                <a:spcPts val="135"/>
              </a:spcBef>
            </a:pPr>
            <a:r>
              <a:rPr sz="650" spc="35" dirty="0">
                <a:latin typeface="Yu Gothic"/>
                <a:cs typeface="Yu Gothic"/>
              </a:rPr>
              <a:t>■■株式会社</a:t>
            </a:r>
            <a:endParaRPr sz="650">
              <a:latin typeface="Yu Gothic"/>
              <a:cs typeface="Yu Gothic"/>
            </a:endParaRPr>
          </a:p>
        </p:txBody>
      </p:sp>
      <p:sp>
        <p:nvSpPr>
          <p:cNvPr id="16" name="object 16"/>
          <p:cNvSpPr txBox="1"/>
          <p:nvPr/>
        </p:nvSpPr>
        <p:spPr>
          <a:xfrm>
            <a:off x="2587843" y="1802047"/>
            <a:ext cx="288290" cy="130810"/>
          </a:xfrm>
          <a:prstGeom prst="rect">
            <a:avLst/>
          </a:prstGeom>
        </p:spPr>
        <p:txBody>
          <a:bodyPr vert="horz" wrap="square" lIns="0" tIns="17145" rIns="0" bIns="0" rtlCol="0">
            <a:spAutoFit/>
          </a:bodyPr>
          <a:lstStyle/>
          <a:p>
            <a:pPr marL="12700">
              <a:lnSpc>
                <a:spcPct val="100000"/>
              </a:lnSpc>
              <a:spcBef>
                <a:spcPts val="135"/>
              </a:spcBef>
            </a:pPr>
            <a:r>
              <a:rPr sz="650" spc="35" dirty="0">
                <a:latin typeface="Yu Gothic"/>
                <a:cs typeface="Yu Gothic"/>
              </a:rPr>
              <a:t>納品書</a:t>
            </a:r>
            <a:endParaRPr sz="650">
              <a:latin typeface="Yu Gothic"/>
              <a:cs typeface="Yu Gothic"/>
            </a:endParaRPr>
          </a:p>
        </p:txBody>
      </p:sp>
      <p:sp>
        <p:nvSpPr>
          <p:cNvPr id="17" name="object 17"/>
          <p:cNvSpPr txBox="1"/>
          <p:nvPr/>
        </p:nvSpPr>
        <p:spPr>
          <a:xfrm>
            <a:off x="2587843" y="3649304"/>
            <a:ext cx="288290" cy="130810"/>
          </a:xfrm>
          <a:prstGeom prst="rect">
            <a:avLst/>
          </a:prstGeom>
        </p:spPr>
        <p:txBody>
          <a:bodyPr vert="horz" wrap="square" lIns="0" tIns="17145" rIns="0" bIns="0" rtlCol="0">
            <a:spAutoFit/>
          </a:bodyPr>
          <a:lstStyle/>
          <a:p>
            <a:pPr marL="12700">
              <a:lnSpc>
                <a:spcPct val="100000"/>
              </a:lnSpc>
              <a:spcBef>
                <a:spcPts val="135"/>
              </a:spcBef>
            </a:pPr>
            <a:r>
              <a:rPr sz="650" spc="35" dirty="0">
                <a:latin typeface="Yu Gothic"/>
                <a:cs typeface="Yu Gothic"/>
              </a:rPr>
              <a:t>納品書</a:t>
            </a:r>
            <a:endParaRPr sz="650">
              <a:latin typeface="Yu Gothic"/>
              <a:cs typeface="Yu Gothic"/>
            </a:endParaRPr>
          </a:p>
        </p:txBody>
      </p:sp>
      <p:sp>
        <p:nvSpPr>
          <p:cNvPr id="18" name="object 18"/>
          <p:cNvSpPr/>
          <p:nvPr/>
        </p:nvSpPr>
        <p:spPr>
          <a:xfrm>
            <a:off x="1084577" y="1802695"/>
            <a:ext cx="3140710" cy="0"/>
          </a:xfrm>
          <a:custGeom>
            <a:avLst/>
            <a:gdLst/>
            <a:ahLst/>
            <a:cxnLst/>
            <a:rect l="l" t="t" r="r" b="b"/>
            <a:pathLst>
              <a:path w="3140710">
                <a:moveTo>
                  <a:pt x="0" y="0"/>
                </a:moveTo>
                <a:lnTo>
                  <a:pt x="3140647" y="0"/>
                </a:lnTo>
              </a:path>
            </a:pathLst>
          </a:custGeom>
          <a:ln w="3175">
            <a:solidFill>
              <a:srgbClr val="000000"/>
            </a:solidFill>
          </a:ln>
        </p:spPr>
        <p:txBody>
          <a:bodyPr wrap="square" lIns="0" tIns="0" rIns="0" bIns="0" rtlCol="0"/>
          <a:lstStyle/>
          <a:p>
            <a:endParaRPr/>
          </a:p>
        </p:txBody>
      </p:sp>
      <p:sp>
        <p:nvSpPr>
          <p:cNvPr id="19" name="object 19"/>
          <p:cNvSpPr/>
          <p:nvPr/>
        </p:nvSpPr>
        <p:spPr>
          <a:xfrm>
            <a:off x="1084580" y="1804204"/>
            <a:ext cx="3140710" cy="0"/>
          </a:xfrm>
          <a:custGeom>
            <a:avLst/>
            <a:gdLst/>
            <a:ahLst/>
            <a:cxnLst/>
            <a:rect l="l" t="t" r="r" b="b"/>
            <a:pathLst>
              <a:path w="3140710">
                <a:moveTo>
                  <a:pt x="0" y="0"/>
                </a:moveTo>
                <a:lnTo>
                  <a:pt x="3140643" y="0"/>
                </a:lnTo>
              </a:path>
            </a:pathLst>
          </a:custGeom>
          <a:ln w="3175">
            <a:solidFill>
              <a:srgbClr val="000000"/>
            </a:solidFill>
          </a:ln>
        </p:spPr>
        <p:txBody>
          <a:bodyPr wrap="square" lIns="0" tIns="0" rIns="0" bIns="0" rtlCol="0"/>
          <a:lstStyle/>
          <a:p>
            <a:endParaRPr/>
          </a:p>
        </p:txBody>
      </p:sp>
      <p:sp>
        <p:nvSpPr>
          <p:cNvPr id="20" name="object 20"/>
          <p:cNvSpPr/>
          <p:nvPr/>
        </p:nvSpPr>
        <p:spPr>
          <a:xfrm>
            <a:off x="5276133" y="1802694"/>
            <a:ext cx="3479165" cy="0"/>
          </a:xfrm>
          <a:custGeom>
            <a:avLst/>
            <a:gdLst/>
            <a:ahLst/>
            <a:cxnLst/>
            <a:rect l="l" t="t" r="r" b="b"/>
            <a:pathLst>
              <a:path w="3479165">
                <a:moveTo>
                  <a:pt x="0" y="0"/>
                </a:moveTo>
                <a:lnTo>
                  <a:pt x="3478870" y="0"/>
                </a:lnTo>
              </a:path>
            </a:pathLst>
          </a:custGeom>
          <a:ln w="3175">
            <a:solidFill>
              <a:srgbClr val="000000"/>
            </a:solidFill>
          </a:ln>
        </p:spPr>
        <p:txBody>
          <a:bodyPr wrap="square" lIns="0" tIns="0" rIns="0" bIns="0" rtlCol="0"/>
          <a:lstStyle/>
          <a:p>
            <a:endParaRPr/>
          </a:p>
        </p:txBody>
      </p:sp>
      <p:sp>
        <p:nvSpPr>
          <p:cNvPr id="21" name="object 21"/>
          <p:cNvSpPr/>
          <p:nvPr/>
        </p:nvSpPr>
        <p:spPr>
          <a:xfrm>
            <a:off x="5276132" y="1804205"/>
            <a:ext cx="3479165" cy="0"/>
          </a:xfrm>
          <a:custGeom>
            <a:avLst/>
            <a:gdLst/>
            <a:ahLst/>
            <a:cxnLst/>
            <a:rect l="l" t="t" r="r" b="b"/>
            <a:pathLst>
              <a:path w="3479165">
                <a:moveTo>
                  <a:pt x="0" y="0"/>
                </a:moveTo>
                <a:lnTo>
                  <a:pt x="3478870" y="0"/>
                </a:lnTo>
              </a:path>
            </a:pathLst>
          </a:custGeom>
          <a:ln w="3175">
            <a:solidFill>
              <a:srgbClr val="000000"/>
            </a:solidFill>
          </a:ln>
        </p:spPr>
        <p:txBody>
          <a:bodyPr wrap="square" lIns="0" tIns="0" rIns="0" bIns="0" rtlCol="0"/>
          <a:lstStyle/>
          <a:p>
            <a:endParaRPr/>
          </a:p>
        </p:txBody>
      </p:sp>
      <p:graphicFrame>
        <p:nvGraphicFramePr>
          <p:cNvPr id="22" name="object 22"/>
          <p:cNvGraphicFramePr>
            <a:graphicFrameLocks noGrp="1"/>
          </p:cNvGraphicFramePr>
          <p:nvPr/>
        </p:nvGraphicFramePr>
        <p:xfrm>
          <a:off x="483626" y="1802695"/>
          <a:ext cx="492125" cy="849795"/>
        </p:xfrm>
        <a:graphic>
          <a:graphicData uri="http://schemas.openxmlformats.org/drawingml/2006/table">
            <a:tbl>
              <a:tblPr firstRow="1" bandRow="1">
                <a:tableStyleId>{2D5ABB26-0587-4C30-8999-92F81FD0307C}</a:tableStyleId>
              </a:tblPr>
              <a:tblGrid>
                <a:gridCol w="492125">
                  <a:extLst>
                    <a:ext uri="{9D8B030D-6E8A-4147-A177-3AD203B41FA5}">
                      <a16:colId xmlns:a16="http://schemas.microsoft.com/office/drawing/2014/main" val="20000"/>
                    </a:ext>
                  </a:extLst>
                </a:gridCol>
              </a:tblGrid>
              <a:tr h="141633">
                <a:tc>
                  <a:txBody>
                    <a:bodyPr/>
                    <a:lstStyle/>
                    <a:p>
                      <a:pPr marR="105410" algn="r">
                        <a:lnSpc>
                          <a:spcPct val="100000"/>
                        </a:lnSpc>
                        <a:spcBef>
                          <a:spcPts val="145"/>
                        </a:spcBef>
                      </a:pPr>
                      <a:r>
                        <a:rPr sz="650" dirty="0">
                          <a:latin typeface="Yu Gothic"/>
                          <a:cs typeface="Yu Gothic"/>
                        </a:rPr>
                        <a:t>納品書</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83265">
                <a:tc>
                  <a:txBody>
                    <a:bodyPr/>
                    <a:lstStyle/>
                    <a:p>
                      <a:pPr>
                        <a:lnSpc>
                          <a:spcPct val="100000"/>
                        </a:lnSpc>
                      </a:pPr>
                      <a:endParaRPr sz="60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1634">
                <a:tc>
                  <a:txBody>
                    <a:bodyPr/>
                    <a:lstStyle/>
                    <a:p>
                      <a:pPr marR="62865" algn="r">
                        <a:lnSpc>
                          <a:spcPct val="100000"/>
                        </a:lnSpc>
                        <a:spcBef>
                          <a:spcPts val="145"/>
                        </a:spcBef>
                      </a:pPr>
                      <a:r>
                        <a:rPr sz="650" dirty="0">
                          <a:latin typeface="Yu Gothic"/>
                          <a:cs typeface="Yu Gothic"/>
                        </a:rPr>
                        <a:t>保存義務</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1631">
                <a:tc>
                  <a:txBody>
                    <a:bodyPr/>
                    <a:lstStyle/>
                    <a:p>
                      <a:pPr marR="120014" algn="r">
                        <a:lnSpc>
                          <a:spcPct val="100000"/>
                        </a:lnSpc>
                        <a:spcBef>
                          <a:spcPts val="145"/>
                        </a:spcBef>
                      </a:pPr>
                      <a:r>
                        <a:rPr sz="650" dirty="0">
                          <a:latin typeface="Yu Gothic"/>
                          <a:cs typeface="Yu Gothic"/>
                        </a:rPr>
                        <a:t>買手：〇</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1632">
                <a:tc>
                  <a:txBody>
                    <a:bodyPr/>
                    <a:lstStyle/>
                    <a:p>
                      <a:pPr marR="120014" algn="r">
                        <a:lnSpc>
                          <a:spcPct val="100000"/>
                        </a:lnSpc>
                        <a:spcBef>
                          <a:spcPts val="145"/>
                        </a:spcBef>
                      </a:pPr>
                      <a:r>
                        <a:rPr sz="650" dirty="0">
                          <a:latin typeface="Yu Gothic"/>
                          <a:cs typeface="Yu Gothic"/>
                        </a:rPr>
                        <a:t>売手：〇</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3" name="object 23"/>
          <p:cNvGraphicFramePr>
            <a:graphicFrameLocks noGrp="1"/>
          </p:cNvGraphicFramePr>
          <p:nvPr/>
        </p:nvGraphicFramePr>
        <p:xfrm>
          <a:off x="4657063" y="1802696"/>
          <a:ext cx="488950" cy="849794"/>
        </p:xfrm>
        <a:graphic>
          <a:graphicData uri="http://schemas.openxmlformats.org/drawingml/2006/table">
            <a:tbl>
              <a:tblPr firstRow="1" bandRow="1">
                <a:tableStyleId>{2D5ABB26-0587-4C30-8999-92F81FD0307C}</a:tableStyleId>
              </a:tblPr>
              <a:tblGrid>
                <a:gridCol w="488950">
                  <a:extLst>
                    <a:ext uri="{9D8B030D-6E8A-4147-A177-3AD203B41FA5}">
                      <a16:colId xmlns:a16="http://schemas.microsoft.com/office/drawing/2014/main" val="20000"/>
                    </a:ext>
                  </a:extLst>
                </a:gridCol>
              </a:tblGrid>
              <a:tr h="141632">
                <a:tc>
                  <a:txBody>
                    <a:bodyPr/>
                    <a:lstStyle/>
                    <a:p>
                      <a:pPr marR="105410" algn="r">
                        <a:lnSpc>
                          <a:spcPct val="100000"/>
                        </a:lnSpc>
                        <a:spcBef>
                          <a:spcPts val="145"/>
                        </a:spcBef>
                      </a:pPr>
                      <a:r>
                        <a:rPr sz="650" dirty="0">
                          <a:latin typeface="Yu Gothic"/>
                          <a:cs typeface="Yu Gothic"/>
                        </a:rPr>
                        <a:t>請求書</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83265">
                <a:tc>
                  <a:txBody>
                    <a:bodyPr/>
                    <a:lstStyle/>
                    <a:p>
                      <a:pPr>
                        <a:lnSpc>
                          <a:spcPct val="100000"/>
                        </a:lnSpc>
                      </a:pPr>
                      <a:endParaRPr sz="600">
                        <a:latin typeface="Times New Roman"/>
                        <a:cs typeface="Times New Roman"/>
                      </a:endParaRPr>
                    </a:p>
                    <a:p>
                      <a:pPr algn="ctr">
                        <a:lnSpc>
                          <a:spcPct val="100000"/>
                        </a:lnSpc>
                      </a:pPr>
                      <a:r>
                        <a:rPr sz="650" dirty="0">
                          <a:latin typeface="Yu Gothic"/>
                          <a:cs typeface="Yu Gothic"/>
                        </a:rPr>
                        <a:t>△</a:t>
                      </a:r>
                      <a:endParaRPr sz="650">
                        <a:latin typeface="Yu Gothic"/>
                        <a:cs typeface="Yu Gothic"/>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1634">
                <a:tc>
                  <a:txBody>
                    <a:bodyPr/>
                    <a:lstStyle/>
                    <a:p>
                      <a:pPr marR="59690" algn="r">
                        <a:lnSpc>
                          <a:spcPct val="100000"/>
                        </a:lnSpc>
                        <a:spcBef>
                          <a:spcPts val="145"/>
                        </a:spcBef>
                      </a:pPr>
                      <a:r>
                        <a:rPr sz="650" dirty="0">
                          <a:latin typeface="Yu Gothic"/>
                          <a:cs typeface="Yu Gothic"/>
                        </a:rPr>
                        <a:t>保存義務</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1631">
                <a:tc>
                  <a:txBody>
                    <a:bodyPr/>
                    <a:lstStyle/>
                    <a:p>
                      <a:pPr marR="117475" algn="r">
                        <a:lnSpc>
                          <a:spcPct val="100000"/>
                        </a:lnSpc>
                        <a:spcBef>
                          <a:spcPts val="145"/>
                        </a:spcBef>
                      </a:pPr>
                      <a:r>
                        <a:rPr sz="650" dirty="0">
                          <a:latin typeface="Yu Gothic"/>
                          <a:cs typeface="Yu Gothic"/>
                        </a:rPr>
                        <a:t>買手：〇</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1632">
                <a:tc>
                  <a:txBody>
                    <a:bodyPr/>
                    <a:lstStyle/>
                    <a:p>
                      <a:pPr marR="117475" algn="r">
                        <a:lnSpc>
                          <a:spcPct val="100000"/>
                        </a:lnSpc>
                        <a:spcBef>
                          <a:spcPts val="145"/>
                        </a:spcBef>
                      </a:pPr>
                      <a:r>
                        <a:rPr sz="650" dirty="0">
                          <a:latin typeface="Yu Gothic"/>
                          <a:cs typeface="Yu Gothic"/>
                        </a:rPr>
                        <a:t>売手：〇</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4" name="object 24"/>
          <p:cNvGraphicFramePr>
            <a:graphicFrameLocks noGrp="1"/>
          </p:cNvGraphicFramePr>
          <p:nvPr/>
        </p:nvGraphicFramePr>
        <p:xfrm>
          <a:off x="5807626" y="2797140"/>
          <a:ext cx="1560830" cy="427911"/>
        </p:xfrm>
        <a:graphic>
          <a:graphicData uri="http://schemas.openxmlformats.org/drawingml/2006/table">
            <a:tbl>
              <a:tblPr firstRow="1" bandRow="1">
                <a:tableStyleId>{2D5ABB26-0587-4C30-8999-92F81FD0307C}</a:tableStyleId>
              </a:tblPr>
              <a:tblGrid>
                <a:gridCol w="528320">
                  <a:extLst>
                    <a:ext uri="{9D8B030D-6E8A-4147-A177-3AD203B41FA5}">
                      <a16:colId xmlns:a16="http://schemas.microsoft.com/office/drawing/2014/main" val="20000"/>
                    </a:ext>
                  </a:extLst>
                </a:gridCol>
                <a:gridCol w="528320">
                  <a:extLst>
                    <a:ext uri="{9D8B030D-6E8A-4147-A177-3AD203B41FA5}">
                      <a16:colId xmlns:a16="http://schemas.microsoft.com/office/drawing/2014/main" val="20001"/>
                    </a:ext>
                  </a:extLst>
                </a:gridCol>
                <a:gridCol w="504190">
                  <a:extLst>
                    <a:ext uri="{9D8B030D-6E8A-4147-A177-3AD203B41FA5}">
                      <a16:colId xmlns:a16="http://schemas.microsoft.com/office/drawing/2014/main" val="20002"/>
                    </a:ext>
                  </a:extLst>
                </a:gridCol>
              </a:tblGrid>
              <a:tr h="144648">
                <a:tc>
                  <a:txBody>
                    <a:bodyPr/>
                    <a:lstStyle/>
                    <a:p>
                      <a:pPr marR="69215" algn="r">
                        <a:lnSpc>
                          <a:spcPct val="100000"/>
                        </a:lnSpc>
                        <a:spcBef>
                          <a:spcPts val="145"/>
                        </a:spcBef>
                      </a:pPr>
                      <a:r>
                        <a:rPr sz="650" dirty="0">
                          <a:latin typeface="Yu Gothic"/>
                          <a:cs typeface="Yu Gothic"/>
                        </a:rPr>
                        <a:t>納品書番号</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45"/>
                        </a:spcBef>
                      </a:pPr>
                      <a:r>
                        <a:rPr sz="650" spc="35" dirty="0">
                          <a:latin typeface="Yu Gothic"/>
                          <a:cs typeface="Yu Gothic"/>
                        </a:rPr>
                        <a:t>税込金額</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45"/>
                        </a:spcBef>
                      </a:pPr>
                      <a:r>
                        <a:rPr sz="650" spc="35" dirty="0">
                          <a:latin typeface="Yu Gothic"/>
                          <a:cs typeface="Yu Gothic"/>
                        </a:rPr>
                        <a:t>消費税額</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41631">
                <a:tc>
                  <a:txBody>
                    <a:bodyPr/>
                    <a:lstStyle/>
                    <a:p>
                      <a:pPr marR="80645" algn="r">
                        <a:lnSpc>
                          <a:spcPct val="100000"/>
                        </a:lnSpc>
                        <a:spcBef>
                          <a:spcPts val="145"/>
                        </a:spcBef>
                      </a:pPr>
                      <a:r>
                        <a:rPr sz="650" b="1" spc="5" dirty="0">
                          <a:solidFill>
                            <a:srgbClr val="00AFEF"/>
                          </a:solidFill>
                          <a:latin typeface="Yu Gothic"/>
                          <a:cs typeface="Yu Gothic"/>
                        </a:rPr>
                        <a:t>N</a:t>
                      </a:r>
                      <a:r>
                        <a:rPr sz="650" b="1" spc="-5" dirty="0">
                          <a:solidFill>
                            <a:srgbClr val="00AFEF"/>
                          </a:solidFill>
                          <a:latin typeface="Yu Gothic"/>
                          <a:cs typeface="Yu Gothic"/>
                        </a:rPr>
                        <a:t>o.</a:t>
                      </a:r>
                      <a:r>
                        <a:rPr sz="650" b="1" spc="5" dirty="0">
                          <a:solidFill>
                            <a:srgbClr val="00AFEF"/>
                          </a:solidFill>
                          <a:latin typeface="Yu Gothic"/>
                          <a:cs typeface="Yu Gothic"/>
                        </a:rPr>
                        <a:t>1001</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45"/>
                        </a:spcBef>
                      </a:pPr>
                      <a:r>
                        <a:rPr sz="650" spc="15" dirty="0">
                          <a:latin typeface="Yu Gothic"/>
                          <a:cs typeface="Yu Gothic"/>
                        </a:rPr>
                        <a:t>125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45"/>
                        </a:spcBef>
                      </a:pPr>
                      <a:r>
                        <a:rPr sz="650" dirty="0">
                          <a:latin typeface="Yu Gothic"/>
                          <a:cs typeface="Yu Gothic"/>
                        </a:rPr>
                        <a:t>9</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41632">
                <a:tc>
                  <a:txBody>
                    <a:bodyPr/>
                    <a:lstStyle/>
                    <a:p>
                      <a:pPr marR="80645" algn="r">
                        <a:lnSpc>
                          <a:spcPct val="100000"/>
                        </a:lnSpc>
                        <a:spcBef>
                          <a:spcPts val="145"/>
                        </a:spcBef>
                      </a:pPr>
                      <a:r>
                        <a:rPr sz="650" b="1" spc="5" dirty="0">
                          <a:solidFill>
                            <a:srgbClr val="00AFEF"/>
                          </a:solidFill>
                          <a:latin typeface="Yu Gothic"/>
                          <a:cs typeface="Yu Gothic"/>
                        </a:rPr>
                        <a:t>N</a:t>
                      </a:r>
                      <a:r>
                        <a:rPr sz="650" b="1" spc="-5" dirty="0">
                          <a:solidFill>
                            <a:srgbClr val="00AFEF"/>
                          </a:solidFill>
                          <a:latin typeface="Yu Gothic"/>
                          <a:cs typeface="Yu Gothic"/>
                        </a:rPr>
                        <a:t>o.</a:t>
                      </a:r>
                      <a:r>
                        <a:rPr sz="650" b="1" spc="5" dirty="0">
                          <a:solidFill>
                            <a:srgbClr val="00AFEF"/>
                          </a:solidFill>
                          <a:latin typeface="Yu Gothic"/>
                          <a:cs typeface="Yu Gothic"/>
                        </a:rPr>
                        <a:t>1002</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45"/>
                        </a:spcBef>
                      </a:pPr>
                      <a:r>
                        <a:rPr sz="650" spc="15" dirty="0">
                          <a:latin typeface="Yu Gothic"/>
                          <a:cs typeface="Yu Gothic"/>
                        </a:rPr>
                        <a:t>125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45"/>
                        </a:spcBef>
                      </a:pPr>
                      <a:r>
                        <a:rPr sz="650" dirty="0">
                          <a:latin typeface="Yu Gothic"/>
                          <a:cs typeface="Yu Gothic"/>
                        </a:rPr>
                        <a:t>9</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bl>
          </a:graphicData>
        </a:graphic>
      </p:graphicFrame>
      <p:sp>
        <p:nvSpPr>
          <p:cNvPr id="25" name="object 25"/>
          <p:cNvSpPr/>
          <p:nvPr/>
        </p:nvSpPr>
        <p:spPr>
          <a:xfrm>
            <a:off x="1081557" y="1802696"/>
            <a:ext cx="0" cy="1708785"/>
          </a:xfrm>
          <a:custGeom>
            <a:avLst/>
            <a:gdLst/>
            <a:ahLst/>
            <a:cxnLst/>
            <a:rect l="l" t="t" r="r" b="b"/>
            <a:pathLst>
              <a:path h="1708785">
                <a:moveTo>
                  <a:pt x="0" y="0"/>
                </a:moveTo>
                <a:lnTo>
                  <a:pt x="0" y="1708636"/>
                </a:lnTo>
              </a:path>
            </a:pathLst>
          </a:custGeom>
          <a:ln w="3175">
            <a:solidFill>
              <a:srgbClr val="000000"/>
            </a:solidFill>
          </a:ln>
        </p:spPr>
        <p:txBody>
          <a:bodyPr wrap="square" lIns="0" tIns="0" rIns="0" bIns="0" rtlCol="0"/>
          <a:lstStyle/>
          <a:p>
            <a:endParaRPr/>
          </a:p>
        </p:txBody>
      </p:sp>
      <p:sp>
        <p:nvSpPr>
          <p:cNvPr id="26" name="object 26"/>
          <p:cNvSpPr/>
          <p:nvPr/>
        </p:nvSpPr>
        <p:spPr>
          <a:xfrm>
            <a:off x="1083068" y="1802698"/>
            <a:ext cx="0" cy="1708785"/>
          </a:xfrm>
          <a:custGeom>
            <a:avLst/>
            <a:gdLst/>
            <a:ahLst/>
            <a:cxnLst/>
            <a:rect l="l" t="t" r="r" b="b"/>
            <a:pathLst>
              <a:path h="1708785">
                <a:moveTo>
                  <a:pt x="0" y="0"/>
                </a:moveTo>
                <a:lnTo>
                  <a:pt x="0" y="1708636"/>
                </a:lnTo>
              </a:path>
            </a:pathLst>
          </a:custGeom>
          <a:ln w="3175">
            <a:solidFill>
              <a:srgbClr val="000000"/>
            </a:solidFill>
          </a:ln>
        </p:spPr>
        <p:txBody>
          <a:bodyPr wrap="square" lIns="0" tIns="0" rIns="0" bIns="0" rtlCol="0"/>
          <a:lstStyle/>
          <a:p>
            <a:endParaRPr/>
          </a:p>
        </p:txBody>
      </p:sp>
      <p:sp>
        <p:nvSpPr>
          <p:cNvPr id="27" name="object 27"/>
          <p:cNvSpPr/>
          <p:nvPr/>
        </p:nvSpPr>
        <p:spPr>
          <a:xfrm>
            <a:off x="1084577" y="3508319"/>
            <a:ext cx="3140710" cy="0"/>
          </a:xfrm>
          <a:custGeom>
            <a:avLst/>
            <a:gdLst/>
            <a:ahLst/>
            <a:cxnLst/>
            <a:rect l="l" t="t" r="r" b="b"/>
            <a:pathLst>
              <a:path w="3140710">
                <a:moveTo>
                  <a:pt x="0" y="0"/>
                </a:moveTo>
                <a:lnTo>
                  <a:pt x="3140647" y="0"/>
                </a:lnTo>
              </a:path>
            </a:pathLst>
          </a:custGeom>
          <a:ln w="3175">
            <a:solidFill>
              <a:srgbClr val="000000"/>
            </a:solidFill>
          </a:ln>
        </p:spPr>
        <p:txBody>
          <a:bodyPr wrap="square" lIns="0" tIns="0" rIns="0" bIns="0" rtlCol="0"/>
          <a:lstStyle/>
          <a:p>
            <a:endParaRPr/>
          </a:p>
        </p:txBody>
      </p:sp>
      <p:sp>
        <p:nvSpPr>
          <p:cNvPr id="28" name="object 28"/>
          <p:cNvSpPr/>
          <p:nvPr/>
        </p:nvSpPr>
        <p:spPr>
          <a:xfrm>
            <a:off x="1084580" y="3509826"/>
            <a:ext cx="3140710" cy="0"/>
          </a:xfrm>
          <a:custGeom>
            <a:avLst/>
            <a:gdLst/>
            <a:ahLst/>
            <a:cxnLst/>
            <a:rect l="l" t="t" r="r" b="b"/>
            <a:pathLst>
              <a:path w="3140710">
                <a:moveTo>
                  <a:pt x="0" y="0"/>
                </a:moveTo>
                <a:lnTo>
                  <a:pt x="3140643" y="0"/>
                </a:lnTo>
              </a:path>
            </a:pathLst>
          </a:custGeom>
          <a:ln w="3175">
            <a:solidFill>
              <a:srgbClr val="000000"/>
            </a:solidFill>
          </a:ln>
        </p:spPr>
        <p:txBody>
          <a:bodyPr wrap="square" lIns="0" tIns="0" rIns="0" bIns="0" rtlCol="0"/>
          <a:lstStyle/>
          <a:p>
            <a:endParaRPr/>
          </a:p>
        </p:txBody>
      </p:sp>
      <p:sp>
        <p:nvSpPr>
          <p:cNvPr id="29" name="object 29"/>
          <p:cNvSpPr/>
          <p:nvPr/>
        </p:nvSpPr>
        <p:spPr>
          <a:xfrm>
            <a:off x="4222205" y="1805709"/>
            <a:ext cx="0" cy="1706245"/>
          </a:xfrm>
          <a:custGeom>
            <a:avLst/>
            <a:gdLst/>
            <a:ahLst/>
            <a:cxnLst/>
            <a:rect l="l" t="t" r="r" b="b"/>
            <a:pathLst>
              <a:path h="1706245">
                <a:moveTo>
                  <a:pt x="0" y="0"/>
                </a:moveTo>
                <a:lnTo>
                  <a:pt x="0" y="1705622"/>
                </a:lnTo>
              </a:path>
            </a:pathLst>
          </a:custGeom>
          <a:ln w="3175">
            <a:solidFill>
              <a:srgbClr val="000000"/>
            </a:solidFill>
          </a:ln>
        </p:spPr>
        <p:txBody>
          <a:bodyPr wrap="square" lIns="0" tIns="0" rIns="0" bIns="0" rtlCol="0"/>
          <a:lstStyle/>
          <a:p>
            <a:endParaRPr/>
          </a:p>
        </p:txBody>
      </p:sp>
      <p:sp>
        <p:nvSpPr>
          <p:cNvPr id="30" name="object 30"/>
          <p:cNvSpPr/>
          <p:nvPr/>
        </p:nvSpPr>
        <p:spPr>
          <a:xfrm>
            <a:off x="4223714" y="1805709"/>
            <a:ext cx="0" cy="1706245"/>
          </a:xfrm>
          <a:custGeom>
            <a:avLst/>
            <a:gdLst/>
            <a:ahLst/>
            <a:cxnLst/>
            <a:rect l="l" t="t" r="r" b="b"/>
            <a:pathLst>
              <a:path h="1706245">
                <a:moveTo>
                  <a:pt x="0" y="0"/>
                </a:moveTo>
                <a:lnTo>
                  <a:pt x="0" y="1705622"/>
                </a:lnTo>
              </a:path>
            </a:pathLst>
          </a:custGeom>
          <a:ln w="3175">
            <a:solidFill>
              <a:srgbClr val="000000"/>
            </a:solidFill>
          </a:ln>
        </p:spPr>
        <p:txBody>
          <a:bodyPr wrap="square" lIns="0" tIns="0" rIns="0" bIns="0" rtlCol="0"/>
          <a:lstStyle/>
          <a:p>
            <a:endParaRPr/>
          </a:p>
        </p:txBody>
      </p:sp>
      <p:sp>
        <p:nvSpPr>
          <p:cNvPr id="31" name="object 31"/>
          <p:cNvSpPr/>
          <p:nvPr/>
        </p:nvSpPr>
        <p:spPr>
          <a:xfrm>
            <a:off x="5273113" y="1802696"/>
            <a:ext cx="0" cy="1708785"/>
          </a:xfrm>
          <a:custGeom>
            <a:avLst/>
            <a:gdLst/>
            <a:ahLst/>
            <a:cxnLst/>
            <a:rect l="l" t="t" r="r" b="b"/>
            <a:pathLst>
              <a:path h="1708785">
                <a:moveTo>
                  <a:pt x="0" y="0"/>
                </a:moveTo>
                <a:lnTo>
                  <a:pt x="0" y="1708636"/>
                </a:lnTo>
              </a:path>
            </a:pathLst>
          </a:custGeom>
          <a:ln w="3175">
            <a:solidFill>
              <a:srgbClr val="000000"/>
            </a:solidFill>
          </a:ln>
        </p:spPr>
        <p:txBody>
          <a:bodyPr wrap="square" lIns="0" tIns="0" rIns="0" bIns="0" rtlCol="0"/>
          <a:lstStyle/>
          <a:p>
            <a:endParaRPr/>
          </a:p>
        </p:txBody>
      </p:sp>
      <p:sp>
        <p:nvSpPr>
          <p:cNvPr id="32" name="object 32"/>
          <p:cNvSpPr/>
          <p:nvPr/>
        </p:nvSpPr>
        <p:spPr>
          <a:xfrm>
            <a:off x="5274623" y="1802698"/>
            <a:ext cx="0" cy="1708785"/>
          </a:xfrm>
          <a:custGeom>
            <a:avLst/>
            <a:gdLst/>
            <a:ahLst/>
            <a:cxnLst/>
            <a:rect l="l" t="t" r="r" b="b"/>
            <a:pathLst>
              <a:path h="1708785">
                <a:moveTo>
                  <a:pt x="0" y="0"/>
                </a:moveTo>
                <a:lnTo>
                  <a:pt x="0" y="1708636"/>
                </a:lnTo>
              </a:path>
            </a:pathLst>
          </a:custGeom>
          <a:ln w="3175">
            <a:solidFill>
              <a:srgbClr val="000000"/>
            </a:solidFill>
          </a:ln>
        </p:spPr>
        <p:txBody>
          <a:bodyPr wrap="square" lIns="0" tIns="0" rIns="0" bIns="0" rtlCol="0"/>
          <a:lstStyle/>
          <a:p>
            <a:endParaRPr/>
          </a:p>
        </p:txBody>
      </p:sp>
      <p:sp>
        <p:nvSpPr>
          <p:cNvPr id="33" name="object 33"/>
          <p:cNvSpPr/>
          <p:nvPr/>
        </p:nvSpPr>
        <p:spPr>
          <a:xfrm>
            <a:off x="5276133" y="3508319"/>
            <a:ext cx="3479165" cy="0"/>
          </a:xfrm>
          <a:custGeom>
            <a:avLst/>
            <a:gdLst/>
            <a:ahLst/>
            <a:cxnLst/>
            <a:rect l="l" t="t" r="r" b="b"/>
            <a:pathLst>
              <a:path w="3479165">
                <a:moveTo>
                  <a:pt x="0" y="0"/>
                </a:moveTo>
                <a:lnTo>
                  <a:pt x="3478870" y="0"/>
                </a:lnTo>
              </a:path>
            </a:pathLst>
          </a:custGeom>
          <a:ln w="3175">
            <a:solidFill>
              <a:srgbClr val="000000"/>
            </a:solidFill>
          </a:ln>
        </p:spPr>
        <p:txBody>
          <a:bodyPr wrap="square" lIns="0" tIns="0" rIns="0" bIns="0" rtlCol="0"/>
          <a:lstStyle/>
          <a:p>
            <a:endParaRPr/>
          </a:p>
        </p:txBody>
      </p:sp>
      <p:sp>
        <p:nvSpPr>
          <p:cNvPr id="34" name="object 34"/>
          <p:cNvSpPr/>
          <p:nvPr/>
        </p:nvSpPr>
        <p:spPr>
          <a:xfrm>
            <a:off x="5276132" y="3509826"/>
            <a:ext cx="3479165" cy="0"/>
          </a:xfrm>
          <a:custGeom>
            <a:avLst/>
            <a:gdLst/>
            <a:ahLst/>
            <a:cxnLst/>
            <a:rect l="l" t="t" r="r" b="b"/>
            <a:pathLst>
              <a:path w="3479165">
                <a:moveTo>
                  <a:pt x="0" y="0"/>
                </a:moveTo>
                <a:lnTo>
                  <a:pt x="3478870" y="0"/>
                </a:lnTo>
              </a:path>
            </a:pathLst>
          </a:custGeom>
          <a:ln w="3175">
            <a:solidFill>
              <a:srgbClr val="000000"/>
            </a:solidFill>
          </a:ln>
        </p:spPr>
        <p:txBody>
          <a:bodyPr wrap="square" lIns="0" tIns="0" rIns="0" bIns="0" rtlCol="0"/>
          <a:lstStyle/>
          <a:p>
            <a:endParaRPr/>
          </a:p>
        </p:txBody>
      </p:sp>
      <p:sp>
        <p:nvSpPr>
          <p:cNvPr id="35" name="object 35"/>
          <p:cNvSpPr/>
          <p:nvPr/>
        </p:nvSpPr>
        <p:spPr>
          <a:xfrm>
            <a:off x="8751984" y="1805709"/>
            <a:ext cx="0" cy="1706245"/>
          </a:xfrm>
          <a:custGeom>
            <a:avLst/>
            <a:gdLst/>
            <a:ahLst/>
            <a:cxnLst/>
            <a:rect l="l" t="t" r="r" b="b"/>
            <a:pathLst>
              <a:path h="1706245">
                <a:moveTo>
                  <a:pt x="0" y="0"/>
                </a:moveTo>
                <a:lnTo>
                  <a:pt x="0" y="1705622"/>
                </a:lnTo>
              </a:path>
            </a:pathLst>
          </a:custGeom>
          <a:ln w="3175">
            <a:solidFill>
              <a:srgbClr val="000000"/>
            </a:solidFill>
          </a:ln>
        </p:spPr>
        <p:txBody>
          <a:bodyPr wrap="square" lIns="0" tIns="0" rIns="0" bIns="0" rtlCol="0"/>
          <a:lstStyle/>
          <a:p>
            <a:endParaRPr/>
          </a:p>
        </p:txBody>
      </p:sp>
      <p:sp>
        <p:nvSpPr>
          <p:cNvPr id="36" name="object 36"/>
          <p:cNvSpPr/>
          <p:nvPr/>
        </p:nvSpPr>
        <p:spPr>
          <a:xfrm>
            <a:off x="8753493" y="1805709"/>
            <a:ext cx="0" cy="1706245"/>
          </a:xfrm>
          <a:custGeom>
            <a:avLst/>
            <a:gdLst/>
            <a:ahLst/>
            <a:cxnLst/>
            <a:rect l="l" t="t" r="r" b="b"/>
            <a:pathLst>
              <a:path h="1706245">
                <a:moveTo>
                  <a:pt x="0" y="0"/>
                </a:moveTo>
                <a:lnTo>
                  <a:pt x="0" y="1705622"/>
                </a:lnTo>
              </a:path>
            </a:pathLst>
          </a:custGeom>
          <a:ln w="3175">
            <a:solidFill>
              <a:srgbClr val="000000"/>
            </a:solidFill>
          </a:ln>
        </p:spPr>
        <p:txBody>
          <a:bodyPr wrap="square" lIns="0" tIns="0" rIns="0" bIns="0" rtlCol="0"/>
          <a:lstStyle/>
          <a:p>
            <a:endParaRPr/>
          </a:p>
        </p:txBody>
      </p:sp>
      <p:sp>
        <p:nvSpPr>
          <p:cNvPr id="37" name="object 37"/>
          <p:cNvSpPr/>
          <p:nvPr/>
        </p:nvSpPr>
        <p:spPr>
          <a:xfrm>
            <a:off x="1084577" y="3649952"/>
            <a:ext cx="3140710" cy="0"/>
          </a:xfrm>
          <a:custGeom>
            <a:avLst/>
            <a:gdLst/>
            <a:ahLst/>
            <a:cxnLst/>
            <a:rect l="l" t="t" r="r" b="b"/>
            <a:pathLst>
              <a:path w="3140710">
                <a:moveTo>
                  <a:pt x="0" y="0"/>
                </a:moveTo>
                <a:lnTo>
                  <a:pt x="3140647" y="0"/>
                </a:lnTo>
              </a:path>
            </a:pathLst>
          </a:custGeom>
          <a:ln w="3175">
            <a:solidFill>
              <a:srgbClr val="000000"/>
            </a:solidFill>
          </a:ln>
        </p:spPr>
        <p:txBody>
          <a:bodyPr wrap="square" lIns="0" tIns="0" rIns="0" bIns="0" rtlCol="0"/>
          <a:lstStyle/>
          <a:p>
            <a:endParaRPr/>
          </a:p>
        </p:txBody>
      </p:sp>
      <p:sp>
        <p:nvSpPr>
          <p:cNvPr id="38" name="object 38"/>
          <p:cNvSpPr/>
          <p:nvPr/>
        </p:nvSpPr>
        <p:spPr>
          <a:xfrm>
            <a:off x="1084580" y="3651458"/>
            <a:ext cx="3140710" cy="0"/>
          </a:xfrm>
          <a:custGeom>
            <a:avLst/>
            <a:gdLst/>
            <a:ahLst/>
            <a:cxnLst/>
            <a:rect l="l" t="t" r="r" b="b"/>
            <a:pathLst>
              <a:path w="3140710">
                <a:moveTo>
                  <a:pt x="0" y="0"/>
                </a:moveTo>
                <a:lnTo>
                  <a:pt x="3140643" y="0"/>
                </a:lnTo>
              </a:path>
            </a:pathLst>
          </a:custGeom>
          <a:ln w="3175">
            <a:solidFill>
              <a:srgbClr val="000000"/>
            </a:solidFill>
          </a:ln>
        </p:spPr>
        <p:txBody>
          <a:bodyPr wrap="square" lIns="0" tIns="0" rIns="0" bIns="0" rtlCol="0"/>
          <a:lstStyle/>
          <a:p>
            <a:endParaRPr/>
          </a:p>
        </p:txBody>
      </p:sp>
      <p:graphicFrame>
        <p:nvGraphicFramePr>
          <p:cNvPr id="39" name="object 39"/>
          <p:cNvGraphicFramePr>
            <a:graphicFrameLocks noGrp="1"/>
          </p:cNvGraphicFramePr>
          <p:nvPr/>
        </p:nvGraphicFramePr>
        <p:xfrm>
          <a:off x="483626" y="3508318"/>
          <a:ext cx="492125" cy="849793"/>
        </p:xfrm>
        <a:graphic>
          <a:graphicData uri="http://schemas.openxmlformats.org/drawingml/2006/table">
            <a:tbl>
              <a:tblPr firstRow="1" bandRow="1">
                <a:tableStyleId>{2D5ABB26-0587-4C30-8999-92F81FD0307C}</a:tableStyleId>
              </a:tblPr>
              <a:tblGrid>
                <a:gridCol w="492125">
                  <a:extLst>
                    <a:ext uri="{9D8B030D-6E8A-4147-A177-3AD203B41FA5}">
                      <a16:colId xmlns:a16="http://schemas.microsoft.com/office/drawing/2014/main" val="20000"/>
                    </a:ext>
                  </a:extLst>
                </a:gridCol>
              </a:tblGrid>
              <a:tr h="141631">
                <a:tc>
                  <a:txBody>
                    <a:bodyPr/>
                    <a:lstStyle/>
                    <a:p>
                      <a:pPr marR="104775" algn="r">
                        <a:lnSpc>
                          <a:spcPct val="100000"/>
                        </a:lnSpc>
                        <a:spcBef>
                          <a:spcPts val="145"/>
                        </a:spcBef>
                      </a:pPr>
                      <a:r>
                        <a:rPr sz="650" dirty="0">
                          <a:latin typeface="Yu Gothic"/>
                          <a:cs typeface="Yu Gothic"/>
                        </a:rPr>
                        <a:t>納品書</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83265">
                <a:tc>
                  <a:txBody>
                    <a:bodyPr/>
                    <a:lstStyle/>
                    <a:p>
                      <a:pPr>
                        <a:lnSpc>
                          <a:spcPct val="100000"/>
                        </a:lnSpc>
                      </a:pPr>
                      <a:endParaRPr sz="60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41632">
                <a:tc>
                  <a:txBody>
                    <a:bodyPr/>
                    <a:lstStyle/>
                    <a:p>
                      <a:pPr marR="62865" algn="r">
                        <a:lnSpc>
                          <a:spcPct val="100000"/>
                        </a:lnSpc>
                        <a:spcBef>
                          <a:spcPts val="145"/>
                        </a:spcBef>
                      </a:pPr>
                      <a:r>
                        <a:rPr sz="650" dirty="0">
                          <a:latin typeface="Yu Gothic"/>
                          <a:cs typeface="Yu Gothic"/>
                        </a:rPr>
                        <a:t>保存義務</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41634">
                <a:tc>
                  <a:txBody>
                    <a:bodyPr/>
                    <a:lstStyle/>
                    <a:p>
                      <a:pPr marR="120650" algn="r">
                        <a:lnSpc>
                          <a:spcPct val="100000"/>
                        </a:lnSpc>
                        <a:spcBef>
                          <a:spcPts val="145"/>
                        </a:spcBef>
                      </a:pPr>
                      <a:r>
                        <a:rPr sz="650" dirty="0">
                          <a:latin typeface="Yu Gothic"/>
                          <a:cs typeface="Yu Gothic"/>
                        </a:rPr>
                        <a:t>買手：〇</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41631">
                <a:tc>
                  <a:txBody>
                    <a:bodyPr/>
                    <a:lstStyle/>
                    <a:p>
                      <a:pPr marR="120650" algn="r">
                        <a:lnSpc>
                          <a:spcPct val="100000"/>
                        </a:lnSpc>
                        <a:spcBef>
                          <a:spcPts val="145"/>
                        </a:spcBef>
                      </a:pPr>
                      <a:r>
                        <a:rPr sz="650" dirty="0">
                          <a:latin typeface="Yu Gothic"/>
                          <a:cs typeface="Yu Gothic"/>
                        </a:rPr>
                        <a:t>売手：〇</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40" name="object 40"/>
          <p:cNvSpPr/>
          <p:nvPr/>
        </p:nvSpPr>
        <p:spPr>
          <a:xfrm>
            <a:off x="1081557" y="3649952"/>
            <a:ext cx="0" cy="1708785"/>
          </a:xfrm>
          <a:custGeom>
            <a:avLst/>
            <a:gdLst/>
            <a:ahLst/>
            <a:cxnLst/>
            <a:rect l="l" t="t" r="r" b="b"/>
            <a:pathLst>
              <a:path h="1708785">
                <a:moveTo>
                  <a:pt x="0" y="0"/>
                </a:moveTo>
                <a:lnTo>
                  <a:pt x="0" y="1708636"/>
                </a:lnTo>
              </a:path>
            </a:pathLst>
          </a:custGeom>
          <a:ln w="3175">
            <a:solidFill>
              <a:srgbClr val="000000"/>
            </a:solidFill>
          </a:ln>
        </p:spPr>
        <p:txBody>
          <a:bodyPr wrap="square" lIns="0" tIns="0" rIns="0" bIns="0" rtlCol="0"/>
          <a:lstStyle/>
          <a:p>
            <a:endParaRPr/>
          </a:p>
        </p:txBody>
      </p:sp>
      <p:sp>
        <p:nvSpPr>
          <p:cNvPr id="41" name="object 41"/>
          <p:cNvSpPr/>
          <p:nvPr/>
        </p:nvSpPr>
        <p:spPr>
          <a:xfrm>
            <a:off x="1083068" y="3649951"/>
            <a:ext cx="0" cy="1708785"/>
          </a:xfrm>
          <a:custGeom>
            <a:avLst/>
            <a:gdLst/>
            <a:ahLst/>
            <a:cxnLst/>
            <a:rect l="l" t="t" r="r" b="b"/>
            <a:pathLst>
              <a:path h="1708785">
                <a:moveTo>
                  <a:pt x="0" y="0"/>
                </a:moveTo>
                <a:lnTo>
                  <a:pt x="0" y="1708636"/>
                </a:lnTo>
              </a:path>
            </a:pathLst>
          </a:custGeom>
          <a:ln w="3175">
            <a:solidFill>
              <a:srgbClr val="000000"/>
            </a:solidFill>
          </a:ln>
        </p:spPr>
        <p:txBody>
          <a:bodyPr wrap="square" lIns="0" tIns="0" rIns="0" bIns="0" rtlCol="0"/>
          <a:lstStyle/>
          <a:p>
            <a:endParaRPr/>
          </a:p>
        </p:txBody>
      </p:sp>
      <p:sp>
        <p:nvSpPr>
          <p:cNvPr id="42" name="object 42"/>
          <p:cNvSpPr/>
          <p:nvPr/>
        </p:nvSpPr>
        <p:spPr>
          <a:xfrm>
            <a:off x="1084577" y="5355574"/>
            <a:ext cx="3140710" cy="0"/>
          </a:xfrm>
          <a:custGeom>
            <a:avLst/>
            <a:gdLst/>
            <a:ahLst/>
            <a:cxnLst/>
            <a:rect l="l" t="t" r="r" b="b"/>
            <a:pathLst>
              <a:path w="3140710">
                <a:moveTo>
                  <a:pt x="0" y="0"/>
                </a:moveTo>
                <a:lnTo>
                  <a:pt x="3140647" y="0"/>
                </a:lnTo>
              </a:path>
            </a:pathLst>
          </a:custGeom>
          <a:ln w="3175">
            <a:solidFill>
              <a:srgbClr val="000000"/>
            </a:solidFill>
          </a:ln>
        </p:spPr>
        <p:txBody>
          <a:bodyPr wrap="square" lIns="0" tIns="0" rIns="0" bIns="0" rtlCol="0"/>
          <a:lstStyle/>
          <a:p>
            <a:endParaRPr/>
          </a:p>
        </p:txBody>
      </p:sp>
      <p:sp>
        <p:nvSpPr>
          <p:cNvPr id="43" name="object 43"/>
          <p:cNvSpPr/>
          <p:nvPr/>
        </p:nvSpPr>
        <p:spPr>
          <a:xfrm>
            <a:off x="1084580" y="5357083"/>
            <a:ext cx="3140710" cy="0"/>
          </a:xfrm>
          <a:custGeom>
            <a:avLst/>
            <a:gdLst/>
            <a:ahLst/>
            <a:cxnLst/>
            <a:rect l="l" t="t" r="r" b="b"/>
            <a:pathLst>
              <a:path w="3140710">
                <a:moveTo>
                  <a:pt x="0" y="0"/>
                </a:moveTo>
                <a:lnTo>
                  <a:pt x="3140643" y="0"/>
                </a:lnTo>
              </a:path>
            </a:pathLst>
          </a:custGeom>
          <a:ln w="3175">
            <a:solidFill>
              <a:srgbClr val="000000"/>
            </a:solidFill>
          </a:ln>
        </p:spPr>
        <p:txBody>
          <a:bodyPr wrap="square" lIns="0" tIns="0" rIns="0" bIns="0" rtlCol="0"/>
          <a:lstStyle/>
          <a:p>
            <a:endParaRPr/>
          </a:p>
        </p:txBody>
      </p:sp>
      <p:sp>
        <p:nvSpPr>
          <p:cNvPr id="44" name="object 44"/>
          <p:cNvSpPr/>
          <p:nvPr/>
        </p:nvSpPr>
        <p:spPr>
          <a:xfrm>
            <a:off x="4222205" y="3652965"/>
            <a:ext cx="0" cy="1706245"/>
          </a:xfrm>
          <a:custGeom>
            <a:avLst/>
            <a:gdLst/>
            <a:ahLst/>
            <a:cxnLst/>
            <a:rect l="l" t="t" r="r" b="b"/>
            <a:pathLst>
              <a:path h="1706245">
                <a:moveTo>
                  <a:pt x="0" y="0"/>
                </a:moveTo>
                <a:lnTo>
                  <a:pt x="0" y="1705622"/>
                </a:lnTo>
              </a:path>
            </a:pathLst>
          </a:custGeom>
          <a:ln w="3175">
            <a:solidFill>
              <a:srgbClr val="000000"/>
            </a:solidFill>
          </a:ln>
        </p:spPr>
        <p:txBody>
          <a:bodyPr wrap="square" lIns="0" tIns="0" rIns="0" bIns="0" rtlCol="0"/>
          <a:lstStyle/>
          <a:p>
            <a:endParaRPr/>
          </a:p>
        </p:txBody>
      </p:sp>
      <p:sp>
        <p:nvSpPr>
          <p:cNvPr id="45" name="object 45"/>
          <p:cNvSpPr/>
          <p:nvPr/>
        </p:nvSpPr>
        <p:spPr>
          <a:xfrm>
            <a:off x="4223714" y="3652965"/>
            <a:ext cx="0" cy="1706245"/>
          </a:xfrm>
          <a:custGeom>
            <a:avLst/>
            <a:gdLst/>
            <a:ahLst/>
            <a:cxnLst/>
            <a:rect l="l" t="t" r="r" b="b"/>
            <a:pathLst>
              <a:path h="1706245">
                <a:moveTo>
                  <a:pt x="0" y="0"/>
                </a:moveTo>
                <a:lnTo>
                  <a:pt x="0" y="1705622"/>
                </a:lnTo>
              </a:path>
            </a:pathLst>
          </a:custGeom>
          <a:ln w="3175">
            <a:solidFill>
              <a:srgbClr val="000000"/>
            </a:solidFill>
          </a:ln>
        </p:spPr>
        <p:txBody>
          <a:bodyPr wrap="square" lIns="0" tIns="0" rIns="0" bIns="0" rtlCol="0"/>
          <a:lstStyle/>
          <a:p>
            <a:endParaRPr/>
          </a:p>
        </p:txBody>
      </p:sp>
      <p:graphicFrame>
        <p:nvGraphicFramePr>
          <p:cNvPr id="46" name="object 46"/>
          <p:cNvGraphicFramePr>
            <a:graphicFrameLocks noGrp="1"/>
          </p:cNvGraphicFramePr>
          <p:nvPr/>
        </p:nvGraphicFramePr>
        <p:xfrm>
          <a:off x="1166114" y="2227594"/>
          <a:ext cx="2619375" cy="997453"/>
        </p:xfrm>
        <a:graphic>
          <a:graphicData uri="http://schemas.openxmlformats.org/drawingml/2006/table">
            <a:tbl>
              <a:tblPr firstRow="1" bandRow="1">
                <a:tableStyleId>{2D5ABB26-0587-4C30-8999-92F81FD0307C}</a:tableStyleId>
              </a:tblPr>
              <a:tblGrid>
                <a:gridCol w="1011555">
                  <a:extLst>
                    <a:ext uri="{9D8B030D-6E8A-4147-A177-3AD203B41FA5}">
                      <a16:colId xmlns:a16="http://schemas.microsoft.com/office/drawing/2014/main" val="20000"/>
                    </a:ext>
                  </a:extLst>
                </a:gridCol>
                <a:gridCol w="561340">
                  <a:extLst>
                    <a:ext uri="{9D8B030D-6E8A-4147-A177-3AD203B41FA5}">
                      <a16:colId xmlns:a16="http://schemas.microsoft.com/office/drawing/2014/main" val="20001"/>
                    </a:ext>
                  </a:extLst>
                </a:gridCol>
                <a:gridCol w="542925">
                  <a:extLst>
                    <a:ext uri="{9D8B030D-6E8A-4147-A177-3AD203B41FA5}">
                      <a16:colId xmlns:a16="http://schemas.microsoft.com/office/drawing/2014/main" val="20002"/>
                    </a:ext>
                  </a:extLst>
                </a:gridCol>
                <a:gridCol w="503555">
                  <a:extLst>
                    <a:ext uri="{9D8B030D-6E8A-4147-A177-3AD203B41FA5}">
                      <a16:colId xmlns:a16="http://schemas.microsoft.com/office/drawing/2014/main" val="20003"/>
                    </a:ext>
                  </a:extLst>
                </a:gridCol>
              </a:tblGrid>
              <a:tr h="141634">
                <a:tc>
                  <a:txBody>
                    <a:bodyPr/>
                    <a:lstStyle/>
                    <a:p>
                      <a:pPr algn="ctr">
                        <a:lnSpc>
                          <a:spcPct val="100000"/>
                        </a:lnSpc>
                        <a:spcBef>
                          <a:spcPts val="120"/>
                        </a:spcBef>
                      </a:pPr>
                      <a:r>
                        <a:rPr sz="650" spc="35" dirty="0">
                          <a:latin typeface="Yu Gothic"/>
                          <a:cs typeface="Yu Gothic"/>
                        </a:rPr>
                        <a:t>品名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45"/>
                        </a:spcBef>
                      </a:pPr>
                      <a:r>
                        <a:rPr sz="650" spc="35" dirty="0">
                          <a:latin typeface="Yu Gothic"/>
                          <a:cs typeface="Yu Gothic"/>
                        </a:rPr>
                        <a:t>税抜価格</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4"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4" hMerge="1">
                  <a:txBody>
                    <a:bodyPr/>
                    <a:lstStyle/>
                    <a:p>
                      <a:endParaRPr/>
                    </a:p>
                  </a:txBody>
                  <a:tcPr marL="0" marR="0" marT="0" marB="0"/>
                </a:tc>
                <a:extLst>
                  <a:ext uri="{0D108BD9-81ED-4DB2-BD59-A6C34878D82A}">
                    <a16:rowId xmlns:a16="http://schemas.microsoft.com/office/drawing/2014/main" val="10000"/>
                  </a:ext>
                </a:extLst>
              </a:tr>
              <a:tr h="141631">
                <a:tc>
                  <a:txBody>
                    <a:bodyPr/>
                    <a:lstStyle/>
                    <a:p>
                      <a:pPr marL="2540" algn="ctr">
                        <a:lnSpc>
                          <a:spcPct val="100000"/>
                        </a:lnSpc>
                        <a:spcBef>
                          <a:spcPts val="120"/>
                        </a:spcBef>
                      </a:pPr>
                      <a:r>
                        <a:rPr sz="650" b="1" spc="35" dirty="0">
                          <a:solidFill>
                            <a:srgbClr val="C00000"/>
                          </a:solidFill>
                          <a:latin typeface="Yu Gothic"/>
                          <a:cs typeface="Yu Gothic"/>
                        </a:rPr>
                        <a:t>かんづめ</a:t>
                      </a:r>
                      <a:r>
                        <a:rPr sz="650" b="1" spc="30" dirty="0">
                          <a:solidFill>
                            <a:srgbClr val="C00000"/>
                          </a:solidFill>
                          <a:latin typeface="Yu Gothic"/>
                          <a:cs typeface="Yu Gothic"/>
                        </a:rPr>
                        <a:t>a1※</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45"/>
                        </a:spcBef>
                      </a:pPr>
                      <a:r>
                        <a:rPr sz="650" spc="15" dirty="0">
                          <a:latin typeface="Yu Gothic"/>
                          <a:cs typeface="Yu Gothic"/>
                        </a:rPr>
                        <a:t>35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1632">
                <a:tc>
                  <a:txBody>
                    <a:bodyPr/>
                    <a:lstStyle/>
                    <a:p>
                      <a:pPr marL="2540" algn="ctr">
                        <a:lnSpc>
                          <a:spcPct val="100000"/>
                        </a:lnSpc>
                        <a:spcBef>
                          <a:spcPts val="120"/>
                        </a:spcBef>
                      </a:pPr>
                      <a:r>
                        <a:rPr sz="650" b="1" spc="35" dirty="0">
                          <a:solidFill>
                            <a:srgbClr val="C00000"/>
                          </a:solidFill>
                          <a:latin typeface="Yu Gothic"/>
                          <a:cs typeface="Yu Gothic"/>
                        </a:rPr>
                        <a:t>かんづめ</a:t>
                      </a:r>
                      <a:r>
                        <a:rPr sz="650" b="1" spc="30" dirty="0">
                          <a:solidFill>
                            <a:srgbClr val="C00000"/>
                          </a:solidFill>
                          <a:latin typeface="Yu Gothic"/>
                          <a:cs typeface="Yu Gothic"/>
                        </a:rPr>
                        <a:t>a2※</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45"/>
                        </a:spcBef>
                      </a:pPr>
                      <a:r>
                        <a:rPr sz="650" spc="15" dirty="0">
                          <a:latin typeface="Yu Gothic"/>
                          <a:cs typeface="Yu Gothic"/>
                        </a:rPr>
                        <a:t>35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8812">
                <a:tc>
                  <a:txBody>
                    <a:bodyPr/>
                    <a:lstStyle/>
                    <a:p>
                      <a:pPr marL="2540" algn="ctr">
                        <a:lnSpc>
                          <a:spcPct val="100000"/>
                        </a:lnSpc>
                        <a:spcBef>
                          <a:spcPts val="145"/>
                        </a:spcBef>
                      </a:pPr>
                      <a:r>
                        <a:rPr sz="650" b="1" spc="35" dirty="0">
                          <a:solidFill>
                            <a:srgbClr val="C00000"/>
                          </a:solidFill>
                          <a:latin typeface="Yu Gothic"/>
                          <a:cs typeface="Yu Gothic"/>
                        </a:rPr>
                        <a:t>発泡酒</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3175" algn="ctr">
                        <a:lnSpc>
                          <a:spcPct val="100000"/>
                        </a:lnSpc>
                        <a:spcBef>
                          <a:spcPts val="145"/>
                        </a:spcBef>
                      </a:pPr>
                      <a:r>
                        <a:rPr sz="650" spc="15" dirty="0">
                          <a:latin typeface="Yu Gothic"/>
                          <a:cs typeface="Yu Gothic"/>
                        </a:rPr>
                        <a:t>46</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3"/>
                  </a:ext>
                </a:extLst>
              </a:tr>
              <a:tr h="150481">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3175" algn="ctr">
                        <a:lnSpc>
                          <a:spcPct val="100000"/>
                        </a:lnSpc>
                        <a:spcBef>
                          <a:spcPts val="190"/>
                        </a:spcBef>
                      </a:pPr>
                      <a:r>
                        <a:rPr sz="650" spc="35" dirty="0">
                          <a:latin typeface="Yu Gothic"/>
                          <a:cs typeface="Yu Gothic"/>
                        </a:rPr>
                        <a:t>税抜価格</a:t>
                      </a:r>
                      <a:endParaRPr sz="650">
                        <a:latin typeface="Yu Gothic"/>
                        <a:cs typeface="Yu Gothic"/>
                      </a:endParaRPr>
                    </a:p>
                  </a:txBody>
                  <a:tcPr marL="0" marR="0" marT="2413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3175" algn="ctr">
                        <a:lnSpc>
                          <a:spcPct val="100000"/>
                        </a:lnSpc>
                        <a:spcBef>
                          <a:spcPts val="190"/>
                        </a:spcBef>
                      </a:pPr>
                      <a:r>
                        <a:rPr sz="650" spc="35" dirty="0">
                          <a:latin typeface="Yu Gothic"/>
                          <a:cs typeface="Yu Gothic"/>
                        </a:rPr>
                        <a:t>消費税額</a:t>
                      </a:r>
                      <a:endParaRPr sz="650">
                        <a:latin typeface="Yu Gothic"/>
                        <a:cs typeface="Yu Gothic"/>
                      </a:endParaRPr>
                    </a:p>
                  </a:txBody>
                  <a:tcPr marL="0" marR="0" marT="241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90"/>
                        </a:spcBef>
                      </a:pPr>
                      <a:r>
                        <a:rPr sz="650" spc="35" dirty="0">
                          <a:latin typeface="Yu Gothic"/>
                          <a:cs typeface="Yu Gothic"/>
                        </a:rPr>
                        <a:t>税込金額</a:t>
                      </a:r>
                      <a:endParaRPr sz="650">
                        <a:latin typeface="Yu Gothic"/>
                        <a:cs typeface="Yu Gothic"/>
                      </a:endParaRPr>
                    </a:p>
                  </a:txBody>
                  <a:tcPr marL="0" marR="0" marT="241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41631">
                <a:tc>
                  <a:txBody>
                    <a:bodyPr/>
                    <a:lstStyle/>
                    <a:p>
                      <a:pPr marL="2540" algn="ctr">
                        <a:lnSpc>
                          <a:spcPct val="100000"/>
                        </a:lnSpc>
                        <a:spcBef>
                          <a:spcPts val="120"/>
                        </a:spcBef>
                      </a:pPr>
                      <a:r>
                        <a:rPr sz="650" b="1" spc="25" dirty="0">
                          <a:solidFill>
                            <a:srgbClr val="C00000"/>
                          </a:solidFill>
                          <a:latin typeface="Yu Gothic"/>
                          <a:cs typeface="Yu Gothic"/>
                        </a:rPr>
                        <a:t>8%</a:t>
                      </a:r>
                      <a:r>
                        <a:rPr sz="650" b="1" spc="35" dirty="0">
                          <a:solidFill>
                            <a:srgbClr val="C00000"/>
                          </a:solidFill>
                          <a:latin typeface="Yu Gothic"/>
                          <a:cs typeface="Yu Gothic"/>
                        </a:rPr>
                        <a:t>対象合計</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45"/>
                        </a:spcBef>
                      </a:pPr>
                      <a:r>
                        <a:rPr sz="650" spc="15" dirty="0">
                          <a:latin typeface="Yu Gothic"/>
                          <a:cs typeface="Yu Gothic"/>
                        </a:rPr>
                        <a:t>70</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45"/>
                        </a:spcBef>
                      </a:pPr>
                      <a:r>
                        <a:rPr sz="650" b="1" dirty="0">
                          <a:solidFill>
                            <a:srgbClr val="C00000"/>
                          </a:solidFill>
                          <a:latin typeface="Yu Gothic"/>
                          <a:cs typeface="Yu Gothic"/>
                        </a:rPr>
                        <a:t>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45"/>
                        </a:spcBef>
                      </a:pPr>
                      <a:r>
                        <a:rPr sz="650" b="1" spc="25" dirty="0">
                          <a:solidFill>
                            <a:srgbClr val="C00000"/>
                          </a:solidFill>
                          <a:latin typeface="Yu Gothic"/>
                          <a:cs typeface="Yu Gothic"/>
                        </a:rPr>
                        <a:t>75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r h="141632">
                <a:tc>
                  <a:txBody>
                    <a:bodyPr/>
                    <a:lstStyle/>
                    <a:p>
                      <a:pPr algn="ctr">
                        <a:lnSpc>
                          <a:spcPct val="100000"/>
                        </a:lnSpc>
                        <a:spcBef>
                          <a:spcPts val="120"/>
                        </a:spcBef>
                      </a:pPr>
                      <a:r>
                        <a:rPr sz="650" b="1" spc="25" dirty="0">
                          <a:solidFill>
                            <a:srgbClr val="C00000"/>
                          </a:solidFill>
                          <a:latin typeface="Yu Gothic"/>
                          <a:cs typeface="Yu Gothic"/>
                        </a:rPr>
                        <a:t>10%</a:t>
                      </a:r>
                      <a:r>
                        <a:rPr sz="650" b="1" spc="35" dirty="0">
                          <a:solidFill>
                            <a:srgbClr val="C00000"/>
                          </a:solidFill>
                          <a:latin typeface="Yu Gothic"/>
                          <a:cs typeface="Yu Gothic"/>
                        </a:rPr>
                        <a:t>対象合計</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45"/>
                        </a:spcBef>
                      </a:pPr>
                      <a:r>
                        <a:rPr sz="650" spc="15" dirty="0">
                          <a:latin typeface="Yu Gothic"/>
                          <a:cs typeface="Yu Gothic"/>
                        </a:rPr>
                        <a:t>46</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45"/>
                        </a:spcBef>
                      </a:pPr>
                      <a:r>
                        <a:rPr sz="650" b="1" dirty="0">
                          <a:solidFill>
                            <a:srgbClr val="C00000"/>
                          </a:solidFill>
                          <a:latin typeface="Yu Gothic"/>
                          <a:cs typeface="Yu Gothic"/>
                        </a:rPr>
                        <a:t>4</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635" algn="ctr">
                        <a:lnSpc>
                          <a:spcPct val="100000"/>
                        </a:lnSpc>
                        <a:spcBef>
                          <a:spcPts val="145"/>
                        </a:spcBef>
                      </a:pPr>
                      <a:r>
                        <a:rPr sz="650" b="1" spc="25" dirty="0">
                          <a:solidFill>
                            <a:srgbClr val="C00000"/>
                          </a:solidFill>
                          <a:latin typeface="Yu Gothic"/>
                          <a:cs typeface="Yu Gothic"/>
                        </a:rPr>
                        <a:t>50</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6"/>
                  </a:ext>
                </a:extLst>
              </a:tr>
            </a:tbl>
          </a:graphicData>
        </a:graphic>
      </p:graphicFrame>
      <p:graphicFrame>
        <p:nvGraphicFramePr>
          <p:cNvPr id="47" name="object 47"/>
          <p:cNvGraphicFramePr>
            <a:graphicFrameLocks noGrp="1"/>
          </p:cNvGraphicFramePr>
          <p:nvPr/>
        </p:nvGraphicFramePr>
        <p:xfrm>
          <a:off x="1166114" y="4074850"/>
          <a:ext cx="2619375" cy="997453"/>
        </p:xfrm>
        <a:graphic>
          <a:graphicData uri="http://schemas.openxmlformats.org/drawingml/2006/table">
            <a:tbl>
              <a:tblPr firstRow="1" bandRow="1">
                <a:tableStyleId>{2D5ABB26-0587-4C30-8999-92F81FD0307C}</a:tableStyleId>
              </a:tblPr>
              <a:tblGrid>
                <a:gridCol w="1011555">
                  <a:extLst>
                    <a:ext uri="{9D8B030D-6E8A-4147-A177-3AD203B41FA5}">
                      <a16:colId xmlns:a16="http://schemas.microsoft.com/office/drawing/2014/main" val="20000"/>
                    </a:ext>
                  </a:extLst>
                </a:gridCol>
                <a:gridCol w="561340">
                  <a:extLst>
                    <a:ext uri="{9D8B030D-6E8A-4147-A177-3AD203B41FA5}">
                      <a16:colId xmlns:a16="http://schemas.microsoft.com/office/drawing/2014/main" val="20001"/>
                    </a:ext>
                  </a:extLst>
                </a:gridCol>
                <a:gridCol w="542925">
                  <a:extLst>
                    <a:ext uri="{9D8B030D-6E8A-4147-A177-3AD203B41FA5}">
                      <a16:colId xmlns:a16="http://schemas.microsoft.com/office/drawing/2014/main" val="20002"/>
                    </a:ext>
                  </a:extLst>
                </a:gridCol>
                <a:gridCol w="503555">
                  <a:extLst>
                    <a:ext uri="{9D8B030D-6E8A-4147-A177-3AD203B41FA5}">
                      <a16:colId xmlns:a16="http://schemas.microsoft.com/office/drawing/2014/main" val="20003"/>
                    </a:ext>
                  </a:extLst>
                </a:gridCol>
              </a:tblGrid>
              <a:tr h="141634">
                <a:tc>
                  <a:txBody>
                    <a:bodyPr/>
                    <a:lstStyle/>
                    <a:p>
                      <a:pPr algn="ctr">
                        <a:lnSpc>
                          <a:spcPct val="100000"/>
                        </a:lnSpc>
                        <a:spcBef>
                          <a:spcPts val="120"/>
                        </a:spcBef>
                      </a:pPr>
                      <a:r>
                        <a:rPr sz="650" spc="35" dirty="0">
                          <a:latin typeface="Yu Gothic"/>
                          <a:cs typeface="Yu Gothic"/>
                        </a:rPr>
                        <a:t>品名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45"/>
                        </a:spcBef>
                      </a:pPr>
                      <a:r>
                        <a:rPr sz="650" spc="35" dirty="0">
                          <a:latin typeface="Yu Gothic"/>
                          <a:cs typeface="Yu Gothic"/>
                        </a:rPr>
                        <a:t>税抜価格</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4"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4" hMerge="1">
                  <a:txBody>
                    <a:bodyPr/>
                    <a:lstStyle/>
                    <a:p>
                      <a:endParaRPr/>
                    </a:p>
                  </a:txBody>
                  <a:tcPr marL="0" marR="0" marT="0" marB="0"/>
                </a:tc>
                <a:extLst>
                  <a:ext uri="{0D108BD9-81ED-4DB2-BD59-A6C34878D82A}">
                    <a16:rowId xmlns:a16="http://schemas.microsoft.com/office/drawing/2014/main" val="10000"/>
                  </a:ext>
                </a:extLst>
              </a:tr>
              <a:tr h="141631">
                <a:tc>
                  <a:txBody>
                    <a:bodyPr/>
                    <a:lstStyle/>
                    <a:p>
                      <a:pPr algn="ctr">
                        <a:lnSpc>
                          <a:spcPct val="100000"/>
                        </a:lnSpc>
                        <a:spcBef>
                          <a:spcPts val="120"/>
                        </a:spcBef>
                      </a:pPr>
                      <a:r>
                        <a:rPr sz="650" b="1" spc="35" dirty="0">
                          <a:solidFill>
                            <a:srgbClr val="C00000"/>
                          </a:solidFill>
                          <a:latin typeface="Yu Gothic"/>
                          <a:cs typeface="Yu Gothic"/>
                        </a:rPr>
                        <a:t>かんづめ</a:t>
                      </a:r>
                      <a:r>
                        <a:rPr sz="650" b="1" spc="30" dirty="0">
                          <a:solidFill>
                            <a:srgbClr val="C00000"/>
                          </a:solidFill>
                          <a:latin typeface="Yu Gothic"/>
                          <a:cs typeface="Yu Gothic"/>
                        </a:rPr>
                        <a:t>b1※</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45"/>
                        </a:spcBef>
                      </a:pPr>
                      <a:r>
                        <a:rPr sz="650" spc="15" dirty="0">
                          <a:latin typeface="Yu Gothic"/>
                          <a:cs typeface="Yu Gothic"/>
                        </a:rPr>
                        <a:t>35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1632">
                <a:tc>
                  <a:txBody>
                    <a:bodyPr/>
                    <a:lstStyle/>
                    <a:p>
                      <a:pPr algn="ctr">
                        <a:lnSpc>
                          <a:spcPct val="100000"/>
                        </a:lnSpc>
                        <a:spcBef>
                          <a:spcPts val="120"/>
                        </a:spcBef>
                      </a:pPr>
                      <a:r>
                        <a:rPr sz="650" b="1" spc="35" dirty="0">
                          <a:solidFill>
                            <a:srgbClr val="C00000"/>
                          </a:solidFill>
                          <a:latin typeface="Yu Gothic"/>
                          <a:cs typeface="Yu Gothic"/>
                        </a:rPr>
                        <a:t>かんづめ</a:t>
                      </a:r>
                      <a:r>
                        <a:rPr sz="650" b="1" spc="30" dirty="0">
                          <a:solidFill>
                            <a:srgbClr val="C00000"/>
                          </a:solidFill>
                          <a:latin typeface="Yu Gothic"/>
                          <a:cs typeface="Yu Gothic"/>
                        </a:rPr>
                        <a:t>b2※</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45"/>
                        </a:spcBef>
                      </a:pPr>
                      <a:r>
                        <a:rPr sz="650" spc="15" dirty="0">
                          <a:latin typeface="Yu Gothic"/>
                          <a:cs typeface="Yu Gothic"/>
                        </a:rPr>
                        <a:t>35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7307">
                <a:tc>
                  <a:txBody>
                    <a:bodyPr/>
                    <a:lstStyle/>
                    <a:p>
                      <a:pPr marL="2540" algn="ctr">
                        <a:lnSpc>
                          <a:spcPct val="100000"/>
                        </a:lnSpc>
                        <a:spcBef>
                          <a:spcPts val="145"/>
                        </a:spcBef>
                      </a:pPr>
                      <a:r>
                        <a:rPr sz="650" b="1" spc="35" dirty="0">
                          <a:solidFill>
                            <a:srgbClr val="C00000"/>
                          </a:solidFill>
                          <a:latin typeface="Yu Gothic"/>
                          <a:cs typeface="Yu Gothic"/>
                        </a:rPr>
                        <a:t>発泡酒</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2540" algn="ctr">
                        <a:lnSpc>
                          <a:spcPct val="100000"/>
                        </a:lnSpc>
                        <a:spcBef>
                          <a:spcPts val="145"/>
                        </a:spcBef>
                      </a:pPr>
                      <a:r>
                        <a:rPr sz="650" spc="15" dirty="0">
                          <a:latin typeface="Yu Gothic"/>
                          <a:cs typeface="Yu Gothic"/>
                        </a:rPr>
                        <a:t>46</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3"/>
                  </a:ext>
                </a:extLst>
              </a:tr>
              <a:tr h="151985">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2540" algn="ctr">
                        <a:lnSpc>
                          <a:spcPct val="100000"/>
                        </a:lnSpc>
                        <a:spcBef>
                          <a:spcPts val="200"/>
                        </a:spcBef>
                      </a:pPr>
                      <a:r>
                        <a:rPr sz="650" spc="35" dirty="0">
                          <a:latin typeface="Yu Gothic"/>
                          <a:cs typeface="Yu Gothic"/>
                        </a:rPr>
                        <a:t>税抜価格</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2540" algn="ctr">
                        <a:lnSpc>
                          <a:spcPct val="100000"/>
                        </a:lnSpc>
                        <a:spcBef>
                          <a:spcPts val="200"/>
                        </a:spcBef>
                      </a:pPr>
                      <a:r>
                        <a:rPr sz="650" spc="35" dirty="0">
                          <a:latin typeface="Yu Gothic"/>
                          <a:cs typeface="Yu Gothic"/>
                        </a:rPr>
                        <a:t>消費税額</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200"/>
                        </a:spcBef>
                      </a:pPr>
                      <a:r>
                        <a:rPr sz="650" spc="35" dirty="0">
                          <a:latin typeface="Yu Gothic"/>
                          <a:cs typeface="Yu Gothic"/>
                        </a:rPr>
                        <a:t>税込金額</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41632">
                <a:tc>
                  <a:txBody>
                    <a:bodyPr/>
                    <a:lstStyle/>
                    <a:p>
                      <a:pPr marL="2540" algn="ctr">
                        <a:lnSpc>
                          <a:spcPct val="100000"/>
                        </a:lnSpc>
                        <a:spcBef>
                          <a:spcPts val="120"/>
                        </a:spcBef>
                      </a:pPr>
                      <a:r>
                        <a:rPr sz="650" b="1" spc="25" dirty="0">
                          <a:solidFill>
                            <a:srgbClr val="C00000"/>
                          </a:solidFill>
                          <a:latin typeface="Yu Gothic"/>
                          <a:cs typeface="Yu Gothic"/>
                        </a:rPr>
                        <a:t>8%</a:t>
                      </a:r>
                      <a:r>
                        <a:rPr sz="650" b="1" spc="35" dirty="0">
                          <a:solidFill>
                            <a:srgbClr val="C00000"/>
                          </a:solidFill>
                          <a:latin typeface="Yu Gothic"/>
                          <a:cs typeface="Yu Gothic"/>
                        </a:rPr>
                        <a:t>対象合計</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45"/>
                        </a:spcBef>
                      </a:pPr>
                      <a:r>
                        <a:rPr sz="650" spc="15" dirty="0">
                          <a:latin typeface="Yu Gothic"/>
                          <a:cs typeface="Yu Gothic"/>
                        </a:rPr>
                        <a:t>70</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45"/>
                        </a:spcBef>
                      </a:pPr>
                      <a:r>
                        <a:rPr sz="650" b="1" dirty="0">
                          <a:solidFill>
                            <a:srgbClr val="C00000"/>
                          </a:solidFill>
                          <a:latin typeface="Yu Gothic"/>
                          <a:cs typeface="Yu Gothic"/>
                        </a:rPr>
                        <a:t>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45"/>
                        </a:spcBef>
                      </a:pPr>
                      <a:r>
                        <a:rPr sz="650" b="1" spc="25" dirty="0">
                          <a:solidFill>
                            <a:srgbClr val="C00000"/>
                          </a:solidFill>
                          <a:latin typeface="Yu Gothic"/>
                          <a:cs typeface="Yu Gothic"/>
                        </a:rPr>
                        <a:t>75</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r h="141632">
                <a:tc>
                  <a:txBody>
                    <a:bodyPr/>
                    <a:lstStyle/>
                    <a:p>
                      <a:pPr algn="ctr">
                        <a:lnSpc>
                          <a:spcPct val="100000"/>
                        </a:lnSpc>
                        <a:spcBef>
                          <a:spcPts val="120"/>
                        </a:spcBef>
                      </a:pPr>
                      <a:r>
                        <a:rPr sz="650" b="1" spc="25" dirty="0">
                          <a:solidFill>
                            <a:srgbClr val="C00000"/>
                          </a:solidFill>
                          <a:latin typeface="Yu Gothic"/>
                          <a:cs typeface="Yu Gothic"/>
                        </a:rPr>
                        <a:t>10%</a:t>
                      </a:r>
                      <a:r>
                        <a:rPr sz="650" b="1" spc="35" dirty="0">
                          <a:solidFill>
                            <a:srgbClr val="C00000"/>
                          </a:solidFill>
                          <a:latin typeface="Yu Gothic"/>
                          <a:cs typeface="Yu Gothic"/>
                        </a:rPr>
                        <a:t>対象合計</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45"/>
                        </a:spcBef>
                      </a:pPr>
                      <a:r>
                        <a:rPr sz="650" spc="15" dirty="0">
                          <a:latin typeface="Yu Gothic"/>
                          <a:cs typeface="Yu Gothic"/>
                        </a:rPr>
                        <a:t>46</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45"/>
                        </a:spcBef>
                      </a:pPr>
                      <a:r>
                        <a:rPr sz="650" b="1" dirty="0">
                          <a:solidFill>
                            <a:srgbClr val="C00000"/>
                          </a:solidFill>
                          <a:latin typeface="Yu Gothic"/>
                          <a:cs typeface="Yu Gothic"/>
                        </a:rPr>
                        <a:t>4</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45"/>
                        </a:spcBef>
                      </a:pPr>
                      <a:r>
                        <a:rPr sz="650" b="1" spc="25" dirty="0">
                          <a:solidFill>
                            <a:srgbClr val="C00000"/>
                          </a:solidFill>
                          <a:latin typeface="Yu Gothic"/>
                          <a:cs typeface="Yu Gothic"/>
                        </a:rPr>
                        <a:t>50</a:t>
                      </a:r>
                      <a:endParaRPr sz="650">
                        <a:latin typeface="Yu Gothic"/>
                        <a:cs typeface="Yu Gothic"/>
                      </a:endParaRPr>
                    </a:p>
                  </a:txBody>
                  <a:tcPr marL="0" marR="0" marT="1841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6"/>
                  </a:ext>
                </a:extLst>
              </a:tr>
            </a:tbl>
          </a:graphicData>
        </a:graphic>
      </p:graphicFrame>
      <p:sp>
        <p:nvSpPr>
          <p:cNvPr id="48" name="object 48"/>
          <p:cNvSpPr/>
          <p:nvPr/>
        </p:nvSpPr>
        <p:spPr>
          <a:xfrm>
            <a:off x="2848176" y="2233617"/>
            <a:ext cx="896883" cy="650800"/>
          </a:xfrm>
          <a:prstGeom prst="rect">
            <a:avLst/>
          </a:prstGeom>
          <a:blipFill>
            <a:blip r:embed="rId2" cstate="print"/>
            <a:stretch>
              <a:fillRect/>
            </a:stretch>
          </a:blipFill>
        </p:spPr>
        <p:txBody>
          <a:bodyPr wrap="square" lIns="0" tIns="0" rIns="0" bIns="0" rtlCol="0"/>
          <a:lstStyle/>
          <a:p>
            <a:endParaRPr/>
          </a:p>
        </p:txBody>
      </p:sp>
      <p:sp>
        <p:nvSpPr>
          <p:cNvPr id="49" name="object 49"/>
          <p:cNvSpPr/>
          <p:nvPr/>
        </p:nvSpPr>
        <p:spPr>
          <a:xfrm>
            <a:off x="2814959" y="4165251"/>
            <a:ext cx="914985" cy="556009"/>
          </a:xfrm>
          <a:prstGeom prst="rect">
            <a:avLst/>
          </a:prstGeom>
          <a:blipFill>
            <a:blip r:embed="rId3" cstate="print"/>
            <a:stretch>
              <a:fillRect/>
            </a:stretch>
          </a:blipFill>
        </p:spPr>
        <p:txBody>
          <a:bodyPr wrap="square" lIns="0" tIns="0" rIns="0" bIns="0" rtlCol="0"/>
          <a:lstStyle/>
          <a:p>
            <a:endParaRPr/>
          </a:p>
        </p:txBody>
      </p:sp>
      <p:sp>
        <p:nvSpPr>
          <p:cNvPr id="50" name="object 50"/>
          <p:cNvSpPr/>
          <p:nvPr/>
        </p:nvSpPr>
        <p:spPr>
          <a:xfrm>
            <a:off x="7659685" y="2774538"/>
            <a:ext cx="1124585" cy="401320"/>
          </a:xfrm>
          <a:custGeom>
            <a:avLst/>
            <a:gdLst/>
            <a:ahLst/>
            <a:cxnLst/>
            <a:rect l="l" t="t" r="r" b="b"/>
            <a:pathLst>
              <a:path w="1124584" h="401319">
                <a:moveTo>
                  <a:pt x="1123992" y="66799"/>
                </a:moveTo>
                <a:lnTo>
                  <a:pt x="202951" y="66799"/>
                </a:lnTo>
                <a:lnTo>
                  <a:pt x="208211" y="40798"/>
                </a:lnTo>
                <a:lnTo>
                  <a:pt x="222557" y="19565"/>
                </a:lnTo>
                <a:lnTo>
                  <a:pt x="243835" y="5249"/>
                </a:lnTo>
                <a:lnTo>
                  <a:pt x="269891" y="0"/>
                </a:lnTo>
                <a:lnTo>
                  <a:pt x="1057051" y="0"/>
                </a:lnTo>
                <a:lnTo>
                  <a:pt x="1083108" y="5249"/>
                </a:lnTo>
                <a:lnTo>
                  <a:pt x="1104385" y="19565"/>
                </a:lnTo>
                <a:lnTo>
                  <a:pt x="1118731" y="40798"/>
                </a:lnTo>
                <a:lnTo>
                  <a:pt x="1123992" y="66799"/>
                </a:lnTo>
                <a:close/>
              </a:path>
              <a:path w="1124584" h="401319">
                <a:moveTo>
                  <a:pt x="1057051" y="400788"/>
                </a:moveTo>
                <a:lnTo>
                  <a:pt x="269891" y="400788"/>
                </a:lnTo>
                <a:lnTo>
                  <a:pt x="243835" y="395538"/>
                </a:lnTo>
                <a:lnTo>
                  <a:pt x="222557" y="381222"/>
                </a:lnTo>
                <a:lnTo>
                  <a:pt x="208211" y="359989"/>
                </a:lnTo>
                <a:lnTo>
                  <a:pt x="202951" y="333988"/>
                </a:lnTo>
                <a:lnTo>
                  <a:pt x="202951" y="166995"/>
                </a:lnTo>
                <a:lnTo>
                  <a:pt x="0" y="8380"/>
                </a:lnTo>
                <a:lnTo>
                  <a:pt x="202951" y="66797"/>
                </a:lnTo>
                <a:lnTo>
                  <a:pt x="1123992" y="66799"/>
                </a:lnTo>
                <a:lnTo>
                  <a:pt x="1123992" y="333988"/>
                </a:lnTo>
                <a:lnTo>
                  <a:pt x="1118731" y="359989"/>
                </a:lnTo>
                <a:lnTo>
                  <a:pt x="1104385" y="381222"/>
                </a:lnTo>
                <a:lnTo>
                  <a:pt x="1083108" y="395538"/>
                </a:lnTo>
                <a:lnTo>
                  <a:pt x="1057051" y="400788"/>
                </a:lnTo>
                <a:close/>
              </a:path>
            </a:pathLst>
          </a:custGeom>
          <a:solidFill>
            <a:srgbClr val="FFFFFF"/>
          </a:solidFill>
        </p:spPr>
        <p:txBody>
          <a:bodyPr wrap="square" lIns="0" tIns="0" rIns="0" bIns="0" rtlCol="0"/>
          <a:lstStyle/>
          <a:p>
            <a:endParaRPr/>
          </a:p>
        </p:txBody>
      </p:sp>
      <p:sp>
        <p:nvSpPr>
          <p:cNvPr id="51" name="object 51"/>
          <p:cNvSpPr/>
          <p:nvPr/>
        </p:nvSpPr>
        <p:spPr>
          <a:xfrm>
            <a:off x="7659685" y="2774538"/>
            <a:ext cx="1124585" cy="401320"/>
          </a:xfrm>
          <a:custGeom>
            <a:avLst/>
            <a:gdLst/>
            <a:ahLst/>
            <a:cxnLst/>
            <a:rect l="l" t="t" r="r" b="b"/>
            <a:pathLst>
              <a:path w="1124584" h="401319">
                <a:moveTo>
                  <a:pt x="202951" y="66799"/>
                </a:moveTo>
                <a:lnTo>
                  <a:pt x="208211" y="40798"/>
                </a:lnTo>
                <a:lnTo>
                  <a:pt x="222557" y="19565"/>
                </a:lnTo>
                <a:lnTo>
                  <a:pt x="243835" y="5249"/>
                </a:lnTo>
                <a:lnTo>
                  <a:pt x="269891" y="0"/>
                </a:lnTo>
                <a:lnTo>
                  <a:pt x="356458" y="0"/>
                </a:lnTo>
                <a:lnTo>
                  <a:pt x="586718" y="0"/>
                </a:lnTo>
                <a:lnTo>
                  <a:pt x="1057051" y="0"/>
                </a:lnTo>
                <a:lnTo>
                  <a:pt x="1083108" y="5249"/>
                </a:lnTo>
                <a:lnTo>
                  <a:pt x="1104385" y="19565"/>
                </a:lnTo>
                <a:lnTo>
                  <a:pt x="1118731" y="40798"/>
                </a:lnTo>
                <a:lnTo>
                  <a:pt x="1123992" y="66799"/>
                </a:lnTo>
                <a:lnTo>
                  <a:pt x="1123992" y="166995"/>
                </a:lnTo>
                <a:lnTo>
                  <a:pt x="1123992" y="333988"/>
                </a:lnTo>
                <a:lnTo>
                  <a:pt x="1118731" y="359989"/>
                </a:lnTo>
                <a:lnTo>
                  <a:pt x="1104385" y="381222"/>
                </a:lnTo>
                <a:lnTo>
                  <a:pt x="1083108" y="395538"/>
                </a:lnTo>
                <a:lnTo>
                  <a:pt x="1057051" y="400788"/>
                </a:lnTo>
                <a:lnTo>
                  <a:pt x="586718" y="400788"/>
                </a:lnTo>
                <a:lnTo>
                  <a:pt x="356458" y="400788"/>
                </a:lnTo>
                <a:lnTo>
                  <a:pt x="269891" y="400788"/>
                </a:lnTo>
                <a:lnTo>
                  <a:pt x="243835" y="395538"/>
                </a:lnTo>
                <a:lnTo>
                  <a:pt x="222557" y="381222"/>
                </a:lnTo>
                <a:lnTo>
                  <a:pt x="208211" y="359989"/>
                </a:lnTo>
                <a:lnTo>
                  <a:pt x="202951" y="333988"/>
                </a:lnTo>
                <a:lnTo>
                  <a:pt x="202951" y="166995"/>
                </a:lnTo>
                <a:lnTo>
                  <a:pt x="0" y="8380"/>
                </a:lnTo>
                <a:lnTo>
                  <a:pt x="202951" y="66797"/>
                </a:lnTo>
                <a:close/>
              </a:path>
            </a:pathLst>
          </a:custGeom>
          <a:ln w="9042">
            <a:solidFill>
              <a:srgbClr val="000000"/>
            </a:solidFill>
          </a:ln>
        </p:spPr>
        <p:txBody>
          <a:bodyPr wrap="square" lIns="0" tIns="0" rIns="0" bIns="0" rtlCol="0"/>
          <a:lstStyle/>
          <a:p>
            <a:endParaRPr/>
          </a:p>
        </p:txBody>
      </p:sp>
      <p:sp>
        <p:nvSpPr>
          <p:cNvPr id="52" name="object 52"/>
          <p:cNvSpPr txBox="1"/>
          <p:nvPr/>
        </p:nvSpPr>
        <p:spPr>
          <a:xfrm>
            <a:off x="5810151" y="2595846"/>
            <a:ext cx="2841625" cy="510540"/>
          </a:xfrm>
          <a:prstGeom prst="rect">
            <a:avLst/>
          </a:prstGeom>
        </p:spPr>
        <p:txBody>
          <a:bodyPr vert="horz" wrap="square" lIns="0" tIns="76200" rIns="0" bIns="0" rtlCol="0">
            <a:spAutoFit/>
          </a:bodyPr>
          <a:lstStyle/>
          <a:p>
            <a:pPr marL="12700">
              <a:lnSpc>
                <a:spcPct val="100000"/>
              </a:lnSpc>
              <a:spcBef>
                <a:spcPts val="600"/>
              </a:spcBef>
            </a:pPr>
            <a:r>
              <a:rPr sz="650" spc="15" dirty="0">
                <a:latin typeface="Yu Gothic"/>
                <a:cs typeface="Yu Gothic"/>
              </a:rPr>
              <a:t>10</a:t>
            </a:r>
            <a:r>
              <a:rPr sz="650" spc="35" dirty="0">
                <a:latin typeface="Yu Gothic"/>
                <a:cs typeface="Yu Gothic"/>
              </a:rPr>
              <a:t>月分請求金額</a:t>
            </a:r>
            <a:r>
              <a:rPr sz="650" spc="25" dirty="0">
                <a:latin typeface="Yu Gothic"/>
                <a:cs typeface="Yu Gothic"/>
              </a:rPr>
              <a:t>：250（</a:t>
            </a:r>
            <a:r>
              <a:rPr sz="650" spc="35" dirty="0">
                <a:latin typeface="Yu Gothic"/>
                <a:cs typeface="Yu Gothic"/>
              </a:rPr>
              <a:t>税込）</a:t>
            </a:r>
            <a:r>
              <a:rPr sz="650" spc="55" dirty="0">
                <a:latin typeface="Yu Gothic"/>
                <a:cs typeface="Yu Gothic"/>
              </a:rPr>
              <a:t> </a:t>
            </a:r>
            <a:r>
              <a:rPr sz="650" spc="35" dirty="0">
                <a:latin typeface="Yu Gothic"/>
                <a:cs typeface="Yu Gothic"/>
              </a:rPr>
              <a:t>消費税額</a:t>
            </a:r>
            <a:r>
              <a:rPr sz="650" spc="25" dirty="0">
                <a:latin typeface="Yu Gothic"/>
                <a:cs typeface="Yu Gothic"/>
              </a:rPr>
              <a:t>：18</a:t>
            </a:r>
            <a:endParaRPr sz="650">
              <a:latin typeface="Yu Gothic"/>
              <a:cs typeface="Yu Gothic"/>
            </a:endParaRPr>
          </a:p>
          <a:p>
            <a:pPr marL="2127250" marR="5080">
              <a:lnSpc>
                <a:spcPct val="138400"/>
              </a:lnSpc>
              <a:spcBef>
                <a:spcPts val="204"/>
              </a:spcBef>
            </a:pPr>
            <a:r>
              <a:rPr sz="700" i="1" spc="-10" dirty="0">
                <a:latin typeface="Yu Gothic"/>
                <a:cs typeface="Yu Gothic"/>
              </a:rPr>
              <a:t>インボイス納品書 </a:t>
            </a:r>
            <a:r>
              <a:rPr sz="700" i="1" spc="-15" dirty="0">
                <a:latin typeface="Yu Gothic"/>
                <a:cs typeface="Yu Gothic"/>
              </a:rPr>
              <a:t>の合計金額</a:t>
            </a:r>
            <a:endParaRPr sz="700">
              <a:latin typeface="Yu Gothic"/>
              <a:cs typeface="Yu Gothic"/>
            </a:endParaRPr>
          </a:p>
        </p:txBody>
      </p:sp>
      <p:sp>
        <p:nvSpPr>
          <p:cNvPr id="56" name="スライド番号プレースホルダー 55">
            <a:extLst>
              <a:ext uri="{FF2B5EF4-FFF2-40B4-BE49-F238E27FC236}">
                <a16:creationId xmlns:a16="http://schemas.microsoft.com/office/drawing/2014/main" id="{F84E9414-5C0E-4544-9AB5-9B3F0F376E40}"/>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16</a:t>
            </a:fld>
            <a:endParaRPr lang="en-US" altLang="ja-JP"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4635" y="275360"/>
            <a:ext cx="8634729" cy="566822"/>
          </a:xfrm>
          <a:prstGeom prst="rect">
            <a:avLst/>
          </a:prstGeom>
        </p:spPr>
        <p:txBody>
          <a:bodyPr vert="horz" wrap="square" lIns="0" tIns="12700" rIns="0" bIns="0" rtlCol="0">
            <a:spAutoFit/>
          </a:bodyPr>
          <a:lstStyle/>
          <a:p>
            <a:pPr marL="12700">
              <a:lnSpc>
                <a:spcPct val="100000"/>
              </a:lnSpc>
              <a:spcBef>
                <a:spcPts val="100"/>
              </a:spcBef>
            </a:pPr>
            <a:r>
              <a:rPr dirty="0"/>
              <a:t>方式６：複合請求書（</a:t>
            </a:r>
            <a:r>
              <a:rPr spc="-15" dirty="0"/>
              <a:t>販</a:t>
            </a:r>
            <a:r>
              <a:rPr dirty="0"/>
              <a:t>売奨</a:t>
            </a:r>
            <a:r>
              <a:rPr spc="-15" dirty="0"/>
              <a:t>励</a:t>
            </a:r>
            <a:r>
              <a:rPr dirty="0"/>
              <a:t>金付</a:t>
            </a:r>
            <a:r>
              <a:rPr spc="-5" dirty="0"/>
              <a:t>）①</a:t>
            </a:r>
          </a:p>
        </p:txBody>
      </p:sp>
      <p:sp>
        <p:nvSpPr>
          <p:cNvPr id="3" name="object 3"/>
          <p:cNvSpPr txBox="1"/>
          <p:nvPr/>
        </p:nvSpPr>
        <p:spPr>
          <a:xfrm>
            <a:off x="1490080" y="939872"/>
            <a:ext cx="5680075" cy="153670"/>
          </a:xfrm>
          <a:prstGeom prst="rect">
            <a:avLst/>
          </a:prstGeom>
        </p:spPr>
        <p:txBody>
          <a:bodyPr vert="horz" wrap="square" lIns="0" tIns="17780" rIns="0" bIns="0" rtlCol="0">
            <a:spAutoFit/>
          </a:bodyPr>
          <a:lstStyle/>
          <a:p>
            <a:pPr marL="12700">
              <a:lnSpc>
                <a:spcPct val="100000"/>
              </a:lnSpc>
              <a:spcBef>
                <a:spcPts val="140"/>
              </a:spcBef>
            </a:pPr>
            <a:r>
              <a:rPr sz="800" dirty="0">
                <a:latin typeface="Yu Gothic"/>
                <a:cs typeface="Yu Gothic"/>
              </a:rPr>
              <a:t>   </a:t>
            </a:r>
            <a:r>
              <a:rPr sz="800" spc="40" dirty="0">
                <a:latin typeface="Yu Gothic"/>
                <a:cs typeface="Yu Gothic"/>
              </a:rPr>
              <a:t>＜消費税の仕入税額控除</a:t>
            </a:r>
            <a:r>
              <a:rPr sz="800" spc="20" dirty="0">
                <a:latin typeface="Yu Gothic"/>
                <a:cs typeface="Yu Gothic"/>
              </a:rPr>
              <a:t>+A4:J33</a:t>
            </a:r>
            <a:r>
              <a:rPr sz="800" spc="40" dirty="0">
                <a:latin typeface="Yu Gothic"/>
                <a:cs typeface="Yu Gothic"/>
              </a:rPr>
              <a:t>制度における適格請求書等保存方式に関するＱ＆Ａ（平成</a:t>
            </a:r>
            <a:r>
              <a:rPr sz="800" spc="-15" dirty="0">
                <a:latin typeface="Yu Gothic"/>
                <a:cs typeface="Yu Gothic"/>
              </a:rPr>
              <a:t> </a:t>
            </a:r>
            <a:r>
              <a:rPr sz="800" spc="15" dirty="0">
                <a:latin typeface="Yu Gothic"/>
                <a:cs typeface="Yu Gothic"/>
              </a:rPr>
              <a:t>30</a:t>
            </a:r>
            <a:r>
              <a:rPr sz="800" spc="-10" dirty="0">
                <a:latin typeface="Yu Gothic"/>
                <a:cs typeface="Yu Gothic"/>
              </a:rPr>
              <a:t> </a:t>
            </a:r>
            <a:r>
              <a:rPr sz="800" spc="40" dirty="0">
                <a:latin typeface="Yu Gothic"/>
                <a:cs typeface="Yu Gothic"/>
              </a:rPr>
              <a:t>年</a:t>
            </a:r>
            <a:r>
              <a:rPr sz="800" spc="-15" dirty="0">
                <a:latin typeface="Yu Gothic"/>
                <a:cs typeface="Yu Gothic"/>
              </a:rPr>
              <a:t> </a:t>
            </a:r>
            <a:r>
              <a:rPr sz="800" spc="15" dirty="0">
                <a:latin typeface="Yu Gothic"/>
                <a:cs typeface="Yu Gothic"/>
              </a:rPr>
              <a:t>11</a:t>
            </a:r>
            <a:r>
              <a:rPr sz="800" spc="-10" dirty="0">
                <a:latin typeface="Yu Gothic"/>
                <a:cs typeface="Yu Gothic"/>
              </a:rPr>
              <a:t> </a:t>
            </a:r>
            <a:r>
              <a:rPr sz="800" spc="40" dirty="0">
                <a:latin typeface="Yu Gothic"/>
                <a:cs typeface="Yu Gothic"/>
              </a:rPr>
              <a:t>月改訂）問</a:t>
            </a:r>
            <a:r>
              <a:rPr sz="800" spc="25" dirty="0">
                <a:latin typeface="Yu Gothic"/>
                <a:cs typeface="Yu Gothic"/>
              </a:rPr>
              <a:t>40＞</a:t>
            </a:r>
            <a:endParaRPr sz="800">
              <a:latin typeface="Yu Gothic"/>
              <a:cs typeface="Yu Gothic"/>
            </a:endParaRPr>
          </a:p>
        </p:txBody>
      </p:sp>
      <p:sp>
        <p:nvSpPr>
          <p:cNvPr id="4" name="object 4"/>
          <p:cNvSpPr txBox="1"/>
          <p:nvPr/>
        </p:nvSpPr>
        <p:spPr>
          <a:xfrm>
            <a:off x="2933125" y="1458013"/>
            <a:ext cx="986155" cy="153670"/>
          </a:xfrm>
          <a:prstGeom prst="rect">
            <a:avLst/>
          </a:prstGeom>
        </p:spPr>
        <p:txBody>
          <a:bodyPr vert="horz" wrap="square" lIns="0" tIns="17780" rIns="0" bIns="0" rtlCol="0">
            <a:spAutoFit/>
          </a:bodyPr>
          <a:lstStyle/>
          <a:p>
            <a:pPr marL="12700">
              <a:lnSpc>
                <a:spcPct val="100000"/>
              </a:lnSpc>
              <a:spcBef>
                <a:spcPts val="140"/>
              </a:spcBef>
            </a:pPr>
            <a:r>
              <a:rPr sz="800" b="1" spc="40" dirty="0">
                <a:solidFill>
                  <a:srgbClr val="C00000"/>
                </a:solidFill>
                <a:latin typeface="Yu Gothic"/>
                <a:cs typeface="Yu Gothic"/>
              </a:rPr>
              <a:t>〇〇株式会社</a:t>
            </a:r>
            <a:r>
              <a:rPr sz="800" b="1" spc="254" dirty="0">
                <a:solidFill>
                  <a:srgbClr val="C00000"/>
                </a:solidFill>
                <a:latin typeface="Yu Gothic"/>
                <a:cs typeface="Yu Gothic"/>
              </a:rPr>
              <a:t> </a:t>
            </a:r>
            <a:r>
              <a:rPr sz="800" b="1" spc="40" dirty="0">
                <a:solidFill>
                  <a:srgbClr val="C00000"/>
                </a:solidFill>
                <a:latin typeface="Yu Gothic"/>
                <a:cs typeface="Yu Gothic"/>
              </a:rPr>
              <a:t>御中</a:t>
            </a:r>
            <a:endParaRPr sz="800">
              <a:latin typeface="Yu Gothic"/>
              <a:cs typeface="Yu Gothic"/>
            </a:endParaRPr>
          </a:p>
        </p:txBody>
      </p:sp>
      <p:sp>
        <p:nvSpPr>
          <p:cNvPr id="5" name="object 5"/>
          <p:cNvSpPr txBox="1"/>
          <p:nvPr/>
        </p:nvSpPr>
        <p:spPr>
          <a:xfrm>
            <a:off x="3934332" y="1240398"/>
            <a:ext cx="1800225" cy="371475"/>
          </a:xfrm>
          <a:prstGeom prst="rect">
            <a:avLst/>
          </a:prstGeom>
        </p:spPr>
        <p:txBody>
          <a:bodyPr vert="horz" wrap="square" lIns="0" tIns="62230" rIns="0" bIns="0" rtlCol="0">
            <a:spAutoFit/>
          </a:bodyPr>
          <a:lstStyle/>
          <a:p>
            <a:pPr marL="12700">
              <a:lnSpc>
                <a:spcPct val="100000"/>
              </a:lnSpc>
              <a:spcBef>
                <a:spcPts val="490"/>
              </a:spcBef>
            </a:pPr>
            <a:r>
              <a:rPr sz="800" spc="40" dirty="0">
                <a:latin typeface="Yu Gothic"/>
                <a:cs typeface="Yu Gothic"/>
              </a:rPr>
              <a:t>一括請求書・販売奨励金支払書</a:t>
            </a:r>
            <a:endParaRPr sz="800">
              <a:latin typeface="Yu Gothic"/>
              <a:cs typeface="Yu Gothic"/>
            </a:endParaRPr>
          </a:p>
          <a:p>
            <a:pPr marR="5080" algn="r">
              <a:lnSpc>
                <a:spcPct val="100000"/>
              </a:lnSpc>
              <a:spcBef>
                <a:spcPts val="400"/>
              </a:spcBef>
            </a:pPr>
            <a:r>
              <a:rPr sz="800" spc="40" dirty="0">
                <a:latin typeface="Yu Gothic"/>
                <a:cs typeface="Yu Gothic"/>
              </a:rPr>
              <a:t>H〇</a:t>
            </a:r>
            <a:r>
              <a:rPr sz="800" spc="-5" dirty="0">
                <a:latin typeface="Yu Gothic"/>
                <a:cs typeface="Yu Gothic"/>
              </a:rPr>
              <a:t>.</a:t>
            </a:r>
            <a:r>
              <a:rPr sz="800" spc="15" dirty="0">
                <a:latin typeface="Yu Gothic"/>
                <a:cs typeface="Yu Gothic"/>
              </a:rPr>
              <a:t>10</a:t>
            </a:r>
            <a:r>
              <a:rPr sz="800" spc="-5" dirty="0">
                <a:latin typeface="Yu Gothic"/>
                <a:cs typeface="Yu Gothic"/>
              </a:rPr>
              <a:t>.</a:t>
            </a:r>
            <a:r>
              <a:rPr sz="800" spc="15" dirty="0">
                <a:latin typeface="Yu Gothic"/>
                <a:cs typeface="Yu Gothic"/>
              </a:rPr>
              <a:t>31</a:t>
            </a:r>
            <a:endParaRPr sz="800">
              <a:latin typeface="Yu Gothic"/>
              <a:cs typeface="Yu Gothic"/>
            </a:endParaRPr>
          </a:p>
        </p:txBody>
      </p:sp>
      <p:sp>
        <p:nvSpPr>
          <p:cNvPr id="6" name="object 6"/>
          <p:cNvSpPr txBox="1"/>
          <p:nvPr/>
        </p:nvSpPr>
        <p:spPr>
          <a:xfrm>
            <a:off x="2933045" y="4919700"/>
            <a:ext cx="1093470" cy="153670"/>
          </a:xfrm>
          <a:prstGeom prst="rect">
            <a:avLst/>
          </a:prstGeom>
        </p:spPr>
        <p:txBody>
          <a:bodyPr vert="horz" wrap="square" lIns="0" tIns="17780" rIns="0" bIns="0" rtlCol="0">
            <a:spAutoFit/>
          </a:bodyPr>
          <a:lstStyle/>
          <a:p>
            <a:pPr marL="12700">
              <a:lnSpc>
                <a:spcPct val="100000"/>
              </a:lnSpc>
              <a:spcBef>
                <a:spcPts val="140"/>
              </a:spcBef>
            </a:pPr>
            <a:r>
              <a:rPr sz="800" b="1" spc="40" dirty="0">
                <a:solidFill>
                  <a:srgbClr val="C00000"/>
                </a:solidFill>
                <a:latin typeface="Yu Gothic"/>
                <a:cs typeface="Yu Gothic"/>
              </a:rPr>
              <a:t>※は軽減税率対象品目</a:t>
            </a:r>
            <a:endParaRPr sz="800">
              <a:latin typeface="Yu Gothic"/>
              <a:cs typeface="Yu Gothic"/>
            </a:endParaRPr>
          </a:p>
        </p:txBody>
      </p:sp>
      <p:sp>
        <p:nvSpPr>
          <p:cNvPr id="7" name="object 7"/>
          <p:cNvSpPr txBox="1"/>
          <p:nvPr/>
        </p:nvSpPr>
        <p:spPr>
          <a:xfrm>
            <a:off x="5237348" y="4702151"/>
            <a:ext cx="1093470" cy="370840"/>
          </a:xfrm>
          <a:prstGeom prst="rect">
            <a:avLst/>
          </a:prstGeom>
        </p:spPr>
        <p:txBody>
          <a:bodyPr vert="horz" wrap="square" lIns="0" tIns="62230" rIns="0" bIns="0" rtlCol="0">
            <a:spAutoFit/>
          </a:bodyPr>
          <a:lstStyle/>
          <a:p>
            <a:pPr marL="12700">
              <a:lnSpc>
                <a:spcPct val="100000"/>
              </a:lnSpc>
              <a:spcBef>
                <a:spcPts val="490"/>
              </a:spcBef>
            </a:pPr>
            <a:r>
              <a:rPr sz="800" b="1" spc="40" dirty="0">
                <a:solidFill>
                  <a:srgbClr val="C00000"/>
                </a:solidFill>
                <a:latin typeface="Yu Gothic"/>
                <a:cs typeface="Yu Gothic"/>
              </a:rPr>
              <a:t>登録番号：</a:t>
            </a:r>
            <a:r>
              <a:rPr sz="800" b="1" spc="20" dirty="0">
                <a:solidFill>
                  <a:srgbClr val="C00000"/>
                </a:solidFill>
                <a:latin typeface="Yu Gothic"/>
                <a:cs typeface="Yu Gothic"/>
              </a:rPr>
              <a:t>T</a:t>
            </a:r>
            <a:r>
              <a:rPr sz="800" b="1" spc="30" dirty="0">
                <a:solidFill>
                  <a:srgbClr val="C00000"/>
                </a:solidFill>
                <a:latin typeface="Yu Gothic"/>
                <a:cs typeface="Yu Gothic"/>
              </a:rPr>
              <a:t>1233</a:t>
            </a:r>
            <a:r>
              <a:rPr sz="800" b="1" spc="40" dirty="0">
                <a:solidFill>
                  <a:srgbClr val="C00000"/>
                </a:solidFill>
                <a:latin typeface="Yu Gothic"/>
                <a:cs typeface="Yu Gothic"/>
              </a:rPr>
              <a:t>・・</a:t>
            </a:r>
            <a:endParaRPr sz="800">
              <a:latin typeface="Yu Gothic"/>
              <a:cs typeface="Yu Gothic"/>
            </a:endParaRPr>
          </a:p>
          <a:p>
            <a:pPr marL="12700">
              <a:lnSpc>
                <a:spcPct val="100000"/>
              </a:lnSpc>
              <a:spcBef>
                <a:spcPts val="400"/>
              </a:spcBef>
            </a:pPr>
            <a:r>
              <a:rPr sz="800" b="1" spc="40" dirty="0">
                <a:solidFill>
                  <a:srgbClr val="C00000"/>
                </a:solidFill>
                <a:latin typeface="Yu Gothic"/>
                <a:cs typeface="Yu Gothic"/>
              </a:rPr>
              <a:t>■■株式会社</a:t>
            </a:r>
            <a:endParaRPr sz="800">
              <a:latin typeface="Yu Gothic"/>
              <a:cs typeface="Yu Gothic"/>
            </a:endParaRPr>
          </a:p>
        </p:txBody>
      </p:sp>
      <p:sp>
        <p:nvSpPr>
          <p:cNvPr id="8" name="object 8"/>
          <p:cNvSpPr txBox="1"/>
          <p:nvPr/>
        </p:nvSpPr>
        <p:spPr>
          <a:xfrm>
            <a:off x="2020149" y="5220299"/>
            <a:ext cx="4936490" cy="1062355"/>
          </a:xfrm>
          <a:prstGeom prst="rect">
            <a:avLst/>
          </a:prstGeom>
        </p:spPr>
        <p:txBody>
          <a:bodyPr vert="horz" wrap="square" lIns="0" tIns="62230" rIns="0" bIns="0" rtlCol="0">
            <a:spAutoFit/>
          </a:bodyPr>
          <a:lstStyle/>
          <a:p>
            <a:pPr marL="12700">
              <a:lnSpc>
                <a:spcPct val="100000"/>
              </a:lnSpc>
              <a:spcBef>
                <a:spcPts val="490"/>
              </a:spcBef>
            </a:pPr>
            <a:r>
              <a:rPr sz="800" spc="40" dirty="0">
                <a:latin typeface="Yu Gothic"/>
                <a:cs typeface="Yu Gothic"/>
              </a:rPr>
              <a:t>（注</a:t>
            </a:r>
            <a:r>
              <a:rPr sz="800" spc="25" dirty="0">
                <a:latin typeface="Yu Gothic"/>
                <a:cs typeface="Yu Gothic"/>
              </a:rPr>
              <a:t>1）</a:t>
            </a:r>
            <a:r>
              <a:rPr sz="800" spc="40" dirty="0">
                <a:latin typeface="Yu Gothic"/>
                <a:cs typeface="Yu Gothic"/>
              </a:rPr>
              <a:t>各書類中、</a:t>
            </a:r>
            <a:r>
              <a:rPr sz="800" b="1" spc="40" dirty="0">
                <a:solidFill>
                  <a:srgbClr val="C00000"/>
                </a:solidFill>
                <a:latin typeface="Yu Gothic"/>
                <a:cs typeface="Yu Gothic"/>
              </a:rPr>
              <a:t>赤太文字（ゴシック体）</a:t>
            </a:r>
            <a:r>
              <a:rPr sz="800" spc="40" dirty="0">
                <a:latin typeface="Yu Gothic"/>
                <a:cs typeface="Yu Gothic"/>
              </a:rPr>
              <a:t>が適格請求書と適格返還請求書「記載事項」を示す</a:t>
            </a:r>
            <a:endParaRPr sz="800">
              <a:latin typeface="Yu Gothic"/>
              <a:cs typeface="Yu Gothic"/>
            </a:endParaRPr>
          </a:p>
          <a:p>
            <a:pPr marL="12700">
              <a:lnSpc>
                <a:spcPct val="100000"/>
              </a:lnSpc>
              <a:spcBef>
                <a:spcPts val="400"/>
              </a:spcBef>
            </a:pPr>
            <a:r>
              <a:rPr sz="800" spc="40" dirty="0">
                <a:latin typeface="Yu Gothic"/>
                <a:cs typeface="Yu Gothic"/>
              </a:rPr>
              <a:t>（注</a:t>
            </a:r>
            <a:r>
              <a:rPr sz="800" spc="20" dirty="0">
                <a:latin typeface="Yu Gothic"/>
                <a:cs typeface="Yu Gothic"/>
              </a:rPr>
              <a:t>２)</a:t>
            </a:r>
            <a:r>
              <a:rPr sz="800" spc="40" dirty="0">
                <a:latin typeface="Yu Gothic"/>
                <a:cs typeface="Yu Gothic"/>
              </a:rPr>
              <a:t>販売奨励金は販売金額より減額する金額</a:t>
            </a:r>
            <a:r>
              <a:rPr sz="800" spc="5" dirty="0">
                <a:latin typeface="Yu Gothic"/>
                <a:cs typeface="Yu Gothic"/>
              </a:rPr>
              <a:t>(</a:t>
            </a:r>
            <a:r>
              <a:rPr sz="800" spc="40" dirty="0">
                <a:latin typeface="Yu Gothic"/>
                <a:cs typeface="Yu Gothic"/>
              </a:rPr>
              <a:t>例えば、販売額の</a:t>
            </a:r>
            <a:r>
              <a:rPr sz="800" spc="25" dirty="0">
                <a:latin typeface="Yu Gothic"/>
                <a:cs typeface="Yu Gothic"/>
              </a:rPr>
              <a:t>10％</a:t>
            </a:r>
            <a:r>
              <a:rPr sz="800" spc="40" dirty="0">
                <a:latin typeface="Yu Gothic"/>
                <a:cs typeface="Yu Gothic"/>
              </a:rPr>
              <a:t>を販売奨励金として還元</a:t>
            </a:r>
            <a:r>
              <a:rPr sz="800" spc="15" dirty="0">
                <a:latin typeface="Yu Gothic"/>
                <a:cs typeface="Yu Gothic"/>
              </a:rPr>
              <a:t>)</a:t>
            </a:r>
            <a:endParaRPr sz="800">
              <a:latin typeface="Yu Gothic"/>
              <a:cs typeface="Yu Gothic"/>
            </a:endParaRPr>
          </a:p>
          <a:p>
            <a:pPr marL="12700">
              <a:lnSpc>
                <a:spcPct val="100000"/>
              </a:lnSpc>
              <a:spcBef>
                <a:spcPts val="400"/>
              </a:spcBef>
            </a:pPr>
            <a:r>
              <a:rPr sz="800" spc="40" dirty="0">
                <a:latin typeface="Yu Gothic"/>
                <a:cs typeface="Yu Gothic"/>
              </a:rPr>
              <a:t>（注</a:t>
            </a:r>
            <a:r>
              <a:rPr sz="800" spc="20" dirty="0">
                <a:latin typeface="Yu Gothic"/>
                <a:cs typeface="Yu Gothic"/>
              </a:rPr>
              <a:t>３)</a:t>
            </a:r>
            <a:r>
              <a:rPr sz="800" spc="40" dirty="0">
                <a:latin typeface="Yu Gothic"/>
                <a:cs typeface="Yu Gothic"/>
              </a:rPr>
              <a:t>請求書欄：〇は「適格請求書」適合書類。</a:t>
            </a:r>
            <a:endParaRPr sz="800">
              <a:latin typeface="Yu Gothic"/>
              <a:cs typeface="Yu Gothic"/>
            </a:endParaRPr>
          </a:p>
          <a:p>
            <a:pPr marL="12700">
              <a:lnSpc>
                <a:spcPct val="100000"/>
              </a:lnSpc>
              <a:spcBef>
                <a:spcPts val="400"/>
              </a:spcBef>
            </a:pPr>
            <a:r>
              <a:rPr sz="800" spc="40" dirty="0">
                <a:latin typeface="Yu Gothic"/>
                <a:cs typeface="Yu Gothic"/>
              </a:rPr>
              <a:t>（注</a:t>
            </a:r>
            <a:r>
              <a:rPr sz="800" spc="20" dirty="0">
                <a:latin typeface="Yu Gothic"/>
                <a:cs typeface="Yu Gothic"/>
              </a:rPr>
              <a:t>４)</a:t>
            </a:r>
            <a:r>
              <a:rPr sz="800" spc="40" dirty="0">
                <a:latin typeface="Yu Gothic"/>
                <a:cs typeface="Yu Gothic"/>
              </a:rPr>
              <a:t>奨励金支払書欄：●は「適格返還請求書」適合書類。</a:t>
            </a:r>
            <a:endParaRPr sz="800">
              <a:latin typeface="Yu Gothic"/>
              <a:cs typeface="Yu Gothic"/>
            </a:endParaRPr>
          </a:p>
          <a:p>
            <a:pPr marL="12700">
              <a:lnSpc>
                <a:spcPct val="100000"/>
              </a:lnSpc>
              <a:spcBef>
                <a:spcPts val="400"/>
              </a:spcBef>
            </a:pPr>
            <a:r>
              <a:rPr sz="800" spc="40" dirty="0">
                <a:latin typeface="Yu Gothic"/>
                <a:cs typeface="Yu Gothic"/>
              </a:rPr>
              <a:t>（注５）保存義務欄：〇は消費税法保存義務あり。（電子取引の取引データは電帳法上保存義務あり）</a:t>
            </a:r>
            <a:endParaRPr sz="800">
              <a:latin typeface="Yu Gothic"/>
              <a:cs typeface="Yu Gothic"/>
            </a:endParaRPr>
          </a:p>
          <a:p>
            <a:pPr marL="1080135">
              <a:lnSpc>
                <a:spcPct val="100000"/>
              </a:lnSpc>
              <a:spcBef>
                <a:spcPts val="400"/>
              </a:spcBef>
            </a:pPr>
            <a:r>
              <a:rPr sz="800" spc="40" dirty="0">
                <a:latin typeface="Yu Gothic"/>
                <a:cs typeface="Yu Gothic"/>
              </a:rPr>
              <a:t>×は消費税法保存義務なし。（電子取引の取引データは電帳法上保存義務あり）</a:t>
            </a:r>
            <a:endParaRPr sz="800">
              <a:latin typeface="Yu Gothic"/>
              <a:cs typeface="Yu Gothic"/>
            </a:endParaRPr>
          </a:p>
        </p:txBody>
      </p:sp>
      <p:sp>
        <p:nvSpPr>
          <p:cNvPr id="9" name="object 9"/>
          <p:cNvSpPr txBox="1"/>
          <p:nvPr/>
        </p:nvSpPr>
        <p:spPr>
          <a:xfrm>
            <a:off x="3636123" y="1627074"/>
            <a:ext cx="1980564" cy="153670"/>
          </a:xfrm>
          <a:prstGeom prst="rect">
            <a:avLst/>
          </a:prstGeom>
        </p:spPr>
        <p:txBody>
          <a:bodyPr vert="horz" wrap="square" lIns="0" tIns="17780" rIns="0" bIns="0" rtlCol="0">
            <a:spAutoFit/>
          </a:bodyPr>
          <a:lstStyle/>
          <a:p>
            <a:pPr marL="12700">
              <a:lnSpc>
                <a:spcPct val="100000"/>
              </a:lnSpc>
              <a:spcBef>
                <a:spcPts val="140"/>
              </a:spcBef>
            </a:pPr>
            <a:r>
              <a:rPr sz="800" spc="15" dirty="0">
                <a:latin typeface="Yu Gothic"/>
                <a:cs typeface="Yu Gothic"/>
              </a:rPr>
              <a:t>10</a:t>
            </a:r>
            <a:r>
              <a:rPr sz="800" spc="35" dirty="0">
                <a:latin typeface="Yu Gothic"/>
                <a:cs typeface="Yu Gothic"/>
              </a:rPr>
              <a:t>月</a:t>
            </a:r>
            <a:r>
              <a:rPr sz="800" spc="40" dirty="0">
                <a:latin typeface="Yu Gothic"/>
                <a:cs typeface="Yu Gothic"/>
              </a:rPr>
              <a:t>分請求金額</a:t>
            </a:r>
            <a:r>
              <a:rPr sz="800" spc="290" dirty="0">
                <a:latin typeface="Yu Gothic"/>
                <a:cs typeface="Yu Gothic"/>
              </a:rPr>
              <a:t> </a:t>
            </a:r>
            <a:r>
              <a:rPr sz="800" spc="10" dirty="0">
                <a:latin typeface="Yu Gothic"/>
                <a:cs typeface="Yu Gothic"/>
              </a:rPr>
              <a:t>14,760(</a:t>
            </a:r>
            <a:r>
              <a:rPr sz="800" spc="40" dirty="0">
                <a:latin typeface="Yu Gothic"/>
                <a:cs typeface="Yu Gothic"/>
              </a:rPr>
              <a:t>消費税</a:t>
            </a:r>
            <a:r>
              <a:rPr sz="800" spc="15" dirty="0">
                <a:latin typeface="Yu Gothic"/>
                <a:cs typeface="Yu Gothic"/>
              </a:rPr>
              <a:t>：1,260)</a:t>
            </a:r>
            <a:endParaRPr sz="800">
              <a:latin typeface="Yu Gothic"/>
              <a:cs typeface="Yu Gothic"/>
            </a:endParaRPr>
          </a:p>
        </p:txBody>
      </p:sp>
      <p:sp>
        <p:nvSpPr>
          <p:cNvPr id="10" name="object 10"/>
          <p:cNvSpPr/>
          <p:nvPr/>
        </p:nvSpPr>
        <p:spPr>
          <a:xfrm>
            <a:off x="2824271" y="1279641"/>
            <a:ext cx="3504565" cy="0"/>
          </a:xfrm>
          <a:custGeom>
            <a:avLst/>
            <a:gdLst/>
            <a:ahLst/>
            <a:cxnLst/>
            <a:rect l="l" t="t" r="r" b="b"/>
            <a:pathLst>
              <a:path w="3504565">
                <a:moveTo>
                  <a:pt x="0" y="0"/>
                </a:moveTo>
                <a:lnTo>
                  <a:pt x="3504343" y="0"/>
                </a:lnTo>
              </a:path>
            </a:pathLst>
          </a:custGeom>
          <a:ln w="3175">
            <a:solidFill>
              <a:srgbClr val="000000"/>
            </a:solidFill>
          </a:ln>
        </p:spPr>
        <p:txBody>
          <a:bodyPr wrap="square" lIns="0" tIns="0" rIns="0" bIns="0" rtlCol="0"/>
          <a:lstStyle/>
          <a:p>
            <a:endParaRPr/>
          </a:p>
        </p:txBody>
      </p:sp>
      <p:sp>
        <p:nvSpPr>
          <p:cNvPr id="11" name="object 11"/>
          <p:cNvSpPr/>
          <p:nvPr/>
        </p:nvSpPr>
        <p:spPr>
          <a:xfrm>
            <a:off x="2824272" y="1281478"/>
            <a:ext cx="3504565" cy="0"/>
          </a:xfrm>
          <a:custGeom>
            <a:avLst/>
            <a:gdLst/>
            <a:ahLst/>
            <a:cxnLst/>
            <a:rect l="l" t="t" r="r" b="b"/>
            <a:pathLst>
              <a:path w="3504565">
                <a:moveTo>
                  <a:pt x="0" y="0"/>
                </a:moveTo>
                <a:lnTo>
                  <a:pt x="3504343" y="0"/>
                </a:lnTo>
              </a:path>
            </a:pathLst>
          </a:custGeom>
          <a:ln w="3674">
            <a:solidFill>
              <a:srgbClr val="000000"/>
            </a:solidFill>
          </a:ln>
        </p:spPr>
        <p:txBody>
          <a:bodyPr wrap="square" lIns="0" tIns="0" rIns="0" bIns="0" rtlCol="0"/>
          <a:lstStyle/>
          <a:p>
            <a:endParaRPr/>
          </a:p>
        </p:txBody>
      </p:sp>
      <p:graphicFrame>
        <p:nvGraphicFramePr>
          <p:cNvPr id="12" name="object 12"/>
          <p:cNvGraphicFramePr>
            <a:graphicFrameLocks noGrp="1"/>
          </p:cNvGraphicFramePr>
          <p:nvPr/>
        </p:nvGraphicFramePr>
        <p:xfrm>
          <a:off x="2014445" y="1279641"/>
          <a:ext cx="677545" cy="1554429"/>
        </p:xfrm>
        <a:graphic>
          <a:graphicData uri="http://schemas.openxmlformats.org/drawingml/2006/table">
            <a:tbl>
              <a:tblPr firstRow="1" bandRow="1">
                <a:tableStyleId>{2D5ABB26-0587-4C30-8999-92F81FD0307C}</a:tableStyleId>
              </a:tblPr>
              <a:tblGrid>
                <a:gridCol w="677545">
                  <a:extLst>
                    <a:ext uri="{9D8B030D-6E8A-4147-A177-3AD203B41FA5}">
                      <a16:colId xmlns:a16="http://schemas.microsoft.com/office/drawing/2014/main" val="20000"/>
                    </a:ext>
                  </a:extLst>
                </a:gridCol>
              </a:tblGrid>
              <a:tr h="172714">
                <a:tc>
                  <a:txBody>
                    <a:bodyPr/>
                    <a:lstStyle/>
                    <a:p>
                      <a:pPr marL="178435">
                        <a:lnSpc>
                          <a:spcPct val="100000"/>
                        </a:lnSpc>
                        <a:spcBef>
                          <a:spcPts val="165"/>
                        </a:spcBef>
                      </a:pPr>
                      <a:r>
                        <a:rPr sz="800" spc="40" dirty="0">
                          <a:latin typeface="Yu Gothic"/>
                          <a:cs typeface="Yu Gothic"/>
                        </a:rPr>
                        <a:t>請求書</a:t>
                      </a:r>
                      <a:endParaRPr sz="8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345431">
                <a:tc>
                  <a:txBody>
                    <a:bodyPr/>
                    <a:lstStyle/>
                    <a:p>
                      <a:pPr>
                        <a:lnSpc>
                          <a:spcPct val="100000"/>
                        </a:lnSpc>
                        <a:spcBef>
                          <a:spcPts val="25"/>
                        </a:spcBef>
                      </a:pPr>
                      <a:endParaRPr sz="700">
                        <a:latin typeface="Times New Roman"/>
                        <a:cs typeface="Times New Roman"/>
                      </a:endParaRPr>
                    </a:p>
                    <a:p>
                      <a:pPr algn="ctr">
                        <a:lnSpc>
                          <a:spcPct val="100000"/>
                        </a:lnSpc>
                        <a:spcBef>
                          <a:spcPts val="5"/>
                        </a:spcBef>
                      </a:pPr>
                      <a:r>
                        <a:rPr sz="800" dirty="0">
                          <a:latin typeface="Yu Gothic"/>
                          <a:cs typeface="Yu Gothic"/>
                        </a:rPr>
                        <a:t>〇</a:t>
                      </a:r>
                      <a:endParaRPr sz="800">
                        <a:latin typeface="Yu Gothic"/>
                        <a:cs typeface="Yu Gothic"/>
                      </a:endParaRPr>
                    </a:p>
                  </a:txBody>
                  <a:tcPr marL="0" marR="0" marT="31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172714">
                <a:tc>
                  <a:txBody>
                    <a:bodyPr/>
                    <a:lstStyle/>
                    <a:p>
                      <a:pPr marL="20320">
                        <a:lnSpc>
                          <a:spcPct val="100000"/>
                        </a:lnSpc>
                        <a:spcBef>
                          <a:spcPts val="165"/>
                        </a:spcBef>
                      </a:pPr>
                      <a:r>
                        <a:rPr sz="800" dirty="0">
                          <a:latin typeface="Yu Gothic"/>
                          <a:cs typeface="Yu Gothic"/>
                        </a:rPr>
                        <a:t>奨励金支払書</a:t>
                      </a:r>
                      <a:endParaRPr sz="8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345429">
                <a:tc>
                  <a:txBody>
                    <a:bodyPr/>
                    <a:lstStyle/>
                    <a:p>
                      <a:pPr>
                        <a:lnSpc>
                          <a:spcPct val="100000"/>
                        </a:lnSpc>
                        <a:spcBef>
                          <a:spcPts val="30"/>
                        </a:spcBef>
                      </a:pPr>
                      <a:endParaRPr sz="700">
                        <a:latin typeface="Times New Roman"/>
                        <a:cs typeface="Times New Roman"/>
                      </a:endParaRPr>
                    </a:p>
                    <a:p>
                      <a:pPr algn="ctr">
                        <a:lnSpc>
                          <a:spcPct val="100000"/>
                        </a:lnSpc>
                      </a:pPr>
                      <a:r>
                        <a:rPr sz="800" dirty="0">
                          <a:latin typeface="Yu Gothic"/>
                          <a:cs typeface="Yu Gothic"/>
                        </a:rPr>
                        <a:t>●</a:t>
                      </a:r>
                      <a:endParaRPr sz="800">
                        <a:latin typeface="Yu Gothic"/>
                        <a:cs typeface="Yu Gothic"/>
                      </a:endParaRPr>
                    </a:p>
                  </a:txBody>
                  <a:tcPr marL="0" marR="0" marT="38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172714">
                <a:tc>
                  <a:txBody>
                    <a:bodyPr/>
                    <a:lstStyle/>
                    <a:p>
                      <a:pPr marL="127000">
                        <a:lnSpc>
                          <a:spcPct val="100000"/>
                        </a:lnSpc>
                        <a:spcBef>
                          <a:spcPts val="170"/>
                        </a:spcBef>
                      </a:pPr>
                      <a:r>
                        <a:rPr sz="800" spc="40" dirty="0">
                          <a:latin typeface="Yu Gothic"/>
                          <a:cs typeface="Yu Gothic"/>
                        </a:rPr>
                        <a:t>保存義務</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4"/>
                  </a:ext>
                </a:extLst>
              </a:tr>
              <a:tr h="172714">
                <a:tc>
                  <a:txBody>
                    <a:bodyPr/>
                    <a:lstStyle/>
                    <a:p>
                      <a:pPr marL="16510">
                        <a:lnSpc>
                          <a:spcPct val="100000"/>
                        </a:lnSpc>
                        <a:spcBef>
                          <a:spcPts val="170"/>
                        </a:spcBef>
                      </a:pPr>
                      <a:r>
                        <a:rPr sz="800" spc="40" dirty="0">
                          <a:latin typeface="Yu Gothic"/>
                          <a:cs typeface="Yu Gothic"/>
                        </a:rPr>
                        <a:t>買手：〇</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5"/>
                  </a:ext>
                </a:extLst>
              </a:tr>
              <a:tr h="172713">
                <a:tc>
                  <a:txBody>
                    <a:bodyPr/>
                    <a:lstStyle/>
                    <a:p>
                      <a:pPr marL="16510">
                        <a:lnSpc>
                          <a:spcPct val="100000"/>
                        </a:lnSpc>
                        <a:spcBef>
                          <a:spcPts val="170"/>
                        </a:spcBef>
                      </a:pPr>
                      <a:r>
                        <a:rPr sz="800" spc="40" dirty="0">
                          <a:latin typeface="Yu Gothic"/>
                          <a:cs typeface="Yu Gothic"/>
                        </a:rPr>
                        <a:t>売手：〇</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6"/>
                  </a:ext>
                </a:extLst>
              </a:tr>
            </a:tbl>
          </a:graphicData>
        </a:graphic>
      </p:graphicFrame>
      <p:graphicFrame>
        <p:nvGraphicFramePr>
          <p:cNvPr id="13" name="object 13"/>
          <p:cNvGraphicFramePr>
            <a:graphicFrameLocks noGrp="1"/>
          </p:cNvGraphicFramePr>
          <p:nvPr/>
        </p:nvGraphicFramePr>
        <p:xfrm>
          <a:off x="3453728" y="1797786"/>
          <a:ext cx="2341245" cy="2943490"/>
        </p:xfrm>
        <a:graphic>
          <a:graphicData uri="http://schemas.openxmlformats.org/drawingml/2006/table">
            <a:tbl>
              <a:tblPr firstRow="1" bandRow="1">
                <a:tableStyleId>{2D5ABB26-0587-4C30-8999-92F81FD0307C}</a:tableStyleId>
              </a:tblPr>
              <a:tblGrid>
                <a:gridCol w="702945">
                  <a:extLst>
                    <a:ext uri="{9D8B030D-6E8A-4147-A177-3AD203B41FA5}">
                      <a16:colId xmlns:a16="http://schemas.microsoft.com/office/drawing/2014/main" val="20000"/>
                    </a:ext>
                  </a:extLst>
                </a:gridCol>
                <a:gridCol w="1071245">
                  <a:extLst>
                    <a:ext uri="{9D8B030D-6E8A-4147-A177-3AD203B41FA5}">
                      <a16:colId xmlns:a16="http://schemas.microsoft.com/office/drawing/2014/main" val="20001"/>
                    </a:ext>
                  </a:extLst>
                </a:gridCol>
                <a:gridCol w="567055">
                  <a:extLst>
                    <a:ext uri="{9D8B030D-6E8A-4147-A177-3AD203B41FA5}">
                      <a16:colId xmlns:a16="http://schemas.microsoft.com/office/drawing/2014/main" val="20002"/>
                    </a:ext>
                  </a:extLst>
                </a:gridCol>
              </a:tblGrid>
              <a:tr h="172714">
                <a:tc gridSpan="3">
                  <a:txBody>
                    <a:bodyPr/>
                    <a:lstStyle/>
                    <a:p>
                      <a:pPr marL="3175" algn="ctr">
                        <a:lnSpc>
                          <a:spcPct val="100000"/>
                        </a:lnSpc>
                        <a:spcBef>
                          <a:spcPts val="140"/>
                        </a:spcBef>
                      </a:pPr>
                      <a:r>
                        <a:rPr sz="800" spc="15" dirty="0">
                          <a:latin typeface="Yu Gothic"/>
                          <a:cs typeface="Yu Gothic"/>
                        </a:rPr>
                        <a:t>10</a:t>
                      </a:r>
                      <a:r>
                        <a:rPr sz="800" spc="40" dirty="0">
                          <a:latin typeface="Yu Gothic"/>
                          <a:cs typeface="Yu Gothic"/>
                        </a:rPr>
                        <a:t>月分納入金額</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172716">
                <a:tc>
                  <a:txBody>
                    <a:bodyPr/>
                    <a:lstStyle/>
                    <a:p>
                      <a:pPr marL="193040">
                        <a:lnSpc>
                          <a:spcPct val="100000"/>
                        </a:lnSpc>
                        <a:spcBef>
                          <a:spcPts val="170"/>
                        </a:spcBef>
                      </a:pPr>
                      <a:r>
                        <a:rPr sz="800" spc="40" dirty="0">
                          <a:latin typeface="Yu Gothic"/>
                          <a:cs typeface="Yu Gothic"/>
                        </a:rPr>
                        <a:t>納品日</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70"/>
                        </a:spcBef>
                      </a:pPr>
                      <a:r>
                        <a:rPr sz="800" spc="40" dirty="0">
                          <a:latin typeface="Yu Gothic"/>
                          <a:cs typeface="Yu Gothic"/>
                        </a:rPr>
                        <a:t>品名</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810" algn="ctr">
                        <a:lnSpc>
                          <a:spcPct val="100000"/>
                        </a:lnSpc>
                        <a:spcBef>
                          <a:spcPts val="170"/>
                        </a:spcBef>
                      </a:pPr>
                      <a:r>
                        <a:rPr sz="800" spc="40" dirty="0">
                          <a:latin typeface="Yu Gothic"/>
                          <a:cs typeface="Yu Gothic"/>
                        </a:rPr>
                        <a:t>税込金額</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172712">
                <a:tc>
                  <a:txBody>
                    <a:bodyPr/>
                    <a:lstStyle/>
                    <a:p>
                      <a:pPr marR="139700" algn="r">
                        <a:lnSpc>
                          <a:spcPct val="100000"/>
                        </a:lnSpc>
                        <a:spcBef>
                          <a:spcPts val="170"/>
                        </a:spcBef>
                      </a:pPr>
                      <a:r>
                        <a:rPr sz="800" b="1" spc="10" dirty="0">
                          <a:solidFill>
                            <a:srgbClr val="C00000"/>
                          </a:solidFill>
                          <a:latin typeface="Yu Gothic"/>
                          <a:cs typeface="Yu Gothic"/>
                        </a:rPr>
                        <a:t>10</a:t>
                      </a:r>
                      <a:r>
                        <a:rPr sz="800" b="1" spc="-5" dirty="0">
                          <a:solidFill>
                            <a:srgbClr val="C00000"/>
                          </a:solidFill>
                          <a:latin typeface="Yu Gothic"/>
                          <a:cs typeface="Yu Gothic"/>
                        </a:rPr>
                        <a:t>月</a:t>
                      </a:r>
                      <a:r>
                        <a:rPr sz="800" b="1" spc="10" dirty="0">
                          <a:solidFill>
                            <a:srgbClr val="C00000"/>
                          </a:solidFill>
                          <a:latin typeface="Yu Gothic"/>
                          <a:cs typeface="Yu Gothic"/>
                        </a:rPr>
                        <a:t>5日</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70"/>
                        </a:spcBef>
                      </a:pPr>
                      <a:r>
                        <a:rPr sz="800" b="1" spc="40" dirty="0">
                          <a:solidFill>
                            <a:srgbClr val="C00000"/>
                          </a:solidFill>
                          <a:latin typeface="Yu Gothic"/>
                          <a:cs typeface="Yu Gothic"/>
                        </a:rPr>
                        <a:t>ビール</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7780" algn="ctr">
                        <a:lnSpc>
                          <a:spcPct val="100000"/>
                        </a:lnSpc>
                        <a:spcBef>
                          <a:spcPts val="170"/>
                        </a:spcBef>
                      </a:pPr>
                      <a:r>
                        <a:rPr sz="800" b="1" spc="25" dirty="0">
                          <a:solidFill>
                            <a:srgbClr val="C00000"/>
                          </a:solidFill>
                          <a:latin typeface="Yu Gothic"/>
                          <a:cs typeface="Yu Gothic"/>
                        </a:rPr>
                        <a:t>1,100</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72714">
                <a:tc>
                  <a:txBody>
                    <a:bodyPr/>
                    <a:lstStyle/>
                    <a:p>
                      <a:pPr marR="139700" algn="r">
                        <a:lnSpc>
                          <a:spcPct val="100000"/>
                        </a:lnSpc>
                        <a:spcBef>
                          <a:spcPts val="170"/>
                        </a:spcBef>
                      </a:pPr>
                      <a:r>
                        <a:rPr sz="800" b="1" spc="10" dirty="0">
                          <a:solidFill>
                            <a:srgbClr val="C00000"/>
                          </a:solidFill>
                          <a:latin typeface="Yu Gothic"/>
                          <a:cs typeface="Yu Gothic"/>
                        </a:rPr>
                        <a:t>10</a:t>
                      </a:r>
                      <a:r>
                        <a:rPr sz="800" b="1" spc="-5" dirty="0">
                          <a:solidFill>
                            <a:srgbClr val="C00000"/>
                          </a:solidFill>
                          <a:latin typeface="Yu Gothic"/>
                          <a:cs typeface="Yu Gothic"/>
                        </a:rPr>
                        <a:t>月</a:t>
                      </a:r>
                      <a:r>
                        <a:rPr sz="800" b="1" spc="10" dirty="0">
                          <a:solidFill>
                            <a:srgbClr val="C00000"/>
                          </a:solidFill>
                          <a:latin typeface="Yu Gothic"/>
                          <a:cs typeface="Yu Gothic"/>
                        </a:rPr>
                        <a:t>5日</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70"/>
                        </a:spcBef>
                      </a:pPr>
                      <a:r>
                        <a:rPr sz="800" b="1" spc="40" dirty="0">
                          <a:solidFill>
                            <a:srgbClr val="C00000"/>
                          </a:solidFill>
                          <a:latin typeface="Yu Gothic"/>
                          <a:cs typeface="Yu Gothic"/>
                        </a:rPr>
                        <a:t>オレンジジュース※</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1590" algn="ctr">
                        <a:lnSpc>
                          <a:spcPct val="100000"/>
                        </a:lnSpc>
                        <a:spcBef>
                          <a:spcPts val="170"/>
                        </a:spcBef>
                      </a:pPr>
                      <a:r>
                        <a:rPr sz="800" b="1" spc="30" dirty="0">
                          <a:solidFill>
                            <a:srgbClr val="C00000"/>
                          </a:solidFill>
                          <a:latin typeface="Yu Gothic"/>
                          <a:cs typeface="Yu Gothic"/>
                        </a:rPr>
                        <a:t>540</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72714">
                <a:tc>
                  <a:txBody>
                    <a:bodyPr/>
                    <a:lstStyle/>
                    <a:p>
                      <a:pPr marR="110489" algn="r">
                        <a:lnSpc>
                          <a:spcPct val="100000"/>
                        </a:lnSpc>
                        <a:spcBef>
                          <a:spcPts val="170"/>
                        </a:spcBef>
                      </a:pPr>
                      <a:r>
                        <a:rPr sz="800" b="1" spc="10" dirty="0">
                          <a:solidFill>
                            <a:srgbClr val="C00000"/>
                          </a:solidFill>
                          <a:latin typeface="Yu Gothic"/>
                          <a:cs typeface="Yu Gothic"/>
                        </a:rPr>
                        <a:t>10</a:t>
                      </a:r>
                      <a:r>
                        <a:rPr sz="800" b="1" spc="-5" dirty="0">
                          <a:solidFill>
                            <a:srgbClr val="C00000"/>
                          </a:solidFill>
                          <a:latin typeface="Yu Gothic"/>
                          <a:cs typeface="Yu Gothic"/>
                        </a:rPr>
                        <a:t>月</a:t>
                      </a:r>
                      <a:r>
                        <a:rPr sz="800" b="1" spc="10" dirty="0">
                          <a:solidFill>
                            <a:srgbClr val="C00000"/>
                          </a:solidFill>
                          <a:latin typeface="Yu Gothic"/>
                          <a:cs typeface="Yu Gothic"/>
                        </a:rPr>
                        <a:t>10日</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70"/>
                        </a:spcBef>
                      </a:pPr>
                      <a:r>
                        <a:rPr sz="800" b="1" spc="40" dirty="0">
                          <a:solidFill>
                            <a:srgbClr val="C00000"/>
                          </a:solidFill>
                          <a:latin typeface="Yu Gothic"/>
                          <a:cs typeface="Yu Gothic"/>
                        </a:rPr>
                        <a:t>ビール</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7780" algn="ctr">
                        <a:lnSpc>
                          <a:spcPct val="100000"/>
                        </a:lnSpc>
                        <a:spcBef>
                          <a:spcPts val="170"/>
                        </a:spcBef>
                      </a:pPr>
                      <a:r>
                        <a:rPr sz="800" b="1" spc="25" dirty="0">
                          <a:solidFill>
                            <a:srgbClr val="C00000"/>
                          </a:solidFill>
                          <a:latin typeface="Yu Gothic"/>
                          <a:cs typeface="Yu Gothic"/>
                        </a:rPr>
                        <a:t>1,100</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72712">
                <a:tc>
                  <a:txBody>
                    <a:bodyPr/>
                    <a:lstStyle/>
                    <a:p>
                      <a:pPr marR="110489" algn="r">
                        <a:lnSpc>
                          <a:spcPct val="100000"/>
                        </a:lnSpc>
                        <a:spcBef>
                          <a:spcPts val="170"/>
                        </a:spcBef>
                      </a:pPr>
                      <a:r>
                        <a:rPr sz="800" b="1" spc="10" dirty="0">
                          <a:solidFill>
                            <a:srgbClr val="C00000"/>
                          </a:solidFill>
                          <a:latin typeface="Yu Gothic"/>
                          <a:cs typeface="Yu Gothic"/>
                        </a:rPr>
                        <a:t>10</a:t>
                      </a:r>
                      <a:r>
                        <a:rPr sz="800" b="1" spc="-5" dirty="0">
                          <a:solidFill>
                            <a:srgbClr val="C00000"/>
                          </a:solidFill>
                          <a:latin typeface="Yu Gothic"/>
                          <a:cs typeface="Yu Gothic"/>
                        </a:rPr>
                        <a:t>月</a:t>
                      </a:r>
                      <a:r>
                        <a:rPr sz="800" b="1" spc="10" dirty="0">
                          <a:solidFill>
                            <a:srgbClr val="C00000"/>
                          </a:solidFill>
                          <a:latin typeface="Yu Gothic"/>
                          <a:cs typeface="Yu Gothic"/>
                        </a:rPr>
                        <a:t>10日</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70"/>
                        </a:spcBef>
                      </a:pPr>
                      <a:r>
                        <a:rPr sz="800" b="1" spc="40" dirty="0">
                          <a:solidFill>
                            <a:srgbClr val="C00000"/>
                          </a:solidFill>
                          <a:latin typeface="Yu Gothic"/>
                          <a:cs typeface="Yu Gothic"/>
                        </a:rPr>
                        <a:t>オレンジジュース※</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1590" algn="ctr">
                        <a:lnSpc>
                          <a:spcPct val="100000"/>
                        </a:lnSpc>
                        <a:spcBef>
                          <a:spcPts val="170"/>
                        </a:spcBef>
                      </a:pPr>
                      <a:r>
                        <a:rPr sz="800" b="1" spc="30" dirty="0">
                          <a:solidFill>
                            <a:srgbClr val="C00000"/>
                          </a:solidFill>
                          <a:latin typeface="Yu Gothic"/>
                          <a:cs typeface="Yu Gothic"/>
                        </a:rPr>
                        <a:t>540</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80064">
                <a:tc>
                  <a:txBody>
                    <a:bodyPr/>
                    <a:lstStyle/>
                    <a:p>
                      <a:pPr>
                        <a:lnSpc>
                          <a:spcPct val="100000"/>
                        </a:lnSpc>
                      </a:pPr>
                      <a:endParaRPr sz="800">
                        <a:latin typeface="Times New Roman"/>
                        <a:cs typeface="Times New Roman"/>
                      </a:endParaRPr>
                    </a:p>
                    <a:p>
                      <a:pPr>
                        <a:lnSpc>
                          <a:spcPct val="100000"/>
                        </a:lnSpc>
                        <a:spcBef>
                          <a:spcPts val="35"/>
                        </a:spcBef>
                      </a:pPr>
                      <a:endParaRPr sz="900">
                        <a:latin typeface="Times New Roman"/>
                        <a:cs typeface="Times New Roman"/>
                      </a:endParaRPr>
                    </a:p>
                    <a:p>
                      <a:pPr marL="16510">
                        <a:lnSpc>
                          <a:spcPct val="100000"/>
                        </a:lnSpc>
                      </a:pPr>
                      <a:r>
                        <a:rPr sz="850" b="1" dirty="0">
                          <a:solidFill>
                            <a:srgbClr val="C00000"/>
                          </a:solidFill>
                          <a:latin typeface="Yu Gothic"/>
                          <a:cs typeface="Yu Gothic"/>
                        </a:rPr>
                        <a:t>…</a:t>
                      </a:r>
                      <a:endParaRPr sz="8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marL="16510">
                        <a:lnSpc>
                          <a:spcPct val="100000"/>
                        </a:lnSpc>
                        <a:spcBef>
                          <a:spcPts val="680"/>
                        </a:spcBef>
                      </a:pPr>
                      <a:r>
                        <a:rPr sz="850" b="1" dirty="0">
                          <a:solidFill>
                            <a:srgbClr val="C00000"/>
                          </a:solidFill>
                          <a:latin typeface="Yu Gothic"/>
                          <a:cs typeface="Yu Gothic"/>
                        </a:rPr>
                        <a:t>…</a:t>
                      </a:r>
                      <a:endParaRPr sz="8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p>
                      <a:pPr marL="16510">
                        <a:lnSpc>
                          <a:spcPct val="100000"/>
                        </a:lnSpc>
                        <a:spcBef>
                          <a:spcPts val="520"/>
                        </a:spcBef>
                      </a:pPr>
                      <a:r>
                        <a:rPr sz="850" b="1" dirty="0">
                          <a:solidFill>
                            <a:srgbClr val="C00000"/>
                          </a:solidFill>
                          <a:latin typeface="Yu Gothic"/>
                          <a:cs typeface="Yu Gothic"/>
                        </a:rPr>
                        <a:t>…</a:t>
                      </a:r>
                      <a:endParaRPr sz="8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72715">
                <a:tc>
                  <a:txBody>
                    <a:bodyPr/>
                    <a:lstStyle/>
                    <a:p>
                      <a:pPr algn="ctr">
                        <a:lnSpc>
                          <a:spcPct val="100000"/>
                        </a:lnSpc>
                        <a:spcBef>
                          <a:spcPts val="170"/>
                        </a:spcBef>
                      </a:pPr>
                      <a:r>
                        <a:rPr sz="800" spc="40" dirty="0">
                          <a:latin typeface="Yu Gothic"/>
                          <a:cs typeface="Yu Gothic"/>
                        </a:rPr>
                        <a:t>合計</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6510">
                        <a:lnSpc>
                          <a:spcPct val="100000"/>
                        </a:lnSpc>
                        <a:spcBef>
                          <a:spcPts val="140"/>
                        </a:spcBef>
                      </a:pPr>
                      <a:r>
                        <a:rPr sz="800" spc="15" dirty="0">
                          <a:latin typeface="Yu Gothic"/>
                          <a:cs typeface="Yu Gothic"/>
                        </a:rPr>
                        <a:t>16,400（</a:t>
                      </a:r>
                      <a:r>
                        <a:rPr sz="800" spc="40" dirty="0">
                          <a:latin typeface="Yu Gothic"/>
                          <a:cs typeface="Yu Gothic"/>
                        </a:rPr>
                        <a:t>消費税</a:t>
                      </a:r>
                      <a:r>
                        <a:rPr sz="800" spc="20" dirty="0">
                          <a:latin typeface="Yu Gothic"/>
                          <a:cs typeface="Yu Gothic"/>
                        </a:rPr>
                        <a:t>：1,400）</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172715">
                <a:tc>
                  <a:txBody>
                    <a:bodyPr/>
                    <a:lstStyle/>
                    <a:p>
                      <a:pPr marR="130175" algn="r">
                        <a:lnSpc>
                          <a:spcPct val="100000"/>
                        </a:lnSpc>
                        <a:spcBef>
                          <a:spcPts val="170"/>
                        </a:spcBef>
                      </a:pPr>
                      <a:r>
                        <a:rPr sz="800" b="1" spc="10" dirty="0">
                          <a:solidFill>
                            <a:srgbClr val="C00000"/>
                          </a:solidFill>
                          <a:latin typeface="Yu Gothic"/>
                          <a:cs typeface="Yu Gothic"/>
                        </a:rPr>
                        <a:t>10</a:t>
                      </a:r>
                      <a:r>
                        <a:rPr sz="800" b="1" spc="-15" dirty="0">
                          <a:solidFill>
                            <a:srgbClr val="C00000"/>
                          </a:solidFill>
                          <a:latin typeface="Yu Gothic"/>
                          <a:cs typeface="Yu Gothic"/>
                        </a:rPr>
                        <a:t>%</a:t>
                      </a:r>
                      <a:r>
                        <a:rPr sz="800" b="1" dirty="0">
                          <a:solidFill>
                            <a:srgbClr val="C00000"/>
                          </a:solidFill>
                          <a:latin typeface="Yu Gothic"/>
                          <a:cs typeface="Yu Gothic"/>
                        </a:rPr>
                        <a:t>対象</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685">
                        <a:lnSpc>
                          <a:spcPct val="100000"/>
                        </a:lnSpc>
                        <a:spcBef>
                          <a:spcPts val="140"/>
                        </a:spcBef>
                      </a:pPr>
                      <a:r>
                        <a:rPr sz="800" b="1" spc="25" dirty="0">
                          <a:solidFill>
                            <a:srgbClr val="C00000"/>
                          </a:solidFill>
                          <a:latin typeface="Yu Gothic"/>
                          <a:cs typeface="Yu Gothic"/>
                        </a:rPr>
                        <a:t>11,000（</a:t>
                      </a:r>
                      <a:r>
                        <a:rPr sz="800" b="1" spc="40" dirty="0">
                          <a:solidFill>
                            <a:srgbClr val="C00000"/>
                          </a:solidFill>
                          <a:latin typeface="Yu Gothic"/>
                          <a:cs typeface="Yu Gothic"/>
                        </a:rPr>
                        <a:t>消費税</a:t>
                      </a:r>
                      <a:r>
                        <a:rPr sz="800" b="1" spc="30" dirty="0">
                          <a:solidFill>
                            <a:srgbClr val="C00000"/>
                          </a:solidFill>
                          <a:latin typeface="Yu Gothic"/>
                          <a:cs typeface="Yu Gothic"/>
                        </a:rPr>
                        <a:t>：1,000）</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8"/>
                  </a:ext>
                </a:extLst>
              </a:tr>
              <a:tr h="172716">
                <a:tc>
                  <a:txBody>
                    <a:bodyPr/>
                    <a:lstStyle/>
                    <a:p>
                      <a:pPr marR="159385" algn="r">
                        <a:lnSpc>
                          <a:spcPct val="100000"/>
                        </a:lnSpc>
                        <a:spcBef>
                          <a:spcPts val="170"/>
                        </a:spcBef>
                      </a:pPr>
                      <a:r>
                        <a:rPr sz="800" b="1" spc="10" dirty="0">
                          <a:solidFill>
                            <a:srgbClr val="C00000"/>
                          </a:solidFill>
                          <a:latin typeface="Yu Gothic"/>
                          <a:cs typeface="Yu Gothic"/>
                        </a:rPr>
                        <a:t>8</a:t>
                      </a:r>
                      <a:r>
                        <a:rPr sz="800" b="1" spc="-15" dirty="0">
                          <a:solidFill>
                            <a:srgbClr val="C00000"/>
                          </a:solidFill>
                          <a:latin typeface="Yu Gothic"/>
                          <a:cs typeface="Yu Gothic"/>
                        </a:rPr>
                        <a:t>%</a:t>
                      </a:r>
                      <a:r>
                        <a:rPr sz="800" b="1" dirty="0">
                          <a:solidFill>
                            <a:srgbClr val="C00000"/>
                          </a:solidFill>
                          <a:latin typeface="Yu Gothic"/>
                          <a:cs typeface="Yu Gothic"/>
                        </a:rPr>
                        <a:t>対象</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685">
                        <a:lnSpc>
                          <a:spcPct val="100000"/>
                        </a:lnSpc>
                        <a:spcBef>
                          <a:spcPts val="140"/>
                        </a:spcBef>
                      </a:pPr>
                      <a:r>
                        <a:rPr sz="800" b="1" spc="25" dirty="0">
                          <a:solidFill>
                            <a:srgbClr val="C00000"/>
                          </a:solidFill>
                          <a:latin typeface="Yu Gothic"/>
                          <a:cs typeface="Yu Gothic"/>
                        </a:rPr>
                        <a:t>5,400（</a:t>
                      </a:r>
                      <a:r>
                        <a:rPr sz="800" b="1" spc="40" dirty="0">
                          <a:solidFill>
                            <a:srgbClr val="C00000"/>
                          </a:solidFill>
                          <a:latin typeface="Yu Gothic"/>
                          <a:cs typeface="Yu Gothic"/>
                        </a:rPr>
                        <a:t>消費税</a:t>
                      </a:r>
                      <a:r>
                        <a:rPr sz="800" b="1" spc="35" dirty="0">
                          <a:solidFill>
                            <a:srgbClr val="C00000"/>
                          </a:solidFill>
                          <a:latin typeface="Yu Gothic"/>
                          <a:cs typeface="Yu Gothic"/>
                        </a:rPr>
                        <a:t>：400）</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9"/>
                  </a:ext>
                </a:extLst>
              </a:tr>
              <a:tr h="172711">
                <a:tc gridSpan="3">
                  <a:txBody>
                    <a:bodyPr/>
                    <a:lstStyle/>
                    <a:p>
                      <a:pPr marL="767080">
                        <a:lnSpc>
                          <a:spcPct val="100000"/>
                        </a:lnSpc>
                        <a:spcBef>
                          <a:spcPts val="140"/>
                        </a:spcBef>
                      </a:pPr>
                      <a:r>
                        <a:rPr sz="800" spc="15" dirty="0">
                          <a:latin typeface="Yu Gothic"/>
                          <a:cs typeface="Yu Gothic"/>
                        </a:rPr>
                        <a:t>9</a:t>
                      </a:r>
                      <a:r>
                        <a:rPr sz="800" spc="40" dirty="0">
                          <a:latin typeface="Yu Gothic"/>
                          <a:cs typeface="Yu Gothic"/>
                        </a:rPr>
                        <a:t>月分販売奨励金</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0"/>
                  </a:ext>
                </a:extLst>
              </a:tr>
              <a:tr h="172715">
                <a:tc>
                  <a:txBody>
                    <a:bodyPr/>
                    <a:lstStyle/>
                    <a:p>
                      <a:pPr marR="139700" algn="r">
                        <a:lnSpc>
                          <a:spcPct val="100000"/>
                        </a:lnSpc>
                        <a:spcBef>
                          <a:spcPts val="170"/>
                        </a:spcBef>
                      </a:pPr>
                      <a:r>
                        <a:rPr sz="800" b="1" spc="10" dirty="0">
                          <a:solidFill>
                            <a:srgbClr val="C00000"/>
                          </a:solidFill>
                          <a:latin typeface="Yu Gothic"/>
                          <a:cs typeface="Yu Gothic"/>
                        </a:rPr>
                        <a:t>9</a:t>
                      </a:r>
                      <a:r>
                        <a:rPr sz="800" b="1" spc="-5" dirty="0">
                          <a:solidFill>
                            <a:srgbClr val="C00000"/>
                          </a:solidFill>
                          <a:latin typeface="Yu Gothic"/>
                          <a:cs typeface="Yu Gothic"/>
                        </a:rPr>
                        <a:t>月</a:t>
                      </a:r>
                      <a:r>
                        <a:rPr sz="800" b="1" spc="10" dirty="0">
                          <a:solidFill>
                            <a:srgbClr val="C00000"/>
                          </a:solidFill>
                          <a:latin typeface="Yu Gothic"/>
                          <a:cs typeface="Yu Gothic"/>
                        </a:rPr>
                        <a:t>30日</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685">
                        <a:lnSpc>
                          <a:spcPct val="100000"/>
                        </a:lnSpc>
                        <a:spcBef>
                          <a:spcPts val="170"/>
                        </a:spcBef>
                      </a:pPr>
                      <a:r>
                        <a:rPr sz="800" b="1" spc="40" dirty="0">
                          <a:solidFill>
                            <a:srgbClr val="C00000"/>
                          </a:solidFill>
                          <a:latin typeface="Yu Gothic"/>
                          <a:cs typeface="Yu Gothic"/>
                        </a:rPr>
                        <a:t>ビール</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7780" algn="ctr">
                        <a:lnSpc>
                          <a:spcPct val="100000"/>
                        </a:lnSpc>
                        <a:spcBef>
                          <a:spcPts val="170"/>
                        </a:spcBef>
                      </a:pPr>
                      <a:r>
                        <a:rPr sz="800" b="1" spc="25" dirty="0">
                          <a:solidFill>
                            <a:srgbClr val="C00000"/>
                          </a:solidFill>
                          <a:latin typeface="Yu Gothic"/>
                          <a:cs typeface="Yu Gothic"/>
                        </a:rPr>
                        <a:t>1,100</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r h="172715">
                <a:tc>
                  <a:txBody>
                    <a:bodyPr/>
                    <a:lstStyle/>
                    <a:p>
                      <a:pPr marR="139700" algn="r">
                        <a:lnSpc>
                          <a:spcPct val="100000"/>
                        </a:lnSpc>
                        <a:spcBef>
                          <a:spcPts val="170"/>
                        </a:spcBef>
                      </a:pPr>
                      <a:r>
                        <a:rPr sz="800" b="1" spc="10" dirty="0">
                          <a:solidFill>
                            <a:srgbClr val="C00000"/>
                          </a:solidFill>
                          <a:latin typeface="Yu Gothic"/>
                          <a:cs typeface="Yu Gothic"/>
                        </a:rPr>
                        <a:t>9</a:t>
                      </a:r>
                      <a:r>
                        <a:rPr sz="800" b="1" spc="-5" dirty="0">
                          <a:solidFill>
                            <a:srgbClr val="C00000"/>
                          </a:solidFill>
                          <a:latin typeface="Yu Gothic"/>
                          <a:cs typeface="Yu Gothic"/>
                        </a:rPr>
                        <a:t>月</a:t>
                      </a:r>
                      <a:r>
                        <a:rPr sz="800" b="1" spc="10" dirty="0">
                          <a:solidFill>
                            <a:srgbClr val="C00000"/>
                          </a:solidFill>
                          <a:latin typeface="Yu Gothic"/>
                          <a:cs typeface="Yu Gothic"/>
                        </a:rPr>
                        <a:t>30日</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685">
                        <a:lnSpc>
                          <a:spcPct val="100000"/>
                        </a:lnSpc>
                        <a:spcBef>
                          <a:spcPts val="170"/>
                        </a:spcBef>
                      </a:pPr>
                      <a:r>
                        <a:rPr sz="800" b="1" spc="40" dirty="0">
                          <a:solidFill>
                            <a:srgbClr val="C00000"/>
                          </a:solidFill>
                          <a:latin typeface="Yu Gothic"/>
                          <a:cs typeface="Yu Gothic"/>
                        </a:rPr>
                        <a:t>オレンジジュース※</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1590" algn="ctr">
                        <a:lnSpc>
                          <a:spcPct val="100000"/>
                        </a:lnSpc>
                        <a:spcBef>
                          <a:spcPts val="170"/>
                        </a:spcBef>
                      </a:pPr>
                      <a:r>
                        <a:rPr sz="800" b="1" spc="30" dirty="0">
                          <a:solidFill>
                            <a:srgbClr val="C00000"/>
                          </a:solidFill>
                          <a:latin typeface="Yu Gothic"/>
                          <a:cs typeface="Yu Gothic"/>
                        </a:rPr>
                        <a:t>540</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2"/>
                  </a:ext>
                </a:extLst>
              </a:tr>
              <a:tr h="172715">
                <a:tc>
                  <a:txBody>
                    <a:bodyPr/>
                    <a:lstStyle/>
                    <a:p>
                      <a:pPr algn="ctr">
                        <a:lnSpc>
                          <a:spcPct val="100000"/>
                        </a:lnSpc>
                        <a:spcBef>
                          <a:spcPts val="170"/>
                        </a:spcBef>
                      </a:pPr>
                      <a:r>
                        <a:rPr sz="800" spc="40" dirty="0">
                          <a:latin typeface="Yu Gothic"/>
                          <a:cs typeface="Yu Gothic"/>
                        </a:rPr>
                        <a:t>合計</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6510">
                        <a:lnSpc>
                          <a:spcPct val="100000"/>
                        </a:lnSpc>
                        <a:spcBef>
                          <a:spcPts val="140"/>
                        </a:spcBef>
                      </a:pPr>
                      <a:r>
                        <a:rPr sz="800" spc="10" dirty="0">
                          <a:latin typeface="Yu Gothic"/>
                          <a:cs typeface="Yu Gothic"/>
                        </a:rPr>
                        <a:t>1,640(</a:t>
                      </a:r>
                      <a:r>
                        <a:rPr sz="800" spc="40" dirty="0">
                          <a:latin typeface="Yu Gothic"/>
                          <a:cs typeface="Yu Gothic"/>
                        </a:rPr>
                        <a:t>消費税</a:t>
                      </a:r>
                      <a:r>
                        <a:rPr sz="800" spc="20" dirty="0">
                          <a:latin typeface="Yu Gothic"/>
                          <a:cs typeface="Yu Gothic"/>
                        </a:rPr>
                        <a:t>：140)</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3"/>
                  </a:ext>
                </a:extLst>
              </a:tr>
              <a:tr h="172715">
                <a:tc>
                  <a:txBody>
                    <a:bodyPr/>
                    <a:lstStyle/>
                    <a:p>
                      <a:pPr marR="130175" algn="r">
                        <a:lnSpc>
                          <a:spcPct val="100000"/>
                        </a:lnSpc>
                        <a:spcBef>
                          <a:spcPts val="170"/>
                        </a:spcBef>
                      </a:pPr>
                      <a:r>
                        <a:rPr sz="800" b="1" spc="10" dirty="0">
                          <a:solidFill>
                            <a:srgbClr val="C00000"/>
                          </a:solidFill>
                          <a:latin typeface="Yu Gothic"/>
                          <a:cs typeface="Yu Gothic"/>
                        </a:rPr>
                        <a:t>10</a:t>
                      </a:r>
                      <a:r>
                        <a:rPr sz="800" b="1" spc="-15" dirty="0">
                          <a:solidFill>
                            <a:srgbClr val="C00000"/>
                          </a:solidFill>
                          <a:latin typeface="Yu Gothic"/>
                          <a:cs typeface="Yu Gothic"/>
                        </a:rPr>
                        <a:t>%</a:t>
                      </a:r>
                      <a:r>
                        <a:rPr sz="800" b="1" dirty="0">
                          <a:solidFill>
                            <a:srgbClr val="C00000"/>
                          </a:solidFill>
                          <a:latin typeface="Yu Gothic"/>
                          <a:cs typeface="Yu Gothic"/>
                        </a:rPr>
                        <a:t>対象</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685">
                        <a:lnSpc>
                          <a:spcPct val="100000"/>
                        </a:lnSpc>
                        <a:spcBef>
                          <a:spcPts val="140"/>
                        </a:spcBef>
                      </a:pPr>
                      <a:r>
                        <a:rPr sz="800" b="1" spc="25" dirty="0">
                          <a:solidFill>
                            <a:srgbClr val="C00000"/>
                          </a:solidFill>
                          <a:latin typeface="Yu Gothic"/>
                          <a:cs typeface="Yu Gothic"/>
                        </a:rPr>
                        <a:t>1,100（</a:t>
                      </a:r>
                      <a:r>
                        <a:rPr sz="800" b="1" spc="40" dirty="0">
                          <a:solidFill>
                            <a:srgbClr val="C00000"/>
                          </a:solidFill>
                          <a:latin typeface="Yu Gothic"/>
                          <a:cs typeface="Yu Gothic"/>
                        </a:rPr>
                        <a:t>消費税</a:t>
                      </a:r>
                      <a:r>
                        <a:rPr sz="800" b="1" spc="35" dirty="0">
                          <a:solidFill>
                            <a:srgbClr val="C00000"/>
                          </a:solidFill>
                          <a:latin typeface="Yu Gothic"/>
                          <a:cs typeface="Yu Gothic"/>
                        </a:rPr>
                        <a:t>：100）</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4"/>
                  </a:ext>
                </a:extLst>
              </a:tr>
              <a:tr h="172715">
                <a:tc>
                  <a:txBody>
                    <a:bodyPr/>
                    <a:lstStyle/>
                    <a:p>
                      <a:pPr marR="159385" algn="r">
                        <a:lnSpc>
                          <a:spcPct val="100000"/>
                        </a:lnSpc>
                        <a:spcBef>
                          <a:spcPts val="170"/>
                        </a:spcBef>
                      </a:pPr>
                      <a:r>
                        <a:rPr sz="800" b="1" spc="10" dirty="0">
                          <a:solidFill>
                            <a:srgbClr val="C00000"/>
                          </a:solidFill>
                          <a:latin typeface="Yu Gothic"/>
                          <a:cs typeface="Yu Gothic"/>
                        </a:rPr>
                        <a:t>8</a:t>
                      </a:r>
                      <a:r>
                        <a:rPr sz="800" b="1" spc="-15" dirty="0">
                          <a:solidFill>
                            <a:srgbClr val="C00000"/>
                          </a:solidFill>
                          <a:latin typeface="Yu Gothic"/>
                          <a:cs typeface="Yu Gothic"/>
                        </a:rPr>
                        <a:t>%</a:t>
                      </a:r>
                      <a:r>
                        <a:rPr sz="800" b="1" dirty="0">
                          <a:solidFill>
                            <a:srgbClr val="C00000"/>
                          </a:solidFill>
                          <a:latin typeface="Yu Gothic"/>
                          <a:cs typeface="Yu Gothic"/>
                        </a:rPr>
                        <a:t>対象</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685">
                        <a:lnSpc>
                          <a:spcPct val="100000"/>
                        </a:lnSpc>
                        <a:spcBef>
                          <a:spcPts val="140"/>
                        </a:spcBef>
                      </a:pPr>
                      <a:r>
                        <a:rPr sz="800" b="1" spc="35" dirty="0">
                          <a:solidFill>
                            <a:srgbClr val="C00000"/>
                          </a:solidFill>
                          <a:latin typeface="Yu Gothic"/>
                          <a:cs typeface="Yu Gothic"/>
                        </a:rPr>
                        <a:t>540（</a:t>
                      </a:r>
                      <a:r>
                        <a:rPr sz="800" b="1" spc="40" dirty="0">
                          <a:solidFill>
                            <a:srgbClr val="C00000"/>
                          </a:solidFill>
                          <a:latin typeface="Yu Gothic"/>
                          <a:cs typeface="Yu Gothic"/>
                        </a:rPr>
                        <a:t>消費税</a:t>
                      </a:r>
                      <a:r>
                        <a:rPr sz="800" b="1" spc="35" dirty="0">
                          <a:solidFill>
                            <a:srgbClr val="C00000"/>
                          </a:solidFill>
                          <a:latin typeface="Yu Gothic"/>
                          <a:cs typeface="Yu Gothic"/>
                        </a:rPr>
                        <a:t>：40）</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5"/>
                  </a:ext>
                </a:extLst>
              </a:tr>
              <a:tr h="172712">
                <a:tc>
                  <a:txBody>
                    <a:bodyPr/>
                    <a:lstStyle/>
                    <a:p>
                      <a:pPr marR="130175" algn="r">
                        <a:lnSpc>
                          <a:spcPct val="100000"/>
                        </a:lnSpc>
                        <a:spcBef>
                          <a:spcPts val="170"/>
                        </a:spcBef>
                      </a:pPr>
                      <a:r>
                        <a:rPr sz="800" dirty="0">
                          <a:latin typeface="Yu Gothic"/>
                          <a:cs typeface="Yu Gothic"/>
                        </a:rPr>
                        <a:t>請求金額</a:t>
                      </a:r>
                      <a:endParaRPr sz="800">
                        <a:latin typeface="Yu Gothic"/>
                        <a:cs typeface="Yu Gothic"/>
                      </a:endParaRPr>
                    </a:p>
                  </a:txBody>
                  <a:tcPr marL="0" marR="0" marT="215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gridSpan="2">
                  <a:txBody>
                    <a:bodyPr/>
                    <a:lstStyle/>
                    <a:p>
                      <a:pPr marR="32384" algn="ctr">
                        <a:lnSpc>
                          <a:spcPct val="100000"/>
                        </a:lnSpc>
                        <a:spcBef>
                          <a:spcPts val="140"/>
                        </a:spcBef>
                      </a:pPr>
                      <a:r>
                        <a:rPr sz="800" spc="10" dirty="0">
                          <a:latin typeface="Yu Gothic"/>
                          <a:cs typeface="Yu Gothic"/>
                        </a:rPr>
                        <a:t>14,760</a:t>
                      </a:r>
                      <a:endParaRPr sz="8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extLst>
                  <a:ext uri="{0D108BD9-81ED-4DB2-BD59-A6C34878D82A}">
                    <a16:rowId xmlns:a16="http://schemas.microsoft.com/office/drawing/2014/main" val="10016"/>
                  </a:ext>
                </a:extLst>
              </a:tr>
            </a:tbl>
          </a:graphicData>
        </a:graphic>
      </p:graphicFrame>
      <p:sp>
        <p:nvSpPr>
          <p:cNvPr id="14" name="object 14"/>
          <p:cNvSpPr/>
          <p:nvPr/>
        </p:nvSpPr>
        <p:spPr>
          <a:xfrm>
            <a:off x="2820591" y="1279614"/>
            <a:ext cx="0" cy="3811270"/>
          </a:xfrm>
          <a:custGeom>
            <a:avLst/>
            <a:gdLst/>
            <a:ahLst/>
            <a:cxnLst/>
            <a:rect l="l" t="t" r="r" b="b"/>
            <a:pathLst>
              <a:path h="3811270">
                <a:moveTo>
                  <a:pt x="0" y="0"/>
                </a:moveTo>
                <a:lnTo>
                  <a:pt x="0" y="3810774"/>
                </a:lnTo>
              </a:path>
            </a:pathLst>
          </a:custGeom>
          <a:ln w="3175">
            <a:solidFill>
              <a:srgbClr val="000000"/>
            </a:solidFill>
          </a:ln>
        </p:spPr>
        <p:txBody>
          <a:bodyPr wrap="square" lIns="0" tIns="0" rIns="0" bIns="0" rtlCol="0"/>
          <a:lstStyle/>
          <a:p>
            <a:endParaRPr/>
          </a:p>
        </p:txBody>
      </p:sp>
      <p:sp>
        <p:nvSpPr>
          <p:cNvPr id="15" name="object 15"/>
          <p:cNvSpPr/>
          <p:nvPr/>
        </p:nvSpPr>
        <p:spPr>
          <a:xfrm>
            <a:off x="2822431" y="1279614"/>
            <a:ext cx="0" cy="3811270"/>
          </a:xfrm>
          <a:custGeom>
            <a:avLst/>
            <a:gdLst/>
            <a:ahLst/>
            <a:cxnLst/>
            <a:rect l="l" t="t" r="r" b="b"/>
            <a:pathLst>
              <a:path h="3811270">
                <a:moveTo>
                  <a:pt x="0" y="0"/>
                </a:moveTo>
                <a:lnTo>
                  <a:pt x="0" y="3810778"/>
                </a:lnTo>
              </a:path>
            </a:pathLst>
          </a:custGeom>
          <a:ln w="3681">
            <a:solidFill>
              <a:srgbClr val="000000"/>
            </a:solidFill>
          </a:ln>
        </p:spPr>
        <p:txBody>
          <a:bodyPr wrap="square" lIns="0" tIns="0" rIns="0" bIns="0" rtlCol="0"/>
          <a:lstStyle/>
          <a:p>
            <a:endParaRPr/>
          </a:p>
        </p:txBody>
      </p:sp>
      <p:sp>
        <p:nvSpPr>
          <p:cNvPr id="16" name="object 16"/>
          <p:cNvSpPr/>
          <p:nvPr/>
        </p:nvSpPr>
        <p:spPr>
          <a:xfrm>
            <a:off x="2824271" y="5086714"/>
            <a:ext cx="3504565" cy="0"/>
          </a:xfrm>
          <a:custGeom>
            <a:avLst/>
            <a:gdLst/>
            <a:ahLst/>
            <a:cxnLst/>
            <a:rect l="l" t="t" r="r" b="b"/>
            <a:pathLst>
              <a:path w="3504565">
                <a:moveTo>
                  <a:pt x="0" y="0"/>
                </a:moveTo>
                <a:lnTo>
                  <a:pt x="3504343" y="0"/>
                </a:lnTo>
              </a:path>
            </a:pathLst>
          </a:custGeom>
          <a:ln w="3175">
            <a:solidFill>
              <a:srgbClr val="000000"/>
            </a:solidFill>
          </a:ln>
        </p:spPr>
        <p:txBody>
          <a:bodyPr wrap="square" lIns="0" tIns="0" rIns="0" bIns="0" rtlCol="0"/>
          <a:lstStyle/>
          <a:p>
            <a:endParaRPr/>
          </a:p>
        </p:txBody>
      </p:sp>
      <p:sp>
        <p:nvSpPr>
          <p:cNvPr id="17" name="object 17"/>
          <p:cNvSpPr/>
          <p:nvPr/>
        </p:nvSpPr>
        <p:spPr>
          <a:xfrm>
            <a:off x="2824272" y="5088553"/>
            <a:ext cx="3504565" cy="0"/>
          </a:xfrm>
          <a:custGeom>
            <a:avLst/>
            <a:gdLst/>
            <a:ahLst/>
            <a:cxnLst/>
            <a:rect l="l" t="t" r="r" b="b"/>
            <a:pathLst>
              <a:path w="3504565">
                <a:moveTo>
                  <a:pt x="0" y="0"/>
                </a:moveTo>
                <a:lnTo>
                  <a:pt x="3504343" y="0"/>
                </a:lnTo>
              </a:path>
            </a:pathLst>
          </a:custGeom>
          <a:ln w="3678">
            <a:solidFill>
              <a:srgbClr val="000000"/>
            </a:solidFill>
          </a:ln>
        </p:spPr>
        <p:txBody>
          <a:bodyPr wrap="square" lIns="0" tIns="0" rIns="0" bIns="0" rtlCol="0"/>
          <a:lstStyle/>
          <a:p>
            <a:endParaRPr/>
          </a:p>
        </p:txBody>
      </p:sp>
      <p:sp>
        <p:nvSpPr>
          <p:cNvPr id="18" name="object 18"/>
          <p:cNvSpPr/>
          <p:nvPr/>
        </p:nvSpPr>
        <p:spPr>
          <a:xfrm>
            <a:off x="6324934" y="1283287"/>
            <a:ext cx="0" cy="3807460"/>
          </a:xfrm>
          <a:custGeom>
            <a:avLst/>
            <a:gdLst/>
            <a:ahLst/>
            <a:cxnLst/>
            <a:rect l="l" t="t" r="r" b="b"/>
            <a:pathLst>
              <a:path h="3807460">
                <a:moveTo>
                  <a:pt x="0" y="0"/>
                </a:moveTo>
                <a:lnTo>
                  <a:pt x="0" y="3807100"/>
                </a:lnTo>
              </a:path>
            </a:pathLst>
          </a:custGeom>
          <a:ln w="3175">
            <a:solidFill>
              <a:srgbClr val="000000"/>
            </a:solidFill>
          </a:ln>
        </p:spPr>
        <p:txBody>
          <a:bodyPr wrap="square" lIns="0" tIns="0" rIns="0" bIns="0" rtlCol="0"/>
          <a:lstStyle/>
          <a:p>
            <a:endParaRPr/>
          </a:p>
        </p:txBody>
      </p:sp>
      <p:sp>
        <p:nvSpPr>
          <p:cNvPr id="19" name="object 19"/>
          <p:cNvSpPr/>
          <p:nvPr/>
        </p:nvSpPr>
        <p:spPr>
          <a:xfrm>
            <a:off x="6326773" y="1283287"/>
            <a:ext cx="0" cy="3807460"/>
          </a:xfrm>
          <a:custGeom>
            <a:avLst/>
            <a:gdLst/>
            <a:ahLst/>
            <a:cxnLst/>
            <a:rect l="l" t="t" r="r" b="b"/>
            <a:pathLst>
              <a:path h="3807460">
                <a:moveTo>
                  <a:pt x="0" y="0"/>
                </a:moveTo>
                <a:lnTo>
                  <a:pt x="0" y="3807103"/>
                </a:lnTo>
              </a:path>
            </a:pathLst>
          </a:custGeom>
          <a:ln w="3684">
            <a:solidFill>
              <a:srgbClr val="000000"/>
            </a:solidFill>
          </a:ln>
        </p:spPr>
        <p:txBody>
          <a:bodyPr wrap="square" lIns="0" tIns="0" rIns="0" bIns="0" rtlCol="0"/>
          <a:lstStyle/>
          <a:p>
            <a:endParaRPr/>
          </a:p>
        </p:txBody>
      </p:sp>
      <p:sp>
        <p:nvSpPr>
          <p:cNvPr id="20" name="object 20"/>
          <p:cNvSpPr/>
          <p:nvPr/>
        </p:nvSpPr>
        <p:spPr>
          <a:xfrm>
            <a:off x="5686058" y="2701791"/>
            <a:ext cx="1102694" cy="660528"/>
          </a:xfrm>
          <a:prstGeom prst="rect">
            <a:avLst/>
          </a:prstGeom>
          <a:blipFill>
            <a:blip r:embed="rId2" cstate="print"/>
            <a:stretch>
              <a:fillRect/>
            </a:stretch>
          </a:blipFill>
        </p:spPr>
        <p:txBody>
          <a:bodyPr wrap="square" lIns="0" tIns="0" rIns="0" bIns="0" rtlCol="0"/>
          <a:lstStyle/>
          <a:p>
            <a:endParaRPr/>
          </a:p>
        </p:txBody>
      </p:sp>
      <p:sp>
        <p:nvSpPr>
          <p:cNvPr id="21" name="object 21"/>
          <p:cNvSpPr/>
          <p:nvPr/>
        </p:nvSpPr>
        <p:spPr>
          <a:xfrm>
            <a:off x="5675015" y="3653565"/>
            <a:ext cx="1102694" cy="655608"/>
          </a:xfrm>
          <a:prstGeom prst="rect">
            <a:avLst/>
          </a:prstGeom>
          <a:blipFill>
            <a:blip r:embed="rId3" cstate="print"/>
            <a:stretch>
              <a:fillRect/>
            </a:stretch>
          </a:blipFill>
        </p:spPr>
        <p:txBody>
          <a:bodyPr wrap="square" lIns="0" tIns="0" rIns="0" bIns="0" rtlCol="0"/>
          <a:lstStyle/>
          <a:p>
            <a:endParaRPr/>
          </a:p>
        </p:txBody>
      </p:sp>
      <p:sp>
        <p:nvSpPr>
          <p:cNvPr id="25" name="スライド番号プレースホルダー 24">
            <a:extLst>
              <a:ext uri="{FF2B5EF4-FFF2-40B4-BE49-F238E27FC236}">
                <a16:creationId xmlns:a16="http://schemas.microsoft.com/office/drawing/2014/main" id="{AA56333B-ED56-49DD-8C62-487307D6F2BB}"/>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17</a:t>
            </a:fld>
            <a:endParaRPr lang="en-US" altLang="ja-JP"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5139" y="193562"/>
            <a:ext cx="8686793" cy="566822"/>
          </a:xfrm>
          <a:prstGeom prst="rect">
            <a:avLst/>
          </a:prstGeom>
        </p:spPr>
        <p:txBody>
          <a:bodyPr vert="horz" wrap="square" lIns="0" tIns="12700" rIns="0" bIns="0" rtlCol="0">
            <a:spAutoFit/>
          </a:bodyPr>
          <a:lstStyle/>
          <a:p>
            <a:pPr marL="12700">
              <a:lnSpc>
                <a:spcPct val="100000"/>
              </a:lnSpc>
              <a:spcBef>
                <a:spcPts val="100"/>
              </a:spcBef>
            </a:pPr>
            <a:r>
              <a:rPr dirty="0"/>
              <a:t>方式７：複合請求書（</a:t>
            </a:r>
            <a:r>
              <a:rPr spc="-15" dirty="0"/>
              <a:t>販</a:t>
            </a:r>
            <a:r>
              <a:rPr dirty="0"/>
              <a:t>売奨</a:t>
            </a:r>
            <a:r>
              <a:rPr spc="-15" dirty="0"/>
              <a:t>励</a:t>
            </a:r>
            <a:r>
              <a:rPr dirty="0"/>
              <a:t>金付</a:t>
            </a:r>
            <a:r>
              <a:rPr spc="-5" dirty="0"/>
              <a:t>）②</a:t>
            </a:r>
          </a:p>
        </p:txBody>
      </p:sp>
      <p:sp>
        <p:nvSpPr>
          <p:cNvPr id="3" name="object 3"/>
          <p:cNvSpPr txBox="1"/>
          <p:nvPr/>
        </p:nvSpPr>
        <p:spPr>
          <a:xfrm>
            <a:off x="1106384" y="914337"/>
            <a:ext cx="6256020" cy="166370"/>
          </a:xfrm>
          <a:prstGeom prst="rect">
            <a:avLst/>
          </a:prstGeom>
        </p:spPr>
        <p:txBody>
          <a:bodyPr vert="horz" wrap="square" lIns="0" tIns="15875" rIns="0" bIns="0" rtlCol="0">
            <a:spAutoFit/>
          </a:bodyPr>
          <a:lstStyle/>
          <a:p>
            <a:pPr marL="12700">
              <a:lnSpc>
                <a:spcPct val="100000"/>
              </a:lnSpc>
              <a:spcBef>
                <a:spcPts val="125"/>
              </a:spcBef>
            </a:pPr>
            <a:r>
              <a:rPr sz="900" spc="-5" dirty="0">
                <a:latin typeface="Yu Gothic"/>
                <a:cs typeface="Yu Gothic"/>
              </a:rPr>
              <a:t>   </a:t>
            </a:r>
            <a:r>
              <a:rPr sz="900" spc="25" dirty="0">
                <a:latin typeface="Yu Gothic"/>
                <a:cs typeface="Yu Gothic"/>
              </a:rPr>
              <a:t>＜消費税の仕入税額控除</a:t>
            </a:r>
            <a:r>
              <a:rPr sz="900" spc="10" dirty="0">
                <a:latin typeface="Yu Gothic"/>
                <a:cs typeface="Yu Gothic"/>
              </a:rPr>
              <a:t>+A4:J33</a:t>
            </a:r>
            <a:r>
              <a:rPr sz="900" spc="25" dirty="0">
                <a:latin typeface="Yu Gothic"/>
                <a:cs typeface="Yu Gothic"/>
              </a:rPr>
              <a:t>制度における適格請求書等保存方式に関するＱ＆Ａ（平成</a:t>
            </a:r>
            <a:r>
              <a:rPr sz="900" spc="-10" dirty="0">
                <a:latin typeface="Yu Gothic"/>
                <a:cs typeface="Yu Gothic"/>
              </a:rPr>
              <a:t> </a:t>
            </a:r>
            <a:r>
              <a:rPr sz="900" spc="5" dirty="0">
                <a:latin typeface="Yu Gothic"/>
                <a:cs typeface="Yu Gothic"/>
              </a:rPr>
              <a:t>30</a:t>
            </a:r>
            <a:r>
              <a:rPr sz="900" spc="-5" dirty="0">
                <a:latin typeface="Yu Gothic"/>
                <a:cs typeface="Yu Gothic"/>
              </a:rPr>
              <a:t> </a:t>
            </a:r>
            <a:r>
              <a:rPr sz="900" spc="25" dirty="0">
                <a:latin typeface="Yu Gothic"/>
                <a:cs typeface="Yu Gothic"/>
              </a:rPr>
              <a:t>年</a:t>
            </a:r>
            <a:r>
              <a:rPr sz="900" spc="-5" dirty="0">
                <a:latin typeface="Yu Gothic"/>
                <a:cs typeface="Yu Gothic"/>
              </a:rPr>
              <a:t> </a:t>
            </a:r>
            <a:r>
              <a:rPr sz="900" spc="5" dirty="0">
                <a:latin typeface="Yu Gothic"/>
                <a:cs typeface="Yu Gothic"/>
              </a:rPr>
              <a:t>11</a:t>
            </a:r>
            <a:r>
              <a:rPr sz="900" spc="-5" dirty="0">
                <a:latin typeface="Yu Gothic"/>
                <a:cs typeface="Yu Gothic"/>
              </a:rPr>
              <a:t> </a:t>
            </a:r>
            <a:r>
              <a:rPr sz="900" spc="25" dirty="0">
                <a:latin typeface="Yu Gothic"/>
                <a:cs typeface="Yu Gothic"/>
              </a:rPr>
              <a:t>月改訂）問</a:t>
            </a:r>
            <a:r>
              <a:rPr sz="900" spc="15" dirty="0">
                <a:latin typeface="Yu Gothic"/>
                <a:cs typeface="Yu Gothic"/>
              </a:rPr>
              <a:t>40＞</a:t>
            </a:r>
            <a:endParaRPr sz="900">
              <a:latin typeface="Yu Gothic"/>
              <a:cs typeface="Yu Gothic"/>
            </a:endParaRPr>
          </a:p>
        </p:txBody>
      </p:sp>
      <p:sp>
        <p:nvSpPr>
          <p:cNvPr id="4" name="object 4"/>
          <p:cNvSpPr txBox="1"/>
          <p:nvPr/>
        </p:nvSpPr>
        <p:spPr>
          <a:xfrm>
            <a:off x="2846478" y="1485257"/>
            <a:ext cx="1084580" cy="166370"/>
          </a:xfrm>
          <a:prstGeom prst="rect">
            <a:avLst/>
          </a:prstGeom>
        </p:spPr>
        <p:txBody>
          <a:bodyPr vert="horz" wrap="square" lIns="0" tIns="15875" rIns="0" bIns="0" rtlCol="0">
            <a:spAutoFit/>
          </a:bodyPr>
          <a:lstStyle/>
          <a:p>
            <a:pPr marL="12700">
              <a:lnSpc>
                <a:spcPct val="100000"/>
              </a:lnSpc>
              <a:spcBef>
                <a:spcPts val="125"/>
              </a:spcBef>
            </a:pPr>
            <a:r>
              <a:rPr sz="900" b="1" spc="25" dirty="0">
                <a:solidFill>
                  <a:srgbClr val="C00000"/>
                </a:solidFill>
                <a:latin typeface="Yu Gothic"/>
                <a:cs typeface="Yu Gothic"/>
              </a:rPr>
              <a:t>〇〇株式会社</a:t>
            </a:r>
            <a:r>
              <a:rPr sz="900" b="1" spc="300" dirty="0">
                <a:solidFill>
                  <a:srgbClr val="C00000"/>
                </a:solidFill>
                <a:latin typeface="Yu Gothic"/>
                <a:cs typeface="Yu Gothic"/>
              </a:rPr>
              <a:t> </a:t>
            </a:r>
            <a:r>
              <a:rPr sz="900" b="1" spc="25" dirty="0">
                <a:solidFill>
                  <a:srgbClr val="C00000"/>
                </a:solidFill>
                <a:latin typeface="Yu Gothic"/>
                <a:cs typeface="Yu Gothic"/>
              </a:rPr>
              <a:t>御中</a:t>
            </a:r>
            <a:endParaRPr sz="900">
              <a:latin typeface="Yu Gothic"/>
              <a:cs typeface="Yu Gothic"/>
            </a:endParaRPr>
          </a:p>
        </p:txBody>
      </p:sp>
      <p:sp>
        <p:nvSpPr>
          <p:cNvPr id="5" name="object 5"/>
          <p:cNvSpPr txBox="1"/>
          <p:nvPr/>
        </p:nvSpPr>
        <p:spPr>
          <a:xfrm>
            <a:off x="3978150" y="1245553"/>
            <a:ext cx="1948180" cy="406400"/>
          </a:xfrm>
          <a:prstGeom prst="rect">
            <a:avLst/>
          </a:prstGeom>
        </p:spPr>
        <p:txBody>
          <a:bodyPr vert="horz" wrap="square" lIns="0" tIns="64769" rIns="0" bIns="0" rtlCol="0">
            <a:spAutoFit/>
          </a:bodyPr>
          <a:lstStyle/>
          <a:p>
            <a:pPr marL="12700">
              <a:lnSpc>
                <a:spcPct val="100000"/>
              </a:lnSpc>
              <a:spcBef>
                <a:spcPts val="509"/>
              </a:spcBef>
            </a:pPr>
            <a:r>
              <a:rPr sz="900" spc="25" dirty="0">
                <a:latin typeface="Yu Gothic"/>
                <a:cs typeface="Yu Gothic"/>
              </a:rPr>
              <a:t>一括請求書・販売奨励金支払書</a:t>
            </a:r>
            <a:endParaRPr sz="900">
              <a:latin typeface="Yu Gothic"/>
              <a:cs typeface="Yu Gothic"/>
            </a:endParaRPr>
          </a:p>
          <a:p>
            <a:pPr marR="5080" algn="r">
              <a:lnSpc>
                <a:spcPct val="100000"/>
              </a:lnSpc>
              <a:spcBef>
                <a:spcPts val="420"/>
              </a:spcBef>
            </a:pPr>
            <a:r>
              <a:rPr sz="900" spc="25" dirty="0">
                <a:latin typeface="Yu Gothic"/>
                <a:cs typeface="Yu Gothic"/>
              </a:rPr>
              <a:t>H〇</a:t>
            </a:r>
            <a:r>
              <a:rPr sz="900" spc="-15" dirty="0">
                <a:latin typeface="Yu Gothic"/>
                <a:cs typeface="Yu Gothic"/>
              </a:rPr>
              <a:t>.</a:t>
            </a:r>
            <a:r>
              <a:rPr sz="900" spc="5" dirty="0">
                <a:latin typeface="Yu Gothic"/>
                <a:cs typeface="Yu Gothic"/>
              </a:rPr>
              <a:t>10</a:t>
            </a:r>
            <a:r>
              <a:rPr sz="900" spc="-15" dirty="0">
                <a:latin typeface="Yu Gothic"/>
                <a:cs typeface="Yu Gothic"/>
              </a:rPr>
              <a:t>.</a:t>
            </a:r>
            <a:r>
              <a:rPr sz="900" spc="5" dirty="0">
                <a:latin typeface="Yu Gothic"/>
                <a:cs typeface="Yu Gothic"/>
              </a:rPr>
              <a:t>31</a:t>
            </a:r>
            <a:endParaRPr sz="900">
              <a:latin typeface="Yu Gothic"/>
              <a:cs typeface="Yu Gothic"/>
            </a:endParaRPr>
          </a:p>
        </p:txBody>
      </p:sp>
      <p:sp>
        <p:nvSpPr>
          <p:cNvPr id="6" name="object 6"/>
          <p:cNvSpPr txBox="1"/>
          <p:nvPr/>
        </p:nvSpPr>
        <p:spPr>
          <a:xfrm>
            <a:off x="2846476" y="4918860"/>
            <a:ext cx="1202055" cy="166370"/>
          </a:xfrm>
          <a:prstGeom prst="rect">
            <a:avLst/>
          </a:prstGeom>
        </p:spPr>
        <p:txBody>
          <a:bodyPr vert="horz" wrap="square" lIns="0" tIns="15875" rIns="0" bIns="0" rtlCol="0">
            <a:spAutoFit/>
          </a:bodyPr>
          <a:lstStyle/>
          <a:p>
            <a:pPr marL="12700">
              <a:lnSpc>
                <a:spcPct val="100000"/>
              </a:lnSpc>
              <a:spcBef>
                <a:spcPts val="125"/>
              </a:spcBef>
            </a:pPr>
            <a:r>
              <a:rPr sz="900" b="1" spc="25" dirty="0">
                <a:solidFill>
                  <a:srgbClr val="C00000"/>
                </a:solidFill>
                <a:latin typeface="Yu Gothic"/>
                <a:cs typeface="Yu Gothic"/>
              </a:rPr>
              <a:t>※は軽減税率対象品目</a:t>
            </a:r>
            <a:endParaRPr sz="900">
              <a:latin typeface="Yu Gothic"/>
              <a:cs typeface="Yu Gothic"/>
            </a:endParaRPr>
          </a:p>
        </p:txBody>
      </p:sp>
      <p:sp>
        <p:nvSpPr>
          <p:cNvPr id="7" name="object 7"/>
          <p:cNvSpPr txBox="1"/>
          <p:nvPr/>
        </p:nvSpPr>
        <p:spPr>
          <a:xfrm>
            <a:off x="5381579" y="4679154"/>
            <a:ext cx="1202055" cy="406400"/>
          </a:xfrm>
          <a:prstGeom prst="rect">
            <a:avLst/>
          </a:prstGeom>
        </p:spPr>
        <p:txBody>
          <a:bodyPr vert="horz" wrap="square" lIns="0" tIns="64769" rIns="0" bIns="0" rtlCol="0">
            <a:spAutoFit/>
          </a:bodyPr>
          <a:lstStyle/>
          <a:p>
            <a:pPr marL="12700">
              <a:lnSpc>
                <a:spcPct val="100000"/>
              </a:lnSpc>
              <a:spcBef>
                <a:spcPts val="509"/>
              </a:spcBef>
            </a:pPr>
            <a:r>
              <a:rPr sz="900" b="1" spc="25" dirty="0">
                <a:solidFill>
                  <a:srgbClr val="C00000"/>
                </a:solidFill>
                <a:latin typeface="Yu Gothic"/>
                <a:cs typeface="Yu Gothic"/>
              </a:rPr>
              <a:t>登録番号</a:t>
            </a:r>
            <a:r>
              <a:rPr sz="900" b="1" spc="20" dirty="0">
                <a:solidFill>
                  <a:srgbClr val="C00000"/>
                </a:solidFill>
                <a:latin typeface="Yu Gothic"/>
                <a:cs typeface="Yu Gothic"/>
              </a:rPr>
              <a:t>：T1233</a:t>
            </a:r>
            <a:r>
              <a:rPr sz="900" b="1" spc="25" dirty="0">
                <a:solidFill>
                  <a:srgbClr val="C00000"/>
                </a:solidFill>
                <a:latin typeface="Yu Gothic"/>
                <a:cs typeface="Yu Gothic"/>
              </a:rPr>
              <a:t>・・</a:t>
            </a:r>
            <a:endParaRPr sz="900">
              <a:latin typeface="Yu Gothic"/>
              <a:cs typeface="Yu Gothic"/>
            </a:endParaRPr>
          </a:p>
          <a:p>
            <a:pPr marL="12700">
              <a:lnSpc>
                <a:spcPct val="100000"/>
              </a:lnSpc>
              <a:spcBef>
                <a:spcPts val="420"/>
              </a:spcBef>
            </a:pPr>
            <a:r>
              <a:rPr sz="900" b="1" spc="25" dirty="0">
                <a:solidFill>
                  <a:srgbClr val="C00000"/>
                </a:solidFill>
                <a:latin typeface="Yu Gothic"/>
                <a:cs typeface="Yu Gothic"/>
              </a:rPr>
              <a:t>■■株式会社</a:t>
            </a:r>
            <a:endParaRPr sz="900">
              <a:latin typeface="Yu Gothic"/>
              <a:cs typeface="Yu Gothic"/>
            </a:endParaRPr>
          </a:p>
        </p:txBody>
      </p:sp>
      <p:sp>
        <p:nvSpPr>
          <p:cNvPr id="8" name="object 8"/>
          <p:cNvSpPr txBox="1"/>
          <p:nvPr/>
        </p:nvSpPr>
        <p:spPr>
          <a:xfrm>
            <a:off x="1726977" y="5250072"/>
            <a:ext cx="5436870" cy="977265"/>
          </a:xfrm>
          <a:prstGeom prst="rect">
            <a:avLst/>
          </a:prstGeom>
        </p:spPr>
        <p:txBody>
          <a:bodyPr vert="horz" wrap="square" lIns="0" tIns="64769" rIns="0" bIns="0" rtlCol="0">
            <a:spAutoFit/>
          </a:bodyPr>
          <a:lstStyle/>
          <a:p>
            <a:pPr marL="12700">
              <a:lnSpc>
                <a:spcPct val="100000"/>
              </a:lnSpc>
              <a:spcBef>
                <a:spcPts val="509"/>
              </a:spcBef>
            </a:pPr>
            <a:r>
              <a:rPr sz="900" spc="25" dirty="0">
                <a:latin typeface="Yu Gothic"/>
                <a:cs typeface="Yu Gothic"/>
              </a:rPr>
              <a:t>（注</a:t>
            </a:r>
            <a:r>
              <a:rPr sz="900" spc="15" dirty="0">
                <a:latin typeface="Yu Gothic"/>
                <a:cs typeface="Yu Gothic"/>
              </a:rPr>
              <a:t>1）</a:t>
            </a:r>
            <a:r>
              <a:rPr sz="900" spc="25" dirty="0">
                <a:latin typeface="Yu Gothic"/>
                <a:cs typeface="Yu Gothic"/>
              </a:rPr>
              <a:t>各書類中</a:t>
            </a:r>
            <a:r>
              <a:rPr sz="900" spc="20" dirty="0">
                <a:latin typeface="Yu Gothic"/>
                <a:cs typeface="Yu Gothic"/>
              </a:rPr>
              <a:t>、</a:t>
            </a:r>
            <a:r>
              <a:rPr sz="900" b="1" spc="25" dirty="0">
                <a:solidFill>
                  <a:srgbClr val="C00000"/>
                </a:solidFill>
                <a:latin typeface="Yu Gothic"/>
                <a:cs typeface="Yu Gothic"/>
              </a:rPr>
              <a:t>赤太文字（ゴシック体）</a:t>
            </a:r>
            <a:r>
              <a:rPr sz="900" spc="25" dirty="0">
                <a:latin typeface="Yu Gothic"/>
                <a:cs typeface="Yu Gothic"/>
              </a:rPr>
              <a:t>が適格請求書「記載事項」を示す</a:t>
            </a:r>
            <a:endParaRPr sz="900">
              <a:latin typeface="Yu Gothic"/>
              <a:cs typeface="Yu Gothic"/>
            </a:endParaRPr>
          </a:p>
          <a:p>
            <a:pPr marL="12700">
              <a:lnSpc>
                <a:spcPct val="100000"/>
              </a:lnSpc>
              <a:spcBef>
                <a:spcPts val="420"/>
              </a:spcBef>
            </a:pPr>
            <a:r>
              <a:rPr sz="900" spc="25" dirty="0">
                <a:latin typeface="Yu Gothic"/>
                <a:cs typeface="Yu Gothic"/>
              </a:rPr>
              <a:t>（注</a:t>
            </a:r>
            <a:r>
              <a:rPr sz="900" spc="10" dirty="0">
                <a:latin typeface="Yu Gothic"/>
                <a:cs typeface="Yu Gothic"/>
              </a:rPr>
              <a:t>２)</a:t>
            </a:r>
            <a:r>
              <a:rPr sz="900" spc="25" dirty="0">
                <a:latin typeface="Yu Gothic"/>
                <a:cs typeface="Yu Gothic"/>
              </a:rPr>
              <a:t>販売奨励金は販売金額より減額する金額</a:t>
            </a:r>
            <a:r>
              <a:rPr sz="900" dirty="0">
                <a:latin typeface="Yu Gothic"/>
                <a:cs typeface="Yu Gothic"/>
              </a:rPr>
              <a:t>(</a:t>
            </a:r>
            <a:r>
              <a:rPr sz="900" spc="25" dirty="0">
                <a:latin typeface="Yu Gothic"/>
                <a:cs typeface="Yu Gothic"/>
              </a:rPr>
              <a:t>例えば、販売額の</a:t>
            </a:r>
            <a:r>
              <a:rPr sz="900" spc="15" dirty="0">
                <a:latin typeface="Yu Gothic"/>
                <a:cs typeface="Yu Gothic"/>
              </a:rPr>
              <a:t>10％</a:t>
            </a:r>
            <a:r>
              <a:rPr sz="900" spc="25" dirty="0">
                <a:latin typeface="Yu Gothic"/>
                <a:cs typeface="Yu Gothic"/>
              </a:rPr>
              <a:t>を販売奨励金として還元</a:t>
            </a:r>
            <a:r>
              <a:rPr sz="900" spc="10" dirty="0">
                <a:latin typeface="Yu Gothic"/>
                <a:cs typeface="Yu Gothic"/>
              </a:rPr>
              <a:t>)</a:t>
            </a:r>
            <a:endParaRPr sz="900">
              <a:latin typeface="Yu Gothic"/>
              <a:cs typeface="Yu Gothic"/>
            </a:endParaRPr>
          </a:p>
          <a:p>
            <a:pPr marL="12700">
              <a:lnSpc>
                <a:spcPct val="100000"/>
              </a:lnSpc>
              <a:spcBef>
                <a:spcPts val="420"/>
              </a:spcBef>
            </a:pPr>
            <a:r>
              <a:rPr sz="900" spc="25" dirty="0">
                <a:latin typeface="Yu Gothic"/>
                <a:cs typeface="Yu Gothic"/>
              </a:rPr>
              <a:t>（注</a:t>
            </a:r>
            <a:r>
              <a:rPr sz="900" spc="10" dirty="0">
                <a:latin typeface="Yu Gothic"/>
                <a:cs typeface="Yu Gothic"/>
              </a:rPr>
              <a:t>３)</a:t>
            </a:r>
            <a:r>
              <a:rPr sz="900" spc="25" dirty="0">
                <a:latin typeface="Yu Gothic"/>
                <a:cs typeface="Yu Gothic"/>
              </a:rPr>
              <a:t>請求書欄：〇は「適格請求書」適合書類。</a:t>
            </a:r>
            <a:endParaRPr sz="900">
              <a:latin typeface="Yu Gothic"/>
              <a:cs typeface="Yu Gothic"/>
            </a:endParaRPr>
          </a:p>
          <a:p>
            <a:pPr marL="12700">
              <a:lnSpc>
                <a:spcPct val="100000"/>
              </a:lnSpc>
              <a:spcBef>
                <a:spcPts val="415"/>
              </a:spcBef>
            </a:pPr>
            <a:r>
              <a:rPr sz="900" spc="25" dirty="0">
                <a:latin typeface="Yu Gothic"/>
                <a:cs typeface="Yu Gothic"/>
              </a:rPr>
              <a:t>（注４）保存義務欄：〇は消費税法保存義務あり。（電子取引の取引データは電帳法上保存義務あり）</a:t>
            </a:r>
            <a:endParaRPr sz="900">
              <a:latin typeface="Yu Gothic"/>
              <a:cs typeface="Yu Gothic"/>
            </a:endParaRPr>
          </a:p>
          <a:p>
            <a:pPr marL="1188720">
              <a:lnSpc>
                <a:spcPct val="100000"/>
              </a:lnSpc>
              <a:spcBef>
                <a:spcPts val="420"/>
              </a:spcBef>
            </a:pPr>
            <a:r>
              <a:rPr sz="900" spc="25" dirty="0">
                <a:latin typeface="Yu Gothic"/>
                <a:cs typeface="Yu Gothic"/>
              </a:rPr>
              <a:t>×は消費税法保存義務なし。（電子取引の取引データは電帳法上保存義務あり）</a:t>
            </a:r>
            <a:endParaRPr sz="900">
              <a:latin typeface="Yu Gothic"/>
              <a:cs typeface="Yu Gothic"/>
            </a:endParaRPr>
          </a:p>
        </p:txBody>
      </p:sp>
      <p:sp>
        <p:nvSpPr>
          <p:cNvPr id="9" name="object 9"/>
          <p:cNvSpPr txBox="1"/>
          <p:nvPr/>
        </p:nvSpPr>
        <p:spPr>
          <a:xfrm>
            <a:off x="3686106" y="1671502"/>
            <a:ext cx="2179955" cy="166370"/>
          </a:xfrm>
          <a:prstGeom prst="rect">
            <a:avLst/>
          </a:prstGeom>
        </p:spPr>
        <p:txBody>
          <a:bodyPr vert="horz" wrap="square" lIns="0" tIns="15875" rIns="0" bIns="0" rtlCol="0">
            <a:spAutoFit/>
          </a:bodyPr>
          <a:lstStyle/>
          <a:p>
            <a:pPr marL="12700">
              <a:lnSpc>
                <a:spcPct val="100000"/>
              </a:lnSpc>
              <a:spcBef>
                <a:spcPts val="125"/>
              </a:spcBef>
            </a:pPr>
            <a:r>
              <a:rPr sz="900" spc="5" dirty="0">
                <a:latin typeface="Yu Gothic"/>
                <a:cs typeface="Yu Gothic"/>
              </a:rPr>
              <a:t>10</a:t>
            </a:r>
            <a:r>
              <a:rPr sz="900" spc="20" dirty="0">
                <a:latin typeface="Yu Gothic"/>
                <a:cs typeface="Yu Gothic"/>
              </a:rPr>
              <a:t>月</a:t>
            </a:r>
            <a:r>
              <a:rPr sz="900" spc="25" dirty="0">
                <a:latin typeface="Yu Gothic"/>
                <a:cs typeface="Yu Gothic"/>
              </a:rPr>
              <a:t>分請求金額</a:t>
            </a:r>
            <a:r>
              <a:rPr sz="900" spc="50" dirty="0">
                <a:latin typeface="Yu Gothic"/>
                <a:cs typeface="Yu Gothic"/>
              </a:rPr>
              <a:t> </a:t>
            </a:r>
            <a:r>
              <a:rPr sz="900" spc="5" dirty="0">
                <a:latin typeface="Yu Gothic"/>
                <a:cs typeface="Yu Gothic"/>
              </a:rPr>
              <a:t>14,760(</a:t>
            </a:r>
            <a:r>
              <a:rPr sz="900" spc="25" dirty="0">
                <a:latin typeface="Yu Gothic"/>
                <a:cs typeface="Yu Gothic"/>
              </a:rPr>
              <a:t>消費税</a:t>
            </a:r>
            <a:r>
              <a:rPr sz="900" spc="5" dirty="0">
                <a:latin typeface="Yu Gothic"/>
                <a:cs typeface="Yu Gothic"/>
              </a:rPr>
              <a:t>：1,260)</a:t>
            </a:r>
            <a:endParaRPr sz="900">
              <a:latin typeface="Yu Gothic"/>
              <a:cs typeface="Yu Gothic"/>
            </a:endParaRPr>
          </a:p>
        </p:txBody>
      </p:sp>
      <p:sp>
        <p:nvSpPr>
          <p:cNvPr id="10" name="object 10"/>
          <p:cNvSpPr/>
          <p:nvPr/>
        </p:nvSpPr>
        <p:spPr>
          <a:xfrm>
            <a:off x="1098804" y="906781"/>
            <a:ext cx="4445" cy="0"/>
          </a:xfrm>
          <a:custGeom>
            <a:avLst/>
            <a:gdLst/>
            <a:ahLst/>
            <a:cxnLst/>
            <a:rect l="l" t="t" r="r" b="b"/>
            <a:pathLst>
              <a:path w="4444">
                <a:moveTo>
                  <a:pt x="0" y="0"/>
                </a:moveTo>
                <a:lnTo>
                  <a:pt x="4056" y="0"/>
                </a:lnTo>
              </a:path>
            </a:pathLst>
          </a:custGeom>
          <a:solidFill>
            <a:srgbClr val="D3D3D3"/>
          </a:solidFill>
        </p:spPr>
        <p:txBody>
          <a:bodyPr wrap="square" lIns="0" tIns="0" rIns="0" bIns="0" rtlCol="0"/>
          <a:lstStyle/>
          <a:p>
            <a:endParaRPr/>
          </a:p>
        </p:txBody>
      </p:sp>
      <p:sp>
        <p:nvSpPr>
          <p:cNvPr id="11" name="object 11"/>
          <p:cNvSpPr/>
          <p:nvPr/>
        </p:nvSpPr>
        <p:spPr>
          <a:xfrm>
            <a:off x="1719398" y="906782"/>
            <a:ext cx="4445" cy="0"/>
          </a:xfrm>
          <a:custGeom>
            <a:avLst/>
            <a:gdLst/>
            <a:ahLst/>
            <a:cxnLst/>
            <a:rect l="l" t="t" r="r" b="b"/>
            <a:pathLst>
              <a:path w="4444">
                <a:moveTo>
                  <a:pt x="0" y="0"/>
                </a:moveTo>
                <a:lnTo>
                  <a:pt x="4056" y="0"/>
                </a:lnTo>
              </a:path>
            </a:pathLst>
          </a:custGeom>
          <a:solidFill>
            <a:srgbClr val="D3D3D3"/>
          </a:solidFill>
        </p:spPr>
        <p:txBody>
          <a:bodyPr wrap="square" lIns="0" tIns="0" rIns="0" bIns="0" rtlCol="0"/>
          <a:lstStyle/>
          <a:p>
            <a:endParaRPr/>
          </a:p>
        </p:txBody>
      </p:sp>
      <p:sp>
        <p:nvSpPr>
          <p:cNvPr id="12" name="object 12"/>
          <p:cNvSpPr/>
          <p:nvPr/>
        </p:nvSpPr>
        <p:spPr>
          <a:xfrm>
            <a:off x="7393974" y="910830"/>
            <a:ext cx="0" cy="186690"/>
          </a:xfrm>
          <a:custGeom>
            <a:avLst/>
            <a:gdLst/>
            <a:ahLst/>
            <a:cxnLst/>
            <a:rect l="l" t="t" r="r" b="b"/>
            <a:pathLst>
              <a:path h="186690">
                <a:moveTo>
                  <a:pt x="0" y="0"/>
                </a:moveTo>
                <a:lnTo>
                  <a:pt x="0" y="186257"/>
                </a:lnTo>
              </a:path>
            </a:pathLst>
          </a:custGeom>
          <a:ln w="3175">
            <a:solidFill>
              <a:srgbClr val="D3D3D3"/>
            </a:solidFill>
          </a:ln>
        </p:spPr>
        <p:txBody>
          <a:bodyPr wrap="square" lIns="0" tIns="0" rIns="0" bIns="0" rtlCol="0"/>
          <a:lstStyle/>
          <a:p>
            <a:endParaRPr/>
          </a:p>
        </p:txBody>
      </p:sp>
      <p:sp>
        <p:nvSpPr>
          <p:cNvPr id="13" name="object 13"/>
          <p:cNvSpPr/>
          <p:nvPr/>
        </p:nvSpPr>
        <p:spPr>
          <a:xfrm>
            <a:off x="7396002" y="910831"/>
            <a:ext cx="0" cy="186690"/>
          </a:xfrm>
          <a:custGeom>
            <a:avLst/>
            <a:gdLst/>
            <a:ahLst/>
            <a:cxnLst/>
            <a:rect l="l" t="t" r="r" b="b"/>
            <a:pathLst>
              <a:path h="186690">
                <a:moveTo>
                  <a:pt x="0" y="0"/>
                </a:moveTo>
                <a:lnTo>
                  <a:pt x="0" y="186257"/>
                </a:lnTo>
              </a:path>
            </a:pathLst>
          </a:custGeom>
          <a:ln w="4056">
            <a:solidFill>
              <a:srgbClr val="D3D3D3"/>
            </a:solidFill>
          </a:ln>
        </p:spPr>
        <p:txBody>
          <a:bodyPr wrap="square" lIns="0" tIns="0" rIns="0" bIns="0" rtlCol="0"/>
          <a:lstStyle/>
          <a:p>
            <a:endParaRPr/>
          </a:p>
        </p:txBody>
      </p:sp>
      <p:sp>
        <p:nvSpPr>
          <p:cNvPr id="14" name="object 14"/>
          <p:cNvSpPr/>
          <p:nvPr/>
        </p:nvSpPr>
        <p:spPr>
          <a:xfrm>
            <a:off x="2700989" y="1287396"/>
            <a:ext cx="3935095" cy="0"/>
          </a:xfrm>
          <a:custGeom>
            <a:avLst/>
            <a:gdLst/>
            <a:ahLst/>
            <a:cxnLst/>
            <a:rect l="l" t="t" r="r" b="b"/>
            <a:pathLst>
              <a:path w="3935095">
                <a:moveTo>
                  <a:pt x="0" y="0"/>
                </a:moveTo>
                <a:lnTo>
                  <a:pt x="3934481" y="0"/>
                </a:lnTo>
              </a:path>
            </a:pathLst>
          </a:custGeom>
          <a:ln w="3175">
            <a:solidFill>
              <a:srgbClr val="000000"/>
            </a:solidFill>
          </a:ln>
        </p:spPr>
        <p:txBody>
          <a:bodyPr wrap="square" lIns="0" tIns="0" rIns="0" bIns="0" rtlCol="0"/>
          <a:lstStyle/>
          <a:p>
            <a:endParaRPr/>
          </a:p>
        </p:txBody>
      </p:sp>
      <p:sp>
        <p:nvSpPr>
          <p:cNvPr id="15" name="object 15"/>
          <p:cNvSpPr/>
          <p:nvPr/>
        </p:nvSpPr>
        <p:spPr>
          <a:xfrm>
            <a:off x="2700989" y="1289421"/>
            <a:ext cx="3935095" cy="0"/>
          </a:xfrm>
          <a:custGeom>
            <a:avLst/>
            <a:gdLst/>
            <a:ahLst/>
            <a:cxnLst/>
            <a:rect l="l" t="t" r="r" b="b"/>
            <a:pathLst>
              <a:path w="3935095">
                <a:moveTo>
                  <a:pt x="0" y="0"/>
                </a:moveTo>
                <a:lnTo>
                  <a:pt x="3934477" y="0"/>
                </a:lnTo>
              </a:path>
            </a:pathLst>
          </a:custGeom>
          <a:ln w="4049">
            <a:solidFill>
              <a:srgbClr val="000000"/>
            </a:solidFill>
          </a:ln>
        </p:spPr>
        <p:txBody>
          <a:bodyPr wrap="square" lIns="0" tIns="0" rIns="0" bIns="0" rtlCol="0"/>
          <a:lstStyle/>
          <a:p>
            <a:endParaRPr/>
          </a:p>
        </p:txBody>
      </p:sp>
      <p:graphicFrame>
        <p:nvGraphicFramePr>
          <p:cNvPr id="16" name="object 16"/>
          <p:cNvGraphicFramePr>
            <a:graphicFrameLocks noGrp="1"/>
          </p:cNvGraphicFramePr>
          <p:nvPr/>
        </p:nvGraphicFramePr>
        <p:xfrm>
          <a:off x="1719396" y="1287395"/>
          <a:ext cx="798830" cy="1141844"/>
        </p:xfrm>
        <a:graphic>
          <a:graphicData uri="http://schemas.openxmlformats.org/drawingml/2006/table">
            <a:tbl>
              <a:tblPr firstRow="1" bandRow="1">
                <a:tableStyleId>{2D5ABB26-0587-4C30-8999-92F81FD0307C}</a:tableStyleId>
              </a:tblPr>
              <a:tblGrid>
                <a:gridCol w="798830">
                  <a:extLst>
                    <a:ext uri="{9D8B030D-6E8A-4147-A177-3AD203B41FA5}">
                      <a16:colId xmlns:a16="http://schemas.microsoft.com/office/drawing/2014/main" val="20000"/>
                    </a:ext>
                  </a:extLst>
                </a:gridCol>
              </a:tblGrid>
              <a:tr h="190304">
                <a:tc>
                  <a:txBody>
                    <a:bodyPr/>
                    <a:lstStyle/>
                    <a:p>
                      <a:pPr marL="224790">
                        <a:lnSpc>
                          <a:spcPct val="100000"/>
                        </a:lnSpc>
                        <a:spcBef>
                          <a:spcPts val="165"/>
                        </a:spcBef>
                      </a:pPr>
                      <a:r>
                        <a:rPr sz="900" spc="25" dirty="0">
                          <a:latin typeface="Yu Gothic"/>
                          <a:cs typeface="Yu Gothic"/>
                        </a:rPr>
                        <a:t>請求書</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380617">
                <a:tc>
                  <a:txBody>
                    <a:bodyPr/>
                    <a:lstStyle/>
                    <a:p>
                      <a:pPr>
                        <a:lnSpc>
                          <a:spcPct val="100000"/>
                        </a:lnSpc>
                        <a:spcBef>
                          <a:spcPts val="35"/>
                        </a:spcBef>
                      </a:pPr>
                      <a:endParaRPr sz="750">
                        <a:latin typeface="Times New Roman"/>
                        <a:cs typeface="Times New Roman"/>
                      </a:endParaRPr>
                    </a:p>
                    <a:p>
                      <a:pPr marL="3810" algn="ctr">
                        <a:lnSpc>
                          <a:spcPct val="100000"/>
                        </a:lnSpc>
                      </a:pPr>
                      <a:r>
                        <a:rPr sz="900" dirty="0">
                          <a:latin typeface="Yu Gothic"/>
                          <a:cs typeface="Yu Gothic"/>
                        </a:rPr>
                        <a:t>〇</a:t>
                      </a:r>
                      <a:endParaRPr sz="900">
                        <a:latin typeface="Yu Gothic"/>
                        <a:cs typeface="Yu Gothic"/>
                      </a:endParaRPr>
                    </a:p>
                  </a:txBody>
                  <a:tcPr marL="0" marR="0" marT="44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190308">
                <a:tc>
                  <a:txBody>
                    <a:bodyPr/>
                    <a:lstStyle/>
                    <a:p>
                      <a:pPr marL="163830">
                        <a:lnSpc>
                          <a:spcPct val="100000"/>
                        </a:lnSpc>
                        <a:spcBef>
                          <a:spcPts val="165"/>
                        </a:spcBef>
                      </a:pPr>
                      <a:r>
                        <a:rPr sz="900" spc="25" dirty="0">
                          <a:latin typeface="Yu Gothic"/>
                          <a:cs typeface="Yu Gothic"/>
                        </a:rPr>
                        <a:t>保存義務</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190308">
                <a:tc>
                  <a:txBody>
                    <a:bodyPr/>
                    <a:lstStyle/>
                    <a:p>
                      <a:pPr marL="17780">
                        <a:lnSpc>
                          <a:spcPct val="100000"/>
                        </a:lnSpc>
                        <a:spcBef>
                          <a:spcPts val="165"/>
                        </a:spcBef>
                      </a:pPr>
                      <a:r>
                        <a:rPr sz="900" spc="25" dirty="0">
                          <a:latin typeface="Yu Gothic"/>
                          <a:cs typeface="Yu Gothic"/>
                        </a:rPr>
                        <a:t>買手：〇</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190307">
                <a:tc>
                  <a:txBody>
                    <a:bodyPr/>
                    <a:lstStyle/>
                    <a:p>
                      <a:pPr marL="17780">
                        <a:lnSpc>
                          <a:spcPct val="100000"/>
                        </a:lnSpc>
                        <a:spcBef>
                          <a:spcPts val="165"/>
                        </a:spcBef>
                      </a:pPr>
                      <a:r>
                        <a:rPr sz="900" spc="25" dirty="0">
                          <a:latin typeface="Yu Gothic"/>
                          <a:cs typeface="Yu Gothic"/>
                        </a:rPr>
                        <a:t>売手：〇</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17" name="object 17"/>
          <p:cNvSpPr/>
          <p:nvPr/>
        </p:nvSpPr>
        <p:spPr>
          <a:xfrm>
            <a:off x="1723453" y="2619550"/>
            <a:ext cx="795020" cy="0"/>
          </a:xfrm>
          <a:custGeom>
            <a:avLst/>
            <a:gdLst/>
            <a:ahLst/>
            <a:cxnLst/>
            <a:rect l="l" t="t" r="r" b="b"/>
            <a:pathLst>
              <a:path w="795019">
                <a:moveTo>
                  <a:pt x="0" y="0"/>
                </a:moveTo>
                <a:lnTo>
                  <a:pt x="795008" y="0"/>
                </a:lnTo>
              </a:path>
            </a:pathLst>
          </a:custGeom>
          <a:ln w="3175">
            <a:solidFill>
              <a:srgbClr val="D3D3D3"/>
            </a:solidFill>
          </a:ln>
        </p:spPr>
        <p:txBody>
          <a:bodyPr wrap="square" lIns="0" tIns="0" rIns="0" bIns="0" rtlCol="0"/>
          <a:lstStyle/>
          <a:p>
            <a:endParaRPr/>
          </a:p>
        </p:txBody>
      </p:sp>
      <p:sp>
        <p:nvSpPr>
          <p:cNvPr id="18" name="object 18"/>
          <p:cNvSpPr/>
          <p:nvPr/>
        </p:nvSpPr>
        <p:spPr>
          <a:xfrm>
            <a:off x="1723453" y="2621576"/>
            <a:ext cx="795020" cy="0"/>
          </a:xfrm>
          <a:custGeom>
            <a:avLst/>
            <a:gdLst/>
            <a:ahLst/>
            <a:cxnLst/>
            <a:rect l="l" t="t" r="r" b="b"/>
            <a:pathLst>
              <a:path w="795019">
                <a:moveTo>
                  <a:pt x="0" y="0"/>
                </a:moveTo>
                <a:lnTo>
                  <a:pt x="795008" y="0"/>
                </a:lnTo>
              </a:path>
            </a:pathLst>
          </a:custGeom>
          <a:ln w="4049">
            <a:solidFill>
              <a:srgbClr val="D3D3D3"/>
            </a:solidFill>
          </a:ln>
        </p:spPr>
        <p:txBody>
          <a:bodyPr wrap="square" lIns="0" tIns="0" rIns="0" bIns="0" rtlCol="0"/>
          <a:lstStyle/>
          <a:p>
            <a:endParaRPr/>
          </a:p>
        </p:txBody>
      </p:sp>
      <p:sp>
        <p:nvSpPr>
          <p:cNvPr id="19" name="object 19"/>
          <p:cNvSpPr/>
          <p:nvPr/>
        </p:nvSpPr>
        <p:spPr>
          <a:xfrm>
            <a:off x="1723453" y="2809858"/>
            <a:ext cx="795020" cy="0"/>
          </a:xfrm>
          <a:custGeom>
            <a:avLst/>
            <a:gdLst/>
            <a:ahLst/>
            <a:cxnLst/>
            <a:rect l="l" t="t" r="r" b="b"/>
            <a:pathLst>
              <a:path w="795019">
                <a:moveTo>
                  <a:pt x="0" y="0"/>
                </a:moveTo>
                <a:lnTo>
                  <a:pt x="795008" y="0"/>
                </a:lnTo>
              </a:path>
            </a:pathLst>
          </a:custGeom>
          <a:ln w="3175">
            <a:solidFill>
              <a:srgbClr val="D3D3D3"/>
            </a:solidFill>
          </a:ln>
        </p:spPr>
        <p:txBody>
          <a:bodyPr wrap="square" lIns="0" tIns="0" rIns="0" bIns="0" rtlCol="0"/>
          <a:lstStyle/>
          <a:p>
            <a:endParaRPr/>
          </a:p>
        </p:txBody>
      </p:sp>
      <p:sp>
        <p:nvSpPr>
          <p:cNvPr id="20" name="object 20"/>
          <p:cNvSpPr/>
          <p:nvPr/>
        </p:nvSpPr>
        <p:spPr>
          <a:xfrm>
            <a:off x="1723453" y="2811884"/>
            <a:ext cx="795020" cy="0"/>
          </a:xfrm>
          <a:custGeom>
            <a:avLst/>
            <a:gdLst/>
            <a:ahLst/>
            <a:cxnLst/>
            <a:rect l="l" t="t" r="r" b="b"/>
            <a:pathLst>
              <a:path w="795019">
                <a:moveTo>
                  <a:pt x="0" y="0"/>
                </a:moveTo>
                <a:lnTo>
                  <a:pt x="795008" y="0"/>
                </a:lnTo>
              </a:path>
            </a:pathLst>
          </a:custGeom>
          <a:ln w="4049">
            <a:solidFill>
              <a:srgbClr val="D3D3D3"/>
            </a:solidFill>
          </a:ln>
        </p:spPr>
        <p:txBody>
          <a:bodyPr wrap="square" lIns="0" tIns="0" rIns="0" bIns="0" rtlCol="0"/>
          <a:lstStyle/>
          <a:p>
            <a:endParaRPr/>
          </a:p>
        </p:txBody>
      </p:sp>
      <p:graphicFrame>
        <p:nvGraphicFramePr>
          <p:cNvPr id="21" name="object 21"/>
          <p:cNvGraphicFramePr>
            <a:graphicFrameLocks noGrp="1"/>
          </p:cNvGraphicFramePr>
          <p:nvPr/>
        </p:nvGraphicFramePr>
        <p:xfrm>
          <a:off x="3589289" y="1858318"/>
          <a:ext cx="2365375" cy="2862708"/>
        </p:xfrm>
        <a:graphic>
          <a:graphicData uri="http://schemas.openxmlformats.org/drawingml/2006/table">
            <a:tbl>
              <a:tblPr firstRow="1" bandRow="1">
                <a:tableStyleId>{2D5ABB26-0587-4C30-8999-92F81FD0307C}</a:tableStyleId>
              </a:tblPr>
              <a:tblGrid>
                <a:gridCol w="665480">
                  <a:extLst>
                    <a:ext uri="{9D8B030D-6E8A-4147-A177-3AD203B41FA5}">
                      <a16:colId xmlns:a16="http://schemas.microsoft.com/office/drawing/2014/main" val="20000"/>
                    </a:ext>
                  </a:extLst>
                </a:gridCol>
                <a:gridCol w="1115695">
                  <a:extLst>
                    <a:ext uri="{9D8B030D-6E8A-4147-A177-3AD203B41FA5}">
                      <a16:colId xmlns:a16="http://schemas.microsoft.com/office/drawing/2014/main" val="20001"/>
                    </a:ext>
                  </a:extLst>
                </a:gridCol>
                <a:gridCol w="584200">
                  <a:extLst>
                    <a:ext uri="{9D8B030D-6E8A-4147-A177-3AD203B41FA5}">
                      <a16:colId xmlns:a16="http://schemas.microsoft.com/office/drawing/2014/main" val="20002"/>
                    </a:ext>
                  </a:extLst>
                </a:gridCol>
              </a:tblGrid>
              <a:tr h="190308">
                <a:tc gridSpan="3">
                  <a:txBody>
                    <a:bodyPr/>
                    <a:lstStyle/>
                    <a:p>
                      <a:pPr marL="764540">
                        <a:lnSpc>
                          <a:spcPct val="100000"/>
                        </a:lnSpc>
                        <a:spcBef>
                          <a:spcPts val="135"/>
                        </a:spcBef>
                      </a:pPr>
                      <a:r>
                        <a:rPr sz="900" spc="5" dirty="0">
                          <a:latin typeface="Yu Gothic"/>
                          <a:cs typeface="Yu Gothic"/>
                        </a:rPr>
                        <a:t>10</a:t>
                      </a:r>
                      <a:r>
                        <a:rPr sz="900" spc="25" dirty="0">
                          <a:latin typeface="Yu Gothic"/>
                          <a:cs typeface="Yu Gothic"/>
                        </a:rPr>
                        <a:t>月分納入金額</a:t>
                      </a:r>
                      <a:endParaRPr sz="9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190308">
                <a:tc>
                  <a:txBody>
                    <a:bodyPr/>
                    <a:lstStyle/>
                    <a:p>
                      <a:pPr algn="ctr">
                        <a:lnSpc>
                          <a:spcPct val="100000"/>
                        </a:lnSpc>
                        <a:spcBef>
                          <a:spcPts val="165"/>
                        </a:spcBef>
                      </a:pPr>
                      <a:r>
                        <a:rPr sz="900" spc="25" dirty="0">
                          <a:latin typeface="Yu Gothic"/>
                          <a:cs typeface="Yu Gothic"/>
                        </a:rPr>
                        <a:t>納品日</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65"/>
                        </a:spcBef>
                      </a:pPr>
                      <a:r>
                        <a:rPr sz="900" spc="25" dirty="0">
                          <a:latin typeface="Yu Gothic"/>
                          <a:cs typeface="Yu Gothic"/>
                        </a:rPr>
                        <a:t>品名</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810" algn="ctr">
                        <a:lnSpc>
                          <a:spcPct val="100000"/>
                        </a:lnSpc>
                        <a:spcBef>
                          <a:spcPts val="165"/>
                        </a:spcBef>
                      </a:pPr>
                      <a:r>
                        <a:rPr sz="900" spc="25" dirty="0">
                          <a:latin typeface="Yu Gothic"/>
                          <a:cs typeface="Yu Gothic"/>
                        </a:rPr>
                        <a:t>税込金額</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190308">
                <a:tc>
                  <a:txBody>
                    <a:bodyPr/>
                    <a:lstStyle/>
                    <a:p>
                      <a:pPr marL="1270" algn="ctr">
                        <a:lnSpc>
                          <a:spcPct val="100000"/>
                        </a:lnSpc>
                        <a:spcBef>
                          <a:spcPts val="165"/>
                        </a:spcBef>
                      </a:pPr>
                      <a:r>
                        <a:rPr sz="900" b="1" spc="25" dirty="0">
                          <a:solidFill>
                            <a:srgbClr val="C00000"/>
                          </a:solidFill>
                          <a:latin typeface="Yu Gothic"/>
                          <a:cs typeface="Yu Gothic"/>
                        </a:rPr>
                        <a:t>10</a:t>
                      </a:r>
                      <a:r>
                        <a:rPr sz="900" b="1" spc="20" dirty="0">
                          <a:solidFill>
                            <a:srgbClr val="C00000"/>
                          </a:solidFill>
                          <a:latin typeface="Yu Gothic"/>
                          <a:cs typeface="Yu Gothic"/>
                        </a:rPr>
                        <a:t>月</a:t>
                      </a:r>
                      <a:r>
                        <a:rPr sz="900" b="1" spc="25" dirty="0">
                          <a:solidFill>
                            <a:srgbClr val="C00000"/>
                          </a:solidFill>
                          <a:latin typeface="Yu Gothic"/>
                          <a:cs typeface="Yu Gothic"/>
                        </a:rPr>
                        <a:t>5</a:t>
                      </a:r>
                      <a:r>
                        <a:rPr sz="900" b="1" spc="35" dirty="0">
                          <a:solidFill>
                            <a:srgbClr val="C00000"/>
                          </a:solidFill>
                          <a:latin typeface="Yu Gothic"/>
                          <a:cs typeface="Yu Gothic"/>
                        </a:rPr>
                        <a:t>日</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2225">
                        <a:lnSpc>
                          <a:spcPct val="100000"/>
                        </a:lnSpc>
                        <a:spcBef>
                          <a:spcPts val="165"/>
                        </a:spcBef>
                      </a:pPr>
                      <a:r>
                        <a:rPr sz="900" b="1" spc="25" dirty="0">
                          <a:solidFill>
                            <a:srgbClr val="C00000"/>
                          </a:solidFill>
                          <a:latin typeface="Yu Gothic"/>
                          <a:cs typeface="Yu Gothic"/>
                        </a:rPr>
                        <a:t>ビール</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0320" algn="ctr">
                        <a:lnSpc>
                          <a:spcPct val="100000"/>
                        </a:lnSpc>
                        <a:spcBef>
                          <a:spcPts val="165"/>
                        </a:spcBef>
                      </a:pPr>
                      <a:r>
                        <a:rPr sz="900" b="1" spc="20" dirty="0">
                          <a:solidFill>
                            <a:srgbClr val="C00000"/>
                          </a:solidFill>
                          <a:latin typeface="Yu Gothic"/>
                          <a:cs typeface="Yu Gothic"/>
                        </a:rPr>
                        <a:t>1,100</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90309">
                <a:tc>
                  <a:txBody>
                    <a:bodyPr/>
                    <a:lstStyle/>
                    <a:p>
                      <a:pPr marL="1270" algn="ctr">
                        <a:lnSpc>
                          <a:spcPct val="100000"/>
                        </a:lnSpc>
                        <a:spcBef>
                          <a:spcPts val="165"/>
                        </a:spcBef>
                      </a:pPr>
                      <a:r>
                        <a:rPr sz="900" b="1" spc="25" dirty="0">
                          <a:solidFill>
                            <a:srgbClr val="C00000"/>
                          </a:solidFill>
                          <a:latin typeface="Yu Gothic"/>
                          <a:cs typeface="Yu Gothic"/>
                        </a:rPr>
                        <a:t>10</a:t>
                      </a:r>
                      <a:r>
                        <a:rPr sz="900" b="1" spc="20" dirty="0">
                          <a:solidFill>
                            <a:srgbClr val="C00000"/>
                          </a:solidFill>
                          <a:latin typeface="Yu Gothic"/>
                          <a:cs typeface="Yu Gothic"/>
                        </a:rPr>
                        <a:t>月</a:t>
                      </a:r>
                      <a:r>
                        <a:rPr sz="900" b="1" spc="25" dirty="0">
                          <a:solidFill>
                            <a:srgbClr val="C00000"/>
                          </a:solidFill>
                          <a:latin typeface="Yu Gothic"/>
                          <a:cs typeface="Yu Gothic"/>
                        </a:rPr>
                        <a:t>5</a:t>
                      </a:r>
                      <a:r>
                        <a:rPr sz="900" b="1" spc="35" dirty="0">
                          <a:solidFill>
                            <a:srgbClr val="C00000"/>
                          </a:solidFill>
                          <a:latin typeface="Yu Gothic"/>
                          <a:cs typeface="Yu Gothic"/>
                        </a:rPr>
                        <a:t>日</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2225">
                        <a:lnSpc>
                          <a:spcPct val="100000"/>
                        </a:lnSpc>
                        <a:spcBef>
                          <a:spcPts val="165"/>
                        </a:spcBef>
                      </a:pPr>
                      <a:r>
                        <a:rPr sz="900" b="1" spc="25" dirty="0">
                          <a:solidFill>
                            <a:srgbClr val="C00000"/>
                          </a:solidFill>
                          <a:latin typeface="Yu Gothic"/>
                          <a:cs typeface="Yu Gothic"/>
                        </a:rPr>
                        <a:t>オレンジジュース※</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4765" algn="ctr">
                        <a:lnSpc>
                          <a:spcPct val="100000"/>
                        </a:lnSpc>
                        <a:spcBef>
                          <a:spcPts val="165"/>
                        </a:spcBef>
                      </a:pPr>
                      <a:r>
                        <a:rPr sz="900" b="1" spc="25" dirty="0">
                          <a:solidFill>
                            <a:srgbClr val="C00000"/>
                          </a:solidFill>
                          <a:latin typeface="Yu Gothic"/>
                          <a:cs typeface="Yu Gothic"/>
                        </a:rPr>
                        <a:t>540</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90308">
                <a:tc>
                  <a:txBody>
                    <a:bodyPr/>
                    <a:lstStyle/>
                    <a:p>
                      <a:pPr marL="5080" algn="ctr">
                        <a:lnSpc>
                          <a:spcPct val="100000"/>
                        </a:lnSpc>
                        <a:spcBef>
                          <a:spcPts val="165"/>
                        </a:spcBef>
                      </a:pPr>
                      <a:r>
                        <a:rPr sz="900" b="1" spc="25" dirty="0">
                          <a:solidFill>
                            <a:srgbClr val="C00000"/>
                          </a:solidFill>
                          <a:latin typeface="Yu Gothic"/>
                          <a:cs typeface="Yu Gothic"/>
                        </a:rPr>
                        <a:t>10</a:t>
                      </a:r>
                      <a:r>
                        <a:rPr sz="900" b="1" spc="20" dirty="0">
                          <a:solidFill>
                            <a:srgbClr val="C00000"/>
                          </a:solidFill>
                          <a:latin typeface="Yu Gothic"/>
                          <a:cs typeface="Yu Gothic"/>
                        </a:rPr>
                        <a:t>月</a:t>
                      </a:r>
                      <a:r>
                        <a:rPr sz="900" b="1" spc="25" dirty="0">
                          <a:solidFill>
                            <a:srgbClr val="C00000"/>
                          </a:solidFill>
                          <a:latin typeface="Yu Gothic"/>
                          <a:cs typeface="Yu Gothic"/>
                        </a:rPr>
                        <a:t>10</a:t>
                      </a:r>
                      <a:r>
                        <a:rPr sz="900" b="1" spc="35" dirty="0">
                          <a:solidFill>
                            <a:srgbClr val="C00000"/>
                          </a:solidFill>
                          <a:latin typeface="Yu Gothic"/>
                          <a:cs typeface="Yu Gothic"/>
                        </a:rPr>
                        <a:t>日</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2225">
                        <a:lnSpc>
                          <a:spcPct val="100000"/>
                        </a:lnSpc>
                        <a:spcBef>
                          <a:spcPts val="165"/>
                        </a:spcBef>
                      </a:pPr>
                      <a:r>
                        <a:rPr sz="900" b="1" spc="25" dirty="0">
                          <a:solidFill>
                            <a:srgbClr val="C00000"/>
                          </a:solidFill>
                          <a:latin typeface="Yu Gothic"/>
                          <a:cs typeface="Yu Gothic"/>
                        </a:rPr>
                        <a:t>ビール</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0320" algn="ctr">
                        <a:lnSpc>
                          <a:spcPct val="100000"/>
                        </a:lnSpc>
                        <a:spcBef>
                          <a:spcPts val="165"/>
                        </a:spcBef>
                      </a:pPr>
                      <a:r>
                        <a:rPr sz="900" b="1" spc="20" dirty="0">
                          <a:solidFill>
                            <a:srgbClr val="C00000"/>
                          </a:solidFill>
                          <a:latin typeface="Yu Gothic"/>
                          <a:cs typeface="Yu Gothic"/>
                        </a:rPr>
                        <a:t>1,100</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90307">
                <a:tc>
                  <a:txBody>
                    <a:bodyPr/>
                    <a:lstStyle/>
                    <a:p>
                      <a:pPr marL="5080" algn="ctr">
                        <a:lnSpc>
                          <a:spcPct val="100000"/>
                        </a:lnSpc>
                        <a:spcBef>
                          <a:spcPts val="165"/>
                        </a:spcBef>
                      </a:pPr>
                      <a:r>
                        <a:rPr sz="900" b="1" spc="25" dirty="0">
                          <a:solidFill>
                            <a:srgbClr val="C00000"/>
                          </a:solidFill>
                          <a:latin typeface="Yu Gothic"/>
                          <a:cs typeface="Yu Gothic"/>
                        </a:rPr>
                        <a:t>10</a:t>
                      </a:r>
                      <a:r>
                        <a:rPr sz="900" b="1" spc="20" dirty="0">
                          <a:solidFill>
                            <a:srgbClr val="C00000"/>
                          </a:solidFill>
                          <a:latin typeface="Yu Gothic"/>
                          <a:cs typeface="Yu Gothic"/>
                        </a:rPr>
                        <a:t>月</a:t>
                      </a:r>
                      <a:r>
                        <a:rPr sz="900" b="1" spc="25" dirty="0">
                          <a:solidFill>
                            <a:srgbClr val="C00000"/>
                          </a:solidFill>
                          <a:latin typeface="Yu Gothic"/>
                          <a:cs typeface="Yu Gothic"/>
                        </a:rPr>
                        <a:t>10</a:t>
                      </a:r>
                      <a:r>
                        <a:rPr sz="900" b="1" spc="35" dirty="0">
                          <a:solidFill>
                            <a:srgbClr val="C00000"/>
                          </a:solidFill>
                          <a:latin typeface="Yu Gothic"/>
                          <a:cs typeface="Yu Gothic"/>
                        </a:rPr>
                        <a:t>日</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2225">
                        <a:lnSpc>
                          <a:spcPct val="100000"/>
                        </a:lnSpc>
                        <a:spcBef>
                          <a:spcPts val="165"/>
                        </a:spcBef>
                      </a:pPr>
                      <a:r>
                        <a:rPr sz="900" b="1" spc="25" dirty="0">
                          <a:solidFill>
                            <a:srgbClr val="C00000"/>
                          </a:solidFill>
                          <a:latin typeface="Yu Gothic"/>
                          <a:cs typeface="Yu Gothic"/>
                        </a:rPr>
                        <a:t>オレンジジュース※</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4765" algn="ctr">
                        <a:lnSpc>
                          <a:spcPct val="100000"/>
                        </a:lnSpc>
                        <a:spcBef>
                          <a:spcPts val="165"/>
                        </a:spcBef>
                      </a:pPr>
                      <a:r>
                        <a:rPr sz="900" b="1" spc="25" dirty="0">
                          <a:solidFill>
                            <a:srgbClr val="C00000"/>
                          </a:solidFill>
                          <a:latin typeface="Yu Gothic"/>
                          <a:cs typeface="Yu Gothic"/>
                        </a:rPr>
                        <a:t>540</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98405">
                <a:tc>
                  <a:txBody>
                    <a:bodyPr/>
                    <a:lstStyle/>
                    <a:p>
                      <a:pPr>
                        <a:lnSpc>
                          <a:spcPct val="100000"/>
                        </a:lnSpc>
                      </a:pPr>
                      <a:endParaRPr sz="900">
                        <a:latin typeface="Times New Roman"/>
                        <a:cs typeface="Times New Roman"/>
                      </a:endParaRPr>
                    </a:p>
                    <a:p>
                      <a:pPr marL="17780">
                        <a:lnSpc>
                          <a:spcPct val="100000"/>
                        </a:lnSpc>
                        <a:spcBef>
                          <a:spcPts val="745"/>
                        </a:spcBef>
                      </a:pPr>
                      <a:r>
                        <a:rPr sz="900" b="1" dirty="0">
                          <a:solidFill>
                            <a:srgbClr val="C00000"/>
                          </a:solidFill>
                          <a:latin typeface="Yu Gothic"/>
                          <a:cs typeface="Yu Gothic"/>
                        </a:rPr>
                        <a:t>…</a:t>
                      </a:r>
                      <a:endParaRPr sz="90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900">
                        <a:latin typeface="Times New Roman"/>
                        <a:cs typeface="Times New Roman"/>
                      </a:endParaRPr>
                    </a:p>
                    <a:p>
                      <a:pPr>
                        <a:lnSpc>
                          <a:spcPct val="100000"/>
                        </a:lnSpc>
                      </a:pPr>
                      <a:endParaRPr sz="900">
                        <a:latin typeface="Times New Roman"/>
                        <a:cs typeface="Times New Roman"/>
                      </a:endParaRPr>
                    </a:p>
                    <a:p>
                      <a:pPr>
                        <a:lnSpc>
                          <a:spcPct val="100000"/>
                        </a:lnSpc>
                        <a:spcBef>
                          <a:spcPts val="5"/>
                        </a:spcBef>
                      </a:pPr>
                      <a:endParaRPr sz="1300">
                        <a:latin typeface="Times New Roman"/>
                        <a:cs typeface="Times New Roman"/>
                      </a:endParaRPr>
                    </a:p>
                    <a:p>
                      <a:pPr marL="17780">
                        <a:lnSpc>
                          <a:spcPct val="100000"/>
                        </a:lnSpc>
                      </a:pPr>
                      <a:r>
                        <a:rPr sz="900" b="1" dirty="0">
                          <a:solidFill>
                            <a:srgbClr val="C00000"/>
                          </a:solidFill>
                          <a:latin typeface="Yu Gothic"/>
                          <a:cs typeface="Yu Gothic"/>
                        </a:rPr>
                        <a:t>…</a:t>
                      </a:r>
                      <a:endParaRPr sz="90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spcBef>
                          <a:spcPts val="25"/>
                        </a:spcBef>
                      </a:pPr>
                      <a:endParaRPr sz="1250">
                        <a:latin typeface="Times New Roman"/>
                        <a:cs typeface="Times New Roman"/>
                      </a:endParaRPr>
                    </a:p>
                    <a:p>
                      <a:pPr marL="17780">
                        <a:lnSpc>
                          <a:spcPct val="100000"/>
                        </a:lnSpc>
                      </a:pPr>
                      <a:r>
                        <a:rPr sz="900" b="1" dirty="0">
                          <a:solidFill>
                            <a:srgbClr val="C00000"/>
                          </a:solidFill>
                          <a:latin typeface="Yu Gothic"/>
                          <a:cs typeface="Yu Gothic"/>
                        </a:rPr>
                        <a:t>…</a:t>
                      </a:r>
                      <a:endParaRPr sz="900">
                        <a:latin typeface="Yu Gothic"/>
                        <a:cs typeface="Yu Gothic"/>
                      </a:endParaRPr>
                    </a:p>
                  </a:txBody>
                  <a:tcPr marL="0" marR="0" marT="3175"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90307">
                <a:tc>
                  <a:txBody>
                    <a:bodyPr/>
                    <a:lstStyle/>
                    <a:p>
                      <a:pPr marL="3810" algn="ctr">
                        <a:lnSpc>
                          <a:spcPct val="100000"/>
                        </a:lnSpc>
                        <a:spcBef>
                          <a:spcPts val="165"/>
                        </a:spcBef>
                      </a:pPr>
                      <a:r>
                        <a:rPr sz="900" spc="25" dirty="0">
                          <a:latin typeface="Yu Gothic"/>
                          <a:cs typeface="Yu Gothic"/>
                        </a:rPr>
                        <a:t>合計</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7780">
                        <a:lnSpc>
                          <a:spcPct val="100000"/>
                        </a:lnSpc>
                        <a:spcBef>
                          <a:spcPts val="135"/>
                        </a:spcBef>
                      </a:pPr>
                      <a:r>
                        <a:rPr sz="900" spc="5" dirty="0">
                          <a:latin typeface="Yu Gothic"/>
                          <a:cs typeface="Yu Gothic"/>
                        </a:rPr>
                        <a:t>16,400（</a:t>
                      </a:r>
                      <a:r>
                        <a:rPr sz="900" spc="25" dirty="0">
                          <a:latin typeface="Yu Gothic"/>
                          <a:cs typeface="Yu Gothic"/>
                        </a:rPr>
                        <a:t>消費税</a:t>
                      </a:r>
                      <a:r>
                        <a:rPr sz="900" spc="10" dirty="0">
                          <a:latin typeface="Yu Gothic"/>
                          <a:cs typeface="Yu Gothic"/>
                        </a:rPr>
                        <a:t>：1,400）</a:t>
                      </a:r>
                      <a:endParaRPr sz="9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190308">
                <a:tc gridSpan="3">
                  <a:txBody>
                    <a:bodyPr/>
                    <a:lstStyle/>
                    <a:p>
                      <a:pPr marL="739775">
                        <a:lnSpc>
                          <a:spcPct val="100000"/>
                        </a:lnSpc>
                        <a:spcBef>
                          <a:spcPts val="135"/>
                        </a:spcBef>
                      </a:pPr>
                      <a:r>
                        <a:rPr sz="900" spc="5" dirty="0">
                          <a:latin typeface="Yu Gothic"/>
                          <a:cs typeface="Yu Gothic"/>
                        </a:rPr>
                        <a:t>9</a:t>
                      </a:r>
                      <a:r>
                        <a:rPr sz="900" spc="25" dirty="0">
                          <a:latin typeface="Yu Gothic"/>
                          <a:cs typeface="Yu Gothic"/>
                        </a:rPr>
                        <a:t>月分販売奨励金</a:t>
                      </a:r>
                      <a:endParaRPr sz="9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8"/>
                  </a:ext>
                </a:extLst>
              </a:tr>
              <a:tr h="190307">
                <a:tc>
                  <a:txBody>
                    <a:bodyPr/>
                    <a:lstStyle/>
                    <a:p>
                      <a:pPr marL="1270" algn="ctr">
                        <a:lnSpc>
                          <a:spcPct val="100000"/>
                        </a:lnSpc>
                        <a:spcBef>
                          <a:spcPts val="165"/>
                        </a:spcBef>
                      </a:pPr>
                      <a:r>
                        <a:rPr sz="900" b="1" spc="25" dirty="0">
                          <a:solidFill>
                            <a:srgbClr val="C00000"/>
                          </a:solidFill>
                          <a:latin typeface="Yu Gothic"/>
                          <a:cs typeface="Yu Gothic"/>
                        </a:rPr>
                        <a:t>9</a:t>
                      </a:r>
                      <a:r>
                        <a:rPr sz="900" b="1" spc="20" dirty="0">
                          <a:solidFill>
                            <a:srgbClr val="C00000"/>
                          </a:solidFill>
                          <a:latin typeface="Yu Gothic"/>
                          <a:cs typeface="Yu Gothic"/>
                        </a:rPr>
                        <a:t>月</a:t>
                      </a:r>
                      <a:r>
                        <a:rPr sz="900" b="1" spc="25" dirty="0">
                          <a:solidFill>
                            <a:srgbClr val="C00000"/>
                          </a:solidFill>
                          <a:latin typeface="Yu Gothic"/>
                          <a:cs typeface="Yu Gothic"/>
                        </a:rPr>
                        <a:t>30</a:t>
                      </a:r>
                      <a:r>
                        <a:rPr sz="900" b="1" spc="35" dirty="0">
                          <a:solidFill>
                            <a:srgbClr val="C00000"/>
                          </a:solidFill>
                          <a:latin typeface="Yu Gothic"/>
                          <a:cs typeface="Yu Gothic"/>
                        </a:rPr>
                        <a:t>日</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2225">
                        <a:lnSpc>
                          <a:spcPct val="100000"/>
                        </a:lnSpc>
                        <a:spcBef>
                          <a:spcPts val="165"/>
                        </a:spcBef>
                      </a:pPr>
                      <a:r>
                        <a:rPr sz="900" b="1" spc="25" dirty="0">
                          <a:solidFill>
                            <a:srgbClr val="C00000"/>
                          </a:solidFill>
                          <a:latin typeface="Yu Gothic"/>
                          <a:cs typeface="Yu Gothic"/>
                        </a:rPr>
                        <a:t>ビール</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0320" algn="ctr">
                        <a:lnSpc>
                          <a:spcPct val="100000"/>
                        </a:lnSpc>
                        <a:spcBef>
                          <a:spcPts val="165"/>
                        </a:spcBef>
                      </a:pPr>
                      <a:r>
                        <a:rPr sz="900" b="1" spc="20" dirty="0">
                          <a:solidFill>
                            <a:srgbClr val="C00000"/>
                          </a:solidFill>
                          <a:latin typeface="Yu Gothic"/>
                          <a:cs typeface="Yu Gothic"/>
                        </a:rPr>
                        <a:t>1,100</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9"/>
                  </a:ext>
                </a:extLst>
              </a:tr>
              <a:tr h="190305">
                <a:tc>
                  <a:txBody>
                    <a:bodyPr/>
                    <a:lstStyle/>
                    <a:p>
                      <a:pPr marL="1270" algn="ctr">
                        <a:lnSpc>
                          <a:spcPct val="100000"/>
                        </a:lnSpc>
                        <a:spcBef>
                          <a:spcPts val="165"/>
                        </a:spcBef>
                      </a:pPr>
                      <a:r>
                        <a:rPr sz="900" b="1" spc="25" dirty="0">
                          <a:solidFill>
                            <a:srgbClr val="C00000"/>
                          </a:solidFill>
                          <a:latin typeface="Yu Gothic"/>
                          <a:cs typeface="Yu Gothic"/>
                        </a:rPr>
                        <a:t>9</a:t>
                      </a:r>
                      <a:r>
                        <a:rPr sz="900" b="1" spc="20" dirty="0">
                          <a:solidFill>
                            <a:srgbClr val="C00000"/>
                          </a:solidFill>
                          <a:latin typeface="Yu Gothic"/>
                          <a:cs typeface="Yu Gothic"/>
                        </a:rPr>
                        <a:t>月</a:t>
                      </a:r>
                      <a:r>
                        <a:rPr sz="900" b="1" spc="25" dirty="0">
                          <a:solidFill>
                            <a:srgbClr val="C00000"/>
                          </a:solidFill>
                          <a:latin typeface="Yu Gothic"/>
                          <a:cs typeface="Yu Gothic"/>
                        </a:rPr>
                        <a:t>30</a:t>
                      </a:r>
                      <a:r>
                        <a:rPr sz="900" b="1" spc="35" dirty="0">
                          <a:solidFill>
                            <a:srgbClr val="C00000"/>
                          </a:solidFill>
                          <a:latin typeface="Yu Gothic"/>
                          <a:cs typeface="Yu Gothic"/>
                        </a:rPr>
                        <a:t>日</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2225">
                        <a:lnSpc>
                          <a:spcPct val="100000"/>
                        </a:lnSpc>
                        <a:spcBef>
                          <a:spcPts val="165"/>
                        </a:spcBef>
                      </a:pPr>
                      <a:r>
                        <a:rPr sz="900" b="1" spc="25" dirty="0">
                          <a:solidFill>
                            <a:srgbClr val="C00000"/>
                          </a:solidFill>
                          <a:latin typeface="Yu Gothic"/>
                          <a:cs typeface="Yu Gothic"/>
                        </a:rPr>
                        <a:t>オレンジジュース※</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4765" algn="ctr">
                        <a:lnSpc>
                          <a:spcPct val="100000"/>
                        </a:lnSpc>
                        <a:spcBef>
                          <a:spcPts val="165"/>
                        </a:spcBef>
                      </a:pPr>
                      <a:r>
                        <a:rPr sz="900" b="1" spc="25" dirty="0">
                          <a:solidFill>
                            <a:srgbClr val="C00000"/>
                          </a:solidFill>
                          <a:latin typeface="Yu Gothic"/>
                          <a:cs typeface="Yu Gothic"/>
                        </a:rPr>
                        <a:t>540</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0"/>
                  </a:ext>
                </a:extLst>
              </a:tr>
              <a:tr h="190308">
                <a:tc>
                  <a:txBody>
                    <a:bodyPr/>
                    <a:lstStyle/>
                    <a:p>
                      <a:pPr marL="3810" algn="ctr">
                        <a:lnSpc>
                          <a:spcPct val="100000"/>
                        </a:lnSpc>
                        <a:spcBef>
                          <a:spcPts val="165"/>
                        </a:spcBef>
                      </a:pPr>
                      <a:r>
                        <a:rPr sz="900" spc="25" dirty="0">
                          <a:latin typeface="Yu Gothic"/>
                          <a:cs typeface="Yu Gothic"/>
                        </a:rPr>
                        <a:t>合計</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7780">
                        <a:lnSpc>
                          <a:spcPct val="100000"/>
                        </a:lnSpc>
                        <a:spcBef>
                          <a:spcPts val="135"/>
                        </a:spcBef>
                      </a:pPr>
                      <a:r>
                        <a:rPr sz="900" dirty="0">
                          <a:latin typeface="Yu Gothic"/>
                          <a:cs typeface="Yu Gothic"/>
                        </a:rPr>
                        <a:t>1,640(</a:t>
                      </a:r>
                      <a:r>
                        <a:rPr sz="900" spc="25" dirty="0">
                          <a:latin typeface="Yu Gothic"/>
                          <a:cs typeface="Yu Gothic"/>
                        </a:rPr>
                        <a:t>消費税</a:t>
                      </a:r>
                      <a:r>
                        <a:rPr sz="900" spc="10" dirty="0">
                          <a:latin typeface="Yu Gothic"/>
                          <a:cs typeface="Yu Gothic"/>
                        </a:rPr>
                        <a:t>：140)</a:t>
                      </a:r>
                      <a:endParaRPr sz="9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1"/>
                  </a:ext>
                </a:extLst>
              </a:tr>
              <a:tr h="190307">
                <a:tc>
                  <a:txBody>
                    <a:bodyPr/>
                    <a:lstStyle/>
                    <a:p>
                      <a:pPr marL="3810" algn="ctr">
                        <a:lnSpc>
                          <a:spcPct val="100000"/>
                        </a:lnSpc>
                        <a:spcBef>
                          <a:spcPts val="165"/>
                        </a:spcBef>
                      </a:pPr>
                      <a:r>
                        <a:rPr sz="900" spc="25" dirty="0">
                          <a:latin typeface="Yu Gothic"/>
                          <a:cs typeface="Yu Gothic"/>
                        </a:rPr>
                        <a:t>請求金額</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gridSpan="2">
                  <a:txBody>
                    <a:bodyPr/>
                    <a:lstStyle/>
                    <a:p>
                      <a:pPr marR="36830" algn="ctr">
                        <a:lnSpc>
                          <a:spcPct val="100000"/>
                        </a:lnSpc>
                        <a:spcBef>
                          <a:spcPts val="135"/>
                        </a:spcBef>
                      </a:pPr>
                      <a:r>
                        <a:rPr sz="900" spc="5" dirty="0">
                          <a:latin typeface="Yu Gothic"/>
                          <a:cs typeface="Yu Gothic"/>
                        </a:rPr>
                        <a:t>14,760</a:t>
                      </a:r>
                      <a:endParaRPr sz="9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extLst>
                  <a:ext uri="{0D108BD9-81ED-4DB2-BD59-A6C34878D82A}">
                    <a16:rowId xmlns:a16="http://schemas.microsoft.com/office/drawing/2014/main" val="10012"/>
                  </a:ext>
                </a:extLst>
              </a:tr>
              <a:tr h="190307">
                <a:tc>
                  <a:txBody>
                    <a:bodyPr/>
                    <a:lstStyle/>
                    <a:p>
                      <a:pPr marL="3810" algn="ctr">
                        <a:lnSpc>
                          <a:spcPct val="100000"/>
                        </a:lnSpc>
                        <a:spcBef>
                          <a:spcPts val="165"/>
                        </a:spcBef>
                      </a:pPr>
                      <a:r>
                        <a:rPr sz="900" b="1" spc="15" dirty="0">
                          <a:solidFill>
                            <a:srgbClr val="C00000"/>
                          </a:solidFill>
                          <a:latin typeface="Yu Gothic"/>
                          <a:cs typeface="Yu Gothic"/>
                        </a:rPr>
                        <a:t>10%</a:t>
                      </a:r>
                      <a:r>
                        <a:rPr sz="900" b="1" spc="25" dirty="0">
                          <a:solidFill>
                            <a:srgbClr val="C00000"/>
                          </a:solidFill>
                          <a:latin typeface="Yu Gothic"/>
                          <a:cs typeface="Yu Gothic"/>
                        </a:rPr>
                        <a:t>対象</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2225">
                        <a:lnSpc>
                          <a:spcPct val="100000"/>
                        </a:lnSpc>
                        <a:spcBef>
                          <a:spcPts val="135"/>
                        </a:spcBef>
                      </a:pPr>
                      <a:r>
                        <a:rPr sz="900" b="1" spc="20" dirty="0">
                          <a:solidFill>
                            <a:srgbClr val="C00000"/>
                          </a:solidFill>
                          <a:latin typeface="Yu Gothic"/>
                          <a:cs typeface="Yu Gothic"/>
                        </a:rPr>
                        <a:t>9,900（</a:t>
                      </a:r>
                      <a:r>
                        <a:rPr sz="900" b="1" spc="25" dirty="0">
                          <a:solidFill>
                            <a:srgbClr val="C00000"/>
                          </a:solidFill>
                          <a:latin typeface="Yu Gothic"/>
                          <a:cs typeface="Yu Gothic"/>
                        </a:rPr>
                        <a:t>消費税：900）</a:t>
                      </a:r>
                      <a:endParaRPr sz="9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3"/>
                  </a:ext>
                </a:extLst>
              </a:tr>
              <a:tr h="190306">
                <a:tc>
                  <a:txBody>
                    <a:bodyPr/>
                    <a:lstStyle/>
                    <a:p>
                      <a:pPr algn="ctr">
                        <a:lnSpc>
                          <a:spcPct val="100000"/>
                        </a:lnSpc>
                        <a:spcBef>
                          <a:spcPts val="165"/>
                        </a:spcBef>
                      </a:pPr>
                      <a:r>
                        <a:rPr sz="900" b="1" spc="15" dirty="0">
                          <a:solidFill>
                            <a:srgbClr val="C00000"/>
                          </a:solidFill>
                          <a:latin typeface="Yu Gothic"/>
                          <a:cs typeface="Yu Gothic"/>
                        </a:rPr>
                        <a:t>8%</a:t>
                      </a:r>
                      <a:r>
                        <a:rPr sz="900" b="1" spc="25" dirty="0">
                          <a:solidFill>
                            <a:srgbClr val="C00000"/>
                          </a:solidFill>
                          <a:latin typeface="Yu Gothic"/>
                          <a:cs typeface="Yu Gothic"/>
                        </a:rPr>
                        <a:t>対象</a:t>
                      </a:r>
                      <a:endParaRPr sz="9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2225">
                        <a:lnSpc>
                          <a:spcPct val="100000"/>
                        </a:lnSpc>
                        <a:spcBef>
                          <a:spcPts val="135"/>
                        </a:spcBef>
                      </a:pPr>
                      <a:r>
                        <a:rPr sz="900" b="1" spc="20" dirty="0">
                          <a:solidFill>
                            <a:srgbClr val="C00000"/>
                          </a:solidFill>
                          <a:latin typeface="Yu Gothic"/>
                          <a:cs typeface="Yu Gothic"/>
                        </a:rPr>
                        <a:t>4,860（</a:t>
                      </a:r>
                      <a:r>
                        <a:rPr sz="900" b="1" spc="25" dirty="0">
                          <a:solidFill>
                            <a:srgbClr val="C00000"/>
                          </a:solidFill>
                          <a:latin typeface="Yu Gothic"/>
                          <a:cs typeface="Yu Gothic"/>
                        </a:rPr>
                        <a:t>消費税：360）</a:t>
                      </a:r>
                      <a:endParaRPr sz="900">
                        <a:latin typeface="Yu Gothic"/>
                        <a:cs typeface="Yu Gothic"/>
                      </a:endParaRPr>
                    </a:p>
                  </a:txBody>
                  <a:tcPr marL="0" marR="0" marT="17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4"/>
                  </a:ext>
                </a:extLst>
              </a:tr>
            </a:tbl>
          </a:graphicData>
        </a:graphic>
      </p:graphicFrame>
      <p:sp>
        <p:nvSpPr>
          <p:cNvPr id="22" name="object 22"/>
          <p:cNvSpPr/>
          <p:nvPr/>
        </p:nvSpPr>
        <p:spPr>
          <a:xfrm>
            <a:off x="2696933" y="1287420"/>
            <a:ext cx="0" cy="3818890"/>
          </a:xfrm>
          <a:custGeom>
            <a:avLst/>
            <a:gdLst/>
            <a:ahLst/>
            <a:cxnLst/>
            <a:rect l="l" t="t" r="r" b="b"/>
            <a:pathLst>
              <a:path h="3818890">
                <a:moveTo>
                  <a:pt x="0" y="0"/>
                </a:moveTo>
                <a:lnTo>
                  <a:pt x="0" y="3818276"/>
                </a:lnTo>
              </a:path>
            </a:pathLst>
          </a:custGeom>
          <a:ln w="3175">
            <a:solidFill>
              <a:srgbClr val="000000"/>
            </a:solidFill>
          </a:ln>
        </p:spPr>
        <p:txBody>
          <a:bodyPr wrap="square" lIns="0" tIns="0" rIns="0" bIns="0" rtlCol="0"/>
          <a:lstStyle/>
          <a:p>
            <a:endParaRPr/>
          </a:p>
        </p:txBody>
      </p:sp>
      <p:sp>
        <p:nvSpPr>
          <p:cNvPr id="23" name="object 23"/>
          <p:cNvSpPr/>
          <p:nvPr/>
        </p:nvSpPr>
        <p:spPr>
          <a:xfrm>
            <a:off x="2698961" y="1287422"/>
            <a:ext cx="0" cy="3818890"/>
          </a:xfrm>
          <a:custGeom>
            <a:avLst/>
            <a:gdLst/>
            <a:ahLst/>
            <a:cxnLst/>
            <a:rect l="l" t="t" r="r" b="b"/>
            <a:pathLst>
              <a:path h="3818890">
                <a:moveTo>
                  <a:pt x="0" y="0"/>
                </a:moveTo>
                <a:lnTo>
                  <a:pt x="0" y="3818276"/>
                </a:lnTo>
              </a:path>
            </a:pathLst>
          </a:custGeom>
          <a:ln w="4056">
            <a:solidFill>
              <a:srgbClr val="000000"/>
            </a:solidFill>
          </a:ln>
        </p:spPr>
        <p:txBody>
          <a:bodyPr wrap="square" lIns="0" tIns="0" rIns="0" bIns="0" rtlCol="0"/>
          <a:lstStyle/>
          <a:p>
            <a:endParaRPr/>
          </a:p>
        </p:txBody>
      </p:sp>
      <p:sp>
        <p:nvSpPr>
          <p:cNvPr id="24" name="object 24"/>
          <p:cNvSpPr/>
          <p:nvPr/>
        </p:nvSpPr>
        <p:spPr>
          <a:xfrm>
            <a:off x="2700989" y="5101649"/>
            <a:ext cx="3935095" cy="0"/>
          </a:xfrm>
          <a:custGeom>
            <a:avLst/>
            <a:gdLst/>
            <a:ahLst/>
            <a:cxnLst/>
            <a:rect l="l" t="t" r="r" b="b"/>
            <a:pathLst>
              <a:path w="3935095">
                <a:moveTo>
                  <a:pt x="0" y="0"/>
                </a:moveTo>
                <a:lnTo>
                  <a:pt x="3934481" y="0"/>
                </a:lnTo>
              </a:path>
            </a:pathLst>
          </a:custGeom>
          <a:ln w="3175">
            <a:solidFill>
              <a:srgbClr val="000000"/>
            </a:solidFill>
          </a:ln>
        </p:spPr>
        <p:txBody>
          <a:bodyPr wrap="square" lIns="0" tIns="0" rIns="0" bIns="0" rtlCol="0"/>
          <a:lstStyle/>
          <a:p>
            <a:endParaRPr/>
          </a:p>
        </p:txBody>
      </p:sp>
      <p:sp>
        <p:nvSpPr>
          <p:cNvPr id="25" name="object 25"/>
          <p:cNvSpPr/>
          <p:nvPr/>
        </p:nvSpPr>
        <p:spPr>
          <a:xfrm>
            <a:off x="2700989" y="5103674"/>
            <a:ext cx="3935095" cy="0"/>
          </a:xfrm>
          <a:custGeom>
            <a:avLst/>
            <a:gdLst/>
            <a:ahLst/>
            <a:cxnLst/>
            <a:rect l="l" t="t" r="r" b="b"/>
            <a:pathLst>
              <a:path w="3935095">
                <a:moveTo>
                  <a:pt x="0" y="0"/>
                </a:moveTo>
                <a:lnTo>
                  <a:pt x="3934477" y="0"/>
                </a:lnTo>
              </a:path>
            </a:pathLst>
          </a:custGeom>
          <a:ln w="4049">
            <a:solidFill>
              <a:srgbClr val="000000"/>
            </a:solidFill>
          </a:ln>
        </p:spPr>
        <p:txBody>
          <a:bodyPr wrap="square" lIns="0" tIns="0" rIns="0" bIns="0" rtlCol="0"/>
          <a:lstStyle/>
          <a:p>
            <a:endParaRPr/>
          </a:p>
        </p:txBody>
      </p:sp>
      <p:sp>
        <p:nvSpPr>
          <p:cNvPr id="26" name="object 26"/>
          <p:cNvSpPr/>
          <p:nvPr/>
        </p:nvSpPr>
        <p:spPr>
          <a:xfrm>
            <a:off x="6631415" y="1291471"/>
            <a:ext cx="0" cy="3814445"/>
          </a:xfrm>
          <a:custGeom>
            <a:avLst/>
            <a:gdLst/>
            <a:ahLst/>
            <a:cxnLst/>
            <a:rect l="l" t="t" r="r" b="b"/>
            <a:pathLst>
              <a:path h="3814445">
                <a:moveTo>
                  <a:pt x="0" y="0"/>
                </a:moveTo>
                <a:lnTo>
                  <a:pt x="0" y="3814227"/>
                </a:lnTo>
              </a:path>
            </a:pathLst>
          </a:custGeom>
          <a:ln w="3175">
            <a:solidFill>
              <a:srgbClr val="000000"/>
            </a:solidFill>
          </a:ln>
        </p:spPr>
        <p:txBody>
          <a:bodyPr wrap="square" lIns="0" tIns="0" rIns="0" bIns="0" rtlCol="0"/>
          <a:lstStyle/>
          <a:p>
            <a:endParaRPr/>
          </a:p>
        </p:txBody>
      </p:sp>
      <p:sp>
        <p:nvSpPr>
          <p:cNvPr id="27" name="object 27"/>
          <p:cNvSpPr/>
          <p:nvPr/>
        </p:nvSpPr>
        <p:spPr>
          <a:xfrm>
            <a:off x="6633443" y="1291472"/>
            <a:ext cx="0" cy="3814445"/>
          </a:xfrm>
          <a:custGeom>
            <a:avLst/>
            <a:gdLst/>
            <a:ahLst/>
            <a:cxnLst/>
            <a:rect l="l" t="t" r="r" b="b"/>
            <a:pathLst>
              <a:path h="3814445">
                <a:moveTo>
                  <a:pt x="0" y="0"/>
                </a:moveTo>
                <a:lnTo>
                  <a:pt x="0" y="3814227"/>
                </a:lnTo>
              </a:path>
            </a:pathLst>
          </a:custGeom>
          <a:ln w="4056">
            <a:solidFill>
              <a:srgbClr val="000000"/>
            </a:solidFill>
          </a:ln>
        </p:spPr>
        <p:txBody>
          <a:bodyPr wrap="square" lIns="0" tIns="0" rIns="0" bIns="0" rtlCol="0"/>
          <a:lstStyle/>
          <a:p>
            <a:endParaRPr/>
          </a:p>
        </p:txBody>
      </p:sp>
      <p:sp>
        <p:nvSpPr>
          <p:cNvPr id="28" name="object 28"/>
          <p:cNvSpPr/>
          <p:nvPr/>
        </p:nvSpPr>
        <p:spPr>
          <a:xfrm>
            <a:off x="7393974" y="6057231"/>
            <a:ext cx="0" cy="186690"/>
          </a:xfrm>
          <a:custGeom>
            <a:avLst/>
            <a:gdLst/>
            <a:ahLst/>
            <a:cxnLst/>
            <a:rect l="l" t="t" r="r" b="b"/>
            <a:pathLst>
              <a:path h="186689">
                <a:moveTo>
                  <a:pt x="0" y="0"/>
                </a:moveTo>
                <a:lnTo>
                  <a:pt x="0" y="186257"/>
                </a:lnTo>
              </a:path>
            </a:pathLst>
          </a:custGeom>
          <a:ln w="3175">
            <a:solidFill>
              <a:srgbClr val="D3D3D3"/>
            </a:solidFill>
          </a:ln>
        </p:spPr>
        <p:txBody>
          <a:bodyPr wrap="square" lIns="0" tIns="0" rIns="0" bIns="0" rtlCol="0"/>
          <a:lstStyle/>
          <a:p>
            <a:endParaRPr/>
          </a:p>
        </p:txBody>
      </p:sp>
      <p:sp>
        <p:nvSpPr>
          <p:cNvPr id="29" name="object 29"/>
          <p:cNvSpPr/>
          <p:nvPr/>
        </p:nvSpPr>
        <p:spPr>
          <a:xfrm>
            <a:off x="7396002" y="6057232"/>
            <a:ext cx="0" cy="186690"/>
          </a:xfrm>
          <a:custGeom>
            <a:avLst/>
            <a:gdLst/>
            <a:ahLst/>
            <a:cxnLst/>
            <a:rect l="l" t="t" r="r" b="b"/>
            <a:pathLst>
              <a:path h="186689">
                <a:moveTo>
                  <a:pt x="0" y="0"/>
                </a:moveTo>
                <a:lnTo>
                  <a:pt x="0" y="186257"/>
                </a:lnTo>
              </a:path>
            </a:pathLst>
          </a:custGeom>
          <a:ln w="4056">
            <a:solidFill>
              <a:srgbClr val="D3D3D3"/>
            </a:solidFill>
          </a:ln>
        </p:spPr>
        <p:txBody>
          <a:bodyPr wrap="square" lIns="0" tIns="0" rIns="0" bIns="0" rtlCol="0"/>
          <a:lstStyle/>
          <a:p>
            <a:endParaRPr/>
          </a:p>
        </p:txBody>
      </p:sp>
      <p:sp>
        <p:nvSpPr>
          <p:cNvPr id="30" name="object 30"/>
          <p:cNvSpPr/>
          <p:nvPr/>
        </p:nvSpPr>
        <p:spPr>
          <a:xfrm>
            <a:off x="7398030" y="906811"/>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31" name="object 31"/>
          <p:cNvSpPr/>
          <p:nvPr/>
        </p:nvSpPr>
        <p:spPr>
          <a:xfrm>
            <a:off x="7398030" y="906812"/>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32" name="object 32"/>
          <p:cNvSpPr/>
          <p:nvPr/>
        </p:nvSpPr>
        <p:spPr>
          <a:xfrm>
            <a:off x="7398030" y="1097118"/>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33" name="object 33"/>
          <p:cNvSpPr/>
          <p:nvPr/>
        </p:nvSpPr>
        <p:spPr>
          <a:xfrm>
            <a:off x="7398030" y="1097119"/>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34" name="object 34"/>
          <p:cNvSpPr/>
          <p:nvPr/>
        </p:nvSpPr>
        <p:spPr>
          <a:xfrm>
            <a:off x="7398030" y="1287425"/>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35" name="object 35"/>
          <p:cNvSpPr/>
          <p:nvPr/>
        </p:nvSpPr>
        <p:spPr>
          <a:xfrm>
            <a:off x="7398030" y="1287426"/>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36" name="object 36"/>
          <p:cNvSpPr/>
          <p:nvPr/>
        </p:nvSpPr>
        <p:spPr>
          <a:xfrm>
            <a:off x="7398030" y="1477732"/>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37" name="object 37"/>
          <p:cNvSpPr/>
          <p:nvPr/>
        </p:nvSpPr>
        <p:spPr>
          <a:xfrm>
            <a:off x="7398030" y="1477729"/>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38" name="object 38"/>
          <p:cNvSpPr/>
          <p:nvPr/>
        </p:nvSpPr>
        <p:spPr>
          <a:xfrm>
            <a:off x="7398030" y="1668040"/>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39" name="object 39"/>
          <p:cNvSpPr/>
          <p:nvPr/>
        </p:nvSpPr>
        <p:spPr>
          <a:xfrm>
            <a:off x="7398030" y="1668041"/>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40" name="object 40"/>
          <p:cNvSpPr/>
          <p:nvPr/>
        </p:nvSpPr>
        <p:spPr>
          <a:xfrm>
            <a:off x="7398030" y="1858347"/>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41" name="object 41"/>
          <p:cNvSpPr/>
          <p:nvPr/>
        </p:nvSpPr>
        <p:spPr>
          <a:xfrm>
            <a:off x="7398030" y="1858348"/>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42" name="object 42"/>
          <p:cNvSpPr/>
          <p:nvPr/>
        </p:nvSpPr>
        <p:spPr>
          <a:xfrm>
            <a:off x="7398030" y="2048654"/>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43" name="object 43"/>
          <p:cNvSpPr/>
          <p:nvPr/>
        </p:nvSpPr>
        <p:spPr>
          <a:xfrm>
            <a:off x="7398030" y="2048655"/>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44" name="object 44"/>
          <p:cNvSpPr/>
          <p:nvPr/>
        </p:nvSpPr>
        <p:spPr>
          <a:xfrm>
            <a:off x="7398030" y="2238961"/>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45" name="object 45"/>
          <p:cNvSpPr/>
          <p:nvPr/>
        </p:nvSpPr>
        <p:spPr>
          <a:xfrm>
            <a:off x="7398030" y="2238962"/>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46" name="object 46"/>
          <p:cNvSpPr/>
          <p:nvPr/>
        </p:nvSpPr>
        <p:spPr>
          <a:xfrm>
            <a:off x="7398030" y="2429268"/>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47" name="object 47"/>
          <p:cNvSpPr/>
          <p:nvPr/>
        </p:nvSpPr>
        <p:spPr>
          <a:xfrm>
            <a:off x="7398030" y="2429266"/>
            <a:ext cx="0" cy="4445"/>
          </a:xfrm>
          <a:custGeom>
            <a:avLst/>
            <a:gdLst/>
            <a:ahLst/>
            <a:cxnLst/>
            <a:rect l="l" t="t" r="r" b="b"/>
            <a:pathLst>
              <a:path h="4444">
                <a:moveTo>
                  <a:pt x="0" y="0"/>
                </a:moveTo>
                <a:lnTo>
                  <a:pt x="4" y="4053"/>
                </a:lnTo>
                <a:lnTo>
                  <a:pt x="0" y="0"/>
                </a:lnTo>
                <a:close/>
              </a:path>
            </a:pathLst>
          </a:custGeom>
          <a:solidFill>
            <a:srgbClr val="D3D3D3"/>
          </a:solidFill>
        </p:spPr>
        <p:txBody>
          <a:bodyPr wrap="square" lIns="0" tIns="0" rIns="0" bIns="0" rtlCol="0"/>
          <a:lstStyle/>
          <a:p>
            <a:endParaRPr/>
          </a:p>
        </p:txBody>
      </p:sp>
      <p:sp>
        <p:nvSpPr>
          <p:cNvPr id="48" name="object 48"/>
          <p:cNvSpPr/>
          <p:nvPr/>
        </p:nvSpPr>
        <p:spPr>
          <a:xfrm>
            <a:off x="7398030" y="2619576"/>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49" name="object 49"/>
          <p:cNvSpPr/>
          <p:nvPr/>
        </p:nvSpPr>
        <p:spPr>
          <a:xfrm>
            <a:off x="7398030" y="2619577"/>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50" name="object 50"/>
          <p:cNvSpPr/>
          <p:nvPr/>
        </p:nvSpPr>
        <p:spPr>
          <a:xfrm>
            <a:off x="7398030" y="2809883"/>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51" name="object 51"/>
          <p:cNvSpPr/>
          <p:nvPr/>
        </p:nvSpPr>
        <p:spPr>
          <a:xfrm>
            <a:off x="7398030" y="2809884"/>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52" name="object 52"/>
          <p:cNvSpPr/>
          <p:nvPr/>
        </p:nvSpPr>
        <p:spPr>
          <a:xfrm>
            <a:off x="7398030" y="3000190"/>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53" name="object 53"/>
          <p:cNvSpPr/>
          <p:nvPr/>
        </p:nvSpPr>
        <p:spPr>
          <a:xfrm>
            <a:off x="7398030" y="3000191"/>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54" name="object 54"/>
          <p:cNvSpPr/>
          <p:nvPr/>
        </p:nvSpPr>
        <p:spPr>
          <a:xfrm>
            <a:off x="7398030" y="3198596"/>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55" name="object 55"/>
          <p:cNvSpPr/>
          <p:nvPr/>
        </p:nvSpPr>
        <p:spPr>
          <a:xfrm>
            <a:off x="7398030" y="3198597"/>
            <a:ext cx="0" cy="4445"/>
          </a:xfrm>
          <a:custGeom>
            <a:avLst/>
            <a:gdLst/>
            <a:ahLst/>
            <a:cxnLst/>
            <a:rect l="l" t="t" r="r" b="b"/>
            <a:pathLst>
              <a:path h="4444">
                <a:moveTo>
                  <a:pt x="0" y="0"/>
                </a:moveTo>
                <a:lnTo>
                  <a:pt x="4" y="4049"/>
                </a:lnTo>
                <a:lnTo>
                  <a:pt x="0" y="0"/>
                </a:lnTo>
                <a:close/>
              </a:path>
            </a:pathLst>
          </a:custGeom>
          <a:solidFill>
            <a:srgbClr val="D3D3D3"/>
          </a:solidFill>
        </p:spPr>
        <p:txBody>
          <a:bodyPr wrap="square" lIns="0" tIns="0" rIns="0" bIns="0" rtlCol="0"/>
          <a:lstStyle/>
          <a:p>
            <a:endParaRPr/>
          </a:p>
        </p:txBody>
      </p:sp>
      <p:sp>
        <p:nvSpPr>
          <p:cNvPr id="56" name="object 56"/>
          <p:cNvSpPr/>
          <p:nvPr/>
        </p:nvSpPr>
        <p:spPr>
          <a:xfrm>
            <a:off x="7398030" y="3388903"/>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57" name="object 57"/>
          <p:cNvSpPr/>
          <p:nvPr/>
        </p:nvSpPr>
        <p:spPr>
          <a:xfrm>
            <a:off x="7398030" y="3388904"/>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58" name="object 58"/>
          <p:cNvSpPr/>
          <p:nvPr/>
        </p:nvSpPr>
        <p:spPr>
          <a:xfrm>
            <a:off x="7398030" y="3579210"/>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59" name="object 59"/>
          <p:cNvSpPr/>
          <p:nvPr/>
        </p:nvSpPr>
        <p:spPr>
          <a:xfrm>
            <a:off x="7398030" y="3579211"/>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60" name="object 60"/>
          <p:cNvSpPr/>
          <p:nvPr/>
        </p:nvSpPr>
        <p:spPr>
          <a:xfrm>
            <a:off x="7398030" y="3769517"/>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61" name="object 61"/>
          <p:cNvSpPr/>
          <p:nvPr/>
        </p:nvSpPr>
        <p:spPr>
          <a:xfrm>
            <a:off x="7398030" y="3769519"/>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62" name="object 62"/>
          <p:cNvSpPr/>
          <p:nvPr/>
        </p:nvSpPr>
        <p:spPr>
          <a:xfrm>
            <a:off x="7398030" y="3959824"/>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63" name="object 63"/>
          <p:cNvSpPr/>
          <p:nvPr/>
        </p:nvSpPr>
        <p:spPr>
          <a:xfrm>
            <a:off x="7398030" y="3959822"/>
            <a:ext cx="0" cy="4445"/>
          </a:xfrm>
          <a:custGeom>
            <a:avLst/>
            <a:gdLst/>
            <a:ahLst/>
            <a:cxnLst/>
            <a:rect l="l" t="t" r="r" b="b"/>
            <a:pathLst>
              <a:path h="4445">
                <a:moveTo>
                  <a:pt x="0" y="0"/>
                </a:moveTo>
                <a:lnTo>
                  <a:pt x="4" y="4053"/>
                </a:lnTo>
                <a:lnTo>
                  <a:pt x="0" y="0"/>
                </a:lnTo>
                <a:close/>
              </a:path>
            </a:pathLst>
          </a:custGeom>
          <a:solidFill>
            <a:srgbClr val="D3D3D3"/>
          </a:solidFill>
        </p:spPr>
        <p:txBody>
          <a:bodyPr wrap="square" lIns="0" tIns="0" rIns="0" bIns="0" rtlCol="0"/>
          <a:lstStyle/>
          <a:p>
            <a:endParaRPr/>
          </a:p>
        </p:txBody>
      </p:sp>
      <p:sp>
        <p:nvSpPr>
          <p:cNvPr id="64" name="object 64"/>
          <p:cNvSpPr/>
          <p:nvPr/>
        </p:nvSpPr>
        <p:spPr>
          <a:xfrm>
            <a:off x="7398030" y="4150132"/>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65" name="object 65"/>
          <p:cNvSpPr/>
          <p:nvPr/>
        </p:nvSpPr>
        <p:spPr>
          <a:xfrm>
            <a:off x="7398030" y="4150133"/>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66" name="object 66"/>
          <p:cNvSpPr/>
          <p:nvPr/>
        </p:nvSpPr>
        <p:spPr>
          <a:xfrm>
            <a:off x="7398030" y="4340439"/>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67" name="object 67"/>
          <p:cNvSpPr/>
          <p:nvPr/>
        </p:nvSpPr>
        <p:spPr>
          <a:xfrm>
            <a:off x="7398030" y="4340440"/>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68" name="object 68"/>
          <p:cNvSpPr/>
          <p:nvPr/>
        </p:nvSpPr>
        <p:spPr>
          <a:xfrm>
            <a:off x="7398030" y="4530746"/>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69" name="object 69"/>
          <p:cNvSpPr/>
          <p:nvPr/>
        </p:nvSpPr>
        <p:spPr>
          <a:xfrm>
            <a:off x="7398030" y="4530747"/>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70" name="object 70"/>
          <p:cNvSpPr/>
          <p:nvPr/>
        </p:nvSpPr>
        <p:spPr>
          <a:xfrm>
            <a:off x="7398030" y="4721054"/>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71" name="object 71"/>
          <p:cNvSpPr/>
          <p:nvPr/>
        </p:nvSpPr>
        <p:spPr>
          <a:xfrm>
            <a:off x="7398030" y="4721050"/>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72" name="object 72"/>
          <p:cNvSpPr/>
          <p:nvPr/>
        </p:nvSpPr>
        <p:spPr>
          <a:xfrm>
            <a:off x="7398030" y="4911361"/>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73" name="object 73"/>
          <p:cNvSpPr/>
          <p:nvPr/>
        </p:nvSpPr>
        <p:spPr>
          <a:xfrm>
            <a:off x="7398030" y="4911362"/>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74" name="object 74"/>
          <p:cNvSpPr/>
          <p:nvPr/>
        </p:nvSpPr>
        <p:spPr>
          <a:xfrm>
            <a:off x="7398030" y="5101668"/>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75" name="object 75"/>
          <p:cNvSpPr/>
          <p:nvPr/>
        </p:nvSpPr>
        <p:spPr>
          <a:xfrm>
            <a:off x="7398030" y="5101669"/>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76" name="object 76"/>
          <p:cNvSpPr/>
          <p:nvPr/>
        </p:nvSpPr>
        <p:spPr>
          <a:xfrm>
            <a:off x="7398030" y="5291975"/>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77" name="object 77"/>
          <p:cNvSpPr/>
          <p:nvPr/>
        </p:nvSpPr>
        <p:spPr>
          <a:xfrm>
            <a:off x="7398030" y="5291976"/>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78" name="object 78"/>
          <p:cNvSpPr/>
          <p:nvPr/>
        </p:nvSpPr>
        <p:spPr>
          <a:xfrm>
            <a:off x="7398030" y="5482282"/>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79" name="object 79"/>
          <p:cNvSpPr/>
          <p:nvPr/>
        </p:nvSpPr>
        <p:spPr>
          <a:xfrm>
            <a:off x="7398030" y="5482283"/>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80" name="object 80"/>
          <p:cNvSpPr/>
          <p:nvPr/>
        </p:nvSpPr>
        <p:spPr>
          <a:xfrm>
            <a:off x="7398030" y="5672590"/>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81" name="object 81"/>
          <p:cNvSpPr/>
          <p:nvPr/>
        </p:nvSpPr>
        <p:spPr>
          <a:xfrm>
            <a:off x="7398030" y="5672587"/>
            <a:ext cx="0" cy="4445"/>
          </a:xfrm>
          <a:custGeom>
            <a:avLst/>
            <a:gdLst/>
            <a:ahLst/>
            <a:cxnLst/>
            <a:rect l="l" t="t" r="r" b="b"/>
            <a:pathLst>
              <a:path h="4445">
                <a:moveTo>
                  <a:pt x="0" y="0"/>
                </a:moveTo>
                <a:lnTo>
                  <a:pt x="4" y="4053"/>
                </a:lnTo>
                <a:lnTo>
                  <a:pt x="0" y="0"/>
                </a:lnTo>
                <a:close/>
              </a:path>
            </a:pathLst>
          </a:custGeom>
          <a:solidFill>
            <a:srgbClr val="D3D3D3"/>
          </a:solidFill>
        </p:spPr>
        <p:txBody>
          <a:bodyPr wrap="square" lIns="0" tIns="0" rIns="0" bIns="0" rtlCol="0"/>
          <a:lstStyle/>
          <a:p>
            <a:endParaRPr/>
          </a:p>
        </p:txBody>
      </p:sp>
      <p:sp>
        <p:nvSpPr>
          <p:cNvPr id="82" name="object 82"/>
          <p:cNvSpPr/>
          <p:nvPr/>
        </p:nvSpPr>
        <p:spPr>
          <a:xfrm>
            <a:off x="7398030" y="5862897"/>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83" name="object 83"/>
          <p:cNvSpPr/>
          <p:nvPr/>
        </p:nvSpPr>
        <p:spPr>
          <a:xfrm>
            <a:off x="7398030" y="5862898"/>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84" name="object 84"/>
          <p:cNvSpPr/>
          <p:nvPr/>
        </p:nvSpPr>
        <p:spPr>
          <a:xfrm>
            <a:off x="7398030" y="6053204"/>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85" name="object 85"/>
          <p:cNvSpPr/>
          <p:nvPr/>
        </p:nvSpPr>
        <p:spPr>
          <a:xfrm>
            <a:off x="7398030" y="6053205"/>
            <a:ext cx="0" cy="4445"/>
          </a:xfrm>
          <a:custGeom>
            <a:avLst/>
            <a:gdLst/>
            <a:ahLst/>
            <a:cxnLst/>
            <a:rect l="l" t="t" r="r" b="b"/>
            <a:pathLst>
              <a:path h="4445">
                <a:moveTo>
                  <a:pt x="0" y="0"/>
                </a:moveTo>
                <a:lnTo>
                  <a:pt x="4" y="4049"/>
                </a:lnTo>
                <a:lnTo>
                  <a:pt x="0" y="0"/>
                </a:lnTo>
                <a:close/>
              </a:path>
            </a:pathLst>
          </a:custGeom>
          <a:solidFill>
            <a:srgbClr val="D3D3D3"/>
          </a:solidFill>
        </p:spPr>
        <p:txBody>
          <a:bodyPr wrap="square" lIns="0" tIns="0" rIns="0" bIns="0" rtlCol="0"/>
          <a:lstStyle/>
          <a:p>
            <a:endParaRPr/>
          </a:p>
        </p:txBody>
      </p:sp>
      <p:sp>
        <p:nvSpPr>
          <p:cNvPr id="86" name="object 86"/>
          <p:cNvSpPr/>
          <p:nvPr/>
        </p:nvSpPr>
        <p:spPr>
          <a:xfrm>
            <a:off x="7398030" y="6243511"/>
            <a:ext cx="635" cy="0"/>
          </a:xfrm>
          <a:custGeom>
            <a:avLst/>
            <a:gdLst/>
            <a:ahLst/>
            <a:cxnLst/>
            <a:rect l="l" t="t" r="r" b="b"/>
            <a:pathLst>
              <a:path w="634">
                <a:moveTo>
                  <a:pt x="0" y="0"/>
                </a:moveTo>
                <a:lnTo>
                  <a:pt x="11" y="0"/>
                </a:lnTo>
              </a:path>
            </a:pathLst>
          </a:custGeom>
          <a:ln w="3175">
            <a:solidFill>
              <a:srgbClr val="D3D3D3"/>
            </a:solidFill>
          </a:ln>
        </p:spPr>
        <p:txBody>
          <a:bodyPr wrap="square" lIns="0" tIns="0" rIns="0" bIns="0" rtlCol="0"/>
          <a:lstStyle/>
          <a:p>
            <a:endParaRPr/>
          </a:p>
        </p:txBody>
      </p:sp>
      <p:sp>
        <p:nvSpPr>
          <p:cNvPr id="87" name="object 87"/>
          <p:cNvSpPr/>
          <p:nvPr/>
        </p:nvSpPr>
        <p:spPr>
          <a:xfrm>
            <a:off x="7398030" y="6243513"/>
            <a:ext cx="0" cy="4445"/>
          </a:xfrm>
          <a:custGeom>
            <a:avLst/>
            <a:gdLst/>
            <a:ahLst/>
            <a:cxnLst/>
            <a:rect l="l" t="t" r="r" b="b"/>
            <a:pathLst>
              <a:path h="4445">
                <a:moveTo>
                  <a:pt x="0" y="0"/>
                </a:moveTo>
                <a:lnTo>
                  <a:pt x="4" y="4000"/>
                </a:lnTo>
                <a:lnTo>
                  <a:pt x="0" y="0"/>
                </a:lnTo>
                <a:close/>
              </a:path>
            </a:pathLst>
          </a:custGeom>
          <a:solidFill>
            <a:srgbClr val="D3D3D3"/>
          </a:solidFill>
        </p:spPr>
        <p:txBody>
          <a:bodyPr wrap="square" lIns="0" tIns="0" rIns="0" bIns="0" rtlCol="0"/>
          <a:lstStyle/>
          <a:p>
            <a:endParaRPr/>
          </a:p>
        </p:txBody>
      </p:sp>
      <p:sp>
        <p:nvSpPr>
          <p:cNvPr id="88" name="object 88"/>
          <p:cNvSpPr/>
          <p:nvPr/>
        </p:nvSpPr>
        <p:spPr>
          <a:xfrm>
            <a:off x="5800313" y="3753276"/>
            <a:ext cx="1269150" cy="722373"/>
          </a:xfrm>
          <a:prstGeom prst="rect">
            <a:avLst/>
          </a:prstGeom>
          <a:blipFill>
            <a:blip r:embed="rId2" cstate="print"/>
            <a:stretch>
              <a:fillRect/>
            </a:stretch>
          </a:blipFill>
        </p:spPr>
        <p:txBody>
          <a:bodyPr wrap="square" lIns="0" tIns="0" rIns="0" bIns="0" rtlCol="0"/>
          <a:lstStyle/>
          <a:p>
            <a:endParaRPr/>
          </a:p>
        </p:txBody>
      </p:sp>
      <p:sp>
        <p:nvSpPr>
          <p:cNvPr id="92" name="スライド番号プレースホルダー 91">
            <a:extLst>
              <a:ext uri="{FF2B5EF4-FFF2-40B4-BE49-F238E27FC236}">
                <a16:creationId xmlns:a16="http://schemas.microsoft.com/office/drawing/2014/main" id="{BB08F2FE-439E-4E7E-9398-6DA87AE24077}"/>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18</a:t>
            </a:fld>
            <a:endParaRPr lang="en-US" altLang="ja-JP"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1001" y="392900"/>
            <a:ext cx="8382000" cy="566822"/>
          </a:xfrm>
          <a:prstGeom prst="rect">
            <a:avLst/>
          </a:prstGeom>
        </p:spPr>
        <p:txBody>
          <a:bodyPr vert="horz" wrap="square" lIns="0" tIns="12700" rIns="0" bIns="0" rtlCol="0">
            <a:spAutoFit/>
          </a:bodyPr>
          <a:lstStyle/>
          <a:p>
            <a:pPr marL="12700">
              <a:lnSpc>
                <a:spcPct val="100000"/>
              </a:lnSpc>
              <a:spcBef>
                <a:spcPts val="100"/>
              </a:spcBef>
            </a:pPr>
            <a:r>
              <a:rPr dirty="0"/>
              <a:t>方式８：複合請求書（</a:t>
            </a:r>
            <a:r>
              <a:rPr spc="-15" dirty="0"/>
              <a:t>一</a:t>
            </a:r>
            <a:r>
              <a:rPr dirty="0"/>
              <a:t>括値</a:t>
            </a:r>
            <a:r>
              <a:rPr spc="-15" dirty="0"/>
              <a:t>引</a:t>
            </a:r>
            <a:r>
              <a:rPr dirty="0"/>
              <a:t>付）②</a:t>
            </a:r>
          </a:p>
        </p:txBody>
      </p:sp>
      <p:sp>
        <p:nvSpPr>
          <p:cNvPr id="3" name="object 3"/>
          <p:cNvSpPr txBox="1"/>
          <p:nvPr/>
        </p:nvSpPr>
        <p:spPr>
          <a:xfrm>
            <a:off x="1284424" y="1060352"/>
            <a:ext cx="6417310" cy="579120"/>
          </a:xfrm>
          <a:prstGeom prst="rect">
            <a:avLst/>
          </a:prstGeom>
        </p:spPr>
        <p:txBody>
          <a:bodyPr vert="horz" wrap="square" lIns="0" tIns="16510" rIns="0" bIns="0" rtlCol="0">
            <a:spAutoFit/>
          </a:bodyPr>
          <a:lstStyle/>
          <a:p>
            <a:pPr marL="12700">
              <a:lnSpc>
                <a:spcPct val="100000"/>
              </a:lnSpc>
              <a:spcBef>
                <a:spcPts val="130"/>
              </a:spcBef>
            </a:pPr>
            <a:r>
              <a:rPr sz="950" spc="30" dirty="0">
                <a:latin typeface="Yu Gothic"/>
                <a:cs typeface="Yu Gothic"/>
              </a:rPr>
              <a:t>＜消費税の仕入税額控除制度における適格請求書等保存方式に関するＱ＆Ａ（平成</a:t>
            </a:r>
            <a:r>
              <a:rPr sz="950" spc="15" dirty="0">
                <a:latin typeface="Yu Gothic"/>
                <a:cs typeface="Yu Gothic"/>
              </a:rPr>
              <a:t> </a:t>
            </a:r>
            <a:r>
              <a:rPr sz="950" spc="10" dirty="0">
                <a:latin typeface="Yu Gothic"/>
                <a:cs typeface="Yu Gothic"/>
              </a:rPr>
              <a:t>30</a:t>
            </a:r>
            <a:r>
              <a:rPr sz="950" spc="15" dirty="0">
                <a:latin typeface="Yu Gothic"/>
                <a:cs typeface="Yu Gothic"/>
              </a:rPr>
              <a:t> </a:t>
            </a:r>
            <a:r>
              <a:rPr sz="950" spc="30" dirty="0">
                <a:latin typeface="Yu Gothic"/>
                <a:cs typeface="Yu Gothic"/>
              </a:rPr>
              <a:t>年</a:t>
            </a:r>
            <a:r>
              <a:rPr sz="950" spc="15" dirty="0">
                <a:latin typeface="Yu Gothic"/>
                <a:cs typeface="Yu Gothic"/>
              </a:rPr>
              <a:t> </a:t>
            </a:r>
            <a:r>
              <a:rPr sz="950" spc="10" dirty="0">
                <a:latin typeface="Yu Gothic"/>
                <a:cs typeface="Yu Gothic"/>
              </a:rPr>
              <a:t>11</a:t>
            </a:r>
            <a:r>
              <a:rPr sz="950" spc="20" dirty="0">
                <a:latin typeface="Yu Gothic"/>
                <a:cs typeface="Yu Gothic"/>
              </a:rPr>
              <a:t> </a:t>
            </a:r>
            <a:r>
              <a:rPr sz="950" spc="30" dirty="0">
                <a:latin typeface="Yu Gothic"/>
                <a:cs typeface="Yu Gothic"/>
              </a:rPr>
              <a:t>月改訂）問</a:t>
            </a:r>
            <a:r>
              <a:rPr sz="950" spc="10" dirty="0">
                <a:latin typeface="Yu Gothic"/>
                <a:cs typeface="Yu Gothic"/>
              </a:rPr>
              <a:t>45(</a:t>
            </a:r>
            <a:r>
              <a:rPr sz="950" spc="30" dirty="0">
                <a:latin typeface="Yu Gothic"/>
                <a:cs typeface="Yu Gothic"/>
              </a:rPr>
              <a:t>参考</a:t>
            </a:r>
            <a:r>
              <a:rPr sz="950" spc="15" dirty="0">
                <a:latin typeface="Yu Gothic"/>
                <a:cs typeface="Yu Gothic"/>
              </a:rPr>
              <a:t>)＞</a:t>
            </a:r>
            <a:endParaRPr sz="950" dirty="0">
              <a:latin typeface="Yu Gothic"/>
              <a:cs typeface="Yu Gothic"/>
            </a:endParaRPr>
          </a:p>
          <a:p>
            <a:pPr>
              <a:lnSpc>
                <a:spcPct val="100000"/>
              </a:lnSpc>
            </a:pPr>
            <a:endParaRPr sz="1100" dirty="0">
              <a:latin typeface="Times New Roman"/>
              <a:cs typeface="Times New Roman"/>
            </a:endParaRPr>
          </a:p>
          <a:p>
            <a:pPr marL="899794" algn="ctr">
              <a:lnSpc>
                <a:spcPct val="100000"/>
              </a:lnSpc>
              <a:spcBef>
                <a:spcPts val="775"/>
              </a:spcBef>
            </a:pPr>
            <a:r>
              <a:rPr sz="950" spc="30" dirty="0">
                <a:latin typeface="Yu Gothic"/>
                <a:cs typeface="Yu Gothic"/>
              </a:rPr>
              <a:t>一括請求書</a:t>
            </a:r>
            <a:endParaRPr sz="950" dirty="0">
              <a:latin typeface="Yu Gothic"/>
              <a:cs typeface="Yu Gothic"/>
            </a:endParaRPr>
          </a:p>
        </p:txBody>
      </p:sp>
      <p:sp>
        <p:nvSpPr>
          <p:cNvPr id="4" name="object 4"/>
          <p:cNvSpPr txBox="1"/>
          <p:nvPr/>
        </p:nvSpPr>
        <p:spPr>
          <a:xfrm>
            <a:off x="2882214" y="1666421"/>
            <a:ext cx="775335" cy="175260"/>
          </a:xfrm>
          <a:prstGeom prst="rect">
            <a:avLst/>
          </a:prstGeom>
        </p:spPr>
        <p:txBody>
          <a:bodyPr vert="horz" wrap="square" lIns="0" tIns="16510" rIns="0" bIns="0" rtlCol="0">
            <a:spAutoFit/>
          </a:bodyPr>
          <a:lstStyle/>
          <a:p>
            <a:pPr marL="12700">
              <a:lnSpc>
                <a:spcPct val="100000"/>
              </a:lnSpc>
              <a:spcBef>
                <a:spcPts val="130"/>
              </a:spcBef>
            </a:pPr>
            <a:r>
              <a:rPr sz="950" b="1" spc="30" dirty="0">
                <a:solidFill>
                  <a:srgbClr val="C00000"/>
                </a:solidFill>
                <a:latin typeface="Yu Gothic"/>
                <a:cs typeface="Yu Gothic"/>
              </a:rPr>
              <a:t>〇〇株式会社</a:t>
            </a:r>
            <a:endParaRPr sz="950">
              <a:latin typeface="Yu Gothic"/>
              <a:cs typeface="Yu Gothic"/>
            </a:endParaRPr>
          </a:p>
        </p:txBody>
      </p:sp>
      <p:sp>
        <p:nvSpPr>
          <p:cNvPr id="5" name="object 5"/>
          <p:cNvSpPr txBox="1"/>
          <p:nvPr/>
        </p:nvSpPr>
        <p:spPr>
          <a:xfrm>
            <a:off x="2882230" y="4705405"/>
            <a:ext cx="1274445" cy="175260"/>
          </a:xfrm>
          <a:prstGeom prst="rect">
            <a:avLst/>
          </a:prstGeom>
        </p:spPr>
        <p:txBody>
          <a:bodyPr vert="horz" wrap="square" lIns="0" tIns="16510" rIns="0" bIns="0" rtlCol="0">
            <a:spAutoFit/>
          </a:bodyPr>
          <a:lstStyle/>
          <a:p>
            <a:pPr marL="12700">
              <a:lnSpc>
                <a:spcPct val="100000"/>
              </a:lnSpc>
              <a:spcBef>
                <a:spcPts val="130"/>
              </a:spcBef>
            </a:pPr>
            <a:r>
              <a:rPr sz="950" b="1" spc="30" dirty="0">
                <a:solidFill>
                  <a:srgbClr val="C00000"/>
                </a:solidFill>
                <a:latin typeface="Yu Gothic"/>
                <a:cs typeface="Yu Gothic"/>
              </a:rPr>
              <a:t>※は軽減税率対象品目</a:t>
            </a:r>
            <a:endParaRPr sz="950">
              <a:latin typeface="Yu Gothic"/>
              <a:cs typeface="Yu Gothic"/>
            </a:endParaRPr>
          </a:p>
        </p:txBody>
      </p:sp>
      <p:sp>
        <p:nvSpPr>
          <p:cNvPr id="6" name="object 6"/>
          <p:cNvSpPr txBox="1"/>
          <p:nvPr/>
        </p:nvSpPr>
        <p:spPr>
          <a:xfrm>
            <a:off x="5578227" y="4450940"/>
            <a:ext cx="1274445" cy="429895"/>
          </a:xfrm>
          <a:prstGeom prst="rect">
            <a:avLst/>
          </a:prstGeom>
        </p:spPr>
        <p:txBody>
          <a:bodyPr vert="horz" wrap="square" lIns="0" tIns="69215" rIns="0" bIns="0" rtlCol="0">
            <a:spAutoFit/>
          </a:bodyPr>
          <a:lstStyle/>
          <a:p>
            <a:pPr marL="12700">
              <a:lnSpc>
                <a:spcPct val="100000"/>
              </a:lnSpc>
              <a:spcBef>
                <a:spcPts val="545"/>
              </a:spcBef>
            </a:pPr>
            <a:r>
              <a:rPr sz="950" b="1" spc="30" dirty="0">
                <a:solidFill>
                  <a:srgbClr val="C00000"/>
                </a:solidFill>
                <a:latin typeface="Yu Gothic"/>
                <a:cs typeface="Yu Gothic"/>
              </a:rPr>
              <a:t>登録番号</a:t>
            </a:r>
            <a:r>
              <a:rPr sz="950" b="1" spc="25" dirty="0">
                <a:solidFill>
                  <a:srgbClr val="C00000"/>
                </a:solidFill>
                <a:latin typeface="Yu Gothic"/>
                <a:cs typeface="Yu Gothic"/>
              </a:rPr>
              <a:t>：T1233</a:t>
            </a:r>
            <a:r>
              <a:rPr sz="950" b="1" spc="30" dirty="0">
                <a:solidFill>
                  <a:srgbClr val="C00000"/>
                </a:solidFill>
                <a:latin typeface="Yu Gothic"/>
                <a:cs typeface="Yu Gothic"/>
              </a:rPr>
              <a:t>・・</a:t>
            </a:r>
            <a:endParaRPr sz="950">
              <a:latin typeface="Yu Gothic"/>
              <a:cs typeface="Yu Gothic"/>
            </a:endParaRPr>
          </a:p>
          <a:p>
            <a:pPr marL="12700">
              <a:lnSpc>
                <a:spcPct val="100000"/>
              </a:lnSpc>
              <a:spcBef>
                <a:spcPts val="450"/>
              </a:spcBef>
            </a:pPr>
            <a:r>
              <a:rPr sz="950" b="1" spc="30" dirty="0">
                <a:solidFill>
                  <a:srgbClr val="C00000"/>
                </a:solidFill>
                <a:latin typeface="Yu Gothic"/>
                <a:cs typeface="Yu Gothic"/>
              </a:rPr>
              <a:t>■■株式会社</a:t>
            </a:r>
            <a:endParaRPr sz="950">
              <a:latin typeface="Yu Gothic"/>
              <a:cs typeface="Yu Gothic"/>
            </a:endParaRPr>
          </a:p>
        </p:txBody>
      </p:sp>
      <p:sp>
        <p:nvSpPr>
          <p:cNvPr id="7" name="object 7"/>
          <p:cNvSpPr txBox="1"/>
          <p:nvPr/>
        </p:nvSpPr>
        <p:spPr>
          <a:xfrm>
            <a:off x="1904596" y="5057017"/>
            <a:ext cx="5770880" cy="1238250"/>
          </a:xfrm>
          <a:prstGeom prst="rect">
            <a:avLst/>
          </a:prstGeom>
        </p:spPr>
        <p:txBody>
          <a:bodyPr vert="horz" wrap="square" lIns="0" tIns="69215" rIns="0" bIns="0" rtlCol="0">
            <a:spAutoFit/>
          </a:bodyPr>
          <a:lstStyle/>
          <a:p>
            <a:pPr marL="12700">
              <a:lnSpc>
                <a:spcPct val="100000"/>
              </a:lnSpc>
              <a:spcBef>
                <a:spcPts val="545"/>
              </a:spcBef>
            </a:pPr>
            <a:r>
              <a:rPr sz="950" spc="30" dirty="0">
                <a:latin typeface="Yu Gothic"/>
                <a:cs typeface="Yu Gothic"/>
              </a:rPr>
              <a:t>（注</a:t>
            </a:r>
            <a:r>
              <a:rPr sz="950" spc="20" dirty="0">
                <a:latin typeface="Yu Gothic"/>
                <a:cs typeface="Yu Gothic"/>
              </a:rPr>
              <a:t>1）</a:t>
            </a:r>
            <a:r>
              <a:rPr sz="950" spc="30" dirty="0">
                <a:latin typeface="Yu Gothic"/>
                <a:cs typeface="Yu Gothic"/>
              </a:rPr>
              <a:t>各書類中、</a:t>
            </a:r>
            <a:r>
              <a:rPr sz="950" b="1" spc="30" dirty="0">
                <a:solidFill>
                  <a:srgbClr val="C00000"/>
                </a:solidFill>
                <a:latin typeface="Yu Gothic"/>
                <a:cs typeface="Yu Gothic"/>
              </a:rPr>
              <a:t>赤太文字（ゴシック体）</a:t>
            </a:r>
            <a:r>
              <a:rPr sz="950" spc="30" dirty="0">
                <a:latin typeface="Yu Gothic"/>
                <a:cs typeface="Yu Gothic"/>
              </a:rPr>
              <a:t>が適格返還請求書「記載事項」を示す</a:t>
            </a:r>
            <a:endParaRPr sz="950">
              <a:latin typeface="Yu Gothic"/>
              <a:cs typeface="Yu Gothic"/>
            </a:endParaRPr>
          </a:p>
          <a:p>
            <a:pPr marL="12700">
              <a:lnSpc>
                <a:spcPct val="100000"/>
              </a:lnSpc>
              <a:spcBef>
                <a:spcPts val="450"/>
              </a:spcBef>
            </a:pPr>
            <a:r>
              <a:rPr sz="950" spc="30" dirty="0">
                <a:latin typeface="Yu Gothic"/>
                <a:cs typeface="Yu Gothic"/>
              </a:rPr>
              <a:t>（注</a:t>
            </a:r>
            <a:r>
              <a:rPr sz="950" spc="15" dirty="0">
                <a:latin typeface="Yu Gothic"/>
                <a:cs typeface="Yu Gothic"/>
              </a:rPr>
              <a:t>２)</a:t>
            </a:r>
            <a:r>
              <a:rPr sz="950" spc="30" dirty="0">
                <a:latin typeface="Yu Gothic"/>
                <a:cs typeface="Yu Gothic"/>
              </a:rPr>
              <a:t>「値引き」は売り上げ金額に対する一括出精値引き（値引きの消費税額配分は売上高比）</a:t>
            </a:r>
            <a:endParaRPr sz="950">
              <a:latin typeface="Yu Gothic"/>
              <a:cs typeface="Yu Gothic"/>
            </a:endParaRPr>
          </a:p>
          <a:p>
            <a:pPr marL="12700">
              <a:lnSpc>
                <a:spcPct val="100000"/>
              </a:lnSpc>
              <a:spcBef>
                <a:spcPts val="450"/>
              </a:spcBef>
            </a:pPr>
            <a:r>
              <a:rPr sz="950" spc="30" dirty="0">
                <a:latin typeface="Yu Gothic"/>
                <a:cs typeface="Yu Gothic"/>
              </a:rPr>
              <a:t>（注</a:t>
            </a:r>
            <a:r>
              <a:rPr sz="950" spc="15" dirty="0">
                <a:latin typeface="Yu Gothic"/>
                <a:cs typeface="Yu Gothic"/>
              </a:rPr>
              <a:t>３)</a:t>
            </a:r>
            <a:r>
              <a:rPr sz="950" spc="30" dirty="0">
                <a:latin typeface="Yu Gothic"/>
                <a:cs typeface="Yu Gothic"/>
              </a:rPr>
              <a:t>請求書欄：〇は「適格請求書」適合書類。</a:t>
            </a:r>
            <a:endParaRPr sz="950">
              <a:latin typeface="Yu Gothic"/>
              <a:cs typeface="Yu Gothic"/>
            </a:endParaRPr>
          </a:p>
          <a:p>
            <a:pPr marL="12700">
              <a:lnSpc>
                <a:spcPct val="100000"/>
              </a:lnSpc>
              <a:spcBef>
                <a:spcPts val="450"/>
              </a:spcBef>
            </a:pPr>
            <a:r>
              <a:rPr sz="950" spc="30" dirty="0">
                <a:latin typeface="Yu Gothic"/>
                <a:cs typeface="Yu Gothic"/>
              </a:rPr>
              <a:t>（注</a:t>
            </a:r>
            <a:r>
              <a:rPr sz="950" spc="15" dirty="0">
                <a:latin typeface="Yu Gothic"/>
                <a:cs typeface="Yu Gothic"/>
              </a:rPr>
              <a:t>４)</a:t>
            </a:r>
            <a:r>
              <a:rPr sz="950" spc="30" dirty="0">
                <a:latin typeface="Yu Gothic"/>
                <a:cs typeface="Yu Gothic"/>
              </a:rPr>
              <a:t>値引き書欄：●は「適格返還請求書」適合書類。×は「適格返還請求書」非適合書類</a:t>
            </a:r>
            <a:endParaRPr sz="950">
              <a:latin typeface="Yu Gothic"/>
              <a:cs typeface="Yu Gothic"/>
            </a:endParaRPr>
          </a:p>
          <a:p>
            <a:pPr marL="12700">
              <a:lnSpc>
                <a:spcPct val="100000"/>
              </a:lnSpc>
              <a:spcBef>
                <a:spcPts val="450"/>
              </a:spcBef>
            </a:pPr>
            <a:r>
              <a:rPr sz="950" spc="30" dirty="0">
                <a:latin typeface="Yu Gothic"/>
                <a:cs typeface="Yu Gothic"/>
              </a:rPr>
              <a:t>（注５）保存義務欄：〇は消費税法保存義務あり。（電子取引の取引データは電帳法上保存義務あり）</a:t>
            </a:r>
            <a:endParaRPr sz="950">
              <a:latin typeface="Yu Gothic"/>
              <a:cs typeface="Yu Gothic"/>
            </a:endParaRPr>
          </a:p>
          <a:p>
            <a:pPr marL="1261110">
              <a:lnSpc>
                <a:spcPct val="100000"/>
              </a:lnSpc>
              <a:spcBef>
                <a:spcPts val="455"/>
              </a:spcBef>
            </a:pPr>
            <a:r>
              <a:rPr sz="950" spc="30" dirty="0">
                <a:latin typeface="Yu Gothic"/>
                <a:cs typeface="Yu Gothic"/>
              </a:rPr>
              <a:t>×は消費税法保存義務なし。（電子取引の取引データは電帳法上保存義務あり）</a:t>
            </a:r>
            <a:endParaRPr sz="950">
              <a:latin typeface="Yu Gothic"/>
              <a:cs typeface="Yu Gothic"/>
            </a:endParaRPr>
          </a:p>
        </p:txBody>
      </p:sp>
      <p:sp>
        <p:nvSpPr>
          <p:cNvPr id="8" name="object 8"/>
          <p:cNvSpPr txBox="1"/>
          <p:nvPr/>
        </p:nvSpPr>
        <p:spPr>
          <a:xfrm>
            <a:off x="3756483" y="1618272"/>
            <a:ext cx="1486535" cy="421005"/>
          </a:xfrm>
          <a:prstGeom prst="rect">
            <a:avLst/>
          </a:prstGeom>
        </p:spPr>
        <p:txBody>
          <a:bodyPr vert="horz" wrap="square" lIns="0" tIns="64769" rIns="0" bIns="0" rtlCol="0">
            <a:spAutoFit/>
          </a:bodyPr>
          <a:lstStyle/>
          <a:p>
            <a:pPr marL="12700">
              <a:lnSpc>
                <a:spcPct val="100000"/>
              </a:lnSpc>
              <a:spcBef>
                <a:spcPts val="509"/>
              </a:spcBef>
            </a:pPr>
            <a:r>
              <a:rPr sz="950" b="1" spc="30" dirty="0">
                <a:solidFill>
                  <a:srgbClr val="C00000"/>
                </a:solidFill>
                <a:latin typeface="Yu Gothic"/>
                <a:cs typeface="Yu Gothic"/>
              </a:rPr>
              <a:t>御中</a:t>
            </a:r>
            <a:endParaRPr sz="950">
              <a:latin typeface="Yu Gothic"/>
              <a:cs typeface="Yu Gothic"/>
            </a:endParaRPr>
          </a:p>
          <a:p>
            <a:pPr marL="240665">
              <a:lnSpc>
                <a:spcPct val="100000"/>
              </a:lnSpc>
              <a:spcBef>
                <a:spcPts val="415"/>
              </a:spcBef>
            </a:pPr>
            <a:r>
              <a:rPr sz="950" spc="10" dirty="0">
                <a:latin typeface="Yu Gothic"/>
                <a:cs typeface="Yu Gothic"/>
              </a:rPr>
              <a:t>10</a:t>
            </a:r>
            <a:r>
              <a:rPr sz="950" spc="30" dirty="0">
                <a:latin typeface="Yu Gothic"/>
                <a:cs typeface="Yu Gothic"/>
              </a:rPr>
              <a:t>月分請求金額</a:t>
            </a:r>
            <a:r>
              <a:rPr sz="950" dirty="0">
                <a:latin typeface="Yu Gothic"/>
                <a:cs typeface="Yu Gothic"/>
              </a:rPr>
              <a:t>(</a:t>
            </a:r>
            <a:r>
              <a:rPr sz="950" spc="30" dirty="0">
                <a:latin typeface="Yu Gothic"/>
                <a:cs typeface="Yu Gothic"/>
              </a:rPr>
              <a:t>税込</a:t>
            </a:r>
            <a:r>
              <a:rPr sz="950" spc="10" dirty="0">
                <a:latin typeface="Yu Gothic"/>
                <a:cs typeface="Yu Gothic"/>
              </a:rPr>
              <a:t>)</a:t>
            </a:r>
            <a:endParaRPr sz="950">
              <a:latin typeface="Yu Gothic"/>
              <a:cs typeface="Yu Gothic"/>
            </a:endParaRPr>
          </a:p>
        </p:txBody>
      </p:sp>
      <p:sp>
        <p:nvSpPr>
          <p:cNvPr id="9" name="object 9"/>
          <p:cNvSpPr txBox="1"/>
          <p:nvPr/>
        </p:nvSpPr>
        <p:spPr>
          <a:xfrm>
            <a:off x="5341449" y="1618272"/>
            <a:ext cx="814069" cy="421005"/>
          </a:xfrm>
          <a:prstGeom prst="rect">
            <a:avLst/>
          </a:prstGeom>
        </p:spPr>
        <p:txBody>
          <a:bodyPr vert="horz" wrap="square" lIns="0" tIns="11430" rIns="0" bIns="0" rtlCol="0">
            <a:spAutoFit/>
          </a:bodyPr>
          <a:lstStyle/>
          <a:p>
            <a:pPr marL="12700" marR="5080" indent="232410">
              <a:lnSpc>
                <a:spcPct val="136600"/>
              </a:lnSpc>
              <a:spcBef>
                <a:spcPts val="90"/>
              </a:spcBef>
            </a:pPr>
            <a:r>
              <a:rPr sz="950" spc="30" dirty="0">
                <a:latin typeface="Yu Gothic"/>
                <a:cs typeface="Yu Gothic"/>
              </a:rPr>
              <a:t>H〇</a:t>
            </a:r>
            <a:r>
              <a:rPr sz="950" spc="-15" dirty="0">
                <a:latin typeface="Yu Gothic"/>
                <a:cs typeface="Yu Gothic"/>
              </a:rPr>
              <a:t>.</a:t>
            </a:r>
            <a:r>
              <a:rPr sz="950" spc="10" dirty="0">
                <a:latin typeface="Yu Gothic"/>
                <a:cs typeface="Yu Gothic"/>
              </a:rPr>
              <a:t>10</a:t>
            </a:r>
            <a:r>
              <a:rPr sz="950" spc="-15" dirty="0">
                <a:latin typeface="Yu Gothic"/>
                <a:cs typeface="Yu Gothic"/>
              </a:rPr>
              <a:t>.</a:t>
            </a:r>
            <a:r>
              <a:rPr sz="950" spc="5" dirty="0">
                <a:latin typeface="Yu Gothic"/>
                <a:cs typeface="Yu Gothic"/>
              </a:rPr>
              <a:t>31  </a:t>
            </a:r>
            <a:r>
              <a:rPr sz="950" spc="10" dirty="0">
                <a:latin typeface="Yu Gothic"/>
                <a:cs typeface="Yu Gothic"/>
              </a:rPr>
              <a:t>15,400</a:t>
            </a:r>
            <a:endParaRPr sz="950">
              <a:latin typeface="Yu Gothic"/>
              <a:cs typeface="Yu Gothic"/>
            </a:endParaRPr>
          </a:p>
        </p:txBody>
      </p:sp>
      <p:sp>
        <p:nvSpPr>
          <p:cNvPr id="10" name="object 10"/>
          <p:cNvSpPr/>
          <p:nvPr/>
        </p:nvSpPr>
        <p:spPr>
          <a:xfrm>
            <a:off x="2752808" y="1455609"/>
            <a:ext cx="4100195" cy="0"/>
          </a:xfrm>
          <a:custGeom>
            <a:avLst/>
            <a:gdLst/>
            <a:ahLst/>
            <a:cxnLst/>
            <a:rect l="l" t="t" r="r" b="b"/>
            <a:pathLst>
              <a:path w="4100195">
                <a:moveTo>
                  <a:pt x="0" y="0"/>
                </a:moveTo>
                <a:lnTo>
                  <a:pt x="4100038" y="0"/>
                </a:lnTo>
              </a:path>
            </a:pathLst>
          </a:custGeom>
          <a:ln w="3175">
            <a:solidFill>
              <a:srgbClr val="000000"/>
            </a:solidFill>
          </a:ln>
        </p:spPr>
        <p:txBody>
          <a:bodyPr wrap="square" lIns="0" tIns="0" rIns="0" bIns="0" rtlCol="0"/>
          <a:lstStyle/>
          <a:p>
            <a:endParaRPr/>
          </a:p>
        </p:txBody>
      </p:sp>
      <p:sp>
        <p:nvSpPr>
          <p:cNvPr id="11" name="object 11"/>
          <p:cNvSpPr/>
          <p:nvPr/>
        </p:nvSpPr>
        <p:spPr>
          <a:xfrm>
            <a:off x="2752810" y="1457760"/>
            <a:ext cx="4100195" cy="0"/>
          </a:xfrm>
          <a:custGeom>
            <a:avLst/>
            <a:gdLst/>
            <a:ahLst/>
            <a:cxnLst/>
            <a:rect l="l" t="t" r="r" b="b"/>
            <a:pathLst>
              <a:path w="4100195">
                <a:moveTo>
                  <a:pt x="0" y="0"/>
                </a:moveTo>
                <a:lnTo>
                  <a:pt x="4100038" y="0"/>
                </a:lnTo>
              </a:path>
            </a:pathLst>
          </a:custGeom>
          <a:ln w="4298">
            <a:solidFill>
              <a:srgbClr val="000000"/>
            </a:solidFill>
          </a:ln>
        </p:spPr>
        <p:txBody>
          <a:bodyPr wrap="square" lIns="0" tIns="0" rIns="0" bIns="0" rtlCol="0"/>
          <a:lstStyle/>
          <a:p>
            <a:endParaRPr/>
          </a:p>
        </p:txBody>
      </p:sp>
      <p:graphicFrame>
        <p:nvGraphicFramePr>
          <p:cNvPr id="12" name="object 12"/>
          <p:cNvGraphicFramePr>
            <a:graphicFrameLocks noGrp="1"/>
          </p:cNvGraphicFramePr>
          <p:nvPr/>
        </p:nvGraphicFramePr>
        <p:xfrm>
          <a:off x="1895766" y="1455610"/>
          <a:ext cx="702310" cy="1818225"/>
        </p:xfrm>
        <a:graphic>
          <a:graphicData uri="http://schemas.openxmlformats.org/drawingml/2006/table">
            <a:tbl>
              <a:tblPr firstRow="1" bandRow="1">
                <a:tableStyleId>{2D5ABB26-0587-4C30-8999-92F81FD0307C}</a:tableStyleId>
              </a:tblPr>
              <a:tblGrid>
                <a:gridCol w="702310">
                  <a:extLst>
                    <a:ext uri="{9D8B030D-6E8A-4147-A177-3AD203B41FA5}">
                      <a16:colId xmlns:a16="http://schemas.microsoft.com/office/drawing/2014/main" val="20000"/>
                    </a:ext>
                  </a:extLst>
                </a:gridCol>
              </a:tblGrid>
              <a:tr h="202025">
                <a:tc>
                  <a:txBody>
                    <a:bodyPr/>
                    <a:lstStyle/>
                    <a:p>
                      <a:pPr marL="165735">
                        <a:lnSpc>
                          <a:spcPct val="100000"/>
                        </a:lnSpc>
                        <a:spcBef>
                          <a:spcPts val="180"/>
                        </a:spcBef>
                      </a:pPr>
                      <a:r>
                        <a:rPr sz="950" spc="30" dirty="0">
                          <a:latin typeface="Yu Gothic"/>
                          <a:cs typeface="Yu Gothic"/>
                        </a:rPr>
                        <a:t>請求書</a:t>
                      </a:r>
                      <a:endParaRPr sz="950">
                        <a:latin typeface="Yu Gothic"/>
                        <a:cs typeface="Yu Gothic"/>
                      </a:endParaRPr>
                    </a:p>
                  </a:txBody>
                  <a:tcPr marL="0" marR="0" marT="2286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404047">
                <a:tc>
                  <a:txBody>
                    <a:bodyPr/>
                    <a:lstStyle/>
                    <a:p>
                      <a:pPr marL="3810" algn="ctr">
                        <a:lnSpc>
                          <a:spcPct val="100000"/>
                        </a:lnSpc>
                        <a:spcBef>
                          <a:spcPts val="960"/>
                        </a:spcBef>
                      </a:pPr>
                      <a:r>
                        <a:rPr sz="950" dirty="0">
                          <a:latin typeface="Yu Gothic"/>
                          <a:cs typeface="Yu Gothic"/>
                        </a:rPr>
                        <a:t>〇</a:t>
                      </a:r>
                      <a:endParaRPr sz="950">
                        <a:latin typeface="Yu Gothic"/>
                        <a:cs typeface="Yu Gothic"/>
                      </a:endParaRPr>
                    </a:p>
                  </a:txBody>
                  <a:tcPr marL="0" marR="0" marT="1219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202027">
                <a:tc>
                  <a:txBody>
                    <a:bodyPr/>
                    <a:lstStyle/>
                    <a:p>
                      <a:pPr marR="93345" algn="r">
                        <a:lnSpc>
                          <a:spcPct val="100000"/>
                        </a:lnSpc>
                        <a:spcBef>
                          <a:spcPts val="180"/>
                        </a:spcBef>
                      </a:pPr>
                      <a:r>
                        <a:rPr sz="950" dirty="0">
                          <a:latin typeface="Yu Gothic"/>
                          <a:cs typeface="Yu Gothic"/>
                        </a:rPr>
                        <a:t>値引き書</a:t>
                      </a:r>
                      <a:endParaRPr sz="950">
                        <a:latin typeface="Yu Gothic"/>
                        <a:cs typeface="Yu Gothic"/>
                      </a:endParaRPr>
                    </a:p>
                  </a:txBody>
                  <a:tcPr marL="0" marR="0" marT="2286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404052">
                <a:tc>
                  <a:txBody>
                    <a:bodyPr/>
                    <a:lstStyle/>
                    <a:p>
                      <a:pPr marL="3810" algn="ctr">
                        <a:lnSpc>
                          <a:spcPct val="100000"/>
                        </a:lnSpc>
                        <a:spcBef>
                          <a:spcPts val="960"/>
                        </a:spcBef>
                      </a:pPr>
                      <a:r>
                        <a:rPr sz="950" dirty="0">
                          <a:latin typeface="Yu Gothic"/>
                          <a:cs typeface="Yu Gothic"/>
                        </a:rPr>
                        <a:t>●</a:t>
                      </a:r>
                      <a:endParaRPr sz="950">
                        <a:latin typeface="Yu Gothic"/>
                        <a:cs typeface="Yu Gothic"/>
                      </a:endParaRPr>
                    </a:p>
                  </a:txBody>
                  <a:tcPr marL="0" marR="0" marT="1219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202025">
                <a:tc>
                  <a:txBody>
                    <a:bodyPr/>
                    <a:lstStyle/>
                    <a:p>
                      <a:pPr marR="93345" algn="r">
                        <a:lnSpc>
                          <a:spcPct val="100000"/>
                        </a:lnSpc>
                        <a:spcBef>
                          <a:spcPts val="185"/>
                        </a:spcBef>
                      </a:pPr>
                      <a:r>
                        <a:rPr sz="950" dirty="0">
                          <a:latin typeface="Yu Gothic"/>
                          <a:cs typeface="Yu Gothic"/>
                        </a:rPr>
                        <a:t>保存義務</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4"/>
                  </a:ext>
                </a:extLst>
              </a:tr>
              <a:tr h="202022">
                <a:tc>
                  <a:txBody>
                    <a:bodyPr/>
                    <a:lstStyle/>
                    <a:p>
                      <a:pPr marL="19050">
                        <a:lnSpc>
                          <a:spcPct val="100000"/>
                        </a:lnSpc>
                        <a:spcBef>
                          <a:spcPts val="185"/>
                        </a:spcBef>
                      </a:pPr>
                      <a:r>
                        <a:rPr sz="950" spc="30" dirty="0">
                          <a:latin typeface="Yu Gothic"/>
                          <a:cs typeface="Yu Gothic"/>
                        </a:rPr>
                        <a:t>買手：〇</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5"/>
                  </a:ext>
                </a:extLst>
              </a:tr>
              <a:tr h="202027">
                <a:tc>
                  <a:txBody>
                    <a:bodyPr/>
                    <a:lstStyle/>
                    <a:p>
                      <a:pPr marL="19050">
                        <a:lnSpc>
                          <a:spcPct val="100000"/>
                        </a:lnSpc>
                        <a:spcBef>
                          <a:spcPts val="185"/>
                        </a:spcBef>
                      </a:pPr>
                      <a:r>
                        <a:rPr sz="950" spc="30" dirty="0">
                          <a:latin typeface="Yu Gothic"/>
                          <a:cs typeface="Yu Gothic"/>
                        </a:rPr>
                        <a:t>売手：〇</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6"/>
                  </a:ext>
                </a:extLst>
              </a:tr>
            </a:tbl>
          </a:graphicData>
        </a:graphic>
      </p:graphicFrame>
      <p:graphicFrame>
        <p:nvGraphicFramePr>
          <p:cNvPr id="13" name="object 13"/>
          <p:cNvGraphicFramePr>
            <a:graphicFrameLocks noGrp="1"/>
          </p:cNvGraphicFramePr>
          <p:nvPr/>
        </p:nvGraphicFramePr>
        <p:xfrm>
          <a:off x="3489270" y="2061683"/>
          <a:ext cx="2738120" cy="2432900"/>
        </p:xfrm>
        <a:graphic>
          <a:graphicData uri="http://schemas.openxmlformats.org/drawingml/2006/table">
            <a:tbl>
              <a:tblPr firstRow="1" bandRow="1">
                <a:tableStyleId>{2D5ABB26-0587-4C30-8999-92F81FD0307C}</a:tableStyleId>
              </a:tblPr>
              <a:tblGrid>
                <a:gridCol w="822325">
                  <a:extLst>
                    <a:ext uri="{9D8B030D-6E8A-4147-A177-3AD203B41FA5}">
                      <a16:colId xmlns:a16="http://schemas.microsoft.com/office/drawing/2014/main" val="20000"/>
                    </a:ext>
                  </a:extLst>
                </a:gridCol>
                <a:gridCol w="1252855">
                  <a:extLst>
                    <a:ext uri="{9D8B030D-6E8A-4147-A177-3AD203B41FA5}">
                      <a16:colId xmlns:a16="http://schemas.microsoft.com/office/drawing/2014/main" val="20001"/>
                    </a:ext>
                  </a:extLst>
                </a:gridCol>
                <a:gridCol w="662940">
                  <a:extLst>
                    <a:ext uri="{9D8B030D-6E8A-4147-A177-3AD203B41FA5}">
                      <a16:colId xmlns:a16="http://schemas.microsoft.com/office/drawing/2014/main" val="20002"/>
                    </a:ext>
                  </a:extLst>
                </a:gridCol>
              </a:tblGrid>
              <a:tr h="202027">
                <a:tc gridSpan="3">
                  <a:txBody>
                    <a:bodyPr/>
                    <a:lstStyle/>
                    <a:p>
                      <a:pPr marL="3810" algn="ctr">
                        <a:lnSpc>
                          <a:spcPct val="100000"/>
                        </a:lnSpc>
                        <a:spcBef>
                          <a:spcPts val="150"/>
                        </a:spcBef>
                      </a:pPr>
                      <a:r>
                        <a:rPr sz="950" spc="10" dirty="0">
                          <a:latin typeface="Yu Gothic"/>
                          <a:cs typeface="Yu Gothic"/>
                        </a:rPr>
                        <a:t>10</a:t>
                      </a:r>
                      <a:r>
                        <a:rPr sz="950" spc="30" dirty="0">
                          <a:latin typeface="Yu Gothic"/>
                          <a:cs typeface="Yu Gothic"/>
                        </a:rPr>
                        <a:t>月分納入金額</a:t>
                      </a:r>
                      <a:endParaRPr sz="9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202026">
                <a:tc>
                  <a:txBody>
                    <a:bodyPr/>
                    <a:lstStyle/>
                    <a:p>
                      <a:pPr marL="226060">
                        <a:lnSpc>
                          <a:spcPct val="100000"/>
                        </a:lnSpc>
                        <a:spcBef>
                          <a:spcPts val="180"/>
                        </a:spcBef>
                      </a:pPr>
                      <a:r>
                        <a:rPr sz="950" spc="30" dirty="0">
                          <a:latin typeface="Yu Gothic"/>
                          <a:cs typeface="Yu Gothic"/>
                        </a:rPr>
                        <a:t>納品日</a:t>
                      </a:r>
                      <a:endParaRPr sz="950">
                        <a:latin typeface="Yu Gothic"/>
                        <a:cs typeface="Yu Gothic"/>
                      </a:endParaRPr>
                    </a:p>
                  </a:txBody>
                  <a:tcPr marL="0" marR="0" marT="2286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80"/>
                        </a:spcBef>
                      </a:pPr>
                      <a:r>
                        <a:rPr sz="950" spc="30" dirty="0">
                          <a:latin typeface="Yu Gothic"/>
                          <a:cs typeface="Yu Gothic"/>
                        </a:rPr>
                        <a:t>品名</a:t>
                      </a:r>
                      <a:endParaRPr sz="950">
                        <a:latin typeface="Yu Gothic"/>
                        <a:cs typeface="Yu Gothic"/>
                      </a:endParaRPr>
                    </a:p>
                  </a:txBody>
                  <a:tcPr marL="0" marR="0" marT="2286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80"/>
                        </a:spcBef>
                      </a:pPr>
                      <a:r>
                        <a:rPr sz="950" spc="30" dirty="0">
                          <a:latin typeface="Yu Gothic"/>
                          <a:cs typeface="Yu Gothic"/>
                        </a:rPr>
                        <a:t>税込金額</a:t>
                      </a:r>
                      <a:endParaRPr sz="950">
                        <a:latin typeface="Yu Gothic"/>
                        <a:cs typeface="Yu Gothic"/>
                      </a:endParaRPr>
                    </a:p>
                  </a:txBody>
                  <a:tcPr marL="0" marR="0" marT="2286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202025">
                <a:tc>
                  <a:txBody>
                    <a:bodyPr/>
                    <a:lstStyle/>
                    <a:p>
                      <a:pPr marR="165100" algn="r">
                        <a:lnSpc>
                          <a:spcPct val="100000"/>
                        </a:lnSpc>
                        <a:spcBef>
                          <a:spcPts val="185"/>
                        </a:spcBef>
                      </a:pPr>
                      <a:r>
                        <a:rPr sz="950" b="1" spc="10" dirty="0">
                          <a:solidFill>
                            <a:srgbClr val="C00000"/>
                          </a:solidFill>
                          <a:latin typeface="Yu Gothic"/>
                          <a:cs typeface="Yu Gothic"/>
                        </a:rPr>
                        <a:t>10</a:t>
                      </a:r>
                      <a:r>
                        <a:rPr sz="950" b="1" spc="-5" dirty="0">
                          <a:solidFill>
                            <a:srgbClr val="C00000"/>
                          </a:solidFill>
                          <a:latin typeface="Yu Gothic"/>
                          <a:cs typeface="Yu Gothic"/>
                        </a:rPr>
                        <a:t>月</a:t>
                      </a:r>
                      <a:r>
                        <a:rPr sz="950" b="1" spc="10" dirty="0">
                          <a:solidFill>
                            <a:srgbClr val="C00000"/>
                          </a:solidFill>
                          <a:latin typeface="Yu Gothic"/>
                          <a:cs typeface="Yu Gothic"/>
                        </a:rPr>
                        <a:t>5日</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3495">
                        <a:lnSpc>
                          <a:spcPct val="100000"/>
                        </a:lnSpc>
                        <a:spcBef>
                          <a:spcPts val="185"/>
                        </a:spcBef>
                      </a:pPr>
                      <a:r>
                        <a:rPr sz="950" b="1" spc="30" dirty="0">
                          <a:solidFill>
                            <a:srgbClr val="C00000"/>
                          </a:solidFill>
                          <a:latin typeface="Yu Gothic"/>
                          <a:cs typeface="Yu Gothic"/>
                        </a:rPr>
                        <a:t>ビール</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2225" algn="ctr">
                        <a:lnSpc>
                          <a:spcPct val="100000"/>
                        </a:lnSpc>
                        <a:spcBef>
                          <a:spcPts val="185"/>
                        </a:spcBef>
                      </a:pPr>
                      <a:r>
                        <a:rPr sz="950" b="1" spc="20" dirty="0">
                          <a:solidFill>
                            <a:srgbClr val="C00000"/>
                          </a:solidFill>
                          <a:latin typeface="Yu Gothic"/>
                          <a:cs typeface="Yu Gothic"/>
                        </a:rPr>
                        <a:t>1,100</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202025">
                <a:tc>
                  <a:txBody>
                    <a:bodyPr/>
                    <a:lstStyle/>
                    <a:p>
                      <a:pPr marR="165100" algn="r">
                        <a:lnSpc>
                          <a:spcPct val="100000"/>
                        </a:lnSpc>
                        <a:spcBef>
                          <a:spcPts val="185"/>
                        </a:spcBef>
                      </a:pPr>
                      <a:r>
                        <a:rPr sz="950" b="1" spc="10" dirty="0">
                          <a:solidFill>
                            <a:srgbClr val="C00000"/>
                          </a:solidFill>
                          <a:latin typeface="Yu Gothic"/>
                          <a:cs typeface="Yu Gothic"/>
                        </a:rPr>
                        <a:t>10</a:t>
                      </a:r>
                      <a:r>
                        <a:rPr sz="950" b="1" spc="-5" dirty="0">
                          <a:solidFill>
                            <a:srgbClr val="C00000"/>
                          </a:solidFill>
                          <a:latin typeface="Yu Gothic"/>
                          <a:cs typeface="Yu Gothic"/>
                        </a:rPr>
                        <a:t>月</a:t>
                      </a:r>
                      <a:r>
                        <a:rPr sz="950" b="1" spc="10" dirty="0">
                          <a:solidFill>
                            <a:srgbClr val="C00000"/>
                          </a:solidFill>
                          <a:latin typeface="Yu Gothic"/>
                          <a:cs typeface="Yu Gothic"/>
                        </a:rPr>
                        <a:t>5日</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3495">
                        <a:lnSpc>
                          <a:spcPct val="100000"/>
                        </a:lnSpc>
                        <a:spcBef>
                          <a:spcPts val="185"/>
                        </a:spcBef>
                      </a:pPr>
                      <a:r>
                        <a:rPr sz="950" b="1" spc="30" dirty="0">
                          <a:solidFill>
                            <a:srgbClr val="C00000"/>
                          </a:solidFill>
                          <a:latin typeface="Yu Gothic"/>
                          <a:cs typeface="Yu Gothic"/>
                        </a:rPr>
                        <a:t>オレンジジュース※</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6034" algn="ctr">
                        <a:lnSpc>
                          <a:spcPct val="100000"/>
                        </a:lnSpc>
                        <a:spcBef>
                          <a:spcPts val="185"/>
                        </a:spcBef>
                      </a:pPr>
                      <a:r>
                        <a:rPr sz="950" b="1" spc="25" dirty="0">
                          <a:solidFill>
                            <a:srgbClr val="C00000"/>
                          </a:solidFill>
                          <a:latin typeface="Yu Gothic"/>
                          <a:cs typeface="Yu Gothic"/>
                        </a:rPr>
                        <a:t>540</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202022">
                <a:tc>
                  <a:txBody>
                    <a:bodyPr/>
                    <a:lstStyle/>
                    <a:p>
                      <a:pPr marR="130175" algn="r">
                        <a:lnSpc>
                          <a:spcPct val="100000"/>
                        </a:lnSpc>
                        <a:spcBef>
                          <a:spcPts val="185"/>
                        </a:spcBef>
                      </a:pPr>
                      <a:r>
                        <a:rPr sz="950" b="1" spc="10" dirty="0">
                          <a:solidFill>
                            <a:srgbClr val="C00000"/>
                          </a:solidFill>
                          <a:latin typeface="Yu Gothic"/>
                          <a:cs typeface="Yu Gothic"/>
                        </a:rPr>
                        <a:t>10</a:t>
                      </a:r>
                      <a:r>
                        <a:rPr sz="950" b="1" spc="-5" dirty="0">
                          <a:solidFill>
                            <a:srgbClr val="C00000"/>
                          </a:solidFill>
                          <a:latin typeface="Yu Gothic"/>
                          <a:cs typeface="Yu Gothic"/>
                        </a:rPr>
                        <a:t>月</a:t>
                      </a:r>
                      <a:r>
                        <a:rPr sz="950" b="1" spc="10" dirty="0">
                          <a:solidFill>
                            <a:srgbClr val="C00000"/>
                          </a:solidFill>
                          <a:latin typeface="Yu Gothic"/>
                          <a:cs typeface="Yu Gothic"/>
                        </a:rPr>
                        <a:t>10日</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3495">
                        <a:lnSpc>
                          <a:spcPct val="100000"/>
                        </a:lnSpc>
                        <a:spcBef>
                          <a:spcPts val="185"/>
                        </a:spcBef>
                      </a:pPr>
                      <a:r>
                        <a:rPr sz="950" b="1" spc="30" dirty="0">
                          <a:solidFill>
                            <a:srgbClr val="C00000"/>
                          </a:solidFill>
                          <a:latin typeface="Yu Gothic"/>
                          <a:cs typeface="Yu Gothic"/>
                        </a:rPr>
                        <a:t>ビール</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2225" algn="ctr">
                        <a:lnSpc>
                          <a:spcPct val="100000"/>
                        </a:lnSpc>
                        <a:spcBef>
                          <a:spcPts val="185"/>
                        </a:spcBef>
                      </a:pPr>
                      <a:r>
                        <a:rPr sz="950" b="1" spc="20" dirty="0">
                          <a:solidFill>
                            <a:srgbClr val="C00000"/>
                          </a:solidFill>
                          <a:latin typeface="Yu Gothic"/>
                          <a:cs typeface="Yu Gothic"/>
                        </a:rPr>
                        <a:t>1,100</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202027">
                <a:tc>
                  <a:txBody>
                    <a:bodyPr/>
                    <a:lstStyle/>
                    <a:p>
                      <a:pPr marR="130175" algn="r">
                        <a:lnSpc>
                          <a:spcPct val="100000"/>
                        </a:lnSpc>
                        <a:spcBef>
                          <a:spcPts val="185"/>
                        </a:spcBef>
                      </a:pPr>
                      <a:r>
                        <a:rPr sz="950" b="1" spc="10" dirty="0">
                          <a:solidFill>
                            <a:srgbClr val="C00000"/>
                          </a:solidFill>
                          <a:latin typeface="Yu Gothic"/>
                          <a:cs typeface="Yu Gothic"/>
                        </a:rPr>
                        <a:t>10</a:t>
                      </a:r>
                      <a:r>
                        <a:rPr sz="950" b="1" spc="-5" dirty="0">
                          <a:solidFill>
                            <a:srgbClr val="C00000"/>
                          </a:solidFill>
                          <a:latin typeface="Yu Gothic"/>
                          <a:cs typeface="Yu Gothic"/>
                        </a:rPr>
                        <a:t>月</a:t>
                      </a:r>
                      <a:r>
                        <a:rPr sz="950" b="1" spc="10" dirty="0">
                          <a:solidFill>
                            <a:srgbClr val="C00000"/>
                          </a:solidFill>
                          <a:latin typeface="Yu Gothic"/>
                          <a:cs typeface="Yu Gothic"/>
                        </a:rPr>
                        <a:t>10日</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3495">
                        <a:lnSpc>
                          <a:spcPct val="100000"/>
                        </a:lnSpc>
                        <a:spcBef>
                          <a:spcPts val="185"/>
                        </a:spcBef>
                      </a:pPr>
                      <a:r>
                        <a:rPr sz="950" b="1" spc="30" dirty="0">
                          <a:solidFill>
                            <a:srgbClr val="C00000"/>
                          </a:solidFill>
                          <a:latin typeface="Yu Gothic"/>
                          <a:cs typeface="Yu Gothic"/>
                        </a:rPr>
                        <a:t>オレンジジュース※</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6034" algn="ctr">
                        <a:lnSpc>
                          <a:spcPct val="100000"/>
                        </a:lnSpc>
                        <a:spcBef>
                          <a:spcPts val="185"/>
                        </a:spcBef>
                      </a:pPr>
                      <a:r>
                        <a:rPr sz="950" b="1" spc="25" dirty="0">
                          <a:solidFill>
                            <a:srgbClr val="C00000"/>
                          </a:solidFill>
                          <a:latin typeface="Yu Gothic"/>
                          <a:cs typeface="Yu Gothic"/>
                        </a:rPr>
                        <a:t>540</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210623">
                <a:tc>
                  <a:txBody>
                    <a:bodyPr/>
                    <a:lstStyle/>
                    <a:p>
                      <a:pPr>
                        <a:lnSpc>
                          <a:spcPct val="100000"/>
                        </a:lnSpc>
                      </a:pPr>
                      <a:endParaRPr sz="1000">
                        <a:latin typeface="Times New Roman"/>
                        <a:cs typeface="Times New Roman"/>
                      </a:endParaRPr>
                    </a:p>
                    <a:p>
                      <a:pPr>
                        <a:lnSpc>
                          <a:spcPct val="100000"/>
                        </a:lnSpc>
                        <a:spcBef>
                          <a:spcPts val="15"/>
                        </a:spcBef>
                      </a:pPr>
                      <a:endParaRPr sz="1050">
                        <a:latin typeface="Times New Roman"/>
                        <a:cs typeface="Times New Roman"/>
                      </a:endParaRPr>
                    </a:p>
                    <a:p>
                      <a:pPr marL="19050">
                        <a:lnSpc>
                          <a:spcPct val="100000"/>
                        </a:lnSpc>
                      </a:pPr>
                      <a:r>
                        <a:rPr sz="950" b="1" dirty="0">
                          <a:solidFill>
                            <a:srgbClr val="C00000"/>
                          </a:solidFill>
                          <a:latin typeface="Yu Gothic"/>
                          <a:cs typeface="Yu Gothic"/>
                        </a:rPr>
                        <a:t>…</a:t>
                      </a:r>
                      <a:endParaRPr sz="9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000">
                        <a:latin typeface="Times New Roman"/>
                        <a:cs typeface="Times New Roman"/>
                      </a:endParaRPr>
                    </a:p>
                    <a:p>
                      <a:pPr>
                        <a:lnSpc>
                          <a:spcPct val="100000"/>
                        </a:lnSpc>
                      </a:pPr>
                      <a:endParaRPr sz="1000">
                        <a:latin typeface="Times New Roman"/>
                        <a:cs typeface="Times New Roman"/>
                      </a:endParaRPr>
                    </a:p>
                    <a:p>
                      <a:pPr>
                        <a:lnSpc>
                          <a:spcPct val="100000"/>
                        </a:lnSpc>
                      </a:pPr>
                      <a:endParaRPr sz="1000">
                        <a:latin typeface="Times New Roman"/>
                        <a:cs typeface="Times New Roman"/>
                      </a:endParaRPr>
                    </a:p>
                    <a:p>
                      <a:pPr marL="19050">
                        <a:lnSpc>
                          <a:spcPct val="100000"/>
                        </a:lnSpc>
                        <a:spcBef>
                          <a:spcPts val="620"/>
                        </a:spcBef>
                      </a:pPr>
                      <a:r>
                        <a:rPr sz="950" b="1" dirty="0">
                          <a:solidFill>
                            <a:srgbClr val="C00000"/>
                          </a:solidFill>
                          <a:latin typeface="Yu Gothic"/>
                          <a:cs typeface="Yu Gothic"/>
                        </a:rPr>
                        <a:t>…</a:t>
                      </a:r>
                      <a:endParaRPr sz="9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000">
                        <a:latin typeface="Times New Roman"/>
                        <a:cs typeface="Times New Roman"/>
                      </a:endParaRPr>
                    </a:p>
                    <a:p>
                      <a:pPr marL="19050">
                        <a:lnSpc>
                          <a:spcPct val="100000"/>
                        </a:lnSpc>
                        <a:spcBef>
                          <a:spcPts val="580"/>
                        </a:spcBef>
                      </a:pPr>
                      <a:r>
                        <a:rPr sz="950" b="1" dirty="0">
                          <a:solidFill>
                            <a:srgbClr val="C00000"/>
                          </a:solidFill>
                          <a:latin typeface="Yu Gothic"/>
                          <a:cs typeface="Yu Gothic"/>
                        </a:rPr>
                        <a:t>…</a:t>
                      </a:r>
                      <a:endParaRPr sz="9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202022">
                <a:tc>
                  <a:txBody>
                    <a:bodyPr/>
                    <a:lstStyle/>
                    <a:p>
                      <a:pPr algn="ctr">
                        <a:lnSpc>
                          <a:spcPct val="100000"/>
                        </a:lnSpc>
                        <a:spcBef>
                          <a:spcPts val="180"/>
                        </a:spcBef>
                      </a:pPr>
                      <a:r>
                        <a:rPr sz="950" spc="30" dirty="0">
                          <a:latin typeface="Yu Gothic"/>
                          <a:cs typeface="Yu Gothic"/>
                        </a:rPr>
                        <a:t>合計</a:t>
                      </a:r>
                      <a:endParaRPr sz="950">
                        <a:latin typeface="Yu Gothic"/>
                        <a:cs typeface="Yu Gothic"/>
                      </a:endParaRPr>
                    </a:p>
                  </a:txBody>
                  <a:tcPr marL="0" marR="0" marT="2286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050">
                        <a:lnSpc>
                          <a:spcPct val="100000"/>
                        </a:lnSpc>
                        <a:spcBef>
                          <a:spcPts val="150"/>
                        </a:spcBef>
                      </a:pPr>
                      <a:r>
                        <a:rPr sz="950" spc="10" dirty="0">
                          <a:latin typeface="Yu Gothic"/>
                          <a:cs typeface="Yu Gothic"/>
                        </a:rPr>
                        <a:t>16,400（</a:t>
                      </a:r>
                      <a:r>
                        <a:rPr sz="950" spc="30" dirty="0">
                          <a:latin typeface="Yu Gothic"/>
                          <a:cs typeface="Yu Gothic"/>
                        </a:rPr>
                        <a:t>消費税</a:t>
                      </a:r>
                      <a:r>
                        <a:rPr sz="950" spc="15" dirty="0">
                          <a:latin typeface="Yu Gothic"/>
                          <a:cs typeface="Yu Gothic"/>
                        </a:rPr>
                        <a:t>：1,400）</a:t>
                      </a:r>
                      <a:endParaRPr sz="9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202025">
                <a:tc>
                  <a:txBody>
                    <a:bodyPr/>
                    <a:lstStyle/>
                    <a:p>
                      <a:pPr marR="153670" algn="r">
                        <a:lnSpc>
                          <a:spcPct val="100000"/>
                        </a:lnSpc>
                        <a:spcBef>
                          <a:spcPts val="185"/>
                        </a:spcBef>
                      </a:pPr>
                      <a:r>
                        <a:rPr sz="950" b="1" spc="10" dirty="0">
                          <a:solidFill>
                            <a:srgbClr val="C00000"/>
                          </a:solidFill>
                          <a:latin typeface="Yu Gothic"/>
                          <a:cs typeface="Yu Gothic"/>
                        </a:rPr>
                        <a:t>10</a:t>
                      </a:r>
                      <a:r>
                        <a:rPr sz="950" b="1" spc="-15" dirty="0">
                          <a:solidFill>
                            <a:srgbClr val="C00000"/>
                          </a:solidFill>
                          <a:latin typeface="Yu Gothic"/>
                          <a:cs typeface="Yu Gothic"/>
                        </a:rPr>
                        <a:t>%</a:t>
                      </a:r>
                      <a:r>
                        <a:rPr sz="950" b="1" dirty="0">
                          <a:solidFill>
                            <a:srgbClr val="C00000"/>
                          </a:solidFill>
                          <a:latin typeface="Yu Gothic"/>
                          <a:cs typeface="Yu Gothic"/>
                        </a:rPr>
                        <a:t>対象</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3495">
                        <a:lnSpc>
                          <a:spcPct val="100000"/>
                        </a:lnSpc>
                        <a:spcBef>
                          <a:spcPts val="150"/>
                        </a:spcBef>
                      </a:pPr>
                      <a:r>
                        <a:rPr sz="950" b="1" spc="25" dirty="0">
                          <a:solidFill>
                            <a:srgbClr val="C00000"/>
                          </a:solidFill>
                          <a:latin typeface="Yu Gothic"/>
                          <a:cs typeface="Yu Gothic"/>
                        </a:rPr>
                        <a:t>11,000（</a:t>
                      </a:r>
                      <a:r>
                        <a:rPr sz="950" b="1" spc="30" dirty="0">
                          <a:solidFill>
                            <a:srgbClr val="C00000"/>
                          </a:solidFill>
                          <a:latin typeface="Yu Gothic"/>
                          <a:cs typeface="Yu Gothic"/>
                        </a:rPr>
                        <a:t>消費税</a:t>
                      </a:r>
                      <a:r>
                        <a:rPr sz="950" b="1" spc="25" dirty="0">
                          <a:solidFill>
                            <a:srgbClr val="C00000"/>
                          </a:solidFill>
                          <a:latin typeface="Yu Gothic"/>
                          <a:cs typeface="Yu Gothic"/>
                        </a:rPr>
                        <a:t>：1,000）</a:t>
                      </a:r>
                      <a:endParaRPr sz="9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8"/>
                  </a:ext>
                </a:extLst>
              </a:tr>
              <a:tr h="202028">
                <a:tc>
                  <a:txBody>
                    <a:bodyPr/>
                    <a:lstStyle/>
                    <a:p>
                      <a:pPr marL="200025">
                        <a:lnSpc>
                          <a:spcPct val="100000"/>
                        </a:lnSpc>
                        <a:spcBef>
                          <a:spcPts val="185"/>
                        </a:spcBef>
                      </a:pPr>
                      <a:r>
                        <a:rPr sz="950" b="1" spc="20" dirty="0">
                          <a:solidFill>
                            <a:srgbClr val="C00000"/>
                          </a:solidFill>
                          <a:latin typeface="Yu Gothic"/>
                          <a:cs typeface="Yu Gothic"/>
                        </a:rPr>
                        <a:t>8%</a:t>
                      </a:r>
                      <a:r>
                        <a:rPr sz="950" b="1" spc="30" dirty="0">
                          <a:solidFill>
                            <a:srgbClr val="C00000"/>
                          </a:solidFill>
                          <a:latin typeface="Yu Gothic"/>
                          <a:cs typeface="Yu Gothic"/>
                        </a:rPr>
                        <a:t>対象</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3495">
                        <a:lnSpc>
                          <a:spcPct val="100000"/>
                        </a:lnSpc>
                        <a:spcBef>
                          <a:spcPts val="150"/>
                        </a:spcBef>
                      </a:pPr>
                      <a:r>
                        <a:rPr sz="950" b="1" spc="20" dirty="0">
                          <a:solidFill>
                            <a:srgbClr val="C00000"/>
                          </a:solidFill>
                          <a:latin typeface="Yu Gothic"/>
                          <a:cs typeface="Yu Gothic"/>
                        </a:rPr>
                        <a:t>5,400（</a:t>
                      </a:r>
                      <a:r>
                        <a:rPr sz="950" b="1" spc="30" dirty="0">
                          <a:solidFill>
                            <a:srgbClr val="C00000"/>
                          </a:solidFill>
                          <a:latin typeface="Yu Gothic"/>
                          <a:cs typeface="Yu Gothic"/>
                        </a:rPr>
                        <a:t>消費税：400）</a:t>
                      </a:r>
                      <a:endParaRPr sz="9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9"/>
                  </a:ext>
                </a:extLst>
              </a:tr>
              <a:tr h="202025">
                <a:tc gridSpan="3">
                  <a:txBody>
                    <a:bodyPr/>
                    <a:lstStyle/>
                    <a:p>
                      <a:pPr marL="871855">
                        <a:lnSpc>
                          <a:spcPct val="100000"/>
                        </a:lnSpc>
                        <a:spcBef>
                          <a:spcPts val="150"/>
                        </a:spcBef>
                      </a:pPr>
                      <a:r>
                        <a:rPr sz="950" spc="30" dirty="0">
                          <a:latin typeface="Yu Gothic"/>
                          <a:cs typeface="Yu Gothic"/>
                        </a:rPr>
                        <a:t>９月分一括値引き</a:t>
                      </a:r>
                      <a:endParaRPr sz="9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0"/>
                  </a:ext>
                </a:extLst>
              </a:tr>
              <a:tr h="202025">
                <a:tc>
                  <a:txBody>
                    <a:bodyPr/>
                    <a:lstStyle/>
                    <a:p>
                      <a:pPr algn="ctr">
                        <a:lnSpc>
                          <a:spcPct val="100000"/>
                        </a:lnSpc>
                        <a:spcBef>
                          <a:spcPts val="185"/>
                        </a:spcBef>
                      </a:pPr>
                      <a:r>
                        <a:rPr sz="950" spc="30" dirty="0">
                          <a:latin typeface="Yu Gothic"/>
                          <a:cs typeface="Yu Gothic"/>
                        </a:rPr>
                        <a:t>合計</a:t>
                      </a:r>
                      <a:endParaRPr sz="950">
                        <a:latin typeface="Yu Gothic"/>
                        <a:cs typeface="Yu Gothic"/>
                      </a:endParaRPr>
                    </a:p>
                  </a:txBody>
                  <a:tcPr marL="0" marR="0" marT="2349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050">
                        <a:lnSpc>
                          <a:spcPct val="100000"/>
                        </a:lnSpc>
                        <a:spcBef>
                          <a:spcPts val="150"/>
                        </a:spcBef>
                      </a:pPr>
                      <a:r>
                        <a:rPr sz="950" spc="5" dirty="0">
                          <a:latin typeface="Yu Gothic"/>
                          <a:cs typeface="Yu Gothic"/>
                        </a:rPr>
                        <a:t>1,000</a:t>
                      </a:r>
                      <a:endParaRPr sz="9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1"/>
                  </a:ext>
                </a:extLst>
              </a:tr>
            </a:tbl>
          </a:graphicData>
        </a:graphic>
      </p:graphicFrame>
      <p:sp>
        <p:nvSpPr>
          <p:cNvPr id="14" name="object 14"/>
          <p:cNvSpPr/>
          <p:nvPr/>
        </p:nvSpPr>
        <p:spPr>
          <a:xfrm>
            <a:off x="2748507" y="1455609"/>
            <a:ext cx="0" cy="3447415"/>
          </a:xfrm>
          <a:custGeom>
            <a:avLst/>
            <a:gdLst/>
            <a:ahLst/>
            <a:cxnLst/>
            <a:rect l="l" t="t" r="r" b="b"/>
            <a:pathLst>
              <a:path h="3447415">
                <a:moveTo>
                  <a:pt x="0" y="0"/>
                </a:moveTo>
                <a:lnTo>
                  <a:pt x="0" y="3447328"/>
                </a:lnTo>
              </a:path>
            </a:pathLst>
          </a:custGeom>
          <a:ln w="3175">
            <a:solidFill>
              <a:srgbClr val="000000"/>
            </a:solidFill>
          </a:ln>
        </p:spPr>
        <p:txBody>
          <a:bodyPr wrap="square" lIns="0" tIns="0" rIns="0" bIns="0" rtlCol="0"/>
          <a:lstStyle/>
          <a:p>
            <a:endParaRPr/>
          </a:p>
        </p:txBody>
      </p:sp>
      <p:sp>
        <p:nvSpPr>
          <p:cNvPr id="15" name="object 15"/>
          <p:cNvSpPr/>
          <p:nvPr/>
        </p:nvSpPr>
        <p:spPr>
          <a:xfrm>
            <a:off x="2750662" y="1455611"/>
            <a:ext cx="0" cy="3447415"/>
          </a:xfrm>
          <a:custGeom>
            <a:avLst/>
            <a:gdLst/>
            <a:ahLst/>
            <a:cxnLst/>
            <a:rect l="l" t="t" r="r" b="b"/>
            <a:pathLst>
              <a:path h="3447415">
                <a:moveTo>
                  <a:pt x="0" y="0"/>
                </a:moveTo>
                <a:lnTo>
                  <a:pt x="0" y="3447328"/>
                </a:lnTo>
              </a:path>
            </a:pathLst>
          </a:custGeom>
          <a:ln w="4306">
            <a:solidFill>
              <a:srgbClr val="000000"/>
            </a:solidFill>
          </a:ln>
        </p:spPr>
        <p:txBody>
          <a:bodyPr wrap="square" lIns="0" tIns="0" rIns="0" bIns="0" rtlCol="0"/>
          <a:lstStyle/>
          <a:p>
            <a:endParaRPr/>
          </a:p>
        </p:txBody>
      </p:sp>
      <p:sp>
        <p:nvSpPr>
          <p:cNvPr id="16" name="object 16"/>
          <p:cNvSpPr/>
          <p:nvPr/>
        </p:nvSpPr>
        <p:spPr>
          <a:xfrm>
            <a:off x="2752813" y="4898639"/>
            <a:ext cx="4100195" cy="0"/>
          </a:xfrm>
          <a:custGeom>
            <a:avLst/>
            <a:gdLst/>
            <a:ahLst/>
            <a:cxnLst/>
            <a:rect l="l" t="t" r="r" b="b"/>
            <a:pathLst>
              <a:path w="4100195">
                <a:moveTo>
                  <a:pt x="0" y="0"/>
                </a:moveTo>
                <a:lnTo>
                  <a:pt x="4100038" y="0"/>
                </a:lnTo>
              </a:path>
            </a:pathLst>
          </a:custGeom>
          <a:ln w="3175">
            <a:solidFill>
              <a:srgbClr val="000000"/>
            </a:solidFill>
          </a:ln>
        </p:spPr>
        <p:txBody>
          <a:bodyPr wrap="square" lIns="0" tIns="0" rIns="0" bIns="0" rtlCol="0"/>
          <a:lstStyle/>
          <a:p>
            <a:endParaRPr/>
          </a:p>
        </p:txBody>
      </p:sp>
      <p:sp>
        <p:nvSpPr>
          <p:cNvPr id="17" name="object 17"/>
          <p:cNvSpPr/>
          <p:nvPr/>
        </p:nvSpPr>
        <p:spPr>
          <a:xfrm>
            <a:off x="2752815" y="4900788"/>
            <a:ext cx="4100195" cy="0"/>
          </a:xfrm>
          <a:custGeom>
            <a:avLst/>
            <a:gdLst/>
            <a:ahLst/>
            <a:cxnLst/>
            <a:rect l="l" t="t" r="r" b="b"/>
            <a:pathLst>
              <a:path w="4100195">
                <a:moveTo>
                  <a:pt x="0" y="0"/>
                </a:moveTo>
                <a:lnTo>
                  <a:pt x="4100038" y="0"/>
                </a:lnTo>
              </a:path>
            </a:pathLst>
          </a:custGeom>
          <a:ln w="4302">
            <a:solidFill>
              <a:srgbClr val="000000"/>
            </a:solidFill>
          </a:ln>
        </p:spPr>
        <p:txBody>
          <a:bodyPr wrap="square" lIns="0" tIns="0" rIns="0" bIns="0" rtlCol="0"/>
          <a:lstStyle/>
          <a:p>
            <a:endParaRPr/>
          </a:p>
        </p:txBody>
      </p:sp>
      <p:sp>
        <p:nvSpPr>
          <p:cNvPr id="18" name="object 18"/>
          <p:cNvSpPr/>
          <p:nvPr/>
        </p:nvSpPr>
        <p:spPr>
          <a:xfrm>
            <a:off x="6848545" y="1459908"/>
            <a:ext cx="0" cy="3443604"/>
          </a:xfrm>
          <a:custGeom>
            <a:avLst/>
            <a:gdLst/>
            <a:ahLst/>
            <a:cxnLst/>
            <a:rect l="l" t="t" r="r" b="b"/>
            <a:pathLst>
              <a:path h="3443604">
                <a:moveTo>
                  <a:pt x="0" y="0"/>
                </a:moveTo>
                <a:lnTo>
                  <a:pt x="0" y="3443029"/>
                </a:lnTo>
              </a:path>
            </a:pathLst>
          </a:custGeom>
          <a:ln w="3175">
            <a:solidFill>
              <a:srgbClr val="000000"/>
            </a:solidFill>
          </a:ln>
        </p:spPr>
        <p:txBody>
          <a:bodyPr wrap="square" lIns="0" tIns="0" rIns="0" bIns="0" rtlCol="0"/>
          <a:lstStyle/>
          <a:p>
            <a:endParaRPr/>
          </a:p>
        </p:txBody>
      </p:sp>
      <p:sp>
        <p:nvSpPr>
          <p:cNvPr id="19" name="object 19"/>
          <p:cNvSpPr/>
          <p:nvPr/>
        </p:nvSpPr>
        <p:spPr>
          <a:xfrm>
            <a:off x="6850701" y="1459909"/>
            <a:ext cx="0" cy="3443604"/>
          </a:xfrm>
          <a:custGeom>
            <a:avLst/>
            <a:gdLst/>
            <a:ahLst/>
            <a:cxnLst/>
            <a:rect l="l" t="t" r="r" b="b"/>
            <a:pathLst>
              <a:path h="3443604">
                <a:moveTo>
                  <a:pt x="0" y="0"/>
                </a:moveTo>
                <a:lnTo>
                  <a:pt x="0" y="3443029"/>
                </a:lnTo>
              </a:path>
            </a:pathLst>
          </a:custGeom>
          <a:ln w="4306">
            <a:solidFill>
              <a:srgbClr val="000000"/>
            </a:solidFill>
          </a:ln>
        </p:spPr>
        <p:txBody>
          <a:bodyPr wrap="square" lIns="0" tIns="0" rIns="0" bIns="0" rtlCol="0"/>
          <a:lstStyle/>
          <a:p>
            <a:endParaRPr/>
          </a:p>
        </p:txBody>
      </p:sp>
      <p:sp>
        <p:nvSpPr>
          <p:cNvPr id="20" name="object 20"/>
          <p:cNvSpPr/>
          <p:nvPr/>
        </p:nvSpPr>
        <p:spPr>
          <a:xfrm>
            <a:off x="6101064" y="3119093"/>
            <a:ext cx="1290127" cy="772612"/>
          </a:xfrm>
          <a:prstGeom prst="rect">
            <a:avLst/>
          </a:prstGeom>
          <a:blipFill>
            <a:blip r:embed="rId2" cstate="print"/>
            <a:stretch>
              <a:fillRect/>
            </a:stretch>
          </a:blipFill>
        </p:spPr>
        <p:txBody>
          <a:bodyPr wrap="square" lIns="0" tIns="0" rIns="0" bIns="0" rtlCol="0"/>
          <a:lstStyle/>
          <a:p>
            <a:endParaRPr/>
          </a:p>
        </p:txBody>
      </p:sp>
      <p:sp>
        <p:nvSpPr>
          <p:cNvPr id="24" name="スライド番号プレースホルダー 23">
            <a:extLst>
              <a:ext uri="{FF2B5EF4-FFF2-40B4-BE49-F238E27FC236}">
                <a16:creationId xmlns:a16="http://schemas.microsoft.com/office/drawing/2014/main" id="{3D70A6D4-D116-4613-918A-26B7F61945FA}"/>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19</a:t>
            </a:fld>
            <a:endParaRPr lang="en-US" altLang="ja-JP"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6728" y="329474"/>
            <a:ext cx="7130415" cy="635000"/>
          </a:xfrm>
          <a:prstGeom prst="rect">
            <a:avLst/>
          </a:prstGeom>
        </p:spPr>
        <p:txBody>
          <a:bodyPr vert="horz" wrap="square" lIns="0" tIns="12065" rIns="0" bIns="0" rtlCol="0">
            <a:spAutoFit/>
          </a:bodyPr>
          <a:lstStyle/>
          <a:p>
            <a:pPr marL="12700">
              <a:lnSpc>
                <a:spcPct val="100000"/>
              </a:lnSpc>
              <a:spcBef>
                <a:spcPts val="95"/>
              </a:spcBef>
            </a:pPr>
            <a:r>
              <a:rPr sz="4000" spc="-5" dirty="0"/>
              <a:t>改正消費税の税額計算の原則１</a:t>
            </a:r>
            <a:endParaRPr sz="4000"/>
          </a:p>
        </p:txBody>
      </p:sp>
      <p:sp>
        <p:nvSpPr>
          <p:cNvPr id="3" name="object 3"/>
          <p:cNvSpPr txBox="1"/>
          <p:nvPr/>
        </p:nvSpPr>
        <p:spPr>
          <a:xfrm>
            <a:off x="745717" y="1069812"/>
            <a:ext cx="7118350" cy="4857099"/>
          </a:xfrm>
          <a:prstGeom prst="rect">
            <a:avLst/>
          </a:prstGeom>
        </p:spPr>
        <p:txBody>
          <a:bodyPr vert="horz" wrap="square" lIns="0" tIns="47625" rIns="0" bIns="0" rtlCol="0">
            <a:spAutoFit/>
          </a:bodyPr>
          <a:lstStyle/>
          <a:p>
            <a:pPr marL="12700">
              <a:lnSpc>
                <a:spcPct val="100000"/>
              </a:lnSpc>
              <a:spcBef>
                <a:spcPts val="375"/>
              </a:spcBef>
            </a:pPr>
            <a:r>
              <a:rPr sz="2000" dirty="0">
                <a:latin typeface="Yu Gothic"/>
                <a:cs typeface="Yu Gothic"/>
              </a:rPr>
              <a:t>＜取引証跡についての</a:t>
            </a:r>
            <a:r>
              <a:rPr sz="2000" spc="-15" dirty="0">
                <a:latin typeface="Yu Gothic"/>
                <a:cs typeface="Yu Gothic"/>
              </a:rPr>
              <a:t>規</a:t>
            </a:r>
            <a:r>
              <a:rPr sz="2000" dirty="0">
                <a:latin typeface="Yu Gothic"/>
                <a:cs typeface="Yu Gothic"/>
              </a:rPr>
              <a:t>定＞</a:t>
            </a:r>
          </a:p>
          <a:p>
            <a:pPr marL="241300" indent="-228600">
              <a:lnSpc>
                <a:spcPct val="100000"/>
              </a:lnSpc>
              <a:spcBef>
                <a:spcPts val="275"/>
              </a:spcBef>
              <a:buFont typeface="Arial"/>
              <a:buChar char="•"/>
              <a:tabLst>
                <a:tab pos="240665" algn="l"/>
                <a:tab pos="241300" algn="l"/>
              </a:tabLst>
            </a:pPr>
            <a:r>
              <a:rPr sz="2000" dirty="0">
                <a:latin typeface="Yu Gothic"/>
                <a:cs typeface="Yu Gothic"/>
              </a:rPr>
              <a:t>適格請求書（区分記載</a:t>
            </a:r>
            <a:r>
              <a:rPr sz="2000" spc="-15" dirty="0">
                <a:latin typeface="Yu Gothic"/>
                <a:cs typeface="Yu Gothic"/>
              </a:rPr>
              <a:t>請</a:t>
            </a:r>
            <a:r>
              <a:rPr sz="2000" dirty="0">
                <a:latin typeface="Yu Gothic"/>
                <a:cs typeface="Yu Gothic"/>
              </a:rPr>
              <a:t>求書</a:t>
            </a:r>
            <a:r>
              <a:rPr sz="2000" spc="-15" dirty="0">
                <a:latin typeface="Yu Gothic"/>
                <a:cs typeface="Yu Gothic"/>
              </a:rPr>
              <a:t>）</a:t>
            </a:r>
            <a:r>
              <a:rPr sz="2000" dirty="0">
                <a:latin typeface="Yu Gothic"/>
                <a:cs typeface="Yu Gothic"/>
              </a:rPr>
              <a:t>の交</a:t>
            </a:r>
            <a:r>
              <a:rPr sz="2000" spc="-15" dirty="0">
                <a:latin typeface="Yu Gothic"/>
                <a:cs typeface="Yu Gothic"/>
              </a:rPr>
              <a:t>付</a:t>
            </a:r>
            <a:r>
              <a:rPr sz="2000" dirty="0">
                <a:latin typeface="Yu Gothic"/>
                <a:cs typeface="Yu Gothic"/>
              </a:rPr>
              <a:t>義務</a:t>
            </a:r>
            <a:r>
              <a:rPr sz="2000" spc="-5" dirty="0">
                <a:latin typeface="Calibri"/>
                <a:cs typeface="Calibri"/>
              </a:rPr>
              <a:t>&lt;Q&amp;A</a:t>
            </a:r>
            <a:r>
              <a:rPr sz="2000" dirty="0">
                <a:latin typeface="Yu Gothic"/>
                <a:cs typeface="Yu Gothic"/>
              </a:rPr>
              <a:t>問</a:t>
            </a:r>
            <a:r>
              <a:rPr sz="2000" spc="-10" dirty="0">
                <a:latin typeface="Calibri"/>
                <a:cs typeface="Calibri"/>
              </a:rPr>
              <a:t>15&gt;</a:t>
            </a:r>
            <a:endParaRPr sz="2000" dirty="0">
              <a:latin typeface="Calibri"/>
              <a:cs typeface="Calibri"/>
            </a:endParaRPr>
          </a:p>
          <a:p>
            <a:pPr marL="241300" indent="-228600">
              <a:lnSpc>
                <a:spcPct val="100000"/>
              </a:lnSpc>
              <a:spcBef>
                <a:spcPts val="290"/>
              </a:spcBef>
              <a:buFont typeface="Arial"/>
              <a:buChar char="•"/>
              <a:tabLst>
                <a:tab pos="240665" algn="l"/>
                <a:tab pos="241300" algn="l"/>
              </a:tabLst>
            </a:pPr>
            <a:r>
              <a:rPr sz="2000" dirty="0">
                <a:latin typeface="Yu Gothic"/>
                <a:cs typeface="Yu Gothic"/>
              </a:rPr>
              <a:t>返品や値引き取引の適</a:t>
            </a:r>
            <a:r>
              <a:rPr sz="2000" spc="-15" dirty="0">
                <a:latin typeface="Yu Gothic"/>
                <a:cs typeface="Yu Gothic"/>
              </a:rPr>
              <a:t>格</a:t>
            </a:r>
            <a:r>
              <a:rPr sz="2000" dirty="0">
                <a:latin typeface="Yu Gothic"/>
                <a:cs typeface="Yu Gothic"/>
              </a:rPr>
              <a:t>返還</a:t>
            </a:r>
            <a:r>
              <a:rPr sz="2000" spc="-15" dirty="0">
                <a:latin typeface="Yu Gothic"/>
                <a:cs typeface="Yu Gothic"/>
              </a:rPr>
              <a:t>請</a:t>
            </a:r>
            <a:r>
              <a:rPr sz="2000" dirty="0">
                <a:latin typeface="Yu Gothic"/>
                <a:cs typeface="Yu Gothic"/>
              </a:rPr>
              <a:t>求書</a:t>
            </a:r>
            <a:r>
              <a:rPr sz="2000" spc="-15" dirty="0">
                <a:latin typeface="Yu Gothic"/>
                <a:cs typeface="Yu Gothic"/>
              </a:rPr>
              <a:t>交</a:t>
            </a:r>
            <a:r>
              <a:rPr sz="2000" dirty="0">
                <a:latin typeface="Yu Gothic"/>
                <a:cs typeface="Yu Gothic"/>
              </a:rPr>
              <a:t>付義</a:t>
            </a:r>
            <a:r>
              <a:rPr sz="2000" spc="-15" dirty="0">
                <a:latin typeface="Yu Gothic"/>
                <a:cs typeface="Yu Gothic"/>
              </a:rPr>
              <a:t>務</a:t>
            </a:r>
            <a:r>
              <a:rPr sz="2000" spc="-5" dirty="0">
                <a:latin typeface="Calibri"/>
                <a:cs typeface="Calibri"/>
              </a:rPr>
              <a:t>&lt;Q&amp;A</a:t>
            </a:r>
            <a:r>
              <a:rPr sz="2000" dirty="0">
                <a:latin typeface="Yu Gothic"/>
                <a:cs typeface="Yu Gothic"/>
              </a:rPr>
              <a:t>問</a:t>
            </a:r>
            <a:r>
              <a:rPr sz="2000" spc="-5" dirty="0">
                <a:latin typeface="Calibri"/>
                <a:cs typeface="Calibri"/>
              </a:rPr>
              <a:t>19&gt;</a:t>
            </a:r>
            <a:endParaRPr sz="2000" dirty="0">
              <a:latin typeface="Calibri"/>
              <a:cs typeface="Calibri"/>
            </a:endParaRPr>
          </a:p>
          <a:p>
            <a:pPr marL="241300" indent="-228600">
              <a:lnSpc>
                <a:spcPct val="100000"/>
              </a:lnSpc>
              <a:spcBef>
                <a:spcPts val="275"/>
              </a:spcBef>
              <a:buFont typeface="Arial"/>
              <a:buChar char="•"/>
              <a:tabLst>
                <a:tab pos="240665" algn="l"/>
                <a:tab pos="241300" algn="l"/>
              </a:tabLst>
            </a:pPr>
            <a:r>
              <a:rPr sz="2000" dirty="0">
                <a:latin typeface="Yu Gothic"/>
                <a:cs typeface="Yu Gothic"/>
              </a:rPr>
              <a:t>請求書の様式</a:t>
            </a:r>
            <a:r>
              <a:rPr sz="2000" spc="-5" dirty="0">
                <a:latin typeface="Calibri"/>
                <a:cs typeface="Calibri"/>
              </a:rPr>
              <a:t>&lt;Q&amp;A</a:t>
            </a:r>
            <a:r>
              <a:rPr sz="2000" dirty="0">
                <a:latin typeface="Yu Gothic"/>
                <a:cs typeface="Yu Gothic"/>
              </a:rPr>
              <a:t>問</a:t>
            </a:r>
            <a:r>
              <a:rPr sz="2000" dirty="0">
                <a:latin typeface="Calibri"/>
                <a:cs typeface="Calibri"/>
              </a:rPr>
              <a:t>17&gt;</a:t>
            </a:r>
          </a:p>
          <a:p>
            <a:pPr marL="266700">
              <a:lnSpc>
                <a:spcPct val="100000"/>
              </a:lnSpc>
              <a:spcBef>
                <a:spcPts val="275"/>
              </a:spcBef>
            </a:pPr>
            <a:r>
              <a:rPr sz="2000" spc="-5" dirty="0">
                <a:latin typeface="Calibri"/>
                <a:cs typeface="Calibri"/>
              </a:rPr>
              <a:t>→</a:t>
            </a:r>
            <a:r>
              <a:rPr sz="2000" dirty="0">
                <a:latin typeface="Yu Gothic"/>
                <a:cs typeface="Yu Gothic"/>
              </a:rPr>
              <a:t>必須記載事項が記載</a:t>
            </a:r>
            <a:r>
              <a:rPr sz="2000" spc="-15" dirty="0">
                <a:latin typeface="Yu Gothic"/>
                <a:cs typeface="Yu Gothic"/>
              </a:rPr>
              <a:t>さ</a:t>
            </a:r>
            <a:r>
              <a:rPr sz="2000" dirty="0">
                <a:latin typeface="Yu Gothic"/>
                <a:cs typeface="Yu Gothic"/>
              </a:rPr>
              <a:t>れて</a:t>
            </a:r>
            <a:r>
              <a:rPr sz="2000" spc="-15" dirty="0">
                <a:latin typeface="Yu Gothic"/>
                <a:cs typeface="Yu Gothic"/>
              </a:rPr>
              <a:t>い</a:t>
            </a:r>
            <a:r>
              <a:rPr sz="2000" dirty="0">
                <a:latin typeface="Yu Gothic"/>
                <a:cs typeface="Yu Gothic"/>
              </a:rPr>
              <a:t>れば</a:t>
            </a:r>
            <a:r>
              <a:rPr sz="2000" spc="-15" dirty="0">
                <a:latin typeface="Yu Gothic"/>
                <a:cs typeface="Yu Gothic"/>
              </a:rPr>
              <a:t>、</a:t>
            </a:r>
            <a:r>
              <a:rPr sz="2000" dirty="0">
                <a:latin typeface="Yu Gothic"/>
                <a:cs typeface="Yu Gothic"/>
              </a:rPr>
              <a:t>様式</a:t>
            </a:r>
            <a:r>
              <a:rPr sz="2000" spc="-15" dirty="0">
                <a:latin typeface="Yu Gothic"/>
                <a:cs typeface="Yu Gothic"/>
              </a:rPr>
              <a:t>自</a:t>
            </a:r>
            <a:r>
              <a:rPr sz="2000" dirty="0">
                <a:latin typeface="Yu Gothic"/>
                <a:cs typeface="Yu Gothic"/>
              </a:rPr>
              <a:t>由</a:t>
            </a:r>
          </a:p>
          <a:p>
            <a:pPr marL="266700">
              <a:lnSpc>
                <a:spcPct val="100000"/>
              </a:lnSpc>
              <a:spcBef>
                <a:spcPts val="285"/>
              </a:spcBef>
            </a:pPr>
            <a:r>
              <a:rPr sz="2000" spc="-5" dirty="0">
                <a:latin typeface="Calibri"/>
                <a:cs typeface="Calibri"/>
              </a:rPr>
              <a:t>→</a:t>
            </a:r>
            <a:r>
              <a:rPr sz="2000" dirty="0" err="1">
                <a:latin typeface="Yu Gothic"/>
                <a:cs typeface="Yu Gothic"/>
              </a:rPr>
              <a:t>請求書、納品書、領</a:t>
            </a:r>
            <a:r>
              <a:rPr sz="2000" spc="-15" dirty="0" err="1">
                <a:latin typeface="Yu Gothic"/>
                <a:cs typeface="Yu Gothic"/>
              </a:rPr>
              <a:t>収</a:t>
            </a:r>
            <a:r>
              <a:rPr sz="2000" dirty="0" err="1">
                <a:latin typeface="Yu Gothic"/>
                <a:cs typeface="Yu Gothic"/>
              </a:rPr>
              <a:t>書、</a:t>
            </a:r>
            <a:r>
              <a:rPr sz="2000" spc="-15" dirty="0" err="1">
                <a:latin typeface="Yu Gothic"/>
                <a:cs typeface="Yu Gothic"/>
              </a:rPr>
              <a:t>レ</a:t>
            </a:r>
            <a:r>
              <a:rPr sz="2000" dirty="0" err="1">
                <a:latin typeface="Yu Gothic"/>
                <a:cs typeface="Yu Gothic"/>
              </a:rPr>
              <a:t>シー</a:t>
            </a:r>
            <a:r>
              <a:rPr sz="2000" spc="-15" dirty="0" err="1">
                <a:latin typeface="Yu Gothic"/>
                <a:cs typeface="Yu Gothic"/>
              </a:rPr>
              <a:t>ト</a:t>
            </a:r>
            <a:r>
              <a:rPr sz="2000" dirty="0" err="1">
                <a:latin typeface="Yu Gothic"/>
                <a:cs typeface="Yu Gothic"/>
              </a:rPr>
              <a:t>等い</a:t>
            </a:r>
            <a:r>
              <a:rPr sz="2000" spc="-15" dirty="0" err="1">
                <a:latin typeface="Yu Gothic"/>
                <a:cs typeface="Yu Gothic"/>
              </a:rPr>
              <a:t>ず</a:t>
            </a:r>
            <a:r>
              <a:rPr sz="2000" dirty="0" err="1">
                <a:latin typeface="Yu Gothic"/>
                <a:cs typeface="Yu Gothic"/>
              </a:rPr>
              <a:t>れも</a:t>
            </a:r>
            <a:r>
              <a:rPr lang="ja-JP" altLang="en-US" sz="2000" spc="-15" dirty="0">
                <a:latin typeface="Yu Gothic"/>
                <a:cs typeface="Yu Gothic"/>
              </a:rPr>
              <a:t>適格請求書</a:t>
            </a:r>
            <a:endParaRPr sz="2000" dirty="0">
              <a:latin typeface="Yu Gothic"/>
              <a:cs typeface="Yu Gothic"/>
            </a:endParaRPr>
          </a:p>
          <a:p>
            <a:pPr marL="241300" indent="-228600">
              <a:lnSpc>
                <a:spcPct val="100000"/>
              </a:lnSpc>
              <a:spcBef>
                <a:spcPts val="280"/>
              </a:spcBef>
              <a:buFont typeface="Arial"/>
              <a:buChar char="•"/>
              <a:tabLst>
                <a:tab pos="240665" algn="l"/>
                <a:tab pos="241300" algn="l"/>
              </a:tabLst>
            </a:pPr>
            <a:r>
              <a:rPr sz="2000" dirty="0" err="1">
                <a:latin typeface="Yu Gothic"/>
                <a:cs typeface="Yu Gothic"/>
              </a:rPr>
              <a:t>仕入明細書による請求</a:t>
            </a:r>
            <a:r>
              <a:rPr sz="2000" spc="-15" dirty="0" err="1">
                <a:latin typeface="Yu Gothic"/>
                <a:cs typeface="Yu Gothic"/>
              </a:rPr>
              <a:t>レ</a:t>
            </a:r>
            <a:r>
              <a:rPr sz="2000" dirty="0" err="1">
                <a:latin typeface="Yu Gothic"/>
                <a:cs typeface="Yu Gothic"/>
              </a:rPr>
              <a:t>ス</a:t>
            </a:r>
            <a:r>
              <a:rPr sz="2000" spc="-5" dirty="0">
                <a:latin typeface="Calibri"/>
                <a:cs typeface="Calibri"/>
              </a:rPr>
              <a:t>&lt;Q&amp;A</a:t>
            </a:r>
            <a:r>
              <a:rPr sz="2000" dirty="0">
                <a:latin typeface="Yu Gothic"/>
                <a:cs typeface="Yu Gothic"/>
              </a:rPr>
              <a:t>問</a:t>
            </a:r>
            <a:r>
              <a:rPr sz="2000" spc="-5" dirty="0">
                <a:latin typeface="Calibri"/>
                <a:cs typeface="Calibri"/>
              </a:rPr>
              <a:t>55</a:t>
            </a:r>
            <a:r>
              <a:rPr sz="2000" spc="-15" dirty="0">
                <a:latin typeface="Yu Gothic"/>
                <a:cs typeface="Yu Gothic"/>
              </a:rPr>
              <a:t>、</a:t>
            </a:r>
            <a:r>
              <a:rPr sz="2000" dirty="0">
                <a:latin typeface="Yu Gothic"/>
                <a:cs typeface="Yu Gothic"/>
              </a:rPr>
              <a:t>問</a:t>
            </a:r>
            <a:r>
              <a:rPr sz="2000" spc="-5" dirty="0">
                <a:latin typeface="Calibri"/>
                <a:cs typeface="Calibri"/>
              </a:rPr>
              <a:t>56&gt;</a:t>
            </a:r>
            <a:endParaRPr sz="2000" dirty="0">
              <a:latin typeface="Calibri"/>
              <a:cs typeface="Calibri"/>
            </a:endParaRPr>
          </a:p>
          <a:p>
            <a:pPr marL="266700">
              <a:lnSpc>
                <a:spcPct val="100000"/>
              </a:lnSpc>
              <a:spcBef>
                <a:spcPts val="275"/>
              </a:spcBef>
            </a:pPr>
            <a:r>
              <a:rPr sz="2000" spc="-5" dirty="0">
                <a:latin typeface="Calibri"/>
                <a:cs typeface="Calibri"/>
              </a:rPr>
              <a:t>→</a:t>
            </a:r>
            <a:r>
              <a:rPr sz="2000" dirty="0">
                <a:latin typeface="Yu Gothic"/>
                <a:cs typeface="Yu Gothic"/>
              </a:rPr>
              <a:t>仕入先の確認が必要</a:t>
            </a:r>
          </a:p>
          <a:p>
            <a:pPr marL="241300" indent="-228600">
              <a:lnSpc>
                <a:spcPct val="100000"/>
              </a:lnSpc>
              <a:spcBef>
                <a:spcPts val="290"/>
              </a:spcBef>
              <a:buFont typeface="Arial"/>
              <a:buChar char="•"/>
              <a:tabLst>
                <a:tab pos="240665" algn="l"/>
                <a:tab pos="241300" algn="l"/>
              </a:tabLst>
            </a:pPr>
            <a:r>
              <a:rPr sz="2000" dirty="0">
                <a:latin typeface="Yu Gothic"/>
                <a:cs typeface="Yu Gothic"/>
              </a:rPr>
              <a:t>請求書の必須記載事項</a:t>
            </a:r>
            <a:r>
              <a:rPr sz="2000" spc="-15" dirty="0">
                <a:latin typeface="Yu Gothic"/>
                <a:cs typeface="Yu Gothic"/>
              </a:rPr>
              <a:t>を</a:t>
            </a:r>
            <a:r>
              <a:rPr sz="2000" dirty="0">
                <a:latin typeface="Yu Gothic"/>
                <a:cs typeface="Yu Gothic"/>
              </a:rPr>
              <a:t>規定</a:t>
            </a:r>
            <a:r>
              <a:rPr sz="2000" spc="-5" dirty="0">
                <a:latin typeface="Calibri"/>
                <a:cs typeface="Calibri"/>
              </a:rPr>
              <a:t>&lt;Q&amp;A</a:t>
            </a:r>
            <a:r>
              <a:rPr sz="2000" dirty="0">
                <a:latin typeface="Yu Gothic"/>
                <a:cs typeface="Yu Gothic"/>
              </a:rPr>
              <a:t>問</a:t>
            </a:r>
            <a:r>
              <a:rPr sz="2000" spc="-10" dirty="0">
                <a:latin typeface="Calibri"/>
                <a:cs typeface="Calibri"/>
              </a:rPr>
              <a:t>34&gt;</a:t>
            </a:r>
            <a:endParaRPr sz="2000" dirty="0">
              <a:latin typeface="Calibri"/>
              <a:cs typeface="Calibri"/>
            </a:endParaRPr>
          </a:p>
          <a:p>
            <a:pPr marL="266700">
              <a:lnSpc>
                <a:spcPct val="100000"/>
              </a:lnSpc>
              <a:spcBef>
                <a:spcPts val="275"/>
              </a:spcBef>
            </a:pPr>
            <a:r>
              <a:rPr sz="2000" spc="-5" dirty="0">
                <a:latin typeface="Calibri"/>
                <a:cs typeface="Calibri"/>
              </a:rPr>
              <a:t>→</a:t>
            </a:r>
            <a:r>
              <a:rPr sz="2000" dirty="0">
                <a:latin typeface="Yu Gothic"/>
                <a:cs typeface="Yu Gothic"/>
              </a:rPr>
              <a:t>適格請求書：６項目</a:t>
            </a:r>
            <a:r>
              <a:rPr sz="2000" spc="-15" dirty="0">
                <a:latin typeface="Yu Gothic"/>
                <a:cs typeface="Yu Gothic"/>
              </a:rPr>
              <a:t>／</a:t>
            </a:r>
            <a:r>
              <a:rPr sz="2000" dirty="0">
                <a:latin typeface="Yu Gothic"/>
                <a:cs typeface="Yu Gothic"/>
              </a:rPr>
              <a:t>区分</a:t>
            </a:r>
            <a:r>
              <a:rPr sz="2000" spc="-15" dirty="0">
                <a:latin typeface="Yu Gothic"/>
                <a:cs typeface="Yu Gothic"/>
              </a:rPr>
              <a:t>記</a:t>
            </a:r>
            <a:r>
              <a:rPr sz="2000" dirty="0">
                <a:latin typeface="Yu Gothic"/>
                <a:cs typeface="Yu Gothic"/>
              </a:rPr>
              <a:t>載請</a:t>
            </a:r>
            <a:r>
              <a:rPr sz="2000" spc="-15" dirty="0">
                <a:latin typeface="Yu Gothic"/>
                <a:cs typeface="Yu Gothic"/>
              </a:rPr>
              <a:t>求</a:t>
            </a:r>
            <a:r>
              <a:rPr sz="2000" dirty="0">
                <a:latin typeface="Yu Gothic"/>
                <a:cs typeface="Yu Gothic"/>
              </a:rPr>
              <a:t>書</a:t>
            </a:r>
            <a:r>
              <a:rPr sz="2000" spc="-5" dirty="0">
                <a:latin typeface="Yu Gothic"/>
                <a:cs typeface="Yu Gothic"/>
              </a:rPr>
              <a:t>：５</a:t>
            </a:r>
            <a:r>
              <a:rPr sz="2000" dirty="0">
                <a:latin typeface="Yu Gothic"/>
                <a:cs typeface="Yu Gothic"/>
              </a:rPr>
              <a:t>項目</a:t>
            </a:r>
          </a:p>
          <a:p>
            <a:pPr marL="241300" indent="-228600">
              <a:lnSpc>
                <a:spcPct val="100000"/>
              </a:lnSpc>
              <a:spcBef>
                <a:spcPts val="275"/>
              </a:spcBef>
              <a:buFont typeface="Arial"/>
              <a:buChar char="•"/>
              <a:tabLst>
                <a:tab pos="240665" algn="l"/>
                <a:tab pos="241300" algn="l"/>
              </a:tabLst>
            </a:pPr>
            <a:r>
              <a:rPr sz="2000" dirty="0">
                <a:latin typeface="Yu Gothic"/>
                <a:cs typeface="Yu Gothic"/>
              </a:rPr>
              <a:t>請求書、請求書写しの</a:t>
            </a:r>
            <a:r>
              <a:rPr sz="2000" spc="-15" dirty="0">
                <a:latin typeface="Yu Gothic"/>
                <a:cs typeface="Yu Gothic"/>
              </a:rPr>
              <a:t>保</a:t>
            </a:r>
            <a:r>
              <a:rPr sz="2000" dirty="0">
                <a:latin typeface="Yu Gothic"/>
                <a:cs typeface="Yu Gothic"/>
              </a:rPr>
              <a:t>存</a:t>
            </a:r>
            <a:r>
              <a:rPr sz="2000" spc="-5" dirty="0">
                <a:latin typeface="Calibri"/>
                <a:cs typeface="Calibri"/>
              </a:rPr>
              <a:t>&lt;Q&amp;A</a:t>
            </a:r>
            <a:r>
              <a:rPr sz="2000" dirty="0">
                <a:latin typeface="Yu Gothic"/>
                <a:cs typeface="Yu Gothic"/>
              </a:rPr>
              <a:t>問</a:t>
            </a:r>
            <a:r>
              <a:rPr sz="2000" spc="-5" dirty="0">
                <a:latin typeface="Calibri"/>
                <a:cs typeface="Calibri"/>
              </a:rPr>
              <a:t>50</a:t>
            </a:r>
            <a:r>
              <a:rPr sz="2000" spc="-15" dirty="0">
                <a:latin typeface="Yu Gothic"/>
                <a:cs typeface="Yu Gothic"/>
              </a:rPr>
              <a:t>、</a:t>
            </a:r>
            <a:r>
              <a:rPr sz="2000" dirty="0">
                <a:latin typeface="Yu Gothic"/>
                <a:cs typeface="Yu Gothic"/>
              </a:rPr>
              <a:t>問</a:t>
            </a:r>
            <a:r>
              <a:rPr sz="2000" spc="-5" dirty="0">
                <a:latin typeface="Calibri"/>
                <a:cs typeface="Calibri"/>
              </a:rPr>
              <a:t>51</a:t>
            </a:r>
            <a:r>
              <a:rPr sz="2000" spc="-15" dirty="0">
                <a:latin typeface="Yu Gothic"/>
                <a:cs typeface="Yu Gothic"/>
              </a:rPr>
              <a:t>、</a:t>
            </a:r>
            <a:r>
              <a:rPr sz="2000" dirty="0">
                <a:latin typeface="Yu Gothic"/>
                <a:cs typeface="Yu Gothic"/>
              </a:rPr>
              <a:t>問</a:t>
            </a:r>
            <a:r>
              <a:rPr sz="2000" spc="-5" dirty="0">
                <a:latin typeface="Calibri"/>
                <a:cs typeface="Calibri"/>
              </a:rPr>
              <a:t>52&gt;</a:t>
            </a:r>
            <a:endParaRPr sz="2000" dirty="0">
              <a:latin typeface="Calibri"/>
              <a:cs typeface="Calibri"/>
            </a:endParaRPr>
          </a:p>
          <a:p>
            <a:pPr marL="266700">
              <a:lnSpc>
                <a:spcPct val="100000"/>
              </a:lnSpc>
              <a:spcBef>
                <a:spcPts val="285"/>
              </a:spcBef>
            </a:pPr>
            <a:r>
              <a:rPr sz="2000" spc="-5" dirty="0">
                <a:latin typeface="Calibri"/>
                <a:cs typeface="Calibri"/>
              </a:rPr>
              <a:t>→</a:t>
            </a:r>
            <a:r>
              <a:rPr sz="2000" dirty="0">
                <a:latin typeface="Yu Gothic"/>
                <a:cs typeface="Yu Gothic"/>
              </a:rPr>
              <a:t>紙帳票／電磁的記録</a:t>
            </a:r>
            <a:r>
              <a:rPr sz="2000" spc="-15" dirty="0">
                <a:latin typeface="Yu Gothic"/>
                <a:cs typeface="Yu Gothic"/>
              </a:rPr>
              <a:t>に</a:t>
            </a:r>
            <a:r>
              <a:rPr sz="2000" dirty="0">
                <a:latin typeface="Yu Gothic"/>
                <a:cs typeface="Yu Gothic"/>
              </a:rPr>
              <a:t>よる</a:t>
            </a:r>
            <a:r>
              <a:rPr sz="2000" spc="-15" dirty="0">
                <a:latin typeface="Yu Gothic"/>
                <a:cs typeface="Yu Gothic"/>
              </a:rPr>
              <a:t>保</a:t>
            </a:r>
            <a:r>
              <a:rPr sz="2000" dirty="0">
                <a:latin typeface="Yu Gothic"/>
                <a:cs typeface="Yu Gothic"/>
              </a:rPr>
              <a:t>存</a:t>
            </a:r>
            <a:r>
              <a:rPr sz="2000" spc="-5" dirty="0">
                <a:latin typeface="Calibri"/>
                <a:cs typeface="Calibri"/>
              </a:rPr>
              <a:t>&lt;Q&amp;A</a:t>
            </a:r>
            <a:r>
              <a:rPr sz="2000" dirty="0">
                <a:latin typeface="Yu Gothic"/>
                <a:cs typeface="Yu Gothic"/>
              </a:rPr>
              <a:t>問</a:t>
            </a:r>
            <a:r>
              <a:rPr sz="2000" spc="-5" dirty="0">
                <a:latin typeface="Calibri"/>
                <a:cs typeface="Calibri"/>
              </a:rPr>
              <a:t>20&gt;</a:t>
            </a:r>
            <a:endParaRPr sz="2000" dirty="0">
              <a:latin typeface="Calibri"/>
              <a:cs typeface="Calibri"/>
            </a:endParaRPr>
          </a:p>
          <a:p>
            <a:pPr marL="241300" indent="-228600">
              <a:lnSpc>
                <a:spcPct val="100000"/>
              </a:lnSpc>
              <a:spcBef>
                <a:spcPts val="280"/>
              </a:spcBef>
              <a:buFont typeface="Arial"/>
              <a:buChar char="•"/>
              <a:tabLst>
                <a:tab pos="240665" algn="l"/>
                <a:tab pos="241300" algn="l"/>
              </a:tabLst>
            </a:pPr>
            <a:r>
              <a:rPr sz="2000" dirty="0">
                <a:latin typeface="Yu Gothic"/>
                <a:cs typeface="Yu Gothic"/>
              </a:rPr>
              <a:t>仕入税額控除の帳票の</a:t>
            </a:r>
            <a:r>
              <a:rPr sz="2000" spc="-15" dirty="0">
                <a:latin typeface="Yu Gothic"/>
                <a:cs typeface="Yu Gothic"/>
              </a:rPr>
              <a:t>保</a:t>
            </a:r>
            <a:r>
              <a:rPr sz="2000" dirty="0">
                <a:latin typeface="Yu Gothic"/>
                <a:cs typeface="Yu Gothic"/>
              </a:rPr>
              <a:t>存</a:t>
            </a:r>
            <a:r>
              <a:rPr sz="2000" spc="-5" dirty="0">
                <a:latin typeface="Calibri"/>
                <a:cs typeface="Calibri"/>
              </a:rPr>
              <a:t>&lt;Q&amp;A</a:t>
            </a:r>
            <a:r>
              <a:rPr sz="2000" dirty="0">
                <a:latin typeface="Yu Gothic"/>
                <a:cs typeface="Yu Gothic"/>
              </a:rPr>
              <a:t>問</a:t>
            </a:r>
            <a:r>
              <a:rPr sz="2000" spc="-5" dirty="0">
                <a:latin typeface="Calibri"/>
                <a:cs typeface="Calibri"/>
              </a:rPr>
              <a:t>70&gt;</a:t>
            </a:r>
            <a:endParaRPr sz="2000" dirty="0">
              <a:latin typeface="Calibri"/>
              <a:cs typeface="Calibri"/>
            </a:endParaRPr>
          </a:p>
          <a:p>
            <a:pPr marL="266700">
              <a:lnSpc>
                <a:spcPct val="100000"/>
              </a:lnSpc>
              <a:spcBef>
                <a:spcPts val="275"/>
              </a:spcBef>
            </a:pPr>
            <a:r>
              <a:rPr sz="2000" spc="-5" dirty="0">
                <a:latin typeface="Calibri"/>
                <a:cs typeface="Calibri"/>
              </a:rPr>
              <a:t>→</a:t>
            </a:r>
            <a:r>
              <a:rPr sz="2000" dirty="0">
                <a:latin typeface="Yu Gothic"/>
                <a:cs typeface="Yu Gothic"/>
              </a:rPr>
              <a:t>帳票の必須記載事項</a:t>
            </a:r>
            <a:r>
              <a:rPr sz="2000" spc="-5" dirty="0">
                <a:latin typeface="Yu Gothic"/>
                <a:cs typeface="Yu Gothic"/>
              </a:rPr>
              <a:t>：４</a:t>
            </a:r>
            <a:r>
              <a:rPr sz="2000" dirty="0">
                <a:latin typeface="Yu Gothic"/>
                <a:cs typeface="Yu Gothic"/>
              </a:rPr>
              <a:t>項目</a:t>
            </a:r>
          </a:p>
        </p:txBody>
      </p:sp>
      <p:sp>
        <p:nvSpPr>
          <p:cNvPr id="7" name="スライド番号プレースホルダー 6">
            <a:extLst>
              <a:ext uri="{FF2B5EF4-FFF2-40B4-BE49-F238E27FC236}">
                <a16:creationId xmlns:a16="http://schemas.microsoft.com/office/drawing/2014/main" id="{F128246F-9004-45B3-ACD4-BD6302D3E09A}"/>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a:t>
            </a:fld>
            <a:endParaRPr lang="en-US" altLang="ja-JP"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2163" y="448844"/>
            <a:ext cx="7340600" cy="574040"/>
          </a:xfrm>
          <a:prstGeom prst="rect">
            <a:avLst/>
          </a:prstGeom>
        </p:spPr>
        <p:txBody>
          <a:bodyPr vert="horz" wrap="square" lIns="0" tIns="12700" rIns="0" bIns="0" rtlCol="0">
            <a:spAutoFit/>
          </a:bodyPr>
          <a:lstStyle/>
          <a:p>
            <a:pPr marL="12700">
              <a:lnSpc>
                <a:spcPct val="100000"/>
              </a:lnSpc>
              <a:spcBef>
                <a:spcPts val="100"/>
              </a:spcBef>
            </a:pPr>
            <a:r>
              <a:rPr sz="3600" dirty="0"/>
              <a:t>方式９：仕入明細書（請求書対応）</a:t>
            </a:r>
            <a:endParaRPr sz="3600"/>
          </a:p>
        </p:txBody>
      </p:sp>
      <p:sp>
        <p:nvSpPr>
          <p:cNvPr id="3" name="object 3"/>
          <p:cNvSpPr txBox="1"/>
          <p:nvPr/>
        </p:nvSpPr>
        <p:spPr>
          <a:xfrm>
            <a:off x="2234641" y="1817213"/>
            <a:ext cx="284480" cy="128905"/>
          </a:xfrm>
          <a:prstGeom prst="rect">
            <a:avLst/>
          </a:prstGeom>
        </p:spPr>
        <p:txBody>
          <a:bodyPr vert="horz" wrap="square" lIns="0" tIns="15875" rIns="0" bIns="0" rtlCol="0">
            <a:spAutoFit/>
          </a:bodyPr>
          <a:lstStyle/>
          <a:p>
            <a:pPr marL="12700">
              <a:lnSpc>
                <a:spcPct val="100000"/>
              </a:lnSpc>
              <a:spcBef>
                <a:spcPts val="125"/>
              </a:spcBef>
            </a:pPr>
            <a:r>
              <a:rPr sz="650" spc="25" dirty="0">
                <a:latin typeface="Yu Gothic"/>
                <a:cs typeface="Yu Gothic"/>
              </a:rPr>
              <a:t>請求書</a:t>
            </a:r>
            <a:endParaRPr sz="650">
              <a:latin typeface="Yu Gothic"/>
              <a:cs typeface="Yu Gothic"/>
            </a:endParaRPr>
          </a:p>
        </p:txBody>
      </p:sp>
      <p:sp>
        <p:nvSpPr>
          <p:cNvPr id="4" name="object 4"/>
          <p:cNvSpPr txBox="1"/>
          <p:nvPr/>
        </p:nvSpPr>
        <p:spPr>
          <a:xfrm>
            <a:off x="6708485" y="1817212"/>
            <a:ext cx="457200" cy="128905"/>
          </a:xfrm>
          <a:prstGeom prst="rect">
            <a:avLst/>
          </a:prstGeom>
        </p:spPr>
        <p:txBody>
          <a:bodyPr vert="horz" wrap="square" lIns="0" tIns="15875" rIns="0" bIns="0" rtlCol="0">
            <a:spAutoFit/>
          </a:bodyPr>
          <a:lstStyle/>
          <a:p>
            <a:pPr marL="12700">
              <a:lnSpc>
                <a:spcPct val="100000"/>
              </a:lnSpc>
              <a:spcBef>
                <a:spcPts val="125"/>
              </a:spcBef>
            </a:pPr>
            <a:r>
              <a:rPr sz="650" spc="25" dirty="0">
                <a:latin typeface="Yu Gothic"/>
                <a:cs typeface="Yu Gothic"/>
              </a:rPr>
              <a:t>仕入明細書</a:t>
            </a:r>
            <a:endParaRPr sz="650">
              <a:latin typeface="Yu Gothic"/>
              <a:cs typeface="Yu Gothic"/>
            </a:endParaRPr>
          </a:p>
        </p:txBody>
      </p:sp>
      <p:sp>
        <p:nvSpPr>
          <p:cNvPr id="5" name="object 5"/>
          <p:cNvSpPr txBox="1"/>
          <p:nvPr/>
        </p:nvSpPr>
        <p:spPr>
          <a:xfrm>
            <a:off x="3085950" y="1956781"/>
            <a:ext cx="880110" cy="128905"/>
          </a:xfrm>
          <a:prstGeom prst="rect">
            <a:avLst/>
          </a:prstGeom>
        </p:spPr>
        <p:txBody>
          <a:bodyPr vert="horz" wrap="square" lIns="0" tIns="15875" rIns="0" bIns="0" rtlCol="0">
            <a:spAutoFit/>
          </a:bodyPr>
          <a:lstStyle/>
          <a:p>
            <a:pPr marL="12700">
              <a:lnSpc>
                <a:spcPct val="100000"/>
              </a:lnSpc>
              <a:spcBef>
                <a:spcPts val="125"/>
              </a:spcBef>
            </a:pPr>
            <a:r>
              <a:rPr sz="650" b="1" spc="30" dirty="0">
                <a:solidFill>
                  <a:srgbClr val="C00000"/>
                </a:solidFill>
                <a:latin typeface="Yu Gothic"/>
                <a:cs typeface="Yu Gothic"/>
              </a:rPr>
              <a:t>H </a:t>
            </a:r>
            <a:r>
              <a:rPr sz="650" b="1" spc="25" dirty="0">
                <a:solidFill>
                  <a:srgbClr val="C00000"/>
                </a:solidFill>
                <a:latin typeface="Yu Gothic"/>
                <a:cs typeface="Yu Gothic"/>
              </a:rPr>
              <a:t>〇 </a:t>
            </a:r>
            <a:r>
              <a:rPr sz="650" b="1" spc="10" dirty="0">
                <a:solidFill>
                  <a:srgbClr val="C00000"/>
                </a:solidFill>
                <a:latin typeface="Yu Gothic"/>
                <a:cs typeface="Yu Gothic"/>
              </a:rPr>
              <a:t>.10.15</a:t>
            </a:r>
            <a:r>
              <a:rPr sz="650" b="1" spc="185" dirty="0">
                <a:solidFill>
                  <a:srgbClr val="C00000"/>
                </a:solidFill>
                <a:latin typeface="Yu Gothic"/>
                <a:cs typeface="Yu Gothic"/>
              </a:rPr>
              <a:t> </a:t>
            </a:r>
            <a:r>
              <a:rPr sz="650" b="1" spc="15" dirty="0">
                <a:solidFill>
                  <a:srgbClr val="00AFEF"/>
                </a:solidFill>
                <a:latin typeface="Yu Gothic"/>
                <a:cs typeface="Yu Gothic"/>
              </a:rPr>
              <a:t>No.1001</a:t>
            </a:r>
            <a:endParaRPr sz="650">
              <a:latin typeface="Yu Gothic"/>
              <a:cs typeface="Yu Gothic"/>
            </a:endParaRPr>
          </a:p>
        </p:txBody>
      </p:sp>
      <p:sp>
        <p:nvSpPr>
          <p:cNvPr id="6" name="object 6"/>
          <p:cNvSpPr txBox="1"/>
          <p:nvPr/>
        </p:nvSpPr>
        <p:spPr>
          <a:xfrm>
            <a:off x="1103574" y="1920527"/>
            <a:ext cx="1496060" cy="304800"/>
          </a:xfrm>
          <a:prstGeom prst="rect">
            <a:avLst/>
          </a:prstGeom>
        </p:spPr>
        <p:txBody>
          <a:bodyPr vert="horz" wrap="square" lIns="0" tIns="52069" rIns="0" bIns="0" rtlCol="0">
            <a:spAutoFit/>
          </a:bodyPr>
          <a:lstStyle/>
          <a:p>
            <a:pPr marL="15240">
              <a:lnSpc>
                <a:spcPct val="100000"/>
              </a:lnSpc>
              <a:spcBef>
                <a:spcPts val="409"/>
              </a:spcBef>
            </a:pPr>
            <a:r>
              <a:rPr sz="650" b="1" spc="25" dirty="0">
                <a:solidFill>
                  <a:srgbClr val="C00000"/>
                </a:solidFill>
                <a:latin typeface="Yu Gothic"/>
                <a:cs typeface="Yu Gothic"/>
              </a:rPr>
              <a:t>〇〇株式会社</a:t>
            </a:r>
            <a:r>
              <a:rPr sz="650" b="1" spc="60" dirty="0">
                <a:solidFill>
                  <a:srgbClr val="C00000"/>
                </a:solidFill>
                <a:latin typeface="Yu Gothic"/>
                <a:cs typeface="Yu Gothic"/>
              </a:rPr>
              <a:t> </a:t>
            </a:r>
            <a:r>
              <a:rPr sz="650" b="1" spc="25" dirty="0">
                <a:solidFill>
                  <a:srgbClr val="C00000"/>
                </a:solidFill>
                <a:latin typeface="Yu Gothic"/>
                <a:cs typeface="Yu Gothic"/>
              </a:rPr>
              <a:t>御中</a:t>
            </a:r>
            <a:endParaRPr sz="650">
              <a:latin typeface="Yu Gothic"/>
              <a:cs typeface="Yu Gothic"/>
            </a:endParaRPr>
          </a:p>
          <a:p>
            <a:pPr marL="12700">
              <a:lnSpc>
                <a:spcPct val="100000"/>
              </a:lnSpc>
              <a:spcBef>
                <a:spcPts val="320"/>
              </a:spcBef>
            </a:pPr>
            <a:r>
              <a:rPr sz="650" spc="25" dirty="0">
                <a:latin typeface="Yu Gothic"/>
                <a:cs typeface="Yu Gothic"/>
              </a:rPr>
              <a:t>請求金額</a:t>
            </a:r>
            <a:r>
              <a:rPr sz="650" spc="15" dirty="0">
                <a:latin typeface="Yu Gothic"/>
                <a:cs typeface="Yu Gothic"/>
              </a:rPr>
              <a:t>：125</a:t>
            </a:r>
            <a:r>
              <a:rPr sz="650" spc="75" dirty="0">
                <a:latin typeface="Yu Gothic"/>
                <a:cs typeface="Yu Gothic"/>
              </a:rPr>
              <a:t> </a:t>
            </a:r>
            <a:r>
              <a:rPr sz="650" spc="5" dirty="0">
                <a:latin typeface="Yu Gothic"/>
                <a:cs typeface="Yu Gothic"/>
              </a:rPr>
              <a:t>(</a:t>
            </a:r>
            <a:r>
              <a:rPr sz="650" spc="25" dirty="0">
                <a:latin typeface="Yu Gothic"/>
                <a:cs typeface="Yu Gothic"/>
              </a:rPr>
              <a:t>税込）</a:t>
            </a:r>
            <a:r>
              <a:rPr sz="650" spc="55" dirty="0">
                <a:latin typeface="Yu Gothic"/>
                <a:cs typeface="Yu Gothic"/>
              </a:rPr>
              <a:t> </a:t>
            </a:r>
            <a:r>
              <a:rPr sz="650" spc="25" dirty="0">
                <a:latin typeface="Yu Gothic"/>
                <a:cs typeface="Yu Gothic"/>
              </a:rPr>
              <a:t>消費税：９</a:t>
            </a:r>
            <a:endParaRPr sz="650">
              <a:latin typeface="Yu Gothic"/>
              <a:cs typeface="Yu Gothic"/>
            </a:endParaRPr>
          </a:p>
        </p:txBody>
      </p:sp>
      <p:sp>
        <p:nvSpPr>
          <p:cNvPr id="7" name="object 7"/>
          <p:cNvSpPr txBox="1"/>
          <p:nvPr/>
        </p:nvSpPr>
        <p:spPr>
          <a:xfrm>
            <a:off x="5169578" y="1956781"/>
            <a:ext cx="3541395" cy="548005"/>
          </a:xfrm>
          <a:prstGeom prst="rect">
            <a:avLst/>
          </a:prstGeom>
        </p:spPr>
        <p:txBody>
          <a:bodyPr vert="horz" wrap="square" lIns="0" tIns="15875" rIns="0" bIns="0" rtlCol="0">
            <a:spAutoFit/>
          </a:bodyPr>
          <a:lstStyle/>
          <a:p>
            <a:pPr marL="12700">
              <a:lnSpc>
                <a:spcPct val="100000"/>
              </a:lnSpc>
              <a:spcBef>
                <a:spcPts val="125"/>
              </a:spcBef>
              <a:tabLst>
                <a:tab pos="2468245" algn="l"/>
                <a:tab pos="3149600" algn="l"/>
              </a:tabLst>
            </a:pPr>
            <a:r>
              <a:rPr sz="650" spc="25" dirty="0">
                <a:latin typeface="Yu Gothic"/>
                <a:cs typeface="Yu Gothic"/>
              </a:rPr>
              <a:t>■■株式会社   </a:t>
            </a:r>
            <a:r>
              <a:rPr sz="650" spc="-65" dirty="0">
                <a:latin typeface="Yu Gothic"/>
                <a:cs typeface="Yu Gothic"/>
              </a:rPr>
              <a:t> </a:t>
            </a:r>
            <a:r>
              <a:rPr sz="650" spc="25" dirty="0">
                <a:latin typeface="Yu Gothic"/>
                <a:cs typeface="Yu Gothic"/>
              </a:rPr>
              <a:t>御中</a:t>
            </a:r>
            <a:r>
              <a:rPr sz="650" dirty="0">
                <a:latin typeface="Yu Gothic"/>
                <a:cs typeface="Yu Gothic"/>
              </a:rPr>
              <a:t>	</a:t>
            </a:r>
            <a:r>
              <a:rPr sz="650" spc="25" dirty="0">
                <a:latin typeface="Yu Gothic"/>
                <a:cs typeface="Yu Gothic"/>
              </a:rPr>
              <a:t>H〇</a:t>
            </a:r>
            <a:r>
              <a:rPr sz="650" spc="-10" dirty="0">
                <a:latin typeface="Yu Gothic"/>
                <a:cs typeface="Yu Gothic"/>
              </a:rPr>
              <a:t>.</a:t>
            </a:r>
            <a:r>
              <a:rPr sz="650" spc="10" dirty="0">
                <a:latin typeface="Yu Gothic"/>
                <a:cs typeface="Yu Gothic"/>
              </a:rPr>
              <a:t>10</a:t>
            </a:r>
            <a:r>
              <a:rPr sz="650" spc="-10" dirty="0">
                <a:latin typeface="Yu Gothic"/>
                <a:cs typeface="Yu Gothic"/>
              </a:rPr>
              <a:t>.</a:t>
            </a:r>
            <a:r>
              <a:rPr sz="650" spc="10" dirty="0">
                <a:latin typeface="Yu Gothic"/>
                <a:cs typeface="Yu Gothic"/>
              </a:rPr>
              <a:t>3</a:t>
            </a:r>
            <a:r>
              <a:rPr sz="650" spc="15" dirty="0">
                <a:latin typeface="Yu Gothic"/>
                <a:cs typeface="Yu Gothic"/>
              </a:rPr>
              <a:t>1</a:t>
            </a:r>
            <a:r>
              <a:rPr sz="650" dirty="0">
                <a:latin typeface="Yu Gothic"/>
                <a:cs typeface="Yu Gothic"/>
              </a:rPr>
              <a:t>	</a:t>
            </a:r>
            <a:r>
              <a:rPr sz="650" spc="25" dirty="0">
                <a:latin typeface="Yu Gothic"/>
                <a:cs typeface="Yu Gothic"/>
              </a:rPr>
              <a:t>N</a:t>
            </a:r>
            <a:r>
              <a:rPr sz="650" spc="5" dirty="0">
                <a:latin typeface="Yu Gothic"/>
                <a:cs typeface="Yu Gothic"/>
              </a:rPr>
              <a:t>o</a:t>
            </a:r>
            <a:r>
              <a:rPr sz="650" spc="-10" dirty="0">
                <a:latin typeface="Yu Gothic"/>
                <a:cs typeface="Yu Gothic"/>
              </a:rPr>
              <a:t>.</a:t>
            </a:r>
            <a:r>
              <a:rPr sz="650" spc="10" dirty="0">
                <a:latin typeface="Yu Gothic"/>
                <a:cs typeface="Yu Gothic"/>
              </a:rPr>
              <a:t>S1001</a:t>
            </a:r>
            <a:endParaRPr sz="650">
              <a:latin typeface="Yu Gothic"/>
              <a:cs typeface="Yu Gothic"/>
            </a:endParaRPr>
          </a:p>
          <a:p>
            <a:pPr>
              <a:lnSpc>
                <a:spcPct val="100000"/>
              </a:lnSpc>
            </a:pPr>
            <a:endParaRPr sz="700">
              <a:latin typeface="Times New Roman"/>
              <a:cs typeface="Times New Roman"/>
            </a:endParaRPr>
          </a:p>
          <a:p>
            <a:pPr marL="12700">
              <a:lnSpc>
                <a:spcPct val="100000"/>
              </a:lnSpc>
              <a:spcBef>
                <a:spcPts val="615"/>
              </a:spcBef>
            </a:pPr>
            <a:r>
              <a:rPr sz="650" spc="25" dirty="0">
                <a:latin typeface="Yu Gothic"/>
                <a:cs typeface="Yu Gothic"/>
              </a:rPr>
              <a:t>下記により</a:t>
            </a:r>
            <a:r>
              <a:rPr sz="650" spc="10" dirty="0">
                <a:latin typeface="Yu Gothic"/>
                <a:cs typeface="Yu Gothic"/>
              </a:rPr>
              <a:t>11/30</a:t>
            </a:r>
            <a:r>
              <a:rPr sz="650" spc="25" dirty="0">
                <a:latin typeface="Yu Gothic"/>
                <a:cs typeface="Yu Gothic"/>
              </a:rPr>
              <a:t>にお支払いしますので、確認をお願いします。</a:t>
            </a:r>
            <a:endParaRPr sz="650">
              <a:latin typeface="Yu Gothic"/>
              <a:cs typeface="Yu Gothic"/>
            </a:endParaRPr>
          </a:p>
          <a:p>
            <a:pPr marL="12700">
              <a:lnSpc>
                <a:spcPct val="100000"/>
              </a:lnSpc>
              <a:spcBef>
                <a:spcPts val="320"/>
              </a:spcBef>
            </a:pPr>
            <a:r>
              <a:rPr sz="650" spc="25" dirty="0">
                <a:latin typeface="Yu Gothic"/>
                <a:cs typeface="Yu Gothic"/>
              </a:rPr>
              <a:t>本支払通知に</a:t>
            </a:r>
            <a:r>
              <a:rPr sz="650" spc="10" dirty="0">
                <a:latin typeface="Yu Gothic"/>
                <a:cs typeface="Yu Gothic"/>
              </a:rPr>
              <a:t>10</a:t>
            </a:r>
            <a:r>
              <a:rPr sz="650" spc="25" dirty="0">
                <a:latin typeface="Yu Gothic"/>
                <a:cs typeface="Yu Gothic"/>
              </a:rPr>
              <a:t>日以内に回答なき場合は、確認いただいたものといたします。</a:t>
            </a:r>
            <a:endParaRPr sz="650">
              <a:latin typeface="Yu Gothic"/>
              <a:cs typeface="Yu Gothic"/>
            </a:endParaRPr>
          </a:p>
        </p:txBody>
      </p:sp>
      <p:sp>
        <p:nvSpPr>
          <p:cNvPr id="8" name="object 8"/>
          <p:cNvSpPr txBox="1"/>
          <p:nvPr/>
        </p:nvSpPr>
        <p:spPr>
          <a:xfrm>
            <a:off x="5598183" y="2654762"/>
            <a:ext cx="1633220" cy="128905"/>
          </a:xfrm>
          <a:prstGeom prst="rect">
            <a:avLst/>
          </a:prstGeom>
        </p:spPr>
        <p:txBody>
          <a:bodyPr vert="horz" wrap="square" lIns="0" tIns="15875" rIns="0" bIns="0" rtlCol="0">
            <a:spAutoFit/>
          </a:bodyPr>
          <a:lstStyle/>
          <a:p>
            <a:pPr marL="12700">
              <a:lnSpc>
                <a:spcPct val="100000"/>
              </a:lnSpc>
              <a:spcBef>
                <a:spcPts val="125"/>
              </a:spcBef>
            </a:pPr>
            <a:r>
              <a:rPr sz="650" spc="10" dirty="0">
                <a:latin typeface="Yu Gothic"/>
                <a:cs typeface="Yu Gothic"/>
              </a:rPr>
              <a:t>10</a:t>
            </a:r>
            <a:r>
              <a:rPr sz="650" spc="25" dirty="0">
                <a:latin typeface="Yu Gothic"/>
                <a:cs typeface="Yu Gothic"/>
              </a:rPr>
              <a:t>月分支払金額</a:t>
            </a:r>
            <a:r>
              <a:rPr sz="650" spc="10" dirty="0">
                <a:latin typeface="Yu Gothic"/>
                <a:cs typeface="Yu Gothic"/>
              </a:rPr>
              <a:t>：250(</a:t>
            </a:r>
            <a:r>
              <a:rPr sz="650" spc="25" dirty="0">
                <a:latin typeface="Yu Gothic"/>
                <a:cs typeface="Yu Gothic"/>
              </a:rPr>
              <a:t>税込</a:t>
            </a:r>
            <a:r>
              <a:rPr sz="650" spc="10" dirty="0">
                <a:latin typeface="Yu Gothic"/>
                <a:cs typeface="Yu Gothic"/>
              </a:rPr>
              <a:t>)</a:t>
            </a:r>
            <a:r>
              <a:rPr sz="650" spc="85" dirty="0">
                <a:latin typeface="Yu Gothic"/>
                <a:cs typeface="Yu Gothic"/>
              </a:rPr>
              <a:t> </a:t>
            </a:r>
            <a:r>
              <a:rPr sz="650" spc="25" dirty="0">
                <a:latin typeface="Yu Gothic"/>
                <a:cs typeface="Yu Gothic"/>
              </a:rPr>
              <a:t>消費税</a:t>
            </a:r>
            <a:r>
              <a:rPr sz="650" spc="15" dirty="0">
                <a:latin typeface="Yu Gothic"/>
                <a:cs typeface="Yu Gothic"/>
              </a:rPr>
              <a:t>：18</a:t>
            </a:r>
            <a:endParaRPr sz="650">
              <a:latin typeface="Yu Gothic"/>
              <a:cs typeface="Yu Gothic"/>
            </a:endParaRPr>
          </a:p>
        </p:txBody>
      </p:sp>
      <p:sp>
        <p:nvSpPr>
          <p:cNvPr id="9" name="object 9"/>
          <p:cNvSpPr txBox="1"/>
          <p:nvPr/>
        </p:nvSpPr>
        <p:spPr>
          <a:xfrm>
            <a:off x="1106596" y="3219003"/>
            <a:ext cx="889000" cy="128905"/>
          </a:xfrm>
          <a:prstGeom prst="rect">
            <a:avLst/>
          </a:prstGeom>
        </p:spPr>
        <p:txBody>
          <a:bodyPr vert="horz" wrap="square" lIns="0" tIns="15875" rIns="0" bIns="0" rtlCol="0">
            <a:spAutoFit/>
          </a:bodyPr>
          <a:lstStyle/>
          <a:p>
            <a:pPr marL="12700">
              <a:lnSpc>
                <a:spcPct val="100000"/>
              </a:lnSpc>
              <a:spcBef>
                <a:spcPts val="125"/>
              </a:spcBef>
            </a:pPr>
            <a:r>
              <a:rPr sz="650" b="1" spc="25" dirty="0">
                <a:solidFill>
                  <a:srgbClr val="C00000"/>
                </a:solidFill>
                <a:latin typeface="Yu Gothic"/>
                <a:cs typeface="Yu Gothic"/>
              </a:rPr>
              <a:t>※は軽減税率対象品目</a:t>
            </a:r>
            <a:endParaRPr sz="650">
              <a:latin typeface="Yu Gothic"/>
              <a:cs typeface="Yu Gothic"/>
            </a:endParaRPr>
          </a:p>
        </p:txBody>
      </p:sp>
      <p:sp>
        <p:nvSpPr>
          <p:cNvPr id="10" name="object 10"/>
          <p:cNvSpPr txBox="1"/>
          <p:nvPr/>
        </p:nvSpPr>
        <p:spPr>
          <a:xfrm>
            <a:off x="2657455" y="3043151"/>
            <a:ext cx="975360" cy="304800"/>
          </a:xfrm>
          <a:prstGeom prst="rect">
            <a:avLst/>
          </a:prstGeom>
        </p:spPr>
        <p:txBody>
          <a:bodyPr vert="horz" wrap="square" lIns="0" tIns="52069" rIns="0" bIns="0" rtlCol="0">
            <a:spAutoFit/>
          </a:bodyPr>
          <a:lstStyle/>
          <a:p>
            <a:pPr marL="12700">
              <a:lnSpc>
                <a:spcPct val="100000"/>
              </a:lnSpc>
              <a:spcBef>
                <a:spcPts val="409"/>
              </a:spcBef>
            </a:pPr>
            <a:r>
              <a:rPr sz="650" b="1" spc="25" dirty="0">
                <a:solidFill>
                  <a:srgbClr val="C00000"/>
                </a:solidFill>
                <a:latin typeface="Yu Gothic"/>
                <a:cs typeface="Yu Gothic"/>
              </a:rPr>
              <a:t>登録番号：</a:t>
            </a:r>
            <a:r>
              <a:rPr sz="650" b="1" spc="10" dirty="0">
                <a:solidFill>
                  <a:srgbClr val="C00000"/>
                </a:solidFill>
                <a:latin typeface="Yu Gothic"/>
                <a:cs typeface="Yu Gothic"/>
              </a:rPr>
              <a:t>T</a:t>
            </a:r>
            <a:r>
              <a:rPr sz="650" b="1" spc="20" dirty="0">
                <a:solidFill>
                  <a:srgbClr val="C00000"/>
                </a:solidFill>
                <a:latin typeface="Yu Gothic"/>
                <a:cs typeface="Yu Gothic"/>
              </a:rPr>
              <a:t>1234</a:t>
            </a:r>
            <a:r>
              <a:rPr sz="650" b="1" spc="25" dirty="0">
                <a:solidFill>
                  <a:srgbClr val="C00000"/>
                </a:solidFill>
                <a:latin typeface="Yu Gothic"/>
                <a:cs typeface="Yu Gothic"/>
              </a:rPr>
              <a:t>・・・</a:t>
            </a:r>
            <a:endParaRPr sz="650">
              <a:latin typeface="Yu Gothic"/>
              <a:cs typeface="Yu Gothic"/>
            </a:endParaRPr>
          </a:p>
          <a:p>
            <a:pPr marL="440690">
              <a:lnSpc>
                <a:spcPct val="100000"/>
              </a:lnSpc>
              <a:spcBef>
                <a:spcPts val="320"/>
              </a:spcBef>
            </a:pPr>
            <a:r>
              <a:rPr sz="650" b="1" spc="25" dirty="0">
                <a:solidFill>
                  <a:srgbClr val="C00000"/>
                </a:solidFill>
                <a:latin typeface="Yu Gothic"/>
                <a:cs typeface="Yu Gothic"/>
              </a:rPr>
              <a:t>■■株式会社</a:t>
            </a:r>
            <a:endParaRPr sz="650">
              <a:latin typeface="Yu Gothic"/>
              <a:cs typeface="Yu Gothic"/>
            </a:endParaRPr>
          </a:p>
        </p:txBody>
      </p:sp>
      <p:sp>
        <p:nvSpPr>
          <p:cNvPr id="11" name="object 11"/>
          <p:cNvSpPr txBox="1"/>
          <p:nvPr/>
        </p:nvSpPr>
        <p:spPr>
          <a:xfrm>
            <a:off x="3086043" y="3637792"/>
            <a:ext cx="880110" cy="128905"/>
          </a:xfrm>
          <a:prstGeom prst="rect">
            <a:avLst/>
          </a:prstGeom>
        </p:spPr>
        <p:txBody>
          <a:bodyPr vert="horz" wrap="square" lIns="0" tIns="15875" rIns="0" bIns="0" rtlCol="0">
            <a:spAutoFit/>
          </a:bodyPr>
          <a:lstStyle/>
          <a:p>
            <a:pPr marL="12700">
              <a:lnSpc>
                <a:spcPct val="100000"/>
              </a:lnSpc>
              <a:spcBef>
                <a:spcPts val="125"/>
              </a:spcBef>
            </a:pPr>
            <a:r>
              <a:rPr sz="650" b="1" spc="30" dirty="0">
                <a:solidFill>
                  <a:srgbClr val="C00000"/>
                </a:solidFill>
                <a:latin typeface="Yu Gothic"/>
                <a:cs typeface="Yu Gothic"/>
              </a:rPr>
              <a:t>H </a:t>
            </a:r>
            <a:r>
              <a:rPr sz="650" b="1" spc="25" dirty="0">
                <a:solidFill>
                  <a:srgbClr val="C00000"/>
                </a:solidFill>
                <a:latin typeface="Yu Gothic"/>
                <a:cs typeface="Yu Gothic"/>
              </a:rPr>
              <a:t>〇 </a:t>
            </a:r>
            <a:r>
              <a:rPr sz="650" b="1" spc="10" dirty="0">
                <a:solidFill>
                  <a:srgbClr val="C00000"/>
                </a:solidFill>
                <a:latin typeface="Yu Gothic"/>
                <a:cs typeface="Yu Gothic"/>
              </a:rPr>
              <a:t>.10.20</a:t>
            </a:r>
            <a:r>
              <a:rPr sz="650" b="1" spc="185" dirty="0">
                <a:solidFill>
                  <a:srgbClr val="C00000"/>
                </a:solidFill>
                <a:latin typeface="Yu Gothic"/>
                <a:cs typeface="Yu Gothic"/>
              </a:rPr>
              <a:t> </a:t>
            </a:r>
            <a:r>
              <a:rPr sz="650" b="1" spc="15" dirty="0">
                <a:solidFill>
                  <a:srgbClr val="00AFEF"/>
                </a:solidFill>
                <a:latin typeface="Yu Gothic"/>
                <a:cs typeface="Yu Gothic"/>
              </a:rPr>
              <a:t>No.1002</a:t>
            </a:r>
            <a:endParaRPr sz="650">
              <a:latin typeface="Yu Gothic"/>
              <a:cs typeface="Yu Gothic"/>
            </a:endParaRPr>
          </a:p>
        </p:txBody>
      </p:sp>
      <p:sp>
        <p:nvSpPr>
          <p:cNvPr id="12" name="object 12"/>
          <p:cNvSpPr txBox="1"/>
          <p:nvPr/>
        </p:nvSpPr>
        <p:spPr>
          <a:xfrm>
            <a:off x="7625453" y="3637792"/>
            <a:ext cx="543560" cy="128905"/>
          </a:xfrm>
          <a:prstGeom prst="rect">
            <a:avLst/>
          </a:prstGeom>
        </p:spPr>
        <p:txBody>
          <a:bodyPr vert="horz" wrap="square" lIns="0" tIns="15875" rIns="0" bIns="0" rtlCol="0">
            <a:spAutoFit/>
          </a:bodyPr>
          <a:lstStyle/>
          <a:p>
            <a:pPr marL="12700">
              <a:lnSpc>
                <a:spcPct val="100000"/>
              </a:lnSpc>
              <a:spcBef>
                <a:spcPts val="125"/>
              </a:spcBef>
            </a:pPr>
            <a:r>
              <a:rPr sz="650" spc="25" dirty="0">
                <a:latin typeface="Yu Gothic"/>
                <a:cs typeface="Yu Gothic"/>
              </a:rPr>
              <a:t>〇〇株式会社</a:t>
            </a:r>
            <a:endParaRPr sz="650">
              <a:latin typeface="Yu Gothic"/>
              <a:cs typeface="Yu Gothic"/>
            </a:endParaRPr>
          </a:p>
        </p:txBody>
      </p:sp>
      <p:sp>
        <p:nvSpPr>
          <p:cNvPr id="13" name="object 13"/>
          <p:cNvSpPr txBox="1"/>
          <p:nvPr/>
        </p:nvSpPr>
        <p:spPr>
          <a:xfrm>
            <a:off x="1103661" y="3601537"/>
            <a:ext cx="1496060" cy="304800"/>
          </a:xfrm>
          <a:prstGeom prst="rect">
            <a:avLst/>
          </a:prstGeom>
        </p:spPr>
        <p:txBody>
          <a:bodyPr vert="horz" wrap="square" lIns="0" tIns="52069" rIns="0" bIns="0" rtlCol="0">
            <a:spAutoFit/>
          </a:bodyPr>
          <a:lstStyle/>
          <a:p>
            <a:pPr marL="15240">
              <a:lnSpc>
                <a:spcPct val="100000"/>
              </a:lnSpc>
              <a:spcBef>
                <a:spcPts val="409"/>
              </a:spcBef>
            </a:pPr>
            <a:r>
              <a:rPr sz="650" b="1" spc="25" dirty="0">
                <a:solidFill>
                  <a:srgbClr val="C00000"/>
                </a:solidFill>
                <a:latin typeface="Yu Gothic"/>
                <a:cs typeface="Yu Gothic"/>
              </a:rPr>
              <a:t>〇〇株式会社</a:t>
            </a:r>
            <a:r>
              <a:rPr sz="650" b="1" spc="60" dirty="0">
                <a:solidFill>
                  <a:srgbClr val="C00000"/>
                </a:solidFill>
                <a:latin typeface="Yu Gothic"/>
                <a:cs typeface="Yu Gothic"/>
              </a:rPr>
              <a:t> </a:t>
            </a:r>
            <a:r>
              <a:rPr sz="650" b="1" spc="25" dirty="0">
                <a:solidFill>
                  <a:srgbClr val="C00000"/>
                </a:solidFill>
                <a:latin typeface="Yu Gothic"/>
                <a:cs typeface="Yu Gothic"/>
              </a:rPr>
              <a:t>御中</a:t>
            </a:r>
            <a:endParaRPr sz="650">
              <a:latin typeface="Yu Gothic"/>
              <a:cs typeface="Yu Gothic"/>
            </a:endParaRPr>
          </a:p>
          <a:p>
            <a:pPr marL="12700">
              <a:lnSpc>
                <a:spcPct val="100000"/>
              </a:lnSpc>
              <a:spcBef>
                <a:spcPts val="320"/>
              </a:spcBef>
            </a:pPr>
            <a:r>
              <a:rPr sz="650" spc="25" dirty="0">
                <a:latin typeface="Yu Gothic"/>
                <a:cs typeface="Yu Gothic"/>
              </a:rPr>
              <a:t>請求金額</a:t>
            </a:r>
            <a:r>
              <a:rPr sz="650" spc="15" dirty="0">
                <a:latin typeface="Yu Gothic"/>
                <a:cs typeface="Yu Gothic"/>
              </a:rPr>
              <a:t>：125</a:t>
            </a:r>
            <a:r>
              <a:rPr sz="650" spc="75" dirty="0">
                <a:latin typeface="Yu Gothic"/>
                <a:cs typeface="Yu Gothic"/>
              </a:rPr>
              <a:t> </a:t>
            </a:r>
            <a:r>
              <a:rPr sz="650" spc="5" dirty="0">
                <a:latin typeface="Yu Gothic"/>
                <a:cs typeface="Yu Gothic"/>
              </a:rPr>
              <a:t>(</a:t>
            </a:r>
            <a:r>
              <a:rPr sz="650" spc="25" dirty="0">
                <a:latin typeface="Yu Gothic"/>
                <a:cs typeface="Yu Gothic"/>
              </a:rPr>
              <a:t>税込）</a:t>
            </a:r>
            <a:r>
              <a:rPr sz="650" spc="55" dirty="0">
                <a:latin typeface="Yu Gothic"/>
                <a:cs typeface="Yu Gothic"/>
              </a:rPr>
              <a:t> </a:t>
            </a:r>
            <a:r>
              <a:rPr sz="650" spc="25" dirty="0">
                <a:latin typeface="Yu Gothic"/>
                <a:cs typeface="Yu Gothic"/>
              </a:rPr>
              <a:t>消費税：９</a:t>
            </a:r>
            <a:endParaRPr sz="650">
              <a:latin typeface="Yu Gothic"/>
              <a:cs typeface="Yu Gothic"/>
            </a:endParaRPr>
          </a:p>
        </p:txBody>
      </p:sp>
      <p:sp>
        <p:nvSpPr>
          <p:cNvPr id="14" name="object 14"/>
          <p:cNvSpPr txBox="1"/>
          <p:nvPr/>
        </p:nvSpPr>
        <p:spPr>
          <a:xfrm>
            <a:off x="4478970" y="3880496"/>
            <a:ext cx="3996690" cy="869315"/>
          </a:xfrm>
          <a:prstGeom prst="rect">
            <a:avLst/>
          </a:prstGeom>
        </p:spPr>
        <p:txBody>
          <a:bodyPr vert="horz" wrap="square" lIns="0" tIns="52069" rIns="0" bIns="0" rtlCol="0">
            <a:spAutoFit/>
          </a:bodyPr>
          <a:lstStyle/>
          <a:p>
            <a:pPr marL="12700">
              <a:lnSpc>
                <a:spcPct val="100000"/>
              </a:lnSpc>
              <a:spcBef>
                <a:spcPts val="409"/>
              </a:spcBef>
            </a:pPr>
            <a:r>
              <a:rPr sz="650" spc="25" dirty="0">
                <a:latin typeface="Yu Gothic"/>
                <a:cs typeface="Yu Gothic"/>
              </a:rPr>
              <a:t>（注</a:t>
            </a:r>
            <a:r>
              <a:rPr sz="650" spc="20" dirty="0">
                <a:latin typeface="Yu Gothic"/>
                <a:cs typeface="Yu Gothic"/>
              </a:rPr>
              <a:t>1）</a:t>
            </a:r>
            <a:r>
              <a:rPr sz="650" spc="25" dirty="0">
                <a:latin typeface="Yu Gothic"/>
                <a:cs typeface="Yu Gothic"/>
              </a:rPr>
              <a:t>各書類中</a:t>
            </a:r>
            <a:r>
              <a:rPr sz="650" spc="20" dirty="0">
                <a:latin typeface="Yu Gothic"/>
                <a:cs typeface="Yu Gothic"/>
              </a:rPr>
              <a:t>、</a:t>
            </a:r>
            <a:r>
              <a:rPr sz="650" b="1" spc="25" dirty="0">
                <a:solidFill>
                  <a:srgbClr val="C00000"/>
                </a:solidFill>
                <a:latin typeface="Yu Gothic"/>
                <a:cs typeface="Yu Gothic"/>
              </a:rPr>
              <a:t>赤太文字（ゴシック体）</a:t>
            </a:r>
            <a:r>
              <a:rPr sz="650" spc="25" dirty="0">
                <a:latin typeface="Yu Gothic"/>
                <a:cs typeface="Yu Gothic"/>
              </a:rPr>
              <a:t>がインボイス「記載事項」を示す</a:t>
            </a:r>
            <a:endParaRPr sz="650">
              <a:latin typeface="Yu Gothic"/>
              <a:cs typeface="Yu Gothic"/>
            </a:endParaRPr>
          </a:p>
          <a:p>
            <a:pPr marL="271145">
              <a:lnSpc>
                <a:spcPct val="100000"/>
              </a:lnSpc>
              <a:spcBef>
                <a:spcPts val="320"/>
              </a:spcBef>
            </a:pPr>
            <a:r>
              <a:rPr sz="650" spc="-5" dirty="0">
                <a:latin typeface="Yu Gothic"/>
                <a:cs typeface="Yu Gothic"/>
              </a:rPr>
              <a:t>  </a:t>
            </a:r>
            <a:r>
              <a:rPr sz="650" spc="25" dirty="0">
                <a:latin typeface="Yu Gothic"/>
                <a:cs typeface="Yu Gothic"/>
              </a:rPr>
              <a:t>各書類中、</a:t>
            </a:r>
            <a:r>
              <a:rPr sz="650" b="1" spc="25" dirty="0">
                <a:solidFill>
                  <a:srgbClr val="00AFEF"/>
                </a:solidFill>
                <a:latin typeface="Yu Gothic"/>
                <a:cs typeface="Yu Gothic"/>
              </a:rPr>
              <a:t>青太文字（ゴシック体）</a:t>
            </a:r>
            <a:r>
              <a:rPr sz="650" spc="25" dirty="0">
                <a:latin typeface="Yu Gothic"/>
                <a:cs typeface="Yu Gothic"/>
              </a:rPr>
              <a:t>は書類間の関連を示す</a:t>
            </a:r>
            <a:endParaRPr sz="650">
              <a:latin typeface="Yu Gothic"/>
              <a:cs typeface="Yu Gothic"/>
            </a:endParaRPr>
          </a:p>
          <a:p>
            <a:pPr marL="12700">
              <a:lnSpc>
                <a:spcPct val="100000"/>
              </a:lnSpc>
              <a:spcBef>
                <a:spcPts val="320"/>
              </a:spcBef>
            </a:pPr>
            <a:r>
              <a:rPr sz="650" spc="25" dirty="0">
                <a:latin typeface="Yu Gothic"/>
                <a:cs typeface="Yu Gothic"/>
              </a:rPr>
              <a:t>（注</a:t>
            </a:r>
            <a:r>
              <a:rPr sz="650" spc="20" dirty="0">
                <a:latin typeface="Yu Gothic"/>
                <a:cs typeface="Yu Gothic"/>
              </a:rPr>
              <a:t>2）</a:t>
            </a:r>
            <a:r>
              <a:rPr sz="650" spc="25" dirty="0">
                <a:latin typeface="Yu Gothic"/>
                <a:cs typeface="Yu Gothic"/>
              </a:rPr>
              <a:t>「課税資産の譲渡等の価額」は税抜価格、または税込価格のいずれでもよい</a:t>
            </a:r>
            <a:endParaRPr sz="650">
              <a:latin typeface="Yu Gothic"/>
              <a:cs typeface="Yu Gothic"/>
            </a:endParaRPr>
          </a:p>
          <a:p>
            <a:pPr marL="12700">
              <a:lnSpc>
                <a:spcPct val="100000"/>
              </a:lnSpc>
              <a:spcBef>
                <a:spcPts val="320"/>
              </a:spcBef>
            </a:pPr>
            <a:r>
              <a:rPr sz="650" spc="25" dirty="0">
                <a:latin typeface="Yu Gothic"/>
                <a:cs typeface="Yu Gothic"/>
              </a:rPr>
              <a:t>（注</a:t>
            </a:r>
            <a:r>
              <a:rPr sz="650" spc="20" dirty="0">
                <a:latin typeface="Yu Gothic"/>
                <a:cs typeface="Yu Gothic"/>
              </a:rPr>
              <a:t>3）</a:t>
            </a:r>
            <a:r>
              <a:rPr sz="650" spc="25" dirty="0">
                <a:latin typeface="Yu Gothic"/>
                <a:cs typeface="Yu Gothic"/>
              </a:rPr>
              <a:t>各書類欄：〇は「インボイス」適合書類。×は「インボイス」非適合書類</a:t>
            </a:r>
            <a:endParaRPr sz="650">
              <a:latin typeface="Yu Gothic"/>
              <a:cs typeface="Yu Gothic"/>
            </a:endParaRPr>
          </a:p>
          <a:p>
            <a:pPr marL="12700">
              <a:lnSpc>
                <a:spcPct val="100000"/>
              </a:lnSpc>
              <a:spcBef>
                <a:spcPts val="340"/>
              </a:spcBef>
            </a:pPr>
            <a:r>
              <a:rPr sz="650" spc="25" dirty="0">
                <a:latin typeface="Yu Gothic"/>
                <a:cs typeface="Yu Gothic"/>
              </a:rPr>
              <a:t>（注４）保存義務欄：〇は消費税法保存義務あり。（電子取引の取引データは電帳法上保存義務あり）</a:t>
            </a:r>
            <a:endParaRPr sz="650">
              <a:latin typeface="Yu Gothic"/>
              <a:cs typeface="Yu Gothic"/>
            </a:endParaRPr>
          </a:p>
          <a:p>
            <a:pPr marL="875665">
              <a:lnSpc>
                <a:spcPct val="100000"/>
              </a:lnSpc>
              <a:spcBef>
                <a:spcPts val="345"/>
              </a:spcBef>
            </a:pPr>
            <a:r>
              <a:rPr sz="650" spc="25" dirty="0">
                <a:latin typeface="Yu Gothic"/>
                <a:cs typeface="Yu Gothic"/>
              </a:rPr>
              <a:t>×は消費税法保存義務なし。（電子取引の取引データは電帳法上保存義務あり）</a:t>
            </a:r>
            <a:endParaRPr sz="650">
              <a:latin typeface="Yu Gothic"/>
              <a:cs typeface="Yu Gothic"/>
            </a:endParaRPr>
          </a:p>
        </p:txBody>
      </p:sp>
      <p:sp>
        <p:nvSpPr>
          <p:cNvPr id="15" name="object 15"/>
          <p:cNvSpPr txBox="1"/>
          <p:nvPr/>
        </p:nvSpPr>
        <p:spPr>
          <a:xfrm>
            <a:off x="1106459" y="4899692"/>
            <a:ext cx="889000" cy="128905"/>
          </a:xfrm>
          <a:prstGeom prst="rect">
            <a:avLst/>
          </a:prstGeom>
        </p:spPr>
        <p:txBody>
          <a:bodyPr vert="horz" wrap="square" lIns="0" tIns="15875" rIns="0" bIns="0" rtlCol="0">
            <a:spAutoFit/>
          </a:bodyPr>
          <a:lstStyle/>
          <a:p>
            <a:pPr marL="12700">
              <a:lnSpc>
                <a:spcPct val="100000"/>
              </a:lnSpc>
              <a:spcBef>
                <a:spcPts val="125"/>
              </a:spcBef>
            </a:pPr>
            <a:r>
              <a:rPr sz="650" b="1" spc="25" dirty="0">
                <a:solidFill>
                  <a:srgbClr val="C00000"/>
                </a:solidFill>
                <a:latin typeface="Yu Gothic"/>
                <a:cs typeface="Yu Gothic"/>
              </a:rPr>
              <a:t>※は軽減税率対象品目</a:t>
            </a:r>
            <a:endParaRPr sz="650">
              <a:latin typeface="Yu Gothic"/>
              <a:cs typeface="Yu Gothic"/>
            </a:endParaRPr>
          </a:p>
        </p:txBody>
      </p:sp>
      <p:sp>
        <p:nvSpPr>
          <p:cNvPr id="16" name="object 16"/>
          <p:cNvSpPr txBox="1"/>
          <p:nvPr/>
        </p:nvSpPr>
        <p:spPr>
          <a:xfrm>
            <a:off x="2657318" y="4723840"/>
            <a:ext cx="975360" cy="304800"/>
          </a:xfrm>
          <a:prstGeom prst="rect">
            <a:avLst/>
          </a:prstGeom>
        </p:spPr>
        <p:txBody>
          <a:bodyPr vert="horz" wrap="square" lIns="0" tIns="52069" rIns="0" bIns="0" rtlCol="0">
            <a:spAutoFit/>
          </a:bodyPr>
          <a:lstStyle/>
          <a:p>
            <a:pPr marL="12700">
              <a:lnSpc>
                <a:spcPct val="100000"/>
              </a:lnSpc>
              <a:spcBef>
                <a:spcPts val="409"/>
              </a:spcBef>
            </a:pPr>
            <a:r>
              <a:rPr sz="650" b="1" spc="25" dirty="0">
                <a:solidFill>
                  <a:srgbClr val="C00000"/>
                </a:solidFill>
                <a:latin typeface="Yu Gothic"/>
                <a:cs typeface="Yu Gothic"/>
              </a:rPr>
              <a:t>登録番号：</a:t>
            </a:r>
            <a:r>
              <a:rPr sz="650" b="1" spc="10" dirty="0">
                <a:solidFill>
                  <a:srgbClr val="C00000"/>
                </a:solidFill>
                <a:latin typeface="Yu Gothic"/>
                <a:cs typeface="Yu Gothic"/>
              </a:rPr>
              <a:t>T</a:t>
            </a:r>
            <a:r>
              <a:rPr sz="650" b="1" spc="20" dirty="0">
                <a:solidFill>
                  <a:srgbClr val="C00000"/>
                </a:solidFill>
                <a:latin typeface="Yu Gothic"/>
                <a:cs typeface="Yu Gothic"/>
              </a:rPr>
              <a:t>1234</a:t>
            </a:r>
            <a:r>
              <a:rPr sz="650" b="1" spc="25" dirty="0">
                <a:solidFill>
                  <a:srgbClr val="C00000"/>
                </a:solidFill>
                <a:latin typeface="Yu Gothic"/>
                <a:cs typeface="Yu Gothic"/>
              </a:rPr>
              <a:t>・・・</a:t>
            </a:r>
            <a:endParaRPr sz="650">
              <a:latin typeface="Yu Gothic"/>
              <a:cs typeface="Yu Gothic"/>
            </a:endParaRPr>
          </a:p>
          <a:p>
            <a:pPr marL="440690">
              <a:lnSpc>
                <a:spcPct val="100000"/>
              </a:lnSpc>
              <a:spcBef>
                <a:spcPts val="320"/>
              </a:spcBef>
            </a:pPr>
            <a:r>
              <a:rPr sz="650" b="1" spc="25" dirty="0">
                <a:solidFill>
                  <a:srgbClr val="C00000"/>
                </a:solidFill>
                <a:latin typeface="Yu Gothic"/>
                <a:cs typeface="Yu Gothic"/>
              </a:rPr>
              <a:t>■■株式会社</a:t>
            </a:r>
            <a:endParaRPr sz="650">
              <a:latin typeface="Yu Gothic"/>
              <a:cs typeface="Yu Gothic"/>
            </a:endParaRPr>
          </a:p>
        </p:txBody>
      </p:sp>
      <p:sp>
        <p:nvSpPr>
          <p:cNvPr id="17" name="object 17"/>
          <p:cNvSpPr/>
          <p:nvPr/>
        </p:nvSpPr>
        <p:spPr>
          <a:xfrm>
            <a:off x="1020977" y="1815081"/>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18" name="object 18"/>
          <p:cNvSpPr/>
          <p:nvPr/>
        </p:nvSpPr>
        <p:spPr>
          <a:xfrm>
            <a:off x="1020977" y="1816567"/>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19" name="object 19"/>
          <p:cNvSpPr/>
          <p:nvPr/>
        </p:nvSpPr>
        <p:spPr>
          <a:xfrm>
            <a:off x="5045355" y="1815079"/>
            <a:ext cx="3667760" cy="0"/>
          </a:xfrm>
          <a:custGeom>
            <a:avLst/>
            <a:gdLst/>
            <a:ahLst/>
            <a:cxnLst/>
            <a:rect l="l" t="t" r="r" b="b"/>
            <a:pathLst>
              <a:path w="3667759">
                <a:moveTo>
                  <a:pt x="0" y="0"/>
                </a:moveTo>
                <a:lnTo>
                  <a:pt x="3667184" y="0"/>
                </a:lnTo>
              </a:path>
            </a:pathLst>
          </a:custGeom>
          <a:ln w="3175">
            <a:solidFill>
              <a:srgbClr val="000000"/>
            </a:solidFill>
          </a:ln>
        </p:spPr>
        <p:txBody>
          <a:bodyPr wrap="square" lIns="0" tIns="0" rIns="0" bIns="0" rtlCol="0"/>
          <a:lstStyle/>
          <a:p>
            <a:endParaRPr/>
          </a:p>
        </p:txBody>
      </p:sp>
      <p:sp>
        <p:nvSpPr>
          <p:cNvPr id="20" name="object 20"/>
          <p:cNvSpPr/>
          <p:nvPr/>
        </p:nvSpPr>
        <p:spPr>
          <a:xfrm>
            <a:off x="5045354" y="1816567"/>
            <a:ext cx="3667760" cy="0"/>
          </a:xfrm>
          <a:custGeom>
            <a:avLst/>
            <a:gdLst/>
            <a:ahLst/>
            <a:cxnLst/>
            <a:rect l="l" t="t" r="r" b="b"/>
            <a:pathLst>
              <a:path w="3667759">
                <a:moveTo>
                  <a:pt x="0" y="0"/>
                </a:moveTo>
                <a:lnTo>
                  <a:pt x="3667184" y="0"/>
                </a:lnTo>
              </a:path>
            </a:pathLst>
          </a:custGeom>
          <a:ln w="3175">
            <a:solidFill>
              <a:srgbClr val="000000"/>
            </a:solidFill>
          </a:ln>
        </p:spPr>
        <p:txBody>
          <a:bodyPr wrap="square" lIns="0" tIns="0" rIns="0" bIns="0" rtlCol="0"/>
          <a:lstStyle/>
          <a:p>
            <a:endParaRPr/>
          </a:p>
        </p:txBody>
      </p:sp>
      <p:graphicFrame>
        <p:nvGraphicFramePr>
          <p:cNvPr id="21" name="object 21"/>
          <p:cNvGraphicFramePr>
            <a:graphicFrameLocks noGrp="1"/>
          </p:cNvGraphicFramePr>
          <p:nvPr/>
        </p:nvGraphicFramePr>
        <p:xfrm>
          <a:off x="428631" y="1815082"/>
          <a:ext cx="485140" cy="837407"/>
        </p:xfrm>
        <a:graphic>
          <a:graphicData uri="http://schemas.openxmlformats.org/drawingml/2006/table">
            <a:tbl>
              <a:tblPr firstRow="1" bandRow="1">
                <a:tableStyleId>{2D5ABB26-0587-4C30-8999-92F81FD0307C}</a:tableStyleId>
              </a:tblPr>
              <a:tblGrid>
                <a:gridCol w="485140">
                  <a:extLst>
                    <a:ext uri="{9D8B030D-6E8A-4147-A177-3AD203B41FA5}">
                      <a16:colId xmlns:a16="http://schemas.microsoft.com/office/drawing/2014/main" val="20000"/>
                    </a:ext>
                  </a:extLst>
                </a:gridCol>
              </a:tblGrid>
              <a:tr h="139565">
                <a:tc>
                  <a:txBody>
                    <a:bodyPr/>
                    <a:lstStyle/>
                    <a:p>
                      <a:pPr marL="114300">
                        <a:lnSpc>
                          <a:spcPct val="100000"/>
                        </a:lnSpc>
                        <a:spcBef>
                          <a:spcPts val="130"/>
                        </a:spcBef>
                      </a:pPr>
                      <a:r>
                        <a:rPr sz="650" spc="25" dirty="0">
                          <a:latin typeface="Yu Gothic"/>
                          <a:cs typeface="Yu Gothic"/>
                        </a:rPr>
                        <a:t>請求書</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9139">
                <a:tc>
                  <a:txBody>
                    <a:bodyPr/>
                    <a:lstStyle/>
                    <a:p>
                      <a:pPr>
                        <a:lnSpc>
                          <a:spcPct val="100000"/>
                        </a:lnSpc>
                        <a:spcBef>
                          <a:spcPts val="35"/>
                        </a:spcBef>
                      </a:pPr>
                      <a:endParaRPr sz="550">
                        <a:latin typeface="Times New Roman"/>
                        <a:cs typeface="Times New Roman"/>
                      </a:endParaRPr>
                    </a:p>
                    <a:p>
                      <a:pPr marL="2540" algn="ctr">
                        <a:lnSpc>
                          <a:spcPct val="100000"/>
                        </a:lnSpc>
                      </a:pPr>
                      <a:r>
                        <a:rPr sz="650" dirty="0">
                          <a:latin typeface="Yu Gothic"/>
                          <a:cs typeface="Yu Gothic"/>
                        </a:rPr>
                        <a:t>〇</a:t>
                      </a:r>
                      <a:endParaRPr sz="650">
                        <a:latin typeface="Yu Gothic"/>
                        <a:cs typeface="Yu Gothic"/>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9570">
                <a:tc>
                  <a:txBody>
                    <a:bodyPr/>
                    <a:lstStyle/>
                    <a:p>
                      <a:pPr marL="69850">
                        <a:lnSpc>
                          <a:spcPct val="100000"/>
                        </a:lnSpc>
                        <a:spcBef>
                          <a:spcPts val="130"/>
                        </a:spcBef>
                      </a:pPr>
                      <a:r>
                        <a:rPr sz="650" spc="25" dirty="0">
                          <a:latin typeface="Yu Gothic"/>
                          <a:cs typeface="Yu Gothic"/>
                        </a:rPr>
                        <a:t>保存義務</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9568">
                <a:tc>
                  <a:txBody>
                    <a:bodyPr/>
                    <a:lstStyle/>
                    <a:p>
                      <a:pPr marL="13335">
                        <a:lnSpc>
                          <a:spcPct val="100000"/>
                        </a:lnSpc>
                        <a:spcBef>
                          <a:spcPts val="130"/>
                        </a:spcBef>
                      </a:pPr>
                      <a:r>
                        <a:rPr sz="650" spc="25" dirty="0">
                          <a:latin typeface="Yu Gothic"/>
                          <a:cs typeface="Yu Gothic"/>
                        </a:rPr>
                        <a:t>買手：〇</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9565">
                <a:tc>
                  <a:txBody>
                    <a:bodyPr/>
                    <a:lstStyle/>
                    <a:p>
                      <a:pPr marL="13335">
                        <a:lnSpc>
                          <a:spcPct val="100000"/>
                        </a:lnSpc>
                        <a:spcBef>
                          <a:spcPts val="135"/>
                        </a:spcBef>
                      </a:pPr>
                      <a:r>
                        <a:rPr sz="650" spc="25" dirty="0">
                          <a:latin typeface="Yu Gothic"/>
                          <a:cs typeface="Yu Gothic"/>
                        </a:rPr>
                        <a:t>売手：〇</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2" name="object 22"/>
          <p:cNvGraphicFramePr>
            <a:graphicFrameLocks noGrp="1"/>
          </p:cNvGraphicFramePr>
          <p:nvPr/>
        </p:nvGraphicFramePr>
        <p:xfrm>
          <a:off x="4476822" y="1815082"/>
          <a:ext cx="449580" cy="837404"/>
        </p:xfrm>
        <a:graphic>
          <a:graphicData uri="http://schemas.openxmlformats.org/drawingml/2006/table">
            <a:tbl>
              <a:tblPr firstRow="1" bandRow="1">
                <a:tableStyleId>{2D5ABB26-0587-4C30-8999-92F81FD0307C}</a:tableStyleId>
              </a:tblPr>
              <a:tblGrid>
                <a:gridCol w="449580">
                  <a:extLst>
                    <a:ext uri="{9D8B030D-6E8A-4147-A177-3AD203B41FA5}">
                      <a16:colId xmlns:a16="http://schemas.microsoft.com/office/drawing/2014/main" val="20000"/>
                    </a:ext>
                  </a:extLst>
                </a:gridCol>
              </a:tblGrid>
              <a:tr h="139565">
                <a:tc>
                  <a:txBody>
                    <a:bodyPr/>
                    <a:lstStyle/>
                    <a:p>
                      <a:pPr marL="10160">
                        <a:lnSpc>
                          <a:spcPct val="100000"/>
                        </a:lnSpc>
                        <a:spcBef>
                          <a:spcPts val="130"/>
                        </a:spcBef>
                      </a:pPr>
                      <a:r>
                        <a:rPr sz="650" dirty="0">
                          <a:latin typeface="Yu Gothic"/>
                          <a:cs typeface="Yu Gothic"/>
                        </a:rPr>
                        <a:t>仕入明細書</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9138">
                <a:tc>
                  <a:txBody>
                    <a:bodyPr/>
                    <a:lstStyle/>
                    <a:p>
                      <a:pPr>
                        <a:lnSpc>
                          <a:spcPct val="100000"/>
                        </a:lnSpc>
                        <a:spcBef>
                          <a:spcPts val="35"/>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9570">
                <a:tc>
                  <a:txBody>
                    <a:bodyPr/>
                    <a:lstStyle/>
                    <a:p>
                      <a:pPr marL="52069">
                        <a:lnSpc>
                          <a:spcPct val="100000"/>
                        </a:lnSpc>
                        <a:spcBef>
                          <a:spcPts val="130"/>
                        </a:spcBef>
                      </a:pPr>
                      <a:r>
                        <a:rPr sz="650" spc="25" dirty="0">
                          <a:latin typeface="Yu Gothic"/>
                          <a:cs typeface="Yu Gothic"/>
                        </a:rPr>
                        <a:t>保存義務</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9568">
                <a:tc>
                  <a:txBody>
                    <a:bodyPr/>
                    <a:lstStyle/>
                    <a:p>
                      <a:pPr marL="13335">
                        <a:lnSpc>
                          <a:spcPct val="100000"/>
                        </a:lnSpc>
                        <a:spcBef>
                          <a:spcPts val="130"/>
                        </a:spcBef>
                      </a:pPr>
                      <a:r>
                        <a:rPr sz="650" spc="25" dirty="0">
                          <a:latin typeface="Yu Gothic"/>
                          <a:cs typeface="Yu Gothic"/>
                        </a:rPr>
                        <a:t>買手：×</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9563">
                <a:tc>
                  <a:txBody>
                    <a:bodyPr/>
                    <a:lstStyle/>
                    <a:p>
                      <a:pPr marL="12700">
                        <a:lnSpc>
                          <a:spcPct val="100000"/>
                        </a:lnSpc>
                        <a:spcBef>
                          <a:spcPts val="135"/>
                        </a:spcBef>
                      </a:pPr>
                      <a:r>
                        <a:rPr sz="650" spc="25" dirty="0">
                          <a:latin typeface="Yu Gothic"/>
                          <a:cs typeface="Yu Gothic"/>
                        </a:rPr>
                        <a:t>売手：×</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23" name="object 23"/>
          <p:cNvSpPr/>
          <p:nvPr/>
        </p:nvSpPr>
        <p:spPr>
          <a:xfrm>
            <a:off x="1018000" y="1815054"/>
            <a:ext cx="0" cy="1544320"/>
          </a:xfrm>
          <a:custGeom>
            <a:avLst/>
            <a:gdLst/>
            <a:ahLst/>
            <a:cxnLst/>
            <a:rect l="l" t="t" r="r" b="b"/>
            <a:pathLst>
              <a:path h="1544320">
                <a:moveTo>
                  <a:pt x="0" y="0"/>
                </a:moveTo>
                <a:lnTo>
                  <a:pt x="0" y="1544182"/>
                </a:lnTo>
              </a:path>
            </a:pathLst>
          </a:custGeom>
          <a:ln w="3175">
            <a:solidFill>
              <a:srgbClr val="000000"/>
            </a:solidFill>
          </a:ln>
        </p:spPr>
        <p:txBody>
          <a:bodyPr wrap="square" lIns="0" tIns="0" rIns="0" bIns="0" rtlCol="0"/>
          <a:lstStyle/>
          <a:p>
            <a:endParaRPr/>
          </a:p>
        </p:txBody>
      </p:sp>
      <p:sp>
        <p:nvSpPr>
          <p:cNvPr id="24" name="object 24"/>
          <p:cNvSpPr/>
          <p:nvPr/>
        </p:nvSpPr>
        <p:spPr>
          <a:xfrm>
            <a:off x="1019489" y="1815085"/>
            <a:ext cx="0" cy="1544320"/>
          </a:xfrm>
          <a:custGeom>
            <a:avLst/>
            <a:gdLst/>
            <a:ahLst/>
            <a:cxnLst/>
            <a:rect l="l" t="t" r="r" b="b"/>
            <a:pathLst>
              <a:path h="1544320">
                <a:moveTo>
                  <a:pt x="0" y="0"/>
                </a:moveTo>
                <a:lnTo>
                  <a:pt x="0" y="1544150"/>
                </a:lnTo>
              </a:path>
            </a:pathLst>
          </a:custGeom>
          <a:ln w="3175">
            <a:solidFill>
              <a:srgbClr val="000000"/>
            </a:solidFill>
          </a:ln>
        </p:spPr>
        <p:txBody>
          <a:bodyPr wrap="square" lIns="0" tIns="0" rIns="0" bIns="0" rtlCol="0"/>
          <a:lstStyle/>
          <a:p>
            <a:endParaRPr/>
          </a:p>
        </p:txBody>
      </p:sp>
      <p:sp>
        <p:nvSpPr>
          <p:cNvPr id="25" name="object 25"/>
          <p:cNvSpPr/>
          <p:nvPr/>
        </p:nvSpPr>
        <p:spPr>
          <a:xfrm>
            <a:off x="1020977" y="3356266"/>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26" name="object 26"/>
          <p:cNvSpPr/>
          <p:nvPr/>
        </p:nvSpPr>
        <p:spPr>
          <a:xfrm>
            <a:off x="1020977" y="3357750"/>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27" name="object 27"/>
          <p:cNvSpPr/>
          <p:nvPr/>
        </p:nvSpPr>
        <p:spPr>
          <a:xfrm>
            <a:off x="4048190" y="1818022"/>
            <a:ext cx="0" cy="1541780"/>
          </a:xfrm>
          <a:custGeom>
            <a:avLst/>
            <a:gdLst/>
            <a:ahLst/>
            <a:cxnLst/>
            <a:rect l="l" t="t" r="r" b="b"/>
            <a:pathLst>
              <a:path h="1541779">
                <a:moveTo>
                  <a:pt x="0" y="0"/>
                </a:moveTo>
                <a:lnTo>
                  <a:pt x="0" y="1541213"/>
                </a:lnTo>
              </a:path>
            </a:pathLst>
          </a:custGeom>
          <a:ln w="3175">
            <a:solidFill>
              <a:srgbClr val="000000"/>
            </a:solidFill>
          </a:ln>
        </p:spPr>
        <p:txBody>
          <a:bodyPr wrap="square" lIns="0" tIns="0" rIns="0" bIns="0" rtlCol="0"/>
          <a:lstStyle/>
          <a:p>
            <a:endParaRPr/>
          </a:p>
        </p:txBody>
      </p:sp>
      <p:sp>
        <p:nvSpPr>
          <p:cNvPr id="28" name="object 28"/>
          <p:cNvSpPr/>
          <p:nvPr/>
        </p:nvSpPr>
        <p:spPr>
          <a:xfrm>
            <a:off x="4049678" y="1818023"/>
            <a:ext cx="0" cy="1541780"/>
          </a:xfrm>
          <a:custGeom>
            <a:avLst/>
            <a:gdLst/>
            <a:ahLst/>
            <a:cxnLst/>
            <a:rect l="l" t="t" r="r" b="b"/>
            <a:pathLst>
              <a:path h="1541779">
                <a:moveTo>
                  <a:pt x="0" y="0"/>
                </a:moveTo>
                <a:lnTo>
                  <a:pt x="0" y="1541210"/>
                </a:lnTo>
              </a:path>
            </a:pathLst>
          </a:custGeom>
          <a:ln w="3175">
            <a:solidFill>
              <a:srgbClr val="000000"/>
            </a:solidFill>
          </a:ln>
        </p:spPr>
        <p:txBody>
          <a:bodyPr wrap="square" lIns="0" tIns="0" rIns="0" bIns="0" rtlCol="0"/>
          <a:lstStyle/>
          <a:p>
            <a:endParaRPr/>
          </a:p>
        </p:txBody>
      </p:sp>
      <p:sp>
        <p:nvSpPr>
          <p:cNvPr id="29" name="object 29"/>
          <p:cNvSpPr/>
          <p:nvPr/>
        </p:nvSpPr>
        <p:spPr>
          <a:xfrm>
            <a:off x="1020977" y="3495833"/>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30" name="object 30"/>
          <p:cNvSpPr/>
          <p:nvPr/>
        </p:nvSpPr>
        <p:spPr>
          <a:xfrm>
            <a:off x="1020977" y="3497320"/>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31" name="object 31"/>
          <p:cNvSpPr/>
          <p:nvPr/>
        </p:nvSpPr>
        <p:spPr>
          <a:xfrm>
            <a:off x="5042378" y="1815043"/>
            <a:ext cx="0" cy="1963420"/>
          </a:xfrm>
          <a:custGeom>
            <a:avLst/>
            <a:gdLst/>
            <a:ahLst/>
            <a:cxnLst/>
            <a:rect l="l" t="t" r="r" b="b"/>
            <a:pathLst>
              <a:path h="1963420">
                <a:moveTo>
                  <a:pt x="0" y="0"/>
                </a:moveTo>
                <a:lnTo>
                  <a:pt x="0" y="1962894"/>
                </a:lnTo>
              </a:path>
            </a:pathLst>
          </a:custGeom>
          <a:ln w="3175">
            <a:solidFill>
              <a:srgbClr val="000000"/>
            </a:solidFill>
          </a:ln>
        </p:spPr>
        <p:txBody>
          <a:bodyPr wrap="square" lIns="0" tIns="0" rIns="0" bIns="0" rtlCol="0"/>
          <a:lstStyle/>
          <a:p>
            <a:endParaRPr/>
          </a:p>
        </p:txBody>
      </p:sp>
      <p:sp>
        <p:nvSpPr>
          <p:cNvPr id="32" name="object 32"/>
          <p:cNvSpPr/>
          <p:nvPr/>
        </p:nvSpPr>
        <p:spPr>
          <a:xfrm>
            <a:off x="5043866" y="1815083"/>
            <a:ext cx="0" cy="1963420"/>
          </a:xfrm>
          <a:custGeom>
            <a:avLst/>
            <a:gdLst/>
            <a:ahLst/>
            <a:cxnLst/>
            <a:rect l="l" t="t" r="r" b="b"/>
            <a:pathLst>
              <a:path h="1963420">
                <a:moveTo>
                  <a:pt x="0" y="0"/>
                </a:moveTo>
                <a:lnTo>
                  <a:pt x="0" y="1962852"/>
                </a:lnTo>
              </a:path>
            </a:pathLst>
          </a:custGeom>
          <a:ln w="3175">
            <a:solidFill>
              <a:srgbClr val="000000"/>
            </a:solidFill>
          </a:ln>
        </p:spPr>
        <p:txBody>
          <a:bodyPr wrap="square" lIns="0" tIns="0" rIns="0" bIns="0" rtlCol="0"/>
          <a:lstStyle/>
          <a:p>
            <a:endParaRPr/>
          </a:p>
        </p:txBody>
      </p:sp>
      <p:sp>
        <p:nvSpPr>
          <p:cNvPr id="33" name="object 33"/>
          <p:cNvSpPr/>
          <p:nvPr/>
        </p:nvSpPr>
        <p:spPr>
          <a:xfrm>
            <a:off x="5045355" y="3774966"/>
            <a:ext cx="3667760" cy="0"/>
          </a:xfrm>
          <a:custGeom>
            <a:avLst/>
            <a:gdLst/>
            <a:ahLst/>
            <a:cxnLst/>
            <a:rect l="l" t="t" r="r" b="b"/>
            <a:pathLst>
              <a:path w="3667759">
                <a:moveTo>
                  <a:pt x="0" y="0"/>
                </a:moveTo>
                <a:lnTo>
                  <a:pt x="3667184" y="0"/>
                </a:lnTo>
              </a:path>
            </a:pathLst>
          </a:custGeom>
          <a:ln w="3175">
            <a:solidFill>
              <a:srgbClr val="000000"/>
            </a:solidFill>
          </a:ln>
        </p:spPr>
        <p:txBody>
          <a:bodyPr wrap="square" lIns="0" tIns="0" rIns="0" bIns="0" rtlCol="0"/>
          <a:lstStyle/>
          <a:p>
            <a:endParaRPr/>
          </a:p>
        </p:txBody>
      </p:sp>
      <p:sp>
        <p:nvSpPr>
          <p:cNvPr id="34" name="object 34"/>
          <p:cNvSpPr/>
          <p:nvPr/>
        </p:nvSpPr>
        <p:spPr>
          <a:xfrm>
            <a:off x="5045354" y="3776450"/>
            <a:ext cx="3667760" cy="0"/>
          </a:xfrm>
          <a:custGeom>
            <a:avLst/>
            <a:gdLst/>
            <a:ahLst/>
            <a:cxnLst/>
            <a:rect l="l" t="t" r="r" b="b"/>
            <a:pathLst>
              <a:path w="3667759">
                <a:moveTo>
                  <a:pt x="0" y="0"/>
                </a:moveTo>
                <a:lnTo>
                  <a:pt x="3667184" y="0"/>
                </a:lnTo>
              </a:path>
            </a:pathLst>
          </a:custGeom>
          <a:ln w="3175">
            <a:solidFill>
              <a:srgbClr val="000000"/>
            </a:solidFill>
          </a:ln>
        </p:spPr>
        <p:txBody>
          <a:bodyPr wrap="square" lIns="0" tIns="0" rIns="0" bIns="0" rtlCol="0"/>
          <a:lstStyle/>
          <a:p>
            <a:endParaRPr/>
          </a:p>
        </p:txBody>
      </p:sp>
      <p:sp>
        <p:nvSpPr>
          <p:cNvPr id="35" name="object 35"/>
          <p:cNvSpPr/>
          <p:nvPr/>
        </p:nvSpPr>
        <p:spPr>
          <a:xfrm>
            <a:off x="8709562" y="1818011"/>
            <a:ext cx="0" cy="1960245"/>
          </a:xfrm>
          <a:custGeom>
            <a:avLst/>
            <a:gdLst/>
            <a:ahLst/>
            <a:cxnLst/>
            <a:rect l="l" t="t" r="r" b="b"/>
            <a:pathLst>
              <a:path h="1960245">
                <a:moveTo>
                  <a:pt x="0" y="0"/>
                </a:moveTo>
                <a:lnTo>
                  <a:pt x="0" y="1959924"/>
                </a:lnTo>
              </a:path>
            </a:pathLst>
          </a:custGeom>
          <a:ln w="3175">
            <a:solidFill>
              <a:srgbClr val="000000"/>
            </a:solidFill>
          </a:ln>
        </p:spPr>
        <p:txBody>
          <a:bodyPr wrap="square" lIns="0" tIns="0" rIns="0" bIns="0" rtlCol="0"/>
          <a:lstStyle/>
          <a:p>
            <a:endParaRPr/>
          </a:p>
        </p:txBody>
      </p:sp>
      <p:sp>
        <p:nvSpPr>
          <p:cNvPr id="36" name="object 36"/>
          <p:cNvSpPr/>
          <p:nvPr/>
        </p:nvSpPr>
        <p:spPr>
          <a:xfrm>
            <a:off x="8711051" y="1818012"/>
            <a:ext cx="0" cy="1960245"/>
          </a:xfrm>
          <a:custGeom>
            <a:avLst/>
            <a:gdLst/>
            <a:ahLst/>
            <a:cxnLst/>
            <a:rect l="l" t="t" r="r" b="b"/>
            <a:pathLst>
              <a:path h="1960245">
                <a:moveTo>
                  <a:pt x="0" y="0"/>
                </a:moveTo>
                <a:lnTo>
                  <a:pt x="0" y="1959924"/>
                </a:lnTo>
              </a:path>
            </a:pathLst>
          </a:custGeom>
          <a:ln w="3175">
            <a:solidFill>
              <a:srgbClr val="000000"/>
            </a:solidFill>
          </a:ln>
        </p:spPr>
        <p:txBody>
          <a:bodyPr wrap="square" lIns="0" tIns="0" rIns="0" bIns="0" rtlCol="0"/>
          <a:lstStyle/>
          <a:p>
            <a:endParaRPr/>
          </a:p>
        </p:txBody>
      </p:sp>
      <p:graphicFrame>
        <p:nvGraphicFramePr>
          <p:cNvPr id="37" name="object 37"/>
          <p:cNvGraphicFramePr>
            <a:graphicFrameLocks noGrp="1"/>
          </p:cNvGraphicFramePr>
          <p:nvPr/>
        </p:nvGraphicFramePr>
        <p:xfrm>
          <a:off x="428631" y="3495835"/>
          <a:ext cx="485140" cy="837405"/>
        </p:xfrm>
        <a:graphic>
          <a:graphicData uri="http://schemas.openxmlformats.org/drawingml/2006/table">
            <a:tbl>
              <a:tblPr firstRow="1" bandRow="1">
                <a:tableStyleId>{2D5ABB26-0587-4C30-8999-92F81FD0307C}</a:tableStyleId>
              </a:tblPr>
              <a:tblGrid>
                <a:gridCol w="485140">
                  <a:extLst>
                    <a:ext uri="{9D8B030D-6E8A-4147-A177-3AD203B41FA5}">
                      <a16:colId xmlns:a16="http://schemas.microsoft.com/office/drawing/2014/main" val="20000"/>
                    </a:ext>
                  </a:extLst>
                </a:gridCol>
              </a:tblGrid>
              <a:tr h="139563">
                <a:tc>
                  <a:txBody>
                    <a:bodyPr/>
                    <a:lstStyle/>
                    <a:p>
                      <a:pPr marL="114300">
                        <a:lnSpc>
                          <a:spcPct val="100000"/>
                        </a:lnSpc>
                        <a:spcBef>
                          <a:spcPts val="135"/>
                        </a:spcBef>
                      </a:pPr>
                      <a:r>
                        <a:rPr sz="650" spc="25" dirty="0">
                          <a:latin typeface="Yu Gothic"/>
                          <a:cs typeface="Yu Gothic"/>
                        </a:rPr>
                        <a:t>請求書</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9135">
                <a:tc>
                  <a:txBody>
                    <a:bodyPr/>
                    <a:lstStyle/>
                    <a:p>
                      <a:pPr>
                        <a:lnSpc>
                          <a:spcPct val="100000"/>
                        </a:lnSpc>
                        <a:spcBef>
                          <a:spcPts val="35"/>
                        </a:spcBef>
                      </a:pPr>
                      <a:endParaRPr sz="550">
                        <a:latin typeface="Times New Roman"/>
                        <a:cs typeface="Times New Roman"/>
                      </a:endParaRPr>
                    </a:p>
                    <a:p>
                      <a:pPr marL="2540" algn="ctr">
                        <a:lnSpc>
                          <a:spcPct val="100000"/>
                        </a:lnSpc>
                      </a:pPr>
                      <a:r>
                        <a:rPr sz="650" dirty="0">
                          <a:latin typeface="Yu Gothic"/>
                          <a:cs typeface="Yu Gothic"/>
                        </a:rPr>
                        <a:t>〇</a:t>
                      </a:r>
                      <a:endParaRPr sz="650">
                        <a:latin typeface="Yu Gothic"/>
                        <a:cs typeface="Yu Gothic"/>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9570">
                <a:tc>
                  <a:txBody>
                    <a:bodyPr/>
                    <a:lstStyle/>
                    <a:p>
                      <a:pPr marL="69850">
                        <a:lnSpc>
                          <a:spcPct val="100000"/>
                        </a:lnSpc>
                        <a:spcBef>
                          <a:spcPts val="135"/>
                        </a:spcBef>
                      </a:pPr>
                      <a:r>
                        <a:rPr sz="650" spc="25" dirty="0">
                          <a:latin typeface="Yu Gothic"/>
                          <a:cs typeface="Yu Gothic"/>
                        </a:rPr>
                        <a:t>保存義務</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9569">
                <a:tc>
                  <a:txBody>
                    <a:bodyPr/>
                    <a:lstStyle/>
                    <a:p>
                      <a:pPr marL="13335">
                        <a:lnSpc>
                          <a:spcPct val="100000"/>
                        </a:lnSpc>
                        <a:spcBef>
                          <a:spcPts val="130"/>
                        </a:spcBef>
                      </a:pPr>
                      <a:r>
                        <a:rPr sz="650" spc="25" dirty="0">
                          <a:latin typeface="Yu Gothic"/>
                          <a:cs typeface="Yu Gothic"/>
                        </a:rPr>
                        <a:t>買手：〇</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9568">
                <a:tc>
                  <a:txBody>
                    <a:bodyPr/>
                    <a:lstStyle/>
                    <a:p>
                      <a:pPr marL="13335">
                        <a:lnSpc>
                          <a:spcPct val="100000"/>
                        </a:lnSpc>
                        <a:spcBef>
                          <a:spcPts val="130"/>
                        </a:spcBef>
                      </a:pPr>
                      <a:r>
                        <a:rPr sz="650" spc="25" dirty="0">
                          <a:latin typeface="Yu Gothic"/>
                          <a:cs typeface="Yu Gothic"/>
                        </a:rPr>
                        <a:t>売手：〇</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38" name="object 38"/>
          <p:cNvSpPr/>
          <p:nvPr/>
        </p:nvSpPr>
        <p:spPr>
          <a:xfrm>
            <a:off x="1018000" y="3495809"/>
            <a:ext cx="0" cy="1544320"/>
          </a:xfrm>
          <a:custGeom>
            <a:avLst/>
            <a:gdLst/>
            <a:ahLst/>
            <a:cxnLst/>
            <a:rect l="l" t="t" r="r" b="b"/>
            <a:pathLst>
              <a:path h="1544320">
                <a:moveTo>
                  <a:pt x="0" y="0"/>
                </a:moveTo>
                <a:lnTo>
                  <a:pt x="0" y="1544182"/>
                </a:lnTo>
              </a:path>
            </a:pathLst>
          </a:custGeom>
          <a:ln w="3175">
            <a:solidFill>
              <a:srgbClr val="000000"/>
            </a:solidFill>
          </a:ln>
        </p:spPr>
        <p:txBody>
          <a:bodyPr wrap="square" lIns="0" tIns="0" rIns="0" bIns="0" rtlCol="0"/>
          <a:lstStyle/>
          <a:p>
            <a:endParaRPr/>
          </a:p>
        </p:txBody>
      </p:sp>
      <p:sp>
        <p:nvSpPr>
          <p:cNvPr id="39" name="object 39"/>
          <p:cNvSpPr/>
          <p:nvPr/>
        </p:nvSpPr>
        <p:spPr>
          <a:xfrm>
            <a:off x="1019489" y="3495810"/>
            <a:ext cx="0" cy="1544320"/>
          </a:xfrm>
          <a:custGeom>
            <a:avLst/>
            <a:gdLst/>
            <a:ahLst/>
            <a:cxnLst/>
            <a:rect l="l" t="t" r="r" b="b"/>
            <a:pathLst>
              <a:path h="1544320">
                <a:moveTo>
                  <a:pt x="0" y="0"/>
                </a:moveTo>
                <a:lnTo>
                  <a:pt x="0" y="1544179"/>
                </a:lnTo>
              </a:path>
            </a:pathLst>
          </a:custGeom>
          <a:ln w="3175">
            <a:solidFill>
              <a:srgbClr val="000000"/>
            </a:solidFill>
          </a:ln>
        </p:spPr>
        <p:txBody>
          <a:bodyPr wrap="square" lIns="0" tIns="0" rIns="0" bIns="0" rtlCol="0"/>
          <a:lstStyle/>
          <a:p>
            <a:endParaRPr/>
          </a:p>
        </p:txBody>
      </p:sp>
      <p:sp>
        <p:nvSpPr>
          <p:cNvPr id="40" name="object 40"/>
          <p:cNvSpPr/>
          <p:nvPr/>
        </p:nvSpPr>
        <p:spPr>
          <a:xfrm>
            <a:off x="1020977" y="5037021"/>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41" name="object 41"/>
          <p:cNvSpPr/>
          <p:nvPr/>
        </p:nvSpPr>
        <p:spPr>
          <a:xfrm>
            <a:off x="1020977" y="5038504"/>
            <a:ext cx="3030220" cy="0"/>
          </a:xfrm>
          <a:custGeom>
            <a:avLst/>
            <a:gdLst/>
            <a:ahLst/>
            <a:cxnLst/>
            <a:rect l="l" t="t" r="r" b="b"/>
            <a:pathLst>
              <a:path w="3030220">
                <a:moveTo>
                  <a:pt x="0" y="0"/>
                </a:moveTo>
                <a:lnTo>
                  <a:pt x="3030189" y="0"/>
                </a:lnTo>
              </a:path>
            </a:pathLst>
          </a:custGeom>
          <a:ln w="3175">
            <a:solidFill>
              <a:srgbClr val="000000"/>
            </a:solidFill>
          </a:ln>
        </p:spPr>
        <p:txBody>
          <a:bodyPr wrap="square" lIns="0" tIns="0" rIns="0" bIns="0" rtlCol="0"/>
          <a:lstStyle/>
          <a:p>
            <a:endParaRPr/>
          </a:p>
        </p:txBody>
      </p:sp>
      <p:sp>
        <p:nvSpPr>
          <p:cNvPr id="42" name="object 42"/>
          <p:cNvSpPr/>
          <p:nvPr/>
        </p:nvSpPr>
        <p:spPr>
          <a:xfrm>
            <a:off x="4048190" y="3498777"/>
            <a:ext cx="0" cy="1541780"/>
          </a:xfrm>
          <a:custGeom>
            <a:avLst/>
            <a:gdLst/>
            <a:ahLst/>
            <a:cxnLst/>
            <a:rect l="l" t="t" r="r" b="b"/>
            <a:pathLst>
              <a:path h="1541779">
                <a:moveTo>
                  <a:pt x="0" y="0"/>
                </a:moveTo>
                <a:lnTo>
                  <a:pt x="0" y="1541213"/>
                </a:lnTo>
              </a:path>
            </a:pathLst>
          </a:custGeom>
          <a:ln w="3175">
            <a:solidFill>
              <a:srgbClr val="000000"/>
            </a:solidFill>
          </a:ln>
        </p:spPr>
        <p:txBody>
          <a:bodyPr wrap="square" lIns="0" tIns="0" rIns="0" bIns="0" rtlCol="0"/>
          <a:lstStyle/>
          <a:p>
            <a:endParaRPr/>
          </a:p>
        </p:txBody>
      </p:sp>
      <p:sp>
        <p:nvSpPr>
          <p:cNvPr id="43" name="object 43"/>
          <p:cNvSpPr/>
          <p:nvPr/>
        </p:nvSpPr>
        <p:spPr>
          <a:xfrm>
            <a:off x="4049678" y="3498778"/>
            <a:ext cx="0" cy="1541780"/>
          </a:xfrm>
          <a:custGeom>
            <a:avLst/>
            <a:gdLst/>
            <a:ahLst/>
            <a:cxnLst/>
            <a:rect l="l" t="t" r="r" b="b"/>
            <a:pathLst>
              <a:path h="1541779">
                <a:moveTo>
                  <a:pt x="0" y="0"/>
                </a:moveTo>
                <a:lnTo>
                  <a:pt x="0" y="1541210"/>
                </a:lnTo>
              </a:path>
            </a:pathLst>
          </a:custGeom>
          <a:ln w="3175">
            <a:solidFill>
              <a:srgbClr val="000000"/>
            </a:solidFill>
          </a:ln>
        </p:spPr>
        <p:txBody>
          <a:bodyPr wrap="square" lIns="0" tIns="0" rIns="0" bIns="0" rtlCol="0"/>
          <a:lstStyle/>
          <a:p>
            <a:endParaRPr/>
          </a:p>
        </p:txBody>
      </p:sp>
      <p:sp>
        <p:nvSpPr>
          <p:cNvPr id="44" name="object 44"/>
          <p:cNvSpPr/>
          <p:nvPr/>
        </p:nvSpPr>
        <p:spPr>
          <a:xfrm>
            <a:off x="9141171" y="1815023"/>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45" name="object 45"/>
          <p:cNvSpPr/>
          <p:nvPr/>
        </p:nvSpPr>
        <p:spPr>
          <a:xfrm>
            <a:off x="9141171" y="1815081"/>
            <a:ext cx="0" cy="3175"/>
          </a:xfrm>
          <a:custGeom>
            <a:avLst/>
            <a:gdLst/>
            <a:ahLst/>
            <a:cxnLst/>
            <a:rect l="l" t="t" r="r" b="b"/>
            <a:pathLst>
              <a:path h="3175">
                <a:moveTo>
                  <a:pt x="0" y="0"/>
                </a:moveTo>
                <a:lnTo>
                  <a:pt x="5" y="2910"/>
                </a:lnTo>
                <a:lnTo>
                  <a:pt x="0" y="0"/>
                </a:lnTo>
                <a:close/>
              </a:path>
            </a:pathLst>
          </a:custGeom>
          <a:solidFill>
            <a:srgbClr val="D3D3D3"/>
          </a:solidFill>
        </p:spPr>
        <p:txBody>
          <a:bodyPr wrap="square" lIns="0" tIns="0" rIns="0" bIns="0" rtlCol="0"/>
          <a:lstStyle/>
          <a:p>
            <a:endParaRPr/>
          </a:p>
        </p:txBody>
      </p:sp>
      <p:sp>
        <p:nvSpPr>
          <p:cNvPr id="46" name="object 46"/>
          <p:cNvSpPr/>
          <p:nvPr/>
        </p:nvSpPr>
        <p:spPr>
          <a:xfrm>
            <a:off x="9141171" y="1954592"/>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47" name="object 47"/>
          <p:cNvSpPr/>
          <p:nvPr/>
        </p:nvSpPr>
        <p:spPr>
          <a:xfrm>
            <a:off x="9141171" y="1954591"/>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48" name="object 48"/>
          <p:cNvSpPr/>
          <p:nvPr/>
        </p:nvSpPr>
        <p:spPr>
          <a:xfrm>
            <a:off x="9141171" y="2094162"/>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49" name="object 49"/>
          <p:cNvSpPr/>
          <p:nvPr/>
        </p:nvSpPr>
        <p:spPr>
          <a:xfrm>
            <a:off x="9141171" y="2094160"/>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50" name="object 50"/>
          <p:cNvSpPr/>
          <p:nvPr/>
        </p:nvSpPr>
        <p:spPr>
          <a:xfrm>
            <a:off x="9141171" y="2233731"/>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51" name="object 51"/>
          <p:cNvSpPr/>
          <p:nvPr/>
        </p:nvSpPr>
        <p:spPr>
          <a:xfrm>
            <a:off x="9141171" y="2233730"/>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52" name="object 52"/>
          <p:cNvSpPr/>
          <p:nvPr/>
        </p:nvSpPr>
        <p:spPr>
          <a:xfrm>
            <a:off x="9141171" y="2373301"/>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53" name="object 53"/>
          <p:cNvSpPr/>
          <p:nvPr/>
        </p:nvSpPr>
        <p:spPr>
          <a:xfrm>
            <a:off x="9141171" y="2373303"/>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54" name="object 54"/>
          <p:cNvSpPr/>
          <p:nvPr/>
        </p:nvSpPr>
        <p:spPr>
          <a:xfrm>
            <a:off x="9141171" y="2512871"/>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55" name="object 55"/>
          <p:cNvSpPr/>
          <p:nvPr/>
        </p:nvSpPr>
        <p:spPr>
          <a:xfrm>
            <a:off x="9141171" y="2512872"/>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56" name="object 56"/>
          <p:cNvSpPr/>
          <p:nvPr/>
        </p:nvSpPr>
        <p:spPr>
          <a:xfrm>
            <a:off x="9141171" y="2652440"/>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57" name="object 57"/>
          <p:cNvSpPr/>
          <p:nvPr/>
        </p:nvSpPr>
        <p:spPr>
          <a:xfrm>
            <a:off x="9141171" y="2652439"/>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58" name="object 58"/>
          <p:cNvSpPr/>
          <p:nvPr/>
        </p:nvSpPr>
        <p:spPr>
          <a:xfrm>
            <a:off x="9141171" y="2794979"/>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59" name="object 59"/>
          <p:cNvSpPr/>
          <p:nvPr/>
        </p:nvSpPr>
        <p:spPr>
          <a:xfrm>
            <a:off x="9141171" y="2794978"/>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60" name="object 60"/>
          <p:cNvSpPr/>
          <p:nvPr/>
        </p:nvSpPr>
        <p:spPr>
          <a:xfrm>
            <a:off x="9141171" y="2937519"/>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61" name="object 61"/>
          <p:cNvSpPr/>
          <p:nvPr/>
        </p:nvSpPr>
        <p:spPr>
          <a:xfrm>
            <a:off x="9141171" y="2937520"/>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62" name="object 62"/>
          <p:cNvSpPr/>
          <p:nvPr/>
        </p:nvSpPr>
        <p:spPr>
          <a:xfrm>
            <a:off x="9141171" y="3077088"/>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63" name="object 63"/>
          <p:cNvSpPr/>
          <p:nvPr/>
        </p:nvSpPr>
        <p:spPr>
          <a:xfrm>
            <a:off x="9141171" y="3077087"/>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64" name="object 64"/>
          <p:cNvSpPr/>
          <p:nvPr/>
        </p:nvSpPr>
        <p:spPr>
          <a:xfrm>
            <a:off x="9141171" y="3216658"/>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65" name="object 65"/>
          <p:cNvSpPr/>
          <p:nvPr/>
        </p:nvSpPr>
        <p:spPr>
          <a:xfrm>
            <a:off x="9141171" y="3216656"/>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66" name="object 66"/>
          <p:cNvSpPr/>
          <p:nvPr/>
        </p:nvSpPr>
        <p:spPr>
          <a:xfrm>
            <a:off x="9141171" y="3356228"/>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67" name="object 67"/>
          <p:cNvSpPr/>
          <p:nvPr/>
        </p:nvSpPr>
        <p:spPr>
          <a:xfrm>
            <a:off x="9141171" y="3356226"/>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68" name="object 68"/>
          <p:cNvSpPr/>
          <p:nvPr/>
        </p:nvSpPr>
        <p:spPr>
          <a:xfrm>
            <a:off x="9141171" y="3495797"/>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69" name="object 69"/>
          <p:cNvSpPr/>
          <p:nvPr/>
        </p:nvSpPr>
        <p:spPr>
          <a:xfrm>
            <a:off x="9141171" y="3495799"/>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70" name="object 70"/>
          <p:cNvSpPr/>
          <p:nvPr/>
        </p:nvSpPr>
        <p:spPr>
          <a:xfrm>
            <a:off x="9141171" y="3635367"/>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71" name="object 71"/>
          <p:cNvSpPr/>
          <p:nvPr/>
        </p:nvSpPr>
        <p:spPr>
          <a:xfrm>
            <a:off x="9141171" y="3635368"/>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72" name="object 72"/>
          <p:cNvSpPr/>
          <p:nvPr/>
        </p:nvSpPr>
        <p:spPr>
          <a:xfrm>
            <a:off x="9141171" y="3774936"/>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73" name="object 73"/>
          <p:cNvSpPr/>
          <p:nvPr/>
        </p:nvSpPr>
        <p:spPr>
          <a:xfrm>
            <a:off x="9141171" y="3774935"/>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74" name="object 74"/>
          <p:cNvSpPr/>
          <p:nvPr/>
        </p:nvSpPr>
        <p:spPr>
          <a:xfrm>
            <a:off x="9141171" y="3914506"/>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75" name="object 75"/>
          <p:cNvSpPr/>
          <p:nvPr/>
        </p:nvSpPr>
        <p:spPr>
          <a:xfrm>
            <a:off x="9141171" y="3914504"/>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76" name="object 76"/>
          <p:cNvSpPr/>
          <p:nvPr/>
        </p:nvSpPr>
        <p:spPr>
          <a:xfrm>
            <a:off x="9141171" y="4054075"/>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77" name="object 77"/>
          <p:cNvSpPr/>
          <p:nvPr/>
        </p:nvSpPr>
        <p:spPr>
          <a:xfrm>
            <a:off x="9141171" y="4054074"/>
            <a:ext cx="0" cy="3175"/>
          </a:xfrm>
          <a:custGeom>
            <a:avLst/>
            <a:gdLst/>
            <a:ahLst/>
            <a:cxnLst/>
            <a:rect l="l" t="t" r="r" b="b"/>
            <a:pathLst>
              <a:path h="3175">
                <a:moveTo>
                  <a:pt x="0" y="0"/>
                </a:moveTo>
                <a:lnTo>
                  <a:pt x="5" y="2972"/>
                </a:lnTo>
                <a:lnTo>
                  <a:pt x="0" y="0"/>
                </a:lnTo>
                <a:close/>
              </a:path>
            </a:pathLst>
          </a:custGeom>
          <a:solidFill>
            <a:srgbClr val="D3D3D3"/>
          </a:solidFill>
        </p:spPr>
        <p:txBody>
          <a:bodyPr wrap="square" lIns="0" tIns="0" rIns="0" bIns="0" rtlCol="0"/>
          <a:lstStyle/>
          <a:p>
            <a:endParaRPr/>
          </a:p>
        </p:txBody>
      </p:sp>
      <p:sp>
        <p:nvSpPr>
          <p:cNvPr id="78" name="object 78"/>
          <p:cNvSpPr/>
          <p:nvPr/>
        </p:nvSpPr>
        <p:spPr>
          <a:xfrm>
            <a:off x="9141171" y="4193645"/>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79" name="object 79"/>
          <p:cNvSpPr/>
          <p:nvPr/>
        </p:nvSpPr>
        <p:spPr>
          <a:xfrm>
            <a:off x="9141171" y="4193647"/>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80" name="object 80"/>
          <p:cNvSpPr/>
          <p:nvPr/>
        </p:nvSpPr>
        <p:spPr>
          <a:xfrm>
            <a:off x="9141171" y="4333215"/>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81" name="object 81"/>
          <p:cNvSpPr/>
          <p:nvPr/>
        </p:nvSpPr>
        <p:spPr>
          <a:xfrm>
            <a:off x="9141171" y="4333216"/>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82" name="object 82"/>
          <p:cNvSpPr/>
          <p:nvPr/>
        </p:nvSpPr>
        <p:spPr>
          <a:xfrm>
            <a:off x="9141171" y="4475754"/>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83" name="object 83"/>
          <p:cNvSpPr/>
          <p:nvPr/>
        </p:nvSpPr>
        <p:spPr>
          <a:xfrm>
            <a:off x="9141171" y="4475752"/>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84" name="object 84"/>
          <p:cNvSpPr/>
          <p:nvPr/>
        </p:nvSpPr>
        <p:spPr>
          <a:xfrm>
            <a:off x="9141171" y="4618293"/>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85" name="object 85"/>
          <p:cNvSpPr/>
          <p:nvPr/>
        </p:nvSpPr>
        <p:spPr>
          <a:xfrm>
            <a:off x="9141171" y="4618294"/>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86" name="object 86"/>
          <p:cNvSpPr/>
          <p:nvPr/>
        </p:nvSpPr>
        <p:spPr>
          <a:xfrm>
            <a:off x="9141171" y="4757863"/>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87" name="object 87"/>
          <p:cNvSpPr/>
          <p:nvPr/>
        </p:nvSpPr>
        <p:spPr>
          <a:xfrm>
            <a:off x="9141171" y="4757864"/>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88" name="object 88"/>
          <p:cNvSpPr/>
          <p:nvPr/>
        </p:nvSpPr>
        <p:spPr>
          <a:xfrm>
            <a:off x="9141171" y="4897432"/>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89" name="object 89"/>
          <p:cNvSpPr/>
          <p:nvPr/>
        </p:nvSpPr>
        <p:spPr>
          <a:xfrm>
            <a:off x="9141171" y="4897431"/>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sp>
        <p:nvSpPr>
          <p:cNvPr id="90" name="object 90"/>
          <p:cNvSpPr/>
          <p:nvPr/>
        </p:nvSpPr>
        <p:spPr>
          <a:xfrm>
            <a:off x="9141171" y="5037002"/>
            <a:ext cx="3175" cy="0"/>
          </a:xfrm>
          <a:custGeom>
            <a:avLst/>
            <a:gdLst/>
            <a:ahLst/>
            <a:cxnLst/>
            <a:rect l="l" t="t" r="r" b="b"/>
            <a:pathLst>
              <a:path w="3175">
                <a:moveTo>
                  <a:pt x="0" y="0"/>
                </a:moveTo>
                <a:lnTo>
                  <a:pt x="2976" y="0"/>
                </a:lnTo>
              </a:path>
            </a:pathLst>
          </a:custGeom>
          <a:ln w="3175">
            <a:solidFill>
              <a:srgbClr val="D3D3D3"/>
            </a:solidFill>
          </a:ln>
        </p:spPr>
        <p:txBody>
          <a:bodyPr wrap="square" lIns="0" tIns="0" rIns="0" bIns="0" rtlCol="0"/>
          <a:lstStyle/>
          <a:p>
            <a:endParaRPr/>
          </a:p>
        </p:txBody>
      </p:sp>
      <p:sp>
        <p:nvSpPr>
          <p:cNvPr id="91" name="object 91"/>
          <p:cNvSpPr/>
          <p:nvPr/>
        </p:nvSpPr>
        <p:spPr>
          <a:xfrm>
            <a:off x="9141171" y="5037000"/>
            <a:ext cx="0" cy="3175"/>
          </a:xfrm>
          <a:custGeom>
            <a:avLst/>
            <a:gdLst/>
            <a:ahLst/>
            <a:cxnLst/>
            <a:rect l="l" t="t" r="r" b="b"/>
            <a:pathLst>
              <a:path h="3175">
                <a:moveTo>
                  <a:pt x="0" y="0"/>
                </a:moveTo>
                <a:lnTo>
                  <a:pt x="5" y="2969"/>
                </a:lnTo>
                <a:lnTo>
                  <a:pt x="0" y="0"/>
                </a:lnTo>
                <a:close/>
              </a:path>
            </a:pathLst>
          </a:custGeom>
          <a:solidFill>
            <a:srgbClr val="D3D3D3"/>
          </a:solidFill>
        </p:spPr>
        <p:txBody>
          <a:bodyPr wrap="square" lIns="0" tIns="0" rIns="0" bIns="0" rtlCol="0"/>
          <a:lstStyle/>
          <a:p>
            <a:endParaRPr/>
          </a:p>
        </p:txBody>
      </p:sp>
      <p:graphicFrame>
        <p:nvGraphicFramePr>
          <p:cNvPr id="92" name="object 92"/>
          <p:cNvGraphicFramePr>
            <a:graphicFrameLocks noGrp="1"/>
          </p:cNvGraphicFramePr>
          <p:nvPr/>
        </p:nvGraphicFramePr>
        <p:xfrm>
          <a:off x="1101345" y="2233786"/>
          <a:ext cx="2407919" cy="843339"/>
        </p:xfrm>
        <a:graphic>
          <a:graphicData uri="http://schemas.openxmlformats.org/drawingml/2006/table">
            <a:tbl>
              <a:tblPr firstRow="1" bandRow="1">
                <a:tableStyleId>{2D5ABB26-0587-4C30-8999-92F81FD0307C}</a:tableStyleId>
              </a:tblPr>
              <a:tblGrid>
                <a:gridCol w="996950">
                  <a:extLst>
                    <a:ext uri="{9D8B030D-6E8A-4147-A177-3AD203B41FA5}">
                      <a16:colId xmlns:a16="http://schemas.microsoft.com/office/drawing/2014/main" val="20000"/>
                    </a:ext>
                  </a:extLst>
                </a:gridCol>
                <a:gridCol w="553719">
                  <a:extLst>
                    <a:ext uri="{9D8B030D-6E8A-4147-A177-3AD203B41FA5}">
                      <a16:colId xmlns:a16="http://schemas.microsoft.com/office/drawing/2014/main" val="20001"/>
                    </a:ext>
                  </a:extLst>
                </a:gridCol>
                <a:gridCol w="428625">
                  <a:extLst>
                    <a:ext uri="{9D8B030D-6E8A-4147-A177-3AD203B41FA5}">
                      <a16:colId xmlns:a16="http://schemas.microsoft.com/office/drawing/2014/main" val="20002"/>
                    </a:ext>
                  </a:extLst>
                </a:gridCol>
                <a:gridCol w="428625">
                  <a:extLst>
                    <a:ext uri="{9D8B030D-6E8A-4147-A177-3AD203B41FA5}">
                      <a16:colId xmlns:a16="http://schemas.microsoft.com/office/drawing/2014/main" val="20003"/>
                    </a:ext>
                  </a:extLst>
                </a:gridCol>
              </a:tblGrid>
              <a:tr h="139570">
                <a:tc>
                  <a:txBody>
                    <a:bodyPr/>
                    <a:lstStyle/>
                    <a:p>
                      <a:pPr algn="ctr">
                        <a:lnSpc>
                          <a:spcPct val="100000"/>
                        </a:lnSpc>
                        <a:spcBef>
                          <a:spcPts val="110"/>
                        </a:spcBef>
                      </a:pPr>
                      <a:r>
                        <a:rPr sz="650" spc="25" dirty="0">
                          <a:latin typeface="Yu Gothic"/>
                          <a:cs typeface="Yu Gothic"/>
                        </a:rPr>
                        <a:t>品名</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0"/>
                        </a:spcBef>
                      </a:pPr>
                      <a:r>
                        <a:rPr sz="650" spc="25" dirty="0">
                          <a:latin typeface="Yu Gothic"/>
                          <a:cs typeface="Yu Gothic"/>
                        </a:rPr>
                        <a:t>税抜価格</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39568">
                <a:tc>
                  <a:txBody>
                    <a:bodyPr/>
                    <a:lstStyle/>
                    <a:p>
                      <a:pPr marL="2540" algn="ctr">
                        <a:lnSpc>
                          <a:spcPct val="100000"/>
                        </a:lnSpc>
                        <a:spcBef>
                          <a:spcPts val="110"/>
                        </a:spcBef>
                      </a:pPr>
                      <a:r>
                        <a:rPr sz="650" b="1" spc="25" dirty="0">
                          <a:solidFill>
                            <a:srgbClr val="C00000"/>
                          </a:solidFill>
                          <a:latin typeface="Yu Gothic"/>
                          <a:cs typeface="Yu Gothic"/>
                        </a:rPr>
                        <a:t>かんづめ</a:t>
                      </a:r>
                      <a:r>
                        <a:rPr sz="650" b="1" spc="20" dirty="0">
                          <a:solidFill>
                            <a:srgbClr val="C00000"/>
                          </a:solidFill>
                          <a:latin typeface="Yu Gothic"/>
                          <a:cs typeface="Yu Gothic"/>
                        </a:rPr>
                        <a:t>a1※</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0"/>
                        </a:spcBef>
                      </a:pPr>
                      <a:r>
                        <a:rPr sz="650" spc="10" dirty="0">
                          <a:latin typeface="Yu Gothic"/>
                          <a:cs typeface="Yu Gothic"/>
                        </a:rPr>
                        <a:t>35</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39564">
                <a:tc>
                  <a:txBody>
                    <a:bodyPr/>
                    <a:lstStyle/>
                    <a:p>
                      <a:pPr marL="2540" algn="ctr">
                        <a:lnSpc>
                          <a:spcPct val="100000"/>
                        </a:lnSpc>
                        <a:spcBef>
                          <a:spcPts val="110"/>
                        </a:spcBef>
                      </a:pPr>
                      <a:r>
                        <a:rPr sz="650" b="1" spc="25" dirty="0">
                          <a:solidFill>
                            <a:srgbClr val="C00000"/>
                          </a:solidFill>
                          <a:latin typeface="Yu Gothic"/>
                          <a:cs typeface="Yu Gothic"/>
                        </a:rPr>
                        <a:t>かんづめ</a:t>
                      </a:r>
                      <a:r>
                        <a:rPr sz="650" b="1" spc="20" dirty="0">
                          <a:solidFill>
                            <a:srgbClr val="C00000"/>
                          </a:solidFill>
                          <a:latin typeface="Yu Gothic"/>
                          <a:cs typeface="Yu Gothic"/>
                        </a:rPr>
                        <a:t>a2※</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35</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3838">
                <a:tc>
                  <a:txBody>
                    <a:bodyPr/>
                    <a:lstStyle/>
                    <a:p>
                      <a:pPr marL="2540" algn="ctr">
                        <a:lnSpc>
                          <a:spcPct val="100000"/>
                        </a:lnSpc>
                        <a:spcBef>
                          <a:spcPts val="130"/>
                        </a:spcBef>
                      </a:pPr>
                      <a:r>
                        <a:rPr sz="650" b="1" spc="25" dirty="0">
                          <a:solidFill>
                            <a:srgbClr val="C00000"/>
                          </a:solidFill>
                          <a:latin typeface="Yu Gothic"/>
                          <a:cs typeface="Yu Gothic"/>
                        </a:rPr>
                        <a:t>発泡酒</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46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2540" algn="ctr">
                        <a:lnSpc>
                          <a:spcPct val="100000"/>
                        </a:lnSpc>
                        <a:spcBef>
                          <a:spcPts val="135"/>
                        </a:spcBef>
                      </a:pPr>
                      <a:r>
                        <a:rPr sz="650" spc="25" dirty="0">
                          <a:latin typeface="Yu Gothic"/>
                          <a:cs typeface="Yu Gothic"/>
                        </a:rPr>
                        <a:t>消費税額</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25" dirty="0">
                          <a:latin typeface="Yu Gothic"/>
                          <a:cs typeface="Yu Gothic"/>
                        </a:rPr>
                        <a:t>税込金額</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51236">
                <a:tc>
                  <a:txBody>
                    <a:bodyPr/>
                    <a:lstStyle/>
                    <a:p>
                      <a:pPr marL="2540" algn="ctr">
                        <a:lnSpc>
                          <a:spcPct val="100000"/>
                        </a:lnSpc>
                        <a:spcBef>
                          <a:spcPts val="200"/>
                        </a:spcBef>
                      </a:pPr>
                      <a:r>
                        <a:rPr sz="650" b="1" spc="15" dirty="0">
                          <a:solidFill>
                            <a:srgbClr val="C00000"/>
                          </a:solidFill>
                          <a:latin typeface="Yu Gothic"/>
                          <a:cs typeface="Yu Gothic"/>
                        </a:rPr>
                        <a:t>8%</a:t>
                      </a:r>
                      <a:r>
                        <a:rPr sz="650" b="1" spc="25" dirty="0">
                          <a:solidFill>
                            <a:srgbClr val="C00000"/>
                          </a:solidFill>
                          <a:latin typeface="Yu Gothic"/>
                          <a:cs typeface="Yu Gothic"/>
                        </a:rPr>
                        <a:t>対象合計</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2540" algn="ctr">
                        <a:lnSpc>
                          <a:spcPct val="100000"/>
                        </a:lnSpc>
                        <a:spcBef>
                          <a:spcPts val="200"/>
                        </a:spcBef>
                      </a:pPr>
                      <a:r>
                        <a:rPr sz="650" b="1" spc="20" dirty="0">
                          <a:solidFill>
                            <a:srgbClr val="C00000"/>
                          </a:solidFill>
                          <a:latin typeface="Yu Gothic"/>
                          <a:cs typeface="Yu Gothic"/>
                        </a:rPr>
                        <a:t>70</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algn="ctr">
                        <a:lnSpc>
                          <a:spcPct val="100000"/>
                        </a:lnSpc>
                        <a:spcBef>
                          <a:spcPts val="200"/>
                        </a:spcBef>
                      </a:pPr>
                      <a:r>
                        <a:rPr sz="650" b="1" dirty="0">
                          <a:solidFill>
                            <a:srgbClr val="C00000"/>
                          </a:solidFill>
                          <a:latin typeface="Yu Gothic"/>
                          <a:cs typeface="Yu Gothic"/>
                        </a:rPr>
                        <a:t>5</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200"/>
                        </a:spcBef>
                      </a:pPr>
                      <a:r>
                        <a:rPr sz="650" spc="10" dirty="0">
                          <a:latin typeface="Yu Gothic"/>
                          <a:cs typeface="Yu Gothic"/>
                        </a:rPr>
                        <a:t>75</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9563">
                <a:tc>
                  <a:txBody>
                    <a:bodyPr/>
                    <a:lstStyle/>
                    <a:p>
                      <a:pPr algn="ctr">
                        <a:lnSpc>
                          <a:spcPct val="100000"/>
                        </a:lnSpc>
                        <a:spcBef>
                          <a:spcPts val="110"/>
                        </a:spcBef>
                      </a:pPr>
                      <a:r>
                        <a:rPr sz="650" b="1" spc="15" dirty="0">
                          <a:solidFill>
                            <a:srgbClr val="C00000"/>
                          </a:solidFill>
                          <a:latin typeface="Yu Gothic"/>
                          <a:cs typeface="Yu Gothic"/>
                        </a:rPr>
                        <a:t>10%</a:t>
                      </a:r>
                      <a:r>
                        <a:rPr sz="650" b="1" spc="25" dirty="0">
                          <a:solidFill>
                            <a:srgbClr val="C00000"/>
                          </a:solidFill>
                          <a:latin typeface="Yu Gothic"/>
                          <a:cs typeface="Yu Gothic"/>
                        </a:rPr>
                        <a:t>対象合計</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b="1" spc="20" dirty="0">
                          <a:solidFill>
                            <a:srgbClr val="C00000"/>
                          </a:solidFill>
                          <a:latin typeface="Yu Gothic"/>
                          <a:cs typeface="Yu Gothic"/>
                        </a:rPr>
                        <a:t>46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b="1" dirty="0">
                          <a:solidFill>
                            <a:srgbClr val="C00000"/>
                          </a:solidFill>
                          <a:latin typeface="Yu Gothic"/>
                          <a:cs typeface="Yu Gothic"/>
                        </a:rPr>
                        <a:t>4</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3175" algn="ctr">
                        <a:lnSpc>
                          <a:spcPct val="100000"/>
                        </a:lnSpc>
                        <a:spcBef>
                          <a:spcPts val="135"/>
                        </a:spcBef>
                      </a:pPr>
                      <a:r>
                        <a:rPr sz="650" spc="10" dirty="0">
                          <a:latin typeface="Yu Gothic"/>
                          <a:cs typeface="Yu Gothic"/>
                        </a:rPr>
                        <a:t>50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graphicFrame>
        <p:nvGraphicFramePr>
          <p:cNvPr id="93" name="object 93"/>
          <p:cNvGraphicFramePr>
            <a:graphicFrameLocks noGrp="1"/>
          </p:cNvGraphicFramePr>
          <p:nvPr/>
        </p:nvGraphicFramePr>
        <p:xfrm>
          <a:off x="1101345" y="3914533"/>
          <a:ext cx="2407919" cy="843348"/>
        </p:xfrm>
        <a:graphic>
          <a:graphicData uri="http://schemas.openxmlformats.org/drawingml/2006/table">
            <a:tbl>
              <a:tblPr firstRow="1" bandRow="1">
                <a:tableStyleId>{2D5ABB26-0587-4C30-8999-92F81FD0307C}</a:tableStyleId>
              </a:tblPr>
              <a:tblGrid>
                <a:gridCol w="996950">
                  <a:extLst>
                    <a:ext uri="{9D8B030D-6E8A-4147-A177-3AD203B41FA5}">
                      <a16:colId xmlns:a16="http://schemas.microsoft.com/office/drawing/2014/main" val="20000"/>
                    </a:ext>
                  </a:extLst>
                </a:gridCol>
                <a:gridCol w="553719">
                  <a:extLst>
                    <a:ext uri="{9D8B030D-6E8A-4147-A177-3AD203B41FA5}">
                      <a16:colId xmlns:a16="http://schemas.microsoft.com/office/drawing/2014/main" val="20001"/>
                    </a:ext>
                  </a:extLst>
                </a:gridCol>
                <a:gridCol w="428625">
                  <a:extLst>
                    <a:ext uri="{9D8B030D-6E8A-4147-A177-3AD203B41FA5}">
                      <a16:colId xmlns:a16="http://schemas.microsoft.com/office/drawing/2014/main" val="20002"/>
                    </a:ext>
                  </a:extLst>
                </a:gridCol>
                <a:gridCol w="428625">
                  <a:extLst>
                    <a:ext uri="{9D8B030D-6E8A-4147-A177-3AD203B41FA5}">
                      <a16:colId xmlns:a16="http://schemas.microsoft.com/office/drawing/2014/main" val="20003"/>
                    </a:ext>
                  </a:extLst>
                </a:gridCol>
              </a:tblGrid>
              <a:tr h="139570">
                <a:tc>
                  <a:txBody>
                    <a:bodyPr/>
                    <a:lstStyle/>
                    <a:p>
                      <a:pPr algn="ctr">
                        <a:lnSpc>
                          <a:spcPct val="100000"/>
                        </a:lnSpc>
                        <a:spcBef>
                          <a:spcPts val="110"/>
                        </a:spcBef>
                      </a:pPr>
                      <a:r>
                        <a:rPr sz="650" spc="25" dirty="0">
                          <a:latin typeface="Yu Gothic"/>
                          <a:cs typeface="Yu Gothic"/>
                        </a:rPr>
                        <a:t>品名</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25" dirty="0">
                          <a:latin typeface="Yu Gothic"/>
                          <a:cs typeface="Yu Gothic"/>
                        </a:rPr>
                        <a:t>税抜価格</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39569">
                <a:tc>
                  <a:txBody>
                    <a:bodyPr/>
                    <a:lstStyle/>
                    <a:p>
                      <a:pPr algn="ctr">
                        <a:lnSpc>
                          <a:spcPct val="100000"/>
                        </a:lnSpc>
                        <a:spcBef>
                          <a:spcPts val="110"/>
                        </a:spcBef>
                      </a:pPr>
                      <a:r>
                        <a:rPr sz="650" b="1" spc="25" dirty="0">
                          <a:solidFill>
                            <a:srgbClr val="C00000"/>
                          </a:solidFill>
                          <a:latin typeface="Yu Gothic"/>
                          <a:cs typeface="Yu Gothic"/>
                        </a:rPr>
                        <a:t>かんづめb1※</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0"/>
                        </a:spcBef>
                      </a:pPr>
                      <a:r>
                        <a:rPr sz="650" spc="10" dirty="0">
                          <a:latin typeface="Yu Gothic"/>
                          <a:cs typeface="Yu Gothic"/>
                        </a:rPr>
                        <a:t>35</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39567">
                <a:tc>
                  <a:txBody>
                    <a:bodyPr/>
                    <a:lstStyle/>
                    <a:p>
                      <a:pPr algn="ctr">
                        <a:lnSpc>
                          <a:spcPct val="100000"/>
                        </a:lnSpc>
                        <a:spcBef>
                          <a:spcPts val="110"/>
                        </a:spcBef>
                      </a:pPr>
                      <a:r>
                        <a:rPr sz="650" b="1" spc="25" dirty="0">
                          <a:solidFill>
                            <a:srgbClr val="C00000"/>
                          </a:solidFill>
                          <a:latin typeface="Yu Gothic"/>
                          <a:cs typeface="Yu Gothic"/>
                        </a:rPr>
                        <a:t>かんづめb2※</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0"/>
                        </a:spcBef>
                      </a:pPr>
                      <a:r>
                        <a:rPr sz="650" spc="10" dirty="0">
                          <a:latin typeface="Yu Gothic"/>
                          <a:cs typeface="Yu Gothic"/>
                        </a:rPr>
                        <a:t>35</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3870">
                <a:tc>
                  <a:txBody>
                    <a:bodyPr/>
                    <a:lstStyle/>
                    <a:p>
                      <a:pPr marL="2540" algn="ctr">
                        <a:lnSpc>
                          <a:spcPct val="100000"/>
                        </a:lnSpc>
                        <a:spcBef>
                          <a:spcPts val="130"/>
                        </a:spcBef>
                      </a:pPr>
                      <a:r>
                        <a:rPr sz="650" b="1" spc="25" dirty="0">
                          <a:solidFill>
                            <a:srgbClr val="C00000"/>
                          </a:solidFill>
                          <a:latin typeface="Yu Gothic"/>
                          <a:cs typeface="Yu Gothic"/>
                        </a:rPr>
                        <a:t>発泡酒</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2540" algn="ctr">
                        <a:lnSpc>
                          <a:spcPct val="100000"/>
                        </a:lnSpc>
                        <a:spcBef>
                          <a:spcPts val="130"/>
                        </a:spcBef>
                      </a:pPr>
                      <a:r>
                        <a:rPr sz="650" spc="10" dirty="0">
                          <a:latin typeface="Yu Gothic"/>
                          <a:cs typeface="Yu Gothic"/>
                        </a:rPr>
                        <a:t>46</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2540" algn="ctr">
                        <a:lnSpc>
                          <a:spcPct val="100000"/>
                        </a:lnSpc>
                        <a:spcBef>
                          <a:spcPts val="130"/>
                        </a:spcBef>
                      </a:pPr>
                      <a:r>
                        <a:rPr sz="650" spc="25" dirty="0">
                          <a:latin typeface="Yu Gothic"/>
                          <a:cs typeface="Yu Gothic"/>
                        </a:rPr>
                        <a:t>消費税額</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0"/>
                        </a:spcBef>
                      </a:pPr>
                      <a:r>
                        <a:rPr sz="650" spc="25" dirty="0">
                          <a:latin typeface="Yu Gothic"/>
                          <a:cs typeface="Yu Gothic"/>
                        </a:rPr>
                        <a:t>税込金額</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51206">
                <a:tc>
                  <a:txBody>
                    <a:bodyPr/>
                    <a:lstStyle/>
                    <a:p>
                      <a:pPr marL="2540" algn="ctr">
                        <a:lnSpc>
                          <a:spcPct val="100000"/>
                        </a:lnSpc>
                        <a:spcBef>
                          <a:spcPts val="200"/>
                        </a:spcBef>
                      </a:pPr>
                      <a:r>
                        <a:rPr sz="650" b="1" spc="15" dirty="0">
                          <a:solidFill>
                            <a:srgbClr val="C00000"/>
                          </a:solidFill>
                          <a:latin typeface="Yu Gothic"/>
                          <a:cs typeface="Yu Gothic"/>
                        </a:rPr>
                        <a:t>8%</a:t>
                      </a:r>
                      <a:r>
                        <a:rPr sz="650" b="1" spc="25" dirty="0">
                          <a:solidFill>
                            <a:srgbClr val="C00000"/>
                          </a:solidFill>
                          <a:latin typeface="Yu Gothic"/>
                          <a:cs typeface="Yu Gothic"/>
                        </a:rPr>
                        <a:t>対象合計</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2540" algn="ctr">
                        <a:lnSpc>
                          <a:spcPct val="100000"/>
                        </a:lnSpc>
                        <a:spcBef>
                          <a:spcPts val="200"/>
                        </a:spcBef>
                      </a:pPr>
                      <a:r>
                        <a:rPr sz="650" b="1" spc="20" dirty="0">
                          <a:solidFill>
                            <a:srgbClr val="C00000"/>
                          </a:solidFill>
                          <a:latin typeface="Yu Gothic"/>
                          <a:cs typeface="Yu Gothic"/>
                        </a:rPr>
                        <a:t>70</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algn="ctr">
                        <a:lnSpc>
                          <a:spcPct val="100000"/>
                        </a:lnSpc>
                        <a:spcBef>
                          <a:spcPts val="200"/>
                        </a:spcBef>
                      </a:pPr>
                      <a:r>
                        <a:rPr sz="650" b="1" dirty="0">
                          <a:solidFill>
                            <a:srgbClr val="C00000"/>
                          </a:solidFill>
                          <a:latin typeface="Yu Gothic"/>
                          <a:cs typeface="Yu Gothic"/>
                        </a:rPr>
                        <a:t>5</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200"/>
                        </a:spcBef>
                      </a:pPr>
                      <a:r>
                        <a:rPr sz="650" spc="10" dirty="0">
                          <a:latin typeface="Yu Gothic"/>
                          <a:cs typeface="Yu Gothic"/>
                        </a:rPr>
                        <a:t>75</a:t>
                      </a:r>
                      <a:endParaRPr sz="650">
                        <a:latin typeface="Yu Gothic"/>
                        <a:cs typeface="Yu Gothic"/>
                      </a:endParaRPr>
                    </a:p>
                  </a:txBody>
                  <a:tcPr marL="0" marR="0" marT="254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9566">
                <a:tc>
                  <a:txBody>
                    <a:bodyPr/>
                    <a:lstStyle/>
                    <a:p>
                      <a:pPr algn="ctr">
                        <a:lnSpc>
                          <a:spcPct val="100000"/>
                        </a:lnSpc>
                        <a:spcBef>
                          <a:spcPts val="110"/>
                        </a:spcBef>
                      </a:pPr>
                      <a:r>
                        <a:rPr sz="650" b="1" spc="15" dirty="0">
                          <a:solidFill>
                            <a:srgbClr val="C00000"/>
                          </a:solidFill>
                          <a:latin typeface="Yu Gothic"/>
                          <a:cs typeface="Yu Gothic"/>
                        </a:rPr>
                        <a:t>10%</a:t>
                      </a:r>
                      <a:r>
                        <a:rPr sz="650" b="1" spc="25" dirty="0">
                          <a:solidFill>
                            <a:srgbClr val="C00000"/>
                          </a:solidFill>
                          <a:latin typeface="Yu Gothic"/>
                          <a:cs typeface="Yu Gothic"/>
                        </a:rPr>
                        <a:t>対象合計</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0"/>
                        </a:spcBef>
                      </a:pPr>
                      <a:r>
                        <a:rPr sz="650" b="1" spc="20" dirty="0">
                          <a:solidFill>
                            <a:srgbClr val="C00000"/>
                          </a:solidFill>
                          <a:latin typeface="Yu Gothic"/>
                          <a:cs typeface="Yu Gothic"/>
                        </a:rPr>
                        <a:t>46</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0"/>
                        </a:spcBef>
                      </a:pPr>
                      <a:r>
                        <a:rPr sz="650" b="1" dirty="0">
                          <a:solidFill>
                            <a:srgbClr val="C00000"/>
                          </a:solidFill>
                          <a:latin typeface="Yu Gothic"/>
                          <a:cs typeface="Yu Gothic"/>
                        </a:rPr>
                        <a:t>4</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30"/>
                        </a:spcBef>
                      </a:pPr>
                      <a:r>
                        <a:rPr sz="650" spc="10" dirty="0">
                          <a:latin typeface="Yu Gothic"/>
                          <a:cs typeface="Yu Gothic"/>
                        </a:rPr>
                        <a:t>50</a:t>
                      </a:r>
                      <a:endParaRPr sz="650">
                        <a:latin typeface="Yu Gothic"/>
                        <a:cs typeface="Yu Gothic"/>
                      </a:endParaRPr>
                    </a:p>
                  </a:txBody>
                  <a:tcPr marL="0" marR="0" marT="165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graphicFrame>
        <p:nvGraphicFramePr>
          <p:cNvPr id="94" name="object 94"/>
          <p:cNvGraphicFramePr>
            <a:graphicFrameLocks noGrp="1"/>
          </p:cNvGraphicFramePr>
          <p:nvPr/>
        </p:nvGraphicFramePr>
        <p:xfrm>
          <a:off x="5596027" y="2795023"/>
          <a:ext cx="2500628" cy="700804"/>
        </p:xfrm>
        <a:graphic>
          <a:graphicData uri="http://schemas.openxmlformats.org/drawingml/2006/table">
            <a:tbl>
              <a:tblPr firstRow="1" bandRow="1">
                <a:tableStyleId>{2D5ABB26-0587-4C30-8999-92F81FD0307C}</a:tableStyleId>
              </a:tblPr>
              <a:tblGrid>
                <a:gridCol w="548005">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518794">
                  <a:extLst>
                    <a:ext uri="{9D8B030D-6E8A-4147-A177-3AD203B41FA5}">
                      <a16:colId xmlns:a16="http://schemas.microsoft.com/office/drawing/2014/main" val="20002"/>
                    </a:ext>
                  </a:extLst>
                </a:gridCol>
                <a:gridCol w="429260">
                  <a:extLst>
                    <a:ext uri="{9D8B030D-6E8A-4147-A177-3AD203B41FA5}">
                      <a16:colId xmlns:a16="http://schemas.microsoft.com/office/drawing/2014/main" val="20003"/>
                    </a:ext>
                  </a:extLst>
                </a:gridCol>
                <a:gridCol w="471169">
                  <a:extLst>
                    <a:ext uri="{9D8B030D-6E8A-4147-A177-3AD203B41FA5}">
                      <a16:colId xmlns:a16="http://schemas.microsoft.com/office/drawing/2014/main" val="20004"/>
                    </a:ext>
                  </a:extLst>
                </a:gridCol>
              </a:tblGrid>
              <a:tr h="142540">
                <a:tc>
                  <a:txBody>
                    <a:bodyPr/>
                    <a:lstStyle/>
                    <a:p>
                      <a:pPr algn="ctr">
                        <a:lnSpc>
                          <a:spcPct val="100000"/>
                        </a:lnSpc>
                        <a:spcBef>
                          <a:spcPts val="135"/>
                        </a:spcBef>
                      </a:pPr>
                      <a:r>
                        <a:rPr sz="650" spc="25" dirty="0">
                          <a:latin typeface="Yu Gothic"/>
                          <a:cs typeface="Yu Gothic"/>
                        </a:rPr>
                        <a:t>納品日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25" dirty="0">
                          <a:latin typeface="Yu Gothic"/>
                          <a:cs typeface="Yu Gothic"/>
                        </a:rPr>
                        <a:t>請求書番号</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25" dirty="0">
                          <a:latin typeface="Yu Gothic"/>
                          <a:cs typeface="Yu Gothic"/>
                        </a:rPr>
                        <a:t>税抜金額</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25" dirty="0">
                          <a:latin typeface="Yu Gothic"/>
                          <a:cs typeface="Yu Gothic"/>
                        </a:rPr>
                        <a:t>消費税額</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25" dirty="0">
                          <a:latin typeface="Yu Gothic"/>
                          <a:cs typeface="Yu Gothic"/>
                        </a:rPr>
                        <a:t>税込金額</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9562">
                <a:tc>
                  <a:txBody>
                    <a:bodyPr/>
                    <a:lstStyle/>
                    <a:p>
                      <a:pPr marL="2540" algn="ctr">
                        <a:lnSpc>
                          <a:spcPct val="100000"/>
                        </a:lnSpc>
                        <a:spcBef>
                          <a:spcPts val="135"/>
                        </a:spcBef>
                      </a:pPr>
                      <a:r>
                        <a:rPr sz="650" spc="10" dirty="0">
                          <a:latin typeface="Yu Gothic"/>
                          <a:cs typeface="Yu Gothic"/>
                        </a:rPr>
                        <a:t>10</a:t>
                      </a:r>
                      <a:r>
                        <a:rPr sz="650" spc="20" dirty="0">
                          <a:latin typeface="Yu Gothic"/>
                          <a:cs typeface="Yu Gothic"/>
                        </a:rPr>
                        <a:t>月</a:t>
                      </a:r>
                      <a:r>
                        <a:rPr sz="650" spc="10" dirty="0">
                          <a:latin typeface="Yu Gothic"/>
                          <a:cs typeface="Yu Gothic"/>
                        </a:rPr>
                        <a:t>15</a:t>
                      </a:r>
                      <a:r>
                        <a:rPr sz="650" spc="20" dirty="0">
                          <a:latin typeface="Yu Gothic"/>
                          <a:cs typeface="Yu Gothic"/>
                        </a:rPr>
                        <a:t>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b="1" spc="15" dirty="0">
                          <a:solidFill>
                            <a:srgbClr val="00AFEF"/>
                          </a:solidFill>
                          <a:latin typeface="Yu Gothic"/>
                          <a:cs typeface="Yu Gothic"/>
                        </a:rPr>
                        <a:t>No.1001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116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dirty="0">
                          <a:latin typeface="Yu Gothic"/>
                          <a:cs typeface="Yu Gothic"/>
                        </a:rPr>
                        <a:t>9</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125</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45539">
                <a:tc>
                  <a:txBody>
                    <a:bodyPr/>
                    <a:lstStyle/>
                    <a:p>
                      <a:pPr marL="2540" algn="ctr">
                        <a:lnSpc>
                          <a:spcPct val="100000"/>
                        </a:lnSpc>
                        <a:spcBef>
                          <a:spcPts val="135"/>
                        </a:spcBef>
                      </a:pPr>
                      <a:r>
                        <a:rPr sz="650" spc="10" dirty="0">
                          <a:latin typeface="Yu Gothic"/>
                          <a:cs typeface="Yu Gothic"/>
                        </a:rPr>
                        <a:t>10</a:t>
                      </a:r>
                      <a:r>
                        <a:rPr sz="650" spc="20" dirty="0">
                          <a:latin typeface="Yu Gothic"/>
                          <a:cs typeface="Yu Gothic"/>
                        </a:rPr>
                        <a:t>月</a:t>
                      </a:r>
                      <a:r>
                        <a:rPr sz="650" spc="10" dirty="0">
                          <a:latin typeface="Yu Gothic"/>
                          <a:cs typeface="Yu Gothic"/>
                        </a:rPr>
                        <a:t>20</a:t>
                      </a:r>
                      <a:r>
                        <a:rPr sz="650" spc="20" dirty="0">
                          <a:latin typeface="Yu Gothic"/>
                          <a:cs typeface="Yu Gothic"/>
                        </a:rPr>
                        <a:t>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algn="ctr">
                        <a:lnSpc>
                          <a:spcPct val="100000"/>
                        </a:lnSpc>
                        <a:spcBef>
                          <a:spcPts val="135"/>
                        </a:spcBef>
                      </a:pPr>
                      <a:r>
                        <a:rPr sz="650" b="1" spc="15" dirty="0">
                          <a:solidFill>
                            <a:srgbClr val="00AFEF"/>
                          </a:solidFill>
                          <a:latin typeface="Yu Gothic"/>
                          <a:cs typeface="Yu Gothic"/>
                        </a:rPr>
                        <a:t>No.1002</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116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3175" algn="ctr">
                        <a:lnSpc>
                          <a:spcPct val="100000"/>
                        </a:lnSpc>
                        <a:spcBef>
                          <a:spcPts val="135"/>
                        </a:spcBef>
                      </a:pPr>
                      <a:r>
                        <a:rPr sz="650" dirty="0">
                          <a:latin typeface="Yu Gothic"/>
                          <a:cs typeface="Yu Gothic"/>
                        </a:rPr>
                        <a:t>9</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125</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133597">
                <a:tc rowSpan="2">
                  <a:txBody>
                    <a:bodyPr/>
                    <a:lstStyle/>
                    <a:p>
                      <a:pPr marL="57785">
                        <a:lnSpc>
                          <a:spcPct val="100000"/>
                        </a:lnSpc>
                        <a:spcBef>
                          <a:spcPts val="625"/>
                        </a:spcBef>
                      </a:pPr>
                      <a:r>
                        <a:rPr sz="650" spc="25" dirty="0">
                          <a:latin typeface="Yu Gothic"/>
                          <a:cs typeface="Yu Gothic"/>
                        </a:rPr>
                        <a:t>税率別合計</a:t>
                      </a:r>
                      <a:endParaRPr sz="650">
                        <a:latin typeface="Yu Gothic"/>
                        <a:cs typeface="Yu Gothic"/>
                      </a:endParaRPr>
                    </a:p>
                  </a:txBody>
                  <a:tcPr marL="0" marR="0" marT="7937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85"/>
                        </a:spcBef>
                      </a:pPr>
                      <a:r>
                        <a:rPr sz="650" spc="10" dirty="0">
                          <a:latin typeface="Yu Gothic"/>
                          <a:cs typeface="Yu Gothic"/>
                        </a:rPr>
                        <a:t>8%</a:t>
                      </a:r>
                      <a:r>
                        <a:rPr sz="650" spc="25" dirty="0">
                          <a:latin typeface="Yu Gothic"/>
                          <a:cs typeface="Yu Gothic"/>
                        </a:rPr>
                        <a:t>対象</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3175" algn="ctr">
                        <a:lnSpc>
                          <a:spcPct val="100000"/>
                        </a:lnSpc>
                        <a:spcBef>
                          <a:spcPts val="85"/>
                        </a:spcBef>
                      </a:pPr>
                      <a:r>
                        <a:rPr sz="650" spc="10" dirty="0">
                          <a:latin typeface="Yu Gothic"/>
                          <a:cs typeface="Yu Gothic"/>
                        </a:rPr>
                        <a:t>140</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3175" algn="ctr">
                        <a:lnSpc>
                          <a:spcPct val="100000"/>
                        </a:lnSpc>
                        <a:spcBef>
                          <a:spcPts val="85"/>
                        </a:spcBef>
                      </a:pPr>
                      <a:r>
                        <a:rPr sz="650" spc="10" dirty="0">
                          <a:latin typeface="Yu Gothic"/>
                          <a:cs typeface="Yu Gothic"/>
                        </a:rPr>
                        <a:t>10</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3175" algn="ctr">
                        <a:lnSpc>
                          <a:spcPct val="100000"/>
                        </a:lnSpc>
                        <a:spcBef>
                          <a:spcPts val="85"/>
                        </a:spcBef>
                      </a:pPr>
                      <a:r>
                        <a:rPr sz="650" spc="10" dirty="0">
                          <a:latin typeface="Yu Gothic"/>
                          <a:cs typeface="Yu Gothic"/>
                        </a:rPr>
                        <a:t>150</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39566">
                <a:tc vMerge="1">
                  <a:txBody>
                    <a:bodyPr/>
                    <a:lstStyle/>
                    <a:p>
                      <a:endParaRPr/>
                    </a:p>
                  </a:txBody>
                  <a:tcPr marL="0" marR="0" marT="7937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10%</a:t>
                      </a:r>
                      <a:r>
                        <a:rPr sz="650" spc="25" dirty="0">
                          <a:latin typeface="Yu Gothic"/>
                          <a:cs typeface="Yu Gothic"/>
                        </a:rPr>
                        <a:t>対象</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92</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dirty="0">
                          <a:latin typeface="Yu Gothic"/>
                          <a:cs typeface="Yu Gothic"/>
                        </a:rPr>
                        <a:t>8</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100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bl>
          </a:graphicData>
        </a:graphic>
      </p:graphicFrame>
      <p:sp>
        <p:nvSpPr>
          <p:cNvPr id="95" name="object 95"/>
          <p:cNvSpPr/>
          <p:nvPr/>
        </p:nvSpPr>
        <p:spPr>
          <a:xfrm>
            <a:off x="2877369" y="3923484"/>
            <a:ext cx="885075" cy="473728"/>
          </a:xfrm>
          <a:prstGeom prst="rect">
            <a:avLst/>
          </a:prstGeom>
          <a:blipFill>
            <a:blip r:embed="rId2" cstate="print"/>
            <a:stretch>
              <a:fillRect/>
            </a:stretch>
          </a:blipFill>
        </p:spPr>
        <p:txBody>
          <a:bodyPr wrap="square" lIns="0" tIns="0" rIns="0" bIns="0" rtlCol="0"/>
          <a:lstStyle/>
          <a:p>
            <a:endParaRPr/>
          </a:p>
        </p:txBody>
      </p:sp>
      <p:sp>
        <p:nvSpPr>
          <p:cNvPr id="96" name="object 96"/>
          <p:cNvSpPr/>
          <p:nvPr/>
        </p:nvSpPr>
        <p:spPr>
          <a:xfrm>
            <a:off x="2892306" y="2236761"/>
            <a:ext cx="882044" cy="477276"/>
          </a:xfrm>
          <a:prstGeom prst="rect">
            <a:avLst/>
          </a:prstGeom>
          <a:blipFill>
            <a:blip r:embed="rId3" cstate="print"/>
            <a:stretch>
              <a:fillRect/>
            </a:stretch>
          </a:blipFill>
        </p:spPr>
        <p:txBody>
          <a:bodyPr wrap="square" lIns="0" tIns="0" rIns="0" bIns="0" rtlCol="0"/>
          <a:lstStyle/>
          <a:p>
            <a:endParaRPr/>
          </a:p>
        </p:txBody>
      </p:sp>
      <p:sp>
        <p:nvSpPr>
          <p:cNvPr id="97" name="object 97"/>
          <p:cNvSpPr/>
          <p:nvPr/>
        </p:nvSpPr>
        <p:spPr>
          <a:xfrm>
            <a:off x="7291420" y="2526298"/>
            <a:ext cx="1491615" cy="392430"/>
          </a:xfrm>
          <a:custGeom>
            <a:avLst/>
            <a:gdLst/>
            <a:ahLst/>
            <a:cxnLst/>
            <a:rect l="l" t="t" r="r" b="b"/>
            <a:pathLst>
              <a:path w="1491615" h="392430">
                <a:moveTo>
                  <a:pt x="1491069" y="65332"/>
                </a:moveTo>
                <a:lnTo>
                  <a:pt x="794545" y="65332"/>
                </a:lnTo>
                <a:lnTo>
                  <a:pt x="799692" y="39902"/>
                </a:lnTo>
                <a:lnTo>
                  <a:pt x="813726" y="19135"/>
                </a:lnTo>
                <a:lnTo>
                  <a:pt x="834541" y="5134"/>
                </a:lnTo>
                <a:lnTo>
                  <a:pt x="860032" y="0"/>
                </a:lnTo>
                <a:lnTo>
                  <a:pt x="1425582" y="0"/>
                </a:lnTo>
                <a:lnTo>
                  <a:pt x="1451073" y="5134"/>
                </a:lnTo>
                <a:lnTo>
                  <a:pt x="1471888" y="19135"/>
                </a:lnTo>
                <a:lnTo>
                  <a:pt x="1485923" y="39902"/>
                </a:lnTo>
                <a:lnTo>
                  <a:pt x="1491069" y="65332"/>
                </a:lnTo>
                <a:close/>
              </a:path>
              <a:path w="1491615" h="392430">
                <a:moveTo>
                  <a:pt x="0" y="193096"/>
                </a:moveTo>
                <a:lnTo>
                  <a:pt x="794545" y="65330"/>
                </a:lnTo>
                <a:lnTo>
                  <a:pt x="1491069" y="65332"/>
                </a:lnTo>
                <a:lnTo>
                  <a:pt x="1491069" y="163327"/>
                </a:lnTo>
                <a:lnTo>
                  <a:pt x="794545" y="163327"/>
                </a:lnTo>
                <a:lnTo>
                  <a:pt x="0" y="193096"/>
                </a:lnTo>
                <a:close/>
              </a:path>
              <a:path w="1491615" h="392430">
                <a:moveTo>
                  <a:pt x="1425582" y="391986"/>
                </a:moveTo>
                <a:lnTo>
                  <a:pt x="860032" y="391986"/>
                </a:lnTo>
                <a:lnTo>
                  <a:pt x="834541" y="386852"/>
                </a:lnTo>
                <a:lnTo>
                  <a:pt x="813726" y="372850"/>
                </a:lnTo>
                <a:lnTo>
                  <a:pt x="799692" y="352084"/>
                </a:lnTo>
                <a:lnTo>
                  <a:pt x="794545" y="326653"/>
                </a:lnTo>
                <a:lnTo>
                  <a:pt x="794545" y="163327"/>
                </a:lnTo>
                <a:lnTo>
                  <a:pt x="1491069" y="163327"/>
                </a:lnTo>
                <a:lnTo>
                  <a:pt x="1491069" y="326653"/>
                </a:lnTo>
                <a:lnTo>
                  <a:pt x="1485923" y="352084"/>
                </a:lnTo>
                <a:lnTo>
                  <a:pt x="1471888" y="372850"/>
                </a:lnTo>
                <a:lnTo>
                  <a:pt x="1451073" y="386852"/>
                </a:lnTo>
                <a:lnTo>
                  <a:pt x="1425582" y="391986"/>
                </a:lnTo>
                <a:close/>
              </a:path>
            </a:pathLst>
          </a:custGeom>
          <a:solidFill>
            <a:srgbClr val="FFFFFF"/>
          </a:solidFill>
        </p:spPr>
        <p:txBody>
          <a:bodyPr wrap="square" lIns="0" tIns="0" rIns="0" bIns="0" rtlCol="0"/>
          <a:lstStyle/>
          <a:p>
            <a:endParaRPr/>
          </a:p>
        </p:txBody>
      </p:sp>
      <p:sp>
        <p:nvSpPr>
          <p:cNvPr id="98" name="object 98"/>
          <p:cNvSpPr/>
          <p:nvPr/>
        </p:nvSpPr>
        <p:spPr>
          <a:xfrm>
            <a:off x="7291420" y="2526298"/>
            <a:ext cx="1491615" cy="392430"/>
          </a:xfrm>
          <a:custGeom>
            <a:avLst/>
            <a:gdLst/>
            <a:ahLst/>
            <a:cxnLst/>
            <a:rect l="l" t="t" r="r" b="b"/>
            <a:pathLst>
              <a:path w="1491615" h="392430">
                <a:moveTo>
                  <a:pt x="794545" y="65332"/>
                </a:moveTo>
                <a:lnTo>
                  <a:pt x="799691" y="39902"/>
                </a:lnTo>
                <a:lnTo>
                  <a:pt x="813726" y="19135"/>
                </a:lnTo>
                <a:lnTo>
                  <a:pt x="834541" y="5134"/>
                </a:lnTo>
                <a:lnTo>
                  <a:pt x="860032" y="0"/>
                </a:lnTo>
                <a:lnTo>
                  <a:pt x="910633" y="0"/>
                </a:lnTo>
                <a:lnTo>
                  <a:pt x="1084763" y="0"/>
                </a:lnTo>
                <a:lnTo>
                  <a:pt x="1425582" y="0"/>
                </a:lnTo>
                <a:lnTo>
                  <a:pt x="1451073" y="5134"/>
                </a:lnTo>
                <a:lnTo>
                  <a:pt x="1471888" y="19135"/>
                </a:lnTo>
                <a:lnTo>
                  <a:pt x="1485923" y="39902"/>
                </a:lnTo>
                <a:lnTo>
                  <a:pt x="1491069" y="65332"/>
                </a:lnTo>
                <a:lnTo>
                  <a:pt x="1491069" y="163327"/>
                </a:lnTo>
                <a:lnTo>
                  <a:pt x="1491069" y="326653"/>
                </a:lnTo>
                <a:lnTo>
                  <a:pt x="1485923" y="352084"/>
                </a:lnTo>
                <a:lnTo>
                  <a:pt x="1471888" y="372850"/>
                </a:lnTo>
                <a:lnTo>
                  <a:pt x="1451073" y="386852"/>
                </a:lnTo>
                <a:lnTo>
                  <a:pt x="1425582" y="391986"/>
                </a:lnTo>
                <a:lnTo>
                  <a:pt x="1084763" y="391986"/>
                </a:lnTo>
                <a:lnTo>
                  <a:pt x="910633" y="391986"/>
                </a:lnTo>
                <a:lnTo>
                  <a:pt x="860032" y="391986"/>
                </a:lnTo>
                <a:lnTo>
                  <a:pt x="834541" y="386852"/>
                </a:lnTo>
                <a:lnTo>
                  <a:pt x="813726" y="372850"/>
                </a:lnTo>
                <a:lnTo>
                  <a:pt x="799691" y="352084"/>
                </a:lnTo>
                <a:lnTo>
                  <a:pt x="794545" y="326653"/>
                </a:lnTo>
                <a:lnTo>
                  <a:pt x="794545" y="163327"/>
                </a:lnTo>
                <a:lnTo>
                  <a:pt x="0" y="193096"/>
                </a:lnTo>
                <a:lnTo>
                  <a:pt x="794545" y="65330"/>
                </a:lnTo>
                <a:close/>
              </a:path>
            </a:pathLst>
          </a:custGeom>
          <a:ln w="8910">
            <a:solidFill>
              <a:srgbClr val="000000"/>
            </a:solidFill>
          </a:ln>
        </p:spPr>
        <p:txBody>
          <a:bodyPr wrap="square" lIns="0" tIns="0" rIns="0" bIns="0" rtlCol="0"/>
          <a:lstStyle/>
          <a:p>
            <a:endParaRPr/>
          </a:p>
        </p:txBody>
      </p:sp>
      <p:sp>
        <p:nvSpPr>
          <p:cNvPr id="99" name="object 99"/>
          <p:cNvSpPr txBox="1"/>
          <p:nvPr/>
        </p:nvSpPr>
        <p:spPr>
          <a:xfrm>
            <a:off x="8148182" y="2535674"/>
            <a:ext cx="543560" cy="316865"/>
          </a:xfrm>
          <a:prstGeom prst="rect">
            <a:avLst/>
          </a:prstGeom>
        </p:spPr>
        <p:txBody>
          <a:bodyPr vert="horz" wrap="square" lIns="0" tIns="12065" rIns="0" bIns="0" rtlCol="0">
            <a:spAutoFit/>
          </a:bodyPr>
          <a:lstStyle/>
          <a:p>
            <a:pPr marL="12700" marR="5080">
              <a:lnSpc>
                <a:spcPct val="136400"/>
              </a:lnSpc>
              <a:spcBef>
                <a:spcPts val="95"/>
              </a:spcBef>
            </a:pPr>
            <a:r>
              <a:rPr sz="700" i="1" spc="-20" dirty="0">
                <a:latin typeface="Yu Gothic"/>
                <a:cs typeface="Yu Gothic"/>
              </a:rPr>
              <a:t>個別請求書の </a:t>
            </a:r>
            <a:r>
              <a:rPr sz="700" i="1" spc="-25" dirty="0">
                <a:latin typeface="Yu Gothic"/>
                <a:cs typeface="Yu Gothic"/>
              </a:rPr>
              <a:t>合計金額</a:t>
            </a:r>
            <a:endParaRPr sz="700">
              <a:latin typeface="Yu Gothic"/>
              <a:cs typeface="Yu Gothic"/>
            </a:endParaRPr>
          </a:p>
        </p:txBody>
      </p:sp>
      <p:sp>
        <p:nvSpPr>
          <p:cNvPr id="103" name="スライド番号プレースホルダー 102">
            <a:extLst>
              <a:ext uri="{FF2B5EF4-FFF2-40B4-BE49-F238E27FC236}">
                <a16:creationId xmlns:a16="http://schemas.microsoft.com/office/drawing/2014/main" id="{0FB50A77-5E92-4CF8-8244-CE1FFDF9821D}"/>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20</a:t>
            </a:fld>
            <a:endParaRPr lang="en-US" altLang="ja-JP"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8120" y="305947"/>
            <a:ext cx="7797800" cy="574040"/>
          </a:xfrm>
          <a:prstGeom prst="rect">
            <a:avLst/>
          </a:prstGeom>
        </p:spPr>
        <p:txBody>
          <a:bodyPr vert="horz" wrap="square" lIns="0" tIns="12700" rIns="0" bIns="0" rtlCol="0">
            <a:spAutoFit/>
          </a:bodyPr>
          <a:lstStyle/>
          <a:p>
            <a:pPr marL="12700">
              <a:lnSpc>
                <a:spcPct val="100000"/>
              </a:lnSpc>
              <a:spcBef>
                <a:spcPts val="100"/>
              </a:spcBef>
            </a:pPr>
            <a:r>
              <a:rPr sz="3600" dirty="0"/>
              <a:t>方式１０：仕入明細書（請求レス）①</a:t>
            </a:r>
            <a:endParaRPr sz="3600"/>
          </a:p>
        </p:txBody>
      </p:sp>
      <p:sp>
        <p:nvSpPr>
          <p:cNvPr id="3" name="object 3"/>
          <p:cNvSpPr txBox="1"/>
          <p:nvPr/>
        </p:nvSpPr>
        <p:spPr>
          <a:xfrm>
            <a:off x="19589" y="1042861"/>
            <a:ext cx="467550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＜消費税の仕入税額控除制度における適格請求書等保存方式に関するＱ＆Ａ（平成</a:t>
            </a:r>
            <a:r>
              <a:rPr sz="650" spc="-20" dirty="0">
                <a:latin typeface="Yu Gothic"/>
                <a:cs typeface="Yu Gothic"/>
              </a:rPr>
              <a:t> </a:t>
            </a:r>
            <a:r>
              <a:rPr sz="650" spc="5" dirty="0">
                <a:latin typeface="Yu Gothic"/>
                <a:cs typeface="Yu Gothic"/>
              </a:rPr>
              <a:t>30</a:t>
            </a:r>
            <a:r>
              <a:rPr sz="650" spc="-20" dirty="0">
                <a:latin typeface="Yu Gothic"/>
                <a:cs typeface="Yu Gothic"/>
              </a:rPr>
              <a:t> </a:t>
            </a:r>
            <a:r>
              <a:rPr sz="650" spc="20" dirty="0">
                <a:latin typeface="Yu Gothic"/>
                <a:cs typeface="Yu Gothic"/>
              </a:rPr>
              <a:t>年</a:t>
            </a:r>
            <a:r>
              <a:rPr sz="650" spc="-20" dirty="0">
                <a:latin typeface="Yu Gothic"/>
                <a:cs typeface="Yu Gothic"/>
              </a:rPr>
              <a:t> </a:t>
            </a:r>
            <a:r>
              <a:rPr sz="650" spc="5" dirty="0">
                <a:latin typeface="Yu Gothic"/>
                <a:cs typeface="Yu Gothic"/>
              </a:rPr>
              <a:t>11</a:t>
            </a:r>
            <a:r>
              <a:rPr sz="650" spc="-20" dirty="0">
                <a:latin typeface="Yu Gothic"/>
                <a:cs typeface="Yu Gothic"/>
              </a:rPr>
              <a:t> </a:t>
            </a:r>
            <a:r>
              <a:rPr sz="650" spc="20" dirty="0">
                <a:latin typeface="Yu Gothic"/>
                <a:cs typeface="Yu Gothic"/>
              </a:rPr>
              <a:t>月改訂）問</a:t>
            </a:r>
            <a:r>
              <a:rPr sz="650" spc="5" dirty="0">
                <a:latin typeface="Yu Gothic"/>
                <a:cs typeface="Yu Gothic"/>
              </a:rPr>
              <a:t>56</a:t>
            </a:r>
            <a:r>
              <a:rPr sz="650" spc="20" dirty="0">
                <a:latin typeface="Yu Gothic"/>
                <a:cs typeface="Yu Gothic"/>
              </a:rPr>
              <a:t>、問</a:t>
            </a:r>
            <a:r>
              <a:rPr sz="650" spc="5" dirty="0">
                <a:latin typeface="Yu Gothic"/>
                <a:cs typeface="Yu Gothic"/>
              </a:rPr>
              <a:t>55</a:t>
            </a:r>
            <a:r>
              <a:rPr sz="650" spc="20" dirty="0">
                <a:latin typeface="Yu Gothic"/>
                <a:cs typeface="Yu Gothic"/>
              </a:rPr>
              <a:t>、問</a:t>
            </a:r>
            <a:r>
              <a:rPr sz="650" spc="10" dirty="0">
                <a:latin typeface="Yu Gothic"/>
                <a:cs typeface="Yu Gothic"/>
              </a:rPr>
              <a:t>58＞</a:t>
            </a:r>
            <a:endParaRPr sz="650">
              <a:latin typeface="Yu Gothic"/>
              <a:cs typeface="Yu Gothic"/>
            </a:endParaRPr>
          </a:p>
        </p:txBody>
      </p:sp>
      <p:sp>
        <p:nvSpPr>
          <p:cNvPr id="4" name="object 4"/>
          <p:cNvSpPr txBox="1"/>
          <p:nvPr/>
        </p:nvSpPr>
        <p:spPr>
          <a:xfrm>
            <a:off x="1088105" y="1455874"/>
            <a:ext cx="79184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〇〇株式会社</a:t>
            </a:r>
            <a:r>
              <a:rPr sz="650" spc="190" dirty="0">
                <a:latin typeface="Yu Gothic"/>
                <a:cs typeface="Yu Gothic"/>
              </a:rPr>
              <a:t> </a:t>
            </a:r>
            <a:r>
              <a:rPr sz="650" spc="20" dirty="0">
                <a:latin typeface="Yu Gothic"/>
                <a:cs typeface="Yu Gothic"/>
              </a:rPr>
              <a:t>御中</a:t>
            </a:r>
            <a:endParaRPr sz="650">
              <a:latin typeface="Yu Gothic"/>
              <a:cs typeface="Yu Gothic"/>
            </a:endParaRPr>
          </a:p>
        </p:txBody>
      </p:sp>
      <p:sp>
        <p:nvSpPr>
          <p:cNvPr id="5" name="object 5"/>
          <p:cNvSpPr txBox="1"/>
          <p:nvPr/>
        </p:nvSpPr>
        <p:spPr>
          <a:xfrm>
            <a:off x="3063687" y="1455874"/>
            <a:ext cx="844550"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H 〇 </a:t>
            </a:r>
            <a:r>
              <a:rPr sz="650" dirty="0">
                <a:latin typeface="Yu Gothic"/>
                <a:cs typeface="Yu Gothic"/>
              </a:rPr>
              <a:t>.10.15</a:t>
            </a:r>
            <a:r>
              <a:rPr sz="650" spc="80" dirty="0">
                <a:latin typeface="Yu Gothic"/>
                <a:cs typeface="Yu Gothic"/>
              </a:rPr>
              <a:t> </a:t>
            </a:r>
            <a:r>
              <a:rPr sz="650" spc="5" dirty="0">
                <a:latin typeface="Yu Gothic"/>
                <a:cs typeface="Yu Gothic"/>
              </a:rPr>
              <a:t>No.1001</a:t>
            </a:r>
            <a:endParaRPr sz="650">
              <a:latin typeface="Yu Gothic"/>
              <a:cs typeface="Yu Gothic"/>
            </a:endParaRPr>
          </a:p>
        </p:txBody>
      </p:sp>
      <p:sp>
        <p:nvSpPr>
          <p:cNvPr id="6" name="object 6"/>
          <p:cNvSpPr txBox="1"/>
          <p:nvPr/>
        </p:nvSpPr>
        <p:spPr>
          <a:xfrm>
            <a:off x="5180176" y="1455875"/>
            <a:ext cx="791845" cy="127635"/>
          </a:xfrm>
          <a:prstGeom prst="rect">
            <a:avLst/>
          </a:prstGeom>
        </p:spPr>
        <p:txBody>
          <a:bodyPr vert="horz" wrap="square" lIns="0" tIns="14604" rIns="0" bIns="0" rtlCol="0">
            <a:spAutoFit/>
          </a:bodyPr>
          <a:lstStyle/>
          <a:p>
            <a:pPr marL="12700">
              <a:lnSpc>
                <a:spcPct val="100000"/>
              </a:lnSpc>
              <a:spcBef>
                <a:spcPts val="114"/>
              </a:spcBef>
            </a:pPr>
            <a:r>
              <a:rPr sz="650" b="1" spc="20" dirty="0">
                <a:solidFill>
                  <a:srgbClr val="C00000"/>
                </a:solidFill>
                <a:latin typeface="Yu Gothic"/>
                <a:cs typeface="Yu Gothic"/>
              </a:rPr>
              <a:t>■■株式会社</a:t>
            </a:r>
            <a:r>
              <a:rPr sz="650" b="1" spc="190" dirty="0">
                <a:solidFill>
                  <a:srgbClr val="C00000"/>
                </a:solidFill>
                <a:latin typeface="Yu Gothic"/>
                <a:cs typeface="Yu Gothic"/>
              </a:rPr>
              <a:t> </a:t>
            </a:r>
            <a:r>
              <a:rPr sz="650" b="1" spc="20" dirty="0">
                <a:solidFill>
                  <a:srgbClr val="C00000"/>
                </a:solidFill>
                <a:latin typeface="Yu Gothic"/>
                <a:cs typeface="Yu Gothic"/>
              </a:rPr>
              <a:t>御中</a:t>
            </a:r>
            <a:endParaRPr sz="650">
              <a:latin typeface="Yu Gothic"/>
              <a:cs typeface="Yu Gothic"/>
            </a:endParaRPr>
          </a:p>
        </p:txBody>
      </p:sp>
      <p:sp>
        <p:nvSpPr>
          <p:cNvPr id="7" name="object 7"/>
          <p:cNvSpPr txBox="1"/>
          <p:nvPr/>
        </p:nvSpPr>
        <p:spPr>
          <a:xfrm>
            <a:off x="6148863" y="1282466"/>
            <a:ext cx="2524125" cy="300990"/>
          </a:xfrm>
          <a:prstGeom prst="rect">
            <a:avLst/>
          </a:prstGeom>
        </p:spPr>
        <p:txBody>
          <a:bodyPr vert="horz" wrap="square" lIns="0" tIns="50800" rIns="0" bIns="0" rtlCol="0">
            <a:spAutoFit/>
          </a:bodyPr>
          <a:lstStyle/>
          <a:p>
            <a:pPr marL="749300">
              <a:lnSpc>
                <a:spcPct val="100000"/>
              </a:lnSpc>
              <a:spcBef>
                <a:spcPts val="400"/>
              </a:spcBef>
            </a:pPr>
            <a:r>
              <a:rPr sz="650" spc="20" dirty="0">
                <a:latin typeface="Yu Gothic"/>
                <a:cs typeface="Yu Gothic"/>
              </a:rPr>
              <a:t>仕入明細書</a:t>
            </a:r>
            <a:endParaRPr sz="650">
              <a:latin typeface="Yu Gothic"/>
              <a:cs typeface="Yu Gothic"/>
            </a:endParaRPr>
          </a:p>
          <a:p>
            <a:pPr marL="12700">
              <a:lnSpc>
                <a:spcPct val="100000"/>
              </a:lnSpc>
              <a:spcBef>
                <a:spcPts val="305"/>
              </a:spcBef>
              <a:tabLst>
                <a:tab pos="1609090" algn="l"/>
                <a:tab pos="2137410" algn="l"/>
              </a:tabLst>
            </a:pPr>
            <a:r>
              <a:rPr sz="650" b="1" spc="20" dirty="0">
                <a:solidFill>
                  <a:srgbClr val="C00000"/>
                </a:solidFill>
                <a:latin typeface="Yu Gothic"/>
                <a:cs typeface="Yu Gothic"/>
              </a:rPr>
              <a:t>登録番号：</a:t>
            </a:r>
            <a:r>
              <a:rPr sz="650" b="1" spc="5" dirty="0">
                <a:solidFill>
                  <a:srgbClr val="C00000"/>
                </a:solidFill>
                <a:latin typeface="Yu Gothic"/>
                <a:cs typeface="Yu Gothic"/>
              </a:rPr>
              <a:t>T</a:t>
            </a:r>
            <a:r>
              <a:rPr sz="650" b="1" spc="15" dirty="0">
                <a:solidFill>
                  <a:srgbClr val="C00000"/>
                </a:solidFill>
                <a:latin typeface="Yu Gothic"/>
                <a:cs typeface="Yu Gothic"/>
              </a:rPr>
              <a:t>1234</a:t>
            </a:r>
            <a:r>
              <a:rPr sz="650" b="1" spc="20" dirty="0">
                <a:solidFill>
                  <a:srgbClr val="C00000"/>
                </a:solidFill>
                <a:latin typeface="Yu Gothic"/>
                <a:cs typeface="Yu Gothic"/>
              </a:rPr>
              <a:t>・・・</a:t>
            </a:r>
            <a:r>
              <a:rPr sz="650" b="1" dirty="0">
                <a:solidFill>
                  <a:srgbClr val="C00000"/>
                </a:solidFill>
                <a:latin typeface="Yu Gothic"/>
                <a:cs typeface="Yu Gothic"/>
              </a:rPr>
              <a:t>	</a:t>
            </a:r>
            <a:r>
              <a:rPr sz="650" spc="20" dirty="0">
                <a:latin typeface="Yu Gothic"/>
                <a:cs typeface="Yu Gothic"/>
              </a:rPr>
              <a:t>H〇</a:t>
            </a:r>
            <a:r>
              <a:rPr sz="650" spc="-10" dirty="0">
                <a:latin typeface="Yu Gothic"/>
                <a:cs typeface="Yu Gothic"/>
              </a:rPr>
              <a:t>.</a:t>
            </a:r>
            <a:r>
              <a:rPr sz="650" spc="5" dirty="0">
                <a:latin typeface="Yu Gothic"/>
                <a:cs typeface="Yu Gothic"/>
              </a:rPr>
              <a:t>10</a:t>
            </a:r>
            <a:r>
              <a:rPr sz="650" spc="-10" dirty="0">
                <a:latin typeface="Yu Gothic"/>
                <a:cs typeface="Yu Gothic"/>
              </a:rPr>
              <a:t>.</a:t>
            </a:r>
            <a:r>
              <a:rPr sz="650" spc="5" dirty="0">
                <a:latin typeface="Yu Gothic"/>
                <a:cs typeface="Yu Gothic"/>
              </a:rPr>
              <a:t>3</a:t>
            </a:r>
            <a:r>
              <a:rPr sz="650" spc="10" dirty="0">
                <a:latin typeface="Yu Gothic"/>
                <a:cs typeface="Yu Gothic"/>
              </a:rPr>
              <a:t>1</a:t>
            </a:r>
            <a:r>
              <a:rPr sz="650" dirty="0">
                <a:latin typeface="Yu Gothic"/>
                <a:cs typeface="Yu Gothic"/>
              </a:rPr>
              <a:t>	</a:t>
            </a:r>
            <a:r>
              <a:rPr sz="650" spc="20" dirty="0">
                <a:latin typeface="Yu Gothic"/>
                <a:cs typeface="Yu Gothic"/>
              </a:rPr>
              <a:t>N</a:t>
            </a:r>
            <a:r>
              <a:rPr sz="650" dirty="0">
                <a:latin typeface="Yu Gothic"/>
                <a:cs typeface="Yu Gothic"/>
              </a:rPr>
              <a:t>o</a:t>
            </a:r>
            <a:r>
              <a:rPr sz="650" spc="-10" dirty="0">
                <a:latin typeface="Yu Gothic"/>
                <a:cs typeface="Yu Gothic"/>
              </a:rPr>
              <a:t>.</a:t>
            </a:r>
            <a:r>
              <a:rPr sz="650" spc="5" dirty="0">
                <a:latin typeface="Yu Gothic"/>
                <a:cs typeface="Yu Gothic"/>
              </a:rPr>
              <a:t>S1001</a:t>
            </a:r>
            <a:endParaRPr sz="650">
              <a:latin typeface="Yu Gothic"/>
              <a:cs typeface="Yu Gothic"/>
            </a:endParaRPr>
          </a:p>
        </p:txBody>
      </p:sp>
      <p:sp>
        <p:nvSpPr>
          <p:cNvPr id="8" name="object 8"/>
          <p:cNvSpPr txBox="1"/>
          <p:nvPr/>
        </p:nvSpPr>
        <p:spPr>
          <a:xfrm>
            <a:off x="5177196" y="1695421"/>
            <a:ext cx="3025775" cy="714375"/>
          </a:xfrm>
          <a:prstGeom prst="rect">
            <a:avLst/>
          </a:prstGeom>
        </p:spPr>
        <p:txBody>
          <a:bodyPr vert="horz" wrap="square" lIns="0" tIns="50800" rIns="0" bIns="0" rtlCol="0">
            <a:spAutoFit/>
          </a:bodyPr>
          <a:lstStyle/>
          <a:p>
            <a:pPr marL="12700">
              <a:lnSpc>
                <a:spcPct val="100000"/>
              </a:lnSpc>
              <a:spcBef>
                <a:spcPts val="400"/>
              </a:spcBef>
            </a:pPr>
            <a:r>
              <a:rPr sz="650" spc="20" dirty="0">
                <a:latin typeface="Yu Gothic"/>
                <a:cs typeface="Yu Gothic"/>
              </a:rPr>
              <a:t>下記により</a:t>
            </a:r>
            <a:r>
              <a:rPr sz="650" spc="5" dirty="0">
                <a:latin typeface="Yu Gothic"/>
                <a:cs typeface="Yu Gothic"/>
              </a:rPr>
              <a:t>11/30</a:t>
            </a:r>
            <a:r>
              <a:rPr sz="650" spc="20" dirty="0">
                <a:latin typeface="Yu Gothic"/>
                <a:cs typeface="Yu Gothic"/>
              </a:rPr>
              <a:t>にお支払いしますので、確認をお願いします。</a:t>
            </a:r>
            <a:endParaRPr sz="650">
              <a:latin typeface="Yu Gothic"/>
              <a:cs typeface="Yu Gothic"/>
            </a:endParaRPr>
          </a:p>
          <a:p>
            <a:pPr marR="16510" algn="r">
              <a:lnSpc>
                <a:spcPct val="100000"/>
              </a:lnSpc>
              <a:spcBef>
                <a:spcPts val="305"/>
              </a:spcBef>
            </a:pPr>
            <a:r>
              <a:rPr sz="650" spc="20" dirty="0">
                <a:latin typeface="Yu Gothic"/>
                <a:cs typeface="Yu Gothic"/>
              </a:rPr>
              <a:t>本支払通知に</a:t>
            </a:r>
            <a:r>
              <a:rPr sz="650" spc="5" dirty="0">
                <a:latin typeface="Yu Gothic"/>
                <a:cs typeface="Yu Gothic"/>
              </a:rPr>
              <a:t>10</a:t>
            </a:r>
            <a:r>
              <a:rPr sz="650" spc="20" dirty="0">
                <a:latin typeface="Yu Gothic"/>
                <a:cs typeface="Yu Gothic"/>
              </a:rPr>
              <a:t>日以内に回答なき場合は、確認いただいたものといたします。</a:t>
            </a:r>
            <a:endParaRPr sz="650">
              <a:latin typeface="Yu Gothic"/>
              <a:cs typeface="Yu Gothic"/>
            </a:endParaRPr>
          </a:p>
          <a:p>
            <a:pPr>
              <a:lnSpc>
                <a:spcPct val="100000"/>
              </a:lnSpc>
            </a:pPr>
            <a:endParaRPr sz="700">
              <a:latin typeface="Times New Roman"/>
              <a:cs typeface="Times New Roman"/>
            </a:endParaRPr>
          </a:p>
          <a:p>
            <a:pPr marR="561340" algn="ctr">
              <a:lnSpc>
                <a:spcPct val="100000"/>
              </a:lnSpc>
              <a:spcBef>
                <a:spcPts val="580"/>
              </a:spcBef>
            </a:pPr>
            <a:r>
              <a:rPr sz="650" spc="5" dirty="0">
                <a:latin typeface="Yu Gothic"/>
                <a:cs typeface="Yu Gothic"/>
              </a:rPr>
              <a:t>10</a:t>
            </a:r>
            <a:r>
              <a:rPr sz="650" spc="20" dirty="0">
                <a:latin typeface="Yu Gothic"/>
                <a:cs typeface="Yu Gothic"/>
              </a:rPr>
              <a:t>月分支払金額</a:t>
            </a:r>
            <a:r>
              <a:rPr sz="650" spc="5" dirty="0">
                <a:latin typeface="Yu Gothic"/>
                <a:cs typeface="Yu Gothic"/>
              </a:rPr>
              <a:t>：252(</a:t>
            </a:r>
            <a:r>
              <a:rPr sz="650" spc="20" dirty="0">
                <a:latin typeface="Yu Gothic"/>
                <a:cs typeface="Yu Gothic"/>
              </a:rPr>
              <a:t>税込</a:t>
            </a:r>
            <a:r>
              <a:rPr sz="650" spc="5" dirty="0">
                <a:latin typeface="Yu Gothic"/>
                <a:cs typeface="Yu Gothic"/>
              </a:rPr>
              <a:t>)</a:t>
            </a:r>
            <a:r>
              <a:rPr sz="650" spc="80" dirty="0">
                <a:latin typeface="Yu Gothic"/>
                <a:cs typeface="Yu Gothic"/>
              </a:rPr>
              <a:t> </a:t>
            </a:r>
            <a:r>
              <a:rPr sz="650" spc="20" dirty="0">
                <a:latin typeface="Yu Gothic"/>
                <a:cs typeface="Yu Gothic"/>
              </a:rPr>
              <a:t>消費税</a:t>
            </a:r>
            <a:r>
              <a:rPr sz="650" spc="10" dirty="0">
                <a:latin typeface="Yu Gothic"/>
                <a:cs typeface="Yu Gothic"/>
              </a:rPr>
              <a:t>：20</a:t>
            </a:r>
            <a:endParaRPr sz="650">
              <a:latin typeface="Yu Gothic"/>
              <a:cs typeface="Yu Gothic"/>
            </a:endParaRPr>
          </a:p>
          <a:p>
            <a:pPr marR="5080" algn="r">
              <a:lnSpc>
                <a:spcPct val="100000"/>
              </a:lnSpc>
              <a:spcBef>
                <a:spcPts val="305"/>
              </a:spcBef>
            </a:pPr>
            <a:r>
              <a:rPr sz="650" b="1" spc="20" dirty="0">
                <a:solidFill>
                  <a:srgbClr val="C00000"/>
                </a:solidFill>
                <a:latin typeface="Yu Gothic"/>
                <a:cs typeface="Yu Gothic"/>
              </a:rPr>
              <a:t>目</a:t>
            </a:r>
            <a:endParaRPr sz="650">
              <a:latin typeface="Yu Gothic"/>
              <a:cs typeface="Yu Gothic"/>
            </a:endParaRPr>
          </a:p>
        </p:txBody>
      </p:sp>
      <p:sp>
        <p:nvSpPr>
          <p:cNvPr id="9" name="object 9"/>
          <p:cNvSpPr txBox="1"/>
          <p:nvPr/>
        </p:nvSpPr>
        <p:spPr>
          <a:xfrm>
            <a:off x="3486442" y="2419664"/>
            <a:ext cx="53657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■■株式会社</a:t>
            </a:r>
            <a:endParaRPr sz="650">
              <a:latin typeface="Yu Gothic"/>
              <a:cs typeface="Yu Gothic"/>
            </a:endParaRPr>
          </a:p>
        </p:txBody>
      </p:sp>
      <p:sp>
        <p:nvSpPr>
          <p:cNvPr id="10" name="object 10"/>
          <p:cNvSpPr txBox="1"/>
          <p:nvPr/>
        </p:nvSpPr>
        <p:spPr>
          <a:xfrm>
            <a:off x="1088348" y="2970449"/>
            <a:ext cx="79184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〇〇株式会社</a:t>
            </a:r>
            <a:r>
              <a:rPr sz="650" spc="190" dirty="0">
                <a:latin typeface="Yu Gothic"/>
                <a:cs typeface="Yu Gothic"/>
              </a:rPr>
              <a:t> </a:t>
            </a:r>
            <a:r>
              <a:rPr sz="650" spc="20" dirty="0">
                <a:latin typeface="Yu Gothic"/>
                <a:cs typeface="Yu Gothic"/>
              </a:rPr>
              <a:t>御中</a:t>
            </a:r>
            <a:endParaRPr sz="650">
              <a:latin typeface="Yu Gothic"/>
              <a:cs typeface="Yu Gothic"/>
            </a:endParaRPr>
          </a:p>
        </p:txBody>
      </p:sp>
      <p:sp>
        <p:nvSpPr>
          <p:cNvPr id="11" name="object 11"/>
          <p:cNvSpPr txBox="1"/>
          <p:nvPr/>
        </p:nvSpPr>
        <p:spPr>
          <a:xfrm>
            <a:off x="3063945" y="2970449"/>
            <a:ext cx="844550"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H 〇 </a:t>
            </a:r>
            <a:r>
              <a:rPr sz="650" dirty="0">
                <a:latin typeface="Yu Gothic"/>
                <a:cs typeface="Yu Gothic"/>
              </a:rPr>
              <a:t>.10.20</a:t>
            </a:r>
            <a:r>
              <a:rPr sz="650" spc="80" dirty="0">
                <a:latin typeface="Yu Gothic"/>
                <a:cs typeface="Yu Gothic"/>
              </a:rPr>
              <a:t> </a:t>
            </a:r>
            <a:r>
              <a:rPr sz="650" spc="5" dirty="0">
                <a:latin typeface="Yu Gothic"/>
                <a:cs typeface="Yu Gothic"/>
              </a:rPr>
              <a:t>No.1002</a:t>
            </a:r>
            <a:endParaRPr sz="650">
              <a:latin typeface="Yu Gothic"/>
              <a:cs typeface="Yu Gothic"/>
            </a:endParaRPr>
          </a:p>
        </p:txBody>
      </p:sp>
      <p:sp>
        <p:nvSpPr>
          <p:cNvPr id="12" name="object 12"/>
          <p:cNvSpPr txBox="1"/>
          <p:nvPr/>
        </p:nvSpPr>
        <p:spPr>
          <a:xfrm>
            <a:off x="7749295" y="3658930"/>
            <a:ext cx="536575" cy="127635"/>
          </a:xfrm>
          <a:prstGeom prst="rect">
            <a:avLst/>
          </a:prstGeom>
        </p:spPr>
        <p:txBody>
          <a:bodyPr vert="horz" wrap="square" lIns="0" tIns="14604" rIns="0" bIns="0" rtlCol="0">
            <a:spAutoFit/>
          </a:bodyPr>
          <a:lstStyle/>
          <a:p>
            <a:pPr marL="12700">
              <a:lnSpc>
                <a:spcPct val="100000"/>
              </a:lnSpc>
              <a:spcBef>
                <a:spcPts val="114"/>
              </a:spcBef>
            </a:pPr>
            <a:r>
              <a:rPr sz="650" b="1" spc="20" dirty="0">
                <a:solidFill>
                  <a:srgbClr val="C00000"/>
                </a:solidFill>
                <a:latin typeface="Yu Gothic"/>
                <a:cs typeface="Yu Gothic"/>
              </a:rPr>
              <a:t>〇〇株式会社</a:t>
            </a:r>
            <a:endParaRPr sz="650">
              <a:latin typeface="Yu Gothic"/>
              <a:cs typeface="Yu Gothic"/>
            </a:endParaRPr>
          </a:p>
        </p:txBody>
      </p:sp>
      <p:sp>
        <p:nvSpPr>
          <p:cNvPr id="13" name="object 13"/>
          <p:cNvSpPr txBox="1"/>
          <p:nvPr/>
        </p:nvSpPr>
        <p:spPr>
          <a:xfrm>
            <a:off x="3431193" y="3934237"/>
            <a:ext cx="53657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■■株式会社</a:t>
            </a:r>
            <a:endParaRPr sz="650">
              <a:latin typeface="Yu Gothic"/>
              <a:cs typeface="Yu Gothic"/>
            </a:endParaRPr>
          </a:p>
        </p:txBody>
      </p:sp>
      <p:sp>
        <p:nvSpPr>
          <p:cNvPr id="14" name="object 14"/>
          <p:cNvSpPr txBox="1"/>
          <p:nvPr/>
        </p:nvSpPr>
        <p:spPr>
          <a:xfrm>
            <a:off x="6801124" y="3934237"/>
            <a:ext cx="62166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仕入明細回答書</a:t>
            </a:r>
            <a:endParaRPr sz="650">
              <a:latin typeface="Yu Gothic"/>
              <a:cs typeface="Yu Gothic"/>
            </a:endParaRPr>
          </a:p>
        </p:txBody>
      </p:sp>
      <p:sp>
        <p:nvSpPr>
          <p:cNvPr id="15" name="object 15"/>
          <p:cNvSpPr txBox="1"/>
          <p:nvPr/>
        </p:nvSpPr>
        <p:spPr>
          <a:xfrm>
            <a:off x="7746400" y="4071933"/>
            <a:ext cx="929640" cy="127635"/>
          </a:xfrm>
          <a:prstGeom prst="rect">
            <a:avLst/>
          </a:prstGeom>
        </p:spPr>
        <p:txBody>
          <a:bodyPr vert="horz" wrap="square" lIns="0" tIns="14604" rIns="0" bIns="0" rtlCol="0">
            <a:spAutoFit/>
          </a:bodyPr>
          <a:lstStyle/>
          <a:p>
            <a:pPr marL="12700">
              <a:lnSpc>
                <a:spcPct val="100000"/>
              </a:lnSpc>
              <a:spcBef>
                <a:spcPts val="114"/>
              </a:spcBef>
              <a:tabLst>
                <a:tab pos="541020" algn="l"/>
              </a:tabLst>
            </a:pPr>
            <a:r>
              <a:rPr sz="650" spc="20" dirty="0">
                <a:latin typeface="Yu Gothic"/>
                <a:cs typeface="Yu Gothic"/>
              </a:rPr>
              <a:t>H〇</a:t>
            </a:r>
            <a:r>
              <a:rPr sz="650" spc="-10" dirty="0">
                <a:latin typeface="Yu Gothic"/>
                <a:cs typeface="Yu Gothic"/>
              </a:rPr>
              <a:t>.</a:t>
            </a:r>
            <a:r>
              <a:rPr sz="650" spc="5" dirty="0">
                <a:latin typeface="Yu Gothic"/>
                <a:cs typeface="Yu Gothic"/>
              </a:rPr>
              <a:t>11</a:t>
            </a:r>
            <a:r>
              <a:rPr sz="650" spc="-10" dirty="0">
                <a:latin typeface="Yu Gothic"/>
                <a:cs typeface="Yu Gothic"/>
              </a:rPr>
              <a:t>.</a:t>
            </a:r>
            <a:r>
              <a:rPr sz="650" spc="10" dirty="0">
                <a:latin typeface="Yu Gothic"/>
                <a:cs typeface="Yu Gothic"/>
              </a:rPr>
              <a:t>5</a:t>
            </a:r>
            <a:r>
              <a:rPr sz="650" dirty="0">
                <a:latin typeface="Yu Gothic"/>
                <a:cs typeface="Yu Gothic"/>
              </a:rPr>
              <a:t>	</a:t>
            </a:r>
            <a:r>
              <a:rPr sz="650" spc="20" dirty="0">
                <a:latin typeface="Yu Gothic"/>
                <a:cs typeface="Yu Gothic"/>
              </a:rPr>
              <a:t>N</a:t>
            </a:r>
            <a:r>
              <a:rPr sz="650" dirty="0">
                <a:latin typeface="Yu Gothic"/>
                <a:cs typeface="Yu Gothic"/>
              </a:rPr>
              <a:t>o</a:t>
            </a:r>
            <a:r>
              <a:rPr sz="650" spc="-10" dirty="0">
                <a:latin typeface="Yu Gothic"/>
                <a:cs typeface="Yu Gothic"/>
              </a:rPr>
              <a:t>.</a:t>
            </a:r>
            <a:r>
              <a:rPr sz="650" dirty="0">
                <a:latin typeface="Yu Gothic"/>
                <a:cs typeface="Yu Gothic"/>
              </a:rPr>
              <a:t>R</a:t>
            </a:r>
            <a:r>
              <a:rPr sz="650" spc="5" dirty="0">
                <a:latin typeface="Yu Gothic"/>
                <a:cs typeface="Yu Gothic"/>
              </a:rPr>
              <a:t>1001</a:t>
            </a:r>
            <a:endParaRPr sz="650">
              <a:latin typeface="Yu Gothic"/>
              <a:cs typeface="Yu Gothic"/>
            </a:endParaRPr>
          </a:p>
        </p:txBody>
      </p:sp>
      <p:sp>
        <p:nvSpPr>
          <p:cNvPr id="16" name="object 16"/>
          <p:cNvSpPr txBox="1"/>
          <p:nvPr/>
        </p:nvSpPr>
        <p:spPr>
          <a:xfrm>
            <a:off x="5180772" y="4036171"/>
            <a:ext cx="2031364" cy="300990"/>
          </a:xfrm>
          <a:prstGeom prst="rect">
            <a:avLst/>
          </a:prstGeom>
        </p:spPr>
        <p:txBody>
          <a:bodyPr vert="horz" wrap="square" lIns="0" tIns="50800" rIns="0" bIns="0" rtlCol="0">
            <a:spAutoFit/>
          </a:bodyPr>
          <a:lstStyle/>
          <a:p>
            <a:pPr marL="12700">
              <a:lnSpc>
                <a:spcPct val="100000"/>
              </a:lnSpc>
              <a:spcBef>
                <a:spcPts val="400"/>
              </a:spcBef>
            </a:pPr>
            <a:r>
              <a:rPr sz="650" b="1" spc="20" dirty="0">
                <a:solidFill>
                  <a:srgbClr val="C00000"/>
                </a:solidFill>
                <a:latin typeface="Yu Gothic"/>
                <a:cs typeface="Yu Gothic"/>
              </a:rPr>
              <a:t>〇〇株式会社</a:t>
            </a:r>
            <a:r>
              <a:rPr sz="650" b="1" spc="60" dirty="0">
                <a:solidFill>
                  <a:srgbClr val="C00000"/>
                </a:solidFill>
                <a:latin typeface="Yu Gothic"/>
                <a:cs typeface="Yu Gothic"/>
              </a:rPr>
              <a:t> </a:t>
            </a:r>
            <a:r>
              <a:rPr sz="650" b="1" spc="20" dirty="0">
                <a:solidFill>
                  <a:srgbClr val="C00000"/>
                </a:solidFill>
                <a:latin typeface="Yu Gothic"/>
                <a:cs typeface="Yu Gothic"/>
              </a:rPr>
              <a:t>御中</a:t>
            </a:r>
            <a:endParaRPr sz="650">
              <a:latin typeface="Yu Gothic"/>
              <a:cs typeface="Yu Gothic"/>
            </a:endParaRPr>
          </a:p>
          <a:p>
            <a:pPr marL="432434">
              <a:lnSpc>
                <a:spcPct val="100000"/>
              </a:lnSpc>
              <a:spcBef>
                <a:spcPts val="305"/>
              </a:spcBef>
            </a:pPr>
            <a:r>
              <a:rPr sz="650" spc="5" dirty="0">
                <a:latin typeface="Yu Gothic"/>
                <a:cs typeface="Yu Gothic"/>
              </a:rPr>
              <a:t>10</a:t>
            </a:r>
            <a:r>
              <a:rPr sz="650" spc="20" dirty="0">
                <a:latin typeface="Yu Gothic"/>
                <a:cs typeface="Yu Gothic"/>
              </a:rPr>
              <a:t>月分支払金額</a:t>
            </a:r>
            <a:r>
              <a:rPr sz="650" spc="5" dirty="0">
                <a:latin typeface="Yu Gothic"/>
                <a:cs typeface="Yu Gothic"/>
              </a:rPr>
              <a:t>：252(</a:t>
            </a:r>
            <a:r>
              <a:rPr sz="650" spc="20" dirty="0">
                <a:latin typeface="Yu Gothic"/>
                <a:cs typeface="Yu Gothic"/>
              </a:rPr>
              <a:t>税込</a:t>
            </a:r>
            <a:r>
              <a:rPr sz="650" spc="5" dirty="0">
                <a:latin typeface="Yu Gothic"/>
                <a:cs typeface="Yu Gothic"/>
              </a:rPr>
              <a:t>)</a:t>
            </a:r>
            <a:r>
              <a:rPr sz="650" spc="35" dirty="0">
                <a:latin typeface="Yu Gothic"/>
                <a:cs typeface="Yu Gothic"/>
              </a:rPr>
              <a:t> </a:t>
            </a:r>
            <a:r>
              <a:rPr sz="650" spc="20" dirty="0">
                <a:latin typeface="Yu Gothic"/>
                <a:cs typeface="Yu Gothic"/>
              </a:rPr>
              <a:t>消費税</a:t>
            </a:r>
            <a:r>
              <a:rPr sz="650" spc="10" dirty="0">
                <a:latin typeface="Yu Gothic"/>
                <a:cs typeface="Yu Gothic"/>
              </a:rPr>
              <a:t>：20</a:t>
            </a:r>
            <a:endParaRPr sz="650">
              <a:latin typeface="Yu Gothic"/>
              <a:cs typeface="Yu Gothic"/>
            </a:endParaRPr>
          </a:p>
        </p:txBody>
      </p:sp>
      <p:sp>
        <p:nvSpPr>
          <p:cNvPr id="17" name="object 17"/>
          <p:cNvSpPr txBox="1"/>
          <p:nvPr/>
        </p:nvSpPr>
        <p:spPr>
          <a:xfrm>
            <a:off x="7326713" y="4485022"/>
            <a:ext cx="876935" cy="127635"/>
          </a:xfrm>
          <a:prstGeom prst="rect">
            <a:avLst/>
          </a:prstGeom>
        </p:spPr>
        <p:txBody>
          <a:bodyPr vert="horz" wrap="square" lIns="0" tIns="14604" rIns="0" bIns="0" rtlCol="0">
            <a:spAutoFit/>
          </a:bodyPr>
          <a:lstStyle/>
          <a:p>
            <a:pPr marL="12700">
              <a:lnSpc>
                <a:spcPct val="100000"/>
              </a:lnSpc>
              <a:spcBef>
                <a:spcPts val="114"/>
              </a:spcBef>
            </a:pPr>
            <a:r>
              <a:rPr sz="650" b="1" spc="20" dirty="0">
                <a:solidFill>
                  <a:srgbClr val="C00000"/>
                </a:solidFill>
                <a:latin typeface="Yu Gothic"/>
                <a:cs typeface="Yu Gothic"/>
              </a:rPr>
              <a:t>※は軽減税率対象品目</a:t>
            </a:r>
            <a:endParaRPr sz="650">
              <a:latin typeface="Yu Gothic"/>
              <a:cs typeface="Yu Gothic"/>
            </a:endParaRPr>
          </a:p>
        </p:txBody>
      </p:sp>
      <p:sp>
        <p:nvSpPr>
          <p:cNvPr id="18" name="object 18"/>
          <p:cNvSpPr txBox="1"/>
          <p:nvPr/>
        </p:nvSpPr>
        <p:spPr>
          <a:xfrm>
            <a:off x="7746827" y="5000045"/>
            <a:ext cx="621665" cy="300990"/>
          </a:xfrm>
          <a:prstGeom prst="rect">
            <a:avLst/>
          </a:prstGeom>
        </p:spPr>
        <p:txBody>
          <a:bodyPr vert="horz" wrap="square" lIns="0" tIns="50800" rIns="0" bIns="0" rtlCol="0">
            <a:spAutoFit/>
          </a:bodyPr>
          <a:lstStyle/>
          <a:p>
            <a:pPr marL="12700">
              <a:lnSpc>
                <a:spcPct val="100000"/>
              </a:lnSpc>
              <a:spcBef>
                <a:spcPts val="400"/>
              </a:spcBef>
            </a:pPr>
            <a:r>
              <a:rPr sz="650" spc="20" dirty="0">
                <a:latin typeface="Yu Gothic"/>
                <a:cs typeface="Yu Gothic"/>
              </a:rPr>
              <a:t>〇印：了解確認</a:t>
            </a:r>
            <a:endParaRPr sz="650">
              <a:latin typeface="Yu Gothic"/>
              <a:cs typeface="Yu Gothic"/>
            </a:endParaRPr>
          </a:p>
          <a:p>
            <a:pPr marL="12700">
              <a:lnSpc>
                <a:spcPct val="100000"/>
              </a:lnSpc>
              <a:spcBef>
                <a:spcPts val="305"/>
              </a:spcBef>
            </a:pPr>
            <a:r>
              <a:rPr sz="650" spc="20" dirty="0">
                <a:latin typeface="Yu Gothic"/>
                <a:cs typeface="Yu Gothic"/>
              </a:rPr>
              <a:t>×印：了解不可</a:t>
            </a:r>
            <a:endParaRPr sz="650">
              <a:latin typeface="Yu Gothic"/>
              <a:cs typeface="Yu Gothic"/>
            </a:endParaRPr>
          </a:p>
        </p:txBody>
      </p:sp>
      <p:sp>
        <p:nvSpPr>
          <p:cNvPr id="19" name="object 19"/>
          <p:cNvSpPr txBox="1"/>
          <p:nvPr/>
        </p:nvSpPr>
        <p:spPr>
          <a:xfrm>
            <a:off x="425275" y="4449260"/>
            <a:ext cx="3942079" cy="989330"/>
          </a:xfrm>
          <a:prstGeom prst="rect">
            <a:avLst/>
          </a:prstGeom>
        </p:spPr>
        <p:txBody>
          <a:bodyPr vert="horz" wrap="square" lIns="0" tIns="50800" rIns="0" bIns="0" rtlCol="0">
            <a:spAutoFit/>
          </a:bodyPr>
          <a:lstStyle/>
          <a:p>
            <a:pPr marL="12700">
              <a:lnSpc>
                <a:spcPct val="100000"/>
              </a:lnSpc>
              <a:spcBef>
                <a:spcPts val="400"/>
              </a:spcBef>
            </a:pPr>
            <a:r>
              <a:rPr sz="650" spc="20" dirty="0">
                <a:latin typeface="Yu Gothic"/>
                <a:cs typeface="Yu Gothic"/>
              </a:rPr>
              <a:t>（注</a:t>
            </a:r>
            <a:r>
              <a:rPr sz="650" spc="10" dirty="0">
                <a:latin typeface="Yu Gothic"/>
                <a:cs typeface="Yu Gothic"/>
              </a:rPr>
              <a:t>1）</a:t>
            </a:r>
            <a:r>
              <a:rPr sz="650" spc="20" dirty="0">
                <a:latin typeface="Yu Gothic"/>
                <a:cs typeface="Yu Gothic"/>
              </a:rPr>
              <a:t>各書類中、太文字（ゴシック体）がインボイス「記載事項」を示す</a:t>
            </a:r>
            <a:endParaRPr sz="650">
              <a:latin typeface="Yu Gothic"/>
              <a:cs typeface="Yu Gothic"/>
            </a:endParaRPr>
          </a:p>
          <a:p>
            <a:pPr marL="12700">
              <a:lnSpc>
                <a:spcPct val="100000"/>
              </a:lnSpc>
              <a:spcBef>
                <a:spcPts val="305"/>
              </a:spcBef>
            </a:pPr>
            <a:r>
              <a:rPr sz="650" spc="20" dirty="0">
                <a:latin typeface="Yu Gothic"/>
                <a:cs typeface="Yu Gothic"/>
              </a:rPr>
              <a:t>（注</a:t>
            </a:r>
            <a:r>
              <a:rPr sz="650" spc="10" dirty="0">
                <a:latin typeface="Yu Gothic"/>
                <a:cs typeface="Yu Gothic"/>
              </a:rPr>
              <a:t>2）</a:t>
            </a:r>
            <a:r>
              <a:rPr sz="650" spc="20" dirty="0">
                <a:latin typeface="Yu Gothic"/>
                <a:cs typeface="Yu Gothic"/>
              </a:rPr>
              <a:t>「課税資産の譲渡等の価額」は税抜価格、または税込価格のいずれでもよい</a:t>
            </a:r>
            <a:endParaRPr sz="650">
              <a:latin typeface="Yu Gothic"/>
              <a:cs typeface="Yu Gothic"/>
            </a:endParaRPr>
          </a:p>
          <a:p>
            <a:pPr marL="353060" marR="771525" indent="-340995">
              <a:lnSpc>
                <a:spcPct val="139000"/>
              </a:lnSpc>
            </a:pPr>
            <a:r>
              <a:rPr sz="650" spc="15" dirty="0">
                <a:latin typeface="Yu Gothic"/>
                <a:cs typeface="Yu Gothic"/>
              </a:rPr>
              <a:t>（注３）各書類欄：〇は「インボイス」該当書類。×は「インボイス」非該当書類 </a:t>
            </a:r>
            <a:r>
              <a:rPr sz="650" spc="20" dirty="0">
                <a:latin typeface="Yu Gothic"/>
                <a:cs typeface="Yu Gothic"/>
              </a:rPr>
              <a:t>ただし仕入明細書のインボイス該当には仕入先の確認が必要</a:t>
            </a:r>
            <a:endParaRPr sz="650">
              <a:latin typeface="Yu Gothic"/>
              <a:cs typeface="Yu Gothic"/>
            </a:endParaRPr>
          </a:p>
          <a:p>
            <a:pPr marL="12700">
              <a:lnSpc>
                <a:spcPct val="100000"/>
              </a:lnSpc>
              <a:spcBef>
                <a:spcPts val="300"/>
              </a:spcBef>
            </a:pPr>
            <a:r>
              <a:rPr sz="650" spc="20" dirty="0">
                <a:latin typeface="Yu Gothic"/>
                <a:cs typeface="Yu Gothic"/>
              </a:rPr>
              <a:t>（注４）仕入明細回答書は「了解確認」の場合は不要。回答期限内に「了解不可回答」の場合に使用。</a:t>
            </a:r>
            <a:endParaRPr sz="650">
              <a:latin typeface="Yu Gothic"/>
              <a:cs typeface="Yu Gothic"/>
            </a:endParaRPr>
          </a:p>
          <a:p>
            <a:pPr marL="12700">
              <a:lnSpc>
                <a:spcPct val="100000"/>
              </a:lnSpc>
              <a:spcBef>
                <a:spcPts val="305"/>
              </a:spcBef>
            </a:pPr>
            <a:r>
              <a:rPr sz="650" spc="20" dirty="0">
                <a:latin typeface="Yu Gothic"/>
                <a:cs typeface="Yu Gothic"/>
              </a:rPr>
              <a:t>（注５）保存義務欄：〇は消費税法保存義務あり。（電子取引の取引データは電帳法上保存義務あり）</a:t>
            </a:r>
            <a:endParaRPr sz="650">
              <a:latin typeface="Yu Gothic"/>
              <a:cs typeface="Yu Gothic"/>
            </a:endParaRPr>
          </a:p>
          <a:p>
            <a:pPr marL="864235">
              <a:lnSpc>
                <a:spcPct val="100000"/>
              </a:lnSpc>
              <a:spcBef>
                <a:spcPts val="305"/>
              </a:spcBef>
            </a:pPr>
            <a:r>
              <a:rPr sz="650" spc="20" dirty="0">
                <a:latin typeface="Yu Gothic"/>
                <a:cs typeface="Yu Gothic"/>
              </a:rPr>
              <a:t>×は消費税法保存義務なし。（電子取引の取引データは電帳法上保存義務あり）</a:t>
            </a:r>
            <a:endParaRPr sz="650">
              <a:latin typeface="Yu Gothic"/>
              <a:cs typeface="Yu Gothic"/>
            </a:endParaRPr>
          </a:p>
        </p:txBody>
      </p:sp>
      <p:sp>
        <p:nvSpPr>
          <p:cNvPr id="20" name="object 20"/>
          <p:cNvSpPr txBox="1"/>
          <p:nvPr/>
        </p:nvSpPr>
        <p:spPr>
          <a:xfrm>
            <a:off x="8207887" y="5275437"/>
            <a:ext cx="536575" cy="438784"/>
          </a:xfrm>
          <a:prstGeom prst="rect">
            <a:avLst/>
          </a:prstGeom>
        </p:spPr>
        <p:txBody>
          <a:bodyPr vert="horz" wrap="square" lIns="0" tIns="50800" rIns="0" bIns="0" rtlCol="0">
            <a:spAutoFit/>
          </a:bodyPr>
          <a:lstStyle/>
          <a:p>
            <a:pPr marL="12700">
              <a:lnSpc>
                <a:spcPct val="100000"/>
              </a:lnSpc>
              <a:spcBef>
                <a:spcPts val="400"/>
              </a:spcBef>
            </a:pPr>
            <a:r>
              <a:rPr sz="650" spc="20" dirty="0">
                <a:latin typeface="Yu Gothic"/>
                <a:cs typeface="Yu Gothic"/>
              </a:rPr>
              <a:t>（確認回答）</a:t>
            </a:r>
            <a:endParaRPr sz="650">
              <a:latin typeface="Yu Gothic"/>
              <a:cs typeface="Yu Gothic"/>
            </a:endParaRPr>
          </a:p>
          <a:p>
            <a:pPr marL="223520" marR="219075" algn="ctr">
              <a:lnSpc>
                <a:spcPct val="139000"/>
              </a:lnSpc>
            </a:pPr>
            <a:r>
              <a:rPr sz="650" b="1" spc="15" dirty="0">
                <a:solidFill>
                  <a:srgbClr val="C00000"/>
                </a:solidFill>
                <a:latin typeface="Yu Gothic"/>
                <a:cs typeface="Yu Gothic"/>
              </a:rPr>
              <a:t>〇 〇</a:t>
            </a:r>
            <a:endParaRPr sz="650">
              <a:latin typeface="Yu Gothic"/>
              <a:cs typeface="Yu Gothic"/>
            </a:endParaRPr>
          </a:p>
        </p:txBody>
      </p:sp>
      <p:sp>
        <p:nvSpPr>
          <p:cNvPr id="21" name="object 21"/>
          <p:cNvSpPr txBox="1"/>
          <p:nvPr/>
        </p:nvSpPr>
        <p:spPr>
          <a:xfrm>
            <a:off x="7327053" y="5688526"/>
            <a:ext cx="962025" cy="300990"/>
          </a:xfrm>
          <a:prstGeom prst="rect">
            <a:avLst/>
          </a:prstGeom>
        </p:spPr>
        <p:txBody>
          <a:bodyPr vert="horz" wrap="square" lIns="0" tIns="50800" rIns="0" bIns="0" rtlCol="0">
            <a:spAutoFit/>
          </a:bodyPr>
          <a:lstStyle/>
          <a:p>
            <a:pPr marL="12700">
              <a:lnSpc>
                <a:spcPct val="100000"/>
              </a:lnSpc>
              <a:spcBef>
                <a:spcPts val="400"/>
              </a:spcBef>
            </a:pPr>
            <a:r>
              <a:rPr sz="650" b="1" spc="20" dirty="0">
                <a:solidFill>
                  <a:srgbClr val="C00000"/>
                </a:solidFill>
                <a:latin typeface="Yu Gothic"/>
                <a:cs typeface="Yu Gothic"/>
              </a:rPr>
              <a:t>登録番号：</a:t>
            </a:r>
            <a:r>
              <a:rPr sz="650" b="1" spc="5" dirty="0">
                <a:solidFill>
                  <a:srgbClr val="C00000"/>
                </a:solidFill>
                <a:latin typeface="Yu Gothic"/>
                <a:cs typeface="Yu Gothic"/>
              </a:rPr>
              <a:t>T</a:t>
            </a:r>
            <a:r>
              <a:rPr sz="650" b="1" spc="15" dirty="0">
                <a:solidFill>
                  <a:srgbClr val="C00000"/>
                </a:solidFill>
                <a:latin typeface="Yu Gothic"/>
                <a:cs typeface="Yu Gothic"/>
              </a:rPr>
              <a:t>1234</a:t>
            </a:r>
            <a:r>
              <a:rPr sz="650" b="1" spc="20" dirty="0">
                <a:solidFill>
                  <a:srgbClr val="C00000"/>
                </a:solidFill>
                <a:latin typeface="Yu Gothic"/>
                <a:cs typeface="Yu Gothic"/>
              </a:rPr>
              <a:t>・・・</a:t>
            </a:r>
            <a:endParaRPr sz="650">
              <a:latin typeface="Yu Gothic"/>
              <a:cs typeface="Yu Gothic"/>
            </a:endParaRPr>
          </a:p>
          <a:p>
            <a:pPr marL="434975">
              <a:lnSpc>
                <a:spcPct val="100000"/>
              </a:lnSpc>
              <a:spcBef>
                <a:spcPts val="305"/>
              </a:spcBef>
            </a:pPr>
            <a:r>
              <a:rPr sz="650" b="1" spc="20" dirty="0">
                <a:solidFill>
                  <a:srgbClr val="C00000"/>
                </a:solidFill>
                <a:latin typeface="Yu Gothic"/>
                <a:cs typeface="Yu Gothic"/>
              </a:rPr>
              <a:t>■■株式会社</a:t>
            </a:r>
            <a:endParaRPr sz="650">
              <a:latin typeface="Yu Gothic"/>
              <a:cs typeface="Yu Gothic"/>
            </a:endParaRPr>
          </a:p>
        </p:txBody>
      </p:sp>
      <p:sp>
        <p:nvSpPr>
          <p:cNvPr id="22" name="object 22"/>
          <p:cNvSpPr txBox="1"/>
          <p:nvPr/>
        </p:nvSpPr>
        <p:spPr>
          <a:xfrm>
            <a:off x="2426688" y="2829624"/>
            <a:ext cx="28130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納品書</a:t>
            </a:r>
            <a:endParaRPr sz="650">
              <a:latin typeface="Yu Gothic"/>
              <a:cs typeface="Yu Gothic"/>
            </a:endParaRPr>
          </a:p>
        </p:txBody>
      </p:sp>
      <p:sp>
        <p:nvSpPr>
          <p:cNvPr id="23" name="object 23"/>
          <p:cNvSpPr txBox="1"/>
          <p:nvPr/>
        </p:nvSpPr>
        <p:spPr>
          <a:xfrm>
            <a:off x="2426688" y="1315249"/>
            <a:ext cx="281305" cy="127635"/>
          </a:xfrm>
          <a:prstGeom prst="rect">
            <a:avLst/>
          </a:prstGeom>
        </p:spPr>
        <p:txBody>
          <a:bodyPr vert="horz" wrap="square" lIns="0" tIns="14604" rIns="0" bIns="0" rtlCol="0">
            <a:spAutoFit/>
          </a:bodyPr>
          <a:lstStyle/>
          <a:p>
            <a:pPr marL="12700">
              <a:lnSpc>
                <a:spcPct val="100000"/>
              </a:lnSpc>
              <a:spcBef>
                <a:spcPts val="114"/>
              </a:spcBef>
            </a:pPr>
            <a:r>
              <a:rPr sz="650" spc="20" dirty="0">
                <a:latin typeface="Yu Gothic"/>
                <a:cs typeface="Yu Gothic"/>
              </a:rPr>
              <a:t>納品書</a:t>
            </a:r>
            <a:endParaRPr sz="650">
              <a:latin typeface="Yu Gothic"/>
              <a:cs typeface="Yu Gothic"/>
            </a:endParaRPr>
          </a:p>
        </p:txBody>
      </p:sp>
      <p:sp>
        <p:nvSpPr>
          <p:cNvPr id="24" name="object 24"/>
          <p:cNvSpPr/>
          <p:nvPr/>
        </p:nvSpPr>
        <p:spPr>
          <a:xfrm>
            <a:off x="9138163" y="1043822"/>
            <a:ext cx="0" cy="135255"/>
          </a:xfrm>
          <a:custGeom>
            <a:avLst/>
            <a:gdLst/>
            <a:ahLst/>
            <a:cxnLst/>
            <a:rect l="l" t="t" r="r" b="b"/>
            <a:pathLst>
              <a:path h="135255">
                <a:moveTo>
                  <a:pt x="0" y="0"/>
                </a:moveTo>
                <a:lnTo>
                  <a:pt x="0" y="134741"/>
                </a:lnTo>
              </a:path>
            </a:pathLst>
          </a:custGeom>
          <a:ln w="3175">
            <a:solidFill>
              <a:srgbClr val="D3D3D3"/>
            </a:solidFill>
          </a:ln>
        </p:spPr>
        <p:txBody>
          <a:bodyPr wrap="square" lIns="0" tIns="0" rIns="0" bIns="0" rtlCol="0"/>
          <a:lstStyle/>
          <a:p>
            <a:endParaRPr/>
          </a:p>
        </p:txBody>
      </p:sp>
      <p:sp>
        <p:nvSpPr>
          <p:cNvPr id="25" name="object 25"/>
          <p:cNvSpPr/>
          <p:nvPr/>
        </p:nvSpPr>
        <p:spPr>
          <a:xfrm>
            <a:off x="9139628" y="1043821"/>
            <a:ext cx="0" cy="135255"/>
          </a:xfrm>
          <a:custGeom>
            <a:avLst/>
            <a:gdLst/>
            <a:ahLst/>
            <a:cxnLst/>
            <a:rect l="l" t="t" r="r" b="b"/>
            <a:pathLst>
              <a:path h="135255">
                <a:moveTo>
                  <a:pt x="0" y="0"/>
                </a:moveTo>
                <a:lnTo>
                  <a:pt x="0" y="134741"/>
                </a:lnTo>
              </a:path>
            </a:pathLst>
          </a:custGeom>
          <a:ln w="3175">
            <a:solidFill>
              <a:srgbClr val="D3D3D3"/>
            </a:solidFill>
          </a:ln>
        </p:spPr>
        <p:txBody>
          <a:bodyPr wrap="square" lIns="0" tIns="0" rIns="0" bIns="0" rtlCol="0"/>
          <a:lstStyle/>
          <a:p>
            <a:endParaRPr/>
          </a:p>
        </p:txBody>
      </p:sp>
      <p:sp>
        <p:nvSpPr>
          <p:cNvPr id="26" name="object 26"/>
          <p:cNvSpPr/>
          <p:nvPr/>
        </p:nvSpPr>
        <p:spPr>
          <a:xfrm>
            <a:off x="1006871" y="1316235"/>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sp>
        <p:nvSpPr>
          <p:cNvPr id="27" name="object 27"/>
          <p:cNvSpPr/>
          <p:nvPr/>
        </p:nvSpPr>
        <p:spPr>
          <a:xfrm>
            <a:off x="1006871" y="1317699"/>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sp>
        <p:nvSpPr>
          <p:cNvPr id="28" name="object 28"/>
          <p:cNvSpPr/>
          <p:nvPr/>
        </p:nvSpPr>
        <p:spPr>
          <a:xfrm>
            <a:off x="5081323" y="1316236"/>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sp>
        <p:nvSpPr>
          <p:cNvPr id="29" name="object 29"/>
          <p:cNvSpPr/>
          <p:nvPr/>
        </p:nvSpPr>
        <p:spPr>
          <a:xfrm>
            <a:off x="5081323" y="1317700"/>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graphicFrame>
        <p:nvGraphicFramePr>
          <p:cNvPr id="30" name="object 30"/>
          <p:cNvGraphicFramePr>
            <a:graphicFrameLocks noGrp="1"/>
          </p:cNvGraphicFramePr>
          <p:nvPr/>
        </p:nvGraphicFramePr>
        <p:xfrm>
          <a:off x="422709" y="1316233"/>
          <a:ext cx="478790" cy="826033"/>
        </p:xfrm>
        <a:graphic>
          <a:graphicData uri="http://schemas.openxmlformats.org/drawingml/2006/table">
            <a:tbl>
              <a:tblPr firstRow="1" bandRow="1">
                <a:tableStyleId>{2D5ABB26-0587-4C30-8999-92F81FD0307C}</a:tableStyleId>
              </a:tblPr>
              <a:tblGrid>
                <a:gridCol w="478790">
                  <a:extLst>
                    <a:ext uri="{9D8B030D-6E8A-4147-A177-3AD203B41FA5}">
                      <a16:colId xmlns:a16="http://schemas.microsoft.com/office/drawing/2014/main" val="20000"/>
                    </a:ext>
                  </a:extLst>
                </a:gridCol>
              </a:tblGrid>
              <a:tr h="137673">
                <a:tc>
                  <a:txBody>
                    <a:bodyPr/>
                    <a:lstStyle/>
                    <a:p>
                      <a:pPr marL="112395">
                        <a:lnSpc>
                          <a:spcPct val="100000"/>
                        </a:lnSpc>
                        <a:spcBef>
                          <a:spcPts val="120"/>
                        </a:spcBef>
                      </a:pPr>
                      <a:r>
                        <a:rPr sz="650" spc="20" dirty="0">
                          <a:latin typeface="Yu Gothic"/>
                          <a:cs typeface="Yu Gothic"/>
                        </a:rPr>
                        <a:t>納品書</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5342">
                <a:tc>
                  <a:txBody>
                    <a:bodyPr/>
                    <a:lstStyle/>
                    <a:p>
                      <a:pPr>
                        <a:lnSpc>
                          <a:spcPct val="100000"/>
                        </a:lnSpc>
                        <a:spcBef>
                          <a:spcPts val="20"/>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7674">
                <a:tc>
                  <a:txBody>
                    <a:bodyPr/>
                    <a:lstStyle/>
                    <a:p>
                      <a:pPr marL="68580">
                        <a:lnSpc>
                          <a:spcPct val="100000"/>
                        </a:lnSpc>
                        <a:spcBef>
                          <a:spcPts val="120"/>
                        </a:spcBef>
                      </a:pPr>
                      <a:r>
                        <a:rPr sz="650" spc="20" dirty="0">
                          <a:latin typeface="Yu Gothic"/>
                          <a:cs typeface="Yu Gothic"/>
                        </a:rPr>
                        <a:t>保存義務</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7671">
                <a:tc>
                  <a:txBody>
                    <a:bodyPr/>
                    <a:lstStyle/>
                    <a:p>
                      <a:pPr marL="12700">
                        <a:lnSpc>
                          <a:spcPct val="100000"/>
                        </a:lnSpc>
                        <a:spcBef>
                          <a:spcPts val="120"/>
                        </a:spcBef>
                      </a:pPr>
                      <a:r>
                        <a:rPr sz="650" spc="20" dirty="0">
                          <a:latin typeface="Yu Gothic"/>
                          <a:cs typeface="Yu Gothic"/>
                        </a:rPr>
                        <a:t>買手：×</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7673">
                <a:tc>
                  <a:txBody>
                    <a:bodyPr/>
                    <a:lstStyle/>
                    <a:p>
                      <a:pPr marL="12700">
                        <a:lnSpc>
                          <a:spcPct val="100000"/>
                        </a:lnSpc>
                        <a:spcBef>
                          <a:spcPts val="120"/>
                        </a:spcBef>
                      </a:pPr>
                      <a:r>
                        <a:rPr sz="650" spc="20" dirty="0">
                          <a:latin typeface="Yu Gothic"/>
                          <a:cs typeface="Yu Gothic"/>
                        </a:rPr>
                        <a:t>売手：×</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31" name="object 31"/>
          <p:cNvGraphicFramePr>
            <a:graphicFrameLocks noGrp="1"/>
          </p:cNvGraphicFramePr>
          <p:nvPr/>
        </p:nvGraphicFramePr>
        <p:xfrm>
          <a:off x="4500097" y="1316235"/>
          <a:ext cx="448945" cy="826035"/>
        </p:xfrm>
        <a:graphic>
          <a:graphicData uri="http://schemas.openxmlformats.org/drawingml/2006/table">
            <a:tbl>
              <a:tblPr firstRow="1" bandRow="1">
                <a:tableStyleId>{2D5ABB26-0587-4C30-8999-92F81FD0307C}</a:tableStyleId>
              </a:tblPr>
              <a:tblGrid>
                <a:gridCol w="448945">
                  <a:extLst>
                    <a:ext uri="{9D8B030D-6E8A-4147-A177-3AD203B41FA5}">
                      <a16:colId xmlns:a16="http://schemas.microsoft.com/office/drawing/2014/main" val="20000"/>
                    </a:ext>
                  </a:extLst>
                </a:gridCol>
              </a:tblGrid>
              <a:tr h="137672">
                <a:tc>
                  <a:txBody>
                    <a:bodyPr/>
                    <a:lstStyle/>
                    <a:p>
                      <a:pPr marL="12700">
                        <a:lnSpc>
                          <a:spcPct val="100000"/>
                        </a:lnSpc>
                        <a:spcBef>
                          <a:spcPts val="120"/>
                        </a:spcBef>
                      </a:pPr>
                      <a:r>
                        <a:rPr sz="650" dirty="0">
                          <a:latin typeface="Yu Gothic"/>
                          <a:cs typeface="Yu Gothic"/>
                        </a:rPr>
                        <a:t>仕入明細書</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5343">
                <a:tc>
                  <a:txBody>
                    <a:bodyPr/>
                    <a:lstStyle/>
                    <a:p>
                      <a:pPr>
                        <a:lnSpc>
                          <a:spcPct val="100000"/>
                        </a:lnSpc>
                        <a:spcBef>
                          <a:spcPts val="20"/>
                        </a:spcBef>
                      </a:pPr>
                      <a:endParaRPr sz="550">
                        <a:latin typeface="Times New Roman"/>
                        <a:cs typeface="Times New Roman"/>
                      </a:endParaRPr>
                    </a:p>
                    <a:p>
                      <a:pPr marL="2540" algn="ctr">
                        <a:lnSpc>
                          <a:spcPct val="100000"/>
                        </a:lnSpc>
                      </a:pPr>
                      <a:r>
                        <a:rPr sz="650" dirty="0">
                          <a:latin typeface="Yu Gothic"/>
                          <a:cs typeface="Yu Gothic"/>
                        </a:rPr>
                        <a:t>〇</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7674">
                <a:tc>
                  <a:txBody>
                    <a:bodyPr/>
                    <a:lstStyle/>
                    <a:p>
                      <a:pPr marL="53975">
                        <a:lnSpc>
                          <a:spcPct val="100000"/>
                        </a:lnSpc>
                        <a:spcBef>
                          <a:spcPts val="120"/>
                        </a:spcBef>
                      </a:pPr>
                      <a:r>
                        <a:rPr sz="650" spc="20" dirty="0">
                          <a:latin typeface="Yu Gothic"/>
                          <a:cs typeface="Yu Gothic"/>
                        </a:rPr>
                        <a:t>保存義務</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7671">
                <a:tc>
                  <a:txBody>
                    <a:bodyPr/>
                    <a:lstStyle/>
                    <a:p>
                      <a:pPr marL="12700">
                        <a:lnSpc>
                          <a:spcPct val="100000"/>
                        </a:lnSpc>
                        <a:spcBef>
                          <a:spcPts val="120"/>
                        </a:spcBef>
                      </a:pPr>
                      <a:r>
                        <a:rPr sz="650" spc="20" dirty="0">
                          <a:latin typeface="Yu Gothic"/>
                          <a:cs typeface="Yu Gothic"/>
                        </a:rPr>
                        <a:t>買手：〇</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7675">
                <a:tc>
                  <a:txBody>
                    <a:bodyPr/>
                    <a:lstStyle/>
                    <a:p>
                      <a:pPr marL="12700">
                        <a:lnSpc>
                          <a:spcPct val="100000"/>
                        </a:lnSpc>
                        <a:spcBef>
                          <a:spcPts val="120"/>
                        </a:spcBef>
                      </a:pPr>
                      <a:r>
                        <a:rPr sz="650" spc="20" dirty="0">
                          <a:latin typeface="Yu Gothic"/>
                          <a:cs typeface="Yu Gothic"/>
                        </a:rPr>
                        <a:t>売手：×</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32" name="object 32"/>
          <p:cNvGraphicFramePr>
            <a:graphicFrameLocks noGrp="1"/>
          </p:cNvGraphicFramePr>
          <p:nvPr/>
        </p:nvGraphicFramePr>
        <p:xfrm>
          <a:off x="1508838" y="1729250"/>
          <a:ext cx="1976118" cy="550694"/>
        </p:xfrm>
        <a:graphic>
          <a:graphicData uri="http://schemas.openxmlformats.org/drawingml/2006/table">
            <a:tbl>
              <a:tblPr firstRow="1" bandRow="1">
                <a:tableStyleId>{2D5ABB26-0587-4C30-8999-92F81FD0307C}</a:tableStyleId>
              </a:tblPr>
              <a:tblGrid>
                <a:gridCol w="1130300">
                  <a:extLst>
                    <a:ext uri="{9D8B030D-6E8A-4147-A177-3AD203B41FA5}">
                      <a16:colId xmlns:a16="http://schemas.microsoft.com/office/drawing/2014/main" val="20000"/>
                    </a:ext>
                  </a:extLst>
                </a:gridCol>
                <a:gridCol w="422909">
                  <a:extLst>
                    <a:ext uri="{9D8B030D-6E8A-4147-A177-3AD203B41FA5}">
                      <a16:colId xmlns:a16="http://schemas.microsoft.com/office/drawing/2014/main" val="20001"/>
                    </a:ext>
                  </a:extLst>
                </a:gridCol>
                <a:gridCol w="422909">
                  <a:extLst>
                    <a:ext uri="{9D8B030D-6E8A-4147-A177-3AD203B41FA5}">
                      <a16:colId xmlns:a16="http://schemas.microsoft.com/office/drawing/2014/main" val="20002"/>
                    </a:ext>
                  </a:extLst>
                </a:gridCol>
              </a:tblGrid>
              <a:tr h="137674">
                <a:tc>
                  <a:txBody>
                    <a:bodyPr/>
                    <a:lstStyle/>
                    <a:p>
                      <a:pPr algn="ctr">
                        <a:lnSpc>
                          <a:spcPct val="100000"/>
                        </a:lnSpc>
                        <a:spcBef>
                          <a:spcPts val="100"/>
                        </a:spcBef>
                      </a:pPr>
                      <a:r>
                        <a:rPr sz="650" spc="20" dirty="0">
                          <a:latin typeface="Yu Gothic"/>
                          <a:cs typeface="Yu Gothic"/>
                        </a:rPr>
                        <a:t>品名</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税抜価格</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数量</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7671">
                <a:tc>
                  <a:txBody>
                    <a:bodyPr/>
                    <a:lstStyle/>
                    <a:p>
                      <a:pPr algn="ctr">
                        <a:lnSpc>
                          <a:spcPct val="100000"/>
                        </a:lnSpc>
                        <a:spcBef>
                          <a:spcPts val="100"/>
                        </a:spcBef>
                      </a:pPr>
                      <a:r>
                        <a:rPr sz="650" spc="20" dirty="0">
                          <a:latin typeface="Yu Gothic"/>
                          <a:cs typeface="Yu Gothic"/>
                        </a:rPr>
                        <a:t>かんづめ</a:t>
                      </a:r>
                      <a:r>
                        <a:rPr sz="650" spc="5" dirty="0">
                          <a:latin typeface="Yu Gothic"/>
                          <a:cs typeface="Yu Gothic"/>
                        </a:rPr>
                        <a:t>a1</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37674">
                <a:tc>
                  <a:txBody>
                    <a:bodyPr/>
                    <a:lstStyle/>
                    <a:p>
                      <a:pPr algn="ctr">
                        <a:lnSpc>
                          <a:spcPct val="100000"/>
                        </a:lnSpc>
                        <a:spcBef>
                          <a:spcPts val="100"/>
                        </a:spcBef>
                      </a:pPr>
                      <a:r>
                        <a:rPr sz="650" spc="20" dirty="0">
                          <a:latin typeface="Yu Gothic"/>
                          <a:cs typeface="Yu Gothic"/>
                        </a:rPr>
                        <a:t>かんづめ</a:t>
                      </a:r>
                      <a:r>
                        <a:rPr sz="650" spc="5" dirty="0">
                          <a:latin typeface="Yu Gothic"/>
                          <a:cs typeface="Yu Gothic"/>
                        </a:rPr>
                        <a:t>a2</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37675">
                <a:tc>
                  <a:txBody>
                    <a:bodyPr/>
                    <a:lstStyle/>
                    <a:p>
                      <a:pPr marL="2540" algn="ctr">
                        <a:lnSpc>
                          <a:spcPct val="100000"/>
                        </a:lnSpc>
                        <a:spcBef>
                          <a:spcPts val="100"/>
                        </a:spcBef>
                      </a:pPr>
                      <a:r>
                        <a:rPr sz="650" spc="20" dirty="0">
                          <a:latin typeface="Yu Gothic"/>
                          <a:cs typeface="Yu Gothic"/>
                        </a:rPr>
                        <a:t>発泡酒</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46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sp>
        <p:nvSpPr>
          <p:cNvPr id="33" name="object 33"/>
          <p:cNvSpPr/>
          <p:nvPr/>
        </p:nvSpPr>
        <p:spPr>
          <a:xfrm>
            <a:off x="1003935" y="1316257"/>
            <a:ext cx="0" cy="1379855"/>
          </a:xfrm>
          <a:custGeom>
            <a:avLst/>
            <a:gdLst/>
            <a:ahLst/>
            <a:cxnLst/>
            <a:rect l="l" t="t" r="r" b="b"/>
            <a:pathLst>
              <a:path h="1379855">
                <a:moveTo>
                  <a:pt x="0" y="0"/>
                </a:moveTo>
                <a:lnTo>
                  <a:pt x="0" y="1379633"/>
                </a:lnTo>
              </a:path>
            </a:pathLst>
          </a:custGeom>
          <a:ln w="3175">
            <a:solidFill>
              <a:srgbClr val="000000"/>
            </a:solidFill>
          </a:ln>
        </p:spPr>
        <p:txBody>
          <a:bodyPr wrap="square" lIns="0" tIns="0" rIns="0" bIns="0" rtlCol="0"/>
          <a:lstStyle/>
          <a:p>
            <a:endParaRPr/>
          </a:p>
        </p:txBody>
      </p:sp>
      <p:sp>
        <p:nvSpPr>
          <p:cNvPr id="34" name="object 34"/>
          <p:cNvSpPr/>
          <p:nvPr/>
        </p:nvSpPr>
        <p:spPr>
          <a:xfrm>
            <a:off x="1005403" y="1316257"/>
            <a:ext cx="0" cy="1379855"/>
          </a:xfrm>
          <a:custGeom>
            <a:avLst/>
            <a:gdLst/>
            <a:ahLst/>
            <a:cxnLst/>
            <a:rect l="l" t="t" r="r" b="b"/>
            <a:pathLst>
              <a:path h="1379855">
                <a:moveTo>
                  <a:pt x="0" y="0"/>
                </a:moveTo>
                <a:lnTo>
                  <a:pt x="0" y="1379633"/>
                </a:lnTo>
              </a:path>
            </a:pathLst>
          </a:custGeom>
          <a:ln w="3175">
            <a:solidFill>
              <a:srgbClr val="000000"/>
            </a:solidFill>
          </a:ln>
        </p:spPr>
        <p:txBody>
          <a:bodyPr wrap="square" lIns="0" tIns="0" rIns="0" bIns="0" rtlCol="0"/>
          <a:lstStyle/>
          <a:p>
            <a:endParaRPr/>
          </a:p>
        </p:txBody>
      </p:sp>
      <p:sp>
        <p:nvSpPr>
          <p:cNvPr id="35" name="object 35"/>
          <p:cNvSpPr/>
          <p:nvPr/>
        </p:nvSpPr>
        <p:spPr>
          <a:xfrm>
            <a:off x="1006871" y="2692962"/>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sp>
        <p:nvSpPr>
          <p:cNvPr id="36" name="object 36"/>
          <p:cNvSpPr/>
          <p:nvPr/>
        </p:nvSpPr>
        <p:spPr>
          <a:xfrm>
            <a:off x="1006871" y="2694426"/>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sp>
        <p:nvSpPr>
          <p:cNvPr id="37" name="object 37"/>
          <p:cNvSpPr/>
          <p:nvPr/>
        </p:nvSpPr>
        <p:spPr>
          <a:xfrm>
            <a:off x="4077387" y="1319188"/>
            <a:ext cx="0" cy="1377315"/>
          </a:xfrm>
          <a:custGeom>
            <a:avLst/>
            <a:gdLst/>
            <a:ahLst/>
            <a:cxnLst/>
            <a:rect l="l" t="t" r="r" b="b"/>
            <a:pathLst>
              <a:path h="1377314">
                <a:moveTo>
                  <a:pt x="0" y="0"/>
                </a:moveTo>
                <a:lnTo>
                  <a:pt x="0" y="1376703"/>
                </a:lnTo>
              </a:path>
            </a:pathLst>
          </a:custGeom>
          <a:ln w="3175">
            <a:solidFill>
              <a:srgbClr val="000000"/>
            </a:solidFill>
          </a:ln>
        </p:spPr>
        <p:txBody>
          <a:bodyPr wrap="square" lIns="0" tIns="0" rIns="0" bIns="0" rtlCol="0"/>
          <a:lstStyle/>
          <a:p>
            <a:endParaRPr/>
          </a:p>
        </p:txBody>
      </p:sp>
      <p:sp>
        <p:nvSpPr>
          <p:cNvPr id="38" name="object 38"/>
          <p:cNvSpPr/>
          <p:nvPr/>
        </p:nvSpPr>
        <p:spPr>
          <a:xfrm>
            <a:off x="4078855" y="1319187"/>
            <a:ext cx="0" cy="1377315"/>
          </a:xfrm>
          <a:custGeom>
            <a:avLst/>
            <a:gdLst/>
            <a:ahLst/>
            <a:cxnLst/>
            <a:rect l="l" t="t" r="r" b="b"/>
            <a:pathLst>
              <a:path h="1377314">
                <a:moveTo>
                  <a:pt x="0" y="0"/>
                </a:moveTo>
                <a:lnTo>
                  <a:pt x="0" y="1376703"/>
                </a:lnTo>
              </a:path>
            </a:pathLst>
          </a:custGeom>
          <a:ln w="3175">
            <a:solidFill>
              <a:srgbClr val="000000"/>
            </a:solidFill>
          </a:ln>
        </p:spPr>
        <p:txBody>
          <a:bodyPr wrap="square" lIns="0" tIns="0" rIns="0" bIns="0" rtlCol="0"/>
          <a:lstStyle/>
          <a:p>
            <a:endParaRPr/>
          </a:p>
        </p:txBody>
      </p:sp>
      <p:sp>
        <p:nvSpPr>
          <p:cNvPr id="39" name="object 39"/>
          <p:cNvSpPr/>
          <p:nvPr/>
        </p:nvSpPr>
        <p:spPr>
          <a:xfrm>
            <a:off x="1006871" y="2830635"/>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sp>
        <p:nvSpPr>
          <p:cNvPr id="40" name="object 40"/>
          <p:cNvSpPr/>
          <p:nvPr/>
        </p:nvSpPr>
        <p:spPr>
          <a:xfrm>
            <a:off x="1006871" y="2832100"/>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graphicFrame>
        <p:nvGraphicFramePr>
          <p:cNvPr id="41" name="object 41"/>
          <p:cNvGraphicFramePr>
            <a:graphicFrameLocks noGrp="1"/>
          </p:cNvGraphicFramePr>
          <p:nvPr/>
        </p:nvGraphicFramePr>
        <p:xfrm>
          <a:off x="422709" y="2830634"/>
          <a:ext cx="478790" cy="826034"/>
        </p:xfrm>
        <a:graphic>
          <a:graphicData uri="http://schemas.openxmlformats.org/drawingml/2006/table">
            <a:tbl>
              <a:tblPr firstRow="1" bandRow="1">
                <a:tableStyleId>{2D5ABB26-0587-4C30-8999-92F81FD0307C}</a:tableStyleId>
              </a:tblPr>
              <a:tblGrid>
                <a:gridCol w="478790">
                  <a:extLst>
                    <a:ext uri="{9D8B030D-6E8A-4147-A177-3AD203B41FA5}">
                      <a16:colId xmlns:a16="http://schemas.microsoft.com/office/drawing/2014/main" val="20000"/>
                    </a:ext>
                  </a:extLst>
                </a:gridCol>
              </a:tblGrid>
              <a:tr h="137672">
                <a:tc>
                  <a:txBody>
                    <a:bodyPr/>
                    <a:lstStyle/>
                    <a:p>
                      <a:pPr marL="113030">
                        <a:lnSpc>
                          <a:spcPct val="100000"/>
                        </a:lnSpc>
                        <a:spcBef>
                          <a:spcPts val="125"/>
                        </a:spcBef>
                      </a:pPr>
                      <a:r>
                        <a:rPr sz="650" spc="20" dirty="0">
                          <a:latin typeface="Yu Gothic"/>
                          <a:cs typeface="Yu Gothic"/>
                        </a:rPr>
                        <a:t>納品書</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5343">
                <a:tc>
                  <a:txBody>
                    <a:bodyPr/>
                    <a:lstStyle/>
                    <a:p>
                      <a:pPr>
                        <a:lnSpc>
                          <a:spcPct val="100000"/>
                        </a:lnSpc>
                        <a:spcBef>
                          <a:spcPts val="20"/>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7673">
                <a:tc>
                  <a:txBody>
                    <a:bodyPr/>
                    <a:lstStyle/>
                    <a:p>
                      <a:pPr marL="69215">
                        <a:lnSpc>
                          <a:spcPct val="100000"/>
                        </a:lnSpc>
                        <a:spcBef>
                          <a:spcPts val="125"/>
                        </a:spcBef>
                      </a:pPr>
                      <a:r>
                        <a:rPr sz="650" spc="20" dirty="0">
                          <a:latin typeface="Yu Gothic"/>
                          <a:cs typeface="Yu Gothic"/>
                        </a:rPr>
                        <a:t>保存義務</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7672">
                <a:tc>
                  <a:txBody>
                    <a:bodyPr/>
                    <a:lstStyle/>
                    <a:p>
                      <a:pPr marL="13335">
                        <a:lnSpc>
                          <a:spcPct val="100000"/>
                        </a:lnSpc>
                        <a:spcBef>
                          <a:spcPts val="125"/>
                        </a:spcBef>
                      </a:pPr>
                      <a:r>
                        <a:rPr sz="650" spc="20" dirty="0">
                          <a:latin typeface="Yu Gothic"/>
                          <a:cs typeface="Yu Gothic"/>
                        </a:rPr>
                        <a:t>買手：×</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7674">
                <a:tc>
                  <a:txBody>
                    <a:bodyPr/>
                    <a:lstStyle/>
                    <a:p>
                      <a:pPr marL="13335">
                        <a:lnSpc>
                          <a:spcPct val="100000"/>
                        </a:lnSpc>
                        <a:spcBef>
                          <a:spcPts val="125"/>
                        </a:spcBef>
                      </a:pPr>
                      <a:r>
                        <a:rPr sz="650" spc="20" dirty="0">
                          <a:latin typeface="Yu Gothic"/>
                          <a:cs typeface="Yu Gothic"/>
                        </a:rPr>
                        <a:t>売手：×</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42" name="object 42"/>
          <p:cNvGraphicFramePr>
            <a:graphicFrameLocks noGrp="1"/>
          </p:cNvGraphicFramePr>
          <p:nvPr/>
        </p:nvGraphicFramePr>
        <p:xfrm>
          <a:off x="5597968" y="2279947"/>
          <a:ext cx="2569209" cy="1376723"/>
        </p:xfrm>
        <a:graphic>
          <a:graphicData uri="http://schemas.openxmlformats.org/drawingml/2006/table">
            <a:tbl>
              <a:tblPr firstRow="1" bandRow="1">
                <a:tableStyleId>{2D5ABB26-0587-4C30-8999-92F81FD0307C}</a:tableStyleId>
              </a:tblPr>
              <a:tblGrid>
                <a:gridCol w="546100">
                  <a:extLst>
                    <a:ext uri="{9D8B030D-6E8A-4147-A177-3AD203B41FA5}">
                      <a16:colId xmlns:a16="http://schemas.microsoft.com/office/drawing/2014/main" val="20000"/>
                    </a:ext>
                  </a:extLst>
                </a:gridCol>
                <a:gridCol w="754380">
                  <a:extLst>
                    <a:ext uri="{9D8B030D-6E8A-4147-A177-3AD203B41FA5}">
                      <a16:colId xmlns:a16="http://schemas.microsoft.com/office/drawing/2014/main" val="20001"/>
                    </a:ext>
                  </a:extLst>
                </a:gridCol>
                <a:gridCol w="422909">
                  <a:extLst>
                    <a:ext uri="{9D8B030D-6E8A-4147-A177-3AD203B41FA5}">
                      <a16:colId xmlns:a16="http://schemas.microsoft.com/office/drawing/2014/main" val="20002"/>
                    </a:ext>
                  </a:extLst>
                </a:gridCol>
                <a:gridCol w="422910">
                  <a:extLst>
                    <a:ext uri="{9D8B030D-6E8A-4147-A177-3AD203B41FA5}">
                      <a16:colId xmlns:a16="http://schemas.microsoft.com/office/drawing/2014/main" val="20003"/>
                    </a:ext>
                  </a:extLst>
                </a:gridCol>
                <a:gridCol w="422910">
                  <a:extLst>
                    <a:ext uri="{9D8B030D-6E8A-4147-A177-3AD203B41FA5}">
                      <a16:colId xmlns:a16="http://schemas.microsoft.com/office/drawing/2014/main" val="20004"/>
                    </a:ext>
                  </a:extLst>
                </a:gridCol>
              </a:tblGrid>
              <a:tr h="137672">
                <a:tc>
                  <a:txBody>
                    <a:bodyPr/>
                    <a:lstStyle/>
                    <a:p>
                      <a:pPr algn="ctr">
                        <a:lnSpc>
                          <a:spcPct val="100000"/>
                        </a:lnSpc>
                        <a:spcBef>
                          <a:spcPts val="120"/>
                        </a:spcBef>
                      </a:pPr>
                      <a:r>
                        <a:rPr sz="650" spc="20" dirty="0">
                          <a:latin typeface="Yu Gothic"/>
                          <a:cs typeface="Yu Gothic"/>
                        </a:rPr>
                        <a:t>納品日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650" spc="20" dirty="0">
                          <a:latin typeface="Yu Gothic"/>
                          <a:cs typeface="Yu Gothic"/>
                        </a:rPr>
                        <a:t>品名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2700">
                        <a:lnSpc>
                          <a:spcPct val="100000"/>
                        </a:lnSpc>
                        <a:spcBef>
                          <a:spcPts val="120"/>
                        </a:spcBef>
                      </a:pPr>
                      <a:r>
                        <a:rPr sz="650" spc="20" dirty="0">
                          <a:latin typeface="Yu Gothic"/>
                          <a:cs typeface="Yu Gothic"/>
                        </a:rPr>
                        <a:t>税抜価格</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7" gridSpan="2">
                  <a:txBody>
                    <a:bodyPr/>
                    <a:lstStyle/>
                    <a:p>
                      <a:pPr marL="15875">
                        <a:lnSpc>
                          <a:spcPct val="100000"/>
                        </a:lnSpc>
                        <a:spcBef>
                          <a:spcPts val="120"/>
                        </a:spcBef>
                      </a:pPr>
                      <a:r>
                        <a:rPr sz="650" b="1" spc="20" dirty="0">
                          <a:solidFill>
                            <a:srgbClr val="C00000"/>
                          </a:solidFill>
                          <a:latin typeface="Yu Gothic"/>
                          <a:cs typeface="Yu Gothic"/>
                        </a:rPr>
                        <a:t>※は軽減税率対象品</a:t>
                      </a:r>
                      <a:endParaRPr sz="650">
                        <a:latin typeface="Yu Gothic"/>
                        <a:cs typeface="Yu Gothic"/>
                      </a:endParaRPr>
                    </a:p>
                  </a:txBody>
                  <a:tcPr marL="0" marR="0" marT="15240" marB="0">
                    <a:lnL w="3175">
                      <a:solidFill>
                        <a:srgbClr val="000000"/>
                      </a:solidFill>
                      <a:prstDash val="solid"/>
                    </a:lnL>
                    <a:lnB w="3175">
                      <a:solidFill>
                        <a:srgbClr val="000000"/>
                      </a:solidFill>
                      <a:prstDash val="solid"/>
                    </a:lnB>
                  </a:tcPr>
                </a:tc>
                <a:tc rowSpan="7" hMerge="1">
                  <a:txBody>
                    <a:bodyPr/>
                    <a:lstStyle/>
                    <a:p>
                      <a:endParaRPr/>
                    </a:p>
                  </a:txBody>
                  <a:tcPr marL="0" marR="0" marT="0" marB="0"/>
                </a:tc>
                <a:extLst>
                  <a:ext uri="{0D108BD9-81ED-4DB2-BD59-A6C34878D82A}">
                    <a16:rowId xmlns:a16="http://schemas.microsoft.com/office/drawing/2014/main" val="10000"/>
                  </a:ext>
                </a:extLst>
              </a:tr>
              <a:tr h="137669">
                <a:tc>
                  <a:txBody>
                    <a:bodyPr/>
                    <a:lstStyle/>
                    <a:p>
                      <a:pPr marL="3810" algn="ctr">
                        <a:lnSpc>
                          <a:spcPct val="100000"/>
                        </a:lnSpc>
                        <a:spcBef>
                          <a:spcPts val="120"/>
                        </a:spcBef>
                      </a:pPr>
                      <a:r>
                        <a:rPr sz="650" b="1" spc="15" dirty="0">
                          <a:solidFill>
                            <a:srgbClr val="C00000"/>
                          </a:solidFill>
                          <a:latin typeface="Yu Gothic"/>
                          <a:cs typeface="Yu Gothic"/>
                        </a:rPr>
                        <a:t>10月15</a:t>
                      </a:r>
                      <a:r>
                        <a:rPr sz="650" b="1" spc="25" dirty="0">
                          <a:solidFill>
                            <a:srgbClr val="C00000"/>
                          </a:solidFill>
                          <a:latin typeface="Yu Gothic"/>
                          <a:cs typeface="Yu Gothic"/>
                        </a:rPr>
                        <a:t>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5875">
                        <a:lnSpc>
                          <a:spcPct val="100000"/>
                        </a:lnSpc>
                        <a:spcBef>
                          <a:spcPts val="120"/>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a1※</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1524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37673">
                <a:tc>
                  <a:txBody>
                    <a:bodyPr/>
                    <a:lstStyle/>
                    <a:p>
                      <a:pPr marL="3810" algn="ctr">
                        <a:lnSpc>
                          <a:spcPct val="100000"/>
                        </a:lnSpc>
                        <a:spcBef>
                          <a:spcPts val="120"/>
                        </a:spcBef>
                      </a:pPr>
                      <a:r>
                        <a:rPr sz="650" b="1" spc="15" dirty="0">
                          <a:solidFill>
                            <a:srgbClr val="C00000"/>
                          </a:solidFill>
                          <a:latin typeface="Yu Gothic"/>
                          <a:cs typeface="Yu Gothic"/>
                        </a:rPr>
                        <a:t>10月15</a:t>
                      </a:r>
                      <a:r>
                        <a:rPr sz="650" b="1" spc="25" dirty="0">
                          <a:solidFill>
                            <a:srgbClr val="C00000"/>
                          </a:solidFill>
                          <a:latin typeface="Yu Gothic"/>
                          <a:cs typeface="Yu Gothic"/>
                        </a:rPr>
                        <a:t>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5875">
                        <a:lnSpc>
                          <a:spcPct val="100000"/>
                        </a:lnSpc>
                        <a:spcBef>
                          <a:spcPts val="120"/>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a2※</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1524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7672">
                <a:tc>
                  <a:txBody>
                    <a:bodyPr/>
                    <a:lstStyle/>
                    <a:p>
                      <a:pPr marL="3810" algn="ctr">
                        <a:lnSpc>
                          <a:spcPct val="100000"/>
                        </a:lnSpc>
                        <a:spcBef>
                          <a:spcPts val="120"/>
                        </a:spcBef>
                      </a:pPr>
                      <a:r>
                        <a:rPr sz="650" b="1" spc="15" dirty="0">
                          <a:solidFill>
                            <a:srgbClr val="C00000"/>
                          </a:solidFill>
                          <a:latin typeface="Yu Gothic"/>
                          <a:cs typeface="Yu Gothic"/>
                        </a:rPr>
                        <a:t>10月15</a:t>
                      </a:r>
                      <a:r>
                        <a:rPr sz="650" b="1" spc="25" dirty="0">
                          <a:solidFill>
                            <a:srgbClr val="C00000"/>
                          </a:solidFill>
                          <a:latin typeface="Yu Gothic"/>
                          <a:cs typeface="Yu Gothic"/>
                        </a:rPr>
                        <a:t>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5875">
                        <a:lnSpc>
                          <a:spcPct val="100000"/>
                        </a:lnSpc>
                        <a:spcBef>
                          <a:spcPts val="120"/>
                        </a:spcBef>
                      </a:pPr>
                      <a:r>
                        <a:rPr sz="650" b="1" spc="20" dirty="0">
                          <a:solidFill>
                            <a:srgbClr val="C00000"/>
                          </a:solidFill>
                          <a:latin typeface="Yu Gothic"/>
                          <a:cs typeface="Yu Gothic"/>
                        </a:rPr>
                        <a:t>発泡酒</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0"/>
                        </a:spcBef>
                      </a:pPr>
                      <a:r>
                        <a:rPr sz="650" spc="5" dirty="0">
                          <a:latin typeface="Yu Gothic"/>
                          <a:cs typeface="Yu Gothic"/>
                        </a:rPr>
                        <a:t>46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1524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3"/>
                  </a:ext>
                </a:extLst>
              </a:tr>
              <a:tr h="137671">
                <a:tc>
                  <a:txBody>
                    <a:bodyPr/>
                    <a:lstStyle/>
                    <a:p>
                      <a:pPr marL="3810" algn="ctr">
                        <a:lnSpc>
                          <a:spcPct val="100000"/>
                        </a:lnSpc>
                        <a:spcBef>
                          <a:spcPts val="120"/>
                        </a:spcBef>
                      </a:pPr>
                      <a:r>
                        <a:rPr sz="650" b="1" spc="15" dirty="0">
                          <a:solidFill>
                            <a:srgbClr val="C00000"/>
                          </a:solidFill>
                          <a:latin typeface="Yu Gothic"/>
                          <a:cs typeface="Yu Gothic"/>
                        </a:rPr>
                        <a:t>10月20</a:t>
                      </a:r>
                      <a:r>
                        <a:rPr sz="650" b="1" spc="25" dirty="0">
                          <a:solidFill>
                            <a:srgbClr val="C00000"/>
                          </a:solidFill>
                          <a:latin typeface="Yu Gothic"/>
                          <a:cs typeface="Yu Gothic"/>
                        </a:rPr>
                        <a:t>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5875">
                        <a:lnSpc>
                          <a:spcPct val="100000"/>
                        </a:lnSpc>
                        <a:spcBef>
                          <a:spcPts val="120"/>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b1※</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1524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4"/>
                  </a:ext>
                </a:extLst>
              </a:tr>
              <a:tr h="137672">
                <a:tc>
                  <a:txBody>
                    <a:bodyPr/>
                    <a:lstStyle/>
                    <a:p>
                      <a:pPr marL="4445" algn="ctr">
                        <a:lnSpc>
                          <a:spcPct val="100000"/>
                        </a:lnSpc>
                        <a:spcBef>
                          <a:spcPts val="125"/>
                        </a:spcBef>
                      </a:pPr>
                      <a:r>
                        <a:rPr sz="650" b="1" spc="15" dirty="0">
                          <a:solidFill>
                            <a:srgbClr val="C00000"/>
                          </a:solidFill>
                          <a:latin typeface="Yu Gothic"/>
                          <a:cs typeface="Yu Gothic"/>
                        </a:rPr>
                        <a:t>10月20</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5875">
                        <a:lnSpc>
                          <a:spcPct val="100000"/>
                        </a:lnSpc>
                        <a:spcBef>
                          <a:spcPts val="125"/>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b2※</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650" spc="5" dirty="0">
                          <a:latin typeface="Yu Gothic"/>
                          <a:cs typeface="Yu Gothic"/>
                        </a:rPr>
                        <a:t>35</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1524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5"/>
                  </a:ext>
                </a:extLst>
              </a:tr>
              <a:tr h="137671">
                <a:tc>
                  <a:txBody>
                    <a:bodyPr/>
                    <a:lstStyle/>
                    <a:p>
                      <a:pPr marL="4445" algn="ctr">
                        <a:lnSpc>
                          <a:spcPct val="100000"/>
                        </a:lnSpc>
                        <a:spcBef>
                          <a:spcPts val="125"/>
                        </a:spcBef>
                      </a:pPr>
                      <a:r>
                        <a:rPr sz="650" b="1" spc="15" dirty="0">
                          <a:solidFill>
                            <a:srgbClr val="C00000"/>
                          </a:solidFill>
                          <a:latin typeface="Yu Gothic"/>
                          <a:cs typeface="Yu Gothic"/>
                        </a:rPr>
                        <a:t>10月20</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6510">
                        <a:lnSpc>
                          <a:spcPct val="100000"/>
                        </a:lnSpc>
                        <a:spcBef>
                          <a:spcPts val="125"/>
                        </a:spcBef>
                      </a:pPr>
                      <a:r>
                        <a:rPr sz="650" b="1" spc="20" dirty="0">
                          <a:solidFill>
                            <a:srgbClr val="C00000"/>
                          </a:solidFill>
                          <a:latin typeface="Yu Gothic"/>
                          <a:cs typeface="Yu Gothic"/>
                        </a:rPr>
                        <a:t>発泡酒</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46</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1524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6"/>
                  </a:ext>
                </a:extLst>
              </a:tr>
              <a:tr h="137672">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650" spc="20" dirty="0">
                          <a:latin typeface="Yu Gothic"/>
                          <a:cs typeface="Yu Gothic"/>
                        </a:rPr>
                        <a:t>税率</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42545">
                        <a:lnSpc>
                          <a:spcPct val="100000"/>
                        </a:lnSpc>
                        <a:spcBef>
                          <a:spcPts val="125"/>
                        </a:spcBef>
                      </a:pPr>
                      <a:r>
                        <a:rPr sz="650" spc="20" dirty="0">
                          <a:latin typeface="Yu Gothic"/>
                          <a:cs typeface="Yu Gothic"/>
                        </a:rPr>
                        <a:t>税抜金額</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650" spc="20" dirty="0">
                          <a:latin typeface="Yu Gothic"/>
                          <a:cs typeface="Yu Gothic"/>
                        </a:rPr>
                        <a:t>消費税額</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20" dirty="0">
                          <a:latin typeface="Yu Gothic"/>
                          <a:cs typeface="Yu Gothic"/>
                        </a:rPr>
                        <a:t>税込金額</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7"/>
                  </a:ext>
                </a:extLst>
              </a:tr>
              <a:tr h="137672">
                <a:tc rowSpan="2">
                  <a:txBody>
                    <a:bodyPr/>
                    <a:lstStyle/>
                    <a:p>
                      <a:pPr>
                        <a:lnSpc>
                          <a:spcPct val="100000"/>
                        </a:lnSpc>
                        <a:spcBef>
                          <a:spcPts val="20"/>
                        </a:spcBef>
                      </a:pPr>
                      <a:endParaRPr sz="550">
                        <a:latin typeface="Times New Roman"/>
                        <a:cs typeface="Times New Roman"/>
                      </a:endParaRPr>
                    </a:p>
                    <a:p>
                      <a:pPr marL="59690">
                        <a:lnSpc>
                          <a:spcPct val="100000"/>
                        </a:lnSpc>
                      </a:pPr>
                      <a:r>
                        <a:rPr sz="650" spc="20" dirty="0">
                          <a:latin typeface="Yu Gothic"/>
                          <a:cs typeface="Yu Gothic"/>
                        </a:rPr>
                        <a:t>税率別合計</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222885" algn="r">
                        <a:lnSpc>
                          <a:spcPct val="100000"/>
                        </a:lnSpc>
                        <a:spcBef>
                          <a:spcPts val="125"/>
                        </a:spcBef>
                      </a:pPr>
                      <a:r>
                        <a:rPr sz="650" b="1" spc="5" dirty="0">
                          <a:solidFill>
                            <a:srgbClr val="C00000"/>
                          </a:solidFill>
                          <a:latin typeface="Yu Gothic"/>
                          <a:cs typeface="Yu Gothic"/>
                        </a:rPr>
                        <a:t>8</a:t>
                      </a:r>
                      <a:r>
                        <a:rPr sz="650" b="1" spc="-10" dirty="0">
                          <a:solidFill>
                            <a:srgbClr val="C00000"/>
                          </a:solidFill>
                          <a:latin typeface="Yu Gothic"/>
                          <a:cs typeface="Yu Gothic"/>
                        </a:rPr>
                        <a:t>%</a:t>
                      </a:r>
                      <a:r>
                        <a:rPr sz="650" b="1" dirty="0">
                          <a:solidFill>
                            <a:srgbClr val="C00000"/>
                          </a:solidFill>
                          <a:latin typeface="Yu Gothic"/>
                          <a:cs typeface="Yu Gothic"/>
                        </a:rPr>
                        <a:t>対象</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42875">
                        <a:lnSpc>
                          <a:spcPct val="100000"/>
                        </a:lnSpc>
                        <a:spcBef>
                          <a:spcPts val="125"/>
                        </a:spcBef>
                      </a:pPr>
                      <a:r>
                        <a:rPr sz="650" spc="5" dirty="0">
                          <a:latin typeface="Yu Gothic"/>
                          <a:cs typeface="Yu Gothic"/>
                        </a:rPr>
                        <a:t>140</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b="1" spc="15" dirty="0">
                          <a:solidFill>
                            <a:srgbClr val="C00000"/>
                          </a:solidFill>
                          <a:latin typeface="Yu Gothic"/>
                          <a:cs typeface="Yu Gothic"/>
                        </a:rPr>
                        <a:t>11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635" algn="ctr">
                        <a:lnSpc>
                          <a:spcPct val="100000"/>
                        </a:lnSpc>
                        <a:spcBef>
                          <a:spcPts val="125"/>
                        </a:spcBef>
                      </a:pPr>
                      <a:r>
                        <a:rPr sz="650" b="1" spc="15" dirty="0">
                          <a:solidFill>
                            <a:srgbClr val="C00000"/>
                          </a:solidFill>
                          <a:latin typeface="Yu Gothic"/>
                          <a:cs typeface="Yu Gothic"/>
                        </a:rPr>
                        <a:t>151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8"/>
                  </a:ext>
                </a:extLst>
              </a:tr>
              <a:tr h="137679">
                <a:tc vMerge="1">
                  <a:txBody>
                    <a:bodyPr/>
                    <a:lstStyle/>
                    <a:p>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98755" algn="r">
                        <a:lnSpc>
                          <a:spcPct val="100000"/>
                        </a:lnSpc>
                        <a:spcBef>
                          <a:spcPts val="125"/>
                        </a:spcBef>
                      </a:pPr>
                      <a:r>
                        <a:rPr sz="650" b="1" spc="5" dirty="0">
                          <a:solidFill>
                            <a:srgbClr val="C00000"/>
                          </a:solidFill>
                          <a:latin typeface="Yu Gothic"/>
                          <a:cs typeface="Yu Gothic"/>
                        </a:rPr>
                        <a:t>10</a:t>
                      </a:r>
                      <a:r>
                        <a:rPr sz="650" b="1" spc="-10" dirty="0">
                          <a:solidFill>
                            <a:srgbClr val="C00000"/>
                          </a:solidFill>
                          <a:latin typeface="Yu Gothic"/>
                          <a:cs typeface="Yu Gothic"/>
                        </a:rPr>
                        <a:t>%</a:t>
                      </a:r>
                      <a:r>
                        <a:rPr sz="650" b="1" dirty="0">
                          <a:solidFill>
                            <a:srgbClr val="C00000"/>
                          </a:solidFill>
                          <a:latin typeface="Yu Gothic"/>
                          <a:cs typeface="Yu Gothic"/>
                        </a:rPr>
                        <a:t>対象</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92</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650" b="1" dirty="0">
                          <a:solidFill>
                            <a:srgbClr val="C00000"/>
                          </a:solidFill>
                          <a:latin typeface="Yu Gothic"/>
                          <a:cs typeface="Yu Gothic"/>
                        </a:rPr>
                        <a:t>9</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635" algn="ctr">
                        <a:lnSpc>
                          <a:spcPct val="100000"/>
                        </a:lnSpc>
                        <a:spcBef>
                          <a:spcPts val="125"/>
                        </a:spcBef>
                      </a:pPr>
                      <a:r>
                        <a:rPr sz="650" b="1" spc="15" dirty="0">
                          <a:solidFill>
                            <a:srgbClr val="C00000"/>
                          </a:solidFill>
                          <a:latin typeface="Yu Gothic"/>
                          <a:cs typeface="Yu Gothic"/>
                        </a:rPr>
                        <a:t>101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9"/>
                  </a:ext>
                </a:extLst>
              </a:tr>
            </a:tbl>
          </a:graphicData>
        </a:graphic>
      </p:graphicFrame>
      <p:graphicFrame>
        <p:nvGraphicFramePr>
          <p:cNvPr id="43" name="object 43"/>
          <p:cNvGraphicFramePr>
            <a:graphicFrameLocks noGrp="1"/>
          </p:cNvGraphicFramePr>
          <p:nvPr/>
        </p:nvGraphicFramePr>
        <p:xfrm>
          <a:off x="1508838" y="3243651"/>
          <a:ext cx="1976118" cy="550697"/>
        </p:xfrm>
        <a:graphic>
          <a:graphicData uri="http://schemas.openxmlformats.org/drawingml/2006/table">
            <a:tbl>
              <a:tblPr firstRow="1" bandRow="1">
                <a:tableStyleId>{2D5ABB26-0587-4C30-8999-92F81FD0307C}</a:tableStyleId>
              </a:tblPr>
              <a:tblGrid>
                <a:gridCol w="1130300">
                  <a:extLst>
                    <a:ext uri="{9D8B030D-6E8A-4147-A177-3AD203B41FA5}">
                      <a16:colId xmlns:a16="http://schemas.microsoft.com/office/drawing/2014/main" val="20000"/>
                    </a:ext>
                  </a:extLst>
                </a:gridCol>
                <a:gridCol w="422909">
                  <a:extLst>
                    <a:ext uri="{9D8B030D-6E8A-4147-A177-3AD203B41FA5}">
                      <a16:colId xmlns:a16="http://schemas.microsoft.com/office/drawing/2014/main" val="20001"/>
                    </a:ext>
                  </a:extLst>
                </a:gridCol>
                <a:gridCol w="422909">
                  <a:extLst>
                    <a:ext uri="{9D8B030D-6E8A-4147-A177-3AD203B41FA5}">
                      <a16:colId xmlns:a16="http://schemas.microsoft.com/office/drawing/2014/main" val="20002"/>
                    </a:ext>
                  </a:extLst>
                </a:gridCol>
              </a:tblGrid>
              <a:tr h="137673">
                <a:tc>
                  <a:txBody>
                    <a:bodyPr/>
                    <a:lstStyle/>
                    <a:p>
                      <a:pPr algn="ctr">
                        <a:lnSpc>
                          <a:spcPct val="100000"/>
                        </a:lnSpc>
                        <a:spcBef>
                          <a:spcPts val="100"/>
                        </a:spcBef>
                      </a:pPr>
                      <a:r>
                        <a:rPr sz="650" spc="20" dirty="0">
                          <a:latin typeface="Yu Gothic"/>
                          <a:cs typeface="Yu Gothic"/>
                        </a:rPr>
                        <a:t>品名</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5"/>
                        </a:spcBef>
                      </a:pPr>
                      <a:r>
                        <a:rPr sz="650" spc="20" dirty="0">
                          <a:latin typeface="Yu Gothic"/>
                          <a:cs typeface="Yu Gothic"/>
                        </a:rPr>
                        <a:t>税抜価格</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20" dirty="0">
                          <a:latin typeface="Yu Gothic"/>
                          <a:cs typeface="Yu Gothic"/>
                        </a:rPr>
                        <a:t>数量</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7672">
                <a:tc>
                  <a:txBody>
                    <a:bodyPr/>
                    <a:lstStyle/>
                    <a:p>
                      <a:pPr marL="3175" algn="ctr">
                        <a:lnSpc>
                          <a:spcPct val="100000"/>
                        </a:lnSpc>
                        <a:spcBef>
                          <a:spcPts val="100"/>
                        </a:spcBef>
                      </a:pPr>
                      <a:r>
                        <a:rPr sz="650" spc="20" dirty="0">
                          <a:latin typeface="Yu Gothic"/>
                          <a:cs typeface="Yu Gothic"/>
                        </a:rPr>
                        <a:t>かんづめ</a:t>
                      </a:r>
                      <a:r>
                        <a:rPr sz="650" spc="10" dirty="0">
                          <a:latin typeface="Yu Gothic"/>
                          <a:cs typeface="Yu Gothic"/>
                        </a:rPr>
                        <a:t>b1</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35</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10</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37675">
                <a:tc>
                  <a:txBody>
                    <a:bodyPr/>
                    <a:lstStyle/>
                    <a:p>
                      <a:pPr marL="3175" algn="ctr">
                        <a:lnSpc>
                          <a:spcPct val="100000"/>
                        </a:lnSpc>
                        <a:spcBef>
                          <a:spcPts val="100"/>
                        </a:spcBef>
                      </a:pPr>
                      <a:r>
                        <a:rPr sz="650" spc="20" dirty="0">
                          <a:latin typeface="Yu Gothic"/>
                          <a:cs typeface="Yu Gothic"/>
                        </a:rPr>
                        <a:t>かんづめ</a:t>
                      </a:r>
                      <a:r>
                        <a:rPr sz="650" spc="10" dirty="0">
                          <a:latin typeface="Yu Gothic"/>
                          <a:cs typeface="Yu Gothic"/>
                        </a:rPr>
                        <a:t>b2</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35</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10</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37677">
                <a:tc>
                  <a:txBody>
                    <a:bodyPr/>
                    <a:lstStyle/>
                    <a:p>
                      <a:pPr marL="2540" algn="ctr">
                        <a:lnSpc>
                          <a:spcPct val="100000"/>
                        </a:lnSpc>
                        <a:spcBef>
                          <a:spcPts val="100"/>
                        </a:spcBef>
                      </a:pPr>
                      <a:r>
                        <a:rPr sz="650" spc="20" dirty="0">
                          <a:latin typeface="Yu Gothic"/>
                          <a:cs typeface="Yu Gothic"/>
                        </a:rPr>
                        <a:t>発泡酒</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46</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10</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sp>
        <p:nvSpPr>
          <p:cNvPr id="44" name="object 44"/>
          <p:cNvSpPr/>
          <p:nvPr/>
        </p:nvSpPr>
        <p:spPr>
          <a:xfrm>
            <a:off x="5078388" y="1316285"/>
            <a:ext cx="0" cy="2481580"/>
          </a:xfrm>
          <a:custGeom>
            <a:avLst/>
            <a:gdLst/>
            <a:ahLst/>
            <a:cxnLst/>
            <a:rect l="l" t="t" r="r" b="b"/>
            <a:pathLst>
              <a:path h="2481579">
                <a:moveTo>
                  <a:pt x="0" y="0"/>
                </a:moveTo>
                <a:lnTo>
                  <a:pt x="0" y="2480996"/>
                </a:lnTo>
              </a:path>
            </a:pathLst>
          </a:custGeom>
          <a:ln w="3175">
            <a:solidFill>
              <a:srgbClr val="000000"/>
            </a:solidFill>
          </a:ln>
        </p:spPr>
        <p:txBody>
          <a:bodyPr wrap="square" lIns="0" tIns="0" rIns="0" bIns="0" rtlCol="0"/>
          <a:lstStyle/>
          <a:p>
            <a:endParaRPr/>
          </a:p>
        </p:txBody>
      </p:sp>
      <p:sp>
        <p:nvSpPr>
          <p:cNvPr id="45" name="object 45"/>
          <p:cNvSpPr/>
          <p:nvPr/>
        </p:nvSpPr>
        <p:spPr>
          <a:xfrm>
            <a:off x="5079855" y="1316285"/>
            <a:ext cx="0" cy="2481580"/>
          </a:xfrm>
          <a:custGeom>
            <a:avLst/>
            <a:gdLst/>
            <a:ahLst/>
            <a:cxnLst/>
            <a:rect l="l" t="t" r="r" b="b"/>
            <a:pathLst>
              <a:path h="2481579">
                <a:moveTo>
                  <a:pt x="0" y="0"/>
                </a:moveTo>
                <a:lnTo>
                  <a:pt x="0" y="2480996"/>
                </a:lnTo>
              </a:path>
            </a:pathLst>
          </a:custGeom>
          <a:ln w="3175">
            <a:solidFill>
              <a:srgbClr val="000000"/>
            </a:solidFill>
          </a:ln>
        </p:spPr>
        <p:txBody>
          <a:bodyPr wrap="square" lIns="0" tIns="0" rIns="0" bIns="0" rtlCol="0"/>
          <a:lstStyle/>
          <a:p>
            <a:endParaRPr/>
          </a:p>
        </p:txBody>
      </p:sp>
      <p:sp>
        <p:nvSpPr>
          <p:cNvPr id="46" name="object 46"/>
          <p:cNvSpPr/>
          <p:nvPr/>
        </p:nvSpPr>
        <p:spPr>
          <a:xfrm>
            <a:off x="5081323" y="3794353"/>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sp>
        <p:nvSpPr>
          <p:cNvPr id="47" name="object 47"/>
          <p:cNvSpPr/>
          <p:nvPr/>
        </p:nvSpPr>
        <p:spPr>
          <a:xfrm>
            <a:off x="5081323" y="3795817"/>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sp>
        <p:nvSpPr>
          <p:cNvPr id="48" name="object 48"/>
          <p:cNvSpPr/>
          <p:nvPr/>
        </p:nvSpPr>
        <p:spPr>
          <a:xfrm>
            <a:off x="8777098" y="1319216"/>
            <a:ext cx="0" cy="2478405"/>
          </a:xfrm>
          <a:custGeom>
            <a:avLst/>
            <a:gdLst/>
            <a:ahLst/>
            <a:cxnLst/>
            <a:rect l="l" t="t" r="r" b="b"/>
            <a:pathLst>
              <a:path h="2478404">
                <a:moveTo>
                  <a:pt x="0" y="0"/>
                </a:moveTo>
                <a:lnTo>
                  <a:pt x="0" y="2478067"/>
                </a:lnTo>
              </a:path>
            </a:pathLst>
          </a:custGeom>
          <a:ln w="3175">
            <a:solidFill>
              <a:srgbClr val="000000"/>
            </a:solidFill>
          </a:ln>
        </p:spPr>
        <p:txBody>
          <a:bodyPr wrap="square" lIns="0" tIns="0" rIns="0" bIns="0" rtlCol="0"/>
          <a:lstStyle/>
          <a:p>
            <a:endParaRPr/>
          </a:p>
        </p:txBody>
      </p:sp>
      <p:sp>
        <p:nvSpPr>
          <p:cNvPr id="49" name="object 49"/>
          <p:cNvSpPr/>
          <p:nvPr/>
        </p:nvSpPr>
        <p:spPr>
          <a:xfrm>
            <a:off x="8778565" y="1319215"/>
            <a:ext cx="0" cy="2478405"/>
          </a:xfrm>
          <a:custGeom>
            <a:avLst/>
            <a:gdLst/>
            <a:ahLst/>
            <a:cxnLst/>
            <a:rect l="l" t="t" r="r" b="b"/>
            <a:pathLst>
              <a:path h="2478404">
                <a:moveTo>
                  <a:pt x="0" y="0"/>
                </a:moveTo>
                <a:lnTo>
                  <a:pt x="0" y="2478067"/>
                </a:lnTo>
              </a:path>
            </a:pathLst>
          </a:custGeom>
          <a:ln w="3175">
            <a:solidFill>
              <a:srgbClr val="000000"/>
            </a:solidFill>
          </a:ln>
        </p:spPr>
        <p:txBody>
          <a:bodyPr wrap="square" lIns="0" tIns="0" rIns="0" bIns="0" rtlCol="0"/>
          <a:lstStyle/>
          <a:p>
            <a:endParaRPr/>
          </a:p>
        </p:txBody>
      </p:sp>
      <p:sp>
        <p:nvSpPr>
          <p:cNvPr id="50" name="object 50"/>
          <p:cNvSpPr/>
          <p:nvPr/>
        </p:nvSpPr>
        <p:spPr>
          <a:xfrm>
            <a:off x="5081323" y="3932025"/>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sp>
        <p:nvSpPr>
          <p:cNvPr id="51" name="object 51"/>
          <p:cNvSpPr/>
          <p:nvPr/>
        </p:nvSpPr>
        <p:spPr>
          <a:xfrm>
            <a:off x="5081323" y="3933490"/>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sp>
        <p:nvSpPr>
          <p:cNvPr id="52" name="object 52"/>
          <p:cNvSpPr/>
          <p:nvPr/>
        </p:nvSpPr>
        <p:spPr>
          <a:xfrm>
            <a:off x="1003935" y="2830664"/>
            <a:ext cx="0" cy="1379855"/>
          </a:xfrm>
          <a:custGeom>
            <a:avLst/>
            <a:gdLst/>
            <a:ahLst/>
            <a:cxnLst/>
            <a:rect l="l" t="t" r="r" b="b"/>
            <a:pathLst>
              <a:path h="1379854">
                <a:moveTo>
                  <a:pt x="0" y="0"/>
                </a:moveTo>
                <a:lnTo>
                  <a:pt x="0" y="1379633"/>
                </a:lnTo>
              </a:path>
            </a:pathLst>
          </a:custGeom>
          <a:ln w="3175">
            <a:solidFill>
              <a:srgbClr val="000000"/>
            </a:solidFill>
          </a:ln>
        </p:spPr>
        <p:txBody>
          <a:bodyPr wrap="square" lIns="0" tIns="0" rIns="0" bIns="0" rtlCol="0"/>
          <a:lstStyle/>
          <a:p>
            <a:endParaRPr/>
          </a:p>
        </p:txBody>
      </p:sp>
      <p:sp>
        <p:nvSpPr>
          <p:cNvPr id="53" name="object 53"/>
          <p:cNvSpPr/>
          <p:nvPr/>
        </p:nvSpPr>
        <p:spPr>
          <a:xfrm>
            <a:off x="1005403" y="2830664"/>
            <a:ext cx="0" cy="1379855"/>
          </a:xfrm>
          <a:custGeom>
            <a:avLst/>
            <a:gdLst/>
            <a:ahLst/>
            <a:cxnLst/>
            <a:rect l="l" t="t" r="r" b="b"/>
            <a:pathLst>
              <a:path h="1379854">
                <a:moveTo>
                  <a:pt x="0" y="0"/>
                </a:moveTo>
                <a:lnTo>
                  <a:pt x="0" y="1379633"/>
                </a:lnTo>
              </a:path>
            </a:pathLst>
          </a:custGeom>
          <a:ln w="3175">
            <a:solidFill>
              <a:srgbClr val="000000"/>
            </a:solidFill>
          </a:ln>
        </p:spPr>
        <p:txBody>
          <a:bodyPr wrap="square" lIns="0" tIns="0" rIns="0" bIns="0" rtlCol="0"/>
          <a:lstStyle/>
          <a:p>
            <a:endParaRPr/>
          </a:p>
        </p:txBody>
      </p:sp>
      <p:sp>
        <p:nvSpPr>
          <p:cNvPr id="54" name="object 54"/>
          <p:cNvSpPr/>
          <p:nvPr/>
        </p:nvSpPr>
        <p:spPr>
          <a:xfrm>
            <a:off x="1006871" y="4207369"/>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sp>
        <p:nvSpPr>
          <p:cNvPr id="55" name="object 55"/>
          <p:cNvSpPr/>
          <p:nvPr/>
        </p:nvSpPr>
        <p:spPr>
          <a:xfrm>
            <a:off x="1006871" y="4208833"/>
            <a:ext cx="3074035" cy="0"/>
          </a:xfrm>
          <a:custGeom>
            <a:avLst/>
            <a:gdLst/>
            <a:ahLst/>
            <a:cxnLst/>
            <a:rect l="l" t="t" r="r" b="b"/>
            <a:pathLst>
              <a:path w="3074035">
                <a:moveTo>
                  <a:pt x="0" y="0"/>
                </a:moveTo>
                <a:lnTo>
                  <a:pt x="3073452" y="0"/>
                </a:lnTo>
              </a:path>
            </a:pathLst>
          </a:custGeom>
          <a:ln w="3175">
            <a:solidFill>
              <a:srgbClr val="000000"/>
            </a:solidFill>
          </a:ln>
        </p:spPr>
        <p:txBody>
          <a:bodyPr wrap="square" lIns="0" tIns="0" rIns="0" bIns="0" rtlCol="0"/>
          <a:lstStyle/>
          <a:p>
            <a:endParaRPr/>
          </a:p>
        </p:txBody>
      </p:sp>
      <p:sp>
        <p:nvSpPr>
          <p:cNvPr id="56" name="object 56"/>
          <p:cNvSpPr/>
          <p:nvPr/>
        </p:nvSpPr>
        <p:spPr>
          <a:xfrm>
            <a:off x="4077387" y="2833595"/>
            <a:ext cx="0" cy="1377315"/>
          </a:xfrm>
          <a:custGeom>
            <a:avLst/>
            <a:gdLst/>
            <a:ahLst/>
            <a:cxnLst/>
            <a:rect l="l" t="t" r="r" b="b"/>
            <a:pathLst>
              <a:path h="1377314">
                <a:moveTo>
                  <a:pt x="0" y="0"/>
                </a:moveTo>
                <a:lnTo>
                  <a:pt x="0" y="1376703"/>
                </a:lnTo>
              </a:path>
            </a:pathLst>
          </a:custGeom>
          <a:ln w="3175">
            <a:solidFill>
              <a:srgbClr val="000000"/>
            </a:solidFill>
          </a:ln>
        </p:spPr>
        <p:txBody>
          <a:bodyPr wrap="square" lIns="0" tIns="0" rIns="0" bIns="0" rtlCol="0"/>
          <a:lstStyle/>
          <a:p>
            <a:endParaRPr/>
          </a:p>
        </p:txBody>
      </p:sp>
      <p:sp>
        <p:nvSpPr>
          <p:cNvPr id="57" name="object 57"/>
          <p:cNvSpPr/>
          <p:nvPr/>
        </p:nvSpPr>
        <p:spPr>
          <a:xfrm>
            <a:off x="4078855" y="2833594"/>
            <a:ext cx="0" cy="1377315"/>
          </a:xfrm>
          <a:custGeom>
            <a:avLst/>
            <a:gdLst/>
            <a:ahLst/>
            <a:cxnLst/>
            <a:rect l="l" t="t" r="r" b="b"/>
            <a:pathLst>
              <a:path h="1377314">
                <a:moveTo>
                  <a:pt x="0" y="0"/>
                </a:moveTo>
                <a:lnTo>
                  <a:pt x="0" y="1376703"/>
                </a:lnTo>
              </a:path>
            </a:pathLst>
          </a:custGeom>
          <a:ln w="3175">
            <a:solidFill>
              <a:srgbClr val="000000"/>
            </a:solidFill>
          </a:ln>
        </p:spPr>
        <p:txBody>
          <a:bodyPr wrap="square" lIns="0" tIns="0" rIns="0" bIns="0" rtlCol="0"/>
          <a:lstStyle/>
          <a:p>
            <a:endParaRPr/>
          </a:p>
        </p:txBody>
      </p:sp>
      <p:graphicFrame>
        <p:nvGraphicFramePr>
          <p:cNvPr id="58" name="object 58"/>
          <p:cNvGraphicFramePr>
            <a:graphicFrameLocks noGrp="1"/>
          </p:cNvGraphicFramePr>
          <p:nvPr/>
        </p:nvGraphicFramePr>
        <p:xfrm>
          <a:off x="4500097" y="3932024"/>
          <a:ext cx="448945" cy="826029"/>
        </p:xfrm>
        <a:graphic>
          <a:graphicData uri="http://schemas.openxmlformats.org/drawingml/2006/table">
            <a:tbl>
              <a:tblPr firstRow="1" bandRow="1">
                <a:tableStyleId>{2D5ABB26-0587-4C30-8999-92F81FD0307C}</a:tableStyleId>
              </a:tblPr>
              <a:tblGrid>
                <a:gridCol w="448945">
                  <a:extLst>
                    <a:ext uri="{9D8B030D-6E8A-4147-A177-3AD203B41FA5}">
                      <a16:colId xmlns:a16="http://schemas.microsoft.com/office/drawing/2014/main" val="20000"/>
                    </a:ext>
                  </a:extLst>
                </a:gridCol>
              </a:tblGrid>
              <a:tr h="137671">
                <a:tc>
                  <a:txBody>
                    <a:bodyPr/>
                    <a:lstStyle/>
                    <a:p>
                      <a:pPr marL="13335">
                        <a:lnSpc>
                          <a:spcPct val="100000"/>
                        </a:lnSpc>
                        <a:spcBef>
                          <a:spcPts val="125"/>
                        </a:spcBef>
                      </a:pPr>
                      <a:r>
                        <a:rPr sz="650" dirty="0">
                          <a:latin typeface="Yu Gothic"/>
                          <a:cs typeface="Yu Gothic"/>
                        </a:rPr>
                        <a:t>仕入回答書</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5345">
                <a:tc>
                  <a:txBody>
                    <a:bodyPr/>
                    <a:lstStyle/>
                    <a:p>
                      <a:pPr>
                        <a:lnSpc>
                          <a:spcPct val="100000"/>
                        </a:lnSpc>
                        <a:spcBef>
                          <a:spcPts val="20"/>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7670">
                <a:tc>
                  <a:txBody>
                    <a:bodyPr/>
                    <a:lstStyle/>
                    <a:p>
                      <a:pPr marL="54610">
                        <a:lnSpc>
                          <a:spcPct val="100000"/>
                        </a:lnSpc>
                        <a:spcBef>
                          <a:spcPts val="125"/>
                        </a:spcBef>
                      </a:pPr>
                      <a:r>
                        <a:rPr sz="650" spc="20" dirty="0">
                          <a:latin typeface="Yu Gothic"/>
                          <a:cs typeface="Yu Gothic"/>
                        </a:rPr>
                        <a:t>保存義務</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7671">
                <a:tc>
                  <a:txBody>
                    <a:bodyPr/>
                    <a:lstStyle/>
                    <a:p>
                      <a:pPr marL="13335">
                        <a:lnSpc>
                          <a:spcPct val="100000"/>
                        </a:lnSpc>
                        <a:spcBef>
                          <a:spcPts val="125"/>
                        </a:spcBef>
                      </a:pPr>
                      <a:r>
                        <a:rPr sz="650" spc="20" dirty="0">
                          <a:latin typeface="Yu Gothic"/>
                          <a:cs typeface="Yu Gothic"/>
                        </a:rPr>
                        <a:t>買手：×</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7672">
                <a:tc>
                  <a:txBody>
                    <a:bodyPr/>
                    <a:lstStyle/>
                    <a:p>
                      <a:pPr marL="13335">
                        <a:lnSpc>
                          <a:spcPct val="100000"/>
                        </a:lnSpc>
                        <a:spcBef>
                          <a:spcPts val="125"/>
                        </a:spcBef>
                      </a:pPr>
                      <a:r>
                        <a:rPr sz="650" spc="20" dirty="0">
                          <a:latin typeface="Yu Gothic"/>
                          <a:cs typeface="Yu Gothic"/>
                        </a:rPr>
                        <a:t>売手：×</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59" name="object 59"/>
          <p:cNvGraphicFramePr>
            <a:graphicFrameLocks noGrp="1"/>
          </p:cNvGraphicFramePr>
          <p:nvPr/>
        </p:nvGraphicFramePr>
        <p:xfrm>
          <a:off x="5597968" y="4345042"/>
          <a:ext cx="2569209" cy="1376713"/>
        </p:xfrm>
        <a:graphic>
          <a:graphicData uri="http://schemas.openxmlformats.org/drawingml/2006/table">
            <a:tbl>
              <a:tblPr firstRow="1" bandRow="1">
                <a:tableStyleId>{2D5ABB26-0587-4C30-8999-92F81FD0307C}</a:tableStyleId>
              </a:tblPr>
              <a:tblGrid>
                <a:gridCol w="546100">
                  <a:extLst>
                    <a:ext uri="{9D8B030D-6E8A-4147-A177-3AD203B41FA5}">
                      <a16:colId xmlns:a16="http://schemas.microsoft.com/office/drawing/2014/main" val="20000"/>
                    </a:ext>
                  </a:extLst>
                </a:gridCol>
                <a:gridCol w="754380">
                  <a:extLst>
                    <a:ext uri="{9D8B030D-6E8A-4147-A177-3AD203B41FA5}">
                      <a16:colId xmlns:a16="http://schemas.microsoft.com/office/drawing/2014/main" val="20001"/>
                    </a:ext>
                  </a:extLst>
                </a:gridCol>
                <a:gridCol w="422909">
                  <a:extLst>
                    <a:ext uri="{9D8B030D-6E8A-4147-A177-3AD203B41FA5}">
                      <a16:colId xmlns:a16="http://schemas.microsoft.com/office/drawing/2014/main" val="20002"/>
                    </a:ext>
                  </a:extLst>
                </a:gridCol>
                <a:gridCol w="422910">
                  <a:extLst>
                    <a:ext uri="{9D8B030D-6E8A-4147-A177-3AD203B41FA5}">
                      <a16:colId xmlns:a16="http://schemas.microsoft.com/office/drawing/2014/main" val="20003"/>
                    </a:ext>
                  </a:extLst>
                </a:gridCol>
                <a:gridCol w="422910">
                  <a:extLst>
                    <a:ext uri="{9D8B030D-6E8A-4147-A177-3AD203B41FA5}">
                      <a16:colId xmlns:a16="http://schemas.microsoft.com/office/drawing/2014/main" val="20004"/>
                    </a:ext>
                  </a:extLst>
                </a:gridCol>
              </a:tblGrid>
              <a:tr h="137670">
                <a:tc>
                  <a:txBody>
                    <a:bodyPr/>
                    <a:lstStyle/>
                    <a:p>
                      <a:pPr marL="635" algn="ctr">
                        <a:lnSpc>
                          <a:spcPct val="100000"/>
                        </a:lnSpc>
                        <a:spcBef>
                          <a:spcPts val="125"/>
                        </a:spcBef>
                      </a:pPr>
                      <a:r>
                        <a:rPr sz="650" spc="20" dirty="0">
                          <a:latin typeface="Yu Gothic"/>
                          <a:cs typeface="Yu Gothic"/>
                        </a:rPr>
                        <a:t>納品日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650" spc="20" dirty="0">
                          <a:latin typeface="Yu Gothic"/>
                          <a:cs typeface="Yu Gothic"/>
                        </a:rPr>
                        <a:t>品名</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20" dirty="0">
                          <a:latin typeface="Yu Gothic"/>
                          <a:cs typeface="Yu Gothic"/>
                        </a:rPr>
                        <a:t>税抜価格</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7"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7" hMerge="1">
                  <a:txBody>
                    <a:bodyPr/>
                    <a:lstStyle/>
                    <a:p>
                      <a:endParaRPr/>
                    </a:p>
                  </a:txBody>
                  <a:tcPr marL="0" marR="0" marT="0" marB="0"/>
                </a:tc>
                <a:extLst>
                  <a:ext uri="{0D108BD9-81ED-4DB2-BD59-A6C34878D82A}">
                    <a16:rowId xmlns:a16="http://schemas.microsoft.com/office/drawing/2014/main" val="10000"/>
                  </a:ext>
                </a:extLst>
              </a:tr>
              <a:tr h="137671">
                <a:tc>
                  <a:txBody>
                    <a:bodyPr/>
                    <a:lstStyle/>
                    <a:p>
                      <a:pPr marL="5080" algn="ctr">
                        <a:lnSpc>
                          <a:spcPct val="100000"/>
                        </a:lnSpc>
                        <a:spcBef>
                          <a:spcPts val="125"/>
                        </a:spcBef>
                      </a:pPr>
                      <a:r>
                        <a:rPr sz="650" b="1" spc="15" dirty="0">
                          <a:solidFill>
                            <a:srgbClr val="C00000"/>
                          </a:solidFill>
                          <a:latin typeface="Yu Gothic"/>
                          <a:cs typeface="Yu Gothic"/>
                        </a:rPr>
                        <a:t>10月15</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6510">
                        <a:lnSpc>
                          <a:spcPct val="100000"/>
                        </a:lnSpc>
                        <a:spcBef>
                          <a:spcPts val="125"/>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a1※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810" algn="ctr">
                        <a:lnSpc>
                          <a:spcPct val="100000"/>
                        </a:lnSpc>
                        <a:spcBef>
                          <a:spcPts val="125"/>
                        </a:spcBef>
                      </a:pPr>
                      <a:r>
                        <a:rPr sz="650" spc="5" dirty="0">
                          <a:latin typeface="Yu Gothic"/>
                          <a:cs typeface="Yu Gothic"/>
                        </a:rPr>
                        <a:t>35</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37673">
                <a:tc>
                  <a:txBody>
                    <a:bodyPr/>
                    <a:lstStyle/>
                    <a:p>
                      <a:pPr marL="5080" algn="ctr">
                        <a:lnSpc>
                          <a:spcPct val="100000"/>
                        </a:lnSpc>
                        <a:spcBef>
                          <a:spcPts val="125"/>
                        </a:spcBef>
                      </a:pPr>
                      <a:r>
                        <a:rPr sz="650" b="1" spc="15" dirty="0">
                          <a:solidFill>
                            <a:srgbClr val="C00000"/>
                          </a:solidFill>
                          <a:latin typeface="Yu Gothic"/>
                          <a:cs typeface="Yu Gothic"/>
                        </a:rPr>
                        <a:t>10月15</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6510">
                        <a:lnSpc>
                          <a:spcPct val="100000"/>
                        </a:lnSpc>
                        <a:spcBef>
                          <a:spcPts val="125"/>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a2※</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4445" algn="ctr">
                        <a:lnSpc>
                          <a:spcPct val="100000"/>
                        </a:lnSpc>
                        <a:spcBef>
                          <a:spcPts val="125"/>
                        </a:spcBef>
                      </a:pPr>
                      <a:r>
                        <a:rPr sz="650" spc="5" dirty="0">
                          <a:latin typeface="Yu Gothic"/>
                          <a:cs typeface="Yu Gothic"/>
                        </a:rPr>
                        <a:t>35</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7672">
                <a:tc>
                  <a:txBody>
                    <a:bodyPr/>
                    <a:lstStyle/>
                    <a:p>
                      <a:pPr marL="5080" algn="ctr">
                        <a:lnSpc>
                          <a:spcPct val="100000"/>
                        </a:lnSpc>
                        <a:spcBef>
                          <a:spcPts val="125"/>
                        </a:spcBef>
                      </a:pPr>
                      <a:r>
                        <a:rPr sz="650" b="1" spc="15" dirty="0">
                          <a:solidFill>
                            <a:srgbClr val="C00000"/>
                          </a:solidFill>
                          <a:latin typeface="Yu Gothic"/>
                          <a:cs typeface="Yu Gothic"/>
                        </a:rPr>
                        <a:t>10月15</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6510">
                        <a:lnSpc>
                          <a:spcPct val="100000"/>
                        </a:lnSpc>
                        <a:spcBef>
                          <a:spcPts val="125"/>
                        </a:spcBef>
                      </a:pPr>
                      <a:r>
                        <a:rPr sz="650" b="1" spc="20" dirty="0">
                          <a:solidFill>
                            <a:srgbClr val="C00000"/>
                          </a:solidFill>
                          <a:latin typeface="Yu Gothic"/>
                          <a:cs typeface="Yu Gothic"/>
                        </a:rPr>
                        <a:t>発泡酒</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4445" algn="ctr">
                        <a:lnSpc>
                          <a:spcPct val="100000"/>
                        </a:lnSpc>
                        <a:spcBef>
                          <a:spcPts val="125"/>
                        </a:spcBef>
                      </a:pPr>
                      <a:r>
                        <a:rPr sz="650" spc="5" dirty="0">
                          <a:latin typeface="Yu Gothic"/>
                          <a:cs typeface="Yu Gothic"/>
                        </a:rPr>
                        <a:t>46</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3"/>
                  </a:ext>
                </a:extLst>
              </a:tr>
              <a:tr h="137671">
                <a:tc>
                  <a:txBody>
                    <a:bodyPr/>
                    <a:lstStyle/>
                    <a:p>
                      <a:pPr marL="5715" algn="ctr">
                        <a:lnSpc>
                          <a:spcPct val="100000"/>
                        </a:lnSpc>
                        <a:spcBef>
                          <a:spcPts val="125"/>
                        </a:spcBef>
                      </a:pPr>
                      <a:r>
                        <a:rPr sz="650" b="1" spc="15" dirty="0">
                          <a:solidFill>
                            <a:srgbClr val="C00000"/>
                          </a:solidFill>
                          <a:latin typeface="Yu Gothic"/>
                          <a:cs typeface="Yu Gothic"/>
                        </a:rPr>
                        <a:t>10月20</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6510">
                        <a:lnSpc>
                          <a:spcPct val="100000"/>
                        </a:lnSpc>
                        <a:spcBef>
                          <a:spcPts val="125"/>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b1※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4445" algn="ctr">
                        <a:lnSpc>
                          <a:spcPct val="100000"/>
                        </a:lnSpc>
                        <a:spcBef>
                          <a:spcPts val="125"/>
                        </a:spcBef>
                      </a:pPr>
                      <a:r>
                        <a:rPr sz="650" spc="5" dirty="0">
                          <a:latin typeface="Yu Gothic"/>
                          <a:cs typeface="Yu Gothic"/>
                        </a:rPr>
                        <a:t>35</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4"/>
                  </a:ext>
                </a:extLst>
              </a:tr>
              <a:tr h="137669">
                <a:tc>
                  <a:txBody>
                    <a:bodyPr/>
                    <a:lstStyle/>
                    <a:p>
                      <a:pPr marL="5715" algn="ctr">
                        <a:lnSpc>
                          <a:spcPct val="100000"/>
                        </a:lnSpc>
                        <a:spcBef>
                          <a:spcPts val="125"/>
                        </a:spcBef>
                      </a:pPr>
                      <a:r>
                        <a:rPr sz="650" b="1" spc="15" dirty="0">
                          <a:solidFill>
                            <a:srgbClr val="C00000"/>
                          </a:solidFill>
                          <a:latin typeface="Yu Gothic"/>
                          <a:cs typeface="Yu Gothic"/>
                        </a:rPr>
                        <a:t>10月20</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7145">
                        <a:lnSpc>
                          <a:spcPct val="100000"/>
                        </a:lnSpc>
                        <a:spcBef>
                          <a:spcPts val="125"/>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b2※</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4445" algn="ctr">
                        <a:lnSpc>
                          <a:spcPct val="100000"/>
                        </a:lnSpc>
                        <a:spcBef>
                          <a:spcPts val="125"/>
                        </a:spcBef>
                      </a:pPr>
                      <a:r>
                        <a:rPr sz="650" spc="5" dirty="0">
                          <a:latin typeface="Yu Gothic"/>
                          <a:cs typeface="Yu Gothic"/>
                        </a:rPr>
                        <a:t>35</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5"/>
                  </a:ext>
                </a:extLst>
              </a:tr>
              <a:tr h="137671">
                <a:tc>
                  <a:txBody>
                    <a:bodyPr/>
                    <a:lstStyle/>
                    <a:p>
                      <a:pPr marL="5715" algn="ctr">
                        <a:lnSpc>
                          <a:spcPct val="100000"/>
                        </a:lnSpc>
                        <a:spcBef>
                          <a:spcPts val="125"/>
                        </a:spcBef>
                      </a:pPr>
                      <a:r>
                        <a:rPr sz="650" b="1" spc="15" dirty="0">
                          <a:solidFill>
                            <a:srgbClr val="C00000"/>
                          </a:solidFill>
                          <a:latin typeface="Yu Gothic"/>
                          <a:cs typeface="Yu Gothic"/>
                        </a:rPr>
                        <a:t>10月20</a:t>
                      </a:r>
                      <a:r>
                        <a:rPr sz="650" b="1" spc="25" dirty="0">
                          <a:solidFill>
                            <a:srgbClr val="C00000"/>
                          </a:solidFill>
                          <a:latin typeface="Yu Gothic"/>
                          <a:cs typeface="Yu Gothic"/>
                        </a:rPr>
                        <a:t>日</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7145">
                        <a:lnSpc>
                          <a:spcPct val="100000"/>
                        </a:lnSpc>
                        <a:spcBef>
                          <a:spcPts val="125"/>
                        </a:spcBef>
                      </a:pPr>
                      <a:r>
                        <a:rPr sz="650" b="1" spc="20" dirty="0">
                          <a:solidFill>
                            <a:srgbClr val="C00000"/>
                          </a:solidFill>
                          <a:latin typeface="Yu Gothic"/>
                          <a:cs typeface="Yu Gothic"/>
                        </a:rPr>
                        <a:t>発泡酒</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5080" algn="ctr">
                        <a:lnSpc>
                          <a:spcPct val="100000"/>
                        </a:lnSpc>
                        <a:spcBef>
                          <a:spcPts val="125"/>
                        </a:spcBef>
                      </a:pPr>
                      <a:r>
                        <a:rPr sz="650" spc="5" dirty="0">
                          <a:latin typeface="Yu Gothic"/>
                          <a:cs typeface="Yu Gothic"/>
                        </a:rPr>
                        <a:t>46</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6"/>
                  </a:ext>
                </a:extLst>
              </a:tr>
              <a:tr h="137671">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905" algn="ctr">
                        <a:lnSpc>
                          <a:spcPct val="100000"/>
                        </a:lnSpc>
                        <a:spcBef>
                          <a:spcPts val="125"/>
                        </a:spcBef>
                      </a:pPr>
                      <a:r>
                        <a:rPr sz="650" spc="20" dirty="0">
                          <a:latin typeface="Yu Gothic"/>
                          <a:cs typeface="Yu Gothic"/>
                        </a:rPr>
                        <a:t>税率</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5080" algn="ctr">
                        <a:lnSpc>
                          <a:spcPct val="100000"/>
                        </a:lnSpc>
                        <a:spcBef>
                          <a:spcPts val="125"/>
                        </a:spcBef>
                      </a:pPr>
                      <a:r>
                        <a:rPr sz="650" spc="20" dirty="0">
                          <a:latin typeface="Yu Gothic"/>
                          <a:cs typeface="Yu Gothic"/>
                        </a:rPr>
                        <a:t>税抜金額</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5080" algn="ctr">
                        <a:lnSpc>
                          <a:spcPct val="100000"/>
                        </a:lnSpc>
                        <a:spcBef>
                          <a:spcPts val="125"/>
                        </a:spcBef>
                      </a:pPr>
                      <a:r>
                        <a:rPr sz="650" spc="20" dirty="0">
                          <a:latin typeface="Yu Gothic"/>
                          <a:cs typeface="Yu Gothic"/>
                        </a:rPr>
                        <a:t>消費税額</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5080" algn="ctr">
                        <a:lnSpc>
                          <a:spcPct val="100000"/>
                        </a:lnSpc>
                        <a:spcBef>
                          <a:spcPts val="125"/>
                        </a:spcBef>
                      </a:pPr>
                      <a:r>
                        <a:rPr sz="650" spc="20" dirty="0">
                          <a:latin typeface="Yu Gothic"/>
                          <a:cs typeface="Yu Gothic"/>
                        </a:rPr>
                        <a:t>税込金額</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7"/>
                  </a:ext>
                </a:extLst>
              </a:tr>
              <a:tr h="137672">
                <a:tc rowSpan="2">
                  <a:txBody>
                    <a:bodyPr/>
                    <a:lstStyle/>
                    <a:p>
                      <a:pPr>
                        <a:lnSpc>
                          <a:spcPct val="100000"/>
                        </a:lnSpc>
                        <a:spcBef>
                          <a:spcPts val="20"/>
                        </a:spcBef>
                      </a:pPr>
                      <a:endParaRPr sz="550">
                        <a:latin typeface="Times New Roman"/>
                        <a:cs typeface="Times New Roman"/>
                      </a:endParaRPr>
                    </a:p>
                    <a:p>
                      <a:pPr marL="59690">
                        <a:lnSpc>
                          <a:spcPct val="100000"/>
                        </a:lnSpc>
                      </a:pPr>
                      <a:r>
                        <a:rPr sz="650" spc="20" dirty="0">
                          <a:latin typeface="Yu Gothic"/>
                          <a:cs typeface="Yu Gothic"/>
                        </a:rPr>
                        <a:t>税率別合計</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220979" algn="r">
                        <a:lnSpc>
                          <a:spcPct val="100000"/>
                        </a:lnSpc>
                        <a:spcBef>
                          <a:spcPts val="125"/>
                        </a:spcBef>
                      </a:pPr>
                      <a:r>
                        <a:rPr sz="650" b="1" spc="5" dirty="0">
                          <a:solidFill>
                            <a:srgbClr val="C00000"/>
                          </a:solidFill>
                          <a:latin typeface="Yu Gothic"/>
                          <a:cs typeface="Yu Gothic"/>
                        </a:rPr>
                        <a:t>8</a:t>
                      </a:r>
                      <a:r>
                        <a:rPr sz="650" b="1" spc="-10" dirty="0">
                          <a:solidFill>
                            <a:srgbClr val="C00000"/>
                          </a:solidFill>
                          <a:latin typeface="Yu Gothic"/>
                          <a:cs typeface="Yu Gothic"/>
                        </a:rPr>
                        <a:t>%</a:t>
                      </a:r>
                      <a:r>
                        <a:rPr sz="650" b="1" dirty="0">
                          <a:solidFill>
                            <a:srgbClr val="C00000"/>
                          </a:solidFill>
                          <a:latin typeface="Yu Gothic"/>
                          <a:cs typeface="Yu Gothic"/>
                        </a:rPr>
                        <a:t>対象</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5080" algn="ctr">
                        <a:lnSpc>
                          <a:spcPct val="100000"/>
                        </a:lnSpc>
                        <a:spcBef>
                          <a:spcPts val="125"/>
                        </a:spcBef>
                      </a:pPr>
                      <a:r>
                        <a:rPr sz="650" spc="5" dirty="0">
                          <a:latin typeface="Yu Gothic"/>
                          <a:cs typeface="Yu Gothic"/>
                        </a:rPr>
                        <a:t>140</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5080" algn="ctr">
                        <a:lnSpc>
                          <a:spcPct val="100000"/>
                        </a:lnSpc>
                        <a:spcBef>
                          <a:spcPts val="125"/>
                        </a:spcBef>
                      </a:pPr>
                      <a:r>
                        <a:rPr sz="650" b="1" spc="15" dirty="0">
                          <a:solidFill>
                            <a:srgbClr val="C00000"/>
                          </a:solidFill>
                          <a:latin typeface="Yu Gothic"/>
                          <a:cs typeface="Yu Gothic"/>
                        </a:rPr>
                        <a:t>11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1905" algn="ctr">
                        <a:lnSpc>
                          <a:spcPct val="100000"/>
                        </a:lnSpc>
                        <a:spcBef>
                          <a:spcPts val="125"/>
                        </a:spcBef>
                      </a:pPr>
                      <a:r>
                        <a:rPr sz="650" b="1" spc="15" dirty="0">
                          <a:solidFill>
                            <a:srgbClr val="C00000"/>
                          </a:solidFill>
                          <a:latin typeface="Yu Gothic"/>
                          <a:cs typeface="Yu Gothic"/>
                        </a:rPr>
                        <a:t>151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8"/>
                  </a:ext>
                </a:extLst>
              </a:tr>
              <a:tr h="137673">
                <a:tc vMerge="1">
                  <a:txBody>
                    <a:bodyPr/>
                    <a:lstStyle/>
                    <a:p>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R="198120" algn="r">
                        <a:lnSpc>
                          <a:spcPct val="100000"/>
                        </a:lnSpc>
                        <a:spcBef>
                          <a:spcPts val="125"/>
                        </a:spcBef>
                      </a:pPr>
                      <a:r>
                        <a:rPr sz="650" b="1" spc="5" dirty="0">
                          <a:solidFill>
                            <a:srgbClr val="C00000"/>
                          </a:solidFill>
                          <a:latin typeface="Yu Gothic"/>
                          <a:cs typeface="Yu Gothic"/>
                        </a:rPr>
                        <a:t>10</a:t>
                      </a:r>
                      <a:r>
                        <a:rPr sz="650" b="1" spc="-10" dirty="0">
                          <a:solidFill>
                            <a:srgbClr val="C00000"/>
                          </a:solidFill>
                          <a:latin typeface="Yu Gothic"/>
                          <a:cs typeface="Yu Gothic"/>
                        </a:rPr>
                        <a:t>%</a:t>
                      </a:r>
                      <a:r>
                        <a:rPr sz="650" b="1" dirty="0">
                          <a:solidFill>
                            <a:srgbClr val="C00000"/>
                          </a:solidFill>
                          <a:latin typeface="Yu Gothic"/>
                          <a:cs typeface="Yu Gothic"/>
                        </a:rPr>
                        <a:t>対象</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5080" algn="ctr">
                        <a:lnSpc>
                          <a:spcPct val="100000"/>
                        </a:lnSpc>
                        <a:spcBef>
                          <a:spcPts val="125"/>
                        </a:spcBef>
                      </a:pPr>
                      <a:r>
                        <a:rPr sz="650" spc="5" dirty="0">
                          <a:latin typeface="Yu Gothic"/>
                          <a:cs typeface="Yu Gothic"/>
                        </a:rPr>
                        <a:t>92</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650" b="1" dirty="0">
                          <a:solidFill>
                            <a:srgbClr val="C00000"/>
                          </a:solidFill>
                          <a:latin typeface="Yu Gothic"/>
                          <a:cs typeface="Yu Gothic"/>
                        </a:rPr>
                        <a:t>9</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1905" algn="ctr">
                        <a:lnSpc>
                          <a:spcPct val="100000"/>
                        </a:lnSpc>
                        <a:spcBef>
                          <a:spcPts val="125"/>
                        </a:spcBef>
                      </a:pPr>
                      <a:r>
                        <a:rPr sz="650" b="1" spc="15" dirty="0">
                          <a:solidFill>
                            <a:srgbClr val="C00000"/>
                          </a:solidFill>
                          <a:latin typeface="Yu Gothic"/>
                          <a:cs typeface="Yu Gothic"/>
                        </a:rPr>
                        <a:t>101</a:t>
                      </a:r>
                      <a:endParaRPr sz="650">
                        <a:latin typeface="Yu Gothic"/>
                        <a:cs typeface="Yu Gothic"/>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9"/>
                  </a:ext>
                </a:extLst>
              </a:tr>
            </a:tbl>
          </a:graphicData>
        </a:graphic>
      </p:graphicFrame>
      <p:sp>
        <p:nvSpPr>
          <p:cNvPr id="60" name="object 60"/>
          <p:cNvSpPr/>
          <p:nvPr/>
        </p:nvSpPr>
        <p:spPr>
          <a:xfrm>
            <a:off x="5078388" y="3932048"/>
            <a:ext cx="0" cy="2068195"/>
          </a:xfrm>
          <a:custGeom>
            <a:avLst/>
            <a:gdLst/>
            <a:ahLst/>
            <a:cxnLst/>
            <a:rect l="l" t="t" r="r" b="b"/>
            <a:pathLst>
              <a:path h="2068195">
                <a:moveTo>
                  <a:pt x="0" y="0"/>
                </a:moveTo>
                <a:lnTo>
                  <a:pt x="0" y="2067985"/>
                </a:lnTo>
              </a:path>
            </a:pathLst>
          </a:custGeom>
          <a:ln w="3175">
            <a:solidFill>
              <a:srgbClr val="000000"/>
            </a:solidFill>
          </a:ln>
        </p:spPr>
        <p:txBody>
          <a:bodyPr wrap="square" lIns="0" tIns="0" rIns="0" bIns="0" rtlCol="0"/>
          <a:lstStyle/>
          <a:p>
            <a:endParaRPr/>
          </a:p>
        </p:txBody>
      </p:sp>
      <p:sp>
        <p:nvSpPr>
          <p:cNvPr id="61" name="object 61"/>
          <p:cNvSpPr/>
          <p:nvPr/>
        </p:nvSpPr>
        <p:spPr>
          <a:xfrm>
            <a:off x="5079855" y="3932047"/>
            <a:ext cx="0" cy="2068195"/>
          </a:xfrm>
          <a:custGeom>
            <a:avLst/>
            <a:gdLst/>
            <a:ahLst/>
            <a:cxnLst/>
            <a:rect l="l" t="t" r="r" b="b"/>
            <a:pathLst>
              <a:path h="2068195">
                <a:moveTo>
                  <a:pt x="0" y="0"/>
                </a:moveTo>
                <a:lnTo>
                  <a:pt x="0" y="2067911"/>
                </a:lnTo>
              </a:path>
            </a:pathLst>
          </a:custGeom>
          <a:ln w="3175">
            <a:solidFill>
              <a:srgbClr val="000000"/>
            </a:solidFill>
          </a:ln>
        </p:spPr>
        <p:txBody>
          <a:bodyPr wrap="square" lIns="0" tIns="0" rIns="0" bIns="0" rtlCol="0"/>
          <a:lstStyle/>
          <a:p>
            <a:endParaRPr/>
          </a:p>
        </p:txBody>
      </p:sp>
      <p:sp>
        <p:nvSpPr>
          <p:cNvPr id="62" name="object 62"/>
          <p:cNvSpPr/>
          <p:nvPr/>
        </p:nvSpPr>
        <p:spPr>
          <a:xfrm>
            <a:off x="5081323" y="5997104"/>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sp>
        <p:nvSpPr>
          <p:cNvPr id="63" name="object 63"/>
          <p:cNvSpPr/>
          <p:nvPr/>
        </p:nvSpPr>
        <p:spPr>
          <a:xfrm>
            <a:off x="5081323" y="5998532"/>
            <a:ext cx="3698875" cy="0"/>
          </a:xfrm>
          <a:custGeom>
            <a:avLst/>
            <a:gdLst/>
            <a:ahLst/>
            <a:cxnLst/>
            <a:rect l="l" t="t" r="r" b="b"/>
            <a:pathLst>
              <a:path w="3698875">
                <a:moveTo>
                  <a:pt x="0" y="0"/>
                </a:moveTo>
                <a:lnTo>
                  <a:pt x="3698710" y="0"/>
                </a:lnTo>
              </a:path>
            </a:pathLst>
          </a:custGeom>
          <a:ln w="3175">
            <a:solidFill>
              <a:srgbClr val="000000"/>
            </a:solidFill>
          </a:ln>
        </p:spPr>
        <p:txBody>
          <a:bodyPr wrap="square" lIns="0" tIns="0" rIns="0" bIns="0" rtlCol="0"/>
          <a:lstStyle/>
          <a:p>
            <a:endParaRPr/>
          </a:p>
        </p:txBody>
      </p:sp>
      <p:sp>
        <p:nvSpPr>
          <p:cNvPr id="64" name="object 64"/>
          <p:cNvSpPr/>
          <p:nvPr/>
        </p:nvSpPr>
        <p:spPr>
          <a:xfrm>
            <a:off x="8777098" y="3934979"/>
            <a:ext cx="0" cy="2065655"/>
          </a:xfrm>
          <a:custGeom>
            <a:avLst/>
            <a:gdLst/>
            <a:ahLst/>
            <a:cxnLst/>
            <a:rect l="l" t="t" r="r" b="b"/>
            <a:pathLst>
              <a:path h="2065654">
                <a:moveTo>
                  <a:pt x="0" y="0"/>
                </a:moveTo>
                <a:lnTo>
                  <a:pt x="0" y="2065055"/>
                </a:lnTo>
              </a:path>
            </a:pathLst>
          </a:custGeom>
          <a:ln w="3175">
            <a:solidFill>
              <a:srgbClr val="000000"/>
            </a:solidFill>
          </a:ln>
        </p:spPr>
        <p:txBody>
          <a:bodyPr wrap="square" lIns="0" tIns="0" rIns="0" bIns="0" rtlCol="0"/>
          <a:lstStyle/>
          <a:p>
            <a:endParaRPr/>
          </a:p>
        </p:txBody>
      </p:sp>
      <p:sp>
        <p:nvSpPr>
          <p:cNvPr id="65" name="object 65"/>
          <p:cNvSpPr/>
          <p:nvPr/>
        </p:nvSpPr>
        <p:spPr>
          <a:xfrm>
            <a:off x="8778565" y="3934978"/>
            <a:ext cx="0" cy="2065020"/>
          </a:xfrm>
          <a:custGeom>
            <a:avLst/>
            <a:gdLst/>
            <a:ahLst/>
            <a:cxnLst/>
            <a:rect l="l" t="t" r="r" b="b"/>
            <a:pathLst>
              <a:path h="2065020">
                <a:moveTo>
                  <a:pt x="0" y="0"/>
                </a:moveTo>
                <a:lnTo>
                  <a:pt x="0" y="2064982"/>
                </a:lnTo>
              </a:path>
            </a:pathLst>
          </a:custGeom>
          <a:ln w="3175">
            <a:solidFill>
              <a:srgbClr val="000000"/>
            </a:solidFill>
          </a:ln>
        </p:spPr>
        <p:txBody>
          <a:bodyPr wrap="square" lIns="0" tIns="0" rIns="0" bIns="0" rtlCol="0"/>
          <a:lstStyle/>
          <a:p>
            <a:endParaRPr/>
          </a:p>
        </p:txBody>
      </p:sp>
      <p:sp>
        <p:nvSpPr>
          <p:cNvPr id="66" name="object 66"/>
          <p:cNvSpPr/>
          <p:nvPr/>
        </p:nvSpPr>
        <p:spPr>
          <a:xfrm>
            <a:off x="7591692" y="2760306"/>
            <a:ext cx="909449" cy="530425"/>
          </a:xfrm>
          <a:prstGeom prst="rect">
            <a:avLst/>
          </a:prstGeom>
          <a:blipFill>
            <a:blip r:embed="rId2" cstate="print"/>
            <a:stretch>
              <a:fillRect/>
            </a:stretch>
          </a:blipFill>
        </p:spPr>
        <p:txBody>
          <a:bodyPr wrap="square" lIns="0" tIns="0" rIns="0" bIns="0" rtlCol="0"/>
          <a:lstStyle/>
          <a:p>
            <a:endParaRPr/>
          </a:p>
        </p:txBody>
      </p:sp>
      <p:sp>
        <p:nvSpPr>
          <p:cNvPr id="70" name="スライド番号プレースホルダー 69">
            <a:extLst>
              <a:ext uri="{FF2B5EF4-FFF2-40B4-BE49-F238E27FC236}">
                <a16:creationId xmlns:a16="http://schemas.microsoft.com/office/drawing/2014/main" id="{065A8D3B-4210-4DC7-BDD0-86CC5AAB8307}"/>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21</a:t>
            </a:fld>
            <a:endParaRPr lang="en-US" altLang="ja-JP"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49115" y="368914"/>
            <a:ext cx="7797800" cy="574040"/>
          </a:xfrm>
          <a:prstGeom prst="rect">
            <a:avLst/>
          </a:prstGeom>
        </p:spPr>
        <p:txBody>
          <a:bodyPr vert="horz" wrap="square" lIns="0" tIns="12700" rIns="0" bIns="0" rtlCol="0">
            <a:spAutoFit/>
          </a:bodyPr>
          <a:lstStyle/>
          <a:p>
            <a:pPr marL="12700">
              <a:lnSpc>
                <a:spcPct val="100000"/>
              </a:lnSpc>
              <a:spcBef>
                <a:spcPts val="100"/>
              </a:spcBef>
            </a:pPr>
            <a:r>
              <a:rPr sz="3600" dirty="0"/>
              <a:t>方式１１：仕入明細書（請求レス）②</a:t>
            </a:r>
            <a:endParaRPr sz="3600"/>
          </a:p>
        </p:txBody>
      </p:sp>
      <p:sp>
        <p:nvSpPr>
          <p:cNvPr id="3" name="object 3"/>
          <p:cNvSpPr txBox="1"/>
          <p:nvPr/>
        </p:nvSpPr>
        <p:spPr>
          <a:xfrm>
            <a:off x="1104540" y="1470934"/>
            <a:ext cx="80327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〇〇株式会社</a:t>
            </a:r>
            <a:r>
              <a:rPr sz="650" spc="190" dirty="0">
                <a:latin typeface="Yu Gothic"/>
                <a:cs typeface="Yu Gothic"/>
              </a:rPr>
              <a:t> </a:t>
            </a:r>
            <a:r>
              <a:rPr sz="650" spc="30" dirty="0">
                <a:latin typeface="Yu Gothic"/>
                <a:cs typeface="Yu Gothic"/>
              </a:rPr>
              <a:t>御中</a:t>
            </a:r>
            <a:endParaRPr sz="650">
              <a:latin typeface="Yu Gothic"/>
              <a:cs typeface="Yu Gothic"/>
            </a:endParaRPr>
          </a:p>
        </p:txBody>
      </p:sp>
      <p:sp>
        <p:nvSpPr>
          <p:cNvPr id="4" name="object 4"/>
          <p:cNvSpPr txBox="1"/>
          <p:nvPr/>
        </p:nvSpPr>
        <p:spPr>
          <a:xfrm>
            <a:off x="3085880" y="1470934"/>
            <a:ext cx="854075" cy="129539"/>
          </a:xfrm>
          <a:prstGeom prst="rect">
            <a:avLst/>
          </a:prstGeom>
        </p:spPr>
        <p:txBody>
          <a:bodyPr vert="horz" wrap="square" lIns="0" tIns="16510" rIns="0" bIns="0" rtlCol="0">
            <a:spAutoFit/>
          </a:bodyPr>
          <a:lstStyle/>
          <a:p>
            <a:pPr marL="12700">
              <a:lnSpc>
                <a:spcPct val="100000"/>
              </a:lnSpc>
              <a:spcBef>
                <a:spcPts val="130"/>
              </a:spcBef>
            </a:pPr>
            <a:r>
              <a:rPr sz="650" spc="25" dirty="0">
                <a:latin typeface="Yu Gothic"/>
                <a:cs typeface="Yu Gothic"/>
              </a:rPr>
              <a:t>H </a:t>
            </a:r>
            <a:r>
              <a:rPr sz="650" spc="30" dirty="0">
                <a:latin typeface="Yu Gothic"/>
                <a:cs typeface="Yu Gothic"/>
              </a:rPr>
              <a:t>〇 </a:t>
            </a:r>
            <a:r>
              <a:rPr sz="650" spc="5" dirty="0">
                <a:latin typeface="Yu Gothic"/>
                <a:cs typeface="Yu Gothic"/>
              </a:rPr>
              <a:t>.10.15</a:t>
            </a:r>
            <a:r>
              <a:rPr sz="650" spc="105" dirty="0">
                <a:latin typeface="Yu Gothic"/>
                <a:cs typeface="Yu Gothic"/>
              </a:rPr>
              <a:t> </a:t>
            </a:r>
            <a:r>
              <a:rPr sz="650" b="1" spc="15" dirty="0">
                <a:solidFill>
                  <a:srgbClr val="00AFEF"/>
                </a:solidFill>
                <a:latin typeface="Yu Gothic"/>
                <a:cs typeface="Yu Gothic"/>
              </a:rPr>
              <a:t>No.1001</a:t>
            </a:r>
            <a:endParaRPr sz="650">
              <a:latin typeface="Yu Gothic"/>
              <a:cs typeface="Yu Gothic"/>
            </a:endParaRPr>
          </a:p>
        </p:txBody>
      </p:sp>
      <p:sp>
        <p:nvSpPr>
          <p:cNvPr id="5" name="object 5"/>
          <p:cNvSpPr txBox="1"/>
          <p:nvPr/>
        </p:nvSpPr>
        <p:spPr>
          <a:xfrm>
            <a:off x="5168487" y="1470934"/>
            <a:ext cx="803275" cy="129539"/>
          </a:xfrm>
          <a:prstGeom prst="rect">
            <a:avLst/>
          </a:prstGeom>
        </p:spPr>
        <p:txBody>
          <a:bodyPr vert="horz" wrap="square" lIns="0" tIns="16510" rIns="0" bIns="0" rtlCol="0">
            <a:spAutoFit/>
          </a:bodyPr>
          <a:lstStyle/>
          <a:p>
            <a:pPr marL="12700">
              <a:lnSpc>
                <a:spcPct val="100000"/>
              </a:lnSpc>
              <a:spcBef>
                <a:spcPts val="130"/>
              </a:spcBef>
            </a:pPr>
            <a:r>
              <a:rPr sz="650" b="1" spc="30" dirty="0">
                <a:solidFill>
                  <a:srgbClr val="C00000"/>
                </a:solidFill>
                <a:latin typeface="Yu Gothic"/>
                <a:cs typeface="Yu Gothic"/>
              </a:rPr>
              <a:t>■■株式会社</a:t>
            </a:r>
            <a:r>
              <a:rPr sz="650" b="1" spc="190" dirty="0">
                <a:solidFill>
                  <a:srgbClr val="C00000"/>
                </a:solidFill>
                <a:latin typeface="Yu Gothic"/>
                <a:cs typeface="Yu Gothic"/>
              </a:rPr>
              <a:t> </a:t>
            </a:r>
            <a:r>
              <a:rPr sz="650" b="1" spc="30" dirty="0">
                <a:solidFill>
                  <a:srgbClr val="C00000"/>
                </a:solidFill>
                <a:latin typeface="Yu Gothic"/>
                <a:cs typeface="Yu Gothic"/>
              </a:rPr>
              <a:t>御中</a:t>
            </a:r>
            <a:endParaRPr sz="650">
              <a:latin typeface="Yu Gothic"/>
              <a:cs typeface="Yu Gothic"/>
            </a:endParaRPr>
          </a:p>
        </p:txBody>
      </p:sp>
      <p:sp>
        <p:nvSpPr>
          <p:cNvPr id="6" name="object 6"/>
          <p:cNvSpPr txBox="1"/>
          <p:nvPr/>
        </p:nvSpPr>
        <p:spPr>
          <a:xfrm>
            <a:off x="6145721" y="1294787"/>
            <a:ext cx="1887855" cy="305435"/>
          </a:xfrm>
          <a:prstGeom prst="rect">
            <a:avLst/>
          </a:prstGeom>
        </p:spPr>
        <p:txBody>
          <a:bodyPr vert="horz" wrap="square" lIns="0" tIns="52705" rIns="0" bIns="0" rtlCol="0">
            <a:spAutoFit/>
          </a:bodyPr>
          <a:lstStyle/>
          <a:p>
            <a:pPr marL="572770">
              <a:lnSpc>
                <a:spcPct val="100000"/>
              </a:lnSpc>
              <a:spcBef>
                <a:spcPts val="415"/>
              </a:spcBef>
            </a:pPr>
            <a:r>
              <a:rPr sz="650" spc="30" dirty="0">
                <a:latin typeface="Yu Gothic"/>
                <a:cs typeface="Yu Gothic"/>
              </a:rPr>
              <a:t>仕入明細書</a:t>
            </a:r>
            <a:endParaRPr sz="650">
              <a:latin typeface="Yu Gothic"/>
              <a:cs typeface="Yu Gothic"/>
            </a:endParaRPr>
          </a:p>
          <a:p>
            <a:pPr marL="12700">
              <a:lnSpc>
                <a:spcPct val="100000"/>
              </a:lnSpc>
              <a:spcBef>
                <a:spcPts val="320"/>
              </a:spcBef>
              <a:tabLst>
                <a:tab pos="1490345" algn="l"/>
              </a:tabLst>
            </a:pPr>
            <a:r>
              <a:rPr sz="650" b="1" spc="30" dirty="0">
                <a:solidFill>
                  <a:srgbClr val="C00000"/>
                </a:solidFill>
                <a:latin typeface="Yu Gothic"/>
                <a:cs typeface="Yu Gothic"/>
              </a:rPr>
              <a:t>登録番号：</a:t>
            </a:r>
            <a:r>
              <a:rPr sz="650" b="1" spc="15" dirty="0">
                <a:solidFill>
                  <a:srgbClr val="C00000"/>
                </a:solidFill>
                <a:latin typeface="Yu Gothic"/>
                <a:cs typeface="Yu Gothic"/>
              </a:rPr>
              <a:t>T</a:t>
            </a:r>
            <a:r>
              <a:rPr sz="650" b="1" spc="20" dirty="0">
                <a:solidFill>
                  <a:srgbClr val="C00000"/>
                </a:solidFill>
                <a:latin typeface="Yu Gothic"/>
                <a:cs typeface="Yu Gothic"/>
              </a:rPr>
              <a:t>1234</a:t>
            </a:r>
            <a:r>
              <a:rPr sz="650" b="1" spc="30" dirty="0">
                <a:solidFill>
                  <a:srgbClr val="C00000"/>
                </a:solidFill>
                <a:latin typeface="Yu Gothic"/>
                <a:cs typeface="Yu Gothic"/>
              </a:rPr>
              <a:t>・・・</a:t>
            </a:r>
            <a:r>
              <a:rPr sz="650" b="1" dirty="0">
                <a:solidFill>
                  <a:srgbClr val="C00000"/>
                </a:solidFill>
                <a:latin typeface="Yu Gothic"/>
                <a:cs typeface="Yu Gothic"/>
              </a:rPr>
              <a:t>	</a:t>
            </a:r>
            <a:r>
              <a:rPr sz="650" spc="25" dirty="0">
                <a:latin typeface="Yu Gothic"/>
                <a:cs typeface="Yu Gothic"/>
              </a:rPr>
              <a:t>H</a:t>
            </a:r>
            <a:r>
              <a:rPr sz="650" spc="30" dirty="0">
                <a:latin typeface="Yu Gothic"/>
                <a:cs typeface="Yu Gothic"/>
              </a:rPr>
              <a:t>〇</a:t>
            </a:r>
            <a:r>
              <a:rPr sz="650" spc="-10" dirty="0">
                <a:latin typeface="Yu Gothic"/>
                <a:cs typeface="Yu Gothic"/>
              </a:rPr>
              <a:t>.</a:t>
            </a:r>
            <a:r>
              <a:rPr sz="650" spc="10" dirty="0">
                <a:latin typeface="Yu Gothic"/>
                <a:cs typeface="Yu Gothic"/>
              </a:rPr>
              <a:t>10</a:t>
            </a:r>
            <a:r>
              <a:rPr sz="650" spc="-10" dirty="0">
                <a:latin typeface="Yu Gothic"/>
                <a:cs typeface="Yu Gothic"/>
              </a:rPr>
              <a:t>.</a:t>
            </a:r>
            <a:r>
              <a:rPr sz="650" spc="10" dirty="0">
                <a:latin typeface="Yu Gothic"/>
                <a:cs typeface="Yu Gothic"/>
              </a:rPr>
              <a:t>31</a:t>
            </a:r>
            <a:endParaRPr sz="650">
              <a:latin typeface="Yu Gothic"/>
              <a:cs typeface="Yu Gothic"/>
            </a:endParaRPr>
          </a:p>
        </p:txBody>
      </p:sp>
      <p:sp>
        <p:nvSpPr>
          <p:cNvPr id="7" name="object 7"/>
          <p:cNvSpPr txBox="1"/>
          <p:nvPr/>
        </p:nvSpPr>
        <p:spPr>
          <a:xfrm>
            <a:off x="8201542" y="1470934"/>
            <a:ext cx="404495" cy="129539"/>
          </a:xfrm>
          <a:prstGeom prst="rect">
            <a:avLst/>
          </a:prstGeom>
        </p:spPr>
        <p:txBody>
          <a:bodyPr vert="horz" wrap="square" lIns="0" tIns="16510" rIns="0" bIns="0" rtlCol="0">
            <a:spAutoFit/>
          </a:bodyPr>
          <a:lstStyle/>
          <a:p>
            <a:pPr marL="12700">
              <a:lnSpc>
                <a:spcPct val="100000"/>
              </a:lnSpc>
              <a:spcBef>
                <a:spcPts val="130"/>
              </a:spcBef>
            </a:pPr>
            <a:r>
              <a:rPr sz="650" spc="25" dirty="0">
                <a:latin typeface="Yu Gothic"/>
                <a:cs typeface="Yu Gothic"/>
              </a:rPr>
              <a:t>N</a:t>
            </a:r>
            <a:r>
              <a:rPr sz="650" spc="5" dirty="0">
                <a:latin typeface="Yu Gothic"/>
                <a:cs typeface="Yu Gothic"/>
              </a:rPr>
              <a:t>o</a:t>
            </a:r>
            <a:r>
              <a:rPr sz="650" spc="-10" dirty="0">
                <a:latin typeface="Yu Gothic"/>
                <a:cs typeface="Yu Gothic"/>
              </a:rPr>
              <a:t>.</a:t>
            </a:r>
            <a:r>
              <a:rPr sz="650" spc="10" dirty="0">
                <a:latin typeface="Yu Gothic"/>
                <a:cs typeface="Yu Gothic"/>
              </a:rPr>
              <a:t>S1001</a:t>
            </a:r>
            <a:endParaRPr sz="650">
              <a:latin typeface="Yu Gothic"/>
              <a:cs typeface="Yu Gothic"/>
            </a:endParaRPr>
          </a:p>
        </p:txBody>
      </p:sp>
      <p:sp>
        <p:nvSpPr>
          <p:cNvPr id="8" name="object 8"/>
          <p:cNvSpPr txBox="1"/>
          <p:nvPr/>
        </p:nvSpPr>
        <p:spPr>
          <a:xfrm>
            <a:off x="5165463" y="1714194"/>
            <a:ext cx="3058795" cy="584835"/>
          </a:xfrm>
          <a:prstGeom prst="rect">
            <a:avLst/>
          </a:prstGeom>
        </p:spPr>
        <p:txBody>
          <a:bodyPr vert="horz" wrap="square" lIns="0" tIns="52705" rIns="0" bIns="0" rtlCol="0">
            <a:spAutoFit/>
          </a:bodyPr>
          <a:lstStyle/>
          <a:p>
            <a:pPr marL="12700">
              <a:lnSpc>
                <a:spcPct val="100000"/>
              </a:lnSpc>
              <a:spcBef>
                <a:spcPts val="415"/>
              </a:spcBef>
            </a:pPr>
            <a:r>
              <a:rPr sz="650" spc="30" dirty="0">
                <a:latin typeface="Yu Gothic"/>
                <a:cs typeface="Yu Gothic"/>
              </a:rPr>
              <a:t>下記により</a:t>
            </a:r>
            <a:r>
              <a:rPr sz="650" spc="10" dirty="0">
                <a:latin typeface="Yu Gothic"/>
                <a:cs typeface="Yu Gothic"/>
              </a:rPr>
              <a:t>11/30</a:t>
            </a:r>
            <a:r>
              <a:rPr sz="650" spc="30" dirty="0">
                <a:latin typeface="Yu Gothic"/>
                <a:cs typeface="Yu Gothic"/>
              </a:rPr>
              <a:t>にお支払いしますので、確認をお願いします。</a:t>
            </a:r>
            <a:endParaRPr sz="650">
              <a:latin typeface="Yu Gothic"/>
              <a:cs typeface="Yu Gothic"/>
            </a:endParaRPr>
          </a:p>
          <a:p>
            <a:pPr marL="12700">
              <a:lnSpc>
                <a:spcPct val="100000"/>
              </a:lnSpc>
              <a:spcBef>
                <a:spcPts val="320"/>
              </a:spcBef>
            </a:pPr>
            <a:r>
              <a:rPr sz="650" spc="30" dirty="0">
                <a:latin typeface="Yu Gothic"/>
                <a:cs typeface="Yu Gothic"/>
              </a:rPr>
              <a:t>本仕入明細に</a:t>
            </a:r>
            <a:r>
              <a:rPr sz="650" spc="10" dirty="0">
                <a:latin typeface="Yu Gothic"/>
                <a:cs typeface="Yu Gothic"/>
              </a:rPr>
              <a:t>10</a:t>
            </a:r>
            <a:r>
              <a:rPr sz="650" spc="30" dirty="0">
                <a:latin typeface="Yu Gothic"/>
                <a:cs typeface="Yu Gothic"/>
              </a:rPr>
              <a:t>日以内に回答なき場合は、確認いただいたものといたします。</a:t>
            </a:r>
            <a:endParaRPr sz="650">
              <a:latin typeface="Yu Gothic"/>
              <a:cs typeface="Yu Gothic"/>
            </a:endParaRPr>
          </a:p>
          <a:p>
            <a:pPr>
              <a:lnSpc>
                <a:spcPct val="100000"/>
              </a:lnSpc>
            </a:pPr>
            <a:endParaRPr sz="700">
              <a:latin typeface="Times New Roman"/>
              <a:cs typeface="Times New Roman"/>
            </a:endParaRPr>
          </a:p>
          <a:p>
            <a:pPr marR="557530" algn="ctr">
              <a:lnSpc>
                <a:spcPct val="100000"/>
              </a:lnSpc>
              <a:spcBef>
                <a:spcPts val="615"/>
              </a:spcBef>
            </a:pPr>
            <a:r>
              <a:rPr sz="650" spc="10" dirty="0">
                <a:latin typeface="Yu Gothic"/>
                <a:cs typeface="Yu Gothic"/>
              </a:rPr>
              <a:t>10</a:t>
            </a:r>
            <a:r>
              <a:rPr sz="650" spc="30" dirty="0">
                <a:latin typeface="Yu Gothic"/>
                <a:cs typeface="Yu Gothic"/>
              </a:rPr>
              <a:t>月分支払金額</a:t>
            </a:r>
            <a:r>
              <a:rPr sz="650" spc="10" dirty="0">
                <a:latin typeface="Yu Gothic"/>
                <a:cs typeface="Yu Gothic"/>
              </a:rPr>
              <a:t>：252(</a:t>
            </a:r>
            <a:r>
              <a:rPr sz="650" spc="30" dirty="0">
                <a:latin typeface="Yu Gothic"/>
                <a:cs typeface="Yu Gothic"/>
              </a:rPr>
              <a:t>税込</a:t>
            </a:r>
            <a:r>
              <a:rPr sz="650" spc="10" dirty="0">
                <a:latin typeface="Yu Gothic"/>
                <a:cs typeface="Yu Gothic"/>
              </a:rPr>
              <a:t>)</a:t>
            </a:r>
            <a:r>
              <a:rPr sz="650" spc="85" dirty="0">
                <a:latin typeface="Yu Gothic"/>
                <a:cs typeface="Yu Gothic"/>
              </a:rPr>
              <a:t> </a:t>
            </a:r>
            <a:r>
              <a:rPr sz="650" spc="30" dirty="0">
                <a:latin typeface="Yu Gothic"/>
                <a:cs typeface="Yu Gothic"/>
              </a:rPr>
              <a:t>消費税</a:t>
            </a:r>
            <a:r>
              <a:rPr sz="650" spc="15" dirty="0">
                <a:latin typeface="Yu Gothic"/>
                <a:cs typeface="Yu Gothic"/>
              </a:rPr>
              <a:t>：20</a:t>
            </a:r>
            <a:endParaRPr sz="650">
              <a:latin typeface="Yu Gothic"/>
              <a:cs typeface="Yu Gothic"/>
            </a:endParaRPr>
          </a:p>
        </p:txBody>
      </p:sp>
      <p:sp>
        <p:nvSpPr>
          <p:cNvPr id="9" name="object 9"/>
          <p:cNvSpPr txBox="1"/>
          <p:nvPr/>
        </p:nvSpPr>
        <p:spPr>
          <a:xfrm>
            <a:off x="1107650" y="2449665"/>
            <a:ext cx="889635" cy="129539"/>
          </a:xfrm>
          <a:prstGeom prst="rect">
            <a:avLst/>
          </a:prstGeom>
        </p:spPr>
        <p:txBody>
          <a:bodyPr vert="horz" wrap="square" lIns="0" tIns="16510" rIns="0" bIns="0" rtlCol="0">
            <a:spAutoFit/>
          </a:bodyPr>
          <a:lstStyle/>
          <a:p>
            <a:pPr marL="12700">
              <a:lnSpc>
                <a:spcPct val="100000"/>
              </a:lnSpc>
              <a:spcBef>
                <a:spcPts val="130"/>
              </a:spcBef>
            </a:pPr>
            <a:r>
              <a:rPr sz="650" b="1" spc="30" dirty="0">
                <a:solidFill>
                  <a:srgbClr val="C00000"/>
                </a:solidFill>
                <a:latin typeface="Yu Gothic"/>
                <a:cs typeface="Yu Gothic"/>
              </a:rPr>
              <a:t>※は軽減税率対象品目</a:t>
            </a:r>
            <a:endParaRPr sz="650">
              <a:latin typeface="Yu Gothic"/>
              <a:cs typeface="Yu Gothic"/>
            </a:endParaRPr>
          </a:p>
        </p:txBody>
      </p:sp>
      <p:sp>
        <p:nvSpPr>
          <p:cNvPr id="10" name="object 10"/>
          <p:cNvSpPr txBox="1"/>
          <p:nvPr/>
        </p:nvSpPr>
        <p:spPr>
          <a:xfrm>
            <a:off x="3458456" y="2449665"/>
            <a:ext cx="54419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■■株式会社</a:t>
            </a:r>
            <a:endParaRPr sz="650">
              <a:latin typeface="Yu Gothic"/>
              <a:cs typeface="Yu Gothic"/>
            </a:endParaRPr>
          </a:p>
        </p:txBody>
      </p:sp>
      <p:sp>
        <p:nvSpPr>
          <p:cNvPr id="11" name="object 11"/>
          <p:cNvSpPr txBox="1"/>
          <p:nvPr/>
        </p:nvSpPr>
        <p:spPr>
          <a:xfrm>
            <a:off x="1104712" y="3008989"/>
            <a:ext cx="80327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〇〇株式会社</a:t>
            </a:r>
            <a:r>
              <a:rPr sz="650" spc="190" dirty="0">
                <a:latin typeface="Yu Gothic"/>
                <a:cs typeface="Yu Gothic"/>
              </a:rPr>
              <a:t> </a:t>
            </a:r>
            <a:r>
              <a:rPr sz="650" spc="30" dirty="0">
                <a:latin typeface="Yu Gothic"/>
                <a:cs typeface="Yu Gothic"/>
              </a:rPr>
              <a:t>御中</a:t>
            </a:r>
            <a:endParaRPr sz="650">
              <a:latin typeface="Yu Gothic"/>
              <a:cs typeface="Yu Gothic"/>
            </a:endParaRPr>
          </a:p>
        </p:txBody>
      </p:sp>
      <p:sp>
        <p:nvSpPr>
          <p:cNvPr id="12" name="object 12"/>
          <p:cNvSpPr txBox="1"/>
          <p:nvPr/>
        </p:nvSpPr>
        <p:spPr>
          <a:xfrm>
            <a:off x="3086053" y="3008989"/>
            <a:ext cx="854075" cy="129539"/>
          </a:xfrm>
          <a:prstGeom prst="rect">
            <a:avLst/>
          </a:prstGeom>
        </p:spPr>
        <p:txBody>
          <a:bodyPr vert="horz" wrap="square" lIns="0" tIns="16510" rIns="0" bIns="0" rtlCol="0">
            <a:spAutoFit/>
          </a:bodyPr>
          <a:lstStyle/>
          <a:p>
            <a:pPr marL="12700">
              <a:lnSpc>
                <a:spcPct val="100000"/>
              </a:lnSpc>
              <a:spcBef>
                <a:spcPts val="130"/>
              </a:spcBef>
            </a:pPr>
            <a:r>
              <a:rPr sz="650" spc="25" dirty="0">
                <a:latin typeface="Yu Gothic"/>
                <a:cs typeface="Yu Gothic"/>
              </a:rPr>
              <a:t>H </a:t>
            </a:r>
            <a:r>
              <a:rPr sz="650" spc="30" dirty="0">
                <a:latin typeface="Yu Gothic"/>
                <a:cs typeface="Yu Gothic"/>
              </a:rPr>
              <a:t>〇 </a:t>
            </a:r>
            <a:r>
              <a:rPr sz="650" spc="5" dirty="0">
                <a:latin typeface="Yu Gothic"/>
                <a:cs typeface="Yu Gothic"/>
              </a:rPr>
              <a:t>.10.20</a:t>
            </a:r>
            <a:r>
              <a:rPr sz="650" spc="105" dirty="0">
                <a:latin typeface="Yu Gothic"/>
                <a:cs typeface="Yu Gothic"/>
              </a:rPr>
              <a:t> </a:t>
            </a:r>
            <a:r>
              <a:rPr sz="650" b="1" spc="15" dirty="0">
                <a:solidFill>
                  <a:srgbClr val="00AFEF"/>
                </a:solidFill>
                <a:latin typeface="Yu Gothic"/>
                <a:cs typeface="Yu Gothic"/>
              </a:rPr>
              <a:t>No.1002</a:t>
            </a:r>
            <a:endParaRPr sz="650">
              <a:latin typeface="Yu Gothic"/>
              <a:cs typeface="Yu Gothic"/>
            </a:endParaRPr>
          </a:p>
        </p:txBody>
      </p:sp>
      <p:sp>
        <p:nvSpPr>
          <p:cNvPr id="13" name="object 13"/>
          <p:cNvSpPr txBox="1"/>
          <p:nvPr/>
        </p:nvSpPr>
        <p:spPr>
          <a:xfrm>
            <a:off x="6619736" y="3148820"/>
            <a:ext cx="1551305" cy="408940"/>
          </a:xfrm>
          <a:prstGeom prst="rect">
            <a:avLst/>
          </a:prstGeom>
        </p:spPr>
        <p:txBody>
          <a:bodyPr vert="horz" wrap="square" lIns="0" tIns="16510" rIns="0" bIns="0" rtlCol="0">
            <a:spAutoFit/>
          </a:bodyPr>
          <a:lstStyle/>
          <a:p>
            <a:pPr marL="1019175">
              <a:lnSpc>
                <a:spcPct val="100000"/>
              </a:lnSpc>
              <a:spcBef>
                <a:spcPts val="130"/>
              </a:spcBef>
            </a:pPr>
            <a:r>
              <a:rPr sz="650" b="1" spc="30" dirty="0">
                <a:solidFill>
                  <a:srgbClr val="C00000"/>
                </a:solidFill>
                <a:latin typeface="Yu Gothic"/>
                <a:cs typeface="Yu Gothic"/>
              </a:rPr>
              <a:t>〇〇株式会社</a:t>
            </a:r>
            <a:endParaRPr sz="650">
              <a:latin typeface="Yu Gothic"/>
              <a:cs typeface="Yu Gothic"/>
            </a:endParaRPr>
          </a:p>
          <a:p>
            <a:pPr>
              <a:lnSpc>
                <a:spcPct val="100000"/>
              </a:lnSpc>
            </a:pPr>
            <a:endParaRPr sz="700">
              <a:latin typeface="Times New Roman"/>
              <a:cs typeface="Times New Roman"/>
            </a:endParaRPr>
          </a:p>
          <a:p>
            <a:pPr marL="12700">
              <a:lnSpc>
                <a:spcPct val="100000"/>
              </a:lnSpc>
              <a:spcBef>
                <a:spcPts val="615"/>
              </a:spcBef>
            </a:pPr>
            <a:r>
              <a:rPr sz="650" spc="30" dirty="0">
                <a:latin typeface="Yu Gothic"/>
                <a:cs typeface="Yu Gothic"/>
              </a:rPr>
              <a:t>仕入明細回答書</a:t>
            </a:r>
            <a:endParaRPr sz="650">
              <a:latin typeface="Yu Gothic"/>
              <a:cs typeface="Yu Gothic"/>
            </a:endParaRPr>
          </a:p>
        </p:txBody>
      </p:sp>
      <p:sp>
        <p:nvSpPr>
          <p:cNvPr id="14" name="object 14"/>
          <p:cNvSpPr txBox="1"/>
          <p:nvPr/>
        </p:nvSpPr>
        <p:spPr>
          <a:xfrm>
            <a:off x="5165808" y="3568313"/>
            <a:ext cx="80327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〇〇株式会社</a:t>
            </a:r>
            <a:r>
              <a:rPr sz="650" spc="190" dirty="0">
                <a:latin typeface="Yu Gothic"/>
                <a:cs typeface="Yu Gothic"/>
              </a:rPr>
              <a:t> </a:t>
            </a:r>
            <a:r>
              <a:rPr sz="650" spc="30" dirty="0">
                <a:latin typeface="Yu Gothic"/>
                <a:cs typeface="Yu Gothic"/>
              </a:rPr>
              <a:t>御中</a:t>
            </a:r>
            <a:endParaRPr sz="650">
              <a:latin typeface="Yu Gothic"/>
              <a:cs typeface="Yu Gothic"/>
            </a:endParaRPr>
          </a:p>
        </p:txBody>
      </p:sp>
      <p:sp>
        <p:nvSpPr>
          <p:cNvPr id="15" name="object 15"/>
          <p:cNvSpPr txBox="1"/>
          <p:nvPr/>
        </p:nvSpPr>
        <p:spPr>
          <a:xfrm>
            <a:off x="7623842" y="3568313"/>
            <a:ext cx="362585" cy="129539"/>
          </a:xfrm>
          <a:prstGeom prst="rect">
            <a:avLst/>
          </a:prstGeom>
        </p:spPr>
        <p:txBody>
          <a:bodyPr vert="horz" wrap="square" lIns="0" tIns="16510" rIns="0" bIns="0" rtlCol="0">
            <a:spAutoFit/>
          </a:bodyPr>
          <a:lstStyle/>
          <a:p>
            <a:pPr marL="12700">
              <a:lnSpc>
                <a:spcPct val="100000"/>
              </a:lnSpc>
              <a:spcBef>
                <a:spcPts val="130"/>
              </a:spcBef>
            </a:pPr>
            <a:r>
              <a:rPr sz="650" spc="25" dirty="0">
                <a:latin typeface="Yu Gothic"/>
                <a:cs typeface="Yu Gothic"/>
              </a:rPr>
              <a:t>H</a:t>
            </a:r>
            <a:r>
              <a:rPr sz="650" spc="30" dirty="0">
                <a:latin typeface="Yu Gothic"/>
                <a:cs typeface="Yu Gothic"/>
              </a:rPr>
              <a:t>〇</a:t>
            </a:r>
            <a:r>
              <a:rPr sz="650" spc="-10" dirty="0">
                <a:latin typeface="Yu Gothic"/>
                <a:cs typeface="Yu Gothic"/>
              </a:rPr>
              <a:t>.</a:t>
            </a:r>
            <a:r>
              <a:rPr sz="650" spc="10" dirty="0">
                <a:latin typeface="Yu Gothic"/>
                <a:cs typeface="Yu Gothic"/>
              </a:rPr>
              <a:t>11</a:t>
            </a:r>
            <a:r>
              <a:rPr sz="650" spc="-10" dirty="0">
                <a:latin typeface="Yu Gothic"/>
                <a:cs typeface="Yu Gothic"/>
              </a:rPr>
              <a:t>.</a:t>
            </a:r>
            <a:r>
              <a:rPr sz="650" spc="15" dirty="0">
                <a:latin typeface="Yu Gothic"/>
                <a:cs typeface="Yu Gothic"/>
              </a:rPr>
              <a:t>5</a:t>
            </a:r>
            <a:endParaRPr sz="650">
              <a:latin typeface="Yu Gothic"/>
              <a:cs typeface="Yu Gothic"/>
            </a:endParaRPr>
          </a:p>
        </p:txBody>
      </p:sp>
      <p:sp>
        <p:nvSpPr>
          <p:cNvPr id="16" name="object 16"/>
          <p:cNvSpPr txBox="1"/>
          <p:nvPr/>
        </p:nvSpPr>
        <p:spPr>
          <a:xfrm>
            <a:off x="8198863" y="3568313"/>
            <a:ext cx="407034" cy="129539"/>
          </a:xfrm>
          <a:prstGeom prst="rect">
            <a:avLst/>
          </a:prstGeom>
        </p:spPr>
        <p:txBody>
          <a:bodyPr vert="horz" wrap="square" lIns="0" tIns="16510" rIns="0" bIns="0" rtlCol="0">
            <a:spAutoFit/>
          </a:bodyPr>
          <a:lstStyle/>
          <a:p>
            <a:pPr marL="12700">
              <a:lnSpc>
                <a:spcPct val="100000"/>
              </a:lnSpc>
              <a:spcBef>
                <a:spcPts val="130"/>
              </a:spcBef>
            </a:pPr>
            <a:r>
              <a:rPr sz="650" spc="25" dirty="0">
                <a:latin typeface="Yu Gothic"/>
                <a:cs typeface="Yu Gothic"/>
              </a:rPr>
              <a:t>N</a:t>
            </a:r>
            <a:r>
              <a:rPr sz="650" spc="5" dirty="0">
                <a:latin typeface="Yu Gothic"/>
                <a:cs typeface="Yu Gothic"/>
              </a:rPr>
              <a:t>o</a:t>
            </a:r>
            <a:r>
              <a:rPr sz="650" spc="-10" dirty="0">
                <a:latin typeface="Yu Gothic"/>
                <a:cs typeface="Yu Gothic"/>
              </a:rPr>
              <a:t>.</a:t>
            </a:r>
            <a:r>
              <a:rPr sz="650" spc="10" dirty="0">
                <a:latin typeface="Yu Gothic"/>
                <a:cs typeface="Yu Gothic"/>
              </a:rPr>
              <a:t>R1001</a:t>
            </a:r>
            <a:endParaRPr sz="650">
              <a:latin typeface="Yu Gothic"/>
              <a:cs typeface="Yu Gothic"/>
            </a:endParaRPr>
          </a:p>
        </p:txBody>
      </p:sp>
      <p:sp>
        <p:nvSpPr>
          <p:cNvPr id="17" name="object 17"/>
          <p:cNvSpPr txBox="1"/>
          <p:nvPr/>
        </p:nvSpPr>
        <p:spPr>
          <a:xfrm>
            <a:off x="5594806" y="3847975"/>
            <a:ext cx="1635125" cy="129539"/>
          </a:xfrm>
          <a:prstGeom prst="rect">
            <a:avLst/>
          </a:prstGeom>
        </p:spPr>
        <p:txBody>
          <a:bodyPr vert="horz" wrap="square" lIns="0" tIns="16510" rIns="0" bIns="0" rtlCol="0">
            <a:spAutoFit/>
          </a:bodyPr>
          <a:lstStyle/>
          <a:p>
            <a:pPr marL="12700">
              <a:lnSpc>
                <a:spcPct val="100000"/>
              </a:lnSpc>
              <a:spcBef>
                <a:spcPts val="130"/>
              </a:spcBef>
            </a:pPr>
            <a:r>
              <a:rPr sz="650" spc="10" dirty="0">
                <a:latin typeface="Yu Gothic"/>
                <a:cs typeface="Yu Gothic"/>
              </a:rPr>
              <a:t>10</a:t>
            </a:r>
            <a:r>
              <a:rPr sz="650" spc="30" dirty="0">
                <a:latin typeface="Yu Gothic"/>
                <a:cs typeface="Yu Gothic"/>
              </a:rPr>
              <a:t>月分支払金額</a:t>
            </a:r>
            <a:r>
              <a:rPr sz="650" spc="10" dirty="0">
                <a:latin typeface="Yu Gothic"/>
                <a:cs typeface="Yu Gothic"/>
              </a:rPr>
              <a:t>：252(</a:t>
            </a:r>
            <a:r>
              <a:rPr sz="650" spc="30" dirty="0">
                <a:latin typeface="Yu Gothic"/>
                <a:cs typeface="Yu Gothic"/>
              </a:rPr>
              <a:t>税込</a:t>
            </a:r>
            <a:r>
              <a:rPr sz="650" spc="10" dirty="0">
                <a:latin typeface="Yu Gothic"/>
                <a:cs typeface="Yu Gothic"/>
              </a:rPr>
              <a:t>)</a:t>
            </a:r>
            <a:r>
              <a:rPr sz="650" spc="45" dirty="0">
                <a:latin typeface="Yu Gothic"/>
                <a:cs typeface="Yu Gothic"/>
              </a:rPr>
              <a:t> </a:t>
            </a:r>
            <a:r>
              <a:rPr sz="650" spc="30" dirty="0">
                <a:latin typeface="Yu Gothic"/>
                <a:cs typeface="Yu Gothic"/>
              </a:rPr>
              <a:t>消費税</a:t>
            </a:r>
            <a:r>
              <a:rPr sz="650" spc="15" dirty="0">
                <a:latin typeface="Yu Gothic"/>
                <a:cs typeface="Yu Gothic"/>
              </a:rPr>
              <a:t>：20</a:t>
            </a:r>
            <a:endParaRPr sz="650">
              <a:latin typeface="Yu Gothic"/>
              <a:cs typeface="Yu Gothic"/>
            </a:endParaRPr>
          </a:p>
        </p:txBody>
      </p:sp>
      <p:sp>
        <p:nvSpPr>
          <p:cNvPr id="18" name="object 18"/>
          <p:cNvSpPr txBox="1"/>
          <p:nvPr/>
        </p:nvSpPr>
        <p:spPr>
          <a:xfrm>
            <a:off x="1107737" y="3987806"/>
            <a:ext cx="889635" cy="129539"/>
          </a:xfrm>
          <a:prstGeom prst="rect">
            <a:avLst/>
          </a:prstGeom>
        </p:spPr>
        <p:txBody>
          <a:bodyPr vert="horz" wrap="square" lIns="0" tIns="16510" rIns="0" bIns="0" rtlCol="0">
            <a:spAutoFit/>
          </a:bodyPr>
          <a:lstStyle/>
          <a:p>
            <a:pPr marL="12700">
              <a:lnSpc>
                <a:spcPct val="100000"/>
              </a:lnSpc>
              <a:spcBef>
                <a:spcPts val="130"/>
              </a:spcBef>
            </a:pPr>
            <a:r>
              <a:rPr sz="650" b="1" spc="30" dirty="0">
                <a:solidFill>
                  <a:srgbClr val="C00000"/>
                </a:solidFill>
                <a:latin typeface="Yu Gothic"/>
                <a:cs typeface="Yu Gothic"/>
              </a:rPr>
              <a:t>※は軽減税率対象品目</a:t>
            </a:r>
            <a:endParaRPr sz="650">
              <a:latin typeface="Yu Gothic"/>
              <a:cs typeface="Yu Gothic"/>
            </a:endParaRPr>
          </a:p>
        </p:txBody>
      </p:sp>
      <p:sp>
        <p:nvSpPr>
          <p:cNvPr id="19" name="object 19"/>
          <p:cNvSpPr txBox="1"/>
          <p:nvPr/>
        </p:nvSpPr>
        <p:spPr>
          <a:xfrm>
            <a:off x="3458543" y="3987806"/>
            <a:ext cx="54419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■■株式会社</a:t>
            </a:r>
            <a:endParaRPr sz="650">
              <a:latin typeface="Yu Gothic"/>
              <a:cs typeface="Yu Gothic"/>
            </a:endParaRPr>
          </a:p>
        </p:txBody>
      </p:sp>
      <p:sp>
        <p:nvSpPr>
          <p:cNvPr id="20" name="object 20"/>
          <p:cNvSpPr txBox="1"/>
          <p:nvPr/>
        </p:nvSpPr>
        <p:spPr>
          <a:xfrm>
            <a:off x="8094442" y="4370520"/>
            <a:ext cx="615950" cy="724535"/>
          </a:xfrm>
          <a:prstGeom prst="rect">
            <a:avLst/>
          </a:prstGeom>
        </p:spPr>
        <p:txBody>
          <a:bodyPr vert="horz" wrap="square" lIns="0" tIns="12065" rIns="0" bIns="0" rtlCol="0">
            <a:spAutoFit/>
          </a:bodyPr>
          <a:lstStyle/>
          <a:p>
            <a:pPr marL="265430" marR="5080" indent="-182245">
              <a:lnSpc>
                <a:spcPct val="141100"/>
              </a:lnSpc>
              <a:spcBef>
                <a:spcPts val="95"/>
              </a:spcBef>
            </a:pPr>
            <a:r>
              <a:rPr sz="650" spc="25" dirty="0">
                <a:latin typeface="Yu Gothic"/>
                <a:cs typeface="Yu Gothic"/>
              </a:rPr>
              <a:t>（確認回答） </a:t>
            </a:r>
            <a:r>
              <a:rPr sz="650" spc="30" dirty="0">
                <a:latin typeface="Yu Gothic"/>
                <a:cs typeface="Yu Gothic"/>
              </a:rPr>
              <a:t>〇</a:t>
            </a:r>
            <a:endParaRPr sz="650">
              <a:latin typeface="Yu Gothic"/>
              <a:cs typeface="Yu Gothic"/>
            </a:endParaRPr>
          </a:p>
          <a:p>
            <a:pPr marL="2540" algn="ctr">
              <a:lnSpc>
                <a:spcPct val="100000"/>
              </a:lnSpc>
              <a:spcBef>
                <a:spcPts val="320"/>
              </a:spcBef>
            </a:pPr>
            <a:r>
              <a:rPr sz="650" spc="30" dirty="0">
                <a:latin typeface="Yu Gothic"/>
                <a:cs typeface="Yu Gothic"/>
              </a:rPr>
              <a:t>〇</a:t>
            </a:r>
            <a:endParaRPr sz="650">
              <a:latin typeface="Yu Gothic"/>
              <a:cs typeface="Yu Gothic"/>
            </a:endParaRPr>
          </a:p>
          <a:p>
            <a:pPr marR="63500" algn="ctr">
              <a:lnSpc>
                <a:spcPct val="100000"/>
              </a:lnSpc>
              <a:spcBef>
                <a:spcPts val="320"/>
              </a:spcBef>
            </a:pPr>
            <a:r>
              <a:rPr sz="650" spc="30" dirty="0">
                <a:latin typeface="Yu Gothic"/>
                <a:cs typeface="Yu Gothic"/>
              </a:rPr>
              <a:t>〇：了解確認</a:t>
            </a:r>
            <a:endParaRPr sz="650">
              <a:latin typeface="Yu Gothic"/>
              <a:cs typeface="Yu Gothic"/>
            </a:endParaRPr>
          </a:p>
          <a:p>
            <a:pPr marR="63500" algn="ctr">
              <a:lnSpc>
                <a:spcPct val="100000"/>
              </a:lnSpc>
              <a:spcBef>
                <a:spcPts val="320"/>
              </a:spcBef>
            </a:pPr>
            <a:r>
              <a:rPr sz="650" spc="30" dirty="0">
                <a:latin typeface="Yu Gothic"/>
                <a:cs typeface="Yu Gothic"/>
              </a:rPr>
              <a:t>×：了解不可</a:t>
            </a:r>
            <a:endParaRPr sz="650">
              <a:latin typeface="Yu Gothic"/>
              <a:cs typeface="Yu Gothic"/>
            </a:endParaRPr>
          </a:p>
        </p:txBody>
      </p:sp>
      <p:sp>
        <p:nvSpPr>
          <p:cNvPr id="21" name="object 21"/>
          <p:cNvSpPr txBox="1"/>
          <p:nvPr/>
        </p:nvSpPr>
        <p:spPr>
          <a:xfrm>
            <a:off x="6676208" y="5105832"/>
            <a:ext cx="149161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登録番号</a:t>
            </a:r>
            <a:r>
              <a:rPr sz="650" spc="10" dirty="0">
                <a:latin typeface="Yu Gothic"/>
                <a:cs typeface="Yu Gothic"/>
              </a:rPr>
              <a:t>：T1234</a:t>
            </a:r>
            <a:r>
              <a:rPr sz="650" spc="30" dirty="0">
                <a:latin typeface="Yu Gothic"/>
                <a:cs typeface="Yu Gothic"/>
              </a:rPr>
              <a:t>・・</a:t>
            </a:r>
            <a:r>
              <a:rPr sz="650" spc="120" dirty="0">
                <a:latin typeface="Yu Gothic"/>
                <a:cs typeface="Yu Gothic"/>
              </a:rPr>
              <a:t>・</a:t>
            </a:r>
            <a:r>
              <a:rPr sz="650" spc="30" dirty="0">
                <a:latin typeface="Yu Gothic"/>
                <a:cs typeface="Yu Gothic"/>
              </a:rPr>
              <a:t>■■株式会社</a:t>
            </a:r>
            <a:endParaRPr sz="650">
              <a:latin typeface="Yu Gothic"/>
              <a:cs typeface="Yu Gothic"/>
            </a:endParaRPr>
          </a:p>
        </p:txBody>
      </p:sp>
      <p:sp>
        <p:nvSpPr>
          <p:cNvPr id="22" name="object 22"/>
          <p:cNvSpPr txBox="1"/>
          <p:nvPr/>
        </p:nvSpPr>
        <p:spPr>
          <a:xfrm>
            <a:off x="431231" y="4370517"/>
            <a:ext cx="4000500" cy="1144270"/>
          </a:xfrm>
          <a:prstGeom prst="rect">
            <a:avLst/>
          </a:prstGeom>
        </p:spPr>
        <p:txBody>
          <a:bodyPr vert="horz" wrap="square" lIns="0" tIns="52704" rIns="0" bIns="0" rtlCol="0">
            <a:spAutoFit/>
          </a:bodyPr>
          <a:lstStyle/>
          <a:p>
            <a:pPr marL="12700">
              <a:lnSpc>
                <a:spcPct val="100000"/>
              </a:lnSpc>
              <a:spcBef>
                <a:spcPts val="414"/>
              </a:spcBef>
            </a:pPr>
            <a:r>
              <a:rPr sz="650" spc="30" dirty="0">
                <a:latin typeface="Yu Gothic"/>
                <a:cs typeface="Yu Gothic"/>
              </a:rPr>
              <a:t>（注</a:t>
            </a:r>
            <a:r>
              <a:rPr sz="650" spc="20" dirty="0">
                <a:latin typeface="Yu Gothic"/>
                <a:cs typeface="Yu Gothic"/>
              </a:rPr>
              <a:t>1）</a:t>
            </a:r>
            <a:r>
              <a:rPr sz="650" spc="30" dirty="0">
                <a:latin typeface="Yu Gothic"/>
                <a:cs typeface="Yu Gothic"/>
              </a:rPr>
              <a:t>各書類中</a:t>
            </a:r>
            <a:r>
              <a:rPr sz="650" spc="25" dirty="0">
                <a:latin typeface="Yu Gothic"/>
                <a:cs typeface="Yu Gothic"/>
              </a:rPr>
              <a:t>、</a:t>
            </a:r>
            <a:r>
              <a:rPr sz="650" b="1" spc="30" dirty="0">
                <a:solidFill>
                  <a:srgbClr val="C00000"/>
                </a:solidFill>
                <a:latin typeface="Yu Gothic"/>
                <a:cs typeface="Yu Gothic"/>
              </a:rPr>
              <a:t>赤太文字（ゴシック体）</a:t>
            </a:r>
            <a:r>
              <a:rPr sz="650" spc="30" dirty="0">
                <a:latin typeface="Yu Gothic"/>
                <a:cs typeface="Yu Gothic"/>
              </a:rPr>
              <a:t>がインボイス「記載事項」を示す</a:t>
            </a:r>
            <a:endParaRPr sz="650">
              <a:latin typeface="Yu Gothic"/>
              <a:cs typeface="Yu Gothic"/>
            </a:endParaRPr>
          </a:p>
          <a:p>
            <a:pPr marL="271780">
              <a:lnSpc>
                <a:spcPct val="100000"/>
              </a:lnSpc>
              <a:spcBef>
                <a:spcPts val="320"/>
              </a:spcBef>
            </a:pPr>
            <a:r>
              <a:rPr sz="650" spc="-5" dirty="0">
                <a:latin typeface="Yu Gothic"/>
                <a:cs typeface="Yu Gothic"/>
              </a:rPr>
              <a:t>  </a:t>
            </a:r>
            <a:r>
              <a:rPr sz="650" spc="30" dirty="0">
                <a:latin typeface="Yu Gothic"/>
                <a:cs typeface="Yu Gothic"/>
              </a:rPr>
              <a:t>各書類中、</a:t>
            </a:r>
            <a:r>
              <a:rPr sz="650" b="1" spc="30" dirty="0">
                <a:solidFill>
                  <a:srgbClr val="00AFEF"/>
                </a:solidFill>
                <a:latin typeface="Yu Gothic"/>
                <a:cs typeface="Yu Gothic"/>
              </a:rPr>
              <a:t>青太文字（ゴシック体）</a:t>
            </a:r>
            <a:r>
              <a:rPr sz="650" spc="30" dirty="0">
                <a:latin typeface="Yu Gothic"/>
                <a:cs typeface="Yu Gothic"/>
              </a:rPr>
              <a:t>は書類間の関連を示す</a:t>
            </a:r>
            <a:endParaRPr sz="650">
              <a:latin typeface="Yu Gothic"/>
              <a:cs typeface="Yu Gothic"/>
            </a:endParaRPr>
          </a:p>
          <a:p>
            <a:pPr marL="12700">
              <a:lnSpc>
                <a:spcPct val="100000"/>
              </a:lnSpc>
              <a:spcBef>
                <a:spcPts val="320"/>
              </a:spcBef>
            </a:pPr>
            <a:r>
              <a:rPr sz="650" spc="30" dirty="0">
                <a:latin typeface="Yu Gothic"/>
                <a:cs typeface="Yu Gothic"/>
              </a:rPr>
              <a:t>（注</a:t>
            </a:r>
            <a:r>
              <a:rPr sz="650" spc="20" dirty="0">
                <a:latin typeface="Yu Gothic"/>
                <a:cs typeface="Yu Gothic"/>
              </a:rPr>
              <a:t>2）</a:t>
            </a:r>
            <a:r>
              <a:rPr sz="650" spc="30" dirty="0">
                <a:latin typeface="Yu Gothic"/>
                <a:cs typeface="Yu Gothic"/>
              </a:rPr>
              <a:t>「課税資産の譲渡等の価額」は税抜価格、または税込価格のいずれでもよい</a:t>
            </a:r>
            <a:endParaRPr sz="650">
              <a:latin typeface="Yu Gothic"/>
              <a:cs typeface="Yu Gothic"/>
            </a:endParaRPr>
          </a:p>
          <a:p>
            <a:pPr marL="358140" marR="1041400" indent="-346075">
              <a:lnSpc>
                <a:spcPct val="141200"/>
              </a:lnSpc>
            </a:pPr>
            <a:r>
              <a:rPr sz="650" spc="25" dirty="0">
                <a:latin typeface="Yu Gothic"/>
                <a:cs typeface="Yu Gothic"/>
              </a:rPr>
              <a:t>（注３）各書類欄：△は複数の文書が補完して「インボイス」該当となる。 </a:t>
            </a:r>
            <a:r>
              <a:rPr sz="650" spc="30" dirty="0">
                <a:latin typeface="Yu Gothic"/>
                <a:cs typeface="Yu Gothic"/>
              </a:rPr>
              <a:t>ただし仕入明細書のインボイス該当には仕入先の確認が必要</a:t>
            </a:r>
            <a:endParaRPr sz="650">
              <a:latin typeface="Yu Gothic"/>
              <a:cs typeface="Yu Gothic"/>
            </a:endParaRPr>
          </a:p>
          <a:p>
            <a:pPr marL="12700">
              <a:lnSpc>
                <a:spcPct val="100000"/>
              </a:lnSpc>
              <a:spcBef>
                <a:spcPts val="320"/>
              </a:spcBef>
            </a:pPr>
            <a:r>
              <a:rPr sz="650" spc="30" dirty="0">
                <a:latin typeface="Yu Gothic"/>
                <a:cs typeface="Yu Gothic"/>
              </a:rPr>
              <a:t>（注４）仕入明細回答書は「了解確認」の場合は不要。回答期限内に「了解不可回答」の場合に使用。</a:t>
            </a:r>
            <a:endParaRPr sz="650">
              <a:latin typeface="Yu Gothic"/>
              <a:cs typeface="Yu Gothic"/>
            </a:endParaRPr>
          </a:p>
          <a:p>
            <a:pPr marL="12700">
              <a:lnSpc>
                <a:spcPct val="100000"/>
              </a:lnSpc>
              <a:spcBef>
                <a:spcPts val="320"/>
              </a:spcBef>
            </a:pPr>
            <a:r>
              <a:rPr sz="650" spc="30" dirty="0">
                <a:latin typeface="Yu Gothic"/>
                <a:cs typeface="Yu Gothic"/>
              </a:rPr>
              <a:t>（注５）保存義務欄：〇は消費税法保存義務あり。（電子取引の取引データは電帳法上保存義務あり）</a:t>
            </a:r>
            <a:endParaRPr sz="650">
              <a:latin typeface="Yu Gothic"/>
              <a:cs typeface="Yu Gothic"/>
            </a:endParaRPr>
          </a:p>
          <a:p>
            <a:pPr marL="876300">
              <a:lnSpc>
                <a:spcPct val="100000"/>
              </a:lnSpc>
              <a:spcBef>
                <a:spcPts val="320"/>
              </a:spcBef>
            </a:pPr>
            <a:r>
              <a:rPr sz="650" spc="30" dirty="0">
                <a:latin typeface="Yu Gothic"/>
                <a:cs typeface="Yu Gothic"/>
              </a:rPr>
              <a:t>×は消費税法保存義務なし。（電子取引の取引データは電帳法上保存義務あり）</a:t>
            </a:r>
            <a:endParaRPr sz="650">
              <a:latin typeface="Yu Gothic"/>
              <a:cs typeface="Yu Gothic"/>
            </a:endParaRPr>
          </a:p>
        </p:txBody>
      </p:sp>
      <p:sp>
        <p:nvSpPr>
          <p:cNvPr id="23" name="object 23"/>
          <p:cNvSpPr txBox="1"/>
          <p:nvPr/>
        </p:nvSpPr>
        <p:spPr>
          <a:xfrm>
            <a:off x="2451320" y="1328127"/>
            <a:ext cx="28511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納品書</a:t>
            </a:r>
            <a:endParaRPr sz="650">
              <a:latin typeface="Yu Gothic"/>
              <a:cs typeface="Yu Gothic"/>
            </a:endParaRPr>
          </a:p>
        </p:txBody>
      </p:sp>
      <p:sp>
        <p:nvSpPr>
          <p:cNvPr id="24" name="object 24"/>
          <p:cNvSpPr txBox="1"/>
          <p:nvPr/>
        </p:nvSpPr>
        <p:spPr>
          <a:xfrm>
            <a:off x="2451320" y="2865981"/>
            <a:ext cx="285115" cy="129539"/>
          </a:xfrm>
          <a:prstGeom prst="rect">
            <a:avLst/>
          </a:prstGeom>
        </p:spPr>
        <p:txBody>
          <a:bodyPr vert="horz" wrap="square" lIns="0" tIns="16510" rIns="0" bIns="0" rtlCol="0">
            <a:spAutoFit/>
          </a:bodyPr>
          <a:lstStyle/>
          <a:p>
            <a:pPr marL="12700">
              <a:lnSpc>
                <a:spcPct val="100000"/>
              </a:lnSpc>
              <a:spcBef>
                <a:spcPts val="130"/>
              </a:spcBef>
            </a:pPr>
            <a:r>
              <a:rPr sz="650" spc="30" dirty="0">
                <a:latin typeface="Yu Gothic"/>
                <a:cs typeface="Yu Gothic"/>
              </a:rPr>
              <a:t>納品書</a:t>
            </a:r>
            <a:endParaRPr sz="650">
              <a:latin typeface="Yu Gothic"/>
              <a:cs typeface="Yu Gothic"/>
            </a:endParaRPr>
          </a:p>
        </p:txBody>
      </p:sp>
      <p:sp>
        <p:nvSpPr>
          <p:cNvPr id="25" name="object 25"/>
          <p:cNvSpPr/>
          <p:nvPr/>
        </p:nvSpPr>
        <p:spPr>
          <a:xfrm>
            <a:off x="1021958" y="1328929"/>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26" name="object 26"/>
          <p:cNvSpPr/>
          <p:nvPr/>
        </p:nvSpPr>
        <p:spPr>
          <a:xfrm>
            <a:off x="1021957" y="1330419"/>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27" name="object 27"/>
          <p:cNvSpPr/>
          <p:nvPr/>
        </p:nvSpPr>
        <p:spPr>
          <a:xfrm>
            <a:off x="5041262" y="1328931"/>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sp>
        <p:nvSpPr>
          <p:cNvPr id="28" name="object 28"/>
          <p:cNvSpPr/>
          <p:nvPr/>
        </p:nvSpPr>
        <p:spPr>
          <a:xfrm>
            <a:off x="5041262" y="1330419"/>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graphicFrame>
        <p:nvGraphicFramePr>
          <p:cNvPr id="29" name="object 29"/>
          <p:cNvGraphicFramePr>
            <a:graphicFrameLocks noGrp="1"/>
          </p:cNvGraphicFramePr>
          <p:nvPr/>
        </p:nvGraphicFramePr>
        <p:xfrm>
          <a:off x="429043" y="1328930"/>
          <a:ext cx="485775" cy="838829"/>
        </p:xfrm>
        <a:graphic>
          <a:graphicData uri="http://schemas.openxmlformats.org/drawingml/2006/table">
            <a:tbl>
              <a:tblPr firstRow="1" bandRow="1">
                <a:tableStyleId>{2D5ABB26-0587-4C30-8999-92F81FD0307C}</a:tableStyleId>
              </a:tblPr>
              <a:tblGrid>
                <a:gridCol w="485775">
                  <a:extLst>
                    <a:ext uri="{9D8B030D-6E8A-4147-A177-3AD203B41FA5}">
                      <a16:colId xmlns:a16="http://schemas.microsoft.com/office/drawing/2014/main" val="20000"/>
                    </a:ext>
                  </a:extLst>
                </a:gridCol>
              </a:tblGrid>
              <a:tr h="139807">
                <a:tc>
                  <a:txBody>
                    <a:bodyPr/>
                    <a:lstStyle/>
                    <a:p>
                      <a:pPr marL="114300">
                        <a:lnSpc>
                          <a:spcPct val="100000"/>
                        </a:lnSpc>
                        <a:spcBef>
                          <a:spcPts val="135"/>
                        </a:spcBef>
                      </a:pPr>
                      <a:r>
                        <a:rPr sz="650" spc="30" dirty="0">
                          <a:latin typeface="Yu Gothic"/>
                          <a:cs typeface="Yu Gothic"/>
                        </a:rPr>
                        <a:t>納品書</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9607">
                <a:tc>
                  <a:txBody>
                    <a:bodyPr/>
                    <a:lstStyle/>
                    <a:p>
                      <a:pPr>
                        <a:lnSpc>
                          <a:spcPct val="100000"/>
                        </a:lnSpc>
                        <a:spcBef>
                          <a:spcPts val="40"/>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9807">
                <a:tc>
                  <a:txBody>
                    <a:bodyPr/>
                    <a:lstStyle/>
                    <a:p>
                      <a:pPr marL="69850">
                        <a:lnSpc>
                          <a:spcPct val="100000"/>
                        </a:lnSpc>
                        <a:spcBef>
                          <a:spcPts val="135"/>
                        </a:spcBef>
                      </a:pPr>
                      <a:r>
                        <a:rPr sz="650" spc="30" dirty="0">
                          <a:latin typeface="Yu Gothic"/>
                          <a:cs typeface="Yu Gothic"/>
                        </a:rPr>
                        <a:t>保存義務</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9804">
                <a:tc>
                  <a:txBody>
                    <a:bodyPr/>
                    <a:lstStyle/>
                    <a:p>
                      <a:pPr marL="12700">
                        <a:lnSpc>
                          <a:spcPct val="100000"/>
                        </a:lnSpc>
                        <a:spcBef>
                          <a:spcPts val="135"/>
                        </a:spcBef>
                      </a:pPr>
                      <a:r>
                        <a:rPr sz="650" spc="30" dirty="0">
                          <a:latin typeface="Yu Gothic"/>
                          <a:cs typeface="Yu Gothic"/>
                        </a:rPr>
                        <a:t>買手：〇</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9804">
                <a:tc>
                  <a:txBody>
                    <a:bodyPr/>
                    <a:lstStyle/>
                    <a:p>
                      <a:pPr marL="13335">
                        <a:lnSpc>
                          <a:spcPct val="100000"/>
                        </a:lnSpc>
                        <a:spcBef>
                          <a:spcPts val="135"/>
                        </a:spcBef>
                      </a:pPr>
                      <a:r>
                        <a:rPr sz="650" spc="30" dirty="0">
                          <a:latin typeface="Yu Gothic"/>
                          <a:cs typeface="Yu Gothic"/>
                        </a:rPr>
                        <a:t>売手：〇</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30" name="object 30"/>
          <p:cNvGraphicFramePr>
            <a:graphicFrameLocks noGrp="1"/>
          </p:cNvGraphicFramePr>
          <p:nvPr/>
        </p:nvGraphicFramePr>
        <p:xfrm>
          <a:off x="4454306" y="1328931"/>
          <a:ext cx="476884" cy="838826"/>
        </p:xfrm>
        <a:graphic>
          <a:graphicData uri="http://schemas.openxmlformats.org/drawingml/2006/table">
            <a:tbl>
              <a:tblPr firstRow="1" bandRow="1">
                <a:tableStyleId>{2D5ABB26-0587-4C30-8999-92F81FD0307C}</a:tableStyleId>
              </a:tblPr>
              <a:tblGrid>
                <a:gridCol w="476884">
                  <a:extLst>
                    <a:ext uri="{9D8B030D-6E8A-4147-A177-3AD203B41FA5}">
                      <a16:colId xmlns:a16="http://schemas.microsoft.com/office/drawing/2014/main" val="20000"/>
                    </a:ext>
                  </a:extLst>
                </a:gridCol>
              </a:tblGrid>
              <a:tr h="139804">
                <a:tc>
                  <a:txBody>
                    <a:bodyPr/>
                    <a:lstStyle/>
                    <a:p>
                      <a:pPr marL="22225">
                        <a:lnSpc>
                          <a:spcPct val="100000"/>
                        </a:lnSpc>
                        <a:spcBef>
                          <a:spcPts val="135"/>
                        </a:spcBef>
                      </a:pPr>
                      <a:r>
                        <a:rPr sz="650" spc="30" dirty="0">
                          <a:latin typeface="Yu Gothic"/>
                          <a:cs typeface="Yu Gothic"/>
                        </a:rPr>
                        <a:t>仕入明細書</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9607">
                <a:tc>
                  <a:txBody>
                    <a:bodyPr/>
                    <a:lstStyle/>
                    <a:p>
                      <a:pPr>
                        <a:lnSpc>
                          <a:spcPct val="100000"/>
                        </a:lnSpc>
                        <a:spcBef>
                          <a:spcPts val="40"/>
                        </a:spcBef>
                      </a:pPr>
                      <a:endParaRPr sz="550">
                        <a:latin typeface="Times New Roman"/>
                        <a:cs typeface="Times New Roman"/>
                      </a:endParaRPr>
                    </a:p>
                    <a:p>
                      <a:pPr algn="ctr">
                        <a:lnSpc>
                          <a:spcPct val="100000"/>
                        </a:lnSpc>
                      </a:pPr>
                      <a:r>
                        <a:rPr sz="650" dirty="0">
                          <a:latin typeface="Yu Gothic"/>
                          <a:cs typeface="Yu Gothic"/>
                        </a:rPr>
                        <a:t>△</a:t>
                      </a:r>
                      <a:endParaRPr sz="650">
                        <a:latin typeface="Yu Gothic"/>
                        <a:cs typeface="Yu Gothic"/>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9807">
                <a:tc>
                  <a:txBody>
                    <a:bodyPr/>
                    <a:lstStyle/>
                    <a:p>
                      <a:pPr marL="66675">
                        <a:lnSpc>
                          <a:spcPct val="100000"/>
                        </a:lnSpc>
                        <a:spcBef>
                          <a:spcPts val="135"/>
                        </a:spcBef>
                      </a:pPr>
                      <a:r>
                        <a:rPr sz="650" spc="30" dirty="0">
                          <a:latin typeface="Yu Gothic"/>
                          <a:cs typeface="Yu Gothic"/>
                        </a:rPr>
                        <a:t>保存義務</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9804">
                <a:tc>
                  <a:txBody>
                    <a:bodyPr/>
                    <a:lstStyle/>
                    <a:p>
                      <a:pPr marL="12700">
                        <a:lnSpc>
                          <a:spcPct val="100000"/>
                        </a:lnSpc>
                        <a:spcBef>
                          <a:spcPts val="135"/>
                        </a:spcBef>
                      </a:pPr>
                      <a:r>
                        <a:rPr sz="650" spc="30" dirty="0">
                          <a:latin typeface="Yu Gothic"/>
                          <a:cs typeface="Yu Gothic"/>
                        </a:rPr>
                        <a:t>買手：〇</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9804">
                <a:tc>
                  <a:txBody>
                    <a:bodyPr/>
                    <a:lstStyle/>
                    <a:p>
                      <a:pPr marL="13335">
                        <a:lnSpc>
                          <a:spcPct val="100000"/>
                        </a:lnSpc>
                        <a:spcBef>
                          <a:spcPts val="135"/>
                        </a:spcBef>
                      </a:pPr>
                      <a:r>
                        <a:rPr sz="650" spc="30" dirty="0">
                          <a:latin typeface="Yu Gothic"/>
                          <a:cs typeface="Yu Gothic"/>
                        </a:rPr>
                        <a:t>売手：×</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31" name="object 31"/>
          <p:cNvGraphicFramePr>
            <a:graphicFrameLocks noGrp="1"/>
          </p:cNvGraphicFramePr>
          <p:nvPr/>
        </p:nvGraphicFramePr>
        <p:xfrm>
          <a:off x="1531447" y="1748343"/>
          <a:ext cx="1981834" cy="559217"/>
        </p:xfrm>
        <a:graphic>
          <a:graphicData uri="http://schemas.openxmlformats.org/drawingml/2006/table">
            <a:tbl>
              <a:tblPr firstRow="1" bandRow="1">
                <a:tableStyleId>{2D5ABB26-0587-4C30-8999-92F81FD0307C}</a:tableStyleId>
              </a:tblPr>
              <a:tblGrid>
                <a:gridCol w="1123315">
                  <a:extLst>
                    <a:ext uri="{9D8B030D-6E8A-4147-A177-3AD203B41FA5}">
                      <a16:colId xmlns:a16="http://schemas.microsoft.com/office/drawing/2014/main" val="20000"/>
                    </a:ext>
                  </a:extLst>
                </a:gridCol>
                <a:gridCol w="429259">
                  <a:extLst>
                    <a:ext uri="{9D8B030D-6E8A-4147-A177-3AD203B41FA5}">
                      <a16:colId xmlns:a16="http://schemas.microsoft.com/office/drawing/2014/main" val="20001"/>
                    </a:ext>
                  </a:extLst>
                </a:gridCol>
                <a:gridCol w="429260">
                  <a:extLst>
                    <a:ext uri="{9D8B030D-6E8A-4147-A177-3AD203B41FA5}">
                      <a16:colId xmlns:a16="http://schemas.microsoft.com/office/drawing/2014/main" val="20002"/>
                    </a:ext>
                  </a:extLst>
                </a:gridCol>
              </a:tblGrid>
              <a:tr h="139807">
                <a:tc>
                  <a:txBody>
                    <a:bodyPr/>
                    <a:lstStyle/>
                    <a:p>
                      <a:pPr algn="ctr">
                        <a:lnSpc>
                          <a:spcPct val="100000"/>
                        </a:lnSpc>
                        <a:spcBef>
                          <a:spcPts val="110"/>
                        </a:spcBef>
                      </a:pPr>
                      <a:r>
                        <a:rPr sz="650" spc="30" dirty="0">
                          <a:latin typeface="Yu Gothic"/>
                          <a:cs typeface="Yu Gothic"/>
                        </a:rPr>
                        <a:t>品名</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30" dirty="0">
                          <a:latin typeface="Yu Gothic"/>
                          <a:cs typeface="Yu Gothic"/>
                        </a:rPr>
                        <a:t>税抜価格</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30" dirty="0">
                          <a:latin typeface="Yu Gothic"/>
                          <a:cs typeface="Yu Gothic"/>
                        </a:rPr>
                        <a:t>数量</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9804">
                <a:tc>
                  <a:txBody>
                    <a:bodyPr/>
                    <a:lstStyle/>
                    <a:p>
                      <a:pPr marL="2540" algn="ctr">
                        <a:lnSpc>
                          <a:spcPct val="100000"/>
                        </a:lnSpc>
                        <a:spcBef>
                          <a:spcPts val="110"/>
                        </a:spcBef>
                      </a:pPr>
                      <a:r>
                        <a:rPr sz="650" b="1" spc="30" dirty="0">
                          <a:solidFill>
                            <a:srgbClr val="C00000"/>
                          </a:solidFill>
                          <a:latin typeface="Yu Gothic"/>
                          <a:cs typeface="Yu Gothic"/>
                        </a:rPr>
                        <a:t>かんづめ</a:t>
                      </a:r>
                      <a:r>
                        <a:rPr sz="650" b="1" spc="20" dirty="0">
                          <a:solidFill>
                            <a:srgbClr val="C00000"/>
                          </a:solidFill>
                          <a:latin typeface="Yu Gothic"/>
                          <a:cs typeface="Yu Gothic"/>
                        </a:rPr>
                        <a:t>a1※</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35</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39804">
                <a:tc>
                  <a:txBody>
                    <a:bodyPr/>
                    <a:lstStyle/>
                    <a:p>
                      <a:pPr marL="2540" algn="ctr">
                        <a:lnSpc>
                          <a:spcPct val="100000"/>
                        </a:lnSpc>
                        <a:spcBef>
                          <a:spcPts val="110"/>
                        </a:spcBef>
                      </a:pPr>
                      <a:r>
                        <a:rPr sz="650" b="1" spc="30" dirty="0">
                          <a:solidFill>
                            <a:srgbClr val="C00000"/>
                          </a:solidFill>
                          <a:latin typeface="Yu Gothic"/>
                          <a:cs typeface="Yu Gothic"/>
                        </a:rPr>
                        <a:t>かんづめ</a:t>
                      </a:r>
                      <a:r>
                        <a:rPr sz="650" b="1" spc="20" dirty="0">
                          <a:solidFill>
                            <a:srgbClr val="C00000"/>
                          </a:solidFill>
                          <a:latin typeface="Yu Gothic"/>
                          <a:cs typeface="Yu Gothic"/>
                        </a:rPr>
                        <a:t>a2※</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35</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39802">
                <a:tc>
                  <a:txBody>
                    <a:bodyPr/>
                    <a:lstStyle/>
                    <a:p>
                      <a:pPr marL="2540" algn="ctr">
                        <a:lnSpc>
                          <a:spcPct val="100000"/>
                        </a:lnSpc>
                        <a:spcBef>
                          <a:spcPts val="110"/>
                        </a:spcBef>
                      </a:pPr>
                      <a:r>
                        <a:rPr sz="650" b="1" spc="30" dirty="0">
                          <a:solidFill>
                            <a:srgbClr val="C00000"/>
                          </a:solidFill>
                          <a:latin typeface="Yu Gothic"/>
                          <a:cs typeface="Yu Gothic"/>
                        </a:rPr>
                        <a:t>発泡酒</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46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sp>
        <p:nvSpPr>
          <p:cNvPr id="32" name="object 32"/>
          <p:cNvSpPr/>
          <p:nvPr/>
        </p:nvSpPr>
        <p:spPr>
          <a:xfrm>
            <a:off x="1018978" y="1328931"/>
            <a:ext cx="0" cy="1401445"/>
          </a:xfrm>
          <a:custGeom>
            <a:avLst/>
            <a:gdLst/>
            <a:ahLst/>
            <a:cxnLst/>
            <a:rect l="l" t="t" r="r" b="b"/>
            <a:pathLst>
              <a:path h="1401445">
                <a:moveTo>
                  <a:pt x="0" y="0"/>
                </a:moveTo>
                <a:lnTo>
                  <a:pt x="0" y="1401022"/>
                </a:lnTo>
              </a:path>
            </a:pathLst>
          </a:custGeom>
          <a:ln w="3175">
            <a:solidFill>
              <a:srgbClr val="000000"/>
            </a:solidFill>
          </a:ln>
        </p:spPr>
        <p:txBody>
          <a:bodyPr wrap="square" lIns="0" tIns="0" rIns="0" bIns="0" rtlCol="0"/>
          <a:lstStyle/>
          <a:p>
            <a:endParaRPr/>
          </a:p>
        </p:txBody>
      </p:sp>
      <p:sp>
        <p:nvSpPr>
          <p:cNvPr id="33" name="object 33"/>
          <p:cNvSpPr/>
          <p:nvPr/>
        </p:nvSpPr>
        <p:spPr>
          <a:xfrm>
            <a:off x="1020468" y="1328932"/>
            <a:ext cx="0" cy="1401445"/>
          </a:xfrm>
          <a:custGeom>
            <a:avLst/>
            <a:gdLst/>
            <a:ahLst/>
            <a:cxnLst/>
            <a:rect l="l" t="t" r="r" b="b"/>
            <a:pathLst>
              <a:path h="1401445">
                <a:moveTo>
                  <a:pt x="0" y="0"/>
                </a:moveTo>
                <a:lnTo>
                  <a:pt x="0" y="1401022"/>
                </a:lnTo>
              </a:path>
            </a:pathLst>
          </a:custGeom>
          <a:ln w="3175">
            <a:solidFill>
              <a:srgbClr val="000000"/>
            </a:solidFill>
          </a:ln>
        </p:spPr>
        <p:txBody>
          <a:bodyPr wrap="square" lIns="0" tIns="0" rIns="0" bIns="0" rtlCol="0"/>
          <a:lstStyle/>
          <a:p>
            <a:endParaRPr/>
          </a:p>
        </p:txBody>
      </p:sp>
      <p:sp>
        <p:nvSpPr>
          <p:cNvPr id="34" name="object 34"/>
          <p:cNvSpPr/>
          <p:nvPr/>
        </p:nvSpPr>
        <p:spPr>
          <a:xfrm>
            <a:off x="1021958" y="2726979"/>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35" name="object 35"/>
          <p:cNvSpPr/>
          <p:nvPr/>
        </p:nvSpPr>
        <p:spPr>
          <a:xfrm>
            <a:off x="1021957" y="2728467"/>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36" name="object 36"/>
          <p:cNvSpPr/>
          <p:nvPr/>
        </p:nvSpPr>
        <p:spPr>
          <a:xfrm>
            <a:off x="4025263" y="1331906"/>
            <a:ext cx="0" cy="1398270"/>
          </a:xfrm>
          <a:custGeom>
            <a:avLst/>
            <a:gdLst/>
            <a:ahLst/>
            <a:cxnLst/>
            <a:rect l="l" t="t" r="r" b="b"/>
            <a:pathLst>
              <a:path h="1398270">
                <a:moveTo>
                  <a:pt x="0" y="0"/>
                </a:moveTo>
                <a:lnTo>
                  <a:pt x="0" y="1398047"/>
                </a:lnTo>
              </a:path>
            </a:pathLst>
          </a:custGeom>
          <a:ln w="3175">
            <a:solidFill>
              <a:srgbClr val="000000"/>
            </a:solidFill>
          </a:ln>
        </p:spPr>
        <p:txBody>
          <a:bodyPr wrap="square" lIns="0" tIns="0" rIns="0" bIns="0" rtlCol="0"/>
          <a:lstStyle/>
          <a:p>
            <a:endParaRPr/>
          </a:p>
        </p:txBody>
      </p:sp>
      <p:sp>
        <p:nvSpPr>
          <p:cNvPr id="37" name="object 37"/>
          <p:cNvSpPr/>
          <p:nvPr/>
        </p:nvSpPr>
        <p:spPr>
          <a:xfrm>
            <a:off x="4026752" y="1331907"/>
            <a:ext cx="0" cy="1398270"/>
          </a:xfrm>
          <a:custGeom>
            <a:avLst/>
            <a:gdLst/>
            <a:ahLst/>
            <a:cxnLst/>
            <a:rect l="l" t="t" r="r" b="b"/>
            <a:pathLst>
              <a:path h="1398270">
                <a:moveTo>
                  <a:pt x="0" y="0"/>
                </a:moveTo>
                <a:lnTo>
                  <a:pt x="0" y="1398047"/>
                </a:lnTo>
              </a:path>
            </a:pathLst>
          </a:custGeom>
          <a:ln w="3175">
            <a:solidFill>
              <a:srgbClr val="000000"/>
            </a:solidFill>
          </a:ln>
        </p:spPr>
        <p:txBody>
          <a:bodyPr wrap="square" lIns="0" tIns="0" rIns="0" bIns="0" rtlCol="0"/>
          <a:lstStyle/>
          <a:p>
            <a:endParaRPr/>
          </a:p>
        </p:txBody>
      </p:sp>
      <p:sp>
        <p:nvSpPr>
          <p:cNvPr id="38" name="object 38"/>
          <p:cNvSpPr/>
          <p:nvPr/>
        </p:nvSpPr>
        <p:spPr>
          <a:xfrm>
            <a:off x="1021958" y="2866784"/>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39" name="object 39"/>
          <p:cNvSpPr/>
          <p:nvPr/>
        </p:nvSpPr>
        <p:spPr>
          <a:xfrm>
            <a:off x="1021957" y="2868269"/>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40" name="object 40"/>
          <p:cNvSpPr/>
          <p:nvPr/>
        </p:nvSpPr>
        <p:spPr>
          <a:xfrm>
            <a:off x="3941838" y="3006588"/>
            <a:ext cx="0" cy="142875"/>
          </a:xfrm>
          <a:custGeom>
            <a:avLst/>
            <a:gdLst/>
            <a:ahLst/>
            <a:cxnLst/>
            <a:rect l="l" t="t" r="r" b="b"/>
            <a:pathLst>
              <a:path h="142875">
                <a:moveTo>
                  <a:pt x="0" y="0"/>
                </a:moveTo>
                <a:lnTo>
                  <a:pt x="0" y="142779"/>
                </a:lnTo>
              </a:path>
            </a:pathLst>
          </a:custGeom>
          <a:ln w="3175">
            <a:solidFill>
              <a:srgbClr val="000000"/>
            </a:solidFill>
          </a:ln>
        </p:spPr>
        <p:txBody>
          <a:bodyPr wrap="square" lIns="0" tIns="0" rIns="0" bIns="0" rtlCol="0"/>
          <a:lstStyle/>
          <a:p>
            <a:endParaRPr/>
          </a:p>
        </p:txBody>
      </p:sp>
      <p:sp>
        <p:nvSpPr>
          <p:cNvPr id="41" name="object 41"/>
          <p:cNvSpPr/>
          <p:nvPr/>
        </p:nvSpPr>
        <p:spPr>
          <a:xfrm>
            <a:off x="3943327" y="3006586"/>
            <a:ext cx="0" cy="142875"/>
          </a:xfrm>
          <a:custGeom>
            <a:avLst/>
            <a:gdLst/>
            <a:ahLst/>
            <a:cxnLst/>
            <a:rect l="l" t="t" r="r" b="b"/>
            <a:pathLst>
              <a:path h="142875">
                <a:moveTo>
                  <a:pt x="0" y="0"/>
                </a:moveTo>
                <a:lnTo>
                  <a:pt x="0" y="142782"/>
                </a:lnTo>
              </a:path>
            </a:pathLst>
          </a:custGeom>
          <a:ln w="3175">
            <a:solidFill>
              <a:srgbClr val="000000"/>
            </a:solidFill>
          </a:ln>
        </p:spPr>
        <p:txBody>
          <a:bodyPr wrap="square" lIns="0" tIns="0" rIns="0" bIns="0" rtlCol="0"/>
          <a:lstStyle/>
          <a:p>
            <a:endParaRPr/>
          </a:p>
        </p:txBody>
      </p:sp>
      <p:sp>
        <p:nvSpPr>
          <p:cNvPr id="42" name="object 42"/>
          <p:cNvSpPr/>
          <p:nvPr/>
        </p:nvSpPr>
        <p:spPr>
          <a:xfrm>
            <a:off x="5038283" y="1328931"/>
            <a:ext cx="0" cy="1960245"/>
          </a:xfrm>
          <a:custGeom>
            <a:avLst/>
            <a:gdLst/>
            <a:ahLst/>
            <a:cxnLst/>
            <a:rect l="l" t="t" r="r" b="b"/>
            <a:pathLst>
              <a:path h="1960245">
                <a:moveTo>
                  <a:pt x="0" y="0"/>
                </a:moveTo>
                <a:lnTo>
                  <a:pt x="0" y="1960241"/>
                </a:lnTo>
              </a:path>
            </a:pathLst>
          </a:custGeom>
          <a:ln w="3175">
            <a:solidFill>
              <a:srgbClr val="000000"/>
            </a:solidFill>
          </a:ln>
        </p:spPr>
        <p:txBody>
          <a:bodyPr wrap="square" lIns="0" tIns="0" rIns="0" bIns="0" rtlCol="0"/>
          <a:lstStyle/>
          <a:p>
            <a:endParaRPr/>
          </a:p>
        </p:txBody>
      </p:sp>
      <p:sp>
        <p:nvSpPr>
          <p:cNvPr id="43" name="object 43"/>
          <p:cNvSpPr/>
          <p:nvPr/>
        </p:nvSpPr>
        <p:spPr>
          <a:xfrm>
            <a:off x="5039772" y="1328932"/>
            <a:ext cx="0" cy="1960245"/>
          </a:xfrm>
          <a:custGeom>
            <a:avLst/>
            <a:gdLst/>
            <a:ahLst/>
            <a:cxnLst/>
            <a:rect l="l" t="t" r="r" b="b"/>
            <a:pathLst>
              <a:path h="1960245">
                <a:moveTo>
                  <a:pt x="0" y="0"/>
                </a:moveTo>
                <a:lnTo>
                  <a:pt x="0" y="1960241"/>
                </a:lnTo>
              </a:path>
            </a:pathLst>
          </a:custGeom>
          <a:ln w="3175">
            <a:solidFill>
              <a:srgbClr val="000000"/>
            </a:solidFill>
          </a:ln>
        </p:spPr>
        <p:txBody>
          <a:bodyPr wrap="square" lIns="0" tIns="0" rIns="0" bIns="0" rtlCol="0"/>
          <a:lstStyle/>
          <a:p>
            <a:endParaRPr/>
          </a:p>
        </p:txBody>
      </p:sp>
      <p:sp>
        <p:nvSpPr>
          <p:cNvPr id="44" name="object 44"/>
          <p:cNvSpPr/>
          <p:nvPr/>
        </p:nvSpPr>
        <p:spPr>
          <a:xfrm>
            <a:off x="5041262" y="3286198"/>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sp>
        <p:nvSpPr>
          <p:cNvPr id="45" name="object 45"/>
          <p:cNvSpPr/>
          <p:nvPr/>
        </p:nvSpPr>
        <p:spPr>
          <a:xfrm>
            <a:off x="5041262" y="3287686"/>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sp>
        <p:nvSpPr>
          <p:cNvPr id="46" name="object 46"/>
          <p:cNvSpPr/>
          <p:nvPr/>
        </p:nvSpPr>
        <p:spPr>
          <a:xfrm>
            <a:off x="8708989" y="1331906"/>
            <a:ext cx="0" cy="1957705"/>
          </a:xfrm>
          <a:custGeom>
            <a:avLst/>
            <a:gdLst/>
            <a:ahLst/>
            <a:cxnLst/>
            <a:rect l="l" t="t" r="r" b="b"/>
            <a:pathLst>
              <a:path h="1957704">
                <a:moveTo>
                  <a:pt x="0" y="0"/>
                </a:moveTo>
                <a:lnTo>
                  <a:pt x="0" y="1957267"/>
                </a:lnTo>
              </a:path>
            </a:pathLst>
          </a:custGeom>
          <a:ln w="3175">
            <a:solidFill>
              <a:srgbClr val="000000"/>
            </a:solidFill>
          </a:ln>
        </p:spPr>
        <p:txBody>
          <a:bodyPr wrap="square" lIns="0" tIns="0" rIns="0" bIns="0" rtlCol="0"/>
          <a:lstStyle/>
          <a:p>
            <a:endParaRPr/>
          </a:p>
        </p:txBody>
      </p:sp>
      <p:sp>
        <p:nvSpPr>
          <p:cNvPr id="47" name="object 47"/>
          <p:cNvSpPr/>
          <p:nvPr/>
        </p:nvSpPr>
        <p:spPr>
          <a:xfrm>
            <a:off x="8710478" y="1331907"/>
            <a:ext cx="0" cy="1957705"/>
          </a:xfrm>
          <a:custGeom>
            <a:avLst/>
            <a:gdLst/>
            <a:ahLst/>
            <a:cxnLst/>
            <a:rect l="l" t="t" r="r" b="b"/>
            <a:pathLst>
              <a:path h="1957704">
                <a:moveTo>
                  <a:pt x="0" y="0"/>
                </a:moveTo>
                <a:lnTo>
                  <a:pt x="0" y="1957266"/>
                </a:lnTo>
              </a:path>
            </a:pathLst>
          </a:custGeom>
          <a:ln w="3175">
            <a:solidFill>
              <a:srgbClr val="000000"/>
            </a:solidFill>
          </a:ln>
        </p:spPr>
        <p:txBody>
          <a:bodyPr wrap="square" lIns="0" tIns="0" rIns="0" bIns="0" rtlCol="0"/>
          <a:lstStyle/>
          <a:p>
            <a:endParaRPr/>
          </a:p>
        </p:txBody>
      </p:sp>
      <p:sp>
        <p:nvSpPr>
          <p:cNvPr id="48" name="object 48"/>
          <p:cNvSpPr/>
          <p:nvPr/>
        </p:nvSpPr>
        <p:spPr>
          <a:xfrm>
            <a:off x="5041262" y="3426003"/>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sp>
        <p:nvSpPr>
          <p:cNvPr id="49" name="object 49"/>
          <p:cNvSpPr/>
          <p:nvPr/>
        </p:nvSpPr>
        <p:spPr>
          <a:xfrm>
            <a:off x="5041262" y="3427491"/>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graphicFrame>
        <p:nvGraphicFramePr>
          <p:cNvPr id="50" name="object 50"/>
          <p:cNvGraphicFramePr>
            <a:graphicFrameLocks noGrp="1"/>
          </p:cNvGraphicFramePr>
          <p:nvPr/>
        </p:nvGraphicFramePr>
        <p:xfrm>
          <a:off x="429043" y="2866782"/>
          <a:ext cx="485775" cy="838828"/>
        </p:xfrm>
        <a:graphic>
          <a:graphicData uri="http://schemas.openxmlformats.org/drawingml/2006/table">
            <a:tbl>
              <a:tblPr firstRow="1" bandRow="1">
                <a:tableStyleId>{2D5ABB26-0587-4C30-8999-92F81FD0307C}</a:tableStyleId>
              </a:tblPr>
              <a:tblGrid>
                <a:gridCol w="485775">
                  <a:extLst>
                    <a:ext uri="{9D8B030D-6E8A-4147-A177-3AD203B41FA5}">
                      <a16:colId xmlns:a16="http://schemas.microsoft.com/office/drawing/2014/main" val="20000"/>
                    </a:ext>
                  </a:extLst>
                </a:gridCol>
              </a:tblGrid>
              <a:tr h="139804">
                <a:tc>
                  <a:txBody>
                    <a:bodyPr/>
                    <a:lstStyle/>
                    <a:p>
                      <a:pPr marL="114300">
                        <a:lnSpc>
                          <a:spcPct val="100000"/>
                        </a:lnSpc>
                        <a:spcBef>
                          <a:spcPts val="135"/>
                        </a:spcBef>
                      </a:pPr>
                      <a:r>
                        <a:rPr sz="650" spc="30" dirty="0">
                          <a:latin typeface="Yu Gothic"/>
                          <a:cs typeface="Yu Gothic"/>
                        </a:rPr>
                        <a:t>納品書</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9612">
                <a:tc>
                  <a:txBody>
                    <a:bodyPr/>
                    <a:lstStyle/>
                    <a:p>
                      <a:pPr>
                        <a:lnSpc>
                          <a:spcPct val="100000"/>
                        </a:lnSpc>
                        <a:spcBef>
                          <a:spcPts val="40"/>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9804">
                <a:tc>
                  <a:txBody>
                    <a:bodyPr/>
                    <a:lstStyle/>
                    <a:p>
                      <a:pPr marL="69850">
                        <a:lnSpc>
                          <a:spcPct val="100000"/>
                        </a:lnSpc>
                        <a:spcBef>
                          <a:spcPts val="135"/>
                        </a:spcBef>
                      </a:pPr>
                      <a:r>
                        <a:rPr sz="650" spc="30" dirty="0">
                          <a:latin typeface="Yu Gothic"/>
                          <a:cs typeface="Yu Gothic"/>
                        </a:rPr>
                        <a:t>保存義務</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9802">
                <a:tc>
                  <a:txBody>
                    <a:bodyPr/>
                    <a:lstStyle/>
                    <a:p>
                      <a:pPr marL="13335">
                        <a:lnSpc>
                          <a:spcPct val="100000"/>
                        </a:lnSpc>
                        <a:spcBef>
                          <a:spcPts val="135"/>
                        </a:spcBef>
                      </a:pPr>
                      <a:r>
                        <a:rPr sz="650" spc="30" dirty="0">
                          <a:latin typeface="Yu Gothic"/>
                          <a:cs typeface="Yu Gothic"/>
                        </a:rPr>
                        <a:t>買手：〇</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9806">
                <a:tc>
                  <a:txBody>
                    <a:bodyPr/>
                    <a:lstStyle/>
                    <a:p>
                      <a:pPr marL="13335">
                        <a:lnSpc>
                          <a:spcPct val="100000"/>
                        </a:lnSpc>
                        <a:spcBef>
                          <a:spcPts val="135"/>
                        </a:spcBef>
                      </a:pPr>
                      <a:r>
                        <a:rPr sz="650" spc="30" dirty="0">
                          <a:latin typeface="Yu Gothic"/>
                          <a:cs typeface="Yu Gothic"/>
                        </a:rPr>
                        <a:t>売手：〇</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51" name="object 51"/>
          <p:cNvGraphicFramePr>
            <a:graphicFrameLocks noGrp="1"/>
          </p:cNvGraphicFramePr>
          <p:nvPr/>
        </p:nvGraphicFramePr>
        <p:xfrm>
          <a:off x="1531447" y="3286199"/>
          <a:ext cx="1981834" cy="559217"/>
        </p:xfrm>
        <a:graphic>
          <a:graphicData uri="http://schemas.openxmlformats.org/drawingml/2006/table">
            <a:tbl>
              <a:tblPr firstRow="1" bandRow="1">
                <a:tableStyleId>{2D5ABB26-0587-4C30-8999-92F81FD0307C}</a:tableStyleId>
              </a:tblPr>
              <a:tblGrid>
                <a:gridCol w="1123315">
                  <a:extLst>
                    <a:ext uri="{9D8B030D-6E8A-4147-A177-3AD203B41FA5}">
                      <a16:colId xmlns:a16="http://schemas.microsoft.com/office/drawing/2014/main" val="20000"/>
                    </a:ext>
                  </a:extLst>
                </a:gridCol>
                <a:gridCol w="429259">
                  <a:extLst>
                    <a:ext uri="{9D8B030D-6E8A-4147-A177-3AD203B41FA5}">
                      <a16:colId xmlns:a16="http://schemas.microsoft.com/office/drawing/2014/main" val="20001"/>
                    </a:ext>
                  </a:extLst>
                </a:gridCol>
                <a:gridCol w="429260">
                  <a:extLst>
                    <a:ext uri="{9D8B030D-6E8A-4147-A177-3AD203B41FA5}">
                      <a16:colId xmlns:a16="http://schemas.microsoft.com/office/drawing/2014/main" val="20002"/>
                    </a:ext>
                  </a:extLst>
                </a:gridCol>
              </a:tblGrid>
              <a:tr h="139804">
                <a:tc>
                  <a:txBody>
                    <a:bodyPr/>
                    <a:lstStyle/>
                    <a:p>
                      <a:pPr algn="ctr">
                        <a:lnSpc>
                          <a:spcPct val="100000"/>
                        </a:lnSpc>
                        <a:spcBef>
                          <a:spcPts val="110"/>
                        </a:spcBef>
                      </a:pPr>
                      <a:r>
                        <a:rPr sz="650" spc="30" dirty="0">
                          <a:latin typeface="Yu Gothic"/>
                          <a:cs typeface="Yu Gothic"/>
                        </a:rPr>
                        <a:t>品名</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30" dirty="0">
                          <a:latin typeface="Yu Gothic"/>
                          <a:cs typeface="Yu Gothic"/>
                        </a:rPr>
                        <a:t>税抜価格</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30" dirty="0">
                          <a:latin typeface="Yu Gothic"/>
                          <a:cs typeface="Yu Gothic"/>
                        </a:rPr>
                        <a:t>数量</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9802">
                <a:tc>
                  <a:txBody>
                    <a:bodyPr/>
                    <a:lstStyle/>
                    <a:p>
                      <a:pPr algn="ctr">
                        <a:lnSpc>
                          <a:spcPct val="100000"/>
                        </a:lnSpc>
                        <a:spcBef>
                          <a:spcPts val="110"/>
                        </a:spcBef>
                      </a:pPr>
                      <a:r>
                        <a:rPr sz="650" b="1" spc="30" dirty="0">
                          <a:solidFill>
                            <a:srgbClr val="C00000"/>
                          </a:solidFill>
                          <a:latin typeface="Yu Gothic"/>
                          <a:cs typeface="Yu Gothic"/>
                        </a:rPr>
                        <a:t>かんづめ</a:t>
                      </a:r>
                      <a:r>
                        <a:rPr sz="650" b="1" spc="25" dirty="0">
                          <a:solidFill>
                            <a:srgbClr val="C00000"/>
                          </a:solidFill>
                          <a:latin typeface="Yu Gothic"/>
                          <a:cs typeface="Yu Gothic"/>
                        </a:rPr>
                        <a:t>b1※</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35</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39806">
                <a:tc>
                  <a:txBody>
                    <a:bodyPr/>
                    <a:lstStyle/>
                    <a:p>
                      <a:pPr algn="ctr">
                        <a:lnSpc>
                          <a:spcPct val="100000"/>
                        </a:lnSpc>
                        <a:spcBef>
                          <a:spcPts val="110"/>
                        </a:spcBef>
                      </a:pPr>
                      <a:r>
                        <a:rPr sz="650" b="1" spc="30" dirty="0">
                          <a:solidFill>
                            <a:srgbClr val="C00000"/>
                          </a:solidFill>
                          <a:latin typeface="Yu Gothic"/>
                          <a:cs typeface="Yu Gothic"/>
                        </a:rPr>
                        <a:t>かんづめ</a:t>
                      </a:r>
                      <a:r>
                        <a:rPr sz="650" b="1" spc="25" dirty="0">
                          <a:solidFill>
                            <a:srgbClr val="C00000"/>
                          </a:solidFill>
                          <a:latin typeface="Yu Gothic"/>
                          <a:cs typeface="Yu Gothic"/>
                        </a:rPr>
                        <a:t>b2※</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35</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139805">
                <a:tc>
                  <a:txBody>
                    <a:bodyPr/>
                    <a:lstStyle/>
                    <a:p>
                      <a:pPr marL="2540" algn="ctr">
                        <a:lnSpc>
                          <a:spcPct val="100000"/>
                        </a:lnSpc>
                        <a:spcBef>
                          <a:spcPts val="110"/>
                        </a:spcBef>
                      </a:pPr>
                      <a:r>
                        <a:rPr sz="650" b="1" spc="30" dirty="0">
                          <a:solidFill>
                            <a:srgbClr val="C00000"/>
                          </a:solidFill>
                          <a:latin typeface="Yu Gothic"/>
                          <a:cs typeface="Yu Gothic"/>
                        </a:rPr>
                        <a:t>発泡酒</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46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graphicFrame>
        <p:nvGraphicFramePr>
          <p:cNvPr id="52" name="object 52"/>
          <p:cNvGraphicFramePr>
            <a:graphicFrameLocks noGrp="1"/>
          </p:cNvGraphicFramePr>
          <p:nvPr/>
        </p:nvGraphicFramePr>
        <p:xfrm>
          <a:off x="4454306" y="3286199"/>
          <a:ext cx="476884" cy="838825"/>
        </p:xfrm>
        <a:graphic>
          <a:graphicData uri="http://schemas.openxmlformats.org/drawingml/2006/table">
            <a:tbl>
              <a:tblPr firstRow="1" bandRow="1">
                <a:tableStyleId>{2D5ABB26-0587-4C30-8999-92F81FD0307C}</a:tableStyleId>
              </a:tblPr>
              <a:tblGrid>
                <a:gridCol w="476884">
                  <a:extLst>
                    <a:ext uri="{9D8B030D-6E8A-4147-A177-3AD203B41FA5}">
                      <a16:colId xmlns:a16="http://schemas.microsoft.com/office/drawing/2014/main" val="20000"/>
                    </a:ext>
                  </a:extLst>
                </a:gridCol>
              </a:tblGrid>
              <a:tr h="139804">
                <a:tc>
                  <a:txBody>
                    <a:bodyPr/>
                    <a:lstStyle/>
                    <a:p>
                      <a:pPr marL="22225">
                        <a:lnSpc>
                          <a:spcPct val="100000"/>
                        </a:lnSpc>
                        <a:spcBef>
                          <a:spcPts val="135"/>
                        </a:spcBef>
                      </a:pPr>
                      <a:r>
                        <a:rPr sz="650" spc="30" dirty="0">
                          <a:latin typeface="Yu Gothic"/>
                          <a:cs typeface="Yu Gothic"/>
                        </a:rPr>
                        <a:t>仕入回答書</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9608">
                <a:tc>
                  <a:txBody>
                    <a:bodyPr/>
                    <a:lstStyle/>
                    <a:p>
                      <a:pPr>
                        <a:lnSpc>
                          <a:spcPct val="100000"/>
                        </a:lnSpc>
                        <a:spcBef>
                          <a:spcPts val="40"/>
                        </a:spcBef>
                      </a:pPr>
                      <a:endParaRPr sz="550">
                        <a:latin typeface="Times New Roman"/>
                        <a:cs typeface="Times New Roman"/>
                      </a:endParaRPr>
                    </a:p>
                    <a:p>
                      <a:pPr algn="ctr">
                        <a:lnSpc>
                          <a:spcPct val="100000"/>
                        </a:lnSpc>
                      </a:pPr>
                      <a:r>
                        <a:rPr sz="650" dirty="0">
                          <a:latin typeface="Yu Gothic"/>
                          <a:cs typeface="Yu Gothic"/>
                        </a:rPr>
                        <a:t>×</a:t>
                      </a:r>
                      <a:endParaRPr sz="650">
                        <a:latin typeface="Yu Gothic"/>
                        <a:cs typeface="Yu Gothic"/>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9805">
                <a:tc>
                  <a:txBody>
                    <a:bodyPr/>
                    <a:lstStyle/>
                    <a:p>
                      <a:pPr marL="66675">
                        <a:lnSpc>
                          <a:spcPct val="100000"/>
                        </a:lnSpc>
                        <a:spcBef>
                          <a:spcPts val="135"/>
                        </a:spcBef>
                      </a:pPr>
                      <a:r>
                        <a:rPr sz="650" spc="30" dirty="0">
                          <a:latin typeface="Yu Gothic"/>
                          <a:cs typeface="Yu Gothic"/>
                        </a:rPr>
                        <a:t>保存義務</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9804">
                <a:tc>
                  <a:txBody>
                    <a:bodyPr/>
                    <a:lstStyle/>
                    <a:p>
                      <a:pPr marL="13335">
                        <a:lnSpc>
                          <a:spcPct val="100000"/>
                        </a:lnSpc>
                        <a:spcBef>
                          <a:spcPts val="135"/>
                        </a:spcBef>
                      </a:pPr>
                      <a:r>
                        <a:rPr sz="650" spc="30" dirty="0">
                          <a:latin typeface="Yu Gothic"/>
                          <a:cs typeface="Yu Gothic"/>
                        </a:rPr>
                        <a:t>買手：×</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9804">
                <a:tc>
                  <a:txBody>
                    <a:bodyPr/>
                    <a:lstStyle/>
                    <a:p>
                      <a:pPr marL="13335">
                        <a:lnSpc>
                          <a:spcPct val="100000"/>
                        </a:lnSpc>
                        <a:spcBef>
                          <a:spcPts val="135"/>
                        </a:spcBef>
                      </a:pPr>
                      <a:r>
                        <a:rPr sz="650" spc="30" dirty="0">
                          <a:latin typeface="Yu Gothic"/>
                          <a:cs typeface="Yu Gothic"/>
                        </a:rPr>
                        <a:t>売手：×</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53" name="object 53"/>
          <p:cNvSpPr/>
          <p:nvPr/>
        </p:nvSpPr>
        <p:spPr>
          <a:xfrm>
            <a:off x="1018978" y="2866784"/>
            <a:ext cx="0" cy="1401445"/>
          </a:xfrm>
          <a:custGeom>
            <a:avLst/>
            <a:gdLst/>
            <a:ahLst/>
            <a:cxnLst/>
            <a:rect l="l" t="t" r="r" b="b"/>
            <a:pathLst>
              <a:path h="1401445">
                <a:moveTo>
                  <a:pt x="0" y="0"/>
                </a:moveTo>
                <a:lnTo>
                  <a:pt x="0" y="1401022"/>
                </a:lnTo>
              </a:path>
            </a:pathLst>
          </a:custGeom>
          <a:ln w="3175">
            <a:solidFill>
              <a:srgbClr val="000000"/>
            </a:solidFill>
          </a:ln>
        </p:spPr>
        <p:txBody>
          <a:bodyPr wrap="square" lIns="0" tIns="0" rIns="0" bIns="0" rtlCol="0"/>
          <a:lstStyle/>
          <a:p>
            <a:endParaRPr/>
          </a:p>
        </p:txBody>
      </p:sp>
      <p:sp>
        <p:nvSpPr>
          <p:cNvPr id="54" name="object 54"/>
          <p:cNvSpPr/>
          <p:nvPr/>
        </p:nvSpPr>
        <p:spPr>
          <a:xfrm>
            <a:off x="1020468" y="2866782"/>
            <a:ext cx="0" cy="1401445"/>
          </a:xfrm>
          <a:custGeom>
            <a:avLst/>
            <a:gdLst/>
            <a:ahLst/>
            <a:cxnLst/>
            <a:rect l="l" t="t" r="r" b="b"/>
            <a:pathLst>
              <a:path h="1401445">
                <a:moveTo>
                  <a:pt x="0" y="0"/>
                </a:moveTo>
                <a:lnTo>
                  <a:pt x="0" y="1401022"/>
                </a:lnTo>
              </a:path>
            </a:pathLst>
          </a:custGeom>
          <a:ln w="3175">
            <a:solidFill>
              <a:srgbClr val="000000"/>
            </a:solidFill>
          </a:ln>
        </p:spPr>
        <p:txBody>
          <a:bodyPr wrap="square" lIns="0" tIns="0" rIns="0" bIns="0" rtlCol="0"/>
          <a:lstStyle/>
          <a:p>
            <a:endParaRPr/>
          </a:p>
        </p:txBody>
      </p:sp>
      <p:sp>
        <p:nvSpPr>
          <p:cNvPr id="55" name="object 55"/>
          <p:cNvSpPr/>
          <p:nvPr/>
        </p:nvSpPr>
        <p:spPr>
          <a:xfrm>
            <a:off x="1021958" y="4264831"/>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56" name="object 56"/>
          <p:cNvSpPr/>
          <p:nvPr/>
        </p:nvSpPr>
        <p:spPr>
          <a:xfrm>
            <a:off x="1021957" y="4266317"/>
            <a:ext cx="3006725" cy="0"/>
          </a:xfrm>
          <a:custGeom>
            <a:avLst/>
            <a:gdLst/>
            <a:ahLst/>
            <a:cxnLst/>
            <a:rect l="l" t="t" r="r" b="b"/>
            <a:pathLst>
              <a:path w="3006725">
                <a:moveTo>
                  <a:pt x="0" y="0"/>
                </a:moveTo>
                <a:lnTo>
                  <a:pt x="3006284" y="0"/>
                </a:lnTo>
              </a:path>
            </a:pathLst>
          </a:custGeom>
          <a:ln w="3175">
            <a:solidFill>
              <a:srgbClr val="000000"/>
            </a:solidFill>
          </a:ln>
        </p:spPr>
        <p:txBody>
          <a:bodyPr wrap="square" lIns="0" tIns="0" rIns="0" bIns="0" rtlCol="0"/>
          <a:lstStyle/>
          <a:p>
            <a:endParaRPr/>
          </a:p>
        </p:txBody>
      </p:sp>
      <p:sp>
        <p:nvSpPr>
          <p:cNvPr id="57" name="object 57"/>
          <p:cNvSpPr/>
          <p:nvPr/>
        </p:nvSpPr>
        <p:spPr>
          <a:xfrm>
            <a:off x="4025263" y="2869758"/>
            <a:ext cx="0" cy="1398270"/>
          </a:xfrm>
          <a:custGeom>
            <a:avLst/>
            <a:gdLst/>
            <a:ahLst/>
            <a:cxnLst/>
            <a:rect l="l" t="t" r="r" b="b"/>
            <a:pathLst>
              <a:path h="1398270">
                <a:moveTo>
                  <a:pt x="0" y="0"/>
                </a:moveTo>
                <a:lnTo>
                  <a:pt x="0" y="1398047"/>
                </a:lnTo>
              </a:path>
            </a:pathLst>
          </a:custGeom>
          <a:ln w="3175">
            <a:solidFill>
              <a:srgbClr val="000000"/>
            </a:solidFill>
          </a:ln>
        </p:spPr>
        <p:txBody>
          <a:bodyPr wrap="square" lIns="0" tIns="0" rIns="0" bIns="0" rtlCol="0"/>
          <a:lstStyle/>
          <a:p>
            <a:endParaRPr/>
          </a:p>
        </p:txBody>
      </p:sp>
      <p:sp>
        <p:nvSpPr>
          <p:cNvPr id="58" name="object 58"/>
          <p:cNvSpPr/>
          <p:nvPr/>
        </p:nvSpPr>
        <p:spPr>
          <a:xfrm>
            <a:off x="4026752" y="2869756"/>
            <a:ext cx="0" cy="1398270"/>
          </a:xfrm>
          <a:custGeom>
            <a:avLst/>
            <a:gdLst/>
            <a:ahLst/>
            <a:cxnLst/>
            <a:rect l="l" t="t" r="r" b="b"/>
            <a:pathLst>
              <a:path h="1398270">
                <a:moveTo>
                  <a:pt x="0" y="0"/>
                </a:moveTo>
                <a:lnTo>
                  <a:pt x="0" y="1398047"/>
                </a:lnTo>
              </a:path>
            </a:pathLst>
          </a:custGeom>
          <a:ln w="3175">
            <a:solidFill>
              <a:srgbClr val="000000"/>
            </a:solidFill>
          </a:ln>
        </p:spPr>
        <p:txBody>
          <a:bodyPr wrap="square" lIns="0" tIns="0" rIns="0" bIns="0" rtlCol="0"/>
          <a:lstStyle/>
          <a:p>
            <a:endParaRPr/>
          </a:p>
        </p:txBody>
      </p:sp>
      <p:sp>
        <p:nvSpPr>
          <p:cNvPr id="59" name="object 59"/>
          <p:cNvSpPr/>
          <p:nvPr/>
        </p:nvSpPr>
        <p:spPr>
          <a:xfrm>
            <a:off x="5038283" y="3426003"/>
            <a:ext cx="0" cy="1820545"/>
          </a:xfrm>
          <a:custGeom>
            <a:avLst/>
            <a:gdLst/>
            <a:ahLst/>
            <a:cxnLst/>
            <a:rect l="l" t="t" r="r" b="b"/>
            <a:pathLst>
              <a:path h="1820545">
                <a:moveTo>
                  <a:pt x="0" y="0"/>
                </a:moveTo>
                <a:lnTo>
                  <a:pt x="0" y="1820436"/>
                </a:lnTo>
              </a:path>
            </a:pathLst>
          </a:custGeom>
          <a:ln w="3175">
            <a:solidFill>
              <a:srgbClr val="000000"/>
            </a:solidFill>
          </a:ln>
        </p:spPr>
        <p:txBody>
          <a:bodyPr wrap="square" lIns="0" tIns="0" rIns="0" bIns="0" rtlCol="0"/>
          <a:lstStyle/>
          <a:p>
            <a:endParaRPr/>
          </a:p>
        </p:txBody>
      </p:sp>
      <p:sp>
        <p:nvSpPr>
          <p:cNvPr id="60" name="object 60"/>
          <p:cNvSpPr/>
          <p:nvPr/>
        </p:nvSpPr>
        <p:spPr>
          <a:xfrm>
            <a:off x="5039772" y="3426004"/>
            <a:ext cx="0" cy="1820545"/>
          </a:xfrm>
          <a:custGeom>
            <a:avLst/>
            <a:gdLst/>
            <a:ahLst/>
            <a:cxnLst/>
            <a:rect l="l" t="t" r="r" b="b"/>
            <a:pathLst>
              <a:path h="1820545">
                <a:moveTo>
                  <a:pt x="0" y="0"/>
                </a:moveTo>
                <a:lnTo>
                  <a:pt x="0" y="1820436"/>
                </a:lnTo>
              </a:path>
            </a:pathLst>
          </a:custGeom>
          <a:ln w="3175">
            <a:solidFill>
              <a:srgbClr val="000000"/>
            </a:solidFill>
          </a:ln>
        </p:spPr>
        <p:txBody>
          <a:bodyPr wrap="square" lIns="0" tIns="0" rIns="0" bIns="0" rtlCol="0"/>
          <a:lstStyle/>
          <a:p>
            <a:endParaRPr/>
          </a:p>
        </p:txBody>
      </p:sp>
      <p:sp>
        <p:nvSpPr>
          <p:cNvPr id="61" name="object 61"/>
          <p:cNvSpPr/>
          <p:nvPr/>
        </p:nvSpPr>
        <p:spPr>
          <a:xfrm>
            <a:off x="5041262" y="5243465"/>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sp>
        <p:nvSpPr>
          <p:cNvPr id="62" name="object 62"/>
          <p:cNvSpPr/>
          <p:nvPr/>
        </p:nvSpPr>
        <p:spPr>
          <a:xfrm>
            <a:off x="5041262" y="5244953"/>
            <a:ext cx="3670935" cy="0"/>
          </a:xfrm>
          <a:custGeom>
            <a:avLst/>
            <a:gdLst/>
            <a:ahLst/>
            <a:cxnLst/>
            <a:rect l="l" t="t" r="r" b="b"/>
            <a:pathLst>
              <a:path w="3670934">
                <a:moveTo>
                  <a:pt x="0" y="0"/>
                </a:moveTo>
                <a:lnTo>
                  <a:pt x="3670706" y="0"/>
                </a:lnTo>
              </a:path>
            </a:pathLst>
          </a:custGeom>
          <a:ln w="3175">
            <a:solidFill>
              <a:srgbClr val="000000"/>
            </a:solidFill>
          </a:ln>
        </p:spPr>
        <p:txBody>
          <a:bodyPr wrap="square" lIns="0" tIns="0" rIns="0" bIns="0" rtlCol="0"/>
          <a:lstStyle/>
          <a:p>
            <a:endParaRPr/>
          </a:p>
        </p:txBody>
      </p:sp>
      <p:sp>
        <p:nvSpPr>
          <p:cNvPr id="63" name="object 63"/>
          <p:cNvSpPr/>
          <p:nvPr/>
        </p:nvSpPr>
        <p:spPr>
          <a:xfrm>
            <a:off x="8708989" y="3428977"/>
            <a:ext cx="0" cy="1818005"/>
          </a:xfrm>
          <a:custGeom>
            <a:avLst/>
            <a:gdLst/>
            <a:ahLst/>
            <a:cxnLst/>
            <a:rect l="l" t="t" r="r" b="b"/>
            <a:pathLst>
              <a:path h="1818004">
                <a:moveTo>
                  <a:pt x="0" y="0"/>
                </a:moveTo>
                <a:lnTo>
                  <a:pt x="0" y="1817462"/>
                </a:lnTo>
              </a:path>
            </a:pathLst>
          </a:custGeom>
          <a:ln w="3175">
            <a:solidFill>
              <a:srgbClr val="000000"/>
            </a:solidFill>
          </a:ln>
        </p:spPr>
        <p:txBody>
          <a:bodyPr wrap="square" lIns="0" tIns="0" rIns="0" bIns="0" rtlCol="0"/>
          <a:lstStyle/>
          <a:p>
            <a:endParaRPr/>
          </a:p>
        </p:txBody>
      </p:sp>
      <p:sp>
        <p:nvSpPr>
          <p:cNvPr id="64" name="object 64"/>
          <p:cNvSpPr/>
          <p:nvPr/>
        </p:nvSpPr>
        <p:spPr>
          <a:xfrm>
            <a:off x="8710478" y="3428975"/>
            <a:ext cx="0" cy="1818005"/>
          </a:xfrm>
          <a:custGeom>
            <a:avLst/>
            <a:gdLst/>
            <a:ahLst/>
            <a:cxnLst/>
            <a:rect l="l" t="t" r="r" b="b"/>
            <a:pathLst>
              <a:path h="1818004">
                <a:moveTo>
                  <a:pt x="0" y="0"/>
                </a:moveTo>
                <a:lnTo>
                  <a:pt x="0" y="1817462"/>
                </a:lnTo>
              </a:path>
            </a:pathLst>
          </a:custGeom>
          <a:ln w="3175">
            <a:solidFill>
              <a:srgbClr val="000000"/>
            </a:solidFill>
          </a:ln>
        </p:spPr>
        <p:txBody>
          <a:bodyPr wrap="square" lIns="0" tIns="0" rIns="0" bIns="0" rtlCol="0"/>
          <a:lstStyle/>
          <a:p>
            <a:endParaRPr/>
          </a:p>
        </p:txBody>
      </p:sp>
      <p:sp>
        <p:nvSpPr>
          <p:cNvPr id="65" name="object 65"/>
          <p:cNvSpPr/>
          <p:nvPr/>
        </p:nvSpPr>
        <p:spPr>
          <a:xfrm>
            <a:off x="9141012" y="1328931"/>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66" name="object 66"/>
          <p:cNvSpPr/>
          <p:nvPr/>
        </p:nvSpPr>
        <p:spPr>
          <a:xfrm>
            <a:off x="9141011" y="1328932"/>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67" name="object 67"/>
          <p:cNvSpPr/>
          <p:nvPr/>
        </p:nvSpPr>
        <p:spPr>
          <a:xfrm>
            <a:off x="9141012" y="1468736"/>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68" name="object 68"/>
          <p:cNvSpPr/>
          <p:nvPr/>
        </p:nvSpPr>
        <p:spPr>
          <a:xfrm>
            <a:off x="9141011" y="1468737"/>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69" name="object 69"/>
          <p:cNvSpPr/>
          <p:nvPr/>
        </p:nvSpPr>
        <p:spPr>
          <a:xfrm>
            <a:off x="9141012" y="1608541"/>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70" name="object 70"/>
          <p:cNvSpPr/>
          <p:nvPr/>
        </p:nvSpPr>
        <p:spPr>
          <a:xfrm>
            <a:off x="9141011" y="1608539"/>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71" name="object 71"/>
          <p:cNvSpPr/>
          <p:nvPr/>
        </p:nvSpPr>
        <p:spPr>
          <a:xfrm>
            <a:off x="9141012" y="1748345"/>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72" name="object 72"/>
          <p:cNvSpPr/>
          <p:nvPr/>
        </p:nvSpPr>
        <p:spPr>
          <a:xfrm>
            <a:off x="9141011" y="1748343"/>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73" name="object 73"/>
          <p:cNvSpPr/>
          <p:nvPr/>
        </p:nvSpPr>
        <p:spPr>
          <a:xfrm>
            <a:off x="9141012" y="1888150"/>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74" name="object 74"/>
          <p:cNvSpPr/>
          <p:nvPr/>
        </p:nvSpPr>
        <p:spPr>
          <a:xfrm>
            <a:off x="9141011" y="1888151"/>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75" name="object 75"/>
          <p:cNvSpPr/>
          <p:nvPr/>
        </p:nvSpPr>
        <p:spPr>
          <a:xfrm>
            <a:off x="9141012" y="2027955"/>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76" name="object 76"/>
          <p:cNvSpPr/>
          <p:nvPr/>
        </p:nvSpPr>
        <p:spPr>
          <a:xfrm>
            <a:off x="9141011" y="2027956"/>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77" name="object 77"/>
          <p:cNvSpPr/>
          <p:nvPr/>
        </p:nvSpPr>
        <p:spPr>
          <a:xfrm>
            <a:off x="9141012" y="2167760"/>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78" name="object 78"/>
          <p:cNvSpPr/>
          <p:nvPr/>
        </p:nvSpPr>
        <p:spPr>
          <a:xfrm>
            <a:off x="9141011" y="2167761"/>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79" name="object 79"/>
          <p:cNvSpPr/>
          <p:nvPr/>
        </p:nvSpPr>
        <p:spPr>
          <a:xfrm>
            <a:off x="9141012" y="2307564"/>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80" name="object 80"/>
          <p:cNvSpPr/>
          <p:nvPr/>
        </p:nvSpPr>
        <p:spPr>
          <a:xfrm>
            <a:off x="9141011" y="2307563"/>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81" name="object 81"/>
          <p:cNvSpPr/>
          <p:nvPr/>
        </p:nvSpPr>
        <p:spPr>
          <a:xfrm>
            <a:off x="9141012" y="2447369"/>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82" name="object 82"/>
          <p:cNvSpPr/>
          <p:nvPr/>
        </p:nvSpPr>
        <p:spPr>
          <a:xfrm>
            <a:off x="9141011" y="2447367"/>
            <a:ext cx="0" cy="3175"/>
          </a:xfrm>
          <a:custGeom>
            <a:avLst/>
            <a:gdLst/>
            <a:ahLst/>
            <a:cxnLst/>
            <a:rect l="l" t="t" r="r" b="b"/>
            <a:pathLst>
              <a:path h="3175">
                <a:moveTo>
                  <a:pt x="0" y="0"/>
                </a:moveTo>
                <a:lnTo>
                  <a:pt x="2" y="2977"/>
                </a:lnTo>
                <a:lnTo>
                  <a:pt x="0" y="0"/>
                </a:lnTo>
                <a:close/>
              </a:path>
            </a:pathLst>
          </a:custGeom>
          <a:solidFill>
            <a:srgbClr val="D3D3D3"/>
          </a:solidFill>
        </p:spPr>
        <p:txBody>
          <a:bodyPr wrap="square" lIns="0" tIns="0" rIns="0" bIns="0" rtlCol="0"/>
          <a:lstStyle/>
          <a:p>
            <a:endParaRPr/>
          </a:p>
        </p:txBody>
      </p:sp>
      <p:sp>
        <p:nvSpPr>
          <p:cNvPr id="83" name="object 83"/>
          <p:cNvSpPr/>
          <p:nvPr/>
        </p:nvSpPr>
        <p:spPr>
          <a:xfrm>
            <a:off x="9141012" y="2587174"/>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84" name="object 84"/>
          <p:cNvSpPr/>
          <p:nvPr/>
        </p:nvSpPr>
        <p:spPr>
          <a:xfrm>
            <a:off x="9141011" y="2587175"/>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85" name="object 85"/>
          <p:cNvSpPr/>
          <p:nvPr/>
        </p:nvSpPr>
        <p:spPr>
          <a:xfrm>
            <a:off x="9141012" y="2726979"/>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86" name="object 86"/>
          <p:cNvSpPr/>
          <p:nvPr/>
        </p:nvSpPr>
        <p:spPr>
          <a:xfrm>
            <a:off x="9141011" y="2726980"/>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87" name="object 87"/>
          <p:cNvSpPr/>
          <p:nvPr/>
        </p:nvSpPr>
        <p:spPr>
          <a:xfrm>
            <a:off x="9141012" y="2866784"/>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88" name="object 88"/>
          <p:cNvSpPr/>
          <p:nvPr/>
        </p:nvSpPr>
        <p:spPr>
          <a:xfrm>
            <a:off x="9141011" y="2866782"/>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89" name="object 89"/>
          <p:cNvSpPr/>
          <p:nvPr/>
        </p:nvSpPr>
        <p:spPr>
          <a:xfrm>
            <a:off x="9141012" y="3006588"/>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90" name="object 90"/>
          <p:cNvSpPr/>
          <p:nvPr/>
        </p:nvSpPr>
        <p:spPr>
          <a:xfrm>
            <a:off x="9141011" y="3006586"/>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91" name="object 91"/>
          <p:cNvSpPr/>
          <p:nvPr/>
        </p:nvSpPr>
        <p:spPr>
          <a:xfrm>
            <a:off x="9141012" y="3146393"/>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92" name="object 92"/>
          <p:cNvSpPr/>
          <p:nvPr/>
        </p:nvSpPr>
        <p:spPr>
          <a:xfrm>
            <a:off x="9141011" y="3146394"/>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93" name="object 93"/>
          <p:cNvSpPr/>
          <p:nvPr/>
        </p:nvSpPr>
        <p:spPr>
          <a:xfrm>
            <a:off x="9141012" y="3286198"/>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94" name="object 94"/>
          <p:cNvSpPr/>
          <p:nvPr/>
        </p:nvSpPr>
        <p:spPr>
          <a:xfrm>
            <a:off x="9141011" y="3286199"/>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95" name="object 95"/>
          <p:cNvSpPr/>
          <p:nvPr/>
        </p:nvSpPr>
        <p:spPr>
          <a:xfrm>
            <a:off x="9141012" y="3426003"/>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96" name="object 96"/>
          <p:cNvSpPr/>
          <p:nvPr/>
        </p:nvSpPr>
        <p:spPr>
          <a:xfrm>
            <a:off x="9141011" y="3426004"/>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97" name="object 97"/>
          <p:cNvSpPr/>
          <p:nvPr/>
        </p:nvSpPr>
        <p:spPr>
          <a:xfrm>
            <a:off x="9141012" y="3565807"/>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98" name="object 98"/>
          <p:cNvSpPr/>
          <p:nvPr/>
        </p:nvSpPr>
        <p:spPr>
          <a:xfrm>
            <a:off x="9141011" y="3565805"/>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99" name="object 99"/>
          <p:cNvSpPr/>
          <p:nvPr/>
        </p:nvSpPr>
        <p:spPr>
          <a:xfrm>
            <a:off x="9141012" y="3705612"/>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00" name="object 100"/>
          <p:cNvSpPr/>
          <p:nvPr/>
        </p:nvSpPr>
        <p:spPr>
          <a:xfrm>
            <a:off x="9141011" y="3705610"/>
            <a:ext cx="0" cy="3175"/>
          </a:xfrm>
          <a:custGeom>
            <a:avLst/>
            <a:gdLst/>
            <a:ahLst/>
            <a:cxnLst/>
            <a:rect l="l" t="t" r="r" b="b"/>
            <a:pathLst>
              <a:path h="3175">
                <a:moveTo>
                  <a:pt x="0" y="0"/>
                </a:moveTo>
                <a:lnTo>
                  <a:pt x="2" y="2977"/>
                </a:lnTo>
                <a:lnTo>
                  <a:pt x="0" y="0"/>
                </a:lnTo>
                <a:close/>
              </a:path>
            </a:pathLst>
          </a:custGeom>
          <a:solidFill>
            <a:srgbClr val="D3D3D3"/>
          </a:solidFill>
        </p:spPr>
        <p:txBody>
          <a:bodyPr wrap="square" lIns="0" tIns="0" rIns="0" bIns="0" rtlCol="0"/>
          <a:lstStyle/>
          <a:p>
            <a:endParaRPr/>
          </a:p>
        </p:txBody>
      </p:sp>
      <p:sp>
        <p:nvSpPr>
          <p:cNvPr id="101" name="object 101"/>
          <p:cNvSpPr/>
          <p:nvPr/>
        </p:nvSpPr>
        <p:spPr>
          <a:xfrm>
            <a:off x="9141012" y="3845417"/>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02" name="object 102"/>
          <p:cNvSpPr/>
          <p:nvPr/>
        </p:nvSpPr>
        <p:spPr>
          <a:xfrm>
            <a:off x="9141011" y="3845418"/>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03" name="object 103"/>
          <p:cNvSpPr/>
          <p:nvPr/>
        </p:nvSpPr>
        <p:spPr>
          <a:xfrm>
            <a:off x="9141012" y="3985222"/>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04" name="object 104"/>
          <p:cNvSpPr/>
          <p:nvPr/>
        </p:nvSpPr>
        <p:spPr>
          <a:xfrm>
            <a:off x="9141011" y="3985223"/>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05" name="object 105"/>
          <p:cNvSpPr/>
          <p:nvPr/>
        </p:nvSpPr>
        <p:spPr>
          <a:xfrm>
            <a:off x="9141012" y="4125027"/>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06" name="object 106"/>
          <p:cNvSpPr/>
          <p:nvPr/>
        </p:nvSpPr>
        <p:spPr>
          <a:xfrm>
            <a:off x="9141011" y="4125028"/>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07" name="object 107"/>
          <p:cNvSpPr/>
          <p:nvPr/>
        </p:nvSpPr>
        <p:spPr>
          <a:xfrm>
            <a:off x="9141012" y="4544441"/>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08" name="object 108"/>
          <p:cNvSpPr/>
          <p:nvPr/>
        </p:nvSpPr>
        <p:spPr>
          <a:xfrm>
            <a:off x="9141011" y="4544442"/>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09" name="object 109"/>
          <p:cNvSpPr/>
          <p:nvPr/>
        </p:nvSpPr>
        <p:spPr>
          <a:xfrm>
            <a:off x="9141012" y="4684246"/>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10" name="object 110"/>
          <p:cNvSpPr/>
          <p:nvPr/>
        </p:nvSpPr>
        <p:spPr>
          <a:xfrm>
            <a:off x="9141011" y="4684247"/>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11" name="object 111"/>
          <p:cNvSpPr/>
          <p:nvPr/>
        </p:nvSpPr>
        <p:spPr>
          <a:xfrm>
            <a:off x="9141012" y="4824050"/>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12" name="object 112"/>
          <p:cNvSpPr/>
          <p:nvPr/>
        </p:nvSpPr>
        <p:spPr>
          <a:xfrm>
            <a:off x="9141011" y="4824048"/>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13" name="object 113"/>
          <p:cNvSpPr/>
          <p:nvPr/>
        </p:nvSpPr>
        <p:spPr>
          <a:xfrm>
            <a:off x="9141012" y="4963855"/>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14" name="object 114"/>
          <p:cNvSpPr/>
          <p:nvPr/>
        </p:nvSpPr>
        <p:spPr>
          <a:xfrm>
            <a:off x="9141011" y="4963853"/>
            <a:ext cx="0" cy="3175"/>
          </a:xfrm>
          <a:custGeom>
            <a:avLst/>
            <a:gdLst/>
            <a:ahLst/>
            <a:cxnLst/>
            <a:rect l="l" t="t" r="r" b="b"/>
            <a:pathLst>
              <a:path h="3175">
                <a:moveTo>
                  <a:pt x="0" y="0"/>
                </a:moveTo>
                <a:lnTo>
                  <a:pt x="2" y="2977"/>
                </a:lnTo>
                <a:lnTo>
                  <a:pt x="0" y="0"/>
                </a:lnTo>
                <a:close/>
              </a:path>
            </a:pathLst>
          </a:custGeom>
          <a:solidFill>
            <a:srgbClr val="D3D3D3"/>
          </a:solidFill>
        </p:spPr>
        <p:txBody>
          <a:bodyPr wrap="square" lIns="0" tIns="0" rIns="0" bIns="0" rtlCol="0"/>
          <a:lstStyle/>
          <a:p>
            <a:endParaRPr/>
          </a:p>
        </p:txBody>
      </p:sp>
      <p:sp>
        <p:nvSpPr>
          <p:cNvPr id="115" name="object 115"/>
          <p:cNvSpPr/>
          <p:nvPr/>
        </p:nvSpPr>
        <p:spPr>
          <a:xfrm>
            <a:off x="9141012" y="5103660"/>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16" name="object 116"/>
          <p:cNvSpPr/>
          <p:nvPr/>
        </p:nvSpPr>
        <p:spPr>
          <a:xfrm>
            <a:off x="9141011" y="5103661"/>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17" name="object 117"/>
          <p:cNvSpPr/>
          <p:nvPr/>
        </p:nvSpPr>
        <p:spPr>
          <a:xfrm>
            <a:off x="9141012" y="5243465"/>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18" name="object 118"/>
          <p:cNvSpPr/>
          <p:nvPr/>
        </p:nvSpPr>
        <p:spPr>
          <a:xfrm>
            <a:off x="9141011" y="5243466"/>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19" name="object 119"/>
          <p:cNvSpPr/>
          <p:nvPr/>
        </p:nvSpPr>
        <p:spPr>
          <a:xfrm>
            <a:off x="9141012" y="5383270"/>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20" name="object 120"/>
          <p:cNvSpPr/>
          <p:nvPr/>
        </p:nvSpPr>
        <p:spPr>
          <a:xfrm>
            <a:off x="9141011" y="5383271"/>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sp>
        <p:nvSpPr>
          <p:cNvPr id="121" name="object 121"/>
          <p:cNvSpPr/>
          <p:nvPr/>
        </p:nvSpPr>
        <p:spPr>
          <a:xfrm>
            <a:off x="9141012" y="5523074"/>
            <a:ext cx="3175" cy="0"/>
          </a:xfrm>
          <a:custGeom>
            <a:avLst/>
            <a:gdLst/>
            <a:ahLst/>
            <a:cxnLst/>
            <a:rect l="l" t="t" r="r" b="b"/>
            <a:pathLst>
              <a:path w="3175">
                <a:moveTo>
                  <a:pt x="0" y="0"/>
                </a:moveTo>
                <a:lnTo>
                  <a:pt x="2979" y="0"/>
                </a:lnTo>
              </a:path>
            </a:pathLst>
          </a:custGeom>
          <a:ln w="3175">
            <a:solidFill>
              <a:srgbClr val="D3D3D3"/>
            </a:solidFill>
          </a:ln>
        </p:spPr>
        <p:txBody>
          <a:bodyPr wrap="square" lIns="0" tIns="0" rIns="0" bIns="0" rtlCol="0"/>
          <a:lstStyle/>
          <a:p>
            <a:endParaRPr/>
          </a:p>
        </p:txBody>
      </p:sp>
      <p:sp>
        <p:nvSpPr>
          <p:cNvPr id="122" name="object 122"/>
          <p:cNvSpPr/>
          <p:nvPr/>
        </p:nvSpPr>
        <p:spPr>
          <a:xfrm>
            <a:off x="9141011" y="5523072"/>
            <a:ext cx="0" cy="3175"/>
          </a:xfrm>
          <a:custGeom>
            <a:avLst/>
            <a:gdLst/>
            <a:ahLst/>
            <a:cxnLst/>
            <a:rect l="l" t="t" r="r" b="b"/>
            <a:pathLst>
              <a:path h="3175">
                <a:moveTo>
                  <a:pt x="0" y="0"/>
                </a:moveTo>
                <a:lnTo>
                  <a:pt x="2" y="2974"/>
                </a:lnTo>
                <a:lnTo>
                  <a:pt x="0" y="0"/>
                </a:lnTo>
                <a:close/>
              </a:path>
            </a:pathLst>
          </a:custGeom>
          <a:solidFill>
            <a:srgbClr val="D3D3D3"/>
          </a:solidFill>
        </p:spPr>
        <p:txBody>
          <a:bodyPr wrap="square" lIns="0" tIns="0" rIns="0" bIns="0" rtlCol="0"/>
          <a:lstStyle/>
          <a:p>
            <a:endParaRPr/>
          </a:p>
        </p:txBody>
      </p:sp>
      <p:graphicFrame>
        <p:nvGraphicFramePr>
          <p:cNvPr id="123" name="object 123"/>
          <p:cNvGraphicFramePr>
            <a:graphicFrameLocks noGrp="1"/>
          </p:cNvGraphicFramePr>
          <p:nvPr/>
        </p:nvGraphicFramePr>
        <p:xfrm>
          <a:off x="5592464" y="2307563"/>
          <a:ext cx="2500628" cy="838828"/>
        </p:xfrm>
        <a:graphic>
          <a:graphicData uri="http://schemas.openxmlformats.org/drawingml/2006/table">
            <a:tbl>
              <a:tblPr firstRow="1" bandRow="1">
                <a:tableStyleId>{2D5ABB26-0587-4C30-8999-92F81FD0307C}</a:tableStyleId>
              </a:tblPr>
              <a:tblGrid>
                <a:gridCol w="548005">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518794">
                  <a:extLst>
                    <a:ext uri="{9D8B030D-6E8A-4147-A177-3AD203B41FA5}">
                      <a16:colId xmlns:a16="http://schemas.microsoft.com/office/drawing/2014/main" val="20002"/>
                    </a:ext>
                  </a:extLst>
                </a:gridCol>
                <a:gridCol w="429260">
                  <a:extLst>
                    <a:ext uri="{9D8B030D-6E8A-4147-A177-3AD203B41FA5}">
                      <a16:colId xmlns:a16="http://schemas.microsoft.com/office/drawing/2014/main" val="20003"/>
                    </a:ext>
                  </a:extLst>
                </a:gridCol>
                <a:gridCol w="471169">
                  <a:extLst>
                    <a:ext uri="{9D8B030D-6E8A-4147-A177-3AD203B41FA5}">
                      <a16:colId xmlns:a16="http://schemas.microsoft.com/office/drawing/2014/main" val="20004"/>
                    </a:ext>
                  </a:extLst>
                </a:gridCol>
              </a:tblGrid>
              <a:tr h="139806">
                <a:tc>
                  <a:txBody>
                    <a:bodyPr/>
                    <a:lstStyle/>
                    <a:p>
                      <a:pPr algn="ctr">
                        <a:lnSpc>
                          <a:spcPct val="100000"/>
                        </a:lnSpc>
                        <a:spcBef>
                          <a:spcPts val="135"/>
                        </a:spcBef>
                      </a:pPr>
                      <a:r>
                        <a:rPr sz="650" spc="30" dirty="0">
                          <a:latin typeface="Yu Gothic"/>
                          <a:cs typeface="Yu Gothic"/>
                        </a:rPr>
                        <a:t>納品日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spc="30" dirty="0">
                          <a:latin typeface="Yu Gothic"/>
                          <a:cs typeface="Yu Gothic"/>
                        </a:rPr>
                        <a:t>納品番号</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30" dirty="0">
                          <a:latin typeface="Yu Gothic"/>
                          <a:cs typeface="Yu Gothic"/>
                        </a:rPr>
                        <a:t>税抜金額</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12700">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39805">
                <a:tc>
                  <a:txBody>
                    <a:bodyPr/>
                    <a:lstStyle/>
                    <a:p>
                      <a:pPr marL="2540" algn="ctr">
                        <a:lnSpc>
                          <a:spcPct val="100000"/>
                        </a:lnSpc>
                        <a:spcBef>
                          <a:spcPts val="135"/>
                        </a:spcBef>
                      </a:pPr>
                      <a:r>
                        <a:rPr sz="650" spc="10" dirty="0">
                          <a:latin typeface="Yu Gothic"/>
                          <a:cs typeface="Yu Gothic"/>
                        </a:rPr>
                        <a:t>10</a:t>
                      </a:r>
                      <a:r>
                        <a:rPr sz="650" spc="25" dirty="0">
                          <a:latin typeface="Yu Gothic"/>
                          <a:cs typeface="Yu Gothic"/>
                        </a:rPr>
                        <a:t>月</a:t>
                      </a:r>
                      <a:r>
                        <a:rPr sz="650" spc="10" dirty="0">
                          <a:latin typeface="Yu Gothic"/>
                          <a:cs typeface="Yu Gothic"/>
                        </a:rPr>
                        <a:t>15</a:t>
                      </a:r>
                      <a:r>
                        <a:rPr sz="650" spc="25" dirty="0">
                          <a:latin typeface="Yu Gothic"/>
                          <a:cs typeface="Yu Gothic"/>
                        </a:rPr>
                        <a:t>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b="1" spc="15" dirty="0">
                          <a:solidFill>
                            <a:srgbClr val="00AFEF"/>
                          </a:solidFill>
                          <a:latin typeface="Yu Gothic"/>
                          <a:cs typeface="Yu Gothic"/>
                        </a:rPr>
                        <a:t>No.1001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116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1270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2777">
                <a:tc>
                  <a:txBody>
                    <a:bodyPr/>
                    <a:lstStyle/>
                    <a:p>
                      <a:pPr marL="2540" algn="ctr">
                        <a:lnSpc>
                          <a:spcPct val="100000"/>
                        </a:lnSpc>
                        <a:spcBef>
                          <a:spcPts val="135"/>
                        </a:spcBef>
                      </a:pPr>
                      <a:r>
                        <a:rPr sz="650" spc="10" dirty="0">
                          <a:latin typeface="Yu Gothic"/>
                          <a:cs typeface="Yu Gothic"/>
                        </a:rPr>
                        <a:t>10</a:t>
                      </a:r>
                      <a:r>
                        <a:rPr sz="650" spc="25" dirty="0">
                          <a:latin typeface="Yu Gothic"/>
                          <a:cs typeface="Yu Gothic"/>
                        </a:rPr>
                        <a:t>月</a:t>
                      </a:r>
                      <a:r>
                        <a:rPr sz="650" spc="10" dirty="0">
                          <a:latin typeface="Yu Gothic"/>
                          <a:cs typeface="Yu Gothic"/>
                        </a:rPr>
                        <a:t>20</a:t>
                      </a:r>
                      <a:r>
                        <a:rPr sz="650" spc="25" dirty="0">
                          <a:latin typeface="Yu Gothic"/>
                          <a:cs typeface="Yu Gothic"/>
                        </a:rPr>
                        <a:t>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algn="ctr">
                        <a:lnSpc>
                          <a:spcPct val="100000"/>
                        </a:lnSpc>
                        <a:spcBef>
                          <a:spcPts val="135"/>
                        </a:spcBef>
                      </a:pPr>
                      <a:r>
                        <a:rPr sz="650" b="1" spc="15" dirty="0">
                          <a:solidFill>
                            <a:srgbClr val="00AFEF"/>
                          </a:solidFill>
                          <a:latin typeface="Yu Gothic"/>
                          <a:cs typeface="Yu Gothic"/>
                        </a:rPr>
                        <a:t>No.1002</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116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gridSpan="2" vMerge="1">
                  <a:txBody>
                    <a:bodyPr/>
                    <a:lstStyle/>
                    <a:p>
                      <a:endParaRPr/>
                    </a:p>
                  </a:txBody>
                  <a:tcPr marL="0" marR="0" marT="0" marB="0">
                    <a:lnL w="3175">
                      <a:solidFill>
                        <a:srgbClr val="000000"/>
                      </a:solidFill>
                      <a:prstDash val="solid"/>
                    </a:lnL>
                    <a:lnB w="1270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6829">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12700">
                      <a:solidFill>
                        <a:srgbClr val="000000"/>
                      </a:solidFill>
                      <a:prstDash val="solid"/>
                    </a:lnT>
                    <a:lnB w="3175">
                      <a:solidFill>
                        <a:srgbClr val="000000"/>
                      </a:solidFill>
                      <a:prstDash val="solid"/>
                    </a:lnB>
                  </a:tcPr>
                </a:tc>
                <a:tc>
                  <a:txBody>
                    <a:bodyPr/>
                    <a:lstStyle/>
                    <a:p>
                      <a:pPr algn="ctr">
                        <a:lnSpc>
                          <a:spcPct val="100000"/>
                        </a:lnSpc>
                        <a:spcBef>
                          <a:spcPts val="110"/>
                        </a:spcBef>
                      </a:pPr>
                      <a:r>
                        <a:rPr sz="650" spc="30" dirty="0">
                          <a:latin typeface="Yu Gothic"/>
                          <a:cs typeface="Yu Gothic"/>
                        </a:rPr>
                        <a:t>税率</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110"/>
                        </a:spcBef>
                      </a:pPr>
                      <a:r>
                        <a:rPr sz="650" spc="30" dirty="0">
                          <a:latin typeface="Yu Gothic"/>
                          <a:cs typeface="Yu Gothic"/>
                        </a:rPr>
                        <a:t>税抜金額</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110"/>
                        </a:spcBef>
                      </a:pPr>
                      <a:r>
                        <a:rPr sz="650" spc="30" dirty="0">
                          <a:latin typeface="Yu Gothic"/>
                          <a:cs typeface="Yu Gothic"/>
                        </a:rPr>
                        <a:t>消費税額</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110"/>
                        </a:spcBef>
                      </a:pPr>
                      <a:r>
                        <a:rPr sz="650" spc="30" dirty="0">
                          <a:latin typeface="Yu Gothic"/>
                          <a:cs typeface="Yu Gothic"/>
                        </a:rPr>
                        <a:t>税込金額</a:t>
                      </a:r>
                      <a:endParaRPr sz="650">
                        <a:latin typeface="Yu Gothic"/>
                        <a:cs typeface="Yu Gothic"/>
                      </a:endParaRPr>
                    </a:p>
                  </a:txBody>
                  <a:tcPr marL="0" marR="0" marT="13970"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39804">
                <a:tc rowSpan="2">
                  <a:txBody>
                    <a:bodyPr/>
                    <a:lstStyle/>
                    <a:p>
                      <a:pPr>
                        <a:lnSpc>
                          <a:spcPct val="100000"/>
                        </a:lnSpc>
                        <a:spcBef>
                          <a:spcPts val="40"/>
                        </a:spcBef>
                      </a:pPr>
                      <a:endParaRPr sz="550">
                        <a:latin typeface="Times New Roman"/>
                        <a:cs typeface="Times New Roman"/>
                      </a:endParaRPr>
                    </a:p>
                    <a:p>
                      <a:pPr marL="57785">
                        <a:lnSpc>
                          <a:spcPct val="100000"/>
                        </a:lnSpc>
                      </a:pPr>
                      <a:r>
                        <a:rPr sz="650" spc="30" dirty="0">
                          <a:latin typeface="Yu Gothic"/>
                          <a:cs typeface="Yu Gothic"/>
                        </a:rPr>
                        <a:t>税率別合計</a:t>
                      </a:r>
                      <a:endParaRPr sz="650">
                        <a:latin typeface="Yu Gothic"/>
                        <a:cs typeface="Yu Gothic"/>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b="1" spc="15" dirty="0">
                          <a:solidFill>
                            <a:srgbClr val="C00000"/>
                          </a:solidFill>
                          <a:latin typeface="Yu Gothic"/>
                          <a:cs typeface="Yu Gothic"/>
                        </a:rPr>
                        <a:t>8%</a:t>
                      </a:r>
                      <a:r>
                        <a:rPr sz="650" b="1" spc="30" dirty="0">
                          <a:solidFill>
                            <a:srgbClr val="C00000"/>
                          </a:solidFill>
                          <a:latin typeface="Yu Gothic"/>
                          <a:cs typeface="Yu Gothic"/>
                        </a:rPr>
                        <a:t>対象</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140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b="1" spc="20" dirty="0">
                          <a:solidFill>
                            <a:srgbClr val="C00000"/>
                          </a:solidFill>
                          <a:latin typeface="Yu Gothic"/>
                          <a:cs typeface="Yu Gothic"/>
                        </a:rPr>
                        <a:t>11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35"/>
                        </a:spcBef>
                      </a:pPr>
                      <a:r>
                        <a:rPr sz="650" b="1" spc="20" dirty="0">
                          <a:solidFill>
                            <a:srgbClr val="C00000"/>
                          </a:solidFill>
                          <a:latin typeface="Yu Gothic"/>
                          <a:cs typeface="Yu Gothic"/>
                        </a:rPr>
                        <a:t>151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9807">
                <a:tc vMerge="1">
                  <a:txBody>
                    <a:bodyPr/>
                    <a:lstStyle/>
                    <a:p>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b="1" spc="20" dirty="0">
                          <a:solidFill>
                            <a:srgbClr val="C00000"/>
                          </a:solidFill>
                          <a:latin typeface="Yu Gothic"/>
                          <a:cs typeface="Yu Gothic"/>
                        </a:rPr>
                        <a:t>10%</a:t>
                      </a:r>
                      <a:r>
                        <a:rPr sz="650" b="1" spc="30" dirty="0">
                          <a:solidFill>
                            <a:srgbClr val="C00000"/>
                          </a:solidFill>
                          <a:latin typeface="Yu Gothic"/>
                          <a:cs typeface="Yu Gothic"/>
                        </a:rPr>
                        <a:t>対象</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92</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b="1" dirty="0">
                          <a:solidFill>
                            <a:srgbClr val="C00000"/>
                          </a:solidFill>
                          <a:latin typeface="Yu Gothic"/>
                          <a:cs typeface="Yu Gothic"/>
                        </a:rPr>
                        <a:t>9</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algn="ctr">
                        <a:lnSpc>
                          <a:spcPct val="100000"/>
                        </a:lnSpc>
                        <a:spcBef>
                          <a:spcPts val="135"/>
                        </a:spcBef>
                      </a:pPr>
                      <a:r>
                        <a:rPr sz="650" b="1" spc="20" dirty="0">
                          <a:solidFill>
                            <a:srgbClr val="C00000"/>
                          </a:solidFill>
                          <a:latin typeface="Yu Gothic"/>
                          <a:cs typeface="Yu Gothic"/>
                        </a:rPr>
                        <a:t>101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graphicFrame>
        <p:nvGraphicFramePr>
          <p:cNvPr id="124" name="object 124"/>
          <p:cNvGraphicFramePr>
            <a:graphicFrameLocks noGrp="1"/>
          </p:cNvGraphicFramePr>
          <p:nvPr/>
        </p:nvGraphicFramePr>
        <p:xfrm>
          <a:off x="5592464" y="3985223"/>
          <a:ext cx="2500628" cy="838823"/>
        </p:xfrm>
        <a:graphic>
          <a:graphicData uri="http://schemas.openxmlformats.org/drawingml/2006/table">
            <a:tbl>
              <a:tblPr firstRow="1" bandRow="1">
                <a:tableStyleId>{2D5ABB26-0587-4C30-8999-92F81FD0307C}</a:tableStyleId>
              </a:tblPr>
              <a:tblGrid>
                <a:gridCol w="548005">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518794">
                  <a:extLst>
                    <a:ext uri="{9D8B030D-6E8A-4147-A177-3AD203B41FA5}">
                      <a16:colId xmlns:a16="http://schemas.microsoft.com/office/drawing/2014/main" val="20002"/>
                    </a:ext>
                  </a:extLst>
                </a:gridCol>
                <a:gridCol w="429260">
                  <a:extLst>
                    <a:ext uri="{9D8B030D-6E8A-4147-A177-3AD203B41FA5}">
                      <a16:colId xmlns:a16="http://schemas.microsoft.com/office/drawing/2014/main" val="20003"/>
                    </a:ext>
                  </a:extLst>
                </a:gridCol>
                <a:gridCol w="471169">
                  <a:extLst>
                    <a:ext uri="{9D8B030D-6E8A-4147-A177-3AD203B41FA5}">
                      <a16:colId xmlns:a16="http://schemas.microsoft.com/office/drawing/2014/main" val="20004"/>
                    </a:ext>
                  </a:extLst>
                </a:gridCol>
              </a:tblGrid>
              <a:tr h="139804">
                <a:tc>
                  <a:txBody>
                    <a:bodyPr/>
                    <a:lstStyle/>
                    <a:p>
                      <a:pPr algn="ctr">
                        <a:lnSpc>
                          <a:spcPct val="100000"/>
                        </a:lnSpc>
                        <a:spcBef>
                          <a:spcPts val="135"/>
                        </a:spcBef>
                      </a:pPr>
                      <a:r>
                        <a:rPr sz="650" spc="30" dirty="0">
                          <a:latin typeface="Yu Gothic"/>
                          <a:cs typeface="Yu Gothic"/>
                        </a:rPr>
                        <a:t>納品日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spc="30" dirty="0">
                          <a:latin typeface="Yu Gothic"/>
                          <a:cs typeface="Yu Gothic"/>
                        </a:rPr>
                        <a:t>納品番号</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30" dirty="0">
                          <a:latin typeface="Yu Gothic"/>
                          <a:cs typeface="Yu Gothic"/>
                        </a:rPr>
                        <a:t>税抜金額</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12700">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39802">
                <a:tc>
                  <a:txBody>
                    <a:bodyPr/>
                    <a:lstStyle/>
                    <a:p>
                      <a:pPr marL="2540" algn="ctr">
                        <a:lnSpc>
                          <a:spcPct val="100000"/>
                        </a:lnSpc>
                        <a:spcBef>
                          <a:spcPts val="135"/>
                        </a:spcBef>
                      </a:pPr>
                      <a:r>
                        <a:rPr sz="650" spc="10" dirty="0">
                          <a:latin typeface="Yu Gothic"/>
                          <a:cs typeface="Yu Gothic"/>
                        </a:rPr>
                        <a:t>10</a:t>
                      </a:r>
                      <a:r>
                        <a:rPr sz="650" spc="25" dirty="0">
                          <a:latin typeface="Yu Gothic"/>
                          <a:cs typeface="Yu Gothic"/>
                        </a:rPr>
                        <a:t>月</a:t>
                      </a:r>
                      <a:r>
                        <a:rPr sz="650" spc="10" dirty="0">
                          <a:latin typeface="Yu Gothic"/>
                          <a:cs typeface="Yu Gothic"/>
                        </a:rPr>
                        <a:t>15</a:t>
                      </a:r>
                      <a:r>
                        <a:rPr sz="650" spc="25" dirty="0">
                          <a:latin typeface="Yu Gothic"/>
                          <a:cs typeface="Yu Gothic"/>
                        </a:rPr>
                        <a:t>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35"/>
                        </a:spcBef>
                      </a:pPr>
                      <a:r>
                        <a:rPr sz="650" b="1" spc="15" dirty="0">
                          <a:solidFill>
                            <a:srgbClr val="00AFEF"/>
                          </a:solidFill>
                          <a:latin typeface="Yu Gothic"/>
                          <a:cs typeface="Yu Gothic"/>
                        </a:rPr>
                        <a:t>No.1001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116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1270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45754">
                <a:tc>
                  <a:txBody>
                    <a:bodyPr/>
                    <a:lstStyle/>
                    <a:p>
                      <a:pPr marL="2540" algn="ctr">
                        <a:lnSpc>
                          <a:spcPct val="100000"/>
                        </a:lnSpc>
                        <a:spcBef>
                          <a:spcPts val="135"/>
                        </a:spcBef>
                      </a:pPr>
                      <a:r>
                        <a:rPr sz="650" spc="10" dirty="0">
                          <a:latin typeface="Yu Gothic"/>
                          <a:cs typeface="Yu Gothic"/>
                        </a:rPr>
                        <a:t>10</a:t>
                      </a:r>
                      <a:r>
                        <a:rPr sz="650" spc="25" dirty="0">
                          <a:latin typeface="Yu Gothic"/>
                          <a:cs typeface="Yu Gothic"/>
                        </a:rPr>
                        <a:t>月</a:t>
                      </a:r>
                      <a:r>
                        <a:rPr sz="650" spc="10" dirty="0">
                          <a:latin typeface="Yu Gothic"/>
                          <a:cs typeface="Yu Gothic"/>
                        </a:rPr>
                        <a:t>20</a:t>
                      </a:r>
                      <a:r>
                        <a:rPr sz="650" spc="25" dirty="0">
                          <a:latin typeface="Yu Gothic"/>
                          <a:cs typeface="Yu Gothic"/>
                        </a:rPr>
                        <a:t>日</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algn="ctr">
                        <a:lnSpc>
                          <a:spcPct val="100000"/>
                        </a:lnSpc>
                        <a:spcBef>
                          <a:spcPts val="135"/>
                        </a:spcBef>
                      </a:pPr>
                      <a:r>
                        <a:rPr sz="650" b="1" spc="15" dirty="0">
                          <a:solidFill>
                            <a:srgbClr val="00AFEF"/>
                          </a:solidFill>
                          <a:latin typeface="Yu Gothic"/>
                          <a:cs typeface="Yu Gothic"/>
                        </a:rPr>
                        <a:t>No.1002</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3175" algn="ctr">
                        <a:lnSpc>
                          <a:spcPct val="100000"/>
                        </a:lnSpc>
                        <a:spcBef>
                          <a:spcPts val="135"/>
                        </a:spcBef>
                      </a:pPr>
                      <a:r>
                        <a:rPr sz="650" spc="10" dirty="0">
                          <a:latin typeface="Yu Gothic"/>
                          <a:cs typeface="Yu Gothic"/>
                        </a:rPr>
                        <a:t>116</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gridSpan="2" vMerge="1">
                  <a:txBody>
                    <a:bodyPr/>
                    <a:lstStyle/>
                    <a:p>
                      <a:endParaRPr/>
                    </a:p>
                  </a:txBody>
                  <a:tcPr marL="0" marR="0" marT="0" marB="0">
                    <a:lnL w="3175">
                      <a:solidFill>
                        <a:srgbClr val="000000"/>
                      </a:solidFill>
                      <a:prstDash val="solid"/>
                    </a:lnL>
                    <a:lnB w="1270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3857">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12700">
                      <a:solidFill>
                        <a:srgbClr val="000000"/>
                      </a:solidFill>
                      <a:prstDash val="solid"/>
                    </a:lnT>
                    <a:lnB w="3175">
                      <a:solidFill>
                        <a:srgbClr val="000000"/>
                      </a:solidFill>
                      <a:prstDash val="solid"/>
                    </a:lnB>
                  </a:tcPr>
                </a:tc>
                <a:tc>
                  <a:txBody>
                    <a:bodyPr/>
                    <a:lstStyle/>
                    <a:p>
                      <a:pPr algn="ctr">
                        <a:lnSpc>
                          <a:spcPct val="100000"/>
                        </a:lnSpc>
                        <a:spcBef>
                          <a:spcPts val="85"/>
                        </a:spcBef>
                      </a:pPr>
                      <a:r>
                        <a:rPr sz="650" spc="30" dirty="0">
                          <a:latin typeface="Yu Gothic"/>
                          <a:cs typeface="Yu Gothic"/>
                        </a:rPr>
                        <a:t>税率</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85"/>
                        </a:spcBef>
                      </a:pPr>
                      <a:r>
                        <a:rPr sz="650" spc="30" dirty="0">
                          <a:latin typeface="Yu Gothic"/>
                          <a:cs typeface="Yu Gothic"/>
                        </a:rPr>
                        <a:t>税抜金額</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85"/>
                        </a:spcBef>
                      </a:pPr>
                      <a:r>
                        <a:rPr sz="650" spc="30" dirty="0">
                          <a:latin typeface="Yu Gothic"/>
                          <a:cs typeface="Yu Gothic"/>
                        </a:rPr>
                        <a:t>消費税額</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85"/>
                        </a:spcBef>
                      </a:pPr>
                      <a:r>
                        <a:rPr sz="650" spc="30" dirty="0">
                          <a:latin typeface="Yu Gothic"/>
                          <a:cs typeface="Yu Gothic"/>
                        </a:rPr>
                        <a:t>税込金額</a:t>
                      </a:r>
                      <a:endParaRPr sz="650">
                        <a:latin typeface="Yu Gothic"/>
                        <a:cs typeface="Yu Gothic"/>
                      </a:endParaRPr>
                    </a:p>
                  </a:txBody>
                  <a:tcPr marL="0" marR="0" marT="1079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39804">
                <a:tc rowSpan="2">
                  <a:txBody>
                    <a:bodyPr/>
                    <a:lstStyle/>
                    <a:p>
                      <a:pPr>
                        <a:lnSpc>
                          <a:spcPct val="100000"/>
                        </a:lnSpc>
                        <a:spcBef>
                          <a:spcPts val="40"/>
                        </a:spcBef>
                      </a:pPr>
                      <a:endParaRPr sz="550">
                        <a:latin typeface="Times New Roman"/>
                        <a:cs typeface="Times New Roman"/>
                      </a:endParaRPr>
                    </a:p>
                    <a:p>
                      <a:pPr marL="57785">
                        <a:lnSpc>
                          <a:spcPct val="100000"/>
                        </a:lnSpc>
                      </a:pPr>
                      <a:r>
                        <a:rPr sz="650" spc="30" dirty="0">
                          <a:latin typeface="Yu Gothic"/>
                          <a:cs typeface="Yu Gothic"/>
                        </a:rPr>
                        <a:t>税率別合計</a:t>
                      </a:r>
                      <a:endParaRPr sz="650">
                        <a:latin typeface="Yu Gothic"/>
                        <a:cs typeface="Yu Gothic"/>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8%</a:t>
                      </a:r>
                      <a:r>
                        <a:rPr sz="650" spc="30" dirty="0">
                          <a:latin typeface="Yu Gothic"/>
                          <a:cs typeface="Yu Gothic"/>
                        </a:rPr>
                        <a:t>対象</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140</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151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9802">
                <a:tc vMerge="1">
                  <a:txBody>
                    <a:bodyPr/>
                    <a:lstStyle/>
                    <a:p>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10%</a:t>
                      </a:r>
                      <a:r>
                        <a:rPr sz="650" spc="30" dirty="0">
                          <a:latin typeface="Yu Gothic"/>
                          <a:cs typeface="Yu Gothic"/>
                        </a:rPr>
                        <a:t>対象</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92</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35"/>
                        </a:spcBef>
                      </a:pPr>
                      <a:r>
                        <a:rPr sz="650" dirty="0">
                          <a:latin typeface="Yu Gothic"/>
                          <a:cs typeface="Yu Gothic"/>
                        </a:rPr>
                        <a:t>9</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35"/>
                        </a:spcBef>
                      </a:pPr>
                      <a:r>
                        <a:rPr sz="650" spc="10" dirty="0">
                          <a:latin typeface="Yu Gothic"/>
                          <a:cs typeface="Yu Gothic"/>
                        </a:rPr>
                        <a:t>101</a:t>
                      </a:r>
                      <a:endParaRPr sz="650">
                        <a:latin typeface="Yu Gothic"/>
                        <a:cs typeface="Yu Gothic"/>
                      </a:endParaRPr>
                    </a:p>
                  </a:txBody>
                  <a:tcPr marL="0" marR="0" marT="171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
        <p:nvSpPr>
          <p:cNvPr id="125" name="object 125"/>
          <p:cNvSpPr/>
          <p:nvPr/>
        </p:nvSpPr>
        <p:spPr>
          <a:xfrm>
            <a:off x="7356383" y="2194526"/>
            <a:ext cx="1141053" cy="628542"/>
          </a:xfrm>
          <a:prstGeom prst="rect">
            <a:avLst/>
          </a:prstGeom>
          <a:blipFill>
            <a:blip r:embed="rId2" cstate="print"/>
            <a:stretch>
              <a:fillRect/>
            </a:stretch>
          </a:blipFill>
        </p:spPr>
        <p:txBody>
          <a:bodyPr wrap="square" lIns="0" tIns="0" rIns="0" bIns="0" rtlCol="0"/>
          <a:lstStyle/>
          <a:p>
            <a:endParaRPr/>
          </a:p>
        </p:txBody>
      </p:sp>
      <p:sp>
        <p:nvSpPr>
          <p:cNvPr id="129" name="スライド番号プレースホルダー 128">
            <a:extLst>
              <a:ext uri="{FF2B5EF4-FFF2-40B4-BE49-F238E27FC236}">
                <a16:creationId xmlns:a16="http://schemas.microsoft.com/office/drawing/2014/main" id="{E2B7E52B-C5B1-4EB8-9C33-17B56E470B34}"/>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22</a:t>
            </a:fld>
            <a:endParaRPr lang="en-US" altLang="ja-JP"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73563" y="448844"/>
            <a:ext cx="7797800" cy="574040"/>
          </a:xfrm>
          <a:prstGeom prst="rect">
            <a:avLst/>
          </a:prstGeom>
        </p:spPr>
        <p:txBody>
          <a:bodyPr vert="horz" wrap="square" lIns="0" tIns="12700" rIns="0" bIns="0" rtlCol="0">
            <a:spAutoFit/>
          </a:bodyPr>
          <a:lstStyle/>
          <a:p>
            <a:pPr marL="12700">
              <a:lnSpc>
                <a:spcPct val="100000"/>
              </a:lnSpc>
              <a:spcBef>
                <a:spcPts val="100"/>
              </a:spcBef>
            </a:pPr>
            <a:r>
              <a:rPr sz="3600" dirty="0"/>
              <a:t>方式１２：仕入明細書（請求レス）③</a:t>
            </a:r>
            <a:endParaRPr sz="3600"/>
          </a:p>
        </p:txBody>
      </p:sp>
      <p:sp>
        <p:nvSpPr>
          <p:cNvPr id="3" name="object 3"/>
          <p:cNvSpPr txBox="1"/>
          <p:nvPr/>
        </p:nvSpPr>
        <p:spPr>
          <a:xfrm>
            <a:off x="263319" y="1329397"/>
            <a:ext cx="4412615" cy="127635"/>
          </a:xfrm>
          <a:prstGeom prst="rect">
            <a:avLst/>
          </a:prstGeom>
        </p:spPr>
        <p:txBody>
          <a:bodyPr vert="horz" wrap="square" lIns="0" tIns="15240" rIns="0" bIns="0" rtlCol="0">
            <a:spAutoFit/>
          </a:bodyPr>
          <a:lstStyle/>
          <a:p>
            <a:pPr marL="12700">
              <a:lnSpc>
                <a:spcPct val="100000"/>
              </a:lnSpc>
              <a:spcBef>
                <a:spcPts val="120"/>
              </a:spcBef>
            </a:pPr>
            <a:r>
              <a:rPr sz="650" spc="20" dirty="0">
                <a:latin typeface="Yu Gothic"/>
                <a:cs typeface="Yu Gothic"/>
              </a:rPr>
              <a:t>＜消費税の仕入税額控除制度における適格請求書等保存方式に関するＱ＆Ａ（平成</a:t>
            </a:r>
            <a:r>
              <a:rPr sz="650" spc="-20" dirty="0">
                <a:latin typeface="Yu Gothic"/>
                <a:cs typeface="Yu Gothic"/>
              </a:rPr>
              <a:t> </a:t>
            </a:r>
            <a:r>
              <a:rPr sz="650" spc="5" dirty="0">
                <a:latin typeface="Yu Gothic"/>
                <a:cs typeface="Yu Gothic"/>
              </a:rPr>
              <a:t>30</a:t>
            </a:r>
            <a:r>
              <a:rPr sz="650" spc="-20" dirty="0">
                <a:latin typeface="Yu Gothic"/>
                <a:cs typeface="Yu Gothic"/>
              </a:rPr>
              <a:t> </a:t>
            </a:r>
            <a:r>
              <a:rPr sz="650" spc="20" dirty="0">
                <a:latin typeface="Yu Gothic"/>
                <a:cs typeface="Yu Gothic"/>
              </a:rPr>
              <a:t>年</a:t>
            </a:r>
            <a:r>
              <a:rPr sz="650" spc="-15" dirty="0">
                <a:latin typeface="Yu Gothic"/>
                <a:cs typeface="Yu Gothic"/>
              </a:rPr>
              <a:t> </a:t>
            </a:r>
            <a:r>
              <a:rPr sz="650" spc="5" dirty="0">
                <a:latin typeface="Yu Gothic"/>
                <a:cs typeface="Yu Gothic"/>
              </a:rPr>
              <a:t>11</a:t>
            </a:r>
            <a:r>
              <a:rPr sz="650" spc="-20" dirty="0">
                <a:latin typeface="Yu Gothic"/>
                <a:cs typeface="Yu Gothic"/>
              </a:rPr>
              <a:t> </a:t>
            </a:r>
            <a:r>
              <a:rPr sz="650" spc="20" dirty="0">
                <a:latin typeface="Yu Gothic"/>
                <a:cs typeface="Yu Gothic"/>
              </a:rPr>
              <a:t>月改訂）問</a:t>
            </a:r>
            <a:r>
              <a:rPr sz="650" spc="5" dirty="0">
                <a:latin typeface="Yu Gothic"/>
                <a:cs typeface="Yu Gothic"/>
              </a:rPr>
              <a:t>34</a:t>
            </a:r>
            <a:r>
              <a:rPr sz="650" spc="20" dirty="0">
                <a:latin typeface="Yu Gothic"/>
                <a:cs typeface="Yu Gothic"/>
              </a:rPr>
              <a:t>、問</a:t>
            </a:r>
            <a:r>
              <a:rPr sz="650" spc="10" dirty="0">
                <a:latin typeface="Yu Gothic"/>
                <a:cs typeface="Yu Gothic"/>
              </a:rPr>
              <a:t>17＞</a:t>
            </a:r>
            <a:endParaRPr sz="650">
              <a:latin typeface="Yu Gothic"/>
              <a:cs typeface="Yu Gothic"/>
            </a:endParaRPr>
          </a:p>
        </p:txBody>
      </p:sp>
      <p:sp>
        <p:nvSpPr>
          <p:cNvPr id="4" name="object 4"/>
          <p:cNvSpPr txBox="1"/>
          <p:nvPr/>
        </p:nvSpPr>
        <p:spPr>
          <a:xfrm>
            <a:off x="2327591" y="1604965"/>
            <a:ext cx="281305" cy="127635"/>
          </a:xfrm>
          <a:prstGeom prst="rect">
            <a:avLst/>
          </a:prstGeom>
        </p:spPr>
        <p:txBody>
          <a:bodyPr vert="horz" wrap="square" lIns="0" tIns="15240" rIns="0" bIns="0" rtlCol="0">
            <a:spAutoFit/>
          </a:bodyPr>
          <a:lstStyle/>
          <a:p>
            <a:pPr marL="12700">
              <a:lnSpc>
                <a:spcPct val="100000"/>
              </a:lnSpc>
              <a:spcBef>
                <a:spcPts val="120"/>
              </a:spcBef>
            </a:pPr>
            <a:r>
              <a:rPr sz="650" spc="20" dirty="0">
                <a:latin typeface="Yu Gothic"/>
                <a:cs typeface="Yu Gothic"/>
              </a:rPr>
              <a:t>納品書</a:t>
            </a:r>
            <a:endParaRPr sz="650">
              <a:latin typeface="Yu Gothic"/>
              <a:cs typeface="Yu Gothic"/>
            </a:endParaRPr>
          </a:p>
        </p:txBody>
      </p:sp>
      <p:sp>
        <p:nvSpPr>
          <p:cNvPr id="5" name="object 5"/>
          <p:cNvSpPr txBox="1"/>
          <p:nvPr/>
        </p:nvSpPr>
        <p:spPr>
          <a:xfrm>
            <a:off x="6740962" y="1604967"/>
            <a:ext cx="451484" cy="127635"/>
          </a:xfrm>
          <a:prstGeom prst="rect">
            <a:avLst/>
          </a:prstGeom>
        </p:spPr>
        <p:txBody>
          <a:bodyPr vert="horz" wrap="square" lIns="0" tIns="15240" rIns="0" bIns="0" rtlCol="0">
            <a:spAutoFit/>
          </a:bodyPr>
          <a:lstStyle/>
          <a:p>
            <a:pPr marL="12700">
              <a:lnSpc>
                <a:spcPct val="100000"/>
              </a:lnSpc>
              <a:spcBef>
                <a:spcPts val="120"/>
              </a:spcBef>
            </a:pPr>
            <a:r>
              <a:rPr sz="650" spc="20" dirty="0">
                <a:latin typeface="Yu Gothic"/>
                <a:cs typeface="Yu Gothic"/>
              </a:rPr>
              <a:t>仕入明細書</a:t>
            </a:r>
            <a:endParaRPr sz="650">
              <a:latin typeface="Yu Gothic"/>
              <a:cs typeface="Yu Gothic"/>
            </a:endParaRPr>
          </a:p>
        </p:txBody>
      </p:sp>
      <p:sp>
        <p:nvSpPr>
          <p:cNvPr id="6" name="object 6"/>
          <p:cNvSpPr txBox="1"/>
          <p:nvPr/>
        </p:nvSpPr>
        <p:spPr>
          <a:xfrm>
            <a:off x="3167393" y="1742751"/>
            <a:ext cx="868680" cy="127635"/>
          </a:xfrm>
          <a:prstGeom prst="rect">
            <a:avLst/>
          </a:prstGeom>
        </p:spPr>
        <p:txBody>
          <a:bodyPr vert="horz" wrap="square" lIns="0" tIns="15240" rIns="0" bIns="0" rtlCol="0">
            <a:spAutoFit/>
          </a:bodyPr>
          <a:lstStyle/>
          <a:p>
            <a:pPr marL="12700">
              <a:lnSpc>
                <a:spcPct val="100000"/>
              </a:lnSpc>
              <a:spcBef>
                <a:spcPts val="120"/>
              </a:spcBef>
            </a:pPr>
            <a:r>
              <a:rPr sz="650" b="1" spc="25" dirty="0">
                <a:solidFill>
                  <a:srgbClr val="C00000"/>
                </a:solidFill>
                <a:latin typeface="Yu Gothic"/>
                <a:cs typeface="Yu Gothic"/>
              </a:rPr>
              <a:t>H </a:t>
            </a:r>
            <a:r>
              <a:rPr sz="650" b="1" spc="20" dirty="0">
                <a:solidFill>
                  <a:srgbClr val="C00000"/>
                </a:solidFill>
                <a:latin typeface="Yu Gothic"/>
                <a:cs typeface="Yu Gothic"/>
              </a:rPr>
              <a:t>〇 </a:t>
            </a:r>
            <a:r>
              <a:rPr sz="650" b="1" spc="10" dirty="0">
                <a:solidFill>
                  <a:srgbClr val="C00000"/>
                </a:solidFill>
                <a:latin typeface="Yu Gothic"/>
                <a:cs typeface="Yu Gothic"/>
              </a:rPr>
              <a:t>.10.15</a:t>
            </a:r>
            <a:r>
              <a:rPr sz="650" b="1" spc="155" dirty="0">
                <a:solidFill>
                  <a:srgbClr val="C00000"/>
                </a:solidFill>
                <a:latin typeface="Yu Gothic"/>
                <a:cs typeface="Yu Gothic"/>
              </a:rPr>
              <a:t> </a:t>
            </a:r>
            <a:r>
              <a:rPr sz="650" b="1" spc="10" dirty="0">
                <a:solidFill>
                  <a:srgbClr val="00AFEF"/>
                </a:solidFill>
                <a:latin typeface="Yu Gothic"/>
                <a:cs typeface="Yu Gothic"/>
              </a:rPr>
              <a:t>No.1001</a:t>
            </a:r>
            <a:endParaRPr sz="650">
              <a:latin typeface="Yu Gothic"/>
              <a:cs typeface="Yu Gothic"/>
            </a:endParaRPr>
          </a:p>
        </p:txBody>
      </p:sp>
      <p:sp>
        <p:nvSpPr>
          <p:cNvPr id="7" name="object 7"/>
          <p:cNvSpPr txBox="1"/>
          <p:nvPr/>
        </p:nvSpPr>
        <p:spPr>
          <a:xfrm>
            <a:off x="1088434" y="1706982"/>
            <a:ext cx="1476375" cy="300990"/>
          </a:xfrm>
          <a:prstGeom prst="rect">
            <a:avLst/>
          </a:prstGeom>
        </p:spPr>
        <p:txBody>
          <a:bodyPr vert="horz" wrap="square" lIns="0" tIns="50800" rIns="0" bIns="0" rtlCol="0">
            <a:spAutoFit/>
          </a:bodyPr>
          <a:lstStyle/>
          <a:p>
            <a:pPr marL="15240">
              <a:lnSpc>
                <a:spcPct val="100000"/>
              </a:lnSpc>
              <a:spcBef>
                <a:spcPts val="400"/>
              </a:spcBef>
            </a:pPr>
            <a:r>
              <a:rPr sz="650" b="1" spc="20" dirty="0">
                <a:solidFill>
                  <a:srgbClr val="C00000"/>
                </a:solidFill>
                <a:latin typeface="Yu Gothic"/>
                <a:cs typeface="Yu Gothic"/>
              </a:rPr>
              <a:t>〇〇株式会社</a:t>
            </a:r>
            <a:r>
              <a:rPr sz="650" b="1" spc="55" dirty="0">
                <a:solidFill>
                  <a:srgbClr val="C00000"/>
                </a:solidFill>
                <a:latin typeface="Yu Gothic"/>
                <a:cs typeface="Yu Gothic"/>
              </a:rPr>
              <a:t> </a:t>
            </a:r>
            <a:r>
              <a:rPr sz="650" b="1" spc="20" dirty="0">
                <a:solidFill>
                  <a:srgbClr val="C00000"/>
                </a:solidFill>
                <a:latin typeface="Yu Gothic"/>
                <a:cs typeface="Yu Gothic"/>
              </a:rPr>
              <a:t>御中</a:t>
            </a:r>
            <a:endParaRPr sz="650">
              <a:latin typeface="Yu Gothic"/>
              <a:cs typeface="Yu Gothic"/>
            </a:endParaRPr>
          </a:p>
          <a:p>
            <a:pPr marL="12700">
              <a:lnSpc>
                <a:spcPct val="100000"/>
              </a:lnSpc>
              <a:spcBef>
                <a:spcPts val="305"/>
              </a:spcBef>
            </a:pPr>
            <a:r>
              <a:rPr sz="650" spc="20" dirty="0">
                <a:latin typeface="Yu Gothic"/>
                <a:cs typeface="Yu Gothic"/>
              </a:rPr>
              <a:t>納品金額</a:t>
            </a:r>
            <a:r>
              <a:rPr sz="650" spc="10" dirty="0">
                <a:latin typeface="Yu Gothic"/>
                <a:cs typeface="Yu Gothic"/>
              </a:rPr>
              <a:t>：125</a:t>
            </a:r>
            <a:r>
              <a:rPr sz="650" spc="50" dirty="0">
                <a:latin typeface="Yu Gothic"/>
                <a:cs typeface="Yu Gothic"/>
              </a:rPr>
              <a:t> </a:t>
            </a:r>
            <a:r>
              <a:rPr sz="650" dirty="0">
                <a:latin typeface="Yu Gothic"/>
                <a:cs typeface="Yu Gothic"/>
              </a:rPr>
              <a:t>(</a:t>
            </a:r>
            <a:r>
              <a:rPr sz="650" spc="20" dirty="0">
                <a:latin typeface="Yu Gothic"/>
                <a:cs typeface="Yu Gothic"/>
              </a:rPr>
              <a:t>税込）</a:t>
            </a:r>
            <a:r>
              <a:rPr sz="650" spc="30" dirty="0">
                <a:latin typeface="Yu Gothic"/>
                <a:cs typeface="Yu Gothic"/>
              </a:rPr>
              <a:t> </a:t>
            </a:r>
            <a:r>
              <a:rPr sz="650" spc="20" dirty="0">
                <a:latin typeface="Yu Gothic"/>
                <a:cs typeface="Yu Gothic"/>
              </a:rPr>
              <a:t>消費税：９</a:t>
            </a:r>
            <a:endParaRPr sz="650">
              <a:latin typeface="Yu Gothic"/>
              <a:cs typeface="Yu Gothic"/>
            </a:endParaRPr>
          </a:p>
        </p:txBody>
      </p:sp>
      <p:sp>
        <p:nvSpPr>
          <p:cNvPr id="8" name="object 8"/>
          <p:cNvSpPr txBox="1"/>
          <p:nvPr/>
        </p:nvSpPr>
        <p:spPr>
          <a:xfrm>
            <a:off x="5222849" y="1742753"/>
            <a:ext cx="3493770" cy="541020"/>
          </a:xfrm>
          <a:prstGeom prst="rect">
            <a:avLst/>
          </a:prstGeom>
        </p:spPr>
        <p:txBody>
          <a:bodyPr vert="horz" wrap="square" lIns="0" tIns="15240" rIns="0" bIns="0" rtlCol="0">
            <a:spAutoFit/>
          </a:bodyPr>
          <a:lstStyle/>
          <a:p>
            <a:pPr marL="12700">
              <a:lnSpc>
                <a:spcPct val="100000"/>
              </a:lnSpc>
              <a:spcBef>
                <a:spcPts val="120"/>
              </a:spcBef>
              <a:tabLst>
                <a:tab pos="2434590" algn="l"/>
                <a:tab pos="3107055" algn="l"/>
              </a:tabLst>
            </a:pPr>
            <a:r>
              <a:rPr sz="650" spc="20" dirty="0">
                <a:latin typeface="Yu Gothic"/>
                <a:cs typeface="Yu Gothic"/>
              </a:rPr>
              <a:t>■■株式会社   </a:t>
            </a:r>
            <a:r>
              <a:rPr sz="650" spc="-75" dirty="0">
                <a:latin typeface="Yu Gothic"/>
                <a:cs typeface="Yu Gothic"/>
              </a:rPr>
              <a:t> </a:t>
            </a:r>
            <a:r>
              <a:rPr sz="650" spc="20" dirty="0">
                <a:latin typeface="Yu Gothic"/>
                <a:cs typeface="Yu Gothic"/>
              </a:rPr>
              <a:t>御中</a:t>
            </a:r>
            <a:r>
              <a:rPr sz="650" dirty="0">
                <a:latin typeface="Yu Gothic"/>
                <a:cs typeface="Yu Gothic"/>
              </a:rPr>
              <a:t>	</a:t>
            </a:r>
            <a:r>
              <a:rPr sz="650" spc="20" dirty="0">
                <a:latin typeface="Yu Gothic"/>
                <a:cs typeface="Yu Gothic"/>
              </a:rPr>
              <a:t>H〇</a:t>
            </a:r>
            <a:r>
              <a:rPr sz="650" spc="-10" dirty="0">
                <a:latin typeface="Yu Gothic"/>
                <a:cs typeface="Yu Gothic"/>
              </a:rPr>
              <a:t>.</a:t>
            </a:r>
            <a:r>
              <a:rPr sz="650" spc="5" dirty="0">
                <a:latin typeface="Yu Gothic"/>
                <a:cs typeface="Yu Gothic"/>
              </a:rPr>
              <a:t>10</a:t>
            </a:r>
            <a:r>
              <a:rPr sz="650" spc="-10" dirty="0">
                <a:latin typeface="Yu Gothic"/>
                <a:cs typeface="Yu Gothic"/>
              </a:rPr>
              <a:t>.</a:t>
            </a:r>
            <a:r>
              <a:rPr sz="650" spc="5" dirty="0">
                <a:latin typeface="Yu Gothic"/>
                <a:cs typeface="Yu Gothic"/>
              </a:rPr>
              <a:t>3</a:t>
            </a:r>
            <a:r>
              <a:rPr sz="650" spc="10" dirty="0">
                <a:latin typeface="Yu Gothic"/>
                <a:cs typeface="Yu Gothic"/>
              </a:rPr>
              <a:t>1</a:t>
            </a:r>
            <a:r>
              <a:rPr sz="650" dirty="0">
                <a:latin typeface="Yu Gothic"/>
                <a:cs typeface="Yu Gothic"/>
              </a:rPr>
              <a:t>	</a:t>
            </a:r>
            <a:r>
              <a:rPr sz="650" spc="20" dirty="0">
                <a:latin typeface="Yu Gothic"/>
                <a:cs typeface="Yu Gothic"/>
              </a:rPr>
              <a:t>N</a:t>
            </a:r>
            <a:r>
              <a:rPr sz="650" dirty="0">
                <a:latin typeface="Yu Gothic"/>
                <a:cs typeface="Yu Gothic"/>
              </a:rPr>
              <a:t>o</a:t>
            </a:r>
            <a:r>
              <a:rPr sz="650" spc="-10" dirty="0">
                <a:latin typeface="Yu Gothic"/>
                <a:cs typeface="Yu Gothic"/>
              </a:rPr>
              <a:t>.</a:t>
            </a:r>
            <a:r>
              <a:rPr sz="650" spc="5" dirty="0">
                <a:latin typeface="Yu Gothic"/>
                <a:cs typeface="Yu Gothic"/>
              </a:rPr>
              <a:t>S1001</a:t>
            </a:r>
            <a:endParaRPr sz="650">
              <a:latin typeface="Yu Gothic"/>
              <a:cs typeface="Yu Gothic"/>
            </a:endParaRPr>
          </a:p>
          <a:p>
            <a:pPr>
              <a:lnSpc>
                <a:spcPct val="100000"/>
              </a:lnSpc>
            </a:pPr>
            <a:endParaRPr sz="700">
              <a:latin typeface="Times New Roman"/>
              <a:cs typeface="Times New Roman"/>
            </a:endParaRPr>
          </a:p>
          <a:p>
            <a:pPr marL="12700">
              <a:lnSpc>
                <a:spcPct val="100000"/>
              </a:lnSpc>
              <a:spcBef>
                <a:spcPts val="585"/>
              </a:spcBef>
            </a:pPr>
            <a:r>
              <a:rPr sz="650" spc="20" dirty="0">
                <a:latin typeface="Yu Gothic"/>
                <a:cs typeface="Yu Gothic"/>
              </a:rPr>
              <a:t>下記により</a:t>
            </a:r>
            <a:r>
              <a:rPr sz="650" spc="5" dirty="0">
                <a:latin typeface="Yu Gothic"/>
                <a:cs typeface="Yu Gothic"/>
              </a:rPr>
              <a:t>11/30</a:t>
            </a:r>
            <a:r>
              <a:rPr sz="650" spc="20" dirty="0">
                <a:latin typeface="Yu Gothic"/>
                <a:cs typeface="Yu Gothic"/>
              </a:rPr>
              <a:t>にお支払いしますので、確認をお願いします。</a:t>
            </a:r>
            <a:endParaRPr sz="650">
              <a:latin typeface="Yu Gothic"/>
              <a:cs typeface="Yu Gothic"/>
            </a:endParaRPr>
          </a:p>
          <a:p>
            <a:pPr marL="12700">
              <a:lnSpc>
                <a:spcPct val="100000"/>
              </a:lnSpc>
              <a:spcBef>
                <a:spcPts val="305"/>
              </a:spcBef>
            </a:pPr>
            <a:r>
              <a:rPr sz="650" spc="20" dirty="0">
                <a:latin typeface="Yu Gothic"/>
                <a:cs typeface="Yu Gothic"/>
              </a:rPr>
              <a:t>本支払通知に</a:t>
            </a:r>
            <a:r>
              <a:rPr sz="650" spc="5" dirty="0">
                <a:latin typeface="Yu Gothic"/>
                <a:cs typeface="Yu Gothic"/>
              </a:rPr>
              <a:t>10</a:t>
            </a:r>
            <a:r>
              <a:rPr sz="650" spc="20" dirty="0">
                <a:latin typeface="Yu Gothic"/>
                <a:cs typeface="Yu Gothic"/>
              </a:rPr>
              <a:t>日以内に回答なき場合は、確認いただいたものといたします。</a:t>
            </a:r>
            <a:endParaRPr sz="650">
              <a:latin typeface="Yu Gothic"/>
              <a:cs typeface="Yu Gothic"/>
            </a:endParaRPr>
          </a:p>
        </p:txBody>
      </p:sp>
      <p:sp>
        <p:nvSpPr>
          <p:cNvPr id="9" name="object 9"/>
          <p:cNvSpPr txBox="1"/>
          <p:nvPr/>
        </p:nvSpPr>
        <p:spPr>
          <a:xfrm>
            <a:off x="5645684" y="2431677"/>
            <a:ext cx="1611630" cy="127635"/>
          </a:xfrm>
          <a:prstGeom prst="rect">
            <a:avLst/>
          </a:prstGeom>
        </p:spPr>
        <p:txBody>
          <a:bodyPr vert="horz" wrap="square" lIns="0" tIns="15240" rIns="0" bIns="0" rtlCol="0">
            <a:spAutoFit/>
          </a:bodyPr>
          <a:lstStyle/>
          <a:p>
            <a:pPr marL="12700">
              <a:lnSpc>
                <a:spcPct val="100000"/>
              </a:lnSpc>
              <a:spcBef>
                <a:spcPts val="120"/>
              </a:spcBef>
            </a:pPr>
            <a:r>
              <a:rPr sz="650" spc="5" dirty="0">
                <a:latin typeface="Yu Gothic"/>
                <a:cs typeface="Yu Gothic"/>
              </a:rPr>
              <a:t>10</a:t>
            </a:r>
            <a:r>
              <a:rPr sz="650" spc="20" dirty="0">
                <a:latin typeface="Yu Gothic"/>
                <a:cs typeface="Yu Gothic"/>
              </a:rPr>
              <a:t>月分支払金額</a:t>
            </a:r>
            <a:r>
              <a:rPr sz="650" spc="5" dirty="0">
                <a:latin typeface="Yu Gothic"/>
                <a:cs typeface="Yu Gothic"/>
              </a:rPr>
              <a:t>：252(</a:t>
            </a:r>
            <a:r>
              <a:rPr sz="650" spc="20" dirty="0">
                <a:latin typeface="Yu Gothic"/>
                <a:cs typeface="Yu Gothic"/>
              </a:rPr>
              <a:t>税込</a:t>
            </a:r>
            <a:r>
              <a:rPr sz="650" spc="5" dirty="0">
                <a:latin typeface="Yu Gothic"/>
                <a:cs typeface="Yu Gothic"/>
              </a:rPr>
              <a:t>)</a:t>
            </a:r>
            <a:r>
              <a:rPr sz="650" spc="40" dirty="0">
                <a:latin typeface="Yu Gothic"/>
                <a:cs typeface="Yu Gothic"/>
              </a:rPr>
              <a:t> </a:t>
            </a:r>
            <a:r>
              <a:rPr sz="650" spc="20" dirty="0">
                <a:latin typeface="Yu Gothic"/>
                <a:cs typeface="Yu Gothic"/>
              </a:rPr>
              <a:t>消費税</a:t>
            </a:r>
            <a:r>
              <a:rPr sz="650" spc="10" dirty="0">
                <a:latin typeface="Yu Gothic"/>
                <a:cs typeface="Yu Gothic"/>
              </a:rPr>
              <a:t>：20</a:t>
            </a:r>
            <a:endParaRPr sz="650">
              <a:latin typeface="Yu Gothic"/>
              <a:cs typeface="Yu Gothic"/>
            </a:endParaRPr>
          </a:p>
        </p:txBody>
      </p:sp>
      <p:sp>
        <p:nvSpPr>
          <p:cNvPr id="10" name="object 10"/>
          <p:cNvSpPr txBox="1"/>
          <p:nvPr/>
        </p:nvSpPr>
        <p:spPr>
          <a:xfrm>
            <a:off x="1091346" y="2988688"/>
            <a:ext cx="877569" cy="127635"/>
          </a:xfrm>
          <a:prstGeom prst="rect">
            <a:avLst/>
          </a:prstGeom>
        </p:spPr>
        <p:txBody>
          <a:bodyPr vert="horz" wrap="square" lIns="0" tIns="15240" rIns="0" bIns="0" rtlCol="0">
            <a:spAutoFit/>
          </a:bodyPr>
          <a:lstStyle/>
          <a:p>
            <a:pPr marL="12700">
              <a:lnSpc>
                <a:spcPct val="100000"/>
              </a:lnSpc>
              <a:spcBef>
                <a:spcPts val="120"/>
              </a:spcBef>
            </a:pPr>
            <a:r>
              <a:rPr sz="650" b="1" spc="20" dirty="0">
                <a:solidFill>
                  <a:srgbClr val="C00000"/>
                </a:solidFill>
                <a:latin typeface="Yu Gothic"/>
                <a:cs typeface="Yu Gothic"/>
              </a:rPr>
              <a:t>※は軽減税率対象品目</a:t>
            </a:r>
            <a:endParaRPr sz="650">
              <a:latin typeface="Yu Gothic"/>
              <a:cs typeface="Yu Gothic"/>
            </a:endParaRPr>
          </a:p>
        </p:txBody>
      </p:sp>
      <p:sp>
        <p:nvSpPr>
          <p:cNvPr id="11" name="object 11"/>
          <p:cNvSpPr txBox="1"/>
          <p:nvPr/>
        </p:nvSpPr>
        <p:spPr>
          <a:xfrm>
            <a:off x="2744533" y="2815134"/>
            <a:ext cx="962660" cy="300990"/>
          </a:xfrm>
          <a:prstGeom prst="rect">
            <a:avLst/>
          </a:prstGeom>
        </p:spPr>
        <p:txBody>
          <a:bodyPr vert="horz" wrap="square" lIns="0" tIns="50800" rIns="0" bIns="0" rtlCol="0">
            <a:spAutoFit/>
          </a:bodyPr>
          <a:lstStyle/>
          <a:p>
            <a:pPr marL="12700">
              <a:lnSpc>
                <a:spcPct val="100000"/>
              </a:lnSpc>
              <a:spcBef>
                <a:spcPts val="400"/>
              </a:spcBef>
            </a:pPr>
            <a:r>
              <a:rPr sz="650" b="1" spc="20" dirty="0">
                <a:solidFill>
                  <a:srgbClr val="C00000"/>
                </a:solidFill>
                <a:latin typeface="Yu Gothic"/>
                <a:cs typeface="Yu Gothic"/>
              </a:rPr>
              <a:t>登録番号：</a:t>
            </a:r>
            <a:r>
              <a:rPr sz="650" b="1" spc="5" dirty="0">
                <a:solidFill>
                  <a:srgbClr val="C00000"/>
                </a:solidFill>
                <a:latin typeface="Yu Gothic"/>
                <a:cs typeface="Yu Gothic"/>
              </a:rPr>
              <a:t>T</a:t>
            </a:r>
            <a:r>
              <a:rPr sz="650" b="1" spc="15" dirty="0">
                <a:solidFill>
                  <a:srgbClr val="C00000"/>
                </a:solidFill>
                <a:latin typeface="Yu Gothic"/>
                <a:cs typeface="Yu Gothic"/>
              </a:rPr>
              <a:t>1234</a:t>
            </a:r>
            <a:r>
              <a:rPr sz="650" b="1" spc="20" dirty="0">
                <a:solidFill>
                  <a:srgbClr val="C00000"/>
                </a:solidFill>
                <a:latin typeface="Yu Gothic"/>
                <a:cs typeface="Yu Gothic"/>
              </a:rPr>
              <a:t>・・・</a:t>
            </a:r>
            <a:endParaRPr sz="650">
              <a:latin typeface="Yu Gothic"/>
              <a:cs typeface="Yu Gothic"/>
            </a:endParaRPr>
          </a:p>
          <a:p>
            <a:pPr marL="434975">
              <a:lnSpc>
                <a:spcPct val="100000"/>
              </a:lnSpc>
              <a:spcBef>
                <a:spcPts val="305"/>
              </a:spcBef>
            </a:pPr>
            <a:r>
              <a:rPr sz="650" b="1" spc="20" dirty="0">
                <a:solidFill>
                  <a:srgbClr val="C00000"/>
                </a:solidFill>
                <a:latin typeface="Yu Gothic"/>
                <a:cs typeface="Yu Gothic"/>
              </a:rPr>
              <a:t>■■株式会社</a:t>
            </a:r>
            <a:endParaRPr sz="650">
              <a:latin typeface="Yu Gothic"/>
              <a:cs typeface="Yu Gothic"/>
            </a:endParaRPr>
          </a:p>
        </p:txBody>
      </p:sp>
      <p:sp>
        <p:nvSpPr>
          <p:cNvPr id="12" name="object 12"/>
          <p:cNvSpPr txBox="1"/>
          <p:nvPr/>
        </p:nvSpPr>
        <p:spPr>
          <a:xfrm>
            <a:off x="2327553" y="3264259"/>
            <a:ext cx="281305" cy="127635"/>
          </a:xfrm>
          <a:prstGeom prst="rect">
            <a:avLst/>
          </a:prstGeom>
        </p:spPr>
        <p:txBody>
          <a:bodyPr vert="horz" wrap="square" lIns="0" tIns="15240" rIns="0" bIns="0" rtlCol="0">
            <a:spAutoFit/>
          </a:bodyPr>
          <a:lstStyle/>
          <a:p>
            <a:pPr marL="12700">
              <a:lnSpc>
                <a:spcPct val="100000"/>
              </a:lnSpc>
              <a:spcBef>
                <a:spcPts val="120"/>
              </a:spcBef>
            </a:pPr>
            <a:r>
              <a:rPr sz="650" spc="20" dirty="0">
                <a:latin typeface="Yu Gothic"/>
                <a:cs typeface="Yu Gothic"/>
              </a:rPr>
              <a:t>納品書</a:t>
            </a:r>
            <a:endParaRPr sz="650">
              <a:latin typeface="Yu Gothic"/>
              <a:cs typeface="Yu Gothic"/>
            </a:endParaRPr>
          </a:p>
        </p:txBody>
      </p:sp>
      <p:sp>
        <p:nvSpPr>
          <p:cNvPr id="13" name="object 13"/>
          <p:cNvSpPr txBox="1"/>
          <p:nvPr/>
        </p:nvSpPr>
        <p:spPr>
          <a:xfrm>
            <a:off x="3167350" y="3402044"/>
            <a:ext cx="868680" cy="127635"/>
          </a:xfrm>
          <a:prstGeom prst="rect">
            <a:avLst/>
          </a:prstGeom>
        </p:spPr>
        <p:txBody>
          <a:bodyPr vert="horz" wrap="square" lIns="0" tIns="15240" rIns="0" bIns="0" rtlCol="0">
            <a:spAutoFit/>
          </a:bodyPr>
          <a:lstStyle/>
          <a:p>
            <a:pPr marL="12700">
              <a:lnSpc>
                <a:spcPct val="100000"/>
              </a:lnSpc>
              <a:spcBef>
                <a:spcPts val="120"/>
              </a:spcBef>
            </a:pPr>
            <a:r>
              <a:rPr sz="650" b="1" spc="25" dirty="0">
                <a:solidFill>
                  <a:srgbClr val="C00000"/>
                </a:solidFill>
                <a:latin typeface="Yu Gothic"/>
                <a:cs typeface="Yu Gothic"/>
              </a:rPr>
              <a:t>H </a:t>
            </a:r>
            <a:r>
              <a:rPr sz="650" b="1" spc="20" dirty="0">
                <a:solidFill>
                  <a:srgbClr val="C00000"/>
                </a:solidFill>
                <a:latin typeface="Yu Gothic"/>
                <a:cs typeface="Yu Gothic"/>
              </a:rPr>
              <a:t>〇 </a:t>
            </a:r>
            <a:r>
              <a:rPr sz="650" b="1" spc="10" dirty="0">
                <a:solidFill>
                  <a:srgbClr val="C00000"/>
                </a:solidFill>
                <a:latin typeface="Yu Gothic"/>
                <a:cs typeface="Yu Gothic"/>
              </a:rPr>
              <a:t>.10.20</a:t>
            </a:r>
            <a:r>
              <a:rPr sz="650" b="1" spc="155" dirty="0">
                <a:solidFill>
                  <a:srgbClr val="C00000"/>
                </a:solidFill>
                <a:latin typeface="Yu Gothic"/>
                <a:cs typeface="Yu Gothic"/>
              </a:rPr>
              <a:t> </a:t>
            </a:r>
            <a:r>
              <a:rPr sz="650" b="1" spc="10" dirty="0">
                <a:solidFill>
                  <a:srgbClr val="00AFEF"/>
                </a:solidFill>
                <a:latin typeface="Yu Gothic"/>
                <a:cs typeface="Yu Gothic"/>
              </a:rPr>
              <a:t>No.1002</a:t>
            </a:r>
            <a:endParaRPr sz="650">
              <a:latin typeface="Yu Gothic"/>
              <a:cs typeface="Yu Gothic"/>
            </a:endParaRPr>
          </a:p>
        </p:txBody>
      </p:sp>
      <p:sp>
        <p:nvSpPr>
          <p:cNvPr id="14" name="object 14"/>
          <p:cNvSpPr txBox="1"/>
          <p:nvPr/>
        </p:nvSpPr>
        <p:spPr>
          <a:xfrm>
            <a:off x="1088396" y="3366277"/>
            <a:ext cx="1476375" cy="300990"/>
          </a:xfrm>
          <a:prstGeom prst="rect">
            <a:avLst/>
          </a:prstGeom>
        </p:spPr>
        <p:txBody>
          <a:bodyPr vert="horz" wrap="square" lIns="0" tIns="50800" rIns="0" bIns="0" rtlCol="0">
            <a:spAutoFit/>
          </a:bodyPr>
          <a:lstStyle/>
          <a:p>
            <a:pPr marL="15240">
              <a:lnSpc>
                <a:spcPct val="100000"/>
              </a:lnSpc>
              <a:spcBef>
                <a:spcPts val="400"/>
              </a:spcBef>
            </a:pPr>
            <a:r>
              <a:rPr sz="650" b="1" spc="20" dirty="0">
                <a:solidFill>
                  <a:srgbClr val="C00000"/>
                </a:solidFill>
                <a:latin typeface="Yu Gothic"/>
                <a:cs typeface="Yu Gothic"/>
              </a:rPr>
              <a:t>〇〇株式会社</a:t>
            </a:r>
            <a:r>
              <a:rPr sz="650" b="1" spc="55" dirty="0">
                <a:solidFill>
                  <a:srgbClr val="C00000"/>
                </a:solidFill>
                <a:latin typeface="Yu Gothic"/>
                <a:cs typeface="Yu Gothic"/>
              </a:rPr>
              <a:t> </a:t>
            </a:r>
            <a:r>
              <a:rPr sz="650" b="1" spc="20" dirty="0">
                <a:solidFill>
                  <a:srgbClr val="C00000"/>
                </a:solidFill>
                <a:latin typeface="Yu Gothic"/>
                <a:cs typeface="Yu Gothic"/>
              </a:rPr>
              <a:t>御中</a:t>
            </a:r>
            <a:endParaRPr sz="650">
              <a:latin typeface="Yu Gothic"/>
              <a:cs typeface="Yu Gothic"/>
            </a:endParaRPr>
          </a:p>
          <a:p>
            <a:pPr marL="12700">
              <a:lnSpc>
                <a:spcPct val="100000"/>
              </a:lnSpc>
              <a:spcBef>
                <a:spcPts val="305"/>
              </a:spcBef>
            </a:pPr>
            <a:r>
              <a:rPr sz="650" spc="20" dirty="0">
                <a:latin typeface="Yu Gothic"/>
                <a:cs typeface="Yu Gothic"/>
              </a:rPr>
              <a:t>納品金額</a:t>
            </a:r>
            <a:r>
              <a:rPr sz="650" spc="10" dirty="0">
                <a:latin typeface="Yu Gothic"/>
                <a:cs typeface="Yu Gothic"/>
              </a:rPr>
              <a:t>：125</a:t>
            </a:r>
            <a:r>
              <a:rPr sz="650" spc="50" dirty="0">
                <a:latin typeface="Yu Gothic"/>
                <a:cs typeface="Yu Gothic"/>
              </a:rPr>
              <a:t> </a:t>
            </a:r>
            <a:r>
              <a:rPr sz="650" dirty="0">
                <a:latin typeface="Yu Gothic"/>
                <a:cs typeface="Yu Gothic"/>
              </a:rPr>
              <a:t>(</a:t>
            </a:r>
            <a:r>
              <a:rPr sz="650" spc="20" dirty="0">
                <a:latin typeface="Yu Gothic"/>
                <a:cs typeface="Yu Gothic"/>
              </a:rPr>
              <a:t>税込）</a:t>
            </a:r>
            <a:r>
              <a:rPr sz="650" spc="30" dirty="0">
                <a:latin typeface="Yu Gothic"/>
                <a:cs typeface="Yu Gothic"/>
              </a:rPr>
              <a:t> </a:t>
            </a:r>
            <a:r>
              <a:rPr sz="650" spc="20" dirty="0">
                <a:latin typeface="Yu Gothic"/>
                <a:cs typeface="Yu Gothic"/>
              </a:rPr>
              <a:t>消費税：９</a:t>
            </a:r>
            <a:endParaRPr sz="650">
              <a:latin typeface="Yu Gothic"/>
              <a:cs typeface="Yu Gothic"/>
            </a:endParaRPr>
          </a:p>
        </p:txBody>
      </p:sp>
      <p:sp>
        <p:nvSpPr>
          <p:cNvPr id="15" name="object 15"/>
          <p:cNvSpPr txBox="1"/>
          <p:nvPr/>
        </p:nvSpPr>
        <p:spPr>
          <a:xfrm>
            <a:off x="7645324" y="3539827"/>
            <a:ext cx="536575" cy="127635"/>
          </a:xfrm>
          <a:prstGeom prst="rect">
            <a:avLst/>
          </a:prstGeom>
        </p:spPr>
        <p:txBody>
          <a:bodyPr vert="horz" wrap="square" lIns="0" tIns="15240" rIns="0" bIns="0" rtlCol="0">
            <a:spAutoFit/>
          </a:bodyPr>
          <a:lstStyle/>
          <a:p>
            <a:pPr marL="12700">
              <a:lnSpc>
                <a:spcPct val="100000"/>
              </a:lnSpc>
              <a:spcBef>
                <a:spcPts val="120"/>
              </a:spcBef>
            </a:pPr>
            <a:r>
              <a:rPr sz="650" spc="20" dirty="0">
                <a:latin typeface="Yu Gothic"/>
                <a:cs typeface="Yu Gothic"/>
              </a:rPr>
              <a:t>〇〇株式会社</a:t>
            </a:r>
            <a:endParaRPr sz="650">
              <a:latin typeface="Yu Gothic"/>
              <a:cs typeface="Yu Gothic"/>
            </a:endParaRPr>
          </a:p>
        </p:txBody>
      </p:sp>
      <p:sp>
        <p:nvSpPr>
          <p:cNvPr id="16" name="object 16"/>
          <p:cNvSpPr txBox="1"/>
          <p:nvPr/>
        </p:nvSpPr>
        <p:spPr>
          <a:xfrm>
            <a:off x="1091327" y="4647958"/>
            <a:ext cx="877569" cy="127635"/>
          </a:xfrm>
          <a:prstGeom prst="rect">
            <a:avLst/>
          </a:prstGeom>
        </p:spPr>
        <p:txBody>
          <a:bodyPr vert="horz" wrap="square" lIns="0" tIns="15240" rIns="0" bIns="0" rtlCol="0">
            <a:spAutoFit/>
          </a:bodyPr>
          <a:lstStyle/>
          <a:p>
            <a:pPr marL="12700">
              <a:lnSpc>
                <a:spcPct val="100000"/>
              </a:lnSpc>
              <a:spcBef>
                <a:spcPts val="120"/>
              </a:spcBef>
            </a:pPr>
            <a:r>
              <a:rPr sz="650" b="1" spc="20" dirty="0">
                <a:solidFill>
                  <a:srgbClr val="C00000"/>
                </a:solidFill>
                <a:latin typeface="Yu Gothic"/>
                <a:cs typeface="Yu Gothic"/>
              </a:rPr>
              <a:t>※は軽減税率対象品目</a:t>
            </a:r>
            <a:endParaRPr sz="650">
              <a:latin typeface="Yu Gothic"/>
              <a:cs typeface="Yu Gothic"/>
            </a:endParaRPr>
          </a:p>
        </p:txBody>
      </p:sp>
      <p:sp>
        <p:nvSpPr>
          <p:cNvPr id="17" name="object 17"/>
          <p:cNvSpPr txBox="1"/>
          <p:nvPr/>
        </p:nvSpPr>
        <p:spPr>
          <a:xfrm>
            <a:off x="2744508" y="4474410"/>
            <a:ext cx="962660" cy="300990"/>
          </a:xfrm>
          <a:prstGeom prst="rect">
            <a:avLst/>
          </a:prstGeom>
        </p:spPr>
        <p:txBody>
          <a:bodyPr vert="horz" wrap="square" lIns="0" tIns="50800" rIns="0" bIns="0" rtlCol="0">
            <a:spAutoFit/>
          </a:bodyPr>
          <a:lstStyle/>
          <a:p>
            <a:pPr marL="12700">
              <a:lnSpc>
                <a:spcPct val="100000"/>
              </a:lnSpc>
              <a:spcBef>
                <a:spcPts val="400"/>
              </a:spcBef>
            </a:pPr>
            <a:r>
              <a:rPr sz="650" b="1" spc="20" dirty="0">
                <a:solidFill>
                  <a:srgbClr val="C00000"/>
                </a:solidFill>
                <a:latin typeface="Yu Gothic"/>
                <a:cs typeface="Yu Gothic"/>
              </a:rPr>
              <a:t>登録番号：</a:t>
            </a:r>
            <a:r>
              <a:rPr sz="650" b="1" spc="5" dirty="0">
                <a:solidFill>
                  <a:srgbClr val="C00000"/>
                </a:solidFill>
                <a:latin typeface="Yu Gothic"/>
                <a:cs typeface="Yu Gothic"/>
              </a:rPr>
              <a:t>T</a:t>
            </a:r>
            <a:r>
              <a:rPr sz="650" b="1" spc="15" dirty="0">
                <a:solidFill>
                  <a:srgbClr val="C00000"/>
                </a:solidFill>
                <a:latin typeface="Yu Gothic"/>
                <a:cs typeface="Yu Gothic"/>
              </a:rPr>
              <a:t>1234</a:t>
            </a:r>
            <a:r>
              <a:rPr sz="650" b="1" spc="20" dirty="0">
                <a:solidFill>
                  <a:srgbClr val="C00000"/>
                </a:solidFill>
                <a:latin typeface="Yu Gothic"/>
                <a:cs typeface="Yu Gothic"/>
              </a:rPr>
              <a:t>・・・</a:t>
            </a:r>
            <a:endParaRPr sz="650">
              <a:latin typeface="Yu Gothic"/>
              <a:cs typeface="Yu Gothic"/>
            </a:endParaRPr>
          </a:p>
          <a:p>
            <a:pPr marL="434975">
              <a:lnSpc>
                <a:spcPct val="100000"/>
              </a:lnSpc>
              <a:spcBef>
                <a:spcPts val="305"/>
              </a:spcBef>
            </a:pPr>
            <a:r>
              <a:rPr sz="650" b="1" spc="20" dirty="0">
                <a:solidFill>
                  <a:srgbClr val="C00000"/>
                </a:solidFill>
                <a:latin typeface="Yu Gothic"/>
                <a:cs typeface="Yu Gothic"/>
              </a:rPr>
              <a:t>■■株式会社</a:t>
            </a:r>
            <a:endParaRPr sz="650">
              <a:latin typeface="Yu Gothic"/>
              <a:cs typeface="Yu Gothic"/>
            </a:endParaRPr>
          </a:p>
        </p:txBody>
      </p:sp>
      <p:sp>
        <p:nvSpPr>
          <p:cNvPr id="18" name="object 18"/>
          <p:cNvSpPr txBox="1"/>
          <p:nvPr/>
        </p:nvSpPr>
        <p:spPr>
          <a:xfrm>
            <a:off x="424820" y="4887673"/>
            <a:ext cx="3942715" cy="989965"/>
          </a:xfrm>
          <a:prstGeom prst="rect">
            <a:avLst/>
          </a:prstGeom>
        </p:spPr>
        <p:txBody>
          <a:bodyPr vert="horz" wrap="square" lIns="0" tIns="50800" rIns="0" bIns="0" rtlCol="0">
            <a:spAutoFit/>
          </a:bodyPr>
          <a:lstStyle/>
          <a:p>
            <a:pPr marL="12700">
              <a:lnSpc>
                <a:spcPct val="100000"/>
              </a:lnSpc>
              <a:spcBef>
                <a:spcPts val="400"/>
              </a:spcBef>
            </a:pPr>
            <a:r>
              <a:rPr sz="650" spc="20" dirty="0">
                <a:latin typeface="Yu Gothic"/>
                <a:cs typeface="Yu Gothic"/>
              </a:rPr>
              <a:t>（注</a:t>
            </a:r>
            <a:r>
              <a:rPr sz="650" spc="10" dirty="0">
                <a:latin typeface="Yu Gothic"/>
                <a:cs typeface="Yu Gothic"/>
              </a:rPr>
              <a:t>1）</a:t>
            </a:r>
            <a:r>
              <a:rPr sz="650" spc="20" dirty="0">
                <a:latin typeface="Yu Gothic"/>
                <a:cs typeface="Yu Gothic"/>
              </a:rPr>
              <a:t>各書類中</a:t>
            </a:r>
            <a:r>
              <a:rPr sz="650" spc="15" dirty="0">
                <a:latin typeface="Yu Gothic"/>
                <a:cs typeface="Yu Gothic"/>
              </a:rPr>
              <a:t>、</a:t>
            </a:r>
            <a:r>
              <a:rPr sz="650" b="1" spc="20" dirty="0">
                <a:solidFill>
                  <a:srgbClr val="C00000"/>
                </a:solidFill>
                <a:latin typeface="Yu Gothic"/>
                <a:cs typeface="Yu Gothic"/>
              </a:rPr>
              <a:t>赤太文字（ゴシック体）</a:t>
            </a:r>
            <a:r>
              <a:rPr sz="650" spc="20" dirty="0">
                <a:latin typeface="Yu Gothic"/>
                <a:cs typeface="Yu Gothic"/>
              </a:rPr>
              <a:t>がインボイス「記載事項」を示す</a:t>
            </a:r>
            <a:endParaRPr sz="650">
              <a:latin typeface="Yu Gothic"/>
              <a:cs typeface="Yu Gothic"/>
            </a:endParaRPr>
          </a:p>
          <a:p>
            <a:pPr marL="267970">
              <a:lnSpc>
                <a:spcPct val="100000"/>
              </a:lnSpc>
              <a:spcBef>
                <a:spcPts val="305"/>
              </a:spcBef>
            </a:pPr>
            <a:r>
              <a:rPr sz="650" spc="-5" dirty="0">
                <a:latin typeface="Yu Gothic"/>
                <a:cs typeface="Yu Gothic"/>
              </a:rPr>
              <a:t>  </a:t>
            </a:r>
            <a:r>
              <a:rPr sz="650" spc="20" dirty="0">
                <a:latin typeface="Yu Gothic"/>
                <a:cs typeface="Yu Gothic"/>
              </a:rPr>
              <a:t>各書類中、</a:t>
            </a:r>
            <a:r>
              <a:rPr sz="650" b="1" spc="20" dirty="0">
                <a:solidFill>
                  <a:srgbClr val="00AFEF"/>
                </a:solidFill>
                <a:latin typeface="Yu Gothic"/>
                <a:cs typeface="Yu Gothic"/>
              </a:rPr>
              <a:t>青太文字（ゴシック体）</a:t>
            </a:r>
            <a:r>
              <a:rPr sz="650" spc="20" dirty="0">
                <a:latin typeface="Yu Gothic"/>
                <a:cs typeface="Yu Gothic"/>
              </a:rPr>
              <a:t>は書類間の関連を示す</a:t>
            </a:r>
            <a:endParaRPr sz="650">
              <a:latin typeface="Yu Gothic"/>
              <a:cs typeface="Yu Gothic"/>
            </a:endParaRPr>
          </a:p>
          <a:p>
            <a:pPr marL="12700">
              <a:lnSpc>
                <a:spcPct val="100000"/>
              </a:lnSpc>
              <a:spcBef>
                <a:spcPts val="305"/>
              </a:spcBef>
            </a:pPr>
            <a:r>
              <a:rPr sz="650" spc="20" dirty="0">
                <a:latin typeface="Yu Gothic"/>
                <a:cs typeface="Yu Gothic"/>
              </a:rPr>
              <a:t>（注</a:t>
            </a:r>
            <a:r>
              <a:rPr sz="650" spc="10" dirty="0">
                <a:latin typeface="Yu Gothic"/>
                <a:cs typeface="Yu Gothic"/>
              </a:rPr>
              <a:t>2）</a:t>
            </a:r>
            <a:r>
              <a:rPr sz="650" spc="20" dirty="0">
                <a:latin typeface="Yu Gothic"/>
                <a:cs typeface="Yu Gothic"/>
              </a:rPr>
              <a:t>「課税資産の譲渡等の価額」は税抜価格、または税込価格のいずれでもよい</a:t>
            </a:r>
            <a:endParaRPr sz="650">
              <a:latin typeface="Yu Gothic"/>
              <a:cs typeface="Yu Gothic"/>
            </a:endParaRPr>
          </a:p>
          <a:p>
            <a:pPr marL="353060" marR="770890" indent="-340995">
              <a:lnSpc>
                <a:spcPct val="139100"/>
              </a:lnSpc>
            </a:pPr>
            <a:r>
              <a:rPr sz="650" spc="20" dirty="0">
                <a:latin typeface="Yu Gothic"/>
                <a:cs typeface="Yu Gothic"/>
              </a:rPr>
              <a:t>（注３）各書類欄：〇は「インボイス」該当書類。×は「インボイス」非該当書類 ただし仕入明細書のインボイス該当には仕入先の確認が必要</a:t>
            </a:r>
            <a:endParaRPr sz="650">
              <a:latin typeface="Yu Gothic"/>
              <a:cs typeface="Yu Gothic"/>
            </a:endParaRPr>
          </a:p>
          <a:p>
            <a:pPr marL="12700">
              <a:lnSpc>
                <a:spcPct val="100000"/>
              </a:lnSpc>
              <a:spcBef>
                <a:spcPts val="305"/>
              </a:spcBef>
            </a:pPr>
            <a:r>
              <a:rPr sz="650" spc="20" dirty="0">
                <a:latin typeface="Yu Gothic"/>
                <a:cs typeface="Yu Gothic"/>
              </a:rPr>
              <a:t>（注４）保存義務欄：〇は消費税法保存義務あり。（電子取引の取引データは電帳法上保存義務あり）</a:t>
            </a:r>
            <a:endParaRPr sz="650">
              <a:latin typeface="Yu Gothic"/>
              <a:cs typeface="Yu Gothic"/>
            </a:endParaRPr>
          </a:p>
          <a:p>
            <a:pPr marL="864235">
              <a:lnSpc>
                <a:spcPct val="100000"/>
              </a:lnSpc>
              <a:spcBef>
                <a:spcPts val="305"/>
              </a:spcBef>
            </a:pPr>
            <a:r>
              <a:rPr sz="650" spc="20" dirty="0">
                <a:latin typeface="Yu Gothic"/>
                <a:cs typeface="Yu Gothic"/>
              </a:rPr>
              <a:t>×は消費税法保存義務なし。（電子取引の取引データは電帳法上保存義務あり）</a:t>
            </a:r>
            <a:endParaRPr sz="650">
              <a:latin typeface="Yu Gothic"/>
              <a:cs typeface="Yu Gothic"/>
            </a:endParaRPr>
          </a:p>
        </p:txBody>
      </p:sp>
      <p:sp>
        <p:nvSpPr>
          <p:cNvPr id="19" name="object 19"/>
          <p:cNvSpPr/>
          <p:nvPr/>
        </p:nvSpPr>
        <p:spPr>
          <a:xfrm>
            <a:off x="1007177" y="1602973"/>
            <a:ext cx="3112770" cy="0"/>
          </a:xfrm>
          <a:custGeom>
            <a:avLst/>
            <a:gdLst/>
            <a:ahLst/>
            <a:cxnLst/>
            <a:rect l="l" t="t" r="r" b="b"/>
            <a:pathLst>
              <a:path w="3112770">
                <a:moveTo>
                  <a:pt x="0" y="0"/>
                </a:moveTo>
                <a:lnTo>
                  <a:pt x="3112559" y="0"/>
                </a:lnTo>
              </a:path>
            </a:pathLst>
          </a:custGeom>
          <a:ln w="3175">
            <a:solidFill>
              <a:srgbClr val="000000"/>
            </a:solidFill>
          </a:ln>
        </p:spPr>
        <p:txBody>
          <a:bodyPr wrap="square" lIns="0" tIns="0" rIns="0" bIns="0" rtlCol="0"/>
          <a:lstStyle/>
          <a:p>
            <a:endParaRPr/>
          </a:p>
        </p:txBody>
      </p:sp>
      <p:sp>
        <p:nvSpPr>
          <p:cNvPr id="20" name="object 20"/>
          <p:cNvSpPr/>
          <p:nvPr/>
        </p:nvSpPr>
        <p:spPr>
          <a:xfrm>
            <a:off x="1007176" y="1604440"/>
            <a:ext cx="3112770" cy="0"/>
          </a:xfrm>
          <a:custGeom>
            <a:avLst/>
            <a:gdLst/>
            <a:ahLst/>
            <a:cxnLst/>
            <a:rect l="l" t="t" r="r" b="b"/>
            <a:pathLst>
              <a:path w="3112770">
                <a:moveTo>
                  <a:pt x="0" y="0"/>
                </a:moveTo>
                <a:lnTo>
                  <a:pt x="3112558" y="0"/>
                </a:lnTo>
              </a:path>
            </a:pathLst>
          </a:custGeom>
          <a:ln w="3175">
            <a:solidFill>
              <a:srgbClr val="000000"/>
            </a:solidFill>
          </a:ln>
        </p:spPr>
        <p:txBody>
          <a:bodyPr wrap="square" lIns="0" tIns="0" rIns="0" bIns="0" rtlCol="0"/>
          <a:lstStyle/>
          <a:p>
            <a:endParaRPr/>
          </a:p>
        </p:txBody>
      </p:sp>
      <p:sp>
        <p:nvSpPr>
          <p:cNvPr id="21" name="object 21"/>
          <p:cNvSpPr/>
          <p:nvPr/>
        </p:nvSpPr>
        <p:spPr>
          <a:xfrm>
            <a:off x="5100484" y="1602976"/>
            <a:ext cx="3618229" cy="0"/>
          </a:xfrm>
          <a:custGeom>
            <a:avLst/>
            <a:gdLst/>
            <a:ahLst/>
            <a:cxnLst/>
            <a:rect l="l" t="t" r="r" b="b"/>
            <a:pathLst>
              <a:path w="3618229">
                <a:moveTo>
                  <a:pt x="0" y="0"/>
                </a:moveTo>
                <a:lnTo>
                  <a:pt x="3617614" y="0"/>
                </a:lnTo>
              </a:path>
            </a:pathLst>
          </a:custGeom>
          <a:ln w="3175">
            <a:solidFill>
              <a:srgbClr val="000000"/>
            </a:solidFill>
          </a:ln>
        </p:spPr>
        <p:txBody>
          <a:bodyPr wrap="square" lIns="0" tIns="0" rIns="0" bIns="0" rtlCol="0"/>
          <a:lstStyle/>
          <a:p>
            <a:endParaRPr/>
          </a:p>
        </p:txBody>
      </p:sp>
      <p:sp>
        <p:nvSpPr>
          <p:cNvPr id="22" name="object 22"/>
          <p:cNvSpPr/>
          <p:nvPr/>
        </p:nvSpPr>
        <p:spPr>
          <a:xfrm>
            <a:off x="5100484" y="1604443"/>
            <a:ext cx="3618229" cy="0"/>
          </a:xfrm>
          <a:custGeom>
            <a:avLst/>
            <a:gdLst/>
            <a:ahLst/>
            <a:cxnLst/>
            <a:rect l="l" t="t" r="r" b="b"/>
            <a:pathLst>
              <a:path w="3618229">
                <a:moveTo>
                  <a:pt x="0" y="0"/>
                </a:moveTo>
                <a:lnTo>
                  <a:pt x="3617614" y="0"/>
                </a:lnTo>
              </a:path>
            </a:pathLst>
          </a:custGeom>
          <a:ln w="3175">
            <a:solidFill>
              <a:srgbClr val="000000"/>
            </a:solidFill>
          </a:ln>
        </p:spPr>
        <p:txBody>
          <a:bodyPr wrap="square" lIns="0" tIns="0" rIns="0" bIns="0" rtlCol="0"/>
          <a:lstStyle/>
          <a:p>
            <a:endParaRPr/>
          </a:p>
        </p:txBody>
      </p:sp>
      <p:graphicFrame>
        <p:nvGraphicFramePr>
          <p:cNvPr id="23" name="object 23"/>
          <p:cNvGraphicFramePr>
            <a:graphicFrameLocks noGrp="1"/>
          </p:cNvGraphicFramePr>
          <p:nvPr/>
        </p:nvGraphicFramePr>
        <p:xfrm>
          <a:off x="422838" y="1602972"/>
          <a:ext cx="478790" cy="826718"/>
        </p:xfrm>
        <a:graphic>
          <a:graphicData uri="http://schemas.openxmlformats.org/drawingml/2006/table">
            <a:tbl>
              <a:tblPr firstRow="1" bandRow="1">
                <a:tableStyleId>{2D5ABB26-0587-4C30-8999-92F81FD0307C}</a:tableStyleId>
              </a:tblPr>
              <a:tblGrid>
                <a:gridCol w="478790">
                  <a:extLst>
                    <a:ext uri="{9D8B030D-6E8A-4147-A177-3AD203B41FA5}">
                      <a16:colId xmlns:a16="http://schemas.microsoft.com/office/drawing/2014/main" val="20000"/>
                    </a:ext>
                  </a:extLst>
                </a:gridCol>
              </a:tblGrid>
              <a:tr h="137786">
                <a:tc>
                  <a:txBody>
                    <a:bodyPr/>
                    <a:lstStyle/>
                    <a:p>
                      <a:pPr marL="113030">
                        <a:lnSpc>
                          <a:spcPct val="100000"/>
                        </a:lnSpc>
                        <a:spcBef>
                          <a:spcPts val="120"/>
                        </a:spcBef>
                      </a:pPr>
                      <a:r>
                        <a:rPr sz="650" spc="20" dirty="0">
                          <a:latin typeface="Yu Gothic"/>
                          <a:cs typeface="Yu Gothic"/>
                        </a:rPr>
                        <a:t>納品書</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5570">
                <a:tc>
                  <a:txBody>
                    <a:bodyPr/>
                    <a:lstStyle/>
                    <a:p>
                      <a:pPr>
                        <a:lnSpc>
                          <a:spcPct val="100000"/>
                        </a:lnSpc>
                        <a:spcBef>
                          <a:spcPts val="20"/>
                        </a:spcBef>
                      </a:pPr>
                      <a:endParaRPr sz="550">
                        <a:latin typeface="Times New Roman"/>
                        <a:cs typeface="Times New Roman"/>
                      </a:endParaRPr>
                    </a:p>
                    <a:p>
                      <a:pPr marL="2540" algn="ctr">
                        <a:lnSpc>
                          <a:spcPct val="100000"/>
                        </a:lnSpc>
                      </a:pPr>
                      <a:r>
                        <a:rPr sz="650" dirty="0">
                          <a:latin typeface="Yu Gothic"/>
                          <a:cs typeface="Yu Gothic"/>
                        </a:rPr>
                        <a:t>〇</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7787">
                <a:tc>
                  <a:txBody>
                    <a:bodyPr/>
                    <a:lstStyle/>
                    <a:p>
                      <a:pPr marL="68580">
                        <a:lnSpc>
                          <a:spcPct val="100000"/>
                        </a:lnSpc>
                        <a:spcBef>
                          <a:spcPts val="120"/>
                        </a:spcBef>
                      </a:pPr>
                      <a:r>
                        <a:rPr sz="650" spc="20" dirty="0">
                          <a:latin typeface="Yu Gothic"/>
                          <a:cs typeface="Yu Gothic"/>
                        </a:rPr>
                        <a:t>保存義務</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7785">
                <a:tc>
                  <a:txBody>
                    <a:bodyPr/>
                    <a:lstStyle/>
                    <a:p>
                      <a:pPr marL="12700">
                        <a:lnSpc>
                          <a:spcPct val="100000"/>
                        </a:lnSpc>
                        <a:spcBef>
                          <a:spcPts val="120"/>
                        </a:spcBef>
                      </a:pPr>
                      <a:r>
                        <a:rPr sz="650" spc="20" dirty="0">
                          <a:latin typeface="Yu Gothic"/>
                          <a:cs typeface="Yu Gothic"/>
                        </a:rPr>
                        <a:t>買手：〇</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7790">
                <a:tc>
                  <a:txBody>
                    <a:bodyPr/>
                    <a:lstStyle/>
                    <a:p>
                      <a:pPr marL="12700">
                        <a:lnSpc>
                          <a:spcPct val="100000"/>
                        </a:lnSpc>
                        <a:spcBef>
                          <a:spcPts val="120"/>
                        </a:spcBef>
                      </a:pPr>
                      <a:r>
                        <a:rPr sz="650" spc="20" dirty="0">
                          <a:latin typeface="Yu Gothic"/>
                          <a:cs typeface="Yu Gothic"/>
                        </a:rPr>
                        <a:t>売手：〇</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24" name="object 24"/>
          <p:cNvGraphicFramePr>
            <a:graphicFrameLocks noGrp="1"/>
          </p:cNvGraphicFramePr>
          <p:nvPr/>
        </p:nvGraphicFramePr>
        <p:xfrm>
          <a:off x="4539636" y="1602975"/>
          <a:ext cx="443230" cy="826722"/>
        </p:xfrm>
        <a:graphic>
          <a:graphicData uri="http://schemas.openxmlformats.org/drawingml/2006/table">
            <a:tbl>
              <a:tblPr firstRow="1" bandRow="1">
                <a:tableStyleId>{2D5ABB26-0587-4C30-8999-92F81FD0307C}</a:tableStyleId>
              </a:tblPr>
              <a:tblGrid>
                <a:gridCol w="443230">
                  <a:extLst>
                    <a:ext uri="{9D8B030D-6E8A-4147-A177-3AD203B41FA5}">
                      <a16:colId xmlns:a16="http://schemas.microsoft.com/office/drawing/2014/main" val="20000"/>
                    </a:ext>
                  </a:extLst>
                </a:gridCol>
              </a:tblGrid>
              <a:tr h="137785">
                <a:tc>
                  <a:txBody>
                    <a:bodyPr/>
                    <a:lstStyle/>
                    <a:p>
                      <a:pPr marL="2540" algn="ctr">
                        <a:lnSpc>
                          <a:spcPct val="100000"/>
                        </a:lnSpc>
                        <a:spcBef>
                          <a:spcPts val="120"/>
                        </a:spcBef>
                      </a:pPr>
                      <a:r>
                        <a:rPr sz="650" dirty="0">
                          <a:latin typeface="Yu Gothic"/>
                          <a:cs typeface="Yu Gothic"/>
                        </a:rPr>
                        <a:t>仕入明細書</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5572">
                <a:tc>
                  <a:txBody>
                    <a:bodyPr/>
                    <a:lstStyle/>
                    <a:p>
                      <a:pPr>
                        <a:lnSpc>
                          <a:spcPct val="100000"/>
                        </a:lnSpc>
                        <a:spcBef>
                          <a:spcPts val="20"/>
                        </a:spcBef>
                      </a:pPr>
                      <a:endParaRPr sz="550">
                        <a:latin typeface="Times New Roman"/>
                        <a:cs typeface="Times New Roman"/>
                      </a:endParaRPr>
                    </a:p>
                    <a:p>
                      <a:pPr marL="2540" algn="ctr">
                        <a:lnSpc>
                          <a:spcPct val="100000"/>
                        </a:lnSpc>
                      </a:pPr>
                      <a:r>
                        <a:rPr sz="650" dirty="0">
                          <a:latin typeface="Yu Gothic"/>
                          <a:cs typeface="Yu Gothic"/>
                        </a:rPr>
                        <a:t>×</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7787">
                <a:tc>
                  <a:txBody>
                    <a:bodyPr/>
                    <a:lstStyle/>
                    <a:p>
                      <a:pPr algn="ctr">
                        <a:lnSpc>
                          <a:spcPct val="100000"/>
                        </a:lnSpc>
                        <a:spcBef>
                          <a:spcPts val="120"/>
                        </a:spcBef>
                      </a:pPr>
                      <a:r>
                        <a:rPr sz="650" spc="20" dirty="0">
                          <a:latin typeface="Yu Gothic"/>
                          <a:cs typeface="Yu Gothic"/>
                        </a:rPr>
                        <a:t>保存義務</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7785">
                <a:tc>
                  <a:txBody>
                    <a:bodyPr/>
                    <a:lstStyle/>
                    <a:p>
                      <a:pPr marR="68580" algn="ctr">
                        <a:lnSpc>
                          <a:spcPct val="100000"/>
                        </a:lnSpc>
                        <a:spcBef>
                          <a:spcPts val="120"/>
                        </a:spcBef>
                      </a:pPr>
                      <a:r>
                        <a:rPr sz="650" dirty="0">
                          <a:latin typeface="Yu Gothic"/>
                          <a:cs typeface="Yu Gothic"/>
                        </a:rPr>
                        <a:t>買手：×</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7793">
                <a:tc>
                  <a:txBody>
                    <a:bodyPr/>
                    <a:lstStyle/>
                    <a:p>
                      <a:pPr marR="68580" algn="ctr">
                        <a:lnSpc>
                          <a:spcPct val="100000"/>
                        </a:lnSpc>
                        <a:spcBef>
                          <a:spcPts val="120"/>
                        </a:spcBef>
                      </a:pPr>
                      <a:r>
                        <a:rPr sz="650" dirty="0">
                          <a:latin typeface="Yu Gothic"/>
                          <a:cs typeface="Yu Gothic"/>
                        </a:rPr>
                        <a:t>売手：×</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25" name="object 25"/>
          <p:cNvSpPr/>
          <p:nvPr/>
        </p:nvSpPr>
        <p:spPr>
          <a:xfrm>
            <a:off x="1004240" y="1603031"/>
            <a:ext cx="0" cy="1524635"/>
          </a:xfrm>
          <a:custGeom>
            <a:avLst/>
            <a:gdLst/>
            <a:ahLst/>
            <a:cxnLst/>
            <a:rect l="l" t="t" r="r" b="b"/>
            <a:pathLst>
              <a:path h="1524635">
                <a:moveTo>
                  <a:pt x="0" y="0"/>
                </a:moveTo>
                <a:lnTo>
                  <a:pt x="0" y="1524403"/>
                </a:lnTo>
              </a:path>
            </a:pathLst>
          </a:custGeom>
          <a:ln w="3175">
            <a:solidFill>
              <a:srgbClr val="000000"/>
            </a:solidFill>
          </a:ln>
        </p:spPr>
        <p:txBody>
          <a:bodyPr wrap="square" lIns="0" tIns="0" rIns="0" bIns="0" rtlCol="0"/>
          <a:lstStyle/>
          <a:p>
            <a:endParaRPr/>
          </a:p>
        </p:txBody>
      </p:sp>
      <p:sp>
        <p:nvSpPr>
          <p:cNvPr id="26" name="object 26"/>
          <p:cNvSpPr/>
          <p:nvPr/>
        </p:nvSpPr>
        <p:spPr>
          <a:xfrm>
            <a:off x="1005708" y="1603032"/>
            <a:ext cx="0" cy="1524635"/>
          </a:xfrm>
          <a:custGeom>
            <a:avLst/>
            <a:gdLst/>
            <a:ahLst/>
            <a:cxnLst/>
            <a:rect l="l" t="t" r="r" b="b"/>
            <a:pathLst>
              <a:path h="1524635">
                <a:moveTo>
                  <a:pt x="0" y="0"/>
                </a:moveTo>
                <a:lnTo>
                  <a:pt x="0" y="1524403"/>
                </a:lnTo>
              </a:path>
            </a:pathLst>
          </a:custGeom>
          <a:ln w="3175">
            <a:solidFill>
              <a:srgbClr val="000000"/>
            </a:solidFill>
          </a:ln>
        </p:spPr>
        <p:txBody>
          <a:bodyPr wrap="square" lIns="0" tIns="0" rIns="0" bIns="0" rtlCol="0"/>
          <a:lstStyle/>
          <a:p>
            <a:endParaRPr/>
          </a:p>
        </p:txBody>
      </p:sp>
      <p:sp>
        <p:nvSpPr>
          <p:cNvPr id="27" name="object 27"/>
          <p:cNvSpPr/>
          <p:nvPr/>
        </p:nvSpPr>
        <p:spPr>
          <a:xfrm>
            <a:off x="1007176" y="3124504"/>
            <a:ext cx="3112770" cy="0"/>
          </a:xfrm>
          <a:custGeom>
            <a:avLst/>
            <a:gdLst/>
            <a:ahLst/>
            <a:cxnLst/>
            <a:rect l="l" t="t" r="r" b="b"/>
            <a:pathLst>
              <a:path w="3112770">
                <a:moveTo>
                  <a:pt x="0" y="0"/>
                </a:moveTo>
                <a:lnTo>
                  <a:pt x="3112558" y="0"/>
                </a:lnTo>
              </a:path>
            </a:pathLst>
          </a:custGeom>
          <a:ln w="3175">
            <a:solidFill>
              <a:srgbClr val="000000"/>
            </a:solidFill>
          </a:ln>
        </p:spPr>
        <p:txBody>
          <a:bodyPr wrap="square" lIns="0" tIns="0" rIns="0" bIns="0" rtlCol="0"/>
          <a:lstStyle/>
          <a:p>
            <a:endParaRPr/>
          </a:p>
        </p:txBody>
      </p:sp>
      <p:sp>
        <p:nvSpPr>
          <p:cNvPr id="28" name="object 28"/>
          <p:cNvSpPr/>
          <p:nvPr/>
        </p:nvSpPr>
        <p:spPr>
          <a:xfrm>
            <a:off x="1007176" y="3125971"/>
            <a:ext cx="3112770" cy="0"/>
          </a:xfrm>
          <a:custGeom>
            <a:avLst/>
            <a:gdLst/>
            <a:ahLst/>
            <a:cxnLst/>
            <a:rect l="l" t="t" r="r" b="b"/>
            <a:pathLst>
              <a:path w="3112770">
                <a:moveTo>
                  <a:pt x="0" y="0"/>
                </a:moveTo>
                <a:lnTo>
                  <a:pt x="3112558" y="0"/>
                </a:lnTo>
              </a:path>
            </a:pathLst>
          </a:custGeom>
          <a:ln w="3175">
            <a:solidFill>
              <a:srgbClr val="000000"/>
            </a:solidFill>
          </a:ln>
        </p:spPr>
        <p:txBody>
          <a:bodyPr wrap="square" lIns="0" tIns="0" rIns="0" bIns="0" rtlCol="0"/>
          <a:lstStyle/>
          <a:p>
            <a:endParaRPr/>
          </a:p>
        </p:txBody>
      </p:sp>
      <p:sp>
        <p:nvSpPr>
          <p:cNvPr id="29" name="object 29"/>
          <p:cNvSpPr/>
          <p:nvPr/>
        </p:nvSpPr>
        <p:spPr>
          <a:xfrm>
            <a:off x="4116799" y="1605965"/>
            <a:ext cx="0" cy="1522095"/>
          </a:xfrm>
          <a:custGeom>
            <a:avLst/>
            <a:gdLst/>
            <a:ahLst/>
            <a:cxnLst/>
            <a:rect l="l" t="t" r="r" b="b"/>
            <a:pathLst>
              <a:path h="1522095">
                <a:moveTo>
                  <a:pt x="0" y="0"/>
                </a:moveTo>
                <a:lnTo>
                  <a:pt x="0" y="1521471"/>
                </a:lnTo>
              </a:path>
            </a:pathLst>
          </a:custGeom>
          <a:ln w="3175">
            <a:solidFill>
              <a:srgbClr val="000000"/>
            </a:solidFill>
          </a:ln>
        </p:spPr>
        <p:txBody>
          <a:bodyPr wrap="square" lIns="0" tIns="0" rIns="0" bIns="0" rtlCol="0"/>
          <a:lstStyle/>
          <a:p>
            <a:endParaRPr/>
          </a:p>
        </p:txBody>
      </p:sp>
      <p:sp>
        <p:nvSpPr>
          <p:cNvPr id="30" name="object 30"/>
          <p:cNvSpPr/>
          <p:nvPr/>
        </p:nvSpPr>
        <p:spPr>
          <a:xfrm>
            <a:off x="4118266" y="1605964"/>
            <a:ext cx="0" cy="1522095"/>
          </a:xfrm>
          <a:custGeom>
            <a:avLst/>
            <a:gdLst/>
            <a:ahLst/>
            <a:cxnLst/>
            <a:rect l="l" t="t" r="r" b="b"/>
            <a:pathLst>
              <a:path h="1522095">
                <a:moveTo>
                  <a:pt x="0" y="0"/>
                </a:moveTo>
                <a:lnTo>
                  <a:pt x="0" y="1521471"/>
                </a:lnTo>
              </a:path>
            </a:pathLst>
          </a:custGeom>
          <a:ln w="3175">
            <a:solidFill>
              <a:srgbClr val="000000"/>
            </a:solidFill>
          </a:ln>
        </p:spPr>
        <p:txBody>
          <a:bodyPr wrap="square" lIns="0" tIns="0" rIns="0" bIns="0" rtlCol="0"/>
          <a:lstStyle/>
          <a:p>
            <a:endParaRPr/>
          </a:p>
        </p:txBody>
      </p:sp>
      <p:sp>
        <p:nvSpPr>
          <p:cNvPr id="31" name="object 31"/>
          <p:cNvSpPr/>
          <p:nvPr/>
        </p:nvSpPr>
        <p:spPr>
          <a:xfrm>
            <a:off x="1007176" y="3262293"/>
            <a:ext cx="3112770" cy="0"/>
          </a:xfrm>
          <a:custGeom>
            <a:avLst/>
            <a:gdLst/>
            <a:ahLst/>
            <a:cxnLst/>
            <a:rect l="l" t="t" r="r" b="b"/>
            <a:pathLst>
              <a:path w="3112770">
                <a:moveTo>
                  <a:pt x="0" y="0"/>
                </a:moveTo>
                <a:lnTo>
                  <a:pt x="3112558" y="0"/>
                </a:lnTo>
              </a:path>
            </a:pathLst>
          </a:custGeom>
          <a:ln w="3175">
            <a:solidFill>
              <a:srgbClr val="000000"/>
            </a:solidFill>
          </a:ln>
        </p:spPr>
        <p:txBody>
          <a:bodyPr wrap="square" lIns="0" tIns="0" rIns="0" bIns="0" rtlCol="0"/>
          <a:lstStyle/>
          <a:p>
            <a:endParaRPr/>
          </a:p>
        </p:txBody>
      </p:sp>
      <p:sp>
        <p:nvSpPr>
          <p:cNvPr id="32" name="object 32"/>
          <p:cNvSpPr/>
          <p:nvPr/>
        </p:nvSpPr>
        <p:spPr>
          <a:xfrm>
            <a:off x="1007176" y="3263760"/>
            <a:ext cx="3112770" cy="0"/>
          </a:xfrm>
          <a:custGeom>
            <a:avLst/>
            <a:gdLst/>
            <a:ahLst/>
            <a:cxnLst/>
            <a:rect l="l" t="t" r="r" b="b"/>
            <a:pathLst>
              <a:path w="3112770">
                <a:moveTo>
                  <a:pt x="0" y="0"/>
                </a:moveTo>
                <a:lnTo>
                  <a:pt x="3112558" y="0"/>
                </a:lnTo>
              </a:path>
            </a:pathLst>
          </a:custGeom>
          <a:ln w="3175">
            <a:solidFill>
              <a:srgbClr val="000000"/>
            </a:solidFill>
          </a:ln>
        </p:spPr>
        <p:txBody>
          <a:bodyPr wrap="square" lIns="0" tIns="0" rIns="0" bIns="0" rtlCol="0"/>
          <a:lstStyle/>
          <a:p>
            <a:endParaRPr/>
          </a:p>
        </p:txBody>
      </p:sp>
      <p:sp>
        <p:nvSpPr>
          <p:cNvPr id="33" name="object 33"/>
          <p:cNvSpPr/>
          <p:nvPr/>
        </p:nvSpPr>
        <p:spPr>
          <a:xfrm>
            <a:off x="5097548" y="1603057"/>
            <a:ext cx="0" cy="2075814"/>
          </a:xfrm>
          <a:custGeom>
            <a:avLst/>
            <a:gdLst/>
            <a:ahLst/>
            <a:cxnLst/>
            <a:rect l="l" t="t" r="r" b="b"/>
            <a:pathLst>
              <a:path h="2075814">
                <a:moveTo>
                  <a:pt x="0" y="0"/>
                </a:moveTo>
                <a:lnTo>
                  <a:pt x="0" y="2075533"/>
                </a:lnTo>
              </a:path>
            </a:pathLst>
          </a:custGeom>
          <a:ln w="3175">
            <a:solidFill>
              <a:srgbClr val="000000"/>
            </a:solidFill>
          </a:ln>
        </p:spPr>
        <p:txBody>
          <a:bodyPr wrap="square" lIns="0" tIns="0" rIns="0" bIns="0" rtlCol="0"/>
          <a:lstStyle/>
          <a:p>
            <a:endParaRPr/>
          </a:p>
        </p:txBody>
      </p:sp>
      <p:sp>
        <p:nvSpPr>
          <p:cNvPr id="34" name="object 34"/>
          <p:cNvSpPr/>
          <p:nvPr/>
        </p:nvSpPr>
        <p:spPr>
          <a:xfrm>
            <a:off x="5099016" y="1603058"/>
            <a:ext cx="0" cy="2075814"/>
          </a:xfrm>
          <a:custGeom>
            <a:avLst/>
            <a:gdLst/>
            <a:ahLst/>
            <a:cxnLst/>
            <a:rect l="l" t="t" r="r" b="b"/>
            <a:pathLst>
              <a:path h="2075814">
                <a:moveTo>
                  <a:pt x="0" y="0"/>
                </a:moveTo>
                <a:lnTo>
                  <a:pt x="0" y="2075533"/>
                </a:lnTo>
              </a:path>
            </a:pathLst>
          </a:custGeom>
          <a:ln w="3175">
            <a:solidFill>
              <a:srgbClr val="000000"/>
            </a:solidFill>
          </a:ln>
        </p:spPr>
        <p:txBody>
          <a:bodyPr wrap="square" lIns="0" tIns="0" rIns="0" bIns="0" rtlCol="0"/>
          <a:lstStyle/>
          <a:p>
            <a:endParaRPr/>
          </a:p>
        </p:txBody>
      </p:sp>
      <p:sp>
        <p:nvSpPr>
          <p:cNvPr id="35" name="object 35"/>
          <p:cNvSpPr/>
          <p:nvPr/>
        </p:nvSpPr>
        <p:spPr>
          <a:xfrm>
            <a:off x="5100484" y="3675660"/>
            <a:ext cx="3618229" cy="0"/>
          </a:xfrm>
          <a:custGeom>
            <a:avLst/>
            <a:gdLst/>
            <a:ahLst/>
            <a:cxnLst/>
            <a:rect l="l" t="t" r="r" b="b"/>
            <a:pathLst>
              <a:path w="3618229">
                <a:moveTo>
                  <a:pt x="0" y="0"/>
                </a:moveTo>
                <a:lnTo>
                  <a:pt x="3617614" y="0"/>
                </a:lnTo>
              </a:path>
            </a:pathLst>
          </a:custGeom>
          <a:ln w="3175">
            <a:solidFill>
              <a:srgbClr val="000000"/>
            </a:solidFill>
          </a:ln>
        </p:spPr>
        <p:txBody>
          <a:bodyPr wrap="square" lIns="0" tIns="0" rIns="0" bIns="0" rtlCol="0"/>
          <a:lstStyle/>
          <a:p>
            <a:endParaRPr/>
          </a:p>
        </p:txBody>
      </p:sp>
      <p:sp>
        <p:nvSpPr>
          <p:cNvPr id="36" name="object 36"/>
          <p:cNvSpPr/>
          <p:nvPr/>
        </p:nvSpPr>
        <p:spPr>
          <a:xfrm>
            <a:off x="5100484" y="3677128"/>
            <a:ext cx="3618229" cy="0"/>
          </a:xfrm>
          <a:custGeom>
            <a:avLst/>
            <a:gdLst/>
            <a:ahLst/>
            <a:cxnLst/>
            <a:rect l="l" t="t" r="r" b="b"/>
            <a:pathLst>
              <a:path w="3618229">
                <a:moveTo>
                  <a:pt x="0" y="0"/>
                </a:moveTo>
                <a:lnTo>
                  <a:pt x="3617614" y="0"/>
                </a:lnTo>
              </a:path>
            </a:pathLst>
          </a:custGeom>
          <a:ln w="3175">
            <a:solidFill>
              <a:srgbClr val="000000"/>
            </a:solidFill>
          </a:ln>
        </p:spPr>
        <p:txBody>
          <a:bodyPr wrap="square" lIns="0" tIns="0" rIns="0" bIns="0" rtlCol="0"/>
          <a:lstStyle/>
          <a:p>
            <a:endParaRPr/>
          </a:p>
        </p:txBody>
      </p:sp>
      <p:sp>
        <p:nvSpPr>
          <p:cNvPr id="37" name="object 37"/>
          <p:cNvSpPr/>
          <p:nvPr/>
        </p:nvSpPr>
        <p:spPr>
          <a:xfrm>
            <a:off x="8715163" y="1605991"/>
            <a:ext cx="0" cy="2072639"/>
          </a:xfrm>
          <a:custGeom>
            <a:avLst/>
            <a:gdLst/>
            <a:ahLst/>
            <a:cxnLst/>
            <a:rect l="l" t="t" r="r" b="b"/>
            <a:pathLst>
              <a:path h="2072639">
                <a:moveTo>
                  <a:pt x="0" y="0"/>
                </a:moveTo>
                <a:lnTo>
                  <a:pt x="0" y="2072602"/>
                </a:lnTo>
              </a:path>
            </a:pathLst>
          </a:custGeom>
          <a:ln w="3175">
            <a:solidFill>
              <a:srgbClr val="000000"/>
            </a:solidFill>
          </a:ln>
        </p:spPr>
        <p:txBody>
          <a:bodyPr wrap="square" lIns="0" tIns="0" rIns="0" bIns="0" rtlCol="0"/>
          <a:lstStyle/>
          <a:p>
            <a:endParaRPr/>
          </a:p>
        </p:txBody>
      </p:sp>
      <p:sp>
        <p:nvSpPr>
          <p:cNvPr id="38" name="object 38"/>
          <p:cNvSpPr/>
          <p:nvPr/>
        </p:nvSpPr>
        <p:spPr>
          <a:xfrm>
            <a:off x="8716631" y="1605990"/>
            <a:ext cx="0" cy="2072639"/>
          </a:xfrm>
          <a:custGeom>
            <a:avLst/>
            <a:gdLst/>
            <a:ahLst/>
            <a:cxnLst/>
            <a:rect l="l" t="t" r="r" b="b"/>
            <a:pathLst>
              <a:path h="2072639">
                <a:moveTo>
                  <a:pt x="0" y="0"/>
                </a:moveTo>
                <a:lnTo>
                  <a:pt x="0" y="2072602"/>
                </a:lnTo>
              </a:path>
            </a:pathLst>
          </a:custGeom>
          <a:ln w="3175">
            <a:solidFill>
              <a:srgbClr val="000000"/>
            </a:solidFill>
          </a:ln>
        </p:spPr>
        <p:txBody>
          <a:bodyPr wrap="square" lIns="0" tIns="0" rIns="0" bIns="0" rtlCol="0"/>
          <a:lstStyle/>
          <a:p>
            <a:endParaRPr/>
          </a:p>
        </p:txBody>
      </p:sp>
      <p:graphicFrame>
        <p:nvGraphicFramePr>
          <p:cNvPr id="39" name="object 39"/>
          <p:cNvGraphicFramePr>
            <a:graphicFrameLocks noGrp="1"/>
          </p:cNvGraphicFramePr>
          <p:nvPr/>
        </p:nvGraphicFramePr>
        <p:xfrm>
          <a:off x="422838" y="3262292"/>
          <a:ext cx="478790" cy="826724"/>
        </p:xfrm>
        <a:graphic>
          <a:graphicData uri="http://schemas.openxmlformats.org/drawingml/2006/table">
            <a:tbl>
              <a:tblPr firstRow="1" bandRow="1">
                <a:tableStyleId>{2D5ABB26-0587-4C30-8999-92F81FD0307C}</a:tableStyleId>
              </a:tblPr>
              <a:tblGrid>
                <a:gridCol w="478790">
                  <a:extLst>
                    <a:ext uri="{9D8B030D-6E8A-4147-A177-3AD203B41FA5}">
                      <a16:colId xmlns:a16="http://schemas.microsoft.com/office/drawing/2014/main" val="20000"/>
                    </a:ext>
                  </a:extLst>
                </a:gridCol>
              </a:tblGrid>
              <a:tr h="137785">
                <a:tc>
                  <a:txBody>
                    <a:bodyPr/>
                    <a:lstStyle/>
                    <a:p>
                      <a:pPr marL="112395">
                        <a:lnSpc>
                          <a:spcPct val="100000"/>
                        </a:lnSpc>
                        <a:spcBef>
                          <a:spcPts val="120"/>
                        </a:spcBef>
                      </a:pPr>
                      <a:r>
                        <a:rPr sz="650" spc="20" dirty="0">
                          <a:latin typeface="Yu Gothic"/>
                          <a:cs typeface="Yu Gothic"/>
                        </a:rPr>
                        <a:t>納品書</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0"/>
                  </a:ext>
                </a:extLst>
              </a:tr>
              <a:tr h="275579">
                <a:tc>
                  <a:txBody>
                    <a:bodyPr/>
                    <a:lstStyle/>
                    <a:p>
                      <a:pPr>
                        <a:lnSpc>
                          <a:spcPct val="100000"/>
                        </a:lnSpc>
                        <a:spcBef>
                          <a:spcPts val="20"/>
                        </a:spcBef>
                      </a:pPr>
                      <a:endParaRPr sz="550">
                        <a:latin typeface="Times New Roman"/>
                        <a:cs typeface="Times New Roman"/>
                      </a:endParaRPr>
                    </a:p>
                    <a:p>
                      <a:pPr marL="2540" algn="ctr">
                        <a:lnSpc>
                          <a:spcPct val="100000"/>
                        </a:lnSpc>
                      </a:pPr>
                      <a:r>
                        <a:rPr sz="650" dirty="0">
                          <a:latin typeface="Yu Gothic"/>
                          <a:cs typeface="Yu Gothic"/>
                        </a:rPr>
                        <a:t>〇</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1"/>
                  </a:ext>
                </a:extLst>
              </a:tr>
              <a:tr h="137790">
                <a:tc>
                  <a:txBody>
                    <a:bodyPr/>
                    <a:lstStyle/>
                    <a:p>
                      <a:pPr marL="68580">
                        <a:lnSpc>
                          <a:spcPct val="100000"/>
                        </a:lnSpc>
                        <a:spcBef>
                          <a:spcPts val="120"/>
                        </a:spcBef>
                      </a:pPr>
                      <a:r>
                        <a:rPr sz="650" spc="20" dirty="0">
                          <a:latin typeface="Yu Gothic"/>
                          <a:cs typeface="Yu Gothic"/>
                        </a:rPr>
                        <a:t>保存義務</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D966"/>
                    </a:solidFill>
                  </a:tcPr>
                </a:tc>
                <a:extLst>
                  <a:ext uri="{0D108BD9-81ED-4DB2-BD59-A6C34878D82A}">
                    <a16:rowId xmlns:a16="http://schemas.microsoft.com/office/drawing/2014/main" val="10002"/>
                  </a:ext>
                </a:extLst>
              </a:tr>
              <a:tr h="137785">
                <a:tc>
                  <a:txBody>
                    <a:bodyPr/>
                    <a:lstStyle/>
                    <a:p>
                      <a:pPr marL="12700">
                        <a:lnSpc>
                          <a:spcPct val="100000"/>
                        </a:lnSpc>
                        <a:spcBef>
                          <a:spcPts val="120"/>
                        </a:spcBef>
                      </a:pPr>
                      <a:r>
                        <a:rPr sz="650" spc="20" dirty="0">
                          <a:latin typeface="Yu Gothic"/>
                          <a:cs typeface="Yu Gothic"/>
                        </a:rPr>
                        <a:t>買手：〇</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3"/>
                  </a:ext>
                </a:extLst>
              </a:tr>
              <a:tr h="137785">
                <a:tc>
                  <a:txBody>
                    <a:bodyPr/>
                    <a:lstStyle/>
                    <a:p>
                      <a:pPr marL="12700">
                        <a:lnSpc>
                          <a:spcPct val="100000"/>
                        </a:lnSpc>
                        <a:spcBef>
                          <a:spcPts val="120"/>
                        </a:spcBef>
                      </a:pPr>
                      <a:r>
                        <a:rPr sz="650" spc="20" dirty="0">
                          <a:latin typeface="Yu Gothic"/>
                          <a:cs typeface="Yu Gothic"/>
                        </a:rPr>
                        <a:t>売手：〇</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40" name="object 40"/>
          <p:cNvSpPr/>
          <p:nvPr/>
        </p:nvSpPr>
        <p:spPr>
          <a:xfrm>
            <a:off x="1004240" y="3262345"/>
            <a:ext cx="0" cy="1524635"/>
          </a:xfrm>
          <a:custGeom>
            <a:avLst/>
            <a:gdLst/>
            <a:ahLst/>
            <a:cxnLst/>
            <a:rect l="l" t="t" r="r" b="b"/>
            <a:pathLst>
              <a:path h="1524635">
                <a:moveTo>
                  <a:pt x="0" y="0"/>
                </a:moveTo>
                <a:lnTo>
                  <a:pt x="0" y="1524403"/>
                </a:lnTo>
              </a:path>
            </a:pathLst>
          </a:custGeom>
          <a:ln w="3175">
            <a:solidFill>
              <a:srgbClr val="000000"/>
            </a:solidFill>
          </a:ln>
        </p:spPr>
        <p:txBody>
          <a:bodyPr wrap="square" lIns="0" tIns="0" rIns="0" bIns="0" rtlCol="0"/>
          <a:lstStyle/>
          <a:p>
            <a:endParaRPr/>
          </a:p>
        </p:txBody>
      </p:sp>
      <p:sp>
        <p:nvSpPr>
          <p:cNvPr id="41" name="object 41"/>
          <p:cNvSpPr/>
          <p:nvPr/>
        </p:nvSpPr>
        <p:spPr>
          <a:xfrm>
            <a:off x="1005708" y="3262347"/>
            <a:ext cx="0" cy="1524635"/>
          </a:xfrm>
          <a:custGeom>
            <a:avLst/>
            <a:gdLst/>
            <a:ahLst/>
            <a:cxnLst/>
            <a:rect l="l" t="t" r="r" b="b"/>
            <a:pathLst>
              <a:path h="1524635">
                <a:moveTo>
                  <a:pt x="0" y="0"/>
                </a:moveTo>
                <a:lnTo>
                  <a:pt x="0" y="1524403"/>
                </a:lnTo>
              </a:path>
            </a:pathLst>
          </a:custGeom>
          <a:ln w="3175">
            <a:solidFill>
              <a:srgbClr val="000000"/>
            </a:solidFill>
          </a:ln>
        </p:spPr>
        <p:txBody>
          <a:bodyPr wrap="square" lIns="0" tIns="0" rIns="0" bIns="0" rtlCol="0"/>
          <a:lstStyle/>
          <a:p>
            <a:endParaRPr/>
          </a:p>
        </p:txBody>
      </p:sp>
      <p:sp>
        <p:nvSpPr>
          <p:cNvPr id="42" name="object 42"/>
          <p:cNvSpPr/>
          <p:nvPr/>
        </p:nvSpPr>
        <p:spPr>
          <a:xfrm>
            <a:off x="1007176" y="4783819"/>
            <a:ext cx="3112770" cy="0"/>
          </a:xfrm>
          <a:custGeom>
            <a:avLst/>
            <a:gdLst/>
            <a:ahLst/>
            <a:cxnLst/>
            <a:rect l="l" t="t" r="r" b="b"/>
            <a:pathLst>
              <a:path w="3112770">
                <a:moveTo>
                  <a:pt x="0" y="0"/>
                </a:moveTo>
                <a:lnTo>
                  <a:pt x="3112558" y="0"/>
                </a:lnTo>
              </a:path>
            </a:pathLst>
          </a:custGeom>
          <a:ln w="3175">
            <a:solidFill>
              <a:srgbClr val="000000"/>
            </a:solidFill>
          </a:ln>
        </p:spPr>
        <p:txBody>
          <a:bodyPr wrap="square" lIns="0" tIns="0" rIns="0" bIns="0" rtlCol="0"/>
          <a:lstStyle/>
          <a:p>
            <a:endParaRPr/>
          </a:p>
        </p:txBody>
      </p:sp>
      <p:sp>
        <p:nvSpPr>
          <p:cNvPr id="43" name="object 43"/>
          <p:cNvSpPr/>
          <p:nvPr/>
        </p:nvSpPr>
        <p:spPr>
          <a:xfrm>
            <a:off x="1007176" y="4785286"/>
            <a:ext cx="3112770" cy="0"/>
          </a:xfrm>
          <a:custGeom>
            <a:avLst/>
            <a:gdLst/>
            <a:ahLst/>
            <a:cxnLst/>
            <a:rect l="l" t="t" r="r" b="b"/>
            <a:pathLst>
              <a:path w="3112770">
                <a:moveTo>
                  <a:pt x="0" y="0"/>
                </a:moveTo>
                <a:lnTo>
                  <a:pt x="3112558" y="0"/>
                </a:lnTo>
              </a:path>
            </a:pathLst>
          </a:custGeom>
          <a:ln w="3175">
            <a:solidFill>
              <a:srgbClr val="000000"/>
            </a:solidFill>
          </a:ln>
        </p:spPr>
        <p:txBody>
          <a:bodyPr wrap="square" lIns="0" tIns="0" rIns="0" bIns="0" rtlCol="0"/>
          <a:lstStyle/>
          <a:p>
            <a:endParaRPr/>
          </a:p>
        </p:txBody>
      </p:sp>
      <p:sp>
        <p:nvSpPr>
          <p:cNvPr id="44" name="object 44"/>
          <p:cNvSpPr/>
          <p:nvPr/>
        </p:nvSpPr>
        <p:spPr>
          <a:xfrm>
            <a:off x="4116799" y="3265280"/>
            <a:ext cx="0" cy="1522095"/>
          </a:xfrm>
          <a:custGeom>
            <a:avLst/>
            <a:gdLst/>
            <a:ahLst/>
            <a:cxnLst/>
            <a:rect l="l" t="t" r="r" b="b"/>
            <a:pathLst>
              <a:path h="1522095">
                <a:moveTo>
                  <a:pt x="0" y="0"/>
                </a:moveTo>
                <a:lnTo>
                  <a:pt x="0" y="1521471"/>
                </a:lnTo>
              </a:path>
            </a:pathLst>
          </a:custGeom>
          <a:ln w="3175">
            <a:solidFill>
              <a:srgbClr val="000000"/>
            </a:solidFill>
          </a:ln>
        </p:spPr>
        <p:txBody>
          <a:bodyPr wrap="square" lIns="0" tIns="0" rIns="0" bIns="0" rtlCol="0"/>
          <a:lstStyle/>
          <a:p>
            <a:endParaRPr/>
          </a:p>
        </p:txBody>
      </p:sp>
      <p:sp>
        <p:nvSpPr>
          <p:cNvPr id="45" name="object 45"/>
          <p:cNvSpPr/>
          <p:nvPr/>
        </p:nvSpPr>
        <p:spPr>
          <a:xfrm>
            <a:off x="4118266" y="3265282"/>
            <a:ext cx="0" cy="1522095"/>
          </a:xfrm>
          <a:custGeom>
            <a:avLst/>
            <a:gdLst/>
            <a:ahLst/>
            <a:cxnLst/>
            <a:rect l="l" t="t" r="r" b="b"/>
            <a:pathLst>
              <a:path h="1522095">
                <a:moveTo>
                  <a:pt x="0" y="0"/>
                </a:moveTo>
                <a:lnTo>
                  <a:pt x="0" y="1521471"/>
                </a:lnTo>
              </a:path>
            </a:pathLst>
          </a:custGeom>
          <a:ln w="3175">
            <a:solidFill>
              <a:srgbClr val="000000"/>
            </a:solidFill>
          </a:ln>
        </p:spPr>
        <p:txBody>
          <a:bodyPr wrap="square" lIns="0" tIns="0" rIns="0" bIns="0" rtlCol="0"/>
          <a:lstStyle/>
          <a:p>
            <a:endParaRPr/>
          </a:p>
        </p:txBody>
      </p:sp>
      <p:sp>
        <p:nvSpPr>
          <p:cNvPr id="46" name="object 46"/>
          <p:cNvSpPr/>
          <p:nvPr/>
        </p:nvSpPr>
        <p:spPr>
          <a:xfrm>
            <a:off x="9140938" y="1327530"/>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47" name="object 47"/>
          <p:cNvSpPr/>
          <p:nvPr/>
        </p:nvSpPr>
        <p:spPr>
          <a:xfrm>
            <a:off x="9140937" y="1327532"/>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48" name="object 48"/>
          <p:cNvSpPr/>
          <p:nvPr/>
        </p:nvSpPr>
        <p:spPr>
          <a:xfrm>
            <a:off x="9140938" y="1465315"/>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49" name="object 49"/>
          <p:cNvSpPr/>
          <p:nvPr/>
        </p:nvSpPr>
        <p:spPr>
          <a:xfrm>
            <a:off x="9140937" y="1465316"/>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50" name="object 50"/>
          <p:cNvSpPr/>
          <p:nvPr/>
        </p:nvSpPr>
        <p:spPr>
          <a:xfrm>
            <a:off x="9140938" y="1603099"/>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51" name="object 51"/>
          <p:cNvSpPr/>
          <p:nvPr/>
        </p:nvSpPr>
        <p:spPr>
          <a:xfrm>
            <a:off x="9140937" y="1603100"/>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52" name="object 52"/>
          <p:cNvSpPr/>
          <p:nvPr/>
        </p:nvSpPr>
        <p:spPr>
          <a:xfrm>
            <a:off x="9140938" y="1740883"/>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53" name="object 53"/>
          <p:cNvSpPr/>
          <p:nvPr/>
        </p:nvSpPr>
        <p:spPr>
          <a:xfrm>
            <a:off x="9140937" y="1740884"/>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54" name="object 54"/>
          <p:cNvSpPr/>
          <p:nvPr/>
        </p:nvSpPr>
        <p:spPr>
          <a:xfrm>
            <a:off x="9140938" y="1878667"/>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55" name="object 55"/>
          <p:cNvSpPr/>
          <p:nvPr/>
        </p:nvSpPr>
        <p:spPr>
          <a:xfrm>
            <a:off x="9140937" y="1878669"/>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56" name="object 56"/>
          <p:cNvSpPr/>
          <p:nvPr/>
        </p:nvSpPr>
        <p:spPr>
          <a:xfrm>
            <a:off x="9140938" y="2016451"/>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57" name="object 57"/>
          <p:cNvSpPr/>
          <p:nvPr/>
        </p:nvSpPr>
        <p:spPr>
          <a:xfrm>
            <a:off x="9140937" y="2016453"/>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58" name="object 58"/>
          <p:cNvSpPr/>
          <p:nvPr/>
        </p:nvSpPr>
        <p:spPr>
          <a:xfrm>
            <a:off x="9140938" y="2154235"/>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59" name="object 59"/>
          <p:cNvSpPr/>
          <p:nvPr/>
        </p:nvSpPr>
        <p:spPr>
          <a:xfrm>
            <a:off x="9140937" y="2154237"/>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60" name="object 60"/>
          <p:cNvSpPr/>
          <p:nvPr/>
        </p:nvSpPr>
        <p:spPr>
          <a:xfrm>
            <a:off x="9140938" y="2292019"/>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61" name="object 61"/>
          <p:cNvSpPr/>
          <p:nvPr/>
        </p:nvSpPr>
        <p:spPr>
          <a:xfrm>
            <a:off x="9140937" y="2292021"/>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62" name="object 62"/>
          <p:cNvSpPr/>
          <p:nvPr/>
        </p:nvSpPr>
        <p:spPr>
          <a:xfrm>
            <a:off x="9140938" y="2429804"/>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63" name="object 63"/>
          <p:cNvSpPr/>
          <p:nvPr/>
        </p:nvSpPr>
        <p:spPr>
          <a:xfrm>
            <a:off x="9140937" y="2429805"/>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64" name="object 64"/>
          <p:cNvSpPr/>
          <p:nvPr/>
        </p:nvSpPr>
        <p:spPr>
          <a:xfrm>
            <a:off x="9140938" y="2570519"/>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65" name="object 65"/>
          <p:cNvSpPr/>
          <p:nvPr/>
        </p:nvSpPr>
        <p:spPr>
          <a:xfrm>
            <a:off x="9140937" y="2570521"/>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66" name="object 66"/>
          <p:cNvSpPr/>
          <p:nvPr/>
        </p:nvSpPr>
        <p:spPr>
          <a:xfrm>
            <a:off x="9140938" y="2711235"/>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67" name="object 67"/>
          <p:cNvSpPr/>
          <p:nvPr/>
        </p:nvSpPr>
        <p:spPr>
          <a:xfrm>
            <a:off x="9140937" y="2711237"/>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68" name="object 68"/>
          <p:cNvSpPr/>
          <p:nvPr/>
        </p:nvSpPr>
        <p:spPr>
          <a:xfrm>
            <a:off x="9140938" y="2849019"/>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69" name="object 69"/>
          <p:cNvSpPr/>
          <p:nvPr/>
        </p:nvSpPr>
        <p:spPr>
          <a:xfrm>
            <a:off x="9140937" y="2849021"/>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70" name="object 70"/>
          <p:cNvSpPr/>
          <p:nvPr/>
        </p:nvSpPr>
        <p:spPr>
          <a:xfrm>
            <a:off x="9140938" y="2986803"/>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71" name="object 71"/>
          <p:cNvSpPr/>
          <p:nvPr/>
        </p:nvSpPr>
        <p:spPr>
          <a:xfrm>
            <a:off x="9140937" y="2986805"/>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72" name="object 72"/>
          <p:cNvSpPr/>
          <p:nvPr/>
        </p:nvSpPr>
        <p:spPr>
          <a:xfrm>
            <a:off x="9140938" y="3124587"/>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73" name="object 73"/>
          <p:cNvSpPr/>
          <p:nvPr/>
        </p:nvSpPr>
        <p:spPr>
          <a:xfrm>
            <a:off x="9140937" y="3124589"/>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74" name="object 74"/>
          <p:cNvSpPr/>
          <p:nvPr/>
        </p:nvSpPr>
        <p:spPr>
          <a:xfrm>
            <a:off x="9140938" y="3262372"/>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75" name="object 75"/>
          <p:cNvSpPr/>
          <p:nvPr/>
        </p:nvSpPr>
        <p:spPr>
          <a:xfrm>
            <a:off x="9140937" y="3262373"/>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76" name="object 76"/>
          <p:cNvSpPr/>
          <p:nvPr/>
        </p:nvSpPr>
        <p:spPr>
          <a:xfrm>
            <a:off x="9140938" y="3400156"/>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77" name="object 77"/>
          <p:cNvSpPr/>
          <p:nvPr/>
        </p:nvSpPr>
        <p:spPr>
          <a:xfrm>
            <a:off x="9140937" y="3400157"/>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78" name="object 78"/>
          <p:cNvSpPr/>
          <p:nvPr/>
        </p:nvSpPr>
        <p:spPr>
          <a:xfrm>
            <a:off x="9140938" y="3537940"/>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79" name="object 79"/>
          <p:cNvSpPr/>
          <p:nvPr/>
        </p:nvSpPr>
        <p:spPr>
          <a:xfrm>
            <a:off x="9140937" y="3537942"/>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80" name="object 80"/>
          <p:cNvSpPr/>
          <p:nvPr/>
        </p:nvSpPr>
        <p:spPr>
          <a:xfrm>
            <a:off x="9140938" y="3675724"/>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81" name="object 81"/>
          <p:cNvSpPr/>
          <p:nvPr/>
        </p:nvSpPr>
        <p:spPr>
          <a:xfrm>
            <a:off x="9140937" y="3675726"/>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82" name="object 82"/>
          <p:cNvSpPr/>
          <p:nvPr/>
        </p:nvSpPr>
        <p:spPr>
          <a:xfrm>
            <a:off x="9140938" y="3813508"/>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83" name="object 83"/>
          <p:cNvSpPr/>
          <p:nvPr/>
        </p:nvSpPr>
        <p:spPr>
          <a:xfrm>
            <a:off x="9140937" y="3813510"/>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84" name="object 84"/>
          <p:cNvSpPr/>
          <p:nvPr/>
        </p:nvSpPr>
        <p:spPr>
          <a:xfrm>
            <a:off x="9140938" y="3951292"/>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85" name="object 85"/>
          <p:cNvSpPr/>
          <p:nvPr/>
        </p:nvSpPr>
        <p:spPr>
          <a:xfrm>
            <a:off x="9140937" y="3951294"/>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86" name="object 86"/>
          <p:cNvSpPr/>
          <p:nvPr/>
        </p:nvSpPr>
        <p:spPr>
          <a:xfrm>
            <a:off x="9140938" y="4089077"/>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87" name="object 87"/>
          <p:cNvSpPr/>
          <p:nvPr/>
        </p:nvSpPr>
        <p:spPr>
          <a:xfrm>
            <a:off x="9140937" y="4089078"/>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88" name="object 88"/>
          <p:cNvSpPr/>
          <p:nvPr/>
        </p:nvSpPr>
        <p:spPr>
          <a:xfrm>
            <a:off x="9140938" y="4229792"/>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89" name="object 89"/>
          <p:cNvSpPr/>
          <p:nvPr/>
        </p:nvSpPr>
        <p:spPr>
          <a:xfrm>
            <a:off x="9140937" y="4229794"/>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90" name="object 90"/>
          <p:cNvSpPr/>
          <p:nvPr/>
        </p:nvSpPr>
        <p:spPr>
          <a:xfrm>
            <a:off x="9140938" y="4370508"/>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91" name="object 91"/>
          <p:cNvSpPr/>
          <p:nvPr/>
        </p:nvSpPr>
        <p:spPr>
          <a:xfrm>
            <a:off x="9140937" y="4370509"/>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92" name="object 92"/>
          <p:cNvSpPr/>
          <p:nvPr/>
        </p:nvSpPr>
        <p:spPr>
          <a:xfrm>
            <a:off x="9140938" y="4508292"/>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93" name="object 93"/>
          <p:cNvSpPr/>
          <p:nvPr/>
        </p:nvSpPr>
        <p:spPr>
          <a:xfrm>
            <a:off x="9140937" y="4508294"/>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94" name="object 94"/>
          <p:cNvSpPr/>
          <p:nvPr/>
        </p:nvSpPr>
        <p:spPr>
          <a:xfrm>
            <a:off x="9140938" y="4646076"/>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95" name="object 95"/>
          <p:cNvSpPr/>
          <p:nvPr/>
        </p:nvSpPr>
        <p:spPr>
          <a:xfrm>
            <a:off x="9140937" y="4646078"/>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96" name="object 96"/>
          <p:cNvSpPr/>
          <p:nvPr/>
        </p:nvSpPr>
        <p:spPr>
          <a:xfrm>
            <a:off x="9140938" y="4783861"/>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97" name="object 97"/>
          <p:cNvSpPr/>
          <p:nvPr/>
        </p:nvSpPr>
        <p:spPr>
          <a:xfrm>
            <a:off x="9140937" y="4783862"/>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98" name="object 98"/>
          <p:cNvSpPr/>
          <p:nvPr/>
        </p:nvSpPr>
        <p:spPr>
          <a:xfrm>
            <a:off x="9140938" y="4921645"/>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99" name="object 99"/>
          <p:cNvSpPr/>
          <p:nvPr/>
        </p:nvSpPr>
        <p:spPr>
          <a:xfrm>
            <a:off x="9140937" y="4921646"/>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100" name="object 100"/>
          <p:cNvSpPr/>
          <p:nvPr/>
        </p:nvSpPr>
        <p:spPr>
          <a:xfrm>
            <a:off x="9140938" y="5059429"/>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101" name="object 101"/>
          <p:cNvSpPr/>
          <p:nvPr/>
        </p:nvSpPr>
        <p:spPr>
          <a:xfrm>
            <a:off x="9140937" y="5059430"/>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102" name="object 102"/>
          <p:cNvSpPr/>
          <p:nvPr/>
        </p:nvSpPr>
        <p:spPr>
          <a:xfrm>
            <a:off x="9140938" y="5197213"/>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103" name="object 103"/>
          <p:cNvSpPr/>
          <p:nvPr/>
        </p:nvSpPr>
        <p:spPr>
          <a:xfrm>
            <a:off x="9140937" y="5197214"/>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104" name="object 104"/>
          <p:cNvSpPr/>
          <p:nvPr/>
        </p:nvSpPr>
        <p:spPr>
          <a:xfrm>
            <a:off x="9140938" y="5334997"/>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105" name="object 105"/>
          <p:cNvSpPr/>
          <p:nvPr/>
        </p:nvSpPr>
        <p:spPr>
          <a:xfrm>
            <a:off x="9140937" y="5334999"/>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106" name="object 106"/>
          <p:cNvSpPr/>
          <p:nvPr/>
        </p:nvSpPr>
        <p:spPr>
          <a:xfrm>
            <a:off x="9140938" y="5472781"/>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107" name="object 107"/>
          <p:cNvSpPr/>
          <p:nvPr/>
        </p:nvSpPr>
        <p:spPr>
          <a:xfrm>
            <a:off x="9140937" y="5472783"/>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108" name="object 108"/>
          <p:cNvSpPr/>
          <p:nvPr/>
        </p:nvSpPr>
        <p:spPr>
          <a:xfrm>
            <a:off x="9140938" y="5610566"/>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109" name="object 109"/>
          <p:cNvSpPr/>
          <p:nvPr/>
        </p:nvSpPr>
        <p:spPr>
          <a:xfrm>
            <a:off x="9140937" y="5610567"/>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110" name="object 110"/>
          <p:cNvSpPr/>
          <p:nvPr/>
        </p:nvSpPr>
        <p:spPr>
          <a:xfrm>
            <a:off x="9140938" y="5748349"/>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111" name="object 111"/>
          <p:cNvSpPr/>
          <p:nvPr/>
        </p:nvSpPr>
        <p:spPr>
          <a:xfrm>
            <a:off x="9140937" y="5748351"/>
            <a:ext cx="0" cy="3175"/>
          </a:xfrm>
          <a:custGeom>
            <a:avLst/>
            <a:gdLst/>
            <a:ahLst/>
            <a:cxnLst/>
            <a:rect l="l" t="t" r="r" b="b"/>
            <a:pathLst>
              <a:path h="3175">
                <a:moveTo>
                  <a:pt x="0" y="2931"/>
                </a:moveTo>
                <a:lnTo>
                  <a:pt x="1" y="0"/>
                </a:lnTo>
                <a:lnTo>
                  <a:pt x="0" y="2931"/>
                </a:lnTo>
                <a:close/>
              </a:path>
            </a:pathLst>
          </a:custGeom>
          <a:solidFill>
            <a:srgbClr val="D3D3D3"/>
          </a:solidFill>
        </p:spPr>
        <p:txBody>
          <a:bodyPr wrap="square" lIns="0" tIns="0" rIns="0" bIns="0" rtlCol="0"/>
          <a:lstStyle/>
          <a:p>
            <a:endParaRPr/>
          </a:p>
        </p:txBody>
      </p:sp>
      <p:sp>
        <p:nvSpPr>
          <p:cNvPr id="112" name="object 112"/>
          <p:cNvSpPr/>
          <p:nvPr/>
        </p:nvSpPr>
        <p:spPr>
          <a:xfrm>
            <a:off x="9140938" y="5886134"/>
            <a:ext cx="0" cy="0"/>
          </a:xfrm>
          <a:custGeom>
            <a:avLst/>
            <a:gdLst/>
            <a:ahLst/>
            <a:cxnLst/>
            <a:rect l="l" t="t" r="r" b="b"/>
            <a:pathLst>
              <a:path>
                <a:moveTo>
                  <a:pt x="0" y="0"/>
                </a:moveTo>
                <a:lnTo>
                  <a:pt x="1" y="0"/>
                </a:lnTo>
              </a:path>
            </a:pathLst>
          </a:custGeom>
          <a:ln w="3175">
            <a:solidFill>
              <a:srgbClr val="D3D3D3"/>
            </a:solidFill>
          </a:ln>
        </p:spPr>
        <p:txBody>
          <a:bodyPr wrap="square" lIns="0" tIns="0" rIns="0" bIns="0" rtlCol="0"/>
          <a:lstStyle/>
          <a:p>
            <a:endParaRPr/>
          </a:p>
        </p:txBody>
      </p:sp>
      <p:sp>
        <p:nvSpPr>
          <p:cNvPr id="113" name="object 113"/>
          <p:cNvSpPr/>
          <p:nvPr/>
        </p:nvSpPr>
        <p:spPr>
          <a:xfrm>
            <a:off x="9140937" y="5886135"/>
            <a:ext cx="0" cy="3175"/>
          </a:xfrm>
          <a:custGeom>
            <a:avLst/>
            <a:gdLst/>
            <a:ahLst/>
            <a:cxnLst/>
            <a:rect l="l" t="t" r="r" b="b"/>
            <a:pathLst>
              <a:path h="3175">
                <a:moveTo>
                  <a:pt x="1" y="0"/>
                </a:moveTo>
                <a:lnTo>
                  <a:pt x="0" y="2752"/>
                </a:lnTo>
                <a:lnTo>
                  <a:pt x="1" y="0"/>
                </a:lnTo>
                <a:close/>
              </a:path>
            </a:pathLst>
          </a:custGeom>
          <a:solidFill>
            <a:srgbClr val="D3D3D3"/>
          </a:solidFill>
        </p:spPr>
        <p:txBody>
          <a:bodyPr wrap="square" lIns="0" tIns="0" rIns="0" bIns="0" rtlCol="0"/>
          <a:lstStyle/>
          <a:p>
            <a:endParaRPr/>
          </a:p>
        </p:txBody>
      </p:sp>
      <p:graphicFrame>
        <p:nvGraphicFramePr>
          <p:cNvPr id="114" name="object 114"/>
          <p:cNvGraphicFramePr>
            <a:graphicFrameLocks noGrp="1"/>
          </p:cNvGraphicFramePr>
          <p:nvPr/>
        </p:nvGraphicFramePr>
        <p:xfrm>
          <a:off x="1086459" y="2016331"/>
          <a:ext cx="2498724" cy="832595"/>
        </p:xfrm>
        <a:graphic>
          <a:graphicData uri="http://schemas.openxmlformats.org/drawingml/2006/table">
            <a:tbl>
              <a:tblPr firstRow="1" bandRow="1">
                <a:tableStyleId>{2D5ABB26-0587-4C30-8999-92F81FD0307C}</a:tableStyleId>
              </a:tblPr>
              <a:tblGrid>
                <a:gridCol w="546100">
                  <a:extLst>
                    <a:ext uri="{9D8B030D-6E8A-4147-A177-3AD203B41FA5}">
                      <a16:colId xmlns:a16="http://schemas.microsoft.com/office/drawing/2014/main" val="20000"/>
                    </a:ext>
                  </a:extLst>
                </a:gridCol>
                <a:gridCol w="560705">
                  <a:extLst>
                    <a:ext uri="{9D8B030D-6E8A-4147-A177-3AD203B41FA5}">
                      <a16:colId xmlns:a16="http://schemas.microsoft.com/office/drawing/2014/main" val="20001"/>
                    </a:ext>
                  </a:extLst>
                </a:gridCol>
                <a:gridCol w="546100">
                  <a:extLst>
                    <a:ext uri="{9D8B030D-6E8A-4147-A177-3AD203B41FA5}">
                      <a16:colId xmlns:a16="http://schemas.microsoft.com/office/drawing/2014/main" val="20002"/>
                    </a:ext>
                  </a:extLst>
                </a:gridCol>
                <a:gridCol w="422909">
                  <a:extLst>
                    <a:ext uri="{9D8B030D-6E8A-4147-A177-3AD203B41FA5}">
                      <a16:colId xmlns:a16="http://schemas.microsoft.com/office/drawing/2014/main" val="20003"/>
                    </a:ext>
                  </a:extLst>
                </a:gridCol>
                <a:gridCol w="422910">
                  <a:extLst>
                    <a:ext uri="{9D8B030D-6E8A-4147-A177-3AD203B41FA5}">
                      <a16:colId xmlns:a16="http://schemas.microsoft.com/office/drawing/2014/main" val="20004"/>
                    </a:ext>
                  </a:extLst>
                </a:gridCol>
              </a:tblGrid>
              <a:tr h="137787">
                <a:tc gridSpan="2">
                  <a:txBody>
                    <a:bodyPr/>
                    <a:lstStyle/>
                    <a:p>
                      <a:pPr algn="ctr">
                        <a:lnSpc>
                          <a:spcPct val="100000"/>
                        </a:lnSpc>
                        <a:spcBef>
                          <a:spcPts val="100"/>
                        </a:spcBef>
                      </a:pPr>
                      <a:r>
                        <a:rPr sz="650" spc="20" dirty="0">
                          <a:latin typeface="Yu Gothic"/>
                          <a:cs typeface="Yu Gothic"/>
                        </a:rPr>
                        <a:t>品名</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20" dirty="0">
                          <a:latin typeface="Yu Gothic"/>
                          <a:cs typeface="Yu Gothic"/>
                        </a:rPr>
                        <a:t>税抜価格</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37785">
                <a:tc gridSpan="2">
                  <a:txBody>
                    <a:bodyPr/>
                    <a:lstStyle/>
                    <a:p>
                      <a:pPr marL="292100">
                        <a:lnSpc>
                          <a:spcPct val="100000"/>
                        </a:lnSpc>
                        <a:spcBef>
                          <a:spcPts val="100"/>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a1※</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37791">
                <a:tc gridSpan="2">
                  <a:txBody>
                    <a:bodyPr/>
                    <a:lstStyle/>
                    <a:p>
                      <a:pPr marL="292100">
                        <a:lnSpc>
                          <a:spcPct val="100000"/>
                        </a:lnSpc>
                        <a:spcBef>
                          <a:spcPts val="100"/>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a2※</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1909">
                <a:tc gridSpan="2">
                  <a:txBody>
                    <a:bodyPr/>
                    <a:lstStyle/>
                    <a:p>
                      <a:pPr marL="2540" algn="ctr">
                        <a:lnSpc>
                          <a:spcPct val="100000"/>
                        </a:lnSpc>
                        <a:spcBef>
                          <a:spcPts val="120"/>
                        </a:spcBef>
                      </a:pPr>
                      <a:r>
                        <a:rPr sz="650" b="1" spc="20" dirty="0">
                          <a:solidFill>
                            <a:srgbClr val="C00000"/>
                          </a:solidFill>
                          <a:latin typeface="Yu Gothic"/>
                          <a:cs typeface="Yu Gothic"/>
                        </a:rPr>
                        <a:t>発泡酒</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5" dirty="0">
                          <a:latin typeface="Yu Gothic"/>
                          <a:cs typeface="Yu Gothic"/>
                        </a:rPr>
                        <a:t>46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消費税額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9050">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税込金額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49532">
                <a:tc rowSpan="2">
                  <a:txBody>
                    <a:bodyPr/>
                    <a:lstStyle/>
                    <a:p>
                      <a:pPr>
                        <a:lnSpc>
                          <a:spcPct val="100000"/>
                        </a:lnSpc>
                        <a:spcBef>
                          <a:spcPts val="30"/>
                        </a:spcBef>
                      </a:pPr>
                      <a:endParaRPr sz="600">
                        <a:latin typeface="Times New Roman"/>
                        <a:cs typeface="Times New Roman"/>
                      </a:endParaRPr>
                    </a:p>
                    <a:p>
                      <a:pPr marL="59690">
                        <a:lnSpc>
                          <a:spcPct val="100000"/>
                        </a:lnSpc>
                      </a:pPr>
                      <a:r>
                        <a:rPr sz="650" spc="20" dirty="0">
                          <a:latin typeface="Yu Gothic"/>
                          <a:cs typeface="Yu Gothic"/>
                        </a:rPr>
                        <a:t>税率別合計</a:t>
                      </a:r>
                      <a:endParaRPr sz="650">
                        <a:latin typeface="Yu Gothic"/>
                        <a:cs typeface="Yu Gothic"/>
                      </a:endParaRPr>
                    </a:p>
                  </a:txBody>
                  <a:tcPr marL="0" marR="0" marT="381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2540" algn="ctr">
                        <a:lnSpc>
                          <a:spcPct val="100000"/>
                        </a:lnSpc>
                        <a:spcBef>
                          <a:spcPts val="190"/>
                        </a:spcBef>
                      </a:pPr>
                      <a:r>
                        <a:rPr sz="650" b="1" spc="10" dirty="0">
                          <a:solidFill>
                            <a:srgbClr val="C00000"/>
                          </a:solidFill>
                          <a:latin typeface="Yu Gothic"/>
                          <a:cs typeface="Yu Gothic"/>
                        </a:rPr>
                        <a:t>8%</a:t>
                      </a:r>
                      <a:r>
                        <a:rPr sz="650" b="1" spc="20" dirty="0">
                          <a:solidFill>
                            <a:srgbClr val="C00000"/>
                          </a:solidFill>
                          <a:latin typeface="Yu Gothic"/>
                          <a:cs typeface="Yu Gothic"/>
                        </a:rPr>
                        <a:t>対象</a:t>
                      </a:r>
                      <a:endParaRPr sz="650">
                        <a:latin typeface="Yu Gothic"/>
                        <a:cs typeface="Yu Gothic"/>
                      </a:endParaRPr>
                    </a:p>
                  </a:txBody>
                  <a:tcPr marL="0" marR="0" marT="2413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marL="2540" algn="ctr">
                        <a:lnSpc>
                          <a:spcPct val="100000"/>
                        </a:lnSpc>
                        <a:spcBef>
                          <a:spcPts val="190"/>
                        </a:spcBef>
                      </a:pPr>
                      <a:r>
                        <a:rPr sz="650" spc="5" dirty="0">
                          <a:latin typeface="Yu Gothic"/>
                          <a:cs typeface="Yu Gothic"/>
                        </a:rPr>
                        <a:t>70</a:t>
                      </a:r>
                      <a:endParaRPr sz="650">
                        <a:latin typeface="Yu Gothic"/>
                        <a:cs typeface="Yu Gothic"/>
                      </a:endParaRPr>
                    </a:p>
                  </a:txBody>
                  <a:tcPr marL="0" marR="0" marT="2413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algn="ctr">
                        <a:lnSpc>
                          <a:spcPct val="100000"/>
                        </a:lnSpc>
                        <a:spcBef>
                          <a:spcPts val="190"/>
                        </a:spcBef>
                      </a:pPr>
                      <a:r>
                        <a:rPr sz="650" b="1" dirty="0">
                          <a:solidFill>
                            <a:srgbClr val="C00000"/>
                          </a:solidFill>
                          <a:latin typeface="Yu Gothic"/>
                          <a:cs typeface="Yu Gothic"/>
                        </a:rPr>
                        <a:t>5</a:t>
                      </a:r>
                      <a:endParaRPr sz="650">
                        <a:latin typeface="Yu Gothic"/>
                        <a:cs typeface="Yu Gothic"/>
                      </a:endParaRPr>
                    </a:p>
                  </a:txBody>
                  <a:tcPr marL="0" marR="0" marT="2413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90"/>
                        </a:spcBef>
                      </a:pPr>
                      <a:r>
                        <a:rPr sz="650" b="1" spc="15" dirty="0">
                          <a:solidFill>
                            <a:srgbClr val="C00000"/>
                          </a:solidFill>
                          <a:latin typeface="Yu Gothic"/>
                          <a:cs typeface="Yu Gothic"/>
                        </a:rPr>
                        <a:t>75</a:t>
                      </a:r>
                      <a:endParaRPr sz="650">
                        <a:latin typeface="Yu Gothic"/>
                        <a:cs typeface="Yu Gothic"/>
                      </a:endParaRPr>
                    </a:p>
                  </a:txBody>
                  <a:tcPr marL="0" marR="0" marT="241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7791">
                <a:tc vMerge="1">
                  <a:txBody>
                    <a:bodyPr/>
                    <a:lstStyle/>
                    <a:p>
                      <a:endParaRPr/>
                    </a:p>
                  </a:txBody>
                  <a:tcPr marL="0" marR="0" marT="3810" marB="0">
                    <a:lnL w="3175">
                      <a:solidFill>
                        <a:srgbClr val="000000"/>
                      </a:solidFill>
                      <a:prstDash val="solid"/>
                    </a:lnL>
                    <a:lnR w="3175">
                      <a:solidFill>
                        <a:srgbClr val="000000"/>
                      </a:solidFill>
                      <a:prstDash val="solid"/>
                    </a:lnR>
                    <a:lnT w="19050">
                      <a:solidFill>
                        <a:srgbClr val="000000"/>
                      </a:solidFill>
                      <a:prstDash val="solid"/>
                    </a:lnT>
                    <a:lnB w="3175">
                      <a:solidFill>
                        <a:srgbClr val="000000"/>
                      </a:solidFill>
                      <a:prstDash val="solid"/>
                    </a:lnB>
                  </a:tcPr>
                </a:tc>
                <a:tc>
                  <a:txBody>
                    <a:bodyPr/>
                    <a:lstStyle/>
                    <a:p>
                      <a:pPr algn="ctr">
                        <a:lnSpc>
                          <a:spcPct val="100000"/>
                        </a:lnSpc>
                        <a:spcBef>
                          <a:spcPts val="120"/>
                        </a:spcBef>
                      </a:pPr>
                      <a:r>
                        <a:rPr sz="650" b="1" spc="10" dirty="0">
                          <a:solidFill>
                            <a:srgbClr val="C00000"/>
                          </a:solidFill>
                          <a:latin typeface="Yu Gothic"/>
                          <a:cs typeface="Yu Gothic"/>
                        </a:rPr>
                        <a:t>10%</a:t>
                      </a:r>
                      <a:r>
                        <a:rPr sz="650" b="1" spc="20" dirty="0">
                          <a:solidFill>
                            <a:srgbClr val="C00000"/>
                          </a:solidFill>
                          <a:latin typeface="Yu Gothic"/>
                          <a:cs typeface="Yu Gothic"/>
                        </a:rPr>
                        <a:t>対象</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46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650" b="1" dirty="0">
                          <a:solidFill>
                            <a:srgbClr val="C00000"/>
                          </a:solidFill>
                          <a:latin typeface="Yu Gothic"/>
                          <a:cs typeface="Yu Gothic"/>
                        </a:rPr>
                        <a:t>4</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20"/>
                        </a:spcBef>
                      </a:pPr>
                      <a:r>
                        <a:rPr sz="650" b="1" spc="15" dirty="0">
                          <a:solidFill>
                            <a:srgbClr val="C00000"/>
                          </a:solidFill>
                          <a:latin typeface="Yu Gothic"/>
                          <a:cs typeface="Yu Gothic"/>
                        </a:rPr>
                        <a:t>50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graphicFrame>
        <p:nvGraphicFramePr>
          <p:cNvPr id="115" name="object 115"/>
          <p:cNvGraphicFramePr>
            <a:graphicFrameLocks noGrp="1"/>
          </p:cNvGraphicFramePr>
          <p:nvPr/>
        </p:nvGraphicFramePr>
        <p:xfrm>
          <a:off x="1086459" y="3675658"/>
          <a:ext cx="2498724" cy="832586"/>
        </p:xfrm>
        <a:graphic>
          <a:graphicData uri="http://schemas.openxmlformats.org/drawingml/2006/table">
            <a:tbl>
              <a:tblPr firstRow="1" bandRow="1">
                <a:tableStyleId>{2D5ABB26-0587-4C30-8999-92F81FD0307C}</a:tableStyleId>
              </a:tblPr>
              <a:tblGrid>
                <a:gridCol w="546100">
                  <a:extLst>
                    <a:ext uri="{9D8B030D-6E8A-4147-A177-3AD203B41FA5}">
                      <a16:colId xmlns:a16="http://schemas.microsoft.com/office/drawing/2014/main" val="20000"/>
                    </a:ext>
                  </a:extLst>
                </a:gridCol>
                <a:gridCol w="560705">
                  <a:extLst>
                    <a:ext uri="{9D8B030D-6E8A-4147-A177-3AD203B41FA5}">
                      <a16:colId xmlns:a16="http://schemas.microsoft.com/office/drawing/2014/main" val="20001"/>
                    </a:ext>
                  </a:extLst>
                </a:gridCol>
                <a:gridCol w="546100">
                  <a:extLst>
                    <a:ext uri="{9D8B030D-6E8A-4147-A177-3AD203B41FA5}">
                      <a16:colId xmlns:a16="http://schemas.microsoft.com/office/drawing/2014/main" val="20002"/>
                    </a:ext>
                  </a:extLst>
                </a:gridCol>
                <a:gridCol w="422909">
                  <a:extLst>
                    <a:ext uri="{9D8B030D-6E8A-4147-A177-3AD203B41FA5}">
                      <a16:colId xmlns:a16="http://schemas.microsoft.com/office/drawing/2014/main" val="20003"/>
                    </a:ext>
                  </a:extLst>
                </a:gridCol>
                <a:gridCol w="422910">
                  <a:extLst>
                    <a:ext uri="{9D8B030D-6E8A-4147-A177-3AD203B41FA5}">
                      <a16:colId xmlns:a16="http://schemas.microsoft.com/office/drawing/2014/main" val="20004"/>
                    </a:ext>
                  </a:extLst>
                </a:gridCol>
              </a:tblGrid>
              <a:tr h="137790">
                <a:tc gridSpan="2">
                  <a:txBody>
                    <a:bodyPr/>
                    <a:lstStyle/>
                    <a:p>
                      <a:pPr algn="ctr">
                        <a:lnSpc>
                          <a:spcPct val="100000"/>
                        </a:lnSpc>
                        <a:spcBef>
                          <a:spcPts val="100"/>
                        </a:spcBef>
                      </a:pPr>
                      <a:r>
                        <a:rPr sz="650" spc="20" dirty="0">
                          <a:latin typeface="Yu Gothic"/>
                          <a:cs typeface="Yu Gothic"/>
                        </a:rPr>
                        <a:t>品名</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20" dirty="0">
                          <a:latin typeface="Yu Gothic"/>
                          <a:cs typeface="Yu Gothic"/>
                        </a:rPr>
                        <a:t>税抜価格</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rowSpan="3" gridSpan="2">
                  <a:txBody>
                    <a:bodyPr/>
                    <a:lstStyle/>
                    <a:p>
                      <a:pPr>
                        <a:lnSpc>
                          <a:spcPct val="100000"/>
                        </a:lnSpc>
                      </a:pPr>
                      <a:endParaRPr sz="700">
                        <a:latin typeface="Times New Roman"/>
                        <a:cs typeface="Times New Roman"/>
                      </a:endParaRPr>
                    </a:p>
                  </a:txBody>
                  <a:tcPr marL="0" marR="0" marT="0" marB="0">
                    <a:lnL w="3175">
                      <a:solidFill>
                        <a:srgbClr val="000000"/>
                      </a:solidFill>
                      <a:prstDash val="solid"/>
                    </a:lnL>
                    <a:lnB w="3175">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137785">
                <a:tc gridSpan="2">
                  <a:txBody>
                    <a:bodyPr/>
                    <a:lstStyle/>
                    <a:p>
                      <a:pPr marL="288925">
                        <a:lnSpc>
                          <a:spcPct val="100000"/>
                        </a:lnSpc>
                        <a:spcBef>
                          <a:spcPts val="100"/>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b1※</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137786">
                <a:tc gridSpan="2">
                  <a:txBody>
                    <a:bodyPr/>
                    <a:lstStyle/>
                    <a:p>
                      <a:pPr marL="288925">
                        <a:lnSpc>
                          <a:spcPct val="100000"/>
                        </a:lnSpc>
                        <a:spcBef>
                          <a:spcPts val="100"/>
                        </a:spcBef>
                      </a:pPr>
                      <a:r>
                        <a:rPr sz="650" b="1" spc="20" dirty="0">
                          <a:solidFill>
                            <a:srgbClr val="C00000"/>
                          </a:solidFill>
                          <a:latin typeface="Yu Gothic"/>
                          <a:cs typeface="Yu Gothic"/>
                        </a:rPr>
                        <a:t>かんづめ</a:t>
                      </a:r>
                      <a:r>
                        <a:rPr sz="650" b="1" spc="15" dirty="0">
                          <a:solidFill>
                            <a:srgbClr val="C00000"/>
                          </a:solidFill>
                          <a:latin typeface="Yu Gothic"/>
                          <a:cs typeface="Yu Gothic"/>
                        </a:rPr>
                        <a:t>b2※</a:t>
                      </a:r>
                      <a:endParaRPr sz="650">
                        <a:latin typeface="Yu Gothic"/>
                        <a:cs typeface="Yu Gothic"/>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5" dirty="0">
                          <a:latin typeface="Yu Gothic"/>
                          <a:cs typeface="Yu Gothic"/>
                        </a:rPr>
                        <a:t>35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gridSpan="2" vMerge="1">
                  <a:txBody>
                    <a:bodyPr/>
                    <a:lstStyle/>
                    <a:p>
                      <a:endParaRPr/>
                    </a:p>
                  </a:txBody>
                  <a:tcPr marL="0" marR="0" marT="0" marB="0">
                    <a:lnL w="3175">
                      <a:solidFill>
                        <a:srgbClr val="000000"/>
                      </a:solidFill>
                      <a:prstDash val="solid"/>
                    </a:lnL>
                    <a:lnB w="3175">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133473">
                <a:tc gridSpan="2">
                  <a:txBody>
                    <a:bodyPr/>
                    <a:lstStyle/>
                    <a:p>
                      <a:pPr marL="2540" algn="ctr">
                        <a:lnSpc>
                          <a:spcPct val="100000"/>
                        </a:lnSpc>
                        <a:spcBef>
                          <a:spcPts val="120"/>
                        </a:spcBef>
                      </a:pPr>
                      <a:r>
                        <a:rPr sz="650" b="1" spc="20" dirty="0">
                          <a:solidFill>
                            <a:srgbClr val="C00000"/>
                          </a:solidFill>
                          <a:latin typeface="Yu Gothic"/>
                          <a:cs typeface="Yu Gothic"/>
                        </a:rPr>
                        <a:t>発泡酒</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8100">
                      <a:solidFill>
                        <a:srgbClr val="000000"/>
                      </a:solidFill>
                      <a:prstDash val="solid"/>
                    </a:lnB>
                  </a:tcPr>
                </a:tc>
                <a:tc hMerge="1">
                  <a:txBody>
                    <a:bodyPr/>
                    <a:lstStyle/>
                    <a:p>
                      <a:endParaRPr/>
                    </a:p>
                  </a:txBody>
                  <a:tcPr marL="0" marR="0" marT="0" marB="0"/>
                </a:tc>
                <a:tc>
                  <a:txBody>
                    <a:bodyPr/>
                    <a:lstStyle/>
                    <a:p>
                      <a:pPr marL="2540" algn="ctr">
                        <a:lnSpc>
                          <a:spcPct val="100000"/>
                        </a:lnSpc>
                        <a:spcBef>
                          <a:spcPts val="120"/>
                        </a:spcBef>
                      </a:pPr>
                      <a:r>
                        <a:rPr sz="650" spc="5" dirty="0">
                          <a:latin typeface="Yu Gothic"/>
                          <a:cs typeface="Yu Gothic"/>
                        </a:rPr>
                        <a:t>46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8100">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消費税額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税込金額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47963">
                <a:tc rowSpan="2">
                  <a:txBody>
                    <a:bodyPr/>
                    <a:lstStyle/>
                    <a:p>
                      <a:pPr>
                        <a:lnSpc>
                          <a:spcPct val="100000"/>
                        </a:lnSpc>
                        <a:spcBef>
                          <a:spcPts val="20"/>
                        </a:spcBef>
                      </a:pPr>
                      <a:endParaRPr sz="600">
                        <a:latin typeface="Times New Roman"/>
                        <a:cs typeface="Times New Roman"/>
                      </a:endParaRPr>
                    </a:p>
                    <a:p>
                      <a:pPr marL="59690">
                        <a:lnSpc>
                          <a:spcPct val="100000"/>
                        </a:lnSpc>
                      </a:pPr>
                      <a:r>
                        <a:rPr sz="650" spc="20" dirty="0">
                          <a:latin typeface="Yu Gothic"/>
                          <a:cs typeface="Yu Gothic"/>
                        </a:rPr>
                        <a:t>税率別合計</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8100">
                      <a:solidFill>
                        <a:srgbClr val="000000"/>
                      </a:solidFill>
                      <a:prstDash val="solid"/>
                    </a:lnT>
                    <a:lnB w="3175">
                      <a:solidFill>
                        <a:srgbClr val="000000"/>
                      </a:solidFill>
                      <a:prstDash val="solid"/>
                    </a:lnB>
                  </a:tcPr>
                </a:tc>
                <a:tc>
                  <a:txBody>
                    <a:bodyPr/>
                    <a:lstStyle/>
                    <a:p>
                      <a:pPr marL="2540" algn="ctr">
                        <a:lnSpc>
                          <a:spcPct val="100000"/>
                        </a:lnSpc>
                        <a:spcBef>
                          <a:spcPts val="180"/>
                        </a:spcBef>
                      </a:pPr>
                      <a:r>
                        <a:rPr sz="650" b="1" spc="10" dirty="0">
                          <a:solidFill>
                            <a:srgbClr val="C00000"/>
                          </a:solidFill>
                          <a:latin typeface="Yu Gothic"/>
                          <a:cs typeface="Yu Gothic"/>
                        </a:rPr>
                        <a:t>8%</a:t>
                      </a:r>
                      <a:r>
                        <a:rPr sz="650" b="1" spc="20" dirty="0">
                          <a:solidFill>
                            <a:srgbClr val="C00000"/>
                          </a:solidFill>
                          <a:latin typeface="Yu Gothic"/>
                          <a:cs typeface="Yu Gothic"/>
                        </a:rPr>
                        <a:t>対象</a:t>
                      </a:r>
                      <a:endParaRPr sz="650">
                        <a:latin typeface="Yu Gothic"/>
                        <a:cs typeface="Yu Gothic"/>
                      </a:endParaRPr>
                    </a:p>
                  </a:txBody>
                  <a:tcPr marL="0" marR="0" marT="22860" marB="0">
                    <a:lnL w="3175">
                      <a:solidFill>
                        <a:srgbClr val="000000"/>
                      </a:solidFill>
                      <a:prstDash val="solid"/>
                    </a:lnL>
                    <a:lnR w="3175">
                      <a:solidFill>
                        <a:srgbClr val="000000"/>
                      </a:solidFill>
                      <a:prstDash val="solid"/>
                    </a:lnR>
                    <a:lnT w="38100">
                      <a:solidFill>
                        <a:srgbClr val="000000"/>
                      </a:solidFill>
                      <a:prstDash val="solid"/>
                    </a:lnT>
                    <a:lnB w="3175">
                      <a:solidFill>
                        <a:srgbClr val="000000"/>
                      </a:solidFill>
                      <a:prstDash val="solid"/>
                    </a:lnB>
                  </a:tcPr>
                </a:tc>
                <a:tc>
                  <a:txBody>
                    <a:bodyPr/>
                    <a:lstStyle/>
                    <a:p>
                      <a:pPr marL="2540" algn="ctr">
                        <a:lnSpc>
                          <a:spcPct val="100000"/>
                        </a:lnSpc>
                        <a:spcBef>
                          <a:spcPts val="180"/>
                        </a:spcBef>
                      </a:pPr>
                      <a:r>
                        <a:rPr sz="650" spc="5" dirty="0">
                          <a:latin typeface="Yu Gothic"/>
                          <a:cs typeface="Yu Gothic"/>
                        </a:rPr>
                        <a:t>70</a:t>
                      </a:r>
                      <a:endParaRPr sz="650">
                        <a:latin typeface="Yu Gothic"/>
                        <a:cs typeface="Yu Gothic"/>
                      </a:endParaRPr>
                    </a:p>
                  </a:txBody>
                  <a:tcPr marL="0" marR="0" marT="22860" marB="0">
                    <a:lnL w="3175">
                      <a:solidFill>
                        <a:srgbClr val="000000"/>
                      </a:solidFill>
                      <a:prstDash val="solid"/>
                    </a:lnL>
                    <a:lnR w="3175">
                      <a:solidFill>
                        <a:srgbClr val="000000"/>
                      </a:solidFill>
                      <a:prstDash val="solid"/>
                    </a:lnR>
                    <a:lnT w="38100">
                      <a:solidFill>
                        <a:srgbClr val="000000"/>
                      </a:solidFill>
                      <a:prstDash val="solid"/>
                    </a:lnT>
                    <a:lnB w="3175">
                      <a:solidFill>
                        <a:srgbClr val="000000"/>
                      </a:solidFill>
                      <a:prstDash val="solid"/>
                    </a:lnB>
                  </a:tcPr>
                </a:tc>
                <a:tc>
                  <a:txBody>
                    <a:bodyPr/>
                    <a:lstStyle/>
                    <a:p>
                      <a:pPr algn="ctr">
                        <a:lnSpc>
                          <a:spcPct val="100000"/>
                        </a:lnSpc>
                        <a:spcBef>
                          <a:spcPts val="180"/>
                        </a:spcBef>
                      </a:pPr>
                      <a:r>
                        <a:rPr sz="650" b="1" dirty="0">
                          <a:solidFill>
                            <a:srgbClr val="C00000"/>
                          </a:solidFill>
                          <a:latin typeface="Yu Gothic"/>
                          <a:cs typeface="Yu Gothic"/>
                        </a:rPr>
                        <a:t>5</a:t>
                      </a:r>
                      <a:endParaRPr sz="650">
                        <a:latin typeface="Yu Gothic"/>
                        <a:cs typeface="Yu Gothic"/>
                      </a:endParaRPr>
                    </a:p>
                  </a:txBody>
                  <a:tcPr marL="0" marR="0" marT="2286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80"/>
                        </a:spcBef>
                      </a:pPr>
                      <a:r>
                        <a:rPr sz="650" b="1" spc="15" dirty="0">
                          <a:solidFill>
                            <a:srgbClr val="C00000"/>
                          </a:solidFill>
                          <a:latin typeface="Yu Gothic"/>
                          <a:cs typeface="Yu Gothic"/>
                        </a:rPr>
                        <a:t>75</a:t>
                      </a:r>
                      <a:endParaRPr sz="650">
                        <a:latin typeface="Yu Gothic"/>
                        <a:cs typeface="Yu Gothic"/>
                      </a:endParaRPr>
                    </a:p>
                  </a:txBody>
                  <a:tcPr marL="0" marR="0" marT="2286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7789">
                <a:tc vMerge="1">
                  <a:txBody>
                    <a:bodyPr/>
                    <a:lstStyle/>
                    <a:p>
                      <a:endParaRPr/>
                    </a:p>
                  </a:txBody>
                  <a:tcPr marL="0" marR="0" marT="2540" marB="0">
                    <a:lnL w="3175">
                      <a:solidFill>
                        <a:srgbClr val="000000"/>
                      </a:solidFill>
                      <a:prstDash val="solid"/>
                    </a:lnL>
                    <a:lnR w="3175">
                      <a:solidFill>
                        <a:srgbClr val="000000"/>
                      </a:solidFill>
                      <a:prstDash val="solid"/>
                    </a:lnR>
                    <a:lnT w="38100">
                      <a:solidFill>
                        <a:srgbClr val="000000"/>
                      </a:solidFill>
                      <a:prstDash val="solid"/>
                    </a:lnT>
                    <a:lnB w="3175">
                      <a:solidFill>
                        <a:srgbClr val="000000"/>
                      </a:solidFill>
                      <a:prstDash val="solid"/>
                    </a:lnB>
                  </a:tcPr>
                </a:tc>
                <a:tc>
                  <a:txBody>
                    <a:bodyPr/>
                    <a:lstStyle/>
                    <a:p>
                      <a:pPr algn="ctr">
                        <a:lnSpc>
                          <a:spcPct val="100000"/>
                        </a:lnSpc>
                        <a:spcBef>
                          <a:spcPts val="120"/>
                        </a:spcBef>
                      </a:pPr>
                      <a:r>
                        <a:rPr sz="650" b="1" spc="10" dirty="0">
                          <a:solidFill>
                            <a:srgbClr val="C00000"/>
                          </a:solidFill>
                          <a:latin typeface="Yu Gothic"/>
                          <a:cs typeface="Yu Gothic"/>
                        </a:rPr>
                        <a:t>10%</a:t>
                      </a:r>
                      <a:r>
                        <a:rPr sz="650" b="1" spc="20" dirty="0">
                          <a:solidFill>
                            <a:srgbClr val="C00000"/>
                          </a:solidFill>
                          <a:latin typeface="Yu Gothic"/>
                          <a:cs typeface="Yu Gothic"/>
                        </a:rPr>
                        <a:t>対象</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46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650" b="1" dirty="0">
                          <a:solidFill>
                            <a:srgbClr val="C00000"/>
                          </a:solidFill>
                          <a:latin typeface="Yu Gothic"/>
                          <a:cs typeface="Yu Gothic"/>
                        </a:rPr>
                        <a:t>4</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9999"/>
                    </a:solidFill>
                  </a:tcPr>
                </a:tc>
                <a:tc>
                  <a:txBody>
                    <a:bodyPr/>
                    <a:lstStyle/>
                    <a:p>
                      <a:pPr marL="2540" algn="ctr">
                        <a:lnSpc>
                          <a:spcPct val="100000"/>
                        </a:lnSpc>
                        <a:spcBef>
                          <a:spcPts val="120"/>
                        </a:spcBef>
                      </a:pPr>
                      <a:r>
                        <a:rPr sz="650" b="1" spc="15" dirty="0">
                          <a:solidFill>
                            <a:srgbClr val="C00000"/>
                          </a:solidFill>
                          <a:latin typeface="Yu Gothic"/>
                          <a:cs typeface="Yu Gothic"/>
                        </a:rPr>
                        <a:t>50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
        <p:nvSpPr>
          <p:cNvPr id="116" name="object 116"/>
          <p:cNvSpPr txBox="1"/>
          <p:nvPr/>
        </p:nvSpPr>
        <p:spPr>
          <a:xfrm>
            <a:off x="8223602" y="2374974"/>
            <a:ext cx="706755" cy="133350"/>
          </a:xfrm>
          <a:prstGeom prst="rect">
            <a:avLst/>
          </a:prstGeom>
        </p:spPr>
        <p:txBody>
          <a:bodyPr vert="horz" wrap="square" lIns="0" tIns="13335" rIns="0" bIns="0" rtlCol="0">
            <a:spAutoFit/>
          </a:bodyPr>
          <a:lstStyle/>
          <a:p>
            <a:pPr marL="12700">
              <a:lnSpc>
                <a:spcPct val="100000"/>
              </a:lnSpc>
              <a:spcBef>
                <a:spcPts val="105"/>
              </a:spcBef>
            </a:pPr>
            <a:r>
              <a:rPr sz="700" i="1" spc="-30" dirty="0">
                <a:latin typeface="Yu Gothic"/>
                <a:cs typeface="Yu Gothic"/>
              </a:rPr>
              <a:t>インボイス納品書</a:t>
            </a:r>
            <a:endParaRPr sz="700">
              <a:latin typeface="Yu Gothic"/>
              <a:cs typeface="Yu Gothic"/>
            </a:endParaRPr>
          </a:p>
        </p:txBody>
      </p:sp>
      <p:sp>
        <p:nvSpPr>
          <p:cNvPr id="117" name="object 117"/>
          <p:cNvSpPr txBox="1"/>
          <p:nvPr/>
        </p:nvSpPr>
        <p:spPr>
          <a:xfrm>
            <a:off x="8223602" y="2518620"/>
            <a:ext cx="451484" cy="133350"/>
          </a:xfrm>
          <a:prstGeom prst="rect">
            <a:avLst/>
          </a:prstGeom>
        </p:spPr>
        <p:txBody>
          <a:bodyPr vert="horz" wrap="square" lIns="0" tIns="13335" rIns="0" bIns="0" rtlCol="0">
            <a:spAutoFit/>
          </a:bodyPr>
          <a:lstStyle/>
          <a:p>
            <a:pPr marL="12700">
              <a:lnSpc>
                <a:spcPct val="100000"/>
              </a:lnSpc>
              <a:spcBef>
                <a:spcPts val="105"/>
              </a:spcBef>
            </a:pPr>
            <a:r>
              <a:rPr sz="700" i="1" spc="-30" dirty="0">
                <a:latin typeface="Yu Gothic"/>
                <a:cs typeface="Yu Gothic"/>
              </a:rPr>
              <a:t>の合計金額</a:t>
            </a:r>
            <a:endParaRPr sz="700">
              <a:latin typeface="Yu Gothic"/>
              <a:cs typeface="Yu Gothic"/>
            </a:endParaRPr>
          </a:p>
        </p:txBody>
      </p:sp>
      <p:graphicFrame>
        <p:nvGraphicFramePr>
          <p:cNvPr id="118" name="object 118"/>
          <p:cNvGraphicFramePr>
            <a:graphicFrameLocks noGrp="1"/>
          </p:cNvGraphicFramePr>
          <p:nvPr/>
        </p:nvGraphicFramePr>
        <p:xfrm>
          <a:off x="5643714" y="2570421"/>
          <a:ext cx="2464434" cy="829662"/>
        </p:xfrm>
        <a:graphic>
          <a:graphicData uri="http://schemas.openxmlformats.org/drawingml/2006/table">
            <a:tbl>
              <a:tblPr firstRow="1" bandRow="1">
                <a:tableStyleId>{2D5ABB26-0587-4C30-8999-92F81FD0307C}</a:tableStyleId>
              </a:tblPr>
              <a:tblGrid>
                <a:gridCol w="540385">
                  <a:extLst>
                    <a:ext uri="{9D8B030D-6E8A-4147-A177-3AD203B41FA5}">
                      <a16:colId xmlns:a16="http://schemas.microsoft.com/office/drawing/2014/main" val="20000"/>
                    </a:ext>
                  </a:extLst>
                </a:gridCol>
                <a:gridCol w="525779">
                  <a:extLst>
                    <a:ext uri="{9D8B030D-6E8A-4147-A177-3AD203B41FA5}">
                      <a16:colId xmlns:a16="http://schemas.microsoft.com/office/drawing/2014/main" val="20001"/>
                    </a:ext>
                  </a:extLst>
                </a:gridCol>
                <a:gridCol w="511175">
                  <a:extLst>
                    <a:ext uri="{9D8B030D-6E8A-4147-A177-3AD203B41FA5}">
                      <a16:colId xmlns:a16="http://schemas.microsoft.com/office/drawing/2014/main" val="20002"/>
                    </a:ext>
                  </a:extLst>
                </a:gridCol>
                <a:gridCol w="422910">
                  <a:extLst>
                    <a:ext uri="{9D8B030D-6E8A-4147-A177-3AD203B41FA5}">
                      <a16:colId xmlns:a16="http://schemas.microsoft.com/office/drawing/2014/main" val="20003"/>
                    </a:ext>
                  </a:extLst>
                </a:gridCol>
                <a:gridCol w="464185">
                  <a:extLst>
                    <a:ext uri="{9D8B030D-6E8A-4147-A177-3AD203B41FA5}">
                      <a16:colId xmlns:a16="http://schemas.microsoft.com/office/drawing/2014/main" val="20004"/>
                    </a:ext>
                  </a:extLst>
                </a:gridCol>
              </a:tblGrid>
              <a:tr h="140717">
                <a:tc>
                  <a:txBody>
                    <a:bodyPr/>
                    <a:lstStyle/>
                    <a:p>
                      <a:pPr algn="ctr">
                        <a:lnSpc>
                          <a:spcPct val="100000"/>
                        </a:lnSpc>
                        <a:spcBef>
                          <a:spcPts val="120"/>
                        </a:spcBef>
                      </a:pPr>
                      <a:r>
                        <a:rPr sz="650" spc="20" dirty="0">
                          <a:latin typeface="Yu Gothic"/>
                          <a:cs typeface="Yu Gothic"/>
                        </a:rPr>
                        <a:t>納品日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650" spc="20" dirty="0">
                          <a:latin typeface="Yu Gothic"/>
                          <a:cs typeface="Yu Gothic"/>
                        </a:rPr>
                        <a:t>納品番号</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税抜金額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消費税額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20" dirty="0">
                          <a:latin typeface="Yu Gothic"/>
                          <a:cs typeface="Yu Gothic"/>
                        </a:rPr>
                        <a:t>税込金額</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0"/>
                  </a:ext>
                </a:extLst>
              </a:tr>
              <a:tr h="137792">
                <a:tc>
                  <a:txBody>
                    <a:bodyPr/>
                    <a:lstStyle/>
                    <a:p>
                      <a:pPr marL="2540" algn="ctr">
                        <a:lnSpc>
                          <a:spcPct val="100000"/>
                        </a:lnSpc>
                        <a:spcBef>
                          <a:spcPts val="120"/>
                        </a:spcBef>
                      </a:pPr>
                      <a:r>
                        <a:rPr sz="650" spc="5" dirty="0">
                          <a:latin typeface="Yu Gothic"/>
                          <a:cs typeface="Yu Gothic"/>
                        </a:rPr>
                        <a:t>10</a:t>
                      </a:r>
                      <a:r>
                        <a:rPr sz="650" spc="15" dirty="0">
                          <a:latin typeface="Yu Gothic"/>
                          <a:cs typeface="Yu Gothic"/>
                        </a:rPr>
                        <a:t>月</a:t>
                      </a:r>
                      <a:r>
                        <a:rPr sz="650" spc="5" dirty="0">
                          <a:latin typeface="Yu Gothic"/>
                          <a:cs typeface="Yu Gothic"/>
                        </a:rPr>
                        <a:t>15</a:t>
                      </a:r>
                      <a:r>
                        <a:rPr sz="650" spc="15" dirty="0">
                          <a:latin typeface="Yu Gothic"/>
                          <a:cs typeface="Yu Gothic"/>
                        </a:rPr>
                        <a:t>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650" b="1" spc="10" dirty="0">
                          <a:solidFill>
                            <a:srgbClr val="00AFEF"/>
                          </a:solidFill>
                          <a:latin typeface="Yu Gothic"/>
                          <a:cs typeface="Yu Gothic"/>
                        </a:rPr>
                        <a:t>No.1001</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116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0"/>
                        </a:spcBef>
                      </a:pPr>
                      <a:r>
                        <a:rPr sz="650" dirty="0">
                          <a:latin typeface="Yu Gothic"/>
                          <a:cs typeface="Yu Gothic"/>
                        </a:rPr>
                        <a:t>9</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125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1"/>
                  </a:ext>
                </a:extLst>
              </a:tr>
              <a:tr h="145086">
                <a:tc>
                  <a:txBody>
                    <a:bodyPr/>
                    <a:lstStyle/>
                    <a:p>
                      <a:pPr marL="2540" algn="ctr">
                        <a:lnSpc>
                          <a:spcPct val="100000"/>
                        </a:lnSpc>
                        <a:spcBef>
                          <a:spcPts val="120"/>
                        </a:spcBef>
                      </a:pPr>
                      <a:r>
                        <a:rPr sz="650" spc="5" dirty="0">
                          <a:latin typeface="Yu Gothic"/>
                          <a:cs typeface="Yu Gothic"/>
                        </a:rPr>
                        <a:t>10</a:t>
                      </a:r>
                      <a:r>
                        <a:rPr sz="650" spc="15" dirty="0">
                          <a:latin typeface="Yu Gothic"/>
                          <a:cs typeface="Yu Gothic"/>
                        </a:rPr>
                        <a:t>月</a:t>
                      </a:r>
                      <a:r>
                        <a:rPr sz="650" spc="5" dirty="0">
                          <a:latin typeface="Yu Gothic"/>
                          <a:cs typeface="Yu Gothic"/>
                        </a:rPr>
                        <a:t>20</a:t>
                      </a:r>
                      <a:r>
                        <a:rPr sz="650" spc="15" dirty="0">
                          <a:latin typeface="Yu Gothic"/>
                          <a:cs typeface="Yu Gothic"/>
                        </a:rPr>
                        <a:t>日</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algn="ctr">
                        <a:lnSpc>
                          <a:spcPct val="100000"/>
                        </a:lnSpc>
                        <a:spcBef>
                          <a:spcPts val="120"/>
                        </a:spcBef>
                      </a:pPr>
                      <a:r>
                        <a:rPr sz="650" b="1" spc="10" dirty="0">
                          <a:solidFill>
                            <a:srgbClr val="00AFEF"/>
                          </a:solidFill>
                          <a:latin typeface="Yu Gothic"/>
                          <a:cs typeface="Yu Gothic"/>
                        </a:rPr>
                        <a:t>No.1002</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116</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3175" algn="ctr">
                        <a:lnSpc>
                          <a:spcPct val="100000"/>
                        </a:lnSpc>
                        <a:spcBef>
                          <a:spcPts val="120"/>
                        </a:spcBef>
                      </a:pPr>
                      <a:r>
                        <a:rPr sz="650" dirty="0">
                          <a:latin typeface="Yu Gothic"/>
                          <a:cs typeface="Yu Gothic"/>
                        </a:rPr>
                        <a:t>9</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125</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130489">
                <a:tc>
                  <a:txBody>
                    <a:bodyPr/>
                    <a:lstStyle/>
                    <a:p>
                      <a:pPr>
                        <a:lnSpc>
                          <a:spcPct val="100000"/>
                        </a:lnSpc>
                      </a:pPr>
                      <a:endParaRPr sz="700">
                        <a:latin typeface="Times New Roman"/>
                        <a:cs typeface="Times New Roman"/>
                      </a:endParaRPr>
                    </a:p>
                  </a:txBody>
                  <a:tcPr marL="0" marR="0" marT="0" marB="0">
                    <a:lnR w="3175">
                      <a:solidFill>
                        <a:srgbClr val="000000"/>
                      </a:solidFill>
                      <a:prstDash val="solid"/>
                    </a:lnR>
                    <a:lnT w="12700">
                      <a:solidFill>
                        <a:srgbClr val="000000"/>
                      </a:solidFill>
                      <a:prstDash val="solid"/>
                    </a:lnT>
                    <a:lnB w="3175">
                      <a:solidFill>
                        <a:srgbClr val="000000"/>
                      </a:solidFill>
                      <a:prstDash val="solid"/>
                    </a:lnB>
                  </a:tcPr>
                </a:tc>
                <a:tc>
                  <a:txBody>
                    <a:bodyPr/>
                    <a:lstStyle/>
                    <a:p>
                      <a:pPr algn="ctr">
                        <a:lnSpc>
                          <a:spcPct val="100000"/>
                        </a:lnSpc>
                        <a:spcBef>
                          <a:spcPts val="65"/>
                        </a:spcBef>
                      </a:pPr>
                      <a:r>
                        <a:rPr sz="650" spc="20" dirty="0">
                          <a:latin typeface="Yu Gothic"/>
                          <a:cs typeface="Yu Gothic"/>
                        </a:rPr>
                        <a:t>税率</a:t>
                      </a:r>
                      <a:endParaRPr sz="650">
                        <a:latin typeface="Yu Gothic"/>
                        <a:cs typeface="Yu Gothic"/>
                      </a:endParaRPr>
                    </a:p>
                  </a:txBody>
                  <a:tcPr marL="0" marR="0" marT="825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65"/>
                        </a:spcBef>
                      </a:pPr>
                      <a:r>
                        <a:rPr sz="650" spc="20" dirty="0">
                          <a:latin typeface="Yu Gothic"/>
                          <a:cs typeface="Yu Gothic"/>
                        </a:rPr>
                        <a:t>税抜金額</a:t>
                      </a:r>
                      <a:endParaRPr sz="650">
                        <a:latin typeface="Yu Gothic"/>
                        <a:cs typeface="Yu Gothic"/>
                      </a:endParaRPr>
                    </a:p>
                  </a:txBody>
                  <a:tcPr marL="0" marR="0" marT="825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65"/>
                        </a:spcBef>
                      </a:pPr>
                      <a:r>
                        <a:rPr sz="650" spc="20" dirty="0">
                          <a:latin typeface="Yu Gothic"/>
                          <a:cs typeface="Yu Gothic"/>
                        </a:rPr>
                        <a:t>消費税額</a:t>
                      </a:r>
                      <a:endParaRPr sz="650">
                        <a:latin typeface="Yu Gothic"/>
                        <a:cs typeface="Yu Gothic"/>
                      </a:endParaRPr>
                    </a:p>
                  </a:txBody>
                  <a:tcPr marL="0" marR="0" marT="825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tc>
                  <a:txBody>
                    <a:bodyPr/>
                    <a:lstStyle/>
                    <a:p>
                      <a:pPr marL="2540" algn="ctr">
                        <a:lnSpc>
                          <a:spcPct val="100000"/>
                        </a:lnSpc>
                        <a:spcBef>
                          <a:spcPts val="65"/>
                        </a:spcBef>
                      </a:pPr>
                      <a:r>
                        <a:rPr sz="650" spc="20" dirty="0">
                          <a:latin typeface="Yu Gothic"/>
                          <a:cs typeface="Yu Gothic"/>
                        </a:rPr>
                        <a:t>税込金額</a:t>
                      </a:r>
                      <a:endParaRPr sz="650">
                        <a:latin typeface="Yu Gothic"/>
                        <a:cs typeface="Yu Gothic"/>
                      </a:endParaRPr>
                    </a:p>
                  </a:txBody>
                  <a:tcPr marL="0" marR="0" marT="8255" marB="0">
                    <a:lnL w="3175">
                      <a:solidFill>
                        <a:srgbClr val="000000"/>
                      </a:solidFill>
                      <a:prstDash val="solid"/>
                    </a:lnL>
                    <a:lnR w="3175">
                      <a:solidFill>
                        <a:srgbClr val="000000"/>
                      </a:solidFill>
                      <a:prstDash val="solid"/>
                    </a:lnR>
                    <a:lnT w="12700">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137787">
                <a:tc rowSpan="2">
                  <a:txBody>
                    <a:bodyPr/>
                    <a:lstStyle/>
                    <a:p>
                      <a:pPr>
                        <a:lnSpc>
                          <a:spcPct val="100000"/>
                        </a:lnSpc>
                        <a:spcBef>
                          <a:spcPts val="20"/>
                        </a:spcBef>
                      </a:pPr>
                      <a:endParaRPr sz="550">
                        <a:latin typeface="Times New Roman"/>
                        <a:cs typeface="Times New Roman"/>
                      </a:endParaRPr>
                    </a:p>
                    <a:p>
                      <a:pPr marL="57150">
                        <a:lnSpc>
                          <a:spcPct val="100000"/>
                        </a:lnSpc>
                      </a:pPr>
                      <a:r>
                        <a:rPr sz="650" spc="20" dirty="0">
                          <a:latin typeface="Yu Gothic"/>
                          <a:cs typeface="Yu Gothic"/>
                        </a:rPr>
                        <a:t>税率別合計</a:t>
                      </a:r>
                      <a:endParaRPr sz="650">
                        <a:latin typeface="Yu Gothic"/>
                        <a:cs typeface="Yu Gothic"/>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8%</a:t>
                      </a:r>
                      <a:r>
                        <a:rPr sz="650" spc="20" dirty="0">
                          <a:latin typeface="Yu Gothic"/>
                          <a:cs typeface="Yu Gothic"/>
                        </a:rPr>
                        <a:t>対象</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140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150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137791">
                <a:tc vMerge="1">
                  <a:txBody>
                    <a:bodyPr/>
                    <a:lstStyle/>
                    <a:p>
                      <a:endParaRPr/>
                    </a:p>
                  </a:txBody>
                  <a:tcPr marL="0" marR="0" marT="25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10%</a:t>
                      </a:r>
                      <a:r>
                        <a:rPr sz="650" spc="20" dirty="0">
                          <a:latin typeface="Yu Gothic"/>
                          <a:cs typeface="Yu Gothic"/>
                        </a:rPr>
                        <a:t>対象</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92</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3175" algn="ctr">
                        <a:lnSpc>
                          <a:spcPct val="100000"/>
                        </a:lnSpc>
                        <a:spcBef>
                          <a:spcPts val="120"/>
                        </a:spcBef>
                      </a:pPr>
                      <a:r>
                        <a:rPr sz="650" dirty="0">
                          <a:latin typeface="Yu Gothic"/>
                          <a:cs typeface="Yu Gothic"/>
                        </a:rPr>
                        <a:t>8</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540" algn="ctr">
                        <a:lnSpc>
                          <a:spcPct val="100000"/>
                        </a:lnSpc>
                        <a:spcBef>
                          <a:spcPts val="120"/>
                        </a:spcBef>
                      </a:pPr>
                      <a:r>
                        <a:rPr sz="650" spc="5" dirty="0">
                          <a:latin typeface="Yu Gothic"/>
                          <a:cs typeface="Yu Gothic"/>
                        </a:rPr>
                        <a:t>100</a:t>
                      </a:r>
                      <a:endParaRPr sz="650">
                        <a:latin typeface="Yu Gothic"/>
                        <a:cs typeface="Yu Gothic"/>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
        <p:nvSpPr>
          <p:cNvPr id="119" name="object 119"/>
          <p:cNvSpPr/>
          <p:nvPr/>
        </p:nvSpPr>
        <p:spPr>
          <a:xfrm>
            <a:off x="2961801" y="3646255"/>
            <a:ext cx="873115" cy="467642"/>
          </a:xfrm>
          <a:prstGeom prst="rect">
            <a:avLst/>
          </a:prstGeom>
          <a:blipFill>
            <a:blip r:embed="rId2" cstate="print"/>
            <a:stretch>
              <a:fillRect/>
            </a:stretch>
          </a:blipFill>
        </p:spPr>
        <p:txBody>
          <a:bodyPr wrap="square" lIns="0" tIns="0" rIns="0" bIns="0" rtlCol="0"/>
          <a:lstStyle/>
          <a:p>
            <a:endParaRPr/>
          </a:p>
        </p:txBody>
      </p:sp>
      <p:sp>
        <p:nvSpPr>
          <p:cNvPr id="120" name="object 120"/>
          <p:cNvSpPr/>
          <p:nvPr/>
        </p:nvSpPr>
        <p:spPr>
          <a:xfrm>
            <a:off x="2976537" y="1975274"/>
            <a:ext cx="870124" cy="467641"/>
          </a:xfrm>
          <a:prstGeom prst="rect">
            <a:avLst/>
          </a:prstGeom>
          <a:blipFill>
            <a:blip r:embed="rId3" cstate="print"/>
            <a:stretch>
              <a:fillRect/>
            </a:stretch>
          </a:blipFill>
        </p:spPr>
        <p:txBody>
          <a:bodyPr wrap="square" lIns="0" tIns="0" rIns="0" bIns="0" rtlCol="0"/>
          <a:lstStyle/>
          <a:p>
            <a:endParaRPr/>
          </a:p>
        </p:txBody>
      </p:sp>
      <p:sp>
        <p:nvSpPr>
          <p:cNvPr id="121" name="object 121"/>
          <p:cNvSpPr/>
          <p:nvPr/>
        </p:nvSpPr>
        <p:spPr>
          <a:xfrm>
            <a:off x="7365531" y="2328527"/>
            <a:ext cx="1689100" cy="422275"/>
          </a:xfrm>
          <a:custGeom>
            <a:avLst/>
            <a:gdLst/>
            <a:ahLst/>
            <a:cxnLst/>
            <a:rect l="l" t="t" r="r" b="b"/>
            <a:pathLst>
              <a:path w="1689100" h="422275">
                <a:moveTo>
                  <a:pt x="1688788" y="70357"/>
                </a:moveTo>
                <a:lnTo>
                  <a:pt x="796128" y="70357"/>
                </a:lnTo>
                <a:lnTo>
                  <a:pt x="801666" y="42971"/>
                </a:lnTo>
                <a:lnTo>
                  <a:pt x="816769" y="20607"/>
                </a:lnTo>
                <a:lnTo>
                  <a:pt x="839170" y="5529"/>
                </a:lnTo>
                <a:lnTo>
                  <a:pt x="866602" y="0"/>
                </a:lnTo>
                <a:lnTo>
                  <a:pt x="1618313" y="0"/>
                </a:lnTo>
                <a:lnTo>
                  <a:pt x="1645745" y="5529"/>
                </a:lnTo>
                <a:lnTo>
                  <a:pt x="1668146" y="20607"/>
                </a:lnTo>
                <a:lnTo>
                  <a:pt x="1683249" y="42971"/>
                </a:lnTo>
                <a:lnTo>
                  <a:pt x="1688788" y="70357"/>
                </a:lnTo>
                <a:close/>
              </a:path>
              <a:path w="1689100" h="422275">
                <a:moveTo>
                  <a:pt x="0" y="181772"/>
                </a:moveTo>
                <a:lnTo>
                  <a:pt x="796128" y="70356"/>
                </a:lnTo>
                <a:lnTo>
                  <a:pt x="1688788" y="70357"/>
                </a:lnTo>
                <a:lnTo>
                  <a:pt x="1688788" y="175890"/>
                </a:lnTo>
                <a:lnTo>
                  <a:pt x="796128" y="175890"/>
                </a:lnTo>
                <a:lnTo>
                  <a:pt x="0" y="181772"/>
                </a:lnTo>
                <a:close/>
              </a:path>
              <a:path w="1689100" h="422275">
                <a:moveTo>
                  <a:pt x="1618313" y="422138"/>
                </a:moveTo>
                <a:lnTo>
                  <a:pt x="866602" y="422138"/>
                </a:lnTo>
                <a:lnTo>
                  <a:pt x="839170" y="416609"/>
                </a:lnTo>
                <a:lnTo>
                  <a:pt x="816769" y="401530"/>
                </a:lnTo>
                <a:lnTo>
                  <a:pt x="801666" y="379166"/>
                </a:lnTo>
                <a:lnTo>
                  <a:pt x="796128" y="351780"/>
                </a:lnTo>
                <a:lnTo>
                  <a:pt x="796128" y="175890"/>
                </a:lnTo>
                <a:lnTo>
                  <a:pt x="1688788" y="175890"/>
                </a:lnTo>
                <a:lnTo>
                  <a:pt x="1688788" y="351780"/>
                </a:lnTo>
                <a:lnTo>
                  <a:pt x="1683249" y="379166"/>
                </a:lnTo>
                <a:lnTo>
                  <a:pt x="1668146" y="401530"/>
                </a:lnTo>
                <a:lnTo>
                  <a:pt x="1645745" y="416609"/>
                </a:lnTo>
                <a:lnTo>
                  <a:pt x="1618313" y="422138"/>
                </a:lnTo>
                <a:close/>
              </a:path>
            </a:pathLst>
          </a:custGeom>
          <a:solidFill>
            <a:srgbClr val="FFFFFF"/>
          </a:solidFill>
        </p:spPr>
        <p:txBody>
          <a:bodyPr wrap="square" lIns="0" tIns="0" rIns="0" bIns="0" rtlCol="0"/>
          <a:lstStyle/>
          <a:p>
            <a:endParaRPr/>
          </a:p>
        </p:txBody>
      </p:sp>
      <p:sp>
        <p:nvSpPr>
          <p:cNvPr id="122" name="object 122"/>
          <p:cNvSpPr/>
          <p:nvPr/>
        </p:nvSpPr>
        <p:spPr>
          <a:xfrm>
            <a:off x="7365531" y="2328527"/>
            <a:ext cx="1689100" cy="422275"/>
          </a:xfrm>
          <a:custGeom>
            <a:avLst/>
            <a:gdLst/>
            <a:ahLst/>
            <a:cxnLst/>
            <a:rect l="l" t="t" r="r" b="b"/>
            <a:pathLst>
              <a:path w="1689100" h="422275">
                <a:moveTo>
                  <a:pt x="796128" y="70357"/>
                </a:moveTo>
                <a:lnTo>
                  <a:pt x="801666" y="42971"/>
                </a:lnTo>
                <a:lnTo>
                  <a:pt x="816769" y="20607"/>
                </a:lnTo>
                <a:lnTo>
                  <a:pt x="839170" y="5529"/>
                </a:lnTo>
                <a:lnTo>
                  <a:pt x="866602" y="0"/>
                </a:lnTo>
                <a:lnTo>
                  <a:pt x="944904" y="0"/>
                </a:lnTo>
                <a:lnTo>
                  <a:pt x="1168069" y="0"/>
                </a:lnTo>
                <a:lnTo>
                  <a:pt x="1618313" y="0"/>
                </a:lnTo>
                <a:lnTo>
                  <a:pt x="1645745" y="5529"/>
                </a:lnTo>
                <a:lnTo>
                  <a:pt x="1668146" y="20607"/>
                </a:lnTo>
                <a:lnTo>
                  <a:pt x="1683249" y="42971"/>
                </a:lnTo>
                <a:lnTo>
                  <a:pt x="1688788" y="70357"/>
                </a:lnTo>
                <a:lnTo>
                  <a:pt x="1688788" y="175890"/>
                </a:lnTo>
                <a:lnTo>
                  <a:pt x="1688788" y="351780"/>
                </a:lnTo>
                <a:lnTo>
                  <a:pt x="1683249" y="379166"/>
                </a:lnTo>
                <a:lnTo>
                  <a:pt x="1668146" y="401530"/>
                </a:lnTo>
                <a:lnTo>
                  <a:pt x="1645745" y="416609"/>
                </a:lnTo>
                <a:lnTo>
                  <a:pt x="1618313" y="422138"/>
                </a:lnTo>
                <a:lnTo>
                  <a:pt x="1168069" y="422138"/>
                </a:lnTo>
                <a:lnTo>
                  <a:pt x="944904" y="422138"/>
                </a:lnTo>
                <a:lnTo>
                  <a:pt x="866602" y="422138"/>
                </a:lnTo>
                <a:lnTo>
                  <a:pt x="839170" y="416609"/>
                </a:lnTo>
                <a:lnTo>
                  <a:pt x="816769" y="401530"/>
                </a:lnTo>
                <a:lnTo>
                  <a:pt x="801666" y="379166"/>
                </a:lnTo>
                <a:lnTo>
                  <a:pt x="796128" y="351780"/>
                </a:lnTo>
                <a:lnTo>
                  <a:pt x="796128" y="175890"/>
                </a:lnTo>
                <a:lnTo>
                  <a:pt x="0" y="181772"/>
                </a:lnTo>
                <a:lnTo>
                  <a:pt x="796128" y="70356"/>
                </a:lnTo>
                <a:close/>
              </a:path>
            </a:pathLst>
          </a:custGeom>
          <a:ln w="8795">
            <a:solidFill>
              <a:srgbClr val="000000"/>
            </a:solidFill>
          </a:ln>
        </p:spPr>
        <p:txBody>
          <a:bodyPr wrap="square" lIns="0" tIns="0" rIns="0" bIns="0" rtlCol="0"/>
          <a:lstStyle/>
          <a:p>
            <a:endParaRPr/>
          </a:p>
        </p:txBody>
      </p:sp>
      <p:sp>
        <p:nvSpPr>
          <p:cNvPr id="126" name="スライド番号プレースホルダー 125">
            <a:extLst>
              <a:ext uri="{FF2B5EF4-FFF2-40B4-BE49-F238E27FC236}">
                <a16:creationId xmlns:a16="http://schemas.microsoft.com/office/drawing/2014/main" id="{F4CCAEBB-D0DE-4D9B-B88B-4ADD5D1AD8C1}"/>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23</a:t>
            </a:fld>
            <a:endParaRPr lang="en-US" altLang="ja-JP"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03203" y="373485"/>
            <a:ext cx="6418580" cy="452120"/>
          </a:xfrm>
          <a:prstGeom prst="rect">
            <a:avLst/>
          </a:prstGeom>
        </p:spPr>
        <p:txBody>
          <a:bodyPr vert="horz" wrap="square" lIns="0" tIns="12065" rIns="0" bIns="0" rtlCol="0">
            <a:spAutoFit/>
          </a:bodyPr>
          <a:lstStyle/>
          <a:p>
            <a:pPr marL="12700">
              <a:lnSpc>
                <a:spcPct val="100000"/>
              </a:lnSpc>
              <a:spcBef>
                <a:spcPts val="95"/>
              </a:spcBef>
            </a:pPr>
            <a:r>
              <a:rPr sz="2800" spc="-5" dirty="0"/>
              <a:t>方式１３：複合仕入明細書（返品</a:t>
            </a:r>
            <a:r>
              <a:rPr sz="2800" spc="5" dirty="0"/>
              <a:t>付</a:t>
            </a:r>
            <a:r>
              <a:rPr sz="2800" spc="-5" dirty="0"/>
              <a:t>）①</a:t>
            </a:r>
            <a:endParaRPr sz="2800"/>
          </a:p>
        </p:txBody>
      </p:sp>
      <p:sp>
        <p:nvSpPr>
          <p:cNvPr id="3" name="object 3"/>
          <p:cNvSpPr txBox="1"/>
          <p:nvPr/>
        </p:nvSpPr>
        <p:spPr>
          <a:xfrm>
            <a:off x="1938680" y="908067"/>
            <a:ext cx="5198745" cy="946785"/>
          </a:xfrm>
          <a:prstGeom prst="rect">
            <a:avLst/>
          </a:prstGeom>
        </p:spPr>
        <p:txBody>
          <a:bodyPr vert="horz" wrap="square" lIns="0" tIns="16510" rIns="0" bIns="0" rtlCol="0">
            <a:spAutoFit/>
          </a:bodyPr>
          <a:lstStyle/>
          <a:p>
            <a:pPr marL="12700">
              <a:lnSpc>
                <a:spcPct val="100000"/>
              </a:lnSpc>
              <a:spcBef>
                <a:spcPts val="130"/>
              </a:spcBef>
            </a:pPr>
            <a:r>
              <a:rPr sz="750" spc="30" dirty="0">
                <a:latin typeface="Yu Gothic"/>
                <a:cs typeface="Yu Gothic"/>
              </a:rPr>
              <a:t>＜消費税の</a:t>
            </a:r>
            <a:r>
              <a:rPr sz="750" spc="10" dirty="0">
                <a:latin typeface="Yu Gothic"/>
                <a:cs typeface="Yu Gothic"/>
              </a:rPr>
              <a:t>+A4:J33</a:t>
            </a:r>
            <a:r>
              <a:rPr sz="750" spc="30" dirty="0">
                <a:latin typeface="Yu Gothic"/>
                <a:cs typeface="Yu Gothic"/>
              </a:rPr>
              <a:t>仕入税額控除制度における適格請求書等保存方式に関するＱ＆Ａ（平成</a:t>
            </a:r>
            <a:r>
              <a:rPr sz="750" spc="-5" dirty="0">
                <a:latin typeface="Yu Gothic"/>
                <a:cs typeface="Yu Gothic"/>
              </a:rPr>
              <a:t> </a:t>
            </a:r>
            <a:r>
              <a:rPr sz="750" spc="10" dirty="0">
                <a:latin typeface="Yu Gothic"/>
                <a:cs typeface="Yu Gothic"/>
              </a:rPr>
              <a:t>30</a:t>
            </a:r>
            <a:r>
              <a:rPr sz="750" dirty="0">
                <a:latin typeface="Yu Gothic"/>
                <a:cs typeface="Yu Gothic"/>
              </a:rPr>
              <a:t> </a:t>
            </a:r>
            <a:r>
              <a:rPr sz="750" spc="30" dirty="0">
                <a:latin typeface="Yu Gothic"/>
                <a:cs typeface="Yu Gothic"/>
              </a:rPr>
              <a:t>年</a:t>
            </a:r>
            <a:r>
              <a:rPr sz="750" dirty="0">
                <a:latin typeface="Yu Gothic"/>
                <a:cs typeface="Yu Gothic"/>
              </a:rPr>
              <a:t> </a:t>
            </a:r>
            <a:r>
              <a:rPr sz="750" spc="10" dirty="0">
                <a:latin typeface="Yu Gothic"/>
                <a:cs typeface="Yu Gothic"/>
              </a:rPr>
              <a:t>11</a:t>
            </a:r>
            <a:r>
              <a:rPr sz="750" dirty="0">
                <a:latin typeface="Yu Gothic"/>
                <a:cs typeface="Yu Gothic"/>
              </a:rPr>
              <a:t> </a:t>
            </a:r>
            <a:r>
              <a:rPr sz="750" spc="30" dirty="0">
                <a:latin typeface="Yu Gothic"/>
                <a:cs typeface="Yu Gothic"/>
              </a:rPr>
              <a:t>月改訂）問</a:t>
            </a:r>
            <a:r>
              <a:rPr sz="750" spc="15" dirty="0">
                <a:latin typeface="Yu Gothic"/>
                <a:cs typeface="Yu Gothic"/>
              </a:rPr>
              <a:t>59＞</a:t>
            </a:r>
            <a:endParaRPr sz="750">
              <a:latin typeface="Yu Gothic"/>
              <a:cs typeface="Yu Gothic"/>
            </a:endParaRPr>
          </a:p>
          <a:p>
            <a:pPr>
              <a:lnSpc>
                <a:spcPct val="100000"/>
              </a:lnSpc>
            </a:pPr>
            <a:endParaRPr sz="800">
              <a:latin typeface="Times New Roman"/>
              <a:cs typeface="Times New Roman"/>
            </a:endParaRPr>
          </a:p>
          <a:p>
            <a:pPr marL="307340" algn="ctr">
              <a:lnSpc>
                <a:spcPct val="100000"/>
              </a:lnSpc>
              <a:spcBef>
                <a:spcPts val="705"/>
              </a:spcBef>
            </a:pPr>
            <a:r>
              <a:rPr sz="750" spc="30" dirty="0">
                <a:latin typeface="Yu Gothic"/>
                <a:cs typeface="Yu Gothic"/>
              </a:rPr>
              <a:t>仕入明細・返品明細書</a:t>
            </a:r>
            <a:endParaRPr sz="750">
              <a:latin typeface="Yu Gothic"/>
              <a:cs typeface="Yu Gothic"/>
            </a:endParaRPr>
          </a:p>
          <a:p>
            <a:pPr marL="1079500">
              <a:lnSpc>
                <a:spcPct val="100000"/>
              </a:lnSpc>
              <a:spcBef>
                <a:spcPts val="365"/>
              </a:spcBef>
              <a:tabLst>
                <a:tab pos="3310254" algn="l"/>
              </a:tabLst>
            </a:pPr>
            <a:r>
              <a:rPr sz="750" b="1" spc="30" dirty="0">
                <a:solidFill>
                  <a:srgbClr val="C00000"/>
                </a:solidFill>
                <a:latin typeface="Yu Gothic"/>
                <a:cs typeface="Yu Gothic"/>
              </a:rPr>
              <a:t>〇〇株式会社  </a:t>
            </a:r>
            <a:r>
              <a:rPr sz="750" b="1" spc="80" dirty="0">
                <a:solidFill>
                  <a:srgbClr val="C00000"/>
                </a:solidFill>
                <a:latin typeface="Yu Gothic"/>
                <a:cs typeface="Yu Gothic"/>
              </a:rPr>
              <a:t> </a:t>
            </a:r>
            <a:r>
              <a:rPr sz="750" b="1" spc="30" dirty="0">
                <a:solidFill>
                  <a:srgbClr val="C00000"/>
                </a:solidFill>
                <a:latin typeface="Yu Gothic"/>
                <a:cs typeface="Yu Gothic"/>
              </a:rPr>
              <a:t>御中	</a:t>
            </a:r>
            <a:r>
              <a:rPr sz="750" spc="30" dirty="0">
                <a:latin typeface="Yu Gothic"/>
                <a:cs typeface="Yu Gothic"/>
              </a:rPr>
              <a:t>H〇</a:t>
            </a:r>
            <a:r>
              <a:rPr sz="750" spc="5" dirty="0">
                <a:latin typeface="Yu Gothic"/>
                <a:cs typeface="Yu Gothic"/>
              </a:rPr>
              <a:t>.10.31</a:t>
            </a:r>
            <a:endParaRPr sz="750">
              <a:latin typeface="Yu Gothic"/>
              <a:cs typeface="Yu Gothic"/>
            </a:endParaRPr>
          </a:p>
          <a:p>
            <a:pPr marL="1076325">
              <a:lnSpc>
                <a:spcPct val="100000"/>
              </a:lnSpc>
              <a:spcBef>
                <a:spcPts val="360"/>
              </a:spcBef>
            </a:pPr>
            <a:r>
              <a:rPr sz="750" spc="30" dirty="0">
                <a:latin typeface="Yu Gothic"/>
                <a:cs typeface="Yu Gothic"/>
              </a:rPr>
              <a:t>下記により</a:t>
            </a:r>
            <a:r>
              <a:rPr sz="750" spc="10" dirty="0">
                <a:latin typeface="Yu Gothic"/>
                <a:cs typeface="Yu Gothic"/>
              </a:rPr>
              <a:t>11/30</a:t>
            </a:r>
            <a:r>
              <a:rPr sz="750" spc="30" dirty="0">
                <a:latin typeface="Yu Gothic"/>
                <a:cs typeface="Yu Gothic"/>
              </a:rPr>
              <a:t>にお支払いしますので、確認をお願いします。</a:t>
            </a:r>
            <a:endParaRPr sz="750">
              <a:latin typeface="Yu Gothic"/>
              <a:cs typeface="Yu Gothic"/>
            </a:endParaRPr>
          </a:p>
          <a:p>
            <a:pPr marL="1076325">
              <a:lnSpc>
                <a:spcPct val="100000"/>
              </a:lnSpc>
              <a:spcBef>
                <a:spcPts val="365"/>
              </a:spcBef>
            </a:pPr>
            <a:r>
              <a:rPr sz="750" spc="30" dirty="0">
                <a:latin typeface="Yu Gothic"/>
                <a:cs typeface="Yu Gothic"/>
              </a:rPr>
              <a:t>本支払通知に</a:t>
            </a:r>
            <a:r>
              <a:rPr sz="750" spc="10" dirty="0">
                <a:latin typeface="Yu Gothic"/>
                <a:cs typeface="Yu Gothic"/>
              </a:rPr>
              <a:t>10</a:t>
            </a:r>
            <a:r>
              <a:rPr sz="750" spc="30" dirty="0">
                <a:latin typeface="Yu Gothic"/>
                <a:cs typeface="Yu Gothic"/>
              </a:rPr>
              <a:t>日以内に回答なき場合は、確認いただいたものとします。</a:t>
            </a:r>
            <a:endParaRPr sz="750">
              <a:latin typeface="Yu Gothic"/>
              <a:cs typeface="Yu Gothic"/>
            </a:endParaRPr>
          </a:p>
        </p:txBody>
      </p:sp>
      <p:sp>
        <p:nvSpPr>
          <p:cNvPr id="4" name="object 4"/>
          <p:cNvSpPr txBox="1"/>
          <p:nvPr/>
        </p:nvSpPr>
        <p:spPr>
          <a:xfrm>
            <a:off x="3495343" y="2031347"/>
            <a:ext cx="730250" cy="144780"/>
          </a:xfrm>
          <a:prstGeom prst="rect">
            <a:avLst/>
          </a:prstGeom>
        </p:spPr>
        <p:txBody>
          <a:bodyPr vert="horz" wrap="square" lIns="0" tIns="16510" rIns="0" bIns="0" rtlCol="0">
            <a:spAutoFit/>
          </a:bodyPr>
          <a:lstStyle/>
          <a:p>
            <a:pPr marL="12700">
              <a:lnSpc>
                <a:spcPct val="100000"/>
              </a:lnSpc>
              <a:spcBef>
                <a:spcPts val="130"/>
              </a:spcBef>
            </a:pPr>
            <a:r>
              <a:rPr sz="750" spc="10" dirty="0">
                <a:latin typeface="Yu Gothic"/>
                <a:cs typeface="Yu Gothic"/>
              </a:rPr>
              <a:t>10</a:t>
            </a:r>
            <a:r>
              <a:rPr sz="750" spc="30" dirty="0">
                <a:latin typeface="Yu Gothic"/>
                <a:cs typeface="Yu Gothic"/>
              </a:rPr>
              <a:t>月分支払金額</a:t>
            </a:r>
            <a:endParaRPr sz="750">
              <a:latin typeface="Yu Gothic"/>
              <a:cs typeface="Yu Gothic"/>
            </a:endParaRPr>
          </a:p>
        </p:txBody>
      </p:sp>
      <p:sp>
        <p:nvSpPr>
          <p:cNvPr id="5" name="object 5"/>
          <p:cNvSpPr txBox="1"/>
          <p:nvPr/>
        </p:nvSpPr>
        <p:spPr>
          <a:xfrm>
            <a:off x="4299342" y="2031347"/>
            <a:ext cx="720090" cy="144780"/>
          </a:xfrm>
          <a:prstGeom prst="rect">
            <a:avLst/>
          </a:prstGeom>
        </p:spPr>
        <p:txBody>
          <a:bodyPr vert="horz" wrap="square" lIns="0" tIns="16510" rIns="0" bIns="0" rtlCol="0">
            <a:spAutoFit/>
          </a:bodyPr>
          <a:lstStyle/>
          <a:p>
            <a:pPr marL="12700">
              <a:lnSpc>
                <a:spcPct val="100000"/>
              </a:lnSpc>
              <a:spcBef>
                <a:spcPts val="130"/>
              </a:spcBef>
            </a:pPr>
            <a:r>
              <a:rPr sz="750" spc="10" dirty="0">
                <a:latin typeface="Yu Gothic"/>
                <a:cs typeface="Yu Gothic"/>
              </a:rPr>
              <a:t>14</a:t>
            </a:r>
            <a:r>
              <a:rPr sz="750" spc="-10" dirty="0">
                <a:latin typeface="Yu Gothic"/>
                <a:cs typeface="Yu Gothic"/>
              </a:rPr>
              <a:t>,</a:t>
            </a:r>
            <a:r>
              <a:rPr sz="750" spc="10" dirty="0">
                <a:latin typeface="Yu Gothic"/>
                <a:cs typeface="Yu Gothic"/>
              </a:rPr>
              <a:t>760</a:t>
            </a:r>
            <a:r>
              <a:rPr sz="750" spc="30" dirty="0">
                <a:latin typeface="Yu Gothic"/>
                <a:cs typeface="Yu Gothic"/>
              </a:rPr>
              <a:t>（税込）</a:t>
            </a:r>
            <a:endParaRPr sz="750">
              <a:latin typeface="Yu Gothic"/>
              <a:cs typeface="Yu Gothic"/>
            </a:endParaRPr>
          </a:p>
        </p:txBody>
      </p:sp>
      <p:sp>
        <p:nvSpPr>
          <p:cNvPr id="6" name="object 6"/>
          <p:cNvSpPr txBox="1"/>
          <p:nvPr/>
        </p:nvSpPr>
        <p:spPr>
          <a:xfrm>
            <a:off x="5093071" y="2031347"/>
            <a:ext cx="641985" cy="144780"/>
          </a:xfrm>
          <a:prstGeom prst="rect">
            <a:avLst/>
          </a:prstGeom>
        </p:spPr>
        <p:txBody>
          <a:bodyPr vert="horz" wrap="square" lIns="0" tIns="16510" rIns="0" bIns="0" rtlCol="0">
            <a:spAutoFit/>
          </a:bodyPr>
          <a:lstStyle/>
          <a:p>
            <a:pPr marL="12700">
              <a:lnSpc>
                <a:spcPct val="100000"/>
              </a:lnSpc>
              <a:spcBef>
                <a:spcPts val="130"/>
              </a:spcBef>
            </a:pPr>
            <a:r>
              <a:rPr sz="750" spc="30" dirty="0">
                <a:latin typeface="Yu Gothic"/>
                <a:cs typeface="Yu Gothic"/>
              </a:rPr>
              <a:t>消費税：</a:t>
            </a:r>
            <a:r>
              <a:rPr sz="750" spc="10" dirty="0">
                <a:latin typeface="Yu Gothic"/>
                <a:cs typeface="Yu Gothic"/>
              </a:rPr>
              <a:t>126</a:t>
            </a:r>
            <a:r>
              <a:rPr sz="750" spc="15" dirty="0">
                <a:latin typeface="Yu Gothic"/>
                <a:cs typeface="Yu Gothic"/>
              </a:rPr>
              <a:t>0</a:t>
            </a:r>
            <a:endParaRPr sz="750">
              <a:latin typeface="Yu Gothic"/>
              <a:cs typeface="Yu Gothic"/>
            </a:endParaRPr>
          </a:p>
        </p:txBody>
      </p:sp>
      <p:sp>
        <p:nvSpPr>
          <p:cNvPr id="7" name="object 7"/>
          <p:cNvSpPr txBox="1"/>
          <p:nvPr/>
        </p:nvSpPr>
        <p:spPr>
          <a:xfrm>
            <a:off x="3006103" y="4926655"/>
            <a:ext cx="1017905" cy="144780"/>
          </a:xfrm>
          <a:prstGeom prst="rect">
            <a:avLst/>
          </a:prstGeom>
        </p:spPr>
        <p:txBody>
          <a:bodyPr vert="horz" wrap="square" lIns="0" tIns="16510" rIns="0" bIns="0" rtlCol="0">
            <a:spAutoFit/>
          </a:bodyPr>
          <a:lstStyle/>
          <a:p>
            <a:pPr marL="12700">
              <a:lnSpc>
                <a:spcPct val="100000"/>
              </a:lnSpc>
              <a:spcBef>
                <a:spcPts val="130"/>
              </a:spcBef>
            </a:pPr>
            <a:r>
              <a:rPr sz="750" b="1" spc="30" dirty="0">
                <a:solidFill>
                  <a:srgbClr val="C00000"/>
                </a:solidFill>
                <a:latin typeface="Yu Gothic"/>
                <a:cs typeface="Yu Gothic"/>
              </a:rPr>
              <a:t>※は軽減税率対象品目</a:t>
            </a:r>
            <a:endParaRPr sz="750">
              <a:latin typeface="Yu Gothic"/>
              <a:cs typeface="Yu Gothic"/>
            </a:endParaRPr>
          </a:p>
        </p:txBody>
      </p:sp>
      <p:sp>
        <p:nvSpPr>
          <p:cNvPr id="8" name="object 8"/>
          <p:cNvSpPr txBox="1"/>
          <p:nvPr/>
        </p:nvSpPr>
        <p:spPr>
          <a:xfrm>
            <a:off x="4737246" y="4724534"/>
            <a:ext cx="1017905" cy="346710"/>
          </a:xfrm>
          <a:prstGeom prst="rect">
            <a:avLst/>
          </a:prstGeom>
        </p:spPr>
        <p:txBody>
          <a:bodyPr vert="horz" wrap="square" lIns="0" tIns="57785" rIns="0" bIns="0" rtlCol="0">
            <a:spAutoFit/>
          </a:bodyPr>
          <a:lstStyle/>
          <a:p>
            <a:pPr marL="12700">
              <a:lnSpc>
                <a:spcPct val="100000"/>
              </a:lnSpc>
              <a:spcBef>
                <a:spcPts val="455"/>
              </a:spcBef>
            </a:pPr>
            <a:r>
              <a:rPr sz="750" b="1" spc="30" dirty="0">
                <a:solidFill>
                  <a:srgbClr val="C00000"/>
                </a:solidFill>
                <a:latin typeface="Yu Gothic"/>
                <a:cs typeface="Yu Gothic"/>
              </a:rPr>
              <a:t>登録番号：</a:t>
            </a:r>
            <a:r>
              <a:rPr sz="750" b="1" spc="15" dirty="0">
                <a:solidFill>
                  <a:srgbClr val="C00000"/>
                </a:solidFill>
                <a:latin typeface="Yu Gothic"/>
                <a:cs typeface="Yu Gothic"/>
              </a:rPr>
              <a:t>T</a:t>
            </a:r>
            <a:r>
              <a:rPr sz="750" b="1" spc="25" dirty="0">
                <a:solidFill>
                  <a:srgbClr val="C00000"/>
                </a:solidFill>
                <a:latin typeface="Yu Gothic"/>
                <a:cs typeface="Yu Gothic"/>
              </a:rPr>
              <a:t>1233</a:t>
            </a:r>
            <a:r>
              <a:rPr sz="750" b="1" spc="30" dirty="0">
                <a:solidFill>
                  <a:srgbClr val="C00000"/>
                </a:solidFill>
                <a:latin typeface="Yu Gothic"/>
                <a:cs typeface="Yu Gothic"/>
              </a:rPr>
              <a:t>・・</a:t>
            </a:r>
            <a:endParaRPr sz="750">
              <a:latin typeface="Yu Gothic"/>
              <a:cs typeface="Yu Gothic"/>
            </a:endParaRPr>
          </a:p>
          <a:p>
            <a:pPr marL="408940">
              <a:lnSpc>
                <a:spcPct val="100000"/>
              </a:lnSpc>
              <a:spcBef>
                <a:spcPts val="365"/>
              </a:spcBef>
            </a:pPr>
            <a:r>
              <a:rPr sz="750" b="1" spc="30" dirty="0">
                <a:solidFill>
                  <a:srgbClr val="C00000"/>
                </a:solidFill>
                <a:latin typeface="Yu Gothic"/>
                <a:cs typeface="Yu Gothic"/>
              </a:rPr>
              <a:t>■■株式会社</a:t>
            </a:r>
            <a:endParaRPr sz="750">
              <a:latin typeface="Yu Gothic"/>
              <a:cs typeface="Yu Gothic"/>
            </a:endParaRPr>
          </a:p>
        </p:txBody>
      </p:sp>
      <p:sp>
        <p:nvSpPr>
          <p:cNvPr id="9" name="object 9"/>
          <p:cNvSpPr txBox="1"/>
          <p:nvPr/>
        </p:nvSpPr>
        <p:spPr>
          <a:xfrm>
            <a:off x="2229478" y="5205945"/>
            <a:ext cx="4942205" cy="1148715"/>
          </a:xfrm>
          <a:prstGeom prst="rect">
            <a:avLst/>
          </a:prstGeom>
        </p:spPr>
        <p:txBody>
          <a:bodyPr vert="horz" wrap="square" lIns="0" tIns="57785" rIns="0" bIns="0" rtlCol="0">
            <a:spAutoFit/>
          </a:bodyPr>
          <a:lstStyle/>
          <a:p>
            <a:pPr marL="12700">
              <a:lnSpc>
                <a:spcPct val="100000"/>
              </a:lnSpc>
              <a:spcBef>
                <a:spcPts val="455"/>
              </a:spcBef>
            </a:pPr>
            <a:r>
              <a:rPr sz="750" spc="30" dirty="0">
                <a:latin typeface="Yu Gothic"/>
                <a:cs typeface="Yu Gothic"/>
              </a:rPr>
              <a:t>（注</a:t>
            </a:r>
            <a:r>
              <a:rPr sz="750" spc="20" dirty="0">
                <a:latin typeface="Yu Gothic"/>
                <a:cs typeface="Yu Gothic"/>
              </a:rPr>
              <a:t>1）</a:t>
            </a:r>
            <a:r>
              <a:rPr sz="750" spc="30" dirty="0">
                <a:latin typeface="Yu Gothic"/>
                <a:cs typeface="Yu Gothic"/>
              </a:rPr>
              <a:t>各書類中</a:t>
            </a:r>
            <a:r>
              <a:rPr sz="750" spc="25" dirty="0">
                <a:latin typeface="Yu Gothic"/>
                <a:cs typeface="Yu Gothic"/>
              </a:rPr>
              <a:t>、</a:t>
            </a:r>
            <a:r>
              <a:rPr sz="750" b="1" spc="30" dirty="0">
                <a:solidFill>
                  <a:srgbClr val="C00000"/>
                </a:solidFill>
                <a:latin typeface="Yu Gothic"/>
                <a:cs typeface="Yu Gothic"/>
              </a:rPr>
              <a:t>赤太文字（ゴシック体</a:t>
            </a:r>
            <a:r>
              <a:rPr sz="750" b="1" spc="25" dirty="0">
                <a:solidFill>
                  <a:srgbClr val="C00000"/>
                </a:solidFill>
                <a:latin typeface="Yu Gothic"/>
                <a:cs typeface="Yu Gothic"/>
              </a:rPr>
              <a:t>）</a:t>
            </a:r>
            <a:r>
              <a:rPr sz="750" spc="30" dirty="0">
                <a:latin typeface="Yu Gothic"/>
                <a:cs typeface="Yu Gothic"/>
              </a:rPr>
              <a:t>が適格請求書書、および適格返還請求書の必須「記載事項」を示す</a:t>
            </a:r>
            <a:endParaRPr sz="750">
              <a:latin typeface="Yu Gothic"/>
              <a:cs typeface="Yu Gothic"/>
            </a:endParaRPr>
          </a:p>
          <a:p>
            <a:pPr marL="12700">
              <a:lnSpc>
                <a:spcPct val="100000"/>
              </a:lnSpc>
              <a:spcBef>
                <a:spcPts val="365"/>
              </a:spcBef>
            </a:pPr>
            <a:r>
              <a:rPr sz="750" spc="30" dirty="0">
                <a:latin typeface="Yu Gothic"/>
                <a:cs typeface="Yu Gothic"/>
              </a:rPr>
              <a:t>（注</a:t>
            </a:r>
            <a:r>
              <a:rPr sz="750" spc="15" dirty="0">
                <a:latin typeface="Yu Gothic"/>
                <a:cs typeface="Yu Gothic"/>
              </a:rPr>
              <a:t>２)</a:t>
            </a:r>
            <a:r>
              <a:rPr sz="750" spc="30" dirty="0">
                <a:latin typeface="Yu Gothic"/>
                <a:cs typeface="Yu Gothic"/>
              </a:rPr>
              <a:t>返品明細は入荷数量のうち、検収不可の返品内容を示す。適格返還請求の手続きが必要</a:t>
            </a:r>
            <a:endParaRPr sz="750">
              <a:latin typeface="Yu Gothic"/>
              <a:cs typeface="Yu Gothic"/>
            </a:endParaRPr>
          </a:p>
          <a:p>
            <a:pPr marL="12700">
              <a:lnSpc>
                <a:spcPct val="100000"/>
              </a:lnSpc>
              <a:spcBef>
                <a:spcPts val="365"/>
              </a:spcBef>
            </a:pPr>
            <a:r>
              <a:rPr sz="750" spc="30" dirty="0">
                <a:latin typeface="Yu Gothic"/>
                <a:cs typeface="Yu Gothic"/>
              </a:rPr>
              <a:t>（注</a:t>
            </a:r>
            <a:r>
              <a:rPr sz="750" spc="15" dirty="0">
                <a:latin typeface="Yu Gothic"/>
                <a:cs typeface="Yu Gothic"/>
              </a:rPr>
              <a:t>３)</a:t>
            </a:r>
            <a:r>
              <a:rPr sz="750" spc="30" dirty="0">
                <a:latin typeface="Yu Gothic"/>
                <a:cs typeface="Yu Gothic"/>
              </a:rPr>
              <a:t>仕入明細書欄：〇は「インボイス」適合書類</a:t>
            </a:r>
            <a:endParaRPr sz="750">
              <a:latin typeface="Yu Gothic"/>
              <a:cs typeface="Yu Gothic"/>
            </a:endParaRPr>
          </a:p>
          <a:p>
            <a:pPr marL="309880">
              <a:lnSpc>
                <a:spcPct val="100000"/>
              </a:lnSpc>
              <a:spcBef>
                <a:spcPts val="360"/>
              </a:spcBef>
            </a:pPr>
            <a:r>
              <a:rPr sz="750" spc="-5" dirty="0">
                <a:latin typeface="Yu Gothic"/>
                <a:cs typeface="Yu Gothic"/>
              </a:rPr>
              <a:t> </a:t>
            </a:r>
            <a:r>
              <a:rPr sz="750" spc="30" dirty="0">
                <a:latin typeface="Yu Gothic"/>
                <a:cs typeface="Yu Gothic"/>
              </a:rPr>
              <a:t>ただし仕入明細書のインボイス該当には仕入先の確認が必要</a:t>
            </a:r>
            <a:endParaRPr sz="750">
              <a:latin typeface="Yu Gothic"/>
              <a:cs typeface="Yu Gothic"/>
            </a:endParaRPr>
          </a:p>
          <a:p>
            <a:pPr marL="12700">
              <a:lnSpc>
                <a:spcPct val="100000"/>
              </a:lnSpc>
              <a:spcBef>
                <a:spcPts val="365"/>
              </a:spcBef>
            </a:pPr>
            <a:r>
              <a:rPr sz="750" spc="30" dirty="0">
                <a:latin typeface="Yu Gothic"/>
                <a:cs typeface="Yu Gothic"/>
              </a:rPr>
              <a:t>（注</a:t>
            </a:r>
            <a:r>
              <a:rPr sz="750" spc="15" dirty="0">
                <a:latin typeface="Yu Gothic"/>
                <a:cs typeface="Yu Gothic"/>
              </a:rPr>
              <a:t>４)</a:t>
            </a:r>
            <a:r>
              <a:rPr sz="750" spc="30" dirty="0">
                <a:latin typeface="Yu Gothic"/>
                <a:cs typeface="Yu Gothic"/>
              </a:rPr>
              <a:t>返品明細欄：●は「適格返還請求書」適合書類</a:t>
            </a:r>
            <a:endParaRPr sz="750">
              <a:latin typeface="Yu Gothic"/>
              <a:cs typeface="Yu Gothic"/>
            </a:endParaRPr>
          </a:p>
          <a:p>
            <a:pPr marL="12700">
              <a:lnSpc>
                <a:spcPct val="100000"/>
              </a:lnSpc>
              <a:spcBef>
                <a:spcPts val="365"/>
              </a:spcBef>
            </a:pPr>
            <a:r>
              <a:rPr sz="750" spc="30" dirty="0">
                <a:latin typeface="Yu Gothic"/>
                <a:cs typeface="Yu Gothic"/>
              </a:rPr>
              <a:t>（注５）保存義務欄：〇は消費税法保存義務あり。（電子取引の取引データは電帳法上保存義務あり）</a:t>
            </a:r>
            <a:endParaRPr sz="750">
              <a:latin typeface="Yu Gothic"/>
              <a:cs typeface="Yu Gothic"/>
            </a:endParaRPr>
          </a:p>
          <a:p>
            <a:pPr marL="1004569">
              <a:lnSpc>
                <a:spcPct val="100000"/>
              </a:lnSpc>
              <a:spcBef>
                <a:spcPts val="360"/>
              </a:spcBef>
            </a:pPr>
            <a:r>
              <a:rPr sz="750" spc="30" dirty="0">
                <a:latin typeface="Yu Gothic"/>
                <a:cs typeface="Yu Gothic"/>
              </a:rPr>
              <a:t>×は消費税法保存義務なし。（電子取引の取引データは電帳法上保存義務あり）</a:t>
            </a:r>
            <a:endParaRPr sz="750">
              <a:latin typeface="Yu Gothic"/>
              <a:cs typeface="Yu Gothic"/>
            </a:endParaRPr>
          </a:p>
        </p:txBody>
      </p:sp>
      <p:sp>
        <p:nvSpPr>
          <p:cNvPr id="10" name="object 10"/>
          <p:cNvSpPr/>
          <p:nvPr/>
        </p:nvSpPr>
        <p:spPr>
          <a:xfrm>
            <a:off x="2905896" y="1224664"/>
            <a:ext cx="3462654" cy="0"/>
          </a:xfrm>
          <a:custGeom>
            <a:avLst/>
            <a:gdLst/>
            <a:ahLst/>
            <a:cxnLst/>
            <a:rect l="l" t="t" r="r" b="b"/>
            <a:pathLst>
              <a:path w="3462654">
                <a:moveTo>
                  <a:pt x="0" y="0"/>
                </a:moveTo>
                <a:lnTo>
                  <a:pt x="3462283" y="0"/>
                </a:lnTo>
              </a:path>
            </a:pathLst>
          </a:custGeom>
          <a:ln w="3175">
            <a:solidFill>
              <a:srgbClr val="000000"/>
            </a:solidFill>
          </a:ln>
        </p:spPr>
        <p:txBody>
          <a:bodyPr wrap="square" lIns="0" tIns="0" rIns="0" bIns="0" rtlCol="0"/>
          <a:lstStyle/>
          <a:p>
            <a:endParaRPr/>
          </a:p>
        </p:txBody>
      </p:sp>
      <p:sp>
        <p:nvSpPr>
          <p:cNvPr id="11" name="object 11"/>
          <p:cNvSpPr/>
          <p:nvPr/>
        </p:nvSpPr>
        <p:spPr>
          <a:xfrm>
            <a:off x="2905897" y="1226371"/>
            <a:ext cx="3462654" cy="0"/>
          </a:xfrm>
          <a:custGeom>
            <a:avLst/>
            <a:gdLst/>
            <a:ahLst/>
            <a:cxnLst/>
            <a:rect l="l" t="t" r="r" b="b"/>
            <a:pathLst>
              <a:path w="3462654">
                <a:moveTo>
                  <a:pt x="0" y="0"/>
                </a:moveTo>
                <a:lnTo>
                  <a:pt x="3462283" y="0"/>
                </a:lnTo>
              </a:path>
            </a:pathLst>
          </a:custGeom>
          <a:ln w="3414">
            <a:solidFill>
              <a:srgbClr val="000000"/>
            </a:solidFill>
          </a:ln>
        </p:spPr>
        <p:txBody>
          <a:bodyPr wrap="square" lIns="0" tIns="0" rIns="0" bIns="0" rtlCol="0"/>
          <a:lstStyle/>
          <a:p>
            <a:endParaRPr/>
          </a:p>
        </p:txBody>
      </p:sp>
      <p:graphicFrame>
        <p:nvGraphicFramePr>
          <p:cNvPr id="12" name="object 12"/>
          <p:cNvGraphicFramePr>
            <a:graphicFrameLocks noGrp="1"/>
          </p:cNvGraphicFramePr>
          <p:nvPr/>
        </p:nvGraphicFramePr>
        <p:xfrm>
          <a:off x="2225072" y="1224666"/>
          <a:ext cx="557530" cy="1444192"/>
        </p:xfrm>
        <a:graphic>
          <a:graphicData uri="http://schemas.openxmlformats.org/drawingml/2006/table">
            <a:tbl>
              <a:tblPr firstRow="1" bandRow="1">
                <a:tableStyleId>{2D5ABB26-0587-4C30-8999-92F81FD0307C}</a:tableStyleId>
              </a:tblPr>
              <a:tblGrid>
                <a:gridCol w="557530">
                  <a:extLst>
                    <a:ext uri="{9D8B030D-6E8A-4147-A177-3AD203B41FA5}">
                      <a16:colId xmlns:a16="http://schemas.microsoft.com/office/drawing/2014/main" val="20000"/>
                    </a:ext>
                  </a:extLst>
                </a:gridCol>
              </a:tblGrid>
              <a:tr h="160464">
                <a:tc>
                  <a:txBody>
                    <a:bodyPr/>
                    <a:lstStyle/>
                    <a:p>
                      <a:pPr marL="32384">
                        <a:lnSpc>
                          <a:spcPct val="100000"/>
                        </a:lnSpc>
                        <a:spcBef>
                          <a:spcPts val="150"/>
                        </a:spcBef>
                      </a:pPr>
                      <a:r>
                        <a:rPr sz="750" spc="30" dirty="0">
                          <a:latin typeface="Yu Gothic"/>
                          <a:cs typeface="Yu Gothic"/>
                        </a:rPr>
                        <a:t>仕入明細書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320936">
                <a:tc>
                  <a:txBody>
                    <a:bodyPr/>
                    <a:lstStyle/>
                    <a:p>
                      <a:pPr>
                        <a:lnSpc>
                          <a:spcPct val="100000"/>
                        </a:lnSpc>
                        <a:spcBef>
                          <a:spcPts val="20"/>
                        </a:spcBef>
                      </a:pPr>
                      <a:endParaRPr sz="650">
                        <a:latin typeface="Times New Roman"/>
                        <a:cs typeface="Times New Roman"/>
                      </a:endParaRPr>
                    </a:p>
                    <a:p>
                      <a:pPr marL="3175" algn="ctr">
                        <a:lnSpc>
                          <a:spcPct val="100000"/>
                        </a:lnSpc>
                      </a:pPr>
                      <a:r>
                        <a:rPr sz="750" dirty="0">
                          <a:latin typeface="Yu Gothic"/>
                          <a:cs typeface="Yu Gothic"/>
                        </a:rPr>
                        <a:t>〇</a:t>
                      </a:r>
                      <a:endParaRPr sz="750">
                        <a:latin typeface="Yu Gothic"/>
                        <a:cs typeface="Yu Gothic"/>
                      </a:endParaRPr>
                    </a:p>
                  </a:txBody>
                  <a:tcPr marL="0" marR="0" marT="25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160466">
                <a:tc>
                  <a:txBody>
                    <a:bodyPr/>
                    <a:lstStyle/>
                    <a:p>
                      <a:pPr marL="80010">
                        <a:lnSpc>
                          <a:spcPct val="100000"/>
                        </a:lnSpc>
                        <a:spcBef>
                          <a:spcPts val="150"/>
                        </a:spcBef>
                      </a:pPr>
                      <a:r>
                        <a:rPr sz="750" spc="30" dirty="0">
                          <a:latin typeface="Yu Gothic"/>
                          <a:cs typeface="Yu Gothic"/>
                        </a:rPr>
                        <a:t>返品明細</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320936">
                <a:tc>
                  <a:txBody>
                    <a:bodyPr/>
                    <a:lstStyle/>
                    <a:p>
                      <a:pPr>
                        <a:lnSpc>
                          <a:spcPct val="100000"/>
                        </a:lnSpc>
                        <a:spcBef>
                          <a:spcPts val="20"/>
                        </a:spcBef>
                      </a:pPr>
                      <a:endParaRPr sz="650">
                        <a:latin typeface="Times New Roman"/>
                        <a:cs typeface="Times New Roman"/>
                      </a:endParaRPr>
                    </a:p>
                    <a:p>
                      <a:pPr marL="3175" algn="ctr">
                        <a:lnSpc>
                          <a:spcPct val="100000"/>
                        </a:lnSpc>
                      </a:pPr>
                      <a:r>
                        <a:rPr sz="750" dirty="0">
                          <a:latin typeface="Yu Gothic"/>
                          <a:cs typeface="Yu Gothic"/>
                        </a:rPr>
                        <a:t>●</a:t>
                      </a:r>
                      <a:endParaRPr sz="750">
                        <a:latin typeface="Yu Gothic"/>
                        <a:cs typeface="Yu Gothic"/>
                      </a:endParaRPr>
                    </a:p>
                  </a:txBody>
                  <a:tcPr marL="0" marR="0" marT="25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160462">
                <a:tc>
                  <a:txBody>
                    <a:bodyPr/>
                    <a:lstStyle/>
                    <a:p>
                      <a:pPr marL="80010">
                        <a:lnSpc>
                          <a:spcPct val="100000"/>
                        </a:lnSpc>
                        <a:spcBef>
                          <a:spcPts val="150"/>
                        </a:spcBef>
                      </a:pPr>
                      <a:r>
                        <a:rPr sz="750" spc="30" dirty="0">
                          <a:latin typeface="Yu Gothic"/>
                          <a:cs typeface="Yu Gothic"/>
                        </a:rPr>
                        <a:t>保存義務</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4"/>
                  </a:ext>
                </a:extLst>
              </a:tr>
              <a:tr h="160466">
                <a:tc>
                  <a:txBody>
                    <a:bodyPr/>
                    <a:lstStyle/>
                    <a:p>
                      <a:pPr marL="15240">
                        <a:lnSpc>
                          <a:spcPct val="100000"/>
                        </a:lnSpc>
                        <a:spcBef>
                          <a:spcPts val="150"/>
                        </a:spcBef>
                      </a:pPr>
                      <a:r>
                        <a:rPr sz="750" spc="30" dirty="0">
                          <a:latin typeface="Yu Gothic"/>
                          <a:cs typeface="Yu Gothic"/>
                        </a:rPr>
                        <a:t>買手：〇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5"/>
                  </a:ext>
                </a:extLst>
              </a:tr>
              <a:tr h="160462">
                <a:tc>
                  <a:txBody>
                    <a:bodyPr/>
                    <a:lstStyle/>
                    <a:p>
                      <a:pPr marL="15240">
                        <a:lnSpc>
                          <a:spcPct val="100000"/>
                        </a:lnSpc>
                        <a:spcBef>
                          <a:spcPts val="150"/>
                        </a:spcBef>
                      </a:pPr>
                      <a:r>
                        <a:rPr sz="750" spc="30" dirty="0">
                          <a:latin typeface="Yu Gothic"/>
                          <a:cs typeface="Yu Gothic"/>
                        </a:rPr>
                        <a:t>売手：〇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6"/>
                  </a:ext>
                </a:extLst>
              </a:tr>
            </a:tbl>
          </a:graphicData>
        </a:graphic>
      </p:graphicFrame>
      <p:sp>
        <p:nvSpPr>
          <p:cNvPr id="13" name="object 13"/>
          <p:cNvSpPr/>
          <p:nvPr/>
        </p:nvSpPr>
        <p:spPr>
          <a:xfrm>
            <a:off x="2902487" y="1224588"/>
            <a:ext cx="0" cy="3862070"/>
          </a:xfrm>
          <a:custGeom>
            <a:avLst/>
            <a:gdLst/>
            <a:ahLst/>
            <a:cxnLst/>
            <a:rect l="l" t="t" r="r" b="b"/>
            <a:pathLst>
              <a:path h="3862070">
                <a:moveTo>
                  <a:pt x="0" y="0"/>
                </a:moveTo>
                <a:lnTo>
                  <a:pt x="0" y="3861503"/>
                </a:lnTo>
              </a:path>
            </a:pathLst>
          </a:custGeom>
          <a:ln w="3175">
            <a:solidFill>
              <a:srgbClr val="000000"/>
            </a:solidFill>
          </a:ln>
        </p:spPr>
        <p:txBody>
          <a:bodyPr wrap="square" lIns="0" tIns="0" rIns="0" bIns="0" rtlCol="0"/>
          <a:lstStyle/>
          <a:p>
            <a:endParaRPr/>
          </a:p>
        </p:txBody>
      </p:sp>
      <p:sp>
        <p:nvSpPr>
          <p:cNvPr id="14" name="object 14"/>
          <p:cNvSpPr/>
          <p:nvPr/>
        </p:nvSpPr>
        <p:spPr>
          <a:xfrm>
            <a:off x="2904197" y="1224587"/>
            <a:ext cx="0" cy="3862070"/>
          </a:xfrm>
          <a:custGeom>
            <a:avLst/>
            <a:gdLst/>
            <a:ahLst/>
            <a:cxnLst/>
            <a:rect l="l" t="t" r="r" b="b"/>
            <a:pathLst>
              <a:path h="3862070">
                <a:moveTo>
                  <a:pt x="0" y="0"/>
                </a:moveTo>
                <a:lnTo>
                  <a:pt x="0" y="3861503"/>
                </a:lnTo>
              </a:path>
            </a:pathLst>
          </a:custGeom>
          <a:ln w="3424">
            <a:solidFill>
              <a:srgbClr val="000000"/>
            </a:solidFill>
          </a:ln>
        </p:spPr>
        <p:txBody>
          <a:bodyPr wrap="square" lIns="0" tIns="0" rIns="0" bIns="0" rtlCol="0"/>
          <a:lstStyle/>
          <a:p>
            <a:endParaRPr/>
          </a:p>
        </p:txBody>
      </p:sp>
      <p:sp>
        <p:nvSpPr>
          <p:cNvPr id="15" name="object 15"/>
          <p:cNvSpPr/>
          <p:nvPr/>
        </p:nvSpPr>
        <p:spPr>
          <a:xfrm>
            <a:off x="2905909" y="5082675"/>
            <a:ext cx="3462654" cy="0"/>
          </a:xfrm>
          <a:custGeom>
            <a:avLst/>
            <a:gdLst/>
            <a:ahLst/>
            <a:cxnLst/>
            <a:rect l="l" t="t" r="r" b="b"/>
            <a:pathLst>
              <a:path w="3462654">
                <a:moveTo>
                  <a:pt x="0" y="0"/>
                </a:moveTo>
                <a:lnTo>
                  <a:pt x="3462283" y="0"/>
                </a:lnTo>
              </a:path>
            </a:pathLst>
          </a:custGeom>
          <a:ln w="3175">
            <a:solidFill>
              <a:srgbClr val="000000"/>
            </a:solidFill>
          </a:ln>
        </p:spPr>
        <p:txBody>
          <a:bodyPr wrap="square" lIns="0" tIns="0" rIns="0" bIns="0" rtlCol="0"/>
          <a:lstStyle/>
          <a:p>
            <a:endParaRPr/>
          </a:p>
        </p:txBody>
      </p:sp>
      <p:sp>
        <p:nvSpPr>
          <p:cNvPr id="16" name="object 16"/>
          <p:cNvSpPr/>
          <p:nvPr/>
        </p:nvSpPr>
        <p:spPr>
          <a:xfrm>
            <a:off x="2905910" y="5084380"/>
            <a:ext cx="3462654" cy="0"/>
          </a:xfrm>
          <a:custGeom>
            <a:avLst/>
            <a:gdLst/>
            <a:ahLst/>
            <a:cxnLst/>
            <a:rect l="l" t="t" r="r" b="b"/>
            <a:pathLst>
              <a:path w="3462654">
                <a:moveTo>
                  <a:pt x="0" y="0"/>
                </a:moveTo>
                <a:lnTo>
                  <a:pt x="3462283" y="0"/>
                </a:lnTo>
              </a:path>
            </a:pathLst>
          </a:custGeom>
          <a:ln w="3417">
            <a:solidFill>
              <a:srgbClr val="000000"/>
            </a:solidFill>
          </a:ln>
        </p:spPr>
        <p:txBody>
          <a:bodyPr wrap="square" lIns="0" tIns="0" rIns="0" bIns="0" rtlCol="0"/>
          <a:lstStyle/>
          <a:p>
            <a:endParaRPr/>
          </a:p>
        </p:txBody>
      </p:sp>
      <p:sp>
        <p:nvSpPr>
          <p:cNvPr id="17" name="object 17"/>
          <p:cNvSpPr/>
          <p:nvPr/>
        </p:nvSpPr>
        <p:spPr>
          <a:xfrm>
            <a:off x="6364772" y="1227997"/>
            <a:ext cx="0" cy="3858260"/>
          </a:xfrm>
          <a:custGeom>
            <a:avLst/>
            <a:gdLst/>
            <a:ahLst/>
            <a:cxnLst/>
            <a:rect l="l" t="t" r="r" b="b"/>
            <a:pathLst>
              <a:path h="3858260">
                <a:moveTo>
                  <a:pt x="0" y="0"/>
                </a:moveTo>
                <a:lnTo>
                  <a:pt x="0" y="3858089"/>
                </a:lnTo>
              </a:path>
            </a:pathLst>
          </a:custGeom>
          <a:ln w="3175">
            <a:solidFill>
              <a:srgbClr val="000000"/>
            </a:solidFill>
          </a:ln>
        </p:spPr>
        <p:txBody>
          <a:bodyPr wrap="square" lIns="0" tIns="0" rIns="0" bIns="0" rtlCol="0"/>
          <a:lstStyle/>
          <a:p>
            <a:endParaRPr/>
          </a:p>
        </p:txBody>
      </p:sp>
      <p:sp>
        <p:nvSpPr>
          <p:cNvPr id="18" name="object 18"/>
          <p:cNvSpPr/>
          <p:nvPr/>
        </p:nvSpPr>
        <p:spPr>
          <a:xfrm>
            <a:off x="6366483" y="1227997"/>
            <a:ext cx="0" cy="3858260"/>
          </a:xfrm>
          <a:custGeom>
            <a:avLst/>
            <a:gdLst/>
            <a:ahLst/>
            <a:cxnLst/>
            <a:rect l="l" t="t" r="r" b="b"/>
            <a:pathLst>
              <a:path h="3858260">
                <a:moveTo>
                  <a:pt x="0" y="0"/>
                </a:moveTo>
                <a:lnTo>
                  <a:pt x="0" y="3858089"/>
                </a:lnTo>
              </a:path>
            </a:pathLst>
          </a:custGeom>
          <a:ln w="3421">
            <a:solidFill>
              <a:srgbClr val="000000"/>
            </a:solidFill>
          </a:ln>
        </p:spPr>
        <p:txBody>
          <a:bodyPr wrap="square" lIns="0" tIns="0" rIns="0" bIns="0" rtlCol="0"/>
          <a:lstStyle/>
          <a:p>
            <a:endParaRPr/>
          </a:p>
        </p:txBody>
      </p:sp>
      <p:sp>
        <p:nvSpPr>
          <p:cNvPr id="19" name="object 19"/>
          <p:cNvSpPr/>
          <p:nvPr/>
        </p:nvSpPr>
        <p:spPr>
          <a:xfrm>
            <a:off x="5655124" y="3027384"/>
            <a:ext cx="1140686" cy="613696"/>
          </a:xfrm>
          <a:prstGeom prst="rect">
            <a:avLst/>
          </a:prstGeom>
          <a:blipFill>
            <a:blip r:embed="rId2" cstate="print"/>
            <a:stretch>
              <a:fillRect/>
            </a:stretch>
          </a:blipFill>
        </p:spPr>
        <p:txBody>
          <a:bodyPr wrap="square" lIns="0" tIns="0" rIns="0" bIns="0" rtlCol="0"/>
          <a:lstStyle/>
          <a:p>
            <a:endParaRPr/>
          </a:p>
        </p:txBody>
      </p:sp>
      <p:sp>
        <p:nvSpPr>
          <p:cNvPr id="20" name="object 20"/>
          <p:cNvSpPr/>
          <p:nvPr/>
        </p:nvSpPr>
        <p:spPr>
          <a:xfrm>
            <a:off x="5558200" y="4068727"/>
            <a:ext cx="1217085" cy="605678"/>
          </a:xfrm>
          <a:prstGeom prst="rect">
            <a:avLst/>
          </a:prstGeom>
          <a:blipFill>
            <a:blip r:embed="rId3" cstate="print"/>
            <a:stretch>
              <a:fillRect/>
            </a:stretch>
          </a:blipFill>
        </p:spPr>
        <p:txBody>
          <a:bodyPr wrap="square" lIns="0" tIns="0" rIns="0" bIns="0" rtlCol="0"/>
          <a:lstStyle/>
          <a:p>
            <a:endParaRPr/>
          </a:p>
        </p:txBody>
      </p:sp>
      <p:graphicFrame>
        <p:nvGraphicFramePr>
          <p:cNvPr id="21" name="object 21"/>
          <p:cNvGraphicFramePr>
            <a:graphicFrameLocks noGrp="1"/>
          </p:cNvGraphicFramePr>
          <p:nvPr/>
        </p:nvGraphicFramePr>
        <p:xfrm>
          <a:off x="3490937" y="2187467"/>
          <a:ext cx="2267584" cy="2574264"/>
        </p:xfrm>
        <a:graphic>
          <a:graphicData uri="http://schemas.openxmlformats.org/drawingml/2006/table">
            <a:tbl>
              <a:tblPr firstRow="1" bandRow="1">
                <a:tableStyleId>{2D5ABB26-0587-4C30-8999-92F81FD0307C}</a:tableStyleId>
              </a:tblPr>
              <a:tblGrid>
                <a:gridCol w="653415">
                  <a:extLst>
                    <a:ext uri="{9D8B030D-6E8A-4147-A177-3AD203B41FA5}">
                      <a16:colId xmlns:a16="http://schemas.microsoft.com/office/drawing/2014/main" val="20000"/>
                    </a:ext>
                  </a:extLst>
                </a:gridCol>
                <a:gridCol w="1087755">
                  <a:extLst>
                    <a:ext uri="{9D8B030D-6E8A-4147-A177-3AD203B41FA5}">
                      <a16:colId xmlns:a16="http://schemas.microsoft.com/office/drawing/2014/main" val="20001"/>
                    </a:ext>
                  </a:extLst>
                </a:gridCol>
                <a:gridCol w="526414">
                  <a:extLst>
                    <a:ext uri="{9D8B030D-6E8A-4147-A177-3AD203B41FA5}">
                      <a16:colId xmlns:a16="http://schemas.microsoft.com/office/drawing/2014/main" val="20002"/>
                    </a:ext>
                  </a:extLst>
                </a:gridCol>
              </a:tblGrid>
              <a:tr h="160462">
                <a:tc gridSpan="3">
                  <a:txBody>
                    <a:bodyPr/>
                    <a:lstStyle/>
                    <a:p>
                      <a:pPr algn="ctr">
                        <a:lnSpc>
                          <a:spcPct val="100000"/>
                        </a:lnSpc>
                        <a:spcBef>
                          <a:spcPts val="120"/>
                        </a:spcBef>
                      </a:pPr>
                      <a:r>
                        <a:rPr sz="750" spc="10" dirty="0">
                          <a:latin typeface="Yu Gothic"/>
                          <a:cs typeface="Yu Gothic"/>
                        </a:rPr>
                        <a:t>10</a:t>
                      </a:r>
                      <a:r>
                        <a:rPr sz="750" spc="30" dirty="0">
                          <a:latin typeface="Yu Gothic"/>
                          <a:cs typeface="Yu Gothic"/>
                        </a:rPr>
                        <a:t>月分仕入明細</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160466">
                <a:tc>
                  <a:txBody>
                    <a:bodyPr/>
                    <a:lstStyle/>
                    <a:p>
                      <a:pPr marL="3175" algn="ctr">
                        <a:lnSpc>
                          <a:spcPct val="100000"/>
                        </a:lnSpc>
                        <a:spcBef>
                          <a:spcPts val="150"/>
                        </a:spcBef>
                      </a:pPr>
                      <a:r>
                        <a:rPr sz="750" spc="30" dirty="0">
                          <a:latin typeface="Yu Gothic"/>
                          <a:cs typeface="Yu Gothic"/>
                        </a:rPr>
                        <a:t>納品日</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50"/>
                        </a:spcBef>
                      </a:pPr>
                      <a:r>
                        <a:rPr sz="750" spc="30" dirty="0">
                          <a:latin typeface="Yu Gothic"/>
                          <a:cs typeface="Yu Gothic"/>
                        </a:rPr>
                        <a:t>品名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50"/>
                        </a:spcBef>
                      </a:pPr>
                      <a:r>
                        <a:rPr sz="750" spc="30" dirty="0">
                          <a:latin typeface="Yu Gothic"/>
                          <a:cs typeface="Yu Gothic"/>
                        </a:rPr>
                        <a:t>税込金額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160459">
                <a:tc>
                  <a:txBody>
                    <a:bodyPr/>
                    <a:lstStyle/>
                    <a:p>
                      <a:pPr marL="4445" algn="ctr">
                        <a:lnSpc>
                          <a:spcPct val="100000"/>
                        </a:lnSpc>
                        <a:spcBef>
                          <a:spcPts val="150"/>
                        </a:spcBef>
                      </a:pPr>
                      <a:r>
                        <a:rPr sz="750" b="1" spc="25" dirty="0">
                          <a:solidFill>
                            <a:srgbClr val="C00000"/>
                          </a:solidFill>
                          <a:latin typeface="Yu Gothic"/>
                          <a:cs typeface="Yu Gothic"/>
                        </a:rPr>
                        <a:t>10月5</a:t>
                      </a:r>
                      <a:r>
                        <a:rPr sz="750" b="1" spc="40" dirty="0">
                          <a:solidFill>
                            <a:srgbClr val="C00000"/>
                          </a:solidFill>
                          <a:latin typeface="Yu Gothic"/>
                          <a:cs typeface="Yu Gothic"/>
                        </a:rPr>
                        <a:t>日</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8415">
                        <a:lnSpc>
                          <a:spcPct val="100000"/>
                        </a:lnSpc>
                        <a:spcBef>
                          <a:spcPts val="150"/>
                        </a:spcBef>
                      </a:pPr>
                      <a:r>
                        <a:rPr sz="750" b="1" spc="30" dirty="0">
                          <a:solidFill>
                            <a:srgbClr val="C00000"/>
                          </a:solidFill>
                          <a:latin typeface="Yu Gothic"/>
                          <a:cs typeface="Yu Gothic"/>
                        </a:rPr>
                        <a:t>ビール</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5875" algn="ctr">
                        <a:lnSpc>
                          <a:spcPct val="100000"/>
                        </a:lnSpc>
                        <a:spcBef>
                          <a:spcPts val="150"/>
                        </a:spcBef>
                      </a:pPr>
                      <a:r>
                        <a:rPr sz="750" b="1" spc="20" dirty="0">
                          <a:solidFill>
                            <a:srgbClr val="C00000"/>
                          </a:solidFill>
                          <a:latin typeface="Yu Gothic"/>
                          <a:cs typeface="Yu Gothic"/>
                        </a:rPr>
                        <a:t>1,100</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60466">
                <a:tc>
                  <a:txBody>
                    <a:bodyPr/>
                    <a:lstStyle/>
                    <a:p>
                      <a:pPr marL="4445" algn="ctr">
                        <a:lnSpc>
                          <a:spcPct val="100000"/>
                        </a:lnSpc>
                        <a:spcBef>
                          <a:spcPts val="150"/>
                        </a:spcBef>
                      </a:pPr>
                      <a:r>
                        <a:rPr sz="750" b="1" spc="25" dirty="0">
                          <a:solidFill>
                            <a:srgbClr val="C00000"/>
                          </a:solidFill>
                          <a:latin typeface="Yu Gothic"/>
                          <a:cs typeface="Yu Gothic"/>
                        </a:rPr>
                        <a:t>10月5</a:t>
                      </a:r>
                      <a:r>
                        <a:rPr sz="750" b="1" spc="40" dirty="0">
                          <a:solidFill>
                            <a:srgbClr val="C00000"/>
                          </a:solidFill>
                          <a:latin typeface="Yu Gothic"/>
                          <a:cs typeface="Yu Gothic"/>
                        </a:rPr>
                        <a:t>日</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8415">
                        <a:lnSpc>
                          <a:spcPct val="100000"/>
                        </a:lnSpc>
                        <a:spcBef>
                          <a:spcPts val="150"/>
                        </a:spcBef>
                      </a:pPr>
                      <a:r>
                        <a:rPr sz="750" b="1" spc="30" dirty="0">
                          <a:solidFill>
                            <a:srgbClr val="C00000"/>
                          </a:solidFill>
                          <a:latin typeface="Yu Gothic"/>
                          <a:cs typeface="Yu Gothic"/>
                        </a:rPr>
                        <a:t>オレンジジュース※</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9685" algn="ctr">
                        <a:lnSpc>
                          <a:spcPct val="100000"/>
                        </a:lnSpc>
                        <a:spcBef>
                          <a:spcPts val="150"/>
                        </a:spcBef>
                      </a:pPr>
                      <a:r>
                        <a:rPr sz="750" b="1" spc="25" dirty="0">
                          <a:solidFill>
                            <a:srgbClr val="C00000"/>
                          </a:solidFill>
                          <a:latin typeface="Yu Gothic"/>
                          <a:cs typeface="Yu Gothic"/>
                        </a:rPr>
                        <a:t>540</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60463">
                <a:tc>
                  <a:txBody>
                    <a:bodyPr/>
                    <a:lstStyle/>
                    <a:p>
                      <a:pPr marL="635" algn="ctr">
                        <a:lnSpc>
                          <a:spcPct val="100000"/>
                        </a:lnSpc>
                        <a:spcBef>
                          <a:spcPts val="150"/>
                        </a:spcBef>
                      </a:pPr>
                      <a:r>
                        <a:rPr sz="750" b="1" spc="25" dirty="0">
                          <a:solidFill>
                            <a:srgbClr val="C00000"/>
                          </a:solidFill>
                          <a:latin typeface="Yu Gothic"/>
                          <a:cs typeface="Yu Gothic"/>
                        </a:rPr>
                        <a:t>10月10</a:t>
                      </a:r>
                      <a:r>
                        <a:rPr sz="750" b="1" spc="40" dirty="0">
                          <a:solidFill>
                            <a:srgbClr val="C00000"/>
                          </a:solidFill>
                          <a:latin typeface="Yu Gothic"/>
                          <a:cs typeface="Yu Gothic"/>
                        </a:rPr>
                        <a:t>日</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8415">
                        <a:lnSpc>
                          <a:spcPct val="100000"/>
                        </a:lnSpc>
                        <a:spcBef>
                          <a:spcPts val="150"/>
                        </a:spcBef>
                      </a:pPr>
                      <a:r>
                        <a:rPr sz="750" b="1" spc="30" dirty="0">
                          <a:solidFill>
                            <a:srgbClr val="C00000"/>
                          </a:solidFill>
                          <a:latin typeface="Yu Gothic"/>
                          <a:cs typeface="Yu Gothic"/>
                        </a:rPr>
                        <a:t>ビール</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5875" algn="ctr">
                        <a:lnSpc>
                          <a:spcPct val="100000"/>
                        </a:lnSpc>
                        <a:spcBef>
                          <a:spcPts val="150"/>
                        </a:spcBef>
                      </a:pPr>
                      <a:r>
                        <a:rPr sz="750" b="1" spc="20" dirty="0">
                          <a:solidFill>
                            <a:srgbClr val="C00000"/>
                          </a:solidFill>
                          <a:latin typeface="Yu Gothic"/>
                          <a:cs typeface="Yu Gothic"/>
                        </a:rPr>
                        <a:t>1,100</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60470">
                <a:tc>
                  <a:txBody>
                    <a:bodyPr/>
                    <a:lstStyle/>
                    <a:p>
                      <a:pPr marL="635" algn="ctr">
                        <a:lnSpc>
                          <a:spcPct val="100000"/>
                        </a:lnSpc>
                        <a:spcBef>
                          <a:spcPts val="150"/>
                        </a:spcBef>
                      </a:pPr>
                      <a:r>
                        <a:rPr sz="750" b="1" spc="25" dirty="0">
                          <a:solidFill>
                            <a:srgbClr val="C00000"/>
                          </a:solidFill>
                          <a:latin typeface="Yu Gothic"/>
                          <a:cs typeface="Yu Gothic"/>
                        </a:rPr>
                        <a:t>10月10</a:t>
                      </a:r>
                      <a:r>
                        <a:rPr sz="750" b="1" spc="40" dirty="0">
                          <a:solidFill>
                            <a:srgbClr val="C00000"/>
                          </a:solidFill>
                          <a:latin typeface="Yu Gothic"/>
                          <a:cs typeface="Yu Gothic"/>
                        </a:rPr>
                        <a:t>日</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8415">
                        <a:lnSpc>
                          <a:spcPct val="100000"/>
                        </a:lnSpc>
                        <a:spcBef>
                          <a:spcPts val="150"/>
                        </a:spcBef>
                      </a:pPr>
                      <a:r>
                        <a:rPr sz="750" b="1" spc="30" dirty="0">
                          <a:solidFill>
                            <a:srgbClr val="C00000"/>
                          </a:solidFill>
                          <a:latin typeface="Yu Gothic"/>
                          <a:cs typeface="Yu Gothic"/>
                        </a:rPr>
                        <a:t>オレンジジュース※</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9685" algn="ctr">
                        <a:lnSpc>
                          <a:spcPct val="100000"/>
                        </a:lnSpc>
                        <a:spcBef>
                          <a:spcPts val="150"/>
                        </a:spcBef>
                      </a:pPr>
                      <a:r>
                        <a:rPr sz="750" b="1" spc="25" dirty="0">
                          <a:solidFill>
                            <a:srgbClr val="C00000"/>
                          </a:solidFill>
                          <a:latin typeface="Yu Gothic"/>
                          <a:cs typeface="Yu Gothic"/>
                        </a:rPr>
                        <a:t>540</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67295">
                <a:tc>
                  <a:txBody>
                    <a:bodyPr/>
                    <a:lstStyle/>
                    <a:p>
                      <a:pPr>
                        <a:lnSpc>
                          <a:spcPct val="100000"/>
                        </a:lnSpc>
                      </a:pPr>
                      <a:endParaRPr sz="800">
                        <a:latin typeface="Times New Roman"/>
                        <a:cs typeface="Times New Roman"/>
                      </a:endParaRPr>
                    </a:p>
                    <a:p>
                      <a:pPr>
                        <a:lnSpc>
                          <a:spcPct val="100000"/>
                        </a:lnSpc>
                        <a:spcBef>
                          <a:spcPts val="50"/>
                        </a:spcBef>
                      </a:pPr>
                      <a:endParaRPr sz="800">
                        <a:latin typeface="Times New Roman"/>
                        <a:cs typeface="Times New Roman"/>
                      </a:endParaRPr>
                    </a:p>
                    <a:p>
                      <a:pPr marL="15240">
                        <a:lnSpc>
                          <a:spcPct val="100000"/>
                        </a:lnSpc>
                      </a:pPr>
                      <a:r>
                        <a:rPr sz="750" b="1" dirty="0">
                          <a:solidFill>
                            <a:srgbClr val="C00000"/>
                          </a:solidFill>
                          <a:latin typeface="Yu Gothic"/>
                          <a:cs typeface="Yu Gothic"/>
                        </a:rPr>
                        <a:t>…</a:t>
                      </a:r>
                      <a:endParaRPr sz="7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a:lnSpc>
                          <a:spcPct val="100000"/>
                        </a:lnSpc>
                        <a:spcBef>
                          <a:spcPts val="20"/>
                        </a:spcBef>
                      </a:pPr>
                      <a:endParaRPr sz="700">
                        <a:latin typeface="Times New Roman"/>
                        <a:cs typeface="Times New Roman"/>
                      </a:endParaRPr>
                    </a:p>
                    <a:p>
                      <a:pPr marL="15240">
                        <a:lnSpc>
                          <a:spcPct val="100000"/>
                        </a:lnSpc>
                      </a:pPr>
                      <a:r>
                        <a:rPr sz="750" b="1" dirty="0">
                          <a:solidFill>
                            <a:srgbClr val="C00000"/>
                          </a:solidFill>
                          <a:latin typeface="Yu Gothic"/>
                          <a:cs typeface="Yu Gothic"/>
                        </a:rPr>
                        <a:t>…</a:t>
                      </a:r>
                      <a:endParaRPr sz="7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spcBef>
                          <a:spcPts val="55"/>
                        </a:spcBef>
                      </a:pPr>
                      <a:endParaRPr sz="1150">
                        <a:latin typeface="Times New Roman"/>
                        <a:cs typeface="Times New Roman"/>
                      </a:endParaRPr>
                    </a:p>
                    <a:p>
                      <a:pPr marL="15240">
                        <a:lnSpc>
                          <a:spcPct val="100000"/>
                        </a:lnSpc>
                      </a:pPr>
                      <a:r>
                        <a:rPr sz="750" b="1" dirty="0">
                          <a:solidFill>
                            <a:srgbClr val="C00000"/>
                          </a:solidFill>
                          <a:latin typeface="Yu Gothic"/>
                          <a:cs typeface="Yu Gothic"/>
                        </a:rPr>
                        <a:t>…</a:t>
                      </a:r>
                      <a:endParaRPr sz="750">
                        <a:latin typeface="Yu Gothic"/>
                        <a:cs typeface="Yu Gothic"/>
                      </a:endParaRPr>
                    </a:p>
                  </a:txBody>
                  <a:tcPr marL="0" marR="0" marT="6985"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60466">
                <a:tc>
                  <a:txBody>
                    <a:bodyPr/>
                    <a:lstStyle/>
                    <a:p>
                      <a:pPr algn="ctr">
                        <a:lnSpc>
                          <a:spcPct val="100000"/>
                        </a:lnSpc>
                        <a:spcBef>
                          <a:spcPts val="150"/>
                        </a:spcBef>
                      </a:pPr>
                      <a:r>
                        <a:rPr sz="750" spc="30" dirty="0">
                          <a:latin typeface="Yu Gothic"/>
                          <a:cs typeface="Yu Gothic"/>
                        </a:rPr>
                        <a:t>仕入金額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5240">
                        <a:lnSpc>
                          <a:spcPct val="100000"/>
                        </a:lnSpc>
                        <a:spcBef>
                          <a:spcPts val="125"/>
                        </a:spcBef>
                      </a:pPr>
                      <a:r>
                        <a:rPr sz="750" spc="10" dirty="0">
                          <a:latin typeface="Yu Gothic"/>
                          <a:cs typeface="Yu Gothic"/>
                        </a:rPr>
                        <a:t>16,400（</a:t>
                      </a:r>
                      <a:r>
                        <a:rPr sz="750" spc="30" dirty="0">
                          <a:latin typeface="Yu Gothic"/>
                          <a:cs typeface="Yu Gothic"/>
                        </a:rPr>
                        <a:t>消費税</a:t>
                      </a:r>
                      <a:r>
                        <a:rPr sz="750" spc="10" dirty="0">
                          <a:latin typeface="Yu Gothic"/>
                          <a:cs typeface="Yu Gothic"/>
                        </a:rPr>
                        <a:t>：1,400）</a:t>
                      </a:r>
                      <a:endParaRPr sz="7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160465">
                <a:tc>
                  <a:txBody>
                    <a:bodyPr/>
                    <a:lstStyle/>
                    <a:p>
                      <a:pPr algn="ctr">
                        <a:lnSpc>
                          <a:spcPct val="100000"/>
                        </a:lnSpc>
                        <a:spcBef>
                          <a:spcPts val="150"/>
                        </a:spcBef>
                      </a:pPr>
                      <a:r>
                        <a:rPr sz="750" b="1" spc="20" dirty="0">
                          <a:solidFill>
                            <a:srgbClr val="C00000"/>
                          </a:solidFill>
                          <a:latin typeface="Yu Gothic"/>
                          <a:cs typeface="Yu Gothic"/>
                        </a:rPr>
                        <a:t>10%</a:t>
                      </a:r>
                      <a:r>
                        <a:rPr sz="750" b="1" spc="30" dirty="0">
                          <a:solidFill>
                            <a:srgbClr val="C00000"/>
                          </a:solidFill>
                          <a:latin typeface="Yu Gothic"/>
                          <a:cs typeface="Yu Gothic"/>
                        </a:rPr>
                        <a:t>対象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8415">
                        <a:lnSpc>
                          <a:spcPct val="100000"/>
                        </a:lnSpc>
                        <a:spcBef>
                          <a:spcPts val="125"/>
                        </a:spcBef>
                      </a:pPr>
                      <a:r>
                        <a:rPr sz="750" b="1" spc="20" dirty="0">
                          <a:solidFill>
                            <a:srgbClr val="C00000"/>
                          </a:solidFill>
                          <a:latin typeface="Yu Gothic"/>
                          <a:cs typeface="Yu Gothic"/>
                        </a:rPr>
                        <a:t>11,000（</a:t>
                      </a:r>
                      <a:r>
                        <a:rPr sz="750" b="1" spc="30" dirty="0">
                          <a:solidFill>
                            <a:srgbClr val="C00000"/>
                          </a:solidFill>
                          <a:latin typeface="Yu Gothic"/>
                          <a:cs typeface="Yu Gothic"/>
                        </a:rPr>
                        <a:t>消費税</a:t>
                      </a:r>
                      <a:r>
                        <a:rPr sz="750" b="1" spc="25" dirty="0">
                          <a:solidFill>
                            <a:srgbClr val="C00000"/>
                          </a:solidFill>
                          <a:latin typeface="Yu Gothic"/>
                          <a:cs typeface="Yu Gothic"/>
                        </a:rPr>
                        <a:t>：1,000）</a:t>
                      </a:r>
                      <a:endParaRPr sz="7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8"/>
                  </a:ext>
                </a:extLst>
              </a:tr>
              <a:tr h="171063">
                <a:tc>
                  <a:txBody>
                    <a:bodyPr/>
                    <a:lstStyle/>
                    <a:p>
                      <a:pPr marL="3175" algn="ctr">
                        <a:lnSpc>
                          <a:spcPct val="100000"/>
                        </a:lnSpc>
                        <a:spcBef>
                          <a:spcPts val="150"/>
                        </a:spcBef>
                      </a:pPr>
                      <a:r>
                        <a:rPr sz="750" b="1" spc="15" dirty="0">
                          <a:solidFill>
                            <a:srgbClr val="C00000"/>
                          </a:solidFill>
                          <a:latin typeface="Yu Gothic"/>
                          <a:cs typeface="Yu Gothic"/>
                        </a:rPr>
                        <a:t>8%</a:t>
                      </a:r>
                      <a:r>
                        <a:rPr sz="750" b="1" spc="30" dirty="0">
                          <a:solidFill>
                            <a:srgbClr val="C00000"/>
                          </a:solidFill>
                          <a:latin typeface="Yu Gothic"/>
                          <a:cs typeface="Yu Gothic"/>
                        </a:rPr>
                        <a:t>対象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tcPr>
                </a:tc>
                <a:tc gridSpan="2">
                  <a:txBody>
                    <a:bodyPr/>
                    <a:lstStyle/>
                    <a:p>
                      <a:pPr marL="18415">
                        <a:lnSpc>
                          <a:spcPct val="100000"/>
                        </a:lnSpc>
                        <a:spcBef>
                          <a:spcPts val="125"/>
                        </a:spcBef>
                      </a:pPr>
                      <a:r>
                        <a:rPr sz="750" b="1" spc="20" dirty="0">
                          <a:solidFill>
                            <a:srgbClr val="C00000"/>
                          </a:solidFill>
                          <a:latin typeface="Yu Gothic"/>
                          <a:cs typeface="Yu Gothic"/>
                        </a:rPr>
                        <a:t>5,400（</a:t>
                      </a:r>
                      <a:r>
                        <a:rPr sz="750" b="1" spc="30" dirty="0">
                          <a:solidFill>
                            <a:srgbClr val="C00000"/>
                          </a:solidFill>
                          <a:latin typeface="Yu Gothic"/>
                          <a:cs typeface="Yu Gothic"/>
                        </a:rPr>
                        <a:t>消費税：400）</a:t>
                      </a:r>
                      <a:endParaRPr sz="7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190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9"/>
                  </a:ext>
                </a:extLst>
              </a:tr>
              <a:tr h="149866">
                <a:tc gridSpan="3">
                  <a:txBody>
                    <a:bodyPr/>
                    <a:lstStyle/>
                    <a:p>
                      <a:pPr algn="ctr">
                        <a:lnSpc>
                          <a:spcPct val="100000"/>
                        </a:lnSpc>
                        <a:spcBef>
                          <a:spcPts val="40"/>
                        </a:spcBef>
                      </a:pPr>
                      <a:r>
                        <a:rPr sz="750" spc="10" dirty="0">
                          <a:latin typeface="Yu Gothic"/>
                          <a:cs typeface="Yu Gothic"/>
                        </a:rPr>
                        <a:t>10</a:t>
                      </a:r>
                      <a:r>
                        <a:rPr sz="750" spc="30" dirty="0">
                          <a:latin typeface="Yu Gothic"/>
                          <a:cs typeface="Yu Gothic"/>
                        </a:rPr>
                        <a:t>月分返品明細</a:t>
                      </a:r>
                      <a:endParaRPr sz="750">
                        <a:latin typeface="Yu Gothic"/>
                        <a:cs typeface="Yu Gothic"/>
                      </a:endParaRPr>
                    </a:p>
                  </a:txBody>
                  <a:tcPr marL="0" marR="0" marT="5080" marB="0">
                    <a:lnL w="6350">
                      <a:solidFill>
                        <a:srgbClr val="000000"/>
                      </a:solidFill>
                      <a:prstDash val="solid"/>
                    </a:lnL>
                    <a:lnR w="6350">
                      <a:solidFill>
                        <a:srgbClr val="000000"/>
                      </a:solidFill>
                      <a:prstDash val="solid"/>
                    </a:lnR>
                    <a:lnT w="190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0"/>
                  </a:ext>
                </a:extLst>
              </a:tr>
              <a:tr h="160466">
                <a:tc>
                  <a:txBody>
                    <a:bodyPr/>
                    <a:lstStyle/>
                    <a:p>
                      <a:pPr marL="635" algn="ctr">
                        <a:lnSpc>
                          <a:spcPct val="100000"/>
                        </a:lnSpc>
                        <a:spcBef>
                          <a:spcPts val="150"/>
                        </a:spcBef>
                      </a:pPr>
                      <a:r>
                        <a:rPr sz="750" b="1" spc="25" dirty="0">
                          <a:solidFill>
                            <a:srgbClr val="C00000"/>
                          </a:solidFill>
                          <a:latin typeface="Yu Gothic"/>
                          <a:cs typeface="Yu Gothic"/>
                        </a:rPr>
                        <a:t>10月31</a:t>
                      </a:r>
                      <a:r>
                        <a:rPr sz="750" b="1" spc="40" dirty="0">
                          <a:solidFill>
                            <a:srgbClr val="C00000"/>
                          </a:solidFill>
                          <a:latin typeface="Yu Gothic"/>
                          <a:cs typeface="Yu Gothic"/>
                        </a:rPr>
                        <a:t>日</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8415">
                        <a:lnSpc>
                          <a:spcPct val="100000"/>
                        </a:lnSpc>
                        <a:spcBef>
                          <a:spcPts val="150"/>
                        </a:spcBef>
                      </a:pPr>
                      <a:r>
                        <a:rPr sz="750" b="1" spc="30" dirty="0">
                          <a:solidFill>
                            <a:srgbClr val="C00000"/>
                          </a:solidFill>
                          <a:latin typeface="Yu Gothic"/>
                          <a:cs typeface="Yu Gothic"/>
                        </a:rPr>
                        <a:t>ビール</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5875" algn="ctr">
                        <a:lnSpc>
                          <a:spcPct val="100000"/>
                        </a:lnSpc>
                        <a:spcBef>
                          <a:spcPts val="150"/>
                        </a:spcBef>
                      </a:pPr>
                      <a:r>
                        <a:rPr sz="750" b="1" spc="20" dirty="0">
                          <a:solidFill>
                            <a:srgbClr val="C00000"/>
                          </a:solidFill>
                          <a:latin typeface="Yu Gothic"/>
                          <a:cs typeface="Yu Gothic"/>
                        </a:rPr>
                        <a:t>1,100</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r h="160466">
                <a:tc>
                  <a:txBody>
                    <a:bodyPr/>
                    <a:lstStyle/>
                    <a:p>
                      <a:pPr marL="635" algn="ctr">
                        <a:lnSpc>
                          <a:spcPct val="100000"/>
                        </a:lnSpc>
                        <a:spcBef>
                          <a:spcPts val="150"/>
                        </a:spcBef>
                      </a:pPr>
                      <a:r>
                        <a:rPr sz="750" b="1" spc="25" dirty="0">
                          <a:solidFill>
                            <a:srgbClr val="C00000"/>
                          </a:solidFill>
                          <a:latin typeface="Yu Gothic"/>
                          <a:cs typeface="Yu Gothic"/>
                        </a:rPr>
                        <a:t>10月31</a:t>
                      </a:r>
                      <a:r>
                        <a:rPr sz="750" b="1" spc="40" dirty="0">
                          <a:solidFill>
                            <a:srgbClr val="C00000"/>
                          </a:solidFill>
                          <a:latin typeface="Yu Gothic"/>
                          <a:cs typeface="Yu Gothic"/>
                        </a:rPr>
                        <a:t>日</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8415">
                        <a:lnSpc>
                          <a:spcPct val="100000"/>
                        </a:lnSpc>
                        <a:spcBef>
                          <a:spcPts val="150"/>
                        </a:spcBef>
                      </a:pPr>
                      <a:r>
                        <a:rPr sz="750" b="1" spc="30" dirty="0">
                          <a:solidFill>
                            <a:srgbClr val="C00000"/>
                          </a:solidFill>
                          <a:latin typeface="Yu Gothic"/>
                          <a:cs typeface="Yu Gothic"/>
                        </a:rPr>
                        <a:t>オレンジジュース※</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9685" algn="ctr">
                        <a:lnSpc>
                          <a:spcPct val="100000"/>
                        </a:lnSpc>
                        <a:spcBef>
                          <a:spcPts val="150"/>
                        </a:spcBef>
                      </a:pPr>
                      <a:r>
                        <a:rPr sz="750" b="1" spc="25" dirty="0">
                          <a:solidFill>
                            <a:srgbClr val="C00000"/>
                          </a:solidFill>
                          <a:latin typeface="Yu Gothic"/>
                          <a:cs typeface="Yu Gothic"/>
                        </a:rPr>
                        <a:t>540</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2"/>
                  </a:ext>
                </a:extLst>
              </a:tr>
              <a:tr h="160466">
                <a:tc>
                  <a:txBody>
                    <a:bodyPr/>
                    <a:lstStyle/>
                    <a:p>
                      <a:pPr algn="ctr">
                        <a:lnSpc>
                          <a:spcPct val="100000"/>
                        </a:lnSpc>
                        <a:spcBef>
                          <a:spcPts val="150"/>
                        </a:spcBef>
                      </a:pPr>
                      <a:r>
                        <a:rPr sz="750" spc="30" dirty="0">
                          <a:latin typeface="Yu Gothic"/>
                          <a:cs typeface="Yu Gothic"/>
                        </a:rPr>
                        <a:t>返品金額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5240">
                        <a:lnSpc>
                          <a:spcPct val="100000"/>
                        </a:lnSpc>
                        <a:spcBef>
                          <a:spcPts val="125"/>
                        </a:spcBef>
                      </a:pPr>
                      <a:r>
                        <a:rPr sz="750" spc="5" dirty="0">
                          <a:latin typeface="Yu Gothic"/>
                          <a:cs typeface="Yu Gothic"/>
                        </a:rPr>
                        <a:t>1,640(</a:t>
                      </a:r>
                      <a:r>
                        <a:rPr sz="750" spc="30" dirty="0">
                          <a:latin typeface="Yu Gothic"/>
                          <a:cs typeface="Yu Gothic"/>
                        </a:rPr>
                        <a:t>消費税</a:t>
                      </a:r>
                      <a:r>
                        <a:rPr sz="750" spc="15" dirty="0">
                          <a:latin typeface="Yu Gothic"/>
                          <a:cs typeface="Yu Gothic"/>
                        </a:rPr>
                        <a:t>：140)</a:t>
                      </a:r>
                      <a:endParaRPr sz="7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3"/>
                  </a:ext>
                </a:extLst>
              </a:tr>
              <a:tr h="160466">
                <a:tc>
                  <a:txBody>
                    <a:bodyPr/>
                    <a:lstStyle/>
                    <a:p>
                      <a:pPr algn="ctr">
                        <a:lnSpc>
                          <a:spcPct val="100000"/>
                        </a:lnSpc>
                        <a:spcBef>
                          <a:spcPts val="150"/>
                        </a:spcBef>
                      </a:pPr>
                      <a:r>
                        <a:rPr sz="750" b="1" spc="20" dirty="0">
                          <a:solidFill>
                            <a:srgbClr val="C00000"/>
                          </a:solidFill>
                          <a:latin typeface="Yu Gothic"/>
                          <a:cs typeface="Yu Gothic"/>
                        </a:rPr>
                        <a:t>10%</a:t>
                      </a:r>
                      <a:r>
                        <a:rPr sz="750" b="1" spc="30" dirty="0">
                          <a:solidFill>
                            <a:srgbClr val="C00000"/>
                          </a:solidFill>
                          <a:latin typeface="Yu Gothic"/>
                          <a:cs typeface="Yu Gothic"/>
                        </a:rPr>
                        <a:t>対象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8415">
                        <a:lnSpc>
                          <a:spcPct val="100000"/>
                        </a:lnSpc>
                        <a:spcBef>
                          <a:spcPts val="125"/>
                        </a:spcBef>
                      </a:pPr>
                      <a:r>
                        <a:rPr sz="750" b="1" spc="20" dirty="0">
                          <a:solidFill>
                            <a:srgbClr val="C00000"/>
                          </a:solidFill>
                          <a:latin typeface="Yu Gothic"/>
                          <a:cs typeface="Yu Gothic"/>
                        </a:rPr>
                        <a:t>1,100（</a:t>
                      </a:r>
                      <a:r>
                        <a:rPr sz="750" b="1" spc="30" dirty="0">
                          <a:solidFill>
                            <a:srgbClr val="C00000"/>
                          </a:solidFill>
                          <a:latin typeface="Yu Gothic"/>
                          <a:cs typeface="Yu Gothic"/>
                        </a:rPr>
                        <a:t>消費税：100）</a:t>
                      </a:r>
                      <a:endParaRPr sz="7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4"/>
                  </a:ext>
                </a:extLst>
              </a:tr>
              <a:tr h="160459">
                <a:tc>
                  <a:txBody>
                    <a:bodyPr/>
                    <a:lstStyle/>
                    <a:p>
                      <a:pPr marL="3175" algn="ctr">
                        <a:lnSpc>
                          <a:spcPct val="100000"/>
                        </a:lnSpc>
                        <a:spcBef>
                          <a:spcPts val="150"/>
                        </a:spcBef>
                      </a:pPr>
                      <a:r>
                        <a:rPr sz="750" b="1" spc="15" dirty="0">
                          <a:solidFill>
                            <a:srgbClr val="C00000"/>
                          </a:solidFill>
                          <a:latin typeface="Yu Gothic"/>
                          <a:cs typeface="Yu Gothic"/>
                        </a:rPr>
                        <a:t>8%</a:t>
                      </a:r>
                      <a:r>
                        <a:rPr sz="750" b="1" spc="30" dirty="0">
                          <a:solidFill>
                            <a:srgbClr val="C00000"/>
                          </a:solidFill>
                          <a:latin typeface="Yu Gothic"/>
                          <a:cs typeface="Yu Gothic"/>
                        </a:rPr>
                        <a:t>対象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8415">
                        <a:lnSpc>
                          <a:spcPct val="100000"/>
                        </a:lnSpc>
                        <a:spcBef>
                          <a:spcPts val="125"/>
                        </a:spcBef>
                      </a:pPr>
                      <a:r>
                        <a:rPr sz="750" b="1" spc="25" dirty="0">
                          <a:solidFill>
                            <a:srgbClr val="C00000"/>
                          </a:solidFill>
                          <a:latin typeface="Yu Gothic"/>
                          <a:cs typeface="Yu Gothic"/>
                        </a:rPr>
                        <a:t>540（</a:t>
                      </a:r>
                      <a:r>
                        <a:rPr sz="750" b="1" spc="30" dirty="0">
                          <a:solidFill>
                            <a:srgbClr val="C00000"/>
                          </a:solidFill>
                          <a:latin typeface="Yu Gothic"/>
                          <a:cs typeface="Yu Gothic"/>
                        </a:rPr>
                        <a:t>消費税</a:t>
                      </a:r>
                      <a:r>
                        <a:rPr sz="750" b="1" spc="25" dirty="0">
                          <a:solidFill>
                            <a:srgbClr val="C00000"/>
                          </a:solidFill>
                          <a:latin typeface="Yu Gothic"/>
                          <a:cs typeface="Yu Gothic"/>
                        </a:rPr>
                        <a:t>：40）</a:t>
                      </a:r>
                      <a:endParaRPr sz="7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5"/>
                  </a:ext>
                </a:extLst>
              </a:tr>
            </a:tbl>
          </a:graphicData>
        </a:graphic>
      </p:graphicFrame>
      <p:sp>
        <p:nvSpPr>
          <p:cNvPr id="25" name="スライド番号プレースホルダー 24">
            <a:extLst>
              <a:ext uri="{FF2B5EF4-FFF2-40B4-BE49-F238E27FC236}">
                <a16:creationId xmlns:a16="http://schemas.microsoft.com/office/drawing/2014/main" id="{7161A289-B1DD-41B2-A9B2-09AE33F6ACE5}"/>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24</a:t>
            </a:fld>
            <a:endParaRPr lang="en-US" altLang="ja-JP"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03203" y="373485"/>
            <a:ext cx="6418580" cy="452120"/>
          </a:xfrm>
          <a:prstGeom prst="rect">
            <a:avLst/>
          </a:prstGeom>
        </p:spPr>
        <p:txBody>
          <a:bodyPr vert="horz" wrap="square" lIns="0" tIns="12065" rIns="0" bIns="0" rtlCol="0">
            <a:spAutoFit/>
          </a:bodyPr>
          <a:lstStyle/>
          <a:p>
            <a:pPr marL="12700">
              <a:lnSpc>
                <a:spcPct val="100000"/>
              </a:lnSpc>
              <a:spcBef>
                <a:spcPts val="95"/>
              </a:spcBef>
            </a:pPr>
            <a:r>
              <a:rPr sz="2800" spc="-5" dirty="0"/>
              <a:t>方式１４：複合仕入明細書（返品</a:t>
            </a:r>
            <a:r>
              <a:rPr sz="2800" spc="5" dirty="0"/>
              <a:t>付</a:t>
            </a:r>
            <a:r>
              <a:rPr sz="2800" spc="-5" dirty="0"/>
              <a:t>）②</a:t>
            </a:r>
            <a:endParaRPr sz="2800"/>
          </a:p>
        </p:txBody>
      </p:sp>
      <p:sp>
        <p:nvSpPr>
          <p:cNvPr id="3" name="object 3"/>
          <p:cNvSpPr txBox="1"/>
          <p:nvPr/>
        </p:nvSpPr>
        <p:spPr>
          <a:xfrm>
            <a:off x="1580388" y="973232"/>
            <a:ext cx="5573395" cy="1089660"/>
          </a:xfrm>
          <a:prstGeom prst="rect">
            <a:avLst/>
          </a:prstGeom>
        </p:spPr>
        <p:txBody>
          <a:bodyPr vert="horz" wrap="square" lIns="0" tIns="12700" rIns="0" bIns="0" rtlCol="0">
            <a:spAutoFit/>
          </a:bodyPr>
          <a:lstStyle/>
          <a:p>
            <a:pPr algn="ctr">
              <a:lnSpc>
                <a:spcPct val="100000"/>
              </a:lnSpc>
              <a:spcBef>
                <a:spcPts val="100"/>
              </a:spcBef>
            </a:pPr>
            <a:r>
              <a:rPr sz="900" dirty="0">
                <a:latin typeface="Yu Gothic"/>
                <a:cs typeface="Yu Gothic"/>
              </a:rPr>
              <a:t>＜消費税の仕入税額控除制度における適格請求書等保存方式に関するＱ＆Ａ（平成</a:t>
            </a:r>
            <a:r>
              <a:rPr sz="900" spc="-15" dirty="0">
                <a:latin typeface="Yu Gothic"/>
                <a:cs typeface="Yu Gothic"/>
              </a:rPr>
              <a:t> </a:t>
            </a:r>
            <a:r>
              <a:rPr sz="900" spc="-5" dirty="0">
                <a:latin typeface="Yu Gothic"/>
                <a:cs typeface="Yu Gothic"/>
              </a:rPr>
              <a:t>30</a:t>
            </a:r>
            <a:r>
              <a:rPr sz="900" spc="-10" dirty="0">
                <a:latin typeface="Yu Gothic"/>
                <a:cs typeface="Yu Gothic"/>
              </a:rPr>
              <a:t> </a:t>
            </a:r>
            <a:r>
              <a:rPr sz="900" dirty="0">
                <a:latin typeface="Yu Gothic"/>
                <a:cs typeface="Yu Gothic"/>
              </a:rPr>
              <a:t>年</a:t>
            </a:r>
            <a:r>
              <a:rPr sz="900" spc="-10" dirty="0">
                <a:latin typeface="Yu Gothic"/>
                <a:cs typeface="Yu Gothic"/>
              </a:rPr>
              <a:t> </a:t>
            </a:r>
            <a:r>
              <a:rPr sz="900" spc="-5" dirty="0">
                <a:latin typeface="Yu Gothic"/>
                <a:cs typeface="Yu Gothic"/>
              </a:rPr>
              <a:t>11</a:t>
            </a:r>
            <a:r>
              <a:rPr sz="900" spc="-15" dirty="0">
                <a:latin typeface="Yu Gothic"/>
                <a:cs typeface="Yu Gothic"/>
              </a:rPr>
              <a:t> </a:t>
            </a:r>
            <a:r>
              <a:rPr sz="900" dirty="0">
                <a:latin typeface="Yu Gothic"/>
                <a:cs typeface="Yu Gothic"/>
              </a:rPr>
              <a:t>月改訂）問</a:t>
            </a:r>
            <a:r>
              <a:rPr sz="900" spc="-5" dirty="0">
                <a:latin typeface="Yu Gothic"/>
                <a:cs typeface="Yu Gothic"/>
              </a:rPr>
              <a:t>59＞</a:t>
            </a:r>
            <a:endParaRPr sz="900">
              <a:latin typeface="Yu Gothic"/>
              <a:cs typeface="Yu Gothic"/>
            </a:endParaRPr>
          </a:p>
          <a:p>
            <a:pPr>
              <a:lnSpc>
                <a:spcPct val="100000"/>
              </a:lnSpc>
            </a:pPr>
            <a:endParaRPr sz="1000">
              <a:latin typeface="Times New Roman"/>
              <a:cs typeface="Times New Roman"/>
            </a:endParaRPr>
          </a:p>
          <a:p>
            <a:pPr marL="473709" algn="ctr">
              <a:lnSpc>
                <a:spcPct val="100000"/>
              </a:lnSpc>
              <a:spcBef>
                <a:spcPts val="690"/>
              </a:spcBef>
            </a:pPr>
            <a:r>
              <a:rPr sz="900" dirty="0">
                <a:latin typeface="Yu Gothic"/>
                <a:cs typeface="Yu Gothic"/>
              </a:rPr>
              <a:t>仕入明細・返品明細書</a:t>
            </a:r>
            <a:endParaRPr sz="900">
              <a:latin typeface="Yu Gothic"/>
              <a:cs typeface="Yu Gothic"/>
            </a:endParaRPr>
          </a:p>
          <a:p>
            <a:pPr marR="110489" algn="ctr">
              <a:lnSpc>
                <a:spcPct val="100000"/>
              </a:lnSpc>
              <a:spcBef>
                <a:spcPts val="375"/>
              </a:spcBef>
              <a:tabLst>
                <a:tab pos="2753360" algn="l"/>
              </a:tabLst>
            </a:pPr>
            <a:r>
              <a:rPr sz="900" b="1" dirty="0">
                <a:solidFill>
                  <a:srgbClr val="C00000"/>
                </a:solidFill>
                <a:latin typeface="Yu Gothic"/>
                <a:cs typeface="Yu Gothic"/>
              </a:rPr>
              <a:t>〇〇株式会社  </a:t>
            </a:r>
            <a:r>
              <a:rPr sz="900" b="1" spc="135" dirty="0">
                <a:solidFill>
                  <a:srgbClr val="C00000"/>
                </a:solidFill>
                <a:latin typeface="Yu Gothic"/>
                <a:cs typeface="Yu Gothic"/>
              </a:rPr>
              <a:t> </a:t>
            </a:r>
            <a:r>
              <a:rPr sz="900" b="1" dirty="0">
                <a:solidFill>
                  <a:srgbClr val="C00000"/>
                </a:solidFill>
                <a:latin typeface="Yu Gothic"/>
                <a:cs typeface="Yu Gothic"/>
              </a:rPr>
              <a:t>御中	</a:t>
            </a:r>
            <a:r>
              <a:rPr sz="900" spc="10" dirty="0">
                <a:latin typeface="Yu Gothic"/>
                <a:cs typeface="Yu Gothic"/>
              </a:rPr>
              <a:t>H</a:t>
            </a:r>
            <a:r>
              <a:rPr sz="900" dirty="0">
                <a:latin typeface="Yu Gothic"/>
                <a:cs typeface="Yu Gothic"/>
              </a:rPr>
              <a:t>〇</a:t>
            </a:r>
            <a:r>
              <a:rPr sz="900" spc="-10" dirty="0">
                <a:latin typeface="Yu Gothic"/>
                <a:cs typeface="Yu Gothic"/>
              </a:rPr>
              <a:t>.10.31</a:t>
            </a:r>
            <a:endParaRPr sz="900">
              <a:latin typeface="Yu Gothic"/>
              <a:cs typeface="Yu Gothic"/>
            </a:endParaRPr>
          </a:p>
          <a:p>
            <a:pPr marL="1659889">
              <a:lnSpc>
                <a:spcPct val="100000"/>
              </a:lnSpc>
              <a:spcBef>
                <a:spcPts val="380"/>
              </a:spcBef>
            </a:pPr>
            <a:r>
              <a:rPr sz="900" dirty="0">
                <a:latin typeface="Yu Gothic"/>
                <a:cs typeface="Yu Gothic"/>
              </a:rPr>
              <a:t>下記により</a:t>
            </a:r>
            <a:r>
              <a:rPr sz="900" spc="-5" dirty="0">
                <a:latin typeface="Yu Gothic"/>
                <a:cs typeface="Yu Gothic"/>
              </a:rPr>
              <a:t>11/30</a:t>
            </a:r>
            <a:r>
              <a:rPr sz="900" dirty="0">
                <a:latin typeface="Yu Gothic"/>
                <a:cs typeface="Yu Gothic"/>
              </a:rPr>
              <a:t>にお支払いしますので、確認をお願いします。</a:t>
            </a:r>
            <a:endParaRPr sz="900">
              <a:latin typeface="Yu Gothic"/>
              <a:cs typeface="Yu Gothic"/>
            </a:endParaRPr>
          </a:p>
          <a:p>
            <a:pPr marL="1659889">
              <a:lnSpc>
                <a:spcPct val="100000"/>
              </a:lnSpc>
              <a:spcBef>
                <a:spcPts val="380"/>
              </a:spcBef>
            </a:pPr>
            <a:r>
              <a:rPr sz="900" dirty="0">
                <a:latin typeface="Yu Gothic"/>
                <a:cs typeface="Yu Gothic"/>
              </a:rPr>
              <a:t>本支払通知に</a:t>
            </a:r>
            <a:r>
              <a:rPr sz="900" spc="-5" dirty="0">
                <a:latin typeface="Yu Gothic"/>
                <a:cs typeface="Yu Gothic"/>
              </a:rPr>
              <a:t>10</a:t>
            </a:r>
            <a:r>
              <a:rPr sz="900" dirty="0">
                <a:latin typeface="Yu Gothic"/>
                <a:cs typeface="Yu Gothic"/>
              </a:rPr>
              <a:t>日以内に回答なき場合は、確認いただいたものとします。</a:t>
            </a:r>
            <a:endParaRPr sz="900">
              <a:latin typeface="Yu Gothic"/>
              <a:cs typeface="Yu Gothic"/>
            </a:endParaRPr>
          </a:p>
        </p:txBody>
      </p:sp>
      <p:sp>
        <p:nvSpPr>
          <p:cNvPr id="4" name="object 4"/>
          <p:cNvSpPr txBox="1"/>
          <p:nvPr/>
        </p:nvSpPr>
        <p:spPr>
          <a:xfrm>
            <a:off x="3227957" y="2270731"/>
            <a:ext cx="839469" cy="163195"/>
          </a:xfrm>
          <a:prstGeom prst="rect">
            <a:avLst/>
          </a:prstGeom>
        </p:spPr>
        <p:txBody>
          <a:bodyPr vert="horz" wrap="square" lIns="0" tIns="12700" rIns="0" bIns="0" rtlCol="0">
            <a:spAutoFit/>
          </a:bodyPr>
          <a:lstStyle/>
          <a:p>
            <a:pPr marL="12700">
              <a:lnSpc>
                <a:spcPct val="100000"/>
              </a:lnSpc>
              <a:spcBef>
                <a:spcPts val="100"/>
              </a:spcBef>
            </a:pPr>
            <a:r>
              <a:rPr sz="900" spc="-5" dirty="0">
                <a:latin typeface="Yu Gothic"/>
                <a:cs typeface="Yu Gothic"/>
              </a:rPr>
              <a:t>10</a:t>
            </a:r>
            <a:r>
              <a:rPr sz="900" dirty="0">
                <a:latin typeface="Yu Gothic"/>
                <a:cs typeface="Yu Gothic"/>
              </a:rPr>
              <a:t>月分支払金額</a:t>
            </a:r>
            <a:endParaRPr sz="900">
              <a:latin typeface="Yu Gothic"/>
              <a:cs typeface="Yu Gothic"/>
            </a:endParaRPr>
          </a:p>
        </p:txBody>
      </p:sp>
      <p:sp>
        <p:nvSpPr>
          <p:cNvPr id="5" name="object 5"/>
          <p:cNvSpPr txBox="1"/>
          <p:nvPr/>
        </p:nvSpPr>
        <p:spPr>
          <a:xfrm>
            <a:off x="4156461" y="2270731"/>
            <a:ext cx="828040" cy="163195"/>
          </a:xfrm>
          <a:prstGeom prst="rect">
            <a:avLst/>
          </a:prstGeom>
        </p:spPr>
        <p:txBody>
          <a:bodyPr vert="horz" wrap="square" lIns="0" tIns="12700" rIns="0" bIns="0" rtlCol="0">
            <a:spAutoFit/>
          </a:bodyPr>
          <a:lstStyle/>
          <a:p>
            <a:pPr marL="12700">
              <a:lnSpc>
                <a:spcPct val="100000"/>
              </a:lnSpc>
              <a:spcBef>
                <a:spcPts val="100"/>
              </a:spcBef>
            </a:pPr>
            <a:r>
              <a:rPr sz="900" spc="-5" dirty="0">
                <a:latin typeface="Yu Gothic"/>
                <a:cs typeface="Yu Gothic"/>
              </a:rPr>
              <a:t>14</a:t>
            </a:r>
            <a:r>
              <a:rPr sz="900" spc="-15" dirty="0">
                <a:latin typeface="Yu Gothic"/>
                <a:cs typeface="Yu Gothic"/>
              </a:rPr>
              <a:t>,</a:t>
            </a:r>
            <a:r>
              <a:rPr sz="900" spc="-5" dirty="0">
                <a:latin typeface="Yu Gothic"/>
                <a:cs typeface="Yu Gothic"/>
              </a:rPr>
              <a:t>760</a:t>
            </a:r>
            <a:r>
              <a:rPr sz="900" dirty="0">
                <a:latin typeface="Yu Gothic"/>
                <a:cs typeface="Yu Gothic"/>
              </a:rPr>
              <a:t>（税込）</a:t>
            </a:r>
            <a:endParaRPr sz="900">
              <a:latin typeface="Yu Gothic"/>
              <a:cs typeface="Yu Gothic"/>
            </a:endParaRPr>
          </a:p>
        </p:txBody>
      </p:sp>
      <p:sp>
        <p:nvSpPr>
          <p:cNvPr id="6" name="object 6"/>
          <p:cNvSpPr txBox="1"/>
          <p:nvPr/>
        </p:nvSpPr>
        <p:spPr>
          <a:xfrm>
            <a:off x="5073116" y="2270731"/>
            <a:ext cx="737235" cy="163195"/>
          </a:xfrm>
          <a:prstGeom prst="rect">
            <a:avLst/>
          </a:prstGeom>
        </p:spPr>
        <p:txBody>
          <a:bodyPr vert="horz" wrap="square" lIns="0" tIns="12700" rIns="0" bIns="0" rtlCol="0">
            <a:spAutoFit/>
          </a:bodyPr>
          <a:lstStyle/>
          <a:p>
            <a:pPr marL="12700">
              <a:lnSpc>
                <a:spcPct val="100000"/>
              </a:lnSpc>
              <a:spcBef>
                <a:spcPts val="100"/>
              </a:spcBef>
            </a:pPr>
            <a:r>
              <a:rPr sz="900" dirty="0">
                <a:latin typeface="Yu Gothic"/>
                <a:cs typeface="Yu Gothic"/>
              </a:rPr>
              <a:t>消費税：</a:t>
            </a:r>
            <a:r>
              <a:rPr sz="900" spc="-5" dirty="0">
                <a:latin typeface="Yu Gothic"/>
                <a:cs typeface="Yu Gothic"/>
              </a:rPr>
              <a:t>126</a:t>
            </a:r>
            <a:r>
              <a:rPr sz="900" dirty="0">
                <a:latin typeface="Yu Gothic"/>
                <a:cs typeface="Yu Gothic"/>
              </a:rPr>
              <a:t>0</a:t>
            </a:r>
            <a:endParaRPr sz="900">
              <a:latin typeface="Yu Gothic"/>
              <a:cs typeface="Yu Gothic"/>
            </a:endParaRPr>
          </a:p>
        </p:txBody>
      </p:sp>
      <p:sp>
        <p:nvSpPr>
          <p:cNvPr id="7" name="object 7"/>
          <p:cNvSpPr txBox="1"/>
          <p:nvPr/>
        </p:nvSpPr>
        <p:spPr>
          <a:xfrm>
            <a:off x="2662902" y="4873186"/>
            <a:ext cx="1171575" cy="163195"/>
          </a:xfrm>
          <a:prstGeom prst="rect">
            <a:avLst/>
          </a:prstGeom>
        </p:spPr>
        <p:txBody>
          <a:bodyPr vert="horz" wrap="square" lIns="0" tIns="12700" rIns="0" bIns="0" rtlCol="0">
            <a:spAutoFit/>
          </a:bodyPr>
          <a:lstStyle/>
          <a:p>
            <a:pPr marL="12700">
              <a:lnSpc>
                <a:spcPct val="100000"/>
              </a:lnSpc>
              <a:spcBef>
                <a:spcPts val="100"/>
              </a:spcBef>
            </a:pPr>
            <a:r>
              <a:rPr sz="900" b="1" dirty="0">
                <a:solidFill>
                  <a:srgbClr val="C00000"/>
                </a:solidFill>
                <a:latin typeface="Yu Gothic"/>
                <a:cs typeface="Yu Gothic"/>
              </a:rPr>
              <a:t>※は軽減税率対象品目</a:t>
            </a:r>
            <a:endParaRPr sz="900">
              <a:latin typeface="Yu Gothic"/>
              <a:cs typeface="Yu Gothic"/>
            </a:endParaRPr>
          </a:p>
        </p:txBody>
      </p:sp>
      <p:sp>
        <p:nvSpPr>
          <p:cNvPr id="8" name="object 8"/>
          <p:cNvSpPr txBox="1"/>
          <p:nvPr/>
        </p:nvSpPr>
        <p:spPr>
          <a:xfrm>
            <a:off x="5420774" y="4639676"/>
            <a:ext cx="1171575" cy="396240"/>
          </a:xfrm>
          <a:prstGeom prst="rect">
            <a:avLst/>
          </a:prstGeom>
        </p:spPr>
        <p:txBody>
          <a:bodyPr vert="horz" wrap="square" lIns="0" tIns="60960" rIns="0" bIns="0" rtlCol="0">
            <a:spAutoFit/>
          </a:bodyPr>
          <a:lstStyle/>
          <a:p>
            <a:pPr marL="12700">
              <a:lnSpc>
                <a:spcPct val="100000"/>
              </a:lnSpc>
              <a:spcBef>
                <a:spcPts val="480"/>
              </a:spcBef>
            </a:pPr>
            <a:r>
              <a:rPr sz="900" b="1" dirty="0">
                <a:solidFill>
                  <a:srgbClr val="C00000"/>
                </a:solidFill>
                <a:latin typeface="Yu Gothic"/>
                <a:cs typeface="Yu Gothic"/>
              </a:rPr>
              <a:t>登録番号</a:t>
            </a:r>
            <a:r>
              <a:rPr sz="900" b="1" spc="5" dirty="0">
                <a:solidFill>
                  <a:srgbClr val="C00000"/>
                </a:solidFill>
                <a:latin typeface="Yu Gothic"/>
                <a:cs typeface="Yu Gothic"/>
              </a:rPr>
              <a:t>：T1233</a:t>
            </a:r>
            <a:r>
              <a:rPr sz="900" b="1" dirty="0">
                <a:solidFill>
                  <a:srgbClr val="C00000"/>
                </a:solidFill>
                <a:latin typeface="Yu Gothic"/>
                <a:cs typeface="Yu Gothic"/>
              </a:rPr>
              <a:t>・・</a:t>
            </a:r>
            <a:endParaRPr sz="900">
              <a:latin typeface="Yu Gothic"/>
              <a:cs typeface="Yu Gothic"/>
            </a:endParaRPr>
          </a:p>
          <a:p>
            <a:pPr marL="12700">
              <a:lnSpc>
                <a:spcPct val="100000"/>
              </a:lnSpc>
              <a:spcBef>
                <a:spcPts val="380"/>
              </a:spcBef>
            </a:pPr>
            <a:r>
              <a:rPr sz="900" b="1" dirty="0">
                <a:solidFill>
                  <a:srgbClr val="C00000"/>
                </a:solidFill>
                <a:latin typeface="Yu Gothic"/>
                <a:cs typeface="Yu Gothic"/>
              </a:rPr>
              <a:t>■■株式会社</a:t>
            </a:r>
            <a:endParaRPr sz="900">
              <a:latin typeface="Yu Gothic"/>
              <a:cs typeface="Yu Gothic"/>
            </a:endParaRPr>
          </a:p>
        </p:txBody>
      </p:sp>
      <p:sp>
        <p:nvSpPr>
          <p:cNvPr id="9" name="object 9"/>
          <p:cNvSpPr txBox="1"/>
          <p:nvPr/>
        </p:nvSpPr>
        <p:spPr>
          <a:xfrm>
            <a:off x="1734482" y="5195647"/>
            <a:ext cx="5296535" cy="1137920"/>
          </a:xfrm>
          <a:prstGeom prst="rect">
            <a:avLst/>
          </a:prstGeom>
        </p:spPr>
        <p:txBody>
          <a:bodyPr vert="horz" wrap="square" lIns="0" tIns="60960" rIns="0" bIns="0" rtlCol="0">
            <a:spAutoFit/>
          </a:bodyPr>
          <a:lstStyle/>
          <a:p>
            <a:pPr marL="12700">
              <a:lnSpc>
                <a:spcPct val="100000"/>
              </a:lnSpc>
              <a:spcBef>
                <a:spcPts val="480"/>
              </a:spcBef>
            </a:pPr>
            <a:r>
              <a:rPr sz="900" dirty="0">
                <a:latin typeface="Yu Gothic"/>
                <a:cs typeface="Yu Gothic"/>
              </a:rPr>
              <a:t>（注</a:t>
            </a:r>
            <a:r>
              <a:rPr sz="900" spc="-5" dirty="0">
                <a:latin typeface="Yu Gothic"/>
                <a:cs typeface="Yu Gothic"/>
              </a:rPr>
              <a:t>1）</a:t>
            </a:r>
            <a:r>
              <a:rPr sz="900" dirty="0">
                <a:latin typeface="Yu Gothic"/>
                <a:cs typeface="Yu Gothic"/>
              </a:rPr>
              <a:t>各書類中</a:t>
            </a:r>
            <a:r>
              <a:rPr sz="900" spc="-5" dirty="0">
                <a:latin typeface="Yu Gothic"/>
                <a:cs typeface="Yu Gothic"/>
              </a:rPr>
              <a:t>、</a:t>
            </a:r>
            <a:r>
              <a:rPr sz="900" b="1" dirty="0">
                <a:solidFill>
                  <a:srgbClr val="C00000"/>
                </a:solidFill>
                <a:latin typeface="Yu Gothic"/>
                <a:cs typeface="Yu Gothic"/>
              </a:rPr>
              <a:t>赤太文字（ゴシック体）</a:t>
            </a:r>
            <a:r>
              <a:rPr sz="900" dirty="0">
                <a:latin typeface="Yu Gothic"/>
                <a:cs typeface="Yu Gothic"/>
              </a:rPr>
              <a:t>が仕入明細書の必須「記載事項」を示す</a:t>
            </a:r>
            <a:endParaRPr sz="900">
              <a:latin typeface="Yu Gothic"/>
              <a:cs typeface="Yu Gothic"/>
            </a:endParaRPr>
          </a:p>
          <a:p>
            <a:pPr marL="12700">
              <a:lnSpc>
                <a:spcPct val="100000"/>
              </a:lnSpc>
              <a:spcBef>
                <a:spcPts val="375"/>
              </a:spcBef>
            </a:pPr>
            <a:r>
              <a:rPr sz="900" dirty="0">
                <a:latin typeface="Yu Gothic"/>
                <a:cs typeface="Yu Gothic"/>
              </a:rPr>
              <a:t>（注</a:t>
            </a:r>
            <a:r>
              <a:rPr sz="900" spc="-5" dirty="0">
                <a:latin typeface="Yu Gothic"/>
                <a:cs typeface="Yu Gothic"/>
              </a:rPr>
              <a:t>２)</a:t>
            </a:r>
            <a:r>
              <a:rPr sz="900" dirty="0">
                <a:latin typeface="Yu Gothic"/>
                <a:cs typeface="Yu Gothic"/>
              </a:rPr>
              <a:t>税込金額の</a:t>
            </a:r>
            <a:r>
              <a:rPr sz="900" spc="-5" dirty="0">
                <a:latin typeface="Yu Gothic"/>
                <a:cs typeface="Yu Gothic"/>
              </a:rPr>
              <a:t>▲(</a:t>
            </a:r>
            <a:r>
              <a:rPr sz="900" dirty="0">
                <a:latin typeface="Yu Gothic"/>
                <a:cs typeface="Yu Gothic"/>
              </a:rPr>
              <a:t>マイナス</a:t>
            </a:r>
            <a:r>
              <a:rPr sz="900" spc="-10" dirty="0">
                <a:latin typeface="Yu Gothic"/>
                <a:cs typeface="Yu Gothic"/>
              </a:rPr>
              <a:t>)</a:t>
            </a:r>
            <a:r>
              <a:rPr sz="900" dirty="0">
                <a:latin typeface="Yu Gothic"/>
                <a:cs typeface="Yu Gothic"/>
              </a:rPr>
              <a:t>は返品を示す。入荷数量のうち、検収不可の返品内容を示す。</a:t>
            </a:r>
            <a:endParaRPr sz="900">
              <a:latin typeface="Yu Gothic"/>
              <a:cs typeface="Yu Gothic"/>
            </a:endParaRPr>
          </a:p>
          <a:p>
            <a:pPr marL="12700">
              <a:lnSpc>
                <a:spcPct val="100000"/>
              </a:lnSpc>
              <a:spcBef>
                <a:spcPts val="380"/>
              </a:spcBef>
            </a:pPr>
            <a:r>
              <a:rPr sz="900" dirty="0">
                <a:latin typeface="Yu Gothic"/>
                <a:cs typeface="Yu Gothic"/>
              </a:rPr>
              <a:t>（注</a:t>
            </a:r>
            <a:r>
              <a:rPr sz="900" spc="-5" dirty="0">
                <a:latin typeface="Yu Gothic"/>
                <a:cs typeface="Yu Gothic"/>
              </a:rPr>
              <a:t>３)</a:t>
            </a:r>
            <a:r>
              <a:rPr sz="900" dirty="0">
                <a:latin typeface="Yu Gothic"/>
                <a:cs typeface="Yu Gothic"/>
              </a:rPr>
              <a:t>仕入明細書欄：〇は「インボイス」適合書類。</a:t>
            </a:r>
            <a:endParaRPr sz="900">
              <a:latin typeface="Yu Gothic"/>
              <a:cs typeface="Yu Gothic"/>
            </a:endParaRPr>
          </a:p>
          <a:p>
            <a:pPr marL="356235">
              <a:lnSpc>
                <a:spcPct val="100000"/>
              </a:lnSpc>
              <a:spcBef>
                <a:spcPts val="380"/>
              </a:spcBef>
            </a:pPr>
            <a:r>
              <a:rPr sz="900" spc="-10" dirty="0">
                <a:latin typeface="Yu Gothic"/>
                <a:cs typeface="Yu Gothic"/>
              </a:rPr>
              <a:t> </a:t>
            </a:r>
            <a:r>
              <a:rPr sz="900" dirty="0">
                <a:latin typeface="Yu Gothic"/>
                <a:cs typeface="Yu Gothic"/>
              </a:rPr>
              <a:t>ただし仕入明細書のインボイス該当には仕入先の確認が必要</a:t>
            </a:r>
            <a:endParaRPr sz="900">
              <a:latin typeface="Yu Gothic"/>
              <a:cs typeface="Yu Gothic"/>
            </a:endParaRPr>
          </a:p>
          <a:p>
            <a:pPr marL="12700">
              <a:lnSpc>
                <a:spcPct val="100000"/>
              </a:lnSpc>
              <a:spcBef>
                <a:spcPts val="380"/>
              </a:spcBef>
            </a:pPr>
            <a:r>
              <a:rPr sz="900" dirty="0">
                <a:latin typeface="Yu Gothic"/>
                <a:cs typeface="Yu Gothic"/>
              </a:rPr>
              <a:t>（注４）保存義務欄：〇は消費税法保存義務あり。（電子取引の取引データは電帳法上保存義務あり）</a:t>
            </a:r>
            <a:endParaRPr sz="900">
              <a:latin typeface="Yu Gothic"/>
              <a:cs typeface="Yu Gothic"/>
            </a:endParaRPr>
          </a:p>
          <a:p>
            <a:pPr marL="1158240">
              <a:lnSpc>
                <a:spcPct val="100000"/>
              </a:lnSpc>
              <a:spcBef>
                <a:spcPts val="380"/>
              </a:spcBef>
            </a:pPr>
            <a:r>
              <a:rPr sz="900" dirty="0">
                <a:latin typeface="Yu Gothic"/>
                <a:cs typeface="Yu Gothic"/>
              </a:rPr>
              <a:t>×は消費税法保存義務なし。（電子取引の取引データは電帳法上保存義務あり）</a:t>
            </a:r>
            <a:endParaRPr sz="900">
              <a:latin typeface="Yu Gothic"/>
              <a:cs typeface="Yu Gothic"/>
            </a:endParaRPr>
          </a:p>
        </p:txBody>
      </p:sp>
      <p:sp>
        <p:nvSpPr>
          <p:cNvPr id="10" name="object 10"/>
          <p:cNvSpPr/>
          <p:nvPr/>
        </p:nvSpPr>
        <p:spPr>
          <a:xfrm>
            <a:off x="7124655" y="966214"/>
            <a:ext cx="4445" cy="0"/>
          </a:xfrm>
          <a:custGeom>
            <a:avLst/>
            <a:gdLst/>
            <a:ahLst/>
            <a:cxnLst/>
            <a:rect l="l" t="t" r="r" b="b"/>
            <a:pathLst>
              <a:path w="4445">
                <a:moveTo>
                  <a:pt x="0" y="0"/>
                </a:moveTo>
                <a:lnTo>
                  <a:pt x="3951" y="0"/>
                </a:lnTo>
              </a:path>
            </a:pathLst>
          </a:custGeom>
          <a:solidFill>
            <a:srgbClr val="D3D3D3"/>
          </a:solidFill>
        </p:spPr>
        <p:txBody>
          <a:bodyPr wrap="square" lIns="0" tIns="0" rIns="0" bIns="0" rtlCol="0"/>
          <a:lstStyle/>
          <a:p>
            <a:endParaRPr/>
          </a:p>
        </p:txBody>
      </p:sp>
      <p:sp>
        <p:nvSpPr>
          <p:cNvPr id="11" name="object 11"/>
          <p:cNvSpPr/>
          <p:nvPr/>
        </p:nvSpPr>
        <p:spPr>
          <a:xfrm>
            <a:off x="7582985" y="966214"/>
            <a:ext cx="4445" cy="0"/>
          </a:xfrm>
          <a:custGeom>
            <a:avLst/>
            <a:gdLst/>
            <a:ahLst/>
            <a:cxnLst/>
            <a:rect l="l" t="t" r="r" b="b"/>
            <a:pathLst>
              <a:path w="4445">
                <a:moveTo>
                  <a:pt x="0" y="0"/>
                </a:moveTo>
                <a:lnTo>
                  <a:pt x="3951" y="0"/>
                </a:lnTo>
              </a:path>
            </a:pathLst>
          </a:custGeom>
          <a:solidFill>
            <a:srgbClr val="D3D3D3"/>
          </a:solidFill>
        </p:spPr>
        <p:txBody>
          <a:bodyPr wrap="square" lIns="0" tIns="0" rIns="0" bIns="0" rtlCol="0"/>
          <a:lstStyle/>
          <a:p>
            <a:endParaRPr/>
          </a:p>
        </p:txBody>
      </p:sp>
      <p:sp>
        <p:nvSpPr>
          <p:cNvPr id="12" name="object 12"/>
          <p:cNvSpPr/>
          <p:nvPr/>
        </p:nvSpPr>
        <p:spPr>
          <a:xfrm>
            <a:off x="2655939" y="1336880"/>
            <a:ext cx="4472940" cy="0"/>
          </a:xfrm>
          <a:custGeom>
            <a:avLst/>
            <a:gdLst/>
            <a:ahLst/>
            <a:cxnLst/>
            <a:rect l="l" t="t" r="r" b="b"/>
            <a:pathLst>
              <a:path w="4472940">
                <a:moveTo>
                  <a:pt x="0" y="0"/>
                </a:moveTo>
                <a:lnTo>
                  <a:pt x="4472666" y="0"/>
                </a:lnTo>
              </a:path>
            </a:pathLst>
          </a:custGeom>
          <a:ln w="3175">
            <a:solidFill>
              <a:srgbClr val="000000"/>
            </a:solidFill>
          </a:ln>
        </p:spPr>
        <p:txBody>
          <a:bodyPr wrap="square" lIns="0" tIns="0" rIns="0" bIns="0" rtlCol="0"/>
          <a:lstStyle/>
          <a:p>
            <a:endParaRPr/>
          </a:p>
        </p:txBody>
      </p:sp>
      <p:sp>
        <p:nvSpPr>
          <p:cNvPr id="13" name="object 13"/>
          <p:cNvSpPr/>
          <p:nvPr/>
        </p:nvSpPr>
        <p:spPr>
          <a:xfrm>
            <a:off x="2655937" y="1338851"/>
            <a:ext cx="4472940" cy="0"/>
          </a:xfrm>
          <a:custGeom>
            <a:avLst/>
            <a:gdLst/>
            <a:ahLst/>
            <a:cxnLst/>
            <a:rect l="l" t="t" r="r" b="b"/>
            <a:pathLst>
              <a:path w="4472940">
                <a:moveTo>
                  <a:pt x="0" y="0"/>
                </a:moveTo>
                <a:lnTo>
                  <a:pt x="4472665" y="0"/>
                </a:lnTo>
              </a:path>
            </a:pathLst>
          </a:custGeom>
          <a:ln w="3943">
            <a:solidFill>
              <a:srgbClr val="000000"/>
            </a:solidFill>
          </a:ln>
        </p:spPr>
        <p:txBody>
          <a:bodyPr wrap="square" lIns="0" tIns="0" rIns="0" bIns="0" rtlCol="0"/>
          <a:lstStyle/>
          <a:p>
            <a:endParaRPr/>
          </a:p>
        </p:txBody>
      </p:sp>
      <p:graphicFrame>
        <p:nvGraphicFramePr>
          <p:cNvPr id="14" name="object 14"/>
          <p:cNvGraphicFramePr>
            <a:graphicFrameLocks noGrp="1"/>
          </p:cNvGraphicFramePr>
          <p:nvPr/>
        </p:nvGraphicFramePr>
        <p:xfrm>
          <a:off x="1727424" y="1336880"/>
          <a:ext cx="758825" cy="1111992"/>
        </p:xfrm>
        <a:graphic>
          <a:graphicData uri="http://schemas.openxmlformats.org/drawingml/2006/table">
            <a:tbl>
              <a:tblPr firstRow="1" bandRow="1">
                <a:tableStyleId>{2D5ABB26-0587-4C30-8999-92F81FD0307C}</a:tableStyleId>
              </a:tblPr>
              <a:tblGrid>
                <a:gridCol w="758825">
                  <a:extLst>
                    <a:ext uri="{9D8B030D-6E8A-4147-A177-3AD203B41FA5}">
                      <a16:colId xmlns:a16="http://schemas.microsoft.com/office/drawing/2014/main" val="20000"/>
                    </a:ext>
                  </a:extLst>
                </a:gridCol>
              </a:tblGrid>
              <a:tr h="185332">
                <a:tc>
                  <a:txBody>
                    <a:bodyPr/>
                    <a:lstStyle/>
                    <a:p>
                      <a:pPr marL="92710">
                        <a:lnSpc>
                          <a:spcPct val="100000"/>
                        </a:lnSpc>
                        <a:spcBef>
                          <a:spcPts val="140"/>
                        </a:spcBef>
                      </a:pPr>
                      <a:r>
                        <a:rPr sz="900" dirty="0">
                          <a:latin typeface="Yu Gothic"/>
                          <a:cs typeface="Yu Gothic"/>
                        </a:rPr>
                        <a:t>仕入明細書</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370664">
                <a:tc>
                  <a:txBody>
                    <a:bodyPr/>
                    <a:lstStyle/>
                    <a:p>
                      <a:pPr algn="ctr">
                        <a:lnSpc>
                          <a:spcPct val="100000"/>
                        </a:lnSpc>
                        <a:spcBef>
                          <a:spcPts val="855"/>
                        </a:spcBef>
                      </a:pPr>
                      <a:r>
                        <a:rPr sz="900" dirty="0">
                          <a:latin typeface="Yu Gothic"/>
                          <a:cs typeface="Yu Gothic"/>
                        </a:rPr>
                        <a:t>〇</a:t>
                      </a:r>
                      <a:endParaRPr sz="900">
                        <a:latin typeface="Yu Gothic"/>
                        <a:cs typeface="Yu Gothic"/>
                      </a:endParaRPr>
                    </a:p>
                  </a:txBody>
                  <a:tcPr marL="0" marR="0" marT="1085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185332">
                <a:tc>
                  <a:txBody>
                    <a:bodyPr/>
                    <a:lstStyle/>
                    <a:p>
                      <a:pPr marL="151765">
                        <a:lnSpc>
                          <a:spcPct val="100000"/>
                        </a:lnSpc>
                        <a:spcBef>
                          <a:spcPts val="140"/>
                        </a:spcBef>
                      </a:pPr>
                      <a:r>
                        <a:rPr sz="900" dirty="0">
                          <a:latin typeface="Yu Gothic"/>
                          <a:cs typeface="Yu Gothic"/>
                        </a:rPr>
                        <a:t>保存義務</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185332">
                <a:tc>
                  <a:txBody>
                    <a:bodyPr/>
                    <a:lstStyle/>
                    <a:p>
                      <a:pPr marL="17780">
                        <a:lnSpc>
                          <a:spcPct val="100000"/>
                        </a:lnSpc>
                        <a:spcBef>
                          <a:spcPts val="140"/>
                        </a:spcBef>
                      </a:pPr>
                      <a:r>
                        <a:rPr sz="900" dirty="0">
                          <a:latin typeface="Yu Gothic"/>
                          <a:cs typeface="Yu Gothic"/>
                        </a:rPr>
                        <a:t>買手：〇</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185332">
                <a:tc>
                  <a:txBody>
                    <a:bodyPr/>
                    <a:lstStyle/>
                    <a:p>
                      <a:pPr marL="17780">
                        <a:lnSpc>
                          <a:spcPct val="100000"/>
                        </a:lnSpc>
                        <a:spcBef>
                          <a:spcPts val="140"/>
                        </a:spcBef>
                      </a:pPr>
                      <a:r>
                        <a:rPr sz="900" dirty="0">
                          <a:latin typeface="Yu Gothic"/>
                          <a:cs typeface="Yu Gothic"/>
                        </a:rPr>
                        <a:t>売手：×</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graphicFrame>
        <p:nvGraphicFramePr>
          <p:cNvPr id="15" name="object 15"/>
          <p:cNvGraphicFramePr>
            <a:graphicFrameLocks noGrp="1"/>
          </p:cNvGraphicFramePr>
          <p:nvPr/>
        </p:nvGraphicFramePr>
        <p:xfrm>
          <a:off x="3220947" y="2448872"/>
          <a:ext cx="3255645" cy="2231868"/>
        </p:xfrm>
        <a:graphic>
          <a:graphicData uri="http://schemas.openxmlformats.org/drawingml/2006/table">
            <a:tbl>
              <a:tblPr firstRow="1" bandRow="1">
                <a:tableStyleId>{2D5ABB26-0587-4C30-8999-92F81FD0307C}</a:tableStyleId>
              </a:tblPr>
              <a:tblGrid>
                <a:gridCol w="568960">
                  <a:extLst>
                    <a:ext uri="{9D8B030D-6E8A-4147-A177-3AD203B41FA5}">
                      <a16:colId xmlns:a16="http://schemas.microsoft.com/office/drawing/2014/main" val="20000"/>
                    </a:ext>
                  </a:extLst>
                </a:gridCol>
                <a:gridCol w="1619885">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tblGrid>
              <a:tr h="185333">
                <a:tc gridSpan="3">
                  <a:txBody>
                    <a:bodyPr/>
                    <a:lstStyle/>
                    <a:p>
                      <a:pPr marL="3810" algn="ctr">
                        <a:lnSpc>
                          <a:spcPct val="100000"/>
                        </a:lnSpc>
                        <a:spcBef>
                          <a:spcPts val="110"/>
                        </a:spcBef>
                      </a:pPr>
                      <a:r>
                        <a:rPr sz="900" spc="-5" dirty="0">
                          <a:latin typeface="Yu Gothic"/>
                          <a:cs typeface="Yu Gothic"/>
                        </a:rPr>
                        <a:t>10</a:t>
                      </a:r>
                      <a:r>
                        <a:rPr sz="900" dirty="0">
                          <a:latin typeface="Yu Gothic"/>
                          <a:cs typeface="Yu Gothic"/>
                        </a:rPr>
                        <a:t>月分仕入明細</a:t>
                      </a:r>
                      <a:endParaRPr sz="900">
                        <a:latin typeface="Yu Gothic"/>
                        <a:cs typeface="Yu Gothic"/>
                      </a:endParaRPr>
                    </a:p>
                  </a:txBody>
                  <a:tcPr marL="0" marR="0" marT="1397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185330">
                <a:tc>
                  <a:txBody>
                    <a:bodyPr/>
                    <a:lstStyle/>
                    <a:p>
                      <a:pPr algn="ctr">
                        <a:lnSpc>
                          <a:spcPct val="100000"/>
                        </a:lnSpc>
                        <a:spcBef>
                          <a:spcPts val="140"/>
                        </a:spcBef>
                      </a:pPr>
                      <a:r>
                        <a:rPr sz="900" dirty="0">
                          <a:latin typeface="Yu Gothic"/>
                          <a:cs typeface="Yu Gothic"/>
                        </a:rPr>
                        <a:t>納品日</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810" algn="ctr">
                        <a:lnSpc>
                          <a:spcPct val="100000"/>
                        </a:lnSpc>
                        <a:spcBef>
                          <a:spcPts val="140"/>
                        </a:spcBef>
                      </a:pPr>
                      <a:r>
                        <a:rPr sz="900" dirty="0">
                          <a:latin typeface="Yu Gothic"/>
                          <a:cs typeface="Yu Gothic"/>
                        </a:rPr>
                        <a:t>品名</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810" algn="ctr">
                        <a:lnSpc>
                          <a:spcPct val="100000"/>
                        </a:lnSpc>
                        <a:spcBef>
                          <a:spcPts val="140"/>
                        </a:spcBef>
                      </a:pPr>
                      <a:r>
                        <a:rPr sz="900" dirty="0">
                          <a:latin typeface="Yu Gothic"/>
                          <a:cs typeface="Yu Gothic"/>
                        </a:rPr>
                        <a:t>税込金額</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185332">
                <a:tc>
                  <a:txBody>
                    <a:bodyPr/>
                    <a:lstStyle/>
                    <a:p>
                      <a:pPr marL="1270" algn="ctr">
                        <a:lnSpc>
                          <a:spcPct val="100000"/>
                        </a:lnSpc>
                        <a:spcBef>
                          <a:spcPts val="140"/>
                        </a:spcBef>
                      </a:pPr>
                      <a:r>
                        <a:rPr sz="900" b="1" spc="10" dirty="0">
                          <a:solidFill>
                            <a:srgbClr val="C00000"/>
                          </a:solidFill>
                          <a:latin typeface="Yu Gothic"/>
                          <a:cs typeface="Yu Gothic"/>
                        </a:rPr>
                        <a:t>10</a:t>
                      </a:r>
                      <a:r>
                        <a:rPr sz="900" b="1" spc="-5" dirty="0">
                          <a:solidFill>
                            <a:srgbClr val="C00000"/>
                          </a:solidFill>
                          <a:latin typeface="Yu Gothic"/>
                          <a:cs typeface="Yu Gothic"/>
                        </a:rPr>
                        <a:t>月</a:t>
                      </a:r>
                      <a:r>
                        <a:rPr sz="900" b="1" spc="10" dirty="0">
                          <a:solidFill>
                            <a:srgbClr val="C00000"/>
                          </a:solidFill>
                          <a:latin typeface="Yu Gothic"/>
                          <a:cs typeface="Yu Gothic"/>
                        </a:rPr>
                        <a:t>5日</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40"/>
                        </a:spcBef>
                      </a:pPr>
                      <a:r>
                        <a:rPr sz="900" b="1" dirty="0">
                          <a:solidFill>
                            <a:srgbClr val="C00000"/>
                          </a:solidFill>
                          <a:latin typeface="Yu Gothic"/>
                          <a:cs typeface="Yu Gothic"/>
                        </a:rPr>
                        <a:t>ビール</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9685" algn="ctr">
                        <a:lnSpc>
                          <a:spcPct val="100000"/>
                        </a:lnSpc>
                        <a:spcBef>
                          <a:spcPts val="140"/>
                        </a:spcBef>
                      </a:pPr>
                      <a:r>
                        <a:rPr sz="900" b="1" spc="5" dirty="0">
                          <a:solidFill>
                            <a:srgbClr val="C00000"/>
                          </a:solidFill>
                          <a:latin typeface="Yu Gothic"/>
                          <a:cs typeface="Yu Gothic"/>
                        </a:rPr>
                        <a:t>1,100</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85332">
                <a:tc>
                  <a:txBody>
                    <a:bodyPr/>
                    <a:lstStyle/>
                    <a:p>
                      <a:pPr marL="1270" algn="ctr">
                        <a:lnSpc>
                          <a:spcPct val="100000"/>
                        </a:lnSpc>
                        <a:spcBef>
                          <a:spcPts val="140"/>
                        </a:spcBef>
                      </a:pPr>
                      <a:r>
                        <a:rPr sz="900" b="1" spc="10" dirty="0">
                          <a:solidFill>
                            <a:srgbClr val="C00000"/>
                          </a:solidFill>
                          <a:latin typeface="Yu Gothic"/>
                          <a:cs typeface="Yu Gothic"/>
                        </a:rPr>
                        <a:t>10</a:t>
                      </a:r>
                      <a:r>
                        <a:rPr sz="900" b="1" spc="-5" dirty="0">
                          <a:solidFill>
                            <a:srgbClr val="C00000"/>
                          </a:solidFill>
                          <a:latin typeface="Yu Gothic"/>
                          <a:cs typeface="Yu Gothic"/>
                        </a:rPr>
                        <a:t>月</a:t>
                      </a:r>
                      <a:r>
                        <a:rPr sz="900" b="1" spc="10" dirty="0">
                          <a:solidFill>
                            <a:srgbClr val="C00000"/>
                          </a:solidFill>
                          <a:latin typeface="Yu Gothic"/>
                          <a:cs typeface="Yu Gothic"/>
                        </a:rPr>
                        <a:t>5日</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40"/>
                        </a:spcBef>
                      </a:pPr>
                      <a:r>
                        <a:rPr sz="900" b="1" dirty="0">
                          <a:solidFill>
                            <a:srgbClr val="C00000"/>
                          </a:solidFill>
                          <a:latin typeface="Yu Gothic"/>
                          <a:cs typeface="Yu Gothic"/>
                        </a:rPr>
                        <a:t>オレンジジュース※</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3495" algn="ctr">
                        <a:lnSpc>
                          <a:spcPct val="100000"/>
                        </a:lnSpc>
                        <a:spcBef>
                          <a:spcPts val="140"/>
                        </a:spcBef>
                      </a:pPr>
                      <a:r>
                        <a:rPr sz="900" b="1" spc="10" dirty="0">
                          <a:solidFill>
                            <a:srgbClr val="C00000"/>
                          </a:solidFill>
                          <a:latin typeface="Yu Gothic"/>
                          <a:cs typeface="Yu Gothic"/>
                        </a:rPr>
                        <a:t>540</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85332">
                <a:tc>
                  <a:txBody>
                    <a:bodyPr/>
                    <a:lstStyle/>
                    <a:p>
                      <a:pPr marL="5080" algn="ctr">
                        <a:lnSpc>
                          <a:spcPct val="100000"/>
                        </a:lnSpc>
                        <a:spcBef>
                          <a:spcPts val="140"/>
                        </a:spcBef>
                      </a:pPr>
                      <a:r>
                        <a:rPr sz="900" b="1" spc="10" dirty="0">
                          <a:solidFill>
                            <a:srgbClr val="C00000"/>
                          </a:solidFill>
                          <a:latin typeface="Yu Gothic"/>
                          <a:cs typeface="Yu Gothic"/>
                        </a:rPr>
                        <a:t>10</a:t>
                      </a:r>
                      <a:r>
                        <a:rPr sz="900" b="1" spc="-5" dirty="0">
                          <a:solidFill>
                            <a:srgbClr val="C00000"/>
                          </a:solidFill>
                          <a:latin typeface="Yu Gothic"/>
                          <a:cs typeface="Yu Gothic"/>
                        </a:rPr>
                        <a:t>月</a:t>
                      </a:r>
                      <a:r>
                        <a:rPr sz="900" b="1" spc="10" dirty="0">
                          <a:solidFill>
                            <a:srgbClr val="C00000"/>
                          </a:solidFill>
                          <a:latin typeface="Yu Gothic"/>
                          <a:cs typeface="Yu Gothic"/>
                        </a:rPr>
                        <a:t>10日</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40"/>
                        </a:spcBef>
                      </a:pPr>
                      <a:r>
                        <a:rPr sz="900" b="1" dirty="0">
                          <a:solidFill>
                            <a:srgbClr val="C00000"/>
                          </a:solidFill>
                          <a:latin typeface="Yu Gothic"/>
                          <a:cs typeface="Yu Gothic"/>
                        </a:rPr>
                        <a:t>ビール</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9685" algn="ctr">
                        <a:lnSpc>
                          <a:spcPct val="100000"/>
                        </a:lnSpc>
                        <a:spcBef>
                          <a:spcPts val="140"/>
                        </a:spcBef>
                      </a:pPr>
                      <a:r>
                        <a:rPr sz="900" b="1" spc="5" dirty="0">
                          <a:solidFill>
                            <a:srgbClr val="C00000"/>
                          </a:solidFill>
                          <a:latin typeface="Yu Gothic"/>
                          <a:cs typeface="Yu Gothic"/>
                        </a:rPr>
                        <a:t>1,100</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85332">
                <a:tc>
                  <a:txBody>
                    <a:bodyPr/>
                    <a:lstStyle/>
                    <a:p>
                      <a:pPr marL="5080" algn="ctr">
                        <a:lnSpc>
                          <a:spcPct val="100000"/>
                        </a:lnSpc>
                        <a:spcBef>
                          <a:spcPts val="140"/>
                        </a:spcBef>
                      </a:pPr>
                      <a:r>
                        <a:rPr sz="900" b="1" spc="10" dirty="0">
                          <a:solidFill>
                            <a:srgbClr val="C00000"/>
                          </a:solidFill>
                          <a:latin typeface="Yu Gothic"/>
                          <a:cs typeface="Yu Gothic"/>
                        </a:rPr>
                        <a:t>10</a:t>
                      </a:r>
                      <a:r>
                        <a:rPr sz="900" b="1" spc="-5" dirty="0">
                          <a:solidFill>
                            <a:srgbClr val="C00000"/>
                          </a:solidFill>
                          <a:latin typeface="Yu Gothic"/>
                          <a:cs typeface="Yu Gothic"/>
                        </a:rPr>
                        <a:t>月</a:t>
                      </a:r>
                      <a:r>
                        <a:rPr sz="900" b="1" spc="10" dirty="0">
                          <a:solidFill>
                            <a:srgbClr val="C00000"/>
                          </a:solidFill>
                          <a:latin typeface="Yu Gothic"/>
                          <a:cs typeface="Yu Gothic"/>
                        </a:rPr>
                        <a:t>10日</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40"/>
                        </a:spcBef>
                      </a:pPr>
                      <a:r>
                        <a:rPr sz="900" b="1" dirty="0">
                          <a:solidFill>
                            <a:srgbClr val="C00000"/>
                          </a:solidFill>
                          <a:latin typeface="Yu Gothic"/>
                          <a:cs typeface="Yu Gothic"/>
                        </a:rPr>
                        <a:t>オレンジジュース※</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3495" algn="ctr">
                        <a:lnSpc>
                          <a:spcPct val="100000"/>
                        </a:lnSpc>
                        <a:spcBef>
                          <a:spcPts val="140"/>
                        </a:spcBef>
                      </a:pPr>
                      <a:r>
                        <a:rPr sz="900" b="1" spc="10" dirty="0">
                          <a:solidFill>
                            <a:srgbClr val="C00000"/>
                          </a:solidFill>
                          <a:latin typeface="Yu Gothic"/>
                          <a:cs typeface="Yu Gothic"/>
                        </a:rPr>
                        <a:t>540</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93218">
                <a:tc>
                  <a:txBody>
                    <a:bodyPr/>
                    <a:lstStyle/>
                    <a:p>
                      <a:pPr>
                        <a:lnSpc>
                          <a:spcPct val="100000"/>
                        </a:lnSpc>
                        <a:spcBef>
                          <a:spcPts val="20"/>
                        </a:spcBef>
                      </a:pPr>
                      <a:endParaRPr sz="1200">
                        <a:latin typeface="Times New Roman"/>
                        <a:cs typeface="Times New Roman"/>
                      </a:endParaRPr>
                    </a:p>
                    <a:p>
                      <a:pPr marL="17145">
                        <a:lnSpc>
                          <a:spcPct val="100000"/>
                        </a:lnSpc>
                      </a:pPr>
                      <a:r>
                        <a:rPr sz="900" b="1" dirty="0">
                          <a:solidFill>
                            <a:srgbClr val="C00000"/>
                          </a:solidFill>
                          <a:latin typeface="Yu Gothic"/>
                          <a:cs typeface="Yu Gothic"/>
                        </a:rPr>
                        <a:t>…</a:t>
                      </a:r>
                      <a:endParaRPr sz="900">
                        <a:latin typeface="Yu Gothic"/>
                        <a:cs typeface="Yu Gothic"/>
                      </a:endParaRPr>
                    </a:p>
                  </a:txBody>
                  <a:tcPr marL="0" marR="0" marT="254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900">
                        <a:latin typeface="Times New Roman"/>
                        <a:cs typeface="Times New Roman"/>
                      </a:endParaRPr>
                    </a:p>
                    <a:p>
                      <a:pPr>
                        <a:lnSpc>
                          <a:spcPct val="100000"/>
                        </a:lnSpc>
                      </a:pPr>
                      <a:endParaRPr sz="900">
                        <a:latin typeface="Times New Roman"/>
                        <a:cs typeface="Times New Roman"/>
                      </a:endParaRPr>
                    </a:p>
                    <a:p>
                      <a:pPr>
                        <a:lnSpc>
                          <a:spcPct val="100000"/>
                        </a:lnSpc>
                      </a:pPr>
                      <a:endParaRPr sz="900">
                        <a:latin typeface="Times New Roman"/>
                        <a:cs typeface="Times New Roman"/>
                      </a:endParaRPr>
                    </a:p>
                    <a:p>
                      <a:pPr>
                        <a:lnSpc>
                          <a:spcPct val="100000"/>
                        </a:lnSpc>
                      </a:pPr>
                      <a:endParaRPr sz="900">
                        <a:latin typeface="Times New Roman"/>
                        <a:cs typeface="Times New Roman"/>
                      </a:endParaRPr>
                    </a:p>
                    <a:p>
                      <a:pPr>
                        <a:lnSpc>
                          <a:spcPct val="100000"/>
                        </a:lnSpc>
                        <a:spcBef>
                          <a:spcPts val="20"/>
                        </a:spcBef>
                      </a:pPr>
                      <a:endParaRPr sz="1200">
                        <a:latin typeface="Times New Roman"/>
                        <a:cs typeface="Times New Roman"/>
                      </a:endParaRPr>
                    </a:p>
                    <a:p>
                      <a:pPr marL="17145">
                        <a:lnSpc>
                          <a:spcPct val="100000"/>
                        </a:lnSpc>
                      </a:pPr>
                      <a:r>
                        <a:rPr sz="900" b="1" dirty="0">
                          <a:solidFill>
                            <a:srgbClr val="C00000"/>
                          </a:solidFill>
                          <a:latin typeface="Yu Gothic"/>
                          <a:cs typeface="Yu Gothic"/>
                        </a:rPr>
                        <a:t>…</a:t>
                      </a:r>
                      <a:endParaRPr sz="90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900">
                        <a:latin typeface="Times New Roman"/>
                        <a:cs typeface="Times New Roman"/>
                      </a:endParaRPr>
                    </a:p>
                    <a:p>
                      <a:pPr>
                        <a:lnSpc>
                          <a:spcPct val="100000"/>
                        </a:lnSpc>
                      </a:pPr>
                      <a:endParaRPr sz="900">
                        <a:latin typeface="Times New Roman"/>
                        <a:cs typeface="Times New Roman"/>
                      </a:endParaRPr>
                    </a:p>
                    <a:p>
                      <a:pPr>
                        <a:lnSpc>
                          <a:spcPct val="100000"/>
                        </a:lnSpc>
                        <a:spcBef>
                          <a:spcPts val="25"/>
                        </a:spcBef>
                      </a:pPr>
                      <a:endParaRPr sz="1100">
                        <a:latin typeface="Times New Roman"/>
                        <a:cs typeface="Times New Roman"/>
                      </a:endParaRPr>
                    </a:p>
                    <a:p>
                      <a:pPr marL="17145">
                        <a:lnSpc>
                          <a:spcPct val="100000"/>
                        </a:lnSpc>
                      </a:pPr>
                      <a:r>
                        <a:rPr sz="900" b="1" dirty="0">
                          <a:solidFill>
                            <a:srgbClr val="C00000"/>
                          </a:solidFill>
                          <a:latin typeface="Yu Gothic"/>
                          <a:cs typeface="Yu Gothic"/>
                        </a:rPr>
                        <a:t>…</a:t>
                      </a:r>
                      <a:endParaRPr sz="90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85332">
                <a:tc>
                  <a:txBody>
                    <a:bodyPr/>
                    <a:lstStyle/>
                    <a:p>
                      <a:pPr marL="5080" algn="ctr">
                        <a:lnSpc>
                          <a:spcPct val="100000"/>
                        </a:lnSpc>
                        <a:spcBef>
                          <a:spcPts val="140"/>
                        </a:spcBef>
                      </a:pPr>
                      <a:r>
                        <a:rPr sz="900" b="1" spc="10" dirty="0">
                          <a:solidFill>
                            <a:srgbClr val="C00000"/>
                          </a:solidFill>
                          <a:latin typeface="Yu Gothic"/>
                          <a:cs typeface="Yu Gothic"/>
                        </a:rPr>
                        <a:t>10</a:t>
                      </a:r>
                      <a:r>
                        <a:rPr sz="900" b="1" spc="-5" dirty="0">
                          <a:solidFill>
                            <a:srgbClr val="C00000"/>
                          </a:solidFill>
                          <a:latin typeface="Yu Gothic"/>
                          <a:cs typeface="Yu Gothic"/>
                        </a:rPr>
                        <a:t>月</a:t>
                      </a:r>
                      <a:r>
                        <a:rPr sz="900" b="1" spc="10" dirty="0">
                          <a:solidFill>
                            <a:srgbClr val="C00000"/>
                          </a:solidFill>
                          <a:latin typeface="Yu Gothic"/>
                          <a:cs typeface="Yu Gothic"/>
                        </a:rPr>
                        <a:t>31日</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40"/>
                        </a:spcBef>
                      </a:pPr>
                      <a:r>
                        <a:rPr sz="900" b="1" dirty="0">
                          <a:solidFill>
                            <a:srgbClr val="C00000"/>
                          </a:solidFill>
                          <a:latin typeface="Yu Gothic"/>
                          <a:cs typeface="Yu Gothic"/>
                        </a:rPr>
                        <a:t>ビール【返品】</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40"/>
                        </a:spcBef>
                      </a:pPr>
                      <a:r>
                        <a:rPr sz="900" b="1" spc="5" dirty="0">
                          <a:solidFill>
                            <a:srgbClr val="C00000"/>
                          </a:solidFill>
                          <a:latin typeface="Yu Gothic"/>
                          <a:cs typeface="Yu Gothic"/>
                        </a:rPr>
                        <a:t>▲1100</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7"/>
                  </a:ext>
                </a:extLst>
              </a:tr>
              <a:tr h="185333">
                <a:tc>
                  <a:txBody>
                    <a:bodyPr/>
                    <a:lstStyle/>
                    <a:p>
                      <a:pPr marL="5080" algn="ctr">
                        <a:lnSpc>
                          <a:spcPct val="100000"/>
                        </a:lnSpc>
                        <a:spcBef>
                          <a:spcPts val="140"/>
                        </a:spcBef>
                      </a:pPr>
                      <a:r>
                        <a:rPr sz="900" b="1" spc="10" dirty="0">
                          <a:solidFill>
                            <a:srgbClr val="C00000"/>
                          </a:solidFill>
                          <a:latin typeface="Yu Gothic"/>
                          <a:cs typeface="Yu Gothic"/>
                        </a:rPr>
                        <a:t>10</a:t>
                      </a:r>
                      <a:r>
                        <a:rPr sz="900" b="1" spc="-5" dirty="0">
                          <a:solidFill>
                            <a:srgbClr val="C00000"/>
                          </a:solidFill>
                          <a:latin typeface="Yu Gothic"/>
                          <a:cs typeface="Yu Gothic"/>
                        </a:rPr>
                        <a:t>月</a:t>
                      </a:r>
                      <a:r>
                        <a:rPr sz="900" b="1" spc="10" dirty="0">
                          <a:solidFill>
                            <a:srgbClr val="C00000"/>
                          </a:solidFill>
                          <a:latin typeface="Yu Gothic"/>
                          <a:cs typeface="Yu Gothic"/>
                        </a:rPr>
                        <a:t>31日</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40"/>
                        </a:spcBef>
                      </a:pPr>
                      <a:r>
                        <a:rPr sz="900" b="1" dirty="0">
                          <a:solidFill>
                            <a:srgbClr val="C00000"/>
                          </a:solidFill>
                          <a:latin typeface="Yu Gothic"/>
                          <a:cs typeface="Yu Gothic"/>
                        </a:rPr>
                        <a:t>オレンジジュース【返品】※</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40"/>
                        </a:spcBef>
                      </a:pPr>
                      <a:r>
                        <a:rPr sz="900" b="1" spc="5" dirty="0">
                          <a:solidFill>
                            <a:srgbClr val="C00000"/>
                          </a:solidFill>
                          <a:latin typeface="Yu Gothic"/>
                          <a:cs typeface="Yu Gothic"/>
                        </a:rPr>
                        <a:t>▲540</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8"/>
                  </a:ext>
                </a:extLst>
              </a:tr>
              <a:tr h="185330">
                <a:tc gridSpan="3">
                  <a:txBody>
                    <a:bodyPr/>
                    <a:lstStyle/>
                    <a:p>
                      <a:pPr marL="1013460">
                        <a:lnSpc>
                          <a:spcPct val="100000"/>
                        </a:lnSpc>
                        <a:spcBef>
                          <a:spcPts val="110"/>
                        </a:spcBef>
                      </a:pPr>
                      <a:r>
                        <a:rPr sz="900" dirty="0">
                          <a:latin typeface="Yu Gothic"/>
                          <a:cs typeface="Yu Gothic"/>
                        </a:rPr>
                        <a:t>支払金額</a:t>
                      </a:r>
                      <a:r>
                        <a:rPr sz="900" spc="-10" dirty="0">
                          <a:latin typeface="Yu Gothic"/>
                          <a:cs typeface="Yu Gothic"/>
                        </a:rPr>
                        <a:t>(</a:t>
                      </a:r>
                      <a:r>
                        <a:rPr sz="900" dirty="0">
                          <a:latin typeface="Yu Gothic"/>
                          <a:cs typeface="Yu Gothic"/>
                        </a:rPr>
                        <a:t>税込</a:t>
                      </a:r>
                      <a:r>
                        <a:rPr sz="900" spc="-5" dirty="0">
                          <a:latin typeface="Yu Gothic"/>
                          <a:cs typeface="Yu Gothic"/>
                        </a:rPr>
                        <a:t>)：14,760</a:t>
                      </a:r>
                      <a:endParaRPr sz="900">
                        <a:latin typeface="Yu Gothic"/>
                        <a:cs typeface="Yu Gothic"/>
                      </a:endParaRPr>
                    </a:p>
                  </a:txBody>
                  <a:tcPr marL="0" marR="0" marT="1397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9"/>
                  </a:ext>
                </a:extLst>
              </a:tr>
              <a:tr h="185332">
                <a:tc>
                  <a:txBody>
                    <a:bodyPr/>
                    <a:lstStyle/>
                    <a:p>
                      <a:pPr marL="3175" algn="ctr">
                        <a:lnSpc>
                          <a:spcPct val="100000"/>
                        </a:lnSpc>
                        <a:spcBef>
                          <a:spcPts val="140"/>
                        </a:spcBef>
                      </a:pPr>
                      <a:r>
                        <a:rPr sz="900" b="1" dirty="0">
                          <a:solidFill>
                            <a:srgbClr val="C00000"/>
                          </a:solidFill>
                          <a:latin typeface="Yu Gothic"/>
                          <a:cs typeface="Yu Gothic"/>
                        </a:rPr>
                        <a:t>10%対象</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1590">
                        <a:lnSpc>
                          <a:spcPct val="100000"/>
                        </a:lnSpc>
                        <a:spcBef>
                          <a:spcPts val="110"/>
                        </a:spcBef>
                      </a:pPr>
                      <a:r>
                        <a:rPr sz="900" b="1" spc="5" dirty="0">
                          <a:solidFill>
                            <a:srgbClr val="C00000"/>
                          </a:solidFill>
                          <a:latin typeface="Yu Gothic"/>
                          <a:cs typeface="Yu Gothic"/>
                        </a:rPr>
                        <a:t>9,900（</a:t>
                      </a:r>
                      <a:r>
                        <a:rPr sz="900" b="1" dirty="0">
                          <a:solidFill>
                            <a:srgbClr val="C00000"/>
                          </a:solidFill>
                          <a:latin typeface="Yu Gothic"/>
                          <a:cs typeface="Yu Gothic"/>
                        </a:rPr>
                        <a:t>消費税</a:t>
                      </a:r>
                      <a:r>
                        <a:rPr sz="900" b="1" spc="5" dirty="0">
                          <a:solidFill>
                            <a:srgbClr val="C00000"/>
                          </a:solidFill>
                          <a:latin typeface="Yu Gothic"/>
                          <a:cs typeface="Yu Gothic"/>
                        </a:rPr>
                        <a:t>：900）</a:t>
                      </a:r>
                      <a:endParaRPr sz="900">
                        <a:latin typeface="Yu Gothic"/>
                        <a:cs typeface="Yu Gothic"/>
                      </a:endParaRPr>
                    </a:p>
                  </a:txBody>
                  <a:tcPr marL="0" marR="0" marT="1397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0"/>
                  </a:ext>
                </a:extLst>
              </a:tr>
              <a:tr h="185332">
                <a:tc>
                  <a:txBody>
                    <a:bodyPr/>
                    <a:lstStyle/>
                    <a:p>
                      <a:pPr algn="ctr">
                        <a:lnSpc>
                          <a:spcPct val="100000"/>
                        </a:lnSpc>
                        <a:spcBef>
                          <a:spcPts val="140"/>
                        </a:spcBef>
                      </a:pPr>
                      <a:r>
                        <a:rPr sz="900" b="1" spc="-5" dirty="0">
                          <a:solidFill>
                            <a:srgbClr val="C00000"/>
                          </a:solidFill>
                          <a:latin typeface="Yu Gothic"/>
                          <a:cs typeface="Yu Gothic"/>
                        </a:rPr>
                        <a:t>8%</a:t>
                      </a:r>
                      <a:r>
                        <a:rPr sz="900" b="1" dirty="0">
                          <a:solidFill>
                            <a:srgbClr val="C00000"/>
                          </a:solidFill>
                          <a:latin typeface="Yu Gothic"/>
                          <a:cs typeface="Yu Gothic"/>
                        </a:rPr>
                        <a:t>対象</a:t>
                      </a:r>
                      <a:endParaRPr sz="900">
                        <a:latin typeface="Yu Gothic"/>
                        <a:cs typeface="Yu Gothic"/>
                      </a:endParaRPr>
                    </a:p>
                  </a:txBody>
                  <a:tcPr marL="0" marR="0" marT="1778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1590">
                        <a:lnSpc>
                          <a:spcPct val="100000"/>
                        </a:lnSpc>
                        <a:spcBef>
                          <a:spcPts val="110"/>
                        </a:spcBef>
                      </a:pPr>
                      <a:r>
                        <a:rPr sz="900" b="1" spc="5" dirty="0">
                          <a:solidFill>
                            <a:srgbClr val="C00000"/>
                          </a:solidFill>
                          <a:latin typeface="Yu Gothic"/>
                          <a:cs typeface="Yu Gothic"/>
                        </a:rPr>
                        <a:t>4,860（</a:t>
                      </a:r>
                      <a:r>
                        <a:rPr sz="900" b="1" dirty="0">
                          <a:solidFill>
                            <a:srgbClr val="C00000"/>
                          </a:solidFill>
                          <a:latin typeface="Yu Gothic"/>
                          <a:cs typeface="Yu Gothic"/>
                        </a:rPr>
                        <a:t>消費税</a:t>
                      </a:r>
                      <a:r>
                        <a:rPr sz="900" b="1" spc="5" dirty="0">
                          <a:solidFill>
                            <a:srgbClr val="C00000"/>
                          </a:solidFill>
                          <a:latin typeface="Yu Gothic"/>
                          <a:cs typeface="Yu Gothic"/>
                        </a:rPr>
                        <a:t>：360）</a:t>
                      </a:r>
                      <a:endParaRPr sz="900">
                        <a:latin typeface="Yu Gothic"/>
                        <a:cs typeface="Yu Gothic"/>
                      </a:endParaRPr>
                    </a:p>
                  </a:txBody>
                  <a:tcPr marL="0" marR="0" marT="1397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1"/>
                  </a:ext>
                </a:extLst>
              </a:tr>
            </a:tbl>
          </a:graphicData>
        </a:graphic>
      </p:graphicFrame>
      <p:sp>
        <p:nvSpPr>
          <p:cNvPr id="16" name="object 16"/>
          <p:cNvSpPr/>
          <p:nvPr/>
        </p:nvSpPr>
        <p:spPr>
          <a:xfrm>
            <a:off x="2651988" y="1336880"/>
            <a:ext cx="0" cy="3718560"/>
          </a:xfrm>
          <a:custGeom>
            <a:avLst/>
            <a:gdLst/>
            <a:ahLst/>
            <a:cxnLst/>
            <a:rect l="l" t="t" r="r" b="b"/>
            <a:pathLst>
              <a:path h="3718560">
                <a:moveTo>
                  <a:pt x="0" y="0"/>
                </a:moveTo>
                <a:lnTo>
                  <a:pt x="0" y="3718470"/>
                </a:lnTo>
              </a:path>
            </a:pathLst>
          </a:custGeom>
          <a:ln w="3175">
            <a:solidFill>
              <a:srgbClr val="000000"/>
            </a:solidFill>
          </a:ln>
        </p:spPr>
        <p:txBody>
          <a:bodyPr wrap="square" lIns="0" tIns="0" rIns="0" bIns="0" rtlCol="0"/>
          <a:lstStyle/>
          <a:p>
            <a:endParaRPr/>
          </a:p>
        </p:txBody>
      </p:sp>
      <p:sp>
        <p:nvSpPr>
          <p:cNvPr id="17" name="object 17"/>
          <p:cNvSpPr/>
          <p:nvPr/>
        </p:nvSpPr>
        <p:spPr>
          <a:xfrm>
            <a:off x="2653962" y="1336880"/>
            <a:ext cx="0" cy="3718560"/>
          </a:xfrm>
          <a:custGeom>
            <a:avLst/>
            <a:gdLst/>
            <a:ahLst/>
            <a:cxnLst/>
            <a:rect l="l" t="t" r="r" b="b"/>
            <a:pathLst>
              <a:path h="3718560">
                <a:moveTo>
                  <a:pt x="0" y="0"/>
                </a:moveTo>
                <a:lnTo>
                  <a:pt x="0" y="3718470"/>
                </a:lnTo>
              </a:path>
            </a:pathLst>
          </a:custGeom>
          <a:ln w="3951">
            <a:solidFill>
              <a:srgbClr val="000000"/>
            </a:solidFill>
          </a:ln>
        </p:spPr>
        <p:txBody>
          <a:bodyPr wrap="square" lIns="0" tIns="0" rIns="0" bIns="0" rtlCol="0"/>
          <a:lstStyle/>
          <a:p>
            <a:endParaRPr/>
          </a:p>
        </p:txBody>
      </p:sp>
      <p:sp>
        <p:nvSpPr>
          <p:cNvPr id="18" name="object 18"/>
          <p:cNvSpPr/>
          <p:nvPr/>
        </p:nvSpPr>
        <p:spPr>
          <a:xfrm>
            <a:off x="2655939" y="5051407"/>
            <a:ext cx="4472940" cy="0"/>
          </a:xfrm>
          <a:custGeom>
            <a:avLst/>
            <a:gdLst/>
            <a:ahLst/>
            <a:cxnLst/>
            <a:rect l="l" t="t" r="r" b="b"/>
            <a:pathLst>
              <a:path w="4472940">
                <a:moveTo>
                  <a:pt x="0" y="0"/>
                </a:moveTo>
                <a:lnTo>
                  <a:pt x="4472666" y="0"/>
                </a:lnTo>
              </a:path>
            </a:pathLst>
          </a:custGeom>
          <a:ln w="3175">
            <a:solidFill>
              <a:srgbClr val="000000"/>
            </a:solidFill>
          </a:ln>
        </p:spPr>
        <p:txBody>
          <a:bodyPr wrap="square" lIns="0" tIns="0" rIns="0" bIns="0" rtlCol="0"/>
          <a:lstStyle/>
          <a:p>
            <a:endParaRPr/>
          </a:p>
        </p:txBody>
      </p:sp>
      <p:sp>
        <p:nvSpPr>
          <p:cNvPr id="19" name="object 19"/>
          <p:cNvSpPr/>
          <p:nvPr/>
        </p:nvSpPr>
        <p:spPr>
          <a:xfrm>
            <a:off x="2655937" y="5053378"/>
            <a:ext cx="4472940" cy="0"/>
          </a:xfrm>
          <a:custGeom>
            <a:avLst/>
            <a:gdLst/>
            <a:ahLst/>
            <a:cxnLst/>
            <a:rect l="l" t="t" r="r" b="b"/>
            <a:pathLst>
              <a:path w="4472940">
                <a:moveTo>
                  <a:pt x="0" y="0"/>
                </a:moveTo>
                <a:lnTo>
                  <a:pt x="4472665" y="0"/>
                </a:lnTo>
              </a:path>
            </a:pathLst>
          </a:custGeom>
          <a:ln w="3943">
            <a:solidFill>
              <a:srgbClr val="000000"/>
            </a:solidFill>
          </a:ln>
        </p:spPr>
        <p:txBody>
          <a:bodyPr wrap="square" lIns="0" tIns="0" rIns="0" bIns="0" rtlCol="0"/>
          <a:lstStyle/>
          <a:p>
            <a:endParaRPr/>
          </a:p>
        </p:txBody>
      </p:sp>
      <p:sp>
        <p:nvSpPr>
          <p:cNvPr id="20" name="object 20"/>
          <p:cNvSpPr/>
          <p:nvPr/>
        </p:nvSpPr>
        <p:spPr>
          <a:xfrm>
            <a:off x="7124654" y="1340823"/>
            <a:ext cx="0" cy="3714750"/>
          </a:xfrm>
          <a:custGeom>
            <a:avLst/>
            <a:gdLst/>
            <a:ahLst/>
            <a:cxnLst/>
            <a:rect l="l" t="t" r="r" b="b"/>
            <a:pathLst>
              <a:path h="3714750">
                <a:moveTo>
                  <a:pt x="0" y="0"/>
                </a:moveTo>
                <a:lnTo>
                  <a:pt x="0" y="3714526"/>
                </a:lnTo>
              </a:path>
            </a:pathLst>
          </a:custGeom>
          <a:ln w="3175">
            <a:solidFill>
              <a:srgbClr val="000000"/>
            </a:solidFill>
          </a:ln>
        </p:spPr>
        <p:txBody>
          <a:bodyPr wrap="square" lIns="0" tIns="0" rIns="0" bIns="0" rtlCol="0"/>
          <a:lstStyle/>
          <a:p>
            <a:endParaRPr/>
          </a:p>
        </p:txBody>
      </p:sp>
      <p:sp>
        <p:nvSpPr>
          <p:cNvPr id="21" name="object 21"/>
          <p:cNvSpPr/>
          <p:nvPr/>
        </p:nvSpPr>
        <p:spPr>
          <a:xfrm>
            <a:off x="7126627" y="1340823"/>
            <a:ext cx="0" cy="3714750"/>
          </a:xfrm>
          <a:custGeom>
            <a:avLst/>
            <a:gdLst/>
            <a:ahLst/>
            <a:cxnLst/>
            <a:rect l="l" t="t" r="r" b="b"/>
            <a:pathLst>
              <a:path h="3714750">
                <a:moveTo>
                  <a:pt x="0" y="0"/>
                </a:moveTo>
                <a:lnTo>
                  <a:pt x="0" y="3714526"/>
                </a:lnTo>
              </a:path>
            </a:pathLst>
          </a:custGeom>
          <a:ln w="3951">
            <a:solidFill>
              <a:srgbClr val="000000"/>
            </a:solidFill>
          </a:ln>
        </p:spPr>
        <p:txBody>
          <a:bodyPr wrap="square" lIns="0" tIns="0" rIns="0" bIns="0" rtlCol="0"/>
          <a:lstStyle/>
          <a:p>
            <a:endParaRPr/>
          </a:p>
        </p:txBody>
      </p:sp>
      <p:sp>
        <p:nvSpPr>
          <p:cNvPr id="22" name="object 22"/>
          <p:cNvSpPr/>
          <p:nvPr/>
        </p:nvSpPr>
        <p:spPr>
          <a:xfrm>
            <a:off x="7586935" y="1522212"/>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23" name="object 23"/>
          <p:cNvSpPr/>
          <p:nvPr/>
        </p:nvSpPr>
        <p:spPr>
          <a:xfrm>
            <a:off x="7586933" y="1522212"/>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24" name="object 24"/>
          <p:cNvSpPr/>
          <p:nvPr/>
        </p:nvSpPr>
        <p:spPr>
          <a:xfrm>
            <a:off x="7586935" y="1707544"/>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25" name="object 25"/>
          <p:cNvSpPr/>
          <p:nvPr/>
        </p:nvSpPr>
        <p:spPr>
          <a:xfrm>
            <a:off x="7586933" y="1707544"/>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26" name="object 26"/>
          <p:cNvSpPr/>
          <p:nvPr/>
        </p:nvSpPr>
        <p:spPr>
          <a:xfrm>
            <a:off x="7586935" y="1892876"/>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27" name="object 27"/>
          <p:cNvSpPr/>
          <p:nvPr/>
        </p:nvSpPr>
        <p:spPr>
          <a:xfrm>
            <a:off x="7586933" y="1892876"/>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28" name="object 28"/>
          <p:cNvSpPr/>
          <p:nvPr/>
        </p:nvSpPr>
        <p:spPr>
          <a:xfrm>
            <a:off x="7586935" y="2078208"/>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29" name="object 29"/>
          <p:cNvSpPr/>
          <p:nvPr/>
        </p:nvSpPr>
        <p:spPr>
          <a:xfrm>
            <a:off x="7586933" y="2078208"/>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30" name="object 30"/>
          <p:cNvSpPr/>
          <p:nvPr/>
        </p:nvSpPr>
        <p:spPr>
          <a:xfrm>
            <a:off x="7586935" y="2263540"/>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31" name="object 31"/>
          <p:cNvSpPr/>
          <p:nvPr/>
        </p:nvSpPr>
        <p:spPr>
          <a:xfrm>
            <a:off x="7586933" y="2263540"/>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32" name="object 32"/>
          <p:cNvSpPr/>
          <p:nvPr/>
        </p:nvSpPr>
        <p:spPr>
          <a:xfrm>
            <a:off x="7586935" y="2448872"/>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33" name="object 33"/>
          <p:cNvSpPr/>
          <p:nvPr/>
        </p:nvSpPr>
        <p:spPr>
          <a:xfrm>
            <a:off x="7586933" y="2448872"/>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34" name="object 34"/>
          <p:cNvSpPr/>
          <p:nvPr/>
        </p:nvSpPr>
        <p:spPr>
          <a:xfrm>
            <a:off x="7586935" y="2634204"/>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35" name="object 35"/>
          <p:cNvSpPr/>
          <p:nvPr/>
        </p:nvSpPr>
        <p:spPr>
          <a:xfrm>
            <a:off x="7586933" y="2634204"/>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36" name="object 36"/>
          <p:cNvSpPr/>
          <p:nvPr/>
        </p:nvSpPr>
        <p:spPr>
          <a:xfrm>
            <a:off x="7586935" y="2819536"/>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37" name="object 37"/>
          <p:cNvSpPr/>
          <p:nvPr/>
        </p:nvSpPr>
        <p:spPr>
          <a:xfrm>
            <a:off x="7586933" y="2819536"/>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38" name="object 38"/>
          <p:cNvSpPr/>
          <p:nvPr/>
        </p:nvSpPr>
        <p:spPr>
          <a:xfrm>
            <a:off x="7586935" y="3004868"/>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39" name="object 39"/>
          <p:cNvSpPr/>
          <p:nvPr/>
        </p:nvSpPr>
        <p:spPr>
          <a:xfrm>
            <a:off x="7586933" y="3004868"/>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40" name="object 40"/>
          <p:cNvSpPr/>
          <p:nvPr/>
        </p:nvSpPr>
        <p:spPr>
          <a:xfrm>
            <a:off x="7586935" y="3190200"/>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41" name="object 41"/>
          <p:cNvSpPr/>
          <p:nvPr/>
        </p:nvSpPr>
        <p:spPr>
          <a:xfrm>
            <a:off x="7586933" y="3190200"/>
            <a:ext cx="635" cy="4445"/>
          </a:xfrm>
          <a:custGeom>
            <a:avLst/>
            <a:gdLst/>
            <a:ahLst/>
            <a:cxnLst/>
            <a:rect l="l" t="t" r="r" b="b"/>
            <a:pathLst>
              <a:path w="634" h="4444">
                <a:moveTo>
                  <a:pt x="0" y="3943"/>
                </a:moveTo>
                <a:lnTo>
                  <a:pt x="7" y="0"/>
                </a:lnTo>
                <a:lnTo>
                  <a:pt x="0" y="3943"/>
                </a:lnTo>
                <a:close/>
              </a:path>
            </a:pathLst>
          </a:custGeom>
          <a:solidFill>
            <a:srgbClr val="D3D3D3"/>
          </a:solidFill>
        </p:spPr>
        <p:txBody>
          <a:bodyPr wrap="square" lIns="0" tIns="0" rIns="0" bIns="0" rtlCol="0"/>
          <a:lstStyle/>
          <a:p>
            <a:endParaRPr/>
          </a:p>
        </p:txBody>
      </p:sp>
      <p:sp>
        <p:nvSpPr>
          <p:cNvPr id="42" name="object 42"/>
          <p:cNvSpPr/>
          <p:nvPr/>
        </p:nvSpPr>
        <p:spPr>
          <a:xfrm>
            <a:off x="7586935" y="3375532"/>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43" name="object 43"/>
          <p:cNvSpPr/>
          <p:nvPr/>
        </p:nvSpPr>
        <p:spPr>
          <a:xfrm>
            <a:off x="7586933" y="3375532"/>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44" name="object 44"/>
          <p:cNvSpPr/>
          <p:nvPr/>
        </p:nvSpPr>
        <p:spPr>
          <a:xfrm>
            <a:off x="7586935" y="3560864"/>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45" name="object 45"/>
          <p:cNvSpPr/>
          <p:nvPr/>
        </p:nvSpPr>
        <p:spPr>
          <a:xfrm>
            <a:off x="7586933" y="3560864"/>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46" name="object 46"/>
          <p:cNvSpPr/>
          <p:nvPr/>
        </p:nvSpPr>
        <p:spPr>
          <a:xfrm>
            <a:off x="7586935" y="3754083"/>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47" name="object 47"/>
          <p:cNvSpPr/>
          <p:nvPr/>
        </p:nvSpPr>
        <p:spPr>
          <a:xfrm>
            <a:off x="7586933" y="3754082"/>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48" name="object 48"/>
          <p:cNvSpPr/>
          <p:nvPr/>
        </p:nvSpPr>
        <p:spPr>
          <a:xfrm>
            <a:off x="7586935" y="3939415"/>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49" name="object 49"/>
          <p:cNvSpPr/>
          <p:nvPr/>
        </p:nvSpPr>
        <p:spPr>
          <a:xfrm>
            <a:off x="7586933" y="3939414"/>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50" name="object 50"/>
          <p:cNvSpPr/>
          <p:nvPr/>
        </p:nvSpPr>
        <p:spPr>
          <a:xfrm>
            <a:off x="7586935" y="4124747"/>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51" name="object 51"/>
          <p:cNvSpPr/>
          <p:nvPr/>
        </p:nvSpPr>
        <p:spPr>
          <a:xfrm>
            <a:off x="7586933" y="4124747"/>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52" name="object 52"/>
          <p:cNvSpPr/>
          <p:nvPr/>
        </p:nvSpPr>
        <p:spPr>
          <a:xfrm>
            <a:off x="7586935" y="4310079"/>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53" name="object 53"/>
          <p:cNvSpPr/>
          <p:nvPr/>
        </p:nvSpPr>
        <p:spPr>
          <a:xfrm>
            <a:off x="7586933" y="4310079"/>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54" name="object 54"/>
          <p:cNvSpPr/>
          <p:nvPr/>
        </p:nvSpPr>
        <p:spPr>
          <a:xfrm>
            <a:off x="7586935" y="4495411"/>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55" name="object 55"/>
          <p:cNvSpPr/>
          <p:nvPr/>
        </p:nvSpPr>
        <p:spPr>
          <a:xfrm>
            <a:off x="7586933" y="4495410"/>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56" name="object 56"/>
          <p:cNvSpPr/>
          <p:nvPr/>
        </p:nvSpPr>
        <p:spPr>
          <a:xfrm>
            <a:off x="7586935" y="4680743"/>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57" name="object 57"/>
          <p:cNvSpPr/>
          <p:nvPr/>
        </p:nvSpPr>
        <p:spPr>
          <a:xfrm>
            <a:off x="7586933" y="4680742"/>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58" name="object 58"/>
          <p:cNvSpPr/>
          <p:nvPr/>
        </p:nvSpPr>
        <p:spPr>
          <a:xfrm>
            <a:off x="7586935" y="4866075"/>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59" name="object 59"/>
          <p:cNvSpPr/>
          <p:nvPr/>
        </p:nvSpPr>
        <p:spPr>
          <a:xfrm>
            <a:off x="7586933" y="4866075"/>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60" name="object 60"/>
          <p:cNvSpPr/>
          <p:nvPr/>
        </p:nvSpPr>
        <p:spPr>
          <a:xfrm>
            <a:off x="7586935" y="5051407"/>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61" name="object 61"/>
          <p:cNvSpPr/>
          <p:nvPr/>
        </p:nvSpPr>
        <p:spPr>
          <a:xfrm>
            <a:off x="7586933" y="5051407"/>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62" name="object 62"/>
          <p:cNvSpPr/>
          <p:nvPr/>
        </p:nvSpPr>
        <p:spPr>
          <a:xfrm>
            <a:off x="7586935" y="5236739"/>
            <a:ext cx="635" cy="0"/>
          </a:xfrm>
          <a:custGeom>
            <a:avLst/>
            <a:gdLst/>
            <a:ahLst/>
            <a:cxnLst/>
            <a:rect l="l" t="t" r="r" b="b"/>
            <a:pathLst>
              <a:path w="634">
                <a:moveTo>
                  <a:pt x="0" y="0"/>
                </a:moveTo>
                <a:lnTo>
                  <a:pt x="6" y="0"/>
                </a:lnTo>
              </a:path>
            </a:pathLst>
          </a:custGeom>
          <a:ln w="3175">
            <a:solidFill>
              <a:srgbClr val="D3D3D3"/>
            </a:solidFill>
          </a:ln>
        </p:spPr>
        <p:txBody>
          <a:bodyPr wrap="square" lIns="0" tIns="0" rIns="0" bIns="0" rtlCol="0"/>
          <a:lstStyle/>
          <a:p>
            <a:endParaRPr/>
          </a:p>
        </p:txBody>
      </p:sp>
      <p:sp>
        <p:nvSpPr>
          <p:cNvPr id="63" name="object 63"/>
          <p:cNvSpPr/>
          <p:nvPr/>
        </p:nvSpPr>
        <p:spPr>
          <a:xfrm>
            <a:off x="7586933" y="5236739"/>
            <a:ext cx="635" cy="4445"/>
          </a:xfrm>
          <a:custGeom>
            <a:avLst/>
            <a:gdLst/>
            <a:ahLst/>
            <a:cxnLst/>
            <a:rect l="l" t="t" r="r" b="b"/>
            <a:pathLst>
              <a:path w="634" h="4445">
                <a:moveTo>
                  <a:pt x="0" y="3943"/>
                </a:moveTo>
                <a:lnTo>
                  <a:pt x="7" y="0"/>
                </a:lnTo>
                <a:lnTo>
                  <a:pt x="0" y="3943"/>
                </a:lnTo>
                <a:close/>
              </a:path>
            </a:pathLst>
          </a:custGeom>
          <a:solidFill>
            <a:srgbClr val="D3D3D3"/>
          </a:solidFill>
        </p:spPr>
        <p:txBody>
          <a:bodyPr wrap="square" lIns="0" tIns="0" rIns="0" bIns="0" rtlCol="0"/>
          <a:lstStyle/>
          <a:p>
            <a:endParaRPr/>
          </a:p>
        </p:txBody>
      </p:sp>
      <p:sp>
        <p:nvSpPr>
          <p:cNvPr id="64" name="object 64"/>
          <p:cNvSpPr/>
          <p:nvPr/>
        </p:nvSpPr>
        <p:spPr>
          <a:xfrm>
            <a:off x="5360447" y="4164179"/>
            <a:ext cx="1855072" cy="492901"/>
          </a:xfrm>
          <a:prstGeom prst="rect">
            <a:avLst/>
          </a:prstGeom>
          <a:blipFill>
            <a:blip r:embed="rId2" cstate="print"/>
            <a:stretch>
              <a:fillRect/>
            </a:stretch>
          </a:blipFill>
        </p:spPr>
        <p:txBody>
          <a:bodyPr wrap="square" lIns="0" tIns="0" rIns="0" bIns="0" rtlCol="0"/>
          <a:lstStyle/>
          <a:p>
            <a:endParaRPr/>
          </a:p>
        </p:txBody>
      </p:sp>
      <p:sp>
        <p:nvSpPr>
          <p:cNvPr id="68" name="スライド番号プレースホルダー 67">
            <a:extLst>
              <a:ext uri="{FF2B5EF4-FFF2-40B4-BE49-F238E27FC236}">
                <a16:creationId xmlns:a16="http://schemas.microsoft.com/office/drawing/2014/main" id="{0727BE3B-E043-4DF5-B00A-19FB239A8BD8}"/>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25</a:t>
            </a:fld>
            <a:endParaRPr lang="en-US" altLang="ja-JP"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6877" y="336479"/>
            <a:ext cx="8328653" cy="505267"/>
          </a:xfrm>
          <a:prstGeom prst="rect">
            <a:avLst/>
          </a:prstGeom>
        </p:spPr>
        <p:txBody>
          <a:bodyPr vert="horz" wrap="square" lIns="0" tIns="12700" rIns="0" bIns="0" rtlCol="0">
            <a:spAutoFit/>
          </a:bodyPr>
          <a:lstStyle/>
          <a:p>
            <a:pPr marL="12700">
              <a:lnSpc>
                <a:spcPct val="100000"/>
              </a:lnSpc>
              <a:spcBef>
                <a:spcPts val="100"/>
              </a:spcBef>
            </a:pPr>
            <a:r>
              <a:rPr sz="3200" dirty="0"/>
              <a:t>方式１５：複合仕入明</a:t>
            </a:r>
            <a:r>
              <a:rPr sz="3200" spc="-15" dirty="0"/>
              <a:t>細</a:t>
            </a:r>
            <a:r>
              <a:rPr sz="3200" dirty="0"/>
              <a:t>書（</a:t>
            </a:r>
            <a:r>
              <a:rPr sz="3200" spc="-15" dirty="0"/>
              <a:t>奨</a:t>
            </a:r>
            <a:r>
              <a:rPr sz="3200" dirty="0"/>
              <a:t>励金</a:t>
            </a:r>
            <a:r>
              <a:rPr sz="3200" spc="-15" dirty="0"/>
              <a:t>請</a:t>
            </a:r>
            <a:r>
              <a:rPr sz="3200" dirty="0"/>
              <a:t>求付）</a:t>
            </a:r>
          </a:p>
        </p:txBody>
      </p:sp>
      <p:sp>
        <p:nvSpPr>
          <p:cNvPr id="3" name="object 3"/>
          <p:cNvSpPr/>
          <p:nvPr/>
        </p:nvSpPr>
        <p:spPr>
          <a:xfrm>
            <a:off x="2154945" y="6338937"/>
            <a:ext cx="699135" cy="177800"/>
          </a:xfrm>
          <a:custGeom>
            <a:avLst/>
            <a:gdLst/>
            <a:ahLst/>
            <a:cxnLst/>
            <a:rect l="l" t="t" r="r" b="b"/>
            <a:pathLst>
              <a:path w="699135" h="177800">
                <a:moveTo>
                  <a:pt x="0" y="0"/>
                </a:moveTo>
                <a:lnTo>
                  <a:pt x="699089" y="0"/>
                </a:lnTo>
                <a:lnTo>
                  <a:pt x="699089" y="177186"/>
                </a:lnTo>
                <a:lnTo>
                  <a:pt x="0" y="177186"/>
                </a:lnTo>
                <a:lnTo>
                  <a:pt x="0" y="0"/>
                </a:lnTo>
                <a:close/>
              </a:path>
            </a:pathLst>
          </a:custGeom>
          <a:solidFill>
            <a:srgbClr val="FFFFFF"/>
          </a:solidFill>
        </p:spPr>
        <p:txBody>
          <a:bodyPr wrap="square" lIns="0" tIns="0" rIns="0" bIns="0" rtlCol="0"/>
          <a:lstStyle/>
          <a:p>
            <a:endParaRPr/>
          </a:p>
        </p:txBody>
      </p:sp>
      <p:sp>
        <p:nvSpPr>
          <p:cNvPr id="4" name="object 4"/>
          <p:cNvSpPr txBox="1"/>
          <p:nvPr/>
        </p:nvSpPr>
        <p:spPr>
          <a:xfrm>
            <a:off x="3092809" y="1131836"/>
            <a:ext cx="991235" cy="154305"/>
          </a:xfrm>
          <a:prstGeom prst="rect">
            <a:avLst/>
          </a:prstGeom>
        </p:spPr>
        <p:txBody>
          <a:bodyPr vert="horz" wrap="square" lIns="0" tIns="11430" rIns="0" bIns="0" rtlCol="0">
            <a:spAutoFit/>
          </a:bodyPr>
          <a:lstStyle/>
          <a:p>
            <a:pPr marL="12700">
              <a:lnSpc>
                <a:spcPct val="100000"/>
              </a:lnSpc>
              <a:spcBef>
                <a:spcPts val="90"/>
              </a:spcBef>
            </a:pPr>
            <a:r>
              <a:rPr sz="850" b="1" spc="-10" dirty="0">
                <a:solidFill>
                  <a:srgbClr val="C00000"/>
                </a:solidFill>
                <a:latin typeface="Yu Gothic"/>
                <a:cs typeface="Yu Gothic"/>
              </a:rPr>
              <a:t>〇〇株式会社</a:t>
            </a:r>
            <a:r>
              <a:rPr sz="850" b="1" spc="75" dirty="0">
                <a:solidFill>
                  <a:srgbClr val="C00000"/>
                </a:solidFill>
                <a:latin typeface="Yu Gothic"/>
                <a:cs typeface="Yu Gothic"/>
              </a:rPr>
              <a:t> </a:t>
            </a:r>
            <a:r>
              <a:rPr sz="850" b="1" spc="-10" dirty="0">
                <a:solidFill>
                  <a:srgbClr val="C00000"/>
                </a:solidFill>
                <a:latin typeface="Yu Gothic"/>
                <a:cs typeface="Yu Gothic"/>
              </a:rPr>
              <a:t>御中</a:t>
            </a:r>
            <a:endParaRPr sz="850">
              <a:latin typeface="Yu Gothic"/>
              <a:cs typeface="Yu Gothic"/>
            </a:endParaRPr>
          </a:p>
        </p:txBody>
      </p:sp>
      <p:sp>
        <p:nvSpPr>
          <p:cNvPr id="5" name="object 5"/>
          <p:cNvSpPr txBox="1"/>
          <p:nvPr/>
        </p:nvSpPr>
        <p:spPr>
          <a:xfrm>
            <a:off x="4154440" y="913212"/>
            <a:ext cx="1753235" cy="372745"/>
          </a:xfrm>
          <a:prstGeom prst="rect">
            <a:avLst/>
          </a:prstGeom>
        </p:spPr>
        <p:txBody>
          <a:bodyPr vert="horz" wrap="square" lIns="0" tIns="56515" rIns="0" bIns="0" rtlCol="0">
            <a:spAutoFit/>
          </a:bodyPr>
          <a:lstStyle/>
          <a:p>
            <a:pPr marL="12700">
              <a:lnSpc>
                <a:spcPct val="100000"/>
              </a:lnSpc>
              <a:spcBef>
                <a:spcPts val="445"/>
              </a:spcBef>
            </a:pPr>
            <a:r>
              <a:rPr sz="850" spc="-10" dirty="0">
                <a:latin typeface="Yu Gothic"/>
                <a:cs typeface="Yu Gothic"/>
              </a:rPr>
              <a:t>仕入明細・販売奨励金請求書</a:t>
            </a:r>
            <a:endParaRPr sz="850">
              <a:latin typeface="Yu Gothic"/>
              <a:cs typeface="Yu Gothic"/>
            </a:endParaRPr>
          </a:p>
          <a:p>
            <a:pPr marR="5080" algn="r">
              <a:lnSpc>
                <a:spcPct val="100000"/>
              </a:lnSpc>
              <a:spcBef>
                <a:spcPts val="350"/>
              </a:spcBef>
            </a:pPr>
            <a:r>
              <a:rPr sz="850" spc="5" dirty="0">
                <a:latin typeface="Yu Gothic"/>
                <a:cs typeface="Yu Gothic"/>
              </a:rPr>
              <a:t>H</a:t>
            </a:r>
            <a:r>
              <a:rPr sz="850" spc="-10" dirty="0">
                <a:latin typeface="Yu Gothic"/>
                <a:cs typeface="Yu Gothic"/>
              </a:rPr>
              <a:t>〇</a:t>
            </a:r>
            <a:r>
              <a:rPr sz="850" spc="-20" dirty="0">
                <a:latin typeface="Yu Gothic"/>
                <a:cs typeface="Yu Gothic"/>
              </a:rPr>
              <a:t>.</a:t>
            </a:r>
            <a:r>
              <a:rPr sz="850" spc="-10" dirty="0">
                <a:latin typeface="Yu Gothic"/>
                <a:cs typeface="Yu Gothic"/>
              </a:rPr>
              <a:t>10</a:t>
            </a:r>
            <a:r>
              <a:rPr sz="850" spc="-20" dirty="0">
                <a:latin typeface="Yu Gothic"/>
                <a:cs typeface="Yu Gothic"/>
              </a:rPr>
              <a:t>.</a:t>
            </a:r>
            <a:r>
              <a:rPr sz="850" spc="-10" dirty="0">
                <a:latin typeface="Yu Gothic"/>
                <a:cs typeface="Yu Gothic"/>
              </a:rPr>
              <a:t>31</a:t>
            </a:r>
            <a:endParaRPr sz="850">
              <a:latin typeface="Yu Gothic"/>
              <a:cs typeface="Yu Gothic"/>
            </a:endParaRPr>
          </a:p>
        </p:txBody>
      </p:sp>
      <p:sp>
        <p:nvSpPr>
          <p:cNvPr id="6" name="object 6"/>
          <p:cNvSpPr txBox="1"/>
          <p:nvPr/>
        </p:nvSpPr>
        <p:spPr>
          <a:xfrm>
            <a:off x="3089161" y="1260436"/>
            <a:ext cx="3576954" cy="372745"/>
          </a:xfrm>
          <a:prstGeom prst="rect">
            <a:avLst/>
          </a:prstGeom>
        </p:spPr>
        <p:txBody>
          <a:bodyPr vert="horz" wrap="square" lIns="0" tIns="56515" rIns="0" bIns="0" rtlCol="0">
            <a:spAutoFit/>
          </a:bodyPr>
          <a:lstStyle/>
          <a:p>
            <a:pPr marL="12700">
              <a:lnSpc>
                <a:spcPct val="100000"/>
              </a:lnSpc>
              <a:spcBef>
                <a:spcPts val="445"/>
              </a:spcBef>
            </a:pPr>
            <a:r>
              <a:rPr sz="850" spc="-10" dirty="0">
                <a:latin typeface="Yu Gothic"/>
                <a:cs typeface="Yu Gothic"/>
              </a:rPr>
              <a:t>下記により11/30にお支払いしますので、確認をお願いします。</a:t>
            </a:r>
            <a:endParaRPr sz="850">
              <a:latin typeface="Yu Gothic"/>
              <a:cs typeface="Yu Gothic"/>
            </a:endParaRPr>
          </a:p>
          <a:p>
            <a:pPr marL="12700">
              <a:lnSpc>
                <a:spcPct val="100000"/>
              </a:lnSpc>
              <a:spcBef>
                <a:spcPts val="345"/>
              </a:spcBef>
            </a:pPr>
            <a:r>
              <a:rPr sz="850" spc="-10" dirty="0">
                <a:latin typeface="Yu Gothic"/>
                <a:cs typeface="Yu Gothic"/>
              </a:rPr>
              <a:t>本支払通知に10日以内に回答なき場合は、確認いただいたものとします。</a:t>
            </a:r>
            <a:endParaRPr sz="850">
              <a:latin typeface="Yu Gothic"/>
              <a:cs typeface="Yu Gothic"/>
            </a:endParaRPr>
          </a:p>
        </p:txBody>
      </p:sp>
      <p:sp>
        <p:nvSpPr>
          <p:cNvPr id="7" name="object 7"/>
          <p:cNvSpPr txBox="1"/>
          <p:nvPr/>
        </p:nvSpPr>
        <p:spPr>
          <a:xfrm>
            <a:off x="3092860" y="4956726"/>
            <a:ext cx="1098550" cy="154305"/>
          </a:xfrm>
          <a:prstGeom prst="rect">
            <a:avLst/>
          </a:prstGeom>
        </p:spPr>
        <p:txBody>
          <a:bodyPr vert="horz" wrap="square" lIns="0" tIns="11430" rIns="0" bIns="0" rtlCol="0">
            <a:spAutoFit/>
          </a:bodyPr>
          <a:lstStyle/>
          <a:p>
            <a:pPr marL="12700">
              <a:lnSpc>
                <a:spcPct val="100000"/>
              </a:lnSpc>
              <a:spcBef>
                <a:spcPts val="90"/>
              </a:spcBef>
            </a:pPr>
            <a:r>
              <a:rPr sz="850" b="1" spc="-10" dirty="0">
                <a:solidFill>
                  <a:srgbClr val="C00000"/>
                </a:solidFill>
                <a:latin typeface="Yu Gothic"/>
                <a:cs typeface="Yu Gothic"/>
              </a:rPr>
              <a:t>※は軽減税率対象品目</a:t>
            </a:r>
            <a:endParaRPr sz="850">
              <a:latin typeface="Yu Gothic"/>
              <a:cs typeface="Yu Gothic"/>
            </a:endParaRPr>
          </a:p>
        </p:txBody>
      </p:sp>
      <p:sp>
        <p:nvSpPr>
          <p:cNvPr id="8" name="object 8"/>
          <p:cNvSpPr txBox="1"/>
          <p:nvPr/>
        </p:nvSpPr>
        <p:spPr>
          <a:xfrm>
            <a:off x="5408347" y="4738103"/>
            <a:ext cx="1098550" cy="372745"/>
          </a:xfrm>
          <a:prstGeom prst="rect">
            <a:avLst/>
          </a:prstGeom>
        </p:spPr>
        <p:txBody>
          <a:bodyPr vert="horz" wrap="square" lIns="0" tIns="56515" rIns="0" bIns="0" rtlCol="0">
            <a:spAutoFit/>
          </a:bodyPr>
          <a:lstStyle/>
          <a:p>
            <a:pPr marL="12700">
              <a:lnSpc>
                <a:spcPct val="100000"/>
              </a:lnSpc>
              <a:spcBef>
                <a:spcPts val="445"/>
              </a:spcBef>
            </a:pPr>
            <a:r>
              <a:rPr sz="850" b="1" spc="-10" dirty="0">
                <a:solidFill>
                  <a:srgbClr val="C00000"/>
                </a:solidFill>
                <a:latin typeface="Yu Gothic"/>
                <a:cs typeface="Yu Gothic"/>
              </a:rPr>
              <a:t>登録番号</a:t>
            </a:r>
            <a:r>
              <a:rPr sz="850" b="1" dirty="0">
                <a:solidFill>
                  <a:srgbClr val="C00000"/>
                </a:solidFill>
                <a:latin typeface="Yu Gothic"/>
                <a:cs typeface="Yu Gothic"/>
              </a:rPr>
              <a:t>：T1233</a:t>
            </a:r>
            <a:r>
              <a:rPr sz="850" b="1" spc="-10" dirty="0">
                <a:solidFill>
                  <a:srgbClr val="C00000"/>
                </a:solidFill>
                <a:latin typeface="Yu Gothic"/>
                <a:cs typeface="Yu Gothic"/>
              </a:rPr>
              <a:t>・・</a:t>
            </a:r>
            <a:endParaRPr sz="850">
              <a:latin typeface="Yu Gothic"/>
              <a:cs typeface="Yu Gothic"/>
            </a:endParaRPr>
          </a:p>
          <a:p>
            <a:pPr marL="12700">
              <a:lnSpc>
                <a:spcPct val="100000"/>
              </a:lnSpc>
              <a:spcBef>
                <a:spcPts val="350"/>
              </a:spcBef>
            </a:pPr>
            <a:r>
              <a:rPr sz="850" b="1" spc="-10" dirty="0">
                <a:solidFill>
                  <a:srgbClr val="C00000"/>
                </a:solidFill>
                <a:latin typeface="Yu Gothic"/>
                <a:cs typeface="Yu Gothic"/>
              </a:rPr>
              <a:t>■■株式会社</a:t>
            </a:r>
            <a:endParaRPr sz="850">
              <a:latin typeface="Yu Gothic"/>
              <a:cs typeface="Yu Gothic"/>
            </a:endParaRPr>
          </a:p>
        </p:txBody>
      </p:sp>
      <p:sp>
        <p:nvSpPr>
          <p:cNvPr id="9" name="object 9"/>
          <p:cNvSpPr txBox="1"/>
          <p:nvPr/>
        </p:nvSpPr>
        <p:spPr>
          <a:xfrm>
            <a:off x="2160746" y="5258532"/>
            <a:ext cx="5308600" cy="546100"/>
          </a:xfrm>
          <a:prstGeom prst="rect">
            <a:avLst/>
          </a:prstGeom>
        </p:spPr>
        <p:txBody>
          <a:bodyPr vert="horz" wrap="square" lIns="0" tIns="56515" rIns="0" bIns="0" rtlCol="0">
            <a:spAutoFit/>
          </a:bodyPr>
          <a:lstStyle/>
          <a:p>
            <a:pPr marL="12700">
              <a:lnSpc>
                <a:spcPct val="100000"/>
              </a:lnSpc>
              <a:spcBef>
                <a:spcPts val="445"/>
              </a:spcBef>
            </a:pPr>
            <a:r>
              <a:rPr sz="850" spc="-10" dirty="0">
                <a:latin typeface="Yu Gothic"/>
                <a:cs typeface="Yu Gothic"/>
              </a:rPr>
              <a:t>（注1）各書類中</a:t>
            </a:r>
            <a:r>
              <a:rPr sz="850" spc="-15" dirty="0">
                <a:latin typeface="Yu Gothic"/>
                <a:cs typeface="Yu Gothic"/>
              </a:rPr>
              <a:t>、</a:t>
            </a:r>
            <a:r>
              <a:rPr sz="850" b="1" spc="-10" dirty="0">
                <a:solidFill>
                  <a:srgbClr val="C00000"/>
                </a:solidFill>
                <a:latin typeface="Yu Gothic"/>
                <a:cs typeface="Yu Gothic"/>
              </a:rPr>
              <a:t>赤太文字（ゴシック体）</a:t>
            </a:r>
            <a:r>
              <a:rPr sz="850" spc="-10" dirty="0">
                <a:latin typeface="Yu Gothic"/>
                <a:cs typeface="Yu Gothic"/>
              </a:rPr>
              <a:t>が仕入明細書と適格返還請求書「記載事項」を示す</a:t>
            </a:r>
            <a:endParaRPr sz="850">
              <a:latin typeface="Yu Gothic"/>
              <a:cs typeface="Yu Gothic"/>
            </a:endParaRPr>
          </a:p>
          <a:p>
            <a:pPr marL="334010" marR="5080" indent="-321945">
              <a:lnSpc>
                <a:spcPct val="133900"/>
              </a:lnSpc>
            </a:pPr>
            <a:r>
              <a:rPr sz="850" spc="-10" dirty="0">
                <a:latin typeface="Yu Gothic"/>
                <a:cs typeface="Yu Gothic"/>
              </a:rPr>
              <a:t>（注２)販売奨励金は仕入金額から減額する金額</a:t>
            </a:r>
            <a:r>
              <a:rPr sz="850" spc="-15" dirty="0">
                <a:latin typeface="Yu Gothic"/>
                <a:cs typeface="Yu Gothic"/>
              </a:rPr>
              <a:t>(</a:t>
            </a:r>
            <a:r>
              <a:rPr sz="850" spc="-10" dirty="0">
                <a:latin typeface="Yu Gothic"/>
                <a:cs typeface="Yu Gothic"/>
              </a:rPr>
              <a:t>例えば、仕入総額の10％を販売奨励金として契約し減額請求</a:t>
            </a:r>
            <a:r>
              <a:rPr sz="850" spc="-5" dirty="0">
                <a:latin typeface="Yu Gothic"/>
                <a:cs typeface="Yu Gothic"/>
              </a:rPr>
              <a:t>)  </a:t>
            </a:r>
            <a:r>
              <a:rPr sz="850" spc="-10" dirty="0">
                <a:latin typeface="Yu Gothic"/>
                <a:cs typeface="Yu Gothic"/>
              </a:rPr>
              <a:t>適格請求返還の手続きが必要</a:t>
            </a:r>
            <a:endParaRPr sz="850">
              <a:latin typeface="Yu Gothic"/>
              <a:cs typeface="Yu Gothic"/>
            </a:endParaRPr>
          </a:p>
        </p:txBody>
      </p:sp>
      <p:sp>
        <p:nvSpPr>
          <p:cNvPr id="10" name="object 10"/>
          <p:cNvSpPr txBox="1"/>
          <p:nvPr/>
        </p:nvSpPr>
        <p:spPr>
          <a:xfrm>
            <a:off x="3640299" y="1822155"/>
            <a:ext cx="787400" cy="154305"/>
          </a:xfrm>
          <a:prstGeom prst="rect">
            <a:avLst/>
          </a:prstGeom>
        </p:spPr>
        <p:txBody>
          <a:bodyPr vert="horz" wrap="square" lIns="0" tIns="11430" rIns="0" bIns="0" rtlCol="0">
            <a:spAutoFit/>
          </a:bodyPr>
          <a:lstStyle/>
          <a:p>
            <a:pPr marL="12700">
              <a:lnSpc>
                <a:spcPct val="100000"/>
              </a:lnSpc>
              <a:spcBef>
                <a:spcPts val="90"/>
              </a:spcBef>
            </a:pPr>
            <a:r>
              <a:rPr sz="850" spc="-10" dirty="0">
                <a:latin typeface="Yu Gothic"/>
                <a:cs typeface="Yu Gothic"/>
              </a:rPr>
              <a:t>10月分支払金額</a:t>
            </a:r>
            <a:endParaRPr sz="850">
              <a:latin typeface="Yu Gothic"/>
              <a:cs typeface="Yu Gothic"/>
            </a:endParaRPr>
          </a:p>
        </p:txBody>
      </p:sp>
      <p:sp>
        <p:nvSpPr>
          <p:cNvPr id="11" name="object 11"/>
          <p:cNvSpPr txBox="1"/>
          <p:nvPr/>
        </p:nvSpPr>
        <p:spPr>
          <a:xfrm>
            <a:off x="4509546" y="1822155"/>
            <a:ext cx="643890" cy="154305"/>
          </a:xfrm>
          <a:prstGeom prst="rect">
            <a:avLst/>
          </a:prstGeom>
        </p:spPr>
        <p:txBody>
          <a:bodyPr vert="horz" wrap="square" lIns="0" tIns="11430" rIns="0" bIns="0" rtlCol="0">
            <a:spAutoFit/>
          </a:bodyPr>
          <a:lstStyle/>
          <a:p>
            <a:pPr marL="12700">
              <a:lnSpc>
                <a:spcPct val="100000"/>
              </a:lnSpc>
              <a:spcBef>
                <a:spcPts val="90"/>
              </a:spcBef>
            </a:pPr>
            <a:r>
              <a:rPr sz="850" spc="-10" dirty="0">
                <a:latin typeface="Yu Gothic"/>
                <a:cs typeface="Yu Gothic"/>
              </a:rPr>
              <a:t>14</a:t>
            </a:r>
            <a:r>
              <a:rPr sz="850" spc="-20" dirty="0">
                <a:latin typeface="Yu Gothic"/>
                <a:cs typeface="Yu Gothic"/>
              </a:rPr>
              <a:t>,</a:t>
            </a:r>
            <a:r>
              <a:rPr sz="850" spc="-10" dirty="0">
                <a:latin typeface="Yu Gothic"/>
                <a:cs typeface="Yu Gothic"/>
              </a:rPr>
              <a:t>760</a:t>
            </a:r>
            <a:r>
              <a:rPr sz="850" spc="-15" dirty="0">
                <a:latin typeface="Yu Gothic"/>
                <a:cs typeface="Yu Gothic"/>
              </a:rPr>
              <a:t>(</a:t>
            </a:r>
            <a:r>
              <a:rPr sz="850" spc="-5" dirty="0">
                <a:latin typeface="Yu Gothic"/>
                <a:cs typeface="Yu Gothic"/>
              </a:rPr>
              <a:t>税込)</a:t>
            </a:r>
            <a:endParaRPr sz="850">
              <a:latin typeface="Yu Gothic"/>
              <a:cs typeface="Yu Gothic"/>
            </a:endParaRPr>
          </a:p>
        </p:txBody>
      </p:sp>
      <p:sp>
        <p:nvSpPr>
          <p:cNvPr id="12" name="object 12"/>
          <p:cNvSpPr txBox="1"/>
          <p:nvPr/>
        </p:nvSpPr>
        <p:spPr>
          <a:xfrm>
            <a:off x="5234552" y="1822155"/>
            <a:ext cx="718185" cy="154305"/>
          </a:xfrm>
          <a:prstGeom prst="rect">
            <a:avLst/>
          </a:prstGeom>
        </p:spPr>
        <p:txBody>
          <a:bodyPr vert="horz" wrap="square" lIns="0" tIns="11430" rIns="0" bIns="0" rtlCol="0">
            <a:spAutoFit/>
          </a:bodyPr>
          <a:lstStyle/>
          <a:p>
            <a:pPr marL="12700">
              <a:lnSpc>
                <a:spcPct val="100000"/>
              </a:lnSpc>
              <a:spcBef>
                <a:spcPts val="90"/>
              </a:spcBef>
            </a:pPr>
            <a:r>
              <a:rPr sz="850" spc="-10" dirty="0">
                <a:latin typeface="Yu Gothic"/>
                <a:cs typeface="Yu Gothic"/>
              </a:rPr>
              <a:t>消費税：1</a:t>
            </a:r>
            <a:r>
              <a:rPr sz="850" spc="-20" dirty="0">
                <a:latin typeface="Yu Gothic"/>
                <a:cs typeface="Yu Gothic"/>
              </a:rPr>
              <a:t>,</a:t>
            </a:r>
            <a:r>
              <a:rPr sz="850" spc="-10" dirty="0">
                <a:latin typeface="Yu Gothic"/>
                <a:cs typeface="Yu Gothic"/>
              </a:rPr>
              <a:t>26</a:t>
            </a:r>
            <a:r>
              <a:rPr sz="850" spc="-5" dirty="0">
                <a:latin typeface="Yu Gothic"/>
                <a:cs typeface="Yu Gothic"/>
              </a:rPr>
              <a:t>0</a:t>
            </a:r>
            <a:endParaRPr sz="850">
              <a:latin typeface="Yu Gothic"/>
              <a:cs typeface="Yu Gothic"/>
            </a:endParaRPr>
          </a:p>
        </p:txBody>
      </p:sp>
      <p:sp>
        <p:nvSpPr>
          <p:cNvPr id="13" name="object 13"/>
          <p:cNvSpPr/>
          <p:nvPr/>
        </p:nvSpPr>
        <p:spPr>
          <a:xfrm>
            <a:off x="2983501" y="952502"/>
            <a:ext cx="3684270" cy="0"/>
          </a:xfrm>
          <a:custGeom>
            <a:avLst/>
            <a:gdLst/>
            <a:ahLst/>
            <a:cxnLst/>
            <a:rect l="l" t="t" r="r" b="b"/>
            <a:pathLst>
              <a:path w="3684270">
                <a:moveTo>
                  <a:pt x="0" y="0"/>
                </a:moveTo>
                <a:lnTo>
                  <a:pt x="3684089" y="0"/>
                </a:lnTo>
              </a:path>
            </a:pathLst>
          </a:custGeom>
          <a:ln w="3175">
            <a:solidFill>
              <a:srgbClr val="000000"/>
            </a:solidFill>
          </a:ln>
        </p:spPr>
        <p:txBody>
          <a:bodyPr wrap="square" lIns="0" tIns="0" rIns="0" bIns="0" rtlCol="0"/>
          <a:lstStyle/>
          <a:p>
            <a:endParaRPr/>
          </a:p>
        </p:txBody>
      </p:sp>
      <p:sp>
        <p:nvSpPr>
          <p:cNvPr id="14" name="object 14"/>
          <p:cNvSpPr/>
          <p:nvPr/>
        </p:nvSpPr>
        <p:spPr>
          <a:xfrm>
            <a:off x="2983501" y="954348"/>
            <a:ext cx="3684270" cy="0"/>
          </a:xfrm>
          <a:custGeom>
            <a:avLst/>
            <a:gdLst/>
            <a:ahLst/>
            <a:cxnLst/>
            <a:rect l="l" t="t" r="r" b="b"/>
            <a:pathLst>
              <a:path w="3684270">
                <a:moveTo>
                  <a:pt x="0" y="0"/>
                </a:moveTo>
                <a:lnTo>
                  <a:pt x="3684085" y="0"/>
                </a:lnTo>
              </a:path>
            </a:pathLst>
          </a:custGeom>
          <a:ln w="3691">
            <a:solidFill>
              <a:srgbClr val="000000"/>
            </a:solidFill>
          </a:ln>
        </p:spPr>
        <p:txBody>
          <a:bodyPr wrap="square" lIns="0" tIns="0" rIns="0" bIns="0" rtlCol="0"/>
          <a:lstStyle/>
          <a:p>
            <a:endParaRPr/>
          </a:p>
        </p:txBody>
      </p:sp>
      <p:graphicFrame>
        <p:nvGraphicFramePr>
          <p:cNvPr id="15" name="object 15"/>
          <p:cNvGraphicFramePr>
            <a:graphicFrameLocks noGrp="1"/>
          </p:cNvGraphicFramePr>
          <p:nvPr/>
        </p:nvGraphicFramePr>
        <p:xfrm>
          <a:off x="2154946" y="952500"/>
          <a:ext cx="695325" cy="1561670"/>
        </p:xfrm>
        <a:graphic>
          <a:graphicData uri="http://schemas.openxmlformats.org/drawingml/2006/table">
            <a:tbl>
              <a:tblPr firstRow="1" bandRow="1">
                <a:tableStyleId>{2D5ABB26-0587-4C30-8999-92F81FD0307C}</a:tableStyleId>
              </a:tblPr>
              <a:tblGrid>
                <a:gridCol w="695325">
                  <a:extLst>
                    <a:ext uri="{9D8B030D-6E8A-4147-A177-3AD203B41FA5}">
                      <a16:colId xmlns:a16="http://schemas.microsoft.com/office/drawing/2014/main" val="20000"/>
                    </a:ext>
                  </a:extLst>
                </a:gridCol>
              </a:tblGrid>
              <a:tr h="173520">
                <a:tc>
                  <a:txBody>
                    <a:bodyPr/>
                    <a:lstStyle/>
                    <a:p>
                      <a:pPr marL="79375">
                        <a:lnSpc>
                          <a:spcPct val="100000"/>
                        </a:lnSpc>
                        <a:spcBef>
                          <a:spcPts val="125"/>
                        </a:spcBef>
                      </a:pPr>
                      <a:r>
                        <a:rPr sz="850" spc="-10" dirty="0">
                          <a:latin typeface="Yu Gothic"/>
                          <a:cs typeface="Yu Gothic"/>
                        </a:rPr>
                        <a:t>仕入明細書</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347035">
                <a:tc>
                  <a:txBody>
                    <a:bodyPr/>
                    <a:lstStyle/>
                    <a:p>
                      <a:pPr algn="ctr">
                        <a:lnSpc>
                          <a:spcPct val="100000"/>
                        </a:lnSpc>
                        <a:spcBef>
                          <a:spcPts val="790"/>
                        </a:spcBef>
                      </a:pPr>
                      <a:r>
                        <a:rPr sz="850" dirty="0">
                          <a:latin typeface="Yu Gothic"/>
                          <a:cs typeface="Yu Gothic"/>
                        </a:rPr>
                        <a:t>〇</a:t>
                      </a:r>
                      <a:endParaRPr sz="850">
                        <a:latin typeface="Yu Gothic"/>
                        <a:cs typeface="Yu Gothic"/>
                      </a:endParaRPr>
                    </a:p>
                  </a:txBody>
                  <a:tcPr marL="0" marR="0" marT="1003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173520">
                <a:tc>
                  <a:txBody>
                    <a:bodyPr/>
                    <a:lstStyle/>
                    <a:p>
                      <a:pPr marL="27305">
                        <a:lnSpc>
                          <a:spcPct val="100000"/>
                        </a:lnSpc>
                        <a:spcBef>
                          <a:spcPts val="125"/>
                        </a:spcBef>
                      </a:pPr>
                      <a:r>
                        <a:rPr sz="850" spc="-10" dirty="0">
                          <a:latin typeface="Yu Gothic"/>
                          <a:cs typeface="Yu Gothic"/>
                        </a:rPr>
                        <a:t>奨励金請求書</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347034">
                <a:tc>
                  <a:txBody>
                    <a:bodyPr/>
                    <a:lstStyle/>
                    <a:p>
                      <a:pPr algn="ctr">
                        <a:lnSpc>
                          <a:spcPct val="100000"/>
                        </a:lnSpc>
                        <a:spcBef>
                          <a:spcPts val="790"/>
                        </a:spcBef>
                      </a:pPr>
                      <a:r>
                        <a:rPr sz="850" dirty="0">
                          <a:latin typeface="Yu Gothic"/>
                          <a:cs typeface="Yu Gothic"/>
                        </a:rPr>
                        <a:t>●</a:t>
                      </a:r>
                      <a:endParaRPr sz="850">
                        <a:latin typeface="Yu Gothic"/>
                        <a:cs typeface="Yu Gothic"/>
                      </a:endParaRPr>
                    </a:p>
                  </a:txBody>
                  <a:tcPr marL="0" marR="0" marT="1003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173520">
                <a:tc>
                  <a:txBody>
                    <a:bodyPr/>
                    <a:lstStyle/>
                    <a:p>
                      <a:pPr marL="134620">
                        <a:lnSpc>
                          <a:spcPct val="100000"/>
                        </a:lnSpc>
                        <a:spcBef>
                          <a:spcPts val="120"/>
                        </a:spcBef>
                      </a:pPr>
                      <a:r>
                        <a:rPr sz="850" spc="-10" dirty="0">
                          <a:latin typeface="Yu Gothic"/>
                          <a:cs typeface="Yu Gothic"/>
                        </a:rPr>
                        <a:t>保存義務</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4"/>
                  </a:ext>
                </a:extLst>
              </a:tr>
              <a:tr h="173520">
                <a:tc>
                  <a:txBody>
                    <a:bodyPr/>
                    <a:lstStyle/>
                    <a:p>
                      <a:pPr marL="16510">
                        <a:lnSpc>
                          <a:spcPct val="100000"/>
                        </a:lnSpc>
                        <a:spcBef>
                          <a:spcPts val="120"/>
                        </a:spcBef>
                      </a:pPr>
                      <a:r>
                        <a:rPr sz="850" spc="-10" dirty="0">
                          <a:latin typeface="Yu Gothic"/>
                          <a:cs typeface="Yu Gothic"/>
                        </a:rPr>
                        <a:t>買手：〇</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5"/>
                  </a:ext>
                </a:extLst>
              </a:tr>
              <a:tr h="173521">
                <a:tc>
                  <a:txBody>
                    <a:bodyPr/>
                    <a:lstStyle/>
                    <a:p>
                      <a:pPr marL="16510">
                        <a:lnSpc>
                          <a:spcPct val="100000"/>
                        </a:lnSpc>
                        <a:spcBef>
                          <a:spcPts val="120"/>
                        </a:spcBef>
                      </a:pPr>
                      <a:r>
                        <a:rPr sz="850" spc="-10" dirty="0">
                          <a:latin typeface="Yu Gothic"/>
                          <a:cs typeface="Yu Gothic"/>
                        </a:rPr>
                        <a:t>売手：〇</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6"/>
                  </a:ext>
                </a:extLst>
              </a:tr>
            </a:tbl>
          </a:graphicData>
        </a:graphic>
      </p:graphicFrame>
      <p:graphicFrame>
        <p:nvGraphicFramePr>
          <p:cNvPr id="16" name="object 16"/>
          <p:cNvGraphicFramePr>
            <a:graphicFrameLocks noGrp="1"/>
          </p:cNvGraphicFramePr>
          <p:nvPr/>
        </p:nvGraphicFramePr>
        <p:xfrm>
          <a:off x="3615999" y="1993613"/>
          <a:ext cx="2352674" cy="2783689"/>
        </p:xfrm>
        <a:graphic>
          <a:graphicData uri="http://schemas.openxmlformats.org/drawingml/2006/table">
            <a:tbl>
              <a:tblPr firstRow="1" bandRow="1">
                <a:tableStyleId>{2D5ABB26-0587-4C30-8999-92F81FD0307C}</a:tableStyleId>
              </a:tblPr>
              <a:tblGrid>
                <a:gridCol w="706755">
                  <a:extLst>
                    <a:ext uri="{9D8B030D-6E8A-4147-A177-3AD203B41FA5}">
                      <a16:colId xmlns:a16="http://schemas.microsoft.com/office/drawing/2014/main" val="20000"/>
                    </a:ext>
                  </a:extLst>
                </a:gridCol>
                <a:gridCol w="1076325">
                  <a:extLst>
                    <a:ext uri="{9D8B030D-6E8A-4147-A177-3AD203B41FA5}">
                      <a16:colId xmlns:a16="http://schemas.microsoft.com/office/drawing/2014/main" val="20001"/>
                    </a:ext>
                  </a:extLst>
                </a:gridCol>
                <a:gridCol w="569594">
                  <a:extLst>
                    <a:ext uri="{9D8B030D-6E8A-4147-A177-3AD203B41FA5}">
                      <a16:colId xmlns:a16="http://schemas.microsoft.com/office/drawing/2014/main" val="20002"/>
                    </a:ext>
                  </a:extLst>
                </a:gridCol>
              </a:tblGrid>
              <a:tr h="173520">
                <a:tc gridSpan="3">
                  <a:txBody>
                    <a:bodyPr/>
                    <a:lstStyle/>
                    <a:p>
                      <a:pPr marL="3175" algn="ctr">
                        <a:lnSpc>
                          <a:spcPct val="100000"/>
                        </a:lnSpc>
                        <a:spcBef>
                          <a:spcPts val="95"/>
                        </a:spcBef>
                      </a:pPr>
                      <a:r>
                        <a:rPr sz="850" spc="-10" dirty="0">
                          <a:latin typeface="Yu Gothic"/>
                          <a:cs typeface="Yu Gothic"/>
                        </a:rPr>
                        <a:t>10月分仕入金額</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173520">
                <a:tc>
                  <a:txBody>
                    <a:bodyPr/>
                    <a:lstStyle/>
                    <a:p>
                      <a:pPr marL="3175" algn="ctr">
                        <a:lnSpc>
                          <a:spcPct val="100000"/>
                        </a:lnSpc>
                        <a:spcBef>
                          <a:spcPts val="120"/>
                        </a:spcBef>
                      </a:pPr>
                      <a:r>
                        <a:rPr sz="850" spc="-10" dirty="0">
                          <a:latin typeface="Yu Gothic"/>
                          <a:cs typeface="Yu Gothic"/>
                        </a:rPr>
                        <a:t>納品日</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20"/>
                        </a:spcBef>
                      </a:pPr>
                      <a:r>
                        <a:rPr sz="850" spc="-10" dirty="0">
                          <a:latin typeface="Yu Gothic"/>
                          <a:cs typeface="Yu Gothic"/>
                        </a:rPr>
                        <a:t>品名</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810" algn="ctr">
                        <a:lnSpc>
                          <a:spcPct val="100000"/>
                        </a:lnSpc>
                        <a:spcBef>
                          <a:spcPts val="120"/>
                        </a:spcBef>
                      </a:pPr>
                      <a:r>
                        <a:rPr sz="850" spc="-10" dirty="0">
                          <a:latin typeface="Yu Gothic"/>
                          <a:cs typeface="Yu Gothic"/>
                        </a:rPr>
                        <a:t>税込金額</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173523">
                <a:tc>
                  <a:txBody>
                    <a:bodyPr/>
                    <a:lstStyle/>
                    <a:p>
                      <a:pPr marL="5080" algn="ctr">
                        <a:lnSpc>
                          <a:spcPct val="100000"/>
                        </a:lnSpc>
                        <a:spcBef>
                          <a:spcPts val="120"/>
                        </a:spcBef>
                      </a:pPr>
                      <a:r>
                        <a:rPr sz="850" b="1" spc="5" dirty="0">
                          <a:solidFill>
                            <a:srgbClr val="C00000"/>
                          </a:solidFill>
                          <a:latin typeface="Yu Gothic"/>
                          <a:cs typeface="Yu Gothic"/>
                        </a:rPr>
                        <a:t>10</a:t>
                      </a:r>
                      <a:r>
                        <a:rPr sz="850" b="1" spc="-15" dirty="0">
                          <a:solidFill>
                            <a:srgbClr val="C00000"/>
                          </a:solidFill>
                          <a:latin typeface="Yu Gothic"/>
                          <a:cs typeface="Yu Gothic"/>
                        </a:rPr>
                        <a:t>月</a:t>
                      </a:r>
                      <a:r>
                        <a:rPr sz="850" b="1" spc="5" dirty="0">
                          <a:solidFill>
                            <a:srgbClr val="C00000"/>
                          </a:solidFill>
                          <a:latin typeface="Yu Gothic"/>
                          <a:cs typeface="Yu Gothic"/>
                        </a:rPr>
                        <a:t>5</a:t>
                      </a:r>
                      <a:r>
                        <a:rPr sz="850" b="1" dirty="0">
                          <a:solidFill>
                            <a:srgbClr val="C00000"/>
                          </a:solidFill>
                          <a:latin typeface="Yu Gothic"/>
                          <a:cs typeface="Yu Gothic"/>
                        </a:rPr>
                        <a:t>日</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20"/>
                        </a:spcBef>
                      </a:pPr>
                      <a:r>
                        <a:rPr sz="850" b="1" spc="-10" dirty="0">
                          <a:solidFill>
                            <a:srgbClr val="C00000"/>
                          </a:solidFill>
                          <a:latin typeface="Yu Gothic"/>
                          <a:cs typeface="Yu Gothic"/>
                        </a:rPr>
                        <a:t>ビール</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7780" algn="ctr">
                        <a:lnSpc>
                          <a:spcPct val="100000"/>
                        </a:lnSpc>
                        <a:spcBef>
                          <a:spcPts val="120"/>
                        </a:spcBef>
                      </a:pPr>
                      <a:r>
                        <a:rPr sz="850" b="1" dirty="0">
                          <a:solidFill>
                            <a:srgbClr val="C00000"/>
                          </a:solidFill>
                          <a:latin typeface="Yu Gothic"/>
                          <a:cs typeface="Yu Gothic"/>
                        </a:rPr>
                        <a:t>1,100</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73518">
                <a:tc>
                  <a:txBody>
                    <a:bodyPr/>
                    <a:lstStyle/>
                    <a:p>
                      <a:pPr marL="5080" algn="ctr">
                        <a:lnSpc>
                          <a:spcPct val="100000"/>
                        </a:lnSpc>
                        <a:spcBef>
                          <a:spcPts val="125"/>
                        </a:spcBef>
                      </a:pPr>
                      <a:r>
                        <a:rPr sz="850" b="1" spc="5" dirty="0">
                          <a:solidFill>
                            <a:srgbClr val="C00000"/>
                          </a:solidFill>
                          <a:latin typeface="Yu Gothic"/>
                          <a:cs typeface="Yu Gothic"/>
                        </a:rPr>
                        <a:t>10</a:t>
                      </a:r>
                      <a:r>
                        <a:rPr sz="850" b="1" spc="-15" dirty="0">
                          <a:solidFill>
                            <a:srgbClr val="C00000"/>
                          </a:solidFill>
                          <a:latin typeface="Yu Gothic"/>
                          <a:cs typeface="Yu Gothic"/>
                        </a:rPr>
                        <a:t>月</a:t>
                      </a:r>
                      <a:r>
                        <a:rPr sz="850" b="1" spc="5" dirty="0">
                          <a:solidFill>
                            <a:srgbClr val="C00000"/>
                          </a:solidFill>
                          <a:latin typeface="Yu Gothic"/>
                          <a:cs typeface="Yu Gothic"/>
                        </a:rPr>
                        <a:t>5</a:t>
                      </a:r>
                      <a:r>
                        <a:rPr sz="850" b="1" dirty="0">
                          <a:solidFill>
                            <a:srgbClr val="C00000"/>
                          </a:solidFill>
                          <a:latin typeface="Yu Gothic"/>
                          <a:cs typeface="Yu Gothic"/>
                        </a:rPr>
                        <a:t>日</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25"/>
                        </a:spcBef>
                      </a:pPr>
                      <a:r>
                        <a:rPr sz="850" b="1" spc="-10" dirty="0">
                          <a:solidFill>
                            <a:srgbClr val="C00000"/>
                          </a:solidFill>
                          <a:latin typeface="Yu Gothic"/>
                          <a:cs typeface="Yu Gothic"/>
                        </a:rPr>
                        <a:t>オレンジジュース※</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1590" algn="ctr">
                        <a:lnSpc>
                          <a:spcPct val="100000"/>
                        </a:lnSpc>
                        <a:spcBef>
                          <a:spcPts val="125"/>
                        </a:spcBef>
                      </a:pPr>
                      <a:r>
                        <a:rPr sz="850" b="1" spc="5" dirty="0">
                          <a:solidFill>
                            <a:srgbClr val="C00000"/>
                          </a:solidFill>
                          <a:latin typeface="Yu Gothic"/>
                          <a:cs typeface="Yu Gothic"/>
                        </a:rPr>
                        <a:t>540</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73518">
                <a:tc>
                  <a:txBody>
                    <a:bodyPr/>
                    <a:lstStyle/>
                    <a:p>
                      <a:pPr marL="1270" algn="ctr">
                        <a:lnSpc>
                          <a:spcPct val="100000"/>
                        </a:lnSpc>
                        <a:spcBef>
                          <a:spcPts val="125"/>
                        </a:spcBef>
                      </a:pPr>
                      <a:r>
                        <a:rPr sz="850" b="1" spc="5" dirty="0">
                          <a:solidFill>
                            <a:srgbClr val="C00000"/>
                          </a:solidFill>
                          <a:latin typeface="Yu Gothic"/>
                          <a:cs typeface="Yu Gothic"/>
                        </a:rPr>
                        <a:t>10</a:t>
                      </a:r>
                      <a:r>
                        <a:rPr sz="850" b="1" spc="-15" dirty="0">
                          <a:solidFill>
                            <a:srgbClr val="C00000"/>
                          </a:solidFill>
                          <a:latin typeface="Yu Gothic"/>
                          <a:cs typeface="Yu Gothic"/>
                        </a:rPr>
                        <a:t>月</a:t>
                      </a:r>
                      <a:r>
                        <a:rPr sz="850" b="1" spc="5" dirty="0">
                          <a:solidFill>
                            <a:srgbClr val="C00000"/>
                          </a:solidFill>
                          <a:latin typeface="Yu Gothic"/>
                          <a:cs typeface="Yu Gothic"/>
                        </a:rPr>
                        <a:t>10</a:t>
                      </a:r>
                      <a:r>
                        <a:rPr sz="850" b="1" dirty="0">
                          <a:solidFill>
                            <a:srgbClr val="C00000"/>
                          </a:solidFill>
                          <a:latin typeface="Yu Gothic"/>
                          <a:cs typeface="Yu Gothic"/>
                        </a:rPr>
                        <a:t>日</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25"/>
                        </a:spcBef>
                      </a:pPr>
                      <a:r>
                        <a:rPr sz="850" b="1" spc="-10" dirty="0">
                          <a:solidFill>
                            <a:srgbClr val="C00000"/>
                          </a:solidFill>
                          <a:latin typeface="Yu Gothic"/>
                          <a:cs typeface="Yu Gothic"/>
                        </a:rPr>
                        <a:t>ビール</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7780" algn="ctr">
                        <a:lnSpc>
                          <a:spcPct val="100000"/>
                        </a:lnSpc>
                        <a:spcBef>
                          <a:spcPts val="125"/>
                        </a:spcBef>
                      </a:pPr>
                      <a:r>
                        <a:rPr sz="850" b="1" dirty="0">
                          <a:solidFill>
                            <a:srgbClr val="C00000"/>
                          </a:solidFill>
                          <a:latin typeface="Yu Gothic"/>
                          <a:cs typeface="Yu Gothic"/>
                        </a:rPr>
                        <a:t>1,100</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73518">
                <a:tc>
                  <a:txBody>
                    <a:bodyPr/>
                    <a:lstStyle/>
                    <a:p>
                      <a:pPr marL="1270" algn="ctr">
                        <a:lnSpc>
                          <a:spcPct val="100000"/>
                        </a:lnSpc>
                        <a:spcBef>
                          <a:spcPts val="125"/>
                        </a:spcBef>
                      </a:pPr>
                      <a:r>
                        <a:rPr sz="850" b="1" spc="5" dirty="0">
                          <a:solidFill>
                            <a:srgbClr val="C00000"/>
                          </a:solidFill>
                          <a:latin typeface="Yu Gothic"/>
                          <a:cs typeface="Yu Gothic"/>
                        </a:rPr>
                        <a:t>10</a:t>
                      </a:r>
                      <a:r>
                        <a:rPr sz="850" b="1" spc="-15" dirty="0">
                          <a:solidFill>
                            <a:srgbClr val="C00000"/>
                          </a:solidFill>
                          <a:latin typeface="Yu Gothic"/>
                          <a:cs typeface="Yu Gothic"/>
                        </a:rPr>
                        <a:t>月</a:t>
                      </a:r>
                      <a:r>
                        <a:rPr sz="850" b="1" spc="5" dirty="0">
                          <a:solidFill>
                            <a:srgbClr val="C00000"/>
                          </a:solidFill>
                          <a:latin typeface="Yu Gothic"/>
                          <a:cs typeface="Yu Gothic"/>
                        </a:rPr>
                        <a:t>10</a:t>
                      </a:r>
                      <a:r>
                        <a:rPr sz="850" b="1" dirty="0">
                          <a:solidFill>
                            <a:srgbClr val="C00000"/>
                          </a:solidFill>
                          <a:latin typeface="Yu Gothic"/>
                          <a:cs typeface="Yu Gothic"/>
                        </a:rPr>
                        <a:t>日</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25"/>
                        </a:spcBef>
                      </a:pPr>
                      <a:r>
                        <a:rPr sz="850" b="1" spc="-10" dirty="0">
                          <a:solidFill>
                            <a:srgbClr val="C00000"/>
                          </a:solidFill>
                          <a:latin typeface="Yu Gothic"/>
                          <a:cs typeface="Yu Gothic"/>
                        </a:rPr>
                        <a:t>オレンジジュース※</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1590" algn="ctr">
                        <a:lnSpc>
                          <a:spcPct val="100000"/>
                        </a:lnSpc>
                        <a:spcBef>
                          <a:spcPts val="125"/>
                        </a:spcBef>
                      </a:pPr>
                      <a:r>
                        <a:rPr sz="850" b="1" spc="5" dirty="0">
                          <a:solidFill>
                            <a:srgbClr val="C00000"/>
                          </a:solidFill>
                          <a:latin typeface="Yu Gothic"/>
                          <a:cs typeface="Yu Gothic"/>
                        </a:rPr>
                        <a:t>540</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80902">
                <a:tc>
                  <a:txBody>
                    <a:bodyPr/>
                    <a:lstStyle/>
                    <a:p>
                      <a:pPr>
                        <a:lnSpc>
                          <a:spcPct val="100000"/>
                        </a:lnSpc>
                      </a:pPr>
                      <a:endParaRPr sz="800">
                        <a:latin typeface="Times New Roman"/>
                        <a:cs typeface="Times New Roman"/>
                      </a:endParaRPr>
                    </a:p>
                    <a:p>
                      <a:pPr>
                        <a:lnSpc>
                          <a:spcPct val="100000"/>
                        </a:lnSpc>
                        <a:spcBef>
                          <a:spcPts val="45"/>
                        </a:spcBef>
                      </a:pPr>
                      <a:endParaRPr sz="900">
                        <a:latin typeface="Times New Roman"/>
                        <a:cs typeface="Times New Roman"/>
                      </a:endParaRPr>
                    </a:p>
                    <a:p>
                      <a:pPr marL="16510">
                        <a:lnSpc>
                          <a:spcPct val="100000"/>
                        </a:lnSpc>
                        <a:spcBef>
                          <a:spcPts val="5"/>
                        </a:spcBef>
                      </a:pPr>
                      <a:r>
                        <a:rPr sz="850" b="1" dirty="0">
                          <a:solidFill>
                            <a:srgbClr val="C00000"/>
                          </a:solidFill>
                          <a:latin typeface="Yu Gothic"/>
                          <a:cs typeface="Yu Gothic"/>
                        </a:rPr>
                        <a:t>…</a:t>
                      </a:r>
                      <a:endParaRPr sz="8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marL="16510">
                        <a:lnSpc>
                          <a:spcPct val="100000"/>
                        </a:lnSpc>
                        <a:spcBef>
                          <a:spcPts val="700"/>
                        </a:spcBef>
                      </a:pPr>
                      <a:r>
                        <a:rPr sz="850" b="1" dirty="0">
                          <a:solidFill>
                            <a:srgbClr val="C00000"/>
                          </a:solidFill>
                          <a:latin typeface="Yu Gothic"/>
                          <a:cs typeface="Yu Gothic"/>
                        </a:rPr>
                        <a:t>…</a:t>
                      </a:r>
                      <a:endParaRPr sz="8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p>
                      <a:pPr marL="16510">
                        <a:lnSpc>
                          <a:spcPct val="100000"/>
                        </a:lnSpc>
                        <a:spcBef>
                          <a:spcPts val="530"/>
                        </a:spcBef>
                      </a:pPr>
                      <a:r>
                        <a:rPr sz="850" b="1" dirty="0">
                          <a:solidFill>
                            <a:srgbClr val="C00000"/>
                          </a:solidFill>
                          <a:latin typeface="Yu Gothic"/>
                          <a:cs typeface="Yu Gothic"/>
                        </a:rPr>
                        <a:t>…</a:t>
                      </a:r>
                      <a:endParaRPr sz="85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73518">
                <a:tc>
                  <a:txBody>
                    <a:bodyPr/>
                    <a:lstStyle/>
                    <a:p>
                      <a:pPr algn="ctr">
                        <a:lnSpc>
                          <a:spcPct val="100000"/>
                        </a:lnSpc>
                        <a:spcBef>
                          <a:spcPts val="120"/>
                        </a:spcBef>
                      </a:pPr>
                      <a:r>
                        <a:rPr sz="850" spc="-10" dirty="0">
                          <a:latin typeface="Yu Gothic"/>
                          <a:cs typeface="Yu Gothic"/>
                        </a:rPr>
                        <a:t>合計</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6510">
                        <a:lnSpc>
                          <a:spcPct val="100000"/>
                        </a:lnSpc>
                        <a:spcBef>
                          <a:spcPts val="95"/>
                        </a:spcBef>
                      </a:pPr>
                      <a:r>
                        <a:rPr sz="850" spc="-10" dirty="0">
                          <a:latin typeface="Yu Gothic"/>
                          <a:cs typeface="Yu Gothic"/>
                        </a:rPr>
                        <a:t>16,400（消費税：1,400）</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173518">
                <a:tc>
                  <a:txBody>
                    <a:bodyPr/>
                    <a:lstStyle/>
                    <a:p>
                      <a:pPr algn="ctr">
                        <a:lnSpc>
                          <a:spcPct val="100000"/>
                        </a:lnSpc>
                        <a:spcBef>
                          <a:spcPts val="120"/>
                        </a:spcBef>
                      </a:pPr>
                      <a:r>
                        <a:rPr sz="850" b="1" spc="-5" dirty="0">
                          <a:solidFill>
                            <a:srgbClr val="C00000"/>
                          </a:solidFill>
                          <a:latin typeface="Yu Gothic"/>
                          <a:cs typeface="Yu Gothic"/>
                        </a:rPr>
                        <a:t>10%</a:t>
                      </a:r>
                      <a:r>
                        <a:rPr sz="850" b="1" spc="-10" dirty="0">
                          <a:solidFill>
                            <a:srgbClr val="C00000"/>
                          </a:solidFill>
                          <a:latin typeface="Yu Gothic"/>
                          <a:cs typeface="Yu Gothic"/>
                        </a:rPr>
                        <a:t>対象</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0320">
                        <a:lnSpc>
                          <a:spcPct val="100000"/>
                        </a:lnSpc>
                        <a:spcBef>
                          <a:spcPts val="95"/>
                        </a:spcBef>
                      </a:pPr>
                      <a:r>
                        <a:rPr sz="850" b="1" dirty="0">
                          <a:solidFill>
                            <a:srgbClr val="C00000"/>
                          </a:solidFill>
                          <a:latin typeface="Yu Gothic"/>
                          <a:cs typeface="Yu Gothic"/>
                        </a:rPr>
                        <a:t>11,000（</a:t>
                      </a:r>
                      <a:r>
                        <a:rPr sz="850" b="1" spc="-10" dirty="0">
                          <a:solidFill>
                            <a:srgbClr val="C00000"/>
                          </a:solidFill>
                          <a:latin typeface="Yu Gothic"/>
                          <a:cs typeface="Yu Gothic"/>
                        </a:rPr>
                        <a:t>消費税</a:t>
                      </a:r>
                      <a:r>
                        <a:rPr sz="850" b="1" dirty="0">
                          <a:solidFill>
                            <a:srgbClr val="C00000"/>
                          </a:solidFill>
                          <a:latin typeface="Yu Gothic"/>
                          <a:cs typeface="Yu Gothic"/>
                        </a:rPr>
                        <a:t>：1,000）</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8"/>
                  </a:ext>
                </a:extLst>
              </a:tr>
              <a:tr h="173518">
                <a:tc>
                  <a:txBody>
                    <a:bodyPr/>
                    <a:lstStyle/>
                    <a:p>
                      <a:pPr marL="3175" algn="ctr">
                        <a:lnSpc>
                          <a:spcPct val="100000"/>
                        </a:lnSpc>
                        <a:spcBef>
                          <a:spcPts val="120"/>
                        </a:spcBef>
                      </a:pPr>
                      <a:r>
                        <a:rPr sz="850" b="1" spc="-10" dirty="0">
                          <a:solidFill>
                            <a:srgbClr val="C00000"/>
                          </a:solidFill>
                          <a:latin typeface="Yu Gothic"/>
                          <a:cs typeface="Yu Gothic"/>
                        </a:rPr>
                        <a:t>8%対象</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0320">
                        <a:lnSpc>
                          <a:spcPct val="100000"/>
                        </a:lnSpc>
                        <a:spcBef>
                          <a:spcPts val="95"/>
                        </a:spcBef>
                      </a:pPr>
                      <a:r>
                        <a:rPr sz="850" b="1" dirty="0">
                          <a:solidFill>
                            <a:srgbClr val="C00000"/>
                          </a:solidFill>
                          <a:latin typeface="Yu Gothic"/>
                          <a:cs typeface="Yu Gothic"/>
                        </a:rPr>
                        <a:t>5,400（</a:t>
                      </a:r>
                      <a:r>
                        <a:rPr sz="850" b="1" spc="-10" dirty="0">
                          <a:solidFill>
                            <a:srgbClr val="C00000"/>
                          </a:solidFill>
                          <a:latin typeface="Yu Gothic"/>
                          <a:cs typeface="Yu Gothic"/>
                        </a:rPr>
                        <a:t>消費税</a:t>
                      </a:r>
                      <a:r>
                        <a:rPr sz="850" b="1" dirty="0">
                          <a:solidFill>
                            <a:srgbClr val="C00000"/>
                          </a:solidFill>
                          <a:latin typeface="Yu Gothic"/>
                          <a:cs typeface="Yu Gothic"/>
                        </a:rPr>
                        <a:t>：400）</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9"/>
                  </a:ext>
                </a:extLst>
              </a:tr>
              <a:tr h="173523">
                <a:tc gridSpan="3">
                  <a:txBody>
                    <a:bodyPr/>
                    <a:lstStyle/>
                    <a:p>
                      <a:pPr marL="612140">
                        <a:lnSpc>
                          <a:spcPct val="100000"/>
                        </a:lnSpc>
                        <a:spcBef>
                          <a:spcPts val="95"/>
                        </a:spcBef>
                      </a:pPr>
                      <a:r>
                        <a:rPr sz="850" spc="-10" dirty="0">
                          <a:latin typeface="Yu Gothic"/>
                          <a:cs typeface="Yu Gothic"/>
                        </a:rPr>
                        <a:t>9月分販売奨励金請求書</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0"/>
                  </a:ext>
                </a:extLst>
              </a:tr>
              <a:tr h="173516">
                <a:tc>
                  <a:txBody>
                    <a:bodyPr/>
                    <a:lstStyle/>
                    <a:p>
                      <a:pPr marL="4445" algn="ctr">
                        <a:lnSpc>
                          <a:spcPct val="100000"/>
                        </a:lnSpc>
                        <a:spcBef>
                          <a:spcPts val="120"/>
                        </a:spcBef>
                      </a:pPr>
                      <a:r>
                        <a:rPr sz="850" b="1" spc="5" dirty="0">
                          <a:solidFill>
                            <a:srgbClr val="C00000"/>
                          </a:solidFill>
                          <a:latin typeface="Yu Gothic"/>
                          <a:cs typeface="Yu Gothic"/>
                        </a:rPr>
                        <a:t>9</a:t>
                      </a:r>
                      <a:r>
                        <a:rPr sz="850" b="1" spc="-15" dirty="0">
                          <a:solidFill>
                            <a:srgbClr val="C00000"/>
                          </a:solidFill>
                          <a:latin typeface="Yu Gothic"/>
                          <a:cs typeface="Yu Gothic"/>
                        </a:rPr>
                        <a:t>月</a:t>
                      </a:r>
                      <a:r>
                        <a:rPr sz="850" b="1" spc="5" dirty="0">
                          <a:solidFill>
                            <a:srgbClr val="C00000"/>
                          </a:solidFill>
                          <a:latin typeface="Yu Gothic"/>
                          <a:cs typeface="Yu Gothic"/>
                        </a:rPr>
                        <a:t>30</a:t>
                      </a:r>
                      <a:r>
                        <a:rPr sz="850" b="1" dirty="0">
                          <a:solidFill>
                            <a:srgbClr val="C00000"/>
                          </a:solidFill>
                          <a:latin typeface="Yu Gothic"/>
                          <a:cs typeface="Yu Gothic"/>
                        </a:rPr>
                        <a:t>日</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20"/>
                        </a:spcBef>
                      </a:pPr>
                      <a:r>
                        <a:rPr sz="850" b="1" spc="-10" dirty="0">
                          <a:solidFill>
                            <a:srgbClr val="C00000"/>
                          </a:solidFill>
                          <a:latin typeface="Yu Gothic"/>
                          <a:cs typeface="Yu Gothic"/>
                        </a:rPr>
                        <a:t>ビール</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7780" algn="ctr">
                        <a:lnSpc>
                          <a:spcPct val="100000"/>
                        </a:lnSpc>
                        <a:spcBef>
                          <a:spcPts val="120"/>
                        </a:spcBef>
                      </a:pPr>
                      <a:r>
                        <a:rPr sz="850" b="1" dirty="0">
                          <a:solidFill>
                            <a:srgbClr val="C00000"/>
                          </a:solidFill>
                          <a:latin typeface="Yu Gothic"/>
                          <a:cs typeface="Yu Gothic"/>
                        </a:rPr>
                        <a:t>1,100</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r h="173518">
                <a:tc>
                  <a:txBody>
                    <a:bodyPr/>
                    <a:lstStyle/>
                    <a:p>
                      <a:pPr marL="4445" algn="ctr">
                        <a:lnSpc>
                          <a:spcPct val="100000"/>
                        </a:lnSpc>
                        <a:spcBef>
                          <a:spcPts val="120"/>
                        </a:spcBef>
                      </a:pPr>
                      <a:r>
                        <a:rPr sz="850" b="1" spc="5" dirty="0">
                          <a:solidFill>
                            <a:srgbClr val="C00000"/>
                          </a:solidFill>
                          <a:latin typeface="Yu Gothic"/>
                          <a:cs typeface="Yu Gothic"/>
                        </a:rPr>
                        <a:t>9</a:t>
                      </a:r>
                      <a:r>
                        <a:rPr sz="850" b="1" spc="-15" dirty="0">
                          <a:solidFill>
                            <a:srgbClr val="C00000"/>
                          </a:solidFill>
                          <a:latin typeface="Yu Gothic"/>
                          <a:cs typeface="Yu Gothic"/>
                        </a:rPr>
                        <a:t>月</a:t>
                      </a:r>
                      <a:r>
                        <a:rPr sz="850" b="1" spc="5" dirty="0">
                          <a:solidFill>
                            <a:srgbClr val="C00000"/>
                          </a:solidFill>
                          <a:latin typeface="Yu Gothic"/>
                          <a:cs typeface="Yu Gothic"/>
                        </a:rPr>
                        <a:t>30</a:t>
                      </a:r>
                      <a:r>
                        <a:rPr sz="850" b="1" dirty="0">
                          <a:solidFill>
                            <a:srgbClr val="C00000"/>
                          </a:solidFill>
                          <a:latin typeface="Yu Gothic"/>
                          <a:cs typeface="Yu Gothic"/>
                        </a:rPr>
                        <a:t>日</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320">
                        <a:lnSpc>
                          <a:spcPct val="100000"/>
                        </a:lnSpc>
                        <a:spcBef>
                          <a:spcPts val="120"/>
                        </a:spcBef>
                      </a:pPr>
                      <a:r>
                        <a:rPr sz="850" b="1" spc="-10" dirty="0">
                          <a:solidFill>
                            <a:srgbClr val="C00000"/>
                          </a:solidFill>
                          <a:latin typeface="Yu Gothic"/>
                          <a:cs typeface="Yu Gothic"/>
                        </a:rPr>
                        <a:t>オレンジジュース※</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1590" algn="ctr">
                        <a:lnSpc>
                          <a:spcPct val="100000"/>
                        </a:lnSpc>
                        <a:spcBef>
                          <a:spcPts val="120"/>
                        </a:spcBef>
                      </a:pPr>
                      <a:r>
                        <a:rPr sz="850" b="1" spc="5" dirty="0">
                          <a:solidFill>
                            <a:srgbClr val="C00000"/>
                          </a:solidFill>
                          <a:latin typeface="Yu Gothic"/>
                          <a:cs typeface="Yu Gothic"/>
                        </a:rPr>
                        <a:t>540</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2"/>
                  </a:ext>
                </a:extLst>
              </a:tr>
              <a:tr h="173518">
                <a:tc>
                  <a:txBody>
                    <a:bodyPr/>
                    <a:lstStyle/>
                    <a:p>
                      <a:pPr algn="ctr">
                        <a:lnSpc>
                          <a:spcPct val="100000"/>
                        </a:lnSpc>
                        <a:spcBef>
                          <a:spcPts val="120"/>
                        </a:spcBef>
                      </a:pPr>
                      <a:r>
                        <a:rPr sz="850" spc="-10" dirty="0">
                          <a:latin typeface="Yu Gothic"/>
                          <a:cs typeface="Yu Gothic"/>
                        </a:rPr>
                        <a:t>合計</a:t>
                      </a:r>
                      <a:endParaRPr sz="8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6510">
                        <a:lnSpc>
                          <a:spcPct val="100000"/>
                        </a:lnSpc>
                        <a:spcBef>
                          <a:spcPts val="95"/>
                        </a:spcBef>
                      </a:pPr>
                      <a:r>
                        <a:rPr sz="850" spc="-15" dirty="0">
                          <a:latin typeface="Yu Gothic"/>
                          <a:cs typeface="Yu Gothic"/>
                        </a:rPr>
                        <a:t>1,640(</a:t>
                      </a:r>
                      <a:r>
                        <a:rPr sz="850" spc="-10" dirty="0">
                          <a:latin typeface="Yu Gothic"/>
                          <a:cs typeface="Yu Gothic"/>
                        </a:rPr>
                        <a:t>消費税：140)</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3"/>
                  </a:ext>
                </a:extLst>
              </a:tr>
              <a:tr h="173520">
                <a:tc>
                  <a:txBody>
                    <a:bodyPr/>
                    <a:lstStyle/>
                    <a:p>
                      <a:pPr algn="ctr">
                        <a:lnSpc>
                          <a:spcPct val="100000"/>
                        </a:lnSpc>
                        <a:spcBef>
                          <a:spcPts val="125"/>
                        </a:spcBef>
                      </a:pPr>
                      <a:r>
                        <a:rPr sz="850" b="1" spc="-5" dirty="0">
                          <a:solidFill>
                            <a:srgbClr val="C00000"/>
                          </a:solidFill>
                          <a:latin typeface="Yu Gothic"/>
                          <a:cs typeface="Yu Gothic"/>
                        </a:rPr>
                        <a:t>10%</a:t>
                      </a:r>
                      <a:r>
                        <a:rPr sz="850" b="1" spc="-10" dirty="0">
                          <a:solidFill>
                            <a:srgbClr val="C00000"/>
                          </a:solidFill>
                          <a:latin typeface="Yu Gothic"/>
                          <a:cs typeface="Yu Gothic"/>
                        </a:rPr>
                        <a:t>対象</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0320">
                        <a:lnSpc>
                          <a:spcPct val="100000"/>
                        </a:lnSpc>
                        <a:spcBef>
                          <a:spcPts val="95"/>
                        </a:spcBef>
                      </a:pPr>
                      <a:r>
                        <a:rPr sz="850" b="1" dirty="0">
                          <a:solidFill>
                            <a:srgbClr val="C00000"/>
                          </a:solidFill>
                          <a:latin typeface="Yu Gothic"/>
                          <a:cs typeface="Yu Gothic"/>
                        </a:rPr>
                        <a:t>1,100（</a:t>
                      </a:r>
                      <a:r>
                        <a:rPr sz="850" b="1" spc="-10" dirty="0">
                          <a:solidFill>
                            <a:srgbClr val="C00000"/>
                          </a:solidFill>
                          <a:latin typeface="Yu Gothic"/>
                          <a:cs typeface="Yu Gothic"/>
                        </a:rPr>
                        <a:t>消費税</a:t>
                      </a:r>
                      <a:r>
                        <a:rPr sz="850" b="1" dirty="0">
                          <a:solidFill>
                            <a:srgbClr val="C00000"/>
                          </a:solidFill>
                          <a:latin typeface="Yu Gothic"/>
                          <a:cs typeface="Yu Gothic"/>
                        </a:rPr>
                        <a:t>：100）</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4"/>
                  </a:ext>
                </a:extLst>
              </a:tr>
              <a:tr h="173521">
                <a:tc>
                  <a:txBody>
                    <a:bodyPr/>
                    <a:lstStyle/>
                    <a:p>
                      <a:pPr marL="3175" algn="ctr">
                        <a:lnSpc>
                          <a:spcPct val="100000"/>
                        </a:lnSpc>
                        <a:spcBef>
                          <a:spcPts val="125"/>
                        </a:spcBef>
                      </a:pPr>
                      <a:r>
                        <a:rPr sz="850" b="1" spc="-10" dirty="0">
                          <a:solidFill>
                            <a:srgbClr val="C00000"/>
                          </a:solidFill>
                          <a:latin typeface="Yu Gothic"/>
                          <a:cs typeface="Yu Gothic"/>
                        </a:rPr>
                        <a:t>8%対象</a:t>
                      </a:r>
                      <a:endParaRPr sz="850">
                        <a:latin typeface="Yu Gothic"/>
                        <a:cs typeface="Yu Gothic"/>
                      </a:endParaRPr>
                    </a:p>
                  </a:txBody>
                  <a:tcPr marL="0" marR="0" marT="158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20320">
                        <a:lnSpc>
                          <a:spcPct val="100000"/>
                        </a:lnSpc>
                        <a:spcBef>
                          <a:spcPts val="95"/>
                        </a:spcBef>
                      </a:pPr>
                      <a:r>
                        <a:rPr sz="850" b="1" dirty="0">
                          <a:solidFill>
                            <a:srgbClr val="C00000"/>
                          </a:solidFill>
                          <a:latin typeface="Yu Gothic"/>
                          <a:cs typeface="Yu Gothic"/>
                        </a:rPr>
                        <a:t>540（</a:t>
                      </a:r>
                      <a:r>
                        <a:rPr sz="850" b="1" spc="-10" dirty="0">
                          <a:solidFill>
                            <a:srgbClr val="C00000"/>
                          </a:solidFill>
                          <a:latin typeface="Yu Gothic"/>
                          <a:cs typeface="Yu Gothic"/>
                        </a:rPr>
                        <a:t>消費税</a:t>
                      </a:r>
                      <a:r>
                        <a:rPr sz="850" b="1" dirty="0">
                          <a:solidFill>
                            <a:srgbClr val="C00000"/>
                          </a:solidFill>
                          <a:latin typeface="Yu Gothic"/>
                          <a:cs typeface="Yu Gothic"/>
                        </a:rPr>
                        <a:t>：40）</a:t>
                      </a:r>
                      <a:endParaRPr sz="850">
                        <a:latin typeface="Yu Gothic"/>
                        <a:cs typeface="Yu Gothic"/>
                      </a:endParaRPr>
                    </a:p>
                  </a:txBody>
                  <a:tcPr marL="0" marR="0" marT="120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5"/>
                  </a:ext>
                </a:extLst>
              </a:tr>
            </a:tbl>
          </a:graphicData>
        </a:graphic>
      </p:graphicFrame>
      <p:sp>
        <p:nvSpPr>
          <p:cNvPr id="17" name="object 17"/>
          <p:cNvSpPr/>
          <p:nvPr/>
        </p:nvSpPr>
        <p:spPr>
          <a:xfrm>
            <a:off x="2979790" y="952553"/>
            <a:ext cx="0" cy="4175760"/>
          </a:xfrm>
          <a:custGeom>
            <a:avLst/>
            <a:gdLst/>
            <a:ahLst/>
            <a:cxnLst/>
            <a:rect l="l" t="t" r="r" b="b"/>
            <a:pathLst>
              <a:path h="4175760">
                <a:moveTo>
                  <a:pt x="0" y="0"/>
                </a:moveTo>
                <a:lnTo>
                  <a:pt x="0" y="4175487"/>
                </a:lnTo>
              </a:path>
            </a:pathLst>
          </a:custGeom>
          <a:ln w="3175">
            <a:solidFill>
              <a:srgbClr val="000000"/>
            </a:solidFill>
          </a:ln>
        </p:spPr>
        <p:txBody>
          <a:bodyPr wrap="square" lIns="0" tIns="0" rIns="0" bIns="0" rtlCol="0"/>
          <a:lstStyle/>
          <a:p>
            <a:endParaRPr/>
          </a:p>
        </p:txBody>
      </p:sp>
      <p:sp>
        <p:nvSpPr>
          <p:cNvPr id="18" name="object 18"/>
          <p:cNvSpPr/>
          <p:nvPr/>
        </p:nvSpPr>
        <p:spPr>
          <a:xfrm>
            <a:off x="2981638" y="952553"/>
            <a:ext cx="0" cy="4175760"/>
          </a:xfrm>
          <a:custGeom>
            <a:avLst/>
            <a:gdLst/>
            <a:ahLst/>
            <a:cxnLst/>
            <a:rect l="l" t="t" r="r" b="b"/>
            <a:pathLst>
              <a:path h="4175760">
                <a:moveTo>
                  <a:pt x="0" y="0"/>
                </a:moveTo>
                <a:lnTo>
                  <a:pt x="0" y="4175487"/>
                </a:lnTo>
              </a:path>
            </a:pathLst>
          </a:custGeom>
          <a:ln w="3698">
            <a:solidFill>
              <a:srgbClr val="000000"/>
            </a:solidFill>
          </a:ln>
        </p:spPr>
        <p:txBody>
          <a:bodyPr wrap="square" lIns="0" tIns="0" rIns="0" bIns="0" rtlCol="0"/>
          <a:lstStyle/>
          <a:p>
            <a:endParaRPr/>
          </a:p>
        </p:txBody>
      </p:sp>
      <p:sp>
        <p:nvSpPr>
          <p:cNvPr id="19" name="object 19"/>
          <p:cNvSpPr/>
          <p:nvPr/>
        </p:nvSpPr>
        <p:spPr>
          <a:xfrm>
            <a:off x="2983488" y="5124350"/>
            <a:ext cx="3684270" cy="0"/>
          </a:xfrm>
          <a:custGeom>
            <a:avLst/>
            <a:gdLst/>
            <a:ahLst/>
            <a:cxnLst/>
            <a:rect l="l" t="t" r="r" b="b"/>
            <a:pathLst>
              <a:path w="3684270">
                <a:moveTo>
                  <a:pt x="0" y="0"/>
                </a:moveTo>
                <a:lnTo>
                  <a:pt x="3684089" y="0"/>
                </a:lnTo>
              </a:path>
            </a:pathLst>
          </a:custGeom>
          <a:ln w="3175">
            <a:solidFill>
              <a:srgbClr val="000000"/>
            </a:solidFill>
          </a:ln>
        </p:spPr>
        <p:txBody>
          <a:bodyPr wrap="square" lIns="0" tIns="0" rIns="0" bIns="0" rtlCol="0"/>
          <a:lstStyle/>
          <a:p>
            <a:endParaRPr/>
          </a:p>
        </p:txBody>
      </p:sp>
      <p:sp>
        <p:nvSpPr>
          <p:cNvPr id="20" name="object 20"/>
          <p:cNvSpPr/>
          <p:nvPr/>
        </p:nvSpPr>
        <p:spPr>
          <a:xfrm>
            <a:off x="2983488" y="5126196"/>
            <a:ext cx="3684270" cy="0"/>
          </a:xfrm>
          <a:custGeom>
            <a:avLst/>
            <a:gdLst/>
            <a:ahLst/>
            <a:cxnLst/>
            <a:rect l="l" t="t" r="r" b="b"/>
            <a:pathLst>
              <a:path w="3684270">
                <a:moveTo>
                  <a:pt x="0" y="0"/>
                </a:moveTo>
                <a:lnTo>
                  <a:pt x="3684085" y="0"/>
                </a:lnTo>
              </a:path>
            </a:pathLst>
          </a:custGeom>
          <a:ln w="3691">
            <a:solidFill>
              <a:srgbClr val="000000"/>
            </a:solidFill>
          </a:ln>
        </p:spPr>
        <p:txBody>
          <a:bodyPr wrap="square" lIns="0" tIns="0" rIns="0" bIns="0" rtlCol="0"/>
          <a:lstStyle/>
          <a:p>
            <a:endParaRPr/>
          </a:p>
        </p:txBody>
      </p:sp>
      <p:sp>
        <p:nvSpPr>
          <p:cNvPr id="21" name="object 21"/>
          <p:cNvSpPr/>
          <p:nvPr/>
        </p:nvSpPr>
        <p:spPr>
          <a:xfrm>
            <a:off x="6663879" y="956248"/>
            <a:ext cx="0" cy="4171950"/>
          </a:xfrm>
          <a:custGeom>
            <a:avLst/>
            <a:gdLst/>
            <a:ahLst/>
            <a:cxnLst/>
            <a:rect l="l" t="t" r="r" b="b"/>
            <a:pathLst>
              <a:path h="4171950">
                <a:moveTo>
                  <a:pt x="0" y="0"/>
                </a:moveTo>
                <a:lnTo>
                  <a:pt x="0" y="4171795"/>
                </a:lnTo>
              </a:path>
            </a:pathLst>
          </a:custGeom>
          <a:ln w="3175">
            <a:solidFill>
              <a:srgbClr val="000000"/>
            </a:solidFill>
          </a:ln>
        </p:spPr>
        <p:txBody>
          <a:bodyPr wrap="square" lIns="0" tIns="0" rIns="0" bIns="0" rtlCol="0"/>
          <a:lstStyle/>
          <a:p>
            <a:endParaRPr/>
          </a:p>
        </p:txBody>
      </p:sp>
      <p:sp>
        <p:nvSpPr>
          <p:cNvPr id="22" name="object 22"/>
          <p:cNvSpPr/>
          <p:nvPr/>
        </p:nvSpPr>
        <p:spPr>
          <a:xfrm>
            <a:off x="6665727" y="956248"/>
            <a:ext cx="0" cy="4171950"/>
          </a:xfrm>
          <a:custGeom>
            <a:avLst/>
            <a:gdLst/>
            <a:ahLst/>
            <a:cxnLst/>
            <a:rect l="l" t="t" r="r" b="b"/>
            <a:pathLst>
              <a:path h="4171950">
                <a:moveTo>
                  <a:pt x="0" y="0"/>
                </a:moveTo>
                <a:lnTo>
                  <a:pt x="0" y="4171795"/>
                </a:lnTo>
              </a:path>
            </a:pathLst>
          </a:custGeom>
          <a:ln w="3698">
            <a:solidFill>
              <a:srgbClr val="000000"/>
            </a:solidFill>
          </a:ln>
        </p:spPr>
        <p:txBody>
          <a:bodyPr wrap="square" lIns="0" tIns="0" rIns="0" bIns="0" rtlCol="0"/>
          <a:lstStyle/>
          <a:p>
            <a:endParaRPr/>
          </a:p>
        </p:txBody>
      </p:sp>
      <p:graphicFrame>
        <p:nvGraphicFramePr>
          <p:cNvPr id="23" name="object 23"/>
          <p:cNvGraphicFramePr>
            <a:graphicFrameLocks noGrp="1"/>
          </p:cNvGraphicFramePr>
          <p:nvPr/>
        </p:nvGraphicFramePr>
        <p:xfrm>
          <a:off x="1825749" y="5820278"/>
          <a:ext cx="5909310" cy="692169"/>
        </p:xfrm>
        <a:graphic>
          <a:graphicData uri="http://schemas.openxmlformats.org/drawingml/2006/table">
            <a:tbl>
              <a:tblPr firstRow="1" bandRow="1">
                <a:tableStyleId>{2D5ABB26-0587-4C30-8999-92F81FD0307C}</a:tableStyleId>
              </a:tblPr>
              <a:tblGrid>
                <a:gridCol w="327660">
                  <a:extLst>
                    <a:ext uri="{9D8B030D-6E8A-4147-A177-3AD203B41FA5}">
                      <a16:colId xmlns:a16="http://schemas.microsoft.com/office/drawing/2014/main" val="20000"/>
                    </a:ext>
                  </a:extLst>
                </a:gridCol>
                <a:gridCol w="5581650">
                  <a:extLst>
                    <a:ext uri="{9D8B030D-6E8A-4147-A177-3AD203B41FA5}">
                      <a16:colId xmlns:a16="http://schemas.microsoft.com/office/drawing/2014/main" val="20001"/>
                    </a:ext>
                  </a:extLst>
                </a:gridCol>
              </a:tblGrid>
              <a:tr h="171664">
                <a:tc>
                  <a:txBody>
                    <a:bodyPr/>
                    <a:lstStyle/>
                    <a:p>
                      <a:pPr>
                        <a:lnSpc>
                          <a:spcPct val="100000"/>
                        </a:lnSpc>
                      </a:pPr>
                      <a:endParaRPr sz="900">
                        <a:latin typeface="Times New Roman"/>
                        <a:cs typeface="Times New Roman"/>
                      </a:endParaRPr>
                    </a:p>
                  </a:txBody>
                  <a:tcPr marL="0" marR="0" marT="0" marB="0">
                    <a:lnL w="6350">
                      <a:solidFill>
                        <a:srgbClr val="D3D3D3"/>
                      </a:solidFill>
                      <a:prstDash val="solid"/>
                    </a:lnL>
                    <a:lnB w="6350">
                      <a:solidFill>
                        <a:srgbClr val="D3D3D3"/>
                      </a:solidFill>
                      <a:prstDash val="solid"/>
                    </a:lnB>
                  </a:tcPr>
                </a:tc>
                <a:tc rowSpan="3">
                  <a:txBody>
                    <a:bodyPr/>
                    <a:lstStyle/>
                    <a:p>
                      <a:pPr marL="18415">
                        <a:lnSpc>
                          <a:spcPct val="100000"/>
                        </a:lnSpc>
                        <a:spcBef>
                          <a:spcPts val="110"/>
                        </a:spcBef>
                      </a:pPr>
                      <a:r>
                        <a:rPr sz="850" spc="-10" dirty="0">
                          <a:latin typeface="Yu Gothic"/>
                          <a:cs typeface="Yu Gothic"/>
                        </a:rPr>
                        <a:t>（注３仕入明細書欄：〇は「インボイス」適合書類。ただし仕入明細書のインボイス該当には仕入先の確認が必要</a:t>
                      </a:r>
                      <a:endParaRPr sz="850">
                        <a:latin typeface="Yu Gothic"/>
                        <a:cs typeface="Yu Gothic"/>
                      </a:endParaRPr>
                    </a:p>
                    <a:p>
                      <a:pPr marL="18415">
                        <a:lnSpc>
                          <a:spcPct val="100000"/>
                        </a:lnSpc>
                        <a:spcBef>
                          <a:spcPts val="345"/>
                        </a:spcBef>
                      </a:pPr>
                      <a:r>
                        <a:rPr sz="850" spc="-10" dirty="0">
                          <a:latin typeface="Yu Gothic"/>
                          <a:cs typeface="Yu Gothic"/>
                        </a:rPr>
                        <a:t>（注４)奨励金請求書欄：●は「適格返還請求書」適合書類。</a:t>
                      </a:r>
                      <a:endParaRPr sz="850">
                        <a:latin typeface="Yu Gothic"/>
                        <a:cs typeface="Yu Gothic"/>
                      </a:endParaRPr>
                    </a:p>
                    <a:p>
                      <a:pPr marL="18415">
                        <a:lnSpc>
                          <a:spcPct val="100000"/>
                        </a:lnSpc>
                        <a:spcBef>
                          <a:spcPts val="345"/>
                        </a:spcBef>
                      </a:pPr>
                      <a:r>
                        <a:rPr sz="850" spc="-10" dirty="0">
                          <a:latin typeface="Yu Gothic"/>
                          <a:cs typeface="Yu Gothic"/>
                        </a:rPr>
                        <a:t>（注５）保存義務欄：〇は消費税法保存義務あり。（電子取引の取引データは電帳法上保存義務あり）</a:t>
                      </a:r>
                      <a:endParaRPr sz="850">
                        <a:latin typeface="Yu Gothic"/>
                        <a:cs typeface="Yu Gothic"/>
                      </a:endParaRPr>
                    </a:p>
                  </a:txBody>
                  <a:tcPr marL="0" marR="0" marT="13970" marB="0"/>
                </a:tc>
                <a:extLst>
                  <a:ext uri="{0D108BD9-81ED-4DB2-BD59-A6C34878D82A}">
                    <a16:rowId xmlns:a16="http://schemas.microsoft.com/office/drawing/2014/main" val="10000"/>
                  </a:ext>
                </a:extLst>
              </a:tr>
              <a:tr h="173520">
                <a:tc>
                  <a:txBody>
                    <a:bodyPr/>
                    <a:lstStyle/>
                    <a:p>
                      <a:pPr>
                        <a:lnSpc>
                          <a:spcPct val="100000"/>
                        </a:lnSpc>
                      </a:pPr>
                      <a:endParaRPr sz="900">
                        <a:latin typeface="Times New Roman"/>
                        <a:cs typeface="Times New Roman"/>
                      </a:endParaRPr>
                    </a:p>
                  </a:txBody>
                  <a:tcPr marL="0" marR="0" marT="0" marB="0">
                    <a:lnL w="6350">
                      <a:solidFill>
                        <a:srgbClr val="D3D3D3"/>
                      </a:solidFill>
                      <a:prstDash val="solid"/>
                    </a:lnL>
                    <a:lnT w="6350">
                      <a:solidFill>
                        <a:srgbClr val="D3D3D3"/>
                      </a:solidFill>
                      <a:prstDash val="solid"/>
                    </a:lnT>
                    <a:lnB w="6350">
                      <a:solidFill>
                        <a:srgbClr val="D3D3D3"/>
                      </a:solidFill>
                      <a:prstDash val="solid"/>
                    </a:lnB>
                  </a:tcPr>
                </a:tc>
                <a:tc vMerge="1">
                  <a:txBody>
                    <a:bodyPr/>
                    <a:lstStyle/>
                    <a:p>
                      <a:endParaRPr/>
                    </a:p>
                  </a:txBody>
                  <a:tcPr marL="0" marR="0" marT="13970" marB="0"/>
                </a:tc>
                <a:extLst>
                  <a:ext uri="{0D108BD9-81ED-4DB2-BD59-A6C34878D82A}">
                    <a16:rowId xmlns:a16="http://schemas.microsoft.com/office/drawing/2014/main" val="10001"/>
                  </a:ext>
                </a:extLst>
              </a:tr>
              <a:tr h="173516">
                <a:tc>
                  <a:txBody>
                    <a:bodyPr/>
                    <a:lstStyle/>
                    <a:p>
                      <a:pPr>
                        <a:lnSpc>
                          <a:spcPct val="100000"/>
                        </a:lnSpc>
                      </a:pPr>
                      <a:endParaRPr sz="900">
                        <a:latin typeface="Times New Roman"/>
                        <a:cs typeface="Times New Roman"/>
                      </a:endParaRPr>
                    </a:p>
                  </a:txBody>
                  <a:tcPr marL="0" marR="0" marT="0" marB="0">
                    <a:lnL w="6350">
                      <a:solidFill>
                        <a:srgbClr val="D3D3D3"/>
                      </a:solidFill>
                      <a:prstDash val="solid"/>
                    </a:lnL>
                    <a:lnT w="6350">
                      <a:solidFill>
                        <a:srgbClr val="D3D3D3"/>
                      </a:solidFill>
                      <a:prstDash val="solid"/>
                    </a:lnT>
                    <a:lnB w="6350">
                      <a:solidFill>
                        <a:srgbClr val="D3D3D3"/>
                      </a:solidFill>
                      <a:prstDash val="solid"/>
                    </a:lnB>
                  </a:tcPr>
                </a:tc>
                <a:tc vMerge="1">
                  <a:txBody>
                    <a:bodyPr/>
                    <a:lstStyle/>
                    <a:p>
                      <a:endParaRPr/>
                    </a:p>
                  </a:txBody>
                  <a:tcPr marL="0" marR="0" marT="13970" marB="0"/>
                </a:tc>
                <a:extLst>
                  <a:ext uri="{0D108BD9-81ED-4DB2-BD59-A6C34878D82A}">
                    <a16:rowId xmlns:a16="http://schemas.microsoft.com/office/drawing/2014/main" val="10002"/>
                  </a:ext>
                </a:extLst>
              </a:tr>
              <a:tr h="173469">
                <a:tc gridSpan="2">
                  <a:txBody>
                    <a:bodyPr/>
                    <a:lstStyle/>
                    <a:p>
                      <a:pPr marL="1417955">
                        <a:lnSpc>
                          <a:spcPct val="100000"/>
                        </a:lnSpc>
                        <a:spcBef>
                          <a:spcPts val="125"/>
                        </a:spcBef>
                      </a:pPr>
                      <a:r>
                        <a:rPr sz="850" spc="-10" dirty="0">
                          <a:latin typeface="Yu Gothic"/>
                          <a:cs typeface="Yu Gothic"/>
                        </a:rPr>
                        <a:t>×は消費税法保存義務なし。（電子取引の取引データは電帳法上保存義務あり）</a:t>
                      </a:r>
                      <a:endParaRPr sz="850">
                        <a:latin typeface="Yu Gothic"/>
                        <a:cs typeface="Yu Gothic"/>
                      </a:endParaRPr>
                    </a:p>
                  </a:txBody>
                  <a:tcPr marL="0" marR="0" marT="15875" marB="0">
                    <a:lnL w="6350">
                      <a:solidFill>
                        <a:srgbClr val="D3D3D3"/>
                      </a:solidFill>
                      <a:prstDash val="solid"/>
                    </a:lnL>
                    <a:lnT w="6350" cap="flat" cmpd="sng" algn="ctr">
                      <a:solidFill>
                        <a:srgbClr val="D3D3D3"/>
                      </a:solidFill>
                      <a:prstDash val="solid"/>
                      <a:round/>
                      <a:headEnd type="none" w="med" len="med"/>
                      <a:tailEnd type="none" w="med" len="med"/>
                    </a:lnT>
                    <a:lnB w="6350">
                      <a:solidFill>
                        <a:srgbClr val="D3D3D3"/>
                      </a:solidFill>
                      <a:prstDash val="solid"/>
                    </a:lnB>
                  </a:tcPr>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
        <p:nvSpPr>
          <p:cNvPr id="24" name="object 24"/>
          <p:cNvSpPr/>
          <p:nvPr/>
        </p:nvSpPr>
        <p:spPr>
          <a:xfrm>
            <a:off x="7736554" y="952565"/>
            <a:ext cx="635" cy="0"/>
          </a:xfrm>
          <a:custGeom>
            <a:avLst/>
            <a:gdLst/>
            <a:ahLst/>
            <a:cxnLst/>
            <a:rect l="l" t="t" r="r" b="b"/>
            <a:pathLst>
              <a:path w="634">
                <a:moveTo>
                  <a:pt x="0" y="0"/>
                </a:moveTo>
                <a:lnTo>
                  <a:pt x="19" y="0"/>
                </a:lnTo>
              </a:path>
            </a:pathLst>
          </a:custGeom>
          <a:ln w="3175">
            <a:solidFill>
              <a:srgbClr val="D3D3D3"/>
            </a:solidFill>
          </a:ln>
        </p:spPr>
        <p:txBody>
          <a:bodyPr wrap="square" lIns="0" tIns="0" rIns="0" bIns="0" rtlCol="0"/>
          <a:lstStyle/>
          <a:p>
            <a:endParaRPr/>
          </a:p>
        </p:txBody>
      </p:sp>
      <p:sp>
        <p:nvSpPr>
          <p:cNvPr id="25" name="object 25"/>
          <p:cNvSpPr/>
          <p:nvPr/>
        </p:nvSpPr>
        <p:spPr>
          <a:xfrm>
            <a:off x="7736552" y="952566"/>
            <a:ext cx="635" cy="3810"/>
          </a:xfrm>
          <a:custGeom>
            <a:avLst/>
            <a:gdLst/>
            <a:ahLst/>
            <a:cxnLst/>
            <a:rect l="l" t="t" r="r" b="b"/>
            <a:pathLst>
              <a:path w="634" h="3809">
                <a:moveTo>
                  <a:pt x="0" y="0"/>
                </a:moveTo>
                <a:lnTo>
                  <a:pt x="11" y="3691"/>
                </a:lnTo>
                <a:lnTo>
                  <a:pt x="0" y="0"/>
                </a:lnTo>
                <a:close/>
              </a:path>
            </a:pathLst>
          </a:custGeom>
          <a:solidFill>
            <a:srgbClr val="D3D3D3"/>
          </a:solidFill>
        </p:spPr>
        <p:txBody>
          <a:bodyPr wrap="square" lIns="0" tIns="0" rIns="0" bIns="0" rtlCol="0"/>
          <a:lstStyle/>
          <a:p>
            <a:endParaRPr/>
          </a:p>
        </p:txBody>
      </p:sp>
      <p:sp>
        <p:nvSpPr>
          <p:cNvPr id="26" name="object 26"/>
          <p:cNvSpPr/>
          <p:nvPr/>
        </p:nvSpPr>
        <p:spPr>
          <a:xfrm>
            <a:off x="7736553" y="1126084"/>
            <a:ext cx="635" cy="0"/>
          </a:xfrm>
          <a:custGeom>
            <a:avLst/>
            <a:gdLst/>
            <a:ahLst/>
            <a:cxnLst/>
            <a:rect l="l" t="t" r="r" b="b"/>
            <a:pathLst>
              <a:path w="634">
                <a:moveTo>
                  <a:pt x="0" y="0"/>
                </a:moveTo>
                <a:lnTo>
                  <a:pt x="19" y="0"/>
                </a:lnTo>
              </a:path>
            </a:pathLst>
          </a:custGeom>
          <a:ln w="3175">
            <a:solidFill>
              <a:srgbClr val="D3D3D3"/>
            </a:solidFill>
          </a:ln>
        </p:spPr>
        <p:txBody>
          <a:bodyPr wrap="square" lIns="0" tIns="0" rIns="0" bIns="0" rtlCol="0"/>
          <a:lstStyle/>
          <a:p>
            <a:endParaRPr/>
          </a:p>
        </p:txBody>
      </p:sp>
      <p:sp>
        <p:nvSpPr>
          <p:cNvPr id="27" name="object 27"/>
          <p:cNvSpPr/>
          <p:nvPr/>
        </p:nvSpPr>
        <p:spPr>
          <a:xfrm>
            <a:off x="7736551" y="1126084"/>
            <a:ext cx="635" cy="3810"/>
          </a:xfrm>
          <a:custGeom>
            <a:avLst/>
            <a:gdLst/>
            <a:ahLst/>
            <a:cxnLst/>
            <a:rect l="l" t="t" r="r" b="b"/>
            <a:pathLst>
              <a:path w="634" h="3809">
                <a:moveTo>
                  <a:pt x="0" y="0"/>
                </a:moveTo>
                <a:lnTo>
                  <a:pt x="11" y="3691"/>
                </a:lnTo>
                <a:lnTo>
                  <a:pt x="0" y="0"/>
                </a:lnTo>
                <a:close/>
              </a:path>
            </a:pathLst>
          </a:custGeom>
          <a:solidFill>
            <a:srgbClr val="D3D3D3"/>
          </a:solidFill>
        </p:spPr>
        <p:txBody>
          <a:bodyPr wrap="square" lIns="0" tIns="0" rIns="0" bIns="0" rtlCol="0"/>
          <a:lstStyle/>
          <a:p>
            <a:endParaRPr/>
          </a:p>
        </p:txBody>
      </p:sp>
      <p:sp>
        <p:nvSpPr>
          <p:cNvPr id="28" name="object 28"/>
          <p:cNvSpPr/>
          <p:nvPr/>
        </p:nvSpPr>
        <p:spPr>
          <a:xfrm>
            <a:off x="7736553" y="1299603"/>
            <a:ext cx="635" cy="0"/>
          </a:xfrm>
          <a:custGeom>
            <a:avLst/>
            <a:gdLst/>
            <a:ahLst/>
            <a:cxnLst/>
            <a:rect l="l" t="t" r="r" b="b"/>
            <a:pathLst>
              <a:path w="634">
                <a:moveTo>
                  <a:pt x="0" y="0"/>
                </a:moveTo>
                <a:lnTo>
                  <a:pt x="19" y="0"/>
                </a:lnTo>
              </a:path>
            </a:pathLst>
          </a:custGeom>
          <a:ln w="3175">
            <a:solidFill>
              <a:srgbClr val="D3D3D3"/>
            </a:solidFill>
          </a:ln>
        </p:spPr>
        <p:txBody>
          <a:bodyPr wrap="square" lIns="0" tIns="0" rIns="0" bIns="0" rtlCol="0"/>
          <a:lstStyle/>
          <a:p>
            <a:endParaRPr/>
          </a:p>
        </p:txBody>
      </p:sp>
      <p:sp>
        <p:nvSpPr>
          <p:cNvPr id="29" name="object 29"/>
          <p:cNvSpPr/>
          <p:nvPr/>
        </p:nvSpPr>
        <p:spPr>
          <a:xfrm>
            <a:off x="7736551" y="1299603"/>
            <a:ext cx="635" cy="3810"/>
          </a:xfrm>
          <a:custGeom>
            <a:avLst/>
            <a:gdLst/>
            <a:ahLst/>
            <a:cxnLst/>
            <a:rect l="l" t="t" r="r" b="b"/>
            <a:pathLst>
              <a:path w="634" h="3809">
                <a:moveTo>
                  <a:pt x="0" y="0"/>
                </a:moveTo>
                <a:lnTo>
                  <a:pt x="11" y="3691"/>
                </a:lnTo>
                <a:lnTo>
                  <a:pt x="0" y="0"/>
                </a:lnTo>
                <a:close/>
              </a:path>
            </a:pathLst>
          </a:custGeom>
          <a:solidFill>
            <a:srgbClr val="D3D3D3"/>
          </a:solidFill>
        </p:spPr>
        <p:txBody>
          <a:bodyPr wrap="square" lIns="0" tIns="0" rIns="0" bIns="0" rtlCol="0"/>
          <a:lstStyle/>
          <a:p>
            <a:endParaRPr/>
          </a:p>
        </p:txBody>
      </p:sp>
      <p:sp>
        <p:nvSpPr>
          <p:cNvPr id="30" name="object 30"/>
          <p:cNvSpPr/>
          <p:nvPr/>
        </p:nvSpPr>
        <p:spPr>
          <a:xfrm>
            <a:off x="7736552" y="1473122"/>
            <a:ext cx="635" cy="0"/>
          </a:xfrm>
          <a:custGeom>
            <a:avLst/>
            <a:gdLst/>
            <a:ahLst/>
            <a:cxnLst/>
            <a:rect l="l" t="t" r="r" b="b"/>
            <a:pathLst>
              <a:path w="634">
                <a:moveTo>
                  <a:pt x="0" y="0"/>
                </a:moveTo>
                <a:lnTo>
                  <a:pt x="20" y="0"/>
                </a:lnTo>
              </a:path>
            </a:pathLst>
          </a:custGeom>
          <a:ln w="3175">
            <a:solidFill>
              <a:srgbClr val="D3D3D3"/>
            </a:solidFill>
          </a:ln>
        </p:spPr>
        <p:txBody>
          <a:bodyPr wrap="square" lIns="0" tIns="0" rIns="0" bIns="0" rtlCol="0"/>
          <a:lstStyle/>
          <a:p>
            <a:endParaRPr/>
          </a:p>
        </p:txBody>
      </p:sp>
      <p:sp>
        <p:nvSpPr>
          <p:cNvPr id="31" name="object 31"/>
          <p:cNvSpPr/>
          <p:nvPr/>
        </p:nvSpPr>
        <p:spPr>
          <a:xfrm>
            <a:off x="7736551" y="1473122"/>
            <a:ext cx="635" cy="3810"/>
          </a:xfrm>
          <a:custGeom>
            <a:avLst/>
            <a:gdLst/>
            <a:ahLst/>
            <a:cxnLst/>
            <a:rect l="l" t="t" r="r" b="b"/>
            <a:pathLst>
              <a:path w="634" h="3809">
                <a:moveTo>
                  <a:pt x="0" y="0"/>
                </a:moveTo>
                <a:lnTo>
                  <a:pt x="11" y="3691"/>
                </a:lnTo>
                <a:lnTo>
                  <a:pt x="0" y="0"/>
                </a:lnTo>
                <a:close/>
              </a:path>
            </a:pathLst>
          </a:custGeom>
          <a:solidFill>
            <a:srgbClr val="D3D3D3"/>
          </a:solidFill>
        </p:spPr>
        <p:txBody>
          <a:bodyPr wrap="square" lIns="0" tIns="0" rIns="0" bIns="0" rtlCol="0"/>
          <a:lstStyle/>
          <a:p>
            <a:endParaRPr/>
          </a:p>
        </p:txBody>
      </p:sp>
      <p:sp>
        <p:nvSpPr>
          <p:cNvPr id="32" name="object 32"/>
          <p:cNvSpPr/>
          <p:nvPr/>
        </p:nvSpPr>
        <p:spPr>
          <a:xfrm>
            <a:off x="7736552" y="1646640"/>
            <a:ext cx="635" cy="0"/>
          </a:xfrm>
          <a:custGeom>
            <a:avLst/>
            <a:gdLst/>
            <a:ahLst/>
            <a:cxnLst/>
            <a:rect l="l" t="t" r="r" b="b"/>
            <a:pathLst>
              <a:path w="634">
                <a:moveTo>
                  <a:pt x="0" y="0"/>
                </a:moveTo>
                <a:lnTo>
                  <a:pt x="20" y="0"/>
                </a:lnTo>
              </a:path>
            </a:pathLst>
          </a:custGeom>
          <a:ln w="3175">
            <a:solidFill>
              <a:srgbClr val="D3D3D3"/>
            </a:solidFill>
          </a:ln>
        </p:spPr>
        <p:txBody>
          <a:bodyPr wrap="square" lIns="0" tIns="0" rIns="0" bIns="0" rtlCol="0"/>
          <a:lstStyle/>
          <a:p>
            <a:endParaRPr/>
          </a:p>
        </p:txBody>
      </p:sp>
      <p:sp>
        <p:nvSpPr>
          <p:cNvPr id="33" name="object 33"/>
          <p:cNvSpPr/>
          <p:nvPr/>
        </p:nvSpPr>
        <p:spPr>
          <a:xfrm>
            <a:off x="7736551" y="1646644"/>
            <a:ext cx="635" cy="3810"/>
          </a:xfrm>
          <a:custGeom>
            <a:avLst/>
            <a:gdLst/>
            <a:ahLst/>
            <a:cxnLst/>
            <a:rect l="l" t="t" r="r" b="b"/>
            <a:pathLst>
              <a:path w="634" h="3810">
                <a:moveTo>
                  <a:pt x="0" y="0"/>
                </a:moveTo>
                <a:lnTo>
                  <a:pt x="11" y="3691"/>
                </a:lnTo>
                <a:lnTo>
                  <a:pt x="0" y="0"/>
                </a:lnTo>
                <a:close/>
              </a:path>
            </a:pathLst>
          </a:custGeom>
          <a:solidFill>
            <a:srgbClr val="D3D3D3"/>
          </a:solidFill>
        </p:spPr>
        <p:txBody>
          <a:bodyPr wrap="square" lIns="0" tIns="0" rIns="0" bIns="0" rtlCol="0"/>
          <a:lstStyle/>
          <a:p>
            <a:endParaRPr/>
          </a:p>
        </p:txBody>
      </p:sp>
      <p:sp>
        <p:nvSpPr>
          <p:cNvPr id="34" name="object 34"/>
          <p:cNvSpPr/>
          <p:nvPr/>
        </p:nvSpPr>
        <p:spPr>
          <a:xfrm>
            <a:off x="7736551" y="1820159"/>
            <a:ext cx="635" cy="0"/>
          </a:xfrm>
          <a:custGeom>
            <a:avLst/>
            <a:gdLst/>
            <a:ahLst/>
            <a:cxnLst/>
            <a:rect l="l" t="t" r="r" b="b"/>
            <a:pathLst>
              <a:path w="634">
                <a:moveTo>
                  <a:pt x="0" y="0"/>
                </a:moveTo>
                <a:lnTo>
                  <a:pt x="21" y="0"/>
                </a:lnTo>
              </a:path>
            </a:pathLst>
          </a:custGeom>
          <a:ln w="3175">
            <a:solidFill>
              <a:srgbClr val="D3D3D3"/>
            </a:solidFill>
          </a:ln>
        </p:spPr>
        <p:txBody>
          <a:bodyPr wrap="square" lIns="0" tIns="0" rIns="0" bIns="0" rtlCol="0"/>
          <a:lstStyle/>
          <a:p>
            <a:endParaRPr/>
          </a:p>
        </p:txBody>
      </p:sp>
      <p:sp>
        <p:nvSpPr>
          <p:cNvPr id="35" name="object 35"/>
          <p:cNvSpPr/>
          <p:nvPr/>
        </p:nvSpPr>
        <p:spPr>
          <a:xfrm>
            <a:off x="7736550" y="1820159"/>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36" name="object 36"/>
          <p:cNvSpPr/>
          <p:nvPr/>
        </p:nvSpPr>
        <p:spPr>
          <a:xfrm>
            <a:off x="7736551" y="1993678"/>
            <a:ext cx="635" cy="0"/>
          </a:xfrm>
          <a:custGeom>
            <a:avLst/>
            <a:gdLst/>
            <a:ahLst/>
            <a:cxnLst/>
            <a:rect l="l" t="t" r="r" b="b"/>
            <a:pathLst>
              <a:path w="634">
                <a:moveTo>
                  <a:pt x="0" y="0"/>
                </a:moveTo>
                <a:lnTo>
                  <a:pt x="21" y="0"/>
                </a:lnTo>
              </a:path>
            </a:pathLst>
          </a:custGeom>
          <a:ln w="3175">
            <a:solidFill>
              <a:srgbClr val="D3D3D3"/>
            </a:solidFill>
          </a:ln>
        </p:spPr>
        <p:txBody>
          <a:bodyPr wrap="square" lIns="0" tIns="0" rIns="0" bIns="0" rtlCol="0"/>
          <a:lstStyle/>
          <a:p>
            <a:endParaRPr/>
          </a:p>
        </p:txBody>
      </p:sp>
      <p:sp>
        <p:nvSpPr>
          <p:cNvPr id="37" name="object 37"/>
          <p:cNvSpPr/>
          <p:nvPr/>
        </p:nvSpPr>
        <p:spPr>
          <a:xfrm>
            <a:off x="7736550" y="1993678"/>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38" name="object 38"/>
          <p:cNvSpPr/>
          <p:nvPr/>
        </p:nvSpPr>
        <p:spPr>
          <a:xfrm>
            <a:off x="7736551" y="2167196"/>
            <a:ext cx="635" cy="0"/>
          </a:xfrm>
          <a:custGeom>
            <a:avLst/>
            <a:gdLst/>
            <a:ahLst/>
            <a:cxnLst/>
            <a:rect l="l" t="t" r="r" b="b"/>
            <a:pathLst>
              <a:path w="634">
                <a:moveTo>
                  <a:pt x="0" y="0"/>
                </a:moveTo>
                <a:lnTo>
                  <a:pt x="22" y="0"/>
                </a:lnTo>
              </a:path>
            </a:pathLst>
          </a:custGeom>
          <a:ln w="3175">
            <a:solidFill>
              <a:srgbClr val="D3D3D3"/>
            </a:solidFill>
          </a:ln>
        </p:spPr>
        <p:txBody>
          <a:bodyPr wrap="square" lIns="0" tIns="0" rIns="0" bIns="0" rtlCol="0"/>
          <a:lstStyle/>
          <a:p>
            <a:endParaRPr/>
          </a:p>
        </p:txBody>
      </p:sp>
      <p:sp>
        <p:nvSpPr>
          <p:cNvPr id="39" name="object 39"/>
          <p:cNvSpPr/>
          <p:nvPr/>
        </p:nvSpPr>
        <p:spPr>
          <a:xfrm>
            <a:off x="7736549" y="2167197"/>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40" name="object 40"/>
          <p:cNvSpPr/>
          <p:nvPr/>
        </p:nvSpPr>
        <p:spPr>
          <a:xfrm>
            <a:off x="7736551" y="2340715"/>
            <a:ext cx="635" cy="0"/>
          </a:xfrm>
          <a:custGeom>
            <a:avLst/>
            <a:gdLst/>
            <a:ahLst/>
            <a:cxnLst/>
            <a:rect l="l" t="t" r="r" b="b"/>
            <a:pathLst>
              <a:path w="634">
                <a:moveTo>
                  <a:pt x="0" y="0"/>
                </a:moveTo>
                <a:lnTo>
                  <a:pt x="22" y="0"/>
                </a:lnTo>
              </a:path>
            </a:pathLst>
          </a:custGeom>
          <a:ln w="3175">
            <a:solidFill>
              <a:srgbClr val="D3D3D3"/>
            </a:solidFill>
          </a:ln>
        </p:spPr>
        <p:txBody>
          <a:bodyPr wrap="square" lIns="0" tIns="0" rIns="0" bIns="0" rtlCol="0"/>
          <a:lstStyle/>
          <a:p>
            <a:endParaRPr/>
          </a:p>
        </p:txBody>
      </p:sp>
      <p:sp>
        <p:nvSpPr>
          <p:cNvPr id="41" name="object 41"/>
          <p:cNvSpPr/>
          <p:nvPr/>
        </p:nvSpPr>
        <p:spPr>
          <a:xfrm>
            <a:off x="7736549" y="2340715"/>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42" name="object 42"/>
          <p:cNvSpPr/>
          <p:nvPr/>
        </p:nvSpPr>
        <p:spPr>
          <a:xfrm>
            <a:off x="7736550" y="2514234"/>
            <a:ext cx="635" cy="0"/>
          </a:xfrm>
          <a:custGeom>
            <a:avLst/>
            <a:gdLst/>
            <a:ahLst/>
            <a:cxnLst/>
            <a:rect l="l" t="t" r="r" b="b"/>
            <a:pathLst>
              <a:path w="634">
                <a:moveTo>
                  <a:pt x="0" y="0"/>
                </a:moveTo>
                <a:lnTo>
                  <a:pt x="23" y="0"/>
                </a:lnTo>
              </a:path>
            </a:pathLst>
          </a:custGeom>
          <a:ln w="3175">
            <a:solidFill>
              <a:srgbClr val="D3D3D3"/>
            </a:solidFill>
          </a:ln>
        </p:spPr>
        <p:txBody>
          <a:bodyPr wrap="square" lIns="0" tIns="0" rIns="0" bIns="0" rtlCol="0"/>
          <a:lstStyle/>
          <a:p>
            <a:endParaRPr/>
          </a:p>
        </p:txBody>
      </p:sp>
      <p:sp>
        <p:nvSpPr>
          <p:cNvPr id="43" name="object 43"/>
          <p:cNvSpPr/>
          <p:nvPr/>
        </p:nvSpPr>
        <p:spPr>
          <a:xfrm>
            <a:off x="7736548" y="2514234"/>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44" name="object 44"/>
          <p:cNvSpPr/>
          <p:nvPr/>
        </p:nvSpPr>
        <p:spPr>
          <a:xfrm>
            <a:off x="7736550" y="2687752"/>
            <a:ext cx="635" cy="0"/>
          </a:xfrm>
          <a:custGeom>
            <a:avLst/>
            <a:gdLst/>
            <a:ahLst/>
            <a:cxnLst/>
            <a:rect l="l" t="t" r="r" b="b"/>
            <a:pathLst>
              <a:path w="634">
                <a:moveTo>
                  <a:pt x="0" y="0"/>
                </a:moveTo>
                <a:lnTo>
                  <a:pt x="23" y="0"/>
                </a:lnTo>
              </a:path>
            </a:pathLst>
          </a:custGeom>
          <a:ln w="3175">
            <a:solidFill>
              <a:srgbClr val="D3D3D3"/>
            </a:solidFill>
          </a:ln>
        </p:spPr>
        <p:txBody>
          <a:bodyPr wrap="square" lIns="0" tIns="0" rIns="0" bIns="0" rtlCol="0"/>
          <a:lstStyle/>
          <a:p>
            <a:endParaRPr/>
          </a:p>
        </p:txBody>
      </p:sp>
      <p:sp>
        <p:nvSpPr>
          <p:cNvPr id="45" name="object 45"/>
          <p:cNvSpPr/>
          <p:nvPr/>
        </p:nvSpPr>
        <p:spPr>
          <a:xfrm>
            <a:off x="7736548" y="2687753"/>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46" name="object 46"/>
          <p:cNvSpPr/>
          <p:nvPr/>
        </p:nvSpPr>
        <p:spPr>
          <a:xfrm>
            <a:off x="7736549" y="2861271"/>
            <a:ext cx="635" cy="0"/>
          </a:xfrm>
          <a:custGeom>
            <a:avLst/>
            <a:gdLst/>
            <a:ahLst/>
            <a:cxnLst/>
            <a:rect l="l" t="t" r="r" b="b"/>
            <a:pathLst>
              <a:path w="634">
                <a:moveTo>
                  <a:pt x="0" y="0"/>
                </a:moveTo>
                <a:lnTo>
                  <a:pt x="23" y="0"/>
                </a:lnTo>
              </a:path>
            </a:pathLst>
          </a:custGeom>
          <a:ln w="3175">
            <a:solidFill>
              <a:srgbClr val="D3D3D3"/>
            </a:solidFill>
          </a:ln>
        </p:spPr>
        <p:txBody>
          <a:bodyPr wrap="square" lIns="0" tIns="0" rIns="0" bIns="0" rtlCol="0"/>
          <a:lstStyle/>
          <a:p>
            <a:endParaRPr/>
          </a:p>
        </p:txBody>
      </p:sp>
      <p:sp>
        <p:nvSpPr>
          <p:cNvPr id="47" name="object 47"/>
          <p:cNvSpPr/>
          <p:nvPr/>
        </p:nvSpPr>
        <p:spPr>
          <a:xfrm>
            <a:off x="7736547" y="2861271"/>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48" name="object 48"/>
          <p:cNvSpPr/>
          <p:nvPr/>
        </p:nvSpPr>
        <p:spPr>
          <a:xfrm>
            <a:off x="7736549" y="3034790"/>
            <a:ext cx="635" cy="0"/>
          </a:xfrm>
          <a:custGeom>
            <a:avLst/>
            <a:gdLst/>
            <a:ahLst/>
            <a:cxnLst/>
            <a:rect l="l" t="t" r="r" b="b"/>
            <a:pathLst>
              <a:path w="634">
                <a:moveTo>
                  <a:pt x="0" y="0"/>
                </a:moveTo>
                <a:lnTo>
                  <a:pt x="23" y="0"/>
                </a:lnTo>
              </a:path>
            </a:pathLst>
          </a:custGeom>
          <a:ln w="3175">
            <a:solidFill>
              <a:srgbClr val="D3D3D3"/>
            </a:solidFill>
          </a:ln>
        </p:spPr>
        <p:txBody>
          <a:bodyPr wrap="square" lIns="0" tIns="0" rIns="0" bIns="0" rtlCol="0"/>
          <a:lstStyle/>
          <a:p>
            <a:endParaRPr/>
          </a:p>
        </p:txBody>
      </p:sp>
      <p:sp>
        <p:nvSpPr>
          <p:cNvPr id="49" name="object 49"/>
          <p:cNvSpPr/>
          <p:nvPr/>
        </p:nvSpPr>
        <p:spPr>
          <a:xfrm>
            <a:off x="7736547" y="3034790"/>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50" name="object 50"/>
          <p:cNvSpPr/>
          <p:nvPr/>
        </p:nvSpPr>
        <p:spPr>
          <a:xfrm>
            <a:off x="7736548" y="3215692"/>
            <a:ext cx="635" cy="0"/>
          </a:xfrm>
          <a:custGeom>
            <a:avLst/>
            <a:gdLst/>
            <a:ahLst/>
            <a:cxnLst/>
            <a:rect l="l" t="t" r="r" b="b"/>
            <a:pathLst>
              <a:path w="634">
                <a:moveTo>
                  <a:pt x="0" y="0"/>
                </a:moveTo>
                <a:lnTo>
                  <a:pt x="24" y="0"/>
                </a:lnTo>
              </a:path>
            </a:pathLst>
          </a:custGeom>
          <a:ln w="3175">
            <a:solidFill>
              <a:srgbClr val="D3D3D3"/>
            </a:solidFill>
          </a:ln>
        </p:spPr>
        <p:txBody>
          <a:bodyPr wrap="square" lIns="0" tIns="0" rIns="0" bIns="0" rtlCol="0"/>
          <a:lstStyle/>
          <a:p>
            <a:endParaRPr/>
          </a:p>
        </p:txBody>
      </p:sp>
      <p:sp>
        <p:nvSpPr>
          <p:cNvPr id="51" name="object 51"/>
          <p:cNvSpPr/>
          <p:nvPr/>
        </p:nvSpPr>
        <p:spPr>
          <a:xfrm>
            <a:off x="7736547" y="3215693"/>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52" name="object 52"/>
          <p:cNvSpPr/>
          <p:nvPr/>
        </p:nvSpPr>
        <p:spPr>
          <a:xfrm>
            <a:off x="7736548" y="3389211"/>
            <a:ext cx="635" cy="0"/>
          </a:xfrm>
          <a:custGeom>
            <a:avLst/>
            <a:gdLst/>
            <a:ahLst/>
            <a:cxnLst/>
            <a:rect l="l" t="t" r="r" b="b"/>
            <a:pathLst>
              <a:path w="634">
                <a:moveTo>
                  <a:pt x="0" y="0"/>
                </a:moveTo>
                <a:lnTo>
                  <a:pt x="24" y="0"/>
                </a:lnTo>
              </a:path>
            </a:pathLst>
          </a:custGeom>
          <a:ln w="3175">
            <a:solidFill>
              <a:srgbClr val="D3D3D3"/>
            </a:solidFill>
          </a:ln>
        </p:spPr>
        <p:txBody>
          <a:bodyPr wrap="square" lIns="0" tIns="0" rIns="0" bIns="0" rtlCol="0"/>
          <a:lstStyle/>
          <a:p>
            <a:endParaRPr/>
          </a:p>
        </p:txBody>
      </p:sp>
      <p:sp>
        <p:nvSpPr>
          <p:cNvPr id="53" name="object 53"/>
          <p:cNvSpPr/>
          <p:nvPr/>
        </p:nvSpPr>
        <p:spPr>
          <a:xfrm>
            <a:off x="7736547" y="3389211"/>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54" name="object 54"/>
          <p:cNvSpPr/>
          <p:nvPr/>
        </p:nvSpPr>
        <p:spPr>
          <a:xfrm>
            <a:off x="7736547" y="3562730"/>
            <a:ext cx="635" cy="0"/>
          </a:xfrm>
          <a:custGeom>
            <a:avLst/>
            <a:gdLst/>
            <a:ahLst/>
            <a:cxnLst/>
            <a:rect l="l" t="t" r="r" b="b"/>
            <a:pathLst>
              <a:path w="634">
                <a:moveTo>
                  <a:pt x="0" y="0"/>
                </a:moveTo>
                <a:lnTo>
                  <a:pt x="25" y="0"/>
                </a:lnTo>
              </a:path>
            </a:pathLst>
          </a:custGeom>
          <a:ln w="3175">
            <a:solidFill>
              <a:srgbClr val="D3D3D3"/>
            </a:solidFill>
          </a:ln>
        </p:spPr>
        <p:txBody>
          <a:bodyPr wrap="square" lIns="0" tIns="0" rIns="0" bIns="0" rtlCol="0"/>
          <a:lstStyle/>
          <a:p>
            <a:endParaRPr/>
          </a:p>
        </p:txBody>
      </p:sp>
      <p:sp>
        <p:nvSpPr>
          <p:cNvPr id="55" name="object 55"/>
          <p:cNvSpPr/>
          <p:nvPr/>
        </p:nvSpPr>
        <p:spPr>
          <a:xfrm>
            <a:off x="7736546" y="3562730"/>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56" name="object 56"/>
          <p:cNvSpPr/>
          <p:nvPr/>
        </p:nvSpPr>
        <p:spPr>
          <a:xfrm>
            <a:off x="7736547" y="3736249"/>
            <a:ext cx="635" cy="0"/>
          </a:xfrm>
          <a:custGeom>
            <a:avLst/>
            <a:gdLst/>
            <a:ahLst/>
            <a:cxnLst/>
            <a:rect l="l" t="t" r="r" b="b"/>
            <a:pathLst>
              <a:path w="634">
                <a:moveTo>
                  <a:pt x="0" y="0"/>
                </a:moveTo>
                <a:lnTo>
                  <a:pt x="25" y="0"/>
                </a:lnTo>
              </a:path>
            </a:pathLst>
          </a:custGeom>
          <a:ln w="3175">
            <a:solidFill>
              <a:srgbClr val="D3D3D3"/>
            </a:solidFill>
          </a:ln>
        </p:spPr>
        <p:txBody>
          <a:bodyPr wrap="square" lIns="0" tIns="0" rIns="0" bIns="0" rtlCol="0"/>
          <a:lstStyle/>
          <a:p>
            <a:endParaRPr/>
          </a:p>
        </p:txBody>
      </p:sp>
      <p:sp>
        <p:nvSpPr>
          <p:cNvPr id="57" name="object 57"/>
          <p:cNvSpPr/>
          <p:nvPr/>
        </p:nvSpPr>
        <p:spPr>
          <a:xfrm>
            <a:off x="7736546" y="3736249"/>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58" name="object 58"/>
          <p:cNvSpPr/>
          <p:nvPr/>
        </p:nvSpPr>
        <p:spPr>
          <a:xfrm>
            <a:off x="7736547" y="3909767"/>
            <a:ext cx="635" cy="0"/>
          </a:xfrm>
          <a:custGeom>
            <a:avLst/>
            <a:gdLst/>
            <a:ahLst/>
            <a:cxnLst/>
            <a:rect l="l" t="t" r="r" b="b"/>
            <a:pathLst>
              <a:path w="634">
                <a:moveTo>
                  <a:pt x="0" y="0"/>
                </a:moveTo>
                <a:lnTo>
                  <a:pt x="25" y="0"/>
                </a:lnTo>
              </a:path>
            </a:pathLst>
          </a:custGeom>
          <a:ln w="3175">
            <a:solidFill>
              <a:srgbClr val="D3D3D3"/>
            </a:solidFill>
          </a:ln>
        </p:spPr>
        <p:txBody>
          <a:bodyPr wrap="square" lIns="0" tIns="0" rIns="0" bIns="0" rtlCol="0"/>
          <a:lstStyle/>
          <a:p>
            <a:endParaRPr/>
          </a:p>
        </p:txBody>
      </p:sp>
      <p:sp>
        <p:nvSpPr>
          <p:cNvPr id="59" name="object 59"/>
          <p:cNvSpPr/>
          <p:nvPr/>
        </p:nvSpPr>
        <p:spPr>
          <a:xfrm>
            <a:off x="7736545" y="3909771"/>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60" name="object 60"/>
          <p:cNvSpPr/>
          <p:nvPr/>
        </p:nvSpPr>
        <p:spPr>
          <a:xfrm>
            <a:off x="7736547" y="4083286"/>
            <a:ext cx="635" cy="0"/>
          </a:xfrm>
          <a:custGeom>
            <a:avLst/>
            <a:gdLst/>
            <a:ahLst/>
            <a:cxnLst/>
            <a:rect l="l" t="t" r="r" b="b"/>
            <a:pathLst>
              <a:path w="634">
                <a:moveTo>
                  <a:pt x="0" y="0"/>
                </a:moveTo>
                <a:lnTo>
                  <a:pt x="25" y="0"/>
                </a:lnTo>
              </a:path>
            </a:pathLst>
          </a:custGeom>
          <a:ln w="3175">
            <a:solidFill>
              <a:srgbClr val="D3D3D3"/>
            </a:solidFill>
          </a:ln>
        </p:spPr>
        <p:txBody>
          <a:bodyPr wrap="square" lIns="0" tIns="0" rIns="0" bIns="0" rtlCol="0"/>
          <a:lstStyle/>
          <a:p>
            <a:endParaRPr/>
          </a:p>
        </p:txBody>
      </p:sp>
      <p:sp>
        <p:nvSpPr>
          <p:cNvPr id="61" name="object 61"/>
          <p:cNvSpPr/>
          <p:nvPr/>
        </p:nvSpPr>
        <p:spPr>
          <a:xfrm>
            <a:off x="7736545" y="4083286"/>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62" name="object 62"/>
          <p:cNvSpPr/>
          <p:nvPr/>
        </p:nvSpPr>
        <p:spPr>
          <a:xfrm>
            <a:off x="7736546" y="4256805"/>
            <a:ext cx="635" cy="0"/>
          </a:xfrm>
          <a:custGeom>
            <a:avLst/>
            <a:gdLst/>
            <a:ahLst/>
            <a:cxnLst/>
            <a:rect l="l" t="t" r="r" b="b"/>
            <a:pathLst>
              <a:path w="634">
                <a:moveTo>
                  <a:pt x="0" y="0"/>
                </a:moveTo>
                <a:lnTo>
                  <a:pt x="27" y="0"/>
                </a:lnTo>
              </a:path>
            </a:pathLst>
          </a:custGeom>
          <a:ln w="3175">
            <a:solidFill>
              <a:srgbClr val="D3D3D3"/>
            </a:solidFill>
          </a:ln>
        </p:spPr>
        <p:txBody>
          <a:bodyPr wrap="square" lIns="0" tIns="0" rIns="0" bIns="0" rtlCol="0"/>
          <a:lstStyle/>
          <a:p>
            <a:endParaRPr/>
          </a:p>
        </p:txBody>
      </p:sp>
      <p:sp>
        <p:nvSpPr>
          <p:cNvPr id="63" name="object 63"/>
          <p:cNvSpPr/>
          <p:nvPr/>
        </p:nvSpPr>
        <p:spPr>
          <a:xfrm>
            <a:off x="7736544" y="4256805"/>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64" name="object 64"/>
          <p:cNvSpPr/>
          <p:nvPr/>
        </p:nvSpPr>
        <p:spPr>
          <a:xfrm>
            <a:off x="7736546" y="4430323"/>
            <a:ext cx="635" cy="0"/>
          </a:xfrm>
          <a:custGeom>
            <a:avLst/>
            <a:gdLst/>
            <a:ahLst/>
            <a:cxnLst/>
            <a:rect l="l" t="t" r="r" b="b"/>
            <a:pathLst>
              <a:path w="634">
                <a:moveTo>
                  <a:pt x="0" y="0"/>
                </a:moveTo>
                <a:lnTo>
                  <a:pt x="27" y="0"/>
                </a:lnTo>
              </a:path>
            </a:pathLst>
          </a:custGeom>
          <a:ln w="3175">
            <a:solidFill>
              <a:srgbClr val="D3D3D3"/>
            </a:solidFill>
          </a:ln>
        </p:spPr>
        <p:txBody>
          <a:bodyPr wrap="square" lIns="0" tIns="0" rIns="0" bIns="0" rtlCol="0"/>
          <a:lstStyle/>
          <a:p>
            <a:endParaRPr/>
          </a:p>
        </p:txBody>
      </p:sp>
      <p:sp>
        <p:nvSpPr>
          <p:cNvPr id="65" name="object 65"/>
          <p:cNvSpPr/>
          <p:nvPr/>
        </p:nvSpPr>
        <p:spPr>
          <a:xfrm>
            <a:off x="7736544" y="4430324"/>
            <a:ext cx="635" cy="3810"/>
          </a:xfrm>
          <a:custGeom>
            <a:avLst/>
            <a:gdLst/>
            <a:ahLst/>
            <a:cxnLst/>
            <a:rect l="l" t="t" r="r" b="b"/>
            <a:pathLst>
              <a:path w="634" h="3810">
                <a:moveTo>
                  <a:pt x="0" y="0"/>
                </a:moveTo>
                <a:lnTo>
                  <a:pt x="14" y="3691"/>
                </a:lnTo>
                <a:lnTo>
                  <a:pt x="0" y="0"/>
                </a:lnTo>
                <a:close/>
              </a:path>
            </a:pathLst>
          </a:custGeom>
          <a:solidFill>
            <a:srgbClr val="D3D3D3"/>
          </a:solidFill>
        </p:spPr>
        <p:txBody>
          <a:bodyPr wrap="square" lIns="0" tIns="0" rIns="0" bIns="0" rtlCol="0"/>
          <a:lstStyle/>
          <a:p>
            <a:endParaRPr/>
          </a:p>
        </p:txBody>
      </p:sp>
      <p:sp>
        <p:nvSpPr>
          <p:cNvPr id="66" name="object 66"/>
          <p:cNvSpPr/>
          <p:nvPr/>
        </p:nvSpPr>
        <p:spPr>
          <a:xfrm>
            <a:off x="7736545" y="4603842"/>
            <a:ext cx="635" cy="0"/>
          </a:xfrm>
          <a:custGeom>
            <a:avLst/>
            <a:gdLst/>
            <a:ahLst/>
            <a:cxnLst/>
            <a:rect l="l" t="t" r="r" b="b"/>
            <a:pathLst>
              <a:path w="634">
                <a:moveTo>
                  <a:pt x="0" y="0"/>
                </a:moveTo>
                <a:lnTo>
                  <a:pt x="27" y="0"/>
                </a:lnTo>
              </a:path>
            </a:pathLst>
          </a:custGeom>
          <a:ln w="3175">
            <a:solidFill>
              <a:srgbClr val="D3D3D3"/>
            </a:solidFill>
          </a:ln>
        </p:spPr>
        <p:txBody>
          <a:bodyPr wrap="square" lIns="0" tIns="0" rIns="0" bIns="0" rtlCol="0"/>
          <a:lstStyle/>
          <a:p>
            <a:endParaRPr/>
          </a:p>
        </p:txBody>
      </p:sp>
      <p:sp>
        <p:nvSpPr>
          <p:cNvPr id="67" name="object 67"/>
          <p:cNvSpPr/>
          <p:nvPr/>
        </p:nvSpPr>
        <p:spPr>
          <a:xfrm>
            <a:off x="7736544" y="4603842"/>
            <a:ext cx="635" cy="3810"/>
          </a:xfrm>
          <a:custGeom>
            <a:avLst/>
            <a:gdLst/>
            <a:ahLst/>
            <a:cxnLst/>
            <a:rect l="l" t="t" r="r" b="b"/>
            <a:pathLst>
              <a:path w="634" h="3810">
                <a:moveTo>
                  <a:pt x="0" y="0"/>
                </a:moveTo>
                <a:lnTo>
                  <a:pt x="18" y="3695"/>
                </a:lnTo>
                <a:lnTo>
                  <a:pt x="0" y="0"/>
                </a:lnTo>
                <a:close/>
              </a:path>
            </a:pathLst>
          </a:custGeom>
          <a:solidFill>
            <a:srgbClr val="D3D3D3"/>
          </a:solidFill>
        </p:spPr>
        <p:txBody>
          <a:bodyPr wrap="square" lIns="0" tIns="0" rIns="0" bIns="0" rtlCol="0"/>
          <a:lstStyle/>
          <a:p>
            <a:endParaRPr/>
          </a:p>
        </p:txBody>
      </p:sp>
      <p:sp>
        <p:nvSpPr>
          <p:cNvPr id="68" name="object 68"/>
          <p:cNvSpPr/>
          <p:nvPr/>
        </p:nvSpPr>
        <p:spPr>
          <a:xfrm>
            <a:off x="7736545" y="4777361"/>
            <a:ext cx="635" cy="0"/>
          </a:xfrm>
          <a:custGeom>
            <a:avLst/>
            <a:gdLst/>
            <a:ahLst/>
            <a:cxnLst/>
            <a:rect l="l" t="t" r="r" b="b"/>
            <a:pathLst>
              <a:path w="634">
                <a:moveTo>
                  <a:pt x="0" y="0"/>
                </a:moveTo>
                <a:lnTo>
                  <a:pt x="27" y="0"/>
                </a:lnTo>
              </a:path>
            </a:pathLst>
          </a:custGeom>
          <a:ln w="3175">
            <a:solidFill>
              <a:srgbClr val="D3D3D3"/>
            </a:solidFill>
          </a:ln>
        </p:spPr>
        <p:txBody>
          <a:bodyPr wrap="square" lIns="0" tIns="0" rIns="0" bIns="0" rtlCol="0"/>
          <a:lstStyle/>
          <a:p>
            <a:endParaRPr/>
          </a:p>
        </p:txBody>
      </p:sp>
      <p:sp>
        <p:nvSpPr>
          <p:cNvPr id="69" name="object 69"/>
          <p:cNvSpPr/>
          <p:nvPr/>
        </p:nvSpPr>
        <p:spPr>
          <a:xfrm>
            <a:off x="7736544" y="4777361"/>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70" name="object 70"/>
          <p:cNvSpPr/>
          <p:nvPr/>
        </p:nvSpPr>
        <p:spPr>
          <a:xfrm>
            <a:off x="7736544" y="4950879"/>
            <a:ext cx="635" cy="0"/>
          </a:xfrm>
          <a:custGeom>
            <a:avLst/>
            <a:gdLst/>
            <a:ahLst/>
            <a:cxnLst/>
            <a:rect l="l" t="t" r="r" b="b"/>
            <a:pathLst>
              <a:path w="634">
                <a:moveTo>
                  <a:pt x="0" y="0"/>
                </a:moveTo>
                <a:lnTo>
                  <a:pt x="28" y="0"/>
                </a:lnTo>
              </a:path>
            </a:pathLst>
          </a:custGeom>
          <a:ln w="3175">
            <a:solidFill>
              <a:srgbClr val="D3D3D3"/>
            </a:solidFill>
          </a:ln>
        </p:spPr>
        <p:txBody>
          <a:bodyPr wrap="square" lIns="0" tIns="0" rIns="0" bIns="0" rtlCol="0"/>
          <a:lstStyle/>
          <a:p>
            <a:endParaRPr/>
          </a:p>
        </p:txBody>
      </p:sp>
      <p:sp>
        <p:nvSpPr>
          <p:cNvPr id="71" name="object 71"/>
          <p:cNvSpPr/>
          <p:nvPr/>
        </p:nvSpPr>
        <p:spPr>
          <a:xfrm>
            <a:off x="7736543" y="4950879"/>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72" name="object 72"/>
          <p:cNvSpPr/>
          <p:nvPr/>
        </p:nvSpPr>
        <p:spPr>
          <a:xfrm>
            <a:off x="7736544" y="5124398"/>
            <a:ext cx="635" cy="0"/>
          </a:xfrm>
          <a:custGeom>
            <a:avLst/>
            <a:gdLst/>
            <a:ahLst/>
            <a:cxnLst/>
            <a:rect l="l" t="t" r="r" b="b"/>
            <a:pathLst>
              <a:path w="634">
                <a:moveTo>
                  <a:pt x="0" y="0"/>
                </a:moveTo>
                <a:lnTo>
                  <a:pt x="28" y="0"/>
                </a:lnTo>
              </a:path>
            </a:pathLst>
          </a:custGeom>
          <a:ln w="3175">
            <a:solidFill>
              <a:srgbClr val="D3D3D3"/>
            </a:solidFill>
          </a:ln>
        </p:spPr>
        <p:txBody>
          <a:bodyPr wrap="square" lIns="0" tIns="0" rIns="0" bIns="0" rtlCol="0"/>
          <a:lstStyle/>
          <a:p>
            <a:endParaRPr/>
          </a:p>
        </p:txBody>
      </p:sp>
      <p:sp>
        <p:nvSpPr>
          <p:cNvPr id="73" name="object 73"/>
          <p:cNvSpPr/>
          <p:nvPr/>
        </p:nvSpPr>
        <p:spPr>
          <a:xfrm>
            <a:off x="7736543" y="5124398"/>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74" name="object 74"/>
          <p:cNvSpPr/>
          <p:nvPr/>
        </p:nvSpPr>
        <p:spPr>
          <a:xfrm>
            <a:off x="7736544" y="5297917"/>
            <a:ext cx="635" cy="0"/>
          </a:xfrm>
          <a:custGeom>
            <a:avLst/>
            <a:gdLst/>
            <a:ahLst/>
            <a:cxnLst/>
            <a:rect l="l" t="t" r="r" b="b"/>
            <a:pathLst>
              <a:path w="634">
                <a:moveTo>
                  <a:pt x="0" y="0"/>
                </a:moveTo>
                <a:lnTo>
                  <a:pt x="29" y="0"/>
                </a:lnTo>
              </a:path>
            </a:pathLst>
          </a:custGeom>
          <a:ln w="3175">
            <a:solidFill>
              <a:srgbClr val="D3D3D3"/>
            </a:solidFill>
          </a:ln>
        </p:spPr>
        <p:txBody>
          <a:bodyPr wrap="square" lIns="0" tIns="0" rIns="0" bIns="0" rtlCol="0"/>
          <a:lstStyle/>
          <a:p>
            <a:endParaRPr/>
          </a:p>
        </p:txBody>
      </p:sp>
      <p:sp>
        <p:nvSpPr>
          <p:cNvPr id="75" name="object 75"/>
          <p:cNvSpPr/>
          <p:nvPr/>
        </p:nvSpPr>
        <p:spPr>
          <a:xfrm>
            <a:off x="7736542" y="5297917"/>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76" name="object 76"/>
          <p:cNvSpPr/>
          <p:nvPr/>
        </p:nvSpPr>
        <p:spPr>
          <a:xfrm>
            <a:off x="7736544" y="5471436"/>
            <a:ext cx="635" cy="0"/>
          </a:xfrm>
          <a:custGeom>
            <a:avLst/>
            <a:gdLst/>
            <a:ahLst/>
            <a:cxnLst/>
            <a:rect l="l" t="t" r="r" b="b"/>
            <a:pathLst>
              <a:path w="634">
                <a:moveTo>
                  <a:pt x="0" y="0"/>
                </a:moveTo>
                <a:lnTo>
                  <a:pt x="29" y="0"/>
                </a:lnTo>
              </a:path>
            </a:pathLst>
          </a:custGeom>
          <a:ln w="3175">
            <a:solidFill>
              <a:srgbClr val="D3D3D3"/>
            </a:solidFill>
          </a:ln>
        </p:spPr>
        <p:txBody>
          <a:bodyPr wrap="square" lIns="0" tIns="0" rIns="0" bIns="0" rtlCol="0"/>
          <a:lstStyle/>
          <a:p>
            <a:endParaRPr/>
          </a:p>
        </p:txBody>
      </p:sp>
      <p:sp>
        <p:nvSpPr>
          <p:cNvPr id="77" name="object 77"/>
          <p:cNvSpPr/>
          <p:nvPr/>
        </p:nvSpPr>
        <p:spPr>
          <a:xfrm>
            <a:off x="7736542" y="5471440"/>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78" name="object 78"/>
          <p:cNvSpPr/>
          <p:nvPr/>
        </p:nvSpPr>
        <p:spPr>
          <a:xfrm>
            <a:off x="7736543" y="5644954"/>
            <a:ext cx="635" cy="0"/>
          </a:xfrm>
          <a:custGeom>
            <a:avLst/>
            <a:gdLst/>
            <a:ahLst/>
            <a:cxnLst/>
            <a:rect l="l" t="t" r="r" b="b"/>
            <a:pathLst>
              <a:path w="634">
                <a:moveTo>
                  <a:pt x="0" y="0"/>
                </a:moveTo>
                <a:lnTo>
                  <a:pt x="29" y="0"/>
                </a:lnTo>
              </a:path>
            </a:pathLst>
          </a:custGeom>
          <a:ln w="3175">
            <a:solidFill>
              <a:srgbClr val="D3D3D3"/>
            </a:solidFill>
          </a:ln>
        </p:spPr>
        <p:txBody>
          <a:bodyPr wrap="square" lIns="0" tIns="0" rIns="0" bIns="0" rtlCol="0"/>
          <a:lstStyle/>
          <a:p>
            <a:endParaRPr/>
          </a:p>
        </p:txBody>
      </p:sp>
      <p:sp>
        <p:nvSpPr>
          <p:cNvPr id="79" name="object 79"/>
          <p:cNvSpPr/>
          <p:nvPr/>
        </p:nvSpPr>
        <p:spPr>
          <a:xfrm>
            <a:off x="7736541" y="5644955"/>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80" name="object 80"/>
          <p:cNvSpPr/>
          <p:nvPr/>
        </p:nvSpPr>
        <p:spPr>
          <a:xfrm>
            <a:off x="7736543" y="5818473"/>
            <a:ext cx="635" cy="0"/>
          </a:xfrm>
          <a:custGeom>
            <a:avLst/>
            <a:gdLst/>
            <a:ahLst/>
            <a:cxnLst/>
            <a:rect l="l" t="t" r="r" b="b"/>
            <a:pathLst>
              <a:path w="634">
                <a:moveTo>
                  <a:pt x="0" y="0"/>
                </a:moveTo>
                <a:lnTo>
                  <a:pt x="29" y="0"/>
                </a:lnTo>
              </a:path>
            </a:pathLst>
          </a:custGeom>
          <a:ln w="3175">
            <a:solidFill>
              <a:srgbClr val="D3D3D3"/>
            </a:solidFill>
          </a:ln>
        </p:spPr>
        <p:txBody>
          <a:bodyPr wrap="square" lIns="0" tIns="0" rIns="0" bIns="0" rtlCol="0"/>
          <a:lstStyle/>
          <a:p>
            <a:endParaRPr/>
          </a:p>
        </p:txBody>
      </p:sp>
      <p:sp>
        <p:nvSpPr>
          <p:cNvPr id="81" name="object 81"/>
          <p:cNvSpPr/>
          <p:nvPr/>
        </p:nvSpPr>
        <p:spPr>
          <a:xfrm>
            <a:off x="7736541" y="5818473"/>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82" name="object 82"/>
          <p:cNvSpPr/>
          <p:nvPr/>
        </p:nvSpPr>
        <p:spPr>
          <a:xfrm>
            <a:off x="7736542" y="5991992"/>
            <a:ext cx="635" cy="0"/>
          </a:xfrm>
          <a:custGeom>
            <a:avLst/>
            <a:gdLst/>
            <a:ahLst/>
            <a:cxnLst/>
            <a:rect l="l" t="t" r="r" b="b"/>
            <a:pathLst>
              <a:path w="634">
                <a:moveTo>
                  <a:pt x="0" y="0"/>
                </a:moveTo>
                <a:lnTo>
                  <a:pt x="30" y="0"/>
                </a:lnTo>
              </a:path>
            </a:pathLst>
          </a:custGeom>
          <a:ln w="3175">
            <a:solidFill>
              <a:srgbClr val="D3D3D3"/>
            </a:solidFill>
          </a:ln>
        </p:spPr>
        <p:txBody>
          <a:bodyPr wrap="square" lIns="0" tIns="0" rIns="0" bIns="0" rtlCol="0"/>
          <a:lstStyle/>
          <a:p>
            <a:endParaRPr/>
          </a:p>
        </p:txBody>
      </p:sp>
      <p:sp>
        <p:nvSpPr>
          <p:cNvPr id="83" name="object 83"/>
          <p:cNvSpPr/>
          <p:nvPr/>
        </p:nvSpPr>
        <p:spPr>
          <a:xfrm>
            <a:off x="7736540" y="5991992"/>
            <a:ext cx="635" cy="3810"/>
          </a:xfrm>
          <a:custGeom>
            <a:avLst/>
            <a:gdLst/>
            <a:ahLst/>
            <a:cxnLst/>
            <a:rect l="l" t="t" r="r" b="b"/>
            <a:pathLst>
              <a:path w="634" h="3810">
                <a:moveTo>
                  <a:pt x="0" y="0"/>
                </a:moveTo>
                <a:lnTo>
                  <a:pt x="18" y="3691"/>
                </a:lnTo>
                <a:lnTo>
                  <a:pt x="0" y="0"/>
                </a:lnTo>
                <a:close/>
              </a:path>
            </a:pathLst>
          </a:custGeom>
          <a:solidFill>
            <a:srgbClr val="D3D3D3"/>
          </a:solidFill>
        </p:spPr>
        <p:txBody>
          <a:bodyPr wrap="square" lIns="0" tIns="0" rIns="0" bIns="0" rtlCol="0"/>
          <a:lstStyle/>
          <a:p>
            <a:endParaRPr/>
          </a:p>
        </p:txBody>
      </p:sp>
      <p:sp>
        <p:nvSpPr>
          <p:cNvPr id="84" name="object 84"/>
          <p:cNvSpPr/>
          <p:nvPr/>
        </p:nvSpPr>
        <p:spPr>
          <a:xfrm>
            <a:off x="7736542" y="6165510"/>
            <a:ext cx="635" cy="0"/>
          </a:xfrm>
          <a:custGeom>
            <a:avLst/>
            <a:gdLst/>
            <a:ahLst/>
            <a:cxnLst/>
            <a:rect l="l" t="t" r="r" b="b"/>
            <a:pathLst>
              <a:path w="634">
                <a:moveTo>
                  <a:pt x="0" y="0"/>
                </a:moveTo>
                <a:lnTo>
                  <a:pt x="30" y="0"/>
                </a:lnTo>
              </a:path>
            </a:pathLst>
          </a:custGeom>
          <a:ln w="3175">
            <a:solidFill>
              <a:srgbClr val="D3D3D3"/>
            </a:solidFill>
          </a:ln>
        </p:spPr>
        <p:txBody>
          <a:bodyPr wrap="square" lIns="0" tIns="0" rIns="0" bIns="0" rtlCol="0"/>
          <a:lstStyle/>
          <a:p>
            <a:endParaRPr/>
          </a:p>
        </p:txBody>
      </p:sp>
      <p:sp>
        <p:nvSpPr>
          <p:cNvPr id="85" name="object 85"/>
          <p:cNvSpPr/>
          <p:nvPr/>
        </p:nvSpPr>
        <p:spPr>
          <a:xfrm>
            <a:off x="7736540" y="6165510"/>
            <a:ext cx="635" cy="3810"/>
          </a:xfrm>
          <a:custGeom>
            <a:avLst/>
            <a:gdLst/>
            <a:ahLst/>
            <a:cxnLst/>
            <a:rect l="l" t="t" r="r" b="b"/>
            <a:pathLst>
              <a:path w="634" h="3810">
                <a:moveTo>
                  <a:pt x="0" y="0"/>
                </a:moveTo>
                <a:lnTo>
                  <a:pt x="22" y="3695"/>
                </a:lnTo>
                <a:lnTo>
                  <a:pt x="0" y="0"/>
                </a:lnTo>
                <a:close/>
              </a:path>
            </a:pathLst>
          </a:custGeom>
          <a:solidFill>
            <a:srgbClr val="D3D3D3"/>
          </a:solidFill>
        </p:spPr>
        <p:txBody>
          <a:bodyPr wrap="square" lIns="0" tIns="0" rIns="0" bIns="0" rtlCol="0"/>
          <a:lstStyle/>
          <a:p>
            <a:endParaRPr/>
          </a:p>
        </p:txBody>
      </p:sp>
      <p:sp>
        <p:nvSpPr>
          <p:cNvPr id="86" name="object 86"/>
          <p:cNvSpPr/>
          <p:nvPr/>
        </p:nvSpPr>
        <p:spPr>
          <a:xfrm>
            <a:off x="5859074" y="2901796"/>
            <a:ext cx="1111817" cy="663598"/>
          </a:xfrm>
          <a:prstGeom prst="rect">
            <a:avLst/>
          </a:prstGeom>
          <a:blipFill>
            <a:blip r:embed="rId2" cstate="print"/>
            <a:stretch>
              <a:fillRect/>
            </a:stretch>
          </a:blipFill>
        </p:spPr>
        <p:txBody>
          <a:bodyPr wrap="square" lIns="0" tIns="0" rIns="0" bIns="0" rtlCol="0"/>
          <a:lstStyle/>
          <a:p>
            <a:endParaRPr/>
          </a:p>
        </p:txBody>
      </p:sp>
      <p:sp>
        <p:nvSpPr>
          <p:cNvPr id="87" name="object 87"/>
          <p:cNvSpPr/>
          <p:nvPr/>
        </p:nvSpPr>
        <p:spPr>
          <a:xfrm>
            <a:off x="5847493" y="3857986"/>
            <a:ext cx="1130795" cy="658654"/>
          </a:xfrm>
          <a:prstGeom prst="rect">
            <a:avLst/>
          </a:prstGeom>
          <a:blipFill>
            <a:blip r:embed="rId3" cstate="print"/>
            <a:stretch>
              <a:fillRect/>
            </a:stretch>
          </a:blipFill>
        </p:spPr>
        <p:txBody>
          <a:bodyPr wrap="square" lIns="0" tIns="0" rIns="0" bIns="0" rtlCol="0"/>
          <a:lstStyle/>
          <a:p>
            <a:endParaRPr/>
          </a:p>
        </p:txBody>
      </p:sp>
      <p:sp>
        <p:nvSpPr>
          <p:cNvPr id="91" name="スライド番号プレースホルダー 90">
            <a:extLst>
              <a:ext uri="{FF2B5EF4-FFF2-40B4-BE49-F238E27FC236}">
                <a16:creationId xmlns:a16="http://schemas.microsoft.com/office/drawing/2014/main" id="{B4740FB2-EFBA-488E-89DF-63B557E69507}"/>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26</a:t>
            </a:fld>
            <a:endParaRPr lang="en-US" altLang="ja-JP"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6707" y="284034"/>
            <a:ext cx="8610586" cy="566822"/>
          </a:xfrm>
          <a:prstGeom prst="rect">
            <a:avLst/>
          </a:prstGeom>
        </p:spPr>
        <p:txBody>
          <a:bodyPr vert="horz" wrap="square" lIns="0" tIns="12700" rIns="0" bIns="0" rtlCol="0">
            <a:spAutoFit/>
          </a:bodyPr>
          <a:lstStyle/>
          <a:p>
            <a:pPr marL="12700">
              <a:lnSpc>
                <a:spcPct val="100000"/>
              </a:lnSpc>
              <a:spcBef>
                <a:spcPts val="100"/>
              </a:spcBef>
            </a:pPr>
            <a:r>
              <a:rPr dirty="0"/>
              <a:t>方式１６：複合仕入明</a:t>
            </a:r>
            <a:r>
              <a:rPr spc="-15" dirty="0"/>
              <a:t>細</a:t>
            </a:r>
            <a:r>
              <a:rPr dirty="0"/>
              <a:t>書（</a:t>
            </a:r>
            <a:r>
              <a:rPr spc="-15" dirty="0"/>
              <a:t>相</a:t>
            </a:r>
            <a:r>
              <a:rPr dirty="0"/>
              <a:t>殺付）</a:t>
            </a:r>
          </a:p>
        </p:txBody>
      </p:sp>
      <p:sp>
        <p:nvSpPr>
          <p:cNvPr id="3" name="object 3"/>
          <p:cNvSpPr txBox="1"/>
          <p:nvPr/>
        </p:nvSpPr>
        <p:spPr>
          <a:xfrm>
            <a:off x="2302487" y="867579"/>
            <a:ext cx="4996815" cy="1311275"/>
          </a:xfrm>
          <a:prstGeom prst="rect">
            <a:avLst/>
          </a:prstGeom>
        </p:spPr>
        <p:txBody>
          <a:bodyPr vert="horz" wrap="square" lIns="0" tIns="13335" rIns="0" bIns="0" rtlCol="0">
            <a:spAutoFit/>
          </a:bodyPr>
          <a:lstStyle/>
          <a:p>
            <a:pPr algn="ctr">
              <a:lnSpc>
                <a:spcPct val="100000"/>
              </a:lnSpc>
              <a:spcBef>
                <a:spcPts val="105"/>
              </a:spcBef>
            </a:pPr>
            <a:r>
              <a:rPr sz="800" spc="5" dirty="0">
                <a:latin typeface="Yu Gothic"/>
                <a:cs typeface="Yu Gothic"/>
              </a:rPr>
              <a:t>＜消費税の仕入税額控除制度における適格請求書等保存方式に関するＱ＆Ａ（平成 </a:t>
            </a:r>
            <a:r>
              <a:rPr sz="800" spc="-5" dirty="0">
                <a:latin typeface="Yu Gothic"/>
                <a:cs typeface="Yu Gothic"/>
              </a:rPr>
              <a:t>30</a:t>
            </a:r>
            <a:r>
              <a:rPr sz="800" spc="10" dirty="0">
                <a:latin typeface="Yu Gothic"/>
                <a:cs typeface="Yu Gothic"/>
              </a:rPr>
              <a:t> </a:t>
            </a:r>
            <a:r>
              <a:rPr sz="800" spc="5" dirty="0">
                <a:latin typeface="Yu Gothic"/>
                <a:cs typeface="Yu Gothic"/>
              </a:rPr>
              <a:t>年</a:t>
            </a:r>
            <a:r>
              <a:rPr sz="800" spc="10" dirty="0">
                <a:latin typeface="Yu Gothic"/>
                <a:cs typeface="Yu Gothic"/>
              </a:rPr>
              <a:t> </a:t>
            </a:r>
            <a:r>
              <a:rPr sz="800" spc="-5" dirty="0">
                <a:latin typeface="Yu Gothic"/>
                <a:cs typeface="Yu Gothic"/>
              </a:rPr>
              <a:t>11</a:t>
            </a:r>
            <a:r>
              <a:rPr sz="800" spc="10" dirty="0">
                <a:latin typeface="Yu Gothic"/>
                <a:cs typeface="Yu Gothic"/>
              </a:rPr>
              <a:t> </a:t>
            </a:r>
            <a:r>
              <a:rPr sz="800" spc="5" dirty="0">
                <a:latin typeface="Yu Gothic"/>
                <a:cs typeface="Yu Gothic"/>
              </a:rPr>
              <a:t>月改訂）問</a:t>
            </a:r>
            <a:r>
              <a:rPr sz="800" dirty="0">
                <a:latin typeface="Yu Gothic"/>
                <a:cs typeface="Yu Gothic"/>
              </a:rPr>
              <a:t>60＞</a:t>
            </a:r>
            <a:endParaRPr sz="800">
              <a:latin typeface="Yu Gothic"/>
              <a:cs typeface="Yu Gothic"/>
            </a:endParaRPr>
          </a:p>
          <a:p>
            <a:pPr>
              <a:lnSpc>
                <a:spcPct val="100000"/>
              </a:lnSpc>
            </a:pPr>
            <a:endParaRPr sz="900">
              <a:latin typeface="Times New Roman"/>
              <a:cs typeface="Times New Roman"/>
            </a:endParaRPr>
          </a:p>
          <a:p>
            <a:pPr algn="ctr">
              <a:lnSpc>
                <a:spcPct val="100000"/>
              </a:lnSpc>
              <a:spcBef>
                <a:spcPts val="620"/>
              </a:spcBef>
            </a:pPr>
            <a:r>
              <a:rPr sz="800" spc="5" dirty="0">
                <a:latin typeface="Yu Gothic"/>
                <a:cs typeface="Yu Gothic"/>
              </a:rPr>
              <a:t>仕入明細・相殺明細書</a:t>
            </a:r>
            <a:endParaRPr sz="800">
              <a:latin typeface="Yu Gothic"/>
              <a:cs typeface="Yu Gothic"/>
            </a:endParaRPr>
          </a:p>
          <a:p>
            <a:pPr marL="815975">
              <a:lnSpc>
                <a:spcPct val="100000"/>
              </a:lnSpc>
              <a:spcBef>
                <a:spcPts val="350"/>
              </a:spcBef>
              <a:tabLst>
                <a:tab pos="3028950" algn="l"/>
              </a:tabLst>
            </a:pPr>
            <a:r>
              <a:rPr sz="800" b="1" spc="5" dirty="0">
                <a:solidFill>
                  <a:srgbClr val="C00000"/>
                </a:solidFill>
                <a:latin typeface="Yu Gothic"/>
                <a:cs typeface="Yu Gothic"/>
              </a:rPr>
              <a:t>〇〇株式会社  </a:t>
            </a:r>
            <a:r>
              <a:rPr sz="800" b="1" spc="125" dirty="0">
                <a:solidFill>
                  <a:srgbClr val="C00000"/>
                </a:solidFill>
                <a:latin typeface="Yu Gothic"/>
                <a:cs typeface="Yu Gothic"/>
              </a:rPr>
              <a:t> </a:t>
            </a:r>
            <a:r>
              <a:rPr sz="800" b="1" spc="5" dirty="0">
                <a:solidFill>
                  <a:srgbClr val="C00000"/>
                </a:solidFill>
                <a:latin typeface="Yu Gothic"/>
                <a:cs typeface="Yu Gothic"/>
              </a:rPr>
              <a:t>御中	</a:t>
            </a:r>
            <a:r>
              <a:rPr sz="800" spc="15" dirty="0">
                <a:latin typeface="Yu Gothic"/>
                <a:cs typeface="Yu Gothic"/>
              </a:rPr>
              <a:t>H</a:t>
            </a:r>
            <a:r>
              <a:rPr sz="800" spc="5" dirty="0">
                <a:latin typeface="Yu Gothic"/>
                <a:cs typeface="Yu Gothic"/>
              </a:rPr>
              <a:t>〇</a:t>
            </a:r>
            <a:r>
              <a:rPr sz="800" spc="-5" dirty="0">
                <a:latin typeface="Yu Gothic"/>
                <a:cs typeface="Yu Gothic"/>
              </a:rPr>
              <a:t>.10.31</a:t>
            </a:r>
            <a:endParaRPr sz="800">
              <a:latin typeface="Yu Gothic"/>
              <a:cs typeface="Yu Gothic"/>
            </a:endParaRPr>
          </a:p>
          <a:p>
            <a:pPr marL="812800">
              <a:lnSpc>
                <a:spcPct val="100000"/>
              </a:lnSpc>
              <a:spcBef>
                <a:spcPts val="345"/>
              </a:spcBef>
            </a:pPr>
            <a:r>
              <a:rPr sz="800" spc="5" dirty="0">
                <a:latin typeface="Yu Gothic"/>
                <a:cs typeface="Yu Gothic"/>
              </a:rPr>
              <a:t>下記により</a:t>
            </a:r>
            <a:r>
              <a:rPr sz="800" spc="-5" dirty="0">
                <a:latin typeface="Yu Gothic"/>
                <a:cs typeface="Yu Gothic"/>
              </a:rPr>
              <a:t>11/30</a:t>
            </a:r>
            <a:r>
              <a:rPr sz="800" spc="5" dirty="0">
                <a:latin typeface="Yu Gothic"/>
                <a:cs typeface="Yu Gothic"/>
              </a:rPr>
              <a:t>にお支払いしますので、確認をお願いします。</a:t>
            </a:r>
            <a:endParaRPr sz="800">
              <a:latin typeface="Yu Gothic"/>
              <a:cs typeface="Yu Gothic"/>
            </a:endParaRPr>
          </a:p>
          <a:p>
            <a:pPr marL="27940" algn="ctr">
              <a:lnSpc>
                <a:spcPct val="100000"/>
              </a:lnSpc>
              <a:spcBef>
                <a:spcPts val="350"/>
              </a:spcBef>
            </a:pPr>
            <a:r>
              <a:rPr sz="800" spc="5" dirty="0">
                <a:latin typeface="Yu Gothic"/>
                <a:cs typeface="Yu Gothic"/>
              </a:rPr>
              <a:t>本支払通知に</a:t>
            </a:r>
            <a:r>
              <a:rPr sz="800" spc="-5" dirty="0">
                <a:latin typeface="Yu Gothic"/>
                <a:cs typeface="Yu Gothic"/>
              </a:rPr>
              <a:t>10</a:t>
            </a:r>
            <a:r>
              <a:rPr sz="800" spc="5" dirty="0">
                <a:latin typeface="Yu Gothic"/>
                <a:cs typeface="Yu Gothic"/>
              </a:rPr>
              <a:t>日以内に回答なき場合は、確認いただいたものとします。</a:t>
            </a:r>
            <a:endParaRPr sz="800">
              <a:latin typeface="Yu Gothic"/>
              <a:cs typeface="Yu Gothic"/>
            </a:endParaRPr>
          </a:p>
          <a:p>
            <a:pPr>
              <a:lnSpc>
                <a:spcPct val="100000"/>
              </a:lnSpc>
            </a:pPr>
            <a:endParaRPr sz="900">
              <a:latin typeface="Times New Roman"/>
              <a:cs typeface="Times New Roman"/>
            </a:endParaRPr>
          </a:p>
          <a:p>
            <a:pPr marL="1322705">
              <a:lnSpc>
                <a:spcPct val="100000"/>
              </a:lnSpc>
              <a:spcBef>
                <a:spcPts val="620"/>
              </a:spcBef>
            </a:pPr>
            <a:r>
              <a:rPr sz="800" spc="-5" dirty="0">
                <a:latin typeface="Yu Gothic"/>
                <a:cs typeface="Yu Gothic"/>
              </a:rPr>
              <a:t>10</a:t>
            </a:r>
            <a:r>
              <a:rPr sz="800" spc="5" dirty="0">
                <a:latin typeface="Yu Gothic"/>
                <a:cs typeface="Yu Gothic"/>
              </a:rPr>
              <a:t>月分支払金額</a:t>
            </a:r>
            <a:r>
              <a:rPr sz="800" spc="-5" dirty="0">
                <a:latin typeface="Yu Gothic"/>
                <a:cs typeface="Yu Gothic"/>
              </a:rPr>
              <a:t>：15,300(</a:t>
            </a:r>
            <a:r>
              <a:rPr sz="800" spc="5" dirty="0">
                <a:latin typeface="Yu Gothic"/>
                <a:cs typeface="Yu Gothic"/>
              </a:rPr>
              <a:t>税込</a:t>
            </a:r>
            <a:r>
              <a:rPr sz="800" dirty="0">
                <a:latin typeface="Yu Gothic"/>
                <a:cs typeface="Yu Gothic"/>
              </a:rPr>
              <a:t>)</a:t>
            </a:r>
            <a:r>
              <a:rPr sz="800" spc="114" dirty="0">
                <a:latin typeface="Yu Gothic"/>
                <a:cs typeface="Yu Gothic"/>
              </a:rPr>
              <a:t> </a:t>
            </a:r>
            <a:r>
              <a:rPr sz="800" spc="5" dirty="0">
                <a:latin typeface="Yu Gothic"/>
                <a:cs typeface="Yu Gothic"/>
              </a:rPr>
              <a:t>消費税</a:t>
            </a:r>
            <a:r>
              <a:rPr sz="800" spc="-5" dirty="0">
                <a:latin typeface="Yu Gothic"/>
                <a:cs typeface="Yu Gothic"/>
              </a:rPr>
              <a:t>：1,300</a:t>
            </a:r>
            <a:endParaRPr sz="800">
              <a:latin typeface="Yu Gothic"/>
              <a:cs typeface="Yu Gothic"/>
            </a:endParaRPr>
          </a:p>
        </p:txBody>
      </p:sp>
      <p:sp>
        <p:nvSpPr>
          <p:cNvPr id="4" name="object 4"/>
          <p:cNvSpPr txBox="1"/>
          <p:nvPr/>
        </p:nvSpPr>
        <p:spPr>
          <a:xfrm>
            <a:off x="3118861" y="5026279"/>
            <a:ext cx="1039494" cy="148590"/>
          </a:xfrm>
          <a:prstGeom prst="rect">
            <a:avLst/>
          </a:prstGeom>
        </p:spPr>
        <p:txBody>
          <a:bodyPr vert="horz" wrap="square" lIns="0" tIns="13335" rIns="0" bIns="0" rtlCol="0">
            <a:spAutoFit/>
          </a:bodyPr>
          <a:lstStyle/>
          <a:p>
            <a:pPr>
              <a:lnSpc>
                <a:spcPct val="100000"/>
              </a:lnSpc>
              <a:spcBef>
                <a:spcPts val="105"/>
              </a:spcBef>
            </a:pPr>
            <a:r>
              <a:rPr sz="800" b="1" spc="5" dirty="0">
                <a:solidFill>
                  <a:srgbClr val="C00000"/>
                </a:solidFill>
                <a:latin typeface="Yu Gothic"/>
                <a:cs typeface="Yu Gothic"/>
              </a:rPr>
              <a:t>※は軽減税率対象品目</a:t>
            </a:r>
            <a:endParaRPr sz="800">
              <a:latin typeface="Yu Gothic"/>
              <a:cs typeface="Yu Gothic"/>
            </a:endParaRPr>
          </a:p>
        </p:txBody>
      </p:sp>
      <p:sp>
        <p:nvSpPr>
          <p:cNvPr id="5" name="object 5"/>
          <p:cNvSpPr txBox="1"/>
          <p:nvPr/>
        </p:nvSpPr>
        <p:spPr>
          <a:xfrm>
            <a:off x="5335164" y="4817051"/>
            <a:ext cx="1039494" cy="358140"/>
          </a:xfrm>
          <a:prstGeom prst="rect">
            <a:avLst/>
          </a:prstGeom>
        </p:spPr>
        <p:txBody>
          <a:bodyPr vert="horz" wrap="square" lIns="0" tIns="56515" rIns="0" bIns="0" rtlCol="0">
            <a:spAutoFit/>
          </a:bodyPr>
          <a:lstStyle/>
          <a:p>
            <a:pPr>
              <a:lnSpc>
                <a:spcPct val="100000"/>
              </a:lnSpc>
              <a:spcBef>
                <a:spcPts val="445"/>
              </a:spcBef>
            </a:pPr>
            <a:r>
              <a:rPr sz="800" b="1" spc="5" dirty="0">
                <a:solidFill>
                  <a:srgbClr val="C00000"/>
                </a:solidFill>
                <a:latin typeface="Yu Gothic"/>
                <a:cs typeface="Yu Gothic"/>
              </a:rPr>
              <a:t>登録番号：</a:t>
            </a:r>
            <a:r>
              <a:rPr sz="800" b="1" dirty="0">
                <a:solidFill>
                  <a:srgbClr val="C00000"/>
                </a:solidFill>
                <a:latin typeface="Yu Gothic"/>
                <a:cs typeface="Yu Gothic"/>
              </a:rPr>
              <a:t>T</a:t>
            </a:r>
            <a:r>
              <a:rPr sz="800" b="1" spc="10" dirty="0">
                <a:solidFill>
                  <a:srgbClr val="C00000"/>
                </a:solidFill>
                <a:latin typeface="Yu Gothic"/>
                <a:cs typeface="Yu Gothic"/>
              </a:rPr>
              <a:t>1233</a:t>
            </a:r>
            <a:r>
              <a:rPr sz="800" b="1" spc="5" dirty="0">
                <a:solidFill>
                  <a:srgbClr val="C00000"/>
                </a:solidFill>
                <a:latin typeface="Yu Gothic"/>
                <a:cs typeface="Yu Gothic"/>
              </a:rPr>
              <a:t>・・</a:t>
            </a:r>
            <a:endParaRPr sz="800">
              <a:latin typeface="Yu Gothic"/>
              <a:cs typeface="Yu Gothic"/>
            </a:endParaRPr>
          </a:p>
          <a:p>
            <a:pPr>
              <a:lnSpc>
                <a:spcPct val="100000"/>
              </a:lnSpc>
              <a:spcBef>
                <a:spcPts val="350"/>
              </a:spcBef>
            </a:pPr>
            <a:r>
              <a:rPr sz="800" b="1" spc="5" dirty="0">
                <a:solidFill>
                  <a:srgbClr val="C00000"/>
                </a:solidFill>
                <a:latin typeface="Yu Gothic"/>
                <a:cs typeface="Yu Gothic"/>
              </a:rPr>
              <a:t>■■株式会社</a:t>
            </a:r>
            <a:endParaRPr sz="800">
              <a:latin typeface="Yu Gothic"/>
              <a:cs typeface="Yu Gothic"/>
            </a:endParaRPr>
          </a:p>
        </p:txBody>
      </p:sp>
      <p:sp>
        <p:nvSpPr>
          <p:cNvPr id="6" name="object 6"/>
          <p:cNvSpPr txBox="1"/>
          <p:nvPr/>
        </p:nvSpPr>
        <p:spPr>
          <a:xfrm>
            <a:off x="2302480" y="5149043"/>
            <a:ext cx="4748530" cy="1188085"/>
          </a:xfrm>
          <a:prstGeom prst="rect">
            <a:avLst/>
          </a:prstGeom>
        </p:spPr>
        <p:txBody>
          <a:bodyPr vert="horz" wrap="square" lIns="0" tIns="56515" rIns="0" bIns="0" rtlCol="0">
            <a:spAutoFit/>
          </a:bodyPr>
          <a:lstStyle/>
          <a:p>
            <a:pPr marL="12700">
              <a:lnSpc>
                <a:spcPct val="100000"/>
              </a:lnSpc>
              <a:spcBef>
                <a:spcPts val="445"/>
              </a:spcBef>
            </a:pPr>
            <a:r>
              <a:rPr sz="800" spc="5" dirty="0">
                <a:latin typeface="Yu Gothic"/>
                <a:cs typeface="Yu Gothic"/>
              </a:rPr>
              <a:t>（注</a:t>
            </a:r>
            <a:r>
              <a:rPr sz="800" dirty="0">
                <a:latin typeface="Yu Gothic"/>
                <a:cs typeface="Yu Gothic"/>
              </a:rPr>
              <a:t>1）</a:t>
            </a:r>
            <a:r>
              <a:rPr sz="800" spc="5" dirty="0">
                <a:latin typeface="Yu Gothic"/>
                <a:cs typeface="Yu Gothic"/>
              </a:rPr>
              <a:t>各書類中</a:t>
            </a:r>
            <a:r>
              <a:rPr sz="800" dirty="0">
                <a:latin typeface="Yu Gothic"/>
                <a:cs typeface="Yu Gothic"/>
              </a:rPr>
              <a:t>、</a:t>
            </a:r>
            <a:r>
              <a:rPr sz="800" b="1" spc="5" dirty="0">
                <a:solidFill>
                  <a:srgbClr val="C00000"/>
                </a:solidFill>
                <a:latin typeface="Yu Gothic"/>
                <a:cs typeface="Yu Gothic"/>
              </a:rPr>
              <a:t>赤太文字（ゴシック体）</a:t>
            </a:r>
            <a:r>
              <a:rPr sz="800" spc="5" dirty="0">
                <a:latin typeface="Yu Gothic"/>
                <a:cs typeface="Yu Gothic"/>
              </a:rPr>
              <a:t>が適格請求書・仕入明細書の必須「記載事項」を示す</a:t>
            </a:r>
            <a:endParaRPr sz="800">
              <a:latin typeface="Yu Gothic"/>
              <a:cs typeface="Yu Gothic"/>
            </a:endParaRPr>
          </a:p>
          <a:p>
            <a:pPr marL="12700">
              <a:lnSpc>
                <a:spcPct val="100000"/>
              </a:lnSpc>
              <a:spcBef>
                <a:spcPts val="345"/>
              </a:spcBef>
            </a:pPr>
            <a:r>
              <a:rPr sz="800" spc="5" dirty="0">
                <a:latin typeface="Yu Gothic"/>
                <a:cs typeface="Yu Gothic"/>
              </a:rPr>
              <a:t>（注</a:t>
            </a:r>
            <a:r>
              <a:rPr sz="800" dirty="0">
                <a:latin typeface="Yu Gothic"/>
                <a:cs typeface="Yu Gothic"/>
              </a:rPr>
              <a:t>2）</a:t>
            </a:r>
            <a:r>
              <a:rPr sz="800" spc="5" dirty="0">
                <a:latin typeface="Yu Gothic"/>
                <a:cs typeface="Yu Gothic"/>
              </a:rPr>
              <a:t>「課税資産の譲渡等の価額」は税抜価格、または税込価格のいずれでもよい</a:t>
            </a:r>
            <a:endParaRPr sz="800">
              <a:latin typeface="Yu Gothic"/>
              <a:cs typeface="Yu Gothic"/>
            </a:endParaRPr>
          </a:p>
          <a:p>
            <a:pPr marL="12700">
              <a:lnSpc>
                <a:spcPct val="100000"/>
              </a:lnSpc>
              <a:spcBef>
                <a:spcPts val="350"/>
              </a:spcBef>
            </a:pPr>
            <a:r>
              <a:rPr sz="800" spc="5" dirty="0">
                <a:latin typeface="Yu Gothic"/>
                <a:cs typeface="Yu Gothic"/>
              </a:rPr>
              <a:t>（注３）相殺明細は発注者が仕入先との取引で仕入先に代行して負担した役務等に関する適格請求書</a:t>
            </a:r>
            <a:endParaRPr sz="800">
              <a:latin typeface="Yu Gothic"/>
              <a:cs typeface="Yu Gothic"/>
            </a:endParaRPr>
          </a:p>
          <a:p>
            <a:pPr marL="12700">
              <a:lnSpc>
                <a:spcPct val="100000"/>
              </a:lnSpc>
              <a:spcBef>
                <a:spcPts val="350"/>
              </a:spcBef>
            </a:pPr>
            <a:r>
              <a:rPr sz="800" spc="5" dirty="0">
                <a:latin typeface="Yu Gothic"/>
                <a:cs typeface="Yu Gothic"/>
              </a:rPr>
              <a:t>（注</a:t>
            </a:r>
            <a:r>
              <a:rPr sz="800" dirty="0">
                <a:latin typeface="Yu Gothic"/>
                <a:cs typeface="Yu Gothic"/>
              </a:rPr>
              <a:t>４)</a:t>
            </a:r>
            <a:r>
              <a:rPr sz="800" spc="5" dirty="0">
                <a:latin typeface="Yu Gothic"/>
                <a:cs typeface="Yu Gothic"/>
              </a:rPr>
              <a:t>各書類欄：〇は「インボイス」適合書類。</a:t>
            </a:r>
            <a:endParaRPr sz="800">
              <a:latin typeface="Yu Gothic"/>
              <a:cs typeface="Yu Gothic"/>
            </a:endParaRPr>
          </a:p>
          <a:p>
            <a:pPr marL="422909">
              <a:lnSpc>
                <a:spcPct val="100000"/>
              </a:lnSpc>
              <a:spcBef>
                <a:spcPts val="345"/>
              </a:spcBef>
            </a:pPr>
            <a:r>
              <a:rPr sz="800" spc="5" dirty="0">
                <a:latin typeface="Yu Gothic"/>
                <a:cs typeface="Yu Gothic"/>
              </a:rPr>
              <a:t>ただし仕入明細書のインボイス該当には仕入先の確認が必要</a:t>
            </a:r>
            <a:endParaRPr sz="800">
              <a:latin typeface="Yu Gothic"/>
              <a:cs typeface="Yu Gothic"/>
            </a:endParaRPr>
          </a:p>
          <a:p>
            <a:pPr marL="12700">
              <a:lnSpc>
                <a:spcPct val="100000"/>
              </a:lnSpc>
              <a:spcBef>
                <a:spcPts val="350"/>
              </a:spcBef>
            </a:pPr>
            <a:r>
              <a:rPr sz="800" spc="5" dirty="0">
                <a:latin typeface="Yu Gothic"/>
                <a:cs typeface="Yu Gothic"/>
              </a:rPr>
              <a:t>（注５）保存義務欄：〇は消費税法保存義務あり。（電子取引の取引データは電帳法上保存義務あり）</a:t>
            </a:r>
            <a:endParaRPr sz="800">
              <a:latin typeface="Yu Gothic"/>
              <a:cs typeface="Yu Gothic"/>
            </a:endParaRPr>
          </a:p>
          <a:p>
            <a:pPr marL="1038860">
              <a:lnSpc>
                <a:spcPct val="100000"/>
              </a:lnSpc>
              <a:spcBef>
                <a:spcPts val="345"/>
              </a:spcBef>
            </a:pPr>
            <a:r>
              <a:rPr sz="800" spc="5" dirty="0">
                <a:latin typeface="Yu Gothic"/>
                <a:cs typeface="Yu Gothic"/>
              </a:rPr>
              <a:t>×は消費税法保存義務なし。（電子取引の取引データは電帳法上保存義務あり）</a:t>
            </a:r>
            <a:endParaRPr sz="800">
              <a:latin typeface="Yu Gothic"/>
              <a:cs typeface="Yu Gothic"/>
            </a:endParaRPr>
          </a:p>
        </p:txBody>
      </p:sp>
      <p:sp>
        <p:nvSpPr>
          <p:cNvPr id="7" name="object 7"/>
          <p:cNvSpPr/>
          <p:nvPr/>
        </p:nvSpPr>
        <p:spPr>
          <a:xfrm>
            <a:off x="3097622" y="1032179"/>
            <a:ext cx="0" cy="162560"/>
          </a:xfrm>
          <a:custGeom>
            <a:avLst/>
            <a:gdLst/>
            <a:ahLst/>
            <a:cxnLst/>
            <a:rect l="l" t="t" r="r" b="b"/>
            <a:pathLst>
              <a:path h="162559">
                <a:moveTo>
                  <a:pt x="0" y="0"/>
                </a:moveTo>
                <a:lnTo>
                  <a:pt x="0" y="162525"/>
                </a:lnTo>
              </a:path>
            </a:pathLst>
          </a:custGeom>
          <a:ln w="3175">
            <a:solidFill>
              <a:srgbClr val="D3D3D3"/>
            </a:solidFill>
          </a:ln>
        </p:spPr>
        <p:txBody>
          <a:bodyPr wrap="square" lIns="0" tIns="0" rIns="0" bIns="0" rtlCol="0"/>
          <a:lstStyle/>
          <a:p>
            <a:endParaRPr/>
          </a:p>
        </p:txBody>
      </p:sp>
      <p:sp>
        <p:nvSpPr>
          <p:cNvPr id="8" name="object 8"/>
          <p:cNvSpPr/>
          <p:nvPr/>
        </p:nvSpPr>
        <p:spPr>
          <a:xfrm>
            <a:off x="3099395" y="1032179"/>
            <a:ext cx="0" cy="162560"/>
          </a:xfrm>
          <a:custGeom>
            <a:avLst/>
            <a:gdLst/>
            <a:ahLst/>
            <a:cxnLst/>
            <a:rect l="l" t="t" r="r" b="b"/>
            <a:pathLst>
              <a:path h="162559">
                <a:moveTo>
                  <a:pt x="0" y="0"/>
                </a:moveTo>
                <a:lnTo>
                  <a:pt x="0" y="162525"/>
                </a:lnTo>
              </a:path>
            </a:pathLst>
          </a:custGeom>
          <a:ln w="3540">
            <a:solidFill>
              <a:srgbClr val="D3D3D3"/>
            </a:solidFill>
          </a:ln>
        </p:spPr>
        <p:txBody>
          <a:bodyPr wrap="square" lIns="0" tIns="0" rIns="0" bIns="0" rtlCol="0"/>
          <a:lstStyle/>
          <a:p>
            <a:endParaRPr/>
          </a:p>
        </p:txBody>
      </p:sp>
      <p:sp>
        <p:nvSpPr>
          <p:cNvPr id="9" name="object 9"/>
          <p:cNvSpPr/>
          <p:nvPr/>
        </p:nvSpPr>
        <p:spPr>
          <a:xfrm>
            <a:off x="3607448" y="1032180"/>
            <a:ext cx="0" cy="162560"/>
          </a:xfrm>
          <a:custGeom>
            <a:avLst/>
            <a:gdLst/>
            <a:ahLst/>
            <a:cxnLst/>
            <a:rect l="l" t="t" r="r" b="b"/>
            <a:pathLst>
              <a:path h="162559">
                <a:moveTo>
                  <a:pt x="0" y="0"/>
                </a:moveTo>
                <a:lnTo>
                  <a:pt x="0" y="162525"/>
                </a:lnTo>
              </a:path>
            </a:pathLst>
          </a:custGeom>
          <a:ln w="3175">
            <a:solidFill>
              <a:srgbClr val="D3D3D3"/>
            </a:solidFill>
          </a:ln>
        </p:spPr>
        <p:txBody>
          <a:bodyPr wrap="square" lIns="0" tIns="0" rIns="0" bIns="0" rtlCol="0"/>
          <a:lstStyle/>
          <a:p>
            <a:endParaRPr/>
          </a:p>
        </p:txBody>
      </p:sp>
      <p:sp>
        <p:nvSpPr>
          <p:cNvPr id="10" name="object 10"/>
          <p:cNvSpPr/>
          <p:nvPr/>
        </p:nvSpPr>
        <p:spPr>
          <a:xfrm>
            <a:off x="3609221" y="1032181"/>
            <a:ext cx="0" cy="162560"/>
          </a:xfrm>
          <a:custGeom>
            <a:avLst/>
            <a:gdLst/>
            <a:ahLst/>
            <a:cxnLst/>
            <a:rect l="l" t="t" r="r" b="b"/>
            <a:pathLst>
              <a:path h="162559">
                <a:moveTo>
                  <a:pt x="0" y="0"/>
                </a:moveTo>
                <a:lnTo>
                  <a:pt x="0" y="162525"/>
                </a:lnTo>
              </a:path>
            </a:pathLst>
          </a:custGeom>
          <a:ln w="3540">
            <a:solidFill>
              <a:srgbClr val="D3D3D3"/>
            </a:solidFill>
          </a:ln>
        </p:spPr>
        <p:txBody>
          <a:bodyPr wrap="square" lIns="0" tIns="0" rIns="0" bIns="0" rtlCol="0"/>
          <a:lstStyle/>
          <a:p>
            <a:endParaRPr/>
          </a:p>
        </p:txBody>
      </p:sp>
      <p:sp>
        <p:nvSpPr>
          <p:cNvPr id="11" name="object 11"/>
          <p:cNvSpPr/>
          <p:nvPr/>
        </p:nvSpPr>
        <p:spPr>
          <a:xfrm>
            <a:off x="4283676" y="1032182"/>
            <a:ext cx="0" cy="162560"/>
          </a:xfrm>
          <a:custGeom>
            <a:avLst/>
            <a:gdLst/>
            <a:ahLst/>
            <a:cxnLst/>
            <a:rect l="l" t="t" r="r" b="b"/>
            <a:pathLst>
              <a:path h="162559">
                <a:moveTo>
                  <a:pt x="0" y="0"/>
                </a:moveTo>
                <a:lnTo>
                  <a:pt x="0" y="162525"/>
                </a:lnTo>
              </a:path>
            </a:pathLst>
          </a:custGeom>
          <a:ln w="3175">
            <a:solidFill>
              <a:srgbClr val="D3D3D3"/>
            </a:solidFill>
          </a:ln>
        </p:spPr>
        <p:txBody>
          <a:bodyPr wrap="square" lIns="0" tIns="0" rIns="0" bIns="0" rtlCol="0"/>
          <a:lstStyle/>
          <a:p>
            <a:endParaRPr/>
          </a:p>
        </p:txBody>
      </p:sp>
      <p:sp>
        <p:nvSpPr>
          <p:cNvPr id="12" name="object 12"/>
          <p:cNvSpPr/>
          <p:nvPr/>
        </p:nvSpPr>
        <p:spPr>
          <a:xfrm>
            <a:off x="4285446" y="1032182"/>
            <a:ext cx="0" cy="162560"/>
          </a:xfrm>
          <a:custGeom>
            <a:avLst/>
            <a:gdLst/>
            <a:ahLst/>
            <a:cxnLst/>
            <a:rect l="l" t="t" r="r" b="b"/>
            <a:pathLst>
              <a:path h="162559">
                <a:moveTo>
                  <a:pt x="0" y="0"/>
                </a:moveTo>
                <a:lnTo>
                  <a:pt x="0" y="162525"/>
                </a:lnTo>
              </a:path>
            </a:pathLst>
          </a:custGeom>
          <a:ln w="3540">
            <a:solidFill>
              <a:srgbClr val="D3D3D3"/>
            </a:solidFill>
          </a:ln>
        </p:spPr>
        <p:txBody>
          <a:bodyPr wrap="square" lIns="0" tIns="0" rIns="0" bIns="0" rtlCol="0"/>
          <a:lstStyle/>
          <a:p>
            <a:endParaRPr/>
          </a:p>
        </p:txBody>
      </p:sp>
      <p:sp>
        <p:nvSpPr>
          <p:cNvPr id="13" name="object 13"/>
          <p:cNvSpPr/>
          <p:nvPr/>
        </p:nvSpPr>
        <p:spPr>
          <a:xfrm>
            <a:off x="5313950" y="1032183"/>
            <a:ext cx="0" cy="162560"/>
          </a:xfrm>
          <a:custGeom>
            <a:avLst/>
            <a:gdLst/>
            <a:ahLst/>
            <a:cxnLst/>
            <a:rect l="l" t="t" r="r" b="b"/>
            <a:pathLst>
              <a:path h="162559">
                <a:moveTo>
                  <a:pt x="0" y="0"/>
                </a:moveTo>
                <a:lnTo>
                  <a:pt x="0" y="162525"/>
                </a:lnTo>
              </a:path>
            </a:pathLst>
          </a:custGeom>
          <a:ln w="3175">
            <a:solidFill>
              <a:srgbClr val="D3D3D3"/>
            </a:solidFill>
          </a:ln>
        </p:spPr>
        <p:txBody>
          <a:bodyPr wrap="square" lIns="0" tIns="0" rIns="0" bIns="0" rtlCol="0"/>
          <a:lstStyle/>
          <a:p>
            <a:endParaRPr/>
          </a:p>
        </p:txBody>
      </p:sp>
      <p:sp>
        <p:nvSpPr>
          <p:cNvPr id="14" name="object 14"/>
          <p:cNvSpPr/>
          <p:nvPr/>
        </p:nvSpPr>
        <p:spPr>
          <a:xfrm>
            <a:off x="5315719" y="1032184"/>
            <a:ext cx="0" cy="162560"/>
          </a:xfrm>
          <a:custGeom>
            <a:avLst/>
            <a:gdLst/>
            <a:ahLst/>
            <a:cxnLst/>
            <a:rect l="l" t="t" r="r" b="b"/>
            <a:pathLst>
              <a:path h="162559">
                <a:moveTo>
                  <a:pt x="0" y="0"/>
                </a:moveTo>
                <a:lnTo>
                  <a:pt x="0" y="162525"/>
                </a:lnTo>
              </a:path>
            </a:pathLst>
          </a:custGeom>
          <a:ln w="3540">
            <a:solidFill>
              <a:srgbClr val="D3D3D3"/>
            </a:solidFill>
          </a:ln>
        </p:spPr>
        <p:txBody>
          <a:bodyPr wrap="square" lIns="0" tIns="0" rIns="0" bIns="0" rtlCol="0"/>
          <a:lstStyle/>
          <a:p>
            <a:endParaRPr/>
          </a:p>
        </p:txBody>
      </p:sp>
      <p:sp>
        <p:nvSpPr>
          <p:cNvPr id="15" name="object 15"/>
          <p:cNvSpPr/>
          <p:nvPr/>
        </p:nvSpPr>
        <p:spPr>
          <a:xfrm>
            <a:off x="5859181" y="1032185"/>
            <a:ext cx="0" cy="162560"/>
          </a:xfrm>
          <a:custGeom>
            <a:avLst/>
            <a:gdLst/>
            <a:ahLst/>
            <a:cxnLst/>
            <a:rect l="l" t="t" r="r" b="b"/>
            <a:pathLst>
              <a:path h="162559">
                <a:moveTo>
                  <a:pt x="0" y="0"/>
                </a:moveTo>
                <a:lnTo>
                  <a:pt x="0" y="162525"/>
                </a:lnTo>
              </a:path>
            </a:pathLst>
          </a:custGeom>
          <a:ln w="3175">
            <a:solidFill>
              <a:srgbClr val="D3D3D3"/>
            </a:solidFill>
          </a:ln>
        </p:spPr>
        <p:txBody>
          <a:bodyPr wrap="square" lIns="0" tIns="0" rIns="0" bIns="0" rtlCol="0"/>
          <a:lstStyle/>
          <a:p>
            <a:endParaRPr/>
          </a:p>
        </p:txBody>
      </p:sp>
      <p:sp>
        <p:nvSpPr>
          <p:cNvPr id="16" name="object 16"/>
          <p:cNvSpPr/>
          <p:nvPr/>
        </p:nvSpPr>
        <p:spPr>
          <a:xfrm>
            <a:off x="5860950" y="1032185"/>
            <a:ext cx="0" cy="162560"/>
          </a:xfrm>
          <a:custGeom>
            <a:avLst/>
            <a:gdLst/>
            <a:ahLst/>
            <a:cxnLst/>
            <a:rect l="l" t="t" r="r" b="b"/>
            <a:pathLst>
              <a:path h="162559">
                <a:moveTo>
                  <a:pt x="0" y="0"/>
                </a:moveTo>
                <a:lnTo>
                  <a:pt x="0" y="162525"/>
                </a:lnTo>
              </a:path>
            </a:pathLst>
          </a:custGeom>
          <a:ln w="3540">
            <a:solidFill>
              <a:srgbClr val="D3D3D3"/>
            </a:solidFill>
          </a:ln>
        </p:spPr>
        <p:txBody>
          <a:bodyPr wrap="square" lIns="0" tIns="0" rIns="0" bIns="0" rtlCol="0"/>
          <a:lstStyle/>
          <a:p>
            <a:endParaRPr/>
          </a:p>
        </p:txBody>
      </p:sp>
      <p:sp>
        <p:nvSpPr>
          <p:cNvPr id="17" name="object 17"/>
          <p:cNvSpPr/>
          <p:nvPr/>
        </p:nvSpPr>
        <p:spPr>
          <a:xfrm>
            <a:off x="3002032" y="1194712"/>
            <a:ext cx="3551554" cy="0"/>
          </a:xfrm>
          <a:custGeom>
            <a:avLst/>
            <a:gdLst/>
            <a:ahLst/>
            <a:cxnLst/>
            <a:rect l="l" t="t" r="r" b="b"/>
            <a:pathLst>
              <a:path w="3551554">
                <a:moveTo>
                  <a:pt x="0" y="0"/>
                </a:moveTo>
                <a:lnTo>
                  <a:pt x="3551079" y="0"/>
                </a:lnTo>
              </a:path>
            </a:pathLst>
          </a:custGeom>
          <a:ln w="3175">
            <a:solidFill>
              <a:srgbClr val="000000"/>
            </a:solidFill>
          </a:ln>
        </p:spPr>
        <p:txBody>
          <a:bodyPr wrap="square" lIns="0" tIns="0" rIns="0" bIns="0" rtlCol="0"/>
          <a:lstStyle/>
          <a:p>
            <a:endParaRPr/>
          </a:p>
        </p:txBody>
      </p:sp>
      <p:sp>
        <p:nvSpPr>
          <p:cNvPr id="18" name="object 18"/>
          <p:cNvSpPr/>
          <p:nvPr/>
        </p:nvSpPr>
        <p:spPr>
          <a:xfrm>
            <a:off x="3002034" y="1196479"/>
            <a:ext cx="3551554" cy="0"/>
          </a:xfrm>
          <a:custGeom>
            <a:avLst/>
            <a:gdLst/>
            <a:ahLst/>
            <a:cxnLst/>
            <a:rect l="l" t="t" r="r" b="b"/>
            <a:pathLst>
              <a:path w="3551554">
                <a:moveTo>
                  <a:pt x="0" y="0"/>
                </a:moveTo>
                <a:lnTo>
                  <a:pt x="3551078" y="0"/>
                </a:lnTo>
              </a:path>
            </a:pathLst>
          </a:custGeom>
          <a:ln w="3533">
            <a:solidFill>
              <a:srgbClr val="000000"/>
            </a:solidFill>
          </a:ln>
        </p:spPr>
        <p:txBody>
          <a:bodyPr wrap="square" lIns="0" tIns="0" rIns="0" bIns="0" rtlCol="0"/>
          <a:lstStyle/>
          <a:p>
            <a:endParaRPr/>
          </a:p>
        </p:txBody>
      </p:sp>
      <p:sp>
        <p:nvSpPr>
          <p:cNvPr id="19" name="object 19"/>
          <p:cNvSpPr/>
          <p:nvPr/>
        </p:nvSpPr>
        <p:spPr>
          <a:xfrm>
            <a:off x="6549571" y="1032188"/>
            <a:ext cx="0" cy="162560"/>
          </a:xfrm>
          <a:custGeom>
            <a:avLst/>
            <a:gdLst/>
            <a:ahLst/>
            <a:cxnLst/>
            <a:rect l="l" t="t" r="r" b="b"/>
            <a:pathLst>
              <a:path h="162559">
                <a:moveTo>
                  <a:pt x="0" y="0"/>
                </a:moveTo>
                <a:lnTo>
                  <a:pt x="0" y="162525"/>
                </a:lnTo>
              </a:path>
            </a:pathLst>
          </a:custGeom>
          <a:ln w="3175">
            <a:solidFill>
              <a:srgbClr val="D3D3D3"/>
            </a:solidFill>
          </a:ln>
        </p:spPr>
        <p:txBody>
          <a:bodyPr wrap="square" lIns="0" tIns="0" rIns="0" bIns="0" rtlCol="0"/>
          <a:lstStyle/>
          <a:p>
            <a:endParaRPr/>
          </a:p>
        </p:txBody>
      </p:sp>
      <p:sp>
        <p:nvSpPr>
          <p:cNvPr id="20" name="object 20"/>
          <p:cNvSpPr/>
          <p:nvPr/>
        </p:nvSpPr>
        <p:spPr>
          <a:xfrm>
            <a:off x="6551340" y="1032189"/>
            <a:ext cx="0" cy="162560"/>
          </a:xfrm>
          <a:custGeom>
            <a:avLst/>
            <a:gdLst/>
            <a:ahLst/>
            <a:cxnLst/>
            <a:rect l="l" t="t" r="r" b="b"/>
            <a:pathLst>
              <a:path h="162559">
                <a:moveTo>
                  <a:pt x="0" y="0"/>
                </a:moveTo>
                <a:lnTo>
                  <a:pt x="0" y="162525"/>
                </a:lnTo>
              </a:path>
            </a:pathLst>
          </a:custGeom>
          <a:ln w="3540">
            <a:solidFill>
              <a:srgbClr val="D3D3D3"/>
            </a:solidFill>
          </a:ln>
        </p:spPr>
        <p:txBody>
          <a:bodyPr wrap="square" lIns="0" tIns="0" rIns="0" bIns="0" rtlCol="0"/>
          <a:lstStyle/>
          <a:p>
            <a:endParaRPr/>
          </a:p>
        </p:txBody>
      </p:sp>
      <p:sp>
        <p:nvSpPr>
          <p:cNvPr id="21" name="object 21"/>
          <p:cNvSpPr/>
          <p:nvPr/>
        </p:nvSpPr>
        <p:spPr>
          <a:xfrm>
            <a:off x="7544439" y="1032189"/>
            <a:ext cx="0" cy="162560"/>
          </a:xfrm>
          <a:custGeom>
            <a:avLst/>
            <a:gdLst/>
            <a:ahLst/>
            <a:cxnLst/>
            <a:rect l="l" t="t" r="r" b="b"/>
            <a:pathLst>
              <a:path h="162559">
                <a:moveTo>
                  <a:pt x="0" y="0"/>
                </a:moveTo>
                <a:lnTo>
                  <a:pt x="0" y="162525"/>
                </a:lnTo>
              </a:path>
            </a:pathLst>
          </a:custGeom>
          <a:ln w="3175">
            <a:solidFill>
              <a:srgbClr val="D3D3D3"/>
            </a:solidFill>
          </a:ln>
        </p:spPr>
        <p:txBody>
          <a:bodyPr wrap="square" lIns="0" tIns="0" rIns="0" bIns="0" rtlCol="0"/>
          <a:lstStyle/>
          <a:p>
            <a:endParaRPr/>
          </a:p>
        </p:txBody>
      </p:sp>
      <p:sp>
        <p:nvSpPr>
          <p:cNvPr id="22" name="object 22"/>
          <p:cNvSpPr/>
          <p:nvPr/>
        </p:nvSpPr>
        <p:spPr>
          <a:xfrm>
            <a:off x="7546206" y="1032190"/>
            <a:ext cx="0" cy="162560"/>
          </a:xfrm>
          <a:custGeom>
            <a:avLst/>
            <a:gdLst/>
            <a:ahLst/>
            <a:cxnLst/>
            <a:rect l="l" t="t" r="r" b="b"/>
            <a:pathLst>
              <a:path h="162559">
                <a:moveTo>
                  <a:pt x="0" y="0"/>
                </a:moveTo>
                <a:lnTo>
                  <a:pt x="0" y="162525"/>
                </a:lnTo>
              </a:path>
            </a:pathLst>
          </a:custGeom>
          <a:ln w="3533">
            <a:solidFill>
              <a:srgbClr val="D3D3D3"/>
            </a:solidFill>
          </a:ln>
        </p:spPr>
        <p:txBody>
          <a:bodyPr wrap="square" lIns="0" tIns="0" rIns="0" bIns="0" rtlCol="0"/>
          <a:lstStyle/>
          <a:p>
            <a:endParaRPr/>
          </a:p>
        </p:txBody>
      </p:sp>
      <p:graphicFrame>
        <p:nvGraphicFramePr>
          <p:cNvPr id="23" name="object 23"/>
          <p:cNvGraphicFramePr>
            <a:graphicFrameLocks noGrp="1"/>
          </p:cNvGraphicFramePr>
          <p:nvPr/>
        </p:nvGraphicFramePr>
        <p:xfrm>
          <a:off x="2297487" y="1194703"/>
          <a:ext cx="577215" cy="1494555"/>
        </p:xfrm>
        <a:graphic>
          <a:graphicData uri="http://schemas.openxmlformats.org/drawingml/2006/table">
            <a:tbl>
              <a:tblPr firstRow="1" bandRow="1">
                <a:tableStyleId>{2D5ABB26-0587-4C30-8999-92F81FD0307C}</a:tableStyleId>
              </a:tblPr>
              <a:tblGrid>
                <a:gridCol w="577215">
                  <a:extLst>
                    <a:ext uri="{9D8B030D-6E8A-4147-A177-3AD203B41FA5}">
                      <a16:colId xmlns:a16="http://schemas.microsoft.com/office/drawing/2014/main" val="20000"/>
                    </a:ext>
                  </a:extLst>
                </a:gridCol>
              </a:tblGrid>
              <a:tr h="166072">
                <a:tc>
                  <a:txBody>
                    <a:bodyPr/>
                    <a:lstStyle/>
                    <a:p>
                      <a:pPr marL="33020">
                        <a:lnSpc>
                          <a:spcPct val="100000"/>
                        </a:lnSpc>
                        <a:spcBef>
                          <a:spcPts val="130"/>
                        </a:spcBef>
                      </a:pPr>
                      <a:r>
                        <a:rPr sz="800" spc="5" dirty="0">
                          <a:latin typeface="Yu Gothic"/>
                          <a:cs typeface="Yu Gothic"/>
                        </a:rPr>
                        <a:t>仕入明細書</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332119">
                <a:tc>
                  <a:txBody>
                    <a:bodyPr/>
                    <a:lstStyle/>
                    <a:p>
                      <a:pPr marL="3175" algn="ctr">
                        <a:lnSpc>
                          <a:spcPct val="100000"/>
                        </a:lnSpc>
                        <a:spcBef>
                          <a:spcPts val="770"/>
                        </a:spcBef>
                      </a:pPr>
                      <a:r>
                        <a:rPr sz="800" dirty="0">
                          <a:latin typeface="Yu Gothic"/>
                          <a:cs typeface="Yu Gothic"/>
                        </a:rPr>
                        <a:t>〇</a:t>
                      </a:r>
                      <a:endParaRPr sz="800">
                        <a:latin typeface="Yu Gothic"/>
                        <a:cs typeface="Yu Gothic"/>
                      </a:endParaRPr>
                    </a:p>
                  </a:txBody>
                  <a:tcPr marL="0" marR="0" marT="977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166060">
                <a:tc>
                  <a:txBody>
                    <a:bodyPr/>
                    <a:lstStyle/>
                    <a:p>
                      <a:pPr marL="135890">
                        <a:lnSpc>
                          <a:spcPct val="100000"/>
                        </a:lnSpc>
                        <a:spcBef>
                          <a:spcPts val="130"/>
                        </a:spcBef>
                      </a:pPr>
                      <a:r>
                        <a:rPr sz="800" spc="5" dirty="0">
                          <a:latin typeface="Yu Gothic"/>
                          <a:cs typeface="Yu Gothic"/>
                        </a:rPr>
                        <a:t>相殺書</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332119">
                <a:tc>
                  <a:txBody>
                    <a:bodyPr/>
                    <a:lstStyle/>
                    <a:p>
                      <a:pPr marL="3175" algn="ctr">
                        <a:lnSpc>
                          <a:spcPct val="100000"/>
                        </a:lnSpc>
                        <a:spcBef>
                          <a:spcPts val="770"/>
                        </a:spcBef>
                      </a:pPr>
                      <a:r>
                        <a:rPr sz="800" dirty="0">
                          <a:latin typeface="Yu Gothic"/>
                          <a:cs typeface="Yu Gothic"/>
                        </a:rPr>
                        <a:t>〇</a:t>
                      </a:r>
                      <a:endParaRPr sz="800">
                        <a:latin typeface="Yu Gothic"/>
                        <a:cs typeface="Yu Gothic"/>
                      </a:endParaRPr>
                    </a:p>
                  </a:txBody>
                  <a:tcPr marL="0" marR="0" marT="9779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166061">
                <a:tc>
                  <a:txBody>
                    <a:bodyPr/>
                    <a:lstStyle/>
                    <a:p>
                      <a:pPr marL="83185">
                        <a:lnSpc>
                          <a:spcPct val="100000"/>
                        </a:lnSpc>
                        <a:spcBef>
                          <a:spcPts val="130"/>
                        </a:spcBef>
                      </a:pPr>
                      <a:r>
                        <a:rPr sz="800" spc="5" dirty="0">
                          <a:latin typeface="Yu Gothic"/>
                          <a:cs typeface="Yu Gothic"/>
                        </a:rPr>
                        <a:t>保存義務</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4"/>
                  </a:ext>
                </a:extLst>
              </a:tr>
              <a:tr h="166063">
                <a:tc>
                  <a:txBody>
                    <a:bodyPr/>
                    <a:lstStyle/>
                    <a:p>
                      <a:pPr marL="15875">
                        <a:lnSpc>
                          <a:spcPct val="100000"/>
                        </a:lnSpc>
                        <a:spcBef>
                          <a:spcPts val="130"/>
                        </a:spcBef>
                      </a:pPr>
                      <a:r>
                        <a:rPr sz="800" spc="5" dirty="0">
                          <a:latin typeface="Yu Gothic"/>
                          <a:cs typeface="Yu Gothic"/>
                        </a:rPr>
                        <a:t>買手：〇</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5"/>
                  </a:ext>
                </a:extLst>
              </a:tr>
              <a:tr h="166061">
                <a:tc>
                  <a:txBody>
                    <a:bodyPr/>
                    <a:lstStyle/>
                    <a:p>
                      <a:pPr marL="15875">
                        <a:lnSpc>
                          <a:spcPct val="100000"/>
                        </a:lnSpc>
                        <a:spcBef>
                          <a:spcPts val="130"/>
                        </a:spcBef>
                      </a:pPr>
                      <a:r>
                        <a:rPr sz="800" spc="5" dirty="0">
                          <a:latin typeface="Yu Gothic"/>
                          <a:cs typeface="Yu Gothic"/>
                        </a:rPr>
                        <a:t>売手：〇</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6"/>
                  </a:ext>
                </a:extLst>
              </a:tr>
            </a:tbl>
          </a:graphicData>
        </a:graphic>
      </p:graphicFrame>
      <p:sp>
        <p:nvSpPr>
          <p:cNvPr id="24" name="object 24"/>
          <p:cNvSpPr/>
          <p:nvPr/>
        </p:nvSpPr>
        <p:spPr>
          <a:xfrm>
            <a:off x="1787666" y="4692593"/>
            <a:ext cx="0" cy="162560"/>
          </a:xfrm>
          <a:custGeom>
            <a:avLst/>
            <a:gdLst/>
            <a:ahLst/>
            <a:cxnLst/>
            <a:rect l="l" t="t" r="r" b="b"/>
            <a:pathLst>
              <a:path h="162560">
                <a:moveTo>
                  <a:pt x="0" y="0"/>
                </a:moveTo>
                <a:lnTo>
                  <a:pt x="0" y="162525"/>
                </a:lnTo>
              </a:path>
            </a:pathLst>
          </a:custGeom>
          <a:ln w="3175">
            <a:solidFill>
              <a:srgbClr val="D3D3D3"/>
            </a:solidFill>
          </a:ln>
        </p:spPr>
        <p:txBody>
          <a:bodyPr wrap="square" lIns="0" tIns="0" rIns="0" bIns="0" rtlCol="0"/>
          <a:lstStyle/>
          <a:p>
            <a:endParaRPr/>
          </a:p>
        </p:txBody>
      </p:sp>
      <p:sp>
        <p:nvSpPr>
          <p:cNvPr id="25" name="object 25"/>
          <p:cNvSpPr/>
          <p:nvPr/>
        </p:nvSpPr>
        <p:spPr>
          <a:xfrm>
            <a:off x="1789439" y="4692594"/>
            <a:ext cx="0" cy="162560"/>
          </a:xfrm>
          <a:custGeom>
            <a:avLst/>
            <a:gdLst/>
            <a:ahLst/>
            <a:cxnLst/>
            <a:rect l="l" t="t" r="r" b="b"/>
            <a:pathLst>
              <a:path h="162560">
                <a:moveTo>
                  <a:pt x="0" y="0"/>
                </a:moveTo>
                <a:lnTo>
                  <a:pt x="0" y="162525"/>
                </a:lnTo>
              </a:path>
            </a:pathLst>
          </a:custGeom>
          <a:ln w="3540">
            <a:solidFill>
              <a:srgbClr val="D3D3D3"/>
            </a:solidFill>
          </a:ln>
        </p:spPr>
        <p:txBody>
          <a:bodyPr wrap="square" lIns="0" tIns="0" rIns="0" bIns="0" rtlCol="0"/>
          <a:lstStyle/>
          <a:p>
            <a:endParaRPr/>
          </a:p>
        </p:txBody>
      </p:sp>
      <p:sp>
        <p:nvSpPr>
          <p:cNvPr id="26" name="object 26"/>
          <p:cNvSpPr/>
          <p:nvPr/>
        </p:nvSpPr>
        <p:spPr>
          <a:xfrm>
            <a:off x="2998505" y="1194768"/>
            <a:ext cx="0" cy="3996054"/>
          </a:xfrm>
          <a:custGeom>
            <a:avLst/>
            <a:gdLst/>
            <a:ahLst/>
            <a:cxnLst/>
            <a:rect l="l" t="t" r="r" b="b"/>
            <a:pathLst>
              <a:path h="3996054">
                <a:moveTo>
                  <a:pt x="0" y="0"/>
                </a:moveTo>
                <a:lnTo>
                  <a:pt x="0" y="3996011"/>
                </a:lnTo>
              </a:path>
            </a:pathLst>
          </a:custGeom>
          <a:ln w="3175">
            <a:solidFill>
              <a:srgbClr val="000000"/>
            </a:solidFill>
          </a:ln>
        </p:spPr>
        <p:txBody>
          <a:bodyPr wrap="square" lIns="0" tIns="0" rIns="0" bIns="0" rtlCol="0"/>
          <a:lstStyle/>
          <a:p>
            <a:endParaRPr/>
          </a:p>
        </p:txBody>
      </p:sp>
      <p:sp>
        <p:nvSpPr>
          <p:cNvPr id="27" name="object 27"/>
          <p:cNvSpPr/>
          <p:nvPr/>
        </p:nvSpPr>
        <p:spPr>
          <a:xfrm>
            <a:off x="3000278" y="1194768"/>
            <a:ext cx="0" cy="3996054"/>
          </a:xfrm>
          <a:custGeom>
            <a:avLst/>
            <a:gdLst/>
            <a:ahLst/>
            <a:cxnLst/>
            <a:rect l="l" t="t" r="r" b="b"/>
            <a:pathLst>
              <a:path h="3996054">
                <a:moveTo>
                  <a:pt x="0" y="0"/>
                </a:moveTo>
                <a:lnTo>
                  <a:pt x="0" y="3996011"/>
                </a:lnTo>
              </a:path>
            </a:pathLst>
          </a:custGeom>
          <a:ln w="3540">
            <a:solidFill>
              <a:srgbClr val="000000"/>
            </a:solidFill>
          </a:ln>
        </p:spPr>
        <p:txBody>
          <a:bodyPr wrap="square" lIns="0" tIns="0" rIns="0" bIns="0" rtlCol="0"/>
          <a:lstStyle/>
          <a:p>
            <a:endParaRPr/>
          </a:p>
        </p:txBody>
      </p:sp>
      <p:sp>
        <p:nvSpPr>
          <p:cNvPr id="28" name="object 28"/>
          <p:cNvSpPr/>
          <p:nvPr/>
        </p:nvSpPr>
        <p:spPr>
          <a:xfrm>
            <a:off x="3002046" y="5187248"/>
            <a:ext cx="3551554" cy="0"/>
          </a:xfrm>
          <a:custGeom>
            <a:avLst/>
            <a:gdLst/>
            <a:ahLst/>
            <a:cxnLst/>
            <a:rect l="l" t="t" r="r" b="b"/>
            <a:pathLst>
              <a:path w="3551554">
                <a:moveTo>
                  <a:pt x="0" y="0"/>
                </a:moveTo>
                <a:lnTo>
                  <a:pt x="3551079" y="0"/>
                </a:lnTo>
              </a:path>
            </a:pathLst>
          </a:custGeom>
          <a:ln w="3175">
            <a:solidFill>
              <a:srgbClr val="000000"/>
            </a:solidFill>
          </a:ln>
        </p:spPr>
        <p:txBody>
          <a:bodyPr wrap="square" lIns="0" tIns="0" rIns="0" bIns="0" rtlCol="0"/>
          <a:lstStyle/>
          <a:p>
            <a:endParaRPr/>
          </a:p>
        </p:txBody>
      </p:sp>
      <p:sp>
        <p:nvSpPr>
          <p:cNvPr id="29" name="object 29"/>
          <p:cNvSpPr/>
          <p:nvPr/>
        </p:nvSpPr>
        <p:spPr>
          <a:xfrm>
            <a:off x="3002049" y="5189015"/>
            <a:ext cx="3551554" cy="0"/>
          </a:xfrm>
          <a:custGeom>
            <a:avLst/>
            <a:gdLst/>
            <a:ahLst/>
            <a:cxnLst/>
            <a:rect l="l" t="t" r="r" b="b"/>
            <a:pathLst>
              <a:path w="3551554">
                <a:moveTo>
                  <a:pt x="0" y="0"/>
                </a:moveTo>
                <a:lnTo>
                  <a:pt x="3551078" y="0"/>
                </a:lnTo>
              </a:path>
            </a:pathLst>
          </a:custGeom>
          <a:ln w="3533">
            <a:solidFill>
              <a:srgbClr val="000000"/>
            </a:solidFill>
          </a:ln>
        </p:spPr>
        <p:txBody>
          <a:bodyPr wrap="square" lIns="0" tIns="0" rIns="0" bIns="0" rtlCol="0"/>
          <a:lstStyle/>
          <a:p>
            <a:endParaRPr/>
          </a:p>
        </p:txBody>
      </p:sp>
      <p:sp>
        <p:nvSpPr>
          <p:cNvPr id="30" name="object 30"/>
          <p:cNvSpPr/>
          <p:nvPr/>
        </p:nvSpPr>
        <p:spPr>
          <a:xfrm>
            <a:off x="6549585" y="1198304"/>
            <a:ext cx="0" cy="3992879"/>
          </a:xfrm>
          <a:custGeom>
            <a:avLst/>
            <a:gdLst/>
            <a:ahLst/>
            <a:cxnLst/>
            <a:rect l="l" t="t" r="r" b="b"/>
            <a:pathLst>
              <a:path h="3992879">
                <a:moveTo>
                  <a:pt x="0" y="0"/>
                </a:moveTo>
                <a:lnTo>
                  <a:pt x="0" y="3992478"/>
                </a:lnTo>
              </a:path>
            </a:pathLst>
          </a:custGeom>
          <a:ln w="3175">
            <a:solidFill>
              <a:srgbClr val="000000"/>
            </a:solidFill>
          </a:ln>
        </p:spPr>
        <p:txBody>
          <a:bodyPr wrap="square" lIns="0" tIns="0" rIns="0" bIns="0" rtlCol="0"/>
          <a:lstStyle/>
          <a:p>
            <a:endParaRPr/>
          </a:p>
        </p:txBody>
      </p:sp>
      <p:sp>
        <p:nvSpPr>
          <p:cNvPr id="31" name="object 31"/>
          <p:cNvSpPr/>
          <p:nvPr/>
        </p:nvSpPr>
        <p:spPr>
          <a:xfrm>
            <a:off x="6551355" y="1198305"/>
            <a:ext cx="0" cy="3992879"/>
          </a:xfrm>
          <a:custGeom>
            <a:avLst/>
            <a:gdLst/>
            <a:ahLst/>
            <a:cxnLst/>
            <a:rect l="l" t="t" r="r" b="b"/>
            <a:pathLst>
              <a:path h="3992879">
                <a:moveTo>
                  <a:pt x="0" y="0"/>
                </a:moveTo>
                <a:lnTo>
                  <a:pt x="0" y="3992478"/>
                </a:lnTo>
              </a:path>
            </a:pathLst>
          </a:custGeom>
          <a:ln w="3540">
            <a:solidFill>
              <a:srgbClr val="000000"/>
            </a:solidFill>
          </a:ln>
        </p:spPr>
        <p:txBody>
          <a:bodyPr wrap="square" lIns="0" tIns="0" rIns="0" bIns="0" rtlCol="0"/>
          <a:lstStyle/>
          <a:p>
            <a:endParaRPr/>
          </a:p>
        </p:txBody>
      </p:sp>
      <p:sp>
        <p:nvSpPr>
          <p:cNvPr id="32" name="object 32"/>
          <p:cNvSpPr/>
          <p:nvPr/>
        </p:nvSpPr>
        <p:spPr>
          <a:xfrm>
            <a:off x="1787669" y="6349663"/>
            <a:ext cx="509905" cy="0"/>
          </a:xfrm>
          <a:custGeom>
            <a:avLst/>
            <a:gdLst/>
            <a:ahLst/>
            <a:cxnLst/>
            <a:rect l="l" t="t" r="r" b="b"/>
            <a:pathLst>
              <a:path w="509905">
                <a:moveTo>
                  <a:pt x="0" y="0"/>
                </a:moveTo>
                <a:lnTo>
                  <a:pt x="509825" y="0"/>
                </a:lnTo>
              </a:path>
            </a:pathLst>
          </a:custGeom>
          <a:ln w="3175">
            <a:solidFill>
              <a:srgbClr val="D3D3D3"/>
            </a:solidFill>
          </a:ln>
        </p:spPr>
        <p:txBody>
          <a:bodyPr wrap="square" lIns="0" tIns="0" rIns="0" bIns="0" rtlCol="0"/>
          <a:lstStyle/>
          <a:p>
            <a:endParaRPr/>
          </a:p>
        </p:txBody>
      </p:sp>
      <p:sp>
        <p:nvSpPr>
          <p:cNvPr id="33" name="object 33"/>
          <p:cNvSpPr/>
          <p:nvPr/>
        </p:nvSpPr>
        <p:spPr>
          <a:xfrm>
            <a:off x="1787673" y="6351392"/>
            <a:ext cx="509905" cy="0"/>
          </a:xfrm>
          <a:custGeom>
            <a:avLst/>
            <a:gdLst/>
            <a:ahLst/>
            <a:cxnLst/>
            <a:rect l="l" t="t" r="r" b="b"/>
            <a:pathLst>
              <a:path w="509905">
                <a:moveTo>
                  <a:pt x="0" y="0"/>
                </a:moveTo>
                <a:lnTo>
                  <a:pt x="509825" y="0"/>
                </a:lnTo>
              </a:path>
            </a:pathLst>
          </a:custGeom>
          <a:ln w="3458">
            <a:solidFill>
              <a:srgbClr val="D3D3D3"/>
            </a:solidFill>
          </a:ln>
        </p:spPr>
        <p:txBody>
          <a:bodyPr wrap="square" lIns="0" tIns="0" rIns="0" bIns="0" rtlCol="0"/>
          <a:lstStyle/>
          <a:p>
            <a:endParaRPr/>
          </a:p>
        </p:txBody>
      </p:sp>
      <p:sp>
        <p:nvSpPr>
          <p:cNvPr id="34" name="object 34"/>
          <p:cNvSpPr/>
          <p:nvPr/>
        </p:nvSpPr>
        <p:spPr>
          <a:xfrm>
            <a:off x="1787670" y="6187139"/>
            <a:ext cx="0" cy="166370"/>
          </a:xfrm>
          <a:custGeom>
            <a:avLst/>
            <a:gdLst/>
            <a:ahLst/>
            <a:cxnLst/>
            <a:rect l="l" t="t" r="r" b="b"/>
            <a:pathLst>
              <a:path h="166370">
                <a:moveTo>
                  <a:pt x="0" y="0"/>
                </a:moveTo>
                <a:lnTo>
                  <a:pt x="0" y="165985"/>
                </a:lnTo>
              </a:path>
            </a:pathLst>
          </a:custGeom>
          <a:ln w="3175">
            <a:solidFill>
              <a:srgbClr val="D3D3D3"/>
            </a:solidFill>
          </a:ln>
        </p:spPr>
        <p:txBody>
          <a:bodyPr wrap="square" lIns="0" tIns="0" rIns="0" bIns="0" rtlCol="0"/>
          <a:lstStyle/>
          <a:p>
            <a:endParaRPr/>
          </a:p>
        </p:txBody>
      </p:sp>
      <p:sp>
        <p:nvSpPr>
          <p:cNvPr id="35" name="object 35"/>
          <p:cNvSpPr/>
          <p:nvPr/>
        </p:nvSpPr>
        <p:spPr>
          <a:xfrm>
            <a:off x="1789443" y="6187139"/>
            <a:ext cx="0" cy="166370"/>
          </a:xfrm>
          <a:custGeom>
            <a:avLst/>
            <a:gdLst/>
            <a:ahLst/>
            <a:cxnLst/>
            <a:rect l="l" t="t" r="r" b="b"/>
            <a:pathLst>
              <a:path h="166370">
                <a:moveTo>
                  <a:pt x="0" y="0"/>
                </a:moveTo>
                <a:lnTo>
                  <a:pt x="0" y="165984"/>
                </a:lnTo>
              </a:path>
            </a:pathLst>
          </a:custGeom>
          <a:ln w="3540">
            <a:solidFill>
              <a:srgbClr val="D3D3D3"/>
            </a:solidFill>
          </a:ln>
        </p:spPr>
        <p:txBody>
          <a:bodyPr wrap="square" lIns="0" tIns="0" rIns="0" bIns="0" rtlCol="0"/>
          <a:lstStyle/>
          <a:p>
            <a:endParaRPr/>
          </a:p>
        </p:txBody>
      </p:sp>
      <p:sp>
        <p:nvSpPr>
          <p:cNvPr id="36" name="object 36"/>
          <p:cNvSpPr/>
          <p:nvPr/>
        </p:nvSpPr>
        <p:spPr>
          <a:xfrm>
            <a:off x="5754714" y="3060210"/>
            <a:ext cx="1053304" cy="635080"/>
          </a:xfrm>
          <a:prstGeom prst="rect">
            <a:avLst/>
          </a:prstGeom>
          <a:blipFill>
            <a:blip r:embed="rId2" cstate="print"/>
            <a:stretch>
              <a:fillRect/>
            </a:stretch>
          </a:blipFill>
        </p:spPr>
        <p:txBody>
          <a:bodyPr wrap="square" lIns="0" tIns="0" rIns="0" bIns="0" rtlCol="0"/>
          <a:lstStyle/>
          <a:p>
            <a:endParaRPr/>
          </a:p>
        </p:txBody>
      </p:sp>
      <p:sp>
        <p:nvSpPr>
          <p:cNvPr id="37" name="object 37"/>
          <p:cNvSpPr/>
          <p:nvPr/>
        </p:nvSpPr>
        <p:spPr>
          <a:xfrm>
            <a:off x="5621638" y="4197891"/>
            <a:ext cx="1182824" cy="573633"/>
          </a:xfrm>
          <a:prstGeom prst="rect">
            <a:avLst/>
          </a:prstGeom>
          <a:blipFill>
            <a:blip r:embed="rId3" cstate="print"/>
            <a:stretch>
              <a:fillRect/>
            </a:stretch>
          </a:blipFill>
        </p:spPr>
        <p:txBody>
          <a:bodyPr wrap="square" lIns="0" tIns="0" rIns="0" bIns="0" rtlCol="0"/>
          <a:lstStyle/>
          <a:p>
            <a:endParaRPr/>
          </a:p>
        </p:txBody>
      </p:sp>
      <p:graphicFrame>
        <p:nvGraphicFramePr>
          <p:cNvPr id="38" name="object 38"/>
          <p:cNvGraphicFramePr>
            <a:graphicFrameLocks noGrp="1"/>
          </p:cNvGraphicFramePr>
          <p:nvPr/>
        </p:nvGraphicFramePr>
        <p:xfrm>
          <a:off x="3607463" y="2191076"/>
          <a:ext cx="2252345" cy="2664042"/>
        </p:xfrm>
        <a:graphic>
          <a:graphicData uri="http://schemas.openxmlformats.org/drawingml/2006/table">
            <a:tbl>
              <a:tblPr firstRow="1" bandRow="1">
                <a:tableStyleId>{2D5ABB26-0587-4C30-8999-92F81FD0307C}</a:tableStyleId>
              </a:tblPr>
              <a:tblGrid>
                <a:gridCol w="676275">
                  <a:extLst>
                    <a:ext uri="{9D8B030D-6E8A-4147-A177-3AD203B41FA5}">
                      <a16:colId xmlns:a16="http://schemas.microsoft.com/office/drawing/2014/main" val="20000"/>
                    </a:ext>
                  </a:extLst>
                </a:gridCol>
                <a:gridCol w="1030605">
                  <a:extLst>
                    <a:ext uri="{9D8B030D-6E8A-4147-A177-3AD203B41FA5}">
                      <a16:colId xmlns:a16="http://schemas.microsoft.com/office/drawing/2014/main" val="20001"/>
                    </a:ext>
                  </a:extLst>
                </a:gridCol>
                <a:gridCol w="545465">
                  <a:extLst>
                    <a:ext uri="{9D8B030D-6E8A-4147-A177-3AD203B41FA5}">
                      <a16:colId xmlns:a16="http://schemas.microsoft.com/office/drawing/2014/main" val="20002"/>
                    </a:ext>
                  </a:extLst>
                </a:gridCol>
              </a:tblGrid>
              <a:tr h="166061">
                <a:tc gridSpan="3">
                  <a:txBody>
                    <a:bodyPr/>
                    <a:lstStyle/>
                    <a:p>
                      <a:pPr marL="3175" algn="ctr">
                        <a:lnSpc>
                          <a:spcPct val="100000"/>
                        </a:lnSpc>
                        <a:spcBef>
                          <a:spcPts val="100"/>
                        </a:spcBef>
                      </a:pPr>
                      <a:r>
                        <a:rPr sz="800" spc="-5" dirty="0">
                          <a:latin typeface="Yu Gothic"/>
                          <a:cs typeface="Yu Gothic"/>
                        </a:rPr>
                        <a:t>10</a:t>
                      </a:r>
                      <a:r>
                        <a:rPr sz="800" spc="5" dirty="0">
                          <a:latin typeface="Yu Gothic"/>
                          <a:cs typeface="Yu Gothic"/>
                        </a:rPr>
                        <a:t>月分仕入明細</a:t>
                      </a:r>
                      <a:endParaRPr sz="800">
                        <a:latin typeface="Yu Gothic"/>
                        <a:cs typeface="Yu Gothic"/>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166063">
                <a:tc>
                  <a:txBody>
                    <a:bodyPr/>
                    <a:lstStyle/>
                    <a:p>
                      <a:pPr marL="3810" algn="ctr">
                        <a:lnSpc>
                          <a:spcPct val="100000"/>
                        </a:lnSpc>
                        <a:spcBef>
                          <a:spcPts val="130"/>
                        </a:spcBef>
                      </a:pPr>
                      <a:r>
                        <a:rPr sz="800" spc="5" dirty="0">
                          <a:latin typeface="Yu Gothic"/>
                          <a:cs typeface="Yu Gothic"/>
                        </a:rPr>
                        <a:t>納品日</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30"/>
                        </a:spcBef>
                      </a:pPr>
                      <a:r>
                        <a:rPr sz="800" spc="5" dirty="0">
                          <a:latin typeface="Yu Gothic"/>
                          <a:cs typeface="Yu Gothic"/>
                        </a:rPr>
                        <a:t>品名</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810" algn="ctr">
                        <a:lnSpc>
                          <a:spcPct val="100000"/>
                        </a:lnSpc>
                        <a:spcBef>
                          <a:spcPts val="130"/>
                        </a:spcBef>
                      </a:pPr>
                      <a:r>
                        <a:rPr sz="800" spc="5" dirty="0">
                          <a:latin typeface="Yu Gothic"/>
                          <a:cs typeface="Yu Gothic"/>
                        </a:rPr>
                        <a:t>税込金額</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166063">
                <a:tc>
                  <a:txBody>
                    <a:bodyPr/>
                    <a:lstStyle/>
                    <a:p>
                      <a:pPr marL="4445" algn="ctr">
                        <a:lnSpc>
                          <a:spcPct val="100000"/>
                        </a:lnSpc>
                        <a:spcBef>
                          <a:spcPts val="130"/>
                        </a:spcBef>
                      </a:pPr>
                      <a:r>
                        <a:rPr sz="800" b="1" spc="10" dirty="0">
                          <a:solidFill>
                            <a:srgbClr val="C00000"/>
                          </a:solidFill>
                          <a:latin typeface="Yu Gothic"/>
                          <a:cs typeface="Yu Gothic"/>
                        </a:rPr>
                        <a:t>10</a:t>
                      </a:r>
                      <a:r>
                        <a:rPr sz="800" b="1" dirty="0">
                          <a:solidFill>
                            <a:srgbClr val="C00000"/>
                          </a:solidFill>
                          <a:latin typeface="Yu Gothic"/>
                          <a:cs typeface="Yu Gothic"/>
                        </a:rPr>
                        <a:t>月</a:t>
                      </a:r>
                      <a:r>
                        <a:rPr sz="800" b="1" spc="10" dirty="0">
                          <a:solidFill>
                            <a:srgbClr val="C00000"/>
                          </a:solidFill>
                          <a:latin typeface="Yu Gothic"/>
                          <a:cs typeface="Yu Gothic"/>
                        </a:rPr>
                        <a:t>5</a:t>
                      </a:r>
                      <a:r>
                        <a:rPr sz="800" b="1" spc="15" dirty="0">
                          <a:solidFill>
                            <a:srgbClr val="C00000"/>
                          </a:solidFill>
                          <a:latin typeface="Yu Gothic"/>
                          <a:cs typeface="Yu Gothic"/>
                        </a:rPr>
                        <a:t>日</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0">
                        <a:lnSpc>
                          <a:spcPct val="100000"/>
                        </a:lnSpc>
                        <a:spcBef>
                          <a:spcPts val="130"/>
                        </a:spcBef>
                      </a:pPr>
                      <a:r>
                        <a:rPr sz="800" b="1" spc="5" dirty="0">
                          <a:solidFill>
                            <a:srgbClr val="C00000"/>
                          </a:solidFill>
                          <a:latin typeface="Yu Gothic"/>
                          <a:cs typeface="Yu Gothic"/>
                        </a:rPr>
                        <a:t>ビール</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6510" algn="ctr">
                        <a:lnSpc>
                          <a:spcPct val="100000"/>
                        </a:lnSpc>
                        <a:spcBef>
                          <a:spcPts val="130"/>
                        </a:spcBef>
                      </a:pPr>
                      <a:r>
                        <a:rPr sz="800" b="1" spc="10" dirty="0">
                          <a:solidFill>
                            <a:srgbClr val="C00000"/>
                          </a:solidFill>
                          <a:latin typeface="Yu Gothic"/>
                          <a:cs typeface="Yu Gothic"/>
                        </a:rPr>
                        <a:t>1,100</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66060">
                <a:tc>
                  <a:txBody>
                    <a:bodyPr/>
                    <a:lstStyle/>
                    <a:p>
                      <a:pPr marL="4445" algn="ctr">
                        <a:lnSpc>
                          <a:spcPct val="100000"/>
                        </a:lnSpc>
                        <a:spcBef>
                          <a:spcPts val="130"/>
                        </a:spcBef>
                      </a:pPr>
                      <a:r>
                        <a:rPr sz="800" b="1" spc="10" dirty="0">
                          <a:solidFill>
                            <a:srgbClr val="C00000"/>
                          </a:solidFill>
                          <a:latin typeface="Yu Gothic"/>
                          <a:cs typeface="Yu Gothic"/>
                        </a:rPr>
                        <a:t>10</a:t>
                      </a:r>
                      <a:r>
                        <a:rPr sz="800" b="1" dirty="0">
                          <a:solidFill>
                            <a:srgbClr val="C00000"/>
                          </a:solidFill>
                          <a:latin typeface="Yu Gothic"/>
                          <a:cs typeface="Yu Gothic"/>
                        </a:rPr>
                        <a:t>月</a:t>
                      </a:r>
                      <a:r>
                        <a:rPr sz="800" b="1" spc="10" dirty="0">
                          <a:solidFill>
                            <a:srgbClr val="C00000"/>
                          </a:solidFill>
                          <a:latin typeface="Yu Gothic"/>
                          <a:cs typeface="Yu Gothic"/>
                        </a:rPr>
                        <a:t>5</a:t>
                      </a:r>
                      <a:r>
                        <a:rPr sz="800" b="1" spc="15" dirty="0">
                          <a:solidFill>
                            <a:srgbClr val="C00000"/>
                          </a:solidFill>
                          <a:latin typeface="Yu Gothic"/>
                          <a:cs typeface="Yu Gothic"/>
                        </a:rPr>
                        <a:t>日</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0">
                        <a:lnSpc>
                          <a:spcPct val="100000"/>
                        </a:lnSpc>
                        <a:spcBef>
                          <a:spcPts val="130"/>
                        </a:spcBef>
                      </a:pPr>
                      <a:r>
                        <a:rPr sz="800" b="1" spc="5" dirty="0">
                          <a:solidFill>
                            <a:srgbClr val="C00000"/>
                          </a:solidFill>
                          <a:latin typeface="Yu Gothic"/>
                          <a:cs typeface="Yu Gothic"/>
                        </a:rPr>
                        <a:t>オレンジジュース※</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0320" algn="ctr">
                        <a:lnSpc>
                          <a:spcPct val="100000"/>
                        </a:lnSpc>
                        <a:spcBef>
                          <a:spcPts val="130"/>
                        </a:spcBef>
                      </a:pPr>
                      <a:r>
                        <a:rPr sz="800" b="1" spc="10" dirty="0">
                          <a:solidFill>
                            <a:srgbClr val="C00000"/>
                          </a:solidFill>
                          <a:latin typeface="Yu Gothic"/>
                          <a:cs typeface="Yu Gothic"/>
                        </a:rPr>
                        <a:t>540</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66060">
                <a:tc>
                  <a:txBody>
                    <a:bodyPr/>
                    <a:lstStyle/>
                    <a:p>
                      <a:pPr marL="1270" algn="ctr">
                        <a:lnSpc>
                          <a:spcPct val="100000"/>
                        </a:lnSpc>
                        <a:spcBef>
                          <a:spcPts val="130"/>
                        </a:spcBef>
                      </a:pPr>
                      <a:r>
                        <a:rPr sz="800" b="1" spc="10" dirty="0">
                          <a:solidFill>
                            <a:srgbClr val="C00000"/>
                          </a:solidFill>
                          <a:latin typeface="Yu Gothic"/>
                          <a:cs typeface="Yu Gothic"/>
                        </a:rPr>
                        <a:t>10</a:t>
                      </a:r>
                      <a:r>
                        <a:rPr sz="800" b="1" dirty="0">
                          <a:solidFill>
                            <a:srgbClr val="C00000"/>
                          </a:solidFill>
                          <a:latin typeface="Yu Gothic"/>
                          <a:cs typeface="Yu Gothic"/>
                        </a:rPr>
                        <a:t>月</a:t>
                      </a:r>
                      <a:r>
                        <a:rPr sz="800" b="1" spc="10" dirty="0">
                          <a:solidFill>
                            <a:srgbClr val="C00000"/>
                          </a:solidFill>
                          <a:latin typeface="Yu Gothic"/>
                          <a:cs typeface="Yu Gothic"/>
                        </a:rPr>
                        <a:t>10</a:t>
                      </a:r>
                      <a:r>
                        <a:rPr sz="800" b="1" spc="15" dirty="0">
                          <a:solidFill>
                            <a:srgbClr val="C00000"/>
                          </a:solidFill>
                          <a:latin typeface="Yu Gothic"/>
                          <a:cs typeface="Yu Gothic"/>
                        </a:rPr>
                        <a:t>日</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0">
                        <a:lnSpc>
                          <a:spcPct val="100000"/>
                        </a:lnSpc>
                        <a:spcBef>
                          <a:spcPts val="130"/>
                        </a:spcBef>
                      </a:pPr>
                      <a:r>
                        <a:rPr sz="800" b="1" spc="5" dirty="0">
                          <a:solidFill>
                            <a:srgbClr val="C00000"/>
                          </a:solidFill>
                          <a:latin typeface="Yu Gothic"/>
                          <a:cs typeface="Yu Gothic"/>
                        </a:rPr>
                        <a:t>ビール</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16510" algn="ctr">
                        <a:lnSpc>
                          <a:spcPct val="100000"/>
                        </a:lnSpc>
                        <a:spcBef>
                          <a:spcPts val="130"/>
                        </a:spcBef>
                      </a:pPr>
                      <a:r>
                        <a:rPr sz="800" b="1" spc="10" dirty="0">
                          <a:solidFill>
                            <a:srgbClr val="C00000"/>
                          </a:solidFill>
                          <a:latin typeface="Yu Gothic"/>
                          <a:cs typeface="Yu Gothic"/>
                        </a:rPr>
                        <a:t>1,100</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66060">
                <a:tc>
                  <a:txBody>
                    <a:bodyPr/>
                    <a:lstStyle/>
                    <a:p>
                      <a:pPr marL="1270" algn="ctr">
                        <a:lnSpc>
                          <a:spcPct val="100000"/>
                        </a:lnSpc>
                        <a:spcBef>
                          <a:spcPts val="130"/>
                        </a:spcBef>
                      </a:pPr>
                      <a:r>
                        <a:rPr sz="800" b="1" spc="10" dirty="0">
                          <a:solidFill>
                            <a:srgbClr val="C00000"/>
                          </a:solidFill>
                          <a:latin typeface="Yu Gothic"/>
                          <a:cs typeface="Yu Gothic"/>
                        </a:rPr>
                        <a:t>10</a:t>
                      </a:r>
                      <a:r>
                        <a:rPr sz="800" b="1" dirty="0">
                          <a:solidFill>
                            <a:srgbClr val="C00000"/>
                          </a:solidFill>
                          <a:latin typeface="Yu Gothic"/>
                          <a:cs typeface="Yu Gothic"/>
                        </a:rPr>
                        <a:t>月</a:t>
                      </a:r>
                      <a:r>
                        <a:rPr sz="800" b="1" spc="10" dirty="0">
                          <a:solidFill>
                            <a:srgbClr val="C00000"/>
                          </a:solidFill>
                          <a:latin typeface="Yu Gothic"/>
                          <a:cs typeface="Yu Gothic"/>
                        </a:rPr>
                        <a:t>10</a:t>
                      </a:r>
                      <a:r>
                        <a:rPr sz="800" b="1" spc="15" dirty="0">
                          <a:solidFill>
                            <a:srgbClr val="C00000"/>
                          </a:solidFill>
                          <a:latin typeface="Yu Gothic"/>
                          <a:cs typeface="Yu Gothic"/>
                        </a:rPr>
                        <a:t>日</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0">
                        <a:lnSpc>
                          <a:spcPct val="100000"/>
                        </a:lnSpc>
                        <a:spcBef>
                          <a:spcPts val="130"/>
                        </a:spcBef>
                      </a:pPr>
                      <a:r>
                        <a:rPr sz="800" b="1" spc="5" dirty="0">
                          <a:solidFill>
                            <a:srgbClr val="C00000"/>
                          </a:solidFill>
                          <a:latin typeface="Yu Gothic"/>
                          <a:cs typeface="Yu Gothic"/>
                        </a:rPr>
                        <a:t>オレンジジュース※</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0320" algn="ctr">
                        <a:lnSpc>
                          <a:spcPct val="100000"/>
                        </a:lnSpc>
                        <a:spcBef>
                          <a:spcPts val="130"/>
                        </a:spcBef>
                      </a:pPr>
                      <a:r>
                        <a:rPr sz="800" b="1" spc="10" dirty="0">
                          <a:solidFill>
                            <a:srgbClr val="C00000"/>
                          </a:solidFill>
                          <a:latin typeface="Yu Gothic"/>
                          <a:cs typeface="Yu Gothic"/>
                        </a:rPr>
                        <a:t>540</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73126">
                <a:tc>
                  <a:txBody>
                    <a:bodyPr/>
                    <a:lstStyle/>
                    <a:p>
                      <a:pPr>
                        <a:lnSpc>
                          <a:spcPct val="100000"/>
                        </a:lnSpc>
                      </a:pPr>
                      <a:endParaRPr sz="800">
                        <a:latin typeface="Times New Roman"/>
                        <a:cs typeface="Times New Roman"/>
                      </a:endParaRPr>
                    </a:p>
                    <a:p>
                      <a:pPr>
                        <a:lnSpc>
                          <a:spcPct val="100000"/>
                        </a:lnSpc>
                        <a:spcBef>
                          <a:spcPts val="30"/>
                        </a:spcBef>
                      </a:pPr>
                      <a:endParaRPr sz="850">
                        <a:latin typeface="Times New Roman"/>
                        <a:cs typeface="Times New Roman"/>
                      </a:endParaRPr>
                    </a:p>
                    <a:p>
                      <a:pPr marL="15240">
                        <a:lnSpc>
                          <a:spcPct val="100000"/>
                        </a:lnSpc>
                        <a:spcBef>
                          <a:spcPts val="5"/>
                        </a:spcBef>
                      </a:pPr>
                      <a:r>
                        <a:rPr sz="800" b="1" dirty="0">
                          <a:solidFill>
                            <a:srgbClr val="C00000"/>
                          </a:solidFill>
                          <a:latin typeface="Yu Gothic"/>
                          <a:cs typeface="Yu Gothic"/>
                        </a:rPr>
                        <a:t>…</a:t>
                      </a:r>
                      <a:endParaRPr sz="80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a:lnSpc>
                          <a:spcPct val="100000"/>
                        </a:lnSpc>
                      </a:pPr>
                      <a:endParaRPr sz="800">
                        <a:latin typeface="Times New Roman"/>
                        <a:cs typeface="Times New Roman"/>
                      </a:endParaRPr>
                    </a:p>
                    <a:p>
                      <a:pPr marL="15240">
                        <a:lnSpc>
                          <a:spcPct val="100000"/>
                        </a:lnSpc>
                        <a:spcBef>
                          <a:spcPts val="565"/>
                        </a:spcBef>
                      </a:pPr>
                      <a:r>
                        <a:rPr sz="800" b="1" dirty="0">
                          <a:solidFill>
                            <a:srgbClr val="C00000"/>
                          </a:solidFill>
                          <a:latin typeface="Yu Gothic"/>
                          <a:cs typeface="Yu Gothic"/>
                        </a:rPr>
                        <a:t>…</a:t>
                      </a:r>
                      <a:endParaRPr sz="80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p>
                      <a:pPr marL="15240">
                        <a:lnSpc>
                          <a:spcPct val="100000"/>
                        </a:lnSpc>
                        <a:spcBef>
                          <a:spcPts val="480"/>
                        </a:spcBef>
                      </a:pPr>
                      <a:r>
                        <a:rPr sz="800" b="1" dirty="0">
                          <a:solidFill>
                            <a:srgbClr val="C00000"/>
                          </a:solidFill>
                          <a:latin typeface="Yu Gothic"/>
                          <a:cs typeface="Yu Gothic"/>
                        </a:rPr>
                        <a:t>…</a:t>
                      </a:r>
                      <a:endParaRPr sz="800">
                        <a:latin typeface="Yu Gothic"/>
                        <a:cs typeface="Yu Gothic"/>
                      </a:endParaRPr>
                    </a:p>
                  </a:txBody>
                  <a:tcPr marL="0" marR="0" marT="0" marB="0" vert="vert">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66060">
                <a:tc>
                  <a:txBody>
                    <a:bodyPr/>
                    <a:lstStyle/>
                    <a:p>
                      <a:pPr algn="ctr">
                        <a:lnSpc>
                          <a:spcPct val="100000"/>
                        </a:lnSpc>
                        <a:spcBef>
                          <a:spcPts val="130"/>
                        </a:spcBef>
                      </a:pPr>
                      <a:r>
                        <a:rPr sz="800" spc="5" dirty="0">
                          <a:latin typeface="Yu Gothic"/>
                          <a:cs typeface="Yu Gothic"/>
                        </a:rPr>
                        <a:t>合計</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5875">
                        <a:lnSpc>
                          <a:spcPct val="100000"/>
                        </a:lnSpc>
                        <a:spcBef>
                          <a:spcPts val="100"/>
                        </a:spcBef>
                      </a:pPr>
                      <a:r>
                        <a:rPr sz="800" spc="-5" dirty="0">
                          <a:latin typeface="Yu Gothic"/>
                          <a:cs typeface="Yu Gothic"/>
                        </a:rPr>
                        <a:t>16,400（</a:t>
                      </a:r>
                      <a:r>
                        <a:rPr sz="800" spc="5" dirty="0">
                          <a:latin typeface="Yu Gothic"/>
                          <a:cs typeface="Yu Gothic"/>
                        </a:rPr>
                        <a:t>消費税</a:t>
                      </a:r>
                      <a:r>
                        <a:rPr sz="800" spc="-5" dirty="0">
                          <a:latin typeface="Yu Gothic"/>
                          <a:cs typeface="Yu Gothic"/>
                        </a:rPr>
                        <a:t>：1,400）</a:t>
                      </a:r>
                      <a:endParaRPr sz="800">
                        <a:latin typeface="Yu Gothic"/>
                        <a:cs typeface="Yu Gothic"/>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166060">
                <a:tc>
                  <a:txBody>
                    <a:bodyPr/>
                    <a:lstStyle/>
                    <a:p>
                      <a:pPr algn="ctr">
                        <a:lnSpc>
                          <a:spcPct val="100000"/>
                        </a:lnSpc>
                        <a:spcBef>
                          <a:spcPts val="130"/>
                        </a:spcBef>
                      </a:pPr>
                      <a:r>
                        <a:rPr sz="800" b="1" spc="5" dirty="0">
                          <a:solidFill>
                            <a:srgbClr val="C00000"/>
                          </a:solidFill>
                          <a:latin typeface="Yu Gothic"/>
                          <a:cs typeface="Yu Gothic"/>
                        </a:rPr>
                        <a:t>10%対象</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050">
                        <a:lnSpc>
                          <a:spcPct val="100000"/>
                        </a:lnSpc>
                        <a:spcBef>
                          <a:spcPts val="100"/>
                        </a:spcBef>
                      </a:pPr>
                      <a:r>
                        <a:rPr sz="800" b="1" spc="10" dirty="0">
                          <a:solidFill>
                            <a:srgbClr val="C00000"/>
                          </a:solidFill>
                          <a:latin typeface="Yu Gothic"/>
                          <a:cs typeface="Yu Gothic"/>
                        </a:rPr>
                        <a:t>11,000（</a:t>
                      </a:r>
                      <a:r>
                        <a:rPr sz="800" b="1" spc="5" dirty="0">
                          <a:solidFill>
                            <a:srgbClr val="C00000"/>
                          </a:solidFill>
                          <a:latin typeface="Yu Gothic"/>
                          <a:cs typeface="Yu Gothic"/>
                        </a:rPr>
                        <a:t>消費税</a:t>
                      </a:r>
                      <a:r>
                        <a:rPr sz="800" b="1" spc="10" dirty="0">
                          <a:solidFill>
                            <a:srgbClr val="C00000"/>
                          </a:solidFill>
                          <a:latin typeface="Yu Gothic"/>
                          <a:cs typeface="Yu Gothic"/>
                        </a:rPr>
                        <a:t>：1,000）</a:t>
                      </a:r>
                      <a:endParaRPr sz="800">
                        <a:latin typeface="Yu Gothic"/>
                        <a:cs typeface="Yu Gothic"/>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8"/>
                  </a:ext>
                </a:extLst>
              </a:tr>
              <a:tr h="179706">
                <a:tc>
                  <a:txBody>
                    <a:bodyPr/>
                    <a:lstStyle/>
                    <a:p>
                      <a:pPr marL="3175" algn="ctr">
                        <a:lnSpc>
                          <a:spcPct val="100000"/>
                        </a:lnSpc>
                        <a:spcBef>
                          <a:spcPts val="130"/>
                        </a:spcBef>
                      </a:pPr>
                      <a:r>
                        <a:rPr sz="800" b="1" dirty="0">
                          <a:solidFill>
                            <a:srgbClr val="C00000"/>
                          </a:solidFill>
                          <a:latin typeface="Yu Gothic"/>
                          <a:cs typeface="Yu Gothic"/>
                        </a:rPr>
                        <a:t>8%</a:t>
                      </a:r>
                      <a:r>
                        <a:rPr sz="800" b="1" spc="5" dirty="0">
                          <a:solidFill>
                            <a:srgbClr val="C00000"/>
                          </a:solidFill>
                          <a:latin typeface="Yu Gothic"/>
                          <a:cs typeface="Yu Gothic"/>
                        </a:rPr>
                        <a:t>対象</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53975">
                      <a:solidFill>
                        <a:srgbClr val="000000"/>
                      </a:solidFill>
                      <a:prstDash val="solid"/>
                    </a:lnB>
                  </a:tcPr>
                </a:tc>
                <a:tc gridSpan="2">
                  <a:txBody>
                    <a:bodyPr/>
                    <a:lstStyle/>
                    <a:p>
                      <a:pPr marL="19050">
                        <a:lnSpc>
                          <a:spcPct val="100000"/>
                        </a:lnSpc>
                        <a:spcBef>
                          <a:spcPts val="100"/>
                        </a:spcBef>
                      </a:pPr>
                      <a:r>
                        <a:rPr sz="800" b="1" spc="10" dirty="0">
                          <a:solidFill>
                            <a:srgbClr val="C00000"/>
                          </a:solidFill>
                          <a:latin typeface="Yu Gothic"/>
                          <a:cs typeface="Yu Gothic"/>
                        </a:rPr>
                        <a:t>5,400（</a:t>
                      </a:r>
                      <a:r>
                        <a:rPr sz="800" b="1" spc="5" dirty="0">
                          <a:solidFill>
                            <a:srgbClr val="C00000"/>
                          </a:solidFill>
                          <a:latin typeface="Yu Gothic"/>
                          <a:cs typeface="Yu Gothic"/>
                        </a:rPr>
                        <a:t>消費税</a:t>
                      </a:r>
                      <a:r>
                        <a:rPr sz="800" b="1" spc="10" dirty="0">
                          <a:solidFill>
                            <a:srgbClr val="C00000"/>
                          </a:solidFill>
                          <a:latin typeface="Yu Gothic"/>
                          <a:cs typeface="Yu Gothic"/>
                        </a:rPr>
                        <a:t>：400）</a:t>
                      </a:r>
                      <a:endParaRPr sz="800">
                        <a:latin typeface="Yu Gothic"/>
                        <a:cs typeface="Yu Gothic"/>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53975">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9"/>
                  </a:ext>
                </a:extLst>
              </a:tr>
              <a:tr h="152417">
                <a:tc gridSpan="3">
                  <a:txBody>
                    <a:bodyPr/>
                    <a:lstStyle/>
                    <a:p>
                      <a:pPr algn="ctr">
                        <a:lnSpc>
                          <a:spcPts val="955"/>
                        </a:lnSpc>
                      </a:pPr>
                      <a:r>
                        <a:rPr sz="800" spc="5" dirty="0">
                          <a:latin typeface="Yu Gothic"/>
                          <a:cs typeface="Yu Gothic"/>
                        </a:rPr>
                        <a:t>９月分相殺明細</a:t>
                      </a:r>
                      <a:endParaRPr sz="800">
                        <a:latin typeface="Yu Gothic"/>
                        <a:cs typeface="Yu Gothic"/>
                      </a:endParaRPr>
                    </a:p>
                  </a:txBody>
                  <a:tcPr marL="0" marR="0" marT="0" marB="0">
                    <a:lnL w="6350">
                      <a:solidFill>
                        <a:srgbClr val="000000"/>
                      </a:solidFill>
                      <a:prstDash val="solid"/>
                    </a:lnL>
                    <a:lnR w="6350">
                      <a:solidFill>
                        <a:srgbClr val="000000"/>
                      </a:solidFill>
                      <a:prstDash val="solid"/>
                    </a:lnR>
                    <a:lnT w="53975">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10"/>
                  </a:ext>
                </a:extLst>
              </a:tr>
              <a:tr h="166060">
                <a:tc>
                  <a:txBody>
                    <a:bodyPr/>
                    <a:lstStyle/>
                    <a:p>
                      <a:pPr algn="ctr">
                        <a:lnSpc>
                          <a:spcPct val="100000"/>
                        </a:lnSpc>
                        <a:spcBef>
                          <a:spcPts val="130"/>
                        </a:spcBef>
                      </a:pPr>
                      <a:r>
                        <a:rPr sz="800" spc="5" dirty="0">
                          <a:latin typeface="Yu Gothic"/>
                          <a:cs typeface="Yu Gothic"/>
                        </a:rPr>
                        <a:t>日付</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30"/>
                        </a:spcBef>
                      </a:pPr>
                      <a:r>
                        <a:rPr sz="800" spc="5" dirty="0">
                          <a:latin typeface="Yu Gothic"/>
                          <a:cs typeface="Yu Gothic"/>
                        </a:rPr>
                        <a:t>品名</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30"/>
                        </a:spcBef>
                      </a:pPr>
                      <a:r>
                        <a:rPr sz="800" spc="5" dirty="0">
                          <a:latin typeface="Yu Gothic"/>
                          <a:cs typeface="Yu Gothic"/>
                        </a:rPr>
                        <a:t>税込金額</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r h="166060">
                <a:tc>
                  <a:txBody>
                    <a:bodyPr/>
                    <a:lstStyle/>
                    <a:p>
                      <a:pPr marL="4445" algn="ctr">
                        <a:lnSpc>
                          <a:spcPct val="100000"/>
                        </a:lnSpc>
                        <a:spcBef>
                          <a:spcPts val="130"/>
                        </a:spcBef>
                      </a:pPr>
                      <a:r>
                        <a:rPr sz="800" b="1" spc="10" dirty="0">
                          <a:solidFill>
                            <a:srgbClr val="C00000"/>
                          </a:solidFill>
                          <a:latin typeface="Yu Gothic"/>
                          <a:cs typeface="Yu Gothic"/>
                        </a:rPr>
                        <a:t>9</a:t>
                      </a:r>
                      <a:r>
                        <a:rPr sz="800" b="1" dirty="0">
                          <a:solidFill>
                            <a:srgbClr val="C00000"/>
                          </a:solidFill>
                          <a:latin typeface="Yu Gothic"/>
                          <a:cs typeface="Yu Gothic"/>
                        </a:rPr>
                        <a:t>月</a:t>
                      </a:r>
                      <a:r>
                        <a:rPr sz="800" b="1" spc="10" dirty="0">
                          <a:solidFill>
                            <a:srgbClr val="C00000"/>
                          </a:solidFill>
                          <a:latin typeface="Yu Gothic"/>
                          <a:cs typeface="Yu Gothic"/>
                        </a:rPr>
                        <a:t>20</a:t>
                      </a:r>
                      <a:r>
                        <a:rPr sz="800" b="1" spc="15" dirty="0">
                          <a:solidFill>
                            <a:srgbClr val="C00000"/>
                          </a:solidFill>
                          <a:latin typeface="Yu Gothic"/>
                          <a:cs typeface="Yu Gothic"/>
                        </a:rPr>
                        <a:t>日</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0">
                        <a:lnSpc>
                          <a:spcPct val="100000"/>
                        </a:lnSpc>
                        <a:spcBef>
                          <a:spcPts val="130"/>
                        </a:spcBef>
                      </a:pPr>
                      <a:r>
                        <a:rPr sz="800" b="1" spc="5" dirty="0">
                          <a:solidFill>
                            <a:srgbClr val="C00000"/>
                          </a:solidFill>
                          <a:latin typeface="Yu Gothic"/>
                          <a:cs typeface="Yu Gothic"/>
                        </a:rPr>
                        <a:t>運送料</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0320" algn="ctr">
                        <a:lnSpc>
                          <a:spcPct val="100000"/>
                        </a:lnSpc>
                        <a:spcBef>
                          <a:spcPts val="130"/>
                        </a:spcBef>
                      </a:pPr>
                      <a:r>
                        <a:rPr sz="800" b="1" spc="10" dirty="0">
                          <a:solidFill>
                            <a:srgbClr val="C00000"/>
                          </a:solidFill>
                          <a:latin typeface="Yu Gothic"/>
                          <a:cs typeface="Yu Gothic"/>
                        </a:rPr>
                        <a:t>550</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2"/>
                  </a:ext>
                </a:extLst>
              </a:tr>
              <a:tr h="166060">
                <a:tc>
                  <a:txBody>
                    <a:bodyPr/>
                    <a:lstStyle/>
                    <a:p>
                      <a:pPr marL="4445" algn="ctr">
                        <a:lnSpc>
                          <a:spcPct val="100000"/>
                        </a:lnSpc>
                        <a:spcBef>
                          <a:spcPts val="130"/>
                        </a:spcBef>
                      </a:pPr>
                      <a:r>
                        <a:rPr sz="800" b="1" spc="10" dirty="0">
                          <a:solidFill>
                            <a:srgbClr val="C00000"/>
                          </a:solidFill>
                          <a:latin typeface="Yu Gothic"/>
                          <a:cs typeface="Yu Gothic"/>
                        </a:rPr>
                        <a:t>9</a:t>
                      </a:r>
                      <a:r>
                        <a:rPr sz="800" b="1" dirty="0">
                          <a:solidFill>
                            <a:srgbClr val="C00000"/>
                          </a:solidFill>
                          <a:latin typeface="Yu Gothic"/>
                          <a:cs typeface="Yu Gothic"/>
                        </a:rPr>
                        <a:t>月</a:t>
                      </a:r>
                      <a:r>
                        <a:rPr sz="800" b="1" spc="10" dirty="0">
                          <a:solidFill>
                            <a:srgbClr val="C00000"/>
                          </a:solidFill>
                          <a:latin typeface="Yu Gothic"/>
                          <a:cs typeface="Yu Gothic"/>
                        </a:rPr>
                        <a:t>25</a:t>
                      </a:r>
                      <a:r>
                        <a:rPr sz="800" b="1" spc="15" dirty="0">
                          <a:solidFill>
                            <a:srgbClr val="C00000"/>
                          </a:solidFill>
                          <a:latin typeface="Yu Gothic"/>
                          <a:cs typeface="Yu Gothic"/>
                        </a:rPr>
                        <a:t>日</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0">
                        <a:lnSpc>
                          <a:spcPct val="100000"/>
                        </a:lnSpc>
                        <a:spcBef>
                          <a:spcPts val="130"/>
                        </a:spcBef>
                      </a:pPr>
                      <a:r>
                        <a:rPr sz="800" b="1" spc="5" dirty="0">
                          <a:solidFill>
                            <a:srgbClr val="C00000"/>
                          </a:solidFill>
                          <a:latin typeface="Yu Gothic"/>
                          <a:cs typeface="Yu Gothic"/>
                        </a:rPr>
                        <a:t>運送料</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R="20320" algn="ctr">
                        <a:lnSpc>
                          <a:spcPct val="100000"/>
                        </a:lnSpc>
                        <a:spcBef>
                          <a:spcPts val="130"/>
                        </a:spcBef>
                      </a:pPr>
                      <a:r>
                        <a:rPr sz="800" b="1" spc="10" dirty="0">
                          <a:solidFill>
                            <a:srgbClr val="C00000"/>
                          </a:solidFill>
                          <a:latin typeface="Yu Gothic"/>
                          <a:cs typeface="Yu Gothic"/>
                        </a:rPr>
                        <a:t>550</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3"/>
                  </a:ext>
                </a:extLst>
              </a:tr>
              <a:tr h="166062">
                <a:tc>
                  <a:txBody>
                    <a:bodyPr/>
                    <a:lstStyle/>
                    <a:p>
                      <a:pPr algn="ctr">
                        <a:lnSpc>
                          <a:spcPct val="100000"/>
                        </a:lnSpc>
                        <a:spcBef>
                          <a:spcPts val="130"/>
                        </a:spcBef>
                      </a:pPr>
                      <a:r>
                        <a:rPr sz="800" spc="5" dirty="0">
                          <a:latin typeface="Yu Gothic"/>
                          <a:cs typeface="Yu Gothic"/>
                        </a:rPr>
                        <a:t>合計</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5875">
                        <a:lnSpc>
                          <a:spcPct val="100000"/>
                        </a:lnSpc>
                        <a:spcBef>
                          <a:spcPts val="100"/>
                        </a:spcBef>
                      </a:pPr>
                      <a:r>
                        <a:rPr sz="800" spc="-5" dirty="0">
                          <a:latin typeface="Yu Gothic"/>
                          <a:cs typeface="Yu Gothic"/>
                        </a:rPr>
                        <a:t>1,100(</a:t>
                      </a:r>
                      <a:r>
                        <a:rPr sz="800" spc="5" dirty="0">
                          <a:latin typeface="Yu Gothic"/>
                          <a:cs typeface="Yu Gothic"/>
                        </a:rPr>
                        <a:t>消費税</a:t>
                      </a:r>
                      <a:r>
                        <a:rPr sz="800" dirty="0">
                          <a:latin typeface="Yu Gothic"/>
                          <a:cs typeface="Yu Gothic"/>
                        </a:rPr>
                        <a:t>：100)</a:t>
                      </a:r>
                      <a:endParaRPr sz="800">
                        <a:latin typeface="Yu Gothic"/>
                        <a:cs typeface="Yu Gothic"/>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4"/>
                  </a:ext>
                </a:extLst>
              </a:tr>
              <a:tr h="166064">
                <a:tc>
                  <a:txBody>
                    <a:bodyPr/>
                    <a:lstStyle/>
                    <a:p>
                      <a:pPr algn="ctr">
                        <a:lnSpc>
                          <a:spcPct val="100000"/>
                        </a:lnSpc>
                        <a:spcBef>
                          <a:spcPts val="130"/>
                        </a:spcBef>
                      </a:pPr>
                      <a:r>
                        <a:rPr sz="800" b="1" spc="5" dirty="0">
                          <a:solidFill>
                            <a:srgbClr val="C00000"/>
                          </a:solidFill>
                          <a:latin typeface="Yu Gothic"/>
                          <a:cs typeface="Yu Gothic"/>
                        </a:rPr>
                        <a:t>10%対象</a:t>
                      </a:r>
                      <a:endParaRPr sz="800">
                        <a:latin typeface="Yu Gothic"/>
                        <a:cs typeface="Yu Gothic"/>
                      </a:endParaRPr>
                    </a:p>
                  </a:txBody>
                  <a:tcPr marL="0" marR="0" marT="1651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a:txBody>
                    <a:bodyPr/>
                    <a:lstStyle/>
                    <a:p>
                      <a:pPr marL="19050">
                        <a:lnSpc>
                          <a:spcPct val="100000"/>
                        </a:lnSpc>
                        <a:spcBef>
                          <a:spcPts val="100"/>
                        </a:spcBef>
                      </a:pPr>
                      <a:r>
                        <a:rPr sz="800" b="1" spc="10" dirty="0">
                          <a:solidFill>
                            <a:srgbClr val="C00000"/>
                          </a:solidFill>
                          <a:latin typeface="Yu Gothic"/>
                          <a:cs typeface="Yu Gothic"/>
                        </a:rPr>
                        <a:t>1,100（</a:t>
                      </a:r>
                      <a:r>
                        <a:rPr sz="800" b="1" spc="5" dirty="0">
                          <a:solidFill>
                            <a:srgbClr val="C00000"/>
                          </a:solidFill>
                          <a:latin typeface="Yu Gothic"/>
                          <a:cs typeface="Yu Gothic"/>
                        </a:rPr>
                        <a:t>消費税</a:t>
                      </a:r>
                      <a:r>
                        <a:rPr sz="800" b="1" spc="10" dirty="0">
                          <a:solidFill>
                            <a:srgbClr val="C00000"/>
                          </a:solidFill>
                          <a:latin typeface="Yu Gothic"/>
                          <a:cs typeface="Yu Gothic"/>
                        </a:rPr>
                        <a:t>：100）</a:t>
                      </a:r>
                      <a:endParaRPr sz="800">
                        <a:latin typeface="Yu Gothic"/>
                        <a:cs typeface="Yu Gothic"/>
                      </a:endParaRPr>
                    </a:p>
                  </a:txBody>
                  <a:tcPr marL="0" marR="0" marT="1270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15"/>
                  </a:ext>
                </a:extLst>
              </a:tr>
            </a:tbl>
          </a:graphicData>
        </a:graphic>
      </p:graphicFrame>
      <p:sp>
        <p:nvSpPr>
          <p:cNvPr id="42" name="スライド番号プレースホルダー 41">
            <a:extLst>
              <a:ext uri="{FF2B5EF4-FFF2-40B4-BE49-F238E27FC236}">
                <a16:creationId xmlns:a16="http://schemas.microsoft.com/office/drawing/2014/main" id="{50FEB5EE-DC41-4F16-831A-8CC5F1B6AF32}"/>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27</a:t>
            </a:fld>
            <a:endParaRPr lang="en-US" altLang="ja-JP"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15032" y="334437"/>
            <a:ext cx="5313680" cy="513715"/>
          </a:xfrm>
          <a:prstGeom prst="rect">
            <a:avLst/>
          </a:prstGeom>
        </p:spPr>
        <p:txBody>
          <a:bodyPr vert="horz" wrap="square" lIns="0" tIns="12700" rIns="0" bIns="0" rtlCol="0">
            <a:spAutoFit/>
          </a:bodyPr>
          <a:lstStyle/>
          <a:p>
            <a:pPr marL="12700">
              <a:lnSpc>
                <a:spcPct val="100000"/>
              </a:lnSpc>
              <a:spcBef>
                <a:spcPts val="100"/>
              </a:spcBef>
            </a:pPr>
            <a:r>
              <a:rPr sz="3200" dirty="0"/>
              <a:t>方式１７：販売奨励金</a:t>
            </a:r>
            <a:r>
              <a:rPr sz="3200" spc="-15" dirty="0"/>
              <a:t>支</a:t>
            </a:r>
            <a:r>
              <a:rPr sz="3200" dirty="0"/>
              <a:t>払書</a:t>
            </a:r>
            <a:endParaRPr sz="3200"/>
          </a:p>
        </p:txBody>
      </p:sp>
      <p:sp>
        <p:nvSpPr>
          <p:cNvPr id="3" name="object 3"/>
          <p:cNvSpPr txBox="1"/>
          <p:nvPr/>
        </p:nvSpPr>
        <p:spPr>
          <a:xfrm>
            <a:off x="902157" y="1136206"/>
            <a:ext cx="7263130" cy="688340"/>
          </a:xfrm>
          <a:prstGeom prst="rect">
            <a:avLst/>
          </a:prstGeom>
        </p:spPr>
        <p:txBody>
          <a:bodyPr vert="horz" wrap="square" lIns="0" tIns="15875" rIns="0" bIns="0" rtlCol="0">
            <a:spAutoFit/>
          </a:bodyPr>
          <a:lstStyle/>
          <a:p>
            <a:pPr marL="12700">
              <a:lnSpc>
                <a:spcPct val="100000"/>
              </a:lnSpc>
              <a:spcBef>
                <a:spcPts val="125"/>
              </a:spcBef>
            </a:pPr>
            <a:r>
              <a:rPr sz="1150" spc="25" dirty="0">
                <a:latin typeface="Yu Gothic"/>
                <a:cs typeface="Yu Gothic"/>
              </a:rPr>
              <a:t>＜消費税の仕入税額控除制度における適格請求書等保存方式に関するＱ＆Ａ（平成</a:t>
            </a:r>
            <a:r>
              <a:rPr sz="1150" spc="-10" dirty="0">
                <a:latin typeface="Yu Gothic"/>
                <a:cs typeface="Yu Gothic"/>
              </a:rPr>
              <a:t> </a:t>
            </a:r>
            <a:r>
              <a:rPr sz="1150" spc="5" dirty="0">
                <a:latin typeface="Yu Gothic"/>
                <a:cs typeface="Yu Gothic"/>
              </a:rPr>
              <a:t>30</a:t>
            </a:r>
            <a:r>
              <a:rPr sz="1150" spc="-10" dirty="0">
                <a:latin typeface="Yu Gothic"/>
                <a:cs typeface="Yu Gothic"/>
              </a:rPr>
              <a:t> </a:t>
            </a:r>
            <a:r>
              <a:rPr sz="1150" spc="25" dirty="0">
                <a:latin typeface="Yu Gothic"/>
                <a:cs typeface="Yu Gothic"/>
              </a:rPr>
              <a:t>年</a:t>
            </a:r>
            <a:r>
              <a:rPr sz="1150" spc="-5" dirty="0">
                <a:latin typeface="Yu Gothic"/>
                <a:cs typeface="Yu Gothic"/>
              </a:rPr>
              <a:t> </a:t>
            </a:r>
            <a:r>
              <a:rPr sz="1150" spc="5" dirty="0">
                <a:latin typeface="Yu Gothic"/>
                <a:cs typeface="Yu Gothic"/>
              </a:rPr>
              <a:t>11</a:t>
            </a:r>
            <a:r>
              <a:rPr sz="1150" spc="-10" dirty="0">
                <a:latin typeface="Yu Gothic"/>
                <a:cs typeface="Yu Gothic"/>
              </a:rPr>
              <a:t> </a:t>
            </a:r>
            <a:r>
              <a:rPr sz="1150" spc="25" dirty="0">
                <a:latin typeface="Yu Gothic"/>
                <a:cs typeface="Yu Gothic"/>
              </a:rPr>
              <a:t>月改訂）問</a:t>
            </a:r>
            <a:r>
              <a:rPr sz="1150" spc="10" dirty="0">
                <a:latin typeface="Yu Gothic"/>
                <a:cs typeface="Yu Gothic"/>
              </a:rPr>
              <a:t>39＞</a:t>
            </a:r>
            <a:endParaRPr sz="1150">
              <a:latin typeface="Yu Gothic"/>
              <a:cs typeface="Yu Gothic"/>
            </a:endParaRPr>
          </a:p>
          <a:p>
            <a:pPr>
              <a:lnSpc>
                <a:spcPct val="100000"/>
              </a:lnSpc>
            </a:pPr>
            <a:endParaRPr sz="1300">
              <a:latin typeface="Times New Roman"/>
              <a:cs typeface="Times New Roman"/>
            </a:endParaRPr>
          </a:p>
          <a:p>
            <a:pPr marL="154305" algn="ctr">
              <a:lnSpc>
                <a:spcPct val="100000"/>
              </a:lnSpc>
              <a:spcBef>
                <a:spcPts val="930"/>
              </a:spcBef>
            </a:pPr>
            <a:r>
              <a:rPr sz="1150" spc="25" dirty="0">
                <a:latin typeface="Yu Gothic"/>
                <a:cs typeface="Yu Gothic"/>
              </a:rPr>
              <a:t>販売奨励金支払書</a:t>
            </a:r>
            <a:endParaRPr sz="1150">
              <a:latin typeface="Yu Gothic"/>
              <a:cs typeface="Yu Gothic"/>
            </a:endParaRPr>
          </a:p>
        </p:txBody>
      </p:sp>
      <p:sp>
        <p:nvSpPr>
          <p:cNvPr id="4" name="object 4"/>
          <p:cNvSpPr txBox="1"/>
          <p:nvPr/>
        </p:nvSpPr>
        <p:spPr>
          <a:xfrm>
            <a:off x="2412522" y="1798782"/>
            <a:ext cx="1789430" cy="509270"/>
          </a:xfrm>
          <a:prstGeom prst="rect">
            <a:avLst/>
          </a:prstGeom>
        </p:spPr>
        <p:txBody>
          <a:bodyPr vert="horz" wrap="square" lIns="0" tIns="78105" rIns="0" bIns="0" rtlCol="0">
            <a:spAutoFit/>
          </a:bodyPr>
          <a:lstStyle/>
          <a:p>
            <a:pPr marL="17780">
              <a:lnSpc>
                <a:spcPct val="100000"/>
              </a:lnSpc>
              <a:spcBef>
                <a:spcPts val="615"/>
              </a:spcBef>
              <a:tabLst>
                <a:tab pos="1063625" algn="l"/>
              </a:tabLst>
            </a:pPr>
            <a:r>
              <a:rPr sz="1150" b="1" spc="25" dirty="0">
                <a:solidFill>
                  <a:srgbClr val="C00000"/>
                </a:solidFill>
                <a:latin typeface="Yu Gothic"/>
                <a:cs typeface="Yu Gothic"/>
              </a:rPr>
              <a:t>〇〇株式会社	御中</a:t>
            </a:r>
            <a:endParaRPr sz="1150">
              <a:latin typeface="Yu Gothic"/>
              <a:cs typeface="Yu Gothic"/>
            </a:endParaRPr>
          </a:p>
          <a:p>
            <a:pPr marL="12700">
              <a:lnSpc>
                <a:spcPct val="100000"/>
              </a:lnSpc>
              <a:spcBef>
                <a:spcPts val="525"/>
              </a:spcBef>
              <a:tabLst>
                <a:tab pos="697865" algn="l"/>
              </a:tabLst>
            </a:pPr>
            <a:r>
              <a:rPr sz="1150" b="1" spc="30" dirty="0">
                <a:solidFill>
                  <a:srgbClr val="C00000"/>
                </a:solidFill>
                <a:latin typeface="Yu Gothic"/>
                <a:cs typeface="Yu Gothic"/>
              </a:rPr>
              <a:t>9</a:t>
            </a:r>
            <a:r>
              <a:rPr sz="1150" b="1" spc="25" dirty="0">
                <a:solidFill>
                  <a:srgbClr val="C00000"/>
                </a:solidFill>
                <a:latin typeface="Yu Gothic"/>
                <a:cs typeface="Yu Gothic"/>
              </a:rPr>
              <a:t>月分	</a:t>
            </a:r>
            <a:r>
              <a:rPr sz="1150" dirty="0">
                <a:latin typeface="Yu Gothic"/>
                <a:cs typeface="Yu Gothic"/>
              </a:rPr>
              <a:t>1,640</a:t>
            </a:r>
            <a:r>
              <a:rPr sz="1150" spc="25" dirty="0">
                <a:latin typeface="Yu Gothic"/>
                <a:cs typeface="Yu Gothic"/>
              </a:rPr>
              <a:t>円</a:t>
            </a:r>
            <a:r>
              <a:rPr sz="1150" dirty="0">
                <a:latin typeface="Yu Gothic"/>
                <a:cs typeface="Yu Gothic"/>
              </a:rPr>
              <a:t>(</a:t>
            </a:r>
            <a:r>
              <a:rPr sz="1150" spc="25" dirty="0">
                <a:latin typeface="Yu Gothic"/>
                <a:cs typeface="Yu Gothic"/>
              </a:rPr>
              <a:t>税込み</a:t>
            </a:r>
            <a:r>
              <a:rPr sz="1150" spc="10" dirty="0">
                <a:latin typeface="Yu Gothic"/>
                <a:cs typeface="Yu Gothic"/>
              </a:rPr>
              <a:t>)</a:t>
            </a:r>
            <a:endParaRPr sz="1150">
              <a:latin typeface="Yu Gothic"/>
              <a:cs typeface="Yu Gothic"/>
            </a:endParaRPr>
          </a:p>
        </p:txBody>
      </p:sp>
      <p:sp>
        <p:nvSpPr>
          <p:cNvPr id="5" name="object 5"/>
          <p:cNvSpPr txBox="1"/>
          <p:nvPr/>
        </p:nvSpPr>
        <p:spPr>
          <a:xfrm>
            <a:off x="5892035" y="1798782"/>
            <a:ext cx="732155" cy="509270"/>
          </a:xfrm>
          <a:prstGeom prst="rect">
            <a:avLst/>
          </a:prstGeom>
        </p:spPr>
        <p:txBody>
          <a:bodyPr vert="horz" wrap="square" lIns="0" tIns="78105" rIns="0" bIns="0" rtlCol="0">
            <a:spAutoFit/>
          </a:bodyPr>
          <a:lstStyle/>
          <a:p>
            <a:pPr marL="156845">
              <a:lnSpc>
                <a:spcPct val="100000"/>
              </a:lnSpc>
              <a:spcBef>
                <a:spcPts val="615"/>
              </a:spcBef>
            </a:pPr>
            <a:r>
              <a:rPr sz="1150" spc="30" dirty="0">
                <a:latin typeface="Yu Gothic"/>
                <a:cs typeface="Yu Gothic"/>
              </a:rPr>
              <a:t>N</a:t>
            </a:r>
            <a:r>
              <a:rPr sz="1150" dirty="0">
                <a:latin typeface="Yu Gothic"/>
                <a:cs typeface="Yu Gothic"/>
              </a:rPr>
              <a:t>o</a:t>
            </a:r>
            <a:r>
              <a:rPr sz="1150" spc="-15" dirty="0">
                <a:latin typeface="Yu Gothic"/>
                <a:cs typeface="Yu Gothic"/>
              </a:rPr>
              <a:t>.</a:t>
            </a:r>
            <a:r>
              <a:rPr sz="1150" spc="10" dirty="0">
                <a:latin typeface="Yu Gothic"/>
                <a:cs typeface="Yu Gothic"/>
              </a:rPr>
              <a:t>1001</a:t>
            </a:r>
            <a:endParaRPr sz="1150">
              <a:latin typeface="Yu Gothic"/>
              <a:cs typeface="Yu Gothic"/>
            </a:endParaRPr>
          </a:p>
          <a:p>
            <a:pPr marL="12700">
              <a:lnSpc>
                <a:spcPct val="100000"/>
              </a:lnSpc>
              <a:spcBef>
                <a:spcPts val="525"/>
              </a:spcBef>
            </a:pPr>
            <a:r>
              <a:rPr sz="1150" b="1" spc="35" dirty="0">
                <a:solidFill>
                  <a:srgbClr val="C00000"/>
                </a:solidFill>
                <a:latin typeface="Yu Gothic"/>
                <a:cs typeface="Yu Gothic"/>
              </a:rPr>
              <a:t>H</a:t>
            </a:r>
            <a:r>
              <a:rPr sz="1150" b="1" spc="25" dirty="0">
                <a:solidFill>
                  <a:srgbClr val="C00000"/>
                </a:solidFill>
                <a:latin typeface="Yu Gothic"/>
                <a:cs typeface="Yu Gothic"/>
              </a:rPr>
              <a:t>〇</a:t>
            </a:r>
            <a:r>
              <a:rPr sz="1150" b="1" dirty="0">
                <a:solidFill>
                  <a:srgbClr val="C00000"/>
                </a:solidFill>
                <a:latin typeface="Yu Gothic"/>
                <a:cs typeface="Yu Gothic"/>
              </a:rPr>
              <a:t>.</a:t>
            </a:r>
            <a:r>
              <a:rPr sz="1150" b="1" spc="30" dirty="0">
                <a:solidFill>
                  <a:srgbClr val="C00000"/>
                </a:solidFill>
                <a:latin typeface="Yu Gothic"/>
                <a:cs typeface="Yu Gothic"/>
              </a:rPr>
              <a:t>10</a:t>
            </a:r>
            <a:r>
              <a:rPr sz="1150" b="1" dirty="0">
                <a:solidFill>
                  <a:srgbClr val="C00000"/>
                </a:solidFill>
                <a:latin typeface="Yu Gothic"/>
                <a:cs typeface="Yu Gothic"/>
              </a:rPr>
              <a:t>.</a:t>
            </a:r>
            <a:r>
              <a:rPr sz="1150" b="1" spc="30" dirty="0">
                <a:solidFill>
                  <a:srgbClr val="C00000"/>
                </a:solidFill>
                <a:latin typeface="Yu Gothic"/>
                <a:cs typeface="Yu Gothic"/>
              </a:rPr>
              <a:t>15</a:t>
            </a:r>
            <a:endParaRPr sz="1150">
              <a:latin typeface="Yu Gothic"/>
              <a:cs typeface="Yu Gothic"/>
            </a:endParaRPr>
          </a:p>
        </p:txBody>
      </p:sp>
      <p:sp>
        <p:nvSpPr>
          <p:cNvPr id="6" name="object 6"/>
          <p:cNvSpPr txBox="1"/>
          <p:nvPr/>
        </p:nvSpPr>
        <p:spPr>
          <a:xfrm>
            <a:off x="2417655" y="4047565"/>
            <a:ext cx="1520825" cy="204470"/>
          </a:xfrm>
          <a:prstGeom prst="rect">
            <a:avLst/>
          </a:prstGeom>
        </p:spPr>
        <p:txBody>
          <a:bodyPr vert="horz" wrap="square" lIns="0" tIns="15875" rIns="0" bIns="0" rtlCol="0">
            <a:spAutoFit/>
          </a:bodyPr>
          <a:lstStyle/>
          <a:p>
            <a:pPr marL="12700">
              <a:lnSpc>
                <a:spcPct val="100000"/>
              </a:lnSpc>
              <a:spcBef>
                <a:spcPts val="125"/>
              </a:spcBef>
            </a:pPr>
            <a:r>
              <a:rPr sz="1150" b="1" spc="25" dirty="0">
                <a:solidFill>
                  <a:srgbClr val="C00000"/>
                </a:solidFill>
                <a:latin typeface="Yu Gothic"/>
                <a:cs typeface="Yu Gothic"/>
              </a:rPr>
              <a:t>※は軽減税率対象品目</a:t>
            </a:r>
            <a:endParaRPr sz="1150">
              <a:latin typeface="Yu Gothic"/>
              <a:cs typeface="Yu Gothic"/>
            </a:endParaRPr>
          </a:p>
        </p:txBody>
      </p:sp>
      <p:sp>
        <p:nvSpPr>
          <p:cNvPr id="7" name="object 7"/>
          <p:cNvSpPr txBox="1"/>
          <p:nvPr/>
        </p:nvSpPr>
        <p:spPr>
          <a:xfrm>
            <a:off x="5098167" y="3742977"/>
            <a:ext cx="1520825" cy="509270"/>
          </a:xfrm>
          <a:prstGeom prst="rect">
            <a:avLst/>
          </a:prstGeom>
        </p:spPr>
        <p:txBody>
          <a:bodyPr vert="horz" wrap="square" lIns="0" tIns="78105" rIns="0" bIns="0" rtlCol="0">
            <a:spAutoFit/>
          </a:bodyPr>
          <a:lstStyle/>
          <a:p>
            <a:pPr marL="12700">
              <a:lnSpc>
                <a:spcPct val="100000"/>
              </a:lnSpc>
              <a:spcBef>
                <a:spcPts val="615"/>
              </a:spcBef>
            </a:pPr>
            <a:r>
              <a:rPr sz="1150" b="1" spc="25" dirty="0">
                <a:solidFill>
                  <a:srgbClr val="C00000"/>
                </a:solidFill>
                <a:latin typeface="Yu Gothic"/>
                <a:cs typeface="Yu Gothic"/>
              </a:rPr>
              <a:t>登録番号：</a:t>
            </a:r>
            <a:r>
              <a:rPr sz="1150" b="1" spc="10" dirty="0">
                <a:solidFill>
                  <a:srgbClr val="C00000"/>
                </a:solidFill>
                <a:latin typeface="Yu Gothic"/>
                <a:cs typeface="Yu Gothic"/>
              </a:rPr>
              <a:t>T</a:t>
            </a:r>
            <a:r>
              <a:rPr sz="1150" b="1" spc="30" dirty="0">
                <a:solidFill>
                  <a:srgbClr val="C00000"/>
                </a:solidFill>
                <a:latin typeface="Yu Gothic"/>
                <a:cs typeface="Yu Gothic"/>
              </a:rPr>
              <a:t>1234</a:t>
            </a:r>
            <a:r>
              <a:rPr sz="1150" b="1" spc="25" dirty="0">
                <a:solidFill>
                  <a:srgbClr val="C00000"/>
                </a:solidFill>
                <a:latin typeface="Yu Gothic"/>
                <a:cs typeface="Yu Gothic"/>
              </a:rPr>
              <a:t>・・</a:t>
            </a:r>
            <a:endParaRPr sz="1150">
              <a:latin typeface="Yu Gothic"/>
              <a:cs typeface="Yu Gothic"/>
            </a:endParaRPr>
          </a:p>
          <a:p>
            <a:pPr marL="17780">
              <a:lnSpc>
                <a:spcPct val="100000"/>
              </a:lnSpc>
              <a:spcBef>
                <a:spcPts val="525"/>
              </a:spcBef>
            </a:pPr>
            <a:r>
              <a:rPr sz="1150" b="1" spc="25" dirty="0">
                <a:solidFill>
                  <a:srgbClr val="C00000"/>
                </a:solidFill>
                <a:latin typeface="Yu Gothic"/>
                <a:cs typeface="Yu Gothic"/>
              </a:rPr>
              <a:t>■■株式会社</a:t>
            </a:r>
            <a:endParaRPr sz="1150">
              <a:latin typeface="Yu Gothic"/>
              <a:cs typeface="Yu Gothic"/>
            </a:endParaRPr>
          </a:p>
        </p:txBody>
      </p:sp>
      <p:sp>
        <p:nvSpPr>
          <p:cNvPr id="8" name="object 8"/>
          <p:cNvSpPr txBox="1"/>
          <p:nvPr/>
        </p:nvSpPr>
        <p:spPr>
          <a:xfrm>
            <a:off x="1123815" y="4709918"/>
            <a:ext cx="6902450" cy="1234440"/>
          </a:xfrm>
          <a:prstGeom prst="rect">
            <a:avLst/>
          </a:prstGeom>
        </p:spPr>
        <p:txBody>
          <a:bodyPr vert="horz" wrap="square" lIns="0" tIns="78105" rIns="0" bIns="0" rtlCol="0">
            <a:spAutoFit/>
          </a:bodyPr>
          <a:lstStyle/>
          <a:p>
            <a:pPr marL="12700">
              <a:lnSpc>
                <a:spcPct val="100000"/>
              </a:lnSpc>
              <a:spcBef>
                <a:spcPts val="615"/>
              </a:spcBef>
            </a:pPr>
            <a:r>
              <a:rPr sz="1150" spc="25" dirty="0">
                <a:latin typeface="Yu Gothic"/>
                <a:cs typeface="Yu Gothic"/>
              </a:rPr>
              <a:t>（注</a:t>
            </a:r>
            <a:r>
              <a:rPr sz="1150" spc="15" dirty="0">
                <a:latin typeface="Yu Gothic"/>
                <a:cs typeface="Yu Gothic"/>
              </a:rPr>
              <a:t>1）</a:t>
            </a:r>
            <a:r>
              <a:rPr sz="1150" spc="25" dirty="0">
                <a:latin typeface="Yu Gothic"/>
                <a:cs typeface="Yu Gothic"/>
              </a:rPr>
              <a:t>各書類中</a:t>
            </a:r>
            <a:r>
              <a:rPr sz="1150" spc="20" dirty="0">
                <a:latin typeface="Yu Gothic"/>
                <a:cs typeface="Yu Gothic"/>
              </a:rPr>
              <a:t>、</a:t>
            </a:r>
            <a:r>
              <a:rPr sz="1150" b="1" spc="25" dirty="0">
                <a:solidFill>
                  <a:srgbClr val="C00000"/>
                </a:solidFill>
                <a:latin typeface="Yu Gothic"/>
                <a:cs typeface="Yu Gothic"/>
              </a:rPr>
              <a:t>赤太文字（ゴシック体）</a:t>
            </a:r>
            <a:r>
              <a:rPr sz="1150" spc="25" dirty="0">
                <a:latin typeface="Yu Gothic"/>
                <a:cs typeface="Yu Gothic"/>
              </a:rPr>
              <a:t>が適格返還請求書「記載事項」を示す</a:t>
            </a:r>
            <a:endParaRPr sz="1150">
              <a:latin typeface="Yu Gothic"/>
              <a:cs typeface="Yu Gothic"/>
            </a:endParaRPr>
          </a:p>
          <a:p>
            <a:pPr marL="12700">
              <a:lnSpc>
                <a:spcPct val="100000"/>
              </a:lnSpc>
              <a:spcBef>
                <a:spcPts val="525"/>
              </a:spcBef>
            </a:pPr>
            <a:r>
              <a:rPr sz="1150" spc="25" dirty="0">
                <a:latin typeface="Yu Gothic"/>
                <a:cs typeface="Yu Gothic"/>
              </a:rPr>
              <a:t>（注</a:t>
            </a:r>
            <a:r>
              <a:rPr sz="1150" spc="10" dirty="0">
                <a:latin typeface="Yu Gothic"/>
                <a:cs typeface="Yu Gothic"/>
              </a:rPr>
              <a:t>２)</a:t>
            </a:r>
            <a:r>
              <a:rPr sz="1150" spc="25" dirty="0">
                <a:latin typeface="Yu Gothic"/>
                <a:cs typeface="Yu Gothic"/>
              </a:rPr>
              <a:t>販売奨励金は販売金額より減額する金額</a:t>
            </a:r>
            <a:r>
              <a:rPr sz="1150" dirty="0">
                <a:latin typeface="Yu Gothic"/>
                <a:cs typeface="Yu Gothic"/>
              </a:rPr>
              <a:t>(</a:t>
            </a:r>
            <a:r>
              <a:rPr sz="1150" spc="25" dirty="0">
                <a:latin typeface="Yu Gothic"/>
                <a:cs typeface="Yu Gothic"/>
              </a:rPr>
              <a:t>例えば、販売額の</a:t>
            </a:r>
            <a:r>
              <a:rPr sz="1150" spc="10" dirty="0">
                <a:latin typeface="Yu Gothic"/>
                <a:cs typeface="Yu Gothic"/>
              </a:rPr>
              <a:t>10％</a:t>
            </a:r>
            <a:r>
              <a:rPr sz="1150" spc="25" dirty="0">
                <a:latin typeface="Yu Gothic"/>
                <a:cs typeface="Yu Gothic"/>
              </a:rPr>
              <a:t>を販売奨励金として還元</a:t>
            </a:r>
            <a:r>
              <a:rPr sz="1150" spc="10" dirty="0">
                <a:latin typeface="Yu Gothic"/>
                <a:cs typeface="Yu Gothic"/>
              </a:rPr>
              <a:t>)</a:t>
            </a:r>
            <a:endParaRPr sz="1150">
              <a:latin typeface="Yu Gothic"/>
              <a:cs typeface="Yu Gothic"/>
            </a:endParaRPr>
          </a:p>
          <a:p>
            <a:pPr marL="12700">
              <a:lnSpc>
                <a:spcPct val="100000"/>
              </a:lnSpc>
              <a:spcBef>
                <a:spcPts val="525"/>
              </a:spcBef>
            </a:pPr>
            <a:r>
              <a:rPr sz="1150" spc="25" dirty="0">
                <a:latin typeface="Yu Gothic"/>
                <a:cs typeface="Yu Gothic"/>
              </a:rPr>
              <a:t>（注</a:t>
            </a:r>
            <a:r>
              <a:rPr sz="1150" spc="10" dirty="0">
                <a:latin typeface="Yu Gothic"/>
                <a:cs typeface="Yu Gothic"/>
              </a:rPr>
              <a:t>３)</a:t>
            </a:r>
            <a:r>
              <a:rPr sz="1150" spc="25" dirty="0">
                <a:latin typeface="Yu Gothic"/>
                <a:cs typeface="Yu Gothic"/>
              </a:rPr>
              <a:t>奨励金支払書欄：●は「適格転換請求書」適合書類</a:t>
            </a:r>
            <a:endParaRPr sz="1150">
              <a:latin typeface="Yu Gothic"/>
              <a:cs typeface="Yu Gothic"/>
            </a:endParaRPr>
          </a:p>
          <a:p>
            <a:pPr marL="12700">
              <a:lnSpc>
                <a:spcPct val="100000"/>
              </a:lnSpc>
              <a:spcBef>
                <a:spcPts val="525"/>
              </a:spcBef>
            </a:pPr>
            <a:r>
              <a:rPr sz="1150" spc="25" dirty="0">
                <a:latin typeface="Yu Gothic"/>
                <a:cs typeface="Yu Gothic"/>
              </a:rPr>
              <a:t>（注４）保存義務欄：〇は消費税法保存義務あり。（電子取引の取引データは電帳法上保存義務あり）</a:t>
            </a:r>
            <a:endParaRPr sz="1150">
              <a:latin typeface="Yu Gothic"/>
              <a:cs typeface="Yu Gothic"/>
            </a:endParaRPr>
          </a:p>
          <a:p>
            <a:pPr marL="1507490">
              <a:lnSpc>
                <a:spcPct val="100000"/>
              </a:lnSpc>
              <a:spcBef>
                <a:spcPts val="520"/>
              </a:spcBef>
            </a:pPr>
            <a:r>
              <a:rPr sz="1150" spc="25" dirty="0">
                <a:latin typeface="Yu Gothic"/>
                <a:cs typeface="Yu Gothic"/>
              </a:rPr>
              <a:t>×は消費税法保存義務なし。（電子取引の取引データは電帳法上保存義務あり）</a:t>
            </a:r>
            <a:endParaRPr sz="1150">
              <a:latin typeface="Yu Gothic"/>
              <a:cs typeface="Yu Gothic"/>
            </a:endParaRPr>
          </a:p>
        </p:txBody>
      </p:sp>
      <p:sp>
        <p:nvSpPr>
          <p:cNvPr id="9" name="object 9"/>
          <p:cNvSpPr/>
          <p:nvPr/>
        </p:nvSpPr>
        <p:spPr>
          <a:xfrm>
            <a:off x="2260268" y="1606678"/>
            <a:ext cx="4377055" cy="0"/>
          </a:xfrm>
          <a:custGeom>
            <a:avLst/>
            <a:gdLst/>
            <a:ahLst/>
            <a:cxnLst/>
            <a:rect l="l" t="t" r="r" b="b"/>
            <a:pathLst>
              <a:path w="4377055">
                <a:moveTo>
                  <a:pt x="0" y="0"/>
                </a:moveTo>
                <a:lnTo>
                  <a:pt x="4376452" y="0"/>
                </a:lnTo>
              </a:path>
            </a:pathLst>
          </a:custGeom>
          <a:ln w="3175">
            <a:solidFill>
              <a:srgbClr val="000000"/>
            </a:solidFill>
          </a:ln>
        </p:spPr>
        <p:txBody>
          <a:bodyPr wrap="square" lIns="0" tIns="0" rIns="0" bIns="0" rtlCol="0"/>
          <a:lstStyle/>
          <a:p>
            <a:endParaRPr/>
          </a:p>
        </p:txBody>
      </p:sp>
      <p:sp>
        <p:nvSpPr>
          <p:cNvPr id="10" name="object 10"/>
          <p:cNvSpPr/>
          <p:nvPr/>
        </p:nvSpPr>
        <p:spPr>
          <a:xfrm>
            <a:off x="2260265" y="1609249"/>
            <a:ext cx="4377055" cy="0"/>
          </a:xfrm>
          <a:custGeom>
            <a:avLst/>
            <a:gdLst/>
            <a:ahLst/>
            <a:cxnLst/>
            <a:rect l="l" t="t" r="r" b="b"/>
            <a:pathLst>
              <a:path w="4377055">
                <a:moveTo>
                  <a:pt x="0" y="0"/>
                </a:moveTo>
                <a:lnTo>
                  <a:pt x="4376457" y="0"/>
                </a:lnTo>
              </a:path>
            </a:pathLst>
          </a:custGeom>
          <a:ln w="5143">
            <a:solidFill>
              <a:srgbClr val="000000"/>
            </a:solidFill>
          </a:ln>
        </p:spPr>
        <p:txBody>
          <a:bodyPr wrap="square" lIns="0" tIns="0" rIns="0" bIns="0" rtlCol="0"/>
          <a:lstStyle/>
          <a:p>
            <a:endParaRPr/>
          </a:p>
        </p:txBody>
      </p:sp>
      <p:graphicFrame>
        <p:nvGraphicFramePr>
          <p:cNvPr id="11" name="object 11"/>
          <p:cNvGraphicFramePr>
            <a:graphicFrameLocks noGrp="1"/>
          </p:cNvGraphicFramePr>
          <p:nvPr/>
        </p:nvGraphicFramePr>
        <p:xfrm>
          <a:off x="1110737" y="1606677"/>
          <a:ext cx="963930" cy="1450472"/>
        </p:xfrm>
        <a:graphic>
          <a:graphicData uri="http://schemas.openxmlformats.org/drawingml/2006/table">
            <a:tbl>
              <a:tblPr firstRow="1" bandRow="1">
                <a:tableStyleId>{2D5ABB26-0587-4C30-8999-92F81FD0307C}</a:tableStyleId>
              </a:tblPr>
              <a:tblGrid>
                <a:gridCol w="963930">
                  <a:extLst>
                    <a:ext uri="{9D8B030D-6E8A-4147-A177-3AD203B41FA5}">
                      <a16:colId xmlns:a16="http://schemas.microsoft.com/office/drawing/2014/main" val="20000"/>
                    </a:ext>
                  </a:extLst>
                </a:gridCol>
              </a:tblGrid>
              <a:tr h="241747">
                <a:tc>
                  <a:txBody>
                    <a:bodyPr/>
                    <a:lstStyle/>
                    <a:p>
                      <a:pPr marL="33020">
                        <a:lnSpc>
                          <a:spcPct val="100000"/>
                        </a:lnSpc>
                        <a:spcBef>
                          <a:spcPts val="204"/>
                        </a:spcBef>
                      </a:pPr>
                      <a:r>
                        <a:rPr sz="1150" spc="25" dirty="0">
                          <a:latin typeface="Yu Gothic"/>
                          <a:cs typeface="Yu Gothic"/>
                        </a:rPr>
                        <a:t>奨励金支払書</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483487">
                <a:tc>
                  <a:txBody>
                    <a:bodyPr/>
                    <a:lstStyle/>
                    <a:p>
                      <a:pPr marL="5080" algn="ctr">
                        <a:lnSpc>
                          <a:spcPct val="100000"/>
                        </a:lnSpc>
                        <a:spcBef>
                          <a:spcPts val="1135"/>
                        </a:spcBef>
                      </a:pPr>
                      <a:r>
                        <a:rPr sz="1150" dirty="0">
                          <a:latin typeface="Yu Gothic"/>
                          <a:cs typeface="Yu Gothic"/>
                        </a:rPr>
                        <a:t>●</a:t>
                      </a:r>
                      <a:endParaRPr sz="1150">
                        <a:latin typeface="Yu Gothic"/>
                        <a:cs typeface="Yu Gothic"/>
                      </a:endParaRPr>
                    </a:p>
                  </a:txBody>
                  <a:tcPr marL="0" marR="0" marT="1441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241745">
                <a:tc>
                  <a:txBody>
                    <a:bodyPr/>
                    <a:lstStyle/>
                    <a:p>
                      <a:pPr marL="182880">
                        <a:lnSpc>
                          <a:spcPct val="100000"/>
                        </a:lnSpc>
                        <a:spcBef>
                          <a:spcPts val="204"/>
                        </a:spcBef>
                      </a:pPr>
                      <a:r>
                        <a:rPr sz="1150" spc="25" dirty="0">
                          <a:latin typeface="Yu Gothic"/>
                          <a:cs typeface="Yu Gothic"/>
                        </a:rPr>
                        <a:t>保存義務</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241745">
                <a:tc>
                  <a:txBody>
                    <a:bodyPr/>
                    <a:lstStyle/>
                    <a:p>
                      <a:pPr marL="22860">
                        <a:lnSpc>
                          <a:spcPct val="100000"/>
                        </a:lnSpc>
                        <a:spcBef>
                          <a:spcPts val="204"/>
                        </a:spcBef>
                      </a:pPr>
                      <a:r>
                        <a:rPr sz="1150" spc="25" dirty="0">
                          <a:latin typeface="Yu Gothic"/>
                          <a:cs typeface="Yu Gothic"/>
                        </a:rPr>
                        <a:t>買手：〇</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241748">
                <a:tc>
                  <a:txBody>
                    <a:bodyPr/>
                    <a:lstStyle/>
                    <a:p>
                      <a:pPr marL="22860">
                        <a:lnSpc>
                          <a:spcPct val="100000"/>
                        </a:lnSpc>
                        <a:spcBef>
                          <a:spcPts val="204"/>
                        </a:spcBef>
                      </a:pPr>
                      <a:r>
                        <a:rPr sz="1150" spc="25" dirty="0">
                          <a:latin typeface="Yu Gothic"/>
                          <a:cs typeface="Yu Gothic"/>
                        </a:rPr>
                        <a:t>売手：〇</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12" name="object 12"/>
          <p:cNvSpPr/>
          <p:nvPr/>
        </p:nvSpPr>
        <p:spPr>
          <a:xfrm>
            <a:off x="2255113" y="1606678"/>
            <a:ext cx="0" cy="2675255"/>
          </a:xfrm>
          <a:custGeom>
            <a:avLst/>
            <a:gdLst/>
            <a:ahLst/>
            <a:cxnLst/>
            <a:rect l="l" t="t" r="r" b="b"/>
            <a:pathLst>
              <a:path h="2675254">
                <a:moveTo>
                  <a:pt x="0" y="0"/>
                </a:moveTo>
                <a:lnTo>
                  <a:pt x="0" y="2674627"/>
                </a:lnTo>
              </a:path>
            </a:pathLst>
          </a:custGeom>
          <a:ln w="3175">
            <a:solidFill>
              <a:srgbClr val="000000"/>
            </a:solidFill>
          </a:ln>
        </p:spPr>
        <p:txBody>
          <a:bodyPr wrap="square" lIns="0" tIns="0" rIns="0" bIns="0" rtlCol="0"/>
          <a:lstStyle/>
          <a:p>
            <a:endParaRPr/>
          </a:p>
        </p:txBody>
      </p:sp>
      <p:sp>
        <p:nvSpPr>
          <p:cNvPr id="13" name="object 13"/>
          <p:cNvSpPr/>
          <p:nvPr/>
        </p:nvSpPr>
        <p:spPr>
          <a:xfrm>
            <a:off x="2257692" y="1606677"/>
            <a:ext cx="0" cy="2675255"/>
          </a:xfrm>
          <a:custGeom>
            <a:avLst/>
            <a:gdLst/>
            <a:ahLst/>
            <a:cxnLst/>
            <a:rect l="l" t="t" r="r" b="b"/>
            <a:pathLst>
              <a:path h="2675254">
                <a:moveTo>
                  <a:pt x="0" y="0"/>
                </a:moveTo>
                <a:lnTo>
                  <a:pt x="0" y="2674627"/>
                </a:lnTo>
              </a:path>
            </a:pathLst>
          </a:custGeom>
          <a:ln w="5154">
            <a:solidFill>
              <a:srgbClr val="000000"/>
            </a:solidFill>
          </a:ln>
        </p:spPr>
        <p:txBody>
          <a:bodyPr wrap="square" lIns="0" tIns="0" rIns="0" bIns="0" rtlCol="0"/>
          <a:lstStyle/>
          <a:p>
            <a:endParaRPr/>
          </a:p>
        </p:txBody>
      </p:sp>
      <p:sp>
        <p:nvSpPr>
          <p:cNvPr id="14" name="object 14"/>
          <p:cNvSpPr/>
          <p:nvPr/>
        </p:nvSpPr>
        <p:spPr>
          <a:xfrm>
            <a:off x="2260268" y="4276162"/>
            <a:ext cx="4377055" cy="0"/>
          </a:xfrm>
          <a:custGeom>
            <a:avLst/>
            <a:gdLst/>
            <a:ahLst/>
            <a:cxnLst/>
            <a:rect l="l" t="t" r="r" b="b"/>
            <a:pathLst>
              <a:path w="4377055">
                <a:moveTo>
                  <a:pt x="0" y="0"/>
                </a:moveTo>
                <a:lnTo>
                  <a:pt x="4376452" y="0"/>
                </a:lnTo>
              </a:path>
            </a:pathLst>
          </a:custGeom>
          <a:ln w="3175">
            <a:solidFill>
              <a:srgbClr val="000000"/>
            </a:solidFill>
          </a:ln>
        </p:spPr>
        <p:txBody>
          <a:bodyPr wrap="square" lIns="0" tIns="0" rIns="0" bIns="0" rtlCol="0"/>
          <a:lstStyle/>
          <a:p>
            <a:endParaRPr/>
          </a:p>
        </p:txBody>
      </p:sp>
      <p:sp>
        <p:nvSpPr>
          <p:cNvPr id="15" name="object 15"/>
          <p:cNvSpPr/>
          <p:nvPr/>
        </p:nvSpPr>
        <p:spPr>
          <a:xfrm>
            <a:off x="2260265" y="4278733"/>
            <a:ext cx="4377055" cy="0"/>
          </a:xfrm>
          <a:custGeom>
            <a:avLst/>
            <a:gdLst/>
            <a:ahLst/>
            <a:cxnLst/>
            <a:rect l="l" t="t" r="r" b="b"/>
            <a:pathLst>
              <a:path w="4377055">
                <a:moveTo>
                  <a:pt x="0" y="0"/>
                </a:moveTo>
                <a:lnTo>
                  <a:pt x="4376457" y="0"/>
                </a:lnTo>
              </a:path>
            </a:pathLst>
          </a:custGeom>
          <a:ln w="5143">
            <a:solidFill>
              <a:srgbClr val="000000"/>
            </a:solidFill>
          </a:ln>
        </p:spPr>
        <p:txBody>
          <a:bodyPr wrap="square" lIns="0" tIns="0" rIns="0" bIns="0" rtlCol="0"/>
          <a:lstStyle/>
          <a:p>
            <a:endParaRPr/>
          </a:p>
        </p:txBody>
      </p:sp>
      <p:sp>
        <p:nvSpPr>
          <p:cNvPr id="16" name="object 16"/>
          <p:cNvSpPr/>
          <p:nvPr/>
        </p:nvSpPr>
        <p:spPr>
          <a:xfrm>
            <a:off x="6631566" y="1611822"/>
            <a:ext cx="0" cy="2669540"/>
          </a:xfrm>
          <a:custGeom>
            <a:avLst/>
            <a:gdLst/>
            <a:ahLst/>
            <a:cxnLst/>
            <a:rect l="l" t="t" r="r" b="b"/>
            <a:pathLst>
              <a:path h="2669540">
                <a:moveTo>
                  <a:pt x="0" y="0"/>
                </a:moveTo>
                <a:lnTo>
                  <a:pt x="0" y="2669483"/>
                </a:lnTo>
              </a:path>
            </a:pathLst>
          </a:custGeom>
          <a:ln w="3175">
            <a:solidFill>
              <a:srgbClr val="000000"/>
            </a:solidFill>
          </a:ln>
        </p:spPr>
        <p:txBody>
          <a:bodyPr wrap="square" lIns="0" tIns="0" rIns="0" bIns="0" rtlCol="0"/>
          <a:lstStyle/>
          <a:p>
            <a:endParaRPr/>
          </a:p>
        </p:txBody>
      </p:sp>
      <p:sp>
        <p:nvSpPr>
          <p:cNvPr id="17" name="object 17"/>
          <p:cNvSpPr/>
          <p:nvPr/>
        </p:nvSpPr>
        <p:spPr>
          <a:xfrm>
            <a:off x="6634143" y="1611821"/>
            <a:ext cx="0" cy="2669540"/>
          </a:xfrm>
          <a:custGeom>
            <a:avLst/>
            <a:gdLst/>
            <a:ahLst/>
            <a:cxnLst/>
            <a:rect l="l" t="t" r="r" b="b"/>
            <a:pathLst>
              <a:path h="2669540">
                <a:moveTo>
                  <a:pt x="0" y="0"/>
                </a:moveTo>
                <a:lnTo>
                  <a:pt x="0" y="2669483"/>
                </a:lnTo>
              </a:path>
            </a:pathLst>
          </a:custGeom>
          <a:ln w="5159">
            <a:solidFill>
              <a:srgbClr val="000000"/>
            </a:solidFill>
          </a:ln>
        </p:spPr>
        <p:txBody>
          <a:bodyPr wrap="square" lIns="0" tIns="0" rIns="0" bIns="0" rtlCol="0"/>
          <a:lstStyle/>
          <a:p>
            <a:endParaRPr/>
          </a:p>
        </p:txBody>
      </p:sp>
      <p:sp>
        <p:nvSpPr>
          <p:cNvPr id="18" name="object 18"/>
          <p:cNvSpPr/>
          <p:nvPr/>
        </p:nvSpPr>
        <p:spPr>
          <a:xfrm>
            <a:off x="8348125" y="1606678"/>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19" name="object 19"/>
          <p:cNvSpPr/>
          <p:nvPr/>
        </p:nvSpPr>
        <p:spPr>
          <a:xfrm>
            <a:off x="8348122" y="1606677"/>
            <a:ext cx="0" cy="5715"/>
          </a:xfrm>
          <a:custGeom>
            <a:avLst/>
            <a:gdLst/>
            <a:ahLst/>
            <a:cxnLst/>
            <a:rect l="l" t="t" r="r" b="b"/>
            <a:pathLst>
              <a:path h="5715">
                <a:moveTo>
                  <a:pt x="0" y="0"/>
                </a:moveTo>
                <a:lnTo>
                  <a:pt x="5" y="5143"/>
                </a:lnTo>
                <a:lnTo>
                  <a:pt x="0" y="0"/>
                </a:lnTo>
                <a:close/>
              </a:path>
            </a:pathLst>
          </a:custGeom>
          <a:solidFill>
            <a:srgbClr val="D3D3D3"/>
          </a:solidFill>
        </p:spPr>
        <p:txBody>
          <a:bodyPr wrap="square" lIns="0" tIns="0" rIns="0" bIns="0" rtlCol="0"/>
          <a:lstStyle/>
          <a:p>
            <a:endParaRPr/>
          </a:p>
        </p:txBody>
      </p:sp>
      <p:sp>
        <p:nvSpPr>
          <p:cNvPr id="20" name="object 20"/>
          <p:cNvSpPr/>
          <p:nvPr/>
        </p:nvSpPr>
        <p:spPr>
          <a:xfrm>
            <a:off x="8348125" y="1848424"/>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21" name="object 21"/>
          <p:cNvSpPr/>
          <p:nvPr/>
        </p:nvSpPr>
        <p:spPr>
          <a:xfrm>
            <a:off x="8348122" y="1848423"/>
            <a:ext cx="0" cy="5715"/>
          </a:xfrm>
          <a:custGeom>
            <a:avLst/>
            <a:gdLst/>
            <a:ahLst/>
            <a:cxnLst/>
            <a:rect l="l" t="t" r="r" b="b"/>
            <a:pathLst>
              <a:path h="5714">
                <a:moveTo>
                  <a:pt x="0" y="0"/>
                </a:moveTo>
                <a:lnTo>
                  <a:pt x="5" y="5148"/>
                </a:lnTo>
                <a:lnTo>
                  <a:pt x="0" y="0"/>
                </a:lnTo>
                <a:close/>
              </a:path>
            </a:pathLst>
          </a:custGeom>
          <a:solidFill>
            <a:srgbClr val="D3D3D3"/>
          </a:solidFill>
        </p:spPr>
        <p:txBody>
          <a:bodyPr wrap="square" lIns="0" tIns="0" rIns="0" bIns="0" rtlCol="0"/>
          <a:lstStyle/>
          <a:p>
            <a:endParaRPr/>
          </a:p>
        </p:txBody>
      </p:sp>
      <p:sp>
        <p:nvSpPr>
          <p:cNvPr id="22" name="object 22"/>
          <p:cNvSpPr/>
          <p:nvPr/>
        </p:nvSpPr>
        <p:spPr>
          <a:xfrm>
            <a:off x="8348125" y="2090169"/>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23" name="object 23"/>
          <p:cNvSpPr/>
          <p:nvPr/>
        </p:nvSpPr>
        <p:spPr>
          <a:xfrm>
            <a:off x="8348122" y="2090168"/>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24" name="object 24"/>
          <p:cNvSpPr/>
          <p:nvPr/>
        </p:nvSpPr>
        <p:spPr>
          <a:xfrm>
            <a:off x="8348125" y="2331914"/>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25" name="object 25"/>
          <p:cNvSpPr/>
          <p:nvPr/>
        </p:nvSpPr>
        <p:spPr>
          <a:xfrm>
            <a:off x="8348122" y="2331913"/>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26" name="object 26"/>
          <p:cNvSpPr/>
          <p:nvPr/>
        </p:nvSpPr>
        <p:spPr>
          <a:xfrm>
            <a:off x="8348125" y="2573659"/>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27" name="object 27"/>
          <p:cNvSpPr/>
          <p:nvPr/>
        </p:nvSpPr>
        <p:spPr>
          <a:xfrm>
            <a:off x="8348122" y="2573658"/>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28" name="object 28"/>
          <p:cNvSpPr/>
          <p:nvPr/>
        </p:nvSpPr>
        <p:spPr>
          <a:xfrm>
            <a:off x="8348125" y="2815404"/>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29" name="object 29"/>
          <p:cNvSpPr/>
          <p:nvPr/>
        </p:nvSpPr>
        <p:spPr>
          <a:xfrm>
            <a:off x="8348122" y="2815403"/>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30" name="object 30"/>
          <p:cNvSpPr/>
          <p:nvPr/>
        </p:nvSpPr>
        <p:spPr>
          <a:xfrm>
            <a:off x="8348125" y="3057150"/>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31" name="object 31"/>
          <p:cNvSpPr/>
          <p:nvPr/>
        </p:nvSpPr>
        <p:spPr>
          <a:xfrm>
            <a:off x="8348122" y="3057154"/>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32" name="object 32"/>
          <p:cNvSpPr/>
          <p:nvPr/>
        </p:nvSpPr>
        <p:spPr>
          <a:xfrm>
            <a:off x="8348125" y="3304038"/>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33" name="object 33"/>
          <p:cNvSpPr/>
          <p:nvPr/>
        </p:nvSpPr>
        <p:spPr>
          <a:xfrm>
            <a:off x="8348122" y="3304037"/>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34" name="object 34"/>
          <p:cNvSpPr/>
          <p:nvPr/>
        </p:nvSpPr>
        <p:spPr>
          <a:xfrm>
            <a:off x="8348125" y="3550927"/>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35" name="object 35"/>
          <p:cNvSpPr/>
          <p:nvPr/>
        </p:nvSpPr>
        <p:spPr>
          <a:xfrm>
            <a:off x="8348122" y="3550926"/>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36" name="object 36"/>
          <p:cNvSpPr/>
          <p:nvPr/>
        </p:nvSpPr>
        <p:spPr>
          <a:xfrm>
            <a:off x="8348125" y="3792672"/>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37" name="object 37"/>
          <p:cNvSpPr/>
          <p:nvPr/>
        </p:nvSpPr>
        <p:spPr>
          <a:xfrm>
            <a:off x="8348122" y="3792671"/>
            <a:ext cx="0" cy="5715"/>
          </a:xfrm>
          <a:custGeom>
            <a:avLst/>
            <a:gdLst/>
            <a:ahLst/>
            <a:cxnLst/>
            <a:rect l="l" t="t" r="r" b="b"/>
            <a:pathLst>
              <a:path h="5714">
                <a:moveTo>
                  <a:pt x="0" y="0"/>
                </a:moveTo>
                <a:lnTo>
                  <a:pt x="5" y="5148"/>
                </a:lnTo>
                <a:lnTo>
                  <a:pt x="0" y="0"/>
                </a:lnTo>
                <a:close/>
              </a:path>
            </a:pathLst>
          </a:custGeom>
          <a:solidFill>
            <a:srgbClr val="D3D3D3"/>
          </a:solidFill>
        </p:spPr>
        <p:txBody>
          <a:bodyPr wrap="square" lIns="0" tIns="0" rIns="0" bIns="0" rtlCol="0"/>
          <a:lstStyle/>
          <a:p>
            <a:endParaRPr/>
          </a:p>
        </p:txBody>
      </p:sp>
      <p:sp>
        <p:nvSpPr>
          <p:cNvPr id="38" name="object 38"/>
          <p:cNvSpPr/>
          <p:nvPr/>
        </p:nvSpPr>
        <p:spPr>
          <a:xfrm>
            <a:off x="8348125" y="4034417"/>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39" name="object 39"/>
          <p:cNvSpPr/>
          <p:nvPr/>
        </p:nvSpPr>
        <p:spPr>
          <a:xfrm>
            <a:off x="8348122" y="4034416"/>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40" name="object 40"/>
          <p:cNvSpPr/>
          <p:nvPr/>
        </p:nvSpPr>
        <p:spPr>
          <a:xfrm>
            <a:off x="8348125" y="4276162"/>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41" name="object 41"/>
          <p:cNvSpPr/>
          <p:nvPr/>
        </p:nvSpPr>
        <p:spPr>
          <a:xfrm>
            <a:off x="8348122" y="4276161"/>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sp>
        <p:nvSpPr>
          <p:cNvPr id="42" name="object 42"/>
          <p:cNvSpPr/>
          <p:nvPr/>
        </p:nvSpPr>
        <p:spPr>
          <a:xfrm>
            <a:off x="8348125" y="4517907"/>
            <a:ext cx="0" cy="0"/>
          </a:xfrm>
          <a:custGeom>
            <a:avLst/>
            <a:gdLst/>
            <a:ahLst/>
            <a:cxnLst/>
            <a:rect l="l" t="t" r="r" b="b"/>
            <a:pathLst>
              <a:path>
                <a:moveTo>
                  <a:pt x="0" y="0"/>
                </a:moveTo>
                <a:lnTo>
                  <a:pt x="4" y="0"/>
                </a:lnTo>
              </a:path>
            </a:pathLst>
          </a:custGeom>
          <a:ln w="3175">
            <a:solidFill>
              <a:srgbClr val="D3D3D3"/>
            </a:solidFill>
          </a:ln>
        </p:spPr>
        <p:txBody>
          <a:bodyPr wrap="square" lIns="0" tIns="0" rIns="0" bIns="0" rtlCol="0"/>
          <a:lstStyle/>
          <a:p>
            <a:endParaRPr/>
          </a:p>
        </p:txBody>
      </p:sp>
      <p:sp>
        <p:nvSpPr>
          <p:cNvPr id="43" name="object 43"/>
          <p:cNvSpPr/>
          <p:nvPr/>
        </p:nvSpPr>
        <p:spPr>
          <a:xfrm>
            <a:off x="8348122" y="4517906"/>
            <a:ext cx="0" cy="5715"/>
          </a:xfrm>
          <a:custGeom>
            <a:avLst/>
            <a:gdLst/>
            <a:ahLst/>
            <a:cxnLst/>
            <a:rect l="l" t="t" r="r" b="b"/>
            <a:pathLst>
              <a:path h="5714">
                <a:moveTo>
                  <a:pt x="0" y="0"/>
                </a:moveTo>
                <a:lnTo>
                  <a:pt x="5" y="5143"/>
                </a:lnTo>
                <a:lnTo>
                  <a:pt x="0" y="0"/>
                </a:lnTo>
                <a:close/>
              </a:path>
            </a:pathLst>
          </a:custGeom>
          <a:solidFill>
            <a:srgbClr val="D3D3D3"/>
          </a:solidFill>
        </p:spPr>
        <p:txBody>
          <a:bodyPr wrap="square" lIns="0" tIns="0" rIns="0" bIns="0" rtlCol="0"/>
          <a:lstStyle/>
          <a:p>
            <a:endParaRPr/>
          </a:p>
        </p:txBody>
      </p:sp>
      <p:graphicFrame>
        <p:nvGraphicFramePr>
          <p:cNvPr id="44" name="object 44"/>
          <p:cNvGraphicFramePr>
            <a:graphicFrameLocks noGrp="1"/>
          </p:cNvGraphicFramePr>
          <p:nvPr/>
        </p:nvGraphicFramePr>
        <p:xfrm>
          <a:off x="2399445" y="2331913"/>
          <a:ext cx="3426457" cy="1460758"/>
        </p:xfrm>
        <a:graphic>
          <a:graphicData uri="http://schemas.openxmlformats.org/drawingml/2006/table">
            <a:tbl>
              <a:tblPr firstRow="1" bandRow="1">
                <a:tableStyleId>{2D5ABB26-0587-4C30-8999-92F81FD0307C}</a:tableStyleId>
              </a:tblPr>
              <a:tblGrid>
                <a:gridCol w="1726564">
                  <a:extLst>
                    <a:ext uri="{9D8B030D-6E8A-4147-A177-3AD203B41FA5}">
                      <a16:colId xmlns:a16="http://schemas.microsoft.com/office/drawing/2014/main" val="20000"/>
                    </a:ext>
                  </a:extLst>
                </a:gridCol>
                <a:gridCol w="958214">
                  <a:extLst>
                    <a:ext uri="{9D8B030D-6E8A-4147-A177-3AD203B41FA5}">
                      <a16:colId xmlns:a16="http://schemas.microsoft.com/office/drawing/2014/main" val="20001"/>
                    </a:ext>
                  </a:extLst>
                </a:gridCol>
                <a:gridCol w="741679">
                  <a:extLst>
                    <a:ext uri="{9D8B030D-6E8A-4147-A177-3AD203B41FA5}">
                      <a16:colId xmlns:a16="http://schemas.microsoft.com/office/drawing/2014/main" val="20002"/>
                    </a:ext>
                  </a:extLst>
                </a:gridCol>
              </a:tblGrid>
              <a:tr h="241745">
                <a:tc>
                  <a:txBody>
                    <a:bodyPr/>
                    <a:lstStyle/>
                    <a:p>
                      <a:pPr algn="ctr">
                        <a:lnSpc>
                          <a:spcPct val="100000"/>
                        </a:lnSpc>
                        <a:spcBef>
                          <a:spcPts val="165"/>
                        </a:spcBef>
                      </a:pPr>
                      <a:r>
                        <a:rPr sz="1150" spc="25" dirty="0">
                          <a:latin typeface="Yu Gothic"/>
                          <a:cs typeface="Yu Gothic"/>
                        </a:rPr>
                        <a:t>品名</a:t>
                      </a:r>
                      <a:endParaRPr sz="115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204"/>
                        </a:spcBef>
                      </a:pPr>
                      <a:r>
                        <a:rPr sz="1150" spc="25" dirty="0">
                          <a:latin typeface="Yu Gothic"/>
                          <a:cs typeface="Yu Gothic"/>
                        </a:rPr>
                        <a:t>税込奨励金</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rowSpan="3">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B w="6350">
                      <a:solidFill>
                        <a:srgbClr val="000000"/>
                      </a:solidFill>
                      <a:prstDash val="solid"/>
                    </a:lnB>
                  </a:tcPr>
                </a:tc>
                <a:extLst>
                  <a:ext uri="{0D108BD9-81ED-4DB2-BD59-A6C34878D82A}">
                    <a16:rowId xmlns:a16="http://schemas.microsoft.com/office/drawing/2014/main" val="10000"/>
                  </a:ext>
                </a:extLst>
              </a:tr>
              <a:tr h="241745">
                <a:tc>
                  <a:txBody>
                    <a:bodyPr/>
                    <a:lstStyle/>
                    <a:p>
                      <a:pPr marL="27940">
                        <a:lnSpc>
                          <a:spcPct val="100000"/>
                        </a:lnSpc>
                        <a:spcBef>
                          <a:spcPts val="165"/>
                        </a:spcBef>
                      </a:pPr>
                      <a:r>
                        <a:rPr sz="1150" b="1" spc="25" dirty="0">
                          <a:solidFill>
                            <a:srgbClr val="C00000"/>
                          </a:solidFill>
                          <a:latin typeface="Yu Gothic"/>
                          <a:cs typeface="Yu Gothic"/>
                        </a:rPr>
                        <a:t>ビール</a:t>
                      </a:r>
                      <a:endParaRPr sz="115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204"/>
                        </a:spcBef>
                      </a:pPr>
                      <a:r>
                        <a:rPr sz="1150" spc="5" dirty="0">
                          <a:latin typeface="Yu Gothic"/>
                          <a:cs typeface="Yu Gothic"/>
                        </a:rPr>
                        <a:t>1,100</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B w="6350">
                      <a:solidFill>
                        <a:srgbClr val="000000"/>
                      </a:solidFill>
                      <a:prstDash val="solid"/>
                    </a:lnB>
                  </a:tcPr>
                </a:tc>
                <a:extLst>
                  <a:ext uri="{0D108BD9-81ED-4DB2-BD59-A6C34878D82A}">
                    <a16:rowId xmlns:a16="http://schemas.microsoft.com/office/drawing/2014/main" val="10001"/>
                  </a:ext>
                </a:extLst>
              </a:tr>
              <a:tr h="241748">
                <a:tc>
                  <a:txBody>
                    <a:bodyPr/>
                    <a:lstStyle/>
                    <a:p>
                      <a:pPr marL="27940">
                        <a:lnSpc>
                          <a:spcPct val="100000"/>
                        </a:lnSpc>
                        <a:spcBef>
                          <a:spcPts val="165"/>
                        </a:spcBef>
                      </a:pPr>
                      <a:r>
                        <a:rPr sz="1150" b="1" spc="25" dirty="0">
                          <a:solidFill>
                            <a:srgbClr val="C00000"/>
                          </a:solidFill>
                          <a:latin typeface="Yu Gothic"/>
                          <a:cs typeface="Yu Gothic"/>
                        </a:rPr>
                        <a:t>オレンジジュース※</a:t>
                      </a:r>
                      <a:endParaRPr sz="115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204"/>
                        </a:spcBef>
                      </a:pPr>
                      <a:r>
                        <a:rPr sz="1150" spc="10" dirty="0">
                          <a:latin typeface="Yu Gothic"/>
                          <a:cs typeface="Yu Gothic"/>
                        </a:rPr>
                        <a:t>540</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vMerge="1">
                  <a:txBody>
                    <a:bodyPr/>
                    <a:lstStyle/>
                    <a:p>
                      <a:endParaRPr/>
                    </a:p>
                  </a:txBody>
                  <a:tcPr marL="0" marR="0" marT="0" marB="0">
                    <a:lnL w="6350">
                      <a:solidFill>
                        <a:srgbClr val="000000"/>
                      </a:solidFill>
                      <a:prstDash val="solid"/>
                    </a:lnL>
                    <a:lnB w="6350">
                      <a:solidFill>
                        <a:srgbClr val="000000"/>
                      </a:solidFill>
                      <a:prstDash val="solid"/>
                    </a:lnB>
                  </a:tcPr>
                </a:tc>
                <a:extLst>
                  <a:ext uri="{0D108BD9-81ED-4DB2-BD59-A6C34878D82A}">
                    <a16:rowId xmlns:a16="http://schemas.microsoft.com/office/drawing/2014/main" val="10002"/>
                  </a:ext>
                </a:extLst>
              </a:tr>
              <a:tr h="231455">
                <a:tc>
                  <a:txBody>
                    <a:bodyPr/>
                    <a:lstStyle/>
                    <a:p>
                      <a:pPr algn="ctr">
                        <a:lnSpc>
                          <a:spcPct val="100000"/>
                        </a:lnSpc>
                        <a:spcBef>
                          <a:spcPts val="204"/>
                        </a:spcBef>
                      </a:pPr>
                      <a:r>
                        <a:rPr sz="1150" spc="25" dirty="0">
                          <a:latin typeface="Yu Gothic"/>
                          <a:cs typeface="Yu Gothic"/>
                        </a:rPr>
                        <a:t>合計</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28575">
                      <a:solidFill>
                        <a:srgbClr val="000000"/>
                      </a:solidFill>
                      <a:prstDash val="solid"/>
                    </a:lnB>
                  </a:tcPr>
                </a:tc>
                <a:tc>
                  <a:txBody>
                    <a:bodyPr/>
                    <a:lstStyle/>
                    <a:p>
                      <a:pPr algn="ctr">
                        <a:lnSpc>
                          <a:spcPct val="100000"/>
                        </a:lnSpc>
                        <a:spcBef>
                          <a:spcPts val="204"/>
                        </a:spcBef>
                      </a:pPr>
                      <a:r>
                        <a:rPr sz="1150" spc="5" dirty="0">
                          <a:latin typeface="Yu Gothic"/>
                          <a:cs typeface="Yu Gothic"/>
                        </a:rPr>
                        <a:t>1,640</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28575">
                      <a:solidFill>
                        <a:srgbClr val="000000"/>
                      </a:solidFill>
                      <a:prstDash val="solid"/>
                    </a:lnB>
                  </a:tcPr>
                </a:tc>
                <a:tc>
                  <a:txBody>
                    <a:bodyPr/>
                    <a:lstStyle/>
                    <a:p>
                      <a:pPr marL="5080" algn="ctr">
                        <a:lnSpc>
                          <a:spcPct val="100000"/>
                        </a:lnSpc>
                        <a:spcBef>
                          <a:spcPts val="204"/>
                        </a:spcBef>
                      </a:pPr>
                      <a:r>
                        <a:rPr sz="1150" spc="25" dirty="0">
                          <a:latin typeface="Yu Gothic"/>
                          <a:cs typeface="Yu Gothic"/>
                        </a:rPr>
                        <a:t>消費税額</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262318">
                <a:tc>
                  <a:txBody>
                    <a:bodyPr/>
                    <a:lstStyle/>
                    <a:p>
                      <a:pPr marL="461009">
                        <a:lnSpc>
                          <a:spcPct val="100000"/>
                        </a:lnSpc>
                        <a:spcBef>
                          <a:spcPts val="325"/>
                        </a:spcBef>
                      </a:pPr>
                      <a:r>
                        <a:rPr sz="1150" b="1" spc="15" dirty="0">
                          <a:solidFill>
                            <a:srgbClr val="C00000"/>
                          </a:solidFill>
                          <a:latin typeface="Yu Gothic"/>
                          <a:cs typeface="Yu Gothic"/>
                        </a:rPr>
                        <a:t>8%</a:t>
                      </a:r>
                      <a:r>
                        <a:rPr sz="1150" b="1" spc="25" dirty="0">
                          <a:solidFill>
                            <a:srgbClr val="C00000"/>
                          </a:solidFill>
                          <a:latin typeface="Yu Gothic"/>
                          <a:cs typeface="Yu Gothic"/>
                        </a:rPr>
                        <a:t>対象合計</a:t>
                      </a:r>
                      <a:endParaRPr sz="1150">
                        <a:latin typeface="Yu Gothic"/>
                        <a:cs typeface="Yu Gothic"/>
                      </a:endParaRPr>
                    </a:p>
                  </a:txBody>
                  <a:tcPr marL="0" marR="0" marT="41275" marB="0">
                    <a:lnL w="6350">
                      <a:solidFill>
                        <a:srgbClr val="000000"/>
                      </a:solidFill>
                      <a:prstDash val="solid"/>
                    </a:lnL>
                    <a:lnR w="6350">
                      <a:solidFill>
                        <a:srgbClr val="000000"/>
                      </a:solidFill>
                      <a:prstDash val="solid"/>
                    </a:lnR>
                    <a:lnT w="28575">
                      <a:solidFill>
                        <a:srgbClr val="000000"/>
                      </a:solidFill>
                      <a:prstDash val="solid"/>
                    </a:lnT>
                    <a:lnB w="6350">
                      <a:solidFill>
                        <a:srgbClr val="000000"/>
                      </a:solidFill>
                      <a:prstDash val="solid"/>
                    </a:lnB>
                  </a:tcPr>
                </a:tc>
                <a:tc>
                  <a:txBody>
                    <a:bodyPr/>
                    <a:lstStyle/>
                    <a:p>
                      <a:pPr algn="ctr">
                        <a:lnSpc>
                          <a:spcPct val="100000"/>
                        </a:lnSpc>
                        <a:spcBef>
                          <a:spcPts val="325"/>
                        </a:spcBef>
                      </a:pPr>
                      <a:r>
                        <a:rPr sz="1150" b="1" spc="30" dirty="0">
                          <a:solidFill>
                            <a:srgbClr val="C00000"/>
                          </a:solidFill>
                          <a:latin typeface="Yu Gothic"/>
                          <a:cs typeface="Yu Gothic"/>
                        </a:rPr>
                        <a:t>540</a:t>
                      </a:r>
                      <a:endParaRPr sz="1150">
                        <a:latin typeface="Yu Gothic"/>
                        <a:cs typeface="Yu Gothic"/>
                      </a:endParaRPr>
                    </a:p>
                  </a:txBody>
                  <a:tcPr marL="0" marR="0" marT="41275" marB="0">
                    <a:lnL w="6350">
                      <a:solidFill>
                        <a:srgbClr val="000000"/>
                      </a:solidFill>
                      <a:prstDash val="solid"/>
                    </a:lnL>
                    <a:lnR w="6350">
                      <a:solidFill>
                        <a:srgbClr val="000000"/>
                      </a:solidFill>
                      <a:prstDash val="solid"/>
                    </a:lnR>
                    <a:lnT w="28575">
                      <a:solidFill>
                        <a:srgbClr val="000000"/>
                      </a:solidFill>
                      <a:prstDash val="solid"/>
                    </a:lnT>
                    <a:lnB w="6350">
                      <a:solidFill>
                        <a:srgbClr val="000000"/>
                      </a:solidFill>
                      <a:prstDash val="solid"/>
                    </a:lnB>
                  </a:tcPr>
                </a:tc>
                <a:tc>
                  <a:txBody>
                    <a:bodyPr/>
                    <a:lstStyle/>
                    <a:p>
                      <a:pPr marL="5080" algn="ctr">
                        <a:lnSpc>
                          <a:spcPct val="100000"/>
                        </a:lnSpc>
                        <a:spcBef>
                          <a:spcPts val="325"/>
                        </a:spcBef>
                      </a:pPr>
                      <a:r>
                        <a:rPr sz="1150" b="1" spc="30" dirty="0">
                          <a:solidFill>
                            <a:srgbClr val="C00000"/>
                          </a:solidFill>
                          <a:latin typeface="Yu Gothic"/>
                          <a:cs typeface="Yu Gothic"/>
                        </a:rPr>
                        <a:t>40</a:t>
                      </a:r>
                      <a:endParaRPr sz="1150">
                        <a:latin typeface="Yu Gothic"/>
                        <a:cs typeface="Yu Gothic"/>
                      </a:endParaRPr>
                    </a:p>
                  </a:txBody>
                  <a:tcPr marL="0" marR="0" marT="4127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999"/>
                    </a:solidFill>
                  </a:tcPr>
                </a:tc>
                <a:extLst>
                  <a:ext uri="{0D108BD9-81ED-4DB2-BD59-A6C34878D82A}">
                    <a16:rowId xmlns:a16="http://schemas.microsoft.com/office/drawing/2014/main" val="10004"/>
                  </a:ext>
                </a:extLst>
              </a:tr>
              <a:tr h="241747">
                <a:tc>
                  <a:txBody>
                    <a:bodyPr/>
                    <a:lstStyle/>
                    <a:p>
                      <a:pPr marL="414655">
                        <a:lnSpc>
                          <a:spcPct val="100000"/>
                        </a:lnSpc>
                        <a:spcBef>
                          <a:spcPts val="165"/>
                        </a:spcBef>
                      </a:pPr>
                      <a:r>
                        <a:rPr sz="1150" b="1" spc="20" dirty="0">
                          <a:solidFill>
                            <a:srgbClr val="C00000"/>
                          </a:solidFill>
                          <a:latin typeface="Yu Gothic"/>
                          <a:cs typeface="Yu Gothic"/>
                        </a:rPr>
                        <a:t>10%</a:t>
                      </a:r>
                      <a:r>
                        <a:rPr sz="1150" b="1" spc="25" dirty="0">
                          <a:solidFill>
                            <a:srgbClr val="C00000"/>
                          </a:solidFill>
                          <a:latin typeface="Yu Gothic"/>
                          <a:cs typeface="Yu Gothic"/>
                        </a:rPr>
                        <a:t>対象合計</a:t>
                      </a:r>
                      <a:endParaRPr sz="115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204"/>
                        </a:spcBef>
                      </a:pPr>
                      <a:r>
                        <a:rPr sz="1150" b="1" spc="20" dirty="0">
                          <a:solidFill>
                            <a:srgbClr val="C00000"/>
                          </a:solidFill>
                          <a:latin typeface="Yu Gothic"/>
                          <a:cs typeface="Yu Gothic"/>
                        </a:rPr>
                        <a:t>1,100</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204"/>
                        </a:spcBef>
                      </a:pPr>
                      <a:r>
                        <a:rPr sz="1150" b="1" spc="30" dirty="0">
                          <a:solidFill>
                            <a:srgbClr val="C00000"/>
                          </a:solidFill>
                          <a:latin typeface="Yu Gothic"/>
                          <a:cs typeface="Yu Gothic"/>
                        </a:rPr>
                        <a:t>110</a:t>
                      </a:r>
                      <a:endParaRPr sz="1150">
                        <a:latin typeface="Yu Gothic"/>
                        <a:cs typeface="Yu Gothic"/>
                      </a:endParaRPr>
                    </a:p>
                  </a:txBody>
                  <a:tcPr marL="0" marR="0" marT="2603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999"/>
                    </a:solidFill>
                  </a:tcPr>
                </a:tc>
                <a:extLst>
                  <a:ext uri="{0D108BD9-81ED-4DB2-BD59-A6C34878D82A}">
                    <a16:rowId xmlns:a16="http://schemas.microsoft.com/office/drawing/2014/main" val="10005"/>
                  </a:ext>
                </a:extLst>
              </a:tr>
            </a:tbl>
          </a:graphicData>
        </a:graphic>
      </p:graphicFrame>
      <p:sp>
        <p:nvSpPr>
          <p:cNvPr id="45" name="object 45"/>
          <p:cNvSpPr/>
          <p:nvPr/>
        </p:nvSpPr>
        <p:spPr>
          <a:xfrm>
            <a:off x="5886941" y="2697099"/>
            <a:ext cx="1564216" cy="820519"/>
          </a:xfrm>
          <a:prstGeom prst="rect">
            <a:avLst/>
          </a:prstGeom>
          <a:blipFill>
            <a:blip r:embed="rId2" cstate="print"/>
            <a:stretch>
              <a:fillRect/>
            </a:stretch>
          </a:blipFill>
        </p:spPr>
        <p:txBody>
          <a:bodyPr wrap="square" lIns="0" tIns="0" rIns="0" bIns="0" rtlCol="0"/>
          <a:lstStyle/>
          <a:p>
            <a:endParaRPr/>
          </a:p>
        </p:txBody>
      </p:sp>
      <p:sp>
        <p:nvSpPr>
          <p:cNvPr id="49" name="スライド番号プレースホルダー 48">
            <a:extLst>
              <a:ext uri="{FF2B5EF4-FFF2-40B4-BE49-F238E27FC236}">
                <a16:creationId xmlns:a16="http://schemas.microsoft.com/office/drawing/2014/main" id="{53B7716D-FF1F-49A9-839B-4B3D3967BA42}"/>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28</a:t>
            </a:fld>
            <a:endParaRPr lang="en-US" altLang="ja-JP"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15032" y="323486"/>
            <a:ext cx="5313680" cy="513715"/>
          </a:xfrm>
          <a:prstGeom prst="rect">
            <a:avLst/>
          </a:prstGeom>
        </p:spPr>
        <p:txBody>
          <a:bodyPr vert="horz" wrap="square" lIns="0" tIns="12700" rIns="0" bIns="0" rtlCol="0">
            <a:spAutoFit/>
          </a:bodyPr>
          <a:lstStyle/>
          <a:p>
            <a:pPr marL="12700">
              <a:lnSpc>
                <a:spcPct val="100000"/>
              </a:lnSpc>
              <a:spcBef>
                <a:spcPts val="100"/>
              </a:spcBef>
            </a:pPr>
            <a:r>
              <a:rPr sz="3200" dirty="0"/>
              <a:t>方式１８：販売奨励金</a:t>
            </a:r>
            <a:r>
              <a:rPr sz="3200" spc="-15" dirty="0"/>
              <a:t>請</a:t>
            </a:r>
            <a:r>
              <a:rPr sz="3200" dirty="0"/>
              <a:t>求書</a:t>
            </a:r>
            <a:endParaRPr sz="3200"/>
          </a:p>
        </p:txBody>
      </p:sp>
      <p:sp>
        <p:nvSpPr>
          <p:cNvPr id="3" name="object 3"/>
          <p:cNvSpPr txBox="1"/>
          <p:nvPr/>
        </p:nvSpPr>
        <p:spPr>
          <a:xfrm>
            <a:off x="947893" y="1162295"/>
            <a:ext cx="7317105" cy="693420"/>
          </a:xfrm>
          <a:prstGeom prst="rect">
            <a:avLst/>
          </a:prstGeom>
        </p:spPr>
        <p:txBody>
          <a:bodyPr vert="horz" wrap="square" lIns="0" tIns="16510" rIns="0" bIns="0" rtlCol="0">
            <a:spAutoFit/>
          </a:bodyPr>
          <a:lstStyle/>
          <a:p>
            <a:pPr algn="ctr">
              <a:lnSpc>
                <a:spcPct val="100000"/>
              </a:lnSpc>
              <a:spcBef>
                <a:spcPts val="130"/>
              </a:spcBef>
            </a:pPr>
            <a:r>
              <a:rPr sz="1150" spc="35" dirty="0">
                <a:latin typeface="Yu Gothic"/>
                <a:cs typeface="Yu Gothic"/>
              </a:rPr>
              <a:t>＜消費税の仕入税額控除制度における適格請求書等保存方式に関するＱ＆Ａ（平成</a:t>
            </a:r>
            <a:r>
              <a:rPr sz="1150" spc="-15" dirty="0">
                <a:latin typeface="Yu Gothic"/>
                <a:cs typeface="Yu Gothic"/>
              </a:rPr>
              <a:t> </a:t>
            </a:r>
            <a:r>
              <a:rPr sz="1150" spc="5" dirty="0">
                <a:latin typeface="Yu Gothic"/>
                <a:cs typeface="Yu Gothic"/>
              </a:rPr>
              <a:t>30</a:t>
            </a:r>
            <a:r>
              <a:rPr sz="1150" spc="-15" dirty="0">
                <a:latin typeface="Yu Gothic"/>
                <a:cs typeface="Yu Gothic"/>
              </a:rPr>
              <a:t> </a:t>
            </a:r>
            <a:r>
              <a:rPr sz="1150" spc="35" dirty="0">
                <a:latin typeface="Yu Gothic"/>
                <a:cs typeface="Yu Gothic"/>
              </a:rPr>
              <a:t>年</a:t>
            </a:r>
            <a:r>
              <a:rPr sz="1150" spc="-10" dirty="0">
                <a:latin typeface="Yu Gothic"/>
                <a:cs typeface="Yu Gothic"/>
              </a:rPr>
              <a:t> </a:t>
            </a:r>
            <a:r>
              <a:rPr sz="1150" spc="5" dirty="0">
                <a:latin typeface="Yu Gothic"/>
                <a:cs typeface="Yu Gothic"/>
              </a:rPr>
              <a:t>11</a:t>
            </a:r>
            <a:r>
              <a:rPr sz="1150" spc="-15" dirty="0">
                <a:latin typeface="Yu Gothic"/>
                <a:cs typeface="Yu Gothic"/>
              </a:rPr>
              <a:t> </a:t>
            </a:r>
            <a:r>
              <a:rPr sz="1150" spc="35" dirty="0">
                <a:latin typeface="Yu Gothic"/>
                <a:cs typeface="Yu Gothic"/>
              </a:rPr>
              <a:t>月改訂）問</a:t>
            </a:r>
            <a:r>
              <a:rPr sz="1150" spc="15" dirty="0">
                <a:latin typeface="Yu Gothic"/>
                <a:cs typeface="Yu Gothic"/>
              </a:rPr>
              <a:t>41＞</a:t>
            </a:r>
            <a:endParaRPr sz="1150">
              <a:latin typeface="Yu Gothic"/>
              <a:cs typeface="Yu Gothic"/>
            </a:endParaRPr>
          </a:p>
          <a:p>
            <a:pPr>
              <a:lnSpc>
                <a:spcPct val="100000"/>
              </a:lnSpc>
            </a:pPr>
            <a:endParaRPr sz="1300">
              <a:latin typeface="Times New Roman"/>
              <a:cs typeface="Times New Roman"/>
            </a:endParaRPr>
          </a:p>
          <a:p>
            <a:pPr algn="ctr">
              <a:lnSpc>
                <a:spcPct val="100000"/>
              </a:lnSpc>
              <a:spcBef>
                <a:spcPts val="965"/>
              </a:spcBef>
            </a:pPr>
            <a:r>
              <a:rPr sz="1150" spc="35" dirty="0">
                <a:latin typeface="Yu Gothic"/>
                <a:cs typeface="Yu Gothic"/>
              </a:rPr>
              <a:t>販売奨励金請求書</a:t>
            </a:r>
            <a:endParaRPr sz="1150">
              <a:latin typeface="Yu Gothic"/>
              <a:cs typeface="Yu Gothic"/>
            </a:endParaRPr>
          </a:p>
        </p:txBody>
      </p:sp>
      <p:sp>
        <p:nvSpPr>
          <p:cNvPr id="4" name="object 4"/>
          <p:cNvSpPr txBox="1"/>
          <p:nvPr/>
        </p:nvSpPr>
        <p:spPr>
          <a:xfrm>
            <a:off x="5850004" y="1893199"/>
            <a:ext cx="731520" cy="206375"/>
          </a:xfrm>
          <a:prstGeom prst="rect">
            <a:avLst/>
          </a:prstGeom>
        </p:spPr>
        <p:txBody>
          <a:bodyPr vert="horz" wrap="square" lIns="0" tIns="16510" rIns="0" bIns="0" rtlCol="0">
            <a:spAutoFit/>
          </a:bodyPr>
          <a:lstStyle/>
          <a:p>
            <a:pPr marL="12700">
              <a:lnSpc>
                <a:spcPct val="100000"/>
              </a:lnSpc>
              <a:spcBef>
                <a:spcPts val="130"/>
              </a:spcBef>
            </a:pPr>
            <a:r>
              <a:rPr sz="1150" b="1" spc="40" dirty="0">
                <a:solidFill>
                  <a:srgbClr val="C00000"/>
                </a:solidFill>
                <a:latin typeface="Yu Gothic"/>
                <a:cs typeface="Yu Gothic"/>
              </a:rPr>
              <a:t>H</a:t>
            </a:r>
            <a:r>
              <a:rPr sz="1150" b="1" spc="35" dirty="0">
                <a:solidFill>
                  <a:srgbClr val="C00000"/>
                </a:solidFill>
                <a:latin typeface="Yu Gothic"/>
                <a:cs typeface="Yu Gothic"/>
              </a:rPr>
              <a:t>〇</a:t>
            </a:r>
            <a:r>
              <a:rPr sz="1150" b="1" spc="5" dirty="0">
                <a:solidFill>
                  <a:srgbClr val="C00000"/>
                </a:solidFill>
                <a:latin typeface="Yu Gothic"/>
                <a:cs typeface="Yu Gothic"/>
              </a:rPr>
              <a:t>.</a:t>
            </a:r>
            <a:r>
              <a:rPr sz="1150" b="1" spc="35" dirty="0">
                <a:solidFill>
                  <a:srgbClr val="C00000"/>
                </a:solidFill>
                <a:latin typeface="Yu Gothic"/>
                <a:cs typeface="Yu Gothic"/>
              </a:rPr>
              <a:t>10</a:t>
            </a:r>
            <a:r>
              <a:rPr sz="1150" b="1" spc="5" dirty="0">
                <a:solidFill>
                  <a:srgbClr val="C00000"/>
                </a:solidFill>
                <a:latin typeface="Yu Gothic"/>
                <a:cs typeface="Yu Gothic"/>
              </a:rPr>
              <a:t>.</a:t>
            </a:r>
            <a:r>
              <a:rPr sz="1150" b="1" spc="35" dirty="0">
                <a:solidFill>
                  <a:srgbClr val="C00000"/>
                </a:solidFill>
                <a:latin typeface="Yu Gothic"/>
                <a:cs typeface="Yu Gothic"/>
              </a:rPr>
              <a:t>15</a:t>
            </a:r>
            <a:endParaRPr sz="1150">
              <a:latin typeface="Yu Gothic"/>
              <a:cs typeface="Yu Gothic"/>
            </a:endParaRPr>
          </a:p>
        </p:txBody>
      </p:sp>
      <p:sp>
        <p:nvSpPr>
          <p:cNvPr id="5" name="object 5"/>
          <p:cNvSpPr txBox="1"/>
          <p:nvPr/>
        </p:nvSpPr>
        <p:spPr>
          <a:xfrm>
            <a:off x="6727689" y="1893199"/>
            <a:ext cx="591820" cy="206375"/>
          </a:xfrm>
          <a:prstGeom prst="rect">
            <a:avLst/>
          </a:prstGeom>
        </p:spPr>
        <p:txBody>
          <a:bodyPr vert="horz" wrap="square" lIns="0" tIns="16510" rIns="0" bIns="0" rtlCol="0">
            <a:spAutoFit/>
          </a:bodyPr>
          <a:lstStyle/>
          <a:p>
            <a:pPr marL="12700">
              <a:lnSpc>
                <a:spcPct val="100000"/>
              </a:lnSpc>
              <a:spcBef>
                <a:spcPts val="130"/>
              </a:spcBef>
            </a:pPr>
            <a:r>
              <a:rPr sz="1150" spc="35" dirty="0">
                <a:latin typeface="Yu Gothic"/>
                <a:cs typeface="Yu Gothic"/>
              </a:rPr>
              <a:t>N</a:t>
            </a:r>
            <a:r>
              <a:rPr sz="1150" spc="5" dirty="0">
                <a:latin typeface="Yu Gothic"/>
                <a:cs typeface="Yu Gothic"/>
              </a:rPr>
              <a:t>o</a:t>
            </a:r>
            <a:r>
              <a:rPr sz="1150" spc="-15" dirty="0">
                <a:latin typeface="Yu Gothic"/>
                <a:cs typeface="Yu Gothic"/>
              </a:rPr>
              <a:t>.</a:t>
            </a:r>
            <a:r>
              <a:rPr sz="1150" spc="10" dirty="0">
                <a:latin typeface="Yu Gothic"/>
                <a:cs typeface="Yu Gothic"/>
              </a:rPr>
              <a:t>1001</a:t>
            </a:r>
            <a:endParaRPr sz="1150">
              <a:latin typeface="Yu Gothic"/>
              <a:cs typeface="Yu Gothic"/>
            </a:endParaRPr>
          </a:p>
        </p:txBody>
      </p:sp>
      <p:sp>
        <p:nvSpPr>
          <p:cNvPr id="6" name="object 6"/>
          <p:cNvSpPr txBox="1"/>
          <p:nvPr/>
        </p:nvSpPr>
        <p:spPr>
          <a:xfrm>
            <a:off x="2391557" y="1829929"/>
            <a:ext cx="1802764" cy="513080"/>
          </a:xfrm>
          <a:prstGeom prst="rect">
            <a:avLst/>
          </a:prstGeom>
        </p:spPr>
        <p:txBody>
          <a:bodyPr vert="horz" wrap="square" lIns="0" tIns="80010" rIns="0" bIns="0" rtlCol="0">
            <a:spAutoFit/>
          </a:bodyPr>
          <a:lstStyle/>
          <a:p>
            <a:pPr marL="17780">
              <a:lnSpc>
                <a:spcPct val="100000"/>
              </a:lnSpc>
              <a:spcBef>
                <a:spcPts val="630"/>
              </a:spcBef>
              <a:tabLst>
                <a:tab pos="1071880" algn="l"/>
              </a:tabLst>
            </a:pPr>
            <a:r>
              <a:rPr sz="1150" b="1" spc="35" dirty="0">
                <a:solidFill>
                  <a:srgbClr val="C00000"/>
                </a:solidFill>
                <a:latin typeface="Yu Gothic"/>
                <a:cs typeface="Yu Gothic"/>
              </a:rPr>
              <a:t>〇〇株式会社	御中</a:t>
            </a:r>
            <a:endParaRPr sz="1150">
              <a:latin typeface="Yu Gothic"/>
              <a:cs typeface="Yu Gothic"/>
            </a:endParaRPr>
          </a:p>
          <a:p>
            <a:pPr marL="12700">
              <a:lnSpc>
                <a:spcPct val="100000"/>
              </a:lnSpc>
              <a:spcBef>
                <a:spcPts val="540"/>
              </a:spcBef>
              <a:tabLst>
                <a:tab pos="702945" algn="l"/>
              </a:tabLst>
            </a:pPr>
            <a:r>
              <a:rPr sz="1150" b="1" spc="35" dirty="0">
                <a:solidFill>
                  <a:srgbClr val="C00000"/>
                </a:solidFill>
                <a:latin typeface="Yu Gothic"/>
                <a:cs typeface="Yu Gothic"/>
              </a:rPr>
              <a:t>9月分</a:t>
            </a:r>
            <a:r>
              <a:rPr sz="1150" b="1" dirty="0">
                <a:solidFill>
                  <a:srgbClr val="C00000"/>
                </a:solidFill>
                <a:latin typeface="Yu Gothic"/>
                <a:cs typeface="Yu Gothic"/>
              </a:rPr>
              <a:t>	</a:t>
            </a:r>
            <a:r>
              <a:rPr sz="1150" spc="5" dirty="0">
                <a:latin typeface="Yu Gothic"/>
                <a:cs typeface="Yu Gothic"/>
              </a:rPr>
              <a:t>1</a:t>
            </a:r>
            <a:r>
              <a:rPr sz="1150" spc="-15" dirty="0">
                <a:latin typeface="Yu Gothic"/>
                <a:cs typeface="Yu Gothic"/>
              </a:rPr>
              <a:t>,</a:t>
            </a:r>
            <a:r>
              <a:rPr sz="1150" spc="5" dirty="0">
                <a:latin typeface="Yu Gothic"/>
                <a:cs typeface="Yu Gothic"/>
              </a:rPr>
              <a:t>640</a:t>
            </a:r>
            <a:r>
              <a:rPr sz="1150" spc="35" dirty="0">
                <a:latin typeface="Yu Gothic"/>
                <a:cs typeface="Yu Gothic"/>
              </a:rPr>
              <a:t>円</a:t>
            </a:r>
            <a:r>
              <a:rPr sz="1150" dirty="0">
                <a:latin typeface="Yu Gothic"/>
                <a:cs typeface="Yu Gothic"/>
              </a:rPr>
              <a:t>(</a:t>
            </a:r>
            <a:r>
              <a:rPr sz="1150" spc="30" dirty="0">
                <a:latin typeface="Yu Gothic"/>
                <a:cs typeface="Yu Gothic"/>
              </a:rPr>
              <a:t>税込み)</a:t>
            </a:r>
            <a:endParaRPr sz="1150">
              <a:latin typeface="Yu Gothic"/>
              <a:cs typeface="Yu Gothic"/>
            </a:endParaRPr>
          </a:p>
        </p:txBody>
      </p:sp>
      <p:sp>
        <p:nvSpPr>
          <p:cNvPr id="7" name="object 7"/>
          <p:cNvSpPr txBox="1"/>
          <p:nvPr/>
        </p:nvSpPr>
        <p:spPr>
          <a:xfrm>
            <a:off x="2396707" y="4096518"/>
            <a:ext cx="1531620" cy="206375"/>
          </a:xfrm>
          <a:prstGeom prst="rect">
            <a:avLst/>
          </a:prstGeom>
        </p:spPr>
        <p:txBody>
          <a:bodyPr vert="horz" wrap="square" lIns="0" tIns="16510" rIns="0" bIns="0" rtlCol="0">
            <a:spAutoFit/>
          </a:bodyPr>
          <a:lstStyle/>
          <a:p>
            <a:pPr marL="12700">
              <a:lnSpc>
                <a:spcPct val="100000"/>
              </a:lnSpc>
              <a:spcBef>
                <a:spcPts val="130"/>
              </a:spcBef>
            </a:pPr>
            <a:r>
              <a:rPr sz="1150" b="1" spc="35" dirty="0">
                <a:solidFill>
                  <a:srgbClr val="C00000"/>
                </a:solidFill>
                <a:latin typeface="Yu Gothic"/>
                <a:cs typeface="Yu Gothic"/>
              </a:rPr>
              <a:t>※は軽減税率対象品目</a:t>
            </a:r>
            <a:endParaRPr sz="1150">
              <a:latin typeface="Yu Gothic"/>
              <a:cs typeface="Yu Gothic"/>
            </a:endParaRPr>
          </a:p>
        </p:txBody>
      </p:sp>
      <p:sp>
        <p:nvSpPr>
          <p:cNvPr id="8" name="object 8"/>
          <p:cNvSpPr txBox="1"/>
          <p:nvPr/>
        </p:nvSpPr>
        <p:spPr>
          <a:xfrm>
            <a:off x="5102349" y="3789545"/>
            <a:ext cx="1682114" cy="513080"/>
          </a:xfrm>
          <a:prstGeom prst="rect">
            <a:avLst/>
          </a:prstGeom>
        </p:spPr>
        <p:txBody>
          <a:bodyPr vert="horz" wrap="square" lIns="0" tIns="80010" rIns="0" bIns="0" rtlCol="0">
            <a:spAutoFit/>
          </a:bodyPr>
          <a:lstStyle/>
          <a:p>
            <a:pPr marL="12700">
              <a:lnSpc>
                <a:spcPct val="100000"/>
              </a:lnSpc>
              <a:spcBef>
                <a:spcPts val="630"/>
              </a:spcBef>
            </a:pPr>
            <a:r>
              <a:rPr sz="1150" b="1" spc="35" dirty="0">
                <a:solidFill>
                  <a:srgbClr val="C00000"/>
                </a:solidFill>
                <a:latin typeface="Yu Gothic"/>
                <a:cs typeface="Yu Gothic"/>
              </a:rPr>
              <a:t>登録番号：</a:t>
            </a:r>
            <a:r>
              <a:rPr sz="1150" b="1" spc="15" dirty="0">
                <a:solidFill>
                  <a:srgbClr val="C00000"/>
                </a:solidFill>
                <a:latin typeface="Yu Gothic"/>
                <a:cs typeface="Yu Gothic"/>
              </a:rPr>
              <a:t>T</a:t>
            </a:r>
            <a:r>
              <a:rPr sz="1150" b="1" spc="35" dirty="0">
                <a:solidFill>
                  <a:srgbClr val="C00000"/>
                </a:solidFill>
                <a:latin typeface="Yu Gothic"/>
                <a:cs typeface="Yu Gothic"/>
              </a:rPr>
              <a:t>1233・・・</a:t>
            </a:r>
            <a:endParaRPr sz="1150">
              <a:latin typeface="Yu Gothic"/>
              <a:cs typeface="Yu Gothic"/>
            </a:endParaRPr>
          </a:p>
          <a:p>
            <a:pPr marL="760095">
              <a:lnSpc>
                <a:spcPct val="100000"/>
              </a:lnSpc>
              <a:spcBef>
                <a:spcPts val="540"/>
              </a:spcBef>
            </a:pPr>
            <a:r>
              <a:rPr sz="1150" b="1" spc="35" dirty="0">
                <a:solidFill>
                  <a:srgbClr val="C00000"/>
                </a:solidFill>
                <a:latin typeface="Yu Gothic"/>
                <a:cs typeface="Yu Gothic"/>
              </a:rPr>
              <a:t>■■株式会社</a:t>
            </a:r>
            <a:endParaRPr sz="1150">
              <a:latin typeface="Yu Gothic"/>
              <a:cs typeface="Yu Gothic"/>
            </a:endParaRPr>
          </a:p>
        </p:txBody>
      </p:sp>
      <p:sp>
        <p:nvSpPr>
          <p:cNvPr id="9" name="object 9"/>
          <p:cNvSpPr txBox="1"/>
          <p:nvPr/>
        </p:nvSpPr>
        <p:spPr>
          <a:xfrm>
            <a:off x="1134842" y="4520371"/>
            <a:ext cx="6953250" cy="1243965"/>
          </a:xfrm>
          <a:prstGeom prst="rect">
            <a:avLst/>
          </a:prstGeom>
        </p:spPr>
        <p:txBody>
          <a:bodyPr vert="horz" wrap="square" lIns="0" tIns="80010" rIns="0" bIns="0" rtlCol="0">
            <a:spAutoFit/>
          </a:bodyPr>
          <a:lstStyle/>
          <a:p>
            <a:pPr marL="12700">
              <a:lnSpc>
                <a:spcPct val="100000"/>
              </a:lnSpc>
              <a:spcBef>
                <a:spcPts val="630"/>
              </a:spcBef>
            </a:pPr>
            <a:r>
              <a:rPr sz="1150" spc="35" dirty="0">
                <a:latin typeface="Yu Gothic"/>
                <a:cs typeface="Yu Gothic"/>
              </a:rPr>
              <a:t>（注</a:t>
            </a:r>
            <a:r>
              <a:rPr sz="1150" spc="20" dirty="0">
                <a:latin typeface="Yu Gothic"/>
                <a:cs typeface="Yu Gothic"/>
              </a:rPr>
              <a:t>1）</a:t>
            </a:r>
            <a:r>
              <a:rPr sz="1150" spc="35" dirty="0">
                <a:latin typeface="Yu Gothic"/>
                <a:cs typeface="Yu Gothic"/>
              </a:rPr>
              <a:t>各書類中、</a:t>
            </a:r>
            <a:r>
              <a:rPr sz="1150" b="1" spc="35" dirty="0">
                <a:solidFill>
                  <a:srgbClr val="C00000"/>
                </a:solidFill>
                <a:latin typeface="Yu Gothic"/>
                <a:cs typeface="Yu Gothic"/>
              </a:rPr>
              <a:t>赤太文字（ゴシック体）</a:t>
            </a:r>
            <a:r>
              <a:rPr sz="1150" spc="35" dirty="0">
                <a:latin typeface="Yu Gothic"/>
                <a:cs typeface="Yu Gothic"/>
              </a:rPr>
              <a:t>が適格返還請求書「記載事項」を示す</a:t>
            </a:r>
            <a:endParaRPr sz="1150">
              <a:latin typeface="Yu Gothic"/>
              <a:cs typeface="Yu Gothic"/>
            </a:endParaRPr>
          </a:p>
          <a:p>
            <a:pPr marL="12700">
              <a:lnSpc>
                <a:spcPct val="100000"/>
              </a:lnSpc>
              <a:spcBef>
                <a:spcPts val="540"/>
              </a:spcBef>
            </a:pPr>
            <a:r>
              <a:rPr sz="1150" spc="35" dirty="0">
                <a:latin typeface="Yu Gothic"/>
                <a:cs typeface="Yu Gothic"/>
              </a:rPr>
              <a:t>（注</a:t>
            </a:r>
            <a:r>
              <a:rPr sz="1150" spc="15" dirty="0">
                <a:latin typeface="Yu Gothic"/>
                <a:cs typeface="Yu Gothic"/>
              </a:rPr>
              <a:t>２)</a:t>
            </a:r>
            <a:r>
              <a:rPr sz="1150" spc="35" dirty="0">
                <a:latin typeface="Yu Gothic"/>
                <a:cs typeface="Yu Gothic"/>
              </a:rPr>
              <a:t>販売奨励金は減額する仕入金額</a:t>
            </a:r>
            <a:r>
              <a:rPr sz="1150" dirty="0">
                <a:latin typeface="Yu Gothic"/>
                <a:cs typeface="Yu Gothic"/>
              </a:rPr>
              <a:t>(</a:t>
            </a:r>
            <a:r>
              <a:rPr sz="1150" spc="35" dirty="0">
                <a:latin typeface="Yu Gothic"/>
                <a:cs typeface="Yu Gothic"/>
              </a:rPr>
              <a:t>例えば、仕入総額の</a:t>
            </a:r>
            <a:r>
              <a:rPr sz="1150" spc="15" dirty="0">
                <a:latin typeface="Yu Gothic"/>
                <a:cs typeface="Yu Gothic"/>
              </a:rPr>
              <a:t>10％</a:t>
            </a:r>
            <a:r>
              <a:rPr sz="1150" spc="35" dirty="0">
                <a:latin typeface="Yu Gothic"/>
                <a:cs typeface="Yu Gothic"/>
              </a:rPr>
              <a:t>を販売奨励金として契約し減額請求</a:t>
            </a:r>
            <a:r>
              <a:rPr sz="1150" spc="10" dirty="0">
                <a:latin typeface="Yu Gothic"/>
                <a:cs typeface="Yu Gothic"/>
              </a:rPr>
              <a:t>)</a:t>
            </a:r>
            <a:endParaRPr sz="1150">
              <a:latin typeface="Yu Gothic"/>
              <a:cs typeface="Yu Gothic"/>
            </a:endParaRPr>
          </a:p>
          <a:p>
            <a:pPr marL="12700">
              <a:lnSpc>
                <a:spcPct val="100000"/>
              </a:lnSpc>
              <a:spcBef>
                <a:spcPts val="535"/>
              </a:spcBef>
            </a:pPr>
            <a:r>
              <a:rPr sz="1150" spc="35" dirty="0">
                <a:latin typeface="Yu Gothic"/>
                <a:cs typeface="Yu Gothic"/>
              </a:rPr>
              <a:t>（注</a:t>
            </a:r>
            <a:r>
              <a:rPr sz="1150" spc="15" dirty="0">
                <a:latin typeface="Yu Gothic"/>
                <a:cs typeface="Yu Gothic"/>
              </a:rPr>
              <a:t>３)</a:t>
            </a:r>
            <a:r>
              <a:rPr sz="1150" spc="35" dirty="0">
                <a:latin typeface="Yu Gothic"/>
                <a:cs typeface="Yu Gothic"/>
              </a:rPr>
              <a:t>奨励金請求書欄：●は「適格返還請求書」適合書類。</a:t>
            </a:r>
            <a:endParaRPr sz="1150">
              <a:latin typeface="Yu Gothic"/>
              <a:cs typeface="Yu Gothic"/>
            </a:endParaRPr>
          </a:p>
          <a:p>
            <a:pPr marL="12700">
              <a:lnSpc>
                <a:spcPct val="100000"/>
              </a:lnSpc>
              <a:spcBef>
                <a:spcPts val="540"/>
              </a:spcBef>
            </a:pPr>
            <a:r>
              <a:rPr sz="1150" spc="35" dirty="0">
                <a:latin typeface="Yu Gothic"/>
                <a:cs typeface="Yu Gothic"/>
              </a:rPr>
              <a:t>（注４）保存義務欄：〇は消費税法保存義務あり。（電子取引の取引データは電帳法上保存義務あり）</a:t>
            </a:r>
            <a:endParaRPr sz="1150">
              <a:latin typeface="Yu Gothic"/>
              <a:cs typeface="Yu Gothic"/>
            </a:endParaRPr>
          </a:p>
          <a:p>
            <a:pPr marL="1518285">
              <a:lnSpc>
                <a:spcPct val="100000"/>
              </a:lnSpc>
              <a:spcBef>
                <a:spcPts val="540"/>
              </a:spcBef>
            </a:pPr>
            <a:r>
              <a:rPr sz="1150" spc="35" dirty="0">
                <a:latin typeface="Yu Gothic"/>
                <a:cs typeface="Yu Gothic"/>
              </a:rPr>
              <a:t>×は消費税法保存義務なし。（電子取引の取引データは電帳法上保存義務あり）</a:t>
            </a:r>
            <a:endParaRPr sz="1150">
              <a:latin typeface="Yu Gothic"/>
              <a:cs typeface="Yu Gothic"/>
            </a:endParaRPr>
          </a:p>
        </p:txBody>
      </p:sp>
      <p:sp>
        <p:nvSpPr>
          <p:cNvPr id="10" name="object 10"/>
          <p:cNvSpPr/>
          <p:nvPr/>
        </p:nvSpPr>
        <p:spPr>
          <a:xfrm>
            <a:off x="2238079" y="1636367"/>
            <a:ext cx="5094605" cy="0"/>
          </a:xfrm>
          <a:custGeom>
            <a:avLst/>
            <a:gdLst/>
            <a:ahLst/>
            <a:cxnLst/>
            <a:rect l="l" t="t" r="r" b="b"/>
            <a:pathLst>
              <a:path w="5094605">
                <a:moveTo>
                  <a:pt x="0" y="0"/>
                </a:moveTo>
                <a:lnTo>
                  <a:pt x="5094367" y="0"/>
                </a:lnTo>
              </a:path>
            </a:pathLst>
          </a:custGeom>
          <a:ln w="3175">
            <a:solidFill>
              <a:srgbClr val="000000"/>
            </a:solidFill>
          </a:ln>
        </p:spPr>
        <p:txBody>
          <a:bodyPr wrap="square" lIns="0" tIns="0" rIns="0" bIns="0" rtlCol="0"/>
          <a:lstStyle/>
          <a:p>
            <a:endParaRPr/>
          </a:p>
        </p:txBody>
      </p:sp>
      <p:sp>
        <p:nvSpPr>
          <p:cNvPr id="11" name="object 11"/>
          <p:cNvSpPr/>
          <p:nvPr/>
        </p:nvSpPr>
        <p:spPr>
          <a:xfrm>
            <a:off x="2238083" y="1638956"/>
            <a:ext cx="5094605" cy="0"/>
          </a:xfrm>
          <a:custGeom>
            <a:avLst/>
            <a:gdLst/>
            <a:ahLst/>
            <a:cxnLst/>
            <a:rect l="l" t="t" r="r" b="b"/>
            <a:pathLst>
              <a:path w="5094605">
                <a:moveTo>
                  <a:pt x="0" y="0"/>
                </a:moveTo>
                <a:lnTo>
                  <a:pt x="5094362" y="0"/>
                </a:lnTo>
              </a:path>
            </a:pathLst>
          </a:custGeom>
          <a:ln w="5183">
            <a:solidFill>
              <a:srgbClr val="000000"/>
            </a:solidFill>
          </a:ln>
        </p:spPr>
        <p:txBody>
          <a:bodyPr wrap="square" lIns="0" tIns="0" rIns="0" bIns="0" rtlCol="0"/>
          <a:lstStyle/>
          <a:p>
            <a:endParaRPr/>
          </a:p>
        </p:txBody>
      </p:sp>
      <p:graphicFrame>
        <p:nvGraphicFramePr>
          <p:cNvPr id="12" name="object 12"/>
          <p:cNvGraphicFramePr>
            <a:graphicFrameLocks noGrp="1"/>
          </p:cNvGraphicFramePr>
          <p:nvPr/>
        </p:nvGraphicFramePr>
        <p:xfrm>
          <a:off x="1121576" y="1636366"/>
          <a:ext cx="929640" cy="1461815"/>
        </p:xfrm>
        <a:graphic>
          <a:graphicData uri="http://schemas.openxmlformats.org/drawingml/2006/table">
            <a:tbl>
              <a:tblPr firstRow="1" bandRow="1">
                <a:tableStyleId>{2D5ABB26-0587-4C30-8999-92F81FD0307C}</a:tableStyleId>
              </a:tblPr>
              <a:tblGrid>
                <a:gridCol w="929640">
                  <a:extLst>
                    <a:ext uri="{9D8B030D-6E8A-4147-A177-3AD203B41FA5}">
                      <a16:colId xmlns:a16="http://schemas.microsoft.com/office/drawing/2014/main" val="20000"/>
                    </a:ext>
                  </a:extLst>
                </a:gridCol>
              </a:tblGrid>
              <a:tr h="243639">
                <a:tc>
                  <a:txBody>
                    <a:bodyPr/>
                    <a:lstStyle/>
                    <a:p>
                      <a:pPr marL="12700">
                        <a:lnSpc>
                          <a:spcPct val="100000"/>
                        </a:lnSpc>
                        <a:spcBef>
                          <a:spcPts val="215"/>
                        </a:spcBef>
                      </a:pPr>
                      <a:r>
                        <a:rPr sz="1150" dirty="0">
                          <a:latin typeface="Yu Gothic"/>
                          <a:cs typeface="Yu Gothic"/>
                        </a:rPr>
                        <a:t>奨励金請求書</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0"/>
                  </a:ext>
                </a:extLst>
              </a:tr>
              <a:tr h="487270">
                <a:tc>
                  <a:txBody>
                    <a:bodyPr/>
                    <a:lstStyle/>
                    <a:p>
                      <a:pPr marL="5080" algn="ctr">
                        <a:lnSpc>
                          <a:spcPct val="100000"/>
                        </a:lnSpc>
                        <a:spcBef>
                          <a:spcPts val="1155"/>
                        </a:spcBef>
                      </a:pPr>
                      <a:r>
                        <a:rPr sz="1150" dirty="0">
                          <a:latin typeface="Yu Gothic"/>
                          <a:cs typeface="Yu Gothic"/>
                        </a:rPr>
                        <a:t>●</a:t>
                      </a:r>
                      <a:endParaRPr sz="1150">
                        <a:latin typeface="Yu Gothic"/>
                        <a:cs typeface="Yu Gothic"/>
                      </a:endParaRPr>
                    </a:p>
                  </a:txBody>
                  <a:tcPr marL="0" marR="0" marT="146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1"/>
                  </a:ext>
                </a:extLst>
              </a:tr>
              <a:tr h="243635">
                <a:tc>
                  <a:txBody>
                    <a:bodyPr/>
                    <a:lstStyle/>
                    <a:p>
                      <a:pPr marL="163195">
                        <a:lnSpc>
                          <a:spcPct val="100000"/>
                        </a:lnSpc>
                        <a:spcBef>
                          <a:spcPts val="215"/>
                        </a:spcBef>
                      </a:pPr>
                      <a:r>
                        <a:rPr sz="1150" spc="35" dirty="0">
                          <a:latin typeface="Yu Gothic"/>
                          <a:cs typeface="Yu Gothic"/>
                        </a:rPr>
                        <a:t>保存義務</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966"/>
                    </a:solidFill>
                  </a:tcPr>
                </a:tc>
                <a:extLst>
                  <a:ext uri="{0D108BD9-81ED-4DB2-BD59-A6C34878D82A}">
                    <a16:rowId xmlns:a16="http://schemas.microsoft.com/office/drawing/2014/main" val="10002"/>
                  </a:ext>
                </a:extLst>
              </a:tr>
              <a:tr h="243637">
                <a:tc>
                  <a:txBody>
                    <a:bodyPr/>
                    <a:lstStyle/>
                    <a:p>
                      <a:pPr marL="22860">
                        <a:lnSpc>
                          <a:spcPct val="100000"/>
                        </a:lnSpc>
                        <a:spcBef>
                          <a:spcPts val="215"/>
                        </a:spcBef>
                      </a:pPr>
                      <a:r>
                        <a:rPr sz="1150" spc="35" dirty="0">
                          <a:latin typeface="Yu Gothic"/>
                          <a:cs typeface="Yu Gothic"/>
                        </a:rPr>
                        <a:t>買手：〇</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3"/>
                  </a:ext>
                </a:extLst>
              </a:tr>
              <a:tr h="243634">
                <a:tc>
                  <a:txBody>
                    <a:bodyPr/>
                    <a:lstStyle/>
                    <a:p>
                      <a:pPr marL="22860">
                        <a:lnSpc>
                          <a:spcPct val="100000"/>
                        </a:lnSpc>
                        <a:spcBef>
                          <a:spcPts val="215"/>
                        </a:spcBef>
                      </a:pPr>
                      <a:r>
                        <a:rPr sz="1150" spc="35" dirty="0">
                          <a:latin typeface="Yu Gothic"/>
                          <a:cs typeface="Yu Gothic"/>
                        </a:rPr>
                        <a:t>売手：〇</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F1CC"/>
                    </a:solidFill>
                  </a:tcPr>
                </a:tc>
                <a:extLst>
                  <a:ext uri="{0D108BD9-81ED-4DB2-BD59-A6C34878D82A}">
                    <a16:rowId xmlns:a16="http://schemas.microsoft.com/office/drawing/2014/main" val="10004"/>
                  </a:ext>
                </a:extLst>
              </a:tr>
            </a:tbl>
          </a:graphicData>
        </a:graphic>
      </p:graphicFrame>
      <p:sp>
        <p:nvSpPr>
          <p:cNvPr id="13" name="object 13"/>
          <p:cNvSpPr/>
          <p:nvPr/>
        </p:nvSpPr>
        <p:spPr>
          <a:xfrm>
            <a:off x="2232886" y="1636333"/>
            <a:ext cx="0" cy="2695575"/>
          </a:xfrm>
          <a:custGeom>
            <a:avLst/>
            <a:gdLst/>
            <a:ahLst/>
            <a:cxnLst/>
            <a:rect l="l" t="t" r="r" b="b"/>
            <a:pathLst>
              <a:path h="2695575">
                <a:moveTo>
                  <a:pt x="0" y="0"/>
                </a:moveTo>
                <a:lnTo>
                  <a:pt x="0" y="2695570"/>
                </a:lnTo>
              </a:path>
            </a:pathLst>
          </a:custGeom>
          <a:ln w="3175">
            <a:solidFill>
              <a:srgbClr val="000000"/>
            </a:solidFill>
          </a:ln>
        </p:spPr>
        <p:txBody>
          <a:bodyPr wrap="square" lIns="0" tIns="0" rIns="0" bIns="0" rtlCol="0"/>
          <a:lstStyle/>
          <a:p>
            <a:endParaRPr/>
          </a:p>
        </p:txBody>
      </p:sp>
      <p:sp>
        <p:nvSpPr>
          <p:cNvPr id="14" name="object 14"/>
          <p:cNvSpPr/>
          <p:nvPr/>
        </p:nvSpPr>
        <p:spPr>
          <a:xfrm>
            <a:off x="2235484" y="1636330"/>
            <a:ext cx="0" cy="2695575"/>
          </a:xfrm>
          <a:custGeom>
            <a:avLst/>
            <a:gdLst/>
            <a:ahLst/>
            <a:cxnLst/>
            <a:rect l="l" t="t" r="r" b="b"/>
            <a:pathLst>
              <a:path h="2695575">
                <a:moveTo>
                  <a:pt x="0" y="0"/>
                </a:moveTo>
                <a:lnTo>
                  <a:pt x="0" y="2695570"/>
                </a:lnTo>
              </a:path>
            </a:pathLst>
          </a:custGeom>
          <a:ln w="5198">
            <a:solidFill>
              <a:srgbClr val="000000"/>
            </a:solidFill>
          </a:ln>
        </p:spPr>
        <p:txBody>
          <a:bodyPr wrap="square" lIns="0" tIns="0" rIns="0" bIns="0" rtlCol="0"/>
          <a:lstStyle/>
          <a:p>
            <a:endParaRPr/>
          </a:p>
        </p:txBody>
      </p:sp>
      <p:sp>
        <p:nvSpPr>
          <p:cNvPr id="15" name="object 15"/>
          <p:cNvSpPr/>
          <p:nvPr/>
        </p:nvSpPr>
        <p:spPr>
          <a:xfrm>
            <a:off x="2238079" y="4326718"/>
            <a:ext cx="5094605" cy="0"/>
          </a:xfrm>
          <a:custGeom>
            <a:avLst/>
            <a:gdLst/>
            <a:ahLst/>
            <a:cxnLst/>
            <a:rect l="l" t="t" r="r" b="b"/>
            <a:pathLst>
              <a:path w="5094605">
                <a:moveTo>
                  <a:pt x="0" y="0"/>
                </a:moveTo>
                <a:lnTo>
                  <a:pt x="5094367" y="0"/>
                </a:lnTo>
              </a:path>
            </a:pathLst>
          </a:custGeom>
          <a:ln w="3175">
            <a:solidFill>
              <a:srgbClr val="000000"/>
            </a:solidFill>
          </a:ln>
        </p:spPr>
        <p:txBody>
          <a:bodyPr wrap="square" lIns="0" tIns="0" rIns="0" bIns="0" rtlCol="0"/>
          <a:lstStyle/>
          <a:p>
            <a:endParaRPr/>
          </a:p>
        </p:txBody>
      </p:sp>
      <p:sp>
        <p:nvSpPr>
          <p:cNvPr id="16" name="object 16"/>
          <p:cNvSpPr/>
          <p:nvPr/>
        </p:nvSpPr>
        <p:spPr>
          <a:xfrm>
            <a:off x="2238083" y="4329307"/>
            <a:ext cx="5094605" cy="0"/>
          </a:xfrm>
          <a:custGeom>
            <a:avLst/>
            <a:gdLst/>
            <a:ahLst/>
            <a:cxnLst/>
            <a:rect l="l" t="t" r="r" b="b"/>
            <a:pathLst>
              <a:path w="5094605">
                <a:moveTo>
                  <a:pt x="0" y="0"/>
                </a:moveTo>
                <a:lnTo>
                  <a:pt x="5094362" y="0"/>
                </a:lnTo>
              </a:path>
            </a:pathLst>
          </a:custGeom>
          <a:ln w="5183">
            <a:solidFill>
              <a:srgbClr val="000000"/>
            </a:solidFill>
          </a:ln>
        </p:spPr>
        <p:txBody>
          <a:bodyPr wrap="square" lIns="0" tIns="0" rIns="0" bIns="0" rtlCol="0"/>
          <a:lstStyle/>
          <a:p>
            <a:endParaRPr/>
          </a:p>
        </p:txBody>
      </p:sp>
      <p:sp>
        <p:nvSpPr>
          <p:cNvPr id="17" name="object 17"/>
          <p:cNvSpPr/>
          <p:nvPr/>
        </p:nvSpPr>
        <p:spPr>
          <a:xfrm>
            <a:off x="7327254" y="1641514"/>
            <a:ext cx="0" cy="2690495"/>
          </a:xfrm>
          <a:custGeom>
            <a:avLst/>
            <a:gdLst/>
            <a:ahLst/>
            <a:cxnLst/>
            <a:rect l="l" t="t" r="r" b="b"/>
            <a:pathLst>
              <a:path h="2690495">
                <a:moveTo>
                  <a:pt x="0" y="0"/>
                </a:moveTo>
                <a:lnTo>
                  <a:pt x="0" y="2690386"/>
                </a:lnTo>
              </a:path>
            </a:pathLst>
          </a:custGeom>
          <a:ln w="3175">
            <a:solidFill>
              <a:srgbClr val="000000"/>
            </a:solidFill>
          </a:ln>
        </p:spPr>
        <p:txBody>
          <a:bodyPr wrap="square" lIns="0" tIns="0" rIns="0" bIns="0" rtlCol="0"/>
          <a:lstStyle/>
          <a:p>
            <a:endParaRPr/>
          </a:p>
        </p:txBody>
      </p:sp>
      <p:sp>
        <p:nvSpPr>
          <p:cNvPr id="18" name="object 18"/>
          <p:cNvSpPr/>
          <p:nvPr/>
        </p:nvSpPr>
        <p:spPr>
          <a:xfrm>
            <a:off x="7329850" y="1641511"/>
            <a:ext cx="0" cy="2690495"/>
          </a:xfrm>
          <a:custGeom>
            <a:avLst/>
            <a:gdLst/>
            <a:ahLst/>
            <a:cxnLst/>
            <a:rect l="l" t="t" r="r" b="b"/>
            <a:pathLst>
              <a:path h="2690495">
                <a:moveTo>
                  <a:pt x="0" y="0"/>
                </a:moveTo>
                <a:lnTo>
                  <a:pt x="0" y="2690386"/>
                </a:lnTo>
              </a:path>
            </a:pathLst>
          </a:custGeom>
          <a:ln w="5193">
            <a:solidFill>
              <a:srgbClr val="000000"/>
            </a:solidFill>
          </a:ln>
        </p:spPr>
        <p:txBody>
          <a:bodyPr wrap="square" lIns="0" tIns="0" rIns="0" bIns="0" rtlCol="0"/>
          <a:lstStyle/>
          <a:p>
            <a:endParaRPr/>
          </a:p>
        </p:txBody>
      </p:sp>
      <p:sp>
        <p:nvSpPr>
          <p:cNvPr id="19" name="object 19"/>
          <p:cNvSpPr/>
          <p:nvPr/>
        </p:nvSpPr>
        <p:spPr>
          <a:xfrm>
            <a:off x="192022" y="5793725"/>
            <a:ext cx="5715" cy="635"/>
          </a:xfrm>
          <a:custGeom>
            <a:avLst/>
            <a:gdLst/>
            <a:ahLst/>
            <a:cxnLst/>
            <a:rect l="l" t="t" r="r" b="b"/>
            <a:pathLst>
              <a:path w="5714" h="635">
                <a:moveTo>
                  <a:pt x="0" y="0"/>
                </a:moveTo>
                <a:lnTo>
                  <a:pt x="5193" y="0"/>
                </a:lnTo>
                <a:lnTo>
                  <a:pt x="0" y="36"/>
                </a:lnTo>
                <a:close/>
              </a:path>
            </a:pathLst>
          </a:custGeom>
          <a:solidFill>
            <a:srgbClr val="D3D3D3"/>
          </a:solidFill>
        </p:spPr>
        <p:txBody>
          <a:bodyPr wrap="square" lIns="0" tIns="0" rIns="0" bIns="0" rtlCol="0"/>
          <a:lstStyle/>
          <a:p>
            <a:endParaRPr/>
          </a:p>
        </p:txBody>
      </p:sp>
      <p:sp>
        <p:nvSpPr>
          <p:cNvPr id="20" name="object 20"/>
          <p:cNvSpPr/>
          <p:nvPr/>
        </p:nvSpPr>
        <p:spPr>
          <a:xfrm>
            <a:off x="1121577" y="5793726"/>
            <a:ext cx="0" cy="635"/>
          </a:xfrm>
          <a:custGeom>
            <a:avLst/>
            <a:gdLst/>
            <a:ahLst/>
            <a:cxnLst/>
            <a:rect l="l" t="t" r="r" b="b"/>
            <a:pathLst>
              <a:path h="635">
                <a:moveTo>
                  <a:pt x="0" y="19"/>
                </a:moveTo>
                <a:lnTo>
                  <a:pt x="0" y="19"/>
                </a:lnTo>
              </a:path>
            </a:pathLst>
          </a:custGeom>
          <a:ln w="3175">
            <a:solidFill>
              <a:srgbClr val="D3D3D3"/>
            </a:solidFill>
          </a:ln>
        </p:spPr>
        <p:txBody>
          <a:bodyPr wrap="square" lIns="0" tIns="0" rIns="0" bIns="0" rtlCol="0"/>
          <a:lstStyle/>
          <a:p>
            <a:endParaRPr/>
          </a:p>
        </p:txBody>
      </p:sp>
      <p:sp>
        <p:nvSpPr>
          <p:cNvPr id="21" name="object 21"/>
          <p:cNvSpPr/>
          <p:nvPr/>
        </p:nvSpPr>
        <p:spPr>
          <a:xfrm>
            <a:off x="1121576" y="5793723"/>
            <a:ext cx="5715" cy="635"/>
          </a:xfrm>
          <a:custGeom>
            <a:avLst/>
            <a:gdLst/>
            <a:ahLst/>
            <a:cxnLst/>
            <a:rect l="l" t="t" r="r" b="b"/>
            <a:pathLst>
              <a:path w="5715" h="635">
                <a:moveTo>
                  <a:pt x="0" y="0"/>
                </a:moveTo>
                <a:lnTo>
                  <a:pt x="5193" y="0"/>
                </a:lnTo>
                <a:lnTo>
                  <a:pt x="0" y="41"/>
                </a:lnTo>
                <a:close/>
              </a:path>
            </a:pathLst>
          </a:custGeom>
          <a:solidFill>
            <a:srgbClr val="D3D3D3"/>
          </a:solidFill>
        </p:spPr>
        <p:txBody>
          <a:bodyPr wrap="square" lIns="0" tIns="0" rIns="0" bIns="0" rtlCol="0"/>
          <a:lstStyle/>
          <a:p>
            <a:endParaRPr/>
          </a:p>
        </p:txBody>
      </p:sp>
      <p:sp>
        <p:nvSpPr>
          <p:cNvPr id="22" name="object 22"/>
          <p:cNvSpPr/>
          <p:nvPr/>
        </p:nvSpPr>
        <p:spPr>
          <a:xfrm>
            <a:off x="2051130" y="5793725"/>
            <a:ext cx="0" cy="635"/>
          </a:xfrm>
          <a:custGeom>
            <a:avLst/>
            <a:gdLst/>
            <a:ahLst/>
            <a:cxnLst/>
            <a:rect l="l" t="t" r="r" b="b"/>
            <a:pathLst>
              <a:path h="635">
                <a:moveTo>
                  <a:pt x="0" y="20"/>
                </a:moveTo>
                <a:lnTo>
                  <a:pt x="0" y="20"/>
                </a:lnTo>
              </a:path>
            </a:pathLst>
          </a:custGeom>
          <a:ln w="3175">
            <a:solidFill>
              <a:srgbClr val="D3D3D3"/>
            </a:solidFill>
          </a:ln>
        </p:spPr>
        <p:txBody>
          <a:bodyPr wrap="square" lIns="0" tIns="0" rIns="0" bIns="0" rtlCol="0"/>
          <a:lstStyle/>
          <a:p>
            <a:endParaRPr/>
          </a:p>
        </p:txBody>
      </p:sp>
      <p:sp>
        <p:nvSpPr>
          <p:cNvPr id="23" name="object 23"/>
          <p:cNvSpPr/>
          <p:nvPr/>
        </p:nvSpPr>
        <p:spPr>
          <a:xfrm>
            <a:off x="2051134" y="5793722"/>
            <a:ext cx="5715" cy="635"/>
          </a:xfrm>
          <a:custGeom>
            <a:avLst/>
            <a:gdLst/>
            <a:ahLst/>
            <a:cxnLst/>
            <a:rect l="l" t="t" r="r" b="b"/>
            <a:pathLst>
              <a:path w="5714" h="635">
                <a:moveTo>
                  <a:pt x="0" y="0"/>
                </a:moveTo>
                <a:lnTo>
                  <a:pt x="5193" y="0"/>
                </a:lnTo>
                <a:lnTo>
                  <a:pt x="0" y="41"/>
                </a:lnTo>
                <a:close/>
              </a:path>
            </a:pathLst>
          </a:custGeom>
          <a:solidFill>
            <a:srgbClr val="D3D3D3"/>
          </a:solidFill>
        </p:spPr>
        <p:txBody>
          <a:bodyPr wrap="square" lIns="0" tIns="0" rIns="0" bIns="0" rtlCol="0"/>
          <a:lstStyle/>
          <a:p>
            <a:endParaRPr/>
          </a:p>
        </p:txBody>
      </p:sp>
      <p:sp>
        <p:nvSpPr>
          <p:cNvPr id="24" name="object 24"/>
          <p:cNvSpPr/>
          <p:nvPr/>
        </p:nvSpPr>
        <p:spPr>
          <a:xfrm>
            <a:off x="2232886" y="5793723"/>
            <a:ext cx="0" cy="635"/>
          </a:xfrm>
          <a:custGeom>
            <a:avLst/>
            <a:gdLst/>
            <a:ahLst/>
            <a:cxnLst/>
            <a:rect l="l" t="t" r="r" b="b"/>
            <a:pathLst>
              <a:path h="635">
                <a:moveTo>
                  <a:pt x="0" y="20"/>
                </a:moveTo>
                <a:lnTo>
                  <a:pt x="0" y="20"/>
                </a:lnTo>
              </a:path>
            </a:pathLst>
          </a:custGeom>
          <a:ln w="3175">
            <a:solidFill>
              <a:srgbClr val="D3D3D3"/>
            </a:solidFill>
          </a:ln>
        </p:spPr>
        <p:txBody>
          <a:bodyPr wrap="square" lIns="0" tIns="0" rIns="0" bIns="0" rtlCol="0"/>
          <a:lstStyle/>
          <a:p>
            <a:endParaRPr/>
          </a:p>
        </p:txBody>
      </p:sp>
      <p:sp>
        <p:nvSpPr>
          <p:cNvPr id="25" name="object 25"/>
          <p:cNvSpPr/>
          <p:nvPr/>
        </p:nvSpPr>
        <p:spPr>
          <a:xfrm>
            <a:off x="2232885" y="5793720"/>
            <a:ext cx="5715" cy="635"/>
          </a:xfrm>
          <a:custGeom>
            <a:avLst/>
            <a:gdLst/>
            <a:ahLst/>
            <a:cxnLst/>
            <a:rect l="l" t="t" r="r" b="b"/>
            <a:pathLst>
              <a:path w="5714" h="635">
                <a:moveTo>
                  <a:pt x="0" y="0"/>
                </a:moveTo>
                <a:lnTo>
                  <a:pt x="5198" y="0"/>
                </a:lnTo>
                <a:lnTo>
                  <a:pt x="0" y="41"/>
                </a:lnTo>
                <a:close/>
              </a:path>
            </a:pathLst>
          </a:custGeom>
          <a:solidFill>
            <a:srgbClr val="D3D3D3"/>
          </a:solidFill>
        </p:spPr>
        <p:txBody>
          <a:bodyPr wrap="square" lIns="0" tIns="0" rIns="0" bIns="0" rtlCol="0"/>
          <a:lstStyle/>
          <a:p>
            <a:endParaRPr/>
          </a:p>
        </p:txBody>
      </p:sp>
      <p:sp>
        <p:nvSpPr>
          <p:cNvPr id="26" name="object 26"/>
          <p:cNvSpPr/>
          <p:nvPr/>
        </p:nvSpPr>
        <p:spPr>
          <a:xfrm>
            <a:off x="2378291" y="5793721"/>
            <a:ext cx="0" cy="635"/>
          </a:xfrm>
          <a:custGeom>
            <a:avLst/>
            <a:gdLst/>
            <a:ahLst/>
            <a:cxnLst/>
            <a:rect l="l" t="t" r="r" b="b"/>
            <a:pathLst>
              <a:path h="635">
                <a:moveTo>
                  <a:pt x="0" y="21"/>
                </a:moveTo>
                <a:lnTo>
                  <a:pt x="0" y="21"/>
                </a:lnTo>
              </a:path>
            </a:pathLst>
          </a:custGeom>
          <a:ln w="3175">
            <a:solidFill>
              <a:srgbClr val="D3D3D3"/>
            </a:solidFill>
          </a:ln>
        </p:spPr>
        <p:txBody>
          <a:bodyPr wrap="square" lIns="0" tIns="0" rIns="0" bIns="0" rtlCol="0"/>
          <a:lstStyle/>
          <a:p>
            <a:endParaRPr/>
          </a:p>
        </p:txBody>
      </p:sp>
      <p:sp>
        <p:nvSpPr>
          <p:cNvPr id="27" name="object 27"/>
          <p:cNvSpPr/>
          <p:nvPr/>
        </p:nvSpPr>
        <p:spPr>
          <a:xfrm>
            <a:off x="2378295" y="5793719"/>
            <a:ext cx="5715" cy="635"/>
          </a:xfrm>
          <a:custGeom>
            <a:avLst/>
            <a:gdLst/>
            <a:ahLst/>
            <a:cxnLst/>
            <a:rect l="l" t="t" r="r" b="b"/>
            <a:pathLst>
              <a:path w="5714" h="635">
                <a:moveTo>
                  <a:pt x="0" y="0"/>
                </a:moveTo>
                <a:lnTo>
                  <a:pt x="5193" y="0"/>
                </a:lnTo>
                <a:lnTo>
                  <a:pt x="0" y="46"/>
                </a:lnTo>
                <a:close/>
              </a:path>
            </a:pathLst>
          </a:custGeom>
          <a:solidFill>
            <a:srgbClr val="D3D3D3"/>
          </a:solidFill>
        </p:spPr>
        <p:txBody>
          <a:bodyPr wrap="square" lIns="0" tIns="0" rIns="0" bIns="0" rtlCol="0"/>
          <a:lstStyle/>
          <a:p>
            <a:endParaRPr/>
          </a:p>
        </p:txBody>
      </p:sp>
      <p:sp>
        <p:nvSpPr>
          <p:cNvPr id="28" name="object 28"/>
          <p:cNvSpPr/>
          <p:nvPr/>
        </p:nvSpPr>
        <p:spPr>
          <a:xfrm>
            <a:off x="3126088" y="5793720"/>
            <a:ext cx="0" cy="635"/>
          </a:xfrm>
          <a:custGeom>
            <a:avLst/>
            <a:gdLst/>
            <a:ahLst/>
            <a:cxnLst/>
            <a:rect l="l" t="t" r="r" b="b"/>
            <a:pathLst>
              <a:path h="635">
                <a:moveTo>
                  <a:pt x="0" y="22"/>
                </a:moveTo>
                <a:lnTo>
                  <a:pt x="0" y="22"/>
                </a:lnTo>
              </a:path>
            </a:pathLst>
          </a:custGeom>
          <a:ln w="3175">
            <a:solidFill>
              <a:srgbClr val="D3D3D3"/>
            </a:solidFill>
          </a:ln>
        </p:spPr>
        <p:txBody>
          <a:bodyPr wrap="square" lIns="0" tIns="0" rIns="0" bIns="0" rtlCol="0"/>
          <a:lstStyle/>
          <a:p>
            <a:endParaRPr/>
          </a:p>
        </p:txBody>
      </p:sp>
      <p:sp>
        <p:nvSpPr>
          <p:cNvPr id="29" name="object 29"/>
          <p:cNvSpPr/>
          <p:nvPr/>
        </p:nvSpPr>
        <p:spPr>
          <a:xfrm>
            <a:off x="3126093" y="5793717"/>
            <a:ext cx="5715" cy="635"/>
          </a:xfrm>
          <a:custGeom>
            <a:avLst/>
            <a:gdLst/>
            <a:ahLst/>
            <a:cxnLst/>
            <a:rect l="l" t="t" r="r" b="b"/>
            <a:pathLst>
              <a:path w="5714" h="635">
                <a:moveTo>
                  <a:pt x="0" y="0"/>
                </a:moveTo>
                <a:lnTo>
                  <a:pt x="5193" y="0"/>
                </a:lnTo>
                <a:lnTo>
                  <a:pt x="0" y="46"/>
                </a:lnTo>
                <a:close/>
              </a:path>
            </a:pathLst>
          </a:custGeom>
          <a:solidFill>
            <a:srgbClr val="D3D3D3"/>
          </a:solidFill>
        </p:spPr>
        <p:txBody>
          <a:bodyPr wrap="square" lIns="0" tIns="0" rIns="0" bIns="0" rtlCol="0"/>
          <a:lstStyle/>
          <a:p>
            <a:endParaRPr/>
          </a:p>
        </p:txBody>
      </p:sp>
      <p:sp>
        <p:nvSpPr>
          <p:cNvPr id="30" name="object 30"/>
          <p:cNvSpPr/>
          <p:nvPr/>
        </p:nvSpPr>
        <p:spPr>
          <a:xfrm>
            <a:off x="4117958" y="5793718"/>
            <a:ext cx="0" cy="635"/>
          </a:xfrm>
          <a:custGeom>
            <a:avLst/>
            <a:gdLst/>
            <a:ahLst/>
            <a:cxnLst/>
            <a:rect l="l" t="t" r="r" b="b"/>
            <a:pathLst>
              <a:path h="635">
                <a:moveTo>
                  <a:pt x="0" y="23"/>
                </a:moveTo>
                <a:lnTo>
                  <a:pt x="0" y="23"/>
                </a:lnTo>
              </a:path>
            </a:pathLst>
          </a:custGeom>
          <a:ln w="3175">
            <a:solidFill>
              <a:srgbClr val="D3D3D3"/>
            </a:solidFill>
          </a:ln>
        </p:spPr>
        <p:txBody>
          <a:bodyPr wrap="square" lIns="0" tIns="0" rIns="0" bIns="0" rtlCol="0"/>
          <a:lstStyle/>
          <a:p>
            <a:endParaRPr/>
          </a:p>
        </p:txBody>
      </p:sp>
      <p:sp>
        <p:nvSpPr>
          <p:cNvPr id="31" name="object 31"/>
          <p:cNvSpPr/>
          <p:nvPr/>
        </p:nvSpPr>
        <p:spPr>
          <a:xfrm>
            <a:off x="4117957" y="5793716"/>
            <a:ext cx="5715" cy="635"/>
          </a:xfrm>
          <a:custGeom>
            <a:avLst/>
            <a:gdLst/>
            <a:ahLst/>
            <a:cxnLst/>
            <a:rect l="l" t="t" r="r" b="b"/>
            <a:pathLst>
              <a:path w="5714" h="635">
                <a:moveTo>
                  <a:pt x="0" y="0"/>
                </a:moveTo>
                <a:lnTo>
                  <a:pt x="5193" y="0"/>
                </a:lnTo>
                <a:lnTo>
                  <a:pt x="0" y="46"/>
                </a:lnTo>
                <a:close/>
              </a:path>
            </a:pathLst>
          </a:custGeom>
          <a:solidFill>
            <a:srgbClr val="D3D3D3"/>
          </a:solidFill>
        </p:spPr>
        <p:txBody>
          <a:bodyPr wrap="square" lIns="0" tIns="0" rIns="0" bIns="0" rtlCol="0"/>
          <a:lstStyle/>
          <a:p>
            <a:endParaRPr/>
          </a:p>
        </p:txBody>
      </p:sp>
      <p:sp>
        <p:nvSpPr>
          <p:cNvPr id="32" name="object 32"/>
          <p:cNvSpPr/>
          <p:nvPr/>
        </p:nvSpPr>
        <p:spPr>
          <a:xfrm>
            <a:off x="5083862" y="5793717"/>
            <a:ext cx="0" cy="635"/>
          </a:xfrm>
          <a:custGeom>
            <a:avLst/>
            <a:gdLst/>
            <a:ahLst/>
            <a:cxnLst/>
            <a:rect l="l" t="t" r="r" b="b"/>
            <a:pathLst>
              <a:path h="635">
                <a:moveTo>
                  <a:pt x="0" y="24"/>
                </a:moveTo>
                <a:lnTo>
                  <a:pt x="0" y="24"/>
                </a:lnTo>
              </a:path>
            </a:pathLst>
          </a:custGeom>
          <a:ln w="3175">
            <a:solidFill>
              <a:srgbClr val="D3D3D3"/>
            </a:solidFill>
          </a:ln>
        </p:spPr>
        <p:txBody>
          <a:bodyPr wrap="square" lIns="0" tIns="0" rIns="0" bIns="0" rtlCol="0"/>
          <a:lstStyle/>
          <a:p>
            <a:endParaRPr/>
          </a:p>
        </p:txBody>
      </p:sp>
      <p:sp>
        <p:nvSpPr>
          <p:cNvPr id="33" name="object 33"/>
          <p:cNvSpPr/>
          <p:nvPr/>
        </p:nvSpPr>
        <p:spPr>
          <a:xfrm>
            <a:off x="5083862" y="5793714"/>
            <a:ext cx="5715" cy="635"/>
          </a:xfrm>
          <a:custGeom>
            <a:avLst/>
            <a:gdLst/>
            <a:ahLst/>
            <a:cxnLst/>
            <a:rect l="l" t="t" r="r" b="b"/>
            <a:pathLst>
              <a:path w="5714" h="635">
                <a:moveTo>
                  <a:pt x="0" y="0"/>
                </a:moveTo>
                <a:lnTo>
                  <a:pt x="5198" y="0"/>
                </a:lnTo>
                <a:lnTo>
                  <a:pt x="0" y="51"/>
                </a:lnTo>
                <a:close/>
              </a:path>
            </a:pathLst>
          </a:custGeom>
          <a:solidFill>
            <a:srgbClr val="D3D3D3"/>
          </a:solidFill>
        </p:spPr>
        <p:txBody>
          <a:bodyPr wrap="square" lIns="0" tIns="0" rIns="0" bIns="0" rtlCol="0"/>
          <a:lstStyle/>
          <a:p>
            <a:endParaRPr/>
          </a:p>
        </p:txBody>
      </p:sp>
      <p:sp>
        <p:nvSpPr>
          <p:cNvPr id="34" name="object 34"/>
          <p:cNvSpPr/>
          <p:nvPr/>
        </p:nvSpPr>
        <p:spPr>
          <a:xfrm>
            <a:off x="5831659" y="5793715"/>
            <a:ext cx="0" cy="635"/>
          </a:xfrm>
          <a:custGeom>
            <a:avLst/>
            <a:gdLst/>
            <a:ahLst/>
            <a:cxnLst/>
            <a:rect l="l" t="t" r="r" b="b"/>
            <a:pathLst>
              <a:path h="635">
                <a:moveTo>
                  <a:pt x="0" y="24"/>
                </a:moveTo>
                <a:lnTo>
                  <a:pt x="0" y="24"/>
                </a:lnTo>
              </a:path>
            </a:pathLst>
          </a:custGeom>
          <a:ln w="3175">
            <a:solidFill>
              <a:srgbClr val="D3D3D3"/>
            </a:solidFill>
          </a:ln>
        </p:spPr>
        <p:txBody>
          <a:bodyPr wrap="square" lIns="0" tIns="0" rIns="0" bIns="0" rtlCol="0"/>
          <a:lstStyle/>
          <a:p>
            <a:endParaRPr/>
          </a:p>
        </p:txBody>
      </p:sp>
      <p:sp>
        <p:nvSpPr>
          <p:cNvPr id="35" name="object 35"/>
          <p:cNvSpPr/>
          <p:nvPr/>
        </p:nvSpPr>
        <p:spPr>
          <a:xfrm>
            <a:off x="5831659" y="5793713"/>
            <a:ext cx="5715" cy="635"/>
          </a:xfrm>
          <a:custGeom>
            <a:avLst/>
            <a:gdLst/>
            <a:ahLst/>
            <a:cxnLst/>
            <a:rect l="l" t="t" r="r" b="b"/>
            <a:pathLst>
              <a:path w="5714" h="635">
                <a:moveTo>
                  <a:pt x="0" y="0"/>
                </a:moveTo>
                <a:lnTo>
                  <a:pt x="5193" y="0"/>
                </a:lnTo>
                <a:lnTo>
                  <a:pt x="0" y="51"/>
                </a:lnTo>
                <a:close/>
              </a:path>
            </a:pathLst>
          </a:custGeom>
          <a:solidFill>
            <a:srgbClr val="D3D3D3"/>
          </a:solidFill>
        </p:spPr>
        <p:txBody>
          <a:bodyPr wrap="square" lIns="0" tIns="0" rIns="0" bIns="0" rtlCol="0"/>
          <a:lstStyle/>
          <a:p>
            <a:endParaRPr/>
          </a:p>
        </p:txBody>
      </p:sp>
      <p:sp>
        <p:nvSpPr>
          <p:cNvPr id="36" name="object 36"/>
          <p:cNvSpPr/>
          <p:nvPr/>
        </p:nvSpPr>
        <p:spPr>
          <a:xfrm>
            <a:off x="6579457" y="5793714"/>
            <a:ext cx="0" cy="635"/>
          </a:xfrm>
          <a:custGeom>
            <a:avLst/>
            <a:gdLst/>
            <a:ahLst/>
            <a:cxnLst/>
            <a:rect l="l" t="t" r="r" b="b"/>
            <a:pathLst>
              <a:path h="635">
                <a:moveTo>
                  <a:pt x="0" y="25"/>
                </a:moveTo>
                <a:lnTo>
                  <a:pt x="0" y="25"/>
                </a:lnTo>
              </a:path>
            </a:pathLst>
          </a:custGeom>
          <a:ln w="3175">
            <a:solidFill>
              <a:srgbClr val="D3D3D3"/>
            </a:solidFill>
          </a:ln>
        </p:spPr>
        <p:txBody>
          <a:bodyPr wrap="square" lIns="0" tIns="0" rIns="0" bIns="0" rtlCol="0"/>
          <a:lstStyle/>
          <a:p>
            <a:endParaRPr/>
          </a:p>
        </p:txBody>
      </p:sp>
      <p:sp>
        <p:nvSpPr>
          <p:cNvPr id="37" name="object 37"/>
          <p:cNvSpPr/>
          <p:nvPr/>
        </p:nvSpPr>
        <p:spPr>
          <a:xfrm>
            <a:off x="6579456" y="5793711"/>
            <a:ext cx="5715" cy="635"/>
          </a:xfrm>
          <a:custGeom>
            <a:avLst/>
            <a:gdLst/>
            <a:ahLst/>
            <a:cxnLst/>
            <a:rect l="l" t="t" r="r" b="b"/>
            <a:pathLst>
              <a:path w="5715" h="635">
                <a:moveTo>
                  <a:pt x="0" y="0"/>
                </a:moveTo>
                <a:lnTo>
                  <a:pt x="5193" y="0"/>
                </a:lnTo>
                <a:lnTo>
                  <a:pt x="0" y="51"/>
                </a:lnTo>
                <a:close/>
              </a:path>
            </a:pathLst>
          </a:custGeom>
          <a:solidFill>
            <a:srgbClr val="D3D3D3"/>
          </a:solidFill>
        </p:spPr>
        <p:txBody>
          <a:bodyPr wrap="square" lIns="0" tIns="0" rIns="0" bIns="0" rtlCol="0"/>
          <a:lstStyle/>
          <a:p>
            <a:endParaRPr/>
          </a:p>
        </p:txBody>
      </p:sp>
      <p:sp>
        <p:nvSpPr>
          <p:cNvPr id="38" name="object 38"/>
          <p:cNvSpPr/>
          <p:nvPr/>
        </p:nvSpPr>
        <p:spPr>
          <a:xfrm>
            <a:off x="7327254" y="5793712"/>
            <a:ext cx="0" cy="635"/>
          </a:xfrm>
          <a:custGeom>
            <a:avLst/>
            <a:gdLst/>
            <a:ahLst/>
            <a:cxnLst/>
            <a:rect l="l" t="t" r="r" b="b"/>
            <a:pathLst>
              <a:path h="635">
                <a:moveTo>
                  <a:pt x="0" y="26"/>
                </a:moveTo>
                <a:lnTo>
                  <a:pt x="0" y="26"/>
                </a:lnTo>
              </a:path>
            </a:pathLst>
          </a:custGeom>
          <a:ln w="3175">
            <a:solidFill>
              <a:srgbClr val="D3D3D3"/>
            </a:solidFill>
          </a:ln>
        </p:spPr>
        <p:txBody>
          <a:bodyPr wrap="square" lIns="0" tIns="0" rIns="0" bIns="0" rtlCol="0"/>
          <a:lstStyle/>
          <a:p>
            <a:endParaRPr/>
          </a:p>
        </p:txBody>
      </p:sp>
      <p:sp>
        <p:nvSpPr>
          <p:cNvPr id="39" name="object 39"/>
          <p:cNvSpPr/>
          <p:nvPr/>
        </p:nvSpPr>
        <p:spPr>
          <a:xfrm>
            <a:off x="7327253" y="5793709"/>
            <a:ext cx="5715" cy="635"/>
          </a:xfrm>
          <a:custGeom>
            <a:avLst/>
            <a:gdLst/>
            <a:ahLst/>
            <a:cxnLst/>
            <a:rect l="l" t="t" r="r" b="b"/>
            <a:pathLst>
              <a:path w="5715" h="635">
                <a:moveTo>
                  <a:pt x="0" y="0"/>
                </a:moveTo>
                <a:lnTo>
                  <a:pt x="5193" y="0"/>
                </a:lnTo>
                <a:lnTo>
                  <a:pt x="0" y="57"/>
                </a:lnTo>
                <a:close/>
              </a:path>
            </a:pathLst>
          </a:custGeom>
          <a:solidFill>
            <a:srgbClr val="D3D3D3"/>
          </a:solidFill>
        </p:spPr>
        <p:txBody>
          <a:bodyPr wrap="square" lIns="0" tIns="0" rIns="0" bIns="0" rtlCol="0"/>
          <a:lstStyle/>
          <a:p>
            <a:endParaRPr/>
          </a:p>
        </p:txBody>
      </p:sp>
      <p:sp>
        <p:nvSpPr>
          <p:cNvPr id="40" name="object 40"/>
          <p:cNvSpPr/>
          <p:nvPr/>
        </p:nvSpPr>
        <p:spPr>
          <a:xfrm>
            <a:off x="8381440" y="1636311"/>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41" name="object 41"/>
          <p:cNvSpPr/>
          <p:nvPr/>
        </p:nvSpPr>
        <p:spPr>
          <a:xfrm>
            <a:off x="8381439" y="1636309"/>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42" name="object 42"/>
          <p:cNvSpPr/>
          <p:nvPr/>
        </p:nvSpPr>
        <p:spPr>
          <a:xfrm>
            <a:off x="8381440" y="1879948"/>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43" name="object 43"/>
          <p:cNvSpPr/>
          <p:nvPr/>
        </p:nvSpPr>
        <p:spPr>
          <a:xfrm>
            <a:off x="8381439" y="1879945"/>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44" name="object 44"/>
          <p:cNvSpPr/>
          <p:nvPr/>
        </p:nvSpPr>
        <p:spPr>
          <a:xfrm>
            <a:off x="8381440" y="2123585"/>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45" name="object 45"/>
          <p:cNvSpPr/>
          <p:nvPr/>
        </p:nvSpPr>
        <p:spPr>
          <a:xfrm>
            <a:off x="8381439" y="2123582"/>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46" name="object 46"/>
          <p:cNvSpPr/>
          <p:nvPr/>
        </p:nvSpPr>
        <p:spPr>
          <a:xfrm>
            <a:off x="8381440" y="2367221"/>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47" name="object 47"/>
          <p:cNvSpPr/>
          <p:nvPr/>
        </p:nvSpPr>
        <p:spPr>
          <a:xfrm>
            <a:off x="8381439" y="2367218"/>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48" name="object 48"/>
          <p:cNvSpPr/>
          <p:nvPr/>
        </p:nvSpPr>
        <p:spPr>
          <a:xfrm>
            <a:off x="8381440" y="2610858"/>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49" name="object 49"/>
          <p:cNvSpPr/>
          <p:nvPr/>
        </p:nvSpPr>
        <p:spPr>
          <a:xfrm>
            <a:off x="8381439" y="2610855"/>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50" name="object 50"/>
          <p:cNvSpPr/>
          <p:nvPr/>
        </p:nvSpPr>
        <p:spPr>
          <a:xfrm>
            <a:off x="8381440" y="2854494"/>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51" name="object 51"/>
          <p:cNvSpPr/>
          <p:nvPr/>
        </p:nvSpPr>
        <p:spPr>
          <a:xfrm>
            <a:off x="8381439" y="2854491"/>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52" name="object 52"/>
          <p:cNvSpPr/>
          <p:nvPr/>
        </p:nvSpPr>
        <p:spPr>
          <a:xfrm>
            <a:off x="8381440" y="3098131"/>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53" name="object 53"/>
          <p:cNvSpPr/>
          <p:nvPr/>
        </p:nvSpPr>
        <p:spPr>
          <a:xfrm>
            <a:off x="8381439" y="3098128"/>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54" name="object 54"/>
          <p:cNvSpPr/>
          <p:nvPr/>
        </p:nvSpPr>
        <p:spPr>
          <a:xfrm>
            <a:off x="8381440" y="3346951"/>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55" name="object 55"/>
          <p:cNvSpPr/>
          <p:nvPr/>
        </p:nvSpPr>
        <p:spPr>
          <a:xfrm>
            <a:off x="8381439" y="3346948"/>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56" name="object 56"/>
          <p:cNvSpPr/>
          <p:nvPr/>
        </p:nvSpPr>
        <p:spPr>
          <a:xfrm>
            <a:off x="8381440" y="3595771"/>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57" name="object 57"/>
          <p:cNvSpPr/>
          <p:nvPr/>
        </p:nvSpPr>
        <p:spPr>
          <a:xfrm>
            <a:off x="8381439" y="3595769"/>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58" name="object 58"/>
          <p:cNvSpPr/>
          <p:nvPr/>
        </p:nvSpPr>
        <p:spPr>
          <a:xfrm>
            <a:off x="8381440" y="3839408"/>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59" name="object 59"/>
          <p:cNvSpPr/>
          <p:nvPr/>
        </p:nvSpPr>
        <p:spPr>
          <a:xfrm>
            <a:off x="8381439" y="3839405"/>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60" name="object 60"/>
          <p:cNvSpPr/>
          <p:nvPr/>
        </p:nvSpPr>
        <p:spPr>
          <a:xfrm>
            <a:off x="8381440" y="4083044"/>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61" name="object 61"/>
          <p:cNvSpPr/>
          <p:nvPr/>
        </p:nvSpPr>
        <p:spPr>
          <a:xfrm>
            <a:off x="8381439" y="4083042"/>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62" name="object 62"/>
          <p:cNvSpPr/>
          <p:nvPr/>
        </p:nvSpPr>
        <p:spPr>
          <a:xfrm>
            <a:off x="8381440" y="4326681"/>
            <a:ext cx="0" cy="0"/>
          </a:xfrm>
          <a:custGeom>
            <a:avLst/>
            <a:gdLst/>
            <a:ahLst/>
            <a:cxnLst/>
            <a:rect l="l" t="t" r="r" b="b"/>
            <a:pathLst>
              <a:path>
                <a:moveTo>
                  <a:pt x="0" y="0"/>
                </a:moveTo>
                <a:lnTo>
                  <a:pt x="0" y="0"/>
                </a:lnTo>
              </a:path>
            </a:pathLst>
          </a:custGeom>
          <a:ln w="3175">
            <a:solidFill>
              <a:srgbClr val="D3D3D3"/>
            </a:solidFill>
          </a:ln>
        </p:spPr>
        <p:txBody>
          <a:bodyPr wrap="square" lIns="0" tIns="0" rIns="0" bIns="0" rtlCol="0"/>
          <a:lstStyle/>
          <a:p>
            <a:endParaRPr/>
          </a:p>
        </p:txBody>
      </p:sp>
      <p:sp>
        <p:nvSpPr>
          <p:cNvPr id="63" name="object 63"/>
          <p:cNvSpPr/>
          <p:nvPr/>
        </p:nvSpPr>
        <p:spPr>
          <a:xfrm>
            <a:off x="8381439" y="4326678"/>
            <a:ext cx="0" cy="5715"/>
          </a:xfrm>
          <a:custGeom>
            <a:avLst/>
            <a:gdLst/>
            <a:ahLst/>
            <a:cxnLst/>
            <a:rect l="l" t="t" r="r" b="b"/>
            <a:pathLst>
              <a:path h="5714">
                <a:moveTo>
                  <a:pt x="0" y="5183"/>
                </a:moveTo>
                <a:lnTo>
                  <a:pt x="2" y="0"/>
                </a:lnTo>
                <a:lnTo>
                  <a:pt x="0" y="5183"/>
                </a:lnTo>
                <a:close/>
              </a:path>
            </a:pathLst>
          </a:custGeom>
          <a:solidFill>
            <a:srgbClr val="D3D3D3"/>
          </a:solidFill>
        </p:spPr>
        <p:txBody>
          <a:bodyPr wrap="square" lIns="0" tIns="0" rIns="0" bIns="0" rtlCol="0"/>
          <a:lstStyle/>
          <a:p>
            <a:endParaRPr/>
          </a:p>
        </p:txBody>
      </p:sp>
      <p:sp>
        <p:nvSpPr>
          <p:cNvPr id="64" name="object 64"/>
          <p:cNvSpPr/>
          <p:nvPr/>
        </p:nvSpPr>
        <p:spPr>
          <a:xfrm>
            <a:off x="6249946" y="2372465"/>
            <a:ext cx="1575821" cy="833138"/>
          </a:xfrm>
          <a:prstGeom prst="rect">
            <a:avLst/>
          </a:prstGeom>
          <a:blipFill>
            <a:blip r:embed="rId2" cstate="print"/>
            <a:stretch>
              <a:fillRect/>
            </a:stretch>
          </a:blipFill>
        </p:spPr>
        <p:txBody>
          <a:bodyPr wrap="square" lIns="0" tIns="0" rIns="0" bIns="0" rtlCol="0"/>
          <a:lstStyle/>
          <a:p>
            <a:endParaRPr/>
          </a:p>
        </p:txBody>
      </p:sp>
      <p:graphicFrame>
        <p:nvGraphicFramePr>
          <p:cNvPr id="65" name="object 65"/>
          <p:cNvGraphicFramePr>
            <a:graphicFrameLocks noGrp="1"/>
          </p:cNvGraphicFramePr>
          <p:nvPr/>
        </p:nvGraphicFramePr>
        <p:xfrm>
          <a:off x="2378293" y="2367274"/>
          <a:ext cx="4201793" cy="1472171"/>
        </p:xfrm>
        <a:graphic>
          <a:graphicData uri="http://schemas.openxmlformats.org/drawingml/2006/table">
            <a:tbl>
              <a:tblPr firstRow="1" bandRow="1">
                <a:tableStyleId>{2D5ABB26-0587-4C30-8999-92F81FD0307C}</a:tableStyleId>
              </a:tblPr>
              <a:tblGrid>
                <a:gridCol w="1739900">
                  <a:extLst>
                    <a:ext uri="{9D8B030D-6E8A-4147-A177-3AD203B41FA5}">
                      <a16:colId xmlns:a16="http://schemas.microsoft.com/office/drawing/2014/main" val="20000"/>
                    </a:ext>
                  </a:extLst>
                </a:gridCol>
                <a:gridCol w="965835">
                  <a:extLst>
                    <a:ext uri="{9D8B030D-6E8A-4147-A177-3AD203B41FA5}">
                      <a16:colId xmlns:a16="http://schemas.microsoft.com/office/drawing/2014/main" val="20001"/>
                    </a:ext>
                  </a:extLst>
                </a:gridCol>
                <a:gridCol w="748029">
                  <a:extLst>
                    <a:ext uri="{9D8B030D-6E8A-4147-A177-3AD203B41FA5}">
                      <a16:colId xmlns:a16="http://schemas.microsoft.com/office/drawing/2014/main" val="20002"/>
                    </a:ext>
                  </a:extLst>
                </a:gridCol>
                <a:gridCol w="748029">
                  <a:extLst>
                    <a:ext uri="{9D8B030D-6E8A-4147-A177-3AD203B41FA5}">
                      <a16:colId xmlns:a16="http://schemas.microsoft.com/office/drawing/2014/main" val="20003"/>
                    </a:ext>
                  </a:extLst>
                </a:gridCol>
              </a:tblGrid>
              <a:tr h="243635">
                <a:tc>
                  <a:txBody>
                    <a:bodyPr/>
                    <a:lstStyle/>
                    <a:p>
                      <a:pPr algn="ctr">
                        <a:lnSpc>
                          <a:spcPct val="100000"/>
                        </a:lnSpc>
                        <a:spcBef>
                          <a:spcPts val="175"/>
                        </a:spcBef>
                      </a:pPr>
                      <a:r>
                        <a:rPr sz="1150" spc="35" dirty="0">
                          <a:latin typeface="Yu Gothic"/>
                          <a:cs typeface="Yu Gothic"/>
                        </a:rPr>
                        <a:t>品名</a:t>
                      </a:r>
                      <a:endParaRPr sz="1150">
                        <a:latin typeface="Yu Gothic"/>
                        <a:cs typeface="Yu Gothic"/>
                      </a:endParaRPr>
                    </a:p>
                  </a:txBody>
                  <a:tcPr marL="0" marR="0" marT="2222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215"/>
                        </a:spcBef>
                      </a:pPr>
                      <a:r>
                        <a:rPr sz="1150" spc="35" dirty="0">
                          <a:latin typeface="Yu Gothic"/>
                          <a:cs typeface="Yu Gothic"/>
                        </a:rPr>
                        <a:t>税込奨励金</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rowSpan="3" gridSpan="2">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B w="6350">
                      <a:solidFill>
                        <a:srgbClr val="000000"/>
                      </a:solidFill>
                      <a:prstDash val="solid"/>
                    </a:lnB>
                  </a:tcPr>
                </a:tc>
                <a:tc rowSpan="3" hMerge="1">
                  <a:txBody>
                    <a:bodyPr/>
                    <a:lstStyle/>
                    <a:p>
                      <a:endParaRPr/>
                    </a:p>
                  </a:txBody>
                  <a:tcPr marL="0" marR="0" marT="0" marB="0"/>
                </a:tc>
                <a:extLst>
                  <a:ext uri="{0D108BD9-81ED-4DB2-BD59-A6C34878D82A}">
                    <a16:rowId xmlns:a16="http://schemas.microsoft.com/office/drawing/2014/main" val="10000"/>
                  </a:ext>
                </a:extLst>
              </a:tr>
              <a:tr h="243637">
                <a:tc>
                  <a:txBody>
                    <a:bodyPr/>
                    <a:lstStyle/>
                    <a:p>
                      <a:pPr marL="27940">
                        <a:lnSpc>
                          <a:spcPct val="100000"/>
                        </a:lnSpc>
                        <a:spcBef>
                          <a:spcPts val="175"/>
                        </a:spcBef>
                      </a:pPr>
                      <a:r>
                        <a:rPr sz="1150" b="1" spc="35" dirty="0">
                          <a:solidFill>
                            <a:srgbClr val="C00000"/>
                          </a:solidFill>
                          <a:latin typeface="Yu Gothic"/>
                          <a:cs typeface="Yu Gothic"/>
                        </a:rPr>
                        <a:t>ビール</a:t>
                      </a:r>
                      <a:endParaRPr sz="1150">
                        <a:latin typeface="Yu Gothic"/>
                        <a:cs typeface="Yu Gothic"/>
                      </a:endParaRPr>
                    </a:p>
                  </a:txBody>
                  <a:tcPr marL="0" marR="0" marT="2222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215"/>
                        </a:spcBef>
                      </a:pPr>
                      <a:r>
                        <a:rPr sz="1150" spc="5" dirty="0">
                          <a:latin typeface="Yu Gothic"/>
                          <a:cs typeface="Yu Gothic"/>
                        </a:rPr>
                        <a:t>1,100</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vMerge="1">
                  <a:txBody>
                    <a:bodyPr/>
                    <a:lstStyle/>
                    <a:p>
                      <a:endParaRPr/>
                    </a:p>
                  </a:txBody>
                  <a:tcPr marL="0" marR="0" marT="0" marB="0">
                    <a:lnL w="6350">
                      <a:solidFill>
                        <a:srgbClr val="000000"/>
                      </a:solidFill>
                      <a:prstDash val="solid"/>
                    </a:lnL>
                    <a:lnB w="635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1"/>
                  </a:ext>
                </a:extLst>
              </a:tr>
              <a:tr h="243633">
                <a:tc>
                  <a:txBody>
                    <a:bodyPr/>
                    <a:lstStyle/>
                    <a:p>
                      <a:pPr marL="27940">
                        <a:lnSpc>
                          <a:spcPct val="100000"/>
                        </a:lnSpc>
                        <a:spcBef>
                          <a:spcPts val="175"/>
                        </a:spcBef>
                      </a:pPr>
                      <a:r>
                        <a:rPr sz="1150" b="1" spc="35" dirty="0">
                          <a:solidFill>
                            <a:srgbClr val="C00000"/>
                          </a:solidFill>
                          <a:latin typeface="Yu Gothic"/>
                          <a:cs typeface="Yu Gothic"/>
                        </a:rPr>
                        <a:t>オレンジジュース※</a:t>
                      </a:r>
                      <a:endParaRPr sz="1150">
                        <a:latin typeface="Yu Gothic"/>
                        <a:cs typeface="Yu Gothic"/>
                      </a:endParaRPr>
                    </a:p>
                  </a:txBody>
                  <a:tcPr marL="0" marR="0" marT="2222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215"/>
                        </a:spcBef>
                      </a:pPr>
                      <a:r>
                        <a:rPr sz="1150" spc="10" dirty="0">
                          <a:latin typeface="Yu Gothic"/>
                          <a:cs typeface="Yu Gothic"/>
                        </a:rPr>
                        <a:t>540</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gridSpan="2" vMerge="1">
                  <a:txBody>
                    <a:bodyPr/>
                    <a:lstStyle/>
                    <a:p>
                      <a:endParaRPr/>
                    </a:p>
                  </a:txBody>
                  <a:tcPr marL="0" marR="0" marT="0" marB="0">
                    <a:lnL w="6350">
                      <a:solidFill>
                        <a:srgbClr val="000000"/>
                      </a:solidFill>
                      <a:prstDash val="solid"/>
                    </a:lnL>
                    <a:lnB w="6350">
                      <a:solidFill>
                        <a:srgbClr val="000000"/>
                      </a:solidFill>
                      <a:prstDash val="solid"/>
                    </a:lnB>
                  </a:tcPr>
                </a:tc>
                <a:tc hMerge="1" vMerge="1">
                  <a:txBody>
                    <a:bodyPr/>
                    <a:lstStyle/>
                    <a:p>
                      <a:endParaRPr/>
                    </a:p>
                  </a:txBody>
                  <a:tcPr marL="0" marR="0" marT="0" marB="0"/>
                </a:tc>
                <a:extLst>
                  <a:ext uri="{0D108BD9-81ED-4DB2-BD59-A6C34878D82A}">
                    <a16:rowId xmlns:a16="http://schemas.microsoft.com/office/drawing/2014/main" val="10002"/>
                  </a:ext>
                </a:extLst>
              </a:tr>
              <a:tr h="236215">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28575">
                      <a:solidFill>
                        <a:srgbClr val="000000"/>
                      </a:solidFill>
                      <a:prstDash val="solid"/>
                    </a:lnB>
                  </a:tcPr>
                </a:tc>
                <a:tc>
                  <a:txBody>
                    <a:bodyPr/>
                    <a:lstStyle/>
                    <a:p>
                      <a:pPr>
                        <a:lnSpc>
                          <a:spcPct val="100000"/>
                        </a:lnSpc>
                      </a:pPr>
                      <a:endParaRPr sz="12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28575">
                      <a:solidFill>
                        <a:srgbClr val="000000"/>
                      </a:solidFill>
                      <a:prstDash val="solid"/>
                    </a:lnB>
                  </a:tcPr>
                </a:tc>
                <a:tc>
                  <a:txBody>
                    <a:bodyPr/>
                    <a:lstStyle/>
                    <a:p>
                      <a:pPr marL="225425">
                        <a:lnSpc>
                          <a:spcPct val="100000"/>
                        </a:lnSpc>
                        <a:spcBef>
                          <a:spcPts val="215"/>
                        </a:spcBef>
                      </a:pPr>
                      <a:r>
                        <a:rPr sz="1150" spc="35" dirty="0">
                          <a:latin typeface="Yu Gothic"/>
                          <a:cs typeface="Yu Gothic"/>
                        </a:rPr>
                        <a:t>税率</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215"/>
                        </a:spcBef>
                      </a:pPr>
                      <a:r>
                        <a:rPr sz="1150" spc="35" dirty="0">
                          <a:latin typeface="Yu Gothic"/>
                          <a:cs typeface="Yu Gothic"/>
                        </a:rPr>
                        <a:t>消費税額</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261417">
                <a:tc>
                  <a:txBody>
                    <a:bodyPr/>
                    <a:lstStyle/>
                    <a:p>
                      <a:pPr marL="469900">
                        <a:lnSpc>
                          <a:spcPct val="100000"/>
                        </a:lnSpc>
                        <a:spcBef>
                          <a:spcPts val="315"/>
                        </a:spcBef>
                      </a:pPr>
                      <a:r>
                        <a:rPr sz="1150" spc="10" dirty="0">
                          <a:latin typeface="Yu Gothic"/>
                          <a:cs typeface="Yu Gothic"/>
                        </a:rPr>
                        <a:t>8%</a:t>
                      </a:r>
                      <a:r>
                        <a:rPr sz="1150" spc="35" dirty="0">
                          <a:latin typeface="Yu Gothic"/>
                          <a:cs typeface="Yu Gothic"/>
                        </a:rPr>
                        <a:t>対象合計</a:t>
                      </a:r>
                      <a:endParaRPr sz="1150">
                        <a:latin typeface="Yu Gothic"/>
                        <a:cs typeface="Yu Gothic"/>
                      </a:endParaRPr>
                    </a:p>
                  </a:txBody>
                  <a:tcPr marL="0" marR="0" marT="40005" marB="0">
                    <a:lnL w="6350">
                      <a:solidFill>
                        <a:srgbClr val="000000"/>
                      </a:solidFill>
                      <a:prstDash val="solid"/>
                    </a:lnL>
                    <a:lnR w="6350">
                      <a:solidFill>
                        <a:srgbClr val="000000"/>
                      </a:solidFill>
                      <a:prstDash val="solid"/>
                    </a:lnR>
                    <a:lnT w="28575">
                      <a:solidFill>
                        <a:srgbClr val="000000"/>
                      </a:solidFill>
                      <a:prstDash val="solid"/>
                    </a:lnT>
                    <a:lnB w="6350">
                      <a:solidFill>
                        <a:srgbClr val="000000"/>
                      </a:solidFill>
                      <a:prstDash val="solid"/>
                    </a:lnB>
                  </a:tcPr>
                </a:tc>
                <a:tc>
                  <a:txBody>
                    <a:bodyPr/>
                    <a:lstStyle/>
                    <a:p>
                      <a:pPr algn="ctr">
                        <a:lnSpc>
                          <a:spcPct val="100000"/>
                        </a:lnSpc>
                        <a:spcBef>
                          <a:spcPts val="315"/>
                        </a:spcBef>
                      </a:pPr>
                      <a:r>
                        <a:rPr sz="1150" b="1" spc="35" dirty="0">
                          <a:solidFill>
                            <a:srgbClr val="C00000"/>
                          </a:solidFill>
                          <a:latin typeface="Yu Gothic"/>
                          <a:cs typeface="Yu Gothic"/>
                        </a:rPr>
                        <a:t>540</a:t>
                      </a:r>
                      <a:endParaRPr sz="1150">
                        <a:latin typeface="Yu Gothic"/>
                        <a:cs typeface="Yu Gothic"/>
                      </a:endParaRPr>
                    </a:p>
                  </a:txBody>
                  <a:tcPr marL="0" marR="0" marT="40005" marB="0">
                    <a:lnL w="6350">
                      <a:solidFill>
                        <a:srgbClr val="000000"/>
                      </a:solidFill>
                      <a:prstDash val="solid"/>
                    </a:lnL>
                    <a:lnR w="6350">
                      <a:solidFill>
                        <a:srgbClr val="000000"/>
                      </a:solidFill>
                      <a:prstDash val="solid"/>
                    </a:lnR>
                    <a:lnT w="28575">
                      <a:solidFill>
                        <a:srgbClr val="000000"/>
                      </a:solidFill>
                      <a:prstDash val="solid"/>
                    </a:lnT>
                    <a:lnB w="6350">
                      <a:solidFill>
                        <a:srgbClr val="000000"/>
                      </a:solidFill>
                      <a:prstDash val="solid"/>
                    </a:lnB>
                  </a:tcPr>
                </a:tc>
                <a:tc>
                  <a:txBody>
                    <a:bodyPr/>
                    <a:lstStyle/>
                    <a:p>
                      <a:pPr marL="267335">
                        <a:lnSpc>
                          <a:spcPct val="100000"/>
                        </a:lnSpc>
                        <a:spcBef>
                          <a:spcPts val="315"/>
                        </a:spcBef>
                      </a:pPr>
                      <a:r>
                        <a:rPr sz="1150" b="1" spc="40" dirty="0">
                          <a:solidFill>
                            <a:srgbClr val="C00000"/>
                          </a:solidFill>
                          <a:latin typeface="Yu Gothic"/>
                          <a:cs typeface="Yu Gothic"/>
                        </a:rPr>
                        <a:t>8%</a:t>
                      </a:r>
                      <a:endParaRPr sz="1150">
                        <a:latin typeface="Yu Gothic"/>
                        <a:cs typeface="Yu Gothic"/>
                      </a:endParaRPr>
                    </a:p>
                  </a:txBody>
                  <a:tcPr marL="0" marR="0" marT="400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315"/>
                        </a:spcBef>
                      </a:pPr>
                      <a:r>
                        <a:rPr sz="1150" b="1" spc="35" dirty="0">
                          <a:solidFill>
                            <a:srgbClr val="C00000"/>
                          </a:solidFill>
                          <a:latin typeface="Yu Gothic"/>
                          <a:cs typeface="Yu Gothic"/>
                        </a:rPr>
                        <a:t>40</a:t>
                      </a:r>
                      <a:endParaRPr sz="1150">
                        <a:latin typeface="Yu Gothic"/>
                        <a:cs typeface="Yu Gothic"/>
                      </a:endParaRPr>
                    </a:p>
                  </a:txBody>
                  <a:tcPr marL="0" marR="0" marT="400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999"/>
                    </a:solidFill>
                  </a:tcPr>
                </a:tc>
                <a:extLst>
                  <a:ext uri="{0D108BD9-81ED-4DB2-BD59-A6C34878D82A}">
                    <a16:rowId xmlns:a16="http://schemas.microsoft.com/office/drawing/2014/main" val="10004"/>
                  </a:ext>
                </a:extLst>
              </a:tr>
              <a:tr h="243634">
                <a:tc>
                  <a:txBody>
                    <a:bodyPr/>
                    <a:lstStyle/>
                    <a:p>
                      <a:pPr marL="427990">
                        <a:lnSpc>
                          <a:spcPct val="100000"/>
                        </a:lnSpc>
                        <a:spcBef>
                          <a:spcPts val="175"/>
                        </a:spcBef>
                      </a:pPr>
                      <a:r>
                        <a:rPr sz="1150" spc="10" dirty="0">
                          <a:latin typeface="Yu Gothic"/>
                          <a:cs typeface="Yu Gothic"/>
                        </a:rPr>
                        <a:t>10%</a:t>
                      </a:r>
                      <a:r>
                        <a:rPr sz="1150" spc="35" dirty="0">
                          <a:latin typeface="Yu Gothic"/>
                          <a:cs typeface="Yu Gothic"/>
                        </a:rPr>
                        <a:t>対象合計</a:t>
                      </a:r>
                      <a:endParaRPr sz="1150">
                        <a:latin typeface="Yu Gothic"/>
                        <a:cs typeface="Yu Gothic"/>
                      </a:endParaRPr>
                    </a:p>
                  </a:txBody>
                  <a:tcPr marL="0" marR="0" marT="2222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215"/>
                        </a:spcBef>
                      </a:pPr>
                      <a:r>
                        <a:rPr sz="1150" b="1" spc="25" dirty="0">
                          <a:solidFill>
                            <a:srgbClr val="C00000"/>
                          </a:solidFill>
                          <a:latin typeface="Yu Gothic"/>
                          <a:cs typeface="Yu Gothic"/>
                        </a:rPr>
                        <a:t>1,100</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25425">
                        <a:lnSpc>
                          <a:spcPct val="100000"/>
                        </a:lnSpc>
                        <a:spcBef>
                          <a:spcPts val="215"/>
                        </a:spcBef>
                      </a:pPr>
                      <a:r>
                        <a:rPr sz="1150" b="1" spc="35" dirty="0">
                          <a:solidFill>
                            <a:srgbClr val="C00000"/>
                          </a:solidFill>
                          <a:latin typeface="Yu Gothic"/>
                          <a:cs typeface="Yu Gothic"/>
                        </a:rPr>
                        <a:t>10%</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215"/>
                        </a:spcBef>
                      </a:pPr>
                      <a:r>
                        <a:rPr sz="1150" b="1" spc="35" dirty="0">
                          <a:solidFill>
                            <a:srgbClr val="C00000"/>
                          </a:solidFill>
                          <a:latin typeface="Yu Gothic"/>
                          <a:cs typeface="Yu Gothic"/>
                        </a:rPr>
                        <a:t>100</a:t>
                      </a:r>
                      <a:endParaRPr sz="1150">
                        <a:latin typeface="Yu Gothic"/>
                        <a:cs typeface="Yu Gothic"/>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999"/>
                    </a:solidFill>
                  </a:tcPr>
                </a:tc>
                <a:extLst>
                  <a:ext uri="{0D108BD9-81ED-4DB2-BD59-A6C34878D82A}">
                    <a16:rowId xmlns:a16="http://schemas.microsoft.com/office/drawing/2014/main" val="10005"/>
                  </a:ext>
                </a:extLst>
              </a:tr>
            </a:tbl>
          </a:graphicData>
        </a:graphic>
      </p:graphicFrame>
      <p:sp>
        <p:nvSpPr>
          <p:cNvPr id="69" name="スライド番号プレースホルダー 68">
            <a:extLst>
              <a:ext uri="{FF2B5EF4-FFF2-40B4-BE49-F238E27FC236}">
                <a16:creationId xmlns:a16="http://schemas.microsoft.com/office/drawing/2014/main" id="{29BDCC97-9FAD-463B-BA29-BEB22848192F}"/>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29</a:t>
            </a:fld>
            <a:endParaRPr lang="en-US" altLang="ja-JP"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6728" y="329474"/>
            <a:ext cx="7130415" cy="635000"/>
          </a:xfrm>
          <a:prstGeom prst="rect">
            <a:avLst/>
          </a:prstGeom>
        </p:spPr>
        <p:txBody>
          <a:bodyPr vert="horz" wrap="square" lIns="0" tIns="12065" rIns="0" bIns="0" rtlCol="0">
            <a:spAutoFit/>
          </a:bodyPr>
          <a:lstStyle/>
          <a:p>
            <a:pPr marL="12700">
              <a:lnSpc>
                <a:spcPct val="100000"/>
              </a:lnSpc>
              <a:spcBef>
                <a:spcPts val="95"/>
              </a:spcBef>
            </a:pPr>
            <a:r>
              <a:rPr sz="4000" spc="-5" dirty="0"/>
              <a:t>改正消費税の税額計算の原則２</a:t>
            </a:r>
            <a:endParaRPr sz="4000"/>
          </a:p>
        </p:txBody>
      </p:sp>
      <p:sp>
        <p:nvSpPr>
          <p:cNvPr id="3" name="object 3"/>
          <p:cNvSpPr txBox="1"/>
          <p:nvPr/>
        </p:nvSpPr>
        <p:spPr>
          <a:xfrm>
            <a:off x="745717" y="1147667"/>
            <a:ext cx="7701915" cy="4816703"/>
          </a:xfrm>
          <a:prstGeom prst="rect">
            <a:avLst/>
          </a:prstGeom>
        </p:spPr>
        <p:txBody>
          <a:bodyPr vert="horz" wrap="square" lIns="0" tIns="66040" rIns="0" bIns="0" rtlCol="0">
            <a:spAutoFit/>
          </a:bodyPr>
          <a:lstStyle/>
          <a:p>
            <a:pPr marL="12700">
              <a:lnSpc>
                <a:spcPct val="100000"/>
              </a:lnSpc>
              <a:spcBef>
                <a:spcPts val="520"/>
              </a:spcBef>
            </a:pPr>
            <a:r>
              <a:rPr sz="2400" dirty="0">
                <a:latin typeface="Yu Gothic"/>
                <a:cs typeface="Yu Gothic"/>
              </a:rPr>
              <a:t>＜税額計算について規定＞</a:t>
            </a:r>
          </a:p>
          <a:p>
            <a:pPr marL="241300" indent="-228600">
              <a:lnSpc>
                <a:spcPct val="100000"/>
              </a:lnSpc>
              <a:spcBef>
                <a:spcPts val="420"/>
              </a:spcBef>
              <a:buFont typeface="Arial"/>
              <a:buChar char="•"/>
              <a:tabLst>
                <a:tab pos="241300" algn="l"/>
              </a:tabLst>
            </a:pPr>
            <a:r>
              <a:rPr sz="2400" dirty="0">
                <a:latin typeface="Yu Gothic"/>
                <a:cs typeface="Yu Gothic"/>
              </a:rPr>
              <a:t>税額計算は適格請求書に基づく。</a:t>
            </a:r>
          </a:p>
          <a:p>
            <a:pPr marL="12700">
              <a:lnSpc>
                <a:spcPct val="100000"/>
              </a:lnSpc>
              <a:spcBef>
                <a:spcPts val="430"/>
              </a:spcBef>
            </a:pPr>
            <a:r>
              <a:rPr sz="2400" spc="-5" dirty="0">
                <a:latin typeface="Calibri"/>
                <a:cs typeface="Calibri"/>
              </a:rPr>
              <a:t>→</a:t>
            </a:r>
            <a:r>
              <a:rPr sz="2400" dirty="0">
                <a:latin typeface="Yu Gothic"/>
                <a:cs typeface="Yu Gothic"/>
              </a:rPr>
              <a:t>帳簿による税額計算は特例のみ</a:t>
            </a:r>
          </a:p>
          <a:p>
            <a:pPr marL="241300" indent="-228600">
              <a:lnSpc>
                <a:spcPct val="100000"/>
              </a:lnSpc>
              <a:spcBef>
                <a:spcPts val="420"/>
              </a:spcBef>
              <a:buFont typeface="Arial"/>
              <a:buChar char="•"/>
              <a:tabLst>
                <a:tab pos="241300" algn="l"/>
              </a:tabLst>
            </a:pPr>
            <a:r>
              <a:rPr sz="2400" dirty="0">
                <a:latin typeface="Yu Gothic"/>
                <a:cs typeface="Yu Gothic"/>
              </a:rPr>
              <a:t>売上、仕入の税額計算方法に関する規定</a:t>
            </a:r>
            <a:r>
              <a:rPr sz="2400" spc="-5" dirty="0">
                <a:latin typeface="Calibri"/>
                <a:cs typeface="Calibri"/>
              </a:rPr>
              <a:t>&lt;Q&amp;A</a:t>
            </a:r>
            <a:r>
              <a:rPr sz="2400" dirty="0">
                <a:latin typeface="Yu Gothic"/>
                <a:cs typeface="Yu Gothic"/>
              </a:rPr>
              <a:t>問</a:t>
            </a:r>
            <a:r>
              <a:rPr sz="2400" spc="-5" dirty="0">
                <a:latin typeface="Calibri"/>
                <a:cs typeface="Calibri"/>
              </a:rPr>
              <a:t>73&gt;</a:t>
            </a:r>
            <a:endParaRPr sz="2400" dirty="0">
              <a:latin typeface="Calibri"/>
              <a:cs typeface="Calibri"/>
            </a:endParaRPr>
          </a:p>
          <a:p>
            <a:pPr marL="316865">
              <a:lnSpc>
                <a:spcPct val="100000"/>
              </a:lnSpc>
              <a:spcBef>
                <a:spcPts val="420"/>
              </a:spcBef>
            </a:pPr>
            <a:r>
              <a:rPr sz="2400" spc="-5" dirty="0">
                <a:latin typeface="Calibri"/>
                <a:cs typeface="Calibri"/>
              </a:rPr>
              <a:t>→</a:t>
            </a:r>
            <a:r>
              <a:rPr sz="2400" dirty="0">
                <a:latin typeface="Yu Gothic"/>
                <a:cs typeface="Yu Gothic"/>
              </a:rPr>
              <a:t>原則：割戻計算／積上計算</a:t>
            </a:r>
          </a:p>
          <a:p>
            <a:pPr marL="316865">
              <a:lnSpc>
                <a:spcPct val="100000"/>
              </a:lnSpc>
              <a:spcBef>
                <a:spcPts val="430"/>
              </a:spcBef>
            </a:pPr>
            <a:r>
              <a:rPr sz="2400" spc="-5" dirty="0">
                <a:latin typeface="Calibri"/>
                <a:cs typeface="Calibri"/>
              </a:rPr>
              <a:t>→</a:t>
            </a:r>
            <a:r>
              <a:rPr sz="2400" dirty="0">
                <a:latin typeface="Yu Gothic"/>
                <a:cs typeface="Yu Gothic"/>
              </a:rPr>
              <a:t>特例あり</a:t>
            </a:r>
          </a:p>
          <a:p>
            <a:pPr marL="241300" marR="5080" indent="-228600">
              <a:lnSpc>
                <a:spcPts val="2300"/>
              </a:lnSpc>
              <a:spcBef>
                <a:spcPts val="980"/>
              </a:spcBef>
              <a:buFont typeface="Arial"/>
              <a:buChar char="•"/>
              <a:tabLst>
                <a:tab pos="241300" algn="l"/>
              </a:tabLst>
            </a:pPr>
            <a:r>
              <a:rPr sz="2400" dirty="0">
                <a:latin typeface="Yu Gothic"/>
                <a:cs typeface="Yu Gothic"/>
              </a:rPr>
              <a:t>適格請求書の税額表示は税率ごとに区分して行う</a:t>
            </a:r>
            <a:r>
              <a:rPr sz="2400" dirty="0">
                <a:latin typeface="Calibri"/>
                <a:cs typeface="Calibri"/>
              </a:rPr>
              <a:t>&lt;Q</a:t>
            </a:r>
            <a:r>
              <a:rPr sz="2400" spc="-5" dirty="0">
                <a:latin typeface="Calibri"/>
                <a:cs typeface="Calibri"/>
              </a:rPr>
              <a:t>&amp;</a:t>
            </a:r>
            <a:r>
              <a:rPr sz="2400" dirty="0">
                <a:latin typeface="Calibri"/>
                <a:cs typeface="Calibri"/>
              </a:rPr>
              <a:t>A </a:t>
            </a:r>
            <a:r>
              <a:rPr sz="2400" dirty="0">
                <a:latin typeface="Yu Gothic"/>
                <a:cs typeface="Yu Gothic"/>
              </a:rPr>
              <a:t>問</a:t>
            </a:r>
            <a:r>
              <a:rPr sz="2400" spc="-5" dirty="0">
                <a:latin typeface="Calibri"/>
                <a:cs typeface="Calibri"/>
              </a:rPr>
              <a:t>34&gt;</a:t>
            </a:r>
            <a:endParaRPr sz="2400" dirty="0">
              <a:latin typeface="Calibri"/>
              <a:cs typeface="Calibri"/>
            </a:endParaRPr>
          </a:p>
          <a:p>
            <a:pPr marL="317500">
              <a:lnSpc>
                <a:spcPct val="100000"/>
              </a:lnSpc>
              <a:spcBef>
                <a:spcPts val="445"/>
              </a:spcBef>
            </a:pPr>
            <a:r>
              <a:rPr sz="2400" spc="-5" dirty="0">
                <a:latin typeface="Calibri"/>
                <a:cs typeface="Calibri"/>
              </a:rPr>
              <a:t>→</a:t>
            </a:r>
            <a:r>
              <a:rPr sz="2400" dirty="0">
                <a:latin typeface="Yu Gothic"/>
                <a:cs typeface="Yu Gothic"/>
              </a:rPr>
              <a:t>標準税率</a:t>
            </a:r>
            <a:r>
              <a:rPr sz="2400" spc="-5" dirty="0">
                <a:latin typeface="Calibri"/>
                <a:cs typeface="Calibri"/>
              </a:rPr>
              <a:t>10%</a:t>
            </a:r>
            <a:r>
              <a:rPr sz="2400" dirty="0">
                <a:latin typeface="Yu Gothic"/>
                <a:cs typeface="Yu Gothic"/>
              </a:rPr>
              <a:t>、軽減税率</a:t>
            </a:r>
            <a:r>
              <a:rPr sz="2400" spc="-5" dirty="0">
                <a:latin typeface="Calibri"/>
                <a:cs typeface="Calibri"/>
              </a:rPr>
              <a:t>8%</a:t>
            </a:r>
            <a:endParaRPr sz="2400" dirty="0">
              <a:latin typeface="Calibri"/>
              <a:cs typeface="Calibri"/>
            </a:endParaRPr>
          </a:p>
          <a:p>
            <a:pPr marL="241300" marR="155575" indent="-228600">
              <a:lnSpc>
                <a:spcPts val="2300"/>
              </a:lnSpc>
              <a:spcBef>
                <a:spcPts val="995"/>
              </a:spcBef>
              <a:buFont typeface="Arial"/>
              <a:buChar char="•"/>
              <a:tabLst>
                <a:tab pos="241300" algn="l"/>
              </a:tabLst>
            </a:pPr>
            <a:r>
              <a:rPr sz="2400" dirty="0" err="1">
                <a:latin typeface="Yu Gothic"/>
                <a:cs typeface="Yu Gothic"/>
              </a:rPr>
              <a:t>税額計算の端数処理は</a:t>
            </a:r>
            <a:r>
              <a:rPr lang="ja-JP" altLang="en-US" sz="2400" dirty="0">
                <a:latin typeface="Yu Gothic"/>
                <a:cs typeface="Yu Gothic"/>
              </a:rPr>
              <a:t>請求書</a:t>
            </a:r>
            <a:r>
              <a:rPr sz="2400" dirty="0">
                <a:latin typeface="Yu Gothic"/>
                <a:cs typeface="Yu Gothic"/>
              </a:rPr>
              <a:t>ごとに</a:t>
            </a:r>
            <a:r>
              <a:rPr sz="2400" spc="-5" dirty="0">
                <a:latin typeface="Calibri"/>
                <a:cs typeface="Calibri"/>
              </a:rPr>
              <a:t>1</a:t>
            </a:r>
            <a:r>
              <a:rPr sz="2400" dirty="0">
                <a:latin typeface="Yu Gothic"/>
                <a:cs typeface="Yu Gothic"/>
              </a:rPr>
              <a:t>回のみ</a:t>
            </a:r>
            <a:r>
              <a:rPr sz="2400" dirty="0">
                <a:latin typeface="Calibri"/>
                <a:cs typeface="Calibri"/>
              </a:rPr>
              <a:t>&lt;Q</a:t>
            </a:r>
            <a:r>
              <a:rPr sz="2400" spc="-5" dirty="0">
                <a:latin typeface="Calibri"/>
                <a:cs typeface="Calibri"/>
              </a:rPr>
              <a:t>&amp;</a:t>
            </a:r>
            <a:r>
              <a:rPr sz="2400" dirty="0">
                <a:latin typeface="Calibri"/>
                <a:cs typeface="Calibri"/>
              </a:rPr>
              <a:t>A </a:t>
            </a:r>
            <a:r>
              <a:rPr sz="2400" dirty="0">
                <a:latin typeface="Yu Gothic"/>
                <a:cs typeface="Yu Gothic"/>
              </a:rPr>
              <a:t>問</a:t>
            </a:r>
            <a:r>
              <a:rPr sz="2400" spc="-5" dirty="0">
                <a:latin typeface="Calibri"/>
                <a:cs typeface="Calibri"/>
              </a:rPr>
              <a:t>37&gt;</a:t>
            </a:r>
            <a:endParaRPr sz="2400" dirty="0">
              <a:latin typeface="Calibri"/>
              <a:cs typeface="Calibri"/>
            </a:endParaRPr>
          </a:p>
          <a:p>
            <a:pPr marL="316865">
              <a:lnSpc>
                <a:spcPct val="100000"/>
              </a:lnSpc>
              <a:spcBef>
                <a:spcPts val="440"/>
              </a:spcBef>
            </a:pPr>
            <a:r>
              <a:rPr sz="2400" spc="-5" dirty="0">
                <a:latin typeface="Calibri"/>
                <a:cs typeface="Calibri"/>
              </a:rPr>
              <a:t>→</a:t>
            </a:r>
            <a:r>
              <a:rPr sz="2400" dirty="0">
                <a:latin typeface="Yu Gothic"/>
                <a:cs typeface="Yu Gothic"/>
              </a:rPr>
              <a:t>明細品目ごとの税額計算は認められない</a:t>
            </a:r>
          </a:p>
        </p:txBody>
      </p:sp>
      <p:sp>
        <p:nvSpPr>
          <p:cNvPr id="7" name="スライド番号プレースホルダー 6">
            <a:extLst>
              <a:ext uri="{FF2B5EF4-FFF2-40B4-BE49-F238E27FC236}">
                <a16:creationId xmlns:a16="http://schemas.microsoft.com/office/drawing/2014/main" id="{2498A056-E85D-4FA4-B6DF-9F8B3D94AAA7}"/>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3</a:t>
            </a:fld>
            <a:endParaRPr lang="en-US" altLang="ja-JP"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01572" y="314162"/>
            <a:ext cx="7340600" cy="574040"/>
          </a:xfrm>
          <a:prstGeom prst="rect">
            <a:avLst/>
          </a:prstGeom>
        </p:spPr>
        <p:txBody>
          <a:bodyPr vert="horz" wrap="square" lIns="0" tIns="12700" rIns="0" bIns="0" rtlCol="0">
            <a:spAutoFit/>
          </a:bodyPr>
          <a:lstStyle/>
          <a:p>
            <a:pPr marL="12700">
              <a:lnSpc>
                <a:spcPct val="100000"/>
              </a:lnSpc>
              <a:spcBef>
                <a:spcPts val="100"/>
              </a:spcBef>
            </a:pPr>
            <a:r>
              <a:rPr dirty="0"/>
              <a:t>税額計算と「明細品目」の属性識別</a:t>
            </a:r>
          </a:p>
        </p:txBody>
      </p:sp>
      <p:sp>
        <p:nvSpPr>
          <p:cNvPr id="3" name="object 3"/>
          <p:cNvSpPr txBox="1"/>
          <p:nvPr/>
        </p:nvSpPr>
        <p:spPr>
          <a:xfrm>
            <a:off x="762144" y="1245873"/>
            <a:ext cx="7616825" cy="4375785"/>
          </a:xfrm>
          <a:prstGeom prst="rect">
            <a:avLst/>
          </a:prstGeom>
        </p:spPr>
        <p:txBody>
          <a:bodyPr vert="horz" wrap="square" lIns="0" tIns="12700" rIns="0" bIns="0" rtlCol="0">
            <a:spAutoFit/>
          </a:bodyPr>
          <a:lstStyle/>
          <a:p>
            <a:pPr marL="241300" indent="-228600">
              <a:lnSpc>
                <a:spcPts val="2450"/>
              </a:lnSpc>
              <a:spcBef>
                <a:spcPts val="100"/>
              </a:spcBef>
              <a:buFont typeface="Arial"/>
              <a:buChar char="•"/>
              <a:tabLst>
                <a:tab pos="241300" algn="l"/>
              </a:tabLst>
            </a:pPr>
            <a:r>
              <a:rPr sz="2400" dirty="0">
                <a:latin typeface="Yu Gothic"/>
                <a:cs typeface="Yu Gothic"/>
              </a:rPr>
              <a:t>消費税額は「課税資産の譲渡等に係る資産又は役務の</a:t>
            </a:r>
            <a:endParaRPr sz="2400">
              <a:latin typeface="Yu Gothic"/>
              <a:cs typeface="Yu Gothic"/>
            </a:endParaRPr>
          </a:p>
          <a:p>
            <a:pPr marL="240665">
              <a:lnSpc>
                <a:spcPts val="2014"/>
              </a:lnSpc>
            </a:pPr>
            <a:r>
              <a:rPr sz="2400" dirty="0">
                <a:latin typeface="Yu Gothic"/>
                <a:cs typeface="Yu Gothic"/>
              </a:rPr>
              <a:t>内容」（以下、明細品目）ごとに属性識別（以下、</a:t>
            </a:r>
            <a:endParaRPr sz="2400">
              <a:latin typeface="Yu Gothic"/>
              <a:cs typeface="Yu Gothic"/>
            </a:endParaRPr>
          </a:p>
          <a:p>
            <a:pPr marL="240665">
              <a:lnSpc>
                <a:spcPts val="2450"/>
              </a:lnSpc>
            </a:pPr>
            <a:r>
              <a:rPr sz="2400" dirty="0">
                <a:latin typeface="Yu Gothic"/>
                <a:cs typeface="Yu Gothic"/>
              </a:rPr>
              <a:t>「消費税区分」）して集計し、計算する</a:t>
            </a:r>
            <a:endParaRPr sz="2400">
              <a:latin typeface="Yu Gothic"/>
              <a:cs typeface="Yu Gothic"/>
            </a:endParaRPr>
          </a:p>
          <a:p>
            <a:pPr marL="553720" marR="5080" indent="-236220">
              <a:lnSpc>
                <a:spcPct val="70000"/>
              </a:lnSpc>
              <a:spcBef>
                <a:spcPts val="994"/>
              </a:spcBef>
            </a:pPr>
            <a:r>
              <a:rPr sz="2400" spc="-5" dirty="0">
                <a:solidFill>
                  <a:srgbClr val="C00000"/>
                </a:solidFill>
                <a:latin typeface="Calibri"/>
                <a:cs typeface="Calibri"/>
              </a:rPr>
              <a:t>→</a:t>
            </a:r>
            <a:r>
              <a:rPr sz="2400" dirty="0">
                <a:solidFill>
                  <a:srgbClr val="C00000"/>
                </a:solidFill>
                <a:latin typeface="Yu Gothic"/>
                <a:cs typeface="Yu Gothic"/>
              </a:rPr>
              <a:t>「明細品目」の属性識別を「税区分」（または「消 費税区分」）と呼ぶ</a:t>
            </a:r>
            <a:endParaRPr sz="2400">
              <a:latin typeface="Yu Gothic"/>
              <a:cs typeface="Yu Gothic"/>
            </a:endParaRPr>
          </a:p>
          <a:p>
            <a:pPr marL="241300" marR="356870" indent="-228600">
              <a:lnSpc>
                <a:spcPct val="70000"/>
              </a:lnSpc>
              <a:spcBef>
                <a:spcPts val="1010"/>
              </a:spcBef>
              <a:buFont typeface="Arial"/>
              <a:buChar char="•"/>
              <a:tabLst>
                <a:tab pos="241300" algn="l"/>
              </a:tabLst>
            </a:pPr>
            <a:r>
              <a:rPr sz="2400" dirty="0">
                <a:latin typeface="Yu Gothic"/>
                <a:cs typeface="Yu Gothic"/>
              </a:rPr>
              <a:t>発注者と受注者間で請求書の消込は、「税区分」の マッチングで判断する</a:t>
            </a:r>
            <a:endParaRPr sz="2400">
              <a:latin typeface="Yu Gothic"/>
              <a:cs typeface="Yu Gothic"/>
            </a:endParaRPr>
          </a:p>
          <a:p>
            <a:pPr marL="241300" indent="-228600">
              <a:lnSpc>
                <a:spcPts val="2775"/>
              </a:lnSpc>
              <a:spcBef>
                <a:spcPts val="130"/>
              </a:spcBef>
              <a:buFont typeface="Arial"/>
              <a:buChar char="•"/>
              <a:tabLst>
                <a:tab pos="241300" algn="l"/>
              </a:tabLst>
            </a:pPr>
            <a:r>
              <a:rPr sz="2400" dirty="0">
                <a:latin typeface="Yu Gothic"/>
                <a:cs typeface="Yu Gothic"/>
              </a:rPr>
              <a:t>「税区分」設定が必要な「明細品目」</a:t>
            </a:r>
            <a:endParaRPr sz="2400">
              <a:latin typeface="Yu Gothic"/>
              <a:cs typeface="Yu Gothic"/>
            </a:endParaRPr>
          </a:p>
          <a:p>
            <a:pPr marL="698500" lvl="1" indent="-228600">
              <a:lnSpc>
                <a:spcPts val="2180"/>
              </a:lnSpc>
              <a:buFont typeface="Arial"/>
              <a:buChar char="•"/>
              <a:tabLst>
                <a:tab pos="697865" algn="l"/>
                <a:tab pos="698500" algn="l"/>
              </a:tabLst>
            </a:pPr>
            <a:r>
              <a:rPr sz="2000" dirty="0">
                <a:latin typeface="Yu Gothic"/>
                <a:cs typeface="Yu Gothic"/>
              </a:rPr>
              <a:t>適格請求書の標準税率</a:t>
            </a:r>
            <a:r>
              <a:rPr sz="2000" spc="-15" dirty="0">
                <a:latin typeface="Yu Gothic"/>
                <a:cs typeface="Yu Gothic"/>
              </a:rPr>
              <a:t>、</a:t>
            </a:r>
            <a:r>
              <a:rPr sz="2000" dirty="0">
                <a:latin typeface="Yu Gothic"/>
                <a:cs typeface="Yu Gothic"/>
              </a:rPr>
              <a:t>軽減</a:t>
            </a:r>
            <a:r>
              <a:rPr sz="2000" spc="-15" dirty="0">
                <a:latin typeface="Yu Gothic"/>
                <a:cs typeface="Yu Gothic"/>
              </a:rPr>
              <a:t>税</a:t>
            </a:r>
            <a:r>
              <a:rPr sz="2000" dirty="0">
                <a:latin typeface="Yu Gothic"/>
                <a:cs typeface="Yu Gothic"/>
              </a:rPr>
              <a:t>率「</a:t>
            </a:r>
            <a:r>
              <a:rPr sz="2000" spc="-15" dirty="0">
                <a:latin typeface="Yu Gothic"/>
                <a:cs typeface="Yu Gothic"/>
              </a:rPr>
              <a:t>税</a:t>
            </a:r>
            <a:r>
              <a:rPr sz="2000" dirty="0">
                <a:latin typeface="Yu Gothic"/>
                <a:cs typeface="Yu Gothic"/>
              </a:rPr>
              <a:t>区分」</a:t>
            </a:r>
            <a:endParaRPr sz="2000">
              <a:latin typeface="Yu Gothic"/>
              <a:cs typeface="Yu Gothic"/>
            </a:endParaRPr>
          </a:p>
          <a:p>
            <a:pPr marL="698500" lvl="1" indent="-228600">
              <a:lnSpc>
                <a:spcPts val="2180"/>
              </a:lnSpc>
              <a:buFont typeface="Arial"/>
              <a:buChar char="•"/>
              <a:tabLst>
                <a:tab pos="697865" algn="l"/>
                <a:tab pos="698500" algn="l"/>
              </a:tabLst>
            </a:pPr>
            <a:r>
              <a:rPr sz="2000" dirty="0">
                <a:latin typeface="Yu Gothic"/>
                <a:cs typeface="Yu Gothic"/>
              </a:rPr>
              <a:t>適格返還請求書の標準</a:t>
            </a:r>
            <a:r>
              <a:rPr sz="2000" spc="-15" dirty="0">
                <a:latin typeface="Yu Gothic"/>
                <a:cs typeface="Yu Gothic"/>
              </a:rPr>
              <a:t>税</a:t>
            </a:r>
            <a:r>
              <a:rPr sz="2000" dirty="0">
                <a:latin typeface="Yu Gothic"/>
                <a:cs typeface="Yu Gothic"/>
              </a:rPr>
              <a:t>率、</a:t>
            </a:r>
            <a:r>
              <a:rPr sz="2000" spc="-15" dirty="0">
                <a:latin typeface="Yu Gothic"/>
                <a:cs typeface="Yu Gothic"/>
              </a:rPr>
              <a:t>軽</a:t>
            </a:r>
            <a:r>
              <a:rPr sz="2000" dirty="0">
                <a:latin typeface="Yu Gothic"/>
                <a:cs typeface="Yu Gothic"/>
              </a:rPr>
              <a:t>減税</a:t>
            </a:r>
            <a:r>
              <a:rPr sz="2000" spc="-15" dirty="0">
                <a:latin typeface="Yu Gothic"/>
                <a:cs typeface="Yu Gothic"/>
              </a:rPr>
              <a:t>率</a:t>
            </a:r>
            <a:r>
              <a:rPr sz="2000" dirty="0">
                <a:latin typeface="Yu Gothic"/>
                <a:cs typeface="Yu Gothic"/>
              </a:rPr>
              <a:t>「税</a:t>
            </a:r>
            <a:r>
              <a:rPr sz="2000" spc="-15" dirty="0">
                <a:latin typeface="Yu Gothic"/>
                <a:cs typeface="Yu Gothic"/>
              </a:rPr>
              <a:t>区</a:t>
            </a:r>
            <a:r>
              <a:rPr sz="2000" dirty="0">
                <a:latin typeface="Yu Gothic"/>
                <a:cs typeface="Yu Gothic"/>
              </a:rPr>
              <a:t>分」</a:t>
            </a:r>
            <a:endParaRPr sz="2000">
              <a:latin typeface="Yu Gothic"/>
              <a:cs typeface="Yu Gothic"/>
            </a:endParaRPr>
          </a:p>
          <a:p>
            <a:pPr marL="698500" lvl="1" indent="-228600">
              <a:lnSpc>
                <a:spcPts val="2185"/>
              </a:lnSpc>
              <a:buFont typeface="Arial"/>
              <a:buChar char="•"/>
              <a:tabLst>
                <a:tab pos="697865" algn="l"/>
                <a:tab pos="698500" algn="l"/>
              </a:tabLst>
            </a:pPr>
            <a:r>
              <a:rPr sz="2000" dirty="0">
                <a:latin typeface="Yu Gothic"/>
                <a:cs typeface="Yu Gothic"/>
              </a:rPr>
              <a:t>仕入明細書の標準税率</a:t>
            </a:r>
            <a:r>
              <a:rPr sz="2000" spc="-15" dirty="0">
                <a:latin typeface="Yu Gothic"/>
                <a:cs typeface="Yu Gothic"/>
              </a:rPr>
              <a:t>、</a:t>
            </a:r>
            <a:r>
              <a:rPr sz="2000" dirty="0">
                <a:latin typeface="Yu Gothic"/>
                <a:cs typeface="Yu Gothic"/>
              </a:rPr>
              <a:t>軽減</a:t>
            </a:r>
            <a:r>
              <a:rPr sz="2000" spc="-15" dirty="0">
                <a:latin typeface="Yu Gothic"/>
                <a:cs typeface="Yu Gothic"/>
              </a:rPr>
              <a:t>税</a:t>
            </a:r>
            <a:r>
              <a:rPr sz="2000" dirty="0">
                <a:latin typeface="Yu Gothic"/>
                <a:cs typeface="Yu Gothic"/>
              </a:rPr>
              <a:t>率「</a:t>
            </a:r>
            <a:r>
              <a:rPr sz="2000" spc="-15" dirty="0">
                <a:latin typeface="Yu Gothic"/>
                <a:cs typeface="Yu Gothic"/>
              </a:rPr>
              <a:t>税</a:t>
            </a:r>
            <a:r>
              <a:rPr sz="2000" dirty="0">
                <a:latin typeface="Yu Gothic"/>
                <a:cs typeface="Yu Gothic"/>
              </a:rPr>
              <a:t>区分」</a:t>
            </a:r>
            <a:endParaRPr sz="2000">
              <a:latin typeface="Yu Gothic"/>
              <a:cs typeface="Yu Gothic"/>
            </a:endParaRPr>
          </a:p>
          <a:p>
            <a:pPr marL="698500" marR="47625" lvl="1" indent="-228600">
              <a:lnSpc>
                <a:spcPct val="70000"/>
              </a:lnSpc>
              <a:spcBef>
                <a:spcPts val="610"/>
              </a:spcBef>
              <a:buFont typeface="Arial"/>
              <a:buChar char="•"/>
              <a:tabLst>
                <a:tab pos="697865" algn="l"/>
                <a:tab pos="698500" algn="l"/>
              </a:tabLst>
            </a:pPr>
            <a:r>
              <a:rPr sz="2000" dirty="0">
                <a:latin typeface="Yu Gothic"/>
                <a:cs typeface="Yu Gothic"/>
              </a:rPr>
              <a:t>税率改定ごとに「税区</a:t>
            </a:r>
            <a:r>
              <a:rPr sz="2000" spc="-15" dirty="0">
                <a:latin typeface="Yu Gothic"/>
                <a:cs typeface="Yu Gothic"/>
              </a:rPr>
              <a:t>分</a:t>
            </a:r>
            <a:r>
              <a:rPr sz="2000" dirty="0">
                <a:latin typeface="Yu Gothic"/>
                <a:cs typeface="Yu Gothic"/>
              </a:rPr>
              <a:t>」が</a:t>
            </a:r>
            <a:r>
              <a:rPr sz="2000" spc="-15" dirty="0">
                <a:latin typeface="Yu Gothic"/>
                <a:cs typeface="Yu Gothic"/>
              </a:rPr>
              <a:t>必</a:t>
            </a:r>
            <a:r>
              <a:rPr sz="2000" dirty="0">
                <a:latin typeface="Yu Gothic"/>
                <a:cs typeface="Yu Gothic"/>
              </a:rPr>
              <a:t>要（</a:t>
            </a:r>
            <a:r>
              <a:rPr sz="2000" spc="-15" dirty="0">
                <a:latin typeface="Yu Gothic"/>
                <a:cs typeface="Yu Gothic"/>
              </a:rPr>
              <a:t>国</a:t>
            </a:r>
            <a:r>
              <a:rPr sz="2000" dirty="0">
                <a:latin typeface="Yu Gothic"/>
                <a:cs typeface="Yu Gothic"/>
              </a:rPr>
              <a:t>税、</a:t>
            </a:r>
            <a:r>
              <a:rPr sz="2000" spc="-15" dirty="0">
                <a:latin typeface="Yu Gothic"/>
                <a:cs typeface="Yu Gothic"/>
              </a:rPr>
              <a:t>地</a:t>
            </a:r>
            <a:r>
              <a:rPr sz="2000" dirty="0">
                <a:latin typeface="Yu Gothic"/>
                <a:cs typeface="Yu Gothic"/>
              </a:rPr>
              <a:t>方税</a:t>
            </a:r>
            <a:r>
              <a:rPr sz="2000" spc="-15" dirty="0">
                <a:latin typeface="Yu Gothic"/>
                <a:cs typeface="Yu Gothic"/>
              </a:rPr>
              <a:t>の</a:t>
            </a:r>
            <a:r>
              <a:rPr sz="2000" dirty="0">
                <a:latin typeface="Yu Gothic"/>
                <a:cs typeface="Yu Gothic"/>
              </a:rPr>
              <a:t>配分</a:t>
            </a:r>
            <a:r>
              <a:rPr sz="2000" spc="-15" dirty="0">
                <a:latin typeface="Yu Gothic"/>
                <a:cs typeface="Yu Gothic"/>
              </a:rPr>
              <a:t>が</a:t>
            </a:r>
            <a:r>
              <a:rPr sz="2000" dirty="0">
                <a:latin typeface="Yu Gothic"/>
                <a:cs typeface="Yu Gothic"/>
              </a:rPr>
              <a:t>異 なる）</a:t>
            </a:r>
            <a:endParaRPr sz="2000">
              <a:latin typeface="Yu Gothic"/>
              <a:cs typeface="Yu Gothic"/>
            </a:endParaRPr>
          </a:p>
          <a:p>
            <a:pPr marL="698500" marR="47625" lvl="1" indent="-228600">
              <a:lnSpc>
                <a:spcPct val="70000"/>
              </a:lnSpc>
              <a:spcBef>
                <a:spcPts val="495"/>
              </a:spcBef>
              <a:buFont typeface="Arial"/>
              <a:buChar char="•"/>
              <a:tabLst>
                <a:tab pos="697865" algn="l"/>
                <a:tab pos="698500" algn="l"/>
              </a:tabLst>
            </a:pPr>
            <a:r>
              <a:rPr sz="2000" dirty="0">
                <a:latin typeface="Yu Gothic"/>
                <a:cs typeface="Yu Gothic"/>
              </a:rPr>
              <a:t>非課税、不課税、免税</a:t>
            </a:r>
            <a:r>
              <a:rPr sz="2000" spc="-15" dirty="0">
                <a:latin typeface="Yu Gothic"/>
                <a:cs typeface="Yu Gothic"/>
              </a:rPr>
              <a:t>、</a:t>
            </a:r>
            <a:r>
              <a:rPr sz="2000" dirty="0">
                <a:latin typeface="Yu Gothic"/>
                <a:cs typeface="Yu Gothic"/>
              </a:rPr>
              <a:t>特定</a:t>
            </a:r>
            <a:r>
              <a:rPr sz="2000" spc="-15" dirty="0">
                <a:latin typeface="Yu Gothic"/>
                <a:cs typeface="Yu Gothic"/>
              </a:rPr>
              <a:t>課</a:t>
            </a:r>
            <a:r>
              <a:rPr sz="2000" dirty="0">
                <a:latin typeface="Yu Gothic"/>
                <a:cs typeface="Yu Gothic"/>
              </a:rPr>
              <a:t>税仕</a:t>
            </a:r>
            <a:r>
              <a:rPr sz="2000" spc="-15" dirty="0">
                <a:latin typeface="Yu Gothic"/>
                <a:cs typeface="Yu Gothic"/>
              </a:rPr>
              <a:t>入</a:t>
            </a:r>
            <a:r>
              <a:rPr sz="2000" dirty="0">
                <a:latin typeface="Yu Gothic"/>
                <a:cs typeface="Yu Gothic"/>
              </a:rPr>
              <a:t>など</a:t>
            </a:r>
            <a:r>
              <a:rPr sz="2000" spc="-15" dirty="0">
                <a:latin typeface="Yu Gothic"/>
                <a:cs typeface="Yu Gothic"/>
              </a:rPr>
              <a:t>も</a:t>
            </a:r>
            <a:r>
              <a:rPr sz="2000" dirty="0">
                <a:latin typeface="Yu Gothic"/>
                <a:cs typeface="Yu Gothic"/>
              </a:rPr>
              <a:t>「税</a:t>
            </a:r>
            <a:r>
              <a:rPr sz="2000" spc="-15" dirty="0">
                <a:latin typeface="Yu Gothic"/>
                <a:cs typeface="Yu Gothic"/>
              </a:rPr>
              <a:t>区</a:t>
            </a:r>
            <a:r>
              <a:rPr sz="2000" dirty="0">
                <a:latin typeface="Yu Gothic"/>
                <a:cs typeface="Yu Gothic"/>
              </a:rPr>
              <a:t>分」</a:t>
            </a:r>
            <a:r>
              <a:rPr sz="2000" spc="-15" dirty="0">
                <a:latin typeface="Yu Gothic"/>
                <a:cs typeface="Yu Gothic"/>
              </a:rPr>
              <a:t>が</a:t>
            </a:r>
            <a:r>
              <a:rPr sz="2000" dirty="0">
                <a:latin typeface="Yu Gothic"/>
                <a:cs typeface="Yu Gothic"/>
              </a:rPr>
              <a:t>必 要</a:t>
            </a:r>
            <a:endParaRPr sz="2000">
              <a:latin typeface="Yu Gothic"/>
              <a:cs typeface="Yu Gothic"/>
            </a:endParaRPr>
          </a:p>
        </p:txBody>
      </p:sp>
      <p:sp>
        <p:nvSpPr>
          <p:cNvPr id="7" name="スライド番号プレースホルダー 6">
            <a:extLst>
              <a:ext uri="{FF2B5EF4-FFF2-40B4-BE49-F238E27FC236}">
                <a16:creationId xmlns:a16="http://schemas.microsoft.com/office/drawing/2014/main" id="{73A07905-E1A0-481E-9451-67687519DFD0}"/>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4</a:t>
            </a:fld>
            <a:endParaRPr lang="en-US" altLang="ja-JP"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74697" y="186579"/>
            <a:ext cx="4592955" cy="635000"/>
          </a:xfrm>
          <a:prstGeom prst="rect">
            <a:avLst/>
          </a:prstGeom>
        </p:spPr>
        <p:txBody>
          <a:bodyPr vert="horz" wrap="square" lIns="0" tIns="12065" rIns="0" bIns="0" rtlCol="0">
            <a:spAutoFit/>
          </a:bodyPr>
          <a:lstStyle/>
          <a:p>
            <a:pPr marL="12700">
              <a:lnSpc>
                <a:spcPct val="100000"/>
              </a:lnSpc>
              <a:spcBef>
                <a:spcPts val="95"/>
              </a:spcBef>
            </a:pPr>
            <a:r>
              <a:rPr sz="4000" spc="-5" dirty="0"/>
              <a:t>「消費税区分」一覧</a:t>
            </a:r>
            <a:endParaRPr sz="4000"/>
          </a:p>
        </p:txBody>
      </p:sp>
      <p:sp>
        <p:nvSpPr>
          <p:cNvPr id="3" name="object 3"/>
          <p:cNvSpPr/>
          <p:nvPr/>
        </p:nvSpPr>
        <p:spPr>
          <a:xfrm>
            <a:off x="3951214" y="986223"/>
            <a:ext cx="4860925" cy="219710"/>
          </a:xfrm>
          <a:custGeom>
            <a:avLst/>
            <a:gdLst/>
            <a:ahLst/>
            <a:cxnLst/>
            <a:rect l="l" t="t" r="r" b="b"/>
            <a:pathLst>
              <a:path w="4860925" h="219709">
                <a:moveTo>
                  <a:pt x="0" y="219646"/>
                </a:moveTo>
                <a:lnTo>
                  <a:pt x="4860513" y="219646"/>
                </a:lnTo>
                <a:lnTo>
                  <a:pt x="4860513" y="0"/>
                </a:lnTo>
                <a:lnTo>
                  <a:pt x="0" y="0"/>
                </a:lnTo>
                <a:lnTo>
                  <a:pt x="0" y="219646"/>
                </a:lnTo>
                <a:close/>
              </a:path>
            </a:pathLst>
          </a:custGeom>
          <a:solidFill>
            <a:srgbClr val="D9D9D9"/>
          </a:solidFill>
        </p:spPr>
        <p:txBody>
          <a:bodyPr wrap="square" lIns="0" tIns="0" rIns="0" bIns="0" rtlCol="0"/>
          <a:lstStyle/>
          <a:p>
            <a:endParaRPr/>
          </a:p>
        </p:txBody>
      </p:sp>
      <p:sp>
        <p:nvSpPr>
          <p:cNvPr id="4" name="object 4"/>
          <p:cNvSpPr/>
          <p:nvPr/>
        </p:nvSpPr>
        <p:spPr>
          <a:xfrm>
            <a:off x="765090" y="1205869"/>
            <a:ext cx="8046720" cy="229235"/>
          </a:xfrm>
          <a:custGeom>
            <a:avLst/>
            <a:gdLst/>
            <a:ahLst/>
            <a:cxnLst/>
            <a:rect l="l" t="t" r="r" b="b"/>
            <a:pathLst>
              <a:path w="8046720" h="229234">
                <a:moveTo>
                  <a:pt x="0" y="0"/>
                </a:moveTo>
                <a:lnTo>
                  <a:pt x="8046636" y="0"/>
                </a:lnTo>
                <a:lnTo>
                  <a:pt x="8046636" y="229196"/>
                </a:lnTo>
                <a:lnTo>
                  <a:pt x="0" y="229196"/>
                </a:lnTo>
                <a:lnTo>
                  <a:pt x="0" y="0"/>
                </a:lnTo>
                <a:close/>
              </a:path>
            </a:pathLst>
          </a:custGeom>
          <a:solidFill>
            <a:srgbClr val="D9D9D9"/>
          </a:solidFill>
        </p:spPr>
        <p:txBody>
          <a:bodyPr wrap="square" lIns="0" tIns="0" rIns="0" bIns="0" rtlCol="0"/>
          <a:lstStyle/>
          <a:p>
            <a:endParaRPr/>
          </a:p>
        </p:txBody>
      </p:sp>
      <p:sp>
        <p:nvSpPr>
          <p:cNvPr id="5" name="object 5"/>
          <p:cNvSpPr txBox="1">
            <a:spLocks noGrp="1"/>
          </p:cNvSpPr>
          <p:nvPr>
            <p:ph type="body" idx="1"/>
          </p:nvPr>
        </p:nvSpPr>
        <p:spPr>
          <a:prstGeom prst="rect">
            <a:avLst/>
          </a:prstGeom>
        </p:spPr>
        <p:txBody>
          <a:bodyPr vert="horz" wrap="square" lIns="0" tIns="69850" rIns="0" bIns="0" rtlCol="0">
            <a:spAutoFit/>
          </a:bodyPr>
          <a:lstStyle/>
          <a:p>
            <a:pPr marR="6899909" algn="ctr">
              <a:lnSpc>
                <a:spcPct val="100000"/>
              </a:lnSpc>
              <a:spcBef>
                <a:spcPts val="550"/>
              </a:spcBef>
            </a:pPr>
            <a:r>
              <a:rPr spc="-5" dirty="0"/>
              <a:t>1</a:t>
            </a:r>
          </a:p>
          <a:p>
            <a:pPr marR="6899909" algn="ctr">
              <a:lnSpc>
                <a:spcPct val="100000"/>
              </a:lnSpc>
              <a:spcBef>
                <a:spcPts val="445"/>
              </a:spcBef>
            </a:pPr>
            <a:r>
              <a:rPr spc="-5" dirty="0"/>
              <a:t>2</a:t>
            </a:r>
          </a:p>
          <a:p>
            <a:pPr marR="6899909" algn="ctr">
              <a:lnSpc>
                <a:spcPct val="100000"/>
              </a:lnSpc>
              <a:spcBef>
                <a:spcPts val="450"/>
              </a:spcBef>
            </a:pPr>
            <a:r>
              <a:rPr spc="-5" dirty="0"/>
              <a:t>3</a:t>
            </a:r>
          </a:p>
          <a:p>
            <a:pPr marR="6899909" algn="ctr">
              <a:lnSpc>
                <a:spcPct val="100000"/>
              </a:lnSpc>
              <a:spcBef>
                <a:spcPts val="445"/>
              </a:spcBef>
            </a:pPr>
            <a:r>
              <a:rPr spc="-5" dirty="0"/>
              <a:t>4</a:t>
            </a:r>
          </a:p>
          <a:p>
            <a:pPr marR="6899909" algn="ctr">
              <a:lnSpc>
                <a:spcPct val="100000"/>
              </a:lnSpc>
              <a:spcBef>
                <a:spcPts val="445"/>
              </a:spcBef>
            </a:pPr>
            <a:r>
              <a:rPr spc="-5" dirty="0"/>
              <a:t>5</a:t>
            </a:r>
          </a:p>
          <a:p>
            <a:pPr marR="6899909" algn="ctr">
              <a:lnSpc>
                <a:spcPct val="100000"/>
              </a:lnSpc>
              <a:spcBef>
                <a:spcPts val="450"/>
              </a:spcBef>
            </a:pPr>
            <a:r>
              <a:rPr spc="-5" dirty="0"/>
              <a:t>6</a:t>
            </a:r>
          </a:p>
          <a:p>
            <a:pPr marR="6899909" algn="ctr">
              <a:lnSpc>
                <a:spcPct val="100000"/>
              </a:lnSpc>
              <a:spcBef>
                <a:spcPts val="445"/>
              </a:spcBef>
            </a:pPr>
            <a:r>
              <a:rPr spc="-5" dirty="0"/>
              <a:t>7</a:t>
            </a:r>
          </a:p>
          <a:p>
            <a:pPr marR="6900545" algn="ctr">
              <a:lnSpc>
                <a:spcPct val="100000"/>
              </a:lnSpc>
              <a:spcBef>
                <a:spcPts val="450"/>
              </a:spcBef>
            </a:pPr>
            <a:r>
              <a:rPr spc="-5" dirty="0"/>
              <a:t>8</a:t>
            </a:r>
          </a:p>
          <a:p>
            <a:pPr marR="6900545" algn="ctr">
              <a:lnSpc>
                <a:spcPct val="100000"/>
              </a:lnSpc>
              <a:spcBef>
                <a:spcPts val="445"/>
              </a:spcBef>
            </a:pPr>
            <a:r>
              <a:rPr spc="-5" dirty="0"/>
              <a:t>9</a:t>
            </a:r>
          </a:p>
          <a:p>
            <a:pPr marR="6977380" algn="ctr">
              <a:lnSpc>
                <a:spcPct val="100000"/>
              </a:lnSpc>
              <a:spcBef>
                <a:spcPts val="450"/>
              </a:spcBef>
            </a:pPr>
            <a:r>
              <a:rPr spc="-10" dirty="0"/>
              <a:t>10</a:t>
            </a:r>
          </a:p>
          <a:p>
            <a:pPr marR="6976745" algn="ctr">
              <a:lnSpc>
                <a:spcPct val="100000"/>
              </a:lnSpc>
              <a:spcBef>
                <a:spcPts val="445"/>
              </a:spcBef>
            </a:pPr>
            <a:r>
              <a:rPr spc="-10" dirty="0"/>
              <a:t>11</a:t>
            </a:r>
          </a:p>
          <a:p>
            <a:pPr marR="6976745" algn="ctr">
              <a:lnSpc>
                <a:spcPct val="100000"/>
              </a:lnSpc>
              <a:spcBef>
                <a:spcPts val="450"/>
              </a:spcBef>
            </a:pPr>
            <a:r>
              <a:rPr spc="-10" dirty="0"/>
              <a:t>12</a:t>
            </a:r>
          </a:p>
          <a:p>
            <a:pPr marR="6976745" algn="ctr">
              <a:lnSpc>
                <a:spcPct val="100000"/>
              </a:lnSpc>
              <a:spcBef>
                <a:spcPts val="445"/>
              </a:spcBef>
            </a:pPr>
            <a:r>
              <a:rPr spc="-10" dirty="0"/>
              <a:t>13</a:t>
            </a:r>
          </a:p>
          <a:p>
            <a:pPr marR="6976745" algn="ctr">
              <a:lnSpc>
                <a:spcPct val="100000"/>
              </a:lnSpc>
              <a:spcBef>
                <a:spcPts val="450"/>
              </a:spcBef>
            </a:pPr>
            <a:r>
              <a:rPr spc="-10" dirty="0"/>
              <a:t>14</a:t>
            </a:r>
          </a:p>
          <a:p>
            <a:pPr marR="6976109" algn="ctr">
              <a:lnSpc>
                <a:spcPct val="100000"/>
              </a:lnSpc>
              <a:spcBef>
                <a:spcPts val="445"/>
              </a:spcBef>
            </a:pPr>
            <a:r>
              <a:rPr spc="-10" dirty="0"/>
              <a:t>15</a:t>
            </a:r>
          </a:p>
          <a:p>
            <a:pPr marR="6976109" algn="ctr">
              <a:lnSpc>
                <a:spcPct val="100000"/>
              </a:lnSpc>
              <a:spcBef>
                <a:spcPts val="450"/>
              </a:spcBef>
            </a:pPr>
            <a:r>
              <a:rPr spc="-10" dirty="0"/>
              <a:t>16</a:t>
            </a:r>
          </a:p>
          <a:p>
            <a:pPr>
              <a:lnSpc>
                <a:spcPct val="100000"/>
              </a:lnSpc>
            </a:pPr>
            <a:endParaRPr sz="1200">
              <a:latin typeface="Times New Roman"/>
              <a:cs typeface="Times New Roman"/>
            </a:endParaRPr>
          </a:p>
          <a:p>
            <a:pPr marL="208915">
              <a:lnSpc>
                <a:spcPct val="100000"/>
              </a:lnSpc>
              <a:spcBef>
                <a:spcPts val="835"/>
              </a:spcBef>
            </a:pPr>
            <a:r>
              <a:rPr spc="-15" dirty="0"/>
              <a:t>(</a:t>
            </a:r>
            <a:r>
              <a:rPr spc="-10" dirty="0"/>
              <a:t>注</a:t>
            </a:r>
            <a:r>
              <a:rPr spc="-15" dirty="0"/>
              <a:t>1)</a:t>
            </a:r>
            <a:r>
              <a:rPr spc="-10" dirty="0"/>
              <a:t>一括値引き等、標準税率と軽減税率との識別なしで行われる返還。標準と軽減の売上高比で配分</a:t>
            </a:r>
          </a:p>
          <a:p>
            <a:pPr marL="208915">
              <a:lnSpc>
                <a:spcPct val="100000"/>
              </a:lnSpc>
              <a:spcBef>
                <a:spcPts val="445"/>
              </a:spcBef>
            </a:pPr>
            <a:r>
              <a:rPr spc="-15" dirty="0"/>
              <a:t>(</a:t>
            </a:r>
            <a:r>
              <a:rPr spc="-10" dirty="0"/>
              <a:t>注</a:t>
            </a:r>
            <a:r>
              <a:rPr spc="-15" dirty="0"/>
              <a:t>2)</a:t>
            </a:r>
            <a:r>
              <a:rPr spc="-10" dirty="0"/>
              <a:t>課税対象売上と非課税売上に共通して利用（関係）する資産または役務の仕入れ。課税売上割合で配分</a:t>
            </a:r>
          </a:p>
          <a:p>
            <a:pPr marL="208915">
              <a:lnSpc>
                <a:spcPct val="100000"/>
              </a:lnSpc>
              <a:spcBef>
                <a:spcPts val="445"/>
              </a:spcBef>
            </a:pPr>
            <a:r>
              <a:rPr spc="-15" dirty="0"/>
              <a:t>(</a:t>
            </a:r>
            <a:r>
              <a:rPr spc="-10" dirty="0"/>
              <a:t>注</a:t>
            </a:r>
            <a:r>
              <a:rPr spc="-15" dirty="0"/>
              <a:t>３)</a:t>
            </a:r>
            <a:r>
              <a:rPr spc="-10" dirty="0"/>
              <a:t>国内において国外事業者から受けた「事業者向電気通信利用役務の提</a:t>
            </a:r>
            <a:r>
              <a:rPr spc="5" dirty="0"/>
              <a:t> </a:t>
            </a:r>
            <a:r>
              <a:rPr spc="-10" dirty="0"/>
              <a:t>供」等のリバースチャージ対象仕入</a:t>
            </a:r>
          </a:p>
          <a:p>
            <a:pPr marL="208915">
              <a:lnSpc>
                <a:spcPct val="100000"/>
              </a:lnSpc>
              <a:spcBef>
                <a:spcPts val="450"/>
              </a:spcBef>
            </a:pPr>
            <a:r>
              <a:rPr spc="-15" dirty="0"/>
              <a:t>(</a:t>
            </a:r>
            <a:r>
              <a:rPr spc="-10" dirty="0"/>
              <a:t>注</a:t>
            </a:r>
            <a:r>
              <a:rPr spc="-15" dirty="0"/>
              <a:t>４)</a:t>
            </a:r>
            <a:r>
              <a:rPr spc="-10" dirty="0"/>
              <a:t>相殺明細書は発注者が仕入先との取引で仕入先に代行して負担した役務等に関する適格請求書</a:t>
            </a:r>
          </a:p>
        </p:txBody>
      </p:sp>
      <p:sp>
        <p:nvSpPr>
          <p:cNvPr id="6" name="object 6"/>
          <p:cNvSpPr/>
          <p:nvPr/>
        </p:nvSpPr>
        <p:spPr>
          <a:xfrm>
            <a:off x="76200" y="981456"/>
            <a:ext cx="5080" cy="0"/>
          </a:xfrm>
          <a:custGeom>
            <a:avLst/>
            <a:gdLst/>
            <a:ahLst/>
            <a:cxnLst/>
            <a:rect l="l" t="t" r="r" b="b"/>
            <a:pathLst>
              <a:path w="5080">
                <a:moveTo>
                  <a:pt x="0" y="0"/>
                </a:moveTo>
                <a:lnTo>
                  <a:pt x="4783" y="0"/>
                </a:lnTo>
                <a:lnTo>
                  <a:pt x="0" y="0"/>
                </a:lnTo>
                <a:close/>
              </a:path>
            </a:pathLst>
          </a:custGeom>
          <a:solidFill>
            <a:srgbClr val="D3D3D3"/>
          </a:solidFill>
        </p:spPr>
        <p:txBody>
          <a:bodyPr wrap="square" lIns="0" tIns="0" rIns="0" bIns="0" rtlCol="0"/>
          <a:lstStyle/>
          <a:p>
            <a:endParaRPr/>
          </a:p>
        </p:txBody>
      </p:sp>
      <p:sp>
        <p:nvSpPr>
          <p:cNvPr id="7" name="object 7"/>
          <p:cNvSpPr/>
          <p:nvPr/>
        </p:nvSpPr>
        <p:spPr>
          <a:xfrm>
            <a:off x="765091"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8" name="object 8"/>
          <p:cNvSpPr/>
          <p:nvPr/>
        </p:nvSpPr>
        <p:spPr>
          <a:xfrm>
            <a:off x="1406143" y="981456"/>
            <a:ext cx="5080" cy="0"/>
          </a:xfrm>
          <a:custGeom>
            <a:avLst/>
            <a:gdLst/>
            <a:ahLst/>
            <a:cxnLst/>
            <a:rect l="l" t="t" r="r" b="b"/>
            <a:pathLst>
              <a:path w="5080">
                <a:moveTo>
                  <a:pt x="0" y="0"/>
                </a:moveTo>
                <a:lnTo>
                  <a:pt x="4783" y="0"/>
                </a:lnTo>
                <a:lnTo>
                  <a:pt x="0" y="0"/>
                </a:lnTo>
                <a:close/>
              </a:path>
            </a:pathLst>
          </a:custGeom>
          <a:solidFill>
            <a:srgbClr val="D3D3D3"/>
          </a:solidFill>
        </p:spPr>
        <p:txBody>
          <a:bodyPr wrap="square" lIns="0" tIns="0" rIns="0" bIns="0" rtlCol="0"/>
          <a:lstStyle/>
          <a:p>
            <a:endParaRPr/>
          </a:p>
        </p:txBody>
      </p:sp>
      <p:sp>
        <p:nvSpPr>
          <p:cNvPr id="9" name="object 9"/>
          <p:cNvSpPr/>
          <p:nvPr/>
        </p:nvSpPr>
        <p:spPr>
          <a:xfrm>
            <a:off x="3262323"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0" name="object 10"/>
          <p:cNvSpPr/>
          <p:nvPr/>
        </p:nvSpPr>
        <p:spPr>
          <a:xfrm>
            <a:off x="3951215"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1" name="object 11"/>
          <p:cNvSpPr/>
          <p:nvPr/>
        </p:nvSpPr>
        <p:spPr>
          <a:xfrm>
            <a:off x="6032241"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2" name="object 12"/>
          <p:cNvSpPr/>
          <p:nvPr/>
        </p:nvSpPr>
        <p:spPr>
          <a:xfrm>
            <a:off x="8806943"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3" name="object 13"/>
          <p:cNvSpPr/>
          <p:nvPr/>
        </p:nvSpPr>
        <p:spPr>
          <a:xfrm>
            <a:off x="4644890"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4" name="object 14"/>
          <p:cNvSpPr/>
          <p:nvPr/>
        </p:nvSpPr>
        <p:spPr>
          <a:xfrm>
            <a:off x="5338566"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5" name="object 15"/>
          <p:cNvSpPr/>
          <p:nvPr/>
        </p:nvSpPr>
        <p:spPr>
          <a:xfrm>
            <a:off x="6725917"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6" name="object 16"/>
          <p:cNvSpPr/>
          <p:nvPr/>
        </p:nvSpPr>
        <p:spPr>
          <a:xfrm>
            <a:off x="7419592"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7" name="object 17"/>
          <p:cNvSpPr/>
          <p:nvPr/>
        </p:nvSpPr>
        <p:spPr>
          <a:xfrm>
            <a:off x="8113268" y="981456"/>
            <a:ext cx="5080" cy="0"/>
          </a:xfrm>
          <a:custGeom>
            <a:avLst/>
            <a:gdLst/>
            <a:ahLst/>
            <a:cxnLst/>
            <a:rect l="l" t="t" r="r" b="b"/>
            <a:pathLst>
              <a:path w="5079">
                <a:moveTo>
                  <a:pt x="0" y="0"/>
                </a:moveTo>
                <a:lnTo>
                  <a:pt x="4783" y="0"/>
                </a:lnTo>
                <a:lnTo>
                  <a:pt x="0" y="0"/>
                </a:lnTo>
                <a:close/>
              </a:path>
            </a:pathLst>
          </a:custGeom>
          <a:solidFill>
            <a:srgbClr val="D3D3D3"/>
          </a:solidFill>
        </p:spPr>
        <p:txBody>
          <a:bodyPr wrap="square" lIns="0" tIns="0" rIns="0" bIns="0" rtlCol="0"/>
          <a:lstStyle/>
          <a:p>
            <a:endParaRPr/>
          </a:p>
        </p:txBody>
      </p:sp>
      <p:sp>
        <p:nvSpPr>
          <p:cNvPr id="18" name="object 18"/>
          <p:cNvSpPr/>
          <p:nvPr/>
        </p:nvSpPr>
        <p:spPr>
          <a:xfrm>
            <a:off x="8811728" y="981456"/>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19" name="object 19"/>
          <p:cNvSpPr/>
          <p:nvPr/>
        </p:nvSpPr>
        <p:spPr>
          <a:xfrm>
            <a:off x="8811727" y="981458"/>
            <a:ext cx="0" cy="5080"/>
          </a:xfrm>
          <a:custGeom>
            <a:avLst/>
            <a:gdLst/>
            <a:ahLst/>
            <a:cxnLst/>
            <a:rect l="l" t="t" r="r" b="b"/>
            <a:pathLst>
              <a:path h="5080">
                <a:moveTo>
                  <a:pt x="0" y="4774"/>
                </a:moveTo>
                <a:lnTo>
                  <a:pt x="2" y="0"/>
                </a:lnTo>
                <a:lnTo>
                  <a:pt x="0" y="4774"/>
                </a:lnTo>
                <a:close/>
              </a:path>
            </a:pathLst>
          </a:custGeom>
          <a:solidFill>
            <a:srgbClr val="D3D3D3"/>
          </a:solidFill>
        </p:spPr>
        <p:txBody>
          <a:bodyPr wrap="square" lIns="0" tIns="0" rIns="0" bIns="0" rtlCol="0"/>
          <a:lstStyle/>
          <a:p>
            <a:endParaRPr/>
          </a:p>
        </p:txBody>
      </p:sp>
      <p:sp>
        <p:nvSpPr>
          <p:cNvPr id="20" name="object 20"/>
          <p:cNvSpPr/>
          <p:nvPr/>
        </p:nvSpPr>
        <p:spPr>
          <a:xfrm>
            <a:off x="8811728" y="1205873"/>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21" name="object 21"/>
          <p:cNvSpPr/>
          <p:nvPr/>
        </p:nvSpPr>
        <p:spPr>
          <a:xfrm>
            <a:off x="8811727" y="1205874"/>
            <a:ext cx="0" cy="5080"/>
          </a:xfrm>
          <a:custGeom>
            <a:avLst/>
            <a:gdLst/>
            <a:ahLst/>
            <a:cxnLst/>
            <a:rect l="l" t="t" r="r" b="b"/>
            <a:pathLst>
              <a:path h="5080">
                <a:moveTo>
                  <a:pt x="0" y="4774"/>
                </a:moveTo>
                <a:lnTo>
                  <a:pt x="2" y="0"/>
                </a:lnTo>
                <a:lnTo>
                  <a:pt x="0" y="4774"/>
                </a:lnTo>
                <a:close/>
              </a:path>
            </a:pathLst>
          </a:custGeom>
          <a:solidFill>
            <a:srgbClr val="D3D3D3"/>
          </a:solidFill>
        </p:spPr>
        <p:txBody>
          <a:bodyPr wrap="square" lIns="0" tIns="0" rIns="0" bIns="0" rtlCol="0"/>
          <a:lstStyle/>
          <a:p>
            <a:endParaRPr/>
          </a:p>
        </p:txBody>
      </p:sp>
      <p:sp>
        <p:nvSpPr>
          <p:cNvPr id="22" name="object 22"/>
          <p:cNvSpPr/>
          <p:nvPr/>
        </p:nvSpPr>
        <p:spPr>
          <a:xfrm>
            <a:off x="8811728" y="1430289"/>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23" name="object 23"/>
          <p:cNvSpPr/>
          <p:nvPr/>
        </p:nvSpPr>
        <p:spPr>
          <a:xfrm>
            <a:off x="8811727" y="1430291"/>
            <a:ext cx="0" cy="5080"/>
          </a:xfrm>
          <a:custGeom>
            <a:avLst/>
            <a:gdLst/>
            <a:ahLst/>
            <a:cxnLst/>
            <a:rect l="l" t="t" r="r" b="b"/>
            <a:pathLst>
              <a:path h="5080">
                <a:moveTo>
                  <a:pt x="0" y="4774"/>
                </a:moveTo>
                <a:lnTo>
                  <a:pt x="2" y="0"/>
                </a:lnTo>
                <a:lnTo>
                  <a:pt x="0" y="4774"/>
                </a:lnTo>
                <a:close/>
              </a:path>
            </a:pathLst>
          </a:custGeom>
          <a:solidFill>
            <a:srgbClr val="D3D3D3"/>
          </a:solidFill>
        </p:spPr>
        <p:txBody>
          <a:bodyPr wrap="square" lIns="0" tIns="0" rIns="0" bIns="0" rtlCol="0"/>
          <a:lstStyle/>
          <a:p>
            <a:endParaRPr/>
          </a:p>
        </p:txBody>
      </p:sp>
      <p:graphicFrame>
        <p:nvGraphicFramePr>
          <p:cNvPr id="24" name="object 24"/>
          <p:cNvGraphicFramePr>
            <a:graphicFrameLocks noGrp="1"/>
          </p:cNvGraphicFramePr>
          <p:nvPr/>
        </p:nvGraphicFramePr>
        <p:xfrm>
          <a:off x="765090" y="981457"/>
          <a:ext cx="8050525" cy="4039487"/>
        </p:xfrm>
        <a:graphic>
          <a:graphicData uri="http://schemas.openxmlformats.org/drawingml/2006/table">
            <a:tbl>
              <a:tblPr firstRow="1" bandRow="1">
                <a:tableStyleId>{2D5ABB26-0587-4C30-8999-92F81FD0307C}</a:tableStyleId>
              </a:tblPr>
              <a:tblGrid>
                <a:gridCol w="641350">
                  <a:extLst>
                    <a:ext uri="{9D8B030D-6E8A-4147-A177-3AD203B41FA5}">
                      <a16:colId xmlns:a16="http://schemas.microsoft.com/office/drawing/2014/main" val="20000"/>
                    </a:ext>
                  </a:extLst>
                </a:gridCol>
                <a:gridCol w="1856739">
                  <a:extLst>
                    <a:ext uri="{9D8B030D-6E8A-4147-A177-3AD203B41FA5}">
                      <a16:colId xmlns:a16="http://schemas.microsoft.com/office/drawing/2014/main" val="20001"/>
                    </a:ext>
                  </a:extLst>
                </a:gridCol>
                <a:gridCol w="689610">
                  <a:extLst>
                    <a:ext uri="{9D8B030D-6E8A-4147-A177-3AD203B41FA5}">
                      <a16:colId xmlns:a16="http://schemas.microsoft.com/office/drawing/2014/main" val="20002"/>
                    </a:ext>
                  </a:extLst>
                </a:gridCol>
                <a:gridCol w="694689">
                  <a:extLst>
                    <a:ext uri="{9D8B030D-6E8A-4147-A177-3AD203B41FA5}">
                      <a16:colId xmlns:a16="http://schemas.microsoft.com/office/drawing/2014/main" val="20003"/>
                    </a:ext>
                  </a:extLst>
                </a:gridCol>
                <a:gridCol w="694689">
                  <a:extLst>
                    <a:ext uri="{9D8B030D-6E8A-4147-A177-3AD203B41FA5}">
                      <a16:colId xmlns:a16="http://schemas.microsoft.com/office/drawing/2014/main" val="20004"/>
                    </a:ext>
                  </a:extLst>
                </a:gridCol>
                <a:gridCol w="694689">
                  <a:extLst>
                    <a:ext uri="{9D8B030D-6E8A-4147-A177-3AD203B41FA5}">
                      <a16:colId xmlns:a16="http://schemas.microsoft.com/office/drawing/2014/main" val="20005"/>
                    </a:ext>
                  </a:extLst>
                </a:gridCol>
                <a:gridCol w="694689">
                  <a:extLst>
                    <a:ext uri="{9D8B030D-6E8A-4147-A177-3AD203B41FA5}">
                      <a16:colId xmlns:a16="http://schemas.microsoft.com/office/drawing/2014/main" val="20006"/>
                    </a:ext>
                  </a:extLst>
                </a:gridCol>
                <a:gridCol w="694690">
                  <a:extLst>
                    <a:ext uri="{9D8B030D-6E8A-4147-A177-3AD203B41FA5}">
                      <a16:colId xmlns:a16="http://schemas.microsoft.com/office/drawing/2014/main" val="20007"/>
                    </a:ext>
                  </a:extLst>
                </a:gridCol>
                <a:gridCol w="694690">
                  <a:extLst>
                    <a:ext uri="{9D8B030D-6E8A-4147-A177-3AD203B41FA5}">
                      <a16:colId xmlns:a16="http://schemas.microsoft.com/office/drawing/2014/main" val="20008"/>
                    </a:ext>
                  </a:extLst>
                </a:gridCol>
                <a:gridCol w="694690">
                  <a:extLst>
                    <a:ext uri="{9D8B030D-6E8A-4147-A177-3AD203B41FA5}">
                      <a16:colId xmlns:a16="http://schemas.microsoft.com/office/drawing/2014/main" val="20009"/>
                    </a:ext>
                  </a:extLst>
                </a:gridCol>
              </a:tblGrid>
              <a:tr h="224417">
                <a:tc gridSpan="3">
                  <a:txBody>
                    <a:bodyPr/>
                    <a:lstStyle/>
                    <a:p>
                      <a:pPr>
                        <a:lnSpc>
                          <a:spcPct val="100000"/>
                        </a:lnSpc>
                      </a:pPr>
                      <a:endParaRPr sz="1100">
                        <a:latin typeface="Times New Roman"/>
                        <a:cs typeface="Times New Roman"/>
                      </a:endParaRPr>
                    </a:p>
                  </a:txBody>
                  <a:tcPr marL="0" marR="0" marT="0" marB="0">
                    <a:lnR w="6350">
                      <a:solidFill>
                        <a:srgbClr val="000000"/>
                      </a:solidFill>
                      <a:prstDash val="solid"/>
                    </a:lnR>
                    <a:lnB w="635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marL="418465">
                        <a:lnSpc>
                          <a:spcPct val="100000"/>
                        </a:lnSpc>
                        <a:spcBef>
                          <a:spcPts val="120"/>
                        </a:spcBef>
                      </a:pPr>
                      <a:r>
                        <a:rPr sz="1100" spc="-10" dirty="0">
                          <a:latin typeface="Yu Gothic"/>
                          <a:cs typeface="Yu Gothic"/>
                        </a:rPr>
                        <a:t>適格（返還）請求書</a:t>
                      </a:r>
                      <a:endParaRPr sz="110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tc gridSpan="4">
                  <a:txBody>
                    <a:bodyPr/>
                    <a:lstStyle/>
                    <a:p>
                      <a:pPr algn="ctr">
                        <a:lnSpc>
                          <a:spcPct val="100000"/>
                        </a:lnSpc>
                        <a:spcBef>
                          <a:spcPts val="120"/>
                        </a:spcBef>
                      </a:pPr>
                      <a:r>
                        <a:rPr sz="1100" spc="-10" dirty="0">
                          <a:latin typeface="Yu Gothic"/>
                          <a:cs typeface="Yu Gothic"/>
                        </a:rPr>
                        <a:t>仕入明細書</a:t>
                      </a:r>
                      <a:endParaRPr sz="110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224418">
                <a:tc>
                  <a:txBody>
                    <a:bodyPr/>
                    <a:lstStyle/>
                    <a:p>
                      <a:pPr marL="20955">
                        <a:lnSpc>
                          <a:spcPct val="100000"/>
                        </a:lnSpc>
                        <a:spcBef>
                          <a:spcPts val="160"/>
                        </a:spcBef>
                      </a:pPr>
                      <a:r>
                        <a:rPr sz="1100" spc="-10" dirty="0">
                          <a:latin typeface="Yu Gothic"/>
                          <a:cs typeface="Yu Gothic"/>
                        </a:rPr>
                        <a:t>税種区分</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0955">
                        <a:lnSpc>
                          <a:spcPct val="100000"/>
                        </a:lnSpc>
                        <a:spcBef>
                          <a:spcPts val="160"/>
                        </a:spcBef>
                      </a:pPr>
                      <a:r>
                        <a:rPr sz="1100" spc="-10" dirty="0">
                          <a:latin typeface="Yu Gothic"/>
                          <a:cs typeface="Yu Gothic"/>
                        </a:rPr>
                        <a:t>税区分</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4445" algn="ctr">
                        <a:lnSpc>
                          <a:spcPct val="100000"/>
                        </a:lnSpc>
                        <a:spcBef>
                          <a:spcPts val="160"/>
                        </a:spcBef>
                      </a:pPr>
                      <a:r>
                        <a:rPr sz="1100" spc="-10" dirty="0">
                          <a:latin typeface="Yu Gothic"/>
                          <a:cs typeface="Yu Gothic"/>
                        </a:rPr>
                        <a:t>税率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60"/>
                        </a:spcBef>
                      </a:pPr>
                      <a:r>
                        <a:rPr sz="1100" spc="-10" dirty="0">
                          <a:latin typeface="Yu Gothic"/>
                          <a:cs typeface="Yu Gothic"/>
                        </a:rPr>
                        <a:t>売上</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60"/>
                        </a:spcBef>
                      </a:pPr>
                      <a:r>
                        <a:rPr sz="1100" spc="-10" dirty="0">
                          <a:latin typeface="Yu Gothic"/>
                          <a:cs typeface="Yu Gothic"/>
                        </a:rPr>
                        <a:t>返還</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60"/>
                        </a:spcBef>
                      </a:pPr>
                      <a:r>
                        <a:rPr sz="1100" spc="-10" dirty="0">
                          <a:latin typeface="Yu Gothic"/>
                          <a:cs typeface="Yu Gothic"/>
                        </a:rPr>
                        <a:t>輸出</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60"/>
                        </a:spcBef>
                      </a:pPr>
                      <a:r>
                        <a:rPr sz="1100" spc="-10" dirty="0">
                          <a:latin typeface="Yu Gothic"/>
                          <a:cs typeface="Yu Gothic"/>
                        </a:rPr>
                        <a:t>仕入</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60"/>
                        </a:spcBef>
                      </a:pPr>
                      <a:r>
                        <a:rPr sz="1100" spc="-10" dirty="0">
                          <a:latin typeface="Yu Gothic"/>
                          <a:cs typeface="Yu Gothic"/>
                        </a:rPr>
                        <a:t>返還</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5715" algn="ctr">
                        <a:lnSpc>
                          <a:spcPct val="100000"/>
                        </a:lnSpc>
                        <a:spcBef>
                          <a:spcPts val="160"/>
                        </a:spcBef>
                      </a:pPr>
                      <a:r>
                        <a:rPr sz="1100" spc="-10" dirty="0">
                          <a:latin typeface="Yu Gothic"/>
                          <a:cs typeface="Yu Gothic"/>
                        </a:rPr>
                        <a:t>相殺</a:t>
                      </a:r>
                      <a:r>
                        <a:rPr sz="1100" spc="-15" dirty="0">
                          <a:latin typeface="Yu Gothic"/>
                          <a:cs typeface="Yu Gothic"/>
                        </a:rPr>
                        <a:t>(</a:t>
                      </a:r>
                      <a:r>
                        <a:rPr sz="1100" spc="-10" dirty="0">
                          <a:latin typeface="Yu Gothic"/>
                          <a:cs typeface="Yu Gothic"/>
                        </a:rPr>
                        <a:t>注4)</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60"/>
                        </a:spcBef>
                      </a:pPr>
                      <a:r>
                        <a:rPr sz="1100" spc="-10" dirty="0">
                          <a:latin typeface="Yu Gothic"/>
                          <a:cs typeface="Yu Gothic"/>
                        </a:rPr>
                        <a:t>輸入</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extLst>
                  <a:ext uri="{0D108BD9-81ED-4DB2-BD59-A6C34878D82A}">
                    <a16:rowId xmlns:a16="http://schemas.microsoft.com/office/drawing/2014/main" val="10001"/>
                  </a:ext>
                </a:extLst>
              </a:tr>
              <a:tr h="224416">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1989-4-1</a:t>
                      </a:r>
                      <a:r>
                        <a:rPr sz="1100" spc="-15" dirty="0">
                          <a:latin typeface="Yu Gothic"/>
                          <a:cs typeface="Yu Gothic"/>
                        </a:rPr>
                        <a:t>標</a:t>
                      </a:r>
                      <a:r>
                        <a:rPr sz="1100" spc="-10" dirty="0">
                          <a:latin typeface="Yu Gothic"/>
                          <a:cs typeface="Yu Gothic"/>
                        </a:rPr>
                        <a:t>準</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3</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224416">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1997-4-1</a:t>
                      </a:r>
                      <a:r>
                        <a:rPr sz="1100" spc="-15" dirty="0">
                          <a:latin typeface="Yu Gothic"/>
                          <a:cs typeface="Yu Gothic"/>
                        </a:rPr>
                        <a:t>標</a:t>
                      </a:r>
                      <a:r>
                        <a:rPr sz="1100" spc="-10" dirty="0">
                          <a:latin typeface="Yu Gothic"/>
                          <a:cs typeface="Yu Gothic"/>
                        </a:rPr>
                        <a:t>準</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5</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224412">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2014-4-1</a:t>
                      </a:r>
                      <a:r>
                        <a:rPr sz="1100" spc="-15" dirty="0">
                          <a:latin typeface="Yu Gothic"/>
                          <a:cs typeface="Yu Gothic"/>
                        </a:rPr>
                        <a:t>標</a:t>
                      </a:r>
                      <a:r>
                        <a:rPr sz="1100" spc="-10" dirty="0">
                          <a:latin typeface="Yu Gothic"/>
                          <a:cs typeface="Yu Gothic"/>
                        </a:rPr>
                        <a:t>準</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8</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224420">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2019-10-1</a:t>
                      </a:r>
                      <a:r>
                        <a:rPr sz="1100" spc="-15" dirty="0">
                          <a:latin typeface="Yu Gothic"/>
                          <a:cs typeface="Yu Gothic"/>
                        </a:rPr>
                        <a:t>軽</a:t>
                      </a:r>
                      <a:r>
                        <a:rPr sz="1100" spc="-10" dirty="0">
                          <a:latin typeface="Yu Gothic"/>
                          <a:cs typeface="Yu Gothic"/>
                        </a:rPr>
                        <a:t>減</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8</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224416">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2019-10-1</a:t>
                      </a:r>
                      <a:r>
                        <a:rPr sz="1100" spc="-15" dirty="0">
                          <a:latin typeface="Yu Gothic"/>
                          <a:cs typeface="Yu Gothic"/>
                        </a:rPr>
                        <a:t>標</a:t>
                      </a:r>
                      <a:r>
                        <a:rPr sz="1100" spc="-10" dirty="0">
                          <a:latin typeface="Yu Gothic"/>
                          <a:cs typeface="Yu Gothic"/>
                        </a:rPr>
                        <a:t>準</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spc="-10" dirty="0">
                          <a:latin typeface="Yu Gothic"/>
                          <a:cs typeface="Yu Gothic"/>
                        </a:rPr>
                        <a:t>10</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224416">
                <a:tc>
                  <a:txBody>
                    <a:bodyPr/>
                    <a:lstStyle/>
                    <a:p>
                      <a:pPr marL="20955">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955">
                        <a:lnSpc>
                          <a:spcPct val="100000"/>
                        </a:lnSpc>
                        <a:spcBef>
                          <a:spcPts val="160"/>
                        </a:spcBef>
                      </a:pPr>
                      <a:r>
                        <a:rPr sz="1100" spc="-10" dirty="0">
                          <a:latin typeface="Yu Gothic"/>
                          <a:cs typeface="Yu Gothic"/>
                        </a:rPr>
                        <a:t>2019-10-1</a:t>
                      </a:r>
                      <a:r>
                        <a:rPr sz="1100" spc="-15" dirty="0">
                          <a:latin typeface="Yu Gothic"/>
                          <a:cs typeface="Yu Gothic"/>
                        </a:rPr>
                        <a:t>軽</a:t>
                      </a:r>
                      <a:r>
                        <a:rPr sz="1100" spc="-10" dirty="0">
                          <a:latin typeface="Yu Gothic"/>
                          <a:cs typeface="Yu Gothic"/>
                        </a:rPr>
                        <a:t>減返還</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8</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7"/>
                  </a:ext>
                </a:extLst>
              </a:tr>
              <a:tr h="224412">
                <a:tc>
                  <a:txBody>
                    <a:bodyPr/>
                    <a:lstStyle/>
                    <a:p>
                      <a:pPr marL="20955">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955">
                        <a:lnSpc>
                          <a:spcPct val="100000"/>
                        </a:lnSpc>
                        <a:spcBef>
                          <a:spcPts val="160"/>
                        </a:spcBef>
                      </a:pPr>
                      <a:r>
                        <a:rPr sz="1100" spc="-10" dirty="0">
                          <a:latin typeface="Yu Gothic"/>
                          <a:cs typeface="Yu Gothic"/>
                        </a:rPr>
                        <a:t>2019-10-1</a:t>
                      </a:r>
                      <a:r>
                        <a:rPr sz="1100" spc="-15" dirty="0">
                          <a:latin typeface="Yu Gothic"/>
                          <a:cs typeface="Yu Gothic"/>
                        </a:rPr>
                        <a:t>標</a:t>
                      </a:r>
                      <a:r>
                        <a:rPr sz="1100" spc="-10" dirty="0">
                          <a:latin typeface="Yu Gothic"/>
                          <a:cs typeface="Yu Gothic"/>
                        </a:rPr>
                        <a:t>準返還</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spc="-10" dirty="0">
                          <a:latin typeface="Yu Gothic"/>
                          <a:cs typeface="Yu Gothic"/>
                        </a:rPr>
                        <a:t>10</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8"/>
                  </a:ext>
                </a:extLst>
              </a:tr>
              <a:tr h="224418">
                <a:tc>
                  <a:txBody>
                    <a:bodyPr/>
                    <a:lstStyle/>
                    <a:p>
                      <a:pPr marL="20955">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955">
                        <a:lnSpc>
                          <a:spcPct val="100000"/>
                        </a:lnSpc>
                        <a:spcBef>
                          <a:spcPts val="160"/>
                        </a:spcBef>
                      </a:pPr>
                      <a:r>
                        <a:rPr sz="1100" spc="-10" dirty="0">
                          <a:latin typeface="Yu Gothic"/>
                          <a:cs typeface="Yu Gothic"/>
                        </a:rPr>
                        <a:t>2019-10-1</a:t>
                      </a:r>
                      <a:r>
                        <a:rPr sz="1100" spc="-15" dirty="0">
                          <a:latin typeface="Yu Gothic"/>
                          <a:cs typeface="Yu Gothic"/>
                        </a:rPr>
                        <a:t>共</a:t>
                      </a:r>
                      <a:r>
                        <a:rPr sz="1100" spc="-10" dirty="0">
                          <a:latin typeface="Yu Gothic"/>
                          <a:cs typeface="Yu Gothic"/>
                        </a:rPr>
                        <a:t>通返還（注</a:t>
                      </a:r>
                      <a:r>
                        <a:rPr sz="1100" spc="-15" dirty="0">
                          <a:latin typeface="Yu Gothic"/>
                          <a:cs typeface="Yu Gothic"/>
                        </a:rPr>
                        <a:t>1）</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60"/>
                        </a:spcBef>
                      </a:pPr>
                      <a:r>
                        <a:rPr sz="1100" dirty="0">
                          <a:latin typeface="Yu Gothic"/>
                          <a:cs typeface="Yu Gothic"/>
                        </a:rPr>
                        <a:t>-</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9"/>
                  </a:ext>
                </a:extLst>
              </a:tr>
              <a:tr h="224418">
                <a:tc>
                  <a:txBody>
                    <a:bodyPr/>
                    <a:lstStyle/>
                    <a:p>
                      <a:pPr marL="20955">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955">
                        <a:lnSpc>
                          <a:spcPct val="100000"/>
                        </a:lnSpc>
                        <a:spcBef>
                          <a:spcPts val="160"/>
                        </a:spcBef>
                      </a:pPr>
                      <a:r>
                        <a:rPr sz="1100" spc="-10" dirty="0">
                          <a:latin typeface="Yu Gothic"/>
                          <a:cs typeface="Yu Gothic"/>
                        </a:rPr>
                        <a:t>2014-4-1</a:t>
                      </a:r>
                      <a:r>
                        <a:rPr sz="1100" spc="-15" dirty="0">
                          <a:latin typeface="Yu Gothic"/>
                          <a:cs typeface="Yu Gothic"/>
                        </a:rPr>
                        <a:t>標</a:t>
                      </a:r>
                      <a:r>
                        <a:rPr sz="1100" spc="-10" dirty="0">
                          <a:latin typeface="Yu Gothic"/>
                          <a:cs typeface="Yu Gothic"/>
                        </a:rPr>
                        <a:t>準仕入</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8</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0"/>
                  </a:ext>
                </a:extLst>
              </a:tr>
              <a:tr h="224416">
                <a:tc>
                  <a:txBody>
                    <a:bodyPr/>
                    <a:lstStyle/>
                    <a:p>
                      <a:pPr marL="20955">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0955">
                        <a:lnSpc>
                          <a:spcPct val="100000"/>
                        </a:lnSpc>
                        <a:spcBef>
                          <a:spcPts val="160"/>
                        </a:spcBef>
                      </a:pPr>
                      <a:r>
                        <a:rPr sz="1100" spc="-10" dirty="0">
                          <a:latin typeface="Yu Gothic"/>
                          <a:cs typeface="Yu Gothic"/>
                        </a:rPr>
                        <a:t>2019-10-1</a:t>
                      </a:r>
                      <a:r>
                        <a:rPr sz="1100" spc="-15" dirty="0">
                          <a:latin typeface="Yu Gothic"/>
                          <a:cs typeface="Yu Gothic"/>
                        </a:rPr>
                        <a:t>軽</a:t>
                      </a:r>
                      <a:r>
                        <a:rPr sz="1100" spc="-10" dirty="0">
                          <a:latin typeface="Yu Gothic"/>
                          <a:cs typeface="Yu Gothic"/>
                        </a:rPr>
                        <a:t>減仕入</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8</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r h="224416">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2019-10-1</a:t>
                      </a:r>
                      <a:r>
                        <a:rPr sz="1100" spc="-15" dirty="0">
                          <a:latin typeface="Yu Gothic"/>
                          <a:cs typeface="Yu Gothic"/>
                        </a:rPr>
                        <a:t>標</a:t>
                      </a:r>
                      <a:r>
                        <a:rPr sz="1100" spc="-10" dirty="0">
                          <a:latin typeface="Yu Gothic"/>
                          <a:cs typeface="Yu Gothic"/>
                        </a:rPr>
                        <a:t>準仕入</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spc="-10" dirty="0">
                          <a:latin typeface="Yu Gothic"/>
                          <a:cs typeface="Yu Gothic"/>
                        </a:rPr>
                        <a:t>10</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2"/>
                  </a:ext>
                </a:extLst>
              </a:tr>
              <a:tr h="224412">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仕入共通</a:t>
                      </a:r>
                      <a:r>
                        <a:rPr sz="1100" spc="-15" dirty="0">
                          <a:latin typeface="Yu Gothic"/>
                          <a:cs typeface="Yu Gothic"/>
                        </a:rPr>
                        <a:t>(</a:t>
                      </a:r>
                      <a:r>
                        <a:rPr sz="1100" spc="-10" dirty="0">
                          <a:latin typeface="Yu Gothic"/>
                          <a:cs typeface="Yu Gothic"/>
                        </a:rPr>
                        <a:t>注２)</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60"/>
                        </a:spcBef>
                      </a:pPr>
                      <a:r>
                        <a:rPr sz="1100" dirty="0">
                          <a:latin typeface="Yu Gothic"/>
                          <a:cs typeface="Yu Gothic"/>
                        </a:rPr>
                        <a:t>-</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3"/>
                  </a:ext>
                </a:extLst>
              </a:tr>
              <a:tr h="224420">
                <a:tc>
                  <a:txBody>
                    <a:bodyPr/>
                    <a:lstStyle/>
                    <a:p>
                      <a:pPr marL="21590">
                        <a:lnSpc>
                          <a:spcPct val="100000"/>
                        </a:lnSpc>
                        <a:spcBef>
                          <a:spcPts val="160"/>
                        </a:spcBef>
                      </a:pPr>
                      <a:r>
                        <a:rPr sz="1100" spc="-10" dirty="0">
                          <a:latin typeface="Yu Gothic"/>
                          <a:cs typeface="Yu Gothic"/>
                        </a:rPr>
                        <a:t>消費税</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0"/>
                        </a:spcBef>
                      </a:pPr>
                      <a:r>
                        <a:rPr sz="1100" spc="-10" dirty="0">
                          <a:latin typeface="Yu Gothic"/>
                          <a:cs typeface="Yu Gothic"/>
                        </a:rPr>
                        <a:t>特定課税仕入</a:t>
                      </a:r>
                      <a:r>
                        <a:rPr sz="1100" spc="-15" dirty="0">
                          <a:latin typeface="Yu Gothic"/>
                          <a:cs typeface="Yu Gothic"/>
                        </a:rPr>
                        <a:t>(</a:t>
                      </a:r>
                      <a:r>
                        <a:rPr sz="1100" spc="-10" dirty="0">
                          <a:latin typeface="Yu Gothic"/>
                          <a:cs typeface="Yu Gothic"/>
                        </a:rPr>
                        <a:t>注３)</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spc="-10" dirty="0">
                          <a:latin typeface="Yu Gothic"/>
                          <a:cs typeface="Yu Gothic"/>
                        </a:rPr>
                        <a:t>10</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0"/>
                        </a:spcBef>
                      </a:pPr>
                      <a:r>
                        <a:rPr sz="1100" dirty="0">
                          <a:latin typeface="Yu Gothic"/>
                          <a:cs typeface="Yu Gothic"/>
                        </a:rPr>
                        <a:t>〇</a:t>
                      </a:r>
                      <a:endParaRPr sz="1100">
                        <a:latin typeface="Yu Gothic"/>
                        <a:cs typeface="Yu Gothic"/>
                      </a:endParaRPr>
                    </a:p>
                  </a:txBody>
                  <a:tcPr marL="0" marR="0" marT="2032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4"/>
                  </a:ext>
                </a:extLst>
              </a:tr>
              <a:tr h="224416">
                <a:tc>
                  <a:txBody>
                    <a:bodyPr/>
                    <a:lstStyle/>
                    <a:p>
                      <a:pPr marL="21590">
                        <a:lnSpc>
                          <a:spcPct val="100000"/>
                        </a:lnSpc>
                        <a:spcBef>
                          <a:spcPts val="165"/>
                        </a:spcBef>
                      </a:pPr>
                      <a:r>
                        <a:rPr sz="1100" spc="-10" dirty="0">
                          <a:latin typeface="Yu Gothic"/>
                          <a:cs typeface="Yu Gothic"/>
                        </a:rPr>
                        <a:t>消費税</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5"/>
                        </a:spcBef>
                      </a:pPr>
                      <a:r>
                        <a:rPr sz="1100" spc="-10" dirty="0">
                          <a:latin typeface="Yu Gothic"/>
                          <a:cs typeface="Yu Gothic"/>
                        </a:rPr>
                        <a:t>免税</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715" algn="ctr">
                        <a:lnSpc>
                          <a:spcPct val="100000"/>
                        </a:lnSpc>
                        <a:spcBef>
                          <a:spcPts val="165"/>
                        </a:spcBef>
                      </a:pPr>
                      <a:r>
                        <a:rPr sz="1100" dirty="0">
                          <a:latin typeface="Yu Gothic"/>
                          <a:cs typeface="Yu Gothic"/>
                        </a:rPr>
                        <a:t>0</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5"/>
                        </a:spcBef>
                      </a:pPr>
                      <a:r>
                        <a:rPr sz="1100" dirty="0">
                          <a:latin typeface="Yu Gothic"/>
                          <a:cs typeface="Yu Gothic"/>
                        </a:rPr>
                        <a:t>〇</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5"/>
                  </a:ext>
                </a:extLst>
              </a:tr>
              <a:tr h="224416">
                <a:tc>
                  <a:txBody>
                    <a:bodyPr/>
                    <a:lstStyle/>
                    <a:p>
                      <a:pPr marL="21590">
                        <a:lnSpc>
                          <a:spcPct val="100000"/>
                        </a:lnSpc>
                        <a:spcBef>
                          <a:spcPts val="165"/>
                        </a:spcBef>
                      </a:pPr>
                      <a:r>
                        <a:rPr sz="1100" spc="-10" dirty="0">
                          <a:latin typeface="Yu Gothic"/>
                          <a:cs typeface="Yu Gothic"/>
                        </a:rPr>
                        <a:t>消費税</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5"/>
                        </a:spcBef>
                      </a:pPr>
                      <a:r>
                        <a:rPr sz="1100" spc="-10" dirty="0">
                          <a:latin typeface="Yu Gothic"/>
                          <a:cs typeface="Yu Gothic"/>
                        </a:rPr>
                        <a:t>非課税</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715" algn="ctr">
                        <a:lnSpc>
                          <a:spcPct val="100000"/>
                        </a:lnSpc>
                        <a:spcBef>
                          <a:spcPts val="165"/>
                        </a:spcBef>
                      </a:pPr>
                      <a:r>
                        <a:rPr sz="1100" dirty="0">
                          <a:latin typeface="Yu Gothic"/>
                          <a:cs typeface="Yu Gothic"/>
                        </a:rPr>
                        <a:t>0</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5"/>
                        </a:spcBef>
                      </a:pPr>
                      <a:r>
                        <a:rPr sz="1100" dirty="0">
                          <a:latin typeface="Yu Gothic"/>
                          <a:cs typeface="Yu Gothic"/>
                        </a:rPr>
                        <a:t>〇</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165"/>
                        </a:spcBef>
                      </a:pPr>
                      <a:r>
                        <a:rPr sz="1100" dirty="0">
                          <a:latin typeface="Yu Gothic"/>
                          <a:cs typeface="Yu Gothic"/>
                        </a:rPr>
                        <a:t>〇</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6"/>
                  </a:ext>
                </a:extLst>
              </a:tr>
              <a:tr h="224412">
                <a:tc>
                  <a:txBody>
                    <a:bodyPr/>
                    <a:lstStyle/>
                    <a:p>
                      <a:pPr marL="21590">
                        <a:lnSpc>
                          <a:spcPct val="100000"/>
                        </a:lnSpc>
                        <a:spcBef>
                          <a:spcPts val="165"/>
                        </a:spcBef>
                      </a:pPr>
                      <a:r>
                        <a:rPr sz="1100" spc="-10" dirty="0">
                          <a:latin typeface="Yu Gothic"/>
                          <a:cs typeface="Yu Gothic"/>
                        </a:rPr>
                        <a:t>消費税</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1590">
                        <a:lnSpc>
                          <a:spcPct val="100000"/>
                        </a:lnSpc>
                        <a:spcBef>
                          <a:spcPts val="165"/>
                        </a:spcBef>
                      </a:pPr>
                      <a:r>
                        <a:rPr sz="1100" spc="-10" dirty="0">
                          <a:latin typeface="Yu Gothic"/>
                          <a:cs typeface="Yu Gothic"/>
                        </a:rPr>
                        <a:t>不課税</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65"/>
                        </a:spcBef>
                      </a:pPr>
                      <a:r>
                        <a:rPr sz="1100" dirty="0">
                          <a:latin typeface="Yu Gothic"/>
                          <a:cs typeface="Yu Gothic"/>
                        </a:rPr>
                        <a:t>-</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715" algn="ctr">
                        <a:lnSpc>
                          <a:spcPct val="100000"/>
                        </a:lnSpc>
                        <a:spcBef>
                          <a:spcPts val="165"/>
                        </a:spcBef>
                      </a:pPr>
                      <a:r>
                        <a:rPr sz="1100" dirty="0">
                          <a:latin typeface="Yu Gothic"/>
                          <a:cs typeface="Yu Gothic"/>
                        </a:rPr>
                        <a:t>〇</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715" algn="ctr">
                        <a:lnSpc>
                          <a:spcPct val="100000"/>
                        </a:lnSpc>
                        <a:spcBef>
                          <a:spcPts val="165"/>
                        </a:spcBef>
                      </a:pPr>
                      <a:r>
                        <a:rPr sz="1100" dirty="0">
                          <a:latin typeface="Yu Gothic"/>
                          <a:cs typeface="Yu Gothic"/>
                        </a:rPr>
                        <a:t>〇</a:t>
                      </a:r>
                      <a:endParaRPr sz="1100">
                        <a:latin typeface="Yu Gothic"/>
                        <a:cs typeface="Yu Gothic"/>
                      </a:endParaRPr>
                    </a:p>
                  </a:txBody>
                  <a:tcPr marL="0" marR="0" marT="2095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1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7"/>
                  </a:ext>
                </a:extLst>
              </a:tr>
            </a:tbl>
          </a:graphicData>
        </a:graphic>
      </p:graphicFrame>
      <p:sp>
        <p:nvSpPr>
          <p:cNvPr id="25" name="object 25"/>
          <p:cNvSpPr/>
          <p:nvPr/>
        </p:nvSpPr>
        <p:spPr>
          <a:xfrm>
            <a:off x="8811728" y="5245370"/>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26" name="object 26"/>
          <p:cNvSpPr/>
          <p:nvPr/>
        </p:nvSpPr>
        <p:spPr>
          <a:xfrm>
            <a:off x="8811727" y="5245371"/>
            <a:ext cx="0" cy="5080"/>
          </a:xfrm>
          <a:custGeom>
            <a:avLst/>
            <a:gdLst/>
            <a:ahLst/>
            <a:cxnLst/>
            <a:rect l="l" t="t" r="r" b="b"/>
            <a:pathLst>
              <a:path h="5079">
                <a:moveTo>
                  <a:pt x="0" y="4774"/>
                </a:moveTo>
                <a:lnTo>
                  <a:pt x="2" y="0"/>
                </a:lnTo>
                <a:lnTo>
                  <a:pt x="0" y="4774"/>
                </a:lnTo>
                <a:close/>
              </a:path>
            </a:pathLst>
          </a:custGeom>
          <a:solidFill>
            <a:srgbClr val="D3D3D3"/>
          </a:solidFill>
        </p:spPr>
        <p:txBody>
          <a:bodyPr wrap="square" lIns="0" tIns="0" rIns="0" bIns="0" rtlCol="0"/>
          <a:lstStyle/>
          <a:p>
            <a:endParaRPr/>
          </a:p>
        </p:txBody>
      </p:sp>
      <p:sp>
        <p:nvSpPr>
          <p:cNvPr id="27" name="object 27"/>
          <p:cNvSpPr/>
          <p:nvPr/>
        </p:nvSpPr>
        <p:spPr>
          <a:xfrm>
            <a:off x="8811728" y="5469786"/>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28" name="object 28"/>
          <p:cNvSpPr/>
          <p:nvPr/>
        </p:nvSpPr>
        <p:spPr>
          <a:xfrm>
            <a:off x="8811727" y="5469788"/>
            <a:ext cx="0" cy="5080"/>
          </a:xfrm>
          <a:custGeom>
            <a:avLst/>
            <a:gdLst/>
            <a:ahLst/>
            <a:cxnLst/>
            <a:rect l="l" t="t" r="r" b="b"/>
            <a:pathLst>
              <a:path h="5079">
                <a:moveTo>
                  <a:pt x="0" y="4774"/>
                </a:moveTo>
                <a:lnTo>
                  <a:pt x="2" y="0"/>
                </a:lnTo>
                <a:lnTo>
                  <a:pt x="0" y="4774"/>
                </a:lnTo>
                <a:close/>
              </a:path>
            </a:pathLst>
          </a:custGeom>
          <a:solidFill>
            <a:srgbClr val="D3D3D3"/>
          </a:solidFill>
        </p:spPr>
        <p:txBody>
          <a:bodyPr wrap="square" lIns="0" tIns="0" rIns="0" bIns="0" rtlCol="0"/>
          <a:lstStyle/>
          <a:p>
            <a:endParaRPr/>
          </a:p>
        </p:txBody>
      </p:sp>
      <p:sp>
        <p:nvSpPr>
          <p:cNvPr id="29" name="object 29"/>
          <p:cNvSpPr/>
          <p:nvPr/>
        </p:nvSpPr>
        <p:spPr>
          <a:xfrm>
            <a:off x="8811728" y="5694203"/>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30" name="object 30"/>
          <p:cNvSpPr/>
          <p:nvPr/>
        </p:nvSpPr>
        <p:spPr>
          <a:xfrm>
            <a:off x="8811727" y="5694204"/>
            <a:ext cx="0" cy="5080"/>
          </a:xfrm>
          <a:custGeom>
            <a:avLst/>
            <a:gdLst/>
            <a:ahLst/>
            <a:cxnLst/>
            <a:rect l="l" t="t" r="r" b="b"/>
            <a:pathLst>
              <a:path h="5079">
                <a:moveTo>
                  <a:pt x="0" y="4774"/>
                </a:moveTo>
                <a:lnTo>
                  <a:pt x="2" y="0"/>
                </a:lnTo>
                <a:lnTo>
                  <a:pt x="0" y="4774"/>
                </a:lnTo>
                <a:close/>
              </a:path>
            </a:pathLst>
          </a:custGeom>
          <a:solidFill>
            <a:srgbClr val="D3D3D3"/>
          </a:solidFill>
        </p:spPr>
        <p:txBody>
          <a:bodyPr wrap="square" lIns="0" tIns="0" rIns="0" bIns="0" rtlCol="0"/>
          <a:lstStyle/>
          <a:p>
            <a:endParaRPr/>
          </a:p>
        </p:txBody>
      </p:sp>
      <p:sp>
        <p:nvSpPr>
          <p:cNvPr id="31" name="object 31"/>
          <p:cNvSpPr/>
          <p:nvPr/>
        </p:nvSpPr>
        <p:spPr>
          <a:xfrm>
            <a:off x="8811728" y="5918619"/>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32" name="object 32"/>
          <p:cNvSpPr/>
          <p:nvPr/>
        </p:nvSpPr>
        <p:spPr>
          <a:xfrm>
            <a:off x="8811727" y="5918621"/>
            <a:ext cx="0" cy="5080"/>
          </a:xfrm>
          <a:custGeom>
            <a:avLst/>
            <a:gdLst/>
            <a:ahLst/>
            <a:cxnLst/>
            <a:rect l="l" t="t" r="r" b="b"/>
            <a:pathLst>
              <a:path h="5079">
                <a:moveTo>
                  <a:pt x="0" y="4774"/>
                </a:moveTo>
                <a:lnTo>
                  <a:pt x="2" y="0"/>
                </a:lnTo>
                <a:lnTo>
                  <a:pt x="0" y="4774"/>
                </a:lnTo>
                <a:close/>
              </a:path>
            </a:pathLst>
          </a:custGeom>
          <a:solidFill>
            <a:srgbClr val="D3D3D3"/>
          </a:solidFill>
        </p:spPr>
        <p:txBody>
          <a:bodyPr wrap="square" lIns="0" tIns="0" rIns="0" bIns="0" rtlCol="0"/>
          <a:lstStyle/>
          <a:p>
            <a:endParaRPr/>
          </a:p>
        </p:txBody>
      </p:sp>
      <p:sp>
        <p:nvSpPr>
          <p:cNvPr id="33" name="object 33"/>
          <p:cNvSpPr/>
          <p:nvPr/>
        </p:nvSpPr>
        <p:spPr>
          <a:xfrm>
            <a:off x="8811728" y="6143036"/>
            <a:ext cx="0" cy="0"/>
          </a:xfrm>
          <a:custGeom>
            <a:avLst/>
            <a:gdLst/>
            <a:ahLst/>
            <a:cxnLst/>
            <a:rect l="l" t="t" r="r" b="b"/>
            <a:pathLst>
              <a:path>
                <a:moveTo>
                  <a:pt x="0" y="0"/>
                </a:moveTo>
                <a:lnTo>
                  <a:pt x="2" y="0"/>
                </a:lnTo>
              </a:path>
            </a:pathLst>
          </a:custGeom>
          <a:ln w="3175">
            <a:solidFill>
              <a:srgbClr val="D3D3D3"/>
            </a:solidFill>
          </a:ln>
        </p:spPr>
        <p:txBody>
          <a:bodyPr wrap="square" lIns="0" tIns="0" rIns="0" bIns="0" rtlCol="0"/>
          <a:lstStyle/>
          <a:p>
            <a:endParaRPr/>
          </a:p>
        </p:txBody>
      </p:sp>
      <p:sp>
        <p:nvSpPr>
          <p:cNvPr id="34" name="object 34"/>
          <p:cNvSpPr/>
          <p:nvPr/>
        </p:nvSpPr>
        <p:spPr>
          <a:xfrm>
            <a:off x="8811727" y="6143037"/>
            <a:ext cx="0" cy="5080"/>
          </a:xfrm>
          <a:custGeom>
            <a:avLst/>
            <a:gdLst/>
            <a:ahLst/>
            <a:cxnLst/>
            <a:rect l="l" t="t" r="r" b="b"/>
            <a:pathLst>
              <a:path h="5079">
                <a:moveTo>
                  <a:pt x="2" y="0"/>
                </a:moveTo>
                <a:lnTo>
                  <a:pt x="0" y="4765"/>
                </a:lnTo>
                <a:lnTo>
                  <a:pt x="2" y="0"/>
                </a:lnTo>
                <a:close/>
              </a:path>
            </a:pathLst>
          </a:custGeom>
          <a:solidFill>
            <a:srgbClr val="D3D3D3"/>
          </a:solidFill>
        </p:spPr>
        <p:txBody>
          <a:bodyPr wrap="square" lIns="0" tIns="0" rIns="0" bIns="0" rtlCol="0"/>
          <a:lstStyle/>
          <a:p>
            <a:endParaRPr/>
          </a:p>
        </p:txBody>
      </p:sp>
      <p:sp>
        <p:nvSpPr>
          <p:cNvPr id="38" name="スライド番号プレースホルダー 37">
            <a:extLst>
              <a:ext uri="{FF2B5EF4-FFF2-40B4-BE49-F238E27FC236}">
                <a16:creationId xmlns:a16="http://schemas.microsoft.com/office/drawing/2014/main" id="{1B937547-92BE-46C8-A1FD-3B4543D71B31}"/>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5</a:t>
            </a:fld>
            <a:endParaRPr lang="en-US" altLang="ja-JP"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58772" y="242981"/>
            <a:ext cx="6426200" cy="566822"/>
          </a:xfrm>
          <a:prstGeom prst="rect">
            <a:avLst/>
          </a:prstGeom>
        </p:spPr>
        <p:txBody>
          <a:bodyPr vert="horz" wrap="square" lIns="0" tIns="12700" rIns="0" bIns="0" rtlCol="0">
            <a:spAutoFit/>
          </a:bodyPr>
          <a:lstStyle/>
          <a:p>
            <a:pPr marL="12700">
              <a:lnSpc>
                <a:spcPct val="100000"/>
              </a:lnSpc>
              <a:spcBef>
                <a:spcPts val="100"/>
              </a:spcBef>
            </a:pPr>
            <a:r>
              <a:rPr lang="ja-JP" altLang="en-US" dirty="0"/>
              <a:t>適格請求書</a:t>
            </a:r>
            <a:r>
              <a:rPr dirty="0" err="1"/>
              <a:t>適合文書組合せ一覧</a:t>
            </a:r>
            <a:endParaRPr dirty="0"/>
          </a:p>
        </p:txBody>
      </p:sp>
      <p:sp>
        <p:nvSpPr>
          <p:cNvPr id="3" name="object 3"/>
          <p:cNvSpPr txBox="1"/>
          <p:nvPr/>
        </p:nvSpPr>
        <p:spPr>
          <a:xfrm>
            <a:off x="707390" y="6425628"/>
            <a:ext cx="1610360"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888888"/>
                </a:solidFill>
                <a:latin typeface="Calibri"/>
                <a:cs typeface="Calibri"/>
              </a:rPr>
              <a:t>2019/1/16_v1.0_draft_r7</a:t>
            </a:r>
            <a:endParaRPr sz="1200">
              <a:latin typeface="Calibri"/>
              <a:cs typeface="Calibri"/>
            </a:endParaRPr>
          </a:p>
        </p:txBody>
      </p:sp>
      <p:sp>
        <p:nvSpPr>
          <p:cNvPr id="4" name="object 4"/>
          <p:cNvSpPr txBox="1"/>
          <p:nvPr/>
        </p:nvSpPr>
        <p:spPr>
          <a:xfrm>
            <a:off x="8331961" y="6425628"/>
            <a:ext cx="102870"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6</a:t>
            </a:r>
            <a:endParaRPr sz="1200">
              <a:latin typeface="Calibri"/>
              <a:cs typeface="Calibri"/>
            </a:endParaRPr>
          </a:p>
        </p:txBody>
      </p:sp>
      <p:sp>
        <p:nvSpPr>
          <p:cNvPr id="5" name="object 5"/>
          <p:cNvSpPr/>
          <p:nvPr/>
        </p:nvSpPr>
        <p:spPr>
          <a:xfrm>
            <a:off x="2543436" y="1021440"/>
            <a:ext cx="6332220" cy="157480"/>
          </a:xfrm>
          <a:custGeom>
            <a:avLst/>
            <a:gdLst/>
            <a:ahLst/>
            <a:cxnLst/>
            <a:rect l="l" t="t" r="r" b="b"/>
            <a:pathLst>
              <a:path w="6332220" h="157480">
                <a:moveTo>
                  <a:pt x="0" y="157093"/>
                </a:moveTo>
                <a:lnTo>
                  <a:pt x="6331911" y="157093"/>
                </a:lnTo>
                <a:lnTo>
                  <a:pt x="6331911" y="0"/>
                </a:lnTo>
                <a:lnTo>
                  <a:pt x="0" y="0"/>
                </a:lnTo>
                <a:lnTo>
                  <a:pt x="0" y="157093"/>
                </a:lnTo>
                <a:close/>
              </a:path>
            </a:pathLst>
          </a:custGeom>
          <a:solidFill>
            <a:srgbClr val="D9D9D9"/>
          </a:solidFill>
        </p:spPr>
        <p:txBody>
          <a:bodyPr wrap="square" lIns="0" tIns="0" rIns="0" bIns="0" rtlCol="0"/>
          <a:lstStyle/>
          <a:p>
            <a:endParaRPr/>
          </a:p>
        </p:txBody>
      </p:sp>
      <p:sp>
        <p:nvSpPr>
          <p:cNvPr id="6" name="object 6"/>
          <p:cNvSpPr/>
          <p:nvPr/>
        </p:nvSpPr>
        <p:spPr>
          <a:xfrm>
            <a:off x="268595" y="1178533"/>
            <a:ext cx="8606790" cy="164465"/>
          </a:xfrm>
          <a:custGeom>
            <a:avLst/>
            <a:gdLst/>
            <a:ahLst/>
            <a:cxnLst/>
            <a:rect l="l" t="t" r="r" b="b"/>
            <a:pathLst>
              <a:path w="8606790" h="164465">
                <a:moveTo>
                  <a:pt x="0" y="0"/>
                </a:moveTo>
                <a:lnTo>
                  <a:pt x="8606753" y="0"/>
                </a:lnTo>
                <a:lnTo>
                  <a:pt x="8606753" y="163919"/>
                </a:lnTo>
                <a:lnTo>
                  <a:pt x="0" y="163919"/>
                </a:lnTo>
                <a:lnTo>
                  <a:pt x="0" y="0"/>
                </a:lnTo>
                <a:close/>
              </a:path>
            </a:pathLst>
          </a:custGeom>
          <a:solidFill>
            <a:srgbClr val="D9D9D9"/>
          </a:solidFill>
        </p:spPr>
        <p:txBody>
          <a:bodyPr wrap="square" lIns="0" tIns="0" rIns="0" bIns="0" rtlCol="0"/>
          <a:lstStyle/>
          <a:p>
            <a:endParaRPr/>
          </a:p>
        </p:txBody>
      </p:sp>
      <p:sp>
        <p:nvSpPr>
          <p:cNvPr id="7" name="object 7"/>
          <p:cNvSpPr txBox="1"/>
          <p:nvPr/>
        </p:nvSpPr>
        <p:spPr>
          <a:xfrm>
            <a:off x="269104" y="4351777"/>
            <a:ext cx="5222240" cy="1470660"/>
          </a:xfrm>
          <a:prstGeom prst="rect">
            <a:avLst/>
          </a:prstGeom>
        </p:spPr>
        <p:txBody>
          <a:bodyPr vert="horz" wrap="square" lIns="0" tIns="57785" rIns="0" bIns="0" rtlCol="0">
            <a:spAutoFit/>
          </a:bodyPr>
          <a:lstStyle/>
          <a:p>
            <a:pPr marL="12700">
              <a:lnSpc>
                <a:spcPct val="100000"/>
              </a:lnSpc>
              <a:spcBef>
                <a:spcPts val="455"/>
              </a:spcBef>
            </a:pPr>
            <a:r>
              <a:rPr sz="750" spc="30" dirty="0">
                <a:latin typeface="Yu Gothic"/>
                <a:cs typeface="Yu Gothic"/>
              </a:rPr>
              <a:t>（適用）</a:t>
            </a:r>
            <a:endParaRPr sz="750">
              <a:latin typeface="Yu Gothic"/>
              <a:cs typeface="Yu Gothic"/>
            </a:endParaRPr>
          </a:p>
          <a:p>
            <a:pPr marL="12700">
              <a:lnSpc>
                <a:spcPct val="100000"/>
              </a:lnSpc>
              <a:spcBef>
                <a:spcPts val="365"/>
              </a:spcBef>
            </a:pPr>
            <a:r>
              <a:rPr sz="750" spc="30" dirty="0">
                <a:latin typeface="Yu Gothic"/>
                <a:cs typeface="Yu Gothic"/>
              </a:rPr>
              <a:t>〇：インボイス適合文書（消費税法の文書保存義務あり）。ただし、仕入明細書は仕入先の確認が必要</a:t>
            </a:r>
            <a:endParaRPr sz="750">
              <a:latin typeface="Yu Gothic"/>
              <a:cs typeface="Yu Gothic"/>
            </a:endParaRPr>
          </a:p>
          <a:p>
            <a:pPr marL="12700">
              <a:lnSpc>
                <a:spcPct val="100000"/>
              </a:lnSpc>
              <a:spcBef>
                <a:spcPts val="365"/>
              </a:spcBef>
            </a:pPr>
            <a:r>
              <a:rPr sz="750" spc="30" dirty="0">
                <a:latin typeface="Yu Gothic"/>
                <a:cs typeface="Yu Gothic"/>
              </a:rPr>
              <a:t>●：「適格返還請求書」適合文書</a:t>
            </a:r>
            <a:endParaRPr sz="750">
              <a:latin typeface="Yu Gothic"/>
              <a:cs typeface="Yu Gothic"/>
            </a:endParaRPr>
          </a:p>
          <a:p>
            <a:pPr marL="12700">
              <a:lnSpc>
                <a:spcPct val="100000"/>
              </a:lnSpc>
              <a:spcBef>
                <a:spcPts val="365"/>
              </a:spcBef>
            </a:pPr>
            <a:r>
              <a:rPr sz="750" spc="30" dirty="0">
                <a:latin typeface="Yu Gothic"/>
                <a:cs typeface="Yu Gothic"/>
              </a:rPr>
              <a:t>△：インボイスの要件の一部を満たす補完文書。</a:t>
            </a:r>
            <a:endParaRPr sz="750">
              <a:latin typeface="Yu Gothic"/>
              <a:cs typeface="Yu Gothic"/>
            </a:endParaRPr>
          </a:p>
          <a:p>
            <a:pPr marL="210820">
              <a:lnSpc>
                <a:spcPct val="100000"/>
              </a:lnSpc>
              <a:spcBef>
                <a:spcPts val="365"/>
              </a:spcBef>
            </a:pPr>
            <a:r>
              <a:rPr sz="750" spc="30" dirty="0">
                <a:latin typeface="Yu Gothic"/>
                <a:cs typeface="Yu Gothic"/>
              </a:rPr>
              <a:t>複数の補完文書によりインボイスを構成する（消費税法の文書保存義務あり）</a:t>
            </a:r>
            <a:endParaRPr sz="750">
              <a:latin typeface="Yu Gothic"/>
              <a:cs typeface="Yu Gothic"/>
            </a:endParaRPr>
          </a:p>
          <a:p>
            <a:pPr marL="12700">
              <a:lnSpc>
                <a:spcPct val="100000"/>
              </a:lnSpc>
              <a:spcBef>
                <a:spcPts val="360"/>
              </a:spcBef>
            </a:pPr>
            <a:r>
              <a:rPr sz="750" spc="30" dirty="0">
                <a:latin typeface="Yu Gothic"/>
                <a:cs typeface="Yu Gothic"/>
              </a:rPr>
              <a:t>×：適格請求書に該当しない文書（消費税法の文書保存義務なし／電子取引の取引データは電帳法上保存義務あり</a:t>
            </a:r>
            <a:r>
              <a:rPr sz="750" dirty="0">
                <a:latin typeface="Yu Gothic"/>
                <a:cs typeface="Yu Gothic"/>
              </a:rPr>
              <a:t>)</a:t>
            </a:r>
            <a:r>
              <a:rPr sz="750" spc="30" dirty="0">
                <a:latin typeface="Yu Gothic"/>
                <a:cs typeface="Yu Gothic"/>
              </a:rPr>
              <a:t>図</a:t>
            </a:r>
            <a:endParaRPr sz="750">
              <a:latin typeface="Yu Gothic"/>
              <a:cs typeface="Yu Gothic"/>
            </a:endParaRPr>
          </a:p>
          <a:p>
            <a:pPr>
              <a:lnSpc>
                <a:spcPct val="100000"/>
              </a:lnSpc>
            </a:pPr>
            <a:endParaRPr sz="800">
              <a:latin typeface="Times New Roman"/>
              <a:cs typeface="Times New Roman"/>
            </a:endParaRPr>
          </a:p>
          <a:p>
            <a:pPr marL="12700">
              <a:lnSpc>
                <a:spcPct val="100000"/>
              </a:lnSpc>
              <a:spcBef>
                <a:spcPts val="710"/>
              </a:spcBef>
            </a:pPr>
            <a:r>
              <a:rPr sz="750" spc="30" dirty="0">
                <a:latin typeface="Yu Gothic"/>
                <a:cs typeface="Yu Gothic"/>
              </a:rPr>
              <a:t>（注１）一括請求書は月締めで発行する請求書</a:t>
            </a:r>
            <a:endParaRPr sz="750">
              <a:latin typeface="Yu Gothic"/>
              <a:cs typeface="Yu Gothic"/>
            </a:endParaRPr>
          </a:p>
          <a:p>
            <a:pPr marL="12700">
              <a:lnSpc>
                <a:spcPct val="100000"/>
              </a:lnSpc>
              <a:spcBef>
                <a:spcPts val="365"/>
              </a:spcBef>
            </a:pPr>
            <a:r>
              <a:rPr sz="750" spc="30" dirty="0">
                <a:latin typeface="Yu Gothic"/>
                <a:cs typeface="Yu Gothic"/>
              </a:rPr>
              <a:t>（注２）仕入回答書は回答期限内に「了解不可」回答する場合に使用。すべて「了解」の場合は不要</a:t>
            </a:r>
            <a:endParaRPr sz="750">
              <a:latin typeface="Yu Gothic"/>
              <a:cs typeface="Yu Gothic"/>
            </a:endParaRPr>
          </a:p>
        </p:txBody>
      </p:sp>
      <p:sp>
        <p:nvSpPr>
          <p:cNvPr id="8" name="object 8"/>
          <p:cNvSpPr/>
          <p:nvPr/>
        </p:nvSpPr>
        <p:spPr>
          <a:xfrm>
            <a:off x="265175" y="1018032"/>
            <a:ext cx="2278380" cy="0"/>
          </a:xfrm>
          <a:custGeom>
            <a:avLst/>
            <a:gdLst/>
            <a:ahLst/>
            <a:cxnLst/>
            <a:rect l="l" t="t" r="r" b="b"/>
            <a:pathLst>
              <a:path w="2278380">
                <a:moveTo>
                  <a:pt x="0" y="0"/>
                </a:moveTo>
                <a:lnTo>
                  <a:pt x="2278259" y="0"/>
                </a:lnTo>
              </a:path>
            </a:pathLst>
          </a:custGeom>
          <a:ln w="3175">
            <a:solidFill>
              <a:srgbClr val="D3D3D3"/>
            </a:solidFill>
          </a:ln>
        </p:spPr>
        <p:txBody>
          <a:bodyPr wrap="square" lIns="0" tIns="0" rIns="0" bIns="0" rtlCol="0"/>
          <a:lstStyle/>
          <a:p>
            <a:endParaRPr/>
          </a:p>
        </p:txBody>
      </p:sp>
      <p:sp>
        <p:nvSpPr>
          <p:cNvPr id="9" name="object 9"/>
          <p:cNvSpPr/>
          <p:nvPr/>
        </p:nvSpPr>
        <p:spPr>
          <a:xfrm>
            <a:off x="265177" y="1019741"/>
            <a:ext cx="2278380" cy="0"/>
          </a:xfrm>
          <a:custGeom>
            <a:avLst/>
            <a:gdLst/>
            <a:ahLst/>
            <a:cxnLst/>
            <a:rect l="l" t="t" r="r" b="b"/>
            <a:pathLst>
              <a:path w="2278380">
                <a:moveTo>
                  <a:pt x="0" y="0"/>
                </a:moveTo>
                <a:lnTo>
                  <a:pt x="2278259" y="0"/>
                </a:lnTo>
              </a:path>
            </a:pathLst>
          </a:custGeom>
          <a:ln w="3411">
            <a:solidFill>
              <a:srgbClr val="D3D3D3"/>
            </a:solidFill>
          </a:ln>
        </p:spPr>
        <p:txBody>
          <a:bodyPr wrap="square" lIns="0" tIns="0" rIns="0" bIns="0" rtlCol="0"/>
          <a:lstStyle/>
          <a:p>
            <a:endParaRPr/>
          </a:p>
        </p:txBody>
      </p:sp>
      <p:sp>
        <p:nvSpPr>
          <p:cNvPr id="10" name="object 10"/>
          <p:cNvSpPr/>
          <p:nvPr/>
        </p:nvSpPr>
        <p:spPr>
          <a:xfrm>
            <a:off x="2543435"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1" name="object 11"/>
          <p:cNvSpPr/>
          <p:nvPr/>
        </p:nvSpPr>
        <p:spPr>
          <a:xfrm>
            <a:off x="444198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2" name="object 12"/>
          <p:cNvSpPr/>
          <p:nvPr/>
        </p:nvSpPr>
        <p:spPr>
          <a:xfrm>
            <a:off x="7606234"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sp>
        <p:nvSpPr>
          <p:cNvPr id="13" name="object 13"/>
          <p:cNvSpPr/>
          <p:nvPr/>
        </p:nvSpPr>
        <p:spPr>
          <a:xfrm>
            <a:off x="8871933"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sp>
        <p:nvSpPr>
          <p:cNvPr id="14" name="object 14"/>
          <p:cNvSpPr/>
          <p:nvPr/>
        </p:nvSpPr>
        <p:spPr>
          <a:xfrm>
            <a:off x="265175" y="1018032"/>
            <a:ext cx="0" cy="160655"/>
          </a:xfrm>
          <a:custGeom>
            <a:avLst/>
            <a:gdLst/>
            <a:ahLst/>
            <a:cxnLst/>
            <a:rect l="l" t="t" r="r" b="b"/>
            <a:pathLst>
              <a:path h="160655">
                <a:moveTo>
                  <a:pt x="0" y="0"/>
                </a:moveTo>
                <a:lnTo>
                  <a:pt x="0" y="160501"/>
                </a:lnTo>
              </a:path>
            </a:pathLst>
          </a:custGeom>
          <a:ln w="3175">
            <a:solidFill>
              <a:srgbClr val="D3D3D3"/>
            </a:solidFill>
          </a:ln>
        </p:spPr>
        <p:txBody>
          <a:bodyPr wrap="square" lIns="0" tIns="0" rIns="0" bIns="0" rtlCol="0"/>
          <a:lstStyle/>
          <a:p>
            <a:endParaRPr/>
          </a:p>
        </p:txBody>
      </p:sp>
      <p:sp>
        <p:nvSpPr>
          <p:cNvPr id="15" name="object 15"/>
          <p:cNvSpPr/>
          <p:nvPr/>
        </p:nvSpPr>
        <p:spPr>
          <a:xfrm>
            <a:off x="737247" y="1018032"/>
            <a:ext cx="0" cy="160655"/>
          </a:xfrm>
          <a:custGeom>
            <a:avLst/>
            <a:gdLst/>
            <a:ahLst/>
            <a:cxnLst/>
            <a:rect l="l" t="t" r="r" b="b"/>
            <a:pathLst>
              <a:path h="160655">
                <a:moveTo>
                  <a:pt x="0" y="0"/>
                </a:moveTo>
                <a:lnTo>
                  <a:pt x="0" y="160501"/>
                </a:lnTo>
              </a:path>
            </a:pathLst>
          </a:custGeom>
          <a:ln w="3175">
            <a:solidFill>
              <a:srgbClr val="D3D3D3"/>
            </a:solidFill>
          </a:ln>
        </p:spPr>
        <p:txBody>
          <a:bodyPr wrap="square" lIns="0" tIns="0" rIns="0" bIns="0" rtlCol="0"/>
          <a:lstStyle/>
          <a:p>
            <a:endParaRPr/>
          </a:p>
        </p:txBody>
      </p:sp>
      <p:sp>
        <p:nvSpPr>
          <p:cNvPr id="16" name="object 16"/>
          <p:cNvSpPr/>
          <p:nvPr/>
        </p:nvSpPr>
        <p:spPr>
          <a:xfrm>
            <a:off x="738956" y="1018035"/>
            <a:ext cx="0" cy="160655"/>
          </a:xfrm>
          <a:custGeom>
            <a:avLst/>
            <a:gdLst/>
            <a:ahLst/>
            <a:cxnLst/>
            <a:rect l="l" t="t" r="r" b="b"/>
            <a:pathLst>
              <a:path h="160655">
                <a:moveTo>
                  <a:pt x="0" y="0"/>
                </a:moveTo>
                <a:lnTo>
                  <a:pt x="0" y="160498"/>
                </a:lnTo>
              </a:path>
            </a:pathLst>
          </a:custGeom>
          <a:ln w="3420">
            <a:solidFill>
              <a:srgbClr val="D3D3D3"/>
            </a:solidFill>
          </a:ln>
        </p:spPr>
        <p:txBody>
          <a:bodyPr wrap="square" lIns="0" tIns="0" rIns="0" bIns="0" rtlCol="0"/>
          <a:lstStyle/>
          <a:p>
            <a:endParaRPr/>
          </a:p>
        </p:txBody>
      </p:sp>
      <p:sp>
        <p:nvSpPr>
          <p:cNvPr id="17" name="object 17"/>
          <p:cNvSpPr/>
          <p:nvPr/>
        </p:nvSpPr>
        <p:spPr>
          <a:xfrm>
            <a:off x="317628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8" name="object 18"/>
          <p:cNvSpPr/>
          <p:nvPr/>
        </p:nvSpPr>
        <p:spPr>
          <a:xfrm>
            <a:off x="380913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19" name="object 19"/>
          <p:cNvSpPr/>
          <p:nvPr/>
        </p:nvSpPr>
        <p:spPr>
          <a:xfrm>
            <a:off x="5074834" y="1018032"/>
            <a:ext cx="3810" cy="0"/>
          </a:xfrm>
          <a:custGeom>
            <a:avLst/>
            <a:gdLst/>
            <a:ahLst/>
            <a:cxnLst/>
            <a:rect l="l" t="t" r="r" b="b"/>
            <a:pathLst>
              <a:path w="3810">
                <a:moveTo>
                  <a:pt x="0" y="0"/>
                </a:moveTo>
                <a:lnTo>
                  <a:pt x="3420" y="0"/>
                </a:lnTo>
                <a:lnTo>
                  <a:pt x="0" y="0"/>
                </a:lnTo>
                <a:close/>
              </a:path>
            </a:pathLst>
          </a:custGeom>
          <a:solidFill>
            <a:srgbClr val="D3D3D3"/>
          </a:solidFill>
        </p:spPr>
        <p:txBody>
          <a:bodyPr wrap="square" lIns="0" tIns="0" rIns="0" bIns="0" rtlCol="0"/>
          <a:lstStyle/>
          <a:p>
            <a:endParaRPr/>
          </a:p>
        </p:txBody>
      </p:sp>
      <p:sp>
        <p:nvSpPr>
          <p:cNvPr id="20" name="object 20"/>
          <p:cNvSpPr/>
          <p:nvPr/>
        </p:nvSpPr>
        <p:spPr>
          <a:xfrm>
            <a:off x="6973382"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sp>
        <p:nvSpPr>
          <p:cNvPr id="21" name="object 21"/>
          <p:cNvSpPr/>
          <p:nvPr/>
        </p:nvSpPr>
        <p:spPr>
          <a:xfrm>
            <a:off x="8239083" y="1018032"/>
            <a:ext cx="3810" cy="0"/>
          </a:xfrm>
          <a:custGeom>
            <a:avLst/>
            <a:gdLst/>
            <a:ahLst/>
            <a:cxnLst/>
            <a:rect l="l" t="t" r="r" b="b"/>
            <a:pathLst>
              <a:path w="3809">
                <a:moveTo>
                  <a:pt x="0" y="0"/>
                </a:moveTo>
                <a:lnTo>
                  <a:pt x="3420" y="0"/>
                </a:lnTo>
                <a:lnTo>
                  <a:pt x="0" y="0"/>
                </a:lnTo>
                <a:close/>
              </a:path>
            </a:pathLst>
          </a:custGeom>
          <a:solidFill>
            <a:srgbClr val="D3D3D3"/>
          </a:solidFill>
        </p:spPr>
        <p:txBody>
          <a:bodyPr wrap="square" lIns="0" tIns="0" rIns="0" bIns="0" rtlCol="0"/>
          <a:lstStyle/>
          <a:p>
            <a:endParaRPr/>
          </a:p>
        </p:txBody>
      </p:sp>
      <p:graphicFrame>
        <p:nvGraphicFramePr>
          <p:cNvPr id="22" name="object 22"/>
          <p:cNvGraphicFramePr>
            <a:graphicFrameLocks noGrp="1"/>
          </p:cNvGraphicFramePr>
          <p:nvPr/>
        </p:nvGraphicFramePr>
        <p:xfrm>
          <a:off x="265175" y="1018034"/>
          <a:ext cx="8602340" cy="3210020"/>
        </p:xfrm>
        <a:graphic>
          <a:graphicData uri="http://schemas.openxmlformats.org/drawingml/2006/table">
            <a:tbl>
              <a:tblPr firstRow="1" bandRow="1">
                <a:tableStyleId>{2D5ABB26-0587-4C30-8999-92F81FD0307C}</a:tableStyleId>
              </a:tblPr>
              <a:tblGrid>
                <a:gridCol w="471805">
                  <a:extLst>
                    <a:ext uri="{9D8B030D-6E8A-4147-A177-3AD203B41FA5}">
                      <a16:colId xmlns:a16="http://schemas.microsoft.com/office/drawing/2014/main" val="20000"/>
                    </a:ext>
                  </a:extLst>
                </a:gridCol>
                <a:gridCol w="1805939">
                  <a:extLst>
                    <a:ext uri="{9D8B030D-6E8A-4147-A177-3AD203B41FA5}">
                      <a16:colId xmlns:a16="http://schemas.microsoft.com/office/drawing/2014/main" val="20001"/>
                    </a:ext>
                  </a:extLst>
                </a:gridCol>
                <a:gridCol w="632459">
                  <a:extLst>
                    <a:ext uri="{9D8B030D-6E8A-4147-A177-3AD203B41FA5}">
                      <a16:colId xmlns:a16="http://schemas.microsoft.com/office/drawing/2014/main" val="20002"/>
                    </a:ext>
                  </a:extLst>
                </a:gridCol>
                <a:gridCol w="632460">
                  <a:extLst>
                    <a:ext uri="{9D8B030D-6E8A-4147-A177-3AD203B41FA5}">
                      <a16:colId xmlns:a16="http://schemas.microsoft.com/office/drawing/2014/main" val="20003"/>
                    </a:ext>
                  </a:extLst>
                </a:gridCol>
                <a:gridCol w="632460">
                  <a:extLst>
                    <a:ext uri="{9D8B030D-6E8A-4147-A177-3AD203B41FA5}">
                      <a16:colId xmlns:a16="http://schemas.microsoft.com/office/drawing/2014/main" val="20004"/>
                    </a:ext>
                  </a:extLst>
                </a:gridCol>
                <a:gridCol w="632460">
                  <a:extLst>
                    <a:ext uri="{9D8B030D-6E8A-4147-A177-3AD203B41FA5}">
                      <a16:colId xmlns:a16="http://schemas.microsoft.com/office/drawing/2014/main" val="20005"/>
                    </a:ext>
                  </a:extLst>
                </a:gridCol>
                <a:gridCol w="632460">
                  <a:extLst>
                    <a:ext uri="{9D8B030D-6E8A-4147-A177-3AD203B41FA5}">
                      <a16:colId xmlns:a16="http://schemas.microsoft.com/office/drawing/2014/main" val="20006"/>
                    </a:ext>
                  </a:extLst>
                </a:gridCol>
                <a:gridCol w="632460">
                  <a:extLst>
                    <a:ext uri="{9D8B030D-6E8A-4147-A177-3AD203B41FA5}">
                      <a16:colId xmlns:a16="http://schemas.microsoft.com/office/drawing/2014/main" val="20007"/>
                    </a:ext>
                  </a:extLst>
                </a:gridCol>
                <a:gridCol w="632460">
                  <a:extLst>
                    <a:ext uri="{9D8B030D-6E8A-4147-A177-3AD203B41FA5}">
                      <a16:colId xmlns:a16="http://schemas.microsoft.com/office/drawing/2014/main" val="20008"/>
                    </a:ext>
                  </a:extLst>
                </a:gridCol>
                <a:gridCol w="632459">
                  <a:extLst>
                    <a:ext uri="{9D8B030D-6E8A-4147-A177-3AD203B41FA5}">
                      <a16:colId xmlns:a16="http://schemas.microsoft.com/office/drawing/2014/main" val="20009"/>
                    </a:ext>
                  </a:extLst>
                </a:gridCol>
                <a:gridCol w="632459">
                  <a:extLst>
                    <a:ext uri="{9D8B030D-6E8A-4147-A177-3AD203B41FA5}">
                      <a16:colId xmlns:a16="http://schemas.microsoft.com/office/drawing/2014/main" val="20010"/>
                    </a:ext>
                  </a:extLst>
                </a:gridCol>
                <a:gridCol w="632459">
                  <a:extLst>
                    <a:ext uri="{9D8B030D-6E8A-4147-A177-3AD203B41FA5}">
                      <a16:colId xmlns:a16="http://schemas.microsoft.com/office/drawing/2014/main" val="20011"/>
                    </a:ext>
                  </a:extLst>
                </a:gridCol>
              </a:tblGrid>
              <a:tr h="160501">
                <a:tc gridSpan="2">
                  <a:txBody>
                    <a:bodyPr/>
                    <a:lstStyle/>
                    <a:p>
                      <a:pPr>
                        <a:lnSpc>
                          <a:spcPct val="100000"/>
                        </a:lnSpc>
                      </a:pPr>
                      <a:endParaRPr sz="800">
                        <a:latin typeface="Times New Roman"/>
                        <a:cs typeface="Times New Roman"/>
                      </a:endParaRPr>
                    </a:p>
                  </a:txBody>
                  <a:tcPr marL="0" marR="0" marT="0" marB="0">
                    <a:lnR w="6350">
                      <a:solidFill>
                        <a:srgbClr val="000000"/>
                      </a:solidFill>
                      <a:prstDash val="solid"/>
                    </a:lnR>
                    <a:lnB w="6350">
                      <a:solidFill>
                        <a:srgbClr val="000000"/>
                      </a:solidFill>
                      <a:prstDash val="solid"/>
                    </a:lnB>
                  </a:tcPr>
                </a:tc>
                <a:tc hMerge="1">
                  <a:txBody>
                    <a:bodyPr/>
                    <a:lstStyle/>
                    <a:p>
                      <a:endParaRPr/>
                    </a:p>
                  </a:txBody>
                  <a:tcPr marL="0" marR="0" marT="0" marB="0"/>
                </a:tc>
                <a:tc gridSpan="3">
                  <a:txBody>
                    <a:bodyPr/>
                    <a:lstStyle/>
                    <a:p>
                      <a:pPr marL="552450">
                        <a:lnSpc>
                          <a:spcPct val="100000"/>
                        </a:lnSpc>
                        <a:spcBef>
                          <a:spcPts val="120"/>
                        </a:spcBef>
                      </a:pPr>
                      <a:r>
                        <a:rPr sz="750" spc="30" dirty="0">
                          <a:latin typeface="Yu Gothic"/>
                          <a:cs typeface="Yu Gothic"/>
                        </a:rPr>
                        <a:t>販売者の売上処理</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tc gridSpan="3">
                  <a:txBody>
                    <a:bodyPr/>
                    <a:lstStyle/>
                    <a:p>
                      <a:pPr marL="367665">
                        <a:lnSpc>
                          <a:spcPct val="100000"/>
                        </a:lnSpc>
                        <a:spcBef>
                          <a:spcPts val="120"/>
                        </a:spcBef>
                      </a:pPr>
                      <a:r>
                        <a:rPr sz="750" spc="30" dirty="0">
                          <a:latin typeface="Yu Gothic"/>
                          <a:cs typeface="Yu Gothic"/>
                        </a:rPr>
                        <a:t>仕入者</a:t>
                      </a:r>
                      <a:r>
                        <a:rPr sz="750" dirty="0">
                          <a:latin typeface="Yu Gothic"/>
                          <a:cs typeface="Yu Gothic"/>
                        </a:rPr>
                        <a:t>(</a:t>
                      </a:r>
                      <a:r>
                        <a:rPr sz="750" spc="30" dirty="0">
                          <a:latin typeface="Yu Gothic"/>
                          <a:cs typeface="Yu Gothic"/>
                        </a:rPr>
                        <a:t>発注者</a:t>
                      </a:r>
                      <a:r>
                        <a:rPr sz="750" dirty="0">
                          <a:latin typeface="Yu Gothic"/>
                          <a:cs typeface="Yu Gothic"/>
                        </a:rPr>
                        <a:t>)</a:t>
                      </a:r>
                      <a:r>
                        <a:rPr sz="750" spc="30" dirty="0">
                          <a:latin typeface="Yu Gothic"/>
                          <a:cs typeface="Yu Gothic"/>
                        </a:rPr>
                        <a:t>の仕入処理</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hMerge="1">
                  <a:txBody>
                    <a:bodyPr/>
                    <a:lstStyle/>
                    <a:p>
                      <a:endParaRPr/>
                    </a:p>
                  </a:txBody>
                  <a:tcPr marL="0" marR="0" marT="0" marB="0"/>
                </a:tc>
                <a:tc gridSpan="2">
                  <a:txBody>
                    <a:bodyPr/>
                    <a:lstStyle/>
                    <a:p>
                      <a:pPr marL="100330">
                        <a:lnSpc>
                          <a:spcPct val="100000"/>
                        </a:lnSpc>
                        <a:spcBef>
                          <a:spcPts val="120"/>
                        </a:spcBef>
                      </a:pPr>
                      <a:r>
                        <a:rPr sz="750" spc="30" dirty="0">
                          <a:latin typeface="Yu Gothic"/>
                          <a:cs typeface="Yu Gothic"/>
                        </a:rPr>
                        <a:t>適格返還請求書</a:t>
                      </a:r>
                      <a:r>
                        <a:rPr sz="750" dirty="0">
                          <a:latin typeface="Yu Gothic"/>
                          <a:cs typeface="Yu Gothic"/>
                        </a:rPr>
                        <a:t>(</a:t>
                      </a:r>
                      <a:r>
                        <a:rPr sz="750" spc="30" dirty="0">
                          <a:latin typeface="Yu Gothic"/>
                          <a:cs typeface="Yu Gothic"/>
                        </a:rPr>
                        <a:t>販売者</a:t>
                      </a:r>
                      <a:r>
                        <a:rPr sz="750" spc="10" dirty="0">
                          <a:latin typeface="Yu Gothic"/>
                          <a:cs typeface="Yu Gothic"/>
                        </a:rPr>
                        <a:t>)</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tc gridSpan="2">
                  <a:txBody>
                    <a:bodyPr/>
                    <a:lstStyle/>
                    <a:p>
                      <a:pPr marL="38735">
                        <a:lnSpc>
                          <a:spcPct val="100000"/>
                        </a:lnSpc>
                        <a:spcBef>
                          <a:spcPts val="120"/>
                        </a:spcBef>
                      </a:pPr>
                      <a:r>
                        <a:rPr sz="750" spc="30" dirty="0">
                          <a:latin typeface="Yu Gothic"/>
                          <a:cs typeface="Yu Gothic"/>
                        </a:rPr>
                        <a:t>適格返還請求書（仕入者）</a:t>
                      </a:r>
                      <a:endParaRPr sz="750">
                        <a:latin typeface="Yu Gothic"/>
                        <a:cs typeface="Yu Gothic"/>
                      </a:endParaRPr>
                    </a:p>
                  </a:txBody>
                  <a:tcPr marL="0" marR="0" marT="152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hMerge="1">
                  <a:txBody>
                    <a:bodyPr/>
                    <a:lstStyle/>
                    <a:p>
                      <a:endParaRPr/>
                    </a:p>
                  </a:txBody>
                  <a:tcPr marL="0" marR="0" marT="0" marB="0"/>
                </a:tc>
                <a:extLst>
                  <a:ext uri="{0D108BD9-81ED-4DB2-BD59-A6C34878D82A}">
                    <a16:rowId xmlns:a16="http://schemas.microsoft.com/office/drawing/2014/main" val="10000"/>
                  </a:ext>
                </a:extLst>
              </a:tr>
              <a:tr h="160503">
                <a:tc>
                  <a:txBody>
                    <a:bodyPr/>
                    <a:lstStyle/>
                    <a:p>
                      <a:pPr marL="73025">
                        <a:lnSpc>
                          <a:spcPct val="100000"/>
                        </a:lnSpc>
                        <a:spcBef>
                          <a:spcPts val="150"/>
                        </a:spcBef>
                      </a:pPr>
                      <a:r>
                        <a:rPr sz="750" spc="30" dirty="0">
                          <a:latin typeface="Yu Gothic"/>
                          <a:cs typeface="Yu Gothic"/>
                        </a:rPr>
                        <a:t>方式</a:t>
                      </a:r>
                      <a:r>
                        <a:rPr sz="750" spc="20" dirty="0">
                          <a:latin typeface="Yu Gothic"/>
                          <a:cs typeface="Yu Gothic"/>
                        </a:rPr>
                        <a:t>No</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方式名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個別請求書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一括請求書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納品書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50"/>
                        </a:spcBef>
                      </a:pPr>
                      <a:r>
                        <a:rPr sz="750" spc="30" dirty="0">
                          <a:latin typeface="Yu Gothic"/>
                          <a:cs typeface="Yu Gothic"/>
                        </a:rPr>
                        <a:t>仕入明細書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540" algn="ctr">
                        <a:lnSpc>
                          <a:spcPct val="100000"/>
                        </a:lnSpc>
                        <a:spcBef>
                          <a:spcPts val="150"/>
                        </a:spcBef>
                      </a:pPr>
                      <a:r>
                        <a:rPr sz="750" spc="30" dirty="0">
                          <a:latin typeface="Yu Gothic"/>
                          <a:cs typeface="Yu Gothic"/>
                        </a:rPr>
                        <a:t>仕入回答書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540" algn="ctr">
                        <a:lnSpc>
                          <a:spcPct val="100000"/>
                        </a:lnSpc>
                        <a:spcBef>
                          <a:spcPts val="150"/>
                        </a:spcBef>
                      </a:pPr>
                      <a:r>
                        <a:rPr sz="750" spc="30" dirty="0">
                          <a:latin typeface="Yu Gothic"/>
                          <a:cs typeface="Yu Gothic"/>
                        </a:rPr>
                        <a:t>相殺明細書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奨励金支払書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一括値引</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algn="ctr">
                        <a:lnSpc>
                          <a:spcPct val="100000"/>
                        </a:lnSpc>
                        <a:spcBef>
                          <a:spcPts val="150"/>
                        </a:spcBef>
                      </a:pPr>
                      <a:r>
                        <a:rPr sz="750" spc="30" dirty="0">
                          <a:latin typeface="Yu Gothic"/>
                          <a:cs typeface="Yu Gothic"/>
                        </a:rPr>
                        <a:t>奨励金請求書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540" algn="ctr">
                        <a:lnSpc>
                          <a:spcPct val="100000"/>
                        </a:lnSpc>
                        <a:spcBef>
                          <a:spcPts val="150"/>
                        </a:spcBef>
                      </a:pPr>
                      <a:r>
                        <a:rPr sz="750" spc="30" dirty="0">
                          <a:latin typeface="Yu Gothic"/>
                          <a:cs typeface="Yu Gothic"/>
                        </a:rPr>
                        <a:t>返品明細書</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extLst>
                  <a:ext uri="{0D108BD9-81ED-4DB2-BD59-A6C34878D82A}">
                    <a16:rowId xmlns:a16="http://schemas.microsoft.com/office/drawing/2014/main" val="10001"/>
                  </a:ext>
                </a:extLst>
              </a:tr>
              <a:tr h="160499">
                <a:tc>
                  <a:txBody>
                    <a:bodyPr/>
                    <a:lstStyle/>
                    <a:p>
                      <a:pPr marL="14604">
                        <a:lnSpc>
                          <a:spcPct val="100000"/>
                        </a:lnSpc>
                        <a:spcBef>
                          <a:spcPts val="150"/>
                        </a:spcBef>
                      </a:pPr>
                      <a:r>
                        <a:rPr sz="750" spc="30" dirty="0">
                          <a:latin typeface="Yu Gothic"/>
                          <a:cs typeface="Yu Gothic"/>
                        </a:rPr>
                        <a:t>方式１</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請求書インボイス①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160501">
                <a:tc>
                  <a:txBody>
                    <a:bodyPr/>
                    <a:lstStyle/>
                    <a:p>
                      <a:pPr marL="14604">
                        <a:lnSpc>
                          <a:spcPct val="100000"/>
                        </a:lnSpc>
                        <a:spcBef>
                          <a:spcPts val="150"/>
                        </a:spcBef>
                      </a:pPr>
                      <a:r>
                        <a:rPr sz="750" spc="30" dirty="0">
                          <a:latin typeface="Yu Gothic"/>
                          <a:cs typeface="Yu Gothic"/>
                        </a:rPr>
                        <a:t>方式２</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請求書インボイス②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160501">
                <a:tc>
                  <a:txBody>
                    <a:bodyPr/>
                    <a:lstStyle/>
                    <a:p>
                      <a:pPr marL="14604">
                        <a:lnSpc>
                          <a:spcPct val="100000"/>
                        </a:lnSpc>
                        <a:spcBef>
                          <a:spcPts val="150"/>
                        </a:spcBef>
                      </a:pPr>
                      <a:r>
                        <a:rPr sz="750" spc="30" dirty="0">
                          <a:latin typeface="Yu Gothic"/>
                          <a:cs typeface="Yu Gothic"/>
                        </a:rPr>
                        <a:t>方式３</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請求書インボイス③</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160501">
                <a:tc>
                  <a:txBody>
                    <a:bodyPr/>
                    <a:lstStyle/>
                    <a:p>
                      <a:pPr marL="14604">
                        <a:lnSpc>
                          <a:spcPct val="100000"/>
                        </a:lnSpc>
                        <a:spcBef>
                          <a:spcPts val="150"/>
                        </a:spcBef>
                      </a:pPr>
                      <a:r>
                        <a:rPr sz="750" spc="30" dirty="0">
                          <a:latin typeface="Yu Gothic"/>
                          <a:cs typeface="Yu Gothic"/>
                        </a:rPr>
                        <a:t>方式４</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納品書インボイス①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160503">
                <a:tc>
                  <a:txBody>
                    <a:bodyPr/>
                    <a:lstStyle/>
                    <a:p>
                      <a:pPr marL="14604">
                        <a:lnSpc>
                          <a:spcPct val="100000"/>
                        </a:lnSpc>
                        <a:spcBef>
                          <a:spcPts val="150"/>
                        </a:spcBef>
                      </a:pPr>
                      <a:r>
                        <a:rPr sz="750" spc="30" dirty="0">
                          <a:latin typeface="Yu Gothic"/>
                          <a:cs typeface="Yu Gothic"/>
                        </a:rPr>
                        <a:t>方式５</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納品書インボイス②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r h="160499">
                <a:tc>
                  <a:txBody>
                    <a:bodyPr/>
                    <a:lstStyle/>
                    <a:p>
                      <a:pPr marL="14604">
                        <a:lnSpc>
                          <a:spcPct val="100000"/>
                        </a:lnSpc>
                        <a:spcBef>
                          <a:spcPts val="150"/>
                        </a:spcBef>
                      </a:pPr>
                      <a:r>
                        <a:rPr sz="750" spc="30" dirty="0">
                          <a:latin typeface="Yu Gothic"/>
                          <a:cs typeface="Yu Gothic"/>
                        </a:rPr>
                        <a:t>方式６</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複合請求書（奨励金付）①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7"/>
                  </a:ext>
                </a:extLst>
              </a:tr>
              <a:tr h="160501">
                <a:tc>
                  <a:txBody>
                    <a:bodyPr/>
                    <a:lstStyle/>
                    <a:p>
                      <a:pPr marL="14604">
                        <a:lnSpc>
                          <a:spcPct val="100000"/>
                        </a:lnSpc>
                        <a:spcBef>
                          <a:spcPts val="150"/>
                        </a:spcBef>
                      </a:pPr>
                      <a:r>
                        <a:rPr sz="750" spc="30" dirty="0">
                          <a:latin typeface="Yu Gothic"/>
                          <a:cs typeface="Yu Gothic"/>
                        </a:rPr>
                        <a:t>方式７</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複合請求書（奨励金付）②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0"/>
                        </a:spcBef>
                      </a:pPr>
                      <a:r>
                        <a:rPr sz="750" spc="30" dirty="0">
                          <a:latin typeface="Yu Gothic"/>
                          <a:cs typeface="Yu Gothic"/>
                        </a:rPr>
                        <a:t>マイナス金額</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8"/>
                  </a:ext>
                </a:extLst>
              </a:tr>
              <a:tr h="160501">
                <a:tc>
                  <a:txBody>
                    <a:bodyPr/>
                    <a:lstStyle/>
                    <a:p>
                      <a:pPr marL="14604">
                        <a:lnSpc>
                          <a:spcPct val="100000"/>
                        </a:lnSpc>
                        <a:spcBef>
                          <a:spcPts val="150"/>
                        </a:spcBef>
                      </a:pPr>
                      <a:r>
                        <a:rPr sz="750" spc="30" dirty="0">
                          <a:latin typeface="Yu Gothic"/>
                          <a:cs typeface="Yu Gothic"/>
                        </a:rPr>
                        <a:t>方式８</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spc="30" dirty="0">
                          <a:latin typeface="Yu Gothic"/>
                          <a:cs typeface="Yu Gothic"/>
                        </a:rPr>
                        <a:t>複合請求書（一括値引付）</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9"/>
                  </a:ext>
                </a:extLst>
              </a:tr>
              <a:tr h="160501">
                <a:tc>
                  <a:txBody>
                    <a:bodyPr/>
                    <a:lstStyle/>
                    <a:p>
                      <a:pPr marL="14604">
                        <a:lnSpc>
                          <a:spcPct val="100000"/>
                        </a:lnSpc>
                        <a:spcBef>
                          <a:spcPts val="150"/>
                        </a:spcBef>
                      </a:pPr>
                      <a:r>
                        <a:rPr sz="750" spc="30" dirty="0">
                          <a:latin typeface="Yu Gothic"/>
                          <a:cs typeface="Yu Gothic"/>
                        </a:rPr>
                        <a:t>方式９</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請求書対応</a:t>
                      </a:r>
                      <a:r>
                        <a:rPr sz="750" spc="1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0"/>
                  </a:ext>
                </a:extLst>
              </a:tr>
              <a:tr h="160501">
                <a:tc>
                  <a:txBody>
                    <a:bodyPr/>
                    <a:lstStyle/>
                    <a:p>
                      <a:pPr marL="14604">
                        <a:lnSpc>
                          <a:spcPct val="100000"/>
                        </a:lnSpc>
                        <a:spcBef>
                          <a:spcPts val="150"/>
                        </a:spcBef>
                      </a:pPr>
                      <a:r>
                        <a:rPr sz="750" spc="30" dirty="0">
                          <a:latin typeface="Yu Gothic"/>
                          <a:cs typeface="Yu Gothic"/>
                        </a:rPr>
                        <a:t>方式１０</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請求レス</a:t>
                      </a:r>
                      <a:r>
                        <a:rPr sz="750" spc="15" dirty="0">
                          <a:latin typeface="Yu Gothic"/>
                          <a:cs typeface="Yu Gothic"/>
                        </a:rPr>
                        <a:t>)①</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1"/>
                  </a:ext>
                </a:extLst>
              </a:tr>
              <a:tr h="160501">
                <a:tc>
                  <a:txBody>
                    <a:bodyPr/>
                    <a:lstStyle/>
                    <a:p>
                      <a:pPr marL="14604">
                        <a:lnSpc>
                          <a:spcPct val="100000"/>
                        </a:lnSpc>
                        <a:spcBef>
                          <a:spcPts val="150"/>
                        </a:spcBef>
                      </a:pPr>
                      <a:r>
                        <a:rPr sz="750" spc="30" dirty="0">
                          <a:latin typeface="Yu Gothic"/>
                          <a:cs typeface="Yu Gothic"/>
                        </a:rPr>
                        <a:t>方式１１</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請求レス</a:t>
                      </a:r>
                      <a:r>
                        <a:rPr sz="750" spc="15" dirty="0">
                          <a:latin typeface="Yu Gothic"/>
                          <a:cs typeface="Yu Gothic"/>
                        </a:rPr>
                        <a:t>)②</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2"/>
                  </a:ext>
                </a:extLst>
              </a:tr>
              <a:tr h="160501">
                <a:tc>
                  <a:txBody>
                    <a:bodyPr/>
                    <a:lstStyle/>
                    <a:p>
                      <a:pPr marL="14604">
                        <a:lnSpc>
                          <a:spcPct val="100000"/>
                        </a:lnSpc>
                        <a:spcBef>
                          <a:spcPts val="150"/>
                        </a:spcBef>
                      </a:pPr>
                      <a:r>
                        <a:rPr sz="750" spc="30" dirty="0">
                          <a:latin typeface="Yu Gothic"/>
                          <a:cs typeface="Yu Gothic"/>
                        </a:rPr>
                        <a:t>方式１２</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0"/>
                        </a:spcBef>
                      </a:pPr>
                      <a:r>
                        <a:rPr sz="750" spc="30" dirty="0">
                          <a:latin typeface="Yu Gothic"/>
                          <a:cs typeface="Yu Gothic"/>
                        </a:rPr>
                        <a:t>仕入明細書</a:t>
                      </a:r>
                      <a:r>
                        <a:rPr sz="750" dirty="0">
                          <a:latin typeface="Yu Gothic"/>
                          <a:cs typeface="Yu Gothic"/>
                        </a:rPr>
                        <a:t>(</a:t>
                      </a:r>
                      <a:r>
                        <a:rPr sz="750" spc="30" dirty="0">
                          <a:latin typeface="Yu Gothic"/>
                          <a:cs typeface="Yu Gothic"/>
                        </a:rPr>
                        <a:t>請求レス</a:t>
                      </a:r>
                      <a:r>
                        <a:rPr sz="750" spc="15" dirty="0">
                          <a:latin typeface="Yu Gothic"/>
                          <a:cs typeface="Yu Gothic"/>
                        </a:rPr>
                        <a:t>)③</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〇</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0"/>
                        </a:spcBef>
                      </a:pPr>
                      <a:r>
                        <a:rPr sz="750" dirty="0">
                          <a:latin typeface="Yu Gothic"/>
                          <a:cs typeface="Yu Gothic"/>
                        </a:rPr>
                        <a:t>×</a:t>
                      </a:r>
                      <a:endParaRPr sz="750">
                        <a:latin typeface="Yu Gothic"/>
                        <a:cs typeface="Yu Gothic"/>
                      </a:endParaRPr>
                    </a:p>
                  </a:txBody>
                  <a:tcPr marL="0" marR="0" marT="190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3"/>
                  </a:ext>
                </a:extLst>
              </a:tr>
              <a:tr h="160501">
                <a:tc>
                  <a:txBody>
                    <a:bodyPr/>
                    <a:lstStyle/>
                    <a:p>
                      <a:pPr marL="14604">
                        <a:lnSpc>
                          <a:spcPct val="100000"/>
                        </a:lnSpc>
                        <a:spcBef>
                          <a:spcPts val="155"/>
                        </a:spcBef>
                      </a:pPr>
                      <a:r>
                        <a:rPr sz="750" spc="30" dirty="0">
                          <a:latin typeface="Yu Gothic"/>
                          <a:cs typeface="Yu Gothic"/>
                        </a:rPr>
                        <a:t>方式１３</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返品付</a:t>
                      </a:r>
                      <a:r>
                        <a:rPr sz="750" spc="15" dirty="0">
                          <a:latin typeface="Yu Gothic"/>
                          <a:cs typeface="Yu Gothic"/>
                        </a:rPr>
                        <a:t>)①</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4"/>
                  </a:ext>
                </a:extLst>
              </a:tr>
              <a:tr h="160503">
                <a:tc>
                  <a:txBody>
                    <a:bodyPr/>
                    <a:lstStyle/>
                    <a:p>
                      <a:pPr marL="14604">
                        <a:lnSpc>
                          <a:spcPct val="100000"/>
                        </a:lnSpc>
                        <a:spcBef>
                          <a:spcPts val="155"/>
                        </a:spcBef>
                      </a:pPr>
                      <a:r>
                        <a:rPr sz="750" spc="30" dirty="0">
                          <a:latin typeface="Yu Gothic"/>
                          <a:cs typeface="Yu Gothic"/>
                        </a:rPr>
                        <a:t>方式１４</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返品付</a:t>
                      </a:r>
                      <a:r>
                        <a:rPr sz="750" spc="15" dirty="0">
                          <a:latin typeface="Yu Gothic"/>
                          <a:cs typeface="Yu Gothic"/>
                        </a:rPr>
                        <a:t>)②</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マイナス金額</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5"/>
                  </a:ext>
                </a:extLst>
              </a:tr>
              <a:tr h="160499">
                <a:tc>
                  <a:txBody>
                    <a:bodyPr/>
                    <a:lstStyle/>
                    <a:p>
                      <a:pPr marL="14604">
                        <a:lnSpc>
                          <a:spcPct val="100000"/>
                        </a:lnSpc>
                        <a:spcBef>
                          <a:spcPts val="155"/>
                        </a:spcBef>
                      </a:pPr>
                      <a:r>
                        <a:rPr sz="750" spc="30" dirty="0">
                          <a:latin typeface="Yu Gothic"/>
                          <a:cs typeface="Yu Gothic"/>
                        </a:rPr>
                        <a:t>方式１５</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奨励金請求付</a:t>
                      </a:r>
                      <a:r>
                        <a:rPr sz="750" spc="1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6"/>
                  </a:ext>
                </a:extLst>
              </a:tr>
              <a:tr h="160501">
                <a:tc>
                  <a:txBody>
                    <a:bodyPr/>
                    <a:lstStyle/>
                    <a:p>
                      <a:pPr marL="14604">
                        <a:lnSpc>
                          <a:spcPct val="100000"/>
                        </a:lnSpc>
                        <a:spcBef>
                          <a:spcPts val="155"/>
                        </a:spcBef>
                      </a:pPr>
                      <a:r>
                        <a:rPr sz="750" spc="30" dirty="0">
                          <a:latin typeface="Yu Gothic"/>
                          <a:cs typeface="Yu Gothic"/>
                        </a:rPr>
                        <a:t>方式１６</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3175" algn="ctr">
                        <a:lnSpc>
                          <a:spcPct val="100000"/>
                        </a:lnSpc>
                        <a:spcBef>
                          <a:spcPts val="155"/>
                        </a:spcBef>
                      </a:pPr>
                      <a:r>
                        <a:rPr sz="750" spc="30" dirty="0">
                          <a:latin typeface="Yu Gothic"/>
                          <a:cs typeface="Yu Gothic"/>
                        </a:rPr>
                        <a:t>複合仕入明細書</a:t>
                      </a:r>
                      <a:r>
                        <a:rPr sz="750" dirty="0">
                          <a:latin typeface="Yu Gothic"/>
                          <a:cs typeface="Yu Gothic"/>
                        </a:rPr>
                        <a:t>(</a:t>
                      </a:r>
                      <a:r>
                        <a:rPr sz="750" spc="30" dirty="0">
                          <a:latin typeface="Yu Gothic"/>
                          <a:cs typeface="Yu Gothic"/>
                        </a:rPr>
                        <a:t>相殺付</a:t>
                      </a:r>
                      <a:r>
                        <a:rPr sz="750" spc="1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2540"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dirty="0">
                          <a:latin typeface="Yu Gothic"/>
                          <a:cs typeface="Yu Gothic"/>
                        </a:rPr>
                        <a:t>〇</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7"/>
                  </a:ext>
                </a:extLst>
              </a:tr>
              <a:tr h="160501">
                <a:tc>
                  <a:txBody>
                    <a:bodyPr/>
                    <a:lstStyle/>
                    <a:p>
                      <a:pPr marL="14604">
                        <a:lnSpc>
                          <a:spcPct val="100000"/>
                        </a:lnSpc>
                        <a:spcBef>
                          <a:spcPts val="155"/>
                        </a:spcBef>
                      </a:pPr>
                      <a:r>
                        <a:rPr sz="750" spc="30" dirty="0">
                          <a:latin typeface="Yu Gothic"/>
                          <a:cs typeface="Yu Gothic"/>
                        </a:rPr>
                        <a:t>方式１７</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spc="30" dirty="0">
                          <a:latin typeface="Yu Gothic"/>
                          <a:cs typeface="Yu Gothic"/>
                        </a:rPr>
                        <a:t>販売奨励金支払書</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8"/>
                  </a:ext>
                </a:extLst>
              </a:tr>
              <a:tr h="160501">
                <a:tc>
                  <a:txBody>
                    <a:bodyPr/>
                    <a:lstStyle/>
                    <a:p>
                      <a:pPr marL="14604">
                        <a:lnSpc>
                          <a:spcPct val="100000"/>
                        </a:lnSpc>
                        <a:spcBef>
                          <a:spcPts val="155"/>
                        </a:spcBef>
                      </a:pPr>
                      <a:r>
                        <a:rPr sz="750" spc="30" dirty="0">
                          <a:latin typeface="Yu Gothic"/>
                          <a:cs typeface="Yu Gothic"/>
                        </a:rPr>
                        <a:t>方式１８</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spc="30" dirty="0">
                          <a:latin typeface="Yu Gothic"/>
                          <a:cs typeface="Yu Gothic"/>
                        </a:rPr>
                        <a:t>販売奨励金請求書</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155"/>
                        </a:spcBef>
                      </a:pPr>
                      <a:r>
                        <a:rPr sz="750" dirty="0">
                          <a:latin typeface="Yu Gothic"/>
                          <a:cs typeface="Yu Gothic"/>
                        </a:rPr>
                        <a:t>●</a:t>
                      </a:r>
                      <a:endParaRPr sz="750">
                        <a:latin typeface="Yu Gothic"/>
                        <a:cs typeface="Yu Gothic"/>
                      </a:endParaRPr>
                    </a:p>
                  </a:txBody>
                  <a:tcPr marL="0" marR="0" marT="1968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800">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19"/>
                  </a:ext>
                </a:extLst>
              </a:tr>
            </a:tbl>
          </a:graphicData>
        </a:graphic>
      </p:graphicFrame>
      <p:sp>
        <p:nvSpPr>
          <p:cNvPr id="23" name="object 23"/>
          <p:cNvSpPr/>
          <p:nvPr/>
        </p:nvSpPr>
        <p:spPr>
          <a:xfrm>
            <a:off x="5074832" y="5675995"/>
            <a:ext cx="0" cy="157480"/>
          </a:xfrm>
          <a:custGeom>
            <a:avLst/>
            <a:gdLst/>
            <a:ahLst/>
            <a:cxnLst/>
            <a:rect l="l" t="t" r="r" b="b"/>
            <a:pathLst>
              <a:path h="157479">
                <a:moveTo>
                  <a:pt x="0" y="0"/>
                </a:moveTo>
                <a:lnTo>
                  <a:pt x="0" y="157086"/>
                </a:lnTo>
              </a:path>
            </a:pathLst>
          </a:custGeom>
          <a:ln w="3175">
            <a:solidFill>
              <a:srgbClr val="D3D3D3"/>
            </a:solidFill>
          </a:ln>
        </p:spPr>
        <p:txBody>
          <a:bodyPr wrap="square" lIns="0" tIns="0" rIns="0" bIns="0" rtlCol="0"/>
          <a:lstStyle/>
          <a:p>
            <a:endParaRPr/>
          </a:p>
        </p:txBody>
      </p:sp>
      <p:sp>
        <p:nvSpPr>
          <p:cNvPr id="24" name="object 24"/>
          <p:cNvSpPr/>
          <p:nvPr/>
        </p:nvSpPr>
        <p:spPr>
          <a:xfrm>
            <a:off x="5076544" y="5675994"/>
            <a:ext cx="0" cy="157480"/>
          </a:xfrm>
          <a:custGeom>
            <a:avLst/>
            <a:gdLst/>
            <a:ahLst/>
            <a:cxnLst/>
            <a:rect l="l" t="t" r="r" b="b"/>
            <a:pathLst>
              <a:path h="157479">
                <a:moveTo>
                  <a:pt x="0" y="0"/>
                </a:moveTo>
                <a:lnTo>
                  <a:pt x="0" y="157090"/>
                </a:lnTo>
              </a:path>
            </a:pathLst>
          </a:custGeom>
          <a:ln w="3420">
            <a:solidFill>
              <a:srgbClr val="D3D3D3"/>
            </a:solidFill>
          </a:ln>
        </p:spPr>
        <p:txBody>
          <a:bodyPr wrap="square" lIns="0" tIns="0" rIns="0" bIns="0" rtlCol="0"/>
          <a:lstStyle/>
          <a:p>
            <a:endParaRPr/>
          </a:p>
        </p:txBody>
      </p:sp>
      <p:sp>
        <p:nvSpPr>
          <p:cNvPr id="25" name="object 25"/>
          <p:cNvSpPr/>
          <p:nvPr/>
        </p:nvSpPr>
        <p:spPr>
          <a:xfrm>
            <a:off x="6973381" y="5675995"/>
            <a:ext cx="0" cy="157480"/>
          </a:xfrm>
          <a:custGeom>
            <a:avLst/>
            <a:gdLst/>
            <a:ahLst/>
            <a:cxnLst/>
            <a:rect l="l" t="t" r="r" b="b"/>
            <a:pathLst>
              <a:path h="157479">
                <a:moveTo>
                  <a:pt x="0" y="0"/>
                </a:moveTo>
                <a:lnTo>
                  <a:pt x="0" y="157086"/>
                </a:lnTo>
              </a:path>
            </a:pathLst>
          </a:custGeom>
          <a:ln w="3175">
            <a:solidFill>
              <a:srgbClr val="D3D3D3"/>
            </a:solidFill>
          </a:ln>
        </p:spPr>
        <p:txBody>
          <a:bodyPr wrap="square" lIns="0" tIns="0" rIns="0" bIns="0" rtlCol="0"/>
          <a:lstStyle/>
          <a:p>
            <a:endParaRPr/>
          </a:p>
        </p:txBody>
      </p:sp>
      <p:sp>
        <p:nvSpPr>
          <p:cNvPr id="26" name="object 26"/>
          <p:cNvSpPr/>
          <p:nvPr/>
        </p:nvSpPr>
        <p:spPr>
          <a:xfrm>
            <a:off x="6975092" y="5675994"/>
            <a:ext cx="0" cy="157480"/>
          </a:xfrm>
          <a:custGeom>
            <a:avLst/>
            <a:gdLst/>
            <a:ahLst/>
            <a:cxnLst/>
            <a:rect l="l" t="t" r="r" b="b"/>
            <a:pathLst>
              <a:path h="157479">
                <a:moveTo>
                  <a:pt x="0" y="0"/>
                </a:moveTo>
                <a:lnTo>
                  <a:pt x="0" y="157090"/>
                </a:lnTo>
              </a:path>
            </a:pathLst>
          </a:custGeom>
          <a:ln w="3424">
            <a:solidFill>
              <a:srgbClr val="D3D3D3"/>
            </a:solidFill>
          </a:ln>
        </p:spPr>
        <p:txBody>
          <a:bodyPr wrap="square" lIns="0" tIns="0" rIns="0" bIns="0" rtlCol="0"/>
          <a:lstStyle/>
          <a:p>
            <a:endParaRPr/>
          </a:p>
        </p:txBody>
      </p:sp>
      <p:sp>
        <p:nvSpPr>
          <p:cNvPr id="27" name="object 27"/>
          <p:cNvSpPr/>
          <p:nvPr/>
        </p:nvSpPr>
        <p:spPr>
          <a:xfrm>
            <a:off x="7606231" y="5675995"/>
            <a:ext cx="0" cy="157480"/>
          </a:xfrm>
          <a:custGeom>
            <a:avLst/>
            <a:gdLst/>
            <a:ahLst/>
            <a:cxnLst/>
            <a:rect l="l" t="t" r="r" b="b"/>
            <a:pathLst>
              <a:path h="157479">
                <a:moveTo>
                  <a:pt x="0" y="0"/>
                </a:moveTo>
                <a:lnTo>
                  <a:pt x="0" y="157086"/>
                </a:lnTo>
              </a:path>
            </a:pathLst>
          </a:custGeom>
          <a:ln w="3175">
            <a:solidFill>
              <a:srgbClr val="D3D3D3"/>
            </a:solidFill>
          </a:ln>
        </p:spPr>
        <p:txBody>
          <a:bodyPr wrap="square" lIns="0" tIns="0" rIns="0" bIns="0" rtlCol="0"/>
          <a:lstStyle/>
          <a:p>
            <a:endParaRPr/>
          </a:p>
        </p:txBody>
      </p:sp>
      <p:sp>
        <p:nvSpPr>
          <p:cNvPr id="28" name="object 28"/>
          <p:cNvSpPr/>
          <p:nvPr/>
        </p:nvSpPr>
        <p:spPr>
          <a:xfrm>
            <a:off x="7607940" y="5675994"/>
            <a:ext cx="0" cy="157480"/>
          </a:xfrm>
          <a:custGeom>
            <a:avLst/>
            <a:gdLst/>
            <a:ahLst/>
            <a:cxnLst/>
            <a:rect l="l" t="t" r="r" b="b"/>
            <a:pathLst>
              <a:path h="157479">
                <a:moveTo>
                  <a:pt x="0" y="0"/>
                </a:moveTo>
                <a:lnTo>
                  <a:pt x="0" y="157090"/>
                </a:lnTo>
              </a:path>
            </a:pathLst>
          </a:custGeom>
          <a:ln w="3420">
            <a:solidFill>
              <a:srgbClr val="D3D3D3"/>
            </a:solidFill>
          </a:ln>
        </p:spPr>
        <p:txBody>
          <a:bodyPr wrap="square" lIns="0" tIns="0" rIns="0" bIns="0" rtlCol="0"/>
          <a:lstStyle/>
          <a:p>
            <a:endParaRPr/>
          </a:p>
        </p:txBody>
      </p:sp>
      <p:sp>
        <p:nvSpPr>
          <p:cNvPr id="31" name="スライド番号プレースホルダー 30">
            <a:extLst>
              <a:ext uri="{FF2B5EF4-FFF2-40B4-BE49-F238E27FC236}">
                <a16:creationId xmlns:a16="http://schemas.microsoft.com/office/drawing/2014/main" id="{DF38D21F-DB3A-4A2D-A61D-922322EE6258}"/>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6</a:t>
            </a:fld>
            <a:endParaRPr lang="en-US" altLang="ja-JP"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15032" y="363786"/>
            <a:ext cx="5313680" cy="513715"/>
          </a:xfrm>
          <a:prstGeom prst="rect">
            <a:avLst/>
          </a:prstGeom>
        </p:spPr>
        <p:txBody>
          <a:bodyPr vert="horz" wrap="square" lIns="0" tIns="13335" rIns="0" bIns="0" rtlCol="0">
            <a:spAutoFit/>
          </a:bodyPr>
          <a:lstStyle/>
          <a:p>
            <a:pPr marL="12700">
              <a:lnSpc>
                <a:spcPct val="100000"/>
              </a:lnSpc>
              <a:spcBef>
                <a:spcPts val="105"/>
              </a:spcBef>
            </a:pPr>
            <a:r>
              <a:rPr sz="3200" b="0" dirty="0">
                <a:latin typeface="Yu Gothic"/>
                <a:cs typeface="Yu Gothic"/>
              </a:rPr>
              <a:t>改正消費税法の税額計</a:t>
            </a:r>
            <a:r>
              <a:rPr sz="3200" b="0" spc="-15" dirty="0">
                <a:latin typeface="Yu Gothic"/>
                <a:cs typeface="Yu Gothic"/>
              </a:rPr>
              <a:t>算</a:t>
            </a:r>
            <a:r>
              <a:rPr sz="3200" b="0" dirty="0">
                <a:latin typeface="Yu Gothic"/>
                <a:cs typeface="Yu Gothic"/>
              </a:rPr>
              <a:t>方法</a:t>
            </a:r>
            <a:endParaRPr sz="3200">
              <a:latin typeface="Yu Gothic"/>
              <a:cs typeface="Yu Gothic"/>
            </a:endParaRPr>
          </a:p>
        </p:txBody>
      </p:sp>
      <p:graphicFrame>
        <p:nvGraphicFramePr>
          <p:cNvPr id="3" name="object 3"/>
          <p:cNvGraphicFramePr>
            <a:graphicFrameLocks noGrp="1"/>
          </p:cNvGraphicFramePr>
          <p:nvPr/>
        </p:nvGraphicFramePr>
        <p:xfrm>
          <a:off x="1162050" y="2076397"/>
          <a:ext cx="6717030" cy="2483500"/>
        </p:xfrm>
        <a:graphic>
          <a:graphicData uri="http://schemas.openxmlformats.org/drawingml/2006/table">
            <a:tbl>
              <a:tblPr firstRow="1" bandRow="1">
                <a:tableStyleId>{2D5ABB26-0587-4C30-8999-92F81FD0307C}</a:tableStyleId>
              </a:tblPr>
              <a:tblGrid>
                <a:gridCol w="3366770">
                  <a:extLst>
                    <a:ext uri="{9D8B030D-6E8A-4147-A177-3AD203B41FA5}">
                      <a16:colId xmlns:a16="http://schemas.microsoft.com/office/drawing/2014/main" val="20000"/>
                    </a:ext>
                  </a:extLst>
                </a:gridCol>
                <a:gridCol w="3350260">
                  <a:extLst>
                    <a:ext uri="{9D8B030D-6E8A-4147-A177-3AD203B41FA5}">
                      <a16:colId xmlns:a16="http://schemas.microsoft.com/office/drawing/2014/main" val="20001"/>
                    </a:ext>
                  </a:extLst>
                </a:gridCol>
              </a:tblGrid>
              <a:tr h="408410">
                <a:tc>
                  <a:txBody>
                    <a:bodyPr/>
                    <a:lstStyle/>
                    <a:p>
                      <a:pPr marL="974090">
                        <a:lnSpc>
                          <a:spcPct val="100000"/>
                        </a:lnSpc>
                        <a:spcBef>
                          <a:spcPts val="520"/>
                        </a:spcBef>
                      </a:pPr>
                      <a:r>
                        <a:rPr sz="1600" b="1" spc="-5" dirty="0">
                          <a:solidFill>
                            <a:srgbClr val="FFFFFF"/>
                          </a:solidFill>
                          <a:latin typeface="Yu Gothic"/>
                          <a:cs typeface="Yu Gothic"/>
                        </a:rPr>
                        <a:t>売上に係る税額</a:t>
                      </a:r>
                      <a:endParaRPr sz="1600">
                        <a:latin typeface="Yu Gothic"/>
                        <a:cs typeface="Yu Gothic"/>
                      </a:endParaRPr>
                    </a:p>
                  </a:txBody>
                  <a:tcPr marL="0" marR="0" marT="6604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BD4"/>
                    </a:solidFill>
                  </a:tcPr>
                </a:tc>
                <a:tc>
                  <a:txBody>
                    <a:bodyPr/>
                    <a:lstStyle/>
                    <a:p>
                      <a:pPr marL="964565">
                        <a:lnSpc>
                          <a:spcPct val="100000"/>
                        </a:lnSpc>
                        <a:spcBef>
                          <a:spcPts val="520"/>
                        </a:spcBef>
                      </a:pPr>
                      <a:r>
                        <a:rPr sz="1600" b="1" spc="-5" dirty="0">
                          <a:solidFill>
                            <a:srgbClr val="FFFFFF"/>
                          </a:solidFill>
                          <a:latin typeface="Yu Gothic"/>
                          <a:cs typeface="Yu Gothic"/>
                        </a:rPr>
                        <a:t>仕入に係る税額</a:t>
                      </a:r>
                      <a:endParaRPr sz="1600">
                        <a:latin typeface="Yu Gothic"/>
                        <a:cs typeface="Yu Gothic"/>
                      </a:endParaRPr>
                    </a:p>
                  </a:txBody>
                  <a:tcPr marL="0" marR="0" marT="6604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BD4"/>
                    </a:solidFill>
                  </a:tcPr>
                </a:tc>
                <a:extLst>
                  <a:ext uri="{0D108BD9-81ED-4DB2-BD59-A6C34878D82A}">
                    <a16:rowId xmlns:a16="http://schemas.microsoft.com/office/drawing/2014/main" val="10000"/>
                  </a:ext>
                </a:extLst>
              </a:tr>
              <a:tr h="706366">
                <a:tc>
                  <a:txBody>
                    <a:bodyPr/>
                    <a:lstStyle/>
                    <a:p>
                      <a:pPr>
                        <a:lnSpc>
                          <a:spcPct val="100000"/>
                        </a:lnSpc>
                        <a:spcBef>
                          <a:spcPts val="15"/>
                        </a:spcBef>
                      </a:pPr>
                      <a:endParaRPr sz="1450">
                        <a:latin typeface="Times New Roman"/>
                        <a:cs typeface="Times New Roman"/>
                      </a:endParaRPr>
                    </a:p>
                    <a:p>
                      <a:pPr marL="68580">
                        <a:lnSpc>
                          <a:spcPct val="100000"/>
                        </a:lnSpc>
                      </a:pPr>
                      <a:r>
                        <a:rPr sz="1600" spc="-5" dirty="0">
                          <a:latin typeface="Yu Gothic"/>
                          <a:cs typeface="Yu Gothic"/>
                        </a:rPr>
                        <a:t>原則：割戻し計算</a:t>
                      </a:r>
                      <a:endParaRPr sz="1600">
                        <a:latin typeface="Yu Gothic"/>
                        <a:cs typeface="Yu Gothic"/>
                      </a:endParaRPr>
                    </a:p>
                  </a:txBody>
                  <a:tcPr marL="0" marR="0" marT="19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E"/>
                    </a:solidFill>
                  </a:tcPr>
                </a:tc>
                <a:tc>
                  <a:txBody>
                    <a:bodyPr/>
                    <a:lstStyle/>
                    <a:p>
                      <a:pPr>
                        <a:lnSpc>
                          <a:spcPct val="100000"/>
                        </a:lnSpc>
                        <a:spcBef>
                          <a:spcPts val="15"/>
                        </a:spcBef>
                      </a:pPr>
                      <a:endParaRPr sz="1450">
                        <a:latin typeface="Times New Roman"/>
                        <a:cs typeface="Times New Roman"/>
                      </a:endParaRPr>
                    </a:p>
                    <a:p>
                      <a:pPr marL="68580">
                        <a:lnSpc>
                          <a:spcPct val="100000"/>
                        </a:lnSpc>
                      </a:pPr>
                      <a:r>
                        <a:rPr sz="1600" spc="-5" dirty="0">
                          <a:latin typeface="Yu Gothic"/>
                          <a:cs typeface="Yu Gothic"/>
                        </a:rPr>
                        <a:t>原則：積上げ計算</a:t>
                      </a:r>
                      <a:endParaRPr sz="1600">
                        <a:latin typeface="Yu Gothic"/>
                        <a:cs typeface="Yu Gothic"/>
                      </a:endParaRPr>
                    </a:p>
                  </a:txBody>
                  <a:tcPr marL="0" marR="0" marT="19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E"/>
                    </a:solidFill>
                  </a:tcPr>
                </a:tc>
                <a:extLst>
                  <a:ext uri="{0D108BD9-81ED-4DB2-BD59-A6C34878D82A}">
                    <a16:rowId xmlns:a16="http://schemas.microsoft.com/office/drawing/2014/main" val="10001"/>
                  </a:ext>
                </a:extLst>
              </a:tr>
              <a:tr h="615350">
                <a:tc>
                  <a:txBody>
                    <a:bodyPr/>
                    <a:lstStyle/>
                    <a:p>
                      <a:pPr marL="68580">
                        <a:lnSpc>
                          <a:spcPct val="100000"/>
                        </a:lnSpc>
                        <a:spcBef>
                          <a:spcPts val="1325"/>
                        </a:spcBef>
                      </a:pPr>
                      <a:r>
                        <a:rPr sz="1600" spc="-5" dirty="0">
                          <a:latin typeface="Yu Gothic"/>
                          <a:cs typeface="Yu Gothic"/>
                        </a:rPr>
                        <a:t>原則：割戻し計算</a:t>
                      </a:r>
                      <a:endParaRPr sz="1600">
                        <a:latin typeface="Yu Gothic"/>
                        <a:cs typeface="Yu Gothic"/>
                      </a:endParaRPr>
                    </a:p>
                  </a:txBody>
                  <a:tcPr marL="0" marR="0" marT="16827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EF7"/>
                    </a:solidFill>
                  </a:tcPr>
                </a:tc>
                <a:tc>
                  <a:txBody>
                    <a:bodyPr/>
                    <a:lstStyle/>
                    <a:p>
                      <a:pPr marL="68580">
                        <a:lnSpc>
                          <a:spcPct val="100000"/>
                        </a:lnSpc>
                        <a:spcBef>
                          <a:spcPts val="1325"/>
                        </a:spcBef>
                      </a:pPr>
                      <a:r>
                        <a:rPr sz="1600" spc="-5" dirty="0">
                          <a:latin typeface="Yu Gothic"/>
                          <a:cs typeface="Yu Gothic"/>
                        </a:rPr>
                        <a:t>特例：割戻し計算</a:t>
                      </a:r>
                      <a:endParaRPr sz="1600">
                        <a:latin typeface="Yu Gothic"/>
                        <a:cs typeface="Yu Gothic"/>
                      </a:endParaRPr>
                    </a:p>
                  </a:txBody>
                  <a:tcPr marL="0" marR="0" marT="16827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EF7"/>
                    </a:solidFill>
                  </a:tcPr>
                </a:tc>
                <a:extLst>
                  <a:ext uri="{0D108BD9-81ED-4DB2-BD59-A6C34878D82A}">
                    <a16:rowId xmlns:a16="http://schemas.microsoft.com/office/drawing/2014/main" val="10002"/>
                  </a:ext>
                </a:extLst>
              </a:tr>
              <a:tr h="753374">
                <a:tc>
                  <a:txBody>
                    <a:bodyPr/>
                    <a:lstStyle/>
                    <a:p>
                      <a:pPr>
                        <a:lnSpc>
                          <a:spcPct val="100000"/>
                        </a:lnSpc>
                        <a:spcBef>
                          <a:spcPts val="25"/>
                        </a:spcBef>
                      </a:pPr>
                      <a:endParaRPr sz="1600">
                        <a:latin typeface="Times New Roman"/>
                        <a:cs typeface="Times New Roman"/>
                      </a:endParaRPr>
                    </a:p>
                    <a:p>
                      <a:pPr marL="68580">
                        <a:lnSpc>
                          <a:spcPct val="100000"/>
                        </a:lnSpc>
                      </a:pPr>
                      <a:r>
                        <a:rPr sz="1600" spc="-5" dirty="0">
                          <a:latin typeface="Yu Gothic"/>
                          <a:cs typeface="Yu Gothic"/>
                        </a:rPr>
                        <a:t>特例：積上げ計算</a:t>
                      </a:r>
                      <a:endParaRPr sz="1600">
                        <a:latin typeface="Yu Gothic"/>
                        <a:cs typeface="Yu Gothic"/>
                      </a:endParaRPr>
                    </a:p>
                  </a:txBody>
                  <a:tcPr marL="0" marR="0" marT="317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E"/>
                    </a:solidFill>
                  </a:tcPr>
                </a:tc>
                <a:tc>
                  <a:txBody>
                    <a:bodyPr/>
                    <a:lstStyle/>
                    <a:p>
                      <a:pPr>
                        <a:lnSpc>
                          <a:spcPct val="100000"/>
                        </a:lnSpc>
                        <a:spcBef>
                          <a:spcPts val="25"/>
                        </a:spcBef>
                      </a:pPr>
                      <a:endParaRPr sz="1600">
                        <a:latin typeface="Times New Roman"/>
                        <a:cs typeface="Times New Roman"/>
                      </a:endParaRPr>
                    </a:p>
                    <a:p>
                      <a:pPr marL="68580">
                        <a:lnSpc>
                          <a:spcPct val="100000"/>
                        </a:lnSpc>
                      </a:pPr>
                      <a:r>
                        <a:rPr sz="1600" spc="-5" dirty="0">
                          <a:latin typeface="Yu Gothic"/>
                          <a:cs typeface="Yu Gothic"/>
                        </a:rPr>
                        <a:t>原則：積上げ計算</a:t>
                      </a:r>
                      <a:endParaRPr sz="1600">
                        <a:latin typeface="Yu Gothic"/>
                        <a:cs typeface="Yu Gothic"/>
                      </a:endParaRPr>
                    </a:p>
                  </a:txBody>
                  <a:tcPr marL="0" marR="0" marT="317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E"/>
                    </a:solidFill>
                  </a:tcPr>
                </a:tc>
                <a:extLst>
                  <a:ext uri="{0D108BD9-81ED-4DB2-BD59-A6C34878D82A}">
                    <a16:rowId xmlns:a16="http://schemas.microsoft.com/office/drawing/2014/main" val="10003"/>
                  </a:ext>
                </a:extLst>
              </a:tr>
            </a:tbl>
          </a:graphicData>
        </a:graphic>
      </p:graphicFrame>
      <p:sp>
        <p:nvSpPr>
          <p:cNvPr id="4" name="object 4"/>
          <p:cNvSpPr txBox="1"/>
          <p:nvPr/>
        </p:nvSpPr>
        <p:spPr>
          <a:xfrm>
            <a:off x="1247139" y="1335532"/>
            <a:ext cx="345440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Yu Gothic"/>
                <a:cs typeface="Yu Gothic"/>
              </a:rPr>
              <a:t>税額計算の適用可能な組み合わせ</a:t>
            </a:r>
            <a:endParaRPr sz="1800">
              <a:latin typeface="Yu Gothic"/>
              <a:cs typeface="Yu Gothic"/>
            </a:endParaRPr>
          </a:p>
        </p:txBody>
      </p:sp>
      <p:sp>
        <p:nvSpPr>
          <p:cNvPr id="5" name="object 5"/>
          <p:cNvSpPr txBox="1"/>
          <p:nvPr/>
        </p:nvSpPr>
        <p:spPr>
          <a:xfrm>
            <a:off x="8307578" y="6392100"/>
            <a:ext cx="128270" cy="26924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888888"/>
                </a:solidFill>
                <a:latin typeface="Calibri"/>
                <a:cs typeface="Calibri"/>
              </a:rPr>
              <a:t>7</a:t>
            </a:r>
            <a:endParaRPr sz="1600">
              <a:latin typeface="Calibri"/>
              <a:cs typeface="Calibri"/>
            </a:endParaRPr>
          </a:p>
        </p:txBody>
      </p:sp>
      <p:sp>
        <p:nvSpPr>
          <p:cNvPr id="6" name="object 6"/>
          <p:cNvSpPr txBox="1"/>
          <p:nvPr/>
        </p:nvSpPr>
        <p:spPr>
          <a:xfrm>
            <a:off x="1449257" y="4910173"/>
            <a:ext cx="6122035" cy="569595"/>
          </a:xfrm>
          <a:prstGeom prst="rect">
            <a:avLst/>
          </a:prstGeom>
        </p:spPr>
        <p:txBody>
          <a:bodyPr vert="horz" wrap="square" lIns="0" tIns="25400" rIns="0" bIns="0" rtlCol="0">
            <a:spAutoFit/>
          </a:bodyPr>
          <a:lstStyle/>
          <a:p>
            <a:pPr marL="12700" marR="5080" indent="152400">
              <a:lnSpc>
                <a:spcPts val="2120"/>
              </a:lnSpc>
              <a:spcBef>
                <a:spcPts val="200"/>
              </a:spcBef>
            </a:pPr>
            <a:r>
              <a:rPr sz="1800" dirty="0">
                <a:latin typeface="Yu Gothic"/>
                <a:cs typeface="Yu Gothic"/>
              </a:rPr>
              <a:t>積上げ計算は、個別取引の消費税額を記録し、集計する作 業が必要となる。</a:t>
            </a:r>
            <a:endParaRPr sz="1800">
              <a:latin typeface="Yu Gothic"/>
              <a:cs typeface="Yu Gothic"/>
            </a:endParaRPr>
          </a:p>
        </p:txBody>
      </p:sp>
      <p:sp>
        <p:nvSpPr>
          <p:cNvPr id="7" name="object 7"/>
          <p:cNvSpPr txBox="1"/>
          <p:nvPr/>
        </p:nvSpPr>
        <p:spPr>
          <a:xfrm>
            <a:off x="707390" y="6428677"/>
            <a:ext cx="1669414"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2019/1/19</a:t>
            </a:r>
            <a:r>
              <a:rPr sz="1200" spc="200" dirty="0">
                <a:solidFill>
                  <a:srgbClr val="888888"/>
                </a:solidFill>
                <a:latin typeface="Calibri"/>
                <a:cs typeface="Calibri"/>
              </a:rPr>
              <a:t> </a:t>
            </a:r>
            <a:r>
              <a:rPr sz="1200" spc="-15" dirty="0">
                <a:solidFill>
                  <a:srgbClr val="888888"/>
                </a:solidFill>
                <a:latin typeface="Calibri"/>
                <a:cs typeface="Calibri"/>
              </a:rPr>
              <a:t>ver.1_draft_r0</a:t>
            </a:r>
            <a:endParaRPr sz="1200">
              <a:latin typeface="Calibri"/>
              <a:cs typeface="Calibri"/>
            </a:endParaRPr>
          </a:p>
        </p:txBody>
      </p:sp>
      <p:sp>
        <p:nvSpPr>
          <p:cNvPr id="10" name="スライド番号プレースホルダー 9">
            <a:extLst>
              <a:ext uri="{FF2B5EF4-FFF2-40B4-BE49-F238E27FC236}">
                <a16:creationId xmlns:a16="http://schemas.microsoft.com/office/drawing/2014/main" id="{494F4946-B0EC-49D4-96FB-CB8209B9CF8B}"/>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7</a:t>
            </a:fld>
            <a:endParaRPr lang="en-US" altLang="ja-JP"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7908" y="429604"/>
            <a:ext cx="7047865" cy="505908"/>
          </a:xfrm>
          <a:prstGeom prst="rect">
            <a:avLst/>
          </a:prstGeom>
        </p:spPr>
        <p:txBody>
          <a:bodyPr vert="horz" wrap="square" lIns="0" tIns="13335" rIns="0" bIns="0" rtlCol="0">
            <a:spAutoFit/>
          </a:bodyPr>
          <a:lstStyle/>
          <a:p>
            <a:pPr marL="12700">
              <a:lnSpc>
                <a:spcPct val="100000"/>
              </a:lnSpc>
              <a:spcBef>
                <a:spcPts val="105"/>
              </a:spcBef>
            </a:pPr>
            <a:r>
              <a:rPr lang="en-US" sz="3200" dirty="0"/>
              <a:t>EDI</a:t>
            </a:r>
            <a:r>
              <a:rPr lang="ja-JP" altLang="en-US" sz="3200" dirty="0"/>
              <a:t>請求書</a:t>
            </a:r>
            <a:r>
              <a:rPr sz="3200" dirty="0" err="1"/>
              <a:t>による</a:t>
            </a:r>
            <a:r>
              <a:rPr sz="3200" spc="-15" dirty="0" err="1"/>
              <a:t>消</a:t>
            </a:r>
            <a:r>
              <a:rPr sz="3200" dirty="0" err="1"/>
              <a:t>込に</a:t>
            </a:r>
            <a:r>
              <a:rPr sz="3200" spc="-15" dirty="0" err="1"/>
              <a:t>必</a:t>
            </a:r>
            <a:r>
              <a:rPr sz="3200" dirty="0" err="1"/>
              <a:t>要な</a:t>
            </a:r>
            <a:r>
              <a:rPr sz="3200" spc="-5" dirty="0" err="1">
                <a:latin typeface="Calibri Light"/>
                <a:cs typeface="Calibri Light"/>
              </a:rPr>
              <a:t>BIE</a:t>
            </a:r>
            <a:endParaRPr sz="3200" dirty="0">
              <a:latin typeface="Calibri Light"/>
              <a:cs typeface="Calibri Light"/>
            </a:endParaRPr>
          </a:p>
        </p:txBody>
      </p:sp>
      <p:sp>
        <p:nvSpPr>
          <p:cNvPr id="3" name="object 3"/>
          <p:cNvSpPr txBox="1"/>
          <p:nvPr/>
        </p:nvSpPr>
        <p:spPr>
          <a:xfrm>
            <a:off x="707390" y="1374682"/>
            <a:ext cx="7066280" cy="4078039"/>
          </a:xfrm>
          <a:prstGeom prst="rect">
            <a:avLst/>
          </a:prstGeom>
        </p:spPr>
        <p:txBody>
          <a:bodyPr vert="horz" wrap="square" lIns="0" tIns="12700" rIns="0" bIns="0" rtlCol="0">
            <a:spAutoFit/>
          </a:bodyPr>
          <a:lstStyle/>
          <a:p>
            <a:pPr marL="241300" indent="-228600">
              <a:lnSpc>
                <a:spcPts val="2775"/>
              </a:lnSpc>
              <a:spcBef>
                <a:spcPts val="100"/>
              </a:spcBef>
              <a:buFont typeface="Arial"/>
              <a:buChar char="•"/>
              <a:tabLst>
                <a:tab pos="241300" algn="l"/>
              </a:tabLst>
            </a:pPr>
            <a:r>
              <a:rPr sz="2400" dirty="0">
                <a:latin typeface="Yu Gothic"/>
                <a:cs typeface="Yu Gothic"/>
              </a:rPr>
              <a:t>交換文書のタイプ識別</a:t>
            </a:r>
            <a:r>
              <a:rPr sz="2400" spc="-5" dirty="0">
                <a:latin typeface="Calibri"/>
                <a:cs typeface="Calibri"/>
              </a:rPr>
              <a:t>BIE</a:t>
            </a:r>
            <a:endParaRPr sz="2400" dirty="0">
              <a:latin typeface="Calibri"/>
              <a:cs typeface="Calibri"/>
            </a:endParaRPr>
          </a:p>
          <a:p>
            <a:pPr marL="698500" lvl="1" indent="-228600">
              <a:lnSpc>
                <a:spcPts val="2295"/>
              </a:lnSpc>
              <a:buFont typeface="Arial"/>
              <a:buChar char="•"/>
              <a:tabLst>
                <a:tab pos="697865" algn="l"/>
                <a:tab pos="698500" algn="l"/>
              </a:tabLst>
            </a:pPr>
            <a:r>
              <a:rPr sz="2000" dirty="0">
                <a:latin typeface="Yu Gothic"/>
                <a:cs typeface="Yu Gothic"/>
              </a:rPr>
              <a:t>適格請求書該当／適格</a:t>
            </a:r>
            <a:r>
              <a:rPr sz="2000" spc="-15" dirty="0">
                <a:latin typeface="Yu Gothic"/>
                <a:cs typeface="Yu Gothic"/>
              </a:rPr>
              <a:t>返</a:t>
            </a:r>
            <a:r>
              <a:rPr sz="2000" dirty="0">
                <a:latin typeface="Yu Gothic"/>
                <a:cs typeface="Yu Gothic"/>
              </a:rPr>
              <a:t>還請</a:t>
            </a:r>
            <a:r>
              <a:rPr sz="2000" spc="-15" dirty="0">
                <a:latin typeface="Yu Gothic"/>
                <a:cs typeface="Yu Gothic"/>
              </a:rPr>
              <a:t>求</a:t>
            </a:r>
            <a:r>
              <a:rPr sz="2000" dirty="0">
                <a:latin typeface="Yu Gothic"/>
                <a:cs typeface="Yu Gothic"/>
              </a:rPr>
              <a:t>書該</a:t>
            </a:r>
            <a:r>
              <a:rPr sz="2000" spc="-15" dirty="0">
                <a:latin typeface="Yu Gothic"/>
                <a:cs typeface="Yu Gothic"/>
              </a:rPr>
              <a:t>当</a:t>
            </a:r>
            <a:r>
              <a:rPr sz="2000" dirty="0">
                <a:latin typeface="Yu Gothic"/>
                <a:cs typeface="Yu Gothic"/>
              </a:rPr>
              <a:t>／仕</a:t>
            </a:r>
            <a:r>
              <a:rPr sz="2000" spc="-15" dirty="0">
                <a:latin typeface="Yu Gothic"/>
                <a:cs typeface="Yu Gothic"/>
              </a:rPr>
              <a:t>入</a:t>
            </a:r>
            <a:r>
              <a:rPr sz="2000" dirty="0">
                <a:latin typeface="Yu Gothic"/>
                <a:cs typeface="Yu Gothic"/>
              </a:rPr>
              <a:t>明細</a:t>
            </a:r>
            <a:r>
              <a:rPr sz="2000" spc="-15" dirty="0">
                <a:latin typeface="Yu Gothic"/>
                <a:cs typeface="Yu Gothic"/>
              </a:rPr>
              <a:t>書</a:t>
            </a:r>
            <a:r>
              <a:rPr sz="2000" dirty="0">
                <a:latin typeface="Yu Gothic"/>
                <a:cs typeface="Yu Gothic"/>
              </a:rPr>
              <a:t>該当</a:t>
            </a:r>
          </a:p>
          <a:p>
            <a:pPr marL="241300" indent="-228600">
              <a:lnSpc>
                <a:spcPts val="2775"/>
              </a:lnSpc>
              <a:spcBef>
                <a:spcPts val="125"/>
              </a:spcBef>
              <a:buFont typeface="Arial"/>
              <a:buChar char="•"/>
              <a:tabLst>
                <a:tab pos="241300" algn="l"/>
              </a:tabLst>
            </a:pPr>
            <a:r>
              <a:rPr sz="2400" dirty="0" err="1">
                <a:latin typeface="Yu Gothic"/>
                <a:cs typeface="Yu Gothic"/>
              </a:rPr>
              <a:t>交換文書の</a:t>
            </a:r>
            <a:r>
              <a:rPr lang="ja-JP" altLang="en-US" sz="2400" dirty="0">
                <a:latin typeface="Yu Gothic"/>
                <a:cs typeface="Yu Gothic"/>
              </a:rPr>
              <a:t>適格請求書</a:t>
            </a:r>
            <a:r>
              <a:rPr sz="2400" dirty="0" err="1">
                <a:latin typeface="Yu Gothic"/>
                <a:cs typeface="Yu Gothic"/>
              </a:rPr>
              <a:t>適合識別</a:t>
            </a:r>
            <a:r>
              <a:rPr sz="2400" spc="-5" dirty="0" err="1">
                <a:latin typeface="Calibri"/>
                <a:cs typeface="Calibri"/>
              </a:rPr>
              <a:t>BIE</a:t>
            </a:r>
            <a:endParaRPr sz="2400" dirty="0">
              <a:latin typeface="Calibri"/>
              <a:cs typeface="Calibri"/>
            </a:endParaRPr>
          </a:p>
          <a:p>
            <a:pPr marL="698500" lvl="1" indent="-228600">
              <a:lnSpc>
                <a:spcPts val="2295"/>
              </a:lnSpc>
              <a:buFont typeface="Arial"/>
              <a:buChar char="•"/>
              <a:tabLst>
                <a:tab pos="697865" algn="l"/>
                <a:tab pos="698500" algn="l"/>
              </a:tabLst>
            </a:pPr>
            <a:r>
              <a:rPr lang="ja-JP" altLang="en-US" sz="2000" dirty="0">
                <a:latin typeface="Yu Gothic"/>
                <a:cs typeface="Yu Gothic"/>
              </a:rPr>
              <a:t>適格請求書</a:t>
            </a:r>
            <a:r>
              <a:rPr sz="2000" dirty="0" err="1">
                <a:latin typeface="Yu Gothic"/>
                <a:cs typeface="Yu Gothic"/>
              </a:rPr>
              <a:t>適合／非適合</a:t>
            </a:r>
            <a:endParaRPr sz="2000" dirty="0">
              <a:latin typeface="Yu Gothic"/>
              <a:cs typeface="Yu Gothic"/>
            </a:endParaRPr>
          </a:p>
          <a:p>
            <a:pPr marL="241300" indent="-228600">
              <a:lnSpc>
                <a:spcPts val="2775"/>
              </a:lnSpc>
              <a:spcBef>
                <a:spcPts val="130"/>
              </a:spcBef>
              <a:buFont typeface="Arial"/>
              <a:buChar char="•"/>
              <a:tabLst>
                <a:tab pos="241300" algn="l"/>
              </a:tabLst>
            </a:pPr>
            <a:r>
              <a:rPr sz="2400" dirty="0">
                <a:latin typeface="Yu Gothic"/>
                <a:cs typeface="Yu Gothic"/>
              </a:rPr>
              <a:t>税計算対象文書ヘッダ部の税計算に必要な</a:t>
            </a:r>
            <a:r>
              <a:rPr sz="2400" spc="-5" dirty="0">
                <a:latin typeface="Calibri"/>
                <a:cs typeface="Calibri"/>
              </a:rPr>
              <a:t>BIE</a:t>
            </a:r>
            <a:endParaRPr sz="2400" dirty="0">
              <a:latin typeface="Calibri"/>
              <a:cs typeface="Calibri"/>
            </a:endParaRPr>
          </a:p>
          <a:p>
            <a:pPr marL="698500" lvl="1" indent="-228600">
              <a:lnSpc>
                <a:spcPts val="2180"/>
              </a:lnSpc>
              <a:buFont typeface="Arial"/>
              <a:buChar char="•"/>
              <a:tabLst>
                <a:tab pos="697865" algn="l"/>
                <a:tab pos="698500" algn="l"/>
              </a:tabLst>
            </a:pPr>
            <a:r>
              <a:rPr sz="2000" dirty="0">
                <a:latin typeface="Yu Gothic"/>
                <a:cs typeface="Yu Gothic"/>
              </a:rPr>
              <a:t>「消費税区分」</a:t>
            </a:r>
          </a:p>
          <a:p>
            <a:pPr marL="698500" lvl="1" indent="-228600">
              <a:lnSpc>
                <a:spcPts val="2180"/>
              </a:lnSpc>
              <a:buFont typeface="Arial"/>
              <a:buChar char="•"/>
              <a:tabLst>
                <a:tab pos="697865" algn="l"/>
                <a:tab pos="698500" algn="l"/>
              </a:tabLst>
            </a:pPr>
            <a:r>
              <a:rPr sz="2000" dirty="0">
                <a:latin typeface="Yu Gothic"/>
                <a:cs typeface="Yu Gothic"/>
              </a:rPr>
              <a:t>課税対象金額（税抜、</a:t>
            </a:r>
            <a:r>
              <a:rPr sz="2000" spc="-15" dirty="0">
                <a:latin typeface="Yu Gothic"/>
                <a:cs typeface="Yu Gothic"/>
              </a:rPr>
              <a:t>税</a:t>
            </a:r>
            <a:r>
              <a:rPr sz="2000" dirty="0">
                <a:latin typeface="Yu Gothic"/>
                <a:cs typeface="Yu Gothic"/>
              </a:rPr>
              <a:t>込）</a:t>
            </a:r>
          </a:p>
          <a:p>
            <a:pPr marL="698500" lvl="1" indent="-228600">
              <a:lnSpc>
                <a:spcPts val="2185"/>
              </a:lnSpc>
              <a:buFont typeface="Arial"/>
              <a:buChar char="•"/>
              <a:tabLst>
                <a:tab pos="697865" algn="l"/>
                <a:tab pos="698500" algn="l"/>
              </a:tabLst>
            </a:pPr>
            <a:r>
              <a:rPr sz="2000" dirty="0">
                <a:latin typeface="Yu Gothic"/>
                <a:cs typeface="Yu Gothic"/>
              </a:rPr>
              <a:t>税率</a:t>
            </a:r>
          </a:p>
          <a:p>
            <a:pPr marL="698500" lvl="1" indent="-228600">
              <a:lnSpc>
                <a:spcPts val="2290"/>
              </a:lnSpc>
              <a:buFont typeface="Arial"/>
              <a:buChar char="•"/>
              <a:tabLst>
                <a:tab pos="697865" algn="l"/>
                <a:tab pos="698500" algn="l"/>
              </a:tabLst>
            </a:pPr>
            <a:r>
              <a:rPr sz="2000" dirty="0">
                <a:latin typeface="Yu Gothic"/>
                <a:cs typeface="Yu Gothic"/>
              </a:rPr>
              <a:t>消費税額</a:t>
            </a:r>
          </a:p>
          <a:p>
            <a:pPr marL="241300" indent="-228600">
              <a:lnSpc>
                <a:spcPts val="2775"/>
              </a:lnSpc>
              <a:spcBef>
                <a:spcPts val="125"/>
              </a:spcBef>
              <a:buFont typeface="Arial"/>
              <a:buChar char="•"/>
              <a:tabLst>
                <a:tab pos="241300" algn="l"/>
              </a:tabLst>
            </a:pPr>
            <a:r>
              <a:rPr sz="2400" dirty="0">
                <a:latin typeface="Yu Gothic"/>
                <a:cs typeface="Yu Gothic"/>
              </a:rPr>
              <a:t>税計算対象文書明細部の税計算に必要な</a:t>
            </a:r>
            <a:r>
              <a:rPr sz="2400" spc="-5" dirty="0">
                <a:latin typeface="Calibri"/>
                <a:cs typeface="Calibri"/>
              </a:rPr>
              <a:t>BIE</a:t>
            </a:r>
            <a:endParaRPr sz="2400" dirty="0">
              <a:latin typeface="Calibri"/>
              <a:cs typeface="Calibri"/>
            </a:endParaRPr>
          </a:p>
          <a:p>
            <a:pPr marL="698500" lvl="1" indent="-228600">
              <a:lnSpc>
                <a:spcPts val="2180"/>
              </a:lnSpc>
              <a:buFont typeface="Arial"/>
              <a:buChar char="•"/>
              <a:tabLst>
                <a:tab pos="697865" algn="l"/>
                <a:tab pos="698500" algn="l"/>
              </a:tabLst>
            </a:pPr>
            <a:r>
              <a:rPr sz="2000" dirty="0">
                <a:latin typeface="Yu Gothic"/>
                <a:cs typeface="Yu Gothic"/>
              </a:rPr>
              <a:t>「消費税区分」</a:t>
            </a:r>
          </a:p>
          <a:p>
            <a:pPr marL="698500" lvl="1" indent="-228600">
              <a:lnSpc>
                <a:spcPts val="2180"/>
              </a:lnSpc>
              <a:buFont typeface="Arial"/>
              <a:buChar char="•"/>
              <a:tabLst>
                <a:tab pos="697865" algn="l"/>
                <a:tab pos="698500" algn="l"/>
              </a:tabLst>
            </a:pPr>
            <a:r>
              <a:rPr sz="2000" dirty="0">
                <a:latin typeface="Yu Gothic"/>
                <a:cs typeface="Yu Gothic"/>
              </a:rPr>
              <a:t>課税対象金額（税込、</a:t>
            </a:r>
            <a:r>
              <a:rPr sz="2000" spc="-15" dirty="0">
                <a:latin typeface="Yu Gothic"/>
                <a:cs typeface="Yu Gothic"/>
              </a:rPr>
              <a:t>税</a:t>
            </a:r>
            <a:r>
              <a:rPr sz="2000" dirty="0">
                <a:latin typeface="Yu Gothic"/>
                <a:cs typeface="Yu Gothic"/>
              </a:rPr>
              <a:t>抜）</a:t>
            </a:r>
          </a:p>
          <a:p>
            <a:pPr marL="698500" lvl="1" indent="-228600">
              <a:lnSpc>
                <a:spcPts val="2290"/>
              </a:lnSpc>
              <a:buFont typeface="Arial"/>
              <a:buChar char="•"/>
              <a:tabLst>
                <a:tab pos="697865" algn="l"/>
                <a:tab pos="698500" algn="l"/>
              </a:tabLst>
            </a:pPr>
            <a:r>
              <a:rPr sz="2000" dirty="0">
                <a:latin typeface="Yu Gothic"/>
                <a:cs typeface="Yu Gothic"/>
              </a:rPr>
              <a:t>税率</a:t>
            </a:r>
          </a:p>
        </p:txBody>
      </p:sp>
      <p:sp>
        <p:nvSpPr>
          <p:cNvPr id="7" name="スライド番号プレースホルダー 6">
            <a:extLst>
              <a:ext uri="{FF2B5EF4-FFF2-40B4-BE49-F238E27FC236}">
                <a16:creationId xmlns:a16="http://schemas.microsoft.com/office/drawing/2014/main" id="{DC8904AC-8D0A-4C61-B037-4B2D162D14EC}"/>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8</a:t>
            </a:fld>
            <a:endParaRPr lang="en-US" altLang="ja-JP"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30373" y="392900"/>
            <a:ext cx="3683000" cy="574040"/>
          </a:xfrm>
          <a:prstGeom prst="rect">
            <a:avLst/>
          </a:prstGeom>
        </p:spPr>
        <p:txBody>
          <a:bodyPr vert="horz" wrap="square" lIns="0" tIns="12700" rIns="0" bIns="0" rtlCol="0">
            <a:spAutoFit/>
          </a:bodyPr>
          <a:lstStyle/>
          <a:p>
            <a:pPr marL="12700">
              <a:lnSpc>
                <a:spcPct val="100000"/>
              </a:lnSpc>
              <a:spcBef>
                <a:spcPts val="100"/>
              </a:spcBef>
            </a:pPr>
            <a:r>
              <a:rPr dirty="0"/>
              <a:t>残された検討課題</a:t>
            </a:r>
          </a:p>
        </p:txBody>
      </p:sp>
      <p:sp>
        <p:nvSpPr>
          <p:cNvPr id="3" name="object 3"/>
          <p:cNvSpPr txBox="1"/>
          <p:nvPr/>
        </p:nvSpPr>
        <p:spPr>
          <a:xfrm>
            <a:off x="845413" y="1186448"/>
            <a:ext cx="7713980" cy="3348354"/>
          </a:xfrm>
          <a:prstGeom prst="rect">
            <a:avLst/>
          </a:prstGeom>
        </p:spPr>
        <p:txBody>
          <a:bodyPr vert="horz" wrap="square" lIns="0" tIns="96520" rIns="0" bIns="0" rtlCol="0">
            <a:spAutoFit/>
          </a:bodyPr>
          <a:lstStyle/>
          <a:p>
            <a:pPr marL="241300" indent="-228600">
              <a:lnSpc>
                <a:spcPct val="100000"/>
              </a:lnSpc>
              <a:spcBef>
                <a:spcPts val="760"/>
              </a:spcBef>
              <a:buFont typeface="Arial"/>
              <a:buChar char="•"/>
              <a:tabLst>
                <a:tab pos="241300" algn="l"/>
              </a:tabLst>
            </a:pPr>
            <a:r>
              <a:rPr sz="2800" spc="-5" dirty="0">
                <a:latin typeface="Yu Gothic"/>
                <a:cs typeface="Yu Gothic"/>
              </a:rPr>
              <a:t>複合請求書の</a:t>
            </a:r>
            <a:r>
              <a:rPr sz="2800" spc="-5" dirty="0">
                <a:latin typeface="Calibri"/>
                <a:cs typeface="Calibri"/>
              </a:rPr>
              <a:t>EDI</a:t>
            </a:r>
            <a:r>
              <a:rPr sz="2800" spc="-5" dirty="0">
                <a:latin typeface="Yu Gothic"/>
                <a:cs typeface="Yu Gothic"/>
              </a:rPr>
              <a:t>メッセージへのマッピ</a:t>
            </a:r>
            <a:r>
              <a:rPr sz="2800" spc="5" dirty="0">
                <a:latin typeface="Yu Gothic"/>
                <a:cs typeface="Yu Gothic"/>
              </a:rPr>
              <a:t>ン</a:t>
            </a:r>
            <a:r>
              <a:rPr sz="2800" spc="-5" dirty="0">
                <a:latin typeface="Yu Gothic"/>
                <a:cs typeface="Yu Gothic"/>
              </a:rPr>
              <a:t>グ</a:t>
            </a:r>
            <a:endParaRPr sz="2800">
              <a:latin typeface="Yu Gothic"/>
              <a:cs typeface="Yu Gothic"/>
            </a:endParaRPr>
          </a:p>
          <a:p>
            <a:pPr marL="241300" marR="5080" indent="-228600">
              <a:lnSpc>
                <a:spcPts val="3030"/>
              </a:lnSpc>
              <a:spcBef>
                <a:spcPts val="1035"/>
              </a:spcBef>
              <a:buFont typeface="Arial"/>
              <a:buChar char="•"/>
              <a:tabLst>
                <a:tab pos="241300" algn="l"/>
              </a:tabLst>
            </a:pPr>
            <a:r>
              <a:rPr sz="2800" spc="-5" dirty="0">
                <a:latin typeface="Yu Gothic"/>
                <a:cs typeface="Yu Gothic"/>
              </a:rPr>
              <a:t>多数の税区分を一つのメッセージ</a:t>
            </a:r>
            <a:r>
              <a:rPr sz="2800" spc="5" dirty="0">
                <a:latin typeface="Yu Gothic"/>
                <a:cs typeface="Yu Gothic"/>
              </a:rPr>
              <a:t>へ</a:t>
            </a:r>
            <a:r>
              <a:rPr sz="2800" spc="-5" dirty="0">
                <a:latin typeface="Yu Gothic"/>
                <a:cs typeface="Yu Gothic"/>
              </a:rPr>
              <a:t>組み</a:t>
            </a:r>
            <a:r>
              <a:rPr sz="2800" spc="5" dirty="0">
                <a:latin typeface="Yu Gothic"/>
                <a:cs typeface="Yu Gothic"/>
              </a:rPr>
              <a:t>込</a:t>
            </a:r>
            <a:r>
              <a:rPr sz="2800" spc="-5" dirty="0">
                <a:latin typeface="Yu Gothic"/>
                <a:cs typeface="Yu Gothic"/>
              </a:rPr>
              <a:t>むこ とを許容するか？</a:t>
            </a:r>
            <a:endParaRPr sz="2800">
              <a:latin typeface="Yu Gothic"/>
              <a:cs typeface="Yu Gothic"/>
            </a:endParaRPr>
          </a:p>
          <a:p>
            <a:pPr marL="367665">
              <a:lnSpc>
                <a:spcPct val="100000"/>
              </a:lnSpc>
              <a:spcBef>
                <a:spcPts val="620"/>
              </a:spcBef>
            </a:pPr>
            <a:r>
              <a:rPr sz="2800" spc="-5" dirty="0">
                <a:latin typeface="Calibri"/>
                <a:cs typeface="Calibri"/>
              </a:rPr>
              <a:t>→</a:t>
            </a:r>
            <a:r>
              <a:rPr sz="2800" spc="-5" dirty="0">
                <a:latin typeface="Yu Gothic"/>
                <a:cs typeface="Yu Gothic"/>
              </a:rPr>
              <a:t>業務アプリがどこまで対応で</a:t>
            </a:r>
            <a:r>
              <a:rPr sz="2800" spc="5" dirty="0">
                <a:latin typeface="Yu Gothic"/>
                <a:cs typeface="Yu Gothic"/>
              </a:rPr>
              <a:t>き</a:t>
            </a:r>
            <a:r>
              <a:rPr sz="2800" spc="-5" dirty="0">
                <a:latin typeface="Yu Gothic"/>
                <a:cs typeface="Yu Gothic"/>
              </a:rPr>
              <a:t>るか？</a:t>
            </a:r>
            <a:endParaRPr sz="2800">
              <a:latin typeface="Yu Gothic"/>
              <a:cs typeface="Yu Gothic"/>
            </a:endParaRPr>
          </a:p>
          <a:p>
            <a:pPr marL="241300" indent="-228600">
              <a:lnSpc>
                <a:spcPct val="100000"/>
              </a:lnSpc>
              <a:spcBef>
                <a:spcPts val="660"/>
              </a:spcBef>
              <a:buFont typeface="Arial"/>
              <a:buChar char="•"/>
              <a:tabLst>
                <a:tab pos="241300" algn="l"/>
              </a:tabLst>
            </a:pPr>
            <a:r>
              <a:rPr sz="2800" spc="-5" dirty="0">
                <a:latin typeface="Yu Gothic"/>
                <a:cs typeface="Yu Gothic"/>
              </a:rPr>
              <a:t>中小企業が利用できる</a:t>
            </a:r>
            <a:r>
              <a:rPr sz="2800" spc="-5" dirty="0">
                <a:latin typeface="Calibri"/>
                <a:cs typeface="Calibri"/>
              </a:rPr>
              <a:t>EDI</a:t>
            </a:r>
            <a:r>
              <a:rPr sz="2800" spc="-5" dirty="0">
                <a:latin typeface="Yu Gothic"/>
                <a:cs typeface="Yu Gothic"/>
              </a:rPr>
              <a:t>メッセージ保</a:t>
            </a:r>
            <a:r>
              <a:rPr sz="2800" spc="5" dirty="0">
                <a:latin typeface="Yu Gothic"/>
                <a:cs typeface="Yu Gothic"/>
              </a:rPr>
              <a:t>存</a:t>
            </a:r>
            <a:r>
              <a:rPr sz="2800" spc="-5" dirty="0">
                <a:latin typeface="Yu Gothic"/>
                <a:cs typeface="Yu Gothic"/>
              </a:rPr>
              <a:t>方法</a:t>
            </a:r>
            <a:endParaRPr sz="2800">
              <a:latin typeface="Yu Gothic"/>
              <a:cs typeface="Yu Gothic"/>
            </a:endParaRPr>
          </a:p>
          <a:p>
            <a:pPr marL="241300" marR="281940" indent="-228600">
              <a:lnSpc>
                <a:spcPts val="3030"/>
              </a:lnSpc>
              <a:spcBef>
                <a:spcPts val="1035"/>
              </a:spcBef>
              <a:buFont typeface="Arial"/>
              <a:buChar char="•"/>
              <a:tabLst>
                <a:tab pos="241300" algn="l"/>
              </a:tabLst>
            </a:pPr>
            <a:r>
              <a:rPr sz="2800" spc="-5" dirty="0">
                <a:latin typeface="Yu Gothic"/>
                <a:cs typeface="Yu Gothic"/>
              </a:rPr>
              <a:t>請求書、納品書への</a:t>
            </a:r>
            <a:r>
              <a:rPr sz="2800" spc="-5" dirty="0">
                <a:latin typeface="Calibri"/>
                <a:cs typeface="Calibri"/>
              </a:rPr>
              <a:t>Q</a:t>
            </a:r>
            <a:r>
              <a:rPr sz="2800" dirty="0">
                <a:latin typeface="Calibri"/>
                <a:cs typeface="Calibri"/>
              </a:rPr>
              <a:t>R</a:t>
            </a:r>
            <a:r>
              <a:rPr sz="2800" spc="-5" dirty="0">
                <a:latin typeface="Yu Gothic"/>
                <a:cs typeface="Yu Gothic"/>
              </a:rPr>
              <a:t>コード印刷</a:t>
            </a:r>
            <a:r>
              <a:rPr sz="2800" spc="5" dirty="0">
                <a:latin typeface="Yu Gothic"/>
                <a:cs typeface="Yu Gothic"/>
              </a:rPr>
              <a:t>と</a:t>
            </a:r>
            <a:r>
              <a:rPr sz="2800" spc="-5" dirty="0">
                <a:latin typeface="Yu Gothic"/>
                <a:cs typeface="Yu Gothic"/>
              </a:rPr>
              <a:t>仕様</a:t>
            </a:r>
            <a:r>
              <a:rPr sz="2800" spc="5" dirty="0">
                <a:latin typeface="Yu Gothic"/>
                <a:cs typeface="Yu Gothic"/>
              </a:rPr>
              <a:t>の</a:t>
            </a:r>
            <a:r>
              <a:rPr sz="2800" spc="-5" dirty="0">
                <a:latin typeface="Yu Gothic"/>
                <a:cs typeface="Yu Gothic"/>
              </a:rPr>
              <a:t>共 通化</a:t>
            </a:r>
            <a:endParaRPr sz="2800">
              <a:latin typeface="Yu Gothic"/>
              <a:cs typeface="Yu Gothic"/>
            </a:endParaRPr>
          </a:p>
        </p:txBody>
      </p:sp>
      <p:sp>
        <p:nvSpPr>
          <p:cNvPr id="7" name="スライド番号プレースホルダー 6">
            <a:extLst>
              <a:ext uri="{FF2B5EF4-FFF2-40B4-BE49-F238E27FC236}">
                <a16:creationId xmlns:a16="http://schemas.microsoft.com/office/drawing/2014/main" id="{9B5A53DB-B235-4395-8728-FB64A501E75B}"/>
              </a:ext>
            </a:extLst>
          </p:cNvPr>
          <p:cNvSpPr>
            <a:spLocks noGrp="1"/>
          </p:cNvSpPr>
          <p:nvPr>
            <p:ph type="sldNum" sz="quarter" idx="7"/>
          </p:nvPr>
        </p:nvSpPr>
        <p:spPr/>
        <p:txBody>
          <a:bodyPr/>
          <a:lstStyle/>
          <a:p>
            <a:pPr marL="25400">
              <a:lnSpc>
                <a:spcPts val="1240"/>
              </a:lnSpc>
            </a:pPr>
            <a:fld id="{81D60167-4931-47E6-BA6A-407CBD079E47}" type="slidenum">
              <a:rPr lang="en-US" altLang="ja-JP" smtClean="0"/>
              <a:t>9</a:t>
            </a:fld>
            <a:endParaRPr lang="en-US" altLang="ja-JP"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TotalTime>
  <Words>5228</Words>
  <Application>Microsoft Office PowerPoint</Application>
  <PresentationFormat>画面に合わせる (4:3)</PresentationFormat>
  <Paragraphs>1963</Paragraphs>
  <Slides>29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29</vt:i4>
      </vt:variant>
    </vt:vector>
  </HeadingPairs>
  <TitlesOfParts>
    <vt:vector size="37" baseType="lpstr">
      <vt:lpstr>游ゴシック</vt:lpstr>
      <vt:lpstr>游ゴシック</vt:lpstr>
      <vt:lpstr>Yu Gothic Light</vt:lpstr>
      <vt:lpstr>Arial</vt:lpstr>
      <vt:lpstr>Calibri</vt:lpstr>
      <vt:lpstr>Calibri Light</vt:lpstr>
      <vt:lpstr>Times New Roman</vt:lpstr>
      <vt:lpstr>Office Theme</vt:lpstr>
      <vt:lpstr>改正消費税の 税額計算について</vt:lpstr>
      <vt:lpstr>改正消費税の税額計算の原則１</vt:lpstr>
      <vt:lpstr>改正消費税の税額計算の原則２</vt:lpstr>
      <vt:lpstr>税額計算と「明細品目」の属性識別</vt:lpstr>
      <vt:lpstr>「消費税区分」一覧</vt:lpstr>
      <vt:lpstr>適格請求書適合文書組合せ一覧</vt:lpstr>
      <vt:lpstr>改正消費税法の税額計算方法</vt:lpstr>
      <vt:lpstr>EDI請求書による消込に必要なBIE</vt:lpstr>
      <vt:lpstr>残された検討課題</vt:lpstr>
      <vt:lpstr>適格請求書の 実施方式検討</vt:lpstr>
      <vt:lpstr>適格請求書方式一覧</vt:lpstr>
      <vt:lpstr>方式１：請求書インボイス①</vt:lpstr>
      <vt:lpstr>方式２：請求書インボイス②</vt:lpstr>
      <vt:lpstr>方式３：請求書インボイス③</vt:lpstr>
      <vt:lpstr>方式４：納品書インボイス①</vt:lpstr>
      <vt:lpstr>方式５：納品書インボイス②</vt:lpstr>
      <vt:lpstr>方式６：複合請求書（販売奨励金付）①</vt:lpstr>
      <vt:lpstr>方式７：複合請求書（販売奨励金付）②</vt:lpstr>
      <vt:lpstr>方式８：複合請求書（一括値引付）②</vt:lpstr>
      <vt:lpstr>方式９：仕入明細書（請求書対応）</vt:lpstr>
      <vt:lpstr>方式１０：仕入明細書（請求レス）①</vt:lpstr>
      <vt:lpstr>方式１１：仕入明細書（請求レス）②</vt:lpstr>
      <vt:lpstr>方式１２：仕入明細書（請求レス）③</vt:lpstr>
      <vt:lpstr>方式１３：複合仕入明細書（返品付）①</vt:lpstr>
      <vt:lpstr>方式１４：複合仕入明細書（返品付）②</vt:lpstr>
      <vt:lpstr>方式１５：複合仕入明細書（奨励金請求付）</vt:lpstr>
      <vt:lpstr>方式１６：複合仕入明細書（相殺付）</vt:lpstr>
      <vt:lpstr>方式１７：販売奨励金支払書</vt:lpstr>
      <vt:lpstr>方式１８：販売奨励金請求書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インボイス制度の 消費税計算手順について</dc:title>
  <dc:creator>晟宏 川内</dc:creator>
  <cp:lastModifiedBy>久直 菅又</cp:lastModifiedBy>
  <cp:revision>5</cp:revision>
  <cp:lastPrinted>2019-01-21T05:40:43Z</cp:lastPrinted>
  <dcterms:created xsi:type="dcterms:W3CDTF">2019-01-21T04:08:24Z</dcterms:created>
  <dcterms:modified xsi:type="dcterms:W3CDTF">2019-01-21T05:46:51Z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2019-01-21T00:00:00Z</vt:filetime>
  </property>
  <property fmtid="{D5CDD505-2E9C-101B-9397-08002B2CF9AE}" pid="3" name="Creator">
    <vt:lpwstr>PowerPoint 用 Acrobat PDFMaker 19</vt:lpwstr>
  </property>
  <property fmtid="{D5CDD505-2E9C-101B-9397-08002B2CF9AE}" pid="4" name="LastSaved">
    <vt:filetime>2019-01-21T00:00:00Z</vt:filetime>
  </property>
</Properties>
</file>