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2" d="100"/>
          <a:sy n="62" d="100"/>
        </p:scale>
        <p:origin x="-102" y="-2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xmlns="" id="{E8734A34-CF73-4D4B-A119-AF224F3309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1" cy="502755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3D3AACEA-6304-4EA0-B046-70D393112C1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01698" y="1"/>
            <a:ext cx="2984871" cy="502755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r">
              <a:defRPr sz="1200"/>
            </a:lvl1pPr>
          </a:lstStyle>
          <a:p>
            <a:fld id="{8B371377-11C4-4CC4-8B60-A2CF7F3DA97B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F3FCB601-4E63-4215-AC65-578683EA36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517547"/>
            <a:ext cx="2984871" cy="502754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686F7263-397E-412A-ABAF-5E6BCA4CA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r">
              <a:defRPr sz="1200"/>
            </a:lvl1pPr>
          </a:lstStyle>
          <a:p>
            <a:fld id="{9F7B317E-5AB3-487D-B8A7-4EB336E461C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345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466" cy="503030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074" y="0"/>
            <a:ext cx="2985465" cy="503030"/>
          </a:xfrm>
          <a:prstGeom prst="rect">
            <a:avLst/>
          </a:prstGeom>
        </p:spPr>
        <p:txBody>
          <a:bodyPr vert="horz" lIns="93122" tIns="46561" rIns="93122" bIns="46561" rtlCol="0"/>
          <a:lstStyle>
            <a:lvl1pPr algn="r">
              <a:defRPr sz="1200"/>
            </a:lvl1pPr>
          </a:lstStyle>
          <a:p>
            <a:fld id="{C447F80E-94D7-4D1D-8CA2-8A576701612C}" type="datetimeFigureOut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22" tIns="46561" rIns="93122" bIns="4656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330" y="4822320"/>
            <a:ext cx="5511505" cy="3945240"/>
          </a:xfrm>
          <a:prstGeom prst="rect">
            <a:avLst/>
          </a:prstGeom>
        </p:spPr>
        <p:txBody>
          <a:bodyPr vert="horz" lIns="93122" tIns="46561" rIns="93122" bIns="4656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17270"/>
            <a:ext cx="2985466" cy="503030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074" y="9517270"/>
            <a:ext cx="2985465" cy="503030"/>
          </a:xfrm>
          <a:prstGeom prst="rect">
            <a:avLst/>
          </a:prstGeom>
        </p:spPr>
        <p:txBody>
          <a:bodyPr vert="horz" lIns="93122" tIns="46561" rIns="93122" bIns="46561" rtlCol="0" anchor="b"/>
          <a:lstStyle>
            <a:lvl1pPr algn="r">
              <a:defRPr sz="1200"/>
            </a:lvl1pPr>
          </a:lstStyle>
          <a:p>
            <a:fld id="{F53E0646-4C39-4C23-8F5F-9F6359006AA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4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758FADDA-0ED2-4FB4-9524-50BBAD0F35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xmlns="" id="{C1712566-93E9-408D-A9A2-C9DD47673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マスター字幕の書式設定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0A5F9E7D-FAFB-488D-8FE5-1AA1C223B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0AED3-DA58-4EFF-9678-8B8DF2818154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30B2B5F4-1D9A-4937-962C-1CDB795E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BECC6EB4-7BCE-4E7D-95BA-7267EEE5F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64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D633126-D16C-42B0-980E-A5489E177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1A136CE4-0621-4C9A-ACE4-2214138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E33A3008-D654-4F2B-82E5-766BDFE5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39452-40BD-4B80-9ADF-5936477A8142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011A3E9A-03C1-4A46-ADCD-4B132FDF8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03EFD613-6B7A-4802-8D0D-A74BAC4A6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204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xmlns="" id="{D48D8D69-F19D-4D05-B506-3410FD158E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xmlns="" id="{690D583D-65E9-4253-B9A3-E1F9ECDAB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633C2E80-8437-499E-A756-363D97B03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0A837-5924-4B07-A215-6A8FFF84878C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87001E41-C287-4E30-B38B-AE260DB1B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FCF8DCB1-F482-4C09-BBEC-3978C1AD6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7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D497A47-0B82-4BB9-B4D4-BD887256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14FECB29-4DE3-42A9-B988-86C732DA6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A5A1BC80-9C1A-4AC1-AA4D-76C378545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1B5E-6F39-42E7-9ADB-0842F7E04DFD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C0F6B4F8-9028-44B0-A64C-7ECB2F38F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B731B8CD-6182-441F-982C-D9C75B7DD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66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CFF1A2A-F3C2-47E6-A089-ACB9A2E63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9BDF516B-5524-43A6-BF45-ACF46BE5D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F4F93A1A-24AE-4B89-BA95-CC9EFE750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61FE0-26D7-4902-86AF-580F9AB6B4E6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9DCA3A8A-40E3-4838-9F2C-62403335C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E556A4C2-83DC-4848-85EA-6ED5B8CAC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220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B6F57026-6283-4400-8C8A-BA8DB5744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C1037D52-731C-4BD8-ACA9-091017EC0B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F0CD644E-54F2-4B55-8EAF-67A95F1025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06EA30FC-CEEF-4E3D-A9A4-F33A38E3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64326-6722-4613-825D-9145C081856E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40B8773D-1D39-47DA-819B-CF3BDCC71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1E8A1795-4089-44BD-8AA6-A4E13673B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15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9A4B1A23-AC2F-4E41-9A1D-4056CF2FE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7C82BEEC-F0D6-4250-BC27-D03EDF074D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ED984D31-CDE7-4F93-8406-1021552C99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xmlns="" id="{3E361810-9C4D-4107-9C71-243CCF9D75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xmlns="" id="{708E271E-C606-40EE-AF59-D9EF2FE947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xmlns="" id="{38E120F9-D760-4637-8F14-AD98D666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E1118-661F-47AC-824F-DB8302F36181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xmlns="" id="{D413628E-D990-4DDC-BE8B-7EED97909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xmlns="" id="{5E6ED688-56EB-4FEF-860B-A5528FFB4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17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DBA94AEC-1573-48D0-BE1A-548CD6FBA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xmlns="" id="{8D4C6BE0-C3AA-4A83-AD30-B033360A4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423A3-EE3A-4BEB-9B79-BEDBB05E63E1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xmlns="" id="{2AE5A7C9-6F5F-4549-AF87-DD85CCF44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869EBADD-3AE3-4CFF-8372-ED4A4550A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60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xmlns="" id="{97F0EAA5-D4DA-4D33-8496-4C42CD405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B5D58-242A-4570-8559-CC648018A8FF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xmlns="" id="{CA190DA4-49EE-4F6A-BB4E-BC1E31E15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F24D4F06-61C8-4924-8815-E9746350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11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ACF97E2-9260-4CBF-935F-8076C0031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31632641-C03F-433E-9ED5-53AE8B465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3E12116D-74CB-4309-A002-19C364AA6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135C1560-EEE7-4A68-87D8-23207E3A54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069C6-426B-4240-BC69-4A9B96BD8CB2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C51D623E-2A1B-4161-A378-93931961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D46AD074-F897-46A1-969E-CEDD2DFD2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735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F6B5602-952E-4746-AE4D-601BDCFC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xmlns="" id="{9B409AE1-F69D-4918-B34C-D74CA86F8A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xmlns="" id="{2E6BBA20-EA4B-47FC-9CAE-4C715B22F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xmlns="" id="{B0840F97-600D-40F3-8703-ED3A7CEE4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3771A-91FB-4897-A756-2060F62746B2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xmlns="" id="{30709EB1-4B1B-4316-A13F-26283231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xmlns="" id="{AB9D4800-5978-4220-A853-4B56A7810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50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xmlns="" id="{F71810CA-61BC-428B-A1CF-6808A9A94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xmlns="" id="{CF7FD124-5C0A-48B5-A7D4-AF7BB2AE48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xmlns="" id="{DDC39719-82FA-4FA2-A9D3-E26AEFAC73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DB142-5E6E-47F9-AEBF-F5FEA4524026}" type="datetime1">
              <a:rPr kumimoji="1" lang="ja-JP" altLang="en-US" smtClean="0"/>
              <a:t>2018/7/2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xmlns="" id="{CC07283B-1C69-4629-A9F7-9E87AB84B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xmlns="" id="{B1EEE915-1170-4CE5-AF63-8AE6FE0FE2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74916-8866-46B3-B879-EC5E5D02B0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26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4E9F3D50-E8B3-4918-A664-DF1BA5755DA8}"/>
              </a:ext>
            </a:extLst>
          </p:cNvPr>
          <p:cNvSpPr txBox="1"/>
          <p:nvPr/>
        </p:nvSpPr>
        <p:spPr>
          <a:xfrm>
            <a:off x="977558" y="1490008"/>
            <a:ext cx="10114961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ja-JP" sz="2400" dirty="0"/>
              <a:t>国際／業界横断</a:t>
            </a:r>
            <a:r>
              <a:rPr lang="en-US" altLang="ja-JP" sz="2400" dirty="0"/>
              <a:t>EDI</a:t>
            </a:r>
            <a:r>
              <a:rPr lang="ja-JP" altLang="ja-JP" sz="2400" dirty="0"/>
              <a:t>タスクフォースは、国際標準を旗印に、業界横断</a:t>
            </a:r>
            <a:r>
              <a:rPr lang="en-US" altLang="ja-JP" sz="2400" dirty="0"/>
              <a:t>EDI</a:t>
            </a:r>
            <a:r>
              <a:rPr lang="ja-JP" altLang="ja-JP" sz="2400" dirty="0"/>
              <a:t>仕様の国内外への展開と、それを支えるネットワークの相互運用性を推進する。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CDEB9F99-CED7-4BEB-AD7E-4C4CD57D62A4}"/>
              </a:ext>
            </a:extLst>
          </p:cNvPr>
          <p:cNvSpPr txBox="1"/>
          <p:nvPr/>
        </p:nvSpPr>
        <p:spPr>
          <a:xfrm>
            <a:off x="2294876" y="3144740"/>
            <a:ext cx="8187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DbPeriod"/>
            </a:pPr>
            <a:r>
              <a:rPr lang="en-US" altLang="ja-JP" sz="2800" dirty="0" smtClean="0"/>
              <a:t>SIPS</a:t>
            </a:r>
            <a:r>
              <a:rPr lang="ja-JP" altLang="ja-JP" sz="2800" dirty="0"/>
              <a:t>業界横断</a:t>
            </a:r>
            <a:r>
              <a:rPr lang="en-US" altLang="ja-JP" sz="2800" dirty="0"/>
              <a:t>EDI</a:t>
            </a:r>
            <a:r>
              <a:rPr lang="ja-JP" altLang="ja-JP" sz="2800" dirty="0"/>
              <a:t>仕様の国際標準化</a:t>
            </a:r>
            <a:r>
              <a:rPr lang="ja-JP" altLang="ja-JP" sz="2800" dirty="0" smtClean="0"/>
              <a:t>推進</a:t>
            </a:r>
            <a:endParaRPr lang="en-US" altLang="ja-JP" sz="2800" dirty="0" smtClean="0"/>
          </a:p>
          <a:p>
            <a:endParaRPr lang="en-US" altLang="ja-JP" sz="2800" dirty="0"/>
          </a:p>
          <a:p>
            <a:r>
              <a:rPr kumimoji="1" lang="ja-JP" altLang="en-US" sz="2800" dirty="0"/>
              <a:t>２．</a:t>
            </a:r>
            <a:r>
              <a:rPr lang="en-US" altLang="ja-JP" sz="2800" dirty="0"/>
              <a:t> SIPS</a:t>
            </a:r>
            <a:r>
              <a:rPr lang="ja-JP" altLang="ja-JP" sz="2800" dirty="0"/>
              <a:t>業界横断</a:t>
            </a:r>
            <a:r>
              <a:rPr lang="en-US" altLang="ja-JP" sz="2800" dirty="0"/>
              <a:t>EDI</a:t>
            </a:r>
            <a:r>
              <a:rPr lang="ja-JP" altLang="ja-JP" sz="2800" dirty="0"/>
              <a:t>仕様の国内業界への展開</a:t>
            </a:r>
          </a:p>
          <a:p>
            <a:endParaRPr kumimoji="1" lang="en-US" altLang="ja-JP" sz="2800" dirty="0"/>
          </a:p>
          <a:p>
            <a:r>
              <a:rPr lang="ja-JP" altLang="en-US" sz="2800" dirty="0"/>
              <a:t>３</a:t>
            </a:r>
            <a:r>
              <a:rPr lang="ja-JP" altLang="en-US" sz="2800" dirty="0" smtClean="0"/>
              <a:t>．</a:t>
            </a:r>
            <a:r>
              <a:rPr lang="ja-JP" altLang="ja-JP" sz="2800" dirty="0"/>
              <a:t>ものづくりにおける</a:t>
            </a:r>
            <a:r>
              <a:rPr lang="en-US" altLang="ja-JP" sz="2800" dirty="0"/>
              <a:t>IOT</a:t>
            </a:r>
            <a:r>
              <a:rPr lang="ja-JP" altLang="ja-JP" sz="2800" dirty="0"/>
              <a:t>企業間連携の検討</a:t>
            </a:r>
            <a:endParaRPr kumimoji="1" lang="en-US" altLang="ja-JP" sz="2800" dirty="0"/>
          </a:p>
          <a:p>
            <a:endParaRPr lang="en-US" altLang="ja-JP" sz="2800" dirty="0" smtClean="0"/>
          </a:p>
          <a:p>
            <a:r>
              <a:rPr lang="ja-JP" altLang="en-US" sz="2800" dirty="0" smtClean="0"/>
              <a:t>４．</a:t>
            </a:r>
            <a:r>
              <a:rPr lang="ja-JP" altLang="ja-JP" sz="2800" dirty="0"/>
              <a:t>ネットワーク相互運用性の展開</a:t>
            </a:r>
            <a:endParaRPr kumimoji="1" lang="ja-JP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986A0F56-7CA8-4054-997E-189B228D4DD8}"/>
              </a:ext>
            </a:extLst>
          </p:cNvPr>
          <p:cNvSpPr txBox="1"/>
          <p:nvPr/>
        </p:nvSpPr>
        <p:spPr>
          <a:xfrm>
            <a:off x="518475" y="604717"/>
            <a:ext cx="1100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/>
              <a:t>2018</a:t>
            </a:r>
            <a:r>
              <a:rPr kumimoji="1" lang="ja-JP" altLang="en-US" sz="3200" b="1" dirty="0"/>
              <a:t>年度　</a:t>
            </a:r>
            <a:r>
              <a:rPr lang="ja-JP" altLang="en-US" sz="3200" b="1" dirty="0"/>
              <a:t>国際／業界横断</a:t>
            </a:r>
            <a:r>
              <a:rPr lang="en-US" altLang="ja-JP" sz="3200" b="1" dirty="0"/>
              <a:t>EDI</a:t>
            </a:r>
            <a:r>
              <a:rPr kumimoji="1" lang="ja-JP" altLang="en-US" sz="3200" b="1" dirty="0"/>
              <a:t>タスクフォース活動計画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A8C64E0E-79EB-4CDB-8D52-E825F1CDFB2C}"/>
              </a:ext>
            </a:extLst>
          </p:cNvPr>
          <p:cNvSpPr txBox="1"/>
          <p:nvPr/>
        </p:nvSpPr>
        <p:spPr>
          <a:xfrm>
            <a:off x="9402530" y="201168"/>
            <a:ext cx="261268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b="1" dirty="0"/>
              <a:t>業界横断</a:t>
            </a:r>
            <a:r>
              <a:rPr kumimoji="1" lang="en-US" altLang="ja-JP" b="1" dirty="0" smtClean="0"/>
              <a:t>2018-1-03</a:t>
            </a:r>
            <a:endParaRPr kumimoji="1" lang="ja-JP" altLang="en-US" b="1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xmlns="" id="{DF53878F-4F63-4DFE-B651-FEA2454A7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E95B2-C36A-4262-815C-63AE9378EBE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383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/>
              <a:t>１．</a:t>
            </a:r>
            <a:r>
              <a:rPr lang="en-US" altLang="ja-JP" sz="3600" dirty="0"/>
              <a:t> SIPS</a:t>
            </a:r>
            <a:r>
              <a:rPr lang="ja-JP" altLang="ja-JP" sz="3600" dirty="0"/>
              <a:t>業界横断</a:t>
            </a:r>
            <a:r>
              <a:rPr lang="en-US" altLang="ja-JP" sz="3600" dirty="0"/>
              <a:t>EDI</a:t>
            </a:r>
            <a:r>
              <a:rPr lang="ja-JP" altLang="ja-JP" sz="3600" dirty="0"/>
              <a:t>仕様の国際標準化推進</a:t>
            </a:r>
            <a:endParaRPr kumimoji="1" lang="ja-JP" altLang="en-US" sz="3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SIPS</a:t>
            </a:r>
            <a:r>
              <a:rPr lang="ja-JP" altLang="ja-JP" sz="2400" dirty="0"/>
              <a:t>提案情報項目を反映した最新版の国連</a:t>
            </a:r>
            <a:r>
              <a:rPr lang="en-US" altLang="ja-JP" sz="2400" dirty="0"/>
              <a:t>CEFACT</a:t>
            </a:r>
            <a:r>
              <a:rPr lang="ja-JP" altLang="ja-JP" sz="2400" dirty="0"/>
              <a:t>共通辞書の日本語版</a:t>
            </a:r>
            <a:r>
              <a:rPr lang="ja-JP" altLang="ja-JP" sz="2400" dirty="0" smtClean="0"/>
              <a:t>を整備</a:t>
            </a:r>
            <a:r>
              <a:rPr lang="ja-JP" altLang="ja-JP" sz="2400" dirty="0"/>
              <a:t>する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2018</a:t>
            </a:r>
            <a:r>
              <a:rPr lang="ja-JP" altLang="en-US" sz="2400" dirty="0" smtClean="0"/>
              <a:t>年</a:t>
            </a:r>
            <a:r>
              <a:rPr lang="en-US" altLang="ja-JP" sz="2400" dirty="0" smtClean="0"/>
              <a:t>A</a:t>
            </a:r>
            <a:r>
              <a:rPr lang="ja-JP" altLang="en-US" sz="2400" dirty="0" smtClean="0"/>
              <a:t>版日本語化：中企庁事業の一環として実施。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ja-JP" altLang="ja-JP" sz="2400" dirty="0" smtClean="0"/>
              <a:t>産</a:t>
            </a:r>
            <a:r>
              <a:rPr lang="ja-JP" altLang="ja-JP" sz="2400" dirty="0"/>
              <a:t>業界の要請があれば、国連</a:t>
            </a:r>
            <a:r>
              <a:rPr lang="en-US" altLang="ja-JP" sz="2400" dirty="0"/>
              <a:t>CEFACT</a:t>
            </a:r>
            <a:r>
              <a:rPr lang="ja-JP" altLang="ja-JP" sz="2400" dirty="0"/>
              <a:t>共通辞書への追加・変更要求を提出し</a:t>
            </a:r>
            <a:r>
              <a:rPr lang="ja-JP" altLang="ja-JP" sz="2400" dirty="0" smtClean="0"/>
              <a:t>、その</a:t>
            </a:r>
            <a:r>
              <a:rPr lang="ja-JP" altLang="ja-JP" sz="2400" dirty="0"/>
              <a:t>ハーモナイゼーションに参画する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 smtClean="0"/>
              <a:t>中企庁モデルプロジェクト等からの追加・変更要求を国際提案。</a:t>
            </a:r>
            <a:endParaRPr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SIPS</a:t>
            </a:r>
            <a:r>
              <a:rPr lang="ja-JP" altLang="ja-JP" sz="2400" dirty="0"/>
              <a:t>業界横断データ辞書フレームワークの国際展開を図る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 smtClean="0"/>
              <a:t>業界横断</a:t>
            </a:r>
            <a:r>
              <a:rPr lang="en-US" altLang="ja-JP" sz="2400" dirty="0" smtClean="0"/>
              <a:t>EDI</a:t>
            </a:r>
            <a:r>
              <a:rPr lang="ja-JP" altLang="en-US" sz="2400" dirty="0" smtClean="0"/>
              <a:t>レジストリの英語化を検討。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16FC11C9-4F12-4FDD-B80E-26125C1C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415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/>
              <a:t>２</a:t>
            </a:r>
            <a:r>
              <a:rPr kumimoji="1" lang="ja-JP" altLang="en-US" sz="3600" b="1" dirty="0"/>
              <a:t>．</a:t>
            </a:r>
            <a:r>
              <a:rPr lang="en-US" altLang="ja-JP" sz="3600" dirty="0"/>
              <a:t> SIPS</a:t>
            </a:r>
            <a:r>
              <a:rPr lang="ja-JP" altLang="ja-JP" sz="3600" dirty="0"/>
              <a:t>業界横断</a:t>
            </a:r>
            <a:r>
              <a:rPr lang="en-US" altLang="ja-JP" sz="3600" dirty="0"/>
              <a:t>EDI</a:t>
            </a:r>
            <a:r>
              <a:rPr lang="ja-JP" altLang="ja-JP" sz="3600" dirty="0"/>
              <a:t>仕様の国内業界への展開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185826B4-29B5-40ED-9DE5-66834FF8ABFB}"/>
              </a:ext>
            </a:extLst>
          </p:cNvPr>
          <p:cNvSpPr txBox="1"/>
          <p:nvPr/>
        </p:nvSpPr>
        <p:spPr>
          <a:xfrm>
            <a:off x="1065229" y="1434131"/>
            <a:ext cx="100395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ja-JP" sz="2400" dirty="0" smtClean="0"/>
              <a:t>中小</a:t>
            </a:r>
            <a:r>
              <a:rPr lang="ja-JP" altLang="ja-JP" sz="2400" dirty="0"/>
              <a:t>企業庁</a:t>
            </a:r>
            <a:r>
              <a:rPr lang="ja-JP" altLang="ja-JP" sz="2400" dirty="0" smtClean="0"/>
              <a:t>の実証</a:t>
            </a:r>
            <a:r>
              <a:rPr lang="ja-JP" altLang="ja-JP" sz="2400" dirty="0"/>
              <a:t>を</a:t>
            </a:r>
            <a:r>
              <a:rPr lang="ja-JP" altLang="ja-JP" sz="2400" dirty="0" smtClean="0"/>
              <a:t>普及</a:t>
            </a:r>
            <a:r>
              <a:rPr lang="ja-JP" altLang="ja-JP" sz="2400" dirty="0"/>
              <a:t>促進する目的で、業界横断</a:t>
            </a:r>
            <a:r>
              <a:rPr lang="en-US" altLang="ja-JP" sz="2400" dirty="0"/>
              <a:t>EDI</a:t>
            </a:r>
            <a:r>
              <a:rPr lang="ja-JP" altLang="ja-JP" sz="2400" dirty="0"/>
              <a:t>メッセージレジストリへの登録と公開を</a:t>
            </a:r>
            <a:r>
              <a:rPr lang="ja-JP" altLang="ja-JP" sz="2400" dirty="0" smtClean="0"/>
              <a:t>行う。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ja-JP" sz="2400" dirty="0"/>
              <a:t>「</a:t>
            </a:r>
            <a:r>
              <a:rPr lang="en-US" altLang="ja-JP" sz="2400" dirty="0"/>
              <a:t>2016</a:t>
            </a:r>
            <a:r>
              <a:rPr lang="ja-JP" altLang="ja-JP" sz="2400" dirty="0"/>
              <a:t>年度補正：次世代企業間データ連携調査事業</a:t>
            </a:r>
            <a:r>
              <a:rPr lang="ja-JP" altLang="ja-JP" sz="2400" dirty="0" smtClean="0"/>
              <a:t>」</a:t>
            </a:r>
            <a:r>
              <a:rPr lang="ja-JP" altLang="en-US" sz="2400" dirty="0" smtClean="0"/>
              <a:t>により標準化されたメッセージを登録・公開。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 smtClean="0"/>
              <a:t>「</a:t>
            </a:r>
            <a:r>
              <a:rPr lang="en-US" altLang="ja-JP" sz="2400" dirty="0" smtClean="0"/>
              <a:t>2017</a:t>
            </a:r>
            <a:r>
              <a:rPr lang="ja-JP" altLang="en-US" sz="2400" dirty="0" smtClean="0"/>
              <a:t>年度補正：決済情報管理支援事業」で新たに必要となったメッセージを登録・公開。</a:t>
            </a:r>
            <a:endParaRPr lang="en-US" altLang="ja-JP" sz="2400" dirty="0" smtClean="0"/>
          </a:p>
          <a:p>
            <a:endParaRPr lang="ja-JP" altLang="ja-JP" sz="24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ja-JP" sz="2400" dirty="0" smtClean="0"/>
              <a:t>国内</a:t>
            </a:r>
            <a:r>
              <a:rPr lang="ja-JP" altLang="ja-JP" sz="2400" dirty="0"/>
              <a:t>業界におけるニーズ把握と新分野への</a:t>
            </a:r>
            <a:r>
              <a:rPr lang="ja-JP" altLang="ja-JP" sz="2400" dirty="0" smtClean="0"/>
              <a:t>展開。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 smtClean="0"/>
              <a:t>大手業界団体との連携を模索。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 smtClean="0"/>
              <a:t>新プロジェクトの発掘（物流、農業機械、など）。</a:t>
            </a:r>
            <a:endParaRPr lang="en-US" altLang="ja-JP" sz="2400" dirty="0" smtClean="0"/>
          </a:p>
          <a:p>
            <a:endParaRPr lang="ja-JP" altLang="ja-JP" sz="24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ja-JP" sz="2400" dirty="0" smtClean="0"/>
              <a:t>国</a:t>
            </a:r>
            <a:r>
              <a:rPr lang="ja-JP" altLang="ja-JP" sz="2400" dirty="0"/>
              <a:t>が進める国内の共通語彙基盤との連携を調査研究する。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8E9504C8-F945-41F8-93B2-7F62430B6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829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/>
              <a:t>３</a:t>
            </a:r>
            <a:r>
              <a:rPr kumimoji="1" lang="ja-JP" altLang="en-US" sz="3600" b="1" dirty="0" smtClean="0"/>
              <a:t>．</a:t>
            </a:r>
            <a:r>
              <a:rPr lang="ja-JP" altLang="ja-JP" sz="3600" dirty="0"/>
              <a:t>ものづくりにおける</a:t>
            </a:r>
            <a:r>
              <a:rPr lang="en-US" altLang="ja-JP" sz="3600" dirty="0"/>
              <a:t>IOT</a:t>
            </a:r>
            <a:r>
              <a:rPr lang="ja-JP" altLang="ja-JP" sz="3600" dirty="0"/>
              <a:t>企業間連携の検討</a:t>
            </a:r>
            <a:endParaRPr kumimoji="1" lang="ja-JP" altLang="en-US" sz="3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ja-JP" altLang="ja-JP" sz="2400" dirty="0" smtClean="0"/>
              <a:t>企業間</a:t>
            </a:r>
            <a:r>
              <a:rPr lang="ja-JP" altLang="ja-JP" sz="2400" dirty="0"/>
              <a:t>連携における</a:t>
            </a:r>
            <a:r>
              <a:rPr lang="en-US" altLang="ja-JP" sz="2400" dirty="0"/>
              <a:t>JIT</a:t>
            </a:r>
            <a:r>
              <a:rPr lang="ja-JP" altLang="ja-JP" sz="2400" dirty="0"/>
              <a:t>製造プロセス方式とＭＥＳ情報の連携を検討する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製造</a:t>
            </a:r>
            <a:r>
              <a:rPr lang="ja-JP" altLang="en-US" sz="2400" dirty="0" smtClean="0"/>
              <a:t>系データプロファイルの研究。</a:t>
            </a:r>
            <a:endParaRPr lang="en-US" altLang="ja-JP" sz="2400" dirty="0" smtClean="0"/>
          </a:p>
          <a:p>
            <a:pPr marL="2171700" lvl="4" indent="-342900">
              <a:buFont typeface="Wingdings" panose="05000000000000000000" pitchFamily="2" charset="2"/>
              <a:buChar char="ü"/>
            </a:pPr>
            <a:r>
              <a:rPr lang="en-US" altLang="ja-JP" sz="2400" dirty="0" smtClean="0"/>
              <a:t>IVI</a:t>
            </a:r>
            <a:r>
              <a:rPr lang="ja-JP" altLang="en-US" sz="2400" dirty="0" smtClean="0"/>
              <a:t>データモデル</a:t>
            </a:r>
            <a:endParaRPr lang="en-US" altLang="ja-JP" sz="2400" dirty="0" smtClean="0"/>
          </a:p>
          <a:p>
            <a:pPr marL="2171700" lvl="4" indent="-342900">
              <a:buFont typeface="Wingdings" panose="05000000000000000000" pitchFamily="2" charset="2"/>
              <a:buChar char="ü"/>
            </a:pPr>
            <a:r>
              <a:rPr lang="en-US" altLang="ja-JP" sz="2400" dirty="0" smtClean="0"/>
              <a:t>CPS</a:t>
            </a:r>
            <a:r>
              <a:rPr lang="ja-JP" altLang="en-US" sz="2400" dirty="0" smtClean="0"/>
              <a:t>データプロファイル</a:t>
            </a:r>
            <a:endParaRPr lang="en-US" altLang="ja-JP" sz="2400" dirty="0" smtClean="0"/>
          </a:p>
          <a:p>
            <a:endParaRPr lang="ja-JP" altLang="ja-JP" sz="2400" dirty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IOT</a:t>
            </a:r>
            <a:r>
              <a:rPr lang="ja-JP" altLang="ja-JP" sz="2400" dirty="0"/>
              <a:t>を活用した物流情報との連携を調査研究する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ja-JP" altLang="en-US" sz="2400" dirty="0" smtClean="0"/>
              <a:t>事例研究。</a:t>
            </a:r>
            <a:endParaRPr lang="en-US" altLang="ja-JP" sz="2400" dirty="0" smtClean="0"/>
          </a:p>
          <a:p>
            <a:endParaRPr lang="ja-JP" altLang="ja-JP" sz="2400" dirty="0"/>
          </a:p>
          <a:p>
            <a:endParaRPr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BA79F7D2-AA28-4976-A4AC-42CF67C1D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671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xmlns="" id="{2415BE19-76D6-4926-953E-EB6AA89E8408}"/>
              </a:ext>
            </a:extLst>
          </p:cNvPr>
          <p:cNvSpPr txBox="1"/>
          <p:nvPr/>
        </p:nvSpPr>
        <p:spPr>
          <a:xfrm>
            <a:off x="292607" y="402336"/>
            <a:ext cx="1012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b="1" dirty="0"/>
              <a:t>４</a:t>
            </a:r>
            <a:r>
              <a:rPr kumimoji="1" lang="ja-JP" altLang="en-US" sz="3600" b="1" dirty="0" smtClean="0"/>
              <a:t>．</a:t>
            </a:r>
            <a:r>
              <a:rPr lang="ja-JP" altLang="ja-JP" sz="3600" dirty="0"/>
              <a:t>ネットワーク相互運用性の展開</a:t>
            </a:r>
            <a:endParaRPr lang="ja-JP" altLang="en-US" sz="36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xmlns="" id="{185826B4-29B5-40ED-9DE5-66834FF8ABFB}"/>
              </a:ext>
            </a:extLst>
          </p:cNvPr>
          <p:cNvSpPr txBox="1"/>
          <p:nvPr/>
        </p:nvSpPr>
        <p:spPr>
          <a:xfrm>
            <a:off x="1065229" y="1677971"/>
            <a:ext cx="100395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ESP</a:t>
            </a:r>
            <a:r>
              <a:rPr lang="ja-JP" altLang="ja-JP" sz="2400" dirty="0"/>
              <a:t>（</a:t>
            </a:r>
            <a:r>
              <a:rPr lang="en-US" altLang="ja-JP" sz="2400" dirty="0"/>
              <a:t>EDI</a:t>
            </a:r>
            <a:r>
              <a:rPr lang="ja-JP" altLang="ja-JP" sz="2400" dirty="0"/>
              <a:t>サービスプロバイダー）間の相互接続運用を可能にする</a:t>
            </a:r>
            <a:r>
              <a:rPr lang="ja-JP" altLang="ja-JP" sz="2400" dirty="0" smtClean="0"/>
              <a:t>クラウド間</a:t>
            </a:r>
            <a:r>
              <a:rPr lang="ja-JP" altLang="ja-JP" sz="2400" dirty="0"/>
              <a:t>相互運用性のための標準化調査研究を行う</a:t>
            </a:r>
            <a:r>
              <a:rPr lang="ja-JP" altLang="ja-JP" sz="2400" dirty="0" smtClean="0"/>
              <a:t>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ITCA</a:t>
            </a:r>
            <a:r>
              <a:rPr lang="ja-JP" altLang="en-US" sz="2400" dirty="0" smtClean="0"/>
              <a:t>共通</a:t>
            </a:r>
            <a:r>
              <a:rPr lang="en-US" altLang="ja-JP" sz="2400" dirty="0" smtClean="0"/>
              <a:t>EDI</a:t>
            </a:r>
            <a:r>
              <a:rPr lang="ja-JP" altLang="en-US" sz="2400" dirty="0" smtClean="0"/>
              <a:t>標準部会との連携。</a:t>
            </a:r>
            <a:endParaRPr lang="en-US" altLang="ja-JP" sz="2400" dirty="0" smtClean="0"/>
          </a:p>
          <a:p>
            <a:endParaRPr lang="en-US" altLang="ja-JP" sz="2400" dirty="0" smtClean="0"/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z="2400" dirty="0" smtClean="0"/>
              <a:t>IOT</a:t>
            </a:r>
            <a:r>
              <a:rPr lang="ja-JP" altLang="en-US" sz="2400" dirty="0" smtClean="0"/>
              <a:t>ネットワークの調査研究を行う。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Fog/Cloud </a:t>
            </a:r>
            <a:r>
              <a:rPr lang="en-US" altLang="ja-JP" sz="2400" dirty="0"/>
              <a:t>Gateway</a:t>
            </a:r>
            <a:r>
              <a:rPr lang="ja-JP" altLang="en-US" sz="2400" dirty="0"/>
              <a:t>の調査</a:t>
            </a:r>
            <a:r>
              <a:rPr lang="ja-JP" altLang="en-US" sz="2400" dirty="0" smtClean="0"/>
              <a:t>研究。</a:t>
            </a:r>
            <a:endParaRPr lang="en-US" altLang="ja-JP" sz="24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altLang="ja-JP" sz="2400" dirty="0" smtClean="0"/>
              <a:t>LPWA</a:t>
            </a:r>
            <a:r>
              <a:rPr lang="ja-JP" altLang="en-US" sz="2400" dirty="0"/>
              <a:t>による簡易</a:t>
            </a:r>
            <a:r>
              <a:rPr lang="en-US" altLang="ja-JP" sz="2400" dirty="0"/>
              <a:t>EDI</a:t>
            </a:r>
            <a:r>
              <a:rPr lang="ja-JP" altLang="en-US" sz="2400" dirty="0"/>
              <a:t>ネットワークの可能性</a:t>
            </a:r>
            <a:r>
              <a:rPr lang="ja-JP" altLang="en-US" sz="2400" dirty="0" smtClean="0"/>
              <a:t>研究。</a:t>
            </a:r>
            <a:endParaRPr lang="en-US" altLang="ja-JP" sz="2400" dirty="0"/>
          </a:p>
          <a:p>
            <a:endParaRPr kumimoji="1" lang="ja-JP" altLang="en-US" sz="2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xmlns="" id="{5CA2391D-0A9E-4216-BB48-14203E44C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918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74916-8866-46B3-B879-EC5E5D02B0C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59280" y="28956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国際／業界横断</a:t>
            </a:r>
            <a:r>
              <a:rPr kumimoji="1" lang="en-US" altLang="ja-JP" sz="3600" dirty="0" smtClean="0"/>
              <a:t>EDI </a:t>
            </a:r>
            <a:r>
              <a:rPr kumimoji="1" lang="ja-JP" altLang="en-US" sz="3600" dirty="0" smtClean="0"/>
              <a:t>スケジュール</a:t>
            </a:r>
            <a:endParaRPr kumimoji="1" lang="ja-JP" alt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70" y="1443038"/>
            <a:ext cx="10900393" cy="4851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295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448</Words>
  <Application>Microsoft Office PowerPoint</Application>
  <PresentationFormat>ユーザー設定</PresentationFormat>
  <Paragraphs>52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菅又久直</dc:creator>
  <cp:lastModifiedBy>mishigaki</cp:lastModifiedBy>
  <cp:revision>19</cp:revision>
  <cp:lastPrinted>2018-07-01T04:12:29Z</cp:lastPrinted>
  <dcterms:created xsi:type="dcterms:W3CDTF">2018-03-11T05:11:41Z</dcterms:created>
  <dcterms:modified xsi:type="dcterms:W3CDTF">2018-07-02T00:37:11Z</dcterms:modified>
</cp:coreProperties>
</file>