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79" r:id="rId3"/>
    <p:sldId id="280" r:id="rId4"/>
    <p:sldId id="289" r:id="rId5"/>
    <p:sldId id="299" r:id="rId6"/>
    <p:sldId id="296" r:id="rId7"/>
    <p:sldId id="300" r:id="rId8"/>
    <p:sldId id="301" r:id="rId9"/>
    <p:sldId id="323" r:id="rId10"/>
    <p:sldId id="319" r:id="rId11"/>
    <p:sldId id="346" r:id="rId12"/>
    <p:sldId id="293" r:id="rId13"/>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35" d="100"/>
          <a:sy n="35" d="100"/>
        </p:scale>
        <p:origin x="16" y="28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enjouh\Google%20&#12489;&#12521;&#12452;&#12502;\-%20&#37329;&#27969;&#21830;&#27969;\H29-TF\171025-TF-&#37329;&#27969;&#21830;&#27969;\170203-1-SIPS-CCC\201307-201312%20-%201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enjouh\Google%20&#12489;&#12521;&#12452;&#12502;\-%20&#37329;&#27969;&#21830;&#27969;\H29-TF\171025-TF-&#37329;&#27969;&#21830;&#27969;\170203-1-SIPS-CCC\201307-201312%20-%201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dirty="0"/>
              <a:t>債権債務回転日数の毎月の変化</a:t>
            </a:r>
          </a:p>
        </c:rich>
      </c:tx>
      <c:overlay val="0"/>
    </c:title>
    <c:autoTitleDeleted val="0"/>
    <c:plotArea>
      <c:layout/>
      <c:lineChart>
        <c:grouping val="standard"/>
        <c:varyColors val="0"/>
        <c:ser>
          <c:idx val="0"/>
          <c:order val="0"/>
          <c:cat>
            <c:strRef>
              <c:f>Sheet1!$B$1:$G$1</c:f>
              <c:strCache>
                <c:ptCount val="6"/>
                <c:pt idx="0">
                  <c:v>7月</c:v>
                </c:pt>
                <c:pt idx="1">
                  <c:v>8月</c:v>
                </c:pt>
                <c:pt idx="2">
                  <c:v>9月</c:v>
                </c:pt>
                <c:pt idx="3">
                  <c:v>10月</c:v>
                </c:pt>
                <c:pt idx="4">
                  <c:v>11月</c:v>
                </c:pt>
                <c:pt idx="5">
                  <c:v>12月</c:v>
                </c:pt>
              </c:strCache>
            </c:strRef>
          </c:cat>
          <c:val>
            <c:numRef>
              <c:f>Sheet1!$B$10:$G$10</c:f>
              <c:numCache>
                <c:formatCode>General</c:formatCode>
                <c:ptCount val="6"/>
                <c:pt idx="0">
                  <c:v>0.20322950305676102</c:v>
                </c:pt>
                <c:pt idx="1">
                  <c:v>-2.4433436034387803</c:v>
                </c:pt>
                <c:pt idx="2">
                  <c:v>-0.11658457437513903</c:v>
                </c:pt>
                <c:pt idx="3">
                  <c:v>0.30596374830606621</c:v>
                </c:pt>
                <c:pt idx="4">
                  <c:v>8.0805449634546918</c:v>
                </c:pt>
                <c:pt idx="5">
                  <c:v>-0.35220824344402502</c:v>
                </c:pt>
              </c:numCache>
            </c:numRef>
          </c:val>
          <c:smooth val="0"/>
          <c:extLst>
            <c:ext xmlns:c16="http://schemas.microsoft.com/office/drawing/2014/chart" uri="{C3380CC4-5D6E-409C-BE32-E72D297353CC}">
              <c16:uniqueId val="{00000000-D9BC-41DC-AE3A-6AA0DC635EE3}"/>
            </c:ext>
          </c:extLst>
        </c:ser>
        <c:dLbls>
          <c:showLegendKey val="0"/>
          <c:showVal val="0"/>
          <c:showCatName val="0"/>
          <c:showSerName val="0"/>
          <c:showPercent val="0"/>
          <c:showBubbleSize val="0"/>
        </c:dLbls>
        <c:marker val="1"/>
        <c:smooth val="0"/>
        <c:axId val="112835584"/>
        <c:axId val="116626176"/>
      </c:lineChart>
      <c:catAx>
        <c:axId val="112835584"/>
        <c:scaling>
          <c:orientation val="minMax"/>
        </c:scaling>
        <c:delete val="0"/>
        <c:axPos val="b"/>
        <c:numFmt formatCode="General" sourceLinked="0"/>
        <c:majorTickMark val="none"/>
        <c:minorTickMark val="none"/>
        <c:tickLblPos val="nextTo"/>
        <c:crossAx val="116626176"/>
        <c:crosses val="autoZero"/>
        <c:auto val="1"/>
        <c:lblAlgn val="ctr"/>
        <c:lblOffset val="100"/>
        <c:noMultiLvlLbl val="0"/>
      </c:catAx>
      <c:valAx>
        <c:axId val="116626176"/>
        <c:scaling>
          <c:orientation val="minMax"/>
        </c:scaling>
        <c:delete val="0"/>
        <c:axPos val="l"/>
        <c:majorGridlines/>
        <c:title>
          <c:tx>
            <c:rich>
              <a:bodyPr/>
              <a:lstStyle/>
              <a:p>
                <a:pPr>
                  <a:defRPr/>
                </a:pPr>
                <a:r>
                  <a:rPr lang="ja-JP" altLang="en-US"/>
                  <a:t>日数</a:t>
                </a:r>
              </a:p>
            </c:rich>
          </c:tx>
          <c:overlay val="0"/>
        </c:title>
        <c:numFmt formatCode="General" sourceLinked="1"/>
        <c:majorTickMark val="none"/>
        <c:minorTickMark val="none"/>
        <c:tickLblPos val="nextTo"/>
        <c:crossAx val="112835584"/>
        <c:crosses val="autoZero"/>
        <c:crossBetween val="between"/>
      </c:valAx>
      <c:dTable>
        <c:showHorzBorder val="1"/>
        <c:showVertBorder val="1"/>
        <c:showOutline val="1"/>
        <c:showKeys val="1"/>
      </c:dTable>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dirty="0"/>
              <a:t>債権債務回転日数の変化</a:t>
            </a:r>
          </a:p>
        </c:rich>
      </c:tx>
      <c:overlay val="0"/>
    </c:title>
    <c:autoTitleDeleted val="0"/>
    <c:plotArea>
      <c:layout/>
      <c:lineChart>
        <c:grouping val="standard"/>
        <c:varyColors val="0"/>
        <c:ser>
          <c:idx val="0"/>
          <c:order val="0"/>
          <c:cat>
            <c:strRef>
              <c:f>Sheet1!$B$1:$G$1</c:f>
              <c:strCache>
                <c:ptCount val="6"/>
                <c:pt idx="0">
                  <c:v>7月</c:v>
                </c:pt>
                <c:pt idx="1">
                  <c:v>8月</c:v>
                </c:pt>
                <c:pt idx="2">
                  <c:v>9月</c:v>
                </c:pt>
                <c:pt idx="3">
                  <c:v>10月</c:v>
                </c:pt>
                <c:pt idx="4">
                  <c:v>11月</c:v>
                </c:pt>
                <c:pt idx="5">
                  <c:v>12月</c:v>
                </c:pt>
              </c:strCache>
            </c:strRef>
          </c:cat>
          <c:val>
            <c:numRef>
              <c:f>Sheet1!$B$11:$G$11</c:f>
              <c:numCache>
                <c:formatCode>General</c:formatCode>
                <c:ptCount val="6"/>
                <c:pt idx="0">
                  <c:v>0.20322950305676102</c:v>
                </c:pt>
                <c:pt idx="1">
                  <c:v>-2.2401141003820193</c:v>
                </c:pt>
                <c:pt idx="2">
                  <c:v>-2.3566986747571583</c:v>
                </c:pt>
                <c:pt idx="3">
                  <c:v>-2.0507349264510921</c:v>
                </c:pt>
                <c:pt idx="4">
                  <c:v>6.0298100370035996</c:v>
                </c:pt>
                <c:pt idx="5">
                  <c:v>5.6776017935595746</c:v>
                </c:pt>
              </c:numCache>
            </c:numRef>
          </c:val>
          <c:smooth val="0"/>
          <c:extLst>
            <c:ext xmlns:c16="http://schemas.microsoft.com/office/drawing/2014/chart" uri="{C3380CC4-5D6E-409C-BE32-E72D297353CC}">
              <c16:uniqueId val="{00000000-B075-4FA3-B72A-5A8DED3B6C01}"/>
            </c:ext>
          </c:extLst>
        </c:ser>
        <c:dLbls>
          <c:showLegendKey val="0"/>
          <c:showVal val="0"/>
          <c:showCatName val="0"/>
          <c:showSerName val="0"/>
          <c:showPercent val="0"/>
          <c:showBubbleSize val="0"/>
        </c:dLbls>
        <c:marker val="1"/>
        <c:smooth val="0"/>
        <c:axId val="116988160"/>
        <c:axId val="116998144"/>
      </c:lineChart>
      <c:catAx>
        <c:axId val="116988160"/>
        <c:scaling>
          <c:orientation val="minMax"/>
        </c:scaling>
        <c:delete val="0"/>
        <c:axPos val="b"/>
        <c:numFmt formatCode="General" sourceLinked="0"/>
        <c:majorTickMark val="none"/>
        <c:minorTickMark val="none"/>
        <c:tickLblPos val="nextTo"/>
        <c:crossAx val="116998144"/>
        <c:crosses val="autoZero"/>
        <c:auto val="1"/>
        <c:lblAlgn val="ctr"/>
        <c:lblOffset val="100"/>
        <c:noMultiLvlLbl val="0"/>
      </c:catAx>
      <c:valAx>
        <c:axId val="116998144"/>
        <c:scaling>
          <c:orientation val="minMax"/>
        </c:scaling>
        <c:delete val="0"/>
        <c:axPos val="l"/>
        <c:majorGridlines/>
        <c:title>
          <c:tx>
            <c:rich>
              <a:bodyPr/>
              <a:lstStyle/>
              <a:p>
                <a:pPr>
                  <a:defRPr/>
                </a:pPr>
                <a:r>
                  <a:rPr lang="ja-JP" altLang="en-US"/>
                  <a:t>日数</a:t>
                </a:r>
              </a:p>
            </c:rich>
          </c:tx>
          <c:overlay val="0"/>
        </c:title>
        <c:numFmt formatCode="General" sourceLinked="1"/>
        <c:majorTickMark val="none"/>
        <c:minorTickMark val="none"/>
        <c:tickLblPos val="nextTo"/>
        <c:crossAx val="116988160"/>
        <c:crosses val="autoZero"/>
        <c:crossBetween val="between"/>
      </c:valAx>
      <c:dTable>
        <c:showHorzBorder val="1"/>
        <c:showVertBorder val="1"/>
        <c:showOutline val="1"/>
        <c:showKeys val="1"/>
      </c:dTable>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468" cy="493941"/>
          </a:xfrm>
          <a:prstGeom prst="rect">
            <a:avLst/>
          </a:prstGeom>
        </p:spPr>
        <p:txBody>
          <a:bodyPr vert="horz" lIns="89776" tIns="44888" rIns="89776" bIns="4488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742" y="0"/>
            <a:ext cx="2918468" cy="493941"/>
          </a:xfrm>
          <a:prstGeom prst="rect">
            <a:avLst/>
          </a:prstGeom>
        </p:spPr>
        <p:txBody>
          <a:bodyPr vert="horz" lIns="89776" tIns="44888" rIns="89776" bIns="44888" rtlCol="0"/>
          <a:lstStyle>
            <a:lvl1pPr algn="r">
              <a:defRPr sz="1200"/>
            </a:lvl1pPr>
          </a:lstStyle>
          <a:p>
            <a:fld id="{AD00BF44-3F6C-4E81-A0AB-EE2CF6C016A6}" type="datetimeFigureOut">
              <a:rPr kumimoji="1" lang="ja-JP" altLang="en-US" smtClean="0"/>
              <a:t>2017/10/25</a:t>
            </a:fld>
            <a:endParaRPr kumimoji="1" lang="ja-JP" altLang="en-US"/>
          </a:p>
        </p:txBody>
      </p:sp>
      <p:sp>
        <p:nvSpPr>
          <p:cNvPr id="4" name="フッター プレースホルダー 3"/>
          <p:cNvSpPr>
            <a:spLocks noGrp="1"/>
          </p:cNvSpPr>
          <p:nvPr>
            <p:ph type="ftr" sz="quarter" idx="2"/>
          </p:nvPr>
        </p:nvSpPr>
        <p:spPr>
          <a:xfrm>
            <a:off x="0" y="9372372"/>
            <a:ext cx="2918468" cy="493941"/>
          </a:xfrm>
          <a:prstGeom prst="rect">
            <a:avLst/>
          </a:prstGeom>
        </p:spPr>
        <p:txBody>
          <a:bodyPr vert="horz" lIns="89776" tIns="44888" rIns="89776" bIns="4488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742" y="9372372"/>
            <a:ext cx="2918468" cy="493941"/>
          </a:xfrm>
          <a:prstGeom prst="rect">
            <a:avLst/>
          </a:prstGeom>
        </p:spPr>
        <p:txBody>
          <a:bodyPr vert="horz" lIns="89776" tIns="44888" rIns="89776" bIns="44888" rtlCol="0" anchor="b"/>
          <a:lstStyle>
            <a:lvl1pPr algn="r">
              <a:defRPr sz="1200"/>
            </a:lvl1pPr>
          </a:lstStyle>
          <a:p>
            <a:fld id="{A2C95BEF-3E0D-4A1C-AED2-47643045BD74}" type="slidenum">
              <a:rPr kumimoji="1" lang="ja-JP" altLang="en-US" smtClean="0"/>
              <a:t>‹#›</a:t>
            </a:fld>
            <a:endParaRPr kumimoji="1" lang="ja-JP" altLang="en-US"/>
          </a:p>
        </p:txBody>
      </p:sp>
    </p:spTree>
    <p:extLst>
      <p:ext uri="{BB962C8B-B14F-4D97-AF65-F5344CB8AC3E}">
        <p14:creationId xmlns:p14="http://schemas.microsoft.com/office/powerpoint/2010/main" val="2691080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4858" tIns="47429" rIns="94858" bIns="47429" rtlCol="0"/>
          <a:lstStyle>
            <a:lvl1pPr algn="l">
              <a:defRPr sz="1300"/>
            </a:lvl1pPr>
          </a:lstStyle>
          <a:p>
            <a:endParaRPr kumimoji="1" lang="ja-JP" altLang="en-US"/>
          </a:p>
        </p:txBody>
      </p:sp>
      <p:sp>
        <p:nvSpPr>
          <p:cNvPr id="3" name="日付プレースホルダー 2"/>
          <p:cNvSpPr>
            <a:spLocks noGrp="1"/>
          </p:cNvSpPr>
          <p:nvPr>
            <p:ph type="dt" idx="1"/>
          </p:nvPr>
        </p:nvSpPr>
        <p:spPr>
          <a:xfrm>
            <a:off x="3815374" y="0"/>
            <a:ext cx="2918831" cy="495029"/>
          </a:xfrm>
          <a:prstGeom prst="rect">
            <a:avLst/>
          </a:prstGeom>
        </p:spPr>
        <p:txBody>
          <a:bodyPr vert="horz" lIns="94858" tIns="47429" rIns="94858" bIns="47429" rtlCol="0"/>
          <a:lstStyle>
            <a:lvl1pPr algn="r">
              <a:defRPr sz="1300"/>
            </a:lvl1pPr>
          </a:lstStyle>
          <a:p>
            <a:fld id="{6DD50CB7-13C4-4924-A45B-8C4BEA6D450A}" type="datetimeFigureOut">
              <a:rPr kumimoji="1" lang="ja-JP" altLang="en-US" smtClean="0"/>
              <a:t>2017/10/25</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4858" tIns="47429" rIns="94858" bIns="47429"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4858" tIns="47429" rIns="94858" bIns="4742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4858" tIns="47429" rIns="94858" bIns="47429"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815374" y="9371286"/>
            <a:ext cx="2918831" cy="495028"/>
          </a:xfrm>
          <a:prstGeom prst="rect">
            <a:avLst/>
          </a:prstGeom>
        </p:spPr>
        <p:txBody>
          <a:bodyPr vert="horz" lIns="94858" tIns="47429" rIns="94858" bIns="47429" rtlCol="0" anchor="b"/>
          <a:lstStyle>
            <a:lvl1pPr algn="r">
              <a:defRPr sz="1300"/>
            </a:lvl1pPr>
          </a:lstStyle>
          <a:p>
            <a:fld id="{5EA39DD1-C434-4768-900C-F81A79A5C532}" type="slidenum">
              <a:rPr kumimoji="1" lang="ja-JP" altLang="en-US" smtClean="0"/>
              <a:t>‹#›</a:t>
            </a:fld>
            <a:endParaRPr kumimoji="1" lang="ja-JP" altLang="en-US"/>
          </a:p>
        </p:txBody>
      </p:sp>
    </p:spTree>
    <p:extLst>
      <p:ext uri="{BB962C8B-B14F-4D97-AF65-F5344CB8AC3E}">
        <p14:creationId xmlns:p14="http://schemas.microsoft.com/office/powerpoint/2010/main" val="35685104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スライド イメージ プレースホルダ 1"/>
          <p:cNvSpPr>
            <a:spLocks noGrp="1" noRot="1" noChangeAspect="1" noTextEdit="1"/>
          </p:cNvSpPr>
          <p:nvPr>
            <p:ph type="sldImg"/>
          </p:nvPr>
        </p:nvSpPr>
        <p:spPr bwMode="auto">
          <a:xfrm>
            <a:off x="409575" y="1233488"/>
            <a:ext cx="5916613" cy="3328987"/>
          </a:xfrm>
          <a:noFill/>
          <a:ln>
            <a:solidFill>
              <a:srgbClr val="000000"/>
            </a:solidFill>
            <a:miter lim="800000"/>
            <a:headEnd/>
            <a:tailEnd/>
          </a:ln>
        </p:spPr>
      </p:sp>
      <p:sp>
        <p:nvSpPr>
          <p:cNvPr id="63490" name="ノート プレースホルダ 2"/>
          <p:cNvSpPr>
            <a:spLocks noGrp="1"/>
          </p:cNvSpPr>
          <p:nvPr>
            <p:ph type="body" idx="1"/>
          </p:nvPr>
        </p:nvSpPr>
        <p:spPr>
          <a:noFill/>
          <a:ln/>
        </p:spPr>
        <p:txBody>
          <a:bodyPr/>
          <a:lstStyle/>
          <a:p>
            <a:pPr eaLnBrk="1" hangingPunct="1">
              <a:spcBef>
                <a:spcPct val="0"/>
              </a:spcBef>
            </a:pPr>
            <a:endParaRPr lang="ja-JP" altLang="en-US"/>
          </a:p>
        </p:txBody>
      </p:sp>
      <p:sp>
        <p:nvSpPr>
          <p:cNvPr id="63491" name="スライド番号プレースホルダ 3"/>
          <p:cNvSpPr txBox="1">
            <a:spLocks noGrp="1"/>
          </p:cNvSpPr>
          <p:nvPr/>
        </p:nvSpPr>
        <p:spPr bwMode="auto">
          <a:xfrm>
            <a:off x="3815572" y="9371501"/>
            <a:ext cx="2918621" cy="493236"/>
          </a:xfrm>
          <a:prstGeom prst="rect">
            <a:avLst/>
          </a:prstGeom>
          <a:noFill/>
          <a:ln w="9525">
            <a:noFill/>
            <a:miter lim="800000"/>
            <a:headEnd/>
            <a:tailEnd/>
          </a:ln>
        </p:spPr>
        <p:txBody>
          <a:bodyPr lIns="94849" tIns="47424" rIns="94849" bIns="47424" anchor="b"/>
          <a:lstStyle/>
          <a:p>
            <a:pPr algn="r" defTabSz="909524"/>
            <a:fld id="{199B5573-FFDE-4612-A097-20AED89ED1EC}" type="slidenum">
              <a:rPr lang="en-US" altLang="ja-JP" sz="1200">
                <a:latin typeface="Times New Roman" pitchFamily="18" charset="0"/>
              </a:rPr>
              <a:pPr algn="r" defTabSz="909524"/>
              <a:t>12</a:t>
            </a:fld>
            <a:endParaRPr lang="en-US" altLang="ja-JP"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CE02F7D-3B93-4919-89A9-F214443F3D1B}"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04327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5F1D8BB-6CD0-4F6E-A56D-84D10226AE9F}"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83372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268C3F-4DFB-41BA-81AC-630B31349440}"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19009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11563D-0D2D-4F10-86C1-30CC3A0C0A96}"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37147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4120D47-5E85-4927-99DB-AD70DDD82589}"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31865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B2DD0FB-48AF-4BD0-A440-EE37A678FDDE}" type="datetime1">
              <a:rPr kumimoji="1" lang="ja-JP" altLang="en-US" smtClean="0"/>
              <a:t>2017/10/25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19101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9A55EDF-C49D-41B7-854F-4E8BBB66FFD0}" type="datetime1">
              <a:rPr kumimoji="1" lang="ja-JP" altLang="en-US" smtClean="0"/>
              <a:t>2017/10/25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9411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7CABB92-D2DF-48C9-AF86-204C4B8671E5}" type="datetime1">
              <a:rPr kumimoji="1" lang="ja-JP" altLang="en-US" smtClean="0"/>
              <a:t>2017/10/25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273318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EEFAF3D-6401-410D-829D-BCF06047F35D}" type="datetime1">
              <a:rPr kumimoji="1" lang="ja-JP" altLang="en-US" smtClean="0"/>
              <a:t>2017/10/25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08181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5D6F59B-2200-4405-B20C-C7E9F1D9D5C3}" type="datetime1">
              <a:rPr kumimoji="1" lang="ja-JP" altLang="en-US" smtClean="0"/>
              <a:t>2017/10/25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25966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6E738A5-71D0-467E-BD56-A38DEC9F62CC}" type="datetime1">
              <a:rPr kumimoji="1" lang="ja-JP" altLang="en-US" smtClean="0"/>
              <a:t>2017/10/25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747744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96A83C-2906-4011-8458-6F9646BD877A}" type="datetime1">
              <a:rPr kumimoji="1" lang="ja-JP" altLang="en-US" smtClean="0"/>
              <a:t>2017/10/25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627518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899920" y="2235200"/>
            <a:ext cx="8514080" cy="1200329"/>
          </a:xfrm>
          <a:prstGeom prst="rect">
            <a:avLst/>
          </a:prstGeom>
          <a:noFill/>
        </p:spPr>
        <p:txBody>
          <a:bodyPr wrap="square" rtlCol="0">
            <a:spAutoFit/>
          </a:bodyPr>
          <a:lstStyle/>
          <a:p>
            <a:pPr algn="ctr"/>
            <a:r>
              <a:rPr kumimoji="1" lang="ja-JP" altLang="en-US" sz="3600" dirty="0"/>
              <a:t>キャッシュ・コンバージョン・サイクル</a:t>
            </a:r>
            <a:endParaRPr kumimoji="1" lang="en-US" altLang="ja-JP" sz="3600" dirty="0"/>
          </a:p>
          <a:p>
            <a:pPr algn="ctr"/>
            <a:r>
              <a:rPr lang="ja-JP" altLang="en-US" sz="3600" dirty="0"/>
              <a:t>～金融</a:t>
            </a:r>
            <a:r>
              <a:rPr lang="en-US" altLang="ja-JP" sz="3600" dirty="0"/>
              <a:t>EDI</a:t>
            </a:r>
            <a:r>
              <a:rPr lang="ja-JP" altLang="en-US" sz="3600" dirty="0"/>
              <a:t>の活用検討～</a:t>
            </a:r>
            <a:endParaRPr kumimoji="1" lang="ja-JP" altLang="en-US" sz="3600" dirty="0"/>
          </a:p>
        </p:txBody>
      </p:sp>
      <p:sp>
        <p:nvSpPr>
          <p:cNvPr id="6" name="テキスト ボックス 5"/>
          <p:cNvSpPr txBox="1"/>
          <p:nvPr/>
        </p:nvSpPr>
        <p:spPr>
          <a:xfrm>
            <a:off x="2555240" y="4914060"/>
            <a:ext cx="7203440" cy="830997"/>
          </a:xfrm>
          <a:prstGeom prst="rect">
            <a:avLst/>
          </a:prstGeom>
          <a:noFill/>
        </p:spPr>
        <p:txBody>
          <a:bodyPr wrap="square" rtlCol="0">
            <a:spAutoFit/>
          </a:bodyPr>
          <a:lstStyle/>
          <a:p>
            <a:pPr algn="ctr"/>
            <a:r>
              <a:rPr kumimoji="1" lang="en-US" altLang="ja-JP" sz="2400" dirty="0"/>
              <a:t>	SIPS</a:t>
            </a:r>
            <a:r>
              <a:rPr lang="ja-JP" altLang="en-US" sz="2400" dirty="0"/>
              <a:t>金流商流情報連携タスクフォース</a:t>
            </a:r>
            <a:endParaRPr lang="en-US" altLang="ja-JP" sz="2400" dirty="0"/>
          </a:p>
          <a:p>
            <a:pPr algn="ctr"/>
            <a:r>
              <a:rPr kumimoji="1" lang="en-US" altLang="ja-JP" sz="2400" dirty="0"/>
              <a:t>2017</a:t>
            </a:r>
            <a:r>
              <a:rPr kumimoji="1" lang="ja-JP" altLang="en-US" sz="2400" dirty="0"/>
              <a:t>年</a:t>
            </a:r>
            <a:r>
              <a:rPr kumimoji="1" lang="en-US" altLang="ja-JP" sz="2400" dirty="0"/>
              <a:t>10</a:t>
            </a:r>
            <a:r>
              <a:rPr kumimoji="1" lang="ja-JP" altLang="en-US" sz="2400" dirty="0"/>
              <a:t>月</a:t>
            </a:r>
            <a:r>
              <a:rPr lang="en-US" altLang="ja-JP" sz="2400" dirty="0"/>
              <a:t>25</a:t>
            </a:r>
            <a:r>
              <a:rPr kumimoji="1" lang="ja-JP" altLang="en-US" sz="2400" dirty="0"/>
              <a:t>日</a:t>
            </a:r>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B2CF9E22-58DC-4078-A6E3-B86D5CF07F93}"/>
              </a:ext>
            </a:extLst>
          </p:cNvPr>
          <p:cNvSpPr txBox="1"/>
          <p:nvPr/>
        </p:nvSpPr>
        <p:spPr>
          <a:xfrm>
            <a:off x="9326880" y="378823"/>
            <a:ext cx="2651760" cy="377846"/>
          </a:xfrm>
          <a:prstGeom prst="rect">
            <a:avLst/>
          </a:prstGeom>
          <a:noFill/>
          <a:ln>
            <a:solidFill>
              <a:schemeClr val="accent1"/>
            </a:solidFill>
          </a:ln>
        </p:spPr>
        <p:txBody>
          <a:bodyPr wrap="square" rtlCol="0">
            <a:spAutoFit/>
          </a:bodyPr>
          <a:lstStyle/>
          <a:p>
            <a:pPr algn="ctr"/>
            <a:r>
              <a:rPr kumimoji="1" lang="ja-JP" altLang="en-US" dirty="0"/>
              <a:t>金流商流</a:t>
            </a:r>
            <a:r>
              <a:rPr kumimoji="1" lang="en-US" altLang="ja-JP" dirty="0"/>
              <a:t>2017-3-04</a:t>
            </a:r>
            <a:endParaRPr kumimoji="1" lang="ja-JP" altLang="en-US" dirty="0"/>
          </a:p>
        </p:txBody>
      </p:sp>
    </p:spTree>
    <p:extLst>
      <p:ext uri="{BB962C8B-B14F-4D97-AF65-F5344CB8AC3E}">
        <p14:creationId xmlns:p14="http://schemas.microsoft.com/office/powerpoint/2010/main" val="63682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a:defRPr/>
            </a:pPr>
            <a:fld id="{0BB4A5AC-5670-4DFC-A368-41E4D308F020}" type="slidenum">
              <a:rPr lang="ja-JP" altLang="en-US" sz="1200">
                <a:solidFill>
                  <a:prstClr val="black">
                    <a:tint val="75000"/>
                  </a:prstClr>
                </a:solidFill>
              </a:rPr>
              <a:pPr algn="r">
                <a:defRPr/>
              </a:pPr>
              <a:t>10</a:t>
            </a:fld>
            <a:endParaRPr lang="ja-JP" altLang="en-US" sz="1200">
              <a:solidFill>
                <a:prstClr val="black">
                  <a:tint val="75000"/>
                </a:prstClr>
              </a:solidFill>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a:defRPr/>
            </a:pPr>
            <a:fld id="{A3AB200B-98E6-427C-992E-E8F419DC3560}" type="slidenum">
              <a:rPr lang="ja-JP" altLang="en-US" sz="1200">
                <a:solidFill>
                  <a:prstClr val="black">
                    <a:tint val="75000"/>
                  </a:prstClr>
                </a:solidFill>
              </a:rPr>
              <a:pPr algn="r">
                <a:defRPr/>
              </a:pPr>
              <a:t>10</a:t>
            </a:fld>
            <a:endParaRPr lang="ja-JP" altLang="en-US" sz="1200">
              <a:solidFill>
                <a:prstClr val="black">
                  <a:tint val="75000"/>
                </a:prstClr>
              </a:solidFill>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a:defRPr/>
            </a:pPr>
            <a:fld id="{21794595-0BF8-4FA8-8791-056D8D06CB20}" type="slidenum">
              <a:rPr lang="ja-JP" altLang="en-US" sz="1200">
                <a:solidFill>
                  <a:prstClr val="black">
                    <a:tint val="75000"/>
                  </a:prstClr>
                </a:solidFill>
              </a:rPr>
              <a:pPr algn="r">
                <a:defRPr/>
              </a:pPr>
              <a:t>10</a:t>
            </a:fld>
            <a:endParaRPr lang="ja-JP" altLang="en-US" sz="1200">
              <a:solidFill>
                <a:prstClr val="black">
                  <a:tint val="75000"/>
                </a:prstClr>
              </a:solidFill>
            </a:endParaRPr>
          </a:p>
        </p:txBody>
      </p:sp>
      <p:sp>
        <p:nvSpPr>
          <p:cNvPr id="47108" name="Text Box 4"/>
          <p:cNvSpPr txBox="1">
            <a:spLocks noChangeArrowheads="1"/>
          </p:cNvSpPr>
          <p:nvPr/>
        </p:nvSpPr>
        <p:spPr bwMode="auto">
          <a:xfrm>
            <a:off x="765676" y="1362387"/>
            <a:ext cx="11998197" cy="4524315"/>
          </a:xfrm>
          <a:prstGeom prst="rect">
            <a:avLst/>
          </a:prstGeom>
          <a:noFill/>
          <a:ln w="9525">
            <a:noFill/>
            <a:miter lim="800000"/>
            <a:headEnd/>
            <a:tailEnd/>
          </a:ln>
        </p:spPr>
        <p:txBody>
          <a:bodyPr wrap="square">
            <a:spAutoFit/>
          </a:bodyPr>
          <a:lstStyle/>
          <a:p>
            <a:r>
              <a:rPr lang="ja-JP" altLang="en-US" sz="2400" dirty="0">
                <a:solidFill>
                  <a:prstClr val="black"/>
                </a:solidFill>
              </a:rPr>
              <a:t>売上債権回転日数≒入金回転日数</a:t>
            </a:r>
            <a:endParaRPr lang="en-US" altLang="ja-JP" sz="2400" dirty="0">
              <a:solidFill>
                <a:prstClr val="black"/>
              </a:solidFill>
            </a:endParaRPr>
          </a:p>
          <a:p>
            <a:r>
              <a:rPr lang="ja-JP" altLang="en-US" sz="2400" dirty="0">
                <a:solidFill>
                  <a:prstClr val="black"/>
                </a:solidFill>
              </a:rPr>
              <a:t>買入債務回転日数 ≒ 振込回転日数</a:t>
            </a:r>
            <a:endParaRPr lang="en-US" altLang="ja-JP" sz="2400" dirty="0">
              <a:solidFill>
                <a:prstClr val="black"/>
              </a:solidFill>
            </a:endParaRPr>
          </a:p>
          <a:p>
            <a:r>
              <a:rPr lang="ja-JP" altLang="en-US" sz="2400" dirty="0">
                <a:solidFill>
                  <a:srgbClr val="FF0000"/>
                </a:solidFill>
              </a:rPr>
              <a:t>債権債務</a:t>
            </a:r>
            <a:r>
              <a:rPr lang="ja-JP" altLang="en-US" sz="2400" dirty="0">
                <a:solidFill>
                  <a:prstClr val="black"/>
                </a:solidFill>
              </a:rPr>
              <a:t>回転日数＝債務（振込）と債権（入金）の回転日数</a:t>
            </a:r>
            <a:endParaRPr lang="en-US" altLang="ja-JP" sz="2400" dirty="0">
              <a:solidFill>
                <a:prstClr val="black"/>
              </a:solidFill>
            </a:endParaRPr>
          </a:p>
          <a:p>
            <a:r>
              <a:rPr lang="ja-JP" altLang="en-US" sz="2400" dirty="0"/>
              <a:t>　　　　　　　　＝</a:t>
            </a:r>
            <a:r>
              <a:rPr lang="ja-JP" altLang="en-US" sz="2400" dirty="0">
                <a:solidFill>
                  <a:schemeClr val="accent1"/>
                </a:solidFill>
              </a:rPr>
              <a:t>前期の債権債務回転日数</a:t>
            </a:r>
            <a:r>
              <a:rPr lang="ja-JP" altLang="en-US" sz="2400" dirty="0"/>
              <a:t>＋</a:t>
            </a:r>
            <a:r>
              <a:rPr lang="ja-JP" altLang="en-US" sz="2400" dirty="0">
                <a:solidFill>
                  <a:srgbClr val="FF0000"/>
                </a:solidFill>
              </a:rPr>
              <a:t>債権債務</a:t>
            </a:r>
            <a:r>
              <a:rPr lang="ja-JP" altLang="en-US" sz="2400" dirty="0"/>
              <a:t>回転日数の変化</a:t>
            </a:r>
            <a:endParaRPr lang="en-US" altLang="ja-JP" sz="2400" dirty="0"/>
          </a:p>
          <a:p>
            <a:r>
              <a:rPr lang="ja-JP" altLang="en-US" sz="2400" dirty="0">
                <a:solidFill>
                  <a:srgbClr val="FF0000"/>
                </a:solidFill>
              </a:rPr>
              <a:t>債権債務</a:t>
            </a:r>
            <a:r>
              <a:rPr lang="ja-JP" altLang="en-US" sz="2400" dirty="0"/>
              <a:t>回転日数の変化</a:t>
            </a:r>
            <a:endParaRPr lang="en-US" altLang="ja-JP" sz="2400" dirty="0"/>
          </a:p>
          <a:p>
            <a:r>
              <a:rPr lang="ja-JP" altLang="en-US" sz="2400" dirty="0"/>
              <a:t>　　　＝</a:t>
            </a:r>
            <a:r>
              <a:rPr lang="en-US" altLang="ja-JP" sz="2400" dirty="0"/>
              <a:t>Σ(</a:t>
            </a:r>
            <a:r>
              <a:rPr lang="ja-JP" altLang="en-US" sz="2400" dirty="0"/>
              <a:t>振込金額</a:t>
            </a:r>
            <a:r>
              <a:rPr lang="en-US" altLang="ja-JP" sz="2400" dirty="0"/>
              <a:t>×</a:t>
            </a:r>
            <a:r>
              <a:rPr lang="ja-JP" altLang="en-US" sz="2400" dirty="0"/>
              <a:t>期日数</a:t>
            </a:r>
            <a:r>
              <a:rPr lang="en-US" altLang="ja-JP" sz="2400" dirty="0"/>
              <a:t>)/Σ</a:t>
            </a:r>
            <a:r>
              <a:rPr lang="ja-JP" altLang="en-US" sz="2400" dirty="0"/>
              <a:t>振込金額 </a:t>
            </a:r>
            <a:r>
              <a:rPr lang="en-US" altLang="ja-JP" sz="2400" dirty="0"/>
              <a:t>- Σ(</a:t>
            </a:r>
            <a:r>
              <a:rPr lang="ja-JP" altLang="en-US" sz="2400" dirty="0"/>
              <a:t>入金金額</a:t>
            </a:r>
            <a:r>
              <a:rPr lang="en-US" altLang="ja-JP" sz="2400" dirty="0"/>
              <a:t>×</a:t>
            </a:r>
            <a:r>
              <a:rPr lang="ja-JP" altLang="en-US" sz="2400" dirty="0"/>
              <a:t>期日数</a:t>
            </a:r>
            <a:r>
              <a:rPr lang="en-US" altLang="ja-JP" sz="2400" dirty="0"/>
              <a:t>)/Σ</a:t>
            </a:r>
            <a:r>
              <a:rPr lang="ja-JP" altLang="en-US" sz="2400" dirty="0"/>
              <a:t>入金金額</a:t>
            </a:r>
          </a:p>
          <a:p>
            <a:endParaRPr lang="en-US" altLang="ja-JP" sz="2400" dirty="0">
              <a:solidFill>
                <a:prstClr val="black"/>
              </a:solidFill>
            </a:endParaRPr>
          </a:p>
          <a:p>
            <a:endParaRPr lang="en-US" altLang="ja-JP" sz="2400" dirty="0">
              <a:solidFill>
                <a:prstClr val="black"/>
              </a:solidFill>
            </a:endParaRPr>
          </a:p>
          <a:p>
            <a:r>
              <a:rPr lang="ja-JP" altLang="en-US" sz="2400" dirty="0">
                <a:solidFill>
                  <a:prstClr val="black"/>
                </a:solidFill>
              </a:rPr>
              <a:t>新指標 １ ＝</a:t>
            </a:r>
            <a:r>
              <a:rPr lang="ja-JP" altLang="en-US" sz="2400" dirty="0">
                <a:solidFill>
                  <a:srgbClr val="FF0000"/>
                </a:solidFill>
              </a:rPr>
              <a:t>債権債務</a:t>
            </a:r>
            <a:r>
              <a:rPr lang="ja-JP" altLang="en-US" sz="2400" dirty="0">
                <a:solidFill>
                  <a:prstClr val="black"/>
                </a:solidFill>
              </a:rPr>
              <a:t>回転日数 ＋入金回転日数－振込回転日数</a:t>
            </a:r>
            <a:endParaRPr lang="en-US" altLang="ja-JP" sz="2400" dirty="0">
              <a:solidFill>
                <a:prstClr val="black"/>
              </a:solidFill>
            </a:endParaRPr>
          </a:p>
          <a:p>
            <a:endParaRPr lang="en-US" altLang="ja-JP" sz="2400" dirty="0">
              <a:solidFill>
                <a:prstClr val="black"/>
              </a:solidFill>
            </a:endParaRPr>
          </a:p>
          <a:p>
            <a:r>
              <a:rPr lang="ja-JP" altLang="en-US" sz="2400" dirty="0">
                <a:solidFill>
                  <a:prstClr val="black"/>
                </a:solidFill>
              </a:rPr>
              <a:t>新指標 ２ ＝</a:t>
            </a:r>
            <a:r>
              <a:rPr lang="ja-JP" altLang="en-US" sz="2400" dirty="0">
                <a:solidFill>
                  <a:srgbClr val="FF0000"/>
                </a:solidFill>
              </a:rPr>
              <a:t>債権債務</a:t>
            </a:r>
            <a:r>
              <a:rPr lang="ja-JP" altLang="en-US" sz="2400" dirty="0">
                <a:solidFill>
                  <a:prstClr val="black"/>
                </a:solidFill>
              </a:rPr>
              <a:t>回転日数 ＋入金回転日数＋振込回転日数</a:t>
            </a:r>
            <a:endParaRPr lang="en-US" altLang="ja-JP" sz="2400" dirty="0">
              <a:solidFill>
                <a:prstClr val="black"/>
              </a:solidFill>
            </a:endParaRPr>
          </a:p>
          <a:p>
            <a:endParaRPr lang="en-US" altLang="ja-JP" sz="2400" dirty="0">
              <a:solidFill>
                <a:prstClr val="black"/>
              </a:solidFill>
            </a:endParaRPr>
          </a:p>
        </p:txBody>
      </p:sp>
      <p:sp>
        <p:nvSpPr>
          <p:cNvPr id="9" name="Text Box 5"/>
          <p:cNvSpPr txBox="1">
            <a:spLocks noChangeArrowheads="1"/>
          </p:cNvSpPr>
          <p:nvPr/>
        </p:nvSpPr>
        <p:spPr bwMode="auto">
          <a:xfrm>
            <a:off x="2266619" y="290513"/>
            <a:ext cx="4389343" cy="523220"/>
          </a:xfrm>
          <a:prstGeom prst="rect">
            <a:avLst/>
          </a:prstGeom>
          <a:noFill/>
          <a:ln w="9525">
            <a:noFill/>
            <a:miter lim="800000"/>
            <a:headEnd/>
            <a:tailEnd/>
          </a:ln>
        </p:spPr>
        <p:txBody>
          <a:bodyPr wrap="none">
            <a:spAutoFit/>
          </a:bodyPr>
          <a:lstStyle/>
          <a:p>
            <a:r>
              <a:rPr lang="ja-JP" altLang="en-US" sz="2800" dirty="0">
                <a:solidFill>
                  <a:prstClr val="black"/>
                </a:solidFill>
                <a:latin typeface="HGP創英角ｺﾞｼｯｸUB" panose="020B0900000000000000" pitchFamily="50" charset="-128"/>
                <a:ea typeface="HGP創英角ｺﾞｼｯｸUB" panose="020B0900000000000000" pitchFamily="50" charset="-128"/>
              </a:rPr>
              <a:t>新たな指標の計算方法（案）</a:t>
            </a:r>
          </a:p>
        </p:txBody>
      </p:sp>
      <p:sp>
        <p:nvSpPr>
          <p:cNvPr id="3" name="正方形/長方形 2"/>
          <p:cNvSpPr/>
          <p:nvPr/>
        </p:nvSpPr>
        <p:spPr>
          <a:xfrm>
            <a:off x="640079" y="4131388"/>
            <a:ext cx="8836429" cy="133006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テキスト ボックス 3"/>
          <p:cNvSpPr txBox="1"/>
          <p:nvPr/>
        </p:nvSpPr>
        <p:spPr>
          <a:xfrm>
            <a:off x="714876" y="6010102"/>
            <a:ext cx="5493812" cy="369332"/>
          </a:xfrm>
          <a:prstGeom prst="rect">
            <a:avLst/>
          </a:prstGeom>
          <a:noFill/>
        </p:spPr>
        <p:txBody>
          <a:bodyPr wrap="none" rtlCol="0">
            <a:spAutoFit/>
          </a:bodyPr>
          <a:lstStyle/>
          <a:p>
            <a:r>
              <a:rPr kumimoji="1" lang="ja-JP" altLang="en-US" dirty="0"/>
              <a:t>注）計算方法の妥当性は未検証　－＞　今後の課題</a:t>
            </a:r>
          </a:p>
        </p:txBody>
      </p:sp>
    </p:spTree>
    <p:extLst>
      <p:ext uri="{BB962C8B-B14F-4D97-AF65-F5344CB8AC3E}">
        <p14:creationId xmlns:p14="http://schemas.microsoft.com/office/powerpoint/2010/main" val="2358628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11</a:t>
            </a:fld>
            <a:endParaRPr kumimoji="1" lang="ja-JP" altLang="en-US"/>
          </a:p>
        </p:txBody>
      </p:sp>
      <p:graphicFrame>
        <p:nvGraphicFramePr>
          <p:cNvPr id="4" name="グラフ 3"/>
          <p:cNvGraphicFramePr>
            <a:graphicFrameLocks/>
          </p:cNvGraphicFramePr>
          <p:nvPr>
            <p:extLst>
              <p:ext uri="{D42A27DB-BD31-4B8C-83A1-F6EECF244321}">
                <p14:modId xmlns:p14="http://schemas.microsoft.com/office/powerpoint/2010/main" val="4268400037"/>
              </p:ext>
            </p:extLst>
          </p:nvPr>
        </p:nvGraphicFramePr>
        <p:xfrm>
          <a:off x="1056799" y="1421444"/>
          <a:ext cx="5040000" cy="324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グラフ 4"/>
          <p:cNvGraphicFramePr>
            <a:graphicFrameLocks/>
          </p:cNvGraphicFramePr>
          <p:nvPr>
            <p:extLst>
              <p:ext uri="{D42A27DB-BD31-4B8C-83A1-F6EECF244321}">
                <p14:modId xmlns:p14="http://schemas.microsoft.com/office/powerpoint/2010/main" val="4006510606"/>
              </p:ext>
            </p:extLst>
          </p:nvPr>
        </p:nvGraphicFramePr>
        <p:xfrm>
          <a:off x="6160812" y="1401917"/>
          <a:ext cx="5040000" cy="32400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Box 5"/>
          <p:cNvSpPr txBox="1">
            <a:spLocks noChangeArrowheads="1"/>
          </p:cNvSpPr>
          <p:nvPr/>
        </p:nvSpPr>
        <p:spPr bwMode="auto">
          <a:xfrm>
            <a:off x="2266619" y="290513"/>
            <a:ext cx="5008102" cy="523220"/>
          </a:xfrm>
          <a:prstGeom prst="rect">
            <a:avLst/>
          </a:prstGeom>
          <a:noFill/>
          <a:ln w="9525">
            <a:noFill/>
            <a:miter lim="800000"/>
            <a:headEnd/>
            <a:tailEnd/>
          </a:ln>
        </p:spPr>
        <p:txBody>
          <a:bodyPr wrap="none">
            <a:spAutoFit/>
          </a:bodyPr>
          <a:lstStyle/>
          <a:p>
            <a:r>
              <a:rPr lang="ja-JP" altLang="en-US" sz="2800" dirty="0">
                <a:solidFill>
                  <a:prstClr val="black"/>
                </a:solidFill>
                <a:latin typeface="HGP創英角ｺﾞｼｯｸUB" panose="020B0900000000000000" pitchFamily="50" charset="-128"/>
                <a:ea typeface="HGP創英角ｺﾞｼｯｸUB" panose="020B0900000000000000" pitchFamily="50" charset="-128"/>
              </a:rPr>
              <a:t>債権債務回転日数の変化グラフ</a:t>
            </a:r>
          </a:p>
        </p:txBody>
      </p:sp>
      <p:sp>
        <p:nvSpPr>
          <p:cNvPr id="3" name="テキスト ボックス 2"/>
          <p:cNvSpPr txBox="1"/>
          <p:nvPr/>
        </p:nvSpPr>
        <p:spPr>
          <a:xfrm>
            <a:off x="1679171" y="5453149"/>
            <a:ext cx="8032968" cy="369332"/>
          </a:xfrm>
          <a:prstGeom prst="rect">
            <a:avLst/>
          </a:prstGeom>
          <a:noFill/>
        </p:spPr>
        <p:txBody>
          <a:bodyPr wrap="none" rtlCol="0">
            <a:spAutoFit/>
          </a:bodyPr>
          <a:lstStyle/>
          <a:p>
            <a:r>
              <a:rPr lang="ja-JP" altLang="en-US" dirty="0"/>
              <a:t>注）</a:t>
            </a:r>
            <a:r>
              <a:rPr kumimoji="1" lang="ja-JP" altLang="en-US" dirty="0"/>
              <a:t>小島プレスグループの債権債務データを基にシミュレーションした結果</a:t>
            </a:r>
          </a:p>
        </p:txBody>
      </p:sp>
    </p:spTree>
    <p:extLst>
      <p:ext uri="{BB962C8B-B14F-4D97-AF65-F5344CB8AC3E}">
        <p14:creationId xmlns:p14="http://schemas.microsoft.com/office/powerpoint/2010/main" val="2686598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906A8A35-59B1-412B-A5F0-794307FFF6C6}" type="slidenum">
              <a:rPr lang="ja-JP" altLang="en-US" sz="1200">
                <a:solidFill>
                  <a:schemeClr val="tx1">
                    <a:tint val="75000"/>
                  </a:schemeClr>
                </a:solidFill>
                <a:latin typeface="+mn-lt"/>
                <a:ea typeface="+mn-ea"/>
              </a:rPr>
              <a:pPr algn="r" fontAlgn="auto">
                <a:spcBef>
                  <a:spcPts val="0"/>
                </a:spcBef>
                <a:spcAft>
                  <a:spcPts val="0"/>
                </a:spcAft>
                <a:defRPr/>
              </a:pPr>
              <a:t>12</a:t>
            </a:fld>
            <a:endParaRPr lang="ja-JP" altLang="en-US" sz="1200">
              <a:solidFill>
                <a:schemeClr val="tx1">
                  <a:tint val="75000"/>
                </a:schemeClr>
              </a:solidFill>
              <a:latin typeface="+mn-lt"/>
              <a:ea typeface="+mn-ea"/>
            </a:endParaRPr>
          </a:p>
        </p:txBody>
      </p:sp>
      <p:sp>
        <p:nvSpPr>
          <p:cNvPr id="62466" name="タイトル 1"/>
          <p:cNvSpPr txBox="1">
            <a:spLocks/>
          </p:cNvSpPr>
          <p:nvPr/>
        </p:nvSpPr>
        <p:spPr bwMode="auto">
          <a:xfrm>
            <a:off x="0" y="1"/>
            <a:ext cx="12192000" cy="663575"/>
          </a:xfrm>
          <a:prstGeom prst="rect">
            <a:avLst/>
          </a:prstGeom>
          <a:noFill/>
          <a:ln w="9525">
            <a:noFill/>
            <a:miter lim="800000"/>
            <a:headEnd/>
            <a:tailEnd/>
          </a:ln>
        </p:spPr>
        <p:txBody>
          <a:bodyPr lIns="168048" tIns="42012" rIns="168048" bIns="42012" anchor="ctr"/>
          <a:lstStyle/>
          <a:p>
            <a:pPr algn="ctr" defTabSz="455613"/>
            <a:r>
              <a:rPr lang="ja-JP" altLang="en-US" sz="3200" dirty="0">
                <a:solidFill>
                  <a:srgbClr val="000000"/>
                </a:solidFill>
                <a:latin typeface="HGP創英角ｺﾞｼｯｸUB" pitchFamily="50" charset="-128"/>
                <a:ea typeface="HGP創英角ｺﾞｼｯｸUB" pitchFamily="50" charset="-128"/>
              </a:rPr>
              <a:t>活動スケジュール</a:t>
            </a:r>
          </a:p>
        </p:txBody>
      </p:sp>
      <p:sp>
        <p:nvSpPr>
          <p:cNvPr id="62467" name="Rectangle 104"/>
          <p:cNvSpPr>
            <a:spLocks noChangeArrowheads="1"/>
          </p:cNvSpPr>
          <p:nvPr/>
        </p:nvSpPr>
        <p:spPr bwMode="auto">
          <a:xfrm>
            <a:off x="7523695" y="3908972"/>
            <a:ext cx="2252104" cy="505086"/>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計算方法評価</a:t>
            </a:r>
            <a:endParaRPr lang="en-US" altLang="ja-JP" sz="1200" b="1" dirty="0"/>
          </a:p>
          <a:p>
            <a:pPr algn="ctr"/>
            <a:r>
              <a:rPr lang="ja-JP" altLang="en-US" sz="1200" b="1" dirty="0"/>
              <a:t>（昨年度の指標との比較）</a:t>
            </a:r>
          </a:p>
        </p:txBody>
      </p:sp>
      <p:grpSp>
        <p:nvGrpSpPr>
          <p:cNvPr id="62468" name="Group 105"/>
          <p:cNvGrpSpPr>
            <a:grpSpLocks/>
          </p:cNvGrpSpPr>
          <p:nvPr/>
        </p:nvGrpSpPr>
        <p:grpSpPr bwMode="auto">
          <a:xfrm>
            <a:off x="1860552" y="811214"/>
            <a:ext cx="9218082" cy="504825"/>
            <a:chOff x="476" y="300"/>
            <a:chExt cx="4491" cy="318"/>
          </a:xfrm>
        </p:grpSpPr>
        <p:grpSp>
          <p:nvGrpSpPr>
            <p:cNvPr id="62508" name="Group 106"/>
            <p:cNvGrpSpPr>
              <a:grpSpLocks/>
            </p:cNvGrpSpPr>
            <p:nvPr/>
          </p:nvGrpSpPr>
          <p:grpSpPr bwMode="auto">
            <a:xfrm>
              <a:off x="476" y="436"/>
              <a:ext cx="4491" cy="182"/>
              <a:chOff x="476" y="436"/>
              <a:chExt cx="4899" cy="182"/>
            </a:xfrm>
          </p:grpSpPr>
          <p:sp>
            <p:nvSpPr>
              <p:cNvPr id="62512" name="Line 107"/>
              <p:cNvSpPr>
                <a:spLocks noChangeShapeType="1"/>
              </p:cNvSpPr>
              <p:nvPr/>
            </p:nvSpPr>
            <p:spPr bwMode="auto">
              <a:xfrm>
                <a:off x="476" y="527"/>
                <a:ext cx="4899" cy="0"/>
              </a:xfrm>
              <a:prstGeom prst="line">
                <a:avLst/>
              </a:prstGeom>
              <a:noFill/>
              <a:ln w="9525">
                <a:solidFill>
                  <a:schemeClr val="tx1"/>
                </a:solidFill>
                <a:round/>
                <a:headEnd/>
                <a:tailEnd/>
              </a:ln>
            </p:spPr>
            <p:txBody>
              <a:bodyPr/>
              <a:lstStyle/>
              <a:p>
                <a:endParaRPr lang="ja-JP" altLang="en-US"/>
              </a:p>
            </p:txBody>
          </p:sp>
          <p:sp>
            <p:nvSpPr>
              <p:cNvPr id="62513" name="Line 108"/>
              <p:cNvSpPr>
                <a:spLocks noChangeShapeType="1"/>
              </p:cNvSpPr>
              <p:nvPr/>
            </p:nvSpPr>
            <p:spPr bwMode="auto">
              <a:xfrm>
                <a:off x="476" y="436"/>
                <a:ext cx="0" cy="182"/>
              </a:xfrm>
              <a:prstGeom prst="line">
                <a:avLst/>
              </a:prstGeom>
              <a:noFill/>
              <a:ln w="9525">
                <a:solidFill>
                  <a:schemeClr val="tx1"/>
                </a:solidFill>
                <a:round/>
                <a:headEnd/>
                <a:tailEnd/>
              </a:ln>
            </p:spPr>
            <p:txBody>
              <a:bodyPr/>
              <a:lstStyle/>
              <a:p>
                <a:endParaRPr lang="ja-JP" altLang="en-US"/>
              </a:p>
            </p:txBody>
          </p:sp>
          <p:sp>
            <p:nvSpPr>
              <p:cNvPr id="62514" name="Line 109"/>
              <p:cNvSpPr>
                <a:spLocks noChangeShapeType="1"/>
              </p:cNvSpPr>
              <p:nvPr/>
            </p:nvSpPr>
            <p:spPr bwMode="auto">
              <a:xfrm>
                <a:off x="2109" y="436"/>
                <a:ext cx="0" cy="182"/>
              </a:xfrm>
              <a:prstGeom prst="line">
                <a:avLst/>
              </a:prstGeom>
              <a:noFill/>
              <a:ln w="9525">
                <a:solidFill>
                  <a:schemeClr val="tx1"/>
                </a:solidFill>
                <a:round/>
                <a:headEnd/>
                <a:tailEnd/>
              </a:ln>
            </p:spPr>
            <p:txBody>
              <a:bodyPr/>
              <a:lstStyle/>
              <a:p>
                <a:endParaRPr lang="ja-JP" altLang="en-US"/>
              </a:p>
            </p:txBody>
          </p:sp>
          <p:sp>
            <p:nvSpPr>
              <p:cNvPr id="62515" name="Line 110"/>
              <p:cNvSpPr>
                <a:spLocks noChangeShapeType="1"/>
              </p:cNvSpPr>
              <p:nvPr/>
            </p:nvSpPr>
            <p:spPr bwMode="auto">
              <a:xfrm>
                <a:off x="5375" y="436"/>
                <a:ext cx="0" cy="182"/>
              </a:xfrm>
              <a:prstGeom prst="line">
                <a:avLst/>
              </a:prstGeom>
              <a:noFill/>
              <a:ln w="9525">
                <a:solidFill>
                  <a:schemeClr val="tx1"/>
                </a:solidFill>
                <a:round/>
                <a:headEnd/>
                <a:tailEnd/>
              </a:ln>
            </p:spPr>
            <p:txBody>
              <a:bodyPr/>
              <a:lstStyle/>
              <a:p>
                <a:endParaRPr lang="ja-JP" altLang="en-US"/>
              </a:p>
            </p:txBody>
          </p:sp>
          <p:sp>
            <p:nvSpPr>
              <p:cNvPr id="62516" name="Line 111"/>
              <p:cNvSpPr>
                <a:spLocks noChangeShapeType="1"/>
              </p:cNvSpPr>
              <p:nvPr/>
            </p:nvSpPr>
            <p:spPr bwMode="auto">
              <a:xfrm>
                <a:off x="3742" y="436"/>
                <a:ext cx="0" cy="182"/>
              </a:xfrm>
              <a:prstGeom prst="line">
                <a:avLst/>
              </a:prstGeom>
              <a:noFill/>
              <a:ln w="9525">
                <a:solidFill>
                  <a:schemeClr val="tx1"/>
                </a:solidFill>
                <a:round/>
                <a:headEnd/>
                <a:tailEnd/>
              </a:ln>
            </p:spPr>
            <p:txBody>
              <a:bodyPr/>
              <a:lstStyle/>
              <a:p>
                <a:endParaRPr lang="ja-JP" altLang="en-US"/>
              </a:p>
            </p:txBody>
          </p:sp>
        </p:grpSp>
        <p:sp>
          <p:nvSpPr>
            <p:cNvPr id="62509" name="Text Box 112"/>
            <p:cNvSpPr txBox="1">
              <a:spLocks noChangeArrowheads="1"/>
            </p:cNvSpPr>
            <p:nvPr/>
          </p:nvSpPr>
          <p:spPr bwMode="auto">
            <a:xfrm>
              <a:off x="1066" y="300"/>
              <a:ext cx="233" cy="233"/>
            </a:xfrm>
            <a:prstGeom prst="rect">
              <a:avLst/>
            </a:prstGeom>
            <a:noFill/>
            <a:ln w="9525">
              <a:noFill/>
              <a:miter lim="800000"/>
              <a:headEnd/>
              <a:tailEnd/>
            </a:ln>
          </p:spPr>
          <p:txBody>
            <a:bodyPr wrap="none">
              <a:spAutoFit/>
            </a:bodyPr>
            <a:lstStyle/>
            <a:p>
              <a:r>
                <a:rPr lang="en-US" altLang="ja-JP" sz="1800" b="1"/>
                <a:t>2Q</a:t>
              </a:r>
            </a:p>
          </p:txBody>
        </p:sp>
        <p:sp>
          <p:nvSpPr>
            <p:cNvPr id="62510" name="Text Box 113"/>
            <p:cNvSpPr txBox="1">
              <a:spLocks noChangeArrowheads="1"/>
            </p:cNvSpPr>
            <p:nvPr/>
          </p:nvSpPr>
          <p:spPr bwMode="auto">
            <a:xfrm>
              <a:off x="2563" y="300"/>
              <a:ext cx="233" cy="233"/>
            </a:xfrm>
            <a:prstGeom prst="rect">
              <a:avLst/>
            </a:prstGeom>
            <a:noFill/>
            <a:ln w="9525">
              <a:noFill/>
              <a:miter lim="800000"/>
              <a:headEnd/>
              <a:tailEnd/>
            </a:ln>
          </p:spPr>
          <p:txBody>
            <a:bodyPr wrap="none">
              <a:spAutoFit/>
            </a:bodyPr>
            <a:lstStyle/>
            <a:p>
              <a:r>
                <a:rPr lang="en-US" altLang="ja-JP" sz="1800" b="1"/>
                <a:t>3Q</a:t>
              </a:r>
            </a:p>
          </p:txBody>
        </p:sp>
        <p:sp>
          <p:nvSpPr>
            <p:cNvPr id="62511" name="Text Box 114"/>
            <p:cNvSpPr txBox="1">
              <a:spLocks noChangeArrowheads="1"/>
            </p:cNvSpPr>
            <p:nvPr/>
          </p:nvSpPr>
          <p:spPr bwMode="auto">
            <a:xfrm>
              <a:off x="4060" y="300"/>
              <a:ext cx="233" cy="233"/>
            </a:xfrm>
            <a:prstGeom prst="rect">
              <a:avLst/>
            </a:prstGeom>
            <a:noFill/>
            <a:ln w="9525">
              <a:noFill/>
              <a:miter lim="800000"/>
              <a:headEnd/>
              <a:tailEnd/>
            </a:ln>
          </p:spPr>
          <p:txBody>
            <a:bodyPr wrap="none">
              <a:spAutoFit/>
            </a:bodyPr>
            <a:lstStyle/>
            <a:p>
              <a:r>
                <a:rPr lang="en-US" altLang="ja-JP" sz="1800" b="1"/>
                <a:t>4Q</a:t>
              </a:r>
            </a:p>
          </p:txBody>
        </p:sp>
      </p:grpSp>
      <p:sp>
        <p:nvSpPr>
          <p:cNvPr id="62469" name="AutoShape 115"/>
          <p:cNvSpPr>
            <a:spLocks noChangeArrowheads="1"/>
          </p:cNvSpPr>
          <p:nvPr/>
        </p:nvSpPr>
        <p:spPr bwMode="auto">
          <a:xfrm>
            <a:off x="1572684"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0" name="AutoShape 116"/>
          <p:cNvSpPr>
            <a:spLocks noChangeArrowheads="1"/>
          </p:cNvSpPr>
          <p:nvPr/>
        </p:nvSpPr>
        <p:spPr bwMode="auto">
          <a:xfrm>
            <a:off x="3722642"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2" name="AutoShape 118"/>
          <p:cNvSpPr>
            <a:spLocks noChangeArrowheads="1"/>
          </p:cNvSpPr>
          <p:nvPr/>
        </p:nvSpPr>
        <p:spPr bwMode="auto">
          <a:xfrm>
            <a:off x="8798671"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3" name="Text Box 119"/>
          <p:cNvSpPr txBox="1">
            <a:spLocks noChangeArrowheads="1"/>
          </p:cNvSpPr>
          <p:nvPr/>
        </p:nvSpPr>
        <p:spPr bwMode="auto">
          <a:xfrm>
            <a:off x="1860551"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1</a:t>
            </a:r>
            <a:r>
              <a:rPr lang="ja-JP" altLang="en-US" sz="1400" b="1"/>
              <a:t>回</a:t>
            </a:r>
          </a:p>
        </p:txBody>
      </p:sp>
      <p:sp>
        <p:nvSpPr>
          <p:cNvPr id="62474" name="Text Box 120"/>
          <p:cNvSpPr txBox="1">
            <a:spLocks noChangeArrowheads="1"/>
          </p:cNvSpPr>
          <p:nvPr/>
        </p:nvSpPr>
        <p:spPr bwMode="auto">
          <a:xfrm>
            <a:off x="4010509"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2</a:t>
            </a:r>
            <a:r>
              <a:rPr lang="ja-JP" altLang="en-US" sz="1400" b="1"/>
              <a:t>回</a:t>
            </a:r>
          </a:p>
        </p:txBody>
      </p:sp>
      <p:sp>
        <p:nvSpPr>
          <p:cNvPr id="62476" name="Text Box 122"/>
          <p:cNvSpPr txBox="1">
            <a:spLocks noChangeArrowheads="1"/>
          </p:cNvSpPr>
          <p:nvPr/>
        </p:nvSpPr>
        <p:spPr bwMode="auto">
          <a:xfrm>
            <a:off x="9086538" y="1531938"/>
            <a:ext cx="635110" cy="307777"/>
          </a:xfrm>
          <a:prstGeom prst="rect">
            <a:avLst/>
          </a:prstGeom>
          <a:noFill/>
          <a:ln w="9525">
            <a:noFill/>
            <a:miter lim="800000"/>
            <a:headEnd/>
            <a:tailEnd/>
          </a:ln>
        </p:spPr>
        <p:txBody>
          <a:bodyPr wrap="none">
            <a:spAutoFit/>
          </a:bodyPr>
          <a:lstStyle/>
          <a:p>
            <a:r>
              <a:rPr lang="ja-JP" altLang="en-US" sz="1400" b="1" dirty="0"/>
              <a:t>第</a:t>
            </a:r>
            <a:r>
              <a:rPr lang="en-US" altLang="ja-JP" sz="1400" b="1" dirty="0"/>
              <a:t>4</a:t>
            </a:r>
            <a:r>
              <a:rPr lang="ja-JP" altLang="en-US" sz="1400" b="1" dirty="0"/>
              <a:t>回</a:t>
            </a:r>
          </a:p>
        </p:txBody>
      </p:sp>
      <p:sp>
        <p:nvSpPr>
          <p:cNvPr id="62477" name="Text Box 123"/>
          <p:cNvSpPr txBox="1">
            <a:spLocks noChangeArrowheads="1"/>
          </p:cNvSpPr>
          <p:nvPr/>
        </p:nvSpPr>
        <p:spPr bwMode="auto">
          <a:xfrm>
            <a:off x="776817" y="1479551"/>
            <a:ext cx="482824" cy="369332"/>
          </a:xfrm>
          <a:prstGeom prst="rect">
            <a:avLst/>
          </a:prstGeom>
          <a:noFill/>
          <a:ln w="9525">
            <a:noFill/>
            <a:miter lim="800000"/>
            <a:headEnd/>
            <a:tailEnd/>
          </a:ln>
        </p:spPr>
        <p:txBody>
          <a:bodyPr wrap="none">
            <a:spAutoFit/>
          </a:bodyPr>
          <a:lstStyle/>
          <a:p>
            <a:r>
              <a:rPr lang="en-US" altLang="ja-JP" sz="1800" b="1"/>
              <a:t>TF</a:t>
            </a:r>
          </a:p>
        </p:txBody>
      </p:sp>
      <p:sp>
        <p:nvSpPr>
          <p:cNvPr id="62480" name="Line 126"/>
          <p:cNvSpPr>
            <a:spLocks noChangeShapeType="1"/>
          </p:cNvSpPr>
          <p:nvPr/>
        </p:nvSpPr>
        <p:spPr bwMode="auto">
          <a:xfrm flipV="1">
            <a:off x="8578375" y="1842481"/>
            <a:ext cx="220295" cy="1135670"/>
          </a:xfrm>
          <a:prstGeom prst="line">
            <a:avLst/>
          </a:prstGeom>
          <a:noFill/>
          <a:ln w="38100">
            <a:solidFill>
              <a:schemeClr val="tx1"/>
            </a:solidFill>
            <a:round/>
            <a:headEnd/>
            <a:tailEnd type="triangle" w="med" len="med"/>
          </a:ln>
        </p:spPr>
        <p:txBody>
          <a:bodyPr/>
          <a:lstStyle/>
          <a:p>
            <a:endParaRPr lang="ja-JP" altLang="en-US"/>
          </a:p>
        </p:txBody>
      </p:sp>
      <p:sp>
        <p:nvSpPr>
          <p:cNvPr id="62489" name="Rectangle 136"/>
          <p:cNvSpPr>
            <a:spLocks noChangeArrowheads="1"/>
          </p:cNvSpPr>
          <p:nvPr/>
        </p:nvSpPr>
        <p:spPr bwMode="auto">
          <a:xfrm>
            <a:off x="1860550" y="2395539"/>
            <a:ext cx="3347031" cy="488977"/>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計算方法検討</a:t>
            </a:r>
          </a:p>
        </p:txBody>
      </p:sp>
      <p:sp>
        <p:nvSpPr>
          <p:cNvPr id="62496" name="Rectangle 143"/>
          <p:cNvSpPr>
            <a:spLocks noChangeArrowheads="1"/>
          </p:cNvSpPr>
          <p:nvPr/>
        </p:nvSpPr>
        <p:spPr bwMode="auto">
          <a:xfrm>
            <a:off x="520700" y="1387475"/>
            <a:ext cx="10847917" cy="863600"/>
          </a:xfrm>
          <a:prstGeom prst="rect">
            <a:avLst/>
          </a:prstGeom>
          <a:noFill/>
          <a:ln w="9525">
            <a:solidFill>
              <a:schemeClr val="tx1"/>
            </a:solidFill>
            <a:miter lim="800000"/>
            <a:headEnd/>
            <a:tailEnd/>
          </a:ln>
        </p:spPr>
        <p:txBody>
          <a:bodyPr wrap="none" anchor="ctr"/>
          <a:lstStyle/>
          <a:p>
            <a:endParaRPr lang="ja-JP" altLang="en-US" sz="1800"/>
          </a:p>
        </p:txBody>
      </p:sp>
      <p:sp>
        <p:nvSpPr>
          <p:cNvPr id="62497" name="Rectangle 144"/>
          <p:cNvSpPr>
            <a:spLocks noChangeArrowheads="1"/>
          </p:cNvSpPr>
          <p:nvPr/>
        </p:nvSpPr>
        <p:spPr bwMode="auto">
          <a:xfrm>
            <a:off x="520700" y="2324100"/>
            <a:ext cx="10847917" cy="2363458"/>
          </a:xfrm>
          <a:prstGeom prst="rect">
            <a:avLst/>
          </a:prstGeom>
          <a:noFill/>
          <a:ln w="9525">
            <a:solidFill>
              <a:schemeClr val="tx1"/>
            </a:solidFill>
            <a:miter lim="800000"/>
            <a:headEnd/>
            <a:tailEnd/>
          </a:ln>
        </p:spPr>
        <p:txBody>
          <a:bodyPr wrap="none" anchor="ctr"/>
          <a:lstStyle/>
          <a:p>
            <a:endParaRPr lang="ja-JP" altLang="en-US" sz="1800"/>
          </a:p>
        </p:txBody>
      </p:sp>
      <p:sp>
        <p:nvSpPr>
          <p:cNvPr id="56" name="Line 124"/>
          <p:cNvSpPr>
            <a:spLocks noChangeShapeType="1"/>
          </p:cNvSpPr>
          <p:nvPr/>
        </p:nvSpPr>
        <p:spPr bwMode="auto">
          <a:xfrm flipV="1">
            <a:off x="6058546" y="1842480"/>
            <a:ext cx="0" cy="1238857"/>
          </a:xfrm>
          <a:prstGeom prst="line">
            <a:avLst/>
          </a:prstGeom>
          <a:noFill/>
          <a:ln w="38100">
            <a:solidFill>
              <a:schemeClr val="tx1"/>
            </a:solidFill>
            <a:round/>
            <a:headEnd/>
            <a:tailEnd type="triangle" w="med" len="med"/>
          </a:ln>
        </p:spPr>
        <p:txBody>
          <a:bodyPr/>
          <a:lstStyle/>
          <a:p>
            <a:endParaRPr lang="ja-JP" altLang="en-US"/>
          </a:p>
        </p:txBody>
      </p:sp>
      <p:sp>
        <p:nvSpPr>
          <p:cNvPr id="29" name="Line 126"/>
          <p:cNvSpPr>
            <a:spLocks noChangeShapeType="1"/>
          </p:cNvSpPr>
          <p:nvPr/>
        </p:nvSpPr>
        <p:spPr bwMode="auto">
          <a:xfrm flipV="1">
            <a:off x="8942603" y="1848883"/>
            <a:ext cx="0" cy="1983284"/>
          </a:xfrm>
          <a:prstGeom prst="line">
            <a:avLst/>
          </a:prstGeom>
          <a:noFill/>
          <a:ln w="38100">
            <a:solidFill>
              <a:schemeClr val="tx1"/>
            </a:solidFill>
            <a:round/>
            <a:headEnd/>
            <a:tailEnd type="triangle" w="med" len="med"/>
          </a:ln>
        </p:spPr>
        <p:txBody>
          <a:bodyPr/>
          <a:lstStyle/>
          <a:p>
            <a:endParaRPr lang="ja-JP" altLang="en-US"/>
          </a:p>
        </p:txBody>
      </p:sp>
      <p:sp>
        <p:nvSpPr>
          <p:cNvPr id="62484" name="Rectangle 130"/>
          <p:cNvSpPr>
            <a:spLocks noChangeArrowheads="1"/>
          </p:cNvSpPr>
          <p:nvPr/>
        </p:nvSpPr>
        <p:spPr bwMode="auto">
          <a:xfrm>
            <a:off x="5207582" y="3081338"/>
            <a:ext cx="3438367" cy="574916"/>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計算方法検証</a:t>
            </a:r>
            <a:endParaRPr lang="en-US" altLang="ja-JP" sz="1200" b="1" dirty="0"/>
          </a:p>
          <a:p>
            <a:pPr algn="ctr"/>
            <a:r>
              <a:rPr lang="ja-JP" altLang="en-US" sz="1200" b="1" dirty="0"/>
              <a:t>（サンプルデータを使ってグラフ化）</a:t>
            </a:r>
          </a:p>
        </p:txBody>
      </p:sp>
      <p:sp>
        <p:nvSpPr>
          <p:cNvPr id="30" name="AutoShape 116"/>
          <p:cNvSpPr>
            <a:spLocks noChangeArrowheads="1"/>
          </p:cNvSpPr>
          <p:nvPr/>
        </p:nvSpPr>
        <p:spPr bwMode="auto">
          <a:xfrm>
            <a:off x="5870162" y="1534704"/>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31" name="Text Box 120"/>
          <p:cNvSpPr txBox="1">
            <a:spLocks noChangeArrowheads="1"/>
          </p:cNvSpPr>
          <p:nvPr/>
        </p:nvSpPr>
        <p:spPr bwMode="auto">
          <a:xfrm>
            <a:off x="6158029" y="1534704"/>
            <a:ext cx="635110" cy="307777"/>
          </a:xfrm>
          <a:prstGeom prst="rect">
            <a:avLst/>
          </a:prstGeom>
          <a:noFill/>
          <a:ln w="9525">
            <a:noFill/>
            <a:miter lim="800000"/>
            <a:headEnd/>
            <a:tailEnd/>
          </a:ln>
        </p:spPr>
        <p:txBody>
          <a:bodyPr wrap="none">
            <a:spAutoFit/>
          </a:bodyPr>
          <a:lstStyle/>
          <a:p>
            <a:r>
              <a:rPr lang="ja-JP" altLang="en-US" sz="1400" b="1" dirty="0"/>
              <a:t>第</a:t>
            </a:r>
            <a:r>
              <a:rPr lang="en-US" altLang="ja-JP" sz="1400" b="1" dirty="0"/>
              <a:t>3</a:t>
            </a:r>
            <a:r>
              <a:rPr lang="ja-JP" altLang="en-US" sz="1400" b="1" dirty="0"/>
              <a:t>回</a:t>
            </a:r>
          </a:p>
        </p:txBody>
      </p:sp>
    </p:spTree>
    <p:extLst>
      <p:ext uri="{BB962C8B-B14F-4D97-AF65-F5344CB8AC3E}">
        <p14:creationId xmlns:p14="http://schemas.microsoft.com/office/powerpoint/2010/main" val="3800712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5980670" y="1956954"/>
            <a:ext cx="4942703" cy="766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037967" y="1190836"/>
            <a:ext cx="9885406" cy="1532238"/>
          </a:xfrm>
          <a:prstGeom prst="rect">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　　　棚卸資産回転日数　　　　売上債権回転日数</a:t>
            </a:r>
            <a:endParaRPr kumimoji="1" lang="en-US" altLang="ja-JP" sz="2400" dirty="0">
              <a:solidFill>
                <a:schemeClr val="tx1"/>
              </a:solidFill>
            </a:endParaRPr>
          </a:p>
          <a:p>
            <a:pPr algn="ctr"/>
            <a:endParaRPr kumimoji="1" lang="en-US" altLang="ja-JP" sz="2400" dirty="0">
              <a:solidFill>
                <a:schemeClr val="tx1"/>
              </a:solidFill>
            </a:endParaRPr>
          </a:p>
          <a:p>
            <a:pPr algn="ctr"/>
            <a:r>
              <a:rPr lang="ja-JP" altLang="en-US" sz="2400" dirty="0">
                <a:solidFill>
                  <a:schemeClr val="tx1"/>
                </a:solidFill>
              </a:rPr>
              <a:t>買入債務回転日数　　　　　　</a:t>
            </a:r>
            <a:r>
              <a:rPr lang="en-US" altLang="ja-JP" sz="2400" dirty="0">
                <a:solidFill>
                  <a:schemeClr val="tx1"/>
                </a:solidFill>
              </a:rPr>
              <a:t>CCC</a:t>
            </a:r>
            <a:r>
              <a:rPr lang="ja-JP" altLang="en-US" sz="2400" dirty="0">
                <a:solidFill>
                  <a:schemeClr val="tx1"/>
                </a:solidFill>
              </a:rPr>
              <a:t>：運転資金要調達期間</a:t>
            </a:r>
            <a:endParaRPr kumimoji="1" lang="ja-JP" altLang="en-US" sz="2400" dirty="0">
              <a:solidFill>
                <a:schemeClr val="tx1"/>
              </a:solidFill>
            </a:endParaRPr>
          </a:p>
        </p:txBody>
      </p:sp>
      <p:sp>
        <p:nvSpPr>
          <p:cNvPr id="3" name="テキスト ボックス 2"/>
          <p:cNvSpPr txBox="1"/>
          <p:nvPr/>
        </p:nvSpPr>
        <p:spPr>
          <a:xfrm>
            <a:off x="1260389" y="176089"/>
            <a:ext cx="9662984" cy="584775"/>
          </a:xfrm>
          <a:prstGeom prst="rect">
            <a:avLst/>
          </a:prstGeom>
          <a:noFill/>
        </p:spPr>
        <p:txBody>
          <a:bodyPr wrap="square" rtlCol="0">
            <a:spAutoFit/>
          </a:bodyPr>
          <a:lstStyle/>
          <a:p>
            <a:pPr algn="ctr"/>
            <a:r>
              <a:rPr kumimoji="1" lang="ja-JP" altLang="en-US" sz="3200" b="1" dirty="0">
                <a:latin typeface="HGP創英角ｺﾞｼｯｸUB" panose="020B0900000000000000" pitchFamily="50" charset="-128"/>
                <a:ea typeface="HGP創英角ｺﾞｼｯｸUB" panose="020B0900000000000000" pitchFamily="50" charset="-128"/>
              </a:rPr>
              <a:t>キャッシュ・コンバージョン・サイクル</a:t>
            </a:r>
          </a:p>
        </p:txBody>
      </p:sp>
      <p:cxnSp>
        <p:nvCxnSpPr>
          <p:cNvPr id="5" name="直線コネクタ 4"/>
          <p:cNvCxnSpPr>
            <a:stCxn id="2" idx="1"/>
            <a:endCxn id="2" idx="3"/>
          </p:cNvCxnSpPr>
          <p:nvPr/>
        </p:nvCxnSpPr>
        <p:spPr>
          <a:xfrm>
            <a:off x="1037967" y="1956955"/>
            <a:ext cx="98854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930348" y="1190836"/>
            <a:ext cx="0" cy="7661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a:endCxn id="2" idx="2"/>
          </p:cNvCxnSpPr>
          <p:nvPr/>
        </p:nvCxnSpPr>
        <p:spPr>
          <a:xfrm>
            <a:off x="5980670" y="1956955"/>
            <a:ext cx="0" cy="766119"/>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037967" y="2994379"/>
            <a:ext cx="9885406" cy="1631216"/>
          </a:xfrm>
          <a:prstGeom prst="rect">
            <a:avLst/>
          </a:prstGeom>
          <a:noFill/>
        </p:spPr>
        <p:txBody>
          <a:bodyPr wrap="square" rtlCol="0">
            <a:spAutoFit/>
          </a:bodyPr>
          <a:lstStyle/>
          <a:p>
            <a:r>
              <a:rPr kumimoji="1" lang="ja-JP" altLang="en-US" sz="2000" dirty="0"/>
              <a:t>売上債権回転日数＝（売上債権（売掛金）</a:t>
            </a:r>
            <a:r>
              <a:rPr kumimoji="1" lang="en-US" altLang="ja-JP" sz="2000" dirty="0"/>
              <a:t>÷</a:t>
            </a:r>
            <a:r>
              <a:rPr kumimoji="1" lang="ja-JP" altLang="en-US" sz="2000" dirty="0"/>
              <a:t>売上高）Ｘ期日数</a:t>
            </a:r>
            <a:endParaRPr kumimoji="1" lang="en-US" altLang="ja-JP" sz="2000" dirty="0"/>
          </a:p>
          <a:p>
            <a:endParaRPr lang="en-US" altLang="ja-JP" sz="2000" dirty="0"/>
          </a:p>
          <a:p>
            <a:r>
              <a:rPr lang="ja-JP" altLang="en-US" sz="2000" dirty="0"/>
              <a:t>買入債務</a:t>
            </a:r>
            <a:r>
              <a:rPr kumimoji="1" lang="ja-JP" altLang="en-US" sz="2000" dirty="0"/>
              <a:t>回転日数＝（買入債務（買掛金）</a:t>
            </a:r>
            <a:r>
              <a:rPr kumimoji="1" lang="en-US" altLang="ja-JP" sz="2000" dirty="0"/>
              <a:t>÷</a:t>
            </a:r>
            <a:r>
              <a:rPr kumimoji="1" lang="ja-JP" altLang="en-US" sz="2000" dirty="0"/>
              <a:t>売上原価）Ｘ期日数</a:t>
            </a:r>
            <a:endParaRPr kumimoji="1" lang="en-US" altLang="ja-JP" sz="2000" dirty="0"/>
          </a:p>
          <a:p>
            <a:endParaRPr lang="en-US" altLang="ja-JP" sz="2000" dirty="0"/>
          </a:p>
          <a:p>
            <a:r>
              <a:rPr kumimoji="1" lang="ja-JP" altLang="en-US" sz="2000" dirty="0"/>
              <a:t>棚卸資産回転日数＝（棚卸資産</a:t>
            </a:r>
            <a:r>
              <a:rPr kumimoji="1" lang="en-US" altLang="ja-JP" sz="2000" dirty="0"/>
              <a:t>÷</a:t>
            </a:r>
            <a:r>
              <a:rPr kumimoji="1" lang="ja-JP" altLang="en-US" sz="2000" dirty="0"/>
              <a:t>売上原価）Ｘ期日数</a:t>
            </a:r>
          </a:p>
        </p:txBody>
      </p:sp>
      <p:sp>
        <p:nvSpPr>
          <p:cNvPr id="14" name="テキスト ボックス 13"/>
          <p:cNvSpPr txBox="1"/>
          <p:nvPr/>
        </p:nvSpPr>
        <p:spPr>
          <a:xfrm>
            <a:off x="5622325" y="5573134"/>
            <a:ext cx="5387545" cy="584775"/>
          </a:xfrm>
          <a:prstGeom prst="rect">
            <a:avLst/>
          </a:prstGeom>
          <a:solidFill>
            <a:srgbClr val="FFC000">
              <a:alpha val="33000"/>
            </a:srgbClr>
          </a:solidFill>
        </p:spPr>
        <p:txBody>
          <a:bodyPr wrap="square" rtlCol="0">
            <a:spAutoFit/>
          </a:bodyPr>
          <a:lstStyle/>
          <a:p>
            <a:r>
              <a:rPr kumimoji="1" lang="ja-JP" altLang="en-US" sz="3200" dirty="0"/>
              <a:t>金融</a:t>
            </a:r>
            <a:r>
              <a:rPr kumimoji="1" lang="en-US" altLang="ja-JP" sz="3200" dirty="0"/>
              <a:t>EDI</a:t>
            </a:r>
            <a:r>
              <a:rPr kumimoji="1" lang="ja-JP" altLang="en-US" sz="3200" dirty="0"/>
              <a:t>商流情報＋社内情報</a:t>
            </a:r>
          </a:p>
        </p:txBody>
      </p:sp>
      <p:sp>
        <p:nvSpPr>
          <p:cNvPr id="15" name="矢印: 左 14"/>
          <p:cNvSpPr/>
          <p:nvPr/>
        </p:nvSpPr>
        <p:spPr>
          <a:xfrm>
            <a:off x="4114800" y="5573134"/>
            <a:ext cx="1309816" cy="584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p:cNvSpPr/>
          <p:nvPr/>
        </p:nvSpPr>
        <p:spPr>
          <a:xfrm>
            <a:off x="1643448" y="5286872"/>
            <a:ext cx="2273643" cy="11572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代替指標</a:t>
            </a:r>
            <a:endParaRPr kumimoji="1" lang="en-US" altLang="ja-JP" sz="3200" dirty="0">
              <a:solidFill>
                <a:schemeClr val="tx1"/>
              </a:solidFill>
            </a:endParaRPr>
          </a:p>
          <a:p>
            <a:pPr algn="ctr"/>
            <a:r>
              <a:rPr lang="en-US" altLang="ja-JP" sz="3200" dirty="0">
                <a:solidFill>
                  <a:schemeClr val="tx1"/>
                </a:solidFill>
              </a:rPr>
              <a:t>SIPS-CCC</a:t>
            </a:r>
            <a:endParaRPr kumimoji="1" lang="ja-JP" altLang="en-US" sz="3200" dirty="0">
              <a:solidFill>
                <a:schemeClr val="tx1"/>
              </a:solidFill>
            </a:endParaRPr>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2</a:t>
            </a:fld>
            <a:endParaRPr kumimoji="1" lang="ja-JP" altLang="en-US"/>
          </a:p>
        </p:txBody>
      </p:sp>
      <p:sp>
        <p:nvSpPr>
          <p:cNvPr id="6" name="テキスト ボックス 5"/>
          <p:cNvSpPr txBox="1"/>
          <p:nvPr/>
        </p:nvSpPr>
        <p:spPr>
          <a:xfrm>
            <a:off x="8491232" y="4825110"/>
            <a:ext cx="2518638" cy="307777"/>
          </a:xfrm>
          <a:prstGeom prst="rect">
            <a:avLst/>
          </a:prstGeom>
          <a:noFill/>
        </p:spPr>
        <p:txBody>
          <a:bodyPr wrap="none" rtlCol="0">
            <a:spAutoFit/>
          </a:bodyPr>
          <a:lstStyle/>
          <a:p>
            <a:r>
              <a:rPr lang="ja-JP" altLang="en-US" sz="1400" dirty="0"/>
              <a:t>注）期日数：決算期間の日数</a:t>
            </a:r>
            <a:endParaRPr kumimoji="1" lang="ja-JP" altLang="en-US" sz="1400" dirty="0"/>
          </a:p>
        </p:txBody>
      </p:sp>
      <p:sp>
        <p:nvSpPr>
          <p:cNvPr id="17" name="テキスト ボックス 16"/>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384343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01795" y="420130"/>
            <a:ext cx="8056605" cy="584775"/>
          </a:xfrm>
          <a:prstGeom prst="rect">
            <a:avLst/>
          </a:prstGeom>
          <a:noFill/>
        </p:spPr>
        <p:txBody>
          <a:bodyPr wrap="square" rtlCol="0">
            <a:spAutoFit/>
          </a:bodyPr>
          <a:lstStyle/>
          <a:p>
            <a:pPr algn="ctr"/>
            <a:r>
              <a:rPr kumimoji="1" lang="en-US" altLang="ja-JP" sz="3200" dirty="0">
                <a:latin typeface="HGP創英角ｺﾞｼｯｸUB" panose="020B0900000000000000" pitchFamily="50" charset="-128"/>
                <a:ea typeface="HGP創英角ｺﾞｼｯｸUB" panose="020B0900000000000000" pitchFamily="50" charset="-128"/>
              </a:rPr>
              <a:t>SIPS-CCC</a:t>
            </a:r>
            <a:r>
              <a:rPr lang="ja-JP" altLang="en-US" sz="3200" dirty="0">
                <a:latin typeface="HGP創英角ｺﾞｼｯｸUB" panose="020B0900000000000000" pitchFamily="50" charset="-128"/>
                <a:ea typeface="HGP創英角ｺﾞｼｯｸUB" panose="020B0900000000000000" pitchFamily="50" charset="-128"/>
              </a:rPr>
              <a:t>で目指す指標</a:t>
            </a:r>
            <a:endParaRPr kumimoji="1" lang="ja-JP" altLang="en-US" sz="3200" dirty="0">
              <a:latin typeface="HGP創英角ｺﾞｼｯｸUB" panose="020B0900000000000000" pitchFamily="50" charset="-128"/>
              <a:ea typeface="HGP創英角ｺﾞｼｯｸUB" panose="020B0900000000000000" pitchFamily="50" charset="-128"/>
            </a:endParaRPr>
          </a:p>
        </p:txBody>
      </p:sp>
      <p:sp>
        <p:nvSpPr>
          <p:cNvPr id="3" name="テキスト ボックス 2"/>
          <p:cNvSpPr txBox="1"/>
          <p:nvPr/>
        </p:nvSpPr>
        <p:spPr>
          <a:xfrm>
            <a:off x="1421027" y="1594022"/>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kumimoji="1" lang="ja-JP" altLang="en-US" sz="2400" dirty="0"/>
              <a:t>自社の経営改革のための指標</a:t>
            </a:r>
            <a:endParaRPr kumimoji="1" lang="en-US" altLang="ja-JP" sz="2400" dirty="0"/>
          </a:p>
          <a:p>
            <a:pPr marL="285750" indent="-285750">
              <a:buFont typeface="Wingdings" panose="05000000000000000000" pitchFamily="2" charset="2"/>
              <a:buChar char="Ø"/>
            </a:pPr>
            <a:r>
              <a:rPr lang="ja-JP" altLang="en-US" sz="2400" dirty="0"/>
              <a:t>サプライチェーン改善のための指標</a:t>
            </a:r>
            <a:endParaRPr lang="en-US" altLang="ja-JP" sz="2400" dirty="0"/>
          </a:p>
          <a:p>
            <a:pPr marL="285750" indent="-285750">
              <a:buFont typeface="Wingdings" panose="05000000000000000000" pitchFamily="2" charset="2"/>
              <a:buChar char="Ø"/>
            </a:pPr>
            <a:r>
              <a:rPr kumimoji="1" lang="ja-JP" altLang="en-US" sz="2400" dirty="0"/>
              <a:t>社会経済活性化のための指標</a:t>
            </a:r>
          </a:p>
        </p:txBody>
      </p:sp>
      <p:sp>
        <p:nvSpPr>
          <p:cNvPr id="4" name="テキスト ボックス 3"/>
          <p:cNvSpPr txBox="1"/>
          <p:nvPr/>
        </p:nvSpPr>
        <p:spPr>
          <a:xfrm>
            <a:off x="1421027" y="1122066"/>
            <a:ext cx="2075935" cy="461665"/>
          </a:xfrm>
          <a:prstGeom prst="rect">
            <a:avLst/>
          </a:prstGeom>
          <a:noFill/>
        </p:spPr>
        <p:txBody>
          <a:bodyPr wrap="square" rtlCol="0">
            <a:spAutoFit/>
          </a:bodyPr>
          <a:lstStyle/>
          <a:p>
            <a:r>
              <a:rPr kumimoji="1" lang="ja-JP" altLang="en-US" sz="2400" b="1" dirty="0"/>
              <a:t>スコープ</a:t>
            </a:r>
          </a:p>
        </p:txBody>
      </p:sp>
      <p:sp>
        <p:nvSpPr>
          <p:cNvPr id="5" name="テキスト ボックス 4"/>
          <p:cNvSpPr txBox="1"/>
          <p:nvPr/>
        </p:nvSpPr>
        <p:spPr>
          <a:xfrm>
            <a:off x="1433383" y="3513438"/>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lang="ja-JP" altLang="en-US" sz="2400" dirty="0"/>
              <a:t>トレンドを見て早期に課題発見</a:t>
            </a:r>
            <a:endParaRPr kumimoji="1" lang="en-US" altLang="ja-JP" sz="2400" dirty="0"/>
          </a:p>
          <a:p>
            <a:pPr marL="285750" indent="-285750">
              <a:buFont typeface="Wingdings" panose="05000000000000000000" pitchFamily="2" charset="2"/>
              <a:buChar char="Ø"/>
            </a:pPr>
            <a:r>
              <a:rPr lang="en-US" altLang="ja-JP" sz="2400" dirty="0"/>
              <a:t>BL/PL</a:t>
            </a:r>
            <a:r>
              <a:rPr lang="ja-JP" altLang="en-US" sz="2400" dirty="0"/>
              <a:t>による</a:t>
            </a:r>
            <a:r>
              <a:rPr lang="en-US" altLang="ja-JP" sz="2400" dirty="0"/>
              <a:t>CCC</a:t>
            </a:r>
            <a:r>
              <a:rPr lang="ja-JP" altLang="en-US" sz="2400" dirty="0"/>
              <a:t>と比較分析</a:t>
            </a:r>
            <a:endParaRPr lang="en-US" altLang="ja-JP" sz="2400" dirty="0"/>
          </a:p>
          <a:p>
            <a:pPr marL="285750" indent="-285750">
              <a:buFont typeface="Wingdings" panose="05000000000000000000" pitchFamily="2" charset="2"/>
              <a:buChar char="Ø"/>
            </a:pPr>
            <a:r>
              <a:rPr lang="ja-JP" altLang="en-US" sz="2400" dirty="0"/>
              <a:t>企業間の比較</a:t>
            </a:r>
            <a:endParaRPr kumimoji="1" lang="ja-JP" altLang="en-US" sz="2400" dirty="0"/>
          </a:p>
        </p:txBody>
      </p:sp>
      <p:sp>
        <p:nvSpPr>
          <p:cNvPr id="6" name="テキスト ボックス 5"/>
          <p:cNvSpPr txBox="1"/>
          <p:nvPr/>
        </p:nvSpPr>
        <p:spPr>
          <a:xfrm>
            <a:off x="1433383" y="3051773"/>
            <a:ext cx="2075935" cy="461665"/>
          </a:xfrm>
          <a:prstGeom prst="rect">
            <a:avLst/>
          </a:prstGeom>
          <a:noFill/>
        </p:spPr>
        <p:txBody>
          <a:bodyPr wrap="square" rtlCol="0">
            <a:spAutoFit/>
          </a:bodyPr>
          <a:lstStyle/>
          <a:p>
            <a:r>
              <a:rPr lang="ja-JP" altLang="en-US" sz="2400" b="1" dirty="0"/>
              <a:t>使い方</a:t>
            </a:r>
            <a:endParaRPr kumimoji="1" lang="ja-JP" altLang="en-US" sz="2400" b="1" dirty="0"/>
          </a:p>
        </p:txBody>
      </p:sp>
      <p:sp>
        <p:nvSpPr>
          <p:cNvPr id="7" name="テキスト ボックス 6"/>
          <p:cNvSpPr txBox="1"/>
          <p:nvPr/>
        </p:nvSpPr>
        <p:spPr>
          <a:xfrm>
            <a:off x="1421026" y="4971189"/>
            <a:ext cx="7389342" cy="461665"/>
          </a:xfrm>
          <a:prstGeom prst="rect">
            <a:avLst/>
          </a:prstGeom>
          <a:noFill/>
        </p:spPr>
        <p:txBody>
          <a:bodyPr wrap="square" rtlCol="0">
            <a:spAutoFit/>
          </a:bodyPr>
          <a:lstStyle/>
          <a:p>
            <a:r>
              <a:rPr lang="ja-JP" altLang="en-US" sz="2400" b="1" dirty="0"/>
              <a:t>参考（サプライチェーン改善のための指標）</a:t>
            </a:r>
            <a:endParaRPr kumimoji="1" lang="ja-JP" altLang="en-US" sz="2400" b="1" dirty="0"/>
          </a:p>
        </p:txBody>
      </p:sp>
      <p:sp>
        <p:nvSpPr>
          <p:cNvPr id="8" name="テキスト ボックス 7"/>
          <p:cNvSpPr txBox="1"/>
          <p:nvPr/>
        </p:nvSpPr>
        <p:spPr>
          <a:xfrm>
            <a:off x="1433383" y="5432854"/>
            <a:ext cx="9193427" cy="1200329"/>
          </a:xfrm>
          <a:prstGeom prst="rect">
            <a:avLst/>
          </a:prstGeom>
          <a:noFill/>
          <a:ln>
            <a:solidFill>
              <a:schemeClr val="accent1">
                <a:shade val="50000"/>
              </a:schemeClr>
            </a:solidFill>
          </a:ln>
        </p:spPr>
        <p:txBody>
          <a:bodyPr wrap="square" rtlCol="0">
            <a:spAutoFit/>
          </a:bodyPr>
          <a:lstStyle/>
          <a:p>
            <a:r>
              <a:rPr lang="en-US" altLang="ja-JP" sz="2400" dirty="0"/>
              <a:t>SCCC</a:t>
            </a:r>
            <a:r>
              <a:rPr lang="ja-JP" altLang="en-US" sz="2400" dirty="0"/>
              <a:t>（</a:t>
            </a:r>
            <a:r>
              <a:rPr lang="en-US" altLang="ja-JP" sz="2400" dirty="0"/>
              <a:t>Supply Chain Cash Conversion Cycle</a:t>
            </a:r>
            <a:r>
              <a:rPr lang="ja-JP" altLang="en-US" sz="2400" dirty="0"/>
              <a:t>）</a:t>
            </a:r>
            <a:endParaRPr lang="en-US" altLang="ja-JP" sz="2400" dirty="0"/>
          </a:p>
          <a:p>
            <a:r>
              <a:rPr kumimoji="1" lang="ja-JP" altLang="en-US" sz="2400" dirty="0"/>
              <a:t>　　　＝棚卸資産回転日数＋売掛金回転日数＋買掛金回転日数</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河田信（元名城大学教授）</a:t>
            </a:r>
            <a:endParaRPr kumimoji="1" lang="en-US" altLang="ja-JP" sz="2400" dirty="0"/>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3</a:t>
            </a:fld>
            <a:endParaRPr kumimoji="1" lang="ja-JP" altLang="en-US"/>
          </a:p>
        </p:txBody>
      </p:sp>
      <p:sp>
        <p:nvSpPr>
          <p:cNvPr id="11" name="テキスト ボックス 10"/>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415775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142897"/>
            <a:ext cx="10583333" cy="5078313"/>
          </a:xfrm>
          <a:prstGeom prst="rect">
            <a:avLst/>
          </a:prstGeom>
          <a:noFill/>
          <a:ln w="9525">
            <a:noFill/>
            <a:miter lim="800000"/>
            <a:headEnd/>
            <a:tailEnd/>
          </a:ln>
        </p:spPr>
        <p:txBody>
          <a:bodyPr>
            <a:spAutoFit/>
          </a:bodyPr>
          <a:lstStyle/>
          <a:p>
            <a:r>
              <a:rPr lang="ja-JP" altLang="en-US" sz="1800" dirty="0"/>
              <a:t>商流（受発注等情報）と金流（振込・入金情報）から</a:t>
            </a:r>
            <a:endParaRPr lang="en-US" altLang="ja-JP" sz="1800" dirty="0"/>
          </a:p>
          <a:p>
            <a:r>
              <a:rPr lang="en-US" altLang="ja-JP" dirty="0"/>
              <a:t>SIPS</a:t>
            </a:r>
            <a:r>
              <a:rPr lang="ja-JP" altLang="en-US" dirty="0"/>
              <a:t>－</a:t>
            </a:r>
            <a:r>
              <a:rPr lang="en-US" altLang="ja-JP" dirty="0"/>
              <a:t>CCC</a:t>
            </a:r>
            <a:r>
              <a:rPr lang="ja-JP" altLang="en-US" dirty="0"/>
              <a:t>が計算</a:t>
            </a:r>
            <a:r>
              <a:rPr lang="ja-JP" altLang="en-US" sz="1800" dirty="0"/>
              <a:t>できるか？</a:t>
            </a:r>
          </a:p>
          <a:p>
            <a:endParaRPr lang="en-US" altLang="ja-JP" sz="1800" dirty="0"/>
          </a:p>
          <a:p>
            <a:r>
              <a:rPr lang="ja-JP" altLang="en-US" dirty="0"/>
              <a:t>　　</a:t>
            </a:r>
            <a:r>
              <a:rPr lang="ja-JP" altLang="en-US" b="1" dirty="0"/>
              <a:t>方針・</a:t>
            </a:r>
            <a:r>
              <a:rPr lang="ja-JP" altLang="en-US" dirty="0"/>
              <a:t>金額と回転日数から直接的に荷重平均を計算</a:t>
            </a:r>
            <a:endParaRPr lang="en-US" altLang="ja-JP" dirty="0"/>
          </a:p>
          <a:p>
            <a:r>
              <a:rPr lang="ja-JP" altLang="en-US" dirty="0"/>
              <a:t>　　　　・直接得られない棚卸資産の情報は、</a:t>
            </a:r>
            <a:endParaRPr lang="en-US" altLang="ja-JP" dirty="0"/>
          </a:p>
          <a:p>
            <a:r>
              <a:rPr lang="ja-JP" altLang="en-US" dirty="0"/>
              <a:t>　　　　　前期の決算情報を参考に推定する。</a:t>
            </a:r>
            <a:endParaRPr lang="en-US" altLang="ja-JP" sz="1800" dirty="0"/>
          </a:p>
          <a:p>
            <a:endParaRPr lang="en-US" altLang="ja-JP" sz="1800" dirty="0"/>
          </a:p>
          <a:p>
            <a:r>
              <a:rPr lang="ja-JP" altLang="en-US" dirty="0"/>
              <a:t>１）入金情報には債権債務計上日と支払日がある。</a:t>
            </a:r>
            <a:endParaRPr lang="en-US" altLang="ja-JP" dirty="0"/>
          </a:p>
          <a:p>
            <a:endParaRPr lang="en-US" altLang="ja-JP" dirty="0"/>
          </a:p>
          <a:p>
            <a:r>
              <a:rPr lang="ja-JP" altLang="en-US" dirty="0"/>
              <a:t>　　　回転日数</a:t>
            </a:r>
            <a:r>
              <a:rPr lang="en-US" altLang="ja-JP" b="1" baseline="-25000" dirty="0" err="1"/>
              <a:t>i</a:t>
            </a:r>
            <a:r>
              <a:rPr lang="ja-JP" altLang="en-US" dirty="0"/>
              <a:t> ＝ 支払日</a:t>
            </a:r>
            <a:r>
              <a:rPr lang="en-US" altLang="ja-JP" b="1" baseline="-25000" dirty="0" err="1"/>
              <a:t>i</a:t>
            </a:r>
            <a:r>
              <a:rPr lang="ja-JP" altLang="en-US" dirty="0"/>
              <a:t> － 債権債務確定日</a:t>
            </a:r>
            <a:r>
              <a:rPr lang="en-US" altLang="ja-JP" b="1" baseline="-25000" dirty="0" err="1"/>
              <a:t>i</a:t>
            </a:r>
            <a:endParaRPr lang="en-US" altLang="ja-JP" dirty="0"/>
          </a:p>
          <a:p>
            <a:endParaRPr lang="en-US" altLang="ja-JP" dirty="0"/>
          </a:p>
          <a:p>
            <a:r>
              <a:rPr lang="ja-JP" altLang="en-US" dirty="0"/>
              <a:t>　　　入金回転日数＝支払金額で重み付けした平均回転日数</a:t>
            </a:r>
            <a:endParaRPr lang="en-US" altLang="ja-JP" dirty="0"/>
          </a:p>
          <a:p>
            <a:endParaRPr lang="en-US" altLang="ja-JP" dirty="0"/>
          </a:p>
          <a:p>
            <a:r>
              <a:rPr lang="ja-JP" altLang="en-US" dirty="0"/>
              <a:t>　　課題・売上となる入金と売上とならない入金がある。</a:t>
            </a:r>
            <a:endParaRPr lang="en-US" altLang="ja-JP" dirty="0"/>
          </a:p>
          <a:p>
            <a:r>
              <a:rPr lang="ja-JP" altLang="en-US" dirty="0"/>
              <a:t>　　　 ⇒入金情報の積算が売上と仮定する。</a:t>
            </a:r>
            <a:endParaRPr lang="en-US" altLang="ja-JP" dirty="0"/>
          </a:p>
          <a:p>
            <a:endParaRPr lang="ja-JP" altLang="en-US" dirty="0"/>
          </a:p>
          <a:p>
            <a:r>
              <a:rPr lang="ja-JP" altLang="en-US" dirty="0"/>
              <a:t>　　　売上債権回転日数≒入金回転日数</a:t>
            </a:r>
            <a:endParaRPr lang="en-US" altLang="ja-JP" dirty="0"/>
          </a:p>
          <a:p>
            <a:endParaRPr lang="en-US" altLang="ja-JP" dirty="0"/>
          </a:p>
        </p:txBody>
      </p:sp>
      <p:sp>
        <p:nvSpPr>
          <p:cNvPr id="47109" name="Text Box 5"/>
          <p:cNvSpPr txBox="1">
            <a:spLocks noChangeArrowheads="1"/>
          </p:cNvSpPr>
          <p:nvPr/>
        </p:nvSpPr>
        <p:spPr bwMode="auto">
          <a:xfrm>
            <a:off x="2266619" y="290513"/>
            <a:ext cx="4387740"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a:t>
            </a:r>
          </a:p>
        </p:txBody>
      </p:sp>
      <p:grpSp>
        <p:nvGrpSpPr>
          <p:cNvPr id="42" name="グループ化 41"/>
          <p:cNvGrpSpPr/>
          <p:nvPr/>
        </p:nvGrpSpPr>
        <p:grpSpPr>
          <a:xfrm>
            <a:off x="7330660" y="1410348"/>
            <a:ext cx="4063671" cy="4757724"/>
            <a:chOff x="7284166" y="1216623"/>
            <a:chExt cx="4063671" cy="4757724"/>
          </a:xfrm>
        </p:grpSpPr>
        <p:sp>
          <p:nvSpPr>
            <p:cNvPr id="8" name="Rectangle 5"/>
            <p:cNvSpPr>
              <a:spLocks noChangeArrowheads="1"/>
            </p:cNvSpPr>
            <p:nvPr/>
          </p:nvSpPr>
          <p:spPr bwMode="auto">
            <a:xfrm>
              <a:off x="7284166" y="1216623"/>
              <a:ext cx="3927873" cy="317366"/>
            </a:xfrm>
            <a:prstGeom prst="rect">
              <a:avLst/>
            </a:prstGeom>
            <a:noFill/>
            <a:ln w="38100">
              <a:noFill/>
              <a:miter lim="800000"/>
              <a:headEnd/>
              <a:tailEnd/>
            </a:ln>
            <a:effectLst/>
          </p:spPr>
          <p:txBody>
            <a:bodyPr wrap="none" anchor="ctr"/>
            <a:lstStyle/>
            <a:p>
              <a:pPr algn="ctr" fontAlgn="auto">
                <a:spcBef>
                  <a:spcPts val="0"/>
                </a:spcBef>
                <a:spcAft>
                  <a:spcPts val="0"/>
                </a:spcAft>
                <a:defRPr/>
              </a:pPr>
              <a:r>
                <a:rPr kumimoji="0" lang="ja-JP" altLang="en-US" sz="1200" kern="0" dirty="0">
                  <a:solidFill>
                    <a:sysClr val="windowText" lastClr="000000"/>
                  </a:solidFill>
                </a:rPr>
                <a:t>融資活用に寄与できる項目例（金融</a:t>
              </a:r>
              <a:r>
                <a:rPr kumimoji="0" lang="en-US" altLang="ja-JP" sz="1200" kern="0" dirty="0">
                  <a:solidFill>
                    <a:sysClr val="windowText" lastClr="000000"/>
                  </a:solidFill>
                </a:rPr>
                <a:t>EDI</a:t>
              </a:r>
              <a:r>
                <a:rPr kumimoji="0" lang="ja-JP" altLang="en-US" sz="1200" kern="0" dirty="0" err="1">
                  <a:solidFill>
                    <a:sysClr val="windowText" lastClr="000000"/>
                  </a:solidFill>
                </a:rPr>
                <a:t>への</a:t>
              </a:r>
              <a:r>
                <a:rPr kumimoji="0" lang="ja-JP" altLang="en-US" sz="1200" kern="0" dirty="0">
                  <a:solidFill>
                    <a:sysClr val="windowText" lastClr="000000"/>
                  </a:solidFill>
                </a:rPr>
                <a:t>設定項目例）</a:t>
              </a:r>
            </a:p>
          </p:txBody>
        </p:sp>
        <p:cxnSp>
          <p:nvCxnSpPr>
            <p:cNvPr id="9" name="直線コネクタ 8"/>
            <p:cNvCxnSpPr/>
            <p:nvPr/>
          </p:nvCxnSpPr>
          <p:spPr>
            <a:xfrm>
              <a:off x="7298417" y="1533989"/>
              <a:ext cx="391362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 name="正方形/長方形 9"/>
            <p:cNvSpPr/>
            <p:nvPr/>
          </p:nvSpPr>
          <p:spPr>
            <a:xfrm>
              <a:off x="9413829" y="2754109"/>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発注者コード </a:t>
              </a:r>
              <a:r>
                <a:rPr kumimoji="1" lang="en-US" altLang="ja-JP" sz="1000" dirty="0">
                  <a:solidFill>
                    <a:schemeClr val="tx1"/>
                  </a:solidFill>
                </a:rPr>
                <a:t>/ </a:t>
              </a:r>
              <a:r>
                <a:rPr kumimoji="1" lang="ja-JP" altLang="en-US" sz="1000" dirty="0">
                  <a:solidFill>
                    <a:schemeClr val="tx1"/>
                  </a:solidFill>
                </a:rPr>
                <a:t>発注者名称</a:t>
              </a:r>
              <a:endParaRPr kumimoji="1" lang="en-US" altLang="ja-JP" sz="1000" dirty="0">
                <a:solidFill>
                  <a:schemeClr val="tx1"/>
                </a:solidFill>
              </a:endParaRPr>
            </a:p>
            <a:p>
              <a:r>
                <a:rPr kumimoji="1" lang="en-US" altLang="ja-JP" sz="1000" dirty="0">
                  <a:solidFill>
                    <a:schemeClr val="tx1"/>
                  </a:solidFill>
                </a:rPr>
                <a:t>or </a:t>
              </a:r>
              <a:r>
                <a:rPr kumimoji="1" lang="ja-JP" altLang="en-US" sz="1000" dirty="0">
                  <a:solidFill>
                    <a:schemeClr val="tx1"/>
                  </a:solidFill>
                </a:rPr>
                <a:t>取引先コード </a:t>
              </a:r>
              <a:r>
                <a:rPr kumimoji="1" lang="en-US" altLang="ja-JP" sz="1000" dirty="0">
                  <a:solidFill>
                    <a:schemeClr val="tx1"/>
                  </a:solidFill>
                </a:rPr>
                <a:t>/ </a:t>
              </a:r>
              <a:r>
                <a:rPr kumimoji="1" lang="ja-JP" altLang="en-US" sz="1000" dirty="0">
                  <a:solidFill>
                    <a:schemeClr val="tx1"/>
                  </a:solidFill>
                </a:rPr>
                <a:t>取引先名称</a:t>
              </a:r>
              <a:endParaRPr kumimoji="1" lang="en-US" altLang="ja-JP" sz="1000" dirty="0">
                <a:solidFill>
                  <a:schemeClr val="tx1"/>
                </a:solidFill>
              </a:endParaRPr>
            </a:p>
          </p:txBody>
        </p:sp>
        <p:sp>
          <p:nvSpPr>
            <p:cNvPr id="11" name="正方形/長方形 10"/>
            <p:cNvSpPr/>
            <p:nvPr/>
          </p:nvSpPr>
          <p:spPr>
            <a:xfrm>
              <a:off x="9413829" y="1663673"/>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取引番号（発注・返品）</a:t>
              </a:r>
              <a:endParaRPr kumimoji="1" lang="en-US" altLang="ja-JP" sz="1000" dirty="0">
                <a:solidFill>
                  <a:schemeClr val="tx1"/>
                </a:solidFill>
              </a:endParaRPr>
            </a:p>
          </p:txBody>
        </p:sp>
        <p:sp>
          <p:nvSpPr>
            <p:cNvPr id="12" name="正方形/長方形 11"/>
            <p:cNvSpPr/>
            <p:nvPr/>
          </p:nvSpPr>
          <p:spPr>
            <a:xfrm>
              <a:off x="9413829" y="382018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商品コード </a:t>
              </a:r>
              <a:r>
                <a:rPr kumimoji="1" lang="en-US" altLang="ja-JP" sz="1000" dirty="0">
                  <a:solidFill>
                    <a:schemeClr val="tx1"/>
                  </a:solidFill>
                </a:rPr>
                <a:t>/ </a:t>
              </a:r>
              <a:r>
                <a:rPr kumimoji="1" lang="ja-JP" altLang="en-US" sz="1000" dirty="0">
                  <a:solidFill>
                    <a:schemeClr val="tx1"/>
                  </a:solidFill>
                </a:rPr>
                <a:t>商品名</a:t>
              </a:r>
              <a:endParaRPr kumimoji="1" lang="en-US" altLang="ja-JP" sz="1000" dirty="0">
                <a:solidFill>
                  <a:schemeClr val="tx1"/>
                </a:solidFill>
              </a:endParaRPr>
            </a:p>
          </p:txBody>
        </p:sp>
        <p:sp>
          <p:nvSpPr>
            <p:cNvPr id="13" name="正方形/長方形 12"/>
            <p:cNvSpPr/>
            <p:nvPr/>
          </p:nvSpPr>
          <p:spPr>
            <a:xfrm>
              <a:off x="9413829" y="4168169"/>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原単価</a:t>
              </a:r>
              <a:endParaRPr kumimoji="1" lang="en-US" altLang="ja-JP" sz="1000" dirty="0">
                <a:solidFill>
                  <a:schemeClr val="tx1"/>
                </a:solidFill>
              </a:endParaRPr>
            </a:p>
          </p:txBody>
        </p:sp>
        <p:sp>
          <p:nvSpPr>
            <p:cNvPr id="16" name="正方形/長方形 15"/>
            <p:cNvSpPr/>
            <p:nvPr/>
          </p:nvSpPr>
          <p:spPr>
            <a:xfrm>
              <a:off x="9413829" y="3124227"/>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請求金額符号＋請求金額</a:t>
              </a:r>
              <a:endParaRPr kumimoji="1" lang="en-US" altLang="ja-JP" sz="1000" dirty="0">
                <a:solidFill>
                  <a:schemeClr val="tx1"/>
                </a:solidFill>
              </a:endParaRPr>
            </a:p>
          </p:txBody>
        </p:sp>
        <p:sp>
          <p:nvSpPr>
            <p:cNvPr id="17" name="正方形/長方形 16"/>
            <p:cNvSpPr/>
            <p:nvPr/>
          </p:nvSpPr>
          <p:spPr>
            <a:xfrm>
              <a:off x="9413829" y="2389520"/>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支払日／入金日</a:t>
              </a:r>
              <a:endParaRPr kumimoji="1" lang="en-US" altLang="ja-JP" sz="1000" dirty="0">
                <a:solidFill>
                  <a:schemeClr val="tx1"/>
                </a:solidFill>
              </a:endParaRPr>
            </a:p>
          </p:txBody>
        </p:sp>
        <p:sp>
          <p:nvSpPr>
            <p:cNvPr id="18" name="正方形/長方形 17"/>
            <p:cNvSpPr/>
            <p:nvPr/>
          </p:nvSpPr>
          <p:spPr>
            <a:xfrm>
              <a:off x="9413829" y="205814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計上日</a:t>
              </a:r>
              <a:endParaRPr kumimoji="1" lang="en-US" altLang="ja-JP" sz="1000" dirty="0">
                <a:solidFill>
                  <a:schemeClr val="tx1"/>
                </a:solidFill>
              </a:endParaRPr>
            </a:p>
          </p:txBody>
        </p:sp>
        <p:sp>
          <p:nvSpPr>
            <p:cNvPr id="19" name="正方形/長方形 18"/>
            <p:cNvSpPr/>
            <p:nvPr/>
          </p:nvSpPr>
          <p:spPr>
            <a:xfrm>
              <a:off x="9413829" y="347220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支払金額</a:t>
              </a:r>
              <a:endParaRPr kumimoji="1" lang="en-US" altLang="ja-JP" sz="1000" dirty="0">
                <a:solidFill>
                  <a:schemeClr val="tx1"/>
                </a:solidFill>
              </a:endParaRPr>
            </a:p>
          </p:txBody>
        </p:sp>
        <p:sp>
          <p:nvSpPr>
            <p:cNvPr id="31" name="正方形/長方形 30"/>
            <p:cNvSpPr/>
            <p:nvPr/>
          </p:nvSpPr>
          <p:spPr>
            <a:xfrm>
              <a:off x="7284166" y="2705396"/>
              <a:ext cx="2024427" cy="343080"/>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仕入先</a:t>
              </a:r>
              <a:r>
                <a:rPr kumimoji="1" lang="en-US" altLang="ja-JP" sz="1000" dirty="0">
                  <a:solidFill>
                    <a:schemeClr val="tx1"/>
                  </a:solidFill>
                </a:rPr>
                <a:t>/</a:t>
              </a:r>
              <a:r>
                <a:rPr kumimoji="1" lang="ja-JP" altLang="en-US" sz="1000" dirty="0">
                  <a:solidFill>
                    <a:schemeClr val="tx1"/>
                  </a:solidFill>
                </a:rPr>
                <a:t>販売先</a:t>
              </a:r>
              <a:endParaRPr kumimoji="1" lang="en-US" altLang="ja-JP" sz="1000" dirty="0">
                <a:solidFill>
                  <a:schemeClr val="tx1"/>
                </a:solidFill>
              </a:endParaRPr>
            </a:p>
          </p:txBody>
        </p:sp>
        <p:sp>
          <p:nvSpPr>
            <p:cNvPr id="32" name="正方形/長方形 31"/>
            <p:cNvSpPr/>
            <p:nvPr/>
          </p:nvSpPr>
          <p:spPr>
            <a:xfrm>
              <a:off x="7284166" y="1614960"/>
              <a:ext cx="2024427" cy="343080"/>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取引番号</a:t>
              </a:r>
              <a:endParaRPr kumimoji="1" lang="en-US" altLang="ja-JP" sz="1000" dirty="0">
                <a:solidFill>
                  <a:schemeClr val="tx1"/>
                </a:solidFill>
              </a:endParaRPr>
            </a:p>
            <a:p>
              <a:r>
                <a:rPr kumimoji="1" lang="ja-JP" altLang="en-US" sz="1000" dirty="0">
                  <a:solidFill>
                    <a:schemeClr val="tx1"/>
                  </a:solidFill>
                </a:rPr>
                <a:t>（取引を一意に特定するキー）</a:t>
              </a:r>
              <a:endParaRPr kumimoji="1" lang="en-US" altLang="ja-JP" sz="1000" dirty="0">
                <a:solidFill>
                  <a:schemeClr val="tx1"/>
                </a:solidFill>
              </a:endParaRPr>
            </a:p>
          </p:txBody>
        </p:sp>
        <p:sp>
          <p:nvSpPr>
            <p:cNvPr id="33" name="正方形/長方形 32"/>
            <p:cNvSpPr/>
            <p:nvPr/>
          </p:nvSpPr>
          <p:spPr>
            <a:xfrm>
              <a:off x="7284166" y="3795832"/>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商品名</a:t>
              </a:r>
              <a:endParaRPr kumimoji="1" lang="en-US" altLang="ja-JP" sz="1000" dirty="0">
                <a:solidFill>
                  <a:schemeClr val="tx1"/>
                </a:solidFill>
              </a:endParaRPr>
            </a:p>
          </p:txBody>
        </p:sp>
        <p:sp>
          <p:nvSpPr>
            <p:cNvPr id="34" name="正方形/長方形 33"/>
            <p:cNvSpPr/>
            <p:nvPr/>
          </p:nvSpPr>
          <p:spPr>
            <a:xfrm>
              <a:off x="7284166" y="4143813"/>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単価</a:t>
              </a:r>
              <a:endParaRPr kumimoji="1" lang="en-US" altLang="ja-JP" sz="1000" dirty="0">
                <a:solidFill>
                  <a:schemeClr val="tx1"/>
                </a:solidFill>
              </a:endParaRPr>
            </a:p>
          </p:txBody>
        </p:sp>
        <p:grpSp>
          <p:nvGrpSpPr>
            <p:cNvPr id="3" name="グループ化 2"/>
            <p:cNvGrpSpPr/>
            <p:nvPr/>
          </p:nvGrpSpPr>
          <p:grpSpPr>
            <a:xfrm>
              <a:off x="7284166" y="5180733"/>
              <a:ext cx="4058502" cy="445003"/>
              <a:chOff x="7284166" y="5451948"/>
              <a:chExt cx="4058502" cy="445003"/>
            </a:xfrm>
          </p:grpSpPr>
          <p:sp>
            <p:nvSpPr>
              <p:cNvPr id="15" name="正方形/長方形 14"/>
              <p:cNvSpPr/>
              <p:nvPr/>
            </p:nvSpPr>
            <p:spPr>
              <a:xfrm>
                <a:off x="9413829" y="5551622"/>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受領数量（バラ）</a:t>
                </a:r>
                <a:endParaRPr kumimoji="1" lang="en-US" altLang="ja-JP" sz="1000" dirty="0">
                  <a:solidFill>
                    <a:schemeClr val="tx1"/>
                  </a:solidFill>
                </a:endParaRPr>
              </a:p>
              <a:p>
                <a:r>
                  <a:rPr kumimoji="1" lang="en-US" altLang="ja-JP" sz="1000" dirty="0">
                    <a:solidFill>
                      <a:schemeClr val="tx1"/>
                    </a:solidFill>
                  </a:rPr>
                  <a:t>/</a:t>
                </a:r>
                <a:r>
                  <a:rPr kumimoji="1" lang="ja-JP" altLang="en-US" sz="1000" dirty="0">
                    <a:solidFill>
                      <a:schemeClr val="tx1"/>
                    </a:solidFill>
                  </a:rPr>
                  <a:t>訂正数量（バラ）</a:t>
                </a:r>
                <a:endParaRPr kumimoji="1" lang="en-US" altLang="ja-JP" sz="1000" dirty="0">
                  <a:solidFill>
                    <a:schemeClr val="tx1"/>
                  </a:solidFill>
                </a:endParaRPr>
              </a:p>
              <a:p>
                <a:r>
                  <a:rPr kumimoji="1" lang="en-US" altLang="ja-JP" sz="1000" dirty="0">
                    <a:solidFill>
                      <a:schemeClr val="tx1"/>
                    </a:solidFill>
                  </a:rPr>
                  <a:t>/</a:t>
                </a:r>
                <a:r>
                  <a:rPr kumimoji="1" lang="ja-JP" altLang="en-US" sz="1000" dirty="0">
                    <a:solidFill>
                      <a:schemeClr val="tx1"/>
                    </a:solidFill>
                  </a:rPr>
                  <a:t>返品数量（バラ）</a:t>
                </a:r>
                <a:endParaRPr kumimoji="1" lang="en-US" altLang="ja-JP" sz="1000" dirty="0">
                  <a:solidFill>
                    <a:schemeClr val="tx1"/>
                  </a:solidFill>
                </a:endParaRPr>
              </a:p>
            </p:txBody>
          </p:sp>
          <p:sp>
            <p:nvSpPr>
              <p:cNvPr id="36" name="正方形/長方形 35"/>
              <p:cNvSpPr/>
              <p:nvPr/>
            </p:nvSpPr>
            <p:spPr>
              <a:xfrm>
                <a:off x="7284166" y="5451948"/>
                <a:ext cx="2024427" cy="445003"/>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入出荷数量</a:t>
                </a:r>
                <a:endParaRPr kumimoji="1" lang="en-US" altLang="ja-JP" sz="1000" dirty="0">
                  <a:solidFill>
                    <a:schemeClr val="tx1"/>
                  </a:solidFill>
                </a:endParaRPr>
              </a:p>
            </p:txBody>
          </p:sp>
        </p:grpSp>
        <p:sp>
          <p:nvSpPr>
            <p:cNvPr id="37" name="正方形/長方形 36"/>
            <p:cNvSpPr/>
            <p:nvPr/>
          </p:nvSpPr>
          <p:spPr>
            <a:xfrm>
              <a:off x="7284166" y="3099871"/>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請求金額</a:t>
              </a:r>
              <a:endParaRPr kumimoji="1" lang="en-US" altLang="ja-JP" sz="1000" dirty="0">
                <a:solidFill>
                  <a:schemeClr val="tx1"/>
                </a:solidFill>
              </a:endParaRPr>
            </a:p>
          </p:txBody>
        </p:sp>
        <p:sp>
          <p:nvSpPr>
            <p:cNvPr id="38" name="正方形/長方形 37"/>
            <p:cNvSpPr/>
            <p:nvPr/>
          </p:nvSpPr>
          <p:spPr>
            <a:xfrm>
              <a:off x="7284166" y="2365164"/>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支払日</a:t>
              </a:r>
              <a:endParaRPr kumimoji="1" lang="en-US" altLang="ja-JP" sz="1000" b="1" dirty="0">
                <a:solidFill>
                  <a:srgbClr val="FF0000"/>
                </a:solidFill>
              </a:endParaRPr>
            </a:p>
          </p:txBody>
        </p:sp>
        <p:sp>
          <p:nvSpPr>
            <p:cNvPr id="39" name="正方形/長方形 38"/>
            <p:cNvSpPr/>
            <p:nvPr/>
          </p:nvSpPr>
          <p:spPr>
            <a:xfrm>
              <a:off x="7284166" y="2009435"/>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債権債務計上日</a:t>
              </a:r>
              <a:endParaRPr kumimoji="1" lang="en-US" altLang="ja-JP" sz="1000" b="1" dirty="0">
                <a:solidFill>
                  <a:srgbClr val="FF0000"/>
                </a:solidFill>
              </a:endParaRPr>
            </a:p>
          </p:txBody>
        </p:sp>
        <p:sp>
          <p:nvSpPr>
            <p:cNvPr id="40" name="正方形/長方形 39"/>
            <p:cNvSpPr/>
            <p:nvPr/>
          </p:nvSpPr>
          <p:spPr>
            <a:xfrm>
              <a:off x="7284166" y="3447852"/>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支払金額</a:t>
              </a:r>
              <a:endParaRPr kumimoji="1" lang="en-US" altLang="ja-JP" sz="1000" b="1" dirty="0">
                <a:solidFill>
                  <a:srgbClr val="FF0000"/>
                </a:solidFill>
              </a:endParaRPr>
            </a:p>
          </p:txBody>
        </p:sp>
        <p:cxnSp>
          <p:nvCxnSpPr>
            <p:cNvPr id="22" name="直線コネクタ 21"/>
            <p:cNvCxnSpPr/>
            <p:nvPr/>
          </p:nvCxnSpPr>
          <p:spPr>
            <a:xfrm>
              <a:off x="7298418" y="198373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p:nvCxnSpPr>
          <p:spPr>
            <a:xfrm>
              <a:off x="7298418" y="233171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7298418" y="2679699"/>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a:off x="7298418" y="3074174"/>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a:off x="7298418" y="3422155"/>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p:nvCxnSpPr>
          <p:spPr>
            <a:xfrm>
              <a:off x="7298418" y="3770135"/>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7298418" y="4118116"/>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a:off x="7298418" y="445834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14" name="正方形/長方形 13"/>
            <p:cNvSpPr/>
            <p:nvPr/>
          </p:nvSpPr>
          <p:spPr>
            <a:xfrm>
              <a:off x="9413829" y="4508401"/>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発注数量（バラ）</a:t>
              </a:r>
              <a:endParaRPr kumimoji="1" lang="en-US" altLang="ja-JP" sz="1000" dirty="0">
                <a:solidFill>
                  <a:schemeClr val="tx1"/>
                </a:solidFill>
              </a:endParaRPr>
            </a:p>
          </p:txBody>
        </p:sp>
        <p:sp>
          <p:nvSpPr>
            <p:cNvPr id="35" name="正方形/長方形 34"/>
            <p:cNvSpPr/>
            <p:nvPr/>
          </p:nvSpPr>
          <p:spPr>
            <a:xfrm>
              <a:off x="7284166" y="4484045"/>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発注数量</a:t>
              </a:r>
              <a:endParaRPr kumimoji="1" lang="en-US" altLang="ja-JP" sz="1000" dirty="0">
                <a:solidFill>
                  <a:schemeClr val="tx1"/>
                </a:solidFill>
              </a:endParaRPr>
            </a:p>
          </p:txBody>
        </p:sp>
        <p:cxnSp>
          <p:nvCxnSpPr>
            <p:cNvPr id="30" name="直線コネクタ 29"/>
            <p:cNvCxnSpPr/>
            <p:nvPr/>
          </p:nvCxnSpPr>
          <p:spPr>
            <a:xfrm>
              <a:off x="7298418" y="4798580"/>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44" name="正方形/長方形 43"/>
            <p:cNvSpPr/>
            <p:nvPr/>
          </p:nvSpPr>
          <p:spPr>
            <a:xfrm>
              <a:off x="9418998" y="4862275"/>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発注数量（バラ）</a:t>
              </a:r>
              <a:endParaRPr kumimoji="1" lang="en-US" altLang="ja-JP" sz="1000" dirty="0">
                <a:solidFill>
                  <a:schemeClr val="tx1"/>
                </a:solidFill>
              </a:endParaRPr>
            </a:p>
          </p:txBody>
        </p:sp>
        <p:sp>
          <p:nvSpPr>
            <p:cNvPr id="45" name="正方形/長方形 44"/>
            <p:cNvSpPr/>
            <p:nvPr/>
          </p:nvSpPr>
          <p:spPr>
            <a:xfrm>
              <a:off x="7289335" y="4837919"/>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発注日</a:t>
              </a:r>
              <a:endParaRPr kumimoji="1" lang="en-US" altLang="ja-JP" sz="1000" dirty="0">
                <a:solidFill>
                  <a:schemeClr val="tx1"/>
                </a:solidFill>
              </a:endParaRPr>
            </a:p>
          </p:txBody>
        </p:sp>
        <p:cxnSp>
          <p:nvCxnSpPr>
            <p:cNvPr id="46" name="直線コネクタ 45"/>
            <p:cNvCxnSpPr/>
            <p:nvPr/>
          </p:nvCxnSpPr>
          <p:spPr>
            <a:xfrm>
              <a:off x="7303587" y="5152454"/>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48" name="正方形/長方形 47"/>
            <p:cNvSpPr/>
            <p:nvPr/>
          </p:nvSpPr>
          <p:spPr>
            <a:xfrm>
              <a:off x="9416418" y="5704336"/>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入出荷日（バラ）</a:t>
              </a:r>
              <a:endParaRPr kumimoji="1" lang="en-US" altLang="ja-JP" sz="1000" dirty="0">
                <a:solidFill>
                  <a:schemeClr val="tx1"/>
                </a:solidFill>
              </a:endParaRPr>
            </a:p>
          </p:txBody>
        </p:sp>
        <p:sp>
          <p:nvSpPr>
            <p:cNvPr id="49" name="正方形/長方形 48"/>
            <p:cNvSpPr/>
            <p:nvPr/>
          </p:nvSpPr>
          <p:spPr>
            <a:xfrm>
              <a:off x="7286755" y="5679980"/>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入出荷日</a:t>
              </a:r>
              <a:endParaRPr kumimoji="1" lang="en-US" altLang="ja-JP" sz="1000" dirty="0">
                <a:solidFill>
                  <a:schemeClr val="tx1"/>
                </a:solidFill>
              </a:endParaRPr>
            </a:p>
          </p:txBody>
        </p:sp>
        <p:cxnSp>
          <p:nvCxnSpPr>
            <p:cNvPr id="50" name="直線コネクタ 49"/>
            <p:cNvCxnSpPr/>
            <p:nvPr/>
          </p:nvCxnSpPr>
          <p:spPr>
            <a:xfrm>
              <a:off x="7301007" y="5653559"/>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grpSp>
      <p:sp>
        <p:nvSpPr>
          <p:cNvPr id="51" name="テキスト ボックス 50"/>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307876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5</a:t>
            </a:fld>
            <a:endParaRPr kumimoji="1" lang="ja-JP" altLang="en-US"/>
          </a:p>
        </p:txBody>
      </p:sp>
      <p:grpSp>
        <p:nvGrpSpPr>
          <p:cNvPr id="9" name="グループ化 8"/>
          <p:cNvGrpSpPr/>
          <p:nvPr/>
        </p:nvGrpSpPr>
        <p:grpSpPr>
          <a:xfrm>
            <a:off x="6087709" y="2903913"/>
            <a:ext cx="1596048" cy="864524"/>
            <a:chOff x="4103714" y="2903913"/>
            <a:chExt cx="1596048" cy="864524"/>
          </a:xfrm>
        </p:grpSpPr>
        <p:sp>
          <p:nvSpPr>
            <p:cNvPr id="3" name="正方形/長方形 2"/>
            <p:cNvSpPr/>
            <p:nvPr/>
          </p:nvSpPr>
          <p:spPr>
            <a:xfrm>
              <a:off x="410371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36972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490173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543375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16774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63573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正方形/長方形 10"/>
          <p:cNvSpPr/>
          <p:nvPr/>
        </p:nvSpPr>
        <p:spPr>
          <a:xfrm>
            <a:off x="7683757"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949765"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481781"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9013797"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747789"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215773"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16716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43317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396518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4497204" y="2903913"/>
            <a:ext cx="1590505"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423119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369918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左中かっこ 24"/>
          <p:cNvSpPr/>
          <p:nvPr/>
        </p:nvSpPr>
        <p:spPr>
          <a:xfrm>
            <a:off x="2892851" y="2903913"/>
            <a:ext cx="133003" cy="86452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1252823" y="3151509"/>
            <a:ext cx="1569660" cy="369332"/>
          </a:xfrm>
          <a:prstGeom prst="rect">
            <a:avLst/>
          </a:prstGeom>
          <a:noFill/>
        </p:spPr>
        <p:txBody>
          <a:bodyPr wrap="none" rtlCol="0">
            <a:spAutoFit/>
          </a:bodyPr>
          <a:lstStyle/>
          <a:p>
            <a:r>
              <a:rPr lang="ja-JP" altLang="en-US" dirty="0"/>
              <a:t>売上／期日数</a:t>
            </a:r>
            <a:endParaRPr kumimoji="1" lang="ja-JP" altLang="en-US" dirty="0"/>
          </a:p>
        </p:txBody>
      </p:sp>
      <p:sp>
        <p:nvSpPr>
          <p:cNvPr id="27" name="テキスト ボックス 26"/>
          <p:cNvSpPr txBox="1"/>
          <p:nvPr/>
        </p:nvSpPr>
        <p:spPr>
          <a:xfrm>
            <a:off x="3185853" y="2451823"/>
            <a:ext cx="646331" cy="369332"/>
          </a:xfrm>
          <a:prstGeom prst="rect">
            <a:avLst/>
          </a:prstGeom>
          <a:noFill/>
        </p:spPr>
        <p:txBody>
          <a:bodyPr wrap="none" rtlCol="0">
            <a:spAutoFit/>
          </a:bodyPr>
          <a:lstStyle/>
          <a:p>
            <a:r>
              <a:rPr lang="ja-JP" altLang="en-US" dirty="0"/>
              <a:t>売上</a:t>
            </a:r>
            <a:endParaRPr kumimoji="1" lang="ja-JP" altLang="en-US" dirty="0"/>
          </a:p>
        </p:txBody>
      </p:sp>
      <p:sp>
        <p:nvSpPr>
          <p:cNvPr id="29" name="テキスト ボックス 28"/>
          <p:cNvSpPr txBox="1"/>
          <p:nvPr/>
        </p:nvSpPr>
        <p:spPr>
          <a:xfrm>
            <a:off x="2001795" y="420130"/>
            <a:ext cx="8056605" cy="584775"/>
          </a:xfrm>
          <a:prstGeom prst="rect">
            <a:avLst/>
          </a:prstGeom>
          <a:noFill/>
        </p:spPr>
        <p:txBody>
          <a:bodyPr wrap="square" rtlCol="0">
            <a:spAutoFit/>
          </a:bodyPr>
          <a:lstStyle/>
          <a:p>
            <a:pPr algn="ctr"/>
            <a:r>
              <a:rPr lang="zh-CN" altLang="en-US" sz="3200" dirty="0">
                <a:latin typeface="HGP創英角ｺﾞｼｯｸUB" panose="020B0900000000000000" pitchFamily="50" charset="-128"/>
                <a:ea typeface="HGP創英角ｺﾞｼｯｸUB" panose="020B0900000000000000" pitchFamily="50" charset="-128"/>
              </a:rPr>
              <a:t>売掛金／回転日数　＝　売上／期日数</a:t>
            </a:r>
          </a:p>
        </p:txBody>
      </p:sp>
      <p:sp>
        <p:nvSpPr>
          <p:cNvPr id="32" name="テキスト ボックス 31"/>
          <p:cNvSpPr txBox="1"/>
          <p:nvPr/>
        </p:nvSpPr>
        <p:spPr>
          <a:xfrm>
            <a:off x="5782131" y="4591595"/>
            <a:ext cx="877163" cy="369332"/>
          </a:xfrm>
          <a:prstGeom prst="rect">
            <a:avLst/>
          </a:prstGeom>
          <a:noFill/>
        </p:spPr>
        <p:txBody>
          <a:bodyPr wrap="none" rtlCol="0">
            <a:spAutoFit/>
          </a:bodyPr>
          <a:lstStyle/>
          <a:p>
            <a:r>
              <a:rPr lang="ja-JP" altLang="en-US" dirty="0"/>
              <a:t>期日数</a:t>
            </a:r>
            <a:endParaRPr kumimoji="1" lang="ja-JP" altLang="en-US" dirty="0"/>
          </a:p>
        </p:txBody>
      </p:sp>
      <p:sp>
        <p:nvSpPr>
          <p:cNvPr id="33" name="線吹き出し 2 (枠付き) 32"/>
          <p:cNvSpPr/>
          <p:nvPr/>
        </p:nvSpPr>
        <p:spPr>
          <a:xfrm>
            <a:off x="9332456" y="2524483"/>
            <a:ext cx="1235876" cy="296672"/>
          </a:xfrm>
          <a:prstGeom prst="borderCallout2">
            <a:avLst>
              <a:gd name="adj1" fmla="val 18750"/>
              <a:gd name="adj2" fmla="val -8333"/>
              <a:gd name="adj3" fmla="val 18750"/>
              <a:gd name="adj4" fmla="val -16667"/>
              <a:gd name="adj5" fmla="val 241392"/>
              <a:gd name="adj6" fmla="val -5849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売掛金</a:t>
            </a:r>
            <a:endParaRPr kumimoji="1" lang="en-US" altLang="ja-JP" dirty="0">
              <a:solidFill>
                <a:schemeClr val="tx1"/>
              </a:solidFill>
            </a:endParaRPr>
          </a:p>
        </p:txBody>
      </p:sp>
      <p:sp>
        <p:nvSpPr>
          <p:cNvPr id="34" name="テキスト ボックス 33"/>
          <p:cNvSpPr txBox="1"/>
          <p:nvPr/>
        </p:nvSpPr>
        <p:spPr>
          <a:xfrm>
            <a:off x="3433172" y="5310250"/>
            <a:ext cx="5724644" cy="646331"/>
          </a:xfrm>
          <a:prstGeom prst="rect">
            <a:avLst/>
          </a:prstGeom>
          <a:noFill/>
        </p:spPr>
        <p:txBody>
          <a:bodyPr wrap="none" rtlCol="0">
            <a:spAutoFit/>
          </a:bodyPr>
          <a:lstStyle/>
          <a:p>
            <a:r>
              <a:rPr lang="ja-JP" altLang="en-US" dirty="0"/>
              <a:t>・債権が計上されると、売上と売掛金は同額増える。</a:t>
            </a:r>
            <a:endParaRPr lang="en-US" altLang="ja-JP" dirty="0"/>
          </a:p>
          <a:p>
            <a:r>
              <a:rPr lang="ja-JP" altLang="en-US" dirty="0"/>
              <a:t>・入金が計上されると、売掛金が減る。</a:t>
            </a:r>
            <a:endParaRPr lang="en-US" altLang="ja-JP" dirty="0"/>
          </a:p>
        </p:txBody>
      </p:sp>
      <p:sp>
        <p:nvSpPr>
          <p:cNvPr id="36" name="テキスト ボックス 35"/>
          <p:cNvSpPr txBox="1"/>
          <p:nvPr/>
        </p:nvSpPr>
        <p:spPr>
          <a:xfrm>
            <a:off x="1725012" y="1554113"/>
            <a:ext cx="4339650" cy="369332"/>
          </a:xfrm>
          <a:prstGeom prst="rect">
            <a:avLst/>
          </a:prstGeom>
          <a:noFill/>
        </p:spPr>
        <p:txBody>
          <a:bodyPr wrap="none" rtlCol="0">
            <a:spAutoFit/>
          </a:bodyPr>
          <a:lstStyle/>
          <a:p>
            <a:r>
              <a:rPr lang="ja-JP" altLang="en-US" dirty="0"/>
              <a:t>毎日平均的に売れていると仮定すると、</a:t>
            </a:r>
            <a:endParaRPr lang="en-US" altLang="ja-JP" dirty="0"/>
          </a:p>
        </p:txBody>
      </p:sp>
      <p:sp>
        <p:nvSpPr>
          <p:cNvPr id="38" name="テキスト ボックス 37"/>
          <p:cNvSpPr txBox="1"/>
          <p:nvPr/>
        </p:nvSpPr>
        <p:spPr>
          <a:xfrm>
            <a:off x="8190810" y="3979195"/>
            <a:ext cx="1107996" cy="369332"/>
          </a:xfrm>
          <a:prstGeom prst="rect">
            <a:avLst/>
          </a:prstGeom>
          <a:noFill/>
        </p:spPr>
        <p:txBody>
          <a:bodyPr wrap="none" rtlCol="0">
            <a:spAutoFit/>
          </a:bodyPr>
          <a:lstStyle/>
          <a:p>
            <a:r>
              <a:rPr lang="ja-JP" altLang="en-US" dirty="0"/>
              <a:t>回転日数</a:t>
            </a:r>
            <a:endParaRPr kumimoji="1" lang="ja-JP" altLang="en-US" dirty="0"/>
          </a:p>
        </p:txBody>
      </p:sp>
      <p:cxnSp>
        <p:nvCxnSpPr>
          <p:cNvPr id="40" name="直線コネクタ 39"/>
          <p:cNvCxnSpPr/>
          <p:nvPr/>
        </p:nvCxnSpPr>
        <p:spPr>
          <a:xfrm>
            <a:off x="3158850"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9274277"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3167163" y="4472236"/>
            <a:ext cx="6107114" cy="8907"/>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8215773" y="3918336"/>
            <a:ext cx="1074720" cy="0"/>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8215773" y="3756575"/>
            <a:ext cx="0" cy="39947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2432455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17714"/>
            <a:ext cx="10583333" cy="4093428"/>
          </a:xfrm>
          <a:prstGeom prst="rect">
            <a:avLst/>
          </a:prstGeom>
          <a:noFill/>
          <a:ln w="9525">
            <a:noFill/>
            <a:miter lim="800000"/>
            <a:headEnd/>
            <a:tailEnd/>
          </a:ln>
        </p:spPr>
        <p:txBody>
          <a:bodyPr>
            <a:spAutoFit/>
          </a:bodyPr>
          <a:lstStyle/>
          <a:p>
            <a:r>
              <a:rPr lang="ja-JP" altLang="en-US" sz="2000" dirty="0"/>
              <a:t>２）振込情報には債権債務計上日と支払日（振込日）がある。</a:t>
            </a:r>
            <a:endParaRPr lang="en-US" altLang="ja-JP" sz="2000" dirty="0"/>
          </a:p>
          <a:p>
            <a:endParaRPr lang="en-US" altLang="ja-JP" sz="2000" dirty="0"/>
          </a:p>
          <a:p>
            <a:r>
              <a:rPr lang="ja-JP" altLang="en-US" sz="2000" dirty="0"/>
              <a:t>　　　回転日数</a:t>
            </a:r>
            <a:r>
              <a:rPr lang="en-US" altLang="ja-JP" sz="2000" b="1" baseline="-25000" dirty="0" err="1"/>
              <a:t>i</a:t>
            </a:r>
            <a:r>
              <a:rPr lang="ja-JP" altLang="en-US" sz="2000" dirty="0"/>
              <a:t> ＝ 債権債務計上日</a:t>
            </a:r>
            <a:r>
              <a:rPr lang="en-US" altLang="ja-JP" sz="2000" b="1" baseline="-25000" dirty="0" err="1"/>
              <a:t>i</a:t>
            </a:r>
            <a:r>
              <a:rPr lang="ja-JP" altLang="en-US" sz="2000" dirty="0"/>
              <a:t> － 支払日</a:t>
            </a:r>
            <a:r>
              <a:rPr lang="en-US" altLang="ja-JP" sz="2000" b="1" baseline="-25000" dirty="0" err="1"/>
              <a:t>i</a:t>
            </a:r>
            <a:endParaRPr lang="en-US" altLang="ja-JP" sz="2000" dirty="0"/>
          </a:p>
          <a:p>
            <a:endParaRPr lang="en-US" altLang="ja-JP" sz="2000" dirty="0"/>
          </a:p>
          <a:p>
            <a:r>
              <a:rPr lang="ja-JP" altLang="en-US" sz="2000" dirty="0"/>
              <a:t>　　　振込回転日数＝支払金額で重み付けした平均回転日数</a:t>
            </a:r>
            <a:endParaRPr lang="en-US" altLang="ja-JP" sz="2000" dirty="0"/>
          </a:p>
          <a:p>
            <a:endParaRPr lang="en-US" altLang="ja-JP" sz="2000" dirty="0"/>
          </a:p>
          <a:p>
            <a:r>
              <a:rPr lang="ja-JP" altLang="en-US" sz="2000" dirty="0"/>
              <a:t>　　</a:t>
            </a:r>
            <a:r>
              <a:rPr lang="ja-JP" altLang="en-US" sz="2000" b="1" dirty="0"/>
              <a:t>課題</a:t>
            </a:r>
            <a:r>
              <a:rPr lang="ja-JP" altLang="en-US" sz="2000" dirty="0"/>
              <a:t>・在庫／原価となる振込と在庫／原価とならない振込がある。</a:t>
            </a:r>
            <a:endParaRPr lang="en-US" altLang="ja-JP" sz="2000" dirty="0"/>
          </a:p>
          <a:p>
            <a:r>
              <a:rPr lang="ja-JP" altLang="en-US" sz="2000" dirty="0"/>
              <a:t>　　　 　　⇒在庫／原価となる振込の平均回転日数と振込全体の平均回転日数が同じと</a:t>
            </a:r>
            <a:endParaRPr lang="en-US" altLang="ja-JP" sz="2000" dirty="0"/>
          </a:p>
          <a:p>
            <a:r>
              <a:rPr lang="en-US" altLang="ja-JP" sz="2000" dirty="0"/>
              <a:t>	</a:t>
            </a:r>
            <a:r>
              <a:rPr lang="ja-JP" altLang="en-US" sz="2000" dirty="0"/>
              <a:t>　　　仮定する。</a:t>
            </a:r>
            <a:endParaRPr lang="en-US" altLang="ja-JP" sz="2000" dirty="0"/>
          </a:p>
          <a:p>
            <a:endParaRPr lang="en-US" altLang="ja-JP" sz="2000" dirty="0"/>
          </a:p>
          <a:p>
            <a:r>
              <a:rPr lang="ja-JP" altLang="en-US" sz="2000" dirty="0"/>
              <a:t>　　　買入債務回転日数 ≒ 振込回転日数</a:t>
            </a:r>
            <a:endParaRPr lang="en-US" altLang="ja-JP" sz="2000" dirty="0"/>
          </a:p>
          <a:p>
            <a:endParaRPr lang="en-US" altLang="ja-JP" sz="2000" dirty="0"/>
          </a:p>
          <a:p>
            <a:endParaRPr lang="en-US" altLang="ja-JP" sz="2000" dirty="0"/>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
        <p:nvSpPr>
          <p:cNvPr id="8" name="テキスト ボックス 7"/>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2945884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84218"/>
            <a:ext cx="10583333" cy="3477875"/>
          </a:xfrm>
          <a:prstGeom prst="rect">
            <a:avLst/>
          </a:prstGeom>
          <a:noFill/>
          <a:ln w="9525">
            <a:noFill/>
            <a:miter lim="800000"/>
            <a:headEnd/>
            <a:tailEnd/>
          </a:ln>
        </p:spPr>
        <p:txBody>
          <a:bodyPr>
            <a:spAutoFit/>
          </a:bodyPr>
          <a:lstStyle/>
          <a:p>
            <a:r>
              <a:rPr lang="ja-JP" altLang="en-US" sz="2000" dirty="0"/>
              <a:t>３）振込情報から仕入額を、入金情報から売上額、そして原価を算出し、</a:t>
            </a:r>
            <a:endParaRPr lang="en-US" altLang="ja-JP" sz="2000" dirty="0"/>
          </a:p>
          <a:p>
            <a:r>
              <a:rPr lang="ja-JP" altLang="en-US" sz="2000" dirty="0"/>
              <a:t>　　棚卸資産の変化から回転日数の変化を</a:t>
            </a:r>
            <a:endParaRPr lang="en-US" altLang="ja-JP" sz="2000" dirty="0"/>
          </a:p>
          <a:p>
            <a:endParaRPr lang="en-US" altLang="ja-JP" sz="2000" dirty="0"/>
          </a:p>
          <a:p>
            <a:r>
              <a:rPr lang="ja-JP" altLang="en-US" sz="2000" dirty="0"/>
              <a:t>　　　前提：原価率、前期の棚卸資産回転日数を仮定</a:t>
            </a:r>
            <a:endParaRPr lang="en-US" altLang="ja-JP" sz="2000" dirty="0"/>
          </a:p>
          <a:p>
            <a:endParaRPr lang="en-US" altLang="ja-JP" sz="2000" dirty="0"/>
          </a:p>
          <a:p>
            <a:r>
              <a:rPr lang="ja-JP" altLang="en-US" sz="2000" dirty="0"/>
              <a:t>　　　仕入額</a:t>
            </a:r>
            <a:r>
              <a:rPr lang="en-US" altLang="ja-JP" sz="2000" b="1" baseline="-25000" dirty="0"/>
              <a:t>  </a:t>
            </a:r>
            <a:r>
              <a:rPr lang="ja-JP" altLang="en-US" sz="2000" dirty="0"/>
              <a:t>＝（ </a:t>
            </a:r>
            <a:r>
              <a:rPr lang="en-US" altLang="ja-JP" sz="2000" dirty="0"/>
              <a:t>Σ</a:t>
            </a:r>
            <a:r>
              <a:rPr lang="ja-JP" altLang="en-US" sz="2000" dirty="0"/>
              <a:t>振込額</a:t>
            </a:r>
            <a:r>
              <a:rPr lang="en-US" altLang="ja-JP" sz="2000" b="1" baseline="-25000" dirty="0"/>
              <a:t>j </a:t>
            </a:r>
            <a:r>
              <a:rPr lang="ja-JP" altLang="en-US" sz="2000" dirty="0"/>
              <a:t>）</a:t>
            </a:r>
            <a:endParaRPr lang="en-US" altLang="ja-JP" sz="2000" dirty="0"/>
          </a:p>
          <a:p>
            <a:r>
              <a:rPr lang="ja-JP" altLang="en-US" sz="2000" dirty="0"/>
              <a:t>　　　売上原価 ＝（  </a:t>
            </a:r>
            <a:r>
              <a:rPr lang="en-US" altLang="ja-JP" sz="2000" dirty="0"/>
              <a:t>Σ</a:t>
            </a:r>
            <a:r>
              <a:rPr lang="ja-JP" altLang="en-US" sz="2000" dirty="0"/>
              <a:t>入金</a:t>
            </a:r>
            <a:r>
              <a:rPr lang="en-US" altLang="ja-JP" sz="2000" b="1" baseline="-25000" dirty="0" err="1"/>
              <a:t>i</a:t>
            </a:r>
            <a:r>
              <a:rPr lang="ja-JP" altLang="en-US" sz="2000" dirty="0"/>
              <a:t> ）</a:t>
            </a:r>
            <a:r>
              <a:rPr lang="en-US" altLang="ja-JP" sz="2000" dirty="0"/>
              <a:t> ×</a:t>
            </a:r>
            <a:r>
              <a:rPr lang="ja-JP" altLang="en-US" sz="2000" dirty="0"/>
              <a:t> 原価率</a:t>
            </a:r>
            <a:endParaRPr lang="en-US" altLang="ja-JP" sz="2000" dirty="0"/>
          </a:p>
          <a:p>
            <a:r>
              <a:rPr lang="ja-JP" altLang="en-US" sz="2000" dirty="0"/>
              <a:t>　　　棚卸資産の変化＝仕入額－売上原価</a:t>
            </a:r>
            <a:endParaRPr lang="en-US" altLang="ja-JP" sz="2000" dirty="0"/>
          </a:p>
          <a:p>
            <a:r>
              <a:rPr lang="ja-JP" altLang="en-US" sz="2000" dirty="0"/>
              <a:t>　　　棚卸資産回転日数の変化＝（棚卸資産の変化</a:t>
            </a:r>
            <a:r>
              <a:rPr lang="en-US" altLang="ja-JP" sz="2000" dirty="0"/>
              <a:t>÷</a:t>
            </a:r>
            <a:r>
              <a:rPr lang="ja-JP" altLang="en-US" sz="2000" dirty="0"/>
              <a:t>売上原価）</a:t>
            </a:r>
            <a:r>
              <a:rPr lang="en-US" altLang="ja-JP" sz="2000" dirty="0"/>
              <a:t>×</a:t>
            </a:r>
            <a:r>
              <a:rPr lang="ja-JP" altLang="en-US" sz="2000" dirty="0"/>
              <a:t>期日数</a:t>
            </a:r>
          </a:p>
          <a:p>
            <a:r>
              <a:rPr lang="ja-JP" altLang="en-US" sz="2000" dirty="0"/>
              <a:t>　　　棚卸資産回転日数＝前期の棚卸資産回転日数＋棚卸資産回転日数の変化</a:t>
            </a:r>
            <a:endParaRPr lang="en-US" altLang="ja-JP" sz="2000" dirty="0"/>
          </a:p>
          <a:p>
            <a:endParaRPr lang="en-US" altLang="ja-JP" sz="2000" dirty="0"/>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
        <p:nvSpPr>
          <p:cNvPr id="8" name="テキスト ボックス 7"/>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2219769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8</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8</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8</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84218"/>
            <a:ext cx="11120373" cy="3785652"/>
          </a:xfrm>
          <a:prstGeom prst="rect">
            <a:avLst/>
          </a:prstGeom>
          <a:noFill/>
          <a:ln w="9525">
            <a:noFill/>
            <a:miter lim="800000"/>
            <a:headEnd/>
            <a:tailEnd/>
          </a:ln>
        </p:spPr>
        <p:txBody>
          <a:bodyPr wrap="square">
            <a:spAutoFit/>
          </a:bodyPr>
          <a:lstStyle/>
          <a:p>
            <a:endParaRPr lang="en-US" altLang="ja-JP" sz="2400" dirty="0"/>
          </a:p>
          <a:p>
            <a:r>
              <a:rPr lang="ja-JP" altLang="en-US" sz="2400" dirty="0"/>
              <a:t>売上債権回転日数≒入金回転日数</a:t>
            </a:r>
            <a:endParaRPr lang="en-US" altLang="ja-JP" sz="2400" dirty="0"/>
          </a:p>
          <a:p>
            <a:r>
              <a:rPr lang="ja-JP" altLang="en-US" sz="2400" dirty="0"/>
              <a:t>買入債務回転日数 ≒ 振込回転日数</a:t>
            </a:r>
            <a:endParaRPr lang="en-US" altLang="ja-JP" sz="2400" dirty="0"/>
          </a:p>
          <a:p>
            <a:r>
              <a:rPr lang="ja-JP" altLang="en-US" sz="2400" dirty="0"/>
              <a:t>棚卸資産回転日数＝</a:t>
            </a:r>
            <a:r>
              <a:rPr lang="ja-JP" altLang="en-US" sz="2400" dirty="0">
                <a:solidFill>
                  <a:schemeClr val="accent1"/>
                </a:solidFill>
              </a:rPr>
              <a:t>前期の棚卸資産回転日数</a:t>
            </a:r>
            <a:r>
              <a:rPr lang="ja-JP" altLang="en-US" sz="2400" dirty="0"/>
              <a:t>＋棚卸資産回転日数の変化</a:t>
            </a:r>
            <a:endParaRPr lang="en-US" altLang="ja-JP" sz="2400" dirty="0"/>
          </a:p>
          <a:p>
            <a:r>
              <a:rPr lang="ja-JP" altLang="en-US" sz="2400" dirty="0"/>
              <a:t>　棚卸資産回転日数の変化＝（棚卸資産の変化</a:t>
            </a:r>
            <a:r>
              <a:rPr lang="en-US" altLang="ja-JP" sz="2400" dirty="0"/>
              <a:t>÷</a:t>
            </a:r>
            <a:r>
              <a:rPr lang="ja-JP" altLang="en-US" sz="2400" dirty="0"/>
              <a:t>（</a:t>
            </a:r>
            <a:r>
              <a:rPr lang="en-US" altLang="ja-JP" sz="2400" dirty="0"/>
              <a:t>Σ</a:t>
            </a:r>
            <a:r>
              <a:rPr lang="ja-JP" altLang="en-US" sz="2400" dirty="0"/>
              <a:t>入金</a:t>
            </a:r>
            <a:r>
              <a:rPr lang="en-US" altLang="ja-JP" sz="2400" dirty="0"/>
              <a:t>×</a:t>
            </a:r>
            <a:r>
              <a:rPr lang="ja-JP" altLang="en-US" sz="2400" dirty="0">
                <a:solidFill>
                  <a:schemeClr val="accent1"/>
                </a:solidFill>
              </a:rPr>
              <a:t>原価率</a:t>
            </a:r>
            <a:r>
              <a:rPr lang="ja-JP" altLang="en-US" sz="2400" dirty="0"/>
              <a:t>）</a:t>
            </a:r>
            <a:r>
              <a:rPr lang="en-US" altLang="ja-JP" sz="2400" dirty="0"/>
              <a:t>×</a:t>
            </a:r>
            <a:r>
              <a:rPr lang="ja-JP" altLang="en-US" sz="2400" dirty="0"/>
              <a:t>期日数</a:t>
            </a:r>
          </a:p>
          <a:p>
            <a:r>
              <a:rPr lang="ja-JP" altLang="en-US" sz="2400" dirty="0"/>
              <a:t>　棚卸資産の変化＝</a:t>
            </a:r>
            <a:r>
              <a:rPr lang="en-US" altLang="ja-JP" sz="2400" dirty="0"/>
              <a:t>Σ</a:t>
            </a:r>
            <a:r>
              <a:rPr lang="ja-JP" altLang="en-US" sz="2400" dirty="0"/>
              <a:t>振込－（</a:t>
            </a:r>
            <a:r>
              <a:rPr lang="en-US" altLang="ja-JP" sz="2400" dirty="0"/>
              <a:t>Σ</a:t>
            </a:r>
            <a:r>
              <a:rPr lang="ja-JP" altLang="en-US" sz="2400" dirty="0"/>
              <a:t>入金</a:t>
            </a:r>
            <a:r>
              <a:rPr lang="en-US" altLang="ja-JP" sz="2400" dirty="0"/>
              <a:t>×</a:t>
            </a:r>
            <a:r>
              <a:rPr lang="ja-JP" altLang="en-US" sz="2400" dirty="0">
                <a:solidFill>
                  <a:schemeClr val="accent1"/>
                </a:solidFill>
              </a:rPr>
              <a:t>原価率</a:t>
            </a:r>
            <a:r>
              <a:rPr lang="ja-JP" altLang="en-US" sz="2400" dirty="0"/>
              <a:t>）</a:t>
            </a:r>
            <a:endParaRPr lang="en-US" altLang="ja-JP" sz="2400" dirty="0"/>
          </a:p>
          <a:p>
            <a:endParaRPr lang="en-US" altLang="ja-JP" sz="2400" dirty="0"/>
          </a:p>
          <a:p>
            <a:pPr lvl="0"/>
            <a:r>
              <a:rPr lang="en-US" altLang="ja-JP" sz="2400" dirty="0">
                <a:solidFill>
                  <a:prstClr val="black"/>
                </a:solidFill>
              </a:rPr>
              <a:t>SIPS-CCC</a:t>
            </a:r>
            <a:r>
              <a:rPr lang="ja-JP" altLang="en-US" sz="2400" dirty="0">
                <a:solidFill>
                  <a:prstClr val="black"/>
                </a:solidFill>
              </a:rPr>
              <a:t> ＝棚卸資産回転日数 ＋入金回転日数－振込回転日数</a:t>
            </a:r>
            <a:endParaRPr lang="en-US" altLang="ja-JP" sz="2400" dirty="0">
              <a:solidFill>
                <a:prstClr val="black"/>
              </a:solidFill>
            </a:endParaRPr>
          </a:p>
          <a:p>
            <a:pPr lvl="0"/>
            <a:endParaRPr lang="en-US" altLang="ja-JP" sz="2400" dirty="0">
              <a:solidFill>
                <a:prstClr val="black"/>
              </a:solidFill>
            </a:endParaRPr>
          </a:p>
          <a:p>
            <a:pPr lvl="0"/>
            <a:r>
              <a:rPr lang="en-US" altLang="ja-JP" sz="2400" dirty="0">
                <a:solidFill>
                  <a:prstClr val="black"/>
                </a:solidFill>
              </a:rPr>
              <a:t>CCC</a:t>
            </a:r>
            <a:r>
              <a:rPr lang="ja-JP" altLang="en-US" sz="2400" dirty="0">
                <a:solidFill>
                  <a:prstClr val="black"/>
                </a:solidFill>
              </a:rPr>
              <a:t> ＝棚卸資産回転日数 ＋売上債権回転日数－買入債務回転日数</a:t>
            </a:r>
            <a:endParaRPr lang="en-US" altLang="ja-JP" sz="2400" dirty="0">
              <a:solidFill>
                <a:prstClr val="black"/>
              </a:solidFill>
            </a:endParaRPr>
          </a:p>
        </p:txBody>
      </p:sp>
      <p:sp>
        <p:nvSpPr>
          <p:cNvPr id="9" name="Text Box 5"/>
          <p:cNvSpPr txBox="1">
            <a:spLocks noChangeArrowheads="1"/>
          </p:cNvSpPr>
          <p:nvPr/>
        </p:nvSpPr>
        <p:spPr bwMode="auto">
          <a:xfrm>
            <a:off x="2266619" y="290513"/>
            <a:ext cx="5035353" cy="523220"/>
          </a:xfrm>
          <a:prstGeom prst="rect">
            <a:avLst/>
          </a:prstGeom>
          <a:noFill/>
          <a:ln w="9525">
            <a:noFill/>
            <a:miter lim="800000"/>
            <a:headEnd/>
            <a:tailEnd/>
          </a:ln>
        </p:spPr>
        <p:txBody>
          <a:bodyPr wrap="none">
            <a:spAutoFit/>
          </a:bodyPr>
          <a:lstStyle/>
          <a:p>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の計算方法（案）続き</a:t>
            </a:r>
          </a:p>
        </p:txBody>
      </p:sp>
      <p:sp>
        <p:nvSpPr>
          <p:cNvPr id="3" name="正方形/長方形 2"/>
          <p:cNvSpPr/>
          <p:nvPr/>
        </p:nvSpPr>
        <p:spPr>
          <a:xfrm>
            <a:off x="640080" y="3765665"/>
            <a:ext cx="8836429" cy="5486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96218" y="176088"/>
            <a:ext cx="595035" cy="338554"/>
          </a:xfrm>
          <a:prstGeom prst="rect">
            <a:avLst/>
          </a:prstGeom>
          <a:noFill/>
          <a:ln w="38100">
            <a:solidFill>
              <a:schemeClr val="accent5"/>
            </a:solidFill>
          </a:ln>
        </p:spPr>
        <p:txBody>
          <a:bodyPr wrap="none" rtlCol="0">
            <a:spAutoFit/>
          </a:bodyPr>
          <a:lstStyle/>
          <a:p>
            <a:r>
              <a:rPr lang="ja-JP" altLang="en-US" sz="1600" dirty="0">
                <a:solidFill>
                  <a:schemeClr val="accent5"/>
                </a:solidFill>
              </a:rPr>
              <a:t>再掲</a:t>
            </a:r>
            <a:endParaRPr kumimoji="1" lang="ja-JP" altLang="en-US" sz="1600" dirty="0">
              <a:solidFill>
                <a:schemeClr val="accent5"/>
              </a:solidFill>
            </a:endParaRPr>
          </a:p>
        </p:txBody>
      </p:sp>
    </p:spTree>
    <p:extLst>
      <p:ext uri="{BB962C8B-B14F-4D97-AF65-F5344CB8AC3E}">
        <p14:creationId xmlns:p14="http://schemas.microsoft.com/office/powerpoint/2010/main" val="2405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9</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9</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9</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1284218"/>
            <a:ext cx="11175237" cy="3785652"/>
          </a:xfrm>
          <a:prstGeom prst="rect">
            <a:avLst/>
          </a:prstGeom>
          <a:noFill/>
          <a:ln w="9525">
            <a:noFill/>
            <a:miter lim="800000"/>
            <a:headEnd/>
            <a:tailEnd/>
          </a:ln>
        </p:spPr>
        <p:txBody>
          <a:bodyPr wrap="square">
            <a:spAutoFit/>
          </a:bodyPr>
          <a:lstStyle/>
          <a:p>
            <a:endParaRPr lang="en-US" altLang="ja-JP" sz="2400" dirty="0"/>
          </a:p>
          <a:p>
            <a:r>
              <a:rPr lang="ja-JP" altLang="en-US" sz="2400" dirty="0"/>
              <a:t>売上債権回転日数≒入金回転日数</a:t>
            </a:r>
            <a:endParaRPr lang="en-US" altLang="ja-JP" sz="2400" dirty="0"/>
          </a:p>
          <a:p>
            <a:r>
              <a:rPr lang="ja-JP" altLang="en-US" sz="2400" dirty="0"/>
              <a:t>買入債務回転日数 ≒ 振込回転日数</a:t>
            </a:r>
            <a:endParaRPr lang="en-US" altLang="ja-JP" sz="2400" dirty="0"/>
          </a:p>
          <a:p>
            <a:r>
              <a:rPr lang="ja-JP" altLang="en-US" sz="2400" dirty="0"/>
              <a:t>棚卸資産回転日数＝</a:t>
            </a:r>
            <a:r>
              <a:rPr lang="ja-JP" altLang="en-US" sz="2400" dirty="0">
                <a:solidFill>
                  <a:schemeClr val="accent1"/>
                </a:solidFill>
              </a:rPr>
              <a:t>前期の棚卸資産回転日数</a:t>
            </a:r>
            <a:r>
              <a:rPr lang="ja-JP" altLang="en-US" sz="2400" dirty="0"/>
              <a:t>＋棚卸資産回転日数の変化</a:t>
            </a:r>
            <a:endParaRPr lang="en-US" altLang="ja-JP" sz="2400" dirty="0"/>
          </a:p>
          <a:p>
            <a:r>
              <a:rPr lang="ja-JP" altLang="en-US" sz="2400" dirty="0"/>
              <a:t>　棚卸資産回転日数の変化＝（棚卸資産の変化</a:t>
            </a:r>
            <a:r>
              <a:rPr lang="en-US" altLang="ja-JP" sz="2400" dirty="0"/>
              <a:t>÷</a:t>
            </a:r>
            <a:r>
              <a:rPr lang="ja-JP" altLang="en-US" sz="2400" dirty="0"/>
              <a:t>（</a:t>
            </a:r>
            <a:r>
              <a:rPr lang="en-US" altLang="ja-JP" sz="2400" dirty="0"/>
              <a:t>Σ</a:t>
            </a:r>
            <a:r>
              <a:rPr lang="ja-JP" altLang="en-US" sz="2400" dirty="0"/>
              <a:t>入金</a:t>
            </a:r>
            <a:r>
              <a:rPr lang="en-US" altLang="ja-JP" sz="2400" dirty="0"/>
              <a:t>×</a:t>
            </a:r>
            <a:r>
              <a:rPr lang="ja-JP" altLang="en-US" sz="2400" dirty="0">
                <a:solidFill>
                  <a:schemeClr val="accent1"/>
                </a:solidFill>
              </a:rPr>
              <a:t>原価率</a:t>
            </a:r>
            <a:r>
              <a:rPr lang="ja-JP" altLang="en-US" sz="2400" dirty="0"/>
              <a:t>）</a:t>
            </a:r>
            <a:r>
              <a:rPr lang="en-US" altLang="ja-JP" sz="2400" dirty="0"/>
              <a:t>×</a:t>
            </a:r>
            <a:r>
              <a:rPr lang="ja-JP" altLang="en-US" sz="2400" dirty="0"/>
              <a:t>期日数</a:t>
            </a:r>
          </a:p>
          <a:p>
            <a:r>
              <a:rPr lang="ja-JP" altLang="en-US" sz="2400" dirty="0"/>
              <a:t>　棚卸資産の変化＝</a:t>
            </a:r>
            <a:r>
              <a:rPr lang="en-US" altLang="ja-JP" sz="2400" dirty="0"/>
              <a:t>Σ</a:t>
            </a:r>
            <a:r>
              <a:rPr lang="ja-JP" altLang="en-US" sz="2400" dirty="0"/>
              <a:t>振込－（</a:t>
            </a:r>
            <a:r>
              <a:rPr lang="en-US" altLang="ja-JP" sz="2400" dirty="0"/>
              <a:t>Σ</a:t>
            </a:r>
            <a:r>
              <a:rPr lang="ja-JP" altLang="en-US" sz="2400" dirty="0"/>
              <a:t>入金</a:t>
            </a:r>
            <a:r>
              <a:rPr lang="en-US" altLang="ja-JP" sz="2400" dirty="0"/>
              <a:t>×</a:t>
            </a:r>
            <a:r>
              <a:rPr lang="ja-JP" altLang="en-US" sz="2400" dirty="0">
                <a:solidFill>
                  <a:schemeClr val="accent1"/>
                </a:solidFill>
              </a:rPr>
              <a:t>原価率</a:t>
            </a:r>
            <a:r>
              <a:rPr lang="ja-JP" altLang="en-US" sz="2400" dirty="0"/>
              <a:t>）</a:t>
            </a:r>
            <a:endParaRPr lang="en-US" altLang="ja-JP" sz="2400" dirty="0"/>
          </a:p>
          <a:p>
            <a:endParaRPr lang="en-US" altLang="ja-JP" sz="2400" dirty="0"/>
          </a:p>
          <a:p>
            <a:pPr lvl="0"/>
            <a:r>
              <a:rPr lang="en-US" altLang="ja-JP" sz="2400" dirty="0">
                <a:solidFill>
                  <a:prstClr val="black"/>
                </a:solidFill>
              </a:rPr>
              <a:t>SIPS-CCC</a:t>
            </a:r>
            <a:r>
              <a:rPr lang="ja-JP" altLang="en-US" sz="2400" dirty="0">
                <a:solidFill>
                  <a:prstClr val="black"/>
                </a:solidFill>
              </a:rPr>
              <a:t> ＝棚卸資産回転日数 ＋入金回転日数－振込回転日数</a:t>
            </a:r>
            <a:endParaRPr lang="en-US" altLang="ja-JP" sz="2400" dirty="0">
              <a:solidFill>
                <a:prstClr val="black"/>
              </a:solidFill>
            </a:endParaRPr>
          </a:p>
          <a:p>
            <a:pPr lvl="0"/>
            <a:endParaRPr lang="en-US" altLang="ja-JP" sz="2400" dirty="0">
              <a:solidFill>
                <a:prstClr val="black"/>
              </a:solidFill>
            </a:endParaRPr>
          </a:p>
          <a:p>
            <a:pPr lvl="0"/>
            <a:r>
              <a:rPr lang="en-US" altLang="ja-JP" sz="2400" dirty="0">
                <a:solidFill>
                  <a:prstClr val="black"/>
                </a:solidFill>
              </a:rPr>
              <a:t>CCC</a:t>
            </a:r>
            <a:r>
              <a:rPr lang="ja-JP" altLang="en-US" sz="2400" dirty="0">
                <a:solidFill>
                  <a:prstClr val="black"/>
                </a:solidFill>
              </a:rPr>
              <a:t> ＝棚卸資産回転日数 ＋売上債権回転日数－買入債務回転日数</a:t>
            </a:r>
            <a:endParaRPr lang="en-US" altLang="ja-JP" sz="2400" dirty="0">
              <a:solidFill>
                <a:prstClr val="black"/>
              </a:solidFill>
            </a:endParaRPr>
          </a:p>
        </p:txBody>
      </p:sp>
      <p:sp>
        <p:nvSpPr>
          <p:cNvPr id="9" name="Text Box 5"/>
          <p:cNvSpPr txBox="1">
            <a:spLocks noChangeArrowheads="1"/>
          </p:cNvSpPr>
          <p:nvPr/>
        </p:nvSpPr>
        <p:spPr bwMode="auto">
          <a:xfrm>
            <a:off x="2266619" y="290513"/>
            <a:ext cx="6846746" cy="523220"/>
          </a:xfrm>
          <a:prstGeom prst="rect">
            <a:avLst/>
          </a:prstGeom>
          <a:noFill/>
          <a:ln w="9525">
            <a:noFill/>
            <a:miter lim="800000"/>
            <a:headEnd/>
            <a:tailEnd/>
          </a:ln>
        </p:spPr>
        <p:txBody>
          <a:bodyPr wrap="none">
            <a:spAutoFit/>
          </a:bodyPr>
          <a:lstStyle/>
          <a:p>
            <a:r>
              <a:rPr lang="ja-JP" altLang="en-US" sz="2800" dirty="0">
                <a:latin typeface="HGP創英角ｺﾞｼｯｸUB" panose="020B0900000000000000" pitchFamily="50" charset="-128"/>
                <a:ea typeface="HGP創英角ｺﾞｼｯｸUB" panose="020B0900000000000000" pitchFamily="50" charset="-128"/>
              </a:rPr>
              <a:t>昨年度の</a:t>
            </a:r>
            <a:r>
              <a:rPr lang="en-US" altLang="ja-JP" sz="2800" dirty="0">
                <a:latin typeface="HGP創英角ｺﾞｼｯｸUB" panose="020B0900000000000000" pitchFamily="50" charset="-128"/>
                <a:ea typeface="HGP創英角ｺﾞｼｯｸUB" panose="020B0900000000000000" pitchFamily="50" charset="-128"/>
              </a:rPr>
              <a:t>SIPS</a:t>
            </a:r>
            <a:r>
              <a:rPr lang="ja-JP" altLang="en-US" sz="2800" dirty="0" err="1">
                <a:latin typeface="HGP創英角ｺﾞｼｯｸUB" panose="020B0900000000000000" pitchFamily="50" charset="-128"/>
                <a:ea typeface="HGP創英角ｺﾞｼｯｸUB" panose="020B0900000000000000" pitchFamily="50" charset="-128"/>
              </a:rPr>
              <a:t>ー</a:t>
            </a:r>
            <a:r>
              <a:rPr lang="en-US" altLang="ja-JP" sz="2800" dirty="0">
                <a:latin typeface="HGP創英角ｺﾞｼｯｸUB" panose="020B0900000000000000" pitchFamily="50" charset="-128"/>
                <a:ea typeface="HGP創英角ｺﾞｼｯｸUB" panose="020B0900000000000000" pitchFamily="50" charset="-128"/>
              </a:rPr>
              <a:t>CCC</a:t>
            </a:r>
            <a:r>
              <a:rPr lang="ja-JP" altLang="en-US" sz="2800" dirty="0">
                <a:latin typeface="HGP創英角ｺﾞｼｯｸUB" panose="020B0900000000000000" pitchFamily="50" charset="-128"/>
                <a:ea typeface="HGP創英角ｺﾞｼｯｸUB" panose="020B0900000000000000" pitchFamily="50" charset="-128"/>
              </a:rPr>
              <a:t>の計算方法（案）の課題</a:t>
            </a:r>
          </a:p>
        </p:txBody>
      </p:sp>
      <p:sp>
        <p:nvSpPr>
          <p:cNvPr id="3" name="正方形/長方形 2"/>
          <p:cNvSpPr/>
          <p:nvPr/>
        </p:nvSpPr>
        <p:spPr>
          <a:xfrm>
            <a:off x="640080" y="3765665"/>
            <a:ext cx="8836429" cy="54864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吹き出し 3"/>
          <p:cNvSpPr/>
          <p:nvPr/>
        </p:nvSpPr>
        <p:spPr>
          <a:xfrm>
            <a:off x="6299476" y="1450571"/>
            <a:ext cx="1404850" cy="423949"/>
          </a:xfrm>
          <a:prstGeom prst="wedgeRoundRectCallout">
            <a:avLst>
              <a:gd name="adj1" fmla="val -48052"/>
              <a:gd name="adj2" fmla="val 172304"/>
              <a:gd name="adj3" fmla="val 16667"/>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前提が必要</a:t>
            </a:r>
          </a:p>
        </p:txBody>
      </p:sp>
      <p:sp>
        <p:nvSpPr>
          <p:cNvPr id="11" name="角丸四角形吹き出し 10"/>
          <p:cNvSpPr/>
          <p:nvPr/>
        </p:nvSpPr>
        <p:spPr>
          <a:xfrm>
            <a:off x="9203389" y="1662545"/>
            <a:ext cx="1404850" cy="423949"/>
          </a:xfrm>
          <a:prstGeom prst="wedgeRoundRectCallout">
            <a:avLst>
              <a:gd name="adj1" fmla="val -52786"/>
              <a:gd name="adj2" fmla="val 217403"/>
              <a:gd name="adj3" fmla="val 16667"/>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前提が必要</a:t>
            </a:r>
          </a:p>
        </p:txBody>
      </p:sp>
      <p:sp>
        <p:nvSpPr>
          <p:cNvPr id="7" name="テキスト ボックス 6"/>
          <p:cNvSpPr txBox="1"/>
          <p:nvPr/>
        </p:nvSpPr>
        <p:spPr>
          <a:xfrm>
            <a:off x="1521246" y="5469764"/>
            <a:ext cx="8802410" cy="954107"/>
          </a:xfrm>
          <a:prstGeom prst="rect">
            <a:avLst/>
          </a:prstGeom>
          <a:noFill/>
          <a:ln w="38100">
            <a:solidFill>
              <a:srgbClr val="FF0000"/>
            </a:solidFill>
          </a:ln>
        </p:spPr>
        <p:txBody>
          <a:bodyPr wrap="none" rtlCol="0">
            <a:spAutoFit/>
          </a:bodyPr>
          <a:lstStyle/>
          <a:p>
            <a:r>
              <a:rPr kumimoji="1" lang="ja-JP" altLang="en-US" sz="2800" dirty="0">
                <a:solidFill>
                  <a:schemeClr val="accent6">
                    <a:lumMod val="75000"/>
                  </a:schemeClr>
                </a:solidFill>
              </a:rPr>
              <a:t>入金・振込の情報（商流情報込み）だけで計算できる</a:t>
            </a:r>
            <a:endParaRPr kumimoji="1" lang="en-US" altLang="ja-JP" sz="2800" dirty="0">
              <a:solidFill>
                <a:schemeClr val="accent6">
                  <a:lumMod val="75000"/>
                </a:schemeClr>
              </a:solidFill>
            </a:endParaRPr>
          </a:p>
          <a:p>
            <a:r>
              <a:rPr kumimoji="1" lang="ja-JP" altLang="en-US" sz="2800" dirty="0">
                <a:solidFill>
                  <a:schemeClr val="accent6">
                    <a:lumMod val="75000"/>
                  </a:schemeClr>
                </a:solidFill>
              </a:rPr>
              <a:t>指標が作れないか？</a:t>
            </a:r>
          </a:p>
        </p:txBody>
      </p:sp>
    </p:spTree>
    <p:extLst>
      <p:ext uri="{BB962C8B-B14F-4D97-AF65-F5344CB8AC3E}">
        <p14:creationId xmlns:p14="http://schemas.microsoft.com/office/powerpoint/2010/main" val="173767256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1315</TotalTime>
  <Words>668</Words>
  <Application>Microsoft Office PowerPoint</Application>
  <PresentationFormat>ワイド画面</PresentationFormat>
  <Paragraphs>201</Paragraphs>
  <Slides>12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HGP創英角ｺﾞｼｯｸUB</vt:lpstr>
      <vt:lpstr>游ゴシック</vt:lpstr>
      <vt:lpstr>游ゴシック Light</vt:lpstr>
      <vt:lpstr>Arial</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104</cp:revision>
  <cp:lastPrinted>2017-10-25T00:26:49Z</cp:lastPrinted>
  <dcterms:created xsi:type="dcterms:W3CDTF">2016-09-06T02:29:23Z</dcterms:created>
  <dcterms:modified xsi:type="dcterms:W3CDTF">2017-10-25T00:26:59Z</dcterms:modified>
</cp:coreProperties>
</file>