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9"/>
  </p:notesMasterIdLst>
  <p:handoutMasterIdLst>
    <p:handoutMasterId r:id="rId10"/>
  </p:handoutMasterIdLst>
  <p:sldIdLst>
    <p:sldId id="275" r:id="rId2"/>
    <p:sldId id="261" r:id="rId3"/>
    <p:sldId id="277" r:id="rId4"/>
    <p:sldId id="274" r:id="rId5"/>
    <p:sldId id="279" r:id="rId6"/>
    <p:sldId id="278" r:id="rId7"/>
    <p:sldId id="272" r:id="rId8"/>
  </p:sldIdLst>
  <p:sldSz cx="12192000" cy="6858000"/>
  <p:notesSz cx="6735763" cy="9866313"/>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6FFFF"/>
    <a:srgbClr val="CCFFFF"/>
    <a:srgbClr val="CCEC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varScale="1">
        <p:scale>
          <a:sx n="36" d="100"/>
          <a:sy n="36" d="100"/>
        </p:scale>
        <p:origin x="48" y="324"/>
      </p:cViewPr>
      <p:guideLst>
        <p:guide orient="horz" pos="2160"/>
        <p:guide pos="3840"/>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5" Type="http://schemas.microsoft.com/office/2015/10/relationships/revisionInfo" Target="revisionInfo.xml"/><Relationship Id="rId10"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notesMaster" Target="notesMasters/notesMaster1.xml"/><Relationship Id="rId14"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18468" cy="493941"/>
          </a:xfrm>
          <a:prstGeom prst="rect">
            <a:avLst/>
          </a:prstGeom>
        </p:spPr>
        <p:txBody>
          <a:bodyPr vert="horz" lIns="89776" tIns="44888" rIns="89776" bIns="44888" rtlCol="0"/>
          <a:lstStyle>
            <a:lvl1pPr algn="l">
              <a:defRPr sz="1200"/>
            </a:lvl1pPr>
          </a:lstStyle>
          <a:p>
            <a:endParaRPr kumimoji="1" lang="ja-JP" altLang="en-US"/>
          </a:p>
        </p:txBody>
      </p:sp>
      <p:sp>
        <p:nvSpPr>
          <p:cNvPr id="3" name="日付プレースホルダー 2"/>
          <p:cNvSpPr>
            <a:spLocks noGrp="1"/>
          </p:cNvSpPr>
          <p:nvPr>
            <p:ph type="dt" sz="quarter" idx="1"/>
          </p:nvPr>
        </p:nvSpPr>
        <p:spPr>
          <a:xfrm>
            <a:off x="3815742" y="0"/>
            <a:ext cx="2918468" cy="493941"/>
          </a:xfrm>
          <a:prstGeom prst="rect">
            <a:avLst/>
          </a:prstGeom>
        </p:spPr>
        <p:txBody>
          <a:bodyPr vert="horz" lIns="89776" tIns="44888" rIns="89776" bIns="44888" rtlCol="0"/>
          <a:lstStyle>
            <a:lvl1pPr algn="r">
              <a:defRPr sz="1200"/>
            </a:lvl1pPr>
          </a:lstStyle>
          <a:p>
            <a:fld id="{A177871D-3B4C-4D30-8FDD-508C40A83C85}" type="datetimeFigureOut">
              <a:rPr kumimoji="1" lang="ja-JP" altLang="en-US" smtClean="0"/>
              <a:t>2017/10/25</a:t>
            </a:fld>
            <a:endParaRPr kumimoji="1" lang="ja-JP" altLang="en-US"/>
          </a:p>
        </p:txBody>
      </p:sp>
      <p:sp>
        <p:nvSpPr>
          <p:cNvPr id="4" name="フッター プレースホルダー 3"/>
          <p:cNvSpPr>
            <a:spLocks noGrp="1"/>
          </p:cNvSpPr>
          <p:nvPr>
            <p:ph type="ftr" sz="quarter" idx="2"/>
          </p:nvPr>
        </p:nvSpPr>
        <p:spPr>
          <a:xfrm>
            <a:off x="0" y="9372372"/>
            <a:ext cx="2918468" cy="493941"/>
          </a:xfrm>
          <a:prstGeom prst="rect">
            <a:avLst/>
          </a:prstGeom>
        </p:spPr>
        <p:txBody>
          <a:bodyPr vert="horz" lIns="89776" tIns="44888" rIns="89776" bIns="44888" rtlCol="0" anchor="b"/>
          <a:lstStyle>
            <a:lvl1pPr algn="l">
              <a:defRPr sz="1200"/>
            </a:lvl1pPr>
          </a:lstStyle>
          <a:p>
            <a:endParaRPr kumimoji="1" lang="ja-JP" altLang="en-US"/>
          </a:p>
        </p:txBody>
      </p:sp>
      <p:sp>
        <p:nvSpPr>
          <p:cNvPr id="5" name="スライド番号プレースホルダー 4"/>
          <p:cNvSpPr>
            <a:spLocks noGrp="1"/>
          </p:cNvSpPr>
          <p:nvPr>
            <p:ph type="sldNum" sz="quarter" idx="3"/>
          </p:nvPr>
        </p:nvSpPr>
        <p:spPr>
          <a:xfrm>
            <a:off x="3815742" y="9372372"/>
            <a:ext cx="2918468" cy="493941"/>
          </a:xfrm>
          <a:prstGeom prst="rect">
            <a:avLst/>
          </a:prstGeom>
        </p:spPr>
        <p:txBody>
          <a:bodyPr vert="horz" lIns="89776" tIns="44888" rIns="89776" bIns="44888" rtlCol="0" anchor="b"/>
          <a:lstStyle>
            <a:lvl1pPr algn="r">
              <a:defRPr sz="1200"/>
            </a:lvl1pPr>
          </a:lstStyle>
          <a:p>
            <a:fld id="{1348CB63-3609-494A-B025-6B6603DB95F7}" type="slidenum">
              <a:rPr kumimoji="1" lang="ja-JP" altLang="en-US" smtClean="0"/>
              <a:t>‹#›</a:t>
            </a:fld>
            <a:endParaRPr kumimoji="1" lang="ja-JP" altLang="en-US"/>
          </a:p>
        </p:txBody>
      </p:sp>
    </p:spTree>
    <p:extLst>
      <p:ext uri="{BB962C8B-B14F-4D97-AF65-F5344CB8AC3E}">
        <p14:creationId xmlns:p14="http://schemas.microsoft.com/office/powerpoint/2010/main" val="413322267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18831" cy="495029"/>
          </a:xfrm>
          <a:prstGeom prst="rect">
            <a:avLst/>
          </a:prstGeom>
        </p:spPr>
        <p:txBody>
          <a:bodyPr vert="horz" lIns="94858" tIns="47429" rIns="94858" bIns="47429" rtlCol="0"/>
          <a:lstStyle>
            <a:lvl1pPr algn="l">
              <a:defRPr sz="1300"/>
            </a:lvl1pPr>
          </a:lstStyle>
          <a:p>
            <a:endParaRPr kumimoji="1" lang="ja-JP" altLang="en-US"/>
          </a:p>
        </p:txBody>
      </p:sp>
      <p:sp>
        <p:nvSpPr>
          <p:cNvPr id="3" name="日付プレースホルダー 2"/>
          <p:cNvSpPr>
            <a:spLocks noGrp="1"/>
          </p:cNvSpPr>
          <p:nvPr>
            <p:ph type="dt" idx="1"/>
          </p:nvPr>
        </p:nvSpPr>
        <p:spPr>
          <a:xfrm>
            <a:off x="3815374" y="0"/>
            <a:ext cx="2918831" cy="495029"/>
          </a:xfrm>
          <a:prstGeom prst="rect">
            <a:avLst/>
          </a:prstGeom>
        </p:spPr>
        <p:txBody>
          <a:bodyPr vert="horz" lIns="94858" tIns="47429" rIns="94858" bIns="47429" rtlCol="0"/>
          <a:lstStyle>
            <a:lvl1pPr algn="r">
              <a:defRPr sz="1300"/>
            </a:lvl1pPr>
          </a:lstStyle>
          <a:p>
            <a:fld id="{A3C957CF-AA8C-4BA5-9A3D-BC1E21A5EC59}" type="datetimeFigureOut">
              <a:rPr kumimoji="1" lang="ja-JP" altLang="en-US" smtClean="0"/>
              <a:t>2017/10/25</a:t>
            </a:fld>
            <a:endParaRPr kumimoji="1" lang="ja-JP" altLang="en-US"/>
          </a:p>
        </p:txBody>
      </p:sp>
      <p:sp>
        <p:nvSpPr>
          <p:cNvPr id="4" name="スライド イメージ プレースホルダー 3"/>
          <p:cNvSpPr>
            <a:spLocks noGrp="1" noRot="1" noChangeAspect="1"/>
          </p:cNvSpPr>
          <p:nvPr>
            <p:ph type="sldImg" idx="2"/>
          </p:nvPr>
        </p:nvSpPr>
        <p:spPr>
          <a:xfrm>
            <a:off x="409575" y="1233488"/>
            <a:ext cx="5916613" cy="3328987"/>
          </a:xfrm>
          <a:prstGeom prst="rect">
            <a:avLst/>
          </a:prstGeom>
          <a:noFill/>
          <a:ln w="12700">
            <a:solidFill>
              <a:prstClr val="black"/>
            </a:solidFill>
          </a:ln>
        </p:spPr>
        <p:txBody>
          <a:bodyPr vert="horz" lIns="94858" tIns="47429" rIns="94858" bIns="47429" rtlCol="0" anchor="ctr"/>
          <a:lstStyle/>
          <a:p>
            <a:endParaRPr lang="ja-JP" altLang="en-US"/>
          </a:p>
        </p:txBody>
      </p:sp>
      <p:sp>
        <p:nvSpPr>
          <p:cNvPr id="5" name="ノート プレースホルダー 4"/>
          <p:cNvSpPr>
            <a:spLocks noGrp="1"/>
          </p:cNvSpPr>
          <p:nvPr>
            <p:ph type="body" sz="quarter" idx="3"/>
          </p:nvPr>
        </p:nvSpPr>
        <p:spPr>
          <a:xfrm>
            <a:off x="673577" y="4748163"/>
            <a:ext cx="5388610" cy="3884861"/>
          </a:xfrm>
          <a:prstGeom prst="rect">
            <a:avLst/>
          </a:prstGeom>
        </p:spPr>
        <p:txBody>
          <a:bodyPr vert="horz" lIns="94858" tIns="47429" rIns="94858" bIns="47429"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9371286"/>
            <a:ext cx="2918831" cy="495028"/>
          </a:xfrm>
          <a:prstGeom prst="rect">
            <a:avLst/>
          </a:prstGeom>
        </p:spPr>
        <p:txBody>
          <a:bodyPr vert="horz" lIns="94858" tIns="47429" rIns="94858" bIns="47429" rtlCol="0" anchor="b"/>
          <a:lstStyle>
            <a:lvl1pPr algn="l">
              <a:defRPr sz="1300"/>
            </a:lvl1pPr>
          </a:lstStyle>
          <a:p>
            <a:endParaRPr kumimoji="1" lang="ja-JP" altLang="en-US"/>
          </a:p>
        </p:txBody>
      </p:sp>
      <p:sp>
        <p:nvSpPr>
          <p:cNvPr id="7" name="スライド番号プレースホルダー 6"/>
          <p:cNvSpPr>
            <a:spLocks noGrp="1"/>
          </p:cNvSpPr>
          <p:nvPr>
            <p:ph type="sldNum" sz="quarter" idx="5"/>
          </p:nvPr>
        </p:nvSpPr>
        <p:spPr>
          <a:xfrm>
            <a:off x="3815374" y="9371286"/>
            <a:ext cx="2918831" cy="495028"/>
          </a:xfrm>
          <a:prstGeom prst="rect">
            <a:avLst/>
          </a:prstGeom>
        </p:spPr>
        <p:txBody>
          <a:bodyPr vert="horz" lIns="94858" tIns="47429" rIns="94858" bIns="47429" rtlCol="0" anchor="b"/>
          <a:lstStyle>
            <a:lvl1pPr algn="r">
              <a:defRPr sz="1300"/>
            </a:lvl1pPr>
          </a:lstStyle>
          <a:p>
            <a:fld id="{9027ACFE-8A34-429E-886F-D3EBE5E2FAEA}" type="slidenum">
              <a:rPr kumimoji="1" lang="ja-JP" altLang="en-US" smtClean="0"/>
              <a:t>‹#›</a:t>
            </a:fld>
            <a:endParaRPr kumimoji="1" lang="ja-JP" altLang="en-US"/>
          </a:p>
        </p:txBody>
      </p:sp>
    </p:spTree>
    <p:extLst>
      <p:ext uri="{BB962C8B-B14F-4D97-AF65-F5344CB8AC3E}">
        <p14:creationId xmlns:p14="http://schemas.microsoft.com/office/powerpoint/2010/main" val="2245565105"/>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89" name="スライド イメージ プレースホルダ 1"/>
          <p:cNvSpPr>
            <a:spLocks noGrp="1" noRot="1" noChangeAspect="1" noTextEdit="1"/>
          </p:cNvSpPr>
          <p:nvPr>
            <p:ph type="sldImg"/>
          </p:nvPr>
        </p:nvSpPr>
        <p:spPr bwMode="auto">
          <a:xfrm>
            <a:off x="409575" y="1233488"/>
            <a:ext cx="5916613" cy="3328987"/>
          </a:xfrm>
          <a:noFill/>
          <a:ln>
            <a:solidFill>
              <a:srgbClr val="000000"/>
            </a:solidFill>
            <a:miter lim="800000"/>
            <a:headEnd/>
            <a:tailEnd/>
          </a:ln>
        </p:spPr>
      </p:sp>
      <p:sp>
        <p:nvSpPr>
          <p:cNvPr id="63490" name="ノート プレースホルダ 2"/>
          <p:cNvSpPr>
            <a:spLocks noGrp="1"/>
          </p:cNvSpPr>
          <p:nvPr>
            <p:ph type="body" idx="1"/>
          </p:nvPr>
        </p:nvSpPr>
        <p:spPr>
          <a:noFill/>
          <a:ln/>
        </p:spPr>
        <p:txBody>
          <a:bodyPr/>
          <a:lstStyle/>
          <a:p>
            <a:pPr eaLnBrk="1" hangingPunct="1">
              <a:spcBef>
                <a:spcPct val="0"/>
              </a:spcBef>
            </a:pPr>
            <a:endParaRPr lang="ja-JP" altLang="en-US"/>
          </a:p>
        </p:txBody>
      </p:sp>
      <p:sp>
        <p:nvSpPr>
          <p:cNvPr id="63491" name="スライド番号プレースホルダ 3"/>
          <p:cNvSpPr txBox="1">
            <a:spLocks noGrp="1"/>
          </p:cNvSpPr>
          <p:nvPr/>
        </p:nvSpPr>
        <p:spPr bwMode="auto">
          <a:xfrm>
            <a:off x="3815572" y="9371501"/>
            <a:ext cx="2918621" cy="493236"/>
          </a:xfrm>
          <a:prstGeom prst="rect">
            <a:avLst/>
          </a:prstGeom>
          <a:noFill/>
          <a:ln w="9525">
            <a:noFill/>
            <a:miter lim="800000"/>
            <a:headEnd/>
            <a:tailEnd/>
          </a:ln>
        </p:spPr>
        <p:txBody>
          <a:bodyPr lIns="94849" tIns="47424" rIns="94849" bIns="47424" anchor="b"/>
          <a:lstStyle/>
          <a:p>
            <a:pPr algn="r" defTabSz="909524"/>
            <a:fld id="{199B5573-FFDE-4612-A097-20AED89ED1EC}" type="slidenum">
              <a:rPr lang="en-US" altLang="ja-JP" sz="1200">
                <a:latin typeface="Times New Roman" pitchFamily="18" charset="0"/>
              </a:rPr>
              <a:pPr algn="r" defTabSz="909524"/>
              <a:t>7</a:t>
            </a:fld>
            <a:endParaRPr lang="en-US" altLang="ja-JP" sz="1200">
              <a:latin typeface="Times New Roman" pitchFamily="18"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1524000" y="1122363"/>
            <a:ext cx="9144000" cy="2387600"/>
          </a:xfrm>
        </p:spPr>
        <p:txBody>
          <a:bodyPr anchor="b"/>
          <a:lstStyle>
            <a:lvl1pPr algn="ctr">
              <a:defRPr sz="6000"/>
            </a:lvl1pPr>
          </a:lstStyle>
          <a:p>
            <a:r>
              <a:rPr kumimoji="1" lang="ja-JP" altLang="en-US"/>
              <a:t>マスター タイトルの書式設定</a:t>
            </a:r>
          </a:p>
        </p:txBody>
      </p:sp>
      <p:sp>
        <p:nvSpPr>
          <p:cNvPr id="3" name="サブタイトル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a:t>マスター サブタイトルの書式設定</a:t>
            </a:r>
          </a:p>
        </p:txBody>
      </p:sp>
      <p:sp>
        <p:nvSpPr>
          <p:cNvPr id="4" name="日付プレースホルダー 3"/>
          <p:cNvSpPr>
            <a:spLocks noGrp="1"/>
          </p:cNvSpPr>
          <p:nvPr>
            <p:ph type="dt" sz="half" idx="10"/>
          </p:nvPr>
        </p:nvSpPr>
        <p:spPr/>
        <p:txBody>
          <a:bodyPr/>
          <a:lstStyle/>
          <a:p>
            <a:fld id="{340F1203-93DD-4E25-96AF-B14915A3CD35}" type="datetime1">
              <a:rPr kumimoji="1" lang="ja-JP" altLang="en-US" smtClean="0"/>
              <a:t>2017/10/25</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04526D19-6A29-4A1B-95FC-0A711E2AEF62}" type="slidenum">
              <a:rPr kumimoji="1" lang="ja-JP" altLang="en-US" smtClean="0"/>
              <a:t>‹#›</a:t>
            </a:fld>
            <a:endParaRPr kumimoji="1" lang="ja-JP" altLang="en-US"/>
          </a:p>
        </p:txBody>
      </p:sp>
    </p:spTree>
    <p:extLst>
      <p:ext uri="{BB962C8B-B14F-4D97-AF65-F5344CB8AC3E}">
        <p14:creationId xmlns:p14="http://schemas.microsoft.com/office/powerpoint/2010/main" val="323533925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7297D8B9-63FA-4E19-B769-0E76D5D42A69}" type="datetime1">
              <a:rPr kumimoji="1" lang="ja-JP" altLang="en-US" smtClean="0"/>
              <a:t>2017/10/25</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04526D19-6A29-4A1B-95FC-0A711E2AEF62}" type="slidenum">
              <a:rPr kumimoji="1" lang="ja-JP" altLang="en-US" smtClean="0"/>
              <a:t>‹#›</a:t>
            </a:fld>
            <a:endParaRPr kumimoji="1" lang="ja-JP" altLang="en-US"/>
          </a:p>
        </p:txBody>
      </p:sp>
    </p:spTree>
    <p:extLst>
      <p:ext uri="{BB962C8B-B14F-4D97-AF65-F5344CB8AC3E}">
        <p14:creationId xmlns:p14="http://schemas.microsoft.com/office/powerpoint/2010/main" val="329122351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8724900" y="365125"/>
            <a:ext cx="2628900" cy="5811838"/>
          </a:xfrm>
        </p:spPr>
        <p:txBody>
          <a:bodyPr vert="eaVert"/>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a:xfrm>
            <a:off x="838200" y="365125"/>
            <a:ext cx="7734300" cy="5811838"/>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28A95C80-C001-4C19-AFD4-E104C81C6D02}" type="datetime1">
              <a:rPr kumimoji="1" lang="ja-JP" altLang="en-US" smtClean="0"/>
              <a:t>2017/10/25</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04526D19-6A29-4A1B-95FC-0A711E2AEF62}" type="slidenum">
              <a:rPr kumimoji="1" lang="ja-JP" altLang="en-US" smtClean="0"/>
              <a:t>‹#›</a:t>
            </a:fld>
            <a:endParaRPr kumimoji="1" lang="ja-JP" altLang="en-US"/>
          </a:p>
        </p:txBody>
      </p:sp>
    </p:spTree>
    <p:extLst>
      <p:ext uri="{BB962C8B-B14F-4D97-AF65-F5344CB8AC3E}">
        <p14:creationId xmlns:p14="http://schemas.microsoft.com/office/powerpoint/2010/main" val="289032176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AD70F9B6-128E-4202-BD41-3F4B9E24D120}" type="datetime1">
              <a:rPr kumimoji="1" lang="ja-JP" altLang="en-US" smtClean="0"/>
              <a:t>2017/10/25</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04526D19-6A29-4A1B-95FC-0A711E2AEF62}" type="slidenum">
              <a:rPr kumimoji="1" lang="ja-JP" altLang="en-US" smtClean="0"/>
              <a:t>‹#›</a:t>
            </a:fld>
            <a:endParaRPr kumimoji="1" lang="ja-JP" altLang="en-US"/>
          </a:p>
        </p:txBody>
      </p:sp>
    </p:spTree>
    <p:extLst>
      <p:ext uri="{BB962C8B-B14F-4D97-AF65-F5344CB8AC3E}">
        <p14:creationId xmlns:p14="http://schemas.microsoft.com/office/powerpoint/2010/main" val="78975688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831850" y="1709738"/>
            <a:ext cx="10515600" cy="2852737"/>
          </a:xfrm>
        </p:spPr>
        <p:txBody>
          <a:bodyPr anchor="b"/>
          <a:lstStyle>
            <a:lvl1pPr>
              <a:defRPr sz="6000"/>
            </a:lvl1pPr>
          </a:lstStyle>
          <a:p>
            <a:r>
              <a:rPr kumimoji="1" lang="ja-JP" altLang="en-US"/>
              <a:t>マスター タイトルの書式設定</a:t>
            </a:r>
          </a:p>
        </p:txBody>
      </p:sp>
      <p:sp>
        <p:nvSpPr>
          <p:cNvPr id="3" name="テキスト プレースホルダー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kumimoji="1" lang="ja-JP" altLang="en-US"/>
              <a:t>マスター テキストの書式設定</a:t>
            </a:r>
          </a:p>
        </p:txBody>
      </p:sp>
      <p:sp>
        <p:nvSpPr>
          <p:cNvPr id="4" name="日付プレースホルダー 3"/>
          <p:cNvSpPr>
            <a:spLocks noGrp="1"/>
          </p:cNvSpPr>
          <p:nvPr>
            <p:ph type="dt" sz="half" idx="10"/>
          </p:nvPr>
        </p:nvSpPr>
        <p:spPr/>
        <p:txBody>
          <a:bodyPr/>
          <a:lstStyle/>
          <a:p>
            <a:fld id="{9F314AFB-57A7-45CA-A727-3B353D8612CF}" type="datetime1">
              <a:rPr kumimoji="1" lang="ja-JP" altLang="en-US" smtClean="0"/>
              <a:t>2017/10/25</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04526D19-6A29-4A1B-95FC-0A711E2AEF62}" type="slidenum">
              <a:rPr kumimoji="1" lang="ja-JP" altLang="en-US" smtClean="0"/>
              <a:t>‹#›</a:t>
            </a:fld>
            <a:endParaRPr kumimoji="1" lang="ja-JP" altLang="en-US"/>
          </a:p>
        </p:txBody>
      </p:sp>
    </p:spTree>
    <p:extLst>
      <p:ext uri="{BB962C8B-B14F-4D97-AF65-F5344CB8AC3E}">
        <p14:creationId xmlns:p14="http://schemas.microsoft.com/office/powerpoint/2010/main" val="277018204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sz="half" idx="1"/>
          </p:nvPr>
        </p:nvSpPr>
        <p:spPr>
          <a:xfrm>
            <a:off x="838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p:cNvSpPr>
            <a:spLocks noGrp="1"/>
          </p:cNvSpPr>
          <p:nvPr>
            <p:ph sz="half" idx="2"/>
          </p:nvPr>
        </p:nvSpPr>
        <p:spPr>
          <a:xfrm>
            <a:off x="6172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p:cNvSpPr>
            <a:spLocks noGrp="1"/>
          </p:cNvSpPr>
          <p:nvPr>
            <p:ph type="dt" sz="half" idx="10"/>
          </p:nvPr>
        </p:nvSpPr>
        <p:spPr/>
        <p:txBody>
          <a:bodyPr/>
          <a:lstStyle/>
          <a:p>
            <a:fld id="{59ADE8C2-06CB-45E8-AAD3-8254FBD9F0FE}" type="datetime1">
              <a:rPr kumimoji="1" lang="ja-JP" altLang="en-US" smtClean="0"/>
              <a:t>2017/10/25</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04526D19-6A29-4A1B-95FC-0A711E2AEF62}" type="slidenum">
              <a:rPr kumimoji="1" lang="ja-JP" altLang="en-US" smtClean="0"/>
              <a:t>‹#›</a:t>
            </a:fld>
            <a:endParaRPr kumimoji="1" lang="ja-JP" altLang="en-US"/>
          </a:p>
        </p:txBody>
      </p:sp>
    </p:spTree>
    <p:extLst>
      <p:ext uri="{BB962C8B-B14F-4D97-AF65-F5344CB8AC3E}">
        <p14:creationId xmlns:p14="http://schemas.microsoft.com/office/powerpoint/2010/main" val="65074902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839788" y="365125"/>
            <a:ext cx="10515600" cy="1325563"/>
          </a:xfrm>
        </p:spPr>
        <p:txBody>
          <a:bodyPr/>
          <a:lstStyle/>
          <a:p>
            <a:r>
              <a:rPr kumimoji="1" lang="ja-JP" altLang="en-US"/>
              <a:t>マスター タイトルの書式設定</a:t>
            </a:r>
          </a:p>
        </p:txBody>
      </p:sp>
      <p:sp>
        <p:nvSpPr>
          <p:cNvPr id="3" name="テキスト プレースホルダー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p:cNvSpPr>
            <a:spLocks noGrp="1"/>
          </p:cNvSpPr>
          <p:nvPr>
            <p:ph sz="half" idx="2"/>
          </p:nvPr>
        </p:nvSpPr>
        <p:spPr>
          <a:xfrm>
            <a:off x="839788" y="2505075"/>
            <a:ext cx="5157787"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p:cNvSpPr>
            <a:spLocks noGrp="1"/>
          </p:cNvSpPr>
          <p:nvPr>
            <p:ph sz="quarter" idx="4"/>
          </p:nvPr>
        </p:nvSpPr>
        <p:spPr>
          <a:xfrm>
            <a:off x="6172200" y="2505075"/>
            <a:ext cx="5183188"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p:cNvSpPr>
            <a:spLocks noGrp="1"/>
          </p:cNvSpPr>
          <p:nvPr>
            <p:ph type="dt" sz="half" idx="10"/>
          </p:nvPr>
        </p:nvSpPr>
        <p:spPr/>
        <p:txBody>
          <a:bodyPr/>
          <a:lstStyle/>
          <a:p>
            <a:fld id="{0C5214DF-2B37-4A6F-AE78-3423FD2A8E72}" type="datetime1">
              <a:rPr kumimoji="1" lang="ja-JP" altLang="en-US" smtClean="0"/>
              <a:t>2017/10/25</a:t>
            </a:fld>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04526D19-6A29-4A1B-95FC-0A711E2AEF62}" type="slidenum">
              <a:rPr kumimoji="1" lang="ja-JP" altLang="en-US" smtClean="0"/>
              <a:t>‹#›</a:t>
            </a:fld>
            <a:endParaRPr kumimoji="1" lang="ja-JP" altLang="en-US"/>
          </a:p>
        </p:txBody>
      </p:sp>
    </p:spTree>
    <p:extLst>
      <p:ext uri="{BB962C8B-B14F-4D97-AF65-F5344CB8AC3E}">
        <p14:creationId xmlns:p14="http://schemas.microsoft.com/office/powerpoint/2010/main" val="53314977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日付プレースホルダー 2"/>
          <p:cNvSpPr>
            <a:spLocks noGrp="1"/>
          </p:cNvSpPr>
          <p:nvPr>
            <p:ph type="dt" sz="half" idx="10"/>
          </p:nvPr>
        </p:nvSpPr>
        <p:spPr/>
        <p:txBody>
          <a:bodyPr/>
          <a:lstStyle/>
          <a:p>
            <a:fld id="{3C9E695B-77D0-4C90-BE97-37770B9038DE}" type="datetime1">
              <a:rPr kumimoji="1" lang="ja-JP" altLang="en-US" smtClean="0"/>
              <a:t>2017/10/25</a:t>
            </a:fld>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04526D19-6A29-4A1B-95FC-0A711E2AEF62}" type="slidenum">
              <a:rPr kumimoji="1" lang="ja-JP" altLang="en-US" smtClean="0"/>
              <a:t>‹#›</a:t>
            </a:fld>
            <a:endParaRPr kumimoji="1" lang="ja-JP" altLang="en-US"/>
          </a:p>
        </p:txBody>
      </p:sp>
    </p:spTree>
    <p:extLst>
      <p:ext uri="{BB962C8B-B14F-4D97-AF65-F5344CB8AC3E}">
        <p14:creationId xmlns:p14="http://schemas.microsoft.com/office/powerpoint/2010/main" val="197432390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EC31800F-832B-4256-8B03-E61152CEA6FC}" type="datetime1">
              <a:rPr kumimoji="1" lang="ja-JP" altLang="en-US" smtClean="0"/>
              <a:t>2017/10/25</a:t>
            </a:fld>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04526D19-6A29-4A1B-95FC-0A711E2AEF62}" type="slidenum">
              <a:rPr kumimoji="1" lang="ja-JP" altLang="en-US" smtClean="0"/>
              <a:t>‹#›</a:t>
            </a:fld>
            <a:endParaRPr kumimoji="1" lang="ja-JP" altLang="en-US"/>
          </a:p>
        </p:txBody>
      </p:sp>
    </p:spTree>
    <p:extLst>
      <p:ext uri="{BB962C8B-B14F-4D97-AF65-F5344CB8AC3E}">
        <p14:creationId xmlns:p14="http://schemas.microsoft.com/office/powerpoint/2010/main" val="31610955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コンテンツ プレースホルダー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fld id="{EFE96001-8C37-43EC-937D-392C1ACE7956}" type="datetime1">
              <a:rPr kumimoji="1" lang="ja-JP" altLang="en-US" smtClean="0"/>
              <a:t>2017/10/25</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04526D19-6A29-4A1B-95FC-0A711E2AEF62}" type="slidenum">
              <a:rPr kumimoji="1" lang="ja-JP" altLang="en-US" smtClean="0"/>
              <a:t>‹#›</a:t>
            </a:fld>
            <a:endParaRPr kumimoji="1" lang="ja-JP" altLang="en-US"/>
          </a:p>
        </p:txBody>
      </p:sp>
    </p:spTree>
    <p:extLst>
      <p:ext uri="{BB962C8B-B14F-4D97-AF65-F5344CB8AC3E}">
        <p14:creationId xmlns:p14="http://schemas.microsoft.com/office/powerpoint/2010/main" val="177362197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図プレースホルダー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fld id="{9FAFB921-20E9-417C-9FCA-D5F6518031D1}" type="datetime1">
              <a:rPr kumimoji="1" lang="ja-JP" altLang="en-US" smtClean="0"/>
              <a:t>2017/10/25</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04526D19-6A29-4A1B-95FC-0A711E2AEF62}" type="slidenum">
              <a:rPr kumimoji="1" lang="ja-JP" altLang="en-US" smtClean="0"/>
              <a:t>‹#›</a:t>
            </a:fld>
            <a:endParaRPr kumimoji="1" lang="ja-JP" altLang="en-US"/>
          </a:p>
        </p:txBody>
      </p:sp>
    </p:spTree>
    <p:extLst>
      <p:ext uri="{BB962C8B-B14F-4D97-AF65-F5344CB8AC3E}">
        <p14:creationId xmlns:p14="http://schemas.microsoft.com/office/powerpoint/2010/main" val="331477713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F593075-1E83-468B-8880-6D31AA905E24}" type="datetime1">
              <a:rPr kumimoji="1" lang="ja-JP" altLang="en-US" smtClean="0"/>
              <a:t>2017/10/25</a:t>
            </a:fld>
            <a:endParaRPr kumimoji="1" lang="ja-JP" altLang="en-US"/>
          </a:p>
        </p:txBody>
      </p:sp>
      <p:sp>
        <p:nvSpPr>
          <p:cNvPr id="5" name="フッター プレースホルダー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4526D19-6A29-4A1B-95FC-0A711E2AEF62}" type="slidenum">
              <a:rPr kumimoji="1" lang="ja-JP" altLang="en-US" smtClean="0"/>
              <a:t>‹#›</a:t>
            </a:fld>
            <a:endParaRPr kumimoji="1" lang="ja-JP" altLang="en-US"/>
          </a:p>
        </p:txBody>
      </p:sp>
    </p:spTree>
    <p:extLst>
      <p:ext uri="{BB962C8B-B14F-4D97-AF65-F5344CB8AC3E}">
        <p14:creationId xmlns:p14="http://schemas.microsoft.com/office/powerpoint/2010/main" val="362938835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テキスト ボックス 4"/>
          <p:cNvSpPr txBox="1"/>
          <p:nvPr/>
        </p:nvSpPr>
        <p:spPr>
          <a:xfrm>
            <a:off x="1899920" y="2235200"/>
            <a:ext cx="8514080" cy="646331"/>
          </a:xfrm>
          <a:prstGeom prst="rect">
            <a:avLst/>
          </a:prstGeom>
          <a:noFill/>
        </p:spPr>
        <p:txBody>
          <a:bodyPr wrap="square" rtlCol="0">
            <a:spAutoFit/>
          </a:bodyPr>
          <a:lstStyle/>
          <a:p>
            <a:pPr algn="ctr"/>
            <a:r>
              <a:rPr lang="ja-JP" altLang="en-US" sz="3600" dirty="0">
                <a:latin typeface="HGP創英角ｺﾞｼｯｸUB" panose="020B0900000000000000" pitchFamily="50" charset="-128"/>
                <a:ea typeface="HGP創英角ｺﾞｼｯｸUB" panose="020B0900000000000000" pitchFamily="50" charset="-128"/>
              </a:rPr>
              <a:t>企業側</a:t>
            </a:r>
            <a:r>
              <a:rPr lang="en-US" altLang="ja-JP" sz="3600" dirty="0">
                <a:latin typeface="HGP創英角ｺﾞｼｯｸUB" panose="020B0900000000000000" pitchFamily="50" charset="-128"/>
                <a:ea typeface="HGP創英角ｺﾞｼｯｸUB" panose="020B0900000000000000" pitchFamily="50" charset="-128"/>
              </a:rPr>
              <a:t>ISO20022</a:t>
            </a:r>
            <a:r>
              <a:rPr lang="ja-JP" altLang="en-US" sz="3600" dirty="0">
                <a:latin typeface="HGP創英角ｺﾞｼｯｸUB" panose="020B0900000000000000" pitchFamily="50" charset="-128"/>
                <a:ea typeface="HGP創英角ｺﾞｼｯｸUB" panose="020B0900000000000000" pitchFamily="50" charset="-128"/>
              </a:rPr>
              <a:t>インタフェース導入ガイド</a:t>
            </a:r>
            <a:endParaRPr lang="en-US" altLang="ja-JP" sz="3600" dirty="0">
              <a:latin typeface="HGP創英角ｺﾞｼｯｸUB" panose="020B0900000000000000" pitchFamily="50" charset="-128"/>
              <a:ea typeface="HGP創英角ｺﾞｼｯｸUB" panose="020B0900000000000000" pitchFamily="50" charset="-128"/>
            </a:endParaRPr>
          </a:p>
        </p:txBody>
      </p:sp>
      <p:sp>
        <p:nvSpPr>
          <p:cNvPr id="6" name="テキスト ボックス 5"/>
          <p:cNvSpPr txBox="1"/>
          <p:nvPr/>
        </p:nvSpPr>
        <p:spPr>
          <a:xfrm>
            <a:off x="2555240" y="4914060"/>
            <a:ext cx="7203440" cy="830997"/>
          </a:xfrm>
          <a:prstGeom prst="rect">
            <a:avLst/>
          </a:prstGeom>
          <a:noFill/>
        </p:spPr>
        <p:txBody>
          <a:bodyPr wrap="square" rtlCol="0">
            <a:spAutoFit/>
          </a:bodyPr>
          <a:lstStyle/>
          <a:p>
            <a:pPr algn="ctr"/>
            <a:r>
              <a:rPr kumimoji="1" lang="en-US" altLang="ja-JP" sz="2400" dirty="0"/>
              <a:t>	SIPS</a:t>
            </a:r>
            <a:r>
              <a:rPr lang="ja-JP" altLang="en-US" sz="2400" dirty="0"/>
              <a:t>金流商流情報連携タスクフォース</a:t>
            </a:r>
            <a:endParaRPr lang="en-US" altLang="ja-JP" sz="2400" dirty="0"/>
          </a:p>
          <a:p>
            <a:pPr algn="ctr"/>
            <a:r>
              <a:rPr kumimoji="1" lang="en-US" altLang="ja-JP" sz="2400" dirty="0"/>
              <a:t>2017</a:t>
            </a:r>
            <a:r>
              <a:rPr kumimoji="1" lang="ja-JP" altLang="en-US" sz="2400" dirty="0"/>
              <a:t>年</a:t>
            </a:r>
            <a:r>
              <a:rPr lang="en-US" altLang="ja-JP" sz="2400" dirty="0"/>
              <a:t>10</a:t>
            </a:r>
            <a:r>
              <a:rPr kumimoji="1" lang="ja-JP" altLang="en-US" sz="2400" dirty="0"/>
              <a:t>月</a:t>
            </a:r>
            <a:r>
              <a:rPr lang="en-US" altLang="ja-JP" sz="2400" dirty="0"/>
              <a:t>25</a:t>
            </a:r>
            <a:r>
              <a:rPr kumimoji="1" lang="ja-JP" altLang="en-US" sz="2400" dirty="0"/>
              <a:t>日</a:t>
            </a:r>
          </a:p>
        </p:txBody>
      </p:sp>
      <p:sp>
        <p:nvSpPr>
          <p:cNvPr id="2" name="スライド番号プレースホルダー 1"/>
          <p:cNvSpPr>
            <a:spLocks noGrp="1"/>
          </p:cNvSpPr>
          <p:nvPr>
            <p:ph type="sldNum" sz="quarter" idx="12"/>
          </p:nvPr>
        </p:nvSpPr>
        <p:spPr/>
        <p:txBody>
          <a:bodyPr/>
          <a:lstStyle/>
          <a:p>
            <a:fld id="{F49797B0-7ABF-4C14-80EE-9A82BFC0984F}" type="slidenum">
              <a:rPr kumimoji="1" lang="ja-JP" altLang="en-US" smtClean="0"/>
              <a:t>1</a:t>
            </a:fld>
            <a:endParaRPr kumimoji="1" lang="ja-JP" altLang="en-US"/>
          </a:p>
        </p:txBody>
      </p:sp>
      <p:sp>
        <p:nvSpPr>
          <p:cNvPr id="3" name="テキスト ボックス 2">
            <a:extLst>
              <a:ext uri="{FF2B5EF4-FFF2-40B4-BE49-F238E27FC236}">
                <a16:creationId xmlns:a16="http://schemas.microsoft.com/office/drawing/2014/main" id="{FC1F7F5D-CB0A-4C89-AFC8-3F069939E26E}"/>
              </a:ext>
            </a:extLst>
          </p:cNvPr>
          <p:cNvSpPr txBox="1"/>
          <p:nvPr/>
        </p:nvSpPr>
        <p:spPr>
          <a:xfrm>
            <a:off x="9091749" y="444136"/>
            <a:ext cx="2468880" cy="378823"/>
          </a:xfrm>
          <a:prstGeom prst="rect">
            <a:avLst/>
          </a:prstGeom>
          <a:noFill/>
          <a:ln>
            <a:solidFill>
              <a:schemeClr val="accent1"/>
            </a:solidFill>
          </a:ln>
        </p:spPr>
        <p:txBody>
          <a:bodyPr wrap="square" rtlCol="0">
            <a:spAutoFit/>
          </a:bodyPr>
          <a:lstStyle/>
          <a:p>
            <a:pPr algn="ctr"/>
            <a:r>
              <a:rPr kumimoji="1" lang="ja-JP" altLang="en-US" dirty="0"/>
              <a:t>金流商流</a:t>
            </a:r>
            <a:r>
              <a:rPr kumimoji="1" lang="en-US" altLang="ja-JP" dirty="0"/>
              <a:t>2017-3-03</a:t>
            </a:r>
            <a:endParaRPr kumimoji="1" lang="ja-JP" altLang="en-US" dirty="0"/>
          </a:p>
        </p:txBody>
      </p:sp>
    </p:spTree>
    <p:extLst>
      <p:ext uri="{BB962C8B-B14F-4D97-AF65-F5344CB8AC3E}">
        <p14:creationId xmlns:p14="http://schemas.microsoft.com/office/powerpoint/2010/main" val="359366792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9" name="テキスト ボックス 2"/>
          <p:cNvSpPr txBox="1">
            <a:spLocks noChangeArrowheads="1"/>
          </p:cNvSpPr>
          <p:nvPr/>
        </p:nvSpPr>
        <p:spPr bwMode="auto">
          <a:xfrm>
            <a:off x="1080655" y="1173291"/>
            <a:ext cx="10083338" cy="5302324"/>
          </a:xfrm>
          <a:prstGeom prst="rect">
            <a:avLst/>
          </a:prstGeom>
          <a:noFill/>
          <a:ln w="9525">
            <a:solidFill>
              <a:schemeClr val="accent1"/>
            </a:solidFill>
            <a:miter lim="800000"/>
            <a:headEnd/>
            <a:tailEnd/>
          </a:ln>
        </p:spPr>
        <p:txBody>
          <a:bodyPr>
            <a:normAutofit/>
          </a:bodyPr>
          <a:lstStyle/>
          <a:p>
            <a:r>
              <a:rPr lang="en-US" altLang="ja-JP" sz="2400" dirty="0">
                <a:latin typeface="Century" panose="02040604050505020304" pitchFamily="18" charset="0"/>
              </a:rPr>
              <a:t>2014</a:t>
            </a:r>
            <a:r>
              <a:rPr lang="ja-JP" altLang="en-US" sz="2400" dirty="0">
                <a:latin typeface="Century" panose="02040604050505020304" pitchFamily="18" charset="0"/>
              </a:rPr>
              <a:t>年に実施された金融連携の共同実証において参加企業に配布された</a:t>
            </a:r>
            <a:endParaRPr lang="en-US" altLang="ja-JP" sz="2400" dirty="0">
              <a:latin typeface="Century" panose="02040604050505020304" pitchFamily="18" charset="0"/>
            </a:endParaRPr>
          </a:p>
          <a:p>
            <a:r>
              <a:rPr lang="ja-JP" altLang="en-US" sz="2400" dirty="0">
                <a:latin typeface="Century" panose="02040604050505020304" pitchFamily="18" charset="0"/>
              </a:rPr>
              <a:t>メッセージ説明資料</a:t>
            </a:r>
            <a:endParaRPr lang="en-US" altLang="ja-JP" sz="2400" dirty="0">
              <a:latin typeface="Century" panose="02040604050505020304" pitchFamily="18" charset="0"/>
            </a:endParaRPr>
          </a:p>
          <a:p>
            <a:endParaRPr lang="en-US" altLang="ja-JP" sz="2400" dirty="0">
              <a:latin typeface="Century" panose="02040604050505020304" pitchFamily="18" charset="0"/>
            </a:endParaRPr>
          </a:p>
          <a:p>
            <a:pPr marL="800100" lvl="1" indent="-342900">
              <a:buFont typeface="Wingdings" panose="05000000000000000000" pitchFamily="2" charset="2"/>
              <a:buChar char="Ø"/>
            </a:pPr>
            <a:r>
              <a:rPr lang="en-US" altLang="ja-JP" sz="2400" dirty="0">
                <a:latin typeface="Century" panose="02040604050505020304" pitchFamily="18" charset="0"/>
              </a:rPr>
              <a:t>XML</a:t>
            </a:r>
            <a:r>
              <a:rPr lang="ja-JP" altLang="en-US" sz="2400" dirty="0">
                <a:latin typeface="Century" panose="02040604050505020304" pitchFamily="18" charset="0"/>
              </a:rPr>
              <a:t>メッセージ設計書</a:t>
            </a:r>
            <a:endParaRPr lang="en-US" altLang="ja-JP" sz="2400" dirty="0">
              <a:latin typeface="Century" panose="02040604050505020304" pitchFamily="18" charset="0"/>
            </a:endParaRPr>
          </a:p>
          <a:p>
            <a:pPr marL="800100" lvl="1" indent="-342900">
              <a:buFont typeface="Wingdings" panose="05000000000000000000" pitchFamily="2" charset="2"/>
              <a:buChar char="Ø"/>
            </a:pPr>
            <a:r>
              <a:rPr lang="en-US" altLang="ja-JP" sz="2400" dirty="0">
                <a:latin typeface="Century" panose="02040604050505020304" pitchFamily="18" charset="0"/>
              </a:rPr>
              <a:t>XML</a:t>
            </a:r>
            <a:r>
              <a:rPr lang="ja-JP" altLang="en-US" sz="2400" dirty="0">
                <a:latin typeface="Century" panose="02040604050505020304" pitchFamily="18" charset="0"/>
              </a:rPr>
              <a:t>スキーマ</a:t>
            </a:r>
            <a:endParaRPr lang="en-US" altLang="ja-JP" sz="2400" dirty="0">
              <a:latin typeface="Century" panose="02040604050505020304" pitchFamily="18" charset="0"/>
            </a:endParaRPr>
          </a:p>
          <a:p>
            <a:pPr marL="800100" lvl="1" indent="-342900">
              <a:buFont typeface="Wingdings" panose="05000000000000000000" pitchFamily="2" charset="2"/>
              <a:buChar char="Ø"/>
            </a:pPr>
            <a:r>
              <a:rPr lang="ja-JP" altLang="en-US" sz="2400" dirty="0">
                <a:latin typeface="Century" panose="02040604050505020304" pitchFamily="18" charset="0"/>
              </a:rPr>
              <a:t>エンコーディング説明資料</a:t>
            </a:r>
            <a:endParaRPr lang="en-US" altLang="ja-JP" sz="2400" dirty="0">
              <a:latin typeface="Century" panose="02040604050505020304" pitchFamily="18" charset="0"/>
            </a:endParaRPr>
          </a:p>
          <a:p>
            <a:pPr marL="800100" lvl="1" indent="-342900">
              <a:buFont typeface="Wingdings" panose="05000000000000000000" pitchFamily="2" charset="2"/>
              <a:buChar char="Ø"/>
            </a:pPr>
            <a:r>
              <a:rPr lang="ja-JP" altLang="en-US" sz="2400" dirty="0">
                <a:latin typeface="Century" panose="02040604050505020304" pitchFamily="18" charset="0"/>
              </a:rPr>
              <a:t>サンプルメッセージ</a:t>
            </a:r>
            <a:endParaRPr lang="en-US" altLang="ja-JP" sz="2400" dirty="0">
              <a:latin typeface="Century" panose="02040604050505020304" pitchFamily="18" charset="0"/>
            </a:endParaRPr>
          </a:p>
          <a:p>
            <a:endParaRPr lang="en-US" altLang="ja-JP" sz="2400" dirty="0">
              <a:latin typeface="Century" panose="02040604050505020304" pitchFamily="18" charset="0"/>
            </a:endParaRPr>
          </a:p>
          <a:p>
            <a:r>
              <a:rPr lang="ja-JP" altLang="en-US" sz="2400" dirty="0">
                <a:latin typeface="Century" panose="02040604050505020304" pitchFamily="18" charset="0"/>
              </a:rPr>
              <a:t>課題：</a:t>
            </a:r>
            <a:endParaRPr lang="en-US" altLang="ja-JP" sz="2400" dirty="0">
              <a:latin typeface="Century" panose="02040604050505020304" pitchFamily="18" charset="0"/>
            </a:endParaRPr>
          </a:p>
          <a:p>
            <a:r>
              <a:rPr lang="ja-JP" altLang="en-US" sz="2400" dirty="0">
                <a:latin typeface="Century" panose="02040604050505020304" pitchFamily="18" charset="0"/>
              </a:rPr>
              <a:t>　　・　実証参加企業は既に</a:t>
            </a:r>
            <a:r>
              <a:rPr lang="en-US" altLang="ja-JP" sz="2400" dirty="0">
                <a:latin typeface="Century" panose="02040604050505020304" pitchFamily="18" charset="0"/>
              </a:rPr>
              <a:t>XML</a:t>
            </a:r>
            <a:r>
              <a:rPr lang="ja-JP" altLang="en-US" sz="2400" dirty="0">
                <a:latin typeface="Century" panose="02040604050505020304" pitchFamily="18" charset="0"/>
              </a:rPr>
              <a:t>メッセージを用いた</a:t>
            </a:r>
            <a:r>
              <a:rPr lang="en-US" altLang="ja-JP" sz="2400" dirty="0">
                <a:latin typeface="Century" panose="02040604050505020304" pitchFamily="18" charset="0"/>
              </a:rPr>
              <a:t>EDI</a:t>
            </a:r>
            <a:r>
              <a:rPr lang="ja-JP" altLang="en-US" sz="2400" dirty="0">
                <a:latin typeface="Century" panose="02040604050505020304" pitchFamily="18" charset="0"/>
              </a:rPr>
              <a:t>を実施していた</a:t>
            </a:r>
            <a:endParaRPr lang="en-US" altLang="ja-JP" sz="2400" dirty="0">
              <a:latin typeface="Century" panose="02040604050505020304" pitchFamily="18" charset="0"/>
            </a:endParaRPr>
          </a:p>
          <a:p>
            <a:r>
              <a:rPr lang="ja-JP" altLang="en-US" sz="2400" dirty="0">
                <a:latin typeface="Century" panose="02040604050505020304" pitchFamily="18" charset="0"/>
              </a:rPr>
              <a:t>　　　　ため、</a:t>
            </a:r>
            <a:r>
              <a:rPr lang="en-US" altLang="ja-JP" sz="2400" dirty="0">
                <a:latin typeface="Century" panose="02040604050505020304" pitchFamily="18" charset="0"/>
              </a:rPr>
              <a:t>XML</a:t>
            </a:r>
            <a:r>
              <a:rPr lang="ja-JP" altLang="en-US" sz="2400" dirty="0">
                <a:latin typeface="Century" panose="02040604050505020304" pitchFamily="18" charset="0"/>
              </a:rPr>
              <a:t>データの作成・取り込みに慣れていた。</a:t>
            </a:r>
            <a:endParaRPr lang="en-US" altLang="ja-JP" sz="2400" dirty="0">
              <a:latin typeface="Century" panose="02040604050505020304" pitchFamily="18" charset="0"/>
            </a:endParaRPr>
          </a:p>
          <a:p>
            <a:r>
              <a:rPr lang="ja-JP" altLang="en-US" sz="2400" dirty="0">
                <a:latin typeface="Century" panose="02040604050505020304" pitchFamily="18" charset="0"/>
              </a:rPr>
              <a:t>　　・　</a:t>
            </a:r>
            <a:r>
              <a:rPr lang="en-US" altLang="ja-JP" sz="2400" dirty="0">
                <a:latin typeface="Century" panose="02040604050505020304" pitchFamily="18" charset="0"/>
              </a:rPr>
              <a:t>XML</a:t>
            </a:r>
            <a:r>
              <a:rPr lang="ja-JP" altLang="en-US" sz="2400" dirty="0">
                <a:latin typeface="Century" panose="02040604050505020304" pitchFamily="18" charset="0"/>
              </a:rPr>
              <a:t>データ作成・取り込みに慣れていない企業への配慮も必要</a:t>
            </a:r>
            <a:endParaRPr lang="en-US" altLang="ja-JP" sz="2400" dirty="0">
              <a:latin typeface="Century" panose="02040604050505020304" pitchFamily="18" charset="0"/>
            </a:endParaRPr>
          </a:p>
          <a:p>
            <a:r>
              <a:rPr lang="ja-JP" altLang="en-US" sz="2400" dirty="0">
                <a:latin typeface="Century" panose="02040604050505020304" pitchFamily="18" charset="0"/>
              </a:rPr>
              <a:t>　　　　　</a:t>
            </a:r>
            <a:r>
              <a:rPr lang="en-US" altLang="ja-JP" sz="2400" dirty="0">
                <a:latin typeface="Century" panose="02040604050505020304" pitchFamily="18" charset="0"/>
              </a:rPr>
              <a:t>- </a:t>
            </a:r>
            <a:r>
              <a:rPr lang="ja-JP" altLang="en-US" sz="2400" dirty="0">
                <a:latin typeface="Century" panose="02040604050505020304" pitchFamily="18" charset="0"/>
              </a:rPr>
              <a:t>「</a:t>
            </a:r>
            <a:r>
              <a:rPr lang="en-US" altLang="ja-JP" sz="2400" dirty="0">
                <a:latin typeface="Century" panose="02040604050505020304" pitchFamily="18" charset="0"/>
              </a:rPr>
              <a:t>XML</a:t>
            </a:r>
            <a:r>
              <a:rPr lang="ja-JP" altLang="en-US" sz="2400" dirty="0">
                <a:latin typeface="Century" panose="02040604050505020304" pitchFamily="18" charset="0"/>
              </a:rPr>
              <a:t>メッセージの作り方」</a:t>
            </a:r>
            <a:endParaRPr lang="en-US" altLang="ja-JP" sz="2400" dirty="0">
              <a:latin typeface="Century" panose="02040604050505020304" pitchFamily="18" charset="0"/>
            </a:endParaRPr>
          </a:p>
          <a:p>
            <a:r>
              <a:rPr lang="ja-JP" altLang="en-US" sz="2400" dirty="0">
                <a:latin typeface="Century" panose="02040604050505020304" pitchFamily="18" charset="0"/>
              </a:rPr>
              <a:t>　　　　　</a:t>
            </a:r>
            <a:r>
              <a:rPr lang="en-US" altLang="ja-JP" sz="2400" dirty="0">
                <a:latin typeface="Century" panose="02040604050505020304" pitchFamily="18" charset="0"/>
              </a:rPr>
              <a:t>- </a:t>
            </a:r>
            <a:r>
              <a:rPr lang="ja-JP" altLang="en-US" sz="2400" dirty="0">
                <a:latin typeface="Century" panose="02040604050505020304" pitchFamily="18" charset="0"/>
              </a:rPr>
              <a:t>「</a:t>
            </a:r>
            <a:r>
              <a:rPr lang="en-US" altLang="ja-JP" sz="2400" dirty="0">
                <a:latin typeface="Century" panose="02040604050505020304" pitchFamily="18" charset="0"/>
              </a:rPr>
              <a:t>XML</a:t>
            </a:r>
            <a:r>
              <a:rPr lang="ja-JP" altLang="en-US" sz="2400" dirty="0">
                <a:latin typeface="Century" panose="02040604050505020304" pitchFamily="18" charset="0"/>
              </a:rPr>
              <a:t>メッセージの取込み方」</a:t>
            </a:r>
            <a:endParaRPr lang="en-US" altLang="ja-JP" sz="2400" dirty="0">
              <a:latin typeface="Century" panose="02040604050505020304" pitchFamily="18" charset="0"/>
            </a:endParaRPr>
          </a:p>
        </p:txBody>
      </p:sp>
      <p:sp>
        <p:nvSpPr>
          <p:cNvPr id="19460" name="テキスト ボックス 4"/>
          <p:cNvSpPr txBox="1">
            <a:spLocks noChangeArrowheads="1"/>
          </p:cNvSpPr>
          <p:nvPr/>
        </p:nvSpPr>
        <p:spPr bwMode="auto">
          <a:xfrm>
            <a:off x="552009" y="371732"/>
            <a:ext cx="8912502" cy="584775"/>
          </a:xfrm>
          <a:prstGeom prst="rect">
            <a:avLst/>
          </a:prstGeom>
          <a:noFill/>
          <a:ln w="9525">
            <a:noFill/>
            <a:miter lim="800000"/>
            <a:headEnd/>
            <a:tailEnd/>
          </a:ln>
        </p:spPr>
        <p:txBody>
          <a:bodyPr wrap="square">
            <a:spAutoFit/>
          </a:bodyPr>
          <a:lstStyle/>
          <a:p>
            <a:r>
              <a:rPr lang="ja-JP" altLang="en-US" sz="3200" b="1" dirty="0">
                <a:latin typeface="Calibri" pitchFamily="34" charset="0"/>
              </a:rPr>
              <a:t>１．</a:t>
            </a:r>
            <a:r>
              <a:rPr lang="en-US" altLang="ja-JP" sz="3200" b="1" dirty="0">
                <a:latin typeface="Calibri" pitchFamily="34" charset="0"/>
              </a:rPr>
              <a:t>2014</a:t>
            </a:r>
            <a:r>
              <a:rPr lang="ja-JP" altLang="en-US" sz="3200" b="1" dirty="0">
                <a:latin typeface="Calibri" pitchFamily="34" charset="0"/>
              </a:rPr>
              <a:t>年の実証におけるメッセージ説明資料</a:t>
            </a:r>
            <a:endParaRPr lang="ja-JP" altLang="ja-JP" sz="3200" b="1" dirty="0">
              <a:latin typeface="Calibri" pitchFamily="34" charset="0"/>
            </a:endParaRPr>
          </a:p>
        </p:txBody>
      </p:sp>
      <p:sp>
        <p:nvSpPr>
          <p:cNvPr id="2" name="スライド番号プレースホルダー 1"/>
          <p:cNvSpPr>
            <a:spLocks noGrp="1"/>
          </p:cNvSpPr>
          <p:nvPr>
            <p:ph type="sldNum" sz="quarter" idx="12"/>
          </p:nvPr>
        </p:nvSpPr>
        <p:spPr/>
        <p:txBody>
          <a:bodyPr/>
          <a:lstStyle/>
          <a:p>
            <a:fld id="{673F65B0-C8AE-4183-9623-5699D39311B4}" type="slidenum">
              <a:rPr kumimoji="1" lang="ja-JP" altLang="en-US" smtClean="0"/>
              <a:t>2</a:t>
            </a:fld>
            <a:endParaRPr kumimoji="1" lang="ja-JP" altLang="en-US"/>
          </a:p>
        </p:txBody>
      </p:sp>
    </p:spTree>
    <p:extLst>
      <p:ext uri="{BB962C8B-B14F-4D97-AF65-F5344CB8AC3E}">
        <p14:creationId xmlns:p14="http://schemas.microsoft.com/office/powerpoint/2010/main" val="20512161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9" name="テキスト ボックス 2"/>
          <p:cNvSpPr txBox="1">
            <a:spLocks noChangeArrowheads="1"/>
          </p:cNvSpPr>
          <p:nvPr/>
        </p:nvSpPr>
        <p:spPr bwMode="auto">
          <a:xfrm>
            <a:off x="1080655" y="1173291"/>
            <a:ext cx="10083338" cy="5302324"/>
          </a:xfrm>
          <a:prstGeom prst="rect">
            <a:avLst/>
          </a:prstGeom>
          <a:noFill/>
          <a:ln w="9525">
            <a:solidFill>
              <a:schemeClr val="accent1"/>
            </a:solidFill>
            <a:miter lim="800000"/>
            <a:headEnd/>
            <a:tailEnd/>
          </a:ln>
        </p:spPr>
        <p:txBody>
          <a:bodyPr>
            <a:normAutofit fontScale="92500" lnSpcReduction="20000"/>
          </a:bodyPr>
          <a:lstStyle/>
          <a:p>
            <a:r>
              <a:rPr lang="ja-JP" altLang="en-US" sz="2400" dirty="0">
                <a:latin typeface="Century" panose="02040604050505020304" pitchFamily="18" charset="0"/>
              </a:rPr>
              <a:t>金融</a:t>
            </a:r>
            <a:r>
              <a:rPr lang="en-US" altLang="ja-JP" sz="2400" dirty="0">
                <a:latin typeface="Century" panose="02040604050505020304" pitchFamily="18" charset="0"/>
              </a:rPr>
              <a:t>EDI</a:t>
            </a:r>
            <a:r>
              <a:rPr lang="ja-JP" altLang="en-US" sz="2400" dirty="0">
                <a:latin typeface="Century" panose="02040604050505020304" pitchFamily="18" charset="0"/>
              </a:rPr>
              <a:t>新システムの</a:t>
            </a:r>
            <a:r>
              <a:rPr lang="ja-JP" altLang="ja-JP" sz="2400" dirty="0"/>
              <a:t>インタフェース導入促進</a:t>
            </a:r>
            <a:r>
              <a:rPr lang="ja-JP" altLang="en-US" sz="2400" dirty="0"/>
              <a:t>に向けて、</a:t>
            </a:r>
            <a:r>
              <a:rPr lang="ja-JP" altLang="en-US" sz="2400" dirty="0">
                <a:latin typeface="Century" panose="02040604050505020304" pitchFamily="18" charset="0"/>
              </a:rPr>
              <a:t>公開されたメッセージ</a:t>
            </a:r>
            <a:endParaRPr lang="en-US" altLang="ja-JP" sz="2400" dirty="0">
              <a:latin typeface="Century" panose="02040604050505020304" pitchFamily="18" charset="0"/>
            </a:endParaRPr>
          </a:p>
          <a:p>
            <a:r>
              <a:rPr lang="ja-JP" altLang="en-US" sz="2400" dirty="0">
                <a:latin typeface="Century" panose="02040604050505020304" pitchFamily="18" charset="0"/>
              </a:rPr>
              <a:t>仕様の具体的な使い方を解説する。</a:t>
            </a:r>
            <a:endParaRPr lang="en-US" altLang="ja-JP" sz="2400" dirty="0">
              <a:latin typeface="Century" panose="02040604050505020304" pitchFamily="18" charset="0"/>
            </a:endParaRPr>
          </a:p>
          <a:p>
            <a:endParaRPr lang="en-US" altLang="ja-JP" sz="2400" dirty="0">
              <a:latin typeface="Century" panose="02040604050505020304" pitchFamily="18" charset="0"/>
            </a:endParaRPr>
          </a:p>
          <a:p>
            <a:r>
              <a:rPr lang="ja-JP" altLang="en-US" sz="2400" dirty="0">
                <a:latin typeface="Century" panose="02040604050505020304" pitchFamily="18" charset="0"/>
              </a:rPr>
              <a:t>構成案（２部構成）</a:t>
            </a:r>
            <a:endParaRPr lang="en-US" altLang="ja-JP" sz="2400" dirty="0">
              <a:latin typeface="Century" panose="02040604050505020304" pitchFamily="18" charset="0"/>
            </a:endParaRPr>
          </a:p>
          <a:p>
            <a:endParaRPr lang="en-US" altLang="ja-JP" sz="2400" dirty="0">
              <a:latin typeface="Century" panose="02040604050505020304" pitchFamily="18" charset="0"/>
            </a:endParaRPr>
          </a:p>
          <a:p>
            <a:pPr marL="342900" indent="-342900">
              <a:buFont typeface="Wingdings" panose="05000000000000000000" pitchFamily="2" charset="2"/>
              <a:buChar char="Ø"/>
            </a:pPr>
            <a:r>
              <a:rPr lang="en-US" altLang="ja-JP" sz="2400" dirty="0">
                <a:latin typeface="Century" panose="02040604050505020304" pitchFamily="18" charset="0"/>
              </a:rPr>
              <a:t>ISO20022</a:t>
            </a:r>
            <a:r>
              <a:rPr lang="ja-JP" altLang="en-US" sz="2400" dirty="0">
                <a:latin typeface="Century" panose="02040604050505020304" pitchFamily="18" charset="0"/>
              </a:rPr>
              <a:t>（</a:t>
            </a:r>
            <a:r>
              <a:rPr lang="en-US" altLang="ja-JP" sz="2400" dirty="0">
                <a:latin typeface="Century" panose="02040604050505020304" pitchFamily="18" charset="0"/>
              </a:rPr>
              <a:t>Pain</a:t>
            </a:r>
            <a:r>
              <a:rPr lang="ja-JP" altLang="en-US" sz="2400" dirty="0" err="1">
                <a:latin typeface="Century" panose="02040604050505020304" pitchFamily="18" charset="0"/>
              </a:rPr>
              <a:t>、</a:t>
            </a:r>
            <a:r>
              <a:rPr lang="en-US" altLang="ja-JP" sz="2400" dirty="0" err="1">
                <a:latin typeface="Century" panose="02040604050505020304" pitchFamily="18" charset="0"/>
              </a:rPr>
              <a:t>Camt</a:t>
            </a:r>
            <a:r>
              <a:rPr lang="ja-JP" altLang="en-US" sz="2400" dirty="0">
                <a:latin typeface="Century" panose="02040604050505020304" pitchFamily="18" charset="0"/>
              </a:rPr>
              <a:t>）の使い方</a:t>
            </a:r>
            <a:endParaRPr lang="en-US" altLang="ja-JP" sz="2400" dirty="0">
              <a:latin typeface="Century" panose="02040604050505020304" pitchFamily="18" charset="0"/>
            </a:endParaRPr>
          </a:p>
          <a:p>
            <a:pPr lvl="1"/>
            <a:r>
              <a:rPr lang="ja-JP" altLang="en-US" sz="2400" dirty="0">
                <a:latin typeface="Century" panose="02040604050505020304" pitchFamily="18" charset="0"/>
              </a:rPr>
              <a:t>公開された</a:t>
            </a:r>
            <a:r>
              <a:rPr lang="en-US" altLang="ja-JP" sz="2400" dirty="0">
                <a:latin typeface="Century" panose="02040604050505020304" pitchFamily="18" charset="0"/>
              </a:rPr>
              <a:t>XML</a:t>
            </a:r>
            <a:r>
              <a:rPr lang="ja-JP" altLang="en-US" sz="2400" dirty="0">
                <a:latin typeface="Century" panose="02040604050505020304" pitchFamily="18" charset="0"/>
              </a:rPr>
              <a:t>形式フォーマットのメッセージの具体的作り方・取込み方の解説</a:t>
            </a:r>
            <a:endParaRPr lang="en-US" altLang="ja-JP" sz="2400" dirty="0">
              <a:latin typeface="Century" panose="02040604050505020304" pitchFamily="18" charset="0"/>
            </a:endParaRPr>
          </a:p>
          <a:p>
            <a:pPr lvl="1"/>
            <a:r>
              <a:rPr lang="ja-JP" altLang="en-US" sz="2400" dirty="0">
                <a:latin typeface="Century" panose="02040604050505020304" pitchFamily="18" charset="0"/>
              </a:rPr>
              <a:t>　</a:t>
            </a:r>
            <a:r>
              <a:rPr lang="en-US" altLang="ja-JP" sz="2400" dirty="0">
                <a:latin typeface="Century" panose="02040604050505020304" pitchFamily="18" charset="0"/>
              </a:rPr>
              <a:t>- XML</a:t>
            </a:r>
            <a:r>
              <a:rPr lang="ja-JP" altLang="en-US" sz="2400" dirty="0">
                <a:latin typeface="Century" panose="02040604050505020304" pitchFamily="18" charset="0"/>
              </a:rPr>
              <a:t>メッセージの作り方</a:t>
            </a:r>
            <a:endParaRPr lang="en-US" altLang="ja-JP" sz="2400" dirty="0">
              <a:latin typeface="Century" panose="02040604050505020304" pitchFamily="18" charset="0"/>
            </a:endParaRPr>
          </a:p>
          <a:p>
            <a:pPr lvl="1"/>
            <a:r>
              <a:rPr lang="ja-JP" altLang="en-US" sz="2400" dirty="0">
                <a:latin typeface="Century" panose="02040604050505020304" pitchFamily="18" charset="0"/>
              </a:rPr>
              <a:t>　</a:t>
            </a:r>
            <a:r>
              <a:rPr lang="en-US" altLang="ja-JP" sz="2400" dirty="0">
                <a:latin typeface="Century" panose="02040604050505020304" pitchFamily="18" charset="0"/>
              </a:rPr>
              <a:t>- XML</a:t>
            </a:r>
            <a:r>
              <a:rPr lang="ja-JP" altLang="en-US" sz="2400" dirty="0">
                <a:latin typeface="Century" panose="02040604050505020304" pitchFamily="18" charset="0"/>
              </a:rPr>
              <a:t>メッセージの取込み方</a:t>
            </a:r>
            <a:endParaRPr lang="en-US" altLang="ja-JP" sz="2400" dirty="0">
              <a:latin typeface="Century" panose="02040604050505020304" pitchFamily="18" charset="0"/>
            </a:endParaRPr>
          </a:p>
          <a:p>
            <a:pPr marL="342900" indent="-342900">
              <a:buFont typeface="Wingdings" panose="05000000000000000000" pitchFamily="2" charset="2"/>
              <a:buChar char="Ø"/>
            </a:pPr>
            <a:endParaRPr lang="en-US" altLang="ja-JP" sz="2400" dirty="0">
              <a:latin typeface="Century" panose="02040604050505020304" pitchFamily="18" charset="0"/>
            </a:endParaRPr>
          </a:p>
          <a:p>
            <a:pPr marL="342900" indent="-342900">
              <a:buFont typeface="Wingdings" panose="05000000000000000000" pitchFamily="2" charset="2"/>
              <a:buChar char="Ø"/>
            </a:pPr>
            <a:r>
              <a:rPr lang="ja-JP" altLang="en-US" sz="2400" dirty="0">
                <a:latin typeface="Century" panose="02040604050505020304" pitchFamily="18" charset="0"/>
              </a:rPr>
              <a:t>商流情報の格納方法</a:t>
            </a:r>
            <a:endParaRPr lang="en-US" altLang="ja-JP" sz="2400" dirty="0">
              <a:latin typeface="Century" panose="02040604050505020304" pitchFamily="18" charset="0"/>
            </a:endParaRPr>
          </a:p>
          <a:p>
            <a:pPr lvl="1"/>
            <a:r>
              <a:rPr lang="ja-JP" altLang="en-US" sz="2400" dirty="0">
                <a:latin typeface="Century" panose="02040604050505020304" pitchFamily="18" charset="0"/>
              </a:rPr>
              <a:t>・　国連</a:t>
            </a:r>
            <a:r>
              <a:rPr lang="en-US" altLang="ja-JP" sz="2400" dirty="0">
                <a:latin typeface="Century" panose="02040604050505020304" pitchFamily="18" charset="0"/>
              </a:rPr>
              <a:t>CEFACT XML</a:t>
            </a:r>
            <a:r>
              <a:rPr lang="ja-JP" altLang="en-US" sz="2400" dirty="0">
                <a:latin typeface="Century" panose="02040604050505020304" pitchFamily="18" charset="0"/>
              </a:rPr>
              <a:t>フォーマットの商流情報（支払案内）</a:t>
            </a:r>
            <a:r>
              <a:rPr lang="en-US" altLang="ja-JP" sz="2400" dirty="0">
                <a:latin typeface="Century" panose="02040604050505020304" pitchFamily="18" charset="0"/>
              </a:rPr>
              <a:t>XML</a:t>
            </a:r>
            <a:r>
              <a:rPr lang="ja-JP" altLang="en-US" sz="2400" dirty="0">
                <a:latin typeface="Century" panose="02040604050505020304" pitchFamily="18" charset="0"/>
              </a:rPr>
              <a:t>メッセージの</a:t>
            </a:r>
            <a:endParaRPr lang="en-US" altLang="ja-JP" sz="2400" dirty="0">
              <a:latin typeface="Century" panose="02040604050505020304" pitchFamily="18" charset="0"/>
            </a:endParaRPr>
          </a:p>
          <a:p>
            <a:pPr lvl="1"/>
            <a:r>
              <a:rPr lang="ja-JP" altLang="en-US" sz="2400" dirty="0">
                <a:latin typeface="Century" panose="02040604050505020304" pitchFamily="18" charset="0"/>
              </a:rPr>
              <a:t>　　作り方</a:t>
            </a:r>
            <a:endParaRPr lang="en-US" altLang="ja-JP" sz="2400" dirty="0">
              <a:latin typeface="Century" panose="02040604050505020304" pitchFamily="18" charset="0"/>
            </a:endParaRPr>
          </a:p>
          <a:p>
            <a:pPr lvl="1"/>
            <a:r>
              <a:rPr lang="ja-JP" altLang="en-US" sz="2400" dirty="0">
                <a:latin typeface="Century" panose="02040604050505020304" pitchFamily="18" charset="0"/>
              </a:rPr>
              <a:t>・　情報項目の選定</a:t>
            </a:r>
            <a:endParaRPr lang="en-US" altLang="ja-JP" sz="2400" dirty="0">
              <a:latin typeface="Century" panose="02040604050505020304" pitchFamily="18" charset="0"/>
            </a:endParaRPr>
          </a:p>
          <a:p>
            <a:pPr lvl="1"/>
            <a:r>
              <a:rPr lang="ja-JP" altLang="en-US" sz="2400" dirty="0">
                <a:latin typeface="Century" panose="02040604050505020304" pitchFamily="18" charset="0"/>
              </a:rPr>
              <a:t>　　　「金融・ＩＴネットワークシステム向けの商流情報の設定方法と</a:t>
            </a:r>
            <a:endParaRPr lang="en-US" altLang="ja-JP" sz="2400" dirty="0">
              <a:latin typeface="Century" panose="02040604050505020304" pitchFamily="18" charset="0"/>
            </a:endParaRPr>
          </a:p>
          <a:p>
            <a:pPr lvl="1"/>
            <a:r>
              <a:rPr lang="ja-JP" altLang="en-US" sz="2400" dirty="0">
                <a:latin typeface="Century" panose="02040604050505020304" pitchFamily="18" charset="0"/>
              </a:rPr>
              <a:t>　　　　商流情報項目のタグ（案）について」</a:t>
            </a:r>
            <a:endParaRPr lang="en-US" altLang="ja-JP" sz="2400" dirty="0">
              <a:latin typeface="Century" panose="02040604050505020304" pitchFamily="18" charset="0"/>
            </a:endParaRPr>
          </a:p>
          <a:p>
            <a:pPr lvl="1"/>
            <a:r>
              <a:rPr lang="ja-JP" altLang="en-US" sz="2400" dirty="0">
                <a:latin typeface="Century" panose="02040604050505020304" pitchFamily="18" charset="0"/>
              </a:rPr>
              <a:t>・　エンコーディング手順</a:t>
            </a:r>
            <a:endParaRPr lang="en-US" altLang="ja-JP" sz="2400" dirty="0">
              <a:latin typeface="Century" panose="02040604050505020304" pitchFamily="18" charset="0"/>
            </a:endParaRPr>
          </a:p>
          <a:p>
            <a:pPr lvl="1"/>
            <a:r>
              <a:rPr lang="ja-JP" altLang="en-US" sz="2400" dirty="0">
                <a:latin typeface="Century" panose="02040604050505020304" pitchFamily="18" charset="0"/>
              </a:rPr>
              <a:t>・　商流情報に関する</a:t>
            </a:r>
            <a:r>
              <a:rPr lang="en-US" altLang="ja-JP" sz="2400" dirty="0">
                <a:latin typeface="Century" panose="02040604050505020304" pitchFamily="18" charset="0"/>
              </a:rPr>
              <a:t>XML</a:t>
            </a:r>
            <a:r>
              <a:rPr lang="ja-JP" altLang="en-US" sz="2400" dirty="0">
                <a:latin typeface="Century" panose="02040604050505020304" pitchFamily="18" charset="0"/>
              </a:rPr>
              <a:t>スキーマ</a:t>
            </a:r>
            <a:endParaRPr lang="en-US" altLang="ja-JP" sz="2400" dirty="0">
              <a:latin typeface="Century" panose="02040604050505020304" pitchFamily="18" charset="0"/>
            </a:endParaRPr>
          </a:p>
          <a:p>
            <a:pPr lvl="1"/>
            <a:r>
              <a:rPr lang="ja-JP" altLang="en-US" sz="2400" dirty="0">
                <a:latin typeface="Century" panose="02040604050505020304" pitchFamily="18" charset="0"/>
              </a:rPr>
              <a:t>・　データ区分、業界区分等のローカルなコードリストの一覧化</a:t>
            </a:r>
            <a:endParaRPr lang="en-US" altLang="ja-JP" sz="2400" dirty="0">
              <a:latin typeface="Century" panose="02040604050505020304" pitchFamily="18" charset="0"/>
            </a:endParaRPr>
          </a:p>
        </p:txBody>
      </p:sp>
      <p:sp>
        <p:nvSpPr>
          <p:cNvPr id="19460" name="テキスト ボックス 4"/>
          <p:cNvSpPr txBox="1">
            <a:spLocks noChangeArrowheads="1"/>
          </p:cNvSpPr>
          <p:nvPr/>
        </p:nvSpPr>
        <p:spPr bwMode="auto">
          <a:xfrm>
            <a:off x="552009" y="371732"/>
            <a:ext cx="8912502" cy="584775"/>
          </a:xfrm>
          <a:prstGeom prst="rect">
            <a:avLst/>
          </a:prstGeom>
          <a:noFill/>
          <a:ln w="9525">
            <a:noFill/>
            <a:miter lim="800000"/>
            <a:headEnd/>
            <a:tailEnd/>
          </a:ln>
        </p:spPr>
        <p:txBody>
          <a:bodyPr wrap="square">
            <a:spAutoFit/>
          </a:bodyPr>
          <a:lstStyle/>
          <a:p>
            <a:r>
              <a:rPr lang="ja-JP" altLang="en-US" sz="3200" b="1" dirty="0">
                <a:latin typeface="Calibri" pitchFamily="34" charset="0"/>
              </a:rPr>
              <a:t>２．企業側</a:t>
            </a:r>
            <a:r>
              <a:rPr lang="en-US" altLang="ja-JP" sz="3200" b="1" dirty="0">
                <a:latin typeface="Calibri" pitchFamily="34" charset="0"/>
              </a:rPr>
              <a:t>ISO20022</a:t>
            </a:r>
            <a:r>
              <a:rPr lang="ja-JP" altLang="en-US" sz="3200" b="1" dirty="0">
                <a:latin typeface="Calibri" pitchFamily="34" charset="0"/>
              </a:rPr>
              <a:t>インタフェース導入ガイド</a:t>
            </a:r>
            <a:endParaRPr lang="ja-JP" altLang="ja-JP" sz="3200" b="1" dirty="0">
              <a:latin typeface="Calibri" pitchFamily="34" charset="0"/>
            </a:endParaRPr>
          </a:p>
        </p:txBody>
      </p:sp>
      <p:sp>
        <p:nvSpPr>
          <p:cNvPr id="2" name="スライド番号プレースホルダー 1"/>
          <p:cNvSpPr>
            <a:spLocks noGrp="1"/>
          </p:cNvSpPr>
          <p:nvPr>
            <p:ph type="sldNum" sz="quarter" idx="12"/>
          </p:nvPr>
        </p:nvSpPr>
        <p:spPr/>
        <p:txBody>
          <a:bodyPr/>
          <a:lstStyle/>
          <a:p>
            <a:fld id="{673F65B0-C8AE-4183-9623-5699D39311B4}" type="slidenum">
              <a:rPr kumimoji="1" lang="ja-JP" altLang="en-US" smtClean="0"/>
              <a:t>3</a:t>
            </a:fld>
            <a:endParaRPr kumimoji="1" lang="ja-JP" altLang="en-US"/>
          </a:p>
        </p:txBody>
      </p:sp>
    </p:spTree>
    <p:extLst>
      <p:ext uri="{BB962C8B-B14F-4D97-AF65-F5344CB8AC3E}">
        <p14:creationId xmlns:p14="http://schemas.microsoft.com/office/powerpoint/2010/main" val="302627915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9" name="テキスト ボックス 2"/>
          <p:cNvSpPr txBox="1">
            <a:spLocks noChangeArrowheads="1"/>
          </p:cNvSpPr>
          <p:nvPr/>
        </p:nvSpPr>
        <p:spPr bwMode="auto">
          <a:xfrm>
            <a:off x="1080655" y="1173291"/>
            <a:ext cx="10083338" cy="4886687"/>
          </a:xfrm>
          <a:prstGeom prst="rect">
            <a:avLst/>
          </a:prstGeom>
          <a:noFill/>
          <a:ln w="9525">
            <a:solidFill>
              <a:schemeClr val="accent1"/>
            </a:solidFill>
            <a:miter lim="800000"/>
            <a:headEnd/>
            <a:tailEnd/>
          </a:ln>
        </p:spPr>
        <p:txBody>
          <a:bodyPr>
            <a:normAutofit fontScale="92500" lnSpcReduction="20000"/>
          </a:bodyPr>
          <a:lstStyle/>
          <a:p>
            <a:r>
              <a:rPr lang="ja-JP" altLang="en-US" sz="2400" dirty="0"/>
              <a:t>国連</a:t>
            </a:r>
            <a:r>
              <a:rPr lang="en-US" altLang="ja-JP" sz="2400" dirty="0"/>
              <a:t>CEFACT</a:t>
            </a:r>
            <a:r>
              <a:rPr lang="ja-JP" altLang="en-US" sz="2400" dirty="0"/>
              <a:t>標準の</a:t>
            </a:r>
            <a:r>
              <a:rPr lang="en-US" altLang="ja-JP" sz="2400" dirty="0"/>
              <a:t>XML</a:t>
            </a:r>
            <a:r>
              <a:rPr lang="ja-JP" altLang="en-US" sz="2400" dirty="0"/>
              <a:t>スキーマは使わない部分が多く、使いにくい。</a:t>
            </a:r>
            <a:endParaRPr lang="en-US" altLang="ja-JP" sz="2400" dirty="0"/>
          </a:p>
          <a:p>
            <a:endParaRPr lang="en-US" altLang="ja-JP" sz="2400" dirty="0"/>
          </a:p>
          <a:p>
            <a:r>
              <a:rPr lang="ja-JP" altLang="en-US" sz="2400" dirty="0"/>
              <a:t>・　２つの外部</a:t>
            </a:r>
            <a:r>
              <a:rPr lang="en-US" altLang="ja-JP" sz="2400" dirty="0"/>
              <a:t>XML</a:t>
            </a:r>
            <a:r>
              <a:rPr lang="ja-JP" altLang="en-US" sz="2400" dirty="0"/>
              <a:t>スキーマが必要</a:t>
            </a:r>
            <a:endParaRPr lang="en-US" altLang="ja-JP" sz="2400" dirty="0"/>
          </a:p>
          <a:p>
            <a:r>
              <a:rPr lang="en-US" altLang="ja-JP" sz="2400" dirty="0"/>
              <a:t>	UnqualifiedDataType_20p0.xsd	Size:</a:t>
            </a:r>
            <a:r>
              <a:rPr lang="ja-JP" altLang="en-US" sz="2400" dirty="0"/>
              <a:t> </a:t>
            </a:r>
            <a:r>
              <a:rPr lang="en-US" altLang="ja-JP" sz="2400" dirty="0"/>
              <a:t> 63k</a:t>
            </a:r>
          </a:p>
          <a:p>
            <a:r>
              <a:rPr lang="en-US" altLang="ja-JP" sz="2400" dirty="0"/>
              <a:t>	QualifiedDataType_20p0.xsd	Size:543k</a:t>
            </a:r>
          </a:p>
          <a:p>
            <a:endParaRPr lang="en-US" altLang="ja-JP" sz="2400" dirty="0"/>
          </a:p>
          <a:p>
            <a:r>
              <a:rPr lang="ja-JP" altLang="en-US" sz="2400" dirty="0"/>
              <a:t>・　</a:t>
            </a:r>
            <a:r>
              <a:rPr lang="en-US" altLang="ja-JP" sz="2400" dirty="0" err="1"/>
              <a:t>QualifiedDataType</a:t>
            </a:r>
            <a:r>
              <a:rPr lang="ja-JP" altLang="en-US" sz="2400" dirty="0"/>
              <a:t>の</a:t>
            </a:r>
            <a:r>
              <a:rPr lang="en-US" altLang="ja-JP" sz="2400" dirty="0"/>
              <a:t>XML</a:t>
            </a:r>
            <a:r>
              <a:rPr lang="ja-JP" altLang="en-US" sz="2400" dirty="0"/>
              <a:t>スキーマは、１２８個の外部</a:t>
            </a:r>
            <a:r>
              <a:rPr lang="en-US" altLang="ja-JP" sz="2400" dirty="0"/>
              <a:t>XML</a:t>
            </a:r>
            <a:r>
              <a:rPr lang="ja-JP" altLang="en-US" sz="2400" dirty="0"/>
              <a:t>スキーマ</a:t>
            </a:r>
            <a:endParaRPr lang="en-US" altLang="ja-JP" sz="2400" dirty="0"/>
          </a:p>
          <a:p>
            <a:r>
              <a:rPr lang="ja-JP" altLang="en-US" sz="2400" dirty="0"/>
              <a:t>　　　　（コードリスト）（</a:t>
            </a:r>
            <a:r>
              <a:rPr lang="en-US" altLang="ja-JP" sz="2400" dirty="0"/>
              <a:t>Size:3.53M</a:t>
            </a:r>
            <a:r>
              <a:rPr lang="ja-JP" altLang="en-US" sz="2400" dirty="0"/>
              <a:t>）が必要</a:t>
            </a:r>
            <a:endParaRPr lang="en-US" altLang="ja-JP" sz="2400" dirty="0"/>
          </a:p>
          <a:p>
            <a:r>
              <a:rPr lang="ja-JP" altLang="en-US" sz="2400" dirty="0"/>
              <a:t>　　</a:t>
            </a:r>
            <a:r>
              <a:rPr lang="en-US" altLang="ja-JP" sz="2400" dirty="0"/>
              <a:t>- </a:t>
            </a:r>
            <a:r>
              <a:rPr lang="ja-JP" altLang="en-US" sz="2400" dirty="0"/>
              <a:t>商流情報に使われていないコードリスト</a:t>
            </a:r>
            <a:endParaRPr lang="en-US" altLang="ja-JP" sz="2400" dirty="0"/>
          </a:p>
          <a:p>
            <a:r>
              <a:rPr lang="ja-JP" altLang="en-US" sz="2400" dirty="0"/>
              <a:t>　　</a:t>
            </a:r>
            <a:r>
              <a:rPr lang="en-US" altLang="ja-JP" sz="2400" dirty="0"/>
              <a:t>-</a:t>
            </a:r>
            <a:r>
              <a:rPr lang="ja-JP" altLang="en-US" sz="2400" dirty="0"/>
              <a:t> 商流情報に使われない不要なコード値を含む大きなコードリスト</a:t>
            </a:r>
            <a:endParaRPr lang="en-US" altLang="ja-JP" sz="2400" dirty="0"/>
          </a:p>
          <a:p>
            <a:endParaRPr lang="en-US" altLang="ja-JP" sz="2400" dirty="0"/>
          </a:p>
          <a:p>
            <a:r>
              <a:rPr lang="ja-JP" altLang="en-US" sz="2400" dirty="0"/>
              <a:t>・　現在試作した</a:t>
            </a:r>
            <a:r>
              <a:rPr lang="en-US" altLang="ja-JP" sz="2400" dirty="0"/>
              <a:t>XML</a:t>
            </a:r>
            <a:r>
              <a:rPr lang="ja-JP" altLang="en-US" sz="2400" dirty="0"/>
              <a:t>スキーマのサイズは　</a:t>
            </a:r>
            <a:r>
              <a:rPr lang="en-US" altLang="ja-JP" sz="2400" dirty="0"/>
              <a:t>21k</a:t>
            </a:r>
          </a:p>
          <a:p>
            <a:r>
              <a:rPr lang="ja-JP" altLang="en-US" sz="2400" dirty="0">
                <a:latin typeface="Century" panose="02040604050505020304" pitchFamily="18" charset="0"/>
              </a:rPr>
              <a:t>　　</a:t>
            </a:r>
            <a:r>
              <a:rPr lang="en-US" altLang="ja-JP" sz="2400" dirty="0">
                <a:latin typeface="Century" panose="02040604050505020304" pitchFamily="18" charset="0"/>
              </a:rPr>
              <a:t>- </a:t>
            </a:r>
            <a:r>
              <a:rPr lang="ja-JP" altLang="ja-JP" sz="2400" dirty="0"/>
              <a:t>中小企業庁の「次世代企業間データ連携調査事業」実証</a:t>
            </a:r>
            <a:r>
              <a:rPr lang="ja-JP" altLang="en-US" sz="2400" dirty="0"/>
              <a:t>プロジェクトで</a:t>
            </a:r>
            <a:endParaRPr lang="en-US" altLang="ja-JP" sz="2400" dirty="0"/>
          </a:p>
          <a:p>
            <a:r>
              <a:rPr lang="ja-JP" altLang="en-US" sz="2400" dirty="0">
                <a:latin typeface="Century" panose="02040604050505020304" pitchFamily="18" charset="0"/>
              </a:rPr>
              <a:t>　　　作成されたツールで生成</a:t>
            </a:r>
            <a:endParaRPr lang="en-US" altLang="ja-JP" sz="2400" dirty="0">
              <a:latin typeface="Century" panose="02040604050505020304" pitchFamily="18" charset="0"/>
            </a:endParaRPr>
          </a:p>
          <a:p>
            <a:endParaRPr lang="en-US" altLang="ja-JP" sz="2400" dirty="0">
              <a:latin typeface="Century" panose="02040604050505020304" pitchFamily="18" charset="0"/>
            </a:endParaRPr>
          </a:p>
          <a:p>
            <a:r>
              <a:rPr lang="ja-JP" altLang="en-US" sz="2400" dirty="0">
                <a:latin typeface="Century" panose="02040604050505020304" pitchFamily="18" charset="0"/>
              </a:rPr>
              <a:t>対策：</a:t>
            </a:r>
            <a:endParaRPr lang="en-US" altLang="ja-JP" sz="2400" dirty="0">
              <a:latin typeface="Century" panose="02040604050505020304" pitchFamily="18" charset="0"/>
            </a:endParaRPr>
          </a:p>
          <a:p>
            <a:r>
              <a:rPr lang="ja-JP" altLang="en-US" sz="2400" dirty="0">
                <a:latin typeface="Century" panose="02040604050505020304" pitchFamily="18" charset="0"/>
              </a:rPr>
              <a:t>　必要な</a:t>
            </a:r>
            <a:r>
              <a:rPr lang="en-US" altLang="ja-JP" sz="2400" dirty="0">
                <a:latin typeface="Century" panose="02040604050505020304" pitchFamily="18" charset="0"/>
              </a:rPr>
              <a:t>Data</a:t>
            </a:r>
            <a:r>
              <a:rPr lang="ja-JP" altLang="en-US" sz="2400" dirty="0">
                <a:latin typeface="Century" panose="02040604050505020304" pitchFamily="18" charset="0"/>
              </a:rPr>
              <a:t> </a:t>
            </a:r>
            <a:r>
              <a:rPr lang="en-US" altLang="ja-JP" sz="2400" dirty="0">
                <a:latin typeface="Century" panose="02040604050505020304" pitchFamily="18" charset="0"/>
              </a:rPr>
              <a:t>Type</a:t>
            </a:r>
            <a:r>
              <a:rPr lang="ja-JP" altLang="en-US" sz="2400" dirty="0" err="1">
                <a:latin typeface="Century" panose="02040604050505020304" pitchFamily="18" charset="0"/>
              </a:rPr>
              <a:t>、</a:t>
            </a:r>
            <a:r>
              <a:rPr lang="ja-JP" altLang="en-US" sz="2400" dirty="0">
                <a:latin typeface="Century" panose="02040604050505020304" pitchFamily="18" charset="0"/>
              </a:rPr>
              <a:t>必要なコードリストを取り込む</a:t>
            </a:r>
            <a:r>
              <a:rPr lang="en-US" altLang="ja-JP" sz="2400" dirty="0">
                <a:latin typeface="Century" panose="02040604050505020304" pitchFamily="18" charset="0"/>
              </a:rPr>
              <a:t>XML</a:t>
            </a:r>
            <a:r>
              <a:rPr lang="ja-JP" altLang="en-US" sz="2400" dirty="0">
                <a:latin typeface="Century" panose="02040604050505020304" pitchFamily="18" charset="0"/>
              </a:rPr>
              <a:t>スキーマ生成ツールを開発</a:t>
            </a:r>
            <a:endParaRPr lang="en-US" altLang="ja-JP" sz="2400" dirty="0">
              <a:latin typeface="Century" panose="02040604050505020304" pitchFamily="18" charset="0"/>
            </a:endParaRPr>
          </a:p>
          <a:p>
            <a:endParaRPr lang="en-US" altLang="ja-JP" sz="2400" dirty="0">
              <a:latin typeface="Century" panose="02040604050505020304" pitchFamily="18" charset="0"/>
            </a:endParaRPr>
          </a:p>
        </p:txBody>
      </p:sp>
      <p:sp>
        <p:nvSpPr>
          <p:cNvPr id="19460" name="テキスト ボックス 4"/>
          <p:cNvSpPr txBox="1">
            <a:spLocks noChangeArrowheads="1"/>
          </p:cNvSpPr>
          <p:nvPr/>
        </p:nvSpPr>
        <p:spPr bwMode="auto">
          <a:xfrm>
            <a:off x="552009" y="371732"/>
            <a:ext cx="8912502" cy="584775"/>
          </a:xfrm>
          <a:prstGeom prst="rect">
            <a:avLst/>
          </a:prstGeom>
          <a:noFill/>
          <a:ln w="9525">
            <a:noFill/>
            <a:miter lim="800000"/>
            <a:headEnd/>
            <a:tailEnd/>
          </a:ln>
        </p:spPr>
        <p:txBody>
          <a:bodyPr wrap="square">
            <a:spAutoFit/>
          </a:bodyPr>
          <a:lstStyle/>
          <a:p>
            <a:r>
              <a:rPr lang="ja-JP" altLang="en-US" sz="3200" b="1" dirty="0">
                <a:latin typeface="Calibri" pitchFamily="34" charset="0"/>
              </a:rPr>
              <a:t>３．</a:t>
            </a:r>
            <a:r>
              <a:rPr lang="ja-JP" altLang="en-US" sz="3200" dirty="0">
                <a:latin typeface="Calibri" pitchFamily="34" charset="0"/>
              </a:rPr>
              <a:t>課題：</a:t>
            </a:r>
            <a:r>
              <a:rPr lang="ja-JP" altLang="en-US" sz="3200" dirty="0"/>
              <a:t>使いやすい</a:t>
            </a:r>
            <a:r>
              <a:rPr lang="en-US" altLang="ja-JP" sz="3200" dirty="0"/>
              <a:t>XML</a:t>
            </a:r>
            <a:r>
              <a:rPr lang="ja-JP" altLang="en-US" sz="3200" dirty="0"/>
              <a:t>スキーマが必要</a:t>
            </a:r>
            <a:endParaRPr lang="ja-JP" altLang="ja-JP" sz="3200" dirty="0">
              <a:latin typeface="Calibri" pitchFamily="34" charset="0"/>
            </a:endParaRPr>
          </a:p>
        </p:txBody>
      </p:sp>
      <p:sp>
        <p:nvSpPr>
          <p:cNvPr id="2" name="スライド番号プレースホルダー 1"/>
          <p:cNvSpPr>
            <a:spLocks noGrp="1"/>
          </p:cNvSpPr>
          <p:nvPr>
            <p:ph type="sldNum" sz="quarter" idx="12"/>
          </p:nvPr>
        </p:nvSpPr>
        <p:spPr/>
        <p:txBody>
          <a:bodyPr/>
          <a:lstStyle/>
          <a:p>
            <a:fld id="{673F65B0-C8AE-4183-9623-5699D39311B4}" type="slidenum">
              <a:rPr kumimoji="1" lang="ja-JP" altLang="en-US" smtClean="0"/>
              <a:t>4</a:t>
            </a:fld>
            <a:endParaRPr kumimoji="1" lang="ja-JP" altLang="en-US" dirty="0"/>
          </a:p>
        </p:txBody>
      </p:sp>
    </p:spTree>
    <p:extLst>
      <p:ext uri="{BB962C8B-B14F-4D97-AF65-F5344CB8AC3E}">
        <p14:creationId xmlns:p14="http://schemas.microsoft.com/office/powerpoint/2010/main" val="157354553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9" name="テキスト ボックス 2"/>
          <p:cNvSpPr txBox="1">
            <a:spLocks noChangeArrowheads="1"/>
          </p:cNvSpPr>
          <p:nvPr/>
        </p:nvSpPr>
        <p:spPr bwMode="auto">
          <a:xfrm>
            <a:off x="1080655" y="1173291"/>
            <a:ext cx="10083338" cy="5302324"/>
          </a:xfrm>
          <a:prstGeom prst="rect">
            <a:avLst/>
          </a:prstGeom>
          <a:noFill/>
          <a:ln w="9525">
            <a:solidFill>
              <a:schemeClr val="accent1"/>
            </a:solidFill>
            <a:miter lim="800000"/>
            <a:headEnd/>
            <a:tailEnd/>
          </a:ln>
        </p:spPr>
        <p:txBody>
          <a:bodyPr>
            <a:normAutofit fontScale="85000" lnSpcReduction="20000"/>
          </a:bodyPr>
          <a:lstStyle/>
          <a:p>
            <a:pPr marL="342900" indent="-342900">
              <a:buFont typeface="Wingdings" panose="05000000000000000000" pitchFamily="2" charset="2"/>
              <a:buChar char="Ø"/>
            </a:pPr>
            <a:r>
              <a:rPr lang="ja-JP" altLang="en-US" sz="2400" dirty="0">
                <a:latin typeface="Century" panose="02040604050505020304" pitchFamily="18" charset="0"/>
              </a:rPr>
              <a:t>前書</a:t>
            </a:r>
            <a:endParaRPr lang="en-US" altLang="ja-JP" sz="2400" dirty="0">
              <a:latin typeface="Century" panose="02040604050505020304" pitchFamily="18" charset="0"/>
            </a:endParaRPr>
          </a:p>
          <a:p>
            <a:pPr marL="800100" lvl="1" indent="-342900">
              <a:buFont typeface="Arial" panose="020B0604020202020204" pitchFamily="34" charset="0"/>
              <a:buChar char="•"/>
            </a:pPr>
            <a:r>
              <a:rPr lang="ja-JP" altLang="en-US" sz="2400" dirty="0">
                <a:latin typeface="Century" panose="02040604050505020304" pitchFamily="18" charset="0"/>
              </a:rPr>
              <a:t>はじめに</a:t>
            </a:r>
            <a:endParaRPr lang="en-US" altLang="ja-JP" sz="2400" dirty="0">
              <a:latin typeface="Century" panose="02040604050505020304" pitchFamily="18" charset="0"/>
            </a:endParaRPr>
          </a:p>
          <a:p>
            <a:pPr marL="800100" lvl="1" indent="-342900">
              <a:buFont typeface="Arial" panose="020B0604020202020204" pitchFamily="34" charset="0"/>
              <a:buChar char="•"/>
            </a:pPr>
            <a:r>
              <a:rPr lang="ja-JP" altLang="en-US" sz="2400" dirty="0">
                <a:latin typeface="Century" panose="02040604050505020304" pitchFamily="18" charset="0"/>
              </a:rPr>
              <a:t>想定読者</a:t>
            </a:r>
            <a:endParaRPr lang="en-US" altLang="ja-JP" sz="2400" dirty="0">
              <a:latin typeface="Century" panose="02040604050505020304" pitchFamily="18" charset="0"/>
            </a:endParaRPr>
          </a:p>
          <a:p>
            <a:endParaRPr lang="en-US" altLang="ja-JP" sz="2400" dirty="0">
              <a:latin typeface="Century" panose="02040604050505020304" pitchFamily="18" charset="0"/>
            </a:endParaRPr>
          </a:p>
          <a:p>
            <a:pPr marL="342900" indent="-342900">
              <a:buFont typeface="Wingdings" panose="05000000000000000000" pitchFamily="2" charset="2"/>
              <a:buChar char="Ø"/>
            </a:pPr>
            <a:r>
              <a:rPr lang="en-US" altLang="ja-JP" sz="2400" dirty="0">
                <a:latin typeface="Century" panose="02040604050505020304" pitchFamily="18" charset="0"/>
              </a:rPr>
              <a:t>ISO20022</a:t>
            </a:r>
            <a:r>
              <a:rPr lang="ja-JP" altLang="en-US" sz="2400" dirty="0">
                <a:latin typeface="Century" panose="02040604050505020304" pitchFamily="18" charset="0"/>
              </a:rPr>
              <a:t>（</a:t>
            </a:r>
            <a:r>
              <a:rPr lang="en-US" altLang="ja-JP" sz="2400" dirty="0">
                <a:latin typeface="Century" panose="02040604050505020304" pitchFamily="18" charset="0"/>
              </a:rPr>
              <a:t>Pain</a:t>
            </a:r>
            <a:r>
              <a:rPr lang="ja-JP" altLang="en-US" sz="2400" dirty="0" err="1">
                <a:latin typeface="Century" panose="02040604050505020304" pitchFamily="18" charset="0"/>
              </a:rPr>
              <a:t>、</a:t>
            </a:r>
            <a:r>
              <a:rPr lang="en-US" altLang="ja-JP" sz="2400" dirty="0" err="1">
                <a:latin typeface="Century" panose="02040604050505020304" pitchFamily="18" charset="0"/>
              </a:rPr>
              <a:t>Camt</a:t>
            </a:r>
            <a:r>
              <a:rPr lang="ja-JP" altLang="en-US" sz="2400" dirty="0">
                <a:latin typeface="Century" panose="02040604050505020304" pitchFamily="18" charset="0"/>
              </a:rPr>
              <a:t>）の使い方</a:t>
            </a:r>
            <a:endParaRPr lang="en-US" altLang="ja-JP" sz="2400" dirty="0">
              <a:latin typeface="Century" panose="02040604050505020304" pitchFamily="18" charset="0"/>
            </a:endParaRPr>
          </a:p>
          <a:p>
            <a:pPr marL="800100" lvl="1" indent="-342900">
              <a:buFont typeface="Arial" panose="020B0604020202020204" pitchFamily="34" charset="0"/>
              <a:buChar char="•"/>
            </a:pPr>
            <a:r>
              <a:rPr lang="en-US" altLang="ja-JP" sz="2400" dirty="0">
                <a:latin typeface="Century" panose="02040604050505020304" pitchFamily="18" charset="0"/>
              </a:rPr>
              <a:t>XML</a:t>
            </a:r>
            <a:r>
              <a:rPr lang="ja-JP" altLang="en-US" sz="2400" dirty="0">
                <a:latin typeface="Century" panose="02040604050505020304" pitchFamily="18" charset="0"/>
              </a:rPr>
              <a:t>メッセージ（</a:t>
            </a:r>
            <a:r>
              <a:rPr lang="en-US" altLang="ja-JP" sz="2400" dirty="0">
                <a:latin typeface="Century" panose="02040604050505020304" pitchFamily="18" charset="0"/>
              </a:rPr>
              <a:t>Pain.001</a:t>
            </a:r>
            <a:r>
              <a:rPr lang="ja-JP" altLang="en-US" sz="2400" dirty="0">
                <a:latin typeface="Century" panose="02040604050505020304" pitchFamily="18" charset="0"/>
              </a:rPr>
              <a:t>）の作り方</a:t>
            </a:r>
            <a:endParaRPr lang="en-US" altLang="ja-JP" sz="2400" dirty="0">
              <a:latin typeface="Century" panose="02040604050505020304" pitchFamily="18" charset="0"/>
            </a:endParaRPr>
          </a:p>
          <a:p>
            <a:pPr marL="800100" lvl="1" indent="-342900">
              <a:buFont typeface="Arial" panose="020B0604020202020204" pitchFamily="34" charset="0"/>
              <a:buChar char="•"/>
            </a:pPr>
            <a:r>
              <a:rPr lang="en-US" altLang="ja-JP" sz="2400" dirty="0">
                <a:latin typeface="Century" panose="02040604050505020304" pitchFamily="18" charset="0"/>
              </a:rPr>
              <a:t>XML</a:t>
            </a:r>
            <a:r>
              <a:rPr lang="ja-JP" altLang="en-US" sz="2400" dirty="0">
                <a:latin typeface="Century" panose="02040604050505020304" pitchFamily="18" charset="0"/>
              </a:rPr>
              <a:t>メッセージ</a:t>
            </a:r>
            <a:r>
              <a:rPr lang="en-US" altLang="ja-JP" sz="2400" dirty="0">
                <a:latin typeface="Century" panose="02040604050505020304" pitchFamily="18" charset="0"/>
              </a:rPr>
              <a:t>(Camt.052</a:t>
            </a:r>
            <a:r>
              <a:rPr lang="ja-JP" altLang="en-US" sz="2400" dirty="0" err="1">
                <a:latin typeface="Century" panose="02040604050505020304" pitchFamily="18" charset="0"/>
              </a:rPr>
              <a:t>、</a:t>
            </a:r>
            <a:r>
              <a:rPr lang="en-US" altLang="ja-JP" sz="2400" dirty="0">
                <a:latin typeface="Century" panose="02040604050505020304" pitchFamily="18" charset="0"/>
              </a:rPr>
              <a:t>Camt.054</a:t>
            </a:r>
            <a:r>
              <a:rPr lang="ja-JP" altLang="en-US" sz="2400" dirty="0">
                <a:latin typeface="Century" panose="02040604050505020304" pitchFamily="18" charset="0"/>
              </a:rPr>
              <a:t>）の取込み方</a:t>
            </a:r>
            <a:endParaRPr lang="en-US" altLang="ja-JP" sz="2400" dirty="0">
              <a:latin typeface="Century" panose="02040604050505020304" pitchFamily="18" charset="0"/>
            </a:endParaRPr>
          </a:p>
          <a:p>
            <a:endParaRPr lang="en-US" altLang="ja-JP" sz="2400" dirty="0">
              <a:latin typeface="Century" panose="02040604050505020304" pitchFamily="18" charset="0"/>
            </a:endParaRPr>
          </a:p>
          <a:p>
            <a:pPr marL="342900" indent="-342900">
              <a:buFont typeface="Wingdings" panose="05000000000000000000" pitchFamily="2" charset="2"/>
              <a:buChar char="Ø"/>
            </a:pPr>
            <a:r>
              <a:rPr lang="ja-JP" altLang="en-US" sz="2400" dirty="0">
                <a:latin typeface="Century" panose="02040604050505020304" pitchFamily="18" charset="0"/>
              </a:rPr>
              <a:t>商流情報の格納方法</a:t>
            </a:r>
            <a:endParaRPr lang="en-US" altLang="ja-JP" sz="2400" dirty="0">
              <a:latin typeface="Century" panose="02040604050505020304" pitchFamily="18" charset="0"/>
            </a:endParaRPr>
          </a:p>
          <a:p>
            <a:pPr marL="800100" lvl="1" indent="-342900">
              <a:buFont typeface="Arial" panose="020B0604020202020204" pitchFamily="34" charset="0"/>
              <a:buChar char="•"/>
            </a:pPr>
            <a:r>
              <a:rPr lang="ja-JP" altLang="en-US" sz="2400" dirty="0">
                <a:latin typeface="Century" panose="02040604050505020304" pitchFamily="18" charset="0"/>
              </a:rPr>
              <a:t>国連</a:t>
            </a:r>
            <a:r>
              <a:rPr lang="en-US" altLang="ja-JP" sz="2400" dirty="0">
                <a:latin typeface="Century" panose="02040604050505020304" pitchFamily="18" charset="0"/>
              </a:rPr>
              <a:t>CEFACT XML</a:t>
            </a:r>
            <a:r>
              <a:rPr lang="ja-JP" altLang="en-US" sz="2400" dirty="0">
                <a:latin typeface="Century" panose="02040604050505020304" pitchFamily="18" charset="0"/>
              </a:rPr>
              <a:t>フォーマットの商流情報（支払案内）</a:t>
            </a:r>
            <a:br>
              <a:rPr lang="en-US" altLang="ja-JP" sz="2400" dirty="0">
                <a:latin typeface="Century" panose="02040604050505020304" pitchFamily="18" charset="0"/>
              </a:rPr>
            </a:br>
            <a:r>
              <a:rPr lang="en-US" altLang="ja-JP" sz="2400" dirty="0">
                <a:latin typeface="Century" panose="02040604050505020304" pitchFamily="18" charset="0"/>
              </a:rPr>
              <a:t>XML</a:t>
            </a:r>
            <a:r>
              <a:rPr lang="ja-JP" altLang="en-US" sz="2400" dirty="0">
                <a:latin typeface="Century" panose="02040604050505020304" pitchFamily="18" charset="0"/>
              </a:rPr>
              <a:t>メッセージの作り方</a:t>
            </a:r>
            <a:endParaRPr lang="en-US" altLang="ja-JP" sz="2400" dirty="0">
              <a:latin typeface="Century" panose="02040604050505020304" pitchFamily="18" charset="0"/>
            </a:endParaRPr>
          </a:p>
          <a:p>
            <a:pPr marL="1257300" lvl="2" indent="-342900">
              <a:buFont typeface="Wingdings" panose="05000000000000000000" pitchFamily="2" charset="2"/>
              <a:buChar char="ü"/>
            </a:pPr>
            <a:r>
              <a:rPr lang="ja-JP" altLang="en-US" sz="2400" dirty="0">
                <a:latin typeface="Century" panose="02040604050505020304" pitchFamily="18" charset="0"/>
              </a:rPr>
              <a:t>情報項目の選定</a:t>
            </a:r>
            <a:endParaRPr lang="en-US" altLang="ja-JP" sz="2400" dirty="0">
              <a:latin typeface="Century" panose="02040604050505020304" pitchFamily="18" charset="0"/>
            </a:endParaRPr>
          </a:p>
          <a:p>
            <a:pPr marL="1257300" lvl="2" indent="-342900">
              <a:buFont typeface="Wingdings" panose="05000000000000000000" pitchFamily="2" charset="2"/>
              <a:buChar char="ü"/>
            </a:pPr>
            <a:r>
              <a:rPr lang="en-US" altLang="ja-JP" sz="2400" dirty="0">
                <a:latin typeface="Century" panose="02040604050505020304" pitchFamily="18" charset="0"/>
              </a:rPr>
              <a:t>XML</a:t>
            </a:r>
            <a:r>
              <a:rPr lang="ja-JP" altLang="en-US" sz="2400" dirty="0">
                <a:latin typeface="Century" panose="02040604050505020304" pitchFamily="18" charset="0"/>
              </a:rPr>
              <a:t>メッセージ（</a:t>
            </a:r>
            <a:r>
              <a:rPr lang="en-US" altLang="ja-JP" sz="2400" dirty="0">
                <a:latin typeface="Century" panose="02040604050505020304" pitchFamily="18" charset="0"/>
              </a:rPr>
              <a:t>Remittance Advice</a:t>
            </a:r>
            <a:r>
              <a:rPr lang="ja-JP" altLang="en-US" sz="2400" dirty="0">
                <a:latin typeface="Century" panose="02040604050505020304" pitchFamily="18" charset="0"/>
              </a:rPr>
              <a:t>）の作り方</a:t>
            </a:r>
            <a:endParaRPr lang="en-US" altLang="ja-JP" sz="2400" dirty="0">
              <a:latin typeface="Century" panose="02040604050505020304" pitchFamily="18" charset="0"/>
            </a:endParaRPr>
          </a:p>
          <a:p>
            <a:pPr marL="800100" lvl="1" indent="-342900">
              <a:buFont typeface="Arial" panose="020B0604020202020204" pitchFamily="34" charset="0"/>
              <a:buChar char="•"/>
            </a:pPr>
            <a:r>
              <a:rPr lang="en-US" altLang="ja-JP" sz="2400" dirty="0">
                <a:latin typeface="Century" panose="02040604050505020304" pitchFamily="18" charset="0"/>
              </a:rPr>
              <a:t>XML</a:t>
            </a:r>
            <a:r>
              <a:rPr lang="ja-JP" altLang="en-US" sz="2400" dirty="0">
                <a:latin typeface="Century" panose="02040604050505020304" pitchFamily="18" charset="0"/>
              </a:rPr>
              <a:t>メッセージの検証方法</a:t>
            </a:r>
            <a:endParaRPr lang="en-US" altLang="ja-JP" sz="2400" dirty="0">
              <a:latin typeface="Century" panose="02040604050505020304" pitchFamily="18" charset="0"/>
            </a:endParaRPr>
          </a:p>
          <a:p>
            <a:pPr marL="800100" lvl="1" indent="-342900">
              <a:buFont typeface="Arial" panose="020B0604020202020204" pitchFamily="34" charset="0"/>
              <a:buChar char="•"/>
            </a:pPr>
            <a:r>
              <a:rPr lang="ja-JP" altLang="en-US" sz="2400" dirty="0">
                <a:latin typeface="Century" panose="02040604050505020304" pitchFamily="18" charset="0"/>
              </a:rPr>
              <a:t>エンコーディング手順</a:t>
            </a:r>
            <a:endParaRPr lang="en-US" altLang="ja-JP" sz="2400" dirty="0">
              <a:latin typeface="Century" panose="02040604050505020304" pitchFamily="18" charset="0"/>
            </a:endParaRPr>
          </a:p>
          <a:p>
            <a:endParaRPr lang="en-US" altLang="ja-JP" sz="2400" dirty="0">
              <a:latin typeface="Century" panose="02040604050505020304" pitchFamily="18" charset="0"/>
            </a:endParaRPr>
          </a:p>
          <a:p>
            <a:pPr marL="342900" indent="-342900">
              <a:buFont typeface="Wingdings" panose="05000000000000000000" pitchFamily="2" charset="2"/>
              <a:buChar char="Ø"/>
            </a:pPr>
            <a:r>
              <a:rPr lang="ja-JP" altLang="en-US" sz="2400" dirty="0">
                <a:latin typeface="Century" panose="02040604050505020304" pitchFamily="18" charset="0"/>
              </a:rPr>
              <a:t>参考文献</a:t>
            </a:r>
            <a:endParaRPr lang="en-US" altLang="ja-JP" sz="2400" dirty="0">
              <a:latin typeface="Century" panose="02040604050505020304" pitchFamily="18" charset="0"/>
            </a:endParaRPr>
          </a:p>
          <a:p>
            <a:pPr marL="800100" lvl="1" indent="-342900">
              <a:buFont typeface="Arial" panose="020B0604020202020204" pitchFamily="34" charset="0"/>
              <a:buChar char="•"/>
            </a:pPr>
            <a:r>
              <a:rPr lang="ja-JP" altLang="en-US" sz="2400" dirty="0">
                <a:latin typeface="Century" panose="02040604050505020304" pitchFamily="18" charset="0"/>
              </a:rPr>
              <a:t>メッセージ仕様</a:t>
            </a:r>
            <a:endParaRPr lang="en-US" altLang="ja-JP" sz="2400" dirty="0">
              <a:latin typeface="Century" panose="02040604050505020304" pitchFamily="18" charset="0"/>
            </a:endParaRPr>
          </a:p>
          <a:p>
            <a:pPr lvl="2"/>
            <a:r>
              <a:rPr lang="en-US" altLang="ja-JP" sz="2400" dirty="0">
                <a:latin typeface="Century" panose="02040604050505020304" pitchFamily="18" charset="0"/>
              </a:rPr>
              <a:t>- XML</a:t>
            </a:r>
            <a:r>
              <a:rPr lang="ja-JP" altLang="en-US" sz="2400" dirty="0">
                <a:latin typeface="Century" panose="02040604050505020304" pitchFamily="18" charset="0"/>
              </a:rPr>
              <a:t>形式適用業務およびレコード・フォーマット</a:t>
            </a:r>
            <a:endParaRPr lang="en-US" altLang="ja-JP" sz="2400" dirty="0">
              <a:latin typeface="Century" panose="02040604050505020304" pitchFamily="18" charset="0"/>
            </a:endParaRPr>
          </a:p>
          <a:p>
            <a:pPr lvl="2"/>
            <a:r>
              <a:rPr lang="en-US" altLang="ja-JP" sz="2400" dirty="0">
                <a:latin typeface="Century" panose="02040604050505020304" pitchFamily="18" charset="0"/>
              </a:rPr>
              <a:t>- ISO20022 Pain.001</a:t>
            </a:r>
            <a:r>
              <a:rPr lang="ja-JP" altLang="en-US" sz="2400" dirty="0" err="1">
                <a:latin typeface="Century" panose="02040604050505020304" pitchFamily="18" charset="0"/>
              </a:rPr>
              <a:t>、</a:t>
            </a:r>
            <a:r>
              <a:rPr lang="en-US" altLang="ja-JP" sz="2400" dirty="0">
                <a:latin typeface="Century" panose="02040604050505020304" pitchFamily="18" charset="0"/>
              </a:rPr>
              <a:t>Camt.052</a:t>
            </a:r>
            <a:r>
              <a:rPr lang="ja-JP" altLang="en-US" sz="2400" dirty="0" err="1">
                <a:latin typeface="Century" panose="02040604050505020304" pitchFamily="18" charset="0"/>
              </a:rPr>
              <a:t>、</a:t>
            </a:r>
            <a:r>
              <a:rPr lang="en-US" altLang="ja-JP" sz="2400" dirty="0">
                <a:latin typeface="Century" panose="02040604050505020304" pitchFamily="18" charset="0"/>
              </a:rPr>
              <a:t>Camt.054	http://www.iso20022.org</a:t>
            </a:r>
          </a:p>
          <a:p>
            <a:pPr marL="800100" lvl="1" indent="-342900">
              <a:buFont typeface="Arial" panose="020B0604020202020204" pitchFamily="34" charset="0"/>
              <a:buChar char="•"/>
            </a:pPr>
            <a:endParaRPr lang="en-US" altLang="ja-JP" sz="2400" dirty="0">
              <a:latin typeface="Century" panose="02040604050505020304" pitchFamily="18" charset="0"/>
            </a:endParaRPr>
          </a:p>
          <a:p>
            <a:endParaRPr lang="en-US" altLang="ja-JP" sz="2400" dirty="0">
              <a:latin typeface="Century" panose="02040604050505020304" pitchFamily="18" charset="0"/>
            </a:endParaRPr>
          </a:p>
        </p:txBody>
      </p:sp>
      <p:sp>
        <p:nvSpPr>
          <p:cNvPr id="19460" name="テキスト ボックス 4"/>
          <p:cNvSpPr txBox="1">
            <a:spLocks noChangeArrowheads="1"/>
          </p:cNvSpPr>
          <p:nvPr/>
        </p:nvSpPr>
        <p:spPr bwMode="auto">
          <a:xfrm>
            <a:off x="552009" y="371732"/>
            <a:ext cx="10611984" cy="584775"/>
          </a:xfrm>
          <a:prstGeom prst="rect">
            <a:avLst/>
          </a:prstGeom>
          <a:noFill/>
          <a:ln w="9525">
            <a:noFill/>
            <a:miter lim="800000"/>
            <a:headEnd/>
            <a:tailEnd/>
          </a:ln>
        </p:spPr>
        <p:txBody>
          <a:bodyPr wrap="square">
            <a:spAutoFit/>
          </a:bodyPr>
          <a:lstStyle/>
          <a:p>
            <a:r>
              <a:rPr lang="ja-JP" altLang="en-US" sz="3200" b="1" dirty="0">
                <a:latin typeface="Calibri" pitchFamily="34" charset="0"/>
              </a:rPr>
              <a:t>４．企業側</a:t>
            </a:r>
            <a:r>
              <a:rPr lang="en-US" altLang="ja-JP" sz="3200" b="1" dirty="0">
                <a:latin typeface="Calibri" pitchFamily="34" charset="0"/>
              </a:rPr>
              <a:t>ISO20022</a:t>
            </a:r>
            <a:r>
              <a:rPr lang="ja-JP" altLang="en-US" sz="3200" b="1" dirty="0">
                <a:latin typeface="Calibri" pitchFamily="34" charset="0"/>
              </a:rPr>
              <a:t>インタフェース導入ガイド　目次案（</a:t>
            </a:r>
            <a:r>
              <a:rPr lang="en-US" altLang="ja-JP" sz="3200" b="1" dirty="0">
                <a:latin typeface="Calibri" pitchFamily="34" charset="0"/>
              </a:rPr>
              <a:t>1</a:t>
            </a:r>
            <a:r>
              <a:rPr lang="ja-JP" altLang="en-US" sz="3200" b="1" dirty="0">
                <a:latin typeface="Calibri" pitchFamily="34" charset="0"/>
              </a:rPr>
              <a:t>）</a:t>
            </a:r>
            <a:endParaRPr lang="ja-JP" altLang="ja-JP" sz="3200" b="1" dirty="0">
              <a:latin typeface="Calibri" pitchFamily="34" charset="0"/>
            </a:endParaRPr>
          </a:p>
        </p:txBody>
      </p:sp>
      <p:sp>
        <p:nvSpPr>
          <p:cNvPr id="2" name="スライド番号プレースホルダー 1"/>
          <p:cNvSpPr>
            <a:spLocks noGrp="1"/>
          </p:cNvSpPr>
          <p:nvPr>
            <p:ph type="sldNum" sz="quarter" idx="12"/>
          </p:nvPr>
        </p:nvSpPr>
        <p:spPr/>
        <p:txBody>
          <a:bodyPr/>
          <a:lstStyle/>
          <a:p>
            <a:fld id="{673F65B0-C8AE-4183-9623-5699D39311B4}" type="slidenum">
              <a:rPr kumimoji="1" lang="ja-JP" altLang="en-US" smtClean="0"/>
              <a:t>5</a:t>
            </a:fld>
            <a:endParaRPr kumimoji="1" lang="ja-JP" altLang="en-US"/>
          </a:p>
        </p:txBody>
      </p:sp>
    </p:spTree>
    <p:extLst>
      <p:ext uri="{BB962C8B-B14F-4D97-AF65-F5344CB8AC3E}">
        <p14:creationId xmlns:p14="http://schemas.microsoft.com/office/powerpoint/2010/main" val="349157062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9" name="テキスト ボックス 2"/>
          <p:cNvSpPr txBox="1">
            <a:spLocks noChangeArrowheads="1"/>
          </p:cNvSpPr>
          <p:nvPr/>
        </p:nvSpPr>
        <p:spPr bwMode="auto">
          <a:xfrm>
            <a:off x="1080655" y="1173291"/>
            <a:ext cx="10083338" cy="5302324"/>
          </a:xfrm>
          <a:prstGeom prst="rect">
            <a:avLst/>
          </a:prstGeom>
          <a:noFill/>
          <a:ln w="9525">
            <a:solidFill>
              <a:schemeClr val="accent1"/>
            </a:solidFill>
            <a:miter lim="800000"/>
            <a:headEnd/>
            <a:tailEnd/>
          </a:ln>
        </p:spPr>
        <p:txBody>
          <a:bodyPr>
            <a:normAutofit/>
          </a:bodyPr>
          <a:lstStyle/>
          <a:p>
            <a:r>
              <a:rPr lang="ja-JP" altLang="en-US" sz="2400" dirty="0">
                <a:latin typeface="Century" panose="02040604050505020304" pitchFamily="18" charset="0"/>
              </a:rPr>
              <a:t>付録</a:t>
            </a:r>
            <a:endParaRPr lang="en-US" altLang="ja-JP" sz="2400" dirty="0">
              <a:latin typeface="Century" panose="02040604050505020304" pitchFamily="18" charset="0"/>
            </a:endParaRPr>
          </a:p>
          <a:p>
            <a:endParaRPr lang="en-US" altLang="ja-JP" sz="2400" dirty="0">
              <a:latin typeface="Century" panose="02040604050505020304" pitchFamily="18" charset="0"/>
            </a:endParaRPr>
          </a:p>
          <a:p>
            <a:pPr marL="342900" indent="-342900">
              <a:buFont typeface="Wingdings" panose="05000000000000000000" pitchFamily="2" charset="2"/>
              <a:buChar char="Ø"/>
            </a:pPr>
            <a:r>
              <a:rPr lang="en-US" altLang="ja-JP" sz="2400" dirty="0">
                <a:latin typeface="Century" panose="02040604050505020304" pitchFamily="18" charset="0"/>
              </a:rPr>
              <a:t>XML</a:t>
            </a:r>
            <a:r>
              <a:rPr lang="ja-JP" altLang="en-US" sz="2400" dirty="0">
                <a:latin typeface="Century" panose="02040604050505020304" pitchFamily="18" charset="0"/>
              </a:rPr>
              <a:t>スキーマ</a:t>
            </a:r>
            <a:endParaRPr lang="en-US" altLang="ja-JP" sz="2400" dirty="0">
              <a:latin typeface="Century" panose="02040604050505020304" pitchFamily="18" charset="0"/>
            </a:endParaRPr>
          </a:p>
          <a:p>
            <a:pPr marL="800100" lvl="1" indent="-342900">
              <a:buFont typeface="Arial" panose="020B0604020202020204" pitchFamily="34" charset="0"/>
              <a:buChar char="•"/>
            </a:pPr>
            <a:r>
              <a:rPr lang="en-US" altLang="ja-JP" sz="2400" dirty="0">
                <a:latin typeface="Century" panose="02040604050505020304" pitchFamily="18" charset="0"/>
              </a:rPr>
              <a:t>ISO20022</a:t>
            </a:r>
            <a:r>
              <a:rPr lang="ja-JP" altLang="en-US" sz="2400" dirty="0">
                <a:latin typeface="Century" panose="02040604050505020304" pitchFamily="18" charset="0"/>
              </a:rPr>
              <a:t>（</a:t>
            </a:r>
            <a:r>
              <a:rPr lang="en-US" altLang="ja-JP" sz="2400" dirty="0">
                <a:latin typeface="Century" panose="02040604050505020304" pitchFamily="18" charset="0"/>
              </a:rPr>
              <a:t>Pain.001</a:t>
            </a:r>
            <a:r>
              <a:rPr lang="ja-JP" altLang="en-US" sz="2400" dirty="0" err="1">
                <a:latin typeface="Century" panose="02040604050505020304" pitchFamily="18" charset="0"/>
              </a:rPr>
              <a:t>、</a:t>
            </a:r>
            <a:r>
              <a:rPr lang="en-US" altLang="ja-JP" sz="2400" dirty="0">
                <a:latin typeface="Century" panose="02040604050505020304" pitchFamily="18" charset="0"/>
              </a:rPr>
              <a:t>Camt.052</a:t>
            </a:r>
            <a:r>
              <a:rPr lang="ja-JP" altLang="en-US" sz="2400" dirty="0" err="1">
                <a:latin typeface="Century" panose="02040604050505020304" pitchFamily="18" charset="0"/>
              </a:rPr>
              <a:t>、</a:t>
            </a:r>
            <a:r>
              <a:rPr lang="en-US" altLang="ja-JP" sz="2400" dirty="0">
                <a:latin typeface="Century" panose="02040604050505020304" pitchFamily="18" charset="0"/>
              </a:rPr>
              <a:t>Camt.054</a:t>
            </a:r>
            <a:r>
              <a:rPr lang="ja-JP" altLang="en-US" sz="2400" dirty="0">
                <a:latin typeface="Century" panose="02040604050505020304" pitchFamily="18" charset="0"/>
              </a:rPr>
              <a:t>）の</a:t>
            </a:r>
            <a:r>
              <a:rPr lang="en-US" altLang="ja-JP" sz="2400" dirty="0">
                <a:latin typeface="Century" panose="02040604050505020304" pitchFamily="18" charset="0"/>
              </a:rPr>
              <a:t>XML</a:t>
            </a:r>
            <a:r>
              <a:rPr lang="ja-JP" altLang="en-US" sz="2400" dirty="0">
                <a:latin typeface="Century" panose="02040604050505020304" pitchFamily="18" charset="0"/>
              </a:rPr>
              <a:t>スキーマ</a:t>
            </a:r>
            <a:endParaRPr lang="en-US" altLang="ja-JP" sz="2400" dirty="0">
              <a:latin typeface="Century" panose="02040604050505020304" pitchFamily="18" charset="0"/>
            </a:endParaRPr>
          </a:p>
          <a:p>
            <a:pPr marL="800100" lvl="1" indent="-342900">
              <a:buFont typeface="Arial" panose="020B0604020202020204" pitchFamily="34" charset="0"/>
              <a:buChar char="•"/>
            </a:pPr>
            <a:r>
              <a:rPr lang="ja-JP" altLang="en-US" sz="2400" dirty="0">
                <a:latin typeface="Century" panose="02040604050505020304" pitchFamily="18" charset="0"/>
              </a:rPr>
              <a:t>国連</a:t>
            </a:r>
            <a:r>
              <a:rPr lang="en-US" altLang="ja-JP" sz="2400" dirty="0">
                <a:latin typeface="Century" panose="02040604050505020304" pitchFamily="18" charset="0"/>
              </a:rPr>
              <a:t>CEFACT</a:t>
            </a:r>
            <a:r>
              <a:rPr lang="ja-JP" altLang="en-US" sz="2400" dirty="0">
                <a:latin typeface="Century" panose="02040604050505020304" pitchFamily="18" charset="0"/>
              </a:rPr>
              <a:t>（</a:t>
            </a:r>
            <a:r>
              <a:rPr lang="en-US" altLang="ja-JP" sz="2400" dirty="0">
                <a:latin typeface="Century" panose="02040604050505020304" pitchFamily="18" charset="0"/>
              </a:rPr>
              <a:t>Remittance Advice</a:t>
            </a:r>
            <a:r>
              <a:rPr lang="ja-JP" altLang="en-US" sz="2400" dirty="0">
                <a:latin typeface="Century" panose="02040604050505020304" pitchFamily="18" charset="0"/>
              </a:rPr>
              <a:t>）の</a:t>
            </a:r>
            <a:r>
              <a:rPr lang="en-US" altLang="ja-JP" sz="2400" dirty="0">
                <a:latin typeface="Century" panose="02040604050505020304" pitchFamily="18" charset="0"/>
              </a:rPr>
              <a:t>XML</a:t>
            </a:r>
            <a:r>
              <a:rPr lang="ja-JP" altLang="en-US" sz="2400" dirty="0">
                <a:latin typeface="Century" panose="02040604050505020304" pitchFamily="18" charset="0"/>
              </a:rPr>
              <a:t>スキーマ</a:t>
            </a:r>
            <a:endParaRPr lang="en-US" altLang="ja-JP" sz="2400" dirty="0">
              <a:latin typeface="Century" panose="02040604050505020304" pitchFamily="18" charset="0"/>
            </a:endParaRPr>
          </a:p>
          <a:p>
            <a:endParaRPr lang="en-US" altLang="ja-JP" sz="2400" dirty="0">
              <a:latin typeface="Century" panose="02040604050505020304" pitchFamily="18" charset="0"/>
            </a:endParaRPr>
          </a:p>
          <a:p>
            <a:pPr marL="342900" indent="-342900">
              <a:buFont typeface="Wingdings" panose="05000000000000000000" pitchFamily="2" charset="2"/>
              <a:buChar char="Ø"/>
            </a:pPr>
            <a:r>
              <a:rPr lang="ja-JP" altLang="en-US" sz="2400" dirty="0">
                <a:latin typeface="Century" panose="02040604050505020304" pitchFamily="18" charset="0"/>
              </a:rPr>
              <a:t>コードリスト一覧</a:t>
            </a:r>
            <a:endParaRPr lang="en-US" altLang="ja-JP" sz="2400" dirty="0">
              <a:latin typeface="Century" panose="02040604050505020304" pitchFamily="18" charset="0"/>
            </a:endParaRPr>
          </a:p>
          <a:p>
            <a:pPr marL="800100" lvl="1" indent="-342900">
              <a:buFont typeface="Arial" panose="020B0604020202020204" pitchFamily="34" charset="0"/>
              <a:buChar char="•"/>
            </a:pPr>
            <a:r>
              <a:rPr lang="ja-JP" altLang="en-US" sz="2400" dirty="0">
                <a:latin typeface="Century" panose="02040604050505020304" pitchFamily="18" charset="0"/>
              </a:rPr>
              <a:t>データ区分、業界区分</a:t>
            </a:r>
            <a:endParaRPr lang="en-US" altLang="ja-JP" sz="2400" dirty="0">
              <a:latin typeface="Century" panose="02040604050505020304" pitchFamily="18" charset="0"/>
            </a:endParaRPr>
          </a:p>
          <a:p>
            <a:endParaRPr lang="en-US" altLang="ja-JP" sz="2400" dirty="0">
              <a:latin typeface="Century" panose="02040604050505020304" pitchFamily="18" charset="0"/>
            </a:endParaRPr>
          </a:p>
          <a:p>
            <a:pPr marL="342900" indent="-342900">
              <a:buFont typeface="Wingdings" panose="05000000000000000000" pitchFamily="2" charset="2"/>
              <a:buChar char="Ø"/>
            </a:pPr>
            <a:r>
              <a:rPr lang="ja-JP" altLang="en-US" sz="2400" dirty="0">
                <a:latin typeface="Century" panose="02040604050505020304" pitchFamily="18" charset="0"/>
              </a:rPr>
              <a:t>メッセージ例</a:t>
            </a:r>
            <a:endParaRPr lang="en-US" altLang="ja-JP" sz="2400" dirty="0">
              <a:latin typeface="Century" panose="02040604050505020304" pitchFamily="18" charset="0"/>
            </a:endParaRPr>
          </a:p>
          <a:p>
            <a:pPr marL="800100" lvl="1" indent="-342900">
              <a:buFont typeface="Arial" panose="020B0604020202020204" pitchFamily="34" charset="0"/>
              <a:buChar char="•"/>
            </a:pPr>
            <a:r>
              <a:rPr lang="en-US" altLang="ja-JP" sz="2400" dirty="0">
                <a:latin typeface="Century" panose="02040604050505020304" pitchFamily="18" charset="0"/>
              </a:rPr>
              <a:t>ISO20022</a:t>
            </a:r>
            <a:r>
              <a:rPr lang="ja-JP" altLang="en-US" sz="2400" dirty="0">
                <a:latin typeface="Century" panose="02040604050505020304" pitchFamily="18" charset="0"/>
              </a:rPr>
              <a:t>（</a:t>
            </a:r>
            <a:r>
              <a:rPr lang="en-US" altLang="ja-JP" sz="2400" dirty="0">
                <a:latin typeface="Century" panose="02040604050505020304" pitchFamily="18" charset="0"/>
              </a:rPr>
              <a:t>Pain.001</a:t>
            </a:r>
            <a:r>
              <a:rPr lang="ja-JP" altLang="en-US" sz="2400" dirty="0" err="1">
                <a:latin typeface="Century" panose="02040604050505020304" pitchFamily="18" charset="0"/>
              </a:rPr>
              <a:t>、</a:t>
            </a:r>
            <a:r>
              <a:rPr lang="en-US" altLang="ja-JP" sz="2400" dirty="0">
                <a:latin typeface="Century" panose="02040604050505020304" pitchFamily="18" charset="0"/>
              </a:rPr>
              <a:t>Camt.052</a:t>
            </a:r>
            <a:r>
              <a:rPr lang="ja-JP" altLang="en-US" sz="2400" dirty="0" err="1">
                <a:latin typeface="Century" panose="02040604050505020304" pitchFamily="18" charset="0"/>
              </a:rPr>
              <a:t>、</a:t>
            </a:r>
            <a:r>
              <a:rPr lang="en-US" altLang="ja-JP" sz="2400" dirty="0">
                <a:latin typeface="Century" panose="02040604050505020304" pitchFamily="18" charset="0"/>
              </a:rPr>
              <a:t>Camt.054</a:t>
            </a:r>
            <a:r>
              <a:rPr lang="ja-JP" altLang="en-US" sz="2400" dirty="0">
                <a:latin typeface="Century" panose="02040604050505020304" pitchFamily="18" charset="0"/>
              </a:rPr>
              <a:t>） </a:t>
            </a:r>
            <a:endParaRPr lang="en-US" altLang="ja-JP" sz="2400" dirty="0">
              <a:latin typeface="Century" panose="02040604050505020304" pitchFamily="18" charset="0"/>
            </a:endParaRPr>
          </a:p>
          <a:p>
            <a:pPr lvl="2"/>
            <a:r>
              <a:rPr lang="en-US" altLang="ja-JP" sz="2400" dirty="0">
                <a:latin typeface="Century" panose="02040604050505020304" pitchFamily="18" charset="0"/>
              </a:rPr>
              <a:t>- </a:t>
            </a:r>
            <a:r>
              <a:rPr lang="ja-JP" altLang="en-US" sz="2400" dirty="0">
                <a:latin typeface="Century" panose="02040604050505020304" pitchFamily="18" charset="0"/>
              </a:rPr>
              <a:t>商流情報がエンコードされて組込まれたもの</a:t>
            </a:r>
            <a:endParaRPr lang="en-US" altLang="ja-JP" sz="2400" dirty="0">
              <a:latin typeface="Century" panose="02040604050505020304" pitchFamily="18" charset="0"/>
            </a:endParaRPr>
          </a:p>
          <a:p>
            <a:pPr marL="800100" lvl="1" indent="-342900">
              <a:buFont typeface="Arial" panose="020B0604020202020204" pitchFamily="34" charset="0"/>
              <a:buChar char="•"/>
            </a:pPr>
            <a:r>
              <a:rPr lang="ja-JP" altLang="en-US" sz="2400" dirty="0">
                <a:latin typeface="Century" panose="02040604050505020304" pitchFamily="18" charset="0"/>
              </a:rPr>
              <a:t>国連</a:t>
            </a:r>
            <a:r>
              <a:rPr lang="en-US" altLang="ja-JP" sz="2400" dirty="0">
                <a:latin typeface="Century" panose="02040604050505020304" pitchFamily="18" charset="0"/>
              </a:rPr>
              <a:t>CEFACT</a:t>
            </a:r>
            <a:r>
              <a:rPr lang="ja-JP" altLang="en-US" sz="2400" dirty="0">
                <a:latin typeface="Century" panose="02040604050505020304" pitchFamily="18" charset="0"/>
              </a:rPr>
              <a:t>（</a:t>
            </a:r>
            <a:r>
              <a:rPr lang="en-US" altLang="ja-JP" sz="2400" dirty="0">
                <a:latin typeface="Century" panose="02040604050505020304" pitchFamily="18" charset="0"/>
              </a:rPr>
              <a:t>Remittance Advice</a:t>
            </a:r>
            <a:r>
              <a:rPr lang="ja-JP" altLang="en-US" sz="2400" dirty="0">
                <a:latin typeface="Century" panose="02040604050505020304" pitchFamily="18" charset="0"/>
              </a:rPr>
              <a:t>） </a:t>
            </a:r>
            <a:endParaRPr lang="en-US" altLang="ja-JP" sz="2400" dirty="0">
              <a:latin typeface="Century" panose="02040604050505020304" pitchFamily="18" charset="0"/>
            </a:endParaRPr>
          </a:p>
          <a:p>
            <a:pPr lvl="2"/>
            <a:r>
              <a:rPr lang="en-US" altLang="ja-JP" sz="2400" dirty="0">
                <a:latin typeface="Century" panose="02040604050505020304" pitchFamily="18" charset="0"/>
              </a:rPr>
              <a:t>- </a:t>
            </a:r>
            <a:r>
              <a:rPr lang="ja-JP" altLang="en-US" sz="2400" dirty="0">
                <a:latin typeface="Century" panose="02040604050505020304" pitchFamily="18" charset="0"/>
              </a:rPr>
              <a:t>金流情報に組み込まれる元となるもの</a:t>
            </a:r>
            <a:endParaRPr lang="en-US" altLang="ja-JP" sz="2400" dirty="0">
              <a:latin typeface="Century" panose="02040604050505020304" pitchFamily="18" charset="0"/>
            </a:endParaRPr>
          </a:p>
        </p:txBody>
      </p:sp>
      <p:sp>
        <p:nvSpPr>
          <p:cNvPr id="19460" name="テキスト ボックス 4"/>
          <p:cNvSpPr txBox="1">
            <a:spLocks noChangeArrowheads="1"/>
          </p:cNvSpPr>
          <p:nvPr/>
        </p:nvSpPr>
        <p:spPr bwMode="auto">
          <a:xfrm>
            <a:off x="552009" y="371732"/>
            <a:ext cx="10611984" cy="584775"/>
          </a:xfrm>
          <a:prstGeom prst="rect">
            <a:avLst/>
          </a:prstGeom>
          <a:noFill/>
          <a:ln w="9525">
            <a:noFill/>
            <a:miter lim="800000"/>
            <a:headEnd/>
            <a:tailEnd/>
          </a:ln>
        </p:spPr>
        <p:txBody>
          <a:bodyPr wrap="square">
            <a:spAutoFit/>
          </a:bodyPr>
          <a:lstStyle/>
          <a:p>
            <a:r>
              <a:rPr lang="ja-JP" altLang="en-US" sz="3200" b="1" dirty="0">
                <a:latin typeface="Calibri" pitchFamily="34" charset="0"/>
              </a:rPr>
              <a:t>４．企業側</a:t>
            </a:r>
            <a:r>
              <a:rPr lang="en-US" altLang="ja-JP" sz="3200" b="1" dirty="0">
                <a:latin typeface="Calibri" pitchFamily="34" charset="0"/>
              </a:rPr>
              <a:t>ISO20022</a:t>
            </a:r>
            <a:r>
              <a:rPr lang="ja-JP" altLang="en-US" sz="3200" b="1" dirty="0">
                <a:latin typeface="Calibri" pitchFamily="34" charset="0"/>
              </a:rPr>
              <a:t>インタフェース導入ガイド 目次案（２）</a:t>
            </a:r>
            <a:endParaRPr lang="ja-JP" altLang="ja-JP" sz="3200" b="1" dirty="0">
              <a:latin typeface="Calibri" pitchFamily="34" charset="0"/>
            </a:endParaRPr>
          </a:p>
        </p:txBody>
      </p:sp>
      <p:sp>
        <p:nvSpPr>
          <p:cNvPr id="2" name="スライド番号プレースホルダー 1"/>
          <p:cNvSpPr>
            <a:spLocks noGrp="1"/>
          </p:cNvSpPr>
          <p:nvPr>
            <p:ph type="sldNum" sz="quarter" idx="12"/>
          </p:nvPr>
        </p:nvSpPr>
        <p:spPr/>
        <p:txBody>
          <a:bodyPr/>
          <a:lstStyle/>
          <a:p>
            <a:fld id="{673F65B0-C8AE-4183-9623-5699D39311B4}" type="slidenum">
              <a:rPr kumimoji="1" lang="ja-JP" altLang="en-US" smtClean="0"/>
              <a:t>6</a:t>
            </a:fld>
            <a:endParaRPr kumimoji="1" lang="ja-JP" altLang="en-US"/>
          </a:p>
        </p:txBody>
      </p:sp>
    </p:spTree>
    <p:extLst>
      <p:ext uri="{BB962C8B-B14F-4D97-AF65-F5344CB8AC3E}">
        <p14:creationId xmlns:p14="http://schemas.microsoft.com/office/powerpoint/2010/main" val="298717683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 name="上矢印 38"/>
          <p:cNvSpPr/>
          <p:nvPr/>
        </p:nvSpPr>
        <p:spPr>
          <a:xfrm>
            <a:off x="5836049" y="1892301"/>
            <a:ext cx="217551" cy="3147997"/>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4" name="スライド番号プレースホルダー 5"/>
          <p:cNvSpPr txBox="1">
            <a:spLocks noGrp="1"/>
          </p:cNvSpPr>
          <p:nvPr/>
        </p:nvSpPr>
        <p:spPr>
          <a:xfrm>
            <a:off x="8737600" y="6356351"/>
            <a:ext cx="2844800" cy="365125"/>
          </a:xfrm>
          <a:prstGeom prst="rect">
            <a:avLst/>
          </a:prstGeom>
          <a:noFill/>
        </p:spPr>
        <p:txBody>
          <a:bodyPr anchor="ctr"/>
          <a:lstStyle/>
          <a:p>
            <a:pPr algn="r" fontAlgn="auto">
              <a:spcBef>
                <a:spcPts val="0"/>
              </a:spcBef>
              <a:spcAft>
                <a:spcPts val="0"/>
              </a:spcAft>
              <a:defRPr/>
            </a:pPr>
            <a:fld id="{906A8A35-59B1-412B-A5F0-794307FFF6C6}" type="slidenum">
              <a:rPr lang="ja-JP" altLang="en-US" sz="1200">
                <a:solidFill>
                  <a:schemeClr val="tx1">
                    <a:tint val="75000"/>
                  </a:schemeClr>
                </a:solidFill>
                <a:latin typeface="+mn-lt"/>
                <a:ea typeface="+mn-ea"/>
              </a:rPr>
              <a:pPr algn="r" fontAlgn="auto">
                <a:spcBef>
                  <a:spcPts val="0"/>
                </a:spcBef>
                <a:spcAft>
                  <a:spcPts val="0"/>
                </a:spcAft>
                <a:defRPr/>
              </a:pPr>
              <a:t>7</a:t>
            </a:fld>
            <a:endParaRPr lang="ja-JP" altLang="en-US" sz="1200">
              <a:solidFill>
                <a:schemeClr val="tx1">
                  <a:tint val="75000"/>
                </a:schemeClr>
              </a:solidFill>
              <a:latin typeface="+mn-lt"/>
              <a:ea typeface="+mn-ea"/>
            </a:endParaRPr>
          </a:p>
        </p:txBody>
      </p:sp>
      <p:sp>
        <p:nvSpPr>
          <p:cNvPr id="62466" name="タイトル 1"/>
          <p:cNvSpPr txBox="1">
            <a:spLocks/>
          </p:cNvSpPr>
          <p:nvPr/>
        </p:nvSpPr>
        <p:spPr bwMode="auto">
          <a:xfrm>
            <a:off x="0" y="1"/>
            <a:ext cx="12192000" cy="663575"/>
          </a:xfrm>
          <a:prstGeom prst="rect">
            <a:avLst/>
          </a:prstGeom>
          <a:noFill/>
          <a:ln w="9525">
            <a:noFill/>
            <a:miter lim="800000"/>
            <a:headEnd/>
            <a:tailEnd/>
          </a:ln>
        </p:spPr>
        <p:txBody>
          <a:bodyPr lIns="168048" tIns="42012" rIns="168048" bIns="42012" anchor="ctr"/>
          <a:lstStyle/>
          <a:p>
            <a:pPr algn="ctr" defTabSz="455613"/>
            <a:r>
              <a:rPr lang="ja-JP" altLang="en-US" sz="3200" dirty="0">
                <a:solidFill>
                  <a:srgbClr val="000000"/>
                </a:solidFill>
                <a:latin typeface="HGP創英角ｺﾞｼｯｸUB" pitchFamily="50" charset="-128"/>
                <a:ea typeface="HGP創英角ｺﾞｼｯｸUB" pitchFamily="50" charset="-128"/>
              </a:rPr>
              <a:t>活動スケジュール</a:t>
            </a:r>
          </a:p>
        </p:txBody>
      </p:sp>
      <p:grpSp>
        <p:nvGrpSpPr>
          <p:cNvPr id="62468" name="Group 105"/>
          <p:cNvGrpSpPr>
            <a:grpSpLocks/>
          </p:cNvGrpSpPr>
          <p:nvPr/>
        </p:nvGrpSpPr>
        <p:grpSpPr bwMode="auto">
          <a:xfrm>
            <a:off x="1860552" y="811214"/>
            <a:ext cx="9218082" cy="504825"/>
            <a:chOff x="476" y="300"/>
            <a:chExt cx="4491" cy="318"/>
          </a:xfrm>
        </p:grpSpPr>
        <p:grpSp>
          <p:nvGrpSpPr>
            <p:cNvPr id="62508" name="Group 106"/>
            <p:cNvGrpSpPr>
              <a:grpSpLocks/>
            </p:cNvGrpSpPr>
            <p:nvPr/>
          </p:nvGrpSpPr>
          <p:grpSpPr bwMode="auto">
            <a:xfrm>
              <a:off x="476" y="436"/>
              <a:ext cx="4491" cy="182"/>
              <a:chOff x="476" y="436"/>
              <a:chExt cx="4899" cy="182"/>
            </a:xfrm>
          </p:grpSpPr>
          <p:sp>
            <p:nvSpPr>
              <p:cNvPr id="62512" name="Line 107"/>
              <p:cNvSpPr>
                <a:spLocks noChangeShapeType="1"/>
              </p:cNvSpPr>
              <p:nvPr/>
            </p:nvSpPr>
            <p:spPr bwMode="auto">
              <a:xfrm>
                <a:off x="476" y="527"/>
                <a:ext cx="4899" cy="0"/>
              </a:xfrm>
              <a:prstGeom prst="line">
                <a:avLst/>
              </a:prstGeom>
              <a:noFill/>
              <a:ln w="9525">
                <a:solidFill>
                  <a:schemeClr val="tx1"/>
                </a:solidFill>
                <a:round/>
                <a:headEnd/>
                <a:tailEnd/>
              </a:ln>
            </p:spPr>
            <p:txBody>
              <a:bodyPr/>
              <a:lstStyle/>
              <a:p>
                <a:endParaRPr lang="ja-JP" altLang="en-US"/>
              </a:p>
            </p:txBody>
          </p:sp>
          <p:sp>
            <p:nvSpPr>
              <p:cNvPr id="62513" name="Line 108"/>
              <p:cNvSpPr>
                <a:spLocks noChangeShapeType="1"/>
              </p:cNvSpPr>
              <p:nvPr/>
            </p:nvSpPr>
            <p:spPr bwMode="auto">
              <a:xfrm>
                <a:off x="476" y="436"/>
                <a:ext cx="0" cy="182"/>
              </a:xfrm>
              <a:prstGeom prst="line">
                <a:avLst/>
              </a:prstGeom>
              <a:noFill/>
              <a:ln w="9525">
                <a:solidFill>
                  <a:schemeClr val="tx1"/>
                </a:solidFill>
                <a:round/>
                <a:headEnd/>
                <a:tailEnd/>
              </a:ln>
            </p:spPr>
            <p:txBody>
              <a:bodyPr/>
              <a:lstStyle/>
              <a:p>
                <a:endParaRPr lang="ja-JP" altLang="en-US"/>
              </a:p>
            </p:txBody>
          </p:sp>
          <p:sp>
            <p:nvSpPr>
              <p:cNvPr id="62514" name="Line 109"/>
              <p:cNvSpPr>
                <a:spLocks noChangeShapeType="1"/>
              </p:cNvSpPr>
              <p:nvPr/>
            </p:nvSpPr>
            <p:spPr bwMode="auto">
              <a:xfrm>
                <a:off x="2109" y="436"/>
                <a:ext cx="0" cy="182"/>
              </a:xfrm>
              <a:prstGeom prst="line">
                <a:avLst/>
              </a:prstGeom>
              <a:noFill/>
              <a:ln w="9525">
                <a:solidFill>
                  <a:schemeClr val="tx1"/>
                </a:solidFill>
                <a:round/>
                <a:headEnd/>
                <a:tailEnd/>
              </a:ln>
            </p:spPr>
            <p:txBody>
              <a:bodyPr/>
              <a:lstStyle/>
              <a:p>
                <a:endParaRPr lang="ja-JP" altLang="en-US"/>
              </a:p>
            </p:txBody>
          </p:sp>
          <p:sp>
            <p:nvSpPr>
              <p:cNvPr id="62515" name="Line 110"/>
              <p:cNvSpPr>
                <a:spLocks noChangeShapeType="1"/>
              </p:cNvSpPr>
              <p:nvPr/>
            </p:nvSpPr>
            <p:spPr bwMode="auto">
              <a:xfrm>
                <a:off x="5375" y="436"/>
                <a:ext cx="0" cy="182"/>
              </a:xfrm>
              <a:prstGeom prst="line">
                <a:avLst/>
              </a:prstGeom>
              <a:noFill/>
              <a:ln w="9525">
                <a:solidFill>
                  <a:schemeClr val="tx1"/>
                </a:solidFill>
                <a:round/>
                <a:headEnd/>
                <a:tailEnd/>
              </a:ln>
            </p:spPr>
            <p:txBody>
              <a:bodyPr/>
              <a:lstStyle/>
              <a:p>
                <a:endParaRPr lang="ja-JP" altLang="en-US"/>
              </a:p>
            </p:txBody>
          </p:sp>
          <p:sp>
            <p:nvSpPr>
              <p:cNvPr id="62516" name="Line 111"/>
              <p:cNvSpPr>
                <a:spLocks noChangeShapeType="1"/>
              </p:cNvSpPr>
              <p:nvPr/>
            </p:nvSpPr>
            <p:spPr bwMode="auto">
              <a:xfrm>
                <a:off x="3742" y="436"/>
                <a:ext cx="0" cy="182"/>
              </a:xfrm>
              <a:prstGeom prst="line">
                <a:avLst/>
              </a:prstGeom>
              <a:noFill/>
              <a:ln w="9525">
                <a:solidFill>
                  <a:schemeClr val="tx1"/>
                </a:solidFill>
                <a:round/>
                <a:headEnd/>
                <a:tailEnd/>
              </a:ln>
            </p:spPr>
            <p:txBody>
              <a:bodyPr/>
              <a:lstStyle/>
              <a:p>
                <a:endParaRPr lang="ja-JP" altLang="en-US"/>
              </a:p>
            </p:txBody>
          </p:sp>
        </p:grpSp>
        <p:sp>
          <p:nvSpPr>
            <p:cNvPr id="62509" name="Text Box 112"/>
            <p:cNvSpPr txBox="1">
              <a:spLocks noChangeArrowheads="1"/>
            </p:cNvSpPr>
            <p:nvPr/>
          </p:nvSpPr>
          <p:spPr bwMode="auto">
            <a:xfrm>
              <a:off x="1066" y="300"/>
              <a:ext cx="233" cy="233"/>
            </a:xfrm>
            <a:prstGeom prst="rect">
              <a:avLst/>
            </a:prstGeom>
            <a:noFill/>
            <a:ln w="9525">
              <a:noFill/>
              <a:miter lim="800000"/>
              <a:headEnd/>
              <a:tailEnd/>
            </a:ln>
          </p:spPr>
          <p:txBody>
            <a:bodyPr wrap="none">
              <a:spAutoFit/>
            </a:bodyPr>
            <a:lstStyle/>
            <a:p>
              <a:r>
                <a:rPr lang="en-US" altLang="ja-JP" sz="1800" b="1"/>
                <a:t>2Q</a:t>
              </a:r>
            </a:p>
          </p:txBody>
        </p:sp>
        <p:sp>
          <p:nvSpPr>
            <p:cNvPr id="62510" name="Text Box 113"/>
            <p:cNvSpPr txBox="1">
              <a:spLocks noChangeArrowheads="1"/>
            </p:cNvSpPr>
            <p:nvPr/>
          </p:nvSpPr>
          <p:spPr bwMode="auto">
            <a:xfrm>
              <a:off x="2563" y="300"/>
              <a:ext cx="233" cy="233"/>
            </a:xfrm>
            <a:prstGeom prst="rect">
              <a:avLst/>
            </a:prstGeom>
            <a:noFill/>
            <a:ln w="9525">
              <a:noFill/>
              <a:miter lim="800000"/>
              <a:headEnd/>
              <a:tailEnd/>
            </a:ln>
          </p:spPr>
          <p:txBody>
            <a:bodyPr wrap="none">
              <a:spAutoFit/>
            </a:bodyPr>
            <a:lstStyle/>
            <a:p>
              <a:r>
                <a:rPr lang="en-US" altLang="ja-JP" sz="1800" b="1"/>
                <a:t>3Q</a:t>
              </a:r>
            </a:p>
          </p:txBody>
        </p:sp>
        <p:sp>
          <p:nvSpPr>
            <p:cNvPr id="62511" name="Text Box 114"/>
            <p:cNvSpPr txBox="1">
              <a:spLocks noChangeArrowheads="1"/>
            </p:cNvSpPr>
            <p:nvPr/>
          </p:nvSpPr>
          <p:spPr bwMode="auto">
            <a:xfrm>
              <a:off x="4060" y="300"/>
              <a:ext cx="233" cy="233"/>
            </a:xfrm>
            <a:prstGeom prst="rect">
              <a:avLst/>
            </a:prstGeom>
            <a:noFill/>
            <a:ln w="9525">
              <a:noFill/>
              <a:miter lim="800000"/>
              <a:headEnd/>
              <a:tailEnd/>
            </a:ln>
          </p:spPr>
          <p:txBody>
            <a:bodyPr wrap="none">
              <a:spAutoFit/>
            </a:bodyPr>
            <a:lstStyle/>
            <a:p>
              <a:r>
                <a:rPr lang="en-US" altLang="ja-JP" sz="1800" b="1"/>
                <a:t>4Q</a:t>
              </a:r>
            </a:p>
          </p:txBody>
        </p:sp>
      </p:grpSp>
      <p:sp>
        <p:nvSpPr>
          <p:cNvPr id="62469" name="AutoShape 115"/>
          <p:cNvSpPr>
            <a:spLocks noChangeArrowheads="1"/>
          </p:cNvSpPr>
          <p:nvPr/>
        </p:nvSpPr>
        <p:spPr bwMode="auto">
          <a:xfrm>
            <a:off x="1572684" y="1531938"/>
            <a:ext cx="287867" cy="215900"/>
          </a:xfrm>
          <a:prstGeom prst="triangle">
            <a:avLst>
              <a:gd name="adj" fmla="val 50000"/>
            </a:avLst>
          </a:prstGeom>
          <a:solidFill>
            <a:srgbClr val="CCFFFF"/>
          </a:solidFill>
          <a:ln w="9525">
            <a:solidFill>
              <a:schemeClr val="tx1"/>
            </a:solidFill>
            <a:miter lim="800000"/>
            <a:headEnd/>
            <a:tailEnd/>
          </a:ln>
        </p:spPr>
        <p:txBody>
          <a:bodyPr wrap="none" anchor="ctr"/>
          <a:lstStyle/>
          <a:p>
            <a:endParaRPr lang="ja-JP" altLang="en-US" sz="1800"/>
          </a:p>
        </p:txBody>
      </p:sp>
      <p:sp>
        <p:nvSpPr>
          <p:cNvPr id="62470" name="AutoShape 116"/>
          <p:cNvSpPr>
            <a:spLocks noChangeArrowheads="1"/>
          </p:cNvSpPr>
          <p:nvPr/>
        </p:nvSpPr>
        <p:spPr bwMode="auto">
          <a:xfrm>
            <a:off x="5800892" y="1531938"/>
            <a:ext cx="287867" cy="215900"/>
          </a:xfrm>
          <a:prstGeom prst="triangle">
            <a:avLst>
              <a:gd name="adj" fmla="val 50000"/>
            </a:avLst>
          </a:prstGeom>
          <a:solidFill>
            <a:srgbClr val="CCFFFF"/>
          </a:solidFill>
          <a:ln w="9525">
            <a:solidFill>
              <a:schemeClr val="tx1"/>
            </a:solidFill>
            <a:miter lim="800000"/>
            <a:headEnd/>
            <a:tailEnd/>
          </a:ln>
        </p:spPr>
        <p:txBody>
          <a:bodyPr wrap="none" anchor="ctr"/>
          <a:lstStyle/>
          <a:p>
            <a:endParaRPr lang="ja-JP" altLang="en-US" sz="1800"/>
          </a:p>
        </p:txBody>
      </p:sp>
      <p:sp>
        <p:nvSpPr>
          <p:cNvPr id="62472" name="AutoShape 118"/>
          <p:cNvSpPr>
            <a:spLocks noChangeArrowheads="1"/>
          </p:cNvSpPr>
          <p:nvPr/>
        </p:nvSpPr>
        <p:spPr bwMode="auto">
          <a:xfrm>
            <a:off x="8806984" y="1531938"/>
            <a:ext cx="287867" cy="215900"/>
          </a:xfrm>
          <a:prstGeom prst="triangle">
            <a:avLst>
              <a:gd name="adj" fmla="val 50000"/>
            </a:avLst>
          </a:prstGeom>
          <a:solidFill>
            <a:srgbClr val="CCFFFF"/>
          </a:solidFill>
          <a:ln w="9525">
            <a:solidFill>
              <a:schemeClr val="tx1"/>
            </a:solidFill>
            <a:miter lim="800000"/>
            <a:headEnd/>
            <a:tailEnd/>
          </a:ln>
        </p:spPr>
        <p:txBody>
          <a:bodyPr wrap="none" anchor="ctr"/>
          <a:lstStyle/>
          <a:p>
            <a:endParaRPr lang="ja-JP" altLang="en-US" sz="1800"/>
          </a:p>
        </p:txBody>
      </p:sp>
      <p:sp>
        <p:nvSpPr>
          <p:cNvPr id="62473" name="Text Box 119"/>
          <p:cNvSpPr txBox="1">
            <a:spLocks noChangeArrowheads="1"/>
          </p:cNvSpPr>
          <p:nvPr/>
        </p:nvSpPr>
        <p:spPr bwMode="auto">
          <a:xfrm>
            <a:off x="1860551" y="1531938"/>
            <a:ext cx="646331" cy="307777"/>
          </a:xfrm>
          <a:prstGeom prst="rect">
            <a:avLst/>
          </a:prstGeom>
          <a:noFill/>
          <a:ln w="9525">
            <a:noFill/>
            <a:miter lim="800000"/>
            <a:headEnd/>
            <a:tailEnd/>
          </a:ln>
        </p:spPr>
        <p:txBody>
          <a:bodyPr wrap="none">
            <a:spAutoFit/>
          </a:bodyPr>
          <a:lstStyle/>
          <a:p>
            <a:r>
              <a:rPr lang="ja-JP" altLang="en-US" sz="1400" b="1"/>
              <a:t>第</a:t>
            </a:r>
            <a:r>
              <a:rPr lang="en-US" altLang="ja-JP" sz="1400" b="1"/>
              <a:t>1</a:t>
            </a:r>
            <a:r>
              <a:rPr lang="ja-JP" altLang="en-US" sz="1400" b="1"/>
              <a:t>回</a:t>
            </a:r>
          </a:p>
        </p:txBody>
      </p:sp>
      <p:sp>
        <p:nvSpPr>
          <p:cNvPr id="62474" name="Text Box 120"/>
          <p:cNvSpPr txBox="1">
            <a:spLocks noChangeArrowheads="1"/>
          </p:cNvSpPr>
          <p:nvPr/>
        </p:nvSpPr>
        <p:spPr bwMode="auto">
          <a:xfrm>
            <a:off x="6088759" y="1531938"/>
            <a:ext cx="635110" cy="307777"/>
          </a:xfrm>
          <a:prstGeom prst="rect">
            <a:avLst/>
          </a:prstGeom>
          <a:noFill/>
          <a:ln w="9525">
            <a:noFill/>
            <a:miter lim="800000"/>
            <a:headEnd/>
            <a:tailEnd/>
          </a:ln>
        </p:spPr>
        <p:txBody>
          <a:bodyPr wrap="none">
            <a:spAutoFit/>
          </a:bodyPr>
          <a:lstStyle/>
          <a:p>
            <a:r>
              <a:rPr lang="ja-JP" altLang="en-US" sz="1400" b="1" dirty="0"/>
              <a:t>第</a:t>
            </a:r>
            <a:r>
              <a:rPr lang="en-US" altLang="ja-JP" sz="1400" b="1" dirty="0"/>
              <a:t>3</a:t>
            </a:r>
            <a:r>
              <a:rPr lang="ja-JP" altLang="en-US" sz="1400" b="1" dirty="0"/>
              <a:t>回</a:t>
            </a:r>
          </a:p>
        </p:txBody>
      </p:sp>
      <p:sp>
        <p:nvSpPr>
          <p:cNvPr id="62476" name="Text Box 122"/>
          <p:cNvSpPr txBox="1">
            <a:spLocks noChangeArrowheads="1"/>
          </p:cNvSpPr>
          <p:nvPr/>
        </p:nvSpPr>
        <p:spPr bwMode="auto">
          <a:xfrm>
            <a:off x="9094851" y="1531938"/>
            <a:ext cx="635110" cy="307777"/>
          </a:xfrm>
          <a:prstGeom prst="rect">
            <a:avLst/>
          </a:prstGeom>
          <a:noFill/>
          <a:ln w="9525">
            <a:noFill/>
            <a:miter lim="800000"/>
            <a:headEnd/>
            <a:tailEnd/>
          </a:ln>
        </p:spPr>
        <p:txBody>
          <a:bodyPr wrap="none">
            <a:spAutoFit/>
          </a:bodyPr>
          <a:lstStyle/>
          <a:p>
            <a:r>
              <a:rPr lang="ja-JP" altLang="en-US" sz="1400" b="1" dirty="0"/>
              <a:t>第</a:t>
            </a:r>
            <a:r>
              <a:rPr lang="en-US" altLang="ja-JP" sz="1400" b="1" dirty="0"/>
              <a:t>4</a:t>
            </a:r>
            <a:r>
              <a:rPr lang="ja-JP" altLang="en-US" sz="1400" b="1" dirty="0"/>
              <a:t>回</a:t>
            </a:r>
          </a:p>
        </p:txBody>
      </p:sp>
      <p:sp>
        <p:nvSpPr>
          <p:cNvPr id="62477" name="Text Box 123"/>
          <p:cNvSpPr txBox="1">
            <a:spLocks noChangeArrowheads="1"/>
          </p:cNvSpPr>
          <p:nvPr/>
        </p:nvSpPr>
        <p:spPr bwMode="auto">
          <a:xfrm>
            <a:off x="776817" y="1479551"/>
            <a:ext cx="482824" cy="369332"/>
          </a:xfrm>
          <a:prstGeom prst="rect">
            <a:avLst/>
          </a:prstGeom>
          <a:noFill/>
          <a:ln w="9525">
            <a:noFill/>
            <a:miter lim="800000"/>
            <a:headEnd/>
            <a:tailEnd/>
          </a:ln>
        </p:spPr>
        <p:txBody>
          <a:bodyPr wrap="none">
            <a:spAutoFit/>
          </a:bodyPr>
          <a:lstStyle/>
          <a:p>
            <a:r>
              <a:rPr lang="en-US" altLang="ja-JP" sz="1800" b="1"/>
              <a:t>TF</a:t>
            </a:r>
          </a:p>
        </p:txBody>
      </p:sp>
      <p:sp>
        <p:nvSpPr>
          <p:cNvPr id="62489" name="Rectangle 136"/>
          <p:cNvSpPr>
            <a:spLocks noChangeArrowheads="1"/>
          </p:cNvSpPr>
          <p:nvPr/>
        </p:nvSpPr>
        <p:spPr bwMode="auto">
          <a:xfrm>
            <a:off x="1860550" y="2601886"/>
            <a:ext cx="3347031" cy="266014"/>
          </a:xfrm>
          <a:prstGeom prst="rect">
            <a:avLst/>
          </a:prstGeom>
          <a:solidFill>
            <a:srgbClr val="CCFFFF"/>
          </a:solidFill>
          <a:ln w="9525">
            <a:solidFill>
              <a:schemeClr val="tx1"/>
            </a:solidFill>
            <a:miter lim="800000"/>
            <a:headEnd/>
            <a:tailEnd/>
          </a:ln>
        </p:spPr>
        <p:txBody>
          <a:bodyPr wrap="none" anchor="ctr"/>
          <a:lstStyle/>
          <a:p>
            <a:pPr algn="ctr"/>
            <a:r>
              <a:rPr lang="ja-JP" altLang="en-US" sz="1200" b="1" dirty="0">
                <a:solidFill>
                  <a:schemeClr val="bg1">
                    <a:lumMod val="75000"/>
                  </a:schemeClr>
                </a:solidFill>
              </a:rPr>
              <a:t>商流情報の取込み方のガイド（案）作成</a:t>
            </a:r>
          </a:p>
        </p:txBody>
      </p:sp>
      <p:sp>
        <p:nvSpPr>
          <p:cNvPr id="62496" name="Rectangle 143"/>
          <p:cNvSpPr>
            <a:spLocks noChangeArrowheads="1"/>
          </p:cNvSpPr>
          <p:nvPr/>
        </p:nvSpPr>
        <p:spPr bwMode="auto">
          <a:xfrm>
            <a:off x="520700" y="1387475"/>
            <a:ext cx="10847917" cy="863600"/>
          </a:xfrm>
          <a:prstGeom prst="rect">
            <a:avLst/>
          </a:prstGeom>
          <a:noFill/>
          <a:ln w="9525">
            <a:solidFill>
              <a:schemeClr val="tx1"/>
            </a:solidFill>
            <a:miter lim="800000"/>
            <a:headEnd/>
            <a:tailEnd/>
          </a:ln>
        </p:spPr>
        <p:txBody>
          <a:bodyPr wrap="none" anchor="ctr"/>
          <a:lstStyle/>
          <a:p>
            <a:endParaRPr lang="ja-JP" altLang="en-US" sz="1800"/>
          </a:p>
        </p:txBody>
      </p:sp>
      <p:sp>
        <p:nvSpPr>
          <p:cNvPr id="62497" name="Rectangle 144"/>
          <p:cNvSpPr>
            <a:spLocks noChangeArrowheads="1"/>
          </p:cNvSpPr>
          <p:nvPr/>
        </p:nvSpPr>
        <p:spPr bwMode="auto">
          <a:xfrm>
            <a:off x="520700" y="2324099"/>
            <a:ext cx="10847917" cy="3286991"/>
          </a:xfrm>
          <a:prstGeom prst="rect">
            <a:avLst/>
          </a:prstGeom>
          <a:noFill/>
          <a:ln w="9525">
            <a:solidFill>
              <a:schemeClr val="tx1"/>
            </a:solidFill>
            <a:miter lim="800000"/>
            <a:headEnd/>
            <a:tailEnd/>
          </a:ln>
        </p:spPr>
        <p:txBody>
          <a:bodyPr wrap="none" anchor="ctr"/>
          <a:lstStyle/>
          <a:p>
            <a:endParaRPr lang="ja-JP" altLang="en-US" sz="1800"/>
          </a:p>
        </p:txBody>
      </p:sp>
      <p:sp>
        <p:nvSpPr>
          <p:cNvPr id="29" name="Rectangle 130"/>
          <p:cNvSpPr>
            <a:spLocks noChangeArrowheads="1"/>
          </p:cNvSpPr>
          <p:nvPr/>
        </p:nvSpPr>
        <p:spPr bwMode="auto">
          <a:xfrm>
            <a:off x="5202036" y="2601885"/>
            <a:ext cx="1913660" cy="266014"/>
          </a:xfrm>
          <a:prstGeom prst="rect">
            <a:avLst/>
          </a:prstGeom>
          <a:solidFill>
            <a:srgbClr val="CCFFFF"/>
          </a:solidFill>
          <a:ln w="9525">
            <a:solidFill>
              <a:schemeClr val="tx1"/>
            </a:solidFill>
            <a:miter lim="800000"/>
            <a:headEnd/>
            <a:tailEnd/>
          </a:ln>
        </p:spPr>
        <p:txBody>
          <a:bodyPr wrap="none" anchor="ctr"/>
          <a:lstStyle/>
          <a:p>
            <a:pPr algn="ctr"/>
            <a:r>
              <a:rPr lang="ja-JP" altLang="en-US" sz="1200" b="1" dirty="0">
                <a:solidFill>
                  <a:schemeClr val="bg1">
                    <a:lumMod val="75000"/>
                  </a:schemeClr>
                </a:solidFill>
              </a:rPr>
              <a:t>修正・改版</a:t>
            </a:r>
          </a:p>
        </p:txBody>
      </p:sp>
      <p:sp>
        <p:nvSpPr>
          <p:cNvPr id="30" name="Rectangle 136"/>
          <p:cNvSpPr>
            <a:spLocks noChangeArrowheads="1"/>
          </p:cNvSpPr>
          <p:nvPr/>
        </p:nvSpPr>
        <p:spPr bwMode="auto">
          <a:xfrm>
            <a:off x="3071568" y="4638543"/>
            <a:ext cx="2130468" cy="289618"/>
          </a:xfrm>
          <a:prstGeom prst="rect">
            <a:avLst/>
          </a:prstGeom>
          <a:solidFill>
            <a:srgbClr val="CCFFFF"/>
          </a:solidFill>
          <a:ln w="9525">
            <a:solidFill>
              <a:schemeClr val="tx1"/>
            </a:solidFill>
            <a:miter lim="800000"/>
            <a:headEnd/>
            <a:tailEnd/>
          </a:ln>
        </p:spPr>
        <p:txBody>
          <a:bodyPr wrap="none" anchor="ctr"/>
          <a:lstStyle/>
          <a:p>
            <a:pPr algn="ctr"/>
            <a:r>
              <a:rPr lang="ja-JP" altLang="en-US" sz="900" b="1" dirty="0">
                <a:solidFill>
                  <a:schemeClr val="bg1">
                    <a:lumMod val="75000"/>
                  </a:schemeClr>
                </a:solidFill>
              </a:rPr>
              <a:t>企業側</a:t>
            </a:r>
            <a:r>
              <a:rPr lang="en-US" altLang="ja-JP" sz="900" b="1" dirty="0">
                <a:solidFill>
                  <a:schemeClr val="bg1">
                    <a:lumMod val="75000"/>
                  </a:schemeClr>
                </a:solidFill>
              </a:rPr>
              <a:t>ISO20022</a:t>
            </a:r>
            <a:r>
              <a:rPr lang="ja-JP" altLang="en-US" sz="900" b="1" dirty="0">
                <a:solidFill>
                  <a:schemeClr val="bg1">
                    <a:lumMod val="75000"/>
                  </a:schemeClr>
                </a:solidFill>
              </a:rPr>
              <a:t>インターフェース導入</a:t>
            </a:r>
            <a:endParaRPr lang="en-US" altLang="ja-JP" sz="900" b="1" dirty="0">
              <a:solidFill>
                <a:schemeClr val="bg1">
                  <a:lumMod val="75000"/>
                </a:schemeClr>
              </a:solidFill>
            </a:endParaRPr>
          </a:p>
          <a:p>
            <a:pPr algn="ctr"/>
            <a:r>
              <a:rPr lang="ja-JP" altLang="en-US" sz="900" b="1" dirty="0">
                <a:solidFill>
                  <a:schemeClr val="bg1">
                    <a:lumMod val="75000"/>
                  </a:schemeClr>
                </a:solidFill>
              </a:rPr>
              <a:t>ガイドの作成検討</a:t>
            </a:r>
          </a:p>
        </p:txBody>
      </p:sp>
      <p:sp>
        <p:nvSpPr>
          <p:cNvPr id="31" name="Rectangle 130"/>
          <p:cNvSpPr>
            <a:spLocks noChangeArrowheads="1"/>
          </p:cNvSpPr>
          <p:nvPr/>
        </p:nvSpPr>
        <p:spPr bwMode="auto">
          <a:xfrm>
            <a:off x="5207582" y="4638543"/>
            <a:ext cx="3443915" cy="289618"/>
          </a:xfrm>
          <a:prstGeom prst="rect">
            <a:avLst/>
          </a:prstGeom>
          <a:solidFill>
            <a:srgbClr val="CCECFF"/>
          </a:solidFill>
          <a:ln w="9525">
            <a:solidFill>
              <a:schemeClr val="tx1"/>
            </a:solidFill>
            <a:prstDash val="lgDash"/>
            <a:miter lim="800000"/>
            <a:headEnd/>
            <a:tailEnd/>
          </a:ln>
        </p:spPr>
        <p:txBody>
          <a:bodyPr wrap="none" anchor="ctr"/>
          <a:lstStyle/>
          <a:p>
            <a:pPr algn="ctr"/>
            <a:r>
              <a:rPr lang="ja-JP" altLang="en-US" sz="900" b="1" dirty="0">
                <a:solidFill>
                  <a:schemeClr val="bg1">
                    <a:lumMod val="75000"/>
                  </a:schemeClr>
                </a:solidFill>
              </a:rPr>
              <a:t>ガイド（案）作成</a:t>
            </a:r>
          </a:p>
        </p:txBody>
      </p:sp>
      <p:sp>
        <p:nvSpPr>
          <p:cNvPr id="32" name="Rectangle 136"/>
          <p:cNvSpPr>
            <a:spLocks noChangeArrowheads="1"/>
          </p:cNvSpPr>
          <p:nvPr/>
        </p:nvSpPr>
        <p:spPr bwMode="auto">
          <a:xfrm>
            <a:off x="1863316" y="3278005"/>
            <a:ext cx="3347031" cy="266014"/>
          </a:xfrm>
          <a:prstGeom prst="rect">
            <a:avLst/>
          </a:prstGeom>
          <a:solidFill>
            <a:srgbClr val="CCFFFF"/>
          </a:solidFill>
          <a:ln w="9525">
            <a:solidFill>
              <a:schemeClr val="tx1"/>
            </a:solidFill>
            <a:miter lim="800000"/>
            <a:headEnd/>
            <a:tailEnd/>
          </a:ln>
        </p:spPr>
        <p:txBody>
          <a:bodyPr wrap="none" anchor="ctr"/>
          <a:lstStyle/>
          <a:p>
            <a:pPr algn="ctr"/>
            <a:r>
              <a:rPr lang="en-US" altLang="ja-JP" sz="1200" b="1" dirty="0">
                <a:solidFill>
                  <a:schemeClr val="bg1">
                    <a:lumMod val="75000"/>
                  </a:schemeClr>
                </a:solidFill>
              </a:rPr>
              <a:t>XML</a:t>
            </a:r>
            <a:r>
              <a:rPr lang="ja-JP" altLang="en-US" sz="1200" b="1" dirty="0">
                <a:solidFill>
                  <a:schemeClr val="bg1">
                    <a:lumMod val="75000"/>
                  </a:schemeClr>
                </a:solidFill>
              </a:rPr>
              <a:t>スキーマの生成方法検討</a:t>
            </a:r>
          </a:p>
        </p:txBody>
      </p:sp>
      <p:sp>
        <p:nvSpPr>
          <p:cNvPr id="33" name="Rectangle 130"/>
          <p:cNvSpPr>
            <a:spLocks noChangeArrowheads="1"/>
          </p:cNvSpPr>
          <p:nvPr/>
        </p:nvSpPr>
        <p:spPr bwMode="auto">
          <a:xfrm>
            <a:off x="5204801" y="3278004"/>
            <a:ext cx="3273629" cy="266014"/>
          </a:xfrm>
          <a:prstGeom prst="rect">
            <a:avLst/>
          </a:prstGeom>
          <a:solidFill>
            <a:srgbClr val="CCFFFF"/>
          </a:solidFill>
          <a:ln w="9525">
            <a:solidFill>
              <a:schemeClr val="tx1"/>
            </a:solidFill>
            <a:miter lim="800000"/>
            <a:headEnd/>
            <a:tailEnd/>
          </a:ln>
        </p:spPr>
        <p:txBody>
          <a:bodyPr wrap="none" anchor="ctr"/>
          <a:lstStyle/>
          <a:p>
            <a:pPr algn="ctr"/>
            <a:r>
              <a:rPr lang="en-US" altLang="ja-JP" sz="1200" b="1" dirty="0">
                <a:solidFill>
                  <a:schemeClr val="bg1">
                    <a:lumMod val="75000"/>
                  </a:schemeClr>
                </a:solidFill>
              </a:rPr>
              <a:t>XML</a:t>
            </a:r>
            <a:r>
              <a:rPr lang="ja-JP" altLang="en-US" sz="1200" b="1" dirty="0">
                <a:solidFill>
                  <a:schemeClr val="bg1">
                    <a:lumMod val="75000"/>
                  </a:schemeClr>
                </a:solidFill>
              </a:rPr>
              <a:t>スキーマの作成</a:t>
            </a:r>
          </a:p>
        </p:txBody>
      </p:sp>
      <p:sp>
        <p:nvSpPr>
          <p:cNvPr id="34" name="上矢印 33"/>
          <p:cNvSpPr/>
          <p:nvPr/>
        </p:nvSpPr>
        <p:spPr>
          <a:xfrm>
            <a:off x="8825505" y="1892302"/>
            <a:ext cx="269346" cy="3147996"/>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5" name="Rectangle 136"/>
          <p:cNvSpPr>
            <a:spLocks noChangeArrowheads="1"/>
          </p:cNvSpPr>
          <p:nvPr/>
        </p:nvSpPr>
        <p:spPr bwMode="auto">
          <a:xfrm>
            <a:off x="1855004" y="3918101"/>
            <a:ext cx="3347031" cy="266013"/>
          </a:xfrm>
          <a:prstGeom prst="rect">
            <a:avLst/>
          </a:prstGeom>
          <a:solidFill>
            <a:srgbClr val="CCFFFF"/>
          </a:solidFill>
          <a:ln w="9525">
            <a:solidFill>
              <a:schemeClr val="tx1"/>
            </a:solidFill>
            <a:miter lim="800000"/>
            <a:headEnd/>
            <a:tailEnd/>
          </a:ln>
        </p:spPr>
        <p:txBody>
          <a:bodyPr wrap="none" anchor="ctr"/>
          <a:lstStyle/>
          <a:p>
            <a:pPr algn="ctr"/>
            <a:r>
              <a:rPr lang="ja-JP" altLang="en-US" sz="1200" b="1" dirty="0">
                <a:solidFill>
                  <a:schemeClr val="bg1">
                    <a:lumMod val="75000"/>
                  </a:schemeClr>
                </a:solidFill>
              </a:rPr>
              <a:t>未確定コード検討</a:t>
            </a:r>
          </a:p>
        </p:txBody>
      </p:sp>
      <p:sp>
        <p:nvSpPr>
          <p:cNvPr id="36" name="AutoShape 116"/>
          <p:cNvSpPr>
            <a:spLocks noChangeArrowheads="1"/>
          </p:cNvSpPr>
          <p:nvPr/>
        </p:nvSpPr>
        <p:spPr bwMode="auto">
          <a:xfrm>
            <a:off x="3775328" y="1531938"/>
            <a:ext cx="287867" cy="215900"/>
          </a:xfrm>
          <a:prstGeom prst="triangle">
            <a:avLst>
              <a:gd name="adj" fmla="val 50000"/>
            </a:avLst>
          </a:prstGeom>
          <a:solidFill>
            <a:srgbClr val="CCFFFF"/>
          </a:solidFill>
          <a:ln w="9525">
            <a:solidFill>
              <a:schemeClr val="tx1"/>
            </a:solidFill>
            <a:miter lim="800000"/>
            <a:headEnd/>
            <a:tailEnd/>
          </a:ln>
        </p:spPr>
        <p:txBody>
          <a:bodyPr wrap="none" anchor="ctr"/>
          <a:lstStyle/>
          <a:p>
            <a:endParaRPr lang="ja-JP" altLang="en-US" sz="1800"/>
          </a:p>
        </p:txBody>
      </p:sp>
      <p:sp>
        <p:nvSpPr>
          <p:cNvPr id="37" name="Text Box 120"/>
          <p:cNvSpPr txBox="1">
            <a:spLocks noChangeArrowheads="1"/>
          </p:cNvSpPr>
          <p:nvPr/>
        </p:nvSpPr>
        <p:spPr bwMode="auto">
          <a:xfrm>
            <a:off x="4063195" y="1531938"/>
            <a:ext cx="646331" cy="307777"/>
          </a:xfrm>
          <a:prstGeom prst="rect">
            <a:avLst/>
          </a:prstGeom>
          <a:noFill/>
          <a:ln w="9525">
            <a:noFill/>
            <a:miter lim="800000"/>
            <a:headEnd/>
            <a:tailEnd/>
          </a:ln>
        </p:spPr>
        <p:txBody>
          <a:bodyPr wrap="none">
            <a:spAutoFit/>
          </a:bodyPr>
          <a:lstStyle/>
          <a:p>
            <a:r>
              <a:rPr lang="ja-JP" altLang="en-US" sz="1400" b="1"/>
              <a:t>第</a:t>
            </a:r>
            <a:r>
              <a:rPr lang="en-US" altLang="ja-JP" sz="1400" b="1"/>
              <a:t>2</a:t>
            </a:r>
            <a:r>
              <a:rPr lang="ja-JP" altLang="en-US" sz="1400" b="1"/>
              <a:t>回</a:t>
            </a:r>
          </a:p>
        </p:txBody>
      </p:sp>
      <p:sp>
        <p:nvSpPr>
          <p:cNvPr id="38" name="Rectangle 136"/>
          <p:cNvSpPr>
            <a:spLocks noChangeArrowheads="1"/>
          </p:cNvSpPr>
          <p:nvPr/>
        </p:nvSpPr>
        <p:spPr bwMode="auto">
          <a:xfrm>
            <a:off x="3775327" y="5098671"/>
            <a:ext cx="2169497" cy="289618"/>
          </a:xfrm>
          <a:prstGeom prst="rect">
            <a:avLst/>
          </a:prstGeom>
          <a:solidFill>
            <a:srgbClr val="002060"/>
          </a:solidFill>
          <a:ln w="9525">
            <a:solidFill>
              <a:schemeClr val="tx1"/>
            </a:solidFill>
            <a:miter lim="800000"/>
            <a:headEnd/>
            <a:tailEnd/>
          </a:ln>
        </p:spPr>
        <p:txBody>
          <a:bodyPr wrap="none" anchor="ctr"/>
          <a:lstStyle/>
          <a:p>
            <a:pPr algn="ctr"/>
            <a:r>
              <a:rPr lang="ja-JP" altLang="en-US" sz="900" b="1" dirty="0">
                <a:solidFill>
                  <a:schemeClr val="bg1"/>
                </a:solidFill>
              </a:rPr>
              <a:t>企業側</a:t>
            </a:r>
            <a:r>
              <a:rPr lang="en-US" altLang="ja-JP" sz="900" b="1" dirty="0">
                <a:solidFill>
                  <a:schemeClr val="bg1"/>
                </a:solidFill>
              </a:rPr>
              <a:t>ISO20022</a:t>
            </a:r>
            <a:r>
              <a:rPr lang="ja-JP" altLang="en-US" sz="900" b="1" dirty="0">
                <a:solidFill>
                  <a:schemeClr val="bg1"/>
                </a:solidFill>
              </a:rPr>
              <a:t>インターフェース導入</a:t>
            </a:r>
            <a:endParaRPr lang="en-US" altLang="ja-JP" sz="900" b="1" dirty="0">
              <a:solidFill>
                <a:schemeClr val="bg1"/>
              </a:solidFill>
            </a:endParaRPr>
          </a:p>
          <a:p>
            <a:pPr algn="ctr"/>
            <a:r>
              <a:rPr lang="ja-JP" altLang="en-US" sz="900" b="1" dirty="0">
                <a:solidFill>
                  <a:schemeClr val="bg1"/>
                </a:solidFill>
              </a:rPr>
              <a:t>ガイドの作成検討</a:t>
            </a:r>
          </a:p>
        </p:txBody>
      </p:sp>
      <p:sp>
        <p:nvSpPr>
          <p:cNvPr id="40" name="Rectangle 136"/>
          <p:cNvSpPr>
            <a:spLocks noChangeArrowheads="1"/>
          </p:cNvSpPr>
          <p:nvPr/>
        </p:nvSpPr>
        <p:spPr bwMode="auto">
          <a:xfrm>
            <a:off x="6053601" y="4231260"/>
            <a:ext cx="2897318" cy="266013"/>
          </a:xfrm>
          <a:prstGeom prst="rect">
            <a:avLst/>
          </a:prstGeom>
          <a:solidFill>
            <a:srgbClr val="66FFFF"/>
          </a:solidFill>
          <a:ln w="9525">
            <a:solidFill>
              <a:schemeClr val="tx1"/>
            </a:solidFill>
            <a:miter lim="800000"/>
            <a:headEnd/>
            <a:tailEnd/>
          </a:ln>
        </p:spPr>
        <p:txBody>
          <a:bodyPr wrap="none" anchor="ctr"/>
          <a:lstStyle/>
          <a:p>
            <a:pPr algn="ctr"/>
            <a:r>
              <a:rPr lang="ja-JP" altLang="en-US" sz="1000" b="1" dirty="0"/>
              <a:t>未確定コード検討</a:t>
            </a:r>
          </a:p>
        </p:txBody>
      </p:sp>
      <p:sp>
        <p:nvSpPr>
          <p:cNvPr id="41" name="Rectangle 136"/>
          <p:cNvSpPr>
            <a:spLocks noChangeArrowheads="1"/>
          </p:cNvSpPr>
          <p:nvPr/>
        </p:nvSpPr>
        <p:spPr bwMode="auto">
          <a:xfrm>
            <a:off x="6053601" y="3601825"/>
            <a:ext cx="1952339" cy="266014"/>
          </a:xfrm>
          <a:prstGeom prst="rect">
            <a:avLst/>
          </a:prstGeom>
          <a:solidFill>
            <a:srgbClr val="66FFFF"/>
          </a:solidFill>
          <a:ln w="9525">
            <a:solidFill>
              <a:schemeClr val="tx1"/>
            </a:solidFill>
            <a:miter lim="800000"/>
            <a:headEnd/>
            <a:tailEnd/>
          </a:ln>
        </p:spPr>
        <p:txBody>
          <a:bodyPr wrap="none" anchor="ctr"/>
          <a:lstStyle/>
          <a:p>
            <a:pPr algn="ctr"/>
            <a:r>
              <a:rPr lang="en-US" altLang="ja-JP" sz="1000" b="1" dirty="0"/>
              <a:t>XML</a:t>
            </a:r>
            <a:r>
              <a:rPr lang="ja-JP" altLang="en-US" sz="1000" b="1" dirty="0"/>
              <a:t>スキーマの生成方法検討</a:t>
            </a:r>
          </a:p>
        </p:txBody>
      </p:sp>
      <p:sp>
        <p:nvSpPr>
          <p:cNvPr id="42" name="Rectangle 130"/>
          <p:cNvSpPr>
            <a:spLocks noChangeArrowheads="1"/>
          </p:cNvSpPr>
          <p:nvPr/>
        </p:nvSpPr>
        <p:spPr bwMode="auto">
          <a:xfrm>
            <a:off x="8003234" y="3596316"/>
            <a:ext cx="2127717" cy="266014"/>
          </a:xfrm>
          <a:prstGeom prst="rect">
            <a:avLst/>
          </a:prstGeom>
          <a:solidFill>
            <a:srgbClr val="66FFFF"/>
          </a:solidFill>
          <a:ln w="9525">
            <a:solidFill>
              <a:schemeClr val="tx1"/>
            </a:solidFill>
            <a:miter lim="800000"/>
            <a:headEnd/>
            <a:tailEnd/>
          </a:ln>
        </p:spPr>
        <p:txBody>
          <a:bodyPr wrap="none" anchor="ctr"/>
          <a:lstStyle/>
          <a:p>
            <a:pPr algn="ctr"/>
            <a:r>
              <a:rPr lang="en-US" altLang="ja-JP" sz="1000" b="1" dirty="0"/>
              <a:t>XML</a:t>
            </a:r>
            <a:r>
              <a:rPr lang="ja-JP" altLang="en-US" sz="1000" b="1" dirty="0"/>
              <a:t>スキーマの作成</a:t>
            </a:r>
          </a:p>
        </p:txBody>
      </p:sp>
      <p:sp>
        <p:nvSpPr>
          <p:cNvPr id="43" name="Rectangle 136"/>
          <p:cNvSpPr>
            <a:spLocks noChangeArrowheads="1"/>
          </p:cNvSpPr>
          <p:nvPr/>
        </p:nvSpPr>
        <p:spPr bwMode="auto">
          <a:xfrm>
            <a:off x="6053601" y="2898381"/>
            <a:ext cx="2897317" cy="266014"/>
          </a:xfrm>
          <a:prstGeom prst="rect">
            <a:avLst/>
          </a:prstGeom>
          <a:solidFill>
            <a:srgbClr val="66FFFF"/>
          </a:solidFill>
          <a:ln w="9525">
            <a:solidFill>
              <a:schemeClr val="tx1"/>
            </a:solidFill>
            <a:miter lim="800000"/>
            <a:headEnd/>
            <a:tailEnd/>
          </a:ln>
        </p:spPr>
        <p:txBody>
          <a:bodyPr wrap="none" anchor="ctr"/>
          <a:lstStyle/>
          <a:p>
            <a:pPr algn="ctr"/>
            <a:r>
              <a:rPr lang="ja-JP" altLang="en-US" sz="1000" b="1" dirty="0"/>
              <a:t>商流情報の取込み方（案）作成</a:t>
            </a:r>
          </a:p>
        </p:txBody>
      </p:sp>
      <p:sp>
        <p:nvSpPr>
          <p:cNvPr id="46" name="Rectangle 130"/>
          <p:cNvSpPr>
            <a:spLocks noChangeArrowheads="1"/>
          </p:cNvSpPr>
          <p:nvPr/>
        </p:nvSpPr>
        <p:spPr bwMode="auto">
          <a:xfrm>
            <a:off x="5944659" y="5097187"/>
            <a:ext cx="3006260" cy="289618"/>
          </a:xfrm>
          <a:prstGeom prst="rect">
            <a:avLst/>
          </a:prstGeom>
          <a:solidFill>
            <a:srgbClr val="66FFFF"/>
          </a:solidFill>
          <a:ln w="9525">
            <a:solidFill>
              <a:schemeClr val="tx1"/>
            </a:solidFill>
            <a:prstDash val="solid"/>
            <a:miter lim="800000"/>
            <a:headEnd/>
            <a:tailEnd/>
          </a:ln>
        </p:spPr>
        <p:txBody>
          <a:bodyPr wrap="none" anchor="ctr"/>
          <a:lstStyle/>
          <a:p>
            <a:pPr algn="ctr"/>
            <a:r>
              <a:rPr lang="ja-JP" altLang="en-US" sz="900" b="1" dirty="0"/>
              <a:t>ガイド（案）作成</a:t>
            </a:r>
          </a:p>
        </p:txBody>
      </p:sp>
      <p:sp>
        <p:nvSpPr>
          <p:cNvPr id="45" name="Rectangle 130"/>
          <p:cNvSpPr>
            <a:spLocks noChangeArrowheads="1"/>
          </p:cNvSpPr>
          <p:nvPr/>
        </p:nvSpPr>
        <p:spPr bwMode="auto">
          <a:xfrm>
            <a:off x="8950918" y="5096465"/>
            <a:ext cx="2127715" cy="289618"/>
          </a:xfrm>
          <a:prstGeom prst="rect">
            <a:avLst/>
          </a:prstGeom>
          <a:solidFill>
            <a:srgbClr val="66FFFF"/>
          </a:solidFill>
          <a:ln w="9525">
            <a:solidFill>
              <a:schemeClr val="tx1"/>
            </a:solidFill>
            <a:prstDash val="solid"/>
            <a:miter lim="800000"/>
            <a:headEnd/>
            <a:tailEnd/>
          </a:ln>
        </p:spPr>
        <p:txBody>
          <a:bodyPr wrap="none" anchor="ctr"/>
          <a:lstStyle/>
          <a:p>
            <a:pPr algn="ctr"/>
            <a:r>
              <a:rPr lang="ja-JP" altLang="en-US" sz="900" b="1" dirty="0"/>
              <a:t>ガイド（案）　更新</a:t>
            </a:r>
          </a:p>
        </p:txBody>
      </p:sp>
    </p:spTree>
    <p:extLst>
      <p:ext uri="{BB962C8B-B14F-4D97-AF65-F5344CB8AC3E}">
        <p14:creationId xmlns:p14="http://schemas.microsoft.com/office/powerpoint/2010/main" val="147624320"/>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Ion</Template>
  <TotalTime>385</TotalTime>
  <Words>373</Words>
  <Application>Microsoft Office PowerPoint</Application>
  <PresentationFormat>ワイド画面</PresentationFormat>
  <Paragraphs>125</Paragraphs>
  <Slides>7</Slides>
  <Notes>1</Notes>
  <HiddenSlides>0</HiddenSlides>
  <MMClips>0</MMClips>
  <ScaleCrop>false</ScaleCrop>
  <HeadingPairs>
    <vt:vector size="6" baseType="variant">
      <vt:variant>
        <vt:lpstr>使用されているフォント</vt:lpstr>
      </vt:variant>
      <vt:variant>
        <vt:i4>9</vt:i4>
      </vt:variant>
      <vt:variant>
        <vt:lpstr>テーマ</vt:lpstr>
      </vt:variant>
      <vt:variant>
        <vt:i4>1</vt:i4>
      </vt:variant>
      <vt:variant>
        <vt:lpstr>スライド タイトル</vt:lpstr>
      </vt:variant>
      <vt:variant>
        <vt:i4>7</vt:i4>
      </vt:variant>
    </vt:vector>
  </HeadingPairs>
  <TitlesOfParts>
    <vt:vector size="17" baseType="lpstr">
      <vt:lpstr>HGP創英角ｺﾞｼｯｸUB</vt:lpstr>
      <vt:lpstr>ＭＳ Ｐゴシック</vt:lpstr>
      <vt:lpstr>游ゴシック</vt:lpstr>
      <vt:lpstr>Arial</vt:lpstr>
      <vt:lpstr>Calibri</vt:lpstr>
      <vt:lpstr>Calibri Light</vt:lpstr>
      <vt:lpstr>Century</vt:lpstr>
      <vt:lpstr>Times New Roman</vt:lpstr>
      <vt:lpstr>Wingdings</vt:lpstr>
      <vt:lpstr>Office テーマ</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菅又久直</dc:creator>
  <cp:lastModifiedBy>菅又久直</cp:lastModifiedBy>
  <cp:revision>59</cp:revision>
  <cp:lastPrinted>2017-10-25T00:20:07Z</cp:lastPrinted>
  <dcterms:created xsi:type="dcterms:W3CDTF">2016-03-08T07:27:57Z</dcterms:created>
  <dcterms:modified xsi:type="dcterms:W3CDTF">2017-10-25T00:20:18Z</dcterms:modified>
</cp:coreProperties>
</file>