
<file path=[Content_Types].xml><?xml version="1.0" encoding="utf-8"?>
<Types xmlns="http://schemas.openxmlformats.org/package/2006/content-types"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01" r:id="rId1"/>
  </p:sldMasterIdLst>
  <p:notesMasterIdLst>
    <p:notesMasterId r:id="rId10"/>
  </p:notesMasterIdLst>
  <p:handoutMasterIdLst>
    <p:handoutMasterId r:id="rId11"/>
  </p:handoutMasterIdLst>
  <p:sldIdLst>
    <p:sldId id="396" r:id="rId2"/>
    <p:sldId id="408" r:id="rId3"/>
    <p:sldId id="409" r:id="rId4"/>
    <p:sldId id="406" r:id="rId5"/>
    <p:sldId id="423" r:id="rId6"/>
    <p:sldId id="412" r:id="rId7"/>
    <p:sldId id="418" r:id="rId8"/>
    <p:sldId id="426" r:id="rId9"/>
  </p:sldIdLst>
  <p:sldSz cx="9906000" cy="6858000" type="A4"/>
  <p:notesSz cx="6735763" cy="9866313"/>
  <p:defaultTextStyle>
    <a:defPPr>
      <a:defRPr lang="en-US"/>
    </a:defPPr>
    <a:lvl1pPr algn="l" defTabSz="455613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5613" indent="1588" algn="l" defTabSz="455613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2813" indent="1588" algn="l" defTabSz="455613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0013" indent="1588" algn="l" defTabSz="455613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7213" indent="1588" algn="l" defTabSz="455613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9">
          <p15:clr>
            <a:srgbClr val="A4A3A4"/>
          </p15:clr>
        </p15:guide>
        <p15:guide id="2" pos="3122">
          <p15:clr>
            <a:srgbClr val="A4A3A4"/>
          </p15:clr>
        </p15:guide>
        <p15:guide id="3" pos="31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EAAFA"/>
    <a:srgbClr val="FAEAE6"/>
    <a:srgbClr val="A7D9FF"/>
    <a:srgbClr val="6785C1"/>
    <a:srgbClr val="C2CEE6"/>
    <a:srgbClr val="E1E7F3"/>
    <a:srgbClr val="0066FF"/>
    <a:srgbClr val="6699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03" autoAdjust="0"/>
    <p:restoredTop sz="94650" autoAdjust="0"/>
  </p:normalViewPr>
  <p:slideViewPr>
    <p:cSldViewPr snapToGrid="0">
      <p:cViewPr varScale="1">
        <p:scale>
          <a:sx n="45" d="100"/>
          <a:sy n="45" d="100"/>
        </p:scale>
        <p:origin x="64" y="128"/>
      </p:cViewPr>
      <p:guideLst>
        <p:guide orient="horz" pos="2199"/>
        <p:guide pos="3122"/>
        <p:guide pos="31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-2328" y="-90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9413" cy="493713"/>
          </a:xfrm>
          <a:prstGeom prst="rect">
            <a:avLst/>
          </a:prstGeom>
        </p:spPr>
        <p:txBody>
          <a:bodyPr vert="horz" lIns="92466" tIns="46234" rIns="92466" bIns="46234" rtlCol="0"/>
          <a:lstStyle>
            <a:lvl1pPr algn="l" defTabSz="457073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4763" y="1"/>
            <a:ext cx="2919412" cy="493713"/>
          </a:xfrm>
          <a:prstGeom prst="rect">
            <a:avLst/>
          </a:prstGeom>
        </p:spPr>
        <p:txBody>
          <a:bodyPr vert="horz" lIns="92466" tIns="46234" rIns="92466" bIns="46234" rtlCol="0"/>
          <a:lstStyle>
            <a:lvl1pPr algn="r" defTabSz="457073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F46288B-F17E-4983-B35D-1D71868908F3}" type="datetime1">
              <a:rPr lang="ja-JP" altLang="en-US" smtClean="0"/>
              <a:t>2017/10/25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1013"/>
            <a:ext cx="2919413" cy="493712"/>
          </a:xfrm>
          <a:prstGeom prst="rect">
            <a:avLst/>
          </a:prstGeom>
        </p:spPr>
        <p:txBody>
          <a:bodyPr vert="horz" lIns="92466" tIns="46234" rIns="92466" bIns="46234" rtlCol="0" anchor="b"/>
          <a:lstStyle>
            <a:lvl1pPr algn="l" defTabSz="457073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2466" tIns="46234" rIns="92466" bIns="46234" rtlCol="0" anchor="b"/>
          <a:lstStyle>
            <a:lvl1pPr algn="r" defTabSz="457073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B608AAE-7065-4F50-8DF5-19421D2483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04832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9413" cy="493713"/>
          </a:xfrm>
          <a:prstGeom prst="rect">
            <a:avLst/>
          </a:prstGeom>
        </p:spPr>
        <p:txBody>
          <a:bodyPr vert="horz" lIns="92466" tIns="46234" rIns="92466" bIns="46234" rtlCol="0"/>
          <a:lstStyle>
            <a:lvl1pPr algn="l" defTabSz="457073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763" y="1"/>
            <a:ext cx="2919412" cy="493713"/>
          </a:xfrm>
          <a:prstGeom prst="rect">
            <a:avLst/>
          </a:prstGeom>
        </p:spPr>
        <p:txBody>
          <a:bodyPr vert="horz" lIns="92466" tIns="46234" rIns="92466" bIns="46234" rtlCol="0"/>
          <a:lstStyle>
            <a:lvl1pPr algn="r" defTabSz="457073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F864535-2CE8-4B84-BCE3-10270C1B4844}" type="datetime1">
              <a:rPr lang="ja-JP" altLang="en-US" smtClean="0"/>
              <a:t>2017/10/25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95325" y="739775"/>
            <a:ext cx="53451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66" tIns="46234" rIns="92466" bIns="4623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1" y="4686300"/>
            <a:ext cx="5389563" cy="4440238"/>
          </a:xfrm>
          <a:prstGeom prst="rect">
            <a:avLst/>
          </a:prstGeom>
        </p:spPr>
        <p:txBody>
          <a:bodyPr vert="horz" lIns="92466" tIns="46234" rIns="92466" bIns="46234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1013"/>
            <a:ext cx="2919413" cy="493712"/>
          </a:xfrm>
          <a:prstGeom prst="rect">
            <a:avLst/>
          </a:prstGeom>
        </p:spPr>
        <p:txBody>
          <a:bodyPr vert="horz" lIns="92466" tIns="46234" rIns="92466" bIns="46234" rtlCol="0" anchor="b"/>
          <a:lstStyle>
            <a:lvl1pPr algn="l" defTabSz="457073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2466" tIns="46234" rIns="92466" bIns="46234" rtlCol="0" anchor="b"/>
          <a:lstStyle>
            <a:lvl1pPr algn="r" defTabSz="457073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3110FA5-A09D-4481-8C5A-182624B569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79753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defTabSz="455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13" algn="l" defTabSz="455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13" algn="l" defTabSz="455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13" algn="l" defTabSz="455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13" algn="l" defTabSz="455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69" algn="l" defTabSz="4571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03" algn="l" defTabSz="4571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36" algn="l" defTabSz="4571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70" algn="l" defTabSz="4571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0D2F546A-4F12-4225-A30A-957C07ED30AC}" type="datetime1">
              <a:rPr lang="ja-JP" altLang="en-US" smtClean="0"/>
              <a:t>2017/10/25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110FA5-A09D-4481-8C5A-182624B5695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353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4B15F-2F55-4B9B-9741-81C0D776596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5531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4B15F-2F55-4B9B-9741-81C0D776596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553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4B15F-2F55-4B9B-9741-81C0D776596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553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 txBox="1">
            <a:spLocks noGrp="1" noChangeArrowheads="1"/>
          </p:cNvSpPr>
          <p:nvPr/>
        </p:nvSpPr>
        <p:spPr bwMode="auto">
          <a:xfrm>
            <a:off x="3794465" y="9373076"/>
            <a:ext cx="2941299" cy="455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549" tIns="45775" rIns="91549" bIns="45775" anchor="b"/>
          <a:lstStyle>
            <a:lvl1pPr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14D0BF4-C5F5-4132-BA02-288D7067D4F2}" type="slidenum">
              <a:rPr lang="en-US" altLang="ja-JP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6</a:t>
            </a:fld>
            <a:endParaRPr lang="en-US" altLang="ja-JP">
              <a:ea typeface="ＭＳ Ｐゴシック" charset="-128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 txBox="1">
            <a:spLocks noGrp="1" noChangeArrowheads="1"/>
          </p:cNvSpPr>
          <p:nvPr/>
        </p:nvSpPr>
        <p:spPr bwMode="auto">
          <a:xfrm>
            <a:off x="3794465" y="9373076"/>
            <a:ext cx="2941299" cy="455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549" tIns="45775" rIns="91549" bIns="45775" anchor="b"/>
          <a:lstStyle>
            <a:lvl1pPr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14D0BF4-C5F5-4132-BA02-288D7067D4F2}" type="slidenum">
              <a:rPr lang="en-US" altLang="ja-JP"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en-US" altLang="ja-JP">
              <a:ea typeface="ＭＳ Ｐゴシック" charset="-128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二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quarter" idx="10"/>
          </p:nvPr>
        </p:nvSpPr>
        <p:spPr>
          <a:xfrm>
            <a:off x="297366" y="944060"/>
            <a:ext cx="4497658" cy="556070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  <a:lvl2pPr marL="682526" indent="-225392">
              <a:buFont typeface="Wingdings" pitchFamily="2" charset="2"/>
              <a:buChar char="Ø"/>
              <a:defRPr/>
            </a:lvl2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1"/>
          </p:nvPr>
        </p:nvSpPr>
        <p:spPr>
          <a:xfrm>
            <a:off x="5151863" y="944061"/>
            <a:ext cx="4505326" cy="5561013"/>
          </a:xfrm>
          <a:prstGeom prst="rect">
            <a:avLst/>
          </a:prstGeom>
        </p:spPr>
        <p:txBody>
          <a:bodyPr/>
          <a:lstStyle>
            <a:lvl1pPr>
              <a:defRPr lang="ja-JP" altLang="en-US" dirty="0" smtClean="0"/>
            </a:lvl1pPr>
            <a:lvl2pPr>
              <a:defRPr lang="ja-JP" altLang="en-US" dirty="0" smtClean="0"/>
            </a:lvl2pPr>
            <a:lvl3pPr>
              <a:defRPr lang="ja-JP" altLang="en-US" dirty="0" smtClean="0"/>
            </a:lvl3pPr>
            <a:lvl4pPr>
              <a:defRPr lang="ja-JP" altLang="en-US" dirty="0" smtClean="0"/>
            </a:lvl4pPr>
            <a:lvl5pPr>
              <a:defRPr lang="ja-JP" altLang="en-US" dirty="0"/>
            </a:lvl5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1997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33400" y="914400"/>
            <a:ext cx="8839200" cy="6334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282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84550" y="6524625"/>
            <a:ext cx="3136900" cy="196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 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9220200" y="6330950"/>
            <a:ext cx="457200" cy="211138"/>
          </a:xfrm>
          <a:prstGeom prst="rect">
            <a:avLst/>
          </a:prstGeom>
          <a:ln/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0251F405-A762-4065-9147-1E370400D106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86788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677863" y="0"/>
            <a:ext cx="7624762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68048" tIns="42012" rIns="168048" bIns="420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10" r:id="rId5"/>
    <p:sldLayoutId id="2147483711" r:id="rId6"/>
  </p:sldLayoutIdLst>
  <p:hf hdr="0" ftr="0" dt="0"/>
  <p:txStyles>
    <p:titleStyle>
      <a:lvl1pPr algn="l" defTabSz="455613" rtl="0" eaLnBrk="0" fontAlgn="base" hangingPunct="0">
        <a:spcBef>
          <a:spcPct val="0"/>
        </a:spcBef>
        <a:spcAft>
          <a:spcPct val="0"/>
        </a:spcAft>
        <a:defRPr kumimoji="1" lang="ja-JP" altLang="en-US" sz="2000" kern="1200">
          <a:solidFill>
            <a:schemeClr val="tx1"/>
          </a:solidFill>
          <a:latin typeface="+mn-ea"/>
          <a:ea typeface="+mn-ea"/>
          <a:cs typeface="+mn-cs"/>
        </a:defRPr>
      </a:lvl1pPr>
      <a:lvl2pPr algn="l" defTabSz="455613" rtl="0" eaLnBrk="0" fontAlgn="base" hangingPunct="0">
        <a:spcBef>
          <a:spcPct val="0"/>
        </a:spcBef>
        <a:spcAft>
          <a:spcPct val="0"/>
        </a:spcAft>
        <a:defRPr kumimoji="1" sz="20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2pPr>
      <a:lvl3pPr algn="l" defTabSz="455613" rtl="0" eaLnBrk="0" fontAlgn="base" hangingPunct="0">
        <a:spcBef>
          <a:spcPct val="0"/>
        </a:spcBef>
        <a:spcAft>
          <a:spcPct val="0"/>
        </a:spcAft>
        <a:defRPr kumimoji="1" sz="20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3pPr>
      <a:lvl4pPr algn="l" defTabSz="455613" rtl="0" eaLnBrk="0" fontAlgn="base" hangingPunct="0">
        <a:spcBef>
          <a:spcPct val="0"/>
        </a:spcBef>
        <a:spcAft>
          <a:spcPct val="0"/>
        </a:spcAft>
        <a:defRPr kumimoji="1" sz="20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4pPr>
      <a:lvl5pPr algn="l" defTabSz="455613" rtl="0" eaLnBrk="0" fontAlgn="base" hangingPunct="0">
        <a:spcBef>
          <a:spcPct val="0"/>
        </a:spcBef>
        <a:spcAft>
          <a:spcPct val="0"/>
        </a:spcAft>
        <a:defRPr kumimoji="1" sz="20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defTabSz="455613" rtl="0" fontAlgn="base">
        <a:spcBef>
          <a:spcPct val="0"/>
        </a:spcBef>
        <a:spcAft>
          <a:spcPct val="0"/>
        </a:spcAft>
        <a:defRPr kumimoji="1" sz="20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defTabSz="455613" rtl="0" fontAlgn="base">
        <a:spcBef>
          <a:spcPct val="0"/>
        </a:spcBef>
        <a:spcAft>
          <a:spcPct val="0"/>
        </a:spcAft>
        <a:defRPr kumimoji="1" sz="20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defTabSz="455613" rtl="0" fontAlgn="base">
        <a:spcBef>
          <a:spcPct val="0"/>
        </a:spcBef>
        <a:spcAft>
          <a:spcPct val="0"/>
        </a:spcAft>
        <a:defRPr kumimoji="1" sz="20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defTabSz="455613" rtl="0" fontAlgn="base">
        <a:spcBef>
          <a:spcPct val="0"/>
        </a:spcBef>
        <a:spcAft>
          <a:spcPct val="0"/>
        </a:spcAft>
        <a:defRPr kumimoji="1" sz="20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168275" indent="-168275" algn="l" defTabSz="455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lang="ja-JP" altLang="en-US" sz="2000" kern="1200">
          <a:solidFill>
            <a:schemeClr val="tx1"/>
          </a:solidFill>
          <a:latin typeface="+mn-ea"/>
          <a:ea typeface="+mn-ea"/>
          <a:cs typeface="+mn-cs"/>
        </a:defRPr>
      </a:lvl1pPr>
      <a:lvl2pPr marL="681038" indent="-223838" algn="l" defTabSz="455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lang="ja-JP" altLang="en-US" kern="1200">
          <a:solidFill>
            <a:schemeClr val="tx1"/>
          </a:solidFill>
          <a:latin typeface="+mn-ea"/>
          <a:ea typeface="+mn-ea"/>
          <a:cs typeface="Arial"/>
        </a:defRPr>
      </a:lvl2pPr>
      <a:lvl3pPr marL="1089025" indent="-174625" algn="l" defTabSz="455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lang="ja-JP" altLang="en-US" sz="1600" kern="1200">
          <a:solidFill>
            <a:schemeClr val="tx1"/>
          </a:solidFill>
          <a:latin typeface="+mn-ea"/>
          <a:ea typeface="+mn-ea"/>
          <a:cs typeface="Arial"/>
        </a:defRPr>
      </a:lvl3pPr>
      <a:lvl4pPr marL="1543050" indent="-171450" algn="l" defTabSz="455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lang="ja-JP" altLang="en-US" sz="1400" kern="1200">
          <a:solidFill>
            <a:schemeClr val="tx1"/>
          </a:solidFill>
          <a:latin typeface="+mn-ea"/>
          <a:ea typeface="+mn-ea"/>
          <a:cs typeface="Arial"/>
        </a:defRPr>
      </a:lvl4pPr>
      <a:lvl5pPr marL="1998663" indent="-169863" algn="l" defTabSz="4556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lang="ja-JP" altLang="en-US" sz="1200" kern="1200">
          <a:solidFill>
            <a:schemeClr val="tx1"/>
          </a:solidFill>
          <a:latin typeface="+mn-ea"/>
          <a:ea typeface="+mn-ea"/>
          <a:cs typeface="Arial"/>
        </a:defRPr>
      </a:lvl5pPr>
      <a:lvl6pPr marL="2514235" indent="-228567" algn="l" defTabSz="457133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70" indent="-228567" algn="l" defTabSz="457133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03" indent="-228567" algn="l" defTabSz="457133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37" indent="-228567" algn="l" defTabSz="457133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3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8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01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35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69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03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36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70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wmf"/><Relationship Id="rId4" Type="http://schemas.openxmlformats.org/officeDocument/2006/relationships/image" Target="../media/image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wmf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264023" y="1922929"/>
            <a:ext cx="77051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/>
              <a:t>金流商流情報連携の拡大に向けて</a:t>
            </a:r>
            <a:endParaRPr kumimoji="1" lang="ja-JP" altLang="en-US" sz="40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78422" y="4326708"/>
            <a:ext cx="58763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dirty="0"/>
              <a:t>2017</a:t>
            </a:r>
            <a:r>
              <a:rPr lang="ja-JP" altLang="en-US" sz="3200" dirty="0"/>
              <a:t>年</a:t>
            </a:r>
            <a:r>
              <a:rPr lang="en-US" altLang="ja-JP" sz="3200" dirty="0"/>
              <a:t>10</a:t>
            </a:r>
            <a:r>
              <a:rPr lang="ja-JP" altLang="en-US" sz="3200" dirty="0"/>
              <a:t>月</a:t>
            </a:r>
            <a:r>
              <a:rPr lang="en-US" altLang="ja-JP" sz="3200" dirty="0"/>
              <a:t>25</a:t>
            </a:r>
            <a:r>
              <a:rPr lang="ja-JP" altLang="en-US" sz="3200" dirty="0"/>
              <a:t>日</a:t>
            </a:r>
            <a:endParaRPr lang="en-US" altLang="ja-JP" sz="3200" dirty="0"/>
          </a:p>
          <a:p>
            <a:pPr algn="ctr"/>
            <a:r>
              <a:rPr kumimoji="1" lang="ja-JP" altLang="en-US" sz="3200" dirty="0"/>
              <a:t>サプライチェーン情報基盤研究会</a:t>
            </a:r>
            <a:endParaRPr kumimoji="1" lang="en-US" altLang="ja-JP" sz="3200" dirty="0"/>
          </a:p>
          <a:p>
            <a:pPr algn="ctr"/>
            <a:r>
              <a:rPr lang="ja-JP" altLang="en-US" sz="3200" dirty="0"/>
              <a:t>金流商流情報連携タスクフォース</a:t>
            </a:r>
            <a:endParaRPr kumimoji="1" lang="ja-JP" altLang="en-US" sz="32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B8E892E-C41A-4040-A708-9FB05F1EA27F}"/>
              </a:ext>
            </a:extLst>
          </p:cNvPr>
          <p:cNvSpPr txBox="1"/>
          <p:nvPr/>
        </p:nvSpPr>
        <p:spPr>
          <a:xfrm>
            <a:off x="6936377" y="261257"/>
            <a:ext cx="270401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金流商流</a:t>
            </a:r>
            <a:r>
              <a:rPr kumimoji="1" lang="en-US" altLang="ja-JP" dirty="0"/>
              <a:t>2017-3-06 (1)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42023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3"/>
          <p:cNvSpPr>
            <a:spLocks noChangeArrowheads="1"/>
          </p:cNvSpPr>
          <p:nvPr/>
        </p:nvSpPr>
        <p:spPr bwMode="auto">
          <a:xfrm>
            <a:off x="576263" y="5199063"/>
            <a:ext cx="8534400" cy="141287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4035" name="AutoShape 4"/>
          <p:cNvSpPr>
            <a:spLocks noChangeArrowheads="1"/>
          </p:cNvSpPr>
          <p:nvPr/>
        </p:nvSpPr>
        <p:spPr bwMode="auto">
          <a:xfrm>
            <a:off x="612775" y="3698875"/>
            <a:ext cx="8497888" cy="13970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4036" name="AutoShape 5"/>
          <p:cNvSpPr>
            <a:spLocks noChangeArrowheads="1"/>
          </p:cNvSpPr>
          <p:nvPr/>
        </p:nvSpPr>
        <p:spPr bwMode="auto">
          <a:xfrm>
            <a:off x="612775" y="2198687"/>
            <a:ext cx="8497888" cy="13970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4037" name="AutoShape 6"/>
          <p:cNvSpPr>
            <a:spLocks noChangeArrowheads="1"/>
          </p:cNvSpPr>
          <p:nvPr/>
        </p:nvSpPr>
        <p:spPr bwMode="auto">
          <a:xfrm>
            <a:off x="612775" y="698500"/>
            <a:ext cx="8497888" cy="1395412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4038" name="Oval 7"/>
          <p:cNvSpPr>
            <a:spLocks noChangeArrowheads="1"/>
          </p:cNvSpPr>
          <p:nvPr/>
        </p:nvSpPr>
        <p:spPr bwMode="auto">
          <a:xfrm>
            <a:off x="3640139" y="1663700"/>
            <a:ext cx="1152525" cy="463550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ja-JP" altLang="en-US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約定</a:t>
            </a:r>
          </a:p>
        </p:txBody>
      </p:sp>
      <p:sp>
        <p:nvSpPr>
          <p:cNvPr id="44039" name="Oval 8"/>
          <p:cNvSpPr>
            <a:spLocks noChangeArrowheads="1"/>
          </p:cNvSpPr>
          <p:nvPr/>
        </p:nvSpPr>
        <p:spPr bwMode="auto">
          <a:xfrm>
            <a:off x="3640139" y="3162301"/>
            <a:ext cx="1152525" cy="465137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ja-JP" altLang="en-US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所有権移転</a:t>
            </a:r>
          </a:p>
        </p:txBody>
      </p:sp>
      <p:sp>
        <p:nvSpPr>
          <p:cNvPr id="44040" name="Oval 9"/>
          <p:cNvSpPr>
            <a:spLocks noChangeArrowheads="1"/>
          </p:cNvSpPr>
          <p:nvPr/>
        </p:nvSpPr>
        <p:spPr bwMode="auto">
          <a:xfrm>
            <a:off x="3638551" y="4699000"/>
            <a:ext cx="1152525" cy="571500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ja-JP" altLang="en-US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支払</a:t>
            </a:r>
          </a:p>
        </p:txBody>
      </p:sp>
      <p:sp>
        <p:nvSpPr>
          <p:cNvPr id="44041" name="Line 10"/>
          <p:cNvSpPr>
            <a:spLocks noChangeShapeType="1"/>
          </p:cNvSpPr>
          <p:nvPr/>
        </p:nvSpPr>
        <p:spPr bwMode="auto">
          <a:xfrm>
            <a:off x="4216400" y="1498601"/>
            <a:ext cx="1588" cy="2000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42" name="Line 11"/>
          <p:cNvSpPr>
            <a:spLocks noChangeShapeType="1"/>
          </p:cNvSpPr>
          <p:nvPr/>
        </p:nvSpPr>
        <p:spPr bwMode="auto">
          <a:xfrm>
            <a:off x="4216400" y="2998788"/>
            <a:ext cx="1588" cy="2000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43" name="Line 12"/>
          <p:cNvSpPr>
            <a:spLocks noChangeShapeType="1"/>
          </p:cNvSpPr>
          <p:nvPr/>
        </p:nvSpPr>
        <p:spPr bwMode="auto">
          <a:xfrm>
            <a:off x="4219575" y="4500562"/>
            <a:ext cx="1588" cy="1984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44044" name="Group 13"/>
          <p:cNvGrpSpPr>
            <a:grpSpLocks/>
          </p:cNvGrpSpPr>
          <p:nvPr/>
        </p:nvGrpSpPr>
        <p:grpSpPr bwMode="auto">
          <a:xfrm>
            <a:off x="3205164" y="1298575"/>
            <a:ext cx="2162175" cy="2900362"/>
            <a:chOff x="1656" y="828"/>
            <a:chExt cx="1497" cy="1827"/>
          </a:xfrm>
        </p:grpSpPr>
        <p:sp>
          <p:nvSpPr>
            <p:cNvPr id="44045" name="Line 14"/>
            <p:cNvSpPr>
              <a:spLocks noChangeShapeType="1"/>
            </p:cNvSpPr>
            <p:nvPr/>
          </p:nvSpPr>
          <p:spPr bwMode="auto">
            <a:xfrm>
              <a:off x="1656" y="828"/>
              <a:ext cx="14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46" name="Line 15"/>
            <p:cNvSpPr>
              <a:spLocks noChangeShapeType="1"/>
            </p:cNvSpPr>
            <p:nvPr/>
          </p:nvSpPr>
          <p:spPr bwMode="auto">
            <a:xfrm flipH="1">
              <a:off x="1656" y="1800"/>
              <a:ext cx="14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47" name="Line 16"/>
            <p:cNvSpPr>
              <a:spLocks noChangeShapeType="1"/>
            </p:cNvSpPr>
            <p:nvPr/>
          </p:nvSpPr>
          <p:spPr bwMode="auto">
            <a:xfrm>
              <a:off x="1656" y="1890"/>
              <a:ext cx="14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48" name="Line 17"/>
            <p:cNvSpPr>
              <a:spLocks noChangeShapeType="1"/>
            </p:cNvSpPr>
            <p:nvPr/>
          </p:nvSpPr>
          <p:spPr bwMode="auto">
            <a:xfrm flipH="1">
              <a:off x="1656" y="2565"/>
              <a:ext cx="14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49" name="Line 18"/>
            <p:cNvSpPr>
              <a:spLocks noChangeShapeType="1"/>
            </p:cNvSpPr>
            <p:nvPr/>
          </p:nvSpPr>
          <p:spPr bwMode="auto">
            <a:xfrm>
              <a:off x="1656" y="2655"/>
              <a:ext cx="14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44050" name="Rectangle 19"/>
          <p:cNvSpPr>
            <a:spLocks noChangeArrowheads="1"/>
          </p:cNvSpPr>
          <p:nvPr/>
        </p:nvSpPr>
        <p:spPr bwMode="auto">
          <a:xfrm>
            <a:off x="3719513" y="4014788"/>
            <a:ext cx="1008062" cy="3984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請求</a:t>
            </a:r>
          </a:p>
        </p:txBody>
      </p:sp>
      <p:sp>
        <p:nvSpPr>
          <p:cNvPr id="44051" name="Text Box 20"/>
          <p:cNvSpPr txBox="1">
            <a:spLocks noChangeArrowheads="1"/>
          </p:cNvSpPr>
          <p:nvPr/>
        </p:nvSpPr>
        <p:spPr bwMode="auto">
          <a:xfrm>
            <a:off x="6291264" y="1198563"/>
            <a:ext cx="17732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照会 </a:t>
            </a:r>
          </a:p>
        </p:txBody>
      </p:sp>
      <p:sp>
        <p:nvSpPr>
          <p:cNvPr id="44052" name="Text Box 21"/>
          <p:cNvSpPr txBox="1">
            <a:spLocks noChangeArrowheads="1"/>
          </p:cNvSpPr>
          <p:nvPr/>
        </p:nvSpPr>
        <p:spPr bwMode="auto">
          <a:xfrm>
            <a:off x="6291264" y="912813"/>
            <a:ext cx="20716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融資申込</a:t>
            </a:r>
          </a:p>
        </p:txBody>
      </p:sp>
      <p:sp>
        <p:nvSpPr>
          <p:cNvPr id="44053" name="Rectangle 26"/>
          <p:cNvSpPr>
            <a:spLocks noChangeArrowheads="1"/>
          </p:cNvSpPr>
          <p:nvPr/>
        </p:nvSpPr>
        <p:spPr bwMode="auto">
          <a:xfrm>
            <a:off x="3567114" y="822326"/>
            <a:ext cx="1296987" cy="5184775"/>
          </a:xfrm>
          <a:prstGeom prst="rect">
            <a:avLst/>
          </a:prstGeom>
          <a:noFill/>
          <a:ln w="28575">
            <a:solidFill>
              <a:srgbClr val="FF0000"/>
            </a:solidFill>
            <a:prstDash val="lg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4054" name="Line 29"/>
          <p:cNvSpPr>
            <a:spLocks noChangeShapeType="1"/>
          </p:cNvSpPr>
          <p:nvPr/>
        </p:nvSpPr>
        <p:spPr bwMode="auto">
          <a:xfrm>
            <a:off x="3567114" y="5143501"/>
            <a:ext cx="1296987" cy="1587"/>
          </a:xfrm>
          <a:prstGeom prst="line">
            <a:avLst/>
          </a:prstGeom>
          <a:noFill/>
          <a:ln w="57150">
            <a:solidFill>
              <a:srgbClr val="FFFF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55" name="Line 30"/>
          <p:cNvSpPr>
            <a:spLocks noChangeShapeType="1"/>
          </p:cNvSpPr>
          <p:nvPr/>
        </p:nvSpPr>
        <p:spPr bwMode="auto">
          <a:xfrm>
            <a:off x="5995988" y="1196976"/>
            <a:ext cx="2322512" cy="15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56" name="Line 31"/>
          <p:cNvSpPr>
            <a:spLocks noChangeShapeType="1"/>
          </p:cNvSpPr>
          <p:nvPr/>
        </p:nvSpPr>
        <p:spPr bwMode="auto">
          <a:xfrm flipH="1" flipV="1">
            <a:off x="4849814" y="1411287"/>
            <a:ext cx="3584575" cy="1588"/>
          </a:xfrm>
          <a:prstGeom prst="line">
            <a:avLst/>
          </a:prstGeom>
          <a:noFill/>
          <a:ln w="12700" cmpd="dbl">
            <a:solidFill>
              <a:srgbClr val="00206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57" name="Line 32"/>
          <p:cNvSpPr>
            <a:spLocks noChangeShapeType="1"/>
          </p:cNvSpPr>
          <p:nvPr/>
        </p:nvSpPr>
        <p:spPr bwMode="auto">
          <a:xfrm flipH="1">
            <a:off x="5995988" y="1770062"/>
            <a:ext cx="2322512" cy="1588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58" name="Line 34"/>
          <p:cNvSpPr>
            <a:spLocks noChangeShapeType="1"/>
          </p:cNvSpPr>
          <p:nvPr/>
        </p:nvSpPr>
        <p:spPr bwMode="auto">
          <a:xfrm flipH="1" flipV="1">
            <a:off x="4845050" y="3338513"/>
            <a:ext cx="3517900" cy="3175"/>
          </a:xfrm>
          <a:prstGeom prst="line">
            <a:avLst/>
          </a:prstGeom>
          <a:noFill/>
          <a:ln w="12700" cmpd="dbl">
            <a:solidFill>
              <a:srgbClr val="00206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59" name="Line 35"/>
          <p:cNvSpPr>
            <a:spLocks noChangeShapeType="1"/>
          </p:cNvSpPr>
          <p:nvPr/>
        </p:nvSpPr>
        <p:spPr bwMode="auto">
          <a:xfrm flipH="1">
            <a:off x="5995988" y="2476501"/>
            <a:ext cx="2322512" cy="1587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60" name="Line 37"/>
          <p:cNvSpPr>
            <a:spLocks noChangeShapeType="1"/>
          </p:cNvSpPr>
          <p:nvPr/>
        </p:nvSpPr>
        <p:spPr bwMode="auto">
          <a:xfrm flipH="1">
            <a:off x="4845050" y="4841876"/>
            <a:ext cx="3517900" cy="1587"/>
          </a:xfrm>
          <a:prstGeom prst="line">
            <a:avLst/>
          </a:prstGeom>
          <a:noFill/>
          <a:ln w="12700" cmpd="dbl">
            <a:solidFill>
              <a:srgbClr val="00206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61" name="Line 38"/>
          <p:cNvSpPr>
            <a:spLocks noChangeShapeType="1"/>
          </p:cNvSpPr>
          <p:nvPr/>
        </p:nvSpPr>
        <p:spPr bwMode="auto">
          <a:xfrm flipH="1">
            <a:off x="5995988" y="4270376"/>
            <a:ext cx="2322512" cy="1587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62" name="Line 39"/>
          <p:cNvSpPr>
            <a:spLocks noChangeShapeType="1"/>
          </p:cNvSpPr>
          <p:nvPr/>
        </p:nvSpPr>
        <p:spPr bwMode="auto">
          <a:xfrm flipH="1">
            <a:off x="1404939" y="5575301"/>
            <a:ext cx="1152525" cy="1587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63" name="Line 40"/>
          <p:cNvSpPr>
            <a:spLocks noChangeShapeType="1"/>
          </p:cNvSpPr>
          <p:nvPr/>
        </p:nvSpPr>
        <p:spPr bwMode="auto">
          <a:xfrm flipH="1">
            <a:off x="5995988" y="5613401"/>
            <a:ext cx="2322512" cy="1587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64" name="Line 41"/>
          <p:cNvSpPr>
            <a:spLocks noChangeShapeType="1"/>
          </p:cNvSpPr>
          <p:nvPr/>
        </p:nvSpPr>
        <p:spPr bwMode="auto">
          <a:xfrm>
            <a:off x="4865688" y="1484312"/>
            <a:ext cx="3452812" cy="1588"/>
          </a:xfrm>
          <a:prstGeom prst="line">
            <a:avLst/>
          </a:prstGeom>
          <a:noFill/>
          <a:ln w="12700" cmpd="dbl">
            <a:solidFill>
              <a:srgbClr val="00206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65" name="Line 42"/>
          <p:cNvSpPr>
            <a:spLocks noChangeShapeType="1"/>
          </p:cNvSpPr>
          <p:nvPr/>
        </p:nvSpPr>
        <p:spPr bwMode="auto">
          <a:xfrm>
            <a:off x="4865688" y="3411537"/>
            <a:ext cx="3452812" cy="1588"/>
          </a:xfrm>
          <a:prstGeom prst="line">
            <a:avLst/>
          </a:prstGeom>
          <a:noFill/>
          <a:ln w="12700" cmpd="dbl">
            <a:solidFill>
              <a:srgbClr val="00206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66" name="Line 43"/>
          <p:cNvSpPr>
            <a:spLocks noChangeShapeType="1"/>
          </p:cNvSpPr>
          <p:nvPr/>
        </p:nvSpPr>
        <p:spPr bwMode="auto">
          <a:xfrm>
            <a:off x="4865688" y="4911726"/>
            <a:ext cx="3452812" cy="1587"/>
          </a:xfrm>
          <a:prstGeom prst="line">
            <a:avLst/>
          </a:prstGeom>
          <a:noFill/>
          <a:ln w="12700" cmpd="dbl">
            <a:solidFill>
              <a:srgbClr val="00206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67" name="Rectangle 45"/>
          <p:cNvSpPr>
            <a:spLocks noChangeArrowheads="1"/>
          </p:cNvSpPr>
          <p:nvPr/>
        </p:nvSpPr>
        <p:spPr bwMode="auto">
          <a:xfrm>
            <a:off x="757238" y="966787"/>
            <a:ext cx="647700" cy="4984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en-US" altLang="ja-JP">
                <a:ea typeface="ＭＳ Ｐゴシック" pitchFamily="50" charset="-128"/>
              </a:rPr>
              <a:t> α</a:t>
            </a:r>
            <a:r>
              <a:rPr lang="ja-JP" altLang="en-US">
                <a:ea typeface="ＭＳ Ｐゴシック" pitchFamily="50" charset="-128"/>
              </a:rPr>
              <a:t> 銀行　（仕向行）</a:t>
            </a:r>
          </a:p>
        </p:txBody>
      </p:sp>
      <p:sp>
        <p:nvSpPr>
          <p:cNvPr id="44068" name="AutoShape 46"/>
          <p:cNvSpPr>
            <a:spLocks noChangeArrowheads="1"/>
          </p:cNvSpPr>
          <p:nvPr/>
        </p:nvSpPr>
        <p:spPr bwMode="auto">
          <a:xfrm>
            <a:off x="6373814" y="1585913"/>
            <a:ext cx="1512887" cy="398463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1600">
                <a:ea typeface="ＭＳ Ｐゴシック" pitchFamily="50" charset="-128"/>
              </a:rPr>
              <a:t>PO</a:t>
            </a:r>
            <a:r>
              <a:rPr lang="ja-JP" altLang="en-US" sz="1600">
                <a:ea typeface="ＭＳ Ｐゴシック" pitchFamily="50" charset="-128"/>
              </a:rPr>
              <a:t>ファイナンス</a:t>
            </a:r>
          </a:p>
        </p:txBody>
      </p:sp>
      <p:sp>
        <p:nvSpPr>
          <p:cNvPr id="44069" name="AutoShape 47"/>
          <p:cNvSpPr>
            <a:spLocks noChangeArrowheads="1"/>
          </p:cNvSpPr>
          <p:nvPr/>
        </p:nvSpPr>
        <p:spPr bwMode="auto">
          <a:xfrm>
            <a:off x="6373814" y="2295525"/>
            <a:ext cx="1584325" cy="398462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4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在庫資産担保融資</a:t>
            </a:r>
          </a:p>
        </p:txBody>
      </p:sp>
      <p:sp>
        <p:nvSpPr>
          <p:cNvPr id="44070" name="AutoShape 48"/>
          <p:cNvSpPr>
            <a:spLocks noChangeArrowheads="1"/>
          </p:cNvSpPr>
          <p:nvPr/>
        </p:nvSpPr>
        <p:spPr bwMode="auto">
          <a:xfrm>
            <a:off x="6373814" y="4056063"/>
            <a:ext cx="1584325" cy="398463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4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売掛債権担保融資</a:t>
            </a:r>
          </a:p>
        </p:txBody>
      </p:sp>
      <p:sp>
        <p:nvSpPr>
          <p:cNvPr id="44071" name="Rectangle 51"/>
          <p:cNvSpPr>
            <a:spLocks noChangeArrowheads="1"/>
          </p:cNvSpPr>
          <p:nvPr/>
        </p:nvSpPr>
        <p:spPr bwMode="auto">
          <a:xfrm>
            <a:off x="8318500" y="950912"/>
            <a:ext cx="647700" cy="4984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en-US" altLang="ja-JP">
                <a:ea typeface="ＭＳ Ｐゴシック" pitchFamily="50" charset="-128"/>
              </a:rPr>
              <a:t>β</a:t>
            </a:r>
            <a:r>
              <a:rPr lang="ja-JP" altLang="en-US">
                <a:ea typeface="ＭＳ Ｐゴシック" pitchFamily="50" charset="-128"/>
              </a:rPr>
              <a:t> 銀行　（被仕向行）</a:t>
            </a:r>
          </a:p>
        </p:txBody>
      </p:sp>
      <p:sp>
        <p:nvSpPr>
          <p:cNvPr id="44072" name="Rectangle 53"/>
          <p:cNvSpPr>
            <a:spLocks noChangeArrowheads="1"/>
          </p:cNvSpPr>
          <p:nvPr/>
        </p:nvSpPr>
        <p:spPr bwMode="auto">
          <a:xfrm>
            <a:off x="2559050" y="949326"/>
            <a:ext cx="647700" cy="4841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ja-JP" altLang="en-US">
                <a:ea typeface="ＭＳ Ｐゴシック" pitchFamily="50" charset="-128"/>
              </a:rPr>
              <a:t>バイヤー </a:t>
            </a:r>
            <a:r>
              <a:rPr lang="en-US" altLang="ja-JP">
                <a:ea typeface="ＭＳ Ｐゴシック" pitchFamily="50" charset="-128"/>
              </a:rPr>
              <a:t> A</a:t>
            </a:r>
            <a:r>
              <a:rPr lang="ja-JP" altLang="en-US">
                <a:ea typeface="ＭＳ Ｐゴシック" pitchFamily="50" charset="-128"/>
              </a:rPr>
              <a:t>　（支払人）</a:t>
            </a:r>
          </a:p>
        </p:txBody>
      </p:sp>
      <p:sp>
        <p:nvSpPr>
          <p:cNvPr id="44073" name="Rectangle 54"/>
          <p:cNvSpPr>
            <a:spLocks noChangeArrowheads="1"/>
          </p:cNvSpPr>
          <p:nvPr/>
        </p:nvSpPr>
        <p:spPr bwMode="auto">
          <a:xfrm>
            <a:off x="5367338" y="949326"/>
            <a:ext cx="647700" cy="4841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ja-JP" altLang="en-US">
                <a:ea typeface="ＭＳ Ｐゴシック" pitchFamily="50" charset="-128"/>
              </a:rPr>
              <a:t>サプライヤー</a:t>
            </a:r>
            <a:r>
              <a:rPr lang="en-US" altLang="ja-JP">
                <a:ea typeface="ＭＳ Ｐゴシック" pitchFamily="50" charset="-128"/>
              </a:rPr>
              <a:t> </a:t>
            </a:r>
            <a:r>
              <a:rPr lang="ja-JP" altLang="en-US">
                <a:ea typeface="ＭＳ Ｐゴシック" pitchFamily="50" charset="-128"/>
              </a:rPr>
              <a:t> </a:t>
            </a:r>
            <a:r>
              <a:rPr lang="en-US" altLang="ja-JP">
                <a:ea typeface="ＭＳ Ｐゴシック" pitchFamily="50" charset="-128"/>
              </a:rPr>
              <a:t>B</a:t>
            </a:r>
            <a:r>
              <a:rPr lang="ja-JP" altLang="en-US">
                <a:ea typeface="ＭＳ Ｐゴシック" pitchFamily="50" charset="-128"/>
              </a:rPr>
              <a:t>　 （受取人）       </a:t>
            </a:r>
          </a:p>
        </p:txBody>
      </p:sp>
      <p:sp>
        <p:nvSpPr>
          <p:cNvPr id="44074" name="Line 55"/>
          <p:cNvSpPr>
            <a:spLocks noChangeShapeType="1"/>
          </p:cNvSpPr>
          <p:nvPr/>
        </p:nvSpPr>
        <p:spPr bwMode="auto">
          <a:xfrm>
            <a:off x="3205164" y="5575301"/>
            <a:ext cx="2160587" cy="1587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75" name="Rectangle 57"/>
          <p:cNvSpPr>
            <a:spLocks noChangeArrowheads="1"/>
          </p:cNvSpPr>
          <p:nvPr/>
        </p:nvSpPr>
        <p:spPr bwMode="auto">
          <a:xfrm>
            <a:off x="3719513" y="1014413"/>
            <a:ext cx="1008062" cy="3984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発注書</a:t>
            </a:r>
          </a:p>
        </p:txBody>
      </p:sp>
      <p:sp>
        <p:nvSpPr>
          <p:cNvPr id="44076" name="Rectangle 58"/>
          <p:cNvSpPr>
            <a:spLocks noChangeArrowheads="1"/>
          </p:cNvSpPr>
          <p:nvPr/>
        </p:nvSpPr>
        <p:spPr bwMode="auto">
          <a:xfrm>
            <a:off x="3711576" y="2627313"/>
            <a:ext cx="1008063" cy="3984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出荷・検収</a:t>
            </a:r>
          </a:p>
        </p:txBody>
      </p:sp>
      <p:sp>
        <p:nvSpPr>
          <p:cNvPr id="44077" name="AutoShape 63"/>
          <p:cNvSpPr>
            <a:spLocks noChangeArrowheads="1"/>
          </p:cNvSpPr>
          <p:nvPr/>
        </p:nvSpPr>
        <p:spPr bwMode="auto">
          <a:xfrm>
            <a:off x="3925888" y="5359400"/>
            <a:ext cx="647700" cy="576262"/>
          </a:xfrm>
          <a:prstGeom prst="flowChartMultidocumen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200">
                <a:ea typeface="ＭＳ Ｐゴシック" pitchFamily="50" charset="-128"/>
              </a:rPr>
              <a:t>支払</a:t>
            </a:r>
            <a:endParaRPr lang="en-US" altLang="ja-JP" sz="1200">
              <a:ea typeface="ＭＳ Ｐゴシック" pitchFamily="50" charset="-128"/>
            </a:endParaRPr>
          </a:p>
          <a:p>
            <a:pPr algn="ctr"/>
            <a:r>
              <a:rPr lang="ja-JP" altLang="en-US" sz="1200">
                <a:ea typeface="ＭＳ Ｐゴシック" pitchFamily="50" charset="-128"/>
              </a:rPr>
              <a:t>通知</a:t>
            </a:r>
          </a:p>
        </p:txBody>
      </p:sp>
      <p:sp>
        <p:nvSpPr>
          <p:cNvPr id="44078" name="Rectangle 66"/>
          <p:cNvSpPr>
            <a:spLocks noChangeArrowheads="1"/>
          </p:cNvSpPr>
          <p:nvPr/>
        </p:nvSpPr>
        <p:spPr bwMode="auto">
          <a:xfrm>
            <a:off x="6302375" y="822326"/>
            <a:ext cx="1727200" cy="5184775"/>
          </a:xfrm>
          <a:prstGeom prst="rect">
            <a:avLst/>
          </a:prstGeom>
          <a:noFill/>
          <a:ln w="28575">
            <a:solidFill>
              <a:srgbClr val="FF0000"/>
            </a:solidFill>
            <a:prstDash val="lg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4079" name="AutoShape 68"/>
          <p:cNvSpPr>
            <a:spLocks noChangeArrowheads="1"/>
          </p:cNvSpPr>
          <p:nvPr/>
        </p:nvSpPr>
        <p:spPr bwMode="auto">
          <a:xfrm>
            <a:off x="1765301" y="5430838"/>
            <a:ext cx="576263" cy="576263"/>
          </a:xfrm>
          <a:prstGeom prst="flowChartMultidocumen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200">
                <a:ea typeface="ＭＳ Ｐゴシック" pitchFamily="50" charset="-128"/>
              </a:rPr>
              <a:t>支払</a:t>
            </a:r>
            <a:endParaRPr lang="en-US" altLang="ja-JP" sz="1200">
              <a:ea typeface="ＭＳ Ｐゴシック" pitchFamily="50" charset="-128"/>
            </a:endParaRPr>
          </a:p>
          <a:p>
            <a:pPr algn="ctr"/>
            <a:r>
              <a:rPr lang="ja-JP" altLang="en-US" sz="1200">
                <a:ea typeface="ＭＳ Ｐゴシック" pitchFamily="50" charset="-128"/>
              </a:rPr>
              <a:t>起動</a:t>
            </a:r>
          </a:p>
        </p:txBody>
      </p:sp>
      <p:sp>
        <p:nvSpPr>
          <p:cNvPr id="44080" name="AutoShape 69"/>
          <p:cNvSpPr>
            <a:spLocks noChangeArrowheads="1"/>
          </p:cNvSpPr>
          <p:nvPr/>
        </p:nvSpPr>
        <p:spPr bwMode="auto">
          <a:xfrm>
            <a:off x="6934201" y="5413375"/>
            <a:ext cx="576263" cy="576262"/>
          </a:xfrm>
          <a:prstGeom prst="flowChartMultidocumen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200">
                <a:ea typeface="ＭＳ Ｐゴシック" pitchFamily="50" charset="-128"/>
              </a:rPr>
              <a:t>入金</a:t>
            </a:r>
            <a:endParaRPr lang="en-US" altLang="ja-JP" sz="1200">
              <a:ea typeface="ＭＳ Ｐゴシック" pitchFamily="50" charset="-128"/>
            </a:endParaRPr>
          </a:p>
          <a:p>
            <a:pPr algn="ctr"/>
            <a:r>
              <a:rPr lang="ja-JP" altLang="en-US" sz="1200">
                <a:ea typeface="ＭＳ Ｐゴシック" pitchFamily="50" charset="-128"/>
              </a:rPr>
              <a:t>通知</a:t>
            </a:r>
          </a:p>
        </p:txBody>
      </p:sp>
      <p:sp>
        <p:nvSpPr>
          <p:cNvPr id="44081" name="Line 71"/>
          <p:cNvSpPr>
            <a:spLocks noChangeShapeType="1"/>
          </p:cNvSpPr>
          <p:nvPr/>
        </p:nvSpPr>
        <p:spPr bwMode="auto">
          <a:xfrm>
            <a:off x="1046163" y="6294437"/>
            <a:ext cx="7632700" cy="1588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82" name="Line 72"/>
          <p:cNvSpPr>
            <a:spLocks noChangeShapeType="1"/>
          </p:cNvSpPr>
          <p:nvPr/>
        </p:nvSpPr>
        <p:spPr bwMode="auto">
          <a:xfrm>
            <a:off x="1046164" y="5935663"/>
            <a:ext cx="1587" cy="358775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83" name="Line 73"/>
          <p:cNvSpPr>
            <a:spLocks noChangeShapeType="1"/>
          </p:cNvSpPr>
          <p:nvPr/>
        </p:nvSpPr>
        <p:spPr bwMode="auto">
          <a:xfrm flipV="1">
            <a:off x="8678864" y="5935663"/>
            <a:ext cx="1587" cy="358775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84" name="AutoShape 74"/>
          <p:cNvSpPr>
            <a:spLocks noChangeArrowheads="1"/>
          </p:cNvSpPr>
          <p:nvPr/>
        </p:nvSpPr>
        <p:spPr bwMode="auto">
          <a:xfrm>
            <a:off x="5149851" y="6007100"/>
            <a:ext cx="576263" cy="576262"/>
          </a:xfrm>
          <a:prstGeom prst="flowChartMultidocumen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200">
                <a:ea typeface="ＭＳ Ｐゴシック" pitchFamily="50" charset="-128"/>
              </a:rPr>
              <a:t>支払</a:t>
            </a:r>
            <a:endParaRPr lang="en-US" altLang="ja-JP" sz="1200">
              <a:ea typeface="ＭＳ Ｐゴシック" pitchFamily="50" charset="-128"/>
            </a:endParaRPr>
          </a:p>
          <a:p>
            <a:pPr algn="ctr"/>
            <a:r>
              <a:rPr lang="ja-JP" altLang="en-US" sz="1200">
                <a:ea typeface="ＭＳ Ｐゴシック" pitchFamily="50" charset="-128"/>
              </a:rPr>
              <a:t>指図</a:t>
            </a:r>
          </a:p>
        </p:txBody>
      </p:sp>
      <p:sp>
        <p:nvSpPr>
          <p:cNvPr id="44085" name="Text Box 75"/>
          <p:cNvSpPr txBox="1">
            <a:spLocks noChangeArrowheads="1"/>
          </p:cNvSpPr>
          <p:nvPr/>
        </p:nvSpPr>
        <p:spPr bwMode="auto">
          <a:xfrm>
            <a:off x="1477964" y="6019801"/>
            <a:ext cx="1341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en-US" altLang="ja-JP"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ISO 20022</a:t>
            </a:r>
            <a:r>
              <a:rPr lang="ja-JP" altLang="en-US"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　</a:t>
            </a:r>
            <a:r>
              <a:rPr lang="en-US" altLang="ja-JP"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pain.</a:t>
            </a:r>
          </a:p>
        </p:txBody>
      </p:sp>
      <p:sp>
        <p:nvSpPr>
          <p:cNvPr id="44086" name="Text Box 76"/>
          <p:cNvSpPr txBox="1">
            <a:spLocks noChangeArrowheads="1"/>
          </p:cNvSpPr>
          <p:nvPr/>
        </p:nvSpPr>
        <p:spPr bwMode="auto">
          <a:xfrm>
            <a:off x="3781426" y="6294437"/>
            <a:ext cx="137636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en-US" altLang="ja-JP"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ISO 20022</a:t>
            </a:r>
            <a:r>
              <a:rPr lang="ja-JP" altLang="en-US"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　</a:t>
            </a:r>
            <a:r>
              <a:rPr lang="en-US" altLang="ja-JP"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pacs.</a:t>
            </a:r>
          </a:p>
        </p:txBody>
      </p:sp>
      <p:sp>
        <p:nvSpPr>
          <p:cNvPr id="44087" name="Text Box 77"/>
          <p:cNvSpPr txBox="1">
            <a:spLocks noChangeArrowheads="1"/>
          </p:cNvSpPr>
          <p:nvPr/>
        </p:nvSpPr>
        <p:spPr bwMode="auto">
          <a:xfrm>
            <a:off x="6543675" y="6019801"/>
            <a:ext cx="13858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en-US" altLang="ja-JP"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ISO 20022</a:t>
            </a:r>
            <a:r>
              <a:rPr lang="ja-JP" altLang="en-US"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　</a:t>
            </a:r>
            <a:r>
              <a:rPr lang="en-US" altLang="ja-JP"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camt.</a:t>
            </a:r>
          </a:p>
        </p:txBody>
      </p:sp>
      <p:sp>
        <p:nvSpPr>
          <p:cNvPr id="44088" name="Text Box 20"/>
          <p:cNvSpPr txBox="1">
            <a:spLocks noChangeArrowheads="1"/>
          </p:cNvSpPr>
          <p:nvPr/>
        </p:nvSpPr>
        <p:spPr bwMode="auto">
          <a:xfrm>
            <a:off x="6148388" y="3127376"/>
            <a:ext cx="2000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随時モニター</a:t>
            </a:r>
            <a:br>
              <a:rPr lang="en-US" altLang="ja-JP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</a:br>
            <a:endParaRPr lang="ja-JP" altLang="en-US" b="0">
              <a:solidFill>
                <a:schemeClr val="tx1"/>
              </a:solidFill>
              <a:latin typeface="Arial" charset="0"/>
              <a:ea typeface="ＭＳ Ｐゴシック" pitchFamily="50" charset="-128"/>
            </a:endParaRPr>
          </a:p>
        </p:txBody>
      </p:sp>
      <p:sp>
        <p:nvSpPr>
          <p:cNvPr id="44089" name="Text Box 20"/>
          <p:cNvSpPr txBox="1">
            <a:spLocks noChangeArrowheads="1"/>
          </p:cNvSpPr>
          <p:nvPr/>
        </p:nvSpPr>
        <p:spPr bwMode="auto">
          <a:xfrm>
            <a:off x="6219825" y="4627563"/>
            <a:ext cx="20002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随時モニター</a:t>
            </a:r>
          </a:p>
        </p:txBody>
      </p:sp>
      <p:sp>
        <p:nvSpPr>
          <p:cNvPr id="59" name="Rectangle 4"/>
          <p:cNvSpPr txBox="1">
            <a:spLocks noChangeArrowheads="1"/>
          </p:cNvSpPr>
          <p:nvPr/>
        </p:nvSpPr>
        <p:spPr>
          <a:xfrm>
            <a:off x="2546203" y="219"/>
            <a:ext cx="5000529" cy="8012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latin typeface="HGP創英角ｺﾞｼｯｸUB" pitchFamily="50" charset="-128"/>
                <a:ea typeface="HGP創英角ｺﾞｼｯｸUB" pitchFamily="50" charset="-128"/>
              </a:rPr>
              <a:t>金流商流情報連携の領域</a:t>
            </a:r>
          </a:p>
        </p:txBody>
      </p:sp>
    </p:spTree>
    <p:extLst>
      <p:ext uri="{BB962C8B-B14F-4D97-AF65-F5344CB8AC3E}">
        <p14:creationId xmlns:p14="http://schemas.microsoft.com/office/powerpoint/2010/main" val="2775992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3"/>
          <p:cNvSpPr>
            <a:spLocks noChangeArrowheads="1"/>
          </p:cNvSpPr>
          <p:nvPr/>
        </p:nvSpPr>
        <p:spPr bwMode="auto">
          <a:xfrm>
            <a:off x="576263" y="5199063"/>
            <a:ext cx="8534400" cy="141287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4035" name="AutoShape 4"/>
          <p:cNvSpPr>
            <a:spLocks noChangeArrowheads="1"/>
          </p:cNvSpPr>
          <p:nvPr/>
        </p:nvSpPr>
        <p:spPr bwMode="auto">
          <a:xfrm>
            <a:off x="612775" y="3698875"/>
            <a:ext cx="8497888" cy="13970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4036" name="AutoShape 5"/>
          <p:cNvSpPr>
            <a:spLocks noChangeArrowheads="1"/>
          </p:cNvSpPr>
          <p:nvPr/>
        </p:nvSpPr>
        <p:spPr bwMode="auto">
          <a:xfrm>
            <a:off x="612775" y="2198687"/>
            <a:ext cx="8497888" cy="13970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4037" name="AutoShape 6"/>
          <p:cNvSpPr>
            <a:spLocks noChangeArrowheads="1"/>
          </p:cNvSpPr>
          <p:nvPr/>
        </p:nvSpPr>
        <p:spPr bwMode="auto">
          <a:xfrm>
            <a:off x="612775" y="698500"/>
            <a:ext cx="8497888" cy="1395412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4038" name="Oval 7"/>
          <p:cNvSpPr>
            <a:spLocks noChangeArrowheads="1"/>
          </p:cNvSpPr>
          <p:nvPr/>
        </p:nvSpPr>
        <p:spPr bwMode="auto">
          <a:xfrm>
            <a:off x="3640139" y="1663700"/>
            <a:ext cx="1152525" cy="463550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ja-JP" altLang="en-US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約定</a:t>
            </a:r>
          </a:p>
        </p:txBody>
      </p:sp>
      <p:sp>
        <p:nvSpPr>
          <p:cNvPr id="44039" name="Oval 8"/>
          <p:cNvSpPr>
            <a:spLocks noChangeArrowheads="1"/>
          </p:cNvSpPr>
          <p:nvPr/>
        </p:nvSpPr>
        <p:spPr bwMode="auto">
          <a:xfrm>
            <a:off x="3640139" y="3162301"/>
            <a:ext cx="1152525" cy="465137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ja-JP" altLang="en-US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所有権移転</a:t>
            </a:r>
          </a:p>
        </p:txBody>
      </p:sp>
      <p:sp>
        <p:nvSpPr>
          <p:cNvPr id="44040" name="Oval 9"/>
          <p:cNvSpPr>
            <a:spLocks noChangeArrowheads="1"/>
          </p:cNvSpPr>
          <p:nvPr/>
        </p:nvSpPr>
        <p:spPr bwMode="auto">
          <a:xfrm>
            <a:off x="3638551" y="4699000"/>
            <a:ext cx="1152525" cy="571500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ja-JP" altLang="en-US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支払</a:t>
            </a:r>
          </a:p>
        </p:txBody>
      </p:sp>
      <p:sp>
        <p:nvSpPr>
          <p:cNvPr id="44041" name="Line 10"/>
          <p:cNvSpPr>
            <a:spLocks noChangeShapeType="1"/>
          </p:cNvSpPr>
          <p:nvPr/>
        </p:nvSpPr>
        <p:spPr bwMode="auto">
          <a:xfrm>
            <a:off x="4216400" y="1498601"/>
            <a:ext cx="1588" cy="2000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42" name="Line 11"/>
          <p:cNvSpPr>
            <a:spLocks noChangeShapeType="1"/>
          </p:cNvSpPr>
          <p:nvPr/>
        </p:nvSpPr>
        <p:spPr bwMode="auto">
          <a:xfrm>
            <a:off x="4216400" y="2998788"/>
            <a:ext cx="1588" cy="2000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43" name="Line 12"/>
          <p:cNvSpPr>
            <a:spLocks noChangeShapeType="1"/>
          </p:cNvSpPr>
          <p:nvPr/>
        </p:nvSpPr>
        <p:spPr bwMode="auto">
          <a:xfrm>
            <a:off x="4219575" y="4500562"/>
            <a:ext cx="1588" cy="1984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44044" name="Group 13"/>
          <p:cNvGrpSpPr>
            <a:grpSpLocks/>
          </p:cNvGrpSpPr>
          <p:nvPr/>
        </p:nvGrpSpPr>
        <p:grpSpPr bwMode="auto">
          <a:xfrm>
            <a:off x="3205164" y="1298575"/>
            <a:ext cx="2162175" cy="2900362"/>
            <a:chOff x="1656" y="828"/>
            <a:chExt cx="1497" cy="1827"/>
          </a:xfrm>
        </p:grpSpPr>
        <p:sp>
          <p:nvSpPr>
            <p:cNvPr id="44045" name="Line 14"/>
            <p:cNvSpPr>
              <a:spLocks noChangeShapeType="1"/>
            </p:cNvSpPr>
            <p:nvPr/>
          </p:nvSpPr>
          <p:spPr bwMode="auto">
            <a:xfrm>
              <a:off x="1656" y="828"/>
              <a:ext cx="14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46" name="Line 15"/>
            <p:cNvSpPr>
              <a:spLocks noChangeShapeType="1"/>
            </p:cNvSpPr>
            <p:nvPr/>
          </p:nvSpPr>
          <p:spPr bwMode="auto">
            <a:xfrm flipH="1">
              <a:off x="1656" y="1800"/>
              <a:ext cx="14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47" name="Line 16"/>
            <p:cNvSpPr>
              <a:spLocks noChangeShapeType="1"/>
            </p:cNvSpPr>
            <p:nvPr/>
          </p:nvSpPr>
          <p:spPr bwMode="auto">
            <a:xfrm>
              <a:off x="1656" y="1890"/>
              <a:ext cx="14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48" name="Line 17"/>
            <p:cNvSpPr>
              <a:spLocks noChangeShapeType="1"/>
            </p:cNvSpPr>
            <p:nvPr/>
          </p:nvSpPr>
          <p:spPr bwMode="auto">
            <a:xfrm flipH="1">
              <a:off x="1656" y="2565"/>
              <a:ext cx="14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49" name="Line 18"/>
            <p:cNvSpPr>
              <a:spLocks noChangeShapeType="1"/>
            </p:cNvSpPr>
            <p:nvPr/>
          </p:nvSpPr>
          <p:spPr bwMode="auto">
            <a:xfrm>
              <a:off x="1656" y="2655"/>
              <a:ext cx="14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44050" name="Rectangle 19"/>
          <p:cNvSpPr>
            <a:spLocks noChangeArrowheads="1"/>
          </p:cNvSpPr>
          <p:nvPr/>
        </p:nvSpPr>
        <p:spPr bwMode="auto">
          <a:xfrm>
            <a:off x="3719513" y="4014788"/>
            <a:ext cx="1008062" cy="3984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請求</a:t>
            </a:r>
          </a:p>
        </p:txBody>
      </p:sp>
      <p:sp>
        <p:nvSpPr>
          <p:cNvPr id="44051" name="Text Box 20"/>
          <p:cNvSpPr txBox="1">
            <a:spLocks noChangeArrowheads="1"/>
          </p:cNvSpPr>
          <p:nvPr/>
        </p:nvSpPr>
        <p:spPr bwMode="auto">
          <a:xfrm>
            <a:off x="6291264" y="1198563"/>
            <a:ext cx="17732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照会 </a:t>
            </a:r>
          </a:p>
        </p:txBody>
      </p:sp>
      <p:sp>
        <p:nvSpPr>
          <p:cNvPr id="44052" name="Text Box 21"/>
          <p:cNvSpPr txBox="1">
            <a:spLocks noChangeArrowheads="1"/>
          </p:cNvSpPr>
          <p:nvPr/>
        </p:nvSpPr>
        <p:spPr bwMode="auto">
          <a:xfrm>
            <a:off x="6291264" y="912813"/>
            <a:ext cx="20716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融資申込</a:t>
            </a:r>
          </a:p>
        </p:txBody>
      </p:sp>
      <p:sp>
        <p:nvSpPr>
          <p:cNvPr id="44053" name="Rectangle 26"/>
          <p:cNvSpPr>
            <a:spLocks noChangeArrowheads="1"/>
          </p:cNvSpPr>
          <p:nvPr/>
        </p:nvSpPr>
        <p:spPr bwMode="auto">
          <a:xfrm>
            <a:off x="3567114" y="822326"/>
            <a:ext cx="1296987" cy="5184775"/>
          </a:xfrm>
          <a:prstGeom prst="rect">
            <a:avLst/>
          </a:prstGeom>
          <a:noFill/>
          <a:ln w="28575">
            <a:solidFill>
              <a:srgbClr val="FF0000"/>
            </a:solidFill>
            <a:prstDash val="lg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4054" name="Line 29"/>
          <p:cNvSpPr>
            <a:spLocks noChangeShapeType="1"/>
          </p:cNvSpPr>
          <p:nvPr/>
        </p:nvSpPr>
        <p:spPr bwMode="auto">
          <a:xfrm>
            <a:off x="3567114" y="5143501"/>
            <a:ext cx="1296987" cy="1587"/>
          </a:xfrm>
          <a:prstGeom prst="line">
            <a:avLst/>
          </a:prstGeom>
          <a:noFill/>
          <a:ln w="57150">
            <a:solidFill>
              <a:srgbClr val="FFFF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55" name="Line 30"/>
          <p:cNvSpPr>
            <a:spLocks noChangeShapeType="1"/>
          </p:cNvSpPr>
          <p:nvPr/>
        </p:nvSpPr>
        <p:spPr bwMode="auto">
          <a:xfrm>
            <a:off x="5995988" y="1196976"/>
            <a:ext cx="2322512" cy="15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56" name="Line 31"/>
          <p:cNvSpPr>
            <a:spLocks noChangeShapeType="1"/>
          </p:cNvSpPr>
          <p:nvPr/>
        </p:nvSpPr>
        <p:spPr bwMode="auto">
          <a:xfrm flipH="1" flipV="1">
            <a:off x="4849814" y="1411287"/>
            <a:ext cx="3584575" cy="1588"/>
          </a:xfrm>
          <a:prstGeom prst="line">
            <a:avLst/>
          </a:prstGeom>
          <a:noFill/>
          <a:ln w="12700" cmpd="dbl">
            <a:solidFill>
              <a:srgbClr val="00206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57" name="Line 32"/>
          <p:cNvSpPr>
            <a:spLocks noChangeShapeType="1"/>
          </p:cNvSpPr>
          <p:nvPr/>
        </p:nvSpPr>
        <p:spPr bwMode="auto">
          <a:xfrm flipH="1">
            <a:off x="5995988" y="1770062"/>
            <a:ext cx="2322512" cy="1588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58" name="Line 34"/>
          <p:cNvSpPr>
            <a:spLocks noChangeShapeType="1"/>
          </p:cNvSpPr>
          <p:nvPr/>
        </p:nvSpPr>
        <p:spPr bwMode="auto">
          <a:xfrm flipH="1" flipV="1">
            <a:off x="4845050" y="3338513"/>
            <a:ext cx="3517900" cy="3175"/>
          </a:xfrm>
          <a:prstGeom prst="line">
            <a:avLst/>
          </a:prstGeom>
          <a:noFill/>
          <a:ln w="12700" cmpd="dbl">
            <a:solidFill>
              <a:srgbClr val="00206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59" name="Line 35"/>
          <p:cNvSpPr>
            <a:spLocks noChangeShapeType="1"/>
          </p:cNvSpPr>
          <p:nvPr/>
        </p:nvSpPr>
        <p:spPr bwMode="auto">
          <a:xfrm flipH="1">
            <a:off x="5995988" y="2476501"/>
            <a:ext cx="2322512" cy="1587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60" name="Line 37"/>
          <p:cNvSpPr>
            <a:spLocks noChangeShapeType="1"/>
          </p:cNvSpPr>
          <p:nvPr/>
        </p:nvSpPr>
        <p:spPr bwMode="auto">
          <a:xfrm flipH="1">
            <a:off x="4845050" y="4841876"/>
            <a:ext cx="3517900" cy="1587"/>
          </a:xfrm>
          <a:prstGeom prst="line">
            <a:avLst/>
          </a:prstGeom>
          <a:noFill/>
          <a:ln w="12700" cmpd="dbl">
            <a:solidFill>
              <a:srgbClr val="00206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61" name="Line 38"/>
          <p:cNvSpPr>
            <a:spLocks noChangeShapeType="1"/>
          </p:cNvSpPr>
          <p:nvPr/>
        </p:nvSpPr>
        <p:spPr bwMode="auto">
          <a:xfrm flipH="1">
            <a:off x="5995988" y="4270376"/>
            <a:ext cx="2322512" cy="1587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62" name="Line 39"/>
          <p:cNvSpPr>
            <a:spLocks noChangeShapeType="1"/>
          </p:cNvSpPr>
          <p:nvPr/>
        </p:nvSpPr>
        <p:spPr bwMode="auto">
          <a:xfrm flipH="1">
            <a:off x="1404939" y="5575301"/>
            <a:ext cx="1152525" cy="1587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63" name="Line 40"/>
          <p:cNvSpPr>
            <a:spLocks noChangeShapeType="1"/>
          </p:cNvSpPr>
          <p:nvPr/>
        </p:nvSpPr>
        <p:spPr bwMode="auto">
          <a:xfrm flipH="1">
            <a:off x="5995988" y="5613401"/>
            <a:ext cx="2322512" cy="1587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64" name="Line 41"/>
          <p:cNvSpPr>
            <a:spLocks noChangeShapeType="1"/>
          </p:cNvSpPr>
          <p:nvPr/>
        </p:nvSpPr>
        <p:spPr bwMode="auto">
          <a:xfrm>
            <a:off x="4865688" y="1484312"/>
            <a:ext cx="3452812" cy="1588"/>
          </a:xfrm>
          <a:prstGeom prst="line">
            <a:avLst/>
          </a:prstGeom>
          <a:noFill/>
          <a:ln w="12700" cmpd="dbl">
            <a:solidFill>
              <a:srgbClr val="00206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65" name="Line 42"/>
          <p:cNvSpPr>
            <a:spLocks noChangeShapeType="1"/>
          </p:cNvSpPr>
          <p:nvPr/>
        </p:nvSpPr>
        <p:spPr bwMode="auto">
          <a:xfrm>
            <a:off x="4865688" y="3411537"/>
            <a:ext cx="3452812" cy="1588"/>
          </a:xfrm>
          <a:prstGeom prst="line">
            <a:avLst/>
          </a:prstGeom>
          <a:noFill/>
          <a:ln w="12700" cmpd="dbl">
            <a:solidFill>
              <a:srgbClr val="00206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66" name="Line 43"/>
          <p:cNvSpPr>
            <a:spLocks noChangeShapeType="1"/>
          </p:cNvSpPr>
          <p:nvPr/>
        </p:nvSpPr>
        <p:spPr bwMode="auto">
          <a:xfrm>
            <a:off x="4865688" y="4911726"/>
            <a:ext cx="3452812" cy="1587"/>
          </a:xfrm>
          <a:prstGeom prst="line">
            <a:avLst/>
          </a:prstGeom>
          <a:noFill/>
          <a:ln w="12700" cmpd="dbl">
            <a:solidFill>
              <a:srgbClr val="00206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67" name="Rectangle 45"/>
          <p:cNvSpPr>
            <a:spLocks noChangeArrowheads="1"/>
          </p:cNvSpPr>
          <p:nvPr/>
        </p:nvSpPr>
        <p:spPr bwMode="auto">
          <a:xfrm>
            <a:off x="757238" y="966787"/>
            <a:ext cx="647700" cy="4984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en-US" altLang="ja-JP">
                <a:ea typeface="ＭＳ Ｐゴシック" pitchFamily="50" charset="-128"/>
              </a:rPr>
              <a:t> α</a:t>
            </a:r>
            <a:r>
              <a:rPr lang="ja-JP" altLang="en-US">
                <a:ea typeface="ＭＳ Ｐゴシック" pitchFamily="50" charset="-128"/>
              </a:rPr>
              <a:t> 銀行　（仕向行）</a:t>
            </a:r>
          </a:p>
        </p:txBody>
      </p:sp>
      <p:sp>
        <p:nvSpPr>
          <p:cNvPr id="44068" name="AutoShape 46"/>
          <p:cNvSpPr>
            <a:spLocks noChangeArrowheads="1"/>
          </p:cNvSpPr>
          <p:nvPr/>
        </p:nvSpPr>
        <p:spPr bwMode="auto">
          <a:xfrm>
            <a:off x="6373814" y="1585913"/>
            <a:ext cx="1512887" cy="398463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1600">
                <a:ea typeface="ＭＳ Ｐゴシック" pitchFamily="50" charset="-128"/>
              </a:rPr>
              <a:t>PO</a:t>
            </a:r>
            <a:r>
              <a:rPr lang="ja-JP" altLang="en-US" sz="1600">
                <a:ea typeface="ＭＳ Ｐゴシック" pitchFamily="50" charset="-128"/>
              </a:rPr>
              <a:t>ファイナンス</a:t>
            </a:r>
          </a:p>
        </p:txBody>
      </p:sp>
      <p:sp>
        <p:nvSpPr>
          <p:cNvPr id="44069" name="AutoShape 47"/>
          <p:cNvSpPr>
            <a:spLocks noChangeArrowheads="1"/>
          </p:cNvSpPr>
          <p:nvPr/>
        </p:nvSpPr>
        <p:spPr bwMode="auto">
          <a:xfrm>
            <a:off x="6373814" y="2295525"/>
            <a:ext cx="1584325" cy="398462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4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在庫資産担保融資</a:t>
            </a:r>
          </a:p>
        </p:txBody>
      </p:sp>
      <p:sp>
        <p:nvSpPr>
          <p:cNvPr id="44070" name="AutoShape 48"/>
          <p:cNvSpPr>
            <a:spLocks noChangeArrowheads="1"/>
          </p:cNvSpPr>
          <p:nvPr/>
        </p:nvSpPr>
        <p:spPr bwMode="auto">
          <a:xfrm>
            <a:off x="6373814" y="4056063"/>
            <a:ext cx="1584325" cy="398463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4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売掛債権担保融資</a:t>
            </a:r>
          </a:p>
        </p:txBody>
      </p:sp>
      <p:sp>
        <p:nvSpPr>
          <p:cNvPr id="44071" name="Rectangle 51"/>
          <p:cNvSpPr>
            <a:spLocks noChangeArrowheads="1"/>
          </p:cNvSpPr>
          <p:nvPr/>
        </p:nvSpPr>
        <p:spPr bwMode="auto">
          <a:xfrm>
            <a:off x="8318500" y="950912"/>
            <a:ext cx="647700" cy="4984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en-US" altLang="ja-JP">
                <a:ea typeface="ＭＳ Ｐゴシック" pitchFamily="50" charset="-128"/>
              </a:rPr>
              <a:t>β</a:t>
            </a:r>
            <a:r>
              <a:rPr lang="ja-JP" altLang="en-US">
                <a:ea typeface="ＭＳ Ｐゴシック" pitchFamily="50" charset="-128"/>
              </a:rPr>
              <a:t> 銀行　（被仕向行）</a:t>
            </a:r>
          </a:p>
        </p:txBody>
      </p:sp>
      <p:sp>
        <p:nvSpPr>
          <p:cNvPr id="44072" name="Rectangle 53"/>
          <p:cNvSpPr>
            <a:spLocks noChangeArrowheads="1"/>
          </p:cNvSpPr>
          <p:nvPr/>
        </p:nvSpPr>
        <p:spPr bwMode="auto">
          <a:xfrm>
            <a:off x="2559050" y="949326"/>
            <a:ext cx="647700" cy="4841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ja-JP" altLang="en-US">
                <a:ea typeface="ＭＳ Ｐゴシック" pitchFamily="50" charset="-128"/>
              </a:rPr>
              <a:t>バイヤー </a:t>
            </a:r>
            <a:r>
              <a:rPr lang="en-US" altLang="ja-JP">
                <a:ea typeface="ＭＳ Ｐゴシック" pitchFamily="50" charset="-128"/>
              </a:rPr>
              <a:t> A</a:t>
            </a:r>
            <a:r>
              <a:rPr lang="ja-JP" altLang="en-US">
                <a:ea typeface="ＭＳ Ｐゴシック" pitchFamily="50" charset="-128"/>
              </a:rPr>
              <a:t>　（支払人）</a:t>
            </a:r>
          </a:p>
        </p:txBody>
      </p:sp>
      <p:sp>
        <p:nvSpPr>
          <p:cNvPr id="44073" name="Rectangle 54"/>
          <p:cNvSpPr>
            <a:spLocks noChangeArrowheads="1"/>
          </p:cNvSpPr>
          <p:nvPr/>
        </p:nvSpPr>
        <p:spPr bwMode="auto">
          <a:xfrm>
            <a:off x="5367338" y="949326"/>
            <a:ext cx="647700" cy="4841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ja-JP" altLang="en-US">
                <a:ea typeface="ＭＳ Ｐゴシック" pitchFamily="50" charset="-128"/>
              </a:rPr>
              <a:t>サプライヤー</a:t>
            </a:r>
            <a:r>
              <a:rPr lang="en-US" altLang="ja-JP">
                <a:ea typeface="ＭＳ Ｐゴシック" pitchFamily="50" charset="-128"/>
              </a:rPr>
              <a:t> </a:t>
            </a:r>
            <a:r>
              <a:rPr lang="ja-JP" altLang="en-US">
                <a:ea typeface="ＭＳ Ｐゴシック" pitchFamily="50" charset="-128"/>
              </a:rPr>
              <a:t> </a:t>
            </a:r>
            <a:r>
              <a:rPr lang="en-US" altLang="ja-JP">
                <a:ea typeface="ＭＳ Ｐゴシック" pitchFamily="50" charset="-128"/>
              </a:rPr>
              <a:t>B</a:t>
            </a:r>
            <a:r>
              <a:rPr lang="ja-JP" altLang="en-US">
                <a:ea typeface="ＭＳ Ｐゴシック" pitchFamily="50" charset="-128"/>
              </a:rPr>
              <a:t>　 （受取人）       </a:t>
            </a:r>
          </a:p>
        </p:txBody>
      </p:sp>
      <p:sp>
        <p:nvSpPr>
          <p:cNvPr id="44074" name="Line 55"/>
          <p:cNvSpPr>
            <a:spLocks noChangeShapeType="1"/>
          </p:cNvSpPr>
          <p:nvPr/>
        </p:nvSpPr>
        <p:spPr bwMode="auto">
          <a:xfrm>
            <a:off x="3205164" y="5575301"/>
            <a:ext cx="2160587" cy="1587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75" name="Rectangle 57"/>
          <p:cNvSpPr>
            <a:spLocks noChangeArrowheads="1"/>
          </p:cNvSpPr>
          <p:nvPr/>
        </p:nvSpPr>
        <p:spPr bwMode="auto">
          <a:xfrm>
            <a:off x="3719513" y="1014413"/>
            <a:ext cx="1008062" cy="3984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発注書</a:t>
            </a:r>
          </a:p>
        </p:txBody>
      </p:sp>
      <p:sp>
        <p:nvSpPr>
          <p:cNvPr id="44076" name="Rectangle 58"/>
          <p:cNvSpPr>
            <a:spLocks noChangeArrowheads="1"/>
          </p:cNvSpPr>
          <p:nvPr/>
        </p:nvSpPr>
        <p:spPr bwMode="auto">
          <a:xfrm>
            <a:off x="3711576" y="2627313"/>
            <a:ext cx="1008063" cy="3984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出荷・検収</a:t>
            </a:r>
          </a:p>
        </p:txBody>
      </p:sp>
      <p:sp>
        <p:nvSpPr>
          <p:cNvPr id="44077" name="AutoShape 63"/>
          <p:cNvSpPr>
            <a:spLocks noChangeArrowheads="1"/>
          </p:cNvSpPr>
          <p:nvPr/>
        </p:nvSpPr>
        <p:spPr bwMode="auto">
          <a:xfrm>
            <a:off x="3925888" y="5359400"/>
            <a:ext cx="647700" cy="576262"/>
          </a:xfrm>
          <a:prstGeom prst="flowChartMultidocumen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200">
                <a:ea typeface="ＭＳ Ｐゴシック" pitchFamily="50" charset="-128"/>
              </a:rPr>
              <a:t>支払</a:t>
            </a:r>
            <a:endParaRPr lang="en-US" altLang="ja-JP" sz="1200">
              <a:ea typeface="ＭＳ Ｐゴシック" pitchFamily="50" charset="-128"/>
            </a:endParaRPr>
          </a:p>
          <a:p>
            <a:pPr algn="ctr"/>
            <a:r>
              <a:rPr lang="ja-JP" altLang="en-US" sz="1200">
                <a:ea typeface="ＭＳ Ｐゴシック" pitchFamily="50" charset="-128"/>
              </a:rPr>
              <a:t>通知</a:t>
            </a:r>
          </a:p>
        </p:txBody>
      </p:sp>
      <p:sp>
        <p:nvSpPr>
          <p:cNvPr id="44078" name="Rectangle 66"/>
          <p:cNvSpPr>
            <a:spLocks noChangeArrowheads="1"/>
          </p:cNvSpPr>
          <p:nvPr/>
        </p:nvSpPr>
        <p:spPr bwMode="auto">
          <a:xfrm>
            <a:off x="6302375" y="822326"/>
            <a:ext cx="1727200" cy="5184775"/>
          </a:xfrm>
          <a:prstGeom prst="rect">
            <a:avLst/>
          </a:prstGeom>
          <a:noFill/>
          <a:ln w="28575">
            <a:solidFill>
              <a:srgbClr val="FF0000"/>
            </a:solidFill>
            <a:prstDash val="lg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4079" name="AutoShape 68"/>
          <p:cNvSpPr>
            <a:spLocks noChangeArrowheads="1"/>
          </p:cNvSpPr>
          <p:nvPr/>
        </p:nvSpPr>
        <p:spPr bwMode="auto">
          <a:xfrm>
            <a:off x="1765301" y="5430838"/>
            <a:ext cx="576263" cy="576263"/>
          </a:xfrm>
          <a:prstGeom prst="flowChartMultidocumen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200">
                <a:ea typeface="ＭＳ Ｐゴシック" pitchFamily="50" charset="-128"/>
              </a:rPr>
              <a:t>支払</a:t>
            </a:r>
            <a:endParaRPr lang="en-US" altLang="ja-JP" sz="1200">
              <a:ea typeface="ＭＳ Ｐゴシック" pitchFamily="50" charset="-128"/>
            </a:endParaRPr>
          </a:p>
          <a:p>
            <a:pPr algn="ctr"/>
            <a:r>
              <a:rPr lang="ja-JP" altLang="en-US" sz="1200">
                <a:ea typeface="ＭＳ Ｐゴシック" pitchFamily="50" charset="-128"/>
              </a:rPr>
              <a:t>起動</a:t>
            </a:r>
          </a:p>
        </p:txBody>
      </p:sp>
      <p:sp>
        <p:nvSpPr>
          <p:cNvPr id="44080" name="AutoShape 69"/>
          <p:cNvSpPr>
            <a:spLocks noChangeArrowheads="1"/>
          </p:cNvSpPr>
          <p:nvPr/>
        </p:nvSpPr>
        <p:spPr bwMode="auto">
          <a:xfrm>
            <a:off x="6934201" y="5413375"/>
            <a:ext cx="576263" cy="576262"/>
          </a:xfrm>
          <a:prstGeom prst="flowChartMultidocumen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200">
                <a:ea typeface="ＭＳ Ｐゴシック" pitchFamily="50" charset="-128"/>
              </a:rPr>
              <a:t>入金</a:t>
            </a:r>
            <a:endParaRPr lang="en-US" altLang="ja-JP" sz="1200">
              <a:ea typeface="ＭＳ Ｐゴシック" pitchFamily="50" charset="-128"/>
            </a:endParaRPr>
          </a:p>
          <a:p>
            <a:pPr algn="ctr"/>
            <a:r>
              <a:rPr lang="ja-JP" altLang="en-US" sz="1200">
                <a:ea typeface="ＭＳ Ｐゴシック" pitchFamily="50" charset="-128"/>
              </a:rPr>
              <a:t>通知</a:t>
            </a:r>
          </a:p>
        </p:txBody>
      </p:sp>
      <p:sp>
        <p:nvSpPr>
          <p:cNvPr id="44081" name="Line 71"/>
          <p:cNvSpPr>
            <a:spLocks noChangeShapeType="1"/>
          </p:cNvSpPr>
          <p:nvPr/>
        </p:nvSpPr>
        <p:spPr bwMode="auto">
          <a:xfrm>
            <a:off x="1046163" y="6294437"/>
            <a:ext cx="7632700" cy="1588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82" name="Line 72"/>
          <p:cNvSpPr>
            <a:spLocks noChangeShapeType="1"/>
          </p:cNvSpPr>
          <p:nvPr/>
        </p:nvSpPr>
        <p:spPr bwMode="auto">
          <a:xfrm>
            <a:off x="1046164" y="5935663"/>
            <a:ext cx="1587" cy="358775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83" name="Line 73"/>
          <p:cNvSpPr>
            <a:spLocks noChangeShapeType="1"/>
          </p:cNvSpPr>
          <p:nvPr/>
        </p:nvSpPr>
        <p:spPr bwMode="auto">
          <a:xfrm flipV="1">
            <a:off x="8678864" y="5935663"/>
            <a:ext cx="1587" cy="358775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84" name="AutoShape 74"/>
          <p:cNvSpPr>
            <a:spLocks noChangeArrowheads="1"/>
          </p:cNvSpPr>
          <p:nvPr/>
        </p:nvSpPr>
        <p:spPr bwMode="auto">
          <a:xfrm>
            <a:off x="5149851" y="6007100"/>
            <a:ext cx="576263" cy="576262"/>
          </a:xfrm>
          <a:prstGeom prst="flowChartMultidocumen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200">
                <a:ea typeface="ＭＳ Ｐゴシック" pitchFamily="50" charset="-128"/>
              </a:rPr>
              <a:t>支払</a:t>
            </a:r>
            <a:endParaRPr lang="en-US" altLang="ja-JP" sz="1200">
              <a:ea typeface="ＭＳ Ｐゴシック" pitchFamily="50" charset="-128"/>
            </a:endParaRPr>
          </a:p>
          <a:p>
            <a:pPr algn="ctr"/>
            <a:r>
              <a:rPr lang="ja-JP" altLang="en-US" sz="1200">
                <a:ea typeface="ＭＳ Ｐゴシック" pitchFamily="50" charset="-128"/>
              </a:rPr>
              <a:t>指図</a:t>
            </a:r>
          </a:p>
        </p:txBody>
      </p:sp>
      <p:sp>
        <p:nvSpPr>
          <p:cNvPr id="44085" name="Text Box 75"/>
          <p:cNvSpPr txBox="1">
            <a:spLocks noChangeArrowheads="1"/>
          </p:cNvSpPr>
          <p:nvPr/>
        </p:nvSpPr>
        <p:spPr bwMode="auto">
          <a:xfrm>
            <a:off x="1477964" y="6019801"/>
            <a:ext cx="1341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en-US" altLang="ja-JP"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ISO 20022</a:t>
            </a:r>
            <a:r>
              <a:rPr lang="ja-JP" altLang="en-US"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　</a:t>
            </a:r>
            <a:r>
              <a:rPr lang="en-US" altLang="ja-JP"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pain.</a:t>
            </a:r>
          </a:p>
        </p:txBody>
      </p:sp>
      <p:sp>
        <p:nvSpPr>
          <p:cNvPr id="44086" name="Text Box 76"/>
          <p:cNvSpPr txBox="1">
            <a:spLocks noChangeArrowheads="1"/>
          </p:cNvSpPr>
          <p:nvPr/>
        </p:nvSpPr>
        <p:spPr bwMode="auto">
          <a:xfrm>
            <a:off x="3781426" y="6294437"/>
            <a:ext cx="137636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en-US" altLang="ja-JP"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ISO 20022</a:t>
            </a:r>
            <a:r>
              <a:rPr lang="ja-JP" altLang="en-US"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　</a:t>
            </a:r>
            <a:r>
              <a:rPr lang="en-US" altLang="ja-JP"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pacs.</a:t>
            </a:r>
          </a:p>
        </p:txBody>
      </p:sp>
      <p:sp>
        <p:nvSpPr>
          <p:cNvPr id="44087" name="Text Box 77"/>
          <p:cNvSpPr txBox="1">
            <a:spLocks noChangeArrowheads="1"/>
          </p:cNvSpPr>
          <p:nvPr/>
        </p:nvSpPr>
        <p:spPr bwMode="auto">
          <a:xfrm>
            <a:off x="6543675" y="6019801"/>
            <a:ext cx="13858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en-US" altLang="ja-JP"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ISO 20022</a:t>
            </a:r>
            <a:r>
              <a:rPr lang="ja-JP" altLang="en-US"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　</a:t>
            </a:r>
            <a:r>
              <a:rPr lang="en-US" altLang="ja-JP"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camt.</a:t>
            </a:r>
          </a:p>
        </p:txBody>
      </p:sp>
      <p:sp>
        <p:nvSpPr>
          <p:cNvPr id="44088" name="Text Box 20"/>
          <p:cNvSpPr txBox="1">
            <a:spLocks noChangeArrowheads="1"/>
          </p:cNvSpPr>
          <p:nvPr/>
        </p:nvSpPr>
        <p:spPr bwMode="auto">
          <a:xfrm>
            <a:off x="6148388" y="3127376"/>
            <a:ext cx="2000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随時モニター</a:t>
            </a:r>
            <a:br>
              <a:rPr lang="en-US" altLang="ja-JP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</a:br>
            <a:endParaRPr lang="ja-JP" altLang="en-US" b="0">
              <a:solidFill>
                <a:schemeClr val="tx1"/>
              </a:solidFill>
              <a:latin typeface="Arial" charset="0"/>
              <a:ea typeface="ＭＳ Ｐゴシック" pitchFamily="50" charset="-128"/>
            </a:endParaRPr>
          </a:p>
        </p:txBody>
      </p:sp>
      <p:sp>
        <p:nvSpPr>
          <p:cNvPr id="44089" name="Text Box 20"/>
          <p:cNvSpPr txBox="1">
            <a:spLocks noChangeArrowheads="1"/>
          </p:cNvSpPr>
          <p:nvPr/>
        </p:nvSpPr>
        <p:spPr bwMode="auto">
          <a:xfrm>
            <a:off x="6219825" y="4627563"/>
            <a:ext cx="20002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随時モニター</a:t>
            </a:r>
          </a:p>
        </p:txBody>
      </p:sp>
      <p:sp>
        <p:nvSpPr>
          <p:cNvPr id="59" name="Rectangle 4"/>
          <p:cNvSpPr txBox="1">
            <a:spLocks noChangeArrowheads="1"/>
          </p:cNvSpPr>
          <p:nvPr/>
        </p:nvSpPr>
        <p:spPr>
          <a:xfrm>
            <a:off x="2546203" y="219"/>
            <a:ext cx="5000529" cy="8012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latin typeface="HGP創英角ｺﾞｼｯｸUB" pitchFamily="50" charset="-128"/>
                <a:ea typeface="HGP創英角ｺﾞｼｯｸUB" pitchFamily="50" charset="-128"/>
              </a:rPr>
              <a:t>金流商流情報連携の領域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242277" y="4627564"/>
            <a:ext cx="9300308" cy="2085852"/>
          </a:xfrm>
          <a:prstGeom prst="rect">
            <a:avLst/>
          </a:prstGeom>
          <a:noFill/>
          <a:ln w="762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角丸四角形吹き出し 1"/>
          <p:cNvSpPr/>
          <p:nvPr/>
        </p:nvSpPr>
        <p:spPr>
          <a:xfrm>
            <a:off x="148492" y="3201193"/>
            <a:ext cx="2297723" cy="1010505"/>
          </a:xfrm>
          <a:prstGeom prst="wedgeRoundRectCallout">
            <a:avLst>
              <a:gd name="adj1" fmla="val 26786"/>
              <a:gd name="adj2" fmla="val 88022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全銀</a:t>
            </a:r>
            <a:r>
              <a:rPr lang="en-US" altLang="ja-JP" dirty="0">
                <a:solidFill>
                  <a:schemeClr val="tx1"/>
                </a:solidFill>
              </a:rPr>
              <a:t>EDI</a:t>
            </a:r>
            <a:r>
              <a:rPr lang="ja-JP" altLang="en-US" dirty="0">
                <a:solidFill>
                  <a:schemeClr val="tx1"/>
                </a:solidFill>
              </a:rPr>
              <a:t>システムが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カバーする連携領域</a:t>
            </a:r>
          </a:p>
        </p:txBody>
      </p:sp>
    </p:spTree>
    <p:extLst>
      <p:ext uri="{BB962C8B-B14F-4D97-AF65-F5344CB8AC3E}">
        <p14:creationId xmlns:p14="http://schemas.microsoft.com/office/powerpoint/2010/main" val="478188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3"/>
          <p:cNvSpPr>
            <a:spLocks noChangeArrowheads="1"/>
          </p:cNvSpPr>
          <p:nvPr/>
        </p:nvSpPr>
        <p:spPr bwMode="auto">
          <a:xfrm>
            <a:off x="576263" y="5199063"/>
            <a:ext cx="8534400" cy="141287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4035" name="AutoShape 4"/>
          <p:cNvSpPr>
            <a:spLocks noChangeArrowheads="1"/>
          </p:cNvSpPr>
          <p:nvPr/>
        </p:nvSpPr>
        <p:spPr bwMode="auto">
          <a:xfrm>
            <a:off x="612775" y="3698875"/>
            <a:ext cx="8497888" cy="13970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4036" name="AutoShape 5"/>
          <p:cNvSpPr>
            <a:spLocks noChangeArrowheads="1"/>
          </p:cNvSpPr>
          <p:nvPr/>
        </p:nvSpPr>
        <p:spPr bwMode="auto">
          <a:xfrm>
            <a:off x="612775" y="2198687"/>
            <a:ext cx="8497888" cy="13970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4037" name="AutoShape 6"/>
          <p:cNvSpPr>
            <a:spLocks noChangeArrowheads="1"/>
          </p:cNvSpPr>
          <p:nvPr/>
        </p:nvSpPr>
        <p:spPr bwMode="auto">
          <a:xfrm>
            <a:off x="612775" y="698500"/>
            <a:ext cx="8497888" cy="1395412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4038" name="Oval 7"/>
          <p:cNvSpPr>
            <a:spLocks noChangeArrowheads="1"/>
          </p:cNvSpPr>
          <p:nvPr/>
        </p:nvSpPr>
        <p:spPr bwMode="auto">
          <a:xfrm>
            <a:off x="3640139" y="1663700"/>
            <a:ext cx="1152525" cy="463550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ja-JP" altLang="en-US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約定</a:t>
            </a:r>
          </a:p>
        </p:txBody>
      </p:sp>
      <p:sp>
        <p:nvSpPr>
          <p:cNvPr id="44039" name="Oval 8"/>
          <p:cNvSpPr>
            <a:spLocks noChangeArrowheads="1"/>
          </p:cNvSpPr>
          <p:nvPr/>
        </p:nvSpPr>
        <p:spPr bwMode="auto">
          <a:xfrm>
            <a:off x="3640139" y="3162301"/>
            <a:ext cx="1152525" cy="465137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ja-JP" altLang="en-US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所有権移転</a:t>
            </a:r>
          </a:p>
        </p:txBody>
      </p:sp>
      <p:sp>
        <p:nvSpPr>
          <p:cNvPr id="44040" name="Oval 9"/>
          <p:cNvSpPr>
            <a:spLocks noChangeArrowheads="1"/>
          </p:cNvSpPr>
          <p:nvPr/>
        </p:nvSpPr>
        <p:spPr bwMode="auto">
          <a:xfrm>
            <a:off x="3638551" y="4699000"/>
            <a:ext cx="1152525" cy="571500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ja-JP" altLang="en-US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支払</a:t>
            </a:r>
          </a:p>
        </p:txBody>
      </p:sp>
      <p:sp>
        <p:nvSpPr>
          <p:cNvPr id="44041" name="Line 10"/>
          <p:cNvSpPr>
            <a:spLocks noChangeShapeType="1"/>
          </p:cNvSpPr>
          <p:nvPr/>
        </p:nvSpPr>
        <p:spPr bwMode="auto">
          <a:xfrm>
            <a:off x="4216400" y="1498601"/>
            <a:ext cx="1588" cy="2000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42" name="Line 11"/>
          <p:cNvSpPr>
            <a:spLocks noChangeShapeType="1"/>
          </p:cNvSpPr>
          <p:nvPr/>
        </p:nvSpPr>
        <p:spPr bwMode="auto">
          <a:xfrm>
            <a:off x="4216400" y="2998788"/>
            <a:ext cx="1588" cy="2000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43" name="Line 12"/>
          <p:cNvSpPr>
            <a:spLocks noChangeShapeType="1"/>
          </p:cNvSpPr>
          <p:nvPr/>
        </p:nvSpPr>
        <p:spPr bwMode="auto">
          <a:xfrm>
            <a:off x="4219575" y="4500562"/>
            <a:ext cx="1588" cy="1984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44044" name="Group 13"/>
          <p:cNvGrpSpPr>
            <a:grpSpLocks/>
          </p:cNvGrpSpPr>
          <p:nvPr/>
        </p:nvGrpSpPr>
        <p:grpSpPr bwMode="auto">
          <a:xfrm>
            <a:off x="3205164" y="1298575"/>
            <a:ext cx="2162175" cy="2900362"/>
            <a:chOff x="1656" y="828"/>
            <a:chExt cx="1497" cy="1827"/>
          </a:xfrm>
        </p:grpSpPr>
        <p:sp>
          <p:nvSpPr>
            <p:cNvPr id="44045" name="Line 14"/>
            <p:cNvSpPr>
              <a:spLocks noChangeShapeType="1"/>
            </p:cNvSpPr>
            <p:nvPr/>
          </p:nvSpPr>
          <p:spPr bwMode="auto">
            <a:xfrm>
              <a:off x="1656" y="828"/>
              <a:ext cx="14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46" name="Line 15"/>
            <p:cNvSpPr>
              <a:spLocks noChangeShapeType="1"/>
            </p:cNvSpPr>
            <p:nvPr/>
          </p:nvSpPr>
          <p:spPr bwMode="auto">
            <a:xfrm flipH="1">
              <a:off x="1656" y="1800"/>
              <a:ext cx="14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47" name="Line 16"/>
            <p:cNvSpPr>
              <a:spLocks noChangeShapeType="1"/>
            </p:cNvSpPr>
            <p:nvPr/>
          </p:nvSpPr>
          <p:spPr bwMode="auto">
            <a:xfrm>
              <a:off x="1656" y="1890"/>
              <a:ext cx="14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48" name="Line 17"/>
            <p:cNvSpPr>
              <a:spLocks noChangeShapeType="1"/>
            </p:cNvSpPr>
            <p:nvPr/>
          </p:nvSpPr>
          <p:spPr bwMode="auto">
            <a:xfrm flipH="1">
              <a:off x="1656" y="2565"/>
              <a:ext cx="14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49" name="Line 18"/>
            <p:cNvSpPr>
              <a:spLocks noChangeShapeType="1"/>
            </p:cNvSpPr>
            <p:nvPr/>
          </p:nvSpPr>
          <p:spPr bwMode="auto">
            <a:xfrm>
              <a:off x="1656" y="2655"/>
              <a:ext cx="14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44050" name="Rectangle 19"/>
          <p:cNvSpPr>
            <a:spLocks noChangeArrowheads="1"/>
          </p:cNvSpPr>
          <p:nvPr/>
        </p:nvSpPr>
        <p:spPr bwMode="auto">
          <a:xfrm>
            <a:off x="3719513" y="4014788"/>
            <a:ext cx="1008062" cy="3984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請求</a:t>
            </a:r>
          </a:p>
        </p:txBody>
      </p:sp>
      <p:sp>
        <p:nvSpPr>
          <p:cNvPr id="44051" name="Text Box 20"/>
          <p:cNvSpPr txBox="1">
            <a:spLocks noChangeArrowheads="1"/>
          </p:cNvSpPr>
          <p:nvPr/>
        </p:nvSpPr>
        <p:spPr bwMode="auto">
          <a:xfrm>
            <a:off x="6291264" y="1159488"/>
            <a:ext cx="17732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dirty="0">
                <a:latin typeface="Arial" charset="0"/>
                <a:ea typeface="ＭＳ Ｐゴシック" pitchFamily="50" charset="-128"/>
              </a:rPr>
              <a:t>照会 </a:t>
            </a:r>
          </a:p>
        </p:txBody>
      </p:sp>
      <p:sp>
        <p:nvSpPr>
          <p:cNvPr id="44052" name="Text Box 21"/>
          <p:cNvSpPr txBox="1">
            <a:spLocks noChangeArrowheads="1"/>
          </p:cNvSpPr>
          <p:nvPr/>
        </p:nvSpPr>
        <p:spPr bwMode="auto">
          <a:xfrm>
            <a:off x="6291264" y="912813"/>
            <a:ext cx="20716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b="0">
                <a:latin typeface="Arial" charset="0"/>
                <a:ea typeface="ＭＳ Ｐゴシック" pitchFamily="50" charset="-128"/>
              </a:rPr>
              <a:t>融資申込</a:t>
            </a:r>
          </a:p>
        </p:txBody>
      </p:sp>
      <p:sp>
        <p:nvSpPr>
          <p:cNvPr id="44053" name="Rectangle 26"/>
          <p:cNvSpPr>
            <a:spLocks noChangeArrowheads="1"/>
          </p:cNvSpPr>
          <p:nvPr/>
        </p:nvSpPr>
        <p:spPr bwMode="auto">
          <a:xfrm>
            <a:off x="3567114" y="822326"/>
            <a:ext cx="1296987" cy="5184775"/>
          </a:xfrm>
          <a:prstGeom prst="rect">
            <a:avLst/>
          </a:prstGeom>
          <a:noFill/>
          <a:ln w="28575">
            <a:solidFill>
              <a:srgbClr val="FF0000"/>
            </a:solidFill>
            <a:prstDash val="lg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4054" name="Line 29"/>
          <p:cNvSpPr>
            <a:spLocks noChangeShapeType="1"/>
          </p:cNvSpPr>
          <p:nvPr/>
        </p:nvSpPr>
        <p:spPr bwMode="auto">
          <a:xfrm>
            <a:off x="3567114" y="5143501"/>
            <a:ext cx="1296987" cy="1587"/>
          </a:xfrm>
          <a:prstGeom prst="line">
            <a:avLst/>
          </a:prstGeom>
          <a:noFill/>
          <a:ln w="57150">
            <a:solidFill>
              <a:srgbClr val="FFFF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55" name="Line 30"/>
          <p:cNvSpPr>
            <a:spLocks noChangeShapeType="1"/>
          </p:cNvSpPr>
          <p:nvPr/>
        </p:nvSpPr>
        <p:spPr bwMode="auto">
          <a:xfrm>
            <a:off x="5995988" y="1196976"/>
            <a:ext cx="2322512" cy="1587"/>
          </a:xfrm>
          <a:prstGeom prst="line">
            <a:avLst/>
          </a:prstGeom>
          <a:noFill/>
          <a:ln w="19050">
            <a:solidFill>
              <a:srgbClr val="0000FF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56" name="Line 31"/>
          <p:cNvSpPr>
            <a:spLocks noChangeShapeType="1"/>
          </p:cNvSpPr>
          <p:nvPr/>
        </p:nvSpPr>
        <p:spPr bwMode="auto">
          <a:xfrm flipH="1" flipV="1">
            <a:off x="4849814" y="1411287"/>
            <a:ext cx="3584575" cy="1588"/>
          </a:xfrm>
          <a:prstGeom prst="line">
            <a:avLst/>
          </a:prstGeom>
          <a:noFill/>
          <a:ln w="38100" cmpd="dbl">
            <a:solidFill>
              <a:srgbClr val="0000FF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57" name="Line 32"/>
          <p:cNvSpPr>
            <a:spLocks noChangeShapeType="1"/>
          </p:cNvSpPr>
          <p:nvPr/>
        </p:nvSpPr>
        <p:spPr bwMode="auto">
          <a:xfrm flipH="1">
            <a:off x="5995988" y="1770062"/>
            <a:ext cx="2322512" cy="1588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58" name="Line 34"/>
          <p:cNvSpPr>
            <a:spLocks noChangeShapeType="1"/>
          </p:cNvSpPr>
          <p:nvPr/>
        </p:nvSpPr>
        <p:spPr bwMode="auto">
          <a:xfrm flipH="1" flipV="1">
            <a:off x="4845050" y="3338513"/>
            <a:ext cx="3517900" cy="3175"/>
          </a:xfrm>
          <a:prstGeom prst="line">
            <a:avLst/>
          </a:prstGeom>
          <a:noFill/>
          <a:ln w="38100" cmpd="dbl">
            <a:solidFill>
              <a:srgbClr val="0000FF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59" name="Line 35"/>
          <p:cNvSpPr>
            <a:spLocks noChangeShapeType="1"/>
          </p:cNvSpPr>
          <p:nvPr/>
        </p:nvSpPr>
        <p:spPr bwMode="auto">
          <a:xfrm flipH="1">
            <a:off x="5995988" y="2476501"/>
            <a:ext cx="2322512" cy="1587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60" name="Line 37"/>
          <p:cNvSpPr>
            <a:spLocks noChangeShapeType="1"/>
          </p:cNvSpPr>
          <p:nvPr/>
        </p:nvSpPr>
        <p:spPr bwMode="auto">
          <a:xfrm flipH="1">
            <a:off x="4845050" y="4841876"/>
            <a:ext cx="3517900" cy="1587"/>
          </a:xfrm>
          <a:prstGeom prst="line">
            <a:avLst/>
          </a:prstGeom>
          <a:noFill/>
          <a:ln w="38100" cmpd="dbl">
            <a:solidFill>
              <a:srgbClr val="0000FF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61" name="Line 38"/>
          <p:cNvSpPr>
            <a:spLocks noChangeShapeType="1"/>
          </p:cNvSpPr>
          <p:nvPr/>
        </p:nvSpPr>
        <p:spPr bwMode="auto">
          <a:xfrm flipH="1">
            <a:off x="5995988" y="4270376"/>
            <a:ext cx="2322512" cy="1587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62" name="Line 39"/>
          <p:cNvSpPr>
            <a:spLocks noChangeShapeType="1"/>
          </p:cNvSpPr>
          <p:nvPr/>
        </p:nvSpPr>
        <p:spPr bwMode="auto">
          <a:xfrm flipH="1">
            <a:off x="1404939" y="5575301"/>
            <a:ext cx="1152525" cy="1587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63" name="Line 40"/>
          <p:cNvSpPr>
            <a:spLocks noChangeShapeType="1"/>
          </p:cNvSpPr>
          <p:nvPr/>
        </p:nvSpPr>
        <p:spPr bwMode="auto">
          <a:xfrm flipH="1">
            <a:off x="5995988" y="5613401"/>
            <a:ext cx="2322512" cy="1587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64" name="Line 41"/>
          <p:cNvSpPr>
            <a:spLocks noChangeShapeType="1"/>
          </p:cNvSpPr>
          <p:nvPr/>
        </p:nvSpPr>
        <p:spPr bwMode="auto">
          <a:xfrm>
            <a:off x="4865688" y="1484312"/>
            <a:ext cx="3452812" cy="1588"/>
          </a:xfrm>
          <a:prstGeom prst="line">
            <a:avLst/>
          </a:prstGeom>
          <a:noFill/>
          <a:ln w="38100" cmpd="dbl">
            <a:solidFill>
              <a:srgbClr val="0000FF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65" name="Line 42"/>
          <p:cNvSpPr>
            <a:spLocks noChangeShapeType="1"/>
          </p:cNvSpPr>
          <p:nvPr/>
        </p:nvSpPr>
        <p:spPr bwMode="auto">
          <a:xfrm>
            <a:off x="4865688" y="3411537"/>
            <a:ext cx="3452812" cy="1588"/>
          </a:xfrm>
          <a:prstGeom prst="line">
            <a:avLst/>
          </a:prstGeom>
          <a:noFill/>
          <a:ln w="38100" cmpd="dbl">
            <a:solidFill>
              <a:srgbClr val="0000FF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66" name="Line 43"/>
          <p:cNvSpPr>
            <a:spLocks noChangeShapeType="1"/>
          </p:cNvSpPr>
          <p:nvPr/>
        </p:nvSpPr>
        <p:spPr bwMode="auto">
          <a:xfrm>
            <a:off x="4865688" y="4911726"/>
            <a:ext cx="3452812" cy="1587"/>
          </a:xfrm>
          <a:prstGeom prst="line">
            <a:avLst/>
          </a:prstGeom>
          <a:noFill/>
          <a:ln w="38100" cmpd="dbl">
            <a:solidFill>
              <a:srgbClr val="0000FF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67" name="Rectangle 45"/>
          <p:cNvSpPr>
            <a:spLocks noChangeArrowheads="1"/>
          </p:cNvSpPr>
          <p:nvPr/>
        </p:nvSpPr>
        <p:spPr bwMode="auto">
          <a:xfrm>
            <a:off x="757238" y="966787"/>
            <a:ext cx="647700" cy="4984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en-US" altLang="ja-JP">
                <a:ea typeface="ＭＳ Ｐゴシック" pitchFamily="50" charset="-128"/>
              </a:rPr>
              <a:t> α</a:t>
            </a:r>
            <a:r>
              <a:rPr lang="ja-JP" altLang="en-US">
                <a:ea typeface="ＭＳ Ｐゴシック" pitchFamily="50" charset="-128"/>
              </a:rPr>
              <a:t> 銀行　（仕向行）</a:t>
            </a:r>
          </a:p>
        </p:txBody>
      </p:sp>
      <p:sp>
        <p:nvSpPr>
          <p:cNvPr id="44068" name="AutoShape 46"/>
          <p:cNvSpPr>
            <a:spLocks noChangeArrowheads="1"/>
          </p:cNvSpPr>
          <p:nvPr/>
        </p:nvSpPr>
        <p:spPr bwMode="auto">
          <a:xfrm>
            <a:off x="6373814" y="1585913"/>
            <a:ext cx="1512887" cy="398463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1600">
                <a:ea typeface="ＭＳ Ｐゴシック" pitchFamily="50" charset="-128"/>
              </a:rPr>
              <a:t>PO</a:t>
            </a:r>
            <a:r>
              <a:rPr lang="ja-JP" altLang="en-US" sz="1600">
                <a:ea typeface="ＭＳ Ｐゴシック" pitchFamily="50" charset="-128"/>
              </a:rPr>
              <a:t>ファイナンス</a:t>
            </a:r>
          </a:p>
        </p:txBody>
      </p:sp>
      <p:sp>
        <p:nvSpPr>
          <p:cNvPr id="44069" name="AutoShape 47"/>
          <p:cNvSpPr>
            <a:spLocks noChangeArrowheads="1"/>
          </p:cNvSpPr>
          <p:nvPr/>
        </p:nvSpPr>
        <p:spPr bwMode="auto">
          <a:xfrm>
            <a:off x="6373814" y="2295525"/>
            <a:ext cx="1584325" cy="398462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4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在庫資産担保融資</a:t>
            </a:r>
          </a:p>
        </p:txBody>
      </p:sp>
      <p:sp>
        <p:nvSpPr>
          <p:cNvPr id="44070" name="AutoShape 48"/>
          <p:cNvSpPr>
            <a:spLocks noChangeArrowheads="1"/>
          </p:cNvSpPr>
          <p:nvPr/>
        </p:nvSpPr>
        <p:spPr bwMode="auto">
          <a:xfrm>
            <a:off x="6373814" y="4056063"/>
            <a:ext cx="1584325" cy="398463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4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売掛債権担保融資</a:t>
            </a:r>
          </a:p>
        </p:txBody>
      </p:sp>
      <p:sp>
        <p:nvSpPr>
          <p:cNvPr id="44071" name="Rectangle 51"/>
          <p:cNvSpPr>
            <a:spLocks noChangeArrowheads="1"/>
          </p:cNvSpPr>
          <p:nvPr/>
        </p:nvSpPr>
        <p:spPr bwMode="auto">
          <a:xfrm>
            <a:off x="8318500" y="950912"/>
            <a:ext cx="647700" cy="4984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en-US" altLang="ja-JP">
                <a:ea typeface="ＭＳ Ｐゴシック" pitchFamily="50" charset="-128"/>
              </a:rPr>
              <a:t>β</a:t>
            </a:r>
            <a:r>
              <a:rPr lang="ja-JP" altLang="en-US">
                <a:ea typeface="ＭＳ Ｐゴシック" pitchFamily="50" charset="-128"/>
              </a:rPr>
              <a:t> 銀行　（被仕向行）</a:t>
            </a:r>
          </a:p>
        </p:txBody>
      </p:sp>
      <p:sp>
        <p:nvSpPr>
          <p:cNvPr id="44072" name="Rectangle 53"/>
          <p:cNvSpPr>
            <a:spLocks noChangeArrowheads="1"/>
          </p:cNvSpPr>
          <p:nvPr/>
        </p:nvSpPr>
        <p:spPr bwMode="auto">
          <a:xfrm>
            <a:off x="2559050" y="949326"/>
            <a:ext cx="647700" cy="4841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ja-JP" altLang="en-US">
                <a:ea typeface="ＭＳ Ｐゴシック" pitchFamily="50" charset="-128"/>
              </a:rPr>
              <a:t>バイヤー </a:t>
            </a:r>
            <a:r>
              <a:rPr lang="en-US" altLang="ja-JP">
                <a:ea typeface="ＭＳ Ｐゴシック" pitchFamily="50" charset="-128"/>
              </a:rPr>
              <a:t> A</a:t>
            </a:r>
            <a:r>
              <a:rPr lang="ja-JP" altLang="en-US">
                <a:ea typeface="ＭＳ Ｐゴシック" pitchFamily="50" charset="-128"/>
              </a:rPr>
              <a:t>　（支払人）</a:t>
            </a:r>
          </a:p>
        </p:txBody>
      </p:sp>
      <p:sp>
        <p:nvSpPr>
          <p:cNvPr id="44073" name="Rectangle 54"/>
          <p:cNvSpPr>
            <a:spLocks noChangeArrowheads="1"/>
          </p:cNvSpPr>
          <p:nvPr/>
        </p:nvSpPr>
        <p:spPr bwMode="auto">
          <a:xfrm>
            <a:off x="5367338" y="949326"/>
            <a:ext cx="647700" cy="4841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ja-JP" altLang="en-US">
                <a:ea typeface="ＭＳ Ｐゴシック" pitchFamily="50" charset="-128"/>
              </a:rPr>
              <a:t>サプライヤー</a:t>
            </a:r>
            <a:r>
              <a:rPr lang="en-US" altLang="ja-JP">
                <a:ea typeface="ＭＳ Ｐゴシック" pitchFamily="50" charset="-128"/>
              </a:rPr>
              <a:t> </a:t>
            </a:r>
            <a:r>
              <a:rPr lang="ja-JP" altLang="en-US">
                <a:ea typeface="ＭＳ Ｐゴシック" pitchFamily="50" charset="-128"/>
              </a:rPr>
              <a:t> </a:t>
            </a:r>
            <a:r>
              <a:rPr lang="en-US" altLang="ja-JP">
                <a:ea typeface="ＭＳ Ｐゴシック" pitchFamily="50" charset="-128"/>
              </a:rPr>
              <a:t>B</a:t>
            </a:r>
            <a:r>
              <a:rPr lang="ja-JP" altLang="en-US">
                <a:ea typeface="ＭＳ Ｐゴシック" pitchFamily="50" charset="-128"/>
              </a:rPr>
              <a:t>　 （受取人）       </a:t>
            </a:r>
          </a:p>
        </p:txBody>
      </p:sp>
      <p:sp>
        <p:nvSpPr>
          <p:cNvPr id="44074" name="Line 55"/>
          <p:cNvSpPr>
            <a:spLocks noChangeShapeType="1"/>
          </p:cNvSpPr>
          <p:nvPr/>
        </p:nvSpPr>
        <p:spPr bwMode="auto">
          <a:xfrm>
            <a:off x="3205164" y="5575301"/>
            <a:ext cx="2160587" cy="1587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75" name="Rectangle 57"/>
          <p:cNvSpPr>
            <a:spLocks noChangeArrowheads="1"/>
          </p:cNvSpPr>
          <p:nvPr/>
        </p:nvSpPr>
        <p:spPr bwMode="auto">
          <a:xfrm>
            <a:off x="3719513" y="1014413"/>
            <a:ext cx="1008062" cy="3984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発注書</a:t>
            </a:r>
          </a:p>
        </p:txBody>
      </p:sp>
      <p:sp>
        <p:nvSpPr>
          <p:cNvPr id="44076" name="Rectangle 58"/>
          <p:cNvSpPr>
            <a:spLocks noChangeArrowheads="1"/>
          </p:cNvSpPr>
          <p:nvPr/>
        </p:nvSpPr>
        <p:spPr bwMode="auto">
          <a:xfrm>
            <a:off x="3711576" y="2627313"/>
            <a:ext cx="1008063" cy="3984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出荷・検収</a:t>
            </a:r>
          </a:p>
        </p:txBody>
      </p:sp>
      <p:sp>
        <p:nvSpPr>
          <p:cNvPr id="44077" name="AutoShape 63"/>
          <p:cNvSpPr>
            <a:spLocks noChangeArrowheads="1"/>
          </p:cNvSpPr>
          <p:nvPr/>
        </p:nvSpPr>
        <p:spPr bwMode="auto">
          <a:xfrm>
            <a:off x="3925888" y="5359400"/>
            <a:ext cx="647700" cy="576262"/>
          </a:xfrm>
          <a:prstGeom prst="flowChartMultidocumen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200">
                <a:ea typeface="ＭＳ Ｐゴシック" pitchFamily="50" charset="-128"/>
              </a:rPr>
              <a:t>支払</a:t>
            </a:r>
            <a:endParaRPr lang="en-US" altLang="ja-JP" sz="1200">
              <a:ea typeface="ＭＳ Ｐゴシック" pitchFamily="50" charset="-128"/>
            </a:endParaRPr>
          </a:p>
          <a:p>
            <a:pPr algn="ctr"/>
            <a:r>
              <a:rPr lang="ja-JP" altLang="en-US" sz="1200">
                <a:ea typeface="ＭＳ Ｐゴシック" pitchFamily="50" charset="-128"/>
              </a:rPr>
              <a:t>通知</a:t>
            </a:r>
          </a:p>
        </p:txBody>
      </p:sp>
      <p:sp>
        <p:nvSpPr>
          <p:cNvPr id="44078" name="Rectangle 66"/>
          <p:cNvSpPr>
            <a:spLocks noChangeArrowheads="1"/>
          </p:cNvSpPr>
          <p:nvPr/>
        </p:nvSpPr>
        <p:spPr bwMode="auto">
          <a:xfrm>
            <a:off x="6302375" y="822326"/>
            <a:ext cx="1727200" cy="5184775"/>
          </a:xfrm>
          <a:prstGeom prst="rect">
            <a:avLst/>
          </a:prstGeom>
          <a:noFill/>
          <a:ln w="28575">
            <a:solidFill>
              <a:srgbClr val="FF0000"/>
            </a:solidFill>
            <a:prstDash val="lg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4079" name="AutoShape 68"/>
          <p:cNvSpPr>
            <a:spLocks noChangeArrowheads="1"/>
          </p:cNvSpPr>
          <p:nvPr/>
        </p:nvSpPr>
        <p:spPr bwMode="auto">
          <a:xfrm>
            <a:off x="1765301" y="5430838"/>
            <a:ext cx="576263" cy="576263"/>
          </a:xfrm>
          <a:prstGeom prst="flowChartMultidocumen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200">
                <a:ea typeface="ＭＳ Ｐゴシック" pitchFamily="50" charset="-128"/>
              </a:rPr>
              <a:t>支払</a:t>
            </a:r>
            <a:endParaRPr lang="en-US" altLang="ja-JP" sz="1200">
              <a:ea typeface="ＭＳ Ｐゴシック" pitchFamily="50" charset="-128"/>
            </a:endParaRPr>
          </a:p>
          <a:p>
            <a:pPr algn="ctr"/>
            <a:r>
              <a:rPr lang="ja-JP" altLang="en-US" sz="1200">
                <a:ea typeface="ＭＳ Ｐゴシック" pitchFamily="50" charset="-128"/>
              </a:rPr>
              <a:t>起動</a:t>
            </a:r>
          </a:p>
        </p:txBody>
      </p:sp>
      <p:sp>
        <p:nvSpPr>
          <p:cNvPr id="44080" name="AutoShape 69"/>
          <p:cNvSpPr>
            <a:spLocks noChangeArrowheads="1"/>
          </p:cNvSpPr>
          <p:nvPr/>
        </p:nvSpPr>
        <p:spPr bwMode="auto">
          <a:xfrm>
            <a:off x="6934201" y="5413375"/>
            <a:ext cx="576263" cy="576262"/>
          </a:xfrm>
          <a:prstGeom prst="flowChartMultidocumen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200">
                <a:ea typeface="ＭＳ Ｐゴシック" pitchFamily="50" charset="-128"/>
              </a:rPr>
              <a:t>入金</a:t>
            </a:r>
            <a:endParaRPr lang="en-US" altLang="ja-JP" sz="1200">
              <a:ea typeface="ＭＳ Ｐゴシック" pitchFamily="50" charset="-128"/>
            </a:endParaRPr>
          </a:p>
          <a:p>
            <a:pPr algn="ctr"/>
            <a:r>
              <a:rPr lang="ja-JP" altLang="en-US" sz="1200">
                <a:ea typeface="ＭＳ Ｐゴシック" pitchFamily="50" charset="-128"/>
              </a:rPr>
              <a:t>通知</a:t>
            </a:r>
          </a:p>
        </p:txBody>
      </p:sp>
      <p:sp>
        <p:nvSpPr>
          <p:cNvPr id="44081" name="Line 71"/>
          <p:cNvSpPr>
            <a:spLocks noChangeShapeType="1"/>
          </p:cNvSpPr>
          <p:nvPr/>
        </p:nvSpPr>
        <p:spPr bwMode="auto">
          <a:xfrm>
            <a:off x="1046163" y="6294437"/>
            <a:ext cx="7632700" cy="1588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82" name="Line 72"/>
          <p:cNvSpPr>
            <a:spLocks noChangeShapeType="1"/>
          </p:cNvSpPr>
          <p:nvPr/>
        </p:nvSpPr>
        <p:spPr bwMode="auto">
          <a:xfrm>
            <a:off x="1046164" y="5935663"/>
            <a:ext cx="1587" cy="358775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83" name="Line 73"/>
          <p:cNvSpPr>
            <a:spLocks noChangeShapeType="1"/>
          </p:cNvSpPr>
          <p:nvPr/>
        </p:nvSpPr>
        <p:spPr bwMode="auto">
          <a:xfrm flipV="1">
            <a:off x="8678864" y="5935663"/>
            <a:ext cx="1587" cy="358775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4084" name="AutoShape 74"/>
          <p:cNvSpPr>
            <a:spLocks noChangeArrowheads="1"/>
          </p:cNvSpPr>
          <p:nvPr/>
        </p:nvSpPr>
        <p:spPr bwMode="auto">
          <a:xfrm>
            <a:off x="5149851" y="6007100"/>
            <a:ext cx="576263" cy="576262"/>
          </a:xfrm>
          <a:prstGeom prst="flowChartMultidocumen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200">
                <a:ea typeface="ＭＳ Ｐゴシック" pitchFamily="50" charset="-128"/>
              </a:rPr>
              <a:t>支払</a:t>
            </a:r>
            <a:endParaRPr lang="en-US" altLang="ja-JP" sz="1200">
              <a:ea typeface="ＭＳ Ｐゴシック" pitchFamily="50" charset="-128"/>
            </a:endParaRPr>
          </a:p>
          <a:p>
            <a:pPr algn="ctr"/>
            <a:r>
              <a:rPr lang="ja-JP" altLang="en-US" sz="1200">
                <a:ea typeface="ＭＳ Ｐゴシック" pitchFamily="50" charset="-128"/>
              </a:rPr>
              <a:t>指図</a:t>
            </a:r>
          </a:p>
        </p:txBody>
      </p:sp>
      <p:sp>
        <p:nvSpPr>
          <p:cNvPr id="44085" name="Text Box 75"/>
          <p:cNvSpPr txBox="1">
            <a:spLocks noChangeArrowheads="1"/>
          </p:cNvSpPr>
          <p:nvPr/>
        </p:nvSpPr>
        <p:spPr bwMode="auto">
          <a:xfrm>
            <a:off x="1477964" y="6019801"/>
            <a:ext cx="1341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en-US" altLang="ja-JP"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ISO 20022</a:t>
            </a:r>
            <a:r>
              <a:rPr lang="ja-JP" altLang="en-US"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　</a:t>
            </a:r>
            <a:r>
              <a:rPr lang="en-US" altLang="ja-JP"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pain.</a:t>
            </a:r>
          </a:p>
        </p:txBody>
      </p:sp>
      <p:sp>
        <p:nvSpPr>
          <p:cNvPr id="44086" name="Text Box 76"/>
          <p:cNvSpPr txBox="1">
            <a:spLocks noChangeArrowheads="1"/>
          </p:cNvSpPr>
          <p:nvPr/>
        </p:nvSpPr>
        <p:spPr bwMode="auto">
          <a:xfrm>
            <a:off x="3781426" y="6294437"/>
            <a:ext cx="137636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en-US" altLang="ja-JP" sz="1200" b="0" dirty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ISO 20022</a:t>
            </a:r>
            <a:r>
              <a:rPr lang="ja-JP" altLang="en-US" sz="1200" b="0" dirty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　</a:t>
            </a:r>
            <a:r>
              <a:rPr lang="en-US" altLang="ja-JP" sz="1200" b="0" dirty="0" err="1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pacs</a:t>
            </a:r>
            <a:r>
              <a:rPr lang="en-US" altLang="ja-JP" sz="1200" b="0" dirty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.</a:t>
            </a:r>
          </a:p>
        </p:txBody>
      </p:sp>
      <p:sp>
        <p:nvSpPr>
          <p:cNvPr id="44087" name="Text Box 77"/>
          <p:cNvSpPr txBox="1">
            <a:spLocks noChangeArrowheads="1"/>
          </p:cNvSpPr>
          <p:nvPr/>
        </p:nvSpPr>
        <p:spPr bwMode="auto">
          <a:xfrm>
            <a:off x="6543675" y="6019801"/>
            <a:ext cx="13858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en-US" altLang="ja-JP"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ISO 20022</a:t>
            </a:r>
            <a:r>
              <a:rPr lang="ja-JP" altLang="en-US"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　</a:t>
            </a:r>
            <a:r>
              <a:rPr lang="en-US" altLang="ja-JP"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rPr>
              <a:t>camt.</a:t>
            </a:r>
          </a:p>
        </p:txBody>
      </p:sp>
      <p:sp>
        <p:nvSpPr>
          <p:cNvPr id="44088" name="Text Box 20"/>
          <p:cNvSpPr txBox="1">
            <a:spLocks noChangeArrowheads="1"/>
          </p:cNvSpPr>
          <p:nvPr/>
        </p:nvSpPr>
        <p:spPr bwMode="auto">
          <a:xfrm>
            <a:off x="6148388" y="3080486"/>
            <a:ext cx="20002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dirty="0">
                <a:latin typeface="Arial" charset="0"/>
                <a:ea typeface="ＭＳ Ｐゴシック" pitchFamily="50" charset="-128"/>
              </a:rPr>
              <a:t>随時モニター</a:t>
            </a:r>
          </a:p>
        </p:txBody>
      </p:sp>
      <p:sp>
        <p:nvSpPr>
          <p:cNvPr id="44089" name="Text Box 20"/>
          <p:cNvSpPr txBox="1">
            <a:spLocks noChangeArrowheads="1"/>
          </p:cNvSpPr>
          <p:nvPr/>
        </p:nvSpPr>
        <p:spPr bwMode="auto">
          <a:xfrm>
            <a:off x="6219825" y="4588488"/>
            <a:ext cx="20002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eaLnBrk="0" hangingPunct="0"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dirty="0">
                <a:latin typeface="Arial" charset="0"/>
                <a:ea typeface="ＭＳ Ｐゴシック" pitchFamily="50" charset="-128"/>
              </a:rPr>
              <a:t>随時モニター</a:t>
            </a:r>
          </a:p>
        </p:txBody>
      </p:sp>
      <p:sp>
        <p:nvSpPr>
          <p:cNvPr id="59" name="Rectangle 4"/>
          <p:cNvSpPr txBox="1">
            <a:spLocks noChangeArrowheads="1"/>
          </p:cNvSpPr>
          <p:nvPr/>
        </p:nvSpPr>
        <p:spPr>
          <a:xfrm>
            <a:off x="2546203" y="219"/>
            <a:ext cx="5000529" cy="8012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latin typeface="HGP創英角ｺﾞｼｯｸUB" pitchFamily="50" charset="-128"/>
                <a:ea typeface="HGP創英角ｺﾞｼｯｸUB" pitchFamily="50" charset="-128"/>
              </a:rPr>
              <a:t>金流商流情報連携の領域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2422769" y="578337"/>
            <a:ext cx="6947878" cy="5536713"/>
          </a:xfrm>
          <a:prstGeom prst="rect">
            <a:avLst/>
          </a:prstGeom>
          <a:noFill/>
          <a:ln w="762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027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677863" y="0"/>
            <a:ext cx="7624762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68048" tIns="42012" rIns="168048" bIns="42012" numCol="1" anchor="ctr" anchorCtr="0" compatLnSpc="1">
            <a:prstTxWarp prst="textNoShape">
              <a:avLst/>
            </a:prstTxWarp>
          </a:bodyPr>
          <a:lstStyle>
            <a:lvl1pPr algn="l" defTabSz="455613" rtl="0" eaLnBrk="0" fontAlgn="base" hangingPunct="0">
              <a:spcBef>
                <a:spcPct val="0"/>
              </a:spcBef>
              <a:spcAft>
                <a:spcPct val="0"/>
              </a:spcAft>
              <a:defRPr kumimoji="1" lang="ja-JP" altLang="en-US" sz="20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algn="l" defTabSz="455613" rtl="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defTabSz="455613" rtl="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defTabSz="455613" rtl="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defTabSz="455613" rtl="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defTabSz="455613" rtl="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defTabSz="455613" rtl="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defTabSz="455613" rtl="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defTabSz="455613" rtl="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HGP創英角ｺﾞｼｯｸUB" pitchFamily="50" charset="-128"/>
                <a:ea typeface="HGP創英角ｺﾞｼｯｸUB" pitchFamily="50" charset="-128"/>
              </a:rPr>
              <a:t>ビジネスデータ交換の現状</a:t>
            </a:r>
          </a:p>
        </p:txBody>
      </p:sp>
      <p:sp>
        <p:nvSpPr>
          <p:cNvPr id="3" name="AutoShape 4"/>
          <p:cNvSpPr>
            <a:spLocks noChangeArrowheads="1"/>
          </p:cNvSpPr>
          <p:nvPr/>
        </p:nvSpPr>
        <p:spPr bwMode="auto">
          <a:xfrm>
            <a:off x="2331739" y="1583027"/>
            <a:ext cx="1368425" cy="1081088"/>
          </a:xfrm>
          <a:prstGeom prst="cloudCallout">
            <a:avLst>
              <a:gd name="adj1" fmla="val -33573"/>
              <a:gd name="adj2" fmla="val 37868"/>
            </a:avLst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  <a:extLst/>
        </p:spPr>
        <p:txBody>
          <a:bodyPr anchor="ctr"/>
          <a:lstStyle>
            <a:lvl1pPr algn="just" eaLnBrk="0" hangingPunct="0">
              <a:lnSpc>
                <a:spcPct val="110000"/>
              </a:lnSpc>
              <a:spcBef>
                <a:spcPct val="20000"/>
              </a:spcBef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ja-JP" dirty="0">
              <a:latin typeface="Times New Roman" pitchFamily="18" charset="0"/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5722767" y="2518097"/>
            <a:ext cx="1368425" cy="1081088"/>
          </a:xfrm>
          <a:prstGeom prst="cloudCallout">
            <a:avLst>
              <a:gd name="adj1" fmla="val -36429"/>
              <a:gd name="adj2" fmla="val 32807"/>
            </a:avLst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  <a:extLst/>
        </p:spPr>
        <p:txBody>
          <a:bodyPr anchor="ctr"/>
          <a:lstStyle>
            <a:lvl1pPr algn="just" eaLnBrk="0" hangingPunct="0">
              <a:lnSpc>
                <a:spcPct val="110000"/>
              </a:lnSpc>
              <a:spcBef>
                <a:spcPct val="20000"/>
              </a:spcBef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ja-JP" dirty="0"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2398910" y="3933994"/>
            <a:ext cx="1368425" cy="1081088"/>
          </a:xfrm>
          <a:prstGeom prst="cloudCallout">
            <a:avLst>
              <a:gd name="adj1" fmla="val -33002"/>
              <a:gd name="adj2" fmla="val 34253"/>
            </a:avLst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  <a:extLst/>
        </p:spPr>
        <p:txBody>
          <a:bodyPr anchor="ctr"/>
          <a:lstStyle>
            <a:lvl1pPr algn="just" eaLnBrk="0" hangingPunct="0">
              <a:lnSpc>
                <a:spcPct val="110000"/>
              </a:lnSpc>
              <a:spcBef>
                <a:spcPct val="20000"/>
              </a:spcBef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ja-JP" dirty="0">
              <a:latin typeface="Times New Roman" pitchFamily="18" charset="0"/>
            </a:endParaRPr>
          </a:p>
        </p:txBody>
      </p:sp>
      <p:pic>
        <p:nvPicPr>
          <p:cNvPr id="8" name="Picture 3" descr="C:\Documents and Settings\enjouh\Local Settings\Temporary Internet Files\Content.IE5\QOTSG9TZ\MC90008926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3089" y="1027082"/>
            <a:ext cx="551109" cy="409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C:\Documents and Settings\enjouh\Local Settings\Temporary Internet Files\Content.IE5\QOTSG9TZ\MC90008926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689" y="1789519"/>
            <a:ext cx="551109" cy="409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C:\Documents and Settings\enjouh\Local Settings\Temporary Internet Files\Content.IE5\QOTSG9TZ\MC90008926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027" y="4238068"/>
            <a:ext cx="551109" cy="409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C:\enjo\---\クリップアート-アイコン\銀行\MC900331041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0759" y="3599185"/>
            <a:ext cx="474402" cy="544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C:\enjo\---\クリップアート-アイコン\銀行\MC900331041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0759" y="1949164"/>
            <a:ext cx="474402" cy="544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C:\enjo\---\クリップアート-アイコン\銀行\MC900331041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0759" y="2698366"/>
            <a:ext cx="474402" cy="544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 descr="C:\Documents and Settings\enjouh\Local Settings\Temporary Internet Files\Content.IE5\QOTSG9TZ\MC90008926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534" y="5419010"/>
            <a:ext cx="551109" cy="409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 descr="C:\Documents and Settings\enjouh\Local Settings\Temporary Internet Files\Content.IE5\QOTSG9TZ\MC90008926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6195" y="3190174"/>
            <a:ext cx="551109" cy="409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直線コネクタ 18"/>
          <p:cNvCxnSpPr>
            <a:stCxn id="3" idx="3"/>
            <a:endCxn id="8" idx="1"/>
          </p:cNvCxnSpPr>
          <p:nvPr/>
        </p:nvCxnSpPr>
        <p:spPr>
          <a:xfrm flipV="1">
            <a:off x="3015952" y="1231588"/>
            <a:ext cx="817137" cy="41325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>
            <a:stCxn id="3" idx="2"/>
            <a:endCxn id="9" idx="1"/>
          </p:cNvCxnSpPr>
          <p:nvPr/>
        </p:nvCxnSpPr>
        <p:spPr>
          <a:xfrm flipV="1">
            <a:off x="3699024" y="1994025"/>
            <a:ext cx="515665" cy="1295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>
            <a:stCxn id="3" idx="1"/>
            <a:endCxn id="17" idx="0"/>
          </p:cNvCxnSpPr>
          <p:nvPr/>
        </p:nvCxnSpPr>
        <p:spPr>
          <a:xfrm>
            <a:off x="3015952" y="2662964"/>
            <a:ext cx="1025798" cy="52721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>
            <a:stCxn id="6" idx="2"/>
            <a:endCxn id="10" idx="1"/>
          </p:cNvCxnSpPr>
          <p:nvPr/>
        </p:nvCxnSpPr>
        <p:spPr>
          <a:xfrm flipV="1">
            <a:off x="3766195" y="4442574"/>
            <a:ext cx="447832" cy="319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>
            <a:stCxn id="6" idx="1"/>
            <a:endCxn id="16" idx="0"/>
          </p:cNvCxnSpPr>
          <p:nvPr/>
        </p:nvCxnSpPr>
        <p:spPr>
          <a:xfrm>
            <a:off x="3083123" y="5013931"/>
            <a:ext cx="749966" cy="4050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>
            <a:stCxn id="6" idx="3"/>
            <a:endCxn id="17" idx="2"/>
          </p:cNvCxnSpPr>
          <p:nvPr/>
        </p:nvCxnSpPr>
        <p:spPr>
          <a:xfrm flipV="1">
            <a:off x="3083123" y="3599185"/>
            <a:ext cx="958627" cy="3966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>
            <a:stCxn id="5" idx="0"/>
            <a:endCxn id="17" idx="3"/>
          </p:cNvCxnSpPr>
          <p:nvPr/>
        </p:nvCxnSpPr>
        <p:spPr>
          <a:xfrm flipH="1">
            <a:off x="4317304" y="3058641"/>
            <a:ext cx="1409708" cy="33603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>
            <a:stCxn id="5" idx="4"/>
            <a:endCxn id="10" idx="3"/>
          </p:cNvCxnSpPr>
          <p:nvPr/>
        </p:nvCxnSpPr>
        <p:spPr>
          <a:xfrm flipH="1">
            <a:off x="4765136" y="3413314"/>
            <a:ext cx="1143340" cy="10292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/>
          <p:cNvCxnSpPr>
            <a:stCxn id="5" idx="1"/>
            <a:endCxn id="16" idx="3"/>
          </p:cNvCxnSpPr>
          <p:nvPr/>
        </p:nvCxnSpPr>
        <p:spPr>
          <a:xfrm flipH="1">
            <a:off x="4108643" y="3598034"/>
            <a:ext cx="2298337" cy="202548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>
            <a:endCxn id="9" idx="3"/>
          </p:cNvCxnSpPr>
          <p:nvPr/>
        </p:nvCxnSpPr>
        <p:spPr>
          <a:xfrm flipH="1" flipV="1">
            <a:off x="4765798" y="1994025"/>
            <a:ext cx="1142678" cy="70434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/>
          <p:cNvCxnSpPr>
            <a:stCxn id="5" idx="3"/>
            <a:endCxn id="8" idx="3"/>
          </p:cNvCxnSpPr>
          <p:nvPr/>
        </p:nvCxnSpPr>
        <p:spPr>
          <a:xfrm flipH="1" flipV="1">
            <a:off x="4384198" y="1231588"/>
            <a:ext cx="2022782" cy="13483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/>
          <p:cNvCxnSpPr>
            <a:stCxn id="12" idx="1"/>
            <a:endCxn id="5" idx="2"/>
          </p:cNvCxnSpPr>
          <p:nvPr/>
        </p:nvCxnSpPr>
        <p:spPr>
          <a:xfrm flipH="1">
            <a:off x="7090052" y="2221447"/>
            <a:ext cx="500707" cy="8371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/>
          <p:cNvCxnSpPr>
            <a:stCxn id="13" idx="1"/>
            <a:endCxn id="5" idx="2"/>
          </p:cNvCxnSpPr>
          <p:nvPr/>
        </p:nvCxnSpPr>
        <p:spPr>
          <a:xfrm flipH="1">
            <a:off x="7090052" y="2970649"/>
            <a:ext cx="500707" cy="879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/>
          <p:cNvCxnSpPr>
            <a:stCxn id="11" idx="1"/>
            <a:endCxn id="5" idx="2"/>
          </p:cNvCxnSpPr>
          <p:nvPr/>
        </p:nvCxnSpPr>
        <p:spPr>
          <a:xfrm flipH="1" flipV="1">
            <a:off x="7090052" y="3058641"/>
            <a:ext cx="500707" cy="81282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左右矢印 82"/>
          <p:cNvSpPr/>
          <p:nvPr/>
        </p:nvSpPr>
        <p:spPr>
          <a:xfrm rot="16200000">
            <a:off x="1787750" y="3058180"/>
            <a:ext cx="1302493" cy="572759"/>
          </a:xfrm>
          <a:prstGeom prst="leftRightArrow">
            <a:avLst/>
          </a:prstGeom>
          <a:solidFill>
            <a:schemeClr val="accent1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517208" y="2775939"/>
            <a:ext cx="1479099" cy="1021556"/>
          </a:xfrm>
          <a:prstGeom prst="wedgeRoundRectCallout">
            <a:avLst>
              <a:gd name="adj1" fmla="val 71107"/>
              <a:gd name="adj2" fmla="val 2826"/>
              <a:gd name="adj3" fmla="val 16667"/>
            </a:avLst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+mn-ea"/>
                <a:ea typeface="+mn-ea"/>
              </a:rPr>
              <a:t>ＶＡＮの間の</a:t>
            </a:r>
            <a:endParaRPr kumimoji="1" lang="en-US" altLang="ja-JP" dirty="0">
              <a:latin typeface="+mn-ea"/>
              <a:ea typeface="+mn-ea"/>
            </a:endParaRPr>
          </a:p>
          <a:p>
            <a:r>
              <a:rPr kumimoji="1" lang="ja-JP" altLang="en-US" dirty="0">
                <a:latin typeface="+mn-ea"/>
                <a:ea typeface="+mn-ea"/>
              </a:rPr>
              <a:t>情報連携が</a:t>
            </a:r>
            <a:endParaRPr kumimoji="1" lang="en-US" altLang="ja-JP" dirty="0">
              <a:latin typeface="+mn-ea"/>
              <a:ea typeface="+mn-ea"/>
            </a:endParaRPr>
          </a:p>
          <a:p>
            <a:r>
              <a:rPr kumimoji="1" lang="ja-JP" altLang="en-US" dirty="0">
                <a:latin typeface="+mn-ea"/>
                <a:ea typeface="+mn-ea"/>
              </a:rPr>
              <a:t>難しい</a:t>
            </a: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5827901" y="4570139"/>
            <a:ext cx="1796884" cy="715089"/>
          </a:xfrm>
          <a:prstGeom prst="wedgeRoundRectCallout">
            <a:avLst>
              <a:gd name="adj1" fmla="val -9525"/>
              <a:gd name="adj2" fmla="val -174665"/>
              <a:gd name="adj3" fmla="val 16667"/>
            </a:avLst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+mn-ea"/>
                <a:ea typeface="+mn-ea"/>
              </a:rPr>
              <a:t>商流情報を</a:t>
            </a:r>
            <a:endParaRPr kumimoji="1" lang="en-US" altLang="ja-JP" dirty="0">
              <a:latin typeface="+mn-ea"/>
              <a:ea typeface="+mn-ea"/>
            </a:endParaRPr>
          </a:p>
          <a:p>
            <a:r>
              <a:rPr lang="ja-JP" altLang="en-US" dirty="0">
                <a:latin typeface="+mn-ea"/>
                <a:ea typeface="+mn-ea"/>
              </a:rPr>
              <a:t>受取れていない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1429788" y="6150707"/>
            <a:ext cx="6672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+mn-ea"/>
                <a:ea typeface="+mn-ea"/>
              </a:rPr>
              <a:t>メールやＷｅｂを使った情報交換は手作業で、自動化されていない。</a:t>
            </a:r>
          </a:p>
        </p:txBody>
      </p:sp>
      <p:sp>
        <p:nvSpPr>
          <p:cNvPr id="94" name="角丸四角形吹き出し 93"/>
          <p:cNvSpPr/>
          <p:nvPr/>
        </p:nvSpPr>
        <p:spPr>
          <a:xfrm>
            <a:off x="7562184" y="5419010"/>
            <a:ext cx="1803856" cy="562707"/>
          </a:xfrm>
          <a:prstGeom prst="wedgeRoundRectCallout">
            <a:avLst>
              <a:gd name="adj1" fmla="val -46395"/>
              <a:gd name="adj2" fmla="val -111112"/>
              <a:gd name="adj3" fmla="val 16667"/>
            </a:avLst>
          </a:prstGeom>
          <a:solidFill>
            <a:schemeClr val="accent1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金流情報（決済）経由で商流情報（支払案内）が参照可能となるが</a:t>
            </a:r>
            <a:r>
              <a:rPr lang="ja-JP" altLang="en-US" sz="1200" dirty="0" err="1">
                <a:solidFill>
                  <a:schemeClr val="tx1"/>
                </a:solidFill>
              </a:rPr>
              <a:t>、、、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067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ja-JP" sz="2800" dirty="0">
                <a:latin typeface="HGP創英角ｺﾞｼｯｸUB" pitchFamily="50" charset="-128"/>
                <a:ea typeface="HGP創英角ｺﾞｼｯｸUB" pitchFamily="50" charset="-128"/>
              </a:rPr>
              <a:t>ESP</a:t>
            </a:r>
            <a:r>
              <a:rPr lang="ja-JP" altLang="en-US" sz="2800" dirty="0">
                <a:latin typeface="HGP創英角ｺﾞｼｯｸUB" pitchFamily="50" charset="-128"/>
                <a:ea typeface="HGP創英角ｺﾞｼｯｸUB" pitchFamily="50" charset="-128"/>
              </a:rPr>
              <a:t>が連携したネットワークの将来像（コンセプト）</a:t>
            </a:r>
          </a:p>
        </p:txBody>
      </p:sp>
      <p:sp>
        <p:nvSpPr>
          <p:cNvPr id="4099" name="AutoShape 4"/>
          <p:cNvSpPr>
            <a:spLocks noChangeArrowheads="1"/>
          </p:cNvSpPr>
          <p:nvPr/>
        </p:nvSpPr>
        <p:spPr bwMode="auto">
          <a:xfrm>
            <a:off x="1639888" y="2635250"/>
            <a:ext cx="6481762" cy="3240088"/>
          </a:xfrm>
          <a:prstGeom prst="cloudCallout">
            <a:avLst>
              <a:gd name="adj1" fmla="val -31829"/>
              <a:gd name="adj2" fmla="val 43384"/>
            </a:avLst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just" eaLnBrk="0" hangingPunct="0">
              <a:lnSpc>
                <a:spcPct val="110000"/>
              </a:lnSpc>
              <a:spcBef>
                <a:spcPct val="20000"/>
              </a:spcBef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ja-JP">
              <a:latin typeface="Times New Roman" pitchFamily="18" charset="0"/>
            </a:endParaRP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3152775" y="981075"/>
            <a:ext cx="1368425" cy="1081088"/>
          </a:xfrm>
          <a:prstGeom prst="cloudCallout">
            <a:avLst>
              <a:gd name="adj1" fmla="val -51278"/>
              <a:gd name="adj2" fmla="val 50880"/>
            </a:avLst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just" eaLnBrk="0" hangingPunct="0">
              <a:lnSpc>
                <a:spcPct val="110000"/>
              </a:lnSpc>
              <a:spcBef>
                <a:spcPct val="20000"/>
              </a:spcBef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ja-JP" dirty="0">
                <a:latin typeface="Times New Roman" pitchFamily="18" charset="0"/>
              </a:rPr>
              <a:t>ESP</a:t>
            </a: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5240338" y="981075"/>
            <a:ext cx="1368425" cy="1081088"/>
          </a:xfrm>
          <a:prstGeom prst="cloudCallout">
            <a:avLst>
              <a:gd name="adj1" fmla="val -51394"/>
              <a:gd name="adj2" fmla="val 52056"/>
            </a:avLst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just" eaLnBrk="0" hangingPunct="0">
              <a:lnSpc>
                <a:spcPct val="110000"/>
              </a:lnSpc>
              <a:spcBef>
                <a:spcPct val="20000"/>
              </a:spcBef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ja-JP" dirty="0">
                <a:latin typeface="Times New Roman" pitchFamily="18" charset="0"/>
              </a:rPr>
              <a:t>ESP</a:t>
            </a:r>
          </a:p>
        </p:txBody>
      </p:sp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5227638"/>
            <a:ext cx="11049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3" descr="C:\Documents and Settings\enjouh\Local Settings\Temporary Internet Files\Content.IE5\QOTSG9TZ\MC90008926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3088" y="5083175"/>
            <a:ext cx="1139825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04" name="曲線コネクタ 22"/>
          <p:cNvCxnSpPr>
            <a:cxnSpLocks noChangeShapeType="1"/>
          </p:cNvCxnSpPr>
          <p:nvPr/>
        </p:nvCxnSpPr>
        <p:spPr bwMode="auto">
          <a:xfrm flipV="1">
            <a:off x="1520825" y="5299075"/>
            <a:ext cx="984250" cy="433388"/>
          </a:xfrm>
          <a:prstGeom prst="curvedConnector3">
            <a:avLst>
              <a:gd name="adj1" fmla="val 50000"/>
            </a:avLst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05" name="曲線コネクタ 22"/>
          <p:cNvCxnSpPr>
            <a:cxnSpLocks noChangeShapeType="1"/>
          </p:cNvCxnSpPr>
          <p:nvPr/>
        </p:nvCxnSpPr>
        <p:spPr bwMode="auto">
          <a:xfrm rot="10800000">
            <a:off x="7185025" y="5083175"/>
            <a:ext cx="1008063" cy="431800"/>
          </a:xfrm>
          <a:prstGeom prst="curvedConnector3">
            <a:avLst>
              <a:gd name="adj1" fmla="val 50000"/>
            </a:avLst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06" name="下矢印 20"/>
          <p:cNvSpPr>
            <a:spLocks noChangeArrowheads="1"/>
          </p:cNvSpPr>
          <p:nvPr/>
        </p:nvSpPr>
        <p:spPr bwMode="auto">
          <a:xfrm>
            <a:off x="3370263" y="2205038"/>
            <a:ext cx="574675" cy="503237"/>
          </a:xfrm>
          <a:prstGeom prst="downArrow">
            <a:avLst>
              <a:gd name="adj1" fmla="val 50000"/>
              <a:gd name="adj2" fmla="val 50000"/>
            </a:avLst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just" eaLnBrk="0" hangingPunct="0">
              <a:lnSpc>
                <a:spcPct val="110000"/>
              </a:lnSpc>
              <a:spcBef>
                <a:spcPct val="20000"/>
              </a:spcBef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endParaRPr lang="ja-JP" altLang="en-US">
              <a:latin typeface="Times New Roman" pitchFamily="18" charset="0"/>
            </a:endParaRPr>
          </a:p>
        </p:txBody>
      </p:sp>
      <p:sp>
        <p:nvSpPr>
          <p:cNvPr id="4107" name="下矢印 21"/>
          <p:cNvSpPr>
            <a:spLocks noChangeArrowheads="1"/>
          </p:cNvSpPr>
          <p:nvPr/>
        </p:nvSpPr>
        <p:spPr bwMode="auto">
          <a:xfrm>
            <a:off x="5745163" y="2133600"/>
            <a:ext cx="576262" cy="503238"/>
          </a:xfrm>
          <a:prstGeom prst="downArrow">
            <a:avLst>
              <a:gd name="adj1" fmla="val 50000"/>
              <a:gd name="adj2" fmla="val 49917"/>
            </a:avLst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just" eaLnBrk="0" hangingPunct="0">
              <a:lnSpc>
                <a:spcPct val="110000"/>
              </a:lnSpc>
              <a:spcBef>
                <a:spcPct val="20000"/>
              </a:spcBef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endParaRPr lang="ja-JP" altLang="en-US">
              <a:latin typeface="Times New Roman" pitchFamily="18" charset="0"/>
            </a:endParaRPr>
          </a:p>
        </p:txBody>
      </p:sp>
      <p:sp>
        <p:nvSpPr>
          <p:cNvPr id="26" name="スライド番号プレースホルダ 25"/>
          <p:cNvSpPr txBox="1">
            <a:spLocks noGrp="1"/>
          </p:cNvSpPr>
          <p:nvPr/>
        </p:nvSpPr>
        <p:spPr bwMode="auto">
          <a:xfrm>
            <a:off x="9220200" y="6330950"/>
            <a:ext cx="457200" cy="211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/>
          <a:lstStyle/>
          <a:p>
            <a:pPr algn="ctr">
              <a:defRPr/>
            </a:pPr>
            <a:fld id="{33B878A7-B5DF-433E-9947-950A9849B31E}" type="slidenum">
              <a:rPr lang="en-US" altLang="ja-JP" sz="1100">
                <a:latin typeface="+mn-lt"/>
                <a:ea typeface="ＭＳ Ｐゴシック" pitchFamily="50" charset="-128"/>
              </a:rPr>
              <a:pPr algn="ctr">
                <a:defRPr/>
              </a:pPr>
              <a:t>6</a:t>
            </a:fld>
            <a:endParaRPr lang="en-US" altLang="ja-JP" sz="1100">
              <a:latin typeface="+mn-lt"/>
              <a:ea typeface="ＭＳ Ｐゴシック" pitchFamily="50" charset="-128"/>
            </a:endParaRPr>
          </a:p>
        </p:txBody>
      </p:sp>
      <p:sp>
        <p:nvSpPr>
          <p:cNvPr id="4109" name="AutoShape 4"/>
          <p:cNvSpPr>
            <a:spLocks noChangeArrowheads="1"/>
          </p:cNvSpPr>
          <p:nvPr/>
        </p:nvSpPr>
        <p:spPr bwMode="auto">
          <a:xfrm>
            <a:off x="2792413" y="3571875"/>
            <a:ext cx="2160587" cy="1081088"/>
          </a:xfrm>
          <a:prstGeom prst="cloudCallout">
            <a:avLst>
              <a:gd name="adj1" fmla="val -36514"/>
              <a:gd name="adj2" fmla="val 39079"/>
            </a:avLst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just" eaLnBrk="0" hangingPunct="0">
              <a:lnSpc>
                <a:spcPct val="110000"/>
              </a:lnSpc>
              <a:spcBef>
                <a:spcPct val="20000"/>
              </a:spcBef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ja-JP" dirty="0">
                <a:latin typeface="Times New Roman" pitchFamily="18" charset="0"/>
              </a:rPr>
              <a:t>ESP</a:t>
            </a:r>
          </a:p>
        </p:txBody>
      </p:sp>
      <p:sp>
        <p:nvSpPr>
          <p:cNvPr id="4110" name="AutoShape 5"/>
          <p:cNvSpPr>
            <a:spLocks noChangeArrowheads="1"/>
          </p:cNvSpPr>
          <p:nvPr/>
        </p:nvSpPr>
        <p:spPr bwMode="auto">
          <a:xfrm>
            <a:off x="5024438" y="3571875"/>
            <a:ext cx="2089150" cy="1081088"/>
          </a:xfrm>
          <a:prstGeom prst="cloudCallout">
            <a:avLst>
              <a:gd name="adj1" fmla="val -38162"/>
              <a:gd name="adj2" fmla="val 42222"/>
            </a:avLst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just" eaLnBrk="0" hangingPunct="0">
              <a:lnSpc>
                <a:spcPct val="110000"/>
              </a:lnSpc>
              <a:spcBef>
                <a:spcPct val="20000"/>
              </a:spcBef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ja-JP" dirty="0">
                <a:latin typeface="Times New Roman" pitchFamily="18" charset="0"/>
              </a:rPr>
              <a:t>ESP</a:t>
            </a:r>
          </a:p>
        </p:txBody>
      </p:sp>
      <p:pic>
        <p:nvPicPr>
          <p:cNvPr id="4111" name="Picture 4" descr="C:\enjo\---\クリップアート-アイコン\銀行\MC900331041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113" y="2130425"/>
            <a:ext cx="790575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12" name="曲線コネクタ 22"/>
          <p:cNvCxnSpPr>
            <a:cxnSpLocks noChangeShapeType="1"/>
          </p:cNvCxnSpPr>
          <p:nvPr/>
        </p:nvCxnSpPr>
        <p:spPr bwMode="auto">
          <a:xfrm rot="16200000" flipH="1">
            <a:off x="1788319" y="2926556"/>
            <a:ext cx="460375" cy="684213"/>
          </a:xfrm>
          <a:prstGeom prst="curvedConnector2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13" name="曲線コネクタ 22"/>
          <p:cNvCxnSpPr>
            <a:cxnSpLocks noChangeShapeType="1"/>
          </p:cNvCxnSpPr>
          <p:nvPr/>
        </p:nvCxnSpPr>
        <p:spPr bwMode="auto">
          <a:xfrm>
            <a:off x="2432050" y="3498850"/>
            <a:ext cx="720725" cy="215900"/>
          </a:xfrm>
          <a:prstGeom prst="curvedConnector3">
            <a:avLst>
              <a:gd name="adj1" fmla="val 50000"/>
            </a:avLst>
          </a:prstGeom>
          <a:noFill/>
          <a:ln w="28575" algn="ctr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14" name="曲線コネクタ 22"/>
          <p:cNvCxnSpPr>
            <a:cxnSpLocks noChangeShapeType="1"/>
            <a:endCxn id="4110" idx="1"/>
          </p:cNvCxnSpPr>
          <p:nvPr/>
        </p:nvCxnSpPr>
        <p:spPr bwMode="auto">
          <a:xfrm rot="10800000">
            <a:off x="6069013" y="4651375"/>
            <a:ext cx="1187450" cy="431800"/>
          </a:xfrm>
          <a:prstGeom prst="curvedConnector2">
            <a:avLst/>
          </a:prstGeom>
          <a:noFill/>
          <a:ln w="28575" algn="ctr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15" name="曲線コネクタ 22"/>
          <p:cNvCxnSpPr>
            <a:cxnSpLocks noChangeShapeType="1"/>
          </p:cNvCxnSpPr>
          <p:nvPr/>
        </p:nvCxnSpPr>
        <p:spPr bwMode="auto">
          <a:xfrm flipV="1">
            <a:off x="2576513" y="4579938"/>
            <a:ext cx="1152525" cy="719137"/>
          </a:xfrm>
          <a:prstGeom prst="curvedConnector3">
            <a:avLst>
              <a:gd name="adj1" fmla="val 50000"/>
            </a:avLst>
          </a:prstGeom>
          <a:noFill/>
          <a:ln w="28575" algn="ctr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16" name="AutoShape 22"/>
          <p:cNvCxnSpPr>
            <a:cxnSpLocks noChangeShapeType="1"/>
            <a:stCxn id="4109" idx="3"/>
            <a:endCxn id="4110" idx="3"/>
          </p:cNvCxnSpPr>
          <p:nvPr/>
        </p:nvCxnSpPr>
        <p:spPr bwMode="auto">
          <a:xfrm rot="5400000" flipV="1">
            <a:off x="4970463" y="2536825"/>
            <a:ext cx="1587" cy="2195513"/>
          </a:xfrm>
          <a:prstGeom prst="curvedConnector3">
            <a:avLst>
              <a:gd name="adj1" fmla="val -18300000"/>
            </a:avLst>
          </a:prstGeom>
          <a:noFill/>
          <a:ln w="38100">
            <a:solidFill>
              <a:srgbClr val="CC3300"/>
            </a:solidFill>
            <a:prstDash val="sysDot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18" name="テキスト ボックス 11"/>
          <p:cNvSpPr txBox="1">
            <a:spLocks noChangeArrowheads="1"/>
          </p:cNvSpPr>
          <p:nvPr/>
        </p:nvSpPr>
        <p:spPr bwMode="auto">
          <a:xfrm>
            <a:off x="3086849" y="5498068"/>
            <a:ext cx="3422732" cy="5232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 algn="just" eaLnBrk="0" hangingPunct="0">
              <a:lnSpc>
                <a:spcPct val="110000"/>
              </a:lnSpc>
              <a:spcBef>
                <a:spcPct val="20000"/>
              </a:spcBef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ja-JP" sz="2800" dirty="0">
                <a:latin typeface="Times New Roman" pitchFamily="18" charset="0"/>
              </a:rPr>
              <a:t>ESP</a:t>
            </a:r>
            <a:r>
              <a:rPr lang="ja-JP" altLang="en-US" sz="2800" dirty="0">
                <a:latin typeface="Times New Roman" pitchFamily="18" charset="0"/>
              </a:rPr>
              <a:t>連携ネットワーク</a:t>
            </a:r>
            <a:endParaRPr lang="en-US" altLang="ja-JP" sz="2800" dirty="0">
              <a:latin typeface="Times New Roman" pitchFamily="18" charset="0"/>
            </a:endParaRPr>
          </a:p>
        </p:txBody>
      </p:sp>
      <p:sp>
        <p:nvSpPr>
          <p:cNvPr id="4119" name="テキスト ボックス 11"/>
          <p:cNvSpPr txBox="1">
            <a:spLocks noChangeArrowheads="1"/>
          </p:cNvSpPr>
          <p:nvPr/>
        </p:nvSpPr>
        <p:spPr bwMode="auto">
          <a:xfrm>
            <a:off x="4376936" y="2884874"/>
            <a:ext cx="1396537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 eaLnBrk="0" hangingPunct="0">
              <a:lnSpc>
                <a:spcPct val="110000"/>
              </a:lnSpc>
              <a:spcBef>
                <a:spcPct val="20000"/>
              </a:spcBef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ja-JP" sz="2000" dirty="0">
                <a:solidFill>
                  <a:srgbClr val="CC3300"/>
                </a:solidFill>
                <a:latin typeface="Times New Roman" pitchFamily="18" charset="0"/>
              </a:rPr>
              <a:t>ESP</a:t>
            </a:r>
            <a:r>
              <a:rPr lang="ja-JP" altLang="en-US" sz="2000" dirty="0">
                <a:solidFill>
                  <a:srgbClr val="CC3300"/>
                </a:solidFill>
                <a:latin typeface="Times New Roman" pitchFamily="18" charset="0"/>
              </a:rPr>
              <a:t>間連携</a:t>
            </a:r>
            <a:endParaRPr lang="en-US" altLang="ja-JP" sz="2000" dirty="0">
              <a:solidFill>
                <a:srgbClr val="CC3300"/>
              </a:solidFill>
              <a:latin typeface="Times New Roman" pitchFamily="18" charset="0"/>
            </a:endParaRPr>
          </a:p>
        </p:txBody>
      </p:sp>
      <p:cxnSp>
        <p:nvCxnSpPr>
          <p:cNvPr id="4120" name="曲線コネクタ 22"/>
          <p:cNvCxnSpPr>
            <a:cxnSpLocks noChangeShapeType="1"/>
          </p:cNvCxnSpPr>
          <p:nvPr/>
        </p:nvCxnSpPr>
        <p:spPr bwMode="auto">
          <a:xfrm rot="10800000">
            <a:off x="4160838" y="4579938"/>
            <a:ext cx="3024187" cy="503237"/>
          </a:xfrm>
          <a:prstGeom prst="curvedConnector3">
            <a:avLst>
              <a:gd name="adj1" fmla="val 59843"/>
            </a:avLst>
          </a:prstGeom>
          <a:noFill/>
          <a:ln w="28575" algn="ctr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Rectangle 4"/>
          <p:cNvSpPr txBox="1">
            <a:spLocks noChangeArrowheads="1"/>
          </p:cNvSpPr>
          <p:nvPr/>
        </p:nvSpPr>
        <p:spPr>
          <a:xfrm>
            <a:off x="2546203" y="219"/>
            <a:ext cx="5000529" cy="8012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2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46304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テキスト ボックス 11"/>
          <p:cNvSpPr txBox="1">
            <a:spLocks noChangeArrowheads="1"/>
          </p:cNvSpPr>
          <p:nvPr/>
        </p:nvSpPr>
        <p:spPr bwMode="auto">
          <a:xfrm>
            <a:off x="2243487" y="3320154"/>
            <a:ext cx="1053494" cy="21544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 eaLnBrk="0" hangingPunct="0">
              <a:lnSpc>
                <a:spcPct val="110000"/>
              </a:lnSpc>
              <a:spcBef>
                <a:spcPct val="20000"/>
              </a:spcBef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ja-JP" sz="800" dirty="0">
                <a:solidFill>
                  <a:srgbClr val="CC33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ESP</a:t>
            </a:r>
            <a:r>
              <a:rPr lang="ja-JP" altLang="en-US" sz="800" dirty="0">
                <a:solidFill>
                  <a:srgbClr val="CC33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サービス間連携</a:t>
            </a:r>
            <a:endParaRPr lang="en-US" altLang="ja-JP" sz="800" dirty="0">
              <a:solidFill>
                <a:srgbClr val="CC33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ja-JP" sz="2800" dirty="0">
                <a:latin typeface="HGP創英角ｺﾞｼｯｸUB" pitchFamily="50" charset="-128"/>
                <a:ea typeface="HGP創英角ｺﾞｼｯｸUB" pitchFamily="50" charset="-128"/>
              </a:rPr>
              <a:t>ESP</a:t>
            </a:r>
            <a:r>
              <a:rPr lang="ja-JP" altLang="en-US" sz="2800" dirty="0">
                <a:latin typeface="HGP創英角ｺﾞｼｯｸUB" pitchFamily="50" charset="-128"/>
                <a:ea typeface="HGP創英角ｺﾞｼｯｸUB" pitchFamily="50" charset="-128"/>
              </a:rPr>
              <a:t>が連携したネットワーク拡大に向けて</a:t>
            </a:r>
          </a:p>
        </p:txBody>
      </p:sp>
      <p:sp>
        <p:nvSpPr>
          <p:cNvPr id="26" name="スライド番号プレースホルダ 25"/>
          <p:cNvSpPr txBox="1">
            <a:spLocks noGrp="1"/>
          </p:cNvSpPr>
          <p:nvPr/>
        </p:nvSpPr>
        <p:spPr bwMode="auto">
          <a:xfrm>
            <a:off x="9220200" y="6330950"/>
            <a:ext cx="457200" cy="211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/>
          <a:lstStyle/>
          <a:p>
            <a:pPr algn="ctr">
              <a:defRPr/>
            </a:pPr>
            <a:fld id="{33B878A7-B5DF-433E-9947-950A9849B31E}" type="slidenum">
              <a:rPr lang="en-US" altLang="ja-JP" sz="1100">
                <a:latin typeface="+mn-lt"/>
                <a:ea typeface="ＭＳ Ｐゴシック" pitchFamily="50" charset="-128"/>
              </a:rPr>
              <a:pPr algn="ctr">
                <a:defRPr/>
              </a:pPr>
              <a:t>7</a:t>
            </a:fld>
            <a:endParaRPr lang="en-US" altLang="ja-JP" sz="1100" dirty="0">
              <a:latin typeface="+mn-lt"/>
              <a:ea typeface="ＭＳ Ｐゴシック" pitchFamily="50" charset="-128"/>
            </a:endParaRPr>
          </a:p>
        </p:txBody>
      </p:sp>
      <p:sp>
        <p:nvSpPr>
          <p:cNvPr id="4109" name="AutoShape 4"/>
          <p:cNvSpPr>
            <a:spLocks noChangeArrowheads="1"/>
          </p:cNvSpPr>
          <p:nvPr/>
        </p:nvSpPr>
        <p:spPr bwMode="auto">
          <a:xfrm>
            <a:off x="2648744" y="4212705"/>
            <a:ext cx="2160587" cy="1081088"/>
          </a:xfrm>
          <a:prstGeom prst="cloudCallout">
            <a:avLst>
              <a:gd name="adj1" fmla="val -36514"/>
              <a:gd name="adj2" fmla="val 39079"/>
            </a:avLst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just" eaLnBrk="0" hangingPunct="0">
              <a:lnSpc>
                <a:spcPct val="110000"/>
              </a:lnSpc>
              <a:spcBef>
                <a:spcPct val="20000"/>
              </a:spcBef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ja-JP" sz="2000" b="1" dirty="0">
              <a:latin typeface="Times New Roman" pitchFamily="18" charset="0"/>
            </a:endParaRPr>
          </a:p>
        </p:txBody>
      </p:sp>
      <p:sp>
        <p:nvSpPr>
          <p:cNvPr id="4110" name="AutoShape 5"/>
          <p:cNvSpPr>
            <a:spLocks noChangeArrowheads="1"/>
          </p:cNvSpPr>
          <p:nvPr/>
        </p:nvSpPr>
        <p:spPr bwMode="auto">
          <a:xfrm>
            <a:off x="5360483" y="4212705"/>
            <a:ext cx="2089150" cy="1081088"/>
          </a:xfrm>
          <a:prstGeom prst="cloudCallout">
            <a:avLst>
              <a:gd name="adj1" fmla="val -38162"/>
              <a:gd name="adj2" fmla="val 42222"/>
            </a:avLst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just" eaLnBrk="0" hangingPunct="0">
              <a:lnSpc>
                <a:spcPct val="110000"/>
              </a:lnSpc>
              <a:spcBef>
                <a:spcPct val="20000"/>
              </a:spcBef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ja-JP" sz="2000" dirty="0">
              <a:latin typeface="Times New Roman" pitchFamily="18" charset="0"/>
            </a:endParaRP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1580195" y="1826812"/>
            <a:ext cx="2089150" cy="1081088"/>
          </a:xfrm>
          <a:prstGeom prst="cloudCallout">
            <a:avLst>
              <a:gd name="adj1" fmla="val -38162"/>
              <a:gd name="adj2" fmla="val 42222"/>
            </a:avLst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just" eaLnBrk="0" hangingPunct="0">
              <a:lnSpc>
                <a:spcPct val="110000"/>
              </a:lnSpc>
              <a:spcBef>
                <a:spcPct val="20000"/>
              </a:spcBef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ja-JP" sz="2000" dirty="0">
              <a:latin typeface="Times New Roman" pitchFamily="18" charset="0"/>
            </a:endParaRPr>
          </a:p>
        </p:txBody>
      </p:sp>
      <p:sp>
        <p:nvSpPr>
          <p:cNvPr id="29" name="AutoShape 5"/>
          <p:cNvSpPr>
            <a:spLocks noChangeArrowheads="1"/>
          </p:cNvSpPr>
          <p:nvPr/>
        </p:nvSpPr>
        <p:spPr bwMode="auto">
          <a:xfrm>
            <a:off x="3944888" y="980728"/>
            <a:ext cx="2089150" cy="1081088"/>
          </a:xfrm>
          <a:prstGeom prst="cloudCallout">
            <a:avLst>
              <a:gd name="adj1" fmla="val -38162"/>
              <a:gd name="adj2" fmla="val 42222"/>
            </a:avLst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just" eaLnBrk="0" hangingPunct="0">
              <a:lnSpc>
                <a:spcPct val="110000"/>
              </a:lnSpc>
              <a:spcBef>
                <a:spcPct val="20000"/>
              </a:spcBef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ja-JP" b="1" dirty="0">
              <a:latin typeface="Times New Roman" pitchFamily="18" charset="0"/>
            </a:endParaRPr>
          </a:p>
        </p:txBody>
      </p:sp>
      <p:sp>
        <p:nvSpPr>
          <p:cNvPr id="30" name="AutoShape 5"/>
          <p:cNvSpPr>
            <a:spLocks noChangeArrowheads="1"/>
          </p:cNvSpPr>
          <p:nvPr/>
        </p:nvSpPr>
        <p:spPr bwMode="auto">
          <a:xfrm>
            <a:off x="6435002" y="1987872"/>
            <a:ext cx="2089150" cy="1081088"/>
          </a:xfrm>
          <a:prstGeom prst="cloudCallout">
            <a:avLst>
              <a:gd name="adj1" fmla="val -38162"/>
              <a:gd name="adj2" fmla="val 42222"/>
            </a:avLst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just" eaLnBrk="0" hangingPunct="0">
              <a:lnSpc>
                <a:spcPct val="110000"/>
              </a:lnSpc>
              <a:spcBef>
                <a:spcPct val="20000"/>
              </a:spcBef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ja-JP" dirty="0">
              <a:latin typeface="Times New Roman" pitchFamily="18" charset="0"/>
            </a:endParaRPr>
          </a:p>
        </p:txBody>
      </p:sp>
      <p:cxnSp>
        <p:nvCxnSpPr>
          <p:cNvPr id="57" name="直線矢印コネクタ 56"/>
          <p:cNvCxnSpPr>
            <a:stCxn id="8" idx="5"/>
            <a:endCxn id="30" idx="0"/>
          </p:cNvCxnSpPr>
          <p:nvPr/>
        </p:nvCxnSpPr>
        <p:spPr bwMode="auto">
          <a:xfrm>
            <a:off x="5566028" y="1793543"/>
            <a:ext cx="875454" cy="734873"/>
          </a:xfrm>
          <a:prstGeom prst="straightConnector1">
            <a:avLst/>
          </a:prstGeom>
          <a:noFill/>
          <a:ln w="38100" cap="flat" cmpd="sng" algn="ctr">
            <a:solidFill>
              <a:srgbClr val="47B195"/>
            </a:solidFill>
            <a:prstDash val="sysDot"/>
            <a:round/>
            <a:headEnd type="triangle" w="med" len="med"/>
            <a:tailEnd type="triangle" w="med" len="med"/>
          </a:ln>
          <a:effectLst/>
        </p:spPr>
      </p:cxnSp>
      <p:sp>
        <p:nvSpPr>
          <p:cNvPr id="77" name="角丸四角形吹き出し 76"/>
          <p:cNvSpPr/>
          <p:nvPr/>
        </p:nvSpPr>
        <p:spPr bwMode="auto">
          <a:xfrm>
            <a:off x="6033120" y="764704"/>
            <a:ext cx="3728429" cy="1063991"/>
          </a:xfrm>
          <a:prstGeom prst="wedgeRoundRectCallout">
            <a:avLst>
              <a:gd name="adj1" fmla="val -61266"/>
              <a:gd name="adj2" fmla="val 33552"/>
              <a:gd name="adj3" fmla="val 16667"/>
            </a:avLst>
          </a:prstGeom>
          <a:solidFill>
            <a:schemeClr val="bg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4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案３　</a:t>
            </a:r>
            <a:r>
              <a:rPr kumimoji="1" lang="ja-JP" altLang="en-US" sz="1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中継</a:t>
            </a:r>
            <a:r>
              <a:rPr kumimoji="1" lang="en-US" altLang="ja-JP" sz="1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ESP</a:t>
            </a:r>
            <a:r>
              <a:rPr kumimoji="1" lang="ja-JP" altLang="en-US" sz="1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＋</a:t>
            </a:r>
            <a:r>
              <a:rPr kumimoji="1" lang="en-US" altLang="ja-JP" sz="1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RDAP</a:t>
            </a:r>
            <a:r>
              <a:rPr kumimoji="1" lang="ja-JP" altLang="en-US" sz="1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連携</a:t>
            </a:r>
            <a:endParaRPr kumimoji="1" lang="en-US" altLang="ja-JP" sz="140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4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 </a:t>
            </a:r>
            <a:r>
              <a:rPr kumimoji="1" lang="ja-JP" altLang="en-US" sz="1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複数ＥＳＰをまたがる転送サービスを持つＥＳＰ</a:t>
            </a:r>
            <a:endParaRPr kumimoji="1" lang="en-US" altLang="ja-JP" sz="140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4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en-US" altLang="ja-JP" sz="14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ESP</a:t>
            </a:r>
            <a:r>
              <a:rPr lang="ja-JP" altLang="en-US" sz="14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ドメインアドレス管理を</a:t>
            </a:r>
            <a:r>
              <a:rPr lang="en-US" altLang="ja-JP" sz="14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RDAP</a:t>
            </a:r>
            <a:r>
              <a:rPr lang="ja-JP" altLang="en-US" sz="14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で</a:t>
            </a:r>
            <a:r>
              <a:rPr kumimoji="1" lang="ja-JP" altLang="en-US" sz="1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連携</a:t>
            </a:r>
          </a:p>
        </p:txBody>
      </p:sp>
      <p:sp>
        <p:nvSpPr>
          <p:cNvPr id="8" name="円/楕円 7"/>
          <p:cNvSpPr/>
          <p:nvPr/>
        </p:nvSpPr>
        <p:spPr bwMode="auto">
          <a:xfrm>
            <a:off x="5332080" y="1599639"/>
            <a:ext cx="274087" cy="227173"/>
          </a:xfrm>
          <a:prstGeom prst="ellipse">
            <a:avLst/>
          </a:prstGeom>
          <a:noFill/>
          <a:ln w="57150" cap="flat" cmpd="sng" algn="ctr">
            <a:solidFill>
              <a:srgbClr val="47B19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12" name="直線矢印コネクタ 11"/>
          <p:cNvCxnSpPr>
            <a:stCxn id="8" idx="3"/>
            <a:endCxn id="31" idx="7"/>
          </p:cNvCxnSpPr>
          <p:nvPr/>
        </p:nvCxnSpPr>
        <p:spPr bwMode="auto">
          <a:xfrm flipH="1">
            <a:off x="4120773" y="1793543"/>
            <a:ext cx="1251446" cy="2658447"/>
          </a:xfrm>
          <a:prstGeom prst="straightConnector1">
            <a:avLst/>
          </a:prstGeom>
          <a:noFill/>
          <a:ln w="38100" cap="flat" cmpd="sng" algn="ctr">
            <a:solidFill>
              <a:srgbClr val="47B195"/>
            </a:solidFill>
            <a:prstDash val="dash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42" name="直線矢印コネクタ 41"/>
          <p:cNvCxnSpPr>
            <a:stCxn id="8" idx="4"/>
            <a:endCxn id="4110" idx="3"/>
          </p:cNvCxnSpPr>
          <p:nvPr/>
        </p:nvCxnSpPr>
        <p:spPr bwMode="auto">
          <a:xfrm>
            <a:off x="5469124" y="1826812"/>
            <a:ext cx="935934" cy="2447705"/>
          </a:xfrm>
          <a:prstGeom prst="straightConnector1">
            <a:avLst/>
          </a:prstGeom>
          <a:noFill/>
          <a:ln w="28575" cap="flat" cmpd="sng" algn="ctr">
            <a:solidFill>
              <a:srgbClr val="47B195"/>
            </a:solidFill>
            <a:prstDash val="sysDot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49" name="直線矢印コネクタ 48"/>
          <p:cNvCxnSpPr>
            <a:stCxn id="8" idx="2"/>
            <a:endCxn id="28" idx="2"/>
          </p:cNvCxnSpPr>
          <p:nvPr/>
        </p:nvCxnSpPr>
        <p:spPr bwMode="auto">
          <a:xfrm flipH="1">
            <a:off x="3667604" y="1713226"/>
            <a:ext cx="1664476" cy="654130"/>
          </a:xfrm>
          <a:prstGeom prst="straightConnector1">
            <a:avLst/>
          </a:prstGeom>
          <a:noFill/>
          <a:ln w="38100" cap="flat" cmpd="sng" algn="ctr">
            <a:solidFill>
              <a:srgbClr val="47B195"/>
            </a:solidFill>
            <a:prstDash val="sysDot"/>
            <a:round/>
            <a:headEnd type="triangle" w="med" len="med"/>
            <a:tailEnd type="triangle" w="med" len="med"/>
          </a:ln>
          <a:effectLst/>
        </p:spPr>
      </p:cxnSp>
      <p:sp>
        <p:nvSpPr>
          <p:cNvPr id="75" name="角丸四角形吹き出し 74"/>
          <p:cNvSpPr/>
          <p:nvPr/>
        </p:nvSpPr>
        <p:spPr bwMode="auto">
          <a:xfrm>
            <a:off x="7011380" y="3102980"/>
            <a:ext cx="2786063" cy="902083"/>
          </a:xfrm>
          <a:prstGeom prst="wedgeRoundRectCallout">
            <a:avLst>
              <a:gd name="adj1" fmla="val -37623"/>
              <a:gd name="adj2" fmla="val -74942"/>
              <a:gd name="adj3" fmla="val 16667"/>
            </a:avLst>
          </a:prstGeom>
          <a:solidFill>
            <a:schemeClr val="bg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ja-JP" altLang="en-US" sz="14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他ＥＳＰ向けを全て代理処理され、</a:t>
            </a:r>
            <a:endParaRPr lang="en-US" altLang="ja-JP" sz="1400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中継</a:t>
            </a:r>
            <a:r>
              <a:rPr kumimoji="1" lang="en-US" altLang="ja-JP" sz="1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ESP</a:t>
            </a:r>
            <a:r>
              <a:rPr kumimoji="1" lang="ja-JP" altLang="en-US" sz="1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一つにつながると全部に</a:t>
            </a:r>
            <a:endParaRPr kumimoji="1" lang="en-US" altLang="ja-JP" sz="140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つながる</a:t>
            </a:r>
            <a:endParaRPr kumimoji="1" lang="en-US" altLang="ja-JP" sz="140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4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一部の</a:t>
            </a:r>
            <a:r>
              <a:rPr lang="en-US" altLang="ja-JP" sz="14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ESP</a:t>
            </a:r>
            <a:r>
              <a:rPr lang="ja-JP" altLang="en-US" sz="14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に直接送付もよい</a:t>
            </a:r>
            <a:endParaRPr kumimoji="1" lang="ja-JP" altLang="en-US" sz="140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76" name="Picture 4" descr="C:\enjo\---\クリップアート-アイコン\銀行\MC900331041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04" y="1064661"/>
            <a:ext cx="790575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8" name="曲線コネクタ 22"/>
          <p:cNvCxnSpPr>
            <a:cxnSpLocks noChangeShapeType="1"/>
            <a:stCxn id="76" idx="2"/>
          </p:cNvCxnSpPr>
          <p:nvPr/>
        </p:nvCxnSpPr>
        <p:spPr bwMode="auto">
          <a:xfrm rot="16200000" flipH="1">
            <a:off x="1037911" y="1818591"/>
            <a:ext cx="394645" cy="702883"/>
          </a:xfrm>
          <a:prstGeom prst="curvedConnector2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629" y="4645894"/>
            <a:ext cx="11049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0" name="曲線コネクタ 22"/>
          <p:cNvCxnSpPr>
            <a:cxnSpLocks noChangeShapeType="1"/>
            <a:stCxn id="79" idx="3"/>
            <a:endCxn id="4109" idx="0"/>
          </p:cNvCxnSpPr>
          <p:nvPr/>
        </p:nvCxnSpPr>
        <p:spPr bwMode="auto">
          <a:xfrm flipV="1">
            <a:off x="1831529" y="4753249"/>
            <a:ext cx="823917" cy="397470"/>
          </a:xfrm>
          <a:prstGeom prst="curvedConnector3">
            <a:avLst>
              <a:gd name="adj1" fmla="val 50000"/>
            </a:avLst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1" name="Picture 3" descr="C:\Documents and Settings\enjouh\Local Settings\Temporary Internet Files\Content.IE5\QOTSG9TZ\MC90008926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6214" y="5150719"/>
            <a:ext cx="1139825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2" name="曲線コネクタ 22"/>
          <p:cNvCxnSpPr>
            <a:cxnSpLocks noChangeShapeType="1"/>
            <a:stCxn id="81" idx="1"/>
            <a:endCxn id="4110" idx="1"/>
          </p:cNvCxnSpPr>
          <p:nvPr/>
        </p:nvCxnSpPr>
        <p:spPr bwMode="auto">
          <a:xfrm rot="10800000">
            <a:off x="6405058" y="5292642"/>
            <a:ext cx="1871156" cy="281146"/>
          </a:xfrm>
          <a:prstGeom prst="curvedConnector2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" name="直線矢印コネクタ 33"/>
          <p:cNvCxnSpPr>
            <a:stCxn id="30" idx="4"/>
          </p:cNvCxnSpPr>
          <p:nvPr/>
        </p:nvCxnSpPr>
        <p:spPr bwMode="auto">
          <a:xfrm>
            <a:off x="6682316" y="2984873"/>
            <a:ext cx="0" cy="1227832"/>
          </a:xfrm>
          <a:prstGeom prst="straightConnector1">
            <a:avLst/>
          </a:prstGeom>
          <a:noFill/>
          <a:ln w="28575" cap="flat" cmpd="sng" algn="ctr">
            <a:solidFill>
              <a:srgbClr val="CC3300"/>
            </a:solidFill>
            <a:prstDash val="sysDot"/>
            <a:round/>
            <a:headEnd type="arrow" w="med" len="med"/>
            <a:tailEnd type="arrow" w="med" len="med"/>
          </a:ln>
          <a:effectLst/>
        </p:spPr>
      </p:cxnSp>
      <p:sp>
        <p:nvSpPr>
          <p:cNvPr id="31" name="円/楕円 30"/>
          <p:cNvSpPr/>
          <p:nvPr/>
        </p:nvSpPr>
        <p:spPr bwMode="auto">
          <a:xfrm>
            <a:off x="3886825" y="4418721"/>
            <a:ext cx="274087" cy="227173"/>
          </a:xfrm>
          <a:prstGeom prst="ellipse">
            <a:avLst/>
          </a:prstGeom>
          <a:noFill/>
          <a:ln w="57150" cap="flat" cmpd="sng" algn="ctr">
            <a:solidFill>
              <a:srgbClr val="47B19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35" name="直線矢印コネクタ 34"/>
          <p:cNvCxnSpPr>
            <a:stCxn id="31" idx="1"/>
            <a:endCxn id="28" idx="1"/>
          </p:cNvCxnSpPr>
          <p:nvPr/>
        </p:nvCxnSpPr>
        <p:spPr bwMode="auto">
          <a:xfrm flipH="1" flipV="1">
            <a:off x="2624770" y="2906749"/>
            <a:ext cx="1302194" cy="1545241"/>
          </a:xfrm>
          <a:prstGeom prst="straightConnector1">
            <a:avLst/>
          </a:prstGeom>
          <a:noFill/>
          <a:ln w="28575" cap="flat" cmpd="sng" algn="ctr">
            <a:solidFill>
              <a:srgbClr val="47B195"/>
            </a:solidFill>
            <a:prstDash val="sysDot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36" name="直線矢印コネクタ 35"/>
          <p:cNvCxnSpPr>
            <a:stCxn id="31" idx="6"/>
            <a:endCxn id="30" idx="4"/>
          </p:cNvCxnSpPr>
          <p:nvPr/>
        </p:nvCxnSpPr>
        <p:spPr bwMode="auto">
          <a:xfrm flipV="1">
            <a:off x="4160912" y="2984873"/>
            <a:ext cx="2521404" cy="1547435"/>
          </a:xfrm>
          <a:prstGeom prst="straightConnector1">
            <a:avLst/>
          </a:prstGeom>
          <a:noFill/>
          <a:ln w="28575" cap="flat" cmpd="sng" algn="ctr">
            <a:solidFill>
              <a:srgbClr val="47B195"/>
            </a:solidFill>
            <a:prstDash val="sysDot"/>
            <a:round/>
            <a:headEnd type="none" w="med" len="med"/>
            <a:tailEnd type="triangle" w="med" len="med"/>
          </a:ln>
          <a:effectLst/>
        </p:spPr>
      </p:cxnSp>
      <p:sp>
        <p:nvSpPr>
          <p:cNvPr id="47" name="テキスト ボックス 11"/>
          <p:cNvSpPr txBox="1">
            <a:spLocks noChangeArrowheads="1"/>
          </p:cNvSpPr>
          <p:nvPr/>
        </p:nvSpPr>
        <p:spPr bwMode="auto">
          <a:xfrm>
            <a:off x="4232920" y="2780928"/>
            <a:ext cx="1120821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 eaLnBrk="0" hangingPunct="0">
              <a:lnSpc>
                <a:spcPct val="110000"/>
              </a:lnSpc>
              <a:spcBef>
                <a:spcPct val="20000"/>
              </a:spcBef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ja-JP" sz="800" dirty="0">
                <a:solidFill>
                  <a:srgbClr val="CC33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ESP</a:t>
            </a:r>
            <a:r>
              <a:rPr lang="ja-JP" altLang="en-US" sz="800" dirty="0">
                <a:solidFill>
                  <a:srgbClr val="CC33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サービス間連携＋</a:t>
            </a:r>
            <a:endParaRPr lang="en-US" altLang="ja-JP" sz="800" dirty="0">
              <a:solidFill>
                <a:srgbClr val="CC33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ja-JP" altLang="en-US" sz="800" dirty="0">
                <a:solidFill>
                  <a:srgbClr val="CC33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ＲＤＡＰ連携</a:t>
            </a:r>
            <a:endParaRPr lang="en-US" altLang="ja-JP" sz="800" dirty="0">
              <a:solidFill>
                <a:srgbClr val="CC33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cxnSp>
        <p:nvCxnSpPr>
          <p:cNvPr id="50" name="直線矢印コネクタ 49"/>
          <p:cNvCxnSpPr>
            <a:stCxn id="31" idx="5"/>
            <a:endCxn id="4110" idx="0"/>
          </p:cNvCxnSpPr>
          <p:nvPr/>
        </p:nvCxnSpPr>
        <p:spPr bwMode="auto">
          <a:xfrm>
            <a:off x="4120773" y="4612625"/>
            <a:ext cx="1246190" cy="140624"/>
          </a:xfrm>
          <a:prstGeom prst="straightConnector1">
            <a:avLst/>
          </a:prstGeom>
          <a:noFill/>
          <a:ln w="38100" cap="flat" cmpd="sng" algn="ctr">
            <a:solidFill>
              <a:srgbClr val="47B195"/>
            </a:solidFill>
            <a:prstDash val="sysDot"/>
            <a:round/>
            <a:headEnd type="triangle" w="med" len="med"/>
            <a:tailEnd type="triangle" w="med" len="med"/>
          </a:ln>
          <a:effectLst/>
        </p:spPr>
      </p:cxnSp>
      <p:sp>
        <p:nvSpPr>
          <p:cNvPr id="32" name="フローチャート : 磁気ディスク 31"/>
          <p:cNvSpPr/>
          <p:nvPr/>
        </p:nvSpPr>
        <p:spPr bwMode="auto">
          <a:xfrm>
            <a:off x="4755851" y="1340768"/>
            <a:ext cx="454448" cy="288032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38" name="フローチャート : 磁気ディスク 37"/>
          <p:cNvSpPr/>
          <p:nvPr/>
        </p:nvSpPr>
        <p:spPr bwMode="auto">
          <a:xfrm>
            <a:off x="3130400" y="4717902"/>
            <a:ext cx="454448" cy="288032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4" name="直線矢印コネクタ 3"/>
          <p:cNvCxnSpPr>
            <a:stCxn id="39" idx="1"/>
            <a:endCxn id="38" idx="4"/>
          </p:cNvCxnSpPr>
          <p:nvPr/>
        </p:nvCxnSpPr>
        <p:spPr bwMode="auto">
          <a:xfrm flipH="1">
            <a:off x="3584848" y="4843151"/>
            <a:ext cx="2000409" cy="18767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 w="med" len="med"/>
          </a:ln>
          <a:effectLst/>
        </p:spPr>
      </p:cxnSp>
      <p:sp>
        <p:nvSpPr>
          <p:cNvPr id="5" name="1 つの角を丸めた四角形 4"/>
          <p:cNvSpPr/>
          <p:nvPr/>
        </p:nvSpPr>
        <p:spPr bwMode="auto">
          <a:xfrm>
            <a:off x="6753548" y="2475519"/>
            <a:ext cx="360040" cy="288032"/>
          </a:xfrm>
          <a:prstGeom prst="round1Rect">
            <a:avLst/>
          </a:prstGeom>
          <a:solidFill>
            <a:schemeClr val="bg1">
              <a:lumMod val="95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537175" y="487139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アドレス</a:t>
            </a:r>
            <a:endParaRPr kumimoji="1" lang="en-US" altLang="ja-JP" sz="900" dirty="0"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  <a:p>
            <a:pPr algn="ctr"/>
            <a:r>
              <a:rPr kumimoji="1" lang="ja-JP" altLang="en-US" sz="9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登録</a:t>
            </a:r>
          </a:p>
        </p:txBody>
      </p:sp>
      <p:sp>
        <p:nvSpPr>
          <p:cNvPr id="39" name="1 つの角を丸めた四角形 38"/>
          <p:cNvSpPr/>
          <p:nvPr/>
        </p:nvSpPr>
        <p:spPr bwMode="auto">
          <a:xfrm>
            <a:off x="5585257" y="4699135"/>
            <a:ext cx="360040" cy="288032"/>
          </a:xfrm>
          <a:prstGeom prst="round1Rect">
            <a:avLst/>
          </a:prstGeom>
          <a:solidFill>
            <a:schemeClr val="bg1">
              <a:lumMod val="95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40" name="直線矢印コネクタ 39"/>
          <p:cNvCxnSpPr>
            <a:stCxn id="5" idx="1"/>
            <a:endCxn id="32" idx="3"/>
          </p:cNvCxnSpPr>
          <p:nvPr/>
        </p:nvCxnSpPr>
        <p:spPr bwMode="auto">
          <a:xfrm flipH="1" flipV="1">
            <a:off x="4983075" y="1628800"/>
            <a:ext cx="1770473" cy="99073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 w="med" len="med"/>
          </a:ln>
          <a:effectLst/>
        </p:spPr>
      </p:cxnSp>
      <p:sp>
        <p:nvSpPr>
          <p:cNvPr id="41" name="テキスト ボックス 40"/>
          <p:cNvSpPr txBox="1"/>
          <p:nvPr/>
        </p:nvSpPr>
        <p:spPr>
          <a:xfrm>
            <a:off x="5921836" y="18771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アドレス</a:t>
            </a:r>
            <a:endParaRPr kumimoji="1" lang="en-US" altLang="ja-JP" sz="900" dirty="0"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  <a:p>
            <a:pPr algn="ctr"/>
            <a:r>
              <a:rPr kumimoji="1" lang="ja-JP" altLang="en-US" sz="9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登録</a:t>
            </a:r>
          </a:p>
        </p:txBody>
      </p:sp>
      <p:cxnSp>
        <p:nvCxnSpPr>
          <p:cNvPr id="15" name="直線矢印コネクタ 14"/>
          <p:cNvCxnSpPr>
            <a:stCxn id="32" idx="2"/>
            <a:endCxn id="37" idx="4"/>
          </p:cNvCxnSpPr>
          <p:nvPr/>
        </p:nvCxnSpPr>
        <p:spPr bwMode="auto">
          <a:xfrm flipH="1">
            <a:off x="3584848" y="1484784"/>
            <a:ext cx="1171003" cy="3147415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フローチャート : 磁気ディスク 1"/>
          <p:cNvSpPr/>
          <p:nvPr/>
        </p:nvSpPr>
        <p:spPr bwMode="auto">
          <a:xfrm>
            <a:off x="4755851" y="1124744"/>
            <a:ext cx="454448" cy="288032"/>
          </a:xfrm>
          <a:prstGeom prst="flowChartMagneticDisk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37" name="フローチャート : 磁気ディスク 36"/>
          <p:cNvSpPr/>
          <p:nvPr/>
        </p:nvSpPr>
        <p:spPr bwMode="auto">
          <a:xfrm>
            <a:off x="3130400" y="4488183"/>
            <a:ext cx="454448" cy="288032"/>
          </a:xfrm>
          <a:prstGeom prst="flowChartMagneticDisk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51" name="直線矢印コネクタ 50"/>
          <p:cNvCxnSpPr>
            <a:stCxn id="38" idx="4"/>
            <a:endCxn id="2" idx="2"/>
          </p:cNvCxnSpPr>
          <p:nvPr/>
        </p:nvCxnSpPr>
        <p:spPr bwMode="auto">
          <a:xfrm flipV="1">
            <a:off x="3584848" y="1268760"/>
            <a:ext cx="1171003" cy="3593158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直線矢印コネクタ 52"/>
          <p:cNvCxnSpPr>
            <a:stCxn id="62" idx="3"/>
            <a:endCxn id="32" idx="3"/>
          </p:cNvCxnSpPr>
          <p:nvPr/>
        </p:nvCxnSpPr>
        <p:spPr bwMode="auto">
          <a:xfrm flipV="1">
            <a:off x="3293685" y="1628800"/>
            <a:ext cx="1689390" cy="577032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 w="med" len="med"/>
          </a:ln>
          <a:effectLst/>
        </p:spPr>
      </p:cxnSp>
      <p:sp>
        <p:nvSpPr>
          <p:cNvPr id="54" name="テキスト ボックス 53"/>
          <p:cNvSpPr txBox="1"/>
          <p:nvPr/>
        </p:nvSpPr>
        <p:spPr>
          <a:xfrm>
            <a:off x="3293685" y="156839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アドレス</a:t>
            </a:r>
            <a:endParaRPr kumimoji="1" lang="en-US" altLang="ja-JP" sz="900" dirty="0"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  <a:p>
            <a:pPr algn="ctr"/>
            <a:r>
              <a:rPr kumimoji="1" lang="ja-JP" altLang="en-US" sz="9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登録</a:t>
            </a:r>
          </a:p>
        </p:txBody>
      </p:sp>
      <p:sp>
        <p:nvSpPr>
          <p:cNvPr id="62" name="1 つの角を丸めた四角形 61"/>
          <p:cNvSpPr/>
          <p:nvPr/>
        </p:nvSpPr>
        <p:spPr bwMode="auto">
          <a:xfrm>
            <a:off x="2933645" y="2061816"/>
            <a:ext cx="360040" cy="288032"/>
          </a:xfrm>
          <a:prstGeom prst="round1Rect">
            <a:avLst/>
          </a:prstGeom>
          <a:solidFill>
            <a:schemeClr val="bg1">
              <a:lumMod val="95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703490" y="910772"/>
            <a:ext cx="87235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1400" b="1" dirty="0"/>
              <a:t>中継</a:t>
            </a:r>
            <a:r>
              <a:rPr lang="en-US" altLang="ja-JP" sz="1400" b="1" dirty="0"/>
              <a:t>ESP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297994" y="5162872"/>
            <a:ext cx="87235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1400" b="1" dirty="0"/>
              <a:t>中継</a:t>
            </a:r>
            <a:r>
              <a:rPr lang="en-US" altLang="ja-JP" sz="1400" b="1" dirty="0"/>
              <a:t>ESP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6033120" y="4709998"/>
            <a:ext cx="87235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1400" dirty="0"/>
              <a:t>連携</a:t>
            </a:r>
            <a:r>
              <a:rPr lang="en-US" altLang="ja-JP" sz="1400" dirty="0"/>
              <a:t>ESP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7403859" y="2220639"/>
            <a:ext cx="87235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1400" dirty="0"/>
              <a:t>連携</a:t>
            </a:r>
            <a:r>
              <a:rPr lang="en-US" altLang="ja-JP" sz="1400" dirty="0"/>
              <a:t>ESP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1992413" y="2276872"/>
            <a:ext cx="87235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1400" dirty="0"/>
              <a:t>連携</a:t>
            </a:r>
            <a:r>
              <a:rPr lang="en-US" altLang="ja-JP" sz="1400" dirty="0"/>
              <a:t>ESP</a:t>
            </a:r>
          </a:p>
        </p:txBody>
      </p:sp>
    </p:spTree>
    <p:extLst>
      <p:ext uri="{BB962C8B-B14F-4D97-AF65-F5344CB8AC3E}">
        <p14:creationId xmlns:p14="http://schemas.microsoft.com/office/powerpoint/2010/main" val="3355736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800" dirty="0"/>
              <a:t>金流商流情報連携の拡大に向けて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8839200" cy="5322888"/>
          </a:xfrm>
          <a:noFill/>
        </p:spPr>
        <p:txBody>
          <a:bodyPr wrap="none">
            <a:normAutofit/>
          </a:bodyPr>
          <a:lstStyle/>
          <a:p>
            <a:pPr marL="457200" indent="-457200">
              <a:buAutoNum type="arabicDbPeriod"/>
            </a:pPr>
            <a:r>
              <a:rPr lang="ja-JP" altLang="en-US" sz="3200" dirty="0"/>
              <a:t>金流商流情報連携サービスの開拓・高度化</a:t>
            </a:r>
            <a:endParaRPr lang="en-US" altLang="ja-JP" sz="3200" dirty="0"/>
          </a:p>
          <a:p>
            <a:pPr marL="0" indent="0">
              <a:buNone/>
            </a:pPr>
            <a:endParaRPr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２．様々な組織の間で様々な情報を容易かつ</a:t>
            </a:r>
            <a:endParaRPr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　　信頼して授受できるデータ交換サービスの</a:t>
            </a:r>
            <a:endParaRPr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　　実用化</a:t>
            </a:r>
            <a:endParaRPr lang="en-US" altLang="ja-JP" sz="32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05B4318-99D2-4F24-BC8C-3D876DD76B8A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65934618"/>
      </p:ext>
    </p:extLst>
  </p:cSld>
  <p:clrMapOvr>
    <a:masterClrMapping/>
  </p:clrMapOvr>
</p:sld>
</file>

<file path=ppt/theme/theme1.xml><?xml version="1.0" encoding="utf-8"?>
<a:theme xmlns:a="http://schemas.openxmlformats.org/drawingml/2006/main" name="1_プレゼンテーションテンプレート">
  <a:themeElements>
    <a:clrScheme name="NTTDATA2012">
      <a:dk1>
        <a:srgbClr val="000000"/>
      </a:dk1>
      <a:lt1>
        <a:srgbClr val="FFFFFF"/>
      </a:lt1>
      <a:dk2>
        <a:srgbClr val="333333"/>
      </a:dk2>
      <a:lt2>
        <a:srgbClr val="E1E7F3"/>
      </a:lt2>
      <a:accent1>
        <a:srgbClr val="C2CEE6"/>
      </a:accent1>
      <a:accent2>
        <a:srgbClr val="6785C1"/>
      </a:accent2>
      <a:accent3>
        <a:srgbClr val="0F1C50"/>
      </a:accent3>
      <a:accent4>
        <a:srgbClr val="0080B1"/>
      </a:accent4>
      <a:accent5>
        <a:srgbClr val="E6B600"/>
      </a:accent5>
      <a:accent6>
        <a:srgbClr val="BC4328"/>
      </a:accent6>
      <a:hlink>
        <a:srgbClr val="0000FF"/>
      </a:hlink>
      <a:folHlink>
        <a:srgbClr val="800080"/>
      </a:folHlink>
    </a:clrScheme>
    <a:fontScheme name="NTTDATA 日本語版（創英角）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solidFill>
            <a:schemeClr val="accent2"/>
          </a:solidFill>
        </a:ln>
        <a:effectLst/>
      </a:spPr>
      <a:bodyPr rtlCol="0" anchor="ctr"/>
      <a:lstStyle>
        <a:defPPr algn="ctr">
          <a:defRPr kumimoji="1" dirty="0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4916</TotalTime>
  <Words>366</Words>
  <Application>Microsoft Office PowerPoint</Application>
  <PresentationFormat>A4 210 x 297 mm</PresentationFormat>
  <Paragraphs>147</Paragraphs>
  <Slides>8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6" baseType="lpstr">
      <vt:lpstr>HGP創英角ｺﾞｼｯｸUB</vt:lpstr>
      <vt:lpstr>HG創英角ｺﾞｼｯｸUB</vt:lpstr>
      <vt:lpstr>ＭＳ Ｐゴシック</vt:lpstr>
      <vt:lpstr>Arial</vt:lpstr>
      <vt:lpstr>Calibri</vt:lpstr>
      <vt:lpstr>Times New Roman</vt:lpstr>
      <vt:lpstr>Wingdings</vt:lpstr>
      <vt:lpstr>1_プレゼンテーションテンプレート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ESPが連携したネットワークの将来像（コンセプト）</vt:lpstr>
      <vt:lpstr>ESPが連携したネットワーク拡大に向けて</vt:lpstr>
      <vt:lpstr>金流商流情報連携の拡大に向けて</vt:lpstr>
    </vt:vector>
  </TitlesOfParts>
  <Company>NTTデータ経営研究所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金融ＥＤＩによる商流金流の情報連携とSCFの検討支援</dc:title>
  <dc:creator>motegim</dc:creator>
  <cp:lastModifiedBy>菅又久直</cp:lastModifiedBy>
  <cp:revision>486</cp:revision>
  <cp:lastPrinted>2017-10-25T00:46:07Z</cp:lastPrinted>
  <dcterms:created xsi:type="dcterms:W3CDTF">2013-07-25T17:21:37Z</dcterms:created>
  <dcterms:modified xsi:type="dcterms:W3CDTF">2017-10-25T00:46:56Z</dcterms:modified>
</cp:coreProperties>
</file>