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61" r:id="rId5"/>
    <p:sldId id="260" r:id="rId6"/>
    <p:sldId id="259" r:id="rId7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198E2F3-35BD-4D60-8C64-784A7F8BC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6275CE-0E58-471C-8868-68DC26E7FF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1380-CA08-4FEE-B616-8AAD0E0EC79B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516CCE8-5B9F-4CCD-B2DE-4A9F58EDCA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D09FA81-932E-4319-B04C-016D8DDB30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44832-82C1-4C9D-83C4-342DF9915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12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D13AC-5F5B-4779-A0DF-E869D7B2C203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E99EA-A649-4AAC-A1CC-6EDB39D08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068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9352AB-3429-4630-8490-D1625872B2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92000EB1-3747-48C6-9545-6CAD9A113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4AD16C-997F-405C-8DCA-AF09972C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F20D-7187-450C-9A42-3E5DC95E99E6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9765B4-9CE2-4E4F-9C65-DCE3A9780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BB7A39-C844-4778-B11B-1E00B4FE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50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ABCFC9-57AD-4250-9C12-D6FC20BC0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497D59-1430-4458-8E2D-6995F2BF6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89A2F4-DAFF-4872-AC9C-E03E6F52F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4508-A994-4B6C-9D50-43D9169A66E5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35F8F6-8494-4B84-9994-24D26FFE2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ED5C1A-BF75-4792-A2DD-025EA6B87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58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57F799-8C85-4075-AA71-F5FC9CB0EF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D8D9EC-F080-4507-AFB5-3E5B5184CA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B72F58-3176-4AF0-A7C5-036B60CA8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5ECF4-CAF0-40A5-8307-5195323C8AF6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03C7F8-7182-4976-AF9E-C03B9AF67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46EB3E-E5BF-452C-820F-017A14875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08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6FD88-52D8-44ED-8E1B-F2E3C90C4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B8F0B7-C6F7-458D-BCEE-6B839972C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A0C9B0-2D39-47C9-9D32-521A02B71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52C1-D205-40DE-8D33-3F2A5AEEEB56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88E11E-9C5C-4580-B2CC-F90361B82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986B99-4EEE-4A2C-8CFA-0B442F25F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69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189A9-6286-4763-B610-B2781FF33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1E4EB5-85C8-4811-BB7C-F09B3FCD6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E7E0AA-E6C4-4BE5-B09D-3D6CB9EF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72DC-9F2D-428B-914D-075CE04AC5DE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875412-60F1-44AE-AE92-4EA6A2D5A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360920-E36C-435D-B950-BA722F9D7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1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DF71C8-3CE4-44F3-8513-75ACAEF6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82E449-20DC-4AB3-85BC-65616F2AD1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6AFA96-140E-46F8-9428-69FC21415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DF1F1C-C9FC-411F-95BA-871110C25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E9C-6A91-4BF8-A739-908671EC8394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7744DE0-262F-4805-8A4D-FFEEF88DF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303513D-6A3F-42F3-9026-5B4A7CF71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52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7B5E8E-1021-4B0D-9DFB-A725BB60D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3BE893-9807-431C-8BA1-1F1EB1501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C6FC6C-929B-4BE6-8EBB-91C6B56DF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6655AC0-07A1-4468-B36D-AF02624E4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7C62C4-E1EB-4352-B3DD-4530243E3E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2263506-6957-407F-8B19-58FE39AA9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CB9F-0403-4A9F-9AB6-8FB381E38487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AE4E628-096C-4A65-A798-81A822C7F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BF8ACB-45E4-4A97-9554-45EE49BA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15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6D54C-98DC-49C7-BA3C-C9146BF47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521410E-ABD0-44EF-9A45-784AA35FA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ECDA-5834-4C81-BFA0-F53BB124178A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D09F25-59B2-46FE-8E40-58AE7A96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E3D7301-3325-4396-937C-8FF5D13E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78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CECFF7-5085-4D70-883F-66CB5FB13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7D5-32E4-46CC-9559-3E2A96463921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A094481-A94A-40EE-B686-948203592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EBEFC0D-0CF8-4C2E-B5A3-115F9F899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071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897565-9E1E-4564-9E4F-047A3E53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D08835-B886-46C5-9BA2-14291D58C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F1E3BA-FFF1-4D50-816F-E2217AB4F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4C52C2-BB94-4D5C-BED0-5972DACF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0134-9697-4C28-90E9-6280A88F5CBD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31E09D3-0F58-4EFD-90B8-9A638206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E2C23-E7BC-4D8E-B486-A5A09554B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456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6B2A13-FF1D-43D6-BB20-495A5B350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E9C9064-08C8-40E1-A80E-4DA715FB78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E5301A-F84B-42D9-8B20-B398CE1C4E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F41E54C-FF0F-4903-A007-ACA3F1C24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D16A-E061-49F5-8E41-DEC2CD5FEB45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F511B6-4930-4036-A68C-D325DA9AD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A742E6-3239-4611-A5B0-3068DBBD3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01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035C09-FEAF-4F6B-82F0-D92DA0187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499571-A899-44FF-93AD-78400DB46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EB0380-5015-4E1B-B412-648696D77E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6D5C8-38A7-48F9-A2D4-227DB32EDC2A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4E8BA0-A136-43DE-B7E3-676792D60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E25A84-C2E1-4885-8C95-55BDA245D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AFA2-EE7C-4D88-9B39-44AFA5D9DA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86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877634-0EC3-4151-ACD9-C414CACAAD45}"/>
              </a:ext>
            </a:extLst>
          </p:cNvPr>
          <p:cNvSpPr txBox="1"/>
          <p:nvPr/>
        </p:nvSpPr>
        <p:spPr>
          <a:xfrm>
            <a:off x="1819373" y="2139885"/>
            <a:ext cx="8399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/>
              <a:t>IOT</a:t>
            </a:r>
            <a:r>
              <a:rPr kumimoji="1" lang="ja-JP" altLang="en-US" sz="4000" b="1" dirty="0"/>
              <a:t>ユースケースの検討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F5B20FB-A520-4DA6-AE2F-DE72784175A2}"/>
              </a:ext>
            </a:extLst>
          </p:cNvPr>
          <p:cNvSpPr txBox="1"/>
          <p:nvPr/>
        </p:nvSpPr>
        <p:spPr>
          <a:xfrm>
            <a:off x="9011920" y="452486"/>
            <a:ext cx="27527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国際連携</a:t>
            </a:r>
            <a:r>
              <a:rPr kumimoji="1" lang="en-US" altLang="ja-JP" dirty="0"/>
              <a:t>2017-1-09</a:t>
            </a:r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8DBB7EC-9C74-4285-9FC0-BADB520F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778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F8A43F9-E6CF-400F-A27E-21BAA2EDEDC4}"/>
              </a:ext>
            </a:extLst>
          </p:cNvPr>
          <p:cNvSpPr/>
          <p:nvPr/>
        </p:nvSpPr>
        <p:spPr>
          <a:xfrm>
            <a:off x="680720" y="1367820"/>
            <a:ext cx="121107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事例０１（金型温度調節機の温度をデータ化）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 2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事例０２（組付設備小型はんだ槽の温度をデータ化）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 4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事例０３（ロッカーの扉の開閉状況をデータ化）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 6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事例０４（組付設備の電圧をデータ化）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........................................................................................................ 8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事例０５（成形機の冷却水流量をデータ化）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 10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事例０６（シャッターの開閉状況をデータ化）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 12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事例０７（照明の点灯状況をデータ化）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...................................................................................................... 14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事例０８（組付設備のタンポ印刷機温度をデータ化）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 16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事例０９（更衣室の扉の開閉状況をデータ化）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 18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事例１０（組付設備のグリス温度をデータ化）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 20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事例１１（椅子の離席状況をデータ化）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...................................................................................................... 22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事例１２（成形材料乾燥機の温度をデータ化）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 24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事例１３（トイレの利用状況をデータ化）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................................................................................................... 26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事例１４（椅子の収納状況をデータ化）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...................................................................................................... 28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事例１５（はんだ</a:t>
            </a:r>
            <a:r>
              <a:rPr lang="ja-JP" altLang="en-US" dirty="0" err="1">
                <a:latin typeface="TT27o00"/>
              </a:rPr>
              <a:t>槽のこて</a:t>
            </a:r>
            <a:r>
              <a:rPr lang="ja-JP" altLang="en-US" dirty="0">
                <a:latin typeface="TT27o00"/>
              </a:rPr>
              <a:t>先温度をデータ化）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 30</a:t>
            </a:r>
          </a:p>
          <a:p>
            <a:r>
              <a:rPr lang="en-US" altLang="ja-JP" dirty="0">
                <a:latin typeface="TT22o00"/>
              </a:rPr>
              <a:t>IoT</a:t>
            </a:r>
            <a:r>
              <a:rPr lang="ja-JP" altLang="en-US" dirty="0">
                <a:latin typeface="TT27o00"/>
              </a:rPr>
              <a:t>事例１６（検査履歴のペーパーレス化） </a:t>
            </a:r>
            <a:r>
              <a:rPr lang="en-US" altLang="ja-JP" dirty="0">
                <a:latin typeface="TT22o00"/>
              </a:rPr>
              <a:t>...................................................................................................... 33</a:t>
            </a:r>
          </a:p>
          <a:p>
            <a:r>
              <a:rPr lang="en-US" altLang="zh-TW" dirty="0">
                <a:latin typeface="TT22o00"/>
              </a:rPr>
              <a:t>IoT</a:t>
            </a:r>
            <a:r>
              <a:rPr lang="zh-TW" altLang="en-US" dirty="0">
                <a:latin typeface="TT27o00"/>
              </a:rPr>
              <a:t>事例１７（</a:t>
            </a:r>
            <a:r>
              <a:rPr lang="en-US" altLang="zh-TW" dirty="0">
                <a:latin typeface="TT22o00"/>
              </a:rPr>
              <a:t>SMT</a:t>
            </a:r>
            <a:r>
              <a:rPr lang="zh-TW" altLang="en-US" dirty="0">
                <a:latin typeface="TT27o00"/>
              </a:rPr>
              <a:t>設備情報監視） </a:t>
            </a:r>
            <a:r>
              <a:rPr lang="en-US" altLang="zh-TW" dirty="0">
                <a:latin typeface="TT22o00"/>
              </a:rPr>
              <a:t>................................................................................................................... 36</a:t>
            </a:r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45428B-9451-40B1-98F0-05BA575B1550}"/>
              </a:ext>
            </a:extLst>
          </p:cNvPr>
          <p:cNvSpPr txBox="1"/>
          <p:nvPr/>
        </p:nvSpPr>
        <p:spPr>
          <a:xfrm>
            <a:off x="2214880" y="467360"/>
            <a:ext cx="812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/>
              <a:t>小島グループ　　</a:t>
            </a:r>
            <a:r>
              <a:rPr kumimoji="1" lang="en-US" altLang="ja-JP" sz="3600" dirty="0"/>
              <a:t>IOT</a:t>
            </a:r>
            <a:r>
              <a:rPr kumimoji="1" lang="ja-JP" altLang="en-US" sz="3600" dirty="0"/>
              <a:t>ツール活用事例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85B329C-DFA8-44CB-A94E-160D20E5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1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51C40B4-CBEA-4196-950D-3CBBCF169C15}"/>
              </a:ext>
            </a:extLst>
          </p:cNvPr>
          <p:cNvSpPr txBox="1"/>
          <p:nvPr/>
        </p:nvSpPr>
        <p:spPr>
          <a:xfrm>
            <a:off x="1809213" y="582263"/>
            <a:ext cx="857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/>
              <a:t>IOT</a:t>
            </a:r>
            <a:r>
              <a:rPr kumimoji="1" lang="ja-JP" altLang="en-US" sz="4000" dirty="0"/>
              <a:t>データ通信サービス</a:t>
            </a:r>
          </a:p>
        </p:txBody>
      </p:sp>
      <p:pic>
        <p:nvPicPr>
          <p:cNvPr id="2050" name="Picture 2" descr="SORACOMの通信手段">
            <a:extLst>
              <a:ext uri="{FF2B5EF4-FFF2-40B4-BE49-F238E27FC236}">
                <a16:creationId xmlns:a16="http://schemas.microsoft.com/office/drawing/2014/main" id="{1A014B36-3F8E-4319-9729-F3AC98139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03" y="2651443"/>
            <a:ext cx="10132501" cy="288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EC736B6-5661-426D-A8A2-F55D02937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46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RACOM Air">
            <a:extLst>
              <a:ext uri="{FF2B5EF4-FFF2-40B4-BE49-F238E27FC236}">
                <a16:creationId xmlns:a16="http://schemas.microsoft.com/office/drawing/2014/main" id="{4169A178-DA76-4A71-9B40-E60501F3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284" y="1503680"/>
            <a:ext cx="9566675" cy="435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211991A-89B7-4FCD-84E6-5DBC5E238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42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8030509" y="862231"/>
            <a:ext cx="2223247" cy="53234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219200" y="862231"/>
            <a:ext cx="2223247" cy="53234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279900" y="172720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決済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4279900" y="300990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商取引</a:t>
            </a:r>
            <a:endParaRPr kumimoji="1" lang="ja-JP" altLang="en-US" sz="3200" dirty="0"/>
          </a:p>
        </p:txBody>
      </p:sp>
      <p:sp>
        <p:nvSpPr>
          <p:cNvPr id="6" name="正方形/長方形 5"/>
          <p:cNvSpPr/>
          <p:nvPr/>
        </p:nvSpPr>
        <p:spPr>
          <a:xfrm>
            <a:off x="4279900" y="407670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/>
              <a:t>スケジューリング</a:t>
            </a:r>
            <a:endParaRPr kumimoji="1" lang="ja-JP" altLang="en-US" sz="28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4279900" y="5289550"/>
            <a:ext cx="3048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製造連携</a:t>
            </a:r>
            <a:endParaRPr kumimoji="1" lang="ja-JP" altLang="en-US" sz="3200" dirty="0"/>
          </a:p>
        </p:txBody>
      </p:sp>
      <p:sp>
        <p:nvSpPr>
          <p:cNvPr id="3" name="角丸四角形 2"/>
          <p:cNvSpPr/>
          <p:nvPr/>
        </p:nvSpPr>
        <p:spPr>
          <a:xfrm>
            <a:off x="1381312" y="279400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見積管理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販売管理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請求管理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381312" y="50736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製造設備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制御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381312" y="39687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設計管理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生産管理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品質管理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381312" y="16192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原価管理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予算管理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会計管理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8221383" y="279400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引合管理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購買管理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支払管理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8221383" y="50736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製造設備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制御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8221383" y="39687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設計管理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工程管理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品質管理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8221383" y="1619250"/>
            <a:ext cx="18415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原価管理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予算管理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会計管理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65356" y="988733"/>
            <a:ext cx="167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受注工場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305426" y="956097"/>
            <a:ext cx="167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発注</a:t>
            </a:r>
            <a:r>
              <a:rPr kumimoji="1" lang="ja-JP" altLang="en-US" sz="2400" b="1" dirty="0"/>
              <a:t>工場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279900" y="1379550"/>
            <a:ext cx="3048000" cy="263468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金融機関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279900" y="4797466"/>
            <a:ext cx="3048000" cy="263468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ロジスティックス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296896" y="2686066"/>
            <a:ext cx="3048000" cy="263468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商社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右矢印 21"/>
          <p:cNvSpPr/>
          <p:nvPr/>
        </p:nvSpPr>
        <p:spPr>
          <a:xfrm>
            <a:off x="7344896" y="1836388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>
            <a:off x="7344896" y="3107034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>
            <a:off x="7327900" y="4168417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>
            <a:off x="7306889" y="5371726"/>
            <a:ext cx="685613" cy="496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>
            <a:off x="3483255" y="1804911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>
            <a:off x="3492873" y="2995384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左矢印 27"/>
          <p:cNvSpPr/>
          <p:nvPr/>
        </p:nvSpPr>
        <p:spPr>
          <a:xfrm>
            <a:off x="3469247" y="4081602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左矢印 28"/>
          <p:cNvSpPr/>
          <p:nvPr/>
        </p:nvSpPr>
        <p:spPr>
          <a:xfrm>
            <a:off x="3471909" y="5285570"/>
            <a:ext cx="778529" cy="558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4840941" y="3670300"/>
            <a:ext cx="244288" cy="32228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4813907" y="4985612"/>
            <a:ext cx="244288" cy="32228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上矢印 31"/>
          <p:cNvSpPr/>
          <p:nvPr/>
        </p:nvSpPr>
        <p:spPr>
          <a:xfrm>
            <a:off x="5614334" y="2363784"/>
            <a:ext cx="206562" cy="32228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上矢印 32"/>
          <p:cNvSpPr/>
          <p:nvPr/>
        </p:nvSpPr>
        <p:spPr>
          <a:xfrm>
            <a:off x="6322358" y="3670446"/>
            <a:ext cx="311524" cy="43023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上矢印 33"/>
          <p:cNvSpPr/>
          <p:nvPr/>
        </p:nvSpPr>
        <p:spPr>
          <a:xfrm>
            <a:off x="6380442" y="4944984"/>
            <a:ext cx="253440" cy="340585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C13D3CD-85C7-4F85-9BD0-D96608571692}"/>
              </a:ext>
            </a:extLst>
          </p:cNvPr>
          <p:cNvSpPr txBox="1"/>
          <p:nvPr/>
        </p:nvSpPr>
        <p:spPr>
          <a:xfrm>
            <a:off x="2013398" y="216213"/>
            <a:ext cx="7965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SIPS</a:t>
            </a:r>
            <a:r>
              <a:rPr kumimoji="1" lang="ja-JP" altLang="en-US" sz="3200" b="1" dirty="0"/>
              <a:t>が検討すべき</a:t>
            </a:r>
            <a:r>
              <a:rPr kumimoji="1" lang="en-US" altLang="ja-JP" sz="3200" b="1" dirty="0"/>
              <a:t>IOT</a:t>
            </a:r>
            <a:r>
              <a:rPr kumimoji="1" lang="ja-JP" altLang="en-US" sz="3200" b="1" dirty="0"/>
              <a:t>ユースケース</a:t>
            </a: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9CF1FCAF-6EB3-4330-9BAF-7F4E0CD94B7F}"/>
              </a:ext>
            </a:extLst>
          </p:cNvPr>
          <p:cNvSpPr/>
          <p:nvPr/>
        </p:nvSpPr>
        <p:spPr>
          <a:xfrm>
            <a:off x="3908425" y="4100292"/>
            <a:ext cx="3690737" cy="16509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49B6182-BED2-4491-A174-E6C203CD5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25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6E8F2E-F855-40EB-B07A-E97F1EE79561}"/>
              </a:ext>
            </a:extLst>
          </p:cNvPr>
          <p:cNvSpPr txBox="1"/>
          <p:nvPr/>
        </p:nvSpPr>
        <p:spPr>
          <a:xfrm>
            <a:off x="1703947" y="33622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サプライチェーンを改革する</a:t>
            </a:r>
            <a:r>
              <a:rPr kumimoji="1" lang="en-US" altLang="ja-JP" sz="3200" b="1" dirty="0"/>
              <a:t>IOT</a:t>
            </a:r>
            <a:r>
              <a:rPr kumimoji="1" lang="ja-JP" altLang="en-US" sz="3200" b="1" dirty="0"/>
              <a:t>ユースケース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9466B9-7A70-4071-A42F-582E5601DC4D}"/>
              </a:ext>
            </a:extLst>
          </p:cNvPr>
          <p:cNvSpPr txBox="1"/>
          <p:nvPr/>
        </p:nvSpPr>
        <p:spPr>
          <a:xfrm>
            <a:off x="944880" y="1219619"/>
            <a:ext cx="10363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１．製造</a:t>
            </a:r>
            <a:r>
              <a:rPr lang="en-US" altLang="ja-JP" sz="2800" dirty="0"/>
              <a:t>JIT</a:t>
            </a:r>
            <a:r>
              <a:rPr lang="ja-JP" altLang="en-US" sz="2800" dirty="0"/>
              <a:t>情報連携の高度化</a:t>
            </a:r>
            <a:endParaRPr lang="en-US" altLang="ja-JP" sz="2800" dirty="0"/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kumimoji="1" lang="en-US" altLang="ja-JP" sz="2800" dirty="0"/>
              <a:t>	</a:t>
            </a:r>
            <a:r>
              <a:rPr kumimoji="1" lang="ja-JP" altLang="en-US" sz="2800" dirty="0"/>
              <a:t>物流トレーサビリティ</a:t>
            </a:r>
            <a:r>
              <a:rPr kumimoji="1" lang="en-US" altLang="ja-JP" sz="2800" dirty="0"/>
              <a:t>IOT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altLang="ja-JP" sz="2800" dirty="0"/>
              <a:t>	</a:t>
            </a:r>
            <a:r>
              <a:rPr lang="ja-JP" altLang="en-US" sz="2800" dirty="0"/>
              <a:t>カンバン</a:t>
            </a:r>
            <a:r>
              <a:rPr lang="en-US" altLang="ja-JP" sz="2800" dirty="0"/>
              <a:t>IOT</a:t>
            </a:r>
            <a:r>
              <a:rPr lang="ja-JP" altLang="en-US" sz="2800" dirty="0"/>
              <a:t>化</a:t>
            </a:r>
            <a:endParaRPr lang="en-US" altLang="ja-JP" sz="2800" dirty="0"/>
          </a:p>
          <a:p>
            <a:endParaRPr kumimoji="1" lang="en-US" altLang="ja-JP" sz="2800" dirty="0"/>
          </a:p>
          <a:p>
            <a:r>
              <a:rPr lang="ja-JP" altLang="en-US" sz="2800" dirty="0"/>
              <a:t>２．グループ工場における生産コラボレーション</a:t>
            </a:r>
            <a:endParaRPr lang="en-US" altLang="ja-JP" sz="2800" dirty="0"/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kumimoji="1" lang="en-US" altLang="ja-JP" sz="2800" dirty="0"/>
              <a:t>	</a:t>
            </a:r>
            <a:r>
              <a:rPr kumimoji="1" lang="ja-JP" altLang="en-US" sz="2800" dirty="0"/>
              <a:t>共同受注プロジェクトにおける情報連携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３．サイバー・フィジカル・システム</a:t>
            </a:r>
            <a:endParaRPr lang="en-US" altLang="ja-JP" sz="2800" dirty="0"/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altLang="ja-JP" sz="2800" dirty="0"/>
              <a:t>	</a:t>
            </a:r>
            <a:r>
              <a:rPr lang="ja-JP" altLang="en-US" sz="2800" dirty="0"/>
              <a:t>現場の活動を情報空間にマッピング</a:t>
            </a:r>
            <a:endParaRPr lang="en-US" altLang="ja-JP" sz="2800" dirty="0"/>
          </a:p>
          <a:p>
            <a:pPr lvl="2"/>
            <a:endParaRPr lang="en-US" altLang="ja-JP" sz="2800" dirty="0"/>
          </a:p>
          <a:p>
            <a:r>
              <a:rPr lang="ja-JP" altLang="en-US" sz="2800" dirty="0"/>
              <a:t>４．製品の運用監視・保守管理サービス</a:t>
            </a:r>
            <a:endParaRPr lang="en-US" altLang="ja-JP" sz="2800" dirty="0"/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altLang="ja-JP" sz="2800" dirty="0"/>
              <a:t>	</a:t>
            </a:r>
            <a:r>
              <a:rPr lang="ja-JP" altLang="en-US" sz="2800" dirty="0"/>
              <a:t>計測機の遠隔監視</a:t>
            </a:r>
            <a:endParaRPr lang="en-US" altLang="ja-JP" sz="2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CEA581-2EC1-4267-9C2F-8F43C25CA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AFA2-EE7C-4D88-9B39-44AFA5D9DA6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902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325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新細明體</vt:lpstr>
      <vt:lpstr>TT22o00</vt:lpstr>
      <vt:lpstr>TT27o00</vt:lpstr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8</cp:revision>
  <cp:lastPrinted>2017-07-06T00:30:15Z</cp:lastPrinted>
  <dcterms:created xsi:type="dcterms:W3CDTF">2017-07-04T06:06:27Z</dcterms:created>
  <dcterms:modified xsi:type="dcterms:W3CDTF">2017-07-06T00:30:21Z</dcterms:modified>
</cp:coreProperties>
</file>