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0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8734A34-CF73-4D4B-A119-AF224F3309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D3AACEA-6304-4EA0-B046-70D393112C1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71377-11C4-4CC4-8B60-A2CF7F3DA97B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3FCB601-4E63-4215-AC65-578683EA36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86F7263-397E-412A-ABAF-5E6BCA4CA6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B317E-5AB3-487D-B8A7-4EB336E461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345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7F80E-94D7-4D1D-8CA2-8A576701612C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E0646-4C39-4C23-8F5F-9F6359006A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844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8FADDA-0ED2-4FB4-9524-50BBAD0F3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712566-93E9-408D-A9A2-C9DD476732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マスター字幕の書式設定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5F9E7D-FAFB-488D-8FE5-1AA1C223B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AED3-DA58-4EFF-9678-8B8DF2818154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B2B5F4-1D9A-4937-962C-1CDB795EC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CC6EB4-7BCE-4E7D-95BA-7267EEE5F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6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633126-D16C-42B0-980E-A5489E177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A136CE4-0621-4C9A-ACE4-2214138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3A3008-D654-4F2B-82E5-766BDFE5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9452-40BD-4B80-9ADF-5936477A8142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1A3E9A-03C1-4A46-ADCD-4B132FDF8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EFD613-6B7A-4802-8D0D-A74BAC4A6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20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8D8D69-F19D-4D05-B506-3410FD158E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90D583D-65E9-4253-B9A3-E1F9ECDAB7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3C2E80-8437-499E-A756-363D97B03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A837-5924-4B07-A215-6A8FFF84878C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001E41-C287-4E30-B38B-AE260DB1B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F8DCB1-F482-4C09-BBEC-3978C1AD6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71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497A47-0B82-4BB9-B4D4-BD887256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FECB29-4DE3-42A9-B988-86C732DA6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A1BC80-9C1A-4AC1-AA4D-76C378545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1B5E-6F39-42E7-9ADB-0842F7E04DFD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F6B4F8-9028-44B0-A64C-7ECB2F38F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31B8CD-6182-441F-982C-D9C75B7DD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660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FF1A2A-F3C2-47E6-A089-ACB9A2E63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DF516B-5524-43A6-BF45-ACF46BE5D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F93A1A-24AE-4B89-BA95-CC9EFE750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1FE0-26D7-4902-86AF-580F9AB6B4E6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CA3A8A-40E3-4838-9F2C-62403335C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56A4C2-83DC-4848-85EA-6ED5B8CAC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220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F57026-6283-4400-8C8A-BA8DB5744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037D52-731C-4BD8-ACA9-091017EC0B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0CD644E-54F2-4B55-8EAF-67A95F1025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6EA30FC-CEEF-4E3D-A9A4-F33A38E30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4326-6722-4613-825D-9145C081856E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B8773D-1D39-47DA-819B-CF3BDCC71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E8A1795-4089-44BD-8AA6-A4E13673B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15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4B1A23-AC2F-4E41-9A1D-4056CF2FE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82BEEC-F0D6-4250-BC27-D03EDF074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984D31-CDE7-4F93-8406-1021552C9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E361810-9C4D-4107-9C71-243CCF9D75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08E271E-C606-40EE-AF59-D9EF2FE947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8E120F9-D760-4637-8F14-AD98D6664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E1118-661F-47AC-824F-DB8302F36181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413628E-D990-4DDC-BE8B-7EED97909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E6ED688-56EB-4FEF-860B-A5528FFB4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17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A94AEC-1573-48D0-BE1A-548CD6FBA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4C6BE0-C3AA-4A83-AD30-B033360A4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423A3-EE3A-4BEB-9B79-BEDBB05E63E1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AE5A7C9-6F5F-4549-AF87-DD85CCF44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69EBADD-3AE3-4CFF-8372-ED4A4550A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601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7F0EAA5-D4DA-4D33-8496-4C42CD405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B5D58-242A-4570-8559-CC648018A8FF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A190DA4-49EE-4F6A-BB4E-BC1E31E15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24D4F06-61C8-4924-8815-E9746350D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119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CF97E2-9260-4CBF-935F-8076C0031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632641-C03F-433E-9ED5-53AE8B465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12116D-74CB-4309-A002-19C364AA62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35C1560-EEE7-4A68-87D8-23207E3A5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069C6-426B-4240-BC69-4A9B96BD8CB2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51D623E-2A1B-4161-A378-93931961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6AD074-F897-46A1-969E-CEDD2DFD2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735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6B5602-952E-4746-AE4D-601BDCFC0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B409AE1-F69D-4918-B34C-D74CA86F8A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6BBA20-EA4B-47FC-9CAE-4C715B22F5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840F97-600D-40F3-8703-ED3A7CEE4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771A-91FB-4897-A756-2060F62746B2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0709EB1-4B1B-4316-A13F-26283231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9D4800-5978-4220-A853-4B56A781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508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71810CA-61BC-428B-A1CF-6808A9A94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F7FD124-5C0A-48B5-A7D4-AF7BB2AE4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C39719-82FA-4FA2-A9D3-E26AEFAC73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DB142-5E6E-47F9-AEBF-F5FEA4524026}" type="datetime1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07283B-1C69-4629-A9F7-9E87AB84B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EEE915-1170-4CE5-AF63-8AE6FE0FE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6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E9F3D50-E8B3-4918-A664-DF1BA5755DA8}"/>
              </a:ext>
            </a:extLst>
          </p:cNvPr>
          <p:cNvSpPr txBox="1"/>
          <p:nvPr/>
        </p:nvSpPr>
        <p:spPr>
          <a:xfrm>
            <a:off x="977558" y="1490008"/>
            <a:ext cx="10114961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ja-JP" sz="2400" dirty="0"/>
              <a:t>国際／業界横断</a:t>
            </a:r>
            <a:r>
              <a:rPr lang="en-US" altLang="ja-JP" sz="2400" dirty="0"/>
              <a:t>EDI</a:t>
            </a:r>
            <a:r>
              <a:rPr lang="ja-JP" altLang="ja-JP" sz="2400" dirty="0"/>
              <a:t>タスクフォースは、国際標準</a:t>
            </a:r>
            <a:r>
              <a:rPr lang="ja-JP" altLang="en-US" sz="2400" dirty="0"/>
              <a:t>（国連</a:t>
            </a:r>
            <a:r>
              <a:rPr lang="en-US" altLang="ja-JP" sz="2400" dirty="0"/>
              <a:t>CEFACT</a:t>
            </a:r>
            <a:r>
              <a:rPr lang="ja-JP" altLang="en-US" sz="2400" dirty="0"/>
              <a:t>標準）に基づく</a:t>
            </a:r>
            <a:r>
              <a:rPr lang="ja-JP" altLang="ja-JP" sz="2400" dirty="0"/>
              <a:t>業界横断</a:t>
            </a:r>
            <a:r>
              <a:rPr lang="en-US" altLang="ja-JP" sz="2400" dirty="0"/>
              <a:t>EDI</a:t>
            </a:r>
            <a:r>
              <a:rPr lang="ja-JP" altLang="ja-JP" sz="2400" dirty="0"/>
              <a:t>仕様の国内外への展開と、それを支えるネットワークの相互運用性を推進する。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EB9F99-CED7-4BEB-AD7E-4C4CD57D62A4}"/>
              </a:ext>
            </a:extLst>
          </p:cNvPr>
          <p:cNvSpPr txBox="1"/>
          <p:nvPr/>
        </p:nvSpPr>
        <p:spPr>
          <a:xfrm>
            <a:off x="2294876" y="3144740"/>
            <a:ext cx="8187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１．</a:t>
            </a:r>
            <a:r>
              <a:rPr lang="en-US" altLang="ja-JP" sz="2800" dirty="0"/>
              <a:t> SIPS</a:t>
            </a:r>
            <a:r>
              <a:rPr lang="ja-JP" altLang="ja-JP" sz="2800" dirty="0"/>
              <a:t>業界横断</a:t>
            </a:r>
            <a:r>
              <a:rPr lang="en-US" altLang="ja-JP" sz="2800" dirty="0"/>
              <a:t>EDI</a:t>
            </a:r>
            <a:r>
              <a:rPr lang="ja-JP" altLang="ja-JP" sz="2800" dirty="0"/>
              <a:t>仕様の国内業界への展開</a:t>
            </a:r>
            <a:endParaRPr kumimoji="1" lang="en-US" altLang="ja-JP" sz="2800" dirty="0"/>
          </a:p>
          <a:p>
            <a:endParaRPr lang="en-US" altLang="ja-JP" sz="2800" dirty="0"/>
          </a:p>
          <a:p>
            <a:r>
              <a:rPr kumimoji="1" lang="ja-JP" altLang="en-US" sz="2800" dirty="0"/>
              <a:t>２．</a:t>
            </a:r>
            <a:r>
              <a:rPr lang="en-US" altLang="ja-JP" sz="2800" dirty="0"/>
              <a:t> SIPS</a:t>
            </a:r>
            <a:r>
              <a:rPr lang="ja-JP" altLang="ja-JP" sz="2800" dirty="0"/>
              <a:t>業界横断</a:t>
            </a:r>
            <a:r>
              <a:rPr lang="en-US" altLang="ja-JP" sz="2800" dirty="0"/>
              <a:t>EDI</a:t>
            </a:r>
            <a:r>
              <a:rPr lang="ja-JP" altLang="ja-JP" sz="2800" dirty="0"/>
              <a:t>仕様</a:t>
            </a:r>
            <a:r>
              <a:rPr lang="ja-JP" altLang="en-US" sz="2800" dirty="0"/>
              <a:t>レジストリの充実</a:t>
            </a:r>
            <a:endParaRPr kumimoji="1" lang="en-US" altLang="ja-JP" sz="2800" dirty="0"/>
          </a:p>
          <a:p>
            <a:endParaRPr kumimoji="1" lang="en-US" altLang="ja-JP" sz="2800" dirty="0"/>
          </a:p>
          <a:p>
            <a:r>
              <a:rPr lang="ja-JP" altLang="en-US" sz="2800" dirty="0"/>
              <a:t>３．</a:t>
            </a:r>
            <a:r>
              <a:rPr lang="ja-JP" altLang="ja-JP" sz="2800" dirty="0"/>
              <a:t>ネットワーク相互運用性の展開</a:t>
            </a:r>
            <a:endParaRPr lang="en-US" altLang="ja-JP" sz="2800" dirty="0"/>
          </a:p>
          <a:p>
            <a:endParaRPr kumimoji="1" lang="en-US" altLang="ja-JP" sz="2800" dirty="0"/>
          </a:p>
          <a:p>
            <a:r>
              <a:rPr lang="ja-JP" altLang="en-US" sz="2800" dirty="0"/>
              <a:t>４．横断的データモデルの検討</a:t>
            </a:r>
            <a:endParaRPr kumimoji="1" lang="ja-JP" altLang="en-US" sz="28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86A0F56-7CA8-4054-997E-189B228D4DD8}"/>
              </a:ext>
            </a:extLst>
          </p:cNvPr>
          <p:cNvSpPr txBox="1"/>
          <p:nvPr/>
        </p:nvSpPr>
        <p:spPr>
          <a:xfrm>
            <a:off x="518475" y="604717"/>
            <a:ext cx="1100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/>
              <a:t>2018</a:t>
            </a:r>
            <a:r>
              <a:rPr kumimoji="1" lang="ja-JP" altLang="en-US" sz="3200" b="1" dirty="0"/>
              <a:t>年度　</a:t>
            </a:r>
            <a:r>
              <a:rPr lang="ja-JP" altLang="en-US" sz="3200" b="1" dirty="0"/>
              <a:t>国際／業界横断</a:t>
            </a:r>
            <a:r>
              <a:rPr lang="en-US" altLang="ja-JP" sz="3200" b="1" dirty="0"/>
              <a:t>EDI</a:t>
            </a:r>
            <a:r>
              <a:rPr kumimoji="1" lang="ja-JP" altLang="en-US" sz="3200" b="1" dirty="0"/>
              <a:t>タスクフォース活動計画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C64E0E-79EB-4CDB-8D52-E825F1CDFB2C}"/>
              </a:ext>
            </a:extLst>
          </p:cNvPr>
          <p:cNvSpPr txBox="1"/>
          <p:nvPr/>
        </p:nvSpPr>
        <p:spPr>
          <a:xfrm>
            <a:off x="9402530" y="201168"/>
            <a:ext cx="261268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/>
              <a:t>業界横断</a:t>
            </a:r>
            <a:r>
              <a:rPr kumimoji="1" lang="en-US" altLang="ja-JP" b="1" dirty="0"/>
              <a:t>2017-5-05</a:t>
            </a:r>
            <a:endParaRPr kumimoji="1" lang="ja-JP" altLang="en-US" b="1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F53878F-4F63-4DFE-B651-FEA2454A7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5B2-C36A-4262-815C-63AE9378EBE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38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15BE19-76D6-4926-953E-EB6AA89E8408}"/>
              </a:ext>
            </a:extLst>
          </p:cNvPr>
          <p:cNvSpPr txBox="1"/>
          <p:nvPr/>
        </p:nvSpPr>
        <p:spPr>
          <a:xfrm>
            <a:off x="292607" y="402336"/>
            <a:ext cx="1012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/>
              <a:t>１．</a:t>
            </a:r>
            <a:r>
              <a:rPr lang="en-US" altLang="ja-JP" sz="3600" dirty="0"/>
              <a:t> SIPS</a:t>
            </a:r>
            <a:r>
              <a:rPr lang="ja-JP" altLang="ja-JP" sz="3600" dirty="0"/>
              <a:t>業界横断</a:t>
            </a:r>
            <a:r>
              <a:rPr lang="en-US" altLang="ja-JP" sz="3600" dirty="0"/>
              <a:t>EDI</a:t>
            </a:r>
            <a:r>
              <a:rPr lang="ja-JP" altLang="ja-JP" sz="3600" dirty="0"/>
              <a:t>仕様の国内業界への展開</a:t>
            </a:r>
            <a:endParaRPr kumimoji="1" lang="ja-JP" altLang="en-US" sz="36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5826B4-29B5-40ED-9DE5-66834FF8ABFB}"/>
              </a:ext>
            </a:extLst>
          </p:cNvPr>
          <p:cNvSpPr txBox="1"/>
          <p:nvPr/>
        </p:nvSpPr>
        <p:spPr>
          <a:xfrm>
            <a:off x="1065229" y="1677971"/>
            <a:ext cx="1003954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１．１　業界団体との摺合わせ</a:t>
            </a:r>
            <a:endParaRPr kumimoji="1" lang="en-US" altLang="ja-JP" dirty="0"/>
          </a:p>
          <a:p>
            <a:r>
              <a:rPr lang="en-US" altLang="ja-JP" dirty="0"/>
              <a:t>	</a:t>
            </a:r>
            <a:r>
              <a:rPr lang="ja-JP" altLang="en-US" dirty="0"/>
              <a:t>・自動車業界</a:t>
            </a:r>
            <a:endParaRPr lang="en-US" altLang="ja-JP" dirty="0"/>
          </a:p>
          <a:p>
            <a:r>
              <a:rPr lang="en-US" altLang="ja-JP" dirty="0"/>
              <a:t>	</a:t>
            </a:r>
            <a:r>
              <a:rPr lang="ja-JP" altLang="en-US" dirty="0">
                <a:highlight>
                  <a:srgbClr val="FF00FF"/>
                </a:highlight>
              </a:rPr>
              <a:t>・農業機械</a:t>
            </a:r>
            <a:endParaRPr lang="en-US" altLang="ja-JP" dirty="0">
              <a:highlight>
                <a:srgbClr val="FF00FF"/>
              </a:highlight>
            </a:endParaRPr>
          </a:p>
          <a:p>
            <a:r>
              <a:rPr lang="en-US" altLang="ja-JP" dirty="0">
                <a:highlight>
                  <a:srgbClr val="FF00FF"/>
                </a:highlight>
              </a:rPr>
              <a:t>	</a:t>
            </a:r>
            <a:r>
              <a:rPr lang="ja-JP" altLang="en-US" dirty="0">
                <a:highlight>
                  <a:srgbClr val="FF00FF"/>
                </a:highlight>
              </a:rPr>
              <a:t>・航空機業界</a:t>
            </a:r>
            <a:endParaRPr lang="en-US" altLang="ja-JP" dirty="0">
              <a:highlight>
                <a:srgbClr val="FF00FF"/>
              </a:highlight>
            </a:endParaRPr>
          </a:p>
          <a:p>
            <a:r>
              <a:rPr lang="en-US" altLang="ja-JP" dirty="0">
                <a:highlight>
                  <a:srgbClr val="FF00FF"/>
                </a:highlight>
              </a:rPr>
              <a:t>	</a:t>
            </a:r>
            <a:r>
              <a:rPr lang="ja-JP" altLang="en-US" dirty="0">
                <a:highlight>
                  <a:srgbClr val="FF00FF"/>
                </a:highlight>
              </a:rPr>
              <a:t>・物流</a:t>
            </a:r>
            <a:r>
              <a:rPr lang="en-US" altLang="ja-JP" dirty="0">
                <a:highlight>
                  <a:srgbClr val="FF00FF"/>
                </a:highlight>
              </a:rPr>
              <a:t>IOT</a:t>
            </a:r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１．２　中小企業データ連携プロジェクトの普及支援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>
                <a:sym typeface="Wingdings" panose="05000000000000000000" pitchFamily="2" charset="2"/>
              </a:rPr>
              <a:t></a:t>
            </a:r>
            <a:r>
              <a:rPr lang="ja-JP" altLang="en-US" dirty="0">
                <a:sym typeface="Wingdings" panose="05000000000000000000" pitchFamily="2" charset="2"/>
              </a:rPr>
              <a:t>情報項目／メッセージでの連携（パブコメ対応）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FC11C9-4F12-4FDD-B80E-26125C1C2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15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15BE19-76D6-4926-953E-EB6AA89E8408}"/>
              </a:ext>
            </a:extLst>
          </p:cNvPr>
          <p:cNvSpPr txBox="1"/>
          <p:nvPr/>
        </p:nvSpPr>
        <p:spPr>
          <a:xfrm>
            <a:off x="292607" y="402336"/>
            <a:ext cx="1012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/>
              <a:t>２</a:t>
            </a:r>
            <a:r>
              <a:rPr kumimoji="1" lang="ja-JP" altLang="en-US" sz="3600" b="1" dirty="0"/>
              <a:t>．</a:t>
            </a:r>
            <a:r>
              <a:rPr lang="en-US" altLang="ja-JP" sz="3600" dirty="0"/>
              <a:t> SIPS</a:t>
            </a:r>
            <a:r>
              <a:rPr lang="ja-JP" altLang="ja-JP" sz="3600" dirty="0"/>
              <a:t>業界横断</a:t>
            </a:r>
            <a:r>
              <a:rPr lang="en-US" altLang="ja-JP" sz="3600" dirty="0"/>
              <a:t>EDI</a:t>
            </a:r>
            <a:r>
              <a:rPr lang="ja-JP" altLang="ja-JP" sz="3600" dirty="0"/>
              <a:t>仕様</a:t>
            </a:r>
            <a:r>
              <a:rPr lang="ja-JP" altLang="en-US" sz="3600" dirty="0"/>
              <a:t>レジストリの充実</a:t>
            </a:r>
            <a:endParaRPr kumimoji="1" lang="ja-JP" altLang="en-US" sz="36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5826B4-29B5-40ED-9DE5-66834FF8ABFB}"/>
              </a:ext>
            </a:extLst>
          </p:cNvPr>
          <p:cNvSpPr txBox="1"/>
          <p:nvPr/>
        </p:nvSpPr>
        <p:spPr>
          <a:xfrm>
            <a:off x="1065229" y="1677971"/>
            <a:ext cx="100395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２</a:t>
            </a:r>
            <a:r>
              <a:rPr kumimoji="1" lang="ja-JP" altLang="en-US" dirty="0"/>
              <a:t>．１　国連</a:t>
            </a:r>
            <a:r>
              <a:rPr kumimoji="1" lang="en-US" altLang="ja-JP" dirty="0"/>
              <a:t>CEFACT</a:t>
            </a:r>
            <a:r>
              <a:rPr kumimoji="1" lang="ja-JP" altLang="en-US" dirty="0"/>
              <a:t>共通辞書との整合</a:t>
            </a:r>
            <a:endParaRPr kumimoji="1" lang="en-US" altLang="ja-JP" dirty="0"/>
          </a:p>
          <a:p>
            <a:r>
              <a:rPr kumimoji="1" lang="en-US" altLang="ja-JP" dirty="0"/>
              <a:t>	</a:t>
            </a:r>
            <a:r>
              <a:rPr kumimoji="1" lang="ja-JP" altLang="en-US" dirty="0"/>
              <a:t>・</a:t>
            </a:r>
            <a:r>
              <a:rPr kumimoji="1" lang="en-US" altLang="ja-JP" dirty="0"/>
              <a:t>2018A</a:t>
            </a:r>
            <a:r>
              <a:rPr kumimoji="1" lang="ja-JP" altLang="en-US" dirty="0"/>
              <a:t>版に基づく業界横断</a:t>
            </a:r>
            <a:r>
              <a:rPr kumimoji="1" lang="en-US" altLang="ja-JP" dirty="0"/>
              <a:t>EDI</a:t>
            </a:r>
            <a:r>
              <a:rPr kumimoji="1" lang="ja-JP" altLang="en-US" dirty="0"/>
              <a:t>メッセージの保守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２．２　レジストリ運用整備</a:t>
            </a:r>
            <a:endParaRPr lang="en-US" altLang="ja-JP" dirty="0"/>
          </a:p>
          <a:p>
            <a:r>
              <a:rPr lang="en-US" altLang="ja-JP" dirty="0"/>
              <a:t>	</a:t>
            </a:r>
            <a:r>
              <a:rPr lang="ja-JP" altLang="en-US" dirty="0"/>
              <a:t>・レジストリ管理手順マニュアルの整備</a:t>
            </a:r>
            <a:endParaRPr lang="en-US" altLang="ja-JP" dirty="0"/>
          </a:p>
          <a:p>
            <a:r>
              <a:rPr lang="en-US" altLang="ja-JP" dirty="0"/>
              <a:t>	</a:t>
            </a:r>
            <a:r>
              <a:rPr lang="ja-JP" altLang="en-US" dirty="0"/>
              <a:t>・</a:t>
            </a:r>
            <a:r>
              <a:rPr lang="en-US" altLang="ja-JP" dirty="0"/>
              <a:t>SIPS</a:t>
            </a:r>
            <a:r>
              <a:rPr lang="ja-JP" altLang="en-US" dirty="0"/>
              <a:t>管理コード表の整備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２．３　メッセージ設計ガイドラインの保守管理</a:t>
            </a:r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E9504C8-F945-41F8-93B2-7F62430B6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291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15BE19-76D6-4926-953E-EB6AA89E8408}"/>
              </a:ext>
            </a:extLst>
          </p:cNvPr>
          <p:cNvSpPr txBox="1"/>
          <p:nvPr/>
        </p:nvSpPr>
        <p:spPr>
          <a:xfrm>
            <a:off x="292607" y="402336"/>
            <a:ext cx="1012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/>
              <a:t>３．</a:t>
            </a:r>
            <a:r>
              <a:rPr lang="ja-JP" altLang="ja-JP" sz="3600" dirty="0"/>
              <a:t>ネットワーク相互運用性の展開</a:t>
            </a:r>
            <a:endParaRPr kumimoji="1" lang="ja-JP" altLang="en-US" sz="36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5826B4-29B5-40ED-9DE5-66834FF8ABFB}"/>
              </a:ext>
            </a:extLst>
          </p:cNvPr>
          <p:cNvSpPr txBox="1"/>
          <p:nvPr/>
        </p:nvSpPr>
        <p:spPr>
          <a:xfrm>
            <a:off x="1065229" y="1677971"/>
            <a:ext cx="100395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３．１　既存</a:t>
            </a:r>
            <a:r>
              <a:rPr kumimoji="1" lang="en-US" altLang="ja-JP" dirty="0"/>
              <a:t>EDI</a:t>
            </a:r>
            <a:r>
              <a:rPr kumimoji="1" lang="ja-JP" altLang="en-US" dirty="0"/>
              <a:t>ネットワークとの連携</a:t>
            </a: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ja-JP" altLang="en-US" dirty="0">
                <a:sym typeface="Wingdings" panose="05000000000000000000" pitchFamily="2" charset="2"/>
              </a:rPr>
              <a:t>データ連携の課題　？</a:t>
            </a:r>
            <a:endParaRPr lang="en-US" altLang="ja-JP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kumimoji="1" lang="ja-JP" altLang="en-US" dirty="0">
                <a:sym typeface="Wingdings" panose="05000000000000000000" pitchFamily="2" charset="2"/>
              </a:rPr>
              <a:t>業界団体ごとに？</a:t>
            </a:r>
            <a:endParaRPr kumimoji="1" lang="en-US" altLang="ja-JP" dirty="0"/>
          </a:p>
          <a:p>
            <a:r>
              <a:rPr lang="en-US" altLang="ja-JP" dirty="0">
                <a:sym typeface="Wingdings" panose="05000000000000000000" pitchFamily="2" charset="2"/>
              </a:rPr>
              <a:t></a:t>
            </a:r>
            <a:r>
              <a:rPr lang="ja-JP" altLang="en-US" dirty="0">
                <a:sym typeface="Wingdings" panose="05000000000000000000" pitchFamily="2" charset="2"/>
              </a:rPr>
              <a:t>情報項目／メッセージでの連携（パブコメ対応）　</a:t>
            </a:r>
            <a:r>
              <a:rPr lang="en-US" altLang="ja-JP" dirty="0">
                <a:sym typeface="Wingdings" panose="05000000000000000000" pitchFamily="2" charset="2"/>
              </a:rPr>
              <a:t></a:t>
            </a:r>
            <a:r>
              <a:rPr lang="ja-JP" altLang="en-US" dirty="0">
                <a:sym typeface="Wingdings" panose="05000000000000000000" pitchFamily="2" charset="2"/>
              </a:rPr>
              <a:t>業界ごと？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３．２　クラウド</a:t>
            </a:r>
            <a:endParaRPr lang="en-US" altLang="ja-JP" dirty="0"/>
          </a:p>
          <a:p>
            <a:r>
              <a:rPr lang="en-US" altLang="ja-JP" dirty="0"/>
              <a:t>	</a:t>
            </a:r>
            <a:r>
              <a:rPr lang="ja-JP" altLang="en-US" dirty="0"/>
              <a:t>・クラウド間相互運用ネットワーク</a:t>
            </a:r>
            <a:endParaRPr lang="en-US" altLang="ja-JP" dirty="0"/>
          </a:p>
          <a:p>
            <a:r>
              <a:rPr lang="en-US" altLang="ja-JP" dirty="0">
                <a:sym typeface="Wingdings" panose="05000000000000000000" pitchFamily="2" charset="2"/>
              </a:rPr>
              <a:t>ITCA</a:t>
            </a:r>
            <a:r>
              <a:rPr lang="ja-JP" altLang="en-US" dirty="0">
                <a:sym typeface="Wingdings" panose="05000000000000000000" pitchFamily="2" charset="2"/>
              </a:rPr>
              <a:t>でキャリー？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３．３</a:t>
            </a:r>
            <a:r>
              <a:rPr lang="ja-JP" altLang="en-US" dirty="0">
                <a:highlight>
                  <a:srgbClr val="FFFF00"/>
                </a:highlight>
              </a:rPr>
              <a:t>　</a:t>
            </a:r>
            <a:r>
              <a:rPr lang="en-US" altLang="ja-JP" dirty="0">
                <a:highlight>
                  <a:srgbClr val="FFFF00"/>
                </a:highlight>
              </a:rPr>
              <a:t>IOT</a:t>
            </a:r>
            <a:r>
              <a:rPr lang="ja-JP" altLang="en-US" dirty="0">
                <a:highlight>
                  <a:srgbClr val="FFFF00"/>
                </a:highlight>
              </a:rPr>
              <a:t>ネットワークの調査</a:t>
            </a:r>
            <a:endParaRPr lang="en-US" altLang="ja-JP" dirty="0">
              <a:highlight>
                <a:srgbClr val="FFFF00"/>
              </a:highlight>
            </a:endParaRPr>
          </a:p>
          <a:p>
            <a:r>
              <a:rPr lang="en-US" altLang="ja-JP" dirty="0">
                <a:highlight>
                  <a:srgbClr val="FFFF00"/>
                </a:highlight>
              </a:rPr>
              <a:t>	</a:t>
            </a:r>
            <a:r>
              <a:rPr lang="ja-JP" altLang="en-US" dirty="0">
                <a:highlight>
                  <a:srgbClr val="FFFF00"/>
                </a:highlight>
              </a:rPr>
              <a:t>・</a:t>
            </a:r>
            <a:r>
              <a:rPr lang="en-US" altLang="ja-JP" dirty="0">
                <a:highlight>
                  <a:srgbClr val="FFFF00"/>
                </a:highlight>
              </a:rPr>
              <a:t>Fog/Cloud Gateway</a:t>
            </a:r>
            <a:r>
              <a:rPr lang="ja-JP" altLang="en-US" dirty="0">
                <a:highlight>
                  <a:srgbClr val="FFFF00"/>
                </a:highlight>
              </a:rPr>
              <a:t>の調査研究</a:t>
            </a:r>
            <a:endParaRPr lang="en-US" altLang="ja-JP" dirty="0">
              <a:highlight>
                <a:srgbClr val="FFFF00"/>
              </a:highlight>
            </a:endParaRPr>
          </a:p>
          <a:p>
            <a:r>
              <a:rPr lang="en-US" altLang="ja-JP" dirty="0">
                <a:highlight>
                  <a:srgbClr val="FFFF00"/>
                </a:highlight>
              </a:rPr>
              <a:t>	</a:t>
            </a:r>
            <a:r>
              <a:rPr lang="ja-JP" altLang="en-US" dirty="0">
                <a:highlight>
                  <a:srgbClr val="FFFF00"/>
                </a:highlight>
              </a:rPr>
              <a:t>・</a:t>
            </a:r>
            <a:r>
              <a:rPr lang="en-US" altLang="ja-JP" dirty="0">
                <a:highlight>
                  <a:srgbClr val="FFFF00"/>
                </a:highlight>
              </a:rPr>
              <a:t>LPWA</a:t>
            </a:r>
            <a:r>
              <a:rPr lang="ja-JP" altLang="en-US" dirty="0">
                <a:highlight>
                  <a:srgbClr val="FFFF00"/>
                </a:highlight>
              </a:rPr>
              <a:t>による簡易</a:t>
            </a:r>
            <a:r>
              <a:rPr lang="en-US" altLang="ja-JP" dirty="0">
                <a:highlight>
                  <a:srgbClr val="FFFF00"/>
                </a:highlight>
              </a:rPr>
              <a:t>EDI</a:t>
            </a:r>
            <a:r>
              <a:rPr lang="ja-JP" altLang="en-US" dirty="0">
                <a:highlight>
                  <a:srgbClr val="FFFF00"/>
                </a:highlight>
              </a:rPr>
              <a:t>ネットワークの可能性研究</a:t>
            </a:r>
            <a:endParaRPr lang="en-US" altLang="ja-JP" dirty="0">
              <a:highlight>
                <a:srgbClr val="FFFF00"/>
              </a:highlight>
            </a:endParaRPr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A79F7D2-AA28-4976-A4AC-42CF67C1D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6711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15BE19-76D6-4926-953E-EB6AA89E8408}"/>
              </a:ext>
            </a:extLst>
          </p:cNvPr>
          <p:cNvSpPr txBox="1"/>
          <p:nvPr/>
        </p:nvSpPr>
        <p:spPr>
          <a:xfrm>
            <a:off x="292607" y="402336"/>
            <a:ext cx="1012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/>
              <a:t>４</a:t>
            </a:r>
            <a:r>
              <a:rPr kumimoji="1" lang="ja-JP" altLang="en-US" sz="3600" b="1" dirty="0"/>
              <a:t>．</a:t>
            </a:r>
            <a:r>
              <a:rPr lang="ja-JP" altLang="en-US" sz="3600" dirty="0"/>
              <a:t>横断的データモデルの検討</a:t>
            </a:r>
            <a:endParaRPr kumimoji="1" lang="ja-JP" altLang="en-US" sz="36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5826B4-29B5-40ED-9DE5-66834FF8ABFB}"/>
              </a:ext>
            </a:extLst>
          </p:cNvPr>
          <p:cNvSpPr txBox="1"/>
          <p:nvPr/>
        </p:nvSpPr>
        <p:spPr>
          <a:xfrm>
            <a:off x="1065229" y="1677971"/>
            <a:ext cx="100395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４．１　共通語彙データモデル</a:t>
            </a:r>
            <a:endParaRPr kumimoji="1" lang="en-US" altLang="ja-JP" dirty="0"/>
          </a:p>
          <a:p>
            <a:r>
              <a:rPr lang="en-US" altLang="ja-JP" dirty="0"/>
              <a:t>	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４．２　製造系データプロファイル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	</a:t>
            </a:r>
            <a:r>
              <a:rPr lang="en-US" altLang="ja-JP" dirty="0">
                <a:sym typeface="Wingdings" panose="05000000000000000000" pitchFamily="2" charset="2"/>
              </a:rPr>
              <a:t>IVI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en-US" altLang="ja-JP" dirty="0">
                <a:highlight>
                  <a:srgbClr val="FFFF00"/>
                </a:highlight>
              </a:rPr>
              <a:t>IOT</a:t>
            </a:r>
            <a:r>
              <a:rPr lang="ja-JP" altLang="en-US" dirty="0">
                <a:highlight>
                  <a:srgbClr val="FFFF00"/>
                </a:highlight>
              </a:rPr>
              <a:t>：リアルタイム原価計算</a:t>
            </a:r>
            <a:endParaRPr lang="en-US" altLang="ja-JP" dirty="0">
              <a:highlight>
                <a:srgbClr val="FFFF00"/>
              </a:highlight>
            </a:endParaRPr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A2391D-0A9E-4216-BB48-14203E44C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185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125</Words>
  <Application>Microsoft Office PowerPoint</Application>
  <PresentationFormat>ワイド画面</PresentationFormat>
  <Paragraphs>70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游ゴシック Light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9</cp:revision>
  <cp:lastPrinted>2018-03-12T00:26:35Z</cp:lastPrinted>
  <dcterms:created xsi:type="dcterms:W3CDTF">2018-03-11T05:11:41Z</dcterms:created>
  <dcterms:modified xsi:type="dcterms:W3CDTF">2018-03-12T07:44:56Z</dcterms:modified>
</cp:coreProperties>
</file>