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0" r:id="rId3"/>
    <p:sldId id="256" r:id="rId4"/>
    <p:sldId id="257" r:id="rId5"/>
    <p:sldId id="258" r:id="rId6"/>
    <p:sldId id="263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0036-8FE6-4110-8373-7BEE3C1F2F24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25D6C-113E-43E4-888D-423E6832C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830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39DB5-3EAF-400B-B142-AAD7F8C91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736D7218-B95A-4686-BCF4-7ADB4C869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D2DDF3-8DFB-4A5F-9582-885950A6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EE4D-155C-40C8-8318-4F574BD8579B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B60C8E-E698-4C01-A372-F273BAEF0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E8AE86-641C-4F6F-B5CE-F7346BC8F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423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8CC07A-4A14-43AA-AE62-2730A87B4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48E1F6-F32A-4DC9-8F95-135F66912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A4FCEF-A25C-4DE1-92F2-CF1D0297C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F688-3C6D-4183-9194-AE7ED1E81340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0356B8-66D3-48FB-866E-761B18735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7582F8-B8A1-41CD-B77E-95B498D2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94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8B3923C-653C-4F6D-B173-BC472C0BF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9E6D2BB-DDAE-41F7-A201-2319336E5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CF2094-F02F-4591-AB89-8E574FC1B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419E-E784-4993-A3AE-D111E7277A60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48AA3-FF07-45A4-80FA-EBBF56157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68F6E4-C0C2-47D2-A4A6-271FD9A9A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97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CEE61A-BBCF-49A6-ABD6-EA5910DA6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0B40E5-42AA-4C70-87C7-E839DE4DE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9F81B0-83A3-4BF0-93E7-7E8375B7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F9F1-1F70-446D-8372-FDE82F3ABAFA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5B3847-BADD-405F-861B-A6F2F21FC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0F4D8D-547A-4A1A-AA21-E3FADA2A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98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450439-B1A5-4FB0-89BE-2DEB66985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7D212C-3A14-4D1A-B3C5-AF788D4EF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62191E-F363-468E-AEFB-2B37F3A51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7EC-9EB1-4403-8A80-241E83606A1A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71D1D-704B-44FC-8A65-76AC62FFF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B9F611-7AA6-4A0A-84E0-72B2867B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5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F8F5F0-5A20-444A-9811-386EE2E49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13E132-B478-46FB-99D6-9568A71D0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6763F6F-026D-4047-8E1F-F17CD9DB1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E2D8F3-93C0-40CD-AE2D-DD6BE1146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50DD-00F7-4E90-9FE3-89342A29BB89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FA8D4A-256E-461B-8C2B-AEFDE66B1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E9B407-D264-4DDD-A178-64AC2B024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42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144FBC-52E8-4F41-931A-230B7D65E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2388C0-FD19-41E7-B82E-E2E84AA65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012BC99-EF35-4484-976F-5DB5E0D8B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C7A13E3-9BEE-4F5D-9681-CB69E2AB5C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816CF5D-31DD-4813-84CB-802C35889C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47E48C8-323B-4DA0-B756-6054E9CEB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4F9B6-55F5-479B-8BA8-09F26E75092A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DB649E0-BACD-468E-BF5A-FABD9DFBD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46C2347-9488-4888-8214-07A4BA65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15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FA5DFC-5ABB-4705-99D8-4CC2B4558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C7AB2E-1243-4E7E-895F-0878FF0AB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216C-3EBE-4A6B-9274-616BFC5FB043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633520-FAF9-4481-B241-1D8739961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8476BFD-06E1-4365-8F3B-E38E9AC0A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87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91D98DD-2241-4F4F-ADD5-0F2B7FC63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178E-F2FD-4A7E-9B7B-6A1A385C4B95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C433395-E7D2-44BF-8AF0-855D03278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B6B10D-8DA7-4E94-B266-87C384F93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84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58D8B-1E6A-412A-9205-41C4D1779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A84F59-F2E6-423C-9B92-7E7E6C61D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EB5919-EBFB-47F7-B960-351D32FA8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5F7DEF-0D1E-499B-846C-81E58DF6A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0649-F104-4028-8A16-8170E19253BE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1BB0A1-46F1-4CEA-9B13-E32282229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89E7D8-771C-485A-9776-37387C3E6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93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BBED08-DACE-420B-8A00-2F6845D5E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EEC2C34-D4F8-483C-BF24-B18CE1C194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D0E2B9-4C4A-46A1-A7F5-EA95D6D34D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CC5BEB-C742-4EBA-9B88-669321CAD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7D40-9F78-4632-BD6B-A84BE016106C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457EAD-A1B4-4356-8CA6-D18001DED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246DAA-E320-48A3-AC54-22668C05E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604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972EA1-D021-4ADA-B177-4FDFB37BE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3D12BA-FFCA-44C8-91A2-9DC084B60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E52AF3-3E07-40BB-BDA6-F269E3A8E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2F5A1-C4DB-4712-93B0-DCA6E0AC2999}" type="datetime1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1244B2-C213-4FDB-AB23-51E36970C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6AFDF4-461B-40A1-B0A5-F2068F9A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6B085-F854-4601-91CE-F791019A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111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C9DA16-7A36-441C-804C-1E5A1C0020F2}"/>
              </a:ext>
            </a:extLst>
          </p:cNvPr>
          <p:cNvSpPr txBox="1"/>
          <p:nvPr/>
        </p:nvSpPr>
        <p:spPr>
          <a:xfrm>
            <a:off x="1936377" y="2079812"/>
            <a:ext cx="88033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/>
              <a:t>業界区分コードの附番について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231DFF4-BF6A-4866-9575-FF7DE3AEC733}"/>
              </a:ext>
            </a:extLst>
          </p:cNvPr>
          <p:cNvSpPr txBox="1"/>
          <p:nvPr/>
        </p:nvSpPr>
        <p:spPr>
          <a:xfrm>
            <a:off x="8791302" y="444137"/>
            <a:ext cx="288689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kumimoji="1" lang="en-US" altLang="ja-JP" b="1" dirty="0"/>
              <a:t>2017-4-05</a:t>
            </a:r>
            <a:endParaRPr kumimoji="1" lang="ja-JP" altLang="en-US" b="1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7ECE58-6CE3-41DB-8217-24876FE3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38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AE65E2-EA4E-41B6-B7F5-821D3F66D94A}"/>
              </a:ext>
            </a:extLst>
          </p:cNvPr>
          <p:cNvSpPr txBox="1"/>
          <p:nvPr/>
        </p:nvSpPr>
        <p:spPr>
          <a:xfrm>
            <a:off x="609600" y="582067"/>
            <a:ext cx="1122381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論点１</a:t>
            </a:r>
            <a:r>
              <a:rPr kumimoji="1" lang="ja-JP" altLang="en-US" sz="2800" dirty="0"/>
              <a:t>：業界区分コードの管理は国連</a:t>
            </a:r>
            <a:r>
              <a:rPr kumimoji="1" lang="en-US" altLang="ja-JP" sz="2800" dirty="0"/>
              <a:t>CEFACT</a:t>
            </a:r>
            <a:r>
              <a:rPr kumimoji="1" lang="ja-JP" altLang="en-US" sz="2800" dirty="0"/>
              <a:t>日本委員会が行う。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kumimoji="1" lang="ja-JP" altLang="en-US" sz="2800" b="1" dirty="0"/>
              <a:t>論点２</a:t>
            </a:r>
            <a:r>
              <a:rPr kumimoji="1" lang="ja-JP" altLang="en-US" sz="2800" dirty="0"/>
              <a:t>：業界区分コード／データ区分コードの設定は国連</a:t>
            </a:r>
            <a:r>
              <a:rPr lang="en-US" altLang="ja-JP" sz="2800" dirty="0"/>
              <a:t>CEFACT</a:t>
            </a:r>
            <a:r>
              <a:rPr lang="ja-JP" altLang="en-US" sz="2800" dirty="0"/>
              <a:t>のコード（含む識別子）管理スキームに準ずる。</a:t>
            </a:r>
            <a:endParaRPr lang="en-US" altLang="ja-JP" sz="2800" dirty="0"/>
          </a:p>
          <a:p>
            <a:endParaRPr kumimoji="1" lang="en-US" altLang="ja-JP" sz="2800" dirty="0"/>
          </a:p>
          <a:p>
            <a:r>
              <a:rPr lang="ja-JP" altLang="en-US" sz="2800" b="1" dirty="0"/>
              <a:t>論点３</a:t>
            </a:r>
            <a:r>
              <a:rPr lang="ja-JP" altLang="en-US" sz="2800" dirty="0"/>
              <a:t>：データ区分コードの管理は業界区分（業界区分コードが附番されている管理機関）ごとに行う。</a:t>
            </a:r>
            <a:endParaRPr lang="en-US" altLang="ja-JP" sz="2800" dirty="0"/>
          </a:p>
          <a:p>
            <a:endParaRPr kumimoji="1" lang="en-US" altLang="ja-JP" sz="2800" dirty="0"/>
          </a:p>
          <a:p>
            <a:r>
              <a:rPr lang="ja-JP" altLang="en-US" sz="2800" b="1" dirty="0"/>
              <a:t>論点４</a:t>
            </a:r>
            <a:r>
              <a:rPr lang="ja-JP" altLang="en-US" sz="2800" dirty="0"/>
              <a:t>：産業界共通の支払通知メッセージの業界区分コード／データ区分コードの管理は国連</a:t>
            </a:r>
            <a:r>
              <a:rPr lang="en-US" altLang="ja-JP" sz="2800" dirty="0"/>
              <a:t>CEFACT</a:t>
            </a:r>
            <a:r>
              <a:rPr lang="ja-JP" altLang="en-US" sz="2800" dirty="0"/>
              <a:t>日本委員会が行う。</a:t>
            </a:r>
            <a:endParaRPr lang="en-US" altLang="ja-JP" sz="2800" dirty="0"/>
          </a:p>
          <a:p>
            <a:endParaRPr lang="en-US" altLang="ja-JP" sz="2800" b="1" dirty="0"/>
          </a:p>
          <a:p>
            <a:r>
              <a:rPr lang="ja-JP" altLang="en-US" sz="2800" b="1" dirty="0"/>
              <a:t>論点５</a:t>
            </a:r>
            <a:r>
              <a:rPr lang="ja-JP" altLang="en-US" sz="2800" dirty="0"/>
              <a:t>：</a:t>
            </a:r>
            <a:r>
              <a:rPr lang="en-US" altLang="ja-JP" sz="2800" dirty="0"/>
              <a:t>ISO20022</a:t>
            </a:r>
            <a:r>
              <a:rPr lang="ja-JP" altLang="en-US" sz="2800" dirty="0"/>
              <a:t>メッセージにおける業界区分コード／データ区分コードの指定は</a:t>
            </a:r>
            <a:r>
              <a:rPr lang="en-US" altLang="ja-JP" sz="2800" dirty="0"/>
              <a:t>Base64</a:t>
            </a:r>
            <a:r>
              <a:rPr lang="ja-JP" altLang="en-US" sz="2800" dirty="0"/>
              <a:t>の</a:t>
            </a:r>
            <a:r>
              <a:rPr lang="en-US" altLang="ja-JP" sz="2800" dirty="0"/>
              <a:t>MIME</a:t>
            </a:r>
            <a:r>
              <a:rPr lang="ja-JP" altLang="en-US" sz="2800" dirty="0"/>
              <a:t>情報にて指定する（？）。</a:t>
            </a:r>
            <a:endParaRPr kumimoji="1" lang="ja-JP" altLang="en-US" sz="28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B57EDFF-435B-467C-9977-EE271CCEE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617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jastpro.org/un/images/jec_list_03_b.gif">
            <a:extLst>
              <a:ext uri="{FF2B5EF4-FFF2-40B4-BE49-F238E27FC236}">
                <a16:creationId xmlns:a16="http://schemas.microsoft.com/office/drawing/2014/main" id="{DB750B2C-FDD1-4581-858A-969E40E43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95250"/>
            <a:ext cx="90487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86E5853-C533-46C6-BA88-946D959C0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86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8DB27A-4EFE-4246-8DCD-E20CF9D219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0740"/>
              </p:ext>
            </p:extLst>
          </p:nvPr>
        </p:nvGraphicFramePr>
        <p:xfrm>
          <a:off x="569994" y="863731"/>
          <a:ext cx="4840992" cy="54993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40992">
                  <a:extLst>
                    <a:ext uri="{9D8B030D-6E8A-4147-A177-3AD203B41FA5}">
                      <a16:colId xmlns:a16="http://schemas.microsoft.com/office/drawing/2014/main" val="2434889271"/>
                    </a:ext>
                  </a:extLst>
                </a:gridCol>
              </a:tblGrid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＜委員＞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51910698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全国銀行協会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18272494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一般社団法人　電子情報技術産業協会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2817184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公益財団法人　金融情報システムセンター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89862989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 dirty="0">
                          <a:effectLst/>
                        </a:rPr>
                        <a:t>一般財団法人　建築業振興基金</a:t>
                      </a:r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51671048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輸出入・港湾関連情報処理センター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8445189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日本船主協会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571002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電気事業連合会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80193082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石油化学工業協会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42621544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一般社団法人　日本電線工業会　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95640339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一般社団法人　日本自動車工業会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93960904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情報サービス産業協会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66940817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一般財団法人　家電製品協会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36798420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日本銀行　金融研究所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7074021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一般社団法人　日本損害保険協会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12306418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一般社団法人　航空貨物運送協会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15050661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 dirty="0">
                          <a:effectLst/>
                        </a:rPr>
                        <a:t>日本海運貨物取扱業会　</a:t>
                      </a:r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8178674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635AC14-1639-49F3-A8FC-5CDD31601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8625"/>
              </p:ext>
            </p:extLst>
          </p:nvPr>
        </p:nvGraphicFramePr>
        <p:xfrm>
          <a:off x="6631428" y="863730"/>
          <a:ext cx="4990577" cy="54993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90577">
                  <a:extLst>
                    <a:ext uri="{9D8B030D-6E8A-4147-A177-3AD203B41FA5}">
                      <a16:colId xmlns:a16="http://schemas.microsoft.com/office/drawing/2014/main" val="3499931745"/>
                    </a:ext>
                  </a:extLst>
                </a:gridCol>
              </a:tblGrid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日本ホテル協会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72653558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u="none" strike="noStrike">
                          <a:effectLst/>
                        </a:rPr>
                        <a:t>NPO</a:t>
                      </a:r>
                      <a:r>
                        <a:rPr lang="zh-TW" altLang="en-US" sz="1100" u="none" strike="noStrike">
                          <a:effectLst/>
                        </a:rPr>
                        <a:t>法人　観光情報流通機構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46244112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日本海事検定協会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49315616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日本貨物鉄道株式会社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18307598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国際フレイトフォワーダーズ協会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09414582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一般社団法人　日本倉庫協会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7301790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日本加工食品卸協会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12893316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全国化粧品日用品卸商連合会　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53526473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定期航空協会 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93961336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一般財団法人　流通システム開発センター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15442958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一般社団法人　日本貿易会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2008651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公益社団法人　日本ロジスティクス　システム協会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53334637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＜オブザーバー＞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90592545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公益財団法人　食品流通構造改善促進機構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8732323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財務省　関税局　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53801573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</a:rPr>
                        <a:t>国土交通省　総合政策局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198271783"/>
                  </a:ext>
                </a:extLst>
              </a:tr>
              <a:tr h="32349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 dirty="0">
                          <a:effectLst/>
                        </a:rPr>
                        <a:t>経済産業省　貿易経済協力局</a:t>
                      </a:r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85498678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ABC62C-7B38-454C-BF02-435FA652ED32}"/>
              </a:ext>
            </a:extLst>
          </p:cNvPr>
          <p:cNvSpPr txBox="1"/>
          <p:nvPr/>
        </p:nvSpPr>
        <p:spPr>
          <a:xfrm>
            <a:off x="2055043" y="202517"/>
            <a:ext cx="8446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国連</a:t>
            </a:r>
            <a:r>
              <a:rPr lang="en-US" altLang="ja-JP" sz="3200" b="1" dirty="0"/>
              <a:t>CEFACT</a:t>
            </a:r>
            <a:r>
              <a:rPr lang="ja-JP" altLang="en-US" sz="3200" b="1" dirty="0"/>
              <a:t>日本委員会　委員構成</a:t>
            </a:r>
            <a:endParaRPr kumimoji="1" lang="ja-JP" altLang="en-US" sz="3200" b="1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F6A55D7-671A-4581-B9AC-9BB0290FB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506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3A9BAD-98D1-43AF-907B-281800C951FD}"/>
              </a:ext>
            </a:extLst>
          </p:cNvPr>
          <p:cNvSpPr txBox="1"/>
          <p:nvPr/>
        </p:nvSpPr>
        <p:spPr>
          <a:xfrm>
            <a:off x="1687397" y="127262"/>
            <a:ext cx="869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国連</a:t>
            </a:r>
            <a:r>
              <a:rPr kumimoji="1" lang="en-US" altLang="ja-JP" sz="3200" b="1" dirty="0"/>
              <a:t>CEFACT</a:t>
            </a:r>
            <a:r>
              <a:rPr kumimoji="1" lang="ja-JP" altLang="en-US" sz="3200" b="1" dirty="0"/>
              <a:t>におけるコードリスト管理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BFA6513-E077-4EEB-B56E-057A231E27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197510"/>
              </p:ext>
            </p:extLst>
          </p:nvPr>
        </p:nvGraphicFramePr>
        <p:xfrm>
          <a:off x="1129938" y="1001917"/>
          <a:ext cx="9932124" cy="1644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893">
                  <a:extLst>
                    <a:ext uri="{9D8B030D-6E8A-4147-A177-3AD203B41FA5}">
                      <a16:colId xmlns:a16="http://schemas.microsoft.com/office/drawing/2014/main" val="2581667346"/>
                    </a:ext>
                  </a:extLst>
                </a:gridCol>
                <a:gridCol w="1268668">
                  <a:extLst>
                    <a:ext uri="{9D8B030D-6E8A-4147-A177-3AD203B41FA5}">
                      <a16:colId xmlns:a16="http://schemas.microsoft.com/office/drawing/2014/main" val="1162023315"/>
                    </a:ext>
                  </a:extLst>
                </a:gridCol>
                <a:gridCol w="2562501">
                  <a:extLst>
                    <a:ext uri="{9D8B030D-6E8A-4147-A177-3AD203B41FA5}">
                      <a16:colId xmlns:a16="http://schemas.microsoft.com/office/drawing/2014/main" val="289202511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2861472407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343189273"/>
                    </a:ext>
                  </a:extLst>
                </a:gridCol>
              </a:tblGrid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（定義）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コードの意味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コード管理機関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32198"/>
                  </a:ext>
                </a:extLst>
              </a:tr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413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国連</a:t>
                      </a:r>
                      <a:r>
                        <a:rPr kumimoji="1" lang="en-US" altLang="ja-JP" dirty="0"/>
                        <a:t>CEFACT</a:t>
                      </a:r>
                    </a:p>
                    <a:p>
                      <a:r>
                        <a:rPr kumimoji="1" lang="ja-JP" altLang="en-US" dirty="0"/>
                        <a:t>日本委員会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コード管理機関表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3055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国連</a:t>
                      </a:r>
                      <a:r>
                        <a:rPr kumimoji="1" lang="en-US" altLang="ja-JP" dirty="0"/>
                        <a:t>CEFACT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070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BEDCCA86-54D0-4FE7-80AD-6130B5A41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57550"/>
              </p:ext>
            </p:extLst>
          </p:nvPr>
        </p:nvGraphicFramePr>
        <p:xfrm>
          <a:off x="1129938" y="3017822"/>
          <a:ext cx="9932124" cy="1644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893">
                  <a:extLst>
                    <a:ext uri="{9D8B030D-6E8A-4147-A177-3AD203B41FA5}">
                      <a16:colId xmlns:a16="http://schemas.microsoft.com/office/drawing/2014/main" val="2581667346"/>
                    </a:ext>
                  </a:extLst>
                </a:gridCol>
                <a:gridCol w="1268668">
                  <a:extLst>
                    <a:ext uri="{9D8B030D-6E8A-4147-A177-3AD203B41FA5}">
                      <a16:colId xmlns:a16="http://schemas.microsoft.com/office/drawing/2014/main" val="1162023315"/>
                    </a:ext>
                  </a:extLst>
                </a:gridCol>
                <a:gridCol w="2562501">
                  <a:extLst>
                    <a:ext uri="{9D8B030D-6E8A-4147-A177-3AD203B41FA5}">
                      <a16:colId xmlns:a16="http://schemas.microsoft.com/office/drawing/2014/main" val="289202511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2861472407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343189273"/>
                    </a:ext>
                  </a:extLst>
                </a:gridCol>
              </a:tblGrid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（定義）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コードの意味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コード管理機関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32198"/>
                  </a:ext>
                </a:extLst>
              </a:tr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JPSSMED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中小企業共通</a:t>
                      </a:r>
                      <a:r>
                        <a:rPr kumimoji="1" lang="en-US" altLang="ja-JP" dirty="0"/>
                        <a:t>EDI</a:t>
                      </a:r>
                    </a:p>
                    <a:p>
                      <a:r>
                        <a:rPr kumimoji="1" lang="ja-JP" altLang="en-US" dirty="0"/>
                        <a:t>業界区分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ドメインコード表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国連</a:t>
                      </a:r>
                      <a:r>
                        <a:rPr kumimoji="1" lang="en-US" altLang="ja-JP" dirty="0"/>
                        <a:t>CEFACT</a:t>
                      </a:r>
                    </a:p>
                    <a:p>
                      <a:r>
                        <a:rPr kumimoji="1" lang="ja-JP" altLang="en-US" dirty="0"/>
                        <a:t>日本委員会（</a:t>
                      </a:r>
                      <a:r>
                        <a:rPr kumimoji="1" lang="en-US" altLang="ja-JP" dirty="0"/>
                        <a:t>413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0700"/>
                  </a:ext>
                </a:extLst>
              </a:tr>
            </a:tbl>
          </a:graphicData>
        </a:graphic>
      </p:graphicFrame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2AF0C81A-D357-4011-8C9E-12FDABA633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159357"/>
              </p:ext>
            </p:extLst>
          </p:nvPr>
        </p:nvGraphicFramePr>
        <p:xfrm>
          <a:off x="1129938" y="5033727"/>
          <a:ext cx="9932124" cy="1644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893">
                  <a:extLst>
                    <a:ext uri="{9D8B030D-6E8A-4147-A177-3AD203B41FA5}">
                      <a16:colId xmlns:a16="http://schemas.microsoft.com/office/drawing/2014/main" val="2581667346"/>
                    </a:ext>
                  </a:extLst>
                </a:gridCol>
                <a:gridCol w="1268668">
                  <a:extLst>
                    <a:ext uri="{9D8B030D-6E8A-4147-A177-3AD203B41FA5}">
                      <a16:colId xmlns:a16="http://schemas.microsoft.com/office/drawing/2014/main" val="1162023315"/>
                    </a:ext>
                  </a:extLst>
                </a:gridCol>
                <a:gridCol w="2562501">
                  <a:extLst>
                    <a:ext uri="{9D8B030D-6E8A-4147-A177-3AD203B41FA5}">
                      <a16:colId xmlns:a16="http://schemas.microsoft.com/office/drawing/2014/main" val="289202511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2861472407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343189273"/>
                    </a:ext>
                  </a:extLst>
                </a:gridCol>
              </a:tblGrid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（定義）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コードの意味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コード管理機関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32198"/>
                  </a:ext>
                </a:extLst>
              </a:tr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中小製造業共通</a:t>
                      </a:r>
                      <a:r>
                        <a:rPr kumimoji="1" lang="en-US" altLang="ja-JP" dirty="0"/>
                        <a:t>EDI</a:t>
                      </a:r>
                      <a:r>
                        <a:rPr kumimoji="1" lang="ja-JP" altLang="en-US" dirty="0"/>
                        <a:t>メッセージ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中小企業サブドメインコード表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IT</a:t>
                      </a:r>
                      <a:r>
                        <a:rPr kumimoji="1" lang="ja-JP" altLang="en-US" dirty="0"/>
                        <a:t>コーディネータ協会（</a:t>
                      </a:r>
                      <a:r>
                        <a:rPr kumimoji="1" lang="en-US" altLang="ja-JP" dirty="0"/>
                        <a:t>JPSSMED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0700"/>
                  </a:ext>
                </a:extLst>
              </a:tr>
            </a:tbl>
          </a:graphicData>
        </a:graphic>
      </p:graphicFrame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648B8AF6-2916-453E-BE36-8479255B48F0}"/>
              </a:ext>
            </a:extLst>
          </p:cNvPr>
          <p:cNvCxnSpPr/>
          <p:nvPr/>
        </p:nvCxnSpPr>
        <p:spPr>
          <a:xfrm>
            <a:off x="2808514" y="2646629"/>
            <a:ext cx="6975566" cy="3711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0A5A13F-38EF-42EF-A2A9-EFA323613340}"/>
              </a:ext>
            </a:extLst>
          </p:cNvPr>
          <p:cNvCxnSpPr/>
          <p:nvPr/>
        </p:nvCxnSpPr>
        <p:spPr>
          <a:xfrm>
            <a:off x="2808514" y="4662534"/>
            <a:ext cx="6975566" cy="3711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4106855-4512-41C8-8CFB-09CDE3FC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19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2F322B-9D48-4557-8DCB-649E88C37C55}"/>
              </a:ext>
            </a:extLst>
          </p:cNvPr>
          <p:cNvSpPr txBox="1"/>
          <p:nvPr/>
        </p:nvSpPr>
        <p:spPr>
          <a:xfrm>
            <a:off x="2573383" y="561703"/>
            <a:ext cx="6348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業界区分コードについて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9634B0-6F3C-48E3-93AE-FFDDD0820E1E}"/>
              </a:ext>
            </a:extLst>
          </p:cNvPr>
          <p:cNvSpPr txBox="1"/>
          <p:nvPr/>
        </p:nvSpPr>
        <p:spPr>
          <a:xfrm>
            <a:off x="757646" y="1410789"/>
            <a:ext cx="7393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（案１）</a:t>
            </a:r>
            <a:r>
              <a:rPr kumimoji="1" lang="en-US" altLang="ja-JP" dirty="0"/>
              <a:t>SIPS</a:t>
            </a:r>
            <a:r>
              <a:rPr kumimoji="1" lang="ja-JP" altLang="en-US" dirty="0"/>
              <a:t>ドメイン識別子を使う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	</a:t>
            </a:r>
            <a:r>
              <a:rPr kumimoji="1" lang="en-US" altLang="ja-JP" b="1" u="sng" dirty="0"/>
              <a:t>JP</a:t>
            </a:r>
            <a:r>
              <a:rPr kumimoji="1" lang="en-US" altLang="ja-JP" dirty="0"/>
              <a:t>  </a:t>
            </a:r>
            <a:r>
              <a:rPr kumimoji="1" lang="en-US" altLang="ja-JP" b="1" u="sng" dirty="0"/>
              <a:t>S</a:t>
            </a:r>
            <a:r>
              <a:rPr kumimoji="1" lang="en-US" altLang="ja-JP" dirty="0"/>
              <a:t>  </a:t>
            </a:r>
            <a:r>
              <a:rPr kumimoji="1" lang="en-US" altLang="ja-JP" b="1" u="sng" dirty="0"/>
              <a:t>XXXX</a:t>
            </a:r>
          </a:p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14FCA31-78B4-4880-AC1A-FF5FC2FE9F68}"/>
              </a:ext>
            </a:extLst>
          </p:cNvPr>
          <p:cNvSpPr txBox="1"/>
          <p:nvPr/>
        </p:nvSpPr>
        <p:spPr>
          <a:xfrm>
            <a:off x="3433225" y="2328574"/>
            <a:ext cx="5325533" cy="3693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SIPS</a:t>
            </a:r>
            <a:r>
              <a:rPr kumimoji="1" lang="ja-JP" altLang="en-US" dirty="0"/>
              <a:t>アサインのドメインコード（有意文字列）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0470DD-7904-4F45-A2F1-98EC599E5652}"/>
              </a:ext>
            </a:extLst>
          </p:cNvPr>
          <p:cNvSpPr txBox="1"/>
          <p:nvPr/>
        </p:nvSpPr>
        <p:spPr>
          <a:xfrm>
            <a:off x="2079427" y="2851465"/>
            <a:ext cx="3801420" cy="3693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ドメインコード管理機関（</a:t>
            </a:r>
            <a:r>
              <a:rPr kumimoji="1" lang="en-US" altLang="ja-JP" dirty="0"/>
              <a:t>SIPS</a:t>
            </a:r>
            <a:r>
              <a:rPr kumimoji="1" lang="ja-JP" altLang="en-US" dirty="0"/>
              <a:t>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2DA4FF3-9D12-456D-B6C6-624D2EED999B}"/>
              </a:ext>
            </a:extLst>
          </p:cNvPr>
          <p:cNvSpPr txBox="1"/>
          <p:nvPr/>
        </p:nvSpPr>
        <p:spPr>
          <a:xfrm>
            <a:off x="1569847" y="3394371"/>
            <a:ext cx="31097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ドメイン定義範囲（日本）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9AB8BEF-1C9C-4C18-9D15-F61379634971}"/>
              </a:ext>
            </a:extLst>
          </p:cNvPr>
          <p:cNvCxnSpPr/>
          <p:nvPr/>
        </p:nvCxnSpPr>
        <p:spPr>
          <a:xfrm>
            <a:off x="1918447" y="2328573"/>
            <a:ext cx="0" cy="1065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B9B0DDF-8BD4-4430-AA1B-5C261203493F}"/>
              </a:ext>
            </a:extLst>
          </p:cNvPr>
          <p:cNvCxnSpPr/>
          <p:nvPr/>
        </p:nvCxnSpPr>
        <p:spPr>
          <a:xfrm>
            <a:off x="2240792" y="2328573"/>
            <a:ext cx="0" cy="5228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31EE92F-1232-4B8F-9D97-44E7AB780736}"/>
              </a:ext>
            </a:extLst>
          </p:cNvPr>
          <p:cNvCxnSpPr/>
          <p:nvPr/>
        </p:nvCxnSpPr>
        <p:spPr>
          <a:xfrm>
            <a:off x="2573383" y="2328573"/>
            <a:ext cx="0" cy="261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F370B66-3972-4567-AE94-6CEA84E1BC2C}"/>
              </a:ext>
            </a:extLst>
          </p:cNvPr>
          <p:cNvCxnSpPr/>
          <p:nvPr/>
        </p:nvCxnSpPr>
        <p:spPr>
          <a:xfrm>
            <a:off x="2573383" y="2590019"/>
            <a:ext cx="8598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BCF96C0-C142-4CA9-8BF1-7F47C883DD5F}"/>
              </a:ext>
            </a:extLst>
          </p:cNvPr>
          <p:cNvSpPr txBox="1"/>
          <p:nvPr/>
        </p:nvSpPr>
        <p:spPr>
          <a:xfrm>
            <a:off x="6418729" y="3048000"/>
            <a:ext cx="455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（例）</a:t>
            </a:r>
            <a:r>
              <a:rPr kumimoji="1" lang="en-US" altLang="ja-JP" dirty="0"/>
              <a:t>JPSFEDI</a:t>
            </a:r>
          </a:p>
          <a:p>
            <a:r>
              <a:rPr lang="en-US" altLang="ja-JP" dirty="0"/>
              <a:t>           </a:t>
            </a:r>
            <a:r>
              <a:rPr lang="ja-JP" altLang="en-US" dirty="0"/>
              <a:t>金流商流情報連携標準ドメイン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6F39A8-5F8E-48CE-8339-4D4661FE02CB}"/>
              </a:ext>
            </a:extLst>
          </p:cNvPr>
          <p:cNvSpPr txBox="1"/>
          <p:nvPr/>
        </p:nvSpPr>
        <p:spPr>
          <a:xfrm>
            <a:off x="860739" y="4050559"/>
            <a:ext cx="428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（案</a:t>
            </a:r>
            <a:r>
              <a:rPr lang="ja-JP" altLang="en-US" dirty="0"/>
              <a:t>２）日本標準産業分類を利用する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5A33B53-EC0D-44A9-8470-764457268C93}"/>
              </a:ext>
            </a:extLst>
          </p:cNvPr>
          <p:cNvSpPr txBox="1"/>
          <p:nvPr/>
        </p:nvSpPr>
        <p:spPr>
          <a:xfrm>
            <a:off x="1721226" y="4637290"/>
            <a:ext cx="19901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大分類（</a:t>
            </a:r>
            <a:r>
              <a:rPr kumimoji="1" lang="en-US" altLang="ja-JP" dirty="0"/>
              <a:t>A~T</a:t>
            </a:r>
            <a:r>
              <a:rPr kumimoji="1" lang="ja-JP" altLang="en-US" dirty="0"/>
              <a:t>）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FFD0FB5-1CA6-4217-82EE-0124F32F1EAD}"/>
              </a:ext>
            </a:extLst>
          </p:cNvPr>
          <p:cNvSpPr txBox="1"/>
          <p:nvPr/>
        </p:nvSpPr>
        <p:spPr>
          <a:xfrm>
            <a:off x="4338920" y="4639068"/>
            <a:ext cx="207980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中</a:t>
            </a:r>
            <a:r>
              <a:rPr kumimoji="1" lang="ja-JP" altLang="en-US" dirty="0"/>
              <a:t>分類（</a:t>
            </a:r>
            <a:r>
              <a:rPr kumimoji="1" lang="en-US" altLang="ja-JP" dirty="0"/>
              <a:t>01~99</a:t>
            </a:r>
            <a:r>
              <a:rPr kumimoji="1" lang="ja-JP" altLang="en-US" dirty="0"/>
              <a:t>）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ED0D6E0-D11F-4B63-970D-6833C6B1FD90}"/>
              </a:ext>
            </a:extLst>
          </p:cNvPr>
          <p:cNvSpPr txBox="1"/>
          <p:nvPr/>
        </p:nvSpPr>
        <p:spPr>
          <a:xfrm>
            <a:off x="3880502" y="4573601"/>
            <a:ext cx="502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+</a:t>
            </a:r>
            <a:endParaRPr kumimoji="1" lang="ja-JP" altLang="en-US" sz="20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ED85862-A40D-4392-BECC-1B6771AB9FE6}"/>
              </a:ext>
            </a:extLst>
          </p:cNvPr>
          <p:cNvSpPr txBox="1"/>
          <p:nvPr/>
        </p:nvSpPr>
        <p:spPr>
          <a:xfrm>
            <a:off x="7333130" y="4411070"/>
            <a:ext cx="3765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（注１）大分類のみの場合中分類は</a:t>
            </a:r>
            <a:r>
              <a:rPr kumimoji="1" lang="en-US" altLang="ja-JP" dirty="0"/>
              <a:t>00</a:t>
            </a:r>
            <a:r>
              <a:rPr kumimoji="1" lang="ja-JP" altLang="en-US" dirty="0"/>
              <a:t>とする。</a:t>
            </a:r>
            <a:endParaRPr kumimoji="1" lang="en-US" altLang="ja-JP" dirty="0"/>
          </a:p>
          <a:p>
            <a:r>
              <a:rPr lang="ja-JP" altLang="en-US" dirty="0"/>
              <a:t>（注２）当てはまらないものは</a:t>
            </a:r>
            <a:r>
              <a:rPr lang="en-US" altLang="ja-JP" dirty="0" err="1"/>
              <a:t>Txx</a:t>
            </a:r>
            <a:r>
              <a:rPr lang="ja-JP" altLang="en-US" dirty="0"/>
              <a:t>とする。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97A4A85-74C5-40E1-9989-BDC69ACC4053}"/>
              </a:ext>
            </a:extLst>
          </p:cNvPr>
          <p:cNvSpPr txBox="1"/>
          <p:nvPr/>
        </p:nvSpPr>
        <p:spPr>
          <a:xfrm>
            <a:off x="860739" y="5897188"/>
            <a:ext cx="647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（案</a:t>
            </a:r>
            <a:r>
              <a:rPr kumimoji="1" lang="en-US" altLang="ja-JP" dirty="0"/>
              <a:t>3</a:t>
            </a:r>
            <a:r>
              <a:rPr lang="ja-JP" altLang="en-US" dirty="0"/>
              <a:t>）登録申請順に番号をアサインする。（</a:t>
            </a:r>
            <a:r>
              <a:rPr lang="en-US" altLang="ja-JP" dirty="0"/>
              <a:t>000~999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id="{AA54DD2F-AC2B-4F56-B97E-83E7B2780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41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A723D1A1-971C-4807-B9B4-08F164852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698825"/>
              </p:ext>
            </p:extLst>
          </p:nvPr>
        </p:nvGraphicFramePr>
        <p:xfrm>
          <a:off x="986246" y="1411090"/>
          <a:ext cx="9932124" cy="1644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893">
                  <a:extLst>
                    <a:ext uri="{9D8B030D-6E8A-4147-A177-3AD203B41FA5}">
                      <a16:colId xmlns:a16="http://schemas.microsoft.com/office/drawing/2014/main" val="2581667346"/>
                    </a:ext>
                  </a:extLst>
                </a:gridCol>
                <a:gridCol w="1268668">
                  <a:extLst>
                    <a:ext uri="{9D8B030D-6E8A-4147-A177-3AD203B41FA5}">
                      <a16:colId xmlns:a16="http://schemas.microsoft.com/office/drawing/2014/main" val="1162023315"/>
                    </a:ext>
                  </a:extLst>
                </a:gridCol>
                <a:gridCol w="2562501">
                  <a:extLst>
                    <a:ext uri="{9D8B030D-6E8A-4147-A177-3AD203B41FA5}">
                      <a16:colId xmlns:a16="http://schemas.microsoft.com/office/drawing/2014/main" val="289202511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2861472407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343189273"/>
                    </a:ext>
                  </a:extLst>
                </a:gridCol>
              </a:tblGrid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（定義）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コードの意味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コード管理機関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32198"/>
                  </a:ext>
                </a:extLst>
              </a:tr>
              <a:tr h="82235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JPSFEDI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金流商流情報連携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業界区分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ドメインコード表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国連</a:t>
                      </a:r>
                      <a:r>
                        <a:rPr kumimoji="1" lang="en-US" altLang="ja-JP" dirty="0"/>
                        <a:t>CEFACT</a:t>
                      </a:r>
                    </a:p>
                    <a:p>
                      <a:r>
                        <a:rPr kumimoji="1" lang="ja-JP" altLang="en-US" dirty="0"/>
                        <a:t>日本委員会（</a:t>
                      </a:r>
                      <a:r>
                        <a:rPr kumimoji="1" lang="en-US" altLang="ja-JP" dirty="0"/>
                        <a:t>413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07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4A1FE3C-790F-4EF2-A0CC-C0F4CD15B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309555"/>
              </p:ext>
            </p:extLst>
          </p:nvPr>
        </p:nvGraphicFramePr>
        <p:xfrm>
          <a:off x="986246" y="3426994"/>
          <a:ext cx="9932124" cy="249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893">
                  <a:extLst>
                    <a:ext uri="{9D8B030D-6E8A-4147-A177-3AD203B41FA5}">
                      <a16:colId xmlns:a16="http://schemas.microsoft.com/office/drawing/2014/main" val="2581667346"/>
                    </a:ext>
                  </a:extLst>
                </a:gridCol>
                <a:gridCol w="1268668">
                  <a:extLst>
                    <a:ext uri="{9D8B030D-6E8A-4147-A177-3AD203B41FA5}">
                      <a16:colId xmlns:a16="http://schemas.microsoft.com/office/drawing/2014/main" val="1162023315"/>
                    </a:ext>
                  </a:extLst>
                </a:gridCol>
                <a:gridCol w="2562501">
                  <a:extLst>
                    <a:ext uri="{9D8B030D-6E8A-4147-A177-3AD203B41FA5}">
                      <a16:colId xmlns:a16="http://schemas.microsoft.com/office/drawing/2014/main" val="289202511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2861472407"/>
                    </a:ext>
                  </a:extLst>
                </a:gridCol>
                <a:gridCol w="2483031">
                  <a:extLst>
                    <a:ext uri="{9D8B030D-6E8A-4147-A177-3AD203B41FA5}">
                      <a16:colId xmlns:a16="http://schemas.microsoft.com/office/drawing/2014/main" val="343189273"/>
                    </a:ext>
                  </a:extLst>
                </a:gridCol>
              </a:tblGrid>
              <a:tr h="98417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（定義）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コードの意味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コード管理機関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32198"/>
                  </a:ext>
                </a:extLst>
              </a:tr>
              <a:tr h="76602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標準データセット区分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金流商流情報連携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データ区分コード表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SIPS</a:t>
                      </a:r>
                    </a:p>
                    <a:p>
                      <a:r>
                        <a:rPr kumimoji="1" lang="en-US" altLang="ja-JP" dirty="0"/>
                        <a:t>(JPSFEDI)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0700"/>
                  </a:ext>
                </a:extLst>
              </a:tr>
              <a:tr h="74028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（例）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必須データセット区分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金流商流情報連携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データ区分コード表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SIPS</a:t>
                      </a:r>
                    </a:p>
                    <a:p>
                      <a:r>
                        <a:rPr kumimoji="1" lang="en-US" altLang="ja-JP" dirty="0"/>
                        <a:t>(JPSFEDI)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551535"/>
                  </a:ext>
                </a:extLst>
              </a:tr>
            </a:tbl>
          </a:graphicData>
        </a:graphic>
      </p:graphicFrame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39E8DA70-EA25-4A44-82C9-99E37C2A1FBF}"/>
              </a:ext>
            </a:extLst>
          </p:cNvPr>
          <p:cNvCxnSpPr/>
          <p:nvPr/>
        </p:nvCxnSpPr>
        <p:spPr>
          <a:xfrm>
            <a:off x="2808514" y="3055802"/>
            <a:ext cx="6074229" cy="3731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2410598-C800-4FE8-991C-D71FF64DFDA0}"/>
              </a:ext>
            </a:extLst>
          </p:cNvPr>
          <p:cNvSpPr/>
          <p:nvPr/>
        </p:nvSpPr>
        <p:spPr>
          <a:xfrm>
            <a:off x="968252" y="621894"/>
            <a:ext cx="102554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/>
              <a:t>産業界共通の支払通知メッセージのデータ区分コード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26FB2B-AE52-4DAA-8B36-1505DEFBC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21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8114D7F-A824-45B4-8D33-3BEC73F9437A}"/>
              </a:ext>
            </a:extLst>
          </p:cNvPr>
          <p:cNvSpPr/>
          <p:nvPr/>
        </p:nvSpPr>
        <p:spPr>
          <a:xfrm>
            <a:off x="968252" y="452076"/>
            <a:ext cx="10255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b="1" dirty="0"/>
              <a:t>産業界共通の支払通知メッセージ内</a:t>
            </a:r>
            <a:endParaRPr lang="en-US" altLang="ja-JP" sz="3200" b="1" dirty="0"/>
          </a:p>
          <a:p>
            <a:pPr algn="ctr"/>
            <a:r>
              <a:rPr lang="ja-JP" altLang="en-US" sz="3200" b="1" dirty="0"/>
              <a:t>業界区分コード／データ区分コード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732455-CBEE-4687-B4E8-C8BA1276F5FF}"/>
              </a:ext>
            </a:extLst>
          </p:cNvPr>
          <p:cNvSpPr txBox="1"/>
          <p:nvPr/>
        </p:nvSpPr>
        <p:spPr>
          <a:xfrm>
            <a:off x="875211" y="1776549"/>
            <a:ext cx="265176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Remittance Advice</a:t>
            </a:r>
          </a:p>
          <a:p>
            <a:pPr algn="ctr"/>
            <a:r>
              <a:rPr lang="ja-JP" altLang="en-US" b="1" dirty="0"/>
              <a:t>支払通知メッセージ</a:t>
            </a:r>
            <a:endParaRPr kumimoji="1" lang="ja-JP" altLang="en-US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A869A4-BB33-42E3-86A1-EAF5227D0651}"/>
              </a:ext>
            </a:extLst>
          </p:cNvPr>
          <p:cNvSpPr txBox="1"/>
          <p:nvPr/>
        </p:nvSpPr>
        <p:spPr>
          <a:xfrm>
            <a:off x="1792941" y="2829784"/>
            <a:ext cx="44644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CI_ Exchanged Document_ Context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E52E8A-5E6A-48F3-8233-608688568E5C}"/>
              </a:ext>
            </a:extLst>
          </p:cNvPr>
          <p:cNvSpPr txBox="1"/>
          <p:nvPr/>
        </p:nvSpPr>
        <p:spPr>
          <a:xfrm>
            <a:off x="4025153" y="3781330"/>
            <a:ext cx="44644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CI_ Document Context_ Parameter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D2A383-436A-4ADF-8EAA-96BE80BF5A71}"/>
              </a:ext>
            </a:extLst>
          </p:cNvPr>
          <p:cNvSpPr txBox="1"/>
          <p:nvPr/>
        </p:nvSpPr>
        <p:spPr>
          <a:xfrm>
            <a:off x="9251578" y="3781330"/>
            <a:ext cx="13267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Identifier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70A947-51FC-4EBD-9BE3-6A5AF126C944}"/>
              </a:ext>
            </a:extLst>
          </p:cNvPr>
          <p:cNvSpPr txBox="1"/>
          <p:nvPr/>
        </p:nvSpPr>
        <p:spPr>
          <a:xfrm>
            <a:off x="4025153" y="5179901"/>
            <a:ext cx="44644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CI_ Document Context_ Parameter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F8196B-75A3-46DF-A2C3-A3F6F32C31B1}"/>
              </a:ext>
            </a:extLst>
          </p:cNvPr>
          <p:cNvSpPr txBox="1"/>
          <p:nvPr/>
        </p:nvSpPr>
        <p:spPr>
          <a:xfrm>
            <a:off x="9251578" y="5179901"/>
            <a:ext cx="13267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Identifier</a:t>
            </a:r>
            <a:endParaRPr kumimoji="1" lang="ja-JP" altLang="en-US" dirty="0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DC7FB92-BDC1-4C86-A4D6-8A9E7004DE8D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8489577" y="3965996"/>
            <a:ext cx="762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E13A34B-4ABB-409B-8D6F-E9B5E319464D}"/>
              </a:ext>
            </a:extLst>
          </p:cNvPr>
          <p:cNvCxnSpPr/>
          <p:nvPr/>
        </p:nvCxnSpPr>
        <p:spPr>
          <a:xfrm>
            <a:off x="8489577" y="5364571"/>
            <a:ext cx="762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F4177BF-4DD7-4D1C-9CE0-5AE901392EB4}"/>
              </a:ext>
            </a:extLst>
          </p:cNvPr>
          <p:cNvCxnSpPr>
            <a:endCxn id="5" idx="1"/>
          </p:cNvCxnSpPr>
          <p:nvPr/>
        </p:nvCxnSpPr>
        <p:spPr>
          <a:xfrm>
            <a:off x="2223247" y="3965996"/>
            <a:ext cx="18019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8CE7D565-9EF6-45D1-A9B3-08BBFEAD2656}"/>
              </a:ext>
            </a:extLst>
          </p:cNvPr>
          <p:cNvCxnSpPr/>
          <p:nvPr/>
        </p:nvCxnSpPr>
        <p:spPr>
          <a:xfrm>
            <a:off x="2223247" y="5344949"/>
            <a:ext cx="18019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DA49494-5B9C-4ABA-914D-B9EABCE4BCAC}"/>
              </a:ext>
            </a:extLst>
          </p:cNvPr>
          <p:cNvSpPr txBox="1"/>
          <p:nvPr/>
        </p:nvSpPr>
        <p:spPr>
          <a:xfrm>
            <a:off x="2545976" y="3680105"/>
            <a:ext cx="1326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Subset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DE5E5A-77FE-45FE-9ECF-49AC6A116ACD}"/>
              </a:ext>
            </a:extLst>
          </p:cNvPr>
          <p:cNvSpPr txBox="1"/>
          <p:nvPr/>
        </p:nvSpPr>
        <p:spPr>
          <a:xfrm>
            <a:off x="2545976" y="5021783"/>
            <a:ext cx="1326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Business Process</a:t>
            </a:r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5B8F60F-FD3D-473E-9816-C7A2F5E25FD5}"/>
              </a:ext>
            </a:extLst>
          </p:cNvPr>
          <p:cNvCxnSpPr/>
          <p:nvPr/>
        </p:nvCxnSpPr>
        <p:spPr>
          <a:xfrm flipV="1">
            <a:off x="2201091" y="3199116"/>
            <a:ext cx="22156" cy="2165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77F5340-A2DD-4A2E-9CCC-2169BA7B03EB}"/>
              </a:ext>
            </a:extLst>
          </p:cNvPr>
          <p:cNvCxnSpPr>
            <a:stCxn id="4" idx="1"/>
          </p:cNvCxnSpPr>
          <p:nvPr/>
        </p:nvCxnSpPr>
        <p:spPr>
          <a:xfrm flipH="1">
            <a:off x="1400863" y="3014450"/>
            <a:ext cx="392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47D4FF4-DF20-42DE-B52F-FEF0D9389F19}"/>
              </a:ext>
            </a:extLst>
          </p:cNvPr>
          <p:cNvCxnSpPr/>
          <p:nvPr/>
        </p:nvCxnSpPr>
        <p:spPr>
          <a:xfrm flipV="1">
            <a:off x="1400863" y="2422880"/>
            <a:ext cx="0" cy="59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2706F83-9101-415D-9678-45975463DD96}"/>
              </a:ext>
            </a:extLst>
          </p:cNvPr>
          <p:cNvSpPr txBox="1"/>
          <p:nvPr/>
        </p:nvSpPr>
        <p:spPr>
          <a:xfrm>
            <a:off x="8471649" y="4244643"/>
            <a:ext cx="2461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業界区分コード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E26A24E-0D4F-4BFC-9FFC-1B0C913DF5BD}"/>
              </a:ext>
            </a:extLst>
          </p:cNvPr>
          <p:cNvSpPr txBox="1"/>
          <p:nvPr/>
        </p:nvSpPr>
        <p:spPr>
          <a:xfrm>
            <a:off x="8489577" y="5668114"/>
            <a:ext cx="2734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データ</a:t>
            </a:r>
            <a:r>
              <a:rPr kumimoji="1" lang="ja-JP" altLang="en-US" sz="2400" b="1" dirty="0"/>
              <a:t>区分コード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5F9384-6387-4785-B341-BC790F479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528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6F2C22-570C-4CFF-8B82-308A825A9AA4}"/>
              </a:ext>
            </a:extLst>
          </p:cNvPr>
          <p:cNvSpPr txBox="1"/>
          <p:nvPr/>
        </p:nvSpPr>
        <p:spPr>
          <a:xfrm>
            <a:off x="2097740" y="591671"/>
            <a:ext cx="831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業界区分コード／データ区分コードの登録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B5B8F7-0F6B-4461-855C-829DCE7499C6}"/>
              </a:ext>
            </a:extLst>
          </p:cNvPr>
          <p:cNvSpPr txBox="1"/>
          <p:nvPr/>
        </p:nvSpPr>
        <p:spPr>
          <a:xfrm>
            <a:off x="1237128" y="1775012"/>
            <a:ext cx="5396753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業界区分コード</a:t>
            </a:r>
            <a:endParaRPr kumimoji="1" lang="en-US" altLang="ja-JP" sz="2400" dirty="0"/>
          </a:p>
          <a:p>
            <a:r>
              <a:rPr lang="ja-JP" altLang="en-US" sz="2400" dirty="0"/>
              <a:t>業界区分名称</a:t>
            </a:r>
            <a:endParaRPr lang="en-US" altLang="ja-JP" sz="2400" dirty="0"/>
          </a:p>
          <a:p>
            <a:r>
              <a:rPr kumimoji="1" lang="ja-JP" altLang="en-US" sz="2400" dirty="0"/>
              <a:t>業界区分メッセージ管理機関情報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4F1C42C-51C6-494A-845A-AE1CEE76B2DE}"/>
              </a:ext>
            </a:extLst>
          </p:cNvPr>
          <p:cNvSpPr txBox="1"/>
          <p:nvPr/>
        </p:nvSpPr>
        <p:spPr>
          <a:xfrm>
            <a:off x="1909480" y="3573907"/>
            <a:ext cx="4052047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データ区分コード</a:t>
            </a:r>
            <a:endParaRPr kumimoji="1" lang="en-US" altLang="ja-JP" sz="2400" dirty="0"/>
          </a:p>
          <a:p>
            <a:r>
              <a:rPr lang="ja-JP" altLang="en-US" sz="2400" dirty="0"/>
              <a:t>対応</a:t>
            </a:r>
            <a:r>
              <a:rPr lang="en-US" altLang="ja-JP" sz="2400" dirty="0"/>
              <a:t>EDI</a:t>
            </a:r>
            <a:r>
              <a:rPr lang="ja-JP" altLang="en-US" sz="2400" dirty="0"/>
              <a:t>メッセージ</a:t>
            </a:r>
            <a:endParaRPr kumimoji="1" lang="ja-JP" altLang="en-US" sz="2400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B9780FEE-15F2-442A-8A89-B9ECDB68F0AF}"/>
              </a:ext>
            </a:extLst>
          </p:cNvPr>
          <p:cNvCxnSpPr>
            <a:stCxn id="3" idx="2"/>
            <a:endCxn id="4" idx="0"/>
          </p:cNvCxnSpPr>
          <p:nvPr/>
        </p:nvCxnSpPr>
        <p:spPr>
          <a:xfrm flipH="1">
            <a:off x="3935504" y="2975341"/>
            <a:ext cx="1" cy="59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98BA441-E2D3-4A5C-8F38-3D51FC16B62C}"/>
              </a:ext>
            </a:extLst>
          </p:cNvPr>
          <p:cNvSpPr txBox="1"/>
          <p:nvPr/>
        </p:nvSpPr>
        <p:spPr>
          <a:xfrm>
            <a:off x="3939989" y="3244334"/>
            <a:ext cx="1344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１</a:t>
            </a:r>
            <a:r>
              <a:rPr kumimoji="1" lang="en-US" altLang="ja-JP" b="1" dirty="0"/>
              <a:t>..</a:t>
            </a:r>
            <a:r>
              <a:rPr kumimoji="1" lang="ja-JP" altLang="en-US" b="1" dirty="0"/>
              <a:t>ｎ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8E16AEC7-E5AD-433E-98B1-9C4C122F4244}"/>
              </a:ext>
            </a:extLst>
          </p:cNvPr>
          <p:cNvSpPr/>
          <p:nvPr/>
        </p:nvSpPr>
        <p:spPr>
          <a:xfrm>
            <a:off x="8247533" y="1863718"/>
            <a:ext cx="2169448" cy="119873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</a:rPr>
              <a:t>登録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3E7F519D-C4AB-4C83-840E-72360CA5B22E}"/>
              </a:ext>
            </a:extLst>
          </p:cNvPr>
          <p:cNvSpPr/>
          <p:nvPr/>
        </p:nvSpPr>
        <p:spPr>
          <a:xfrm>
            <a:off x="6884894" y="2169459"/>
            <a:ext cx="1237130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ローチャート: 磁気ディスク 10">
            <a:extLst>
              <a:ext uri="{FF2B5EF4-FFF2-40B4-BE49-F238E27FC236}">
                <a16:creationId xmlns:a16="http://schemas.microsoft.com/office/drawing/2014/main" id="{C8390AAF-A2C7-422C-8BAD-D7DD5F080C5B}"/>
              </a:ext>
            </a:extLst>
          </p:cNvPr>
          <p:cNvSpPr/>
          <p:nvPr/>
        </p:nvSpPr>
        <p:spPr>
          <a:xfrm>
            <a:off x="7427257" y="4016410"/>
            <a:ext cx="3810000" cy="1604571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tx1"/>
                </a:solidFill>
              </a:rPr>
              <a:t>レジストリ</a:t>
            </a:r>
            <a:endParaRPr kumimoji="1" lang="en-US" altLang="ja-JP" sz="28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2800" b="1" dirty="0">
                <a:solidFill>
                  <a:schemeClr val="tx1"/>
                </a:solidFill>
              </a:rPr>
              <a:t>公開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8637E9A2-4B20-4FDF-BAB0-F660BA82F95D}"/>
              </a:ext>
            </a:extLst>
          </p:cNvPr>
          <p:cNvCxnSpPr>
            <a:stCxn id="8" idx="4"/>
            <a:endCxn id="11" idx="1"/>
          </p:cNvCxnSpPr>
          <p:nvPr/>
        </p:nvCxnSpPr>
        <p:spPr>
          <a:xfrm>
            <a:off x="9332257" y="3062449"/>
            <a:ext cx="0" cy="9539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3A16B8CB-3F47-4CA7-ADC6-DAE32CC52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6B085-F854-4601-91CE-F791019A9DA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826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615</Words>
  <Application>Microsoft Office PowerPoint</Application>
  <PresentationFormat>ワイド画面</PresentationFormat>
  <Paragraphs>161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等线</vt:lpstr>
      <vt:lpstr>新細明體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19</cp:revision>
  <dcterms:created xsi:type="dcterms:W3CDTF">2018-01-22T01:10:12Z</dcterms:created>
  <dcterms:modified xsi:type="dcterms:W3CDTF">2018-01-24T02:53:16Z</dcterms:modified>
</cp:coreProperties>
</file>