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8"/>
  </p:handoutMasterIdLst>
  <p:sldIdLst>
    <p:sldId id="256" r:id="rId2"/>
    <p:sldId id="257" r:id="rId3"/>
    <p:sldId id="258" r:id="rId4"/>
    <p:sldId id="259" r:id="rId5"/>
    <p:sldId id="260" r:id="rId6"/>
    <p:sldId id="261" r:id="rId7"/>
  </p:sldIdLst>
  <p:sldSz cx="10693400" cy="7562850"/>
  <p:notesSz cx="6735763" cy="986631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8" d="100"/>
          <a:sy n="58" d="100"/>
        </p:scale>
        <p:origin x="516" y="4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13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>
            <a:extLst>
              <a:ext uri="{FF2B5EF4-FFF2-40B4-BE49-F238E27FC236}">
                <a16:creationId xmlns:a16="http://schemas.microsoft.com/office/drawing/2014/main" id="{D6D4609F-1490-4E6E-A0DC-99947801A83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1"/>
            <a:ext cx="2918897" cy="494973"/>
          </a:xfrm>
          <a:prstGeom prst="rect">
            <a:avLst/>
          </a:prstGeom>
        </p:spPr>
        <p:txBody>
          <a:bodyPr vert="horz" lIns="83146" tIns="41573" rIns="83146" bIns="41573" rtlCol="0"/>
          <a:lstStyle>
            <a:lvl1pPr algn="l">
              <a:defRPr sz="11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9159DA59-D0A0-4447-ACC8-D3782A8871F9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15867" y="1"/>
            <a:ext cx="2917897" cy="494973"/>
          </a:xfrm>
          <a:prstGeom prst="rect">
            <a:avLst/>
          </a:prstGeom>
        </p:spPr>
        <p:txBody>
          <a:bodyPr vert="horz" lIns="83146" tIns="41573" rIns="83146" bIns="41573" rtlCol="0"/>
          <a:lstStyle>
            <a:lvl1pPr algn="r">
              <a:defRPr sz="1100"/>
            </a:lvl1pPr>
          </a:lstStyle>
          <a:p>
            <a:fld id="{67685399-7C41-4D2A-8F00-155B770A3025}" type="datetimeFigureOut">
              <a:rPr kumimoji="1" lang="ja-JP" altLang="en-US" smtClean="0"/>
              <a:t>2018/1/25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F811F877-3601-4EB5-8739-586834C79D01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371342"/>
            <a:ext cx="2918897" cy="494972"/>
          </a:xfrm>
          <a:prstGeom prst="rect">
            <a:avLst/>
          </a:prstGeom>
        </p:spPr>
        <p:txBody>
          <a:bodyPr vert="horz" lIns="83146" tIns="41573" rIns="83146" bIns="41573" rtlCol="0" anchor="b"/>
          <a:lstStyle>
            <a:lvl1pPr algn="l">
              <a:defRPr sz="11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62FD5C6E-888F-496E-A67D-53797C14A6EB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15867" y="9371342"/>
            <a:ext cx="2917897" cy="494972"/>
          </a:xfrm>
          <a:prstGeom prst="rect">
            <a:avLst/>
          </a:prstGeom>
        </p:spPr>
        <p:txBody>
          <a:bodyPr vert="horz" lIns="83146" tIns="41573" rIns="83146" bIns="41573" rtlCol="0" anchor="b"/>
          <a:lstStyle>
            <a:lvl1pPr algn="r">
              <a:defRPr sz="1100"/>
            </a:lvl1pPr>
          </a:lstStyle>
          <a:p>
            <a:fld id="{C5B236F6-852C-473F-9D7A-F92845C5718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8622777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802005" y="2344483"/>
            <a:ext cx="9089390" cy="15881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604010" y="4235196"/>
            <a:ext cx="7485380" cy="189071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rgbClr val="898989"/>
                </a:solidFill>
                <a:latin typeface="Calibri"/>
                <a:cs typeface="Calibri"/>
              </a:defRPr>
            </a:lvl1pPr>
          </a:lstStyle>
          <a:p>
            <a:pPr marL="12700">
              <a:lnSpc>
                <a:spcPts val="1240"/>
              </a:lnSpc>
            </a:pPr>
            <a:r>
              <a:rPr spc="-15" dirty="0"/>
              <a:t>2018/01/24ver.1</a:t>
            </a: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1/25/2018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rgbClr val="898989"/>
                </a:solidFill>
                <a:latin typeface="Calibri"/>
                <a:cs typeface="Calibri"/>
              </a:defRPr>
            </a:lvl1pPr>
          </a:lstStyle>
          <a:p>
            <a:pPr marL="25400">
              <a:lnSpc>
                <a:spcPts val="1240"/>
              </a:lnSpc>
            </a:pPr>
            <a:fld id="{81D60167-4931-47E6-BA6A-407CBD079E47}" type="slidenum">
              <a:rPr dirty="0"/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000" b="0" i="0">
                <a:solidFill>
                  <a:schemeClr val="tx1"/>
                </a:solidFill>
                <a:latin typeface="Yu Gothic Light"/>
                <a:cs typeface="Yu Gothic Light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rgbClr val="898989"/>
                </a:solidFill>
                <a:latin typeface="Calibri"/>
                <a:cs typeface="Calibri"/>
              </a:defRPr>
            </a:lvl1pPr>
          </a:lstStyle>
          <a:p>
            <a:pPr marL="12700">
              <a:lnSpc>
                <a:spcPts val="1240"/>
              </a:lnSpc>
            </a:pPr>
            <a:r>
              <a:rPr spc="-15" dirty="0"/>
              <a:t>2018/01/24ver.1</a:t>
            </a: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1/25/2018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rgbClr val="898989"/>
                </a:solidFill>
                <a:latin typeface="Calibri"/>
                <a:cs typeface="Calibri"/>
              </a:defRPr>
            </a:lvl1pPr>
          </a:lstStyle>
          <a:p>
            <a:pPr marL="25400">
              <a:lnSpc>
                <a:spcPts val="1240"/>
              </a:lnSpc>
            </a:pPr>
            <a:fld id="{81D60167-4931-47E6-BA6A-407CBD079E47}" type="slidenum">
              <a:rPr dirty="0"/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000" b="0" i="0">
                <a:solidFill>
                  <a:schemeClr val="tx1"/>
                </a:solidFill>
                <a:latin typeface="Yu Gothic Light"/>
                <a:cs typeface="Yu Gothic Light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534670" y="1739455"/>
            <a:ext cx="4651629" cy="499148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5507101" y="1739455"/>
            <a:ext cx="4651629" cy="499148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rgbClr val="898989"/>
                </a:solidFill>
                <a:latin typeface="Calibri"/>
                <a:cs typeface="Calibri"/>
              </a:defRPr>
            </a:lvl1pPr>
          </a:lstStyle>
          <a:p>
            <a:pPr marL="12700">
              <a:lnSpc>
                <a:spcPts val="1240"/>
              </a:lnSpc>
            </a:pPr>
            <a:r>
              <a:rPr spc="-15" dirty="0"/>
              <a:t>2018/01/24ver.1</a:t>
            </a:r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1/25/2018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rgbClr val="898989"/>
                </a:solidFill>
                <a:latin typeface="Calibri"/>
                <a:cs typeface="Calibri"/>
              </a:defRPr>
            </a:lvl1pPr>
          </a:lstStyle>
          <a:p>
            <a:pPr marL="25400">
              <a:lnSpc>
                <a:spcPts val="1240"/>
              </a:lnSpc>
            </a:pPr>
            <a:fld id="{81D60167-4931-47E6-BA6A-407CBD079E47}" type="slidenum">
              <a:rPr dirty="0"/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000" b="0" i="0">
                <a:solidFill>
                  <a:schemeClr val="tx1"/>
                </a:solidFill>
                <a:latin typeface="Yu Gothic Light"/>
                <a:cs typeface="Yu Gothic Light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rgbClr val="898989"/>
                </a:solidFill>
                <a:latin typeface="Calibri"/>
                <a:cs typeface="Calibri"/>
              </a:defRPr>
            </a:lvl1pPr>
          </a:lstStyle>
          <a:p>
            <a:pPr marL="12700">
              <a:lnSpc>
                <a:spcPts val="1240"/>
              </a:lnSpc>
            </a:pPr>
            <a:r>
              <a:rPr spc="-15" dirty="0"/>
              <a:t>2018/01/24ver.1</a:t>
            </a:r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1/25/2018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rgbClr val="898989"/>
                </a:solidFill>
                <a:latin typeface="Calibri"/>
                <a:cs typeface="Calibri"/>
              </a:defRPr>
            </a:lvl1pPr>
          </a:lstStyle>
          <a:p>
            <a:pPr marL="25400">
              <a:lnSpc>
                <a:spcPts val="1240"/>
              </a:lnSpc>
            </a:pPr>
            <a:fld id="{81D60167-4931-47E6-BA6A-407CBD079E47}" type="slidenum">
              <a:rPr dirty="0"/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rgbClr val="898989"/>
                </a:solidFill>
                <a:latin typeface="Calibri"/>
                <a:cs typeface="Calibri"/>
              </a:defRPr>
            </a:lvl1pPr>
          </a:lstStyle>
          <a:p>
            <a:pPr marL="12700">
              <a:lnSpc>
                <a:spcPts val="1240"/>
              </a:lnSpc>
            </a:pPr>
            <a:r>
              <a:rPr spc="-15" dirty="0"/>
              <a:t>2018/01/24ver.1</a:t>
            </a:r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1/25/2018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rgbClr val="898989"/>
                </a:solidFill>
                <a:latin typeface="Calibri"/>
                <a:cs typeface="Calibri"/>
              </a:defRPr>
            </a:lvl1pPr>
          </a:lstStyle>
          <a:p>
            <a:pPr marL="25400">
              <a:lnSpc>
                <a:spcPts val="1240"/>
              </a:lnSpc>
            </a:pPr>
            <a:fld id="{81D60167-4931-47E6-BA6A-407CBD079E47}" type="slidenum">
              <a:rPr dirty="0"/>
              <a:t>‹#›</a:t>
            </a:fld>
            <a:endParaRPr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300342" y="675386"/>
            <a:ext cx="4092714" cy="63563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000" b="0" i="0">
                <a:solidFill>
                  <a:schemeClr val="tx1"/>
                </a:solidFill>
                <a:latin typeface="Yu Gothic Light"/>
                <a:cs typeface="Yu Gothic Light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1535169" y="1573022"/>
            <a:ext cx="7623060" cy="42595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1482223" y="6811771"/>
            <a:ext cx="1058545" cy="1778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200" b="0" i="0">
                <a:solidFill>
                  <a:srgbClr val="898989"/>
                </a:solidFill>
                <a:latin typeface="Calibri"/>
                <a:cs typeface="Calibri"/>
              </a:defRPr>
            </a:lvl1pPr>
          </a:lstStyle>
          <a:p>
            <a:pPr marL="12700">
              <a:lnSpc>
                <a:spcPts val="1240"/>
              </a:lnSpc>
            </a:pPr>
            <a:r>
              <a:rPr spc="-15" dirty="0"/>
              <a:t>2018/01/24ver.1</a:t>
            </a: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534670" y="7033450"/>
            <a:ext cx="2459482" cy="37814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1/25/2018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9094857" y="6811771"/>
            <a:ext cx="128270" cy="1778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200" b="0" i="0">
                <a:solidFill>
                  <a:srgbClr val="898989"/>
                </a:solidFill>
                <a:latin typeface="Calibri"/>
                <a:cs typeface="Calibri"/>
              </a:defRPr>
            </a:lvl1pPr>
          </a:lstStyle>
          <a:p>
            <a:pPr marL="25400">
              <a:lnSpc>
                <a:spcPts val="1240"/>
              </a:lnSpc>
            </a:pPr>
            <a:fld id="{81D60167-4931-47E6-BA6A-407CBD079E47}" type="slidenum">
              <a:rPr dirty="0"/>
              <a:t>‹#›</a:t>
            </a:fld>
            <a:endParaRPr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292485" y="2188717"/>
            <a:ext cx="8212455" cy="1589405"/>
          </a:xfrm>
          <a:prstGeom prst="rect">
            <a:avLst/>
          </a:prstGeom>
        </p:spPr>
        <p:txBody>
          <a:bodyPr vert="horz" wrap="square" lIns="0" tIns="106045" rIns="0" bIns="0" rtlCol="0">
            <a:spAutoFit/>
          </a:bodyPr>
          <a:lstStyle/>
          <a:p>
            <a:pPr marL="2734310" marR="5080" indent="-2722245">
              <a:lnSpc>
                <a:spcPts val="5830"/>
              </a:lnSpc>
              <a:spcBef>
                <a:spcPts val="835"/>
              </a:spcBef>
            </a:pPr>
            <a:r>
              <a:rPr sz="5400" dirty="0"/>
              <a:t>中⼩企業共通</a:t>
            </a:r>
            <a:r>
              <a:rPr sz="5400" dirty="0">
                <a:latin typeface="Calibri Light"/>
                <a:cs typeface="Calibri Light"/>
              </a:rPr>
              <a:t>ED</a:t>
            </a:r>
            <a:r>
              <a:rPr sz="5400" spc="-5" dirty="0">
                <a:latin typeface="Calibri Light"/>
                <a:cs typeface="Calibri Light"/>
              </a:rPr>
              <a:t>I</a:t>
            </a:r>
            <a:r>
              <a:rPr sz="5400" dirty="0"/>
              <a:t>標準</a:t>
            </a:r>
            <a:r>
              <a:rPr sz="5400" dirty="0">
                <a:latin typeface="Calibri Light"/>
                <a:cs typeface="Calibri Light"/>
              </a:rPr>
              <a:t>(</a:t>
            </a:r>
            <a:r>
              <a:rPr sz="5400" dirty="0"/>
              <a:t>初版</a:t>
            </a:r>
            <a:r>
              <a:rPr sz="5400" dirty="0">
                <a:latin typeface="Calibri Light"/>
                <a:cs typeface="Calibri Light"/>
              </a:rPr>
              <a:t>) </a:t>
            </a:r>
            <a:r>
              <a:rPr sz="5400" dirty="0"/>
              <a:t>策定⽅針</a:t>
            </a:r>
            <a:endParaRPr sz="5400">
              <a:latin typeface="Calibri Light"/>
              <a:cs typeface="Calibri Light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49757" y="4697983"/>
            <a:ext cx="2994660" cy="938530"/>
          </a:xfrm>
          <a:prstGeom prst="rect">
            <a:avLst/>
          </a:prstGeom>
        </p:spPr>
        <p:txBody>
          <a:bodyPr vert="horz" wrap="square" lIns="0" tIns="10287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810"/>
              </a:spcBef>
            </a:pPr>
            <a:r>
              <a:rPr sz="2400" dirty="0">
                <a:latin typeface="Yu Gothic"/>
                <a:cs typeface="Yu Gothic"/>
              </a:rPr>
              <a:t>特定⾮営利活動法⼈</a:t>
            </a:r>
            <a:endParaRPr sz="2400">
              <a:latin typeface="Yu Gothic"/>
              <a:cs typeface="Yu Gothic"/>
            </a:endParaRPr>
          </a:p>
          <a:p>
            <a:pPr algn="ctr">
              <a:lnSpc>
                <a:spcPct val="100000"/>
              </a:lnSpc>
              <a:spcBef>
                <a:spcPts val="710"/>
              </a:spcBef>
            </a:pPr>
            <a:r>
              <a:rPr sz="2400" dirty="0">
                <a:latin typeface="Calibri"/>
                <a:cs typeface="Calibri"/>
              </a:rPr>
              <a:t>IT</a:t>
            </a:r>
            <a:r>
              <a:rPr sz="2400" dirty="0">
                <a:latin typeface="Yu Gothic"/>
                <a:cs typeface="Yu Gothic"/>
              </a:rPr>
              <a:t>コーディネータ協会</a:t>
            </a:r>
            <a:endParaRPr sz="2400">
              <a:latin typeface="Yu Gothic"/>
              <a:cs typeface="Yu Gothic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240"/>
              </a:lnSpc>
            </a:pPr>
            <a:r>
              <a:rPr spc="-15" dirty="0"/>
              <a:t>2018/01/24ver.1</a:t>
            </a:r>
          </a:p>
        </p:txBody>
      </p:sp>
      <p:sp>
        <p:nvSpPr>
          <p:cNvPr id="5" name="object 5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ts val="1240"/>
              </a:lnSpc>
            </a:pPr>
            <a:fld id="{81D60167-4931-47E6-BA6A-407CBD079E47}" type="slidenum">
              <a:rPr dirty="0"/>
              <a:t>1</a:t>
            </a:fld>
            <a:endParaRPr dirty="0"/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8EA705D0-9F2D-4188-AB8E-FD36E04F5460}"/>
              </a:ext>
            </a:extLst>
          </p:cNvPr>
          <p:cNvSpPr txBox="1"/>
          <p:nvPr/>
        </p:nvSpPr>
        <p:spPr>
          <a:xfrm>
            <a:off x="7951857" y="388613"/>
            <a:ext cx="2286000" cy="36933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b="1" dirty="0"/>
              <a:t>業界横断</a:t>
            </a:r>
            <a:r>
              <a:rPr lang="en-US" altLang="ja-JP" b="1" dirty="0"/>
              <a:t>2017-4-04</a:t>
            </a:r>
            <a:endParaRPr kumimoji="1" lang="ja-JP" altLang="en-US" b="1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240"/>
              </a:lnSpc>
            </a:pPr>
            <a:r>
              <a:rPr spc="-15" dirty="0"/>
              <a:t>2018/01/24ver.1</a:t>
            </a:r>
          </a:p>
        </p:txBody>
      </p:sp>
      <p:sp>
        <p:nvSpPr>
          <p:cNvPr id="5" name="object 5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ts val="1240"/>
              </a:lnSpc>
            </a:pPr>
            <a:fld id="{81D60167-4931-47E6-BA6A-407CBD079E47}" type="slidenum">
              <a:rPr dirty="0"/>
              <a:t>2</a:t>
            </a:fld>
            <a:endParaRPr dirty="0"/>
          </a:p>
        </p:txBody>
      </p:sp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513209" y="743966"/>
            <a:ext cx="5666740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600" dirty="0"/>
              <a:t>中⼩企業共通</a:t>
            </a:r>
            <a:r>
              <a:rPr sz="3600" spc="-5" dirty="0">
                <a:latin typeface="Calibri Light"/>
                <a:cs typeface="Calibri Light"/>
              </a:rPr>
              <a:t>EDI</a:t>
            </a:r>
            <a:r>
              <a:rPr sz="3600" dirty="0"/>
              <a:t>標準の概要</a:t>
            </a:r>
            <a:endParaRPr sz="3600">
              <a:latin typeface="Calibri Light"/>
              <a:cs typeface="Calibri Light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482223" y="1591310"/>
            <a:ext cx="7605395" cy="46837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41300" indent="-228600">
              <a:lnSpc>
                <a:spcPts val="2770"/>
              </a:lnSpc>
              <a:spcBef>
                <a:spcPts val="100"/>
              </a:spcBef>
              <a:buFont typeface="Arial"/>
              <a:buChar char="•"/>
              <a:tabLst>
                <a:tab pos="241300" algn="l"/>
              </a:tabLst>
            </a:pPr>
            <a:r>
              <a:rPr sz="2400" dirty="0">
                <a:latin typeface="Yu Gothic"/>
                <a:cs typeface="Yu Gothic"/>
              </a:rPr>
              <a:t>中⼩企業共通</a:t>
            </a:r>
            <a:r>
              <a:rPr sz="2400" spc="-5" dirty="0">
                <a:latin typeface="Calibri"/>
                <a:cs typeface="Calibri"/>
              </a:rPr>
              <a:t>ED</a:t>
            </a:r>
            <a:r>
              <a:rPr sz="2400" dirty="0">
                <a:latin typeface="Calibri"/>
                <a:cs typeface="Calibri"/>
              </a:rPr>
              <a:t>I</a:t>
            </a:r>
            <a:r>
              <a:rPr sz="2400" dirty="0">
                <a:latin typeface="Yu Gothic"/>
                <a:cs typeface="Yu Gothic"/>
              </a:rPr>
              <a:t>標準（初版）の構成</a:t>
            </a:r>
            <a:endParaRPr sz="2400">
              <a:latin typeface="Yu Gothic"/>
              <a:cs typeface="Yu Gothic"/>
            </a:endParaRPr>
          </a:p>
          <a:p>
            <a:pPr marL="469265">
              <a:lnSpc>
                <a:spcPts val="2235"/>
              </a:lnSpc>
              <a:tabLst>
                <a:tab pos="926465" algn="l"/>
              </a:tabLst>
            </a:pPr>
            <a:r>
              <a:rPr sz="2000" spc="-5" dirty="0">
                <a:latin typeface="Yu Gothic"/>
                <a:cs typeface="Yu Gothic"/>
              </a:rPr>
              <a:t>①	中⼩企業共通</a:t>
            </a:r>
            <a:r>
              <a:rPr sz="2000" spc="-5" dirty="0">
                <a:latin typeface="Calibri"/>
                <a:cs typeface="Calibri"/>
              </a:rPr>
              <a:t>EDI</a:t>
            </a:r>
            <a:r>
              <a:rPr sz="2000" spc="-5" dirty="0">
                <a:latin typeface="Yu Gothic"/>
                <a:cs typeface="Yu Gothic"/>
              </a:rPr>
              <a:t>標準仕様書</a:t>
            </a:r>
            <a:r>
              <a:rPr sz="2000" spc="-10" dirty="0">
                <a:latin typeface="Calibri"/>
                <a:cs typeface="Calibri"/>
              </a:rPr>
              <a:t>→</a:t>
            </a:r>
            <a:r>
              <a:rPr sz="2000" spc="-5" dirty="0">
                <a:latin typeface="Yu Gothic"/>
                <a:cs typeface="Yu Gothic"/>
              </a:rPr>
              <a:t>パブコメ対象</a:t>
            </a:r>
            <a:endParaRPr sz="2000">
              <a:latin typeface="Yu Gothic"/>
              <a:cs typeface="Yu Gothic"/>
            </a:endParaRPr>
          </a:p>
          <a:p>
            <a:pPr marL="1155065" lvl="1" indent="-227965">
              <a:lnSpc>
                <a:spcPts val="1930"/>
              </a:lnSpc>
              <a:buFont typeface="Arial"/>
              <a:buChar char="•"/>
              <a:tabLst>
                <a:tab pos="1155065" algn="l"/>
                <a:tab pos="1156335" algn="l"/>
              </a:tabLst>
            </a:pPr>
            <a:r>
              <a:rPr sz="1700" spc="-5" dirty="0">
                <a:latin typeface="Yu Gothic"/>
                <a:cs typeface="Yu Gothic"/>
              </a:rPr>
              <a:t>相互連携性情報項⽬仕様を規定</a:t>
            </a:r>
            <a:endParaRPr sz="1700">
              <a:latin typeface="Yu Gothic"/>
              <a:cs typeface="Yu Gothic"/>
            </a:endParaRPr>
          </a:p>
          <a:p>
            <a:pPr marL="1155065" lvl="1" indent="-227965">
              <a:lnSpc>
                <a:spcPts val="1964"/>
              </a:lnSpc>
              <a:buFont typeface="Arial"/>
              <a:buChar char="•"/>
              <a:tabLst>
                <a:tab pos="1155065" algn="l"/>
                <a:tab pos="1156335" algn="l"/>
              </a:tabLst>
            </a:pPr>
            <a:r>
              <a:rPr sz="1700" spc="-5" dirty="0">
                <a:latin typeface="Yu Gothic"/>
                <a:cs typeface="Yu Gothic"/>
              </a:rPr>
              <a:t>対象情報項⽬は初版については注⽂メッセージのみ</a:t>
            </a:r>
            <a:endParaRPr sz="1700">
              <a:latin typeface="Yu Gothic"/>
              <a:cs typeface="Yu Gothic"/>
            </a:endParaRPr>
          </a:p>
          <a:p>
            <a:pPr marL="1612900" lvl="2" indent="-228600">
              <a:lnSpc>
                <a:spcPts val="1760"/>
              </a:lnSpc>
              <a:buFont typeface="Arial"/>
              <a:buChar char="•"/>
              <a:tabLst>
                <a:tab pos="1612265" algn="l"/>
                <a:tab pos="1612900" algn="l"/>
              </a:tabLst>
            </a:pPr>
            <a:r>
              <a:rPr sz="1500" dirty="0">
                <a:latin typeface="Yu Gothic"/>
                <a:cs typeface="Yu Gothic"/>
              </a:rPr>
              <a:t>必須情報項⽬：</a:t>
            </a:r>
            <a:r>
              <a:rPr sz="1500" dirty="0">
                <a:latin typeface="Calibri"/>
                <a:cs typeface="Calibri"/>
              </a:rPr>
              <a:t>13</a:t>
            </a:r>
            <a:r>
              <a:rPr sz="1500" dirty="0">
                <a:latin typeface="Yu Gothic"/>
                <a:cs typeface="Yu Gothic"/>
              </a:rPr>
              <a:t>項⽬</a:t>
            </a:r>
            <a:r>
              <a:rPr sz="1500" spc="-5" dirty="0">
                <a:latin typeface="Calibri"/>
                <a:cs typeface="Calibri"/>
              </a:rPr>
              <a:t>→</a:t>
            </a:r>
            <a:r>
              <a:rPr sz="1500" dirty="0">
                <a:latin typeface="Yu Gothic"/>
                <a:cs typeface="Yu Gothic"/>
              </a:rPr>
              <a:t>業務アプリが実装</a:t>
            </a:r>
            <a:endParaRPr sz="1500">
              <a:latin typeface="Yu Gothic"/>
              <a:cs typeface="Yu Gothic"/>
            </a:endParaRPr>
          </a:p>
          <a:p>
            <a:pPr marL="1612900" lvl="2" indent="-228600">
              <a:lnSpc>
                <a:spcPts val="1664"/>
              </a:lnSpc>
              <a:buFont typeface="Arial"/>
              <a:buChar char="•"/>
              <a:tabLst>
                <a:tab pos="1612265" algn="l"/>
                <a:tab pos="1612900" algn="l"/>
              </a:tabLst>
            </a:pPr>
            <a:r>
              <a:rPr sz="1500" dirty="0">
                <a:latin typeface="Yu Gothic"/>
                <a:cs typeface="Yu Gothic"/>
              </a:rPr>
              <a:t>必須＋任意：</a:t>
            </a:r>
            <a:r>
              <a:rPr sz="1500" dirty="0">
                <a:latin typeface="Calibri"/>
                <a:cs typeface="Calibri"/>
              </a:rPr>
              <a:t>135</a:t>
            </a:r>
            <a:r>
              <a:rPr sz="1500" dirty="0">
                <a:latin typeface="Yu Gothic"/>
                <a:cs typeface="Yu Gothic"/>
              </a:rPr>
              <a:t>項⽬</a:t>
            </a:r>
            <a:r>
              <a:rPr sz="1500" spc="-5" dirty="0">
                <a:latin typeface="Calibri"/>
                <a:cs typeface="Calibri"/>
              </a:rPr>
              <a:t>→</a:t>
            </a:r>
            <a:r>
              <a:rPr sz="1500" dirty="0">
                <a:latin typeface="Yu Gothic"/>
                <a:cs typeface="Yu Gothic"/>
              </a:rPr>
              <a:t>共通</a:t>
            </a:r>
            <a:r>
              <a:rPr sz="1500" dirty="0">
                <a:latin typeface="Calibri"/>
                <a:cs typeface="Calibri"/>
              </a:rPr>
              <a:t>EDI</a:t>
            </a:r>
            <a:r>
              <a:rPr sz="1500" dirty="0">
                <a:latin typeface="Yu Gothic"/>
                <a:cs typeface="Yu Gothic"/>
              </a:rPr>
              <a:t>プロバイダが実装</a:t>
            </a:r>
            <a:endParaRPr sz="1500">
              <a:latin typeface="Yu Gothic"/>
              <a:cs typeface="Yu Gothic"/>
            </a:endParaRPr>
          </a:p>
          <a:p>
            <a:pPr marL="926465" marR="5080" indent="-457200">
              <a:lnSpc>
                <a:spcPct val="70000"/>
              </a:lnSpc>
              <a:spcBef>
                <a:spcPts val="605"/>
              </a:spcBef>
              <a:tabLst>
                <a:tab pos="926465" algn="l"/>
              </a:tabLst>
            </a:pPr>
            <a:r>
              <a:rPr sz="2000" spc="-5" dirty="0">
                <a:latin typeface="Yu Gothic"/>
                <a:cs typeface="Yu Gothic"/>
              </a:rPr>
              <a:t>②	中⼩企業共通</a:t>
            </a:r>
            <a:r>
              <a:rPr sz="2000" spc="-5" dirty="0">
                <a:latin typeface="Calibri"/>
                <a:cs typeface="Calibri"/>
              </a:rPr>
              <a:t>EDI</a:t>
            </a:r>
            <a:r>
              <a:rPr sz="2000" spc="-5" dirty="0">
                <a:latin typeface="Yu Gothic"/>
                <a:cs typeface="Yu Gothic"/>
              </a:rPr>
              <a:t>メッセージガイドライン</a:t>
            </a:r>
            <a:r>
              <a:rPr sz="2000" spc="-10" dirty="0">
                <a:latin typeface="Calibri"/>
                <a:cs typeface="Calibri"/>
              </a:rPr>
              <a:t>→</a:t>
            </a:r>
            <a:r>
              <a:rPr sz="2000" spc="-5" dirty="0">
                <a:latin typeface="Yu Gothic"/>
                <a:cs typeface="Yu Gothic"/>
              </a:rPr>
              <a:t>パブコメ参考資 料</a:t>
            </a:r>
            <a:endParaRPr sz="2000">
              <a:latin typeface="Yu Gothic"/>
              <a:cs typeface="Yu Gothic"/>
            </a:endParaRPr>
          </a:p>
          <a:p>
            <a:pPr marL="1155065" lvl="1" indent="-227965">
              <a:lnSpc>
                <a:spcPts val="1875"/>
              </a:lnSpc>
              <a:buFont typeface="Arial"/>
              <a:buChar char="•"/>
              <a:tabLst>
                <a:tab pos="1155065" algn="l"/>
                <a:tab pos="1156335" algn="l"/>
              </a:tabLst>
            </a:pPr>
            <a:r>
              <a:rPr sz="1700" spc="-5" dirty="0">
                <a:latin typeface="Yu Gothic"/>
                <a:cs typeface="Yu Gothic"/>
              </a:rPr>
              <a:t>中⼩企業共通</a:t>
            </a:r>
            <a:r>
              <a:rPr sz="1700" spc="-10" dirty="0">
                <a:latin typeface="Calibri"/>
                <a:cs typeface="Calibri"/>
              </a:rPr>
              <a:t>EDI</a:t>
            </a:r>
            <a:r>
              <a:rPr sz="1700" spc="-5" dirty="0">
                <a:latin typeface="Yu Gothic"/>
                <a:cs typeface="Yu Gothic"/>
              </a:rPr>
              <a:t>メッセージ仕様</a:t>
            </a:r>
            <a:endParaRPr sz="1700">
              <a:latin typeface="Yu Gothic"/>
              <a:cs typeface="Yu Gothic"/>
            </a:endParaRPr>
          </a:p>
          <a:p>
            <a:pPr marL="1155700" lvl="1" indent="-228600">
              <a:lnSpc>
                <a:spcPts val="1870"/>
              </a:lnSpc>
              <a:buFont typeface="Arial"/>
              <a:buChar char="•"/>
              <a:tabLst>
                <a:tab pos="1155065" algn="l"/>
                <a:tab pos="1156335" algn="l"/>
              </a:tabLst>
            </a:pPr>
            <a:r>
              <a:rPr sz="1700" spc="-5" dirty="0">
                <a:latin typeface="Yu Gothic"/>
                <a:cs typeface="Yu Gothic"/>
              </a:rPr>
              <a:t>中⼩企業共通</a:t>
            </a:r>
            <a:r>
              <a:rPr sz="1700" spc="-10" dirty="0">
                <a:latin typeface="Calibri"/>
                <a:cs typeface="Calibri"/>
              </a:rPr>
              <a:t>EDI</a:t>
            </a:r>
            <a:r>
              <a:rPr sz="1700" spc="-5" dirty="0">
                <a:latin typeface="Yu Gothic"/>
                <a:cs typeface="Yu Gothic"/>
              </a:rPr>
              <a:t>メッセージ運⽤ガイドライン</a:t>
            </a:r>
            <a:endParaRPr sz="1700">
              <a:latin typeface="Yu Gothic"/>
              <a:cs typeface="Yu Gothic"/>
            </a:endParaRPr>
          </a:p>
          <a:p>
            <a:pPr marL="469900">
              <a:lnSpc>
                <a:spcPts val="2235"/>
              </a:lnSpc>
              <a:tabLst>
                <a:tab pos="926465" algn="l"/>
              </a:tabLst>
            </a:pPr>
            <a:r>
              <a:rPr sz="2000" spc="-5" dirty="0">
                <a:latin typeface="Yu Gothic"/>
                <a:cs typeface="Yu Gothic"/>
              </a:rPr>
              <a:t>③	中⼩企業共通</a:t>
            </a:r>
            <a:r>
              <a:rPr sz="2000" spc="-5" dirty="0">
                <a:latin typeface="Calibri"/>
                <a:cs typeface="Calibri"/>
              </a:rPr>
              <a:t>EDI</a:t>
            </a:r>
            <a:r>
              <a:rPr sz="2000" spc="-5" dirty="0">
                <a:latin typeface="Yu Gothic"/>
                <a:cs typeface="Yu Gothic"/>
              </a:rPr>
              <a:t>実装ガイドライン</a:t>
            </a:r>
            <a:r>
              <a:rPr sz="2000" spc="-10" dirty="0">
                <a:latin typeface="Calibri"/>
                <a:cs typeface="Calibri"/>
              </a:rPr>
              <a:t>→</a:t>
            </a:r>
            <a:r>
              <a:rPr sz="2000" spc="-5" dirty="0">
                <a:latin typeface="Yu Gothic"/>
                <a:cs typeface="Yu Gothic"/>
              </a:rPr>
              <a:t>パブコメ対象外</a:t>
            </a:r>
            <a:endParaRPr sz="2000">
              <a:latin typeface="Yu Gothic"/>
              <a:cs typeface="Yu Gothic"/>
            </a:endParaRPr>
          </a:p>
          <a:p>
            <a:pPr marL="1155065" marR="67945" lvl="1" indent="-227965">
              <a:lnSpc>
                <a:spcPct val="70000"/>
              </a:lnSpc>
              <a:spcBef>
                <a:spcPts val="560"/>
              </a:spcBef>
              <a:buFont typeface="Arial"/>
              <a:buChar char="•"/>
              <a:tabLst>
                <a:tab pos="1155065" algn="l"/>
                <a:tab pos="1156335" algn="l"/>
              </a:tabLst>
            </a:pPr>
            <a:r>
              <a:rPr sz="1700" spc="-5" dirty="0">
                <a:latin typeface="Yu Gothic"/>
                <a:cs typeface="Yu Gothic"/>
              </a:rPr>
              <a:t>実証検証結果を</a:t>
            </a:r>
            <a:r>
              <a:rPr sz="1700" spc="-5" dirty="0">
                <a:latin typeface="Calibri"/>
                <a:cs typeface="Calibri"/>
              </a:rPr>
              <a:t>2018</a:t>
            </a:r>
            <a:r>
              <a:rPr sz="1700" spc="-5" dirty="0">
                <a:latin typeface="Yu Gothic"/>
                <a:cs typeface="Yu Gothic"/>
              </a:rPr>
              <a:t>年</a:t>
            </a:r>
            <a:r>
              <a:rPr sz="1700" spc="-5" dirty="0">
                <a:latin typeface="Calibri"/>
                <a:cs typeface="Calibri"/>
              </a:rPr>
              <a:t>2</a:t>
            </a:r>
            <a:r>
              <a:rPr sz="1700" spc="-5" dirty="0">
                <a:latin typeface="Yu Gothic"/>
                <a:cs typeface="Yu Gothic"/>
              </a:rPr>
              <a:t>⽉の技術部会で審議し、審議の結論を実装 ガイドラインに反映させて策定</a:t>
            </a:r>
            <a:endParaRPr sz="1700">
              <a:latin typeface="Yu Gothic"/>
              <a:cs typeface="Yu Gothic"/>
            </a:endParaRPr>
          </a:p>
          <a:p>
            <a:pPr marL="1155065" lvl="1" indent="-228600">
              <a:lnSpc>
                <a:spcPts val="1925"/>
              </a:lnSpc>
              <a:buFont typeface="Arial"/>
              <a:buChar char="•"/>
              <a:tabLst>
                <a:tab pos="1155065" algn="l"/>
                <a:tab pos="1155700" algn="l"/>
              </a:tabLst>
            </a:pPr>
            <a:r>
              <a:rPr sz="1700" spc="-5" dirty="0">
                <a:latin typeface="Yu Gothic"/>
                <a:cs typeface="Yu Gothic"/>
              </a:rPr>
              <a:t>共通</a:t>
            </a:r>
            <a:r>
              <a:rPr sz="1700" spc="-10" dirty="0">
                <a:latin typeface="Calibri"/>
                <a:cs typeface="Calibri"/>
              </a:rPr>
              <a:t>EDI</a:t>
            </a:r>
            <a:r>
              <a:rPr sz="1700" spc="-5" dirty="0">
                <a:latin typeface="Yu Gothic"/>
                <a:cs typeface="Yu Gothic"/>
              </a:rPr>
              <a:t>プロバイダ間連携プロトコルは技術部会の審議対象</a:t>
            </a:r>
            <a:endParaRPr sz="1700">
              <a:latin typeface="Yu Gothic"/>
              <a:cs typeface="Yu Gothic"/>
            </a:endParaRPr>
          </a:p>
          <a:p>
            <a:pPr marL="241300" indent="-228600">
              <a:lnSpc>
                <a:spcPts val="2775"/>
              </a:lnSpc>
              <a:spcBef>
                <a:spcPts val="125"/>
              </a:spcBef>
              <a:buFont typeface="Arial"/>
              <a:buChar char="•"/>
              <a:tabLst>
                <a:tab pos="241300" algn="l"/>
              </a:tabLst>
            </a:pPr>
            <a:r>
              <a:rPr sz="2400" dirty="0">
                <a:latin typeface="Yu Gothic"/>
                <a:cs typeface="Yu Gothic"/>
              </a:rPr>
              <a:t>中⼩企業共通</a:t>
            </a:r>
            <a:r>
              <a:rPr sz="2400" spc="-5" dirty="0">
                <a:latin typeface="Calibri"/>
                <a:cs typeface="Calibri"/>
              </a:rPr>
              <a:t>ED</a:t>
            </a:r>
            <a:r>
              <a:rPr sz="2400" dirty="0">
                <a:latin typeface="Calibri"/>
                <a:cs typeface="Calibri"/>
              </a:rPr>
              <a:t>I</a:t>
            </a:r>
            <a:r>
              <a:rPr sz="2400" dirty="0">
                <a:latin typeface="Yu Gothic"/>
                <a:cs typeface="Yu Gothic"/>
              </a:rPr>
              <a:t>標準の策定と管理</a:t>
            </a:r>
            <a:endParaRPr sz="2400">
              <a:latin typeface="Yu Gothic"/>
              <a:cs typeface="Yu Gothic"/>
            </a:endParaRPr>
          </a:p>
          <a:p>
            <a:pPr marL="698500" lvl="1" indent="-228600">
              <a:lnSpc>
                <a:spcPts val="1935"/>
              </a:lnSpc>
              <a:buFont typeface="Arial"/>
              <a:buChar char="•"/>
              <a:tabLst>
                <a:tab pos="697865" algn="l"/>
                <a:tab pos="698500" algn="l"/>
              </a:tabLst>
            </a:pPr>
            <a:r>
              <a:rPr sz="2000" spc="-5" dirty="0">
                <a:latin typeface="Yu Gothic"/>
                <a:cs typeface="Yu Gothic"/>
              </a:rPr>
              <a:t>作成者：中⼩企業庁平成２８年度経営⼒向上・ＩＴ基盤整備</a:t>
            </a:r>
            <a:endParaRPr sz="2000">
              <a:latin typeface="Yu Gothic"/>
              <a:cs typeface="Yu Gothic"/>
            </a:endParaRPr>
          </a:p>
          <a:p>
            <a:pPr marL="697865">
              <a:lnSpc>
                <a:spcPts val="1930"/>
              </a:lnSpc>
            </a:pPr>
            <a:r>
              <a:rPr sz="2000" spc="-5" dirty="0">
                <a:latin typeface="Yu Gothic"/>
                <a:cs typeface="Yu Gothic"/>
              </a:rPr>
              <a:t>⽀援事業（次世代企業間データ連携調査事業）事務局</a:t>
            </a:r>
            <a:endParaRPr sz="2000">
              <a:latin typeface="Yu Gothic"/>
              <a:cs typeface="Yu Gothic"/>
            </a:endParaRPr>
          </a:p>
          <a:p>
            <a:pPr marL="698500" lvl="1" indent="-228600">
              <a:lnSpc>
                <a:spcPts val="2290"/>
              </a:lnSpc>
              <a:buFont typeface="Arial"/>
              <a:buChar char="•"/>
              <a:tabLst>
                <a:tab pos="697865" algn="l"/>
                <a:tab pos="698500" algn="l"/>
              </a:tabLst>
            </a:pPr>
            <a:r>
              <a:rPr sz="2000" spc="-5" dirty="0">
                <a:latin typeface="Yu Gothic"/>
                <a:cs typeface="Yu Gothic"/>
              </a:rPr>
              <a:t>管理者：中⼩企業共通</a:t>
            </a:r>
            <a:r>
              <a:rPr sz="2000" spc="-5" dirty="0">
                <a:latin typeface="Calibri"/>
                <a:cs typeface="Calibri"/>
              </a:rPr>
              <a:t>EDI</a:t>
            </a:r>
            <a:r>
              <a:rPr sz="2000" spc="-5" dirty="0">
                <a:latin typeface="Yu Gothic"/>
                <a:cs typeface="Yu Gothic"/>
              </a:rPr>
              <a:t>推進協議会（</a:t>
            </a:r>
            <a:r>
              <a:rPr sz="2000" spc="-5" dirty="0">
                <a:latin typeface="Calibri"/>
                <a:cs typeface="Calibri"/>
              </a:rPr>
              <a:t>2018</a:t>
            </a:r>
            <a:r>
              <a:rPr sz="2000" spc="-5" dirty="0">
                <a:latin typeface="Yu Gothic"/>
                <a:cs typeface="Yu Gothic"/>
              </a:rPr>
              <a:t>年度発⾜予定）</a:t>
            </a:r>
            <a:endParaRPr sz="2000">
              <a:latin typeface="Yu Gothic"/>
              <a:cs typeface="Yu Gothic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240"/>
              </a:lnSpc>
            </a:pPr>
            <a:r>
              <a:rPr spc="-15" dirty="0"/>
              <a:t>2018/01/24ver.1</a:t>
            </a:r>
          </a:p>
        </p:txBody>
      </p:sp>
      <p:sp>
        <p:nvSpPr>
          <p:cNvPr id="5" name="object 5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ts val="1240"/>
              </a:lnSpc>
            </a:pPr>
            <a:fld id="{81D60167-4931-47E6-BA6A-407CBD079E47}" type="slidenum">
              <a:rPr dirty="0"/>
              <a:t>3</a:t>
            </a:fld>
            <a:endParaRPr dirty="0"/>
          </a:p>
        </p:txBody>
      </p:sp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482223" y="849883"/>
            <a:ext cx="7952740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600" dirty="0"/>
              <a:t>中⼩企業共通</a:t>
            </a:r>
            <a:r>
              <a:rPr sz="3600" spc="-5" dirty="0">
                <a:latin typeface="Calibri Light"/>
                <a:cs typeface="Calibri Light"/>
              </a:rPr>
              <a:t>EDI</a:t>
            </a:r>
            <a:r>
              <a:rPr sz="3600" dirty="0"/>
              <a:t>標準策定ロードマップ</a:t>
            </a:r>
            <a:endParaRPr sz="3600">
              <a:latin typeface="Calibri Light"/>
              <a:cs typeface="Calibri Light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482223" y="1720850"/>
            <a:ext cx="7705090" cy="412877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240665" indent="-227965">
              <a:lnSpc>
                <a:spcPts val="2975"/>
              </a:lnSpc>
              <a:spcBef>
                <a:spcPts val="95"/>
              </a:spcBef>
              <a:buFont typeface="Arial"/>
              <a:buChar char="•"/>
              <a:tabLst>
                <a:tab pos="241300" algn="l"/>
              </a:tabLst>
            </a:pPr>
            <a:r>
              <a:rPr sz="2600" spc="-5" dirty="0">
                <a:latin typeface="Yu Gothic"/>
                <a:cs typeface="Yu Gothic"/>
              </a:rPr>
              <a:t>中⼩企業共通</a:t>
            </a:r>
            <a:r>
              <a:rPr sz="2600" spc="-10" dirty="0">
                <a:latin typeface="Calibri"/>
                <a:cs typeface="Calibri"/>
              </a:rPr>
              <a:t>ED</a:t>
            </a:r>
            <a:r>
              <a:rPr sz="2600" spc="-5" dirty="0">
                <a:latin typeface="Calibri"/>
                <a:cs typeface="Calibri"/>
              </a:rPr>
              <a:t>I</a:t>
            </a:r>
            <a:r>
              <a:rPr sz="2600" spc="-5" dirty="0">
                <a:latin typeface="Yu Gothic"/>
                <a:cs typeface="Yu Gothic"/>
              </a:rPr>
              <a:t>標準</a:t>
            </a:r>
            <a:r>
              <a:rPr sz="2600" spc="-5" dirty="0">
                <a:latin typeface="Calibri"/>
                <a:cs typeface="Calibri"/>
              </a:rPr>
              <a:t>_</a:t>
            </a:r>
            <a:r>
              <a:rPr sz="2600" spc="-5" dirty="0">
                <a:latin typeface="Yu Gothic"/>
                <a:cs typeface="Yu Gothic"/>
              </a:rPr>
              <a:t>パブコメ版</a:t>
            </a:r>
            <a:endParaRPr sz="2600">
              <a:latin typeface="Yu Gothic"/>
              <a:cs typeface="Yu Gothic"/>
            </a:endParaRPr>
          </a:p>
          <a:p>
            <a:pPr marL="697865" lvl="1" indent="-227965">
              <a:lnSpc>
                <a:spcPts val="2495"/>
              </a:lnSpc>
              <a:buFont typeface="Arial"/>
              <a:buChar char="•"/>
              <a:tabLst>
                <a:tab pos="697865" algn="l"/>
                <a:tab pos="698500" algn="l"/>
              </a:tabLst>
            </a:pPr>
            <a:r>
              <a:rPr sz="2200" spc="-5" dirty="0">
                <a:latin typeface="Calibri"/>
                <a:cs typeface="Calibri"/>
              </a:rPr>
              <a:t>2017/12/11</a:t>
            </a:r>
            <a:r>
              <a:rPr sz="2200" spc="-10" dirty="0">
                <a:latin typeface="Yu Gothic"/>
                <a:cs typeface="Yu Gothic"/>
              </a:rPr>
              <a:t>〜</a:t>
            </a:r>
            <a:r>
              <a:rPr sz="2200" spc="-5" dirty="0">
                <a:latin typeface="Calibri"/>
                <a:cs typeface="Calibri"/>
              </a:rPr>
              <a:t>2018/1/10</a:t>
            </a:r>
            <a:r>
              <a:rPr sz="2200" spc="-5" dirty="0">
                <a:latin typeface="Yu Gothic"/>
                <a:cs typeface="Yu Gothic"/>
              </a:rPr>
              <a:t>で意⾒公募</a:t>
            </a:r>
            <a:endParaRPr sz="2200">
              <a:latin typeface="Yu Gothic"/>
              <a:cs typeface="Yu Gothic"/>
            </a:endParaRPr>
          </a:p>
          <a:p>
            <a:pPr marL="240665" indent="-227965">
              <a:lnSpc>
                <a:spcPts val="2975"/>
              </a:lnSpc>
              <a:spcBef>
                <a:spcPts val="65"/>
              </a:spcBef>
              <a:buFont typeface="Arial"/>
              <a:buChar char="•"/>
              <a:tabLst>
                <a:tab pos="241300" algn="l"/>
              </a:tabLst>
            </a:pPr>
            <a:r>
              <a:rPr sz="2600" spc="-5" dirty="0">
                <a:latin typeface="Yu Gothic"/>
                <a:cs typeface="Yu Gothic"/>
              </a:rPr>
              <a:t>中⼩企業共通</a:t>
            </a:r>
            <a:r>
              <a:rPr sz="2600" spc="-10" dirty="0">
                <a:latin typeface="Calibri"/>
                <a:cs typeface="Calibri"/>
              </a:rPr>
              <a:t>ED</a:t>
            </a:r>
            <a:r>
              <a:rPr sz="2600" spc="-5" dirty="0">
                <a:latin typeface="Calibri"/>
                <a:cs typeface="Calibri"/>
              </a:rPr>
              <a:t>I</a:t>
            </a:r>
            <a:r>
              <a:rPr sz="2600" spc="-5" dirty="0">
                <a:latin typeface="Yu Gothic"/>
                <a:cs typeface="Yu Gothic"/>
              </a:rPr>
              <a:t>標準</a:t>
            </a:r>
            <a:r>
              <a:rPr sz="2600" spc="-10" dirty="0">
                <a:latin typeface="Calibri"/>
                <a:cs typeface="Calibri"/>
              </a:rPr>
              <a:t>(</a:t>
            </a:r>
            <a:r>
              <a:rPr sz="2600" spc="-5" dirty="0">
                <a:latin typeface="Yu Gothic"/>
                <a:cs typeface="Yu Gothic"/>
              </a:rPr>
              <a:t>初版</a:t>
            </a:r>
            <a:r>
              <a:rPr sz="2600" spc="-5" dirty="0">
                <a:latin typeface="Calibri"/>
                <a:cs typeface="Calibri"/>
              </a:rPr>
              <a:t>)_</a:t>
            </a:r>
            <a:r>
              <a:rPr sz="2600" spc="-5" dirty="0">
                <a:latin typeface="Yu Gothic"/>
                <a:cs typeface="Yu Gothic"/>
              </a:rPr>
              <a:t>ドラフト版</a:t>
            </a:r>
            <a:endParaRPr sz="2600">
              <a:latin typeface="Yu Gothic"/>
              <a:cs typeface="Yu Gothic"/>
            </a:endParaRPr>
          </a:p>
          <a:p>
            <a:pPr marL="697865" marR="10160" lvl="1" indent="-227965">
              <a:lnSpc>
                <a:spcPct val="70000"/>
              </a:lnSpc>
              <a:spcBef>
                <a:spcPts val="645"/>
              </a:spcBef>
              <a:buFont typeface="Arial"/>
              <a:buChar char="•"/>
              <a:tabLst>
                <a:tab pos="697865" algn="l"/>
                <a:tab pos="698500" algn="l"/>
              </a:tabLst>
            </a:pPr>
            <a:r>
              <a:rPr sz="2200" spc="-5" dirty="0">
                <a:latin typeface="Yu Gothic"/>
                <a:cs typeface="Yu Gothic"/>
              </a:rPr>
              <a:t>パブコメ結果、および実証検証結果を反映したドラフト </a:t>
            </a:r>
            <a:r>
              <a:rPr sz="2200" dirty="0">
                <a:latin typeface="Yu Gothic"/>
                <a:cs typeface="Yu Gothic"/>
              </a:rPr>
              <a:t>版</a:t>
            </a:r>
            <a:r>
              <a:rPr sz="2200" dirty="0">
                <a:latin typeface="Calibri"/>
                <a:cs typeface="Calibri"/>
              </a:rPr>
              <a:t>_r</a:t>
            </a:r>
            <a:r>
              <a:rPr sz="2200" spc="-5" dirty="0">
                <a:latin typeface="Calibri"/>
                <a:cs typeface="Calibri"/>
              </a:rPr>
              <a:t>1</a:t>
            </a:r>
            <a:r>
              <a:rPr sz="2200" dirty="0">
                <a:latin typeface="Yu Gothic"/>
                <a:cs typeface="Yu Gothic"/>
              </a:rPr>
              <a:t>を技術部会</a:t>
            </a:r>
            <a:r>
              <a:rPr sz="2200" spc="-5" dirty="0">
                <a:latin typeface="Calibri"/>
                <a:cs typeface="Calibri"/>
              </a:rPr>
              <a:t>(2/</a:t>
            </a:r>
            <a:r>
              <a:rPr sz="2200" dirty="0">
                <a:latin typeface="Calibri"/>
                <a:cs typeface="Calibri"/>
              </a:rPr>
              <a:t>6</a:t>
            </a:r>
            <a:r>
              <a:rPr sz="2200" spc="-10" dirty="0">
                <a:latin typeface="Yu Gothic"/>
                <a:cs typeface="Yu Gothic"/>
              </a:rPr>
              <a:t>開</a:t>
            </a:r>
            <a:r>
              <a:rPr sz="2200" dirty="0">
                <a:latin typeface="Yu Gothic"/>
                <a:cs typeface="Yu Gothic"/>
              </a:rPr>
              <a:t>催</a:t>
            </a:r>
            <a:r>
              <a:rPr sz="2200" spc="-5" dirty="0">
                <a:latin typeface="Calibri"/>
                <a:cs typeface="Calibri"/>
              </a:rPr>
              <a:t>)</a:t>
            </a:r>
            <a:r>
              <a:rPr sz="2200" spc="-5" dirty="0">
                <a:latin typeface="Yu Gothic"/>
                <a:cs typeface="Yu Gothic"/>
              </a:rPr>
              <a:t>で審議。</a:t>
            </a:r>
            <a:endParaRPr sz="2200">
              <a:latin typeface="Yu Gothic"/>
              <a:cs typeface="Yu Gothic"/>
            </a:endParaRPr>
          </a:p>
          <a:p>
            <a:pPr marL="697865" lvl="1" indent="-227965">
              <a:lnSpc>
                <a:spcPts val="2205"/>
              </a:lnSpc>
              <a:buFont typeface="Arial"/>
              <a:buChar char="•"/>
              <a:tabLst>
                <a:tab pos="697865" algn="l"/>
                <a:tab pos="698500" algn="l"/>
              </a:tabLst>
            </a:pPr>
            <a:r>
              <a:rPr sz="2200" spc="-5" dirty="0">
                <a:latin typeface="Yu Gothic"/>
                <a:cs typeface="Yu Gothic"/>
              </a:rPr>
              <a:t>技術部会の審議結果を反映したドラフ</a:t>
            </a:r>
            <a:r>
              <a:rPr sz="2200" dirty="0">
                <a:latin typeface="Yu Gothic"/>
                <a:cs typeface="Yu Gothic"/>
              </a:rPr>
              <a:t>ト</a:t>
            </a:r>
            <a:r>
              <a:rPr sz="2200" spc="-5" dirty="0">
                <a:latin typeface="Calibri"/>
                <a:cs typeface="Calibri"/>
              </a:rPr>
              <a:t>_r</a:t>
            </a:r>
            <a:r>
              <a:rPr sz="2200" dirty="0">
                <a:latin typeface="Calibri"/>
                <a:cs typeface="Calibri"/>
              </a:rPr>
              <a:t>2</a:t>
            </a:r>
            <a:r>
              <a:rPr sz="2200" spc="-5" dirty="0">
                <a:latin typeface="Yu Gothic"/>
                <a:cs typeface="Yu Gothic"/>
              </a:rPr>
              <a:t>版を作成</a:t>
            </a:r>
            <a:endParaRPr sz="2200">
              <a:latin typeface="Yu Gothic"/>
              <a:cs typeface="Yu Gothic"/>
            </a:endParaRPr>
          </a:p>
          <a:p>
            <a:pPr marL="697865" lvl="1" indent="-228600">
              <a:lnSpc>
                <a:spcPts val="2495"/>
              </a:lnSpc>
              <a:buFont typeface="Arial"/>
              <a:buChar char="•"/>
              <a:tabLst>
                <a:tab pos="697865" algn="l"/>
                <a:tab pos="698500" algn="l"/>
              </a:tabLst>
            </a:pPr>
            <a:r>
              <a:rPr sz="2200" dirty="0">
                <a:latin typeface="Yu Gothic"/>
                <a:cs typeface="Yu Gothic"/>
              </a:rPr>
              <a:t>ドラフト</a:t>
            </a:r>
            <a:r>
              <a:rPr sz="2200" dirty="0">
                <a:latin typeface="Calibri"/>
                <a:cs typeface="Calibri"/>
              </a:rPr>
              <a:t>_r</a:t>
            </a:r>
            <a:r>
              <a:rPr sz="2200" spc="-5" dirty="0">
                <a:latin typeface="Calibri"/>
                <a:cs typeface="Calibri"/>
              </a:rPr>
              <a:t>2</a:t>
            </a:r>
            <a:r>
              <a:rPr sz="2200" spc="-5" dirty="0">
                <a:latin typeface="Yu Gothic"/>
                <a:cs typeface="Yu Gothic"/>
              </a:rPr>
              <a:t>版を整備委員会</a:t>
            </a:r>
            <a:r>
              <a:rPr sz="2200" dirty="0">
                <a:latin typeface="Yu Gothic"/>
                <a:cs typeface="Yu Gothic"/>
              </a:rPr>
              <a:t>（</a:t>
            </a:r>
            <a:r>
              <a:rPr sz="2200" spc="-5" dirty="0">
                <a:latin typeface="Calibri"/>
                <a:cs typeface="Calibri"/>
              </a:rPr>
              <a:t>2018/2/2</a:t>
            </a:r>
            <a:r>
              <a:rPr sz="2200" spc="-10" dirty="0">
                <a:latin typeface="Calibri"/>
                <a:cs typeface="Calibri"/>
              </a:rPr>
              <a:t>7</a:t>
            </a:r>
            <a:r>
              <a:rPr sz="2200" spc="-5" dirty="0">
                <a:latin typeface="Yu Gothic"/>
                <a:cs typeface="Yu Gothic"/>
              </a:rPr>
              <a:t>開催）で審議</a:t>
            </a:r>
            <a:endParaRPr sz="2200">
              <a:latin typeface="Yu Gothic"/>
              <a:cs typeface="Yu Gothic"/>
            </a:endParaRPr>
          </a:p>
          <a:p>
            <a:pPr marL="240665" indent="-227965">
              <a:lnSpc>
                <a:spcPts val="2975"/>
              </a:lnSpc>
              <a:spcBef>
                <a:spcPts val="60"/>
              </a:spcBef>
              <a:buFont typeface="Arial"/>
              <a:buChar char="•"/>
              <a:tabLst>
                <a:tab pos="241300" algn="l"/>
              </a:tabLst>
            </a:pPr>
            <a:r>
              <a:rPr sz="2600" spc="-5" dirty="0">
                <a:latin typeface="Yu Gothic"/>
                <a:cs typeface="Yu Gothic"/>
              </a:rPr>
              <a:t>中⼩企業共通</a:t>
            </a:r>
            <a:r>
              <a:rPr sz="2600" spc="-10" dirty="0">
                <a:latin typeface="Calibri"/>
                <a:cs typeface="Calibri"/>
              </a:rPr>
              <a:t>ED</a:t>
            </a:r>
            <a:r>
              <a:rPr sz="2600" spc="-5" dirty="0">
                <a:latin typeface="Calibri"/>
                <a:cs typeface="Calibri"/>
              </a:rPr>
              <a:t>I</a:t>
            </a:r>
            <a:r>
              <a:rPr sz="2600" spc="-5" dirty="0">
                <a:latin typeface="Yu Gothic"/>
                <a:cs typeface="Yu Gothic"/>
              </a:rPr>
              <a:t>標準</a:t>
            </a:r>
            <a:r>
              <a:rPr sz="2600" spc="-10" dirty="0">
                <a:latin typeface="Calibri"/>
                <a:cs typeface="Calibri"/>
              </a:rPr>
              <a:t>(</a:t>
            </a:r>
            <a:r>
              <a:rPr sz="2600" spc="-5" dirty="0">
                <a:latin typeface="Yu Gothic"/>
                <a:cs typeface="Yu Gothic"/>
              </a:rPr>
              <a:t>初版</a:t>
            </a:r>
            <a:r>
              <a:rPr sz="2600" spc="-5" dirty="0">
                <a:latin typeface="Calibri"/>
                <a:cs typeface="Calibri"/>
              </a:rPr>
              <a:t>)</a:t>
            </a:r>
            <a:r>
              <a:rPr sz="2600" spc="-5" dirty="0">
                <a:latin typeface="Yu Gothic"/>
                <a:cs typeface="Yu Gothic"/>
              </a:rPr>
              <a:t>＜確定版＞</a:t>
            </a:r>
            <a:endParaRPr sz="2600">
              <a:latin typeface="Yu Gothic"/>
              <a:cs typeface="Yu Gothic"/>
            </a:endParaRPr>
          </a:p>
          <a:p>
            <a:pPr marL="697865" lvl="1" indent="-227965">
              <a:lnSpc>
                <a:spcPts val="2495"/>
              </a:lnSpc>
              <a:buFont typeface="Arial"/>
              <a:buChar char="•"/>
              <a:tabLst>
                <a:tab pos="697865" algn="l"/>
                <a:tab pos="698500" algn="l"/>
              </a:tabLst>
            </a:pPr>
            <a:r>
              <a:rPr sz="2200" dirty="0">
                <a:latin typeface="Calibri"/>
                <a:cs typeface="Calibri"/>
              </a:rPr>
              <a:t>201</a:t>
            </a:r>
            <a:r>
              <a:rPr sz="2200" spc="-5" dirty="0">
                <a:latin typeface="Calibri"/>
                <a:cs typeface="Calibri"/>
              </a:rPr>
              <a:t>8</a:t>
            </a:r>
            <a:r>
              <a:rPr sz="2200" dirty="0">
                <a:latin typeface="Yu Gothic"/>
                <a:cs typeface="Yu Gothic"/>
              </a:rPr>
              <a:t>年</a:t>
            </a:r>
            <a:r>
              <a:rPr sz="2200" spc="-5" dirty="0">
                <a:latin typeface="Calibri"/>
                <a:cs typeface="Calibri"/>
              </a:rPr>
              <a:t>3</a:t>
            </a:r>
            <a:r>
              <a:rPr sz="2200" spc="-5" dirty="0">
                <a:latin typeface="Yu Gothic"/>
                <a:cs typeface="Yu Gothic"/>
              </a:rPr>
              <a:t>⽉に公開</a:t>
            </a:r>
            <a:endParaRPr sz="2200">
              <a:latin typeface="Yu Gothic"/>
              <a:cs typeface="Yu Gothic"/>
            </a:endParaRPr>
          </a:p>
          <a:p>
            <a:pPr marL="240665" indent="-227965">
              <a:lnSpc>
                <a:spcPts val="2975"/>
              </a:lnSpc>
              <a:spcBef>
                <a:spcPts val="60"/>
              </a:spcBef>
              <a:buFont typeface="Arial"/>
              <a:buChar char="•"/>
              <a:tabLst>
                <a:tab pos="241300" algn="l"/>
              </a:tabLst>
            </a:pPr>
            <a:r>
              <a:rPr sz="2600" spc="-5" dirty="0">
                <a:latin typeface="Yu Gothic"/>
                <a:cs typeface="Yu Gothic"/>
              </a:rPr>
              <a:t>以降のバージョンアップ</a:t>
            </a:r>
            <a:endParaRPr sz="2600">
              <a:latin typeface="Yu Gothic"/>
              <a:cs typeface="Yu Gothic"/>
            </a:endParaRPr>
          </a:p>
          <a:p>
            <a:pPr marL="697865" lvl="1" indent="-227965">
              <a:lnSpc>
                <a:spcPts val="2100"/>
              </a:lnSpc>
              <a:buFont typeface="Arial"/>
              <a:buChar char="•"/>
              <a:tabLst>
                <a:tab pos="697865" algn="l"/>
                <a:tab pos="698500" algn="l"/>
              </a:tabLst>
            </a:pPr>
            <a:r>
              <a:rPr sz="2200" dirty="0">
                <a:latin typeface="Yu Gothic"/>
                <a:cs typeface="Yu Gothic"/>
              </a:rPr>
              <a:t>中⼩企業共通</a:t>
            </a:r>
            <a:r>
              <a:rPr sz="2200" spc="-5" dirty="0">
                <a:latin typeface="Calibri"/>
                <a:cs typeface="Calibri"/>
              </a:rPr>
              <a:t>EDI</a:t>
            </a:r>
            <a:r>
              <a:rPr sz="2200" spc="-5" dirty="0">
                <a:latin typeface="Yu Gothic"/>
                <a:cs typeface="Yu Gothic"/>
              </a:rPr>
              <a:t>推進協議会で標準（初版）に反映でき</a:t>
            </a:r>
            <a:endParaRPr sz="2200">
              <a:latin typeface="Yu Gothic"/>
              <a:cs typeface="Yu Gothic"/>
            </a:endParaRPr>
          </a:p>
          <a:p>
            <a:pPr marL="697865" marR="5080">
              <a:lnSpc>
                <a:spcPct val="70000"/>
              </a:lnSpc>
              <a:spcBef>
                <a:spcPts val="395"/>
              </a:spcBef>
            </a:pPr>
            <a:r>
              <a:rPr sz="2200" spc="-5" dirty="0">
                <a:latin typeface="Yu Gothic"/>
                <a:cs typeface="Yu Gothic"/>
              </a:rPr>
              <a:t>なかったパブコメ意⾒等を審議し、バージョンアップし 公開する（次回バージョンアップは</a:t>
            </a:r>
            <a:r>
              <a:rPr sz="2200" spc="-5" dirty="0">
                <a:latin typeface="Calibri"/>
                <a:cs typeface="Calibri"/>
              </a:rPr>
              <a:t>201</a:t>
            </a:r>
            <a:r>
              <a:rPr sz="2200" spc="-10" dirty="0">
                <a:latin typeface="Calibri"/>
                <a:cs typeface="Calibri"/>
              </a:rPr>
              <a:t>8</a:t>
            </a:r>
            <a:r>
              <a:rPr sz="2200" spc="-5" dirty="0">
                <a:latin typeface="Yu Gothic"/>
                <a:cs typeface="Yu Gothic"/>
              </a:rPr>
              <a:t>年度中を予定）</a:t>
            </a:r>
            <a:endParaRPr sz="2200">
              <a:latin typeface="Yu Gothic"/>
              <a:cs typeface="Yu Gothic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777117" y="695959"/>
            <a:ext cx="7140575" cy="6356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5" dirty="0"/>
              <a:t>仕様に関するパブコメのご意⾒</a:t>
            </a:r>
          </a:p>
        </p:txBody>
      </p:sp>
      <p:sp>
        <p:nvSpPr>
          <p:cNvPr id="3" name="object 3"/>
          <p:cNvSpPr/>
          <p:nvPr/>
        </p:nvSpPr>
        <p:spPr>
          <a:xfrm>
            <a:off x="7281557" y="4031360"/>
            <a:ext cx="2383790" cy="0"/>
          </a:xfrm>
          <a:custGeom>
            <a:avLst/>
            <a:gdLst/>
            <a:ahLst/>
            <a:cxnLst/>
            <a:rect l="l" t="t" r="r" b="b"/>
            <a:pathLst>
              <a:path w="2383790">
                <a:moveTo>
                  <a:pt x="0" y="0"/>
                </a:moveTo>
                <a:lnTo>
                  <a:pt x="2383536" y="0"/>
                </a:lnTo>
              </a:path>
            </a:pathLst>
          </a:custGeom>
          <a:ln w="9905">
            <a:solidFill>
              <a:srgbClr val="E0E5E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6703199" y="4031360"/>
            <a:ext cx="433705" cy="0"/>
          </a:xfrm>
          <a:custGeom>
            <a:avLst/>
            <a:gdLst/>
            <a:ahLst/>
            <a:cxnLst/>
            <a:rect l="l" t="t" r="r" b="b"/>
            <a:pathLst>
              <a:path w="433704">
                <a:moveTo>
                  <a:pt x="0" y="0"/>
                </a:moveTo>
                <a:lnTo>
                  <a:pt x="433577" y="0"/>
                </a:lnTo>
              </a:path>
            </a:pathLst>
          </a:custGeom>
          <a:ln w="9905">
            <a:solidFill>
              <a:srgbClr val="E0E5E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5836805" y="4031360"/>
            <a:ext cx="722630" cy="0"/>
          </a:xfrm>
          <a:custGeom>
            <a:avLst/>
            <a:gdLst/>
            <a:ahLst/>
            <a:cxnLst/>
            <a:rect l="l" t="t" r="r" b="b"/>
            <a:pathLst>
              <a:path w="722629">
                <a:moveTo>
                  <a:pt x="0" y="0"/>
                </a:moveTo>
                <a:lnTo>
                  <a:pt x="722376" y="0"/>
                </a:lnTo>
              </a:path>
            </a:pathLst>
          </a:custGeom>
          <a:ln w="9905">
            <a:solidFill>
              <a:srgbClr val="E0E5E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5548007" y="4031360"/>
            <a:ext cx="144780" cy="0"/>
          </a:xfrm>
          <a:custGeom>
            <a:avLst/>
            <a:gdLst/>
            <a:ahLst/>
            <a:cxnLst/>
            <a:rect l="l" t="t" r="r" b="b"/>
            <a:pathLst>
              <a:path w="144779">
                <a:moveTo>
                  <a:pt x="0" y="0"/>
                </a:moveTo>
                <a:lnTo>
                  <a:pt x="144779" y="0"/>
                </a:lnTo>
              </a:path>
            </a:pathLst>
          </a:custGeom>
          <a:ln w="9905">
            <a:solidFill>
              <a:srgbClr val="E0E5E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4970411" y="4031360"/>
            <a:ext cx="433070" cy="0"/>
          </a:xfrm>
          <a:custGeom>
            <a:avLst/>
            <a:gdLst/>
            <a:ahLst/>
            <a:cxnLst/>
            <a:rect l="l" t="t" r="r" b="b"/>
            <a:pathLst>
              <a:path w="433070">
                <a:moveTo>
                  <a:pt x="0" y="0"/>
                </a:moveTo>
                <a:lnTo>
                  <a:pt x="432816" y="0"/>
                </a:lnTo>
              </a:path>
            </a:pathLst>
          </a:custGeom>
          <a:ln w="9905">
            <a:solidFill>
              <a:srgbClr val="E0E5E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4681613" y="4031360"/>
            <a:ext cx="144145" cy="0"/>
          </a:xfrm>
          <a:custGeom>
            <a:avLst/>
            <a:gdLst/>
            <a:ahLst/>
            <a:cxnLst/>
            <a:rect l="l" t="t" r="r" b="b"/>
            <a:pathLst>
              <a:path w="144145">
                <a:moveTo>
                  <a:pt x="0" y="0"/>
                </a:moveTo>
                <a:lnTo>
                  <a:pt x="144018" y="0"/>
                </a:lnTo>
              </a:path>
            </a:pathLst>
          </a:custGeom>
          <a:ln w="9905">
            <a:solidFill>
              <a:srgbClr val="E0E5E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2948063" y="4031360"/>
            <a:ext cx="1588770" cy="0"/>
          </a:xfrm>
          <a:custGeom>
            <a:avLst/>
            <a:gdLst/>
            <a:ahLst/>
            <a:cxnLst/>
            <a:rect l="l" t="t" r="r" b="b"/>
            <a:pathLst>
              <a:path w="1588770">
                <a:moveTo>
                  <a:pt x="0" y="0"/>
                </a:moveTo>
                <a:lnTo>
                  <a:pt x="1588769" y="0"/>
                </a:lnTo>
              </a:path>
            </a:pathLst>
          </a:custGeom>
          <a:ln w="9905">
            <a:solidFill>
              <a:srgbClr val="E0E5E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2659265" y="4031360"/>
            <a:ext cx="144145" cy="0"/>
          </a:xfrm>
          <a:custGeom>
            <a:avLst/>
            <a:gdLst/>
            <a:ahLst/>
            <a:cxnLst/>
            <a:rect l="l" t="t" r="r" b="b"/>
            <a:pathLst>
              <a:path w="144144">
                <a:moveTo>
                  <a:pt x="0" y="0"/>
                </a:moveTo>
                <a:lnTo>
                  <a:pt x="144017" y="0"/>
                </a:lnTo>
              </a:path>
            </a:pathLst>
          </a:custGeom>
          <a:ln w="9905">
            <a:solidFill>
              <a:srgbClr val="E0E5E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1575701" y="4031360"/>
            <a:ext cx="939165" cy="0"/>
          </a:xfrm>
          <a:custGeom>
            <a:avLst/>
            <a:gdLst/>
            <a:ahLst/>
            <a:cxnLst/>
            <a:rect l="l" t="t" r="r" b="b"/>
            <a:pathLst>
              <a:path w="939164">
                <a:moveTo>
                  <a:pt x="0" y="0"/>
                </a:moveTo>
                <a:lnTo>
                  <a:pt x="938784" y="0"/>
                </a:lnTo>
              </a:path>
            </a:pathLst>
          </a:custGeom>
          <a:ln w="9905">
            <a:solidFill>
              <a:srgbClr val="E0E5E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7281557" y="3628263"/>
            <a:ext cx="2383790" cy="0"/>
          </a:xfrm>
          <a:custGeom>
            <a:avLst/>
            <a:gdLst/>
            <a:ahLst/>
            <a:cxnLst/>
            <a:rect l="l" t="t" r="r" b="b"/>
            <a:pathLst>
              <a:path w="2383790">
                <a:moveTo>
                  <a:pt x="0" y="0"/>
                </a:moveTo>
                <a:lnTo>
                  <a:pt x="2383536" y="0"/>
                </a:lnTo>
              </a:path>
            </a:pathLst>
          </a:custGeom>
          <a:ln w="9905">
            <a:solidFill>
              <a:srgbClr val="E0E5E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6703199" y="3628263"/>
            <a:ext cx="433705" cy="0"/>
          </a:xfrm>
          <a:custGeom>
            <a:avLst/>
            <a:gdLst/>
            <a:ahLst/>
            <a:cxnLst/>
            <a:rect l="l" t="t" r="r" b="b"/>
            <a:pathLst>
              <a:path w="433704">
                <a:moveTo>
                  <a:pt x="0" y="0"/>
                </a:moveTo>
                <a:lnTo>
                  <a:pt x="433577" y="0"/>
                </a:lnTo>
              </a:path>
            </a:pathLst>
          </a:custGeom>
          <a:ln w="9905">
            <a:solidFill>
              <a:srgbClr val="E0E5E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5548007" y="3628263"/>
            <a:ext cx="1011555" cy="0"/>
          </a:xfrm>
          <a:custGeom>
            <a:avLst/>
            <a:gdLst/>
            <a:ahLst/>
            <a:cxnLst/>
            <a:rect l="l" t="t" r="r" b="b"/>
            <a:pathLst>
              <a:path w="1011554">
                <a:moveTo>
                  <a:pt x="0" y="0"/>
                </a:moveTo>
                <a:lnTo>
                  <a:pt x="1011174" y="0"/>
                </a:lnTo>
              </a:path>
            </a:pathLst>
          </a:custGeom>
          <a:ln w="9905">
            <a:solidFill>
              <a:srgbClr val="E0E5E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4970411" y="3628263"/>
            <a:ext cx="433070" cy="0"/>
          </a:xfrm>
          <a:custGeom>
            <a:avLst/>
            <a:gdLst/>
            <a:ahLst/>
            <a:cxnLst/>
            <a:rect l="l" t="t" r="r" b="b"/>
            <a:pathLst>
              <a:path w="433070">
                <a:moveTo>
                  <a:pt x="0" y="0"/>
                </a:moveTo>
                <a:lnTo>
                  <a:pt x="432816" y="0"/>
                </a:lnTo>
              </a:path>
            </a:pathLst>
          </a:custGeom>
          <a:ln w="9905">
            <a:solidFill>
              <a:srgbClr val="E0E5E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2948063" y="3628263"/>
            <a:ext cx="1877695" cy="0"/>
          </a:xfrm>
          <a:custGeom>
            <a:avLst/>
            <a:gdLst/>
            <a:ahLst/>
            <a:cxnLst/>
            <a:rect l="l" t="t" r="r" b="b"/>
            <a:pathLst>
              <a:path w="1877695">
                <a:moveTo>
                  <a:pt x="0" y="0"/>
                </a:moveTo>
                <a:lnTo>
                  <a:pt x="1877567" y="0"/>
                </a:lnTo>
              </a:path>
            </a:pathLst>
          </a:custGeom>
          <a:ln w="9905">
            <a:solidFill>
              <a:srgbClr val="E0E5E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1575701" y="3628263"/>
            <a:ext cx="1228090" cy="0"/>
          </a:xfrm>
          <a:custGeom>
            <a:avLst/>
            <a:gdLst/>
            <a:ahLst/>
            <a:cxnLst/>
            <a:rect l="l" t="t" r="r" b="b"/>
            <a:pathLst>
              <a:path w="1228089">
                <a:moveTo>
                  <a:pt x="0" y="0"/>
                </a:moveTo>
                <a:lnTo>
                  <a:pt x="1227582" y="0"/>
                </a:lnTo>
              </a:path>
            </a:pathLst>
          </a:custGeom>
          <a:ln w="9905">
            <a:solidFill>
              <a:srgbClr val="E0E5E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7281557" y="3225926"/>
            <a:ext cx="2383790" cy="0"/>
          </a:xfrm>
          <a:custGeom>
            <a:avLst/>
            <a:gdLst/>
            <a:ahLst/>
            <a:cxnLst/>
            <a:rect l="l" t="t" r="r" b="b"/>
            <a:pathLst>
              <a:path w="2383790">
                <a:moveTo>
                  <a:pt x="0" y="0"/>
                </a:moveTo>
                <a:lnTo>
                  <a:pt x="2383536" y="0"/>
                </a:lnTo>
              </a:path>
            </a:pathLst>
          </a:custGeom>
          <a:ln w="9905">
            <a:solidFill>
              <a:srgbClr val="E0E5E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5548007" y="3225926"/>
            <a:ext cx="1588770" cy="0"/>
          </a:xfrm>
          <a:custGeom>
            <a:avLst/>
            <a:gdLst/>
            <a:ahLst/>
            <a:cxnLst/>
            <a:rect l="l" t="t" r="r" b="b"/>
            <a:pathLst>
              <a:path w="1588770">
                <a:moveTo>
                  <a:pt x="0" y="0"/>
                </a:moveTo>
                <a:lnTo>
                  <a:pt x="1588770" y="0"/>
                </a:lnTo>
              </a:path>
            </a:pathLst>
          </a:custGeom>
          <a:ln w="9905">
            <a:solidFill>
              <a:srgbClr val="E0E5E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1575701" y="3225926"/>
            <a:ext cx="3827779" cy="0"/>
          </a:xfrm>
          <a:custGeom>
            <a:avLst/>
            <a:gdLst/>
            <a:ahLst/>
            <a:cxnLst/>
            <a:rect l="l" t="t" r="r" b="b"/>
            <a:pathLst>
              <a:path w="3827779">
                <a:moveTo>
                  <a:pt x="0" y="0"/>
                </a:moveTo>
                <a:lnTo>
                  <a:pt x="3827526" y="0"/>
                </a:lnTo>
              </a:path>
            </a:pathLst>
          </a:custGeom>
          <a:ln w="9905">
            <a:solidFill>
              <a:srgbClr val="E0E5E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7281557" y="2822829"/>
            <a:ext cx="2383790" cy="0"/>
          </a:xfrm>
          <a:custGeom>
            <a:avLst/>
            <a:gdLst/>
            <a:ahLst/>
            <a:cxnLst/>
            <a:rect l="l" t="t" r="r" b="b"/>
            <a:pathLst>
              <a:path w="2383790">
                <a:moveTo>
                  <a:pt x="0" y="0"/>
                </a:moveTo>
                <a:lnTo>
                  <a:pt x="2383536" y="0"/>
                </a:lnTo>
              </a:path>
            </a:pathLst>
          </a:custGeom>
          <a:ln w="9905">
            <a:solidFill>
              <a:srgbClr val="E0E5E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1575701" y="2822829"/>
            <a:ext cx="5561330" cy="0"/>
          </a:xfrm>
          <a:custGeom>
            <a:avLst/>
            <a:gdLst/>
            <a:ahLst/>
            <a:cxnLst/>
            <a:rect l="l" t="t" r="r" b="b"/>
            <a:pathLst>
              <a:path w="5561330">
                <a:moveTo>
                  <a:pt x="0" y="0"/>
                </a:moveTo>
                <a:lnTo>
                  <a:pt x="5561076" y="0"/>
                </a:lnTo>
              </a:path>
            </a:pathLst>
          </a:custGeom>
          <a:ln w="9905">
            <a:solidFill>
              <a:srgbClr val="E0E5E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1575701" y="2420492"/>
            <a:ext cx="8089900" cy="0"/>
          </a:xfrm>
          <a:custGeom>
            <a:avLst/>
            <a:gdLst/>
            <a:ahLst/>
            <a:cxnLst/>
            <a:rect l="l" t="t" r="r" b="b"/>
            <a:pathLst>
              <a:path w="8089900">
                <a:moveTo>
                  <a:pt x="0" y="0"/>
                </a:moveTo>
                <a:lnTo>
                  <a:pt x="8089392" y="0"/>
                </a:lnTo>
              </a:path>
            </a:pathLst>
          </a:custGeom>
          <a:ln w="9906">
            <a:solidFill>
              <a:srgbClr val="E0E5E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1575701" y="2017776"/>
            <a:ext cx="8089900" cy="0"/>
          </a:xfrm>
          <a:custGeom>
            <a:avLst/>
            <a:gdLst/>
            <a:ahLst/>
            <a:cxnLst/>
            <a:rect l="l" t="t" r="r" b="b"/>
            <a:pathLst>
              <a:path w="8089900">
                <a:moveTo>
                  <a:pt x="0" y="0"/>
                </a:moveTo>
                <a:lnTo>
                  <a:pt x="8089392" y="0"/>
                </a:lnTo>
              </a:path>
            </a:pathLst>
          </a:custGeom>
          <a:ln w="9144">
            <a:solidFill>
              <a:srgbClr val="E0E5E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1648091" y="3225545"/>
            <a:ext cx="144018" cy="1208531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1936889" y="4030979"/>
            <a:ext cx="144018" cy="403098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2225687" y="3628644"/>
            <a:ext cx="144780" cy="805434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28"/>
          <p:cNvSpPr/>
          <p:nvPr/>
        </p:nvSpPr>
        <p:spPr>
          <a:xfrm>
            <a:off x="2514485" y="3628644"/>
            <a:ext cx="144780" cy="805815"/>
          </a:xfrm>
          <a:custGeom>
            <a:avLst/>
            <a:gdLst/>
            <a:ahLst/>
            <a:cxnLst/>
            <a:rect l="l" t="t" r="r" b="b"/>
            <a:pathLst>
              <a:path w="144780" h="805814">
                <a:moveTo>
                  <a:pt x="0" y="0"/>
                </a:moveTo>
                <a:lnTo>
                  <a:pt x="0" y="805434"/>
                </a:lnTo>
                <a:lnTo>
                  <a:pt x="144780" y="805434"/>
                </a:lnTo>
                <a:lnTo>
                  <a:pt x="144780" y="0"/>
                </a:lnTo>
                <a:lnTo>
                  <a:pt x="0" y="0"/>
                </a:lnTo>
                <a:close/>
              </a:path>
            </a:pathLst>
          </a:custGeom>
          <a:solidFill>
            <a:srgbClr val="ED7D3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object 29"/>
          <p:cNvSpPr/>
          <p:nvPr/>
        </p:nvSpPr>
        <p:spPr>
          <a:xfrm>
            <a:off x="2803283" y="3225545"/>
            <a:ext cx="144780" cy="1209040"/>
          </a:xfrm>
          <a:custGeom>
            <a:avLst/>
            <a:gdLst/>
            <a:ahLst/>
            <a:cxnLst/>
            <a:rect l="l" t="t" r="r" b="b"/>
            <a:pathLst>
              <a:path w="144780" h="1209039">
                <a:moveTo>
                  <a:pt x="0" y="0"/>
                </a:moveTo>
                <a:lnTo>
                  <a:pt x="0" y="1208532"/>
                </a:lnTo>
                <a:lnTo>
                  <a:pt x="144780" y="1208532"/>
                </a:lnTo>
                <a:lnTo>
                  <a:pt x="144780" y="0"/>
                </a:lnTo>
                <a:lnTo>
                  <a:pt x="0" y="0"/>
                </a:lnTo>
                <a:close/>
              </a:path>
            </a:pathLst>
          </a:custGeom>
          <a:solidFill>
            <a:srgbClr val="ED7D3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object 30"/>
          <p:cNvSpPr/>
          <p:nvPr/>
        </p:nvSpPr>
        <p:spPr>
          <a:xfrm>
            <a:off x="3092081" y="4232909"/>
            <a:ext cx="144780" cy="201295"/>
          </a:xfrm>
          <a:custGeom>
            <a:avLst/>
            <a:gdLst/>
            <a:ahLst/>
            <a:cxnLst/>
            <a:rect l="l" t="t" r="r" b="b"/>
            <a:pathLst>
              <a:path w="144780" h="201295">
                <a:moveTo>
                  <a:pt x="0" y="0"/>
                </a:moveTo>
                <a:lnTo>
                  <a:pt x="0" y="201167"/>
                </a:lnTo>
                <a:lnTo>
                  <a:pt x="144780" y="201167"/>
                </a:lnTo>
                <a:lnTo>
                  <a:pt x="144780" y="0"/>
                </a:lnTo>
                <a:lnTo>
                  <a:pt x="0" y="0"/>
                </a:lnTo>
                <a:close/>
              </a:path>
            </a:pathLst>
          </a:custGeom>
          <a:solidFill>
            <a:srgbClr val="ED7D3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object 31"/>
          <p:cNvSpPr/>
          <p:nvPr/>
        </p:nvSpPr>
        <p:spPr>
          <a:xfrm>
            <a:off x="3380879" y="4030979"/>
            <a:ext cx="144780" cy="403225"/>
          </a:xfrm>
          <a:custGeom>
            <a:avLst/>
            <a:gdLst/>
            <a:ahLst/>
            <a:cxnLst/>
            <a:rect l="l" t="t" r="r" b="b"/>
            <a:pathLst>
              <a:path w="144779" h="403225">
                <a:moveTo>
                  <a:pt x="0" y="0"/>
                </a:moveTo>
                <a:lnTo>
                  <a:pt x="0" y="403098"/>
                </a:lnTo>
                <a:lnTo>
                  <a:pt x="144779" y="403098"/>
                </a:lnTo>
                <a:lnTo>
                  <a:pt x="144779" y="0"/>
                </a:lnTo>
                <a:lnTo>
                  <a:pt x="0" y="0"/>
                </a:lnTo>
                <a:close/>
              </a:path>
            </a:pathLst>
          </a:custGeom>
          <a:solidFill>
            <a:srgbClr val="00B05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object 32"/>
          <p:cNvSpPr/>
          <p:nvPr/>
        </p:nvSpPr>
        <p:spPr>
          <a:xfrm>
            <a:off x="3670439" y="4232909"/>
            <a:ext cx="144145" cy="201295"/>
          </a:xfrm>
          <a:custGeom>
            <a:avLst/>
            <a:gdLst/>
            <a:ahLst/>
            <a:cxnLst/>
            <a:rect l="l" t="t" r="r" b="b"/>
            <a:pathLst>
              <a:path w="144145" h="201295">
                <a:moveTo>
                  <a:pt x="0" y="0"/>
                </a:moveTo>
                <a:lnTo>
                  <a:pt x="0" y="201167"/>
                </a:lnTo>
                <a:lnTo>
                  <a:pt x="144017" y="201167"/>
                </a:lnTo>
                <a:lnTo>
                  <a:pt x="144017" y="0"/>
                </a:lnTo>
                <a:lnTo>
                  <a:pt x="0" y="0"/>
                </a:lnTo>
                <a:close/>
              </a:path>
            </a:pathLst>
          </a:custGeom>
          <a:solidFill>
            <a:srgbClr val="00B05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object 33"/>
          <p:cNvSpPr/>
          <p:nvPr/>
        </p:nvSpPr>
        <p:spPr>
          <a:xfrm>
            <a:off x="3959237" y="4232909"/>
            <a:ext cx="144145" cy="201295"/>
          </a:xfrm>
          <a:custGeom>
            <a:avLst/>
            <a:gdLst/>
            <a:ahLst/>
            <a:cxnLst/>
            <a:rect l="l" t="t" r="r" b="b"/>
            <a:pathLst>
              <a:path w="144145" h="201295">
                <a:moveTo>
                  <a:pt x="0" y="0"/>
                </a:moveTo>
                <a:lnTo>
                  <a:pt x="0" y="201167"/>
                </a:lnTo>
                <a:lnTo>
                  <a:pt x="144017" y="201167"/>
                </a:lnTo>
                <a:lnTo>
                  <a:pt x="144017" y="0"/>
                </a:lnTo>
                <a:lnTo>
                  <a:pt x="0" y="0"/>
                </a:lnTo>
                <a:close/>
              </a:path>
            </a:pathLst>
          </a:custGeom>
          <a:solidFill>
            <a:srgbClr val="00B05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" name="object 34"/>
          <p:cNvSpPr/>
          <p:nvPr/>
        </p:nvSpPr>
        <p:spPr>
          <a:xfrm>
            <a:off x="4248035" y="4030979"/>
            <a:ext cx="144145" cy="403225"/>
          </a:xfrm>
          <a:custGeom>
            <a:avLst/>
            <a:gdLst/>
            <a:ahLst/>
            <a:cxnLst/>
            <a:rect l="l" t="t" r="r" b="b"/>
            <a:pathLst>
              <a:path w="144145" h="403225">
                <a:moveTo>
                  <a:pt x="0" y="0"/>
                </a:moveTo>
                <a:lnTo>
                  <a:pt x="0" y="403098"/>
                </a:lnTo>
                <a:lnTo>
                  <a:pt x="144017" y="403098"/>
                </a:lnTo>
                <a:lnTo>
                  <a:pt x="144017" y="0"/>
                </a:lnTo>
                <a:lnTo>
                  <a:pt x="0" y="0"/>
                </a:lnTo>
                <a:close/>
              </a:path>
            </a:pathLst>
          </a:custGeom>
          <a:solidFill>
            <a:srgbClr val="00B05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" name="object 35"/>
          <p:cNvSpPr/>
          <p:nvPr/>
        </p:nvSpPr>
        <p:spPr>
          <a:xfrm>
            <a:off x="4536833" y="3829811"/>
            <a:ext cx="144780" cy="604520"/>
          </a:xfrm>
          <a:custGeom>
            <a:avLst/>
            <a:gdLst/>
            <a:ahLst/>
            <a:cxnLst/>
            <a:rect l="l" t="t" r="r" b="b"/>
            <a:pathLst>
              <a:path w="144779" h="604520">
                <a:moveTo>
                  <a:pt x="0" y="0"/>
                </a:moveTo>
                <a:lnTo>
                  <a:pt x="0" y="604265"/>
                </a:lnTo>
                <a:lnTo>
                  <a:pt x="144779" y="604265"/>
                </a:lnTo>
                <a:lnTo>
                  <a:pt x="144779" y="0"/>
                </a:lnTo>
                <a:lnTo>
                  <a:pt x="0" y="0"/>
                </a:lnTo>
                <a:close/>
              </a:path>
            </a:pathLst>
          </a:custGeom>
          <a:solidFill>
            <a:srgbClr val="FF66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" name="object 36"/>
          <p:cNvSpPr/>
          <p:nvPr/>
        </p:nvSpPr>
        <p:spPr>
          <a:xfrm>
            <a:off x="4825631" y="3427476"/>
            <a:ext cx="144780" cy="1007110"/>
          </a:xfrm>
          <a:custGeom>
            <a:avLst/>
            <a:gdLst/>
            <a:ahLst/>
            <a:cxnLst/>
            <a:rect l="l" t="t" r="r" b="b"/>
            <a:pathLst>
              <a:path w="144779" h="1007110">
                <a:moveTo>
                  <a:pt x="0" y="0"/>
                </a:moveTo>
                <a:lnTo>
                  <a:pt x="0" y="1006601"/>
                </a:lnTo>
                <a:lnTo>
                  <a:pt x="144779" y="1006601"/>
                </a:lnTo>
                <a:lnTo>
                  <a:pt x="144779" y="0"/>
                </a:lnTo>
                <a:lnTo>
                  <a:pt x="0" y="0"/>
                </a:lnTo>
                <a:close/>
              </a:path>
            </a:pathLst>
          </a:custGeom>
          <a:solidFill>
            <a:srgbClr val="FF66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" name="object 37"/>
          <p:cNvSpPr/>
          <p:nvPr/>
        </p:nvSpPr>
        <p:spPr>
          <a:xfrm>
            <a:off x="5114429" y="4030979"/>
            <a:ext cx="144780" cy="403225"/>
          </a:xfrm>
          <a:custGeom>
            <a:avLst/>
            <a:gdLst/>
            <a:ahLst/>
            <a:cxnLst/>
            <a:rect l="l" t="t" r="r" b="b"/>
            <a:pathLst>
              <a:path w="144779" h="403225">
                <a:moveTo>
                  <a:pt x="0" y="0"/>
                </a:moveTo>
                <a:lnTo>
                  <a:pt x="0" y="403098"/>
                </a:lnTo>
                <a:lnTo>
                  <a:pt x="144779" y="403098"/>
                </a:lnTo>
                <a:lnTo>
                  <a:pt x="144779" y="0"/>
                </a:lnTo>
                <a:lnTo>
                  <a:pt x="0" y="0"/>
                </a:lnTo>
                <a:close/>
              </a:path>
            </a:pathLst>
          </a:custGeom>
          <a:solidFill>
            <a:srgbClr val="FF66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" name="object 38"/>
          <p:cNvSpPr/>
          <p:nvPr/>
        </p:nvSpPr>
        <p:spPr>
          <a:xfrm>
            <a:off x="5403227" y="2823210"/>
            <a:ext cx="144780" cy="1610995"/>
          </a:xfrm>
          <a:custGeom>
            <a:avLst/>
            <a:gdLst/>
            <a:ahLst/>
            <a:cxnLst/>
            <a:rect l="l" t="t" r="r" b="b"/>
            <a:pathLst>
              <a:path w="144779" h="1610995">
                <a:moveTo>
                  <a:pt x="0" y="0"/>
                </a:moveTo>
                <a:lnTo>
                  <a:pt x="0" y="1610868"/>
                </a:lnTo>
                <a:lnTo>
                  <a:pt x="144779" y="1610868"/>
                </a:lnTo>
                <a:lnTo>
                  <a:pt x="144779" y="0"/>
                </a:lnTo>
                <a:lnTo>
                  <a:pt x="0" y="0"/>
                </a:lnTo>
                <a:close/>
              </a:path>
            </a:pathLst>
          </a:custGeom>
          <a:solidFill>
            <a:srgbClr val="FF66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" name="object 39"/>
          <p:cNvSpPr/>
          <p:nvPr/>
        </p:nvSpPr>
        <p:spPr>
          <a:xfrm>
            <a:off x="5692787" y="3628644"/>
            <a:ext cx="144145" cy="805815"/>
          </a:xfrm>
          <a:custGeom>
            <a:avLst/>
            <a:gdLst/>
            <a:ahLst/>
            <a:cxnLst/>
            <a:rect l="l" t="t" r="r" b="b"/>
            <a:pathLst>
              <a:path w="144145" h="805814">
                <a:moveTo>
                  <a:pt x="0" y="0"/>
                </a:moveTo>
                <a:lnTo>
                  <a:pt x="0" y="805434"/>
                </a:lnTo>
                <a:lnTo>
                  <a:pt x="144017" y="805434"/>
                </a:lnTo>
                <a:lnTo>
                  <a:pt x="144017" y="0"/>
                </a:lnTo>
                <a:lnTo>
                  <a:pt x="0" y="0"/>
                </a:lnTo>
                <a:close/>
              </a:path>
            </a:pathLst>
          </a:custGeom>
          <a:solidFill>
            <a:srgbClr val="FF66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" name="object 40"/>
          <p:cNvSpPr/>
          <p:nvPr/>
        </p:nvSpPr>
        <p:spPr>
          <a:xfrm>
            <a:off x="5981585" y="4030979"/>
            <a:ext cx="144145" cy="403225"/>
          </a:xfrm>
          <a:custGeom>
            <a:avLst/>
            <a:gdLst/>
            <a:ahLst/>
            <a:cxnLst/>
            <a:rect l="l" t="t" r="r" b="b"/>
            <a:pathLst>
              <a:path w="144145" h="403225">
                <a:moveTo>
                  <a:pt x="0" y="0"/>
                </a:moveTo>
                <a:lnTo>
                  <a:pt x="0" y="403098"/>
                </a:lnTo>
                <a:lnTo>
                  <a:pt x="144017" y="403098"/>
                </a:lnTo>
                <a:lnTo>
                  <a:pt x="144017" y="0"/>
                </a:lnTo>
                <a:lnTo>
                  <a:pt x="0" y="0"/>
                </a:lnTo>
                <a:close/>
              </a:path>
            </a:pathLst>
          </a:custGeom>
          <a:solidFill>
            <a:srgbClr val="FF66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" name="object 41"/>
          <p:cNvSpPr/>
          <p:nvPr/>
        </p:nvSpPr>
        <p:spPr>
          <a:xfrm>
            <a:off x="6270371" y="4232909"/>
            <a:ext cx="144145" cy="201295"/>
          </a:xfrm>
          <a:custGeom>
            <a:avLst/>
            <a:gdLst/>
            <a:ahLst/>
            <a:cxnLst/>
            <a:rect l="l" t="t" r="r" b="b"/>
            <a:pathLst>
              <a:path w="144145" h="201295">
                <a:moveTo>
                  <a:pt x="0" y="0"/>
                </a:moveTo>
                <a:lnTo>
                  <a:pt x="0" y="201167"/>
                </a:lnTo>
                <a:lnTo>
                  <a:pt x="144017" y="201167"/>
                </a:lnTo>
                <a:lnTo>
                  <a:pt x="144017" y="0"/>
                </a:lnTo>
                <a:lnTo>
                  <a:pt x="0" y="0"/>
                </a:lnTo>
                <a:close/>
              </a:path>
            </a:pathLst>
          </a:custGeom>
          <a:solidFill>
            <a:srgbClr val="FF66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" name="object 42"/>
          <p:cNvSpPr/>
          <p:nvPr/>
        </p:nvSpPr>
        <p:spPr>
          <a:xfrm>
            <a:off x="6559181" y="3427476"/>
            <a:ext cx="144145" cy="1007110"/>
          </a:xfrm>
          <a:custGeom>
            <a:avLst/>
            <a:gdLst/>
            <a:ahLst/>
            <a:cxnLst/>
            <a:rect l="l" t="t" r="r" b="b"/>
            <a:pathLst>
              <a:path w="144145" h="1007110">
                <a:moveTo>
                  <a:pt x="0" y="0"/>
                </a:moveTo>
                <a:lnTo>
                  <a:pt x="0" y="1006601"/>
                </a:lnTo>
                <a:lnTo>
                  <a:pt x="144018" y="1006601"/>
                </a:lnTo>
                <a:lnTo>
                  <a:pt x="144018" y="0"/>
                </a:lnTo>
                <a:lnTo>
                  <a:pt x="0" y="0"/>
                </a:lnTo>
                <a:close/>
              </a:path>
            </a:pathLst>
          </a:custGeom>
          <a:solidFill>
            <a:srgbClr val="FFD96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" name="object 43"/>
          <p:cNvSpPr/>
          <p:nvPr/>
        </p:nvSpPr>
        <p:spPr>
          <a:xfrm>
            <a:off x="6847979" y="4232909"/>
            <a:ext cx="144780" cy="201295"/>
          </a:xfrm>
          <a:custGeom>
            <a:avLst/>
            <a:gdLst/>
            <a:ahLst/>
            <a:cxnLst/>
            <a:rect l="l" t="t" r="r" b="b"/>
            <a:pathLst>
              <a:path w="144779" h="201295">
                <a:moveTo>
                  <a:pt x="0" y="0"/>
                </a:moveTo>
                <a:lnTo>
                  <a:pt x="0" y="201167"/>
                </a:lnTo>
                <a:lnTo>
                  <a:pt x="144779" y="201167"/>
                </a:lnTo>
                <a:lnTo>
                  <a:pt x="144779" y="0"/>
                </a:lnTo>
                <a:lnTo>
                  <a:pt x="0" y="0"/>
                </a:lnTo>
                <a:close/>
              </a:path>
            </a:pathLst>
          </a:custGeom>
          <a:solidFill>
            <a:srgbClr val="FFD96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" name="object 44"/>
          <p:cNvSpPr/>
          <p:nvPr/>
        </p:nvSpPr>
        <p:spPr>
          <a:xfrm>
            <a:off x="7136777" y="2420111"/>
            <a:ext cx="144780" cy="2014220"/>
          </a:xfrm>
          <a:custGeom>
            <a:avLst/>
            <a:gdLst/>
            <a:ahLst/>
            <a:cxnLst/>
            <a:rect l="l" t="t" r="r" b="b"/>
            <a:pathLst>
              <a:path w="144779" h="2014220">
                <a:moveTo>
                  <a:pt x="0" y="0"/>
                </a:moveTo>
                <a:lnTo>
                  <a:pt x="0" y="2013965"/>
                </a:lnTo>
                <a:lnTo>
                  <a:pt x="144779" y="2013965"/>
                </a:lnTo>
                <a:lnTo>
                  <a:pt x="144779" y="0"/>
                </a:lnTo>
                <a:lnTo>
                  <a:pt x="0" y="0"/>
                </a:lnTo>
                <a:close/>
              </a:path>
            </a:pathLst>
          </a:custGeom>
          <a:solidFill>
            <a:srgbClr val="FF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" name="object 45"/>
          <p:cNvSpPr/>
          <p:nvPr/>
        </p:nvSpPr>
        <p:spPr>
          <a:xfrm>
            <a:off x="7425563" y="4232909"/>
            <a:ext cx="144780" cy="201295"/>
          </a:xfrm>
          <a:custGeom>
            <a:avLst/>
            <a:gdLst/>
            <a:ahLst/>
            <a:cxnLst/>
            <a:rect l="l" t="t" r="r" b="b"/>
            <a:pathLst>
              <a:path w="144779" h="201295">
                <a:moveTo>
                  <a:pt x="0" y="0"/>
                </a:moveTo>
                <a:lnTo>
                  <a:pt x="0" y="201167"/>
                </a:lnTo>
                <a:lnTo>
                  <a:pt x="144779" y="201167"/>
                </a:lnTo>
                <a:lnTo>
                  <a:pt x="144779" y="0"/>
                </a:lnTo>
                <a:lnTo>
                  <a:pt x="0" y="0"/>
                </a:lnTo>
                <a:close/>
              </a:path>
            </a:pathLst>
          </a:custGeom>
          <a:solidFill>
            <a:srgbClr val="99FF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" name="object 46"/>
          <p:cNvSpPr/>
          <p:nvPr/>
        </p:nvSpPr>
        <p:spPr>
          <a:xfrm>
            <a:off x="7714374" y="4232909"/>
            <a:ext cx="144780" cy="201295"/>
          </a:xfrm>
          <a:custGeom>
            <a:avLst/>
            <a:gdLst/>
            <a:ahLst/>
            <a:cxnLst/>
            <a:rect l="l" t="t" r="r" b="b"/>
            <a:pathLst>
              <a:path w="144779" h="201295">
                <a:moveTo>
                  <a:pt x="0" y="0"/>
                </a:moveTo>
                <a:lnTo>
                  <a:pt x="0" y="201167"/>
                </a:lnTo>
                <a:lnTo>
                  <a:pt x="144779" y="201167"/>
                </a:lnTo>
                <a:lnTo>
                  <a:pt x="144779" y="0"/>
                </a:lnTo>
                <a:lnTo>
                  <a:pt x="0" y="0"/>
                </a:lnTo>
                <a:close/>
              </a:path>
            </a:pathLst>
          </a:custGeom>
          <a:solidFill>
            <a:srgbClr val="99FF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" name="object 47"/>
          <p:cNvSpPr/>
          <p:nvPr/>
        </p:nvSpPr>
        <p:spPr>
          <a:xfrm>
            <a:off x="8003920" y="4232909"/>
            <a:ext cx="144145" cy="201295"/>
          </a:xfrm>
          <a:custGeom>
            <a:avLst/>
            <a:gdLst/>
            <a:ahLst/>
            <a:cxnLst/>
            <a:rect l="l" t="t" r="r" b="b"/>
            <a:pathLst>
              <a:path w="144145" h="201295">
                <a:moveTo>
                  <a:pt x="0" y="0"/>
                </a:moveTo>
                <a:lnTo>
                  <a:pt x="0" y="201167"/>
                </a:lnTo>
                <a:lnTo>
                  <a:pt x="144018" y="201167"/>
                </a:lnTo>
                <a:lnTo>
                  <a:pt x="144018" y="0"/>
                </a:lnTo>
                <a:lnTo>
                  <a:pt x="0" y="0"/>
                </a:lnTo>
                <a:close/>
              </a:path>
            </a:pathLst>
          </a:custGeom>
          <a:solidFill>
            <a:srgbClr val="99FF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" name="object 48"/>
          <p:cNvSpPr/>
          <p:nvPr/>
        </p:nvSpPr>
        <p:spPr>
          <a:xfrm>
            <a:off x="8292731" y="4232909"/>
            <a:ext cx="144145" cy="201295"/>
          </a:xfrm>
          <a:custGeom>
            <a:avLst/>
            <a:gdLst/>
            <a:ahLst/>
            <a:cxnLst/>
            <a:rect l="l" t="t" r="r" b="b"/>
            <a:pathLst>
              <a:path w="144145" h="201295">
                <a:moveTo>
                  <a:pt x="0" y="0"/>
                </a:moveTo>
                <a:lnTo>
                  <a:pt x="0" y="201167"/>
                </a:lnTo>
                <a:lnTo>
                  <a:pt x="144018" y="201167"/>
                </a:lnTo>
                <a:lnTo>
                  <a:pt x="144018" y="0"/>
                </a:lnTo>
                <a:lnTo>
                  <a:pt x="0" y="0"/>
                </a:lnTo>
                <a:close/>
              </a:path>
            </a:pathLst>
          </a:custGeom>
          <a:solidFill>
            <a:srgbClr val="99FF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" name="object 49"/>
          <p:cNvSpPr/>
          <p:nvPr/>
        </p:nvSpPr>
        <p:spPr>
          <a:xfrm>
            <a:off x="8581529" y="4232909"/>
            <a:ext cx="144145" cy="201295"/>
          </a:xfrm>
          <a:custGeom>
            <a:avLst/>
            <a:gdLst/>
            <a:ahLst/>
            <a:cxnLst/>
            <a:rect l="l" t="t" r="r" b="b"/>
            <a:pathLst>
              <a:path w="144145" h="201295">
                <a:moveTo>
                  <a:pt x="0" y="0"/>
                </a:moveTo>
                <a:lnTo>
                  <a:pt x="0" y="201167"/>
                </a:lnTo>
                <a:lnTo>
                  <a:pt x="144018" y="201167"/>
                </a:lnTo>
                <a:lnTo>
                  <a:pt x="144018" y="0"/>
                </a:lnTo>
                <a:lnTo>
                  <a:pt x="0" y="0"/>
                </a:lnTo>
                <a:close/>
              </a:path>
            </a:pathLst>
          </a:custGeom>
          <a:solidFill>
            <a:srgbClr val="99FF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0" name="object 50"/>
          <p:cNvSpPr/>
          <p:nvPr/>
        </p:nvSpPr>
        <p:spPr>
          <a:xfrm>
            <a:off x="8870327" y="4030979"/>
            <a:ext cx="144145" cy="403225"/>
          </a:xfrm>
          <a:custGeom>
            <a:avLst/>
            <a:gdLst/>
            <a:ahLst/>
            <a:cxnLst/>
            <a:rect l="l" t="t" r="r" b="b"/>
            <a:pathLst>
              <a:path w="144145" h="403225">
                <a:moveTo>
                  <a:pt x="0" y="0"/>
                </a:moveTo>
                <a:lnTo>
                  <a:pt x="0" y="403098"/>
                </a:lnTo>
                <a:lnTo>
                  <a:pt x="144018" y="403098"/>
                </a:lnTo>
                <a:lnTo>
                  <a:pt x="144018" y="0"/>
                </a:lnTo>
                <a:lnTo>
                  <a:pt x="0" y="0"/>
                </a:lnTo>
                <a:close/>
              </a:path>
            </a:pathLst>
          </a:custGeom>
          <a:solidFill>
            <a:srgbClr val="99FF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1" name="object 51"/>
          <p:cNvSpPr/>
          <p:nvPr/>
        </p:nvSpPr>
        <p:spPr>
          <a:xfrm>
            <a:off x="9159125" y="4232909"/>
            <a:ext cx="144780" cy="201295"/>
          </a:xfrm>
          <a:custGeom>
            <a:avLst/>
            <a:gdLst/>
            <a:ahLst/>
            <a:cxnLst/>
            <a:rect l="l" t="t" r="r" b="b"/>
            <a:pathLst>
              <a:path w="144779" h="201295">
                <a:moveTo>
                  <a:pt x="0" y="0"/>
                </a:moveTo>
                <a:lnTo>
                  <a:pt x="0" y="201167"/>
                </a:lnTo>
                <a:lnTo>
                  <a:pt x="144779" y="201167"/>
                </a:lnTo>
                <a:lnTo>
                  <a:pt x="144779" y="0"/>
                </a:lnTo>
                <a:lnTo>
                  <a:pt x="0" y="0"/>
                </a:lnTo>
                <a:close/>
              </a:path>
            </a:pathLst>
          </a:custGeom>
          <a:solidFill>
            <a:srgbClr val="99FF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2" name="object 52"/>
          <p:cNvSpPr/>
          <p:nvPr/>
        </p:nvSpPr>
        <p:spPr>
          <a:xfrm>
            <a:off x="1575701" y="4434078"/>
            <a:ext cx="8089900" cy="0"/>
          </a:xfrm>
          <a:custGeom>
            <a:avLst/>
            <a:gdLst/>
            <a:ahLst/>
            <a:cxnLst/>
            <a:rect l="l" t="t" r="r" b="b"/>
            <a:pathLst>
              <a:path w="8089900">
                <a:moveTo>
                  <a:pt x="0" y="0"/>
                </a:moveTo>
                <a:lnTo>
                  <a:pt x="8089392" y="0"/>
                </a:lnTo>
              </a:path>
            </a:pathLst>
          </a:custGeom>
          <a:ln w="9144">
            <a:solidFill>
              <a:srgbClr val="E0E5E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3" name="object 53"/>
          <p:cNvSpPr txBox="1"/>
          <p:nvPr/>
        </p:nvSpPr>
        <p:spPr>
          <a:xfrm>
            <a:off x="1662055" y="2969005"/>
            <a:ext cx="116205" cy="1854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050" b="1" spc="-40" dirty="0">
                <a:solidFill>
                  <a:srgbClr val="44546A"/>
                </a:solidFill>
                <a:latin typeface="Verdana"/>
                <a:cs typeface="Verdana"/>
              </a:rPr>
              <a:t>6</a:t>
            </a:r>
            <a:endParaRPr sz="1050">
              <a:latin typeface="Verdana"/>
              <a:cs typeface="Verdana"/>
            </a:endParaRPr>
          </a:p>
        </p:txBody>
      </p:sp>
      <p:sp>
        <p:nvSpPr>
          <p:cNvPr id="54" name="object 54"/>
          <p:cNvSpPr txBox="1"/>
          <p:nvPr/>
        </p:nvSpPr>
        <p:spPr>
          <a:xfrm>
            <a:off x="1950851" y="3774440"/>
            <a:ext cx="116205" cy="1854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050" b="1" spc="-40" dirty="0">
                <a:solidFill>
                  <a:srgbClr val="44546A"/>
                </a:solidFill>
                <a:latin typeface="Verdana"/>
                <a:cs typeface="Verdana"/>
              </a:rPr>
              <a:t>2</a:t>
            </a:r>
            <a:endParaRPr sz="1050">
              <a:latin typeface="Verdana"/>
              <a:cs typeface="Verdana"/>
            </a:endParaRPr>
          </a:p>
        </p:txBody>
      </p:sp>
      <p:sp>
        <p:nvSpPr>
          <p:cNvPr id="55" name="object 55"/>
          <p:cNvSpPr txBox="1"/>
          <p:nvPr/>
        </p:nvSpPr>
        <p:spPr>
          <a:xfrm>
            <a:off x="2240407" y="3372109"/>
            <a:ext cx="405130" cy="1854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300990" algn="l"/>
              </a:tabLst>
            </a:pPr>
            <a:r>
              <a:rPr sz="1050" b="1" spc="-40" dirty="0">
                <a:solidFill>
                  <a:srgbClr val="44546A"/>
                </a:solidFill>
                <a:latin typeface="Verdana"/>
                <a:cs typeface="Verdana"/>
              </a:rPr>
              <a:t>4	4</a:t>
            </a:r>
            <a:endParaRPr sz="1050">
              <a:latin typeface="Verdana"/>
              <a:cs typeface="Verdana"/>
            </a:endParaRPr>
          </a:p>
        </p:txBody>
      </p:sp>
      <p:sp>
        <p:nvSpPr>
          <p:cNvPr id="56" name="object 56"/>
          <p:cNvSpPr txBox="1"/>
          <p:nvPr/>
        </p:nvSpPr>
        <p:spPr>
          <a:xfrm>
            <a:off x="2817999" y="2969005"/>
            <a:ext cx="116205" cy="1854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050" b="1" spc="-40" dirty="0">
                <a:solidFill>
                  <a:srgbClr val="44546A"/>
                </a:solidFill>
                <a:latin typeface="Verdana"/>
                <a:cs typeface="Verdana"/>
              </a:rPr>
              <a:t>6</a:t>
            </a:r>
            <a:endParaRPr sz="1050">
              <a:latin typeface="Verdana"/>
              <a:cs typeface="Verdana"/>
            </a:endParaRPr>
          </a:p>
        </p:txBody>
      </p:sp>
      <p:sp>
        <p:nvSpPr>
          <p:cNvPr id="57" name="object 57"/>
          <p:cNvSpPr txBox="1"/>
          <p:nvPr/>
        </p:nvSpPr>
        <p:spPr>
          <a:xfrm>
            <a:off x="2948063" y="3975611"/>
            <a:ext cx="433070" cy="1854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00"/>
              </a:spcBef>
            </a:pPr>
            <a:r>
              <a:rPr sz="1050" b="1" spc="-40" dirty="0">
                <a:solidFill>
                  <a:srgbClr val="44546A"/>
                </a:solidFill>
                <a:latin typeface="Verdana"/>
                <a:cs typeface="Verdana"/>
              </a:rPr>
              <a:t>1</a:t>
            </a:r>
            <a:endParaRPr sz="1050">
              <a:latin typeface="Verdana"/>
              <a:cs typeface="Verdana"/>
            </a:endParaRPr>
          </a:p>
        </p:txBody>
      </p:sp>
      <p:sp>
        <p:nvSpPr>
          <p:cNvPr id="58" name="object 58"/>
          <p:cNvSpPr txBox="1"/>
          <p:nvPr/>
        </p:nvSpPr>
        <p:spPr>
          <a:xfrm>
            <a:off x="3395591" y="3774440"/>
            <a:ext cx="116205" cy="1854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050" b="1" spc="-40" dirty="0">
                <a:solidFill>
                  <a:srgbClr val="44546A"/>
                </a:solidFill>
                <a:latin typeface="Verdana"/>
                <a:cs typeface="Verdana"/>
              </a:rPr>
              <a:t>2</a:t>
            </a:r>
            <a:endParaRPr sz="1050">
              <a:latin typeface="Verdana"/>
              <a:cs typeface="Verdana"/>
            </a:endParaRPr>
          </a:p>
        </p:txBody>
      </p:sp>
      <p:sp>
        <p:nvSpPr>
          <p:cNvPr id="59" name="object 59"/>
          <p:cNvSpPr txBox="1"/>
          <p:nvPr/>
        </p:nvSpPr>
        <p:spPr>
          <a:xfrm>
            <a:off x="3525659" y="3975611"/>
            <a:ext cx="722630" cy="1854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70815">
              <a:lnSpc>
                <a:spcPct val="100000"/>
              </a:lnSpc>
              <a:spcBef>
                <a:spcPts val="100"/>
              </a:spcBef>
              <a:tabLst>
                <a:tab pos="459740" algn="l"/>
              </a:tabLst>
            </a:pPr>
            <a:r>
              <a:rPr sz="1050" b="1" spc="-40" dirty="0">
                <a:solidFill>
                  <a:srgbClr val="44546A"/>
                </a:solidFill>
                <a:latin typeface="Verdana"/>
                <a:cs typeface="Verdana"/>
              </a:rPr>
              <a:t>1	1</a:t>
            </a:r>
            <a:endParaRPr sz="1050">
              <a:latin typeface="Verdana"/>
              <a:cs typeface="Verdana"/>
            </a:endParaRPr>
          </a:p>
        </p:txBody>
      </p:sp>
      <p:sp>
        <p:nvSpPr>
          <p:cNvPr id="60" name="object 60"/>
          <p:cNvSpPr txBox="1"/>
          <p:nvPr/>
        </p:nvSpPr>
        <p:spPr>
          <a:xfrm>
            <a:off x="4261980" y="3774440"/>
            <a:ext cx="116205" cy="1854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050" b="1" spc="-40" dirty="0">
                <a:solidFill>
                  <a:srgbClr val="44546A"/>
                </a:solidFill>
                <a:latin typeface="Verdana"/>
                <a:cs typeface="Verdana"/>
              </a:rPr>
              <a:t>2</a:t>
            </a:r>
            <a:endParaRPr sz="1050">
              <a:latin typeface="Verdana"/>
              <a:cs typeface="Verdana"/>
            </a:endParaRPr>
          </a:p>
        </p:txBody>
      </p:sp>
      <p:sp>
        <p:nvSpPr>
          <p:cNvPr id="61" name="object 61"/>
          <p:cNvSpPr txBox="1"/>
          <p:nvPr/>
        </p:nvSpPr>
        <p:spPr>
          <a:xfrm>
            <a:off x="4551536" y="3573268"/>
            <a:ext cx="116205" cy="1854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050" b="1" spc="-40" dirty="0">
                <a:solidFill>
                  <a:srgbClr val="44546A"/>
                </a:solidFill>
                <a:latin typeface="Verdana"/>
                <a:cs typeface="Verdana"/>
              </a:rPr>
              <a:t>3</a:t>
            </a:r>
            <a:endParaRPr sz="1050">
              <a:latin typeface="Verdana"/>
              <a:cs typeface="Verdana"/>
            </a:endParaRPr>
          </a:p>
        </p:txBody>
      </p:sp>
      <p:sp>
        <p:nvSpPr>
          <p:cNvPr id="62" name="object 62"/>
          <p:cNvSpPr txBox="1"/>
          <p:nvPr/>
        </p:nvSpPr>
        <p:spPr>
          <a:xfrm>
            <a:off x="4840332" y="3170164"/>
            <a:ext cx="116205" cy="1854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050" b="1" spc="-40" dirty="0">
                <a:solidFill>
                  <a:srgbClr val="44546A"/>
                </a:solidFill>
                <a:latin typeface="Verdana"/>
                <a:cs typeface="Verdana"/>
              </a:rPr>
              <a:t>5</a:t>
            </a:r>
            <a:endParaRPr sz="1050">
              <a:latin typeface="Verdana"/>
              <a:cs typeface="Verdana"/>
            </a:endParaRPr>
          </a:p>
        </p:txBody>
      </p:sp>
      <p:sp>
        <p:nvSpPr>
          <p:cNvPr id="63" name="object 63"/>
          <p:cNvSpPr txBox="1"/>
          <p:nvPr/>
        </p:nvSpPr>
        <p:spPr>
          <a:xfrm>
            <a:off x="5129128" y="3774426"/>
            <a:ext cx="116205" cy="1854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050" b="1" spc="-40" dirty="0">
                <a:solidFill>
                  <a:srgbClr val="44546A"/>
                </a:solidFill>
                <a:latin typeface="Verdana"/>
                <a:cs typeface="Verdana"/>
              </a:rPr>
              <a:t>2</a:t>
            </a:r>
            <a:endParaRPr sz="1050">
              <a:latin typeface="Verdana"/>
              <a:cs typeface="Verdana"/>
            </a:endParaRPr>
          </a:p>
        </p:txBody>
      </p:sp>
      <p:sp>
        <p:nvSpPr>
          <p:cNvPr id="64" name="object 64"/>
          <p:cNvSpPr txBox="1"/>
          <p:nvPr/>
        </p:nvSpPr>
        <p:spPr>
          <a:xfrm>
            <a:off x="5417924" y="2566662"/>
            <a:ext cx="116205" cy="1854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050" b="1" spc="-40" dirty="0">
                <a:solidFill>
                  <a:srgbClr val="44546A"/>
                </a:solidFill>
                <a:latin typeface="Verdana"/>
                <a:cs typeface="Verdana"/>
              </a:rPr>
              <a:t>8</a:t>
            </a:r>
            <a:endParaRPr sz="1050">
              <a:latin typeface="Verdana"/>
              <a:cs typeface="Verdana"/>
            </a:endParaRPr>
          </a:p>
        </p:txBody>
      </p:sp>
      <p:sp>
        <p:nvSpPr>
          <p:cNvPr id="65" name="object 65"/>
          <p:cNvSpPr txBox="1"/>
          <p:nvPr/>
        </p:nvSpPr>
        <p:spPr>
          <a:xfrm>
            <a:off x="5706721" y="3372096"/>
            <a:ext cx="116205" cy="1854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050" b="1" spc="-40" dirty="0">
                <a:solidFill>
                  <a:srgbClr val="44546A"/>
                </a:solidFill>
                <a:latin typeface="Verdana"/>
                <a:cs typeface="Verdana"/>
              </a:rPr>
              <a:t>4</a:t>
            </a:r>
            <a:endParaRPr sz="1050">
              <a:latin typeface="Verdana"/>
              <a:cs typeface="Verdana"/>
            </a:endParaRPr>
          </a:p>
        </p:txBody>
      </p:sp>
      <p:sp>
        <p:nvSpPr>
          <p:cNvPr id="66" name="object 66"/>
          <p:cNvSpPr txBox="1"/>
          <p:nvPr/>
        </p:nvSpPr>
        <p:spPr>
          <a:xfrm>
            <a:off x="5995516" y="3774426"/>
            <a:ext cx="116205" cy="1854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050" b="1" spc="-40" dirty="0">
                <a:solidFill>
                  <a:srgbClr val="44546A"/>
                </a:solidFill>
                <a:latin typeface="Verdana"/>
                <a:cs typeface="Verdana"/>
              </a:rPr>
              <a:t>2</a:t>
            </a:r>
            <a:endParaRPr sz="1050">
              <a:latin typeface="Verdana"/>
              <a:cs typeface="Verdana"/>
            </a:endParaRPr>
          </a:p>
        </p:txBody>
      </p:sp>
      <p:sp>
        <p:nvSpPr>
          <p:cNvPr id="67" name="object 67"/>
          <p:cNvSpPr txBox="1"/>
          <p:nvPr/>
        </p:nvSpPr>
        <p:spPr>
          <a:xfrm>
            <a:off x="6284312" y="3975598"/>
            <a:ext cx="116205" cy="1854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050" b="1" spc="-40" dirty="0">
                <a:solidFill>
                  <a:srgbClr val="44546A"/>
                </a:solidFill>
                <a:latin typeface="Verdana"/>
                <a:cs typeface="Verdana"/>
              </a:rPr>
              <a:t>1</a:t>
            </a:r>
            <a:endParaRPr sz="1050">
              <a:latin typeface="Verdana"/>
              <a:cs typeface="Verdana"/>
            </a:endParaRPr>
          </a:p>
        </p:txBody>
      </p:sp>
      <p:sp>
        <p:nvSpPr>
          <p:cNvPr id="68" name="object 68"/>
          <p:cNvSpPr txBox="1"/>
          <p:nvPr/>
        </p:nvSpPr>
        <p:spPr>
          <a:xfrm>
            <a:off x="6573108" y="3170164"/>
            <a:ext cx="116205" cy="1854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050" b="1" spc="-40" dirty="0">
                <a:solidFill>
                  <a:srgbClr val="44546A"/>
                </a:solidFill>
                <a:latin typeface="Verdana"/>
                <a:cs typeface="Verdana"/>
              </a:rPr>
              <a:t>5</a:t>
            </a:r>
            <a:endParaRPr sz="1050">
              <a:latin typeface="Verdana"/>
              <a:cs typeface="Verdana"/>
            </a:endParaRPr>
          </a:p>
        </p:txBody>
      </p:sp>
      <p:sp>
        <p:nvSpPr>
          <p:cNvPr id="69" name="object 69"/>
          <p:cNvSpPr txBox="1"/>
          <p:nvPr/>
        </p:nvSpPr>
        <p:spPr>
          <a:xfrm>
            <a:off x="6862665" y="3975598"/>
            <a:ext cx="116205" cy="1854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050" b="1" spc="-40" dirty="0">
                <a:solidFill>
                  <a:srgbClr val="44546A"/>
                </a:solidFill>
                <a:latin typeface="Verdana"/>
                <a:cs typeface="Verdana"/>
              </a:rPr>
              <a:t>1</a:t>
            </a:r>
            <a:endParaRPr sz="1050">
              <a:latin typeface="Verdana"/>
              <a:cs typeface="Verdana"/>
            </a:endParaRPr>
          </a:p>
        </p:txBody>
      </p:sp>
      <p:sp>
        <p:nvSpPr>
          <p:cNvPr id="70" name="object 70"/>
          <p:cNvSpPr txBox="1"/>
          <p:nvPr/>
        </p:nvSpPr>
        <p:spPr>
          <a:xfrm>
            <a:off x="7106508" y="2163558"/>
            <a:ext cx="205740" cy="1854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050" b="1" spc="-45" dirty="0">
                <a:solidFill>
                  <a:srgbClr val="44546A"/>
                </a:solidFill>
                <a:latin typeface="Verdana"/>
                <a:cs typeface="Verdana"/>
              </a:rPr>
              <a:t>10</a:t>
            </a:r>
            <a:endParaRPr sz="1050">
              <a:latin typeface="Verdana"/>
              <a:cs typeface="Verdana"/>
            </a:endParaRPr>
          </a:p>
        </p:txBody>
      </p:sp>
      <p:sp>
        <p:nvSpPr>
          <p:cNvPr id="71" name="object 71"/>
          <p:cNvSpPr txBox="1"/>
          <p:nvPr/>
        </p:nvSpPr>
        <p:spPr>
          <a:xfrm>
            <a:off x="7281557" y="3975598"/>
            <a:ext cx="1588770" cy="1854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70815">
              <a:lnSpc>
                <a:spcPct val="100000"/>
              </a:lnSpc>
              <a:spcBef>
                <a:spcPts val="100"/>
              </a:spcBef>
              <a:tabLst>
                <a:tab pos="459740" algn="l"/>
                <a:tab pos="748665" algn="l"/>
                <a:tab pos="1037590" algn="l"/>
                <a:tab pos="1326515" algn="l"/>
              </a:tabLst>
            </a:pPr>
            <a:r>
              <a:rPr sz="1050" b="1" spc="-40" dirty="0">
                <a:solidFill>
                  <a:srgbClr val="44546A"/>
                </a:solidFill>
                <a:latin typeface="Verdana"/>
                <a:cs typeface="Verdana"/>
              </a:rPr>
              <a:t>1	1	1	1	1</a:t>
            </a:r>
            <a:endParaRPr sz="1050">
              <a:latin typeface="Verdana"/>
              <a:cs typeface="Verdana"/>
            </a:endParaRPr>
          </a:p>
        </p:txBody>
      </p:sp>
      <p:sp>
        <p:nvSpPr>
          <p:cNvPr id="72" name="object 72"/>
          <p:cNvSpPr txBox="1"/>
          <p:nvPr/>
        </p:nvSpPr>
        <p:spPr>
          <a:xfrm>
            <a:off x="8884264" y="3774426"/>
            <a:ext cx="116205" cy="1854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050" b="1" spc="-40" dirty="0">
                <a:solidFill>
                  <a:srgbClr val="44546A"/>
                </a:solidFill>
                <a:latin typeface="Verdana"/>
                <a:cs typeface="Verdana"/>
              </a:rPr>
              <a:t>2</a:t>
            </a:r>
            <a:endParaRPr sz="1050">
              <a:latin typeface="Verdana"/>
              <a:cs typeface="Verdana"/>
            </a:endParaRPr>
          </a:p>
        </p:txBody>
      </p:sp>
      <p:sp>
        <p:nvSpPr>
          <p:cNvPr id="73" name="object 73"/>
          <p:cNvSpPr txBox="1"/>
          <p:nvPr/>
        </p:nvSpPr>
        <p:spPr>
          <a:xfrm>
            <a:off x="9173820" y="3975598"/>
            <a:ext cx="116205" cy="1854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050" b="1" spc="-40" dirty="0">
                <a:solidFill>
                  <a:srgbClr val="44546A"/>
                </a:solidFill>
                <a:latin typeface="Verdana"/>
                <a:cs typeface="Verdana"/>
              </a:rPr>
              <a:t>1</a:t>
            </a:r>
            <a:endParaRPr sz="1050">
              <a:latin typeface="Verdana"/>
              <a:cs typeface="Verdana"/>
            </a:endParaRPr>
          </a:p>
        </p:txBody>
      </p:sp>
      <p:sp>
        <p:nvSpPr>
          <p:cNvPr id="74" name="object 74"/>
          <p:cNvSpPr txBox="1"/>
          <p:nvPr/>
        </p:nvSpPr>
        <p:spPr>
          <a:xfrm>
            <a:off x="9462616" y="4176770"/>
            <a:ext cx="116205" cy="1854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050" b="1" spc="-40" dirty="0">
                <a:solidFill>
                  <a:srgbClr val="44546A"/>
                </a:solidFill>
                <a:latin typeface="Verdana"/>
                <a:cs typeface="Verdana"/>
              </a:rPr>
              <a:t>0</a:t>
            </a:r>
            <a:endParaRPr sz="1050">
              <a:latin typeface="Verdana"/>
              <a:cs typeface="Verdana"/>
            </a:endParaRPr>
          </a:p>
        </p:txBody>
      </p:sp>
      <p:sp>
        <p:nvSpPr>
          <p:cNvPr id="75" name="object 75"/>
          <p:cNvSpPr txBox="1"/>
          <p:nvPr/>
        </p:nvSpPr>
        <p:spPr>
          <a:xfrm>
            <a:off x="1398403" y="4339844"/>
            <a:ext cx="83820" cy="1625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900" dirty="0">
                <a:solidFill>
                  <a:srgbClr val="44546A"/>
                </a:solidFill>
                <a:latin typeface="Calibri"/>
                <a:cs typeface="Calibri"/>
              </a:rPr>
              <a:t>0</a:t>
            </a:r>
            <a:endParaRPr sz="900">
              <a:latin typeface="Calibri"/>
              <a:cs typeface="Calibri"/>
            </a:endParaRPr>
          </a:p>
        </p:txBody>
      </p:sp>
      <p:sp>
        <p:nvSpPr>
          <p:cNvPr id="76" name="object 76"/>
          <p:cNvSpPr txBox="1"/>
          <p:nvPr/>
        </p:nvSpPr>
        <p:spPr>
          <a:xfrm>
            <a:off x="1398403" y="3936742"/>
            <a:ext cx="83820" cy="1625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900" dirty="0">
                <a:solidFill>
                  <a:srgbClr val="44546A"/>
                </a:solidFill>
                <a:latin typeface="Calibri"/>
                <a:cs typeface="Calibri"/>
              </a:rPr>
              <a:t>2</a:t>
            </a:r>
            <a:endParaRPr sz="900">
              <a:latin typeface="Calibri"/>
              <a:cs typeface="Calibri"/>
            </a:endParaRPr>
          </a:p>
        </p:txBody>
      </p:sp>
      <p:sp>
        <p:nvSpPr>
          <p:cNvPr id="77" name="object 77"/>
          <p:cNvSpPr txBox="1"/>
          <p:nvPr/>
        </p:nvSpPr>
        <p:spPr>
          <a:xfrm>
            <a:off x="1398403" y="3534406"/>
            <a:ext cx="83820" cy="1625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900" dirty="0">
                <a:solidFill>
                  <a:srgbClr val="44546A"/>
                </a:solidFill>
                <a:latin typeface="Calibri"/>
                <a:cs typeface="Calibri"/>
              </a:rPr>
              <a:t>4</a:t>
            </a:r>
            <a:endParaRPr sz="900">
              <a:latin typeface="Calibri"/>
              <a:cs typeface="Calibri"/>
            </a:endParaRPr>
          </a:p>
        </p:txBody>
      </p:sp>
      <p:sp>
        <p:nvSpPr>
          <p:cNvPr id="78" name="object 78"/>
          <p:cNvSpPr txBox="1"/>
          <p:nvPr/>
        </p:nvSpPr>
        <p:spPr>
          <a:xfrm>
            <a:off x="1398403" y="3131304"/>
            <a:ext cx="83820" cy="1625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900" dirty="0">
                <a:solidFill>
                  <a:srgbClr val="44546A"/>
                </a:solidFill>
                <a:latin typeface="Calibri"/>
                <a:cs typeface="Calibri"/>
              </a:rPr>
              <a:t>6</a:t>
            </a:r>
            <a:endParaRPr sz="900">
              <a:latin typeface="Calibri"/>
              <a:cs typeface="Calibri"/>
            </a:endParaRPr>
          </a:p>
        </p:txBody>
      </p:sp>
      <p:sp>
        <p:nvSpPr>
          <p:cNvPr id="79" name="object 79"/>
          <p:cNvSpPr txBox="1"/>
          <p:nvPr/>
        </p:nvSpPr>
        <p:spPr>
          <a:xfrm>
            <a:off x="1398403" y="2728968"/>
            <a:ext cx="83820" cy="1625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900" dirty="0">
                <a:solidFill>
                  <a:srgbClr val="44546A"/>
                </a:solidFill>
                <a:latin typeface="Calibri"/>
                <a:cs typeface="Calibri"/>
              </a:rPr>
              <a:t>8</a:t>
            </a:r>
            <a:endParaRPr sz="900">
              <a:latin typeface="Calibri"/>
              <a:cs typeface="Calibri"/>
            </a:endParaRPr>
          </a:p>
        </p:txBody>
      </p:sp>
      <p:sp>
        <p:nvSpPr>
          <p:cNvPr id="80" name="object 80"/>
          <p:cNvSpPr txBox="1"/>
          <p:nvPr/>
        </p:nvSpPr>
        <p:spPr>
          <a:xfrm>
            <a:off x="1340487" y="2325866"/>
            <a:ext cx="141605" cy="1625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900" spc="-5" dirty="0">
                <a:solidFill>
                  <a:srgbClr val="44546A"/>
                </a:solidFill>
                <a:latin typeface="Calibri"/>
                <a:cs typeface="Calibri"/>
              </a:rPr>
              <a:t>10</a:t>
            </a:r>
            <a:endParaRPr sz="900">
              <a:latin typeface="Calibri"/>
              <a:cs typeface="Calibri"/>
            </a:endParaRPr>
          </a:p>
        </p:txBody>
      </p:sp>
      <p:sp>
        <p:nvSpPr>
          <p:cNvPr id="81" name="object 81"/>
          <p:cNvSpPr txBox="1"/>
          <p:nvPr/>
        </p:nvSpPr>
        <p:spPr>
          <a:xfrm>
            <a:off x="1340487" y="1923530"/>
            <a:ext cx="141605" cy="1625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900" spc="-5" dirty="0">
                <a:solidFill>
                  <a:srgbClr val="44546A"/>
                </a:solidFill>
                <a:latin typeface="Calibri"/>
                <a:cs typeface="Calibri"/>
              </a:rPr>
              <a:t>12</a:t>
            </a:r>
            <a:endParaRPr sz="900">
              <a:latin typeface="Calibri"/>
              <a:cs typeface="Calibri"/>
            </a:endParaRPr>
          </a:p>
        </p:txBody>
      </p:sp>
      <p:sp>
        <p:nvSpPr>
          <p:cNvPr id="82" name="object 82"/>
          <p:cNvSpPr/>
          <p:nvPr/>
        </p:nvSpPr>
        <p:spPr>
          <a:xfrm>
            <a:off x="1233563" y="4562094"/>
            <a:ext cx="8043659" cy="1805177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3" name="object 83"/>
          <p:cNvSpPr/>
          <p:nvPr/>
        </p:nvSpPr>
        <p:spPr>
          <a:xfrm>
            <a:off x="9454436" y="4568809"/>
            <a:ext cx="100965" cy="90170"/>
          </a:xfrm>
          <a:custGeom>
            <a:avLst/>
            <a:gdLst/>
            <a:ahLst/>
            <a:cxnLst/>
            <a:rect l="l" t="t" r="r" b="b"/>
            <a:pathLst>
              <a:path w="100965" h="90170">
                <a:moveTo>
                  <a:pt x="100512" y="46136"/>
                </a:moveTo>
                <a:lnTo>
                  <a:pt x="69687" y="11572"/>
                </a:lnTo>
                <a:lnTo>
                  <a:pt x="39576" y="0"/>
                </a:lnTo>
                <a:lnTo>
                  <a:pt x="31587" y="142"/>
                </a:lnTo>
                <a:lnTo>
                  <a:pt x="1976" y="27610"/>
                </a:lnTo>
                <a:lnTo>
                  <a:pt x="0" y="43303"/>
                </a:lnTo>
                <a:lnTo>
                  <a:pt x="1869" y="50434"/>
                </a:lnTo>
                <a:lnTo>
                  <a:pt x="5857" y="57733"/>
                </a:lnTo>
                <a:lnTo>
                  <a:pt x="12061" y="64817"/>
                </a:lnTo>
                <a:lnTo>
                  <a:pt x="16347" y="68382"/>
                </a:lnTo>
                <a:lnTo>
                  <a:pt x="16347" y="32146"/>
                </a:lnTo>
                <a:lnTo>
                  <a:pt x="22443" y="21478"/>
                </a:lnTo>
                <a:lnTo>
                  <a:pt x="27015" y="19192"/>
                </a:lnTo>
                <a:lnTo>
                  <a:pt x="33111" y="19954"/>
                </a:lnTo>
                <a:lnTo>
                  <a:pt x="38123" y="20966"/>
                </a:lnTo>
                <a:lnTo>
                  <a:pt x="72259" y="38909"/>
                </a:lnTo>
                <a:lnTo>
                  <a:pt x="84165" y="52720"/>
                </a:lnTo>
                <a:lnTo>
                  <a:pt x="84165" y="83116"/>
                </a:lnTo>
                <a:lnTo>
                  <a:pt x="89404" y="77950"/>
                </a:lnTo>
                <a:lnTo>
                  <a:pt x="94833" y="70246"/>
                </a:lnTo>
                <a:lnTo>
                  <a:pt x="98536" y="61829"/>
                </a:lnTo>
                <a:lnTo>
                  <a:pt x="100453" y="53768"/>
                </a:lnTo>
                <a:lnTo>
                  <a:pt x="100512" y="46136"/>
                </a:lnTo>
                <a:close/>
              </a:path>
              <a:path w="100965" h="90170">
                <a:moveTo>
                  <a:pt x="84165" y="83116"/>
                </a:moveTo>
                <a:lnTo>
                  <a:pt x="84165" y="57292"/>
                </a:lnTo>
                <a:lnTo>
                  <a:pt x="78069" y="67960"/>
                </a:lnTo>
                <a:lnTo>
                  <a:pt x="73497" y="70246"/>
                </a:lnTo>
                <a:lnTo>
                  <a:pt x="34194" y="55030"/>
                </a:lnTo>
                <a:lnTo>
                  <a:pt x="16347" y="37480"/>
                </a:lnTo>
                <a:lnTo>
                  <a:pt x="16347" y="68382"/>
                </a:lnTo>
                <a:lnTo>
                  <a:pt x="51970" y="87772"/>
                </a:lnTo>
                <a:lnTo>
                  <a:pt x="69687" y="90058"/>
                </a:lnTo>
                <a:lnTo>
                  <a:pt x="76831" y="87927"/>
                </a:lnTo>
                <a:lnTo>
                  <a:pt x="83403" y="83867"/>
                </a:lnTo>
                <a:lnTo>
                  <a:pt x="84165" y="83116"/>
                </a:lnTo>
                <a:close/>
              </a:path>
            </a:pathLst>
          </a:custGeom>
          <a:solidFill>
            <a:srgbClr val="44546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4" name="object 84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240"/>
              </a:lnSpc>
            </a:pPr>
            <a:r>
              <a:rPr spc="-15" dirty="0"/>
              <a:t>2018/01/24ver.1</a:t>
            </a:r>
          </a:p>
        </p:txBody>
      </p:sp>
      <p:sp>
        <p:nvSpPr>
          <p:cNvPr id="85" name="object 85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ts val="1240"/>
              </a:lnSpc>
            </a:pPr>
            <a:fld id="{81D60167-4931-47E6-BA6A-407CBD079E47}" type="slidenum">
              <a:rPr dirty="0"/>
              <a:t>4</a:t>
            </a:fld>
            <a:endParaRPr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240"/>
              </a:lnSpc>
            </a:pPr>
            <a:r>
              <a:rPr spc="-15" dirty="0"/>
              <a:t>2018/01/24ver.1</a:t>
            </a:r>
          </a:p>
        </p:txBody>
      </p:sp>
      <p:sp>
        <p:nvSpPr>
          <p:cNvPr id="5" name="object 5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ts val="1240"/>
              </a:lnSpc>
            </a:pPr>
            <a:fld id="{81D60167-4931-47E6-BA6A-407CBD079E47}" type="slidenum">
              <a:rPr dirty="0"/>
              <a:t>5</a:t>
            </a:fld>
            <a:endParaRPr dirty="0"/>
          </a:p>
        </p:txBody>
      </p:sp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939423" y="986282"/>
            <a:ext cx="6814184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600" dirty="0"/>
              <a:t>標準</a:t>
            </a:r>
            <a:r>
              <a:rPr sz="3600" dirty="0">
                <a:latin typeface="Calibri Light"/>
                <a:cs typeface="Calibri Light"/>
              </a:rPr>
              <a:t>_</a:t>
            </a:r>
            <a:r>
              <a:rPr sz="3600" dirty="0"/>
              <a:t>ドラフト版</a:t>
            </a:r>
            <a:r>
              <a:rPr sz="3600" dirty="0">
                <a:latin typeface="Calibri Light"/>
                <a:cs typeface="Calibri Light"/>
              </a:rPr>
              <a:t>_r</a:t>
            </a:r>
            <a:r>
              <a:rPr sz="3600" spc="-5" dirty="0">
                <a:latin typeface="Calibri Light"/>
                <a:cs typeface="Calibri Light"/>
              </a:rPr>
              <a:t>1</a:t>
            </a:r>
            <a:r>
              <a:rPr sz="3600" dirty="0"/>
              <a:t>の内容（案）</a:t>
            </a:r>
            <a:endParaRPr sz="3600">
              <a:latin typeface="Calibri Light"/>
              <a:cs typeface="Calibri Light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482223" y="1935733"/>
            <a:ext cx="7530465" cy="415099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240665" indent="-227965">
              <a:lnSpc>
                <a:spcPts val="3115"/>
              </a:lnSpc>
              <a:spcBef>
                <a:spcPts val="95"/>
              </a:spcBef>
              <a:buFont typeface="Arial"/>
              <a:buChar char="•"/>
              <a:tabLst>
                <a:tab pos="241300" algn="l"/>
              </a:tabLst>
            </a:pPr>
            <a:r>
              <a:rPr sz="2600" spc="-5" dirty="0">
                <a:latin typeface="Yu Gothic"/>
                <a:cs typeface="Yu Gothic"/>
              </a:rPr>
              <a:t>中⼩企業共通</a:t>
            </a:r>
            <a:r>
              <a:rPr sz="2600" spc="-10" dirty="0">
                <a:latin typeface="Calibri"/>
                <a:cs typeface="Calibri"/>
              </a:rPr>
              <a:t>ED</a:t>
            </a:r>
            <a:r>
              <a:rPr sz="2600" spc="-5" dirty="0">
                <a:latin typeface="Calibri"/>
                <a:cs typeface="Calibri"/>
              </a:rPr>
              <a:t>I</a:t>
            </a:r>
            <a:r>
              <a:rPr sz="2600" spc="-5" dirty="0">
                <a:latin typeface="Yu Gothic"/>
                <a:cs typeface="Yu Gothic"/>
              </a:rPr>
              <a:t>標準仕様書</a:t>
            </a:r>
            <a:endParaRPr sz="2600">
              <a:latin typeface="Yu Gothic"/>
              <a:cs typeface="Yu Gothic"/>
            </a:endParaRPr>
          </a:p>
          <a:p>
            <a:pPr marL="697865" lvl="1" indent="-227965">
              <a:lnSpc>
                <a:spcPts val="2635"/>
              </a:lnSpc>
              <a:buFont typeface="Arial"/>
              <a:buChar char="•"/>
              <a:tabLst>
                <a:tab pos="697865" algn="l"/>
                <a:tab pos="698500" algn="l"/>
              </a:tabLst>
            </a:pPr>
            <a:r>
              <a:rPr sz="2200" spc="-5" dirty="0">
                <a:latin typeface="Yu Gothic"/>
                <a:cs typeface="Yu Gothic"/>
              </a:rPr>
              <a:t>パブコメ版の誤字、脱字修正のみ</a:t>
            </a:r>
            <a:endParaRPr sz="2200">
              <a:latin typeface="Yu Gothic"/>
              <a:cs typeface="Yu Gothic"/>
            </a:endParaRPr>
          </a:p>
          <a:p>
            <a:pPr marL="240665" indent="-227965">
              <a:lnSpc>
                <a:spcPts val="3115"/>
              </a:lnSpc>
              <a:spcBef>
                <a:spcPts val="365"/>
              </a:spcBef>
              <a:buFont typeface="Arial"/>
              <a:buChar char="•"/>
              <a:tabLst>
                <a:tab pos="241300" algn="l"/>
              </a:tabLst>
            </a:pPr>
            <a:r>
              <a:rPr sz="2600" spc="-5" dirty="0">
                <a:latin typeface="Yu Gothic"/>
                <a:cs typeface="Yu Gothic"/>
              </a:rPr>
              <a:t>中⼩企業共通</a:t>
            </a:r>
            <a:r>
              <a:rPr sz="2600" spc="-10" dirty="0">
                <a:latin typeface="Calibri"/>
                <a:cs typeface="Calibri"/>
              </a:rPr>
              <a:t>ED</a:t>
            </a:r>
            <a:r>
              <a:rPr sz="2600" spc="-5" dirty="0">
                <a:latin typeface="Calibri"/>
                <a:cs typeface="Calibri"/>
              </a:rPr>
              <a:t>I</a:t>
            </a:r>
            <a:r>
              <a:rPr sz="2600" spc="-5" dirty="0">
                <a:latin typeface="Yu Gothic"/>
                <a:cs typeface="Yu Gothic"/>
              </a:rPr>
              <a:t>メッセージガイドライン</a:t>
            </a:r>
            <a:endParaRPr sz="2600">
              <a:latin typeface="Yu Gothic"/>
              <a:cs typeface="Yu Gothic"/>
            </a:endParaRPr>
          </a:p>
          <a:p>
            <a:pPr marL="469900">
              <a:lnSpc>
                <a:spcPts val="2620"/>
              </a:lnSpc>
            </a:pPr>
            <a:r>
              <a:rPr sz="2200" spc="-5" dirty="0">
                <a:latin typeface="Calibri"/>
                <a:cs typeface="Calibri"/>
              </a:rPr>
              <a:t>→</a:t>
            </a:r>
            <a:r>
              <a:rPr sz="2200" spc="-5" dirty="0">
                <a:latin typeface="Yu Gothic"/>
                <a:cs typeface="Yu Gothic"/>
              </a:rPr>
              <a:t>パブコメ版へ下記を追加</a:t>
            </a:r>
            <a:endParaRPr sz="2200">
              <a:latin typeface="Yu Gothic"/>
              <a:cs typeface="Yu Gothic"/>
            </a:endParaRPr>
          </a:p>
          <a:p>
            <a:pPr marL="697865" lvl="1" indent="-227965">
              <a:lnSpc>
                <a:spcPts val="2630"/>
              </a:lnSpc>
              <a:buFont typeface="Arial"/>
              <a:buChar char="•"/>
              <a:tabLst>
                <a:tab pos="697865" algn="l"/>
                <a:tab pos="698500" algn="l"/>
              </a:tabLst>
            </a:pPr>
            <a:r>
              <a:rPr sz="2200" spc="-5" dirty="0">
                <a:latin typeface="Yu Gothic"/>
                <a:cs typeface="Yu Gothic"/>
              </a:rPr>
              <a:t>中⼩カンバン取引メッセージを追加</a:t>
            </a:r>
            <a:endParaRPr sz="2200">
              <a:latin typeface="Yu Gothic"/>
              <a:cs typeface="Yu Gothic"/>
            </a:endParaRPr>
          </a:p>
          <a:p>
            <a:pPr marL="1155700" lvl="2" indent="-228600">
              <a:lnSpc>
                <a:spcPct val="100000"/>
              </a:lnSpc>
              <a:spcBef>
                <a:spcPts val="55"/>
              </a:spcBef>
              <a:buFont typeface="Arial"/>
              <a:buChar char="•"/>
              <a:tabLst>
                <a:tab pos="1155065" algn="l"/>
                <a:tab pos="1156335" algn="l"/>
              </a:tabLst>
            </a:pPr>
            <a:r>
              <a:rPr sz="1900" spc="-5" dirty="0">
                <a:latin typeface="Yu Gothic"/>
                <a:cs typeface="Yu Gothic"/>
              </a:rPr>
              <a:t>中企庁調査事業「碧南プロジェクト」実証</a:t>
            </a:r>
            <a:endParaRPr sz="1900">
              <a:latin typeface="Yu Gothic"/>
              <a:cs typeface="Yu Gothic"/>
            </a:endParaRPr>
          </a:p>
          <a:p>
            <a:pPr marL="1155700" lvl="2" indent="-228600">
              <a:lnSpc>
                <a:spcPts val="2260"/>
              </a:lnSpc>
              <a:spcBef>
                <a:spcPts val="40"/>
              </a:spcBef>
              <a:buFont typeface="Arial"/>
              <a:buChar char="•"/>
              <a:tabLst>
                <a:tab pos="1155065" algn="l"/>
                <a:tab pos="1156335" algn="l"/>
              </a:tabLst>
            </a:pPr>
            <a:r>
              <a:rPr sz="1900" spc="-5" dirty="0">
                <a:latin typeface="Yu Gothic"/>
                <a:cs typeface="Yu Gothic"/>
              </a:rPr>
              <a:t>需要予測／納⼊指⽰の２メッセージを策定</a:t>
            </a:r>
            <a:endParaRPr sz="1900">
              <a:latin typeface="Yu Gothic"/>
              <a:cs typeface="Yu Gothic"/>
            </a:endParaRPr>
          </a:p>
          <a:p>
            <a:pPr marL="697865" lvl="1" indent="-227965">
              <a:lnSpc>
                <a:spcPts val="2620"/>
              </a:lnSpc>
              <a:buFont typeface="Arial"/>
              <a:buChar char="•"/>
              <a:tabLst>
                <a:tab pos="697865" algn="l"/>
                <a:tab pos="698500" algn="l"/>
              </a:tabLst>
            </a:pPr>
            <a:r>
              <a:rPr sz="2200" dirty="0">
                <a:latin typeface="Yu Gothic"/>
                <a:cs typeface="Yu Gothic"/>
              </a:rPr>
              <a:t>中企庁⾦融</a:t>
            </a:r>
            <a:r>
              <a:rPr sz="2200" spc="-5" dirty="0">
                <a:latin typeface="Calibri"/>
                <a:cs typeface="Calibri"/>
              </a:rPr>
              <a:t>EDI</a:t>
            </a:r>
            <a:r>
              <a:rPr sz="2200" spc="-5" dirty="0">
                <a:latin typeface="Yu Gothic"/>
                <a:cs typeface="Yu Gothic"/>
              </a:rPr>
              <a:t>連携調査事業への準備</a:t>
            </a:r>
            <a:endParaRPr sz="2200">
              <a:latin typeface="Yu Gothic"/>
              <a:cs typeface="Yu Gothic"/>
            </a:endParaRPr>
          </a:p>
          <a:p>
            <a:pPr marL="1155700" lvl="2" indent="-228600">
              <a:lnSpc>
                <a:spcPts val="2050"/>
              </a:lnSpc>
              <a:spcBef>
                <a:spcPts val="55"/>
              </a:spcBef>
              <a:buFont typeface="Arial"/>
              <a:buChar char="•"/>
              <a:tabLst>
                <a:tab pos="1155065" algn="l"/>
                <a:tab pos="1156335" algn="l"/>
              </a:tabLst>
            </a:pPr>
            <a:r>
              <a:rPr sz="1900" dirty="0">
                <a:latin typeface="Yu Gothic"/>
                <a:cs typeface="Yu Gothic"/>
              </a:rPr>
              <a:t>経済産業省策定の⾦融</a:t>
            </a:r>
            <a:r>
              <a:rPr sz="1900" spc="-5" dirty="0">
                <a:latin typeface="Calibri"/>
                <a:cs typeface="Calibri"/>
              </a:rPr>
              <a:t>ED</a:t>
            </a:r>
            <a:r>
              <a:rPr sz="1900" dirty="0">
                <a:latin typeface="Calibri"/>
                <a:cs typeface="Calibri"/>
              </a:rPr>
              <a:t>I</a:t>
            </a:r>
            <a:r>
              <a:rPr sz="1900" spc="-5" dirty="0">
                <a:latin typeface="Yu Gothic"/>
                <a:cs typeface="Yu Gothic"/>
              </a:rPr>
              <a:t>連携商流情報項⽬と中⼩企業共通</a:t>
            </a:r>
            <a:endParaRPr sz="1900">
              <a:latin typeface="Yu Gothic"/>
              <a:cs typeface="Yu Gothic"/>
            </a:endParaRPr>
          </a:p>
          <a:p>
            <a:pPr marL="1155700">
              <a:lnSpc>
                <a:spcPts val="2050"/>
              </a:lnSpc>
            </a:pPr>
            <a:r>
              <a:rPr sz="1900" dirty="0">
                <a:latin typeface="Calibri"/>
                <a:cs typeface="Calibri"/>
              </a:rPr>
              <a:t>EDI</a:t>
            </a:r>
            <a:r>
              <a:rPr sz="1900" spc="-5" dirty="0">
                <a:latin typeface="Yu Gothic"/>
                <a:cs typeface="Yu Gothic"/>
              </a:rPr>
              <a:t>メッセージをマッピング</a:t>
            </a:r>
            <a:r>
              <a:rPr sz="1900" dirty="0">
                <a:latin typeface="Calibri"/>
                <a:cs typeface="Calibri"/>
              </a:rPr>
              <a:t>→</a:t>
            </a:r>
            <a:r>
              <a:rPr sz="1900" spc="-5" dirty="0">
                <a:latin typeface="Yu Gothic"/>
                <a:cs typeface="Yu Gothic"/>
              </a:rPr>
              <a:t>不⾜情報項⽬を追加</a:t>
            </a:r>
            <a:endParaRPr sz="1900">
              <a:latin typeface="Yu Gothic"/>
              <a:cs typeface="Yu Gothic"/>
            </a:endParaRPr>
          </a:p>
          <a:p>
            <a:pPr marL="1612900" lvl="3" indent="-228600">
              <a:lnSpc>
                <a:spcPct val="100000"/>
              </a:lnSpc>
              <a:spcBef>
                <a:spcPts val="100"/>
              </a:spcBef>
              <a:buFont typeface="Arial"/>
              <a:buChar char="•"/>
              <a:tabLst>
                <a:tab pos="1612265" algn="l"/>
                <a:tab pos="1613535" algn="l"/>
              </a:tabLst>
            </a:pPr>
            <a:r>
              <a:rPr sz="1700" spc="-5" dirty="0">
                <a:latin typeface="Yu Gothic"/>
                <a:cs typeface="Yu Gothic"/>
              </a:rPr>
              <a:t>出荷メッセージに⾦額に関する情報項⽬を追加</a:t>
            </a:r>
            <a:endParaRPr sz="1700">
              <a:latin typeface="Yu Gothic"/>
              <a:cs typeface="Yu Gothic"/>
            </a:endParaRPr>
          </a:p>
          <a:p>
            <a:pPr marL="1155700" lvl="2" indent="-228600">
              <a:lnSpc>
                <a:spcPct val="100000"/>
              </a:lnSpc>
              <a:spcBef>
                <a:spcPts val="40"/>
              </a:spcBef>
              <a:buFont typeface="Arial"/>
              <a:buChar char="•"/>
              <a:tabLst>
                <a:tab pos="1155065" algn="l"/>
                <a:tab pos="1156335" algn="l"/>
              </a:tabLst>
            </a:pPr>
            <a:r>
              <a:rPr sz="1900" dirty="0">
                <a:latin typeface="Yu Gothic"/>
                <a:cs typeface="Yu Gothic"/>
              </a:rPr>
              <a:t>中⼩⽀払通知メッセー</a:t>
            </a:r>
            <a:r>
              <a:rPr sz="1900" spc="-10" dirty="0">
                <a:latin typeface="Yu Gothic"/>
                <a:cs typeface="Yu Gothic"/>
              </a:rPr>
              <a:t>ジ</a:t>
            </a:r>
            <a:r>
              <a:rPr sz="1900" spc="-5" dirty="0">
                <a:latin typeface="Calibri"/>
                <a:cs typeface="Calibri"/>
              </a:rPr>
              <a:t>_d</a:t>
            </a:r>
            <a:r>
              <a:rPr sz="1900" spc="-40" dirty="0">
                <a:latin typeface="Calibri"/>
                <a:cs typeface="Calibri"/>
              </a:rPr>
              <a:t>r</a:t>
            </a:r>
            <a:r>
              <a:rPr sz="1900" spc="-15" dirty="0">
                <a:latin typeface="Calibri"/>
                <a:cs typeface="Calibri"/>
              </a:rPr>
              <a:t>a</a:t>
            </a:r>
            <a:r>
              <a:rPr sz="1900" spc="-5" dirty="0">
                <a:latin typeface="Calibri"/>
                <a:cs typeface="Calibri"/>
              </a:rPr>
              <a:t>f</a:t>
            </a:r>
            <a:r>
              <a:rPr sz="1900" dirty="0">
                <a:latin typeface="Calibri"/>
                <a:cs typeface="Calibri"/>
              </a:rPr>
              <a:t>t</a:t>
            </a:r>
            <a:r>
              <a:rPr sz="1900" dirty="0">
                <a:latin typeface="Yu Gothic"/>
                <a:cs typeface="Yu Gothic"/>
              </a:rPr>
              <a:t>を策定</a:t>
            </a:r>
            <a:endParaRPr sz="1900">
              <a:latin typeface="Yu Gothic"/>
              <a:cs typeface="Yu Gothic"/>
            </a:endParaRPr>
          </a:p>
          <a:p>
            <a:pPr marL="1612900" lvl="3" indent="-228600">
              <a:lnSpc>
                <a:spcPct val="100000"/>
              </a:lnSpc>
              <a:spcBef>
                <a:spcPts val="95"/>
              </a:spcBef>
              <a:buFont typeface="Arial"/>
              <a:buChar char="•"/>
              <a:tabLst>
                <a:tab pos="1612265" algn="l"/>
                <a:tab pos="1613535" algn="l"/>
              </a:tabLst>
            </a:pPr>
            <a:r>
              <a:rPr sz="1700" spc="-5" dirty="0">
                <a:latin typeface="Yu Gothic"/>
                <a:cs typeface="Yu Gothic"/>
              </a:rPr>
              <a:t>中企庁⾦融</a:t>
            </a:r>
            <a:r>
              <a:rPr sz="1700" spc="-10" dirty="0">
                <a:latin typeface="Calibri"/>
                <a:cs typeface="Calibri"/>
              </a:rPr>
              <a:t>EDI</a:t>
            </a:r>
            <a:r>
              <a:rPr sz="1700" spc="-5" dirty="0">
                <a:latin typeface="Yu Gothic"/>
                <a:cs typeface="Yu Gothic"/>
              </a:rPr>
              <a:t>連携調査事業の実証検証のための参考資料</a:t>
            </a:r>
            <a:endParaRPr sz="1700">
              <a:latin typeface="Yu Gothic"/>
              <a:cs typeface="Yu Gothic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240"/>
              </a:lnSpc>
            </a:pPr>
            <a:r>
              <a:rPr spc="-15" dirty="0"/>
              <a:t>2018/01/24ver.1</a:t>
            </a:r>
          </a:p>
        </p:txBody>
      </p:sp>
      <p:sp>
        <p:nvSpPr>
          <p:cNvPr id="5" name="object 5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ts val="1240"/>
              </a:lnSpc>
            </a:pPr>
            <a:fld id="{81D60167-4931-47E6-BA6A-407CBD079E47}" type="slidenum">
              <a:rPr dirty="0"/>
              <a:t>6</a:t>
            </a:fld>
            <a:endParaRPr dirty="0"/>
          </a:p>
        </p:txBody>
      </p:sp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3335">
              <a:lnSpc>
                <a:spcPct val="100000"/>
              </a:lnSpc>
              <a:spcBef>
                <a:spcPts val="100"/>
              </a:spcBef>
            </a:pPr>
            <a:r>
              <a:rPr dirty="0"/>
              <a:t>来年度の検討事項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1585855" y="1573022"/>
            <a:ext cx="7572375" cy="42595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41300" indent="-228600">
              <a:lnSpc>
                <a:spcPts val="3329"/>
              </a:lnSpc>
              <a:spcBef>
                <a:spcPts val="100"/>
              </a:spcBef>
              <a:buFont typeface="Arial"/>
              <a:buChar char="•"/>
              <a:tabLst>
                <a:tab pos="241300" algn="l"/>
              </a:tabLst>
            </a:pPr>
            <a:r>
              <a:rPr sz="2800" spc="-5" dirty="0">
                <a:latin typeface="Yu Gothic"/>
                <a:cs typeface="Yu Gothic"/>
              </a:rPr>
              <a:t>パブコメ意⾒等の残された課題</a:t>
            </a:r>
            <a:endParaRPr sz="2800">
              <a:latin typeface="Yu Gothic"/>
              <a:cs typeface="Yu Gothic"/>
            </a:endParaRPr>
          </a:p>
          <a:p>
            <a:pPr marL="730250" marR="5080" indent="-260985">
              <a:lnSpc>
                <a:spcPts val="2300"/>
              </a:lnSpc>
              <a:spcBef>
                <a:spcPts val="525"/>
              </a:spcBef>
            </a:pPr>
            <a:r>
              <a:rPr sz="2400" spc="-5" dirty="0">
                <a:latin typeface="Calibri"/>
                <a:cs typeface="Calibri"/>
              </a:rPr>
              <a:t>→</a:t>
            </a:r>
            <a:r>
              <a:rPr sz="2400" dirty="0">
                <a:latin typeface="Yu Gothic"/>
                <a:cs typeface="Yu Gothic"/>
              </a:rPr>
              <a:t>中⼩企業共通</a:t>
            </a:r>
            <a:r>
              <a:rPr sz="2400" spc="-5" dirty="0">
                <a:latin typeface="Calibri"/>
                <a:cs typeface="Calibri"/>
              </a:rPr>
              <a:t>ED</a:t>
            </a:r>
            <a:r>
              <a:rPr sz="2400" dirty="0">
                <a:latin typeface="Calibri"/>
                <a:cs typeface="Calibri"/>
              </a:rPr>
              <a:t>I</a:t>
            </a:r>
            <a:r>
              <a:rPr sz="2400" dirty="0">
                <a:latin typeface="Yu Gothic"/>
                <a:cs typeface="Yu Gothic"/>
              </a:rPr>
              <a:t>標準（初版）に織り込めなかった 課題として下記を抽出</a:t>
            </a:r>
            <a:endParaRPr sz="2400">
              <a:latin typeface="Yu Gothic"/>
              <a:cs typeface="Yu Gothic"/>
            </a:endParaRPr>
          </a:p>
          <a:p>
            <a:pPr marL="698500" lvl="1" indent="-228600">
              <a:lnSpc>
                <a:spcPts val="2540"/>
              </a:lnSpc>
              <a:buFont typeface="Arial"/>
              <a:buChar char="•"/>
              <a:tabLst>
                <a:tab pos="698500" algn="l"/>
              </a:tabLst>
            </a:pPr>
            <a:r>
              <a:rPr sz="2400" dirty="0">
                <a:latin typeface="Yu Gothic"/>
                <a:cs typeface="Yu Gothic"/>
              </a:rPr>
              <a:t>中⼩企業共通</a:t>
            </a:r>
            <a:r>
              <a:rPr sz="2400" spc="-5" dirty="0">
                <a:latin typeface="Calibri"/>
                <a:cs typeface="Calibri"/>
              </a:rPr>
              <a:t>ED</a:t>
            </a:r>
            <a:r>
              <a:rPr sz="2400" dirty="0">
                <a:latin typeface="Calibri"/>
                <a:cs typeface="Calibri"/>
              </a:rPr>
              <a:t>I</a:t>
            </a:r>
            <a:r>
              <a:rPr sz="2400" dirty="0">
                <a:latin typeface="Yu Gothic"/>
                <a:cs typeface="Yu Gothic"/>
              </a:rPr>
              <a:t>標準仕様書で規定した必須情報項</a:t>
            </a:r>
            <a:endParaRPr sz="2400">
              <a:latin typeface="Yu Gothic"/>
              <a:cs typeface="Yu Gothic"/>
            </a:endParaRPr>
          </a:p>
          <a:p>
            <a:pPr marL="697865">
              <a:lnSpc>
                <a:spcPts val="2555"/>
              </a:lnSpc>
            </a:pPr>
            <a:r>
              <a:rPr sz="2400" dirty="0">
                <a:latin typeface="Yu Gothic"/>
                <a:cs typeface="Yu Gothic"/>
              </a:rPr>
              <a:t>⽬を注⽂メッセージ以外のメッセージへ拡張</a:t>
            </a:r>
            <a:endParaRPr sz="2400">
              <a:latin typeface="Yu Gothic"/>
              <a:cs typeface="Yu Gothic"/>
            </a:endParaRPr>
          </a:p>
          <a:p>
            <a:pPr marL="698500" lvl="1" indent="-228600">
              <a:lnSpc>
                <a:spcPts val="2800"/>
              </a:lnSpc>
              <a:buFont typeface="Arial"/>
              <a:buChar char="•"/>
              <a:tabLst>
                <a:tab pos="698500" algn="l"/>
              </a:tabLst>
            </a:pPr>
            <a:r>
              <a:rPr sz="2400" dirty="0">
                <a:latin typeface="Calibri"/>
                <a:cs typeface="Calibri"/>
              </a:rPr>
              <a:t>IoT</a:t>
            </a:r>
            <a:r>
              <a:rPr sz="2400" dirty="0">
                <a:latin typeface="Yu Gothic"/>
                <a:cs typeface="Yu Gothic"/>
              </a:rPr>
              <a:t>領域への中⼩企業共通</a:t>
            </a:r>
            <a:r>
              <a:rPr sz="2400" spc="-5" dirty="0">
                <a:latin typeface="Calibri"/>
                <a:cs typeface="Calibri"/>
              </a:rPr>
              <a:t>ED</a:t>
            </a:r>
            <a:r>
              <a:rPr sz="2400" dirty="0">
                <a:latin typeface="Calibri"/>
                <a:cs typeface="Calibri"/>
              </a:rPr>
              <a:t>I</a:t>
            </a:r>
            <a:r>
              <a:rPr sz="2400" dirty="0">
                <a:latin typeface="Yu Gothic"/>
                <a:cs typeface="Yu Gothic"/>
              </a:rPr>
              <a:t>の拡張</a:t>
            </a:r>
            <a:endParaRPr sz="2400">
              <a:latin typeface="Yu Gothic"/>
              <a:cs typeface="Yu Gothic"/>
            </a:endParaRPr>
          </a:p>
          <a:p>
            <a:pPr marL="698500" lvl="1" indent="-228600">
              <a:lnSpc>
                <a:spcPts val="2805"/>
              </a:lnSpc>
              <a:buFont typeface="Arial"/>
              <a:buChar char="•"/>
              <a:tabLst>
                <a:tab pos="698500" algn="l"/>
              </a:tabLst>
            </a:pPr>
            <a:r>
              <a:rPr sz="2400" dirty="0">
                <a:latin typeface="Yu Gothic"/>
                <a:cs typeface="Yu Gothic"/>
              </a:rPr>
              <a:t>⾦融</a:t>
            </a:r>
            <a:r>
              <a:rPr sz="2400" spc="-5" dirty="0">
                <a:latin typeface="Calibri"/>
                <a:cs typeface="Calibri"/>
              </a:rPr>
              <a:t>ED</a:t>
            </a:r>
            <a:r>
              <a:rPr sz="2400" dirty="0">
                <a:latin typeface="Calibri"/>
                <a:cs typeface="Calibri"/>
              </a:rPr>
              <a:t>I</a:t>
            </a:r>
            <a:r>
              <a:rPr sz="2400" dirty="0">
                <a:latin typeface="Yu Gothic"/>
                <a:cs typeface="Yu Gothic"/>
              </a:rPr>
              <a:t>・中⼩企業共通</a:t>
            </a:r>
            <a:r>
              <a:rPr sz="2400" spc="-5" dirty="0">
                <a:latin typeface="Calibri"/>
                <a:cs typeface="Calibri"/>
              </a:rPr>
              <a:t>ED</a:t>
            </a:r>
            <a:r>
              <a:rPr sz="2400" dirty="0">
                <a:latin typeface="Calibri"/>
                <a:cs typeface="Calibri"/>
              </a:rPr>
              <a:t>I</a:t>
            </a:r>
            <a:r>
              <a:rPr sz="2400" dirty="0">
                <a:latin typeface="Yu Gothic"/>
                <a:cs typeface="Yu Gothic"/>
              </a:rPr>
              <a:t>連携の検討・実証検証</a:t>
            </a:r>
            <a:endParaRPr sz="2400">
              <a:latin typeface="Yu Gothic"/>
              <a:cs typeface="Yu Gothic"/>
            </a:endParaRPr>
          </a:p>
          <a:p>
            <a:pPr marL="698500" lvl="1" indent="-228600">
              <a:lnSpc>
                <a:spcPts val="2845"/>
              </a:lnSpc>
              <a:buFont typeface="Arial"/>
              <a:buChar char="•"/>
              <a:tabLst>
                <a:tab pos="698500" algn="l"/>
              </a:tabLst>
            </a:pPr>
            <a:r>
              <a:rPr sz="2400" dirty="0">
                <a:latin typeface="Yu Gothic"/>
                <a:cs typeface="Yu Gothic"/>
              </a:rPr>
              <a:t>⼤⼿業界</a:t>
            </a:r>
            <a:r>
              <a:rPr sz="2400" spc="-5" dirty="0">
                <a:latin typeface="Calibri"/>
                <a:cs typeface="Calibri"/>
              </a:rPr>
              <a:t>ED</a:t>
            </a:r>
            <a:r>
              <a:rPr sz="2400" dirty="0">
                <a:latin typeface="Calibri"/>
                <a:cs typeface="Calibri"/>
              </a:rPr>
              <a:t>I</a:t>
            </a:r>
            <a:r>
              <a:rPr sz="2400" dirty="0">
                <a:latin typeface="Yu Gothic"/>
                <a:cs typeface="Yu Gothic"/>
              </a:rPr>
              <a:t>と中⼩企業共通</a:t>
            </a:r>
            <a:r>
              <a:rPr sz="2400" spc="-5" dirty="0">
                <a:latin typeface="Calibri"/>
                <a:cs typeface="Calibri"/>
              </a:rPr>
              <a:t>ED</a:t>
            </a:r>
            <a:r>
              <a:rPr sz="2400" dirty="0">
                <a:latin typeface="Calibri"/>
                <a:cs typeface="Calibri"/>
              </a:rPr>
              <a:t>I</a:t>
            </a:r>
            <a:r>
              <a:rPr sz="2400" dirty="0">
                <a:latin typeface="Yu Gothic"/>
                <a:cs typeface="Yu Gothic"/>
              </a:rPr>
              <a:t>の相互連携性検討</a:t>
            </a:r>
            <a:endParaRPr sz="2400">
              <a:latin typeface="Yu Gothic"/>
              <a:cs typeface="Yu Gothic"/>
            </a:endParaRPr>
          </a:p>
          <a:p>
            <a:pPr marL="1155700" lvl="2" indent="-228600">
              <a:lnSpc>
                <a:spcPct val="100000"/>
              </a:lnSpc>
              <a:spcBef>
                <a:spcPts val="35"/>
              </a:spcBef>
              <a:buFont typeface="Arial"/>
              <a:buChar char="•"/>
              <a:tabLst>
                <a:tab pos="1155065" algn="l"/>
                <a:tab pos="1155700" algn="l"/>
              </a:tabLst>
            </a:pPr>
            <a:r>
              <a:rPr sz="2000" spc="-5" dirty="0">
                <a:latin typeface="Yu Gothic"/>
                <a:cs typeface="Yu Gothic"/>
              </a:rPr>
              <a:t>業種拡張版の業界固有必須情報項⽬の検討</a:t>
            </a:r>
            <a:endParaRPr sz="2000">
              <a:latin typeface="Yu Gothic"/>
              <a:cs typeface="Yu Gothic"/>
            </a:endParaRPr>
          </a:p>
          <a:p>
            <a:pPr marL="1155700" lvl="2" indent="-228600">
              <a:lnSpc>
                <a:spcPct val="100000"/>
              </a:lnSpc>
              <a:spcBef>
                <a:spcPts val="15"/>
              </a:spcBef>
              <a:buFont typeface="Arial"/>
              <a:buChar char="•"/>
              <a:tabLst>
                <a:tab pos="1155065" algn="l"/>
                <a:tab pos="1155700" algn="l"/>
              </a:tabLst>
            </a:pPr>
            <a:r>
              <a:rPr sz="2000" spc="-5" dirty="0">
                <a:latin typeface="Yu Gothic"/>
                <a:cs typeface="Yu Gothic"/>
              </a:rPr>
              <a:t>情報項⽬属性の検討</a:t>
            </a:r>
            <a:endParaRPr sz="2000">
              <a:latin typeface="Yu Gothic"/>
              <a:cs typeface="Yu Gothic"/>
            </a:endParaRPr>
          </a:p>
          <a:p>
            <a:pPr marL="241300" indent="-228600">
              <a:lnSpc>
                <a:spcPts val="3329"/>
              </a:lnSpc>
              <a:spcBef>
                <a:spcPts val="295"/>
              </a:spcBef>
              <a:buFont typeface="Arial"/>
              <a:buChar char="•"/>
              <a:tabLst>
                <a:tab pos="241300" algn="l"/>
              </a:tabLst>
            </a:pPr>
            <a:r>
              <a:rPr sz="2800" dirty="0">
                <a:latin typeface="Yu Gothic"/>
                <a:cs typeface="Yu Gothic"/>
              </a:rPr>
              <a:t>中⼩企業共通</a:t>
            </a:r>
            <a:r>
              <a:rPr sz="2800" spc="-5" dirty="0">
                <a:latin typeface="Calibri"/>
                <a:cs typeface="Calibri"/>
              </a:rPr>
              <a:t>EDI</a:t>
            </a:r>
            <a:r>
              <a:rPr sz="2800" dirty="0">
                <a:latin typeface="Yu Gothic"/>
                <a:cs typeface="Yu Gothic"/>
              </a:rPr>
              <a:t>標準</a:t>
            </a:r>
            <a:r>
              <a:rPr sz="2800" spc="-5" dirty="0">
                <a:latin typeface="Calibri"/>
                <a:cs typeface="Calibri"/>
              </a:rPr>
              <a:t>(</a:t>
            </a:r>
            <a:r>
              <a:rPr sz="2800" dirty="0">
                <a:latin typeface="Yu Gothic"/>
                <a:cs typeface="Yu Gothic"/>
              </a:rPr>
              <a:t>初版</a:t>
            </a:r>
            <a:r>
              <a:rPr sz="2800" spc="-5" dirty="0">
                <a:latin typeface="Calibri"/>
                <a:cs typeface="Calibri"/>
              </a:rPr>
              <a:t>)</a:t>
            </a:r>
            <a:r>
              <a:rPr sz="2800" spc="-5" dirty="0">
                <a:latin typeface="Yu Gothic"/>
                <a:cs typeface="Yu Gothic"/>
              </a:rPr>
              <a:t>バージョンアップ</a:t>
            </a:r>
            <a:endParaRPr sz="2800">
              <a:latin typeface="Yu Gothic"/>
              <a:cs typeface="Yu Gothic"/>
            </a:endParaRPr>
          </a:p>
          <a:p>
            <a:pPr marL="698500" lvl="1" indent="-228600">
              <a:lnSpc>
                <a:spcPts val="2850"/>
              </a:lnSpc>
              <a:buFont typeface="Arial"/>
              <a:buChar char="•"/>
              <a:tabLst>
                <a:tab pos="698500" algn="l"/>
              </a:tabLst>
            </a:pPr>
            <a:r>
              <a:rPr sz="2400" dirty="0">
                <a:latin typeface="Yu Gothic"/>
                <a:cs typeface="Yu Gothic"/>
              </a:rPr>
              <a:t>前項の検討結果を反映してバージョンアップ</a:t>
            </a:r>
            <a:endParaRPr sz="2400">
              <a:latin typeface="Yu Gothic"/>
              <a:cs typeface="Yu Gothic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</TotalTime>
  <Words>322</Words>
  <Application>Microsoft Office PowerPoint</Application>
  <PresentationFormat>ユーザー設定</PresentationFormat>
  <Paragraphs>101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5" baseType="lpstr">
      <vt:lpstr>ＭＳ Ｐゴシック</vt:lpstr>
      <vt:lpstr>Yu Gothic</vt:lpstr>
      <vt:lpstr>Yu Gothic</vt:lpstr>
      <vt:lpstr>Yu Gothic Light</vt:lpstr>
      <vt:lpstr>Arial</vt:lpstr>
      <vt:lpstr>Calibri</vt:lpstr>
      <vt:lpstr>Calibri Light</vt:lpstr>
      <vt:lpstr>Verdana</vt:lpstr>
      <vt:lpstr>Office Theme</vt:lpstr>
      <vt:lpstr>中⼩企業共通EDI標準(初版) 策定⽅針</vt:lpstr>
      <vt:lpstr>中⼩企業共通EDI標準の概要</vt:lpstr>
      <vt:lpstr>中⼩企業共通EDI標準策定ロードマップ</vt:lpstr>
      <vt:lpstr>仕様に関するパブコメのご意⾒</vt:lpstr>
      <vt:lpstr>標準_ドラフト版_r1の内容（案）</vt:lpstr>
      <vt:lpstr>来年度の検討事項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&lt;4D6963726F736F667420506F776572506F696E74202D20874331383031323492868FAC8AE98BC68BA492CA45444995578F8082CC8DF492E895FB906A7665722E312E70707478&gt;</dc:title>
  <dc:creator>AKIHIRO　KAWAUCHI</dc:creator>
  <cp:lastModifiedBy>菅又久直</cp:lastModifiedBy>
  <cp:revision>1</cp:revision>
  <cp:lastPrinted>2018-01-25T00:38:28Z</cp:lastPrinted>
  <dcterms:created xsi:type="dcterms:W3CDTF">2018-01-25T00:34:02Z</dcterms:created>
  <dcterms:modified xsi:type="dcterms:W3CDTF">2018-01-25T00:38:41Z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2018-01-24T00:00:00Z</vt:filetime>
  </property>
  <property fmtid="{D5CDD505-2E9C-101B-9397-08002B2CF9AE}" pid="3" name="Creator">
    <vt:lpwstr>PScript5.dll Version 5.2.2</vt:lpwstr>
  </property>
  <property fmtid="{D5CDD505-2E9C-101B-9397-08002B2CF9AE}" pid="4" name="LastSaved">
    <vt:filetime>2018-01-25T00:00:00Z</vt:filetime>
  </property>
</Properties>
</file>