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710" r:id="rId1"/>
  </p:sldMasterIdLst>
  <p:notesMasterIdLst>
    <p:notesMasterId r:id="rId15"/>
  </p:notesMasterIdLst>
  <p:handoutMasterIdLst>
    <p:handoutMasterId r:id="rId16"/>
  </p:handoutMasterIdLst>
  <p:sldIdLst>
    <p:sldId id="3720" r:id="rId2"/>
    <p:sldId id="3380" r:id="rId3"/>
    <p:sldId id="3701" r:id="rId4"/>
    <p:sldId id="3632" r:id="rId5"/>
    <p:sldId id="3602" r:id="rId6"/>
    <p:sldId id="3717" r:id="rId7"/>
    <p:sldId id="3531" r:id="rId8"/>
    <p:sldId id="3704" r:id="rId9"/>
    <p:sldId id="3718" r:id="rId10"/>
    <p:sldId id="3706" r:id="rId11"/>
    <p:sldId id="3680" r:id="rId12"/>
    <p:sldId id="3682" r:id="rId13"/>
    <p:sldId id="3719" r:id="rId14"/>
  </p:sldIdLst>
  <p:sldSz cx="9906000" cy="6858000" type="A4"/>
  <p:notesSz cx="6735763" cy="9866313"/>
  <p:defaultTextStyle>
    <a:defPPr>
      <a:defRPr lang="en-US"/>
    </a:defPPr>
    <a:lvl1pPr algn="ctr" rtl="0" fontAlgn="base">
      <a:spcBef>
        <a:spcPct val="50000"/>
      </a:spcBef>
      <a:spcAft>
        <a:spcPct val="0"/>
      </a:spcAft>
      <a:buFont typeface="Wingdings" pitchFamily="2" charset="2"/>
      <a:defRPr kern="1200">
        <a:solidFill>
          <a:schemeClr val="tx1"/>
        </a:solidFill>
        <a:latin typeface="Arial" charset="0"/>
        <a:ea typeface="ＭＳ Ｐゴシック" pitchFamily="50" charset="-128"/>
        <a:cs typeface="+mn-cs"/>
      </a:defRPr>
    </a:lvl1pPr>
    <a:lvl2pPr marL="457200" algn="ctr" rtl="0" fontAlgn="base">
      <a:spcBef>
        <a:spcPct val="50000"/>
      </a:spcBef>
      <a:spcAft>
        <a:spcPct val="0"/>
      </a:spcAft>
      <a:buFont typeface="Wingdings" pitchFamily="2" charset="2"/>
      <a:defRPr kern="1200">
        <a:solidFill>
          <a:schemeClr val="tx1"/>
        </a:solidFill>
        <a:latin typeface="Arial" charset="0"/>
        <a:ea typeface="ＭＳ Ｐゴシック" pitchFamily="50" charset="-128"/>
        <a:cs typeface="+mn-cs"/>
      </a:defRPr>
    </a:lvl2pPr>
    <a:lvl3pPr marL="914400" algn="ctr" rtl="0" fontAlgn="base">
      <a:spcBef>
        <a:spcPct val="50000"/>
      </a:spcBef>
      <a:spcAft>
        <a:spcPct val="0"/>
      </a:spcAft>
      <a:buFont typeface="Wingdings" pitchFamily="2" charset="2"/>
      <a:defRPr kern="1200">
        <a:solidFill>
          <a:schemeClr val="tx1"/>
        </a:solidFill>
        <a:latin typeface="Arial" charset="0"/>
        <a:ea typeface="ＭＳ Ｐゴシック" pitchFamily="50" charset="-128"/>
        <a:cs typeface="+mn-cs"/>
      </a:defRPr>
    </a:lvl3pPr>
    <a:lvl4pPr marL="1371600" algn="ctr" rtl="0" fontAlgn="base">
      <a:spcBef>
        <a:spcPct val="50000"/>
      </a:spcBef>
      <a:spcAft>
        <a:spcPct val="0"/>
      </a:spcAft>
      <a:buFont typeface="Wingdings" pitchFamily="2" charset="2"/>
      <a:defRPr kern="1200">
        <a:solidFill>
          <a:schemeClr val="tx1"/>
        </a:solidFill>
        <a:latin typeface="Arial" charset="0"/>
        <a:ea typeface="ＭＳ Ｐゴシック" pitchFamily="50" charset="-128"/>
        <a:cs typeface="+mn-cs"/>
      </a:defRPr>
    </a:lvl4pPr>
    <a:lvl5pPr marL="1828800" algn="ctr" rtl="0" fontAlgn="base">
      <a:spcBef>
        <a:spcPct val="50000"/>
      </a:spcBef>
      <a:spcAft>
        <a:spcPct val="0"/>
      </a:spcAft>
      <a:buFont typeface="Wingdings" pitchFamily="2" charset="2"/>
      <a:defRPr kern="1200">
        <a:solidFill>
          <a:schemeClr val="tx1"/>
        </a:solidFill>
        <a:latin typeface="Arial" charset="0"/>
        <a:ea typeface="ＭＳ Ｐゴシック" pitchFamily="50" charset="-128"/>
        <a:cs typeface="+mn-cs"/>
      </a:defRPr>
    </a:lvl5pPr>
    <a:lvl6pPr marL="2286000" algn="l" defTabSz="914400" rtl="0" eaLnBrk="1" latinLnBrk="0" hangingPunct="1">
      <a:defRPr kern="1200">
        <a:solidFill>
          <a:schemeClr val="tx1"/>
        </a:solidFill>
        <a:latin typeface="Arial" charset="0"/>
        <a:ea typeface="ＭＳ Ｐゴシック" pitchFamily="50" charset="-128"/>
        <a:cs typeface="+mn-cs"/>
      </a:defRPr>
    </a:lvl6pPr>
    <a:lvl7pPr marL="2743200" algn="l" defTabSz="914400" rtl="0" eaLnBrk="1" latinLnBrk="0" hangingPunct="1">
      <a:defRPr kern="1200">
        <a:solidFill>
          <a:schemeClr val="tx1"/>
        </a:solidFill>
        <a:latin typeface="Arial" charset="0"/>
        <a:ea typeface="ＭＳ Ｐゴシック" pitchFamily="50" charset="-128"/>
        <a:cs typeface="+mn-cs"/>
      </a:defRPr>
    </a:lvl7pPr>
    <a:lvl8pPr marL="3200400" algn="l" defTabSz="914400" rtl="0" eaLnBrk="1" latinLnBrk="0" hangingPunct="1">
      <a:defRPr kern="1200">
        <a:solidFill>
          <a:schemeClr val="tx1"/>
        </a:solidFill>
        <a:latin typeface="Arial" charset="0"/>
        <a:ea typeface="ＭＳ Ｐゴシック" pitchFamily="50" charset="-128"/>
        <a:cs typeface="+mn-cs"/>
      </a:defRPr>
    </a:lvl8pPr>
    <a:lvl9pPr marL="3657600" algn="l" defTabSz="914400" rtl="0" eaLnBrk="1" latinLnBrk="0" hangingPunct="1">
      <a:defRPr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750">
          <p15:clr>
            <a:srgbClr val="A4A3A4"/>
          </p15:clr>
        </p15:guide>
        <p15:guide id="2" orient="horz" pos="3113">
          <p15:clr>
            <a:srgbClr val="A4A3A4"/>
          </p15:clr>
        </p15:guide>
        <p15:guide id="4" orient="horz" pos="3884">
          <p15:clr>
            <a:srgbClr val="A4A3A4"/>
          </p15:clr>
        </p15:guide>
        <p15:guide id="5" pos="3120" userDrawn="1">
          <p15:clr>
            <a:srgbClr val="A4A3A4"/>
          </p15:clr>
        </p15:guide>
        <p15:guide id="6" pos="4481" userDrawn="1">
          <p15:clr>
            <a:srgbClr val="A4A3A4"/>
          </p15:clr>
        </p15:guide>
        <p15:guide id="7" pos="5842">
          <p15:clr>
            <a:srgbClr val="A4A3A4"/>
          </p15:clr>
        </p15:guide>
      </p15:sldGuideLst>
    </p:ext>
    <p:ext uri="{2D200454-40CA-4A62-9FC3-DE9A4176ACB9}">
      <p15:notesGuideLst xmlns:p15="http://schemas.microsoft.com/office/powerpoint/2012/main">
        <p15:guide id="1" orient="horz" pos="3139" userDrawn="1">
          <p15:clr>
            <a:srgbClr val="A4A3A4"/>
          </p15:clr>
        </p15:guide>
        <p15:guide id="2" pos="2137" userDrawn="1">
          <p15:clr>
            <a:srgbClr val="A4A3A4"/>
          </p15:clr>
        </p15:guide>
        <p15:guide id="3" orient="horz" pos="3107" userDrawn="1">
          <p15:clr>
            <a:srgbClr val="A4A3A4"/>
          </p15:clr>
        </p15:guide>
        <p15:guide id="4" pos="212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CF3F8"/>
    <a:srgbClr val="860000"/>
    <a:srgbClr val="FFCC99"/>
    <a:srgbClr val="FFCCCC"/>
    <a:srgbClr val="FF99FF"/>
    <a:srgbClr val="FFCCFF"/>
    <a:srgbClr val="FFE7FF"/>
    <a:srgbClr val="FFEFF4"/>
    <a:srgbClr val="C7CDFD"/>
    <a:srgbClr val="E3F3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569" autoAdjust="0"/>
    <p:restoredTop sz="94095" autoAdjust="0"/>
  </p:normalViewPr>
  <p:slideViewPr>
    <p:cSldViewPr snapToObjects="1">
      <p:cViewPr varScale="1">
        <p:scale>
          <a:sx n="64" d="100"/>
          <a:sy n="64" d="100"/>
        </p:scale>
        <p:origin x="1032" y="44"/>
      </p:cViewPr>
      <p:guideLst>
        <p:guide orient="horz" pos="2750"/>
        <p:guide orient="horz" pos="3113"/>
        <p:guide orient="horz" pos="3884"/>
        <p:guide pos="3120"/>
        <p:guide pos="4481"/>
        <p:guide pos="5842"/>
      </p:guideLst>
    </p:cSldViewPr>
  </p:slideViewPr>
  <p:outlineViewPr>
    <p:cViewPr>
      <p:scale>
        <a:sx n="33" d="100"/>
        <a:sy n="33" d="100"/>
      </p:scale>
      <p:origin x="0" y="0"/>
    </p:cViewPr>
  </p:outlineViewPr>
  <p:notesTextViewPr>
    <p:cViewPr>
      <p:scale>
        <a:sx n="75" d="100"/>
        <a:sy n="75" d="100"/>
      </p:scale>
      <p:origin x="0" y="0"/>
    </p:cViewPr>
  </p:notesTextViewPr>
  <p:sorterViewPr>
    <p:cViewPr>
      <p:scale>
        <a:sx n="75" d="100"/>
        <a:sy n="75" d="100"/>
      </p:scale>
      <p:origin x="0" y="-6534"/>
    </p:cViewPr>
  </p:sorterViewPr>
  <p:notesViewPr>
    <p:cSldViewPr snapToObjects="1">
      <p:cViewPr varScale="1">
        <p:scale>
          <a:sx n="76" d="100"/>
          <a:sy n="76" d="100"/>
        </p:scale>
        <p:origin x="-1734" y="-102"/>
      </p:cViewPr>
      <p:guideLst>
        <p:guide orient="horz" pos="3139"/>
        <p:guide pos="2137"/>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51B0AE-DB48-452E-B8EC-14ECBA0D3404}" type="doc">
      <dgm:prSet loTypeId="urn:microsoft.com/office/officeart/2005/8/layout/arrow2" loCatId="process" qsTypeId="urn:microsoft.com/office/officeart/2005/8/quickstyle/simple1" qsCatId="simple" csTypeId="urn:microsoft.com/office/officeart/2005/8/colors/accent1_2" csCatId="accent1" phldr="1"/>
      <dgm:spPr/>
    </dgm:pt>
    <dgm:pt modelId="{C3978D81-8E35-40EA-BDF4-531F973FA196}">
      <dgm:prSet phldrT="[テキスト]" custT="1"/>
      <dgm:spPr>
        <a:xfrm>
          <a:off x="277841" y="1064473"/>
          <a:ext cx="1266957" cy="461333"/>
        </a:xfrm>
        <a:noFill/>
        <a:ln>
          <a:noFill/>
        </a:ln>
        <a:effectLst/>
      </dgm:spPr>
      <dgm:t>
        <a:bodyPr/>
        <a:lstStyle/>
        <a:p>
          <a:pPr>
            <a:buNone/>
          </a:pPr>
          <a:r>
            <a:rPr kumimoji="1" lang="ja-JP" altLang="en-US" sz="1400" dirty="0">
              <a:solidFill>
                <a:srgbClr val="000000">
                  <a:hueOff val="0"/>
                  <a:satOff val="0"/>
                  <a:lumOff val="0"/>
                  <a:alphaOff val="0"/>
                </a:srgbClr>
              </a:solidFill>
              <a:latin typeface="メイリオ" panose="020B0604030504040204" pitchFamily="50" charset="-128"/>
              <a:ea typeface="メイリオ" panose="020B0604030504040204" pitchFamily="50" charset="-128"/>
              <a:cs typeface="メイリオ" panose="020B0604030504040204" pitchFamily="50" charset="-128"/>
            </a:rPr>
            <a:t>取引データのデジタル化</a:t>
          </a:r>
        </a:p>
      </dgm:t>
    </dgm:pt>
    <dgm:pt modelId="{884D6B29-B3C1-4013-BBF9-0EFACAFA565B}" type="parTrans" cxnId="{16C37D21-3F90-406E-9C16-61A5053E5243}">
      <dgm:prSet/>
      <dgm:spPr/>
      <dgm:t>
        <a:bodyPr/>
        <a:lstStyle/>
        <a:p>
          <a:endParaRPr kumimoji="1" lang="ja-JP" altLang="en-US"/>
        </a:p>
      </dgm:t>
    </dgm:pt>
    <dgm:pt modelId="{5306AF48-115A-4AE6-9DBA-76F4514D60F9}" type="sibTrans" cxnId="{16C37D21-3F90-406E-9C16-61A5053E5243}">
      <dgm:prSet/>
      <dgm:spPr/>
      <dgm:t>
        <a:bodyPr/>
        <a:lstStyle/>
        <a:p>
          <a:endParaRPr kumimoji="1" lang="ja-JP" altLang="en-US"/>
        </a:p>
      </dgm:t>
    </dgm:pt>
    <dgm:pt modelId="{8F6EFADE-C5C2-4212-BAF8-497C7236240C}">
      <dgm:prSet phldrT="[テキスト]" custT="1"/>
      <dgm:spPr>
        <a:xfrm>
          <a:off x="1190551" y="540428"/>
          <a:ext cx="1692269" cy="427351"/>
        </a:xfrm>
        <a:noFill/>
        <a:ln>
          <a:noFill/>
        </a:ln>
        <a:effectLst/>
      </dgm:spPr>
      <dgm:t>
        <a:bodyPr/>
        <a:lstStyle/>
        <a:p>
          <a:pPr>
            <a:buNone/>
          </a:pPr>
          <a:r>
            <a:rPr kumimoji="1" lang="ja-JP" altLang="en-US" sz="1400" dirty="0">
              <a:solidFill>
                <a:srgbClr val="000000">
                  <a:hueOff val="0"/>
                  <a:satOff val="0"/>
                  <a:lumOff val="0"/>
                  <a:alphaOff val="0"/>
                </a:srgbClr>
              </a:solidFill>
              <a:latin typeface="メイリオ" panose="020B0604030504040204" pitchFamily="50" charset="-128"/>
              <a:ea typeface="メイリオ" panose="020B0604030504040204" pitchFamily="50" charset="-128"/>
              <a:cs typeface="メイリオ" panose="020B0604030504040204" pitchFamily="50" charset="-128"/>
            </a:rPr>
            <a:t>企業間・企業内のデータ連携</a:t>
          </a:r>
        </a:p>
      </dgm:t>
    </dgm:pt>
    <dgm:pt modelId="{8E3866AD-A124-4799-821C-E2D1D0A25C11}" type="parTrans" cxnId="{F42CB6C0-5E8D-4722-93C8-50E1AEB68F65}">
      <dgm:prSet/>
      <dgm:spPr/>
      <dgm:t>
        <a:bodyPr/>
        <a:lstStyle/>
        <a:p>
          <a:endParaRPr kumimoji="1" lang="ja-JP" altLang="en-US"/>
        </a:p>
      </dgm:t>
    </dgm:pt>
    <dgm:pt modelId="{ECD7DA0A-75DD-474D-8E7A-487C394821C0}" type="sibTrans" cxnId="{F42CB6C0-5E8D-4722-93C8-50E1AEB68F65}">
      <dgm:prSet/>
      <dgm:spPr/>
      <dgm:t>
        <a:bodyPr/>
        <a:lstStyle/>
        <a:p>
          <a:endParaRPr kumimoji="1" lang="ja-JP" altLang="en-US"/>
        </a:p>
      </dgm:t>
    </dgm:pt>
    <dgm:pt modelId="{D357A8F1-8C3F-4E49-96FA-AC4628CA9657}">
      <dgm:prSet phldrT="[テキスト]" custT="1"/>
      <dgm:spPr>
        <a:xfrm>
          <a:off x="3237262" y="228755"/>
          <a:ext cx="1150582" cy="436216"/>
        </a:xfrm>
        <a:noFill/>
        <a:ln>
          <a:noFill/>
        </a:ln>
        <a:effectLst/>
      </dgm:spPr>
      <dgm:t>
        <a:bodyPr/>
        <a:lstStyle/>
        <a:p>
          <a:pPr>
            <a:buNone/>
          </a:pPr>
          <a:r>
            <a:rPr kumimoji="1" lang="en-US" altLang="ja-JP" sz="1600" dirty="0" err="1">
              <a:solidFill>
                <a:srgbClr val="000000">
                  <a:hueOff val="0"/>
                  <a:satOff val="0"/>
                  <a:lumOff val="0"/>
                  <a:alphaOff val="0"/>
                </a:srgbClr>
              </a:solidFill>
              <a:latin typeface="メイリオ" panose="020B0604030504040204" pitchFamily="50" charset="-128"/>
              <a:ea typeface="メイリオ" panose="020B0604030504040204" pitchFamily="50" charset="-128"/>
              <a:cs typeface="メイリオ" panose="020B0604030504040204" pitchFamily="50" charset="-128"/>
            </a:rPr>
            <a:t>IoT</a:t>
          </a:r>
          <a:br>
            <a:rPr kumimoji="1" lang="en-US" altLang="ja-JP" sz="1600" dirty="0">
              <a:solidFill>
                <a:srgbClr val="000000">
                  <a:hueOff val="0"/>
                  <a:satOff val="0"/>
                  <a:lumOff val="0"/>
                  <a:alphaOff val="0"/>
                </a:srgbClr>
              </a:solidFill>
              <a:latin typeface="メイリオ" panose="020B0604030504040204" pitchFamily="50" charset="-128"/>
              <a:ea typeface="メイリオ" panose="020B0604030504040204" pitchFamily="50" charset="-128"/>
              <a:cs typeface="メイリオ" panose="020B0604030504040204" pitchFamily="50" charset="-128"/>
            </a:rPr>
          </a:br>
          <a:r>
            <a:rPr kumimoji="1" lang="en-US" altLang="ja-JP" sz="1600" dirty="0" err="1">
              <a:solidFill>
                <a:srgbClr val="000000">
                  <a:hueOff val="0"/>
                  <a:satOff val="0"/>
                  <a:lumOff val="0"/>
                  <a:alphaOff val="0"/>
                </a:srgbClr>
              </a:solidFill>
              <a:latin typeface="メイリオ" panose="020B0604030504040204" pitchFamily="50" charset="-128"/>
              <a:ea typeface="メイリオ" panose="020B0604030504040204" pitchFamily="50" charset="-128"/>
              <a:cs typeface="メイリオ" panose="020B0604030504040204" pitchFamily="50" charset="-128"/>
            </a:rPr>
            <a:t>FinTech</a:t>
          </a:r>
          <a:r>
            <a:rPr kumimoji="1" lang="ja-JP" altLang="en-US" sz="1600" dirty="0">
              <a:solidFill>
                <a:srgbClr val="000000">
                  <a:hueOff val="0"/>
                  <a:satOff val="0"/>
                  <a:lumOff val="0"/>
                  <a:alphaOff val="0"/>
                </a:srgbClr>
              </a:solidFill>
              <a:latin typeface="メイリオ" panose="020B0604030504040204" pitchFamily="50" charset="-128"/>
              <a:ea typeface="メイリオ" panose="020B0604030504040204" pitchFamily="50" charset="-128"/>
              <a:cs typeface="メイリオ" panose="020B0604030504040204" pitchFamily="50" charset="-128"/>
            </a:rPr>
            <a:t>との連携</a:t>
          </a:r>
        </a:p>
      </dgm:t>
    </dgm:pt>
    <dgm:pt modelId="{094D8B88-463B-4797-89E7-56065CB84A47}" type="parTrans" cxnId="{BF31E34C-7101-408A-A134-CED6F55C40DD}">
      <dgm:prSet/>
      <dgm:spPr/>
      <dgm:t>
        <a:bodyPr/>
        <a:lstStyle/>
        <a:p>
          <a:endParaRPr kumimoji="1" lang="ja-JP" altLang="en-US"/>
        </a:p>
      </dgm:t>
    </dgm:pt>
    <dgm:pt modelId="{C84E04EF-AB30-49B1-B236-D97F9EA4FBBF}" type="sibTrans" cxnId="{BF31E34C-7101-408A-A134-CED6F55C40DD}">
      <dgm:prSet/>
      <dgm:spPr/>
      <dgm:t>
        <a:bodyPr/>
        <a:lstStyle/>
        <a:p>
          <a:endParaRPr kumimoji="1" lang="ja-JP" altLang="en-US"/>
        </a:p>
      </dgm:t>
    </dgm:pt>
    <dgm:pt modelId="{7600FA7B-4FFE-4CD8-A2CC-4ADE807CE6B1}" type="pres">
      <dgm:prSet presAssocID="{F051B0AE-DB48-452E-B8EC-14ECBA0D3404}" presName="arrowDiagram" presStyleCnt="0">
        <dgm:presLayoutVars>
          <dgm:chMax val="5"/>
          <dgm:dir/>
          <dgm:resizeHandles val="exact"/>
        </dgm:presLayoutVars>
      </dgm:prSet>
      <dgm:spPr/>
    </dgm:pt>
    <dgm:pt modelId="{F0F51BEA-2AE8-4478-AAA8-25CE1D30BBFB}" type="pres">
      <dgm:prSet presAssocID="{F051B0AE-DB48-452E-B8EC-14ECBA0D3404}" presName="arrow" presStyleLbl="bgShp" presStyleIdx="0" presStyleCnt="1" custScaleX="93822" custLinFactNeighborX="-15078" custLinFactNeighborY="-246"/>
      <dgm:spPr>
        <a:xfrm>
          <a:off x="477879" y="0"/>
          <a:ext cx="3427793" cy="2283442"/>
        </a:xfrm>
        <a:prstGeom prst="swooshArrow">
          <a:avLst>
            <a:gd name="adj1" fmla="val 25000"/>
            <a:gd name="adj2" fmla="val 25000"/>
          </a:avLst>
        </a:prstGeom>
        <a:solidFill>
          <a:srgbClr val="FFC000"/>
        </a:solidFill>
        <a:ln>
          <a:solidFill>
            <a:srgbClr val="FFC000"/>
          </a:solidFill>
        </a:ln>
        <a:effectLst/>
      </dgm:spPr>
    </dgm:pt>
    <dgm:pt modelId="{CCF78020-7741-49B3-A54F-05730791CF41}" type="pres">
      <dgm:prSet presAssocID="{F051B0AE-DB48-452E-B8EC-14ECBA0D3404}" presName="arrowDiagram3" presStyleCnt="0"/>
      <dgm:spPr/>
    </dgm:pt>
    <dgm:pt modelId="{6C71AE19-09DB-4403-8514-E869639585E9}" type="pres">
      <dgm:prSet presAssocID="{C3978D81-8E35-40EA-BDF4-531F973FA196}" presName="bullet3a" presStyleLbl="node1" presStyleIdx="0" presStyleCnt="3" custLinFactX="-300000" custLinFactY="69593" custLinFactNeighborX="-327167" custLinFactNeighborY="100000"/>
      <dgm:spPr>
        <a:xfrm>
          <a:off x="790815" y="1747520"/>
          <a:ext cx="94991" cy="94991"/>
        </a:xfrm>
        <a:prstGeom prst="ellipse">
          <a:avLst/>
        </a:prstGeom>
        <a:solidFill>
          <a:srgbClr val="7889FB">
            <a:hueOff val="0"/>
            <a:satOff val="0"/>
            <a:lumOff val="0"/>
            <a:alphaOff val="0"/>
          </a:srgbClr>
        </a:solidFill>
        <a:ln w="25400" cap="flat" cmpd="sng" algn="ctr">
          <a:solidFill>
            <a:srgbClr val="FFFFFF">
              <a:hueOff val="0"/>
              <a:satOff val="0"/>
              <a:lumOff val="0"/>
              <a:alphaOff val="0"/>
            </a:srgbClr>
          </a:solidFill>
          <a:prstDash val="solid"/>
        </a:ln>
        <a:effectLst/>
      </dgm:spPr>
    </dgm:pt>
    <dgm:pt modelId="{5755DF3E-4B2A-456E-8F9C-8BE1226EBCC9}" type="pres">
      <dgm:prSet presAssocID="{C3978D81-8E35-40EA-BDF4-531F973FA196}" presName="textBox3a" presStyleLbl="revTx" presStyleIdx="0" presStyleCnt="3" custScaleX="148832" custScaleY="69908" custLinFactNeighborX="-49664" custLinFactNeighborY="-85856">
        <dgm:presLayoutVars>
          <dgm:bulletEnabled val="1"/>
        </dgm:presLayoutVars>
      </dgm:prSet>
      <dgm:spPr>
        <a:prstGeom prst="rect">
          <a:avLst/>
        </a:prstGeom>
      </dgm:spPr>
    </dgm:pt>
    <dgm:pt modelId="{37C201CE-FB1A-4155-8757-0336F7D1DC7C}" type="pres">
      <dgm:prSet presAssocID="{8F6EFADE-C5C2-4212-BAF8-497C7236240C}" presName="bullet3b" presStyleLbl="node1" presStyleIdx="1" presStyleCnt="3" custLinFactX="-100000" custLinFactNeighborX="-125980" custLinFactNeighborY="-7031"/>
      <dgm:spPr>
        <a:xfrm>
          <a:off x="1764277" y="943318"/>
          <a:ext cx="171714" cy="171714"/>
        </a:xfrm>
        <a:prstGeom prst="ellipse">
          <a:avLst/>
        </a:prstGeom>
        <a:solidFill>
          <a:srgbClr val="7889FB">
            <a:hueOff val="0"/>
            <a:satOff val="0"/>
            <a:lumOff val="0"/>
            <a:alphaOff val="0"/>
          </a:srgbClr>
        </a:solidFill>
        <a:ln w="25400" cap="flat" cmpd="sng" algn="ctr">
          <a:solidFill>
            <a:srgbClr val="FFFFFF">
              <a:hueOff val="0"/>
              <a:satOff val="0"/>
              <a:lumOff val="0"/>
              <a:alphaOff val="0"/>
            </a:srgbClr>
          </a:solidFill>
          <a:prstDash val="solid"/>
        </a:ln>
        <a:effectLst/>
      </dgm:spPr>
    </dgm:pt>
    <dgm:pt modelId="{FFFDED0F-58DE-41E7-AC6D-3A020788292C}" type="pres">
      <dgm:prSet presAssocID="{8F6EFADE-C5C2-4212-BAF8-497C7236240C}" presName="textBox3b" presStyleLbl="revTx" presStyleIdx="1" presStyleCnt="3" custScaleX="179228" custScaleY="34403" custLinFactNeighborX="-67650" custLinFactNeighborY="-86860">
        <dgm:presLayoutVars>
          <dgm:bulletEnabled val="1"/>
        </dgm:presLayoutVars>
      </dgm:prSet>
      <dgm:spPr>
        <a:prstGeom prst="rect">
          <a:avLst/>
        </a:prstGeom>
      </dgm:spPr>
    </dgm:pt>
    <dgm:pt modelId="{66530899-54C8-4EC9-87FA-C8B4E0D3F73D}" type="pres">
      <dgm:prSet presAssocID="{D357A8F1-8C3F-4E49-96FA-AC4628CA9657}" presName="bullet3c" presStyleLbl="node1" presStyleIdx="2" presStyleCnt="3" custLinFactNeighborX="-53102" custLinFactNeighborY="-46190"/>
      <dgm:spPr>
        <a:xfrm>
          <a:off x="3034580" y="468019"/>
          <a:ext cx="237477" cy="237477"/>
        </a:xfrm>
        <a:prstGeom prst="ellipse">
          <a:avLst/>
        </a:prstGeom>
        <a:solidFill>
          <a:srgbClr val="7889FB">
            <a:hueOff val="0"/>
            <a:satOff val="0"/>
            <a:lumOff val="0"/>
            <a:alphaOff val="0"/>
          </a:srgbClr>
        </a:solidFill>
        <a:ln w="25400" cap="flat" cmpd="sng" algn="ctr">
          <a:solidFill>
            <a:srgbClr val="FFFFFF">
              <a:hueOff val="0"/>
              <a:satOff val="0"/>
              <a:lumOff val="0"/>
              <a:alphaOff val="0"/>
            </a:srgbClr>
          </a:solidFill>
          <a:prstDash val="solid"/>
        </a:ln>
        <a:effectLst/>
      </dgm:spPr>
    </dgm:pt>
    <dgm:pt modelId="{3BAC8185-B81D-41FE-9586-2AE788E31C62}" type="pres">
      <dgm:prSet presAssocID="{D357A8F1-8C3F-4E49-96FA-AC4628CA9657}" presName="textBox3c" presStyleLbl="revTx" presStyleIdx="2" presStyleCnt="3" custScaleX="131219" custScaleY="27487" custLinFactNeighborX="7341" custLinFactNeighborY="-75335">
        <dgm:presLayoutVars>
          <dgm:bulletEnabled val="1"/>
        </dgm:presLayoutVars>
      </dgm:prSet>
      <dgm:spPr>
        <a:prstGeom prst="rect">
          <a:avLst/>
        </a:prstGeom>
      </dgm:spPr>
    </dgm:pt>
  </dgm:ptLst>
  <dgm:cxnLst>
    <dgm:cxn modelId="{16C37D21-3F90-406E-9C16-61A5053E5243}" srcId="{F051B0AE-DB48-452E-B8EC-14ECBA0D3404}" destId="{C3978D81-8E35-40EA-BDF4-531F973FA196}" srcOrd="0" destOrd="0" parTransId="{884D6B29-B3C1-4013-BBF9-0EFACAFA565B}" sibTransId="{5306AF48-115A-4AE6-9DBA-76F4514D60F9}"/>
    <dgm:cxn modelId="{D211F22F-7725-4044-AEEE-3F2D410EB806}" type="presOf" srcId="{C3978D81-8E35-40EA-BDF4-531F973FA196}" destId="{5755DF3E-4B2A-456E-8F9C-8BE1226EBCC9}" srcOrd="0" destOrd="0" presId="urn:microsoft.com/office/officeart/2005/8/layout/arrow2"/>
    <dgm:cxn modelId="{BF31E34C-7101-408A-A134-CED6F55C40DD}" srcId="{F051B0AE-DB48-452E-B8EC-14ECBA0D3404}" destId="{D357A8F1-8C3F-4E49-96FA-AC4628CA9657}" srcOrd="2" destOrd="0" parTransId="{094D8B88-463B-4797-89E7-56065CB84A47}" sibTransId="{C84E04EF-AB30-49B1-B236-D97F9EA4FBBF}"/>
    <dgm:cxn modelId="{33F08484-E758-4DAA-817D-7798A23099A2}" type="presOf" srcId="{F051B0AE-DB48-452E-B8EC-14ECBA0D3404}" destId="{7600FA7B-4FFE-4CD8-A2CC-4ADE807CE6B1}" srcOrd="0" destOrd="0" presId="urn:microsoft.com/office/officeart/2005/8/layout/arrow2"/>
    <dgm:cxn modelId="{F42CB6C0-5E8D-4722-93C8-50E1AEB68F65}" srcId="{F051B0AE-DB48-452E-B8EC-14ECBA0D3404}" destId="{8F6EFADE-C5C2-4212-BAF8-497C7236240C}" srcOrd="1" destOrd="0" parTransId="{8E3866AD-A124-4799-821C-E2D1D0A25C11}" sibTransId="{ECD7DA0A-75DD-474D-8E7A-487C394821C0}"/>
    <dgm:cxn modelId="{25E3CDD8-724F-4723-AC80-CB865423888D}" type="presOf" srcId="{D357A8F1-8C3F-4E49-96FA-AC4628CA9657}" destId="{3BAC8185-B81D-41FE-9586-2AE788E31C62}" srcOrd="0" destOrd="0" presId="urn:microsoft.com/office/officeart/2005/8/layout/arrow2"/>
    <dgm:cxn modelId="{55FECBDB-5510-4BA6-B15D-3237683D5241}" type="presOf" srcId="{8F6EFADE-C5C2-4212-BAF8-497C7236240C}" destId="{FFFDED0F-58DE-41E7-AC6D-3A020788292C}" srcOrd="0" destOrd="0" presId="urn:microsoft.com/office/officeart/2005/8/layout/arrow2"/>
    <dgm:cxn modelId="{26994BD3-6FE1-4176-886E-31A8FF502FEB}" type="presParOf" srcId="{7600FA7B-4FFE-4CD8-A2CC-4ADE807CE6B1}" destId="{F0F51BEA-2AE8-4478-AAA8-25CE1D30BBFB}" srcOrd="0" destOrd="0" presId="urn:microsoft.com/office/officeart/2005/8/layout/arrow2"/>
    <dgm:cxn modelId="{F5AFBAAA-2409-424F-A0B1-6B84C574CB28}" type="presParOf" srcId="{7600FA7B-4FFE-4CD8-A2CC-4ADE807CE6B1}" destId="{CCF78020-7741-49B3-A54F-05730791CF41}" srcOrd="1" destOrd="0" presId="urn:microsoft.com/office/officeart/2005/8/layout/arrow2"/>
    <dgm:cxn modelId="{8380EDBA-C15B-4851-9478-6E21E20FE126}" type="presParOf" srcId="{CCF78020-7741-49B3-A54F-05730791CF41}" destId="{6C71AE19-09DB-4403-8514-E869639585E9}" srcOrd="0" destOrd="0" presId="urn:microsoft.com/office/officeart/2005/8/layout/arrow2"/>
    <dgm:cxn modelId="{781912FC-D0F4-495A-A3E9-31292C98D112}" type="presParOf" srcId="{CCF78020-7741-49B3-A54F-05730791CF41}" destId="{5755DF3E-4B2A-456E-8F9C-8BE1226EBCC9}" srcOrd="1" destOrd="0" presId="urn:microsoft.com/office/officeart/2005/8/layout/arrow2"/>
    <dgm:cxn modelId="{5FF4A77B-5956-47C2-968A-2F110CF14A18}" type="presParOf" srcId="{CCF78020-7741-49B3-A54F-05730791CF41}" destId="{37C201CE-FB1A-4155-8757-0336F7D1DC7C}" srcOrd="2" destOrd="0" presId="urn:microsoft.com/office/officeart/2005/8/layout/arrow2"/>
    <dgm:cxn modelId="{70B65DD5-B1B1-4F53-8188-CE5F96D641A3}" type="presParOf" srcId="{CCF78020-7741-49B3-A54F-05730791CF41}" destId="{FFFDED0F-58DE-41E7-AC6D-3A020788292C}" srcOrd="3" destOrd="0" presId="urn:microsoft.com/office/officeart/2005/8/layout/arrow2"/>
    <dgm:cxn modelId="{3F24A3FC-F539-4C74-9D8C-4AE5273C3B35}" type="presParOf" srcId="{CCF78020-7741-49B3-A54F-05730791CF41}" destId="{66530899-54C8-4EC9-87FA-C8B4E0D3F73D}" srcOrd="4" destOrd="0" presId="urn:microsoft.com/office/officeart/2005/8/layout/arrow2"/>
    <dgm:cxn modelId="{418FEED2-5931-4B84-B9C0-5F4F274B2920}" type="presParOf" srcId="{CCF78020-7741-49B3-A54F-05730791CF41}" destId="{3BAC8185-B81D-41FE-9586-2AE788E31C62}"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F51BEA-2AE8-4478-AAA8-25CE1D30BBFB}">
      <dsp:nvSpPr>
        <dsp:cNvPr id="0" name=""/>
        <dsp:cNvSpPr/>
      </dsp:nvSpPr>
      <dsp:spPr>
        <a:xfrm>
          <a:off x="411823" y="0"/>
          <a:ext cx="3427793" cy="2283442"/>
        </a:xfrm>
        <a:prstGeom prst="swooshArrow">
          <a:avLst>
            <a:gd name="adj1" fmla="val 25000"/>
            <a:gd name="adj2" fmla="val 25000"/>
          </a:avLst>
        </a:prstGeom>
        <a:solidFill>
          <a:srgbClr val="FFC000"/>
        </a:solidFill>
        <a:ln>
          <a:solidFill>
            <a:srgbClr val="FFC000"/>
          </a:solidFill>
        </a:ln>
        <a:effectLst/>
      </dsp:spPr>
      <dsp:style>
        <a:lnRef idx="0">
          <a:scrgbClr r="0" g="0" b="0"/>
        </a:lnRef>
        <a:fillRef idx="1">
          <a:scrgbClr r="0" g="0" b="0"/>
        </a:fillRef>
        <a:effectRef idx="0">
          <a:scrgbClr r="0" g="0" b="0"/>
        </a:effectRef>
        <a:fontRef idx="minor"/>
      </dsp:style>
    </dsp:sp>
    <dsp:sp modelId="{6C71AE19-09DB-4403-8514-E869639585E9}">
      <dsp:nvSpPr>
        <dsp:cNvPr id="0" name=""/>
        <dsp:cNvSpPr/>
      </dsp:nvSpPr>
      <dsp:spPr>
        <a:xfrm>
          <a:off x="718084" y="1737130"/>
          <a:ext cx="94991" cy="94991"/>
        </a:xfrm>
        <a:prstGeom prst="ellipse">
          <a:avLst/>
        </a:prstGeom>
        <a:solidFill>
          <a:srgbClr val="7889FB">
            <a:hueOff val="0"/>
            <a:satOff val="0"/>
            <a:lumOff val="0"/>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 modelId="{5755DF3E-4B2A-456E-8F9C-8BE1226EBCC9}">
      <dsp:nvSpPr>
        <dsp:cNvPr id="0" name=""/>
        <dsp:cNvSpPr/>
      </dsp:nvSpPr>
      <dsp:spPr>
        <a:xfrm>
          <a:off x="730715" y="1156241"/>
          <a:ext cx="1266957" cy="4613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334" tIns="0" rIns="0" bIns="0" numCol="1" spcCol="1270" anchor="t" anchorCtr="0">
          <a:noAutofit/>
        </a:bodyPr>
        <a:lstStyle/>
        <a:p>
          <a:pPr marL="0" lvl="0" indent="0" algn="l" defTabSz="622300">
            <a:lnSpc>
              <a:spcPct val="90000"/>
            </a:lnSpc>
            <a:spcBef>
              <a:spcPct val="0"/>
            </a:spcBef>
            <a:spcAft>
              <a:spcPct val="35000"/>
            </a:spcAft>
            <a:buNone/>
          </a:pPr>
          <a:r>
            <a:rPr kumimoji="1" lang="ja-JP" altLang="en-US" sz="1400" kern="1200" dirty="0">
              <a:solidFill>
                <a:srgbClr val="000000">
                  <a:hueOff val="0"/>
                  <a:satOff val="0"/>
                  <a:lumOff val="0"/>
                  <a:alphaOff val="0"/>
                </a:srgbClr>
              </a:solidFill>
              <a:latin typeface="メイリオ" panose="020B0604030504040204" pitchFamily="50" charset="-128"/>
              <a:ea typeface="メイリオ" panose="020B0604030504040204" pitchFamily="50" charset="-128"/>
              <a:cs typeface="メイリオ" panose="020B0604030504040204" pitchFamily="50" charset="-128"/>
            </a:rPr>
            <a:t>取引データのデジタル化</a:t>
          </a:r>
        </a:p>
      </dsp:txBody>
      <dsp:txXfrm>
        <a:off x="730715" y="1156241"/>
        <a:ext cx="1266957" cy="461333"/>
      </dsp:txXfrm>
    </dsp:sp>
    <dsp:sp modelId="{37C201CE-FB1A-4155-8757-0336F7D1DC7C}">
      <dsp:nvSpPr>
        <dsp:cNvPr id="0" name=""/>
        <dsp:cNvSpPr/>
      </dsp:nvSpPr>
      <dsp:spPr>
        <a:xfrm>
          <a:off x="1764277" y="943318"/>
          <a:ext cx="171714" cy="171714"/>
        </a:xfrm>
        <a:prstGeom prst="ellipse">
          <a:avLst/>
        </a:prstGeom>
        <a:solidFill>
          <a:srgbClr val="7889FB">
            <a:hueOff val="0"/>
            <a:satOff val="0"/>
            <a:lumOff val="0"/>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 modelId="{FFFDED0F-58DE-41E7-AC6D-3A020788292C}">
      <dsp:nvSpPr>
        <dsp:cNvPr id="0" name=""/>
        <dsp:cNvSpPr/>
      </dsp:nvSpPr>
      <dsp:spPr>
        <a:xfrm>
          <a:off x="1297640" y="369701"/>
          <a:ext cx="1571545" cy="4273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0988" tIns="0" rIns="0" bIns="0" numCol="1" spcCol="1270" anchor="t" anchorCtr="0">
          <a:noAutofit/>
        </a:bodyPr>
        <a:lstStyle/>
        <a:p>
          <a:pPr marL="0" lvl="0" indent="0" algn="l" defTabSz="622300">
            <a:lnSpc>
              <a:spcPct val="90000"/>
            </a:lnSpc>
            <a:spcBef>
              <a:spcPct val="0"/>
            </a:spcBef>
            <a:spcAft>
              <a:spcPct val="35000"/>
            </a:spcAft>
            <a:buNone/>
          </a:pPr>
          <a:r>
            <a:rPr kumimoji="1" lang="ja-JP" altLang="en-US" sz="1400" kern="1200" dirty="0">
              <a:solidFill>
                <a:srgbClr val="000000">
                  <a:hueOff val="0"/>
                  <a:satOff val="0"/>
                  <a:lumOff val="0"/>
                  <a:alphaOff val="0"/>
                </a:srgbClr>
              </a:solidFill>
              <a:latin typeface="メイリオ" panose="020B0604030504040204" pitchFamily="50" charset="-128"/>
              <a:ea typeface="メイリオ" panose="020B0604030504040204" pitchFamily="50" charset="-128"/>
              <a:cs typeface="メイリオ" panose="020B0604030504040204" pitchFamily="50" charset="-128"/>
            </a:rPr>
            <a:t>企業間・企業内のデータ連携</a:t>
          </a:r>
        </a:p>
      </dsp:txBody>
      <dsp:txXfrm>
        <a:off x="1297640" y="369701"/>
        <a:ext cx="1571545" cy="427351"/>
      </dsp:txXfrm>
    </dsp:sp>
    <dsp:sp modelId="{66530899-54C8-4EC9-87FA-C8B4E0D3F73D}">
      <dsp:nvSpPr>
        <dsp:cNvPr id="0" name=""/>
        <dsp:cNvSpPr/>
      </dsp:nvSpPr>
      <dsp:spPr>
        <a:xfrm>
          <a:off x="3034580" y="468019"/>
          <a:ext cx="237477" cy="237477"/>
        </a:xfrm>
        <a:prstGeom prst="ellipse">
          <a:avLst/>
        </a:prstGeom>
        <a:solidFill>
          <a:srgbClr val="7889FB">
            <a:hueOff val="0"/>
            <a:satOff val="0"/>
            <a:lumOff val="0"/>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 modelId="{3BAC8185-B81D-41FE-9586-2AE788E31C62}">
      <dsp:nvSpPr>
        <dsp:cNvPr id="0" name=""/>
        <dsp:cNvSpPr/>
      </dsp:nvSpPr>
      <dsp:spPr>
        <a:xfrm>
          <a:off x="3206923" y="76277"/>
          <a:ext cx="1150582" cy="4362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835" tIns="0" rIns="0" bIns="0" numCol="1" spcCol="1270" anchor="t" anchorCtr="0">
          <a:noAutofit/>
        </a:bodyPr>
        <a:lstStyle/>
        <a:p>
          <a:pPr marL="0" lvl="0" indent="0" algn="l" defTabSz="711200">
            <a:lnSpc>
              <a:spcPct val="90000"/>
            </a:lnSpc>
            <a:spcBef>
              <a:spcPct val="0"/>
            </a:spcBef>
            <a:spcAft>
              <a:spcPct val="35000"/>
            </a:spcAft>
            <a:buNone/>
          </a:pPr>
          <a:r>
            <a:rPr kumimoji="1" lang="en-US" altLang="ja-JP" sz="1600" kern="1200" dirty="0" err="1">
              <a:solidFill>
                <a:srgbClr val="000000">
                  <a:hueOff val="0"/>
                  <a:satOff val="0"/>
                  <a:lumOff val="0"/>
                  <a:alphaOff val="0"/>
                </a:srgbClr>
              </a:solidFill>
              <a:latin typeface="メイリオ" panose="020B0604030504040204" pitchFamily="50" charset="-128"/>
              <a:ea typeface="メイリオ" panose="020B0604030504040204" pitchFamily="50" charset="-128"/>
              <a:cs typeface="メイリオ" panose="020B0604030504040204" pitchFamily="50" charset="-128"/>
            </a:rPr>
            <a:t>IoT</a:t>
          </a:r>
          <a:br>
            <a:rPr kumimoji="1" lang="en-US" altLang="ja-JP" sz="1600" kern="1200" dirty="0">
              <a:solidFill>
                <a:srgbClr val="000000">
                  <a:hueOff val="0"/>
                  <a:satOff val="0"/>
                  <a:lumOff val="0"/>
                  <a:alphaOff val="0"/>
                </a:srgbClr>
              </a:solidFill>
              <a:latin typeface="メイリオ" panose="020B0604030504040204" pitchFamily="50" charset="-128"/>
              <a:ea typeface="メイリオ" panose="020B0604030504040204" pitchFamily="50" charset="-128"/>
              <a:cs typeface="メイリオ" panose="020B0604030504040204" pitchFamily="50" charset="-128"/>
            </a:rPr>
          </a:br>
          <a:r>
            <a:rPr kumimoji="1" lang="en-US" altLang="ja-JP" sz="1600" kern="1200" dirty="0" err="1">
              <a:solidFill>
                <a:srgbClr val="000000">
                  <a:hueOff val="0"/>
                  <a:satOff val="0"/>
                  <a:lumOff val="0"/>
                  <a:alphaOff val="0"/>
                </a:srgbClr>
              </a:solidFill>
              <a:latin typeface="メイリオ" panose="020B0604030504040204" pitchFamily="50" charset="-128"/>
              <a:ea typeface="メイリオ" panose="020B0604030504040204" pitchFamily="50" charset="-128"/>
              <a:cs typeface="メイリオ" panose="020B0604030504040204" pitchFamily="50" charset="-128"/>
            </a:rPr>
            <a:t>FinTech</a:t>
          </a:r>
          <a:r>
            <a:rPr kumimoji="1" lang="ja-JP" altLang="en-US" sz="1600" kern="1200" dirty="0">
              <a:solidFill>
                <a:srgbClr val="000000">
                  <a:hueOff val="0"/>
                  <a:satOff val="0"/>
                  <a:lumOff val="0"/>
                  <a:alphaOff val="0"/>
                </a:srgbClr>
              </a:solidFill>
              <a:latin typeface="メイリオ" panose="020B0604030504040204" pitchFamily="50" charset="-128"/>
              <a:ea typeface="メイリオ" panose="020B0604030504040204" pitchFamily="50" charset="-128"/>
              <a:cs typeface="メイリオ" panose="020B0604030504040204" pitchFamily="50" charset="-128"/>
            </a:rPr>
            <a:t>との連携</a:t>
          </a:r>
        </a:p>
      </dsp:txBody>
      <dsp:txXfrm>
        <a:off x="3206923" y="76277"/>
        <a:ext cx="1150582" cy="436216"/>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2" y="4"/>
            <a:ext cx="2917825" cy="493712"/>
          </a:xfrm>
          <a:prstGeom prst="rect">
            <a:avLst/>
          </a:prstGeom>
          <a:noFill/>
          <a:ln w="9525">
            <a:noFill/>
            <a:miter lim="800000"/>
            <a:headEnd/>
            <a:tailEnd/>
          </a:ln>
          <a:effectLst/>
        </p:spPr>
        <p:txBody>
          <a:bodyPr vert="horz" wrap="square" lIns="91759" tIns="45878" rIns="91759" bIns="45878" numCol="1" anchor="t" anchorCtr="0" compatLnSpc="1">
            <a:prstTxWarp prst="textNoShape">
              <a:avLst/>
            </a:prstTxWarp>
          </a:bodyPr>
          <a:lstStyle>
            <a:lvl1pPr algn="l" defTabSz="918864">
              <a:spcBef>
                <a:spcPct val="0"/>
              </a:spcBef>
              <a:buFontTx/>
              <a:buNone/>
              <a:defRPr sz="1100" smtClean="0">
                <a:cs typeface="Arial" charset="0"/>
              </a:defRPr>
            </a:lvl1pPr>
          </a:lstStyle>
          <a:p>
            <a:pPr>
              <a:defRPr/>
            </a:pPr>
            <a:endParaRPr lang="en-US" altLang="ja-JP"/>
          </a:p>
        </p:txBody>
      </p:sp>
      <p:sp>
        <p:nvSpPr>
          <p:cNvPr id="49155" name="Rectangle 3"/>
          <p:cNvSpPr>
            <a:spLocks noGrp="1" noChangeArrowheads="1"/>
          </p:cNvSpPr>
          <p:nvPr>
            <p:ph type="dt" sz="quarter" idx="1"/>
          </p:nvPr>
        </p:nvSpPr>
        <p:spPr bwMode="auto">
          <a:xfrm>
            <a:off x="3816352" y="4"/>
            <a:ext cx="2917825" cy="493712"/>
          </a:xfrm>
          <a:prstGeom prst="rect">
            <a:avLst/>
          </a:prstGeom>
          <a:noFill/>
          <a:ln w="9525">
            <a:noFill/>
            <a:miter lim="800000"/>
            <a:headEnd/>
            <a:tailEnd/>
          </a:ln>
          <a:effectLst/>
        </p:spPr>
        <p:txBody>
          <a:bodyPr vert="horz" wrap="square" lIns="91759" tIns="45878" rIns="91759" bIns="45878" numCol="1" anchor="t" anchorCtr="0" compatLnSpc="1">
            <a:prstTxWarp prst="textNoShape">
              <a:avLst/>
            </a:prstTxWarp>
          </a:bodyPr>
          <a:lstStyle>
            <a:lvl1pPr algn="r" defTabSz="918864">
              <a:spcBef>
                <a:spcPct val="0"/>
              </a:spcBef>
              <a:buFontTx/>
              <a:buNone/>
              <a:defRPr sz="900" smtClean="0">
                <a:cs typeface="Arial" charset="0"/>
              </a:defRPr>
            </a:lvl1pPr>
          </a:lstStyle>
          <a:p>
            <a:pPr>
              <a:defRPr/>
            </a:pPr>
            <a:endParaRPr lang="en-US" altLang="ja-JP"/>
          </a:p>
        </p:txBody>
      </p:sp>
      <p:sp>
        <p:nvSpPr>
          <p:cNvPr id="49156" name="Rectangle 4"/>
          <p:cNvSpPr>
            <a:spLocks noGrp="1" noChangeArrowheads="1"/>
          </p:cNvSpPr>
          <p:nvPr>
            <p:ph type="ftr" sz="quarter" idx="2"/>
          </p:nvPr>
        </p:nvSpPr>
        <p:spPr bwMode="auto">
          <a:xfrm>
            <a:off x="2" y="9371015"/>
            <a:ext cx="2917825" cy="493712"/>
          </a:xfrm>
          <a:prstGeom prst="rect">
            <a:avLst/>
          </a:prstGeom>
          <a:noFill/>
          <a:ln w="9525">
            <a:noFill/>
            <a:miter lim="800000"/>
            <a:headEnd/>
            <a:tailEnd/>
          </a:ln>
          <a:effectLst/>
        </p:spPr>
        <p:txBody>
          <a:bodyPr vert="horz" wrap="square" lIns="91759" tIns="45878" rIns="91759" bIns="45878" numCol="1" anchor="b" anchorCtr="0" compatLnSpc="1">
            <a:prstTxWarp prst="textNoShape">
              <a:avLst/>
            </a:prstTxWarp>
          </a:bodyPr>
          <a:lstStyle>
            <a:lvl1pPr algn="l" defTabSz="918864">
              <a:spcBef>
                <a:spcPct val="0"/>
              </a:spcBef>
              <a:buFontTx/>
              <a:buNone/>
              <a:defRPr sz="900" smtClean="0">
                <a:cs typeface="Arial" charset="0"/>
              </a:defRPr>
            </a:lvl1pPr>
          </a:lstStyle>
          <a:p>
            <a:pPr>
              <a:defRPr/>
            </a:pPr>
            <a:r>
              <a:rPr lang="ja-JP" altLang="en-US"/>
              <a:t>IBM Confidential</a:t>
            </a:r>
            <a:endParaRPr lang="en-US" altLang="ja-JP"/>
          </a:p>
        </p:txBody>
      </p:sp>
      <p:sp>
        <p:nvSpPr>
          <p:cNvPr id="49157" name="Rectangle 5"/>
          <p:cNvSpPr>
            <a:spLocks noGrp="1" noChangeArrowheads="1"/>
          </p:cNvSpPr>
          <p:nvPr>
            <p:ph type="sldNum" sz="quarter" idx="3"/>
          </p:nvPr>
        </p:nvSpPr>
        <p:spPr bwMode="auto">
          <a:xfrm>
            <a:off x="3816352" y="9371015"/>
            <a:ext cx="2917825" cy="493712"/>
          </a:xfrm>
          <a:prstGeom prst="rect">
            <a:avLst/>
          </a:prstGeom>
          <a:noFill/>
          <a:ln w="9525">
            <a:noFill/>
            <a:miter lim="800000"/>
            <a:headEnd/>
            <a:tailEnd/>
          </a:ln>
          <a:effectLst/>
        </p:spPr>
        <p:txBody>
          <a:bodyPr vert="horz" wrap="square" lIns="91759" tIns="45878" rIns="91759" bIns="45878" numCol="1" anchor="b" anchorCtr="0" compatLnSpc="1">
            <a:prstTxWarp prst="textNoShape">
              <a:avLst/>
            </a:prstTxWarp>
          </a:bodyPr>
          <a:lstStyle>
            <a:lvl1pPr algn="r" defTabSz="918864">
              <a:spcBef>
                <a:spcPct val="0"/>
              </a:spcBef>
              <a:buFontTx/>
              <a:buNone/>
              <a:defRPr sz="900" smtClean="0">
                <a:cs typeface="Arial" charset="0"/>
              </a:defRPr>
            </a:lvl1pPr>
          </a:lstStyle>
          <a:p>
            <a:pPr>
              <a:defRPr/>
            </a:pPr>
            <a:fld id="{3A8BEFD2-C7A0-4456-8C8C-4F56808CB452}" type="slidenum">
              <a:rPr lang="ja-JP" altLang="en-US"/>
              <a:pPr>
                <a:defRPr/>
              </a:pPr>
              <a:t>‹#›</a:t>
            </a:fld>
            <a:endParaRPr lang="en-US" altLang="ja-JP"/>
          </a:p>
        </p:txBody>
      </p:sp>
    </p:spTree>
    <p:extLst>
      <p:ext uri="{BB962C8B-B14F-4D97-AF65-F5344CB8AC3E}">
        <p14:creationId xmlns:p14="http://schemas.microsoft.com/office/powerpoint/2010/main" val="355215322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2" y="4"/>
            <a:ext cx="2917825" cy="493712"/>
          </a:xfrm>
          <a:prstGeom prst="rect">
            <a:avLst/>
          </a:prstGeom>
          <a:noFill/>
          <a:ln w="9525">
            <a:noFill/>
            <a:miter lim="800000"/>
            <a:headEnd/>
            <a:tailEnd/>
          </a:ln>
          <a:effectLst/>
        </p:spPr>
        <p:txBody>
          <a:bodyPr vert="horz" wrap="square" lIns="91759" tIns="45878" rIns="91759" bIns="45878" numCol="1" anchor="t" anchorCtr="0" compatLnSpc="1">
            <a:prstTxWarp prst="textNoShape">
              <a:avLst/>
            </a:prstTxWarp>
          </a:bodyPr>
          <a:lstStyle>
            <a:lvl1pPr algn="l" defTabSz="918864">
              <a:spcBef>
                <a:spcPct val="0"/>
              </a:spcBef>
              <a:buFontTx/>
              <a:buNone/>
              <a:defRPr sz="1000" b="1" smtClean="0">
                <a:cs typeface="Arial" charset="0"/>
              </a:defRPr>
            </a:lvl1pPr>
          </a:lstStyle>
          <a:p>
            <a:pPr>
              <a:defRPr/>
            </a:pPr>
            <a:endParaRPr lang="en-US" altLang="ja-JP"/>
          </a:p>
        </p:txBody>
      </p:sp>
      <p:sp>
        <p:nvSpPr>
          <p:cNvPr id="25603" name="Rectangle 3"/>
          <p:cNvSpPr>
            <a:spLocks noGrp="1" noChangeArrowheads="1"/>
          </p:cNvSpPr>
          <p:nvPr>
            <p:ph type="dt" idx="1"/>
          </p:nvPr>
        </p:nvSpPr>
        <p:spPr bwMode="auto">
          <a:xfrm>
            <a:off x="3816352" y="4"/>
            <a:ext cx="2917825" cy="493712"/>
          </a:xfrm>
          <a:prstGeom prst="rect">
            <a:avLst/>
          </a:prstGeom>
          <a:noFill/>
          <a:ln w="9525">
            <a:noFill/>
            <a:miter lim="800000"/>
            <a:headEnd/>
            <a:tailEnd/>
          </a:ln>
          <a:effectLst/>
        </p:spPr>
        <p:txBody>
          <a:bodyPr vert="horz" wrap="square" lIns="91759" tIns="45878" rIns="91759" bIns="45878" numCol="1" anchor="t" anchorCtr="0" compatLnSpc="1">
            <a:prstTxWarp prst="textNoShape">
              <a:avLst/>
            </a:prstTxWarp>
          </a:bodyPr>
          <a:lstStyle>
            <a:lvl1pPr algn="r" defTabSz="918864">
              <a:spcBef>
                <a:spcPct val="0"/>
              </a:spcBef>
              <a:buFontTx/>
              <a:buNone/>
              <a:defRPr sz="900" smtClean="0">
                <a:cs typeface="Arial" charset="0"/>
              </a:defRPr>
            </a:lvl1pPr>
          </a:lstStyle>
          <a:p>
            <a:pPr>
              <a:defRPr/>
            </a:pPr>
            <a:endParaRPr lang="en-US" altLang="ja-JP"/>
          </a:p>
        </p:txBody>
      </p:sp>
      <p:sp>
        <p:nvSpPr>
          <p:cNvPr id="14340" name="Rectangle 4"/>
          <p:cNvSpPr>
            <a:spLocks noGrp="1" noRot="1" noChangeAspect="1" noChangeArrowheads="1" noTextEdit="1"/>
          </p:cNvSpPr>
          <p:nvPr>
            <p:ph type="sldImg" idx="2"/>
          </p:nvPr>
        </p:nvSpPr>
        <p:spPr bwMode="auto">
          <a:xfrm>
            <a:off x="690563" y="736600"/>
            <a:ext cx="5351462" cy="3705225"/>
          </a:xfrm>
          <a:prstGeom prst="rect">
            <a:avLst/>
          </a:prstGeom>
          <a:noFill/>
          <a:ln w="9525">
            <a:solidFill>
              <a:srgbClr val="000000"/>
            </a:solidFill>
            <a:miter lim="800000"/>
            <a:headEnd/>
            <a:tailEnd/>
          </a:ln>
        </p:spPr>
      </p:sp>
      <p:sp>
        <p:nvSpPr>
          <p:cNvPr id="25605" name="Rectangle 5"/>
          <p:cNvSpPr>
            <a:spLocks noGrp="1" noChangeArrowheads="1"/>
          </p:cNvSpPr>
          <p:nvPr>
            <p:ph type="body" sz="quarter" idx="3"/>
          </p:nvPr>
        </p:nvSpPr>
        <p:spPr bwMode="auto">
          <a:xfrm>
            <a:off x="673102" y="4686303"/>
            <a:ext cx="5389563" cy="4441825"/>
          </a:xfrm>
          <a:prstGeom prst="rect">
            <a:avLst/>
          </a:prstGeom>
          <a:noFill/>
          <a:ln w="9525">
            <a:noFill/>
            <a:miter lim="800000"/>
            <a:headEnd/>
            <a:tailEnd/>
          </a:ln>
          <a:effectLst/>
        </p:spPr>
        <p:txBody>
          <a:bodyPr vert="horz" wrap="square" lIns="91759" tIns="45878" rIns="91759" bIns="45878" numCol="1" anchor="t" anchorCtr="0" compatLnSpc="1">
            <a:prstTxWarp prst="textNoShape">
              <a:avLst/>
            </a:prstTxWarp>
          </a:bodyPr>
          <a:lstStyle/>
          <a:p>
            <a:pPr lvl="0"/>
            <a:r>
              <a:rPr lang="en-US" altLang="ja-JP" noProof="0"/>
              <a:t>Click to edit Master text styles</a:t>
            </a:r>
          </a:p>
          <a:p>
            <a:pPr lvl="1"/>
            <a:r>
              <a:rPr lang="en-US" altLang="ja-JP" noProof="0"/>
              <a:t>Second level</a:t>
            </a:r>
          </a:p>
          <a:p>
            <a:pPr lvl="2"/>
            <a:r>
              <a:rPr lang="en-US" altLang="ja-JP" noProof="0"/>
              <a:t>Third level</a:t>
            </a:r>
          </a:p>
          <a:p>
            <a:pPr lvl="3"/>
            <a:r>
              <a:rPr lang="en-US" altLang="ja-JP" noProof="0"/>
              <a:t>Fourth level</a:t>
            </a:r>
          </a:p>
          <a:p>
            <a:pPr lvl="4"/>
            <a:r>
              <a:rPr lang="en-US" altLang="ja-JP" noProof="0"/>
              <a:t>Fifth level</a:t>
            </a:r>
          </a:p>
        </p:txBody>
      </p:sp>
      <p:sp>
        <p:nvSpPr>
          <p:cNvPr id="25606" name="Rectangle 6"/>
          <p:cNvSpPr>
            <a:spLocks noGrp="1" noChangeArrowheads="1"/>
          </p:cNvSpPr>
          <p:nvPr>
            <p:ph type="ftr" sz="quarter" idx="4"/>
          </p:nvPr>
        </p:nvSpPr>
        <p:spPr bwMode="auto">
          <a:xfrm>
            <a:off x="2" y="9371015"/>
            <a:ext cx="2917825" cy="493712"/>
          </a:xfrm>
          <a:prstGeom prst="rect">
            <a:avLst/>
          </a:prstGeom>
          <a:noFill/>
          <a:ln w="9525">
            <a:noFill/>
            <a:miter lim="800000"/>
            <a:headEnd/>
            <a:tailEnd/>
          </a:ln>
          <a:effectLst/>
        </p:spPr>
        <p:txBody>
          <a:bodyPr vert="horz" wrap="square" lIns="91759" tIns="45878" rIns="91759" bIns="45878" numCol="1" anchor="b" anchorCtr="0" compatLnSpc="1">
            <a:prstTxWarp prst="textNoShape">
              <a:avLst/>
            </a:prstTxWarp>
          </a:bodyPr>
          <a:lstStyle>
            <a:lvl1pPr algn="l" defTabSz="918864">
              <a:spcBef>
                <a:spcPct val="0"/>
              </a:spcBef>
              <a:buFontTx/>
              <a:buNone/>
              <a:defRPr sz="900" smtClean="0">
                <a:cs typeface="Arial" charset="0"/>
              </a:defRPr>
            </a:lvl1pPr>
          </a:lstStyle>
          <a:p>
            <a:pPr>
              <a:defRPr/>
            </a:pPr>
            <a:r>
              <a:rPr lang="ja-JP" altLang="en-US"/>
              <a:t>IBM Confidential</a:t>
            </a:r>
            <a:endParaRPr lang="en-US" altLang="ja-JP"/>
          </a:p>
        </p:txBody>
      </p:sp>
      <p:sp>
        <p:nvSpPr>
          <p:cNvPr id="25607" name="Rectangle 7"/>
          <p:cNvSpPr>
            <a:spLocks noGrp="1" noChangeArrowheads="1"/>
          </p:cNvSpPr>
          <p:nvPr>
            <p:ph type="sldNum" sz="quarter" idx="5"/>
          </p:nvPr>
        </p:nvSpPr>
        <p:spPr bwMode="auto">
          <a:xfrm>
            <a:off x="3816352" y="9371015"/>
            <a:ext cx="2917825" cy="493712"/>
          </a:xfrm>
          <a:prstGeom prst="rect">
            <a:avLst/>
          </a:prstGeom>
          <a:noFill/>
          <a:ln w="9525">
            <a:noFill/>
            <a:miter lim="800000"/>
            <a:headEnd/>
            <a:tailEnd/>
          </a:ln>
          <a:effectLst/>
        </p:spPr>
        <p:txBody>
          <a:bodyPr vert="horz" wrap="square" lIns="91759" tIns="45878" rIns="91759" bIns="45878" numCol="1" anchor="b" anchorCtr="0" compatLnSpc="1">
            <a:prstTxWarp prst="textNoShape">
              <a:avLst/>
            </a:prstTxWarp>
          </a:bodyPr>
          <a:lstStyle>
            <a:lvl1pPr algn="r" defTabSz="918864">
              <a:spcBef>
                <a:spcPct val="0"/>
              </a:spcBef>
              <a:buFontTx/>
              <a:buNone/>
              <a:defRPr sz="900" smtClean="0">
                <a:cs typeface="Arial" charset="0"/>
              </a:defRPr>
            </a:lvl1pPr>
          </a:lstStyle>
          <a:p>
            <a:pPr>
              <a:defRPr/>
            </a:pPr>
            <a:fld id="{296D739C-2322-438F-A4D8-9319E390DB74}" type="slidenum">
              <a:rPr lang="ja-JP" altLang="en-US"/>
              <a:pPr>
                <a:defRPr/>
              </a:pPr>
              <a:t>‹#›</a:t>
            </a:fld>
            <a:endParaRPr lang="en-US" altLang="ja-JP"/>
          </a:p>
        </p:txBody>
      </p:sp>
    </p:spTree>
    <p:extLst>
      <p:ext uri="{BB962C8B-B14F-4D97-AF65-F5344CB8AC3E}">
        <p14:creationId xmlns:p14="http://schemas.microsoft.com/office/powerpoint/2010/main" val="22248514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b="1"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0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9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800" kern="1200">
        <a:solidFill>
          <a:schemeClr val="tx1"/>
        </a:solidFill>
        <a:latin typeface="Arial" charset="0"/>
        <a:ea typeface="+mn-ea"/>
        <a:cs typeface="Arial" charset="0"/>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5" name="スライド番号プレースホルダー 4"/>
          <p:cNvSpPr>
            <a:spLocks noGrp="1"/>
          </p:cNvSpPr>
          <p:nvPr>
            <p:ph type="sldNum" sz="quarter" idx="10"/>
          </p:nvPr>
        </p:nvSpPr>
        <p:spPr/>
        <p:txBody>
          <a:bodyPr/>
          <a:lstStyle/>
          <a:p>
            <a:pPr>
              <a:defRPr/>
            </a:pPr>
            <a:fld id="{296D739C-2322-438F-A4D8-9319E390DB74}" type="slidenum">
              <a:rPr lang="ja-JP" altLang="en-US">
                <a:solidFill>
                  <a:srgbClr val="000000"/>
                </a:solidFill>
              </a:rPr>
              <a:pPr>
                <a:defRPr/>
              </a:pPr>
              <a:t>1</a:t>
            </a:fld>
            <a:endParaRPr lang="en-US" altLang="ja-JP" dirty="0">
              <a:solidFill>
                <a:srgbClr val="000000"/>
              </a:solidFill>
            </a:endParaRPr>
          </a:p>
        </p:txBody>
      </p:sp>
    </p:spTree>
    <p:extLst>
      <p:ext uri="{BB962C8B-B14F-4D97-AF65-F5344CB8AC3E}">
        <p14:creationId xmlns:p14="http://schemas.microsoft.com/office/powerpoint/2010/main" val="2807023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296D739C-2322-438F-A4D8-9319E390DB74}" type="slidenum">
              <a:rPr lang="ja-JP" altLang="en-US">
                <a:solidFill>
                  <a:srgbClr val="000000"/>
                </a:solidFill>
              </a:rPr>
              <a:pPr>
                <a:defRPr/>
              </a:pPr>
              <a:t>12</a:t>
            </a:fld>
            <a:endParaRPr lang="en-US" altLang="ja-JP">
              <a:solidFill>
                <a:srgbClr val="000000"/>
              </a:solidFill>
            </a:endParaRPr>
          </a:p>
        </p:txBody>
      </p:sp>
    </p:spTree>
    <p:extLst>
      <p:ext uri="{BB962C8B-B14F-4D97-AF65-F5344CB8AC3E}">
        <p14:creationId xmlns:p14="http://schemas.microsoft.com/office/powerpoint/2010/main" val="3496498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01650" y="122238"/>
            <a:ext cx="8915400" cy="511175"/>
          </a:xfrm>
        </p:spPr>
        <p:txBody>
          <a:bodyPr/>
          <a:lstStyle>
            <a:lvl1pPr>
              <a:defRPr sz="1800"/>
            </a:lvl1pPr>
          </a:lstStyle>
          <a:p>
            <a:r>
              <a:rPr lang="ja-JP" altLang="en-US" dirty="0"/>
              <a:t>マスタ タイトルの書式設定</a:t>
            </a:r>
          </a:p>
        </p:txBody>
      </p:sp>
      <p:sp>
        <p:nvSpPr>
          <p:cNvPr id="3" name="コンテンツ プレースホルダ 2"/>
          <p:cNvSpPr>
            <a:spLocks noGrp="1"/>
          </p:cNvSpPr>
          <p:nvPr>
            <p:ph idx="1"/>
          </p:nvPr>
        </p:nvSpPr>
        <p:spPr>
          <a:xfrm>
            <a:off x="501650" y="1341438"/>
            <a:ext cx="8915400" cy="5192712"/>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6"/>
          <p:cNvSpPr>
            <a:spLocks noGrp="1" noChangeArrowheads="1"/>
          </p:cNvSpPr>
          <p:nvPr>
            <p:ph type="sldNum" sz="quarter" idx="10"/>
          </p:nvPr>
        </p:nvSpPr>
        <p:spPr>
          <a:ln/>
        </p:spPr>
        <p:txBody>
          <a:bodyPr/>
          <a:lstStyle>
            <a:lvl1pPr>
              <a:defRPr/>
            </a:lvl1pPr>
          </a:lstStyle>
          <a:p>
            <a:pPr>
              <a:defRPr/>
            </a:pPr>
            <a:fld id="{E23FCA8B-8EEC-4D27-8B48-E8C8526513BF}" type="slidenum">
              <a:rPr lang="ja-JP" altLang="en-GB">
                <a:solidFill>
                  <a:srgbClr val="7889FB"/>
                </a:solidFill>
              </a:rPr>
              <a:pPr>
                <a:defRPr/>
              </a:pPr>
              <a:t>‹#›</a:t>
            </a:fld>
            <a:endParaRPr lang="en-GB" altLang="ja-JP" dirty="0">
              <a:solidFill>
                <a:srgbClr val="7889FB"/>
              </a:solidFill>
            </a:endParaRPr>
          </a:p>
        </p:txBody>
      </p:sp>
      <p:sp>
        <p:nvSpPr>
          <p:cNvPr id="6" name="テキスト プレースホルダー 5"/>
          <p:cNvSpPr>
            <a:spLocks noGrp="1"/>
          </p:cNvSpPr>
          <p:nvPr>
            <p:ph type="body" sz="quarter" idx="11"/>
          </p:nvPr>
        </p:nvSpPr>
        <p:spPr>
          <a:xfrm>
            <a:off x="501650" y="670155"/>
            <a:ext cx="8915400" cy="648841"/>
          </a:xfrm>
        </p:spPr>
        <p:txBody>
          <a:bodyPr/>
          <a:lstStyle>
            <a:lvl1pPr marL="0" indent="0">
              <a:buNone/>
              <a:defRPr sz="1400"/>
            </a:lvl1pPr>
          </a:lstStyle>
          <a:p>
            <a:pPr lvl="0"/>
            <a:r>
              <a:rPr kumimoji="1" lang="ja-JP" altLang="en-US" dirty="0"/>
              <a:t>マスター テキストの書式設定</a:t>
            </a:r>
          </a:p>
        </p:txBody>
      </p:sp>
    </p:spTree>
    <p:extLst>
      <p:ext uri="{BB962C8B-B14F-4D97-AF65-F5344CB8AC3E}">
        <p14:creationId xmlns:p14="http://schemas.microsoft.com/office/powerpoint/2010/main" val="245056355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第1章">
    <p:spTree>
      <p:nvGrpSpPr>
        <p:cNvPr id="1" name=""/>
        <p:cNvGrpSpPr/>
        <p:nvPr/>
      </p:nvGrpSpPr>
      <p:grpSpPr>
        <a:xfrm>
          <a:off x="0" y="0"/>
          <a:ext cx="0" cy="0"/>
          <a:chOff x="0" y="0"/>
          <a:chExt cx="0" cy="0"/>
        </a:xfrm>
      </p:grpSpPr>
      <p:sp>
        <p:nvSpPr>
          <p:cNvPr id="2" name="タイトル 1"/>
          <p:cNvSpPr>
            <a:spLocks noGrp="1"/>
          </p:cNvSpPr>
          <p:nvPr>
            <p:ph type="title"/>
          </p:nvPr>
        </p:nvSpPr>
        <p:spPr>
          <a:xfrm>
            <a:off x="503921" y="122238"/>
            <a:ext cx="8915400" cy="511175"/>
          </a:xfrm>
        </p:spPr>
        <p:txBody>
          <a:bodyPr/>
          <a:lstStyle>
            <a:lvl1pPr>
              <a:defRPr sz="1800"/>
            </a:lvl1pPr>
          </a:lstStyle>
          <a:p>
            <a:r>
              <a:rPr lang="ja-JP" altLang="en-US" dirty="0"/>
              <a:t>マスタ タイトルの書式設定</a:t>
            </a:r>
          </a:p>
        </p:txBody>
      </p:sp>
      <p:sp>
        <p:nvSpPr>
          <p:cNvPr id="3" name="コンテンツ プレースホルダ 2"/>
          <p:cNvSpPr>
            <a:spLocks noGrp="1"/>
          </p:cNvSpPr>
          <p:nvPr>
            <p:ph idx="1"/>
          </p:nvPr>
        </p:nvSpPr>
        <p:spPr>
          <a:xfrm>
            <a:off x="501650" y="1341438"/>
            <a:ext cx="8915400" cy="5192712"/>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6"/>
          <p:cNvSpPr>
            <a:spLocks noGrp="1" noChangeArrowheads="1"/>
          </p:cNvSpPr>
          <p:nvPr>
            <p:ph type="sldNum" sz="quarter" idx="10"/>
          </p:nvPr>
        </p:nvSpPr>
        <p:spPr>
          <a:ln/>
        </p:spPr>
        <p:txBody>
          <a:bodyPr/>
          <a:lstStyle>
            <a:lvl1pPr>
              <a:defRPr/>
            </a:lvl1pPr>
          </a:lstStyle>
          <a:p>
            <a:pPr>
              <a:defRPr/>
            </a:pPr>
            <a:fld id="{E23FCA8B-8EEC-4D27-8B48-E8C8526513BF}" type="slidenum">
              <a:rPr lang="ja-JP" altLang="en-GB">
                <a:solidFill>
                  <a:srgbClr val="7889FB"/>
                </a:solidFill>
              </a:rPr>
              <a:pPr>
                <a:defRPr/>
              </a:pPr>
              <a:t>‹#›</a:t>
            </a:fld>
            <a:endParaRPr lang="en-GB" altLang="ja-JP" dirty="0">
              <a:solidFill>
                <a:srgbClr val="7889FB"/>
              </a:solidFill>
            </a:endParaRPr>
          </a:p>
        </p:txBody>
      </p:sp>
      <p:sp>
        <p:nvSpPr>
          <p:cNvPr id="6" name="テキスト プレースホルダー 5"/>
          <p:cNvSpPr>
            <a:spLocks noGrp="1"/>
          </p:cNvSpPr>
          <p:nvPr>
            <p:ph type="body" sz="quarter" idx="11"/>
          </p:nvPr>
        </p:nvSpPr>
        <p:spPr>
          <a:xfrm>
            <a:off x="501650" y="670155"/>
            <a:ext cx="8915400" cy="648841"/>
          </a:xfrm>
        </p:spPr>
        <p:txBody>
          <a:bodyPr/>
          <a:lstStyle>
            <a:lvl1pPr marL="0" indent="0">
              <a:buNone/>
              <a:defRPr sz="1400"/>
            </a:lvl1pPr>
          </a:lstStyle>
          <a:p>
            <a:pPr lvl="0"/>
            <a:r>
              <a:rPr kumimoji="1" lang="ja-JP" altLang="en-US" dirty="0"/>
              <a:t>マスター テキストの書式設定</a:t>
            </a:r>
          </a:p>
        </p:txBody>
      </p:sp>
      <p:sp>
        <p:nvSpPr>
          <p:cNvPr id="7" name="正方形/長方形 6"/>
          <p:cNvSpPr/>
          <p:nvPr userDrawn="1"/>
        </p:nvSpPr>
        <p:spPr>
          <a:xfrm>
            <a:off x="6466993" y="48257"/>
            <a:ext cx="2952328" cy="216000"/>
          </a:xfrm>
          <a:prstGeom prst="rect">
            <a:avLst/>
          </a:prstGeom>
          <a:solidFill>
            <a:schemeClr val="bg1">
              <a:lumMod val="95000"/>
            </a:schemeClr>
          </a:solidFill>
          <a:ln>
            <a:solidFill>
              <a:schemeClr val="accent6">
                <a:lumMod val="50000"/>
              </a:schemeClr>
            </a:solidFill>
          </a:ln>
        </p:spPr>
        <p:txBody>
          <a:bodyPr wrap="square" tIns="72000" bIns="36000" rtlCol="0" anchor="ctr">
            <a:noAutofit/>
          </a:bodyPr>
          <a:lstStyle/>
          <a:p>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第１章　事業の背景と目的</a:t>
            </a:r>
          </a:p>
        </p:txBody>
      </p:sp>
    </p:spTree>
    <p:extLst>
      <p:ext uri="{BB962C8B-B14F-4D97-AF65-F5344CB8AC3E}">
        <p14:creationId xmlns:p14="http://schemas.microsoft.com/office/powerpoint/2010/main" val="286838697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第2章">
    <p:spTree>
      <p:nvGrpSpPr>
        <p:cNvPr id="1" name=""/>
        <p:cNvGrpSpPr/>
        <p:nvPr/>
      </p:nvGrpSpPr>
      <p:grpSpPr>
        <a:xfrm>
          <a:off x="0" y="0"/>
          <a:ext cx="0" cy="0"/>
          <a:chOff x="0" y="0"/>
          <a:chExt cx="0" cy="0"/>
        </a:xfrm>
      </p:grpSpPr>
      <p:sp>
        <p:nvSpPr>
          <p:cNvPr id="2" name="タイトル 1"/>
          <p:cNvSpPr>
            <a:spLocks noGrp="1"/>
          </p:cNvSpPr>
          <p:nvPr>
            <p:ph type="title"/>
          </p:nvPr>
        </p:nvSpPr>
        <p:spPr>
          <a:xfrm>
            <a:off x="503921" y="122238"/>
            <a:ext cx="8915400" cy="511175"/>
          </a:xfrm>
        </p:spPr>
        <p:txBody>
          <a:bodyPr/>
          <a:lstStyle>
            <a:lvl1pPr>
              <a:defRPr sz="1800"/>
            </a:lvl1pPr>
          </a:lstStyle>
          <a:p>
            <a:r>
              <a:rPr lang="ja-JP" altLang="en-US" dirty="0"/>
              <a:t>マスタ タイトルの書式設定</a:t>
            </a:r>
          </a:p>
        </p:txBody>
      </p:sp>
      <p:sp>
        <p:nvSpPr>
          <p:cNvPr id="3" name="コンテンツ プレースホルダ 2"/>
          <p:cNvSpPr>
            <a:spLocks noGrp="1"/>
          </p:cNvSpPr>
          <p:nvPr>
            <p:ph idx="1"/>
          </p:nvPr>
        </p:nvSpPr>
        <p:spPr>
          <a:xfrm>
            <a:off x="501650" y="1341438"/>
            <a:ext cx="8915400" cy="5192712"/>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6"/>
          <p:cNvSpPr>
            <a:spLocks noGrp="1" noChangeArrowheads="1"/>
          </p:cNvSpPr>
          <p:nvPr>
            <p:ph type="sldNum" sz="quarter" idx="10"/>
          </p:nvPr>
        </p:nvSpPr>
        <p:spPr>
          <a:ln/>
        </p:spPr>
        <p:txBody>
          <a:bodyPr/>
          <a:lstStyle>
            <a:lvl1pPr>
              <a:defRPr/>
            </a:lvl1pPr>
          </a:lstStyle>
          <a:p>
            <a:pPr>
              <a:defRPr/>
            </a:pPr>
            <a:fld id="{E23FCA8B-8EEC-4D27-8B48-E8C8526513BF}" type="slidenum">
              <a:rPr lang="ja-JP" altLang="en-GB">
                <a:solidFill>
                  <a:srgbClr val="7889FB"/>
                </a:solidFill>
              </a:rPr>
              <a:pPr>
                <a:defRPr/>
              </a:pPr>
              <a:t>‹#›</a:t>
            </a:fld>
            <a:endParaRPr lang="en-GB" altLang="ja-JP" dirty="0">
              <a:solidFill>
                <a:srgbClr val="7889FB"/>
              </a:solidFill>
            </a:endParaRPr>
          </a:p>
        </p:txBody>
      </p:sp>
      <p:sp>
        <p:nvSpPr>
          <p:cNvPr id="6" name="テキスト プレースホルダー 5"/>
          <p:cNvSpPr>
            <a:spLocks noGrp="1"/>
          </p:cNvSpPr>
          <p:nvPr>
            <p:ph type="body" sz="quarter" idx="11"/>
          </p:nvPr>
        </p:nvSpPr>
        <p:spPr>
          <a:xfrm>
            <a:off x="501650" y="670155"/>
            <a:ext cx="8915400" cy="648841"/>
          </a:xfrm>
        </p:spPr>
        <p:txBody>
          <a:bodyPr/>
          <a:lstStyle>
            <a:lvl1pPr marL="0" indent="0">
              <a:buNone/>
              <a:defRPr sz="1400"/>
            </a:lvl1pPr>
          </a:lstStyle>
          <a:p>
            <a:pPr lvl="0"/>
            <a:r>
              <a:rPr kumimoji="1" lang="ja-JP" altLang="en-US" dirty="0"/>
              <a:t>マスター テキストの書式設定</a:t>
            </a:r>
          </a:p>
        </p:txBody>
      </p:sp>
      <p:sp>
        <p:nvSpPr>
          <p:cNvPr id="7" name="正方形/長方形 6"/>
          <p:cNvSpPr/>
          <p:nvPr userDrawn="1"/>
        </p:nvSpPr>
        <p:spPr>
          <a:xfrm>
            <a:off x="6466993" y="48257"/>
            <a:ext cx="2952328" cy="216000"/>
          </a:xfrm>
          <a:prstGeom prst="rect">
            <a:avLst/>
          </a:prstGeom>
          <a:solidFill>
            <a:schemeClr val="bg1">
              <a:lumMod val="95000"/>
            </a:schemeClr>
          </a:solidFill>
          <a:ln>
            <a:solidFill>
              <a:schemeClr val="accent6">
                <a:lumMod val="50000"/>
              </a:schemeClr>
            </a:solidFill>
          </a:ln>
        </p:spPr>
        <p:txBody>
          <a:bodyPr wrap="square" tIns="72000" bIns="36000" rtlCol="0" anchor="ctr">
            <a:noAutofit/>
          </a:bodyPr>
          <a:lstStyle/>
          <a:p>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第２章　事業の構成と内容</a:t>
            </a:r>
          </a:p>
        </p:txBody>
      </p:sp>
    </p:spTree>
    <p:extLst>
      <p:ext uri="{BB962C8B-B14F-4D97-AF65-F5344CB8AC3E}">
        <p14:creationId xmlns:p14="http://schemas.microsoft.com/office/powerpoint/2010/main" val="33479836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第3章">
    <p:spTree>
      <p:nvGrpSpPr>
        <p:cNvPr id="1" name=""/>
        <p:cNvGrpSpPr/>
        <p:nvPr/>
      </p:nvGrpSpPr>
      <p:grpSpPr>
        <a:xfrm>
          <a:off x="0" y="0"/>
          <a:ext cx="0" cy="0"/>
          <a:chOff x="0" y="0"/>
          <a:chExt cx="0" cy="0"/>
        </a:xfrm>
      </p:grpSpPr>
      <p:sp>
        <p:nvSpPr>
          <p:cNvPr id="2" name="タイトル 1"/>
          <p:cNvSpPr>
            <a:spLocks noGrp="1"/>
          </p:cNvSpPr>
          <p:nvPr>
            <p:ph type="title"/>
          </p:nvPr>
        </p:nvSpPr>
        <p:spPr>
          <a:xfrm>
            <a:off x="503921" y="122238"/>
            <a:ext cx="8915400" cy="511175"/>
          </a:xfrm>
        </p:spPr>
        <p:txBody>
          <a:bodyPr/>
          <a:lstStyle>
            <a:lvl1pPr>
              <a:defRPr sz="1800"/>
            </a:lvl1pPr>
          </a:lstStyle>
          <a:p>
            <a:r>
              <a:rPr lang="ja-JP" altLang="en-US" dirty="0"/>
              <a:t>マスタ タイトルの書式設定</a:t>
            </a:r>
          </a:p>
        </p:txBody>
      </p:sp>
      <p:sp>
        <p:nvSpPr>
          <p:cNvPr id="3" name="コンテンツ プレースホルダ 2"/>
          <p:cNvSpPr>
            <a:spLocks noGrp="1"/>
          </p:cNvSpPr>
          <p:nvPr>
            <p:ph idx="1"/>
          </p:nvPr>
        </p:nvSpPr>
        <p:spPr>
          <a:xfrm>
            <a:off x="501650" y="1341438"/>
            <a:ext cx="8915400" cy="5192712"/>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6"/>
          <p:cNvSpPr>
            <a:spLocks noGrp="1" noChangeArrowheads="1"/>
          </p:cNvSpPr>
          <p:nvPr>
            <p:ph type="sldNum" sz="quarter" idx="10"/>
          </p:nvPr>
        </p:nvSpPr>
        <p:spPr>
          <a:ln/>
        </p:spPr>
        <p:txBody>
          <a:bodyPr/>
          <a:lstStyle>
            <a:lvl1pPr>
              <a:defRPr/>
            </a:lvl1pPr>
          </a:lstStyle>
          <a:p>
            <a:pPr>
              <a:defRPr/>
            </a:pPr>
            <a:fld id="{E23FCA8B-8EEC-4D27-8B48-E8C8526513BF}" type="slidenum">
              <a:rPr lang="ja-JP" altLang="en-GB">
                <a:solidFill>
                  <a:srgbClr val="7889FB"/>
                </a:solidFill>
              </a:rPr>
              <a:pPr>
                <a:defRPr/>
              </a:pPr>
              <a:t>‹#›</a:t>
            </a:fld>
            <a:endParaRPr lang="en-GB" altLang="ja-JP" dirty="0">
              <a:solidFill>
                <a:srgbClr val="7889FB"/>
              </a:solidFill>
            </a:endParaRPr>
          </a:p>
        </p:txBody>
      </p:sp>
      <p:sp>
        <p:nvSpPr>
          <p:cNvPr id="6" name="テキスト プレースホルダー 5"/>
          <p:cNvSpPr>
            <a:spLocks noGrp="1"/>
          </p:cNvSpPr>
          <p:nvPr>
            <p:ph type="body" sz="quarter" idx="11"/>
          </p:nvPr>
        </p:nvSpPr>
        <p:spPr>
          <a:xfrm>
            <a:off x="501650" y="670155"/>
            <a:ext cx="8915400" cy="648841"/>
          </a:xfrm>
        </p:spPr>
        <p:txBody>
          <a:bodyPr/>
          <a:lstStyle>
            <a:lvl1pPr marL="0" indent="0">
              <a:buNone/>
              <a:defRPr sz="1400"/>
            </a:lvl1pPr>
          </a:lstStyle>
          <a:p>
            <a:pPr lvl="0"/>
            <a:r>
              <a:rPr kumimoji="1" lang="ja-JP" altLang="en-US" dirty="0"/>
              <a:t>マスター テキストの書式設定</a:t>
            </a:r>
          </a:p>
        </p:txBody>
      </p:sp>
      <p:sp>
        <p:nvSpPr>
          <p:cNvPr id="7" name="正方形/長方形 6"/>
          <p:cNvSpPr/>
          <p:nvPr userDrawn="1"/>
        </p:nvSpPr>
        <p:spPr>
          <a:xfrm>
            <a:off x="6466993" y="48257"/>
            <a:ext cx="2952328" cy="216000"/>
          </a:xfrm>
          <a:prstGeom prst="rect">
            <a:avLst/>
          </a:prstGeom>
          <a:solidFill>
            <a:schemeClr val="bg1">
              <a:lumMod val="95000"/>
            </a:schemeClr>
          </a:solidFill>
          <a:ln>
            <a:solidFill>
              <a:schemeClr val="accent6">
                <a:lumMod val="50000"/>
              </a:schemeClr>
            </a:solidFill>
          </a:ln>
        </p:spPr>
        <p:txBody>
          <a:bodyPr wrap="square" tIns="72000" bIns="36000" rtlCol="0" anchor="ctr">
            <a:noAutofit/>
          </a:bodyPr>
          <a:lstStyle/>
          <a:p>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第３章　データ連携仕様等の検討</a:t>
            </a:r>
          </a:p>
        </p:txBody>
      </p:sp>
    </p:spTree>
    <p:extLst>
      <p:ext uri="{BB962C8B-B14F-4D97-AF65-F5344CB8AC3E}">
        <p14:creationId xmlns:p14="http://schemas.microsoft.com/office/powerpoint/2010/main" val="47704076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第4章">
    <p:spTree>
      <p:nvGrpSpPr>
        <p:cNvPr id="1" name=""/>
        <p:cNvGrpSpPr/>
        <p:nvPr/>
      </p:nvGrpSpPr>
      <p:grpSpPr>
        <a:xfrm>
          <a:off x="0" y="0"/>
          <a:ext cx="0" cy="0"/>
          <a:chOff x="0" y="0"/>
          <a:chExt cx="0" cy="0"/>
        </a:xfrm>
      </p:grpSpPr>
      <p:sp>
        <p:nvSpPr>
          <p:cNvPr id="2" name="タイトル 1"/>
          <p:cNvSpPr>
            <a:spLocks noGrp="1"/>
          </p:cNvSpPr>
          <p:nvPr>
            <p:ph type="title"/>
          </p:nvPr>
        </p:nvSpPr>
        <p:spPr>
          <a:xfrm>
            <a:off x="503921" y="122238"/>
            <a:ext cx="8915400" cy="511175"/>
          </a:xfrm>
        </p:spPr>
        <p:txBody>
          <a:bodyPr/>
          <a:lstStyle>
            <a:lvl1pPr>
              <a:defRPr sz="1800"/>
            </a:lvl1pPr>
          </a:lstStyle>
          <a:p>
            <a:r>
              <a:rPr lang="ja-JP" altLang="en-US" dirty="0"/>
              <a:t>マスタ タイトルの書式設定</a:t>
            </a:r>
          </a:p>
        </p:txBody>
      </p:sp>
      <p:sp>
        <p:nvSpPr>
          <p:cNvPr id="3" name="コンテンツ プレースホルダ 2"/>
          <p:cNvSpPr>
            <a:spLocks noGrp="1"/>
          </p:cNvSpPr>
          <p:nvPr>
            <p:ph idx="1"/>
          </p:nvPr>
        </p:nvSpPr>
        <p:spPr>
          <a:xfrm>
            <a:off x="501650" y="1341438"/>
            <a:ext cx="8915400" cy="5192712"/>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6"/>
          <p:cNvSpPr>
            <a:spLocks noGrp="1" noChangeArrowheads="1"/>
          </p:cNvSpPr>
          <p:nvPr>
            <p:ph type="sldNum" sz="quarter" idx="10"/>
          </p:nvPr>
        </p:nvSpPr>
        <p:spPr>
          <a:ln/>
        </p:spPr>
        <p:txBody>
          <a:bodyPr/>
          <a:lstStyle>
            <a:lvl1pPr>
              <a:defRPr/>
            </a:lvl1pPr>
          </a:lstStyle>
          <a:p>
            <a:pPr>
              <a:defRPr/>
            </a:pPr>
            <a:fld id="{E23FCA8B-8EEC-4D27-8B48-E8C8526513BF}" type="slidenum">
              <a:rPr lang="ja-JP" altLang="en-GB">
                <a:solidFill>
                  <a:srgbClr val="7889FB"/>
                </a:solidFill>
              </a:rPr>
              <a:pPr>
                <a:defRPr/>
              </a:pPr>
              <a:t>‹#›</a:t>
            </a:fld>
            <a:endParaRPr lang="en-GB" altLang="ja-JP" dirty="0">
              <a:solidFill>
                <a:srgbClr val="7889FB"/>
              </a:solidFill>
            </a:endParaRPr>
          </a:p>
        </p:txBody>
      </p:sp>
      <p:sp>
        <p:nvSpPr>
          <p:cNvPr id="6" name="テキスト プレースホルダー 5"/>
          <p:cNvSpPr>
            <a:spLocks noGrp="1"/>
          </p:cNvSpPr>
          <p:nvPr>
            <p:ph type="body" sz="quarter" idx="11"/>
          </p:nvPr>
        </p:nvSpPr>
        <p:spPr>
          <a:xfrm>
            <a:off x="501650" y="670155"/>
            <a:ext cx="8915400" cy="648841"/>
          </a:xfrm>
        </p:spPr>
        <p:txBody>
          <a:bodyPr/>
          <a:lstStyle>
            <a:lvl1pPr marL="0" indent="0">
              <a:buNone/>
              <a:defRPr sz="1400"/>
            </a:lvl1pPr>
          </a:lstStyle>
          <a:p>
            <a:pPr lvl="0"/>
            <a:r>
              <a:rPr kumimoji="1" lang="ja-JP" altLang="en-US" dirty="0"/>
              <a:t>マスター テキストの書式設定</a:t>
            </a:r>
          </a:p>
        </p:txBody>
      </p:sp>
      <p:sp>
        <p:nvSpPr>
          <p:cNvPr id="7" name="正方形/長方形 6"/>
          <p:cNvSpPr/>
          <p:nvPr userDrawn="1"/>
        </p:nvSpPr>
        <p:spPr>
          <a:xfrm>
            <a:off x="6466993" y="48257"/>
            <a:ext cx="2952328" cy="216000"/>
          </a:xfrm>
          <a:prstGeom prst="rect">
            <a:avLst/>
          </a:prstGeom>
          <a:solidFill>
            <a:schemeClr val="bg1">
              <a:lumMod val="95000"/>
            </a:schemeClr>
          </a:solidFill>
          <a:ln>
            <a:solidFill>
              <a:schemeClr val="accent6">
                <a:lumMod val="50000"/>
              </a:schemeClr>
            </a:solidFill>
          </a:ln>
        </p:spPr>
        <p:txBody>
          <a:bodyPr wrap="square" tIns="72000" bIns="36000" rtlCol="0" anchor="ctr">
            <a:noAutofit/>
          </a:bodyPr>
          <a:lstStyle/>
          <a:p>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第４章　実証プロジェクトの内容</a:t>
            </a:r>
          </a:p>
        </p:txBody>
      </p:sp>
    </p:spTree>
    <p:extLst>
      <p:ext uri="{BB962C8B-B14F-4D97-AF65-F5344CB8AC3E}">
        <p14:creationId xmlns:p14="http://schemas.microsoft.com/office/powerpoint/2010/main" val="372390807"/>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第5章">
    <p:spTree>
      <p:nvGrpSpPr>
        <p:cNvPr id="1" name=""/>
        <p:cNvGrpSpPr/>
        <p:nvPr/>
      </p:nvGrpSpPr>
      <p:grpSpPr>
        <a:xfrm>
          <a:off x="0" y="0"/>
          <a:ext cx="0" cy="0"/>
          <a:chOff x="0" y="0"/>
          <a:chExt cx="0" cy="0"/>
        </a:xfrm>
      </p:grpSpPr>
      <p:sp>
        <p:nvSpPr>
          <p:cNvPr id="2" name="タイトル 1"/>
          <p:cNvSpPr>
            <a:spLocks noGrp="1"/>
          </p:cNvSpPr>
          <p:nvPr>
            <p:ph type="title"/>
          </p:nvPr>
        </p:nvSpPr>
        <p:spPr>
          <a:xfrm>
            <a:off x="503921" y="122238"/>
            <a:ext cx="8915400" cy="511175"/>
          </a:xfrm>
        </p:spPr>
        <p:txBody>
          <a:bodyPr/>
          <a:lstStyle>
            <a:lvl1pPr>
              <a:defRPr sz="1800"/>
            </a:lvl1pPr>
          </a:lstStyle>
          <a:p>
            <a:r>
              <a:rPr lang="ja-JP" altLang="en-US" dirty="0"/>
              <a:t>マスタ タイトルの書式設定</a:t>
            </a:r>
          </a:p>
        </p:txBody>
      </p:sp>
      <p:sp>
        <p:nvSpPr>
          <p:cNvPr id="3" name="コンテンツ プレースホルダ 2"/>
          <p:cNvSpPr>
            <a:spLocks noGrp="1"/>
          </p:cNvSpPr>
          <p:nvPr>
            <p:ph idx="1"/>
          </p:nvPr>
        </p:nvSpPr>
        <p:spPr>
          <a:xfrm>
            <a:off x="501650" y="1341438"/>
            <a:ext cx="8915400" cy="5192712"/>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6"/>
          <p:cNvSpPr>
            <a:spLocks noGrp="1" noChangeArrowheads="1"/>
          </p:cNvSpPr>
          <p:nvPr>
            <p:ph type="sldNum" sz="quarter" idx="10"/>
          </p:nvPr>
        </p:nvSpPr>
        <p:spPr>
          <a:ln/>
        </p:spPr>
        <p:txBody>
          <a:bodyPr/>
          <a:lstStyle>
            <a:lvl1pPr>
              <a:defRPr/>
            </a:lvl1pPr>
          </a:lstStyle>
          <a:p>
            <a:pPr>
              <a:defRPr/>
            </a:pPr>
            <a:fld id="{E23FCA8B-8EEC-4D27-8B48-E8C8526513BF}" type="slidenum">
              <a:rPr lang="ja-JP" altLang="en-GB">
                <a:solidFill>
                  <a:srgbClr val="7889FB"/>
                </a:solidFill>
              </a:rPr>
              <a:pPr>
                <a:defRPr/>
              </a:pPr>
              <a:t>‹#›</a:t>
            </a:fld>
            <a:endParaRPr lang="en-GB" altLang="ja-JP" dirty="0">
              <a:solidFill>
                <a:srgbClr val="7889FB"/>
              </a:solidFill>
            </a:endParaRPr>
          </a:p>
        </p:txBody>
      </p:sp>
      <p:sp>
        <p:nvSpPr>
          <p:cNvPr id="6" name="テキスト プレースホルダー 5"/>
          <p:cNvSpPr>
            <a:spLocks noGrp="1"/>
          </p:cNvSpPr>
          <p:nvPr>
            <p:ph type="body" sz="quarter" idx="11"/>
          </p:nvPr>
        </p:nvSpPr>
        <p:spPr>
          <a:xfrm>
            <a:off x="501650" y="670155"/>
            <a:ext cx="8915400" cy="648841"/>
          </a:xfrm>
        </p:spPr>
        <p:txBody>
          <a:bodyPr/>
          <a:lstStyle>
            <a:lvl1pPr marL="0" indent="0">
              <a:buNone/>
              <a:defRPr sz="1400"/>
            </a:lvl1pPr>
          </a:lstStyle>
          <a:p>
            <a:pPr lvl="0"/>
            <a:r>
              <a:rPr kumimoji="1" lang="ja-JP" altLang="en-US" dirty="0"/>
              <a:t>マスター テキストの書式設定</a:t>
            </a:r>
          </a:p>
        </p:txBody>
      </p:sp>
      <p:sp>
        <p:nvSpPr>
          <p:cNvPr id="7" name="正方形/長方形 6"/>
          <p:cNvSpPr/>
          <p:nvPr userDrawn="1"/>
        </p:nvSpPr>
        <p:spPr>
          <a:xfrm>
            <a:off x="6466993" y="48257"/>
            <a:ext cx="2952328" cy="216000"/>
          </a:xfrm>
          <a:prstGeom prst="rect">
            <a:avLst/>
          </a:prstGeom>
          <a:solidFill>
            <a:schemeClr val="bg1">
              <a:lumMod val="95000"/>
            </a:schemeClr>
          </a:solidFill>
          <a:ln>
            <a:solidFill>
              <a:schemeClr val="accent6">
                <a:lumMod val="50000"/>
              </a:schemeClr>
            </a:solidFill>
          </a:ln>
        </p:spPr>
        <p:txBody>
          <a:bodyPr wrap="square" tIns="72000" bIns="36000" rtlCol="0" anchor="ctr">
            <a:noAutofit/>
          </a:bodyPr>
          <a:lstStyle/>
          <a:p>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第５章　期待効果とサービスモデルの検討</a:t>
            </a:r>
          </a:p>
        </p:txBody>
      </p:sp>
    </p:spTree>
    <p:extLst>
      <p:ext uri="{BB962C8B-B14F-4D97-AF65-F5344CB8AC3E}">
        <p14:creationId xmlns:p14="http://schemas.microsoft.com/office/powerpoint/2010/main" val="1801257548"/>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第6章">
    <p:spTree>
      <p:nvGrpSpPr>
        <p:cNvPr id="1" name=""/>
        <p:cNvGrpSpPr/>
        <p:nvPr/>
      </p:nvGrpSpPr>
      <p:grpSpPr>
        <a:xfrm>
          <a:off x="0" y="0"/>
          <a:ext cx="0" cy="0"/>
          <a:chOff x="0" y="0"/>
          <a:chExt cx="0" cy="0"/>
        </a:xfrm>
      </p:grpSpPr>
      <p:sp>
        <p:nvSpPr>
          <p:cNvPr id="2" name="タイトル 1"/>
          <p:cNvSpPr>
            <a:spLocks noGrp="1"/>
          </p:cNvSpPr>
          <p:nvPr>
            <p:ph type="title"/>
          </p:nvPr>
        </p:nvSpPr>
        <p:spPr>
          <a:xfrm>
            <a:off x="503921" y="122238"/>
            <a:ext cx="8915400" cy="511175"/>
          </a:xfrm>
        </p:spPr>
        <p:txBody>
          <a:bodyPr/>
          <a:lstStyle>
            <a:lvl1pPr>
              <a:defRPr sz="1800"/>
            </a:lvl1pPr>
          </a:lstStyle>
          <a:p>
            <a:r>
              <a:rPr lang="ja-JP" altLang="en-US" dirty="0"/>
              <a:t>マスタ タイトルの書式設定</a:t>
            </a:r>
          </a:p>
        </p:txBody>
      </p:sp>
      <p:sp>
        <p:nvSpPr>
          <p:cNvPr id="3" name="コンテンツ プレースホルダ 2"/>
          <p:cNvSpPr>
            <a:spLocks noGrp="1"/>
          </p:cNvSpPr>
          <p:nvPr>
            <p:ph idx="1"/>
          </p:nvPr>
        </p:nvSpPr>
        <p:spPr>
          <a:xfrm>
            <a:off x="501650" y="1341438"/>
            <a:ext cx="8915400" cy="5192712"/>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6"/>
          <p:cNvSpPr>
            <a:spLocks noGrp="1" noChangeArrowheads="1"/>
          </p:cNvSpPr>
          <p:nvPr>
            <p:ph type="sldNum" sz="quarter" idx="10"/>
          </p:nvPr>
        </p:nvSpPr>
        <p:spPr>
          <a:ln/>
        </p:spPr>
        <p:txBody>
          <a:bodyPr/>
          <a:lstStyle>
            <a:lvl1pPr>
              <a:defRPr/>
            </a:lvl1pPr>
          </a:lstStyle>
          <a:p>
            <a:pPr>
              <a:defRPr/>
            </a:pPr>
            <a:fld id="{E23FCA8B-8EEC-4D27-8B48-E8C8526513BF}" type="slidenum">
              <a:rPr lang="ja-JP" altLang="en-GB">
                <a:solidFill>
                  <a:srgbClr val="7889FB"/>
                </a:solidFill>
              </a:rPr>
              <a:pPr>
                <a:defRPr/>
              </a:pPr>
              <a:t>‹#›</a:t>
            </a:fld>
            <a:endParaRPr lang="en-GB" altLang="ja-JP" dirty="0">
              <a:solidFill>
                <a:srgbClr val="7889FB"/>
              </a:solidFill>
            </a:endParaRPr>
          </a:p>
        </p:txBody>
      </p:sp>
      <p:sp>
        <p:nvSpPr>
          <p:cNvPr id="6" name="テキスト プレースホルダー 5"/>
          <p:cNvSpPr>
            <a:spLocks noGrp="1"/>
          </p:cNvSpPr>
          <p:nvPr>
            <p:ph type="body" sz="quarter" idx="11"/>
          </p:nvPr>
        </p:nvSpPr>
        <p:spPr>
          <a:xfrm>
            <a:off x="501650" y="670155"/>
            <a:ext cx="8915400" cy="648841"/>
          </a:xfrm>
        </p:spPr>
        <p:txBody>
          <a:bodyPr/>
          <a:lstStyle>
            <a:lvl1pPr marL="0" indent="0">
              <a:buNone/>
              <a:defRPr sz="1400"/>
            </a:lvl1pPr>
          </a:lstStyle>
          <a:p>
            <a:pPr lvl="0"/>
            <a:r>
              <a:rPr kumimoji="1" lang="ja-JP" altLang="en-US" dirty="0"/>
              <a:t>マスター テキストの書式設定</a:t>
            </a:r>
          </a:p>
        </p:txBody>
      </p:sp>
      <p:sp>
        <p:nvSpPr>
          <p:cNvPr id="7" name="正方形/長方形 6"/>
          <p:cNvSpPr/>
          <p:nvPr userDrawn="1"/>
        </p:nvSpPr>
        <p:spPr>
          <a:xfrm>
            <a:off x="6466993" y="48257"/>
            <a:ext cx="2952328" cy="216000"/>
          </a:xfrm>
          <a:prstGeom prst="rect">
            <a:avLst/>
          </a:prstGeom>
          <a:solidFill>
            <a:schemeClr val="bg1">
              <a:lumMod val="95000"/>
            </a:schemeClr>
          </a:solidFill>
          <a:ln>
            <a:solidFill>
              <a:schemeClr val="accent6">
                <a:lumMod val="50000"/>
              </a:schemeClr>
            </a:solidFill>
          </a:ln>
        </p:spPr>
        <p:txBody>
          <a:bodyPr wrap="square" tIns="72000" bIns="36000" rtlCol="0" anchor="ctr">
            <a:noAutofit/>
          </a:bodyPr>
          <a:lstStyle/>
          <a:p>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第６章　今後の展開と課題</a:t>
            </a:r>
          </a:p>
        </p:txBody>
      </p:sp>
    </p:spTree>
    <p:extLst>
      <p:ext uri="{BB962C8B-B14F-4D97-AF65-F5344CB8AC3E}">
        <p14:creationId xmlns:p14="http://schemas.microsoft.com/office/powerpoint/2010/main" val="363964967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END</a:t>
            </a:r>
            <a:endParaRPr kumimoji="1" lang="ja-JP" altLang="en-US" dirty="0"/>
          </a:p>
        </p:txBody>
      </p:sp>
    </p:spTree>
    <p:extLst>
      <p:ext uri="{BB962C8B-B14F-4D97-AF65-F5344CB8AC3E}">
        <p14:creationId xmlns:p14="http://schemas.microsoft.com/office/powerpoint/2010/main" val="375112247"/>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タイトル スライド">
    <p:spTree>
      <p:nvGrpSpPr>
        <p:cNvPr id="1" name=""/>
        <p:cNvGrpSpPr/>
        <p:nvPr/>
      </p:nvGrpSpPr>
      <p:grpSpPr>
        <a:xfrm>
          <a:off x="0" y="0"/>
          <a:ext cx="0" cy="0"/>
          <a:chOff x="0" y="0"/>
          <a:chExt cx="0" cy="0"/>
        </a:xfrm>
      </p:grpSpPr>
      <p:sp>
        <p:nvSpPr>
          <p:cNvPr id="8" name="正方形/長方形 7"/>
          <p:cNvSpPr/>
          <p:nvPr userDrawn="1"/>
        </p:nvSpPr>
        <p:spPr>
          <a:xfrm>
            <a:off x="-39237" y="-18565"/>
            <a:ext cx="9984000" cy="687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rgbClr val="FFFFFF"/>
              </a:solidFill>
            </a:endParaRPr>
          </a:p>
        </p:txBody>
      </p:sp>
      <p:sp>
        <p:nvSpPr>
          <p:cNvPr id="2" name="タイトル 1"/>
          <p:cNvSpPr>
            <a:spLocks noGrp="1"/>
          </p:cNvSpPr>
          <p:nvPr>
            <p:ph type="ctrTitle"/>
          </p:nvPr>
        </p:nvSpPr>
        <p:spPr>
          <a:xfrm>
            <a:off x="742950" y="1645090"/>
            <a:ext cx="8420100" cy="1470025"/>
          </a:xfrm>
        </p:spPr>
        <p:txBody>
          <a:bodyPr/>
          <a:lstStyle>
            <a:lvl1pPr algn="ctr">
              <a:defRPr sz="4000" b="0">
                <a:solidFill>
                  <a:srgbClr val="002060"/>
                </a:solidFill>
                <a:latin typeface="HGP創英角ｺﾞｼｯｸUB" pitchFamily="50" charset="-128"/>
                <a:ea typeface="HGP創英角ｺﾞｼｯｸUB" pitchFamily="50" charset="-128"/>
              </a:defRPr>
            </a:lvl1pPr>
          </a:lstStyle>
          <a:p>
            <a:r>
              <a:rPr kumimoji="1" lang="ja-JP" altLang="en-US"/>
              <a:t>マスタ タイトルの書式設定</a:t>
            </a:r>
            <a:endParaRPr kumimoji="1" lang="ja-JP" altLang="en-US" dirty="0"/>
          </a:p>
        </p:txBody>
      </p:sp>
      <p:sp>
        <p:nvSpPr>
          <p:cNvPr id="9" name="正方形/長方形 8"/>
          <p:cNvSpPr/>
          <p:nvPr userDrawn="1"/>
        </p:nvSpPr>
        <p:spPr>
          <a:xfrm>
            <a:off x="1271539" y="3310856"/>
            <a:ext cx="7293000" cy="72000"/>
          </a:xfrm>
          <a:prstGeom prst="rect">
            <a:avLst/>
          </a:prstGeom>
          <a:gradFill>
            <a:gsLst>
              <a:gs pos="0">
                <a:srgbClr val="7D7DC1"/>
              </a:gs>
              <a:gs pos="50000">
                <a:srgbClr val="000099"/>
              </a:gs>
              <a:gs pos="100000">
                <a:srgbClr val="7D7DC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rgbClr val="FFFFFF"/>
              </a:solidFill>
            </a:endParaRPr>
          </a:p>
        </p:txBody>
      </p:sp>
      <p:pic>
        <p:nvPicPr>
          <p:cNvPr id="10" name="Picture 2" descr="\\itca-server2\広報\広報ツール類\ロゴ\ITC協会ロゴ\ITCAロゴ(枠無＆透過）.gif"/>
          <p:cNvPicPr>
            <a:picLocks noChangeAspect="1" noChangeArrowheads="1"/>
          </p:cNvPicPr>
          <p:nvPr userDrawn="1"/>
        </p:nvPicPr>
        <p:blipFill>
          <a:blip r:embed="rId2" cstate="print"/>
          <a:srcRect/>
          <a:stretch>
            <a:fillRect/>
          </a:stretch>
        </p:blipFill>
        <p:spPr bwMode="auto">
          <a:xfrm>
            <a:off x="8631062" y="113334"/>
            <a:ext cx="1108943" cy="425118"/>
          </a:xfrm>
          <a:prstGeom prst="rect">
            <a:avLst/>
          </a:prstGeom>
          <a:noFill/>
        </p:spPr>
      </p:pic>
      <p:sp>
        <p:nvSpPr>
          <p:cNvPr id="12" name="サブタイトル 2"/>
          <p:cNvSpPr txBox="1">
            <a:spLocks/>
          </p:cNvSpPr>
          <p:nvPr userDrawn="1"/>
        </p:nvSpPr>
        <p:spPr>
          <a:xfrm>
            <a:off x="1485900" y="3717032"/>
            <a:ext cx="6934200" cy="390562"/>
          </a:xfrm>
          <a:prstGeom prst="rect">
            <a:avLst/>
          </a:prstGeom>
        </p:spPr>
        <p:txBody>
          <a:bodyPr vert="horz" lIns="91440" tIns="45720" rIns="91440" bIns="45720" rtlCol="0">
            <a:normAutofit lnSpcReduction="10000"/>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fontAlgn="auto">
              <a:spcBef>
                <a:spcPct val="20000"/>
              </a:spcBef>
              <a:spcAft>
                <a:spcPts val="0"/>
              </a:spcAft>
              <a:buFont typeface="Arial" pitchFamily="34" charset="0"/>
              <a:buNone/>
              <a:defRPr/>
            </a:pPr>
            <a:r>
              <a:rPr kumimoji="1" lang="ja-JP" altLang="en-US" dirty="0">
                <a:solidFill>
                  <a:srgbClr val="000000"/>
                </a:solidFill>
                <a:latin typeface="HGP創英角ｺﾞｼｯｸUB" pitchFamily="50" charset="-128"/>
                <a:ea typeface="HGP創英角ｺﾞｼｯｸUB" pitchFamily="50" charset="-128"/>
              </a:rPr>
              <a:t>特定非営利活動法人 ＩＴコーディネータ協会</a:t>
            </a:r>
          </a:p>
        </p:txBody>
      </p:sp>
      <p:cxnSp>
        <p:nvCxnSpPr>
          <p:cNvPr id="13" name="直線コネクタ 12"/>
          <p:cNvCxnSpPr/>
          <p:nvPr userDrawn="1"/>
        </p:nvCxnSpPr>
        <p:spPr>
          <a:xfrm>
            <a:off x="2105684" y="4087582"/>
            <a:ext cx="5694633" cy="0"/>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14" name="正方形/長方形 13"/>
          <p:cNvSpPr/>
          <p:nvPr userDrawn="1"/>
        </p:nvSpPr>
        <p:spPr>
          <a:xfrm>
            <a:off x="-39211" y="6251895"/>
            <a:ext cx="9984000" cy="612000"/>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defRPr/>
            </a:pPr>
            <a:r>
              <a:rPr lang="ja-JP" altLang="en-US" dirty="0">
                <a:solidFill>
                  <a:srgbClr val="FFFFFF"/>
                </a:solidFill>
                <a:latin typeface="HGP創英角ｺﾞｼｯｸUB" pitchFamily="50" charset="-128"/>
                <a:ea typeface="HGP創英角ｺﾞｼｯｸUB" pitchFamily="50" charset="-128"/>
              </a:rPr>
              <a:t>ＩＴコーディネータはＩＴ経営を実現するプロフェッショナルです</a:t>
            </a:r>
            <a:endParaRPr kumimoji="1" lang="en-US" altLang="ja-JP" dirty="0">
              <a:solidFill>
                <a:srgbClr val="FFFFFF"/>
              </a:solidFill>
              <a:latin typeface="HGP創英角ｺﾞｼｯｸUB" pitchFamily="50" charset="-128"/>
              <a:ea typeface="HGP創英角ｺﾞｼｯｸUB" pitchFamily="50" charset="-128"/>
            </a:endParaRPr>
          </a:p>
        </p:txBody>
      </p:sp>
    </p:spTree>
    <p:extLst>
      <p:ext uri="{BB962C8B-B14F-4D97-AF65-F5344CB8AC3E}">
        <p14:creationId xmlns:p14="http://schemas.microsoft.com/office/powerpoint/2010/main" val="1750665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4"/>
          <p:cNvSpPr>
            <a:spLocks noGrp="1" noChangeArrowheads="1"/>
          </p:cNvSpPr>
          <p:nvPr>
            <p:ph type="title"/>
          </p:nvPr>
        </p:nvSpPr>
        <p:spPr bwMode="auto">
          <a:xfrm>
            <a:off x="501650" y="122238"/>
            <a:ext cx="8915400" cy="511175"/>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altLang="ja-JP" dirty="0"/>
              <a:t>Header text</a:t>
            </a:r>
          </a:p>
        </p:txBody>
      </p:sp>
      <p:sp>
        <p:nvSpPr>
          <p:cNvPr id="2051" name="Rectangle 5"/>
          <p:cNvSpPr>
            <a:spLocks noGrp="1" noChangeArrowheads="1"/>
          </p:cNvSpPr>
          <p:nvPr>
            <p:ph type="body" idx="1"/>
          </p:nvPr>
        </p:nvSpPr>
        <p:spPr bwMode="auto">
          <a:xfrm>
            <a:off x="495300" y="1341438"/>
            <a:ext cx="8915400" cy="5192712"/>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ltLang="ja-JP" dirty="0"/>
              <a:t>Level One Text</a:t>
            </a:r>
          </a:p>
          <a:p>
            <a:pPr lvl="1"/>
            <a:r>
              <a:rPr lang="en-US" altLang="ja-JP" dirty="0"/>
              <a:t>Level Two Text</a:t>
            </a:r>
          </a:p>
          <a:p>
            <a:pPr lvl="2"/>
            <a:r>
              <a:rPr lang="en-US" altLang="ja-JP" dirty="0"/>
              <a:t>Level Three Text</a:t>
            </a:r>
          </a:p>
          <a:p>
            <a:pPr lvl="3"/>
            <a:r>
              <a:rPr lang="en-US" altLang="ja-JP" dirty="0"/>
              <a:t>Level Four Text</a:t>
            </a:r>
          </a:p>
          <a:p>
            <a:pPr lvl="4"/>
            <a:r>
              <a:rPr lang="en-US" altLang="ja-JP" dirty="0"/>
              <a:t>Level Five Text</a:t>
            </a:r>
          </a:p>
        </p:txBody>
      </p:sp>
      <p:sp>
        <p:nvSpPr>
          <p:cNvPr id="1435654" name="Rectangle 6"/>
          <p:cNvSpPr>
            <a:spLocks noGrp="1" noChangeArrowheads="1"/>
          </p:cNvSpPr>
          <p:nvPr>
            <p:ph type="sldNum" sz="quarter" idx="4"/>
          </p:nvPr>
        </p:nvSpPr>
        <p:spPr bwMode="auto">
          <a:xfrm rot="10800000" flipV="1">
            <a:off x="9213850" y="6504120"/>
            <a:ext cx="692150" cy="323850"/>
          </a:xfrm>
          <a:prstGeom prst="rect">
            <a:avLst/>
          </a:prstGeom>
          <a:noFill/>
          <a:ln w="9525">
            <a:noFill/>
            <a:miter lim="800000"/>
            <a:headEnd/>
            <a:tailEnd/>
          </a:ln>
          <a:effectLst/>
        </p:spPr>
        <p:txBody>
          <a:bodyPr vert="horz" wrap="square" lIns="144000" tIns="68400" rIns="91440" bIns="45720" numCol="1" anchor="t" anchorCtr="0" compatLnSpc="1">
            <a:prstTxWarp prst="textNoShape">
              <a:avLst/>
            </a:prstTxWarp>
          </a:bodyPr>
          <a:lstStyle>
            <a:lvl1pPr>
              <a:spcBef>
                <a:spcPct val="0"/>
              </a:spcBef>
              <a:buFontTx/>
              <a:buNone/>
              <a:defRPr sz="1050" smtClean="0">
                <a:solidFill>
                  <a:schemeClr val="accent1"/>
                </a:solidFill>
              </a:defRPr>
            </a:lvl1pPr>
          </a:lstStyle>
          <a:p>
            <a:pPr>
              <a:defRPr/>
            </a:pPr>
            <a:fld id="{70C3A458-9F47-44B6-BDD1-A8667CBE27D1}" type="slidenum">
              <a:rPr lang="ja-JP" altLang="en-GB" smtClean="0">
                <a:solidFill>
                  <a:srgbClr val="7889FB"/>
                </a:solidFill>
              </a:rPr>
              <a:pPr>
                <a:defRPr/>
              </a:pPr>
              <a:t>‹#›</a:t>
            </a:fld>
            <a:endParaRPr lang="en-GB" altLang="ja-JP" dirty="0">
              <a:solidFill>
                <a:srgbClr val="7889FB"/>
              </a:solidFill>
            </a:endParaRPr>
          </a:p>
        </p:txBody>
      </p:sp>
      <p:sp>
        <p:nvSpPr>
          <p:cNvPr id="1435656" name="Line 8"/>
          <p:cNvSpPr>
            <a:spLocks noChangeShapeType="1"/>
          </p:cNvSpPr>
          <p:nvPr/>
        </p:nvSpPr>
        <p:spPr bwMode="auto">
          <a:xfrm>
            <a:off x="495300" y="633413"/>
            <a:ext cx="8915400" cy="0"/>
          </a:xfrm>
          <a:prstGeom prst="line">
            <a:avLst/>
          </a:prstGeom>
          <a:noFill/>
          <a:ln w="9525">
            <a:solidFill>
              <a:schemeClr val="tx1"/>
            </a:solidFill>
            <a:miter lim="800000"/>
            <a:headEnd/>
            <a:tailEnd/>
          </a:ln>
          <a:effectLst/>
        </p:spPr>
        <p:txBody>
          <a:bodyPr wrap="none"/>
          <a:lstStyle/>
          <a:p>
            <a:pPr>
              <a:defRPr/>
            </a:pPr>
            <a:endParaRPr lang="ja-JP" altLang="en-US">
              <a:solidFill>
                <a:srgbClr val="000000"/>
              </a:solidFill>
            </a:endParaRPr>
          </a:p>
        </p:txBody>
      </p:sp>
      <p:sp>
        <p:nvSpPr>
          <p:cNvPr id="6" name="テキスト ボックス 5"/>
          <p:cNvSpPr txBox="1"/>
          <p:nvPr userDrawn="1"/>
        </p:nvSpPr>
        <p:spPr>
          <a:xfrm>
            <a:off x="-14514" y="6687848"/>
            <a:ext cx="9920514" cy="184666"/>
          </a:xfrm>
          <a:prstGeom prst="rect">
            <a:avLst/>
          </a:prstGeom>
          <a:noFill/>
        </p:spPr>
        <p:txBody>
          <a:bodyPr wrap="square" rtlCol="0">
            <a:spAutoFit/>
          </a:bodyPr>
          <a:lstStyle/>
          <a:p>
            <a:pPr algn="ctr"/>
            <a:r>
              <a:rPr lang="en-US" altLang="ja-JP" sz="600" b="0" i="0" kern="1200" dirty="0">
                <a:solidFill>
                  <a:schemeClr val="tx1">
                    <a:lumMod val="50000"/>
                    <a:lumOff val="50000"/>
                  </a:schemeClr>
                </a:solidFill>
                <a:effectLst/>
                <a:latin typeface="メイリオ" panose="020B0604030504040204" pitchFamily="50" charset="-128"/>
                <a:ea typeface="メイリオ" panose="020B0604030504040204" pitchFamily="50" charset="-128"/>
                <a:cs typeface="メイリオ" panose="020B0604030504040204" pitchFamily="50" charset="-128"/>
              </a:rPr>
              <a:t>Copyright</a:t>
            </a:r>
            <a:r>
              <a:rPr lang="ja-JP" altLang="en-US" sz="600" b="0" i="0" kern="1200" baseline="0" dirty="0">
                <a:solidFill>
                  <a:schemeClr val="tx1">
                    <a:lumMod val="50000"/>
                    <a:lumOff val="50000"/>
                  </a:schemeClr>
                </a:solidFill>
                <a:effectLst/>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600" b="0" i="0" kern="1200" dirty="0">
                <a:solidFill>
                  <a:schemeClr val="tx1">
                    <a:lumMod val="50000"/>
                    <a:lumOff val="50000"/>
                  </a:schemeClr>
                </a:solidFill>
                <a:effectLst/>
                <a:latin typeface="メイリオ" panose="020B0604030504040204" pitchFamily="50" charset="-128"/>
                <a:ea typeface="メイリオ" panose="020B0604030504040204" pitchFamily="50" charset="-128"/>
                <a:cs typeface="メイリオ" panose="020B0604030504040204" pitchFamily="50" charset="-128"/>
              </a:rPr>
              <a:t>© 2017 IT Coordinators Association, All rights reserved.</a:t>
            </a:r>
            <a:endParaRPr kumimoji="1" lang="ja-JP" altLang="en-US" sz="600" dirty="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680739906"/>
      </p:ext>
    </p:extLst>
  </p:cSld>
  <p:clrMap bg1="lt1" tx1="dk1" bg2="lt2" tx2="dk2" accent1="accent1" accent2="accent2" accent3="accent3" accent4="accent4" accent5="accent5" accent6="accent6" hlink="hlink" folHlink="folHlink"/>
  <p:sldLayoutIdLst>
    <p:sldLayoutId id="2147483712" r:id="rId1"/>
    <p:sldLayoutId id="2147483730" r:id="rId2"/>
    <p:sldLayoutId id="2147483731" r:id="rId3"/>
    <p:sldLayoutId id="2147483732" r:id="rId4"/>
    <p:sldLayoutId id="2147483733" r:id="rId5"/>
    <p:sldLayoutId id="2147483734" r:id="rId6"/>
    <p:sldLayoutId id="2147483735" r:id="rId7"/>
    <p:sldLayoutId id="2147483723" r:id="rId8"/>
    <p:sldLayoutId id="2147483722" r:id="rId9"/>
  </p:sldLayoutIdLst>
  <p:transition/>
  <p:hf hdr="0" ftr="0" dt="0"/>
  <p:txStyles>
    <p:titleStyle>
      <a:lvl1pPr algn="l" rtl="0" eaLnBrk="0" fontAlgn="base" hangingPunct="0">
        <a:spcBef>
          <a:spcPct val="0"/>
        </a:spcBef>
        <a:spcAft>
          <a:spcPct val="0"/>
        </a:spcAft>
        <a:defRPr kumimoji="1" sz="2000" b="1">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vl2pPr algn="l" rtl="0" eaLnBrk="0" fontAlgn="base" hangingPunct="0">
        <a:spcBef>
          <a:spcPct val="0"/>
        </a:spcBef>
        <a:spcAft>
          <a:spcPct val="0"/>
        </a:spcAft>
        <a:defRPr kumimoji="1" sz="2000" b="1">
          <a:solidFill>
            <a:schemeClr val="accent1"/>
          </a:solidFill>
          <a:latin typeface="Arial" charset="0"/>
          <a:ea typeface="ＭＳ Ｐゴシック" pitchFamily="50" charset="-128"/>
          <a:cs typeface="Arial" charset="0"/>
        </a:defRPr>
      </a:lvl2pPr>
      <a:lvl3pPr algn="l" rtl="0" eaLnBrk="0" fontAlgn="base" hangingPunct="0">
        <a:spcBef>
          <a:spcPct val="0"/>
        </a:spcBef>
        <a:spcAft>
          <a:spcPct val="0"/>
        </a:spcAft>
        <a:defRPr kumimoji="1" sz="2000" b="1">
          <a:solidFill>
            <a:schemeClr val="accent1"/>
          </a:solidFill>
          <a:latin typeface="Arial" charset="0"/>
          <a:ea typeface="ＭＳ Ｐゴシック" pitchFamily="50" charset="-128"/>
          <a:cs typeface="Arial" charset="0"/>
        </a:defRPr>
      </a:lvl3pPr>
      <a:lvl4pPr algn="l" rtl="0" eaLnBrk="0" fontAlgn="base" hangingPunct="0">
        <a:spcBef>
          <a:spcPct val="0"/>
        </a:spcBef>
        <a:spcAft>
          <a:spcPct val="0"/>
        </a:spcAft>
        <a:defRPr kumimoji="1" sz="2000" b="1">
          <a:solidFill>
            <a:schemeClr val="accent1"/>
          </a:solidFill>
          <a:latin typeface="Arial" charset="0"/>
          <a:ea typeface="ＭＳ Ｐゴシック" pitchFamily="50" charset="-128"/>
          <a:cs typeface="Arial" charset="0"/>
        </a:defRPr>
      </a:lvl4pPr>
      <a:lvl5pPr algn="l" rtl="0" eaLnBrk="0" fontAlgn="base" hangingPunct="0">
        <a:spcBef>
          <a:spcPct val="0"/>
        </a:spcBef>
        <a:spcAft>
          <a:spcPct val="0"/>
        </a:spcAft>
        <a:defRPr kumimoji="1" sz="2000" b="1">
          <a:solidFill>
            <a:schemeClr val="accent1"/>
          </a:solidFill>
          <a:latin typeface="Arial" charset="0"/>
          <a:ea typeface="ＭＳ Ｐゴシック" pitchFamily="50" charset="-128"/>
          <a:cs typeface="Arial" charset="0"/>
        </a:defRPr>
      </a:lvl5pPr>
      <a:lvl6pPr marL="457200" algn="l" rtl="0" fontAlgn="base">
        <a:spcBef>
          <a:spcPct val="0"/>
        </a:spcBef>
        <a:spcAft>
          <a:spcPct val="0"/>
        </a:spcAft>
        <a:defRPr kumimoji="1" sz="2000" b="1">
          <a:solidFill>
            <a:schemeClr val="accent1"/>
          </a:solidFill>
          <a:latin typeface="Arial" charset="0"/>
          <a:ea typeface="ＭＳ Ｐゴシック" pitchFamily="50" charset="-128"/>
          <a:cs typeface="Arial" charset="0"/>
        </a:defRPr>
      </a:lvl6pPr>
      <a:lvl7pPr marL="914400" algn="l" rtl="0" fontAlgn="base">
        <a:spcBef>
          <a:spcPct val="0"/>
        </a:spcBef>
        <a:spcAft>
          <a:spcPct val="0"/>
        </a:spcAft>
        <a:defRPr kumimoji="1" sz="2000" b="1">
          <a:solidFill>
            <a:schemeClr val="accent1"/>
          </a:solidFill>
          <a:latin typeface="Arial" charset="0"/>
          <a:ea typeface="ＭＳ Ｐゴシック" pitchFamily="50" charset="-128"/>
          <a:cs typeface="Arial" charset="0"/>
        </a:defRPr>
      </a:lvl7pPr>
      <a:lvl8pPr marL="1371600" algn="l" rtl="0" fontAlgn="base">
        <a:spcBef>
          <a:spcPct val="0"/>
        </a:spcBef>
        <a:spcAft>
          <a:spcPct val="0"/>
        </a:spcAft>
        <a:defRPr kumimoji="1" sz="2000" b="1">
          <a:solidFill>
            <a:schemeClr val="accent1"/>
          </a:solidFill>
          <a:latin typeface="Arial" charset="0"/>
          <a:ea typeface="ＭＳ Ｐゴシック" pitchFamily="50" charset="-128"/>
          <a:cs typeface="Arial" charset="0"/>
        </a:defRPr>
      </a:lvl8pPr>
      <a:lvl9pPr marL="1828800" algn="l" rtl="0" fontAlgn="base">
        <a:spcBef>
          <a:spcPct val="0"/>
        </a:spcBef>
        <a:spcAft>
          <a:spcPct val="0"/>
        </a:spcAft>
        <a:defRPr kumimoji="1" sz="2000" b="1">
          <a:solidFill>
            <a:schemeClr val="accent1"/>
          </a:solidFill>
          <a:latin typeface="Arial" charset="0"/>
          <a:ea typeface="ＭＳ Ｐゴシック" pitchFamily="50" charset="-128"/>
          <a:cs typeface="Arial" charset="0"/>
        </a:defRPr>
      </a:lvl9pPr>
    </p:titleStyle>
    <p:bodyStyle>
      <a:lvl1pPr marL="192088" indent="-192088" algn="l" rtl="0" eaLnBrk="0" fontAlgn="base" hangingPunct="0">
        <a:lnSpc>
          <a:spcPct val="104000"/>
        </a:lnSpc>
        <a:spcBef>
          <a:spcPct val="20000"/>
        </a:spcBef>
        <a:spcAft>
          <a:spcPct val="0"/>
        </a:spcAft>
        <a:buClr>
          <a:schemeClr val="accent1"/>
        </a:buClr>
        <a:buFont typeface="Wingdings" pitchFamily="2" charset="2"/>
        <a:buChar char="§"/>
        <a:defRPr kumimoji="1" sz="16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vl2pPr marL="463550" indent="-185738" algn="l" rtl="0" eaLnBrk="0" fontAlgn="base" hangingPunct="0">
        <a:lnSpc>
          <a:spcPct val="104000"/>
        </a:lnSpc>
        <a:spcBef>
          <a:spcPct val="20000"/>
        </a:spcBef>
        <a:spcAft>
          <a:spcPct val="0"/>
        </a:spcAft>
        <a:buClr>
          <a:schemeClr val="accent1"/>
        </a:buClr>
        <a:buSzPct val="70000"/>
        <a:buFont typeface="Wingdings" pitchFamily="2" charset="2"/>
        <a:buChar char="Ø"/>
        <a:defRPr kumimoji="1" sz="14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2pPr>
      <a:lvl3pPr marL="768350" indent="-193675" algn="l" rtl="0" eaLnBrk="0" fontAlgn="base" hangingPunct="0">
        <a:lnSpc>
          <a:spcPct val="104000"/>
        </a:lnSpc>
        <a:spcBef>
          <a:spcPct val="20000"/>
        </a:spcBef>
        <a:spcAft>
          <a:spcPct val="0"/>
        </a:spcAft>
        <a:buClr>
          <a:schemeClr val="accent1"/>
        </a:buClr>
        <a:buFont typeface="Wingdings" pitchFamily="2" charset="2"/>
        <a:buChar char="ü"/>
        <a:defRPr kumimoji="1" sz="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3pPr>
      <a:lvl4pPr marL="1052513" indent="-180975" algn="l" rtl="0" eaLnBrk="0" fontAlgn="base" hangingPunct="0">
        <a:lnSpc>
          <a:spcPct val="104000"/>
        </a:lnSpc>
        <a:spcBef>
          <a:spcPct val="20000"/>
        </a:spcBef>
        <a:spcAft>
          <a:spcPct val="0"/>
        </a:spcAft>
        <a:buClr>
          <a:schemeClr val="accent1"/>
        </a:buClr>
        <a:buFont typeface="SimSun" pitchFamily="2" charset="-122"/>
        <a:buChar char="-"/>
        <a:defRPr kumimoji="1" sz="10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4pPr>
      <a:lvl5pPr marL="1381125" indent="-146050" algn="l" rtl="0" eaLnBrk="0" fontAlgn="base" hangingPunct="0">
        <a:lnSpc>
          <a:spcPct val="104000"/>
        </a:lnSpc>
        <a:spcBef>
          <a:spcPct val="20000"/>
        </a:spcBef>
        <a:spcAft>
          <a:spcPct val="0"/>
        </a:spcAft>
        <a:buClr>
          <a:schemeClr val="accent1"/>
        </a:buClr>
        <a:buFont typeface="Wingdings" pitchFamily="2" charset="2"/>
        <a:buChar char="§"/>
        <a:defRPr kumimoji="1" sz="8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5pPr>
      <a:lvl6pPr marL="1838325" indent="-146050" algn="l" rtl="0" fontAlgn="base">
        <a:lnSpc>
          <a:spcPct val="104000"/>
        </a:lnSpc>
        <a:spcBef>
          <a:spcPct val="20000"/>
        </a:spcBef>
        <a:spcAft>
          <a:spcPct val="0"/>
        </a:spcAft>
        <a:buClr>
          <a:schemeClr val="accent1"/>
        </a:buClr>
        <a:buFont typeface="Wingdings" pitchFamily="2" charset="2"/>
        <a:buChar char="§"/>
        <a:defRPr kumimoji="1" sz="800">
          <a:solidFill>
            <a:schemeClr val="tx1"/>
          </a:solidFill>
          <a:latin typeface="+mn-lt"/>
          <a:ea typeface="+mn-ea"/>
          <a:cs typeface="+mn-cs"/>
        </a:defRPr>
      </a:lvl6pPr>
      <a:lvl7pPr marL="2295525" indent="-146050" algn="l" rtl="0" fontAlgn="base">
        <a:lnSpc>
          <a:spcPct val="104000"/>
        </a:lnSpc>
        <a:spcBef>
          <a:spcPct val="20000"/>
        </a:spcBef>
        <a:spcAft>
          <a:spcPct val="0"/>
        </a:spcAft>
        <a:buClr>
          <a:schemeClr val="accent1"/>
        </a:buClr>
        <a:buFont typeface="Wingdings" pitchFamily="2" charset="2"/>
        <a:buChar char="§"/>
        <a:defRPr kumimoji="1" sz="800">
          <a:solidFill>
            <a:schemeClr val="tx1"/>
          </a:solidFill>
          <a:latin typeface="+mn-lt"/>
          <a:ea typeface="+mn-ea"/>
          <a:cs typeface="+mn-cs"/>
        </a:defRPr>
      </a:lvl7pPr>
      <a:lvl8pPr marL="2752725" indent="-146050" algn="l" rtl="0" fontAlgn="base">
        <a:lnSpc>
          <a:spcPct val="104000"/>
        </a:lnSpc>
        <a:spcBef>
          <a:spcPct val="20000"/>
        </a:spcBef>
        <a:spcAft>
          <a:spcPct val="0"/>
        </a:spcAft>
        <a:buClr>
          <a:schemeClr val="accent1"/>
        </a:buClr>
        <a:buFont typeface="Wingdings" pitchFamily="2" charset="2"/>
        <a:buChar char="§"/>
        <a:defRPr kumimoji="1" sz="800">
          <a:solidFill>
            <a:schemeClr val="tx1"/>
          </a:solidFill>
          <a:latin typeface="+mn-lt"/>
          <a:ea typeface="+mn-ea"/>
          <a:cs typeface="+mn-cs"/>
        </a:defRPr>
      </a:lvl8pPr>
      <a:lvl9pPr marL="3209925" indent="-146050" algn="l" rtl="0" fontAlgn="base">
        <a:lnSpc>
          <a:spcPct val="104000"/>
        </a:lnSpc>
        <a:spcBef>
          <a:spcPct val="20000"/>
        </a:spcBef>
        <a:spcAft>
          <a:spcPct val="0"/>
        </a:spcAft>
        <a:buClr>
          <a:schemeClr val="accent1"/>
        </a:buClr>
        <a:buFont typeface="Wingdings" pitchFamily="2" charset="2"/>
        <a:buChar char="§"/>
        <a:defRPr kumimoji="1" sz="8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643" y="2318427"/>
            <a:ext cx="6631557" cy="4539573"/>
          </a:xfrm>
          <a:prstGeom prst="rect">
            <a:avLst/>
          </a:prstGeom>
          <a:ln>
            <a:noFill/>
          </a:ln>
        </p:spPr>
      </p:pic>
      <p:pic>
        <p:nvPicPr>
          <p:cNvPr id="11" name="図 10"/>
          <p:cNvPicPr>
            <a:picLocks noChangeAspect="1"/>
          </p:cNvPicPr>
          <p:nvPr/>
        </p:nvPicPr>
        <p:blipFill>
          <a:blip r:embed="rId3"/>
          <a:stretch>
            <a:fillRect/>
          </a:stretch>
        </p:blipFill>
        <p:spPr>
          <a:xfrm>
            <a:off x="119479" y="1136498"/>
            <a:ext cx="6633721" cy="1063288"/>
          </a:xfrm>
          <a:prstGeom prst="rect">
            <a:avLst/>
          </a:prstGeom>
        </p:spPr>
      </p:pic>
      <p:graphicFrame>
        <p:nvGraphicFramePr>
          <p:cNvPr id="17" name="表 16"/>
          <p:cNvGraphicFramePr>
            <a:graphicFrameLocks noGrp="1"/>
          </p:cNvGraphicFramePr>
          <p:nvPr>
            <p:extLst>
              <p:ext uri="{D42A27DB-BD31-4B8C-83A1-F6EECF244321}">
                <p14:modId xmlns:p14="http://schemas.microsoft.com/office/powerpoint/2010/main" val="798580096"/>
              </p:ext>
            </p:extLst>
          </p:nvPr>
        </p:nvGraphicFramePr>
        <p:xfrm>
          <a:off x="6500192" y="3814396"/>
          <a:ext cx="3277344" cy="2494924"/>
        </p:xfrm>
        <a:graphic>
          <a:graphicData uri="http://schemas.openxmlformats.org/drawingml/2006/table">
            <a:tbl>
              <a:tblPr/>
              <a:tblGrid>
                <a:gridCol w="3277344">
                  <a:extLst>
                    <a:ext uri="{9D8B030D-6E8A-4147-A177-3AD203B41FA5}">
                      <a16:colId xmlns:a16="http://schemas.microsoft.com/office/drawing/2014/main" val="20000"/>
                    </a:ext>
                  </a:extLst>
                </a:gridCol>
              </a:tblGrid>
              <a:tr h="2494924">
                <a:tc>
                  <a:txBody>
                    <a:bodyPr/>
                    <a:lstStyle/>
                    <a:p>
                      <a:r>
                        <a:rPr lang="ja-JP" altLang="en-US" sz="1600" dirty="0">
                          <a:solidFill>
                            <a:srgbClr val="4D4D4D"/>
                          </a:solidFill>
                          <a:effectLst/>
                        </a:rPr>
                        <a:t>特定非営利活動法人</a:t>
                      </a:r>
                      <a:r>
                        <a:rPr lang="en-US" altLang="ja-JP" sz="1600" dirty="0">
                          <a:solidFill>
                            <a:srgbClr val="4D4D4D"/>
                          </a:solidFill>
                          <a:effectLst/>
                        </a:rPr>
                        <a:t>IT</a:t>
                      </a:r>
                      <a:r>
                        <a:rPr lang="ja-JP" altLang="en-US" sz="1600" dirty="0">
                          <a:solidFill>
                            <a:srgbClr val="4D4D4D"/>
                          </a:solidFill>
                          <a:effectLst/>
                        </a:rPr>
                        <a:t>コーディネータ協会は、平成</a:t>
                      </a:r>
                      <a:r>
                        <a:rPr lang="en-US" altLang="ja-JP" sz="1600" dirty="0">
                          <a:solidFill>
                            <a:srgbClr val="4D4D4D"/>
                          </a:solidFill>
                          <a:effectLst/>
                        </a:rPr>
                        <a:t>11</a:t>
                      </a:r>
                      <a:r>
                        <a:rPr lang="ja-JP" altLang="en-US" sz="1600" dirty="0">
                          <a:solidFill>
                            <a:srgbClr val="4D4D4D"/>
                          </a:solidFill>
                          <a:effectLst/>
                        </a:rPr>
                        <a:t>年</a:t>
                      </a:r>
                      <a:r>
                        <a:rPr lang="en-US" altLang="ja-JP" sz="1600" dirty="0">
                          <a:solidFill>
                            <a:srgbClr val="4D4D4D"/>
                          </a:solidFill>
                          <a:effectLst/>
                        </a:rPr>
                        <a:t>6</a:t>
                      </a:r>
                      <a:r>
                        <a:rPr lang="ja-JP" altLang="en-US" sz="1600" dirty="0">
                          <a:solidFill>
                            <a:srgbClr val="4D4D4D"/>
                          </a:solidFill>
                          <a:effectLst/>
                        </a:rPr>
                        <a:t>月に通商産業省（現、経済産業省）の産業構造審議会情報産業部会情報化人材対策小委員会の中間報告において提唱された</a:t>
                      </a:r>
                      <a:r>
                        <a:rPr lang="en-US" altLang="ja-JP" sz="1600" dirty="0">
                          <a:solidFill>
                            <a:srgbClr val="4D4D4D"/>
                          </a:solidFill>
                          <a:effectLst/>
                        </a:rPr>
                        <a:t>｢</a:t>
                      </a:r>
                      <a:r>
                        <a:rPr lang="ja-JP" altLang="en-US" sz="1600" dirty="0">
                          <a:solidFill>
                            <a:srgbClr val="4D4D4D"/>
                          </a:solidFill>
                          <a:effectLst/>
                        </a:rPr>
                        <a:t>戦略的情報化投資活性化のための環境整備の試み</a:t>
                      </a:r>
                      <a:r>
                        <a:rPr lang="en-US" altLang="ja-JP" sz="1600" dirty="0">
                          <a:solidFill>
                            <a:srgbClr val="4D4D4D"/>
                          </a:solidFill>
                          <a:effectLst/>
                        </a:rPr>
                        <a:t>｣</a:t>
                      </a:r>
                      <a:r>
                        <a:rPr lang="ja-JP" altLang="en-US" sz="1600" dirty="0">
                          <a:solidFill>
                            <a:srgbClr val="4D4D4D"/>
                          </a:solidFill>
                          <a:effectLst/>
                        </a:rPr>
                        <a:t>の趣旨を踏まえ、設立いたしました。</a:t>
                      </a:r>
                    </a:p>
                  </a:txBody>
                  <a:tcPr marL="0" marR="0" marT="0" marB="0" anchor="ctr">
                    <a:lnL>
                      <a:noFill/>
                    </a:lnL>
                    <a:lnR>
                      <a:noFill/>
                    </a:lnR>
                    <a:lnT>
                      <a:noFill/>
                    </a:lnT>
                    <a:lnB>
                      <a:noFill/>
                    </a:lnB>
                    <a:solidFill>
                      <a:schemeClr val="bg1"/>
                    </a:solidFill>
                  </a:tcPr>
                </a:tc>
                <a:extLst>
                  <a:ext uri="{0D108BD9-81ED-4DB2-BD59-A6C34878D82A}">
                    <a16:rowId xmlns:a16="http://schemas.microsoft.com/office/drawing/2014/main" val="10000"/>
                  </a:ext>
                </a:extLst>
              </a:tr>
            </a:tbl>
          </a:graphicData>
        </a:graphic>
      </p:graphicFrame>
      <p:pic>
        <p:nvPicPr>
          <p:cNvPr id="18" name="図 17"/>
          <p:cNvPicPr>
            <a:picLocks noChangeAspect="1"/>
          </p:cNvPicPr>
          <p:nvPr/>
        </p:nvPicPr>
        <p:blipFill>
          <a:blip r:embed="rId4"/>
          <a:stretch>
            <a:fillRect/>
          </a:stretch>
        </p:blipFill>
        <p:spPr>
          <a:xfrm>
            <a:off x="6416082" y="3093871"/>
            <a:ext cx="3361454" cy="450859"/>
          </a:xfrm>
          <a:prstGeom prst="rect">
            <a:avLst/>
          </a:prstGeom>
        </p:spPr>
      </p:pic>
      <p:pic>
        <p:nvPicPr>
          <p:cNvPr id="19" name="図 18"/>
          <p:cNvPicPr>
            <a:picLocks noChangeAspect="1"/>
          </p:cNvPicPr>
          <p:nvPr/>
        </p:nvPicPr>
        <p:blipFill>
          <a:blip r:embed="rId5"/>
          <a:stretch>
            <a:fillRect/>
          </a:stretch>
        </p:blipFill>
        <p:spPr>
          <a:xfrm>
            <a:off x="6424942" y="3613880"/>
            <a:ext cx="3455163" cy="463192"/>
          </a:xfrm>
          <a:prstGeom prst="rect">
            <a:avLst/>
          </a:prstGeom>
        </p:spPr>
      </p:pic>
      <p:sp>
        <p:nvSpPr>
          <p:cNvPr id="20" name="正方形/長方形 19"/>
          <p:cNvSpPr/>
          <p:nvPr/>
        </p:nvSpPr>
        <p:spPr bwMode="auto">
          <a:xfrm>
            <a:off x="131244" y="404664"/>
            <a:ext cx="9502276" cy="432048"/>
          </a:xfrm>
          <a:prstGeom prst="rect">
            <a:avLst/>
          </a:prstGeom>
          <a:solidFill>
            <a:schemeClr val="bg1"/>
          </a:solidFill>
          <a:ln w="6350" cap="flat" cmpd="sng" algn="ctr">
            <a:no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endParaRPr kumimoji="0" lang="ja-JP" altLang="en-US"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2" name="図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45171" y="44624"/>
            <a:ext cx="4921274" cy="973895"/>
          </a:xfrm>
          <a:prstGeom prst="rect">
            <a:avLst/>
          </a:prstGeom>
          <a:solidFill>
            <a:schemeClr val="bg1"/>
          </a:solidFill>
        </p:spPr>
      </p:pic>
      <p:graphicFrame>
        <p:nvGraphicFramePr>
          <p:cNvPr id="13" name="表 12"/>
          <p:cNvGraphicFramePr>
            <a:graphicFrameLocks noGrp="1"/>
          </p:cNvGraphicFramePr>
          <p:nvPr>
            <p:extLst>
              <p:ext uri="{D42A27DB-BD31-4B8C-83A1-F6EECF244321}">
                <p14:modId xmlns:p14="http://schemas.microsoft.com/office/powerpoint/2010/main" val="2704251697"/>
              </p:ext>
            </p:extLst>
          </p:nvPr>
        </p:nvGraphicFramePr>
        <p:xfrm>
          <a:off x="6705468" y="1042395"/>
          <a:ext cx="3174637" cy="878996"/>
        </p:xfrm>
        <a:graphic>
          <a:graphicData uri="http://schemas.openxmlformats.org/drawingml/2006/table">
            <a:tbl>
              <a:tblPr/>
              <a:tblGrid>
                <a:gridCol w="3174637">
                  <a:extLst>
                    <a:ext uri="{9D8B030D-6E8A-4147-A177-3AD203B41FA5}">
                      <a16:colId xmlns:a16="http://schemas.microsoft.com/office/drawing/2014/main" val="20000"/>
                    </a:ext>
                  </a:extLst>
                </a:gridCol>
              </a:tblGrid>
              <a:tr h="585997">
                <a:tc>
                  <a:txBody>
                    <a:bodyPr/>
                    <a:lstStyle/>
                    <a:p>
                      <a:r>
                        <a:rPr lang="ja-JP" altLang="en-US" sz="1400" dirty="0"/>
                        <a:t>〒</a:t>
                      </a:r>
                      <a:r>
                        <a:rPr lang="en-US" altLang="ja-JP" sz="1400" dirty="0"/>
                        <a:t>113-0021 </a:t>
                      </a:r>
                      <a:r>
                        <a:rPr lang="ja-JP" altLang="en-US" sz="1400" dirty="0"/>
                        <a:t>東京都文京区本駒込</a:t>
                      </a:r>
                      <a:r>
                        <a:rPr lang="en-US" altLang="ja-JP" sz="1400" dirty="0"/>
                        <a:t>2-28-8 </a:t>
                      </a:r>
                    </a:p>
                    <a:p>
                      <a:r>
                        <a:rPr lang="ja-JP" altLang="en-US" sz="1400" dirty="0"/>
                        <a:t>文京グリーンコートセンターオフィス</a:t>
                      </a:r>
                      <a:r>
                        <a:rPr lang="en-US" altLang="ja-JP" sz="1400" dirty="0"/>
                        <a:t>9F</a:t>
                      </a:r>
                    </a:p>
                  </a:txBody>
                  <a:tcPr marL="0" marR="0" marT="0" marB="0" anchor="ctr">
                    <a:lnL>
                      <a:noFill/>
                    </a:lnL>
                    <a:lnR>
                      <a:noFill/>
                    </a:lnR>
                    <a:lnT>
                      <a:noFill/>
                    </a:lnT>
                    <a:lnB>
                      <a:noFill/>
                    </a:lnB>
                    <a:solidFill>
                      <a:schemeClr val="bg1"/>
                    </a:solidFill>
                  </a:tcPr>
                </a:tc>
                <a:extLst>
                  <a:ext uri="{0D108BD9-81ED-4DB2-BD59-A6C34878D82A}">
                    <a16:rowId xmlns:a16="http://schemas.microsoft.com/office/drawing/2014/main" val="10000"/>
                  </a:ext>
                </a:extLst>
              </a:tr>
              <a:tr h="292999">
                <a:tc>
                  <a:txBody>
                    <a:bodyPr/>
                    <a:lstStyle/>
                    <a:p>
                      <a:pPr algn="l" fontAlgn="base"/>
                      <a:r>
                        <a:rPr lang="en-US" sz="1400" dirty="0">
                          <a:effectLst/>
                        </a:rPr>
                        <a:t>TEL : 03-6912-1081</a:t>
                      </a:r>
                    </a:p>
                  </a:txBody>
                  <a:tcPr marL="0" marR="0" marT="0" marB="0" anchor="ctr">
                    <a:lnL>
                      <a:noFill/>
                    </a:lnL>
                    <a:lnR>
                      <a:noFill/>
                    </a:lnR>
                    <a:lnT>
                      <a:noFill/>
                    </a:lnT>
                    <a:lnB>
                      <a:noFill/>
                    </a:lnB>
                    <a:solidFill>
                      <a:schemeClr val="bg1"/>
                    </a:solidFill>
                  </a:tcPr>
                </a:tc>
                <a:extLst>
                  <a:ext uri="{0D108BD9-81ED-4DB2-BD59-A6C34878D82A}">
                    <a16:rowId xmlns:a16="http://schemas.microsoft.com/office/drawing/2014/main" val="10001"/>
                  </a:ext>
                </a:extLst>
              </a:tr>
            </a:tbl>
          </a:graphicData>
        </a:graphic>
      </p:graphicFrame>
      <p:sp>
        <p:nvSpPr>
          <p:cNvPr id="21" name="テキスト ボックス 20"/>
          <p:cNvSpPr txBox="1"/>
          <p:nvPr/>
        </p:nvSpPr>
        <p:spPr>
          <a:xfrm>
            <a:off x="38004" y="48934"/>
            <a:ext cx="4708911" cy="954107"/>
          </a:xfrm>
          <a:prstGeom prst="rect">
            <a:avLst/>
          </a:prstGeom>
          <a:solidFill>
            <a:srgbClr val="0070C0"/>
          </a:solidFill>
          <a:ln>
            <a:solidFill>
              <a:srgbClr val="0070C0"/>
            </a:solidFill>
          </a:ln>
        </p:spPr>
        <p:txBody>
          <a:bodyPr wrap="square" rtlCol="0">
            <a:spAutoFit/>
          </a:bodyPr>
          <a:lstStyle/>
          <a:p>
            <a:pPr>
              <a:spcBef>
                <a:spcPts val="0"/>
              </a:spcBef>
            </a:pPr>
            <a:r>
              <a:rPr kumimoji="1" lang="en-US" altLang="ja-JP" sz="2800" dirty="0">
                <a:solidFill>
                  <a:schemeClr val="bg1"/>
                </a:solidFill>
                <a:latin typeface="メイリオ" panose="020B0604030504040204" pitchFamily="50" charset="-128"/>
                <a:ea typeface="メイリオ" panose="020B0604030504040204" pitchFamily="50" charset="-128"/>
              </a:rPr>
              <a:t>IT</a:t>
            </a:r>
            <a:r>
              <a:rPr kumimoji="1" lang="ja-JP" altLang="en-US" sz="2800" dirty="0">
                <a:solidFill>
                  <a:schemeClr val="bg1"/>
                </a:solidFill>
                <a:latin typeface="メイリオ" panose="020B0604030504040204" pitchFamily="50" charset="-128"/>
                <a:ea typeface="メイリオ" panose="020B0604030504040204" pitchFamily="50" charset="-128"/>
              </a:rPr>
              <a:t>コーディネータ協会</a:t>
            </a:r>
            <a:endParaRPr kumimoji="1" lang="en-US" altLang="ja-JP" sz="2800" dirty="0">
              <a:solidFill>
                <a:schemeClr val="bg1"/>
              </a:solidFill>
              <a:latin typeface="メイリオ" panose="020B0604030504040204" pitchFamily="50" charset="-128"/>
              <a:ea typeface="メイリオ" panose="020B0604030504040204" pitchFamily="50" charset="-128"/>
            </a:endParaRPr>
          </a:p>
          <a:p>
            <a:pPr>
              <a:spcBef>
                <a:spcPts val="0"/>
              </a:spcBef>
            </a:pPr>
            <a:r>
              <a:rPr kumimoji="1" lang="ja-JP" altLang="en-US" sz="2800" dirty="0">
                <a:solidFill>
                  <a:schemeClr val="bg1"/>
                </a:solidFill>
                <a:latin typeface="メイリオ" panose="020B0604030504040204" pitchFamily="50" charset="-128"/>
                <a:ea typeface="メイリオ" panose="020B0604030504040204" pitchFamily="50" charset="-128"/>
              </a:rPr>
              <a:t>ご紹介</a:t>
            </a:r>
          </a:p>
        </p:txBody>
      </p:sp>
      <p:cxnSp>
        <p:nvCxnSpPr>
          <p:cNvPr id="23" name="直線コネクタ 22"/>
          <p:cNvCxnSpPr/>
          <p:nvPr/>
        </p:nvCxnSpPr>
        <p:spPr bwMode="auto">
          <a:xfrm flipV="1">
            <a:off x="0" y="1064270"/>
            <a:ext cx="9906000" cy="3437"/>
          </a:xfrm>
          <a:prstGeom prst="line">
            <a:avLst/>
          </a:prstGeom>
          <a:solidFill>
            <a:schemeClr val="bg1"/>
          </a:solidFill>
          <a:ln w="28575" cap="flat" cmpd="sng" algn="ctr">
            <a:solidFill>
              <a:srgbClr val="0070C0"/>
            </a:solidFill>
            <a:prstDash val="solid"/>
            <a:round/>
            <a:headEnd type="none" w="med" len="med"/>
            <a:tailEnd type="none" w="lg" len="lg"/>
          </a:ln>
          <a:effectLst/>
        </p:spPr>
      </p:cxnSp>
    </p:spTree>
    <p:extLst>
      <p:ext uri="{BB962C8B-B14F-4D97-AF65-F5344CB8AC3E}">
        <p14:creationId xmlns:p14="http://schemas.microsoft.com/office/powerpoint/2010/main" val="864520780"/>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085776" y="955328"/>
            <a:ext cx="8568952" cy="848914"/>
          </a:xfrm>
        </p:spPr>
        <p:txBody>
          <a:bodyPr/>
          <a:lstStyle/>
          <a:p>
            <a:pPr marL="266700" indent="-266700">
              <a:buClr>
                <a:schemeClr val="tx1"/>
              </a:buClr>
              <a:buFont typeface="Wingdings" panose="05000000000000000000" pitchFamily="2" charset="2"/>
              <a:buChar char="ü"/>
            </a:pPr>
            <a:r>
              <a:rPr lang="ja-JP" altLang="en-US" sz="1400" dirty="0"/>
              <a:t>データ連携プロバイダ</a:t>
            </a:r>
          </a:p>
          <a:p>
            <a:pPr marL="266700" indent="-266700">
              <a:buClr>
                <a:schemeClr val="tx1"/>
              </a:buClr>
              <a:buFont typeface="Wingdings" panose="05000000000000000000" pitchFamily="2" charset="2"/>
              <a:buChar char="ü"/>
            </a:pPr>
            <a:r>
              <a:rPr lang="ja-JP" altLang="en-US" sz="1400" dirty="0"/>
              <a:t>オンプレミス業務アプリケーション</a:t>
            </a:r>
          </a:p>
          <a:p>
            <a:pPr marL="266700" indent="-266700">
              <a:buClr>
                <a:schemeClr val="tx1"/>
              </a:buClr>
              <a:buFont typeface="Wingdings" panose="05000000000000000000" pitchFamily="2" charset="2"/>
              <a:buChar char="ü"/>
            </a:pPr>
            <a:r>
              <a:rPr lang="ja-JP" altLang="en-US" sz="1400" dirty="0"/>
              <a:t>クラウド業務アプリケーション</a:t>
            </a:r>
            <a:endParaRPr lang="ja-JP" altLang="en-US" dirty="0"/>
          </a:p>
        </p:txBody>
      </p:sp>
      <p:sp>
        <p:nvSpPr>
          <p:cNvPr id="8" name="テキスト プレースホルダー 3"/>
          <p:cNvSpPr txBox="1">
            <a:spLocks/>
          </p:cNvSpPr>
          <p:nvPr/>
        </p:nvSpPr>
        <p:spPr bwMode="auto">
          <a:xfrm>
            <a:off x="846719" y="671490"/>
            <a:ext cx="8570777" cy="648841"/>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lvl1pPr marL="0" indent="0" algn="l" rtl="0" eaLnBrk="0" fontAlgn="base" hangingPunct="0">
              <a:lnSpc>
                <a:spcPct val="104000"/>
              </a:lnSpc>
              <a:spcBef>
                <a:spcPct val="20000"/>
              </a:spcBef>
              <a:spcAft>
                <a:spcPct val="0"/>
              </a:spcAft>
              <a:buClr>
                <a:schemeClr val="accent1"/>
              </a:buClr>
              <a:buFont typeface="Wingdings" pitchFamily="2" charset="2"/>
              <a:buNone/>
              <a:defRPr kumimoji="1" sz="14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vl2pPr marL="463550" indent="-185738" algn="l" rtl="0" eaLnBrk="0" fontAlgn="base" hangingPunct="0">
              <a:lnSpc>
                <a:spcPct val="104000"/>
              </a:lnSpc>
              <a:spcBef>
                <a:spcPct val="20000"/>
              </a:spcBef>
              <a:spcAft>
                <a:spcPct val="0"/>
              </a:spcAft>
              <a:buClr>
                <a:schemeClr val="accent1"/>
              </a:buClr>
              <a:buSzPct val="70000"/>
              <a:buFont typeface="Wingdings" pitchFamily="2" charset="2"/>
              <a:buChar char="Ø"/>
              <a:defRPr kumimoji="1" sz="14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2pPr>
            <a:lvl3pPr marL="768350" indent="-193675" algn="l" rtl="0" eaLnBrk="0" fontAlgn="base" hangingPunct="0">
              <a:lnSpc>
                <a:spcPct val="104000"/>
              </a:lnSpc>
              <a:spcBef>
                <a:spcPct val="20000"/>
              </a:spcBef>
              <a:spcAft>
                <a:spcPct val="0"/>
              </a:spcAft>
              <a:buClr>
                <a:schemeClr val="accent1"/>
              </a:buClr>
              <a:buFont typeface="Wingdings" pitchFamily="2" charset="2"/>
              <a:buChar char="ü"/>
              <a:defRPr kumimoji="1" sz="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3pPr>
            <a:lvl4pPr marL="1052513" indent="-180975" algn="l" rtl="0" eaLnBrk="0" fontAlgn="base" hangingPunct="0">
              <a:lnSpc>
                <a:spcPct val="104000"/>
              </a:lnSpc>
              <a:spcBef>
                <a:spcPct val="20000"/>
              </a:spcBef>
              <a:spcAft>
                <a:spcPct val="0"/>
              </a:spcAft>
              <a:buClr>
                <a:schemeClr val="accent1"/>
              </a:buClr>
              <a:buFont typeface="SimSun" pitchFamily="2" charset="-122"/>
              <a:buChar char="-"/>
              <a:defRPr kumimoji="1" sz="10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4pPr>
            <a:lvl5pPr marL="1381125" indent="-146050" algn="l" rtl="0" eaLnBrk="0" fontAlgn="base" hangingPunct="0">
              <a:lnSpc>
                <a:spcPct val="104000"/>
              </a:lnSpc>
              <a:spcBef>
                <a:spcPct val="20000"/>
              </a:spcBef>
              <a:spcAft>
                <a:spcPct val="0"/>
              </a:spcAft>
              <a:buClr>
                <a:schemeClr val="accent1"/>
              </a:buClr>
              <a:buFont typeface="Wingdings" pitchFamily="2" charset="2"/>
              <a:buChar char="§"/>
              <a:defRPr kumimoji="1" sz="8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5pPr>
            <a:lvl6pPr marL="1838325" indent="-146050" algn="l" rtl="0" fontAlgn="base">
              <a:lnSpc>
                <a:spcPct val="104000"/>
              </a:lnSpc>
              <a:spcBef>
                <a:spcPct val="20000"/>
              </a:spcBef>
              <a:spcAft>
                <a:spcPct val="0"/>
              </a:spcAft>
              <a:buClr>
                <a:schemeClr val="accent1"/>
              </a:buClr>
              <a:buFont typeface="Wingdings" pitchFamily="2" charset="2"/>
              <a:buChar char="§"/>
              <a:defRPr kumimoji="1" sz="800">
                <a:solidFill>
                  <a:schemeClr val="tx1"/>
                </a:solidFill>
                <a:latin typeface="+mn-lt"/>
                <a:ea typeface="+mn-ea"/>
                <a:cs typeface="+mn-cs"/>
              </a:defRPr>
            </a:lvl6pPr>
            <a:lvl7pPr marL="2295525" indent="-146050" algn="l" rtl="0" fontAlgn="base">
              <a:lnSpc>
                <a:spcPct val="104000"/>
              </a:lnSpc>
              <a:spcBef>
                <a:spcPct val="20000"/>
              </a:spcBef>
              <a:spcAft>
                <a:spcPct val="0"/>
              </a:spcAft>
              <a:buClr>
                <a:schemeClr val="accent1"/>
              </a:buClr>
              <a:buFont typeface="Wingdings" pitchFamily="2" charset="2"/>
              <a:buChar char="§"/>
              <a:defRPr kumimoji="1" sz="800">
                <a:solidFill>
                  <a:schemeClr val="tx1"/>
                </a:solidFill>
                <a:latin typeface="+mn-lt"/>
                <a:ea typeface="+mn-ea"/>
                <a:cs typeface="+mn-cs"/>
              </a:defRPr>
            </a:lvl7pPr>
            <a:lvl8pPr marL="2752725" indent="-146050" algn="l" rtl="0" fontAlgn="base">
              <a:lnSpc>
                <a:spcPct val="104000"/>
              </a:lnSpc>
              <a:spcBef>
                <a:spcPct val="20000"/>
              </a:spcBef>
              <a:spcAft>
                <a:spcPct val="0"/>
              </a:spcAft>
              <a:buClr>
                <a:schemeClr val="accent1"/>
              </a:buClr>
              <a:buFont typeface="Wingdings" pitchFamily="2" charset="2"/>
              <a:buChar char="§"/>
              <a:defRPr kumimoji="1" sz="800">
                <a:solidFill>
                  <a:schemeClr val="tx1"/>
                </a:solidFill>
                <a:latin typeface="+mn-lt"/>
                <a:ea typeface="+mn-ea"/>
                <a:cs typeface="+mn-cs"/>
              </a:defRPr>
            </a:lvl8pPr>
            <a:lvl9pPr marL="3209925" indent="-146050" algn="l" rtl="0" fontAlgn="base">
              <a:lnSpc>
                <a:spcPct val="104000"/>
              </a:lnSpc>
              <a:spcBef>
                <a:spcPct val="20000"/>
              </a:spcBef>
              <a:spcAft>
                <a:spcPct val="0"/>
              </a:spcAft>
              <a:buClr>
                <a:schemeClr val="accent1"/>
              </a:buClr>
              <a:buFont typeface="Wingdings" pitchFamily="2" charset="2"/>
              <a:buChar char="§"/>
              <a:defRPr kumimoji="1" sz="800">
                <a:solidFill>
                  <a:schemeClr val="tx1"/>
                </a:solidFill>
                <a:latin typeface="+mn-lt"/>
                <a:ea typeface="+mn-ea"/>
                <a:cs typeface="+mn-cs"/>
              </a:defRPr>
            </a:lvl9pPr>
          </a:lstStyle>
          <a:p>
            <a:r>
              <a:rPr lang="ja-JP" altLang="en-US" dirty="0"/>
              <a:t>ビジネスデータ連携基盤の構成要素および実現イメージを以下に示す。</a:t>
            </a:r>
            <a:endParaRPr lang="en-US" altLang="ja-JP" b="1" kern="0" dirty="0">
              <a:solidFill>
                <a:schemeClr val="accent1"/>
              </a:solidFill>
            </a:endParaRPr>
          </a:p>
        </p:txBody>
      </p:sp>
      <p:sp>
        <p:nvSpPr>
          <p:cNvPr id="4" name="スライド番号プレースホルダー 3"/>
          <p:cNvSpPr>
            <a:spLocks noGrp="1"/>
          </p:cNvSpPr>
          <p:nvPr>
            <p:ph type="sldNum" sz="quarter" idx="10"/>
          </p:nvPr>
        </p:nvSpPr>
        <p:spPr/>
        <p:txBody>
          <a:bodyPr/>
          <a:lstStyle/>
          <a:p>
            <a:pPr>
              <a:defRPr/>
            </a:pPr>
            <a:fld id="{E23FCA8B-8EEC-4D27-8B48-E8C8526513BF}" type="slidenum">
              <a:rPr lang="ja-JP" altLang="en-GB" smtClean="0">
                <a:solidFill>
                  <a:srgbClr val="7889FB"/>
                </a:solidFill>
              </a:rPr>
              <a:pPr>
                <a:defRPr/>
              </a:pPr>
              <a:t>9</a:t>
            </a:fld>
            <a:endParaRPr lang="en-GB" altLang="ja-JP" dirty="0">
              <a:solidFill>
                <a:srgbClr val="7889FB"/>
              </a:solidFill>
            </a:endParaRPr>
          </a:p>
        </p:txBody>
      </p:sp>
      <p:sp>
        <p:nvSpPr>
          <p:cNvPr id="10" name="タイトル 1"/>
          <p:cNvSpPr>
            <a:spLocks noGrp="1"/>
          </p:cNvSpPr>
          <p:nvPr>
            <p:ph type="title"/>
          </p:nvPr>
        </p:nvSpPr>
        <p:spPr>
          <a:xfrm>
            <a:off x="503921" y="122238"/>
            <a:ext cx="8915400" cy="511175"/>
          </a:xfrm>
        </p:spPr>
        <p:txBody>
          <a:bodyPr/>
          <a:lstStyle/>
          <a:p>
            <a:r>
              <a:rPr lang="ja-JP" altLang="en-US" dirty="0"/>
              <a:t>３－２．実証プロジェクト公募における開発要件</a:t>
            </a:r>
            <a:br>
              <a:rPr lang="en-US" altLang="ja-JP" dirty="0"/>
            </a:br>
            <a:r>
              <a:rPr lang="ja-JP" altLang="en-US" dirty="0"/>
              <a:t>　３－２－２．実装仕様</a:t>
            </a:r>
          </a:p>
        </p:txBody>
      </p:sp>
      <p:sp>
        <p:nvSpPr>
          <p:cNvPr id="11" name="正方形/長方形 10"/>
          <p:cNvSpPr/>
          <p:nvPr/>
        </p:nvSpPr>
        <p:spPr>
          <a:xfrm>
            <a:off x="681334" y="1844824"/>
            <a:ext cx="8654658" cy="338554"/>
          </a:xfrm>
          <a:prstGeom prst="rect">
            <a:avLst/>
          </a:prstGeom>
        </p:spPr>
        <p:txBody>
          <a:bodyPr wrap="square">
            <a:spAutoFit/>
          </a:bodyPr>
          <a:lstStyle/>
          <a:p>
            <a:pPr fontAlgn="ctr"/>
            <a:r>
              <a:rPr lang="ja-JP" altLang="en-US" sz="1600" dirty="0">
                <a:latin typeface="メイリオ" panose="020B0604030504040204" pitchFamily="50" charset="-128"/>
                <a:ea typeface="メイリオ" panose="020B0604030504040204" pitchFamily="50" charset="-128"/>
              </a:rPr>
              <a:t>ビジネスデータ連携基盤実現イメージ</a:t>
            </a:r>
          </a:p>
        </p:txBody>
      </p:sp>
      <p:cxnSp>
        <p:nvCxnSpPr>
          <p:cNvPr id="12" name="直線コネクタ 11"/>
          <p:cNvCxnSpPr/>
          <p:nvPr/>
        </p:nvCxnSpPr>
        <p:spPr bwMode="auto">
          <a:xfrm>
            <a:off x="681334" y="2152601"/>
            <a:ext cx="8654658" cy="0"/>
          </a:xfrm>
          <a:prstGeom prst="line">
            <a:avLst/>
          </a:prstGeom>
          <a:solidFill>
            <a:schemeClr val="bg1"/>
          </a:solidFill>
          <a:ln w="6350" cap="flat" cmpd="sng" algn="ctr">
            <a:solidFill>
              <a:schemeClr val="tx1">
                <a:lumMod val="50000"/>
                <a:lumOff val="50000"/>
              </a:schemeClr>
            </a:solidFill>
            <a:prstDash val="solid"/>
            <a:round/>
            <a:headEnd type="none" w="med" len="med"/>
            <a:tailEnd type="none" w="lg" len="lg"/>
          </a:ln>
          <a:effectLst/>
        </p:spPr>
      </p:cxnSp>
      <p:pic>
        <p:nvPicPr>
          <p:cNvPr id="6" name="図 5">
            <a:extLst>
              <a:ext uri="{FF2B5EF4-FFF2-40B4-BE49-F238E27FC236}">
                <a16:creationId xmlns:a16="http://schemas.microsoft.com/office/drawing/2014/main" id="{0FFB4B9F-5742-4115-9E5F-A64AD38A24EB}"/>
              </a:ext>
            </a:extLst>
          </p:cNvPr>
          <p:cNvPicPr>
            <a:picLocks noChangeAspect="1"/>
          </p:cNvPicPr>
          <p:nvPr/>
        </p:nvPicPr>
        <p:blipFill>
          <a:blip r:embed="rId2"/>
          <a:stretch>
            <a:fillRect/>
          </a:stretch>
        </p:blipFill>
        <p:spPr>
          <a:xfrm>
            <a:off x="382877" y="2276872"/>
            <a:ext cx="9114310" cy="4452015"/>
          </a:xfrm>
          <a:prstGeom prst="rect">
            <a:avLst/>
          </a:prstGeom>
        </p:spPr>
      </p:pic>
    </p:spTree>
    <p:extLst>
      <p:ext uri="{BB962C8B-B14F-4D97-AF65-F5344CB8AC3E}">
        <p14:creationId xmlns:p14="http://schemas.microsoft.com/office/powerpoint/2010/main" val="3431158421"/>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６－３．次世代データ連携の展開と課題</a:t>
            </a:r>
            <a:br>
              <a:rPr lang="en-US" altLang="ja-JP" dirty="0"/>
            </a:br>
            <a:r>
              <a:rPr lang="ja-JP" altLang="en-US" dirty="0"/>
              <a:t>　６－３－２．</a:t>
            </a:r>
            <a:r>
              <a:rPr lang="en-US" altLang="ja-JP" dirty="0" err="1"/>
              <a:t>IoT</a:t>
            </a:r>
            <a:r>
              <a:rPr lang="ja-JP" altLang="en-US" dirty="0"/>
              <a:t>連携</a:t>
            </a:r>
            <a:endParaRPr kumimoji="1" lang="ja-JP" altLang="en-US" dirty="0"/>
          </a:p>
        </p:txBody>
      </p:sp>
      <p:sp>
        <p:nvSpPr>
          <p:cNvPr id="4" name="テキスト プレースホルダー 3"/>
          <p:cNvSpPr>
            <a:spLocks noGrp="1"/>
          </p:cNvSpPr>
          <p:nvPr>
            <p:ph type="body" sz="quarter" idx="11"/>
          </p:nvPr>
        </p:nvSpPr>
        <p:spPr>
          <a:xfrm>
            <a:off x="501650" y="670155"/>
            <a:ext cx="8915400" cy="1966757"/>
          </a:xfrm>
        </p:spPr>
        <p:txBody>
          <a:bodyPr/>
          <a:lstStyle/>
          <a:p>
            <a:r>
              <a:rPr lang="ja-JP" altLang="en-US" dirty="0"/>
              <a:t>　</a:t>
            </a:r>
            <a:r>
              <a:rPr lang="en-US" altLang="ja-JP" dirty="0" err="1"/>
              <a:t>IoT</a:t>
            </a:r>
            <a:r>
              <a:rPr lang="ja-JP" altLang="en-US" dirty="0"/>
              <a:t>ソリューションの急速な発達に伴い、品質管理、生産管理、在庫管理、トレーサビリティ等、</a:t>
            </a:r>
            <a:r>
              <a:rPr lang="en-US" altLang="ja-JP" dirty="0" err="1"/>
              <a:t>IoT</a:t>
            </a:r>
            <a:r>
              <a:rPr lang="ja-JP" altLang="en-US" dirty="0"/>
              <a:t>を用いて様々なデータの活用が始まっている。</a:t>
            </a:r>
            <a:r>
              <a:rPr lang="en-US" altLang="ja-JP" dirty="0"/>
              <a:t>EDI</a:t>
            </a:r>
            <a:r>
              <a:rPr lang="ja-JP" altLang="en-US" dirty="0"/>
              <a:t>と</a:t>
            </a:r>
            <a:r>
              <a:rPr lang="en-US" altLang="ja-JP" dirty="0" err="1"/>
              <a:t>IoT</a:t>
            </a:r>
            <a:r>
              <a:rPr lang="ja-JP" altLang="en-US" dirty="0"/>
              <a:t>の連携は、</a:t>
            </a:r>
            <a:r>
              <a:rPr lang="en-US" altLang="ja-JP" dirty="0"/>
              <a:t>EDI</a:t>
            </a:r>
            <a:r>
              <a:rPr lang="ja-JP" altLang="en-US" dirty="0"/>
              <a:t>の対象情報・業務を拡張し、企業に新たな効果をもたらすものと期待される。</a:t>
            </a:r>
            <a:endParaRPr lang="en-US" altLang="ja-JP" dirty="0"/>
          </a:p>
          <a:p>
            <a:r>
              <a:rPr lang="ja-JP" altLang="en-US" dirty="0"/>
              <a:t>　本事業の実証プロジェクトの中にも</a:t>
            </a:r>
            <a:r>
              <a:rPr lang="en-US" altLang="ja-JP" dirty="0" err="1"/>
              <a:t>IoT</a:t>
            </a:r>
            <a:r>
              <a:rPr lang="ja-JP" altLang="en-US" dirty="0"/>
              <a:t>関連情報との連携を含めたものがあり、効果検証が行われるが、</a:t>
            </a:r>
            <a:r>
              <a:rPr lang="en-US" altLang="ja-JP" dirty="0" err="1"/>
              <a:t>IoT</a:t>
            </a:r>
            <a:r>
              <a:rPr lang="ja-JP" altLang="en-US" dirty="0"/>
              <a:t>の活用範囲は幅広く、本事業ではいくつかの例を検証できるに過ぎない。また、</a:t>
            </a:r>
            <a:r>
              <a:rPr lang="en-US" altLang="ja-JP" dirty="0" err="1"/>
              <a:t>IoT</a:t>
            </a:r>
            <a:r>
              <a:rPr lang="ja-JP" altLang="en-US" dirty="0"/>
              <a:t>の技術は本格的な展開の端緒についたばかりであり、現状では具体的なゴールやその実現時期等の目標設定が難しい。</a:t>
            </a:r>
            <a:endParaRPr lang="en-US" altLang="ja-JP" dirty="0"/>
          </a:p>
          <a:p>
            <a:r>
              <a:rPr lang="ja-JP" altLang="en-US" dirty="0"/>
              <a:t>　したがって、当面は個々の企業の創意に基づく取り組みの推進とその効果の検証、有益な事例の横展開を図りながら、次のステップとして、</a:t>
            </a:r>
            <a:r>
              <a:rPr lang="en-US" altLang="ja-JP" dirty="0"/>
              <a:t>EDI</a:t>
            </a:r>
            <a:r>
              <a:rPr lang="ja-JP" altLang="en-US" dirty="0"/>
              <a:t>と</a:t>
            </a:r>
            <a:r>
              <a:rPr lang="en-US" altLang="ja-JP" dirty="0" err="1"/>
              <a:t>IoT</a:t>
            </a:r>
            <a:r>
              <a:rPr lang="ja-JP" altLang="en-US" dirty="0"/>
              <a:t>の連携がもたらす変革の全体像を把握するための調査や、その変革の実現に必要な技術標準、データ標準、通信規格等を整備する取り組みが求められる。</a:t>
            </a:r>
            <a:endParaRPr lang="en-US" altLang="ja-JP" dirty="0"/>
          </a:p>
          <a:p>
            <a:r>
              <a:rPr lang="ja-JP" altLang="en-US" dirty="0"/>
              <a:t>　</a:t>
            </a:r>
            <a:r>
              <a:rPr lang="en-US" altLang="ja-JP" dirty="0" err="1"/>
              <a:t>IoT</a:t>
            </a:r>
            <a:r>
              <a:rPr lang="ja-JP" altLang="en-US" dirty="0"/>
              <a:t>連携の今後の展開や必要な取り組みについては、</a:t>
            </a:r>
            <a:r>
              <a:rPr lang="en-US" altLang="ja-JP" dirty="0" err="1"/>
              <a:t>IoT</a:t>
            </a:r>
            <a:r>
              <a:rPr lang="ja-JP" altLang="en-US" dirty="0"/>
              <a:t>に関連する実証プロジェクト参加企業等による作業部会を設け、最終報告に向けて検討していくこととする。</a:t>
            </a:r>
            <a:endParaRPr lang="en-US" altLang="ja-JP" dirty="0"/>
          </a:p>
          <a:p>
            <a:endParaRPr lang="en-US" altLang="ja-JP" dirty="0"/>
          </a:p>
        </p:txBody>
      </p:sp>
      <p:sp>
        <p:nvSpPr>
          <p:cNvPr id="11" name="ホームベース 10"/>
          <p:cNvSpPr/>
          <p:nvPr/>
        </p:nvSpPr>
        <p:spPr bwMode="auto">
          <a:xfrm>
            <a:off x="1986683" y="5800961"/>
            <a:ext cx="5826399" cy="708079"/>
          </a:xfrm>
          <a:prstGeom prst="homePlate">
            <a:avLst/>
          </a:prstGeom>
          <a:solidFill>
            <a:schemeClr val="accent1">
              <a:lumMod val="20000"/>
              <a:lumOff val="80000"/>
            </a:schemeClr>
          </a:solidFill>
          <a:ln w="9525"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marL="285750" indent="-285750" algn="l">
              <a:lnSpc>
                <a:spcPts val="2200"/>
              </a:lnSpc>
              <a:spcBef>
                <a:spcPts val="0"/>
              </a:spcBef>
              <a:buFont typeface="Arial" panose="020B0604020202020204" pitchFamily="34" charset="0"/>
              <a:buChar char="•"/>
            </a:pPr>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実証成果の横展開</a:t>
            </a:r>
            <a:endParaRPr kumimoji="1" lang="en-US" altLang="ja-JP" sz="1600" b="1" dirty="0">
              <a:latin typeface="メイリオ" panose="020B0604030504040204" pitchFamily="50" charset="-128"/>
              <a:ea typeface="メイリオ" panose="020B0604030504040204" pitchFamily="50" charset="-128"/>
              <a:cs typeface="メイリオ" panose="020B0604030504040204" pitchFamily="50" charset="-128"/>
            </a:endParaRPr>
          </a:p>
          <a:p>
            <a:pPr marL="285750" indent="-285750" algn="l">
              <a:lnSpc>
                <a:spcPts val="2200"/>
              </a:lnSpc>
              <a:spcBef>
                <a:spcPts val="0"/>
              </a:spcBef>
              <a:buFont typeface="Arial" panose="020B0604020202020204" pitchFamily="34" charset="0"/>
              <a:buChar char="•"/>
            </a:pPr>
            <a:r>
              <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rPr>
              <a:t>実証成果をﾍﾞｰｽとした</a:t>
            </a:r>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開発・高度化</a:t>
            </a:r>
          </a:p>
        </p:txBody>
      </p:sp>
      <p:sp>
        <p:nvSpPr>
          <p:cNvPr id="5" name="ホームベース 4"/>
          <p:cNvSpPr/>
          <p:nvPr/>
        </p:nvSpPr>
        <p:spPr bwMode="auto">
          <a:xfrm>
            <a:off x="503921" y="4484450"/>
            <a:ext cx="1424742" cy="2040894"/>
          </a:xfrm>
          <a:prstGeom prst="homePlate">
            <a:avLst>
              <a:gd name="adj" fmla="val 20457"/>
            </a:avLst>
          </a:prstGeom>
          <a:solidFill>
            <a:schemeClr val="bg1">
              <a:lumMod val="85000"/>
            </a:schemeClr>
          </a:solidFill>
          <a:ln w="6350" cap="flat" cmpd="sng" algn="ctr">
            <a:solidFill>
              <a:schemeClr val="tx1"/>
            </a:solid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r>
              <a:rPr kumimoji="1" lang="en-US" altLang="ja-JP" sz="1600" dirty="0" err="1">
                <a:latin typeface="メイリオ" panose="020B0604030504040204" pitchFamily="50" charset="-128"/>
                <a:ea typeface="メイリオ" panose="020B0604030504040204" pitchFamily="50" charset="-128"/>
                <a:cs typeface="メイリオ" panose="020B0604030504040204" pitchFamily="50" charset="-128"/>
              </a:rPr>
              <a:t>IoT</a:t>
            </a:r>
            <a:r>
              <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rPr>
              <a:t>関連</a:t>
            </a:r>
            <a:br>
              <a:rPr kumimoji="1" lang="en-US" altLang="ja-JP" sz="1600" dirty="0">
                <a:latin typeface="メイリオ" panose="020B0604030504040204" pitchFamily="50" charset="-128"/>
                <a:ea typeface="メイリオ" panose="020B0604030504040204" pitchFamily="50" charset="-128"/>
                <a:cs typeface="メイリオ" panose="020B0604030504040204" pitchFamily="50" charset="-128"/>
              </a:rPr>
            </a:br>
            <a:r>
              <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rPr>
              <a:t>実証</a:t>
            </a:r>
            <a:r>
              <a:rPr kumimoji="1" lang="en-US" altLang="ja-JP" sz="1600" dirty="0">
                <a:latin typeface="メイリオ" panose="020B0604030504040204" pitchFamily="50" charset="-128"/>
                <a:ea typeface="メイリオ" panose="020B0604030504040204" pitchFamily="50" charset="-128"/>
                <a:cs typeface="メイリオ" panose="020B0604030504040204" pitchFamily="50" charset="-128"/>
              </a:rPr>
              <a:t>PJ</a:t>
            </a:r>
          </a:p>
          <a:p>
            <a:r>
              <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rPr>
              <a:t>（本事業）</a:t>
            </a:r>
            <a:endParaRPr kumimoji="0" lang="ja-JP" altLang="en-US" sz="16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ホームベース 13"/>
          <p:cNvSpPr/>
          <p:nvPr/>
        </p:nvSpPr>
        <p:spPr bwMode="auto">
          <a:xfrm>
            <a:off x="7871103" y="4484450"/>
            <a:ext cx="1545947" cy="2024590"/>
          </a:xfrm>
          <a:prstGeom prst="homePlate">
            <a:avLst>
              <a:gd name="adj" fmla="val 25457"/>
            </a:avLst>
          </a:prstGeom>
          <a:solidFill>
            <a:schemeClr val="accent1">
              <a:lumMod val="60000"/>
              <a:lumOff val="40000"/>
            </a:schemeClr>
          </a:solidFill>
          <a:ln w="9525" cap="flat" cmpd="sng" algn="ctr">
            <a:solidFill>
              <a:schemeClr val="tx1">
                <a:lumMod val="50000"/>
                <a:lumOff val="50000"/>
              </a:schemeClr>
            </a:solid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pPr algn="l"/>
            <a:r>
              <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rPr>
              <a:t>より本格的な</a:t>
            </a:r>
            <a:br>
              <a:rPr kumimoji="1" lang="en-US" altLang="ja-JP" sz="1600" dirty="0">
                <a:latin typeface="メイリオ" panose="020B0604030504040204" pitchFamily="50" charset="-128"/>
                <a:ea typeface="メイリオ" panose="020B0604030504040204" pitchFamily="50" charset="-128"/>
                <a:cs typeface="メイリオ" panose="020B0604030504040204" pitchFamily="50" charset="-128"/>
              </a:rPr>
            </a:br>
            <a:r>
              <a:rPr kumimoji="1" lang="en-US" altLang="ja-JP" sz="1600" dirty="0" err="1">
                <a:latin typeface="メイリオ" panose="020B0604030504040204" pitchFamily="50" charset="-128"/>
                <a:ea typeface="メイリオ" panose="020B0604030504040204" pitchFamily="50" charset="-128"/>
                <a:cs typeface="メイリオ" panose="020B0604030504040204" pitchFamily="50" charset="-128"/>
              </a:rPr>
              <a:t>IoT</a:t>
            </a:r>
            <a:r>
              <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rPr>
              <a:t>連携の</a:t>
            </a:r>
            <a:br>
              <a:rPr kumimoji="1" lang="en-US" altLang="ja-JP" sz="1600" dirty="0">
                <a:latin typeface="メイリオ" panose="020B0604030504040204" pitchFamily="50" charset="-128"/>
                <a:ea typeface="メイリオ" panose="020B0604030504040204" pitchFamily="50" charset="-128"/>
                <a:cs typeface="メイリオ" panose="020B0604030504040204" pitchFamily="50" charset="-128"/>
              </a:rPr>
            </a:br>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実証と普及</a:t>
            </a:r>
            <a:endParaRPr kumimoji="1" lang="en-US" altLang="ja-JP" sz="16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ホームベース 12"/>
          <p:cNvSpPr/>
          <p:nvPr/>
        </p:nvSpPr>
        <p:spPr bwMode="auto">
          <a:xfrm>
            <a:off x="4928893" y="4484450"/>
            <a:ext cx="2884190" cy="1186597"/>
          </a:xfrm>
          <a:prstGeom prst="homePlate">
            <a:avLst>
              <a:gd name="adj" fmla="val 25725"/>
            </a:avLst>
          </a:prstGeom>
          <a:solidFill>
            <a:schemeClr val="accent1">
              <a:lumMod val="20000"/>
              <a:lumOff val="80000"/>
            </a:schemeClr>
          </a:solidFill>
          <a:ln w="9525" cap="flat" cmpd="sng" algn="ctr">
            <a:solidFill>
              <a:schemeClr val="tx1">
                <a:lumMod val="50000"/>
                <a:lumOff val="50000"/>
              </a:schemeClr>
            </a:solid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pPr algn="l"/>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データ連携環境の整備</a:t>
            </a:r>
            <a:endParaRPr kumimoji="1" lang="en-US" altLang="ja-JP" sz="1600" b="1" dirty="0">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2200"/>
              </a:lnSpc>
              <a:spcBef>
                <a:spcPts val="0"/>
              </a:spcBef>
              <a:buFont typeface="Arial" panose="020B0604020202020204" pitchFamily="34" charset="0"/>
              <a:buChar char="•"/>
            </a:pPr>
            <a:r>
              <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rPr>
              <a:t>EDI/</a:t>
            </a:r>
            <a:r>
              <a:rPr kumimoji="1" lang="en-US" altLang="ja-JP" sz="1400" dirty="0" err="1">
                <a:latin typeface="メイリオ" panose="020B0604030504040204" pitchFamily="50" charset="-128"/>
                <a:ea typeface="メイリオ" panose="020B0604030504040204" pitchFamily="50" charset="-128"/>
                <a:cs typeface="メイリオ" panose="020B0604030504040204" pitchFamily="50" charset="-128"/>
              </a:rPr>
              <a:t>IoT</a:t>
            </a:r>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連携の標準仕様検討</a:t>
            </a:r>
            <a:endPar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2200"/>
              </a:lnSpc>
              <a:spcBef>
                <a:spcPts val="0"/>
              </a:spcBef>
              <a:buFont typeface="Arial" panose="020B0604020202020204" pitchFamily="34" charset="0"/>
              <a:buChar char="•"/>
            </a:pPr>
            <a:r>
              <a:rPr kumimoji="1" lang="en-US" altLang="ja-JP" sz="1400" dirty="0" err="1">
                <a:latin typeface="メイリオ" panose="020B0604030504040204" pitchFamily="50" charset="-128"/>
                <a:ea typeface="メイリオ" panose="020B0604030504040204" pitchFamily="50" charset="-128"/>
                <a:cs typeface="メイリオ" panose="020B0604030504040204" pitchFamily="50" charset="-128"/>
              </a:rPr>
              <a:t>IoT</a:t>
            </a:r>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データ辞書等の整備</a:t>
            </a:r>
            <a:endPar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2200"/>
              </a:lnSpc>
              <a:spcBef>
                <a:spcPts val="0"/>
              </a:spcBef>
              <a:buFont typeface="Arial" panose="020B0604020202020204" pitchFamily="34" charset="0"/>
              <a:buChar char="•"/>
            </a:pPr>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業務アプリの見直し　他</a:t>
            </a:r>
            <a:endPar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ホームベース 11"/>
          <p:cNvSpPr/>
          <p:nvPr/>
        </p:nvSpPr>
        <p:spPr bwMode="auto">
          <a:xfrm>
            <a:off x="1986683" y="4484450"/>
            <a:ext cx="2884190" cy="1186597"/>
          </a:xfrm>
          <a:prstGeom prst="homePlate">
            <a:avLst>
              <a:gd name="adj" fmla="val 27932"/>
            </a:avLst>
          </a:prstGeom>
          <a:solidFill>
            <a:schemeClr val="accent1">
              <a:lumMod val="20000"/>
              <a:lumOff val="80000"/>
            </a:schemeClr>
          </a:solidFill>
          <a:ln w="9525" cap="flat" cmpd="sng" algn="ctr">
            <a:solidFill>
              <a:schemeClr val="tx1">
                <a:lumMod val="50000"/>
                <a:lumOff val="50000"/>
              </a:schemeClr>
            </a:solid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pPr algn="l"/>
            <a:r>
              <a:rPr kumimoji="1" lang="en-US" altLang="ja-JP" sz="1600" b="1" dirty="0" err="1">
                <a:latin typeface="メイリオ" panose="020B0604030504040204" pitchFamily="50" charset="-128"/>
                <a:ea typeface="メイリオ" panose="020B0604030504040204" pitchFamily="50" charset="-128"/>
                <a:cs typeface="メイリオ" panose="020B0604030504040204" pitchFamily="50" charset="-128"/>
              </a:rPr>
              <a:t>IoT</a:t>
            </a:r>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連携の将来像明確化</a:t>
            </a:r>
            <a:endParaRPr kumimoji="1" lang="en-US" altLang="ja-JP" sz="1600" b="1" dirty="0">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2200"/>
              </a:lnSpc>
              <a:spcBef>
                <a:spcPts val="0"/>
              </a:spcBef>
              <a:buFont typeface="Arial" panose="020B0604020202020204" pitchFamily="34" charset="0"/>
              <a:buChar char="•"/>
            </a:pPr>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各分野での取組動向の把握</a:t>
            </a:r>
            <a:endPar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2200"/>
              </a:lnSpc>
              <a:spcBef>
                <a:spcPts val="0"/>
              </a:spcBef>
              <a:buFont typeface="Arial" panose="020B0604020202020204" pitchFamily="34" charset="0"/>
              <a:buChar char="•"/>
            </a:pPr>
            <a:r>
              <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rPr>
              <a:t>EDI/</a:t>
            </a:r>
            <a:r>
              <a:rPr kumimoji="1" lang="en-US" altLang="ja-JP" sz="1400" dirty="0" err="1">
                <a:latin typeface="メイリオ" panose="020B0604030504040204" pitchFamily="50" charset="-128"/>
                <a:ea typeface="メイリオ" panose="020B0604030504040204" pitchFamily="50" charset="-128"/>
                <a:cs typeface="メイリオ" panose="020B0604030504040204" pitchFamily="50" charset="-128"/>
              </a:rPr>
              <a:t>IoT</a:t>
            </a:r>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連携の全体像の整理</a:t>
            </a:r>
            <a:endPar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lgn="l">
              <a:lnSpc>
                <a:spcPts val="2200"/>
              </a:lnSpc>
              <a:spcBef>
                <a:spcPts val="0"/>
              </a:spcBef>
              <a:buFont typeface="Arial" panose="020B0604020202020204" pitchFamily="34" charset="0"/>
              <a:buChar char="•"/>
            </a:pPr>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データ連携の課題整理</a:t>
            </a:r>
          </a:p>
        </p:txBody>
      </p:sp>
      <p:sp>
        <p:nvSpPr>
          <p:cNvPr id="15" name="角丸四角形 14"/>
          <p:cNvSpPr/>
          <p:nvPr/>
        </p:nvSpPr>
        <p:spPr bwMode="auto">
          <a:xfrm>
            <a:off x="4928893" y="3511573"/>
            <a:ext cx="4490427" cy="360040"/>
          </a:xfrm>
          <a:prstGeom prst="roundRect">
            <a:avLst>
              <a:gd name="adj" fmla="val 50000"/>
            </a:avLst>
          </a:prstGeom>
          <a:solidFill>
            <a:srgbClr val="FFCCCC"/>
          </a:solidFill>
          <a:ln w="9525"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0"/>
              </a:spcBef>
              <a:spcAft>
                <a:spcPct val="0"/>
              </a:spcAft>
              <a:buClrTx/>
              <a:buSzTx/>
              <a:buFont typeface="Wingdings" pitchFamily="2" charset="2"/>
              <a:buNone/>
              <a:tabLst/>
            </a:pPr>
            <a:r>
              <a:rPr kumimoji="0" lang="en-US" altLang="ja-JP" sz="16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IVI</a:t>
            </a:r>
            <a:r>
              <a:rPr kumimoji="0" lang="ja-JP" altLang="en-US" sz="16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等の活動連携</a:t>
            </a:r>
          </a:p>
        </p:txBody>
      </p:sp>
      <p:sp>
        <p:nvSpPr>
          <p:cNvPr id="3" name="スライド番号プレースホルダー 2"/>
          <p:cNvSpPr>
            <a:spLocks noGrp="1"/>
          </p:cNvSpPr>
          <p:nvPr>
            <p:ph type="sldNum" sz="quarter" idx="10"/>
          </p:nvPr>
        </p:nvSpPr>
        <p:spPr/>
        <p:txBody>
          <a:bodyPr/>
          <a:lstStyle/>
          <a:p>
            <a:pPr>
              <a:defRPr/>
            </a:pPr>
            <a:fld id="{E23FCA8B-8EEC-4D27-8B48-E8C8526513BF}" type="slidenum">
              <a:rPr lang="ja-JP" altLang="en-GB" smtClean="0">
                <a:solidFill>
                  <a:srgbClr val="7889FB"/>
                </a:solidFill>
              </a:rPr>
              <a:pPr>
                <a:defRPr/>
              </a:pPr>
              <a:t>10</a:t>
            </a:fld>
            <a:endParaRPr lang="en-GB" altLang="ja-JP" dirty="0">
              <a:solidFill>
                <a:srgbClr val="7889FB"/>
              </a:solidFill>
            </a:endParaRPr>
          </a:p>
        </p:txBody>
      </p:sp>
      <p:sp>
        <p:nvSpPr>
          <p:cNvPr id="24" name="フローチャート: 組合せ 23"/>
          <p:cNvSpPr/>
          <p:nvPr/>
        </p:nvSpPr>
        <p:spPr bwMode="auto">
          <a:xfrm>
            <a:off x="4979318" y="3985369"/>
            <a:ext cx="2833764" cy="383438"/>
          </a:xfrm>
          <a:prstGeom prst="flowChartMerge">
            <a:avLst/>
          </a:prstGeom>
          <a:solidFill>
            <a:schemeClr val="bg1">
              <a:lumMod val="50000"/>
            </a:schemeClr>
          </a:solidFill>
          <a:ln w="6350" cap="flat" cmpd="sng" algn="ctr">
            <a:noFill/>
            <a:prstDash val="solid"/>
            <a:round/>
            <a:headEnd type="none" w="med" len="med"/>
            <a:tailEnd type="none" w="lg" len="lg"/>
          </a:ln>
          <a:effectLst/>
        </p:spPr>
        <p:txBody>
          <a:bodyPr vert="horz" wrap="square" lIns="90000" tIns="216000" rIns="90000" bIns="46800" numCol="1" rtlCol="0" anchor="ctr" anchorCtr="0" compatLnSpc="1">
            <a:prstTxWarp prst="textNoShape">
              <a:avLst/>
            </a:prstTxWarp>
          </a:bodyPr>
          <a:lstStyle/>
          <a:p>
            <a:r>
              <a:rPr lang="ja-JP" altLang="en-US" sz="14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連携</a:t>
            </a:r>
          </a:p>
        </p:txBody>
      </p:sp>
      <p:sp>
        <p:nvSpPr>
          <p:cNvPr id="25" name="フローチャート: 組合せ 24"/>
          <p:cNvSpPr/>
          <p:nvPr/>
        </p:nvSpPr>
        <p:spPr bwMode="auto">
          <a:xfrm>
            <a:off x="7871103" y="3973800"/>
            <a:ext cx="1548218" cy="383438"/>
          </a:xfrm>
          <a:prstGeom prst="flowChartMerge">
            <a:avLst/>
          </a:prstGeom>
          <a:solidFill>
            <a:schemeClr val="bg1">
              <a:lumMod val="50000"/>
            </a:schemeClr>
          </a:solidFill>
          <a:ln w="6350" cap="flat" cmpd="sng" algn="ctr">
            <a:noFill/>
            <a:prstDash val="solid"/>
            <a:round/>
            <a:headEnd type="none" w="med" len="med"/>
            <a:tailEnd type="none" w="lg" len="lg"/>
          </a:ln>
          <a:effectLst/>
        </p:spPr>
        <p:txBody>
          <a:bodyPr vert="horz" wrap="square" lIns="90000" tIns="216000" rIns="90000" bIns="46800" numCol="1" rtlCol="0" anchor="ctr" anchorCtr="0" compatLnSpc="1">
            <a:prstTxWarp prst="textNoShape">
              <a:avLst/>
            </a:prstTxWarp>
          </a:bodyPr>
          <a:lstStyle/>
          <a:p>
            <a:r>
              <a:rPr lang="ja-JP" altLang="en-US" sz="14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連携</a:t>
            </a:r>
          </a:p>
        </p:txBody>
      </p:sp>
    </p:spTree>
    <p:extLst>
      <p:ext uri="{BB962C8B-B14F-4D97-AF65-F5344CB8AC3E}">
        <p14:creationId xmlns:p14="http://schemas.microsoft.com/office/powerpoint/2010/main" val="291749344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６－４．次のステップで取り組むべき事項の検討</a:t>
            </a:r>
            <a:br>
              <a:rPr lang="en-US" altLang="ja-JP" dirty="0"/>
            </a:br>
            <a:r>
              <a:rPr lang="ja-JP" altLang="en-US" dirty="0"/>
              <a:t>　６－４－２．金融</a:t>
            </a:r>
            <a:r>
              <a:rPr lang="en-US" altLang="ja-JP" dirty="0"/>
              <a:t>EDI</a:t>
            </a:r>
            <a:r>
              <a:rPr lang="ja-JP" altLang="en-US" dirty="0"/>
              <a:t>連携に関する実証</a:t>
            </a:r>
            <a:endParaRPr kumimoji="1" lang="ja-JP" altLang="en-US" dirty="0"/>
          </a:p>
        </p:txBody>
      </p:sp>
      <p:sp>
        <p:nvSpPr>
          <p:cNvPr id="4" name="テキスト プレースホルダー 3"/>
          <p:cNvSpPr>
            <a:spLocks noGrp="1"/>
          </p:cNvSpPr>
          <p:nvPr>
            <p:ph type="body" sz="quarter" idx="11"/>
          </p:nvPr>
        </p:nvSpPr>
        <p:spPr>
          <a:xfrm>
            <a:off x="501650" y="670155"/>
            <a:ext cx="8915400" cy="2138293"/>
          </a:xfrm>
        </p:spPr>
        <p:txBody>
          <a:bodyPr/>
          <a:lstStyle/>
          <a:p>
            <a:r>
              <a:rPr lang="ja-JP" altLang="en-US" dirty="0"/>
              <a:t>　企業間データ連携の次のステップとして、中小企業共通</a:t>
            </a:r>
            <a:r>
              <a:rPr lang="en-US" altLang="ja-JP" dirty="0"/>
              <a:t>EDI</a:t>
            </a:r>
            <a:r>
              <a:rPr lang="ja-JP" altLang="en-US" dirty="0"/>
              <a:t>が金融</a:t>
            </a:r>
            <a:r>
              <a:rPr lang="en-US" altLang="ja-JP" dirty="0"/>
              <a:t>EDI</a:t>
            </a:r>
            <a:r>
              <a:rPr lang="ja-JP" altLang="en-US" dirty="0"/>
              <a:t>と連携し、受発注から決済に至るまでの情報がストレートスルーに連携されることにより、消込の自動化など中小企業の生産性をさらに向上させることが期待される。</a:t>
            </a:r>
            <a:endParaRPr lang="en-US" altLang="ja-JP" dirty="0"/>
          </a:p>
          <a:p>
            <a:r>
              <a:rPr lang="ja-JP" altLang="en-US" dirty="0"/>
              <a:t>　中小企業がこのようなデータ連携を実現するには、請求、入金確認等の業務アプリケーション、クラウドサービスの活用及びそれらシステムのデータ連携が新たに必要となる。今後、各種業務システムは民間事業者によって開発・普及されると想定できるが、中小企業がどのシステムを導入してもそれらが相互に「つながる」仕組みの検討とその効果の実証が必要であり、システム提供事業者や中小企業の個社では解決できない問題であることから、受発注システムと同様、国連</a:t>
            </a:r>
            <a:r>
              <a:rPr lang="en-US" altLang="ja-JP" dirty="0"/>
              <a:t>CEFACT</a:t>
            </a:r>
            <a:r>
              <a:rPr lang="ja-JP" altLang="en-US" dirty="0"/>
              <a:t>標準を活用して国が主導して進めることが求められる。なお、金融</a:t>
            </a:r>
            <a:r>
              <a:rPr lang="en-US" altLang="ja-JP" dirty="0"/>
              <a:t>EDI</a:t>
            </a:r>
            <a:r>
              <a:rPr lang="ja-JP" altLang="en-US" dirty="0"/>
              <a:t>連携の実証の取り組みは、金融・</a:t>
            </a:r>
            <a:r>
              <a:rPr lang="en-US" altLang="ja-JP" dirty="0"/>
              <a:t>IT</a:t>
            </a:r>
            <a:r>
              <a:rPr lang="ja-JP" altLang="en-US" dirty="0"/>
              <a:t>ネットワークシステムのスタートを見据え短期間に進める必要があり、</a:t>
            </a:r>
            <a:r>
              <a:rPr lang="en-US" altLang="ja-JP" dirty="0"/>
              <a:t>2018</a:t>
            </a:r>
            <a:r>
              <a:rPr lang="ja-JP" altLang="en-US" dirty="0"/>
              <a:t>年度内の実施が求められる。</a:t>
            </a:r>
            <a:endParaRPr lang="en-US" altLang="ja-JP" dirty="0"/>
          </a:p>
        </p:txBody>
      </p:sp>
      <p:sp>
        <p:nvSpPr>
          <p:cNvPr id="41" name="テキスト ボックス 40"/>
          <p:cNvSpPr txBox="1"/>
          <p:nvPr/>
        </p:nvSpPr>
        <p:spPr>
          <a:xfrm>
            <a:off x="7329264" y="3325874"/>
            <a:ext cx="1800200" cy="2657778"/>
          </a:xfrm>
          <a:prstGeom prst="rect">
            <a:avLst/>
          </a:prstGeom>
          <a:solidFill>
            <a:srgbClr val="0098D0"/>
          </a:solidFill>
          <a:ln>
            <a:noFill/>
          </a:ln>
        </p:spPr>
        <p:txBody>
          <a:bodyPr wrap="square" rtlCol="0">
            <a:spAutoFit/>
          </a:bodyPr>
          <a:lstStyle/>
          <a:p>
            <a:pPr algn="ct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テキスト ボックス 43"/>
          <p:cNvSpPr txBox="1"/>
          <p:nvPr/>
        </p:nvSpPr>
        <p:spPr>
          <a:xfrm>
            <a:off x="992560" y="3322723"/>
            <a:ext cx="1800200" cy="2657778"/>
          </a:xfrm>
          <a:prstGeom prst="rect">
            <a:avLst/>
          </a:prstGeom>
          <a:solidFill>
            <a:srgbClr val="0098D0"/>
          </a:solidFill>
          <a:ln>
            <a:noFill/>
          </a:ln>
        </p:spPr>
        <p:txBody>
          <a:bodyPr wrap="square" rtlCol="0">
            <a:spAutoFit/>
          </a:bodyPr>
          <a:lstStyle/>
          <a:p>
            <a:pPr algn="ct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角丸四角形 39"/>
          <p:cNvSpPr/>
          <p:nvPr/>
        </p:nvSpPr>
        <p:spPr bwMode="auto">
          <a:xfrm>
            <a:off x="280025" y="2997436"/>
            <a:ext cx="9489965" cy="2852668"/>
          </a:xfrm>
          <a:prstGeom prst="roundRect">
            <a:avLst/>
          </a:prstGeom>
          <a:solidFill>
            <a:srgbClr val="FFCC99">
              <a:alpha val="67059"/>
            </a:srgbClr>
          </a:solidFill>
          <a:ln w="6350" cap="flat" cmpd="sng" algn="ctr">
            <a:solidFill>
              <a:schemeClr val="tx1"/>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endParaRPr kumimoji="0" lang="ja-JP" altLang="en-US"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角丸四角形 36"/>
          <p:cNvSpPr/>
          <p:nvPr/>
        </p:nvSpPr>
        <p:spPr bwMode="auto">
          <a:xfrm>
            <a:off x="2515605" y="3862417"/>
            <a:ext cx="5114720" cy="503279"/>
          </a:xfrm>
          <a:prstGeom prst="roundRect">
            <a:avLst/>
          </a:prstGeom>
          <a:solidFill>
            <a:srgbClr val="FFE7FF"/>
          </a:solidFill>
          <a:ln w="19050" cap="flat" cmpd="sng" algn="ctr">
            <a:solidFill>
              <a:srgbClr val="FF0000"/>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endParaRPr kumimoji="0" lang="ja-JP" altLang="en-US"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円/楕円 41"/>
          <p:cNvSpPr/>
          <p:nvPr/>
        </p:nvSpPr>
        <p:spPr bwMode="auto">
          <a:xfrm>
            <a:off x="7185248" y="3422311"/>
            <a:ext cx="1656184" cy="989257"/>
          </a:xfrm>
          <a:prstGeom prst="ellipse">
            <a:avLst/>
          </a:prstGeom>
          <a:noFill/>
          <a:ln w="19050">
            <a:solidFill>
              <a:srgbClr val="FF0000"/>
            </a:solidFill>
            <a:miter lim="800000"/>
            <a:headEnd/>
            <a:tailEnd/>
          </a:ln>
          <a:effectLst/>
          <a:extLst/>
        </p:spPr>
        <p:txBody>
          <a:bodyPr wrap="none" rtlCol="0" anchor="ctr"/>
          <a:lstStyle/>
          <a:p>
            <a:pPr algn="l"/>
            <a:endParaRPr kumimoji="0" lang="ja-JP" altLang="en-US" sz="1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正方形/長方形 42"/>
          <p:cNvSpPr/>
          <p:nvPr/>
        </p:nvSpPr>
        <p:spPr bwMode="auto">
          <a:xfrm>
            <a:off x="4131428" y="4453303"/>
            <a:ext cx="1813160" cy="827504"/>
          </a:xfrm>
          <a:prstGeom prst="rect">
            <a:avLst/>
          </a:prstGeom>
          <a:solidFill>
            <a:schemeClr val="accent2"/>
          </a:solidFill>
          <a:ln w="9525">
            <a:noFill/>
            <a:miter lim="800000"/>
            <a:headEnd/>
            <a:tailEnd/>
          </a:ln>
          <a:effectLst/>
          <a:extLst/>
        </p:spPr>
        <p:txBody>
          <a:bodyPr wrap="none" rtlCol="0" anchor="ctr"/>
          <a:lstStyle/>
          <a:p>
            <a:pPr>
              <a:spcBef>
                <a:spcPts val="0"/>
              </a:spcBef>
            </a:pP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金融・</a:t>
            </a:r>
            <a:r>
              <a:rPr lang="en-US" altLang="ja-JP" sz="1400" b="1" dirty="0">
                <a:latin typeface="メイリオ" panose="020B0604030504040204" pitchFamily="50" charset="-128"/>
                <a:ea typeface="メイリオ" panose="020B0604030504040204" pitchFamily="50" charset="-128"/>
                <a:cs typeface="メイリオ" panose="020B0604030504040204" pitchFamily="50" charset="-128"/>
              </a:rPr>
              <a:t>IT</a:t>
            </a: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ﾈｯﾄﾜｰｸｼｽﾃﾑ</a:t>
            </a:r>
            <a:endParaRPr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a:spcBef>
                <a:spcPts val="0"/>
              </a:spcBef>
            </a:pP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（金融</a:t>
            </a:r>
            <a:r>
              <a:rPr lang="en-US" altLang="ja-JP" sz="1400" b="1" dirty="0">
                <a:latin typeface="メイリオ" panose="020B0604030504040204" pitchFamily="50" charset="-128"/>
                <a:ea typeface="メイリオ" panose="020B0604030504040204" pitchFamily="50" charset="-128"/>
                <a:cs typeface="メイリオ" panose="020B0604030504040204" pitchFamily="50" charset="-128"/>
              </a:rPr>
              <a:t>EDI</a:t>
            </a: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a:t>
            </a:r>
            <a:endParaRPr kumimoji="0"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45" name="直線矢印コネクタ 44"/>
          <p:cNvCxnSpPr/>
          <p:nvPr/>
        </p:nvCxnSpPr>
        <p:spPr>
          <a:xfrm>
            <a:off x="2556045" y="3563634"/>
            <a:ext cx="4845227"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7" name="直線矢印コネクタ 46"/>
          <p:cNvCxnSpPr/>
          <p:nvPr/>
        </p:nvCxnSpPr>
        <p:spPr>
          <a:xfrm flipH="1">
            <a:off x="2720752" y="4270246"/>
            <a:ext cx="468052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8" name="正方形/長方形 47"/>
          <p:cNvSpPr/>
          <p:nvPr/>
        </p:nvSpPr>
        <p:spPr bwMode="auto">
          <a:xfrm>
            <a:off x="3368824" y="3890068"/>
            <a:ext cx="3312368" cy="423967"/>
          </a:xfrm>
          <a:prstGeom prst="rect">
            <a:avLst/>
          </a:prstGeom>
          <a:noFill/>
          <a:ln w="9525">
            <a:noFill/>
            <a:miter lim="800000"/>
            <a:headEnd/>
            <a:tailEnd/>
          </a:ln>
          <a:effectLst/>
          <a:extLst/>
        </p:spPr>
        <p:txBody>
          <a:bodyPr wrap="none" rtlCol="0" anchor="ctr"/>
          <a:lstStyle/>
          <a:p>
            <a:pPr algn="ctr"/>
            <a:r>
              <a:rPr kumimoji="0" lang="ja-JP" altLang="en-US" sz="20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納品・請求情報等（商流</a:t>
            </a:r>
            <a:r>
              <a:rPr kumimoji="0" lang="en-US" altLang="ja-JP" sz="20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EDI</a:t>
            </a:r>
            <a:r>
              <a:rPr kumimoji="0" lang="ja-JP" altLang="en-US" sz="20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49" name="テキスト ボックス 48"/>
          <p:cNvSpPr txBox="1"/>
          <p:nvPr/>
        </p:nvSpPr>
        <p:spPr>
          <a:xfrm>
            <a:off x="4124908" y="5554820"/>
            <a:ext cx="1800200" cy="453030"/>
          </a:xfrm>
          <a:prstGeom prst="rect">
            <a:avLst/>
          </a:prstGeom>
          <a:solidFill>
            <a:schemeClr val="bg1">
              <a:lumMod val="75000"/>
            </a:schemeClr>
          </a:solidFill>
          <a:ln>
            <a:noFill/>
          </a:ln>
        </p:spPr>
        <p:txBody>
          <a:bodyPr wrap="square" rtlCol="0">
            <a:spAutoFit/>
          </a:bodyPr>
          <a:lstStyle/>
          <a:p>
            <a:pPr algn="ct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金融機関</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50" name="直線コネクタ 49"/>
          <p:cNvCxnSpPr/>
          <p:nvPr/>
        </p:nvCxnSpPr>
        <p:spPr>
          <a:xfrm>
            <a:off x="7401272" y="3563634"/>
            <a:ext cx="576064"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a:off x="7401272" y="4270246"/>
            <a:ext cx="576064"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a:off x="7977336" y="3563634"/>
            <a:ext cx="0" cy="706612"/>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a:off x="2144688" y="4270246"/>
            <a:ext cx="576064"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a:off x="2144688" y="4270246"/>
            <a:ext cx="0" cy="918596"/>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a:off x="2144688" y="5188842"/>
            <a:ext cx="576064"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6" name="直線矢印コネクタ 55"/>
          <p:cNvCxnSpPr/>
          <p:nvPr/>
        </p:nvCxnSpPr>
        <p:spPr>
          <a:xfrm>
            <a:off x="2720752" y="5188842"/>
            <a:ext cx="144016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7" name="直線矢印コネクタ 56"/>
          <p:cNvCxnSpPr/>
          <p:nvPr/>
        </p:nvCxnSpPr>
        <p:spPr>
          <a:xfrm>
            <a:off x="5961112" y="5188842"/>
            <a:ext cx="144016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8" name="正方形/長方形 57"/>
          <p:cNvSpPr/>
          <p:nvPr/>
        </p:nvSpPr>
        <p:spPr bwMode="auto">
          <a:xfrm>
            <a:off x="2720752" y="4382642"/>
            <a:ext cx="1368152" cy="918596"/>
          </a:xfrm>
          <a:prstGeom prst="rect">
            <a:avLst/>
          </a:prstGeom>
          <a:noFill/>
          <a:ln w="9525">
            <a:noFill/>
            <a:miter lim="800000"/>
            <a:headEnd/>
            <a:tailEnd/>
          </a:ln>
          <a:effectLst/>
          <a:extLst/>
        </p:spPr>
        <p:txBody>
          <a:bodyPr wrap="none" rtlCol="0" anchor="ctr"/>
          <a:lstStyle/>
          <a:p>
            <a:pPr algn="ctr">
              <a:spcBef>
                <a:spcPts val="0"/>
              </a:spcBef>
            </a:pPr>
            <a:r>
              <a:rPr kumimoji="0" lang="ja-JP" altLang="en-US" sz="16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送金指図</a:t>
            </a:r>
            <a:endParaRPr kumimoji="0" lang="en-US" altLang="ja-JP" sz="16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endParaRPr>
          </a:p>
          <a:p>
            <a:pPr algn="ctr">
              <a:spcBef>
                <a:spcPts val="0"/>
              </a:spcBef>
            </a:pPr>
            <a:r>
              <a:rPr kumimoji="0" lang="ja-JP" altLang="en-US" sz="16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en-US" altLang="ja-JP" sz="16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EDI</a:t>
            </a:r>
            <a:r>
              <a:rPr kumimoji="0" lang="ja-JP" altLang="en-US" sz="16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情報</a:t>
            </a:r>
            <a:endParaRPr kumimoji="0" lang="en-US" altLang="ja-JP" sz="16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endParaRPr>
          </a:p>
          <a:p>
            <a:pPr algn="ctr">
              <a:spcBef>
                <a:spcPts val="0"/>
              </a:spcBef>
            </a:pPr>
            <a:r>
              <a:rPr lang="ja-JP" altLang="en-US" sz="16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6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XML)</a:t>
            </a:r>
            <a:endParaRPr kumimoji="0" lang="ja-JP" altLang="en-US" sz="16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9" name="正方形/長方形 58"/>
          <p:cNvSpPr/>
          <p:nvPr/>
        </p:nvSpPr>
        <p:spPr bwMode="auto">
          <a:xfrm>
            <a:off x="5961112" y="4382642"/>
            <a:ext cx="1368152" cy="861045"/>
          </a:xfrm>
          <a:prstGeom prst="rect">
            <a:avLst/>
          </a:prstGeom>
          <a:noFill/>
          <a:ln w="9525">
            <a:noFill/>
            <a:miter lim="800000"/>
            <a:headEnd/>
            <a:tailEnd/>
          </a:ln>
          <a:effectLst/>
          <a:extLst/>
        </p:spPr>
        <p:txBody>
          <a:bodyPr wrap="none" rtlCol="0" anchor="ctr"/>
          <a:lstStyle/>
          <a:p>
            <a:pPr algn="ctr">
              <a:spcBef>
                <a:spcPts val="0"/>
              </a:spcBef>
            </a:pPr>
            <a:r>
              <a:rPr kumimoji="0" lang="ja-JP" altLang="en-US" sz="16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振込入金</a:t>
            </a:r>
            <a:endParaRPr kumimoji="0" lang="en-US" altLang="ja-JP" sz="16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endParaRPr>
          </a:p>
          <a:p>
            <a:pPr algn="ctr">
              <a:spcBef>
                <a:spcPts val="0"/>
              </a:spcBef>
            </a:pPr>
            <a:r>
              <a:rPr kumimoji="0" lang="ja-JP" altLang="en-US" sz="16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en-US" altLang="ja-JP" sz="16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EDI</a:t>
            </a:r>
            <a:r>
              <a:rPr kumimoji="0" lang="ja-JP" altLang="en-US" sz="16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情報</a:t>
            </a:r>
            <a:endParaRPr kumimoji="0" lang="en-US" altLang="ja-JP" sz="16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endParaRPr>
          </a:p>
          <a:p>
            <a:pPr algn="ctr">
              <a:spcBef>
                <a:spcPts val="0"/>
              </a:spcBef>
            </a:pPr>
            <a:r>
              <a:rPr lang="ja-JP" altLang="en-US" sz="16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6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XML)</a:t>
            </a:r>
            <a:endParaRPr kumimoji="0" lang="ja-JP" altLang="en-US" sz="16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60" name="直線コネクタ 59"/>
          <p:cNvCxnSpPr/>
          <p:nvPr/>
        </p:nvCxnSpPr>
        <p:spPr>
          <a:xfrm>
            <a:off x="4160912" y="5188842"/>
            <a:ext cx="18002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61" name="円/楕円 60"/>
          <p:cNvSpPr/>
          <p:nvPr/>
        </p:nvSpPr>
        <p:spPr bwMode="auto">
          <a:xfrm>
            <a:off x="416497" y="3412624"/>
            <a:ext cx="2376264" cy="1066263"/>
          </a:xfrm>
          <a:prstGeom prst="ellipse">
            <a:avLst/>
          </a:prstGeom>
          <a:noFill/>
          <a:ln w="19050">
            <a:solidFill>
              <a:srgbClr val="FF0000"/>
            </a:solidFill>
            <a:miter lim="800000"/>
            <a:headEnd/>
            <a:tailEnd/>
          </a:ln>
          <a:effectLst/>
          <a:extLst/>
        </p:spPr>
        <p:txBody>
          <a:bodyPr wrap="none" rtlCol="0" anchor="ctr"/>
          <a:lstStyle/>
          <a:p>
            <a:pPr algn="l"/>
            <a:endParaRPr kumimoji="0" lang="ja-JP" altLang="en-US" sz="1800" dirty="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63" name="直線コネクタ 62"/>
          <p:cNvCxnSpPr/>
          <p:nvPr/>
        </p:nvCxnSpPr>
        <p:spPr>
          <a:xfrm flipV="1">
            <a:off x="354281" y="5153668"/>
            <a:ext cx="210841" cy="10048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正方形/長方形 63"/>
          <p:cNvSpPr/>
          <p:nvPr/>
        </p:nvSpPr>
        <p:spPr bwMode="auto">
          <a:xfrm>
            <a:off x="8515787" y="3768950"/>
            <a:ext cx="1174263" cy="417563"/>
          </a:xfrm>
          <a:prstGeom prst="rect">
            <a:avLst/>
          </a:prstGeom>
          <a:noFill/>
          <a:ln w="9525">
            <a:noFill/>
            <a:miter lim="800000"/>
            <a:headEnd/>
            <a:tailEnd/>
          </a:ln>
          <a:effectLst/>
          <a:extLst/>
        </p:spPr>
        <p:txBody>
          <a:bodyPr wrap="none" rtlCol="0" anchor="ctr"/>
          <a:lstStyle/>
          <a:p>
            <a:pPr algn="l">
              <a:spcBef>
                <a:spcPts val="0"/>
              </a:spcBef>
            </a:pPr>
            <a:r>
              <a:rPr kumimoji="0" lang="ja-JP" altLang="en-US" sz="1400" dirty="0">
                <a:latin typeface="メイリオ" panose="020B0604030504040204" pitchFamily="50" charset="-128"/>
                <a:ea typeface="メイリオ" panose="020B0604030504040204" pitchFamily="50" charset="-128"/>
                <a:cs typeface="メイリオ" panose="020B0604030504040204" pitchFamily="50" charset="-128"/>
              </a:rPr>
              <a:t>業務ｱﾌﾟﾘ間</a:t>
            </a:r>
            <a:endParaRPr kumimoji="0"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algn="l">
              <a:spcBef>
                <a:spcPts val="0"/>
              </a:spcBef>
            </a:pP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データ連携</a:t>
            </a:r>
            <a:endParaRPr kumimoji="0"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5" name="正方形/長方形 64"/>
          <p:cNvSpPr/>
          <p:nvPr/>
        </p:nvSpPr>
        <p:spPr bwMode="auto">
          <a:xfrm>
            <a:off x="1133885" y="4367056"/>
            <a:ext cx="1037416" cy="741943"/>
          </a:xfrm>
          <a:prstGeom prst="rect">
            <a:avLst/>
          </a:prstGeom>
          <a:noFill/>
          <a:ln w="9525">
            <a:noFill/>
            <a:miter lim="800000"/>
            <a:headEnd/>
            <a:tailEnd/>
          </a:ln>
          <a:effectLst/>
          <a:extLst/>
        </p:spPr>
        <p:txBody>
          <a:bodyPr wrap="none" rtlCol="0" anchor="ctr"/>
          <a:lstStyle/>
          <a:p>
            <a:pPr algn="l">
              <a:spcBef>
                <a:spcPts val="0"/>
              </a:spcBef>
            </a:pPr>
            <a:r>
              <a:rPr kumimoji="0" lang="ja-JP" altLang="en-US" sz="1400" dirty="0">
                <a:latin typeface="メイリオ" panose="020B0604030504040204" pitchFamily="50" charset="-128"/>
                <a:ea typeface="メイリオ" panose="020B0604030504040204" pitchFamily="50" charset="-128"/>
                <a:cs typeface="メイリオ" panose="020B0604030504040204" pitchFamily="50" charset="-128"/>
              </a:rPr>
              <a:t>業務ｱﾌﾟﾘ間</a:t>
            </a:r>
            <a:endParaRPr kumimoji="0"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algn="l">
              <a:spcBef>
                <a:spcPts val="0"/>
              </a:spcBef>
            </a:pP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データ連携</a:t>
            </a:r>
            <a:endParaRPr kumimoji="0"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66" name="直線コネクタ 65"/>
          <p:cNvCxnSpPr/>
          <p:nvPr/>
        </p:nvCxnSpPr>
        <p:spPr>
          <a:xfrm>
            <a:off x="7401272" y="5188842"/>
            <a:ext cx="1141902"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69" name="円/楕円 68"/>
          <p:cNvSpPr/>
          <p:nvPr/>
        </p:nvSpPr>
        <p:spPr bwMode="auto">
          <a:xfrm>
            <a:off x="398046" y="3288453"/>
            <a:ext cx="648072" cy="1378557"/>
          </a:xfrm>
          <a:prstGeom prst="ellipse">
            <a:avLst/>
          </a:prstGeom>
          <a:solidFill>
            <a:srgbClr val="CCECFF"/>
          </a:solidFill>
          <a:ln w="9525">
            <a:solidFill>
              <a:schemeClr val="tx1"/>
            </a:solidFill>
            <a:miter lim="800000"/>
            <a:headEnd/>
            <a:tailEnd/>
          </a:ln>
          <a:effectLst/>
          <a:extLst/>
        </p:spPr>
        <p:txBody>
          <a:bodyPr wrap="none" rtlCol="0" anchor="ctr"/>
          <a:lstStyle/>
          <a:p>
            <a:pPr algn="l">
              <a:lnSpc>
                <a:spcPts val="1600"/>
              </a:lnSpc>
              <a:spcBef>
                <a:spcPts val="0"/>
              </a:spcBef>
            </a:pPr>
            <a:r>
              <a:rPr kumimoji="0" lang="ja-JP" altLang="en-US" sz="1600" dirty="0">
                <a:latin typeface="メイリオ" panose="020B0604030504040204" pitchFamily="50" charset="-128"/>
                <a:ea typeface="メイリオ" panose="020B0604030504040204" pitchFamily="50" charset="-128"/>
                <a:cs typeface="メイリオ" panose="020B0604030504040204" pitchFamily="50" charset="-128"/>
              </a:rPr>
              <a:t>買</a:t>
            </a:r>
            <a:endParaRPr kumimoji="0"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algn="l">
              <a:lnSpc>
                <a:spcPts val="1600"/>
              </a:lnSpc>
              <a:spcBef>
                <a:spcPts val="0"/>
              </a:spcBef>
            </a:pPr>
            <a:r>
              <a:rPr kumimoji="0" lang="ja-JP" altLang="en-US" sz="1600" dirty="0">
                <a:latin typeface="メイリオ" panose="020B0604030504040204" pitchFamily="50" charset="-128"/>
                <a:ea typeface="メイリオ" panose="020B0604030504040204" pitchFamily="50" charset="-128"/>
                <a:cs typeface="メイリオ" panose="020B0604030504040204" pitchFamily="50" charset="-128"/>
              </a:rPr>
              <a:t>掛</a:t>
            </a:r>
            <a:endParaRPr kumimoji="0"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algn="l">
              <a:lnSpc>
                <a:spcPts val="1600"/>
              </a:lnSpc>
              <a:spcBef>
                <a:spcPts val="0"/>
              </a:spcBef>
            </a:pPr>
            <a:r>
              <a:rPr kumimoji="0" lang="ja-JP" altLang="en-US" sz="1600" dirty="0">
                <a:latin typeface="メイリオ" panose="020B0604030504040204" pitchFamily="50" charset="-128"/>
                <a:ea typeface="メイリオ" panose="020B0604030504040204" pitchFamily="50" charset="-128"/>
                <a:cs typeface="メイリオ" panose="020B0604030504040204" pitchFamily="50" charset="-128"/>
              </a:rPr>
              <a:t>自</a:t>
            </a:r>
            <a:endParaRPr kumimoji="0"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algn="l">
              <a:lnSpc>
                <a:spcPts val="1600"/>
              </a:lnSpc>
              <a:spcBef>
                <a:spcPts val="0"/>
              </a:spcBef>
            </a:pPr>
            <a:r>
              <a:rPr kumimoji="0" lang="ja-JP" altLang="en-US" sz="1600" dirty="0">
                <a:latin typeface="メイリオ" panose="020B0604030504040204" pitchFamily="50" charset="-128"/>
                <a:ea typeface="メイリオ" panose="020B0604030504040204" pitchFamily="50" charset="-128"/>
                <a:cs typeface="メイリオ" panose="020B0604030504040204" pitchFamily="50" charset="-128"/>
              </a:rPr>
              <a:t>動</a:t>
            </a:r>
            <a:endParaRPr kumimoji="0"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algn="l">
              <a:lnSpc>
                <a:spcPts val="1600"/>
              </a:lnSpc>
              <a:spcBef>
                <a:spcPts val="0"/>
              </a:spcBef>
            </a:pPr>
            <a:r>
              <a:rPr kumimoji="0" lang="ja-JP" altLang="en-US" sz="1600" dirty="0">
                <a:latin typeface="メイリオ" panose="020B0604030504040204" pitchFamily="50" charset="-128"/>
                <a:ea typeface="メイリオ" panose="020B0604030504040204" pitchFamily="50" charset="-128"/>
                <a:cs typeface="メイリオ" panose="020B0604030504040204" pitchFamily="50" charset="-128"/>
              </a:rPr>
              <a:t>消</a:t>
            </a:r>
            <a:endParaRPr kumimoji="0"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algn="l">
              <a:lnSpc>
                <a:spcPts val="1600"/>
              </a:lnSpc>
              <a:spcBef>
                <a:spcPts val="0"/>
              </a:spcBef>
            </a:pPr>
            <a:r>
              <a:rPr kumimoji="0" lang="ja-JP" altLang="en-US" sz="1600" dirty="0">
                <a:latin typeface="メイリオ" panose="020B0604030504040204" pitchFamily="50" charset="-128"/>
                <a:ea typeface="メイリオ" panose="020B0604030504040204" pitchFamily="50" charset="-128"/>
                <a:cs typeface="メイリオ" panose="020B0604030504040204" pitchFamily="50" charset="-128"/>
              </a:rPr>
              <a:t>込</a:t>
            </a:r>
          </a:p>
        </p:txBody>
      </p:sp>
      <p:cxnSp>
        <p:nvCxnSpPr>
          <p:cNvPr id="84" name="直線コネクタ 83"/>
          <p:cNvCxnSpPr/>
          <p:nvPr/>
        </p:nvCxnSpPr>
        <p:spPr bwMode="auto">
          <a:xfrm>
            <a:off x="8121352" y="4420458"/>
            <a:ext cx="0" cy="598135"/>
          </a:xfrm>
          <a:prstGeom prst="line">
            <a:avLst/>
          </a:prstGeom>
          <a:solidFill>
            <a:schemeClr val="bg1"/>
          </a:solidFill>
          <a:ln w="28575" cap="flat" cmpd="sng" algn="ctr">
            <a:solidFill>
              <a:schemeClr val="tx1"/>
            </a:solidFill>
            <a:prstDash val="sysDot"/>
            <a:round/>
            <a:headEnd type="arrow" w="med" len="med"/>
            <a:tailEnd type="arrow" w="med" len="med"/>
          </a:ln>
          <a:effectLst/>
        </p:spPr>
      </p:cxnSp>
      <p:sp>
        <p:nvSpPr>
          <p:cNvPr id="85" name="円/楕円 84"/>
          <p:cNvSpPr/>
          <p:nvPr/>
        </p:nvSpPr>
        <p:spPr bwMode="auto">
          <a:xfrm>
            <a:off x="1224407" y="4018822"/>
            <a:ext cx="1524422" cy="1565061"/>
          </a:xfrm>
          <a:prstGeom prst="ellipse">
            <a:avLst/>
          </a:prstGeom>
          <a:noFill/>
          <a:ln w="19050">
            <a:solidFill>
              <a:srgbClr val="FF0000"/>
            </a:solidFill>
            <a:miter lim="800000"/>
            <a:headEnd/>
            <a:tailEnd/>
          </a:ln>
          <a:effectLst/>
          <a:extLst/>
        </p:spPr>
        <p:txBody>
          <a:bodyPr wrap="none" rtlCol="0" anchor="ctr"/>
          <a:lstStyle/>
          <a:p>
            <a:pPr algn="l"/>
            <a:endParaRPr kumimoji="0" lang="ja-JP" altLang="en-US" sz="1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6" name="円/楕円 85"/>
          <p:cNvSpPr/>
          <p:nvPr/>
        </p:nvSpPr>
        <p:spPr bwMode="auto">
          <a:xfrm>
            <a:off x="7329264" y="4029336"/>
            <a:ext cx="2360786" cy="1565061"/>
          </a:xfrm>
          <a:prstGeom prst="ellipse">
            <a:avLst/>
          </a:prstGeom>
          <a:noFill/>
          <a:ln w="19050">
            <a:solidFill>
              <a:srgbClr val="FF0000"/>
            </a:solidFill>
            <a:miter lim="800000"/>
            <a:headEnd/>
            <a:tailEnd/>
          </a:ln>
          <a:effectLst/>
          <a:extLst/>
        </p:spPr>
        <p:txBody>
          <a:bodyPr wrap="none" rtlCol="0" anchor="ctr"/>
          <a:lstStyle/>
          <a:p>
            <a:pPr algn="l"/>
            <a:endParaRPr kumimoji="0" lang="ja-JP" altLang="en-US" sz="1800" dirty="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72" name="直線コネクタ 71"/>
          <p:cNvCxnSpPr>
            <a:stCxn id="85" idx="5"/>
          </p:cNvCxnSpPr>
          <p:nvPr/>
        </p:nvCxnSpPr>
        <p:spPr bwMode="auto">
          <a:xfrm>
            <a:off x="2525583" y="5354685"/>
            <a:ext cx="588348" cy="857844"/>
          </a:xfrm>
          <a:prstGeom prst="line">
            <a:avLst/>
          </a:prstGeom>
          <a:solidFill>
            <a:schemeClr val="bg1"/>
          </a:solidFill>
          <a:ln w="19050" cap="flat" cmpd="sng" algn="ctr">
            <a:solidFill>
              <a:srgbClr val="FF0000"/>
            </a:solidFill>
            <a:prstDash val="solid"/>
            <a:round/>
            <a:headEnd type="none" w="med" len="med"/>
            <a:tailEnd type="arrow" w="med" len="med"/>
          </a:ln>
          <a:effectLst/>
        </p:spPr>
      </p:cxnSp>
      <p:cxnSp>
        <p:nvCxnSpPr>
          <p:cNvPr id="73" name="直線コネクタ 72"/>
          <p:cNvCxnSpPr/>
          <p:nvPr/>
        </p:nvCxnSpPr>
        <p:spPr bwMode="auto">
          <a:xfrm flipH="1">
            <a:off x="5670971" y="4186513"/>
            <a:ext cx="1658293" cy="1972269"/>
          </a:xfrm>
          <a:prstGeom prst="line">
            <a:avLst/>
          </a:prstGeom>
          <a:solidFill>
            <a:schemeClr val="bg1"/>
          </a:solidFill>
          <a:ln w="19050" cap="flat" cmpd="sng" algn="ctr">
            <a:solidFill>
              <a:srgbClr val="FF0000"/>
            </a:solidFill>
            <a:prstDash val="solid"/>
            <a:round/>
            <a:headEnd type="none" w="med" len="med"/>
            <a:tailEnd type="arrow" w="med" len="med"/>
          </a:ln>
          <a:effectLst/>
        </p:spPr>
      </p:cxnSp>
      <p:cxnSp>
        <p:nvCxnSpPr>
          <p:cNvPr id="74" name="直線コネクタ 73"/>
          <p:cNvCxnSpPr/>
          <p:nvPr/>
        </p:nvCxnSpPr>
        <p:spPr bwMode="auto">
          <a:xfrm flipH="1">
            <a:off x="5860592" y="5381017"/>
            <a:ext cx="1884196" cy="777765"/>
          </a:xfrm>
          <a:prstGeom prst="line">
            <a:avLst/>
          </a:prstGeom>
          <a:solidFill>
            <a:schemeClr val="bg1"/>
          </a:solidFill>
          <a:ln w="19050" cap="flat" cmpd="sng" algn="ctr">
            <a:solidFill>
              <a:srgbClr val="FF0000"/>
            </a:solidFill>
            <a:prstDash val="solid"/>
            <a:round/>
            <a:headEnd type="none" w="med" len="med"/>
            <a:tailEnd type="arrow" w="med" len="med"/>
          </a:ln>
          <a:effectLst/>
        </p:spPr>
      </p:cxnSp>
      <p:cxnSp>
        <p:nvCxnSpPr>
          <p:cNvPr id="75" name="直線コネクタ 74"/>
          <p:cNvCxnSpPr/>
          <p:nvPr/>
        </p:nvCxnSpPr>
        <p:spPr bwMode="auto">
          <a:xfrm>
            <a:off x="3916291" y="4349296"/>
            <a:ext cx="55054" cy="1826095"/>
          </a:xfrm>
          <a:prstGeom prst="line">
            <a:avLst/>
          </a:prstGeom>
          <a:solidFill>
            <a:schemeClr val="bg1"/>
          </a:solidFill>
          <a:ln w="19050" cap="flat" cmpd="sng" algn="ctr">
            <a:solidFill>
              <a:srgbClr val="FF0000"/>
            </a:solidFill>
            <a:prstDash val="solid"/>
            <a:round/>
            <a:headEnd type="none" w="med" len="med"/>
            <a:tailEnd type="arrow" w="med" len="med"/>
          </a:ln>
          <a:effectLst/>
        </p:spPr>
      </p:cxnSp>
      <p:cxnSp>
        <p:nvCxnSpPr>
          <p:cNvPr id="87" name="直線コネクタ 86"/>
          <p:cNvCxnSpPr/>
          <p:nvPr/>
        </p:nvCxnSpPr>
        <p:spPr bwMode="auto">
          <a:xfrm>
            <a:off x="2684169" y="4186513"/>
            <a:ext cx="644097" cy="1987610"/>
          </a:xfrm>
          <a:prstGeom prst="line">
            <a:avLst/>
          </a:prstGeom>
          <a:solidFill>
            <a:schemeClr val="bg1"/>
          </a:solidFill>
          <a:ln w="19050" cap="flat" cmpd="sng" algn="ctr">
            <a:solidFill>
              <a:srgbClr val="FF0000"/>
            </a:solidFill>
            <a:prstDash val="solid"/>
            <a:round/>
            <a:headEnd type="none" w="med" len="med"/>
            <a:tailEnd type="arrow" w="med" len="med"/>
          </a:ln>
          <a:effectLst/>
        </p:spPr>
      </p:cxnSp>
      <p:cxnSp>
        <p:nvCxnSpPr>
          <p:cNvPr id="88" name="直線矢印コネクタ 87"/>
          <p:cNvCxnSpPr/>
          <p:nvPr/>
        </p:nvCxnSpPr>
        <p:spPr>
          <a:xfrm>
            <a:off x="4575574" y="5272838"/>
            <a:ext cx="0" cy="30827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9" name="直線矢印コネクタ 88"/>
          <p:cNvCxnSpPr/>
          <p:nvPr/>
        </p:nvCxnSpPr>
        <p:spPr>
          <a:xfrm flipV="1">
            <a:off x="5529064" y="5280808"/>
            <a:ext cx="0" cy="274011"/>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1" name="直線コネクタ 90"/>
          <p:cNvCxnSpPr/>
          <p:nvPr/>
        </p:nvCxnSpPr>
        <p:spPr bwMode="auto">
          <a:xfrm>
            <a:off x="1856656" y="3719754"/>
            <a:ext cx="0" cy="371125"/>
          </a:xfrm>
          <a:prstGeom prst="line">
            <a:avLst/>
          </a:prstGeom>
          <a:solidFill>
            <a:schemeClr val="bg1"/>
          </a:solidFill>
          <a:ln w="28575" cap="flat" cmpd="sng" algn="ctr">
            <a:solidFill>
              <a:schemeClr val="tx1"/>
            </a:solidFill>
            <a:prstDash val="sysDot"/>
            <a:round/>
            <a:headEnd type="arrow" w="med" len="med"/>
            <a:tailEnd type="arrow" w="med" len="med"/>
          </a:ln>
          <a:effectLst/>
        </p:spPr>
      </p:cxnSp>
      <p:sp>
        <p:nvSpPr>
          <p:cNvPr id="27" name="テキスト ボックス 26"/>
          <p:cNvSpPr txBox="1"/>
          <p:nvPr/>
        </p:nvSpPr>
        <p:spPr>
          <a:xfrm>
            <a:off x="198773" y="6158562"/>
            <a:ext cx="1800493" cy="523220"/>
          </a:xfrm>
          <a:prstGeom prst="rect">
            <a:avLst/>
          </a:prstGeom>
          <a:noFill/>
        </p:spPr>
        <p:txBody>
          <a:bodyPr wrap="none" rtlCol="0">
            <a:spAutoFit/>
          </a:bodyPr>
          <a:lstStyle/>
          <a:p>
            <a:pPr>
              <a:spcBef>
                <a:spcPts val="0"/>
              </a:spcBef>
            </a:pPr>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早期に取り組むべき</a:t>
            </a:r>
            <a:endPar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ts val="0"/>
              </a:spcBef>
            </a:pPr>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実証の範囲</a:t>
            </a:r>
          </a:p>
        </p:txBody>
      </p:sp>
      <p:sp>
        <p:nvSpPr>
          <p:cNvPr id="76" name="テキスト ボックス 75"/>
          <p:cNvSpPr txBox="1"/>
          <p:nvPr/>
        </p:nvSpPr>
        <p:spPr>
          <a:xfrm>
            <a:off x="3020267" y="6184095"/>
            <a:ext cx="2965242" cy="523220"/>
          </a:xfrm>
          <a:prstGeom prst="rect">
            <a:avLst/>
          </a:prstGeom>
          <a:solidFill>
            <a:srgbClr val="FFE7FF"/>
          </a:solidFill>
          <a:ln>
            <a:solidFill>
              <a:srgbClr val="C00000"/>
            </a:solidFill>
          </a:ln>
        </p:spPr>
        <p:txBody>
          <a:bodyPr wrap="square" rtlCol="0">
            <a:spAutoFit/>
          </a:bodyPr>
          <a:lstStyle/>
          <a:p>
            <a:pPr>
              <a:spcBef>
                <a:spcPts val="0"/>
              </a:spcBef>
            </a:pP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中小企業の対応モデルの</a:t>
            </a:r>
            <a:br>
              <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rPr>
            </a:b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確立と効果の検証</a:t>
            </a:r>
          </a:p>
        </p:txBody>
      </p:sp>
      <p:cxnSp>
        <p:nvCxnSpPr>
          <p:cNvPr id="62" name="直線コネクタ 61"/>
          <p:cNvCxnSpPr/>
          <p:nvPr/>
        </p:nvCxnSpPr>
        <p:spPr bwMode="auto">
          <a:xfrm flipH="1">
            <a:off x="1113136" y="3935879"/>
            <a:ext cx="527496" cy="0"/>
          </a:xfrm>
          <a:prstGeom prst="line">
            <a:avLst/>
          </a:prstGeom>
          <a:solidFill>
            <a:schemeClr val="bg1"/>
          </a:solidFill>
          <a:ln w="28575" cap="flat" cmpd="sng" algn="ctr">
            <a:solidFill>
              <a:schemeClr val="tx1"/>
            </a:solidFill>
            <a:prstDash val="sysDot"/>
            <a:round/>
            <a:headEnd type="none" w="med" len="med"/>
            <a:tailEnd type="arrow" w="med" len="med"/>
          </a:ln>
          <a:effectLst/>
        </p:spPr>
      </p:cxnSp>
      <p:cxnSp>
        <p:nvCxnSpPr>
          <p:cNvPr id="67" name="直線コネクタ 66"/>
          <p:cNvCxnSpPr/>
          <p:nvPr/>
        </p:nvCxnSpPr>
        <p:spPr bwMode="auto">
          <a:xfrm>
            <a:off x="8419967" y="4783814"/>
            <a:ext cx="530033" cy="0"/>
          </a:xfrm>
          <a:prstGeom prst="line">
            <a:avLst/>
          </a:prstGeom>
          <a:solidFill>
            <a:schemeClr val="bg1"/>
          </a:solidFill>
          <a:ln w="28575" cap="flat" cmpd="sng" algn="ctr">
            <a:solidFill>
              <a:schemeClr val="tx1"/>
            </a:solidFill>
            <a:prstDash val="sysDot"/>
            <a:round/>
            <a:headEnd type="none" w="med" len="med"/>
            <a:tailEnd type="arrow" w="med" len="med"/>
          </a:ln>
          <a:effectLst/>
        </p:spPr>
      </p:cxnSp>
      <p:sp>
        <p:nvSpPr>
          <p:cNvPr id="70" name="円/楕円 69"/>
          <p:cNvSpPr/>
          <p:nvPr/>
        </p:nvSpPr>
        <p:spPr bwMode="auto">
          <a:xfrm>
            <a:off x="9088457" y="4148772"/>
            <a:ext cx="648072" cy="1326187"/>
          </a:xfrm>
          <a:prstGeom prst="ellipse">
            <a:avLst/>
          </a:prstGeom>
          <a:solidFill>
            <a:srgbClr val="CCECFF"/>
          </a:solidFill>
          <a:ln w="9525">
            <a:solidFill>
              <a:schemeClr val="tx1"/>
            </a:solidFill>
            <a:miter lim="800000"/>
            <a:headEnd/>
            <a:tailEnd/>
          </a:ln>
          <a:effectLst/>
          <a:extLst/>
        </p:spPr>
        <p:txBody>
          <a:bodyPr wrap="none" rtlCol="0" anchor="ctr"/>
          <a:lstStyle/>
          <a:p>
            <a:pPr algn="l">
              <a:lnSpc>
                <a:spcPts val="1600"/>
              </a:lnSpc>
              <a:spcBef>
                <a:spcPts val="0"/>
              </a:spcBef>
            </a:pPr>
            <a:r>
              <a:rPr kumimoji="0" lang="ja-JP" altLang="en-US" sz="1600" dirty="0">
                <a:latin typeface="メイリオ" panose="020B0604030504040204" pitchFamily="50" charset="-128"/>
                <a:ea typeface="メイリオ" panose="020B0604030504040204" pitchFamily="50" charset="-128"/>
                <a:cs typeface="メイリオ" panose="020B0604030504040204" pitchFamily="50" charset="-128"/>
              </a:rPr>
              <a:t>売</a:t>
            </a:r>
            <a:endParaRPr kumimoji="0"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algn="l">
              <a:lnSpc>
                <a:spcPts val="1600"/>
              </a:lnSpc>
              <a:spcBef>
                <a:spcPts val="0"/>
              </a:spcBef>
            </a:pPr>
            <a:r>
              <a:rPr kumimoji="0" lang="ja-JP" altLang="en-US" sz="1600" dirty="0">
                <a:latin typeface="メイリオ" panose="020B0604030504040204" pitchFamily="50" charset="-128"/>
                <a:ea typeface="メイリオ" panose="020B0604030504040204" pitchFamily="50" charset="-128"/>
                <a:cs typeface="メイリオ" panose="020B0604030504040204" pitchFamily="50" charset="-128"/>
              </a:rPr>
              <a:t>掛</a:t>
            </a:r>
            <a:endParaRPr kumimoji="0"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algn="l">
              <a:lnSpc>
                <a:spcPts val="1600"/>
              </a:lnSpc>
              <a:spcBef>
                <a:spcPts val="0"/>
              </a:spcBef>
            </a:pPr>
            <a:r>
              <a:rPr kumimoji="0" lang="ja-JP" altLang="en-US" sz="1600" dirty="0">
                <a:latin typeface="メイリオ" panose="020B0604030504040204" pitchFamily="50" charset="-128"/>
                <a:ea typeface="メイリオ" panose="020B0604030504040204" pitchFamily="50" charset="-128"/>
                <a:cs typeface="メイリオ" panose="020B0604030504040204" pitchFamily="50" charset="-128"/>
              </a:rPr>
              <a:t>自</a:t>
            </a:r>
            <a:endParaRPr kumimoji="0"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algn="l">
              <a:lnSpc>
                <a:spcPts val="1600"/>
              </a:lnSpc>
              <a:spcBef>
                <a:spcPts val="0"/>
              </a:spcBef>
            </a:pPr>
            <a:r>
              <a:rPr kumimoji="0" lang="ja-JP" altLang="en-US" sz="1600" dirty="0">
                <a:latin typeface="メイリオ" panose="020B0604030504040204" pitchFamily="50" charset="-128"/>
                <a:ea typeface="メイリオ" panose="020B0604030504040204" pitchFamily="50" charset="-128"/>
                <a:cs typeface="メイリオ" panose="020B0604030504040204" pitchFamily="50" charset="-128"/>
              </a:rPr>
              <a:t>動</a:t>
            </a:r>
            <a:endParaRPr kumimoji="0"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algn="l">
              <a:lnSpc>
                <a:spcPts val="1600"/>
              </a:lnSpc>
              <a:spcBef>
                <a:spcPts val="0"/>
              </a:spcBef>
            </a:pPr>
            <a:r>
              <a:rPr kumimoji="0" lang="ja-JP" altLang="en-US" sz="1600" dirty="0">
                <a:latin typeface="メイリオ" panose="020B0604030504040204" pitchFamily="50" charset="-128"/>
                <a:ea typeface="メイリオ" panose="020B0604030504040204" pitchFamily="50" charset="-128"/>
                <a:cs typeface="メイリオ" panose="020B0604030504040204" pitchFamily="50" charset="-128"/>
              </a:rPr>
              <a:t>消</a:t>
            </a:r>
            <a:endParaRPr kumimoji="0"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algn="l">
              <a:lnSpc>
                <a:spcPts val="1600"/>
              </a:lnSpc>
              <a:spcBef>
                <a:spcPts val="0"/>
              </a:spcBef>
            </a:pPr>
            <a:r>
              <a:rPr kumimoji="0" lang="ja-JP" altLang="en-US" sz="1600" dirty="0">
                <a:latin typeface="メイリオ" panose="020B0604030504040204" pitchFamily="50" charset="-128"/>
                <a:ea typeface="メイリオ" panose="020B0604030504040204" pitchFamily="50" charset="-128"/>
                <a:cs typeface="メイリオ" panose="020B0604030504040204" pitchFamily="50" charset="-128"/>
              </a:rPr>
              <a:t>込</a:t>
            </a:r>
          </a:p>
        </p:txBody>
      </p:sp>
      <p:sp>
        <p:nvSpPr>
          <p:cNvPr id="78" name="テキスト ボックス 77"/>
          <p:cNvSpPr txBox="1"/>
          <p:nvPr/>
        </p:nvSpPr>
        <p:spPr>
          <a:xfrm>
            <a:off x="7387558" y="4058034"/>
            <a:ext cx="1338829" cy="362424"/>
          </a:xfrm>
          <a:prstGeom prst="rect">
            <a:avLst/>
          </a:prstGeom>
          <a:solidFill>
            <a:srgbClr val="9FD6FF"/>
          </a:solid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　請　求　</a:t>
            </a:r>
          </a:p>
        </p:txBody>
      </p:sp>
      <p:sp>
        <p:nvSpPr>
          <p:cNvPr id="81" name="テキスト ボックス 80"/>
          <p:cNvSpPr txBox="1"/>
          <p:nvPr/>
        </p:nvSpPr>
        <p:spPr>
          <a:xfrm>
            <a:off x="1445030" y="4090879"/>
            <a:ext cx="1107996" cy="362424"/>
          </a:xfrm>
          <a:prstGeom prst="rect">
            <a:avLst/>
          </a:prstGeom>
          <a:solidFill>
            <a:srgbClr val="9FD6FF"/>
          </a:solid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買掛管理</a:t>
            </a:r>
          </a:p>
        </p:txBody>
      </p:sp>
      <p:sp>
        <p:nvSpPr>
          <p:cNvPr id="82" name="テキスト ボックス 81"/>
          <p:cNvSpPr txBox="1"/>
          <p:nvPr/>
        </p:nvSpPr>
        <p:spPr>
          <a:xfrm>
            <a:off x="1353327" y="4972456"/>
            <a:ext cx="1338828" cy="362424"/>
          </a:xfrm>
          <a:prstGeom prst="rect">
            <a:avLst/>
          </a:prstGeom>
          <a:solidFill>
            <a:srgbClr val="9FD6FF"/>
          </a:solid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明細付送金</a:t>
            </a:r>
          </a:p>
        </p:txBody>
      </p:sp>
      <p:sp>
        <p:nvSpPr>
          <p:cNvPr id="83" name="テキスト ボックス 82"/>
          <p:cNvSpPr txBox="1"/>
          <p:nvPr/>
        </p:nvSpPr>
        <p:spPr>
          <a:xfrm>
            <a:off x="7396282" y="5018593"/>
            <a:ext cx="1338828" cy="362424"/>
          </a:xfrm>
          <a:prstGeom prst="rect">
            <a:avLst/>
          </a:prstGeom>
          <a:solidFill>
            <a:srgbClr val="9FD6FF"/>
          </a:solid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明細付入金</a:t>
            </a:r>
          </a:p>
        </p:txBody>
      </p:sp>
      <p:sp>
        <p:nvSpPr>
          <p:cNvPr id="68" name="角丸四角形 67"/>
          <p:cNvSpPr/>
          <p:nvPr/>
        </p:nvSpPr>
        <p:spPr bwMode="auto">
          <a:xfrm>
            <a:off x="1133885" y="3017283"/>
            <a:ext cx="7816115" cy="706612"/>
          </a:xfrm>
          <a:prstGeom prst="roundRect">
            <a:avLst/>
          </a:prstGeom>
          <a:solidFill>
            <a:srgbClr val="C00000">
              <a:alpha val="30196"/>
            </a:srgbClr>
          </a:solidFill>
          <a:ln w="6350" cap="flat" cmpd="sng" algn="ctr">
            <a:solidFill>
              <a:schemeClr val="tx1"/>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endParaRPr kumimoji="0" lang="ja-JP" altLang="en-US"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7" name="テキスト ボックス 76"/>
          <p:cNvSpPr txBox="1"/>
          <p:nvPr/>
        </p:nvSpPr>
        <p:spPr>
          <a:xfrm>
            <a:off x="7505994" y="3384266"/>
            <a:ext cx="1107996" cy="362424"/>
          </a:xfrm>
          <a:prstGeom prst="rect">
            <a:avLst/>
          </a:prstGeom>
          <a:solidFill>
            <a:srgbClr val="9FD6FF"/>
          </a:solid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販売管理</a:t>
            </a:r>
          </a:p>
        </p:txBody>
      </p:sp>
      <p:sp>
        <p:nvSpPr>
          <p:cNvPr id="80" name="テキスト ボックス 79"/>
          <p:cNvSpPr txBox="1"/>
          <p:nvPr/>
        </p:nvSpPr>
        <p:spPr>
          <a:xfrm>
            <a:off x="1332632" y="3375377"/>
            <a:ext cx="1338829" cy="362424"/>
          </a:xfrm>
          <a:prstGeom prst="rect">
            <a:avLst/>
          </a:prstGeom>
          <a:solidFill>
            <a:srgbClr val="9FD6FF"/>
          </a:solid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　購　買　</a:t>
            </a:r>
          </a:p>
        </p:txBody>
      </p:sp>
      <p:sp>
        <p:nvSpPr>
          <p:cNvPr id="79" name="テキスト ボックス 78"/>
          <p:cNvSpPr txBox="1"/>
          <p:nvPr/>
        </p:nvSpPr>
        <p:spPr>
          <a:xfrm>
            <a:off x="1160534" y="2975136"/>
            <a:ext cx="1005403" cy="338554"/>
          </a:xfrm>
          <a:prstGeom prst="rect">
            <a:avLst/>
          </a:prstGeom>
          <a:noFill/>
        </p:spPr>
        <p:txBody>
          <a:bodyPr wrap="none" rtlCol="0">
            <a:spAutoFit/>
          </a:bodyPr>
          <a:lstStyle/>
          <a:p>
            <a:r>
              <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rPr>
              <a:t>発注企業</a:t>
            </a:r>
          </a:p>
        </p:txBody>
      </p:sp>
      <p:sp>
        <p:nvSpPr>
          <p:cNvPr id="90" name="テキスト ボックス 89"/>
          <p:cNvSpPr txBox="1"/>
          <p:nvPr/>
        </p:nvSpPr>
        <p:spPr>
          <a:xfrm>
            <a:off x="7750741" y="2963450"/>
            <a:ext cx="1005403" cy="338554"/>
          </a:xfrm>
          <a:prstGeom prst="rect">
            <a:avLst/>
          </a:prstGeom>
          <a:noFill/>
        </p:spPr>
        <p:txBody>
          <a:bodyPr wrap="none" rtlCol="0">
            <a:spAutoFit/>
          </a:bodyPr>
          <a:lstStyle/>
          <a:p>
            <a:r>
              <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rPr>
              <a:t>受注企業</a:t>
            </a:r>
          </a:p>
        </p:txBody>
      </p:sp>
      <p:sp>
        <p:nvSpPr>
          <p:cNvPr id="71" name="テキスト ボックス 70"/>
          <p:cNvSpPr txBox="1"/>
          <p:nvPr/>
        </p:nvSpPr>
        <p:spPr>
          <a:xfrm>
            <a:off x="3677091" y="3017283"/>
            <a:ext cx="2852064" cy="332222"/>
          </a:xfrm>
          <a:prstGeom prst="rect">
            <a:avLst/>
          </a:prstGeom>
          <a:noFill/>
        </p:spPr>
        <p:txBody>
          <a:bodyPr wrap="none" rtlCol="0">
            <a:spAutoFit/>
          </a:bodyPr>
          <a:lstStyle/>
          <a:p>
            <a:r>
              <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rPr>
              <a:t>本事業の主たる実証対象範囲</a:t>
            </a:r>
          </a:p>
        </p:txBody>
      </p:sp>
      <p:sp>
        <p:nvSpPr>
          <p:cNvPr id="46" name="正方形/長方形 45"/>
          <p:cNvSpPr/>
          <p:nvPr/>
        </p:nvSpPr>
        <p:spPr bwMode="auto">
          <a:xfrm>
            <a:off x="4160912" y="3210328"/>
            <a:ext cx="1800200" cy="423967"/>
          </a:xfrm>
          <a:prstGeom prst="rect">
            <a:avLst/>
          </a:prstGeom>
          <a:noFill/>
          <a:ln w="9525">
            <a:noFill/>
            <a:miter lim="800000"/>
            <a:headEnd/>
            <a:tailEnd/>
          </a:ln>
          <a:effectLst/>
          <a:extLst/>
        </p:spPr>
        <p:txBody>
          <a:bodyPr wrap="none" rtlCol="0" anchor="ctr"/>
          <a:lstStyle/>
          <a:p>
            <a:pPr algn="ctr"/>
            <a:r>
              <a:rPr lang="ja-JP" altLang="en-US"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受発注情報（商流</a:t>
            </a:r>
            <a:r>
              <a:rPr lang="en-US" altLang="ja-JP"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EDI</a:t>
            </a:r>
            <a:r>
              <a:rPr lang="ja-JP" altLang="en-US"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0" lang="ja-JP" altLang="en-US"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テキスト ボックス 5"/>
          <p:cNvSpPr txBox="1"/>
          <p:nvPr/>
        </p:nvSpPr>
        <p:spPr>
          <a:xfrm>
            <a:off x="3711906" y="3653234"/>
            <a:ext cx="2851678" cy="338554"/>
          </a:xfrm>
          <a:prstGeom prst="rect">
            <a:avLst/>
          </a:prstGeom>
          <a:solidFill>
            <a:srgbClr val="FFFF00">
              <a:alpha val="67059"/>
            </a:srgbClr>
          </a:solidFill>
        </p:spPr>
        <p:txBody>
          <a:bodyPr wrap="none" rtlCol="0">
            <a:spAutoFit/>
          </a:bodyPr>
          <a:lstStyle/>
          <a:p>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国連</a:t>
            </a:r>
            <a:r>
              <a:rPr kumimoji="1" lang="en-US" altLang="ja-JP" sz="1600" b="1" dirty="0">
                <a:latin typeface="メイリオ" panose="020B0604030504040204" pitchFamily="50" charset="-128"/>
                <a:ea typeface="メイリオ" panose="020B0604030504040204" pitchFamily="50" charset="-128"/>
                <a:cs typeface="メイリオ" panose="020B0604030504040204" pitchFamily="50" charset="-128"/>
              </a:rPr>
              <a:t>CEFACT</a:t>
            </a:r>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標準対応の拡張</a:t>
            </a:r>
          </a:p>
        </p:txBody>
      </p:sp>
      <p:sp>
        <p:nvSpPr>
          <p:cNvPr id="93" name="テキスト ボックス 92"/>
          <p:cNvSpPr txBox="1"/>
          <p:nvPr/>
        </p:nvSpPr>
        <p:spPr>
          <a:xfrm>
            <a:off x="1656116" y="5303132"/>
            <a:ext cx="1826141" cy="584775"/>
          </a:xfrm>
          <a:prstGeom prst="rect">
            <a:avLst/>
          </a:prstGeom>
          <a:solidFill>
            <a:srgbClr val="FFFF00">
              <a:alpha val="67059"/>
            </a:srgbClr>
          </a:solidFill>
        </p:spPr>
        <p:txBody>
          <a:bodyPr wrap="none" rtlCol="0">
            <a:spAutoFit/>
          </a:bodyPr>
          <a:lstStyle/>
          <a:p>
            <a:pPr>
              <a:spcBef>
                <a:spcPts val="0"/>
              </a:spcBef>
            </a:pPr>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発注企業の生産性</a:t>
            </a:r>
            <a:endParaRPr kumimoji="1" lang="en-US" altLang="ja-JP" sz="1600" b="1" dirty="0">
              <a:latin typeface="メイリオ" panose="020B0604030504040204" pitchFamily="50" charset="-128"/>
              <a:ea typeface="メイリオ" panose="020B0604030504040204" pitchFamily="50" charset="-128"/>
              <a:cs typeface="メイリオ" panose="020B0604030504040204" pitchFamily="50" charset="-128"/>
            </a:endParaRPr>
          </a:p>
          <a:p>
            <a:pPr>
              <a:spcBef>
                <a:spcPts val="0"/>
              </a:spcBef>
            </a:pPr>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向上効果の実証</a:t>
            </a:r>
            <a:endParaRPr kumimoji="1" lang="en-US" altLang="ja-JP" sz="16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4" name="テキスト ボックス 93"/>
          <p:cNvSpPr txBox="1"/>
          <p:nvPr/>
        </p:nvSpPr>
        <p:spPr>
          <a:xfrm>
            <a:off x="6533683" y="5340555"/>
            <a:ext cx="1826141" cy="584775"/>
          </a:xfrm>
          <a:prstGeom prst="rect">
            <a:avLst/>
          </a:prstGeom>
          <a:solidFill>
            <a:srgbClr val="FFFF00">
              <a:alpha val="67059"/>
            </a:srgbClr>
          </a:solidFill>
        </p:spPr>
        <p:txBody>
          <a:bodyPr wrap="none" rtlCol="0">
            <a:spAutoFit/>
          </a:bodyPr>
          <a:lstStyle/>
          <a:p>
            <a:pPr>
              <a:spcBef>
                <a:spcPts val="0"/>
              </a:spcBef>
            </a:pPr>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受注企業の生産性</a:t>
            </a:r>
            <a:endParaRPr kumimoji="1" lang="en-US" altLang="ja-JP" sz="1600" b="1" dirty="0">
              <a:latin typeface="メイリオ" panose="020B0604030504040204" pitchFamily="50" charset="-128"/>
              <a:ea typeface="メイリオ" panose="020B0604030504040204" pitchFamily="50" charset="-128"/>
              <a:cs typeface="メイリオ" panose="020B0604030504040204" pitchFamily="50" charset="-128"/>
            </a:endParaRPr>
          </a:p>
          <a:p>
            <a:pPr>
              <a:spcBef>
                <a:spcPts val="0"/>
              </a:spcBef>
            </a:pPr>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向上効果の実証</a:t>
            </a:r>
            <a:endParaRPr kumimoji="1" lang="en-US" altLang="ja-JP" sz="16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5" name="テキスト ボックス 94"/>
          <p:cNvSpPr txBox="1"/>
          <p:nvPr/>
        </p:nvSpPr>
        <p:spPr>
          <a:xfrm>
            <a:off x="8583598" y="2987457"/>
            <a:ext cx="677108" cy="3170100"/>
          </a:xfrm>
          <a:prstGeom prst="rect">
            <a:avLst/>
          </a:prstGeom>
          <a:solidFill>
            <a:srgbClr val="FFFF00">
              <a:alpha val="67059"/>
            </a:srgbClr>
          </a:solidFill>
        </p:spPr>
        <p:txBody>
          <a:bodyPr vert="eaVert" wrap="none" rtlCol="0">
            <a:spAutoFit/>
          </a:bodyPr>
          <a:lstStyle/>
          <a:p>
            <a:pPr>
              <a:spcBef>
                <a:spcPts val="0"/>
              </a:spcBef>
            </a:pPr>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データ連携を可能とする</a:t>
            </a:r>
            <a:endParaRPr kumimoji="1" lang="en-US" altLang="ja-JP" sz="1600" b="1" dirty="0">
              <a:latin typeface="メイリオ" panose="020B0604030504040204" pitchFamily="50" charset="-128"/>
              <a:ea typeface="メイリオ" panose="020B0604030504040204" pitchFamily="50" charset="-128"/>
              <a:cs typeface="メイリオ" panose="020B0604030504040204" pitchFamily="50" charset="-128"/>
            </a:endParaRPr>
          </a:p>
          <a:p>
            <a:pPr>
              <a:spcBef>
                <a:spcPts val="0"/>
              </a:spcBef>
            </a:pPr>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「つながる」仕組みの検討・検証</a:t>
            </a:r>
          </a:p>
        </p:txBody>
      </p:sp>
      <p:sp>
        <p:nvSpPr>
          <p:cNvPr id="97" name="テキスト ボックス 96"/>
          <p:cNvSpPr txBox="1"/>
          <p:nvPr/>
        </p:nvSpPr>
        <p:spPr>
          <a:xfrm>
            <a:off x="6865568" y="6184095"/>
            <a:ext cx="2479920" cy="523220"/>
          </a:xfrm>
          <a:prstGeom prst="rect">
            <a:avLst/>
          </a:prstGeom>
          <a:solidFill>
            <a:srgbClr val="FFE7FF"/>
          </a:solidFill>
          <a:ln>
            <a:solidFill>
              <a:srgbClr val="C00000"/>
            </a:solidFill>
          </a:ln>
        </p:spPr>
        <p:txBody>
          <a:bodyPr wrap="square" rtlCol="0">
            <a:spAutoFit/>
          </a:bodyPr>
          <a:lstStyle/>
          <a:p>
            <a:pPr>
              <a:spcBef>
                <a:spcPts val="0"/>
              </a:spcBef>
            </a:pP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金流・商流</a:t>
            </a:r>
            <a:r>
              <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rPr>
              <a:t>EDI</a:t>
            </a: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連携の</a:t>
            </a:r>
            <a:br>
              <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rPr>
            </a:b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実用化と普及展開</a:t>
            </a:r>
          </a:p>
        </p:txBody>
      </p:sp>
      <p:cxnSp>
        <p:nvCxnSpPr>
          <p:cNvPr id="13" name="直線コネクタ 12"/>
          <p:cNvCxnSpPr/>
          <p:nvPr/>
        </p:nvCxnSpPr>
        <p:spPr bwMode="auto">
          <a:xfrm>
            <a:off x="6105128" y="6479683"/>
            <a:ext cx="576064" cy="0"/>
          </a:xfrm>
          <a:prstGeom prst="line">
            <a:avLst/>
          </a:prstGeom>
          <a:solidFill>
            <a:schemeClr val="bg1"/>
          </a:solidFill>
          <a:ln w="38100" cap="flat" cmpd="sng" algn="ctr">
            <a:solidFill>
              <a:srgbClr val="FF0000"/>
            </a:solidFill>
            <a:prstDash val="solid"/>
            <a:round/>
            <a:headEnd type="none" w="med" len="med"/>
            <a:tailEnd type="arrow" w="med" len="med"/>
          </a:ln>
          <a:effectLst/>
        </p:spPr>
      </p:cxnSp>
      <p:sp>
        <p:nvSpPr>
          <p:cNvPr id="98" name="テキスト ボックス 97"/>
          <p:cNvSpPr txBox="1"/>
          <p:nvPr/>
        </p:nvSpPr>
        <p:spPr>
          <a:xfrm>
            <a:off x="1052056" y="3004612"/>
            <a:ext cx="677108" cy="3170100"/>
          </a:xfrm>
          <a:prstGeom prst="rect">
            <a:avLst/>
          </a:prstGeom>
          <a:solidFill>
            <a:srgbClr val="FFFF00">
              <a:alpha val="67059"/>
            </a:srgbClr>
          </a:solidFill>
        </p:spPr>
        <p:txBody>
          <a:bodyPr vert="eaVert" wrap="none" rtlCol="0">
            <a:spAutoFit/>
          </a:bodyPr>
          <a:lstStyle/>
          <a:p>
            <a:pPr>
              <a:spcBef>
                <a:spcPts val="0"/>
              </a:spcBef>
            </a:pPr>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データ連携を可能とする</a:t>
            </a:r>
            <a:endParaRPr kumimoji="1" lang="en-US" altLang="ja-JP" sz="1600" b="1" dirty="0">
              <a:latin typeface="メイリオ" panose="020B0604030504040204" pitchFamily="50" charset="-128"/>
              <a:ea typeface="メイリオ" panose="020B0604030504040204" pitchFamily="50" charset="-128"/>
              <a:cs typeface="メイリオ" panose="020B0604030504040204" pitchFamily="50" charset="-128"/>
            </a:endParaRPr>
          </a:p>
          <a:p>
            <a:pPr>
              <a:spcBef>
                <a:spcPts val="0"/>
              </a:spcBef>
            </a:pPr>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「つながる」仕組みの検討・検証</a:t>
            </a:r>
          </a:p>
        </p:txBody>
      </p:sp>
      <p:sp>
        <p:nvSpPr>
          <p:cNvPr id="3" name="スライド番号プレースホルダー 2"/>
          <p:cNvSpPr>
            <a:spLocks noGrp="1"/>
          </p:cNvSpPr>
          <p:nvPr>
            <p:ph type="sldNum" sz="quarter" idx="10"/>
          </p:nvPr>
        </p:nvSpPr>
        <p:spPr/>
        <p:txBody>
          <a:bodyPr/>
          <a:lstStyle/>
          <a:p>
            <a:pPr>
              <a:defRPr/>
            </a:pPr>
            <a:fld id="{E23FCA8B-8EEC-4D27-8B48-E8C8526513BF}" type="slidenum">
              <a:rPr lang="ja-JP" altLang="en-GB" smtClean="0">
                <a:solidFill>
                  <a:srgbClr val="7889FB"/>
                </a:solidFill>
              </a:rPr>
              <a:pPr>
                <a:defRPr/>
              </a:pPr>
              <a:t>11</a:t>
            </a:fld>
            <a:endParaRPr lang="en-GB" altLang="ja-JP" dirty="0">
              <a:solidFill>
                <a:srgbClr val="7889FB"/>
              </a:solidFill>
            </a:endParaRPr>
          </a:p>
        </p:txBody>
      </p:sp>
    </p:spTree>
    <p:extLst>
      <p:ext uri="{BB962C8B-B14F-4D97-AF65-F5344CB8AC3E}">
        <p14:creationId xmlns:p14="http://schemas.microsoft.com/office/powerpoint/2010/main" val="199008525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６－１．普及・自走化に向けた取組の想定</a:t>
            </a:r>
            <a:br>
              <a:rPr lang="en-US" altLang="ja-JP" dirty="0"/>
            </a:br>
            <a:r>
              <a:rPr lang="ja-JP" altLang="en-US" dirty="0"/>
              <a:t>　６－１－２．普及サービスモデルの横展開</a:t>
            </a:r>
            <a:endParaRPr kumimoji="1" lang="ja-JP" altLang="en-US" dirty="0"/>
          </a:p>
        </p:txBody>
      </p:sp>
      <p:sp>
        <p:nvSpPr>
          <p:cNvPr id="4" name="テキスト プレースホルダー 3"/>
          <p:cNvSpPr>
            <a:spLocks noGrp="1"/>
          </p:cNvSpPr>
          <p:nvPr>
            <p:ph type="body" sz="quarter" idx="11"/>
          </p:nvPr>
        </p:nvSpPr>
        <p:spPr>
          <a:xfrm>
            <a:off x="501650" y="670155"/>
            <a:ext cx="9059862" cy="648841"/>
          </a:xfrm>
        </p:spPr>
        <p:txBody>
          <a:bodyPr/>
          <a:lstStyle/>
          <a:p>
            <a:r>
              <a:rPr lang="ja-JP" altLang="en-US" dirty="0"/>
              <a:t>　今後の体制として、</a:t>
            </a:r>
            <a:r>
              <a:rPr lang="en-US" altLang="ja-JP" dirty="0"/>
              <a:t>EDI</a:t>
            </a:r>
            <a:r>
              <a:rPr lang="ja-JP" altLang="en-US" dirty="0"/>
              <a:t>の標準化推進と、自走・普及推進を別の体制として考えている。</a:t>
            </a:r>
            <a:endParaRPr lang="en-US" altLang="ja-JP" dirty="0"/>
          </a:p>
          <a:p>
            <a:r>
              <a:rPr lang="ja-JP" altLang="en-US" dirty="0"/>
              <a:t>　標準化推進は、中小企業は</a:t>
            </a:r>
            <a:r>
              <a:rPr lang="en-US" altLang="ja-JP" dirty="0"/>
              <a:t>IT</a:t>
            </a:r>
            <a:r>
              <a:rPr lang="ja-JP" altLang="en-US" dirty="0"/>
              <a:t>コーディネータ協会、大企業横断は</a:t>
            </a:r>
            <a:r>
              <a:rPr lang="en-US" altLang="ja-JP" dirty="0"/>
              <a:t>SIPS</a:t>
            </a:r>
            <a:r>
              <a:rPr lang="ja-JP" altLang="en-US" dirty="0"/>
              <a:t>が推進母体となることを想定している。</a:t>
            </a:r>
            <a:endParaRPr lang="en-US" altLang="ja-JP" dirty="0"/>
          </a:p>
          <a:p>
            <a:r>
              <a:rPr lang="ja-JP" altLang="en-US" dirty="0"/>
              <a:t>　自走・普及推進は、本事業の事務局である</a:t>
            </a:r>
            <a:r>
              <a:rPr lang="en-US" altLang="ja-JP" dirty="0"/>
              <a:t>IT</a:t>
            </a:r>
            <a:r>
              <a:rPr lang="ja-JP" altLang="en-US" dirty="0"/>
              <a:t>コーディネータ協会が、本事業により確立した各展開チャネルと連携し、継続的なモニタリングやアドバイスをすることを想定している。</a:t>
            </a:r>
            <a:endParaRPr lang="en-US" altLang="ja-JP" dirty="0"/>
          </a:p>
        </p:txBody>
      </p:sp>
      <p:sp>
        <p:nvSpPr>
          <p:cNvPr id="7" name="正方形/長方形 6"/>
          <p:cNvSpPr/>
          <p:nvPr/>
        </p:nvSpPr>
        <p:spPr>
          <a:xfrm>
            <a:off x="4818284" y="2135375"/>
            <a:ext cx="1452154" cy="473248"/>
          </a:xfrm>
          <a:prstGeom prst="rect">
            <a:avLst/>
          </a:prstGeom>
          <a:solidFill>
            <a:schemeClr val="bg1">
              <a:lumMod val="8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lang="ja-JP" altLang="en-US" sz="12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展開チャネル</a:t>
            </a:r>
          </a:p>
        </p:txBody>
      </p:sp>
      <p:sp>
        <p:nvSpPr>
          <p:cNvPr id="52" name="正方形/長方形 51"/>
          <p:cNvSpPr/>
          <p:nvPr/>
        </p:nvSpPr>
        <p:spPr>
          <a:xfrm>
            <a:off x="6350587" y="2135375"/>
            <a:ext cx="3138771" cy="473248"/>
          </a:xfrm>
          <a:prstGeom prst="rect">
            <a:avLst/>
          </a:prstGeom>
          <a:solidFill>
            <a:schemeClr val="bg1">
              <a:lumMod val="8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lang="ja-JP" altLang="en-US" sz="12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展開チャネル具体例</a:t>
            </a:r>
          </a:p>
        </p:txBody>
      </p:sp>
      <p:sp>
        <p:nvSpPr>
          <p:cNvPr id="58" name="正方形/長方形 57"/>
          <p:cNvSpPr/>
          <p:nvPr/>
        </p:nvSpPr>
        <p:spPr>
          <a:xfrm>
            <a:off x="3269939" y="2135375"/>
            <a:ext cx="1111999" cy="473248"/>
          </a:xfrm>
          <a:prstGeom prst="rect">
            <a:avLst/>
          </a:prstGeom>
          <a:solidFill>
            <a:schemeClr val="bg1">
              <a:lumMod val="8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lang="ja-JP" altLang="en-US" sz="12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自走・普及</a:t>
            </a:r>
            <a:br>
              <a:rPr lang="en-US" altLang="ja-JP" sz="12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sz="12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推進母体</a:t>
            </a:r>
          </a:p>
        </p:txBody>
      </p:sp>
      <p:sp>
        <p:nvSpPr>
          <p:cNvPr id="65" name="正方形/長方形 64"/>
          <p:cNvSpPr/>
          <p:nvPr/>
        </p:nvSpPr>
        <p:spPr>
          <a:xfrm>
            <a:off x="349490" y="2135375"/>
            <a:ext cx="1111999" cy="473248"/>
          </a:xfrm>
          <a:prstGeom prst="rect">
            <a:avLst/>
          </a:prstGeom>
          <a:solidFill>
            <a:schemeClr val="bg1">
              <a:lumMod val="8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0" tIns="72000" rIns="0" bIns="46800" numCol="1" rtlCol="0" anchor="ctr" anchorCtr="0" compatLnSpc="1">
            <a:prstTxWarp prst="textNoShape">
              <a:avLst/>
            </a:prstTxWarp>
          </a:bodyPr>
          <a:lstStyle/>
          <a:p>
            <a:r>
              <a:rPr lang="ja-JP" altLang="en-US" sz="12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中小企業標準化推進母体</a:t>
            </a:r>
          </a:p>
        </p:txBody>
      </p:sp>
      <p:sp>
        <p:nvSpPr>
          <p:cNvPr id="67" name="正方形/長方形 66"/>
          <p:cNvSpPr/>
          <p:nvPr/>
        </p:nvSpPr>
        <p:spPr>
          <a:xfrm>
            <a:off x="1571202" y="2135375"/>
            <a:ext cx="1111999" cy="473248"/>
          </a:xfrm>
          <a:prstGeom prst="rect">
            <a:avLst/>
          </a:prstGeom>
          <a:solidFill>
            <a:schemeClr val="bg1">
              <a:lumMod val="8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lang="ja-JP" altLang="en-US" sz="12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大企業横断　標準化</a:t>
            </a:r>
            <a:br>
              <a:rPr lang="en-US" altLang="ja-JP" sz="12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sz="12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推進母体</a:t>
            </a:r>
            <a:endParaRPr lang="en-US" altLang="ja-JP" sz="12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正方形/長方形 7"/>
          <p:cNvSpPr/>
          <p:nvPr/>
        </p:nvSpPr>
        <p:spPr bwMode="auto">
          <a:xfrm>
            <a:off x="4817492" y="2689647"/>
            <a:ext cx="1456452" cy="800012"/>
          </a:xfrm>
          <a:prstGeom prst="rect">
            <a:avLst/>
          </a:prstGeom>
          <a:solidFill>
            <a:schemeClr val="bg1">
              <a:lumMod val="9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地域チャネル</a:t>
            </a:r>
          </a:p>
        </p:txBody>
      </p:sp>
      <p:sp>
        <p:nvSpPr>
          <p:cNvPr id="9" name="正方形/長方形 8"/>
          <p:cNvSpPr/>
          <p:nvPr/>
        </p:nvSpPr>
        <p:spPr bwMode="auto">
          <a:xfrm>
            <a:off x="4813986" y="5002159"/>
            <a:ext cx="1456452" cy="800012"/>
          </a:xfrm>
          <a:prstGeom prst="rect">
            <a:avLst/>
          </a:prstGeom>
          <a:solidFill>
            <a:schemeClr val="bg1">
              <a:lumMod val="9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ベンダーチャネル</a:t>
            </a:r>
          </a:p>
        </p:txBody>
      </p:sp>
      <p:sp>
        <p:nvSpPr>
          <p:cNvPr id="10" name="正方形/長方形 9"/>
          <p:cNvSpPr/>
          <p:nvPr/>
        </p:nvSpPr>
        <p:spPr bwMode="auto">
          <a:xfrm>
            <a:off x="4817492" y="6447476"/>
            <a:ext cx="1456452" cy="221884"/>
          </a:xfrm>
          <a:prstGeom prst="rect">
            <a:avLst/>
          </a:prstGeom>
          <a:solidFill>
            <a:schemeClr val="bg1">
              <a:lumMod val="9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ユーザーチャネル</a:t>
            </a:r>
          </a:p>
        </p:txBody>
      </p:sp>
      <p:sp>
        <p:nvSpPr>
          <p:cNvPr id="15" name="正方形/長方形 14"/>
          <p:cNvSpPr/>
          <p:nvPr/>
        </p:nvSpPr>
        <p:spPr bwMode="auto">
          <a:xfrm>
            <a:off x="4817492" y="3553796"/>
            <a:ext cx="1456452" cy="527534"/>
          </a:xfrm>
          <a:prstGeom prst="rect">
            <a:avLst/>
          </a:prstGeom>
          <a:solidFill>
            <a:schemeClr val="bg1">
              <a:lumMod val="9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業界チャネル</a:t>
            </a:r>
          </a:p>
        </p:txBody>
      </p:sp>
      <p:sp>
        <p:nvSpPr>
          <p:cNvPr id="24" name="正方形/長方形 23"/>
          <p:cNvSpPr/>
          <p:nvPr/>
        </p:nvSpPr>
        <p:spPr bwMode="auto">
          <a:xfrm>
            <a:off x="4817492" y="5869347"/>
            <a:ext cx="1456452" cy="524493"/>
          </a:xfrm>
          <a:prstGeom prst="rect">
            <a:avLst/>
          </a:prstGeom>
          <a:solidFill>
            <a:schemeClr val="bg1">
              <a:lumMod val="9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新規取組チャネル</a:t>
            </a:r>
            <a:endParaRPr lang="en-US" altLang="ja-JP"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正方形/長方形 26"/>
          <p:cNvSpPr/>
          <p:nvPr/>
        </p:nvSpPr>
        <p:spPr bwMode="auto">
          <a:xfrm>
            <a:off x="4817492" y="4134965"/>
            <a:ext cx="1456452" cy="800013"/>
          </a:xfrm>
          <a:prstGeom prst="rect">
            <a:avLst/>
          </a:prstGeom>
          <a:solidFill>
            <a:schemeClr val="bg1">
              <a:lumMod val="9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企業規模チャネル</a:t>
            </a:r>
          </a:p>
        </p:txBody>
      </p:sp>
      <p:sp>
        <p:nvSpPr>
          <p:cNvPr id="11" name="正方形/長方形 10"/>
          <p:cNvSpPr/>
          <p:nvPr/>
        </p:nvSpPr>
        <p:spPr bwMode="auto">
          <a:xfrm>
            <a:off x="6338952" y="5002160"/>
            <a:ext cx="1010298" cy="510948"/>
          </a:xfrm>
          <a:prstGeom prst="rect">
            <a:avLst/>
          </a:prstGeom>
          <a:solidFill>
            <a:schemeClr val="bg1"/>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ベンダー会</a:t>
            </a:r>
          </a:p>
        </p:txBody>
      </p:sp>
      <p:sp>
        <p:nvSpPr>
          <p:cNvPr id="12" name="正方形/長方形 11"/>
          <p:cNvSpPr/>
          <p:nvPr/>
        </p:nvSpPr>
        <p:spPr bwMode="auto">
          <a:xfrm>
            <a:off x="6338952" y="5580287"/>
            <a:ext cx="3147328" cy="221884"/>
          </a:xfrm>
          <a:prstGeom prst="rect">
            <a:avLst/>
          </a:prstGeom>
          <a:solidFill>
            <a:schemeClr val="bg1"/>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個別ベンダー</a:t>
            </a:r>
          </a:p>
        </p:txBody>
      </p:sp>
      <p:sp>
        <p:nvSpPr>
          <p:cNvPr id="13" name="正方形/長方形 12"/>
          <p:cNvSpPr/>
          <p:nvPr/>
        </p:nvSpPr>
        <p:spPr bwMode="auto">
          <a:xfrm>
            <a:off x="7407515" y="5002159"/>
            <a:ext cx="2078764" cy="221884"/>
          </a:xfrm>
          <a:prstGeom prst="rect">
            <a:avLst/>
          </a:prstGeom>
          <a:solidFill>
            <a:schemeClr val="bg1"/>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lang="en-US" altLang="ja-JP"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CSAJ</a:t>
            </a:r>
            <a:endPar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正方形/長方形 13"/>
          <p:cNvSpPr/>
          <p:nvPr/>
        </p:nvSpPr>
        <p:spPr bwMode="auto">
          <a:xfrm>
            <a:off x="6341934" y="6447476"/>
            <a:ext cx="3147328" cy="221884"/>
          </a:xfrm>
          <a:prstGeom prst="rect">
            <a:avLst/>
          </a:prstGeom>
          <a:solidFill>
            <a:schemeClr val="bg1"/>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ユーザー会</a:t>
            </a:r>
          </a:p>
        </p:txBody>
      </p:sp>
      <p:sp>
        <p:nvSpPr>
          <p:cNvPr id="16" name="正方形/長方形 15"/>
          <p:cNvSpPr/>
          <p:nvPr/>
        </p:nvSpPr>
        <p:spPr bwMode="auto">
          <a:xfrm>
            <a:off x="6350587" y="3556838"/>
            <a:ext cx="3147425" cy="524492"/>
          </a:xfrm>
          <a:prstGeom prst="rect">
            <a:avLst/>
          </a:prstGeom>
          <a:solidFill>
            <a:schemeClr val="bg1"/>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自動車業界、自動車部品業界、製造業界、流通業界、サービス業界　等</a:t>
            </a:r>
          </a:p>
        </p:txBody>
      </p:sp>
      <p:sp>
        <p:nvSpPr>
          <p:cNvPr id="17" name="正方形/長方形 16"/>
          <p:cNvSpPr/>
          <p:nvPr/>
        </p:nvSpPr>
        <p:spPr bwMode="auto">
          <a:xfrm>
            <a:off x="6341787" y="2689647"/>
            <a:ext cx="3147571" cy="221884"/>
          </a:xfrm>
          <a:prstGeom prst="rect">
            <a:avLst/>
          </a:prstGeom>
          <a:solidFill>
            <a:schemeClr val="bg1"/>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地方自治体</a:t>
            </a:r>
          </a:p>
        </p:txBody>
      </p:sp>
      <p:sp>
        <p:nvSpPr>
          <p:cNvPr id="19" name="正方形/長方形 18"/>
          <p:cNvSpPr/>
          <p:nvPr/>
        </p:nvSpPr>
        <p:spPr bwMode="auto">
          <a:xfrm>
            <a:off x="6341641" y="2978711"/>
            <a:ext cx="3147571" cy="221884"/>
          </a:xfrm>
          <a:prstGeom prst="rect">
            <a:avLst/>
          </a:prstGeom>
          <a:solidFill>
            <a:schemeClr val="bg1"/>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商工会議所</a:t>
            </a:r>
          </a:p>
        </p:txBody>
      </p:sp>
      <p:sp>
        <p:nvSpPr>
          <p:cNvPr id="21" name="正方形/長方形 20"/>
          <p:cNvSpPr/>
          <p:nvPr/>
        </p:nvSpPr>
        <p:spPr bwMode="auto">
          <a:xfrm>
            <a:off x="6341934" y="5869352"/>
            <a:ext cx="3156078" cy="221884"/>
          </a:xfrm>
          <a:prstGeom prst="rect">
            <a:avLst/>
          </a:prstGeom>
          <a:solidFill>
            <a:schemeClr val="bg1"/>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金融機関</a:t>
            </a:r>
          </a:p>
        </p:txBody>
      </p:sp>
      <p:sp>
        <p:nvSpPr>
          <p:cNvPr id="25" name="正方形/長方形 24"/>
          <p:cNvSpPr/>
          <p:nvPr/>
        </p:nvSpPr>
        <p:spPr bwMode="auto">
          <a:xfrm>
            <a:off x="6341934" y="6158416"/>
            <a:ext cx="3147425" cy="221884"/>
          </a:xfrm>
          <a:prstGeom prst="rect">
            <a:avLst/>
          </a:prstGeom>
          <a:solidFill>
            <a:schemeClr val="bg1"/>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lang="en-US" altLang="ja-JP" sz="12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IoT</a:t>
            </a: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推進団体 </a:t>
            </a:r>
            <a:r>
              <a:rPr lang="en-US" altLang="ja-JP"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IVI</a:t>
            </a:r>
            <a:endPar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正方形/長方形 25"/>
          <p:cNvSpPr/>
          <p:nvPr/>
        </p:nvSpPr>
        <p:spPr bwMode="auto">
          <a:xfrm>
            <a:off x="6341934" y="4134967"/>
            <a:ext cx="1010298" cy="221884"/>
          </a:xfrm>
          <a:prstGeom prst="rect">
            <a:avLst/>
          </a:prstGeom>
          <a:solidFill>
            <a:schemeClr val="bg1"/>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中小企業</a:t>
            </a:r>
          </a:p>
        </p:txBody>
      </p:sp>
      <p:sp>
        <p:nvSpPr>
          <p:cNvPr id="28" name="正方形/長方形 27"/>
          <p:cNvSpPr/>
          <p:nvPr/>
        </p:nvSpPr>
        <p:spPr bwMode="auto">
          <a:xfrm>
            <a:off x="6341934" y="4424031"/>
            <a:ext cx="1010298" cy="510948"/>
          </a:xfrm>
          <a:prstGeom prst="rect">
            <a:avLst/>
          </a:prstGeom>
          <a:solidFill>
            <a:schemeClr val="bg1"/>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大企業</a:t>
            </a:r>
          </a:p>
        </p:txBody>
      </p:sp>
      <p:sp>
        <p:nvSpPr>
          <p:cNvPr id="29" name="正方形/長方形 28"/>
          <p:cNvSpPr/>
          <p:nvPr/>
        </p:nvSpPr>
        <p:spPr bwMode="auto">
          <a:xfrm>
            <a:off x="7410497" y="4713095"/>
            <a:ext cx="2078764" cy="221884"/>
          </a:xfrm>
          <a:prstGeom prst="rect">
            <a:avLst/>
          </a:prstGeom>
          <a:solidFill>
            <a:schemeClr val="bg1"/>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個別大企業</a:t>
            </a:r>
          </a:p>
        </p:txBody>
      </p:sp>
      <p:sp>
        <p:nvSpPr>
          <p:cNvPr id="30" name="正方形/長方形 29"/>
          <p:cNvSpPr/>
          <p:nvPr/>
        </p:nvSpPr>
        <p:spPr bwMode="auto">
          <a:xfrm>
            <a:off x="7410497" y="4134967"/>
            <a:ext cx="2078861" cy="221884"/>
          </a:xfrm>
          <a:prstGeom prst="rect">
            <a:avLst/>
          </a:prstGeom>
          <a:solidFill>
            <a:schemeClr val="bg1"/>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lang="en-US" altLang="ja-JP"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IT</a:t>
            </a: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コーディネータ協会</a:t>
            </a:r>
          </a:p>
        </p:txBody>
      </p:sp>
      <p:sp>
        <p:nvSpPr>
          <p:cNvPr id="31" name="正方形/長方形 30"/>
          <p:cNvSpPr/>
          <p:nvPr/>
        </p:nvSpPr>
        <p:spPr bwMode="auto">
          <a:xfrm>
            <a:off x="7410497" y="4424031"/>
            <a:ext cx="1010298" cy="221884"/>
          </a:xfrm>
          <a:prstGeom prst="rect">
            <a:avLst/>
          </a:prstGeom>
          <a:solidFill>
            <a:schemeClr val="bg1"/>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lang="en-US" altLang="ja-JP"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JISA</a:t>
            </a:r>
            <a:endPar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2" name="正方形/長方形 31"/>
          <p:cNvSpPr/>
          <p:nvPr/>
        </p:nvSpPr>
        <p:spPr bwMode="auto">
          <a:xfrm>
            <a:off x="8479060" y="4424031"/>
            <a:ext cx="1010298" cy="221884"/>
          </a:xfrm>
          <a:prstGeom prst="rect">
            <a:avLst/>
          </a:prstGeom>
          <a:solidFill>
            <a:schemeClr val="bg1"/>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lang="en-US" altLang="ja-JP"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EDI-TF</a:t>
            </a:r>
            <a:endPar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 name="正方形/長方形 32"/>
          <p:cNvSpPr/>
          <p:nvPr/>
        </p:nvSpPr>
        <p:spPr bwMode="auto">
          <a:xfrm>
            <a:off x="7407369" y="5291223"/>
            <a:ext cx="2078861" cy="221884"/>
          </a:xfrm>
          <a:prstGeom prst="rect">
            <a:avLst/>
          </a:prstGeom>
          <a:solidFill>
            <a:schemeClr val="bg1"/>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クラウドサービス推進機構</a:t>
            </a:r>
          </a:p>
        </p:txBody>
      </p:sp>
      <p:sp>
        <p:nvSpPr>
          <p:cNvPr id="34" name="正方形/長方形 33"/>
          <p:cNvSpPr/>
          <p:nvPr/>
        </p:nvSpPr>
        <p:spPr bwMode="auto">
          <a:xfrm>
            <a:off x="6341787" y="3267775"/>
            <a:ext cx="3147425" cy="221884"/>
          </a:xfrm>
          <a:prstGeom prst="rect">
            <a:avLst/>
          </a:prstGeom>
          <a:solidFill>
            <a:schemeClr val="bg1"/>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地域中小企業団体</a:t>
            </a:r>
          </a:p>
        </p:txBody>
      </p:sp>
      <p:sp>
        <p:nvSpPr>
          <p:cNvPr id="60" name="正方形/長方形 59"/>
          <p:cNvSpPr/>
          <p:nvPr/>
        </p:nvSpPr>
        <p:spPr bwMode="auto">
          <a:xfrm>
            <a:off x="3269939" y="2686679"/>
            <a:ext cx="1111999" cy="3982681"/>
          </a:xfrm>
          <a:prstGeom prst="rect">
            <a:avLst/>
          </a:prstGeom>
          <a:solidFill>
            <a:srgbClr val="FFE7FF"/>
          </a:solidFill>
          <a:ln w="6350" cap="flat" cmpd="sng" algn="ctr">
            <a:solidFill>
              <a:schemeClr val="tx1">
                <a:lumMod val="50000"/>
                <a:lumOff val="50000"/>
              </a:schemeClr>
            </a:solidFill>
            <a:prstDash val="solid"/>
            <a:round/>
            <a:headEnd type="none" w="med" len="med"/>
            <a:tailEnd type="none" w="lg" len="lg"/>
          </a:ln>
          <a:effectLst/>
        </p:spPr>
        <p:txBody>
          <a:bodyPr vert="horz" wrap="square" lIns="0" tIns="46800" rIns="0" bIns="46800" numCol="1" rtlCol="0" anchor="ctr" anchorCtr="0" compatLnSpc="1">
            <a:prstTxWarp prst="textNoShape">
              <a:avLst/>
            </a:prstTxWarp>
          </a:bodyPr>
          <a:lstStyle/>
          <a:p>
            <a:r>
              <a:rPr lang="en-US" altLang="ja-JP" sz="12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IT</a:t>
            </a:r>
            <a:br>
              <a:rPr lang="en-US" altLang="ja-JP" sz="12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sz="12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コーディネータ</a:t>
            </a:r>
            <a:br>
              <a:rPr lang="en-US" altLang="ja-JP" sz="12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sz="12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協会</a:t>
            </a:r>
            <a:endParaRPr lang="en-US" altLang="ja-JP" sz="12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フローチャート: 抜出し 47"/>
          <p:cNvSpPr/>
          <p:nvPr/>
        </p:nvSpPr>
        <p:spPr bwMode="auto">
          <a:xfrm rot="5400000">
            <a:off x="2619432" y="4551450"/>
            <a:ext cx="3990128" cy="245691"/>
          </a:xfrm>
          <a:prstGeom prst="flowChartExtract">
            <a:avLst/>
          </a:prstGeom>
          <a:solidFill>
            <a:schemeClr val="tx1">
              <a:lumMod val="50000"/>
              <a:lumOff val="50000"/>
            </a:schemeClr>
          </a:solidFill>
          <a:ln w="6350" cap="flat" cmpd="sng" algn="ctr">
            <a:no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endParaRPr lang="ja-JP" altLang="en-US"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6" name="正方形/長方形 65"/>
          <p:cNvSpPr/>
          <p:nvPr/>
        </p:nvSpPr>
        <p:spPr bwMode="auto">
          <a:xfrm>
            <a:off x="349490" y="2686679"/>
            <a:ext cx="1111999" cy="3982681"/>
          </a:xfrm>
          <a:prstGeom prst="rect">
            <a:avLst/>
          </a:prstGeom>
          <a:solidFill>
            <a:srgbClr val="FFE7FF"/>
          </a:solidFill>
          <a:ln w="6350" cap="flat" cmpd="sng" algn="ctr">
            <a:solidFill>
              <a:schemeClr val="tx1">
                <a:lumMod val="50000"/>
                <a:lumOff val="50000"/>
              </a:schemeClr>
            </a:solidFill>
            <a:prstDash val="solid"/>
            <a:round/>
            <a:headEnd type="none" w="med" len="med"/>
            <a:tailEnd type="none" w="lg" len="lg"/>
          </a:ln>
          <a:effectLst/>
        </p:spPr>
        <p:txBody>
          <a:bodyPr vert="horz" wrap="square" lIns="0" tIns="46800" rIns="0" bIns="46800" numCol="1" rtlCol="0" anchor="ctr" anchorCtr="0" compatLnSpc="1">
            <a:prstTxWarp prst="textNoShape">
              <a:avLst/>
            </a:prstTxWarp>
          </a:bodyPr>
          <a:lstStyle/>
          <a:p>
            <a:r>
              <a:rPr lang="en-US" altLang="ja-JP" sz="12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IT</a:t>
            </a:r>
            <a:br>
              <a:rPr lang="en-US" altLang="ja-JP" sz="12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sz="12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コーディネータ</a:t>
            </a:r>
            <a:br>
              <a:rPr lang="en-US" altLang="ja-JP" sz="12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sz="12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協会</a:t>
            </a:r>
            <a:endParaRPr lang="en-US" altLang="ja-JP" sz="12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8" name="正方形/長方形 67"/>
          <p:cNvSpPr/>
          <p:nvPr/>
        </p:nvSpPr>
        <p:spPr bwMode="auto">
          <a:xfrm>
            <a:off x="1571202" y="2686679"/>
            <a:ext cx="1111999" cy="3982681"/>
          </a:xfrm>
          <a:prstGeom prst="rect">
            <a:avLst/>
          </a:prstGeom>
          <a:solidFill>
            <a:srgbClr val="FFE7FF"/>
          </a:solidFill>
          <a:ln w="6350" cap="flat" cmpd="sng" algn="ctr">
            <a:solidFill>
              <a:schemeClr val="tx1">
                <a:lumMod val="50000"/>
                <a:lumOff val="50000"/>
              </a:schemeClr>
            </a:solidFill>
            <a:prstDash val="solid"/>
            <a:round/>
            <a:headEnd type="none" w="med" len="med"/>
            <a:tailEnd type="none" w="lg" len="lg"/>
          </a:ln>
          <a:effectLst/>
        </p:spPr>
        <p:txBody>
          <a:bodyPr vert="horz" wrap="square" lIns="0" tIns="46800" rIns="0" bIns="46800" numCol="1" rtlCol="0" anchor="ctr" anchorCtr="0" compatLnSpc="1">
            <a:prstTxWarp prst="textNoShape">
              <a:avLst/>
            </a:prstTxWarp>
          </a:bodyPr>
          <a:lstStyle/>
          <a:p>
            <a:r>
              <a:rPr lang="en-US" altLang="ja-JP" sz="12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SIPS</a:t>
            </a:r>
          </a:p>
        </p:txBody>
      </p:sp>
      <p:cxnSp>
        <p:nvCxnSpPr>
          <p:cNvPr id="71" name="直線コネクタ 70"/>
          <p:cNvCxnSpPr/>
          <p:nvPr/>
        </p:nvCxnSpPr>
        <p:spPr bwMode="auto">
          <a:xfrm>
            <a:off x="349490" y="2071223"/>
            <a:ext cx="2333711" cy="0"/>
          </a:xfrm>
          <a:prstGeom prst="line">
            <a:avLst/>
          </a:prstGeom>
          <a:solidFill>
            <a:schemeClr val="bg1"/>
          </a:solidFill>
          <a:ln w="6350" cap="flat" cmpd="sng" algn="ctr">
            <a:solidFill>
              <a:schemeClr val="tx1"/>
            </a:solidFill>
            <a:prstDash val="solid"/>
            <a:round/>
            <a:headEnd type="none" w="med" len="med"/>
            <a:tailEnd type="none" w="lg" len="lg"/>
          </a:ln>
          <a:effectLst/>
        </p:spPr>
      </p:cxnSp>
      <p:sp>
        <p:nvSpPr>
          <p:cNvPr id="72" name="正方形/長方形 71"/>
          <p:cNvSpPr/>
          <p:nvPr/>
        </p:nvSpPr>
        <p:spPr>
          <a:xfrm>
            <a:off x="319099" y="1819223"/>
            <a:ext cx="2394494" cy="307777"/>
          </a:xfrm>
          <a:prstGeom prst="rect">
            <a:avLst/>
          </a:prstGeom>
        </p:spPr>
        <p:txBody>
          <a:bodyPr wrap="none" lIns="36000" rIns="36000">
            <a:spAutoFit/>
          </a:bodyPr>
          <a:lstStyle/>
          <a:p>
            <a:r>
              <a:rPr lang="en-US" altLang="ja-JP" sz="14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EDI</a:t>
            </a:r>
            <a:r>
              <a:rPr lang="ja-JP" altLang="en-US" sz="14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の標準化推進体制（案）</a:t>
            </a:r>
          </a:p>
        </p:txBody>
      </p:sp>
      <p:cxnSp>
        <p:nvCxnSpPr>
          <p:cNvPr id="74" name="直線コネクタ 73"/>
          <p:cNvCxnSpPr/>
          <p:nvPr/>
        </p:nvCxnSpPr>
        <p:spPr bwMode="auto">
          <a:xfrm>
            <a:off x="3274692" y="2071223"/>
            <a:ext cx="6223320" cy="0"/>
          </a:xfrm>
          <a:prstGeom prst="line">
            <a:avLst/>
          </a:prstGeom>
          <a:solidFill>
            <a:schemeClr val="bg1"/>
          </a:solidFill>
          <a:ln w="6350" cap="flat" cmpd="sng" algn="ctr">
            <a:solidFill>
              <a:schemeClr val="tx1"/>
            </a:solidFill>
            <a:prstDash val="solid"/>
            <a:round/>
            <a:headEnd type="none" w="med" len="med"/>
            <a:tailEnd type="none" w="lg" len="lg"/>
          </a:ln>
          <a:effectLst/>
        </p:spPr>
      </p:cxnSp>
      <p:sp>
        <p:nvSpPr>
          <p:cNvPr id="75" name="正方形/長方形 74"/>
          <p:cNvSpPr/>
          <p:nvPr/>
        </p:nvSpPr>
        <p:spPr>
          <a:xfrm>
            <a:off x="3274692" y="1819223"/>
            <a:ext cx="6223320" cy="307777"/>
          </a:xfrm>
          <a:prstGeom prst="rect">
            <a:avLst/>
          </a:prstGeom>
        </p:spPr>
        <p:txBody>
          <a:bodyPr wrap="square" lIns="36000" rIns="36000">
            <a:spAutoFit/>
          </a:bodyPr>
          <a:lstStyle/>
          <a:p>
            <a:r>
              <a:rPr lang="en-US" altLang="ja-JP" sz="14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EDI</a:t>
            </a:r>
            <a:r>
              <a:rPr lang="ja-JP" altLang="en-US" sz="14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の自走・普及推進体制（案）</a:t>
            </a:r>
          </a:p>
        </p:txBody>
      </p:sp>
      <p:sp>
        <p:nvSpPr>
          <p:cNvPr id="3" name="スライド番号プレースホルダー 2"/>
          <p:cNvSpPr>
            <a:spLocks noGrp="1"/>
          </p:cNvSpPr>
          <p:nvPr>
            <p:ph type="sldNum" sz="quarter" idx="10"/>
          </p:nvPr>
        </p:nvSpPr>
        <p:spPr/>
        <p:txBody>
          <a:bodyPr/>
          <a:lstStyle/>
          <a:p>
            <a:pPr>
              <a:defRPr/>
            </a:pPr>
            <a:fld id="{E23FCA8B-8EEC-4D27-8B48-E8C8526513BF}" type="slidenum">
              <a:rPr lang="ja-JP" altLang="en-GB" smtClean="0">
                <a:solidFill>
                  <a:srgbClr val="7889FB"/>
                </a:solidFill>
              </a:rPr>
              <a:pPr>
                <a:defRPr/>
              </a:pPr>
              <a:t>12</a:t>
            </a:fld>
            <a:endParaRPr lang="en-GB" altLang="ja-JP" dirty="0">
              <a:solidFill>
                <a:srgbClr val="7889FB"/>
              </a:solidFill>
            </a:endParaRPr>
          </a:p>
        </p:txBody>
      </p:sp>
    </p:spTree>
    <p:extLst>
      <p:ext uri="{BB962C8B-B14F-4D97-AF65-F5344CB8AC3E}">
        <p14:creationId xmlns:p14="http://schemas.microsoft.com/office/powerpoint/2010/main" val="3601628577"/>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Grp="1" noChangeArrowheads="1"/>
          </p:cNvSpPr>
          <p:nvPr>
            <p:ph type="ctrTitle"/>
          </p:nvPr>
        </p:nvSpPr>
        <p:spPr bwMode="auto">
          <a:xfrm>
            <a:off x="632520" y="1814959"/>
            <a:ext cx="8724097" cy="1470025"/>
          </a:xfrm>
          <a:prstGeom prst="rect">
            <a:avLst/>
          </a:prstGeom>
          <a:noFill/>
          <a:ln w="9525">
            <a:noFill/>
            <a:miter lim="800000"/>
            <a:headEnd/>
            <a:tailEnd/>
          </a:ln>
        </p:spPr>
        <p:txBody>
          <a:bodyPr lIns="92075" tIns="46038" rIns="92075" bIns="46038"/>
          <a:lstStyle/>
          <a:p>
            <a:r>
              <a:rPr kumimoji="0" lang="ja-JP" altLang="en-US" sz="1800" dirty="0">
                <a:solidFill>
                  <a:srgbClr val="000000"/>
                </a:solidFill>
                <a:latin typeface="HG丸ｺﾞｼｯｸM-PRO" panose="020F0600000000000000" pitchFamily="50" charset="-128"/>
                <a:ea typeface="HG丸ｺﾞｼｯｸM-PRO" panose="020F0600000000000000" pitchFamily="50" charset="-128"/>
              </a:rPr>
              <a:t>平成２８年度「経営力向上・</a:t>
            </a:r>
            <a:r>
              <a:rPr kumimoji="0" lang="en-US" altLang="ja-JP" sz="1800" dirty="0">
                <a:solidFill>
                  <a:srgbClr val="000000"/>
                </a:solidFill>
                <a:latin typeface="HG丸ｺﾞｼｯｸM-PRO" panose="020F0600000000000000" pitchFamily="50" charset="-128"/>
                <a:ea typeface="HG丸ｺﾞｼｯｸM-PRO" panose="020F0600000000000000" pitchFamily="50" charset="-128"/>
              </a:rPr>
              <a:t>IT</a:t>
            </a:r>
            <a:r>
              <a:rPr kumimoji="0" lang="ja-JP" altLang="en-US" sz="1800" dirty="0">
                <a:solidFill>
                  <a:srgbClr val="000000"/>
                </a:solidFill>
                <a:latin typeface="HG丸ｺﾞｼｯｸM-PRO" panose="020F0600000000000000" pitchFamily="50" charset="-128"/>
                <a:ea typeface="HG丸ｺﾞｼｯｸM-PRO" panose="020F0600000000000000" pitchFamily="50" charset="-128"/>
              </a:rPr>
              <a:t>基盤整備支援事業」</a:t>
            </a:r>
            <a:br>
              <a:rPr kumimoji="0" lang="en-US" altLang="ja-JP" sz="1200" dirty="0">
                <a:solidFill>
                  <a:srgbClr val="000000"/>
                </a:solidFill>
                <a:latin typeface="HG丸ｺﾞｼｯｸM-PRO" panose="020F0600000000000000" pitchFamily="50" charset="-128"/>
                <a:ea typeface="HG丸ｺﾞｼｯｸM-PRO" panose="020F0600000000000000" pitchFamily="50" charset="-128"/>
              </a:rPr>
            </a:br>
            <a:r>
              <a:rPr kumimoji="0" lang="ja-JP" altLang="en-US" sz="2400" dirty="0">
                <a:solidFill>
                  <a:srgbClr val="000000"/>
                </a:solidFill>
                <a:latin typeface="HG丸ｺﾞｼｯｸM-PRO" panose="020F0600000000000000" pitchFamily="50" charset="-128"/>
                <a:ea typeface="HG丸ｺﾞｼｯｸM-PRO" panose="020F0600000000000000" pitchFamily="50" charset="-128"/>
              </a:rPr>
              <a:t>次世代企業間データ連携調査事業</a:t>
            </a:r>
            <a:br>
              <a:rPr kumimoji="0" lang="en-US" altLang="ja-JP" sz="3200" dirty="0">
                <a:solidFill>
                  <a:srgbClr val="000000"/>
                </a:solidFill>
                <a:latin typeface="HG丸ｺﾞｼｯｸM-PRO" panose="020F0600000000000000" pitchFamily="50" charset="-128"/>
                <a:ea typeface="HG丸ｺﾞｼｯｸM-PRO" panose="020F0600000000000000" pitchFamily="50" charset="-128"/>
              </a:rPr>
            </a:br>
            <a:r>
              <a:rPr kumimoji="0" lang="ja-JP" altLang="en-US" sz="3600" dirty="0">
                <a:solidFill>
                  <a:srgbClr val="000000"/>
                </a:solidFill>
                <a:latin typeface="HG丸ｺﾞｼｯｸM-PRO" panose="020F0600000000000000" pitchFamily="50" charset="-128"/>
                <a:ea typeface="HG丸ｺﾞｼｯｸM-PRO" panose="020F0600000000000000" pitchFamily="50" charset="-128"/>
              </a:rPr>
              <a:t>中間報告</a:t>
            </a:r>
            <a:r>
              <a:rPr kumimoji="0" lang="ja-JP" altLang="en-US" sz="3600" dirty="0">
                <a:solidFill>
                  <a:srgbClr val="FF0000"/>
                </a:solidFill>
                <a:latin typeface="HG丸ｺﾞｼｯｸM-PRO" panose="020F0600000000000000" pitchFamily="50" charset="-128"/>
                <a:ea typeface="HG丸ｺﾞｼｯｸM-PRO" panose="020F0600000000000000" pitchFamily="50" charset="-128"/>
              </a:rPr>
              <a:t>（抜粋）</a:t>
            </a:r>
            <a:endParaRPr lang="ja-JP" altLang="en-US" sz="1200" b="1" dirty="0">
              <a:solidFill>
                <a:srgbClr val="FF0000"/>
              </a:solidFill>
              <a:latin typeface="HG丸ｺﾞｼｯｸM-PRO" panose="020F0600000000000000" pitchFamily="50" charset="-128"/>
              <a:ea typeface="HG丸ｺﾞｼｯｸM-PRO" panose="020F0600000000000000" pitchFamily="50" charset="-128"/>
              <a:sym typeface="Wingdings" pitchFamily="2" charset="2"/>
            </a:endParaRPr>
          </a:p>
        </p:txBody>
      </p:sp>
      <p:sp>
        <p:nvSpPr>
          <p:cNvPr id="2" name="テキスト ボックス 1"/>
          <p:cNvSpPr txBox="1"/>
          <p:nvPr/>
        </p:nvSpPr>
        <p:spPr>
          <a:xfrm>
            <a:off x="2830870" y="4725144"/>
            <a:ext cx="4320480" cy="400110"/>
          </a:xfrm>
          <a:prstGeom prst="rect">
            <a:avLst/>
          </a:prstGeom>
          <a:noFill/>
        </p:spPr>
        <p:txBody>
          <a:bodyPr wrap="square" rtlCol="0">
            <a:spAutoFit/>
          </a:bodyPr>
          <a:lstStyle/>
          <a:p>
            <a:r>
              <a:rPr kumimoji="1" lang="en-US" altLang="ja-JP" sz="2000" dirty="0">
                <a:latin typeface="メイリオ" panose="020B0604030504040204" pitchFamily="50" charset="-128"/>
                <a:ea typeface="メイリオ" panose="020B0604030504040204" pitchFamily="50" charset="-128"/>
                <a:cs typeface="メイリオ" panose="020B0604030504040204" pitchFamily="50" charset="-128"/>
              </a:rPr>
              <a:t>2017</a:t>
            </a:r>
            <a:r>
              <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rPr>
              <a:t>年</a:t>
            </a:r>
            <a:r>
              <a:rPr kumimoji="1" lang="en-US" altLang="ja-JP" sz="2000" dirty="0">
                <a:latin typeface="メイリオ" panose="020B0604030504040204" pitchFamily="50" charset="-128"/>
                <a:ea typeface="メイリオ" panose="020B0604030504040204" pitchFamily="50" charset="-128"/>
                <a:cs typeface="メイリオ" panose="020B0604030504040204" pitchFamily="50" charset="-128"/>
              </a:rPr>
              <a:t>5</a:t>
            </a:r>
            <a:r>
              <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rPr>
              <a:t>月</a:t>
            </a:r>
            <a:r>
              <a:rPr kumimoji="1" lang="en-US" altLang="ja-JP" sz="2000" dirty="0">
                <a:latin typeface="メイリオ" panose="020B0604030504040204" pitchFamily="50" charset="-128"/>
                <a:ea typeface="メイリオ" panose="020B0604030504040204" pitchFamily="50" charset="-128"/>
                <a:cs typeface="メイリオ" panose="020B0604030504040204" pitchFamily="50" charset="-128"/>
              </a:rPr>
              <a:t>29</a:t>
            </a:r>
            <a:r>
              <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rPr>
              <a:t>日（月）</a:t>
            </a:r>
          </a:p>
        </p:txBody>
      </p:sp>
      <p:sp>
        <p:nvSpPr>
          <p:cNvPr id="3" name="テキスト ボックス 2">
            <a:extLst>
              <a:ext uri="{FF2B5EF4-FFF2-40B4-BE49-F238E27FC236}">
                <a16:creationId xmlns:a16="http://schemas.microsoft.com/office/drawing/2014/main" id="{4EE86B8C-7FF5-44CD-9DE4-2431DBF5A6D9}"/>
              </a:ext>
            </a:extLst>
          </p:cNvPr>
          <p:cNvSpPr txBox="1"/>
          <p:nvPr/>
        </p:nvSpPr>
        <p:spPr>
          <a:xfrm>
            <a:off x="200472" y="260648"/>
            <a:ext cx="3024336" cy="369332"/>
          </a:xfrm>
          <a:prstGeom prst="rect">
            <a:avLst/>
          </a:prstGeom>
          <a:noFill/>
          <a:ln>
            <a:solidFill>
              <a:schemeClr val="accent1"/>
            </a:solidFill>
          </a:ln>
        </p:spPr>
        <p:txBody>
          <a:bodyPr wrap="square" rtlCol="0">
            <a:spAutoFit/>
          </a:bodyPr>
          <a:lstStyle/>
          <a:p>
            <a:r>
              <a:rPr kumimoji="1" lang="ja-JP" altLang="en-US" dirty="0"/>
              <a:t>業界横断</a:t>
            </a:r>
            <a:r>
              <a:rPr kumimoji="1" lang="en-US" altLang="ja-JP" dirty="0"/>
              <a:t>2017-1-06</a:t>
            </a:r>
            <a:endParaRPr kumimoji="1" lang="ja-JP" altLang="en-US" dirty="0"/>
          </a:p>
        </p:txBody>
      </p:sp>
    </p:spTree>
    <p:extLst>
      <p:ext uri="{BB962C8B-B14F-4D97-AF65-F5344CB8AC3E}">
        <p14:creationId xmlns:p14="http://schemas.microsoft.com/office/powerpoint/2010/main" val="35519790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a:t>１－２．事業の</a:t>
            </a:r>
            <a:r>
              <a:rPr lang="ja-JP" altLang="en-US" dirty="0"/>
              <a:t>目的</a:t>
            </a:r>
            <a:br>
              <a:rPr kumimoji="1" lang="en-US" altLang="ja-JP" dirty="0"/>
            </a:br>
            <a:r>
              <a:rPr lang="ja-JP" altLang="en-US" dirty="0"/>
              <a:t>　１－２－２．次世代企業間データ連携の目指す姿</a:t>
            </a:r>
            <a:endParaRPr kumimoji="1" lang="ja-JP" altLang="en-US" dirty="0"/>
          </a:p>
        </p:txBody>
      </p:sp>
      <p:sp>
        <p:nvSpPr>
          <p:cNvPr id="9" name="テキスト プレースホルダー 8"/>
          <p:cNvSpPr>
            <a:spLocks noGrp="1"/>
          </p:cNvSpPr>
          <p:nvPr>
            <p:ph type="body" sz="quarter" idx="11"/>
          </p:nvPr>
        </p:nvSpPr>
        <p:spPr>
          <a:noFill/>
          <a:ln w="9525">
            <a:noFill/>
            <a:miter lim="800000"/>
            <a:headEnd/>
            <a:tailEnd/>
          </a:ln>
        </p:spPr>
        <p:txBody>
          <a:bodyPr vert="horz" wrap="square" lIns="45720" tIns="45720" rIns="45720" bIns="45720" numCol="1" anchor="t" anchorCtr="0" compatLnSpc="1">
            <a:prstTxWarp prst="textNoShape">
              <a:avLst/>
            </a:prstTxWarp>
          </a:bodyPr>
          <a:lstStyle/>
          <a:p>
            <a:pPr indent="174625"/>
            <a:r>
              <a:rPr lang="ja-JP" altLang="en-US" dirty="0"/>
              <a:t>ビジネスデータ連携基盤のイメージを下図に示す。</a:t>
            </a:r>
            <a:endParaRPr lang="en-US" altLang="ja-JP" dirty="0"/>
          </a:p>
          <a:p>
            <a:pPr indent="174625"/>
            <a:r>
              <a:rPr lang="ja-JP" altLang="en-US" dirty="0"/>
              <a:t>ビジネスデータ連携基盤は、本事業で実証検証する共通</a:t>
            </a:r>
            <a:r>
              <a:rPr lang="en-US" altLang="ja-JP" dirty="0"/>
              <a:t>EDI</a:t>
            </a:r>
            <a:r>
              <a:rPr lang="ja-JP" altLang="en-US" dirty="0"/>
              <a:t>プラットフォームを起点とし、金融</a:t>
            </a:r>
            <a:r>
              <a:rPr lang="en-US" altLang="ja-JP" dirty="0"/>
              <a:t>EDI</a:t>
            </a:r>
            <a:r>
              <a:rPr lang="ja-JP" altLang="en-US" dirty="0"/>
              <a:t>情報や取引</a:t>
            </a:r>
            <a:r>
              <a:rPr lang="en-US" altLang="ja-JP" dirty="0"/>
              <a:t>EDI</a:t>
            </a:r>
            <a:r>
              <a:rPr lang="ja-JP" altLang="en-US" dirty="0"/>
              <a:t>情報以外のビジネス</a:t>
            </a:r>
            <a:r>
              <a:rPr lang="en-US" altLang="ja-JP" dirty="0" err="1"/>
              <a:t>IoT</a:t>
            </a:r>
            <a:r>
              <a:rPr lang="ja-JP" altLang="en-US" dirty="0"/>
              <a:t>情報（在庫情報、工程情報、品質情報など）の企業間情報交換へ拡張することにより実現する次世代のビジネスデータ連携プラットフォームである。</a:t>
            </a:r>
          </a:p>
        </p:txBody>
      </p:sp>
      <p:cxnSp>
        <p:nvCxnSpPr>
          <p:cNvPr id="109" name="直線コネクタ 108"/>
          <p:cNvCxnSpPr/>
          <p:nvPr/>
        </p:nvCxnSpPr>
        <p:spPr bwMode="auto">
          <a:xfrm>
            <a:off x="688204" y="2078876"/>
            <a:ext cx="8639999" cy="0"/>
          </a:xfrm>
          <a:prstGeom prst="line">
            <a:avLst/>
          </a:prstGeom>
          <a:solidFill>
            <a:schemeClr val="bg1"/>
          </a:solidFill>
          <a:ln w="6350" cap="flat" cmpd="sng" algn="ctr">
            <a:solidFill>
              <a:schemeClr val="tx1"/>
            </a:solidFill>
            <a:prstDash val="solid"/>
            <a:round/>
            <a:headEnd type="none" w="med" len="med"/>
            <a:tailEnd type="none" w="lg" len="lg"/>
          </a:ln>
          <a:effectLst/>
        </p:spPr>
      </p:cxnSp>
      <p:sp>
        <p:nvSpPr>
          <p:cNvPr id="110" name="正方形/長方形 109"/>
          <p:cNvSpPr/>
          <p:nvPr/>
        </p:nvSpPr>
        <p:spPr>
          <a:xfrm>
            <a:off x="688203" y="1771099"/>
            <a:ext cx="8639999" cy="307777"/>
          </a:xfrm>
          <a:prstGeom prst="rect">
            <a:avLst/>
          </a:prstGeom>
        </p:spPr>
        <p:txBody>
          <a:bodyPr wrap="square" lIns="36000" rIns="36000">
            <a:spAutoFit/>
          </a:bodyPr>
          <a:lstStyle/>
          <a:p>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ビジネスデータ連携基盤の実現イメージ</a:t>
            </a:r>
          </a:p>
        </p:txBody>
      </p:sp>
      <p:sp>
        <p:nvSpPr>
          <p:cNvPr id="2" name="スライド番号プレースホルダー 1"/>
          <p:cNvSpPr>
            <a:spLocks noGrp="1"/>
          </p:cNvSpPr>
          <p:nvPr>
            <p:ph type="sldNum" sz="quarter" idx="10"/>
          </p:nvPr>
        </p:nvSpPr>
        <p:spPr/>
        <p:txBody>
          <a:bodyPr/>
          <a:lstStyle/>
          <a:p>
            <a:pPr>
              <a:defRPr/>
            </a:pPr>
            <a:fld id="{E23FCA8B-8EEC-4D27-8B48-E8C8526513BF}" type="slidenum">
              <a:rPr lang="ja-JP" altLang="en-GB" smtClean="0">
                <a:solidFill>
                  <a:srgbClr val="7889FB"/>
                </a:solidFill>
              </a:rPr>
              <a:pPr>
                <a:defRPr/>
              </a:pPr>
              <a:t>2</a:t>
            </a:fld>
            <a:endParaRPr lang="en-GB" altLang="ja-JP" dirty="0">
              <a:solidFill>
                <a:srgbClr val="7889FB"/>
              </a:solidFill>
            </a:endParaRPr>
          </a:p>
        </p:txBody>
      </p:sp>
      <p:sp>
        <p:nvSpPr>
          <p:cNvPr id="56" name="楕円 55"/>
          <p:cNvSpPr/>
          <p:nvPr/>
        </p:nvSpPr>
        <p:spPr bwMode="auto">
          <a:xfrm>
            <a:off x="1722037" y="3289662"/>
            <a:ext cx="5644746" cy="2163215"/>
          </a:xfrm>
          <a:prstGeom prst="ellipse">
            <a:avLst/>
          </a:prstGeom>
          <a:solidFill>
            <a:srgbClr val="CBF5F9"/>
          </a:solidFill>
          <a:ln w="6350" cap="flat" cmpd="sng" algn="ctr">
            <a:solidFill>
              <a:srgbClr val="000000"/>
            </a:solidFill>
            <a:prstDash val="solid"/>
            <a:round/>
            <a:headEnd type="none" w="med" len="med"/>
            <a:tailEnd type="none" w="lg" len="lg"/>
          </a:ln>
          <a:effectLst/>
        </p:spPr>
        <p:txBody>
          <a:bodyPr vert="horz" wrap="square" lIns="76686" tIns="39877" rIns="76686" bIns="39877" numCol="1" rtlCol="0" anchor="ctr" anchorCtr="0" compatLnSpc="1">
            <a:prstTxWarp prst="textNoShape">
              <a:avLst/>
            </a:prstTxWarp>
          </a:bodyPr>
          <a:lstStyle/>
          <a:p>
            <a:pPr marL="0" marR="0" lvl="0" indent="0" algn="ctr" defTabSz="779173" eaLnBrk="1" fontAlgn="base" latinLnBrk="0" hangingPunct="1">
              <a:lnSpc>
                <a:spcPct val="100000"/>
              </a:lnSpc>
              <a:spcBef>
                <a:spcPct val="50000"/>
              </a:spcBef>
              <a:spcAft>
                <a:spcPct val="0"/>
              </a:spcAft>
              <a:buClrTx/>
              <a:buSzTx/>
              <a:buFontTx/>
              <a:buNone/>
              <a:tabLst/>
              <a:defRPr/>
            </a:pPr>
            <a:endParaRPr kumimoji="0" lang="ja-JP" altLang="en-US" sz="14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7" name="楕円 56"/>
          <p:cNvSpPr/>
          <p:nvPr/>
        </p:nvSpPr>
        <p:spPr bwMode="auto">
          <a:xfrm>
            <a:off x="1937194" y="4052850"/>
            <a:ext cx="3635655" cy="1239833"/>
          </a:xfrm>
          <a:prstGeom prst="ellipse">
            <a:avLst/>
          </a:prstGeom>
          <a:solidFill>
            <a:srgbClr val="CCECFF"/>
          </a:solidFill>
          <a:ln w="6350" cap="flat" cmpd="sng" algn="ctr">
            <a:solidFill>
              <a:srgbClr val="000000"/>
            </a:solidFill>
            <a:prstDash val="solid"/>
            <a:round/>
            <a:headEnd type="none" w="med" len="med"/>
            <a:tailEnd type="none" w="lg" len="lg"/>
          </a:ln>
          <a:effectLst/>
        </p:spPr>
        <p:txBody>
          <a:bodyPr vert="horz" wrap="square" lIns="76686" tIns="39877" rIns="76686" bIns="39877" numCol="1" rtlCol="0" anchor="ctr" anchorCtr="0" compatLnSpc="1">
            <a:prstTxWarp prst="textNoShape">
              <a:avLst/>
            </a:prstTxWarp>
          </a:bodyPr>
          <a:lstStyle/>
          <a:p>
            <a:pPr marL="0" marR="0" lvl="0" indent="0" algn="ctr" defTabSz="779173" eaLnBrk="1" fontAlgn="base" latinLnBrk="0" hangingPunct="1">
              <a:lnSpc>
                <a:spcPct val="100000"/>
              </a:lnSpc>
              <a:spcBef>
                <a:spcPct val="50000"/>
              </a:spcBef>
              <a:spcAft>
                <a:spcPct val="0"/>
              </a:spcAft>
              <a:buClrTx/>
              <a:buSzTx/>
              <a:buFontTx/>
              <a:buNone/>
              <a:tabLst/>
              <a:defRPr/>
            </a:pPr>
            <a:endParaRPr kumimoji="0" lang="ja-JP" altLang="en-US" sz="14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8" name="楕円 57"/>
          <p:cNvSpPr/>
          <p:nvPr/>
        </p:nvSpPr>
        <p:spPr bwMode="auto">
          <a:xfrm>
            <a:off x="2141284" y="4610378"/>
            <a:ext cx="2515593" cy="571924"/>
          </a:xfrm>
          <a:prstGeom prst="ellipse">
            <a:avLst/>
          </a:prstGeom>
          <a:solidFill>
            <a:srgbClr val="00B0F0"/>
          </a:solidFill>
          <a:ln w="6350" cap="flat" cmpd="sng" algn="ctr">
            <a:solidFill>
              <a:srgbClr val="000000"/>
            </a:solidFill>
            <a:prstDash val="solid"/>
            <a:round/>
            <a:headEnd type="none" w="med" len="med"/>
            <a:tailEnd type="none" w="lg" len="lg"/>
          </a:ln>
          <a:effectLst/>
        </p:spPr>
        <p:txBody>
          <a:bodyPr vert="horz" wrap="square" lIns="76686" tIns="39877" rIns="76686" bIns="39877" numCol="1" rtlCol="0" anchor="ctr" anchorCtr="0" compatLnSpc="1">
            <a:prstTxWarp prst="textNoShape">
              <a:avLst/>
            </a:prstTxWarp>
          </a:bodyPr>
          <a:lstStyle/>
          <a:p>
            <a:pPr marL="0" marR="0" lvl="0" indent="0" algn="ctr" defTabSz="779173" eaLnBrk="1" fontAlgn="base" latinLnBrk="0" hangingPunct="1">
              <a:lnSpc>
                <a:spcPct val="100000"/>
              </a:lnSpc>
              <a:spcBef>
                <a:spcPct val="50000"/>
              </a:spcBef>
              <a:spcAft>
                <a:spcPct val="0"/>
              </a:spcAft>
              <a:buClrTx/>
              <a:buSzTx/>
              <a:buFontTx/>
              <a:buNone/>
              <a:tabLst/>
              <a:defRPr/>
            </a:pPr>
            <a:r>
              <a:rPr kumimoji="0" lang="ja-JP" altLang="en-US" sz="14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共通</a:t>
            </a:r>
            <a:r>
              <a:rPr kumimoji="0" lang="en-US" altLang="ja-JP" sz="14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EDI</a:t>
            </a:r>
            <a:r>
              <a:rPr kumimoji="0" lang="ja-JP" altLang="en-US" sz="14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プラットフォーム</a:t>
            </a:r>
          </a:p>
        </p:txBody>
      </p:sp>
      <p:sp>
        <p:nvSpPr>
          <p:cNvPr id="60" name="円形吹き出し 14"/>
          <p:cNvSpPr/>
          <p:nvPr/>
        </p:nvSpPr>
        <p:spPr bwMode="auto">
          <a:xfrm>
            <a:off x="1062144" y="5049384"/>
            <a:ext cx="1472542" cy="610380"/>
          </a:xfrm>
          <a:prstGeom prst="wedgeEllipseCallout">
            <a:avLst>
              <a:gd name="adj1" fmla="val 62840"/>
              <a:gd name="adj2" fmla="val -57726"/>
            </a:avLst>
          </a:prstGeom>
          <a:solidFill>
            <a:srgbClr val="CCFFCC"/>
          </a:solidFill>
          <a:ln w="6350" cap="flat" cmpd="sng" algn="ctr">
            <a:solidFill>
              <a:srgbClr val="000000"/>
            </a:solidFill>
            <a:prstDash val="solid"/>
            <a:round/>
            <a:headEnd type="none" w="med" len="med"/>
            <a:tailEnd type="none" w="lg" len="lg"/>
          </a:ln>
          <a:effectLst/>
        </p:spPr>
        <p:txBody>
          <a:bodyPr vert="horz" wrap="square" lIns="76686" tIns="39877" rIns="76686" bIns="39877" numCol="1" rtlCol="0" anchor="ctr" anchorCtr="0" compatLnSpc="1">
            <a:prstTxWarp prst="textNoShape">
              <a:avLst/>
            </a:prstTxWarp>
          </a:bodyPr>
          <a:lstStyle/>
          <a:p>
            <a:pPr marL="0" marR="0" lvl="0" indent="0" algn="ctr" defTabSz="779173" eaLnBrk="1" fontAlgn="base" latinLnBrk="0" hangingPunct="1">
              <a:lnSpc>
                <a:spcPct val="100000"/>
              </a:lnSpc>
              <a:spcBef>
                <a:spcPct val="50000"/>
              </a:spcBef>
              <a:spcAft>
                <a:spcPct val="0"/>
              </a:spcAft>
              <a:buClrTx/>
              <a:buSzTx/>
              <a:buFontTx/>
              <a:buNone/>
              <a:tabLst/>
              <a:defRPr/>
            </a:pPr>
            <a:r>
              <a:rPr kumimoji="0" lang="ja-JP" altLang="en-US"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事務処理の</a:t>
            </a:r>
            <a:br>
              <a:rPr kumimoji="0" lang="en-US" altLang="ja-JP"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br>
            <a:r>
              <a:rPr kumimoji="0" lang="ja-JP" altLang="en-US"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省力化</a:t>
            </a:r>
          </a:p>
        </p:txBody>
      </p:sp>
      <p:sp>
        <p:nvSpPr>
          <p:cNvPr id="61" name="円形吹き出し 22"/>
          <p:cNvSpPr/>
          <p:nvPr/>
        </p:nvSpPr>
        <p:spPr bwMode="auto">
          <a:xfrm>
            <a:off x="498850" y="4325026"/>
            <a:ext cx="1564803" cy="610380"/>
          </a:xfrm>
          <a:prstGeom prst="wedgeEllipseCallout">
            <a:avLst>
              <a:gd name="adj1" fmla="val 74409"/>
              <a:gd name="adj2" fmla="val -4909"/>
            </a:avLst>
          </a:prstGeom>
          <a:solidFill>
            <a:srgbClr val="CCFFCC"/>
          </a:solidFill>
          <a:ln w="6350" cap="flat" cmpd="sng" algn="ctr">
            <a:solidFill>
              <a:srgbClr val="000000"/>
            </a:solidFill>
            <a:prstDash val="solid"/>
            <a:round/>
            <a:headEnd type="none" w="med" len="med"/>
            <a:tailEnd type="none" w="lg" len="lg"/>
          </a:ln>
          <a:effectLst/>
        </p:spPr>
        <p:txBody>
          <a:bodyPr vert="horz" wrap="square" lIns="76686" tIns="39877" rIns="76686" bIns="39877" numCol="1" rtlCol="0" anchor="ctr" anchorCtr="0" compatLnSpc="1">
            <a:prstTxWarp prst="textNoShape">
              <a:avLst/>
            </a:prstTxWarp>
          </a:bodyPr>
          <a:lstStyle/>
          <a:p>
            <a:pPr marL="0" marR="0" lvl="0" indent="0" algn="ctr" defTabSz="779173" eaLnBrk="1" fontAlgn="base" latinLnBrk="0" hangingPunct="1">
              <a:lnSpc>
                <a:spcPct val="100000"/>
              </a:lnSpc>
              <a:spcBef>
                <a:spcPct val="50000"/>
              </a:spcBef>
              <a:spcAft>
                <a:spcPct val="0"/>
              </a:spcAft>
              <a:buClrTx/>
              <a:buSzTx/>
              <a:buFontTx/>
              <a:buNone/>
              <a:tabLst/>
              <a:defRPr/>
            </a:pPr>
            <a:r>
              <a:rPr kumimoji="0" lang="ja-JP" altLang="en-US"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在庫の削減・最適化</a:t>
            </a:r>
          </a:p>
        </p:txBody>
      </p:sp>
      <p:sp>
        <p:nvSpPr>
          <p:cNvPr id="63" name="円形吹き出し 23"/>
          <p:cNvSpPr/>
          <p:nvPr/>
        </p:nvSpPr>
        <p:spPr bwMode="auto">
          <a:xfrm>
            <a:off x="1239759" y="2712279"/>
            <a:ext cx="2235833" cy="748081"/>
          </a:xfrm>
          <a:prstGeom prst="wedgeEllipseCallout">
            <a:avLst>
              <a:gd name="adj1" fmla="val 38783"/>
              <a:gd name="adj2" fmla="val 87234"/>
            </a:avLst>
          </a:prstGeom>
          <a:solidFill>
            <a:srgbClr val="CCFFCC"/>
          </a:solidFill>
          <a:ln w="6350" cap="flat" cmpd="sng" algn="ctr">
            <a:solidFill>
              <a:srgbClr val="000000"/>
            </a:solidFill>
            <a:prstDash val="solid"/>
            <a:round/>
            <a:headEnd type="none" w="med" len="med"/>
            <a:tailEnd type="none" w="lg" len="lg"/>
          </a:ln>
          <a:effectLst/>
        </p:spPr>
        <p:txBody>
          <a:bodyPr vert="horz" wrap="none" lIns="76686" tIns="39877" rIns="76686" bIns="39877" numCol="1" rtlCol="0" anchor="ctr" anchorCtr="0" compatLnSpc="1">
            <a:prstTxWarp prst="textNoShape">
              <a:avLst/>
            </a:prstTxWarp>
          </a:bodyPr>
          <a:lstStyle/>
          <a:p>
            <a:pPr marL="0" marR="0" lvl="0" indent="0" algn="ctr" defTabSz="779173" eaLnBrk="1" fontAlgn="base" latinLnBrk="0" hangingPunct="1">
              <a:lnSpc>
                <a:spcPct val="100000"/>
              </a:lnSpc>
              <a:spcBef>
                <a:spcPct val="50000"/>
              </a:spcBef>
              <a:spcAft>
                <a:spcPct val="0"/>
              </a:spcAft>
              <a:buClrTx/>
              <a:buSzTx/>
              <a:buFontTx/>
              <a:buNone/>
              <a:tabLst/>
              <a:defRPr/>
            </a:pPr>
            <a:r>
              <a:rPr kumimoji="0" lang="ja-JP" altLang="en-US"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取引データの蓄積</a:t>
            </a:r>
            <a:br>
              <a:rPr kumimoji="0" lang="en-US" altLang="ja-JP"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br>
            <a:r>
              <a:rPr kumimoji="0" lang="ja-JP" altLang="en-US"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・分析による戦略的利活用</a:t>
            </a:r>
          </a:p>
        </p:txBody>
      </p:sp>
      <p:sp>
        <p:nvSpPr>
          <p:cNvPr id="114" name="円形吹き出し 24"/>
          <p:cNvSpPr/>
          <p:nvPr/>
        </p:nvSpPr>
        <p:spPr bwMode="auto">
          <a:xfrm>
            <a:off x="3194579" y="5289696"/>
            <a:ext cx="2299535" cy="707555"/>
          </a:xfrm>
          <a:prstGeom prst="wedgeEllipseCallout">
            <a:avLst>
              <a:gd name="adj1" fmla="val 23076"/>
              <a:gd name="adj2" fmla="val -87859"/>
            </a:avLst>
          </a:prstGeom>
          <a:solidFill>
            <a:srgbClr val="CCFFCC"/>
          </a:solidFill>
          <a:ln w="6350" cap="flat" cmpd="sng" algn="ctr">
            <a:solidFill>
              <a:srgbClr val="000000"/>
            </a:solidFill>
            <a:prstDash val="solid"/>
            <a:round/>
            <a:headEnd type="none" w="med" len="med"/>
            <a:tailEnd type="none" w="lg" len="lg"/>
          </a:ln>
          <a:effectLst/>
        </p:spPr>
        <p:txBody>
          <a:bodyPr vert="horz" wrap="square" lIns="76686" tIns="39877" rIns="76686" bIns="39877" numCol="1" rtlCol="0" anchor="ctr" anchorCtr="0" compatLnSpc="1">
            <a:prstTxWarp prst="textNoShape">
              <a:avLst/>
            </a:prstTxWarp>
          </a:bodyPr>
          <a:lstStyle/>
          <a:p>
            <a:pPr marL="0" marR="0" lvl="0" indent="0" algn="ctr" defTabSz="779173" eaLnBrk="1" fontAlgn="base" latinLnBrk="0" hangingPunct="1">
              <a:lnSpc>
                <a:spcPct val="100000"/>
              </a:lnSpc>
              <a:spcBef>
                <a:spcPct val="50000"/>
              </a:spcBef>
              <a:spcAft>
                <a:spcPct val="0"/>
              </a:spcAft>
              <a:buClrTx/>
              <a:buSzTx/>
              <a:buFontTx/>
              <a:buNone/>
              <a:tabLst/>
              <a:defRPr/>
            </a:pPr>
            <a:r>
              <a:rPr kumimoji="0" lang="ja-JP" altLang="en-US"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サプライチェーンを通じた生産・流通の</a:t>
            </a:r>
            <a:br>
              <a:rPr kumimoji="0" lang="en-US" altLang="ja-JP"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br>
            <a:r>
              <a:rPr kumimoji="0" lang="ja-JP" altLang="en-US"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効率化、最適化</a:t>
            </a:r>
          </a:p>
        </p:txBody>
      </p:sp>
      <p:sp>
        <p:nvSpPr>
          <p:cNvPr id="115" name="四角形吹き出し 19"/>
          <p:cNvSpPr/>
          <p:nvPr/>
        </p:nvSpPr>
        <p:spPr bwMode="auto">
          <a:xfrm>
            <a:off x="5526105" y="4194701"/>
            <a:ext cx="1327264" cy="665779"/>
          </a:xfrm>
          <a:prstGeom prst="wedgeRectCallout">
            <a:avLst>
              <a:gd name="adj1" fmla="val -91908"/>
              <a:gd name="adj2" fmla="val 32484"/>
            </a:avLst>
          </a:prstGeom>
          <a:solidFill>
            <a:srgbClr val="FFFF00"/>
          </a:solidFill>
          <a:ln w="6350" cap="flat" cmpd="sng" algn="ctr">
            <a:solidFill>
              <a:srgbClr val="000000"/>
            </a:solidFill>
            <a:prstDash val="solid"/>
            <a:round/>
            <a:headEnd type="none" w="med" len="med"/>
            <a:tailEnd type="none" w="lg" len="lg"/>
          </a:ln>
          <a:effectLst/>
        </p:spPr>
        <p:txBody>
          <a:bodyPr vert="horz" wrap="square" lIns="76686" tIns="39877" rIns="76686" bIns="39877" numCol="1" rtlCol="0" anchor="ctr" anchorCtr="0" compatLnSpc="1">
            <a:prstTxWarp prst="textNoShape">
              <a:avLst/>
            </a:prstTxWarp>
          </a:bodyPr>
          <a:lstStyle/>
          <a:p>
            <a:pPr marL="0" marR="0" lvl="0" indent="0" algn="ctr" defTabSz="779173" eaLnBrk="1" fontAlgn="base" latinLnBrk="0" hangingPunct="1">
              <a:lnSpc>
                <a:spcPct val="100000"/>
              </a:lnSpc>
              <a:spcBef>
                <a:spcPct val="50000"/>
              </a:spcBef>
              <a:spcAft>
                <a:spcPct val="0"/>
              </a:spcAft>
              <a:buClrTx/>
              <a:buSzTx/>
              <a:buFontTx/>
              <a:buNone/>
              <a:tabLst/>
              <a:defRPr/>
            </a:pPr>
            <a:endParaRPr kumimoji="0" lang="ja-JP" altLang="en-US" sz="14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 name="テキスト ボックス 115"/>
          <p:cNvSpPr txBox="1"/>
          <p:nvPr/>
        </p:nvSpPr>
        <p:spPr>
          <a:xfrm>
            <a:off x="5487887" y="4241744"/>
            <a:ext cx="1372392" cy="523220"/>
          </a:xfrm>
          <a:prstGeom prst="rect">
            <a:avLst/>
          </a:prstGeom>
          <a:noFill/>
        </p:spPr>
        <p:txBody>
          <a:bodyPr wrap="square" rtlCol="0">
            <a:spAutoFit/>
          </a:bodyPr>
          <a:lstStyle/>
          <a:p>
            <a:pPr algn="ctr" defTabSz="779173" fontAlgn="base">
              <a:spcBef>
                <a:spcPct val="50000"/>
              </a:spcBef>
              <a:spcAft>
                <a:spcPct val="0"/>
              </a:spcAft>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金融</a:t>
            </a:r>
            <a:r>
              <a:rPr lang="en-US" altLang="ja-JP"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EDI</a:t>
            </a: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との連携</a:t>
            </a:r>
          </a:p>
        </p:txBody>
      </p:sp>
      <p:graphicFrame>
        <p:nvGraphicFramePr>
          <p:cNvPr id="117" name="図表 116"/>
          <p:cNvGraphicFramePr/>
          <p:nvPr>
            <p:extLst>
              <p:ext uri="{D42A27DB-BD31-4B8C-83A1-F6EECF244321}">
                <p14:modId xmlns:p14="http://schemas.microsoft.com/office/powerpoint/2010/main" val="4153750114"/>
              </p:ext>
            </p:extLst>
          </p:nvPr>
        </p:nvGraphicFramePr>
        <p:xfrm>
          <a:off x="2495868" y="2363545"/>
          <a:ext cx="5353193" cy="22834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8" name="円形吹き出し 20"/>
          <p:cNvSpPr/>
          <p:nvPr/>
        </p:nvSpPr>
        <p:spPr bwMode="auto">
          <a:xfrm>
            <a:off x="416496" y="3491603"/>
            <a:ext cx="2046724" cy="704897"/>
          </a:xfrm>
          <a:prstGeom prst="wedgeEllipseCallout">
            <a:avLst>
              <a:gd name="adj1" fmla="val 58993"/>
              <a:gd name="adj2" fmla="val 65391"/>
            </a:avLst>
          </a:prstGeom>
          <a:solidFill>
            <a:srgbClr val="CCFFCC"/>
          </a:solidFill>
          <a:ln w="6350" cap="flat" cmpd="sng" algn="ctr">
            <a:solidFill>
              <a:srgbClr val="000000"/>
            </a:solidFill>
            <a:prstDash val="solid"/>
            <a:round/>
            <a:headEnd type="none" w="med" len="med"/>
            <a:tailEnd type="none" w="lg" len="lg"/>
          </a:ln>
          <a:effectLst/>
        </p:spPr>
        <p:txBody>
          <a:bodyPr vert="horz" wrap="square" lIns="76686" tIns="39877" rIns="76686" bIns="39877" numCol="1" rtlCol="0" anchor="ctr" anchorCtr="0" compatLnSpc="1">
            <a:prstTxWarp prst="textNoShape">
              <a:avLst/>
            </a:prstTxWarp>
          </a:bodyPr>
          <a:lstStyle/>
          <a:p>
            <a:pPr marL="0" marR="0" lvl="0" indent="0" algn="ctr" defTabSz="779173" eaLnBrk="1" fontAlgn="base" latinLnBrk="0" hangingPunct="1">
              <a:lnSpc>
                <a:spcPct val="100000"/>
              </a:lnSpc>
              <a:spcBef>
                <a:spcPct val="50000"/>
              </a:spcBef>
              <a:spcAft>
                <a:spcPct val="0"/>
              </a:spcAft>
              <a:buClrTx/>
              <a:buSzTx/>
              <a:buFontTx/>
              <a:buNone/>
              <a:tabLst/>
              <a:defRPr/>
            </a:pPr>
            <a:r>
              <a:rPr kumimoji="0" lang="ja-JP" altLang="en-US"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生産コストの削減・人手不足の解消</a:t>
            </a:r>
            <a:endParaRPr kumimoji="0" lang="ja-JP" altLang="en-US" sz="12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 name="テキスト ボックス 118"/>
          <p:cNvSpPr txBox="1"/>
          <p:nvPr/>
        </p:nvSpPr>
        <p:spPr>
          <a:xfrm>
            <a:off x="3113864" y="4132851"/>
            <a:ext cx="2315369" cy="523220"/>
          </a:xfrm>
          <a:prstGeom prst="rect">
            <a:avLst/>
          </a:prstGeom>
          <a:noFill/>
        </p:spPr>
        <p:txBody>
          <a:bodyPr wrap="square" rtlCol="0">
            <a:spAutoFit/>
          </a:bodyPr>
          <a:lstStyle/>
          <a:p>
            <a:pPr algn="ctr" defTabSz="779173" fontAlgn="base">
              <a:spcBef>
                <a:spcPct val="50000"/>
              </a:spcBef>
              <a:spcAft>
                <a:spcPct val="0"/>
              </a:spcAft>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中小企業の　　　　　　　　企業内外業務の</a:t>
            </a:r>
            <a:r>
              <a:rPr lang="en-US" altLang="ja-JP"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IT</a:t>
            </a: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化促進</a:t>
            </a:r>
          </a:p>
        </p:txBody>
      </p:sp>
      <p:sp>
        <p:nvSpPr>
          <p:cNvPr id="120" name="四角形吹き出し 19"/>
          <p:cNvSpPr/>
          <p:nvPr/>
        </p:nvSpPr>
        <p:spPr bwMode="auto">
          <a:xfrm>
            <a:off x="7497632" y="4094393"/>
            <a:ext cx="1327264" cy="665779"/>
          </a:xfrm>
          <a:prstGeom prst="wedgeRectCallout">
            <a:avLst>
              <a:gd name="adj1" fmla="val -91908"/>
              <a:gd name="adj2" fmla="val 32484"/>
            </a:avLst>
          </a:prstGeom>
          <a:solidFill>
            <a:srgbClr val="FFFF00"/>
          </a:solidFill>
          <a:ln w="6350" cap="flat" cmpd="sng" algn="ctr">
            <a:solidFill>
              <a:srgbClr val="000000"/>
            </a:solidFill>
            <a:prstDash val="solid"/>
            <a:round/>
            <a:headEnd type="none" w="med" len="med"/>
            <a:tailEnd type="none" w="lg" len="lg"/>
          </a:ln>
          <a:effectLst/>
        </p:spPr>
        <p:txBody>
          <a:bodyPr vert="horz" wrap="square" lIns="76686" tIns="39877" rIns="76686" bIns="39877" numCol="1" rtlCol="0" anchor="ctr" anchorCtr="0" compatLnSpc="1">
            <a:prstTxWarp prst="textNoShape">
              <a:avLst/>
            </a:prstTxWarp>
          </a:bodyPr>
          <a:lstStyle/>
          <a:p>
            <a:pPr marL="0" marR="0" lvl="0" indent="0" algn="ctr" defTabSz="779173" eaLnBrk="1" fontAlgn="base" latinLnBrk="0" hangingPunct="1">
              <a:lnSpc>
                <a:spcPct val="100000"/>
              </a:lnSpc>
              <a:spcBef>
                <a:spcPct val="50000"/>
              </a:spcBef>
              <a:spcAft>
                <a:spcPct val="0"/>
              </a:spcAft>
              <a:buClrTx/>
              <a:buSzTx/>
              <a:buFontTx/>
              <a:buNone/>
              <a:tabLst/>
              <a:defRPr/>
            </a:pPr>
            <a:endParaRPr kumimoji="0" lang="ja-JP" altLang="en-US" sz="14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 name="テキスト ボックス 120"/>
          <p:cNvSpPr txBox="1"/>
          <p:nvPr/>
        </p:nvSpPr>
        <p:spPr>
          <a:xfrm>
            <a:off x="7463655" y="4180717"/>
            <a:ext cx="1372392" cy="307777"/>
          </a:xfrm>
          <a:prstGeom prst="rect">
            <a:avLst/>
          </a:prstGeom>
          <a:noFill/>
        </p:spPr>
        <p:txBody>
          <a:bodyPr wrap="square" rtlCol="0">
            <a:spAutoFit/>
          </a:bodyPr>
          <a:lstStyle/>
          <a:p>
            <a:pPr algn="ctr" defTabSz="779173" fontAlgn="base">
              <a:spcBef>
                <a:spcPct val="50000"/>
              </a:spcBef>
              <a:spcAft>
                <a:spcPct val="0"/>
              </a:spcAft>
              <a:defRPr/>
            </a:pPr>
            <a:r>
              <a:rPr lang="en-US" altLang="ja-JP" sz="14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IoT</a:t>
            </a: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との連携</a:t>
            </a:r>
          </a:p>
        </p:txBody>
      </p:sp>
      <p:sp>
        <p:nvSpPr>
          <p:cNvPr id="122" name="円形吹き出し 24"/>
          <p:cNvSpPr/>
          <p:nvPr/>
        </p:nvSpPr>
        <p:spPr bwMode="auto">
          <a:xfrm>
            <a:off x="5600630" y="5499921"/>
            <a:ext cx="2090450" cy="583666"/>
          </a:xfrm>
          <a:prstGeom prst="wedgeEllipseCallout">
            <a:avLst>
              <a:gd name="adj1" fmla="val -39738"/>
              <a:gd name="adj2" fmla="val -179122"/>
            </a:avLst>
          </a:prstGeom>
          <a:solidFill>
            <a:srgbClr val="CCFFCC"/>
          </a:solidFill>
          <a:ln w="6350" cap="flat" cmpd="sng" algn="ctr">
            <a:solidFill>
              <a:srgbClr val="000000"/>
            </a:solidFill>
            <a:prstDash val="solid"/>
            <a:round/>
            <a:headEnd type="none" w="med" len="med"/>
            <a:tailEnd type="none" w="lg" len="lg"/>
          </a:ln>
          <a:effectLst/>
        </p:spPr>
        <p:txBody>
          <a:bodyPr vert="horz" wrap="square" lIns="76686" tIns="39877" rIns="76686" bIns="39877" numCol="1" rtlCol="0" anchor="ctr" anchorCtr="0" compatLnSpc="1">
            <a:prstTxWarp prst="textNoShape">
              <a:avLst/>
            </a:prstTxWarp>
          </a:bodyPr>
          <a:lstStyle/>
          <a:p>
            <a:pPr marL="0" marR="0" lvl="0" indent="0" algn="ctr" defTabSz="779173" eaLnBrk="1" fontAlgn="base" latinLnBrk="0" hangingPunct="1">
              <a:lnSpc>
                <a:spcPct val="100000"/>
              </a:lnSpc>
              <a:spcBef>
                <a:spcPct val="50000"/>
              </a:spcBef>
              <a:spcAft>
                <a:spcPct val="0"/>
              </a:spcAft>
              <a:buClrTx/>
              <a:buSzTx/>
              <a:buFontTx/>
              <a:buNone/>
              <a:tabLst/>
              <a:defRPr/>
            </a:pPr>
            <a:r>
              <a:rPr kumimoji="0" lang="ja-JP" altLang="en-US"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金融・商流</a:t>
            </a:r>
            <a:r>
              <a:rPr kumimoji="0" lang="en-US" altLang="ja-JP"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EDI</a:t>
            </a:r>
            <a:r>
              <a:rPr kumimoji="0" lang="ja-JP" altLang="en-US"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連携による資金繰り改善</a:t>
            </a:r>
          </a:p>
        </p:txBody>
      </p:sp>
      <p:sp>
        <p:nvSpPr>
          <p:cNvPr id="123" name="円形吹き出し 25"/>
          <p:cNvSpPr/>
          <p:nvPr/>
        </p:nvSpPr>
        <p:spPr bwMode="auto">
          <a:xfrm>
            <a:off x="6964449" y="4947419"/>
            <a:ext cx="1840678" cy="610380"/>
          </a:xfrm>
          <a:prstGeom prst="wedgeEllipseCallout">
            <a:avLst>
              <a:gd name="adj1" fmla="val 23563"/>
              <a:gd name="adj2" fmla="val -104295"/>
            </a:avLst>
          </a:prstGeom>
          <a:solidFill>
            <a:srgbClr val="CCFFCC"/>
          </a:solidFill>
          <a:ln w="6350" cap="flat" cmpd="sng" algn="ctr">
            <a:solidFill>
              <a:srgbClr val="000000"/>
            </a:solidFill>
            <a:prstDash val="solid"/>
            <a:round/>
            <a:headEnd type="none" w="med" len="med"/>
            <a:tailEnd type="none" w="lg" len="lg"/>
          </a:ln>
          <a:effectLst/>
        </p:spPr>
        <p:txBody>
          <a:bodyPr vert="horz" wrap="square" lIns="76686" tIns="39877" rIns="76686" bIns="39877" numCol="1" rtlCol="0" anchor="ctr" anchorCtr="0" compatLnSpc="1">
            <a:prstTxWarp prst="textNoShape">
              <a:avLst/>
            </a:prstTxWarp>
          </a:bodyPr>
          <a:lstStyle/>
          <a:p>
            <a:pPr marL="0" marR="0" lvl="0" indent="0" algn="ctr" defTabSz="779173" eaLnBrk="1" fontAlgn="base" latinLnBrk="0" hangingPunct="1">
              <a:lnSpc>
                <a:spcPct val="100000"/>
              </a:lnSpc>
              <a:spcBef>
                <a:spcPct val="50000"/>
              </a:spcBef>
              <a:spcAft>
                <a:spcPct val="0"/>
              </a:spcAft>
              <a:buClrTx/>
              <a:buSzTx/>
              <a:buFontTx/>
              <a:buNone/>
              <a:tabLst/>
              <a:defRPr/>
            </a:pPr>
            <a:r>
              <a:rPr kumimoji="0" lang="ja-JP" altLang="en-US"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新ビジネスモデルの創出</a:t>
            </a:r>
          </a:p>
        </p:txBody>
      </p:sp>
      <p:sp>
        <p:nvSpPr>
          <p:cNvPr id="124" name="円形吹き出し 26"/>
          <p:cNvSpPr/>
          <p:nvPr/>
        </p:nvSpPr>
        <p:spPr bwMode="auto">
          <a:xfrm>
            <a:off x="6836690" y="3331614"/>
            <a:ext cx="1921844" cy="586836"/>
          </a:xfrm>
          <a:prstGeom prst="wedgeEllipseCallout">
            <a:avLst>
              <a:gd name="adj1" fmla="val 28271"/>
              <a:gd name="adj2" fmla="val 91379"/>
            </a:avLst>
          </a:prstGeom>
          <a:solidFill>
            <a:srgbClr val="CCFFCC"/>
          </a:solidFill>
          <a:ln w="6350" cap="flat" cmpd="sng" algn="ctr">
            <a:solidFill>
              <a:srgbClr val="000000"/>
            </a:solidFill>
            <a:prstDash val="solid"/>
            <a:round/>
            <a:headEnd type="none" w="med" len="med"/>
            <a:tailEnd type="none" w="lg" len="lg"/>
          </a:ln>
          <a:effectLst/>
        </p:spPr>
        <p:txBody>
          <a:bodyPr vert="horz" wrap="square" lIns="76686" tIns="39877" rIns="76686" bIns="39877" numCol="1" rtlCol="0" anchor="ctr" anchorCtr="0" compatLnSpc="1">
            <a:prstTxWarp prst="textNoShape">
              <a:avLst/>
            </a:prstTxWarp>
          </a:bodyPr>
          <a:lstStyle/>
          <a:p>
            <a:pPr marL="0" marR="0" lvl="0" indent="0" algn="ctr" defTabSz="779173" eaLnBrk="1" fontAlgn="base" latinLnBrk="0" hangingPunct="1">
              <a:lnSpc>
                <a:spcPct val="100000"/>
              </a:lnSpc>
              <a:spcBef>
                <a:spcPct val="50000"/>
              </a:spcBef>
              <a:spcAft>
                <a:spcPct val="0"/>
              </a:spcAft>
              <a:buClrTx/>
              <a:buSzTx/>
              <a:buFontTx/>
              <a:buNone/>
              <a:tabLst/>
              <a:defRPr/>
            </a:pPr>
            <a:r>
              <a:rPr kumimoji="0" lang="ja-JP" altLang="en-US"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企業間連携促進によるイノベーションの創出</a:t>
            </a:r>
            <a:endParaRPr kumimoji="0" lang="ja-JP" altLang="en-US" sz="12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5" name="楕円 124"/>
          <p:cNvSpPr/>
          <p:nvPr/>
        </p:nvSpPr>
        <p:spPr bwMode="auto">
          <a:xfrm>
            <a:off x="6740233" y="2385757"/>
            <a:ext cx="2138780" cy="571924"/>
          </a:xfrm>
          <a:prstGeom prst="ellipse">
            <a:avLst/>
          </a:prstGeom>
          <a:solidFill>
            <a:srgbClr val="00B0F0"/>
          </a:solidFill>
          <a:ln w="6350" cap="flat" cmpd="sng" algn="ctr">
            <a:solidFill>
              <a:srgbClr val="000000"/>
            </a:solidFill>
            <a:prstDash val="solid"/>
            <a:round/>
            <a:headEnd type="none" w="med" len="med"/>
            <a:tailEnd type="none" w="lg" len="lg"/>
          </a:ln>
          <a:effectLst/>
        </p:spPr>
        <p:txBody>
          <a:bodyPr vert="horz" wrap="square" lIns="76686" tIns="39877" rIns="76686" bIns="39877" numCol="1" rtlCol="0" anchor="ctr" anchorCtr="0" compatLnSpc="1">
            <a:prstTxWarp prst="textNoShape">
              <a:avLst/>
            </a:prstTxWarp>
          </a:bodyPr>
          <a:lstStyle/>
          <a:p>
            <a:pPr marL="0" marR="0" lvl="0" indent="0" algn="ctr" defTabSz="779173" eaLnBrk="1" fontAlgn="base" latinLnBrk="0" hangingPunct="1">
              <a:lnSpc>
                <a:spcPct val="100000"/>
              </a:lnSpc>
              <a:spcBef>
                <a:spcPct val="50000"/>
              </a:spcBef>
              <a:spcAft>
                <a:spcPct val="0"/>
              </a:spcAft>
              <a:buClrTx/>
              <a:buSzTx/>
              <a:buFontTx/>
              <a:buNone/>
              <a:tabLst/>
              <a:defRPr/>
            </a:pPr>
            <a:r>
              <a:rPr kumimoji="0" lang="ja-JP" altLang="en-US" sz="14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ビジネスデータ連携基盤</a:t>
            </a:r>
          </a:p>
        </p:txBody>
      </p:sp>
      <p:sp>
        <p:nvSpPr>
          <p:cNvPr id="59" name="テキスト ボックス 58"/>
          <p:cNvSpPr txBox="1"/>
          <p:nvPr/>
        </p:nvSpPr>
        <p:spPr>
          <a:xfrm>
            <a:off x="4467398" y="3589738"/>
            <a:ext cx="2454237" cy="523220"/>
          </a:xfrm>
          <a:prstGeom prst="rect">
            <a:avLst/>
          </a:prstGeom>
          <a:noFill/>
        </p:spPr>
        <p:txBody>
          <a:bodyPr wrap="square" rtlCol="0">
            <a:spAutoFit/>
          </a:bodyPr>
          <a:lstStyle/>
          <a:p>
            <a:pPr algn="ctr" defTabSz="779173" fontAlgn="base">
              <a:spcBef>
                <a:spcPct val="50000"/>
              </a:spcBef>
              <a:spcAft>
                <a:spcPct val="0"/>
              </a:spcAft>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第</a:t>
            </a:r>
            <a:r>
              <a:rPr lang="en-US" altLang="ja-JP"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次産業革命、</a:t>
            </a:r>
            <a:r>
              <a:rPr lang="en-US" altLang="ja-JP"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IoT</a:t>
            </a: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等　　　　　　　　　　　への取組み</a:t>
            </a:r>
            <a:endParaRPr lang="en-US" altLang="ja-JP"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83138153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２－１．本事業の全体構成</a:t>
            </a:r>
            <a:br>
              <a:rPr lang="en-US" altLang="ja-JP" dirty="0"/>
            </a:br>
            <a:r>
              <a:rPr lang="ja-JP" altLang="en-US" dirty="0"/>
              <a:t>　２－１－１．事業実施体制</a:t>
            </a:r>
            <a:endParaRPr kumimoji="1" lang="ja-JP" altLang="en-US" dirty="0"/>
          </a:p>
        </p:txBody>
      </p:sp>
      <p:sp>
        <p:nvSpPr>
          <p:cNvPr id="7" name="テキスト プレースホルダー 6"/>
          <p:cNvSpPr>
            <a:spLocks noGrp="1"/>
          </p:cNvSpPr>
          <p:nvPr>
            <p:ph type="body" sz="quarter" idx="11"/>
          </p:nvPr>
        </p:nvSpPr>
        <p:spPr>
          <a:noFill/>
          <a:ln w="9525">
            <a:noFill/>
            <a:miter lim="800000"/>
            <a:headEnd/>
            <a:tailEnd/>
          </a:ln>
        </p:spPr>
        <p:txBody>
          <a:bodyPr vert="horz" wrap="square" lIns="45720" tIns="45720" rIns="45720" bIns="45720" numCol="1" anchor="t" anchorCtr="0" compatLnSpc="1">
            <a:prstTxWarp prst="textNoShape">
              <a:avLst/>
            </a:prstTxWarp>
          </a:bodyPr>
          <a:lstStyle/>
          <a:p>
            <a:pPr indent="174625"/>
            <a:r>
              <a:rPr lang="ja-JP" altLang="en-US" dirty="0"/>
              <a:t>本事業は、中小企業庁から</a:t>
            </a:r>
            <a:r>
              <a:rPr lang="en-US" altLang="ja-JP" dirty="0"/>
              <a:t>IT</a:t>
            </a:r>
            <a:r>
              <a:rPr lang="ja-JP" altLang="en-US" dirty="0"/>
              <a:t>コーディネータ協会が全体事務局を委託されている（</a:t>
            </a:r>
            <a:r>
              <a:rPr lang="en-US" altLang="ja-JP" dirty="0"/>
              <a:t>NTT</a:t>
            </a:r>
            <a:r>
              <a:rPr lang="ja-JP" altLang="en-US" dirty="0"/>
              <a:t>データ経営研究所はその支援として参画） </a:t>
            </a:r>
            <a:endParaRPr lang="en-US" altLang="ja-JP" dirty="0"/>
          </a:p>
          <a:p>
            <a:pPr indent="174625"/>
            <a:r>
              <a:rPr lang="ja-JP" altLang="en-US" dirty="0"/>
              <a:t>有識者を集め 、決議事項の審議等を行なうために、整備委員会他、部会等を事務局が設置する。</a:t>
            </a:r>
            <a:endParaRPr lang="en-US" altLang="ja-JP" dirty="0"/>
          </a:p>
          <a:p>
            <a:pPr indent="174625"/>
            <a:r>
              <a:rPr lang="ja-JP" altLang="en-US" dirty="0"/>
              <a:t>また、実証プロジェクト管理法人、開発委託先等は、</a:t>
            </a:r>
            <a:r>
              <a:rPr lang="en-US" altLang="ja-JP" dirty="0"/>
              <a:t>IT</a:t>
            </a:r>
            <a:r>
              <a:rPr lang="ja-JP" altLang="en-US" dirty="0"/>
              <a:t>コーディネーター協会が契約し、対応する部会にて状況確認を行なう。</a:t>
            </a:r>
            <a:endParaRPr lang="en-US" altLang="ja-JP" dirty="0"/>
          </a:p>
          <a:p>
            <a:pPr indent="174625"/>
            <a:endParaRPr lang="ja-JP" altLang="en-US" dirty="0"/>
          </a:p>
        </p:txBody>
      </p:sp>
      <p:sp>
        <p:nvSpPr>
          <p:cNvPr id="3" name="スライド番号プレースホルダー 2"/>
          <p:cNvSpPr>
            <a:spLocks noGrp="1"/>
          </p:cNvSpPr>
          <p:nvPr>
            <p:ph type="sldNum" sz="quarter" idx="10"/>
          </p:nvPr>
        </p:nvSpPr>
        <p:spPr/>
        <p:txBody>
          <a:bodyPr/>
          <a:lstStyle/>
          <a:p>
            <a:pPr>
              <a:defRPr/>
            </a:pPr>
            <a:fld id="{E23FCA8B-8EEC-4D27-8B48-E8C8526513BF}" type="slidenum">
              <a:rPr lang="ja-JP" altLang="en-GB" smtClean="0">
                <a:solidFill>
                  <a:srgbClr val="7889FB"/>
                </a:solidFill>
              </a:rPr>
              <a:pPr>
                <a:defRPr/>
              </a:pPr>
              <a:t>3</a:t>
            </a:fld>
            <a:endParaRPr lang="en-GB" altLang="ja-JP" dirty="0">
              <a:solidFill>
                <a:srgbClr val="7889FB"/>
              </a:solidFill>
            </a:endParaRPr>
          </a:p>
        </p:txBody>
      </p:sp>
      <p:sp>
        <p:nvSpPr>
          <p:cNvPr id="11" name="角丸四角形 10"/>
          <p:cNvSpPr/>
          <p:nvPr/>
        </p:nvSpPr>
        <p:spPr>
          <a:xfrm>
            <a:off x="7240593" y="5482189"/>
            <a:ext cx="1980000" cy="467091"/>
          </a:xfrm>
          <a:prstGeom prst="roundRect">
            <a:avLst>
              <a:gd name="adj" fmla="val 0"/>
            </a:avLst>
          </a:prstGeom>
          <a:solidFill>
            <a:schemeClr val="bg1"/>
          </a:solidFill>
          <a:ln>
            <a:solidFill>
              <a:schemeClr val="tx1">
                <a:lumMod val="75000"/>
                <a:lumOff val="25000"/>
              </a:schemeClr>
            </a:solidFill>
          </a:ln>
          <a:effectLst/>
        </p:spPr>
        <p:style>
          <a:lnRef idx="1">
            <a:schemeClr val="accent6"/>
          </a:lnRef>
          <a:fillRef idx="2">
            <a:schemeClr val="accent6"/>
          </a:fillRef>
          <a:effectRef idx="1">
            <a:schemeClr val="accent6"/>
          </a:effectRef>
          <a:fontRef idx="minor">
            <a:schemeClr val="dk1"/>
          </a:fontRef>
        </p:style>
        <p:txBody>
          <a:bodyPr vert="horz" lIns="0" tIns="0" rIns="0" bIns="0" rtlCol="0" anchor="ctr" anchorCtr="1"/>
          <a:lstStyle/>
          <a:p>
            <a:pPr marL="171450" indent="-171450" algn="l">
              <a:spcBef>
                <a:spcPts val="400"/>
              </a:spcBef>
              <a:buFont typeface="Arial" panose="020B0604020202020204" pitchFamily="34" charset="0"/>
              <a:buChar char="•"/>
            </a:pPr>
            <a:r>
              <a:rPr kumimoji="1"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業界横断</a:t>
            </a:r>
            <a:r>
              <a:rPr kumimoji="1"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EDI</a:t>
            </a:r>
            <a:r>
              <a:rPr kumimoji="1"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仕様活用ツール</a:t>
            </a:r>
          </a:p>
          <a:p>
            <a:pPr marL="171450" indent="-171450" algn="l">
              <a:spcBef>
                <a:spcPts val="400"/>
              </a:spcBef>
              <a:buFont typeface="Arial" panose="020B0604020202020204" pitchFamily="34" charset="0"/>
              <a:buChar char="•"/>
            </a:pPr>
            <a:r>
              <a:rPr kumimoji="1"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データ連携</a:t>
            </a:r>
            <a:r>
              <a:rPr kumimoji="1"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IT</a:t>
            </a:r>
            <a:r>
              <a:rPr kumimoji="1"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ツール</a:t>
            </a:r>
          </a:p>
        </p:txBody>
      </p:sp>
      <p:sp>
        <p:nvSpPr>
          <p:cNvPr id="12" name="正方形/長方形 11"/>
          <p:cNvSpPr/>
          <p:nvPr/>
        </p:nvSpPr>
        <p:spPr>
          <a:xfrm>
            <a:off x="723650" y="2348880"/>
            <a:ext cx="8496942" cy="266909"/>
          </a:xfrm>
          <a:prstGeom prst="rect">
            <a:avLst/>
          </a:prstGeom>
          <a:solidFill>
            <a:schemeClr val="bg1">
              <a:lumMod val="95000"/>
            </a:schemeClr>
          </a:solidFill>
          <a:ln>
            <a:solidFill>
              <a:schemeClr val="tx1">
                <a:lumMod val="50000"/>
                <a:lumOff val="50000"/>
              </a:schemeClr>
            </a:solidFill>
          </a:ln>
          <a:effectLst/>
        </p:spPr>
        <p:style>
          <a:lnRef idx="1">
            <a:schemeClr val="accent1"/>
          </a:lnRef>
          <a:fillRef idx="2">
            <a:schemeClr val="accent1"/>
          </a:fillRef>
          <a:effectRef idx="1">
            <a:schemeClr val="accent1"/>
          </a:effectRef>
          <a:fontRef idx="minor">
            <a:schemeClr val="dk1"/>
          </a:fontRef>
        </p:style>
        <p:txBody>
          <a:bodyPr lIns="0" tIns="72000" rIns="0" bIns="36000" rtlCol="0" anchor="ctr" anchorCtr="1"/>
          <a:lstStyle/>
          <a:p>
            <a:pPr algn="ctr"/>
            <a:r>
              <a:rPr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中小企業庁</a:t>
            </a:r>
            <a:endParaRPr lang="en-US" altLang="ja-JP"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角丸四角形 13"/>
          <p:cNvSpPr/>
          <p:nvPr/>
        </p:nvSpPr>
        <p:spPr>
          <a:xfrm>
            <a:off x="3701208" y="4068719"/>
            <a:ext cx="2544143" cy="266909"/>
          </a:xfrm>
          <a:prstGeom prst="roundRect">
            <a:avLst>
              <a:gd name="adj" fmla="val 0"/>
            </a:avLst>
          </a:prstGeom>
          <a:solidFill>
            <a:srgbClr val="FFCCFF"/>
          </a:solidFill>
          <a:ln>
            <a:solidFill>
              <a:schemeClr val="tx1">
                <a:lumMod val="50000"/>
                <a:lumOff val="50000"/>
              </a:schemeClr>
            </a:solidFill>
          </a:ln>
          <a:effectLst/>
        </p:spPr>
        <p:style>
          <a:lnRef idx="1">
            <a:schemeClr val="accent1"/>
          </a:lnRef>
          <a:fillRef idx="2">
            <a:schemeClr val="accent1"/>
          </a:fillRef>
          <a:effectRef idx="1">
            <a:schemeClr val="accent1"/>
          </a:effectRef>
          <a:fontRef idx="minor">
            <a:schemeClr val="dk1"/>
          </a:fontRef>
        </p:style>
        <p:txBody>
          <a:bodyPr lIns="0" tIns="72000" rIns="0" bIns="36000" rtlCol="0" anchor="ctr" anchorCtr="1"/>
          <a:lstStyle/>
          <a:p>
            <a:r>
              <a:rPr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実証プロジェクト部会</a:t>
            </a:r>
          </a:p>
        </p:txBody>
      </p:sp>
      <p:sp>
        <p:nvSpPr>
          <p:cNvPr id="15" name="角丸四角形 14"/>
          <p:cNvSpPr/>
          <p:nvPr/>
        </p:nvSpPr>
        <p:spPr>
          <a:xfrm>
            <a:off x="6676450" y="4068719"/>
            <a:ext cx="2544143" cy="266909"/>
          </a:xfrm>
          <a:prstGeom prst="roundRect">
            <a:avLst>
              <a:gd name="adj" fmla="val 0"/>
            </a:avLst>
          </a:prstGeom>
          <a:solidFill>
            <a:srgbClr val="FFCCFF"/>
          </a:solidFill>
          <a:ln>
            <a:solidFill>
              <a:schemeClr val="tx1">
                <a:lumMod val="50000"/>
                <a:lumOff val="50000"/>
              </a:schemeClr>
            </a:solidFill>
          </a:ln>
          <a:effectLst/>
        </p:spPr>
        <p:style>
          <a:lnRef idx="1">
            <a:schemeClr val="accent1"/>
          </a:lnRef>
          <a:fillRef idx="2">
            <a:schemeClr val="accent1"/>
          </a:fillRef>
          <a:effectRef idx="1">
            <a:schemeClr val="accent1"/>
          </a:effectRef>
          <a:fontRef idx="minor">
            <a:schemeClr val="dk1"/>
          </a:fontRef>
        </p:style>
        <p:txBody>
          <a:bodyPr lIns="0" tIns="72000" rIns="0" bIns="36000" rtlCol="0" anchor="ctr" anchorCtr="1"/>
          <a:lstStyle/>
          <a:p>
            <a:r>
              <a:rPr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技術部会</a:t>
            </a:r>
          </a:p>
        </p:txBody>
      </p:sp>
      <p:sp>
        <p:nvSpPr>
          <p:cNvPr id="16" name="角丸四角形 15"/>
          <p:cNvSpPr/>
          <p:nvPr/>
        </p:nvSpPr>
        <p:spPr>
          <a:xfrm>
            <a:off x="725966" y="3495439"/>
            <a:ext cx="8494627" cy="266909"/>
          </a:xfrm>
          <a:prstGeom prst="roundRect">
            <a:avLst>
              <a:gd name="adj" fmla="val 0"/>
            </a:avLst>
          </a:prstGeom>
          <a:solidFill>
            <a:srgbClr val="FFCCFF"/>
          </a:solidFill>
          <a:ln>
            <a:solidFill>
              <a:schemeClr val="tx1">
                <a:lumMod val="50000"/>
                <a:lumOff val="50000"/>
              </a:schemeClr>
            </a:solidFill>
          </a:ln>
          <a:effectLst/>
        </p:spPr>
        <p:style>
          <a:lnRef idx="1">
            <a:schemeClr val="accent1"/>
          </a:lnRef>
          <a:fillRef idx="2">
            <a:schemeClr val="accent1"/>
          </a:fillRef>
          <a:effectRef idx="1">
            <a:schemeClr val="accent1"/>
          </a:effectRef>
          <a:fontRef idx="minor">
            <a:schemeClr val="dk1"/>
          </a:fontRef>
        </p:style>
        <p:txBody>
          <a:bodyPr lIns="0" tIns="72000" rIns="0" bIns="36000" rtlCol="0" anchor="ctr" anchorCtr="1"/>
          <a:lstStyle/>
          <a:p>
            <a:r>
              <a:rPr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整備委員会</a:t>
            </a:r>
          </a:p>
        </p:txBody>
      </p:sp>
      <p:sp>
        <p:nvSpPr>
          <p:cNvPr id="17" name="角丸四角形 16"/>
          <p:cNvSpPr/>
          <p:nvPr/>
        </p:nvSpPr>
        <p:spPr>
          <a:xfrm>
            <a:off x="730392" y="5482189"/>
            <a:ext cx="3852291" cy="467091"/>
          </a:xfrm>
          <a:prstGeom prst="roundRect">
            <a:avLst>
              <a:gd name="adj" fmla="val 0"/>
            </a:avLst>
          </a:prstGeom>
          <a:solidFill>
            <a:schemeClr val="bg1"/>
          </a:solidFill>
          <a:ln>
            <a:solidFill>
              <a:schemeClr val="tx1">
                <a:lumMod val="75000"/>
                <a:lumOff val="25000"/>
              </a:schemeClr>
            </a:solidFill>
          </a:ln>
          <a:effectLst/>
        </p:spPr>
        <p:style>
          <a:lnRef idx="1">
            <a:schemeClr val="accent6"/>
          </a:lnRef>
          <a:fillRef idx="2">
            <a:schemeClr val="accent6"/>
          </a:fillRef>
          <a:effectRef idx="1">
            <a:schemeClr val="accent6"/>
          </a:effectRef>
          <a:fontRef idx="minor">
            <a:schemeClr val="dk1"/>
          </a:fontRef>
        </p:style>
        <p:txBody>
          <a:bodyPr vert="horz" lIns="0" tIns="0" rIns="0" bIns="0" rtlCol="0" anchor="ctr" anchorCtr="1"/>
          <a:lstStyle/>
          <a:p>
            <a:pPr algn="ctr"/>
            <a:endParaRPr kumimoji="1" lang="ja-JP" altLang="en-US" sz="1050" b="1" dirty="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コンテンツ プレースホルダー 2"/>
          <p:cNvSpPr txBox="1">
            <a:spLocks/>
          </p:cNvSpPr>
          <p:nvPr/>
        </p:nvSpPr>
        <p:spPr>
          <a:xfrm>
            <a:off x="7240593" y="5215279"/>
            <a:ext cx="1980000" cy="266909"/>
          </a:xfrm>
          <a:prstGeom prst="rect">
            <a:avLst/>
          </a:prstGeom>
          <a:solidFill>
            <a:schemeClr val="accent5"/>
          </a:solidFill>
          <a:ln>
            <a:solidFill>
              <a:schemeClr val="tx1">
                <a:lumMod val="50000"/>
                <a:lumOff val="50000"/>
              </a:schemeClr>
            </a:solidFill>
          </a:ln>
          <a:effectLst/>
        </p:spPr>
        <p:style>
          <a:lnRef idx="1">
            <a:schemeClr val="accent1"/>
          </a:lnRef>
          <a:fillRef idx="2">
            <a:schemeClr val="accent1"/>
          </a:fillRef>
          <a:effectRef idx="1">
            <a:schemeClr val="accent1"/>
          </a:effectRef>
          <a:fontRef idx="minor">
            <a:schemeClr val="dk1"/>
          </a:fontRef>
        </p:style>
        <p:txBody>
          <a:bodyPr lIns="0" tIns="72000" rIns="0" bIns="36000" rtlCol="0" anchor="ctr" anchorCtr="1"/>
          <a:lstStyle>
            <a:defPPr>
              <a:defRPr lang="en-US"/>
            </a:defPPr>
            <a:lvl1pPr>
              <a:defRPr sz="1600">
                <a:solidFill>
                  <a:schemeClr val="dk1"/>
                </a:solidFill>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dk1"/>
                </a:solidFill>
                <a:latin typeface="+mn-lt"/>
                <a:ea typeface="+mn-ea"/>
              </a:defRPr>
            </a:lvl2pPr>
            <a:lvl3pPr>
              <a:defRPr>
                <a:solidFill>
                  <a:schemeClr val="dk1"/>
                </a:solidFill>
                <a:latin typeface="+mn-lt"/>
                <a:ea typeface="+mn-ea"/>
              </a:defRPr>
            </a:lvl3pPr>
            <a:lvl4pPr>
              <a:defRPr>
                <a:solidFill>
                  <a:schemeClr val="dk1"/>
                </a:solidFill>
                <a:latin typeface="+mn-lt"/>
                <a:ea typeface="+mn-ea"/>
              </a:defRPr>
            </a:lvl4pPr>
            <a:lvl5pPr>
              <a:defRPr>
                <a:solidFill>
                  <a:schemeClr val="dk1"/>
                </a:solidFill>
                <a:latin typeface="+mn-lt"/>
                <a:ea typeface="+mn-ea"/>
              </a:defRPr>
            </a:lvl5pPr>
            <a:lvl6pPr>
              <a:defRPr>
                <a:solidFill>
                  <a:schemeClr val="dk1"/>
                </a:solidFill>
                <a:latin typeface="+mn-lt"/>
                <a:ea typeface="+mn-ea"/>
              </a:defRPr>
            </a:lvl6pPr>
            <a:lvl7pPr>
              <a:defRPr>
                <a:solidFill>
                  <a:schemeClr val="dk1"/>
                </a:solidFill>
                <a:latin typeface="+mn-lt"/>
                <a:ea typeface="+mn-ea"/>
              </a:defRPr>
            </a:lvl7pPr>
            <a:lvl8pPr>
              <a:defRPr>
                <a:solidFill>
                  <a:schemeClr val="dk1"/>
                </a:solidFill>
                <a:latin typeface="+mn-lt"/>
                <a:ea typeface="+mn-ea"/>
              </a:defRPr>
            </a:lvl8pPr>
            <a:lvl9pPr>
              <a:defRPr>
                <a:solidFill>
                  <a:schemeClr val="dk1"/>
                </a:solidFill>
                <a:latin typeface="+mn-lt"/>
                <a:ea typeface="+mn-ea"/>
              </a:defRPr>
            </a:lvl9pPr>
          </a:lstStyle>
          <a:p>
            <a:r>
              <a:rPr lang="ja-JP" altLang="en-US" sz="1400" dirty="0"/>
              <a:t>開発委託先</a:t>
            </a:r>
            <a:endParaRPr lang="en-US" altLang="ja-JP" sz="1400" dirty="0"/>
          </a:p>
        </p:txBody>
      </p:sp>
      <p:sp>
        <p:nvSpPr>
          <p:cNvPr id="23" name="コンテンツ プレースホルダー 2"/>
          <p:cNvSpPr txBox="1">
            <a:spLocks/>
          </p:cNvSpPr>
          <p:nvPr/>
        </p:nvSpPr>
        <p:spPr>
          <a:xfrm>
            <a:off x="725966" y="5215279"/>
            <a:ext cx="3857547" cy="266909"/>
          </a:xfrm>
          <a:prstGeom prst="rect">
            <a:avLst/>
          </a:prstGeom>
          <a:solidFill>
            <a:schemeClr val="accent5"/>
          </a:solidFill>
          <a:ln>
            <a:solidFill>
              <a:schemeClr val="tx1">
                <a:lumMod val="50000"/>
                <a:lumOff val="50000"/>
              </a:schemeClr>
            </a:solidFill>
          </a:ln>
          <a:effectLst/>
        </p:spPr>
        <p:style>
          <a:lnRef idx="1">
            <a:schemeClr val="accent1"/>
          </a:lnRef>
          <a:fillRef idx="2">
            <a:schemeClr val="accent1"/>
          </a:fillRef>
          <a:effectRef idx="1">
            <a:schemeClr val="accent1"/>
          </a:effectRef>
          <a:fontRef idx="minor">
            <a:schemeClr val="dk1"/>
          </a:fontRef>
        </p:style>
        <p:txBody>
          <a:bodyPr lIns="0" tIns="72000" rIns="0" bIns="36000" rtlCol="0" anchor="ctr" anchorCtr="1"/>
          <a:lstStyle>
            <a:defPPr>
              <a:defRPr lang="en-US"/>
            </a:defPPr>
            <a:lvl1pPr>
              <a:defRPr sz="160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dk1"/>
                </a:solidFill>
                <a:latin typeface="+mn-lt"/>
                <a:ea typeface="+mn-ea"/>
              </a:defRPr>
            </a:lvl2pPr>
            <a:lvl3pPr>
              <a:defRPr>
                <a:solidFill>
                  <a:schemeClr val="dk1"/>
                </a:solidFill>
                <a:latin typeface="+mn-lt"/>
                <a:ea typeface="+mn-ea"/>
              </a:defRPr>
            </a:lvl3pPr>
            <a:lvl4pPr>
              <a:defRPr>
                <a:solidFill>
                  <a:schemeClr val="dk1"/>
                </a:solidFill>
                <a:latin typeface="+mn-lt"/>
                <a:ea typeface="+mn-ea"/>
              </a:defRPr>
            </a:lvl4pPr>
            <a:lvl5pPr>
              <a:defRPr>
                <a:solidFill>
                  <a:schemeClr val="dk1"/>
                </a:solidFill>
                <a:latin typeface="+mn-lt"/>
                <a:ea typeface="+mn-ea"/>
              </a:defRPr>
            </a:lvl5pPr>
            <a:lvl6pPr>
              <a:defRPr>
                <a:solidFill>
                  <a:schemeClr val="dk1"/>
                </a:solidFill>
                <a:latin typeface="+mn-lt"/>
                <a:ea typeface="+mn-ea"/>
              </a:defRPr>
            </a:lvl6pPr>
            <a:lvl7pPr>
              <a:defRPr>
                <a:solidFill>
                  <a:schemeClr val="dk1"/>
                </a:solidFill>
                <a:latin typeface="+mn-lt"/>
                <a:ea typeface="+mn-ea"/>
              </a:defRPr>
            </a:lvl7pPr>
            <a:lvl8pPr>
              <a:defRPr>
                <a:solidFill>
                  <a:schemeClr val="dk1"/>
                </a:solidFill>
                <a:latin typeface="+mn-lt"/>
                <a:ea typeface="+mn-ea"/>
              </a:defRPr>
            </a:lvl8pPr>
            <a:lvl9pPr>
              <a:defRPr>
                <a:solidFill>
                  <a:schemeClr val="dk1"/>
                </a:solidFill>
                <a:latin typeface="+mn-lt"/>
                <a:ea typeface="+mn-ea"/>
              </a:defRPr>
            </a:lvl9pPr>
          </a:lstStyle>
          <a:p>
            <a:r>
              <a:rPr lang="ja-JP" altLang="en-US" sz="1400" dirty="0"/>
              <a:t>実証プロジェクト管理法人</a:t>
            </a:r>
            <a:endParaRPr lang="en-US" altLang="ja-JP" sz="1400" dirty="0"/>
          </a:p>
        </p:txBody>
      </p:sp>
      <p:sp>
        <p:nvSpPr>
          <p:cNvPr id="25" name="正方形/長方形 24"/>
          <p:cNvSpPr/>
          <p:nvPr/>
        </p:nvSpPr>
        <p:spPr>
          <a:xfrm>
            <a:off x="730393" y="2922160"/>
            <a:ext cx="8490199" cy="266909"/>
          </a:xfrm>
          <a:prstGeom prst="rect">
            <a:avLst/>
          </a:prstGeom>
          <a:solidFill>
            <a:schemeClr val="bg1">
              <a:lumMod val="95000"/>
            </a:schemeClr>
          </a:solidFill>
          <a:ln>
            <a:solidFill>
              <a:schemeClr val="tx1">
                <a:lumMod val="50000"/>
                <a:lumOff val="50000"/>
              </a:schemeClr>
            </a:solidFill>
          </a:ln>
          <a:effectLst/>
        </p:spPr>
        <p:style>
          <a:lnRef idx="1">
            <a:schemeClr val="accent1"/>
          </a:lnRef>
          <a:fillRef idx="2">
            <a:schemeClr val="accent1"/>
          </a:fillRef>
          <a:effectRef idx="1">
            <a:schemeClr val="accent1"/>
          </a:effectRef>
          <a:fontRef idx="minor">
            <a:schemeClr val="dk1"/>
          </a:fontRef>
        </p:style>
        <p:txBody>
          <a:bodyPr lIns="0" tIns="72000" rIns="0" bIns="36000" rtlCol="0" anchor="ctr" anchorCtr="1"/>
          <a:lstStyle/>
          <a:p>
            <a:r>
              <a:rPr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ＩＴコーディネータ協会（支援：</a:t>
            </a:r>
            <a:r>
              <a:rPr lang="en-US" altLang="ja-JP"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NTT</a:t>
            </a:r>
            <a:r>
              <a:rPr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データ経営研究所）：全体事務局</a:t>
            </a:r>
            <a:endParaRPr lang="en-US" altLang="ja-JP"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4" name="正方形/長方形 53"/>
          <p:cNvSpPr/>
          <p:nvPr/>
        </p:nvSpPr>
        <p:spPr>
          <a:xfrm>
            <a:off x="6676449" y="4641998"/>
            <a:ext cx="1379638" cy="266909"/>
          </a:xfrm>
          <a:prstGeom prst="rect">
            <a:avLst/>
          </a:prstGeom>
          <a:solidFill>
            <a:srgbClr val="FFCCFF"/>
          </a:solidFill>
          <a:ln>
            <a:solidFill>
              <a:schemeClr val="tx1">
                <a:lumMod val="50000"/>
                <a:lumOff val="50000"/>
              </a:schemeClr>
            </a:solidFill>
          </a:ln>
          <a:effectLst/>
        </p:spPr>
        <p:style>
          <a:lnRef idx="1">
            <a:schemeClr val="accent1"/>
          </a:lnRef>
          <a:fillRef idx="2">
            <a:schemeClr val="accent1"/>
          </a:fillRef>
          <a:effectRef idx="1">
            <a:schemeClr val="accent1"/>
          </a:effectRef>
          <a:fontRef idx="minor">
            <a:schemeClr val="dk1"/>
          </a:fontRef>
        </p:style>
        <p:txBody>
          <a:bodyPr lIns="0" tIns="72000" rIns="0" bIns="36000" rtlCol="0" anchor="ctr" anchorCtr="1"/>
          <a:lstStyle/>
          <a:p>
            <a:r>
              <a:rPr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通信規格分科会</a:t>
            </a:r>
          </a:p>
        </p:txBody>
      </p:sp>
      <p:sp>
        <p:nvSpPr>
          <p:cNvPr id="18" name="角丸四角形 17"/>
          <p:cNvSpPr/>
          <p:nvPr/>
        </p:nvSpPr>
        <p:spPr>
          <a:xfrm>
            <a:off x="854464" y="5599190"/>
            <a:ext cx="784801" cy="233546"/>
          </a:xfrm>
          <a:prstGeom prst="roundRect">
            <a:avLst/>
          </a:prstGeom>
          <a:solidFill>
            <a:schemeClr val="bg1">
              <a:lumMod val="85000"/>
            </a:schemeClr>
          </a:solidFill>
          <a:ln>
            <a:solidFill>
              <a:schemeClr val="tx1">
                <a:lumMod val="50000"/>
                <a:lumOff val="50000"/>
              </a:schemeClr>
            </a:solidFill>
          </a:ln>
          <a:effectLst/>
        </p:spPr>
        <p:style>
          <a:lnRef idx="1">
            <a:schemeClr val="accent1"/>
          </a:lnRef>
          <a:fillRef idx="2">
            <a:schemeClr val="accent1"/>
          </a:fillRef>
          <a:effectRef idx="1">
            <a:schemeClr val="accent1"/>
          </a:effectRef>
          <a:fontRef idx="minor">
            <a:schemeClr val="dk1"/>
          </a:fontRef>
        </p:style>
        <p:txBody>
          <a:bodyPr lIns="0" tIns="0" rIns="0" bIns="0" rtlCol="0" anchor="ctr" anchorCtr="1"/>
          <a:lstStyle/>
          <a:p>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実証 ①</a:t>
            </a:r>
            <a:endPar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角丸四角形 18"/>
          <p:cNvSpPr/>
          <p:nvPr/>
        </p:nvSpPr>
        <p:spPr>
          <a:xfrm>
            <a:off x="1795780" y="5599190"/>
            <a:ext cx="784801" cy="233546"/>
          </a:xfrm>
          <a:prstGeom prst="roundRect">
            <a:avLst/>
          </a:prstGeom>
          <a:solidFill>
            <a:schemeClr val="bg1">
              <a:lumMod val="85000"/>
            </a:schemeClr>
          </a:solidFill>
          <a:ln>
            <a:solidFill>
              <a:schemeClr val="tx1">
                <a:lumMod val="50000"/>
                <a:lumOff val="50000"/>
              </a:schemeClr>
            </a:solidFill>
          </a:ln>
          <a:effectLst/>
        </p:spPr>
        <p:style>
          <a:lnRef idx="1">
            <a:schemeClr val="accent1"/>
          </a:lnRef>
          <a:fillRef idx="2">
            <a:schemeClr val="accent1"/>
          </a:fillRef>
          <a:effectRef idx="1">
            <a:schemeClr val="accent1"/>
          </a:effectRef>
          <a:fontRef idx="minor">
            <a:schemeClr val="dk1"/>
          </a:fontRef>
        </p:style>
        <p:txBody>
          <a:bodyPr lIns="0" tIns="0" rIns="0" bIns="0" rtlCol="0" anchor="ctr" anchorCtr="1"/>
          <a:lstStyle/>
          <a:p>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実証 ②</a:t>
            </a:r>
            <a:endPar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6" name="角丸四角形 65"/>
          <p:cNvSpPr/>
          <p:nvPr/>
        </p:nvSpPr>
        <p:spPr>
          <a:xfrm>
            <a:off x="3601573" y="5599190"/>
            <a:ext cx="784801" cy="233546"/>
          </a:xfrm>
          <a:prstGeom prst="roundRect">
            <a:avLst/>
          </a:prstGeom>
          <a:solidFill>
            <a:schemeClr val="bg1">
              <a:lumMod val="85000"/>
            </a:schemeClr>
          </a:solidFill>
          <a:ln>
            <a:solidFill>
              <a:schemeClr val="tx1">
                <a:lumMod val="50000"/>
                <a:lumOff val="50000"/>
              </a:schemeClr>
            </a:solidFill>
          </a:ln>
          <a:effectLst/>
        </p:spPr>
        <p:style>
          <a:lnRef idx="1">
            <a:schemeClr val="accent1"/>
          </a:lnRef>
          <a:fillRef idx="2">
            <a:schemeClr val="accent1"/>
          </a:fillRef>
          <a:effectRef idx="1">
            <a:schemeClr val="accent1"/>
          </a:effectRef>
          <a:fontRef idx="minor">
            <a:schemeClr val="dk1"/>
          </a:fontRef>
        </p:style>
        <p:txBody>
          <a:bodyPr lIns="0" tIns="0" rIns="0" bIns="0" rtlCol="0" anchor="ctr" anchorCtr="1"/>
          <a:lstStyle/>
          <a:p>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実証 ⑫</a:t>
            </a:r>
            <a:endPar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7" name="角丸四角形 66"/>
          <p:cNvSpPr/>
          <p:nvPr/>
        </p:nvSpPr>
        <p:spPr>
          <a:xfrm>
            <a:off x="4922053" y="5482189"/>
            <a:ext cx="1980000" cy="467091"/>
          </a:xfrm>
          <a:prstGeom prst="roundRect">
            <a:avLst>
              <a:gd name="adj" fmla="val 0"/>
            </a:avLst>
          </a:prstGeom>
          <a:solidFill>
            <a:schemeClr val="bg1"/>
          </a:solidFill>
          <a:ln>
            <a:solidFill>
              <a:schemeClr val="tx1">
                <a:lumMod val="75000"/>
                <a:lumOff val="25000"/>
              </a:schemeClr>
            </a:solidFill>
          </a:ln>
          <a:effectLst/>
        </p:spPr>
        <p:style>
          <a:lnRef idx="1">
            <a:schemeClr val="accent6"/>
          </a:lnRef>
          <a:fillRef idx="2">
            <a:schemeClr val="accent6"/>
          </a:fillRef>
          <a:effectRef idx="1">
            <a:schemeClr val="accent6"/>
          </a:effectRef>
          <a:fontRef idx="minor">
            <a:schemeClr val="dk1"/>
          </a:fontRef>
        </p:style>
        <p:txBody>
          <a:bodyPr vert="horz" lIns="0" tIns="0" rIns="0" bIns="0" rtlCol="0" anchor="ctr" anchorCtr="1"/>
          <a:lstStyle/>
          <a:p>
            <a:pPr algn="ctr"/>
            <a:endParaRPr kumimoji="1" lang="ja-JP" altLang="en-US" sz="1050" b="1" dirty="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コンテンツ プレースホルダー 2"/>
          <p:cNvSpPr txBox="1">
            <a:spLocks/>
          </p:cNvSpPr>
          <p:nvPr/>
        </p:nvSpPr>
        <p:spPr>
          <a:xfrm>
            <a:off x="4922053" y="5215279"/>
            <a:ext cx="1980000" cy="266909"/>
          </a:xfrm>
          <a:prstGeom prst="rect">
            <a:avLst/>
          </a:prstGeom>
          <a:solidFill>
            <a:schemeClr val="accent5"/>
          </a:solidFill>
          <a:ln>
            <a:solidFill>
              <a:schemeClr val="tx1">
                <a:lumMod val="50000"/>
                <a:lumOff val="50000"/>
              </a:schemeClr>
            </a:solidFill>
          </a:ln>
          <a:effectLst/>
        </p:spPr>
        <p:style>
          <a:lnRef idx="1">
            <a:schemeClr val="accent1"/>
          </a:lnRef>
          <a:fillRef idx="2">
            <a:schemeClr val="accent1"/>
          </a:fillRef>
          <a:effectRef idx="1">
            <a:schemeClr val="accent1"/>
          </a:effectRef>
          <a:fontRef idx="minor">
            <a:schemeClr val="dk1"/>
          </a:fontRef>
        </p:style>
        <p:txBody>
          <a:bodyPr lIns="0" tIns="72000" rIns="0" bIns="36000" rtlCol="0" anchor="ctr" anchorCtr="1"/>
          <a:lstStyle>
            <a:defPPr>
              <a:defRPr lang="en-US"/>
            </a:defPPr>
            <a:lvl1pPr>
              <a:defRPr sz="160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dk1"/>
                </a:solidFill>
                <a:latin typeface="+mn-lt"/>
                <a:ea typeface="+mn-ea"/>
              </a:defRPr>
            </a:lvl2pPr>
            <a:lvl3pPr>
              <a:defRPr>
                <a:solidFill>
                  <a:schemeClr val="dk1"/>
                </a:solidFill>
                <a:latin typeface="+mn-lt"/>
                <a:ea typeface="+mn-ea"/>
              </a:defRPr>
            </a:lvl3pPr>
            <a:lvl4pPr>
              <a:defRPr>
                <a:solidFill>
                  <a:schemeClr val="dk1"/>
                </a:solidFill>
                <a:latin typeface="+mn-lt"/>
                <a:ea typeface="+mn-ea"/>
              </a:defRPr>
            </a:lvl4pPr>
            <a:lvl5pPr>
              <a:defRPr>
                <a:solidFill>
                  <a:schemeClr val="dk1"/>
                </a:solidFill>
                <a:latin typeface="+mn-lt"/>
                <a:ea typeface="+mn-ea"/>
              </a:defRPr>
            </a:lvl5pPr>
            <a:lvl6pPr>
              <a:defRPr>
                <a:solidFill>
                  <a:schemeClr val="dk1"/>
                </a:solidFill>
                <a:latin typeface="+mn-lt"/>
                <a:ea typeface="+mn-ea"/>
              </a:defRPr>
            </a:lvl6pPr>
            <a:lvl7pPr>
              <a:defRPr>
                <a:solidFill>
                  <a:schemeClr val="dk1"/>
                </a:solidFill>
                <a:latin typeface="+mn-lt"/>
                <a:ea typeface="+mn-ea"/>
              </a:defRPr>
            </a:lvl7pPr>
            <a:lvl8pPr>
              <a:defRPr>
                <a:solidFill>
                  <a:schemeClr val="dk1"/>
                </a:solidFill>
                <a:latin typeface="+mn-lt"/>
                <a:ea typeface="+mn-ea"/>
              </a:defRPr>
            </a:lvl8pPr>
            <a:lvl9pPr>
              <a:defRPr>
                <a:solidFill>
                  <a:schemeClr val="dk1"/>
                </a:solidFill>
                <a:latin typeface="+mn-lt"/>
                <a:ea typeface="+mn-ea"/>
              </a:defRPr>
            </a:lvl9pPr>
          </a:lstStyle>
          <a:p>
            <a:r>
              <a:rPr lang="ja-JP" altLang="en-US" sz="1400" dirty="0"/>
              <a:t>汎用</a:t>
            </a:r>
            <a:r>
              <a:rPr lang="en-US" altLang="ja-JP" sz="1400" dirty="0"/>
              <a:t>PKG</a:t>
            </a:r>
            <a:r>
              <a:rPr lang="ja-JP" altLang="en-US" sz="1400" dirty="0"/>
              <a:t>開発ベンダ</a:t>
            </a:r>
            <a:endParaRPr lang="en-US" altLang="ja-JP" sz="1400" dirty="0"/>
          </a:p>
        </p:txBody>
      </p:sp>
      <p:sp>
        <p:nvSpPr>
          <p:cNvPr id="71" name="角丸四角形 70"/>
          <p:cNvSpPr/>
          <p:nvPr/>
        </p:nvSpPr>
        <p:spPr>
          <a:xfrm>
            <a:off x="5519653" y="5599190"/>
            <a:ext cx="784801" cy="233546"/>
          </a:xfrm>
          <a:prstGeom prst="roundRect">
            <a:avLst/>
          </a:prstGeom>
          <a:solidFill>
            <a:schemeClr val="bg1">
              <a:lumMod val="85000"/>
            </a:schemeClr>
          </a:solidFill>
          <a:ln>
            <a:solidFill>
              <a:schemeClr val="tx1">
                <a:lumMod val="50000"/>
                <a:lumOff val="50000"/>
              </a:schemeClr>
            </a:solidFill>
          </a:ln>
          <a:effectLst/>
        </p:spPr>
        <p:style>
          <a:lnRef idx="1">
            <a:schemeClr val="accent1"/>
          </a:lnRef>
          <a:fillRef idx="2">
            <a:schemeClr val="accent1"/>
          </a:fillRef>
          <a:effectRef idx="1">
            <a:schemeClr val="accent1"/>
          </a:effectRef>
          <a:fontRef idx="minor">
            <a:schemeClr val="dk1"/>
          </a:fontRef>
        </p:style>
        <p:txBody>
          <a:bodyPr lIns="0" tIns="0" rIns="0" bIns="0" rtlCol="0" anchor="ctr" anchorCtr="1"/>
          <a:lstStyle/>
          <a:p>
            <a:r>
              <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PKG </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①</a:t>
            </a:r>
            <a:endPar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3" name="正方形/長方形 72"/>
          <p:cNvSpPr/>
          <p:nvPr/>
        </p:nvSpPr>
        <p:spPr>
          <a:xfrm>
            <a:off x="2737096" y="5599190"/>
            <a:ext cx="707963" cy="233546"/>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0" bIns="0" rtlCol="0" anchor="ctr" anchorCtr="1"/>
          <a:lstStyle/>
          <a:p>
            <a:r>
              <a:rPr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13" name="直線コネクタ 12"/>
          <p:cNvCxnSpPr>
            <a:stCxn id="12" idx="2"/>
            <a:endCxn id="25" idx="0"/>
          </p:cNvCxnSpPr>
          <p:nvPr/>
        </p:nvCxnSpPr>
        <p:spPr bwMode="auto">
          <a:xfrm>
            <a:off x="4972121" y="2615789"/>
            <a:ext cx="3372" cy="306370"/>
          </a:xfrm>
          <a:prstGeom prst="line">
            <a:avLst/>
          </a:prstGeom>
          <a:solidFill>
            <a:schemeClr val="bg1"/>
          </a:solidFill>
          <a:ln w="28575" cap="flat" cmpd="sng" algn="ctr">
            <a:solidFill>
              <a:schemeClr val="accent6">
                <a:lumMod val="25000"/>
              </a:schemeClr>
            </a:solidFill>
            <a:prstDash val="solid"/>
            <a:round/>
            <a:headEnd type="none" w="med" len="med"/>
            <a:tailEnd type="none" w="lg" len="lg"/>
          </a:ln>
          <a:effectLst/>
        </p:spPr>
      </p:cxnSp>
      <p:cxnSp>
        <p:nvCxnSpPr>
          <p:cNvPr id="79" name="直線コネクタ 78"/>
          <p:cNvCxnSpPr>
            <a:stCxn id="25" idx="2"/>
            <a:endCxn id="16" idx="0"/>
          </p:cNvCxnSpPr>
          <p:nvPr/>
        </p:nvCxnSpPr>
        <p:spPr bwMode="auto">
          <a:xfrm flipH="1">
            <a:off x="4973280" y="3189069"/>
            <a:ext cx="2213" cy="306370"/>
          </a:xfrm>
          <a:prstGeom prst="line">
            <a:avLst/>
          </a:prstGeom>
          <a:solidFill>
            <a:schemeClr val="bg1"/>
          </a:solidFill>
          <a:ln w="28575" cap="flat" cmpd="sng" algn="ctr">
            <a:solidFill>
              <a:schemeClr val="accent6">
                <a:lumMod val="25000"/>
              </a:schemeClr>
            </a:solidFill>
            <a:prstDash val="solid"/>
            <a:round/>
            <a:headEnd type="none" w="med" len="med"/>
            <a:tailEnd type="none" w="lg" len="lg"/>
          </a:ln>
          <a:effectLst/>
        </p:spPr>
      </p:cxnSp>
      <p:cxnSp>
        <p:nvCxnSpPr>
          <p:cNvPr id="81" name="直線コネクタ 80"/>
          <p:cNvCxnSpPr>
            <a:stCxn id="15" idx="2"/>
            <a:endCxn id="54" idx="0"/>
          </p:cNvCxnSpPr>
          <p:nvPr/>
        </p:nvCxnSpPr>
        <p:spPr bwMode="auto">
          <a:xfrm rot="5400000">
            <a:off x="7504210" y="4197685"/>
            <a:ext cx="306370" cy="582254"/>
          </a:xfrm>
          <a:prstGeom prst="bentConnector3">
            <a:avLst>
              <a:gd name="adj1" fmla="val 50000"/>
            </a:avLst>
          </a:prstGeom>
          <a:solidFill>
            <a:schemeClr val="bg1"/>
          </a:solidFill>
          <a:ln w="28575" cap="flat" cmpd="sng" algn="ctr">
            <a:solidFill>
              <a:schemeClr val="accent6">
                <a:lumMod val="25000"/>
              </a:schemeClr>
            </a:solidFill>
            <a:prstDash val="solid"/>
            <a:round/>
            <a:headEnd type="none" w="med" len="med"/>
            <a:tailEnd type="none" w="lg" len="lg"/>
          </a:ln>
          <a:effectLst/>
        </p:spPr>
      </p:cxnSp>
      <p:cxnSp>
        <p:nvCxnSpPr>
          <p:cNvPr id="82" name="直線コネクタ 81"/>
          <p:cNvCxnSpPr>
            <a:stCxn id="16" idx="2"/>
            <a:endCxn id="14" idx="0"/>
          </p:cNvCxnSpPr>
          <p:nvPr/>
        </p:nvCxnSpPr>
        <p:spPr bwMode="auto">
          <a:xfrm>
            <a:off x="4973280" y="3762348"/>
            <a:ext cx="0" cy="306370"/>
          </a:xfrm>
          <a:prstGeom prst="line">
            <a:avLst/>
          </a:prstGeom>
          <a:solidFill>
            <a:schemeClr val="bg1"/>
          </a:solidFill>
          <a:ln w="28575" cap="flat" cmpd="sng" algn="ctr">
            <a:solidFill>
              <a:schemeClr val="accent6">
                <a:lumMod val="25000"/>
              </a:schemeClr>
            </a:solidFill>
            <a:prstDash val="solid"/>
            <a:round/>
            <a:headEnd type="none" w="med" len="med"/>
            <a:tailEnd type="none" w="lg" len="lg"/>
          </a:ln>
          <a:effectLst/>
        </p:spPr>
      </p:cxnSp>
      <p:cxnSp>
        <p:nvCxnSpPr>
          <p:cNvPr id="83" name="直線コネクタ 82"/>
          <p:cNvCxnSpPr>
            <a:stCxn id="16" idx="2"/>
            <a:endCxn id="92" idx="0"/>
          </p:cNvCxnSpPr>
          <p:nvPr/>
        </p:nvCxnSpPr>
        <p:spPr bwMode="auto">
          <a:xfrm rot="5400000">
            <a:off x="3332474" y="2427912"/>
            <a:ext cx="306370" cy="2975242"/>
          </a:xfrm>
          <a:prstGeom prst="bentConnector3">
            <a:avLst>
              <a:gd name="adj1" fmla="val 50000"/>
            </a:avLst>
          </a:prstGeom>
          <a:solidFill>
            <a:schemeClr val="bg1"/>
          </a:solidFill>
          <a:ln w="28575" cap="flat" cmpd="sng" algn="ctr">
            <a:solidFill>
              <a:schemeClr val="accent6">
                <a:lumMod val="25000"/>
              </a:schemeClr>
            </a:solidFill>
            <a:prstDash val="solid"/>
            <a:round/>
            <a:headEnd type="none" w="med" len="med"/>
            <a:tailEnd type="none" w="lg" len="lg"/>
          </a:ln>
          <a:effectLst/>
        </p:spPr>
      </p:cxnSp>
      <p:sp>
        <p:nvSpPr>
          <p:cNvPr id="92" name="テキスト ボックス 91"/>
          <p:cNvSpPr txBox="1"/>
          <p:nvPr/>
        </p:nvSpPr>
        <p:spPr>
          <a:xfrm>
            <a:off x="725966" y="4068719"/>
            <a:ext cx="2544143" cy="266909"/>
          </a:xfrm>
          <a:prstGeom prst="rect">
            <a:avLst/>
          </a:prstGeom>
          <a:solidFill>
            <a:srgbClr val="FFCCFF"/>
          </a:solidFill>
          <a:ln>
            <a:solidFill>
              <a:schemeClr val="tx1">
                <a:lumMod val="50000"/>
                <a:lumOff val="50000"/>
              </a:schemeClr>
            </a:solidFill>
          </a:ln>
          <a:effectLst/>
        </p:spPr>
        <p:style>
          <a:lnRef idx="1">
            <a:schemeClr val="accent1"/>
          </a:lnRef>
          <a:fillRef idx="2">
            <a:schemeClr val="accent1"/>
          </a:fillRef>
          <a:effectRef idx="1">
            <a:schemeClr val="accent1"/>
          </a:effectRef>
          <a:fontRef idx="minor">
            <a:schemeClr val="dk1"/>
          </a:fontRef>
        </p:style>
        <p:txBody>
          <a:bodyPr lIns="0" tIns="72000" rIns="0" bIns="36000" rtlCol="0" anchor="ctr" anchorCtr="1"/>
          <a:lstStyle>
            <a:defPPr>
              <a:defRPr lang="en-US"/>
            </a:defPPr>
            <a:lvl1pPr>
              <a:defRPr sz="160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dk1"/>
                </a:solidFill>
                <a:latin typeface="+mn-lt"/>
                <a:ea typeface="+mn-ea"/>
              </a:defRPr>
            </a:lvl2pPr>
            <a:lvl3pPr>
              <a:defRPr>
                <a:solidFill>
                  <a:schemeClr val="dk1"/>
                </a:solidFill>
                <a:latin typeface="+mn-lt"/>
                <a:ea typeface="+mn-ea"/>
              </a:defRPr>
            </a:lvl3pPr>
            <a:lvl4pPr>
              <a:defRPr>
                <a:solidFill>
                  <a:schemeClr val="dk1"/>
                </a:solidFill>
                <a:latin typeface="+mn-lt"/>
                <a:ea typeface="+mn-ea"/>
              </a:defRPr>
            </a:lvl4pPr>
            <a:lvl5pPr>
              <a:defRPr>
                <a:solidFill>
                  <a:schemeClr val="dk1"/>
                </a:solidFill>
                <a:latin typeface="+mn-lt"/>
                <a:ea typeface="+mn-ea"/>
              </a:defRPr>
            </a:lvl5pPr>
            <a:lvl6pPr>
              <a:defRPr>
                <a:solidFill>
                  <a:schemeClr val="dk1"/>
                </a:solidFill>
                <a:latin typeface="+mn-lt"/>
                <a:ea typeface="+mn-ea"/>
              </a:defRPr>
            </a:lvl6pPr>
            <a:lvl7pPr>
              <a:defRPr>
                <a:solidFill>
                  <a:schemeClr val="dk1"/>
                </a:solidFill>
                <a:latin typeface="+mn-lt"/>
                <a:ea typeface="+mn-ea"/>
              </a:defRPr>
            </a:lvl7pPr>
            <a:lvl8pPr>
              <a:defRPr>
                <a:solidFill>
                  <a:schemeClr val="dk1"/>
                </a:solidFill>
                <a:latin typeface="+mn-lt"/>
                <a:ea typeface="+mn-ea"/>
              </a:defRPr>
            </a:lvl8pPr>
            <a:lvl9pPr>
              <a:defRPr>
                <a:solidFill>
                  <a:schemeClr val="dk1"/>
                </a:solidFill>
                <a:latin typeface="+mn-lt"/>
                <a:ea typeface="+mn-ea"/>
              </a:defRPr>
            </a:lvl9pPr>
          </a:lstStyle>
          <a:p>
            <a:r>
              <a:rPr lang="ja-JP" altLang="en-US" sz="1400" dirty="0"/>
              <a:t>実証プロジェクト審査会</a:t>
            </a:r>
          </a:p>
        </p:txBody>
      </p:sp>
      <p:cxnSp>
        <p:nvCxnSpPr>
          <p:cNvPr id="107" name="直線コネクタ 82"/>
          <p:cNvCxnSpPr>
            <a:stCxn id="16" idx="2"/>
            <a:endCxn id="15" idx="0"/>
          </p:cNvCxnSpPr>
          <p:nvPr/>
        </p:nvCxnSpPr>
        <p:spPr bwMode="auto">
          <a:xfrm rot="16200000" flipH="1">
            <a:off x="6307716" y="2427912"/>
            <a:ext cx="306370" cy="2975242"/>
          </a:xfrm>
          <a:prstGeom prst="bentConnector3">
            <a:avLst>
              <a:gd name="adj1" fmla="val 50000"/>
            </a:avLst>
          </a:prstGeom>
          <a:solidFill>
            <a:schemeClr val="bg1"/>
          </a:solidFill>
          <a:ln w="28575" cap="flat" cmpd="sng" algn="ctr">
            <a:solidFill>
              <a:schemeClr val="accent6">
                <a:lumMod val="25000"/>
              </a:schemeClr>
            </a:solidFill>
            <a:prstDash val="solid"/>
            <a:round/>
            <a:headEnd type="none" w="med" len="med"/>
            <a:tailEnd type="none" w="lg" len="lg"/>
          </a:ln>
          <a:effectLst/>
        </p:spPr>
      </p:cxnSp>
      <p:cxnSp>
        <p:nvCxnSpPr>
          <p:cNvPr id="111" name="直線コネクタ 82"/>
          <p:cNvCxnSpPr>
            <a:stCxn id="15" idx="2"/>
            <a:endCxn id="22" idx="0"/>
          </p:cNvCxnSpPr>
          <p:nvPr/>
        </p:nvCxnSpPr>
        <p:spPr bwMode="auto">
          <a:xfrm rot="16200000" flipH="1">
            <a:off x="7649731" y="4634418"/>
            <a:ext cx="879652" cy="282071"/>
          </a:xfrm>
          <a:prstGeom prst="bentConnector3">
            <a:avLst>
              <a:gd name="adj1" fmla="val 17227"/>
            </a:avLst>
          </a:prstGeom>
          <a:solidFill>
            <a:schemeClr val="bg1"/>
          </a:solidFill>
          <a:ln w="28575" cap="flat" cmpd="sng" algn="ctr">
            <a:solidFill>
              <a:schemeClr val="accent6">
                <a:lumMod val="25000"/>
              </a:schemeClr>
            </a:solidFill>
            <a:prstDash val="solid"/>
            <a:round/>
            <a:headEnd type="none" w="med" len="med"/>
            <a:tailEnd type="none" w="lg" len="lg"/>
          </a:ln>
          <a:effectLst/>
        </p:spPr>
      </p:cxnSp>
      <p:cxnSp>
        <p:nvCxnSpPr>
          <p:cNvPr id="118" name="直線コネクタ 80"/>
          <p:cNvCxnSpPr>
            <a:stCxn id="14" idx="2"/>
            <a:endCxn id="23" idx="0"/>
          </p:cNvCxnSpPr>
          <p:nvPr/>
        </p:nvCxnSpPr>
        <p:spPr bwMode="auto">
          <a:xfrm rot="5400000">
            <a:off x="3374184" y="3616184"/>
            <a:ext cx="879652" cy="2318540"/>
          </a:xfrm>
          <a:prstGeom prst="bentConnector3">
            <a:avLst>
              <a:gd name="adj1" fmla="val 50000"/>
            </a:avLst>
          </a:prstGeom>
          <a:solidFill>
            <a:schemeClr val="bg1"/>
          </a:solidFill>
          <a:ln w="28575" cap="flat" cmpd="sng" algn="ctr">
            <a:solidFill>
              <a:schemeClr val="accent6">
                <a:lumMod val="25000"/>
              </a:schemeClr>
            </a:solidFill>
            <a:prstDash val="solid"/>
            <a:round/>
            <a:headEnd type="none" w="med" len="med"/>
            <a:tailEnd type="none" w="lg" len="lg"/>
          </a:ln>
          <a:effectLst/>
        </p:spPr>
      </p:cxnSp>
      <p:cxnSp>
        <p:nvCxnSpPr>
          <p:cNvPr id="121" name="直線コネクタ 80"/>
          <p:cNvCxnSpPr>
            <a:stCxn id="14" idx="2"/>
            <a:endCxn id="70" idx="0"/>
          </p:cNvCxnSpPr>
          <p:nvPr/>
        </p:nvCxnSpPr>
        <p:spPr bwMode="auto">
          <a:xfrm rot="16200000" flipH="1">
            <a:off x="5002840" y="4306067"/>
            <a:ext cx="879652" cy="938773"/>
          </a:xfrm>
          <a:prstGeom prst="bentConnector3">
            <a:avLst>
              <a:gd name="adj1" fmla="val 50000"/>
            </a:avLst>
          </a:prstGeom>
          <a:solidFill>
            <a:schemeClr val="bg1"/>
          </a:solidFill>
          <a:ln w="28575" cap="flat" cmpd="sng" algn="ctr">
            <a:solidFill>
              <a:schemeClr val="accent6">
                <a:lumMod val="25000"/>
              </a:schemeClr>
            </a:solidFill>
            <a:prstDash val="solid"/>
            <a:round/>
            <a:headEnd type="none" w="med" len="med"/>
            <a:tailEnd type="none" w="lg" len="lg"/>
          </a:ln>
          <a:effectLst/>
        </p:spPr>
      </p:cxnSp>
      <p:grpSp>
        <p:nvGrpSpPr>
          <p:cNvPr id="140" name="グループ化 139"/>
          <p:cNvGrpSpPr/>
          <p:nvPr/>
        </p:nvGrpSpPr>
        <p:grpSpPr>
          <a:xfrm>
            <a:off x="5519653" y="6161896"/>
            <a:ext cx="3700939" cy="514046"/>
            <a:chOff x="4922053" y="6103193"/>
            <a:chExt cx="4298540" cy="572749"/>
          </a:xfrm>
        </p:grpSpPr>
        <p:sp>
          <p:nvSpPr>
            <p:cNvPr id="132" name="正方形/長方形 131"/>
            <p:cNvSpPr/>
            <p:nvPr/>
          </p:nvSpPr>
          <p:spPr bwMode="auto">
            <a:xfrm>
              <a:off x="4922053" y="6103193"/>
              <a:ext cx="4298540" cy="572749"/>
            </a:xfrm>
            <a:prstGeom prst="rect">
              <a:avLst/>
            </a:prstGeom>
            <a:solidFill>
              <a:schemeClr val="bg1"/>
            </a:solidFill>
            <a:ln w="6350" cap="flat" cmpd="sng" algn="ctr">
              <a:solidFill>
                <a:schemeClr val="bg1">
                  <a:lumMod val="50000"/>
                </a:schemeClr>
              </a:solidFill>
              <a:prstDash val="solid"/>
              <a:round/>
              <a:headEnd type="none" w="med" len="med"/>
              <a:tailEnd type="none" w="lg" len="lg"/>
            </a:ln>
            <a:effectLst/>
          </p:spPr>
          <p:txBody>
            <a:bodyPr vert="horz" wrap="square" lIns="36000" tIns="360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 typeface="Wingdings" pitchFamily="2" charset="2"/>
                <a:buNone/>
                <a:tabLst/>
              </a:pP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凡例</a:t>
              </a:r>
              <a:endParaRPr kumimoji="0"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3" name="角丸四角形 132"/>
            <p:cNvSpPr/>
            <p:nvPr/>
          </p:nvSpPr>
          <p:spPr>
            <a:xfrm>
              <a:off x="7324428" y="6227567"/>
              <a:ext cx="1661020" cy="360000"/>
            </a:xfrm>
            <a:prstGeom prst="roundRect">
              <a:avLst>
                <a:gd name="adj" fmla="val 0"/>
              </a:avLst>
            </a:prstGeom>
            <a:solidFill>
              <a:schemeClr val="accent5"/>
            </a:solidFill>
            <a:ln>
              <a:solidFill>
                <a:schemeClr val="tx1">
                  <a:lumMod val="50000"/>
                  <a:lumOff val="50000"/>
                </a:schemeClr>
              </a:solidFill>
            </a:ln>
            <a:effectLst/>
          </p:spPr>
          <p:style>
            <a:lnRef idx="1">
              <a:schemeClr val="accent1"/>
            </a:lnRef>
            <a:fillRef idx="2">
              <a:schemeClr val="accent1"/>
            </a:fillRef>
            <a:effectRef idx="1">
              <a:schemeClr val="accent1"/>
            </a:effectRef>
            <a:fontRef idx="minor">
              <a:schemeClr val="dk1"/>
            </a:fontRef>
          </p:style>
          <p:txBody>
            <a:bodyPr lIns="0" tIns="72000" rIns="0" bIns="36000" rtlCol="0" anchor="ctr" anchorCtr="1"/>
            <a:lstStyle/>
            <a:p>
              <a:r>
                <a:rPr lang="en-US" altLang="ja-JP" sz="900" dirty="0">
                  <a:latin typeface="メイリオ" panose="020B0604030504040204" pitchFamily="50" charset="-128"/>
                  <a:ea typeface="メイリオ" panose="020B0604030504040204" pitchFamily="50" charset="-128"/>
                  <a:cs typeface="メイリオ" panose="020B0604030504040204" pitchFamily="50" charset="-128"/>
                </a:rPr>
                <a:t>IT</a:t>
              </a: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コーディネータ協会から</a:t>
              </a:r>
              <a:br>
                <a:rPr lang="en-US" altLang="ja-JP" sz="900"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外注／委託する法人群</a:t>
              </a:r>
            </a:p>
          </p:txBody>
        </p:sp>
        <p:sp>
          <p:nvSpPr>
            <p:cNvPr id="134" name="角丸四角形 133"/>
            <p:cNvSpPr/>
            <p:nvPr/>
          </p:nvSpPr>
          <p:spPr>
            <a:xfrm>
              <a:off x="5385048" y="6227567"/>
              <a:ext cx="1661020" cy="360000"/>
            </a:xfrm>
            <a:prstGeom prst="roundRect">
              <a:avLst>
                <a:gd name="adj" fmla="val 0"/>
              </a:avLst>
            </a:prstGeom>
            <a:solidFill>
              <a:srgbClr val="FFCCFF"/>
            </a:solidFill>
            <a:ln>
              <a:solidFill>
                <a:schemeClr val="tx1">
                  <a:lumMod val="50000"/>
                  <a:lumOff val="50000"/>
                </a:schemeClr>
              </a:solidFill>
            </a:ln>
            <a:effectLst/>
          </p:spPr>
          <p:style>
            <a:lnRef idx="1">
              <a:schemeClr val="accent1"/>
            </a:lnRef>
            <a:fillRef idx="2">
              <a:schemeClr val="accent1"/>
            </a:fillRef>
            <a:effectRef idx="1">
              <a:schemeClr val="accent1"/>
            </a:effectRef>
            <a:fontRef idx="minor">
              <a:schemeClr val="dk1"/>
            </a:fontRef>
          </p:style>
          <p:txBody>
            <a:bodyPr lIns="0" tIns="72000" rIns="0" bIns="36000" rtlCol="0" anchor="ctr" anchorCtr="1"/>
            <a:lstStyle/>
            <a:p>
              <a:r>
                <a:rPr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本事業で設置する組織体</a:t>
              </a:r>
            </a:p>
          </p:txBody>
        </p:sp>
      </p:grpSp>
      <p:cxnSp>
        <p:nvCxnSpPr>
          <p:cNvPr id="136" name="直線コネクタ 135"/>
          <p:cNvCxnSpPr/>
          <p:nvPr/>
        </p:nvCxnSpPr>
        <p:spPr bwMode="auto">
          <a:xfrm>
            <a:off x="730394" y="2251472"/>
            <a:ext cx="8483457" cy="0"/>
          </a:xfrm>
          <a:prstGeom prst="line">
            <a:avLst/>
          </a:prstGeom>
          <a:solidFill>
            <a:schemeClr val="bg1"/>
          </a:solidFill>
          <a:ln w="6350" cap="flat" cmpd="sng" algn="ctr">
            <a:solidFill>
              <a:schemeClr val="tx1"/>
            </a:solidFill>
            <a:prstDash val="solid"/>
            <a:round/>
            <a:headEnd type="none" w="med" len="med"/>
            <a:tailEnd type="none" w="lg" len="lg"/>
          </a:ln>
          <a:effectLst/>
        </p:spPr>
      </p:cxnSp>
      <p:sp>
        <p:nvSpPr>
          <p:cNvPr id="137" name="正方形/長方形 136"/>
          <p:cNvSpPr/>
          <p:nvPr/>
        </p:nvSpPr>
        <p:spPr>
          <a:xfrm>
            <a:off x="730393" y="1963472"/>
            <a:ext cx="8483457" cy="338554"/>
          </a:xfrm>
          <a:prstGeom prst="rect">
            <a:avLst/>
          </a:prstGeom>
        </p:spPr>
        <p:txBody>
          <a:bodyPr wrap="square" lIns="36000" rIns="36000">
            <a:spAutoFit/>
          </a:bodyPr>
          <a:lstStyle/>
          <a:p>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次世代企業間データ連携調査事業の推進体制</a:t>
            </a:r>
          </a:p>
        </p:txBody>
      </p:sp>
    </p:spTree>
    <p:extLst>
      <p:ext uri="{BB962C8B-B14F-4D97-AF65-F5344CB8AC3E}">
        <p14:creationId xmlns:p14="http://schemas.microsoft.com/office/powerpoint/2010/main" val="302921396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２－１．本事業の全体構成</a:t>
            </a:r>
            <a:br>
              <a:rPr lang="en-US" altLang="ja-JP" dirty="0"/>
            </a:br>
            <a:r>
              <a:rPr lang="ja-JP" altLang="en-US" dirty="0"/>
              <a:t>　２－１－２．事業全体スケジュール</a:t>
            </a:r>
            <a:endParaRPr kumimoji="1" lang="ja-JP" altLang="en-US" dirty="0"/>
          </a:p>
        </p:txBody>
      </p:sp>
      <p:sp>
        <p:nvSpPr>
          <p:cNvPr id="7" name="テキスト プレースホルダー 6"/>
          <p:cNvSpPr>
            <a:spLocks noGrp="1"/>
          </p:cNvSpPr>
          <p:nvPr>
            <p:ph type="body" sz="quarter" idx="11"/>
          </p:nvPr>
        </p:nvSpPr>
        <p:spPr>
          <a:xfrm>
            <a:off x="501649" y="670155"/>
            <a:ext cx="9150166" cy="648841"/>
          </a:xfrm>
          <a:noFill/>
          <a:ln w="9525">
            <a:noFill/>
            <a:miter lim="800000"/>
            <a:headEnd/>
            <a:tailEnd/>
          </a:ln>
        </p:spPr>
        <p:txBody>
          <a:bodyPr vert="horz" wrap="square" lIns="45720" tIns="45720" rIns="45720" bIns="45720" numCol="1" anchor="t" anchorCtr="0" compatLnSpc="1">
            <a:prstTxWarp prst="textNoShape">
              <a:avLst/>
            </a:prstTxWarp>
          </a:bodyPr>
          <a:lstStyle/>
          <a:p>
            <a:pPr indent="174625"/>
            <a:r>
              <a:rPr lang="en-US" altLang="ja-JP" dirty="0"/>
              <a:t>2016</a:t>
            </a:r>
            <a:r>
              <a:rPr lang="ja-JP" altLang="en-US" dirty="0"/>
              <a:t>年</a:t>
            </a:r>
            <a:r>
              <a:rPr lang="en-US" altLang="ja-JP" dirty="0"/>
              <a:t>12</a:t>
            </a:r>
            <a:r>
              <a:rPr lang="ja-JP" altLang="en-US" dirty="0"/>
              <a:t>月から</a:t>
            </a:r>
            <a:r>
              <a:rPr lang="en-US" altLang="ja-JP" dirty="0"/>
              <a:t>2017</a:t>
            </a:r>
            <a:r>
              <a:rPr lang="ja-JP" altLang="en-US" dirty="0"/>
              <a:t>年</a:t>
            </a:r>
            <a:r>
              <a:rPr lang="en-US" altLang="ja-JP" dirty="0"/>
              <a:t>3</a:t>
            </a:r>
            <a:r>
              <a:rPr lang="ja-JP" altLang="en-US" dirty="0"/>
              <a:t>月まで実証プロジェクトの公募・審査を行い、</a:t>
            </a:r>
            <a:r>
              <a:rPr lang="en-US" altLang="ja-JP" dirty="0"/>
              <a:t>12</a:t>
            </a:r>
            <a:r>
              <a:rPr lang="ja-JP" altLang="en-US" dirty="0"/>
              <a:t>の実証プロジェクトを採択した。</a:t>
            </a:r>
            <a:br>
              <a:rPr lang="en-US" altLang="ja-JP" dirty="0"/>
            </a:br>
            <a:r>
              <a:rPr lang="en-US" altLang="ja-JP" dirty="0"/>
              <a:t>4</a:t>
            </a:r>
            <a:r>
              <a:rPr lang="ja-JP" altLang="en-US" dirty="0"/>
              <a:t>月より実証検証を開始し、その結果を含めた本事業の成果を</a:t>
            </a:r>
            <a:r>
              <a:rPr lang="en-US" altLang="ja-JP" dirty="0"/>
              <a:t>2018</a:t>
            </a:r>
            <a:r>
              <a:rPr lang="ja-JP" altLang="en-US" dirty="0"/>
              <a:t>年</a:t>
            </a:r>
            <a:r>
              <a:rPr lang="en-US" altLang="ja-JP" dirty="0"/>
              <a:t>3</a:t>
            </a:r>
            <a:r>
              <a:rPr lang="ja-JP" altLang="en-US" dirty="0"/>
              <a:t>月まで取りまとめる。また、事業期間中に整備委員会を計</a:t>
            </a:r>
            <a:r>
              <a:rPr lang="en-US" altLang="ja-JP" dirty="0"/>
              <a:t>6</a:t>
            </a:r>
            <a:r>
              <a:rPr lang="ja-JP" altLang="en-US" dirty="0"/>
              <a:t>回開催し、各実証プロジェクトの実証や今後の普及に向けた必要な議論を行なう。</a:t>
            </a:r>
          </a:p>
        </p:txBody>
      </p:sp>
      <p:sp>
        <p:nvSpPr>
          <p:cNvPr id="72" name="正方形/長方形 71"/>
          <p:cNvSpPr/>
          <p:nvPr/>
        </p:nvSpPr>
        <p:spPr bwMode="auto">
          <a:xfrm>
            <a:off x="1907404" y="1985922"/>
            <a:ext cx="432000" cy="4701241"/>
          </a:xfrm>
          <a:prstGeom prst="rect">
            <a:avLst/>
          </a:prstGeom>
          <a:solidFill>
            <a:schemeClr val="bg1">
              <a:lumMod val="95000"/>
            </a:schemeClr>
          </a:solidFill>
          <a:ln w="6350" cap="flat" cmpd="sng" algn="ctr">
            <a:solidFill>
              <a:schemeClr val="bg1">
                <a:lumMod val="85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endPar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3" name="正方形/長方形 72"/>
          <p:cNvSpPr/>
          <p:nvPr/>
        </p:nvSpPr>
        <p:spPr bwMode="auto">
          <a:xfrm>
            <a:off x="2384077" y="1985922"/>
            <a:ext cx="432000" cy="4701241"/>
          </a:xfrm>
          <a:prstGeom prst="rect">
            <a:avLst/>
          </a:prstGeom>
          <a:solidFill>
            <a:schemeClr val="bg1">
              <a:lumMod val="95000"/>
            </a:schemeClr>
          </a:solidFill>
          <a:ln w="6350" cap="flat" cmpd="sng" algn="ctr">
            <a:solidFill>
              <a:schemeClr val="bg1">
                <a:lumMod val="85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endPar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4" name="正方形/長方形 73"/>
          <p:cNvSpPr/>
          <p:nvPr/>
        </p:nvSpPr>
        <p:spPr bwMode="auto">
          <a:xfrm>
            <a:off x="2860750" y="1985922"/>
            <a:ext cx="432000" cy="4701241"/>
          </a:xfrm>
          <a:prstGeom prst="rect">
            <a:avLst/>
          </a:prstGeom>
          <a:solidFill>
            <a:schemeClr val="bg1">
              <a:lumMod val="95000"/>
            </a:schemeClr>
          </a:solidFill>
          <a:ln w="6350" cap="flat" cmpd="sng" algn="ctr">
            <a:solidFill>
              <a:schemeClr val="bg1">
                <a:lumMod val="85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endPar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5" name="正方形/長方形 74"/>
          <p:cNvSpPr/>
          <p:nvPr/>
        </p:nvSpPr>
        <p:spPr bwMode="auto">
          <a:xfrm>
            <a:off x="3337423" y="1985922"/>
            <a:ext cx="432000" cy="4701241"/>
          </a:xfrm>
          <a:prstGeom prst="rect">
            <a:avLst/>
          </a:prstGeom>
          <a:solidFill>
            <a:schemeClr val="bg1">
              <a:lumMod val="95000"/>
            </a:schemeClr>
          </a:solidFill>
          <a:ln w="6350" cap="flat" cmpd="sng" algn="ctr">
            <a:solidFill>
              <a:schemeClr val="bg1">
                <a:lumMod val="85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endPar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6" name="正方形/長方形 75"/>
          <p:cNvSpPr/>
          <p:nvPr/>
        </p:nvSpPr>
        <p:spPr bwMode="auto">
          <a:xfrm>
            <a:off x="3814096" y="1985922"/>
            <a:ext cx="432000" cy="4701241"/>
          </a:xfrm>
          <a:prstGeom prst="rect">
            <a:avLst/>
          </a:prstGeom>
          <a:solidFill>
            <a:schemeClr val="bg1">
              <a:lumMod val="95000"/>
            </a:schemeClr>
          </a:solidFill>
          <a:ln w="6350" cap="flat" cmpd="sng" algn="ctr">
            <a:solidFill>
              <a:schemeClr val="bg1">
                <a:lumMod val="85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endPar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7" name="正方形/長方形 76"/>
          <p:cNvSpPr/>
          <p:nvPr/>
        </p:nvSpPr>
        <p:spPr bwMode="auto">
          <a:xfrm>
            <a:off x="4290769" y="1985922"/>
            <a:ext cx="432000" cy="4701241"/>
          </a:xfrm>
          <a:prstGeom prst="rect">
            <a:avLst/>
          </a:prstGeom>
          <a:solidFill>
            <a:schemeClr val="bg1">
              <a:lumMod val="95000"/>
            </a:schemeClr>
          </a:solidFill>
          <a:ln w="6350" cap="flat" cmpd="sng" algn="ctr">
            <a:solidFill>
              <a:schemeClr val="bg1">
                <a:lumMod val="85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endPar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8" name="正方形/長方形 77"/>
          <p:cNvSpPr/>
          <p:nvPr/>
        </p:nvSpPr>
        <p:spPr bwMode="auto">
          <a:xfrm>
            <a:off x="4767442" y="1985922"/>
            <a:ext cx="432000" cy="4701241"/>
          </a:xfrm>
          <a:prstGeom prst="rect">
            <a:avLst/>
          </a:prstGeom>
          <a:solidFill>
            <a:schemeClr val="bg1">
              <a:lumMod val="95000"/>
            </a:schemeClr>
          </a:solidFill>
          <a:ln w="6350" cap="flat" cmpd="sng" algn="ctr">
            <a:solidFill>
              <a:schemeClr val="bg1">
                <a:lumMod val="85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endPar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9" name="正方形/長方形 78"/>
          <p:cNvSpPr/>
          <p:nvPr/>
        </p:nvSpPr>
        <p:spPr bwMode="auto">
          <a:xfrm>
            <a:off x="5244115" y="1985922"/>
            <a:ext cx="432000" cy="4701241"/>
          </a:xfrm>
          <a:prstGeom prst="rect">
            <a:avLst/>
          </a:prstGeom>
          <a:solidFill>
            <a:schemeClr val="bg1">
              <a:lumMod val="95000"/>
            </a:schemeClr>
          </a:solidFill>
          <a:ln w="6350" cap="flat" cmpd="sng" algn="ctr">
            <a:solidFill>
              <a:schemeClr val="bg1">
                <a:lumMod val="85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endPar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0" name="正方形/長方形 79"/>
          <p:cNvSpPr/>
          <p:nvPr/>
        </p:nvSpPr>
        <p:spPr bwMode="auto">
          <a:xfrm>
            <a:off x="5720788" y="1985922"/>
            <a:ext cx="432000" cy="4701241"/>
          </a:xfrm>
          <a:prstGeom prst="rect">
            <a:avLst/>
          </a:prstGeom>
          <a:solidFill>
            <a:schemeClr val="bg1">
              <a:lumMod val="95000"/>
            </a:schemeClr>
          </a:solidFill>
          <a:ln w="6350" cap="flat" cmpd="sng" algn="ctr">
            <a:solidFill>
              <a:schemeClr val="bg1">
                <a:lumMod val="85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endPar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1" name="正方形/長方形 80"/>
          <p:cNvSpPr/>
          <p:nvPr/>
        </p:nvSpPr>
        <p:spPr bwMode="auto">
          <a:xfrm>
            <a:off x="6197461" y="1985922"/>
            <a:ext cx="432000" cy="4701241"/>
          </a:xfrm>
          <a:prstGeom prst="rect">
            <a:avLst/>
          </a:prstGeom>
          <a:solidFill>
            <a:schemeClr val="bg1">
              <a:lumMod val="95000"/>
            </a:schemeClr>
          </a:solidFill>
          <a:ln w="6350" cap="flat" cmpd="sng" algn="ctr">
            <a:solidFill>
              <a:schemeClr val="bg1">
                <a:lumMod val="85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endPar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2" name="正方形/長方形 81"/>
          <p:cNvSpPr/>
          <p:nvPr/>
        </p:nvSpPr>
        <p:spPr bwMode="auto">
          <a:xfrm>
            <a:off x="6674134" y="1985922"/>
            <a:ext cx="432000" cy="4701241"/>
          </a:xfrm>
          <a:prstGeom prst="rect">
            <a:avLst/>
          </a:prstGeom>
          <a:solidFill>
            <a:schemeClr val="bg1">
              <a:lumMod val="95000"/>
            </a:schemeClr>
          </a:solidFill>
          <a:ln w="6350" cap="flat" cmpd="sng" algn="ctr">
            <a:solidFill>
              <a:schemeClr val="bg1">
                <a:lumMod val="85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endPar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3" name="正方形/長方形 82"/>
          <p:cNvSpPr/>
          <p:nvPr/>
        </p:nvSpPr>
        <p:spPr bwMode="auto">
          <a:xfrm>
            <a:off x="7150807" y="1985922"/>
            <a:ext cx="432000" cy="4701241"/>
          </a:xfrm>
          <a:prstGeom prst="rect">
            <a:avLst/>
          </a:prstGeom>
          <a:solidFill>
            <a:schemeClr val="bg1">
              <a:lumMod val="95000"/>
            </a:schemeClr>
          </a:solidFill>
          <a:ln w="6350" cap="flat" cmpd="sng" algn="ctr">
            <a:solidFill>
              <a:schemeClr val="bg1">
                <a:lumMod val="85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endPar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4" name="正方形/長方形 83"/>
          <p:cNvSpPr/>
          <p:nvPr/>
        </p:nvSpPr>
        <p:spPr bwMode="auto">
          <a:xfrm>
            <a:off x="7627480" y="1985922"/>
            <a:ext cx="432000" cy="4701241"/>
          </a:xfrm>
          <a:prstGeom prst="rect">
            <a:avLst/>
          </a:prstGeom>
          <a:solidFill>
            <a:schemeClr val="bg1">
              <a:lumMod val="95000"/>
            </a:schemeClr>
          </a:solidFill>
          <a:ln w="6350" cap="flat" cmpd="sng" algn="ctr">
            <a:solidFill>
              <a:schemeClr val="bg1">
                <a:lumMod val="85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endPar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5" name="正方形/長方形 84"/>
          <p:cNvSpPr/>
          <p:nvPr/>
        </p:nvSpPr>
        <p:spPr bwMode="auto">
          <a:xfrm>
            <a:off x="8104153" y="1985922"/>
            <a:ext cx="432000" cy="4701241"/>
          </a:xfrm>
          <a:prstGeom prst="rect">
            <a:avLst/>
          </a:prstGeom>
          <a:solidFill>
            <a:schemeClr val="bg1">
              <a:lumMod val="95000"/>
            </a:schemeClr>
          </a:solidFill>
          <a:ln w="6350" cap="flat" cmpd="sng" algn="ctr">
            <a:solidFill>
              <a:schemeClr val="bg1">
                <a:lumMod val="85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endPar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6" name="正方形/長方形 85"/>
          <p:cNvSpPr/>
          <p:nvPr/>
        </p:nvSpPr>
        <p:spPr bwMode="auto">
          <a:xfrm>
            <a:off x="8580826" y="1985922"/>
            <a:ext cx="432000" cy="4701241"/>
          </a:xfrm>
          <a:prstGeom prst="rect">
            <a:avLst/>
          </a:prstGeom>
          <a:solidFill>
            <a:schemeClr val="bg1">
              <a:lumMod val="95000"/>
            </a:schemeClr>
          </a:solidFill>
          <a:ln w="6350" cap="flat" cmpd="sng" algn="ctr">
            <a:solidFill>
              <a:schemeClr val="bg1">
                <a:lumMod val="85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endPar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7" name="正方形/長方形 86"/>
          <p:cNvSpPr/>
          <p:nvPr/>
        </p:nvSpPr>
        <p:spPr bwMode="auto">
          <a:xfrm>
            <a:off x="9057504" y="1985922"/>
            <a:ext cx="432000" cy="4701241"/>
          </a:xfrm>
          <a:prstGeom prst="rect">
            <a:avLst/>
          </a:prstGeom>
          <a:solidFill>
            <a:schemeClr val="bg1">
              <a:lumMod val="95000"/>
            </a:schemeClr>
          </a:solidFill>
          <a:ln w="6350" cap="flat" cmpd="sng" algn="ctr">
            <a:solidFill>
              <a:schemeClr val="bg1">
                <a:lumMod val="85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endPar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8" name="正方形/長方形 87"/>
          <p:cNvSpPr/>
          <p:nvPr/>
        </p:nvSpPr>
        <p:spPr bwMode="auto">
          <a:xfrm>
            <a:off x="1907404" y="1693259"/>
            <a:ext cx="432048" cy="216024"/>
          </a:xfrm>
          <a:prstGeom prst="rect">
            <a:avLst/>
          </a:prstGeom>
          <a:solidFill>
            <a:schemeClr val="bg1">
              <a:lumMod val="50000"/>
            </a:schemeClr>
          </a:solidFill>
          <a:ln w="6350" cap="flat" cmpd="sng" algn="ctr">
            <a:no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en-US" altLang="ja-JP"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12</a:t>
            </a:r>
            <a:r>
              <a:rPr kumimoji="0" lang="ja-JP" altLang="en-US"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月</a:t>
            </a:r>
            <a:endParaRPr kumimoji="0" lang="ja-JP" altLang="en-US" sz="12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9" name="正方形/長方形 88"/>
          <p:cNvSpPr/>
          <p:nvPr/>
        </p:nvSpPr>
        <p:spPr bwMode="auto">
          <a:xfrm>
            <a:off x="2384074" y="1693259"/>
            <a:ext cx="432048" cy="216024"/>
          </a:xfrm>
          <a:prstGeom prst="rect">
            <a:avLst/>
          </a:prstGeom>
          <a:solidFill>
            <a:schemeClr val="bg1">
              <a:lumMod val="50000"/>
            </a:schemeClr>
          </a:solidFill>
          <a:ln w="6350" cap="flat" cmpd="sng" algn="ctr">
            <a:no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en-US" altLang="ja-JP"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1</a:t>
            </a:r>
            <a:r>
              <a:rPr kumimoji="0" lang="ja-JP" altLang="en-US"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月</a:t>
            </a:r>
            <a:endParaRPr kumimoji="0" lang="ja-JP" altLang="en-US" sz="12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0" name="正方形/長方形 89"/>
          <p:cNvSpPr/>
          <p:nvPr/>
        </p:nvSpPr>
        <p:spPr bwMode="auto">
          <a:xfrm>
            <a:off x="2860744" y="1693259"/>
            <a:ext cx="432048" cy="216024"/>
          </a:xfrm>
          <a:prstGeom prst="rect">
            <a:avLst/>
          </a:prstGeom>
          <a:solidFill>
            <a:schemeClr val="bg1">
              <a:lumMod val="50000"/>
            </a:schemeClr>
          </a:solidFill>
          <a:ln w="6350" cap="flat" cmpd="sng" algn="ctr">
            <a:no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en-US" altLang="ja-JP"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2</a:t>
            </a:r>
            <a:r>
              <a:rPr kumimoji="0" lang="ja-JP" altLang="en-US"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月</a:t>
            </a:r>
            <a:endParaRPr kumimoji="0" lang="ja-JP" altLang="en-US" sz="12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1" name="正方形/長方形 90"/>
          <p:cNvSpPr/>
          <p:nvPr/>
        </p:nvSpPr>
        <p:spPr bwMode="auto">
          <a:xfrm>
            <a:off x="3337414" y="1693259"/>
            <a:ext cx="432048" cy="216024"/>
          </a:xfrm>
          <a:prstGeom prst="rect">
            <a:avLst/>
          </a:prstGeom>
          <a:solidFill>
            <a:schemeClr val="bg1">
              <a:lumMod val="50000"/>
            </a:schemeClr>
          </a:solidFill>
          <a:ln w="6350" cap="flat" cmpd="sng" algn="ctr">
            <a:no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lang="en-US" altLang="ja-JP" sz="10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3</a:t>
            </a:r>
            <a:r>
              <a:rPr kumimoji="0" lang="ja-JP" altLang="en-US"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月</a:t>
            </a:r>
            <a:endParaRPr kumimoji="0" lang="ja-JP" altLang="en-US" sz="12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2" name="正方形/長方形 91"/>
          <p:cNvSpPr/>
          <p:nvPr/>
        </p:nvSpPr>
        <p:spPr bwMode="auto">
          <a:xfrm>
            <a:off x="3814084" y="1693259"/>
            <a:ext cx="432048" cy="216024"/>
          </a:xfrm>
          <a:prstGeom prst="rect">
            <a:avLst/>
          </a:prstGeom>
          <a:solidFill>
            <a:schemeClr val="bg1">
              <a:lumMod val="50000"/>
            </a:schemeClr>
          </a:solidFill>
          <a:ln w="6350" cap="flat" cmpd="sng" algn="ctr">
            <a:no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lang="en-US" altLang="ja-JP" sz="10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4</a:t>
            </a:r>
            <a:r>
              <a:rPr kumimoji="0" lang="ja-JP" altLang="en-US"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月</a:t>
            </a:r>
            <a:endParaRPr kumimoji="0" lang="ja-JP" altLang="en-US" sz="12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3" name="正方形/長方形 92"/>
          <p:cNvSpPr/>
          <p:nvPr/>
        </p:nvSpPr>
        <p:spPr bwMode="auto">
          <a:xfrm>
            <a:off x="4290754" y="1693259"/>
            <a:ext cx="432048" cy="216024"/>
          </a:xfrm>
          <a:prstGeom prst="rect">
            <a:avLst/>
          </a:prstGeom>
          <a:solidFill>
            <a:schemeClr val="bg1">
              <a:lumMod val="50000"/>
            </a:schemeClr>
          </a:solidFill>
          <a:ln w="6350" cap="flat" cmpd="sng" algn="ctr">
            <a:no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lang="en-US" altLang="ja-JP" sz="10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5</a:t>
            </a:r>
            <a:r>
              <a:rPr kumimoji="0" lang="ja-JP" altLang="en-US"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月</a:t>
            </a:r>
            <a:endParaRPr kumimoji="0" lang="ja-JP" altLang="en-US" sz="12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4" name="正方形/長方形 93"/>
          <p:cNvSpPr/>
          <p:nvPr/>
        </p:nvSpPr>
        <p:spPr bwMode="auto">
          <a:xfrm>
            <a:off x="4767424" y="1693259"/>
            <a:ext cx="432048" cy="216024"/>
          </a:xfrm>
          <a:prstGeom prst="rect">
            <a:avLst/>
          </a:prstGeom>
          <a:solidFill>
            <a:schemeClr val="bg1">
              <a:lumMod val="50000"/>
            </a:schemeClr>
          </a:solidFill>
          <a:ln w="6350" cap="flat" cmpd="sng" algn="ctr">
            <a:no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lang="en-US" altLang="ja-JP" sz="10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6</a:t>
            </a:r>
            <a:r>
              <a:rPr kumimoji="0" lang="ja-JP" altLang="en-US"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月</a:t>
            </a:r>
            <a:endParaRPr kumimoji="0" lang="ja-JP" altLang="en-US" sz="12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5" name="正方形/長方形 94"/>
          <p:cNvSpPr/>
          <p:nvPr/>
        </p:nvSpPr>
        <p:spPr bwMode="auto">
          <a:xfrm>
            <a:off x="5244094" y="1693259"/>
            <a:ext cx="432048" cy="216024"/>
          </a:xfrm>
          <a:prstGeom prst="rect">
            <a:avLst/>
          </a:prstGeom>
          <a:solidFill>
            <a:schemeClr val="bg1">
              <a:lumMod val="50000"/>
            </a:schemeClr>
          </a:solidFill>
          <a:ln w="6350" cap="flat" cmpd="sng" algn="ctr">
            <a:no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lang="en-US" altLang="ja-JP" sz="10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7</a:t>
            </a:r>
            <a:r>
              <a:rPr kumimoji="0" lang="ja-JP" altLang="en-US"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月</a:t>
            </a:r>
            <a:endParaRPr kumimoji="0" lang="ja-JP" altLang="en-US" sz="12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6" name="正方形/長方形 95"/>
          <p:cNvSpPr/>
          <p:nvPr/>
        </p:nvSpPr>
        <p:spPr bwMode="auto">
          <a:xfrm>
            <a:off x="5720764" y="1693259"/>
            <a:ext cx="432048" cy="216024"/>
          </a:xfrm>
          <a:prstGeom prst="rect">
            <a:avLst/>
          </a:prstGeom>
          <a:solidFill>
            <a:schemeClr val="bg1">
              <a:lumMod val="50000"/>
            </a:schemeClr>
          </a:solidFill>
          <a:ln w="6350" cap="flat" cmpd="sng" algn="ctr">
            <a:no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lang="en-US" altLang="ja-JP" sz="10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8</a:t>
            </a:r>
            <a:r>
              <a:rPr kumimoji="0" lang="ja-JP" altLang="en-US"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月</a:t>
            </a:r>
            <a:endParaRPr kumimoji="0" lang="ja-JP" altLang="en-US" sz="12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7" name="正方形/長方形 96"/>
          <p:cNvSpPr/>
          <p:nvPr/>
        </p:nvSpPr>
        <p:spPr bwMode="auto">
          <a:xfrm>
            <a:off x="6197434" y="1693259"/>
            <a:ext cx="432048" cy="216024"/>
          </a:xfrm>
          <a:prstGeom prst="rect">
            <a:avLst/>
          </a:prstGeom>
          <a:solidFill>
            <a:schemeClr val="bg1">
              <a:lumMod val="50000"/>
            </a:schemeClr>
          </a:solidFill>
          <a:ln w="6350" cap="flat" cmpd="sng" algn="ctr">
            <a:no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lang="en-US" altLang="ja-JP" sz="10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9</a:t>
            </a:r>
            <a:r>
              <a:rPr kumimoji="0" lang="ja-JP" altLang="en-US"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月</a:t>
            </a:r>
            <a:endParaRPr kumimoji="0" lang="ja-JP" altLang="en-US" sz="12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8" name="正方形/長方形 97"/>
          <p:cNvSpPr/>
          <p:nvPr/>
        </p:nvSpPr>
        <p:spPr bwMode="auto">
          <a:xfrm>
            <a:off x="6674104" y="1693259"/>
            <a:ext cx="432048" cy="216024"/>
          </a:xfrm>
          <a:prstGeom prst="rect">
            <a:avLst/>
          </a:prstGeom>
          <a:solidFill>
            <a:schemeClr val="bg1">
              <a:lumMod val="50000"/>
            </a:schemeClr>
          </a:solidFill>
          <a:ln w="6350" cap="flat" cmpd="sng" algn="ctr">
            <a:no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lang="en-US" altLang="ja-JP" sz="10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10</a:t>
            </a:r>
            <a:r>
              <a:rPr kumimoji="0" lang="ja-JP" altLang="en-US"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月</a:t>
            </a:r>
            <a:endParaRPr kumimoji="0" lang="ja-JP" altLang="en-US" sz="12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9" name="正方形/長方形 98"/>
          <p:cNvSpPr/>
          <p:nvPr/>
        </p:nvSpPr>
        <p:spPr bwMode="auto">
          <a:xfrm>
            <a:off x="7150774" y="1693259"/>
            <a:ext cx="432048" cy="216024"/>
          </a:xfrm>
          <a:prstGeom prst="rect">
            <a:avLst/>
          </a:prstGeom>
          <a:solidFill>
            <a:schemeClr val="bg1">
              <a:lumMod val="50000"/>
            </a:schemeClr>
          </a:solidFill>
          <a:ln w="6350" cap="flat" cmpd="sng" algn="ctr">
            <a:no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en-US" altLang="ja-JP"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11</a:t>
            </a:r>
            <a:r>
              <a:rPr kumimoji="0" lang="ja-JP" altLang="en-US"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月</a:t>
            </a:r>
            <a:endParaRPr kumimoji="0" lang="ja-JP" altLang="en-US" sz="12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0" name="正方形/長方形 99"/>
          <p:cNvSpPr/>
          <p:nvPr/>
        </p:nvSpPr>
        <p:spPr bwMode="auto">
          <a:xfrm>
            <a:off x="7627444" y="1693259"/>
            <a:ext cx="432048" cy="216024"/>
          </a:xfrm>
          <a:prstGeom prst="rect">
            <a:avLst/>
          </a:prstGeom>
          <a:solidFill>
            <a:schemeClr val="bg1">
              <a:lumMod val="50000"/>
            </a:schemeClr>
          </a:solidFill>
          <a:ln w="6350" cap="flat" cmpd="sng" algn="ctr">
            <a:no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en-US" altLang="ja-JP"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12</a:t>
            </a:r>
            <a:r>
              <a:rPr kumimoji="0" lang="ja-JP" altLang="en-US"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月</a:t>
            </a:r>
            <a:endParaRPr kumimoji="0" lang="ja-JP" altLang="en-US" sz="12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1" name="正方形/長方形 100"/>
          <p:cNvSpPr/>
          <p:nvPr/>
        </p:nvSpPr>
        <p:spPr bwMode="auto">
          <a:xfrm>
            <a:off x="8104114" y="1693259"/>
            <a:ext cx="432048" cy="216024"/>
          </a:xfrm>
          <a:prstGeom prst="rect">
            <a:avLst/>
          </a:prstGeom>
          <a:solidFill>
            <a:schemeClr val="bg1">
              <a:lumMod val="50000"/>
            </a:schemeClr>
          </a:solidFill>
          <a:ln w="6350" cap="flat" cmpd="sng" algn="ctr">
            <a:no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en-US" altLang="ja-JP"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1</a:t>
            </a:r>
            <a:r>
              <a:rPr kumimoji="0" lang="ja-JP" altLang="en-US"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月</a:t>
            </a:r>
            <a:endParaRPr kumimoji="0" lang="ja-JP" altLang="en-US" sz="12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 name="正方形/長方形 101"/>
          <p:cNvSpPr/>
          <p:nvPr/>
        </p:nvSpPr>
        <p:spPr bwMode="auto">
          <a:xfrm>
            <a:off x="8580784" y="1693259"/>
            <a:ext cx="432048" cy="216024"/>
          </a:xfrm>
          <a:prstGeom prst="rect">
            <a:avLst/>
          </a:prstGeom>
          <a:solidFill>
            <a:schemeClr val="bg1">
              <a:lumMod val="50000"/>
            </a:schemeClr>
          </a:solidFill>
          <a:ln w="6350" cap="flat" cmpd="sng" algn="ctr">
            <a:no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en-US" altLang="ja-JP"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2</a:t>
            </a:r>
            <a:r>
              <a:rPr kumimoji="0" lang="ja-JP" altLang="en-US"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月</a:t>
            </a:r>
            <a:endParaRPr kumimoji="0" lang="ja-JP" altLang="en-US" sz="12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 name="正方形/長方形 102"/>
          <p:cNvSpPr/>
          <p:nvPr/>
        </p:nvSpPr>
        <p:spPr bwMode="auto">
          <a:xfrm>
            <a:off x="9057456" y="1693259"/>
            <a:ext cx="432048" cy="216024"/>
          </a:xfrm>
          <a:prstGeom prst="rect">
            <a:avLst/>
          </a:prstGeom>
          <a:solidFill>
            <a:schemeClr val="bg1">
              <a:lumMod val="50000"/>
            </a:schemeClr>
          </a:solidFill>
          <a:ln w="6350" cap="flat" cmpd="sng" algn="ctr">
            <a:no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en-US" altLang="ja-JP"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3</a:t>
            </a:r>
            <a:r>
              <a:rPr kumimoji="0" lang="ja-JP" altLang="en-US"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月</a:t>
            </a:r>
            <a:endParaRPr kumimoji="0" lang="ja-JP" altLang="en-US" sz="12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4" name="正方形/長方形 103"/>
          <p:cNvSpPr/>
          <p:nvPr/>
        </p:nvSpPr>
        <p:spPr bwMode="auto">
          <a:xfrm>
            <a:off x="1907404" y="1440072"/>
            <a:ext cx="432048" cy="216024"/>
          </a:xfrm>
          <a:prstGeom prst="rect">
            <a:avLst/>
          </a:prstGeom>
          <a:solidFill>
            <a:schemeClr val="bg1">
              <a:lumMod val="50000"/>
            </a:schemeClr>
          </a:solidFill>
          <a:ln w="6350" cap="flat" cmpd="sng" algn="ctr">
            <a:no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en-US" altLang="ja-JP"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2016</a:t>
            </a:r>
            <a:r>
              <a:rPr kumimoji="0" lang="ja-JP" altLang="en-US"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年</a:t>
            </a:r>
            <a:endParaRPr kumimoji="0" lang="ja-JP" altLang="en-US" sz="12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5" name="正方形/長方形 104"/>
          <p:cNvSpPr/>
          <p:nvPr/>
        </p:nvSpPr>
        <p:spPr bwMode="auto">
          <a:xfrm>
            <a:off x="2384074" y="1440072"/>
            <a:ext cx="5675418" cy="216024"/>
          </a:xfrm>
          <a:prstGeom prst="rect">
            <a:avLst/>
          </a:prstGeom>
          <a:solidFill>
            <a:schemeClr val="bg1">
              <a:lumMod val="50000"/>
            </a:schemeClr>
          </a:solidFill>
          <a:ln w="6350" cap="flat" cmpd="sng" algn="ctr">
            <a:no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en-US" altLang="ja-JP"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2017</a:t>
            </a:r>
            <a:r>
              <a:rPr kumimoji="0" lang="ja-JP" altLang="en-US"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年</a:t>
            </a:r>
            <a:endParaRPr kumimoji="0" lang="ja-JP" altLang="en-US" sz="12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6" name="正方形/長方形 105"/>
          <p:cNvSpPr/>
          <p:nvPr/>
        </p:nvSpPr>
        <p:spPr bwMode="auto">
          <a:xfrm>
            <a:off x="8104114" y="1440072"/>
            <a:ext cx="1385390" cy="216024"/>
          </a:xfrm>
          <a:prstGeom prst="rect">
            <a:avLst/>
          </a:prstGeom>
          <a:solidFill>
            <a:schemeClr val="bg1">
              <a:lumMod val="50000"/>
            </a:schemeClr>
          </a:solidFill>
          <a:ln w="6350" cap="flat" cmpd="sng" algn="ctr">
            <a:no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en-US" altLang="ja-JP"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2018</a:t>
            </a:r>
            <a:r>
              <a:rPr kumimoji="0" lang="ja-JP" altLang="en-US" sz="10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年</a:t>
            </a:r>
            <a:endParaRPr kumimoji="0" lang="ja-JP" altLang="en-US" sz="1200" b="0"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7" name="正方形/長方形 106"/>
          <p:cNvSpPr/>
          <p:nvPr/>
        </p:nvSpPr>
        <p:spPr bwMode="auto">
          <a:xfrm>
            <a:off x="408941" y="3188000"/>
            <a:ext cx="1453841" cy="388783"/>
          </a:xfrm>
          <a:prstGeom prst="rect">
            <a:avLst/>
          </a:prstGeom>
          <a:solidFill>
            <a:schemeClr val="accent1">
              <a:lumMod val="20000"/>
              <a:lumOff val="80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整備委員会</a:t>
            </a:r>
            <a:endParaRPr lang="en-US" altLang="ja-JP"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8" name="正方形/長方形 107"/>
          <p:cNvSpPr/>
          <p:nvPr/>
        </p:nvSpPr>
        <p:spPr bwMode="auto">
          <a:xfrm>
            <a:off x="405184" y="5035406"/>
            <a:ext cx="1457598" cy="1046835"/>
          </a:xfrm>
          <a:prstGeom prst="rect">
            <a:avLst/>
          </a:prstGeom>
          <a:solidFill>
            <a:schemeClr val="accent1">
              <a:lumMod val="20000"/>
              <a:lumOff val="80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実証プロジェクト部会</a:t>
            </a:r>
            <a:endParaRPr kumimoji="0" lang="en-US" altLang="ja-JP"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9" name="正方形/長方形 108"/>
          <p:cNvSpPr/>
          <p:nvPr/>
        </p:nvSpPr>
        <p:spPr bwMode="auto">
          <a:xfrm>
            <a:off x="405184" y="6186239"/>
            <a:ext cx="1457598" cy="510417"/>
          </a:xfrm>
          <a:prstGeom prst="rect">
            <a:avLst/>
          </a:prstGeom>
          <a:solidFill>
            <a:schemeClr val="accent1">
              <a:lumMod val="20000"/>
              <a:lumOff val="80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実証プロジェクト</a:t>
            </a:r>
            <a:br>
              <a:rPr lang="en-US" altLang="ja-JP" sz="1200"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審査会</a:t>
            </a:r>
            <a:endParaRPr lang="en-US" altLang="ja-JP" sz="1050" dirty="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110" name="直線コネクタ 109"/>
          <p:cNvCxnSpPr/>
          <p:nvPr/>
        </p:nvCxnSpPr>
        <p:spPr bwMode="auto">
          <a:xfrm>
            <a:off x="398677" y="3613960"/>
            <a:ext cx="9084320" cy="0"/>
          </a:xfrm>
          <a:prstGeom prst="line">
            <a:avLst/>
          </a:prstGeom>
          <a:solidFill>
            <a:schemeClr val="bg1"/>
          </a:solidFill>
          <a:ln w="6350" cap="flat" cmpd="sng" algn="ctr">
            <a:solidFill>
              <a:schemeClr val="tx1">
                <a:lumMod val="50000"/>
                <a:lumOff val="50000"/>
              </a:schemeClr>
            </a:solidFill>
            <a:prstDash val="dash"/>
            <a:round/>
            <a:headEnd type="none" w="med" len="med"/>
            <a:tailEnd type="none" w="lg" len="lg"/>
          </a:ln>
          <a:effectLst/>
        </p:spPr>
      </p:cxnSp>
      <p:cxnSp>
        <p:nvCxnSpPr>
          <p:cNvPr id="111" name="直線コネクタ 110"/>
          <p:cNvCxnSpPr/>
          <p:nvPr/>
        </p:nvCxnSpPr>
        <p:spPr bwMode="auto">
          <a:xfrm>
            <a:off x="405184" y="5008111"/>
            <a:ext cx="9084320" cy="0"/>
          </a:xfrm>
          <a:prstGeom prst="line">
            <a:avLst/>
          </a:prstGeom>
          <a:solidFill>
            <a:schemeClr val="bg1"/>
          </a:solidFill>
          <a:ln w="6350" cap="flat" cmpd="sng" algn="ctr">
            <a:solidFill>
              <a:schemeClr val="tx1">
                <a:lumMod val="50000"/>
                <a:lumOff val="50000"/>
              </a:schemeClr>
            </a:solidFill>
            <a:prstDash val="dash"/>
            <a:round/>
            <a:headEnd type="none" w="med" len="med"/>
            <a:tailEnd type="none" w="lg" len="lg"/>
          </a:ln>
          <a:effectLst/>
        </p:spPr>
      </p:cxnSp>
      <p:cxnSp>
        <p:nvCxnSpPr>
          <p:cNvPr id="112" name="直線コネクタ 111"/>
          <p:cNvCxnSpPr/>
          <p:nvPr/>
        </p:nvCxnSpPr>
        <p:spPr bwMode="auto">
          <a:xfrm>
            <a:off x="405184" y="6134240"/>
            <a:ext cx="9084320" cy="0"/>
          </a:xfrm>
          <a:prstGeom prst="line">
            <a:avLst/>
          </a:prstGeom>
          <a:solidFill>
            <a:schemeClr val="bg1"/>
          </a:solidFill>
          <a:ln w="6350" cap="flat" cmpd="sng" algn="ctr">
            <a:solidFill>
              <a:schemeClr val="tx1">
                <a:lumMod val="50000"/>
                <a:lumOff val="50000"/>
              </a:schemeClr>
            </a:solidFill>
            <a:prstDash val="dash"/>
            <a:round/>
            <a:headEnd type="none" w="med" len="med"/>
            <a:tailEnd type="none" w="lg" len="lg"/>
          </a:ln>
          <a:effectLst/>
        </p:spPr>
      </p:cxnSp>
      <p:sp>
        <p:nvSpPr>
          <p:cNvPr id="113" name="角丸四角形 112"/>
          <p:cNvSpPr/>
          <p:nvPr/>
        </p:nvSpPr>
        <p:spPr bwMode="auto">
          <a:xfrm>
            <a:off x="2022397" y="3281216"/>
            <a:ext cx="180000" cy="252000"/>
          </a:xfrm>
          <a:prstGeom prst="roundRect">
            <a:avLst/>
          </a:prstGeom>
          <a:solidFill>
            <a:schemeClr val="accent6">
              <a:lumMod val="50000"/>
            </a:schemeClr>
          </a:solidFill>
          <a:ln w="6350" cap="flat" cmpd="sng" algn="ctr">
            <a:solidFill>
              <a:schemeClr val="tx1">
                <a:lumMod val="75000"/>
                <a:lumOff val="25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95000"/>
              </a:lnSpc>
              <a:spcBef>
                <a:spcPct val="50000"/>
              </a:spcBef>
              <a:spcAft>
                <a:spcPct val="0"/>
              </a:spcAft>
              <a:buClrTx/>
              <a:buSzTx/>
              <a:buFont typeface="Wingdings" pitchFamily="2" charset="2"/>
              <a:buNone/>
              <a:tabLst/>
            </a:pPr>
            <a:r>
              <a:rPr kumimoji="0" lang="en-US" altLang="ja-JP" sz="1400" b="1"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1</a:t>
            </a:r>
            <a:endParaRPr kumimoji="0" lang="en-US" altLang="ja-JP" sz="1200" b="1"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4" name="角丸四角形 113"/>
          <p:cNvSpPr/>
          <p:nvPr/>
        </p:nvSpPr>
        <p:spPr bwMode="auto">
          <a:xfrm>
            <a:off x="2146008" y="4081057"/>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a:lnSpc>
                <a:spcPct val="95000"/>
              </a:lnSpc>
            </a:pPr>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1</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 name="ホームベース 114"/>
          <p:cNvSpPr/>
          <p:nvPr/>
        </p:nvSpPr>
        <p:spPr bwMode="auto">
          <a:xfrm>
            <a:off x="3782034" y="4709898"/>
            <a:ext cx="908718" cy="649934"/>
          </a:xfrm>
          <a:prstGeom prst="homePlate">
            <a:avLst>
              <a:gd name="adj" fmla="val 18252"/>
            </a:avLst>
          </a:prstGeom>
          <a:solidFill>
            <a:schemeClr val="accent1">
              <a:lumMod val="20000"/>
              <a:lumOff val="80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r>
              <a:rPr kumimoji="0" lang="ja-JP" altLang="en-US" sz="1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デー</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タ</a:t>
            </a:r>
            <a:r>
              <a:rPr kumimoji="0" lang="ja-JP" altLang="en-US" sz="1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連携自走化検討</a:t>
            </a:r>
          </a:p>
        </p:txBody>
      </p:sp>
      <p:sp>
        <p:nvSpPr>
          <p:cNvPr id="116" name="ホームベース 115"/>
          <p:cNvSpPr/>
          <p:nvPr/>
        </p:nvSpPr>
        <p:spPr bwMode="auto">
          <a:xfrm>
            <a:off x="8104114" y="4445873"/>
            <a:ext cx="1385390" cy="480025"/>
          </a:xfrm>
          <a:prstGeom prst="homePlate">
            <a:avLst/>
          </a:prstGeom>
          <a:solidFill>
            <a:schemeClr val="accent1">
              <a:lumMod val="20000"/>
              <a:lumOff val="80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ja-JP" altLang="en-US" sz="1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実証</a:t>
            </a:r>
            <a:r>
              <a:rPr kumimoji="0" lang="en-US" altLang="ja-JP" sz="1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PJ</a:t>
            </a:r>
            <a:r>
              <a:rPr kumimoji="0" lang="ja-JP" altLang="en-US" sz="1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の技術評価</a:t>
            </a:r>
          </a:p>
        </p:txBody>
      </p:sp>
      <p:sp>
        <p:nvSpPr>
          <p:cNvPr id="117" name="ホームベース 116"/>
          <p:cNvSpPr/>
          <p:nvPr/>
        </p:nvSpPr>
        <p:spPr bwMode="auto">
          <a:xfrm>
            <a:off x="3782034" y="5406632"/>
            <a:ext cx="4273436" cy="216000"/>
          </a:xfrm>
          <a:prstGeom prst="homePlate">
            <a:avLst/>
          </a:prstGeom>
          <a:solidFill>
            <a:schemeClr val="accent1">
              <a:lumMod val="20000"/>
              <a:lumOff val="80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実証プロジェクトの監修</a:t>
            </a:r>
          </a:p>
        </p:txBody>
      </p:sp>
      <p:sp>
        <p:nvSpPr>
          <p:cNvPr id="118" name="ホームベース 117"/>
          <p:cNvSpPr/>
          <p:nvPr/>
        </p:nvSpPr>
        <p:spPr bwMode="auto">
          <a:xfrm>
            <a:off x="8104114" y="5143832"/>
            <a:ext cx="1385390" cy="478800"/>
          </a:xfrm>
          <a:prstGeom prst="homePlate">
            <a:avLst/>
          </a:prstGeom>
          <a:solidFill>
            <a:schemeClr val="accent1">
              <a:lumMod val="20000"/>
              <a:lumOff val="80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実証</a:t>
            </a:r>
            <a:r>
              <a:rPr lang="en-US" altLang="ja-JP" sz="1000" dirty="0">
                <a:latin typeface="メイリオ" panose="020B0604030504040204" pitchFamily="50" charset="-128"/>
                <a:ea typeface="メイリオ" panose="020B0604030504040204" pitchFamily="50" charset="-128"/>
                <a:cs typeface="メイリオ" panose="020B0604030504040204" pitchFamily="50" charset="-128"/>
              </a:rPr>
              <a:t>PJ</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の成果評価</a:t>
            </a:r>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 name="ホームベース 118"/>
          <p:cNvSpPr/>
          <p:nvPr/>
        </p:nvSpPr>
        <p:spPr bwMode="auto">
          <a:xfrm>
            <a:off x="2548198" y="6135540"/>
            <a:ext cx="1116860" cy="250017"/>
          </a:xfrm>
          <a:prstGeom prst="homePlate">
            <a:avLst/>
          </a:prstGeom>
          <a:solidFill>
            <a:schemeClr val="accent1">
              <a:lumMod val="20000"/>
              <a:lumOff val="80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0" tIns="46800" rIns="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実証</a:t>
            </a:r>
            <a:r>
              <a:rPr kumimoji="0" lang="en-US" altLang="ja-JP" sz="1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PJ</a:t>
            </a:r>
            <a:r>
              <a:rPr kumimoji="0" lang="ja-JP" altLang="en-US" sz="1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の審査</a:t>
            </a:r>
          </a:p>
        </p:txBody>
      </p:sp>
      <p:sp>
        <p:nvSpPr>
          <p:cNvPr id="120" name="正方形/長方形 119"/>
          <p:cNvSpPr/>
          <p:nvPr/>
        </p:nvSpPr>
        <p:spPr bwMode="auto">
          <a:xfrm>
            <a:off x="405184" y="1985922"/>
            <a:ext cx="1457598" cy="216000"/>
          </a:xfrm>
          <a:prstGeom prst="rect">
            <a:avLst/>
          </a:prstGeom>
          <a:solidFill>
            <a:schemeClr val="bg1">
              <a:lumMod val="9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マイルストン</a:t>
            </a:r>
          </a:p>
        </p:txBody>
      </p:sp>
      <p:cxnSp>
        <p:nvCxnSpPr>
          <p:cNvPr id="121" name="直線コネクタ 120"/>
          <p:cNvCxnSpPr/>
          <p:nvPr/>
        </p:nvCxnSpPr>
        <p:spPr bwMode="auto">
          <a:xfrm>
            <a:off x="398677" y="3160704"/>
            <a:ext cx="9084320" cy="0"/>
          </a:xfrm>
          <a:prstGeom prst="line">
            <a:avLst/>
          </a:prstGeom>
          <a:solidFill>
            <a:schemeClr val="bg1"/>
          </a:solidFill>
          <a:ln w="6350" cap="flat" cmpd="sng" algn="ctr">
            <a:solidFill>
              <a:schemeClr val="tx1">
                <a:lumMod val="50000"/>
                <a:lumOff val="50000"/>
              </a:schemeClr>
            </a:solidFill>
            <a:prstDash val="dash"/>
            <a:round/>
            <a:headEnd type="none" w="med" len="med"/>
            <a:tailEnd type="none" w="lg" len="lg"/>
          </a:ln>
          <a:effectLst/>
        </p:spPr>
      </p:cxnSp>
      <p:sp>
        <p:nvSpPr>
          <p:cNvPr id="122" name="ホームベース 121"/>
          <p:cNvSpPr/>
          <p:nvPr/>
        </p:nvSpPr>
        <p:spPr bwMode="auto">
          <a:xfrm>
            <a:off x="1907404" y="4445873"/>
            <a:ext cx="434033" cy="480025"/>
          </a:xfrm>
          <a:prstGeom prst="homePlate">
            <a:avLst/>
          </a:prstGeom>
          <a:solidFill>
            <a:schemeClr val="accent1">
              <a:lumMod val="20000"/>
              <a:lumOff val="80000"/>
            </a:schemeClr>
          </a:solidFill>
          <a:ln w="6350" cap="flat" cmpd="sng" algn="ctr">
            <a:solidFill>
              <a:schemeClr val="tx1">
                <a:lumMod val="50000"/>
                <a:lumOff val="50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ja-JP" altLang="en-US" sz="1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実証仕様</a:t>
            </a:r>
            <a:br>
              <a:rPr lang="en-US" altLang="ja-JP" sz="1000" dirty="0">
                <a:latin typeface="メイリオ" panose="020B0604030504040204" pitchFamily="50" charset="-128"/>
                <a:ea typeface="メイリオ" panose="020B0604030504040204" pitchFamily="50" charset="-128"/>
                <a:cs typeface="メイリオ" panose="020B0604030504040204" pitchFamily="50" charset="-128"/>
              </a:rPr>
            </a:br>
            <a:r>
              <a:rPr kumimoji="0" lang="ja-JP" altLang="en-US" sz="1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の監修</a:t>
            </a:r>
          </a:p>
        </p:txBody>
      </p:sp>
      <p:sp>
        <p:nvSpPr>
          <p:cNvPr id="123" name="ホームベース 122"/>
          <p:cNvSpPr/>
          <p:nvPr/>
        </p:nvSpPr>
        <p:spPr bwMode="auto">
          <a:xfrm>
            <a:off x="2384074" y="4445873"/>
            <a:ext cx="1385388" cy="480025"/>
          </a:xfrm>
          <a:prstGeom prst="homePlate">
            <a:avLst/>
          </a:prstGeom>
          <a:solidFill>
            <a:schemeClr val="accent1">
              <a:lumMod val="20000"/>
              <a:lumOff val="80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ツール開発</a:t>
            </a:r>
            <a:br>
              <a:rPr lang="en-US" altLang="ja-JP" sz="1000"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の監修</a:t>
            </a:r>
            <a:endParaRPr kumimoji="0" lang="ja-JP" altLang="en-US" sz="1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4" name="ホームベース 123"/>
          <p:cNvSpPr/>
          <p:nvPr/>
        </p:nvSpPr>
        <p:spPr bwMode="auto">
          <a:xfrm>
            <a:off x="3769462" y="4445873"/>
            <a:ext cx="4290030" cy="216000"/>
          </a:xfrm>
          <a:prstGeom prst="homePlate">
            <a:avLst/>
          </a:prstGeom>
          <a:solidFill>
            <a:schemeClr val="accent1">
              <a:lumMod val="20000"/>
              <a:lumOff val="80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ja-JP" altLang="en-US" sz="1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実証</a:t>
            </a:r>
            <a:r>
              <a:rPr kumimoji="0" lang="en-US" altLang="ja-JP" sz="1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PJ</a:t>
            </a:r>
            <a:r>
              <a:rPr kumimoji="0" lang="ja-JP" altLang="en-US" sz="1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の要請に基づく技術支援</a:t>
            </a:r>
          </a:p>
        </p:txBody>
      </p:sp>
      <p:sp>
        <p:nvSpPr>
          <p:cNvPr id="125" name="角丸四角形 124"/>
          <p:cNvSpPr/>
          <p:nvPr/>
        </p:nvSpPr>
        <p:spPr bwMode="auto">
          <a:xfrm>
            <a:off x="6061719" y="3281216"/>
            <a:ext cx="180000" cy="252000"/>
          </a:xfrm>
          <a:prstGeom prst="roundRect">
            <a:avLst/>
          </a:prstGeom>
          <a:solidFill>
            <a:schemeClr val="accent6">
              <a:lumMod val="50000"/>
            </a:schemeClr>
          </a:solidFill>
          <a:ln w="6350" cap="flat" cmpd="sng" algn="ctr">
            <a:solidFill>
              <a:schemeClr val="tx1">
                <a:lumMod val="75000"/>
                <a:lumOff val="25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a:lnSpc>
                <a:spcPct val="95000"/>
              </a:lnSpc>
            </a:pPr>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4</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6" name="角丸四角形 125"/>
          <p:cNvSpPr/>
          <p:nvPr/>
        </p:nvSpPr>
        <p:spPr bwMode="auto">
          <a:xfrm>
            <a:off x="7445171" y="3281216"/>
            <a:ext cx="180000" cy="252000"/>
          </a:xfrm>
          <a:prstGeom prst="roundRect">
            <a:avLst/>
          </a:prstGeom>
          <a:solidFill>
            <a:schemeClr val="accent6">
              <a:lumMod val="50000"/>
            </a:schemeClr>
          </a:solidFill>
          <a:ln w="6350" cap="flat" cmpd="sng" algn="ctr">
            <a:solidFill>
              <a:schemeClr val="tx1">
                <a:lumMod val="75000"/>
                <a:lumOff val="25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defTabSz="914400" eaLnBrk="1" latinLnBrk="0" hangingPunct="1">
              <a:lnSpc>
                <a:spcPct val="95000"/>
              </a:lnSpc>
              <a:buClrTx/>
              <a:buSzTx/>
              <a:buFont typeface="Wingdings" pitchFamily="2" charset="2"/>
              <a:buNone/>
              <a:tabLst/>
            </a:pPr>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5</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7" name="角丸四角形 126"/>
          <p:cNvSpPr/>
          <p:nvPr/>
        </p:nvSpPr>
        <p:spPr bwMode="auto">
          <a:xfrm>
            <a:off x="8878828" y="3281216"/>
            <a:ext cx="180000" cy="252000"/>
          </a:xfrm>
          <a:prstGeom prst="roundRect">
            <a:avLst/>
          </a:prstGeom>
          <a:solidFill>
            <a:schemeClr val="accent6">
              <a:lumMod val="50000"/>
            </a:schemeClr>
          </a:solidFill>
          <a:ln w="6350" cap="flat" cmpd="sng" algn="ctr">
            <a:solidFill>
              <a:schemeClr val="tx1">
                <a:lumMod val="75000"/>
                <a:lumOff val="25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a:lnSpc>
                <a:spcPct val="95000"/>
              </a:lnSpc>
            </a:pPr>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6</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8" name="角丸四角形 127"/>
          <p:cNvSpPr/>
          <p:nvPr/>
        </p:nvSpPr>
        <p:spPr bwMode="auto">
          <a:xfrm>
            <a:off x="2616907" y="4081057"/>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a:lnSpc>
                <a:spcPct val="95000"/>
              </a:lnSpc>
            </a:pPr>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2</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9" name="角丸四角形 128"/>
          <p:cNvSpPr/>
          <p:nvPr/>
        </p:nvSpPr>
        <p:spPr bwMode="auto">
          <a:xfrm>
            <a:off x="2917517" y="4081057"/>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a:lnSpc>
                <a:spcPct val="95000"/>
              </a:lnSpc>
            </a:pPr>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3</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0" name="角丸四角形 129"/>
          <p:cNvSpPr/>
          <p:nvPr/>
        </p:nvSpPr>
        <p:spPr bwMode="auto">
          <a:xfrm>
            <a:off x="3524547" y="4081057"/>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marL="0" marR="0" indent="0" defTabSz="914400" eaLnBrk="1" latinLnBrk="0" hangingPunct="1">
              <a:lnSpc>
                <a:spcPct val="95000"/>
              </a:lnSpc>
              <a:buClrTx/>
              <a:buSzTx/>
              <a:buFont typeface="Wingdings" pitchFamily="2" charset="2"/>
              <a:buNone/>
              <a:tabLst/>
            </a:pPr>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4</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1" name="角丸四角形 130"/>
          <p:cNvSpPr/>
          <p:nvPr/>
        </p:nvSpPr>
        <p:spPr bwMode="auto">
          <a:xfrm>
            <a:off x="3891671" y="4081057"/>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a:lnSpc>
                <a:spcPct val="95000"/>
              </a:lnSpc>
            </a:pPr>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5</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2" name="角丸四角形 131"/>
          <p:cNvSpPr/>
          <p:nvPr/>
        </p:nvSpPr>
        <p:spPr bwMode="auto">
          <a:xfrm>
            <a:off x="5792779" y="4081057"/>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en-US" altLang="ja-JP" sz="1400" b="1"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7</a:t>
            </a:r>
            <a:endParaRPr kumimoji="0" lang="ja-JP" altLang="en-US" sz="1400" b="1" i="0" u="none" strike="noStrike" cap="none" normalizeH="0" baseline="0" dirty="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3" name="角丸四角形 132"/>
          <p:cNvSpPr/>
          <p:nvPr/>
        </p:nvSpPr>
        <p:spPr bwMode="auto">
          <a:xfrm>
            <a:off x="7277651" y="4081057"/>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8</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4" name="角丸四角形 133"/>
          <p:cNvSpPr/>
          <p:nvPr/>
        </p:nvSpPr>
        <p:spPr bwMode="auto">
          <a:xfrm>
            <a:off x="8457075" y="4081057"/>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marL="0" marR="0" indent="0" defTabSz="914400" eaLnBrk="1" latinLnBrk="0" hangingPunct="1">
              <a:lnSpc>
                <a:spcPct val="100000"/>
              </a:lnSpc>
              <a:buClrTx/>
              <a:buSzTx/>
              <a:buFont typeface="Wingdings" pitchFamily="2" charset="2"/>
              <a:buNone/>
              <a:tabLst/>
            </a:pPr>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9</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5" name="角丸四角形 134"/>
          <p:cNvSpPr/>
          <p:nvPr/>
        </p:nvSpPr>
        <p:spPr bwMode="auto">
          <a:xfrm>
            <a:off x="2146008" y="5702224"/>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a:lnSpc>
                <a:spcPct val="95000"/>
              </a:lnSpc>
            </a:pPr>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1</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6" name="角丸四角形 135"/>
          <p:cNvSpPr/>
          <p:nvPr/>
        </p:nvSpPr>
        <p:spPr bwMode="auto">
          <a:xfrm>
            <a:off x="2917517" y="5702224"/>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a:lnSpc>
                <a:spcPct val="95000"/>
              </a:lnSpc>
            </a:pPr>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2</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7" name="角丸四角形 136"/>
          <p:cNvSpPr/>
          <p:nvPr/>
        </p:nvSpPr>
        <p:spPr bwMode="auto">
          <a:xfrm>
            <a:off x="3524547" y="5702224"/>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a:lnSpc>
                <a:spcPct val="95000"/>
              </a:lnSpc>
            </a:pPr>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3</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8" name="角丸四角形 137"/>
          <p:cNvSpPr/>
          <p:nvPr/>
        </p:nvSpPr>
        <p:spPr bwMode="auto">
          <a:xfrm>
            <a:off x="5792779" y="5702224"/>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6</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9" name="角丸四角形 138"/>
          <p:cNvSpPr/>
          <p:nvPr/>
        </p:nvSpPr>
        <p:spPr bwMode="auto">
          <a:xfrm>
            <a:off x="7277651" y="5702224"/>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7</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0" name="角丸四角形 139"/>
          <p:cNvSpPr/>
          <p:nvPr/>
        </p:nvSpPr>
        <p:spPr bwMode="auto">
          <a:xfrm>
            <a:off x="8457075" y="5702224"/>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8</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1" name="角丸四角形 140"/>
          <p:cNvSpPr/>
          <p:nvPr/>
        </p:nvSpPr>
        <p:spPr bwMode="auto">
          <a:xfrm>
            <a:off x="3280339" y="6372029"/>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a:lnSpc>
                <a:spcPct val="95000"/>
              </a:lnSpc>
            </a:pPr>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2</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2" name="ホームベース 141"/>
          <p:cNvSpPr/>
          <p:nvPr/>
        </p:nvSpPr>
        <p:spPr bwMode="auto">
          <a:xfrm>
            <a:off x="4767424" y="4709898"/>
            <a:ext cx="3292068" cy="216000"/>
          </a:xfrm>
          <a:prstGeom prst="homePlate">
            <a:avLst/>
          </a:prstGeom>
          <a:solidFill>
            <a:schemeClr val="accent1">
              <a:lumMod val="20000"/>
              <a:lumOff val="80000"/>
            </a:schemeClr>
          </a:solidFill>
          <a:ln w="6350" cap="flat" cmpd="sng" algn="ctr">
            <a:solidFill>
              <a:schemeClr val="tx1">
                <a:lumMod val="50000"/>
                <a:lumOff val="50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ja-JP" altLang="en-US" sz="1000" b="0" i="0" u="none" strike="noStrike" cap="none" spc="-150"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データ連携基盤の金融連携・</a:t>
            </a:r>
            <a:r>
              <a:rPr kumimoji="0" lang="en-US" altLang="ja-JP" sz="1000" b="0" i="0" u="none" strike="noStrike" cap="none" spc="-150" normalizeH="0" baseline="0" dirty="0" err="1">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IoT</a:t>
            </a:r>
            <a:r>
              <a:rPr kumimoji="0" lang="ja-JP" altLang="en-US" sz="1000" b="0" i="0" u="none" strike="noStrike" cap="none" spc="-150"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連携への拡張仕様提案策定</a:t>
            </a:r>
          </a:p>
        </p:txBody>
      </p:sp>
      <p:sp>
        <p:nvSpPr>
          <p:cNvPr id="143" name="ホームベース 88"/>
          <p:cNvSpPr/>
          <p:nvPr/>
        </p:nvSpPr>
        <p:spPr bwMode="auto">
          <a:xfrm>
            <a:off x="4763402" y="5143832"/>
            <a:ext cx="3292068" cy="216000"/>
          </a:xfrm>
          <a:prstGeom prst="homePlate">
            <a:avLst/>
          </a:prstGeom>
          <a:solidFill>
            <a:schemeClr val="accent1">
              <a:lumMod val="20000"/>
              <a:lumOff val="80000"/>
            </a:schemeClr>
          </a:solidFill>
          <a:ln w="6350" cap="flat" cmpd="sng" algn="ctr">
            <a:solidFill>
              <a:schemeClr val="tx1">
                <a:lumMod val="50000"/>
                <a:lumOff val="50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ja-JP" altLang="en-US" sz="1000" b="0" i="0" u="none" strike="noStrike" cap="none" spc="-150"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データ連携基盤の自走化と普及に関する具体提案策定</a:t>
            </a:r>
          </a:p>
        </p:txBody>
      </p:sp>
      <p:sp>
        <p:nvSpPr>
          <p:cNvPr id="144" name="正方形/長方形 143"/>
          <p:cNvSpPr/>
          <p:nvPr/>
        </p:nvSpPr>
        <p:spPr>
          <a:xfrm>
            <a:off x="3519874" y="1894871"/>
            <a:ext cx="917239" cy="261610"/>
          </a:xfrm>
          <a:prstGeom prst="rect">
            <a:avLst/>
          </a:prstGeom>
        </p:spPr>
        <p:txBody>
          <a:bodyPr wrap="none">
            <a:spAutoFit/>
          </a:bodyPr>
          <a:lstStyle/>
          <a:p>
            <a:r>
              <a:rPr lang="ja-JP" altLang="en-US" sz="11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実証</a:t>
            </a:r>
            <a:r>
              <a:rPr lang="en-US" altLang="ja-JP" sz="11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PJ</a:t>
            </a:r>
            <a:r>
              <a:rPr lang="ja-JP" altLang="en-US" sz="11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開始</a:t>
            </a:r>
            <a:endParaRPr lang="ja-JP" altLang="en-US" sz="16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5" name="正方形/長方形 144"/>
          <p:cNvSpPr/>
          <p:nvPr/>
        </p:nvSpPr>
        <p:spPr>
          <a:xfrm>
            <a:off x="4335393" y="1894871"/>
            <a:ext cx="748923" cy="261610"/>
          </a:xfrm>
          <a:prstGeom prst="rect">
            <a:avLst/>
          </a:prstGeom>
        </p:spPr>
        <p:txBody>
          <a:bodyPr wrap="none">
            <a:spAutoFit/>
          </a:bodyPr>
          <a:lstStyle/>
          <a:p>
            <a:r>
              <a:rPr lang="ja-JP" altLang="en-US" sz="11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中間報告</a:t>
            </a:r>
            <a:endParaRPr lang="ja-JP" altLang="en-US" sz="16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6" name="正方形/長方形 145"/>
          <p:cNvSpPr/>
          <p:nvPr/>
        </p:nvSpPr>
        <p:spPr>
          <a:xfrm>
            <a:off x="7548507" y="1894871"/>
            <a:ext cx="917239" cy="261610"/>
          </a:xfrm>
          <a:prstGeom prst="rect">
            <a:avLst/>
          </a:prstGeom>
        </p:spPr>
        <p:txBody>
          <a:bodyPr wrap="none">
            <a:spAutoFit/>
          </a:bodyPr>
          <a:lstStyle/>
          <a:p>
            <a:r>
              <a:rPr lang="ja-JP" altLang="en-US" sz="11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実証</a:t>
            </a:r>
            <a:r>
              <a:rPr lang="en-US" altLang="ja-JP" sz="11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PJ</a:t>
            </a:r>
            <a:r>
              <a:rPr lang="ja-JP" altLang="en-US" sz="11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終了</a:t>
            </a:r>
            <a:endParaRPr lang="ja-JP" altLang="en-US" sz="16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7" name="二等辺三角形 146"/>
          <p:cNvSpPr/>
          <p:nvPr/>
        </p:nvSpPr>
        <p:spPr>
          <a:xfrm rot="10800000">
            <a:off x="3704888" y="2117768"/>
            <a:ext cx="187235" cy="161410"/>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148" name="二等辺三角形 147"/>
          <p:cNvSpPr/>
          <p:nvPr/>
        </p:nvSpPr>
        <p:spPr>
          <a:xfrm rot="10800000">
            <a:off x="4616237" y="2117768"/>
            <a:ext cx="187235" cy="161410"/>
          </a:xfrm>
          <a:prstGeom prst="triangle">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149" name="二等辺三角形 148"/>
          <p:cNvSpPr/>
          <p:nvPr/>
        </p:nvSpPr>
        <p:spPr>
          <a:xfrm rot="10800000">
            <a:off x="7986074" y="2117768"/>
            <a:ext cx="187235" cy="161410"/>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150" name="二等辺三角形 149"/>
          <p:cNvSpPr/>
          <p:nvPr/>
        </p:nvSpPr>
        <p:spPr>
          <a:xfrm rot="10800000">
            <a:off x="9207069" y="2117768"/>
            <a:ext cx="187235" cy="161410"/>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151" name="角丸四角形 150"/>
          <p:cNvSpPr/>
          <p:nvPr/>
        </p:nvSpPr>
        <p:spPr bwMode="auto">
          <a:xfrm>
            <a:off x="3884053" y="5702224"/>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a:lnSpc>
                <a:spcPct val="95000"/>
              </a:lnSpc>
            </a:pPr>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4</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2" name="角丸四角形 151"/>
          <p:cNvSpPr/>
          <p:nvPr/>
        </p:nvSpPr>
        <p:spPr bwMode="auto">
          <a:xfrm>
            <a:off x="4416769" y="5702224"/>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a:lnSpc>
                <a:spcPct val="95000"/>
              </a:lnSpc>
            </a:pPr>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5</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3" name="角丸四角形 152"/>
          <p:cNvSpPr/>
          <p:nvPr/>
        </p:nvSpPr>
        <p:spPr bwMode="auto">
          <a:xfrm>
            <a:off x="4416769" y="4081057"/>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marL="0" marR="0" indent="0" defTabSz="914400" eaLnBrk="1" latinLnBrk="0" hangingPunct="1">
              <a:lnSpc>
                <a:spcPct val="95000"/>
              </a:lnSpc>
              <a:buClrTx/>
              <a:buSzTx/>
              <a:buFont typeface="Wingdings" pitchFamily="2" charset="2"/>
              <a:buNone/>
              <a:tabLst/>
            </a:pPr>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6</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4" name="角丸四角形 153"/>
          <p:cNvSpPr/>
          <p:nvPr/>
        </p:nvSpPr>
        <p:spPr bwMode="auto">
          <a:xfrm>
            <a:off x="3426051" y="3281216"/>
            <a:ext cx="180000" cy="252000"/>
          </a:xfrm>
          <a:prstGeom prst="roundRect">
            <a:avLst/>
          </a:prstGeom>
          <a:solidFill>
            <a:schemeClr val="accent6">
              <a:lumMod val="50000"/>
            </a:schemeClr>
          </a:solidFill>
          <a:ln w="6350" cap="flat" cmpd="sng" algn="ctr">
            <a:solidFill>
              <a:schemeClr val="tx1">
                <a:lumMod val="75000"/>
                <a:lumOff val="25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a:lnSpc>
                <a:spcPct val="95000"/>
              </a:lnSpc>
            </a:pPr>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2</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5" name="角丸四角形 154"/>
          <p:cNvSpPr/>
          <p:nvPr/>
        </p:nvSpPr>
        <p:spPr bwMode="auto">
          <a:xfrm>
            <a:off x="2977381" y="6372029"/>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a:lnSpc>
                <a:spcPct val="95000"/>
              </a:lnSpc>
            </a:pPr>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1</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2" name="ホームベース 161"/>
          <p:cNvSpPr/>
          <p:nvPr/>
        </p:nvSpPr>
        <p:spPr bwMode="auto">
          <a:xfrm>
            <a:off x="2118658" y="2253558"/>
            <a:ext cx="1353475" cy="244800"/>
          </a:xfrm>
          <a:prstGeom prst="homePlate">
            <a:avLst/>
          </a:prstGeom>
          <a:solidFill>
            <a:schemeClr val="bg1">
              <a:lumMod val="8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実証</a:t>
            </a:r>
            <a:r>
              <a:rPr kumimoji="0" lang="en-US" altLang="ja-JP"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PJ</a:t>
            </a:r>
            <a:r>
              <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公募</a:t>
            </a:r>
          </a:p>
        </p:txBody>
      </p:sp>
      <p:sp>
        <p:nvSpPr>
          <p:cNvPr id="163" name="ホームベース 162"/>
          <p:cNvSpPr/>
          <p:nvPr/>
        </p:nvSpPr>
        <p:spPr bwMode="auto">
          <a:xfrm>
            <a:off x="3488490" y="2253558"/>
            <a:ext cx="1224170" cy="244800"/>
          </a:xfrm>
          <a:prstGeom prst="homePlate">
            <a:avLst/>
          </a:prstGeom>
          <a:solidFill>
            <a:schemeClr val="bg1">
              <a:lumMod val="8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実証</a:t>
            </a:r>
            <a:r>
              <a:rPr lang="en-US" altLang="ja-JP" sz="1200" dirty="0">
                <a:latin typeface="メイリオ" panose="020B0604030504040204" pitchFamily="50" charset="-128"/>
                <a:ea typeface="メイリオ" panose="020B0604030504040204" pitchFamily="50" charset="-128"/>
                <a:cs typeface="メイリオ" panose="020B0604030504040204" pitchFamily="50" charset="-128"/>
              </a:rPr>
              <a:t>PJ</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立上げ</a:t>
            </a:r>
            <a:endPar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4" name="ホームベース 163"/>
          <p:cNvSpPr/>
          <p:nvPr/>
        </p:nvSpPr>
        <p:spPr bwMode="auto">
          <a:xfrm>
            <a:off x="7472843" y="2251883"/>
            <a:ext cx="1820863" cy="248151"/>
          </a:xfrm>
          <a:prstGeom prst="homePlate">
            <a:avLst/>
          </a:prstGeom>
          <a:solidFill>
            <a:schemeClr val="bg1">
              <a:lumMod val="8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調査報告書編纂</a:t>
            </a:r>
            <a:endPar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5" name="正方形/長方形 164"/>
          <p:cNvSpPr/>
          <p:nvPr/>
        </p:nvSpPr>
        <p:spPr bwMode="auto">
          <a:xfrm>
            <a:off x="405184" y="2267958"/>
            <a:ext cx="1457598" cy="216000"/>
          </a:xfrm>
          <a:prstGeom prst="rect">
            <a:avLst/>
          </a:prstGeom>
          <a:solidFill>
            <a:schemeClr val="bg1">
              <a:lumMod val="9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全体</a:t>
            </a:r>
            <a:r>
              <a:rPr kumimoji="0" lang="en-US" altLang="ja-JP"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PJ</a:t>
            </a:r>
            <a:r>
              <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フェーズ</a:t>
            </a:r>
          </a:p>
        </p:txBody>
      </p:sp>
      <p:sp>
        <p:nvSpPr>
          <p:cNvPr id="166" name="ホームベース 165"/>
          <p:cNvSpPr/>
          <p:nvPr/>
        </p:nvSpPr>
        <p:spPr bwMode="auto">
          <a:xfrm>
            <a:off x="4722802" y="2253558"/>
            <a:ext cx="1364695" cy="244800"/>
          </a:xfrm>
          <a:prstGeom prst="homePlate">
            <a:avLst/>
          </a:prstGeom>
          <a:solidFill>
            <a:schemeClr val="bg1">
              <a:lumMod val="8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実証検証（前半）</a:t>
            </a:r>
            <a:endPar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7" name="ホームベース 166"/>
          <p:cNvSpPr/>
          <p:nvPr/>
        </p:nvSpPr>
        <p:spPr bwMode="auto">
          <a:xfrm>
            <a:off x="6090976" y="2251883"/>
            <a:ext cx="1381867" cy="248150"/>
          </a:xfrm>
          <a:prstGeom prst="homePlate">
            <a:avLst/>
          </a:prstGeom>
          <a:solidFill>
            <a:schemeClr val="bg1">
              <a:lumMod val="8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none" lIns="90000" tIns="46800" rIns="90000" bIns="46800" numCol="1" rtlCol="0" anchor="ctr" anchorCtr="0" compatLnSpc="1">
            <a:prstTxWarp prst="textNoShape">
              <a:avLst/>
            </a:prstTxWarp>
          </a:bodyPr>
          <a:lstStyle/>
          <a:p>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実証検証（後半）</a:t>
            </a:r>
          </a:p>
        </p:txBody>
      </p:sp>
      <p:sp>
        <p:nvSpPr>
          <p:cNvPr id="168" name="正方形/長方形 167"/>
          <p:cNvSpPr/>
          <p:nvPr/>
        </p:nvSpPr>
        <p:spPr bwMode="auto">
          <a:xfrm>
            <a:off x="398677" y="2578606"/>
            <a:ext cx="713582" cy="544921"/>
          </a:xfrm>
          <a:prstGeom prst="rect">
            <a:avLst/>
          </a:prstGeom>
          <a:solidFill>
            <a:schemeClr val="bg1">
              <a:lumMod val="9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実証</a:t>
            </a:r>
            <a:r>
              <a:rPr kumimoji="0" lang="en-US" altLang="ja-JP"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PJ</a:t>
            </a:r>
            <a:br>
              <a:rPr lang="en-US" altLang="ja-JP" sz="1200" dirty="0">
                <a:latin typeface="メイリオ" panose="020B0604030504040204" pitchFamily="50" charset="-128"/>
                <a:ea typeface="メイリオ" panose="020B0604030504040204" pitchFamily="50" charset="-128"/>
                <a:cs typeface="メイリオ" panose="020B0604030504040204" pitchFamily="50" charset="-128"/>
              </a:rPr>
            </a:br>
            <a:r>
              <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プロセス</a:t>
            </a:r>
          </a:p>
        </p:txBody>
      </p:sp>
      <p:sp>
        <p:nvSpPr>
          <p:cNvPr id="169" name="正方形/長方形 168"/>
          <p:cNvSpPr/>
          <p:nvPr/>
        </p:nvSpPr>
        <p:spPr bwMode="auto">
          <a:xfrm>
            <a:off x="1185112" y="2578606"/>
            <a:ext cx="677670" cy="244800"/>
          </a:xfrm>
          <a:prstGeom prst="rect">
            <a:avLst/>
          </a:prstGeom>
          <a:solidFill>
            <a:schemeClr val="bg1">
              <a:lumMod val="9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コンソ</a:t>
            </a:r>
          </a:p>
        </p:txBody>
      </p:sp>
      <p:sp>
        <p:nvSpPr>
          <p:cNvPr id="170" name="正方形/長方形 169"/>
          <p:cNvSpPr/>
          <p:nvPr/>
        </p:nvSpPr>
        <p:spPr bwMode="auto">
          <a:xfrm>
            <a:off x="1185112" y="2878727"/>
            <a:ext cx="677670" cy="244800"/>
          </a:xfrm>
          <a:prstGeom prst="rect">
            <a:avLst/>
          </a:prstGeom>
          <a:solidFill>
            <a:schemeClr val="bg1">
              <a:lumMod val="9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en-US" altLang="ja-JP"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PKG</a:t>
            </a:r>
            <a:endPar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1" name="ホームベース 170"/>
          <p:cNvSpPr/>
          <p:nvPr/>
        </p:nvSpPr>
        <p:spPr bwMode="auto">
          <a:xfrm>
            <a:off x="3811704" y="2578606"/>
            <a:ext cx="4247787" cy="244800"/>
          </a:xfrm>
          <a:prstGeom prst="homePlate">
            <a:avLst/>
          </a:prstGeom>
          <a:solidFill>
            <a:srgbClr val="FFE7FF"/>
          </a:solidFill>
          <a:ln w="6350" cap="flat" cmpd="sng" algn="ctr">
            <a:solidFill>
              <a:schemeClr val="tx1">
                <a:lumMod val="50000"/>
                <a:lumOff val="50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実証検証</a:t>
            </a:r>
          </a:p>
        </p:txBody>
      </p:sp>
      <p:sp>
        <p:nvSpPr>
          <p:cNvPr id="172" name="ホームベース 171"/>
          <p:cNvSpPr/>
          <p:nvPr/>
        </p:nvSpPr>
        <p:spPr bwMode="auto">
          <a:xfrm>
            <a:off x="8101772" y="2578606"/>
            <a:ext cx="434376" cy="244800"/>
          </a:xfrm>
          <a:prstGeom prst="homePlate">
            <a:avLst/>
          </a:prstGeom>
          <a:solidFill>
            <a:schemeClr val="accent1">
              <a:lumMod val="20000"/>
              <a:lumOff val="80000"/>
            </a:schemeClr>
          </a:solidFill>
          <a:ln w="6350" cap="flat" cmpd="sng" algn="ctr">
            <a:solidFill>
              <a:schemeClr val="tx1">
                <a:lumMod val="50000"/>
                <a:lumOff val="50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成果報告</a:t>
            </a:r>
          </a:p>
        </p:txBody>
      </p:sp>
      <p:sp>
        <p:nvSpPr>
          <p:cNvPr id="173" name="ホームベース 172"/>
          <p:cNvSpPr/>
          <p:nvPr/>
        </p:nvSpPr>
        <p:spPr bwMode="auto">
          <a:xfrm>
            <a:off x="7160931" y="2901978"/>
            <a:ext cx="900896" cy="244800"/>
          </a:xfrm>
          <a:prstGeom prst="homePlate">
            <a:avLst/>
          </a:prstGeom>
          <a:solidFill>
            <a:schemeClr val="accent1">
              <a:lumMod val="20000"/>
              <a:lumOff val="80000"/>
            </a:schemeClr>
          </a:solidFill>
          <a:ln w="6350" cap="flat" cmpd="sng" algn="ctr">
            <a:solidFill>
              <a:schemeClr val="tx1">
                <a:lumMod val="50000"/>
                <a:lumOff val="50000"/>
              </a:schemeClr>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実証検証</a:t>
            </a:r>
          </a:p>
        </p:txBody>
      </p:sp>
      <p:sp>
        <p:nvSpPr>
          <p:cNvPr id="187" name="フリーフォーム 186"/>
          <p:cNvSpPr/>
          <p:nvPr/>
        </p:nvSpPr>
        <p:spPr bwMode="auto">
          <a:xfrm>
            <a:off x="405184" y="3654376"/>
            <a:ext cx="1457598" cy="1305842"/>
          </a:xfrm>
          <a:custGeom>
            <a:avLst/>
            <a:gdLst>
              <a:gd name="connsiteX0" fmla="*/ 0 w 1457598"/>
              <a:gd name="connsiteY0" fmla="*/ 0 h 1305842"/>
              <a:gd name="connsiteX1" fmla="*/ 227337 w 1457598"/>
              <a:gd name="connsiteY1" fmla="*/ 0 h 1305842"/>
              <a:gd name="connsiteX2" fmla="*/ 227337 w 1457598"/>
              <a:gd name="connsiteY2" fmla="*/ 446630 h 1305842"/>
              <a:gd name="connsiteX3" fmla="*/ 1457598 w 1457598"/>
              <a:gd name="connsiteY3" fmla="*/ 446630 h 1305842"/>
              <a:gd name="connsiteX4" fmla="*/ 1457598 w 1457598"/>
              <a:gd name="connsiteY4" fmla="*/ 1305842 h 1305842"/>
              <a:gd name="connsiteX5" fmla="*/ 0 w 1457598"/>
              <a:gd name="connsiteY5" fmla="*/ 1305842 h 1305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7598" h="1305842">
                <a:moveTo>
                  <a:pt x="0" y="0"/>
                </a:moveTo>
                <a:lnTo>
                  <a:pt x="227337" y="0"/>
                </a:lnTo>
                <a:lnTo>
                  <a:pt x="227337" y="446630"/>
                </a:lnTo>
                <a:lnTo>
                  <a:pt x="1457598" y="446630"/>
                </a:lnTo>
                <a:lnTo>
                  <a:pt x="1457598" y="1305842"/>
                </a:lnTo>
                <a:lnTo>
                  <a:pt x="0" y="1305842"/>
                </a:lnTo>
                <a:close/>
              </a:path>
            </a:pathLst>
          </a:custGeom>
          <a:solidFill>
            <a:schemeClr val="accent1">
              <a:lumMod val="20000"/>
              <a:lumOff val="80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noAutofit/>
          </a:bodyPr>
          <a:lstStyle/>
          <a:p>
            <a:pPr marL="0" marR="0" indent="0" defTabSz="914400" eaLnBrk="1" latinLnBrk="0" hangingPunct="1">
              <a:lnSpc>
                <a:spcPct val="100000"/>
              </a:lnSpc>
              <a:buClrTx/>
              <a:buSzTx/>
              <a:buFont typeface="Wingdings" pitchFamily="2" charset="2"/>
              <a:buNone/>
              <a:tabLst/>
            </a:pPr>
            <a:endParaRPr lang="en-US" altLang="ja-JP" sz="1200" dirty="0">
              <a:latin typeface="メイリオ" panose="020B0604030504040204" pitchFamily="50" charset="-128"/>
              <a:ea typeface="メイリオ" panose="020B0604030504040204" pitchFamily="50" charset="-128"/>
              <a:cs typeface="メイリオ" panose="020B0604030504040204" pitchFamily="50" charset="-128"/>
            </a:endParaRPr>
          </a:p>
          <a:p>
            <a:pPr marL="0" marR="0" indent="0" defTabSz="914400" eaLnBrk="1" latinLnBrk="0" hangingPunct="1">
              <a:lnSpc>
                <a:spcPct val="100000"/>
              </a:lnSpc>
              <a:buClrTx/>
              <a:buSzTx/>
              <a:buFont typeface="Wingdings" pitchFamily="2" charset="2"/>
              <a:buNone/>
              <a:tabLst/>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技術部会</a:t>
            </a:r>
          </a:p>
        </p:txBody>
      </p:sp>
      <p:cxnSp>
        <p:nvCxnSpPr>
          <p:cNvPr id="177" name="直線コネクタ 176"/>
          <p:cNvCxnSpPr/>
          <p:nvPr/>
        </p:nvCxnSpPr>
        <p:spPr bwMode="auto">
          <a:xfrm>
            <a:off x="665258" y="4072432"/>
            <a:ext cx="8824246" cy="0"/>
          </a:xfrm>
          <a:prstGeom prst="line">
            <a:avLst/>
          </a:prstGeom>
          <a:solidFill>
            <a:schemeClr val="bg1"/>
          </a:solidFill>
          <a:ln w="6350" cap="flat" cmpd="sng" algn="ctr">
            <a:solidFill>
              <a:schemeClr val="tx1">
                <a:lumMod val="50000"/>
                <a:lumOff val="50000"/>
              </a:schemeClr>
            </a:solidFill>
            <a:prstDash val="dash"/>
            <a:round/>
            <a:headEnd type="none" w="med" len="med"/>
            <a:tailEnd type="none" w="lg" len="lg"/>
          </a:ln>
          <a:effectLst/>
        </p:spPr>
      </p:cxnSp>
      <p:sp>
        <p:nvSpPr>
          <p:cNvPr id="178" name="角丸四角形 177"/>
          <p:cNvSpPr/>
          <p:nvPr/>
        </p:nvSpPr>
        <p:spPr bwMode="auto">
          <a:xfrm>
            <a:off x="4426608" y="3617760"/>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a:lnSpc>
                <a:spcPct val="95000"/>
              </a:lnSpc>
            </a:pPr>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1</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9" name="ホームベース 178"/>
          <p:cNvSpPr/>
          <p:nvPr/>
        </p:nvSpPr>
        <p:spPr bwMode="auto">
          <a:xfrm>
            <a:off x="4695418" y="3888368"/>
            <a:ext cx="3290656" cy="216000"/>
          </a:xfrm>
          <a:prstGeom prst="homePlate">
            <a:avLst/>
          </a:prstGeom>
          <a:solidFill>
            <a:schemeClr val="accent1">
              <a:lumMod val="20000"/>
              <a:lumOff val="80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ja-JP" altLang="en-US" sz="1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実証</a:t>
            </a:r>
            <a:r>
              <a:rPr kumimoji="0" lang="en-US" altLang="ja-JP" sz="1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PJ</a:t>
            </a:r>
            <a:r>
              <a:rPr kumimoji="0" lang="ja-JP" altLang="en-US" sz="1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の要請に基づく技術支援</a:t>
            </a:r>
          </a:p>
        </p:txBody>
      </p:sp>
      <p:cxnSp>
        <p:nvCxnSpPr>
          <p:cNvPr id="180" name="直線コネクタ 179"/>
          <p:cNvCxnSpPr/>
          <p:nvPr/>
        </p:nvCxnSpPr>
        <p:spPr bwMode="auto">
          <a:xfrm>
            <a:off x="405184" y="2547488"/>
            <a:ext cx="9050920" cy="0"/>
          </a:xfrm>
          <a:prstGeom prst="line">
            <a:avLst/>
          </a:prstGeom>
          <a:solidFill>
            <a:schemeClr val="bg1"/>
          </a:solidFill>
          <a:ln w="6350" cap="flat" cmpd="sng" algn="ctr">
            <a:solidFill>
              <a:schemeClr val="tx1">
                <a:lumMod val="50000"/>
                <a:lumOff val="50000"/>
              </a:schemeClr>
            </a:solidFill>
            <a:prstDash val="dash"/>
            <a:round/>
            <a:headEnd type="none" w="med" len="med"/>
            <a:tailEnd type="none" w="lg" len="lg"/>
          </a:ln>
          <a:effectLst/>
        </p:spPr>
      </p:cxnSp>
      <p:sp>
        <p:nvSpPr>
          <p:cNvPr id="181" name="角丸四角形 180"/>
          <p:cNvSpPr/>
          <p:nvPr/>
        </p:nvSpPr>
        <p:spPr bwMode="auto">
          <a:xfrm>
            <a:off x="5613568" y="3613960"/>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a:lnSpc>
                <a:spcPct val="95000"/>
              </a:lnSpc>
            </a:pPr>
            <a:r>
              <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２</a:t>
            </a:r>
          </a:p>
        </p:txBody>
      </p:sp>
      <p:sp>
        <p:nvSpPr>
          <p:cNvPr id="182" name="角丸四角形 181"/>
          <p:cNvSpPr/>
          <p:nvPr/>
        </p:nvSpPr>
        <p:spPr bwMode="auto">
          <a:xfrm>
            <a:off x="7140536" y="3613960"/>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a:lnSpc>
                <a:spcPct val="95000"/>
              </a:lnSpc>
            </a:pPr>
            <a:r>
              <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３</a:t>
            </a:r>
          </a:p>
        </p:txBody>
      </p:sp>
      <p:sp>
        <p:nvSpPr>
          <p:cNvPr id="183" name="角丸四角形 182"/>
          <p:cNvSpPr/>
          <p:nvPr/>
        </p:nvSpPr>
        <p:spPr bwMode="auto">
          <a:xfrm>
            <a:off x="8292664" y="3617760"/>
            <a:ext cx="180000" cy="288000"/>
          </a:xfrm>
          <a:prstGeom prst="roundRect">
            <a:avLst/>
          </a:prstGeom>
          <a:solidFill>
            <a:schemeClr val="tx1">
              <a:lumMod val="65000"/>
              <a:lumOff val="35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46800" rIns="90000" bIns="46800" numCol="1" rtlCol="0" anchor="ctr" anchorCtr="0" compatLnSpc="1">
            <a:prstTxWarp prst="textNoShape">
              <a:avLst/>
            </a:prstTxWarp>
          </a:bodyPr>
          <a:lstStyle/>
          <a:p>
            <a:pPr>
              <a:lnSpc>
                <a:spcPct val="95000"/>
              </a:lnSpc>
            </a:pPr>
            <a:r>
              <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４</a:t>
            </a:r>
          </a:p>
        </p:txBody>
      </p:sp>
      <p:sp>
        <p:nvSpPr>
          <p:cNvPr id="184" name="正方形/長方形 183"/>
          <p:cNvSpPr/>
          <p:nvPr/>
        </p:nvSpPr>
        <p:spPr>
          <a:xfrm>
            <a:off x="8691297" y="1894871"/>
            <a:ext cx="1172116" cy="261610"/>
          </a:xfrm>
          <a:prstGeom prst="rect">
            <a:avLst/>
          </a:prstGeom>
        </p:spPr>
        <p:txBody>
          <a:bodyPr wrap="none">
            <a:spAutoFit/>
          </a:bodyPr>
          <a:lstStyle/>
          <a:p>
            <a:r>
              <a:rPr lang="ja-JP" altLang="en-US" sz="11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最終報告書提出</a:t>
            </a:r>
            <a:endParaRPr lang="ja-JP" altLang="en-US" sz="16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スライド番号プレースホルダー 2"/>
          <p:cNvSpPr>
            <a:spLocks noGrp="1"/>
          </p:cNvSpPr>
          <p:nvPr>
            <p:ph type="sldNum" sz="quarter" idx="10"/>
          </p:nvPr>
        </p:nvSpPr>
        <p:spPr/>
        <p:txBody>
          <a:bodyPr/>
          <a:lstStyle/>
          <a:p>
            <a:pPr>
              <a:defRPr/>
            </a:pPr>
            <a:fld id="{E23FCA8B-8EEC-4D27-8B48-E8C8526513BF}" type="slidenum">
              <a:rPr lang="ja-JP" altLang="en-GB" smtClean="0">
                <a:solidFill>
                  <a:srgbClr val="7889FB"/>
                </a:solidFill>
              </a:rPr>
              <a:pPr>
                <a:defRPr/>
              </a:pPr>
              <a:t>4</a:t>
            </a:fld>
            <a:endParaRPr lang="en-GB" altLang="ja-JP" dirty="0">
              <a:solidFill>
                <a:srgbClr val="7889FB"/>
              </a:solidFill>
            </a:endParaRPr>
          </a:p>
        </p:txBody>
      </p:sp>
      <p:sp>
        <p:nvSpPr>
          <p:cNvPr id="185" name="正方形/長方形 184"/>
          <p:cNvSpPr/>
          <p:nvPr/>
        </p:nvSpPr>
        <p:spPr bwMode="auto">
          <a:xfrm>
            <a:off x="665258" y="3654376"/>
            <a:ext cx="1197524" cy="395304"/>
          </a:xfrm>
          <a:prstGeom prst="rect">
            <a:avLst/>
          </a:prstGeom>
          <a:solidFill>
            <a:schemeClr val="accent1">
              <a:lumMod val="20000"/>
              <a:lumOff val="80000"/>
            </a:schemeClr>
          </a:solidFill>
          <a:ln w="6350" cap="flat" cmpd="sng" algn="ctr">
            <a:solidFill>
              <a:schemeClr val="tx1">
                <a:lumMod val="50000"/>
                <a:lumOff val="50000"/>
              </a:schemeClr>
            </a:solidFill>
            <a:prstDash val="solid"/>
            <a:round/>
            <a:headEnd type="none" w="med" len="med"/>
            <a:tailEnd type="none" w="lg" len="lg"/>
          </a:ln>
          <a:effectLst/>
        </p:spPr>
        <p:txBody>
          <a:bodyPr vert="horz" wrap="square" lIns="90000" tIns="720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 typeface="Wingdings" pitchFamily="2" charset="2"/>
              <a:buNone/>
              <a:tabLst/>
            </a:pPr>
            <a:r>
              <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通信規格</a:t>
            </a:r>
            <a:br>
              <a:rPr kumimoji="0" lang="en-US" altLang="ja-JP"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br>
            <a:r>
              <a:rPr kumimoji="0" lang="ja-JP" altLang="en-US"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分科会</a:t>
            </a:r>
            <a:endParaRPr kumimoji="0" lang="en-US" altLang="ja-JP" sz="1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5" name="直線コネクタ 4"/>
          <p:cNvCxnSpPr/>
          <p:nvPr/>
        </p:nvCxnSpPr>
        <p:spPr bwMode="auto">
          <a:xfrm>
            <a:off x="4707931" y="2279178"/>
            <a:ext cx="3846" cy="4417478"/>
          </a:xfrm>
          <a:prstGeom prst="line">
            <a:avLst/>
          </a:prstGeom>
          <a:solidFill>
            <a:schemeClr val="bg1"/>
          </a:solidFill>
          <a:ln w="6350" cap="flat" cmpd="sng" algn="ctr">
            <a:solidFill>
              <a:srgbClr val="C00000"/>
            </a:solidFill>
            <a:prstDash val="dash"/>
            <a:round/>
            <a:headEnd type="none" w="med" len="med"/>
            <a:tailEnd type="none" w="lg" len="lg"/>
          </a:ln>
          <a:effectLst/>
        </p:spPr>
      </p:cxnSp>
      <p:sp>
        <p:nvSpPr>
          <p:cNvPr id="156" name="角丸四角形 155"/>
          <p:cNvSpPr/>
          <p:nvPr/>
        </p:nvSpPr>
        <p:spPr bwMode="auto">
          <a:xfrm>
            <a:off x="4615308" y="3281216"/>
            <a:ext cx="180000" cy="252000"/>
          </a:xfrm>
          <a:prstGeom prst="roundRect">
            <a:avLst/>
          </a:prstGeom>
          <a:solidFill>
            <a:srgbClr val="C00000"/>
          </a:solidFill>
          <a:ln w="6350" cap="flat" cmpd="sng" algn="ctr">
            <a:solidFill>
              <a:srgbClr val="C00000"/>
            </a:solidFill>
            <a:prstDash val="solid"/>
            <a:round/>
            <a:headEnd type="none" w="med" len="med"/>
            <a:tailEnd type="none" w="lg" len="lg"/>
          </a:ln>
          <a:effectLst/>
        </p:spPr>
        <p:txBody>
          <a:bodyPr vert="horz" wrap="none" lIns="90000" tIns="72000" rIns="90000" bIns="46800" numCol="1" rtlCol="0" anchor="ctr" anchorCtr="0" compatLnSpc="1">
            <a:prstTxWarp prst="textNoShape">
              <a:avLst/>
            </a:prstTxWarp>
          </a:bodyPr>
          <a:lstStyle/>
          <a:p>
            <a:pPr marL="0" marR="0" indent="0" defTabSz="914400" eaLnBrk="1" latinLnBrk="0" hangingPunct="1">
              <a:lnSpc>
                <a:spcPct val="95000"/>
              </a:lnSpc>
              <a:buClrTx/>
              <a:buSzTx/>
              <a:buFont typeface="Wingdings" pitchFamily="2" charset="2"/>
              <a:buNone/>
              <a:tabLst/>
            </a:pPr>
            <a:r>
              <a:rPr lang="en-US" altLang="ja-JP"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3</a:t>
            </a:r>
            <a:endParaRPr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72518516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２－３．実証プロジェクトの構成</a:t>
            </a:r>
            <a:endParaRPr kumimoji="1" lang="ja-JP" altLang="en-US" dirty="0"/>
          </a:p>
        </p:txBody>
      </p:sp>
      <p:sp>
        <p:nvSpPr>
          <p:cNvPr id="7" name="テキスト プレースホルダー 6"/>
          <p:cNvSpPr>
            <a:spLocks noGrp="1"/>
          </p:cNvSpPr>
          <p:nvPr>
            <p:ph type="body" sz="quarter" idx="11"/>
          </p:nvPr>
        </p:nvSpPr>
        <p:spPr/>
        <p:txBody>
          <a:bodyPr/>
          <a:lstStyle/>
          <a:p>
            <a:r>
              <a:rPr kumimoji="1" lang="ja-JP" altLang="en-US" dirty="0"/>
              <a:t>　実証プロジェクト審査会にて厳正な審査をした結果、様々な地域、業種から</a:t>
            </a:r>
            <a:r>
              <a:rPr lang="ja-JP" altLang="en-US" dirty="0"/>
              <a:t>構成される</a:t>
            </a:r>
            <a:r>
              <a:rPr kumimoji="1" lang="en-US" altLang="ja-JP" dirty="0"/>
              <a:t>12</a:t>
            </a:r>
            <a:r>
              <a:rPr kumimoji="1" lang="ja-JP" altLang="en-US" dirty="0"/>
              <a:t>の実証プロジェクトを採択した。</a:t>
            </a:r>
            <a:r>
              <a:rPr lang="ja-JP" altLang="en-US" dirty="0"/>
              <a:t>また別途、アプリケーション開発プロジェクトとして、</a:t>
            </a:r>
            <a:r>
              <a:rPr lang="en-US" altLang="ja-JP" dirty="0"/>
              <a:t>1</a:t>
            </a:r>
            <a:r>
              <a:rPr lang="ja-JP" altLang="en-US" dirty="0"/>
              <a:t>プロジェクトを採択した。</a:t>
            </a:r>
            <a:endParaRPr kumimoji="1" lang="en-US" altLang="ja-JP" dirty="0"/>
          </a:p>
          <a:p>
            <a:r>
              <a:rPr lang="ja-JP" altLang="en-US" dirty="0"/>
              <a:t>本報告書においては、各実証プロジェクトに通称を定め、通称にて呼称するものとする。</a:t>
            </a:r>
            <a:endParaRPr lang="en-US" altLang="ja-JP" dirty="0"/>
          </a:p>
          <a:p>
            <a:endParaRPr kumimoji="1" lang="ja-JP" altLang="en-US" dirty="0"/>
          </a:p>
        </p:txBody>
      </p:sp>
      <p:graphicFrame>
        <p:nvGraphicFramePr>
          <p:cNvPr id="5" name="表 4"/>
          <p:cNvGraphicFramePr>
            <a:graphicFrameLocks noGrp="1"/>
          </p:cNvGraphicFramePr>
          <p:nvPr>
            <p:extLst/>
          </p:nvPr>
        </p:nvGraphicFramePr>
        <p:xfrm>
          <a:off x="501650" y="1936565"/>
          <a:ext cx="9059862" cy="3384388"/>
        </p:xfrm>
        <a:graphic>
          <a:graphicData uri="http://schemas.openxmlformats.org/drawingml/2006/table">
            <a:tbl>
              <a:tblPr>
                <a:tableStyleId>{5C22544A-7EE6-4342-B048-85BDC9FD1C3A}</a:tableStyleId>
              </a:tblPr>
              <a:tblGrid>
                <a:gridCol w="425693">
                  <a:extLst>
                    <a:ext uri="{9D8B030D-6E8A-4147-A177-3AD203B41FA5}">
                      <a16:colId xmlns:a16="http://schemas.microsoft.com/office/drawing/2014/main" val="20000"/>
                    </a:ext>
                  </a:extLst>
                </a:gridCol>
                <a:gridCol w="4961761">
                  <a:extLst>
                    <a:ext uri="{9D8B030D-6E8A-4147-A177-3AD203B41FA5}">
                      <a16:colId xmlns:a16="http://schemas.microsoft.com/office/drawing/2014/main" val="20001"/>
                    </a:ext>
                  </a:extLst>
                </a:gridCol>
                <a:gridCol w="2736304">
                  <a:extLst>
                    <a:ext uri="{9D8B030D-6E8A-4147-A177-3AD203B41FA5}">
                      <a16:colId xmlns:a16="http://schemas.microsoft.com/office/drawing/2014/main" val="20002"/>
                    </a:ext>
                  </a:extLst>
                </a:gridCol>
                <a:gridCol w="936104">
                  <a:extLst>
                    <a:ext uri="{9D8B030D-6E8A-4147-A177-3AD203B41FA5}">
                      <a16:colId xmlns:a16="http://schemas.microsoft.com/office/drawing/2014/main" val="20003"/>
                    </a:ext>
                  </a:extLst>
                </a:gridCol>
              </a:tblGrid>
              <a:tr h="259480">
                <a:tc>
                  <a:txBody>
                    <a:bodyPr/>
                    <a:lstStyle/>
                    <a:p>
                      <a:pPr algn="ctr" rtl="0" fontAlgn="ctr"/>
                      <a:r>
                        <a:rPr lang="en-US" altLang="ja-JP" sz="1400" b="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No. </a:t>
                      </a:r>
                      <a:endParaRPr lang="en-US" altLang="ja-JP" sz="1400" b="0" i="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B w="9525" cap="flat" cmpd="sng" algn="ctr">
                      <a:solidFill>
                        <a:schemeClr val="tx1">
                          <a:lumMod val="50000"/>
                          <a:lumOff val="50000"/>
                        </a:schemeClr>
                      </a:solidFill>
                      <a:prstDash val="solid"/>
                      <a:round/>
                      <a:headEnd type="none" w="med" len="med"/>
                      <a:tailEnd type="none" w="med" len="med"/>
                    </a:lnB>
                    <a:solidFill>
                      <a:schemeClr val="accent6">
                        <a:lumMod val="50000"/>
                      </a:schemeClr>
                    </a:solidFill>
                  </a:tcPr>
                </a:tc>
                <a:tc>
                  <a:txBody>
                    <a:bodyPr/>
                    <a:lstStyle/>
                    <a:p>
                      <a:pPr algn="ctr" rtl="0" fontAlgn="ctr"/>
                      <a:r>
                        <a:rPr lang="ja-JP" altLang="en-US" sz="1400" b="0" i="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実証プロジェクト名</a:t>
                      </a:r>
                    </a:p>
                  </a:txBody>
                  <a:tcPr marL="36000" marR="36000" marT="7200" marB="7200" anchor="ctr">
                    <a:lnB w="9525" cap="flat" cmpd="sng" algn="ctr">
                      <a:solidFill>
                        <a:schemeClr val="tx1">
                          <a:lumMod val="50000"/>
                          <a:lumOff val="50000"/>
                        </a:schemeClr>
                      </a:solidFill>
                      <a:prstDash val="solid"/>
                      <a:round/>
                      <a:headEnd type="none" w="med" len="med"/>
                      <a:tailEnd type="none" w="med" len="med"/>
                    </a:lnB>
                    <a:solidFill>
                      <a:schemeClr val="accent6">
                        <a:lumMod val="50000"/>
                      </a:schemeClr>
                    </a:solidFill>
                  </a:tcPr>
                </a:tc>
                <a:tc>
                  <a:txBody>
                    <a:bodyPr/>
                    <a:lstStyle/>
                    <a:p>
                      <a:pPr algn="ctr" rtl="0" fontAlgn="ctr"/>
                      <a:r>
                        <a:rPr lang="ja-JP" altLang="en-US" sz="1400" b="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プロジェクト管理法人名 </a:t>
                      </a:r>
                      <a:endParaRPr lang="ja-JP" altLang="en-US" sz="1400" b="0" i="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B w="9525" cap="flat" cmpd="sng" algn="ctr">
                      <a:solidFill>
                        <a:schemeClr val="tx1">
                          <a:lumMod val="50000"/>
                          <a:lumOff val="50000"/>
                        </a:schemeClr>
                      </a:solidFill>
                      <a:prstDash val="solid"/>
                      <a:round/>
                      <a:headEnd type="none" w="med" len="med"/>
                      <a:tailEnd type="none" w="med" len="med"/>
                    </a:lnB>
                    <a:solidFill>
                      <a:schemeClr val="accent6">
                        <a:lumMod val="50000"/>
                      </a:schemeClr>
                    </a:solidFill>
                  </a:tcPr>
                </a:tc>
                <a:tc>
                  <a:txBody>
                    <a:bodyPr/>
                    <a:lstStyle/>
                    <a:p>
                      <a:pPr algn="ctr" rtl="0" fontAlgn="ctr"/>
                      <a:r>
                        <a:rPr lang="en-US" altLang="ja-JP" sz="1400" b="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PJ</a:t>
                      </a:r>
                      <a:r>
                        <a:rPr lang="ja-JP" altLang="en-US" sz="1400" b="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通称</a:t>
                      </a:r>
                      <a:endParaRPr lang="ja-JP" altLang="en-US" sz="1400" b="0" i="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B w="9525" cap="flat" cmpd="sng" algn="ctr">
                      <a:solidFill>
                        <a:schemeClr val="tx1">
                          <a:lumMod val="50000"/>
                          <a:lumOff val="50000"/>
                        </a:schemeClr>
                      </a:solidFill>
                      <a:prstDash val="solid"/>
                      <a:round/>
                      <a:headEnd type="none" w="med" len="med"/>
                      <a:tailEnd type="none" w="med" len="med"/>
                    </a:lnB>
                    <a:solidFill>
                      <a:schemeClr val="accent6">
                        <a:lumMod val="50000"/>
                      </a:schemeClr>
                    </a:solidFill>
                  </a:tcPr>
                </a:tc>
                <a:extLst>
                  <a:ext uri="{0D108BD9-81ED-4DB2-BD59-A6C34878D82A}">
                    <a16:rowId xmlns:a16="http://schemas.microsoft.com/office/drawing/2014/main" val="10000"/>
                  </a:ext>
                </a:extLst>
              </a:tr>
              <a:tr h="260409">
                <a:tc>
                  <a:txBody>
                    <a:bodyPr/>
                    <a:lstStyle/>
                    <a:p>
                      <a:pPr algn="ctr" rtl="0" fontAlgn="ct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1</a:t>
                      </a:r>
                      <a:endParaRPr lang="en-US" altLang="ja-JP"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農林水産業界（鮮魚）における日本とインドネシア間の共通</a:t>
                      </a: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EDI</a:t>
                      </a: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連携</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株式会社アクロスソリューションズ</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rtl="0" fontAlgn="ctr"/>
                      <a:r>
                        <a:rPr lang="ja-JP" altLang="en-US" sz="120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水産</a:t>
                      </a:r>
                      <a:endParaRPr lang="en-US" altLang="ja-JP" sz="120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60409">
                <a:tc>
                  <a:txBody>
                    <a:bodyPr/>
                    <a:lstStyle/>
                    <a:p>
                      <a:pPr algn="ctr" rtl="0" fontAlgn="ct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2</a:t>
                      </a:r>
                      <a:endParaRPr lang="en-US" altLang="ja-JP"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北海道の中小企業における次世代共通</a:t>
                      </a: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EDI</a:t>
                      </a: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連携</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a:effectLst/>
                          <a:latin typeface="メイリオ" panose="020B0604030504040204" pitchFamily="50" charset="-128"/>
                          <a:ea typeface="メイリオ" panose="020B0604030504040204" pitchFamily="50" charset="-128"/>
                          <a:cs typeface="メイリオ" panose="020B0604030504040204" pitchFamily="50" charset="-128"/>
                        </a:rPr>
                        <a:t>株式会社イークラフトマン</a:t>
                      </a:r>
                      <a:endParaRPr lang="ja-JP" altLang="en-US" sz="1200" b="0" i="0" u="none" strike="noStrike">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rtl="0" fontAlgn="ctr"/>
                      <a:r>
                        <a:rPr lang="ja-JP" altLang="en-US" sz="120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北海道</a:t>
                      </a: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60409">
                <a:tc>
                  <a:txBody>
                    <a:bodyPr/>
                    <a:lstStyle/>
                    <a:p>
                      <a:pPr algn="ctr" rtl="0" fontAlgn="ct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3</a:t>
                      </a:r>
                      <a:endParaRPr lang="en-US" altLang="ja-JP"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大阪発の中小製造業におけるビジネス情報共通</a:t>
                      </a: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EDI</a:t>
                      </a: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連携</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株式会社エクス</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rtl="0" fontAlgn="ctr"/>
                      <a:r>
                        <a:rPr lang="ja-JP" altLang="en-US" sz="120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大阪</a:t>
                      </a: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60409">
                <a:tc>
                  <a:txBody>
                    <a:bodyPr/>
                    <a:lstStyle/>
                    <a:p>
                      <a:pPr algn="ctr" rtl="0" fontAlgn="ctr"/>
                      <a:r>
                        <a:rPr lang="en-US" altLang="ja-JP" sz="1200" u="none" strike="noStrike">
                          <a:effectLst/>
                          <a:latin typeface="メイリオ" panose="020B0604030504040204" pitchFamily="50" charset="-128"/>
                          <a:ea typeface="メイリオ" panose="020B0604030504040204" pitchFamily="50" charset="-128"/>
                          <a:cs typeface="メイリオ" panose="020B0604030504040204" pitchFamily="50" charset="-128"/>
                        </a:rPr>
                        <a:t>4</a:t>
                      </a:r>
                      <a:endParaRPr lang="en-US" altLang="ja-JP" sz="1200" b="0" i="0" u="none" strike="noStrike">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貿易手続に係る輸出業界の受発注</a:t>
                      </a: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EDI</a:t>
                      </a: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連携</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株式会社エヌ・ティ・ティ・データ</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rtl="0" fontAlgn="ctr"/>
                      <a:r>
                        <a:rPr lang="ja-JP" altLang="en-US" sz="120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貿易</a:t>
                      </a: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60409">
                <a:tc>
                  <a:txBody>
                    <a:bodyPr/>
                    <a:lstStyle/>
                    <a:p>
                      <a:pPr algn="ctr" rtl="0" fontAlgn="ct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5</a:t>
                      </a:r>
                      <a:endParaRPr lang="en-US" altLang="ja-JP"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業務品の卸・小売業界における共通</a:t>
                      </a: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EDI</a:t>
                      </a: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連携</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zh-CN"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花王株式会社</a:t>
                      </a:r>
                      <a:endParaRPr lang="zh-CN"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rtl="0" fontAlgn="ctr"/>
                      <a:r>
                        <a:rPr lang="ja-JP" altLang="en-US" sz="120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業務品</a:t>
                      </a:r>
                      <a:endParaRPr lang="zh-CN" altLang="en-US" sz="120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260409">
                <a:tc>
                  <a:txBody>
                    <a:bodyPr/>
                    <a:lstStyle/>
                    <a:p>
                      <a:pPr algn="ctr" rtl="0" fontAlgn="ctr"/>
                      <a:r>
                        <a:rPr lang="en-US" altLang="ja-JP" sz="1200" u="none" strike="noStrike">
                          <a:effectLst/>
                          <a:latin typeface="メイリオ" panose="020B0604030504040204" pitchFamily="50" charset="-128"/>
                          <a:ea typeface="メイリオ" panose="020B0604030504040204" pitchFamily="50" charset="-128"/>
                          <a:cs typeface="メイリオ" panose="020B0604030504040204" pitchFamily="50" charset="-128"/>
                        </a:rPr>
                        <a:t>6</a:t>
                      </a:r>
                      <a:endParaRPr lang="en-US" altLang="ja-JP" sz="1200" b="0" i="0" u="none" strike="noStrike">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豊田商工会議所における商工会議所モデル共通</a:t>
                      </a: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EDI</a:t>
                      </a: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連携</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小島プレス工業株式会社</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rtl="0" fontAlgn="ctr"/>
                      <a:r>
                        <a:rPr lang="ja-JP" altLang="en-US" sz="120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豊田</a:t>
                      </a: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260409">
                <a:tc>
                  <a:txBody>
                    <a:bodyPr/>
                    <a:lstStyle/>
                    <a:p>
                      <a:pPr algn="ctr" rtl="0" fontAlgn="ct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7</a:t>
                      </a:r>
                      <a:endParaRPr lang="en-US" altLang="ja-JP"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碧南商工会議所における中小企業共通</a:t>
                      </a: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EDI</a:t>
                      </a: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連携</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株式会社サンアドバンス</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rtl="0" fontAlgn="ctr"/>
                      <a:r>
                        <a:rPr lang="ja-JP" altLang="en-US" sz="120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碧南</a:t>
                      </a: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260409">
                <a:tc>
                  <a:txBody>
                    <a:bodyPr/>
                    <a:lstStyle/>
                    <a:p>
                      <a:pPr algn="ctr" rtl="0" fontAlgn="ct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8</a:t>
                      </a:r>
                      <a:endParaRPr lang="en-US" altLang="ja-JP"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サービス業界におけるクラウド型共通</a:t>
                      </a: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EDI</a:t>
                      </a: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連携</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株式会社スマイルワークス</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rtl="0" fontAlgn="ctr"/>
                      <a:r>
                        <a:rPr lang="ja-JP" altLang="en-US" sz="120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サービス業</a:t>
                      </a: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260409">
                <a:tc>
                  <a:txBody>
                    <a:bodyPr/>
                    <a:lstStyle/>
                    <a:p>
                      <a:pPr algn="ctr" rtl="0" fontAlgn="ct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9</a:t>
                      </a:r>
                      <a:endParaRPr lang="en-US" altLang="ja-JP"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自動車業界における共通</a:t>
                      </a: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EDI</a:t>
                      </a: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連携 </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トピックス株式会社</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rtl="0" fontAlgn="ctr"/>
                      <a:r>
                        <a:rPr lang="ja-JP" altLang="en-US" sz="120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自動車</a:t>
                      </a: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260409">
                <a:tc>
                  <a:txBody>
                    <a:bodyPr/>
                    <a:lstStyle/>
                    <a:p>
                      <a:pPr algn="ctr" rtl="0" fontAlgn="ct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10</a:t>
                      </a:r>
                      <a:endParaRPr lang="en-US" altLang="ja-JP"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多摩地域活性化のためのビジネス情報共通</a:t>
                      </a: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EDI</a:t>
                      </a: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連携</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武州工業株式会社</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rtl="0" fontAlgn="ctr"/>
                      <a:r>
                        <a:rPr lang="ja-JP" altLang="en-US" sz="120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多摩</a:t>
                      </a: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260409">
                <a:tc>
                  <a:txBody>
                    <a:bodyPr/>
                    <a:lstStyle/>
                    <a:p>
                      <a:pPr algn="ctr" rtl="0" fontAlgn="ct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11</a:t>
                      </a:r>
                      <a:endParaRPr lang="en-US" altLang="ja-JP"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水インフラ業界における共通</a:t>
                      </a: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EDI</a:t>
                      </a: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連携 </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メタウォーター株式会社</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rtl="0" fontAlgn="ctr"/>
                      <a:r>
                        <a:rPr lang="ja-JP" altLang="en-US" sz="120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水インフラ</a:t>
                      </a: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1"/>
                  </a:ext>
                </a:extLst>
              </a:tr>
              <a:tr h="260409">
                <a:tc>
                  <a:txBody>
                    <a:bodyPr/>
                    <a:lstStyle/>
                    <a:p>
                      <a:pPr algn="ctr" rtl="0" fontAlgn="ct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12</a:t>
                      </a:r>
                      <a:endParaRPr lang="en-US" altLang="ja-JP"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静岡発エンジニアリングチェーンにおける共通</a:t>
                      </a: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EDI</a:t>
                      </a: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連携</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zh-CN"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矢崎部品株式会社</a:t>
                      </a:r>
                      <a:endParaRPr lang="zh-CN"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rtl="0" fontAlgn="ctr"/>
                      <a:r>
                        <a:rPr lang="ja-JP" altLang="en-US" sz="120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静岡</a:t>
                      </a:r>
                      <a:endParaRPr lang="zh-CN" altLang="en-US" sz="120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2"/>
                  </a:ext>
                </a:extLst>
              </a:tr>
            </a:tbl>
          </a:graphicData>
        </a:graphic>
      </p:graphicFrame>
      <p:sp>
        <p:nvSpPr>
          <p:cNvPr id="3" name="スライド番号プレースホルダー 2"/>
          <p:cNvSpPr>
            <a:spLocks noGrp="1"/>
          </p:cNvSpPr>
          <p:nvPr>
            <p:ph type="sldNum" sz="quarter" idx="10"/>
          </p:nvPr>
        </p:nvSpPr>
        <p:spPr/>
        <p:txBody>
          <a:bodyPr/>
          <a:lstStyle/>
          <a:p>
            <a:pPr>
              <a:defRPr/>
            </a:pPr>
            <a:fld id="{E23FCA8B-8EEC-4D27-8B48-E8C8526513BF}" type="slidenum">
              <a:rPr lang="ja-JP" altLang="en-GB" smtClean="0">
                <a:solidFill>
                  <a:srgbClr val="7889FB"/>
                </a:solidFill>
              </a:rPr>
              <a:pPr>
                <a:defRPr/>
              </a:pPr>
              <a:t>5</a:t>
            </a:fld>
            <a:endParaRPr lang="en-GB" altLang="ja-JP" dirty="0">
              <a:solidFill>
                <a:srgbClr val="7889FB"/>
              </a:solidFill>
            </a:endParaRPr>
          </a:p>
        </p:txBody>
      </p:sp>
      <p:grpSp>
        <p:nvGrpSpPr>
          <p:cNvPr id="6" name="グループ化 5"/>
          <p:cNvGrpSpPr/>
          <p:nvPr/>
        </p:nvGrpSpPr>
        <p:grpSpPr>
          <a:xfrm>
            <a:off x="488504" y="1556792"/>
            <a:ext cx="9073008" cy="307777"/>
            <a:chOff x="-1959683" y="3052614"/>
            <a:chExt cx="3348272" cy="307777"/>
          </a:xfrm>
        </p:grpSpPr>
        <p:cxnSp>
          <p:nvCxnSpPr>
            <p:cNvPr id="8" name="直線コネクタ 7"/>
            <p:cNvCxnSpPr/>
            <p:nvPr/>
          </p:nvCxnSpPr>
          <p:spPr bwMode="auto">
            <a:xfrm>
              <a:off x="-1959683" y="3337871"/>
              <a:ext cx="3348272" cy="0"/>
            </a:xfrm>
            <a:prstGeom prst="line">
              <a:avLst/>
            </a:prstGeom>
            <a:solidFill>
              <a:schemeClr val="bg1"/>
            </a:solidFill>
            <a:ln w="6350" cap="flat" cmpd="sng" algn="ctr">
              <a:solidFill>
                <a:schemeClr val="tx1"/>
              </a:solidFill>
              <a:prstDash val="solid"/>
              <a:round/>
              <a:headEnd type="none" w="med" len="med"/>
              <a:tailEnd type="none" w="lg" len="lg"/>
            </a:ln>
            <a:effectLst/>
          </p:spPr>
        </p:cxnSp>
        <p:sp>
          <p:nvSpPr>
            <p:cNvPr id="9" name="正方形/長方形 8"/>
            <p:cNvSpPr/>
            <p:nvPr/>
          </p:nvSpPr>
          <p:spPr>
            <a:xfrm>
              <a:off x="-1959683" y="3052614"/>
              <a:ext cx="3348272" cy="307777"/>
            </a:xfrm>
            <a:prstGeom prst="rect">
              <a:avLst/>
            </a:prstGeom>
          </p:spPr>
          <p:txBody>
            <a:bodyPr wrap="none" lIns="36000" rIns="36000">
              <a:noAutofit/>
            </a:bodyPr>
            <a:lstStyle/>
            <a:p>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実証プロジェクトの構成</a:t>
              </a:r>
            </a:p>
          </p:txBody>
        </p:sp>
      </p:grpSp>
      <p:grpSp>
        <p:nvGrpSpPr>
          <p:cNvPr id="10" name="グループ化 9"/>
          <p:cNvGrpSpPr/>
          <p:nvPr/>
        </p:nvGrpSpPr>
        <p:grpSpPr>
          <a:xfrm>
            <a:off x="488504" y="5494971"/>
            <a:ext cx="9073008" cy="307777"/>
            <a:chOff x="-1959683" y="3052614"/>
            <a:chExt cx="3348272" cy="307777"/>
          </a:xfrm>
        </p:grpSpPr>
        <p:cxnSp>
          <p:nvCxnSpPr>
            <p:cNvPr id="11" name="直線コネクタ 10"/>
            <p:cNvCxnSpPr/>
            <p:nvPr/>
          </p:nvCxnSpPr>
          <p:spPr bwMode="auto">
            <a:xfrm>
              <a:off x="-1959683" y="3337871"/>
              <a:ext cx="3348272" cy="0"/>
            </a:xfrm>
            <a:prstGeom prst="line">
              <a:avLst/>
            </a:prstGeom>
            <a:solidFill>
              <a:schemeClr val="bg1"/>
            </a:solidFill>
            <a:ln w="6350" cap="flat" cmpd="sng" algn="ctr">
              <a:solidFill>
                <a:schemeClr val="tx1"/>
              </a:solidFill>
              <a:prstDash val="solid"/>
              <a:round/>
              <a:headEnd type="none" w="med" len="med"/>
              <a:tailEnd type="none" w="lg" len="lg"/>
            </a:ln>
            <a:effectLst/>
          </p:spPr>
        </p:cxnSp>
        <p:sp>
          <p:nvSpPr>
            <p:cNvPr id="12" name="正方形/長方形 11"/>
            <p:cNvSpPr/>
            <p:nvPr/>
          </p:nvSpPr>
          <p:spPr>
            <a:xfrm>
              <a:off x="-1959683" y="3052614"/>
              <a:ext cx="3348272" cy="307777"/>
            </a:xfrm>
            <a:prstGeom prst="rect">
              <a:avLst/>
            </a:prstGeom>
          </p:spPr>
          <p:txBody>
            <a:bodyPr wrap="none" lIns="36000" rIns="36000">
              <a:noAutofit/>
            </a:bodyPr>
            <a:lstStyle/>
            <a:p>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アプリケーション開発プロジェクトの構成</a:t>
              </a: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aphicFrame>
        <p:nvGraphicFramePr>
          <p:cNvPr id="13" name="表 12"/>
          <p:cNvGraphicFramePr>
            <a:graphicFrameLocks noGrp="1"/>
          </p:cNvGraphicFramePr>
          <p:nvPr>
            <p:extLst>
              <p:ext uri="{D42A27DB-BD31-4B8C-83A1-F6EECF244321}">
                <p14:modId xmlns:p14="http://schemas.microsoft.com/office/powerpoint/2010/main" val="4065357112"/>
              </p:ext>
            </p:extLst>
          </p:nvPr>
        </p:nvGraphicFramePr>
        <p:xfrm>
          <a:off x="503921" y="5813696"/>
          <a:ext cx="9059862" cy="639640"/>
        </p:xfrm>
        <a:graphic>
          <a:graphicData uri="http://schemas.openxmlformats.org/drawingml/2006/table">
            <a:tbl>
              <a:tblPr>
                <a:tableStyleId>{5C22544A-7EE6-4342-B048-85BDC9FD1C3A}</a:tableStyleId>
              </a:tblPr>
              <a:tblGrid>
                <a:gridCol w="425693">
                  <a:extLst>
                    <a:ext uri="{9D8B030D-6E8A-4147-A177-3AD203B41FA5}">
                      <a16:colId xmlns:a16="http://schemas.microsoft.com/office/drawing/2014/main" val="20000"/>
                    </a:ext>
                  </a:extLst>
                </a:gridCol>
                <a:gridCol w="4961761">
                  <a:extLst>
                    <a:ext uri="{9D8B030D-6E8A-4147-A177-3AD203B41FA5}">
                      <a16:colId xmlns:a16="http://schemas.microsoft.com/office/drawing/2014/main" val="20001"/>
                    </a:ext>
                  </a:extLst>
                </a:gridCol>
                <a:gridCol w="2736304">
                  <a:extLst>
                    <a:ext uri="{9D8B030D-6E8A-4147-A177-3AD203B41FA5}">
                      <a16:colId xmlns:a16="http://schemas.microsoft.com/office/drawing/2014/main" val="20002"/>
                    </a:ext>
                  </a:extLst>
                </a:gridCol>
                <a:gridCol w="936104">
                  <a:extLst>
                    <a:ext uri="{9D8B030D-6E8A-4147-A177-3AD203B41FA5}">
                      <a16:colId xmlns:a16="http://schemas.microsoft.com/office/drawing/2014/main" val="20003"/>
                    </a:ext>
                  </a:extLst>
                </a:gridCol>
              </a:tblGrid>
              <a:tr h="259480">
                <a:tc>
                  <a:txBody>
                    <a:bodyPr/>
                    <a:lstStyle/>
                    <a:p>
                      <a:pPr algn="ctr" rtl="0" fontAlgn="ctr"/>
                      <a:r>
                        <a:rPr lang="en-US" altLang="ja-JP" sz="1400" b="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No. </a:t>
                      </a:r>
                      <a:endParaRPr lang="en-US" altLang="ja-JP" sz="1400" b="0" i="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B w="9525" cap="flat" cmpd="sng" algn="ctr">
                      <a:solidFill>
                        <a:schemeClr val="tx1">
                          <a:lumMod val="50000"/>
                          <a:lumOff val="50000"/>
                        </a:schemeClr>
                      </a:solidFill>
                      <a:prstDash val="solid"/>
                      <a:round/>
                      <a:headEnd type="none" w="med" len="med"/>
                      <a:tailEnd type="none" w="med" len="med"/>
                    </a:lnB>
                    <a:solidFill>
                      <a:schemeClr val="accent6">
                        <a:lumMod val="50000"/>
                      </a:schemeClr>
                    </a:solidFill>
                  </a:tcPr>
                </a:tc>
                <a:tc>
                  <a:txBody>
                    <a:bodyPr/>
                    <a:lstStyle/>
                    <a:p>
                      <a:pPr algn="ctr" rtl="0" fontAlgn="ctr"/>
                      <a:r>
                        <a:rPr lang="ja-JP" altLang="en-US" sz="1400" b="0" i="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アプリケーション開発プロジェクト名</a:t>
                      </a:r>
                    </a:p>
                  </a:txBody>
                  <a:tcPr marL="36000" marR="36000" marT="7200" marB="7200" anchor="ctr">
                    <a:lnB w="9525" cap="flat" cmpd="sng" algn="ctr">
                      <a:solidFill>
                        <a:schemeClr val="tx1">
                          <a:lumMod val="50000"/>
                          <a:lumOff val="50000"/>
                        </a:schemeClr>
                      </a:solidFill>
                      <a:prstDash val="solid"/>
                      <a:round/>
                      <a:headEnd type="none" w="med" len="med"/>
                      <a:tailEnd type="none" w="med" len="med"/>
                    </a:lnB>
                    <a:solidFill>
                      <a:schemeClr val="accent6">
                        <a:lumMod val="50000"/>
                      </a:schemeClr>
                    </a:solidFill>
                  </a:tcPr>
                </a:tc>
                <a:tc>
                  <a:txBody>
                    <a:bodyPr/>
                    <a:lstStyle/>
                    <a:p>
                      <a:pPr algn="ctr" rtl="0" fontAlgn="ctr"/>
                      <a:r>
                        <a:rPr lang="ja-JP" altLang="en-US" sz="1400" b="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プロジェクト管理法人名 </a:t>
                      </a:r>
                      <a:endParaRPr lang="ja-JP" altLang="en-US" sz="1400" b="0" i="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B w="9525" cap="flat" cmpd="sng" algn="ctr">
                      <a:solidFill>
                        <a:schemeClr val="tx1">
                          <a:lumMod val="50000"/>
                          <a:lumOff val="50000"/>
                        </a:schemeClr>
                      </a:solidFill>
                      <a:prstDash val="solid"/>
                      <a:round/>
                      <a:headEnd type="none" w="med" len="med"/>
                      <a:tailEnd type="none" w="med" len="med"/>
                    </a:lnB>
                    <a:solidFill>
                      <a:schemeClr val="accent6">
                        <a:lumMod val="50000"/>
                      </a:schemeClr>
                    </a:solidFill>
                  </a:tcPr>
                </a:tc>
                <a:tc>
                  <a:txBody>
                    <a:bodyPr/>
                    <a:lstStyle/>
                    <a:p>
                      <a:pPr algn="ctr" rtl="0" fontAlgn="ctr"/>
                      <a:r>
                        <a:rPr lang="en-US" altLang="ja-JP" sz="1400" b="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PJ</a:t>
                      </a:r>
                      <a:r>
                        <a:rPr lang="ja-JP" altLang="en-US" sz="1400" b="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通称</a:t>
                      </a:r>
                      <a:endParaRPr lang="ja-JP" altLang="en-US" sz="1400" b="0" i="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B w="9525" cap="flat" cmpd="sng" algn="ctr">
                      <a:solidFill>
                        <a:schemeClr val="tx1">
                          <a:lumMod val="50000"/>
                          <a:lumOff val="50000"/>
                        </a:schemeClr>
                      </a:solidFill>
                      <a:prstDash val="solid"/>
                      <a:round/>
                      <a:headEnd type="none" w="med" len="med"/>
                      <a:tailEnd type="none" w="med" len="med"/>
                    </a:lnB>
                    <a:solidFill>
                      <a:schemeClr val="accent6">
                        <a:lumMod val="50000"/>
                      </a:schemeClr>
                    </a:solidFill>
                  </a:tcPr>
                </a:tc>
                <a:extLst>
                  <a:ext uri="{0D108BD9-81ED-4DB2-BD59-A6C34878D82A}">
                    <a16:rowId xmlns:a16="http://schemas.microsoft.com/office/drawing/2014/main" val="10000"/>
                  </a:ext>
                </a:extLst>
              </a:tr>
              <a:tr h="260409">
                <a:tc>
                  <a:txBody>
                    <a:bodyPr/>
                    <a:lstStyle/>
                    <a:p>
                      <a:pPr algn="ctr" rtl="0" fontAlgn="ct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A</a:t>
                      </a:r>
                      <a:endParaRPr lang="en-US" altLang="ja-JP"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連携インターフェースアプリケーションの開発と小規模製造業向け簡易</a:t>
                      </a: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ERP</a:t>
                      </a: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の共通</a:t>
                      </a:r>
                      <a:r>
                        <a:rPr lang="en-US" altLang="ja-JP"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EDI</a:t>
                      </a: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連携</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just" rtl="0" fontAlgn="ctr"/>
                      <a:r>
                        <a:rPr lang="ja-JP" altLang="en-US" sz="1200"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株式会社アプストウェブ</a:t>
                      </a:r>
                      <a:endParaRPr lang="ja-JP" altLang="en-US" sz="12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rtl="0" fontAlgn="ctr"/>
                      <a:r>
                        <a:rPr lang="ja-JP" altLang="en-US" sz="120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コンテキサー</a:t>
                      </a:r>
                      <a:endParaRPr lang="en-US" altLang="ja-JP" sz="120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0" marR="0" marT="7200" marB="72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396635512"/>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04528" y="122238"/>
            <a:ext cx="8915400" cy="511175"/>
          </a:xfrm>
        </p:spPr>
        <p:txBody>
          <a:bodyPr/>
          <a:lstStyle/>
          <a:p>
            <a:r>
              <a:rPr lang="ja-JP" altLang="en-US" dirty="0"/>
              <a:t>４－１．各実証プロジェクトの実施内容</a:t>
            </a:r>
            <a:br>
              <a:rPr lang="en-US" altLang="ja-JP" dirty="0"/>
            </a:br>
            <a:endParaRPr kumimoji="1" lang="ja-JP" altLang="en-US" dirty="0"/>
          </a:p>
        </p:txBody>
      </p:sp>
      <p:sp>
        <p:nvSpPr>
          <p:cNvPr id="4" name="テキスト プレースホルダー 3"/>
          <p:cNvSpPr>
            <a:spLocks noGrp="1"/>
          </p:cNvSpPr>
          <p:nvPr>
            <p:ph type="body" sz="quarter" idx="11"/>
          </p:nvPr>
        </p:nvSpPr>
        <p:spPr>
          <a:xfrm>
            <a:off x="501650" y="670155"/>
            <a:ext cx="8915400" cy="1750733"/>
          </a:xfrm>
        </p:spPr>
        <p:txBody>
          <a:bodyPr/>
          <a:lstStyle/>
          <a:p>
            <a:r>
              <a:rPr lang="ja-JP" altLang="en-US" dirty="0"/>
              <a:t>　本事業の実証プロジェクトとして、取り組みが多様な</a:t>
            </a:r>
            <a:r>
              <a:rPr lang="en-US" altLang="ja-JP" dirty="0"/>
              <a:t>12</a:t>
            </a:r>
            <a:r>
              <a:rPr lang="ja-JP" altLang="en-US" dirty="0"/>
              <a:t>プロジェクトを採択した。</a:t>
            </a:r>
            <a:endParaRPr lang="en-US" altLang="ja-JP" dirty="0"/>
          </a:p>
          <a:p>
            <a:pPr lvl="1" defTabSz="538163">
              <a:tabLst>
                <a:tab pos="1349375" algn="l"/>
              </a:tabLst>
            </a:pPr>
            <a:r>
              <a:rPr lang="ja-JP" altLang="en-US" dirty="0"/>
              <a:t>業界</a:t>
            </a:r>
            <a:r>
              <a:rPr lang="en-US" altLang="ja-JP" dirty="0"/>
              <a:t>		</a:t>
            </a:r>
            <a:r>
              <a:rPr lang="ja-JP" altLang="en-US" dirty="0"/>
              <a:t>：</a:t>
            </a:r>
            <a:r>
              <a:rPr lang="ja-JP" altLang="en-US" dirty="0">
                <a:solidFill>
                  <a:srgbClr val="FF0000"/>
                </a:solidFill>
              </a:rPr>
              <a:t>自動車、水インフラ、農林水産、輸出、卸・小売、サービス </a:t>
            </a:r>
            <a:r>
              <a:rPr lang="en-US" altLang="ja-JP" dirty="0">
                <a:solidFill>
                  <a:srgbClr val="FF0000"/>
                </a:solidFill>
              </a:rPr>
              <a:t>[6</a:t>
            </a:r>
            <a:r>
              <a:rPr lang="ja-JP" altLang="en-US" dirty="0">
                <a:solidFill>
                  <a:srgbClr val="FF0000"/>
                </a:solidFill>
              </a:rPr>
              <a:t>業界</a:t>
            </a:r>
            <a:r>
              <a:rPr lang="en-US" altLang="ja-JP" dirty="0">
                <a:solidFill>
                  <a:srgbClr val="FF0000"/>
                </a:solidFill>
              </a:rPr>
              <a:t>]</a:t>
            </a:r>
            <a:endParaRPr lang="ja-JP" altLang="en-US" dirty="0">
              <a:solidFill>
                <a:srgbClr val="FF0000"/>
              </a:solidFill>
            </a:endParaRPr>
          </a:p>
          <a:p>
            <a:pPr lvl="1" defTabSz="538163"/>
            <a:r>
              <a:rPr lang="ja-JP" altLang="en-US" dirty="0"/>
              <a:t>地域</a:t>
            </a:r>
            <a:r>
              <a:rPr lang="en-US" altLang="ja-JP" dirty="0"/>
              <a:t>		</a:t>
            </a:r>
            <a:r>
              <a:rPr lang="ja-JP" altLang="en-US" dirty="0"/>
              <a:t>：北海道、東京（多摩）、静岡、愛知、大阪 </a:t>
            </a:r>
            <a:r>
              <a:rPr lang="en-US" altLang="ja-JP" dirty="0"/>
              <a:t>[</a:t>
            </a:r>
            <a:r>
              <a:rPr lang="ja-JP" altLang="en-US" dirty="0"/>
              <a:t>５地域</a:t>
            </a:r>
            <a:r>
              <a:rPr lang="en-US" altLang="ja-JP" dirty="0"/>
              <a:t>]</a:t>
            </a:r>
            <a:endParaRPr lang="ja-JP" altLang="en-US" dirty="0"/>
          </a:p>
          <a:p>
            <a:pPr lvl="1" defTabSz="538163"/>
            <a:r>
              <a:rPr lang="ja-JP" altLang="en-US" dirty="0"/>
              <a:t>情報連携種別</a:t>
            </a:r>
            <a:r>
              <a:rPr lang="en-US" altLang="ja-JP" dirty="0"/>
              <a:t>	</a:t>
            </a:r>
            <a:r>
              <a:rPr lang="ja-JP" altLang="en-US" dirty="0"/>
              <a:t>：</a:t>
            </a:r>
            <a:r>
              <a:rPr lang="ja-JP" altLang="en-US" dirty="0">
                <a:solidFill>
                  <a:srgbClr val="FF0000"/>
                </a:solidFill>
              </a:rPr>
              <a:t>金融</a:t>
            </a:r>
            <a:r>
              <a:rPr lang="en-US" altLang="ja-JP" dirty="0">
                <a:solidFill>
                  <a:srgbClr val="FF0000"/>
                </a:solidFill>
              </a:rPr>
              <a:t>EDI</a:t>
            </a:r>
            <a:r>
              <a:rPr lang="ja-JP" altLang="en-US" dirty="0" err="1">
                <a:solidFill>
                  <a:srgbClr val="FF0000"/>
                </a:solidFill>
              </a:rPr>
              <a:t>、</a:t>
            </a:r>
            <a:r>
              <a:rPr lang="ja-JP" altLang="en-US" dirty="0">
                <a:solidFill>
                  <a:srgbClr val="FF0000"/>
                </a:solidFill>
              </a:rPr>
              <a:t>生産管理情報との連携、物流のトレーサビリティ</a:t>
            </a:r>
            <a:endParaRPr kumimoji="1" lang="ja-JP" altLang="en-US" dirty="0">
              <a:solidFill>
                <a:srgbClr val="FF0000"/>
              </a:solidFill>
            </a:endParaRPr>
          </a:p>
        </p:txBody>
      </p:sp>
      <p:graphicFrame>
        <p:nvGraphicFramePr>
          <p:cNvPr id="6" name="コンテンツ プレースホルダ 5"/>
          <p:cNvGraphicFramePr>
            <a:graphicFrameLocks noGrp="1"/>
          </p:cNvGraphicFramePr>
          <p:nvPr>
            <p:ph idx="1"/>
            <p:extLst>
              <p:ext uri="{D42A27DB-BD31-4B8C-83A1-F6EECF244321}">
                <p14:modId xmlns:p14="http://schemas.microsoft.com/office/powerpoint/2010/main" val="2356586035"/>
              </p:ext>
            </p:extLst>
          </p:nvPr>
        </p:nvGraphicFramePr>
        <p:xfrm>
          <a:off x="501650" y="1844827"/>
          <a:ext cx="8915845" cy="4659290"/>
        </p:xfrm>
        <a:graphic>
          <a:graphicData uri="http://schemas.openxmlformats.org/drawingml/2006/table">
            <a:tbl>
              <a:tblPr/>
              <a:tblGrid>
                <a:gridCol w="346894">
                  <a:extLst>
                    <a:ext uri="{9D8B030D-6E8A-4147-A177-3AD203B41FA5}">
                      <a16:colId xmlns:a16="http://schemas.microsoft.com/office/drawing/2014/main" val="20000"/>
                    </a:ext>
                  </a:extLst>
                </a:gridCol>
                <a:gridCol w="1296144">
                  <a:extLst>
                    <a:ext uri="{9D8B030D-6E8A-4147-A177-3AD203B41FA5}">
                      <a16:colId xmlns:a16="http://schemas.microsoft.com/office/drawing/2014/main" val="20003"/>
                    </a:ext>
                  </a:extLst>
                </a:gridCol>
                <a:gridCol w="3600400">
                  <a:extLst>
                    <a:ext uri="{9D8B030D-6E8A-4147-A177-3AD203B41FA5}">
                      <a16:colId xmlns:a16="http://schemas.microsoft.com/office/drawing/2014/main" val="20001"/>
                    </a:ext>
                  </a:extLst>
                </a:gridCol>
                <a:gridCol w="3672407">
                  <a:extLst>
                    <a:ext uri="{9D8B030D-6E8A-4147-A177-3AD203B41FA5}">
                      <a16:colId xmlns:a16="http://schemas.microsoft.com/office/drawing/2014/main" val="20002"/>
                    </a:ext>
                  </a:extLst>
                </a:gridCol>
              </a:tblGrid>
              <a:tr h="260606">
                <a:tc>
                  <a:txBody>
                    <a:bodyPr/>
                    <a:lstStyle/>
                    <a:p>
                      <a:pPr algn="ctr" fontAlgn="ctr"/>
                      <a:r>
                        <a:rPr lang="en-US" altLang="ja-JP" sz="1200" b="0" i="0" u="none" strike="noStrike" dirty="0">
                          <a:solidFill>
                            <a:srgbClr val="000000"/>
                          </a:solidFill>
                          <a:latin typeface="メイリオ" pitchFamily="50" charset="-128"/>
                          <a:ea typeface="メイリオ" pitchFamily="50" charset="-128"/>
                        </a:rPr>
                        <a:t>No.</a:t>
                      </a:r>
                      <a:endParaRPr lang="ja-JP" altLang="en-US" sz="1200" b="0" i="0" u="none" strike="noStrike" dirty="0">
                        <a:solidFill>
                          <a:srgbClr val="000000"/>
                        </a:solidFill>
                        <a:latin typeface="メイリオ" pitchFamily="50" charset="-128"/>
                        <a:ea typeface="メイリオ" pitchFamily="50" charset="-128"/>
                      </a:endParaRP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latin typeface="メイリオ" pitchFamily="50" charset="-128"/>
                          <a:ea typeface="メイリオ" pitchFamily="50" charset="-128"/>
                        </a:rPr>
                        <a:t>実証</a:t>
                      </a:r>
                      <a:r>
                        <a:rPr lang="en-US" altLang="ja-JP" sz="1200" b="0" i="0" u="none" strike="noStrike" dirty="0">
                          <a:solidFill>
                            <a:srgbClr val="000000"/>
                          </a:solidFill>
                          <a:latin typeface="メイリオ" pitchFamily="50" charset="-128"/>
                          <a:ea typeface="メイリオ" pitchFamily="50" charset="-128"/>
                        </a:rPr>
                        <a:t>PJ</a:t>
                      </a:r>
                      <a:r>
                        <a:rPr lang="ja-JP" altLang="en-US" sz="1200" b="0" i="0" u="none" strike="noStrike" dirty="0">
                          <a:solidFill>
                            <a:srgbClr val="000000"/>
                          </a:solidFill>
                          <a:latin typeface="メイリオ" pitchFamily="50" charset="-128"/>
                          <a:ea typeface="メイリオ" pitchFamily="50" charset="-128"/>
                        </a:rPr>
                        <a:t>名（通称）</a:t>
                      </a: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ja-JP" altLang="en-US" sz="1200" b="0" i="0" u="none" strike="noStrike" dirty="0">
                          <a:solidFill>
                            <a:srgbClr val="000000"/>
                          </a:solidFill>
                          <a:latin typeface="メイリオ" pitchFamily="50" charset="-128"/>
                          <a:ea typeface="メイリオ" pitchFamily="50" charset="-128"/>
                        </a:rPr>
                        <a:t>実証プロジェクト名</a:t>
                      </a: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ja-JP" altLang="en-US" sz="1200" b="0" i="0" u="none" strike="noStrike" dirty="0">
                          <a:solidFill>
                            <a:srgbClr val="000000"/>
                          </a:solidFill>
                          <a:latin typeface="メイリオ" pitchFamily="50" charset="-128"/>
                          <a:ea typeface="メイリオ" pitchFamily="50" charset="-128"/>
                        </a:rPr>
                        <a:t>特徴</a:t>
                      </a: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00"/>
                  </a:ext>
                </a:extLst>
              </a:tr>
              <a:tr h="412279">
                <a:tc>
                  <a:txBody>
                    <a:bodyPr/>
                    <a:lstStyle/>
                    <a:p>
                      <a:pPr algn="ctr" fontAlgn="ctr"/>
                      <a:r>
                        <a:rPr lang="en-US" altLang="ja-JP" sz="1050" b="0" i="0" u="none" strike="noStrike" dirty="0">
                          <a:solidFill>
                            <a:srgbClr val="000000"/>
                          </a:solidFill>
                          <a:latin typeface="メイリオ" pitchFamily="50" charset="-128"/>
                          <a:ea typeface="メイリオ" pitchFamily="50" charset="-128"/>
                        </a:rPr>
                        <a:t>01.</a:t>
                      </a:r>
                      <a:endParaRPr lang="ja-JP" altLang="en-US" sz="1050" b="0" i="0" u="none" strike="noStrike" dirty="0">
                        <a:solidFill>
                          <a:srgbClr val="000000"/>
                        </a:solidFill>
                        <a:latin typeface="メイリオ" pitchFamily="50" charset="-128"/>
                        <a:ea typeface="メイリオ" pitchFamily="50" charset="-128"/>
                      </a:endParaRP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ja-JP" altLang="en-US" sz="105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水産</a:t>
                      </a:r>
                      <a:endParaRPr lang="en-US" altLang="ja-JP" sz="105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fontAlgn="ctr"/>
                      <a:r>
                        <a:rPr lang="ja-JP" altLang="en-US" sz="1050" b="0" i="0" u="none" strike="noStrike" dirty="0">
                          <a:solidFill>
                            <a:srgbClr val="000000"/>
                          </a:solidFill>
                          <a:latin typeface="メイリオ" pitchFamily="50" charset="-128"/>
                          <a:ea typeface="メイリオ" pitchFamily="50" charset="-128"/>
                        </a:rPr>
                        <a:t>農林水産業界（鮮魚）における日本とインドネシア間の共通</a:t>
                      </a:r>
                      <a:r>
                        <a:rPr lang="en-US" altLang="ja-JP" sz="1050" b="0" i="0" u="none" strike="noStrike" dirty="0">
                          <a:solidFill>
                            <a:srgbClr val="000000"/>
                          </a:solidFill>
                          <a:latin typeface="メイリオ" pitchFamily="50" charset="-128"/>
                          <a:ea typeface="メイリオ" pitchFamily="50" charset="-128"/>
                        </a:rPr>
                        <a:t>EDI</a:t>
                      </a:r>
                      <a:r>
                        <a:rPr lang="ja-JP" altLang="en-US" sz="1050" b="0" i="0" u="none" strike="noStrike" dirty="0">
                          <a:solidFill>
                            <a:srgbClr val="000000"/>
                          </a:solidFill>
                          <a:latin typeface="メイリオ" pitchFamily="50" charset="-128"/>
                          <a:ea typeface="メイリオ" pitchFamily="50" charset="-128"/>
                        </a:rPr>
                        <a:t>連携</a:t>
                      </a:r>
                    </a:p>
                  </a:txBody>
                  <a:tcPr marL="72000" marR="6784"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269875" indent="-179388" algn="l" fontAlgn="ctr">
                        <a:buFont typeface="Arial" panose="020B0604020202020204" pitchFamily="34" charset="0"/>
                        <a:buChar char="•"/>
                      </a:pPr>
                      <a:r>
                        <a:rPr lang="ja-JP" altLang="en-US" sz="1050" b="0" i="0" u="none" strike="noStrike" dirty="0">
                          <a:solidFill>
                            <a:srgbClr val="000000"/>
                          </a:solidFill>
                          <a:latin typeface="メイリオ" pitchFamily="50" charset="-128"/>
                          <a:ea typeface="メイリオ" pitchFamily="50" charset="-128"/>
                        </a:rPr>
                        <a:t>農林水産業界での取組</a:t>
                      </a:r>
                      <a:br>
                        <a:rPr lang="en-US" altLang="ja-JP" sz="1050" b="0" i="0" u="none" strike="noStrike" dirty="0">
                          <a:solidFill>
                            <a:srgbClr val="000000"/>
                          </a:solidFill>
                          <a:latin typeface="メイリオ" pitchFamily="50" charset="-128"/>
                          <a:ea typeface="メイリオ" pitchFamily="50" charset="-128"/>
                        </a:rPr>
                      </a:br>
                      <a:r>
                        <a:rPr lang="ja-JP" altLang="en-US" sz="1050" b="0" i="0" u="none" strike="noStrike" dirty="0">
                          <a:solidFill>
                            <a:srgbClr val="FF0000"/>
                          </a:solidFill>
                          <a:latin typeface="メイリオ" pitchFamily="50" charset="-128"/>
                          <a:ea typeface="メイリオ" pitchFamily="50" charset="-128"/>
                        </a:rPr>
                        <a:t>物流のトレーサビリティと連携</a:t>
                      </a:r>
                      <a:r>
                        <a:rPr lang="ja-JP" altLang="en-US" sz="1050" b="0" i="0" u="none" strike="noStrike" dirty="0">
                          <a:solidFill>
                            <a:srgbClr val="000000"/>
                          </a:solidFill>
                          <a:latin typeface="メイリオ" pitchFamily="50" charset="-128"/>
                          <a:ea typeface="メイリオ" pitchFamily="50" charset="-128"/>
                        </a:rPr>
                        <a:t>する取組</a:t>
                      </a:r>
                      <a:endParaRPr lang="en-US" altLang="ja-JP" sz="1050" b="0" i="0" u="none" strike="noStrike" dirty="0">
                        <a:solidFill>
                          <a:srgbClr val="000000"/>
                        </a:solidFill>
                        <a:latin typeface="メイリオ" pitchFamily="50" charset="-128"/>
                        <a:ea typeface="メイリオ" pitchFamily="50" charset="-128"/>
                      </a:endParaRP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43998">
                <a:tc>
                  <a:txBody>
                    <a:bodyPr/>
                    <a:lstStyle/>
                    <a:p>
                      <a:pPr algn="ctr" fontAlgn="ctr"/>
                      <a:r>
                        <a:rPr lang="en-US" altLang="zh-TW" sz="1050" b="0" i="0" u="none" strike="noStrike" dirty="0">
                          <a:solidFill>
                            <a:srgbClr val="000000"/>
                          </a:solidFill>
                          <a:latin typeface="メイリオ" pitchFamily="50" charset="-128"/>
                          <a:ea typeface="メイリオ" pitchFamily="50" charset="-128"/>
                        </a:rPr>
                        <a:t>02.</a:t>
                      </a:r>
                      <a:endParaRPr lang="zh-TW" altLang="en-US" sz="1050" b="0" i="0" u="none" strike="noStrike" dirty="0">
                        <a:solidFill>
                          <a:srgbClr val="000000"/>
                        </a:solidFill>
                        <a:latin typeface="メイリオ" pitchFamily="50" charset="-128"/>
                        <a:ea typeface="メイリオ" pitchFamily="50" charset="-128"/>
                      </a:endParaRP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ja-JP" altLang="en-US" sz="105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北海道</a:t>
                      </a:r>
                    </a:p>
                  </a:txBody>
                  <a:tcPr marL="36000" marR="36000" marT="7200" marB="7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fontAlgn="ctr"/>
                      <a:r>
                        <a:rPr lang="zh-TW" altLang="en-US" sz="1050" b="0" i="0" u="none" strike="noStrike" dirty="0">
                          <a:solidFill>
                            <a:srgbClr val="000000"/>
                          </a:solidFill>
                          <a:latin typeface="メイリオ" pitchFamily="50" charset="-128"/>
                          <a:ea typeface="メイリオ" pitchFamily="50" charset="-128"/>
                        </a:rPr>
                        <a:t>北海道</a:t>
                      </a:r>
                      <a:r>
                        <a:rPr lang="ja-JP" altLang="en-US" sz="1050" b="0" i="0" u="none" strike="noStrike" dirty="0">
                          <a:solidFill>
                            <a:srgbClr val="000000"/>
                          </a:solidFill>
                          <a:latin typeface="メイリオ" pitchFamily="50" charset="-128"/>
                          <a:ea typeface="メイリオ" pitchFamily="50" charset="-128"/>
                        </a:rPr>
                        <a:t>の</a:t>
                      </a:r>
                      <a:r>
                        <a:rPr lang="zh-TW" altLang="en-US" sz="1050" b="0" i="0" u="none" strike="noStrike" dirty="0">
                          <a:solidFill>
                            <a:srgbClr val="000000"/>
                          </a:solidFill>
                          <a:latin typeface="メイリオ" pitchFamily="50" charset="-128"/>
                          <a:ea typeface="メイリオ" pitchFamily="50" charset="-128"/>
                        </a:rPr>
                        <a:t>中小企業</a:t>
                      </a:r>
                      <a:r>
                        <a:rPr lang="ja-JP" altLang="en-US" sz="1050" b="0" i="0" u="none" strike="noStrike" dirty="0">
                          <a:solidFill>
                            <a:srgbClr val="000000"/>
                          </a:solidFill>
                          <a:latin typeface="メイリオ" pitchFamily="50" charset="-128"/>
                          <a:ea typeface="メイリオ" pitchFamily="50" charset="-128"/>
                        </a:rPr>
                        <a:t>における次世代</a:t>
                      </a:r>
                      <a:r>
                        <a:rPr lang="zh-TW" altLang="en-US" sz="1050" b="0" i="0" u="none" strike="noStrike" dirty="0">
                          <a:solidFill>
                            <a:srgbClr val="000000"/>
                          </a:solidFill>
                          <a:latin typeface="メイリオ" pitchFamily="50" charset="-128"/>
                          <a:ea typeface="メイリオ" pitchFamily="50" charset="-128"/>
                        </a:rPr>
                        <a:t>共通</a:t>
                      </a:r>
                      <a:r>
                        <a:rPr lang="en-US" altLang="zh-TW" sz="1050" b="0" i="0" u="none" strike="noStrike" dirty="0">
                          <a:solidFill>
                            <a:srgbClr val="000000"/>
                          </a:solidFill>
                          <a:latin typeface="メイリオ" pitchFamily="50" charset="-128"/>
                          <a:ea typeface="メイリオ" pitchFamily="50" charset="-128"/>
                        </a:rPr>
                        <a:t>EDI</a:t>
                      </a:r>
                      <a:r>
                        <a:rPr lang="zh-TW" altLang="en-US" sz="1050" b="0" i="0" u="none" strike="noStrike" dirty="0">
                          <a:solidFill>
                            <a:srgbClr val="000000"/>
                          </a:solidFill>
                          <a:latin typeface="メイリオ" pitchFamily="50" charset="-128"/>
                          <a:ea typeface="メイリオ" pitchFamily="50" charset="-128"/>
                        </a:rPr>
                        <a:t>連携</a:t>
                      </a:r>
                    </a:p>
                  </a:txBody>
                  <a:tcPr marL="72000" marR="6784"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269875" indent="-179388" algn="l" defTabSz="914400" rtl="0" eaLnBrk="1" fontAlgn="ctr" latinLnBrk="0" hangingPunct="1">
                        <a:buFont typeface="Arial" panose="020B0604020202020204" pitchFamily="34" charset="0"/>
                        <a:buChar char="•"/>
                      </a:pPr>
                      <a:r>
                        <a:rPr kumimoji="1" lang="ja-JP" altLang="en-US" sz="1050" b="0" i="0" u="none" strike="noStrike" kern="1200" dirty="0">
                          <a:solidFill>
                            <a:srgbClr val="000000"/>
                          </a:solidFill>
                          <a:latin typeface="メイリオ" pitchFamily="50" charset="-128"/>
                          <a:ea typeface="メイリオ" pitchFamily="50" charset="-128"/>
                          <a:cs typeface="+mn-cs"/>
                        </a:rPr>
                        <a:t>北海道地域での取組</a:t>
                      </a: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11977">
                <a:tc>
                  <a:txBody>
                    <a:bodyPr/>
                    <a:lstStyle/>
                    <a:p>
                      <a:pPr algn="ctr" fontAlgn="ctr"/>
                      <a:r>
                        <a:rPr lang="en-US" altLang="ja-JP" sz="1050" b="0" i="0" u="none" strike="noStrike" dirty="0">
                          <a:solidFill>
                            <a:srgbClr val="000000"/>
                          </a:solidFill>
                          <a:latin typeface="メイリオ" pitchFamily="50" charset="-128"/>
                          <a:ea typeface="メイリオ" pitchFamily="50" charset="-128"/>
                        </a:rPr>
                        <a:t>03.</a:t>
                      </a:r>
                      <a:endParaRPr lang="ja-JP" altLang="en-US" sz="1050" b="0" i="0" u="none" strike="noStrike" dirty="0">
                        <a:solidFill>
                          <a:srgbClr val="000000"/>
                        </a:solidFill>
                        <a:latin typeface="メイリオ" pitchFamily="50" charset="-128"/>
                        <a:ea typeface="メイリオ" pitchFamily="50" charset="-128"/>
                      </a:endParaRP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ja-JP" altLang="en-US" sz="105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大阪</a:t>
                      </a:r>
                    </a:p>
                  </a:txBody>
                  <a:tcPr marL="36000" marR="36000" marT="7200" marB="7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fontAlgn="ctr"/>
                      <a:r>
                        <a:rPr lang="ja-JP" altLang="en-US" sz="1050" b="0" i="0" u="none" strike="noStrike" dirty="0">
                          <a:solidFill>
                            <a:srgbClr val="000000"/>
                          </a:solidFill>
                          <a:latin typeface="メイリオ" pitchFamily="50" charset="-128"/>
                          <a:ea typeface="メイリオ" pitchFamily="50" charset="-128"/>
                        </a:rPr>
                        <a:t>大阪発の中小製造業におけるビジネス情報共通</a:t>
                      </a:r>
                      <a:r>
                        <a:rPr lang="en-US" altLang="ja-JP" sz="1050" b="0" i="0" u="none" strike="noStrike" dirty="0">
                          <a:solidFill>
                            <a:srgbClr val="000000"/>
                          </a:solidFill>
                          <a:latin typeface="メイリオ" pitchFamily="50" charset="-128"/>
                          <a:ea typeface="メイリオ" pitchFamily="50" charset="-128"/>
                        </a:rPr>
                        <a:t>EDI</a:t>
                      </a:r>
                      <a:r>
                        <a:rPr lang="ja-JP" altLang="en-US" sz="1050" b="0" i="0" u="none" strike="noStrike" dirty="0">
                          <a:solidFill>
                            <a:srgbClr val="000000"/>
                          </a:solidFill>
                          <a:latin typeface="メイリオ" pitchFamily="50" charset="-128"/>
                          <a:ea typeface="メイリオ" pitchFamily="50" charset="-128"/>
                        </a:rPr>
                        <a:t>連携</a:t>
                      </a:r>
                    </a:p>
                  </a:txBody>
                  <a:tcPr marL="72000" marR="6784"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269875" indent="-179388" algn="l" defTabSz="914400" rtl="0" eaLnBrk="1" fontAlgn="ctr" latinLnBrk="0" hangingPunct="1">
                        <a:buFont typeface="Arial" panose="020B0604020202020204" pitchFamily="34" charset="0"/>
                        <a:buChar char="•"/>
                      </a:pPr>
                      <a:r>
                        <a:rPr kumimoji="1" lang="ja-JP" altLang="en-US" sz="1050" b="0" i="0" u="none" strike="noStrike" kern="1200" dirty="0">
                          <a:solidFill>
                            <a:srgbClr val="000000"/>
                          </a:solidFill>
                          <a:latin typeface="メイリオ" pitchFamily="50" charset="-128"/>
                          <a:ea typeface="メイリオ" pitchFamily="50" charset="-128"/>
                          <a:cs typeface="+mn-cs"/>
                        </a:rPr>
                        <a:t>大阪発の取組</a:t>
                      </a:r>
                      <a:endParaRPr kumimoji="1" lang="en-US" altLang="ja-JP" sz="1050" b="0" i="0" u="none" strike="noStrike" kern="1200" dirty="0">
                        <a:solidFill>
                          <a:srgbClr val="000000"/>
                        </a:solidFill>
                        <a:latin typeface="メイリオ" pitchFamily="50" charset="-128"/>
                        <a:ea typeface="メイリオ" pitchFamily="50" charset="-128"/>
                        <a:cs typeface="+mn-cs"/>
                      </a:endParaRPr>
                    </a:p>
                    <a:p>
                      <a:pPr marL="269875" indent="-179388" algn="l" defTabSz="914400" rtl="0" eaLnBrk="1" fontAlgn="ctr" latinLnBrk="0" hangingPunct="1">
                        <a:buFont typeface="Arial" panose="020B0604020202020204" pitchFamily="34" charset="0"/>
                        <a:buChar char="•"/>
                      </a:pPr>
                      <a:r>
                        <a:rPr kumimoji="1" lang="en-US" altLang="ja-JP" sz="1050" b="0" i="0" u="none" strike="noStrike" kern="1200" dirty="0">
                          <a:solidFill>
                            <a:srgbClr val="000000"/>
                          </a:solidFill>
                          <a:latin typeface="メイリオ" pitchFamily="50" charset="-128"/>
                          <a:ea typeface="メイリオ" pitchFamily="50" charset="-128"/>
                          <a:cs typeface="+mn-cs"/>
                        </a:rPr>
                        <a:t>AI</a:t>
                      </a:r>
                      <a:r>
                        <a:rPr kumimoji="1" lang="ja-JP" altLang="en-US" sz="1050" b="0" i="0" u="none" strike="noStrike" kern="1200" dirty="0">
                          <a:solidFill>
                            <a:srgbClr val="000000"/>
                          </a:solidFill>
                          <a:latin typeface="メイリオ" pitchFamily="50" charset="-128"/>
                          <a:ea typeface="メイリオ" pitchFamily="50" charset="-128"/>
                          <a:cs typeface="+mn-cs"/>
                        </a:rPr>
                        <a:t>を活用したビジネスマッチング機能、</a:t>
                      </a:r>
                      <a:r>
                        <a:rPr kumimoji="1" lang="ja-JP" altLang="en-US" sz="1050" b="0" i="0" u="none" strike="noStrike" kern="1200" dirty="0">
                          <a:solidFill>
                            <a:srgbClr val="FF0000"/>
                          </a:solidFill>
                          <a:latin typeface="メイリオ" pitchFamily="50" charset="-128"/>
                          <a:ea typeface="メイリオ" pitchFamily="50" charset="-128"/>
                          <a:cs typeface="+mn-cs"/>
                        </a:rPr>
                        <a:t>生産管理情報と連携</a:t>
                      </a:r>
                      <a:r>
                        <a:rPr kumimoji="1" lang="ja-JP" altLang="en-US" sz="1050" b="0" i="0" u="none" strike="noStrike" kern="1200" dirty="0">
                          <a:solidFill>
                            <a:srgbClr val="000000"/>
                          </a:solidFill>
                          <a:latin typeface="メイリオ" pitchFamily="50" charset="-128"/>
                          <a:ea typeface="メイリオ" pitchFamily="50" charset="-128"/>
                          <a:cs typeface="+mn-cs"/>
                        </a:rPr>
                        <a:t>する取組</a:t>
                      </a: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11977">
                <a:tc>
                  <a:txBody>
                    <a:bodyPr/>
                    <a:lstStyle/>
                    <a:p>
                      <a:pPr algn="ctr" fontAlgn="ctr"/>
                      <a:r>
                        <a:rPr lang="en-US" altLang="ja-JP" sz="1050" b="0" i="0" u="none" strike="noStrike" dirty="0">
                          <a:solidFill>
                            <a:srgbClr val="000000"/>
                          </a:solidFill>
                          <a:latin typeface="メイリオ" pitchFamily="50" charset="-128"/>
                          <a:ea typeface="メイリオ" pitchFamily="50" charset="-128"/>
                        </a:rPr>
                        <a:t>04.</a:t>
                      </a:r>
                      <a:endParaRPr lang="ja-JP" altLang="en-US" sz="1050" b="0" i="0" u="none" strike="noStrike" dirty="0">
                        <a:solidFill>
                          <a:srgbClr val="000000"/>
                        </a:solidFill>
                        <a:latin typeface="メイリオ" pitchFamily="50" charset="-128"/>
                        <a:ea typeface="メイリオ" pitchFamily="50" charset="-128"/>
                      </a:endParaRP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ja-JP" altLang="en-US" sz="105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貿易</a:t>
                      </a:r>
                    </a:p>
                  </a:txBody>
                  <a:tcPr marL="36000" marR="36000" marT="7200" marB="7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fontAlgn="ctr"/>
                      <a:r>
                        <a:rPr lang="ja-JP" altLang="en-US" sz="1050" b="0" i="0" u="none" strike="noStrike" dirty="0">
                          <a:solidFill>
                            <a:srgbClr val="000000"/>
                          </a:solidFill>
                          <a:latin typeface="メイリオ" pitchFamily="50" charset="-128"/>
                          <a:ea typeface="メイリオ" pitchFamily="50" charset="-128"/>
                        </a:rPr>
                        <a:t>貿易手続に係る輸出業界の共通</a:t>
                      </a:r>
                      <a:r>
                        <a:rPr lang="en-US" altLang="ja-JP" sz="1050" b="0" i="0" u="none" strike="noStrike" dirty="0">
                          <a:solidFill>
                            <a:srgbClr val="000000"/>
                          </a:solidFill>
                          <a:latin typeface="メイリオ" pitchFamily="50" charset="-128"/>
                          <a:ea typeface="メイリオ" pitchFamily="50" charset="-128"/>
                        </a:rPr>
                        <a:t>EDI</a:t>
                      </a:r>
                      <a:r>
                        <a:rPr lang="ja-JP" altLang="en-US" sz="1050" b="0" i="0" u="none" strike="noStrike" dirty="0">
                          <a:solidFill>
                            <a:srgbClr val="000000"/>
                          </a:solidFill>
                          <a:latin typeface="メイリオ" pitchFamily="50" charset="-128"/>
                          <a:ea typeface="メイリオ" pitchFamily="50" charset="-128"/>
                        </a:rPr>
                        <a:t>連携</a:t>
                      </a:r>
                    </a:p>
                  </a:txBody>
                  <a:tcPr marL="72000" marR="6784"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269875" indent="-179388" algn="l" defTabSz="914400" rtl="0" eaLnBrk="1" fontAlgn="ctr" latinLnBrk="0" hangingPunct="1">
                        <a:buFont typeface="Arial" panose="020B0604020202020204" pitchFamily="34" charset="0"/>
                        <a:buChar char="•"/>
                      </a:pPr>
                      <a:r>
                        <a:rPr kumimoji="1" lang="ja-JP" altLang="en-US" sz="1050" b="0" i="0" u="none" strike="noStrike" kern="1200" dirty="0">
                          <a:solidFill>
                            <a:srgbClr val="000000"/>
                          </a:solidFill>
                          <a:latin typeface="メイリオ" pitchFamily="50" charset="-128"/>
                          <a:ea typeface="メイリオ" pitchFamily="50" charset="-128"/>
                          <a:cs typeface="+mn-cs"/>
                        </a:rPr>
                        <a:t>輸出業界での取組</a:t>
                      </a:r>
                      <a:endParaRPr kumimoji="1" lang="en-US" altLang="ja-JP" sz="1050" b="0" i="0" u="none" strike="noStrike" kern="1200" dirty="0">
                        <a:solidFill>
                          <a:srgbClr val="000000"/>
                        </a:solidFill>
                        <a:latin typeface="メイリオ" pitchFamily="50" charset="-128"/>
                        <a:ea typeface="メイリオ" pitchFamily="50" charset="-128"/>
                        <a:cs typeface="+mn-cs"/>
                      </a:endParaRPr>
                    </a:p>
                    <a:p>
                      <a:pPr marL="269875" indent="-179388" algn="l" defTabSz="914400" rtl="0" eaLnBrk="1" fontAlgn="ctr" latinLnBrk="0" hangingPunct="1">
                        <a:buFont typeface="Arial" panose="020B0604020202020204" pitchFamily="34" charset="0"/>
                        <a:buChar char="•"/>
                      </a:pPr>
                      <a:r>
                        <a:rPr kumimoji="1" lang="ja-JP" altLang="en-US" sz="1050" b="0" i="0" u="none" strike="noStrike" kern="1200" dirty="0">
                          <a:solidFill>
                            <a:srgbClr val="FF0000"/>
                          </a:solidFill>
                          <a:latin typeface="メイリオ" pitchFamily="50" charset="-128"/>
                          <a:ea typeface="メイリオ" pitchFamily="50" charset="-128"/>
                          <a:cs typeface="+mn-cs"/>
                        </a:rPr>
                        <a:t>物流のトレーサビリティと連携</a:t>
                      </a:r>
                      <a:r>
                        <a:rPr kumimoji="1" lang="ja-JP" altLang="en-US" sz="1050" b="0" i="0" u="none" strike="noStrike" kern="1200" dirty="0">
                          <a:solidFill>
                            <a:srgbClr val="000000"/>
                          </a:solidFill>
                          <a:latin typeface="メイリオ" pitchFamily="50" charset="-128"/>
                          <a:ea typeface="メイリオ" pitchFamily="50" charset="-128"/>
                          <a:cs typeface="+mn-cs"/>
                        </a:rPr>
                        <a:t>する取組</a:t>
                      </a:r>
                      <a:endParaRPr kumimoji="1" lang="en-US" altLang="ja-JP" sz="1050" b="0" i="0" u="none" strike="noStrike" kern="1200" dirty="0">
                        <a:solidFill>
                          <a:srgbClr val="000000"/>
                        </a:solidFill>
                        <a:latin typeface="メイリオ" pitchFamily="50" charset="-128"/>
                        <a:ea typeface="メイリオ" pitchFamily="50" charset="-128"/>
                        <a:cs typeface="+mn-cs"/>
                      </a:endParaRPr>
                    </a:p>
                    <a:p>
                      <a:pPr marL="269875" marR="0" indent="-179388"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dirty="0">
                          <a:solidFill>
                            <a:srgbClr val="FF0000"/>
                          </a:solidFill>
                          <a:latin typeface="メイリオ" pitchFamily="50" charset="-128"/>
                          <a:ea typeface="メイリオ" pitchFamily="50" charset="-128"/>
                          <a:cs typeface="+mn-cs"/>
                        </a:rPr>
                        <a:t>金融ＥＤＩと連携</a:t>
                      </a:r>
                      <a:r>
                        <a:rPr kumimoji="1" lang="ja-JP" altLang="en-US" sz="1050" b="0" i="0" u="none" strike="noStrike" kern="1200" dirty="0">
                          <a:solidFill>
                            <a:srgbClr val="000000"/>
                          </a:solidFill>
                          <a:latin typeface="メイリオ" pitchFamily="50" charset="-128"/>
                          <a:ea typeface="メイリオ" pitchFamily="50" charset="-128"/>
                          <a:cs typeface="+mn-cs"/>
                        </a:rPr>
                        <a:t>する取組</a:t>
                      </a: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43998">
                <a:tc>
                  <a:txBody>
                    <a:bodyPr/>
                    <a:lstStyle/>
                    <a:p>
                      <a:pPr algn="ctr" fontAlgn="ctr"/>
                      <a:r>
                        <a:rPr lang="en-US" altLang="zh-TW" sz="1050" b="0" i="0" u="none" strike="noStrike" dirty="0">
                          <a:solidFill>
                            <a:srgbClr val="000000"/>
                          </a:solidFill>
                          <a:latin typeface="メイリオ" pitchFamily="50" charset="-128"/>
                          <a:ea typeface="メイリオ" pitchFamily="50" charset="-128"/>
                        </a:rPr>
                        <a:t>05.</a:t>
                      </a:r>
                      <a:endParaRPr lang="zh-TW" altLang="en-US" sz="1050" b="0" i="0" u="none" strike="noStrike" dirty="0">
                        <a:solidFill>
                          <a:srgbClr val="000000"/>
                        </a:solidFill>
                        <a:latin typeface="メイリオ" pitchFamily="50" charset="-128"/>
                        <a:ea typeface="メイリオ" pitchFamily="50" charset="-128"/>
                      </a:endParaRP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ja-JP" altLang="en-US" sz="105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業務品</a:t>
                      </a:r>
                      <a:endParaRPr lang="zh-CN" altLang="en-US" sz="105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fontAlgn="ctr"/>
                      <a:r>
                        <a:rPr lang="ja-JP" altLang="en-US" sz="1050" b="0" i="0" u="none" strike="noStrike" dirty="0">
                          <a:solidFill>
                            <a:srgbClr val="000000"/>
                          </a:solidFill>
                          <a:latin typeface="メイリオ" pitchFamily="50" charset="-128"/>
                          <a:ea typeface="メイリオ" pitchFamily="50" charset="-128"/>
                        </a:rPr>
                        <a:t>業務</a:t>
                      </a:r>
                      <a:r>
                        <a:rPr lang="zh-TW" altLang="en-US" sz="1050" b="0" i="0" u="none" strike="noStrike" dirty="0">
                          <a:solidFill>
                            <a:srgbClr val="000000"/>
                          </a:solidFill>
                          <a:latin typeface="メイリオ" pitchFamily="50" charset="-128"/>
                          <a:ea typeface="メイリオ" pitchFamily="50" charset="-128"/>
                        </a:rPr>
                        <a:t>品</a:t>
                      </a:r>
                      <a:r>
                        <a:rPr lang="ja-JP" altLang="en-US" sz="1050" b="0" i="0" u="none" strike="noStrike" dirty="0">
                          <a:solidFill>
                            <a:srgbClr val="000000"/>
                          </a:solidFill>
                          <a:latin typeface="メイリオ" pitchFamily="50" charset="-128"/>
                          <a:ea typeface="メイリオ" pitchFamily="50" charset="-128"/>
                        </a:rPr>
                        <a:t>の卸・小売業界における</a:t>
                      </a:r>
                      <a:r>
                        <a:rPr lang="zh-TW" altLang="en-US" sz="1050" b="0" i="0" u="none" strike="noStrike" dirty="0">
                          <a:solidFill>
                            <a:srgbClr val="000000"/>
                          </a:solidFill>
                          <a:latin typeface="メイリオ" pitchFamily="50" charset="-128"/>
                          <a:ea typeface="メイリオ" pitchFamily="50" charset="-128"/>
                        </a:rPr>
                        <a:t>共通</a:t>
                      </a:r>
                      <a:r>
                        <a:rPr lang="en-US" altLang="zh-TW" sz="1050" b="0" i="0" u="none" strike="noStrike" dirty="0">
                          <a:solidFill>
                            <a:srgbClr val="000000"/>
                          </a:solidFill>
                          <a:latin typeface="メイリオ" pitchFamily="50" charset="-128"/>
                          <a:ea typeface="メイリオ" pitchFamily="50" charset="-128"/>
                        </a:rPr>
                        <a:t>EDI</a:t>
                      </a:r>
                      <a:r>
                        <a:rPr lang="zh-TW" altLang="en-US" sz="1050" b="0" i="0" u="none" strike="noStrike" dirty="0">
                          <a:solidFill>
                            <a:srgbClr val="000000"/>
                          </a:solidFill>
                          <a:latin typeface="メイリオ" pitchFamily="50" charset="-128"/>
                          <a:ea typeface="メイリオ" pitchFamily="50" charset="-128"/>
                        </a:rPr>
                        <a:t>連携</a:t>
                      </a:r>
                    </a:p>
                  </a:txBody>
                  <a:tcPr marL="72000" marR="6784"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269875" indent="-179388" algn="l" defTabSz="914400" rtl="0" eaLnBrk="1" fontAlgn="ctr" latinLnBrk="0" hangingPunct="1">
                        <a:buFont typeface="Arial" panose="020B0604020202020204" pitchFamily="34" charset="0"/>
                        <a:buChar char="•"/>
                      </a:pPr>
                      <a:r>
                        <a:rPr kumimoji="1" lang="ja-JP" altLang="en-US" sz="1050" b="0" i="0" u="none" strike="noStrike" kern="1200" dirty="0">
                          <a:solidFill>
                            <a:srgbClr val="000000"/>
                          </a:solidFill>
                          <a:latin typeface="メイリオ" pitchFamily="50" charset="-128"/>
                          <a:ea typeface="メイリオ" pitchFamily="50" charset="-128"/>
                          <a:cs typeface="+mn-cs"/>
                        </a:rPr>
                        <a:t>卸・小売業界での取組</a:t>
                      </a: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11977">
                <a:tc>
                  <a:txBody>
                    <a:bodyPr/>
                    <a:lstStyle/>
                    <a:p>
                      <a:pPr algn="ctr" fontAlgn="ctr"/>
                      <a:r>
                        <a:rPr lang="en-US" altLang="ja-JP" sz="1050" b="0" i="0" u="none" strike="noStrike" dirty="0">
                          <a:solidFill>
                            <a:srgbClr val="000000"/>
                          </a:solidFill>
                          <a:latin typeface="メイリオ" pitchFamily="50" charset="-128"/>
                          <a:ea typeface="メイリオ" pitchFamily="50" charset="-128"/>
                        </a:rPr>
                        <a:t>06.</a:t>
                      </a:r>
                      <a:endParaRPr lang="ja-JP" altLang="en-US" sz="1050" b="0" i="0" u="none" strike="noStrike" dirty="0">
                        <a:solidFill>
                          <a:srgbClr val="000000"/>
                        </a:solidFill>
                        <a:latin typeface="メイリオ" pitchFamily="50" charset="-128"/>
                        <a:ea typeface="メイリオ" pitchFamily="50" charset="-128"/>
                      </a:endParaRP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ja-JP" altLang="en-US" sz="105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豊田</a:t>
                      </a:r>
                    </a:p>
                  </a:txBody>
                  <a:tcPr marL="36000" marR="36000" marT="7200" marB="7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fontAlgn="ctr"/>
                      <a:r>
                        <a:rPr lang="ja-JP" altLang="en-US" sz="1050" b="0" i="0" u="none" strike="noStrike" dirty="0">
                          <a:solidFill>
                            <a:srgbClr val="000000"/>
                          </a:solidFill>
                          <a:latin typeface="メイリオ" pitchFamily="50" charset="-128"/>
                          <a:ea typeface="メイリオ" pitchFamily="50" charset="-128"/>
                        </a:rPr>
                        <a:t>豊田商工会議所における商工会議所モデル共通</a:t>
                      </a:r>
                      <a:r>
                        <a:rPr lang="en-US" altLang="ja-JP" sz="1050" b="0" i="0" u="none" strike="noStrike" dirty="0">
                          <a:solidFill>
                            <a:srgbClr val="000000"/>
                          </a:solidFill>
                          <a:latin typeface="メイリオ" pitchFamily="50" charset="-128"/>
                          <a:ea typeface="メイリオ" pitchFamily="50" charset="-128"/>
                        </a:rPr>
                        <a:t>EDI</a:t>
                      </a:r>
                      <a:r>
                        <a:rPr lang="ja-JP" altLang="en-US" sz="1050" b="0" i="0" u="none" strike="noStrike" dirty="0">
                          <a:solidFill>
                            <a:srgbClr val="000000"/>
                          </a:solidFill>
                          <a:latin typeface="メイリオ" pitchFamily="50" charset="-128"/>
                          <a:ea typeface="メイリオ" pitchFamily="50" charset="-128"/>
                        </a:rPr>
                        <a:t>連携</a:t>
                      </a:r>
                    </a:p>
                  </a:txBody>
                  <a:tcPr marL="72000" marR="6784"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269875" indent="-179388" algn="l" defTabSz="914400" rtl="0" eaLnBrk="1" fontAlgn="ctr" latinLnBrk="0" hangingPunct="1">
                        <a:buFont typeface="Arial" panose="020B0604020202020204" pitchFamily="34" charset="0"/>
                        <a:buChar char="•"/>
                      </a:pPr>
                      <a:r>
                        <a:rPr kumimoji="1" lang="ja-JP" altLang="en-US" sz="1050" b="0" i="0" u="none" strike="noStrike" kern="1200" dirty="0">
                          <a:solidFill>
                            <a:srgbClr val="000000"/>
                          </a:solidFill>
                          <a:latin typeface="メイリオ" pitchFamily="50" charset="-128"/>
                          <a:ea typeface="メイリオ" pitchFamily="50" charset="-128"/>
                          <a:cs typeface="+mn-cs"/>
                        </a:rPr>
                        <a:t>豊田地域での取組</a:t>
                      </a:r>
                      <a:endParaRPr kumimoji="1" lang="en-US" altLang="ja-JP" sz="1050" b="0" i="0" u="none" strike="noStrike" kern="1200" dirty="0">
                        <a:solidFill>
                          <a:srgbClr val="000000"/>
                        </a:solidFill>
                        <a:latin typeface="メイリオ" pitchFamily="50" charset="-128"/>
                        <a:ea typeface="メイリオ" pitchFamily="50" charset="-128"/>
                        <a:cs typeface="+mn-cs"/>
                      </a:endParaRPr>
                    </a:p>
                    <a:p>
                      <a:pPr marL="269875" indent="-179388" algn="l" defTabSz="914400" rtl="0" eaLnBrk="1" fontAlgn="ctr" latinLnBrk="0" hangingPunct="1">
                        <a:buFont typeface="Arial" panose="020B0604020202020204" pitchFamily="34" charset="0"/>
                        <a:buChar char="•"/>
                      </a:pPr>
                      <a:r>
                        <a:rPr kumimoji="1" lang="ja-JP" altLang="en-US" sz="1050" b="0" i="0" u="none" strike="noStrike" kern="1200" dirty="0">
                          <a:solidFill>
                            <a:srgbClr val="FF0000"/>
                          </a:solidFill>
                          <a:latin typeface="メイリオ" pitchFamily="50" charset="-128"/>
                          <a:ea typeface="メイリオ" pitchFamily="50" charset="-128"/>
                          <a:cs typeface="+mn-cs"/>
                        </a:rPr>
                        <a:t>金融ＥＤＩと連携</a:t>
                      </a:r>
                      <a:r>
                        <a:rPr kumimoji="1" lang="ja-JP" altLang="en-US" sz="1050" b="0" i="0" u="none" strike="noStrike" kern="1200" dirty="0">
                          <a:solidFill>
                            <a:srgbClr val="000000"/>
                          </a:solidFill>
                          <a:latin typeface="メイリオ" pitchFamily="50" charset="-128"/>
                          <a:ea typeface="メイリオ" pitchFamily="50" charset="-128"/>
                          <a:cs typeface="+mn-cs"/>
                        </a:rPr>
                        <a:t>する取組</a:t>
                      </a:r>
                      <a:endParaRPr kumimoji="1" lang="en-US" altLang="ja-JP" sz="1050" b="0" i="0" u="none" strike="noStrike" kern="1200" dirty="0">
                        <a:solidFill>
                          <a:srgbClr val="000000"/>
                        </a:solidFill>
                        <a:latin typeface="メイリオ" pitchFamily="50" charset="-128"/>
                        <a:ea typeface="メイリオ" pitchFamily="50" charset="-128"/>
                        <a:cs typeface="+mn-cs"/>
                      </a:endParaRPr>
                    </a:p>
                    <a:p>
                      <a:pPr marL="269875" indent="-179388" algn="l" defTabSz="914400" rtl="0" eaLnBrk="1" fontAlgn="ctr" latinLnBrk="0" hangingPunct="1">
                        <a:buFont typeface="Arial" panose="020B0604020202020204" pitchFamily="34" charset="0"/>
                        <a:buChar char="•"/>
                      </a:pPr>
                      <a:r>
                        <a:rPr kumimoji="1" lang="ja-JP" altLang="en-US" sz="1050" b="0" i="0" u="none" strike="noStrike" kern="1200" dirty="0">
                          <a:solidFill>
                            <a:srgbClr val="FF0000"/>
                          </a:solidFill>
                          <a:latin typeface="メイリオ" pitchFamily="50" charset="-128"/>
                          <a:ea typeface="メイリオ" pitchFamily="50" charset="-128"/>
                          <a:cs typeface="+mn-cs"/>
                        </a:rPr>
                        <a:t>ＩｏＴツールと連携</a:t>
                      </a:r>
                      <a:r>
                        <a:rPr kumimoji="1" lang="ja-JP" altLang="en-US" sz="1050" b="0" i="0" u="none" strike="noStrike" kern="1200" dirty="0">
                          <a:solidFill>
                            <a:srgbClr val="000000"/>
                          </a:solidFill>
                          <a:latin typeface="メイリオ" pitchFamily="50" charset="-128"/>
                          <a:ea typeface="メイリオ" pitchFamily="50" charset="-128"/>
                          <a:cs typeface="+mn-cs"/>
                        </a:rPr>
                        <a:t>する取組</a:t>
                      </a:r>
                      <a:endParaRPr kumimoji="1" lang="en-US" altLang="ja-JP" sz="1050" b="0" i="0" u="none" strike="noStrike" kern="1200" dirty="0">
                        <a:solidFill>
                          <a:srgbClr val="000000"/>
                        </a:solidFill>
                        <a:latin typeface="メイリオ" pitchFamily="50" charset="-128"/>
                        <a:ea typeface="メイリオ" pitchFamily="50" charset="-128"/>
                        <a:cs typeface="+mn-cs"/>
                      </a:endParaRP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43696">
                <a:tc>
                  <a:txBody>
                    <a:bodyPr/>
                    <a:lstStyle/>
                    <a:p>
                      <a:pPr algn="ctr" fontAlgn="ctr"/>
                      <a:r>
                        <a:rPr lang="en-US" altLang="zh-TW" sz="1050" b="0" i="0" u="none" strike="noStrike" dirty="0">
                          <a:solidFill>
                            <a:srgbClr val="000000"/>
                          </a:solidFill>
                          <a:latin typeface="メイリオ" pitchFamily="50" charset="-128"/>
                          <a:ea typeface="メイリオ" pitchFamily="50" charset="-128"/>
                        </a:rPr>
                        <a:t>07.</a:t>
                      </a:r>
                      <a:endParaRPr lang="zh-TW" altLang="en-US" sz="1050" b="0" i="0" u="none" strike="noStrike" dirty="0">
                        <a:solidFill>
                          <a:srgbClr val="000000"/>
                        </a:solidFill>
                        <a:latin typeface="メイリオ" pitchFamily="50" charset="-128"/>
                        <a:ea typeface="メイリオ" pitchFamily="50" charset="-128"/>
                      </a:endParaRP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ja-JP" altLang="en-US" sz="105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碧南</a:t>
                      </a:r>
                    </a:p>
                  </a:txBody>
                  <a:tcPr marL="36000" marR="36000" marT="7200" marB="7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fontAlgn="ctr"/>
                      <a:r>
                        <a:rPr lang="zh-TW" altLang="en-US" sz="1050" b="0" i="0" u="none" strike="noStrike" dirty="0">
                          <a:solidFill>
                            <a:srgbClr val="000000"/>
                          </a:solidFill>
                          <a:latin typeface="メイリオ" pitchFamily="50" charset="-128"/>
                          <a:ea typeface="メイリオ" pitchFamily="50" charset="-128"/>
                        </a:rPr>
                        <a:t>碧南商工会議所</a:t>
                      </a:r>
                      <a:r>
                        <a:rPr lang="ja-JP" altLang="en-US" sz="1050" b="0" i="0" u="none" strike="noStrike" dirty="0">
                          <a:solidFill>
                            <a:srgbClr val="000000"/>
                          </a:solidFill>
                          <a:latin typeface="メイリオ" pitchFamily="50" charset="-128"/>
                          <a:ea typeface="メイリオ" pitchFamily="50" charset="-128"/>
                        </a:rPr>
                        <a:t>における</a:t>
                      </a:r>
                      <a:r>
                        <a:rPr lang="zh-TW" altLang="en-US" sz="1050" b="0" i="0" u="none" strike="noStrike" dirty="0">
                          <a:solidFill>
                            <a:srgbClr val="000000"/>
                          </a:solidFill>
                          <a:latin typeface="メイリオ" pitchFamily="50" charset="-128"/>
                          <a:ea typeface="メイリオ" pitchFamily="50" charset="-128"/>
                        </a:rPr>
                        <a:t>中小企業共通</a:t>
                      </a:r>
                      <a:r>
                        <a:rPr lang="en-US" altLang="zh-TW" sz="1050" b="0" i="0" u="none" strike="noStrike" dirty="0">
                          <a:solidFill>
                            <a:srgbClr val="000000"/>
                          </a:solidFill>
                          <a:latin typeface="メイリオ" pitchFamily="50" charset="-128"/>
                          <a:ea typeface="メイリオ" pitchFamily="50" charset="-128"/>
                        </a:rPr>
                        <a:t>EDI</a:t>
                      </a:r>
                      <a:r>
                        <a:rPr lang="zh-TW" altLang="en-US" sz="1050" b="0" i="0" u="none" strike="noStrike" dirty="0">
                          <a:solidFill>
                            <a:srgbClr val="000000"/>
                          </a:solidFill>
                          <a:latin typeface="メイリオ" pitchFamily="50" charset="-128"/>
                          <a:ea typeface="メイリオ" pitchFamily="50" charset="-128"/>
                        </a:rPr>
                        <a:t>連携</a:t>
                      </a:r>
                    </a:p>
                  </a:txBody>
                  <a:tcPr marL="72000" marR="6784"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269875" indent="-179388" algn="l" defTabSz="914400" rtl="0" eaLnBrk="1" fontAlgn="ctr" latinLnBrk="0" hangingPunct="1">
                        <a:buFont typeface="Arial" panose="020B0604020202020204" pitchFamily="34" charset="0"/>
                        <a:buChar char="•"/>
                      </a:pPr>
                      <a:r>
                        <a:rPr kumimoji="1" lang="ja-JP" altLang="en-US" sz="1050" b="0" i="0" u="none" strike="noStrike" kern="1200" dirty="0">
                          <a:solidFill>
                            <a:srgbClr val="000000"/>
                          </a:solidFill>
                          <a:latin typeface="メイリオ" pitchFamily="50" charset="-128"/>
                          <a:ea typeface="メイリオ" pitchFamily="50" charset="-128"/>
                          <a:cs typeface="+mn-cs"/>
                        </a:rPr>
                        <a:t>碧南地域での取組</a:t>
                      </a:r>
                      <a:endParaRPr kumimoji="1" lang="en-US" altLang="ja-JP" sz="1050" b="0" i="0" u="none" strike="noStrike" kern="1200" dirty="0">
                        <a:solidFill>
                          <a:srgbClr val="000000"/>
                        </a:solidFill>
                        <a:latin typeface="メイリオ" pitchFamily="50" charset="-128"/>
                        <a:ea typeface="メイリオ" pitchFamily="50" charset="-128"/>
                        <a:cs typeface="+mn-cs"/>
                      </a:endParaRPr>
                    </a:p>
                    <a:p>
                      <a:pPr marL="269875" indent="-179388" algn="l" defTabSz="914400" rtl="0" eaLnBrk="1" fontAlgn="ctr" latinLnBrk="0" hangingPunct="1">
                        <a:buFont typeface="Arial" panose="020B0604020202020204" pitchFamily="34" charset="0"/>
                        <a:buChar char="•"/>
                      </a:pPr>
                      <a:r>
                        <a:rPr kumimoji="1" lang="ja-JP" altLang="en-US" sz="1050" b="0" i="0" u="none" strike="noStrike" kern="1200" dirty="0">
                          <a:solidFill>
                            <a:srgbClr val="FF0000"/>
                          </a:solidFill>
                          <a:latin typeface="メイリオ" pitchFamily="50" charset="-128"/>
                          <a:ea typeface="メイリオ" pitchFamily="50" charset="-128"/>
                          <a:cs typeface="+mn-cs"/>
                        </a:rPr>
                        <a:t>海外工場の生産管理情報とリアルタイムに連携</a:t>
                      </a:r>
                      <a:r>
                        <a:rPr kumimoji="1" lang="ja-JP" altLang="en-US" sz="1050" b="0" i="0" u="none" strike="noStrike" kern="1200" dirty="0">
                          <a:solidFill>
                            <a:srgbClr val="000000"/>
                          </a:solidFill>
                          <a:latin typeface="メイリオ" pitchFamily="50" charset="-128"/>
                          <a:ea typeface="メイリオ" pitchFamily="50" charset="-128"/>
                          <a:cs typeface="+mn-cs"/>
                        </a:rPr>
                        <a:t>する取組</a:t>
                      </a: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43696">
                <a:tc>
                  <a:txBody>
                    <a:bodyPr/>
                    <a:lstStyle/>
                    <a:p>
                      <a:pPr algn="ctr" fontAlgn="ctr"/>
                      <a:r>
                        <a:rPr lang="en-US" altLang="ja-JP" sz="1050" b="0" i="0" u="none" strike="noStrike" dirty="0">
                          <a:solidFill>
                            <a:srgbClr val="000000"/>
                          </a:solidFill>
                          <a:latin typeface="メイリオ" pitchFamily="50" charset="-128"/>
                          <a:ea typeface="メイリオ" pitchFamily="50" charset="-128"/>
                        </a:rPr>
                        <a:t>08.</a:t>
                      </a:r>
                      <a:endParaRPr lang="ja-JP" altLang="en-US" sz="1050" b="0" i="0" u="none" strike="noStrike" dirty="0">
                        <a:solidFill>
                          <a:srgbClr val="000000"/>
                        </a:solidFill>
                        <a:latin typeface="メイリオ" pitchFamily="50" charset="-128"/>
                        <a:ea typeface="メイリオ" pitchFamily="50" charset="-128"/>
                      </a:endParaRP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ja-JP" altLang="en-US" sz="105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サービス業</a:t>
                      </a:r>
                    </a:p>
                  </a:txBody>
                  <a:tcPr marL="36000" marR="36000" marT="7200" marB="7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fontAlgn="ctr"/>
                      <a:r>
                        <a:rPr lang="ja-JP" altLang="en-US" sz="1050" b="0" i="0" u="none" strike="noStrike" dirty="0">
                          <a:solidFill>
                            <a:srgbClr val="000000"/>
                          </a:solidFill>
                          <a:latin typeface="メイリオ" pitchFamily="50" charset="-128"/>
                          <a:ea typeface="メイリオ" pitchFamily="50" charset="-128"/>
                        </a:rPr>
                        <a:t>中小サービス業界におけるクラウド型共通</a:t>
                      </a:r>
                      <a:r>
                        <a:rPr lang="en-US" altLang="ja-JP" sz="1050" b="0" i="0" u="none" strike="noStrike" dirty="0">
                          <a:solidFill>
                            <a:srgbClr val="000000"/>
                          </a:solidFill>
                          <a:latin typeface="メイリオ" pitchFamily="50" charset="-128"/>
                          <a:ea typeface="メイリオ" pitchFamily="50" charset="-128"/>
                        </a:rPr>
                        <a:t>EDI</a:t>
                      </a:r>
                      <a:r>
                        <a:rPr lang="ja-JP" altLang="en-US" sz="1050" b="0" i="0" u="none" strike="noStrike" dirty="0">
                          <a:solidFill>
                            <a:srgbClr val="000000"/>
                          </a:solidFill>
                          <a:latin typeface="メイリオ" pitchFamily="50" charset="-128"/>
                          <a:ea typeface="メイリオ" pitchFamily="50" charset="-128"/>
                        </a:rPr>
                        <a:t>連携</a:t>
                      </a:r>
                    </a:p>
                  </a:txBody>
                  <a:tcPr marL="72000" marR="6784"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269875" indent="-179388" algn="l" defTabSz="914400" rtl="0" eaLnBrk="1" fontAlgn="ctr" latinLnBrk="0" hangingPunct="1">
                        <a:buFont typeface="Arial" panose="020B0604020202020204" pitchFamily="34" charset="0"/>
                        <a:buChar char="•"/>
                      </a:pPr>
                      <a:r>
                        <a:rPr kumimoji="1" lang="ja-JP" altLang="en-US" sz="1050" b="0" i="0" u="none" strike="noStrike" kern="1200" dirty="0">
                          <a:solidFill>
                            <a:srgbClr val="000000"/>
                          </a:solidFill>
                          <a:latin typeface="メイリオ" pitchFamily="50" charset="-128"/>
                          <a:ea typeface="メイリオ" pitchFamily="50" charset="-128"/>
                          <a:cs typeface="+mn-cs"/>
                        </a:rPr>
                        <a:t>中小サービス業界での取組</a:t>
                      </a:r>
                      <a:endParaRPr kumimoji="1" lang="en-US" altLang="ja-JP" sz="1050" b="0" i="0" u="none" strike="noStrike" kern="1200" dirty="0">
                        <a:solidFill>
                          <a:srgbClr val="000000"/>
                        </a:solidFill>
                        <a:latin typeface="メイリオ" pitchFamily="50" charset="-128"/>
                        <a:ea typeface="メイリオ" pitchFamily="50" charset="-128"/>
                        <a:cs typeface="+mn-cs"/>
                      </a:endParaRPr>
                    </a:p>
                    <a:p>
                      <a:pPr marL="269875" indent="-179388" algn="l" defTabSz="914400" rtl="0" eaLnBrk="1" fontAlgn="ctr" latinLnBrk="0" hangingPunct="1">
                        <a:buFont typeface="Arial" panose="020B0604020202020204" pitchFamily="34" charset="0"/>
                        <a:buChar char="•"/>
                      </a:pPr>
                      <a:r>
                        <a:rPr kumimoji="1" lang="ja-JP" altLang="en-US" sz="1050" b="0" i="0" u="none" strike="noStrike" kern="1200" dirty="0">
                          <a:solidFill>
                            <a:srgbClr val="FF0000"/>
                          </a:solidFill>
                          <a:latin typeface="メイリオ" pitchFamily="50" charset="-128"/>
                          <a:ea typeface="メイリオ" pitchFamily="50" charset="-128"/>
                          <a:cs typeface="+mn-cs"/>
                        </a:rPr>
                        <a:t>金融ＥＤＩと連携</a:t>
                      </a:r>
                      <a:r>
                        <a:rPr kumimoji="1" lang="ja-JP" altLang="en-US" sz="1050" b="0" i="0" u="none" strike="noStrike" kern="1200" dirty="0">
                          <a:solidFill>
                            <a:srgbClr val="000000"/>
                          </a:solidFill>
                          <a:latin typeface="メイリオ" pitchFamily="50" charset="-128"/>
                          <a:ea typeface="メイリオ" pitchFamily="50" charset="-128"/>
                          <a:cs typeface="+mn-cs"/>
                        </a:rPr>
                        <a:t>する取組</a:t>
                      </a: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43696">
                <a:tc>
                  <a:txBody>
                    <a:bodyPr/>
                    <a:lstStyle/>
                    <a:p>
                      <a:pPr algn="ctr" fontAlgn="ctr"/>
                      <a:r>
                        <a:rPr lang="en-US" altLang="ja-JP" sz="1050" b="0" i="0" u="none" strike="noStrike" dirty="0">
                          <a:solidFill>
                            <a:srgbClr val="000000"/>
                          </a:solidFill>
                          <a:latin typeface="メイリオ" pitchFamily="50" charset="-128"/>
                          <a:ea typeface="メイリオ" pitchFamily="50" charset="-128"/>
                        </a:rPr>
                        <a:t>09.</a:t>
                      </a:r>
                      <a:endParaRPr lang="ja-JP" altLang="en-US" sz="1050" b="0" i="0" u="none" strike="noStrike" dirty="0">
                        <a:solidFill>
                          <a:srgbClr val="000000"/>
                        </a:solidFill>
                        <a:latin typeface="メイリオ" pitchFamily="50" charset="-128"/>
                        <a:ea typeface="メイリオ" pitchFamily="50" charset="-128"/>
                      </a:endParaRP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ja-JP" altLang="en-US" sz="105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自動車</a:t>
                      </a:r>
                    </a:p>
                  </a:txBody>
                  <a:tcPr marL="36000" marR="36000" marT="7200" marB="7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fontAlgn="ctr"/>
                      <a:r>
                        <a:rPr lang="ja-JP" altLang="en-US" sz="1050" b="0" i="0" u="none" strike="noStrike" dirty="0">
                          <a:solidFill>
                            <a:srgbClr val="000000"/>
                          </a:solidFill>
                          <a:latin typeface="メイリオ" pitchFamily="50" charset="-128"/>
                          <a:ea typeface="メイリオ" pitchFamily="50" charset="-128"/>
                        </a:rPr>
                        <a:t>自動車業界における共通</a:t>
                      </a:r>
                      <a:r>
                        <a:rPr lang="en-US" altLang="ja-JP" sz="1050" b="0" i="0" u="none" strike="noStrike" dirty="0">
                          <a:solidFill>
                            <a:srgbClr val="000000"/>
                          </a:solidFill>
                          <a:latin typeface="メイリオ" pitchFamily="50" charset="-128"/>
                          <a:ea typeface="メイリオ" pitchFamily="50" charset="-128"/>
                        </a:rPr>
                        <a:t>EDI</a:t>
                      </a:r>
                      <a:r>
                        <a:rPr lang="ja-JP" altLang="en-US" sz="1050" b="0" i="0" u="none" strike="noStrike" dirty="0">
                          <a:solidFill>
                            <a:srgbClr val="000000"/>
                          </a:solidFill>
                          <a:latin typeface="メイリオ" pitchFamily="50" charset="-128"/>
                          <a:ea typeface="メイリオ" pitchFamily="50" charset="-128"/>
                        </a:rPr>
                        <a:t>連携</a:t>
                      </a:r>
                    </a:p>
                  </a:txBody>
                  <a:tcPr marL="72000" marR="6784"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269875" indent="-179388" algn="l" defTabSz="914400" rtl="0" eaLnBrk="1" fontAlgn="ctr" latinLnBrk="0" hangingPunct="1">
                        <a:buFont typeface="Arial" panose="020B0604020202020204" pitchFamily="34" charset="0"/>
                        <a:buChar char="•"/>
                      </a:pPr>
                      <a:r>
                        <a:rPr kumimoji="1" lang="ja-JP" altLang="en-US" sz="1050" b="0" i="0" u="none" strike="noStrike" kern="1200" dirty="0">
                          <a:solidFill>
                            <a:srgbClr val="000000"/>
                          </a:solidFill>
                          <a:latin typeface="メイリオ" pitchFamily="50" charset="-128"/>
                          <a:ea typeface="メイリオ" pitchFamily="50" charset="-128"/>
                          <a:cs typeface="+mn-cs"/>
                        </a:rPr>
                        <a:t>自動車業界での取組</a:t>
                      </a:r>
                      <a:endParaRPr kumimoji="1" lang="en-US" altLang="ja-JP" sz="1050" b="0" i="0" u="none" strike="noStrike" kern="1200" dirty="0">
                        <a:solidFill>
                          <a:srgbClr val="000000"/>
                        </a:solidFill>
                        <a:latin typeface="メイリオ" pitchFamily="50" charset="-128"/>
                        <a:ea typeface="メイリオ" pitchFamily="50" charset="-128"/>
                        <a:cs typeface="+mn-cs"/>
                      </a:endParaRPr>
                    </a:p>
                    <a:p>
                      <a:pPr marL="269875" indent="-179388" algn="l" defTabSz="914400" rtl="0" eaLnBrk="1" fontAlgn="ctr" latinLnBrk="0" hangingPunct="1">
                        <a:buFont typeface="Arial" panose="020B0604020202020204" pitchFamily="34" charset="0"/>
                        <a:buChar char="•"/>
                      </a:pPr>
                      <a:r>
                        <a:rPr kumimoji="1" lang="ja-JP" altLang="en-US" sz="1050" b="0" i="0" u="none" strike="noStrike" kern="1200" dirty="0">
                          <a:solidFill>
                            <a:srgbClr val="FF0000"/>
                          </a:solidFill>
                          <a:latin typeface="メイリオ" pitchFamily="50" charset="-128"/>
                          <a:ea typeface="メイリオ" pitchFamily="50" charset="-128"/>
                          <a:cs typeface="+mn-cs"/>
                        </a:rPr>
                        <a:t>カンバン方式による生産管理情報と連携</a:t>
                      </a:r>
                      <a:r>
                        <a:rPr kumimoji="1" lang="ja-JP" altLang="en-US" sz="1050" b="0" i="0" u="none" strike="noStrike" kern="1200" dirty="0">
                          <a:solidFill>
                            <a:srgbClr val="000000"/>
                          </a:solidFill>
                          <a:latin typeface="メイリオ" pitchFamily="50" charset="-128"/>
                          <a:ea typeface="メイリオ" pitchFamily="50" charset="-128"/>
                          <a:cs typeface="+mn-cs"/>
                        </a:rPr>
                        <a:t>する取組</a:t>
                      </a:r>
                      <a:endParaRPr kumimoji="1" lang="en-US" altLang="ja-JP" sz="1050" b="0" i="0" u="none" strike="noStrike" kern="1200" dirty="0">
                        <a:solidFill>
                          <a:srgbClr val="000000"/>
                        </a:solidFill>
                        <a:latin typeface="メイリオ" pitchFamily="50" charset="-128"/>
                        <a:ea typeface="メイリオ" pitchFamily="50" charset="-128"/>
                        <a:cs typeface="+mn-cs"/>
                      </a:endParaRP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343696">
                <a:tc>
                  <a:txBody>
                    <a:bodyPr/>
                    <a:lstStyle/>
                    <a:p>
                      <a:pPr algn="ctr" fontAlgn="ctr"/>
                      <a:r>
                        <a:rPr lang="en-US" altLang="ja-JP" sz="1050" b="0" i="0" u="none" strike="noStrike" dirty="0">
                          <a:solidFill>
                            <a:srgbClr val="000000"/>
                          </a:solidFill>
                          <a:latin typeface="メイリオ" pitchFamily="50" charset="-128"/>
                          <a:ea typeface="メイリオ" pitchFamily="50" charset="-128"/>
                        </a:rPr>
                        <a:t>10.</a:t>
                      </a:r>
                      <a:endParaRPr lang="ja-JP" altLang="en-US" sz="1050" b="0" i="0" u="none" strike="noStrike" dirty="0">
                        <a:solidFill>
                          <a:srgbClr val="000000"/>
                        </a:solidFill>
                        <a:latin typeface="メイリオ" pitchFamily="50" charset="-128"/>
                        <a:ea typeface="メイリオ" pitchFamily="50" charset="-128"/>
                      </a:endParaRP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ja-JP" altLang="en-US" sz="105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多摩</a:t>
                      </a:r>
                    </a:p>
                  </a:txBody>
                  <a:tcPr marL="36000" marR="36000" marT="7200" marB="7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fontAlgn="ctr"/>
                      <a:r>
                        <a:rPr lang="ja-JP" altLang="en-US" sz="1050" b="0" i="0" u="none" strike="noStrike" dirty="0">
                          <a:solidFill>
                            <a:srgbClr val="000000"/>
                          </a:solidFill>
                          <a:latin typeface="メイリオ" pitchFamily="50" charset="-128"/>
                          <a:ea typeface="メイリオ" pitchFamily="50" charset="-128"/>
                        </a:rPr>
                        <a:t>多摩地域活性化のためのビジネス情報共通</a:t>
                      </a:r>
                      <a:r>
                        <a:rPr lang="en-US" altLang="ja-JP" sz="1050" b="0" i="0" u="none" strike="noStrike" dirty="0">
                          <a:solidFill>
                            <a:srgbClr val="000000"/>
                          </a:solidFill>
                          <a:latin typeface="メイリオ" pitchFamily="50" charset="-128"/>
                          <a:ea typeface="メイリオ" pitchFamily="50" charset="-128"/>
                        </a:rPr>
                        <a:t>EDI</a:t>
                      </a:r>
                      <a:r>
                        <a:rPr lang="ja-JP" altLang="en-US" sz="1050" b="0" i="0" u="none" strike="noStrike" dirty="0">
                          <a:solidFill>
                            <a:srgbClr val="000000"/>
                          </a:solidFill>
                          <a:latin typeface="メイリオ" pitchFamily="50" charset="-128"/>
                          <a:ea typeface="メイリオ" pitchFamily="50" charset="-128"/>
                        </a:rPr>
                        <a:t>連携</a:t>
                      </a:r>
                    </a:p>
                  </a:txBody>
                  <a:tcPr marL="72000" marR="6784"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269875" indent="-179388" algn="l" defTabSz="914400" rtl="0" eaLnBrk="1" fontAlgn="ctr" latinLnBrk="0" hangingPunct="1">
                        <a:buFont typeface="Arial" panose="020B0604020202020204" pitchFamily="34" charset="0"/>
                        <a:buChar char="•"/>
                      </a:pPr>
                      <a:r>
                        <a:rPr kumimoji="1" lang="ja-JP" altLang="en-US" sz="1050" b="0" i="0" u="none" strike="noStrike" kern="1200" dirty="0">
                          <a:solidFill>
                            <a:srgbClr val="000000"/>
                          </a:solidFill>
                          <a:latin typeface="メイリオ" pitchFamily="50" charset="-128"/>
                          <a:ea typeface="メイリオ" pitchFamily="50" charset="-128"/>
                          <a:cs typeface="+mn-cs"/>
                        </a:rPr>
                        <a:t>多摩地域での取組</a:t>
                      </a:r>
                      <a:endParaRPr kumimoji="1" lang="en-US" altLang="ja-JP" sz="1050" b="0" i="0" u="none" strike="noStrike" kern="1200" dirty="0">
                        <a:solidFill>
                          <a:srgbClr val="000000"/>
                        </a:solidFill>
                        <a:latin typeface="メイリオ" pitchFamily="50" charset="-128"/>
                        <a:ea typeface="メイリオ" pitchFamily="50" charset="-128"/>
                        <a:cs typeface="+mn-cs"/>
                      </a:endParaRPr>
                    </a:p>
                    <a:p>
                      <a:pPr marL="269875" indent="-179388" algn="l" defTabSz="914400" rtl="0" eaLnBrk="1" fontAlgn="ctr" latinLnBrk="0" hangingPunct="1">
                        <a:buFont typeface="Arial" panose="020B0604020202020204" pitchFamily="34" charset="0"/>
                        <a:buChar char="•"/>
                      </a:pPr>
                      <a:r>
                        <a:rPr kumimoji="1" lang="en-US" altLang="ja-JP" sz="1050" b="0" i="0" u="none" strike="noStrike" kern="1200" dirty="0">
                          <a:solidFill>
                            <a:srgbClr val="FF0000"/>
                          </a:solidFill>
                          <a:latin typeface="メイリオ" pitchFamily="50" charset="-128"/>
                          <a:ea typeface="メイリオ" pitchFamily="50" charset="-128"/>
                          <a:cs typeface="+mn-cs"/>
                        </a:rPr>
                        <a:t>PO</a:t>
                      </a:r>
                      <a:r>
                        <a:rPr kumimoji="1" lang="ja-JP" altLang="en-US" sz="1050" b="0" i="0" u="none" strike="noStrike" kern="1200" dirty="0">
                          <a:solidFill>
                            <a:srgbClr val="FF0000"/>
                          </a:solidFill>
                          <a:latin typeface="メイリオ" pitchFamily="50" charset="-128"/>
                          <a:ea typeface="メイリオ" pitchFamily="50" charset="-128"/>
                          <a:cs typeface="+mn-cs"/>
                        </a:rPr>
                        <a:t>ファイナンスと連携</a:t>
                      </a:r>
                      <a:r>
                        <a:rPr kumimoji="1" lang="ja-JP" altLang="en-US" sz="1050" b="0" i="0" u="none" strike="noStrike" kern="1200" dirty="0">
                          <a:solidFill>
                            <a:srgbClr val="000000"/>
                          </a:solidFill>
                          <a:latin typeface="メイリオ" pitchFamily="50" charset="-128"/>
                          <a:ea typeface="メイリオ" pitchFamily="50" charset="-128"/>
                          <a:cs typeface="+mn-cs"/>
                        </a:rPr>
                        <a:t>する取組</a:t>
                      </a: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43998">
                <a:tc>
                  <a:txBody>
                    <a:bodyPr/>
                    <a:lstStyle/>
                    <a:p>
                      <a:pPr algn="ctr" fontAlgn="ctr"/>
                      <a:r>
                        <a:rPr lang="en-US" altLang="ja-JP" sz="1050" b="0" i="0" u="none" strike="noStrike" dirty="0">
                          <a:solidFill>
                            <a:srgbClr val="000000"/>
                          </a:solidFill>
                          <a:latin typeface="メイリオ" pitchFamily="50" charset="-128"/>
                          <a:ea typeface="メイリオ" pitchFamily="50" charset="-128"/>
                        </a:rPr>
                        <a:t>11.</a:t>
                      </a:r>
                      <a:endParaRPr lang="ja-JP" altLang="en-US" sz="1050" b="0" i="0" u="none" strike="noStrike" dirty="0">
                        <a:solidFill>
                          <a:srgbClr val="000000"/>
                        </a:solidFill>
                        <a:latin typeface="メイリオ" pitchFamily="50" charset="-128"/>
                        <a:ea typeface="メイリオ" pitchFamily="50" charset="-128"/>
                      </a:endParaRP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ja-JP" altLang="en-US" sz="105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水インフラ</a:t>
                      </a:r>
                    </a:p>
                  </a:txBody>
                  <a:tcPr marL="36000" marR="36000" marT="7200" marB="7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fontAlgn="ctr"/>
                      <a:r>
                        <a:rPr lang="ja-JP" altLang="en-US" sz="1050" b="0" i="0" u="none" strike="noStrike" dirty="0">
                          <a:solidFill>
                            <a:srgbClr val="000000"/>
                          </a:solidFill>
                          <a:latin typeface="メイリオ" pitchFamily="50" charset="-128"/>
                          <a:ea typeface="メイリオ" pitchFamily="50" charset="-128"/>
                        </a:rPr>
                        <a:t>水インフラ業界における共通</a:t>
                      </a:r>
                      <a:r>
                        <a:rPr lang="en-US" altLang="ja-JP" sz="1050" b="0" i="0" u="none" strike="noStrike" dirty="0">
                          <a:solidFill>
                            <a:srgbClr val="000000"/>
                          </a:solidFill>
                          <a:latin typeface="メイリオ" pitchFamily="50" charset="-128"/>
                          <a:ea typeface="メイリオ" pitchFamily="50" charset="-128"/>
                        </a:rPr>
                        <a:t>EDI</a:t>
                      </a:r>
                      <a:r>
                        <a:rPr lang="ja-JP" altLang="en-US" sz="1050" b="0" i="0" u="none" strike="noStrike" dirty="0">
                          <a:solidFill>
                            <a:srgbClr val="000000"/>
                          </a:solidFill>
                          <a:latin typeface="メイリオ" pitchFamily="50" charset="-128"/>
                          <a:ea typeface="メイリオ" pitchFamily="50" charset="-128"/>
                        </a:rPr>
                        <a:t>連携</a:t>
                      </a:r>
                    </a:p>
                  </a:txBody>
                  <a:tcPr marL="72000" marR="6784"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269875" indent="-179388" algn="l" defTabSz="914400" rtl="0" eaLnBrk="1" fontAlgn="ctr" latinLnBrk="0" hangingPunct="1">
                        <a:buFont typeface="Arial" panose="020B0604020202020204" pitchFamily="34" charset="0"/>
                        <a:buChar char="•"/>
                      </a:pPr>
                      <a:r>
                        <a:rPr kumimoji="1" lang="ja-JP" altLang="en-US" sz="1050" b="0" i="0" u="none" strike="noStrike" kern="1200" dirty="0">
                          <a:solidFill>
                            <a:srgbClr val="000000"/>
                          </a:solidFill>
                          <a:latin typeface="メイリオ" pitchFamily="50" charset="-128"/>
                          <a:ea typeface="メイリオ" pitchFamily="50" charset="-128"/>
                          <a:cs typeface="+mn-cs"/>
                        </a:rPr>
                        <a:t>水インフラ業界での取組</a:t>
                      </a:r>
                      <a:endParaRPr kumimoji="1" lang="en-US" altLang="ja-JP" sz="1050" b="0" i="0" u="none" strike="noStrike" kern="1200" dirty="0">
                        <a:solidFill>
                          <a:srgbClr val="000000"/>
                        </a:solidFill>
                        <a:latin typeface="メイリオ" pitchFamily="50" charset="-128"/>
                        <a:ea typeface="メイリオ" pitchFamily="50" charset="-128"/>
                        <a:cs typeface="+mn-cs"/>
                      </a:endParaRP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343696">
                <a:tc>
                  <a:txBody>
                    <a:bodyPr/>
                    <a:lstStyle/>
                    <a:p>
                      <a:pPr algn="ctr" fontAlgn="ctr"/>
                      <a:r>
                        <a:rPr lang="en-US" altLang="ja-JP" sz="1050" b="0" i="0" u="none" strike="noStrike" dirty="0">
                          <a:solidFill>
                            <a:srgbClr val="000000"/>
                          </a:solidFill>
                          <a:latin typeface="メイリオ" pitchFamily="50" charset="-128"/>
                          <a:ea typeface="メイリオ" pitchFamily="50" charset="-128"/>
                        </a:rPr>
                        <a:t>12.</a:t>
                      </a:r>
                      <a:endParaRPr lang="ja-JP" altLang="en-US" sz="1050" b="0" i="0" u="none" strike="noStrike" dirty="0">
                        <a:solidFill>
                          <a:srgbClr val="000000"/>
                        </a:solidFill>
                        <a:latin typeface="メイリオ" pitchFamily="50" charset="-128"/>
                        <a:ea typeface="メイリオ" pitchFamily="50" charset="-128"/>
                      </a:endParaRP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ja-JP" altLang="en-US" sz="105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静岡</a:t>
                      </a:r>
                      <a:endParaRPr lang="zh-CN" altLang="en-US" sz="1050" b="0" i="0" u="none" strike="noStrike"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7200" marB="7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fontAlgn="ctr"/>
                      <a:r>
                        <a:rPr lang="ja-JP" altLang="en-US" sz="1050" b="0" i="0" u="none" strike="noStrike" dirty="0">
                          <a:solidFill>
                            <a:srgbClr val="000000"/>
                          </a:solidFill>
                          <a:latin typeface="メイリオ" pitchFamily="50" charset="-128"/>
                          <a:ea typeface="メイリオ" pitchFamily="50" charset="-128"/>
                        </a:rPr>
                        <a:t>静岡発エンジニアリングチェーンにおける共通</a:t>
                      </a:r>
                      <a:r>
                        <a:rPr lang="en-US" altLang="ja-JP" sz="1050" b="0" i="0" u="none" strike="noStrike" dirty="0">
                          <a:solidFill>
                            <a:srgbClr val="000000"/>
                          </a:solidFill>
                          <a:latin typeface="メイリオ" pitchFamily="50" charset="-128"/>
                          <a:ea typeface="メイリオ" pitchFamily="50" charset="-128"/>
                        </a:rPr>
                        <a:t>EDI</a:t>
                      </a:r>
                      <a:r>
                        <a:rPr lang="ja-JP" altLang="en-US" sz="1050" b="0" i="0" u="none" strike="noStrike" dirty="0">
                          <a:solidFill>
                            <a:srgbClr val="000000"/>
                          </a:solidFill>
                          <a:latin typeface="メイリオ" pitchFamily="50" charset="-128"/>
                          <a:ea typeface="メイリオ" pitchFamily="50" charset="-128"/>
                        </a:rPr>
                        <a:t>連携</a:t>
                      </a:r>
                    </a:p>
                  </a:txBody>
                  <a:tcPr marL="72000" marR="6784"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269875" indent="-179388" algn="l" defTabSz="914400" rtl="0" eaLnBrk="1" fontAlgn="ctr" latinLnBrk="0" hangingPunct="1">
                        <a:buFont typeface="Arial" panose="020B0604020202020204" pitchFamily="34" charset="0"/>
                        <a:buChar char="•"/>
                      </a:pPr>
                      <a:r>
                        <a:rPr kumimoji="1" lang="ja-JP" altLang="en-US" sz="1050" b="0" i="0" u="none" strike="noStrike" kern="1200" dirty="0">
                          <a:solidFill>
                            <a:srgbClr val="000000"/>
                          </a:solidFill>
                          <a:latin typeface="メイリオ" pitchFamily="50" charset="-128"/>
                          <a:ea typeface="メイリオ" pitchFamily="50" charset="-128"/>
                          <a:cs typeface="+mn-cs"/>
                        </a:rPr>
                        <a:t>静岡地域での取組</a:t>
                      </a:r>
                      <a:endParaRPr kumimoji="1" lang="en-US" altLang="ja-JP" sz="1050" b="0" i="0" u="none" strike="noStrike" kern="1200" dirty="0">
                        <a:solidFill>
                          <a:srgbClr val="000000"/>
                        </a:solidFill>
                        <a:latin typeface="メイリオ" pitchFamily="50" charset="-128"/>
                        <a:ea typeface="メイリオ" pitchFamily="50" charset="-128"/>
                        <a:cs typeface="+mn-cs"/>
                      </a:endParaRPr>
                    </a:p>
                    <a:p>
                      <a:pPr marL="269875" indent="-179388" algn="l" defTabSz="914400" rtl="0" eaLnBrk="1" fontAlgn="ctr" latinLnBrk="0" hangingPunct="1">
                        <a:buFont typeface="Arial" panose="020B0604020202020204" pitchFamily="34" charset="0"/>
                        <a:buChar char="•"/>
                      </a:pPr>
                      <a:r>
                        <a:rPr kumimoji="1" lang="ja-JP" altLang="en-US" sz="1050" b="0" i="0" u="none" strike="noStrike" kern="1200" dirty="0">
                          <a:solidFill>
                            <a:srgbClr val="FF0000"/>
                          </a:solidFill>
                          <a:latin typeface="メイリオ" pitchFamily="50" charset="-128"/>
                          <a:ea typeface="メイリオ" pitchFamily="50" charset="-128"/>
                          <a:cs typeface="+mn-cs"/>
                        </a:rPr>
                        <a:t>設計・開発情報と連携</a:t>
                      </a:r>
                      <a:r>
                        <a:rPr kumimoji="1" lang="ja-JP" altLang="en-US" sz="1050" b="0" i="0" u="none" strike="noStrike" kern="1200" dirty="0">
                          <a:solidFill>
                            <a:srgbClr val="000000"/>
                          </a:solidFill>
                          <a:latin typeface="メイリオ" pitchFamily="50" charset="-128"/>
                          <a:ea typeface="メイリオ" pitchFamily="50" charset="-128"/>
                          <a:cs typeface="+mn-cs"/>
                        </a:rPr>
                        <a:t>する取組</a:t>
                      </a:r>
                      <a:endParaRPr kumimoji="1" lang="zh-TW" altLang="en-US" sz="1050" b="0" i="0" u="none" strike="noStrike" kern="1200" dirty="0">
                        <a:solidFill>
                          <a:srgbClr val="000000"/>
                        </a:solidFill>
                        <a:latin typeface="メイリオ" pitchFamily="50" charset="-128"/>
                        <a:ea typeface="メイリオ" pitchFamily="50" charset="-128"/>
                        <a:cs typeface="+mn-cs"/>
                      </a:endParaRPr>
                    </a:p>
                  </a:txBody>
                  <a:tcPr marL="6784" marR="6784" marT="67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3" name="スライド番号プレースホルダー 2"/>
          <p:cNvSpPr>
            <a:spLocks noGrp="1"/>
          </p:cNvSpPr>
          <p:nvPr>
            <p:ph type="sldNum" sz="quarter" idx="10"/>
          </p:nvPr>
        </p:nvSpPr>
        <p:spPr/>
        <p:txBody>
          <a:bodyPr/>
          <a:lstStyle/>
          <a:p>
            <a:pPr>
              <a:defRPr/>
            </a:pPr>
            <a:fld id="{E23FCA8B-8EEC-4D27-8B48-E8C8526513BF}" type="slidenum">
              <a:rPr lang="ja-JP" altLang="en-GB" smtClean="0">
                <a:solidFill>
                  <a:srgbClr val="7889FB"/>
                </a:solidFill>
              </a:rPr>
              <a:pPr>
                <a:defRPr/>
              </a:pPr>
              <a:t>6</a:t>
            </a:fld>
            <a:endParaRPr lang="en-GB" altLang="ja-JP" dirty="0">
              <a:solidFill>
                <a:srgbClr val="7889FB"/>
              </a:solidFill>
            </a:endParaRPr>
          </a:p>
        </p:txBody>
      </p:sp>
    </p:spTree>
    <p:extLst>
      <p:ext uri="{BB962C8B-B14F-4D97-AF65-F5344CB8AC3E}">
        <p14:creationId xmlns:p14="http://schemas.microsoft.com/office/powerpoint/2010/main" val="394162576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３－２．実証プロジェクト公募における開発要件</a:t>
            </a:r>
            <a:br>
              <a:rPr lang="en-US" altLang="ja-JP" dirty="0"/>
            </a:br>
            <a:r>
              <a:rPr lang="ja-JP" altLang="en-US" dirty="0"/>
              <a:t>　３－２－１．メッセージ仕様</a:t>
            </a:r>
          </a:p>
        </p:txBody>
      </p:sp>
      <p:sp>
        <p:nvSpPr>
          <p:cNvPr id="4" name="テキスト プレースホルダー 3"/>
          <p:cNvSpPr>
            <a:spLocks noGrp="1"/>
          </p:cNvSpPr>
          <p:nvPr>
            <p:ph type="body" sz="quarter" idx="11"/>
          </p:nvPr>
        </p:nvSpPr>
        <p:spPr>
          <a:xfrm>
            <a:off x="574104" y="670155"/>
            <a:ext cx="8915400" cy="648841"/>
          </a:xfrm>
        </p:spPr>
        <p:txBody>
          <a:bodyPr/>
          <a:lstStyle/>
          <a:p>
            <a:pPr marL="277812" lvl="1" indent="0">
              <a:buNone/>
            </a:pPr>
            <a:r>
              <a:rPr lang="ja-JP" altLang="en-US" dirty="0"/>
              <a:t>　中小企業共通</a:t>
            </a:r>
            <a:r>
              <a:rPr lang="en-US" altLang="ja-JP" dirty="0"/>
              <a:t>EDI</a:t>
            </a:r>
            <a:r>
              <a:rPr lang="ja-JP" altLang="en-US" dirty="0"/>
              <a:t>メッセージ仕様は</a:t>
            </a:r>
            <a:r>
              <a:rPr lang="en-US" altLang="ja-JP" dirty="0"/>
              <a:t>IT</a:t>
            </a:r>
            <a:r>
              <a:rPr lang="ja-JP" altLang="en-US" dirty="0"/>
              <a:t>コーディネータ協会が開発したが、業種別の固有情報項目を業種拡張版として柔軟に吸収できる構造となっている。今回の実証プロジェクトで新しい業種メッセージの提案が行われた場合は委員会で審議の上、国連</a:t>
            </a:r>
            <a:r>
              <a:rPr lang="en-US" altLang="ja-JP" dirty="0"/>
              <a:t>CEFACT</a:t>
            </a:r>
            <a:r>
              <a:rPr lang="ja-JP" altLang="en-US" dirty="0"/>
              <a:t>日本国内委員会サプライチェーン情報基盤研究会（以下、</a:t>
            </a:r>
            <a:r>
              <a:rPr lang="en-US" altLang="ja-JP" dirty="0"/>
              <a:t>SIPS</a:t>
            </a:r>
            <a:r>
              <a:rPr lang="ja-JP" altLang="en-US" dirty="0"/>
              <a:t>と呼ぶ）経由で国際標準化する手順が準備されている。</a:t>
            </a:r>
          </a:p>
          <a:p>
            <a:endParaRPr kumimoji="1" lang="ja-JP" altLang="en-US" dirty="0"/>
          </a:p>
        </p:txBody>
      </p:sp>
      <p:sp>
        <p:nvSpPr>
          <p:cNvPr id="3" name="スライド番号プレースホルダー 2"/>
          <p:cNvSpPr>
            <a:spLocks noGrp="1"/>
          </p:cNvSpPr>
          <p:nvPr>
            <p:ph type="sldNum" sz="quarter" idx="10"/>
          </p:nvPr>
        </p:nvSpPr>
        <p:spPr/>
        <p:txBody>
          <a:bodyPr/>
          <a:lstStyle/>
          <a:p>
            <a:pPr>
              <a:defRPr/>
            </a:pPr>
            <a:fld id="{E23FCA8B-8EEC-4D27-8B48-E8C8526513BF}" type="slidenum">
              <a:rPr lang="ja-JP" altLang="en-GB" smtClean="0">
                <a:solidFill>
                  <a:srgbClr val="7889FB"/>
                </a:solidFill>
              </a:rPr>
              <a:pPr>
                <a:defRPr/>
              </a:pPr>
              <a:t>7</a:t>
            </a:fld>
            <a:endParaRPr lang="en-GB" altLang="ja-JP" dirty="0">
              <a:solidFill>
                <a:srgbClr val="7889FB"/>
              </a:solidFill>
            </a:endParaRPr>
          </a:p>
        </p:txBody>
      </p:sp>
      <p:pic>
        <p:nvPicPr>
          <p:cNvPr id="6" name="図 5">
            <a:extLst>
              <a:ext uri="{FF2B5EF4-FFF2-40B4-BE49-F238E27FC236}">
                <a16:creationId xmlns:a16="http://schemas.microsoft.com/office/drawing/2014/main" id="{C7D9CA1B-E9E0-4C91-B669-C4FBF675F1CB}"/>
              </a:ext>
            </a:extLst>
          </p:cNvPr>
          <p:cNvPicPr>
            <a:picLocks noChangeAspect="1"/>
          </p:cNvPicPr>
          <p:nvPr/>
        </p:nvPicPr>
        <p:blipFill>
          <a:blip r:embed="rId2"/>
          <a:stretch>
            <a:fillRect/>
          </a:stretch>
        </p:blipFill>
        <p:spPr>
          <a:xfrm>
            <a:off x="787484" y="1805288"/>
            <a:ext cx="8602202" cy="4669941"/>
          </a:xfrm>
          <a:prstGeom prst="rect">
            <a:avLst/>
          </a:prstGeom>
        </p:spPr>
      </p:pic>
    </p:spTree>
    <p:extLst>
      <p:ext uri="{BB962C8B-B14F-4D97-AF65-F5344CB8AC3E}">
        <p14:creationId xmlns:p14="http://schemas.microsoft.com/office/powerpoint/2010/main" val="256070851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p:cNvSpPr>
            <a:spLocks noGrp="1"/>
          </p:cNvSpPr>
          <p:nvPr>
            <p:ph type="body" sz="quarter" idx="11"/>
          </p:nvPr>
        </p:nvSpPr>
        <p:spPr>
          <a:xfrm>
            <a:off x="846719" y="670155"/>
            <a:ext cx="8714793" cy="648841"/>
          </a:xfrm>
        </p:spPr>
        <p:txBody>
          <a:bodyPr/>
          <a:lstStyle/>
          <a:p>
            <a:r>
              <a:rPr lang="ja-JP" altLang="en-US" dirty="0"/>
              <a:t>　商取引には業界ごとに固有の取引プロセスの流れが存在するが、その基本的なパターンは共通している。</a:t>
            </a:r>
            <a:r>
              <a:rPr lang="en-US" altLang="ja-JP" dirty="0"/>
              <a:t>SIPS </a:t>
            </a:r>
            <a:r>
              <a:rPr lang="ja-JP" altLang="en-US" dirty="0"/>
              <a:t>ではこのパターンを次のように取引プロセスモデルとして定義し、これを「業界横断 </a:t>
            </a:r>
            <a:r>
              <a:rPr lang="en-US" altLang="ja-JP" dirty="0"/>
              <a:t>EDI </a:t>
            </a:r>
            <a:r>
              <a:rPr lang="ja-JP" altLang="en-US" dirty="0"/>
              <a:t>仕様 業務連携定義」と呼んでいる。</a:t>
            </a:r>
            <a:endParaRPr lang="en-US" altLang="ja-JP" dirty="0"/>
          </a:p>
          <a:p>
            <a:endParaRPr kumimoji="1" lang="ja-JP" altLang="en-US" dirty="0"/>
          </a:p>
        </p:txBody>
      </p:sp>
      <p:sp>
        <p:nvSpPr>
          <p:cNvPr id="3" name="スライド番号プレースホルダー 2"/>
          <p:cNvSpPr>
            <a:spLocks noGrp="1"/>
          </p:cNvSpPr>
          <p:nvPr>
            <p:ph type="sldNum" sz="quarter" idx="10"/>
          </p:nvPr>
        </p:nvSpPr>
        <p:spPr/>
        <p:txBody>
          <a:bodyPr/>
          <a:lstStyle/>
          <a:p>
            <a:pPr>
              <a:defRPr/>
            </a:pPr>
            <a:fld id="{E23FCA8B-8EEC-4D27-8B48-E8C8526513BF}" type="slidenum">
              <a:rPr lang="ja-JP" altLang="en-GB" smtClean="0">
                <a:solidFill>
                  <a:srgbClr val="7889FB"/>
                </a:solidFill>
              </a:rPr>
              <a:pPr>
                <a:defRPr/>
              </a:pPr>
              <a:t>8</a:t>
            </a:fld>
            <a:endParaRPr lang="en-GB" altLang="ja-JP" dirty="0">
              <a:solidFill>
                <a:srgbClr val="7889FB"/>
              </a:solidFill>
            </a:endParaRPr>
          </a:p>
        </p:txBody>
      </p:sp>
      <p:sp>
        <p:nvSpPr>
          <p:cNvPr id="8" name="タイトル 1"/>
          <p:cNvSpPr>
            <a:spLocks noGrp="1"/>
          </p:cNvSpPr>
          <p:nvPr>
            <p:ph type="title"/>
          </p:nvPr>
        </p:nvSpPr>
        <p:spPr>
          <a:xfrm>
            <a:off x="503921" y="122238"/>
            <a:ext cx="8915400" cy="511175"/>
          </a:xfrm>
        </p:spPr>
        <p:txBody>
          <a:bodyPr/>
          <a:lstStyle/>
          <a:p>
            <a:r>
              <a:rPr lang="ja-JP" altLang="en-US" dirty="0"/>
              <a:t>３－２．実証プロジェクト公募における開発要件</a:t>
            </a:r>
            <a:br>
              <a:rPr lang="en-US" altLang="ja-JP" dirty="0"/>
            </a:br>
            <a:r>
              <a:rPr lang="ja-JP" altLang="en-US" dirty="0"/>
              <a:t>　３－２－１．メッセージ仕様</a:t>
            </a:r>
          </a:p>
        </p:txBody>
      </p:sp>
      <p:sp>
        <p:nvSpPr>
          <p:cNvPr id="7" name="テキスト ボックス 6"/>
          <p:cNvSpPr txBox="1"/>
          <p:nvPr/>
        </p:nvSpPr>
        <p:spPr>
          <a:xfrm>
            <a:off x="852877" y="1701380"/>
            <a:ext cx="1224136" cy="523220"/>
          </a:xfrm>
          <a:prstGeom prst="rect">
            <a:avLst/>
          </a:prstGeom>
          <a:noFill/>
        </p:spPr>
        <p:txBody>
          <a:bodyPr wrap="square" rtlCol="0">
            <a:spAutoFit/>
          </a:bodyPr>
          <a:lstStyle/>
          <a:p>
            <a:pPr algn="l" fontAlgn="auto">
              <a:spcBef>
                <a:spcPts val="0"/>
              </a:spcBef>
              <a:spcAft>
                <a:spcPts val="0"/>
              </a:spcAft>
              <a:buFontTx/>
              <a:buNone/>
              <a:defRPr/>
            </a:pPr>
            <a:r>
              <a:rPr lang="ja-JP" altLang="en-US" sz="1400" kern="0" dirty="0">
                <a:solidFill>
                  <a:prstClr val="black"/>
                </a:solidFill>
                <a:latin typeface="Calibri"/>
              </a:rPr>
              <a:t>取引プロセス大分類</a:t>
            </a:r>
          </a:p>
        </p:txBody>
      </p:sp>
      <p:sp>
        <p:nvSpPr>
          <p:cNvPr id="9" name="テキスト ボックス 8"/>
          <p:cNvSpPr txBox="1"/>
          <p:nvPr/>
        </p:nvSpPr>
        <p:spPr>
          <a:xfrm>
            <a:off x="852877" y="3042802"/>
            <a:ext cx="1224136" cy="523220"/>
          </a:xfrm>
          <a:prstGeom prst="rect">
            <a:avLst/>
          </a:prstGeom>
          <a:noFill/>
        </p:spPr>
        <p:txBody>
          <a:bodyPr wrap="square" rtlCol="0">
            <a:spAutoFit/>
          </a:bodyPr>
          <a:lstStyle/>
          <a:p>
            <a:pPr algn="l" fontAlgn="auto">
              <a:spcBef>
                <a:spcPts val="0"/>
              </a:spcBef>
              <a:spcAft>
                <a:spcPts val="0"/>
              </a:spcAft>
              <a:buFontTx/>
              <a:buNone/>
              <a:defRPr/>
            </a:pPr>
            <a:r>
              <a:rPr lang="ja-JP" altLang="en-US" sz="1400" kern="0" dirty="0">
                <a:solidFill>
                  <a:prstClr val="black"/>
                </a:solidFill>
                <a:latin typeface="Calibri"/>
              </a:rPr>
              <a:t>取引プロセス中分類</a:t>
            </a:r>
          </a:p>
        </p:txBody>
      </p:sp>
      <p:sp>
        <p:nvSpPr>
          <p:cNvPr id="10" name="テキスト ボックス 9"/>
          <p:cNvSpPr txBox="1"/>
          <p:nvPr/>
        </p:nvSpPr>
        <p:spPr>
          <a:xfrm>
            <a:off x="924885" y="4420826"/>
            <a:ext cx="1224136" cy="523220"/>
          </a:xfrm>
          <a:prstGeom prst="rect">
            <a:avLst/>
          </a:prstGeom>
          <a:noFill/>
        </p:spPr>
        <p:txBody>
          <a:bodyPr wrap="square" rtlCol="0">
            <a:spAutoFit/>
          </a:bodyPr>
          <a:lstStyle/>
          <a:p>
            <a:pPr algn="l" fontAlgn="auto">
              <a:spcBef>
                <a:spcPts val="0"/>
              </a:spcBef>
              <a:spcAft>
                <a:spcPts val="0"/>
              </a:spcAft>
              <a:buFontTx/>
              <a:buNone/>
              <a:defRPr/>
            </a:pPr>
            <a:r>
              <a:rPr lang="ja-JP" altLang="en-US" sz="1400" kern="0" dirty="0">
                <a:solidFill>
                  <a:prstClr val="black"/>
                </a:solidFill>
                <a:latin typeface="Calibri"/>
              </a:rPr>
              <a:t>中小企業</a:t>
            </a:r>
            <a:endParaRPr lang="en-US" altLang="ja-JP" sz="1400" kern="0" dirty="0">
              <a:solidFill>
                <a:prstClr val="black"/>
              </a:solidFill>
              <a:latin typeface="Calibri"/>
            </a:endParaRPr>
          </a:p>
          <a:p>
            <a:pPr algn="l" fontAlgn="auto">
              <a:spcBef>
                <a:spcPts val="0"/>
              </a:spcBef>
              <a:spcAft>
                <a:spcPts val="0"/>
              </a:spcAft>
              <a:buFontTx/>
              <a:buNone/>
              <a:defRPr/>
            </a:pPr>
            <a:r>
              <a:rPr lang="ja-JP" altLang="en-US" sz="1400" kern="0" dirty="0">
                <a:solidFill>
                  <a:prstClr val="black"/>
                </a:solidFill>
                <a:latin typeface="Calibri"/>
              </a:rPr>
              <a:t>情報種</a:t>
            </a:r>
          </a:p>
        </p:txBody>
      </p:sp>
      <p:sp>
        <p:nvSpPr>
          <p:cNvPr id="11" name="正方形/長方形 10"/>
          <p:cNvSpPr/>
          <p:nvPr/>
        </p:nvSpPr>
        <p:spPr>
          <a:xfrm>
            <a:off x="2351189" y="1720545"/>
            <a:ext cx="1021967" cy="469395"/>
          </a:xfrm>
          <a:prstGeom prst="rect">
            <a:avLst/>
          </a:prstGeom>
          <a:solidFill>
            <a:srgbClr val="4BACC6">
              <a:lumMod val="40000"/>
              <a:lumOff val="60000"/>
            </a:srgbClr>
          </a:solidFill>
          <a:ln w="12700" cap="flat" cmpd="sng" algn="ctr">
            <a:solidFill>
              <a:sysClr val="windowText" lastClr="000000"/>
            </a:solidFill>
            <a:prstDash val="solid"/>
          </a:ln>
          <a:effectLst/>
        </p:spPr>
        <p:txBody>
          <a:bodyPr rtlCol="0" anchor="ctr"/>
          <a:lstStyle/>
          <a:p>
            <a:pPr fontAlgn="auto">
              <a:spcBef>
                <a:spcPts val="0"/>
              </a:spcBef>
              <a:spcAft>
                <a:spcPts val="0"/>
              </a:spcAft>
              <a:buFontTx/>
              <a:buNone/>
              <a:defRPr/>
            </a:pPr>
            <a:r>
              <a:rPr lang="ja-JP" altLang="en-US" sz="1600" kern="0" dirty="0">
                <a:solidFill>
                  <a:prstClr val="black"/>
                </a:solidFill>
                <a:latin typeface="Calibri"/>
              </a:rPr>
              <a:t>引合見積</a:t>
            </a:r>
          </a:p>
        </p:txBody>
      </p:sp>
      <p:sp>
        <p:nvSpPr>
          <p:cNvPr id="12" name="正方形/長方形 11"/>
          <p:cNvSpPr/>
          <p:nvPr/>
        </p:nvSpPr>
        <p:spPr>
          <a:xfrm>
            <a:off x="4165245" y="1720545"/>
            <a:ext cx="1021967" cy="469395"/>
          </a:xfrm>
          <a:prstGeom prst="rect">
            <a:avLst/>
          </a:prstGeom>
          <a:solidFill>
            <a:srgbClr val="4BACC6">
              <a:lumMod val="40000"/>
              <a:lumOff val="60000"/>
            </a:srgbClr>
          </a:solidFill>
          <a:ln w="12700" cap="flat" cmpd="sng" algn="ctr">
            <a:solidFill>
              <a:sysClr val="windowText" lastClr="000000"/>
            </a:solidFill>
            <a:prstDash val="solid"/>
          </a:ln>
          <a:effectLst/>
        </p:spPr>
        <p:txBody>
          <a:bodyPr rtlCol="0" anchor="ctr"/>
          <a:lstStyle/>
          <a:p>
            <a:pPr fontAlgn="auto">
              <a:spcBef>
                <a:spcPts val="0"/>
              </a:spcBef>
              <a:spcAft>
                <a:spcPts val="0"/>
              </a:spcAft>
              <a:buFontTx/>
              <a:buNone/>
              <a:defRPr/>
            </a:pPr>
            <a:r>
              <a:rPr lang="ja-JP" altLang="en-US" sz="1600" kern="0" dirty="0">
                <a:solidFill>
                  <a:prstClr val="black"/>
                </a:solidFill>
                <a:latin typeface="Calibri"/>
              </a:rPr>
              <a:t>受発注</a:t>
            </a:r>
          </a:p>
        </p:txBody>
      </p:sp>
      <p:sp>
        <p:nvSpPr>
          <p:cNvPr id="13" name="正方形/長方形 12"/>
          <p:cNvSpPr/>
          <p:nvPr/>
        </p:nvSpPr>
        <p:spPr>
          <a:xfrm>
            <a:off x="6023598" y="1711229"/>
            <a:ext cx="1021967" cy="469395"/>
          </a:xfrm>
          <a:prstGeom prst="rect">
            <a:avLst/>
          </a:prstGeom>
          <a:solidFill>
            <a:srgbClr val="4BACC6">
              <a:lumMod val="40000"/>
              <a:lumOff val="60000"/>
            </a:srgbClr>
          </a:solidFill>
          <a:ln w="12700" cap="flat" cmpd="sng" algn="ctr">
            <a:solidFill>
              <a:sysClr val="windowText" lastClr="000000"/>
            </a:solidFill>
            <a:prstDash val="solid"/>
          </a:ln>
          <a:effectLst/>
        </p:spPr>
        <p:txBody>
          <a:bodyPr rtlCol="0" anchor="ctr"/>
          <a:lstStyle/>
          <a:p>
            <a:pPr fontAlgn="auto">
              <a:spcBef>
                <a:spcPts val="0"/>
              </a:spcBef>
              <a:spcAft>
                <a:spcPts val="0"/>
              </a:spcAft>
              <a:buFontTx/>
              <a:buNone/>
              <a:defRPr/>
            </a:pPr>
            <a:r>
              <a:rPr lang="ja-JP" altLang="en-US" sz="1600" kern="0" dirty="0">
                <a:solidFill>
                  <a:prstClr val="black"/>
                </a:solidFill>
                <a:latin typeface="Calibri"/>
              </a:rPr>
              <a:t>出荷検収</a:t>
            </a:r>
          </a:p>
        </p:txBody>
      </p:sp>
      <p:sp>
        <p:nvSpPr>
          <p:cNvPr id="14" name="正方形/長方形 13"/>
          <p:cNvSpPr/>
          <p:nvPr/>
        </p:nvSpPr>
        <p:spPr>
          <a:xfrm>
            <a:off x="7797178" y="1698429"/>
            <a:ext cx="1021967" cy="469395"/>
          </a:xfrm>
          <a:prstGeom prst="rect">
            <a:avLst/>
          </a:prstGeom>
          <a:solidFill>
            <a:srgbClr val="4BACC6">
              <a:lumMod val="40000"/>
              <a:lumOff val="60000"/>
            </a:srgbClr>
          </a:solidFill>
          <a:ln w="12700" cap="flat" cmpd="sng" algn="ctr">
            <a:solidFill>
              <a:sysClr val="windowText" lastClr="000000"/>
            </a:solidFill>
            <a:prstDash val="solid"/>
          </a:ln>
          <a:effectLst/>
        </p:spPr>
        <p:txBody>
          <a:bodyPr rtlCol="0" anchor="ctr"/>
          <a:lstStyle/>
          <a:p>
            <a:pPr fontAlgn="auto">
              <a:spcBef>
                <a:spcPts val="0"/>
              </a:spcBef>
              <a:spcAft>
                <a:spcPts val="0"/>
              </a:spcAft>
              <a:buFontTx/>
              <a:buNone/>
              <a:defRPr/>
            </a:pPr>
            <a:r>
              <a:rPr lang="ja-JP" altLang="en-US" sz="1600" kern="0" dirty="0">
                <a:solidFill>
                  <a:prstClr val="black"/>
                </a:solidFill>
                <a:latin typeface="Calibri"/>
              </a:rPr>
              <a:t>請求支払</a:t>
            </a:r>
          </a:p>
        </p:txBody>
      </p:sp>
      <p:cxnSp>
        <p:nvCxnSpPr>
          <p:cNvPr id="15" name="直線コネクタ 14"/>
          <p:cNvCxnSpPr/>
          <p:nvPr/>
        </p:nvCxnSpPr>
        <p:spPr>
          <a:xfrm>
            <a:off x="2348358" y="2189940"/>
            <a:ext cx="217554" cy="834670"/>
          </a:xfrm>
          <a:prstGeom prst="line">
            <a:avLst/>
          </a:prstGeom>
          <a:noFill/>
          <a:ln w="9525" cap="flat" cmpd="sng" algn="ctr">
            <a:solidFill>
              <a:srgbClr val="4F81BD">
                <a:shade val="95000"/>
                <a:satMod val="105000"/>
              </a:srgbClr>
            </a:solidFill>
            <a:prstDash val="sysDash"/>
          </a:ln>
          <a:effectLst/>
        </p:spPr>
      </p:cxnSp>
      <p:cxnSp>
        <p:nvCxnSpPr>
          <p:cNvPr id="16" name="直線コネクタ 15"/>
          <p:cNvCxnSpPr/>
          <p:nvPr/>
        </p:nvCxnSpPr>
        <p:spPr>
          <a:xfrm flipH="1">
            <a:off x="3155830" y="2189939"/>
            <a:ext cx="217327" cy="816368"/>
          </a:xfrm>
          <a:prstGeom prst="line">
            <a:avLst/>
          </a:prstGeom>
          <a:noFill/>
          <a:ln w="9525" cap="flat" cmpd="sng" algn="ctr">
            <a:solidFill>
              <a:srgbClr val="4F81BD">
                <a:shade val="95000"/>
                <a:satMod val="105000"/>
              </a:srgbClr>
            </a:solidFill>
            <a:prstDash val="sysDash"/>
          </a:ln>
          <a:effectLst/>
        </p:spPr>
      </p:cxnSp>
      <p:sp>
        <p:nvSpPr>
          <p:cNvPr id="17" name="正方形/長方形 16"/>
          <p:cNvSpPr/>
          <p:nvPr/>
        </p:nvSpPr>
        <p:spPr>
          <a:xfrm>
            <a:off x="2565912" y="3024610"/>
            <a:ext cx="592523" cy="469395"/>
          </a:xfrm>
          <a:prstGeom prst="rect">
            <a:avLst/>
          </a:prstGeom>
          <a:solidFill>
            <a:srgbClr val="4BACC6">
              <a:lumMod val="40000"/>
              <a:lumOff val="60000"/>
            </a:srgbClr>
          </a:solidFill>
          <a:ln w="12700" cap="flat" cmpd="sng" algn="ctr">
            <a:solidFill>
              <a:sysClr val="windowText" lastClr="000000"/>
            </a:solidFill>
            <a:prstDash val="solid"/>
          </a:ln>
          <a:effectLst/>
        </p:spPr>
        <p:txBody>
          <a:bodyPr rtlCol="0" anchor="ctr"/>
          <a:lstStyle/>
          <a:p>
            <a:pPr fontAlgn="auto">
              <a:spcBef>
                <a:spcPts val="0"/>
              </a:spcBef>
              <a:spcAft>
                <a:spcPts val="0"/>
              </a:spcAft>
              <a:buFontTx/>
              <a:buNone/>
              <a:defRPr/>
            </a:pPr>
            <a:r>
              <a:rPr lang="ja-JP" altLang="en-US" sz="1200" kern="0" dirty="0">
                <a:solidFill>
                  <a:prstClr val="black"/>
                </a:solidFill>
                <a:latin typeface="Calibri"/>
              </a:rPr>
              <a:t>見積</a:t>
            </a:r>
          </a:p>
        </p:txBody>
      </p:sp>
      <p:sp>
        <p:nvSpPr>
          <p:cNvPr id="18" name="正方形/長方形 17"/>
          <p:cNvSpPr/>
          <p:nvPr/>
        </p:nvSpPr>
        <p:spPr>
          <a:xfrm>
            <a:off x="4379966" y="3024611"/>
            <a:ext cx="592523" cy="469395"/>
          </a:xfrm>
          <a:prstGeom prst="rect">
            <a:avLst/>
          </a:prstGeom>
          <a:solidFill>
            <a:srgbClr val="4BACC6">
              <a:lumMod val="40000"/>
              <a:lumOff val="60000"/>
            </a:srgbClr>
          </a:solidFill>
          <a:ln w="12700" cap="flat" cmpd="sng" algn="ctr">
            <a:solidFill>
              <a:sysClr val="windowText" lastClr="000000"/>
            </a:solidFill>
            <a:prstDash val="solid"/>
          </a:ln>
          <a:effectLst/>
        </p:spPr>
        <p:txBody>
          <a:bodyPr rtlCol="0" anchor="ctr"/>
          <a:lstStyle/>
          <a:p>
            <a:pPr fontAlgn="auto">
              <a:spcBef>
                <a:spcPts val="0"/>
              </a:spcBef>
              <a:spcAft>
                <a:spcPts val="0"/>
              </a:spcAft>
              <a:buFontTx/>
              <a:buNone/>
              <a:defRPr/>
            </a:pPr>
            <a:r>
              <a:rPr lang="ja-JP" altLang="en-US" sz="1200" kern="0" dirty="0">
                <a:solidFill>
                  <a:prstClr val="black"/>
                </a:solidFill>
                <a:latin typeface="Calibri"/>
              </a:rPr>
              <a:t>確定注文</a:t>
            </a:r>
          </a:p>
        </p:txBody>
      </p:sp>
      <p:sp>
        <p:nvSpPr>
          <p:cNvPr id="19" name="正方形/長方形 18"/>
          <p:cNvSpPr/>
          <p:nvPr/>
        </p:nvSpPr>
        <p:spPr>
          <a:xfrm>
            <a:off x="5804970" y="3006308"/>
            <a:ext cx="592523" cy="469395"/>
          </a:xfrm>
          <a:prstGeom prst="rect">
            <a:avLst/>
          </a:prstGeom>
          <a:solidFill>
            <a:srgbClr val="4BACC6">
              <a:lumMod val="40000"/>
              <a:lumOff val="60000"/>
            </a:srgbClr>
          </a:solidFill>
          <a:ln w="12700" cap="flat" cmpd="sng" algn="ctr">
            <a:solidFill>
              <a:sysClr val="windowText" lastClr="000000"/>
            </a:solidFill>
            <a:prstDash val="solid"/>
          </a:ln>
          <a:effectLst/>
        </p:spPr>
        <p:txBody>
          <a:bodyPr rtlCol="0" anchor="ctr"/>
          <a:lstStyle/>
          <a:p>
            <a:pPr fontAlgn="auto">
              <a:spcBef>
                <a:spcPts val="0"/>
              </a:spcBef>
              <a:spcAft>
                <a:spcPts val="0"/>
              </a:spcAft>
              <a:buFontTx/>
              <a:buNone/>
              <a:defRPr/>
            </a:pPr>
            <a:r>
              <a:rPr lang="ja-JP" altLang="en-US" sz="1200" kern="0" dirty="0">
                <a:solidFill>
                  <a:prstClr val="black"/>
                </a:solidFill>
                <a:latin typeface="Calibri"/>
              </a:rPr>
              <a:t>出荷</a:t>
            </a:r>
          </a:p>
        </p:txBody>
      </p:sp>
      <p:sp>
        <p:nvSpPr>
          <p:cNvPr id="20" name="正方形/長方形 19"/>
          <p:cNvSpPr/>
          <p:nvPr/>
        </p:nvSpPr>
        <p:spPr>
          <a:xfrm>
            <a:off x="7636480" y="2994573"/>
            <a:ext cx="592523" cy="469395"/>
          </a:xfrm>
          <a:prstGeom prst="rect">
            <a:avLst/>
          </a:prstGeom>
          <a:solidFill>
            <a:srgbClr val="4BACC6">
              <a:lumMod val="40000"/>
              <a:lumOff val="60000"/>
            </a:srgbClr>
          </a:solidFill>
          <a:ln w="12700" cap="flat" cmpd="sng" algn="ctr">
            <a:solidFill>
              <a:sysClr val="windowText" lastClr="000000"/>
            </a:solidFill>
            <a:prstDash val="solid"/>
          </a:ln>
          <a:effectLst/>
        </p:spPr>
        <p:txBody>
          <a:bodyPr rtlCol="0" anchor="ctr"/>
          <a:lstStyle/>
          <a:p>
            <a:pPr fontAlgn="auto">
              <a:spcBef>
                <a:spcPts val="0"/>
              </a:spcBef>
              <a:spcAft>
                <a:spcPts val="0"/>
              </a:spcAft>
              <a:buFontTx/>
              <a:buNone/>
              <a:defRPr/>
            </a:pPr>
            <a:r>
              <a:rPr lang="ja-JP" altLang="en-US" sz="1200" kern="0" dirty="0">
                <a:solidFill>
                  <a:prstClr val="black"/>
                </a:solidFill>
                <a:latin typeface="Calibri"/>
              </a:rPr>
              <a:t>請求</a:t>
            </a:r>
          </a:p>
        </p:txBody>
      </p:sp>
      <p:cxnSp>
        <p:nvCxnSpPr>
          <p:cNvPr id="21" name="直線コネクタ 20"/>
          <p:cNvCxnSpPr/>
          <p:nvPr/>
        </p:nvCxnSpPr>
        <p:spPr>
          <a:xfrm>
            <a:off x="4165246" y="2189940"/>
            <a:ext cx="214720" cy="834670"/>
          </a:xfrm>
          <a:prstGeom prst="line">
            <a:avLst/>
          </a:prstGeom>
          <a:noFill/>
          <a:ln w="9525" cap="flat" cmpd="sng" algn="ctr">
            <a:solidFill>
              <a:srgbClr val="4F81BD">
                <a:shade val="95000"/>
                <a:satMod val="105000"/>
              </a:srgbClr>
            </a:solidFill>
            <a:prstDash val="sysDash"/>
          </a:ln>
          <a:effectLst/>
        </p:spPr>
      </p:cxnSp>
      <p:cxnSp>
        <p:nvCxnSpPr>
          <p:cNvPr id="22" name="直線コネクタ 21"/>
          <p:cNvCxnSpPr/>
          <p:nvPr/>
        </p:nvCxnSpPr>
        <p:spPr>
          <a:xfrm flipH="1">
            <a:off x="4972489" y="2189940"/>
            <a:ext cx="214724" cy="834670"/>
          </a:xfrm>
          <a:prstGeom prst="line">
            <a:avLst/>
          </a:prstGeom>
          <a:noFill/>
          <a:ln w="9525" cap="flat" cmpd="sng" algn="ctr">
            <a:solidFill>
              <a:srgbClr val="4F81BD">
                <a:shade val="95000"/>
                <a:satMod val="105000"/>
              </a:srgbClr>
            </a:solidFill>
            <a:prstDash val="sysDash"/>
          </a:ln>
          <a:effectLst/>
        </p:spPr>
      </p:cxnSp>
      <p:cxnSp>
        <p:nvCxnSpPr>
          <p:cNvPr id="23" name="直線コネクタ 22"/>
          <p:cNvCxnSpPr/>
          <p:nvPr/>
        </p:nvCxnSpPr>
        <p:spPr>
          <a:xfrm flipH="1">
            <a:off x="5804970" y="2180624"/>
            <a:ext cx="214724" cy="813949"/>
          </a:xfrm>
          <a:prstGeom prst="line">
            <a:avLst/>
          </a:prstGeom>
          <a:noFill/>
          <a:ln w="9525" cap="flat" cmpd="sng" algn="ctr">
            <a:solidFill>
              <a:srgbClr val="4F81BD">
                <a:shade val="95000"/>
                <a:satMod val="105000"/>
              </a:srgbClr>
            </a:solidFill>
            <a:prstDash val="sysDash"/>
          </a:ln>
          <a:effectLst/>
        </p:spPr>
      </p:cxnSp>
      <p:cxnSp>
        <p:nvCxnSpPr>
          <p:cNvPr id="24" name="直線コネクタ 23"/>
          <p:cNvCxnSpPr/>
          <p:nvPr/>
        </p:nvCxnSpPr>
        <p:spPr>
          <a:xfrm>
            <a:off x="7045565" y="2180624"/>
            <a:ext cx="285007" cy="833919"/>
          </a:xfrm>
          <a:prstGeom prst="line">
            <a:avLst/>
          </a:prstGeom>
          <a:noFill/>
          <a:ln w="9525" cap="flat" cmpd="sng" algn="ctr">
            <a:solidFill>
              <a:srgbClr val="4F81BD">
                <a:shade val="95000"/>
                <a:satMod val="105000"/>
              </a:srgbClr>
            </a:solidFill>
            <a:prstDash val="sysDash"/>
          </a:ln>
          <a:effectLst/>
        </p:spPr>
      </p:cxnSp>
      <p:cxnSp>
        <p:nvCxnSpPr>
          <p:cNvPr id="25" name="直線コネクタ 24"/>
          <p:cNvCxnSpPr/>
          <p:nvPr/>
        </p:nvCxnSpPr>
        <p:spPr>
          <a:xfrm flipH="1">
            <a:off x="7643565" y="2167824"/>
            <a:ext cx="153615" cy="826749"/>
          </a:xfrm>
          <a:prstGeom prst="line">
            <a:avLst/>
          </a:prstGeom>
          <a:noFill/>
          <a:ln w="9525" cap="flat" cmpd="sng" algn="ctr">
            <a:solidFill>
              <a:srgbClr val="4F81BD">
                <a:shade val="95000"/>
                <a:satMod val="105000"/>
              </a:srgbClr>
            </a:solidFill>
            <a:prstDash val="sysDash"/>
          </a:ln>
          <a:effectLst/>
        </p:spPr>
      </p:cxnSp>
      <p:cxnSp>
        <p:nvCxnSpPr>
          <p:cNvPr id="26" name="直線コネクタ 25"/>
          <p:cNvCxnSpPr/>
          <p:nvPr/>
        </p:nvCxnSpPr>
        <p:spPr>
          <a:xfrm>
            <a:off x="8819146" y="2167824"/>
            <a:ext cx="312313" cy="826749"/>
          </a:xfrm>
          <a:prstGeom prst="line">
            <a:avLst/>
          </a:prstGeom>
          <a:noFill/>
          <a:ln w="9525" cap="flat" cmpd="sng" algn="ctr">
            <a:solidFill>
              <a:srgbClr val="4F81BD">
                <a:shade val="95000"/>
                <a:satMod val="105000"/>
              </a:srgbClr>
            </a:solidFill>
            <a:prstDash val="sysDash"/>
          </a:ln>
          <a:effectLst/>
        </p:spPr>
      </p:cxnSp>
      <p:sp>
        <p:nvSpPr>
          <p:cNvPr id="27" name="正方形/長方形 26"/>
          <p:cNvSpPr/>
          <p:nvPr/>
        </p:nvSpPr>
        <p:spPr>
          <a:xfrm>
            <a:off x="1932997" y="4420833"/>
            <a:ext cx="802375" cy="469395"/>
          </a:xfrm>
          <a:prstGeom prst="rect">
            <a:avLst/>
          </a:prstGeom>
          <a:solidFill>
            <a:srgbClr val="4BACC6">
              <a:lumMod val="40000"/>
              <a:lumOff val="60000"/>
            </a:srgbClr>
          </a:solidFill>
          <a:ln w="12700" cap="flat" cmpd="sng" algn="ctr">
            <a:solidFill>
              <a:sysClr val="windowText" lastClr="000000"/>
            </a:solidFill>
            <a:prstDash val="solid"/>
          </a:ln>
          <a:effectLst/>
        </p:spPr>
        <p:txBody>
          <a:bodyPr rtlCol="0" anchor="ctr"/>
          <a:lstStyle/>
          <a:p>
            <a:pPr fontAlgn="auto">
              <a:spcBef>
                <a:spcPts val="0"/>
              </a:spcBef>
              <a:spcAft>
                <a:spcPts val="0"/>
              </a:spcAft>
              <a:buFontTx/>
              <a:buNone/>
              <a:defRPr/>
            </a:pPr>
            <a:r>
              <a:rPr lang="ja-JP" altLang="en-US" sz="1100" kern="0" dirty="0">
                <a:solidFill>
                  <a:prstClr val="black"/>
                </a:solidFill>
                <a:latin typeface="Calibri"/>
              </a:rPr>
              <a:t>見積依頼</a:t>
            </a:r>
            <a:endParaRPr lang="en-US" altLang="ja-JP" sz="1100" kern="0" dirty="0">
              <a:solidFill>
                <a:prstClr val="black"/>
              </a:solidFill>
              <a:latin typeface="Calibri"/>
            </a:endParaRPr>
          </a:p>
          <a:p>
            <a:pPr fontAlgn="auto">
              <a:spcBef>
                <a:spcPts val="0"/>
              </a:spcBef>
              <a:spcAft>
                <a:spcPts val="0"/>
              </a:spcAft>
              <a:buFontTx/>
              <a:buNone/>
              <a:defRPr/>
            </a:pPr>
            <a:r>
              <a:rPr lang="ja-JP" altLang="en-US" sz="1100" kern="0" dirty="0">
                <a:solidFill>
                  <a:prstClr val="black"/>
                </a:solidFill>
                <a:latin typeface="Calibri"/>
              </a:rPr>
              <a:t>メッセージ</a:t>
            </a:r>
          </a:p>
        </p:txBody>
      </p:sp>
      <p:sp>
        <p:nvSpPr>
          <p:cNvPr id="28" name="正方形/長方形 27"/>
          <p:cNvSpPr/>
          <p:nvPr/>
        </p:nvSpPr>
        <p:spPr>
          <a:xfrm>
            <a:off x="2881966" y="4420833"/>
            <a:ext cx="802375" cy="469395"/>
          </a:xfrm>
          <a:prstGeom prst="rect">
            <a:avLst/>
          </a:prstGeom>
          <a:solidFill>
            <a:srgbClr val="4BACC6">
              <a:lumMod val="40000"/>
              <a:lumOff val="60000"/>
            </a:srgbClr>
          </a:solidFill>
          <a:ln w="12700" cap="flat" cmpd="sng" algn="ctr">
            <a:solidFill>
              <a:sysClr val="windowText" lastClr="000000"/>
            </a:solidFill>
            <a:prstDash val="solid"/>
          </a:ln>
          <a:effectLst/>
        </p:spPr>
        <p:txBody>
          <a:bodyPr rtlCol="0" anchor="ctr"/>
          <a:lstStyle/>
          <a:p>
            <a:pPr fontAlgn="auto">
              <a:spcBef>
                <a:spcPts val="0"/>
              </a:spcBef>
              <a:spcAft>
                <a:spcPts val="0"/>
              </a:spcAft>
              <a:buFontTx/>
              <a:buNone/>
              <a:defRPr/>
            </a:pPr>
            <a:r>
              <a:rPr lang="ja-JP" altLang="en-US" sz="1100" kern="0" dirty="0">
                <a:solidFill>
                  <a:prstClr val="black"/>
                </a:solidFill>
                <a:latin typeface="Calibri"/>
              </a:rPr>
              <a:t>見積回答</a:t>
            </a:r>
            <a:endParaRPr lang="en-US" altLang="ja-JP" sz="1100" kern="0" dirty="0">
              <a:solidFill>
                <a:prstClr val="black"/>
              </a:solidFill>
              <a:latin typeface="Calibri"/>
            </a:endParaRPr>
          </a:p>
          <a:p>
            <a:pPr fontAlgn="auto">
              <a:spcBef>
                <a:spcPts val="0"/>
              </a:spcBef>
              <a:spcAft>
                <a:spcPts val="0"/>
              </a:spcAft>
              <a:buFontTx/>
              <a:buNone/>
              <a:defRPr/>
            </a:pPr>
            <a:r>
              <a:rPr lang="ja-JP" altLang="en-US" sz="1100" kern="0" dirty="0">
                <a:solidFill>
                  <a:prstClr val="black"/>
                </a:solidFill>
                <a:latin typeface="Calibri"/>
              </a:rPr>
              <a:t>メッセージ</a:t>
            </a:r>
          </a:p>
        </p:txBody>
      </p:sp>
      <p:sp>
        <p:nvSpPr>
          <p:cNvPr id="29" name="正方形/長方形 28"/>
          <p:cNvSpPr/>
          <p:nvPr/>
        </p:nvSpPr>
        <p:spPr>
          <a:xfrm>
            <a:off x="3805206" y="4420830"/>
            <a:ext cx="802375" cy="469395"/>
          </a:xfrm>
          <a:prstGeom prst="rect">
            <a:avLst/>
          </a:prstGeom>
          <a:solidFill>
            <a:srgbClr val="4BACC6">
              <a:lumMod val="40000"/>
              <a:lumOff val="60000"/>
            </a:srgbClr>
          </a:solidFill>
          <a:ln w="12700" cap="flat" cmpd="sng" algn="ctr">
            <a:solidFill>
              <a:sysClr val="windowText" lastClr="000000"/>
            </a:solidFill>
            <a:prstDash val="solid"/>
          </a:ln>
          <a:effectLst/>
        </p:spPr>
        <p:txBody>
          <a:bodyPr rtlCol="0" anchor="ctr"/>
          <a:lstStyle/>
          <a:p>
            <a:pPr fontAlgn="auto">
              <a:spcBef>
                <a:spcPts val="0"/>
              </a:spcBef>
              <a:spcAft>
                <a:spcPts val="0"/>
              </a:spcAft>
              <a:buFontTx/>
              <a:buNone/>
              <a:defRPr/>
            </a:pPr>
            <a:r>
              <a:rPr lang="ja-JP" altLang="en-US" sz="1100" kern="0" dirty="0">
                <a:solidFill>
                  <a:prstClr val="black"/>
                </a:solidFill>
                <a:latin typeface="Calibri"/>
              </a:rPr>
              <a:t>注文</a:t>
            </a:r>
            <a:endParaRPr lang="en-US" altLang="ja-JP" sz="1100" kern="0" dirty="0">
              <a:solidFill>
                <a:prstClr val="black"/>
              </a:solidFill>
              <a:latin typeface="Calibri"/>
            </a:endParaRPr>
          </a:p>
          <a:p>
            <a:pPr fontAlgn="auto">
              <a:spcBef>
                <a:spcPts val="0"/>
              </a:spcBef>
              <a:spcAft>
                <a:spcPts val="0"/>
              </a:spcAft>
              <a:buFontTx/>
              <a:buNone/>
              <a:defRPr/>
            </a:pPr>
            <a:r>
              <a:rPr lang="ja-JP" altLang="en-US" sz="1100" kern="0" dirty="0">
                <a:solidFill>
                  <a:prstClr val="black"/>
                </a:solidFill>
                <a:latin typeface="Calibri"/>
              </a:rPr>
              <a:t>メッセージ</a:t>
            </a:r>
          </a:p>
        </p:txBody>
      </p:sp>
      <p:sp>
        <p:nvSpPr>
          <p:cNvPr id="30" name="正方形/長方形 29"/>
          <p:cNvSpPr/>
          <p:nvPr/>
        </p:nvSpPr>
        <p:spPr>
          <a:xfrm>
            <a:off x="4741309" y="4420829"/>
            <a:ext cx="802375" cy="469395"/>
          </a:xfrm>
          <a:prstGeom prst="rect">
            <a:avLst/>
          </a:prstGeom>
          <a:solidFill>
            <a:srgbClr val="4BACC6">
              <a:lumMod val="40000"/>
              <a:lumOff val="60000"/>
            </a:srgbClr>
          </a:solidFill>
          <a:ln w="12700" cap="flat" cmpd="sng" algn="ctr">
            <a:solidFill>
              <a:sysClr val="windowText" lastClr="000000"/>
            </a:solidFill>
            <a:prstDash val="solid"/>
          </a:ln>
          <a:effectLst/>
        </p:spPr>
        <p:txBody>
          <a:bodyPr rtlCol="0" anchor="ctr"/>
          <a:lstStyle/>
          <a:p>
            <a:pPr fontAlgn="auto">
              <a:spcBef>
                <a:spcPts val="0"/>
              </a:spcBef>
              <a:spcAft>
                <a:spcPts val="0"/>
              </a:spcAft>
              <a:buFontTx/>
              <a:buNone/>
              <a:defRPr/>
            </a:pPr>
            <a:r>
              <a:rPr lang="ja-JP" altLang="en-US" sz="1100" kern="0" dirty="0">
                <a:solidFill>
                  <a:prstClr val="black"/>
                </a:solidFill>
                <a:latin typeface="Calibri"/>
              </a:rPr>
              <a:t>注文回答</a:t>
            </a:r>
            <a:endParaRPr lang="en-US" altLang="ja-JP" sz="1100" kern="0" dirty="0">
              <a:solidFill>
                <a:prstClr val="black"/>
              </a:solidFill>
              <a:latin typeface="Calibri"/>
            </a:endParaRPr>
          </a:p>
          <a:p>
            <a:pPr fontAlgn="auto">
              <a:spcBef>
                <a:spcPts val="0"/>
              </a:spcBef>
              <a:spcAft>
                <a:spcPts val="0"/>
              </a:spcAft>
              <a:buFontTx/>
              <a:buNone/>
              <a:defRPr/>
            </a:pPr>
            <a:r>
              <a:rPr lang="ja-JP" altLang="en-US" sz="1100" kern="0" dirty="0">
                <a:solidFill>
                  <a:prstClr val="black"/>
                </a:solidFill>
                <a:latin typeface="Calibri"/>
              </a:rPr>
              <a:t>メッセージ</a:t>
            </a:r>
          </a:p>
        </p:txBody>
      </p:sp>
      <p:sp>
        <p:nvSpPr>
          <p:cNvPr id="31" name="正方形/長方形 30"/>
          <p:cNvSpPr/>
          <p:nvPr/>
        </p:nvSpPr>
        <p:spPr>
          <a:xfrm>
            <a:off x="5683227" y="4433359"/>
            <a:ext cx="802375" cy="469395"/>
          </a:xfrm>
          <a:prstGeom prst="rect">
            <a:avLst/>
          </a:prstGeom>
          <a:solidFill>
            <a:srgbClr val="4BACC6">
              <a:lumMod val="40000"/>
              <a:lumOff val="60000"/>
            </a:srgbClr>
          </a:solidFill>
          <a:ln w="12700" cap="flat" cmpd="sng" algn="ctr">
            <a:solidFill>
              <a:sysClr val="windowText" lastClr="000000"/>
            </a:solidFill>
            <a:prstDash val="solid"/>
          </a:ln>
          <a:effectLst/>
        </p:spPr>
        <p:txBody>
          <a:bodyPr rtlCol="0" anchor="ctr"/>
          <a:lstStyle/>
          <a:p>
            <a:pPr fontAlgn="auto">
              <a:spcBef>
                <a:spcPts val="0"/>
              </a:spcBef>
              <a:spcAft>
                <a:spcPts val="0"/>
              </a:spcAft>
              <a:buFontTx/>
              <a:buNone/>
              <a:defRPr/>
            </a:pPr>
            <a:r>
              <a:rPr lang="ja-JP" altLang="en-US" sz="1100" kern="0" dirty="0">
                <a:solidFill>
                  <a:prstClr val="black"/>
                </a:solidFill>
                <a:latin typeface="Calibri"/>
              </a:rPr>
              <a:t>出荷案内</a:t>
            </a:r>
            <a:endParaRPr lang="en-US" altLang="ja-JP" sz="1100" kern="0" dirty="0">
              <a:solidFill>
                <a:prstClr val="black"/>
              </a:solidFill>
              <a:latin typeface="Calibri"/>
            </a:endParaRPr>
          </a:p>
          <a:p>
            <a:pPr fontAlgn="auto">
              <a:spcBef>
                <a:spcPts val="0"/>
              </a:spcBef>
              <a:spcAft>
                <a:spcPts val="0"/>
              </a:spcAft>
              <a:buFontTx/>
              <a:buNone/>
              <a:defRPr/>
            </a:pPr>
            <a:r>
              <a:rPr lang="ja-JP" altLang="en-US" sz="1100" kern="0" dirty="0">
                <a:solidFill>
                  <a:prstClr val="black"/>
                </a:solidFill>
                <a:latin typeface="Calibri"/>
              </a:rPr>
              <a:t>メッセージ</a:t>
            </a:r>
          </a:p>
        </p:txBody>
      </p:sp>
      <p:sp>
        <p:nvSpPr>
          <p:cNvPr id="32" name="正方形/長方形 31"/>
          <p:cNvSpPr/>
          <p:nvPr/>
        </p:nvSpPr>
        <p:spPr>
          <a:xfrm>
            <a:off x="6613517" y="4420826"/>
            <a:ext cx="802375" cy="469395"/>
          </a:xfrm>
          <a:prstGeom prst="rect">
            <a:avLst/>
          </a:prstGeom>
          <a:solidFill>
            <a:srgbClr val="4BACC6">
              <a:lumMod val="40000"/>
              <a:lumOff val="60000"/>
            </a:srgbClr>
          </a:solidFill>
          <a:ln w="12700" cap="flat" cmpd="sng" algn="ctr">
            <a:solidFill>
              <a:sysClr val="windowText" lastClr="000000"/>
            </a:solidFill>
            <a:prstDash val="solid"/>
          </a:ln>
          <a:effectLst/>
        </p:spPr>
        <p:txBody>
          <a:bodyPr rtlCol="0" anchor="ctr"/>
          <a:lstStyle/>
          <a:p>
            <a:pPr fontAlgn="auto">
              <a:spcBef>
                <a:spcPts val="0"/>
              </a:spcBef>
              <a:spcAft>
                <a:spcPts val="0"/>
              </a:spcAft>
              <a:buFontTx/>
              <a:buNone/>
              <a:defRPr/>
            </a:pPr>
            <a:r>
              <a:rPr lang="ja-JP" altLang="en-US" sz="1100" kern="0" dirty="0">
                <a:solidFill>
                  <a:prstClr val="black"/>
                </a:solidFill>
                <a:latin typeface="Calibri"/>
              </a:rPr>
              <a:t>検収</a:t>
            </a:r>
            <a:endParaRPr lang="en-US" altLang="ja-JP" sz="1100" kern="0" dirty="0">
              <a:solidFill>
                <a:prstClr val="black"/>
              </a:solidFill>
              <a:latin typeface="Calibri"/>
            </a:endParaRPr>
          </a:p>
          <a:p>
            <a:pPr fontAlgn="auto">
              <a:spcBef>
                <a:spcPts val="0"/>
              </a:spcBef>
              <a:spcAft>
                <a:spcPts val="0"/>
              </a:spcAft>
              <a:buFontTx/>
              <a:buNone/>
              <a:defRPr/>
            </a:pPr>
            <a:r>
              <a:rPr lang="ja-JP" altLang="en-US" sz="1100" kern="0" dirty="0">
                <a:solidFill>
                  <a:prstClr val="black"/>
                </a:solidFill>
                <a:latin typeface="Calibri"/>
              </a:rPr>
              <a:t>メッセージ</a:t>
            </a:r>
          </a:p>
        </p:txBody>
      </p:sp>
      <p:sp>
        <p:nvSpPr>
          <p:cNvPr id="33" name="正方形/長方形 32"/>
          <p:cNvSpPr/>
          <p:nvPr/>
        </p:nvSpPr>
        <p:spPr>
          <a:xfrm>
            <a:off x="7549620" y="4420833"/>
            <a:ext cx="802375" cy="469395"/>
          </a:xfrm>
          <a:prstGeom prst="rect">
            <a:avLst/>
          </a:prstGeom>
          <a:solidFill>
            <a:srgbClr val="4BACC6">
              <a:lumMod val="40000"/>
              <a:lumOff val="60000"/>
            </a:srgbClr>
          </a:solidFill>
          <a:ln w="12700" cap="flat" cmpd="sng" algn="ctr">
            <a:solidFill>
              <a:sysClr val="windowText" lastClr="000000"/>
            </a:solidFill>
            <a:prstDash val="solid"/>
          </a:ln>
          <a:effectLst/>
        </p:spPr>
        <p:txBody>
          <a:bodyPr rtlCol="0" anchor="ctr"/>
          <a:lstStyle/>
          <a:p>
            <a:pPr fontAlgn="auto">
              <a:spcBef>
                <a:spcPts val="0"/>
              </a:spcBef>
              <a:spcAft>
                <a:spcPts val="0"/>
              </a:spcAft>
              <a:buFontTx/>
              <a:buNone/>
              <a:defRPr/>
            </a:pPr>
            <a:r>
              <a:rPr lang="ja-JP" altLang="en-US" sz="1100" kern="0" dirty="0">
                <a:solidFill>
                  <a:prstClr val="black"/>
                </a:solidFill>
                <a:latin typeface="Calibri"/>
              </a:rPr>
              <a:t>請求</a:t>
            </a:r>
            <a:endParaRPr lang="en-US" altLang="ja-JP" sz="1100" kern="0" dirty="0">
              <a:solidFill>
                <a:prstClr val="black"/>
              </a:solidFill>
              <a:latin typeface="Calibri"/>
            </a:endParaRPr>
          </a:p>
          <a:p>
            <a:pPr fontAlgn="auto">
              <a:spcBef>
                <a:spcPts val="0"/>
              </a:spcBef>
              <a:spcAft>
                <a:spcPts val="0"/>
              </a:spcAft>
              <a:buFontTx/>
              <a:buNone/>
              <a:defRPr/>
            </a:pPr>
            <a:r>
              <a:rPr lang="ja-JP" altLang="en-US" sz="1100" kern="0" dirty="0">
                <a:solidFill>
                  <a:prstClr val="black"/>
                </a:solidFill>
                <a:latin typeface="Calibri"/>
              </a:rPr>
              <a:t>メッセージ</a:t>
            </a:r>
          </a:p>
        </p:txBody>
      </p:sp>
      <p:cxnSp>
        <p:nvCxnSpPr>
          <p:cNvPr id="34" name="直線コネクタ 33"/>
          <p:cNvCxnSpPr/>
          <p:nvPr/>
        </p:nvCxnSpPr>
        <p:spPr>
          <a:xfrm flipH="1">
            <a:off x="1932997" y="3494005"/>
            <a:ext cx="632915" cy="926828"/>
          </a:xfrm>
          <a:prstGeom prst="line">
            <a:avLst/>
          </a:prstGeom>
          <a:noFill/>
          <a:ln w="9525" cap="flat" cmpd="sng" algn="ctr">
            <a:solidFill>
              <a:srgbClr val="4F81BD">
                <a:shade val="95000"/>
                <a:satMod val="105000"/>
              </a:srgbClr>
            </a:solidFill>
            <a:prstDash val="sysDash"/>
          </a:ln>
          <a:effectLst/>
        </p:spPr>
      </p:cxnSp>
      <p:cxnSp>
        <p:nvCxnSpPr>
          <p:cNvPr id="35" name="直線コネクタ 34"/>
          <p:cNvCxnSpPr/>
          <p:nvPr/>
        </p:nvCxnSpPr>
        <p:spPr>
          <a:xfrm>
            <a:off x="3155830" y="3483938"/>
            <a:ext cx="528511" cy="936895"/>
          </a:xfrm>
          <a:prstGeom prst="line">
            <a:avLst/>
          </a:prstGeom>
          <a:noFill/>
          <a:ln w="9525" cap="flat" cmpd="sng" algn="ctr">
            <a:solidFill>
              <a:srgbClr val="4F81BD">
                <a:shade val="95000"/>
                <a:satMod val="105000"/>
              </a:srgbClr>
            </a:solidFill>
            <a:prstDash val="sysDash"/>
          </a:ln>
          <a:effectLst/>
        </p:spPr>
      </p:cxnSp>
      <p:cxnSp>
        <p:nvCxnSpPr>
          <p:cNvPr id="36" name="直線コネクタ 35"/>
          <p:cNvCxnSpPr/>
          <p:nvPr/>
        </p:nvCxnSpPr>
        <p:spPr>
          <a:xfrm flipH="1">
            <a:off x="3805206" y="3494014"/>
            <a:ext cx="574760" cy="926810"/>
          </a:xfrm>
          <a:prstGeom prst="line">
            <a:avLst/>
          </a:prstGeom>
          <a:noFill/>
          <a:ln w="9525" cap="flat" cmpd="sng" algn="ctr">
            <a:solidFill>
              <a:srgbClr val="4F81BD">
                <a:shade val="95000"/>
                <a:satMod val="105000"/>
              </a:srgbClr>
            </a:solidFill>
            <a:prstDash val="sysDash"/>
          </a:ln>
          <a:effectLst/>
        </p:spPr>
      </p:cxnSp>
      <p:cxnSp>
        <p:nvCxnSpPr>
          <p:cNvPr id="37" name="直線コネクタ 36"/>
          <p:cNvCxnSpPr/>
          <p:nvPr/>
        </p:nvCxnSpPr>
        <p:spPr>
          <a:xfrm>
            <a:off x="4972489" y="3494014"/>
            <a:ext cx="571195" cy="926819"/>
          </a:xfrm>
          <a:prstGeom prst="line">
            <a:avLst/>
          </a:prstGeom>
          <a:noFill/>
          <a:ln w="9525" cap="flat" cmpd="sng" algn="ctr">
            <a:solidFill>
              <a:srgbClr val="4F81BD">
                <a:shade val="95000"/>
                <a:satMod val="105000"/>
              </a:srgbClr>
            </a:solidFill>
            <a:prstDash val="sysDash"/>
          </a:ln>
          <a:effectLst/>
        </p:spPr>
      </p:cxnSp>
      <p:cxnSp>
        <p:nvCxnSpPr>
          <p:cNvPr id="38" name="直線コネクタ 37"/>
          <p:cNvCxnSpPr/>
          <p:nvPr/>
        </p:nvCxnSpPr>
        <p:spPr>
          <a:xfrm flipH="1">
            <a:off x="5683228" y="3463968"/>
            <a:ext cx="121742" cy="969391"/>
          </a:xfrm>
          <a:prstGeom prst="line">
            <a:avLst/>
          </a:prstGeom>
          <a:noFill/>
          <a:ln w="9525" cap="flat" cmpd="sng" algn="ctr">
            <a:solidFill>
              <a:srgbClr val="4F81BD">
                <a:shade val="95000"/>
                <a:satMod val="105000"/>
              </a:srgbClr>
            </a:solidFill>
            <a:prstDash val="sysDash"/>
          </a:ln>
          <a:effectLst/>
        </p:spPr>
      </p:cxnSp>
      <p:cxnSp>
        <p:nvCxnSpPr>
          <p:cNvPr id="39" name="直線コネクタ 38"/>
          <p:cNvCxnSpPr/>
          <p:nvPr/>
        </p:nvCxnSpPr>
        <p:spPr>
          <a:xfrm>
            <a:off x="6397493" y="3463968"/>
            <a:ext cx="88109" cy="969391"/>
          </a:xfrm>
          <a:prstGeom prst="line">
            <a:avLst/>
          </a:prstGeom>
          <a:noFill/>
          <a:ln w="9525" cap="flat" cmpd="sng" algn="ctr">
            <a:solidFill>
              <a:srgbClr val="4F81BD">
                <a:shade val="95000"/>
                <a:satMod val="105000"/>
              </a:srgbClr>
            </a:solidFill>
            <a:prstDash val="sysDash"/>
          </a:ln>
          <a:effectLst/>
        </p:spPr>
      </p:cxnSp>
      <p:cxnSp>
        <p:nvCxnSpPr>
          <p:cNvPr id="40" name="直線コネクタ 39"/>
          <p:cNvCxnSpPr/>
          <p:nvPr/>
        </p:nvCxnSpPr>
        <p:spPr>
          <a:xfrm flipH="1">
            <a:off x="6613517" y="3463968"/>
            <a:ext cx="124532" cy="956865"/>
          </a:xfrm>
          <a:prstGeom prst="line">
            <a:avLst/>
          </a:prstGeom>
          <a:noFill/>
          <a:ln w="9525" cap="flat" cmpd="sng" algn="ctr">
            <a:solidFill>
              <a:srgbClr val="4F81BD">
                <a:shade val="95000"/>
                <a:satMod val="105000"/>
              </a:srgbClr>
            </a:solidFill>
            <a:prstDash val="sysDash"/>
          </a:ln>
          <a:effectLst/>
        </p:spPr>
      </p:cxnSp>
      <p:cxnSp>
        <p:nvCxnSpPr>
          <p:cNvPr id="41" name="直線コネクタ 40"/>
          <p:cNvCxnSpPr/>
          <p:nvPr/>
        </p:nvCxnSpPr>
        <p:spPr>
          <a:xfrm flipH="1" flipV="1">
            <a:off x="7342600" y="3488082"/>
            <a:ext cx="73292" cy="912774"/>
          </a:xfrm>
          <a:prstGeom prst="line">
            <a:avLst/>
          </a:prstGeom>
          <a:noFill/>
          <a:ln w="9525" cap="flat" cmpd="sng" algn="ctr">
            <a:solidFill>
              <a:srgbClr val="4F81BD">
                <a:shade val="95000"/>
                <a:satMod val="105000"/>
              </a:srgbClr>
            </a:solidFill>
            <a:prstDash val="sysDash"/>
          </a:ln>
          <a:effectLst/>
        </p:spPr>
      </p:cxnSp>
      <p:sp>
        <p:nvSpPr>
          <p:cNvPr id="42" name="正方形/長方形 41"/>
          <p:cNvSpPr/>
          <p:nvPr/>
        </p:nvSpPr>
        <p:spPr>
          <a:xfrm>
            <a:off x="6738049" y="3014543"/>
            <a:ext cx="592523" cy="469395"/>
          </a:xfrm>
          <a:prstGeom prst="rect">
            <a:avLst/>
          </a:prstGeom>
          <a:solidFill>
            <a:srgbClr val="4BACC6">
              <a:lumMod val="40000"/>
              <a:lumOff val="60000"/>
            </a:srgbClr>
          </a:solidFill>
          <a:ln w="12700" cap="flat" cmpd="sng" algn="ctr">
            <a:solidFill>
              <a:sysClr val="windowText" lastClr="000000"/>
            </a:solidFill>
            <a:prstDash val="solid"/>
          </a:ln>
          <a:effectLst/>
        </p:spPr>
        <p:txBody>
          <a:bodyPr rtlCol="0" anchor="ctr"/>
          <a:lstStyle/>
          <a:p>
            <a:pPr fontAlgn="auto">
              <a:spcBef>
                <a:spcPts val="0"/>
              </a:spcBef>
              <a:spcAft>
                <a:spcPts val="0"/>
              </a:spcAft>
              <a:buFontTx/>
              <a:buNone/>
              <a:defRPr/>
            </a:pPr>
            <a:r>
              <a:rPr lang="ja-JP" altLang="en-US" sz="1200" kern="0" dirty="0">
                <a:solidFill>
                  <a:prstClr val="black"/>
                </a:solidFill>
                <a:latin typeface="Calibri"/>
              </a:rPr>
              <a:t>検収</a:t>
            </a:r>
          </a:p>
        </p:txBody>
      </p:sp>
      <p:sp>
        <p:nvSpPr>
          <p:cNvPr id="43" name="正方形/長方形 42"/>
          <p:cNvSpPr/>
          <p:nvPr/>
        </p:nvSpPr>
        <p:spPr>
          <a:xfrm>
            <a:off x="8491539" y="4420824"/>
            <a:ext cx="802375" cy="469395"/>
          </a:xfrm>
          <a:prstGeom prst="rect">
            <a:avLst/>
          </a:prstGeom>
          <a:solidFill>
            <a:srgbClr val="4BACC6">
              <a:lumMod val="40000"/>
              <a:lumOff val="60000"/>
            </a:srgbClr>
          </a:solidFill>
          <a:ln w="12700" cap="flat" cmpd="sng" algn="ctr">
            <a:solidFill>
              <a:sysClr val="windowText" lastClr="000000"/>
            </a:solidFill>
            <a:prstDash val="solid"/>
          </a:ln>
          <a:effectLst/>
        </p:spPr>
        <p:txBody>
          <a:bodyPr rtlCol="0" anchor="ctr"/>
          <a:lstStyle/>
          <a:p>
            <a:pPr fontAlgn="auto">
              <a:spcBef>
                <a:spcPts val="0"/>
              </a:spcBef>
              <a:spcAft>
                <a:spcPts val="0"/>
              </a:spcAft>
              <a:buFontTx/>
              <a:buNone/>
              <a:defRPr/>
            </a:pPr>
            <a:r>
              <a:rPr lang="ja-JP" altLang="en-US" sz="1100" kern="0" dirty="0">
                <a:solidFill>
                  <a:prstClr val="black"/>
                </a:solidFill>
                <a:latin typeface="Calibri"/>
              </a:rPr>
              <a:t>支払通知</a:t>
            </a:r>
            <a:endParaRPr lang="en-US" altLang="ja-JP" sz="1100" kern="0" dirty="0">
              <a:solidFill>
                <a:prstClr val="black"/>
              </a:solidFill>
              <a:latin typeface="Calibri"/>
            </a:endParaRPr>
          </a:p>
          <a:p>
            <a:pPr fontAlgn="auto">
              <a:spcBef>
                <a:spcPts val="0"/>
              </a:spcBef>
              <a:spcAft>
                <a:spcPts val="0"/>
              </a:spcAft>
              <a:buFontTx/>
              <a:buNone/>
              <a:defRPr/>
            </a:pPr>
            <a:r>
              <a:rPr lang="ja-JP" altLang="en-US" sz="1100" kern="0" dirty="0">
                <a:solidFill>
                  <a:prstClr val="black"/>
                </a:solidFill>
                <a:latin typeface="Calibri"/>
              </a:rPr>
              <a:t>メッセージ</a:t>
            </a:r>
          </a:p>
        </p:txBody>
      </p:sp>
      <p:sp>
        <p:nvSpPr>
          <p:cNvPr id="44" name="正方形/長方形 43"/>
          <p:cNvSpPr/>
          <p:nvPr/>
        </p:nvSpPr>
        <p:spPr>
          <a:xfrm>
            <a:off x="8542545" y="3006307"/>
            <a:ext cx="592523" cy="469395"/>
          </a:xfrm>
          <a:prstGeom prst="rect">
            <a:avLst/>
          </a:prstGeom>
          <a:solidFill>
            <a:srgbClr val="4BACC6">
              <a:lumMod val="40000"/>
              <a:lumOff val="60000"/>
            </a:srgbClr>
          </a:solidFill>
          <a:ln w="12700" cap="flat" cmpd="sng" algn="ctr">
            <a:solidFill>
              <a:sysClr val="windowText" lastClr="000000"/>
            </a:solidFill>
            <a:prstDash val="solid"/>
          </a:ln>
          <a:effectLst/>
        </p:spPr>
        <p:txBody>
          <a:bodyPr rtlCol="0" anchor="ctr"/>
          <a:lstStyle/>
          <a:p>
            <a:pPr fontAlgn="auto">
              <a:spcBef>
                <a:spcPts val="0"/>
              </a:spcBef>
              <a:spcAft>
                <a:spcPts val="0"/>
              </a:spcAft>
              <a:buFontTx/>
              <a:buNone/>
              <a:defRPr/>
            </a:pPr>
            <a:r>
              <a:rPr lang="ja-JP" altLang="en-US" sz="1200" kern="0" dirty="0">
                <a:solidFill>
                  <a:prstClr val="black"/>
                </a:solidFill>
                <a:latin typeface="Calibri"/>
              </a:rPr>
              <a:t>支払</a:t>
            </a:r>
            <a:endParaRPr lang="en-US" altLang="ja-JP" sz="1200" kern="0" dirty="0">
              <a:solidFill>
                <a:prstClr val="black"/>
              </a:solidFill>
              <a:latin typeface="Calibri"/>
            </a:endParaRPr>
          </a:p>
          <a:p>
            <a:pPr fontAlgn="auto">
              <a:spcBef>
                <a:spcPts val="0"/>
              </a:spcBef>
              <a:spcAft>
                <a:spcPts val="0"/>
              </a:spcAft>
              <a:buFontTx/>
              <a:buNone/>
              <a:defRPr/>
            </a:pPr>
            <a:r>
              <a:rPr lang="ja-JP" altLang="en-US" sz="1200" kern="0" dirty="0">
                <a:solidFill>
                  <a:prstClr val="black"/>
                </a:solidFill>
                <a:latin typeface="Calibri"/>
              </a:rPr>
              <a:t>通知</a:t>
            </a:r>
          </a:p>
        </p:txBody>
      </p:sp>
      <p:cxnSp>
        <p:nvCxnSpPr>
          <p:cNvPr id="45" name="直線コネクタ 44"/>
          <p:cNvCxnSpPr/>
          <p:nvPr/>
        </p:nvCxnSpPr>
        <p:spPr>
          <a:xfrm flipH="1" flipV="1">
            <a:off x="8234869" y="3451088"/>
            <a:ext cx="114259" cy="949768"/>
          </a:xfrm>
          <a:prstGeom prst="line">
            <a:avLst/>
          </a:prstGeom>
          <a:noFill/>
          <a:ln w="9525" cap="flat" cmpd="sng" algn="ctr">
            <a:solidFill>
              <a:srgbClr val="4F81BD">
                <a:shade val="95000"/>
                <a:satMod val="105000"/>
              </a:srgbClr>
            </a:solidFill>
            <a:prstDash val="sysDash"/>
          </a:ln>
          <a:effectLst/>
        </p:spPr>
      </p:cxnSp>
      <p:cxnSp>
        <p:nvCxnSpPr>
          <p:cNvPr id="46" name="直線コネクタ 45"/>
          <p:cNvCxnSpPr/>
          <p:nvPr/>
        </p:nvCxnSpPr>
        <p:spPr>
          <a:xfrm flipH="1" flipV="1">
            <a:off x="9131459" y="3444909"/>
            <a:ext cx="162455" cy="975915"/>
          </a:xfrm>
          <a:prstGeom prst="line">
            <a:avLst/>
          </a:prstGeom>
          <a:noFill/>
          <a:ln w="9525" cap="flat" cmpd="sng" algn="ctr">
            <a:solidFill>
              <a:srgbClr val="4F81BD">
                <a:shade val="95000"/>
                <a:satMod val="105000"/>
              </a:srgbClr>
            </a:solidFill>
            <a:prstDash val="sysDash"/>
          </a:ln>
          <a:effectLst/>
        </p:spPr>
      </p:cxnSp>
      <p:cxnSp>
        <p:nvCxnSpPr>
          <p:cNvPr id="47" name="直線コネクタ 46"/>
          <p:cNvCxnSpPr/>
          <p:nvPr/>
        </p:nvCxnSpPr>
        <p:spPr>
          <a:xfrm flipH="1">
            <a:off x="7557026" y="3490835"/>
            <a:ext cx="86539" cy="929989"/>
          </a:xfrm>
          <a:prstGeom prst="line">
            <a:avLst/>
          </a:prstGeom>
          <a:noFill/>
          <a:ln w="9525" cap="flat" cmpd="sng" algn="ctr">
            <a:solidFill>
              <a:srgbClr val="4F81BD">
                <a:shade val="95000"/>
                <a:satMod val="105000"/>
              </a:srgbClr>
            </a:solidFill>
            <a:prstDash val="sysDash"/>
          </a:ln>
          <a:effectLst/>
        </p:spPr>
      </p:cxnSp>
      <p:cxnSp>
        <p:nvCxnSpPr>
          <p:cNvPr id="48" name="直線コネクタ 47"/>
          <p:cNvCxnSpPr/>
          <p:nvPr/>
        </p:nvCxnSpPr>
        <p:spPr>
          <a:xfrm flipH="1">
            <a:off x="8506695" y="3488613"/>
            <a:ext cx="44243" cy="944746"/>
          </a:xfrm>
          <a:prstGeom prst="line">
            <a:avLst/>
          </a:prstGeom>
          <a:noFill/>
          <a:ln w="9525" cap="flat" cmpd="sng" algn="ctr">
            <a:solidFill>
              <a:srgbClr val="4F81BD">
                <a:shade val="95000"/>
                <a:satMod val="105000"/>
              </a:srgbClr>
            </a:solidFill>
            <a:prstDash val="sysDash"/>
          </a:ln>
          <a:effectLst/>
        </p:spPr>
      </p:cxnSp>
      <p:graphicFrame>
        <p:nvGraphicFramePr>
          <p:cNvPr id="49" name="表 48"/>
          <p:cNvGraphicFramePr>
            <a:graphicFrameLocks noGrp="1"/>
          </p:cNvGraphicFramePr>
          <p:nvPr>
            <p:extLst/>
          </p:nvPr>
        </p:nvGraphicFramePr>
        <p:xfrm>
          <a:off x="845113" y="4319769"/>
          <a:ext cx="8572383" cy="1917543"/>
        </p:xfrm>
        <a:graphic>
          <a:graphicData uri="http://schemas.openxmlformats.org/drawingml/2006/table">
            <a:tbl>
              <a:tblPr/>
              <a:tblGrid>
                <a:gridCol w="1023161">
                  <a:extLst>
                    <a:ext uri="{9D8B030D-6E8A-4147-A177-3AD203B41FA5}">
                      <a16:colId xmlns:a16="http://schemas.microsoft.com/office/drawing/2014/main" val="4026465258"/>
                    </a:ext>
                  </a:extLst>
                </a:gridCol>
                <a:gridCol w="1887306">
                  <a:extLst>
                    <a:ext uri="{9D8B030D-6E8A-4147-A177-3AD203B41FA5}">
                      <a16:colId xmlns:a16="http://schemas.microsoft.com/office/drawing/2014/main" val="187623286"/>
                    </a:ext>
                  </a:extLst>
                </a:gridCol>
                <a:gridCol w="1865926">
                  <a:extLst>
                    <a:ext uri="{9D8B030D-6E8A-4147-A177-3AD203B41FA5}">
                      <a16:colId xmlns:a16="http://schemas.microsoft.com/office/drawing/2014/main" val="208846635"/>
                    </a:ext>
                  </a:extLst>
                </a:gridCol>
                <a:gridCol w="1872208">
                  <a:extLst>
                    <a:ext uri="{9D8B030D-6E8A-4147-A177-3AD203B41FA5}">
                      <a16:colId xmlns:a16="http://schemas.microsoft.com/office/drawing/2014/main" val="4256430610"/>
                    </a:ext>
                  </a:extLst>
                </a:gridCol>
                <a:gridCol w="1923782">
                  <a:extLst>
                    <a:ext uri="{9D8B030D-6E8A-4147-A177-3AD203B41FA5}">
                      <a16:colId xmlns:a16="http://schemas.microsoft.com/office/drawing/2014/main" val="3608916863"/>
                    </a:ext>
                  </a:extLst>
                </a:gridCol>
              </a:tblGrid>
              <a:tr h="639181">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endParaRPr kumimoji="1" lang="ja-JP" altLang="en-US" sz="1400" dirty="0"/>
                    </a:p>
                  </a:txBody>
                  <a:tcPr>
                    <a:lnL w="12700" cmpd="sng">
                      <a:solidFill>
                        <a:sysClr val="windowText" lastClr="000000"/>
                      </a:solidFill>
                      <a:prstDash val="solid"/>
                    </a:lnL>
                    <a:lnR w="12700" cap="flat" cmpd="sng" algn="ctr">
                      <a:solidFill>
                        <a:sysClr val="windowText" lastClr="000000"/>
                      </a:solidFill>
                      <a:prstDash val="solid"/>
                      <a:round/>
                      <a:headEnd type="none" w="med" len="med"/>
                      <a:tailEnd type="none" w="med" len="med"/>
                    </a:lnR>
                    <a:lnT w="12700" cmpd="sng">
                      <a:solidFill>
                        <a:sysClr val="windowText" lastClr="000000"/>
                      </a:solidFill>
                      <a:prstDash val="soli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endParaRPr kumimoji="1" lang="ja-JP" altLang="en-US" sz="14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prstDash val="soli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endParaRPr kumimoji="1" lang="ja-JP" altLang="en-US" sz="14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prstDash val="soli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endParaRPr kumimoji="1" lang="ja-JP" altLang="en-US" sz="14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prstDash val="soli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endParaRPr kumimoji="1" lang="ja-JP" altLang="en-US" sz="1400" dirty="0"/>
                    </a:p>
                  </a:txBody>
                  <a:tcPr>
                    <a:lnL w="12700" cap="flat" cmpd="sng" algn="ctr">
                      <a:solidFill>
                        <a:sysClr val="windowText" lastClr="000000"/>
                      </a:solidFill>
                      <a:prstDash val="solid"/>
                      <a:round/>
                      <a:headEnd type="none" w="med" len="med"/>
                      <a:tailEnd type="none" w="med" len="med"/>
                    </a:lnL>
                    <a:lnR w="12700" cmpd="sng">
                      <a:solidFill>
                        <a:sysClr val="windowText" lastClr="000000"/>
                      </a:solidFill>
                      <a:prstDash val="solid"/>
                    </a:lnR>
                    <a:lnT w="12700" cmpd="sng">
                      <a:solidFill>
                        <a:sysClr val="windowText" lastClr="000000"/>
                      </a:solidFill>
                      <a:prstDash val="soli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78974584"/>
                  </a:ext>
                </a:extLst>
              </a:tr>
              <a:tr h="639181">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r>
                        <a:rPr kumimoji="1" lang="ja-JP" altLang="en-US" sz="1400" dirty="0"/>
                        <a:t>発注者</a:t>
                      </a:r>
                      <a:endParaRPr kumimoji="1" lang="en-US" altLang="ja-JP" sz="1400" dirty="0"/>
                    </a:p>
                    <a:p>
                      <a:pPr algn="ctr"/>
                      <a:r>
                        <a:rPr kumimoji="1" lang="ja-JP" altLang="en-US" sz="1400" dirty="0"/>
                        <a:t>アプリ</a:t>
                      </a:r>
                    </a:p>
                  </a:txBody>
                  <a:tcPr anchor="ctr">
                    <a:lnL w="12700" cmpd="sng">
                      <a:solidFill>
                        <a:sysClr val="windowText" lastClr="000000"/>
                      </a:solidFill>
                      <a:prstDash val="soli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r>
                        <a:rPr kumimoji="1" lang="ja-JP" altLang="en-US" sz="1400" dirty="0"/>
                        <a:t>見積依頼アプリ</a:t>
                      </a:r>
                    </a:p>
                  </a:txBody>
                  <a:tcPr anchor="ctr">
                    <a:lnL w="12700" cmpd="sng">
                      <a:solidFill>
                        <a:sysClr val="windowText" lastClr="000000"/>
                      </a:solidFill>
                      <a:prstDash val="soli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r>
                        <a:rPr kumimoji="1" lang="ja-JP" altLang="en-US" sz="1400" dirty="0"/>
                        <a:t>購買管理アプリ</a:t>
                      </a:r>
                    </a:p>
                  </a:txBody>
                  <a:tcPr anchor="ctr">
                    <a:lnL w="12700" cmpd="sng">
                      <a:solidFill>
                        <a:sysClr val="windowText" lastClr="000000"/>
                      </a:solidFill>
                      <a:prstDash val="soli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r>
                        <a:rPr kumimoji="1" lang="ja-JP" altLang="en-US" sz="1400" dirty="0"/>
                        <a:t>検収アプリ</a:t>
                      </a:r>
                    </a:p>
                  </a:txBody>
                  <a:tcPr anchor="ctr">
                    <a:lnL w="12700" cmpd="sng">
                      <a:solidFill>
                        <a:sysClr val="windowText" lastClr="000000"/>
                      </a:solidFill>
                      <a:prstDash val="soli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r>
                        <a:rPr kumimoji="1" lang="ja-JP" altLang="en-US" sz="1400" dirty="0"/>
                        <a:t>会計（支払通知）アプリ</a:t>
                      </a:r>
                    </a:p>
                  </a:txBody>
                  <a:tcPr anchor="ctr">
                    <a:lnL w="12700" cmpd="sng">
                      <a:solidFill>
                        <a:sysClr val="windowText" lastClr="000000"/>
                      </a:solidFill>
                      <a:prstDash val="solid"/>
                    </a:lnL>
                    <a:lnR w="12700" cmpd="sng">
                      <a:solidFill>
                        <a:sysClr val="windowText" lastClr="000000"/>
                      </a:solidFill>
                      <a:prstDash val="soli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0375493"/>
                  </a:ext>
                </a:extLst>
              </a:tr>
              <a:tr h="639181">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r>
                        <a:rPr kumimoji="1" lang="ja-JP" altLang="en-US" sz="1400" dirty="0"/>
                        <a:t>受注者</a:t>
                      </a:r>
                      <a:endParaRPr kumimoji="1" lang="en-US" altLang="ja-JP" sz="1400" dirty="0"/>
                    </a:p>
                    <a:p>
                      <a:pPr algn="ctr"/>
                      <a:r>
                        <a:rPr kumimoji="1" lang="ja-JP" altLang="en-US" sz="1400" dirty="0"/>
                        <a:t>アプリ</a:t>
                      </a:r>
                    </a:p>
                  </a:txBody>
                  <a:tcPr anchor="ctr">
                    <a:lnL w="12700" cmpd="sng">
                      <a:solidFill>
                        <a:sysClr val="windowText" lastClr="000000"/>
                      </a:solidFill>
                      <a:prstDash val="solid"/>
                    </a:lnL>
                    <a:lnR w="12700" cap="flat" cmpd="sng" algn="ctr">
                      <a:solidFill>
                        <a:sysClr val="windowText" lastClr="000000"/>
                      </a:solidFill>
                      <a:prstDash val="solid"/>
                      <a:round/>
                      <a:headEnd type="none" w="med" len="med"/>
                      <a:tailEnd type="none" w="med" len="med"/>
                    </a:lnR>
                    <a:lnT w="12700" cmpd="sng">
                      <a:solidFill>
                        <a:sysClr val="windowText" lastClr="000000"/>
                      </a:solidFill>
                      <a:prstDash val="solid"/>
                    </a:lnT>
                    <a:lnB w="12700" cmpd="sng">
                      <a:solidFill>
                        <a:sysClr val="windowText" lastClr="00000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r>
                        <a:rPr kumimoji="1" lang="ja-JP" altLang="en-US" sz="1400" dirty="0"/>
                        <a:t>見積回答アプリ</a:t>
                      </a:r>
                    </a:p>
                  </a:txBody>
                  <a:tcPr anchor="ctr">
                    <a:lnL w="12700" cmpd="sng">
                      <a:solidFill>
                        <a:sysClr val="windowText" lastClr="000000"/>
                      </a:solidFill>
                      <a:prstDash val="soli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Text" lastClr="00000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r>
                        <a:rPr kumimoji="1" lang="ja-JP" altLang="en-US" sz="1400" dirty="0"/>
                        <a:t>販売管理アプリ</a:t>
                      </a:r>
                    </a:p>
                  </a:txBody>
                  <a:tcPr anchor="ctr">
                    <a:lnL w="12700" cmpd="sng">
                      <a:solidFill>
                        <a:sysClr val="windowText" lastClr="000000"/>
                      </a:solidFill>
                      <a:prstDash val="soli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Text" lastClr="00000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r>
                        <a:rPr kumimoji="1" lang="ja-JP" altLang="en-US" sz="1400" dirty="0"/>
                        <a:t>出荷案内アプリ</a:t>
                      </a:r>
                    </a:p>
                  </a:txBody>
                  <a:tcPr anchor="ctr">
                    <a:lnL w="12700" cmpd="sng">
                      <a:solidFill>
                        <a:sysClr val="windowText" lastClr="000000"/>
                      </a:solidFill>
                      <a:prstDash val="soli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Text" lastClr="000000"/>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r>
                        <a:rPr kumimoji="1" lang="ja-JP" altLang="en-US" sz="1400" dirty="0"/>
                        <a:t>会計（請求）アプリ</a:t>
                      </a:r>
                    </a:p>
                  </a:txBody>
                  <a:tcPr anchor="ctr">
                    <a:lnL w="12700" cmpd="sng">
                      <a:solidFill>
                        <a:sysClr val="windowText" lastClr="000000"/>
                      </a:solidFill>
                      <a:prstDash val="solid"/>
                    </a:lnL>
                    <a:lnR w="12700" cmpd="sng">
                      <a:solidFill>
                        <a:sysClr val="windowText" lastClr="000000"/>
                      </a:solidFill>
                      <a:prstDash val="solid"/>
                    </a:lnR>
                    <a:lnT w="12700" cap="flat" cmpd="sng" algn="ctr">
                      <a:solidFill>
                        <a:sysClr val="windowText" lastClr="000000"/>
                      </a:solidFill>
                      <a:prstDash val="solid"/>
                      <a:round/>
                      <a:headEnd type="none" w="med" len="med"/>
                      <a:tailEnd type="none" w="med" len="med"/>
                    </a:lnT>
                    <a:lnB w="12700" cmpd="sng">
                      <a:solidFill>
                        <a:sysClr val="windowText" lastClr="000000"/>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2492428749"/>
                  </a:ext>
                </a:extLst>
              </a:tr>
            </a:tbl>
          </a:graphicData>
        </a:graphic>
      </p:graphicFrame>
      <p:sp>
        <p:nvSpPr>
          <p:cNvPr id="50" name="矢印: 右 5"/>
          <p:cNvSpPr/>
          <p:nvPr/>
        </p:nvSpPr>
        <p:spPr>
          <a:xfrm>
            <a:off x="3533274" y="1820673"/>
            <a:ext cx="432048" cy="266171"/>
          </a:xfrm>
          <a:prstGeom prst="rightArrow">
            <a:avLst/>
          </a:prstGeom>
          <a:solidFill>
            <a:srgbClr val="4F81BD"/>
          </a:solidFill>
          <a:ln w="25400" cap="flat" cmpd="sng" algn="ctr">
            <a:solidFill>
              <a:srgbClr val="4F81BD">
                <a:shade val="50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1" name="矢印: 右 51"/>
          <p:cNvSpPr/>
          <p:nvPr/>
        </p:nvSpPr>
        <p:spPr>
          <a:xfrm>
            <a:off x="5405482" y="1837002"/>
            <a:ext cx="432048" cy="266171"/>
          </a:xfrm>
          <a:prstGeom prst="rightArrow">
            <a:avLst/>
          </a:prstGeom>
          <a:solidFill>
            <a:srgbClr val="4F81BD"/>
          </a:solidFill>
          <a:ln w="25400" cap="flat" cmpd="sng" algn="ctr">
            <a:solidFill>
              <a:srgbClr val="4F81BD">
                <a:shade val="50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2" name="矢印: 右 53"/>
          <p:cNvSpPr/>
          <p:nvPr/>
        </p:nvSpPr>
        <p:spPr>
          <a:xfrm>
            <a:off x="7222011" y="1820669"/>
            <a:ext cx="432048" cy="266171"/>
          </a:xfrm>
          <a:prstGeom prst="rightArrow">
            <a:avLst/>
          </a:prstGeom>
          <a:solidFill>
            <a:srgbClr val="4F81BD"/>
          </a:solidFill>
          <a:ln w="25400" cap="flat" cmpd="sng" algn="ctr">
            <a:solidFill>
              <a:srgbClr val="4F81BD">
                <a:shade val="50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101041520"/>
      </p:ext>
    </p:extLst>
  </p:cSld>
  <p:clrMapOvr>
    <a:masterClrMapping/>
  </p:clrMapOvr>
  <p:transition/>
</p:sld>
</file>

<file path=ppt/theme/theme1.xml><?xml version="1.0" encoding="utf-8"?>
<a:theme xmlns:a="http://schemas.openxmlformats.org/drawingml/2006/main" name="4_BCS Template White Background">
  <a:themeElements>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fontScheme name="3_BCS Template White Background">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6350" cap="flat" cmpd="sng" algn="ctr">
          <a:solidFill>
            <a:schemeClr val="tx1"/>
          </a:solidFill>
          <a:prstDash val="solid"/>
          <a:round/>
          <a:headEnd type="none" w="med" len="med"/>
          <a:tailEnd type="none" w="lg" len="lg"/>
        </a:ln>
        <a:effectLst/>
      </a:spPr>
      <a:bodyPr vert="horz" wrap="square" lIns="90000" tIns="46800" rIns="90000" bIns="46800" numCol="1" rtlCol="0"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 typeface="Wingdings" pitchFamily="2" charset="2"/>
          <a:buNone/>
          <a:tabLst/>
          <a:defRPr kumimoji="0"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defRPr>
        </a:defPPr>
      </a:lstStyle>
    </a:spDef>
    <a:lnDef>
      <a:spPr bwMode="auto">
        <a:xfrm>
          <a:off x="0" y="0"/>
          <a:ext cx="1" cy="1"/>
        </a:xfrm>
        <a:custGeom>
          <a:avLst/>
          <a:gdLst/>
          <a:ahLst/>
          <a:cxnLst/>
          <a:rect l="0" t="0" r="0" b="0"/>
          <a:pathLst/>
        </a:custGeom>
        <a:solidFill>
          <a:schemeClr val="bg1"/>
        </a:solidFill>
        <a:ln w="6350" cap="flat" cmpd="sng" algn="ctr">
          <a:solidFill>
            <a:schemeClr val="tx1"/>
          </a:solidFill>
          <a:prstDash val="solid"/>
          <a:round/>
          <a:headEnd type="none" w="med" len="med"/>
          <a:tailEnd type="none" w="lg" len="lg"/>
        </a:ln>
        <a:effectLst/>
      </a:spPr>
      <a:bodyPr vert="horz" wrap="square" lIns="90000" tIns="46800" rIns="90000" bIns="46800" numCol="1"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 typeface="Wingdings" pitchFamily="2" charset="2"/>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lnDef>
  </a:objectDefaults>
  <a:extraClrSchemeLst>
    <a:extraClrScheme>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1719</Words>
  <Application>Microsoft Office PowerPoint</Application>
  <PresentationFormat>A4 210 x 297 mm</PresentationFormat>
  <Paragraphs>455</Paragraphs>
  <Slides>13</Slides>
  <Notes>2</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13</vt:i4>
      </vt:variant>
    </vt:vector>
  </HeadingPairs>
  <TitlesOfParts>
    <vt:vector size="23" baseType="lpstr">
      <vt:lpstr>HGP創英角ｺﾞｼｯｸUB</vt:lpstr>
      <vt:lpstr>HG丸ｺﾞｼｯｸM-PRO</vt:lpstr>
      <vt:lpstr>Meiryo UI</vt:lpstr>
      <vt:lpstr>ＭＳ Ｐゴシック</vt:lpstr>
      <vt:lpstr>SimSun</vt:lpstr>
      <vt:lpstr>メイリオ</vt:lpstr>
      <vt:lpstr>Arial</vt:lpstr>
      <vt:lpstr>Calibri</vt:lpstr>
      <vt:lpstr>Wingdings</vt:lpstr>
      <vt:lpstr>4_BCS Template White Background</vt:lpstr>
      <vt:lpstr>PowerPoint プレゼンテーション</vt:lpstr>
      <vt:lpstr>平成２８年度「経営力向上・IT基盤整備支援事業」 次世代企業間データ連携調査事業 中間報告（抜粋）</vt:lpstr>
      <vt:lpstr>１－２．事業の目的 　１－２－２．次世代企業間データ連携の目指す姿</vt:lpstr>
      <vt:lpstr>２－１．本事業の全体構成 　２－１－１．事業実施体制</vt:lpstr>
      <vt:lpstr>２－１．本事業の全体構成 　２－１－２．事業全体スケジュール</vt:lpstr>
      <vt:lpstr>２－３．実証プロジェクトの構成</vt:lpstr>
      <vt:lpstr>４－１．各実証プロジェクトの実施内容 </vt:lpstr>
      <vt:lpstr>３－２．実証プロジェクト公募における開発要件 　３－２－１．メッセージ仕様</vt:lpstr>
      <vt:lpstr>３－２．実証プロジェクト公募における開発要件 　３－２－１．メッセージ仕様</vt:lpstr>
      <vt:lpstr>３－２．実証プロジェクト公募における開発要件 　３－２－２．実装仕様</vt:lpstr>
      <vt:lpstr>６－３．次世代データ連携の展開と課題 　６－３－２．IoT連携</vt:lpstr>
      <vt:lpstr>６－４．次のステップで取り組むべき事項の検討 　６－４－２．金融EDI連携に関する実証</vt:lpstr>
      <vt:lpstr>６－１．普及・自走化に向けた取組の想定 　６－１－２．普及サービスモデルの横展開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2016-12-13T10:42:06Z</dcterms:created>
  <dcterms:modified xsi:type="dcterms:W3CDTF">2017-07-24T00:25:28Z</dcterms:modified>
</cp:coreProperties>
</file>