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3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64FC1-E659-49CD-BF25-FC2741E83F0C}" type="datetimeFigureOut">
              <a:rPr kumimoji="1" lang="ja-JP" altLang="en-US" smtClean="0"/>
              <a:t>2017/7/24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199AF-96B2-4670-A74D-929FF45CE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74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53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90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4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51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04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21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37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02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693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15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45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81973-469F-452F-B743-9CADA56D12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22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A84-48EC-4B24-8C64-46F50139C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041669"/>
          </a:xfrm>
        </p:spPr>
        <p:txBody>
          <a:bodyPr>
            <a:normAutofit/>
          </a:bodyPr>
          <a:lstStyle/>
          <a:p>
            <a:r>
              <a:rPr kumimoji="1" lang="ja-JP" altLang="en-US" sz="4400" dirty="0"/>
              <a:t>中小企業庁データ連携事業のメッセージ仕様＜報告＞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71464E0F-CF88-49C9-9105-F6D141967F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948544"/>
            <a:ext cx="6858000" cy="1309255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2017</a:t>
            </a:r>
            <a:r>
              <a:rPr kumimoji="1" lang="ja-JP" altLang="en-US" dirty="0"/>
              <a:t>年</a:t>
            </a:r>
            <a:r>
              <a:rPr kumimoji="1" lang="en-US" altLang="ja-JP" dirty="0"/>
              <a:t>7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21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r>
              <a:rPr lang="ja-JP" altLang="en-US" dirty="0"/>
              <a:t>特定非営利活動法人</a:t>
            </a:r>
            <a:endParaRPr lang="en-US" altLang="ja-JP" dirty="0"/>
          </a:p>
          <a:p>
            <a:r>
              <a:rPr kumimoji="1" lang="en-US" altLang="ja-JP" dirty="0"/>
              <a:t>IT</a:t>
            </a:r>
            <a:r>
              <a:rPr kumimoji="1" lang="ja-JP" altLang="en-US" dirty="0"/>
              <a:t>コーディネータ協会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4DEA3A-F817-4639-939E-BC5A1C2CA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EF1F87-B674-46B8-B6D1-8592FBEEB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8ED44B-E102-4BDC-8638-C8E5F7B9D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40E4CDF-46F6-4EBD-B458-1A512F9F99EE}"/>
              </a:ext>
            </a:extLst>
          </p:cNvPr>
          <p:cNvSpPr txBox="1"/>
          <p:nvPr/>
        </p:nvSpPr>
        <p:spPr>
          <a:xfrm>
            <a:off x="452487" y="348792"/>
            <a:ext cx="25764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業界横断</a:t>
            </a:r>
            <a:r>
              <a:rPr kumimoji="1" lang="en-US" altLang="ja-JP" dirty="0"/>
              <a:t>2017-1-07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708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F521EB-F968-408C-92A0-2ADE55CBA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5529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en-US" sz="3600" dirty="0"/>
              <a:t>中企庁事業のメッセージ</a:t>
            </a:r>
            <a:r>
              <a:rPr kumimoji="1" lang="ja-JP" altLang="en-US" sz="3600" dirty="0"/>
              <a:t>仕様（まとめ）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6F728-81BE-42D8-A20A-0D4A728A8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913" y="1150216"/>
            <a:ext cx="8172451" cy="4782993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/>
              <a:t>メッセージ</a:t>
            </a:r>
            <a:r>
              <a:rPr kumimoji="1" lang="ja-JP" altLang="en-US" dirty="0"/>
              <a:t>ドメイン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中小企業ドメイン：</a:t>
            </a:r>
            <a:r>
              <a:rPr lang="ja-JP" altLang="en-US" dirty="0"/>
              <a:t>下記をのぞく９</a:t>
            </a:r>
            <a:r>
              <a:rPr kumimoji="1" lang="ja-JP" altLang="en-US" dirty="0"/>
              <a:t>プロジェクト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貿易ドメイン：貿易プロジェクト</a:t>
            </a:r>
            <a:endParaRPr kumimoji="1" lang="en-US" altLang="ja-JP" dirty="0"/>
          </a:p>
          <a:p>
            <a:pPr lvl="1"/>
            <a:r>
              <a:rPr lang="ja-JP" altLang="en-US" dirty="0"/>
              <a:t>自動車ドメイン：自動車プロジェクト、碧南プロジェクト</a:t>
            </a:r>
            <a:endParaRPr lang="en-US" altLang="ja-JP" dirty="0"/>
          </a:p>
          <a:p>
            <a:pPr lvl="1"/>
            <a:r>
              <a:rPr kumimoji="1" lang="ja-JP" altLang="en-US" dirty="0"/>
              <a:t>その他：</a:t>
            </a:r>
            <a:r>
              <a:rPr kumimoji="1" lang="en-US" altLang="ja-JP" dirty="0"/>
              <a:t>PO</a:t>
            </a:r>
            <a:r>
              <a:rPr kumimoji="1" lang="ja-JP" altLang="en-US" dirty="0"/>
              <a:t>ファイナンス（多摩プロジェクトのサブプロジェクト）</a:t>
            </a:r>
            <a:endParaRPr kumimoji="1" lang="en-US" altLang="ja-JP" dirty="0"/>
          </a:p>
          <a:p>
            <a:r>
              <a:rPr lang="ja-JP" altLang="en-US" dirty="0"/>
              <a:t>追加</a:t>
            </a:r>
            <a:r>
              <a:rPr lang="en-US" altLang="ja-JP" dirty="0"/>
              <a:t>BIE</a:t>
            </a:r>
          </a:p>
          <a:p>
            <a:pPr lvl="1"/>
            <a:r>
              <a:rPr lang="ja-JP" altLang="en-US" dirty="0"/>
              <a:t>中小企業ドメインについては、</a:t>
            </a:r>
            <a:r>
              <a:rPr kumimoji="1" lang="ja-JP" altLang="en-US" dirty="0"/>
              <a:t>各コンソーシアム要望</a:t>
            </a:r>
            <a:r>
              <a:rPr lang="ja-JP" altLang="en-US" dirty="0"/>
              <a:t>の</a:t>
            </a:r>
            <a:r>
              <a:rPr kumimoji="1" lang="ja-JP" altLang="en-US" dirty="0"/>
              <a:t>情報項目（</a:t>
            </a:r>
            <a:r>
              <a:rPr kumimoji="1" lang="en-US" altLang="ja-JP" dirty="0"/>
              <a:t>BIE</a:t>
            </a:r>
            <a:r>
              <a:rPr kumimoji="1" lang="ja-JP" altLang="en-US" dirty="0"/>
              <a:t>）を調査し、追加標準化が妥当と思われる</a:t>
            </a:r>
            <a:r>
              <a:rPr lang="en-US" altLang="ja-JP" dirty="0"/>
              <a:t>BIE</a:t>
            </a:r>
            <a:r>
              <a:rPr lang="ja-JP" altLang="en-US" dirty="0"/>
              <a:t>を追加</a:t>
            </a:r>
            <a:endParaRPr lang="en-US" altLang="ja-JP" dirty="0"/>
          </a:p>
          <a:p>
            <a:pPr lvl="1"/>
            <a:r>
              <a:rPr kumimoji="1" lang="ja-JP" altLang="en-US" dirty="0"/>
              <a:t>７月末で実証検証用メッセージを一旦固定する</a:t>
            </a:r>
            <a:endParaRPr kumimoji="1" lang="en-US" altLang="ja-JP" dirty="0"/>
          </a:p>
          <a:p>
            <a:r>
              <a:rPr lang="ja-JP" altLang="en-US" dirty="0"/>
              <a:t>金融連携、</a:t>
            </a:r>
            <a:r>
              <a:rPr lang="en-US" altLang="ja-JP" dirty="0"/>
              <a:t>IoT</a:t>
            </a:r>
            <a:r>
              <a:rPr lang="ja-JP" altLang="en-US" dirty="0"/>
              <a:t>連携、支給品、</a:t>
            </a:r>
            <a:r>
              <a:rPr lang="en-US" altLang="ja-JP" dirty="0"/>
              <a:t>PO</a:t>
            </a:r>
            <a:r>
              <a:rPr lang="ja-JP" altLang="en-US" dirty="0"/>
              <a:t>ファイナンスについて業務プロセスを分析中。今後メッセージを策定。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43FB23-0FD1-41F7-BD28-5F181FDA6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7AE47B-2851-4831-8EBC-414A035A4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2017©ITCA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196688-EFC6-4090-81BF-47F998D06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793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157EFF-3E8D-4D9A-AD1C-EC7EF4AA8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8379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/>
              <a:t>追加する</a:t>
            </a:r>
            <a:r>
              <a:rPr kumimoji="1" lang="en-US" altLang="ja-JP" dirty="0"/>
              <a:t>BIE</a:t>
            </a:r>
            <a:r>
              <a:rPr kumimoji="1" lang="ja-JP" altLang="en-US" dirty="0"/>
              <a:t>（その１）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2114E6-17D3-4A5C-A97D-B742E638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46" y="1137805"/>
            <a:ext cx="7886700" cy="5215012"/>
          </a:xfrm>
        </p:spPr>
        <p:txBody>
          <a:bodyPr>
            <a:normAutofit fontScale="85000" lnSpcReduction="10000"/>
          </a:bodyPr>
          <a:lstStyle/>
          <a:p>
            <a:r>
              <a:rPr kumimoji="1" lang="ja-JP" altLang="en-US" dirty="0"/>
              <a:t>見積依頼メッセージ</a:t>
            </a:r>
            <a:endParaRPr kumimoji="1" lang="en-US" altLang="ja-JP" dirty="0"/>
          </a:p>
          <a:p>
            <a:pPr lvl="1"/>
            <a:r>
              <a:rPr lang="ja-JP" altLang="en-US" dirty="0"/>
              <a:t>見積依頼／参照注文書アソシエーション</a:t>
            </a:r>
            <a:endParaRPr lang="en-US" altLang="ja-JP" dirty="0"/>
          </a:p>
          <a:p>
            <a:pPr lvl="2"/>
            <a:r>
              <a:rPr lang="ja-JP" altLang="en-US" dirty="0"/>
              <a:t>（参照）注文書番号、（参照）注文書発行日、（参照）注文状態区分コード、</a:t>
            </a:r>
            <a:r>
              <a:rPr lang="zh-CN" altLang="en-US" dirty="0"/>
              <a:t>（参照）注文履歴番号</a:t>
            </a:r>
            <a:r>
              <a:rPr lang="ja-JP" altLang="en-US" dirty="0" err="1"/>
              <a:t>、</a:t>
            </a:r>
            <a:r>
              <a:rPr lang="zh-TW" altLang="en-US" dirty="0"/>
              <a:t>（参照）注文書情報</a:t>
            </a:r>
            <a:endParaRPr lang="en-US" altLang="zh-TW" dirty="0"/>
          </a:p>
          <a:p>
            <a:pPr lvl="1"/>
            <a:r>
              <a:rPr lang="ja-JP" altLang="en-US" dirty="0"/>
              <a:t>見積依頼明細行／参照注文明細行アソシエーション</a:t>
            </a:r>
            <a:endParaRPr lang="en-US" altLang="ja-JP" dirty="0"/>
          </a:p>
          <a:p>
            <a:pPr lvl="2"/>
            <a:r>
              <a:rPr lang="ja-JP" altLang="en-US" dirty="0"/>
              <a:t>（参照）注文明細番号、（参照）注文明細状態区分コード、（参照）注文明細行番号、（参照）注文明細情報</a:t>
            </a:r>
            <a:endParaRPr lang="en-US" altLang="ja-JP" dirty="0"/>
          </a:p>
          <a:p>
            <a:pPr lvl="1"/>
            <a:r>
              <a:rPr lang="ja-JP" altLang="en-US" dirty="0"/>
              <a:t>見積依頼明細行／梱包アソシエーション</a:t>
            </a:r>
            <a:endParaRPr lang="en-US" altLang="ja-JP" dirty="0"/>
          </a:p>
          <a:p>
            <a:pPr lvl="2"/>
            <a:r>
              <a:rPr lang="zh-TW" altLang="en-US" dirty="0"/>
              <a:t>梱包単位個数</a:t>
            </a:r>
            <a:endParaRPr lang="en-US" altLang="zh-TW" dirty="0"/>
          </a:p>
          <a:p>
            <a:pPr lvl="0"/>
            <a:r>
              <a:rPr lang="ja-JP" altLang="en-US" dirty="0">
                <a:solidFill>
                  <a:prstClr val="black"/>
                </a:solidFill>
              </a:rPr>
              <a:t>見積回答メッセージ</a:t>
            </a:r>
            <a:endParaRPr lang="en-US" altLang="ja-JP" dirty="0">
              <a:solidFill>
                <a:prstClr val="black"/>
              </a:solidFill>
            </a:endParaRPr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見積回答／参照注文書アソシエーション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ja-JP" altLang="en-US" sz="2100" dirty="0">
                <a:solidFill>
                  <a:prstClr val="black"/>
                </a:solidFill>
              </a:rPr>
              <a:t>（参照）注文書番号、（参照）注文書発行日、（参照）注文状態区分コード、</a:t>
            </a:r>
            <a:r>
              <a:rPr lang="zh-CN" altLang="en-US" sz="2100" dirty="0">
                <a:solidFill>
                  <a:prstClr val="black"/>
                </a:solidFill>
              </a:rPr>
              <a:t>（参照）注文履歴番号</a:t>
            </a:r>
            <a:r>
              <a:rPr lang="ja-JP" altLang="en-US" sz="2100" dirty="0" err="1">
                <a:solidFill>
                  <a:prstClr val="black"/>
                </a:solidFill>
              </a:rPr>
              <a:t>、</a:t>
            </a:r>
            <a:r>
              <a:rPr lang="zh-TW" altLang="en-US" sz="2100" dirty="0">
                <a:solidFill>
                  <a:prstClr val="black"/>
                </a:solidFill>
              </a:rPr>
              <a:t>（参照）注文書情報</a:t>
            </a:r>
            <a:endParaRPr lang="en-US" altLang="zh-TW" sz="2100" dirty="0">
              <a:solidFill>
                <a:prstClr val="black"/>
              </a:solidFill>
            </a:endParaRPr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見積回答明細行／参照注文明細行アソシエーション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ja-JP" altLang="en-US" sz="2100" dirty="0">
                <a:solidFill>
                  <a:prstClr val="black"/>
                </a:solidFill>
              </a:rPr>
              <a:t>（参照）注文明細番号、（参照）注文明細状態区分コード、（参照）注文明細行番号、（参照）注文明細情報</a:t>
            </a:r>
            <a:endParaRPr lang="en-US" altLang="ja-JP" sz="2100" dirty="0">
              <a:solidFill>
                <a:prstClr val="black"/>
              </a:solidFill>
            </a:endParaRPr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見積回答明細行／梱包アソシエーション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zh-TW" altLang="en-US" sz="2100" dirty="0">
                <a:solidFill>
                  <a:prstClr val="black"/>
                </a:solidFill>
              </a:rPr>
              <a:t>梱包単位個数</a:t>
            </a:r>
            <a:endParaRPr lang="ja-JP" altLang="en-US" sz="2100" dirty="0">
              <a:solidFill>
                <a:prstClr val="black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FFF81-7582-49DE-817F-D494E7669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35F9C8-05A5-4438-B622-FBE8F9DDC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E95DC1-B9B0-4CFB-8493-A17D17582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153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157EFF-3E8D-4D9A-AD1C-EC7EF4AA8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8379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/>
              <a:t>追加する</a:t>
            </a:r>
            <a:r>
              <a:rPr kumimoji="1" lang="en-US" altLang="ja-JP" dirty="0"/>
              <a:t>BIE</a:t>
            </a:r>
            <a:r>
              <a:rPr kumimoji="1" lang="ja-JP" altLang="en-US" dirty="0"/>
              <a:t>（その２）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2114E6-17D3-4A5C-A97D-B742E638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46" y="1137805"/>
            <a:ext cx="7886700" cy="4759036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注文メッセージ</a:t>
            </a:r>
            <a:endParaRPr kumimoji="1" lang="en-US" altLang="ja-JP" dirty="0"/>
          </a:p>
          <a:p>
            <a:pPr lvl="1"/>
            <a:r>
              <a:rPr lang="ja-JP" altLang="en-US" dirty="0"/>
              <a:t>注文明細決済／取引税アソシエーション</a:t>
            </a:r>
            <a:endParaRPr lang="en-US" altLang="ja-JP" dirty="0"/>
          </a:p>
          <a:p>
            <a:pPr lvl="2"/>
            <a:r>
              <a:rPr lang="ja-JP" altLang="en-US" dirty="0"/>
              <a:t>明細税区分コード</a:t>
            </a:r>
            <a:endParaRPr lang="en-US" altLang="zh-TW" dirty="0"/>
          </a:p>
          <a:p>
            <a:pPr lvl="1"/>
            <a:r>
              <a:rPr lang="ja-JP" altLang="en-US" dirty="0"/>
              <a:t>注文明細／取引製品アソシエーション</a:t>
            </a:r>
            <a:endParaRPr lang="en-US" altLang="ja-JP" dirty="0"/>
          </a:p>
          <a:p>
            <a:pPr lvl="2"/>
            <a:r>
              <a:rPr lang="ja-JP" altLang="en-US" dirty="0"/>
              <a:t>受注者品名コード、発注者品名コード</a:t>
            </a:r>
            <a:endParaRPr lang="en-US" altLang="ja-JP" dirty="0"/>
          </a:p>
          <a:p>
            <a:pPr lvl="1"/>
            <a:r>
              <a:rPr lang="ja-JP" altLang="en-US" dirty="0"/>
              <a:t>注文明細製品／（参照）支給文書アソシエーション</a:t>
            </a:r>
            <a:endParaRPr lang="en-US" altLang="ja-JP" dirty="0"/>
          </a:p>
          <a:p>
            <a:pPr lvl="2"/>
            <a:r>
              <a:rPr lang="en-US" altLang="zh-TW" dirty="0"/>
              <a:t>(</a:t>
            </a:r>
            <a:r>
              <a:rPr lang="zh-TW" altLang="en-US" dirty="0"/>
              <a:t>参照</a:t>
            </a:r>
            <a:r>
              <a:rPr lang="en-US" altLang="zh-TW" dirty="0"/>
              <a:t>)</a:t>
            </a:r>
            <a:r>
              <a:rPr lang="zh-TW" altLang="en-US" dirty="0"/>
              <a:t>支給書番号</a:t>
            </a:r>
            <a:r>
              <a:rPr lang="ja-JP" altLang="en-US" dirty="0" err="1"/>
              <a:t>、</a:t>
            </a:r>
            <a:r>
              <a:rPr lang="en-US" altLang="ja-JP" dirty="0"/>
              <a:t>(</a:t>
            </a:r>
            <a:r>
              <a:rPr lang="ja-JP" altLang="en-US" dirty="0"/>
              <a:t>参照</a:t>
            </a:r>
            <a:r>
              <a:rPr lang="en-US" altLang="ja-JP" dirty="0"/>
              <a:t>)</a:t>
            </a:r>
            <a:r>
              <a:rPr lang="ja-JP" altLang="en-US" dirty="0"/>
              <a:t>支給タイプ区分コード</a:t>
            </a:r>
            <a:endParaRPr lang="en-US" altLang="zh-TW" dirty="0"/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注文明細行／梱包アソシエーション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zh-TW" altLang="en-US" sz="2100" dirty="0">
                <a:solidFill>
                  <a:prstClr val="black"/>
                </a:solidFill>
              </a:rPr>
              <a:t>梱包単位個数</a:t>
            </a:r>
            <a:endParaRPr lang="ja-JP" altLang="en-US" sz="2100" dirty="0">
              <a:solidFill>
                <a:prstClr val="black"/>
              </a:solidFill>
            </a:endParaRPr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注文明細行／生産アソシエーション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ja-JP" altLang="en-US" sz="2100" dirty="0">
                <a:solidFill>
                  <a:prstClr val="black"/>
                </a:solidFill>
              </a:rPr>
              <a:t>製番</a:t>
            </a:r>
            <a:endParaRPr lang="en-US" altLang="ja-JP" sz="2100" dirty="0">
              <a:solidFill>
                <a:prstClr val="black"/>
              </a:solidFill>
            </a:endParaRPr>
          </a:p>
          <a:p>
            <a:pPr lvl="1"/>
            <a:r>
              <a:rPr lang="ja-JP" altLang="en-US" sz="2500" dirty="0">
                <a:solidFill>
                  <a:prstClr val="black"/>
                </a:solidFill>
              </a:rPr>
              <a:t>生産／生産工程アソシエーション</a:t>
            </a:r>
            <a:endParaRPr lang="en-US" altLang="ja-JP" sz="2500" dirty="0">
              <a:solidFill>
                <a:prstClr val="black"/>
              </a:solidFill>
            </a:endParaRPr>
          </a:p>
          <a:p>
            <a:pPr lvl="2"/>
            <a:r>
              <a:rPr lang="ja-JP" altLang="en-US" sz="2100" dirty="0">
                <a:solidFill>
                  <a:prstClr val="black"/>
                </a:solidFill>
              </a:rPr>
              <a:t>工程名</a:t>
            </a:r>
            <a:endParaRPr lang="en-US" altLang="zh-TW" sz="2100" dirty="0">
              <a:solidFill>
                <a:prstClr val="black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A90B89-379B-48FE-8CC4-87A44739F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7F1478-2A1D-467F-B612-24F468236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12039A-79FE-4CF7-8A71-9EBEE8526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337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157EFF-3E8D-4D9A-AD1C-EC7EF4AA8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8379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/>
              <a:t>追加する</a:t>
            </a:r>
            <a:r>
              <a:rPr kumimoji="1" lang="en-US" altLang="ja-JP" dirty="0"/>
              <a:t>BIE</a:t>
            </a:r>
            <a:r>
              <a:rPr kumimoji="1" lang="ja-JP" altLang="en-US" dirty="0"/>
              <a:t>（その３）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2114E6-17D3-4A5C-A97D-B742E638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46" y="1137805"/>
            <a:ext cx="7886700" cy="4759036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注文回答メッセージ</a:t>
            </a:r>
            <a:endParaRPr kumimoji="1" lang="en-US" altLang="ja-JP" dirty="0"/>
          </a:p>
          <a:p>
            <a:pPr lvl="1"/>
            <a:r>
              <a:rPr lang="ja-JP" altLang="en-US" dirty="0"/>
              <a:t>注文回答明細決済／取引税アソシエーション</a:t>
            </a:r>
            <a:endParaRPr lang="en-US" altLang="ja-JP" dirty="0"/>
          </a:p>
          <a:p>
            <a:pPr lvl="2"/>
            <a:r>
              <a:rPr lang="ja-JP" altLang="en-US" dirty="0"/>
              <a:t>明細税区分コード</a:t>
            </a:r>
            <a:endParaRPr lang="en-US" altLang="zh-TW" dirty="0"/>
          </a:p>
          <a:p>
            <a:pPr lvl="1"/>
            <a:r>
              <a:rPr lang="ja-JP" altLang="en-US" dirty="0"/>
              <a:t>注文回答明細／取引製品アソシエーション</a:t>
            </a:r>
            <a:endParaRPr lang="en-US" altLang="ja-JP" dirty="0"/>
          </a:p>
          <a:p>
            <a:pPr lvl="2"/>
            <a:r>
              <a:rPr lang="ja-JP" altLang="en-US" dirty="0"/>
              <a:t>受注者品名コード、発注者品名コード</a:t>
            </a:r>
            <a:endParaRPr lang="en-US" altLang="ja-JP" dirty="0"/>
          </a:p>
          <a:p>
            <a:pPr lvl="1"/>
            <a:r>
              <a:rPr lang="ja-JP" altLang="en-US" dirty="0"/>
              <a:t>注文回答明細製品／（参照）支給文書アソシエーション</a:t>
            </a:r>
            <a:endParaRPr lang="en-US" altLang="ja-JP" dirty="0"/>
          </a:p>
          <a:p>
            <a:pPr lvl="2"/>
            <a:r>
              <a:rPr lang="en-US" altLang="zh-TW" dirty="0"/>
              <a:t>(</a:t>
            </a:r>
            <a:r>
              <a:rPr lang="zh-TW" altLang="en-US" dirty="0"/>
              <a:t>参照</a:t>
            </a:r>
            <a:r>
              <a:rPr lang="en-US" altLang="zh-TW" dirty="0"/>
              <a:t>)</a:t>
            </a:r>
            <a:r>
              <a:rPr lang="zh-TW" altLang="en-US" dirty="0"/>
              <a:t>支給書番号</a:t>
            </a:r>
            <a:r>
              <a:rPr lang="ja-JP" altLang="en-US" dirty="0" err="1"/>
              <a:t>、</a:t>
            </a:r>
            <a:r>
              <a:rPr lang="en-US" altLang="ja-JP" dirty="0"/>
              <a:t>(</a:t>
            </a:r>
            <a:r>
              <a:rPr lang="ja-JP" altLang="en-US" dirty="0"/>
              <a:t>参照</a:t>
            </a:r>
            <a:r>
              <a:rPr lang="en-US" altLang="ja-JP" dirty="0"/>
              <a:t>)</a:t>
            </a:r>
            <a:r>
              <a:rPr lang="ja-JP" altLang="en-US" dirty="0"/>
              <a:t>支給タイプ区分コード</a:t>
            </a:r>
            <a:endParaRPr lang="en-US" altLang="zh-TW" dirty="0"/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注文回答明細行／梱包アソシエーション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zh-TW" altLang="en-US" sz="2100" dirty="0">
                <a:solidFill>
                  <a:prstClr val="black"/>
                </a:solidFill>
              </a:rPr>
              <a:t>梱包単位個数</a:t>
            </a:r>
            <a:endParaRPr lang="ja-JP" altLang="en-US" sz="2100" dirty="0">
              <a:solidFill>
                <a:prstClr val="black"/>
              </a:solidFill>
            </a:endParaRPr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注文回答明細行／生産アソシエーション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ja-JP" altLang="en-US" sz="2100" dirty="0">
                <a:solidFill>
                  <a:prstClr val="black"/>
                </a:solidFill>
              </a:rPr>
              <a:t>製番</a:t>
            </a:r>
            <a:endParaRPr lang="en-US" altLang="ja-JP" sz="2100" dirty="0">
              <a:solidFill>
                <a:prstClr val="black"/>
              </a:solidFill>
            </a:endParaRPr>
          </a:p>
          <a:p>
            <a:pPr lvl="1"/>
            <a:r>
              <a:rPr lang="ja-JP" altLang="en-US" sz="2500" dirty="0">
                <a:solidFill>
                  <a:prstClr val="black"/>
                </a:solidFill>
              </a:rPr>
              <a:t>生産／生産工程アソシエーション</a:t>
            </a:r>
            <a:endParaRPr lang="en-US" altLang="ja-JP" sz="2500" dirty="0">
              <a:solidFill>
                <a:prstClr val="black"/>
              </a:solidFill>
            </a:endParaRPr>
          </a:p>
          <a:p>
            <a:pPr lvl="2"/>
            <a:r>
              <a:rPr lang="ja-JP" altLang="en-US" sz="2100" dirty="0">
                <a:solidFill>
                  <a:prstClr val="black"/>
                </a:solidFill>
              </a:rPr>
              <a:t>工程名</a:t>
            </a:r>
            <a:endParaRPr lang="en-US" altLang="zh-TW" sz="2100" dirty="0">
              <a:solidFill>
                <a:prstClr val="black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A90B89-379B-48FE-8CC4-87A44739F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2017/7/28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ver1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7F1478-2A1D-467F-B612-24F468236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2017©ITCA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12039A-79FE-4CF7-8A71-9EBEE8526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E81973-469F-452F-B743-9CADA56D12D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19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157EFF-3E8D-4D9A-AD1C-EC7EF4AA8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8379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/>
              <a:t>追加する</a:t>
            </a:r>
            <a:r>
              <a:rPr kumimoji="1" lang="en-US" altLang="ja-JP" dirty="0"/>
              <a:t>BIE</a:t>
            </a:r>
            <a:r>
              <a:rPr kumimoji="1" lang="ja-JP" altLang="en-US" dirty="0"/>
              <a:t>（その４）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2114E6-17D3-4A5C-A97D-B742E638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46" y="1137805"/>
            <a:ext cx="7886700" cy="4759036"/>
          </a:xfrm>
        </p:spPr>
        <p:txBody>
          <a:bodyPr>
            <a:normAutofit/>
          </a:bodyPr>
          <a:lstStyle/>
          <a:p>
            <a:r>
              <a:rPr lang="ja-JP" altLang="en-US" dirty="0"/>
              <a:t>出荷案内メッセージ</a:t>
            </a:r>
            <a:endParaRPr kumimoji="1" lang="en-US" altLang="ja-JP" dirty="0"/>
          </a:p>
          <a:p>
            <a:pPr lvl="1"/>
            <a:r>
              <a:rPr lang="ja-JP" altLang="en-US" dirty="0"/>
              <a:t>出荷明細配送／供給計画アソシエーション</a:t>
            </a:r>
            <a:endParaRPr lang="en-US" altLang="ja-JP" dirty="0"/>
          </a:p>
          <a:p>
            <a:pPr lvl="2"/>
            <a:r>
              <a:rPr lang="zh-TW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計画納入日時</a:t>
            </a:r>
            <a:endParaRPr lang="en-US" altLang="zh-TW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</a:rPr>
              <a:t>検収メッセージ</a:t>
            </a:r>
            <a:endParaRPr lang="en-US" altLang="ja-JP" dirty="0">
              <a:solidFill>
                <a:prstClr val="black"/>
              </a:solidFill>
            </a:endParaRPr>
          </a:p>
          <a:p>
            <a:pPr lvl="1"/>
            <a:r>
              <a:rPr lang="ja-JP" altLang="en-US" dirty="0">
                <a:solidFill>
                  <a:prstClr val="black"/>
                </a:solidFill>
              </a:rPr>
              <a:t>検収明細行決済／取引税アソシエーション</a:t>
            </a:r>
            <a:endParaRPr lang="en-US" altLang="ja-JP" dirty="0">
              <a:solidFill>
                <a:prstClr val="black"/>
              </a:solidFill>
            </a:endParaRPr>
          </a:p>
          <a:p>
            <a:pPr lvl="2"/>
            <a:r>
              <a:rPr lang="ja-JP" altLang="en-US" dirty="0">
                <a:solidFill>
                  <a:prstClr val="black"/>
                </a:solidFill>
              </a:rPr>
              <a:t>明細税区分コード</a:t>
            </a:r>
            <a:endParaRPr lang="en-US" altLang="zh-TW" dirty="0">
              <a:solidFill>
                <a:prstClr val="black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A90B89-379B-48FE-8CC4-87A44739F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2017/7/28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ver1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7F1478-2A1D-467F-B612-24F468236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2017©ITCA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12039A-79FE-4CF7-8A71-9EBEE8526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E81973-469F-452F-B743-9CADA56D12D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176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3E671AF0-2EA2-445B-A116-38D8CE8F9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5529"/>
          </a:xfrm>
        </p:spPr>
        <p:txBody>
          <a:bodyPr/>
          <a:lstStyle/>
          <a:p>
            <a:pPr algn="ctr"/>
            <a:r>
              <a:rPr kumimoji="1" lang="en-US" altLang="ja-JP" dirty="0"/>
              <a:t>SIPS</a:t>
            </a:r>
            <a:r>
              <a:rPr kumimoji="1" lang="ja-JP" altLang="en-US" dirty="0"/>
              <a:t>発番した追加</a:t>
            </a:r>
            <a:r>
              <a:rPr kumimoji="1" lang="en-US" altLang="ja-JP" dirty="0"/>
              <a:t>BIE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009D67-8685-4B56-87B9-5F7AEE7A3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2017/7/28</a:t>
            </a:r>
            <a:r>
              <a:rPr kumimoji="1" lang="ja-JP" altLang="en-US"/>
              <a:t>　</a:t>
            </a:r>
            <a:r>
              <a:rPr kumimoji="1" lang="en-US" altLang="ja-JP"/>
              <a:t>ver1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CC53F9-E3AD-4874-A2AE-F754BC30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2017©ITCA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374B9-5854-48AD-9477-BCAD2A748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1973-469F-452F-B743-9CADA56D12DB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5859910-2C59-4EE5-B909-85550DAFF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78" y="1359635"/>
            <a:ext cx="8326844" cy="362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77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563</Words>
  <Application>Microsoft Office PowerPoint</Application>
  <PresentationFormat>画面に合わせる (4:3)</PresentationFormat>
  <Paragraphs>87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等线</vt:lpstr>
      <vt:lpstr>新細明體</vt:lpstr>
      <vt:lpstr>游ゴシック</vt:lpstr>
      <vt:lpstr>游ゴシック Light</vt:lpstr>
      <vt:lpstr>Arial</vt:lpstr>
      <vt:lpstr>Calibri</vt:lpstr>
      <vt:lpstr>Calibri Light</vt:lpstr>
      <vt:lpstr>Office テーマ</vt:lpstr>
      <vt:lpstr>中小企業庁データ連携事業のメッセージ仕様＜報告＞</vt:lpstr>
      <vt:lpstr>中企庁事業のメッセージ仕様（まとめ）</vt:lpstr>
      <vt:lpstr>追加するBIE（その１）</vt:lpstr>
      <vt:lpstr>追加するBIE（その２）</vt:lpstr>
      <vt:lpstr>追加するBIE（その３）</vt:lpstr>
      <vt:lpstr>追加するBIE（その４）</vt:lpstr>
      <vt:lpstr>SIPS発番した追加BIE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中小企業庁データ連携事業のメッセージ仕様＜報告＞</dc:title>
  <dc:creator>川内晟宏</dc:creator>
  <cp:lastModifiedBy>菅又久直</cp:lastModifiedBy>
  <cp:revision>18</cp:revision>
  <cp:lastPrinted>2017-07-21T06:51:47Z</cp:lastPrinted>
  <dcterms:created xsi:type="dcterms:W3CDTF">2017-07-21T04:46:56Z</dcterms:created>
  <dcterms:modified xsi:type="dcterms:W3CDTF">2017-07-24T06:09:25Z</dcterms:modified>
</cp:coreProperties>
</file>