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795" r:id="rId1"/>
    <p:sldMasterId id="2147483812" r:id="rId2"/>
    <p:sldMasterId id="2147483821" r:id="rId3"/>
    <p:sldMasterId id="2147483826" r:id="rId4"/>
    <p:sldMasterId id="2147483832" r:id="rId5"/>
  </p:sldMasterIdLst>
  <p:notesMasterIdLst>
    <p:notesMasterId r:id="rId11"/>
  </p:notesMasterIdLst>
  <p:handoutMasterIdLst>
    <p:handoutMasterId r:id="rId12"/>
  </p:handoutMasterIdLst>
  <p:sldIdLst>
    <p:sldId id="665" r:id="rId6"/>
    <p:sldId id="661" r:id="rId7"/>
    <p:sldId id="662" r:id="rId8"/>
    <p:sldId id="663" r:id="rId9"/>
    <p:sldId id="664" r:id="rId10"/>
  </p:sldIdLst>
  <p:sldSz cx="9906000" cy="6858000" type="A4"/>
  <p:notesSz cx="6794500" cy="9931400"/>
  <p:defaultTextStyle>
    <a:defPPr>
      <a:defRPr lang="en-US"/>
    </a:defPPr>
    <a:lvl1pPr marL="0" algn="l" defTabSz="4571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3" algn="l" defTabSz="4571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68" algn="l" defTabSz="4571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01" algn="l" defTabSz="4571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35" algn="l" defTabSz="4571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69" algn="l" defTabSz="4571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03" algn="l" defTabSz="4571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36" algn="l" defTabSz="4571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70" algn="l" defTabSz="4571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D020FCAD-88C0-410E-82FA-568112F54A87}">
          <p14:sldIdLst>
            <p14:sldId id="665"/>
            <p14:sldId id="661"/>
            <p14:sldId id="662"/>
            <p14:sldId id="663"/>
            <p14:sldId id="6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99">
          <p15:clr>
            <a:srgbClr val="A4A3A4"/>
          </p15:clr>
        </p15:guide>
        <p15:guide id="2" pos="3122">
          <p15:clr>
            <a:srgbClr val="A4A3A4"/>
          </p15:clr>
        </p15:guide>
        <p15:guide id="3" pos="3116">
          <p15:clr>
            <a:srgbClr val="A4A3A4"/>
          </p15:clr>
        </p15:guide>
        <p15:guide id="4" orient="horz" pos="2142">
          <p15:clr>
            <a:srgbClr val="A4A3A4"/>
          </p15:clr>
        </p15:guide>
        <p15:guide id="5" pos="313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  <p15:guide id="3" orient="horz" pos="3128">
          <p15:clr>
            <a:srgbClr val="A4A3A4"/>
          </p15:clr>
        </p15:guide>
        <p15:guide id="4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FF99"/>
    <a:srgbClr val="99FF99"/>
    <a:srgbClr val="CCFF66"/>
    <a:srgbClr val="FFFFCC"/>
    <a:srgbClr val="0000FF"/>
    <a:srgbClr val="99FF66"/>
    <a:srgbClr val="66FF33"/>
    <a:srgbClr val="E6B600"/>
    <a:srgbClr val="1DB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47" autoAdjust="0"/>
    <p:restoredTop sz="99640" autoAdjust="0"/>
  </p:normalViewPr>
  <p:slideViewPr>
    <p:cSldViewPr snapToGrid="0" showGuides="1">
      <p:cViewPr varScale="1">
        <p:scale>
          <a:sx n="116" d="100"/>
          <a:sy n="116" d="100"/>
        </p:scale>
        <p:origin x="1650" y="84"/>
      </p:cViewPr>
      <p:guideLst>
        <p:guide orient="horz" pos="2199"/>
        <p:guide pos="3122"/>
        <p:guide pos="3116"/>
        <p:guide orient="horz" pos="2142"/>
        <p:guide pos="313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2328" y="-90"/>
      </p:cViewPr>
      <p:guideLst>
        <p:guide orient="horz" pos="3131"/>
        <p:guide pos="2144"/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4283" cy="496570"/>
          </a:xfrm>
          <a:prstGeom prst="rect">
            <a:avLst/>
          </a:prstGeom>
        </p:spPr>
        <p:txBody>
          <a:bodyPr vert="horz" lIns="93168" tIns="46584" rIns="93168" bIns="4658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6" y="1"/>
            <a:ext cx="2944283" cy="496570"/>
          </a:xfrm>
          <a:prstGeom prst="rect">
            <a:avLst/>
          </a:prstGeom>
        </p:spPr>
        <p:txBody>
          <a:bodyPr vert="horz" lIns="93168" tIns="46584" rIns="93168" bIns="46584" rtlCol="0"/>
          <a:lstStyle>
            <a:lvl1pPr algn="r">
              <a:defRPr sz="1200"/>
            </a:lvl1pPr>
          </a:lstStyle>
          <a:p>
            <a:fld id="{BB253DA6-D017-4D4C-A6F0-8D6175E3AD1A}" type="datetime1">
              <a:rPr lang="ja-JP" altLang="en-US" smtClean="0"/>
              <a:t>2016/11/25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33108"/>
            <a:ext cx="2944283" cy="496570"/>
          </a:xfrm>
          <a:prstGeom prst="rect">
            <a:avLst/>
          </a:prstGeom>
        </p:spPr>
        <p:txBody>
          <a:bodyPr vert="horz" lIns="93168" tIns="46584" rIns="93168" bIns="4658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6" y="9433108"/>
            <a:ext cx="2944283" cy="496570"/>
          </a:xfrm>
          <a:prstGeom prst="rect">
            <a:avLst/>
          </a:prstGeom>
        </p:spPr>
        <p:txBody>
          <a:bodyPr vert="horz" lIns="93168" tIns="46584" rIns="93168" bIns="46584" rtlCol="0" anchor="b"/>
          <a:lstStyle>
            <a:lvl1pPr algn="r">
              <a:defRPr sz="1200"/>
            </a:lvl1pPr>
          </a:lstStyle>
          <a:p>
            <a:fld id="{B72825E8-8F73-8141-9884-9E441E953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895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4283" cy="496570"/>
          </a:xfrm>
          <a:prstGeom prst="rect">
            <a:avLst/>
          </a:prstGeom>
        </p:spPr>
        <p:txBody>
          <a:bodyPr vert="horz" lIns="93168" tIns="46584" rIns="93168" bIns="4658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6" y="1"/>
            <a:ext cx="2944283" cy="496570"/>
          </a:xfrm>
          <a:prstGeom prst="rect">
            <a:avLst/>
          </a:prstGeom>
        </p:spPr>
        <p:txBody>
          <a:bodyPr vert="horz" lIns="93168" tIns="46584" rIns="93168" bIns="46584" rtlCol="0"/>
          <a:lstStyle>
            <a:lvl1pPr algn="r">
              <a:defRPr sz="1200"/>
            </a:lvl1pPr>
          </a:lstStyle>
          <a:p>
            <a:fld id="{971E307F-04E7-4216-B3F9-BBF58478B729}" type="datetime1">
              <a:rPr lang="ja-JP" altLang="en-US" smtClean="0"/>
              <a:t>2016/11/25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744538"/>
            <a:ext cx="537845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8" tIns="46584" rIns="93168" bIns="4658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17416"/>
            <a:ext cx="5435600" cy="4469130"/>
          </a:xfrm>
          <a:prstGeom prst="rect">
            <a:avLst/>
          </a:prstGeom>
        </p:spPr>
        <p:txBody>
          <a:bodyPr vert="horz" lIns="93168" tIns="46584" rIns="93168" bIns="4658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3108"/>
            <a:ext cx="2944283" cy="496570"/>
          </a:xfrm>
          <a:prstGeom prst="rect">
            <a:avLst/>
          </a:prstGeom>
        </p:spPr>
        <p:txBody>
          <a:bodyPr vert="horz" lIns="93168" tIns="46584" rIns="93168" bIns="4658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6" y="9433108"/>
            <a:ext cx="2944283" cy="496570"/>
          </a:xfrm>
          <a:prstGeom prst="rect">
            <a:avLst/>
          </a:prstGeom>
        </p:spPr>
        <p:txBody>
          <a:bodyPr vert="horz" lIns="93168" tIns="46584" rIns="93168" bIns="46584" rtlCol="0" anchor="b"/>
          <a:lstStyle>
            <a:lvl1pPr algn="r">
              <a:defRPr sz="1200"/>
            </a:lvl1pPr>
          </a:lstStyle>
          <a:p>
            <a:fld id="{ED2226E8-6E60-C943-AEE2-C58FEC61AEE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18155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1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3" algn="l" defTabSz="4571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8" algn="l" defTabSz="4571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01" algn="l" defTabSz="4571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35" algn="l" defTabSz="4571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69" algn="l" defTabSz="4571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03" algn="l" defTabSz="4571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36" algn="l" defTabSz="4571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70" algn="l" defTabSz="4571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2" y="0"/>
            <a:ext cx="2753868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srgbClr val="FFFFFF"/>
              </a:solidFill>
            </a:endParaRPr>
          </a:p>
        </p:txBody>
      </p:sp>
      <p:pic>
        <p:nvPicPr>
          <p:cNvPr id="8" name="Picture 7" descr="NTT_Brand_Sli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57984"/>
            <a:ext cx="2753868" cy="25420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27500" y="6751154"/>
            <a:ext cx="5750983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914400"/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This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document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contains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confidential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 Company </a:t>
            </a:r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information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. Do not </a:t>
            </a:r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disclose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it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to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third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parties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without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permission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from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de-DE" sz="600" dirty="0" err="1" smtClean="0">
                <a:solidFill>
                  <a:srgbClr val="000000"/>
                </a:solidFill>
                <a:latin typeface="Arial"/>
                <a:cs typeface="Arial"/>
              </a:rPr>
              <a:t>the</a:t>
            </a:r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 Company.</a:t>
            </a:r>
            <a:endParaRPr lang="de-DE" sz="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275" y="6751154"/>
            <a:ext cx="2559050" cy="92333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defTabSz="914400"/>
            <a:r>
              <a:rPr lang="de-DE" sz="600" dirty="0" smtClean="0">
                <a:solidFill>
                  <a:srgbClr val="000000"/>
                </a:solidFill>
                <a:latin typeface="Arial"/>
                <a:cs typeface="Arial"/>
              </a:rPr>
              <a:t>Copyright © 2016 NTT DATA Corporation </a:t>
            </a:r>
            <a:endParaRPr lang="de-DE" sz="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0" name="Picture 9" descr="NTT_BrandMessage_Lockup_Aligned_Right_RGB_111129_j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83794" y="2795921"/>
            <a:ext cx="5279898" cy="126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6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9858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3" descr="NTT_logo_RG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2879" y="260673"/>
            <a:ext cx="1306658" cy="18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08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169863" indent="-169863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2625" indent="-225425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090613" indent="-176213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544638" indent="-173038" algn="l" defTabSz="457200" rtl="0" eaLnBrk="1" latinLnBrk="0" hangingPunct="1">
        <a:spcBef>
          <a:spcPct val="20000"/>
        </a:spcBef>
        <a:buFont typeface="Arial"/>
        <a:buChar char="–"/>
        <a:defRPr kumimoji="1"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00250" indent="-171450" algn="l" defTabSz="457200" rtl="0" eaLnBrk="1" latinLnBrk="0" hangingPunct="1">
        <a:spcBef>
          <a:spcPct val="20000"/>
        </a:spcBef>
        <a:buFont typeface="Arial"/>
        <a:buChar char="»"/>
        <a:defRPr kumimoji="1"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0"/>
          <p:cNvSpPr/>
          <p:nvPr/>
        </p:nvSpPr>
        <p:spPr>
          <a:xfrm>
            <a:off x="2" y="0"/>
            <a:ext cx="8379887" cy="664180"/>
          </a:xfrm>
          <a:prstGeom prst="rect">
            <a:avLst/>
          </a:prstGeom>
          <a:solidFill>
            <a:srgbClr val="E1E7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31" descr="NTT_Title_and_Cont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" y="0"/>
            <a:ext cx="677957" cy="664180"/>
          </a:xfrm>
          <a:prstGeom prst="rect">
            <a:avLst/>
          </a:prstGeom>
        </p:spPr>
      </p:pic>
      <p:sp>
        <p:nvSpPr>
          <p:cNvPr id="8" name="Rectangle 32"/>
          <p:cNvSpPr/>
          <p:nvPr/>
        </p:nvSpPr>
        <p:spPr>
          <a:xfrm>
            <a:off x="8380597" y="0"/>
            <a:ext cx="1525403" cy="664180"/>
          </a:xfrm>
          <a:prstGeom prst="rect">
            <a:avLst/>
          </a:prstGeom>
          <a:solidFill>
            <a:srgbClr val="E1E7F3">
              <a:alpha val="4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" name="Picture 33" descr="NTT_logo_RG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4239" y="281499"/>
            <a:ext cx="1161001" cy="165999"/>
          </a:xfrm>
          <a:prstGeom prst="rect">
            <a:avLst/>
          </a:prstGeom>
        </p:spPr>
      </p:pic>
      <p:grpSp>
        <p:nvGrpSpPr>
          <p:cNvPr id="10" name="Group 51"/>
          <p:cNvGrpSpPr/>
          <p:nvPr/>
        </p:nvGrpSpPr>
        <p:grpSpPr>
          <a:xfrm>
            <a:off x="0" y="6738104"/>
            <a:ext cx="9906000" cy="119896"/>
            <a:chOff x="0" y="6731877"/>
            <a:chExt cx="10688638" cy="132052"/>
          </a:xfrm>
        </p:grpSpPr>
        <p:sp>
          <p:nvSpPr>
            <p:cNvPr id="11" name="Rectangle 52"/>
            <p:cNvSpPr/>
            <p:nvPr userDrawn="1"/>
          </p:nvSpPr>
          <p:spPr>
            <a:xfrm>
              <a:off x="0" y="6731877"/>
              <a:ext cx="10688638" cy="132052"/>
            </a:xfrm>
            <a:prstGeom prst="rect">
              <a:avLst/>
            </a:prstGeom>
            <a:solidFill>
              <a:srgbClr val="E1E7F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grpSp>
          <p:nvGrpSpPr>
            <p:cNvPr id="12" name="Group 103"/>
            <p:cNvGrpSpPr/>
            <p:nvPr userDrawn="1"/>
          </p:nvGrpSpPr>
          <p:grpSpPr>
            <a:xfrm>
              <a:off x="0" y="6731877"/>
              <a:ext cx="735013" cy="132052"/>
              <a:chOff x="0" y="6296155"/>
              <a:chExt cx="735013" cy="132052"/>
            </a:xfrm>
          </p:grpSpPr>
          <p:sp>
            <p:nvSpPr>
              <p:cNvPr id="13" name="Rectangle 54"/>
              <p:cNvSpPr/>
              <p:nvPr userDrawn="1"/>
            </p:nvSpPr>
            <p:spPr>
              <a:xfrm>
                <a:off x="612511" y="6296155"/>
                <a:ext cx="122502" cy="132052"/>
              </a:xfrm>
              <a:prstGeom prst="rect">
                <a:avLst/>
              </a:prstGeom>
              <a:solidFill>
                <a:srgbClr val="E6B6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Rectangle 55"/>
              <p:cNvSpPr/>
              <p:nvPr userDrawn="1"/>
            </p:nvSpPr>
            <p:spPr>
              <a:xfrm>
                <a:off x="490009" y="6296155"/>
                <a:ext cx="122502" cy="132052"/>
              </a:xfrm>
              <a:prstGeom prst="rect">
                <a:avLst/>
              </a:prstGeom>
              <a:solidFill>
                <a:srgbClr val="C96953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840242">
                  <a:defRPr/>
                </a:pPr>
                <a:endParaRPr lang="en-US" altLang="en-US" sz="1700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" name="Rectangle 56"/>
              <p:cNvSpPr/>
              <p:nvPr userDrawn="1"/>
            </p:nvSpPr>
            <p:spPr>
              <a:xfrm>
                <a:off x="367507" y="6296155"/>
                <a:ext cx="122502" cy="132052"/>
              </a:xfrm>
              <a:prstGeom prst="rect">
                <a:avLst/>
              </a:prstGeom>
              <a:solidFill>
                <a:srgbClr val="6785C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Rectangle 57"/>
              <p:cNvSpPr/>
              <p:nvPr userDrawn="1"/>
            </p:nvSpPr>
            <p:spPr>
              <a:xfrm>
                <a:off x="245004" y="6296155"/>
                <a:ext cx="122502" cy="132052"/>
              </a:xfrm>
              <a:prstGeom prst="rect">
                <a:avLst/>
              </a:prstGeom>
              <a:solidFill>
                <a:srgbClr val="0080B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Rectangle 58"/>
              <p:cNvSpPr/>
              <p:nvPr userDrawn="1"/>
            </p:nvSpPr>
            <p:spPr>
              <a:xfrm>
                <a:off x="122502" y="6296155"/>
                <a:ext cx="122502" cy="132052"/>
              </a:xfrm>
              <a:prstGeom prst="rect">
                <a:avLst/>
              </a:prstGeom>
              <a:solidFill>
                <a:srgbClr val="6F77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840242">
                  <a:defRPr/>
                </a:pPr>
                <a:endParaRPr lang="en-US" altLang="en-US" sz="1700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" name="Rectangle 59"/>
              <p:cNvSpPr/>
              <p:nvPr userDrawn="1"/>
            </p:nvSpPr>
            <p:spPr>
              <a:xfrm>
                <a:off x="0" y="6296155"/>
                <a:ext cx="122502" cy="132052"/>
              </a:xfrm>
              <a:prstGeom prst="rect">
                <a:avLst/>
              </a:prstGeom>
              <a:solidFill>
                <a:srgbClr val="3F4973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840242">
                  <a:defRPr/>
                </a:pPr>
                <a:endParaRPr lang="en-US" altLang="en-US" sz="1700" kern="0" dirty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19" name="TextBox 60"/>
          <p:cNvSpPr txBox="1"/>
          <p:nvPr/>
        </p:nvSpPr>
        <p:spPr>
          <a:xfrm>
            <a:off x="9612906" y="6742280"/>
            <a:ext cx="293094" cy="123111"/>
          </a:xfrm>
          <a:prstGeom prst="rect">
            <a:avLst/>
          </a:prstGeom>
          <a:noFill/>
        </p:spPr>
        <p:txBody>
          <a:bodyPr wrap="square" lIns="84024" tIns="0" rIns="84024" bIns="0" rtlCol="0">
            <a:spAutoFit/>
          </a:bodyPr>
          <a:lstStyle/>
          <a:p>
            <a:fld id="{B81353C4-87EF-784D-9B49-76D7931112DF}" type="slidenum">
              <a:rPr lang="en-US" sz="800" smtClean="0">
                <a:solidFill>
                  <a:srgbClr val="000000"/>
                </a:solidFill>
                <a:latin typeface="Arial"/>
                <a:cs typeface="Arial"/>
              </a:rPr>
              <a:pPr/>
              <a:t>‹#›</a:t>
            </a:fld>
            <a:endParaRPr 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0" name="TextBox 61"/>
          <p:cNvSpPr txBox="1"/>
          <p:nvPr/>
        </p:nvSpPr>
        <p:spPr>
          <a:xfrm>
            <a:off x="711928" y="6757157"/>
            <a:ext cx="2189236" cy="92333"/>
          </a:xfrm>
          <a:prstGeom prst="rect">
            <a:avLst/>
          </a:prstGeom>
          <a:noFill/>
        </p:spPr>
        <p:txBody>
          <a:bodyPr wrap="square" lIns="84024" tIns="0" rIns="84024" bIns="0" rtlCol="0">
            <a:spAutoFit/>
          </a:bodyPr>
          <a:lstStyle/>
          <a:p>
            <a:r>
              <a:rPr lang="en-US" sz="600" dirty="0" smtClean="0">
                <a:solidFill>
                  <a:srgbClr val="000000"/>
                </a:solidFill>
                <a:latin typeface="Arial"/>
                <a:cs typeface="Arial"/>
              </a:rPr>
              <a:t>Copyright © 2016 NTT DATA Corporation </a:t>
            </a:r>
            <a:endParaRPr lang="en-US" sz="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78251" y="0"/>
            <a:ext cx="7625690" cy="664180"/>
          </a:xfrm>
          <a:prstGeom prst="rect">
            <a:avLst/>
          </a:prstGeom>
          <a:noFill/>
        </p:spPr>
        <p:txBody>
          <a:bodyPr vert="horz" lIns="168048" tIns="42012" rIns="168048" bIns="42012" anchor="ctr" anchorCtr="0">
            <a:normAutofit/>
          </a:bodyPr>
          <a:lstStyle/>
          <a:p>
            <a:pPr marL="0" lvl="0" indent="0">
              <a:spcBef>
                <a:spcPct val="20000"/>
              </a:spcBef>
              <a:buFont typeface="Arial"/>
            </a:pPr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62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133" rtl="0" eaLnBrk="1" latinLnBrk="0" hangingPunct="1">
        <a:spcBef>
          <a:spcPct val="0"/>
        </a:spcBef>
        <a:buNone/>
        <a:defRPr kumimoji="1" lang="ja-JP" altLang="en-US" sz="2000" kern="1200" baseline="0" smtClean="0">
          <a:solidFill>
            <a:schemeClr val="tx1"/>
          </a:solidFill>
          <a:latin typeface="+mn-ea"/>
          <a:ea typeface="+mn-ea"/>
          <a:cs typeface="+mn-cs"/>
        </a:defRPr>
      </a:lvl1pPr>
    </p:titleStyle>
    <p:bodyStyle>
      <a:lvl1pPr marL="169838" indent="-169838" algn="l" defTabSz="457133" rtl="0" eaLnBrk="1" latinLnBrk="0" hangingPunct="1">
        <a:spcBef>
          <a:spcPct val="20000"/>
        </a:spcBef>
        <a:buFont typeface="Arial"/>
        <a:buChar char="•"/>
        <a:defRPr kumimoji="1" lang="ja-JP" altLang="en-US" sz="2000" kern="1200" smtClean="0">
          <a:solidFill>
            <a:schemeClr val="tx1"/>
          </a:solidFill>
          <a:latin typeface="+mn-ea"/>
          <a:ea typeface="+mn-ea"/>
          <a:cs typeface="+mn-cs"/>
        </a:defRPr>
      </a:lvl1pPr>
      <a:lvl2pPr marL="682526" indent="-225392" algn="l" defTabSz="457133" rtl="0" eaLnBrk="1" latinLnBrk="0" hangingPunct="1">
        <a:spcBef>
          <a:spcPct val="20000"/>
        </a:spcBef>
        <a:buFont typeface="Arial"/>
        <a:buChar char="–"/>
        <a:defRPr kumimoji="1" lang="ja-JP" altLang="en-US" sz="1800" kern="1200" smtClean="0">
          <a:solidFill>
            <a:schemeClr val="tx1"/>
          </a:solidFill>
          <a:latin typeface="+mn-ea"/>
          <a:ea typeface="+mn-ea"/>
          <a:cs typeface="Arial"/>
        </a:defRPr>
      </a:lvl2pPr>
      <a:lvl3pPr marL="1090455" indent="-176187" algn="l" defTabSz="457133" rtl="0" eaLnBrk="1" latinLnBrk="0" hangingPunct="1">
        <a:spcBef>
          <a:spcPct val="20000"/>
        </a:spcBef>
        <a:buFont typeface="Arial"/>
        <a:buChar char="•"/>
        <a:defRPr kumimoji="1" lang="ja-JP" altLang="en-US" sz="1600" kern="1200" smtClean="0">
          <a:solidFill>
            <a:schemeClr val="tx1"/>
          </a:solidFill>
          <a:latin typeface="+mn-ea"/>
          <a:ea typeface="+mn-ea"/>
          <a:cs typeface="Arial"/>
        </a:defRPr>
      </a:lvl3pPr>
      <a:lvl4pPr marL="1544415" indent="-173013" algn="l" defTabSz="457133" rtl="0" eaLnBrk="1" latinLnBrk="0" hangingPunct="1">
        <a:spcBef>
          <a:spcPct val="20000"/>
        </a:spcBef>
        <a:buFont typeface="Arial"/>
        <a:buChar char="–"/>
        <a:defRPr kumimoji="1" lang="ja-JP" altLang="en-US" sz="1400" kern="1200" smtClean="0">
          <a:solidFill>
            <a:schemeClr val="tx1"/>
          </a:solidFill>
          <a:latin typeface="+mn-ea"/>
          <a:ea typeface="+mn-ea"/>
          <a:cs typeface="Arial"/>
        </a:defRPr>
      </a:lvl4pPr>
      <a:lvl5pPr marL="1999960" indent="-171425" algn="l" defTabSz="457133" rtl="0" eaLnBrk="1" latinLnBrk="0" hangingPunct="1">
        <a:spcBef>
          <a:spcPct val="20000"/>
        </a:spcBef>
        <a:buFont typeface="Arial"/>
        <a:buChar char="»"/>
        <a:defRPr kumimoji="1" lang="ja-JP" altLang="en-US" sz="1200" kern="1200" smtClean="0">
          <a:solidFill>
            <a:schemeClr val="tx1"/>
          </a:solidFill>
          <a:latin typeface="+mn-ea"/>
          <a:ea typeface="+mn-ea"/>
          <a:cs typeface="Arial"/>
        </a:defRPr>
      </a:lvl5pPr>
      <a:lvl6pPr marL="2514235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70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03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37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3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8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01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35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69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03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36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70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0"/>
          <p:cNvSpPr/>
          <p:nvPr/>
        </p:nvSpPr>
        <p:spPr>
          <a:xfrm>
            <a:off x="2" y="0"/>
            <a:ext cx="8379887" cy="664180"/>
          </a:xfrm>
          <a:prstGeom prst="rect">
            <a:avLst/>
          </a:prstGeom>
          <a:solidFill>
            <a:srgbClr val="E1E7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31" descr="NTT_Title_and_Cont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" y="0"/>
            <a:ext cx="677957" cy="664180"/>
          </a:xfrm>
          <a:prstGeom prst="rect">
            <a:avLst/>
          </a:prstGeom>
        </p:spPr>
      </p:pic>
      <p:sp>
        <p:nvSpPr>
          <p:cNvPr id="8" name="Rectangle 32"/>
          <p:cNvSpPr/>
          <p:nvPr/>
        </p:nvSpPr>
        <p:spPr>
          <a:xfrm>
            <a:off x="8380597" y="0"/>
            <a:ext cx="1525403" cy="664180"/>
          </a:xfrm>
          <a:prstGeom prst="rect">
            <a:avLst/>
          </a:prstGeom>
          <a:solidFill>
            <a:srgbClr val="E1E7F3">
              <a:alpha val="4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" name="Picture 33" descr="NTT_logo_RG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2879" y="260659"/>
            <a:ext cx="1306658" cy="186825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78251" y="0"/>
            <a:ext cx="7625690" cy="664180"/>
          </a:xfrm>
          <a:prstGeom prst="rect">
            <a:avLst/>
          </a:prstGeom>
          <a:noFill/>
        </p:spPr>
        <p:txBody>
          <a:bodyPr vert="horz" lIns="168048" tIns="42012" rIns="168048" bIns="42012" anchor="ctr" anchorCtr="0">
            <a:normAutofit/>
          </a:bodyPr>
          <a:lstStyle/>
          <a:p>
            <a:pPr marL="0" lvl="0" indent="0">
              <a:spcBef>
                <a:spcPct val="20000"/>
              </a:spcBef>
              <a:buFont typeface="Arial"/>
            </a:pPr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grpSp>
        <p:nvGrpSpPr>
          <p:cNvPr id="22" name="Group 13"/>
          <p:cNvGrpSpPr/>
          <p:nvPr/>
        </p:nvGrpSpPr>
        <p:grpSpPr>
          <a:xfrm>
            <a:off x="16" y="6731877"/>
            <a:ext cx="9906001" cy="132052"/>
            <a:chOff x="0" y="6731877"/>
            <a:chExt cx="9144001" cy="132052"/>
          </a:xfrm>
        </p:grpSpPr>
        <p:sp>
          <p:nvSpPr>
            <p:cNvPr id="23" name="Rectangle 17"/>
            <p:cNvSpPr/>
            <p:nvPr userDrawn="1"/>
          </p:nvSpPr>
          <p:spPr>
            <a:xfrm>
              <a:off x="0" y="6731877"/>
              <a:ext cx="9144001" cy="13205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24" name="Group 103"/>
            <p:cNvGrpSpPr/>
            <p:nvPr userDrawn="1"/>
          </p:nvGrpSpPr>
          <p:grpSpPr>
            <a:xfrm>
              <a:off x="0" y="6731877"/>
              <a:ext cx="735013" cy="132052"/>
              <a:chOff x="0" y="6296155"/>
              <a:chExt cx="735013" cy="132052"/>
            </a:xfrm>
          </p:grpSpPr>
          <p:sp>
            <p:nvSpPr>
              <p:cNvPr id="25" name="Rectangle 21"/>
              <p:cNvSpPr/>
              <p:nvPr userDrawn="1"/>
            </p:nvSpPr>
            <p:spPr>
              <a:xfrm>
                <a:off x="612511" y="6296155"/>
                <a:ext cx="122502" cy="13205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Rectangle 22"/>
              <p:cNvSpPr/>
              <p:nvPr userDrawn="1"/>
            </p:nvSpPr>
            <p:spPr>
              <a:xfrm>
                <a:off x="490009" y="6296155"/>
                <a:ext cx="122502" cy="132052"/>
              </a:xfrm>
              <a:prstGeom prst="rect">
                <a:avLst/>
              </a:prstGeom>
              <a:solidFill>
                <a:srgbClr val="C96953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" name="Rectangle 23"/>
              <p:cNvSpPr/>
              <p:nvPr userDrawn="1"/>
            </p:nvSpPr>
            <p:spPr>
              <a:xfrm>
                <a:off x="367507" y="6296155"/>
                <a:ext cx="122502" cy="13205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Rectangle 24"/>
              <p:cNvSpPr/>
              <p:nvPr userDrawn="1"/>
            </p:nvSpPr>
            <p:spPr>
              <a:xfrm>
                <a:off x="245004" y="6296155"/>
                <a:ext cx="122502" cy="13205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Rectangle 25"/>
              <p:cNvSpPr/>
              <p:nvPr userDrawn="1"/>
            </p:nvSpPr>
            <p:spPr>
              <a:xfrm>
                <a:off x="122502" y="6296155"/>
                <a:ext cx="122502" cy="132052"/>
              </a:xfrm>
              <a:prstGeom prst="rect">
                <a:avLst/>
              </a:prstGeom>
              <a:solidFill>
                <a:srgbClr val="6F77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" name="Rectangle 26"/>
              <p:cNvSpPr/>
              <p:nvPr userDrawn="1"/>
            </p:nvSpPr>
            <p:spPr>
              <a:xfrm>
                <a:off x="0" y="6296155"/>
                <a:ext cx="122502" cy="132052"/>
              </a:xfrm>
              <a:prstGeom prst="rect">
                <a:avLst/>
              </a:prstGeom>
              <a:solidFill>
                <a:srgbClr val="3F4973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altLang="en-US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31" name="TextBox 12"/>
          <p:cNvSpPr txBox="1"/>
          <p:nvPr/>
        </p:nvSpPr>
        <p:spPr>
          <a:xfrm>
            <a:off x="832187" y="6751116"/>
            <a:ext cx="2559050" cy="92333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defTabSz="914400"/>
            <a:r>
              <a:rPr lang="en-US" sz="600" dirty="0" smtClean="0">
                <a:solidFill>
                  <a:srgbClr val="000000"/>
                </a:solidFill>
                <a:latin typeface="Arial"/>
                <a:cs typeface="Arial"/>
              </a:rPr>
              <a:t>Copyright © 2016 NTT DATA Corporation</a:t>
            </a:r>
            <a:endParaRPr lang="en-US" sz="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" name="TextBox 60"/>
          <p:cNvSpPr txBox="1"/>
          <p:nvPr/>
        </p:nvSpPr>
        <p:spPr>
          <a:xfrm>
            <a:off x="9149425" y="6674161"/>
            <a:ext cx="655345" cy="153888"/>
          </a:xfrm>
          <a:prstGeom prst="rect">
            <a:avLst/>
          </a:prstGeom>
          <a:noFill/>
        </p:spPr>
        <p:txBody>
          <a:bodyPr wrap="square" lIns="84024" tIns="0" rIns="84024" bIns="0" rtlCol="0">
            <a:spAutoFit/>
          </a:bodyPr>
          <a:lstStyle/>
          <a:p>
            <a:fld id="{B81353C4-87EF-784D-9B49-76D7931112DF}" type="slidenum">
              <a:rPr lang="en-US" sz="1000" smtClean="0">
                <a:solidFill>
                  <a:srgbClr val="000000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6608655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dt="0"/>
  <p:txStyles>
    <p:titleStyle>
      <a:lvl1pPr algn="l" defTabSz="457133" rtl="0" eaLnBrk="1" latinLnBrk="0" hangingPunct="1">
        <a:spcBef>
          <a:spcPct val="0"/>
        </a:spcBef>
        <a:buNone/>
        <a:defRPr kumimoji="1" lang="ja-JP" altLang="en-US" sz="2000" kern="1200" baseline="0" smtClean="0">
          <a:solidFill>
            <a:schemeClr val="tx1"/>
          </a:solidFill>
          <a:latin typeface="+mn-ea"/>
          <a:ea typeface="+mn-ea"/>
          <a:cs typeface="+mn-cs"/>
        </a:defRPr>
      </a:lvl1pPr>
    </p:titleStyle>
    <p:bodyStyle>
      <a:lvl1pPr marL="169838" indent="-169838" algn="l" defTabSz="457133" rtl="0" eaLnBrk="1" latinLnBrk="0" hangingPunct="1">
        <a:spcBef>
          <a:spcPct val="20000"/>
        </a:spcBef>
        <a:buFont typeface="Arial"/>
        <a:buChar char="•"/>
        <a:defRPr kumimoji="1" lang="ja-JP" altLang="en-US" sz="2000" kern="1200" smtClean="0">
          <a:solidFill>
            <a:schemeClr val="tx1"/>
          </a:solidFill>
          <a:latin typeface="+mn-ea"/>
          <a:ea typeface="+mn-ea"/>
          <a:cs typeface="+mn-cs"/>
        </a:defRPr>
      </a:lvl1pPr>
      <a:lvl2pPr marL="682526" indent="-225392" algn="l" defTabSz="457133" rtl="0" eaLnBrk="1" latinLnBrk="0" hangingPunct="1">
        <a:spcBef>
          <a:spcPct val="20000"/>
        </a:spcBef>
        <a:buFont typeface="Arial"/>
        <a:buChar char="–"/>
        <a:defRPr kumimoji="1" lang="ja-JP" altLang="en-US" sz="1800" kern="1200" smtClean="0">
          <a:solidFill>
            <a:schemeClr val="tx1"/>
          </a:solidFill>
          <a:latin typeface="+mn-ea"/>
          <a:ea typeface="+mn-ea"/>
          <a:cs typeface="Arial"/>
        </a:defRPr>
      </a:lvl2pPr>
      <a:lvl3pPr marL="1090455" indent="-176187" algn="l" defTabSz="457133" rtl="0" eaLnBrk="1" latinLnBrk="0" hangingPunct="1">
        <a:spcBef>
          <a:spcPct val="20000"/>
        </a:spcBef>
        <a:buFont typeface="Arial"/>
        <a:buChar char="•"/>
        <a:defRPr kumimoji="1" lang="ja-JP" altLang="en-US" sz="1600" kern="1200" smtClean="0">
          <a:solidFill>
            <a:schemeClr val="tx1"/>
          </a:solidFill>
          <a:latin typeface="+mn-ea"/>
          <a:ea typeface="+mn-ea"/>
          <a:cs typeface="Arial"/>
        </a:defRPr>
      </a:lvl3pPr>
      <a:lvl4pPr marL="1544415" indent="-173013" algn="l" defTabSz="457133" rtl="0" eaLnBrk="1" latinLnBrk="0" hangingPunct="1">
        <a:spcBef>
          <a:spcPct val="20000"/>
        </a:spcBef>
        <a:buFont typeface="Arial"/>
        <a:buChar char="–"/>
        <a:defRPr kumimoji="1" lang="ja-JP" altLang="en-US" sz="1400" kern="1200" smtClean="0">
          <a:solidFill>
            <a:schemeClr val="tx1"/>
          </a:solidFill>
          <a:latin typeface="+mn-ea"/>
          <a:ea typeface="+mn-ea"/>
          <a:cs typeface="Arial"/>
        </a:defRPr>
      </a:lvl4pPr>
      <a:lvl5pPr marL="1999960" indent="-171425" algn="l" defTabSz="457133" rtl="0" eaLnBrk="1" latinLnBrk="0" hangingPunct="1">
        <a:spcBef>
          <a:spcPct val="20000"/>
        </a:spcBef>
        <a:buFont typeface="Arial"/>
        <a:buChar char="»"/>
        <a:defRPr kumimoji="1" lang="ja-JP" altLang="en-US" sz="1200" kern="1200" smtClean="0">
          <a:solidFill>
            <a:schemeClr val="tx1"/>
          </a:solidFill>
          <a:latin typeface="+mn-ea"/>
          <a:ea typeface="+mn-ea"/>
          <a:cs typeface="Arial"/>
        </a:defRPr>
      </a:lvl5pPr>
      <a:lvl6pPr marL="2514235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70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03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37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3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8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01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35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69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03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36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70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0"/>
          <p:cNvSpPr/>
          <p:nvPr/>
        </p:nvSpPr>
        <p:spPr>
          <a:xfrm>
            <a:off x="2" y="0"/>
            <a:ext cx="8379887" cy="664180"/>
          </a:xfrm>
          <a:prstGeom prst="rect">
            <a:avLst/>
          </a:prstGeom>
          <a:solidFill>
            <a:srgbClr val="E1E7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31" descr="NTT_Title_and_Cont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" y="0"/>
            <a:ext cx="677957" cy="664180"/>
          </a:xfrm>
          <a:prstGeom prst="rect">
            <a:avLst/>
          </a:prstGeom>
        </p:spPr>
      </p:pic>
      <p:sp>
        <p:nvSpPr>
          <p:cNvPr id="8" name="Rectangle 32"/>
          <p:cNvSpPr/>
          <p:nvPr/>
        </p:nvSpPr>
        <p:spPr>
          <a:xfrm>
            <a:off x="8380597" y="0"/>
            <a:ext cx="1525403" cy="664180"/>
          </a:xfrm>
          <a:prstGeom prst="rect">
            <a:avLst/>
          </a:prstGeom>
          <a:solidFill>
            <a:srgbClr val="E1E7F3">
              <a:alpha val="4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" name="Picture 33" descr="NTT_logo_RG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2879" y="260653"/>
            <a:ext cx="1306658" cy="186825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78251" y="0"/>
            <a:ext cx="7625690" cy="664180"/>
          </a:xfrm>
          <a:prstGeom prst="rect">
            <a:avLst/>
          </a:prstGeom>
          <a:noFill/>
        </p:spPr>
        <p:txBody>
          <a:bodyPr vert="horz" lIns="168048" tIns="42012" rIns="168048" bIns="42012" anchor="ctr" anchorCtr="0">
            <a:normAutofit/>
          </a:bodyPr>
          <a:lstStyle/>
          <a:p>
            <a:pPr marL="0" lvl="0" indent="0">
              <a:spcBef>
                <a:spcPct val="20000"/>
              </a:spcBef>
              <a:buFont typeface="Arial"/>
            </a:pPr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grpSp>
        <p:nvGrpSpPr>
          <p:cNvPr id="22" name="Group 13"/>
          <p:cNvGrpSpPr/>
          <p:nvPr/>
        </p:nvGrpSpPr>
        <p:grpSpPr>
          <a:xfrm>
            <a:off x="13" y="6731877"/>
            <a:ext cx="9906001" cy="132052"/>
            <a:chOff x="0" y="6731877"/>
            <a:chExt cx="9144001" cy="132052"/>
          </a:xfrm>
        </p:grpSpPr>
        <p:sp>
          <p:nvSpPr>
            <p:cNvPr id="23" name="Rectangle 17"/>
            <p:cNvSpPr/>
            <p:nvPr userDrawn="1"/>
          </p:nvSpPr>
          <p:spPr>
            <a:xfrm>
              <a:off x="0" y="6731877"/>
              <a:ext cx="9144001" cy="13205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24" name="Group 103"/>
            <p:cNvGrpSpPr/>
            <p:nvPr userDrawn="1"/>
          </p:nvGrpSpPr>
          <p:grpSpPr>
            <a:xfrm>
              <a:off x="0" y="6731877"/>
              <a:ext cx="735013" cy="132052"/>
              <a:chOff x="0" y="6296155"/>
              <a:chExt cx="735013" cy="132052"/>
            </a:xfrm>
          </p:grpSpPr>
          <p:sp>
            <p:nvSpPr>
              <p:cNvPr id="25" name="Rectangle 21"/>
              <p:cNvSpPr/>
              <p:nvPr userDrawn="1"/>
            </p:nvSpPr>
            <p:spPr>
              <a:xfrm>
                <a:off x="612511" y="6296155"/>
                <a:ext cx="122502" cy="13205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Rectangle 22"/>
              <p:cNvSpPr/>
              <p:nvPr userDrawn="1"/>
            </p:nvSpPr>
            <p:spPr>
              <a:xfrm>
                <a:off x="490009" y="6296155"/>
                <a:ext cx="122502" cy="132052"/>
              </a:xfrm>
              <a:prstGeom prst="rect">
                <a:avLst/>
              </a:prstGeom>
              <a:solidFill>
                <a:srgbClr val="C96953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" name="Rectangle 23"/>
              <p:cNvSpPr/>
              <p:nvPr userDrawn="1"/>
            </p:nvSpPr>
            <p:spPr>
              <a:xfrm>
                <a:off x="367507" y="6296155"/>
                <a:ext cx="122502" cy="13205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Rectangle 24"/>
              <p:cNvSpPr/>
              <p:nvPr userDrawn="1"/>
            </p:nvSpPr>
            <p:spPr>
              <a:xfrm>
                <a:off x="245004" y="6296155"/>
                <a:ext cx="122502" cy="13205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Rectangle 25"/>
              <p:cNvSpPr/>
              <p:nvPr userDrawn="1"/>
            </p:nvSpPr>
            <p:spPr>
              <a:xfrm>
                <a:off x="122502" y="6296155"/>
                <a:ext cx="122502" cy="132052"/>
              </a:xfrm>
              <a:prstGeom prst="rect">
                <a:avLst/>
              </a:prstGeom>
              <a:solidFill>
                <a:srgbClr val="6F77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" name="Rectangle 26"/>
              <p:cNvSpPr/>
              <p:nvPr userDrawn="1"/>
            </p:nvSpPr>
            <p:spPr>
              <a:xfrm>
                <a:off x="0" y="6296155"/>
                <a:ext cx="122502" cy="132052"/>
              </a:xfrm>
              <a:prstGeom prst="rect">
                <a:avLst/>
              </a:prstGeom>
              <a:solidFill>
                <a:srgbClr val="3F4973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altLang="en-US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31" name="TextBox 12"/>
          <p:cNvSpPr txBox="1"/>
          <p:nvPr/>
        </p:nvSpPr>
        <p:spPr>
          <a:xfrm>
            <a:off x="832187" y="6751110"/>
            <a:ext cx="2559050" cy="92333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defTabSz="914400"/>
            <a:r>
              <a:rPr lang="en-US" sz="600" dirty="0" smtClean="0">
                <a:solidFill>
                  <a:srgbClr val="000000"/>
                </a:solidFill>
                <a:latin typeface="Arial"/>
                <a:cs typeface="Arial"/>
              </a:rPr>
              <a:t>Copyright © 2016 NTT DATA Corporation</a:t>
            </a:r>
            <a:endParaRPr lang="en-US" sz="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" name="TextBox 60"/>
          <p:cNvSpPr txBox="1"/>
          <p:nvPr/>
        </p:nvSpPr>
        <p:spPr>
          <a:xfrm>
            <a:off x="9149425" y="6674161"/>
            <a:ext cx="655345" cy="153888"/>
          </a:xfrm>
          <a:prstGeom prst="rect">
            <a:avLst/>
          </a:prstGeom>
          <a:noFill/>
        </p:spPr>
        <p:txBody>
          <a:bodyPr wrap="square" lIns="84024" tIns="0" rIns="84024" bIns="0" rtlCol="0">
            <a:spAutoFit/>
          </a:bodyPr>
          <a:lstStyle/>
          <a:p>
            <a:fld id="{B81353C4-87EF-784D-9B49-76D7931112DF}" type="slidenum">
              <a:rPr lang="en-US" sz="1000" smtClean="0">
                <a:solidFill>
                  <a:srgbClr val="000000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99400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dt="0"/>
  <p:txStyles>
    <p:titleStyle>
      <a:lvl1pPr algn="l" defTabSz="457133" rtl="0" eaLnBrk="1" latinLnBrk="0" hangingPunct="1">
        <a:spcBef>
          <a:spcPct val="0"/>
        </a:spcBef>
        <a:buNone/>
        <a:defRPr kumimoji="1" lang="ja-JP" altLang="en-US" sz="2000" kern="1200" baseline="0" smtClean="0">
          <a:solidFill>
            <a:schemeClr val="tx1"/>
          </a:solidFill>
          <a:latin typeface="+mn-ea"/>
          <a:ea typeface="+mn-ea"/>
          <a:cs typeface="+mn-cs"/>
        </a:defRPr>
      </a:lvl1pPr>
    </p:titleStyle>
    <p:bodyStyle>
      <a:lvl1pPr marL="169838" indent="-169838" algn="l" defTabSz="457133" rtl="0" eaLnBrk="1" latinLnBrk="0" hangingPunct="1">
        <a:spcBef>
          <a:spcPct val="20000"/>
        </a:spcBef>
        <a:buFont typeface="Arial"/>
        <a:buChar char="•"/>
        <a:defRPr kumimoji="1" lang="ja-JP" altLang="en-US" sz="2000" kern="1200" smtClean="0">
          <a:solidFill>
            <a:schemeClr val="tx1"/>
          </a:solidFill>
          <a:latin typeface="+mn-ea"/>
          <a:ea typeface="+mn-ea"/>
          <a:cs typeface="+mn-cs"/>
        </a:defRPr>
      </a:lvl1pPr>
      <a:lvl2pPr marL="682526" indent="-225392" algn="l" defTabSz="457133" rtl="0" eaLnBrk="1" latinLnBrk="0" hangingPunct="1">
        <a:spcBef>
          <a:spcPct val="20000"/>
        </a:spcBef>
        <a:buFont typeface="Arial"/>
        <a:buChar char="–"/>
        <a:defRPr kumimoji="1" lang="ja-JP" altLang="en-US" sz="1800" kern="1200" smtClean="0">
          <a:solidFill>
            <a:schemeClr val="tx1"/>
          </a:solidFill>
          <a:latin typeface="+mn-ea"/>
          <a:ea typeface="+mn-ea"/>
          <a:cs typeface="Arial"/>
        </a:defRPr>
      </a:lvl2pPr>
      <a:lvl3pPr marL="1090455" indent="-176187" algn="l" defTabSz="457133" rtl="0" eaLnBrk="1" latinLnBrk="0" hangingPunct="1">
        <a:spcBef>
          <a:spcPct val="20000"/>
        </a:spcBef>
        <a:buFont typeface="Arial"/>
        <a:buChar char="•"/>
        <a:defRPr kumimoji="1" lang="ja-JP" altLang="en-US" sz="1600" kern="1200" smtClean="0">
          <a:solidFill>
            <a:schemeClr val="tx1"/>
          </a:solidFill>
          <a:latin typeface="+mn-ea"/>
          <a:ea typeface="+mn-ea"/>
          <a:cs typeface="Arial"/>
        </a:defRPr>
      </a:lvl3pPr>
      <a:lvl4pPr marL="1544415" indent="-173013" algn="l" defTabSz="457133" rtl="0" eaLnBrk="1" latinLnBrk="0" hangingPunct="1">
        <a:spcBef>
          <a:spcPct val="20000"/>
        </a:spcBef>
        <a:buFont typeface="Arial"/>
        <a:buChar char="–"/>
        <a:defRPr kumimoji="1" lang="ja-JP" altLang="en-US" sz="1400" kern="1200" smtClean="0">
          <a:solidFill>
            <a:schemeClr val="tx1"/>
          </a:solidFill>
          <a:latin typeface="+mn-ea"/>
          <a:ea typeface="+mn-ea"/>
          <a:cs typeface="Arial"/>
        </a:defRPr>
      </a:lvl4pPr>
      <a:lvl5pPr marL="1999960" indent="-171425" algn="l" defTabSz="457133" rtl="0" eaLnBrk="1" latinLnBrk="0" hangingPunct="1">
        <a:spcBef>
          <a:spcPct val="20000"/>
        </a:spcBef>
        <a:buFont typeface="Arial"/>
        <a:buChar char="»"/>
        <a:defRPr kumimoji="1" lang="ja-JP" altLang="en-US" sz="1200" kern="1200" smtClean="0">
          <a:solidFill>
            <a:schemeClr val="tx1"/>
          </a:solidFill>
          <a:latin typeface="+mn-ea"/>
          <a:ea typeface="+mn-ea"/>
          <a:cs typeface="Arial"/>
        </a:defRPr>
      </a:lvl5pPr>
      <a:lvl6pPr marL="2514235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70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03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37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3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8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01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35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69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03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36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70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0"/>
          <p:cNvSpPr/>
          <p:nvPr/>
        </p:nvSpPr>
        <p:spPr>
          <a:xfrm>
            <a:off x="2" y="0"/>
            <a:ext cx="8379887" cy="664180"/>
          </a:xfrm>
          <a:prstGeom prst="rect">
            <a:avLst/>
          </a:prstGeom>
          <a:solidFill>
            <a:srgbClr val="E1E7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31" descr="NTT_Title_and_Cont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" y="0"/>
            <a:ext cx="677957" cy="664180"/>
          </a:xfrm>
          <a:prstGeom prst="rect">
            <a:avLst/>
          </a:prstGeom>
        </p:spPr>
      </p:pic>
      <p:sp>
        <p:nvSpPr>
          <p:cNvPr id="8" name="Rectangle 32"/>
          <p:cNvSpPr/>
          <p:nvPr/>
        </p:nvSpPr>
        <p:spPr>
          <a:xfrm>
            <a:off x="8380597" y="0"/>
            <a:ext cx="1525403" cy="664180"/>
          </a:xfrm>
          <a:prstGeom prst="rect">
            <a:avLst/>
          </a:prstGeom>
          <a:solidFill>
            <a:srgbClr val="E1E7F3">
              <a:alpha val="4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" name="Picture 33" descr="NTT_logo_RG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2879" y="260649"/>
            <a:ext cx="1306658" cy="186825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78251" y="0"/>
            <a:ext cx="7625690" cy="664180"/>
          </a:xfrm>
          <a:prstGeom prst="rect">
            <a:avLst/>
          </a:prstGeom>
          <a:noFill/>
        </p:spPr>
        <p:txBody>
          <a:bodyPr vert="horz" lIns="168048" tIns="42012" rIns="168048" bIns="42012" anchor="ctr" anchorCtr="0">
            <a:normAutofit/>
          </a:bodyPr>
          <a:lstStyle/>
          <a:p>
            <a:pPr marL="0" lvl="0" indent="0">
              <a:spcBef>
                <a:spcPct val="20000"/>
              </a:spcBef>
              <a:buFont typeface="Arial"/>
            </a:pPr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grpSp>
        <p:nvGrpSpPr>
          <p:cNvPr id="22" name="Group 13"/>
          <p:cNvGrpSpPr/>
          <p:nvPr/>
        </p:nvGrpSpPr>
        <p:grpSpPr>
          <a:xfrm>
            <a:off x="10" y="6731877"/>
            <a:ext cx="9906001" cy="132052"/>
            <a:chOff x="0" y="6731877"/>
            <a:chExt cx="9144001" cy="132052"/>
          </a:xfrm>
        </p:grpSpPr>
        <p:sp>
          <p:nvSpPr>
            <p:cNvPr id="23" name="Rectangle 17"/>
            <p:cNvSpPr/>
            <p:nvPr userDrawn="1"/>
          </p:nvSpPr>
          <p:spPr>
            <a:xfrm>
              <a:off x="0" y="6731877"/>
              <a:ext cx="9144001" cy="13205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24" name="Group 103"/>
            <p:cNvGrpSpPr/>
            <p:nvPr userDrawn="1"/>
          </p:nvGrpSpPr>
          <p:grpSpPr>
            <a:xfrm>
              <a:off x="0" y="6731877"/>
              <a:ext cx="735013" cy="132052"/>
              <a:chOff x="0" y="6296155"/>
              <a:chExt cx="735013" cy="132052"/>
            </a:xfrm>
          </p:grpSpPr>
          <p:sp>
            <p:nvSpPr>
              <p:cNvPr id="25" name="Rectangle 21"/>
              <p:cNvSpPr/>
              <p:nvPr userDrawn="1"/>
            </p:nvSpPr>
            <p:spPr>
              <a:xfrm>
                <a:off x="612511" y="6296155"/>
                <a:ext cx="122502" cy="132052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Rectangle 22"/>
              <p:cNvSpPr/>
              <p:nvPr userDrawn="1"/>
            </p:nvSpPr>
            <p:spPr>
              <a:xfrm>
                <a:off x="490009" y="6296155"/>
                <a:ext cx="122502" cy="132052"/>
              </a:xfrm>
              <a:prstGeom prst="rect">
                <a:avLst/>
              </a:prstGeom>
              <a:solidFill>
                <a:srgbClr val="C96953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" name="Rectangle 23"/>
              <p:cNvSpPr/>
              <p:nvPr userDrawn="1"/>
            </p:nvSpPr>
            <p:spPr>
              <a:xfrm>
                <a:off x="367507" y="6296155"/>
                <a:ext cx="122502" cy="13205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Rectangle 24"/>
              <p:cNvSpPr/>
              <p:nvPr userDrawn="1"/>
            </p:nvSpPr>
            <p:spPr>
              <a:xfrm>
                <a:off x="245004" y="6296155"/>
                <a:ext cx="122502" cy="13205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Rectangle 25"/>
              <p:cNvSpPr/>
              <p:nvPr userDrawn="1"/>
            </p:nvSpPr>
            <p:spPr>
              <a:xfrm>
                <a:off x="122502" y="6296155"/>
                <a:ext cx="122502" cy="132052"/>
              </a:xfrm>
              <a:prstGeom prst="rect">
                <a:avLst/>
              </a:prstGeom>
              <a:solidFill>
                <a:srgbClr val="6F77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" name="Rectangle 26"/>
              <p:cNvSpPr/>
              <p:nvPr userDrawn="1"/>
            </p:nvSpPr>
            <p:spPr>
              <a:xfrm>
                <a:off x="0" y="6296155"/>
                <a:ext cx="122502" cy="132052"/>
              </a:xfrm>
              <a:prstGeom prst="rect">
                <a:avLst/>
              </a:prstGeom>
              <a:solidFill>
                <a:srgbClr val="3F4973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altLang="en-US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31" name="TextBox 12"/>
          <p:cNvSpPr txBox="1"/>
          <p:nvPr/>
        </p:nvSpPr>
        <p:spPr>
          <a:xfrm>
            <a:off x="832187" y="6751106"/>
            <a:ext cx="2559050" cy="92333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defTabSz="914400"/>
            <a:r>
              <a:rPr lang="en-US" sz="600" dirty="0" smtClean="0">
                <a:solidFill>
                  <a:srgbClr val="000000"/>
                </a:solidFill>
                <a:latin typeface="Arial"/>
                <a:cs typeface="Arial"/>
              </a:rPr>
              <a:t>Copyright © 2016 NTT DATA Corporation</a:t>
            </a:r>
            <a:endParaRPr lang="en-US" sz="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" name="TextBox 60"/>
          <p:cNvSpPr txBox="1"/>
          <p:nvPr/>
        </p:nvSpPr>
        <p:spPr>
          <a:xfrm>
            <a:off x="9149425" y="6674161"/>
            <a:ext cx="655345" cy="153888"/>
          </a:xfrm>
          <a:prstGeom prst="rect">
            <a:avLst/>
          </a:prstGeom>
          <a:noFill/>
        </p:spPr>
        <p:txBody>
          <a:bodyPr wrap="square" lIns="84024" tIns="0" rIns="84024" bIns="0" rtlCol="0">
            <a:spAutoFit/>
          </a:bodyPr>
          <a:lstStyle/>
          <a:p>
            <a:fld id="{B81353C4-87EF-784D-9B49-76D7931112DF}" type="slidenum">
              <a:rPr lang="en-US" sz="1000" smtClean="0">
                <a:solidFill>
                  <a:srgbClr val="000000"/>
                </a:solidFill>
                <a:latin typeface="Arial"/>
                <a:cs typeface="Arial"/>
              </a:rPr>
              <a:pPr/>
              <a:t>‹#›</a:t>
            </a:fld>
            <a:endParaRPr lang="en-U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859631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dt="0"/>
  <p:txStyles>
    <p:titleStyle>
      <a:lvl1pPr algn="l" defTabSz="457133" rtl="0" eaLnBrk="1" latinLnBrk="0" hangingPunct="1">
        <a:spcBef>
          <a:spcPct val="0"/>
        </a:spcBef>
        <a:buNone/>
        <a:defRPr kumimoji="1" lang="ja-JP" altLang="en-US" sz="2000" kern="1200" baseline="0" smtClean="0">
          <a:solidFill>
            <a:schemeClr val="tx1"/>
          </a:solidFill>
          <a:latin typeface="+mn-ea"/>
          <a:ea typeface="+mn-ea"/>
          <a:cs typeface="+mn-cs"/>
        </a:defRPr>
      </a:lvl1pPr>
    </p:titleStyle>
    <p:bodyStyle>
      <a:lvl1pPr marL="169838" indent="-169838" algn="l" defTabSz="457133" rtl="0" eaLnBrk="1" latinLnBrk="0" hangingPunct="1">
        <a:spcBef>
          <a:spcPct val="20000"/>
        </a:spcBef>
        <a:buFont typeface="Arial"/>
        <a:buChar char="•"/>
        <a:defRPr kumimoji="1" lang="ja-JP" altLang="en-US" sz="2000" kern="1200" smtClean="0">
          <a:solidFill>
            <a:schemeClr val="tx1"/>
          </a:solidFill>
          <a:latin typeface="+mn-ea"/>
          <a:ea typeface="+mn-ea"/>
          <a:cs typeface="+mn-cs"/>
        </a:defRPr>
      </a:lvl1pPr>
      <a:lvl2pPr marL="682526" indent="-225392" algn="l" defTabSz="457133" rtl="0" eaLnBrk="1" latinLnBrk="0" hangingPunct="1">
        <a:spcBef>
          <a:spcPct val="20000"/>
        </a:spcBef>
        <a:buFont typeface="Arial"/>
        <a:buChar char="–"/>
        <a:defRPr kumimoji="1" lang="ja-JP" altLang="en-US" sz="1800" kern="1200" smtClean="0">
          <a:solidFill>
            <a:schemeClr val="tx1"/>
          </a:solidFill>
          <a:latin typeface="+mn-ea"/>
          <a:ea typeface="+mn-ea"/>
          <a:cs typeface="Arial"/>
        </a:defRPr>
      </a:lvl2pPr>
      <a:lvl3pPr marL="1090455" indent="-176187" algn="l" defTabSz="457133" rtl="0" eaLnBrk="1" latinLnBrk="0" hangingPunct="1">
        <a:spcBef>
          <a:spcPct val="20000"/>
        </a:spcBef>
        <a:buFont typeface="Arial"/>
        <a:buChar char="•"/>
        <a:defRPr kumimoji="1" lang="ja-JP" altLang="en-US" sz="1600" kern="1200" smtClean="0">
          <a:solidFill>
            <a:schemeClr val="tx1"/>
          </a:solidFill>
          <a:latin typeface="+mn-ea"/>
          <a:ea typeface="+mn-ea"/>
          <a:cs typeface="Arial"/>
        </a:defRPr>
      </a:lvl3pPr>
      <a:lvl4pPr marL="1544415" indent="-173013" algn="l" defTabSz="457133" rtl="0" eaLnBrk="1" latinLnBrk="0" hangingPunct="1">
        <a:spcBef>
          <a:spcPct val="20000"/>
        </a:spcBef>
        <a:buFont typeface="Arial"/>
        <a:buChar char="–"/>
        <a:defRPr kumimoji="1" lang="ja-JP" altLang="en-US" sz="1400" kern="1200" smtClean="0">
          <a:solidFill>
            <a:schemeClr val="tx1"/>
          </a:solidFill>
          <a:latin typeface="+mn-ea"/>
          <a:ea typeface="+mn-ea"/>
          <a:cs typeface="Arial"/>
        </a:defRPr>
      </a:lvl4pPr>
      <a:lvl5pPr marL="1999960" indent="-171425" algn="l" defTabSz="457133" rtl="0" eaLnBrk="1" latinLnBrk="0" hangingPunct="1">
        <a:spcBef>
          <a:spcPct val="20000"/>
        </a:spcBef>
        <a:buFont typeface="Arial"/>
        <a:buChar char="»"/>
        <a:defRPr kumimoji="1" lang="ja-JP" altLang="en-US" sz="1200" kern="1200" smtClean="0">
          <a:solidFill>
            <a:schemeClr val="tx1"/>
          </a:solidFill>
          <a:latin typeface="+mn-ea"/>
          <a:ea typeface="+mn-ea"/>
          <a:cs typeface="Arial"/>
        </a:defRPr>
      </a:lvl5pPr>
      <a:lvl6pPr marL="2514235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70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03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37" indent="-228567" algn="l" defTabSz="457133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3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8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01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35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69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03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36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70" algn="l" defTabSz="45713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emf"/><Relationship Id="rId7" Type="http://schemas.openxmlformats.org/officeDocument/2006/relationships/image" Target="../media/image1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10" Type="http://schemas.openxmlformats.org/officeDocument/2006/relationships/image" Target="../media/image15.png"/><Relationship Id="rId4" Type="http://schemas.openxmlformats.org/officeDocument/2006/relationships/image" Target="../media/image9.emf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856735" y="2191265"/>
            <a:ext cx="8295503" cy="2594919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2016</a:t>
            </a:r>
            <a:r>
              <a:rPr kumimoji="1" lang="ja-JP" altLang="en-US" b="1" dirty="0" smtClean="0">
                <a:solidFill>
                  <a:schemeClr val="bg1"/>
                </a:solidFill>
              </a:rPr>
              <a:t>年度 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SIPS</a:t>
            </a:r>
            <a:r>
              <a:rPr kumimoji="1" lang="ja-JP" altLang="en-US" b="1" dirty="0" smtClean="0">
                <a:solidFill>
                  <a:schemeClr val="bg1"/>
                </a:solidFill>
              </a:rPr>
              <a:t>金流商流連携タスクフォース　第三回</a:t>
            </a:r>
            <a:endParaRPr kumimoji="1" lang="en-US" altLang="ja-JP" b="1" dirty="0">
              <a:solidFill>
                <a:schemeClr val="bg1"/>
              </a:solidFill>
            </a:endParaRPr>
          </a:p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2016.11.18</a:t>
            </a:r>
          </a:p>
          <a:p>
            <a:pPr algn="ctr"/>
            <a:endParaRPr kumimoji="1" lang="en-US" altLang="ja-JP" b="1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sz="2400" b="1" dirty="0"/>
              <a:t>貿易文書</a:t>
            </a:r>
            <a:r>
              <a:rPr lang="ja-JP" altLang="en-US" sz="2400" b="1" dirty="0" smtClean="0"/>
              <a:t>共有および貿易関連決済業務の効率化</a:t>
            </a:r>
            <a:endParaRPr kumimoji="1" lang="en-US" altLang="ja-JP" sz="2400" b="1" dirty="0">
              <a:solidFill>
                <a:schemeClr val="bg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7908324" y="832022"/>
            <a:ext cx="1631092" cy="46955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公開版</a:t>
            </a:r>
          </a:p>
        </p:txBody>
      </p:sp>
    </p:spTree>
    <p:extLst>
      <p:ext uri="{BB962C8B-B14F-4D97-AF65-F5344CB8AC3E}">
        <p14:creationId xmlns:p14="http://schemas.microsoft.com/office/powerpoint/2010/main" val="1260972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>
          <a:xfrm>
            <a:off x="678251" y="0"/>
            <a:ext cx="7625690" cy="664180"/>
          </a:xfrm>
        </p:spPr>
        <p:txBody>
          <a:bodyPr>
            <a:normAutofit/>
          </a:bodyPr>
          <a:lstStyle/>
          <a:p>
            <a:r>
              <a:rPr lang="ja-JP" altLang="en-US" b="1" dirty="0" smtClean="0"/>
              <a:t>貿易文書</a:t>
            </a:r>
            <a:r>
              <a:rPr lang="ja-JP" altLang="en-US" b="1" dirty="0"/>
              <a:t>共有クラウド</a:t>
            </a:r>
            <a:r>
              <a:rPr lang="ja-JP" altLang="en-US" b="1" dirty="0" smtClean="0"/>
              <a:t>基盤サービスの実証プロジェクトエントリー検討</a:t>
            </a:r>
            <a:endParaRPr kumimoji="1" lang="ja-JP" altLang="en-US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151140" y="763260"/>
            <a:ext cx="9552080" cy="76074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前回、発表させていただいた貿易文書共有クラウド基盤サービスについて、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同じく前回、中小企業庁高橋課長補佐様よりご紹介のあった企業間データ連携事業実証プロジェクトへのエントリーを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検討させていただいており、</a:t>
            </a:r>
            <a:r>
              <a:rPr kumimoji="1" lang="en-US" altLang="ja-JP" sz="1200" b="1" dirty="0" smtClean="0">
                <a:solidFill>
                  <a:schemeClr val="tx1"/>
                </a:solidFill>
              </a:rPr>
              <a:t>ITCA</a:t>
            </a:r>
            <a:r>
              <a:rPr kumimoji="1" lang="ja-JP" altLang="en-US" sz="1200" b="1" dirty="0" smtClean="0">
                <a:solidFill>
                  <a:schemeClr val="tx1"/>
                </a:solidFill>
              </a:rPr>
              <a:t>様にエントリーシートを提出させていただきました。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0564" y="1648709"/>
            <a:ext cx="2180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実証プロジェクト概要</a:t>
            </a:r>
            <a:endParaRPr kumimoji="1" lang="ja-JP" altLang="en-US" sz="1400" dirty="0"/>
          </a:p>
        </p:txBody>
      </p:sp>
      <p:sp>
        <p:nvSpPr>
          <p:cNvPr id="6" name="正方形/長方形 5"/>
          <p:cNvSpPr/>
          <p:nvPr/>
        </p:nvSpPr>
        <p:spPr>
          <a:xfrm>
            <a:off x="197708" y="1948248"/>
            <a:ext cx="1960605" cy="535459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tx1"/>
                </a:solidFill>
              </a:rPr>
              <a:t>受発注フェーズ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600" b="1" dirty="0" smtClean="0">
                <a:solidFill>
                  <a:schemeClr val="tx1"/>
                </a:solidFill>
              </a:rPr>
              <a:t>（ステップ１）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306594" y="1948248"/>
            <a:ext cx="1960605" cy="535459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tx1"/>
                </a:solidFill>
              </a:rPr>
              <a:t>出荷納入フェーズ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600" b="1" dirty="0" smtClean="0">
                <a:solidFill>
                  <a:schemeClr val="tx1"/>
                </a:solidFill>
              </a:rPr>
              <a:t>（ステップ１）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403125" y="1948248"/>
            <a:ext cx="1960605" cy="535459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tx1"/>
                </a:solidFill>
              </a:rPr>
              <a:t>社内業務フェーズ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600" b="1" dirty="0" smtClean="0">
                <a:solidFill>
                  <a:schemeClr val="tx1"/>
                </a:solidFill>
              </a:rPr>
              <a:t>（ステップ１）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7232822" y="1948247"/>
            <a:ext cx="1960605" cy="535459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tx1"/>
                </a:solidFill>
              </a:rPr>
              <a:t>請求支払フェーズ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600" b="1" dirty="0" smtClean="0">
                <a:solidFill>
                  <a:schemeClr val="tx1"/>
                </a:solidFill>
              </a:rPr>
              <a:t>（ステップ</a:t>
            </a:r>
            <a:r>
              <a:rPr kumimoji="1" lang="en-US" altLang="ja-JP" sz="1600" b="1" dirty="0" smtClean="0">
                <a:solidFill>
                  <a:schemeClr val="tx1"/>
                </a:solidFill>
              </a:rPr>
              <a:t>2</a:t>
            </a:r>
            <a:r>
              <a:rPr kumimoji="1" lang="ja-JP" altLang="en-US" sz="1600" b="1" dirty="0" smtClean="0">
                <a:solidFill>
                  <a:schemeClr val="tx1"/>
                </a:solidFill>
              </a:rPr>
              <a:t>）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97708" y="2615513"/>
            <a:ext cx="1960605" cy="1449859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e-</a:t>
            </a:r>
            <a:r>
              <a:rPr kumimoji="1" lang="en-US" altLang="ja-JP" dirty="0" err="1">
                <a:solidFill>
                  <a:schemeClr val="tx1"/>
                </a:solidFill>
              </a:rPr>
              <a:t>mail,Fax</a:t>
            </a:r>
            <a:r>
              <a:rPr kumimoji="1" lang="ja-JP" altLang="en-US" dirty="0">
                <a:solidFill>
                  <a:schemeClr val="tx1"/>
                </a:solidFill>
              </a:rPr>
              <a:t>などの受発注手続きからの業務効率化</a:t>
            </a:r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306593" y="2615512"/>
            <a:ext cx="1960605" cy="1449859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業務実施の証跡・成果物の発注者との効率的な共有</a:t>
            </a:r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403124" y="2615512"/>
            <a:ext cx="1960605" cy="1449859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貿易文書の電子的保管の効率化</a:t>
            </a:r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232821" y="2615511"/>
            <a:ext cx="1960605" cy="1449859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発注者の請求消込作業効率化による速やかな支払</a:t>
            </a:r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97707" y="4123036"/>
            <a:ext cx="1960605" cy="23642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船積指図およびその付帯文書を発注企業（荷主）から受注企業（フォワーダー等物流業者）に送付を、現状の</a:t>
            </a:r>
            <a:r>
              <a:rPr kumimoji="1" lang="en-US" altLang="ja-JP" sz="1400" dirty="0">
                <a:solidFill>
                  <a:schemeClr val="tx1"/>
                </a:solidFill>
              </a:rPr>
              <a:t>Fax</a:t>
            </a:r>
            <a:r>
              <a:rPr kumimoji="1" lang="ja-JP" altLang="en-US" sz="1400" dirty="0" err="1">
                <a:solidFill>
                  <a:schemeClr val="tx1"/>
                </a:solidFill>
              </a:rPr>
              <a:t>、</a:t>
            </a:r>
            <a:r>
              <a:rPr kumimoji="1" lang="en-US" altLang="ja-JP" sz="1400" dirty="0">
                <a:solidFill>
                  <a:schemeClr val="tx1"/>
                </a:solidFill>
              </a:rPr>
              <a:t>e-mail</a:t>
            </a:r>
            <a:r>
              <a:rPr kumimoji="1" lang="ja-JP" altLang="en-US" sz="1400" dirty="0">
                <a:solidFill>
                  <a:schemeClr val="tx1"/>
                </a:solidFill>
              </a:rPr>
              <a:t>に代わり、輸出者、物流企業、輸入者（海外顧客）間でセキュアなクラウドサービスを介して授受する機能</a:t>
            </a:r>
            <a:endParaRPr kumimoji="1" lang="ja-JP" alt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306593" y="4123036"/>
            <a:ext cx="1960605" cy="23642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管轄する行政機関からの許認可書類、船荷書類、その他関連する貿易</a:t>
            </a:r>
            <a:r>
              <a:rPr kumimoji="1" lang="ja-JP" altLang="en-US" sz="1400" dirty="0" smtClean="0">
                <a:solidFill>
                  <a:schemeClr val="tx1"/>
                </a:solidFill>
              </a:rPr>
              <a:t>文書など</a:t>
            </a:r>
            <a:r>
              <a:rPr kumimoji="1" lang="ja-JP" altLang="en-US" sz="1400" dirty="0">
                <a:solidFill>
                  <a:schemeClr val="tx1"/>
                </a:solidFill>
              </a:rPr>
              <a:t>業務実施の証跡・成果物を、受発注情報と明瞭に連携した形で発注者（荷主）と共有・閲覧・確認を可能とするクラウドサービス</a:t>
            </a:r>
            <a:endParaRPr kumimoji="1" lang="ja-JP" alt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403123" y="4123036"/>
            <a:ext cx="1960605" cy="23642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輸出入者に保管義務のある貿易文書に関して、電子的な長期保管および閲覧をセキュアに行うためのクラウドサービス</a:t>
            </a:r>
            <a:endParaRPr kumimoji="1" lang="ja-JP" altLang="en-US" sz="1400" dirty="0" smtClean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7232820" y="4123035"/>
            <a:ext cx="1960605" cy="23642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受発注情報と連携した形で受注者から請求書をクラウドサービスにて提出することで、発注者側の請求確認作業を効率化する機能</a:t>
            </a:r>
            <a:endParaRPr kumimoji="1" lang="ja-JP" altLang="en-US" sz="1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030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>
          <a:xfrm>
            <a:off x="678251" y="0"/>
            <a:ext cx="7625690" cy="664180"/>
          </a:xfrm>
        </p:spPr>
        <p:txBody>
          <a:bodyPr>
            <a:normAutofit/>
          </a:bodyPr>
          <a:lstStyle/>
          <a:p>
            <a:r>
              <a:rPr lang="ja-JP" altLang="en-US" b="1" dirty="0" smtClean="0"/>
              <a:t>対象となるプロセスの現状</a:t>
            </a:r>
            <a:endParaRPr kumimoji="1" lang="ja-JP" altLang="en-US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2379" y="832022"/>
            <a:ext cx="963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対象とする受発注、出荷納入、請求支払のプロセス（現状）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55" y="1507524"/>
            <a:ext cx="9449493" cy="466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951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>
          <a:xfrm>
            <a:off x="678251" y="0"/>
            <a:ext cx="7625690" cy="664180"/>
          </a:xfrm>
        </p:spPr>
        <p:txBody>
          <a:bodyPr>
            <a:normAutofit/>
          </a:bodyPr>
          <a:lstStyle/>
          <a:p>
            <a:r>
              <a:rPr lang="ja-JP" altLang="en-US" b="1" dirty="0"/>
              <a:t>貿易文書共有クラウド基盤</a:t>
            </a:r>
            <a:r>
              <a:rPr lang="ja-JP" altLang="en-US" b="1" dirty="0" smtClean="0"/>
              <a:t>サービスの流れ</a:t>
            </a:r>
            <a:endParaRPr kumimoji="1" lang="ja-JP" altLang="en-US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16" y="1145061"/>
            <a:ext cx="9560140" cy="4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81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>
          <a:xfrm>
            <a:off x="678251" y="0"/>
            <a:ext cx="7625690" cy="664180"/>
          </a:xfrm>
        </p:spPr>
        <p:txBody>
          <a:bodyPr>
            <a:normAutofit/>
          </a:bodyPr>
          <a:lstStyle/>
          <a:p>
            <a:r>
              <a:rPr kumimoji="1" lang="ja-JP" altLang="en-US" b="1" dirty="0" smtClean="0"/>
              <a:t>実証プロジェクトの想定検討ポイント</a:t>
            </a:r>
            <a:endParaRPr kumimoji="1" lang="ja-JP" altLang="en-US" b="1" dirty="0"/>
          </a:p>
        </p:txBody>
      </p:sp>
      <p:sp>
        <p:nvSpPr>
          <p:cNvPr id="5" name="角丸四角形 4"/>
          <p:cNvSpPr/>
          <p:nvPr/>
        </p:nvSpPr>
        <p:spPr>
          <a:xfrm>
            <a:off x="3584174" y="2924431"/>
            <a:ext cx="2940194" cy="2166551"/>
          </a:xfrm>
          <a:prstGeom prst="roundRect">
            <a:avLst>
              <a:gd name="adj" fmla="val 3290"/>
            </a:avLst>
          </a:prstGeom>
          <a:solidFill>
            <a:schemeClr val="bg2"/>
          </a:solidFill>
          <a:ln w="76200">
            <a:solidFill>
              <a:schemeClr val="bg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b="1" dirty="0" smtClean="0">
                <a:solidFill>
                  <a:srgbClr val="000000"/>
                </a:solidFill>
              </a:rPr>
              <a:t>クラウド基盤</a:t>
            </a:r>
            <a:endParaRPr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692026" y="4234248"/>
            <a:ext cx="840259" cy="411891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ストレージ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643496" y="4234247"/>
            <a:ext cx="840259" cy="411891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アプリ</a:t>
            </a:r>
            <a:endParaRPr kumimoji="1"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ケーション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539361" y="4234247"/>
            <a:ext cx="840259" cy="411891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アクセス</a:t>
            </a:r>
            <a:endParaRPr kumimoji="1"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制御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341028" y="3167448"/>
            <a:ext cx="840259" cy="411891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ユーザー</a:t>
            </a:r>
            <a:endParaRPr kumimoji="1" lang="en-US" altLang="ja-JP" sz="12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管理</a:t>
            </a:r>
            <a:endParaRPr kumimoji="1" lang="ja-JP" alt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024007" y="3169506"/>
            <a:ext cx="840259" cy="411891"/>
          </a:xfrm>
          <a:prstGeom prst="rect">
            <a:avLst/>
          </a:prstGeom>
          <a:solidFill>
            <a:schemeClr val="accent1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画面制御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869" y="4489620"/>
            <a:ext cx="345933" cy="474114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4266" y="4568318"/>
            <a:ext cx="324576" cy="444844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6306" y="4559738"/>
            <a:ext cx="357418" cy="50696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3528" y="3041648"/>
            <a:ext cx="359928" cy="53769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5604" y="2974201"/>
            <a:ext cx="416541" cy="605138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4011341" y="1511914"/>
            <a:ext cx="1653120" cy="45603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b="1" dirty="0" smtClean="0">
                <a:solidFill>
                  <a:schemeClr val="bg1"/>
                </a:solidFill>
              </a:rPr>
              <a:t>グローバル荷主</a:t>
            </a:r>
            <a:endParaRPr lang="ja-JP" altLang="en-US" sz="1400" b="1" dirty="0">
              <a:solidFill>
                <a:schemeClr val="bg1"/>
              </a:solidFill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3347" y="1431394"/>
            <a:ext cx="696416" cy="754451"/>
          </a:xfrm>
          <a:prstGeom prst="rect">
            <a:avLst/>
          </a:prstGeom>
        </p:spPr>
      </p:pic>
      <p:sp>
        <p:nvSpPr>
          <p:cNvPr id="22" name="上下矢印 21"/>
          <p:cNvSpPr/>
          <p:nvPr/>
        </p:nvSpPr>
        <p:spPr>
          <a:xfrm>
            <a:off x="4532285" y="1833455"/>
            <a:ext cx="297368" cy="1160252"/>
          </a:xfrm>
          <a:prstGeom prst="up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022700" y="2335768"/>
            <a:ext cx="3485192" cy="354665"/>
          </a:xfrm>
          <a:prstGeom prst="rect">
            <a:avLst/>
          </a:prstGeom>
          <a:solidFill>
            <a:schemeClr val="accent5"/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国内向けインタフェース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168788" y="2757941"/>
            <a:ext cx="1239374" cy="873316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t"/>
          <a:lstStyle/>
          <a:p>
            <a:pPr algn="ctr"/>
            <a:r>
              <a:rPr lang="ja-JP" altLang="en-US" sz="1200" b="1" dirty="0" smtClean="0">
                <a:solidFill>
                  <a:schemeClr val="tx1"/>
                </a:solidFill>
              </a:rPr>
              <a:t>国内フォワーダー</a:t>
            </a:r>
            <a:endParaRPr lang="ja-JP" altLang="en-US" sz="1200" b="1" dirty="0">
              <a:solidFill>
                <a:schemeClr val="tx1"/>
              </a:solidFill>
            </a:endParaRP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17946" y="3145312"/>
            <a:ext cx="765599" cy="42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正方形/長方形 24"/>
          <p:cNvSpPr/>
          <p:nvPr/>
        </p:nvSpPr>
        <p:spPr>
          <a:xfrm>
            <a:off x="1166229" y="3797589"/>
            <a:ext cx="1239374" cy="738874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t"/>
          <a:lstStyle/>
          <a:p>
            <a:pPr algn="ctr"/>
            <a:r>
              <a:rPr lang="ja-JP" altLang="en-US" sz="1200" b="1" dirty="0" smtClean="0">
                <a:solidFill>
                  <a:schemeClr val="tx1"/>
                </a:solidFill>
              </a:rPr>
              <a:t>関連プレーヤー</a:t>
            </a:r>
            <a:endParaRPr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7183394" y="2942793"/>
            <a:ext cx="1161736" cy="848109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t"/>
          <a:lstStyle/>
          <a:p>
            <a:pPr algn="ctr"/>
            <a:r>
              <a:rPr lang="ja-JP" altLang="en-US" sz="1200" b="1" dirty="0" smtClean="0">
                <a:solidFill>
                  <a:schemeClr val="tx1"/>
                </a:solidFill>
              </a:rPr>
              <a:t>海外受荷主</a:t>
            </a:r>
            <a:endParaRPr lang="ja-JP" altLang="en-US" sz="1200" b="1" dirty="0">
              <a:solidFill>
                <a:schemeClr val="tx1"/>
              </a:solidFill>
            </a:endParaRPr>
          </a:p>
        </p:txBody>
      </p:sp>
      <p:pic>
        <p:nvPicPr>
          <p:cNvPr id="28" name="Picture 93" descr="0043394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93758" y="3305210"/>
            <a:ext cx="414961" cy="37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上下矢印 28"/>
          <p:cNvSpPr/>
          <p:nvPr/>
        </p:nvSpPr>
        <p:spPr>
          <a:xfrm rot="16200000">
            <a:off x="2954049" y="2763158"/>
            <a:ext cx="297368" cy="1160252"/>
          </a:xfrm>
          <a:prstGeom prst="up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pic>
        <p:nvPicPr>
          <p:cNvPr id="30" name="Picture 93" descr="0043394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93264" y="4017352"/>
            <a:ext cx="414961" cy="37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上下矢印 30"/>
          <p:cNvSpPr/>
          <p:nvPr/>
        </p:nvSpPr>
        <p:spPr>
          <a:xfrm rot="16200000">
            <a:off x="2963216" y="3748793"/>
            <a:ext cx="297368" cy="1160252"/>
          </a:xfrm>
          <a:prstGeom prst="up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2" name="上下矢印 31"/>
          <p:cNvSpPr/>
          <p:nvPr/>
        </p:nvSpPr>
        <p:spPr>
          <a:xfrm rot="16200000">
            <a:off x="6646163" y="2839658"/>
            <a:ext cx="297368" cy="1160252"/>
          </a:xfrm>
          <a:prstGeom prst="up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3" name="上下矢印 32"/>
          <p:cNvSpPr/>
          <p:nvPr/>
        </p:nvSpPr>
        <p:spPr>
          <a:xfrm rot="16200000">
            <a:off x="7140368" y="3775028"/>
            <a:ext cx="297368" cy="2112156"/>
          </a:xfrm>
          <a:prstGeom prst="up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684151" y="2363820"/>
            <a:ext cx="420130" cy="27271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海外向けインタフェース</a:t>
            </a: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777" y="4434622"/>
            <a:ext cx="792965" cy="792965"/>
          </a:xfrm>
          <a:prstGeom prst="rect">
            <a:avLst/>
          </a:prstGeom>
        </p:spPr>
      </p:pic>
      <p:sp>
        <p:nvSpPr>
          <p:cNvPr id="38" name="フローチャート: 磁気ディスク 37"/>
          <p:cNvSpPr/>
          <p:nvPr/>
        </p:nvSpPr>
        <p:spPr>
          <a:xfrm>
            <a:off x="8305856" y="4418799"/>
            <a:ext cx="1258274" cy="700216"/>
          </a:xfrm>
          <a:prstGeom prst="flowChartMagneticDisk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海外側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貿易ステータス</a:t>
            </a:r>
            <a:endParaRPr kumimoji="1" lang="ja-JP" altLang="en-US" sz="1200" b="1" dirty="0" smtClean="0">
              <a:solidFill>
                <a:schemeClr val="tx1"/>
              </a:solidFill>
            </a:endParaRPr>
          </a:p>
        </p:txBody>
      </p:sp>
      <p:sp>
        <p:nvSpPr>
          <p:cNvPr id="40" name="四角形吹き出し 39"/>
          <p:cNvSpPr/>
          <p:nvPr/>
        </p:nvSpPr>
        <p:spPr>
          <a:xfrm>
            <a:off x="1593264" y="5499725"/>
            <a:ext cx="2742714" cy="675003"/>
          </a:xfrm>
          <a:prstGeom prst="wedgeRectCallout">
            <a:avLst>
              <a:gd name="adj1" fmla="val 43879"/>
              <a:gd name="adj2" fmla="val -110406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クラウド基盤は当社リスクにより</a:t>
            </a:r>
            <a:r>
              <a:rPr kumimoji="1" lang="ja-JP" altLang="en-US" sz="1200" b="1" dirty="0">
                <a:solidFill>
                  <a:schemeClr val="tx1"/>
                </a:solidFill>
              </a:rPr>
              <a:t>構築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</p:txBody>
      </p:sp>
      <p:sp>
        <p:nvSpPr>
          <p:cNvPr id="41" name="四角形吹き出し 40"/>
          <p:cNvSpPr/>
          <p:nvPr/>
        </p:nvSpPr>
        <p:spPr>
          <a:xfrm>
            <a:off x="6537362" y="1333174"/>
            <a:ext cx="2891304" cy="675003"/>
          </a:xfrm>
          <a:prstGeom prst="wedgeRectCallout">
            <a:avLst>
              <a:gd name="adj1" fmla="val -54637"/>
              <a:gd name="adj2" fmla="val 10560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実証プロジェクトを通して参加利用者との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インタフェースを構築し、効果の実証を行う。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</p:txBody>
      </p:sp>
      <p:sp>
        <p:nvSpPr>
          <p:cNvPr id="42" name="四角形吹き出し 41"/>
          <p:cNvSpPr/>
          <p:nvPr/>
        </p:nvSpPr>
        <p:spPr>
          <a:xfrm>
            <a:off x="6255586" y="5359839"/>
            <a:ext cx="2891304" cy="675003"/>
          </a:xfrm>
          <a:prstGeom prst="wedgeRectCallout">
            <a:avLst>
              <a:gd name="adj1" fmla="val -33268"/>
              <a:gd name="adj2" fmla="val -9698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海外とのインタフェースはオプションとし、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検証可能であれば包含する。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15330" y="708453"/>
            <a:ext cx="9555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/>
              <a:t>下記の全体像の中で、実証プロジェクトでの検証ポイントを具体化していく予定であり、次回報告させていただきます。</a:t>
            </a:r>
            <a:endParaRPr kumimoji="1" lang="en-US" altLang="ja-JP" sz="1400" b="1" dirty="0" smtClean="0"/>
          </a:p>
          <a:p>
            <a:r>
              <a:rPr kumimoji="1" lang="ja-JP" altLang="en-US" sz="1400" b="1" dirty="0" smtClean="0"/>
              <a:t>引き続き、ご指導のほど、よろしくお願いいたします。</a:t>
            </a:r>
            <a:endParaRPr kumimoji="1" lang="ja-JP" altLang="en-US" sz="1400" b="1" dirty="0"/>
          </a:p>
        </p:txBody>
      </p:sp>
      <p:pic>
        <p:nvPicPr>
          <p:cNvPr id="45" name="図 44"/>
          <p:cNvPicPr>
            <a:picLocks noChangeAspect="1"/>
          </p:cNvPicPr>
          <p:nvPr/>
        </p:nvPicPr>
        <p:blipFill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234" y="4527350"/>
            <a:ext cx="792965" cy="792965"/>
          </a:xfrm>
          <a:prstGeom prst="rect">
            <a:avLst/>
          </a:prstGeom>
        </p:spPr>
      </p:pic>
      <p:sp>
        <p:nvSpPr>
          <p:cNvPr id="46" name="上下矢印 45"/>
          <p:cNvSpPr/>
          <p:nvPr/>
        </p:nvSpPr>
        <p:spPr>
          <a:xfrm rot="16200000">
            <a:off x="2998247" y="4317340"/>
            <a:ext cx="297368" cy="1160252"/>
          </a:xfrm>
          <a:prstGeom prst="up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023286" y="2339546"/>
            <a:ext cx="420130" cy="2727162"/>
          </a:xfrm>
          <a:prstGeom prst="rect">
            <a:avLst/>
          </a:prstGeom>
          <a:solidFill>
            <a:schemeClr val="accent5"/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47" name="四角形吹き出し 46"/>
          <p:cNvSpPr/>
          <p:nvPr/>
        </p:nvSpPr>
        <p:spPr>
          <a:xfrm>
            <a:off x="78217" y="4916491"/>
            <a:ext cx="1339729" cy="1195985"/>
          </a:xfrm>
          <a:prstGeom prst="wedgeRectCallout">
            <a:avLst>
              <a:gd name="adj1" fmla="val 77698"/>
              <a:gd name="adj2" fmla="val -38401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</a:rPr>
              <a:t>他</a:t>
            </a:r>
            <a:r>
              <a:rPr kumimoji="1" lang="ja-JP" altLang="en-US" sz="1200" b="1" dirty="0" smtClean="0">
                <a:solidFill>
                  <a:schemeClr val="tx1"/>
                </a:solidFill>
              </a:rPr>
              <a:t>のクラウドサービスとの連携については、</a:t>
            </a:r>
            <a:r>
              <a:rPr kumimoji="1" lang="en-US" altLang="ja-JP" sz="1200" b="1" dirty="0" smtClean="0">
                <a:solidFill>
                  <a:schemeClr val="tx1"/>
                </a:solidFill>
              </a:rPr>
              <a:t>ITCA</a:t>
            </a:r>
            <a:r>
              <a:rPr kumimoji="1" lang="ja-JP" altLang="en-US" sz="1200" b="1" dirty="0" smtClean="0">
                <a:solidFill>
                  <a:schemeClr val="tx1"/>
                </a:solidFill>
              </a:rPr>
              <a:t>様にご相談しながら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実証範囲を検討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</p:txBody>
      </p:sp>
      <p:sp>
        <p:nvSpPr>
          <p:cNvPr id="43" name="四角形吹き出し 42"/>
          <p:cNvSpPr/>
          <p:nvPr/>
        </p:nvSpPr>
        <p:spPr>
          <a:xfrm>
            <a:off x="288323" y="1341713"/>
            <a:ext cx="3547067" cy="675003"/>
          </a:xfrm>
          <a:prstGeom prst="wedgeRectCallout">
            <a:avLst>
              <a:gd name="adj1" fmla="val 40259"/>
              <a:gd name="adj2" fmla="val 110489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UN/CEFACT</a:t>
            </a:r>
            <a:r>
              <a:rPr kumimoji="1" lang="ja-JP" altLang="en-US" sz="1200" b="1" dirty="0" smtClean="0">
                <a:solidFill>
                  <a:schemeClr val="tx1"/>
                </a:solidFill>
              </a:rPr>
              <a:t>（国際標準）への準拠については、</a:t>
            </a:r>
            <a:r>
              <a:rPr kumimoji="1" lang="en-US" altLang="ja-JP" sz="1200" b="1" dirty="0" smtClean="0">
                <a:solidFill>
                  <a:schemeClr val="tx1"/>
                </a:solidFill>
              </a:rPr>
              <a:t>JASTPRO</a:t>
            </a:r>
            <a:r>
              <a:rPr kumimoji="1" lang="ja-JP" altLang="en-US" sz="1200" b="1" dirty="0" smtClean="0">
                <a:solidFill>
                  <a:schemeClr val="tx1"/>
                </a:solidFill>
              </a:rPr>
              <a:t>様にご相談しながら、実証範囲を検討する。</a:t>
            </a:r>
            <a:endParaRPr kumimoji="1" lang="en-US" altLang="ja-JP" sz="12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562672"/>
      </p:ext>
    </p:extLst>
  </p:cSld>
  <p:clrMapOvr>
    <a:masterClrMapping/>
  </p:clrMapOvr>
</p:sld>
</file>

<file path=ppt/theme/theme1.xml><?xml version="1.0" encoding="utf-8"?>
<a:theme xmlns:a="http://schemas.openxmlformats.org/drawingml/2006/main" name="NTTDATAEMEA_D">
  <a:themeElements>
    <a:clrScheme name="NTT">
      <a:dk1>
        <a:srgbClr val="000000"/>
      </a:dk1>
      <a:lt1>
        <a:srgbClr val="FFFFFF"/>
      </a:lt1>
      <a:dk2>
        <a:srgbClr val="6785C1"/>
      </a:dk2>
      <a:lt2>
        <a:srgbClr val="FFFFFF"/>
      </a:lt2>
      <a:accent1>
        <a:srgbClr val="6785C1"/>
      </a:accent1>
      <a:accent2>
        <a:srgbClr val="0F1C50"/>
      </a:accent2>
      <a:accent3>
        <a:srgbClr val="0080B1"/>
      </a:accent3>
      <a:accent4>
        <a:srgbClr val="E6B600"/>
      </a:accent4>
      <a:accent5>
        <a:srgbClr val="BC4328"/>
      </a:accent5>
      <a:accent6>
        <a:srgbClr val="5A5A5A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5_プレゼンテーションテンプレート">
  <a:themeElements>
    <a:clrScheme name="NTTDATA2012">
      <a:dk1>
        <a:srgbClr val="000000"/>
      </a:dk1>
      <a:lt1>
        <a:srgbClr val="FFFFFF"/>
      </a:lt1>
      <a:dk2>
        <a:srgbClr val="333333"/>
      </a:dk2>
      <a:lt2>
        <a:srgbClr val="E1E7F3"/>
      </a:lt2>
      <a:accent1>
        <a:srgbClr val="C2CEE6"/>
      </a:accent1>
      <a:accent2>
        <a:srgbClr val="6785C1"/>
      </a:accent2>
      <a:accent3>
        <a:srgbClr val="0F1C50"/>
      </a:accent3>
      <a:accent4>
        <a:srgbClr val="0080B1"/>
      </a:accent4>
      <a:accent5>
        <a:srgbClr val="E6B600"/>
      </a:accent5>
      <a:accent6>
        <a:srgbClr val="BC4328"/>
      </a:accent6>
      <a:hlink>
        <a:srgbClr val="0000FF"/>
      </a:hlink>
      <a:folHlink>
        <a:srgbClr val="800080"/>
      </a:folHlink>
    </a:clrScheme>
    <a:fontScheme name="Meiryo UI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2"/>
          </a:solidFill>
        </a:ln>
        <a:effectLst/>
      </a:spPr>
      <a:bodyPr rtlCol="0" anchor="ctr"/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7_プレゼンテーションテンプレート">
  <a:themeElements>
    <a:clrScheme name="NTTDATA2012">
      <a:dk1>
        <a:srgbClr val="000000"/>
      </a:dk1>
      <a:lt1>
        <a:srgbClr val="FFFFFF"/>
      </a:lt1>
      <a:dk2>
        <a:srgbClr val="333333"/>
      </a:dk2>
      <a:lt2>
        <a:srgbClr val="E1E7F3"/>
      </a:lt2>
      <a:accent1>
        <a:srgbClr val="C2CEE6"/>
      </a:accent1>
      <a:accent2>
        <a:srgbClr val="6785C1"/>
      </a:accent2>
      <a:accent3>
        <a:srgbClr val="0F1C50"/>
      </a:accent3>
      <a:accent4>
        <a:srgbClr val="0080B1"/>
      </a:accent4>
      <a:accent5>
        <a:srgbClr val="E6B600"/>
      </a:accent5>
      <a:accent6>
        <a:srgbClr val="BC4328"/>
      </a:accent6>
      <a:hlink>
        <a:srgbClr val="0000FF"/>
      </a:hlink>
      <a:folHlink>
        <a:srgbClr val="800080"/>
      </a:folHlink>
    </a:clrScheme>
    <a:fontScheme name="Meiryo UI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2"/>
          </a:solidFill>
        </a:ln>
        <a:effectLst/>
      </a:spPr>
      <a:bodyPr rtlCol="0" anchor="ctr"/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8_プレゼンテーションテンプレート">
  <a:themeElements>
    <a:clrScheme name="NTTDATA2012">
      <a:dk1>
        <a:srgbClr val="000000"/>
      </a:dk1>
      <a:lt1>
        <a:srgbClr val="FFFFFF"/>
      </a:lt1>
      <a:dk2>
        <a:srgbClr val="333333"/>
      </a:dk2>
      <a:lt2>
        <a:srgbClr val="E1E7F3"/>
      </a:lt2>
      <a:accent1>
        <a:srgbClr val="C2CEE6"/>
      </a:accent1>
      <a:accent2>
        <a:srgbClr val="6785C1"/>
      </a:accent2>
      <a:accent3>
        <a:srgbClr val="0F1C50"/>
      </a:accent3>
      <a:accent4>
        <a:srgbClr val="0080B1"/>
      </a:accent4>
      <a:accent5>
        <a:srgbClr val="E6B600"/>
      </a:accent5>
      <a:accent6>
        <a:srgbClr val="BC4328"/>
      </a:accent6>
      <a:hlink>
        <a:srgbClr val="0000FF"/>
      </a:hlink>
      <a:folHlink>
        <a:srgbClr val="800080"/>
      </a:folHlink>
    </a:clrScheme>
    <a:fontScheme name="Meiryo UI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2"/>
          </a:solidFill>
        </a:ln>
        <a:effectLst/>
      </a:spPr>
      <a:bodyPr rtlCol="0" anchor="ctr"/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9_プレゼンテーションテンプレート">
  <a:themeElements>
    <a:clrScheme name="NTTDATA2012">
      <a:dk1>
        <a:srgbClr val="000000"/>
      </a:dk1>
      <a:lt1>
        <a:srgbClr val="FFFFFF"/>
      </a:lt1>
      <a:dk2>
        <a:srgbClr val="333333"/>
      </a:dk2>
      <a:lt2>
        <a:srgbClr val="E1E7F3"/>
      </a:lt2>
      <a:accent1>
        <a:srgbClr val="C2CEE6"/>
      </a:accent1>
      <a:accent2>
        <a:srgbClr val="6785C1"/>
      </a:accent2>
      <a:accent3>
        <a:srgbClr val="0F1C50"/>
      </a:accent3>
      <a:accent4>
        <a:srgbClr val="0080B1"/>
      </a:accent4>
      <a:accent5>
        <a:srgbClr val="E6B600"/>
      </a:accent5>
      <a:accent6>
        <a:srgbClr val="BC4328"/>
      </a:accent6>
      <a:hlink>
        <a:srgbClr val="0000FF"/>
      </a:hlink>
      <a:folHlink>
        <a:srgbClr val="800080"/>
      </a:folHlink>
    </a:clrScheme>
    <a:fontScheme name="Meiryo UI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2"/>
          </a:solidFill>
        </a:ln>
        <a:effectLst/>
      </a:spPr>
      <a:bodyPr rtlCol="0" anchor="ctr"/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プレゼンテーションテンプレート</Template>
  <TotalTime>0</TotalTime>
  <Words>476</Words>
  <Application>Microsoft Office PowerPoint</Application>
  <PresentationFormat>A4 210 x 297 mm</PresentationFormat>
  <Paragraphs>57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5</vt:i4>
      </vt:variant>
    </vt:vector>
  </HeadingPairs>
  <TitlesOfParts>
    <vt:vector size="14" baseType="lpstr">
      <vt:lpstr>Meiryo UI</vt:lpstr>
      <vt:lpstr>ＭＳ Ｐゴシック</vt:lpstr>
      <vt:lpstr>Arial</vt:lpstr>
      <vt:lpstr>Calibri</vt:lpstr>
      <vt:lpstr>NTTDATAEMEA_D</vt:lpstr>
      <vt:lpstr>5_プレゼンテーションテンプレート</vt:lpstr>
      <vt:lpstr>7_プレゼンテーションテンプレート</vt:lpstr>
      <vt:lpstr>8_プレゼンテーションテンプレート</vt:lpstr>
      <vt:lpstr>9_プレゼンテーションテンプレート</vt:lpstr>
      <vt:lpstr>PowerPoint プレゼンテーション</vt:lpstr>
      <vt:lpstr>貿易文書共有クラウド基盤サービスの実証プロジェクトエントリー検討</vt:lpstr>
      <vt:lpstr>対象となるプロセスの現状</vt:lpstr>
      <vt:lpstr>貿易文書共有クラウド基盤サービスの流れ</vt:lpstr>
      <vt:lpstr>実証プロジェクトの想定検討ポイント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2014-06-17T02:01:14Z</dcterms:created>
  <dcterms:modified xsi:type="dcterms:W3CDTF">2016-11-25T04:17:49Z</dcterms:modified>
</cp:coreProperties>
</file>