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279" r:id="rId3"/>
    <p:sldId id="280" r:id="rId4"/>
    <p:sldId id="289" r:id="rId5"/>
    <p:sldId id="299" r:id="rId6"/>
    <p:sldId id="296" r:id="rId7"/>
    <p:sldId id="290" r:id="rId8"/>
    <p:sldId id="298" r:id="rId9"/>
    <p:sldId id="295" r:id="rId10"/>
    <p:sldId id="293" r:id="rId11"/>
    <p:sldId id="297" r:id="rId12"/>
  </p:sldIdLst>
  <p:sldSz cx="12192000" cy="6858000"/>
  <p:notesSz cx="6888163" cy="10020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8" d="100"/>
          <a:sy n="68" d="100"/>
        </p:scale>
        <p:origin x="616" y="6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02075" y="0"/>
            <a:ext cx="2984500" cy="501650"/>
          </a:xfrm>
          <a:prstGeom prst="rect">
            <a:avLst/>
          </a:prstGeom>
        </p:spPr>
        <p:txBody>
          <a:bodyPr vert="horz" lIns="91440" tIns="45720" rIns="91440" bIns="45720" rtlCol="0"/>
          <a:lstStyle>
            <a:lvl1pPr algn="r">
              <a:defRPr sz="1200"/>
            </a:lvl1pPr>
          </a:lstStyle>
          <a:p>
            <a:fld id="{AD00BF44-3F6C-4E81-A0AB-EE2CF6C016A6}" type="datetimeFigureOut">
              <a:rPr kumimoji="1" lang="ja-JP" altLang="en-US" smtClean="0"/>
              <a:t>2016/11/18</a:t>
            </a:fld>
            <a:endParaRPr kumimoji="1" lang="ja-JP" altLang="en-US"/>
          </a:p>
        </p:txBody>
      </p:sp>
      <p:sp>
        <p:nvSpPr>
          <p:cNvPr id="4" name="フッター プレースホルダー 3"/>
          <p:cNvSpPr>
            <a:spLocks noGrp="1"/>
          </p:cNvSpPr>
          <p:nvPr>
            <p:ph type="ftr" sz="quarter" idx="2"/>
          </p:nvPr>
        </p:nvSpPr>
        <p:spPr>
          <a:xfrm>
            <a:off x="0" y="9518650"/>
            <a:ext cx="2984500" cy="50165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902075" y="9518650"/>
            <a:ext cx="2984500" cy="501650"/>
          </a:xfrm>
          <a:prstGeom prst="rect">
            <a:avLst/>
          </a:prstGeom>
        </p:spPr>
        <p:txBody>
          <a:bodyPr vert="horz" lIns="91440" tIns="45720" rIns="91440" bIns="45720" rtlCol="0" anchor="b"/>
          <a:lstStyle>
            <a:lvl1pPr algn="r">
              <a:defRPr sz="1200"/>
            </a:lvl1pPr>
          </a:lstStyle>
          <a:p>
            <a:fld id="{A2C95BEF-3E0D-4A1C-AED2-47643045BD74}" type="slidenum">
              <a:rPr kumimoji="1" lang="ja-JP" altLang="en-US" smtClean="0"/>
              <a:t>‹#›</a:t>
            </a:fld>
            <a:endParaRPr kumimoji="1" lang="ja-JP" altLang="en-US"/>
          </a:p>
        </p:txBody>
      </p:sp>
    </p:spTree>
    <p:extLst>
      <p:ext uri="{BB962C8B-B14F-4D97-AF65-F5344CB8AC3E}">
        <p14:creationId xmlns:p14="http://schemas.microsoft.com/office/powerpoint/2010/main" val="26910808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kumimoji="1" lang="ja-JP" altLang="en-US"/>
          </a:p>
        </p:txBody>
      </p:sp>
      <p:sp>
        <p:nvSpPr>
          <p:cNvPr id="3" name="日付プレースホルダー 2"/>
          <p:cNvSpPr>
            <a:spLocks noGrp="1"/>
          </p:cNvSpPr>
          <p:nvPr>
            <p:ph type="dt" idx="1"/>
          </p:nvPr>
        </p:nvSpPr>
        <p:spPr>
          <a:xfrm>
            <a:off x="3901698" y="0"/>
            <a:ext cx="2984871" cy="502755"/>
          </a:xfrm>
          <a:prstGeom prst="rect">
            <a:avLst/>
          </a:prstGeom>
        </p:spPr>
        <p:txBody>
          <a:bodyPr vert="horz" lIns="96616" tIns="48308" rIns="96616" bIns="48308" rtlCol="0"/>
          <a:lstStyle>
            <a:lvl1pPr algn="r">
              <a:defRPr sz="1300"/>
            </a:lvl1pPr>
          </a:lstStyle>
          <a:p>
            <a:fld id="{6DD50CB7-13C4-4924-A45B-8C4BEA6D450A}" type="datetimeFigureOut">
              <a:rPr kumimoji="1" lang="ja-JP" altLang="en-US" smtClean="0"/>
              <a:t>2016/11/18</a:t>
            </a:fld>
            <a:endParaRPr kumimoji="1" lang="ja-JP" altLang="en-US"/>
          </a:p>
        </p:txBody>
      </p:sp>
      <p:sp>
        <p:nvSpPr>
          <p:cNvPr id="4" name="スライド イメージ プレースホルダー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16" tIns="48308" rIns="96616" bIns="48308" rtlCol="0" anchor="ctr"/>
          <a:lstStyle/>
          <a:p>
            <a:endParaRPr lang="ja-JP" altLang="en-US"/>
          </a:p>
        </p:txBody>
      </p:sp>
      <p:sp>
        <p:nvSpPr>
          <p:cNvPr id="5" name="ノート プレースホルダー 4"/>
          <p:cNvSpPr>
            <a:spLocks noGrp="1"/>
          </p:cNvSpPr>
          <p:nvPr>
            <p:ph type="body" sz="quarter" idx="3"/>
          </p:nvPr>
        </p:nvSpPr>
        <p:spPr>
          <a:xfrm>
            <a:off x="688817" y="4822269"/>
            <a:ext cx="5510530" cy="3945493"/>
          </a:xfrm>
          <a:prstGeom prst="rect">
            <a:avLst/>
          </a:prstGeom>
        </p:spPr>
        <p:txBody>
          <a:bodyPr vert="horz" lIns="96616" tIns="48308" rIns="96616" bIns="4830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517547"/>
            <a:ext cx="2984871" cy="502754"/>
          </a:xfrm>
          <a:prstGeom prst="rect">
            <a:avLst/>
          </a:prstGeom>
        </p:spPr>
        <p:txBody>
          <a:bodyPr vert="horz" lIns="96616" tIns="48308" rIns="96616" bIns="48308"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901698" y="9517547"/>
            <a:ext cx="2984871" cy="502754"/>
          </a:xfrm>
          <a:prstGeom prst="rect">
            <a:avLst/>
          </a:prstGeom>
        </p:spPr>
        <p:txBody>
          <a:bodyPr vert="horz" lIns="96616" tIns="48308" rIns="96616" bIns="48308" rtlCol="0" anchor="b"/>
          <a:lstStyle>
            <a:lvl1pPr algn="r">
              <a:defRPr sz="1300"/>
            </a:lvl1pPr>
          </a:lstStyle>
          <a:p>
            <a:fld id="{5EA39DD1-C434-4768-900C-F81A79A5C532}" type="slidenum">
              <a:rPr kumimoji="1" lang="ja-JP" altLang="en-US" smtClean="0"/>
              <a:t>‹#›</a:t>
            </a:fld>
            <a:endParaRPr kumimoji="1" lang="ja-JP" altLang="en-US"/>
          </a:p>
        </p:txBody>
      </p:sp>
    </p:spTree>
    <p:extLst>
      <p:ext uri="{BB962C8B-B14F-4D97-AF65-F5344CB8AC3E}">
        <p14:creationId xmlns:p14="http://schemas.microsoft.com/office/powerpoint/2010/main" val="356851040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スライド イメージ プレースホルダ 1"/>
          <p:cNvSpPr>
            <a:spLocks noGrp="1" noRot="1" noChangeAspect="1" noTextEdit="1"/>
          </p:cNvSpPr>
          <p:nvPr>
            <p:ph type="sldImg"/>
          </p:nvPr>
        </p:nvSpPr>
        <p:spPr bwMode="auto">
          <a:xfrm>
            <a:off x="439738" y="1252538"/>
            <a:ext cx="6008687" cy="3381375"/>
          </a:xfrm>
          <a:noFill/>
          <a:ln>
            <a:solidFill>
              <a:srgbClr val="000000"/>
            </a:solidFill>
            <a:miter lim="800000"/>
            <a:headEnd/>
            <a:tailEnd/>
          </a:ln>
        </p:spPr>
      </p:sp>
      <p:sp>
        <p:nvSpPr>
          <p:cNvPr id="63490" name="ノート プレースホルダ 2"/>
          <p:cNvSpPr>
            <a:spLocks noGrp="1"/>
          </p:cNvSpPr>
          <p:nvPr>
            <p:ph type="body" idx="1"/>
          </p:nvPr>
        </p:nvSpPr>
        <p:spPr>
          <a:noFill/>
          <a:ln/>
        </p:spPr>
        <p:txBody>
          <a:bodyPr/>
          <a:lstStyle/>
          <a:p>
            <a:pPr eaLnBrk="1" hangingPunct="1">
              <a:spcBef>
                <a:spcPct val="0"/>
              </a:spcBef>
            </a:pPr>
            <a:endParaRPr lang="ja-JP" altLang="en-US"/>
          </a:p>
        </p:txBody>
      </p:sp>
      <p:sp>
        <p:nvSpPr>
          <p:cNvPr id="63491" name="スライド番号プレースホルダ 3"/>
          <p:cNvSpPr txBox="1">
            <a:spLocks noGrp="1"/>
          </p:cNvSpPr>
          <p:nvPr/>
        </p:nvSpPr>
        <p:spPr bwMode="auto">
          <a:xfrm>
            <a:off x="3901901" y="9517765"/>
            <a:ext cx="2984656" cy="500934"/>
          </a:xfrm>
          <a:prstGeom prst="rect">
            <a:avLst/>
          </a:prstGeom>
          <a:noFill/>
          <a:ln w="9525">
            <a:noFill/>
            <a:miter lim="800000"/>
            <a:headEnd/>
            <a:tailEnd/>
          </a:ln>
        </p:spPr>
        <p:txBody>
          <a:bodyPr lIns="96607" tIns="48303" rIns="96607" bIns="48303" anchor="b"/>
          <a:lstStyle/>
          <a:p>
            <a:pPr algn="r" defTabSz="926384"/>
            <a:fld id="{199B5573-FFDE-4612-A097-20AED89ED1EC}" type="slidenum">
              <a:rPr lang="en-US" altLang="ja-JP" sz="1200">
                <a:latin typeface="Times New Roman" pitchFamily="18" charset="0"/>
              </a:rPr>
              <a:pPr algn="r" defTabSz="926384"/>
              <a:t>10</a:t>
            </a:fld>
            <a:endParaRPr lang="en-US" altLang="ja-JP" sz="120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CE02F7D-3B93-4919-89A9-F214443F3D1B}" type="datetime1">
              <a:rPr kumimoji="1" lang="ja-JP" altLang="en-US" smtClean="0"/>
              <a:t>2016/11/18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3043276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5F1D8BB-6CD0-4F6E-A56D-84D10226AE9F}" type="datetime1">
              <a:rPr kumimoji="1" lang="ja-JP" altLang="en-US" smtClean="0"/>
              <a:t>2016/11/18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483372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C268C3F-4DFB-41BA-81AC-630B31349440}" type="datetime1">
              <a:rPr kumimoji="1" lang="ja-JP" altLang="en-US" smtClean="0"/>
              <a:t>2016/11/18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1190090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711563D-0D2D-4F10-86C1-30CC3A0C0A96}" type="datetime1">
              <a:rPr kumimoji="1" lang="ja-JP" altLang="en-US" smtClean="0"/>
              <a:t>2016/11/18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4037147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E4120D47-5E85-4927-99DB-AD70DDD82589}" type="datetime1">
              <a:rPr kumimoji="1" lang="ja-JP" altLang="en-US" smtClean="0"/>
              <a:t>2016/11/18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3131865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2B2DD0FB-48AF-4BD0-A440-EE37A678FDDE}" type="datetime1">
              <a:rPr kumimoji="1" lang="ja-JP" altLang="en-US" smtClean="0"/>
              <a:t>2016/11/18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4019101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59A55EDF-C49D-41B7-854F-4E8BBB66FFD0}" type="datetime1">
              <a:rPr kumimoji="1" lang="ja-JP" altLang="en-US" smtClean="0"/>
              <a:t>2016/11/18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194113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67CABB92-D2DF-48C9-AF86-204C4B8671E5}" type="datetime1">
              <a:rPr kumimoji="1" lang="ja-JP" altLang="en-US" smtClean="0"/>
              <a:t>2016/11/18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2733189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EEFAF3D-6401-410D-829D-BCF06047F35D}" type="datetime1">
              <a:rPr kumimoji="1" lang="ja-JP" altLang="en-US" smtClean="0"/>
              <a:t>2016/11/18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31081813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5D6F59B-2200-4405-B20C-C7E9F1D9D5C3}" type="datetime1">
              <a:rPr kumimoji="1" lang="ja-JP" altLang="en-US" smtClean="0"/>
              <a:t>2016/11/18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4025966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6E738A5-71D0-467E-BD56-A38DEC9F62CC}" type="datetime1">
              <a:rPr kumimoji="1" lang="ja-JP" altLang="en-US" smtClean="0"/>
              <a:t>2016/11/18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17477442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96A83C-2906-4011-8458-6F9646BD877A}" type="datetime1">
              <a:rPr kumimoji="1" lang="ja-JP" altLang="en-US" smtClean="0"/>
              <a:t>2016/11/18</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9797B0-7ABF-4C14-80EE-9A82BFC0984F}" type="slidenum">
              <a:rPr kumimoji="1" lang="ja-JP" altLang="en-US" smtClean="0"/>
              <a:t>‹#›</a:t>
            </a:fld>
            <a:endParaRPr kumimoji="1" lang="ja-JP" altLang="en-US"/>
          </a:p>
        </p:txBody>
      </p:sp>
    </p:spTree>
    <p:extLst>
      <p:ext uri="{BB962C8B-B14F-4D97-AF65-F5344CB8AC3E}">
        <p14:creationId xmlns:p14="http://schemas.microsoft.com/office/powerpoint/2010/main" val="3627518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9418426" y="387337"/>
            <a:ext cx="2318994" cy="369332"/>
          </a:xfrm>
          <a:prstGeom prst="rect">
            <a:avLst/>
          </a:prstGeom>
          <a:noFill/>
          <a:ln>
            <a:solidFill>
              <a:schemeClr val="accent1"/>
            </a:solidFill>
          </a:ln>
        </p:spPr>
        <p:txBody>
          <a:bodyPr wrap="square" rtlCol="0">
            <a:spAutoFit/>
          </a:bodyPr>
          <a:lstStyle/>
          <a:p>
            <a:pPr algn="ctr"/>
            <a:r>
              <a:rPr kumimoji="1" lang="ja-JP" altLang="en-US" dirty="0"/>
              <a:t>金流商流</a:t>
            </a:r>
            <a:r>
              <a:rPr kumimoji="1" lang="en-US" altLang="ja-JP" dirty="0"/>
              <a:t>2016-3-05</a:t>
            </a:r>
            <a:endParaRPr kumimoji="1" lang="ja-JP" altLang="en-US" dirty="0"/>
          </a:p>
        </p:txBody>
      </p:sp>
      <p:sp>
        <p:nvSpPr>
          <p:cNvPr id="5" name="テキスト ボックス 4"/>
          <p:cNvSpPr txBox="1"/>
          <p:nvPr/>
        </p:nvSpPr>
        <p:spPr>
          <a:xfrm>
            <a:off x="1899920" y="2235200"/>
            <a:ext cx="8514080" cy="1200329"/>
          </a:xfrm>
          <a:prstGeom prst="rect">
            <a:avLst/>
          </a:prstGeom>
          <a:noFill/>
        </p:spPr>
        <p:txBody>
          <a:bodyPr wrap="square" rtlCol="0">
            <a:spAutoFit/>
          </a:bodyPr>
          <a:lstStyle/>
          <a:p>
            <a:pPr algn="ctr"/>
            <a:r>
              <a:rPr kumimoji="1" lang="ja-JP" altLang="en-US" sz="3600" dirty="0"/>
              <a:t>キャッシュ・コンバージョン・サイクル</a:t>
            </a:r>
            <a:endParaRPr kumimoji="1" lang="en-US" altLang="ja-JP" sz="3600" dirty="0"/>
          </a:p>
          <a:p>
            <a:pPr algn="ctr"/>
            <a:r>
              <a:rPr lang="ja-JP" altLang="en-US" sz="3600" dirty="0"/>
              <a:t>～金融</a:t>
            </a:r>
            <a:r>
              <a:rPr lang="en-US" altLang="ja-JP" sz="3600" dirty="0"/>
              <a:t>EDI</a:t>
            </a:r>
            <a:r>
              <a:rPr lang="ja-JP" altLang="en-US" sz="3600" dirty="0"/>
              <a:t>の活用検討～</a:t>
            </a:r>
            <a:endParaRPr kumimoji="1" lang="ja-JP" altLang="en-US" sz="3600" dirty="0"/>
          </a:p>
        </p:txBody>
      </p:sp>
      <p:sp>
        <p:nvSpPr>
          <p:cNvPr id="6" name="テキスト ボックス 5"/>
          <p:cNvSpPr txBox="1"/>
          <p:nvPr/>
        </p:nvSpPr>
        <p:spPr>
          <a:xfrm>
            <a:off x="2555240" y="4914060"/>
            <a:ext cx="7203440" cy="830997"/>
          </a:xfrm>
          <a:prstGeom prst="rect">
            <a:avLst/>
          </a:prstGeom>
          <a:noFill/>
        </p:spPr>
        <p:txBody>
          <a:bodyPr wrap="square" rtlCol="0">
            <a:spAutoFit/>
          </a:bodyPr>
          <a:lstStyle/>
          <a:p>
            <a:pPr algn="ctr"/>
            <a:r>
              <a:rPr kumimoji="1" lang="en-US" altLang="ja-JP" sz="2400" dirty="0"/>
              <a:t>	SIPS</a:t>
            </a:r>
            <a:r>
              <a:rPr lang="ja-JP" altLang="en-US" sz="2400" dirty="0"/>
              <a:t>金流商流情報連携タスクフォース</a:t>
            </a:r>
            <a:endParaRPr lang="en-US" altLang="ja-JP" sz="2400" dirty="0"/>
          </a:p>
          <a:p>
            <a:pPr algn="ctr"/>
            <a:r>
              <a:rPr kumimoji="1" lang="en-US" altLang="ja-JP" sz="2400" dirty="0"/>
              <a:t>2016</a:t>
            </a:r>
            <a:r>
              <a:rPr kumimoji="1" lang="ja-JP" altLang="en-US" sz="2400" dirty="0"/>
              <a:t>年</a:t>
            </a:r>
            <a:r>
              <a:rPr kumimoji="1" lang="en-US" altLang="ja-JP" sz="2400" dirty="0"/>
              <a:t>11</a:t>
            </a:r>
            <a:r>
              <a:rPr kumimoji="1" lang="ja-JP" altLang="en-US" sz="2400" dirty="0"/>
              <a:t>月</a:t>
            </a:r>
            <a:r>
              <a:rPr kumimoji="1" lang="en-US" altLang="ja-JP" sz="2400" dirty="0"/>
              <a:t>18</a:t>
            </a:r>
            <a:r>
              <a:rPr kumimoji="1" lang="ja-JP" altLang="en-US" sz="2400" dirty="0"/>
              <a:t>日</a:t>
            </a:r>
          </a:p>
        </p:txBody>
      </p:sp>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a:t>
            </a:fld>
            <a:endParaRPr kumimoji="1" lang="ja-JP" altLang="en-US"/>
          </a:p>
        </p:txBody>
      </p:sp>
    </p:spTree>
    <p:extLst>
      <p:ext uri="{BB962C8B-B14F-4D97-AF65-F5344CB8AC3E}">
        <p14:creationId xmlns:p14="http://schemas.microsoft.com/office/powerpoint/2010/main" val="6368284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906A8A35-59B1-412B-A5F0-794307FFF6C6}" type="slidenum">
              <a:rPr lang="ja-JP" altLang="en-US" sz="1200">
                <a:solidFill>
                  <a:schemeClr val="tx1">
                    <a:tint val="75000"/>
                  </a:schemeClr>
                </a:solidFill>
                <a:latin typeface="+mn-lt"/>
                <a:ea typeface="+mn-ea"/>
              </a:rPr>
              <a:pPr algn="r" fontAlgn="auto">
                <a:spcBef>
                  <a:spcPts val="0"/>
                </a:spcBef>
                <a:spcAft>
                  <a:spcPts val="0"/>
                </a:spcAft>
                <a:defRPr/>
              </a:pPr>
              <a:t>10</a:t>
            </a:fld>
            <a:endParaRPr lang="ja-JP" altLang="en-US" sz="1200">
              <a:solidFill>
                <a:schemeClr val="tx1">
                  <a:tint val="75000"/>
                </a:schemeClr>
              </a:solidFill>
              <a:latin typeface="+mn-lt"/>
              <a:ea typeface="+mn-ea"/>
            </a:endParaRPr>
          </a:p>
        </p:txBody>
      </p:sp>
      <p:sp>
        <p:nvSpPr>
          <p:cNvPr id="62466" name="タイトル 1"/>
          <p:cNvSpPr txBox="1">
            <a:spLocks/>
          </p:cNvSpPr>
          <p:nvPr/>
        </p:nvSpPr>
        <p:spPr bwMode="auto">
          <a:xfrm>
            <a:off x="0" y="1"/>
            <a:ext cx="12192000" cy="663575"/>
          </a:xfrm>
          <a:prstGeom prst="rect">
            <a:avLst/>
          </a:prstGeom>
          <a:noFill/>
          <a:ln w="9525">
            <a:noFill/>
            <a:miter lim="800000"/>
            <a:headEnd/>
            <a:tailEnd/>
          </a:ln>
        </p:spPr>
        <p:txBody>
          <a:bodyPr lIns="168048" tIns="42012" rIns="168048" bIns="42012" anchor="ctr"/>
          <a:lstStyle/>
          <a:p>
            <a:pPr algn="ctr" defTabSz="455613"/>
            <a:r>
              <a:rPr lang="ja-JP" altLang="en-US" sz="3200">
                <a:solidFill>
                  <a:srgbClr val="000000"/>
                </a:solidFill>
                <a:latin typeface="HGP創英角ｺﾞｼｯｸUB" pitchFamily="50" charset="-128"/>
                <a:ea typeface="HGP創英角ｺﾞｼｯｸUB" pitchFamily="50" charset="-128"/>
              </a:rPr>
              <a:t>活動スケジュール（案）</a:t>
            </a:r>
          </a:p>
        </p:txBody>
      </p:sp>
      <p:sp>
        <p:nvSpPr>
          <p:cNvPr id="62467" name="Rectangle 104"/>
          <p:cNvSpPr>
            <a:spLocks noChangeArrowheads="1"/>
          </p:cNvSpPr>
          <p:nvPr/>
        </p:nvSpPr>
        <p:spPr bwMode="auto">
          <a:xfrm>
            <a:off x="8785620" y="3967163"/>
            <a:ext cx="2112433" cy="246062"/>
          </a:xfrm>
          <a:prstGeom prst="rect">
            <a:avLst/>
          </a:prstGeom>
          <a:solidFill>
            <a:srgbClr val="CCFFFF"/>
          </a:solidFill>
          <a:ln w="9525">
            <a:solidFill>
              <a:schemeClr val="tx1"/>
            </a:solidFill>
            <a:miter lim="800000"/>
            <a:headEnd/>
            <a:tailEnd/>
          </a:ln>
        </p:spPr>
        <p:txBody>
          <a:bodyPr wrap="none" anchor="ctr"/>
          <a:lstStyle/>
          <a:p>
            <a:pPr algn="ctr"/>
            <a:r>
              <a:rPr lang="ja-JP" altLang="en-US" sz="1200" b="1" dirty="0"/>
              <a:t>計算方法評価</a:t>
            </a:r>
          </a:p>
        </p:txBody>
      </p:sp>
      <p:grpSp>
        <p:nvGrpSpPr>
          <p:cNvPr id="62468" name="Group 105"/>
          <p:cNvGrpSpPr>
            <a:grpSpLocks/>
          </p:cNvGrpSpPr>
          <p:nvPr/>
        </p:nvGrpSpPr>
        <p:grpSpPr bwMode="auto">
          <a:xfrm>
            <a:off x="1572684" y="811214"/>
            <a:ext cx="9505949" cy="504825"/>
            <a:chOff x="476" y="300"/>
            <a:chExt cx="4491" cy="318"/>
          </a:xfrm>
        </p:grpSpPr>
        <p:grpSp>
          <p:nvGrpSpPr>
            <p:cNvPr id="62508" name="Group 106"/>
            <p:cNvGrpSpPr>
              <a:grpSpLocks/>
            </p:cNvGrpSpPr>
            <p:nvPr/>
          </p:nvGrpSpPr>
          <p:grpSpPr bwMode="auto">
            <a:xfrm>
              <a:off x="476" y="436"/>
              <a:ext cx="4491" cy="182"/>
              <a:chOff x="476" y="436"/>
              <a:chExt cx="4899" cy="182"/>
            </a:xfrm>
          </p:grpSpPr>
          <p:sp>
            <p:nvSpPr>
              <p:cNvPr id="62512" name="Line 107"/>
              <p:cNvSpPr>
                <a:spLocks noChangeShapeType="1"/>
              </p:cNvSpPr>
              <p:nvPr/>
            </p:nvSpPr>
            <p:spPr bwMode="auto">
              <a:xfrm>
                <a:off x="476" y="527"/>
                <a:ext cx="4899" cy="0"/>
              </a:xfrm>
              <a:prstGeom prst="line">
                <a:avLst/>
              </a:prstGeom>
              <a:noFill/>
              <a:ln w="9525">
                <a:solidFill>
                  <a:schemeClr val="tx1"/>
                </a:solidFill>
                <a:round/>
                <a:headEnd/>
                <a:tailEnd/>
              </a:ln>
            </p:spPr>
            <p:txBody>
              <a:bodyPr/>
              <a:lstStyle/>
              <a:p>
                <a:endParaRPr lang="ja-JP" altLang="en-US"/>
              </a:p>
            </p:txBody>
          </p:sp>
          <p:sp>
            <p:nvSpPr>
              <p:cNvPr id="62513" name="Line 108"/>
              <p:cNvSpPr>
                <a:spLocks noChangeShapeType="1"/>
              </p:cNvSpPr>
              <p:nvPr/>
            </p:nvSpPr>
            <p:spPr bwMode="auto">
              <a:xfrm>
                <a:off x="476" y="436"/>
                <a:ext cx="0" cy="182"/>
              </a:xfrm>
              <a:prstGeom prst="line">
                <a:avLst/>
              </a:prstGeom>
              <a:noFill/>
              <a:ln w="9525">
                <a:solidFill>
                  <a:schemeClr val="tx1"/>
                </a:solidFill>
                <a:round/>
                <a:headEnd/>
                <a:tailEnd/>
              </a:ln>
            </p:spPr>
            <p:txBody>
              <a:bodyPr/>
              <a:lstStyle/>
              <a:p>
                <a:endParaRPr lang="ja-JP" altLang="en-US"/>
              </a:p>
            </p:txBody>
          </p:sp>
          <p:sp>
            <p:nvSpPr>
              <p:cNvPr id="62514" name="Line 109"/>
              <p:cNvSpPr>
                <a:spLocks noChangeShapeType="1"/>
              </p:cNvSpPr>
              <p:nvPr/>
            </p:nvSpPr>
            <p:spPr bwMode="auto">
              <a:xfrm>
                <a:off x="2109" y="436"/>
                <a:ext cx="0" cy="182"/>
              </a:xfrm>
              <a:prstGeom prst="line">
                <a:avLst/>
              </a:prstGeom>
              <a:noFill/>
              <a:ln w="9525">
                <a:solidFill>
                  <a:schemeClr val="tx1"/>
                </a:solidFill>
                <a:round/>
                <a:headEnd/>
                <a:tailEnd/>
              </a:ln>
            </p:spPr>
            <p:txBody>
              <a:bodyPr/>
              <a:lstStyle/>
              <a:p>
                <a:endParaRPr lang="ja-JP" altLang="en-US"/>
              </a:p>
            </p:txBody>
          </p:sp>
          <p:sp>
            <p:nvSpPr>
              <p:cNvPr id="62515" name="Line 110"/>
              <p:cNvSpPr>
                <a:spLocks noChangeShapeType="1"/>
              </p:cNvSpPr>
              <p:nvPr/>
            </p:nvSpPr>
            <p:spPr bwMode="auto">
              <a:xfrm>
                <a:off x="5375" y="436"/>
                <a:ext cx="0" cy="182"/>
              </a:xfrm>
              <a:prstGeom prst="line">
                <a:avLst/>
              </a:prstGeom>
              <a:noFill/>
              <a:ln w="9525">
                <a:solidFill>
                  <a:schemeClr val="tx1"/>
                </a:solidFill>
                <a:round/>
                <a:headEnd/>
                <a:tailEnd/>
              </a:ln>
            </p:spPr>
            <p:txBody>
              <a:bodyPr/>
              <a:lstStyle/>
              <a:p>
                <a:endParaRPr lang="ja-JP" altLang="en-US"/>
              </a:p>
            </p:txBody>
          </p:sp>
          <p:sp>
            <p:nvSpPr>
              <p:cNvPr id="62516" name="Line 111"/>
              <p:cNvSpPr>
                <a:spLocks noChangeShapeType="1"/>
              </p:cNvSpPr>
              <p:nvPr/>
            </p:nvSpPr>
            <p:spPr bwMode="auto">
              <a:xfrm>
                <a:off x="3742" y="436"/>
                <a:ext cx="0" cy="182"/>
              </a:xfrm>
              <a:prstGeom prst="line">
                <a:avLst/>
              </a:prstGeom>
              <a:noFill/>
              <a:ln w="9525">
                <a:solidFill>
                  <a:schemeClr val="tx1"/>
                </a:solidFill>
                <a:round/>
                <a:headEnd/>
                <a:tailEnd/>
              </a:ln>
            </p:spPr>
            <p:txBody>
              <a:bodyPr/>
              <a:lstStyle/>
              <a:p>
                <a:endParaRPr lang="ja-JP" altLang="en-US"/>
              </a:p>
            </p:txBody>
          </p:sp>
        </p:grpSp>
        <p:sp>
          <p:nvSpPr>
            <p:cNvPr id="62509" name="Text Box 112"/>
            <p:cNvSpPr txBox="1">
              <a:spLocks noChangeArrowheads="1"/>
            </p:cNvSpPr>
            <p:nvPr/>
          </p:nvSpPr>
          <p:spPr bwMode="auto">
            <a:xfrm>
              <a:off x="1066" y="300"/>
              <a:ext cx="233" cy="233"/>
            </a:xfrm>
            <a:prstGeom prst="rect">
              <a:avLst/>
            </a:prstGeom>
            <a:noFill/>
            <a:ln w="9525">
              <a:noFill/>
              <a:miter lim="800000"/>
              <a:headEnd/>
              <a:tailEnd/>
            </a:ln>
          </p:spPr>
          <p:txBody>
            <a:bodyPr wrap="none">
              <a:spAutoFit/>
            </a:bodyPr>
            <a:lstStyle/>
            <a:p>
              <a:r>
                <a:rPr lang="en-US" altLang="ja-JP" sz="1800" b="1"/>
                <a:t>2Q</a:t>
              </a:r>
            </a:p>
          </p:txBody>
        </p:sp>
        <p:sp>
          <p:nvSpPr>
            <p:cNvPr id="62510" name="Text Box 113"/>
            <p:cNvSpPr txBox="1">
              <a:spLocks noChangeArrowheads="1"/>
            </p:cNvSpPr>
            <p:nvPr/>
          </p:nvSpPr>
          <p:spPr bwMode="auto">
            <a:xfrm>
              <a:off x="2563" y="300"/>
              <a:ext cx="233" cy="233"/>
            </a:xfrm>
            <a:prstGeom prst="rect">
              <a:avLst/>
            </a:prstGeom>
            <a:noFill/>
            <a:ln w="9525">
              <a:noFill/>
              <a:miter lim="800000"/>
              <a:headEnd/>
              <a:tailEnd/>
            </a:ln>
          </p:spPr>
          <p:txBody>
            <a:bodyPr wrap="none">
              <a:spAutoFit/>
            </a:bodyPr>
            <a:lstStyle/>
            <a:p>
              <a:r>
                <a:rPr lang="en-US" altLang="ja-JP" sz="1800" b="1"/>
                <a:t>3Q</a:t>
              </a:r>
            </a:p>
          </p:txBody>
        </p:sp>
        <p:sp>
          <p:nvSpPr>
            <p:cNvPr id="62511" name="Text Box 114"/>
            <p:cNvSpPr txBox="1">
              <a:spLocks noChangeArrowheads="1"/>
            </p:cNvSpPr>
            <p:nvPr/>
          </p:nvSpPr>
          <p:spPr bwMode="auto">
            <a:xfrm>
              <a:off x="4060" y="300"/>
              <a:ext cx="233" cy="233"/>
            </a:xfrm>
            <a:prstGeom prst="rect">
              <a:avLst/>
            </a:prstGeom>
            <a:noFill/>
            <a:ln w="9525">
              <a:noFill/>
              <a:miter lim="800000"/>
              <a:headEnd/>
              <a:tailEnd/>
            </a:ln>
          </p:spPr>
          <p:txBody>
            <a:bodyPr wrap="none">
              <a:spAutoFit/>
            </a:bodyPr>
            <a:lstStyle/>
            <a:p>
              <a:r>
                <a:rPr lang="en-US" altLang="ja-JP" sz="1800" b="1"/>
                <a:t>4Q</a:t>
              </a:r>
            </a:p>
          </p:txBody>
        </p:sp>
      </p:grpSp>
      <p:sp>
        <p:nvSpPr>
          <p:cNvPr id="62469" name="AutoShape 115"/>
          <p:cNvSpPr>
            <a:spLocks noChangeArrowheads="1"/>
          </p:cNvSpPr>
          <p:nvPr/>
        </p:nvSpPr>
        <p:spPr bwMode="auto">
          <a:xfrm>
            <a:off x="1572684" y="1531938"/>
            <a:ext cx="287867" cy="2159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ja-JP" altLang="en-US" sz="1800"/>
          </a:p>
        </p:txBody>
      </p:sp>
      <p:sp>
        <p:nvSpPr>
          <p:cNvPr id="62470" name="AutoShape 116"/>
          <p:cNvSpPr>
            <a:spLocks noChangeArrowheads="1"/>
          </p:cNvSpPr>
          <p:nvPr/>
        </p:nvSpPr>
        <p:spPr bwMode="auto">
          <a:xfrm>
            <a:off x="3805772" y="1531938"/>
            <a:ext cx="287867" cy="2159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ja-JP" altLang="en-US" sz="1800"/>
          </a:p>
        </p:txBody>
      </p:sp>
      <p:sp>
        <p:nvSpPr>
          <p:cNvPr id="62471" name="AutoShape 117"/>
          <p:cNvSpPr>
            <a:spLocks noChangeArrowheads="1"/>
          </p:cNvSpPr>
          <p:nvPr/>
        </p:nvSpPr>
        <p:spPr bwMode="auto">
          <a:xfrm>
            <a:off x="5951140" y="1531938"/>
            <a:ext cx="287867" cy="215900"/>
          </a:xfrm>
          <a:prstGeom prst="triangle">
            <a:avLst>
              <a:gd name="adj" fmla="val 50000"/>
            </a:avLst>
          </a:prstGeom>
          <a:solidFill>
            <a:srgbClr val="CCFFFF"/>
          </a:solidFill>
          <a:ln w="9525">
            <a:solidFill>
              <a:schemeClr val="tx1"/>
            </a:solidFill>
            <a:miter lim="800000"/>
            <a:headEnd/>
            <a:tailEnd/>
          </a:ln>
        </p:spPr>
        <p:txBody>
          <a:bodyPr wrap="none" anchor="ctr"/>
          <a:lstStyle/>
          <a:p>
            <a:endParaRPr lang="ja-JP" altLang="en-US" sz="1800"/>
          </a:p>
        </p:txBody>
      </p:sp>
      <p:sp>
        <p:nvSpPr>
          <p:cNvPr id="62472" name="AutoShape 118"/>
          <p:cNvSpPr>
            <a:spLocks noChangeArrowheads="1"/>
          </p:cNvSpPr>
          <p:nvPr/>
        </p:nvSpPr>
        <p:spPr bwMode="auto">
          <a:xfrm>
            <a:off x="9895987" y="1531938"/>
            <a:ext cx="287867" cy="215900"/>
          </a:xfrm>
          <a:prstGeom prst="triangle">
            <a:avLst>
              <a:gd name="adj" fmla="val 50000"/>
            </a:avLst>
          </a:prstGeom>
          <a:solidFill>
            <a:srgbClr val="CCFFFF"/>
          </a:solidFill>
          <a:ln w="9525">
            <a:solidFill>
              <a:schemeClr val="tx1"/>
            </a:solidFill>
            <a:miter lim="800000"/>
            <a:headEnd/>
            <a:tailEnd/>
          </a:ln>
        </p:spPr>
        <p:txBody>
          <a:bodyPr wrap="none" anchor="ctr"/>
          <a:lstStyle/>
          <a:p>
            <a:endParaRPr lang="ja-JP" altLang="en-US" sz="1800"/>
          </a:p>
        </p:txBody>
      </p:sp>
      <p:sp>
        <p:nvSpPr>
          <p:cNvPr id="62473" name="Text Box 119"/>
          <p:cNvSpPr txBox="1">
            <a:spLocks noChangeArrowheads="1"/>
          </p:cNvSpPr>
          <p:nvPr/>
        </p:nvSpPr>
        <p:spPr bwMode="auto">
          <a:xfrm>
            <a:off x="1860551" y="1531938"/>
            <a:ext cx="646331" cy="307777"/>
          </a:xfrm>
          <a:prstGeom prst="rect">
            <a:avLst/>
          </a:prstGeom>
          <a:noFill/>
          <a:ln w="9525">
            <a:noFill/>
            <a:miter lim="800000"/>
            <a:headEnd/>
            <a:tailEnd/>
          </a:ln>
        </p:spPr>
        <p:txBody>
          <a:bodyPr wrap="none">
            <a:spAutoFit/>
          </a:bodyPr>
          <a:lstStyle/>
          <a:p>
            <a:r>
              <a:rPr lang="ja-JP" altLang="en-US" sz="1400" b="1"/>
              <a:t>第</a:t>
            </a:r>
            <a:r>
              <a:rPr lang="en-US" altLang="ja-JP" sz="1400" b="1"/>
              <a:t>1</a:t>
            </a:r>
            <a:r>
              <a:rPr lang="ja-JP" altLang="en-US" sz="1400" b="1"/>
              <a:t>回</a:t>
            </a:r>
          </a:p>
        </p:txBody>
      </p:sp>
      <p:sp>
        <p:nvSpPr>
          <p:cNvPr id="62474" name="Text Box 120"/>
          <p:cNvSpPr txBox="1">
            <a:spLocks noChangeArrowheads="1"/>
          </p:cNvSpPr>
          <p:nvPr/>
        </p:nvSpPr>
        <p:spPr bwMode="auto">
          <a:xfrm>
            <a:off x="4093639" y="1531938"/>
            <a:ext cx="646331" cy="307777"/>
          </a:xfrm>
          <a:prstGeom prst="rect">
            <a:avLst/>
          </a:prstGeom>
          <a:noFill/>
          <a:ln w="9525">
            <a:noFill/>
            <a:miter lim="800000"/>
            <a:headEnd/>
            <a:tailEnd/>
          </a:ln>
        </p:spPr>
        <p:txBody>
          <a:bodyPr wrap="none">
            <a:spAutoFit/>
          </a:bodyPr>
          <a:lstStyle/>
          <a:p>
            <a:r>
              <a:rPr lang="ja-JP" altLang="en-US" sz="1400" b="1"/>
              <a:t>第</a:t>
            </a:r>
            <a:r>
              <a:rPr lang="en-US" altLang="ja-JP" sz="1400" b="1"/>
              <a:t>2</a:t>
            </a:r>
            <a:r>
              <a:rPr lang="ja-JP" altLang="en-US" sz="1400" b="1"/>
              <a:t>回</a:t>
            </a:r>
          </a:p>
        </p:txBody>
      </p:sp>
      <p:sp>
        <p:nvSpPr>
          <p:cNvPr id="62475" name="Text Box 121"/>
          <p:cNvSpPr txBox="1">
            <a:spLocks noChangeArrowheads="1"/>
          </p:cNvSpPr>
          <p:nvPr/>
        </p:nvSpPr>
        <p:spPr bwMode="auto">
          <a:xfrm>
            <a:off x="6239007" y="1531938"/>
            <a:ext cx="646331" cy="307777"/>
          </a:xfrm>
          <a:prstGeom prst="rect">
            <a:avLst/>
          </a:prstGeom>
          <a:noFill/>
          <a:ln w="9525">
            <a:noFill/>
            <a:miter lim="800000"/>
            <a:headEnd/>
            <a:tailEnd/>
          </a:ln>
        </p:spPr>
        <p:txBody>
          <a:bodyPr wrap="none">
            <a:spAutoFit/>
          </a:bodyPr>
          <a:lstStyle/>
          <a:p>
            <a:r>
              <a:rPr lang="ja-JP" altLang="en-US" sz="1400" b="1"/>
              <a:t>第</a:t>
            </a:r>
            <a:r>
              <a:rPr lang="en-US" altLang="ja-JP" sz="1400" b="1"/>
              <a:t>3</a:t>
            </a:r>
            <a:r>
              <a:rPr lang="ja-JP" altLang="en-US" sz="1400" b="1"/>
              <a:t>回</a:t>
            </a:r>
          </a:p>
        </p:txBody>
      </p:sp>
      <p:sp>
        <p:nvSpPr>
          <p:cNvPr id="62476" name="Text Box 122"/>
          <p:cNvSpPr txBox="1">
            <a:spLocks noChangeArrowheads="1"/>
          </p:cNvSpPr>
          <p:nvPr/>
        </p:nvSpPr>
        <p:spPr bwMode="auto">
          <a:xfrm>
            <a:off x="10183854" y="1531938"/>
            <a:ext cx="646331" cy="307777"/>
          </a:xfrm>
          <a:prstGeom prst="rect">
            <a:avLst/>
          </a:prstGeom>
          <a:noFill/>
          <a:ln w="9525">
            <a:noFill/>
            <a:miter lim="800000"/>
            <a:headEnd/>
            <a:tailEnd/>
          </a:ln>
        </p:spPr>
        <p:txBody>
          <a:bodyPr wrap="none">
            <a:spAutoFit/>
          </a:bodyPr>
          <a:lstStyle/>
          <a:p>
            <a:r>
              <a:rPr lang="ja-JP" altLang="en-US" sz="1400" b="1"/>
              <a:t>第</a:t>
            </a:r>
            <a:r>
              <a:rPr lang="en-US" altLang="ja-JP" sz="1400" b="1"/>
              <a:t>4</a:t>
            </a:r>
            <a:r>
              <a:rPr lang="ja-JP" altLang="en-US" sz="1400" b="1"/>
              <a:t>回</a:t>
            </a:r>
          </a:p>
        </p:txBody>
      </p:sp>
      <p:sp>
        <p:nvSpPr>
          <p:cNvPr id="62477" name="Text Box 123"/>
          <p:cNvSpPr txBox="1">
            <a:spLocks noChangeArrowheads="1"/>
          </p:cNvSpPr>
          <p:nvPr/>
        </p:nvSpPr>
        <p:spPr bwMode="auto">
          <a:xfrm>
            <a:off x="776817" y="1479551"/>
            <a:ext cx="482824" cy="369332"/>
          </a:xfrm>
          <a:prstGeom prst="rect">
            <a:avLst/>
          </a:prstGeom>
          <a:noFill/>
          <a:ln w="9525">
            <a:noFill/>
            <a:miter lim="800000"/>
            <a:headEnd/>
            <a:tailEnd/>
          </a:ln>
        </p:spPr>
        <p:txBody>
          <a:bodyPr wrap="none">
            <a:spAutoFit/>
          </a:bodyPr>
          <a:lstStyle/>
          <a:p>
            <a:r>
              <a:rPr lang="en-US" altLang="ja-JP" sz="1800" b="1"/>
              <a:t>TF</a:t>
            </a:r>
          </a:p>
        </p:txBody>
      </p:sp>
      <p:sp>
        <p:nvSpPr>
          <p:cNvPr id="62478" name="Line 124"/>
          <p:cNvSpPr>
            <a:spLocks noChangeShapeType="1"/>
          </p:cNvSpPr>
          <p:nvPr/>
        </p:nvSpPr>
        <p:spPr bwMode="auto">
          <a:xfrm flipV="1">
            <a:off x="5895975" y="1892300"/>
            <a:ext cx="188384" cy="503238"/>
          </a:xfrm>
          <a:prstGeom prst="line">
            <a:avLst/>
          </a:prstGeom>
          <a:noFill/>
          <a:ln w="38100">
            <a:solidFill>
              <a:schemeClr val="tx1"/>
            </a:solidFill>
            <a:round/>
            <a:headEnd/>
            <a:tailEnd type="triangle" w="med" len="med"/>
          </a:ln>
        </p:spPr>
        <p:txBody>
          <a:bodyPr/>
          <a:lstStyle/>
          <a:p>
            <a:endParaRPr lang="ja-JP" altLang="en-US"/>
          </a:p>
        </p:txBody>
      </p:sp>
      <p:sp>
        <p:nvSpPr>
          <p:cNvPr id="62480" name="Line 126"/>
          <p:cNvSpPr>
            <a:spLocks noChangeShapeType="1"/>
          </p:cNvSpPr>
          <p:nvPr/>
        </p:nvSpPr>
        <p:spPr bwMode="auto">
          <a:xfrm flipV="1">
            <a:off x="9704872" y="1892301"/>
            <a:ext cx="323851" cy="1992313"/>
          </a:xfrm>
          <a:prstGeom prst="line">
            <a:avLst/>
          </a:prstGeom>
          <a:noFill/>
          <a:ln w="38100">
            <a:solidFill>
              <a:schemeClr val="tx1"/>
            </a:solidFill>
            <a:round/>
            <a:headEnd/>
            <a:tailEnd type="triangle" w="med" len="med"/>
          </a:ln>
        </p:spPr>
        <p:txBody>
          <a:bodyPr/>
          <a:lstStyle/>
          <a:p>
            <a:endParaRPr lang="ja-JP" altLang="en-US"/>
          </a:p>
        </p:txBody>
      </p:sp>
      <p:sp>
        <p:nvSpPr>
          <p:cNvPr id="62484" name="Rectangle 130"/>
          <p:cNvSpPr>
            <a:spLocks noChangeArrowheads="1"/>
          </p:cNvSpPr>
          <p:nvPr/>
        </p:nvSpPr>
        <p:spPr bwMode="auto">
          <a:xfrm>
            <a:off x="6144496" y="3081338"/>
            <a:ext cx="2641123" cy="254000"/>
          </a:xfrm>
          <a:prstGeom prst="rect">
            <a:avLst/>
          </a:prstGeom>
          <a:solidFill>
            <a:srgbClr val="CCFFFF"/>
          </a:solidFill>
          <a:ln w="9525">
            <a:solidFill>
              <a:schemeClr val="tx1"/>
            </a:solidFill>
            <a:miter lim="800000"/>
            <a:headEnd/>
            <a:tailEnd/>
          </a:ln>
        </p:spPr>
        <p:txBody>
          <a:bodyPr wrap="none" anchor="ctr"/>
          <a:lstStyle/>
          <a:p>
            <a:pPr algn="ctr"/>
            <a:r>
              <a:rPr lang="ja-JP" altLang="en-US" sz="1200" b="1" dirty="0"/>
              <a:t>計算方法検証</a:t>
            </a:r>
          </a:p>
        </p:txBody>
      </p:sp>
      <p:sp>
        <p:nvSpPr>
          <p:cNvPr id="62487" name="AutoShape 134"/>
          <p:cNvSpPr>
            <a:spLocks noChangeArrowheads="1"/>
          </p:cNvSpPr>
          <p:nvPr/>
        </p:nvSpPr>
        <p:spPr bwMode="auto">
          <a:xfrm flipV="1">
            <a:off x="9543529" y="4323956"/>
            <a:ext cx="689040" cy="881190"/>
          </a:xfrm>
          <a:prstGeom prst="upArrow">
            <a:avLst>
              <a:gd name="adj1" fmla="val 50000"/>
              <a:gd name="adj2" fmla="val 54559"/>
            </a:avLst>
          </a:prstGeom>
          <a:solidFill>
            <a:srgbClr val="99CCFF"/>
          </a:solidFill>
          <a:ln w="9525">
            <a:solidFill>
              <a:schemeClr val="tx1"/>
            </a:solidFill>
            <a:miter lim="800000"/>
            <a:headEnd/>
            <a:tailEnd/>
          </a:ln>
        </p:spPr>
        <p:txBody>
          <a:bodyPr vert="eaVert" wrap="none" anchor="ctr"/>
          <a:lstStyle/>
          <a:p>
            <a:endParaRPr lang="ja-JP" altLang="en-US" sz="1800"/>
          </a:p>
        </p:txBody>
      </p:sp>
      <p:sp>
        <p:nvSpPr>
          <p:cNvPr id="62489" name="Rectangle 136"/>
          <p:cNvSpPr>
            <a:spLocks noChangeArrowheads="1"/>
          </p:cNvSpPr>
          <p:nvPr/>
        </p:nvSpPr>
        <p:spPr bwMode="auto">
          <a:xfrm>
            <a:off x="1686985" y="2395539"/>
            <a:ext cx="4408089" cy="263525"/>
          </a:xfrm>
          <a:prstGeom prst="rect">
            <a:avLst/>
          </a:prstGeom>
          <a:solidFill>
            <a:srgbClr val="CCFFFF"/>
          </a:solidFill>
          <a:ln w="9525">
            <a:solidFill>
              <a:schemeClr val="tx1"/>
            </a:solidFill>
            <a:miter lim="800000"/>
            <a:headEnd/>
            <a:tailEnd/>
          </a:ln>
        </p:spPr>
        <p:txBody>
          <a:bodyPr wrap="none" anchor="ctr"/>
          <a:lstStyle/>
          <a:p>
            <a:pPr algn="ctr"/>
            <a:r>
              <a:rPr lang="ja-JP" altLang="en-US" sz="1200" b="1" dirty="0"/>
              <a:t>計算方法検討</a:t>
            </a:r>
          </a:p>
        </p:txBody>
      </p:sp>
      <p:sp>
        <p:nvSpPr>
          <p:cNvPr id="62493" name="Text Box 140"/>
          <p:cNvSpPr txBox="1">
            <a:spLocks noChangeArrowheads="1"/>
          </p:cNvSpPr>
          <p:nvPr/>
        </p:nvSpPr>
        <p:spPr bwMode="auto">
          <a:xfrm>
            <a:off x="10115669" y="4928635"/>
            <a:ext cx="697627" cy="246221"/>
          </a:xfrm>
          <a:prstGeom prst="rect">
            <a:avLst/>
          </a:prstGeom>
          <a:noFill/>
          <a:ln w="9525">
            <a:noFill/>
            <a:miter lim="800000"/>
            <a:headEnd/>
            <a:tailEnd/>
          </a:ln>
        </p:spPr>
        <p:txBody>
          <a:bodyPr wrap="none">
            <a:spAutoFit/>
          </a:bodyPr>
          <a:lstStyle/>
          <a:p>
            <a:r>
              <a:rPr lang="ja-JP" altLang="en-US" sz="1000" b="1" dirty="0"/>
              <a:t>項目要望</a:t>
            </a:r>
          </a:p>
        </p:txBody>
      </p:sp>
      <p:sp>
        <p:nvSpPr>
          <p:cNvPr id="62495" name="Text Box 142"/>
          <p:cNvSpPr txBox="1">
            <a:spLocks noChangeArrowheads="1"/>
          </p:cNvSpPr>
          <p:nvPr/>
        </p:nvSpPr>
        <p:spPr bwMode="auto">
          <a:xfrm>
            <a:off x="520701" y="2395538"/>
            <a:ext cx="877163" cy="369332"/>
          </a:xfrm>
          <a:prstGeom prst="rect">
            <a:avLst/>
          </a:prstGeom>
          <a:noFill/>
          <a:ln w="9525">
            <a:noFill/>
            <a:miter lim="800000"/>
            <a:headEnd/>
            <a:tailEnd/>
          </a:ln>
        </p:spPr>
        <p:txBody>
          <a:bodyPr wrap="none">
            <a:spAutoFit/>
          </a:bodyPr>
          <a:lstStyle/>
          <a:p>
            <a:r>
              <a:rPr lang="ja-JP" altLang="en-US" sz="1800" b="1"/>
              <a:t>分科会</a:t>
            </a:r>
            <a:endParaRPr lang="en-US" altLang="ja-JP" sz="1800" b="1"/>
          </a:p>
        </p:txBody>
      </p:sp>
      <p:sp>
        <p:nvSpPr>
          <p:cNvPr id="62496" name="Rectangle 143"/>
          <p:cNvSpPr>
            <a:spLocks noChangeArrowheads="1"/>
          </p:cNvSpPr>
          <p:nvPr/>
        </p:nvSpPr>
        <p:spPr bwMode="auto">
          <a:xfrm>
            <a:off x="520700" y="1387475"/>
            <a:ext cx="10847917" cy="863600"/>
          </a:xfrm>
          <a:prstGeom prst="rect">
            <a:avLst/>
          </a:prstGeom>
          <a:noFill/>
          <a:ln w="9525">
            <a:solidFill>
              <a:schemeClr val="tx1"/>
            </a:solidFill>
            <a:miter lim="800000"/>
            <a:headEnd/>
            <a:tailEnd/>
          </a:ln>
        </p:spPr>
        <p:txBody>
          <a:bodyPr wrap="none" anchor="ctr"/>
          <a:lstStyle/>
          <a:p>
            <a:endParaRPr lang="ja-JP" altLang="en-US" sz="1800"/>
          </a:p>
        </p:txBody>
      </p:sp>
      <p:sp>
        <p:nvSpPr>
          <p:cNvPr id="62497" name="Rectangle 144"/>
          <p:cNvSpPr>
            <a:spLocks noChangeArrowheads="1"/>
          </p:cNvSpPr>
          <p:nvPr/>
        </p:nvSpPr>
        <p:spPr bwMode="auto">
          <a:xfrm>
            <a:off x="520700" y="2324100"/>
            <a:ext cx="10847917" cy="2363458"/>
          </a:xfrm>
          <a:prstGeom prst="rect">
            <a:avLst/>
          </a:prstGeom>
          <a:noFill/>
          <a:ln w="9525">
            <a:solidFill>
              <a:schemeClr val="tx1"/>
            </a:solidFill>
            <a:miter lim="800000"/>
            <a:headEnd/>
            <a:tailEnd/>
          </a:ln>
        </p:spPr>
        <p:txBody>
          <a:bodyPr wrap="none" anchor="ctr"/>
          <a:lstStyle/>
          <a:p>
            <a:endParaRPr lang="ja-JP" altLang="en-US" sz="1800"/>
          </a:p>
        </p:txBody>
      </p:sp>
      <p:sp>
        <p:nvSpPr>
          <p:cNvPr id="62501" name="Rectangle 136"/>
          <p:cNvSpPr>
            <a:spLocks noChangeArrowheads="1"/>
          </p:cNvSpPr>
          <p:nvPr/>
        </p:nvSpPr>
        <p:spPr bwMode="auto">
          <a:xfrm>
            <a:off x="3949705" y="2716214"/>
            <a:ext cx="2146294" cy="261937"/>
          </a:xfrm>
          <a:prstGeom prst="rect">
            <a:avLst/>
          </a:prstGeom>
          <a:solidFill>
            <a:schemeClr val="accent1"/>
          </a:solidFill>
          <a:ln w="9525">
            <a:solidFill>
              <a:schemeClr val="tx1"/>
            </a:solidFill>
            <a:miter lim="800000"/>
            <a:headEnd/>
            <a:tailEnd/>
          </a:ln>
        </p:spPr>
        <p:txBody>
          <a:bodyPr wrap="none" anchor="ctr"/>
          <a:lstStyle/>
          <a:p>
            <a:pPr algn="ctr"/>
            <a:r>
              <a:rPr lang="ja-JP" altLang="en-US" sz="1200" b="1" dirty="0"/>
              <a:t>計算方法検討</a:t>
            </a:r>
          </a:p>
        </p:txBody>
      </p:sp>
      <p:sp>
        <p:nvSpPr>
          <p:cNvPr id="62502" name="Rectangle 136"/>
          <p:cNvSpPr>
            <a:spLocks noChangeArrowheads="1"/>
          </p:cNvSpPr>
          <p:nvPr/>
        </p:nvSpPr>
        <p:spPr bwMode="auto">
          <a:xfrm>
            <a:off x="556684" y="4371582"/>
            <a:ext cx="920749" cy="271463"/>
          </a:xfrm>
          <a:prstGeom prst="rect">
            <a:avLst/>
          </a:prstGeom>
          <a:solidFill>
            <a:schemeClr val="accent1"/>
          </a:solidFill>
          <a:ln w="9525">
            <a:solidFill>
              <a:schemeClr val="tx1"/>
            </a:solidFill>
            <a:miter lim="800000"/>
            <a:headEnd/>
            <a:tailEnd/>
          </a:ln>
        </p:spPr>
        <p:txBody>
          <a:bodyPr wrap="none" anchor="ctr"/>
          <a:lstStyle/>
          <a:p>
            <a:pPr algn="ctr"/>
            <a:r>
              <a:rPr lang="ja-JP" altLang="en-US" sz="1200" b="1" i="1"/>
              <a:t>実績</a:t>
            </a:r>
          </a:p>
        </p:txBody>
      </p:sp>
      <p:sp>
        <p:nvSpPr>
          <p:cNvPr id="62503" name="Rectangle 136"/>
          <p:cNvSpPr>
            <a:spLocks noChangeArrowheads="1"/>
          </p:cNvSpPr>
          <p:nvPr/>
        </p:nvSpPr>
        <p:spPr bwMode="auto">
          <a:xfrm>
            <a:off x="563034" y="4060432"/>
            <a:ext cx="895351" cy="263525"/>
          </a:xfrm>
          <a:prstGeom prst="rect">
            <a:avLst/>
          </a:prstGeom>
          <a:solidFill>
            <a:srgbClr val="CCFFFF"/>
          </a:solidFill>
          <a:ln w="9525">
            <a:solidFill>
              <a:schemeClr val="tx1"/>
            </a:solidFill>
            <a:miter lim="800000"/>
            <a:headEnd/>
            <a:tailEnd/>
          </a:ln>
        </p:spPr>
        <p:txBody>
          <a:bodyPr wrap="none" anchor="ctr"/>
          <a:lstStyle/>
          <a:p>
            <a:pPr algn="ctr"/>
            <a:r>
              <a:rPr lang="ja-JP" altLang="en-US" sz="1200" b="1" i="1"/>
              <a:t>予定</a:t>
            </a:r>
          </a:p>
        </p:txBody>
      </p:sp>
      <p:sp>
        <p:nvSpPr>
          <p:cNvPr id="56" name="Line 124"/>
          <p:cNvSpPr>
            <a:spLocks noChangeShapeType="1"/>
          </p:cNvSpPr>
          <p:nvPr/>
        </p:nvSpPr>
        <p:spPr bwMode="auto">
          <a:xfrm flipV="1">
            <a:off x="3705031" y="1903379"/>
            <a:ext cx="188384" cy="503238"/>
          </a:xfrm>
          <a:prstGeom prst="line">
            <a:avLst/>
          </a:prstGeom>
          <a:noFill/>
          <a:ln w="38100">
            <a:solidFill>
              <a:schemeClr val="bg1">
                <a:lumMod val="75000"/>
              </a:schemeClr>
            </a:solidFill>
            <a:round/>
            <a:headEnd/>
            <a:tailEnd type="triangle" w="med" len="med"/>
          </a:ln>
        </p:spPr>
        <p:txBody>
          <a:bodyPr/>
          <a:lstStyle/>
          <a:p>
            <a:endParaRPr lang="ja-JP" altLang="en-US"/>
          </a:p>
        </p:txBody>
      </p:sp>
    </p:spTree>
    <p:extLst>
      <p:ext uri="{BB962C8B-B14F-4D97-AF65-F5344CB8AC3E}">
        <p14:creationId xmlns:p14="http://schemas.microsoft.com/office/powerpoint/2010/main" val="3800712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11</a:t>
            </a:fld>
            <a:endParaRPr kumimoji="1" lang="ja-JP" altLang="en-US"/>
          </a:p>
        </p:txBody>
      </p:sp>
      <p:grpSp>
        <p:nvGrpSpPr>
          <p:cNvPr id="9" name="グループ化 8"/>
          <p:cNvGrpSpPr/>
          <p:nvPr/>
        </p:nvGrpSpPr>
        <p:grpSpPr>
          <a:xfrm>
            <a:off x="6087709" y="2903913"/>
            <a:ext cx="1596048" cy="864524"/>
            <a:chOff x="4103714" y="2903913"/>
            <a:chExt cx="1596048" cy="864524"/>
          </a:xfrm>
        </p:grpSpPr>
        <p:sp>
          <p:nvSpPr>
            <p:cNvPr id="3" name="正方形/長方形 2"/>
            <p:cNvSpPr/>
            <p:nvPr/>
          </p:nvSpPr>
          <p:spPr>
            <a:xfrm>
              <a:off x="4103714"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4369722"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4901738"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5433754"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5167746"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4635730"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 name="正方形/長方形 10"/>
          <p:cNvSpPr/>
          <p:nvPr/>
        </p:nvSpPr>
        <p:spPr>
          <a:xfrm>
            <a:off x="7683757"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7949765"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8481781" y="2903913"/>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9013797" y="2903913"/>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8747789" y="2903913"/>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8215773" y="2903913"/>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3167164"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3433172"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3965188"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4497204" y="2903913"/>
            <a:ext cx="1590505"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4231196"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p:nvSpPr>
        <p:spPr>
          <a:xfrm>
            <a:off x="3699180"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左中かっこ 24"/>
          <p:cNvSpPr/>
          <p:nvPr/>
        </p:nvSpPr>
        <p:spPr>
          <a:xfrm>
            <a:off x="2892851" y="2903913"/>
            <a:ext cx="133003" cy="864524"/>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6" name="テキスト ボックス 25"/>
          <p:cNvSpPr txBox="1"/>
          <p:nvPr/>
        </p:nvSpPr>
        <p:spPr>
          <a:xfrm>
            <a:off x="1252823" y="3151509"/>
            <a:ext cx="1620957" cy="307777"/>
          </a:xfrm>
          <a:prstGeom prst="rect">
            <a:avLst/>
          </a:prstGeom>
          <a:noFill/>
        </p:spPr>
        <p:txBody>
          <a:bodyPr wrap="none" rtlCol="0">
            <a:spAutoFit/>
          </a:bodyPr>
          <a:lstStyle/>
          <a:p>
            <a:r>
              <a:rPr lang="ja-JP" altLang="en-US" sz="1400" dirty="0"/>
              <a:t>売上原価／期日数</a:t>
            </a:r>
            <a:endParaRPr kumimoji="1" lang="ja-JP" altLang="en-US" sz="1400" dirty="0"/>
          </a:p>
        </p:txBody>
      </p:sp>
      <p:sp>
        <p:nvSpPr>
          <p:cNvPr id="27" name="テキスト ボックス 26"/>
          <p:cNvSpPr txBox="1"/>
          <p:nvPr/>
        </p:nvSpPr>
        <p:spPr>
          <a:xfrm>
            <a:off x="3185853" y="2451823"/>
            <a:ext cx="646331" cy="369332"/>
          </a:xfrm>
          <a:prstGeom prst="rect">
            <a:avLst/>
          </a:prstGeom>
          <a:noFill/>
        </p:spPr>
        <p:txBody>
          <a:bodyPr wrap="none" rtlCol="0">
            <a:spAutoFit/>
          </a:bodyPr>
          <a:lstStyle/>
          <a:p>
            <a:r>
              <a:rPr lang="ja-JP" altLang="en-US" dirty="0"/>
              <a:t>原価</a:t>
            </a:r>
            <a:endParaRPr kumimoji="1" lang="ja-JP" altLang="en-US" dirty="0"/>
          </a:p>
        </p:txBody>
      </p:sp>
      <p:sp>
        <p:nvSpPr>
          <p:cNvPr id="29" name="テキスト ボックス 28"/>
          <p:cNvSpPr txBox="1"/>
          <p:nvPr/>
        </p:nvSpPr>
        <p:spPr>
          <a:xfrm>
            <a:off x="2001795" y="420130"/>
            <a:ext cx="8056605" cy="584775"/>
          </a:xfrm>
          <a:prstGeom prst="rect">
            <a:avLst/>
          </a:prstGeom>
          <a:noFill/>
        </p:spPr>
        <p:txBody>
          <a:bodyPr wrap="square" rtlCol="0">
            <a:spAutoFit/>
          </a:bodyPr>
          <a:lstStyle/>
          <a:p>
            <a:pPr algn="ctr"/>
            <a:r>
              <a:rPr lang="zh-CN" altLang="en-US" sz="3200" dirty="0"/>
              <a:t>売掛金／回転日数　＝　売上／期日数</a:t>
            </a:r>
          </a:p>
        </p:txBody>
      </p:sp>
      <p:sp>
        <p:nvSpPr>
          <p:cNvPr id="31" name="左中かっこ 30"/>
          <p:cNvSpPr/>
          <p:nvPr/>
        </p:nvSpPr>
        <p:spPr>
          <a:xfrm rot="16200000" flipV="1">
            <a:off x="6057287" y="1439997"/>
            <a:ext cx="332395" cy="6112643"/>
          </a:xfrm>
          <a:prstGeom prst="leftBrace">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2" name="テキスト ボックス 31"/>
          <p:cNvSpPr txBox="1"/>
          <p:nvPr/>
        </p:nvSpPr>
        <p:spPr>
          <a:xfrm>
            <a:off x="5782131" y="4716290"/>
            <a:ext cx="877163" cy="369332"/>
          </a:xfrm>
          <a:prstGeom prst="rect">
            <a:avLst/>
          </a:prstGeom>
          <a:noFill/>
        </p:spPr>
        <p:txBody>
          <a:bodyPr wrap="none" rtlCol="0">
            <a:spAutoFit/>
          </a:bodyPr>
          <a:lstStyle/>
          <a:p>
            <a:r>
              <a:rPr lang="ja-JP" altLang="en-US" dirty="0"/>
              <a:t>期日数</a:t>
            </a:r>
            <a:endParaRPr kumimoji="1" lang="ja-JP" altLang="en-US" dirty="0"/>
          </a:p>
        </p:txBody>
      </p:sp>
      <p:sp>
        <p:nvSpPr>
          <p:cNvPr id="33" name="線吹き出し 2 (枠付き) 32"/>
          <p:cNvSpPr/>
          <p:nvPr/>
        </p:nvSpPr>
        <p:spPr>
          <a:xfrm>
            <a:off x="9332456" y="2524483"/>
            <a:ext cx="1235876" cy="296672"/>
          </a:xfrm>
          <a:prstGeom prst="borderCallout2">
            <a:avLst>
              <a:gd name="adj1" fmla="val 18750"/>
              <a:gd name="adj2" fmla="val -8333"/>
              <a:gd name="adj3" fmla="val 18750"/>
              <a:gd name="adj4" fmla="val -16667"/>
              <a:gd name="adj5" fmla="val 241392"/>
              <a:gd name="adj6" fmla="val -5849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売掛金</a:t>
            </a:r>
            <a:endParaRPr kumimoji="1" lang="en-US" altLang="ja-JP" dirty="0">
              <a:solidFill>
                <a:schemeClr val="tx1"/>
              </a:solidFill>
            </a:endParaRPr>
          </a:p>
        </p:txBody>
      </p:sp>
      <p:sp>
        <p:nvSpPr>
          <p:cNvPr id="34" name="テキスト ボックス 33"/>
          <p:cNvSpPr txBox="1"/>
          <p:nvPr/>
        </p:nvSpPr>
        <p:spPr>
          <a:xfrm>
            <a:off x="3433172" y="5310250"/>
            <a:ext cx="5724644" cy="646331"/>
          </a:xfrm>
          <a:prstGeom prst="rect">
            <a:avLst/>
          </a:prstGeom>
          <a:noFill/>
        </p:spPr>
        <p:txBody>
          <a:bodyPr wrap="none" rtlCol="0">
            <a:spAutoFit/>
          </a:bodyPr>
          <a:lstStyle/>
          <a:p>
            <a:r>
              <a:rPr lang="ja-JP" altLang="en-US" dirty="0"/>
              <a:t>・債権が計上されると、売上と売掛金は同額増える。</a:t>
            </a:r>
            <a:endParaRPr lang="en-US" altLang="ja-JP" dirty="0"/>
          </a:p>
          <a:p>
            <a:r>
              <a:rPr lang="ja-JP" altLang="en-US" dirty="0"/>
              <a:t>・入金が計上されると、売掛金が減る。</a:t>
            </a:r>
            <a:endParaRPr lang="en-US" altLang="ja-JP" dirty="0"/>
          </a:p>
        </p:txBody>
      </p:sp>
      <p:sp>
        <p:nvSpPr>
          <p:cNvPr id="36" name="テキスト ボックス 35"/>
          <p:cNvSpPr txBox="1"/>
          <p:nvPr/>
        </p:nvSpPr>
        <p:spPr>
          <a:xfrm>
            <a:off x="1725012" y="1554113"/>
            <a:ext cx="4339650" cy="369332"/>
          </a:xfrm>
          <a:prstGeom prst="rect">
            <a:avLst/>
          </a:prstGeom>
          <a:noFill/>
        </p:spPr>
        <p:txBody>
          <a:bodyPr wrap="none" rtlCol="0">
            <a:spAutoFit/>
          </a:bodyPr>
          <a:lstStyle/>
          <a:p>
            <a:r>
              <a:rPr lang="ja-JP" altLang="en-US" dirty="0"/>
              <a:t>毎日平均的に売れていると仮定すると、</a:t>
            </a:r>
            <a:endParaRPr lang="en-US" altLang="ja-JP" dirty="0"/>
          </a:p>
        </p:txBody>
      </p:sp>
      <p:sp>
        <p:nvSpPr>
          <p:cNvPr id="37" name="左中かっこ 36"/>
          <p:cNvSpPr/>
          <p:nvPr/>
        </p:nvSpPr>
        <p:spPr>
          <a:xfrm rot="16200000">
            <a:off x="8600614" y="3421436"/>
            <a:ext cx="294351" cy="1064033"/>
          </a:xfrm>
          <a:prstGeom prst="leftBrace">
            <a:avLst>
              <a:gd name="adj1" fmla="val 19629"/>
              <a:gd name="adj2" fmla="val 50000"/>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8" name="テキスト ボックス 37"/>
          <p:cNvSpPr txBox="1"/>
          <p:nvPr/>
        </p:nvSpPr>
        <p:spPr>
          <a:xfrm>
            <a:off x="8182497" y="4087264"/>
            <a:ext cx="1107996" cy="369332"/>
          </a:xfrm>
          <a:prstGeom prst="rect">
            <a:avLst/>
          </a:prstGeom>
          <a:noFill/>
        </p:spPr>
        <p:txBody>
          <a:bodyPr wrap="none" rtlCol="0">
            <a:spAutoFit/>
          </a:bodyPr>
          <a:lstStyle/>
          <a:p>
            <a:r>
              <a:rPr lang="ja-JP" altLang="en-US" dirty="0"/>
              <a:t>回転日数</a:t>
            </a:r>
            <a:endParaRPr kumimoji="1" lang="ja-JP" altLang="en-US" dirty="0"/>
          </a:p>
        </p:txBody>
      </p:sp>
      <p:cxnSp>
        <p:nvCxnSpPr>
          <p:cNvPr id="40" name="直線コネクタ 39"/>
          <p:cNvCxnSpPr/>
          <p:nvPr/>
        </p:nvCxnSpPr>
        <p:spPr>
          <a:xfrm>
            <a:off x="3158850" y="3847842"/>
            <a:ext cx="0" cy="79894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9274277" y="3847842"/>
            <a:ext cx="0" cy="79894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42" name="テキスト ボックス 41"/>
          <p:cNvSpPr txBox="1"/>
          <p:nvPr/>
        </p:nvSpPr>
        <p:spPr>
          <a:xfrm>
            <a:off x="7550753" y="1321724"/>
            <a:ext cx="5609228" cy="646331"/>
          </a:xfrm>
          <a:prstGeom prst="rect">
            <a:avLst/>
          </a:prstGeom>
          <a:noFill/>
        </p:spPr>
        <p:txBody>
          <a:bodyPr wrap="none" rtlCol="0">
            <a:spAutoFit/>
          </a:bodyPr>
          <a:lstStyle/>
          <a:p>
            <a:r>
              <a:rPr lang="ja-JP" altLang="en-US" dirty="0"/>
              <a:t>棚卸資産回転日数＝（棚卸資産</a:t>
            </a:r>
            <a:r>
              <a:rPr lang="en-US" altLang="ja-JP" dirty="0"/>
              <a:t>÷</a:t>
            </a:r>
            <a:r>
              <a:rPr lang="ja-JP" altLang="en-US" dirty="0"/>
              <a:t>売上原価）Ｘ期日数</a:t>
            </a:r>
          </a:p>
          <a:p>
            <a:endParaRPr kumimoji="1" lang="ja-JP" altLang="en-US" dirty="0"/>
          </a:p>
        </p:txBody>
      </p:sp>
    </p:spTree>
    <p:extLst>
      <p:ext uri="{BB962C8B-B14F-4D97-AF65-F5344CB8AC3E}">
        <p14:creationId xmlns:p14="http://schemas.microsoft.com/office/powerpoint/2010/main" val="1936444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5980670" y="1956954"/>
            <a:ext cx="4942703" cy="76611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1037967" y="1190836"/>
            <a:ext cx="9885406" cy="1532238"/>
          </a:xfrm>
          <a:prstGeom prst="rect">
            <a:avLst/>
          </a:prstGeom>
          <a:solidFill>
            <a:schemeClr val="accent1">
              <a:alpha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rPr>
              <a:t>　　　棚卸資産回転日数　　　　売上債権回転日数</a:t>
            </a:r>
            <a:endParaRPr kumimoji="1" lang="en-US" altLang="ja-JP" sz="2400" dirty="0">
              <a:solidFill>
                <a:schemeClr val="tx1"/>
              </a:solidFill>
            </a:endParaRPr>
          </a:p>
          <a:p>
            <a:pPr algn="ctr"/>
            <a:endParaRPr kumimoji="1" lang="en-US" altLang="ja-JP" sz="2400" dirty="0">
              <a:solidFill>
                <a:schemeClr val="tx1"/>
              </a:solidFill>
            </a:endParaRPr>
          </a:p>
          <a:p>
            <a:pPr algn="ctr"/>
            <a:r>
              <a:rPr lang="ja-JP" altLang="en-US" sz="2400" dirty="0">
                <a:solidFill>
                  <a:schemeClr val="tx1"/>
                </a:solidFill>
              </a:rPr>
              <a:t>買入債務回転日数　　　　　　</a:t>
            </a:r>
            <a:r>
              <a:rPr lang="en-US" altLang="ja-JP" sz="2400" dirty="0">
                <a:solidFill>
                  <a:schemeClr val="tx1"/>
                </a:solidFill>
              </a:rPr>
              <a:t>CCC</a:t>
            </a:r>
            <a:r>
              <a:rPr lang="ja-JP" altLang="en-US" sz="2400" dirty="0">
                <a:solidFill>
                  <a:schemeClr val="tx1"/>
                </a:solidFill>
              </a:rPr>
              <a:t>：運転資金要調達期間</a:t>
            </a:r>
            <a:endParaRPr kumimoji="1" lang="ja-JP" altLang="en-US" sz="2400" dirty="0">
              <a:solidFill>
                <a:schemeClr val="tx1"/>
              </a:solidFill>
            </a:endParaRPr>
          </a:p>
        </p:txBody>
      </p:sp>
      <p:sp>
        <p:nvSpPr>
          <p:cNvPr id="3" name="テキスト ボックス 2"/>
          <p:cNvSpPr txBox="1"/>
          <p:nvPr/>
        </p:nvSpPr>
        <p:spPr>
          <a:xfrm>
            <a:off x="1260389" y="176089"/>
            <a:ext cx="9662984" cy="584775"/>
          </a:xfrm>
          <a:prstGeom prst="rect">
            <a:avLst/>
          </a:prstGeom>
          <a:noFill/>
        </p:spPr>
        <p:txBody>
          <a:bodyPr wrap="square" rtlCol="0">
            <a:spAutoFit/>
          </a:bodyPr>
          <a:lstStyle/>
          <a:p>
            <a:pPr algn="ctr"/>
            <a:r>
              <a:rPr kumimoji="1" lang="ja-JP" altLang="en-US" sz="3200" b="1" dirty="0"/>
              <a:t>キャッシュ・コンバージョン・サイクル</a:t>
            </a:r>
          </a:p>
        </p:txBody>
      </p:sp>
      <p:cxnSp>
        <p:nvCxnSpPr>
          <p:cNvPr id="5" name="直線コネクタ 4"/>
          <p:cNvCxnSpPr>
            <a:stCxn id="2" idx="1"/>
            <a:endCxn id="2" idx="3"/>
          </p:cNvCxnSpPr>
          <p:nvPr/>
        </p:nvCxnSpPr>
        <p:spPr>
          <a:xfrm>
            <a:off x="1037967" y="1956955"/>
            <a:ext cx="988540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4930348" y="1238312"/>
            <a:ext cx="12356" cy="766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コネクタ 9"/>
          <p:cNvCxnSpPr>
            <a:endCxn id="2" idx="2"/>
          </p:cNvCxnSpPr>
          <p:nvPr/>
        </p:nvCxnSpPr>
        <p:spPr>
          <a:xfrm>
            <a:off x="5980670" y="1956955"/>
            <a:ext cx="0" cy="766119"/>
          </a:xfrm>
          <a:prstGeom prst="line">
            <a:avLst/>
          </a:prstGeom>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1037967" y="2994379"/>
            <a:ext cx="9885406" cy="1631216"/>
          </a:xfrm>
          <a:prstGeom prst="rect">
            <a:avLst/>
          </a:prstGeom>
          <a:noFill/>
        </p:spPr>
        <p:txBody>
          <a:bodyPr wrap="square" rtlCol="0">
            <a:spAutoFit/>
          </a:bodyPr>
          <a:lstStyle/>
          <a:p>
            <a:r>
              <a:rPr kumimoji="1" lang="ja-JP" altLang="en-US" sz="2000" dirty="0"/>
              <a:t>売上債権回転日数＝（売上債権（売掛金）</a:t>
            </a:r>
            <a:r>
              <a:rPr kumimoji="1" lang="en-US" altLang="ja-JP" sz="2000" dirty="0"/>
              <a:t>÷</a:t>
            </a:r>
            <a:r>
              <a:rPr kumimoji="1" lang="ja-JP" altLang="en-US" sz="2000" dirty="0"/>
              <a:t>売上高）Ｘ期日数</a:t>
            </a:r>
            <a:endParaRPr kumimoji="1" lang="en-US" altLang="ja-JP" sz="2000" dirty="0"/>
          </a:p>
          <a:p>
            <a:endParaRPr lang="en-US" altLang="ja-JP" sz="2000" dirty="0"/>
          </a:p>
          <a:p>
            <a:r>
              <a:rPr lang="ja-JP" altLang="en-US" sz="2000" dirty="0"/>
              <a:t>買入債務</a:t>
            </a:r>
            <a:r>
              <a:rPr kumimoji="1" lang="ja-JP" altLang="en-US" sz="2000" dirty="0"/>
              <a:t>回転日数＝（買入債務（買掛金）</a:t>
            </a:r>
            <a:r>
              <a:rPr kumimoji="1" lang="en-US" altLang="ja-JP" sz="2000" dirty="0"/>
              <a:t>÷</a:t>
            </a:r>
            <a:r>
              <a:rPr kumimoji="1" lang="ja-JP" altLang="en-US" sz="2000" dirty="0"/>
              <a:t>売上原価）Ｘ期日数</a:t>
            </a:r>
            <a:endParaRPr kumimoji="1" lang="en-US" altLang="ja-JP" sz="2000" dirty="0"/>
          </a:p>
          <a:p>
            <a:endParaRPr lang="en-US" altLang="ja-JP" sz="2000" dirty="0"/>
          </a:p>
          <a:p>
            <a:r>
              <a:rPr kumimoji="1" lang="ja-JP" altLang="en-US" sz="2000" dirty="0"/>
              <a:t>棚卸資産回転日数＝（棚卸資産</a:t>
            </a:r>
            <a:r>
              <a:rPr kumimoji="1" lang="en-US" altLang="ja-JP" sz="2000" dirty="0"/>
              <a:t>÷</a:t>
            </a:r>
            <a:r>
              <a:rPr kumimoji="1" lang="ja-JP" altLang="en-US" sz="2000" dirty="0"/>
              <a:t>売上原価）Ｘ期日数</a:t>
            </a:r>
          </a:p>
        </p:txBody>
      </p:sp>
      <p:sp>
        <p:nvSpPr>
          <p:cNvPr id="14" name="テキスト ボックス 13"/>
          <p:cNvSpPr txBox="1"/>
          <p:nvPr/>
        </p:nvSpPr>
        <p:spPr>
          <a:xfrm>
            <a:off x="5622325" y="5573134"/>
            <a:ext cx="5387545" cy="584775"/>
          </a:xfrm>
          <a:prstGeom prst="rect">
            <a:avLst/>
          </a:prstGeom>
          <a:solidFill>
            <a:srgbClr val="FFC000">
              <a:alpha val="33000"/>
            </a:srgbClr>
          </a:solidFill>
        </p:spPr>
        <p:txBody>
          <a:bodyPr wrap="square" rtlCol="0">
            <a:spAutoFit/>
          </a:bodyPr>
          <a:lstStyle/>
          <a:p>
            <a:r>
              <a:rPr kumimoji="1" lang="ja-JP" altLang="en-US" sz="3200" dirty="0"/>
              <a:t>金融</a:t>
            </a:r>
            <a:r>
              <a:rPr kumimoji="1" lang="en-US" altLang="ja-JP" sz="3200" dirty="0"/>
              <a:t>EDI</a:t>
            </a:r>
            <a:r>
              <a:rPr kumimoji="1" lang="ja-JP" altLang="en-US" sz="3200" dirty="0"/>
              <a:t>商流情報＋社内情報</a:t>
            </a:r>
          </a:p>
        </p:txBody>
      </p:sp>
      <p:sp>
        <p:nvSpPr>
          <p:cNvPr id="15" name="矢印: 左 14"/>
          <p:cNvSpPr/>
          <p:nvPr/>
        </p:nvSpPr>
        <p:spPr>
          <a:xfrm>
            <a:off x="4114800" y="5573134"/>
            <a:ext cx="1309816" cy="58477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四角形: 角を丸くする 15"/>
          <p:cNvSpPr/>
          <p:nvPr/>
        </p:nvSpPr>
        <p:spPr>
          <a:xfrm>
            <a:off x="1643448" y="5286872"/>
            <a:ext cx="2273643" cy="115729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代替指標</a:t>
            </a:r>
            <a:endParaRPr kumimoji="1" lang="en-US" altLang="ja-JP" sz="3200" dirty="0">
              <a:solidFill>
                <a:schemeClr val="tx1"/>
              </a:solidFill>
            </a:endParaRPr>
          </a:p>
          <a:p>
            <a:pPr algn="ctr"/>
            <a:r>
              <a:rPr lang="en-US" altLang="ja-JP" sz="3200" dirty="0">
                <a:solidFill>
                  <a:schemeClr val="tx1"/>
                </a:solidFill>
              </a:rPr>
              <a:t>SIPS-CCC</a:t>
            </a:r>
            <a:endParaRPr kumimoji="1" lang="ja-JP" altLang="en-US" sz="3200" dirty="0">
              <a:solidFill>
                <a:schemeClr val="tx1"/>
              </a:solidFill>
            </a:endParaRPr>
          </a:p>
        </p:txBody>
      </p:sp>
      <p:sp>
        <p:nvSpPr>
          <p:cNvPr id="4" name="スライド番号プレースホルダー 3"/>
          <p:cNvSpPr>
            <a:spLocks noGrp="1"/>
          </p:cNvSpPr>
          <p:nvPr>
            <p:ph type="sldNum" sz="quarter" idx="12"/>
          </p:nvPr>
        </p:nvSpPr>
        <p:spPr/>
        <p:txBody>
          <a:bodyPr/>
          <a:lstStyle/>
          <a:p>
            <a:fld id="{F49797B0-7ABF-4C14-80EE-9A82BFC0984F}" type="slidenum">
              <a:rPr kumimoji="1" lang="ja-JP" altLang="en-US" smtClean="0"/>
              <a:t>2</a:t>
            </a:fld>
            <a:endParaRPr kumimoji="1" lang="ja-JP" altLang="en-US"/>
          </a:p>
        </p:txBody>
      </p:sp>
      <p:sp>
        <p:nvSpPr>
          <p:cNvPr id="6" name="テキスト ボックス 5"/>
          <p:cNvSpPr txBox="1"/>
          <p:nvPr/>
        </p:nvSpPr>
        <p:spPr>
          <a:xfrm>
            <a:off x="8491232" y="4825110"/>
            <a:ext cx="2518638" cy="307777"/>
          </a:xfrm>
          <a:prstGeom prst="rect">
            <a:avLst/>
          </a:prstGeom>
          <a:noFill/>
        </p:spPr>
        <p:txBody>
          <a:bodyPr wrap="none" rtlCol="0">
            <a:spAutoFit/>
          </a:bodyPr>
          <a:lstStyle/>
          <a:p>
            <a:r>
              <a:rPr lang="ja-JP" altLang="en-US" sz="1400" dirty="0"/>
              <a:t>注）期日数：決算期間の日数</a:t>
            </a:r>
            <a:endParaRPr kumimoji="1" lang="ja-JP" altLang="en-US" sz="1400" dirty="0"/>
          </a:p>
        </p:txBody>
      </p:sp>
    </p:spTree>
    <p:extLst>
      <p:ext uri="{BB962C8B-B14F-4D97-AF65-F5344CB8AC3E}">
        <p14:creationId xmlns:p14="http://schemas.microsoft.com/office/powerpoint/2010/main" val="38434359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001795" y="420130"/>
            <a:ext cx="8056605" cy="584775"/>
          </a:xfrm>
          <a:prstGeom prst="rect">
            <a:avLst/>
          </a:prstGeom>
          <a:noFill/>
        </p:spPr>
        <p:txBody>
          <a:bodyPr wrap="square" rtlCol="0">
            <a:spAutoFit/>
          </a:bodyPr>
          <a:lstStyle/>
          <a:p>
            <a:pPr algn="ctr"/>
            <a:r>
              <a:rPr kumimoji="1" lang="en-US" altLang="ja-JP" sz="3200" dirty="0"/>
              <a:t>SIPS-CCC</a:t>
            </a:r>
            <a:r>
              <a:rPr lang="ja-JP" altLang="en-US" sz="3200" dirty="0"/>
              <a:t>で目指す指標</a:t>
            </a:r>
            <a:endParaRPr kumimoji="1" lang="ja-JP" altLang="en-US" sz="3200" dirty="0"/>
          </a:p>
        </p:txBody>
      </p:sp>
      <p:sp>
        <p:nvSpPr>
          <p:cNvPr id="3" name="テキスト ボックス 2"/>
          <p:cNvSpPr txBox="1"/>
          <p:nvPr/>
        </p:nvSpPr>
        <p:spPr>
          <a:xfrm>
            <a:off x="1421027" y="1594022"/>
            <a:ext cx="9193427" cy="1200329"/>
          </a:xfrm>
          <a:prstGeom prst="rect">
            <a:avLst/>
          </a:prstGeom>
          <a:noFill/>
          <a:ln>
            <a:solidFill>
              <a:schemeClr val="accent1">
                <a:shade val="50000"/>
              </a:schemeClr>
            </a:solidFill>
          </a:ln>
        </p:spPr>
        <p:txBody>
          <a:bodyPr wrap="square" rtlCol="0">
            <a:spAutoFit/>
          </a:bodyPr>
          <a:lstStyle/>
          <a:p>
            <a:pPr marL="285750" indent="-285750">
              <a:buFont typeface="Wingdings" panose="05000000000000000000" pitchFamily="2" charset="2"/>
              <a:buChar char="Ø"/>
            </a:pPr>
            <a:r>
              <a:rPr kumimoji="1" lang="ja-JP" altLang="en-US" sz="2400" dirty="0"/>
              <a:t>自社の経営改革のための指標</a:t>
            </a:r>
            <a:endParaRPr kumimoji="1" lang="en-US" altLang="ja-JP" sz="2400" dirty="0"/>
          </a:p>
          <a:p>
            <a:pPr marL="285750" indent="-285750">
              <a:buFont typeface="Wingdings" panose="05000000000000000000" pitchFamily="2" charset="2"/>
              <a:buChar char="Ø"/>
            </a:pPr>
            <a:r>
              <a:rPr lang="ja-JP" altLang="en-US" sz="2400" dirty="0"/>
              <a:t>サプライチェーン改善のための指標</a:t>
            </a:r>
            <a:endParaRPr lang="en-US" altLang="ja-JP" sz="2400" dirty="0"/>
          </a:p>
          <a:p>
            <a:pPr marL="285750" indent="-285750">
              <a:buFont typeface="Wingdings" panose="05000000000000000000" pitchFamily="2" charset="2"/>
              <a:buChar char="Ø"/>
            </a:pPr>
            <a:r>
              <a:rPr kumimoji="1" lang="ja-JP" altLang="en-US" sz="2400" dirty="0"/>
              <a:t>社会経済活性化のための指標</a:t>
            </a:r>
          </a:p>
        </p:txBody>
      </p:sp>
      <p:sp>
        <p:nvSpPr>
          <p:cNvPr id="4" name="テキスト ボックス 3"/>
          <p:cNvSpPr txBox="1"/>
          <p:nvPr/>
        </p:nvSpPr>
        <p:spPr>
          <a:xfrm>
            <a:off x="1421027" y="1122066"/>
            <a:ext cx="2075935" cy="461665"/>
          </a:xfrm>
          <a:prstGeom prst="rect">
            <a:avLst/>
          </a:prstGeom>
          <a:noFill/>
        </p:spPr>
        <p:txBody>
          <a:bodyPr wrap="square" rtlCol="0">
            <a:spAutoFit/>
          </a:bodyPr>
          <a:lstStyle/>
          <a:p>
            <a:r>
              <a:rPr kumimoji="1" lang="ja-JP" altLang="en-US" sz="2400" b="1" dirty="0"/>
              <a:t>スコープ</a:t>
            </a:r>
          </a:p>
        </p:txBody>
      </p:sp>
      <p:sp>
        <p:nvSpPr>
          <p:cNvPr id="5" name="テキスト ボックス 4"/>
          <p:cNvSpPr txBox="1"/>
          <p:nvPr/>
        </p:nvSpPr>
        <p:spPr>
          <a:xfrm>
            <a:off x="1433383" y="3513438"/>
            <a:ext cx="9193427" cy="1200329"/>
          </a:xfrm>
          <a:prstGeom prst="rect">
            <a:avLst/>
          </a:prstGeom>
          <a:noFill/>
          <a:ln>
            <a:solidFill>
              <a:schemeClr val="accent1">
                <a:shade val="50000"/>
              </a:schemeClr>
            </a:solidFill>
          </a:ln>
        </p:spPr>
        <p:txBody>
          <a:bodyPr wrap="square" rtlCol="0">
            <a:spAutoFit/>
          </a:bodyPr>
          <a:lstStyle/>
          <a:p>
            <a:pPr marL="285750" indent="-285750">
              <a:buFont typeface="Wingdings" panose="05000000000000000000" pitchFamily="2" charset="2"/>
              <a:buChar char="Ø"/>
            </a:pPr>
            <a:r>
              <a:rPr lang="ja-JP" altLang="en-US" sz="2400" dirty="0"/>
              <a:t>トレンドを見て早期に課題発見</a:t>
            </a:r>
            <a:endParaRPr kumimoji="1" lang="en-US" altLang="ja-JP" sz="2400" dirty="0"/>
          </a:p>
          <a:p>
            <a:pPr marL="285750" indent="-285750">
              <a:buFont typeface="Wingdings" panose="05000000000000000000" pitchFamily="2" charset="2"/>
              <a:buChar char="Ø"/>
            </a:pPr>
            <a:r>
              <a:rPr lang="en-US" altLang="ja-JP" sz="2400" dirty="0"/>
              <a:t>BL/PL</a:t>
            </a:r>
            <a:r>
              <a:rPr lang="ja-JP" altLang="en-US" sz="2400" dirty="0"/>
              <a:t>による</a:t>
            </a:r>
            <a:r>
              <a:rPr lang="en-US" altLang="ja-JP" sz="2400" dirty="0"/>
              <a:t>CCC</a:t>
            </a:r>
            <a:r>
              <a:rPr lang="ja-JP" altLang="en-US" sz="2400" dirty="0"/>
              <a:t>と比較分析</a:t>
            </a:r>
            <a:endParaRPr lang="en-US" altLang="ja-JP" sz="2400" dirty="0"/>
          </a:p>
          <a:p>
            <a:pPr marL="285750" indent="-285750">
              <a:buFont typeface="Wingdings" panose="05000000000000000000" pitchFamily="2" charset="2"/>
              <a:buChar char="Ø"/>
            </a:pPr>
            <a:r>
              <a:rPr lang="ja-JP" altLang="en-US" sz="2400" dirty="0"/>
              <a:t>企業間の比較</a:t>
            </a:r>
            <a:endParaRPr kumimoji="1" lang="ja-JP" altLang="en-US" sz="2400" dirty="0"/>
          </a:p>
        </p:txBody>
      </p:sp>
      <p:sp>
        <p:nvSpPr>
          <p:cNvPr id="6" name="テキスト ボックス 5"/>
          <p:cNvSpPr txBox="1"/>
          <p:nvPr/>
        </p:nvSpPr>
        <p:spPr>
          <a:xfrm>
            <a:off x="1433383" y="3051773"/>
            <a:ext cx="2075935" cy="461665"/>
          </a:xfrm>
          <a:prstGeom prst="rect">
            <a:avLst/>
          </a:prstGeom>
          <a:noFill/>
        </p:spPr>
        <p:txBody>
          <a:bodyPr wrap="square" rtlCol="0">
            <a:spAutoFit/>
          </a:bodyPr>
          <a:lstStyle/>
          <a:p>
            <a:r>
              <a:rPr lang="ja-JP" altLang="en-US" sz="2400" b="1" dirty="0"/>
              <a:t>使い方</a:t>
            </a:r>
            <a:endParaRPr kumimoji="1" lang="ja-JP" altLang="en-US" sz="2400" b="1" dirty="0"/>
          </a:p>
        </p:txBody>
      </p:sp>
      <p:sp>
        <p:nvSpPr>
          <p:cNvPr id="7" name="テキスト ボックス 6"/>
          <p:cNvSpPr txBox="1"/>
          <p:nvPr/>
        </p:nvSpPr>
        <p:spPr>
          <a:xfrm>
            <a:off x="1421026" y="4971189"/>
            <a:ext cx="7389342" cy="461665"/>
          </a:xfrm>
          <a:prstGeom prst="rect">
            <a:avLst/>
          </a:prstGeom>
          <a:noFill/>
        </p:spPr>
        <p:txBody>
          <a:bodyPr wrap="square" rtlCol="0">
            <a:spAutoFit/>
          </a:bodyPr>
          <a:lstStyle/>
          <a:p>
            <a:r>
              <a:rPr lang="ja-JP" altLang="en-US" sz="2400" b="1" dirty="0"/>
              <a:t>参考（サプライチェーン改善のための指標）</a:t>
            </a:r>
            <a:endParaRPr kumimoji="1" lang="ja-JP" altLang="en-US" sz="2400" b="1" dirty="0"/>
          </a:p>
        </p:txBody>
      </p:sp>
      <p:sp>
        <p:nvSpPr>
          <p:cNvPr id="8" name="テキスト ボックス 7"/>
          <p:cNvSpPr txBox="1"/>
          <p:nvPr/>
        </p:nvSpPr>
        <p:spPr>
          <a:xfrm>
            <a:off x="1433383" y="5432854"/>
            <a:ext cx="9193427" cy="1200329"/>
          </a:xfrm>
          <a:prstGeom prst="rect">
            <a:avLst/>
          </a:prstGeom>
          <a:noFill/>
          <a:ln>
            <a:solidFill>
              <a:schemeClr val="accent1">
                <a:shade val="50000"/>
              </a:schemeClr>
            </a:solidFill>
          </a:ln>
        </p:spPr>
        <p:txBody>
          <a:bodyPr wrap="square" rtlCol="0">
            <a:spAutoFit/>
          </a:bodyPr>
          <a:lstStyle/>
          <a:p>
            <a:r>
              <a:rPr lang="en-US" altLang="ja-JP" sz="2400" dirty="0"/>
              <a:t>SCCC</a:t>
            </a:r>
            <a:r>
              <a:rPr lang="ja-JP" altLang="en-US" sz="2400" dirty="0"/>
              <a:t>（</a:t>
            </a:r>
            <a:r>
              <a:rPr lang="en-US" altLang="ja-JP" sz="2400" dirty="0"/>
              <a:t>Supply Chain Cash Conversion Cycle</a:t>
            </a:r>
            <a:r>
              <a:rPr lang="ja-JP" altLang="en-US" sz="2400" dirty="0"/>
              <a:t>）</a:t>
            </a:r>
            <a:endParaRPr lang="en-US" altLang="ja-JP" sz="2400" dirty="0"/>
          </a:p>
          <a:p>
            <a:r>
              <a:rPr kumimoji="1" lang="ja-JP" altLang="en-US" sz="2400" dirty="0"/>
              <a:t>　　　＝棚卸資産回転日数＋売掛金回転日数＋買掛金回転日数</a:t>
            </a:r>
            <a:endParaRPr kumimoji="1" lang="en-US" altLang="ja-JP" sz="2400" dirty="0"/>
          </a:p>
          <a:p>
            <a:r>
              <a:rPr lang="en-US" altLang="ja-JP" sz="2400" dirty="0"/>
              <a:t>					</a:t>
            </a:r>
            <a:r>
              <a:rPr lang="en-US" altLang="ja-JP" sz="2400" dirty="0">
                <a:sym typeface="Wingdings" panose="05000000000000000000" pitchFamily="2" charset="2"/>
              </a:rPr>
              <a:t></a:t>
            </a:r>
            <a:r>
              <a:rPr lang="ja-JP" altLang="en-US" sz="2400" dirty="0">
                <a:sym typeface="Wingdings" panose="05000000000000000000" pitchFamily="2" charset="2"/>
              </a:rPr>
              <a:t>河田信（元名城大学教授）</a:t>
            </a:r>
            <a:endParaRPr kumimoji="1" lang="en-US" altLang="ja-JP" sz="2400" dirty="0"/>
          </a:p>
        </p:txBody>
      </p:sp>
      <p:sp>
        <p:nvSpPr>
          <p:cNvPr id="9" name="スライド番号プレースホルダー 8"/>
          <p:cNvSpPr>
            <a:spLocks noGrp="1"/>
          </p:cNvSpPr>
          <p:nvPr>
            <p:ph type="sldNum" sz="quarter" idx="12"/>
          </p:nvPr>
        </p:nvSpPr>
        <p:spPr/>
        <p:txBody>
          <a:bodyPr/>
          <a:lstStyle/>
          <a:p>
            <a:fld id="{F49797B0-7ABF-4C14-80EE-9A82BFC0984F}" type="slidenum">
              <a:rPr kumimoji="1" lang="ja-JP" altLang="en-US" smtClean="0"/>
              <a:t>3</a:t>
            </a:fld>
            <a:endParaRPr kumimoji="1" lang="ja-JP" altLang="en-US"/>
          </a:p>
        </p:txBody>
      </p:sp>
    </p:spTree>
    <p:extLst>
      <p:ext uri="{BB962C8B-B14F-4D97-AF65-F5344CB8AC3E}">
        <p14:creationId xmlns:p14="http://schemas.microsoft.com/office/powerpoint/2010/main" val="4157753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0BB4A5AC-5670-4DFC-A368-41E4D308F020}" type="slidenum">
              <a:rPr lang="ja-JP" altLang="en-US" sz="1200">
                <a:solidFill>
                  <a:schemeClr val="tx1">
                    <a:tint val="75000"/>
                  </a:schemeClr>
                </a:solidFill>
                <a:latin typeface="+mn-lt"/>
                <a:ea typeface="+mn-ea"/>
              </a:rPr>
              <a:pPr algn="r" fontAlgn="auto">
                <a:spcBef>
                  <a:spcPts val="0"/>
                </a:spcBef>
                <a:spcAft>
                  <a:spcPts val="0"/>
                </a:spcAft>
                <a:defRPr/>
              </a:pPr>
              <a:t>4</a:t>
            </a:fld>
            <a:endParaRPr lang="ja-JP" altLang="en-US" sz="1200">
              <a:solidFill>
                <a:schemeClr val="tx1">
                  <a:tint val="75000"/>
                </a:schemeClr>
              </a:solidFill>
              <a:latin typeface="+mn-lt"/>
              <a:ea typeface="+mn-ea"/>
            </a:endParaRPr>
          </a:p>
        </p:txBody>
      </p:sp>
      <p:sp>
        <p:nvSpPr>
          <p:cNvPr id="5"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A3AB200B-98E6-427C-992E-E8F419DC3560}" type="slidenum">
              <a:rPr lang="ja-JP" altLang="en-US" sz="1200">
                <a:solidFill>
                  <a:schemeClr val="tx1">
                    <a:tint val="75000"/>
                  </a:schemeClr>
                </a:solidFill>
                <a:latin typeface="+mn-lt"/>
                <a:ea typeface="+mn-ea"/>
              </a:rPr>
              <a:pPr algn="r" fontAlgn="auto">
                <a:spcBef>
                  <a:spcPts val="0"/>
                </a:spcBef>
                <a:spcAft>
                  <a:spcPts val="0"/>
                </a:spcAft>
                <a:defRPr/>
              </a:pPr>
              <a:t>4</a:t>
            </a:fld>
            <a:endParaRPr lang="ja-JP" altLang="en-US" sz="1200">
              <a:solidFill>
                <a:schemeClr val="tx1">
                  <a:tint val="75000"/>
                </a:schemeClr>
              </a:solidFill>
              <a:latin typeface="+mn-lt"/>
              <a:ea typeface="+mn-ea"/>
            </a:endParaRPr>
          </a:p>
        </p:txBody>
      </p:sp>
      <p:sp>
        <p:nvSpPr>
          <p:cNvPr id="2"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21794595-0BF8-4FA8-8791-056D8D06CB20}" type="slidenum">
              <a:rPr lang="ja-JP" altLang="en-US" sz="1200">
                <a:solidFill>
                  <a:schemeClr val="tx1">
                    <a:tint val="75000"/>
                  </a:schemeClr>
                </a:solidFill>
                <a:latin typeface="+mn-lt"/>
                <a:ea typeface="+mn-ea"/>
              </a:rPr>
              <a:pPr algn="r" fontAlgn="auto">
                <a:spcBef>
                  <a:spcPts val="0"/>
                </a:spcBef>
                <a:spcAft>
                  <a:spcPts val="0"/>
                </a:spcAft>
                <a:defRPr/>
              </a:pPr>
              <a:t>4</a:t>
            </a:fld>
            <a:endParaRPr lang="ja-JP" altLang="en-US" sz="1200">
              <a:solidFill>
                <a:schemeClr val="tx1">
                  <a:tint val="75000"/>
                </a:schemeClr>
              </a:solidFill>
              <a:latin typeface="+mn-lt"/>
              <a:ea typeface="+mn-ea"/>
            </a:endParaRPr>
          </a:p>
        </p:txBody>
      </p:sp>
      <p:sp>
        <p:nvSpPr>
          <p:cNvPr id="47108" name="Text Box 4"/>
          <p:cNvSpPr txBox="1">
            <a:spLocks noChangeArrowheads="1"/>
          </p:cNvSpPr>
          <p:nvPr/>
        </p:nvSpPr>
        <p:spPr bwMode="auto">
          <a:xfrm>
            <a:off x="730251" y="793751"/>
            <a:ext cx="10583333" cy="4801314"/>
          </a:xfrm>
          <a:prstGeom prst="rect">
            <a:avLst/>
          </a:prstGeom>
          <a:noFill/>
          <a:ln w="9525">
            <a:noFill/>
            <a:miter lim="800000"/>
            <a:headEnd/>
            <a:tailEnd/>
          </a:ln>
        </p:spPr>
        <p:txBody>
          <a:bodyPr>
            <a:spAutoFit/>
          </a:bodyPr>
          <a:lstStyle/>
          <a:p>
            <a:r>
              <a:rPr lang="ja-JP" altLang="en-US" sz="1800" dirty="0"/>
              <a:t>商流（受発注等情報）と金流（振込・入金情報）から</a:t>
            </a:r>
            <a:r>
              <a:rPr lang="en-US" altLang="ja-JP" dirty="0"/>
              <a:t>SIPS</a:t>
            </a:r>
            <a:r>
              <a:rPr lang="ja-JP" altLang="en-US" dirty="0"/>
              <a:t>－</a:t>
            </a:r>
            <a:r>
              <a:rPr lang="en-US" altLang="ja-JP" dirty="0"/>
              <a:t>CCC</a:t>
            </a:r>
            <a:r>
              <a:rPr lang="ja-JP" altLang="en-US" dirty="0"/>
              <a:t>が計算</a:t>
            </a:r>
            <a:r>
              <a:rPr lang="ja-JP" altLang="en-US" sz="1800" dirty="0"/>
              <a:t>できるか？</a:t>
            </a:r>
          </a:p>
          <a:p>
            <a:endParaRPr lang="en-US" altLang="ja-JP" sz="1800" dirty="0"/>
          </a:p>
          <a:p>
            <a:r>
              <a:rPr lang="ja-JP" altLang="en-US" dirty="0"/>
              <a:t>　　</a:t>
            </a:r>
            <a:r>
              <a:rPr lang="ja-JP" altLang="en-US" b="1" dirty="0"/>
              <a:t>方針・</a:t>
            </a:r>
            <a:r>
              <a:rPr lang="ja-JP" altLang="en-US" dirty="0"/>
              <a:t>金額と回転日数から直接的に荷重平均を計算</a:t>
            </a:r>
            <a:endParaRPr lang="en-US" altLang="ja-JP" dirty="0"/>
          </a:p>
          <a:p>
            <a:r>
              <a:rPr lang="ja-JP" altLang="en-US" dirty="0"/>
              <a:t>　　　　・直接得られない棚卸資産の情報は、</a:t>
            </a:r>
            <a:endParaRPr lang="en-US" altLang="ja-JP" dirty="0"/>
          </a:p>
          <a:p>
            <a:r>
              <a:rPr lang="ja-JP" altLang="en-US" dirty="0"/>
              <a:t>　　　　　前期の決算情報を参考に推定する。</a:t>
            </a:r>
            <a:endParaRPr lang="en-US" altLang="ja-JP" sz="1800" dirty="0"/>
          </a:p>
          <a:p>
            <a:endParaRPr lang="en-US" altLang="ja-JP" sz="1800" dirty="0"/>
          </a:p>
          <a:p>
            <a:r>
              <a:rPr lang="ja-JP" altLang="en-US" dirty="0"/>
              <a:t>１）入金情報には債権債務計上日と支払日がある。</a:t>
            </a:r>
            <a:endParaRPr lang="en-US" altLang="ja-JP" dirty="0"/>
          </a:p>
          <a:p>
            <a:endParaRPr lang="en-US" altLang="ja-JP" dirty="0"/>
          </a:p>
          <a:p>
            <a:r>
              <a:rPr lang="ja-JP" altLang="en-US" dirty="0"/>
              <a:t>　　　回転日数</a:t>
            </a:r>
            <a:r>
              <a:rPr lang="en-US" altLang="ja-JP" b="1" baseline="-25000" dirty="0" err="1"/>
              <a:t>i</a:t>
            </a:r>
            <a:r>
              <a:rPr lang="ja-JP" altLang="en-US" dirty="0"/>
              <a:t> ＝ 支払日</a:t>
            </a:r>
            <a:r>
              <a:rPr lang="en-US" altLang="ja-JP" b="1" baseline="-25000" dirty="0" err="1"/>
              <a:t>i</a:t>
            </a:r>
            <a:r>
              <a:rPr lang="ja-JP" altLang="en-US" dirty="0"/>
              <a:t> － 債権債務確定日</a:t>
            </a:r>
            <a:r>
              <a:rPr lang="en-US" altLang="ja-JP" b="1" baseline="-25000" dirty="0" err="1"/>
              <a:t>i</a:t>
            </a:r>
            <a:endParaRPr lang="en-US" altLang="ja-JP" dirty="0"/>
          </a:p>
          <a:p>
            <a:endParaRPr lang="en-US" altLang="ja-JP" dirty="0"/>
          </a:p>
          <a:p>
            <a:r>
              <a:rPr lang="ja-JP" altLang="en-US" dirty="0"/>
              <a:t>　　　入金回転日数＝支払金額で重み付けした平均回転日数</a:t>
            </a:r>
            <a:endParaRPr lang="en-US" altLang="ja-JP" dirty="0"/>
          </a:p>
          <a:p>
            <a:endParaRPr lang="en-US" altLang="ja-JP" dirty="0"/>
          </a:p>
          <a:p>
            <a:r>
              <a:rPr lang="ja-JP" altLang="en-US" dirty="0"/>
              <a:t>　　課題・売上となる入金と売上とならない入金がある。</a:t>
            </a:r>
            <a:endParaRPr lang="en-US" altLang="ja-JP" dirty="0"/>
          </a:p>
          <a:p>
            <a:r>
              <a:rPr lang="ja-JP" altLang="en-US" dirty="0"/>
              <a:t>　　　 ⇒入金情報の積算が売上と仮定する。</a:t>
            </a:r>
            <a:endParaRPr lang="en-US" altLang="ja-JP" dirty="0"/>
          </a:p>
          <a:p>
            <a:endParaRPr lang="ja-JP" altLang="en-US" dirty="0"/>
          </a:p>
          <a:p>
            <a:r>
              <a:rPr lang="ja-JP" altLang="en-US" dirty="0"/>
              <a:t>　　　売上債権回転日数≒入金回転日数</a:t>
            </a:r>
            <a:endParaRPr lang="en-US" altLang="ja-JP" dirty="0"/>
          </a:p>
          <a:p>
            <a:endParaRPr lang="en-US" altLang="ja-JP" dirty="0"/>
          </a:p>
        </p:txBody>
      </p:sp>
      <p:sp>
        <p:nvSpPr>
          <p:cNvPr id="47109" name="Text Box 5"/>
          <p:cNvSpPr txBox="1">
            <a:spLocks noChangeArrowheads="1"/>
          </p:cNvSpPr>
          <p:nvPr/>
        </p:nvSpPr>
        <p:spPr bwMode="auto">
          <a:xfrm>
            <a:off x="645584" y="290513"/>
            <a:ext cx="3336170" cy="400110"/>
          </a:xfrm>
          <a:prstGeom prst="rect">
            <a:avLst/>
          </a:prstGeom>
          <a:noFill/>
          <a:ln w="9525">
            <a:noFill/>
            <a:miter lim="800000"/>
            <a:headEnd/>
            <a:tailEnd/>
          </a:ln>
        </p:spPr>
        <p:txBody>
          <a:bodyPr wrap="none">
            <a:spAutoFit/>
          </a:bodyPr>
          <a:lstStyle/>
          <a:p>
            <a:r>
              <a:rPr lang="en-US" altLang="ja-JP" sz="2000" dirty="0"/>
              <a:t>SIPS</a:t>
            </a:r>
            <a:r>
              <a:rPr lang="ja-JP" altLang="en-US" sz="2000" dirty="0" err="1"/>
              <a:t>ー</a:t>
            </a:r>
            <a:r>
              <a:rPr lang="en-US" altLang="ja-JP" sz="2000" dirty="0"/>
              <a:t>CCC</a:t>
            </a:r>
            <a:r>
              <a:rPr lang="ja-JP" altLang="en-US" sz="2000" dirty="0"/>
              <a:t>の計算方法（案）</a:t>
            </a:r>
          </a:p>
        </p:txBody>
      </p:sp>
      <p:grpSp>
        <p:nvGrpSpPr>
          <p:cNvPr id="42" name="グループ化 41"/>
          <p:cNvGrpSpPr/>
          <p:nvPr/>
        </p:nvGrpSpPr>
        <p:grpSpPr>
          <a:xfrm>
            <a:off x="7330660" y="1410348"/>
            <a:ext cx="4063671" cy="4757724"/>
            <a:chOff x="7284166" y="1216623"/>
            <a:chExt cx="4063671" cy="4757724"/>
          </a:xfrm>
        </p:grpSpPr>
        <p:sp>
          <p:nvSpPr>
            <p:cNvPr id="8" name="Rectangle 5"/>
            <p:cNvSpPr>
              <a:spLocks noChangeArrowheads="1"/>
            </p:cNvSpPr>
            <p:nvPr/>
          </p:nvSpPr>
          <p:spPr bwMode="auto">
            <a:xfrm>
              <a:off x="7284166" y="1216623"/>
              <a:ext cx="3927873" cy="317366"/>
            </a:xfrm>
            <a:prstGeom prst="rect">
              <a:avLst/>
            </a:prstGeom>
            <a:noFill/>
            <a:ln w="38100">
              <a:noFill/>
              <a:miter lim="800000"/>
              <a:headEnd/>
              <a:tailEnd/>
            </a:ln>
            <a:effectLst/>
          </p:spPr>
          <p:txBody>
            <a:bodyPr wrap="none" anchor="ctr"/>
            <a:lstStyle/>
            <a:p>
              <a:pPr algn="ctr" fontAlgn="auto">
                <a:spcBef>
                  <a:spcPts val="0"/>
                </a:spcBef>
                <a:spcAft>
                  <a:spcPts val="0"/>
                </a:spcAft>
                <a:defRPr/>
              </a:pPr>
              <a:r>
                <a:rPr kumimoji="0" lang="ja-JP" altLang="en-US" sz="1200" kern="0" dirty="0">
                  <a:solidFill>
                    <a:sysClr val="windowText" lastClr="000000"/>
                  </a:solidFill>
                </a:rPr>
                <a:t>融資活用に寄与できる項目例（金融</a:t>
              </a:r>
              <a:r>
                <a:rPr kumimoji="0" lang="en-US" altLang="ja-JP" sz="1200" kern="0" dirty="0">
                  <a:solidFill>
                    <a:sysClr val="windowText" lastClr="000000"/>
                  </a:solidFill>
                </a:rPr>
                <a:t>EDI</a:t>
              </a:r>
              <a:r>
                <a:rPr kumimoji="0" lang="ja-JP" altLang="en-US" sz="1200" kern="0" dirty="0" err="1">
                  <a:solidFill>
                    <a:sysClr val="windowText" lastClr="000000"/>
                  </a:solidFill>
                </a:rPr>
                <a:t>への</a:t>
              </a:r>
              <a:r>
                <a:rPr kumimoji="0" lang="ja-JP" altLang="en-US" sz="1200" kern="0" dirty="0">
                  <a:solidFill>
                    <a:sysClr val="windowText" lastClr="000000"/>
                  </a:solidFill>
                </a:rPr>
                <a:t>設定項目例）</a:t>
              </a:r>
            </a:p>
          </p:txBody>
        </p:sp>
        <p:cxnSp>
          <p:nvCxnSpPr>
            <p:cNvPr id="9" name="直線コネクタ 8"/>
            <p:cNvCxnSpPr/>
            <p:nvPr/>
          </p:nvCxnSpPr>
          <p:spPr>
            <a:xfrm>
              <a:off x="7298417" y="1533989"/>
              <a:ext cx="3913622"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10" name="正方形/長方形 9"/>
            <p:cNvSpPr/>
            <p:nvPr/>
          </p:nvSpPr>
          <p:spPr>
            <a:xfrm>
              <a:off x="9413829" y="2754109"/>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発注者コード </a:t>
              </a:r>
              <a:r>
                <a:rPr kumimoji="1" lang="en-US" altLang="ja-JP" sz="1000" dirty="0">
                  <a:solidFill>
                    <a:schemeClr val="tx1"/>
                  </a:solidFill>
                </a:rPr>
                <a:t>/ </a:t>
              </a:r>
              <a:r>
                <a:rPr kumimoji="1" lang="ja-JP" altLang="en-US" sz="1000" dirty="0">
                  <a:solidFill>
                    <a:schemeClr val="tx1"/>
                  </a:solidFill>
                </a:rPr>
                <a:t>発注者名称</a:t>
              </a:r>
              <a:endParaRPr kumimoji="1" lang="en-US" altLang="ja-JP" sz="1000" dirty="0">
                <a:solidFill>
                  <a:schemeClr val="tx1"/>
                </a:solidFill>
              </a:endParaRPr>
            </a:p>
            <a:p>
              <a:r>
                <a:rPr kumimoji="1" lang="en-US" altLang="ja-JP" sz="1000" dirty="0">
                  <a:solidFill>
                    <a:schemeClr val="tx1"/>
                  </a:solidFill>
                </a:rPr>
                <a:t>or </a:t>
              </a:r>
              <a:r>
                <a:rPr kumimoji="1" lang="ja-JP" altLang="en-US" sz="1000" dirty="0">
                  <a:solidFill>
                    <a:schemeClr val="tx1"/>
                  </a:solidFill>
                </a:rPr>
                <a:t>取引先コード </a:t>
              </a:r>
              <a:r>
                <a:rPr kumimoji="1" lang="en-US" altLang="ja-JP" sz="1000" dirty="0">
                  <a:solidFill>
                    <a:schemeClr val="tx1"/>
                  </a:solidFill>
                </a:rPr>
                <a:t>/ </a:t>
              </a:r>
              <a:r>
                <a:rPr kumimoji="1" lang="ja-JP" altLang="en-US" sz="1000" dirty="0">
                  <a:solidFill>
                    <a:schemeClr val="tx1"/>
                  </a:solidFill>
                </a:rPr>
                <a:t>取引先名称</a:t>
              </a:r>
              <a:endParaRPr kumimoji="1" lang="en-US" altLang="ja-JP" sz="1000" dirty="0">
                <a:solidFill>
                  <a:schemeClr val="tx1"/>
                </a:solidFill>
              </a:endParaRPr>
            </a:p>
          </p:txBody>
        </p:sp>
        <p:sp>
          <p:nvSpPr>
            <p:cNvPr id="11" name="正方形/長方形 10"/>
            <p:cNvSpPr/>
            <p:nvPr/>
          </p:nvSpPr>
          <p:spPr>
            <a:xfrm>
              <a:off x="9413829" y="1663673"/>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取引番号（発注・返品）</a:t>
              </a:r>
              <a:endParaRPr kumimoji="1" lang="en-US" altLang="ja-JP" sz="1000" dirty="0">
                <a:solidFill>
                  <a:schemeClr val="tx1"/>
                </a:solidFill>
              </a:endParaRPr>
            </a:p>
          </p:txBody>
        </p:sp>
        <p:sp>
          <p:nvSpPr>
            <p:cNvPr id="12" name="正方形/長方形 11"/>
            <p:cNvSpPr/>
            <p:nvPr/>
          </p:nvSpPr>
          <p:spPr>
            <a:xfrm>
              <a:off x="9413829" y="3820188"/>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商品コード </a:t>
              </a:r>
              <a:r>
                <a:rPr kumimoji="1" lang="en-US" altLang="ja-JP" sz="1000" dirty="0">
                  <a:solidFill>
                    <a:schemeClr val="tx1"/>
                  </a:solidFill>
                </a:rPr>
                <a:t>/ </a:t>
              </a:r>
              <a:r>
                <a:rPr kumimoji="1" lang="ja-JP" altLang="en-US" sz="1000" dirty="0">
                  <a:solidFill>
                    <a:schemeClr val="tx1"/>
                  </a:solidFill>
                </a:rPr>
                <a:t>商品名</a:t>
              </a:r>
              <a:endParaRPr kumimoji="1" lang="en-US" altLang="ja-JP" sz="1000" dirty="0">
                <a:solidFill>
                  <a:schemeClr val="tx1"/>
                </a:solidFill>
              </a:endParaRPr>
            </a:p>
          </p:txBody>
        </p:sp>
        <p:sp>
          <p:nvSpPr>
            <p:cNvPr id="13" name="正方形/長方形 12"/>
            <p:cNvSpPr/>
            <p:nvPr/>
          </p:nvSpPr>
          <p:spPr>
            <a:xfrm>
              <a:off x="9413829" y="4168169"/>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原単価</a:t>
              </a:r>
              <a:endParaRPr kumimoji="1" lang="en-US" altLang="ja-JP" sz="1000" dirty="0">
                <a:solidFill>
                  <a:schemeClr val="tx1"/>
                </a:solidFill>
              </a:endParaRPr>
            </a:p>
          </p:txBody>
        </p:sp>
        <p:sp>
          <p:nvSpPr>
            <p:cNvPr id="16" name="正方形/長方形 15"/>
            <p:cNvSpPr/>
            <p:nvPr/>
          </p:nvSpPr>
          <p:spPr>
            <a:xfrm>
              <a:off x="9413829" y="3124227"/>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請求金額符号＋請求金額</a:t>
              </a:r>
              <a:endParaRPr kumimoji="1" lang="en-US" altLang="ja-JP" sz="1000" dirty="0">
                <a:solidFill>
                  <a:schemeClr val="tx1"/>
                </a:solidFill>
              </a:endParaRPr>
            </a:p>
          </p:txBody>
        </p:sp>
        <p:sp>
          <p:nvSpPr>
            <p:cNvPr id="17" name="正方形/長方形 16"/>
            <p:cNvSpPr/>
            <p:nvPr/>
          </p:nvSpPr>
          <p:spPr>
            <a:xfrm>
              <a:off x="9413829" y="2389520"/>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支払日／入金日</a:t>
              </a:r>
              <a:endParaRPr kumimoji="1" lang="en-US" altLang="ja-JP" sz="1000" dirty="0">
                <a:solidFill>
                  <a:schemeClr val="tx1"/>
                </a:solidFill>
              </a:endParaRPr>
            </a:p>
          </p:txBody>
        </p:sp>
        <p:sp>
          <p:nvSpPr>
            <p:cNvPr id="18" name="正方形/長方形 17"/>
            <p:cNvSpPr/>
            <p:nvPr/>
          </p:nvSpPr>
          <p:spPr>
            <a:xfrm>
              <a:off x="9413829" y="2058148"/>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計上日</a:t>
              </a:r>
              <a:endParaRPr kumimoji="1" lang="en-US" altLang="ja-JP" sz="1000" dirty="0">
                <a:solidFill>
                  <a:schemeClr val="tx1"/>
                </a:solidFill>
              </a:endParaRPr>
            </a:p>
          </p:txBody>
        </p:sp>
        <p:sp>
          <p:nvSpPr>
            <p:cNvPr id="19" name="正方形/長方形 18"/>
            <p:cNvSpPr/>
            <p:nvPr/>
          </p:nvSpPr>
          <p:spPr>
            <a:xfrm>
              <a:off x="9413829" y="3472208"/>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支払金額</a:t>
              </a:r>
              <a:endParaRPr kumimoji="1" lang="en-US" altLang="ja-JP" sz="1000" dirty="0">
                <a:solidFill>
                  <a:schemeClr val="tx1"/>
                </a:solidFill>
              </a:endParaRPr>
            </a:p>
          </p:txBody>
        </p:sp>
        <p:sp>
          <p:nvSpPr>
            <p:cNvPr id="31" name="正方形/長方形 30"/>
            <p:cNvSpPr/>
            <p:nvPr/>
          </p:nvSpPr>
          <p:spPr>
            <a:xfrm>
              <a:off x="7284166" y="2705396"/>
              <a:ext cx="2024427" cy="343080"/>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仕入先</a:t>
              </a:r>
              <a:r>
                <a:rPr kumimoji="1" lang="en-US" altLang="ja-JP" sz="1000" dirty="0">
                  <a:solidFill>
                    <a:schemeClr val="tx1"/>
                  </a:solidFill>
                </a:rPr>
                <a:t>/</a:t>
              </a:r>
              <a:r>
                <a:rPr kumimoji="1" lang="ja-JP" altLang="en-US" sz="1000" dirty="0">
                  <a:solidFill>
                    <a:schemeClr val="tx1"/>
                  </a:solidFill>
                </a:rPr>
                <a:t>販売先</a:t>
              </a:r>
              <a:endParaRPr kumimoji="1" lang="en-US" altLang="ja-JP" sz="1000" dirty="0">
                <a:solidFill>
                  <a:schemeClr val="tx1"/>
                </a:solidFill>
              </a:endParaRPr>
            </a:p>
          </p:txBody>
        </p:sp>
        <p:sp>
          <p:nvSpPr>
            <p:cNvPr id="32" name="正方形/長方形 31"/>
            <p:cNvSpPr/>
            <p:nvPr/>
          </p:nvSpPr>
          <p:spPr>
            <a:xfrm>
              <a:off x="7284166" y="1614960"/>
              <a:ext cx="2024427" cy="343080"/>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取引番号</a:t>
              </a:r>
              <a:endParaRPr kumimoji="1" lang="en-US" altLang="ja-JP" sz="1000" dirty="0">
                <a:solidFill>
                  <a:schemeClr val="tx1"/>
                </a:solidFill>
              </a:endParaRPr>
            </a:p>
            <a:p>
              <a:r>
                <a:rPr kumimoji="1" lang="ja-JP" altLang="en-US" sz="1000" dirty="0">
                  <a:solidFill>
                    <a:schemeClr val="tx1"/>
                  </a:solidFill>
                </a:rPr>
                <a:t>（取引を一意に特定するキー）</a:t>
              </a:r>
              <a:endParaRPr kumimoji="1" lang="en-US" altLang="ja-JP" sz="1000" dirty="0">
                <a:solidFill>
                  <a:schemeClr val="tx1"/>
                </a:solidFill>
              </a:endParaRPr>
            </a:p>
          </p:txBody>
        </p:sp>
        <p:sp>
          <p:nvSpPr>
            <p:cNvPr id="33" name="正方形/長方形 32"/>
            <p:cNvSpPr/>
            <p:nvPr/>
          </p:nvSpPr>
          <p:spPr>
            <a:xfrm>
              <a:off x="7284166" y="3795832"/>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商品名</a:t>
              </a:r>
              <a:endParaRPr kumimoji="1" lang="en-US" altLang="ja-JP" sz="1000" dirty="0">
                <a:solidFill>
                  <a:schemeClr val="tx1"/>
                </a:solidFill>
              </a:endParaRPr>
            </a:p>
          </p:txBody>
        </p:sp>
        <p:sp>
          <p:nvSpPr>
            <p:cNvPr id="34" name="正方形/長方形 33"/>
            <p:cNvSpPr/>
            <p:nvPr/>
          </p:nvSpPr>
          <p:spPr>
            <a:xfrm>
              <a:off x="7284166" y="4143813"/>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単価</a:t>
              </a:r>
              <a:endParaRPr kumimoji="1" lang="en-US" altLang="ja-JP" sz="1000" dirty="0">
                <a:solidFill>
                  <a:schemeClr val="tx1"/>
                </a:solidFill>
              </a:endParaRPr>
            </a:p>
          </p:txBody>
        </p:sp>
        <p:grpSp>
          <p:nvGrpSpPr>
            <p:cNvPr id="3" name="グループ化 2"/>
            <p:cNvGrpSpPr/>
            <p:nvPr/>
          </p:nvGrpSpPr>
          <p:grpSpPr>
            <a:xfrm>
              <a:off x="7284166" y="5180733"/>
              <a:ext cx="4058502" cy="445003"/>
              <a:chOff x="7284166" y="5451948"/>
              <a:chExt cx="4058502" cy="445003"/>
            </a:xfrm>
          </p:grpSpPr>
          <p:sp>
            <p:nvSpPr>
              <p:cNvPr id="15" name="正方形/長方形 14"/>
              <p:cNvSpPr/>
              <p:nvPr/>
            </p:nvSpPr>
            <p:spPr>
              <a:xfrm>
                <a:off x="9413829" y="5551622"/>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受領数量（バラ）</a:t>
                </a:r>
                <a:endParaRPr kumimoji="1" lang="en-US" altLang="ja-JP" sz="1000" dirty="0">
                  <a:solidFill>
                    <a:schemeClr val="tx1"/>
                  </a:solidFill>
                </a:endParaRPr>
              </a:p>
              <a:p>
                <a:r>
                  <a:rPr kumimoji="1" lang="en-US" altLang="ja-JP" sz="1000" dirty="0">
                    <a:solidFill>
                      <a:schemeClr val="tx1"/>
                    </a:solidFill>
                  </a:rPr>
                  <a:t>/</a:t>
                </a:r>
                <a:r>
                  <a:rPr kumimoji="1" lang="ja-JP" altLang="en-US" sz="1000" dirty="0">
                    <a:solidFill>
                      <a:schemeClr val="tx1"/>
                    </a:solidFill>
                  </a:rPr>
                  <a:t>訂正数量（バラ）</a:t>
                </a:r>
                <a:endParaRPr kumimoji="1" lang="en-US" altLang="ja-JP" sz="1000" dirty="0">
                  <a:solidFill>
                    <a:schemeClr val="tx1"/>
                  </a:solidFill>
                </a:endParaRPr>
              </a:p>
              <a:p>
                <a:r>
                  <a:rPr kumimoji="1" lang="en-US" altLang="ja-JP" sz="1000" dirty="0">
                    <a:solidFill>
                      <a:schemeClr val="tx1"/>
                    </a:solidFill>
                  </a:rPr>
                  <a:t>/</a:t>
                </a:r>
                <a:r>
                  <a:rPr kumimoji="1" lang="ja-JP" altLang="en-US" sz="1000" dirty="0">
                    <a:solidFill>
                      <a:schemeClr val="tx1"/>
                    </a:solidFill>
                  </a:rPr>
                  <a:t>返品数量（バラ）</a:t>
                </a:r>
                <a:endParaRPr kumimoji="1" lang="en-US" altLang="ja-JP" sz="1000" dirty="0">
                  <a:solidFill>
                    <a:schemeClr val="tx1"/>
                  </a:solidFill>
                </a:endParaRPr>
              </a:p>
            </p:txBody>
          </p:sp>
          <p:sp>
            <p:nvSpPr>
              <p:cNvPr id="36" name="正方形/長方形 35"/>
              <p:cNvSpPr/>
              <p:nvPr/>
            </p:nvSpPr>
            <p:spPr>
              <a:xfrm>
                <a:off x="7284166" y="5451948"/>
                <a:ext cx="2024427" cy="445003"/>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入出荷数量</a:t>
                </a:r>
                <a:endParaRPr kumimoji="1" lang="en-US" altLang="ja-JP" sz="1000" dirty="0">
                  <a:solidFill>
                    <a:schemeClr val="tx1"/>
                  </a:solidFill>
                </a:endParaRPr>
              </a:p>
            </p:txBody>
          </p:sp>
        </p:grpSp>
        <p:sp>
          <p:nvSpPr>
            <p:cNvPr id="37" name="正方形/長方形 36"/>
            <p:cNvSpPr/>
            <p:nvPr/>
          </p:nvSpPr>
          <p:spPr>
            <a:xfrm>
              <a:off x="7284166" y="3099871"/>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請求金額</a:t>
              </a:r>
              <a:endParaRPr kumimoji="1" lang="en-US" altLang="ja-JP" sz="1000" dirty="0">
                <a:solidFill>
                  <a:schemeClr val="tx1"/>
                </a:solidFill>
              </a:endParaRPr>
            </a:p>
          </p:txBody>
        </p:sp>
        <p:sp>
          <p:nvSpPr>
            <p:cNvPr id="38" name="正方形/長方形 37"/>
            <p:cNvSpPr/>
            <p:nvPr/>
          </p:nvSpPr>
          <p:spPr>
            <a:xfrm>
              <a:off x="7284166" y="2365164"/>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b="1" dirty="0">
                  <a:solidFill>
                    <a:srgbClr val="FF0000"/>
                  </a:solidFill>
                </a:rPr>
                <a:t>支払日</a:t>
              </a:r>
              <a:endParaRPr kumimoji="1" lang="en-US" altLang="ja-JP" sz="1000" b="1" dirty="0">
                <a:solidFill>
                  <a:srgbClr val="FF0000"/>
                </a:solidFill>
              </a:endParaRPr>
            </a:p>
          </p:txBody>
        </p:sp>
        <p:sp>
          <p:nvSpPr>
            <p:cNvPr id="39" name="正方形/長方形 38"/>
            <p:cNvSpPr/>
            <p:nvPr/>
          </p:nvSpPr>
          <p:spPr>
            <a:xfrm>
              <a:off x="7284166" y="2009435"/>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b="1" dirty="0">
                  <a:solidFill>
                    <a:srgbClr val="FF0000"/>
                  </a:solidFill>
                </a:rPr>
                <a:t>債権債務計上日</a:t>
              </a:r>
              <a:endParaRPr kumimoji="1" lang="en-US" altLang="ja-JP" sz="1000" b="1" dirty="0">
                <a:solidFill>
                  <a:srgbClr val="FF0000"/>
                </a:solidFill>
              </a:endParaRPr>
            </a:p>
          </p:txBody>
        </p:sp>
        <p:sp>
          <p:nvSpPr>
            <p:cNvPr id="40" name="正方形/長方形 39"/>
            <p:cNvSpPr/>
            <p:nvPr/>
          </p:nvSpPr>
          <p:spPr>
            <a:xfrm>
              <a:off x="7284166" y="3447852"/>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b="1" dirty="0">
                  <a:solidFill>
                    <a:srgbClr val="FF0000"/>
                  </a:solidFill>
                </a:rPr>
                <a:t>支払金額</a:t>
              </a:r>
              <a:endParaRPr kumimoji="1" lang="en-US" altLang="ja-JP" sz="1000" b="1" dirty="0">
                <a:solidFill>
                  <a:srgbClr val="FF0000"/>
                </a:solidFill>
              </a:endParaRPr>
            </a:p>
          </p:txBody>
        </p:sp>
        <p:cxnSp>
          <p:nvCxnSpPr>
            <p:cNvPr id="22" name="直線コネクタ 21"/>
            <p:cNvCxnSpPr/>
            <p:nvPr/>
          </p:nvCxnSpPr>
          <p:spPr>
            <a:xfrm>
              <a:off x="7298418" y="1983738"/>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cxnSp>
          <p:nvCxnSpPr>
            <p:cNvPr id="23" name="直線コネクタ 22"/>
            <p:cNvCxnSpPr/>
            <p:nvPr/>
          </p:nvCxnSpPr>
          <p:spPr>
            <a:xfrm>
              <a:off x="7298418" y="2331718"/>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cxnSp>
          <p:nvCxnSpPr>
            <p:cNvPr id="24" name="直線コネクタ 23"/>
            <p:cNvCxnSpPr/>
            <p:nvPr/>
          </p:nvCxnSpPr>
          <p:spPr>
            <a:xfrm>
              <a:off x="7298418" y="2679699"/>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cxnSp>
          <p:nvCxnSpPr>
            <p:cNvPr id="25" name="直線コネクタ 24"/>
            <p:cNvCxnSpPr/>
            <p:nvPr/>
          </p:nvCxnSpPr>
          <p:spPr>
            <a:xfrm>
              <a:off x="7298418" y="3074174"/>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cxnSp>
          <p:nvCxnSpPr>
            <p:cNvPr id="26" name="直線コネクタ 25"/>
            <p:cNvCxnSpPr/>
            <p:nvPr/>
          </p:nvCxnSpPr>
          <p:spPr>
            <a:xfrm>
              <a:off x="7298418" y="3422155"/>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cxnSp>
          <p:nvCxnSpPr>
            <p:cNvPr id="27" name="直線コネクタ 26"/>
            <p:cNvCxnSpPr/>
            <p:nvPr/>
          </p:nvCxnSpPr>
          <p:spPr>
            <a:xfrm>
              <a:off x="7298418" y="3770135"/>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cxnSp>
          <p:nvCxnSpPr>
            <p:cNvPr id="28" name="直線コネクタ 27"/>
            <p:cNvCxnSpPr/>
            <p:nvPr/>
          </p:nvCxnSpPr>
          <p:spPr>
            <a:xfrm>
              <a:off x="7298418" y="4118116"/>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cxnSp>
          <p:nvCxnSpPr>
            <p:cNvPr id="29" name="直線コネクタ 28"/>
            <p:cNvCxnSpPr/>
            <p:nvPr/>
          </p:nvCxnSpPr>
          <p:spPr>
            <a:xfrm>
              <a:off x="7298418" y="4458348"/>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sp>
          <p:nvSpPr>
            <p:cNvPr id="14" name="正方形/長方形 13"/>
            <p:cNvSpPr/>
            <p:nvPr/>
          </p:nvSpPr>
          <p:spPr>
            <a:xfrm>
              <a:off x="9413829" y="4508401"/>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発注数量（バラ）</a:t>
              </a:r>
              <a:endParaRPr kumimoji="1" lang="en-US" altLang="ja-JP" sz="1000" dirty="0">
                <a:solidFill>
                  <a:schemeClr val="tx1"/>
                </a:solidFill>
              </a:endParaRPr>
            </a:p>
          </p:txBody>
        </p:sp>
        <p:sp>
          <p:nvSpPr>
            <p:cNvPr id="35" name="正方形/長方形 34"/>
            <p:cNvSpPr/>
            <p:nvPr/>
          </p:nvSpPr>
          <p:spPr>
            <a:xfrm>
              <a:off x="7284166" y="4484045"/>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発注数量</a:t>
              </a:r>
              <a:endParaRPr kumimoji="1" lang="en-US" altLang="ja-JP" sz="1000" dirty="0">
                <a:solidFill>
                  <a:schemeClr val="tx1"/>
                </a:solidFill>
              </a:endParaRPr>
            </a:p>
          </p:txBody>
        </p:sp>
        <p:cxnSp>
          <p:nvCxnSpPr>
            <p:cNvPr id="30" name="直線コネクタ 29"/>
            <p:cNvCxnSpPr/>
            <p:nvPr/>
          </p:nvCxnSpPr>
          <p:spPr>
            <a:xfrm>
              <a:off x="7298418" y="4798580"/>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sp>
          <p:nvSpPr>
            <p:cNvPr id="44" name="正方形/長方形 43"/>
            <p:cNvSpPr/>
            <p:nvPr/>
          </p:nvSpPr>
          <p:spPr>
            <a:xfrm>
              <a:off x="9418998" y="4862275"/>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発注数量（バラ）</a:t>
              </a:r>
              <a:endParaRPr kumimoji="1" lang="en-US" altLang="ja-JP" sz="1000" dirty="0">
                <a:solidFill>
                  <a:schemeClr val="tx1"/>
                </a:solidFill>
              </a:endParaRPr>
            </a:p>
          </p:txBody>
        </p:sp>
        <p:sp>
          <p:nvSpPr>
            <p:cNvPr id="45" name="正方形/長方形 44"/>
            <p:cNvSpPr/>
            <p:nvPr/>
          </p:nvSpPr>
          <p:spPr>
            <a:xfrm>
              <a:off x="7289335" y="4837919"/>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発注日</a:t>
              </a:r>
              <a:endParaRPr kumimoji="1" lang="en-US" altLang="ja-JP" sz="1000" dirty="0">
                <a:solidFill>
                  <a:schemeClr val="tx1"/>
                </a:solidFill>
              </a:endParaRPr>
            </a:p>
          </p:txBody>
        </p:sp>
        <p:cxnSp>
          <p:nvCxnSpPr>
            <p:cNvPr id="46" name="直線コネクタ 45"/>
            <p:cNvCxnSpPr/>
            <p:nvPr/>
          </p:nvCxnSpPr>
          <p:spPr>
            <a:xfrm>
              <a:off x="7303587" y="5152454"/>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sp>
          <p:nvSpPr>
            <p:cNvPr id="48" name="正方形/長方形 47"/>
            <p:cNvSpPr/>
            <p:nvPr/>
          </p:nvSpPr>
          <p:spPr>
            <a:xfrm>
              <a:off x="9416418" y="5704336"/>
              <a:ext cx="1928839" cy="24565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1000" dirty="0">
                  <a:solidFill>
                    <a:schemeClr val="tx1"/>
                  </a:solidFill>
                </a:rPr>
                <a:t>入出荷日（バラ）</a:t>
              </a:r>
              <a:endParaRPr kumimoji="1" lang="en-US" altLang="ja-JP" sz="1000" dirty="0">
                <a:solidFill>
                  <a:schemeClr val="tx1"/>
                </a:solidFill>
              </a:endParaRPr>
            </a:p>
          </p:txBody>
        </p:sp>
        <p:sp>
          <p:nvSpPr>
            <p:cNvPr id="49" name="正方形/長方形 48"/>
            <p:cNvSpPr/>
            <p:nvPr/>
          </p:nvSpPr>
          <p:spPr>
            <a:xfrm>
              <a:off x="7286755" y="5679980"/>
              <a:ext cx="2024427" cy="294367"/>
            </a:xfrm>
            <a:prstGeom prst="rect">
              <a:avLst/>
            </a:prstGeom>
            <a:solidFill>
              <a:schemeClr val="bg1">
                <a:lumMod val="85000"/>
              </a:schemeClr>
            </a:solidFill>
            <a:ln/>
          </p:spPr>
          <p:style>
            <a:lnRef idx="0">
              <a:schemeClr val="accent2"/>
            </a:lnRef>
            <a:fillRef idx="3">
              <a:schemeClr val="accent2"/>
            </a:fillRef>
            <a:effectRef idx="3">
              <a:schemeClr val="accent2"/>
            </a:effectRef>
            <a:fontRef idx="minor">
              <a:schemeClr val="lt1"/>
            </a:fontRef>
          </p:style>
          <p:txBody>
            <a:bodyPr rtlCol="0" anchor="ctr"/>
            <a:lstStyle/>
            <a:p>
              <a:r>
                <a:rPr kumimoji="1" lang="ja-JP" altLang="en-US" sz="1000" dirty="0">
                  <a:solidFill>
                    <a:schemeClr val="tx1"/>
                  </a:solidFill>
                </a:rPr>
                <a:t>入出荷日</a:t>
              </a:r>
              <a:endParaRPr kumimoji="1" lang="en-US" altLang="ja-JP" sz="1000" dirty="0">
                <a:solidFill>
                  <a:schemeClr val="tx1"/>
                </a:solidFill>
              </a:endParaRPr>
            </a:p>
          </p:txBody>
        </p:sp>
        <p:cxnSp>
          <p:nvCxnSpPr>
            <p:cNvPr id="50" name="直線コネクタ 49"/>
            <p:cNvCxnSpPr/>
            <p:nvPr/>
          </p:nvCxnSpPr>
          <p:spPr>
            <a:xfrm>
              <a:off x="7301007" y="5653559"/>
              <a:ext cx="3913622" cy="0"/>
            </a:xfrm>
            <a:prstGeom prst="line">
              <a:avLst/>
            </a:prstGeom>
            <a:ln w="9525"/>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0787620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5</a:t>
            </a:fld>
            <a:endParaRPr kumimoji="1" lang="ja-JP" altLang="en-US"/>
          </a:p>
        </p:txBody>
      </p:sp>
      <p:grpSp>
        <p:nvGrpSpPr>
          <p:cNvPr id="9" name="グループ化 8"/>
          <p:cNvGrpSpPr/>
          <p:nvPr/>
        </p:nvGrpSpPr>
        <p:grpSpPr>
          <a:xfrm>
            <a:off x="6087709" y="2903913"/>
            <a:ext cx="1596048" cy="864524"/>
            <a:chOff x="4103714" y="2903913"/>
            <a:chExt cx="1596048" cy="864524"/>
          </a:xfrm>
        </p:grpSpPr>
        <p:sp>
          <p:nvSpPr>
            <p:cNvPr id="3" name="正方形/長方形 2"/>
            <p:cNvSpPr/>
            <p:nvPr/>
          </p:nvSpPr>
          <p:spPr>
            <a:xfrm>
              <a:off x="4103714"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4369722"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4901738"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5433754"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5167746"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4635730"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 name="正方形/長方形 10"/>
          <p:cNvSpPr/>
          <p:nvPr/>
        </p:nvSpPr>
        <p:spPr>
          <a:xfrm>
            <a:off x="7683757"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7949765"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8481781" y="2903913"/>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9013797" y="2903913"/>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8747789" y="2903913"/>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8215773" y="2903913"/>
            <a:ext cx="266008" cy="8645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3167164"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3433172"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3965188"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4497204" y="2903913"/>
            <a:ext cx="1590505"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4231196"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p:nvSpPr>
        <p:spPr>
          <a:xfrm>
            <a:off x="3699180" y="2903913"/>
            <a:ext cx="266008" cy="864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左中かっこ 24"/>
          <p:cNvSpPr/>
          <p:nvPr/>
        </p:nvSpPr>
        <p:spPr>
          <a:xfrm>
            <a:off x="2892851" y="2903913"/>
            <a:ext cx="133003" cy="864524"/>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6" name="テキスト ボックス 25"/>
          <p:cNvSpPr txBox="1"/>
          <p:nvPr/>
        </p:nvSpPr>
        <p:spPr>
          <a:xfrm>
            <a:off x="1252823" y="3151509"/>
            <a:ext cx="1569660" cy="369332"/>
          </a:xfrm>
          <a:prstGeom prst="rect">
            <a:avLst/>
          </a:prstGeom>
          <a:noFill/>
        </p:spPr>
        <p:txBody>
          <a:bodyPr wrap="none" rtlCol="0">
            <a:spAutoFit/>
          </a:bodyPr>
          <a:lstStyle/>
          <a:p>
            <a:r>
              <a:rPr lang="ja-JP" altLang="en-US" dirty="0"/>
              <a:t>売上／期日数</a:t>
            </a:r>
            <a:endParaRPr kumimoji="1" lang="ja-JP" altLang="en-US" dirty="0"/>
          </a:p>
        </p:txBody>
      </p:sp>
      <p:sp>
        <p:nvSpPr>
          <p:cNvPr id="27" name="テキスト ボックス 26"/>
          <p:cNvSpPr txBox="1"/>
          <p:nvPr/>
        </p:nvSpPr>
        <p:spPr>
          <a:xfrm>
            <a:off x="3185853" y="2451823"/>
            <a:ext cx="646331" cy="369332"/>
          </a:xfrm>
          <a:prstGeom prst="rect">
            <a:avLst/>
          </a:prstGeom>
          <a:noFill/>
        </p:spPr>
        <p:txBody>
          <a:bodyPr wrap="none" rtlCol="0">
            <a:spAutoFit/>
          </a:bodyPr>
          <a:lstStyle/>
          <a:p>
            <a:r>
              <a:rPr lang="ja-JP" altLang="en-US" dirty="0"/>
              <a:t>売上</a:t>
            </a:r>
            <a:endParaRPr kumimoji="1" lang="ja-JP" altLang="en-US" dirty="0"/>
          </a:p>
        </p:txBody>
      </p:sp>
      <p:sp>
        <p:nvSpPr>
          <p:cNvPr id="29" name="テキスト ボックス 28"/>
          <p:cNvSpPr txBox="1"/>
          <p:nvPr/>
        </p:nvSpPr>
        <p:spPr>
          <a:xfrm>
            <a:off x="2001795" y="420130"/>
            <a:ext cx="8056605" cy="584775"/>
          </a:xfrm>
          <a:prstGeom prst="rect">
            <a:avLst/>
          </a:prstGeom>
          <a:noFill/>
        </p:spPr>
        <p:txBody>
          <a:bodyPr wrap="square" rtlCol="0">
            <a:spAutoFit/>
          </a:bodyPr>
          <a:lstStyle/>
          <a:p>
            <a:pPr algn="ctr"/>
            <a:r>
              <a:rPr lang="zh-CN" altLang="en-US" sz="3200" dirty="0"/>
              <a:t>売掛金／回転日数　＝　売上／期日数</a:t>
            </a:r>
          </a:p>
        </p:txBody>
      </p:sp>
      <p:sp>
        <p:nvSpPr>
          <p:cNvPr id="32" name="テキスト ボックス 31"/>
          <p:cNvSpPr txBox="1"/>
          <p:nvPr/>
        </p:nvSpPr>
        <p:spPr>
          <a:xfrm>
            <a:off x="5782131" y="4591595"/>
            <a:ext cx="877163" cy="369332"/>
          </a:xfrm>
          <a:prstGeom prst="rect">
            <a:avLst/>
          </a:prstGeom>
          <a:noFill/>
        </p:spPr>
        <p:txBody>
          <a:bodyPr wrap="none" rtlCol="0">
            <a:spAutoFit/>
          </a:bodyPr>
          <a:lstStyle/>
          <a:p>
            <a:r>
              <a:rPr lang="ja-JP" altLang="en-US" dirty="0"/>
              <a:t>期日数</a:t>
            </a:r>
            <a:endParaRPr kumimoji="1" lang="ja-JP" altLang="en-US" dirty="0"/>
          </a:p>
        </p:txBody>
      </p:sp>
      <p:sp>
        <p:nvSpPr>
          <p:cNvPr id="33" name="線吹き出し 2 (枠付き) 32"/>
          <p:cNvSpPr/>
          <p:nvPr/>
        </p:nvSpPr>
        <p:spPr>
          <a:xfrm>
            <a:off x="9332456" y="2524483"/>
            <a:ext cx="1235876" cy="296672"/>
          </a:xfrm>
          <a:prstGeom prst="borderCallout2">
            <a:avLst>
              <a:gd name="adj1" fmla="val 18750"/>
              <a:gd name="adj2" fmla="val -8333"/>
              <a:gd name="adj3" fmla="val 18750"/>
              <a:gd name="adj4" fmla="val -16667"/>
              <a:gd name="adj5" fmla="val 241392"/>
              <a:gd name="adj6" fmla="val -5849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売掛金</a:t>
            </a:r>
            <a:endParaRPr kumimoji="1" lang="en-US" altLang="ja-JP" dirty="0">
              <a:solidFill>
                <a:schemeClr val="tx1"/>
              </a:solidFill>
            </a:endParaRPr>
          </a:p>
        </p:txBody>
      </p:sp>
      <p:sp>
        <p:nvSpPr>
          <p:cNvPr id="34" name="テキスト ボックス 33"/>
          <p:cNvSpPr txBox="1"/>
          <p:nvPr/>
        </p:nvSpPr>
        <p:spPr>
          <a:xfrm>
            <a:off x="3433172" y="5310250"/>
            <a:ext cx="5724644" cy="646331"/>
          </a:xfrm>
          <a:prstGeom prst="rect">
            <a:avLst/>
          </a:prstGeom>
          <a:noFill/>
        </p:spPr>
        <p:txBody>
          <a:bodyPr wrap="none" rtlCol="0">
            <a:spAutoFit/>
          </a:bodyPr>
          <a:lstStyle/>
          <a:p>
            <a:r>
              <a:rPr lang="ja-JP" altLang="en-US" dirty="0"/>
              <a:t>・債権が計上されると、売上と売掛金は同額増える。</a:t>
            </a:r>
            <a:endParaRPr lang="en-US" altLang="ja-JP" dirty="0"/>
          </a:p>
          <a:p>
            <a:r>
              <a:rPr lang="ja-JP" altLang="en-US" dirty="0"/>
              <a:t>・入金が計上されると、売掛金が減る。</a:t>
            </a:r>
            <a:endParaRPr lang="en-US" altLang="ja-JP" dirty="0"/>
          </a:p>
        </p:txBody>
      </p:sp>
      <p:sp>
        <p:nvSpPr>
          <p:cNvPr id="36" name="テキスト ボックス 35"/>
          <p:cNvSpPr txBox="1"/>
          <p:nvPr/>
        </p:nvSpPr>
        <p:spPr>
          <a:xfrm>
            <a:off x="1725012" y="1554113"/>
            <a:ext cx="4339650" cy="369332"/>
          </a:xfrm>
          <a:prstGeom prst="rect">
            <a:avLst/>
          </a:prstGeom>
          <a:noFill/>
        </p:spPr>
        <p:txBody>
          <a:bodyPr wrap="none" rtlCol="0">
            <a:spAutoFit/>
          </a:bodyPr>
          <a:lstStyle/>
          <a:p>
            <a:r>
              <a:rPr lang="ja-JP" altLang="en-US" dirty="0"/>
              <a:t>毎日平均的に売れていると仮定すると、</a:t>
            </a:r>
            <a:endParaRPr lang="en-US" altLang="ja-JP" dirty="0"/>
          </a:p>
        </p:txBody>
      </p:sp>
      <p:sp>
        <p:nvSpPr>
          <p:cNvPr id="38" name="テキスト ボックス 37"/>
          <p:cNvSpPr txBox="1"/>
          <p:nvPr/>
        </p:nvSpPr>
        <p:spPr>
          <a:xfrm>
            <a:off x="8190810" y="3979195"/>
            <a:ext cx="1107996" cy="369332"/>
          </a:xfrm>
          <a:prstGeom prst="rect">
            <a:avLst/>
          </a:prstGeom>
          <a:noFill/>
        </p:spPr>
        <p:txBody>
          <a:bodyPr wrap="none" rtlCol="0">
            <a:spAutoFit/>
          </a:bodyPr>
          <a:lstStyle/>
          <a:p>
            <a:r>
              <a:rPr lang="ja-JP" altLang="en-US" dirty="0"/>
              <a:t>回転日数</a:t>
            </a:r>
            <a:endParaRPr kumimoji="1" lang="ja-JP" altLang="en-US" dirty="0"/>
          </a:p>
        </p:txBody>
      </p:sp>
      <p:cxnSp>
        <p:nvCxnSpPr>
          <p:cNvPr id="40" name="直線コネクタ 39"/>
          <p:cNvCxnSpPr/>
          <p:nvPr/>
        </p:nvCxnSpPr>
        <p:spPr>
          <a:xfrm>
            <a:off x="3158850" y="3847842"/>
            <a:ext cx="0" cy="79894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9274277" y="3847842"/>
            <a:ext cx="0" cy="79894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a:off x="3167163" y="4472236"/>
            <a:ext cx="6107114" cy="8907"/>
          </a:xfrm>
          <a:prstGeom prst="straightConnector1">
            <a:avLst/>
          </a:prstGeom>
          <a:ln w="127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a:off x="8215773" y="3918336"/>
            <a:ext cx="1074720" cy="0"/>
          </a:xfrm>
          <a:prstGeom prst="straightConnector1">
            <a:avLst/>
          </a:prstGeom>
          <a:ln w="127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8215773" y="3756575"/>
            <a:ext cx="0" cy="399473"/>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24558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0BB4A5AC-5670-4DFC-A368-41E4D308F020}" type="slidenum">
              <a:rPr lang="ja-JP" altLang="en-US" sz="1200">
                <a:solidFill>
                  <a:schemeClr val="tx1">
                    <a:tint val="75000"/>
                  </a:schemeClr>
                </a:solidFill>
                <a:latin typeface="+mn-lt"/>
                <a:ea typeface="+mn-ea"/>
              </a:rPr>
              <a:pPr algn="r" fontAlgn="auto">
                <a:spcBef>
                  <a:spcPts val="0"/>
                </a:spcBef>
                <a:spcAft>
                  <a:spcPts val="0"/>
                </a:spcAft>
                <a:defRPr/>
              </a:pPr>
              <a:t>6</a:t>
            </a:fld>
            <a:endParaRPr lang="ja-JP" altLang="en-US" sz="1200">
              <a:solidFill>
                <a:schemeClr val="tx1">
                  <a:tint val="75000"/>
                </a:schemeClr>
              </a:solidFill>
              <a:latin typeface="+mn-lt"/>
              <a:ea typeface="+mn-ea"/>
            </a:endParaRPr>
          </a:p>
        </p:txBody>
      </p:sp>
      <p:sp>
        <p:nvSpPr>
          <p:cNvPr id="5"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A3AB200B-98E6-427C-992E-E8F419DC3560}" type="slidenum">
              <a:rPr lang="ja-JP" altLang="en-US" sz="1200">
                <a:solidFill>
                  <a:schemeClr val="tx1">
                    <a:tint val="75000"/>
                  </a:schemeClr>
                </a:solidFill>
                <a:latin typeface="+mn-lt"/>
                <a:ea typeface="+mn-ea"/>
              </a:rPr>
              <a:pPr algn="r" fontAlgn="auto">
                <a:spcBef>
                  <a:spcPts val="0"/>
                </a:spcBef>
                <a:spcAft>
                  <a:spcPts val="0"/>
                </a:spcAft>
                <a:defRPr/>
              </a:pPr>
              <a:t>6</a:t>
            </a:fld>
            <a:endParaRPr lang="ja-JP" altLang="en-US" sz="1200">
              <a:solidFill>
                <a:schemeClr val="tx1">
                  <a:tint val="75000"/>
                </a:schemeClr>
              </a:solidFill>
              <a:latin typeface="+mn-lt"/>
              <a:ea typeface="+mn-ea"/>
            </a:endParaRPr>
          </a:p>
        </p:txBody>
      </p:sp>
      <p:sp>
        <p:nvSpPr>
          <p:cNvPr id="2"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21794595-0BF8-4FA8-8791-056D8D06CB20}" type="slidenum">
              <a:rPr lang="ja-JP" altLang="en-US" sz="1200">
                <a:solidFill>
                  <a:schemeClr val="tx1">
                    <a:tint val="75000"/>
                  </a:schemeClr>
                </a:solidFill>
                <a:latin typeface="+mn-lt"/>
                <a:ea typeface="+mn-ea"/>
              </a:rPr>
              <a:pPr algn="r" fontAlgn="auto">
                <a:spcBef>
                  <a:spcPts val="0"/>
                </a:spcBef>
                <a:spcAft>
                  <a:spcPts val="0"/>
                </a:spcAft>
                <a:defRPr/>
              </a:pPr>
              <a:t>6</a:t>
            </a:fld>
            <a:endParaRPr lang="ja-JP" altLang="en-US" sz="1200">
              <a:solidFill>
                <a:schemeClr val="tx1">
                  <a:tint val="75000"/>
                </a:schemeClr>
              </a:solidFill>
              <a:latin typeface="+mn-lt"/>
              <a:ea typeface="+mn-ea"/>
            </a:endParaRPr>
          </a:p>
        </p:txBody>
      </p:sp>
      <p:sp>
        <p:nvSpPr>
          <p:cNvPr id="47108" name="Text Box 4"/>
          <p:cNvSpPr txBox="1">
            <a:spLocks noChangeArrowheads="1"/>
          </p:cNvSpPr>
          <p:nvPr/>
        </p:nvSpPr>
        <p:spPr bwMode="auto">
          <a:xfrm>
            <a:off x="730251" y="793751"/>
            <a:ext cx="10583333" cy="5078313"/>
          </a:xfrm>
          <a:prstGeom prst="rect">
            <a:avLst/>
          </a:prstGeom>
          <a:noFill/>
          <a:ln w="9525">
            <a:noFill/>
            <a:miter lim="800000"/>
            <a:headEnd/>
            <a:tailEnd/>
          </a:ln>
        </p:spPr>
        <p:txBody>
          <a:bodyPr>
            <a:spAutoFit/>
          </a:bodyPr>
          <a:lstStyle/>
          <a:p>
            <a:r>
              <a:rPr lang="ja-JP" altLang="en-US" dirty="0"/>
              <a:t>２）振込情報には債権債務計上日と支払日（振込日）がある。</a:t>
            </a:r>
            <a:endParaRPr lang="en-US" altLang="ja-JP" dirty="0"/>
          </a:p>
          <a:p>
            <a:endParaRPr lang="en-US" altLang="ja-JP" dirty="0"/>
          </a:p>
          <a:p>
            <a:r>
              <a:rPr lang="ja-JP" altLang="en-US" dirty="0"/>
              <a:t>　　　回転日数</a:t>
            </a:r>
            <a:r>
              <a:rPr lang="en-US" altLang="ja-JP" b="1" baseline="-25000" dirty="0" err="1"/>
              <a:t>i</a:t>
            </a:r>
            <a:r>
              <a:rPr lang="ja-JP" altLang="en-US" dirty="0"/>
              <a:t> ＝ 債権債務計上日</a:t>
            </a:r>
            <a:r>
              <a:rPr lang="en-US" altLang="ja-JP" b="1" baseline="-25000" dirty="0" err="1"/>
              <a:t>i</a:t>
            </a:r>
            <a:r>
              <a:rPr lang="ja-JP" altLang="en-US" dirty="0"/>
              <a:t> － 支払日</a:t>
            </a:r>
            <a:r>
              <a:rPr lang="en-US" altLang="ja-JP" b="1" baseline="-25000" dirty="0" err="1"/>
              <a:t>i</a:t>
            </a:r>
            <a:endParaRPr lang="en-US" altLang="ja-JP" dirty="0"/>
          </a:p>
          <a:p>
            <a:endParaRPr lang="en-US" altLang="ja-JP" dirty="0"/>
          </a:p>
          <a:p>
            <a:r>
              <a:rPr lang="ja-JP" altLang="en-US" dirty="0"/>
              <a:t>　　　振込回転日数＝支払金額で重み付けした平均回転日数</a:t>
            </a:r>
            <a:endParaRPr lang="en-US" altLang="ja-JP" dirty="0"/>
          </a:p>
          <a:p>
            <a:endParaRPr lang="en-US" altLang="ja-JP" dirty="0"/>
          </a:p>
          <a:p>
            <a:r>
              <a:rPr lang="ja-JP" altLang="en-US" dirty="0"/>
              <a:t>　　</a:t>
            </a:r>
            <a:r>
              <a:rPr lang="ja-JP" altLang="en-US" b="1" dirty="0"/>
              <a:t>課題</a:t>
            </a:r>
            <a:r>
              <a:rPr lang="ja-JP" altLang="en-US" dirty="0"/>
              <a:t>・在庫／原価となる振込と在庫／原価とならない振込がある。</a:t>
            </a:r>
            <a:endParaRPr lang="en-US" altLang="ja-JP" dirty="0"/>
          </a:p>
          <a:p>
            <a:r>
              <a:rPr lang="ja-JP" altLang="en-US" dirty="0"/>
              <a:t>　　　 　　⇒在庫／原価となる振込の平均回転日数と振込全体の平均回転日数が同じと仮定する。</a:t>
            </a:r>
            <a:endParaRPr lang="en-US" altLang="ja-JP" dirty="0"/>
          </a:p>
          <a:p>
            <a:endParaRPr lang="en-US" altLang="ja-JP" dirty="0"/>
          </a:p>
          <a:p>
            <a:r>
              <a:rPr lang="ja-JP" altLang="en-US" dirty="0"/>
              <a:t>　　　買入債務回転日数 ≒ 振込回転日数</a:t>
            </a:r>
            <a:endParaRPr lang="en-US" altLang="ja-JP" dirty="0"/>
          </a:p>
          <a:p>
            <a:endParaRPr lang="en-US" altLang="ja-JP" sz="1800" dirty="0"/>
          </a:p>
          <a:p>
            <a:endParaRPr lang="ja-JP" altLang="en-US" sz="1800" dirty="0"/>
          </a:p>
          <a:p>
            <a:r>
              <a:rPr lang="ja-JP" altLang="en-US" dirty="0"/>
              <a:t>３）振込情報から仕入額を、入金情報から売上額を、振込と入金を対応させて回転日数を推定</a:t>
            </a:r>
          </a:p>
          <a:p>
            <a:endParaRPr lang="en-US" altLang="ja-JP" dirty="0"/>
          </a:p>
          <a:p>
            <a:r>
              <a:rPr lang="ja-JP" altLang="en-US" dirty="0"/>
              <a:t>　　　棚卸資産回転日数＝仕入額で重み付けした平均回転日数</a:t>
            </a:r>
            <a:endParaRPr lang="en-US" altLang="ja-JP" dirty="0"/>
          </a:p>
          <a:p>
            <a:endParaRPr lang="en-US" altLang="ja-JP" dirty="0"/>
          </a:p>
          <a:p>
            <a:r>
              <a:rPr lang="ja-JP" altLang="en-US" dirty="0"/>
              <a:t>　　</a:t>
            </a:r>
            <a:r>
              <a:rPr lang="ja-JP" altLang="en-US" b="1" dirty="0"/>
              <a:t>課題</a:t>
            </a:r>
            <a:r>
              <a:rPr lang="ja-JP" altLang="en-US" dirty="0"/>
              <a:t>・仕入額、回転日数の推定方法</a:t>
            </a:r>
            <a:endParaRPr lang="en-US" altLang="ja-JP" dirty="0"/>
          </a:p>
          <a:p>
            <a:endParaRPr lang="en-US" altLang="ja-JP" dirty="0"/>
          </a:p>
        </p:txBody>
      </p:sp>
      <p:sp>
        <p:nvSpPr>
          <p:cNvPr id="47109" name="Text Box 5"/>
          <p:cNvSpPr txBox="1">
            <a:spLocks noChangeArrowheads="1"/>
          </p:cNvSpPr>
          <p:nvPr/>
        </p:nvSpPr>
        <p:spPr bwMode="auto">
          <a:xfrm>
            <a:off x="645584" y="290513"/>
            <a:ext cx="1991251" cy="400110"/>
          </a:xfrm>
          <a:prstGeom prst="rect">
            <a:avLst/>
          </a:prstGeom>
          <a:noFill/>
          <a:ln w="9525">
            <a:noFill/>
            <a:miter lim="800000"/>
            <a:headEnd/>
            <a:tailEnd/>
          </a:ln>
        </p:spPr>
        <p:txBody>
          <a:bodyPr wrap="none">
            <a:spAutoFit/>
          </a:bodyPr>
          <a:lstStyle/>
          <a:p>
            <a:r>
              <a:rPr lang="en-US" altLang="ja-JP" sz="2000"/>
              <a:t>CCC</a:t>
            </a:r>
            <a:r>
              <a:rPr lang="ja-JP" altLang="en-US" sz="2000"/>
              <a:t>の計算方法</a:t>
            </a:r>
          </a:p>
        </p:txBody>
      </p:sp>
    </p:spTree>
    <p:extLst>
      <p:ext uri="{BB962C8B-B14F-4D97-AF65-F5344CB8AC3E}">
        <p14:creationId xmlns:p14="http://schemas.microsoft.com/office/powerpoint/2010/main" val="2945884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スライド番号プレースホルダー 5"/>
          <p:cNvSpPr>
            <a:spLocks noGrp="1"/>
          </p:cNvSpPr>
          <p:nvPr>
            <p:ph type="sldNum" sz="quarter" idx="12"/>
          </p:nvPr>
        </p:nvSpPr>
        <p:spPr/>
        <p:txBody>
          <a:bodyPr/>
          <a:lstStyle/>
          <a:p>
            <a:pPr>
              <a:defRPr/>
            </a:pPr>
            <a:fld id="{9A6325EC-A78A-4759-8A91-647DB637C6E4}" type="slidenum">
              <a:rPr lang="ja-JP" altLang="en-US"/>
              <a:pPr>
                <a:defRPr/>
              </a:pPr>
              <a:t>7</a:t>
            </a:fld>
            <a:endParaRPr lang="ja-JP" altLang="en-US"/>
          </a:p>
        </p:txBody>
      </p:sp>
      <p:sp>
        <p:nvSpPr>
          <p:cNvPr id="48132" name="Rectangle 10"/>
          <p:cNvSpPr>
            <a:spLocks noChangeArrowheads="1"/>
          </p:cNvSpPr>
          <p:nvPr/>
        </p:nvSpPr>
        <p:spPr bwMode="auto">
          <a:xfrm>
            <a:off x="3299885" y="2549278"/>
            <a:ext cx="4415367" cy="637382"/>
          </a:xfrm>
          <a:prstGeom prst="rect">
            <a:avLst/>
          </a:prstGeom>
          <a:solidFill>
            <a:srgbClr val="FFFFCC"/>
          </a:solidFill>
          <a:ln w="9525">
            <a:solidFill>
              <a:schemeClr val="tx1"/>
            </a:solidFill>
            <a:miter lim="800000"/>
            <a:headEnd/>
            <a:tailEnd/>
          </a:ln>
        </p:spPr>
        <p:txBody>
          <a:bodyPr wrap="none" anchor="ctr"/>
          <a:lstStyle/>
          <a:p>
            <a:pPr algn="ctr"/>
            <a:r>
              <a:rPr lang="ja-JP" altLang="en-US" sz="1200" dirty="0"/>
              <a:t>在庫・販管費</a:t>
            </a:r>
          </a:p>
          <a:p>
            <a:pPr algn="ctr"/>
            <a:r>
              <a:rPr lang="ja-JP" altLang="en-US" sz="900" dirty="0"/>
              <a:t>（原材料、仕掛、製品、経費）</a:t>
            </a:r>
          </a:p>
        </p:txBody>
      </p:sp>
      <p:grpSp>
        <p:nvGrpSpPr>
          <p:cNvPr id="48133" name="Group 2"/>
          <p:cNvGrpSpPr>
            <a:grpSpLocks/>
          </p:cNvGrpSpPr>
          <p:nvPr/>
        </p:nvGrpSpPr>
        <p:grpSpPr bwMode="auto">
          <a:xfrm>
            <a:off x="2344467" y="1007389"/>
            <a:ext cx="5353851" cy="476923"/>
            <a:chOff x="748" y="799"/>
            <a:chExt cx="1815" cy="454"/>
          </a:xfrm>
        </p:grpSpPr>
        <p:sp>
          <p:nvSpPr>
            <p:cNvPr id="48189" name="AutoShape 3"/>
            <p:cNvSpPr>
              <a:spLocks noChangeArrowheads="1"/>
            </p:cNvSpPr>
            <p:nvPr/>
          </p:nvSpPr>
          <p:spPr bwMode="auto">
            <a:xfrm>
              <a:off x="748" y="799"/>
              <a:ext cx="454" cy="453"/>
            </a:xfrm>
            <a:prstGeom prst="homePlate">
              <a:avLst>
                <a:gd name="adj" fmla="val 25055"/>
              </a:avLst>
            </a:prstGeom>
            <a:solidFill>
              <a:schemeClr val="accent1"/>
            </a:solidFill>
            <a:ln w="9525">
              <a:solidFill>
                <a:schemeClr val="tx1"/>
              </a:solidFill>
              <a:miter lim="800000"/>
              <a:headEnd/>
              <a:tailEnd/>
            </a:ln>
          </p:spPr>
          <p:txBody>
            <a:bodyPr wrap="none" anchor="ctr"/>
            <a:lstStyle/>
            <a:p>
              <a:pPr algn="ctr"/>
              <a:r>
                <a:rPr lang="ja-JP" altLang="en-US" sz="1800" dirty="0"/>
                <a:t>仕入</a:t>
              </a:r>
            </a:p>
          </p:txBody>
        </p:sp>
        <p:sp>
          <p:nvSpPr>
            <p:cNvPr id="48190" name="AutoShape 4"/>
            <p:cNvSpPr>
              <a:spLocks noChangeArrowheads="1"/>
            </p:cNvSpPr>
            <p:nvPr/>
          </p:nvSpPr>
          <p:spPr bwMode="auto">
            <a:xfrm>
              <a:off x="1202" y="799"/>
              <a:ext cx="454" cy="453"/>
            </a:xfrm>
            <a:prstGeom prst="homePlate">
              <a:avLst>
                <a:gd name="adj" fmla="val 25055"/>
              </a:avLst>
            </a:prstGeom>
            <a:solidFill>
              <a:schemeClr val="accent1"/>
            </a:solidFill>
            <a:ln w="9525">
              <a:solidFill>
                <a:schemeClr val="tx1"/>
              </a:solidFill>
              <a:miter lim="800000"/>
              <a:headEnd/>
              <a:tailEnd/>
            </a:ln>
          </p:spPr>
          <p:txBody>
            <a:bodyPr wrap="none" anchor="ctr"/>
            <a:lstStyle/>
            <a:p>
              <a:pPr algn="ctr"/>
              <a:r>
                <a:rPr lang="ja-JP" altLang="en-US" sz="1800"/>
                <a:t>製造</a:t>
              </a:r>
            </a:p>
          </p:txBody>
        </p:sp>
        <p:sp>
          <p:nvSpPr>
            <p:cNvPr id="48191" name="AutoShape 5"/>
            <p:cNvSpPr>
              <a:spLocks noChangeArrowheads="1"/>
            </p:cNvSpPr>
            <p:nvPr/>
          </p:nvSpPr>
          <p:spPr bwMode="auto">
            <a:xfrm>
              <a:off x="2109" y="800"/>
              <a:ext cx="454" cy="453"/>
            </a:xfrm>
            <a:prstGeom prst="homePlate">
              <a:avLst>
                <a:gd name="adj" fmla="val 25055"/>
              </a:avLst>
            </a:prstGeom>
            <a:solidFill>
              <a:schemeClr val="accent1"/>
            </a:solidFill>
            <a:ln w="9525">
              <a:solidFill>
                <a:schemeClr val="tx1"/>
              </a:solidFill>
              <a:miter lim="800000"/>
              <a:headEnd/>
              <a:tailEnd/>
            </a:ln>
          </p:spPr>
          <p:txBody>
            <a:bodyPr wrap="none" anchor="ctr"/>
            <a:lstStyle/>
            <a:p>
              <a:pPr algn="ctr"/>
              <a:r>
                <a:rPr lang="ja-JP" altLang="en-US" sz="1800"/>
                <a:t>販売</a:t>
              </a:r>
            </a:p>
          </p:txBody>
        </p:sp>
        <p:sp>
          <p:nvSpPr>
            <p:cNvPr id="48192" name="AutoShape 6"/>
            <p:cNvSpPr>
              <a:spLocks noChangeArrowheads="1"/>
            </p:cNvSpPr>
            <p:nvPr/>
          </p:nvSpPr>
          <p:spPr bwMode="auto">
            <a:xfrm>
              <a:off x="1655" y="799"/>
              <a:ext cx="454" cy="453"/>
            </a:xfrm>
            <a:prstGeom prst="homePlate">
              <a:avLst>
                <a:gd name="adj" fmla="val 25055"/>
              </a:avLst>
            </a:prstGeom>
            <a:solidFill>
              <a:schemeClr val="accent1"/>
            </a:solidFill>
            <a:ln w="9525">
              <a:solidFill>
                <a:schemeClr val="tx1"/>
              </a:solidFill>
              <a:miter lim="800000"/>
              <a:headEnd/>
              <a:tailEnd/>
            </a:ln>
          </p:spPr>
          <p:txBody>
            <a:bodyPr wrap="none" anchor="ctr"/>
            <a:lstStyle/>
            <a:p>
              <a:pPr algn="ctr"/>
              <a:r>
                <a:rPr lang="ja-JP" altLang="en-US" sz="1800"/>
                <a:t>在庫</a:t>
              </a:r>
            </a:p>
          </p:txBody>
        </p:sp>
      </p:grpSp>
      <p:sp>
        <p:nvSpPr>
          <p:cNvPr id="48136" name="Rectangle 10"/>
          <p:cNvSpPr>
            <a:spLocks noChangeArrowheads="1"/>
          </p:cNvSpPr>
          <p:nvPr/>
        </p:nvSpPr>
        <p:spPr bwMode="auto">
          <a:xfrm>
            <a:off x="3304118" y="2255010"/>
            <a:ext cx="4415367" cy="934823"/>
          </a:xfrm>
          <a:prstGeom prst="rect">
            <a:avLst/>
          </a:prstGeom>
          <a:noFill/>
          <a:ln w="9525">
            <a:solidFill>
              <a:schemeClr val="tx1"/>
            </a:solidFill>
            <a:miter lim="800000"/>
            <a:headEnd/>
            <a:tailEnd/>
          </a:ln>
        </p:spPr>
        <p:txBody>
          <a:bodyPr wrap="none" anchor="ctr"/>
          <a:lstStyle/>
          <a:p>
            <a:pPr algn="ctr"/>
            <a:endParaRPr lang="ja-JP" altLang="en-US" sz="900"/>
          </a:p>
        </p:txBody>
      </p:sp>
      <p:sp>
        <p:nvSpPr>
          <p:cNvPr id="48137" name="Rectangle 11"/>
          <p:cNvSpPr>
            <a:spLocks noChangeArrowheads="1"/>
          </p:cNvSpPr>
          <p:nvPr/>
        </p:nvSpPr>
        <p:spPr bwMode="auto">
          <a:xfrm>
            <a:off x="7719485" y="2255010"/>
            <a:ext cx="1672487" cy="934823"/>
          </a:xfrm>
          <a:prstGeom prst="rect">
            <a:avLst/>
          </a:prstGeom>
          <a:noFill/>
          <a:ln w="9525">
            <a:solidFill>
              <a:schemeClr val="tx1"/>
            </a:solidFill>
            <a:miter lim="800000"/>
            <a:headEnd/>
            <a:tailEnd/>
          </a:ln>
        </p:spPr>
        <p:txBody>
          <a:bodyPr wrap="none" anchor="ctr"/>
          <a:lstStyle/>
          <a:p>
            <a:endParaRPr lang="ja-JP" altLang="en-US" sz="1800"/>
          </a:p>
        </p:txBody>
      </p:sp>
      <p:sp>
        <p:nvSpPr>
          <p:cNvPr id="48186" name="Line 12"/>
          <p:cNvSpPr>
            <a:spLocks noChangeShapeType="1"/>
          </p:cNvSpPr>
          <p:nvPr/>
        </p:nvSpPr>
        <p:spPr bwMode="auto">
          <a:xfrm flipH="1">
            <a:off x="7702551" y="937647"/>
            <a:ext cx="23283" cy="2360136"/>
          </a:xfrm>
          <a:prstGeom prst="line">
            <a:avLst/>
          </a:prstGeom>
          <a:noFill/>
          <a:ln w="38100">
            <a:solidFill>
              <a:schemeClr val="accent2"/>
            </a:solidFill>
            <a:round/>
            <a:headEnd/>
            <a:tailEnd/>
          </a:ln>
        </p:spPr>
        <p:txBody>
          <a:bodyPr/>
          <a:lstStyle/>
          <a:p>
            <a:endParaRPr lang="ja-JP" altLang="en-US"/>
          </a:p>
        </p:txBody>
      </p:sp>
      <p:sp>
        <p:nvSpPr>
          <p:cNvPr id="48187" name="Line 13"/>
          <p:cNvSpPr>
            <a:spLocks noChangeShapeType="1"/>
          </p:cNvSpPr>
          <p:nvPr/>
        </p:nvSpPr>
        <p:spPr bwMode="auto">
          <a:xfrm flipH="1">
            <a:off x="6508751" y="937647"/>
            <a:ext cx="23283" cy="2360136"/>
          </a:xfrm>
          <a:prstGeom prst="line">
            <a:avLst/>
          </a:prstGeom>
          <a:noFill/>
          <a:ln w="38100">
            <a:solidFill>
              <a:schemeClr val="accent2"/>
            </a:solidFill>
            <a:round/>
            <a:headEnd/>
            <a:tailEnd/>
          </a:ln>
        </p:spPr>
        <p:txBody>
          <a:bodyPr/>
          <a:lstStyle/>
          <a:p>
            <a:endParaRPr lang="ja-JP" altLang="en-US"/>
          </a:p>
        </p:txBody>
      </p:sp>
      <p:sp>
        <p:nvSpPr>
          <p:cNvPr id="48188" name="Line 17"/>
          <p:cNvSpPr>
            <a:spLocks noChangeShapeType="1"/>
          </p:cNvSpPr>
          <p:nvPr/>
        </p:nvSpPr>
        <p:spPr bwMode="auto">
          <a:xfrm flipH="1">
            <a:off x="9379351" y="937647"/>
            <a:ext cx="23283" cy="2360136"/>
          </a:xfrm>
          <a:prstGeom prst="line">
            <a:avLst/>
          </a:prstGeom>
          <a:noFill/>
          <a:ln w="38100">
            <a:solidFill>
              <a:schemeClr val="accent2"/>
            </a:solidFill>
            <a:round/>
            <a:headEnd/>
            <a:tailEnd/>
          </a:ln>
        </p:spPr>
        <p:txBody>
          <a:bodyPr/>
          <a:lstStyle/>
          <a:p>
            <a:endParaRPr lang="ja-JP" altLang="en-US"/>
          </a:p>
        </p:txBody>
      </p:sp>
      <p:sp>
        <p:nvSpPr>
          <p:cNvPr id="48155" name="Text Box 44"/>
          <p:cNvSpPr txBox="1">
            <a:spLocks noChangeArrowheads="1"/>
          </p:cNvSpPr>
          <p:nvPr/>
        </p:nvSpPr>
        <p:spPr bwMode="auto">
          <a:xfrm>
            <a:off x="2421204" y="2741633"/>
            <a:ext cx="646331" cy="276999"/>
          </a:xfrm>
          <a:prstGeom prst="rect">
            <a:avLst/>
          </a:prstGeom>
          <a:noFill/>
          <a:ln w="9525">
            <a:noFill/>
            <a:miter lim="800000"/>
            <a:headEnd/>
            <a:tailEnd/>
          </a:ln>
        </p:spPr>
        <p:txBody>
          <a:bodyPr wrap="none">
            <a:spAutoFit/>
          </a:bodyPr>
          <a:lstStyle/>
          <a:p>
            <a:r>
              <a:rPr lang="ja-JP" altLang="en-US" sz="1200" b="1" dirty="0">
                <a:solidFill>
                  <a:schemeClr val="accent1">
                    <a:lumMod val="75000"/>
                  </a:schemeClr>
                </a:solidFill>
              </a:rPr>
              <a:t>仕入額</a:t>
            </a:r>
          </a:p>
        </p:txBody>
      </p:sp>
      <p:sp>
        <p:nvSpPr>
          <p:cNvPr id="48156" name="Text Box 45"/>
          <p:cNvSpPr txBox="1">
            <a:spLocks noChangeArrowheads="1"/>
          </p:cNvSpPr>
          <p:nvPr/>
        </p:nvSpPr>
        <p:spPr bwMode="auto">
          <a:xfrm>
            <a:off x="1358909" y="2490181"/>
            <a:ext cx="646331" cy="276999"/>
          </a:xfrm>
          <a:prstGeom prst="rect">
            <a:avLst/>
          </a:prstGeom>
          <a:noFill/>
          <a:ln w="9525">
            <a:noFill/>
            <a:miter lim="800000"/>
            <a:headEnd/>
            <a:tailEnd/>
          </a:ln>
        </p:spPr>
        <p:txBody>
          <a:bodyPr wrap="none">
            <a:spAutoFit/>
          </a:bodyPr>
          <a:lstStyle/>
          <a:p>
            <a:r>
              <a:rPr lang="ja-JP" altLang="en-US" sz="1200" b="1" dirty="0">
                <a:solidFill>
                  <a:schemeClr val="accent1">
                    <a:lumMod val="75000"/>
                  </a:schemeClr>
                </a:solidFill>
              </a:rPr>
              <a:t>売上額</a:t>
            </a:r>
          </a:p>
        </p:txBody>
      </p:sp>
      <p:sp>
        <p:nvSpPr>
          <p:cNvPr id="48158" name="Text Box 37"/>
          <p:cNvSpPr txBox="1">
            <a:spLocks noChangeArrowheads="1"/>
          </p:cNvSpPr>
          <p:nvPr/>
        </p:nvSpPr>
        <p:spPr bwMode="auto">
          <a:xfrm>
            <a:off x="704851" y="276225"/>
            <a:ext cx="3005951" cy="400110"/>
          </a:xfrm>
          <a:prstGeom prst="rect">
            <a:avLst/>
          </a:prstGeom>
          <a:noFill/>
          <a:ln w="9525">
            <a:noFill/>
            <a:miter lim="800000"/>
            <a:headEnd/>
            <a:tailEnd/>
          </a:ln>
        </p:spPr>
        <p:txBody>
          <a:bodyPr wrap="none">
            <a:spAutoFit/>
          </a:bodyPr>
          <a:lstStyle/>
          <a:p>
            <a:r>
              <a:rPr lang="ja-JP" altLang="en-US" sz="2000" dirty="0"/>
              <a:t>在庫回転日数の推定方法</a:t>
            </a:r>
          </a:p>
        </p:txBody>
      </p:sp>
      <p:sp>
        <p:nvSpPr>
          <p:cNvPr id="48159" name="AutoShape 50"/>
          <p:cNvSpPr>
            <a:spLocks/>
          </p:cNvSpPr>
          <p:nvPr/>
        </p:nvSpPr>
        <p:spPr bwMode="auto">
          <a:xfrm>
            <a:off x="1971571" y="2255010"/>
            <a:ext cx="118533" cy="944349"/>
          </a:xfrm>
          <a:prstGeom prst="leftBrace">
            <a:avLst>
              <a:gd name="adj1" fmla="val 55060"/>
              <a:gd name="adj2" fmla="val 50000"/>
            </a:avLst>
          </a:prstGeom>
          <a:noFill/>
          <a:ln w="9525">
            <a:solidFill>
              <a:schemeClr val="tx1"/>
            </a:solidFill>
            <a:round/>
            <a:headEnd/>
            <a:tailEnd/>
          </a:ln>
        </p:spPr>
        <p:txBody>
          <a:bodyPr wrap="none" anchor="ctr"/>
          <a:lstStyle/>
          <a:p>
            <a:endParaRPr lang="ja-JP" altLang="en-US" sz="1800"/>
          </a:p>
        </p:txBody>
      </p:sp>
      <p:sp>
        <p:nvSpPr>
          <p:cNvPr id="48160" name="AutoShape 51"/>
          <p:cNvSpPr>
            <a:spLocks/>
          </p:cNvSpPr>
          <p:nvPr/>
        </p:nvSpPr>
        <p:spPr bwMode="auto">
          <a:xfrm rot="5400000">
            <a:off x="3801270" y="1280732"/>
            <a:ext cx="150812" cy="1204383"/>
          </a:xfrm>
          <a:prstGeom prst="leftBrace">
            <a:avLst>
              <a:gd name="adj1" fmla="val 63772"/>
              <a:gd name="adj2" fmla="val 50000"/>
            </a:avLst>
          </a:prstGeom>
          <a:noFill/>
          <a:ln w="9525">
            <a:solidFill>
              <a:schemeClr val="tx1"/>
            </a:solidFill>
            <a:round/>
            <a:headEnd/>
            <a:tailEnd/>
          </a:ln>
        </p:spPr>
        <p:txBody>
          <a:bodyPr rot="10800000" vert="eaVert" wrap="none" anchor="ctr"/>
          <a:lstStyle/>
          <a:p>
            <a:endParaRPr lang="ja-JP" altLang="en-US" sz="1800"/>
          </a:p>
        </p:txBody>
      </p:sp>
      <p:sp>
        <p:nvSpPr>
          <p:cNvPr id="48161" name="AutoShape 53"/>
          <p:cNvSpPr>
            <a:spLocks/>
          </p:cNvSpPr>
          <p:nvPr/>
        </p:nvSpPr>
        <p:spPr bwMode="auto">
          <a:xfrm>
            <a:off x="3033184" y="2587647"/>
            <a:ext cx="118533" cy="587375"/>
          </a:xfrm>
          <a:prstGeom prst="leftBrace">
            <a:avLst>
              <a:gd name="adj1" fmla="val 55060"/>
              <a:gd name="adj2" fmla="val 50000"/>
            </a:avLst>
          </a:prstGeom>
          <a:noFill/>
          <a:ln w="9525">
            <a:solidFill>
              <a:schemeClr val="tx1"/>
            </a:solidFill>
            <a:round/>
            <a:headEnd/>
            <a:tailEnd/>
          </a:ln>
        </p:spPr>
        <p:txBody>
          <a:bodyPr wrap="none" anchor="ctr"/>
          <a:lstStyle/>
          <a:p>
            <a:endParaRPr lang="ja-JP" altLang="en-US" sz="1800"/>
          </a:p>
        </p:txBody>
      </p:sp>
      <p:sp>
        <p:nvSpPr>
          <p:cNvPr id="48162" name="AutoShape 56"/>
          <p:cNvSpPr>
            <a:spLocks/>
          </p:cNvSpPr>
          <p:nvPr/>
        </p:nvSpPr>
        <p:spPr bwMode="auto">
          <a:xfrm rot="5400000">
            <a:off x="5398030" y="-224482"/>
            <a:ext cx="212725" cy="4451349"/>
          </a:xfrm>
          <a:prstGeom prst="leftBrace">
            <a:avLst>
              <a:gd name="adj1" fmla="val 130784"/>
              <a:gd name="adj2" fmla="val 50000"/>
            </a:avLst>
          </a:prstGeom>
          <a:noFill/>
          <a:ln w="28575">
            <a:solidFill>
              <a:schemeClr val="accent1">
                <a:lumMod val="75000"/>
              </a:schemeClr>
            </a:solidFill>
            <a:round/>
            <a:headEnd/>
            <a:tailEnd/>
          </a:ln>
        </p:spPr>
        <p:txBody>
          <a:bodyPr rot="10800000" vert="eaVert" wrap="none" anchor="ctr"/>
          <a:lstStyle/>
          <a:p>
            <a:endParaRPr lang="ja-JP" altLang="en-US" sz="1800"/>
          </a:p>
        </p:txBody>
      </p:sp>
      <p:sp>
        <p:nvSpPr>
          <p:cNvPr id="48163" name="AutoShape 57"/>
          <p:cNvSpPr>
            <a:spLocks/>
          </p:cNvSpPr>
          <p:nvPr/>
        </p:nvSpPr>
        <p:spPr bwMode="auto">
          <a:xfrm rot="5400000">
            <a:off x="8481115" y="1191936"/>
            <a:ext cx="168275" cy="1653439"/>
          </a:xfrm>
          <a:prstGeom prst="leftBrace">
            <a:avLst>
              <a:gd name="adj1" fmla="val 69418"/>
              <a:gd name="adj2" fmla="val 50000"/>
            </a:avLst>
          </a:prstGeom>
          <a:noFill/>
          <a:ln w="9525">
            <a:solidFill>
              <a:schemeClr val="tx1"/>
            </a:solidFill>
            <a:round/>
            <a:headEnd/>
            <a:tailEnd/>
          </a:ln>
        </p:spPr>
        <p:txBody>
          <a:bodyPr rot="10800000" vert="eaVert" wrap="none" anchor="ctr"/>
          <a:lstStyle/>
          <a:p>
            <a:endParaRPr lang="ja-JP" altLang="en-US" sz="1800"/>
          </a:p>
        </p:txBody>
      </p:sp>
      <p:sp>
        <p:nvSpPr>
          <p:cNvPr id="48164" name="Text Box 53"/>
          <p:cNvSpPr txBox="1">
            <a:spLocks noChangeArrowheads="1"/>
          </p:cNvSpPr>
          <p:nvPr/>
        </p:nvSpPr>
        <p:spPr bwMode="auto">
          <a:xfrm>
            <a:off x="4976284" y="1640831"/>
            <a:ext cx="1210588" cy="246221"/>
          </a:xfrm>
          <a:prstGeom prst="rect">
            <a:avLst/>
          </a:prstGeom>
          <a:noFill/>
          <a:ln w="9525">
            <a:noFill/>
            <a:miter lim="800000"/>
            <a:headEnd/>
            <a:tailEnd/>
          </a:ln>
        </p:spPr>
        <p:txBody>
          <a:bodyPr wrap="none">
            <a:spAutoFit/>
          </a:bodyPr>
          <a:lstStyle/>
          <a:p>
            <a:r>
              <a:rPr lang="ja-JP" altLang="en-US" sz="1000" b="1" dirty="0">
                <a:solidFill>
                  <a:schemeClr val="accent1">
                    <a:lumMod val="75000"/>
                  </a:schemeClr>
                </a:solidFill>
              </a:rPr>
              <a:t>棚卸資産回転日数</a:t>
            </a:r>
          </a:p>
        </p:txBody>
      </p:sp>
      <p:sp>
        <p:nvSpPr>
          <p:cNvPr id="48165" name="Text Box 54"/>
          <p:cNvSpPr txBox="1">
            <a:spLocks noChangeArrowheads="1"/>
          </p:cNvSpPr>
          <p:nvPr/>
        </p:nvSpPr>
        <p:spPr bwMode="auto">
          <a:xfrm>
            <a:off x="3204633" y="1547169"/>
            <a:ext cx="1210588" cy="246221"/>
          </a:xfrm>
          <a:prstGeom prst="rect">
            <a:avLst/>
          </a:prstGeom>
          <a:noFill/>
          <a:ln w="9525">
            <a:noFill/>
            <a:miter lim="800000"/>
            <a:headEnd/>
            <a:tailEnd/>
          </a:ln>
        </p:spPr>
        <p:txBody>
          <a:bodyPr wrap="none">
            <a:spAutoFit/>
          </a:bodyPr>
          <a:lstStyle/>
          <a:p>
            <a:r>
              <a:rPr lang="ja-JP" altLang="en-US" sz="1000" dirty="0"/>
              <a:t>買入</a:t>
            </a:r>
            <a:r>
              <a:rPr lang="zh-TW" altLang="en-US" sz="1000" dirty="0"/>
              <a:t>債務回転日数</a:t>
            </a:r>
            <a:endParaRPr lang="ja-JP" altLang="en-US" sz="1000" dirty="0"/>
          </a:p>
        </p:txBody>
      </p:sp>
      <p:sp>
        <p:nvSpPr>
          <p:cNvPr id="48166" name="Text Box 55"/>
          <p:cNvSpPr txBox="1">
            <a:spLocks noChangeArrowheads="1"/>
          </p:cNvSpPr>
          <p:nvPr/>
        </p:nvSpPr>
        <p:spPr bwMode="auto">
          <a:xfrm>
            <a:off x="7871884" y="1639244"/>
            <a:ext cx="1210588" cy="246221"/>
          </a:xfrm>
          <a:prstGeom prst="rect">
            <a:avLst/>
          </a:prstGeom>
          <a:noFill/>
          <a:ln w="9525">
            <a:noFill/>
            <a:miter lim="800000"/>
            <a:headEnd/>
            <a:tailEnd/>
          </a:ln>
        </p:spPr>
        <p:txBody>
          <a:bodyPr wrap="none">
            <a:spAutoFit/>
          </a:bodyPr>
          <a:lstStyle/>
          <a:p>
            <a:r>
              <a:rPr lang="ja-JP" altLang="en-US" sz="1000" dirty="0"/>
              <a:t>売上</a:t>
            </a:r>
            <a:r>
              <a:rPr lang="zh-TW" altLang="en-US" sz="1000" dirty="0"/>
              <a:t>債権回転日数</a:t>
            </a:r>
            <a:endParaRPr lang="ja-JP" altLang="en-US" sz="1000" dirty="0"/>
          </a:p>
        </p:txBody>
      </p:sp>
      <p:grpSp>
        <p:nvGrpSpPr>
          <p:cNvPr id="3" name="グループ化 2"/>
          <p:cNvGrpSpPr/>
          <p:nvPr/>
        </p:nvGrpSpPr>
        <p:grpSpPr>
          <a:xfrm>
            <a:off x="2344467" y="2138773"/>
            <a:ext cx="2134400" cy="1159011"/>
            <a:chOff x="2344467" y="2149476"/>
            <a:chExt cx="2134400" cy="1497013"/>
          </a:xfrm>
        </p:grpSpPr>
        <p:sp>
          <p:nvSpPr>
            <p:cNvPr id="48138" name="Line 15"/>
            <p:cNvSpPr>
              <a:spLocks noChangeShapeType="1"/>
            </p:cNvSpPr>
            <p:nvPr/>
          </p:nvSpPr>
          <p:spPr bwMode="auto">
            <a:xfrm>
              <a:off x="3297767" y="2149476"/>
              <a:ext cx="0" cy="1497013"/>
            </a:xfrm>
            <a:prstGeom prst="line">
              <a:avLst/>
            </a:prstGeom>
            <a:noFill/>
            <a:ln w="38100">
              <a:solidFill>
                <a:schemeClr val="tx1"/>
              </a:solidFill>
              <a:round/>
              <a:headEnd/>
              <a:tailEnd/>
            </a:ln>
          </p:spPr>
          <p:txBody>
            <a:bodyPr/>
            <a:lstStyle/>
            <a:p>
              <a:endParaRPr lang="ja-JP" altLang="en-US"/>
            </a:p>
          </p:txBody>
        </p:sp>
        <p:sp>
          <p:nvSpPr>
            <p:cNvPr id="48139" name="Line 16"/>
            <p:cNvSpPr>
              <a:spLocks noChangeShapeType="1"/>
            </p:cNvSpPr>
            <p:nvPr/>
          </p:nvSpPr>
          <p:spPr bwMode="auto">
            <a:xfrm>
              <a:off x="4478867" y="2149476"/>
              <a:ext cx="0" cy="1497013"/>
            </a:xfrm>
            <a:prstGeom prst="line">
              <a:avLst/>
            </a:prstGeom>
            <a:noFill/>
            <a:ln w="38100">
              <a:solidFill>
                <a:schemeClr val="tx1"/>
              </a:solidFill>
              <a:round/>
              <a:headEnd/>
              <a:tailEnd/>
            </a:ln>
          </p:spPr>
          <p:txBody>
            <a:bodyPr/>
            <a:lstStyle/>
            <a:p>
              <a:endParaRPr lang="ja-JP" altLang="en-US"/>
            </a:p>
          </p:txBody>
        </p:sp>
        <p:sp>
          <p:nvSpPr>
            <p:cNvPr id="48167" name="Line 34"/>
            <p:cNvSpPr>
              <a:spLocks noChangeShapeType="1"/>
            </p:cNvSpPr>
            <p:nvPr/>
          </p:nvSpPr>
          <p:spPr bwMode="auto">
            <a:xfrm>
              <a:off x="2344467" y="2159000"/>
              <a:ext cx="0" cy="1436688"/>
            </a:xfrm>
            <a:prstGeom prst="line">
              <a:avLst/>
            </a:prstGeom>
            <a:noFill/>
            <a:ln w="38100">
              <a:solidFill>
                <a:schemeClr val="tx1"/>
              </a:solidFill>
              <a:round/>
              <a:headEnd/>
              <a:tailEnd/>
            </a:ln>
          </p:spPr>
          <p:txBody>
            <a:bodyPr/>
            <a:lstStyle/>
            <a:p>
              <a:endParaRPr lang="ja-JP" altLang="en-US"/>
            </a:p>
          </p:txBody>
        </p:sp>
      </p:grpSp>
      <p:sp>
        <p:nvSpPr>
          <p:cNvPr id="48174" name="AutoShape 19"/>
          <p:cNvSpPr>
            <a:spLocks noChangeArrowheads="1"/>
          </p:cNvSpPr>
          <p:nvPr/>
        </p:nvSpPr>
        <p:spPr bwMode="auto">
          <a:xfrm>
            <a:off x="3147484" y="3358105"/>
            <a:ext cx="283633" cy="265112"/>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ja-JP" altLang="en-US" sz="1800"/>
          </a:p>
        </p:txBody>
      </p:sp>
      <p:sp>
        <p:nvSpPr>
          <p:cNvPr id="48175" name="Text Box 20"/>
          <p:cNvSpPr txBox="1">
            <a:spLocks noChangeArrowheads="1"/>
          </p:cNvSpPr>
          <p:nvPr/>
        </p:nvSpPr>
        <p:spPr bwMode="auto">
          <a:xfrm>
            <a:off x="2753856" y="3756567"/>
            <a:ext cx="1082348" cy="400110"/>
          </a:xfrm>
          <a:prstGeom prst="rect">
            <a:avLst/>
          </a:prstGeom>
          <a:noFill/>
          <a:ln w="9525">
            <a:noFill/>
            <a:miter lim="800000"/>
            <a:headEnd/>
            <a:tailEnd/>
          </a:ln>
        </p:spPr>
        <p:txBody>
          <a:bodyPr wrap="none">
            <a:spAutoFit/>
          </a:bodyPr>
          <a:lstStyle/>
          <a:p>
            <a:pPr algn="ctr"/>
            <a:r>
              <a:rPr lang="ja-JP" altLang="en-US" sz="1000" b="1" dirty="0">
                <a:solidFill>
                  <a:schemeClr val="accent1">
                    <a:lumMod val="75000"/>
                  </a:schemeClr>
                </a:solidFill>
              </a:rPr>
              <a:t>納品・検収</a:t>
            </a:r>
            <a:endParaRPr lang="en-US" altLang="ja-JP" sz="1000" b="1" dirty="0">
              <a:solidFill>
                <a:schemeClr val="accent1">
                  <a:lumMod val="75000"/>
                </a:schemeClr>
              </a:solidFill>
            </a:endParaRPr>
          </a:p>
          <a:p>
            <a:pPr algn="ctr"/>
            <a:r>
              <a:rPr lang="ja-JP" altLang="en-US" sz="1000" b="1" dirty="0">
                <a:solidFill>
                  <a:schemeClr val="accent1">
                    <a:lumMod val="75000"/>
                  </a:schemeClr>
                </a:solidFill>
              </a:rPr>
              <a:t>（債務確定日）</a:t>
            </a:r>
          </a:p>
        </p:txBody>
      </p:sp>
      <p:sp>
        <p:nvSpPr>
          <p:cNvPr id="48176" name="AutoShape 21"/>
          <p:cNvSpPr>
            <a:spLocks noChangeArrowheads="1"/>
          </p:cNvSpPr>
          <p:nvPr/>
        </p:nvSpPr>
        <p:spPr bwMode="auto">
          <a:xfrm>
            <a:off x="7552267" y="3358105"/>
            <a:ext cx="283633" cy="265112"/>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ja-JP" altLang="en-US" sz="1800"/>
          </a:p>
        </p:txBody>
      </p:sp>
      <p:sp>
        <p:nvSpPr>
          <p:cNvPr id="48177" name="Text Box 22"/>
          <p:cNvSpPr txBox="1">
            <a:spLocks noChangeArrowheads="1"/>
          </p:cNvSpPr>
          <p:nvPr/>
        </p:nvSpPr>
        <p:spPr bwMode="auto">
          <a:xfrm>
            <a:off x="7167143" y="3756567"/>
            <a:ext cx="1082348" cy="400110"/>
          </a:xfrm>
          <a:prstGeom prst="rect">
            <a:avLst/>
          </a:prstGeom>
          <a:noFill/>
          <a:ln w="9525">
            <a:noFill/>
            <a:miter lim="800000"/>
            <a:headEnd/>
            <a:tailEnd/>
          </a:ln>
        </p:spPr>
        <p:txBody>
          <a:bodyPr wrap="none">
            <a:spAutoFit/>
          </a:bodyPr>
          <a:lstStyle/>
          <a:p>
            <a:pPr algn="ctr"/>
            <a:r>
              <a:rPr lang="ja-JP" altLang="en-US" sz="1000" b="1" dirty="0">
                <a:solidFill>
                  <a:schemeClr val="accent1">
                    <a:lumMod val="75000"/>
                  </a:schemeClr>
                </a:solidFill>
              </a:rPr>
              <a:t>出荷・請求</a:t>
            </a:r>
            <a:endParaRPr lang="en-US" altLang="ja-JP" sz="1000" b="1" dirty="0">
              <a:solidFill>
                <a:schemeClr val="accent1">
                  <a:lumMod val="75000"/>
                </a:schemeClr>
              </a:solidFill>
            </a:endParaRPr>
          </a:p>
          <a:p>
            <a:pPr algn="ctr"/>
            <a:r>
              <a:rPr lang="ja-JP" altLang="en-US" sz="1000" b="1" dirty="0">
                <a:solidFill>
                  <a:schemeClr val="accent1">
                    <a:lumMod val="75000"/>
                  </a:schemeClr>
                </a:solidFill>
              </a:rPr>
              <a:t>（債権確定日）</a:t>
            </a:r>
          </a:p>
        </p:txBody>
      </p:sp>
      <p:sp>
        <p:nvSpPr>
          <p:cNvPr id="48178" name="AutoShape 23"/>
          <p:cNvSpPr>
            <a:spLocks noChangeArrowheads="1"/>
          </p:cNvSpPr>
          <p:nvPr/>
        </p:nvSpPr>
        <p:spPr bwMode="auto">
          <a:xfrm>
            <a:off x="6362701" y="3358105"/>
            <a:ext cx="283633" cy="265112"/>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ja-JP" altLang="en-US" sz="1800"/>
          </a:p>
        </p:txBody>
      </p:sp>
      <p:sp>
        <p:nvSpPr>
          <p:cNvPr id="48179" name="Text Box 24"/>
          <p:cNvSpPr txBox="1">
            <a:spLocks noChangeArrowheads="1"/>
          </p:cNvSpPr>
          <p:nvPr/>
        </p:nvSpPr>
        <p:spPr bwMode="auto">
          <a:xfrm>
            <a:off x="6223001" y="3756567"/>
            <a:ext cx="440267" cy="246062"/>
          </a:xfrm>
          <a:prstGeom prst="rect">
            <a:avLst/>
          </a:prstGeom>
          <a:noFill/>
          <a:ln w="9525">
            <a:noFill/>
            <a:miter lim="800000"/>
            <a:headEnd/>
            <a:tailEnd/>
          </a:ln>
        </p:spPr>
        <p:txBody>
          <a:bodyPr wrap="none">
            <a:spAutoFit/>
          </a:bodyPr>
          <a:lstStyle/>
          <a:p>
            <a:r>
              <a:rPr lang="ja-JP" altLang="en-US" sz="1000"/>
              <a:t>受注</a:t>
            </a:r>
          </a:p>
        </p:txBody>
      </p:sp>
      <p:sp>
        <p:nvSpPr>
          <p:cNvPr id="48180" name="AutoShape 25"/>
          <p:cNvSpPr>
            <a:spLocks noChangeArrowheads="1"/>
          </p:cNvSpPr>
          <p:nvPr/>
        </p:nvSpPr>
        <p:spPr bwMode="auto">
          <a:xfrm>
            <a:off x="4330701" y="3358105"/>
            <a:ext cx="283633" cy="265112"/>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ja-JP" altLang="en-US" sz="1800"/>
          </a:p>
        </p:txBody>
      </p:sp>
      <p:sp>
        <p:nvSpPr>
          <p:cNvPr id="48181" name="Text Box 26"/>
          <p:cNvSpPr txBox="1">
            <a:spLocks noChangeArrowheads="1"/>
          </p:cNvSpPr>
          <p:nvPr/>
        </p:nvSpPr>
        <p:spPr bwMode="auto">
          <a:xfrm>
            <a:off x="4203701" y="3756567"/>
            <a:ext cx="440267" cy="246062"/>
          </a:xfrm>
          <a:prstGeom prst="rect">
            <a:avLst/>
          </a:prstGeom>
          <a:noFill/>
          <a:ln w="9525">
            <a:noFill/>
            <a:miter lim="800000"/>
            <a:headEnd/>
            <a:tailEnd/>
          </a:ln>
        </p:spPr>
        <p:txBody>
          <a:bodyPr wrap="none">
            <a:spAutoFit/>
          </a:bodyPr>
          <a:lstStyle/>
          <a:p>
            <a:r>
              <a:rPr lang="ja-JP" altLang="en-US" sz="1000"/>
              <a:t>支払</a:t>
            </a:r>
          </a:p>
        </p:txBody>
      </p:sp>
      <p:sp>
        <p:nvSpPr>
          <p:cNvPr id="48182" name="AutoShape 27"/>
          <p:cNvSpPr>
            <a:spLocks noChangeArrowheads="1"/>
          </p:cNvSpPr>
          <p:nvPr/>
        </p:nvSpPr>
        <p:spPr bwMode="auto">
          <a:xfrm>
            <a:off x="9229067" y="3358105"/>
            <a:ext cx="283633" cy="265112"/>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ja-JP" altLang="en-US" sz="1800"/>
          </a:p>
        </p:txBody>
      </p:sp>
      <p:sp>
        <p:nvSpPr>
          <p:cNvPr id="48183" name="Text Box 28"/>
          <p:cNvSpPr txBox="1">
            <a:spLocks noChangeArrowheads="1"/>
          </p:cNvSpPr>
          <p:nvPr/>
        </p:nvSpPr>
        <p:spPr bwMode="auto">
          <a:xfrm>
            <a:off x="9076667" y="3756567"/>
            <a:ext cx="440267" cy="246062"/>
          </a:xfrm>
          <a:prstGeom prst="rect">
            <a:avLst/>
          </a:prstGeom>
          <a:noFill/>
          <a:ln w="9525">
            <a:noFill/>
            <a:miter lim="800000"/>
            <a:headEnd/>
            <a:tailEnd/>
          </a:ln>
        </p:spPr>
        <p:txBody>
          <a:bodyPr wrap="none">
            <a:spAutoFit/>
          </a:bodyPr>
          <a:lstStyle/>
          <a:p>
            <a:r>
              <a:rPr lang="ja-JP" altLang="en-US" sz="1000"/>
              <a:t>入金</a:t>
            </a:r>
          </a:p>
        </p:txBody>
      </p:sp>
      <p:sp>
        <p:nvSpPr>
          <p:cNvPr id="48184" name="AutoShape 35"/>
          <p:cNvSpPr>
            <a:spLocks noChangeArrowheads="1"/>
          </p:cNvSpPr>
          <p:nvPr/>
        </p:nvSpPr>
        <p:spPr bwMode="auto">
          <a:xfrm>
            <a:off x="2194184" y="3354930"/>
            <a:ext cx="283633" cy="265112"/>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ja-JP" altLang="en-US" sz="1800"/>
          </a:p>
        </p:txBody>
      </p:sp>
      <p:sp>
        <p:nvSpPr>
          <p:cNvPr id="48185" name="Text Box 36"/>
          <p:cNvSpPr txBox="1">
            <a:spLocks noChangeArrowheads="1"/>
          </p:cNvSpPr>
          <p:nvPr/>
        </p:nvSpPr>
        <p:spPr bwMode="auto">
          <a:xfrm>
            <a:off x="2037551" y="3753392"/>
            <a:ext cx="440267" cy="246062"/>
          </a:xfrm>
          <a:prstGeom prst="rect">
            <a:avLst/>
          </a:prstGeom>
          <a:noFill/>
          <a:ln w="9525">
            <a:noFill/>
            <a:miter lim="800000"/>
            <a:headEnd/>
            <a:tailEnd/>
          </a:ln>
        </p:spPr>
        <p:txBody>
          <a:bodyPr wrap="none">
            <a:spAutoFit/>
          </a:bodyPr>
          <a:lstStyle/>
          <a:p>
            <a:r>
              <a:rPr lang="ja-JP" altLang="en-US" sz="1000"/>
              <a:t>発注</a:t>
            </a:r>
          </a:p>
        </p:txBody>
      </p:sp>
      <p:sp>
        <p:nvSpPr>
          <p:cNvPr id="66" name="Text Box 4"/>
          <p:cNvSpPr txBox="1">
            <a:spLocks noChangeArrowheads="1"/>
          </p:cNvSpPr>
          <p:nvPr/>
        </p:nvSpPr>
        <p:spPr bwMode="auto">
          <a:xfrm>
            <a:off x="730250" y="4203310"/>
            <a:ext cx="10583333" cy="2308324"/>
          </a:xfrm>
          <a:prstGeom prst="rect">
            <a:avLst/>
          </a:prstGeom>
          <a:noFill/>
          <a:ln w="9525">
            <a:noFill/>
            <a:miter lim="800000"/>
            <a:headEnd/>
            <a:tailEnd/>
          </a:ln>
        </p:spPr>
        <p:txBody>
          <a:bodyPr>
            <a:spAutoFit/>
          </a:bodyPr>
          <a:lstStyle/>
          <a:p>
            <a:r>
              <a:rPr lang="ja-JP" altLang="en-US" dirty="0"/>
              <a:t>・経常利益率等を使い、入金（≒売上）からコスト額（原価＋販管費）を算出</a:t>
            </a:r>
            <a:endParaRPr lang="en-US" altLang="ja-JP" dirty="0"/>
          </a:p>
          <a:p>
            <a:r>
              <a:rPr lang="ja-JP" altLang="en-US" dirty="0"/>
              <a:t>　　　コスト額</a:t>
            </a:r>
            <a:r>
              <a:rPr lang="en-US" altLang="ja-JP" b="1" baseline="-25000" dirty="0" err="1"/>
              <a:t>i</a:t>
            </a:r>
            <a:r>
              <a:rPr lang="ja-JP" altLang="en-US" dirty="0"/>
              <a:t> ＝ 入金</a:t>
            </a:r>
            <a:r>
              <a:rPr lang="en-US" altLang="ja-JP" b="1" baseline="-25000" dirty="0" err="1"/>
              <a:t>i</a:t>
            </a:r>
            <a:r>
              <a:rPr lang="ja-JP" altLang="en-US" dirty="0"/>
              <a:t> </a:t>
            </a:r>
            <a:r>
              <a:rPr lang="en-US" altLang="ja-JP" dirty="0"/>
              <a:t>×</a:t>
            </a:r>
            <a:r>
              <a:rPr lang="ja-JP" altLang="en-US" dirty="0"/>
              <a:t>（１ － 経常利益率 － 労務費率）</a:t>
            </a:r>
            <a:endParaRPr lang="en-US" altLang="ja-JP" dirty="0"/>
          </a:p>
          <a:p>
            <a:endParaRPr lang="en-US" altLang="ja-JP" dirty="0"/>
          </a:p>
          <a:p>
            <a:r>
              <a:rPr lang="ja-JP" altLang="en-US" dirty="0"/>
              <a:t>・先入れ先出しでコスト額</a:t>
            </a:r>
            <a:r>
              <a:rPr lang="en-US" altLang="ja-JP" b="1" baseline="-25000" dirty="0" err="1"/>
              <a:t>i</a:t>
            </a:r>
            <a:r>
              <a:rPr lang="ja-JP" altLang="en-US" dirty="0"/>
              <a:t>となるまで対応付ける。</a:t>
            </a:r>
            <a:endParaRPr lang="en-US" altLang="ja-JP" dirty="0"/>
          </a:p>
          <a:p>
            <a:r>
              <a:rPr lang="ja-JP" altLang="en-US" dirty="0"/>
              <a:t>　　　コスト額</a:t>
            </a:r>
            <a:r>
              <a:rPr lang="en-US" altLang="ja-JP" b="1" baseline="-25000" dirty="0" err="1"/>
              <a:t>i</a:t>
            </a:r>
            <a:r>
              <a:rPr lang="en-US" altLang="ja-JP" b="1" baseline="-25000" dirty="0"/>
              <a:t>  </a:t>
            </a:r>
            <a:r>
              <a:rPr lang="ja-JP" altLang="en-US" dirty="0"/>
              <a:t>＝ </a:t>
            </a:r>
            <a:r>
              <a:rPr lang="en-US" altLang="ja-JP" dirty="0"/>
              <a:t>Σ</a:t>
            </a:r>
            <a:r>
              <a:rPr lang="ja-JP" altLang="en-US" dirty="0"/>
              <a:t>振込額</a:t>
            </a:r>
            <a:r>
              <a:rPr lang="en-US" altLang="ja-JP" b="1" baseline="-25000" dirty="0"/>
              <a:t>j</a:t>
            </a:r>
            <a:endParaRPr lang="en-US" altLang="ja-JP" dirty="0"/>
          </a:p>
          <a:p>
            <a:endParaRPr lang="en-US" altLang="ja-JP" dirty="0"/>
          </a:p>
          <a:p>
            <a:r>
              <a:rPr lang="ja-JP" altLang="en-US" dirty="0"/>
              <a:t>・入金</a:t>
            </a:r>
            <a:r>
              <a:rPr lang="en-US" altLang="ja-JP" b="1" baseline="-25000" dirty="0" err="1"/>
              <a:t>i</a:t>
            </a:r>
            <a:r>
              <a:rPr lang="ja-JP" altLang="en-US" dirty="0"/>
              <a:t>に対応する振込</a:t>
            </a:r>
            <a:r>
              <a:rPr lang="en-US" altLang="ja-JP" b="1" baseline="-25000" dirty="0"/>
              <a:t>j</a:t>
            </a:r>
            <a:r>
              <a:rPr lang="ja-JP" altLang="en-US" dirty="0"/>
              <a:t>を選択（１／複数）し、回転日数を推定</a:t>
            </a:r>
            <a:endParaRPr lang="en-US" altLang="ja-JP" dirty="0"/>
          </a:p>
          <a:p>
            <a:r>
              <a:rPr lang="ja-JP" altLang="en-US" dirty="0"/>
              <a:t>　　　回転日数</a:t>
            </a:r>
            <a:r>
              <a:rPr lang="en-US" altLang="ja-JP" b="1" baseline="-25000" dirty="0" err="1"/>
              <a:t>i</a:t>
            </a:r>
            <a:r>
              <a:rPr lang="ja-JP" altLang="en-US" dirty="0"/>
              <a:t> ＝ 入金の債権債務確定日</a:t>
            </a:r>
            <a:r>
              <a:rPr lang="en-US" altLang="ja-JP" b="1" baseline="-25000" dirty="0"/>
              <a:t>j</a:t>
            </a:r>
            <a:r>
              <a:rPr lang="ja-JP" altLang="en-US" dirty="0"/>
              <a:t> </a:t>
            </a:r>
            <a:r>
              <a:rPr lang="ja-JP" altLang="en-US" dirty="0" err="1"/>
              <a:t>ー</a:t>
            </a:r>
            <a:r>
              <a:rPr lang="ja-JP" altLang="en-US" dirty="0"/>
              <a:t> 振込の債権債務確定日</a:t>
            </a:r>
            <a:r>
              <a:rPr lang="en-US" altLang="ja-JP" b="1" baseline="-25000" dirty="0" err="1"/>
              <a:t>i</a:t>
            </a:r>
            <a:r>
              <a:rPr lang="ja-JP" altLang="en-US" dirty="0"/>
              <a:t>　</a:t>
            </a:r>
            <a:endParaRPr lang="en-US" altLang="ja-JP" dirty="0"/>
          </a:p>
        </p:txBody>
      </p:sp>
      <p:cxnSp>
        <p:nvCxnSpPr>
          <p:cNvPr id="5" name="曲線コネクタ 4"/>
          <p:cNvCxnSpPr>
            <a:stCxn id="48156" idx="2"/>
            <a:endCxn id="48155" idx="1"/>
          </p:cNvCxnSpPr>
          <p:nvPr/>
        </p:nvCxnSpPr>
        <p:spPr>
          <a:xfrm rot="16200000" flipH="1">
            <a:off x="1995163" y="2454091"/>
            <a:ext cx="112953" cy="739129"/>
          </a:xfrm>
          <a:prstGeom prst="curvedConnector2">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7432837" y="5075968"/>
            <a:ext cx="3429144" cy="261610"/>
          </a:xfrm>
          <a:prstGeom prst="rect">
            <a:avLst/>
          </a:prstGeom>
          <a:noFill/>
        </p:spPr>
        <p:txBody>
          <a:bodyPr wrap="none" rtlCol="0">
            <a:spAutoFit/>
          </a:bodyPr>
          <a:lstStyle/>
          <a:p>
            <a:r>
              <a:rPr kumimoji="1" lang="ja-JP" altLang="en-US" sz="1100" dirty="0"/>
              <a:t>注）労務費率を引くのは給与支払が含まれないため</a:t>
            </a:r>
          </a:p>
        </p:txBody>
      </p:sp>
      <p:sp>
        <p:nvSpPr>
          <p:cNvPr id="45" name="テキスト ボックス 44"/>
          <p:cNvSpPr txBox="1"/>
          <p:nvPr/>
        </p:nvSpPr>
        <p:spPr>
          <a:xfrm>
            <a:off x="7432837" y="5375465"/>
            <a:ext cx="3288080" cy="430887"/>
          </a:xfrm>
          <a:prstGeom prst="rect">
            <a:avLst/>
          </a:prstGeom>
          <a:noFill/>
        </p:spPr>
        <p:txBody>
          <a:bodyPr wrap="none" rtlCol="0">
            <a:spAutoFit/>
          </a:bodyPr>
          <a:lstStyle/>
          <a:p>
            <a:r>
              <a:rPr kumimoji="1" lang="ja-JP" altLang="en-US" sz="1100" dirty="0"/>
              <a:t>注）期初のコスト額は前期棚卸資産に対応させ、</a:t>
            </a:r>
            <a:endParaRPr kumimoji="1" lang="en-US" altLang="ja-JP" sz="1100" dirty="0"/>
          </a:p>
          <a:p>
            <a:r>
              <a:rPr lang="ja-JP" altLang="en-US" sz="1100" dirty="0"/>
              <a:t>　　</a:t>
            </a:r>
            <a:r>
              <a:rPr kumimoji="1" lang="ja-JP" altLang="en-US" sz="1100" dirty="0"/>
              <a:t>回転日数は前期の回転日数と仮定する。</a:t>
            </a:r>
          </a:p>
        </p:txBody>
      </p:sp>
      <p:sp>
        <p:nvSpPr>
          <p:cNvPr id="46" name="テキスト ボックス 45"/>
          <p:cNvSpPr txBox="1"/>
          <p:nvPr/>
        </p:nvSpPr>
        <p:spPr>
          <a:xfrm>
            <a:off x="7432837" y="4629832"/>
            <a:ext cx="4557658" cy="430887"/>
          </a:xfrm>
          <a:prstGeom prst="rect">
            <a:avLst/>
          </a:prstGeom>
          <a:noFill/>
        </p:spPr>
        <p:txBody>
          <a:bodyPr wrap="none" rtlCol="0">
            <a:spAutoFit/>
          </a:bodyPr>
          <a:lstStyle/>
          <a:p>
            <a:r>
              <a:rPr kumimoji="1" lang="ja-JP" altLang="en-US" sz="1100" dirty="0"/>
              <a:t>注）どの振込が在庫／原価、</a:t>
            </a:r>
            <a:r>
              <a:rPr lang="ja-JP" altLang="en-US" sz="1100" dirty="0"/>
              <a:t>又は販間費</a:t>
            </a:r>
            <a:r>
              <a:rPr kumimoji="1" lang="ja-JP" altLang="en-US" sz="1100" dirty="0"/>
              <a:t>となるか区別が困難なため、</a:t>
            </a:r>
            <a:endParaRPr kumimoji="1" lang="en-US" altLang="ja-JP" sz="1100" dirty="0"/>
          </a:p>
          <a:p>
            <a:r>
              <a:rPr lang="ja-JP" altLang="en-US" sz="1100" dirty="0"/>
              <a:t>　　仕入額ではなく原価と販間費を合わせたコスト額を用いる。</a:t>
            </a:r>
            <a:endParaRPr kumimoji="1" lang="ja-JP" altLang="en-US" sz="1100" dirty="0"/>
          </a:p>
        </p:txBody>
      </p:sp>
    </p:spTree>
    <p:extLst>
      <p:ext uri="{BB962C8B-B14F-4D97-AF65-F5344CB8AC3E}">
        <p14:creationId xmlns:p14="http://schemas.microsoft.com/office/powerpoint/2010/main" val="3101750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9797B0-7ABF-4C14-80EE-9A82BFC0984F}" type="slidenum">
              <a:rPr kumimoji="1" lang="ja-JP" altLang="en-US" smtClean="0"/>
              <a:t>8</a:t>
            </a:fld>
            <a:endParaRPr kumimoji="1" lang="ja-JP" altLang="en-US"/>
          </a:p>
        </p:txBody>
      </p:sp>
      <p:sp>
        <p:nvSpPr>
          <p:cNvPr id="18" name="正方形/長方形 17"/>
          <p:cNvSpPr/>
          <p:nvPr/>
        </p:nvSpPr>
        <p:spPr>
          <a:xfrm>
            <a:off x="1211828" y="5968556"/>
            <a:ext cx="382371" cy="256309"/>
          </a:xfrm>
          <a:prstGeom prst="rect">
            <a:avLst/>
          </a:prstGeom>
          <a:pattFill prst="ltVert">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1211828" y="5564695"/>
            <a:ext cx="382371" cy="256309"/>
          </a:xfrm>
          <a:prstGeom prst="rect">
            <a:avLst/>
          </a:prstGeom>
          <a:pattFill prst="dkDnDiag">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1672823" y="5508183"/>
            <a:ext cx="3057247" cy="338554"/>
          </a:xfrm>
          <a:prstGeom prst="rect">
            <a:avLst/>
          </a:prstGeom>
          <a:noFill/>
        </p:spPr>
        <p:txBody>
          <a:bodyPr wrap="none" rtlCol="0">
            <a:spAutoFit/>
          </a:bodyPr>
          <a:lstStyle/>
          <a:p>
            <a:r>
              <a:rPr lang="ja-JP" altLang="en-US" sz="1600" dirty="0"/>
              <a:t>債務　⇒在庫増（やがて原価）</a:t>
            </a:r>
            <a:endParaRPr kumimoji="1" lang="ja-JP" altLang="en-US" sz="1600" dirty="0"/>
          </a:p>
        </p:txBody>
      </p:sp>
      <p:sp>
        <p:nvSpPr>
          <p:cNvPr id="21" name="テキスト ボックス 20"/>
          <p:cNvSpPr txBox="1"/>
          <p:nvPr/>
        </p:nvSpPr>
        <p:spPr>
          <a:xfrm>
            <a:off x="1672823" y="5912044"/>
            <a:ext cx="2077813" cy="338554"/>
          </a:xfrm>
          <a:prstGeom prst="rect">
            <a:avLst/>
          </a:prstGeom>
          <a:noFill/>
        </p:spPr>
        <p:txBody>
          <a:bodyPr wrap="none" rtlCol="0">
            <a:spAutoFit/>
          </a:bodyPr>
          <a:lstStyle/>
          <a:p>
            <a:r>
              <a:rPr lang="ja-JP" altLang="en-US" sz="1600" dirty="0"/>
              <a:t>債務　 ⇒販売管理費</a:t>
            </a:r>
            <a:endParaRPr kumimoji="1" lang="ja-JP" altLang="en-US" sz="1600" dirty="0"/>
          </a:p>
        </p:txBody>
      </p:sp>
      <p:sp>
        <p:nvSpPr>
          <p:cNvPr id="3" name="正方形/長方形 2"/>
          <p:cNvSpPr/>
          <p:nvPr/>
        </p:nvSpPr>
        <p:spPr>
          <a:xfrm>
            <a:off x="1512876" y="3605649"/>
            <a:ext cx="382371" cy="736723"/>
          </a:xfrm>
          <a:prstGeom prst="rect">
            <a:avLst/>
          </a:prstGeom>
          <a:pattFill prst="dkDnDiag">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2582417" y="3605649"/>
            <a:ext cx="382371" cy="736723"/>
          </a:xfrm>
          <a:prstGeom prst="rect">
            <a:avLst/>
          </a:prstGeom>
          <a:pattFill prst="dkDnDiag">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3726800" y="2375195"/>
            <a:ext cx="382371" cy="19671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2058718" y="3738321"/>
            <a:ext cx="382371" cy="604051"/>
          </a:xfrm>
          <a:prstGeom prst="rect">
            <a:avLst/>
          </a:prstGeom>
          <a:pattFill prst="ltVert">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下矢印 7"/>
          <p:cNvSpPr/>
          <p:nvPr/>
        </p:nvSpPr>
        <p:spPr>
          <a:xfrm>
            <a:off x="3726800" y="1521567"/>
            <a:ext cx="382371" cy="182880"/>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3594819" y="1113818"/>
            <a:ext cx="646331" cy="369332"/>
          </a:xfrm>
          <a:prstGeom prst="rect">
            <a:avLst/>
          </a:prstGeom>
          <a:noFill/>
        </p:spPr>
        <p:txBody>
          <a:bodyPr wrap="none" rtlCol="0">
            <a:spAutoFit/>
          </a:bodyPr>
          <a:lstStyle/>
          <a:p>
            <a:r>
              <a:rPr lang="ja-JP" altLang="en-US" dirty="0"/>
              <a:t>入金</a:t>
            </a:r>
            <a:endParaRPr kumimoji="1" lang="ja-JP" altLang="en-US" dirty="0"/>
          </a:p>
        </p:txBody>
      </p:sp>
      <p:sp>
        <p:nvSpPr>
          <p:cNvPr id="10" name="下矢印 9"/>
          <p:cNvSpPr/>
          <p:nvPr/>
        </p:nvSpPr>
        <p:spPr>
          <a:xfrm>
            <a:off x="2582417" y="4483234"/>
            <a:ext cx="382371" cy="182880"/>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下矢印 11"/>
          <p:cNvSpPr/>
          <p:nvPr/>
        </p:nvSpPr>
        <p:spPr>
          <a:xfrm>
            <a:off x="2047645" y="4483234"/>
            <a:ext cx="382371" cy="182880"/>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1926739" y="4909361"/>
            <a:ext cx="646331" cy="369332"/>
          </a:xfrm>
          <a:prstGeom prst="rect">
            <a:avLst/>
          </a:prstGeom>
          <a:noFill/>
        </p:spPr>
        <p:txBody>
          <a:bodyPr wrap="none" rtlCol="0">
            <a:spAutoFit/>
          </a:bodyPr>
          <a:lstStyle/>
          <a:p>
            <a:r>
              <a:rPr lang="ja-JP" altLang="en-US" dirty="0"/>
              <a:t>振込</a:t>
            </a:r>
            <a:endParaRPr kumimoji="1" lang="ja-JP" altLang="en-US" dirty="0"/>
          </a:p>
        </p:txBody>
      </p:sp>
      <p:sp>
        <p:nvSpPr>
          <p:cNvPr id="14" name="下矢印 13"/>
          <p:cNvSpPr/>
          <p:nvPr/>
        </p:nvSpPr>
        <p:spPr>
          <a:xfrm>
            <a:off x="1512875" y="4483234"/>
            <a:ext cx="382371" cy="182880"/>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3" name="曲線コネクタ 22"/>
          <p:cNvCxnSpPr>
            <a:stCxn id="3" idx="0"/>
            <a:endCxn id="46" idx="1"/>
          </p:cNvCxnSpPr>
          <p:nvPr/>
        </p:nvCxnSpPr>
        <p:spPr>
          <a:xfrm rot="5400000" flipH="1" flipV="1">
            <a:off x="2077943" y="2369676"/>
            <a:ext cx="862092" cy="1609854"/>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曲線コネクタ 24"/>
          <p:cNvCxnSpPr>
            <a:stCxn id="5" idx="3"/>
            <a:endCxn id="48" idx="1"/>
          </p:cNvCxnSpPr>
          <p:nvPr/>
        </p:nvCxnSpPr>
        <p:spPr>
          <a:xfrm flipV="1">
            <a:off x="2964788" y="3480280"/>
            <a:ext cx="346405" cy="493731"/>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46" name="正方形/長方形 45"/>
          <p:cNvSpPr/>
          <p:nvPr/>
        </p:nvSpPr>
        <p:spPr>
          <a:xfrm>
            <a:off x="3313916" y="2375195"/>
            <a:ext cx="382371" cy="736723"/>
          </a:xfrm>
          <a:prstGeom prst="rect">
            <a:avLst/>
          </a:prstGeom>
          <a:pattFill prst="dkDnDiag">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p:cNvSpPr/>
          <p:nvPr/>
        </p:nvSpPr>
        <p:spPr>
          <a:xfrm>
            <a:off x="3311193" y="3111918"/>
            <a:ext cx="382371" cy="736723"/>
          </a:xfrm>
          <a:prstGeom prst="rect">
            <a:avLst/>
          </a:prstGeom>
          <a:pattFill prst="dkDnDiag">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7033020" y="3605649"/>
            <a:ext cx="382371" cy="73672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8102561" y="3605649"/>
            <a:ext cx="382371" cy="73672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9246944" y="2375197"/>
            <a:ext cx="382371" cy="19671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正方形/長方形 54"/>
          <p:cNvSpPr/>
          <p:nvPr/>
        </p:nvSpPr>
        <p:spPr>
          <a:xfrm>
            <a:off x="7578862" y="3738321"/>
            <a:ext cx="382371" cy="6040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下矢印 55"/>
          <p:cNvSpPr/>
          <p:nvPr/>
        </p:nvSpPr>
        <p:spPr>
          <a:xfrm>
            <a:off x="9246944" y="1521567"/>
            <a:ext cx="382371" cy="182880"/>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ボックス 56"/>
          <p:cNvSpPr txBox="1"/>
          <p:nvPr/>
        </p:nvSpPr>
        <p:spPr>
          <a:xfrm>
            <a:off x="9114963" y="1113818"/>
            <a:ext cx="646331" cy="369332"/>
          </a:xfrm>
          <a:prstGeom prst="rect">
            <a:avLst/>
          </a:prstGeom>
          <a:noFill/>
        </p:spPr>
        <p:txBody>
          <a:bodyPr wrap="none" rtlCol="0">
            <a:spAutoFit/>
          </a:bodyPr>
          <a:lstStyle/>
          <a:p>
            <a:r>
              <a:rPr lang="ja-JP" altLang="en-US" dirty="0"/>
              <a:t>入金</a:t>
            </a:r>
            <a:endParaRPr kumimoji="1" lang="ja-JP" altLang="en-US" dirty="0"/>
          </a:p>
        </p:txBody>
      </p:sp>
      <p:sp>
        <p:nvSpPr>
          <p:cNvPr id="58" name="下矢印 57"/>
          <p:cNvSpPr/>
          <p:nvPr/>
        </p:nvSpPr>
        <p:spPr>
          <a:xfrm>
            <a:off x="8102561" y="4483234"/>
            <a:ext cx="382371" cy="182880"/>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下矢印 58"/>
          <p:cNvSpPr/>
          <p:nvPr/>
        </p:nvSpPr>
        <p:spPr>
          <a:xfrm>
            <a:off x="7567789" y="4483234"/>
            <a:ext cx="382371" cy="182880"/>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テキスト ボックス 59"/>
          <p:cNvSpPr txBox="1"/>
          <p:nvPr/>
        </p:nvSpPr>
        <p:spPr>
          <a:xfrm>
            <a:off x="7446883" y="4909361"/>
            <a:ext cx="646331" cy="369332"/>
          </a:xfrm>
          <a:prstGeom prst="rect">
            <a:avLst/>
          </a:prstGeom>
          <a:noFill/>
        </p:spPr>
        <p:txBody>
          <a:bodyPr wrap="none" rtlCol="0">
            <a:spAutoFit/>
          </a:bodyPr>
          <a:lstStyle/>
          <a:p>
            <a:r>
              <a:rPr lang="ja-JP" altLang="en-US" dirty="0"/>
              <a:t>振込</a:t>
            </a:r>
            <a:endParaRPr kumimoji="1" lang="ja-JP" altLang="en-US" dirty="0"/>
          </a:p>
        </p:txBody>
      </p:sp>
      <p:sp>
        <p:nvSpPr>
          <p:cNvPr id="61" name="下矢印 60"/>
          <p:cNvSpPr/>
          <p:nvPr/>
        </p:nvSpPr>
        <p:spPr>
          <a:xfrm>
            <a:off x="7033019" y="4483234"/>
            <a:ext cx="382371" cy="182880"/>
          </a:xfrm>
          <a:prstGeom prst="downArrow">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2" name="曲線コネクタ 61"/>
          <p:cNvCxnSpPr>
            <a:stCxn id="52" idx="0"/>
            <a:endCxn id="64" idx="1"/>
          </p:cNvCxnSpPr>
          <p:nvPr/>
        </p:nvCxnSpPr>
        <p:spPr>
          <a:xfrm rot="5400000" flipH="1" flipV="1">
            <a:off x="7599449" y="2368314"/>
            <a:ext cx="862093" cy="1612578"/>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64" name="正方形/長方形 63"/>
          <p:cNvSpPr/>
          <p:nvPr/>
        </p:nvSpPr>
        <p:spPr>
          <a:xfrm>
            <a:off x="8836784" y="2375194"/>
            <a:ext cx="382371" cy="73672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7" name="曲線コネクタ 66"/>
          <p:cNvCxnSpPr>
            <a:stCxn id="55" idx="0"/>
            <a:endCxn id="84" idx="1"/>
          </p:cNvCxnSpPr>
          <p:nvPr/>
        </p:nvCxnSpPr>
        <p:spPr>
          <a:xfrm rot="5400000" flipH="1" flipV="1">
            <a:off x="8141226" y="3042765"/>
            <a:ext cx="324378" cy="1066735"/>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70" name="テキスト ボックス 69"/>
          <p:cNvSpPr txBox="1"/>
          <p:nvPr/>
        </p:nvSpPr>
        <p:spPr>
          <a:xfrm>
            <a:off x="740067" y="1067651"/>
            <a:ext cx="1415772" cy="461665"/>
          </a:xfrm>
          <a:prstGeom prst="rect">
            <a:avLst/>
          </a:prstGeom>
          <a:noFill/>
        </p:spPr>
        <p:txBody>
          <a:bodyPr wrap="none" rtlCol="0">
            <a:spAutoFit/>
          </a:bodyPr>
          <a:lstStyle/>
          <a:p>
            <a:r>
              <a:rPr kumimoji="1" lang="ja-JP" altLang="en-US" sz="2400" dirty="0"/>
              <a:t>本当は、</a:t>
            </a:r>
          </a:p>
        </p:txBody>
      </p:sp>
      <p:sp>
        <p:nvSpPr>
          <p:cNvPr id="72" name="テキスト ボックス 71"/>
          <p:cNvSpPr txBox="1"/>
          <p:nvPr/>
        </p:nvSpPr>
        <p:spPr>
          <a:xfrm>
            <a:off x="6066102" y="1082903"/>
            <a:ext cx="2339102" cy="461665"/>
          </a:xfrm>
          <a:prstGeom prst="rect">
            <a:avLst/>
          </a:prstGeom>
          <a:noFill/>
        </p:spPr>
        <p:txBody>
          <a:bodyPr wrap="none" rtlCol="0">
            <a:spAutoFit/>
          </a:bodyPr>
          <a:lstStyle/>
          <a:p>
            <a:r>
              <a:rPr lang="ja-JP" altLang="en-US" sz="2400" dirty="0"/>
              <a:t>判らないので、</a:t>
            </a:r>
            <a:endParaRPr kumimoji="1" lang="ja-JP" altLang="en-US" sz="2400" dirty="0"/>
          </a:p>
        </p:txBody>
      </p:sp>
      <p:sp>
        <p:nvSpPr>
          <p:cNvPr id="73" name="右中かっこ 72"/>
          <p:cNvSpPr/>
          <p:nvPr/>
        </p:nvSpPr>
        <p:spPr>
          <a:xfrm>
            <a:off x="9734179" y="2375195"/>
            <a:ext cx="282634" cy="1598816"/>
          </a:xfrm>
          <a:prstGeom prst="rightBrace">
            <a:avLst>
              <a:gd name="adj1" fmla="val 8333"/>
              <a:gd name="adj2" fmla="val 50478"/>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74" name="テキスト ボックス 73"/>
          <p:cNvSpPr txBox="1"/>
          <p:nvPr/>
        </p:nvSpPr>
        <p:spPr>
          <a:xfrm>
            <a:off x="10149820" y="2823370"/>
            <a:ext cx="1620957" cy="307777"/>
          </a:xfrm>
          <a:prstGeom prst="rect">
            <a:avLst/>
          </a:prstGeom>
          <a:noFill/>
        </p:spPr>
        <p:txBody>
          <a:bodyPr wrap="none" rtlCol="0">
            <a:spAutoFit/>
          </a:bodyPr>
          <a:lstStyle/>
          <a:p>
            <a:r>
              <a:rPr kumimoji="1" lang="ja-JP" altLang="en-US" sz="1400" dirty="0"/>
              <a:t>原価＋販売管理費</a:t>
            </a:r>
          </a:p>
        </p:txBody>
      </p:sp>
      <p:sp>
        <p:nvSpPr>
          <p:cNvPr id="76" name="右中かっこ 75"/>
          <p:cNvSpPr/>
          <p:nvPr/>
        </p:nvSpPr>
        <p:spPr>
          <a:xfrm>
            <a:off x="9761294" y="3974011"/>
            <a:ext cx="255517" cy="368362"/>
          </a:xfrm>
          <a:prstGeom prst="rightBrace">
            <a:avLst>
              <a:gd name="adj1" fmla="val 8333"/>
              <a:gd name="adj2" fmla="val 50478"/>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77" name="テキスト ボックス 76"/>
          <p:cNvSpPr txBox="1"/>
          <p:nvPr/>
        </p:nvSpPr>
        <p:spPr>
          <a:xfrm>
            <a:off x="10149820" y="3946490"/>
            <a:ext cx="1441420" cy="307777"/>
          </a:xfrm>
          <a:prstGeom prst="rect">
            <a:avLst/>
          </a:prstGeom>
          <a:noFill/>
        </p:spPr>
        <p:txBody>
          <a:bodyPr wrap="none" rtlCol="0">
            <a:spAutoFit/>
          </a:bodyPr>
          <a:lstStyle/>
          <a:p>
            <a:r>
              <a:rPr lang="ja-JP" altLang="en-US" sz="1400" dirty="0"/>
              <a:t>残り（利益等）</a:t>
            </a:r>
            <a:endParaRPr kumimoji="1" lang="ja-JP" altLang="en-US" sz="1400" dirty="0"/>
          </a:p>
        </p:txBody>
      </p:sp>
      <p:sp>
        <p:nvSpPr>
          <p:cNvPr id="84" name="正方形/長方形 83"/>
          <p:cNvSpPr/>
          <p:nvPr/>
        </p:nvSpPr>
        <p:spPr>
          <a:xfrm>
            <a:off x="8836783" y="3111917"/>
            <a:ext cx="382371" cy="6040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正方形/長方形 85"/>
          <p:cNvSpPr/>
          <p:nvPr/>
        </p:nvSpPr>
        <p:spPr>
          <a:xfrm>
            <a:off x="8839549" y="3713219"/>
            <a:ext cx="382371" cy="26079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正方形/長方形 86"/>
          <p:cNvSpPr/>
          <p:nvPr/>
        </p:nvSpPr>
        <p:spPr>
          <a:xfrm>
            <a:off x="8102560" y="3604476"/>
            <a:ext cx="382371" cy="26079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8" name="曲線コネクタ 87"/>
          <p:cNvCxnSpPr>
            <a:stCxn id="87" idx="3"/>
            <a:endCxn id="86" idx="1"/>
          </p:cNvCxnSpPr>
          <p:nvPr/>
        </p:nvCxnSpPr>
        <p:spPr>
          <a:xfrm>
            <a:off x="8484931" y="3734872"/>
            <a:ext cx="354618" cy="108743"/>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91" name="Text Box 37"/>
          <p:cNvSpPr txBox="1">
            <a:spLocks noChangeArrowheads="1"/>
          </p:cNvSpPr>
          <p:nvPr/>
        </p:nvSpPr>
        <p:spPr bwMode="auto">
          <a:xfrm>
            <a:off x="704851" y="276225"/>
            <a:ext cx="5827236" cy="400110"/>
          </a:xfrm>
          <a:prstGeom prst="rect">
            <a:avLst/>
          </a:prstGeom>
          <a:noFill/>
          <a:ln w="9525">
            <a:noFill/>
            <a:miter lim="800000"/>
            <a:headEnd/>
            <a:tailEnd/>
          </a:ln>
        </p:spPr>
        <p:txBody>
          <a:bodyPr wrap="none">
            <a:spAutoFit/>
          </a:bodyPr>
          <a:lstStyle/>
          <a:p>
            <a:r>
              <a:rPr lang="ja-JP" altLang="en-US" sz="2000" dirty="0"/>
              <a:t>入金（出庫）と振込（入庫）の対応付け推定方法</a:t>
            </a:r>
          </a:p>
        </p:txBody>
      </p:sp>
      <p:sp>
        <p:nvSpPr>
          <p:cNvPr id="93" name="正方形/長方形 92"/>
          <p:cNvSpPr/>
          <p:nvPr/>
        </p:nvSpPr>
        <p:spPr>
          <a:xfrm>
            <a:off x="704851" y="989216"/>
            <a:ext cx="4116531" cy="439743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正方形/長方形 93"/>
          <p:cNvSpPr/>
          <p:nvPr/>
        </p:nvSpPr>
        <p:spPr>
          <a:xfrm>
            <a:off x="5960225" y="989216"/>
            <a:ext cx="5810552" cy="439743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右矢印 94"/>
          <p:cNvSpPr/>
          <p:nvPr/>
        </p:nvSpPr>
        <p:spPr>
          <a:xfrm>
            <a:off x="4912822" y="2910921"/>
            <a:ext cx="432262" cy="5030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39536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0BB4A5AC-5670-4DFC-A368-41E4D308F020}" type="slidenum">
              <a:rPr lang="ja-JP" altLang="en-US" sz="1200">
                <a:solidFill>
                  <a:schemeClr val="tx1">
                    <a:tint val="75000"/>
                  </a:schemeClr>
                </a:solidFill>
                <a:latin typeface="+mn-lt"/>
                <a:ea typeface="+mn-ea"/>
              </a:rPr>
              <a:pPr algn="r" fontAlgn="auto">
                <a:spcBef>
                  <a:spcPts val="0"/>
                </a:spcBef>
                <a:spcAft>
                  <a:spcPts val="0"/>
                </a:spcAft>
                <a:defRPr/>
              </a:pPr>
              <a:t>9</a:t>
            </a:fld>
            <a:endParaRPr lang="ja-JP" altLang="en-US" sz="1200">
              <a:solidFill>
                <a:schemeClr val="tx1">
                  <a:tint val="75000"/>
                </a:schemeClr>
              </a:solidFill>
              <a:latin typeface="+mn-lt"/>
              <a:ea typeface="+mn-ea"/>
            </a:endParaRPr>
          </a:p>
        </p:txBody>
      </p:sp>
      <p:sp>
        <p:nvSpPr>
          <p:cNvPr id="5"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A3AB200B-98E6-427C-992E-E8F419DC3560}" type="slidenum">
              <a:rPr lang="ja-JP" altLang="en-US" sz="1200">
                <a:solidFill>
                  <a:schemeClr val="tx1">
                    <a:tint val="75000"/>
                  </a:schemeClr>
                </a:solidFill>
                <a:latin typeface="+mn-lt"/>
                <a:ea typeface="+mn-ea"/>
              </a:rPr>
              <a:pPr algn="r" fontAlgn="auto">
                <a:spcBef>
                  <a:spcPts val="0"/>
                </a:spcBef>
                <a:spcAft>
                  <a:spcPts val="0"/>
                </a:spcAft>
                <a:defRPr/>
              </a:pPr>
              <a:t>9</a:t>
            </a:fld>
            <a:endParaRPr lang="ja-JP" altLang="en-US" sz="1200">
              <a:solidFill>
                <a:schemeClr val="tx1">
                  <a:tint val="75000"/>
                </a:schemeClr>
              </a:solidFill>
              <a:latin typeface="+mn-lt"/>
              <a:ea typeface="+mn-ea"/>
            </a:endParaRPr>
          </a:p>
        </p:txBody>
      </p:sp>
      <p:sp>
        <p:nvSpPr>
          <p:cNvPr id="2" name="スライド番号プレースホルダー 5"/>
          <p:cNvSpPr txBox="1">
            <a:spLocks noGrp="1"/>
          </p:cNvSpPr>
          <p:nvPr/>
        </p:nvSpPr>
        <p:spPr>
          <a:xfrm>
            <a:off x="8737600" y="6356351"/>
            <a:ext cx="2844800" cy="365125"/>
          </a:xfrm>
          <a:prstGeom prst="rect">
            <a:avLst/>
          </a:prstGeom>
          <a:noFill/>
        </p:spPr>
        <p:txBody>
          <a:bodyPr anchor="ctr"/>
          <a:lstStyle/>
          <a:p>
            <a:pPr algn="r" fontAlgn="auto">
              <a:spcBef>
                <a:spcPts val="0"/>
              </a:spcBef>
              <a:spcAft>
                <a:spcPts val="0"/>
              </a:spcAft>
              <a:defRPr/>
            </a:pPr>
            <a:fld id="{21794595-0BF8-4FA8-8791-056D8D06CB20}" type="slidenum">
              <a:rPr lang="ja-JP" altLang="en-US" sz="1200">
                <a:solidFill>
                  <a:schemeClr val="tx1">
                    <a:tint val="75000"/>
                  </a:schemeClr>
                </a:solidFill>
                <a:latin typeface="+mn-lt"/>
                <a:ea typeface="+mn-ea"/>
              </a:rPr>
              <a:pPr algn="r" fontAlgn="auto">
                <a:spcBef>
                  <a:spcPts val="0"/>
                </a:spcBef>
                <a:spcAft>
                  <a:spcPts val="0"/>
                </a:spcAft>
                <a:defRPr/>
              </a:pPr>
              <a:t>9</a:t>
            </a:fld>
            <a:endParaRPr lang="ja-JP" altLang="en-US" sz="1200">
              <a:solidFill>
                <a:schemeClr val="tx1">
                  <a:tint val="75000"/>
                </a:schemeClr>
              </a:solidFill>
              <a:latin typeface="+mn-lt"/>
              <a:ea typeface="+mn-ea"/>
            </a:endParaRPr>
          </a:p>
        </p:txBody>
      </p:sp>
      <p:sp>
        <p:nvSpPr>
          <p:cNvPr id="47108" name="Text Box 4"/>
          <p:cNvSpPr txBox="1">
            <a:spLocks noChangeArrowheads="1"/>
          </p:cNvSpPr>
          <p:nvPr/>
        </p:nvSpPr>
        <p:spPr bwMode="auto">
          <a:xfrm>
            <a:off x="730251" y="793751"/>
            <a:ext cx="10583333" cy="5663089"/>
          </a:xfrm>
          <a:prstGeom prst="rect">
            <a:avLst/>
          </a:prstGeom>
          <a:noFill/>
          <a:ln w="9525">
            <a:noFill/>
            <a:miter lim="800000"/>
            <a:headEnd/>
            <a:tailEnd/>
          </a:ln>
        </p:spPr>
        <p:txBody>
          <a:bodyPr>
            <a:spAutoFit/>
          </a:bodyPr>
          <a:lstStyle/>
          <a:p>
            <a:r>
              <a:rPr lang="ja-JP" altLang="en-US" dirty="0"/>
              <a:t>３）振込情報から仕入（コスト）額を、入金情報から売上額を、振込と入金を対応させ</a:t>
            </a:r>
            <a:endParaRPr lang="en-US" altLang="ja-JP" dirty="0"/>
          </a:p>
          <a:p>
            <a:r>
              <a:rPr lang="ja-JP" altLang="en-US" dirty="0"/>
              <a:t>　　回転日数を推定</a:t>
            </a:r>
          </a:p>
          <a:p>
            <a:endParaRPr lang="en-US" altLang="ja-JP" dirty="0"/>
          </a:p>
          <a:p>
            <a:r>
              <a:rPr lang="ja-JP" altLang="en-US" dirty="0"/>
              <a:t>　　</a:t>
            </a:r>
            <a:r>
              <a:rPr lang="ja-JP" altLang="en-US" b="1" dirty="0"/>
              <a:t>課題</a:t>
            </a:r>
            <a:r>
              <a:rPr lang="ja-JP" altLang="en-US" dirty="0"/>
              <a:t>・コスト額、回転日数の推定方法</a:t>
            </a:r>
            <a:endParaRPr lang="en-US" altLang="ja-JP" dirty="0"/>
          </a:p>
          <a:p>
            <a:endParaRPr lang="en-US" altLang="ja-JP" dirty="0"/>
          </a:p>
          <a:p>
            <a:r>
              <a:rPr lang="ja-JP" altLang="en-US" dirty="0"/>
              <a:t>　　　コスト額</a:t>
            </a:r>
            <a:r>
              <a:rPr lang="en-US" altLang="ja-JP" b="1" baseline="-25000" dirty="0" err="1"/>
              <a:t>i</a:t>
            </a:r>
            <a:r>
              <a:rPr lang="ja-JP" altLang="en-US" dirty="0"/>
              <a:t> ＝ 入金</a:t>
            </a:r>
            <a:r>
              <a:rPr lang="en-US" altLang="ja-JP" b="1" baseline="-25000" dirty="0" err="1"/>
              <a:t>i</a:t>
            </a:r>
            <a:r>
              <a:rPr lang="ja-JP" altLang="en-US" dirty="0"/>
              <a:t> </a:t>
            </a:r>
            <a:r>
              <a:rPr lang="en-US" altLang="ja-JP" dirty="0"/>
              <a:t>×</a:t>
            </a:r>
            <a:r>
              <a:rPr lang="ja-JP" altLang="en-US" dirty="0"/>
              <a:t>（１ － 経常利益率 － 労務費率）</a:t>
            </a:r>
            <a:endParaRPr lang="en-US" altLang="ja-JP" dirty="0"/>
          </a:p>
          <a:p>
            <a:r>
              <a:rPr lang="ja-JP" altLang="en-US" dirty="0"/>
              <a:t>　　　コスト額</a:t>
            </a:r>
            <a:r>
              <a:rPr lang="en-US" altLang="ja-JP" b="1" baseline="-25000" dirty="0" err="1"/>
              <a:t>i</a:t>
            </a:r>
            <a:r>
              <a:rPr lang="en-US" altLang="ja-JP" b="1" baseline="-25000" dirty="0"/>
              <a:t>  </a:t>
            </a:r>
            <a:r>
              <a:rPr lang="ja-JP" altLang="en-US" dirty="0"/>
              <a:t>＝ </a:t>
            </a:r>
            <a:r>
              <a:rPr lang="en-US" altLang="ja-JP" dirty="0"/>
              <a:t>Σ</a:t>
            </a:r>
            <a:r>
              <a:rPr lang="ja-JP" altLang="en-US" dirty="0"/>
              <a:t>振込額</a:t>
            </a:r>
            <a:r>
              <a:rPr lang="en-US" altLang="ja-JP" b="1" baseline="-25000" dirty="0"/>
              <a:t>j</a:t>
            </a:r>
            <a:endParaRPr lang="en-US" altLang="ja-JP" dirty="0"/>
          </a:p>
          <a:p>
            <a:r>
              <a:rPr lang="ja-JP" altLang="en-US" dirty="0"/>
              <a:t>　　　回転日数</a:t>
            </a:r>
            <a:r>
              <a:rPr lang="en-US" altLang="ja-JP" b="1" baseline="-25000" dirty="0" err="1"/>
              <a:t>i</a:t>
            </a:r>
            <a:r>
              <a:rPr lang="ja-JP" altLang="en-US" dirty="0"/>
              <a:t> ＝ 入金の債権債務確定日</a:t>
            </a:r>
            <a:r>
              <a:rPr lang="en-US" altLang="ja-JP" b="1" baseline="-25000" dirty="0"/>
              <a:t>j</a:t>
            </a:r>
            <a:r>
              <a:rPr lang="ja-JP" altLang="en-US" dirty="0"/>
              <a:t>  －  振込の債権債務確定日</a:t>
            </a:r>
            <a:r>
              <a:rPr lang="en-US" altLang="ja-JP" b="1" baseline="-25000" dirty="0" err="1"/>
              <a:t>i</a:t>
            </a:r>
            <a:r>
              <a:rPr lang="ja-JP" altLang="en-US" dirty="0"/>
              <a:t>　</a:t>
            </a:r>
            <a:endParaRPr lang="en-US" altLang="ja-JP" dirty="0"/>
          </a:p>
          <a:p>
            <a:endParaRPr lang="en-US" altLang="ja-JP" dirty="0"/>
          </a:p>
          <a:p>
            <a:r>
              <a:rPr lang="ja-JP" altLang="en-US" dirty="0"/>
              <a:t>　　　コスト回転日数＝コスト額で重み付けした平均回転日数</a:t>
            </a:r>
            <a:endParaRPr lang="en-US" altLang="ja-JP" dirty="0"/>
          </a:p>
          <a:p>
            <a:endParaRPr lang="en-US" altLang="ja-JP" dirty="0"/>
          </a:p>
          <a:p>
            <a:r>
              <a:rPr lang="ja-JP" altLang="en-US" dirty="0"/>
              <a:t>　　　棚卸資産回転日数 ≒ コスト回転日数</a:t>
            </a:r>
          </a:p>
          <a:p>
            <a:endParaRPr lang="en-US" altLang="ja-JP" dirty="0"/>
          </a:p>
          <a:p>
            <a:endParaRPr lang="en-US" altLang="ja-JP" dirty="0"/>
          </a:p>
          <a:p>
            <a:endParaRPr lang="en-US" altLang="ja-JP" dirty="0"/>
          </a:p>
          <a:p>
            <a:r>
              <a:rPr lang="en-US" altLang="ja-JP" sz="2800" dirty="0"/>
              <a:t>SIPS</a:t>
            </a:r>
            <a:r>
              <a:rPr lang="ja-JP" altLang="en-US" sz="2800" dirty="0"/>
              <a:t>－</a:t>
            </a:r>
            <a:r>
              <a:rPr lang="en-US" altLang="ja-JP" sz="2800" dirty="0"/>
              <a:t>CCC</a:t>
            </a:r>
            <a:r>
              <a:rPr lang="ja-JP" altLang="en-US" sz="2800" dirty="0"/>
              <a:t> ＝コスト回転日数 ＋入金回転日数－振込回転日数</a:t>
            </a:r>
            <a:endParaRPr lang="en-US" altLang="ja-JP" sz="2800" dirty="0"/>
          </a:p>
          <a:p>
            <a:endParaRPr lang="en-US" altLang="ja-JP" dirty="0"/>
          </a:p>
          <a:p>
            <a:pPr lvl="0"/>
            <a:r>
              <a:rPr lang="en-US" altLang="ja-JP" sz="2800" dirty="0">
                <a:solidFill>
                  <a:prstClr val="black"/>
                </a:solidFill>
              </a:rPr>
              <a:t>CCC</a:t>
            </a:r>
            <a:r>
              <a:rPr lang="ja-JP" altLang="en-US" sz="2800" dirty="0">
                <a:solidFill>
                  <a:prstClr val="black"/>
                </a:solidFill>
              </a:rPr>
              <a:t> ＝</a:t>
            </a:r>
            <a:r>
              <a:rPr lang="ja-JP" altLang="en-US" sz="2800" dirty="0"/>
              <a:t>棚卸資産</a:t>
            </a:r>
            <a:r>
              <a:rPr lang="ja-JP" altLang="en-US" sz="2800" dirty="0">
                <a:solidFill>
                  <a:prstClr val="black"/>
                </a:solidFill>
              </a:rPr>
              <a:t>回転日数 ＋</a:t>
            </a:r>
            <a:r>
              <a:rPr lang="ja-JP" altLang="en-US" sz="2800" dirty="0"/>
              <a:t>売上債権</a:t>
            </a:r>
            <a:r>
              <a:rPr lang="ja-JP" altLang="en-US" sz="2800" dirty="0">
                <a:solidFill>
                  <a:prstClr val="black"/>
                </a:solidFill>
              </a:rPr>
              <a:t>回転日数－</a:t>
            </a:r>
            <a:r>
              <a:rPr lang="ja-JP" altLang="en-US" sz="2800" dirty="0"/>
              <a:t>買入債務</a:t>
            </a:r>
            <a:r>
              <a:rPr lang="ja-JP" altLang="en-US" sz="2800" dirty="0">
                <a:solidFill>
                  <a:prstClr val="black"/>
                </a:solidFill>
              </a:rPr>
              <a:t>回転日数</a:t>
            </a:r>
            <a:endParaRPr lang="en-US" altLang="ja-JP" sz="2800" dirty="0">
              <a:solidFill>
                <a:prstClr val="black"/>
              </a:solidFill>
            </a:endParaRPr>
          </a:p>
          <a:p>
            <a:endParaRPr lang="en-US" altLang="ja-JP" sz="1800" dirty="0">
              <a:solidFill>
                <a:srgbClr val="000000"/>
              </a:solidFill>
            </a:endParaRPr>
          </a:p>
        </p:txBody>
      </p:sp>
      <p:sp>
        <p:nvSpPr>
          <p:cNvPr id="47109" name="Text Box 5"/>
          <p:cNvSpPr txBox="1">
            <a:spLocks noChangeArrowheads="1"/>
          </p:cNvSpPr>
          <p:nvPr/>
        </p:nvSpPr>
        <p:spPr bwMode="auto">
          <a:xfrm>
            <a:off x="645584" y="290513"/>
            <a:ext cx="1991251" cy="400110"/>
          </a:xfrm>
          <a:prstGeom prst="rect">
            <a:avLst/>
          </a:prstGeom>
          <a:noFill/>
          <a:ln w="9525">
            <a:noFill/>
            <a:miter lim="800000"/>
            <a:headEnd/>
            <a:tailEnd/>
          </a:ln>
        </p:spPr>
        <p:txBody>
          <a:bodyPr wrap="none">
            <a:spAutoFit/>
          </a:bodyPr>
          <a:lstStyle/>
          <a:p>
            <a:r>
              <a:rPr lang="en-US" altLang="ja-JP" sz="2000"/>
              <a:t>CCC</a:t>
            </a:r>
            <a:r>
              <a:rPr lang="ja-JP" altLang="en-US" sz="2000"/>
              <a:t>の計算方法</a:t>
            </a:r>
          </a:p>
        </p:txBody>
      </p:sp>
    </p:spTree>
    <p:extLst>
      <p:ext uri="{BB962C8B-B14F-4D97-AF65-F5344CB8AC3E}">
        <p14:creationId xmlns:p14="http://schemas.microsoft.com/office/powerpoint/2010/main" val="163413047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607</TotalTime>
  <Words>667</Words>
  <Application>Microsoft Office PowerPoint</Application>
  <PresentationFormat>ワイド画面</PresentationFormat>
  <Paragraphs>212</Paragraphs>
  <Slides>11</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11</vt:i4>
      </vt:variant>
    </vt:vector>
  </HeadingPairs>
  <TitlesOfParts>
    <vt:vector size="20" baseType="lpstr">
      <vt:lpstr>等线</vt:lpstr>
      <vt:lpstr>HGP創英角ｺﾞｼｯｸUB</vt:lpstr>
      <vt:lpstr>新細明體</vt:lpstr>
      <vt:lpstr>游ゴシック</vt:lpstr>
      <vt:lpstr>游ゴシック Light</vt:lpstr>
      <vt:lpstr>Arial</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菅又久直</dc:creator>
  <cp:lastModifiedBy>菅又久直</cp:lastModifiedBy>
  <cp:revision>48</cp:revision>
  <cp:lastPrinted>2016-11-18T00:03:38Z</cp:lastPrinted>
  <dcterms:created xsi:type="dcterms:W3CDTF">2016-09-06T02:29:23Z</dcterms:created>
  <dcterms:modified xsi:type="dcterms:W3CDTF">2016-11-18T00:03:55Z</dcterms:modified>
</cp:coreProperties>
</file>