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57" r:id="rId2"/>
    <p:sldId id="263" r:id="rId3"/>
    <p:sldId id="265" r:id="rId4"/>
    <p:sldId id="269" r:id="rId5"/>
    <p:sldId id="268" r:id="rId6"/>
    <p:sldId id="261" r:id="rId7"/>
    <p:sldId id="264" r:id="rId8"/>
    <p:sldId id="272" r:id="rId9"/>
    <p:sldId id="275" r:id="rId10"/>
    <p:sldId id="273" r:id="rId11"/>
    <p:sldId id="256" r:id="rId12"/>
  </p:sldIdLst>
  <p:sldSz cx="12192000" cy="6858000"/>
  <p:notesSz cx="6888163" cy="100203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8" d="100"/>
          <a:sy n="68" d="100"/>
        </p:scale>
        <p:origin x="616" y="60"/>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84500" cy="50165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902075" y="0"/>
            <a:ext cx="2984500" cy="501650"/>
          </a:xfrm>
          <a:prstGeom prst="rect">
            <a:avLst/>
          </a:prstGeom>
        </p:spPr>
        <p:txBody>
          <a:bodyPr vert="horz" lIns="91440" tIns="45720" rIns="91440" bIns="45720" rtlCol="0"/>
          <a:lstStyle>
            <a:lvl1pPr algn="r">
              <a:defRPr sz="1200"/>
            </a:lvl1pPr>
          </a:lstStyle>
          <a:p>
            <a:fld id="{A177871D-3B4C-4D30-8FDD-508C40A83C85}" type="datetimeFigureOut">
              <a:rPr kumimoji="1" lang="ja-JP" altLang="en-US" smtClean="0"/>
              <a:t>2016/11/18</a:t>
            </a:fld>
            <a:endParaRPr kumimoji="1" lang="ja-JP" altLang="en-US"/>
          </a:p>
        </p:txBody>
      </p:sp>
      <p:sp>
        <p:nvSpPr>
          <p:cNvPr id="4" name="フッター プレースホルダー 3"/>
          <p:cNvSpPr>
            <a:spLocks noGrp="1"/>
          </p:cNvSpPr>
          <p:nvPr>
            <p:ph type="ftr" sz="quarter" idx="2"/>
          </p:nvPr>
        </p:nvSpPr>
        <p:spPr>
          <a:xfrm>
            <a:off x="0" y="9518650"/>
            <a:ext cx="2984500" cy="50165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902075" y="9518650"/>
            <a:ext cx="2984500" cy="501650"/>
          </a:xfrm>
          <a:prstGeom prst="rect">
            <a:avLst/>
          </a:prstGeom>
        </p:spPr>
        <p:txBody>
          <a:bodyPr vert="horz" lIns="91440" tIns="45720" rIns="91440" bIns="45720" rtlCol="0" anchor="b"/>
          <a:lstStyle>
            <a:lvl1pPr algn="r">
              <a:defRPr sz="1200"/>
            </a:lvl1pPr>
          </a:lstStyle>
          <a:p>
            <a:fld id="{1348CB63-3609-494A-B025-6B6603DB95F7}" type="slidenum">
              <a:rPr kumimoji="1" lang="ja-JP" altLang="en-US" smtClean="0"/>
              <a:t>‹#›</a:t>
            </a:fld>
            <a:endParaRPr kumimoji="1" lang="ja-JP" altLang="en-US"/>
          </a:p>
        </p:txBody>
      </p:sp>
    </p:spTree>
    <p:extLst>
      <p:ext uri="{BB962C8B-B14F-4D97-AF65-F5344CB8AC3E}">
        <p14:creationId xmlns:p14="http://schemas.microsoft.com/office/powerpoint/2010/main" val="41332226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84871" cy="502755"/>
          </a:xfrm>
          <a:prstGeom prst="rect">
            <a:avLst/>
          </a:prstGeom>
        </p:spPr>
        <p:txBody>
          <a:bodyPr vert="horz" lIns="96616" tIns="48308" rIns="96616" bIns="48308" rtlCol="0"/>
          <a:lstStyle>
            <a:lvl1pPr algn="l">
              <a:defRPr sz="1300"/>
            </a:lvl1pPr>
          </a:lstStyle>
          <a:p>
            <a:endParaRPr kumimoji="1" lang="ja-JP" altLang="en-US"/>
          </a:p>
        </p:txBody>
      </p:sp>
      <p:sp>
        <p:nvSpPr>
          <p:cNvPr id="3" name="日付プレースホルダー 2"/>
          <p:cNvSpPr>
            <a:spLocks noGrp="1"/>
          </p:cNvSpPr>
          <p:nvPr>
            <p:ph type="dt" idx="1"/>
          </p:nvPr>
        </p:nvSpPr>
        <p:spPr>
          <a:xfrm>
            <a:off x="3901698" y="0"/>
            <a:ext cx="2984871" cy="502755"/>
          </a:xfrm>
          <a:prstGeom prst="rect">
            <a:avLst/>
          </a:prstGeom>
        </p:spPr>
        <p:txBody>
          <a:bodyPr vert="horz" lIns="96616" tIns="48308" rIns="96616" bIns="48308" rtlCol="0"/>
          <a:lstStyle>
            <a:lvl1pPr algn="r">
              <a:defRPr sz="1300"/>
            </a:lvl1pPr>
          </a:lstStyle>
          <a:p>
            <a:fld id="{A3C957CF-AA8C-4BA5-9A3D-BC1E21A5EC59}" type="datetimeFigureOut">
              <a:rPr kumimoji="1" lang="ja-JP" altLang="en-US" smtClean="0"/>
              <a:t>2016/11/18</a:t>
            </a:fld>
            <a:endParaRPr kumimoji="1" lang="ja-JP" altLang="en-US"/>
          </a:p>
        </p:txBody>
      </p:sp>
      <p:sp>
        <p:nvSpPr>
          <p:cNvPr id="4" name="スライド イメージ プレースホルダー 3"/>
          <p:cNvSpPr>
            <a:spLocks noGrp="1" noRot="1" noChangeAspect="1"/>
          </p:cNvSpPr>
          <p:nvPr>
            <p:ph type="sldImg" idx="2"/>
          </p:nvPr>
        </p:nvSpPr>
        <p:spPr>
          <a:xfrm>
            <a:off x="439738" y="1252538"/>
            <a:ext cx="6008687" cy="3381375"/>
          </a:xfrm>
          <a:prstGeom prst="rect">
            <a:avLst/>
          </a:prstGeom>
          <a:noFill/>
          <a:ln w="12700">
            <a:solidFill>
              <a:prstClr val="black"/>
            </a:solidFill>
          </a:ln>
        </p:spPr>
        <p:txBody>
          <a:bodyPr vert="horz" lIns="96616" tIns="48308" rIns="96616" bIns="48308" rtlCol="0" anchor="ctr"/>
          <a:lstStyle/>
          <a:p>
            <a:endParaRPr lang="ja-JP" altLang="en-US"/>
          </a:p>
        </p:txBody>
      </p:sp>
      <p:sp>
        <p:nvSpPr>
          <p:cNvPr id="5" name="ノート プレースホルダー 4"/>
          <p:cNvSpPr>
            <a:spLocks noGrp="1"/>
          </p:cNvSpPr>
          <p:nvPr>
            <p:ph type="body" sz="quarter" idx="3"/>
          </p:nvPr>
        </p:nvSpPr>
        <p:spPr>
          <a:xfrm>
            <a:off x="688817" y="4822269"/>
            <a:ext cx="5510530" cy="3945493"/>
          </a:xfrm>
          <a:prstGeom prst="rect">
            <a:avLst/>
          </a:prstGeom>
        </p:spPr>
        <p:txBody>
          <a:bodyPr vert="horz" lIns="96616" tIns="48308" rIns="96616" bIns="4830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517547"/>
            <a:ext cx="2984871" cy="502754"/>
          </a:xfrm>
          <a:prstGeom prst="rect">
            <a:avLst/>
          </a:prstGeom>
        </p:spPr>
        <p:txBody>
          <a:bodyPr vert="horz" lIns="96616" tIns="48308" rIns="96616" bIns="48308"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3901698" y="9517547"/>
            <a:ext cx="2984871" cy="502754"/>
          </a:xfrm>
          <a:prstGeom prst="rect">
            <a:avLst/>
          </a:prstGeom>
        </p:spPr>
        <p:txBody>
          <a:bodyPr vert="horz" lIns="96616" tIns="48308" rIns="96616" bIns="48308" rtlCol="0" anchor="b"/>
          <a:lstStyle>
            <a:lvl1pPr algn="r">
              <a:defRPr sz="1300"/>
            </a:lvl1pPr>
          </a:lstStyle>
          <a:p>
            <a:fld id="{9027ACFE-8A34-429E-886F-D3EBE5E2FAEA}" type="slidenum">
              <a:rPr kumimoji="1" lang="ja-JP" altLang="en-US" smtClean="0"/>
              <a:t>‹#›</a:t>
            </a:fld>
            <a:endParaRPr kumimoji="1" lang="ja-JP" altLang="en-US"/>
          </a:p>
        </p:txBody>
      </p:sp>
    </p:spTree>
    <p:extLst>
      <p:ext uri="{BB962C8B-B14F-4D97-AF65-F5344CB8AC3E}">
        <p14:creationId xmlns:p14="http://schemas.microsoft.com/office/powerpoint/2010/main" val="224556510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027ACFE-8A34-429E-886F-D3EBE5E2FAEA}" type="slidenum">
              <a:rPr kumimoji="1" lang="ja-JP" altLang="en-US" smtClean="0"/>
              <a:t>11</a:t>
            </a:fld>
            <a:endParaRPr kumimoji="1" lang="ja-JP" altLang="en-US"/>
          </a:p>
        </p:txBody>
      </p:sp>
    </p:spTree>
    <p:extLst>
      <p:ext uri="{BB962C8B-B14F-4D97-AF65-F5344CB8AC3E}">
        <p14:creationId xmlns:p14="http://schemas.microsoft.com/office/powerpoint/2010/main" val="12365477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340F1203-93DD-4E25-96AF-B14915A3CD35}" type="datetime1">
              <a:rPr kumimoji="1" lang="ja-JP" altLang="en-US" smtClean="0"/>
              <a:t>2016/11/18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32353392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7297D8B9-63FA-4E19-B769-0E76D5D42A69}" type="datetime1">
              <a:rPr kumimoji="1" lang="ja-JP" altLang="en-US" smtClean="0"/>
              <a:t>2016/11/18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32912235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8A95C80-C001-4C19-AFD4-E104C81C6D02}" type="datetime1">
              <a:rPr kumimoji="1" lang="ja-JP" altLang="en-US" smtClean="0"/>
              <a:t>2016/11/18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28903217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D70F9B6-128E-4202-BD41-3F4B9E24D120}" type="datetime1">
              <a:rPr kumimoji="1" lang="ja-JP" altLang="en-US" smtClean="0"/>
              <a:t>2016/11/18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7897568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9F314AFB-57A7-45CA-A727-3B353D8612CF}" type="datetime1">
              <a:rPr kumimoji="1" lang="ja-JP" altLang="en-US" smtClean="0"/>
              <a:t>2016/11/18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27701820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59ADE8C2-06CB-45E8-AAD3-8254FBD9F0FE}" type="datetime1">
              <a:rPr kumimoji="1" lang="ja-JP" altLang="en-US" smtClean="0"/>
              <a:t>2016/11/18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650749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0C5214DF-2B37-4A6F-AE78-3423FD2A8E72}" type="datetime1">
              <a:rPr kumimoji="1" lang="ja-JP" altLang="en-US" smtClean="0"/>
              <a:t>2016/11/18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533149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3C9E695B-77D0-4C90-BE97-37770B9038DE}" type="datetime1">
              <a:rPr kumimoji="1" lang="ja-JP" altLang="en-US" smtClean="0"/>
              <a:t>2016/11/18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19743239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C31800F-832B-4256-8B03-E61152CEA6FC}" type="datetime1">
              <a:rPr kumimoji="1" lang="ja-JP" altLang="en-US" smtClean="0"/>
              <a:t>2016/11/18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3161095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EFE96001-8C37-43EC-937D-392C1ACE7956}" type="datetime1">
              <a:rPr kumimoji="1" lang="ja-JP" altLang="en-US" smtClean="0"/>
              <a:t>2016/11/18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177362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9FAFB921-20E9-417C-9FCA-D5F6518031D1}" type="datetime1">
              <a:rPr kumimoji="1" lang="ja-JP" altLang="en-US" smtClean="0"/>
              <a:t>2016/11/18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33147771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593075-1E83-468B-8880-6D31AA905E24}" type="datetime1">
              <a:rPr kumimoji="1" lang="ja-JP" altLang="en-US" smtClean="0"/>
              <a:t>2016/11/18</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526D19-6A29-4A1B-95FC-0A711E2AEF62}" type="slidenum">
              <a:rPr kumimoji="1" lang="ja-JP" altLang="en-US" smtClean="0"/>
              <a:t>‹#›</a:t>
            </a:fld>
            <a:endParaRPr kumimoji="1" lang="ja-JP" altLang="en-US"/>
          </a:p>
        </p:txBody>
      </p:sp>
    </p:spTree>
    <p:extLst>
      <p:ext uri="{BB962C8B-B14F-4D97-AF65-F5344CB8AC3E}">
        <p14:creationId xmlns:p14="http://schemas.microsoft.com/office/powerpoint/2010/main" val="36293883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095500" y="1993900"/>
            <a:ext cx="8140700" cy="2123658"/>
          </a:xfrm>
          <a:prstGeom prst="rect">
            <a:avLst/>
          </a:prstGeom>
          <a:noFill/>
        </p:spPr>
        <p:txBody>
          <a:bodyPr wrap="square" rtlCol="0">
            <a:spAutoFit/>
          </a:bodyPr>
          <a:lstStyle/>
          <a:p>
            <a:pPr algn="ctr"/>
            <a:r>
              <a:rPr kumimoji="1" lang="en-US" altLang="ja-JP" sz="4400" dirty="0"/>
              <a:t>2016</a:t>
            </a:r>
            <a:r>
              <a:rPr kumimoji="1" lang="ja-JP" altLang="en-US" sz="4400" dirty="0"/>
              <a:t>年度</a:t>
            </a:r>
            <a:endParaRPr kumimoji="1" lang="en-US" altLang="ja-JP" sz="4400" dirty="0"/>
          </a:p>
          <a:p>
            <a:pPr algn="ctr"/>
            <a:r>
              <a:rPr lang="ja-JP" altLang="en-US" sz="4400" dirty="0"/>
              <a:t>金流商流情報連携</a:t>
            </a:r>
            <a:r>
              <a:rPr kumimoji="1" lang="ja-JP" altLang="en-US" sz="4400" dirty="0"/>
              <a:t>タスクフォース</a:t>
            </a:r>
            <a:endParaRPr kumimoji="1" lang="en-US" altLang="ja-JP" sz="4400" dirty="0"/>
          </a:p>
          <a:p>
            <a:pPr algn="ctr"/>
            <a:r>
              <a:rPr lang="ja-JP" altLang="en-US" sz="4400" dirty="0"/>
              <a:t>活動進捗状況</a:t>
            </a:r>
            <a:endParaRPr lang="en-US" altLang="ja-JP" sz="4400" dirty="0"/>
          </a:p>
        </p:txBody>
      </p:sp>
      <p:sp>
        <p:nvSpPr>
          <p:cNvPr id="5" name="テキスト ボックス 4"/>
          <p:cNvSpPr txBox="1"/>
          <p:nvPr/>
        </p:nvSpPr>
        <p:spPr>
          <a:xfrm>
            <a:off x="3568700" y="5549900"/>
            <a:ext cx="5194300" cy="523220"/>
          </a:xfrm>
          <a:prstGeom prst="rect">
            <a:avLst/>
          </a:prstGeom>
          <a:noFill/>
        </p:spPr>
        <p:txBody>
          <a:bodyPr wrap="square" rtlCol="0">
            <a:spAutoFit/>
          </a:bodyPr>
          <a:lstStyle/>
          <a:p>
            <a:pPr algn="ctr"/>
            <a:r>
              <a:rPr kumimoji="1" lang="en-US" altLang="ja-JP" sz="2800" dirty="0"/>
              <a:t>2016</a:t>
            </a:r>
            <a:r>
              <a:rPr kumimoji="1" lang="ja-JP" altLang="en-US" sz="2800" dirty="0"/>
              <a:t>年</a:t>
            </a:r>
            <a:r>
              <a:rPr kumimoji="1" lang="en-US" altLang="ja-JP" sz="2800" dirty="0"/>
              <a:t>11</a:t>
            </a:r>
            <a:r>
              <a:rPr kumimoji="1" lang="ja-JP" altLang="en-US" sz="2800" dirty="0"/>
              <a:t>月</a:t>
            </a:r>
            <a:r>
              <a:rPr lang="en-US" altLang="ja-JP" sz="2800" dirty="0"/>
              <a:t>18</a:t>
            </a:r>
            <a:r>
              <a:rPr kumimoji="1" lang="ja-JP" altLang="en-US" sz="2800" dirty="0"/>
              <a:t>日</a:t>
            </a:r>
          </a:p>
        </p:txBody>
      </p:sp>
      <p:sp>
        <p:nvSpPr>
          <p:cNvPr id="6" name="テキスト ボックス 5"/>
          <p:cNvSpPr txBox="1"/>
          <p:nvPr/>
        </p:nvSpPr>
        <p:spPr>
          <a:xfrm>
            <a:off x="9017000" y="292100"/>
            <a:ext cx="2895600" cy="461665"/>
          </a:xfrm>
          <a:prstGeom prst="rect">
            <a:avLst/>
          </a:prstGeom>
          <a:noFill/>
          <a:ln>
            <a:solidFill>
              <a:schemeClr val="accent1"/>
            </a:solidFill>
          </a:ln>
        </p:spPr>
        <p:txBody>
          <a:bodyPr wrap="square" rtlCol="0">
            <a:spAutoFit/>
          </a:bodyPr>
          <a:lstStyle/>
          <a:p>
            <a:pPr algn="ctr"/>
            <a:r>
              <a:rPr lang="ja-JP" altLang="en-US" sz="2400" dirty="0"/>
              <a:t>金流商流</a:t>
            </a:r>
            <a:r>
              <a:rPr kumimoji="1" lang="en-US" altLang="ja-JP" sz="2400" dirty="0"/>
              <a:t>2016-3-07</a:t>
            </a:r>
            <a:endParaRPr kumimoji="1" lang="ja-JP" altLang="en-US" sz="2400" dirty="0"/>
          </a:p>
        </p:txBody>
      </p:sp>
      <p:sp>
        <p:nvSpPr>
          <p:cNvPr id="2" name="スライド番号プレースホルダー 1"/>
          <p:cNvSpPr>
            <a:spLocks noGrp="1"/>
          </p:cNvSpPr>
          <p:nvPr>
            <p:ph type="sldNum" sz="quarter" idx="12"/>
          </p:nvPr>
        </p:nvSpPr>
        <p:spPr/>
        <p:txBody>
          <a:bodyPr/>
          <a:lstStyle/>
          <a:p>
            <a:fld id="{04526D19-6A29-4A1B-95FC-0A711E2AEF62}" type="slidenum">
              <a:rPr kumimoji="1" lang="ja-JP" altLang="en-US" smtClean="0"/>
              <a:t>1</a:t>
            </a:fld>
            <a:endParaRPr kumimoji="1" lang="ja-JP" altLang="en-US"/>
          </a:p>
        </p:txBody>
      </p:sp>
    </p:spTree>
    <p:extLst>
      <p:ext uri="{BB962C8B-B14F-4D97-AF65-F5344CB8AC3E}">
        <p14:creationId xmlns:p14="http://schemas.microsoft.com/office/powerpoint/2010/main" val="36818621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テキスト ボックス 4"/>
          <p:cNvSpPr txBox="1">
            <a:spLocks noChangeArrowheads="1"/>
          </p:cNvSpPr>
          <p:nvPr/>
        </p:nvSpPr>
        <p:spPr bwMode="auto">
          <a:xfrm>
            <a:off x="716546" y="243189"/>
            <a:ext cx="10572145" cy="4154984"/>
          </a:xfrm>
          <a:prstGeom prst="rect">
            <a:avLst/>
          </a:prstGeom>
          <a:noFill/>
          <a:ln w="9525">
            <a:noFill/>
            <a:miter lim="800000"/>
            <a:headEnd/>
            <a:tailEnd/>
          </a:ln>
        </p:spPr>
        <p:txBody>
          <a:bodyPr wrap="square">
            <a:spAutoFit/>
          </a:bodyPr>
          <a:lstStyle/>
          <a:p>
            <a:r>
              <a:rPr lang="ja-JP" altLang="en-US" sz="3200" dirty="0">
                <a:latin typeface="Century" panose="02040604050505020304" pitchFamily="18" charset="0"/>
              </a:rPr>
              <a:t>③国連</a:t>
            </a:r>
            <a:r>
              <a:rPr lang="en-US" altLang="ja-JP" sz="3200" dirty="0">
                <a:latin typeface="Century" panose="02040604050505020304" pitchFamily="18" charset="0"/>
              </a:rPr>
              <a:t>CEFACT</a:t>
            </a:r>
            <a:r>
              <a:rPr lang="ja-JP" altLang="en-US" sz="3200" dirty="0">
                <a:latin typeface="Century" panose="02040604050505020304" pitchFamily="18" charset="0"/>
              </a:rPr>
              <a:t>支払通知メッセージと</a:t>
            </a:r>
            <a:r>
              <a:rPr lang="en-US" altLang="ja-JP" sz="3200" dirty="0">
                <a:latin typeface="Century" panose="02040604050505020304" pitchFamily="18" charset="0"/>
              </a:rPr>
              <a:t>ISO 20022</a:t>
            </a:r>
            <a:r>
              <a:rPr lang="ja-JP" altLang="en-US" sz="3200" dirty="0">
                <a:latin typeface="Century" panose="02040604050505020304" pitchFamily="18" charset="0"/>
              </a:rPr>
              <a:t>標準の組み合わせ実装方式案を作成し、実装方式の</a:t>
            </a:r>
            <a:r>
              <a:rPr lang="en-US" altLang="ja-JP" sz="3200" dirty="0">
                <a:latin typeface="Century" panose="02040604050505020304" pitchFamily="18" charset="0"/>
              </a:rPr>
              <a:t>ISO TC68</a:t>
            </a:r>
            <a:r>
              <a:rPr lang="ja-JP" altLang="en-US" sz="3200" dirty="0" err="1">
                <a:latin typeface="Century" panose="02040604050505020304" pitchFamily="18" charset="0"/>
              </a:rPr>
              <a:t>への</a:t>
            </a:r>
            <a:r>
              <a:rPr lang="ja-JP" altLang="en-US" sz="3200" dirty="0">
                <a:latin typeface="Century" panose="02040604050505020304" pitchFamily="18" charset="0"/>
              </a:rPr>
              <a:t>申請・登録を準備する。</a:t>
            </a:r>
            <a:endParaRPr lang="en-US" altLang="ja-JP" sz="3200" dirty="0">
              <a:latin typeface="Century" panose="02040604050505020304" pitchFamily="18" charset="0"/>
            </a:endParaRPr>
          </a:p>
          <a:p>
            <a:pPr lvl="0"/>
            <a:endParaRPr lang="en-US" altLang="ja-JP" sz="2400" dirty="0">
              <a:solidFill>
                <a:prstClr val="black"/>
              </a:solidFill>
              <a:latin typeface="Century" panose="02040604050505020304" pitchFamily="18" charset="0"/>
            </a:endParaRPr>
          </a:p>
          <a:p>
            <a:pPr lvl="0"/>
            <a:r>
              <a:rPr lang="ja-JP" altLang="en-US" sz="2400" dirty="0">
                <a:solidFill>
                  <a:prstClr val="black"/>
                </a:solidFill>
                <a:latin typeface="Century" panose="02040604050505020304" pitchFamily="18" charset="0"/>
              </a:rPr>
              <a:t>　　・　</a:t>
            </a:r>
            <a:r>
              <a:rPr lang="en-US" altLang="ja-JP" sz="2400" dirty="0">
                <a:latin typeface="Century" panose="02040604050505020304" pitchFamily="18" charset="0"/>
              </a:rPr>
              <a:t> </a:t>
            </a:r>
            <a:r>
              <a:rPr lang="ja-JP" altLang="en-US" sz="2400" dirty="0">
                <a:latin typeface="Century" panose="02040604050505020304" pitchFamily="18" charset="0"/>
              </a:rPr>
              <a:t>未着手</a:t>
            </a:r>
            <a:endParaRPr lang="en-US" altLang="ja-JP" sz="2400" dirty="0">
              <a:latin typeface="Century" panose="02040604050505020304" pitchFamily="18" charset="0"/>
            </a:endParaRPr>
          </a:p>
          <a:p>
            <a:pPr lvl="0"/>
            <a:r>
              <a:rPr lang="ja-JP" altLang="en-US" sz="2400" dirty="0">
                <a:solidFill>
                  <a:prstClr val="black"/>
                </a:solidFill>
                <a:latin typeface="Century" panose="02040604050505020304" pitchFamily="18" charset="0"/>
              </a:rPr>
              <a:t>　　　　　　</a:t>
            </a:r>
            <a:r>
              <a:rPr lang="en-US" altLang="ja-JP" sz="2400" dirty="0">
                <a:solidFill>
                  <a:prstClr val="black"/>
                </a:solidFill>
                <a:latin typeface="Century" panose="02040604050505020304" pitchFamily="18" charset="0"/>
              </a:rPr>
              <a:t>ISO20022</a:t>
            </a:r>
            <a:r>
              <a:rPr lang="ja-JP" altLang="en-US" sz="2400" dirty="0">
                <a:solidFill>
                  <a:prstClr val="black"/>
                </a:solidFill>
                <a:latin typeface="Century" panose="02040604050505020304" pitchFamily="18" charset="0"/>
              </a:rPr>
              <a:t>のホームページに手続きや文書ひな形などの資料はある。</a:t>
            </a:r>
            <a:endParaRPr lang="en-US" altLang="ja-JP" sz="2400" dirty="0">
              <a:solidFill>
                <a:prstClr val="black"/>
              </a:solidFill>
              <a:latin typeface="Century" panose="02040604050505020304" pitchFamily="18" charset="0"/>
            </a:endParaRPr>
          </a:p>
          <a:p>
            <a:pPr lvl="0"/>
            <a:r>
              <a:rPr lang="ja-JP" altLang="en-US" sz="2400" dirty="0">
                <a:solidFill>
                  <a:prstClr val="black"/>
                </a:solidFill>
                <a:latin typeface="Century" panose="02040604050505020304" pitchFamily="18" charset="0"/>
              </a:rPr>
              <a:t>　　　　　　　</a:t>
            </a:r>
            <a:r>
              <a:rPr lang="en-US" altLang="ja-JP" sz="2400" dirty="0">
                <a:solidFill>
                  <a:prstClr val="black"/>
                </a:solidFill>
                <a:latin typeface="Century" panose="02040604050505020304" pitchFamily="18" charset="0"/>
              </a:rPr>
              <a:t> </a:t>
            </a:r>
          </a:p>
          <a:p>
            <a:pPr lvl="0"/>
            <a:endParaRPr lang="en-US" altLang="ja-JP" sz="2400" dirty="0">
              <a:solidFill>
                <a:prstClr val="black"/>
              </a:solidFill>
              <a:latin typeface="Century" panose="02040604050505020304" pitchFamily="18" charset="0"/>
            </a:endParaRPr>
          </a:p>
          <a:p>
            <a:pPr lvl="0"/>
            <a:endParaRPr lang="en-US" altLang="ja-JP" sz="2400" dirty="0">
              <a:solidFill>
                <a:prstClr val="black"/>
              </a:solidFill>
              <a:latin typeface="Century" panose="02040604050505020304" pitchFamily="18" charset="0"/>
            </a:endParaRPr>
          </a:p>
          <a:p>
            <a:pPr lvl="0"/>
            <a:endParaRPr lang="en-US" altLang="ja-JP" sz="2400" dirty="0">
              <a:solidFill>
                <a:prstClr val="black"/>
              </a:solidFill>
              <a:latin typeface="Century" panose="02040604050505020304" pitchFamily="18" charset="0"/>
            </a:endParaRPr>
          </a:p>
        </p:txBody>
      </p:sp>
      <p:sp>
        <p:nvSpPr>
          <p:cNvPr id="2" name="スライド番号プレースホルダー 1"/>
          <p:cNvSpPr>
            <a:spLocks noGrp="1"/>
          </p:cNvSpPr>
          <p:nvPr>
            <p:ph type="sldNum" sz="quarter" idx="12"/>
          </p:nvPr>
        </p:nvSpPr>
        <p:spPr/>
        <p:txBody>
          <a:bodyPr/>
          <a:lstStyle/>
          <a:p>
            <a:fld id="{673F65B0-C8AE-4183-9623-5699D39311B4}" type="slidenum">
              <a:rPr kumimoji="1" lang="ja-JP" altLang="en-US" smtClean="0"/>
              <a:t>10</a:t>
            </a:fld>
            <a:endParaRPr kumimoji="1" lang="ja-JP" altLang="en-US"/>
          </a:p>
        </p:txBody>
      </p:sp>
    </p:spTree>
    <p:extLst>
      <p:ext uri="{BB962C8B-B14F-4D97-AF65-F5344CB8AC3E}">
        <p14:creationId xmlns:p14="http://schemas.microsoft.com/office/powerpoint/2010/main" val="13829945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1052212" y="1045735"/>
            <a:ext cx="10005568" cy="5262979"/>
          </a:xfrm>
          <a:prstGeom prst="rect">
            <a:avLst/>
          </a:prstGeom>
          <a:noFill/>
        </p:spPr>
        <p:txBody>
          <a:bodyPr wrap="square" rtlCol="0">
            <a:spAutoFit/>
          </a:bodyPr>
          <a:lstStyle/>
          <a:p>
            <a:r>
              <a:rPr lang="ja-JP" altLang="en-US" sz="2400" dirty="0"/>
              <a:t>＜情報利活用候補＞</a:t>
            </a:r>
            <a:endParaRPr lang="en-US" altLang="ja-JP" sz="2400" dirty="0"/>
          </a:p>
          <a:p>
            <a:endParaRPr lang="en-US" altLang="ja-JP" sz="2400" dirty="0"/>
          </a:p>
          <a:p>
            <a:r>
              <a:rPr lang="ja-JP" altLang="ja-JP" sz="2400" dirty="0"/>
              <a:t>・キャッシュコンバージョンサイクルへの活用を調査研究する。</a:t>
            </a:r>
            <a:endParaRPr lang="en-US" altLang="ja-JP" sz="2400" dirty="0"/>
          </a:p>
          <a:p>
            <a:r>
              <a:rPr lang="ja-JP" altLang="en-US" sz="2400" dirty="0"/>
              <a:t>　　</a:t>
            </a:r>
            <a:r>
              <a:rPr lang="en-US" altLang="ja-JP" sz="2400" dirty="0"/>
              <a:t>-</a:t>
            </a:r>
            <a:r>
              <a:rPr lang="ja-JP" altLang="en-US" sz="2400" dirty="0"/>
              <a:t> 検討中（組込み方法の検討中）　⇒　本日進捗報告</a:t>
            </a:r>
            <a:endParaRPr lang="en-US" altLang="ja-JP" sz="2400" dirty="0"/>
          </a:p>
          <a:p>
            <a:endParaRPr lang="ja-JP" altLang="ja-JP" sz="2400" dirty="0"/>
          </a:p>
          <a:p>
            <a:r>
              <a:rPr lang="ja-JP" altLang="ja-JP" sz="2400" dirty="0"/>
              <a:t>・融資活用、モニタリング、ビッグデータ活用等の調査を行う。</a:t>
            </a:r>
            <a:endParaRPr lang="en-US" altLang="ja-JP" sz="2400" dirty="0"/>
          </a:p>
          <a:p>
            <a:r>
              <a:rPr lang="ja-JP" altLang="en-US" sz="2400" dirty="0"/>
              <a:t>　　</a:t>
            </a:r>
            <a:r>
              <a:rPr lang="en-US" altLang="ja-JP" sz="2400" dirty="0"/>
              <a:t>- </a:t>
            </a:r>
            <a:r>
              <a:rPr lang="ja-JP" altLang="en-US" sz="2400" dirty="0"/>
              <a:t>保留</a:t>
            </a:r>
            <a:endParaRPr lang="en-US" altLang="ja-JP" sz="2400" dirty="0"/>
          </a:p>
          <a:p>
            <a:r>
              <a:rPr lang="ja-JP" altLang="en-US" sz="2400" dirty="0"/>
              <a:t>　　　　参考：平成</a:t>
            </a:r>
            <a:r>
              <a:rPr lang="en-US" altLang="ja-JP" sz="2400" dirty="0"/>
              <a:t>26</a:t>
            </a:r>
            <a:r>
              <a:rPr lang="ja-JP" altLang="en-US" sz="2400" dirty="0"/>
              <a:t>年度の活動報告</a:t>
            </a:r>
            <a:endParaRPr lang="en-US" altLang="ja-JP" sz="2400" dirty="0"/>
          </a:p>
          <a:p>
            <a:endParaRPr lang="en-US" altLang="ja-JP" sz="2400" dirty="0"/>
          </a:p>
          <a:p>
            <a:r>
              <a:rPr lang="ja-JP" altLang="ja-JP" sz="2400" dirty="0"/>
              <a:t>・貿易運輸における経費精算の効率化の調査研究を行う。</a:t>
            </a:r>
            <a:endParaRPr lang="en-US" altLang="ja-JP" sz="2400" dirty="0"/>
          </a:p>
          <a:p>
            <a:r>
              <a:rPr lang="ja-JP" altLang="en-US" sz="2400" dirty="0"/>
              <a:t>　　</a:t>
            </a:r>
            <a:r>
              <a:rPr lang="en-US" altLang="ja-JP" sz="2400" dirty="0"/>
              <a:t>- </a:t>
            </a:r>
            <a:r>
              <a:rPr lang="ja-JP" altLang="en-US" sz="2400" dirty="0"/>
              <a:t>検討中（ヒアリング中）　⇒　本日進捗報告</a:t>
            </a:r>
            <a:endParaRPr lang="en-US" altLang="ja-JP" sz="2400" dirty="0"/>
          </a:p>
          <a:p>
            <a:endParaRPr lang="en-US" altLang="ja-JP" sz="2400" dirty="0"/>
          </a:p>
          <a:p>
            <a:r>
              <a:rPr lang="ja-JP" altLang="en-US" sz="2400" dirty="0"/>
              <a:t>・マイロペイメント等小口支払の効率化検討。</a:t>
            </a:r>
          </a:p>
          <a:p>
            <a:r>
              <a:rPr lang="ja-JP" altLang="en-US" sz="2400" dirty="0"/>
              <a:t>　　</a:t>
            </a:r>
            <a:r>
              <a:rPr lang="en-US" altLang="ja-JP" sz="2400" dirty="0"/>
              <a:t>- </a:t>
            </a:r>
            <a:r>
              <a:rPr lang="ja-JP" altLang="en-US" sz="2400" dirty="0"/>
              <a:t>保留</a:t>
            </a:r>
            <a:endParaRPr lang="ja-JP" altLang="ja-JP" sz="2400" dirty="0"/>
          </a:p>
        </p:txBody>
      </p:sp>
      <p:sp>
        <p:nvSpPr>
          <p:cNvPr id="2" name="テキスト ボックス 1"/>
          <p:cNvSpPr txBox="1"/>
          <p:nvPr/>
        </p:nvSpPr>
        <p:spPr>
          <a:xfrm>
            <a:off x="530352" y="164115"/>
            <a:ext cx="7727528" cy="584775"/>
          </a:xfrm>
          <a:prstGeom prst="rect">
            <a:avLst/>
          </a:prstGeom>
          <a:noFill/>
        </p:spPr>
        <p:txBody>
          <a:bodyPr wrap="square" rtlCol="0">
            <a:spAutoFit/>
          </a:bodyPr>
          <a:lstStyle/>
          <a:p>
            <a:r>
              <a:rPr kumimoji="1" lang="ja-JP" altLang="en-US" sz="3200" dirty="0"/>
              <a:t>４．</a:t>
            </a:r>
            <a:r>
              <a:rPr lang="ja-JP" altLang="ja-JP" sz="3200" dirty="0"/>
              <a:t>金流商流情報の利活用分野の調査</a:t>
            </a:r>
            <a:endParaRPr kumimoji="1" lang="ja-JP" altLang="en-US" sz="3200" dirty="0"/>
          </a:p>
        </p:txBody>
      </p:sp>
      <p:sp>
        <p:nvSpPr>
          <p:cNvPr id="40" name="スライド番号プレースホルダー 39"/>
          <p:cNvSpPr>
            <a:spLocks noGrp="1"/>
          </p:cNvSpPr>
          <p:nvPr>
            <p:ph type="sldNum" sz="quarter" idx="12"/>
          </p:nvPr>
        </p:nvSpPr>
        <p:spPr/>
        <p:txBody>
          <a:bodyPr/>
          <a:lstStyle/>
          <a:p>
            <a:fld id="{04526D19-6A29-4A1B-95FC-0A711E2AEF62}" type="slidenum">
              <a:rPr kumimoji="1" lang="ja-JP" altLang="en-US" smtClean="0"/>
              <a:t>11</a:t>
            </a:fld>
            <a:endParaRPr kumimoji="1" lang="ja-JP" altLang="en-US"/>
          </a:p>
        </p:txBody>
      </p:sp>
      <p:sp>
        <p:nvSpPr>
          <p:cNvPr id="5" name="正方形/長方形 4"/>
          <p:cNvSpPr/>
          <p:nvPr/>
        </p:nvSpPr>
        <p:spPr>
          <a:xfrm>
            <a:off x="7513783" y="748890"/>
            <a:ext cx="4267200" cy="7369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分科会にてテーマおよび進め方につきフリーディスカッションを行い、対象を絞った。</a:t>
            </a:r>
          </a:p>
        </p:txBody>
      </p:sp>
    </p:spTree>
    <p:extLst>
      <p:ext uri="{BB962C8B-B14F-4D97-AF65-F5344CB8AC3E}">
        <p14:creationId xmlns:p14="http://schemas.microsoft.com/office/powerpoint/2010/main" val="14393444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359243" y="345989"/>
            <a:ext cx="9131643" cy="584775"/>
          </a:xfrm>
          <a:prstGeom prst="rect">
            <a:avLst/>
          </a:prstGeom>
          <a:noFill/>
        </p:spPr>
        <p:txBody>
          <a:bodyPr wrap="square" rtlCol="0">
            <a:spAutoFit/>
          </a:bodyPr>
          <a:lstStyle/>
          <a:p>
            <a:pPr algn="ctr"/>
            <a:r>
              <a:rPr kumimoji="1" lang="en-US" altLang="ja-JP" sz="3200" dirty="0">
                <a:latin typeface="Century" panose="02040604050505020304" pitchFamily="18" charset="0"/>
              </a:rPr>
              <a:t>2016</a:t>
            </a:r>
            <a:r>
              <a:rPr kumimoji="1" lang="ja-JP" altLang="en-US" sz="3200" dirty="0">
                <a:latin typeface="Century" panose="02040604050505020304" pitchFamily="18" charset="0"/>
              </a:rPr>
              <a:t>年度金流商流情報連携</a:t>
            </a:r>
            <a:r>
              <a:rPr kumimoji="1" lang="en-US" altLang="ja-JP" sz="3200" dirty="0">
                <a:latin typeface="Century" panose="02040604050505020304" pitchFamily="18" charset="0"/>
              </a:rPr>
              <a:t>TF</a:t>
            </a:r>
            <a:r>
              <a:rPr lang="ja-JP" altLang="en-US" sz="3200" dirty="0">
                <a:latin typeface="Century" panose="02040604050505020304" pitchFamily="18" charset="0"/>
              </a:rPr>
              <a:t> 活動計画</a:t>
            </a:r>
            <a:endParaRPr kumimoji="1" lang="ja-JP" altLang="en-US" sz="3200" dirty="0">
              <a:latin typeface="Century" panose="02040604050505020304" pitchFamily="18" charset="0"/>
            </a:endParaRPr>
          </a:p>
        </p:txBody>
      </p:sp>
      <p:sp>
        <p:nvSpPr>
          <p:cNvPr id="3" name="テキスト ボックス 2"/>
          <p:cNvSpPr txBox="1"/>
          <p:nvPr/>
        </p:nvSpPr>
        <p:spPr>
          <a:xfrm>
            <a:off x="2189165" y="3018103"/>
            <a:ext cx="7133946" cy="2308324"/>
          </a:xfrm>
          <a:prstGeom prst="rect">
            <a:avLst/>
          </a:prstGeom>
          <a:noFill/>
          <a:ln>
            <a:solidFill>
              <a:schemeClr val="accent1">
                <a:shade val="95000"/>
                <a:satMod val="105000"/>
              </a:schemeClr>
            </a:solidFill>
          </a:ln>
        </p:spPr>
        <p:txBody>
          <a:bodyPr wrap="square" rtlCol="0">
            <a:spAutoFit/>
          </a:bodyPr>
          <a:lstStyle/>
          <a:p>
            <a:r>
              <a:rPr kumimoji="1" lang="ja-JP" altLang="en-US" sz="2400" dirty="0"/>
              <a:t>（１）</a:t>
            </a:r>
            <a:r>
              <a:rPr lang="ja-JP" altLang="en-US" sz="2400" dirty="0"/>
              <a:t>金流商流情報連携基盤の構築推進</a:t>
            </a:r>
            <a:endParaRPr kumimoji="1" lang="en-US" altLang="ja-JP" sz="2400" dirty="0"/>
          </a:p>
          <a:p>
            <a:r>
              <a:rPr lang="en-US" altLang="ja-JP" sz="2400" dirty="0"/>
              <a:t>	</a:t>
            </a:r>
            <a:endParaRPr kumimoji="1" lang="en-US" altLang="ja-JP" sz="2400" dirty="0"/>
          </a:p>
          <a:p>
            <a:r>
              <a:rPr lang="ja-JP" altLang="en-US" sz="2400" dirty="0"/>
              <a:t>（２）金流商流情報連携のための国際標準対応</a:t>
            </a:r>
            <a:endParaRPr kumimoji="1" lang="en-US" altLang="ja-JP" sz="2400" dirty="0"/>
          </a:p>
          <a:p>
            <a:endParaRPr lang="en-US" altLang="ja-JP" sz="2400" dirty="0"/>
          </a:p>
          <a:p>
            <a:r>
              <a:rPr kumimoji="1" lang="ja-JP" altLang="en-US" sz="2400" dirty="0"/>
              <a:t>（３）</a:t>
            </a:r>
            <a:r>
              <a:rPr lang="ja-JP" altLang="ja-JP" sz="2400" dirty="0"/>
              <a:t>金流商流情報の利活用分野の調査</a:t>
            </a:r>
            <a:endParaRPr lang="en-US" altLang="ja-JP" sz="2400" dirty="0"/>
          </a:p>
          <a:p>
            <a:endParaRPr kumimoji="1" lang="en-US" altLang="ja-JP" sz="2400" dirty="0"/>
          </a:p>
        </p:txBody>
      </p:sp>
      <p:sp>
        <p:nvSpPr>
          <p:cNvPr id="4" name="スライド番号プレースホルダー 3"/>
          <p:cNvSpPr>
            <a:spLocks noGrp="1"/>
          </p:cNvSpPr>
          <p:nvPr>
            <p:ph type="sldNum" sz="quarter" idx="12"/>
          </p:nvPr>
        </p:nvSpPr>
        <p:spPr/>
        <p:txBody>
          <a:bodyPr/>
          <a:lstStyle/>
          <a:p>
            <a:fld id="{04526D19-6A29-4A1B-95FC-0A711E2AEF62}" type="slidenum">
              <a:rPr kumimoji="1" lang="ja-JP" altLang="en-US" smtClean="0"/>
              <a:t>2</a:t>
            </a:fld>
            <a:endParaRPr kumimoji="1" lang="ja-JP" altLang="en-US"/>
          </a:p>
        </p:txBody>
      </p:sp>
      <p:sp>
        <p:nvSpPr>
          <p:cNvPr id="5" name="テキスト ボックス 4"/>
          <p:cNvSpPr txBox="1"/>
          <p:nvPr/>
        </p:nvSpPr>
        <p:spPr>
          <a:xfrm>
            <a:off x="782425" y="1140643"/>
            <a:ext cx="10378911" cy="1200329"/>
          </a:xfrm>
          <a:prstGeom prst="rect">
            <a:avLst/>
          </a:prstGeom>
          <a:noFill/>
        </p:spPr>
        <p:txBody>
          <a:bodyPr wrap="square" rtlCol="0">
            <a:spAutoFit/>
          </a:bodyPr>
          <a:lstStyle/>
          <a:p>
            <a:r>
              <a:rPr lang="ja-JP" altLang="ja-JP" sz="2400" dirty="0"/>
              <a:t>金流商流情報連携タスクフォースは、金融業界の決済高度化に向けた戦略的取組みに呼応した産業界への実装準備を推進するとともに、金流商流情報の利活用に関する研究を行う。</a:t>
            </a:r>
            <a:endParaRPr kumimoji="1" lang="ja-JP" altLang="en-US" sz="2400" dirty="0"/>
          </a:p>
        </p:txBody>
      </p:sp>
      <p:sp>
        <p:nvSpPr>
          <p:cNvPr id="7" name="テキスト ボックス 6"/>
          <p:cNvSpPr txBox="1"/>
          <p:nvPr/>
        </p:nvSpPr>
        <p:spPr>
          <a:xfrm>
            <a:off x="475080" y="282660"/>
            <a:ext cx="1107996" cy="646331"/>
          </a:xfrm>
          <a:prstGeom prst="rect">
            <a:avLst/>
          </a:prstGeom>
          <a:noFill/>
          <a:ln w="6350">
            <a:solidFill>
              <a:schemeClr val="tx1"/>
            </a:solidFill>
          </a:ln>
        </p:spPr>
        <p:txBody>
          <a:bodyPr wrap="none" rtlCol="0">
            <a:spAutoFit/>
          </a:bodyPr>
          <a:lstStyle/>
          <a:p>
            <a:r>
              <a:rPr kumimoji="1" lang="ja-JP" altLang="en-US" sz="3600" dirty="0">
                <a:solidFill>
                  <a:schemeClr val="tx1">
                    <a:lumMod val="50000"/>
                    <a:lumOff val="50000"/>
                  </a:schemeClr>
                </a:solidFill>
              </a:rPr>
              <a:t>再掲</a:t>
            </a:r>
          </a:p>
        </p:txBody>
      </p:sp>
    </p:spTree>
    <p:extLst>
      <p:ext uri="{BB962C8B-B14F-4D97-AF65-F5344CB8AC3E}">
        <p14:creationId xmlns:p14="http://schemas.microsoft.com/office/powerpoint/2010/main" val="1075320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テキスト ボックス 2"/>
          <p:cNvSpPr txBox="1">
            <a:spLocks noChangeArrowheads="1"/>
          </p:cNvSpPr>
          <p:nvPr/>
        </p:nvSpPr>
        <p:spPr bwMode="auto">
          <a:xfrm>
            <a:off x="2246617" y="1344508"/>
            <a:ext cx="7649416" cy="4166298"/>
          </a:xfrm>
          <a:prstGeom prst="rect">
            <a:avLst/>
          </a:prstGeom>
          <a:noFill/>
          <a:ln w="9525">
            <a:solidFill>
              <a:schemeClr val="accent1"/>
            </a:solidFill>
            <a:miter lim="800000"/>
            <a:headEnd/>
            <a:tailEnd/>
          </a:ln>
        </p:spPr>
        <p:txBody>
          <a:bodyPr>
            <a:noAutofit/>
          </a:bodyPr>
          <a:lstStyle/>
          <a:p>
            <a:r>
              <a:rPr lang="en-US" altLang="ja-JP" sz="2400" dirty="0">
                <a:latin typeface="Century" panose="02040604050505020304" pitchFamily="18" charset="0"/>
              </a:rPr>
              <a:t>2014</a:t>
            </a:r>
            <a:r>
              <a:rPr lang="ja-JP" altLang="en-US" sz="2400" dirty="0">
                <a:latin typeface="Century" panose="02040604050505020304" pitchFamily="18" charset="0"/>
              </a:rPr>
              <a:t>年度の金融</a:t>
            </a:r>
            <a:r>
              <a:rPr lang="en-US" altLang="ja-JP" sz="2400" dirty="0">
                <a:latin typeface="Century" panose="02040604050505020304" pitchFamily="18" charset="0"/>
              </a:rPr>
              <a:t>EDI</a:t>
            </a:r>
            <a:r>
              <a:rPr lang="ja-JP" altLang="en-US" sz="2400" dirty="0">
                <a:latin typeface="Century" panose="02040604050505020304" pitchFamily="18" charset="0"/>
              </a:rPr>
              <a:t>実証および</a:t>
            </a:r>
            <a:r>
              <a:rPr lang="en-US" altLang="ja-JP" sz="2400" dirty="0">
                <a:latin typeface="Century" panose="02040604050505020304" pitchFamily="18" charset="0"/>
              </a:rPr>
              <a:t>2015</a:t>
            </a:r>
            <a:r>
              <a:rPr lang="ja-JP" altLang="en-US" sz="2400" dirty="0">
                <a:latin typeface="Century" panose="02040604050505020304" pitchFamily="18" charset="0"/>
              </a:rPr>
              <a:t>年度の</a:t>
            </a:r>
            <a:r>
              <a:rPr lang="ja-JP" altLang="ja-JP" sz="2400" dirty="0"/>
              <a:t>金融業界の決済高度化に向けた戦略的取組みに呼応</a:t>
            </a:r>
            <a:r>
              <a:rPr lang="ja-JP" altLang="en-US" sz="2400" dirty="0"/>
              <a:t>し</a:t>
            </a:r>
            <a:r>
              <a:rPr lang="ja-JP" altLang="en-US" sz="2400" dirty="0">
                <a:latin typeface="Century" panose="02040604050505020304" pitchFamily="18" charset="0"/>
              </a:rPr>
              <a:t>、産業界への普及促進を図る。</a:t>
            </a:r>
            <a:endParaRPr lang="en-US" altLang="ja-JP" sz="2400" dirty="0">
              <a:latin typeface="Century" panose="02040604050505020304" pitchFamily="18" charset="0"/>
            </a:endParaRPr>
          </a:p>
          <a:p>
            <a:endParaRPr lang="en-US" altLang="ja-JP" sz="2400" dirty="0">
              <a:latin typeface="Century" panose="02040604050505020304" pitchFamily="18" charset="0"/>
            </a:endParaRPr>
          </a:p>
          <a:p>
            <a:r>
              <a:rPr lang="ja-JP" altLang="en-US" sz="2400" dirty="0">
                <a:latin typeface="Century" panose="02040604050505020304" pitchFamily="18" charset="0"/>
              </a:rPr>
              <a:t>①</a:t>
            </a:r>
            <a:r>
              <a:rPr lang="ja-JP" altLang="ja-JP" sz="2400" dirty="0">
                <a:latin typeface="Century" panose="02040604050505020304" pitchFamily="18" charset="0"/>
              </a:rPr>
              <a:t>産業界の対応啓発と標準化のすり合わせを推進する。</a:t>
            </a:r>
          </a:p>
          <a:p>
            <a:endParaRPr lang="en-US" altLang="ja-JP" sz="2400" dirty="0">
              <a:latin typeface="Century" panose="02040604050505020304" pitchFamily="18" charset="0"/>
            </a:endParaRPr>
          </a:p>
          <a:p>
            <a:r>
              <a:rPr lang="ja-JP" altLang="en-US" sz="2400" dirty="0">
                <a:latin typeface="Century" panose="02040604050505020304" pitchFamily="18" charset="0"/>
              </a:rPr>
              <a:t>②</a:t>
            </a:r>
            <a:r>
              <a:rPr lang="ja-JP" altLang="ja-JP" sz="2400" dirty="0">
                <a:latin typeface="Century" panose="02040604050505020304" pitchFamily="18" charset="0"/>
              </a:rPr>
              <a:t>中小企業への普及促進策を検討する（商工会議所等）。</a:t>
            </a:r>
          </a:p>
          <a:p>
            <a:endParaRPr lang="en-US" altLang="ja-JP" sz="2400" dirty="0">
              <a:latin typeface="Century" panose="02040604050505020304" pitchFamily="18" charset="0"/>
            </a:endParaRPr>
          </a:p>
          <a:p>
            <a:r>
              <a:rPr lang="ja-JP" altLang="en-US" sz="2400" dirty="0">
                <a:latin typeface="Century" panose="02040604050505020304" pitchFamily="18" charset="0"/>
              </a:rPr>
              <a:t>③</a:t>
            </a:r>
            <a:r>
              <a:rPr lang="ja-JP" altLang="ja-JP" sz="2400" dirty="0">
                <a:latin typeface="Century" panose="02040604050505020304" pitchFamily="18" charset="0"/>
              </a:rPr>
              <a:t>金融新システムとのインタフェースを調査する。</a:t>
            </a:r>
          </a:p>
          <a:p>
            <a:endParaRPr lang="en-US" altLang="ja-JP" sz="2400" dirty="0">
              <a:latin typeface="Century" panose="02040604050505020304" pitchFamily="18" charset="0"/>
            </a:endParaRPr>
          </a:p>
          <a:p>
            <a:r>
              <a:rPr lang="ja-JP" altLang="en-US" sz="2400" dirty="0">
                <a:latin typeface="Century" panose="02040604050505020304" pitchFamily="18" charset="0"/>
              </a:rPr>
              <a:t>④</a:t>
            </a:r>
            <a:r>
              <a:rPr lang="ja-JP" altLang="ja-JP" sz="2400" dirty="0">
                <a:latin typeface="Century" panose="02040604050505020304" pitchFamily="18" charset="0"/>
              </a:rPr>
              <a:t>企業側</a:t>
            </a:r>
            <a:r>
              <a:rPr lang="en-US" altLang="ja-JP" sz="2400" dirty="0">
                <a:latin typeface="Century" panose="02040604050505020304" pitchFamily="18" charset="0"/>
              </a:rPr>
              <a:t>ISO20022</a:t>
            </a:r>
            <a:r>
              <a:rPr lang="ja-JP" altLang="ja-JP" sz="2400" dirty="0">
                <a:latin typeface="Century" panose="02040604050505020304" pitchFamily="18" charset="0"/>
              </a:rPr>
              <a:t>インタフェース導入ガイドを整備する。</a:t>
            </a:r>
          </a:p>
          <a:p>
            <a:endParaRPr lang="en-US" altLang="ja-JP" sz="2400" dirty="0">
              <a:latin typeface="Century" panose="02040604050505020304" pitchFamily="18" charset="0"/>
            </a:endParaRPr>
          </a:p>
        </p:txBody>
      </p:sp>
      <p:sp>
        <p:nvSpPr>
          <p:cNvPr id="19460" name="テキスト ボックス 4"/>
          <p:cNvSpPr txBox="1">
            <a:spLocks noChangeArrowheads="1"/>
          </p:cNvSpPr>
          <p:nvPr/>
        </p:nvSpPr>
        <p:spPr bwMode="auto">
          <a:xfrm>
            <a:off x="1714107" y="243189"/>
            <a:ext cx="7535085" cy="584775"/>
          </a:xfrm>
          <a:prstGeom prst="rect">
            <a:avLst/>
          </a:prstGeom>
          <a:noFill/>
          <a:ln w="9525">
            <a:noFill/>
            <a:miter lim="800000"/>
            <a:headEnd/>
            <a:tailEnd/>
          </a:ln>
        </p:spPr>
        <p:txBody>
          <a:bodyPr wrap="square">
            <a:spAutoFit/>
          </a:bodyPr>
          <a:lstStyle/>
          <a:p>
            <a:r>
              <a:rPr lang="ja-JP" altLang="en-US" sz="3200" b="1" dirty="0">
                <a:latin typeface="Calibri" pitchFamily="34" charset="0"/>
              </a:rPr>
              <a:t>１．</a:t>
            </a:r>
            <a:r>
              <a:rPr lang="ja-JP" altLang="en-US" sz="3200" dirty="0"/>
              <a:t>金流商流情報連携基盤の構築推進</a:t>
            </a:r>
            <a:endParaRPr lang="en-US" altLang="ja-JP" sz="3200" dirty="0"/>
          </a:p>
        </p:txBody>
      </p:sp>
      <p:sp>
        <p:nvSpPr>
          <p:cNvPr id="2" name="スライド番号プレースホルダー 1"/>
          <p:cNvSpPr>
            <a:spLocks noGrp="1"/>
          </p:cNvSpPr>
          <p:nvPr>
            <p:ph type="sldNum" sz="quarter" idx="12"/>
          </p:nvPr>
        </p:nvSpPr>
        <p:spPr/>
        <p:txBody>
          <a:bodyPr/>
          <a:lstStyle/>
          <a:p>
            <a:fld id="{673F65B0-C8AE-4183-9623-5699D39311B4}" type="slidenum">
              <a:rPr kumimoji="1" lang="ja-JP" altLang="en-US" smtClean="0"/>
              <a:t>3</a:t>
            </a:fld>
            <a:endParaRPr kumimoji="1" lang="ja-JP" altLang="en-US"/>
          </a:p>
        </p:txBody>
      </p:sp>
      <p:sp>
        <p:nvSpPr>
          <p:cNvPr id="7" name="テキスト ボックス 6"/>
          <p:cNvSpPr txBox="1"/>
          <p:nvPr/>
        </p:nvSpPr>
        <p:spPr>
          <a:xfrm>
            <a:off x="475080" y="282660"/>
            <a:ext cx="1107996" cy="646331"/>
          </a:xfrm>
          <a:prstGeom prst="rect">
            <a:avLst/>
          </a:prstGeom>
          <a:noFill/>
          <a:ln w="6350">
            <a:solidFill>
              <a:schemeClr val="tx1"/>
            </a:solidFill>
          </a:ln>
        </p:spPr>
        <p:txBody>
          <a:bodyPr wrap="none" rtlCol="0">
            <a:spAutoFit/>
          </a:bodyPr>
          <a:lstStyle/>
          <a:p>
            <a:r>
              <a:rPr kumimoji="1" lang="ja-JP" altLang="en-US" sz="3600" dirty="0">
                <a:solidFill>
                  <a:schemeClr val="tx1">
                    <a:lumMod val="50000"/>
                    <a:lumOff val="50000"/>
                  </a:schemeClr>
                </a:solidFill>
              </a:rPr>
              <a:t>再掲</a:t>
            </a:r>
          </a:p>
        </p:txBody>
      </p:sp>
    </p:spTree>
    <p:extLst>
      <p:ext uri="{BB962C8B-B14F-4D97-AF65-F5344CB8AC3E}">
        <p14:creationId xmlns:p14="http://schemas.microsoft.com/office/powerpoint/2010/main" val="13132633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テキスト ボックス 4"/>
          <p:cNvSpPr txBox="1">
            <a:spLocks noChangeArrowheads="1"/>
          </p:cNvSpPr>
          <p:nvPr/>
        </p:nvSpPr>
        <p:spPr bwMode="auto">
          <a:xfrm>
            <a:off x="716546" y="243189"/>
            <a:ext cx="10572145" cy="5262979"/>
          </a:xfrm>
          <a:prstGeom prst="rect">
            <a:avLst/>
          </a:prstGeom>
          <a:noFill/>
          <a:ln w="9525">
            <a:noFill/>
            <a:miter lim="800000"/>
            <a:headEnd/>
            <a:tailEnd/>
          </a:ln>
        </p:spPr>
        <p:txBody>
          <a:bodyPr wrap="square">
            <a:spAutoFit/>
          </a:bodyPr>
          <a:lstStyle/>
          <a:p>
            <a:r>
              <a:rPr lang="ja-JP" altLang="en-US" sz="3200" dirty="0">
                <a:latin typeface="Century" panose="02040604050505020304" pitchFamily="18" charset="0"/>
              </a:rPr>
              <a:t>①</a:t>
            </a:r>
            <a:r>
              <a:rPr lang="ja-JP" altLang="ja-JP" sz="3200" dirty="0">
                <a:latin typeface="Century" panose="02040604050505020304" pitchFamily="18" charset="0"/>
              </a:rPr>
              <a:t>産業界の対応啓発と標準化のすり合わせを推進する。</a:t>
            </a:r>
            <a:endParaRPr lang="en-US" altLang="ja-JP" sz="3200" dirty="0">
              <a:latin typeface="Century" panose="02040604050505020304" pitchFamily="18" charset="0"/>
            </a:endParaRPr>
          </a:p>
          <a:p>
            <a:pPr lvl="0"/>
            <a:endParaRPr lang="en-US" altLang="ja-JP" sz="2400" dirty="0">
              <a:solidFill>
                <a:prstClr val="black"/>
              </a:solidFill>
              <a:latin typeface="Century" panose="02040604050505020304" pitchFamily="18" charset="0"/>
            </a:endParaRPr>
          </a:p>
          <a:p>
            <a:pPr lvl="0"/>
            <a:r>
              <a:rPr lang="ja-JP" altLang="en-US" sz="2400" dirty="0">
                <a:solidFill>
                  <a:prstClr val="black"/>
                </a:solidFill>
                <a:latin typeface="Century" panose="02040604050505020304" pitchFamily="18" charset="0"/>
              </a:rPr>
              <a:t>　　・　金融</a:t>
            </a:r>
            <a:r>
              <a:rPr lang="en-US" altLang="ja-JP" sz="2400" dirty="0">
                <a:solidFill>
                  <a:prstClr val="black"/>
                </a:solidFill>
                <a:latin typeface="Century" panose="02040604050505020304" pitchFamily="18" charset="0"/>
              </a:rPr>
              <a:t>EDI</a:t>
            </a:r>
            <a:r>
              <a:rPr lang="ja-JP" altLang="en-US" sz="2400" dirty="0">
                <a:solidFill>
                  <a:prstClr val="black"/>
                </a:solidFill>
                <a:latin typeface="Century" panose="02040604050505020304" pitchFamily="18" charset="0"/>
              </a:rPr>
              <a:t>における商流情報等のあり方検討会議　への参加</a:t>
            </a:r>
            <a:endParaRPr lang="en-US" altLang="ja-JP" sz="2400" dirty="0">
              <a:solidFill>
                <a:prstClr val="black"/>
              </a:solidFill>
              <a:latin typeface="Century" panose="02040604050505020304" pitchFamily="18" charset="0"/>
            </a:endParaRPr>
          </a:p>
          <a:p>
            <a:pPr lvl="0"/>
            <a:r>
              <a:rPr lang="ja-JP" altLang="en-US" sz="2400" dirty="0">
                <a:solidFill>
                  <a:prstClr val="black"/>
                </a:solidFill>
                <a:latin typeface="Century" panose="02040604050505020304" pitchFamily="18" charset="0"/>
              </a:rPr>
              <a:t>　　　　</a:t>
            </a:r>
            <a:r>
              <a:rPr lang="en-US" altLang="ja-JP" sz="2400" dirty="0">
                <a:solidFill>
                  <a:prstClr val="black"/>
                </a:solidFill>
                <a:latin typeface="Century" panose="02040604050505020304" pitchFamily="18" charset="0"/>
              </a:rPr>
              <a:t>- </a:t>
            </a:r>
            <a:r>
              <a:rPr lang="ja-JP" altLang="en-US" sz="2400" dirty="0">
                <a:solidFill>
                  <a:prstClr val="black"/>
                </a:solidFill>
                <a:latin typeface="Century" panose="02040604050505020304" pitchFamily="18" charset="0"/>
              </a:rPr>
              <a:t>金融</a:t>
            </a:r>
            <a:r>
              <a:rPr lang="en-US" altLang="ja-JP" sz="2400" dirty="0">
                <a:solidFill>
                  <a:prstClr val="black"/>
                </a:solidFill>
                <a:latin typeface="Century" panose="02040604050505020304" pitchFamily="18" charset="0"/>
              </a:rPr>
              <a:t>EDI</a:t>
            </a:r>
            <a:r>
              <a:rPr lang="ja-JP" altLang="en-US" sz="2400" dirty="0">
                <a:solidFill>
                  <a:prstClr val="black"/>
                </a:solidFill>
                <a:latin typeface="Century" panose="02040604050505020304" pitchFamily="18" charset="0"/>
              </a:rPr>
              <a:t>に入れる商流の情報項目（案）が作成されつつある。</a:t>
            </a:r>
            <a:endParaRPr lang="en-US" altLang="ja-JP" sz="2400" dirty="0">
              <a:solidFill>
                <a:prstClr val="black"/>
              </a:solidFill>
              <a:latin typeface="Century" panose="02040604050505020304" pitchFamily="18" charset="0"/>
            </a:endParaRPr>
          </a:p>
          <a:p>
            <a:pPr lvl="0"/>
            <a:r>
              <a:rPr lang="ja-JP" altLang="en-US" sz="2400" dirty="0">
                <a:solidFill>
                  <a:prstClr val="black"/>
                </a:solidFill>
                <a:latin typeface="Century" panose="02040604050505020304" pitchFamily="18" charset="0"/>
              </a:rPr>
              <a:t>　　　　</a:t>
            </a:r>
            <a:r>
              <a:rPr lang="en-US" altLang="ja-JP" sz="2400" dirty="0">
                <a:solidFill>
                  <a:prstClr val="black"/>
                </a:solidFill>
                <a:latin typeface="Century" panose="02040604050505020304" pitchFamily="18" charset="0"/>
              </a:rPr>
              <a:t>- </a:t>
            </a:r>
            <a:r>
              <a:rPr lang="ja-JP" altLang="en-US" sz="2400" dirty="0">
                <a:solidFill>
                  <a:prstClr val="black"/>
                </a:solidFill>
                <a:latin typeface="Century" panose="02040604050505020304" pitchFamily="18" charset="0"/>
              </a:rPr>
              <a:t>維持管理の方法、組織についての方針が検討される見込み</a:t>
            </a:r>
            <a:endParaRPr lang="en-US" altLang="ja-JP" sz="2400" dirty="0">
              <a:solidFill>
                <a:prstClr val="black"/>
              </a:solidFill>
              <a:latin typeface="Century" panose="02040604050505020304" pitchFamily="18" charset="0"/>
            </a:endParaRPr>
          </a:p>
          <a:p>
            <a:pPr lvl="0"/>
            <a:endParaRPr lang="en-US" altLang="ja-JP" sz="2400" dirty="0">
              <a:solidFill>
                <a:prstClr val="black"/>
              </a:solidFill>
              <a:latin typeface="Century" panose="02040604050505020304" pitchFamily="18" charset="0"/>
            </a:endParaRPr>
          </a:p>
          <a:p>
            <a:r>
              <a:rPr lang="ja-JP" altLang="en-US" sz="3200" dirty="0">
                <a:latin typeface="Century" panose="02040604050505020304" pitchFamily="18" charset="0"/>
              </a:rPr>
              <a:t>②</a:t>
            </a:r>
            <a:r>
              <a:rPr lang="ja-JP" altLang="ja-JP" sz="3200" dirty="0">
                <a:latin typeface="Century" panose="02040604050505020304" pitchFamily="18" charset="0"/>
              </a:rPr>
              <a:t>中小企業への普及促進策を検討する（商工会議所等）。</a:t>
            </a:r>
            <a:endParaRPr lang="en-US" altLang="ja-JP" sz="3200" dirty="0">
              <a:latin typeface="Century" panose="02040604050505020304" pitchFamily="18" charset="0"/>
            </a:endParaRPr>
          </a:p>
          <a:p>
            <a:pPr lvl="0"/>
            <a:endParaRPr lang="en-US" altLang="ja-JP" sz="2400" dirty="0">
              <a:solidFill>
                <a:prstClr val="black"/>
              </a:solidFill>
              <a:latin typeface="Century" panose="02040604050505020304" pitchFamily="18" charset="0"/>
            </a:endParaRPr>
          </a:p>
          <a:p>
            <a:pPr lvl="0"/>
            <a:r>
              <a:rPr lang="ja-JP" altLang="en-US" sz="2400" dirty="0">
                <a:solidFill>
                  <a:prstClr val="black"/>
                </a:solidFill>
                <a:latin typeface="Century" panose="02040604050505020304" pitchFamily="18" charset="0"/>
              </a:rPr>
              <a:t>　　・　金融</a:t>
            </a:r>
            <a:r>
              <a:rPr lang="en-US" altLang="ja-JP" sz="2400" dirty="0">
                <a:solidFill>
                  <a:prstClr val="black"/>
                </a:solidFill>
                <a:latin typeface="Century" panose="02040604050505020304" pitchFamily="18" charset="0"/>
              </a:rPr>
              <a:t>EDI</a:t>
            </a:r>
            <a:r>
              <a:rPr lang="ja-JP" altLang="en-US" sz="2400" dirty="0">
                <a:solidFill>
                  <a:prstClr val="black"/>
                </a:solidFill>
                <a:latin typeface="Century" panose="02040604050505020304" pitchFamily="18" charset="0"/>
              </a:rPr>
              <a:t>における商流情報等のあり方検討会議　への参加</a:t>
            </a:r>
            <a:endParaRPr lang="en-US" altLang="ja-JP" sz="2400" dirty="0">
              <a:solidFill>
                <a:prstClr val="black"/>
              </a:solidFill>
              <a:latin typeface="Century" panose="02040604050505020304" pitchFamily="18" charset="0"/>
            </a:endParaRPr>
          </a:p>
          <a:p>
            <a:pPr lvl="0"/>
            <a:r>
              <a:rPr lang="ja-JP" altLang="en-US" sz="2400" dirty="0">
                <a:solidFill>
                  <a:prstClr val="black"/>
                </a:solidFill>
                <a:latin typeface="Century" panose="02040604050505020304" pitchFamily="18" charset="0"/>
              </a:rPr>
              <a:t>　　・　経営力向上・</a:t>
            </a:r>
            <a:r>
              <a:rPr lang="en-US" altLang="ja-JP" sz="2400" dirty="0">
                <a:solidFill>
                  <a:prstClr val="black"/>
                </a:solidFill>
                <a:latin typeface="Century" panose="02040604050505020304" pitchFamily="18" charset="0"/>
              </a:rPr>
              <a:t>IT</a:t>
            </a:r>
            <a:r>
              <a:rPr lang="ja-JP" altLang="en-US" sz="2400" dirty="0">
                <a:solidFill>
                  <a:prstClr val="black"/>
                </a:solidFill>
                <a:latin typeface="Century" panose="02040604050505020304" pitchFamily="18" charset="0"/>
              </a:rPr>
              <a:t>基盤整備支援事業</a:t>
            </a:r>
            <a:r>
              <a:rPr lang="en-US" altLang="ja-JP" sz="2400" dirty="0">
                <a:solidFill>
                  <a:prstClr val="black"/>
                </a:solidFill>
                <a:latin typeface="Century" panose="02040604050505020304" pitchFamily="18" charset="0"/>
              </a:rPr>
              <a:t>(</a:t>
            </a:r>
            <a:r>
              <a:rPr lang="ja-JP" altLang="en-US" sz="2400" dirty="0">
                <a:solidFill>
                  <a:prstClr val="black"/>
                </a:solidFill>
                <a:latin typeface="Century" panose="02040604050505020304" pitchFamily="18" charset="0"/>
              </a:rPr>
              <a:t>次世代企業間データ連携調査事業</a:t>
            </a:r>
            <a:r>
              <a:rPr lang="en-US" altLang="ja-JP" sz="2400" dirty="0">
                <a:solidFill>
                  <a:prstClr val="black"/>
                </a:solidFill>
                <a:latin typeface="Century" panose="02040604050505020304" pitchFamily="18" charset="0"/>
              </a:rPr>
              <a:t>)</a:t>
            </a:r>
            <a:br>
              <a:rPr lang="en-US" altLang="ja-JP" sz="2400" dirty="0">
                <a:solidFill>
                  <a:prstClr val="black"/>
                </a:solidFill>
                <a:latin typeface="Century" panose="02040604050505020304" pitchFamily="18" charset="0"/>
              </a:rPr>
            </a:br>
            <a:r>
              <a:rPr lang="ja-JP" altLang="en-US" sz="2400" dirty="0">
                <a:solidFill>
                  <a:prstClr val="black"/>
                </a:solidFill>
                <a:latin typeface="Century" panose="02040604050505020304" pitchFamily="18" charset="0"/>
              </a:rPr>
              <a:t>　　　　　</a:t>
            </a:r>
            <a:r>
              <a:rPr lang="ja-JP" altLang="en-US" sz="2400" dirty="0" err="1"/>
              <a:t>への</a:t>
            </a:r>
            <a:r>
              <a:rPr lang="ja-JP" altLang="en-US" sz="2400" dirty="0"/>
              <a:t>参加（検討中）</a:t>
            </a:r>
            <a:endParaRPr lang="en-US" altLang="ja-JP" sz="2400" dirty="0">
              <a:solidFill>
                <a:prstClr val="black"/>
              </a:solidFill>
              <a:latin typeface="Century" panose="02040604050505020304" pitchFamily="18" charset="0"/>
            </a:endParaRPr>
          </a:p>
          <a:p>
            <a:pPr lvl="0"/>
            <a:endParaRPr lang="en-US" altLang="ja-JP" sz="2400" dirty="0">
              <a:solidFill>
                <a:prstClr val="black"/>
              </a:solidFill>
              <a:latin typeface="Century" panose="02040604050505020304" pitchFamily="18" charset="0"/>
            </a:endParaRPr>
          </a:p>
          <a:p>
            <a:endParaRPr lang="ja-JP" altLang="ja-JP" sz="3200" dirty="0">
              <a:latin typeface="Century" panose="02040604050505020304" pitchFamily="18" charset="0"/>
            </a:endParaRPr>
          </a:p>
        </p:txBody>
      </p:sp>
      <p:sp>
        <p:nvSpPr>
          <p:cNvPr id="2" name="スライド番号プレースホルダー 1"/>
          <p:cNvSpPr>
            <a:spLocks noGrp="1"/>
          </p:cNvSpPr>
          <p:nvPr>
            <p:ph type="sldNum" sz="quarter" idx="12"/>
          </p:nvPr>
        </p:nvSpPr>
        <p:spPr/>
        <p:txBody>
          <a:bodyPr/>
          <a:lstStyle/>
          <a:p>
            <a:fld id="{673F65B0-C8AE-4183-9623-5699D39311B4}" type="slidenum">
              <a:rPr kumimoji="1" lang="ja-JP" altLang="en-US" smtClean="0"/>
              <a:t>4</a:t>
            </a:fld>
            <a:endParaRPr kumimoji="1" lang="ja-JP" altLang="en-US"/>
          </a:p>
        </p:txBody>
      </p:sp>
    </p:spTree>
    <p:extLst>
      <p:ext uri="{BB962C8B-B14F-4D97-AF65-F5344CB8AC3E}">
        <p14:creationId xmlns:p14="http://schemas.microsoft.com/office/powerpoint/2010/main" val="7670700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テキスト ボックス 4"/>
          <p:cNvSpPr txBox="1">
            <a:spLocks noChangeArrowheads="1"/>
          </p:cNvSpPr>
          <p:nvPr/>
        </p:nvSpPr>
        <p:spPr bwMode="auto">
          <a:xfrm>
            <a:off x="716546" y="243189"/>
            <a:ext cx="10572145" cy="4401205"/>
          </a:xfrm>
          <a:prstGeom prst="rect">
            <a:avLst/>
          </a:prstGeom>
          <a:noFill/>
          <a:ln w="9525">
            <a:noFill/>
            <a:miter lim="800000"/>
            <a:headEnd/>
            <a:tailEnd/>
          </a:ln>
        </p:spPr>
        <p:txBody>
          <a:bodyPr wrap="square">
            <a:spAutoFit/>
          </a:bodyPr>
          <a:lstStyle/>
          <a:p>
            <a:r>
              <a:rPr lang="ja-JP" altLang="en-US" sz="3200" dirty="0">
                <a:latin typeface="Century" panose="02040604050505020304" pitchFamily="18" charset="0"/>
              </a:rPr>
              <a:t>③</a:t>
            </a:r>
            <a:r>
              <a:rPr lang="ja-JP" altLang="ja-JP" sz="3200" dirty="0">
                <a:latin typeface="Century" panose="02040604050505020304" pitchFamily="18" charset="0"/>
              </a:rPr>
              <a:t>金融新システムとのインタフェースを調査する。</a:t>
            </a:r>
            <a:endParaRPr lang="en-US" altLang="ja-JP" sz="3200" dirty="0">
              <a:latin typeface="Century" panose="02040604050505020304" pitchFamily="18" charset="0"/>
            </a:endParaRPr>
          </a:p>
          <a:p>
            <a:pPr lvl="0"/>
            <a:endParaRPr lang="en-US" altLang="ja-JP" sz="2400" dirty="0">
              <a:solidFill>
                <a:prstClr val="black"/>
              </a:solidFill>
              <a:latin typeface="Century" panose="02040604050505020304" pitchFamily="18" charset="0"/>
            </a:endParaRPr>
          </a:p>
          <a:p>
            <a:pPr lvl="0"/>
            <a:r>
              <a:rPr lang="ja-JP" altLang="en-US" sz="2400" dirty="0">
                <a:solidFill>
                  <a:prstClr val="black"/>
                </a:solidFill>
                <a:latin typeface="Century" panose="02040604050505020304" pitchFamily="18" charset="0"/>
              </a:rPr>
              <a:t>　　・　</a:t>
            </a:r>
            <a:r>
              <a:rPr lang="en-US" altLang="ja-JP" sz="2400" dirty="0">
                <a:latin typeface="Century" panose="02040604050505020304" pitchFamily="18" charset="0"/>
              </a:rPr>
              <a:t> XML</a:t>
            </a:r>
            <a:r>
              <a:rPr lang="ja-JP" altLang="en-US" sz="2400" dirty="0">
                <a:latin typeface="Century" panose="02040604050505020304" pitchFamily="18" charset="0"/>
              </a:rPr>
              <a:t>電文への移行に関する検討会　への参加</a:t>
            </a:r>
            <a:endParaRPr lang="en-US" altLang="ja-JP" sz="2400" dirty="0">
              <a:latin typeface="Century" panose="02040604050505020304" pitchFamily="18" charset="0"/>
            </a:endParaRPr>
          </a:p>
          <a:p>
            <a:pPr lvl="0"/>
            <a:r>
              <a:rPr lang="ja-JP" altLang="en-US" sz="2400" dirty="0">
                <a:solidFill>
                  <a:prstClr val="black"/>
                </a:solidFill>
                <a:latin typeface="Century" panose="02040604050505020304" pitchFamily="18" charset="0"/>
              </a:rPr>
              <a:t>　　　　　具体的な検討には至っていない。</a:t>
            </a:r>
            <a:endParaRPr lang="en-US" altLang="ja-JP" sz="2400" dirty="0">
              <a:solidFill>
                <a:prstClr val="black"/>
              </a:solidFill>
              <a:latin typeface="Century" panose="02040604050505020304" pitchFamily="18" charset="0"/>
            </a:endParaRPr>
          </a:p>
          <a:p>
            <a:pPr lvl="0"/>
            <a:r>
              <a:rPr lang="ja-JP" altLang="en-US" sz="2400" dirty="0">
                <a:solidFill>
                  <a:prstClr val="black"/>
                </a:solidFill>
                <a:latin typeface="Century" panose="02040604050505020304" pitchFamily="18" charset="0"/>
              </a:rPr>
              <a:t>　　　　　実証で使われたインタフェースが継承されるのでは？</a:t>
            </a:r>
            <a:endParaRPr lang="en-US" altLang="ja-JP" sz="2400" dirty="0">
              <a:solidFill>
                <a:prstClr val="black"/>
              </a:solidFill>
              <a:latin typeface="Century" panose="02040604050505020304" pitchFamily="18" charset="0"/>
            </a:endParaRPr>
          </a:p>
          <a:p>
            <a:pPr lvl="0"/>
            <a:endParaRPr lang="en-US" altLang="ja-JP" sz="2400" dirty="0">
              <a:solidFill>
                <a:prstClr val="black"/>
              </a:solidFill>
              <a:latin typeface="Century" panose="02040604050505020304" pitchFamily="18" charset="0"/>
            </a:endParaRPr>
          </a:p>
          <a:p>
            <a:r>
              <a:rPr lang="ja-JP" altLang="en-US" sz="3200" dirty="0">
                <a:latin typeface="Century" panose="02040604050505020304" pitchFamily="18" charset="0"/>
              </a:rPr>
              <a:t>④</a:t>
            </a:r>
            <a:r>
              <a:rPr lang="ja-JP" altLang="ja-JP" sz="3200" dirty="0">
                <a:latin typeface="Century" panose="02040604050505020304" pitchFamily="18" charset="0"/>
              </a:rPr>
              <a:t>企業側</a:t>
            </a:r>
            <a:r>
              <a:rPr lang="en-US" altLang="ja-JP" sz="3200" dirty="0">
                <a:latin typeface="Century" panose="02040604050505020304" pitchFamily="18" charset="0"/>
              </a:rPr>
              <a:t>ISO20022</a:t>
            </a:r>
            <a:r>
              <a:rPr lang="ja-JP" altLang="ja-JP" sz="3200" dirty="0">
                <a:latin typeface="Century" panose="02040604050505020304" pitchFamily="18" charset="0"/>
              </a:rPr>
              <a:t>インタフェース導入ガイドを整備する。</a:t>
            </a:r>
          </a:p>
          <a:p>
            <a:endParaRPr lang="en-US" altLang="ja-JP" sz="2400" dirty="0">
              <a:solidFill>
                <a:prstClr val="black"/>
              </a:solidFill>
              <a:latin typeface="Century" panose="02040604050505020304" pitchFamily="18" charset="0"/>
            </a:endParaRPr>
          </a:p>
          <a:p>
            <a:pPr lvl="0"/>
            <a:r>
              <a:rPr lang="ja-JP" altLang="en-US" sz="2400" dirty="0">
                <a:solidFill>
                  <a:prstClr val="black"/>
                </a:solidFill>
                <a:latin typeface="Century" panose="02040604050505020304" pitchFamily="18" charset="0"/>
              </a:rPr>
              <a:t>　　・　</a:t>
            </a:r>
            <a:r>
              <a:rPr lang="en-US" altLang="ja-JP" sz="2400" dirty="0">
                <a:solidFill>
                  <a:prstClr val="black"/>
                </a:solidFill>
                <a:latin typeface="Century" panose="02040604050505020304" pitchFamily="18" charset="0"/>
              </a:rPr>
              <a:t> </a:t>
            </a:r>
            <a:r>
              <a:rPr lang="ja-JP" altLang="en-US" sz="2400" dirty="0">
                <a:solidFill>
                  <a:prstClr val="black"/>
                </a:solidFill>
                <a:latin typeface="Century" panose="02040604050505020304" pitchFamily="18" charset="0"/>
              </a:rPr>
              <a:t>未着手</a:t>
            </a:r>
            <a:endParaRPr lang="en-US" altLang="ja-JP" sz="2400" dirty="0">
              <a:solidFill>
                <a:prstClr val="black"/>
              </a:solidFill>
              <a:latin typeface="Century" panose="02040604050505020304" pitchFamily="18" charset="0"/>
            </a:endParaRPr>
          </a:p>
          <a:p>
            <a:pPr lvl="0"/>
            <a:r>
              <a:rPr lang="ja-JP" altLang="en-US" sz="2400" dirty="0">
                <a:solidFill>
                  <a:prstClr val="black"/>
                </a:solidFill>
                <a:latin typeface="Century" panose="02040604050505020304" pitchFamily="18" charset="0"/>
              </a:rPr>
              <a:t>　　　　　③の進捗待ち</a:t>
            </a:r>
            <a:endParaRPr lang="en-US" altLang="ja-JP" sz="2400" dirty="0">
              <a:solidFill>
                <a:prstClr val="black"/>
              </a:solidFill>
              <a:latin typeface="Century" panose="02040604050505020304" pitchFamily="18" charset="0"/>
            </a:endParaRPr>
          </a:p>
          <a:p>
            <a:pPr lvl="0"/>
            <a:endParaRPr lang="en-US" altLang="ja-JP" sz="2400" dirty="0">
              <a:solidFill>
                <a:prstClr val="black"/>
              </a:solidFill>
              <a:latin typeface="Century" panose="02040604050505020304" pitchFamily="18" charset="0"/>
            </a:endParaRPr>
          </a:p>
        </p:txBody>
      </p:sp>
      <p:sp>
        <p:nvSpPr>
          <p:cNvPr id="2" name="スライド番号プレースホルダー 1"/>
          <p:cNvSpPr>
            <a:spLocks noGrp="1"/>
          </p:cNvSpPr>
          <p:nvPr>
            <p:ph type="sldNum" sz="quarter" idx="12"/>
          </p:nvPr>
        </p:nvSpPr>
        <p:spPr/>
        <p:txBody>
          <a:bodyPr/>
          <a:lstStyle/>
          <a:p>
            <a:fld id="{673F65B0-C8AE-4183-9623-5699D39311B4}" type="slidenum">
              <a:rPr kumimoji="1" lang="ja-JP" altLang="en-US" smtClean="0"/>
              <a:t>5</a:t>
            </a:fld>
            <a:endParaRPr kumimoji="1" lang="ja-JP" altLang="en-US"/>
          </a:p>
        </p:txBody>
      </p:sp>
    </p:spTree>
    <p:extLst>
      <p:ext uri="{BB962C8B-B14F-4D97-AF65-F5344CB8AC3E}">
        <p14:creationId xmlns:p14="http://schemas.microsoft.com/office/powerpoint/2010/main" val="35171976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テキスト ボックス 2"/>
          <p:cNvSpPr txBox="1">
            <a:spLocks noChangeArrowheads="1"/>
          </p:cNvSpPr>
          <p:nvPr/>
        </p:nvSpPr>
        <p:spPr bwMode="auto">
          <a:xfrm>
            <a:off x="1668655" y="1173290"/>
            <a:ext cx="8993249" cy="5004100"/>
          </a:xfrm>
          <a:prstGeom prst="rect">
            <a:avLst/>
          </a:prstGeom>
          <a:noFill/>
          <a:ln w="9525">
            <a:solidFill>
              <a:schemeClr val="accent1"/>
            </a:solidFill>
            <a:miter lim="800000"/>
            <a:headEnd/>
            <a:tailEnd/>
          </a:ln>
        </p:spPr>
        <p:txBody>
          <a:bodyPr>
            <a:noAutofit/>
          </a:bodyPr>
          <a:lstStyle/>
          <a:p>
            <a:r>
              <a:rPr lang="en-US" altLang="ja-JP" sz="2400" dirty="0">
                <a:latin typeface="Century" panose="02040604050505020304" pitchFamily="18" charset="0"/>
              </a:rPr>
              <a:t>XML</a:t>
            </a:r>
            <a:r>
              <a:rPr lang="ja-JP" altLang="en-US" sz="2400" dirty="0">
                <a:latin typeface="Century" panose="02040604050505020304" pitchFamily="18" charset="0"/>
              </a:rPr>
              <a:t>電文への移行に向けて、金流商流情報連携の国際標準化を推進する。</a:t>
            </a:r>
            <a:endParaRPr lang="en-US" altLang="ja-JP" sz="2400" dirty="0">
              <a:latin typeface="Century" panose="02040604050505020304" pitchFamily="18" charset="0"/>
            </a:endParaRPr>
          </a:p>
          <a:p>
            <a:endParaRPr lang="en-US" altLang="ja-JP" sz="2400" dirty="0">
              <a:latin typeface="Century" panose="02040604050505020304" pitchFamily="18" charset="0"/>
            </a:endParaRPr>
          </a:p>
          <a:p>
            <a:pPr marL="342900" indent="-342900">
              <a:buFont typeface="Wingdings" panose="05000000000000000000" pitchFamily="2" charset="2"/>
              <a:buChar char="Ø"/>
            </a:pPr>
            <a:r>
              <a:rPr lang="ja-JP" altLang="en-US" sz="2400" dirty="0">
                <a:latin typeface="Century" panose="02040604050505020304" pitchFamily="18" charset="0"/>
              </a:rPr>
              <a:t>国際標準の枠組みの中で、金融新システムへの商流情報組込み方法の検討を行う。</a:t>
            </a:r>
            <a:endParaRPr lang="en-US" altLang="ja-JP" sz="2400" dirty="0">
              <a:latin typeface="Century" panose="02040604050505020304" pitchFamily="18" charset="0"/>
            </a:endParaRPr>
          </a:p>
          <a:p>
            <a:pPr marL="342900" indent="-342900">
              <a:buFont typeface="Wingdings" panose="05000000000000000000" pitchFamily="2" charset="2"/>
              <a:buChar char="Ø"/>
            </a:pPr>
            <a:endParaRPr lang="en-US" altLang="ja-JP" sz="2400" dirty="0">
              <a:latin typeface="Century" panose="02040604050505020304" pitchFamily="18" charset="0"/>
            </a:endParaRPr>
          </a:p>
          <a:p>
            <a:pPr marL="342900" indent="-342900">
              <a:buFont typeface="Wingdings" panose="05000000000000000000" pitchFamily="2" charset="2"/>
              <a:buChar char="Ø"/>
            </a:pPr>
            <a:r>
              <a:rPr lang="en-US" altLang="ja-JP" sz="2400" dirty="0">
                <a:latin typeface="Century" panose="02040604050505020304" pitchFamily="18" charset="0"/>
              </a:rPr>
              <a:t>XML</a:t>
            </a:r>
            <a:r>
              <a:rPr lang="ja-JP" altLang="en-US" sz="2400" dirty="0">
                <a:latin typeface="Century" panose="02040604050505020304" pitchFamily="18" charset="0"/>
              </a:rPr>
              <a:t>電文への移行に向けた、</a:t>
            </a:r>
            <a:r>
              <a:rPr lang="en-US" altLang="ja-JP" sz="2400" dirty="0">
                <a:latin typeface="Century" panose="02040604050505020304" pitchFamily="18" charset="0"/>
              </a:rPr>
              <a:t>ISO20022</a:t>
            </a:r>
            <a:r>
              <a:rPr lang="ja-JP" altLang="en-US" sz="2400" dirty="0">
                <a:latin typeface="Century" panose="02040604050505020304" pitchFamily="18" charset="0"/>
              </a:rPr>
              <a:t>（</a:t>
            </a:r>
            <a:r>
              <a:rPr lang="en-US" altLang="ja-JP" sz="2400" dirty="0">
                <a:latin typeface="Century" panose="02040604050505020304" pitchFamily="18" charset="0"/>
              </a:rPr>
              <a:t>Pain</a:t>
            </a:r>
            <a:r>
              <a:rPr lang="ja-JP" altLang="en-US" sz="2400" dirty="0" err="1">
                <a:latin typeface="Century" panose="02040604050505020304" pitchFamily="18" charset="0"/>
              </a:rPr>
              <a:t>、</a:t>
            </a:r>
            <a:r>
              <a:rPr lang="en-US" altLang="ja-JP" sz="2400" dirty="0" err="1">
                <a:latin typeface="Century" panose="02040604050505020304" pitchFamily="18" charset="0"/>
              </a:rPr>
              <a:t>Camt</a:t>
            </a:r>
            <a:r>
              <a:rPr lang="ja-JP" altLang="en-US" sz="2400" dirty="0">
                <a:latin typeface="Century" panose="02040604050505020304" pitchFamily="18" charset="0"/>
              </a:rPr>
              <a:t>）と全銀フォーマット（総合振込、振込入金通知、入出金明細）との項目対応付け（マッピング）について、必要に応じて検討を行う。</a:t>
            </a:r>
            <a:endParaRPr lang="en-US" altLang="ja-JP" sz="2400" dirty="0">
              <a:latin typeface="Century" panose="02040604050505020304" pitchFamily="18" charset="0"/>
            </a:endParaRPr>
          </a:p>
          <a:p>
            <a:pPr marL="342900" indent="-342900">
              <a:buFont typeface="Wingdings" panose="05000000000000000000" pitchFamily="2" charset="2"/>
              <a:buChar char="Ø"/>
            </a:pPr>
            <a:endParaRPr lang="en-US" altLang="ja-JP" sz="2400" dirty="0">
              <a:latin typeface="Century" panose="02040604050505020304" pitchFamily="18" charset="0"/>
            </a:endParaRPr>
          </a:p>
          <a:p>
            <a:pPr marL="342900" indent="-342900">
              <a:buFont typeface="Wingdings" panose="05000000000000000000" pitchFamily="2" charset="2"/>
              <a:buChar char="Ø"/>
            </a:pPr>
            <a:r>
              <a:rPr lang="ja-JP" altLang="en-US" sz="2400" dirty="0">
                <a:latin typeface="Century" panose="02040604050505020304" pitchFamily="18" charset="0"/>
              </a:rPr>
              <a:t>国連</a:t>
            </a:r>
            <a:r>
              <a:rPr lang="en-US" altLang="ja-JP" sz="2400" dirty="0">
                <a:latin typeface="Century" panose="02040604050505020304" pitchFamily="18" charset="0"/>
              </a:rPr>
              <a:t>CEFACT</a:t>
            </a:r>
            <a:r>
              <a:rPr lang="ja-JP" altLang="en-US" sz="2400" dirty="0">
                <a:latin typeface="Century" panose="02040604050505020304" pitchFamily="18" charset="0"/>
              </a:rPr>
              <a:t>支払通知メッセージと</a:t>
            </a:r>
            <a:r>
              <a:rPr lang="en-US" altLang="ja-JP" sz="2400" dirty="0">
                <a:latin typeface="Century" panose="02040604050505020304" pitchFamily="18" charset="0"/>
              </a:rPr>
              <a:t>ISO 20022</a:t>
            </a:r>
            <a:r>
              <a:rPr lang="ja-JP" altLang="en-US" sz="2400" dirty="0">
                <a:latin typeface="Century" panose="02040604050505020304" pitchFamily="18" charset="0"/>
              </a:rPr>
              <a:t>標準の組み合わせ実装方式案を作成し、実装方式の</a:t>
            </a:r>
            <a:r>
              <a:rPr lang="en-US" altLang="ja-JP" sz="2400" dirty="0">
                <a:latin typeface="Century" panose="02040604050505020304" pitchFamily="18" charset="0"/>
              </a:rPr>
              <a:t>ISO TC68</a:t>
            </a:r>
            <a:r>
              <a:rPr lang="ja-JP" altLang="en-US" sz="2400" dirty="0" err="1">
                <a:latin typeface="Century" panose="02040604050505020304" pitchFamily="18" charset="0"/>
              </a:rPr>
              <a:t>への</a:t>
            </a:r>
            <a:r>
              <a:rPr lang="ja-JP" altLang="en-US" sz="2400" dirty="0">
                <a:latin typeface="Century" panose="02040604050505020304" pitchFamily="18" charset="0"/>
              </a:rPr>
              <a:t>申請・登録を準備する。</a:t>
            </a:r>
            <a:endParaRPr lang="en-US" altLang="ja-JP" sz="2400" dirty="0">
              <a:latin typeface="Century" panose="02040604050505020304" pitchFamily="18" charset="0"/>
            </a:endParaRPr>
          </a:p>
          <a:p>
            <a:endParaRPr lang="en-US" altLang="ja-JP" sz="2400" dirty="0">
              <a:latin typeface="Century" panose="02040604050505020304" pitchFamily="18" charset="0"/>
            </a:endParaRPr>
          </a:p>
        </p:txBody>
      </p:sp>
      <p:sp>
        <p:nvSpPr>
          <p:cNvPr id="19460" name="テキスト ボックス 4"/>
          <p:cNvSpPr txBox="1">
            <a:spLocks noChangeArrowheads="1"/>
          </p:cNvSpPr>
          <p:nvPr/>
        </p:nvSpPr>
        <p:spPr bwMode="auto">
          <a:xfrm>
            <a:off x="1657638" y="371732"/>
            <a:ext cx="8912502" cy="584775"/>
          </a:xfrm>
          <a:prstGeom prst="rect">
            <a:avLst/>
          </a:prstGeom>
          <a:noFill/>
          <a:ln w="9525">
            <a:noFill/>
            <a:miter lim="800000"/>
            <a:headEnd/>
            <a:tailEnd/>
          </a:ln>
        </p:spPr>
        <p:txBody>
          <a:bodyPr wrap="square">
            <a:spAutoFit/>
          </a:bodyPr>
          <a:lstStyle/>
          <a:p>
            <a:r>
              <a:rPr lang="ja-JP" altLang="en-US" sz="3200" b="1" dirty="0">
                <a:latin typeface="Calibri" pitchFamily="34" charset="0"/>
              </a:rPr>
              <a:t>２．金流商流情報連携のための標準化促進</a:t>
            </a:r>
            <a:endParaRPr lang="ja-JP" altLang="ja-JP" sz="3200" b="1" dirty="0">
              <a:latin typeface="Calibri" pitchFamily="34" charset="0"/>
            </a:endParaRPr>
          </a:p>
        </p:txBody>
      </p:sp>
      <p:sp>
        <p:nvSpPr>
          <p:cNvPr id="2" name="スライド番号プレースホルダー 1"/>
          <p:cNvSpPr>
            <a:spLocks noGrp="1"/>
          </p:cNvSpPr>
          <p:nvPr>
            <p:ph type="sldNum" sz="quarter" idx="12"/>
          </p:nvPr>
        </p:nvSpPr>
        <p:spPr/>
        <p:txBody>
          <a:bodyPr/>
          <a:lstStyle/>
          <a:p>
            <a:fld id="{673F65B0-C8AE-4183-9623-5699D39311B4}" type="slidenum">
              <a:rPr kumimoji="1" lang="ja-JP" altLang="en-US" smtClean="0"/>
              <a:t>6</a:t>
            </a:fld>
            <a:endParaRPr kumimoji="1" lang="ja-JP" altLang="en-US"/>
          </a:p>
        </p:txBody>
      </p:sp>
      <p:sp>
        <p:nvSpPr>
          <p:cNvPr id="5" name="テキスト ボックス 4"/>
          <p:cNvSpPr txBox="1"/>
          <p:nvPr/>
        </p:nvSpPr>
        <p:spPr>
          <a:xfrm>
            <a:off x="475080" y="282660"/>
            <a:ext cx="1107996" cy="646331"/>
          </a:xfrm>
          <a:prstGeom prst="rect">
            <a:avLst/>
          </a:prstGeom>
          <a:noFill/>
          <a:ln w="6350">
            <a:solidFill>
              <a:schemeClr val="tx1"/>
            </a:solidFill>
          </a:ln>
        </p:spPr>
        <p:txBody>
          <a:bodyPr wrap="none" rtlCol="0">
            <a:spAutoFit/>
          </a:bodyPr>
          <a:lstStyle/>
          <a:p>
            <a:r>
              <a:rPr kumimoji="1" lang="ja-JP" altLang="en-US" sz="3600" dirty="0">
                <a:solidFill>
                  <a:schemeClr val="tx1">
                    <a:lumMod val="50000"/>
                    <a:lumOff val="50000"/>
                  </a:schemeClr>
                </a:solidFill>
              </a:rPr>
              <a:t>再掲</a:t>
            </a:r>
          </a:p>
        </p:txBody>
      </p:sp>
      <p:sp>
        <p:nvSpPr>
          <p:cNvPr id="3" name="テキスト ボックス 2"/>
          <p:cNvSpPr txBox="1"/>
          <p:nvPr/>
        </p:nvSpPr>
        <p:spPr>
          <a:xfrm>
            <a:off x="7775785" y="5808057"/>
            <a:ext cx="2794355" cy="307777"/>
          </a:xfrm>
          <a:prstGeom prst="rect">
            <a:avLst/>
          </a:prstGeom>
          <a:noFill/>
        </p:spPr>
        <p:txBody>
          <a:bodyPr wrap="none" rtlCol="0">
            <a:spAutoFit/>
          </a:bodyPr>
          <a:lstStyle/>
          <a:p>
            <a:r>
              <a:rPr lang="ja-JP" altLang="en-US" sz="1400" dirty="0">
                <a:latin typeface="Century" panose="02040604050505020304" pitchFamily="18" charset="0"/>
              </a:rPr>
              <a:t>注）</a:t>
            </a:r>
            <a:r>
              <a:rPr lang="en-US" altLang="ja-JP" sz="1400" dirty="0">
                <a:latin typeface="Century" panose="02040604050505020304" pitchFamily="18" charset="0"/>
              </a:rPr>
              <a:t>ISO20022</a:t>
            </a:r>
            <a:r>
              <a:rPr lang="ja-JP" altLang="en-US" sz="1400" dirty="0">
                <a:latin typeface="Century" panose="02040604050505020304" pitchFamily="18" charset="0"/>
              </a:rPr>
              <a:t>の登録機関は</a:t>
            </a:r>
            <a:r>
              <a:rPr lang="en-US" altLang="ja-JP" sz="1400" dirty="0">
                <a:latin typeface="Century" panose="02040604050505020304" pitchFamily="18" charset="0"/>
              </a:rPr>
              <a:t>Swift</a:t>
            </a:r>
            <a:endParaRPr kumimoji="1" lang="ja-JP" altLang="en-US" sz="1400" dirty="0"/>
          </a:p>
        </p:txBody>
      </p:sp>
    </p:spTree>
    <p:extLst>
      <p:ext uri="{BB962C8B-B14F-4D97-AF65-F5344CB8AC3E}">
        <p14:creationId xmlns:p14="http://schemas.microsoft.com/office/powerpoint/2010/main" val="2051216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5"/>
            <a:ext cx="10515600" cy="669747"/>
          </a:xfrm>
        </p:spPr>
        <p:txBody>
          <a:bodyPr>
            <a:normAutofit/>
          </a:bodyPr>
          <a:lstStyle/>
          <a:p>
            <a:pPr algn="ctr"/>
            <a:r>
              <a:rPr kumimoji="1" lang="en-US" altLang="ja-JP" sz="3200" dirty="0">
                <a:latin typeface="Century" panose="02040604050505020304" pitchFamily="18" charset="0"/>
              </a:rPr>
              <a:t>ISO TC68</a:t>
            </a:r>
            <a:r>
              <a:rPr kumimoji="1" lang="ja-JP" altLang="en-US" sz="3200" dirty="0">
                <a:latin typeface="Century" panose="02040604050505020304" pitchFamily="18" charset="0"/>
              </a:rPr>
              <a:t>標準と国連</a:t>
            </a:r>
            <a:r>
              <a:rPr kumimoji="1" lang="en-US" altLang="ja-JP" sz="3200" dirty="0">
                <a:latin typeface="Century" panose="02040604050505020304" pitchFamily="18" charset="0"/>
              </a:rPr>
              <a:t>CEFACT</a:t>
            </a:r>
            <a:r>
              <a:rPr kumimoji="1" lang="ja-JP" altLang="en-US" sz="3200" dirty="0">
                <a:latin typeface="Century" panose="02040604050505020304" pitchFamily="18" charset="0"/>
              </a:rPr>
              <a:t>標準の連携</a:t>
            </a:r>
          </a:p>
        </p:txBody>
      </p:sp>
      <p:sp>
        <p:nvSpPr>
          <p:cNvPr id="4" name="縦巻き 3"/>
          <p:cNvSpPr/>
          <p:nvPr/>
        </p:nvSpPr>
        <p:spPr>
          <a:xfrm>
            <a:off x="1989162" y="1296538"/>
            <a:ext cx="4285396" cy="4503761"/>
          </a:xfrm>
          <a:prstGeom prst="verticalScroll">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sp>
        <p:nvSpPr>
          <p:cNvPr id="5" name="テキスト ボックス 4"/>
          <p:cNvSpPr txBox="1"/>
          <p:nvPr/>
        </p:nvSpPr>
        <p:spPr>
          <a:xfrm>
            <a:off x="2589662" y="1847336"/>
            <a:ext cx="3084395" cy="646331"/>
          </a:xfrm>
          <a:prstGeom prst="rect">
            <a:avLst/>
          </a:prstGeom>
          <a:noFill/>
        </p:spPr>
        <p:txBody>
          <a:bodyPr wrap="square" rtlCol="0">
            <a:spAutoFit/>
          </a:bodyPr>
          <a:lstStyle/>
          <a:p>
            <a:r>
              <a:rPr lang="ja-JP" altLang="en-US" b="1" dirty="0"/>
              <a:t>総合振込</a:t>
            </a:r>
            <a:endParaRPr lang="en-US" altLang="ja-JP" b="1" dirty="0"/>
          </a:p>
          <a:p>
            <a:r>
              <a:rPr lang="en-US" altLang="ja-JP" b="1" dirty="0"/>
              <a:t>ISO20022 Pain</a:t>
            </a:r>
            <a:r>
              <a:rPr lang="ja-JP" altLang="en-US" b="1" dirty="0"/>
              <a:t>メッセージ</a:t>
            </a:r>
          </a:p>
        </p:txBody>
      </p:sp>
      <p:sp>
        <p:nvSpPr>
          <p:cNvPr id="6" name="テキスト ボックス 5"/>
          <p:cNvSpPr txBox="1"/>
          <p:nvPr/>
        </p:nvSpPr>
        <p:spPr>
          <a:xfrm>
            <a:off x="3299348" y="2493667"/>
            <a:ext cx="2183641" cy="646331"/>
          </a:xfrm>
          <a:prstGeom prst="rect">
            <a:avLst/>
          </a:prstGeom>
          <a:noFill/>
        </p:spPr>
        <p:txBody>
          <a:bodyPr wrap="square" rtlCol="0">
            <a:spAutoFit/>
          </a:bodyPr>
          <a:lstStyle/>
          <a:p>
            <a:r>
              <a:rPr lang="ja-JP" altLang="en-US" dirty="0"/>
              <a:t>仕向銀行／口座</a:t>
            </a:r>
            <a:endParaRPr lang="en-US" altLang="ja-JP" dirty="0"/>
          </a:p>
          <a:p>
            <a:r>
              <a:rPr lang="ja-JP" altLang="en-US" dirty="0"/>
              <a:t>被仕向銀行／口座</a:t>
            </a:r>
          </a:p>
        </p:txBody>
      </p:sp>
      <p:sp>
        <p:nvSpPr>
          <p:cNvPr id="7" name="正方形/長方形 6"/>
          <p:cNvSpPr/>
          <p:nvPr/>
        </p:nvSpPr>
        <p:spPr>
          <a:xfrm>
            <a:off x="3258403" y="3376390"/>
            <a:ext cx="2265528" cy="2110011"/>
          </a:xfrm>
          <a:prstGeom prst="rect">
            <a:avLst/>
          </a:prstGeom>
          <a:solidFill>
            <a:schemeClr val="bg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sp>
        <p:nvSpPr>
          <p:cNvPr id="8" name="縦巻き 7"/>
          <p:cNvSpPr/>
          <p:nvPr/>
        </p:nvSpPr>
        <p:spPr>
          <a:xfrm>
            <a:off x="7060474" y="2493666"/>
            <a:ext cx="3676902" cy="3552292"/>
          </a:xfrm>
          <a:prstGeom prst="verticalScroll">
            <a:avLst/>
          </a:prstGeom>
          <a:solidFill>
            <a:srgbClr val="FFFF00"/>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chemeClr val="tx1"/>
              </a:solidFill>
            </a:endParaRPr>
          </a:p>
        </p:txBody>
      </p:sp>
      <p:sp>
        <p:nvSpPr>
          <p:cNvPr id="9" name="テキスト ボックス 8"/>
          <p:cNvSpPr txBox="1"/>
          <p:nvPr/>
        </p:nvSpPr>
        <p:spPr>
          <a:xfrm>
            <a:off x="7966880" y="3548418"/>
            <a:ext cx="2100947" cy="1754326"/>
          </a:xfrm>
          <a:prstGeom prst="rect">
            <a:avLst/>
          </a:prstGeom>
          <a:noFill/>
        </p:spPr>
        <p:txBody>
          <a:bodyPr wrap="square" rtlCol="0">
            <a:spAutoFit/>
          </a:bodyPr>
          <a:lstStyle/>
          <a:p>
            <a:r>
              <a:rPr lang="ja-JP" altLang="en-US" b="1" dirty="0"/>
              <a:t>商流情報</a:t>
            </a:r>
            <a:endParaRPr lang="en-US" altLang="ja-JP" b="1" dirty="0"/>
          </a:p>
          <a:p>
            <a:endParaRPr lang="en-US" altLang="ja-JP" b="1" dirty="0"/>
          </a:p>
          <a:p>
            <a:r>
              <a:rPr lang="ja-JP" altLang="en-US" b="1" dirty="0"/>
              <a:t>支払通知</a:t>
            </a:r>
            <a:endParaRPr lang="en-US" altLang="ja-JP" b="1" dirty="0"/>
          </a:p>
          <a:p>
            <a:r>
              <a:rPr lang="ja-JP" altLang="en-US" b="1" dirty="0"/>
              <a:t>国連</a:t>
            </a:r>
            <a:r>
              <a:rPr lang="en-US" altLang="ja-JP" b="1" dirty="0"/>
              <a:t>CEFACT</a:t>
            </a:r>
          </a:p>
          <a:p>
            <a:r>
              <a:rPr lang="en-US" altLang="ja-JP" b="1" dirty="0"/>
              <a:t>Remittance Advice</a:t>
            </a:r>
            <a:r>
              <a:rPr lang="ja-JP" altLang="en-US" b="1" dirty="0"/>
              <a:t>情報項目</a:t>
            </a:r>
          </a:p>
        </p:txBody>
      </p:sp>
      <p:sp>
        <p:nvSpPr>
          <p:cNvPr id="10" name="左中かっこ 9"/>
          <p:cNvSpPr/>
          <p:nvPr/>
        </p:nvSpPr>
        <p:spPr>
          <a:xfrm>
            <a:off x="6701245" y="2332083"/>
            <a:ext cx="640080" cy="3875458"/>
          </a:xfrm>
          <a:prstGeom prst="leftBrace">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ja-JP" altLang="en-US"/>
          </a:p>
        </p:txBody>
      </p:sp>
      <p:sp>
        <p:nvSpPr>
          <p:cNvPr id="11" name="左矢印 10"/>
          <p:cNvSpPr/>
          <p:nvPr/>
        </p:nvSpPr>
        <p:spPr>
          <a:xfrm>
            <a:off x="4656909" y="3773424"/>
            <a:ext cx="1920240" cy="992777"/>
          </a:xfrm>
          <a:prstGeom prst="leftArrow">
            <a:avLst/>
          </a:prstGeom>
          <a:solidFill>
            <a:srgbClr val="FEAAFA"/>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dirty="0">
                <a:solidFill>
                  <a:schemeClr val="tx1"/>
                </a:solidFill>
              </a:rPr>
              <a:t>埋め込み</a:t>
            </a:r>
          </a:p>
        </p:txBody>
      </p:sp>
      <p:sp>
        <p:nvSpPr>
          <p:cNvPr id="12" name="テキスト ボックス 11"/>
          <p:cNvSpPr txBox="1"/>
          <p:nvPr/>
        </p:nvSpPr>
        <p:spPr>
          <a:xfrm>
            <a:off x="475080" y="282660"/>
            <a:ext cx="1107996" cy="646331"/>
          </a:xfrm>
          <a:prstGeom prst="rect">
            <a:avLst/>
          </a:prstGeom>
          <a:noFill/>
          <a:ln w="6350">
            <a:solidFill>
              <a:schemeClr val="tx1"/>
            </a:solidFill>
          </a:ln>
        </p:spPr>
        <p:txBody>
          <a:bodyPr wrap="none" rtlCol="0">
            <a:spAutoFit/>
          </a:bodyPr>
          <a:lstStyle/>
          <a:p>
            <a:r>
              <a:rPr kumimoji="1" lang="ja-JP" altLang="en-US" sz="3600" dirty="0">
                <a:solidFill>
                  <a:schemeClr val="tx1">
                    <a:lumMod val="50000"/>
                    <a:lumOff val="50000"/>
                  </a:schemeClr>
                </a:solidFill>
              </a:rPr>
              <a:t>再掲</a:t>
            </a:r>
          </a:p>
        </p:txBody>
      </p:sp>
    </p:spTree>
    <p:extLst>
      <p:ext uri="{BB962C8B-B14F-4D97-AF65-F5344CB8AC3E}">
        <p14:creationId xmlns:p14="http://schemas.microsoft.com/office/powerpoint/2010/main" val="41076055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テキスト ボックス 4"/>
          <p:cNvSpPr txBox="1">
            <a:spLocks noChangeArrowheads="1"/>
          </p:cNvSpPr>
          <p:nvPr/>
        </p:nvSpPr>
        <p:spPr bwMode="auto">
          <a:xfrm>
            <a:off x="716546" y="243189"/>
            <a:ext cx="10572145" cy="4031873"/>
          </a:xfrm>
          <a:prstGeom prst="rect">
            <a:avLst/>
          </a:prstGeom>
          <a:noFill/>
          <a:ln w="9525">
            <a:noFill/>
            <a:miter lim="800000"/>
            <a:headEnd/>
            <a:tailEnd/>
          </a:ln>
        </p:spPr>
        <p:txBody>
          <a:bodyPr wrap="square">
            <a:spAutoFit/>
          </a:bodyPr>
          <a:lstStyle/>
          <a:p>
            <a:r>
              <a:rPr lang="ja-JP" altLang="en-US" sz="3200" dirty="0">
                <a:latin typeface="Century" panose="02040604050505020304" pitchFamily="18" charset="0"/>
              </a:rPr>
              <a:t>①国際標準の枠組みの中で、金融新システムへの商流情報組込み方法の検討を行う。</a:t>
            </a:r>
            <a:endParaRPr lang="en-US" altLang="ja-JP" sz="3200" dirty="0">
              <a:latin typeface="Century" panose="02040604050505020304" pitchFamily="18" charset="0"/>
            </a:endParaRPr>
          </a:p>
          <a:p>
            <a:pPr lvl="0"/>
            <a:endParaRPr lang="en-US" altLang="ja-JP" sz="2400" dirty="0">
              <a:solidFill>
                <a:prstClr val="black"/>
              </a:solidFill>
              <a:latin typeface="Century" panose="02040604050505020304" pitchFamily="18" charset="0"/>
            </a:endParaRPr>
          </a:p>
          <a:p>
            <a:pPr lvl="0"/>
            <a:r>
              <a:rPr lang="ja-JP" altLang="en-US" sz="2400" dirty="0">
                <a:solidFill>
                  <a:prstClr val="black"/>
                </a:solidFill>
                <a:latin typeface="Century" panose="02040604050505020304" pitchFamily="18" charset="0"/>
              </a:rPr>
              <a:t>　　・　</a:t>
            </a:r>
            <a:r>
              <a:rPr lang="en-US" altLang="ja-JP" sz="2400" dirty="0">
                <a:latin typeface="Century" panose="02040604050505020304" pitchFamily="18" charset="0"/>
              </a:rPr>
              <a:t> </a:t>
            </a:r>
            <a:r>
              <a:rPr lang="ja-JP" altLang="en-US" sz="2400" dirty="0">
                <a:latin typeface="Century" panose="02040604050505020304" pitchFamily="18" charset="0"/>
              </a:rPr>
              <a:t>未着手</a:t>
            </a:r>
            <a:endParaRPr lang="en-US" altLang="ja-JP" sz="2400" dirty="0">
              <a:latin typeface="Century" panose="02040604050505020304" pitchFamily="18" charset="0"/>
            </a:endParaRPr>
          </a:p>
          <a:p>
            <a:pPr lvl="0"/>
            <a:r>
              <a:rPr lang="ja-JP" altLang="en-US" sz="2400" dirty="0">
                <a:solidFill>
                  <a:prstClr val="black"/>
                </a:solidFill>
                <a:latin typeface="Century" panose="02040604050505020304" pitchFamily="18" charset="0"/>
              </a:rPr>
              <a:t>　　　　　</a:t>
            </a:r>
            <a:r>
              <a:rPr lang="en-US" altLang="ja-JP" sz="2400" dirty="0">
                <a:solidFill>
                  <a:prstClr val="black"/>
                </a:solidFill>
                <a:latin typeface="Century" panose="02040604050505020304" pitchFamily="18" charset="0"/>
              </a:rPr>
              <a:t>- </a:t>
            </a:r>
            <a:r>
              <a:rPr lang="ja-JP" altLang="en-US" sz="2400" dirty="0">
                <a:solidFill>
                  <a:prstClr val="black"/>
                </a:solidFill>
                <a:latin typeface="Century" panose="02040604050505020304" pitchFamily="18" charset="0"/>
              </a:rPr>
              <a:t>組込む商流情報は金融</a:t>
            </a:r>
            <a:r>
              <a:rPr lang="en-US" altLang="ja-JP" sz="2400" dirty="0">
                <a:solidFill>
                  <a:prstClr val="black"/>
                </a:solidFill>
                <a:latin typeface="Century" panose="02040604050505020304" pitchFamily="18" charset="0"/>
              </a:rPr>
              <a:t>EDI</a:t>
            </a:r>
            <a:r>
              <a:rPr lang="ja-JP" altLang="en-US" sz="2400" dirty="0">
                <a:solidFill>
                  <a:prstClr val="black"/>
                </a:solidFill>
                <a:latin typeface="Century" panose="02040604050505020304" pitchFamily="18" charset="0"/>
              </a:rPr>
              <a:t>における商流情報等のあり方検討会議の</a:t>
            </a:r>
            <a:endParaRPr lang="en-US" altLang="ja-JP" sz="2400" dirty="0">
              <a:solidFill>
                <a:prstClr val="black"/>
              </a:solidFill>
              <a:latin typeface="Century" panose="02040604050505020304" pitchFamily="18" charset="0"/>
            </a:endParaRPr>
          </a:p>
          <a:p>
            <a:pPr lvl="0"/>
            <a:r>
              <a:rPr lang="ja-JP" altLang="en-US" sz="2400" dirty="0">
                <a:solidFill>
                  <a:prstClr val="black"/>
                </a:solidFill>
                <a:latin typeface="Century" panose="02040604050505020304" pitchFamily="18" charset="0"/>
              </a:rPr>
              <a:t>　　　　　　案を採用</a:t>
            </a:r>
            <a:endParaRPr lang="en-US" altLang="ja-JP" sz="2400" dirty="0">
              <a:solidFill>
                <a:prstClr val="black"/>
              </a:solidFill>
              <a:latin typeface="Century" panose="02040604050505020304" pitchFamily="18" charset="0"/>
            </a:endParaRPr>
          </a:p>
          <a:p>
            <a:r>
              <a:rPr lang="ja-JP" altLang="en-US" sz="2400" dirty="0">
                <a:solidFill>
                  <a:prstClr val="black"/>
                </a:solidFill>
                <a:latin typeface="Century" panose="02040604050505020304" pitchFamily="18" charset="0"/>
              </a:rPr>
              <a:t>　　　　　</a:t>
            </a:r>
            <a:r>
              <a:rPr lang="en-US" altLang="ja-JP" sz="2400" dirty="0">
                <a:solidFill>
                  <a:prstClr val="black"/>
                </a:solidFill>
                <a:latin typeface="Century" panose="02040604050505020304" pitchFamily="18" charset="0"/>
              </a:rPr>
              <a:t>- </a:t>
            </a:r>
            <a:r>
              <a:rPr lang="ja-JP" altLang="en-US" sz="2400" dirty="0">
                <a:solidFill>
                  <a:prstClr val="black"/>
                </a:solidFill>
                <a:latin typeface="Century" panose="02040604050505020304" pitchFamily="18" charset="0"/>
              </a:rPr>
              <a:t>実証で検討された方法が継承されるのか？</a:t>
            </a:r>
            <a:endParaRPr lang="en-US" altLang="ja-JP" sz="2400" dirty="0">
              <a:solidFill>
                <a:prstClr val="black"/>
              </a:solidFill>
              <a:latin typeface="Century" panose="02040604050505020304" pitchFamily="18" charset="0"/>
            </a:endParaRPr>
          </a:p>
          <a:p>
            <a:r>
              <a:rPr lang="ja-JP" altLang="en-US" sz="2400" dirty="0">
                <a:solidFill>
                  <a:prstClr val="black"/>
                </a:solidFill>
                <a:latin typeface="Century" panose="02040604050505020304" pitchFamily="18" charset="0"/>
              </a:rPr>
              <a:t>　　　　　　　課題：</a:t>
            </a:r>
            <a:r>
              <a:rPr lang="en-US" altLang="ja-JP" sz="2400" dirty="0">
                <a:solidFill>
                  <a:prstClr val="black"/>
                </a:solidFill>
                <a:latin typeface="Century" panose="02040604050505020304" pitchFamily="18" charset="0"/>
              </a:rPr>
              <a:t>Unstructured</a:t>
            </a:r>
            <a:r>
              <a:rPr lang="ja-JP" altLang="en-US" sz="2400" dirty="0">
                <a:solidFill>
                  <a:prstClr val="black"/>
                </a:solidFill>
                <a:latin typeface="Century" panose="02040604050505020304" pitchFamily="18" charset="0"/>
              </a:rPr>
              <a:t>か</a:t>
            </a:r>
            <a:r>
              <a:rPr lang="en-US" altLang="ja-JP" sz="2400" dirty="0">
                <a:solidFill>
                  <a:prstClr val="black"/>
                </a:solidFill>
                <a:latin typeface="Century" panose="02040604050505020304" pitchFamily="18" charset="0"/>
              </a:rPr>
              <a:t>Supplement</a:t>
            </a:r>
            <a:r>
              <a:rPr lang="ja-JP" altLang="en-US" sz="2400" dirty="0">
                <a:solidFill>
                  <a:prstClr val="black"/>
                </a:solidFill>
                <a:latin typeface="Century" panose="02040604050505020304" pitchFamily="18" charset="0"/>
              </a:rPr>
              <a:t> </a:t>
            </a:r>
            <a:r>
              <a:rPr lang="en-US" altLang="ja-JP" sz="2400" dirty="0">
                <a:solidFill>
                  <a:prstClr val="black"/>
                </a:solidFill>
                <a:latin typeface="Century" panose="02040604050505020304" pitchFamily="18" charset="0"/>
              </a:rPr>
              <a:t>Data</a:t>
            </a:r>
            <a:r>
              <a:rPr lang="ja-JP" altLang="en-US" sz="2400" dirty="0">
                <a:solidFill>
                  <a:prstClr val="black"/>
                </a:solidFill>
                <a:latin typeface="Century" panose="02040604050505020304" pitchFamily="18" charset="0"/>
              </a:rPr>
              <a:t>か？</a:t>
            </a:r>
            <a:endParaRPr lang="en-US" altLang="ja-JP" sz="2400" dirty="0">
              <a:solidFill>
                <a:prstClr val="black"/>
              </a:solidFill>
              <a:latin typeface="Century" panose="02040604050505020304" pitchFamily="18" charset="0"/>
            </a:endParaRPr>
          </a:p>
          <a:p>
            <a:pPr lvl="0"/>
            <a:r>
              <a:rPr lang="ja-JP" altLang="en-US" sz="2400" dirty="0">
                <a:solidFill>
                  <a:prstClr val="black"/>
                </a:solidFill>
                <a:latin typeface="Century" panose="02040604050505020304" pitchFamily="18" charset="0"/>
              </a:rPr>
              <a:t>　　　　　　　　　　　標準化が新システムのサービス開始に間に合うか？</a:t>
            </a:r>
            <a:endParaRPr lang="en-US" altLang="ja-JP" sz="2400" dirty="0">
              <a:solidFill>
                <a:prstClr val="black"/>
              </a:solidFill>
              <a:latin typeface="Century" panose="02040604050505020304" pitchFamily="18" charset="0"/>
            </a:endParaRPr>
          </a:p>
          <a:p>
            <a:pPr lvl="0"/>
            <a:endParaRPr lang="en-US" altLang="ja-JP" sz="2400" dirty="0">
              <a:solidFill>
                <a:prstClr val="black"/>
              </a:solidFill>
              <a:latin typeface="Century" panose="02040604050505020304" pitchFamily="18" charset="0"/>
            </a:endParaRPr>
          </a:p>
        </p:txBody>
      </p:sp>
      <p:sp>
        <p:nvSpPr>
          <p:cNvPr id="2" name="スライド番号プレースホルダー 1"/>
          <p:cNvSpPr>
            <a:spLocks noGrp="1"/>
          </p:cNvSpPr>
          <p:nvPr>
            <p:ph type="sldNum" sz="quarter" idx="12"/>
          </p:nvPr>
        </p:nvSpPr>
        <p:spPr/>
        <p:txBody>
          <a:bodyPr/>
          <a:lstStyle/>
          <a:p>
            <a:fld id="{673F65B0-C8AE-4183-9623-5699D39311B4}" type="slidenum">
              <a:rPr kumimoji="1" lang="ja-JP" altLang="en-US" smtClean="0"/>
              <a:t>8</a:t>
            </a:fld>
            <a:endParaRPr kumimoji="1" lang="ja-JP" altLang="en-US"/>
          </a:p>
        </p:txBody>
      </p:sp>
    </p:spTree>
    <p:extLst>
      <p:ext uri="{BB962C8B-B14F-4D97-AF65-F5344CB8AC3E}">
        <p14:creationId xmlns:p14="http://schemas.microsoft.com/office/powerpoint/2010/main" val="41127896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テキスト ボックス 4"/>
          <p:cNvSpPr txBox="1">
            <a:spLocks noChangeArrowheads="1"/>
          </p:cNvSpPr>
          <p:nvPr/>
        </p:nvSpPr>
        <p:spPr bwMode="auto">
          <a:xfrm>
            <a:off x="716546" y="243189"/>
            <a:ext cx="10572145" cy="5386090"/>
          </a:xfrm>
          <a:prstGeom prst="rect">
            <a:avLst/>
          </a:prstGeom>
          <a:noFill/>
          <a:ln w="9525">
            <a:noFill/>
            <a:miter lim="800000"/>
            <a:headEnd/>
            <a:tailEnd/>
          </a:ln>
        </p:spPr>
        <p:txBody>
          <a:bodyPr wrap="square">
            <a:spAutoFit/>
          </a:bodyPr>
          <a:lstStyle/>
          <a:p>
            <a:r>
              <a:rPr lang="ja-JP" altLang="en-US" sz="3200" dirty="0">
                <a:latin typeface="Century" panose="02040604050505020304" pitchFamily="18" charset="0"/>
              </a:rPr>
              <a:t>②</a:t>
            </a:r>
            <a:r>
              <a:rPr lang="en-US" altLang="ja-JP" sz="3200" dirty="0">
                <a:latin typeface="Century" panose="02040604050505020304" pitchFamily="18" charset="0"/>
              </a:rPr>
              <a:t>XML</a:t>
            </a:r>
            <a:r>
              <a:rPr lang="ja-JP" altLang="en-US" sz="3200" dirty="0">
                <a:latin typeface="Century" panose="02040604050505020304" pitchFamily="18" charset="0"/>
              </a:rPr>
              <a:t>電文への移行に向けた、</a:t>
            </a:r>
            <a:r>
              <a:rPr lang="en-US" altLang="ja-JP" sz="3200" dirty="0">
                <a:latin typeface="Century" panose="02040604050505020304" pitchFamily="18" charset="0"/>
              </a:rPr>
              <a:t>ISO20022</a:t>
            </a:r>
            <a:r>
              <a:rPr lang="ja-JP" altLang="en-US" sz="3200" dirty="0">
                <a:latin typeface="Century" panose="02040604050505020304" pitchFamily="18" charset="0"/>
              </a:rPr>
              <a:t>（</a:t>
            </a:r>
            <a:r>
              <a:rPr lang="en-US" altLang="ja-JP" sz="3200" dirty="0">
                <a:latin typeface="Century" panose="02040604050505020304" pitchFamily="18" charset="0"/>
              </a:rPr>
              <a:t>Pain</a:t>
            </a:r>
            <a:r>
              <a:rPr lang="ja-JP" altLang="en-US" sz="3200" dirty="0" err="1">
                <a:latin typeface="Century" panose="02040604050505020304" pitchFamily="18" charset="0"/>
              </a:rPr>
              <a:t>、</a:t>
            </a:r>
            <a:r>
              <a:rPr lang="en-US" altLang="ja-JP" sz="3200" dirty="0" err="1">
                <a:latin typeface="Century" panose="02040604050505020304" pitchFamily="18" charset="0"/>
              </a:rPr>
              <a:t>Camt</a:t>
            </a:r>
            <a:r>
              <a:rPr lang="ja-JP" altLang="en-US" sz="3200" dirty="0">
                <a:latin typeface="Century" panose="02040604050505020304" pitchFamily="18" charset="0"/>
              </a:rPr>
              <a:t>）と全銀フォーマット（総合振込、振込入金通知、入出金明細）との項目対応付け（マッピング）について、必要に応じて検討を行う。</a:t>
            </a:r>
            <a:endParaRPr lang="en-US" altLang="ja-JP" sz="3200" dirty="0">
              <a:latin typeface="Century" panose="02040604050505020304" pitchFamily="18" charset="0"/>
            </a:endParaRPr>
          </a:p>
          <a:p>
            <a:endParaRPr lang="en-US" altLang="ja-JP" sz="2400" dirty="0">
              <a:solidFill>
                <a:prstClr val="black"/>
              </a:solidFill>
              <a:latin typeface="Century" panose="02040604050505020304" pitchFamily="18" charset="0"/>
            </a:endParaRPr>
          </a:p>
          <a:p>
            <a:pPr lvl="0"/>
            <a:r>
              <a:rPr lang="ja-JP" altLang="en-US" sz="2400" dirty="0">
                <a:solidFill>
                  <a:prstClr val="black"/>
                </a:solidFill>
                <a:latin typeface="Century" panose="02040604050505020304" pitchFamily="18" charset="0"/>
              </a:rPr>
              <a:t>　　・　</a:t>
            </a:r>
            <a:r>
              <a:rPr lang="en-US" altLang="ja-JP" sz="2400" dirty="0">
                <a:solidFill>
                  <a:prstClr val="black"/>
                </a:solidFill>
                <a:latin typeface="Century" panose="02040604050505020304" pitchFamily="18" charset="0"/>
              </a:rPr>
              <a:t> </a:t>
            </a:r>
            <a:r>
              <a:rPr lang="ja-JP" altLang="en-US" sz="2400" dirty="0">
                <a:solidFill>
                  <a:prstClr val="black"/>
                </a:solidFill>
                <a:latin typeface="Century" panose="02040604050505020304" pitchFamily="18" charset="0"/>
              </a:rPr>
              <a:t>未着手</a:t>
            </a:r>
            <a:endParaRPr lang="en-US" altLang="ja-JP" sz="2400" dirty="0">
              <a:solidFill>
                <a:prstClr val="black"/>
              </a:solidFill>
              <a:latin typeface="Century" panose="02040604050505020304" pitchFamily="18" charset="0"/>
            </a:endParaRPr>
          </a:p>
          <a:p>
            <a:r>
              <a:rPr lang="ja-JP" altLang="en-US" sz="2400" dirty="0">
                <a:solidFill>
                  <a:prstClr val="black"/>
                </a:solidFill>
                <a:latin typeface="Century" panose="02040604050505020304" pitchFamily="18" charset="0"/>
              </a:rPr>
              <a:t>　　　　　実証で検討された方法が継承されるのか？</a:t>
            </a:r>
            <a:endParaRPr lang="en-US" altLang="ja-JP" sz="2400" dirty="0">
              <a:solidFill>
                <a:prstClr val="black"/>
              </a:solidFill>
              <a:latin typeface="Century" panose="02040604050505020304" pitchFamily="18" charset="0"/>
            </a:endParaRPr>
          </a:p>
          <a:p>
            <a:r>
              <a:rPr lang="ja-JP" altLang="en-US" sz="2400" dirty="0">
                <a:solidFill>
                  <a:prstClr val="black"/>
                </a:solidFill>
                <a:latin typeface="Century" panose="02040604050505020304" pitchFamily="18" charset="0"/>
              </a:rPr>
              <a:t>　　　　　　　課題：入出金明細と</a:t>
            </a:r>
            <a:r>
              <a:rPr lang="en-US" altLang="ja-JP" sz="2400" dirty="0">
                <a:solidFill>
                  <a:prstClr val="black"/>
                </a:solidFill>
                <a:latin typeface="Century" panose="02040604050505020304" pitchFamily="18" charset="0"/>
              </a:rPr>
              <a:t>ISO20022</a:t>
            </a:r>
            <a:r>
              <a:rPr lang="ja-JP" altLang="en-US" sz="2400" dirty="0">
                <a:solidFill>
                  <a:prstClr val="black"/>
                </a:solidFill>
                <a:latin typeface="Century" panose="02040604050505020304" pitchFamily="18" charset="0"/>
              </a:rPr>
              <a:t>とのマッピングは無い</a:t>
            </a:r>
            <a:endParaRPr lang="en-US" altLang="ja-JP" sz="2400" dirty="0">
              <a:solidFill>
                <a:prstClr val="black"/>
              </a:solidFill>
              <a:latin typeface="Century" panose="02040604050505020304" pitchFamily="18" charset="0"/>
            </a:endParaRPr>
          </a:p>
          <a:p>
            <a:r>
              <a:rPr lang="ja-JP" altLang="en-US" sz="2400" dirty="0">
                <a:solidFill>
                  <a:prstClr val="black"/>
                </a:solidFill>
                <a:latin typeface="Century" panose="02040604050505020304" pitchFamily="18" charset="0"/>
              </a:rPr>
              <a:t>　　　　　　　　　　　実証では使わなかったがマッピングが未定の項目が残っていた。</a:t>
            </a:r>
            <a:endParaRPr lang="en-US" altLang="ja-JP" sz="2400" dirty="0">
              <a:solidFill>
                <a:prstClr val="black"/>
              </a:solidFill>
              <a:latin typeface="Century" panose="02040604050505020304" pitchFamily="18" charset="0"/>
            </a:endParaRPr>
          </a:p>
          <a:p>
            <a:r>
              <a:rPr lang="ja-JP" altLang="en-US" sz="2400" dirty="0">
                <a:solidFill>
                  <a:prstClr val="black"/>
                </a:solidFill>
                <a:latin typeface="Century" panose="02040604050505020304" pitchFamily="18" charset="0"/>
              </a:rPr>
              <a:t>　　　　　　　　　　　使いにくいマッピング（振込依頼人名）があった。</a:t>
            </a:r>
            <a:endParaRPr lang="en-US" altLang="ja-JP" sz="2400" dirty="0">
              <a:solidFill>
                <a:prstClr val="black"/>
              </a:solidFill>
              <a:latin typeface="Century" panose="02040604050505020304" pitchFamily="18" charset="0"/>
            </a:endParaRPr>
          </a:p>
          <a:p>
            <a:r>
              <a:rPr lang="ja-JP" altLang="en-US" sz="2400" dirty="0">
                <a:solidFill>
                  <a:prstClr val="black"/>
                </a:solidFill>
                <a:latin typeface="Century" panose="02040604050505020304" pitchFamily="18" charset="0"/>
              </a:rPr>
              <a:t>　　　　　　　　　　　法人番号を追加する要望がある。</a:t>
            </a:r>
            <a:endParaRPr lang="en-US" altLang="ja-JP" sz="2400" dirty="0">
              <a:solidFill>
                <a:prstClr val="black"/>
              </a:solidFill>
              <a:latin typeface="Century" panose="02040604050505020304" pitchFamily="18" charset="0"/>
            </a:endParaRPr>
          </a:p>
          <a:p>
            <a:r>
              <a:rPr lang="ja-JP" altLang="en-US" sz="2400" dirty="0">
                <a:solidFill>
                  <a:prstClr val="black"/>
                </a:solidFill>
                <a:latin typeface="Century" panose="02040604050505020304" pitchFamily="18" charset="0"/>
              </a:rPr>
              <a:t>　　　　　　　　　　　　　など</a:t>
            </a:r>
            <a:endParaRPr lang="en-US" altLang="ja-JP" sz="2400" dirty="0">
              <a:solidFill>
                <a:prstClr val="black"/>
              </a:solidFill>
              <a:latin typeface="Century" panose="02040604050505020304" pitchFamily="18" charset="0"/>
            </a:endParaRPr>
          </a:p>
          <a:p>
            <a:pPr lvl="0"/>
            <a:endParaRPr lang="en-US" altLang="ja-JP" sz="2400" dirty="0">
              <a:solidFill>
                <a:prstClr val="black"/>
              </a:solidFill>
              <a:latin typeface="Century" panose="02040604050505020304" pitchFamily="18" charset="0"/>
            </a:endParaRPr>
          </a:p>
        </p:txBody>
      </p:sp>
      <p:sp>
        <p:nvSpPr>
          <p:cNvPr id="2" name="スライド番号プレースホルダー 1"/>
          <p:cNvSpPr>
            <a:spLocks noGrp="1"/>
          </p:cNvSpPr>
          <p:nvPr>
            <p:ph type="sldNum" sz="quarter" idx="12"/>
          </p:nvPr>
        </p:nvSpPr>
        <p:spPr/>
        <p:txBody>
          <a:bodyPr/>
          <a:lstStyle/>
          <a:p>
            <a:fld id="{673F65B0-C8AE-4183-9623-5699D39311B4}" type="slidenum">
              <a:rPr kumimoji="1" lang="ja-JP" altLang="en-US" smtClean="0"/>
              <a:t>9</a:t>
            </a:fld>
            <a:endParaRPr kumimoji="1" lang="ja-JP" altLang="en-US"/>
          </a:p>
        </p:txBody>
      </p:sp>
    </p:spTree>
    <p:extLst>
      <p:ext uri="{BB962C8B-B14F-4D97-AF65-F5344CB8AC3E}">
        <p14:creationId xmlns:p14="http://schemas.microsoft.com/office/powerpoint/2010/main" val="206455780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365</TotalTime>
  <Words>520</Words>
  <Application>Microsoft Office PowerPoint</Application>
  <PresentationFormat>ワイド画面</PresentationFormat>
  <Paragraphs>116</Paragraphs>
  <Slides>11</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11</vt:i4>
      </vt:variant>
    </vt:vector>
  </HeadingPairs>
  <TitlesOfParts>
    <vt:vector size="19" baseType="lpstr">
      <vt:lpstr>ＭＳ Ｐゴシック</vt:lpstr>
      <vt:lpstr>游ゴシック</vt:lpstr>
      <vt:lpstr>Arial</vt:lpstr>
      <vt:lpstr>Calibri</vt:lpstr>
      <vt:lpstr>Calibri Light</vt:lpstr>
      <vt:lpstr>Century</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ISO TC68標準と国連CEFACT標準の連携</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菅又久直</dc:creator>
  <cp:lastModifiedBy>菅又久直</cp:lastModifiedBy>
  <cp:revision>39</cp:revision>
  <cp:lastPrinted>2016-11-18T00:04:44Z</cp:lastPrinted>
  <dcterms:created xsi:type="dcterms:W3CDTF">2016-03-08T07:27:57Z</dcterms:created>
  <dcterms:modified xsi:type="dcterms:W3CDTF">2016-11-18T00:04:52Z</dcterms:modified>
</cp:coreProperties>
</file>