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56" r:id="rId2"/>
    <p:sldId id="279" r:id="rId3"/>
    <p:sldId id="280"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Lst>
  <p:sldSz cx="12192000" cy="6858000"/>
  <p:notesSz cx="6888163" cy="100203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8" d="100"/>
          <a:sy n="68" d="100"/>
        </p:scale>
        <p:origin x="61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84500" cy="50165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902075" y="0"/>
            <a:ext cx="2984500" cy="501650"/>
          </a:xfrm>
          <a:prstGeom prst="rect">
            <a:avLst/>
          </a:prstGeom>
        </p:spPr>
        <p:txBody>
          <a:bodyPr vert="horz" lIns="91440" tIns="45720" rIns="91440" bIns="45720" rtlCol="0"/>
          <a:lstStyle>
            <a:lvl1pPr algn="r">
              <a:defRPr sz="1200"/>
            </a:lvl1pPr>
          </a:lstStyle>
          <a:p>
            <a:fld id="{AD00BF44-3F6C-4E81-A0AB-EE2CF6C016A6}" type="datetimeFigureOut">
              <a:rPr kumimoji="1" lang="ja-JP" altLang="en-US" smtClean="0"/>
              <a:t>2016/9/7</a:t>
            </a:fld>
            <a:endParaRPr kumimoji="1" lang="ja-JP" altLang="en-US"/>
          </a:p>
        </p:txBody>
      </p:sp>
      <p:sp>
        <p:nvSpPr>
          <p:cNvPr id="4" name="フッター プレースホルダー 3"/>
          <p:cNvSpPr>
            <a:spLocks noGrp="1"/>
          </p:cNvSpPr>
          <p:nvPr>
            <p:ph type="ftr" sz="quarter" idx="2"/>
          </p:nvPr>
        </p:nvSpPr>
        <p:spPr>
          <a:xfrm>
            <a:off x="0" y="9518650"/>
            <a:ext cx="2984500" cy="50165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902075" y="9518650"/>
            <a:ext cx="2984500" cy="501650"/>
          </a:xfrm>
          <a:prstGeom prst="rect">
            <a:avLst/>
          </a:prstGeom>
        </p:spPr>
        <p:txBody>
          <a:bodyPr vert="horz" lIns="91440" tIns="45720" rIns="91440" bIns="45720" rtlCol="0" anchor="b"/>
          <a:lstStyle>
            <a:lvl1pPr algn="r">
              <a:defRPr sz="1200"/>
            </a:lvl1pPr>
          </a:lstStyle>
          <a:p>
            <a:fld id="{A2C95BEF-3E0D-4A1C-AED2-47643045BD74}" type="slidenum">
              <a:rPr kumimoji="1" lang="ja-JP" altLang="en-US" smtClean="0"/>
              <a:t>‹#›</a:t>
            </a:fld>
            <a:endParaRPr kumimoji="1" lang="ja-JP" altLang="en-US"/>
          </a:p>
        </p:txBody>
      </p:sp>
    </p:spTree>
    <p:extLst>
      <p:ext uri="{BB962C8B-B14F-4D97-AF65-F5344CB8AC3E}">
        <p14:creationId xmlns:p14="http://schemas.microsoft.com/office/powerpoint/2010/main" val="26910808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84871" cy="502755"/>
          </a:xfrm>
          <a:prstGeom prst="rect">
            <a:avLst/>
          </a:prstGeom>
        </p:spPr>
        <p:txBody>
          <a:bodyPr vert="horz" lIns="96616" tIns="48308" rIns="96616" bIns="48308" rtlCol="0"/>
          <a:lstStyle>
            <a:lvl1pPr algn="l">
              <a:defRPr sz="1300"/>
            </a:lvl1pPr>
          </a:lstStyle>
          <a:p>
            <a:endParaRPr kumimoji="1" lang="ja-JP" altLang="en-US"/>
          </a:p>
        </p:txBody>
      </p:sp>
      <p:sp>
        <p:nvSpPr>
          <p:cNvPr id="3" name="日付プレースホルダー 2"/>
          <p:cNvSpPr>
            <a:spLocks noGrp="1"/>
          </p:cNvSpPr>
          <p:nvPr>
            <p:ph type="dt" idx="1"/>
          </p:nvPr>
        </p:nvSpPr>
        <p:spPr>
          <a:xfrm>
            <a:off x="3901698" y="0"/>
            <a:ext cx="2984871" cy="502755"/>
          </a:xfrm>
          <a:prstGeom prst="rect">
            <a:avLst/>
          </a:prstGeom>
        </p:spPr>
        <p:txBody>
          <a:bodyPr vert="horz" lIns="96616" tIns="48308" rIns="96616" bIns="48308" rtlCol="0"/>
          <a:lstStyle>
            <a:lvl1pPr algn="r">
              <a:defRPr sz="1300"/>
            </a:lvl1pPr>
          </a:lstStyle>
          <a:p>
            <a:fld id="{6DD50CB7-13C4-4924-A45B-8C4BEA6D450A}" type="datetimeFigureOut">
              <a:rPr kumimoji="1" lang="ja-JP" altLang="en-US" smtClean="0"/>
              <a:t>2016/9/7</a:t>
            </a:fld>
            <a:endParaRPr kumimoji="1" lang="ja-JP" altLang="en-US"/>
          </a:p>
        </p:txBody>
      </p:sp>
      <p:sp>
        <p:nvSpPr>
          <p:cNvPr id="4" name="スライド イメージ プレースホルダー 3"/>
          <p:cNvSpPr>
            <a:spLocks noGrp="1" noRot="1" noChangeAspect="1"/>
          </p:cNvSpPr>
          <p:nvPr>
            <p:ph type="sldImg" idx="2"/>
          </p:nvPr>
        </p:nvSpPr>
        <p:spPr>
          <a:xfrm>
            <a:off x="439738" y="1252538"/>
            <a:ext cx="6008687" cy="3381375"/>
          </a:xfrm>
          <a:prstGeom prst="rect">
            <a:avLst/>
          </a:prstGeom>
          <a:noFill/>
          <a:ln w="12700">
            <a:solidFill>
              <a:prstClr val="black"/>
            </a:solidFill>
          </a:ln>
        </p:spPr>
        <p:txBody>
          <a:bodyPr vert="horz" lIns="96616" tIns="48308" rIns="96616" bIns="48308" rtlCol="0" anchor="ctr"/>
          <a:lstStyle/>
          <a:p>
            <a:endParaRPr lang="ja-JP" altLang="en-US"/>
          </a:p>
        </p:txBody>
      </p:sp>
      <p:sp>
        <p:nvSpPr>
          <p:cNvPr id="5" name="ノート プレースホルダー 4"/>
          <p:cNvSpPr>
            <a:spLocks noGrp="1"/>
          </p:cNvSpPr>
          <p:nvPr>
            <p:ph type="body" sz="quarter" idx="3"/>
          </p:nvPr>
        </p:nvSpPr>
        <p:spPr>
          <a:xfrm>
            <a:off x="688817" y="4822269"/>
            <a:ext cx="5510530" cy="3945493"/>
          </a:xfrm>
          <a:prstGeom prst="rect">
            <a:avLst/>
          </a:prstGeom>
        </p:spPr>
        <p:txBody>
          <a:bodyPr vert="horz" lIns="96616" tIns="48308" rIns="96616" bIns="4830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517547"/>
            <a:ext cx="2984871" cy="502754"/>
          </a:xfrm>
          <a:prstGeom prst="rect">
            <a:avLst/>
          </a:prstGeom>
        </p:spPr>
        <p:txBody>
          <a:bodyPr vert="horz" lIns="96616" tIns="48308" rIns="96616" bIns="48308"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3901698" y="9517547"/>
            <a:ext cx="2984871" cy="502754"/>
          </a:xfrm>
          <a:prstGeom prst="rect">
            <a:avLst/>
          </a:prstGeom>
        </p:spPr>
        <p:txBody>
          <a:bodyPr vert="horz" lIns="96616" tIns="48308" rIns="96616" bIns="48308" rtlCol="0" anchor="b"/>
          <a:lstStyle>
            <a:lvl1pPr algn="r">
              <a:defRPr sz="1300"/>
            </a:lvl1pPr>
          </a:lstStyle>
          <a:p>
            <a:fld id="{5EA39DD1-C434-4768-900C-F81A79A5C532}" type="slidenum">
              <a:rPr kumimoji="1" lang="ja-JP" altLang="en-US" smtClean="0"/>
              <a:t>‹#›</a:t>
            </a:fld>
            <a:endParaRPr kumimoji="1" lang="ja-JP" altLang="en-US"/>
          </a:p>
        </p:txBody>
      </p:sp>
    </p:spTree>
    <p:extLst>
      <p:ext uri="{BB962C8B-B14F-4D97-AF65-F5344CB8AC3E}">
        <p14:creationId xmlns:p14="http://schemas.microsoft.com/office/powerpoint/2010/main" val="356851040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8CE02F7D-3B93-4919-89A9-F214443F3D1B}" type="datetime1">
              <a:rPr kumimoji="1" lang="ja-JP" altLang="en-US" smtClean="0"/>
              <a:t>2016/9/7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30432761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5F1D8BB-6CD0-4F6E-A56D-84D10226AE9F}" type="datetime1">
              <a:rPr kumimoji="1" lang="ja-JP" altLang="en-US" smtClean="0"/>
              <a:t>2016/9/7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4833726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3C268C3F-4DFB-41BA-81AC-630B31349440}" type="datetime1">
              <a:rPr kumimoji="1" lang="ja-JP" altLang="en-US" smtClean="0"/>
              <a:t>2016/9/7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1190090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C711563D-0D2D-4F10-86C1-30CC3A0C0A96}" type="datetime1">
              <a:rPr kumimoji="1" lang="ja-JP" altLang="en-US" smtClean="0"/>
              <a:t>2016/9/7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40371470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E4120D47-5E85-4927-99DB-AD70DDD82589}" type="datetime1">
              <a:rPr kumimoji="1" lang="ja-JP" altLang="en-US" smtClean="0"/>
              <a:t>2016/9/7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3131865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2B2DD0FB-48AF-4BD0-A440-EE37A678FDDE}" type="datetime1">
              <a:rPr kumimoji="1" lang="ja-JP" altLang="en-US" smtClean="0"/>
              <a:t>2016/9/7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40191010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59A55EDF-C49D-41B7-854F-4E8BBB66FFD0}" type="datetime1">
              <a:rPr kumimoji="1" lang="ja-JP" altLang="en-US" smtClean="0"/>
              <a:t>2016/9/7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1941131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67CABB92-D2DF-48C9-AF86-204C4B8671E5}" type="datetime1">
              <a:rPr kumimoji="1" lang="ja-JP" altLang="en-US" smtClean="0"/>
              <a:t>2016/9/7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27331892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FEEFAF3D-6401-410D-829D-BCF06047F35D}" type="datetime1">
              <a:rPr kumimoji="1" lang="ja-JP" altLang="en-US" smtClean="0"/>
              <a:t>2016/9/7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31081813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55D6F59B-2200-4405-B20C-C7E9F1D9D5C3}" type="datetime1">
              <a:rPr kumimoji="1" lang="ja-JP" altLang="en-US" smtClean="0"/>
              <a:t>2016/9/7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40259661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46E738A5-71D0-467E-BD56-A38DEC9F62CC}" type="datetime1">
              <a:rPr kumimoji="1" lang="ja-JP" altLang="en-US" smtClean="0"/>
              <a:t>2016/9/7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17477442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96A83C-2906-4011-8458-6F9646BD877A}" type="datetime1">
              <a:rPr kumimoji="1" lang="ja-JP" altLang="en-US" smtClean="0"/>
              <a:t>2016/9/7</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36275187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9418426" y="387337"/>
            <a:ext cx="2318994" cy="369332"/>
          </a:xfrm>
          <a:prstGeom prst="rect">
            <a:avLst/>
          </a:prstGeom>
          <a:noFill/>
          <a:ln>
            <a:solidFill>
              <a:schemeClr val="accent1"/>
            </a:solidFill>
          </a:ln>
        </p:spPr>
        <p:txBody>
          <a:bodyPr wrap="square" rtlCol="0">
            <a:spAutoFit/>
          </a:bodyPr>
          <a:lstStyle/>
          <a:p>
            <a:pPr algn="ctr"/>
            <a:r>
              <a:rPr kumimoji="1" lang="ja-JP" altLang="en-US" dirty="0"/>
              <a:t>金流商流</a:t>
            </a:r>
            <a:r>
              <a:rPr kumimoji="1" lang="en-US" altLang="ja-JP" dirty="0"/>
              <a:t>2016-2-07</a:t>
            </a:r>
            <a:endParaRPr kumimoji="1" lang="ja-JP" altLang="en-US" dirty="0"/>
          </a:p>
        </p:txBody>
      </p:sp>
      <p:sp>
        <p:nvSpPr>
          <p:cNvPr id="5" name="テキスト ボックス 4"/>
          <p:cNvSpPr txBox="1"/>
          <p:nvPr/>
        </p:nvSpPr>
        <p:spPr>
          <a:xfrm>
            <a:off x="1899920" y="2235200"/>
            <a:ext cx="8514080" cy="1200329"/>
          </a:xfrm>
          <a:prstGeom prst="rect">
            <a:avLst/>
          </a:prstGeom>
          <a:noFill/>
        </p:spPr>
        <p:txBody>
          <a:bodyPr wrap="square" rtlCol="0">
            <a:spAutoFit/>
          </a:bodyPr>
          <a:lstStyle/>
          <a:p>
            <a:pPr algn="ctr"/>
            <a:r>
              <a:rPr kumimoji="1" lang="ja-JP" altLang="en-US" sz="3600" dirty="0"/>
              <a:t>キャッシュ・コンバージョン・サイクル</a:t>
            </a:r>
            <a:endParaRPr kumimoji="1" lang="en-US" altLang="ja-JP" sz="3600" dirty="0"/>
          </a:p>
          <a:p>
            <a:pPr algn="ctr"/>
            <a:r>
              <a:rPr lang="ja-JP" altLang="en-US" sz="3600" dirty="0"/>
              <a:t>～金融</a:t>
            </a:r>
            <a:r>
              <a:rPr lang="en-US" altLang="ja-JP" sz="3600" dirty="0"/>
              <a:t>EDI</a:t>
            </a:r>
            <a:r>
              <a:rPr lang="ja-JP" altLang="en-US" sz="3600" dirty="0"/>
              <a:t>の活用検討～</a:t>
            </a:r>
            <a:endParaRPr kumimoji="1" lang="ja-JP" altLang="en-US" sz="3600" dirty="0"/>
          </a:p>
        </p:txBody>
      </p:sp>
      <p:sp>
        <p:nvSpPr>
          <p:cNvPr id="6" name="テキスト ボックス 5"/>
          <p:cNvSpPr txBox="1"/>
          <p:nvPr/>
        </p:nvSpPr>
        <p:spPr>
          <a:xfrm>
            <a:off x="2555240" y="4914060"/>
            <a:ext cx="7203440" cy="830997"/>
          </a:xfrm>
          <a:prstGeom prst="rect">
            <a:avLst/>
          </a:prstGeom>
          <a:noFill/>
        </p:spPr>
        <p:txBody>
          <a:bodyPr wrap="square" rtlCol="0">
            <a:spAutoFit/>
          </a:bodyPr>
          <a:lstStyle/>
          <a:p>
            <a:pPr algn="ctr"/>
            <a:r>
              <a:rPr kumimoji="1" lang="en-US" altLang="ja-JP" sz="2400" dirty="0"/>
              <a:t>	SIPS</a:t>
            </a:r>
            <a:r>
              <a:rPr lang="ja-JP" altLang="en-US" sz="2400" dirty="0"/>
              <a:t>金流商流情報連携タスクフォース</a:t>
            </a:r>
            <a:endParaRPr lang="en-US" altLang="ja-JP" sz="2400" dirty="0"/>
          </a:p>
          <a:p>
            <a:pPr algn="ctr"/>
            <a:r>
              <a:rPr kumimoji="1" lang="en-US" altLang="ja-JP" sz="2400" dirty="0"/>
              <a:t>2016</a:t>
            </a:r>
            <a:r>
              <a:rPr kumimoji="1" lang="ja-JP" altLang="en-US" sz="2400" dirty="0"/>
              <a:t>年</a:t>
            </a:r>
            <a:r>
              <a:rPr kumimoji="1" lang="en-US" altLang="ja-JP" sz="2400" dirty="0"/>
              <a:t>9</a:t>
            </a:r>
            <a:r>
              <a:rPr kumimoji="1" lang="ja-JP" altLang="en-US" sz="2400" dirty="0"/>
              <a:t>月</a:t>
            </a:r>
            <a:r>
              <a:rPr kumimoji="1" lang="en-US" altLang="ja-JP" sz="2400" dirty="0"/>
              <a:t>8</a:t>
            </a:r>
            <a:r>
              <a:rPr kumimoji="1" lang="ja-JP" altLang="en-US" sz="2400" dirty="0"/>
              <a:t>日</a:t>
            </a:r>
          </a:p>
        </p:txBody>
      </p:sp>
      <p:sp>
        <p:nvSpPr>
          <p:cNvPr id="2" name="スライド番号プレースホルダー 1"/>
          <p:cNvSpPr>
            <a:spLocks noGrp="1"/>
          </p:cNvSpPr>
          <p:nvPr>
            <p:ph type="sldNum" sz="quarter" idx="12"/>
          </p:nvPr>
        </p:nvSpPr>
        <p:spPr/>
        <p:txBody>
          <a:bodyPr/>
          <a:lstStyle/>
          <a:p>
            <a:fld id="{F49797B0-7ABF-4C14-80EE-9A82BFC0984F}" type="slidenum">
              <a:rPr kumimoji="1" lang="ja-JP" altLang="en-US" smtClean="0"/>
              <a:t>1</a:t>
            </a:fld>
            <a:endParaRPr kumimoji="1" lang="ja-JP" altLang="en-US"/>
          </a:p>
        </p:txBody>
      </p:sp>
    </p:spTree>
    <p:extLst>
      <p:ext uri="{BB962C8B-B14F-4D97-AF65-F5344CB8AC3E}">
        <p14:creationId xmlns:p14="http://schemas.microsoft.com/office/powerpoint/2010/main" val="6368284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a:xfrm>
            <a:off x="1981200" y="274638"/>
            <a:ext cx="8229600" cy="706090"/>
          </a:xfrm>
        </p:spPr>
        <p:txBody>
          <a:bodyPr>
            <a:normAutofit/>
          </a:bodyPr>
          <a:lstStyle/>
          <a:p>
            <a:pPr algn="l"/>
            <a:r>
              <a:rPr lang="ja-JP" altLang="en-US" sz="2800" u="sng" dirty="0"/>
              <a:t>分析イメージ３</a:t>
            </a:r>
            <a:r>
              <a:rPr lang="ja-JP" altLang="en-US" sz="2000" u="sng" dirty="0"/>
              <a:t>　－請求残高－</a:t>
            </a:r>
          </a:p>
        </p:txBody>
      </p:sp>
      <p:sp>
        <p:nvSpPr>
          <p:cNvPr id="92" name="正方形/長方形 91"/>
          <p:cNvSpPr/>
          <p:nvPr/>
        </p:nvSpPr>
        <p:spPr>
          <a:xfrm>
            <a:off x="2135560" y="980728"/>
            <a:ext cx="7920880" cy="576064"/>
          </a:xfrm>
          <a:prstGeom prst="rect">
            <a:avLst/>
          </a:prstGeom>
          <a:noFill/>
          <a:ln w="190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ja-JP" altLang="en-US" sz="1600" dirty="0">
                <a:solidFill>
                  <a:schemeClr val="tx1"/>
                </a:solidFill>
              </a:rPr>
              <a:t>サンプルデータでは、販売先企業を</a:t>
            </a:r>
            <a:r>
              <a:rPr lang="en-US" altLang="ja-JP" sz="1600" dirty="0">
                <a:solidFill>
                  <a:schemeClr val="tx1"/>
                </a:solidFill>
              </a:rPr>
              <a:t>1</a:t>
            </a:r>
            <a:r>
              <a:rPr lang="ja-JP" altLang="en-US" sz="1600" dirty="0">
                <a:solidFill>
                  <a:schemeClr val="tx1"/>
                </a:solidFill>
              </a:rPr>
              <a:t>社としていますが、複数企業に販売を行っている企業の場合、以下のようなイメージになると想定しています。</a:t>
            </a:r>
          </a:p>
        </p:txBody>
      </p:sp>
      <p:sp>
        <p:nvSpPr>
          <p:cNvPr id="47" name="スライド番号プレースホルダ 5"/>
          <p:cNvSpPr>
            <a:spLocks noGrp="1"/>
          </p:cNvSpPr>
          <p:nvPr>
            <p:ph type="sldNum" sz="quarter" idx="12"/>
          </p:nvPr>
        </p:nvSpPr>
        <p:spPr>
          <a:xfrm>
            <a:off x="8472264" y="6448252"/>
            <a:ext cx="2133600" cy="365125"/>
          </a:xfrm>
        </p:spPr>
        <p:txBody>
          <a:bodyPr/>
          <a:lstStyle/>
          <a:p>
            <a:fld id="{D2D8002D-B5B0-4BAC-B1F6-782DDCCE6D9C}" type="slidenum">
              <a:rPr lang="ja-JP" altLang="en-US" sz="1600"/>
              <a:pPr/>
              <a:t>10</a:t>
            </a:fld>
            <a:endParaRPr lang="ja-JP" altLang="en-US" sz="1600" dirty="0"/>
          </a:p>
        </p:txBody>
      </p:sp>
      <p:grpSp>
        <p:nvGrpSpPr>
          <p:cNvPr id="15" name="グループ化 14"/>
          <p:cNvGrpSpPr/>
          <p:nvPr/>
        </p:nvGrpSpPr>
        <p:grpSpPr>
          <a:xfrm>
            <a:off x="2914809" y="1843707"/>
            <a:ext cx="6276975" cy="342900"/>
            <a:chOff x="345318" y="2073772"/>
            <a:chExt cx="4497439" cy="342900"/>
          </a:xfrm>
        </p:grpSpPr>
        <p:sp>
          <p:nvSpPr>
            <p:cNvPr id="16" name="正方形/長方形 15"/>
            <p:cNvSpPr/>
            <p:nvPr/>
          </p:nvSpPr>
          <p:spPr>
            <a:xfrm>
              <a:off x="345318" y="2073772"/>
              <a:ext cx="4497439" cy="342900"/>
            </a:xfrm>
            <a:prstGeom prst="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defTabSz="457133"/>
              <a:r>
                <a:rPr lang="ja-JP" altLang="en-US" sz="1400" dirty="0">
                  <a:solidFill>
                    <a:srgbClr val="000000"/>
                  </a:solidFill>
                  <a:latin typeface="+mn-ea"/>
                </a:rPr>
                <a:t>①</a:t>
              </a:r>
              <a:r>
                <a:rPr lang="en-US" altLang="ja-JP" sz="1400" dirty="0">
                  <a:solidFill>
                    <a:srgbClr val="000000"/>
                  </a:solidFill>
                  <a:latin typeface="+mn-ea"/>
                </a:rPr>
                <a:t>-3.</a:t>
              </a:r>
              <a:r>
                <a:rPr lang="ja-JP" altLang="en-US" sz="1400" dirty="0">
                  <a:solidFill>
                    <a:srgbClr val="000000"/>
                  </a:solidFill>
                  <a:latin typeface="+mn-ea"/>
                </a:rPr>
                <a:t>請求残高　［イメージ］</a:t>
              </a:r>
            </a:p>
          </p:txBody>
        </p:sp>
        <p:cxnSp>
          <p:nvCxnSpPr>
            <p:cNvPr id="17" name="直線コネクタ 16"/>
            <p:cNvCxnSpPr/>
            <p:nvPr/>
          </p:nvCxnSpPr>
          <p:spPr>
            <a:xfrm>
              <a:off x="345318" y="2416672"/>
              <a:ext cx="4497439" cy="0"/>
            </a:xfrm>
            <a:prstGeom prst="line">
              <a:avLst/>
            </a:prstGeom>
            <a:ln w="19050">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grpSp>
      <p:pic>
        <p:nvPicPr>
          <p:cNvPr id="18" name="Picture 3" descr="\\Ntsv-fsac001\新ﾌｧｲﾙｻｰﾊﾞ\ｺﾝｻﾙﾃｨﾝｸﾞ部門\G_産業\01プロジェクト\ND：二金SCF-POC\98_受領資料\20150204_石井様（ヒアリング用グラフ）\図（ヒアリングマテリアル用）\請求残高_sample（3社）.PNG"/>
          <p:cNvPicPr>
            <a:picLocks noChangeAspect="1" noChangeArrowheads="1"/>
          </p:cNvPicPr>
          <p:nvPr/>
        </p:nvPicPr>
        <p:blipFill>
          <a:blip r:embed="rId2" cstate="print"/>
          <a:srcRect/>
          <a:stretch>
            <a:fillRect/>
          </a:stretch>
        </p:blipFill>
        <p:spPr bwMode="auto">
          <a:xfrm>
            <a:off x="2855640" y="2347578"/>
            <a:ext cx="6134618" cy="4393791"/>
          </a:xfrm>
          <a:prstGeom prst="rect">
            <a:avLst/>
          </a:prstGeom>
          <a:noFill/>
        </p:spPr>
      </p:pic>
      <p:sp>
        <p:nvSpPr>
          <p:cNvPr id="19" name="正方形/長方形 18"/>
          <p:cNvSpPr/>
          <p:nvPr/>
        </p:nvSpPr>
        <p:spPr>
          <a:xfrm rot="1880927">
            <a:off x="8138821" y="2547930"/>
            <a:ext cx="847725" cy="276225"/>
          </a:xfrm>
          <a:prstGeom prst="rect">
            <a:avLst/>
          </a:prstGeom>
          <a:solidFill>
            <a:schemeClr val="bg1"/>
          </a:solidFill>
          <a:ln w="38100" cmpd="dbl">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400" dirty="0">
                <a:solidFill>
                  <a:schemeClr val="bg1">
                    <a:lumMod val="50000"/>
                  </a:schemeClr>
                </a:solidFill>
              </a:rPr>
              <a:t>イメージ</a:t>
            </a:r>
          </a:p>
        </p:txBody>
      </p:sp>
      <p:sp>
        <p:nvSpPr>
          <p:cNvPr id="20" name="正方形/長方形 19"/>
          <p:cNvSpPr/>
          <p:nvPr/>
        </p:nvSpPr>
        <p:spPr>
          <a:xfrm>
            <a:off x="7058184" y="2664669"/>
            <a:ext cx="438149" cy="3609975"/>
          </a:xfrm>
          <a:prstGeom prst="rect">
            <a:avLst/>
          </a:prstGeom>
          <a:no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sz="1000" dirty="0">
              <a:solidFill>
                <a:schemeClr val="tx1"/>
              </a:solidFill>
            </a:endParaRPr>
          </a:p>
        </p:txBody>
      </p:sp>
      <p:sp>
        <p:nvSpPr>
          <p:cNvPr id="21" name="正方形/長方形 20"/>
          <p:cNvSpPr/>
          <p:nvPr/>
        </p:nvSpPr>
        <p:spPr>
          <a:xfrm>
            <a:off x="5048408" y="4883995"/>
            <a:ext cx="1844676" cy="590549"/>
          </a:xfrm>
          <a:prstGeom prst="rect">
            <a:avLst/>
          </a:prstGeom>
          <a:solidFill>
            <a:schemeClr val="bg1"/>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1000" dirty="0">
                <a:solidFill>
                  <a:schemeClr val="tx1"/>
                </a:solidFill>
              </a:rPr>
              <a:t>2014</a:t>
            </a:r>
            <a:r>
              <a:rPr lang="ja-JP" altLang="en-US" sz="1000" dirty="0">
                <a:solidFill>
                  <a:schemeClr val="tx1"/>
                </a:solidFill>
              </a:rPr>
              <a:t>年</a:t>
            </a:r>
            <a:r>
              <a:rPr lang="en-US" altLang="ja-JP" sz="1000" dirty="0">
                <a:solidFill>
                  <a:schemeClr val="tx1"/>
                </a:solidFill>
              </a:rPr>
              <a:t>8</a:t>
            </a:r>
            <a:r>
              <a:rPr lang="ja-JP" altLang="en-US" sz="1000" dirty="0">
                <a:solidFill>
                  <a:schemeClr val="tx1"/>
                </a:solidFill>
              </a:rPr>
              <a:t>月に請求残高が増加</a:t>
            </a:r>
            <a:endParaRPr lang="en-US" altLang="ja-JP" sz="1000" dirty="0">
              <a:solidFill>
                <a:schemeClr val="tx1"/>
              </a:solidFill>
            </a:endParaRPr>
          </a:p>
          <a:p>
            <a:pPr algn="ctr"/>
            <a:r>
              <a:rPr lang="ja-JP" altLang="en-US" sz="1000" dirty="0">
                <a:solidFill>
                  <a:schemeClr val="tx1"/>
                </a:solidFill>
              </a:rPr>
              <a:t>（特に</a:t>
            </a:r>
            <a:r>
              <a:rPr lang="en-US" altLang="ja-JP" sz="1000" dirty="0">
                <a:solidFill>
                  <a:schemeClr val="tx1"/>
                </a:solidFill>
              </a:rPr>
              <a:t>C</a:t>
            </a:r>
            <a:r>
              <a:rPr lang="ja-JP" altLang="en-US" sz="1000" dirty="0">
                <a:solidFill>
                  <a:schemeClr val="tx1"/>
                </a:solidFill>
              </a:rPr>
              <a:t>社への残高が急増）</a:t>
            </a:r>
            <a:endParaRPr lang="en-US" altLang="ja-JP" sz="1000" dirty="0">
              <a:solidFill>
                <a:schemeClr val="tx1"/>
              </a:solidFill>
            </a:endParaRPr>
          </a:p>
          <a:p>
            <a:pPr algn="ctr"/>
            <a:r>
              <a:rPr lang="en-US" altLang="ja-JP" sz="1000" dirty="0">
                <a:solidFill>
                  <a:schemeClr val="tx1"/>
                </a:solidFill>
              </a:rPr>
              <a:t>※8</a:t>
            </a:r>
            <a:r>
              <a:rPr lang="ja-JP" altLang="en-US" sz="1000" dirty="0">
                <a:solidFill>
                  <a:schemeClr val="tx1"/>
                </a:solidFill>
              </a:rPr>
              <a:t>月の売上は減少</a:t>
            </a:r>
            <a:endParaRPr lang="en-US" altLang="ja-JP" sz="1000" dirty="0">
              <a:solidFill>
                <a:schemeClr val="tx1"/>
              </a:solidFill>
            </a:endParaRPr>
          </a:p>
        </p:txBody>
      </p:sp>
      <p:cxnSp>
        <p:nvCxnSpPr>
          <p:cNvPr id="22" name="直線矢印コネクタ 21"/>
          <p:cNvCxnSpPr>
            <a:stCxn id="21" idx="3"/>
            <a:endCxn id="20" idx="1"/>
          </p:cNvCxnSpPr>
          <p:nvPr/>
        </p:nvCxnSpPr>
        <p:spPr>
          <a:xfrm flipV="1">
            <a:off x="6893085" y="4469657"/>
            <a:ext cx="165099" cy="709613"/>
          </a:xfrm>
          <a:prstGeom prst="straightConnector1">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486838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a:xfrm>
            <a:off x="1981200" y="274638"/>
            <a:ext cx="8229600" cy="706090"/>
          </a:xfrm>
        </p:spPr>
        <p:txBody>
          <a:bodyPr>
            <a:normAutofit/>
          </a:bodyPr>
          <a:lstStyle/>
          <a:p>
            <a:pPr algn="l"/>
            <a:r>
              <a:rPr lang="ja-JP" altLang="en-US" sz="2800" u="sng" dirty="0"/>
              <a:t>分析イメージ４</a:t>
            </a:r>
            <a:r>
              <a:rPr lang="ja-JP" altLang="en-US" sz="2000" u="sng" dirty="0"/>
              <a:t>　－入金実績－</a:t>
            </a:r>
          </a:p>
        </p:txBody>
      </p:sp>
      <p:sp>
        <p:nvSpPr>
          <p:cNvPr id="21" name="スライド番号プレースホルダ 5"/>
          <p:cNvSpPr>
            <a:spLocks noGrp="1"/>
          </p:cNvSpPr>
          <p:nvPr>
            <p:ph type="sldNum" sz="quarter" idx="12"/>
          </p:nvPr>
        </p:nvSpPr>
        <p:spPr>
          <a:xfrm>
            <a:off x="8472264" y="6448252"/>
            <a:ext cx="2133600" cy="365125"/>
          </a:xfrm>
        </p:spPr>
        <p:txBody>
          <a:bodyPr/>
          <a:lstStyle/>
          <a:p>
            <a:fld id="{D2D8002D-B5B0-4BAC-B1F6-782DDCCE6D9C}" type="slidenum">
              <a:rPr lang="ja-JP" altLang="en-US" sz="1600"/>
              <a:pPr/>
              <a:t>11</a:t>
            </a:fld>
            <a:endParaRPr lang="ja-JP" altLang="en-US" sz="1600" dirty="0"/>
          </a:p>
        </p:txBody>
      </p:sp>
      <p:pic>
        <p:nvPicPr>
          <p:cNvPr id="12" name="Picture 2" descr="\\Ntsv-fsac001\新ﾌｧｲﾙｻｰﾊﾞ\ｺﾝｻﾙﾃｨﾝｸﾞ部門\G_産業\01プロジェクト\ND：二金SCF-POC\98_受領資料\20150204_石井様（ヒアリング用グラフ）\図（ヒアリングマテリアル用）\入金実績_20150204.PNG"/>
          <p:cNvPicPr>
            <a:picLocks noChangeAspect="1" noChangeArrowheads="1"/>
          </p:cNvPicPr>
          <p:nvPr/>
        </p:nvPicPr>
        <p:blipFill>
          <a:blip r:embed="rId2" cstate="print"/>
          <a:srcRect/>
          <a:stretch>
            <a:fillRect/>
          </a:stretch>
        </p:blipFill>
        <p:spPr bwMode="auto">
          <a:xfrm>
            <a:off x="3022026" y="1996754"/>
            <a:ext cx="6021388" cy="4610100"/>
          </a:xfrm>
          <a:prstGeom prst="rect">
            <a:avLst/>
          </a:prstGeom>
          <a:noFill/>
        </p:spPr>
      </p:pic>
      <p:grpSp>
        <p:nvGrpSpPr>
          <p:cNvPr id="13" name="グループ化 12"/>
          <p:cNvGrpSpPr/>
          <p:nvPr/>
        </p:nvGrpSpPr>
        <p:grpSpPr>
          <a:xfrm>
            <a:off x="2156003" y="1556792"/>
            <a:ext cx="7941432" cy="342900"/>
            <a:chOff x="345318" y="2073772"/>
            <a:chExt cx="4497439" cy="342900"/>
          </a:xfrm>
        </p:grpSpPr>
        <p:sp>
          <p:nvSpPr>
            <p:cNvPr id="14" name="正方形/長方形 13"/>
            <p:cNvSpPr/>
            <p:nvPr/>
          </p:nvSpPr>
          <p:spPr>
            <a:xfrm>
              <a:off x="345318" y="2073772"/>
              <a:ext cx="4497439" cy="342900"/>
            </a:xfrm>
            <a:prstGeom prst="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defTabSz="457133"/>
              <a:r>
                <a:rPr lang="ja-JP" altLang="en-US" sz="1400" dirty="0">
                  <a:solidFill>
                    <a:srgbClr val="000000"/>
                  </a:solidFill>
                  <a:latin typeface="+mn-ea"/>
                </a:rPr>
                <a:t>①</a:t>
              </a:r>
              <a:r>
                <a:rPr lang="en-US" altLang="ja-JP" sz="1400" dirty="0">
                  <a:solidFill>
                    <a:srgbClr val="000000"/>
                  </a:solidFill>
                  <a:latin typeface="+mn-ea"/>
                </a:rPr>
                <a:t>-4.</a:t>
              </a:r>
              <a:r>
                <a:rPr lang="ja-JP" altLang="en-US" sz="1400" dirty="0">
                  <a:solidFill>
                    <a:srgbClr val="000000"/>
                  </a:solidFill>
                  <a:latin typeface="+mn-ea"/>
                </a:rPr>
                <a:t>入金実績</a:t>
              </a:r>
            </a:p>
          </p:txBody>
        </p:sp>
        <p:cxnSp>
          <p:nvCxnSpPr>
            <p:cNvPr id="15" name="直線コネクタ 14"/>
            <p:cNvCxnSpPr/>
            <p:nvPr/>
          </p:nvCxnSpPr>
          <p:spPr>
            <a:xfrm>
              <a:off x="345318" y="2416672"/>
              <a:ext cx="4497439" cy="0"/>
            </a:xfrm>
            <a:prstGeom prst="line">
              <a:avLst/>
            </a:prstGeom>
            <a:ln w="19050">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grpSp>
      <p:sp>
        <p:nvSpPr>
          <p:cNvPr id="16" name="四角形吹き出し 15"/>
          <p:cNvSpPr/>
          <p:nvPr/>
        </p:nvSpPr>
        <p:spPr>
          <a:xfrm>
            <a:off x="1775520" y="2071216"/>
            <a:ext cx="1543052" cy="668488"/>
          </a:xfrm>
          <a:prstGeom prst="wedgeRectCallout">
            <a:avLst>
              <a:gd name="adj1" fmla="val -16018"/>
              <a:gd name="adj2" fmla="val 26732"/>
            </a:avLst>
          </a:prstGeom>
          <a:solidFill>
            <a:schemeClr val="bg1"/>
          </a:solidFill>
          <a:ln w="28575">
            <a:solidFill>
              <a:srgbClr val="C00000"/>
            </a:solidFill>
            <a:prstDash val="solid"/>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ja-JP" altLang="en-US" sz="1000" dirty="0">
                <a:solidFill>
                  <a:schemeClr val="tx1"/>
                </a:solidFill>
              </a:rPr>
              <a:t>各月における入金額は</a:t>
            </a:r>
            <a:endParaRPr lang="en-US" altLang="ja-JP" sz="1000" dirty="0">
              <a:solidFill>
                <a:schemeClr val="tx1"/>
              </a:solidFill>
            </a:endParaRPr>
          </a:p>
          <a:p>
            <a:pPr algn="ctr"/>
            <a:r>
              <a:rPr lang="ja-JP" altLang="en-US" sz="1000" dirty="0">
                <a:solidFill>
                  <a:schemeClr val="tx1"/>
                </a:solidFill>
              </a:rPr>
              <a:t>前月の請求残高と一致</a:t>
            </a:r>
            <a:endParaRPr lang="en-US" altLang="ja-JP" sz="1000" dirty="0">
              <a:solidFill>
                <a:schemeClr val="tx1"/>
              </a:solidFill>
            </a:endParaRPr>
          </a:p>
          <a:p>
            <a:pPr algn="ctr"/>
            <a:r>
              <a:rPr lang="ja-JP" altLang="en-US" sz="1000" dirty="0">
                <a:solidFill>
                  <a:schemeClr val="tx1"/>
                </a:solidFill>
              </a:rPr>
              <a:t>（</a:t>
            </a:r>
            <a:r>
              <a:rPr lang="en-US" altLang="ja-JP" sz="1000" dirty="0">
                <a:solidFill>
                  <a:schemeClr val="tx1"/>
                </a:solidFill>
              </a:rPr>
              <a:t>p.30</a:t>
            </a:r>
            <a:r>
              <a:rPr lang="ja-JP" altLang="en-US" sz="1000" dirty="0">
                <a:solidFill>
                  <a:schemeClr val="tx1"/>
                </a:solidFill>
              </a:rPr>
              <a:t>参照）</a:t>
            </a:r>
            <a:endParaRPr lang="en-US" altLang="ja-JP" sz="1000" dirty="0">
              <a:solidFill>
                <a:schemeClr val="tx1"/>
              </a:solidFill>
            </a:endParaRPr>
          </a:p>
        </p:txBody>
      </p:sp>
      <p:sp>
        <p:nvSpPr>
          <p:cNvPr id="23" name="四角形吹き出し 22"/>
          <p:cNvSpPr/>
          <p:nvPr/>
        </p:nvSpPr>
        <p:spPr>
          <a:xfrm>
            <a:off x="2254242" y="2920679"/>
            <a:ext cx="1368000" cy="476250"/>
          </a:xfrm>
          <a:prstGeom prst="wedgeRectCallout">
            <a:avLst>
              <a:gd name="adj1" fmla="val 64684"/>
              <a:gd name="adj2" fmla="val -30931"/>
            </a:avLst>
          </a:prstGeom>
          <a:solidFill>
            <a:schemeClr val="bg1"/>
          </a:solidFill>
          <a:ln w="28575">
            <a:solidFill>
              <a:srgbClr val="C00000"/>
            </a:solidFill>
            <a:prstDash val="sysDot"/>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altLang="ja-JP" sz="1000" dirty="0">
                <a:solidFill>
                  <a:schemeClr val="tx1"/>
                </a:solidFill>
              </a:rPr>
              <a:t>2013</a:t>
            </a:r>
            <a:r>
              <a:rPr lang="ja-JP" altLang="en-US" sz="1000" dirty="0">
                <a:solidFill>
                  <a:schemeClr val="tx1"/>
                </a:solidFill>
              </a:rPr>
              <a:t>年</a:t>
            </a:r>
            <a:r>
              <a:rPr lang="en-US" altLang="ja-JP" sz="1000" dirty="0">
                <a:solidFill>
                  <a:schemeClr val="tx1"/>
                </a:solidFill>
              </a:rPr>
              <a:t>12</a:t>
            </a:r>
            <a:r>
              <a:rPr lang="ja-JP" altLang="en-US" sz="1000" dirty="0">
                <a:solidFill>
                  <a:schemeClr val="tx1"/>
                </a:solidFill>
              </a:rPr>
              <a:t>月の</a:t>
            </a:r>
            <a:endParaRPr lang="en-US" altLang="ja-JP" sz="1000" dirty="0">
              <a:solidFill>
                <a:schemeClr val="tx1"/>
              </a:solidFill>
            </a:endParaRPr>
          </a:p>
          <a:p>
            <a:pPr algn="ctr"/>
            <a:r>
              <a:rPr lang="ja-JP" altLang="en-US" sz="1000" dirty="0">
                <a:solidFill>
                  <a:schemeClr val="tx1"/>
                </a:solidFill>
              </a:rPr>
              <a:t>請求残高と一致</a:t>
            </a:r>
            <a:endParaRPr lang="en-US" altLang="ja-JP" sz="1000" dirty="0">
              <a:solidFill>
                <a:schemeClr val="tx1"/>
              </a:solidFill>
            </a:endParaRPr>
          </a:p>
        </p:txBody>
      </p:sp>
      <p:sp>
        <p:nvSpPr>
          <p:cNvPr id="24" name="四角形吹き出し 23"/>
          <p:cNvSpPr/>
          <p:nvPr/>
        </p:nvSpPr>
        <p:spPr>
          <a:xfrm>
            <a:off x="3842446" y="2854005"/>
            <a:ext cx="436881" cy="3228975"/>
          </a:xfrm>
          <a:prstGeom prst="wedgeRectCallout">
            <a:avLst>
              <a:gd name="adj1" fmla="val -16018"/>
              <a:gd name="adj2" fmla="val 26732"/>
            </a:avLst>
          </a:prstGeom>
          <a:noFill/>
          <a:ln w="28575">
            <a:solidFill>
              <a:srgbClr val="C00000"/>
            </a:solidFill>
            <a:prstDash val="solid"/>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endParaRPr lang="en-US" altLang="ja-JP" sz="1000" dirty="0">
              <a:solidFill>
                <a:schemeClr val="tx1"/>
              </a:solidFill>
            </a:endParaRPr>
          </a:p>
        </p:txBody>
      </p:sp>
    </p:spTree>
    <p:extLst>
      <p:ext uri="{BB962C8B-B14F-4D97-AF65-F5344CB8AC3E}">
        <p14:creationId xmlns:p14="http://schemas.microsoft.com/office/powerpoint/2010/main" val="35693420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a:xfrm>
            <a:off x="1981200" y="274638"/>
            <a:ext cx="8229600" cy="706090"/>
          </a:xfrm>
        </p:spPr>
        <p:txBody>
          <a:bodyPr>
            <a:normAutofit/>
          </a:bodyPr>
          <a:lstStyle/>
          <a:p>
            <a:pPr algn="l"/>
            <a:r>
              <a:rPr lang="ja-JP" altLang="en-US" sz="2800" u="sng" dirty="0"/>
              <a:t>分析イメージ４</a:t>
            </a:r>
            <a:r>
              <a:rPr lang="ja-JP" altLang="en-US" sz="2000" u="sng" dirty="0"/>
              <a:t>　－入金実績－</a:t>
            </a:r>
          </a:p>
        </p:txBody>
      </p:sp>
      <p:sp>
        <p:nvSpPr>
          <p:cNvPr id="92" name="正方形/長方形 91"/>
          <p:cNvSpPr/>
          <p:nvPr/>
        </p:nvSpPr>
        <p:spPr>
          <a:xfrm>
            <a:off x="2135560" y="980728"/>
            <a:ext cx="7920880" cy="576064"/>
          </a:xfrm>
          <a:prstGeom prst="rect">
            <a:avLst/>
          </a:prstGeom>
          <a:noFill/>
          <a:ln w="190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ja-JP" altLang="en-US" sz="1600" dirty="0">
                <a:solidFill>
                  <a:schemeClr val="tx1"/>
                </a:solidFill>
              </a:rPr>
              <a:t>サンプルデータでは、販売先企業を</a:t>
            </a:r>
            <a:r>
              <a:rPr lang="en-US" altLang="ja-JP" sz="1600" dirty="0">
                <a:solidFill>
                  <a:schemeClr val="tx1"/>
                </a:solidFill>
              </a:rPr>
              <a:t>1</a:t>
            </a:r>
            <a:r>
              <a:rPr lang="ja-JP" altLang="en-US" sz="1600" dirty="0">
                <a:solidFill>
                  <a:schemeClr val="tx1"/>
                </a:solidFill>
              </a:rPr>
              <a:t>社としていますが、複数企業に販売を行っている企業の場合、以下のようなイメージになると想定しています。</a:t>
            </a:r>
          </a:p>
        </p:txBody>
      </p:sp>
      <p:sp>
        <p:nvSpPr>
          <p:cNvPr id="54" name="スライド番号プレースホルダ 5"/>
          <p:cNvSpPr>
            <a:spLocks noGrp="1"/>
          </p:cNvSpPr>
          <p:nvPr>
            <p:ph type="sldNum" sz="quarter" idx="12"/>
          </p:nvPr>
        </p:nvSpPr>
        <p:spPr>
          <a:xfrm>
            <a:off x="8472264" y="6448252"/>
            <a:ext cx="2133600" cy="365125"/>
          </a:xfrm>
        </p:spPr>
        <p:txBody>
          <a:bodyPr/>
          <a:lstStyle/>
          <a:p>
            <a:fld id="{D2D8002D-B5B0-4BAC-B1F6-782DDCCE6D9C}" type="slidenum">
              <a:rPr lang="ja-JP" altLang="en-US" sz="1600"/>
              <a:pPr/>
              <a:t>12</a:t>
            </a:fld>
            <a:endParaRPr lang="ja-JP" altLang="en-US" sz="1600" dirty="0"/>
          </a:p>
        </p:txBody>
      </p:sp>
      <p:pic>
        <p:nvPicPr>
          <p:cNvPr id="12" name="図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65829" y="2427696"/>
            <a:ext cx="5298529" cy="4097648"/>
          </a:xfrm>
          <a:prstGeom prst="rect">
            <a:avLst/>
          </a:prstGeom>
        </p:spPr>
      </p:pic>
      <p:grpSp>
        <p:nvGrpSpPr>
          <p:cNvPr id="13" name="グループ化 12"/>
          <p:cNvGrpSpPr/>
          <p:nvPr/>
        </p:nvGrpSpPr>
        <p:grpSpPr>
          <a:xfrm>
            <a:off x="1991544" y="1808657"/>
            <a:ext cx="7941432" cy="342900"/>
            <a:chOff x="345318" y="2073772"/>
            <a:chExt cx="4497439" cy="342900"/>
          </a:xfrm>
        </p:grpSpPr>
        <p:sp>
          <p:nvSpPr>
            <p:cNvPr id="14" name="正方形/長方形 13"/>
            <p:cNvSpPr/>
            <p:nvPr/>
          </p:nvSpPr>
          <p:spPr>
            <a:xfrm>
              <a:off x="345318" y="2073772"/>
              <a:ext cx="4497439" cy="342900"/>
            </a:xfrm>
            <a:prstGeom prst="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defTabSz="457133"/>
              <a:r>
                <a:rPr lang="ja-JP" altLang="en-US" sz="1400" dirty="0">
                  <a:solidFill>
                    <a:srgbClr val="000000"/>
                  </a:solidFill>
                  <a:latin typeface="+mn-ea"/>
                </a:rPr>
                <a:t>①</a:t>
              </a:r>
              <a:r>
                <a:rPr lang="en-US" altLang="ja-JP" sz="1400" dirty="0">
                  <a:solidFill>
                    <a:srgbClr val="000000"/>
                  </a:solidFill>
                  <a:latin typeface="+mn-ea"/>
                </a:rPr>
                <a:t>-4.</a:t>
              </a:r>
              <a:r>
                <a:rPr lang="ja-JP" altLang="en-US" sz="1400" dirty="0">
                  <a:solidFill>
                    <a:srgbClr val="000000"/>
                  </a:solidFill>
                  <a:latin typeface="+mn-ea"/>
                </a:rPr>
                <a:t>入金実績　［イメージ］</a:t>
              </a:r>
            </a:p>
          </p:txBody>
        </p:sp>
        <p:cxnSp>
          <p:nvCxnSpPr>
            <p:cNvPr id="15" name="直線コネクタ 14"/>
            <p:cNvCxnSpPr/>
            <p:nvPr/>
          </p:nvCxnSpPr>
          <p:spPr>
            <a:xfrm>
              <a:off x="345318" y="2416672"/>
              <a:ext cx="4497439" cy="0"/>
            </a:xfrm>
            <a:prstGeom prst="line">
              <a:avLst/>
            </a:prstGeom>
            <a:ln w="19050">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grpSp>
      <p:sp>
        <p:nvSpPr>
          <p:cNvPr id="16" name="正方形/長方形 15"/>
          <p:cNvSpPr/>
          <p:nvPr/>
        </p:nvSpPr>
        <p:spPr>
          <a:xfrm rot="1880927">
            <a:off x="7977528" y="2704659"/>
            <a:ext cx="847725" cy="276225"/>
          </a:xfrm>
          <a:prstGeom prst="rect">
            <a:avLst/>
          </a:prstGeom>
          <a:solidFill>
            <a:schemeClr val="bg1"/>
          </a:solidFill>
          <a:ln w="38100" cmpd="dbl">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400" dirty="0">
                <a:solidFill>
                  <a:schemeClr val="bg1">
                    <a:lumMod val="50000"/>
                  </a:schemeClr>
                </a:solidFill>
              </a:rPr>
              <a:t>イメージ</a:t>
            </a:r>
          </a:p>
        </p:txBody>
      </p:sp>
      <p:sp>
        <p:nvSpPr>
          <p:cNvPr id="17" name="正方形/長方形 16"/>
          <p:cNvSpPr/>
          <p:nvPr/>
        </p:nvSpPr>
        <p:spPr>
          <a:xfrm>
            <a:off x="6896168" y="6268169"/>
            <a:ext cx="352425" cy="257175"/>
          </a:xfrm>
          <a:prstGeom prst="rect">
            <a:avLst/>
          </a:prstGeom>
          <a:no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sz="1000" dirty="0">
              <a:solidFill>
                <a:schemeClr val="tx1"/>
              </a:solidFill>
            </a:endParaRPr>
          </a:p>
        </p:txBody>
      </p:sp>
      <p:sp>
        <p:nvSpPr>
          <p:cNvPr id="18" name="正方形/長方形 17"/>
          <p:cNvSpPr/>
          <p:nvPr/>
        </p:nvSpPr>
        <p:spPr>
          <a:xfrm>
            <a:off x="4857817" y="5944320"/>
            <a:ext cx="1844676" cy="476249"/>
          </a:xfrm>
          <a:prstGeom prst="rect">
            <a:avLst/>
          </a:prstGeom>
          <a:solidFill>
            <a:schemeClr val="bg1"/>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1000" dirty="0">
                <a:solidFill>
                  <a:schemeClr val="tx1"/>
                </a:solidFill>
              </a:rPr>
              <a:t>2014</a:t>
            </a:r>
            <a:r>
              <a:rPr lang="ja-JP" altLang="en-US" sz="1000" dirty="0">
                <a:solidFill>
                  <a:schemeClr val="tx1"/>
                </a:solidFill>
              </a:rPr>
              <a:t>年</a:t>
            </a:r>
            <a:r>
              <a:rPr lang="en-US" altLang="ja-JP" sz="1000" dirty="0">
                <a:solidFill>
                  <a:schemeClr val="tx1"/>
                </a:solidFill>
              </a:rPr>
              <a:t>8</a:t>
            </a:r>
            <a:r>
              <a:rPr lang="ja-JP" altLang="en-US" sz="1000" dirty="0">
                <a:solidFill>
                  <a:schemeClr val="tx1"/>
                </a:solidFill>
              </a:rPr>
              <a:t>月は、</a:t>
            </a:r>
            <a:endParaRPr lang="en-US" altLang="ja-JP" sz="1000" dirty="0">
              <a:solidFill>
                <a:schemeClr val="tx1"/>
              </a:solidFill>
            </a:endParaRPr>
          </a:p>
          <a:p>
            <a:pPr algn="ctr"/>
            <a:r>
              <a:rPr lang="en-US" altLang="ja-JP" sz="1000" dirty="0">
                <a:solidFill>
                  <a:schemeClr val="tx1"/>
                </a:solidFill>
              </a:rPr>
              <a:t>C</a:t>
            </a:r>
            <a:r>
              <a:rPr lang="ja-JP" altLang="en-US" sz="1000" dirty="0">
                <a:solidFill>
                  <a:schemeClr val="tx1"/>
                </a:solidFill>
              </a:rPr>
              <a:t>社からの入金額が激減</a:t>
            </a:r>
            <a:endParaRPr lang="en-US" altLang="ja-JP" sz="1000" dirty="0">
              <a:solidFill>
                <a:schemeClr val="tx1"/>
              </a:solidFill>
            </a:endParaRPr>
          </a:p>
        </p:txBody>
      </p:sp>
      <p:cxnSp>
        <p:nvCxnSpPr>
          <p:cNvPr id="19" name="直線矢印コネクタ 18"/>
          <p:cNvCxnSpPr>
            <a:stCxn id="18" idx="3"/>
            <a:endCxn id="17" idx="1"/>
          </p:cNvCxnSpPr>
          <p:nvPr/>
        </p:nvCxnSpPr>
        <p:spPr>
          <a:xfrm>
            <a:off x="6702493" y="6182444"/>
            <a:ext cx="193674" cy="214312"/>
          </a:xfrm>
          <a:prstGeom prst="straightConnector1">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20" name="正方形/長方形 19"/>
          <p:cNvSpPr/>
          <p:nvPr/>
        </p:nvSpPr>
        <p:spPr>
          <a:xfrm>
            <a:off x="7296220" y="4258395"/>
            <a:ext cx="371473" cy="2266949"/>
          </a:xfrm>
          <a:prstGeom prst="rect">
            <a:avLst/>
          </a:prstGeom>
          <a:no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sz="1000" dirty="0">
              <a:solidFill>
                <a:schemeClr val="tx1"/>
              </a:solidFill>
            </a:endParaRPr>
          </a:p>
        </p:txBody>
      </p:sp>
      <p:sp>
        <p:nvSpPr>
          <p:cNvPr id="21" name="正方形/長方形 20"/>
          <p:cNvSpPr/>
          <p:nvPr/>
        </p:nvSpPr>
        <p:spPr>
          <a:xfrm>
            <a:off x="8515417" y="4696545"/>
            <a:ext cx="1504950" cy="581025"/>
          </a:xfrm>
          <a:prstGeom prst="rect">
            <a:avLst/>
          </a:prstGeom>
          <a:solidFill>
            <a:schemeClr val="bg1"/>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1000" dirty="0">
                <a:solidFill>
                  <a:schemeClr val="tx1"/>
                </a:solidFill>
              </a:rPr>
              <a:t>2014</a:t>
            </a:r>
            <a:r>
              <a:rPr lang="ja-JP" altLang="en-US" sz="1000" dirty="0">
                <a:solidFill>
                  <a:schemeClr val="tx1"/>
                </a:solidFill>
              </a:rPr>
              <a:t>年</a:t>
            </a:r>
            <a:r>
              <a:rPr lang="en-US" altLang="ja-JP" sz="1000" dirty="0">
                <a:solidFill>
                  <a:schemeClr val="tx1"/>
                </a:solidFill>
              </a:rPr>
              <a:t>9</a:t>
            </a:r>
            <a:r>
              <a:rPr lang="ja-JP" altLang="en-US" sz="1000" dirty="0">
                <a:solidFill>
                  <a:schemeClr val="tx1"/>
                </a:solidFill>
              </a:rPr>
              <a:t>月は、</a:t>
            </a:r>
            <a:endParaRPr lang="en-US" altLang="ja-JP" sz="1000" dirty="0">
              <a:solidFill>
                <a:schemeClr val="tx1"/>
              </a:solidFill>
            </a:endParaRPr>
          </a:p>
          <a:p>
            <a:pPr algn="ctr"/>
            <a:r>
              <a:rPr lang="en-US" altLang="ja-JP" sz="1000" dirty="0">
                <a:solidFill>
                  <a:schemeClr val="tx1"/>
                </a:solidFill>
              </a:rPr>
              <a:t>C</a:t>
            </a:r>
            <a:r>
              <a:rPr lang="ja-JP" altLang="en-US" sz="1000" dirty="0">
                <a:solidFill>
                  <a:schemeClr val="tx1"/>
                </a:solidFill>
              </a:rPr>
              <a:t>社からの入金額が</a:t>
            </a:r>
            <a:endParaRPr lang="en-US" altLang="ja-JP" sz="1000" dirty="0">
              <a:solidFill>
                <a:schemeClr val="tx1"/>
              </a:solidFill>
            </a:endParaRPr>
          </a:p>
          <a:p>
            <a:pPr algn="ctr"/>
            <a:r>
              <a:rPr lang="ja-JP" altLang="en-US" sz="1000" dirty="0">
                <a:solidFill>
                  <a:schemeClr val="tx1"/>
                </a:solidFill>
              </a:rPr>
              <a:t>通常月よりも増加</a:t>
            </a:r>
            <a:endParaRPr lang="en-US" altLang="ja-JP" sz="1000" dirty="0">
              <a:solidFill>
                <a:schemeClr val="tx1"/>
              </a:solidFill>
            </a:endParaRPr>
          </a:p>
        </p:txBody>
      </p:sp>
      <p:cxnSp>
        <p:nvCxnSpPr>
          <p:cNvPr id="22" name="直線矢印コネクタ 21"/>
          <p:cNvCxnSpPr>
            <a:stCxn id="21" idx="1"/>
            <a:endCxn id="20" idx="3"/>
          </p:cNvCxnSpPr>
          <p:nvPr/>
        </p:nvCxnSpPr>
        <p:spPr>
          <a:xfrm flipH="1">
            <a:off x="7667693" y="4987057"/>
            <a:ext cx="847725" cy="404812"/>
          </a:xfrm>
          <a:prstGeom prst="straightConnector1">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113713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a:xfrm>
            <a:off x="1981200" y="274638"/>
            <a:ext cx="8229600" cy="706090"/>
          </a:xfrm>
        </p:spPr>
        <p:txBody>
          <a:bodyPr>
            <a:normAutofit/>
          </a:bodyPr>
          <a:lstStyle/>
          <a:p>
            <a:pPr algn="l"/>
            <a:r>
              <a:rPr lang="ja-JP" altLang="en-US" sz="2800" u="sng" dirty="0"/>
              <a:t>分析イメージ５</a:t>
            </a:r>
            <a:r>
              <a:rPr lang="ja-JP" altLang="en-US" sz="2000" u="sng" dirty="0"/>
              <a:t>　－入金サイト－</a:t>
            </a:r>
          </a:p>
        </p:txBody>
      </p:sp>
      <p:grpSp>
        <p:nvGrpSpPr>
          <p:cNvPr id="10" name="グループ化 9"/>
          <p:cNvGrpSpPr/>
          <p:nvPr/>
        </p:nvGrpSpPr>
        <p:grpSpPr>
          <a:xfrm>
            <a:off x="2043000" y="1665219"/>
            <a:ext cx="7941432" cy="342900"/>
            <a:chOff x="345318" y="2073772"/>
            <a:chExt cx="4497439" cy="342900"/>
          </a:xfrm>
        </p:grpSpPr>
        <p:sp>
          <p:nvSpPr>
            <p:cNvPr id="12" name="正方形/長方形 11"/>
            <p:cNvSpPr/>
            <p:nvPr/>
          </p:nvSpPr>
          <p:spPr>
            <a:xfrm>
              <a:off x="345318" y="2073772"/>
              <a:ext cx="4497439" cy="342900"/>
            </a:xfrm>
            <a:prstGeom prst="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defTabSz="457133"/>
              <a:r>
                <a:rPr lang="ja-JP" altLang="en-US" sz="1400" dirty="0">
                  <a:solidFill>
                    <a:srgbClr val="000000"/>
                  </a:solidFill>
                  <a:latin typeface="+mn-ea"/>
                </a:rPr>
                <a:t>①</a:t>
              </a:r>
              <a:r>
                <a:rPr lang="en-US" altLang="ja-JP" sz="1400" dirty="0">
                  <a:solidFill>
                    <a:srgbClr val="000000"/>
                  </a:solidFill>
                  <a:latin typeface="+mn-ea"/>
                </a:rPr>
                <a:t>-5.</a:t>
              </a:r>
              <a:r>
                <a:rPr lang="ja-JP" altLang="en-US" sz="1400" dirty="0">
                  <a:solidFill>
                    <a:srgbClr val="000000"/>
                  </a:solidFill>
                  <a:latin typeface="+mn-ea"/>
                </a:rPr>
                <a:t>入金サイト（債権計上日～入金日までの平均日数）</a:t>
              </a:r>
            </a:p>
          </p:txBody>
        </p:sp>
        <p:cxnSp>
          <p:nvCxnSpPr>
            <p:cNvPr id="13" name="直線コネクタ 12"/>
            <p:cNvCxnSpPr/>
            <p:nvPr/>
          </p:nvCxnSpPr>
          <p:spPr>
            <a:xfrm>
              <a:off x="345318" y="2416672"/>
              <a:ext cx="4497439" cy="0"/>
            </a:xfrm>
            <a:prstGeom prst="line">
              <a:avLst/>
            </a:prstGeom>
            <a:ln w="19050">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grpSp>
      <p:pic>
        <p:nvPicPr>
          <p:cNvPr id="14" name="図 13"/>
          <p:cNvPicPr>
            <a:picLocks noChangeAspect="1"/>
          </p:cNvPicPr>
          <p:nvPr/>
        </p:nvPicPr>
        <p:blipFill rotWithShape="1">
          <a:blip r:embed="rId2" cstate="print">
            <a:extLst>
              <a:ext uri="{28A0092B-C50C-407E-A947-70E740481C1C}">
                <a14:useLocalDpi xmlns:a14="http://schemas.microsoft.com/office/drawing/2010/main" val="0"/>
              </a:ext>
            </a:extLst>
          </a:blip>
          <a:srcRect r="12367"/>
          <a:stretch/>
        </p:blipFill>
        <p:spPr>
          <a:xfrm>
            <a:off x="2043000" y="2029392"/>
            <a:ext cx="7869106" cy="4351937"/>
          </a:xfrm>
          <a:prstGeom prst="rect">
            <a:avLst/>
          </a:prstGeom>
        </p:spPr>
      </p:pic>
      <p:sp>
        <p:nvSpPr>
          <p:cNvPr id="15" name="正方形/長方形 14"/>
          <p:cNvSpPr/>
          <p:nvPr/>
        </p:nvSpPr>
        <p:spPr>
          <a:xfrm>
            <a:off x="1889849" y="3143407"/>
            <a:ext cx="1949451" cy="419100"/>
          </a:xfrm>
          <a:prstGeom prst="rect">
            <a:avLst/>
          </a:prstGeom>
          <a:solidFill>
            <a:schemeClr val="bg1"/>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000" dirty="0">
                <a:solidFill>
                  <a:schemeClr val="tx1"/>
                </a:solidFill>
              </a:rPr>
              <a:t>入金サイトは、</a:t>
            </a:r>
            <a:r>
              <a:rPr lang="en-US" altLang="ja-JP" sz="1000" dirty="0">
                <a:solidFill>
                  <a:schemeClr val="tx1"/>
                </a:solidFill>
              </a:rPr>
              <a:t>37</a:t>
            </a:r>
            <a:r>
              <a:rPr lang="ja-JP" altLang="en-US" sz="1000" dirty="0">
                <a:solidFill>
                  <a:schemeClr val="tx1"/>
                </a:solidFill>
              </a:rPr>
              <a:t>日～</a:t>
            </a:r>
            <a:r>
              <a:rPr lang="en-US" altLang="ja-JP" sz="1000" dirty="0">
                <a:solidFill>
                  <a:schemeClr val="tx1"/>
                </a:solidFill>
              </a:rPr>
              <a:t>43</a:t>
            </a:r>
            <a:r>
              <a:rPr lang="ja-JP" altLang="en-US" sz="1000" dirty="0">
                <a:solidFill>
                  <a:schemeClr val="tx1"/>
                </a:solidFill>
              </a:rPr>
              <a:t>日程度</a:t>
            </a:r>
            <a:endParaRPr lang="en-US" altLang="ja-JP" sz="1000" dirty="0">
              <a:solidFill>
                <a:schemeClr val="tx1"/>
              </a:solidFill>
            </a:endParaRPr>
          </a:p>
        </p:txBody>
      </p:sp>
      <p:cxnSp>
        <p:nvCxnSpPr>
          <p:cNvPr id="16" name="直線矢印コネクタ 15"/>
          <p:cNvCxnSpPr>
            <a:stCxn id="15" idx="3"/>
          </p:cNvCxnSpPr>
          <p:nvPr/>
        </p:nvCxnSpPr>
        <p:spPr>
          <a:xfrm flipV="1">
            <a:off x="3839300" y="2729069"/>
            <a:ext cx="165099" cy="623888"/>
          </a:xfrm>
          <a:prstGeom prst="straightConnector1">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21" name="スライド番号プレースホルダ 5"/>
          <p:cNvSpPr>
            <a:spLocks noGrp="1"/>
          </p:cNvSpPr>
          <p:nvPr>
            <p:ph type="sldNum" sz="quarter" idx="12"/>
          </p:nvPr>
        </p:nvSpPr>
        <p:spPr>
          <a:xfrm>
            <a:off x="8472264" y="6448252"/>
            <a:ext cx="2133600" cy="365125"/>
          </a:xfrm>
        </p:spPr>
        <p:txBody>
          <a:bodyPr/>
          <a:lstStyle/>
          <a:p>
            <a:fld id="{D2D8002D-B5B0-4BAC-B1F6-782DDCCE6D9C}" type="slidenum">
              <a:rPr lang="ja-JP" altLang="en-US" sz="1600"/>
              <a:pPr/>
              <a:t>13</a:t>
            </a:fld>
            <a:endParaRPr lang="ja-JP" altLang="en-US" sz="1600" dirty="0"/>
          </a:p>
        </p:txBody>
      </p:sp>
    </p:spTree>
    <p:extLst>
      <p:ext uri="{BB962C8B-B14F-4D97-AF65-F5344CB8AC3E}">
        <p14:creationId xmlns:p14="http://schemas.microsoft.com/office/powerpoint/2010/main" val="32012542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a:xfrm>
            <a:off x="1981200" y="274638"/>
            <a:ext cx="8229600" cy="706090"/>
          </a:xfrm>
        </p:spPr>
        <p:txBody>
          <a:bodyPr>
            <a:normAutofit/>
          </a:bodyPr>
          <a:lstStyle/>
          <a:p>
            <a:pPr algn="l"/>
            <a:r>
              <a:rPr lang="ja-JP" altLang="en-US" sz="2800" u="sng" dirty="0"/>
              <a:t>分析イメージ５</a:t>
            </a:r>
            <a:r>
              <a:rPr lang="ja-JP" altLang="en-US" sz="2000" u="sng" dirty="0"/>
              <a:t>　－入金サイト－</a:t>
            </a:r>
          </a:p>
        </p:txBody>
      </p:sp>
      <p:grpSp>
        <p:nvGrpSpPr>
          <p:cNvPr id="9" name="グループ化 8"/>
          <p:cNvGrpSpPr/>
          <p:nvPr/>
        </p:nvGrpSpPr>
        <p:grpSpPr>
          <a:xfrm>
            <a:off x="2115008" y="1811312"/>
            <a:ext cx="7941432" cy="342900"/>
            <a:chOff x="345318" y="2073772"/>
            <a:chExt cx="4497439" cy="342900"/>
          </a:xfrm>
        </p:grpSpPr>
        <p:sp>
          <p:nvSpPr>
            <p:cNvPr id="10" name="正方形/長方形 9"/>
            <p:cNvSpPr/>
            <p:nvPr/>
          </p:nvSpPr>
          <p:spPr>
            <a:xfrm>
              <a:off x="345318" y="2073772"/>
              <a:ext cx="4497439" cy="342900"/>
            </a:xfrm>
            <a:prstGeom prst="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defTabSz="457133"/>
              <a:r>
                <a:rPr lang="ja-JP" altLang="en-US" sz="1400" dirty="0">
                  <a:solidFill>
                    <a:srgbClr val="000000"/>
                  </a:solidFill>
                  <a:latin typeface="+mn-ea"/>
                </a:rPr>
                <a:t>①</a:t>
              </a:r>
              <a:r>
                <a:rPr lang="en-US" altLang="ja-JP" sz="1400" dirty="0">
                  <a:solidFill>
                    <a:srgbClr val="000000"/>
                  </a:solidFill>
                  <a:latin typeface="+mn-ea"/>
                </a:rPr>
                <a:t>-5.</a:t>
              </a:r>
              <a:r>
                <a:rPr lang="ja-JP" altLang="en-US" sz="1400" dirty="0">
                  <a:solidFill>
                    <a:srgbClr val="000000"/>
                  </a:solidFill>
                  <a:latin typeface="+mn-ea"/>
                </a:rPr>
                <a:t>入金サイト　［複数社への販売を行っている企業のイメージ］</a:t>
              </a:r>
            </a:p>
          </p:txBody>
        </p:sp>
        <p:cxnSp>
          <p:nvCxnSpPr>
            <p:cNvPr id="11" name="直線コネクタ 10"/>
            <p:cNvCxnSpPr/>
            <p:nvPr/>
          </p:nvCxnSpPr>
          <p:spPr>
            <a:xfrm>
              <a:off x="345318" y="2416672"/>
              <a:ext cx="4497439" cy="0"/>
            </a:xfrm>
            <a:prstGeom prst="line">
              <a:avLst/>
            </a:prstGeom>
            <a:ln w="19050">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grpSp>
      <p:pic>
        <p:nvPicPr>
          <p:cNvPr id="17" name="Picture 2" descr="\\Ntsv-fsac001\新ﾌｧｲﾙｻｰﾊﾞ\ｺﾝｻﾙﾃｨﾝｸﾞ部門\G_産業\01プロジェクト\ND：二金SCF-POC\98_受領資料\20150204_石井様（ヒアリング用グラフ）\図（ヒアリングマテリアル用）\入金サイト_sample（3社）_20150204.PNG"/>
          <p:cNvPicPr>
            <a:picLocks noChangeAspect="1" noChangeArrowheads="1"/>
          </p:cNvPicPr>
          <p:nvPr/>
        </p:nvPicPr>
        <p:blipFill>
          <a:blip r:embed="rId2" cstate="print"/>
          <a:srcRect/>
          <a:stretch>
            <a:fillRect/>
          </a:stretch>
        </p:blipFill>
        <p:spPr bwMode="auto">
          <a:xfrm>
            <a:off x="2355126" y="2175484"/>
            <a:ext cx="7461197" cy="4277852"/>
          </a:xfrm>
          <a:prstGeom prst="rect">
            <a:avLst/>
          </a:prstGeom>
          <a:noFill/>
        </p:spPr>
      </p:pic>
      <p:sp>
        <p:nvSpPr>
          <p:cNvPr id="18" name="正方形/長方形 17"/>
          <p:cNvSpPr/>
          <p:nvPr/>
        </p:nvSpPr>
        <p:spPr>
          <a:xfrm rot="1880927">
            <a:off x="9108093" y="2459026"/>
            <a:ext cx="847725" cy="276225"/>
          </a:xfrm>
          <a:prstGeom prst="rect">
            <a:avLst/>
          </a:prstGeom>
          <a:solidFill>
            <a:schemeClr val="bg1"/>
          </a:solidFill>
          <a:ln w="38100" cmpd="dbl">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400" dirty="0">
                <a:solidFill>
                  <a:schemeClr val="bg1">
                    <a:lumMod val="50000"/>
                  </a:schemeClr>
                </a:solidFill>
              </a:rPr>
              <a:t>イメージ</a:t>
            </a:r>
          </a:p>
        </p:txBody>
      </p:sp>
      <p:sp>
        <p:nvSpPr>
          <p:cNvPr id="19" name="円/楕円 18"/>
          <p:cNvSpPr/>
          <p:nvPr/>
        </p:nvSpPr>
        <p:spPr>
          <a:xfrm>
            <a:off x="7549856" y="2359224"/>
            <a:ext cx="520700" cy="475826"/>
          </a:xfrm>
          <a:prstGeom prst="ellipse">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dirty="0">
              <a:solidFill>
                <a:schemeClr val="tx1"/>
              </a:solidFill>
            </a:endParaRPr>
          </a:p>
        </p:txBody>
      </p:sp>
      <p:sp>
        <p:nvSpPr>
          <p:cNvPr id="20" name="正方形/長方形 19"/>
          <p:cNvSpPr/>
          <p:nvPr/>
        </p:nvSpPr>
        <p:spPr>
          <a:xfrm>
            <a:off x="4705056" y="2727525"/>
            <a:ext cx="2292352" cy="581024"/>
          </a:xfrm>
          <a:prstGeom prst="rect">
            <a:avLst/>
          </a:prstGeom>
          <a:solidFill>
            <a:schemeClr val="bg1"/>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spcBef>
                <a:spcPts val="600"/>
              </a:spcBef>
            </a:pPr>
            <a:r>
              <a:rPr lang="en-US" altLang="ja-JP" sz="1000" dirty="0">
                <a:solidFill>
                  <a:schemeClr val="tx1"/>
                </a:solidFill>
              </a:rPr>
              <a:t>C</a:t>
            </a:r>
            <a:r>
              <a:rPr lang="ja-JP" altLang="en-US" sz="1000" dirty="0">
                <a:solidFill>
                  <a:schemeClr val="tx1"/>
                </a:solidFill>
              </a:rPr>
              <a:t>社の入金サイトは</a:t>
            </a:r>
            <a:endParaRPr lang="en-US" altLang="ja-JP" sz="1000" dirty="0">
              <a:solidFill>
                <a:schemeClr val="tx1"/>
              </a:solidFill>
            </a:endParaRPr>
          </a:p>
          <a:p>
            <a:r>
              <a:rPr lang="ja-JP" altLang="en-US" sz="1000" dirty="0">
                <a:solidFill>
                  <a:schemeClr val="tx1"/>
                </a:solidFill>
              </a:rPr>
              <a:t>平時においては</a:t>
            </a:r>
            <a:r>
              <a:rPr lang="en-US" altLang="ja-JP" sz="1000" dirty="0">
                <a:solidFill>
                  <a:schemeClr val="tx1"/>
                </a:solidFill>
              </a:rPr>
              <a:t>36</a:t>
            </a:r>
            <a:r>
              <a:rPr lang="ja-JP" altLang="en-US" sz="1000" dirty="0">
                <a:solidFill>
                  <a:schemeClr val="tx1"/>
                </a:solidFill>
              </a:rPr>
              <a:t>日～</a:t>
            </a:r>
            <a:r>
              <a:rPr lang="en-US" altLang="ja-JP" sz="1000" dirty="0">
                <a:solidFill>
                  <a:schemeClr val="tx1"/>
                </a:solidFill>
              </a:rPr>
              <a:t>46</a:t>
            </a:r>
            <a:r>
              <a:rPr lang="ja-JP" altLang="en-US" sz="1000" dirty="0">
                <a:solidFill>
                  <a:schemeClr val="tx1"/>
                </a:solidFill>
              </a:rPr>
              <a:t>日であるが、</a:t>
            </a:r>
            <a:r>
              <a:rPr lang="en-US" altLang="ja-JP" sz="1000" dirty="0">
                <a:solidFill>
                  <a:schemeClr val="tx1"/>
                </a:solidFill>
              </a:rPr>
              <a:t>2015</a:t>
            </a:r>
            <a:r>
              <a:rPr lang="ja-JP" altLang="en-US" sz="1000" dirty="0">
                <a:solidFill>
                  <a:schemeClr val="tx1"/>
                </a:solidFill>
              </a:rPr>
              <a:t>年</a:t>
            </a:r>
            <a:r>
              <a:rPr lang="en-US" altLang="ja-JP" sz="1000" dirty="0">
                <a:solidFill>
                  <a:schemeClr val="tx1"/>
                </a:solidFill>
              </a:rPr>
              <a:t>7</a:t>
            </a:r>
            <a:r>
              <a:rPr lang="ja-JP" altLang="en-US" sz="1000" dirty="0">
                <a:solidFill>
                  <a:schemeClr val="tx1"/>
                </a:solidFill>
              </a:rPr>
              <a:t>月は</a:t>
            </a:r>
            <a:r>
              <a:rPr lang="en-US" altLang="ja-JP" sz="1000" dirty="0">
                <a:solidFill>
                  <a:schemeClr val="tx1"/>
                </a:solidFill>
              </a:rPr>
              <a:t>71</a:t>
            </a:r>
            <a:r>
              <a:rPr lang="ja-JP" altLang="en-US" sz="1000" dirty="0">
                <a:solidFill>
                  <a:schemeClr val="tx1"/>
                </a:solidFill>
              </a:rPr>
              <a:t>日に悪化</a:t>
            </a:r>
            <a:endParaRPr lang="en-US" altLang="ja-JP" sz="1000" dirty="0">
              <a:solidFill>
                <a:schemeClr val="tx1"/>
              </a:solidFill>
            </a:endParaRPr>
          </a:p>
        </p:txBody>
      </p:sp>
      <p:cxnSp>
        <p:nvCxnSpPr>
          <p:cNvPr id="21" name="直線矢印コネクタ 20"/>
          <p:cNvCxnSpPr>
            <a:stCxn id="20" idx="3"/>
            <a:endCxn id="19" idx="3"/>
          </p:cNvCxnSpPr>
          <p:nvPr/>
        </p:nvCxnSpPr>
        <p:spPr>
          <a:xfrm flipV="1">
            <a:off x="6997409" y="2765367"/>
            <a:ext cx="628703" cy="252670"/>
          </a:xfrm>
          <a:prstGeom prst="straightConnector1">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22" name="正方形/長方形 21"/>
          <p:cNvSpPr/>
          <p:nvPr/>
        </p:nvSpPr>
        <p:spPr>
          <a:xfrm>
            <a:off x="2135560" y="980728"/>
            <a:ext cx="7920880" cy="576064"/>
          </a:xfrm>
          <a:prstGeom prst="rect">
            <a:avLst/>
          </a:prstGeom>
          <a:noFill/>
          <a:ln w="190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ja-JP" altLang="en-US" sz="1600" dirty="0">
                <a:solidFill>
                  <a:schemeClr val="tx1"/>
                </a:solidFill>
              </a:rPr>
              <a:t>サンプルデータでは、販売先企業を</a:t>
            </a:r>
            <a:r>
              <a:rPr lang="en-US" altLang="ja-JP" sz="1600" dirty="0">
                <a:solidFill>
                  <a:schemeClr val="tx1"/>
                </a:solidFill>
              </a:rPr>
              <a:t>1</a:t>
            </a:r>
            <a:r>
              <a:rPr lang="ja-JP" altLang="en-US" sz="1600" dirty="0">
                <a:solidFill>
                  <a:schemeClr val="tx1"/>
                </a:solidFill>
              </a:rPr>
              <a:t>社としていますが、複数企業に販売を行っている企業の場合、以下のようなイメージになると想定しています。</a:t>
            </a:r>
          </a:p>
        </p:txBody>
      </p:sp>
      <p:sp>
        <p:nvSpPr>
          <p:cNvPr id="23" name="スライド番号プレースホルダ 5"/>
          <p:cNvSpPr>
            <a:spLocks noGrp="1"/>
          </p:cNvSpPr>
          <p:nvPr>
            <p:ph type="sldNum" sz="quarter" idx="12"/>
          </p:nvPr>
        </p:nvSpPr>
        <p:spPr>
          <a:xfrm>
            <a:off x="8472264" y="6448252"/>
            <a:ext cx="2133600" cy="365125"/>
          </a:xfrm>
        </p:spPr>
        <p:txBody>
          <a:bodyPr/>
          <a:lstStyle/>
          <a:p>
            <a:fld id="{D2D8002D-B5B0-4BAC-B1F6-782DDCCE6D9C}" type="slidenum">
              <a:rPr lang="ja-JP" altLang="en-US" sz="1600"/>
              <a:pPr/>
              <a:t>14</a:t>
            </a:fld>
            <a:endParaRPr lang="ja-JP" altLang="en-US" sz="1600" dirty="0"/>
          </a:p>
        </p:txBody>
      </p:sp>
    </p:spTree>
    <p:extLst>
      <p:ext uri="{BB962C8B-B14F-4D97-AF65-F5344CB8AC3E}">
        <p14:creationId xmlns:p14="http://schemas.microsoft.com/office/powerpoint/2010/main" val="7277326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a:xfrm>
            <a:off x="1981200" y="274638"/>
            <a:ext cx="8229600" cy="706090"/>
          </a:xfrm>
        </p:spPr>
        <p:txBody>
          <a:bodyPr>
            <a:normAutofit/>
          </a:bodyPr>
          <a:lstStyle/>
          <a:p>
            <a:pPr algn="l"/>
            <a:r>
              <a:rPr lang="ja-JP" altLang="en-US" sz="2800" u="sng" dirty="0"/>
              <a:t>分析イメージ５</a:t>
            </a:r>
            <a:r>
              <a:rPr lang="ja-JP" altLang="en-US" sz="2000" u="sng" dirty="0"/>
              <a:t>　－入金サイト－</a:t>
            </a:r>
          </a:p>
        </p:txBody>
      </p:sp>
      <p:sp>
        <p:nvSpPr>
          <p:cNvPr id="22" name="正方形/長方形 21"/>
          <p:cNvSpPr/>
          <p:nvPr/>
        </p:nvSpPr>
        <p:spPr>
          <a:xfrm>
            <a:off x="1847528" y="822695"/>
            <a:ext cx="8424936" cy="789003"/>
          </a:xfrm>
          <a:prstGeom prst="rect">
            <a:avLst/>
          </a:prstGeom>
          <a:noFill/>
          <a:ln w="190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ja-JP" altLang="en-US" sz="1600" dirty="0">
                <a:solidFill>
                  <a:schemeClr val="tx1"/>
                </a:solidFill>
              </a:rPr>
              <a:t>サンプルデータでは、販売先企業を</a:t>
            </a:r>
            <a:r>
              <a:rPr lang="en-US" altLang="ja-JP" sz="1600" dirty="0">
                <a:solidFill>
                  <a:schemeClr val="tx1"/>
                </a:solidFill>
              </a:rPr>
              <a:t>1</a:t>
            </a:r>
            <a:r>
              <a:rPr lang="ja-JP" altLang="en-US" sz="1600" dirty="0">
                <a:solidFill>
                  <a:schemeClr val="tx1"/>
                </a:solidFill>
              </a:rPr>
              <a:t>社としていますが、収集した各社の情報を統計情報として活用することで、同業他社や、同規模他社との比較などを行うことも可能になると想定しています。</a:t>
            </a:r>
          </a:p>
        </p:txBody>
      </p:sp>
      <p:pic>
        <p:nvPicPr>
          <p:cNvPr id="12" name="図 11" descr="入金サイト（同業他社）.png"/>
          <p:cNvPicPr>
            <a:picLocks noChangeAspect="1"/>
          </p:cNvPicPr>
          <p:nvPr/>
        </p:nvPicPr>
        <p:blipFill>
          <a:blip r:embed="rId2" cstate="print"/>
          <a:stretch>
            <a:fillRect/>
          </a:stretch>
        </p:blipFill>
        <p:spPr>
          <a:xfrm>
            <a:off x="2553782" y="2214600"/>
            <a:ext cx="7125329" cy="4526769"/>
          </a:xfrm>
          <a:prstGeom prst="rect">
            <a:avLst/>
          </a:prstGeom>
        </p:spPr>
      </p:pic>
      <p:grpSp>
        <p:nvGrpSpPr>
          <p:cNvPr id="13" name="グループ化 12"/>
          <p:cNvGrpSpPr/>
          <p:nvPr/>
        </p:nvGrpSpPr>
        <p:grpSpPr>
          <a:xfrm>
            <a:off x="2592510" y="1741699"/>
            <a:ext cx="7143750" cy="342900"/>
            <a:chOff x="345318" y="2073772"/>
            <a:chExt cx="4497439" cy="342900"/>
          </a:xfrm>
        </p:grpSpPr>
        <p:sp>
          <p:nvSpPr>
            <p:cNvPr id="14" name="正方形/長方形 13"/>
            <p:cNvSpPr/>
            <p:nvPr/>
          </p:nvSpPr>
          <p:spPr>
            <a:xfrm>
              <a:off x="345318" y="2073772"/>
              <a:ext cx="4497439" cy="342900"/>
            </a:xfrm>
            <a:prstGeom prst="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defTabSz="457133"/>
              <a:r>
                <a:rPr lang="ja-JP" altLang="en-US" sz="1400" dirty="0">
                  <a:solidFill>
                    <a:srgbClr val="000000"/>
                  </a:solidFill>
                  <a:latin typeface="+mn-ea"/>
                </a:rPr>
                <a:t>①</a:t>
              </a:r>
              <a:r>
                <a:rPr lang="en-US" altLang="ja-JP" sz="1400" dirty="0">
                  <a:solidFill>
                    <a:srgbClr val="000000"/>
                  </a:solidFill>
                  <a:latin typeface="+mn-ea"/>
                </a:rPr>
                <a:t>-5.</a:t>
              </a:r>
              <a:r>
                <a:rPr lang="ja-JP" altLang="en-US" sz="1400" dirty="0">
                  <a:solidFill>
                    <a:srgbClr val="000000"/>
                  </a:solidFill>
                  <a:latin typeface="+mn-ea"/>
                </a:rPr>
                <a:t>入金サイト　［同業他社との比較イメージ］</a:t>
              </a:r>
            </a:p>
          </p:txBody>
        </p:sp>
        <p:cxnSp>
          <p:nvCxnSpPr>
            <p:cNvPr id="15" name="直線コネクタ 14"/>
            <p:cNvCxnSpPr/>
            <p:nvPr/>
          </p:nvCxnSpPr>
          <p:spPr>
            <a:xfrm>
              <a:off x="345318" y="2416672"/>
              <a:ext cx="4497439" cy="0"/>
            </a:xfrm>
            <a:prstGeom prst="line">
              <a:avLst/>
            </a:prstGeom>
            <a:ln w="19050">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grpSp>
      <p:sp>
        <p:nvSpPr>
          <p:cNvPr id="16" name="正方形/長方形 15"/>
          <p:cNvSpPr/>
          <p:nvPr/>
        </p:nvSpPr>
        <p:spPr>
          <a:xfrm rot="1880927">
            <a:off x="9291072" y="2389413"/>
            <a:ext cx="847725" cy="276225"/>
          </a:xfrm>
          <a:prstGeom prst="rect">
            <a:avLst/>
          </a:prstGeom>
          <a:solidFill>
            <a:schemeClr val="bg1"/>
          </a:solidFill>
          <a:ln w="38100" cmpd="dbl">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400" dirty="0">
                <a:solidFill>
                  <a:schemeClr val="bg1">
                    <a:lumMod val="50000"/>
                  </a:schemeClr>
                </a:solidFill>
              </a:rPr>
              <a:t>イメージ</a:t>
            </a:r>
          </a:p>
        </p:txBody>
      </p:sp>
      <p:sp>
        <p:nvSpPr>
          <p:cNvPr id="23" name="正方形/長方形 22"/>
          <p:cNvSpPr/>
          <p:nvPr/>
        </p:nvSpPr>
        <p:spPr>
          <a:xfrm>
            <a:off x="1744789" y="3961090"/>
            <a:ext cx="1314450" cy="510540"/>
          </a:xfrm>
          <a:prstGeom prst="rect">
            <a:avLst/>
          </a:prstGeom>
          <a:solidFill>
            <a:schemeClr val="bg1"/>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200" dirty="0">
                <a:solidFill>
                  <a:schemeClr val="tx1"/>
                </a:solidFill>
              </a:rPr>
              <a:t>融資先企業（青）</a:t>
            </a:r>
            <a:endParaRPr lang="en-US" altLang="ja-JP" sz="1200" dirty="0">
              <a:solidFill>
                <a:schemeClr val="tx1"/>
              </a:solidFill>
            </a:endParaRPr>
          </a:p>
          <a:p>
            <a:pPr algn="ctr"/>
            <a:r>
              <a:rPr lang="ja-JP" altLang="en-US" sz="1200" dirty="0">
                <a:solidFill>
                  <a:schemeClr val="tx1"/>
                </a:solidFill>
              </a:rPr>
              <a:t>平均：</a:t>
            </a:r>
            <a:r>
              <a:rPr lang="en-US" altLang="ja-JP" sz="1200" dirty="0">
                <a:solidFill>
                  <a:schemeClr val="tx1"/>
                </a:solidFill>
              </a:rPr>
              <a:t>39.6</a:t>
            </a:r>
            <a:r>
              <a:rPr lang="ja-JP" altLang="en-US" sz="1200" dirty="0">
                <a:solidFill>
                  <a:schemeClr val="tx1"/>
                </a:solidFill>
              </a:rPr>
              <a:t>日</a:t>
            </a:r>
          </a:p>
        </p:txBody>
      </p:sp>
      <p:sp>
        <p:nvSpPr>
          <p:cNvPr id="24" name="正方形/長方形 23"/>
          <p:cNvSpPr/>
          <p:nvPr/>
        </p:nvSpPr>
        <p:spPr>
          <a:xfrm>
            <a:off x="1703512" y="3288626"/>
            <a:ext cx="1314450" cy="481965"/>
          </a:xfrm>
          <a:prstGeom prst="rect">
            <a:avLst/>
          </a:prstGeom>
          <a:solidFill>
            <a:schemeClr val="bg1"/>
          </a:solidFill>
          <a:ln w="19050">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200" dirty="0">
                <a:solidFill>
                  <a:schemeClr val="tx1"/>
                </a:solidFill>
              </a:rPr>
              <a:t>同業他社（橙）</a:t>
            </a:r>
            <a:endParaRPr lang="en-US" altLang="ja-JP" sz="1200" dirty="0">
              <a:solidFill>
                <a:schemeClr val="tx1"/>
              </a:solidFill>
            </a:endParaRPr>
          </a:p>
          <a:p>
            <a:pPr algn="ctr"/>
            <a:r>
              <a:rPr lang="ja-JP" altLang="en-US" sz="1200" dirty="0">
                <a:solidFill>
                  <a:schemeClr val="tx1"/>
                </a:solidFill>
              </a:rPr>
              <a:t>平均：</a:t>
            </a:r>
            <a:r>
              <a:rPr lang="en-US" altLang="ja-JP" sz="1200" dirty="0">
                <a:solidFill>
                  <a:schemeClr val="tx1"/>
                </a:solidFill>
              </a:rPr>
              <a:t>42.0</a:t>
            </a:r>
            <a:r>
              <a:rPr lang="ja-JP" altLang="en-US" sz="1200" dirty="0">
                <a:solidFill>
                  <a:schemeClr val="tx1"/>
                </a:solidFill>
              </a:rPr>
              <a:t>日</a:t>
            </a:r>
          </a:p>
        </p:txBody>
      </p:sp>
      <p:cxnSp>
        <p:nvCxnSpPr>
          <p:cNvPr id="25" name="直線コネクタ 24"/>
          <p:cNvCxnSpPr>
            <a:stCxn id="24" idx="3"/>
          </p:cNvCxnSpPr>
          <p:nvPr/>
        </p:nvCxnSpPr>
        <p:spPr>
          <a:xfrm flipV="1">
            <a:off x="3017962" y="2857936"/>
            <a:ext cx="317498" cy="671672"/>
          </a:xfrm>
          <a:prstGeom prst="line">
            <a:avLst/>
          </a:prstGeom>
          <a:solidFill>
            <a:schemeClr val="bg1"/>
          </a:solidFill>
          <a:ln w="19050">
            <a:solidFill>
              <a:srgbClr val="FFC000"/>
            </a:solidFill>
          </a:ln>
          <a:effectLst/>
        </p:spPr>
        <p:style>
          <a:lnRef idx="1">
            <a:schemeClr val="accent1"/>
          </a:lnRef>
          <a:fillRef idx="3">
            <a:schemeClr val="accent1"/>
          </a:fillRef>
          <a:effectRef idx="2">
            <a:schemeClr val="accent1"/>
          </a:effectRef>
          <a:fontRef idx="minor">
            <a:schemeClr val="lt1"/>
          </a:fontRef>
        </p:style>
      </p:cxnSp>
      <p:cxnSp>
        <p:nvCxnSpPr>
          <p:cNvPr id="26" name="直線コネクタ 25"/>
          <p:cNvCxnSpPr>
            <a:stCxn id="23" idx="3"/>
          </p:cNvCxnSpPr>
          <p:nvPr/>
        </p:nvCxnSpPr>
        <p:spPr>
          <a:xfrm flipV="1">
            <a:off x="3059240" y="3134162"/>
            <a:ext cx="276221" cy="1082199"/>
          </a:xfrm>
          <a:prstGeom prst="line">
            <a:avLst/>
          </a:prstGeom>
          <a:solidFill>
            <a:schemeClr val="bg1"/>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cxnSp>
      <p:sp>
        <p:nvSpPr>
          <p:cNvPr id="27" name="正方形/長方形 26"/>
          <p:cNvSpPr/>
          <p:nvPr/>
        </p:nvSpPr>
        <p:spPr>
          <a:xfrm>
            <a:off x="2840160" y="4686738"/>
            <a:ext cx="2292352" cy="380999"/>
          </a:xfrm>
          <a:prstGeom prst="rect">
            <a:avLst/>
          </a:prstGeom>
          <a:solidFill>
            <a:schemeClr val="bg1"/>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spcBef>
                <a:spcPts val="600"/>
              </a:spcBef>
            </a:pPr>
            <a:r>
              <a:rPr lang="ja-JP" altLang="en-US" sz="1000" dirty="0">
                <a:solidFill>
                  <a:schemeClr val="tx1"/>
                </a:solidFill>
              </a:rPr>
              <a:t>同業他社に比べて入金サイトが短い</a:t>
            </a:r>
          </a:p>
        </p:txBody>
      </p:sp>
      <p:cxnSp>
        <p:nvCxnSpPr>
          <p:cNvPr id="28" name="直線矢印コネクタ 27"/>
          <p:cNvCxnSpPr>
            <a:stCxn id="27" idx="1"/>
            <a:endCxn id="23" idx="2"/>
          </p:cNvCxnSpPr>
          <p:nvPr/>
        </p:nvCxnSpPr>
        <p:spPr>
          <a:xfrm flipH="1" flipV="1">
            <a:off x="2402014" y="4471631"/>
            <a:ext cx="438146" cy="405607"/>
          </a:xfrm>
          <a:prstGeom prst="straightConnector1">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29" name="スライド番号プレースホルダ 5"/>
          <p:cNvSpPr>
            <a:spLocks noGrp="1"/>
          </p:cNvSpPr>
          <p:nvPr>
            <p:ph type="sldNum" sz="quarter" idx="12"/>
          </p:nvPr>
        </p:nvSpPr>
        <p:spPr>
          <a:xfrm>
            <a:off x="8472264" y="6448252"/>
            <a:ext cx="2133600" cy="365125"/>
          </a:xfrm>
        </p:spPr>
        <p:txBody>
          <a:bodyPr/>
          <a:lstStyle/>
          <a:p>
            <a:fld id="{D2D8002D-B5B0-4BAC-B1F6-782DDCCE6D9C}" type="slidenum">
              <a:rPr lang="ja-JP" altLang="en-US" sz="1600"/>
              <a:pPr/>
              <a:t>15</a:t>
            </a:fld>
            <a:endParaRPr lang="ja-JP" altLang="en-US" sz="1600" dirty="0"/>
          </a:p>
        </p:txBody>
      </p:sp>
    </p:spTree>
    <p:extLst>
      <p:ext uri="{BB962C8B-B14F-4D97-AF65-F5344CB8AC3E}">
        <p14:creationId xmlns:p14="http://schemas.microsoft.com/office/powerpoint/2010/main" val="37892619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a:xfrm>
            <a:off x="1981200" y="274638"/>
            <a:ext cx="8229600" cy="706090"/>
          </a:xfrm>
        </p:spPr>
        <p:txBody>
          <a:bodyPr>
            <a:normAutofit/>
          </a:bodyPr>
          <a:lstStyle/>
          <a:p>
            <a:pPr algn="l"/>
            <a:r>
              <a:rPr lang="ja-JP" altLang="en-US" sz="2800" u="sng" dirty="0"/>
              <a:t>分析イメージ６</a:t>
            </a:r>
            <a:r>
              <a:rPr lang="ja-JP" altLang="en-US" sz="2000" u="sng" dirty="0"/>
              <a:t>　－商品別受注実績－</a:t>
            </a:r>
          </a:p>
        </p:txBody>
      </p:sp>
      <p:sp>
        <p:nvSpPr>
          <p:cNvPr id="21" name="スライド番号プレースホルダ 5"/>
          <p:cNvSpPr>
            <a:spLocks noGrp="1"/>
          </p:cNvSpPr>
          <p:nvPr>
            <p:ph type="sldNum" sz="quarter" idx="12"/>
          </p:nvPr>
        </p:nvSpPr>
        <p:spPr>
          <a:xfrm>
            <a:off x="8472264" y="6448252"/>
            <a:ext cx="2133600" cy="365125"/>
          </a:xfrm>
        </p:spPr>
        <p:txBody>
          <a:bodyPr/>
          <a:lstStyle/>
          <a:p>
            <a:fld id="{D2D8002D-B5B0-4BAC-B1F6-782DDCCE6D9C}" type="slidenum">
              <a:rPr lang="ja-JP" altLang="en-US" sz="1600"/>
              <a:pPr/>
              <a:t>16</a:t>
            </a:fld>
            <a:endParaRPr lang="ja-JP" altLang="en-US" sz="1600" dirty="0"/>
          </a:p>
        </p:txBody>
      </p:sp>
      <p:pic>
        <p:nvPicPr>
          <p:cNvPr id="10" name="図 9" descr="商品別受注実績.png"/>
          <p:cNvPicPr>
            <a:picLocks noChangeAspect="1"/>
          </p:cNvPicPr>
          <p:nvPr/>
        </p:nvPicPr>
        <p:blipFill>
          <a:blip r:embed="rId2" cstate="print"/>
          <a:stretch>
            <a:fillRect/>
          </a:stretch>
        </p:blipFill>
        <p:spPr>
          <a:xfrm>
            <a:off x="4245931" y="2199289"/>
            <a:ext cx="3634130" cy="4417409"/>
          </a:xfrm>
          <a:prstGeom prst="rect">
            <a:avLst/>
          </a:prstGeom>
        </p:spPr>
      </p:pic>
      <p:grpSp>
        <p:nvGrpSpPr>
          <p:cNvPr id="11" name="グループ化 10"/>
          <p:cNvGrpSpPr/>
          <p:nvPr/>
        </p:nvGrpSpPr>
        <p:grpSpPr>
          <a:xfrm>
            <a:off x="2270588" y="1522188"/>
            <a:ext cx="7941432" cy="342900"/>
            <a:chOff x="345318" y="2073772"/>
            <a:chExt cx="4497439" cy="342900"/>
          </a:xfrm>
        </p:grpSpPr>
        <p:sp>
          <p:nvSpPr>
            <p:cNvPr id="17" name="正方形/長方形 16"/>
            <p:cNvSpPr/>
            <p:nvPr/>
          </p:nvSpPr>
          <p:spPr>
            <a:xfrm>
              <a:off x="345318" y="2073772"/>
              <a:ext cx="4497439" cy="342900"/>
            </a:xfrm>
            <a:prstGeom prst="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defTabSz="457133"/>
              <a:r>
                <a:rPr lang="ja-JP" altLang="en-US" sz="1400" dirty="0">
                  <a:solidFill>
                    <a:srgbClr val="000000"/>
                  </a:solidFill>
                  <a:latin typeface="+mn-ea"/>
                </a:rPr>
                <a:t>①</a:t>
              </a:r>
              <a:r>
                <a:rPr lang="en-US" altLang="ja-JP" sz="1400" dirty="0">
                  <a:solidFill>
                    <a:srgbClr val="000000"/>
                  </a:solidFill>
                  <a:latin typeface="+mn-ea"/>
                </a:rPr>
                <a:t>-6.</a:t>
              </a:r>
              <a:r>
                <a:rPr lang="ja-JP" altLang="en-US" sz="1400" dirty="0">
                  <a:solidFill>
                    <a:srgbClr val="000000"/>
                  </a:solidFill>
                  <a:latin typeface="+mn-ea"/>
                </a:rPr>
                <a:t>商品別受注実績（</a:t>
              </a:r>
              <a:r>
                <a:rPr lang="en-US" altLang="ja-JP" sz="1400" dirty="0">
                  <a:solidFill>
                    <a:srgbClr val="000000"/>
                  </a:solidFill>
                  <a:latin typeface="+mn-ea"/>
                </a:rPr>
                <a:t>TOP5</a:t>
              </a:r>
              <a:r>
                <a:rPr lang="ja-JP" altLang="en-US" sz="1400" dirty="0">
                  <a:solidFill>
                    <a:srgbClr val="000000"/>
                  </a:solidFill>
                  <a:latin typeface="+mn-ea"/>
                </a:rPr>
                <a:t>）</a:t>
              </a:r>
            </a:p>
          </p:txBody>
        </p:sp>
        <p:cxnSp>
          <p:nvCxnSpPr>
            <p:cNvPr id="18" name="直線コネクタ 17"/>
            <p:cNvCxnSpPr/>
            <p:nvPr/>
          </p:nvCxnSpPr>
          <p:spPr>
            <a:xfrm>
              <a:off x="345318" y="2416672"/>
              <a:ext cx="4497439" cy="0"/>
            </a:xfrm>
            <a:prstGeom prst="line">
              <a:avLst/>
            </a:prstGeom>
            <a:ln w="19050">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grpSp>
      <p:sp>
        <p:nvSpPr>
          <p:cNvPr id="19" name="正方形/長方形 18"/>
          <p:cNvSpPr/>
          <p:nvPr/>
        </p:nvSpPr>
        <p:spPr>
          <a:xfrm>
            <a:off x="2194537" y="2740640"/>
            <a:ext cx="1895476" cy="1472664"/>
          </a:xfrm>
          <a:prstGeom prst="rect">
            <a:avLst/>
          </a:prstGeom>
          <a:solidFill>
            <a:schemeClr val="bg1"/>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spcBef>
                <a:spcPts val="600"/>
              </a:spcBef>
            </a:pPr>
            <a:r>
              <a:rPr lang="ja-JP" altLang="en-US" sz="1000" dirty="0">
                <a:solidFill>
                  <a:schemeClr val="tx1"/>
                </a:solidFill>
              </a:rPr>
              <a:t>受注金額</a:t>
            </a:r>
            <a:r>
              <a:rPr lang="en-US" altLang="ja-JP" sz="1000" dirty="0">
                <a:solidFill>
                  <a:schemeClr val="tx1"/>
                </a:solidFill>
              </a:rPr>
              <a:t>TOP5</a:t>
            </a:r>
            <a:r>
              <a:rPr lang="ja-JP" altLang="en-US" sz="1000" dirty="0">
                <a:solidFill>
                  <a:schemeClr val="tx1"/>
                </a:solidFill>
              </a:rPr>
              <a:t>の商品で、</a:t>
            </a:r>
            <a:endParaRPr lang="en-US" altLang="ja-JP" sz="1000" dirty="0">
              <a:solidFill>
                <a:schemeClr val="tx1"/>
              </a:solidFill>
            </a:endParaRPr>
          </a:p>
          <a:p>
            <a:r>
              <a:rPr lang="ja-JP" altLang="en-US" sz="1000" dirty="0">
                <a:solidFill>
                  <a:schemeClr val="tx1"/>
                </a:solidFill>
              </a:rPr>
              <a:t>全商品の受注の約</a:t>
            </a:r>
            <a:r>
              <a:rPr lang="en-US" altLang="ja-JP" sz="1000" dirty="0">
                <a:solidFill>
                  <a:schemeClr val="tx1"/>
                </a:solidFill>
              </a:rPr>
              <a:t>70%</a:t>
            </a:r>
            <a:r>
              <a:rPr lang="ja-JP" altLang="en-US" sz="1000" dirty="0">
                <a:solidFill>
                  <a:schemeClr val="tx1"/>
                </a:solidFill>
              </a:rPr>
              <a:t>を占める</a:t>
            </a:r>
            <a:endParaRPr lang="en-US" altLang="ja-JP" sz="1000" dirty="0">
              <a:solidFill>
                <a:schemeClr val="tx1"/>
              </a:solidFill>
            </a:endParaRPr>
          </a:p>
        </p:txBody>
      </p:sp>
      <p:cxnSp>
        <p:nvCxnSpPr>
          <p:cNvPr id="20" name="直線矢印コネクタ 12"/>
          <p:cNvCxnSpPr>
            <a:stCxn id="19" idx="3"/>
            <a:endCxn id="22" idx="0"/>
          </p:cNvCxnSpPr>
          <p:nvPr/>
        </p:nvCxnSpPr>
        <p:spPr>
          <a:xfrm>
            <a:off x="4090013" y="3476973"/>
            <a:ext cx="678782" cy="380197"/>
          </a:xfrm>
          <a:prstGeom prst="bentConnector2">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22" name="正方形/長方形 21"/>
          <p:cNvSpPr/>
          <p:nvPr/>
        </p:nvSpPr>
        <p:spPr>
          <a:xfrm>
            <a:off x="4600353" y="3857170"/>
            <a:ext cx="336884" cy="2382151"/>
          </a:xfrm>
          <a:prstGeom prst="rect">
            <a:avLst/>
          </a:prstGeom>
          <a:no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spcBef>
                <a:spcPts val="600"/>
              </a:spcBef>
            </a:pPr>
            <a:endParaRPr lang="en-US" altLang="ja-JP" sz="1000" dirty="0">
              <a:solidFill>
                <a:schemeClr val="tx1"/>
              </a:solidFill>
            </a:endParaRPr>
          </a:p>
        </p:txBody>
      </p:sp>
      <p:sp>
        <p:nvSpPr>
          <p:cNvPr id="23" name="大かっこ 22"/>
          <p:cNvSpPr/>
          <p:nvPr/>
        </p:nvSpPr>
        <p:spPr>
          <a:xfrm>
            <a:off x="2597297" y="3164152"/>
            <a:ext cx="1030905" cy="972150"/>
          </a:xfrm>
          <a:prstGeom prst="bracketPair">
            <a:avLst>
              <a:gd name="adj" fmla="val 8746"/>
            </a:avLst>
          </a:prstGeom>
          <a:ln w="9525">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spcBef>
                <a:spcPts val="300"/>
              </a:spcBef>
            </a:pPr>
            <a:r>
              <a:rPr lang="en-US" altLang="ja-JP" sz="800" dirty="0"/>
              <a:t>2013 Q3</a:t>
            </a:r>
            <a:r>
              <a:rPr lang="ja-JP" altLang="en-US" sz="800" dirty="0"/>
              <a:t>：</a:t>
            </a:r>
            <a:r>
              <a:rPr lang="en-US" altLang="ja-JP" sz="800" dirty="0"/>
              <a:t>66.5%</a:t>
            </a:r>
          </a:p>
          <a:p>
            <a:pPr>
              <a:spcBef>
                <a:spcPts val="300"/>
              </a:spcBef>
            </a:pPr>
            <a:r>
              <a:rPr lang="en-US" altLang="ja-JP" sz="800" dirty="0">
                <a:solidFill>
                  <a:schemeClr val="bg1"/>
                </a:solidFill>
              </a:rPr>
              <a:t>2013</a:t>
            </a:r>
            <a:r>
              <a:rPr lang="en-US" altLang="ja-JP" sz="800" dirty="0"/>
              <a:t> Q4</a:t>
            </a:r>
            <a:r>
              <a:rPr lang="ja-JP" altLang="en-US" sz="800" dirty="0"/>
              <a:t>：</a:t>
            </a:r>
            <a:r>
              <a:rPr lang="en-US" altLang="ja-JP" sz="800" dirty="0"/>
              <a:t>69.6%</a:t>
            </a:r>
          </a:p>
          <a:p>
            <a:pPr>
              <a:spcBef>
                <a:spcPts val="300"/>
              </a:spcBef>
            </a:pPr>
            <a:r>
              <a:rPr lang="en-US" altLang="ja-JP" sz="800" dirty="0"/>
              <a:t>2014</a:t>
            </a:r>
            <a:r>
              <a:rPr lang="ja-JP" altLang="en-US" sz="800" dirty="0"/>
              <a:t> </a:t>
            </a:r>
            <a:r>
              <a:rPr lang="en-US" altLang="ja-JP" sz="800" dirty="0"/>
              <a:t>Q1</a:t>
            </a:r>
            <a:r>
              <a:rPr lang="ja-JP" altLang="en-US" sz="800" dirty="0"/>
              <a:t>：</a:t>
            </a:r>
            <a:r>
              <a:rPr lang="en-US" altLang="ja-JP" sz="800" dirty="0"/>
              <a:t>68.6%</a:t>
            </a:r>
          </a:p>
          <a:p>
            <a:pPr>
              <a:spcBef>
                <a:spcPts val="300"/>
              </a:spcBef>
            </a:pPr>
            <a:r>
              <a:rPr lang="en-US" altLang="ja-JP" sz="800" dirty="0">
                <a:solidFill>
                  <a:schemeClr val="bg1"/>
                </a:solidFill>
              </a:rPr>
              <a:t>2014</a:t>
            </a:r>
            <a:r>
              <a:rPr lang="ja-JP" altLang="en-US" sz="800" dirty="0"/>
              <a:t> </a:t>
            </a:r>
            <a:r>
              <a:rPr lang="en-US" altLang="ja-JP" sz="800" dirty="0"/>
              <a:t>Q2</a:t>
            </a:r>
            <a:r>
              <a:rPr lang="ja-JP" altLang="en-US" sz="800" dirty="0"/>
              <a:t>：</a:t>
            </a:r>
            <a:r>
              <a:rPr lang="en-US" altLang="ja-JP" sz="800" dirty="0"/>
              <a:t>71.2%</a:t>
            </a:r>
          </a:p>
          <a:p>
            <a:pPr>
              <a:spcBef>
                <a:spcPts val="300"/>
              </a:spcBef>
            </a:pPr>
            <a:r>
              <a:rPr lang="en-US" altLang="ja-JP" sz="800" dirty="0">
                <a:solidFill>
                  <a:schemeClr val="bg1"/>
                </a:solidFill>
              </a:rPr>
              <a:t>2014</a:t>
            </a:r>
            <a:r>
              <a:rPr lang="ja-JP" altLang="en-US" sz="800" dirty="0"/>
              <a:t> </a:t>
            </a:r>
            <a:r>
              <a:rPr lang="en-US" altLang="ja-JP" sz="800" dirty="0"/>
              <a:t>Q3</a:t>
            </a:r>
            <a:r>
              <a:rPr lang="ja-JP" altLang="en-US" sz="800" dirty="0"/>
              <a:t>：</a:t>
            </a:r>
            <a:r>
              <a:rPr lang="en-US" altLang="ja-JP" sz="800" dirty="0"/>
              <a:t>70.2%</a:t>
            </a:r>
          </a:p>
        </p:txBody>
      </p:sp>
      <p:sp>
        <p:nvSpPr>
          <p:cNvPr id="24" name="四角形吹き出し 23"/>
          <p:cNvSpPr/>
          <p:nvPr/>
        </p:nvSpPr>
        <p:spPr>
          <a:xfrm>
            <a:off x="1847528" y="4540563"/>
            <a:ext cx="2281188" cy="2021306"/>
          </a:xfrm>
          <a:prstGeom prst="wedgeRectCallout">
            <a:avLst>
              <a:gd name="adj1" fmla="val 74684"/>
              <a:gd name="adj2" fmla="val 8690"/>
            </a:avLst>
          </a:prstGeom>
          <a:solidFill>
            <a:schemeClr val="bg1"/>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spcBef>
                <a:spcPts val="600"/>
              </a:spcBef>
            </a:pPr>
            <a:r>
              <a:rPr lang="ja-JP" altLang="en-US" sz="1000" dirty="0">
                <a:solidFill>
                  <a:schemeClr val="tx1"/>
                </a:solidFill>
              </a:rPr>
              <a:t>受注</a:t>
            </a:r>
            <a:r>
              <a:rPr lang="en-US" altLang="ja-JP" sz="1000" dirty="0">
                <a:solidFill>
                  <a:schemeClr val="tx1"/>
                </a:solidFill>
              </a:rPr>
              <a:t>TOP</a:t>
            </a:r>
            <a:r>
              <a:rPr lang="ja-JP" altLang="en-US" sz="1000" dirty="0">
                <a:solidFill>
                  <a:schemeClr val="tx1"/>
                </a:solidFill>
              </a:rPr>
              <a:t>は</a:t>
            </a:r>
            <a:r>
              <a:rPr lang="en-US" altLang="ja-JP" sz="1000" dirty="0">
                <a:solidFill>
                  <a:schemeClr val="tx1"/>
                </a:solidFill>
              </a:rPr>
              <a:t>”ITEM-10036</a:t>
            </a:r>
            <a:r>
              <a:rPr lang="ja-JP" altLang="en-US" sz="1000" dirty="0">
                <a:solidFill>
                  <a:schemeClr val="tx1"/>
                </a:solidFill>
              </a:rPr>
              <a:t>（ピンク）</a:t>
            </a:r>
            <a:r>
              <a:rPr lang="en-US" altLang="ja-JP" sz="1000" dirty="0">
                <a:solidFill>
                  <a:schemeClr val="tx1"/>
                </a:solidFill>
              </a:rPr>
              <a:t>”</a:t>
            </a:r>
            <a:r>
              <a:rPr lang="ja-JP" altLang="en-US" sz="1000" dirty="0">
                <a:solidFill>
                  <a:schemeClr val="tx1"/>
                </a:solidFill>
              </a:rPr>
              <a:t>で、全商品の受注に占める割合は</a:t>
            </a:r>
            <a:r>
              <a:rPr lang="en-US" altLang="ja-JP" sz="1000" dirty="0">
                <a:solidFill>
                  <a:schemeClr val="tx1"/>
                </a:solidFill>
              </a:rPr>
              <a:t>37%</a:t>
            </a:r>
            <a:r>
              <a:rPr lang="ja-JP" altLang="en-US" sz="1000" dirty="0">
                <a:solidFill>
                  <a:schemeClr val="tx1"/>
                </a:solidFill>
              </a:rPr>
              <a:t>（</a:t>
            </a:r>
            <a:r>
              <a:rPr lang="en-US" altLang="ja-JP" sz="1000" dirty="0">
                <a:solidFill>
                  <a:schemeClr val="tx1"/>
                </a:solidFill>
              </a:rPr>
              <a:t>2014 Q3</a:t>
            </a:r>
            <a:r>
              <a:rPr lang="ja-JP" altLang="en-US" sz="1000" dirty="0">
                <a:solidFill>
                  <a:schemeClr val="tx1"/>
                </a:solidFill>
              </a:rPr>
              <a:t>）</a:t>
            </a:r>
            <a:endParaRPr lang="en-US" altLang="ja-JP" sz="1000" dirty="0">
              <a:solidFill>
                <a:schemeClr val="tx1"/>
              </a:solidFill>
            </a:endParaRPr>
          </a:p>
          <a:p>
            <a:pPr>
              <a:spcBef>
                <a:spcPts val="600"/>
              </a:spcBef>
            </a:pPr>
            <a:r>
              <a:rPr lang="ja-JP" altLang="en-US" sz="1000" dirty="0">
                <a:solidFill>
                  <a:schemeClr val="tx1"/>
                </a:solidFill>
              </a:rPr>
              <a:t>受注金額が安定しており、</a:t>
            </a:r>
            <a:r>
              <a:rPr lang="en-US" altLang="ja-JP" sz="1000" dirty="0">
                <a:solidFill>
                  <a:schemeClr val="tx1"/>
                </a:solidFill>
              </a:rPr>
              <a:t>2014 Q2</a:t>
            </a:r>
            <a:r>
              <a:rPr lang="ja-JP" altLang="en-US" sz="1000" dirty="0">
                <a:solidFill>
                  <a:schemeClr val="tx1"/>
                </a:solidFill>
              </a:rPr>
              <a:t>をから、依存度が高まりつつある状況</a:t>
            </a:r>
            <a:endParaRPr lang="en-US" altLang="ja-JP" sz="1000" dirty="0">
              <a:solidFill>
                <a:schemeClr val="tx1"/>
              </a:solidFill>
            </a:endParaRPr>
          </a:p>
        </p:txBody>
      </p:sp>
      <p:sp>
        <p:nvSpPr>
          <p:cNvPr id="25" name="大かっこ 24"/>
          <p:cNvSpPr/>
          <p:nvPr/>
        </p:nvSpPr>
        <p:spPr>
          <a:xfrm>
            <a:off x="2424042" y="5503090"/>
            <a:ext cx="1030905" cy="972151"/>
          </a:xfrm>
          <a:prstGeom prst="bracketPair">
            <a:avLst>
              <a:gd name="adj" fmla="val 7756"/>
            </a:avLst>
          </a:prstGeom>
          <a:ln w="9525">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spcBef>
                <a:spcPts val="300"/>
              </a:spcBef>
            </a:pPr>
            <a:r>
              <a:rPr lang="en-US" altLang="ja-JP" sz="800" dirty="0"/>
              <a:t>2013 Q3</a:t>
            </a:r>
            <a:r>
              <a:rPr lang="ja-JP" altLang="en-US" sz="800" dirty="0"/>
              <a:t>：</a:t>
            </a:r>
            <a:r>
              <a:rPr lang="en-US" altLang="ja-JP" sz="800" dirty="0"/>
              <a:t>31.1%</a:t>
            </a:r>
          </a:p>
          <a:p>
            <a:pPr>
              <a:spcBef>
                <a:spcPts val="300"/>
              </a:spcBef>
            </a:pPr>
            <a:r>
              <a:rPr lang="en-US" altLang="ja-JP" sz="800" dirty="0">
                <a:solidFill>
                  <a:schemeClr val="bg1"/>
                </a:solidFill>
              </a:rPr>
              <a:t>2013</a:t>
            </a:r>
            <a:r>
              <a:rPr lang="en-US" altLang="ja-JP" sz="800" dirty="0"/>
              <a:t> Q4</a:t>
            </a:r>
            <a:r>
              <a:rPr lang="ja-JP" altLang="en-US" sz="800" dirty="0"/>
              <a:t>：</a:t>
            </a:r>
            <a:r>
              <a:rPr lang="en-US" altLang="ja-JP" sz="800" dirty="0"/>
              <a:t>30.8%</a:t>
            </a:r>
          </a:p>
          <a:p>
            <a:pPr>
              <a:spcBef>
                <a:spcPts val="300"/>
              </a:spcBef>
            </a:pPr>
            <a:r>
              <a:rPr lang="en-US" altLang="ja-JP" sz="800" dirty="0"/>
              <a:t>2014</a:t>
            </a:r>
            <a:r>
              <a:rPr lang="ja-JP" altLang="en-US" sz="800" dirty="0"/>
              <a:t> </a:t>
            </a:r>
            <a:r>
              <a:rPr lang="en-US" altLang="ja-JP" sz="800" dirty="0"/>
              <a:t>Q1</a:t>
            </a:r>
            <a:r>
              <a:rPr lang="ja-JP" altLang="en-US" sz="800" dirty="0"/>
              <a:t>：</a:t>
            </a:r>
            <a:r>
              <a:rPr lang="en-US" altLang="ja-JP" sz="800" dirty="0"/>
              <a:t>30.1%</a:t>
            </a:r>
          </a:p>
          <a:p>
            <a:pPr>
              <a:spcBef>
                <a:spcPts val="300"/>
              </a:spcBef>
            </a:pPr>
            <a:r>
              <a:rPr lang="en-US" altLang="ja-JP" sz="800" dirty="0">
                <a:solidFill>
                  <a:schemeClr val="bg1"/>
                </a:solidFill>
              </a:rPr>
              <a:t>2014</a:t>
            </a:r>
            <a:r>
              <a:rPr lang="ja-JP" altLang="en-US" sz="800" dirty="0"/>
              <a:t> </a:t>
            </a:r>
            <a:r>
              <a:rPr lang="en-US" altLang="ja-JP" sz="800" dirty="0"/>
              <a:t>Q2</a:t>
            </a:r>
            <a:r>
              <a:rPr lang="ja-JP" altLang="en-US" sz="800" dirty="0"/>
              <a:t>：</a:t>
            </a:r>
            <a:r>
              <a:rPr lang="en-US" altLang="ja-JP" sz="800" dirty="0">
                <a:solidFill>
                  <a:srgbClr val="C00000"/>
                </a:solidFill>
              </a:rPr>
              <a:t>34.4%</a:t>
            </a:r>
          </a:p>
          <a:p>
            <a:pPr>
              <a:spcBef>
                <a:spcPts val="300"/>
              </a:spcBef>
            </a:pPr>
            <a:r>
              <a:rPr lang="en-US" altLang="ja-JP" sz="800" dirty="0">
                <a:solidFill>
                  <a:schemeClr val="bg1"/>
                </a:solidFill>
              </a:rPr>
              <a:t>2014</a:t>
            </a:r>
            <a:r>
              <a:rPr lang="ja-JP" altLang="en-US" sz="800" dirty="0"/>
              <a:t> </a:t>
            </a:r>
            <a:r>
              <a:rPr lang="en-US" altLang="ja-JP" sz="800" dirty="0"/>
              <a:t>Q3</a:t>
            </a:r>
            <a:r>
              <a:rPr lang="ja-JP" altLang="en-US" sz="800" dirty="0"/>
              <a:t>：</a:t>
            </a:r>
            <a:r>
              <a:rPr lang="en-US" altLang="ja-JP" sz="800" dirty="0">
                <a:solidFill>
                  <a:srgbClr val="C00000"/>
                </a:solidFill>
              </a:rPr>
              <a:t>37.0%</a:t>
            </a:r>
          </a:p>
        </p:txBody>
      </p:sp>
      <p:sp>
        <p:nvSpPr>
          <p:cNvPr id="26" name="正方形/長方形 25"/>
          <p:cNvSpPr/>
          <p:nvPr/>
        </p:nvSpPr>
        <p:spPr>
          <a:xfrm>
            <a:off x="5004615" y="4867822"/>
            <a:ext cx="336182" cy="288759"/>
          </a:xfrm>
          <a:prstGeom prst="rect">
            <a:avLst/>
          </a:prstGeom>
          <a:no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spcBef>
                <a:spcPts val="600"/>
              </a:spcBef>
            </a:pPr>
            <a:endParaRPr lang="en-US" altLang="ja-JP" sz="1000" dirty="0">
              <a:solidFill>
                <a:schemeClr val="tx1"/>
              </a:solidFill>
            </a:endParaRPr>
          </a:p>
        </p:txBody>
      </p:sp>
      <p:sp>
        <p:nvSpPr>
          <p:cNvPr id="27" name="正方形/長方形 26"/>
          <p:cNvSpPr/>
          <p:nvPr/>
        </p:nvSpPr>
        <p:spPr>
          <a:xfrm>
            <a:off x="5943513" y="2005143"/>
            <a:ext cx="1562099" cy="276225"/>
          </a:xfrm>
          <a:prstGeom prst="rect">
            <a:avLst/>
          </a:prstGeom>
          <a:solidFill>
            <a:schemeClr val="bg1"/>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1000" dirty="0">
                <a:solidFill>
                  <a:schemeClr val="tx1"/>
                </a:solidFill>
              </a:rPr>
              <a:t>2014</a:t>
            </a:r>
            <a:r>
              <a:rPr lang="ja-JP" altLang="en-US" sz="1000" dirty="0">
                <a:solidFill>
                  <a:schemeClr val="tx1"/>
                </a:solidFill>
              </a:rPr>
              <a:t> </a:t>
            </a:r>
            <a:r>
              <a:rPr lang="en-US" altLang="ja-JP" sz="1000" dirty="0">
                <a:solidFill>
                  <a:schemeClr val="tx1"/>
                </a:solidFill>
              </a:rPr>
              <a:t>Q2</a:t>
            </a:r>
            <a:r>
              <a:rPr lang="ja-JP" altLang="en-US" sz="1000" dirty="0">
                <a:solidFill>
                  <a:schemeClr val="tx1"/>
                </a:solidFill>
              </a:rPr>
              <a:t>に受注が減少</a:t>
            </a:r>
            <a:endParaRPr lang="en-US" altLang="ja-JP" sz="1000" dirty="0">
              <a:solidFill>
                <a:schemeClr val="tx1"/>
              </a:solidFill>
            </a:endParaRPr>
          </a:p>
        </p:txBody>
      </p:sp>
      <p:sp>
        <p:nvSpPr>
          <p:cNvPr id="28" name="右矢印 27"/>
          <p:cNvSpPr/>
          <p:nvPr/>
        </p:nvSpPr>
        <p:spPr>
          <a:xfrm rot="3630870">
            <a:off x="5454579" y="2830759"/>
            <a:ext cx="550409" cy="209550"/>
          </a:xfrm>
          <a:prstGeom prst="rightArrow">
            <a:avLst/>
          </a:prstGeom>
          <a:solidFill>
            <a:schemeClr val="accent5"/>
          </a:solidFill>
          <a:ln>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dirty="0">
              <a:solidFill>
                <a:schemeClr val="tx1"/>
              </a:solidFill>
            </a:endParaRPr>
          </a:p>
        </p:txBody>
      </p:sp>
      <p:cxnSp>
        <p:nvCxnSpPr>
          <p:cNvPr id="29" name="直線矢印コネクタ 28"/>
          <p:cNvCxnSpPr/>
          <p:nvPr/>
        </p:nvCxnSpPr>
        <p:spPr>
          <a:xfrm flipH="1">
            <a:off x="5692486" y="2295526"/>
            <a:ext cx="425450" cy="568325"/>
          </a:xfrm>
          <a:prstGeom prst="straightConnector1">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30" name="正方形/長方形 29"/>
          <p:cNvSpPr/>
          <p:nvPr/>
        </p:nvSpPr>
        <p:spPr>
          <a:xfrm>
            <a:off x="7038888" y="5348418"/>
            <a:ext cx="1403149" cy="385633"/>
          </a:xfrm>
          <a:prstGeom prst="rect">
            <a:avLst/>
          </a:prstGeom>
          <a:solidFill>
            <a:schemeClr val="bg1"/>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1000" dirty="0">
                <a:solidFill>
                  <a:schemeClr val="tx1"/>
                </a:solidFill>
              </a:rPr>
              <a:t>2013</a:t>
            </a:r>
            <a:r>
              <a:rPr lang="ja-JP" altLang="en-US" sz="1000" dirty="0">
                <a:solidFill>
                  <a:schemeClr val="tx1"/>
                </a:solidFill>
              </a:rPr>
              <a:t> </a:t>
            </a:r>
            <a:r>
              <a:rPr lang="en-US" altLang="ja-JP" sz="1000" dirty="0">
                <a:solidFill>
                  <a:schemeClr val="tx1"/>
                </a:solidFill>
              </a:rPr>
              <a:t>Q4</a:t>
            </a:r>
            <a:r>
              <a:rPr lang="ja-JP" altLang="en-US" sz="1000" dirty="0">
                <a:solidFill>
                  <a:schemeClr val="tx1"/>
                </a:solidFill>
              </a:rPr>
              <a:t>に</a:t>
            </a:r>
            <a:endParaRPr lang="en-US" altLang="ja-JP" sz="1000" dirty="0">
              <a:solidFill>
                <a:schemeClr val="tx1"/>
              </a:solidFill>
            </a:endParaRPr>
          </a:p>
          <a:p>
            <a:pPr algn="ctr"/>
            <a:r>
              <a:rPr lang="ja-JP" altLang="en-US" sz="1000" dirty="0">
                <a:solidFill>
                  <a:schemeClr val="tx1"/>
                </a:solidFill>
              </a:rPr>
              <a:t>新商品の受注を開始</a:t>
            </a:r>
            <a:endParaRPr lang="en-US" altLang="ja-JP" sz="1000" dirty="0">
              <a:solidFill>
                <a:schemeClr val="tx1"/>
              </a:solidFill>
            </a:endParaRPr>
          </a:p>
        </p:txBody>
      </p:sp>
      <p:cxnSp>
        <p:nvCxnSpPr>
          <p:cNvPr id="31" name="直線矢印コネクタ 28"/>
          <p:cNvCxnSpPr>
            <a:stCxn id="30" idx="1"/>
            <a:endCxn id="26" idx="2"/>
          </p:cNvCxnSpPr>
          <p:nvPr/>
        </p:nvCxnSpPr>
        <p:spPr>
          <a:xfrm rot="10800000">
            <a:off x="5172708" y="5156580"/>
            <a:ext cx="1866181" cy="384654"/>
          </a:xfrm>
          <a:prstGeom prst="bentConnector2">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32" name="正方形/長方形 31"/>
          <p:cNvSpPr/>
          <p:nvPr/>
        </p:nvSpPr>
        <p:spPr>
          <a:xfrm>
            <a:off x="6886488" y="3529143"/>
            <a:ext cx="1174549" cy="385633"/>
          </a:xfrm>
          <a:prstGeom prst="rect">
            <a:avLst/>
          </a:prstGeom>
          <a:solidFill>
            <a:schemeClr val="bg1"/>
          </a:solidFill>
          <a:ln w="28575">
            <a:solidFill>
              <a:schemeClr val="bg1">
                <a:lumMod val="50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1000" dirty="0">
                <a:solidFill>
                  <a:schemeClr val="tx1"/>
                </a:solidFill>
              </a:rPr>
              <a:t>2014</a:t>
            </a:r>
            <a:r>
              <a:rPr lang="ja-JP" altLang="en-US" sz="1000" dirty="0">
                <a:solidFill>
                  <a:schemeClr val="tx1"/>
                </a:solidFill>
              </a:rPr>
              <a:t> </a:t>
            </a:r>
            <a:r>
              <a:rPr lang="en-US" altLang="ja-JP" sz="1000" dirty="0">
                <a:solidFill>
                  <a:schemeClr val="tx1"/>
                </a:solidFill>
              </a:rPr>
              <a:t>Q4</a:t>
            </a:r>
            <a:r>
              <a:rPr lang="ja-JP" altLang="en-US" sz="1000" dirty="0">
                <a:solidFill>
                  <a:schemeClr val="tx1"/>
                </a:solidFill>
              </a:rPr>
              <a:t>は</a:t>
            </a:r>
            <a:endParaRPr lang="en-US" altLang="ja-JP" sz="1000" dirty="0">
              <a:solidFill>
                <a:schemeClr val="tx1"/>
              </a:solidFill>
            </a:endParaRPr>
          </a:p>
          <a:p>
            <a:pPr algn="ctr"/>
            <a:r>
              <a:rPr lang="en-US" altLang="ja-JP" sz="1000" dirty="0">
                <a:solidFill>
                  <a:schemeClr val="tx1"/>
                </a:solidFill>
              </a:rPr>
              <a:t>2</a:t>
            </a:r>
            <a:r>
              <a:rPr lang="ja-JP" altLang="en-US" sz="1000" dirty="0">
                <a:solidFill>
                  <a:schemeClr val="tx1"/>
                </a:solidFill>
              </a:rPr>
              <a:t>カ月分のデータ</a:t>
            </a:r>
            <a:endParaRPr lang="en-US" altLang="ja-JP" sz="1000" dirty="0">
              <a:solidFill>
                <a:schemeClr val="tx1"/>
              </a:solidFill>
            </a:endParaRPr>
          </a:p>
        </p:txBody>
      </p:sp>
      <p:sp>
        <p:nvSpPr>
          <p:cNvPr id="33" name="正方形/長方形 32"/>
          <p:cNvSpPr/>
          <p:nvPr/>
        </p:nvSpPr>
        <p:spPr>
          <a:xfrm>
            <a:off x="6575136" y="4038601"/>
            <a:ext cx="419100" cy="2209800"/>
          </a:xfrm>
          <a:prstGeom prst="rect">
            <a:avLst/>
          </a:prstGeom>
          <a:noFill/>
          <a:ln w="28575">
            <a:solidFill>
              <a:schemeClr val="bg1">
                <a:lumMod val="50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tLang="ja-JP" sz="1000" dirty="0">
              <a:solidFill>
                <a:schemeClr val="tx1"/>
              </a:solidFill>
            </a:endParaRPr>
          </a:p>
        </p:txBody>
      </p:sp>
      <p:cxnSp>
        <p:nvCxnSpPr>
          <p:cNvPr id="34" name="直線矢印コネクタ 41"/>
          <p:cNvCxnSpPr>
            <a:stCxn id="32" idx="1"/>
            <a:endCxn id="33" idx="0"/>
          </p:cNvCxnSpPr>
          <p:nvPr/>
        </p:nvCxnSpPr>
        <p:spPr>
          <a:xfrm rot="10800000" flipV="1">
            <a:off x="6784688" y="3721959"/>
            <a:ext cx="101801" cy="316642"/>
          </a:xfrm>
          <a:prstGeom prst="bentConnector2">
            <a:avLst/>
          </a:prstGeom>
          <a:noFill/>
          <a:ln w="28575">
            <a:solidFill>
              <a:schemeClr val="bg1">
                <a:lumMod val="50000"/>
              </a:schemeClr>
            </a:solidFill>
            <a:prstDash val="sysDot"/>
            <a:tailEnd type="triangle"/>
          </a:ln>
          <a:effectLst/>
        </p:spPr>
        <p:style>
          <a:lnRef idx="1">
            <a:schemeClr val="accent1"/>
          </a:lnRef>
          <a:fillRef idx="3">
            <a:schemeClr val="accent1"/>
          </a:fillRef>
          <a:effectRef idx="2">
            <a:schemeClr val="accent1"/>
          </a:effectRef>
          <a:fontRef idx="minor">
            <a:schemeClr val="lt1"/>
          </a:fontRef>
        </p:style>
      </p:cxnSp>
    </p:spTree>
    <p:extLst>
      <p:ext uri="{BB962C8B-B14F-4D97-AF65-F5344CB8AC3E}">
        <p14:creationId xmlns:p14="http://schemas.microsoft.com/office/powerpoint/2010/main" val="12596832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a:xfrm>
            <a:off x="1981200" y="274638"/>
            <a:ext cx="8229600" cy="706090"/>
          </a:xfrm>
        </p:spPr>
        <p:txBody>
          <a:bodyPr>
            <a:normAutofit/>
          </a:bodyPr>
          <a:lstStyle/>
          <a:p>
            <a:pPr algn="l"/>
            <a:r>
              <a:rPr lang="ja-JP" altLang="en-US" sz="2800" u="sng" dirty="0"/>
              <a:t>分析イメージ７</a:t>
            </a:r>
            <a:r>
              <a:rPr lang="ja-JP" altLang="en-US" sz="2000" u="sng" dirty="0"/>
              <a:t>　－商品別出荷実績－</a:t>
            </a:r>
          </a:p>
        </p:txBody>
      </p:sp>
      <p:sp>
        <p:nvSpPr>
          <p:cNvPr id="21" name="スライド番号プレースホルダ 5"/>
          <p:cNvSpPr>
            <a:spLocks noGrp="1"/>
          </p:cNvSpPr>
          <p:nvPr>
            <p:ph type="sldNum" sz="quarter" idx="12"/>
          </p:nvPr>
        </p:nvSpPr>
        <p:spPr>
          <a:xfrm>
            <a:off x="8472264" y="6448252"/>
            <a:ext cx="2133600" cy="365125"/>
          </a:xfrm>
        </p:spPr>
        <p:txBody>
          <a:bodyPr/>
          <a:lstStyle/>
          <a:p>
            <a:fld id="{D2D8002D-B5B0-4BAC-B1F6-782DDCCE6D9C}" type="slidenum">
              <a:rPr lang="ja-JP" altLang="en-US" sz="1600"/>
              <a:pPr/>
              <a:t>17</a:t>
            </a:fld>
            <a:endParaRPr lang="ja-JP" altLang="en-US" sz="1600" dirty="0"/>
          </a:p>
        </p:txBody>
      </p:sp>
      <p:grpSp>
        <p:nvGrpSpPr>
          <p:cNvPr id="23" name="グループ化 22"/>
          <p:cNvGrpSpPr/>
          <p:nvPr/>
        </p:nvGrpSpPr>
        <p:grpSpPr>
          <a:xfrm>
            <a:off x="2180657" y="1522188"/>
            <a:ext cx="7941432" cy="342900"/>
            <a:chOff x="345318" y="2073772"/>
            <a:chExt cx="4497439" cy="342900"/>
          </a:xfrm>
        </p:grpSpPr>
        <p:sp>
          <p:nvSpPr>
            <p:cNvPr id="24" name="正方形/長方形 23"/>
            <p:cNvSpPr/>
            <p:nvPr/>
          </p:nvSpPr>
          <p:spPr>
            <a:xfrm>
              <a:off x="345318" y="2073772"/>
              <a:ext cx="4497439" cy="342900"/>
            </a:xfrm>
            <a:prstGeom prst="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ja-JP" altLang="en-US" sz="1400" dirty="0">
                  <a:solidFill>
                    <a:srgbClr val="000000"/>
                  </a:solidFill>
                  <a:latin typeface="+mn-ea"/>
                </a:rPr>
                <a:t>①</a:t>
              </a:r>
              <a:r>
                <a:rPr lang="en-US" altLang="ja-JP" sz="1400" dirty="0">
                  <a:solidFill>
                    <a:srgbClr val="000000"/>
                  </a:solidFill>
                  <a:latin typeface="+mn-ea"/>
                </a:rPr>
                <a:t>-7.</a:t>
              </a:r>
              <a:r>
                <a:rPr lang="ja-JP" altLang="en-US" sz="1400" dirty="0">
                  <a:solidFill>
                    <a:srgbClr val="000000"/>
                  </a:solidFill>
                  <a:latin typeface="+mn-ea"/>
                </a:rPr>
                <a:t>商品別出荷実績</a:t>
              </a:r>
              <a:r>
                <a:rPr lang="ja-JP" altLang="en-US" sz="1400" dirty="0">
                  <a:solidFill>
                    <a:schemeClr val="tx1"/>
                  </a:solidFill>
                  <a:latin typeface="+mn-ea"/>
                </a:rPr>
                <a:t>（</a:t>
              </a:r>
              <a:r>
                <a:rPr lang="en-US" altLang="ja-JP" sz="1400" dirty="0">
                  <a:solidFill>
                    <a:schemeClr val="tx1"/>
                  </a:solidFill>
                  <a:latin typeface="+mn-ea"/>
                </a:rPr>
                <a:t>TOP5</a:t>
              </a:r>
              <a:r>
                <a:rPr lang="ja-JP" altLang="en-US" sz="1400" dirty="0">
                  <a:solidFill>
                    <a:schemeClr val="tx1"/>
                  </a:solidFill>
                  <a:latin typeface="+mn-ea"/>
                </a:rPr>
                <a:t>）</a:t>
              </a:r>
            </a:p>
          </p:txBody>
        </p:sp>
        <p:cxnSp>
          <p:nvCxnSpPr>
            <p:cNvPr id="25" name="直線コネクタ 24"/>
            <p:cNvCxnSpPr/>
            <p:nvPr/>
          </p:nvCxnSpPr>
          <p:spPr>
            <a:xfrm>
              <a:off x="345318" y="2416672"/>
              <a:ext cx="4497439" cy="0"/>
            </a:xfrm>
            <a:prstGeom prst="line">
              <a:avLst/>
            </a:prstGeom>
            <a:ln w="19050">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65" name="グループ化 64"/>
          <p:cNvGrpSpPr/>
          <p:nvPr/>
        </p:nvGrpSpPr>
        <p:grpSpPr>
          <a:xfrm>
            <a:off x="1775520" y="2060849"/>
            <a:ext cx="8496944" cy="4239729"/>
            <a:chOff x="35496" y="1983035"/>
            <a:chExt cx="9259585" cy="4620265"/>
          </a:xfrm>
        </p:grpSpPr>
        <p:grpSp>
          <p:nvGrpSpPr>
            <p:cNvPr id="26" name="グループ化 28"/>
            <p:cNvGrpSpPr/>
            <p:nvPr/>
          </p:nvGrpSpPr>
          <p:grpSpPr>
            <a:xfrm>
              <a:off x="35496" y="1983035"/>
              <a:ext cx="8962643" cy="4620265"/>
              <a:chOff x="1029452" y="1872609"/>
              <a:chExt cx="8962643" cy="4620265"/>
            </a:xfrm>
          </p:grpSpPr>
          <p:grpSp>
            <p:nvGrpSpPr>
              <p:cNvPr id="27" name="グループ化 21"/>
              <p:cNvGrpSpPr/>
              <p:nvPr/>
            </p:nvGrpSpPr>
            <p:grpSpPr>
              <a:xfrm>
                <a:off x="1029452" y="1872609"/>
                <a:ext cx="8962643" cy="4620265"/>
                <a:chOff x="1029452" y="1872609"/>
                <a:chExt cx="8962643" cy="4620265"/>
              </a:xfrm>
            </p:grpSpPr>
            <p:pic>
              <p:nvPicPr>
                <p:cNvPr id="30" name="図 2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9452" y="1872609"/>
                  <a:ext cx="6477905" cy="4591691"/>
                </a:xfrm>
                <a:prstGeom prst="rect">
                  <a:avLst/>
                </a:prstGeom>
              </p:spPr>
            </p:pic>
            <p:pic>
              <p:nvPicPr>
                <p:cNvPr id="31" name="図 30"/>
                <p:cNvPicPr>
                  <a:picLocks noChangeAspect="1"/>
                </p:cNvPicPr>
                <p:nvPr/>
              </p:nvPicPr>
              <p:blipFill rotWithShape="1">
                <a:blip r:embed="rId3" cstate="print">
                  <a:extLst>
                    <a:ext uri="{28A0092B-C50C-407E-A947-70E740481C1C}">
                      <a14:useLocalDpi xmlns:a14="http://schemas.microsoft.com/office/drawing/2010/main" val="0"/>
                    </a:ext>
                  </a:extLst>
                </a:blip>
                <a:srcRect l="-4187" r="-1"/>
                <a:stretch/>
              </p:blipFill>
              <p:spPr>
                <a:xfrm>
                  <a:off x="7343775" y="2072657"/>
                  <a:ext cx="2648320" cy="4420217"/>
                </a:xfrm>
                <a:prstGeom prst="rect">
                  <a:avLst/>
                </a:prstGeom>
              </p:spPr>
            </p:pic>
          </p:grpSp>
          <p:sp>
            <p:nvSpPr>
              <p:cNvPr id="28" name="正方形/長方形 27"/>
              <p:cNvSpPr/>
              <p:nvPr/>
            </p:nvSpPr>
            <p:spPr>
              <a:xfrm>
                <a:off x="6915150" y="2072657"/>
                <a:ext cx="1066800" cy="218606"/>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dirty="0">
                  <a:solidFill>
                    <a:schemeClr val="tx1"/>
                  </a:solidFill>
                </a:endParaRPr>
              </a:p>
            </p:txBody>
          </p:sp>
          <p:pic>
            <p:nvPicPr>
              <p:cNvPr id="29" name="図 28"/>
              <p:cNvPicPr>
                <a:picLocks noChangeAspect="1"/>
              </p:cNvPicPr>
              <p:nvPr/>
            </p:nvPicPr>
            <p:blipFill rotWithShape="1">
              <a:blip r:embed="rId2" cstate="print">
                <a:extLst>
                  <a:ext uri="{28A0092B-C50C-407E-A947-70E740481C1C}">
                    <a14:useLocalDpi xmlns:a14="http://schemas.microsoft.com/office/drawing/2010/main" val="0"/>
                  </a:ext>
                </a:extLst>
              </a:blip>
              <a:srcRect l="91740" t="5799" b="91297"/>
              <a:stretch/>
            </p:blipFill>
            <p:spPr>
              <a:xfrm>
                <a:off x="7202418" y="2129338"/>
                <a:ext cx="535057" cy="133351"/>
              </a:xfrm>
              <a:prstGeom prst="rect">
                <a:avLst/>
              </a:prstGeom>
            </p:spPr>
          </p:pic>
        </p:grpSp>
        <p:sp>
          <p:nvSpPr>
            <p:cNvPr id="32" name="正方形/長方形 31"/>
            <p:cNvSpPr/>
            <p:nvPr/>
          </p:nvSpPr>
          <p:spPr>
            <a:xfrm>
              <a:off x="2437079" y="2657476"/>
              <a:ext cx="1914525" cy="502625"/>
            </a:xfrm>
            <a:prstGeom prst="rect">
              <a:avLst/>
            </a:prstGeom>
            <a:solidFill>
              <a:schemeClr val="bg1"/>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spcBef>
                  <a:spcPts val="600"/>
                </a:spcBef>
              </a:pPr>
              <a:r>
                <a:rPr lang="ja-JP" altLang="en-US" sz="1000" dirty="0">
                  <a:solidFill>
                    <a:schemeClr val="tx1"/>
                  </a:solidFill>
                </a:rPr>
                <a:t>売上高</a:t>
              </a:r>
              <a:r>
                <a:rPr lang="en-US" altLang="ja-JP" sz="1000" dirty="0">
                  <a:solidFill>
                    <a:schemeClr val="tx1"/>
                  </a:solidFill>
                </a:rPr>
                <a:t>TOP</a:t>
              </a:r>
              <a:r>
                <a:rPr lang="ja-JP" altLang="en-US" sz="1000" dirty="0">
                  <a:solidFill>
                    <a:schemeClr val="tx1"/>
                  </a:solidFill>
                </a:rPr>
                <a:t>商品は</a:t>
              </a:r>
              <a:r>
                <a:rPr lang="en-US" altLang="ja-JP" sz="1000" dirty="0">
                  <a:solidFill>
                    <a:schemeClr val="tx1"/>
                  </a:solidFill>
                </a:rPr>
                <a:t>2014</a:t>
              </a:r>
              <a:r>
                <a:rPr lang="ja-JP" altLang="en-US" sz="1000" dirty="0">
                  <a:solidFill>
                    <a:schemeClr val="tx1"/>
                  </a:solidFill>
                </a:rPr>
                <a:t>年度は前年対比で微減</a:t>
              </a:r>
            </a:p>
          </p:txBody>
        </p:sp>
        <p:cxnSp>
          <p:nvCxnSpPr>
            <p:cNvPr id="33" name="直線矢印コネクタ 32"/>
            <p:cNvCxnSpPr>
              <a:stCxn id="32" idx="1"/>
            </p:cNvCxnSpPr>
            <p:nvPr/>
          </p:nvCxnSpPr>
          <p:spPr>
            <a:xfrm flipH="1" flipV="1">
              <a:off x="1722706" y="2647951"/>
              <a:ext cx="714373" cy="260837"/>
            </a:xfrm>
            <a:prstGeom prst="straightConnector1">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34" name="右矢印 33"/>
            <p:cNvSpPr/>
            <p:nvPr/>
          </p:nvSpPr>
          <p:spPr>
            <a:xfrm rot="714349">
              <a:off x="830534" y="2491181"/>
              <a:ext cx="885709" cy="209550"/>
            </a:xfrm>
            <a:prstGeom prst="rightArrow">
              <a:avLst/>
            </a:prstGeom>
            <a:solidFill>
              <a:schemeClr val="accent5"/>
            </a:solidFill>
            <a:ln>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dirty="0">
                <a:solidFill>
                  <a:schemeClr val="tx1"/>
                </a:solidFill>
              </a:endParaRPr>
            </a:p>
          </p:txBody>
        </p:sp>
        <p:sp>
          <p:nvSpPr>
            <p:cNvPr id="35" name="右矢印 34"/>
            <p:cNvSpPr/>
            <p:nvPr/>
          </p:nvSpPr>
          <p:spPr>
            <a:xfrm rot="2404036">
              <a:off x="2789827" y="4838530"/>
              <a:ext cx="715264" cy="209550"/>
            </a:xfrm>
            <a:prstGeom prst="rightArrow">
              <a:avLst/>
            </a:prstGeom>
            <a:solidFill>
              <a:schemeClr val="accent5"/>
            </a:solidFill>
            <a:ln>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dirty="0">
                <a:solidFill>
                  <a:schemeClr val="tx1"/>
                </a:solidFill>
              </a:endParaRPr>
            </a:p>
          </p:txBody>
        </p:sp>
        <p:sp>
          <p:nvSpPr>
            <p:cNvPr id="55" name="右矢印 54"/>
            <p:cNvSpPr/>
            <p:nvPr/>
          </p:nvSpPr>
          <p:spPr>
            <a:xfrm rot="2404036">
              <a:off x="4603387" y="4907110"/>
              <a:ext cx="715264" cy="209550"/>
            </a:xfrm>
            <a:prstGeom prst="rightArrow">
              <a:avLst/>
            </a:prstGeom>
            <a:solidFill>
              <a:schemeClr val="accent5"/>
            </a:solidFill>
            <a:ln>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dirty="0">
                <a:solidFill>
                  <a:schemeClr val="tx1"/>
                </a:solidFill>
              </a:endParaRPr>
            </a:p>
          </p:txBody>
        </p:sp>
        <p:sp>
          <p:nvSpPr>
            <p:cNvPr id="56" name="右矢印 55"/>
            <p:cNvSpPr/>
            <p:nvPr/>
          </p:nvSpPr>
          <p:spPr>
            <a:xfrm rot="18163798">
              <a:off x="5844333" y="4944223"/>
              <a:ext cx="995921" cy="209550"/>
            </a:xfrm>
            <a:prstGeom prst="rightArrow">
              <a:avLst/>
            </a:prstGeom>
            <a:solidFill>
              <a:schemeClr val="accent5"/>
            </a:solidFill>
            <a:ln>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dirty="0">
                <a:solidFill>
                  <a:schemeClr val="tx1"/>
                </a:solidFill>
              </a:endParaRPr>
            </a:p>
          </p:txBody>
        </p:sp>
        <p:sp>
          <p:nvSpPr>
            <p:cNvPr id="57" name="右矢印 56"/>
            <p:cNvSpPr/>
            <p:nvPr/>
          </p:nvSpPr>
          <p:spPr>
            <a:xfrm rot="20067258">
              <a:off x="7596933" y="5048998"/>
              <a:ext cx="995921" cy="209550"/>
            </a:xfrm>
            <a:prstGeom prst="rightArrow">
              <a:avLst/>
            </a:prstGeom>
            <a:solidFill>
              <a:schemeClr val="accent5"/>
            </a:solidFill>
            <a:ln>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dirty="0">
                <a:solidFill>
                  <a:schemeClr val="tx1"/>
                </a:solidFill>
              </a:endParaRPr>
            </a:p>
          </p:txBody>
        </p:sp>
        <p:sp>
          <p:nvSpPr>
            <p:cNvPr id="58" name="正方形/長方形 57"/>
            <p:cNvSpPr/>
            <p:nvPr/>
          </p:nvSpPr>
          <p:spPr>
            <a:xfrm>
              <a:off x="2389629" y="3876676"/>
              <a:ext cx="2342977" cy="590549"/>
            </a:xfrm>
            <a:prstGeom prst="rect">
              <a:avLst/>
            </a:prstGeom>
            <a:solidFill>
              <a:schemeClr val="bg1"/>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r>
                <a:rPr lang="en-US" altLang="ja-JP" sz="1000" dirty="0">
                  <a:solidFill>
                    <a:schemeClr val="tx1"/>
                  </a:solidFill>
                </a:rPr>
                <a:t>2014</a:t>
              </a:r>
              <a:r>
                <a:rPr lang="ja-JP" altLang="en-US" sz="1000" dirty="0">
                  <a:solidFill>
                    <a:schemeClr val="tx1"/>
                  </a:solidFill>
                </a:rPr>
                <a:t>年度の出荷は前年対比で減少</a:t>
              </a:r>
              <a:endParaRPr lang="en-US" altLang="ja-JP" sz="1000" dirty="0">
                <a:solidFill>
                  <a:schemeClr val="tx1"/>
                </a:solidFill>
              </a:endParaRPr>
            </a:p>
            <a:p>
              <a:r>
                <a:rPr lang="ja-JP" altLang="en-US" sz="1000" dirty="0">
                  <a:solidFill>
                    <a:schemeClr val="tx1"/>
                  </a:solidFill>
                </a:rPr>
                <a:t>（それぞれ対前年比約</a:t>
              </a:r>
              <a:r>
                <a:rPr lang="en-US" altLang="ja-JP" sz="1000" dirty="0">
                  <a:solidFill>
                    <a:schemeClr val="tx1"/>
                  </a:solidFill>
                </a:rPr>
                <a:t>40%</a:t>
              </a:r>
              <a:r>
                <a:rPr lang="ja-JP" altLang="en-US" sz="1000" dirty="0">
                  <a:solidFill>
                    <a:schemeClr val="tx1"/>
                  </a:solidFill>
                </a:rPr>
                <a:t>減）</a:t>
              </a:r>
            </a:p>
          </p:txBody>
        </p:sp>
        <p:cxnSp>
          <p:nvCxnSpPr>
            <p:cNvPr id="59" name="直線矢印コネクタ 58"/>
            <p:cNvCxnSpPr>
              <a:stCxn id="58" idx="2"/>
            </p:cNvCxnSpPr>
            <p:nvPr/>
          </p:nvCxnSpPr>
          <p:spPr>
            <a:xfrm flipH="1">
              <a:off x="3056206" y="4467225"/>
              <a:ext cx="504912" cy="381000"/>
            </a:xfrm>
            <a:prstGeom prst="straightConnector1">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60" name="直線矢印コネクタ 59"/>
            <p:cNvCxnSpPr>
              <a:stCxn id="58" idx="2"/>
            </p:cNvCxnSpPr>
            <p:nvPr/>
          </p:nvCxnSpPr>
          <p:spPr>
            <a:xfrm>
              <a:off x="3561117" y="4467225"/>
              <a:ext cx="1219112" cy="409575"/>
            </a:xfrm>
            <a:prstGeom prst="straightConnector1">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61" name="正方形/長方形 60"/>
            <p:cNvSpPr/>
            <p:nvPr/>
          </p:nvSpPr>
          <p:spPr>
            <a:xfrm>
              <a:off x="4865956" y="3876676"/>
              <a:ext cx="2162173" cy="590549"/>
            </a:xfrm>
            <a:prstGeom prst="rect">
              <a:avLst/>
            </a:prstGeom>
            <a:solidFill>
              <a:schemeClr val="bg1"/>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r>
                <a:rPr lang="en-US" altLang="ja-JP" sz="1000" dirty="0">
                  <a:solidFill>
                    <a:schemeClr val="tx1"/>
                  </a:solidFill>
                </a:rPr>
                <a:t>2014</a:t>
              </a:r>
              <a:r>
                <a:rPr lang="ja-JP" altLang="en-US" sz="1000" dirty="0">
                  <a:solidFill>
                    <a:schemeClr val="tx1"/>
                  </a:solidFill>
                </a:rPr>
                <a:t>年度の出荷は前年対比で</a:t>
              </a:r>
              <a:endParaRPr lang="en-US" altLang="ja-JP" sz="1000" dirty="0">
                <a:solidFill>
                  <a:schemeClr val="tx1"/>
                </a:solidFill>
              </a:endParaRPr>
            </a:p>
            <a:p>
              <a:r>
                <a:rPr lang="ja-JP" altLang="en-US" sz="1000" dirty="0">
                  <a:solidFill>
                    <a:schemeClr val="tx1"/>
                  </a:solidFill>
                </a:rPr>
                <a:t>大幅増（対前年比約</a:t>
              </a:r>
              <a:r>
                <a:rPr lang="en-US" altLang="ja-JP" sz="1000" dirty="0">
                  <a:solidFill>
                    <a:schemeClr val="tx1"/>
                  </a:solidFill>
                </a:rPr>
                <a:t>280%</a:t>
              </a:r>
              <a:r>
                <a:rPr lang="ja-JP" altLang="en-US" sz="1000" dirty="0">
                  <a:solidFill>
                    <a:schemeClr val="tx1"/>
                  </a:solidFill>
                </a:rPr>
                <a:t>増）</a:t>
              </a:r>
            </a:p>
          </p:txBody>
        </p:sp>
        <p:sp>
          <p:nvSpPr>
            <p:cNvPr id="62" name="正方形/長方形 61"/>
            <p:cNvSpPr/>
            <p:nvPr/>
          </p:nvSpPr>
          <p:spPr>
            <a:xfrm>
              <a:off x="7142430" y="3876676"/>
              <a:ext cx="2152651" cy="590549"/>
            </a:xfrm>
            <a:prstGeom prst="rect">
              <a:avLst/>
            </a:prstGeom>
            <a:solidFill>
              <a:schemeClr val="bg1"/>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r>
                <a:rPr lang="en-US" altLang="ja-JP" sz="1000" dirty="0">
                  <a:solidFill>
                    <a:schemeClr val="tx1"/>
                  </a:solidFill>
                </a:rPr>
                <a:t>2014</a:t>
              </a:r>
              <a:r>
                <a:rPr lang="ja-JP" altLang="en-US" sz="1000" dirty="0">
                  <a:solidFill>
                    <a:schemeClr val="tx1"/>
                  </a:solidFill>
                </a:rPr>
                <a:t>年度の出荷は前年対比で</a:t>
              </a:r>
              <a:endParaRPr lang="en-US" altLang="ja-JP" sz="1000" dirty="0">
                <a:solidFill>
                  <a:schemeClr val="tx1"/>
                </a:solidFill>
              </a:endParaRPr>
            </a:p>
            <a:p>
              <a:r>
                <a:rPr lang="ja-JP" altLang="en-US" sz="1000" dirty="0">
                  <a:solidFill>
                    <a:schemeClr val="tx1"/>
                  </a:solidFill>
                </a:rPr>
                <a:t>大幅増（対前年比約</a:t>
              </a:r>
              <a:r>
                <a:rPr lang="en-US" altLang="ja-JP" sz="1000" dirty="0">
                  <a:solidFill>
                    <a:schemeClr val="tx1"/>
                  </a:solidFill>
                </a:rPr>
                <a:t>50%</a:t>
              </a:r>
              <a:r>
                <a:rPr lang="ja-JP" altLang="en-US" sz="1000" dirty="0">
                  <a:solidFill>
                    <a:schemeClr val="tx1"/>
                  </a:solidFill>
                </a:rPr>
                <a:t>増）</a:t>
              </a:r>
            </a:p>
          </p:txBody>
        </p:sp>
        <p:cxnSp>
          <p:nvCxnSpPr>
            <p:cNvPr id="63" name="直線矢印コネクタ 62"/>
            <p:cNvCxnSpPr>
              <a:stCxn id="61" idx="2"/>
            </p:cNvCxnSpPr>
            <p:nvPr/>
          </p:nvCxnSpPr>
          <p:spPr>
            <a:xfrm>
              <a:off x="5947043" y="4467225"/>
              <a:ext cx="423862" cy="504825"/>
            </a:xfrm>
            <a:prstGeom prst="straightConnector1">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64" name="直線矢印コネクタ 63"/>
            <p:cNvCxnSpPr>
              <a:stCxn id="62" idx="2"/>
            </p:cNvCxnSpPr>
            <p:nvPr/>
          </p:nvCxnSpPr>
          <p:spPr>
            <a:xfrm flipH="1">
              <a:off x="8113980" y="4467225"/>
              <a:ext cx="104776" cy="657225"/>
            </a:xfrm>
            <a:prstGeom prst="straightConnector1">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0391644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a:xfrm>
            <a:off x="1981200" y="274638"/>
            <a:ext cx="8229600" cy="706090"/>
          </a:xfrm>
        </p:spPr>
        <p:txBody>
          <a:bodyPr>
            <a:normAutofit/>
          </a:bodyPr>
          <a:lstStyle/>
          <a:p>
            <a:pPr algn="l"/>
            <a:r>
              <a:rPr lang="ja-JP" altLang="en-US" sz="2800" u="sng" dirty="0"/>
              <a:t>分析イメージ８</a:t>
            </a:r>
            <a:r>
              <a:rPr lang="ja-JP" altLang="en-US" sz="2000" u="sng" dirty="0"/>
              <a:t>　－商品別ロス率－</a:t>
            </a:r>
          </a:p>
        </p:txBody>
      </p:sp>
      <p:sp>
        <p:nvSpPr>
          <p:cNvPr id="21" name="スライド番号プレースホルダ 5"/>
          <p:cNvSpPr>
            <a:spLocks noGrp="1"/>
          </p:cNvSpPr>
          <p:nvPr>
            <p:ph type="sldNum" sz="quarter" idx="12"/>
          </p:nvPr>
        </p:nvSpPr>
        <p:spPr>
          <a:xfrm>
            <a:off x="8472264" y="6448252"/>
            <a:ext cx="2133600" cy="365125"/>
          </a:xfrm>
        </p:spPr>
        <p:txBody>
          <a:bodyPr/>
          <a:lstStyle/>
          <a:p>
            <a:fld id="{D2D8002D-B5B0-4BAC-B1F6-782DDCCE6D9C}" type="slidenum">
              <a:rPr lang="ja-JP" altLang="en-US" sz="1600"/>
              <a:pPr/>
              <a:t>18</a:t>
            </a:fld>
            <a:endParaRPr lang="ja-JP" altLang="en-US" sz="1600" dirty="0"/>
          </a:p>
        </p:txBody>
      </p:sp>
      <p:pic>
        <p:nvPicPr>
          <p:cNvPr id="22" name="図 21" descr="ロス率.png"/>
          <p:cNvPicPr>
            <a:picLocks noChangeAspect="1"/>
          </p:cNvPicPr>
          <p:nvPr/>
        </p:nvPicPr>
        <p:blipFill>
          <a:blip r:embed="rId2" cstate="print"/>
          <a:stretch>
            <a:fillRect/>
          </a:stretch>
        </p:blipFill>
        <p:spPr>
          <a:xfrm>
            <a:off x="2593629" y="1937918"/>
            <a:ext cx="7143749" cy="4122183"/>
          </a:xfrm>
          <a:prstGeom prst="rect">
            <a:avLst/>
          </a:prstGeom>
        </p:spPr>
      </p:pic>
      <p:grpSp>
        <p:nvGrpSpPr>
          <p:cNvPr id="23" name="グループ化 22"/>
          <p:cNvGrpSpPr/>
          <p:nvPr/>
        </p:nvGrpSpPr>
        <p:grpSpPr>
          <a:xfrm>
            <a:off x="2194329" y="1412776"/>
            <a:ext cx="7941432" cy="342900"/>
            <a:chOff x="345318" y="2073772"/>
            <a:chExt cx="4497439" cy="342900"/>
          </a:xfrm>
        </p:grpSpPr>
        <p:sp>
          <p:nvSpPr>
            <p:cNvPr id="24" name="正方形/長方形 23"/>
            <p:cNvSpPr/>
            <p:nvPr/>
          </p:nvSpPr>
          <p:spPr>
            <a:xfrm>
              <a:off x="345318" y="2073772"/>
              <a:ext cx="4497439" cy="342900"/>
            </a:xfrm>
            <a:prstGeom prst="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defTabSz="457133"/>
              <a:r>
                <a:rPr lang="ja-JP" altLang="en-US" sz="1400" dirty="0">
                  <a:solidFill>
                    <a:schemeClr val="tx1"/>
                  </a:solidFill>
                  <a:latin typeface="+mn-ea"/>
                </a:rPr>
                <a:t>①</a:t>
              </a:r>
              <a:r>
                <a:rPr lang="en-US" altLang="ja-JP" sz="1400" dirty="0">
                  <a:solidFill>
                    <a:schemeClr val="tx1"/>
                  </a:solidFill>
                  <a:latin typeface="+mn-ea"/>
                </a:rPr>
                <a:t>-8.</a:t>
              </a:r>
              <a:r>
                <a:rPr lang="ja-JP" altLang="en-US" sz="1400" dirty="0">
                  <a:solidFill>
                    <a:schemeClr val="tx1"/>
                  </a:solidFill>
                  <a:latin typeface="+mn-ea"/>
                </a:rPr>
                <a:t>商品別ロス率（受注時点の金額と出荷金額の差異）</a:t>
              </a:r>
            </a:p>
          </p:txBody>
        </p:sp>
        <p:cxnSp>
          <p:nvCxnSpPr>
            <p:cNvPr id="25" name="直線コネクタ 24"/>
            <p:cNvCxnSpPr/>
            <p:nvPr/>
          </p:nvCxnSpPr>
          <p:spPr>
            <a:xfrm>
              <a:off x="345318" y="2416672"/>
              <a:ext cx="4497439" cy="0"/>
            </a:xfrm>
            <a:prstGeom prst="line">
              <a:avLst/>
            </a:prstGeom>
            <a:ln w="19050">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grpSp>
      <p:sp>
        <p:nvSpPr>
          <p:cNvPr id="26" name="正方形/長方形 25"/>
          <p:cNvSpPr/>
          <p:nvPr/>
        </p:nvSpPr>
        <p:spPr>
          <a:xfrm>
            <a:off x="2135561" y="6146768"/>
            <a:ext cx="8058971" cy="373221"/>
          </a:xfrm>
          <a:prstGeom prst="rect">
            <a:avLst/>
          </a:prstGeom>
          <a:noFill/>
          <a:ln w="19050">
            <a:solidFill>
              <a:schemeClr val="bg1">
                <a:lumMod val="50000"/>
              </a:schemeClr>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marL="177800" indent="-177800" algn="ctr">
              <a:spcBef>
                <a:spcPts val="600"/>
              </a:spcBef>
            </a:pPr>
            <a:r>
              <a:rPr lang="ja-JP" altLang="en-US" sz="1400" dirty="0">
                <a:solidFill>
                  <a:schemeClr val="tx1"/>
                </a:solidFill>
              </a:rPr>
              <a:t>サンプル企業においては受注時、出荷時の数量が一致する想定のため、ロス率は</a:t>
            </a:r>
            <a:r>
              <a:rPr lang="en-US" altLang="ja-JP" sz="1400" dirty="0">
                <a:solidFill>
                  <a:schemeClr val="tx1"/>
                </a:solidFill>
              </a:rPr>
              <a:t>”0”</a:t>
            </a:r>
            <a:endParaRPr lang="ja-JP" altLang="en-US" sz="1400" dirty="0">
              <a:solidFill>
                <a:schemeClr val="tx1"/>
              </a:solidFill>
            </a:endParaRPr>
          </a:p>
        </p:txBody>
      </p:sp>
    </p:spTree>
    <p:extLst>
      <p:ext uri="{BB962C8B-B14F-4D97-AF65-F5344CB8AC3E}">
        <p14:creationId xmlns:p14="http://schemas.microsoft.com/office/powerpoint/2010/main" val="7878770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a:xfrm>
            <a:off x="1981200" y="274638"/>
            <a:ext cx="8229600" cy="706090"/>
          </a:xfrm>
        </p:spPr>
        <p:txBody>
          <a:bodyPr>
            <a:normAutofit/>
          </a:bodyPr>
          <a:lstStyle/>
          <a:p>
            <a:pPr algn="l"/>
            <a:r>
              <a:rPr lang="ja-JP" altLang="en-US" sz="2800" u="sng" dirty="0"/>
              <a:t>分析イメージ８</a:t>
            </a:r>
            <a:r>
              <a:rPr lang="ja-JP" altLang="en-US" sz="2000" u="sng" dirty="0"/>
              <a:t>　－商品別ロス率－</a:t>
            </a:r>
          </a:p>
        </p:txBody>
      </p:sp>
      <p:sp>
        <p:nvSpPr>
          <p:cNvPr id="21" name="スライド番号プレースホルダ 5"/>
          <p:cNvSpPr>
            <a:spLocks noGrp="1"/>
          </p:cNvSpPr>
          <p:nvPr>
            <p:ph type="sldNum" sz="quarter" idx="12"/>
          </p:nvPr>
        </p:nvSpPr>
        <p:spPr>
          <a:xfrm>
            <a:off x="8472264" y="6448252"/>
            <a:ext cx="2133600" cy="365125"/>
          </a:xfrm>
        </p:spPr>
        <p:txBody>
          <a:bodyPr/>
          <a:lstStyle/>
          <a:p>
            <a:fld id="{D2D8002D-B5B0-4BAC-B1F6-782DDCCE6D9C}" type="slidenum">
              <a:rPr lang="ja-JP" altLang="en-US" sz="1600"/>
              <a:pPr/>
              <a:t>19</a:t>
            </a:fld>
            <a:endParaRPr lang="ja-JP" altLang="en-US" sz="1600" dirty="0"/>
          </a:p>
        </p:txBody>
      </p:sp>
      <p:pic>
        <p:nvPicPr>
          <p:cNvPr id="9" name="図 8" descr="ロス率_sample.png"/>
          <p:cNvPicPr>
            <a:picLocks noChangeAspect="1"/>
          </p:cNvPicPr>
          <p:nvPr/>
        </p:nvPicPr>
        <p:blipFill>
          <a:blip r:embed="rId2" cstate="print"/>
          <a:stretch>
            <a:fillRect/>
          </a:stretch>
        </p:blipFill>
        <p:spPr>
          <a:xfrm>
            <a:off x="2405701" y="2372412"/>
            <a:ext cx="7658100" cy="4440965"/>
          </a:xfrm>
          <a:prstGeom prst="rect">
            <a:avLst/>
          </a:prstGeom>
        </p:spPr>
      </p:pic>
      <p:grpSp>
        <p:nvGrpSpPr>
          <p:cNvPr id="10" name="グループ化 9"/>
          <p:cNvGrpSpPr/>
          <p:nvPr/>
        </p:nvGrpSpPr>
        <p:grpSpPr>
          <a:xfrm>
            <a:off x="2063552" y="1642415"/>
            <a:ext cx="7941432" cy="342900"/>
            <a:chOff x="345318" y="2073772"/>
            <a:chExt cx="4497439" cy="342900"/>
          </a:xfrm>
        </p:grpSpPr>
        <p:sp>
          <p:nvSpPr>
            <p:cNvPr id="11" name="正方形/長方形 10"/>
            <p:cNvSpPr/>
            <p:nvPr/>
          </p:nvSpPr>
          <p:spPr>
            <a:xfrm>
              <a:off x="345318" y="2073772"/>
              <a:ext cx="4497439" cy="342900"/>
            </a:xfrm>
            <a:prstGeom prst="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defTabSz="457133"/>
              <a:r>
                <a:rPr lang="ja-JP" altLang="en-US" sz="1400" dirty="0">
                  <a:solidFill>
                    <a:srgbClr val="000000"/>
                  </a:solidFill>
                  <a:latin typeface="+mn-ea"/>
                </a:rPr>
                <a:t>①</a:t>
              </a:r>
              <a:r>
                <a:rPr lang="en-US" altLang="ja-JP" sz="1400" dirty="0">
                  <a:solidFill>
                    <a:srgbClr val="000000"/>
                  </a:solidFill>
                  <a:latin typeface="+mn-ea"/>
                </a:rPr>
                <a:t>-8.</a:t>
              </a:r>
              <a:r>
                <a:rPr lang="ja-JP" altLang="en-US" sz="1400" dirty="0">
                  <a:solidFill>
                    <a:srgbClr val="000000"/>
                  </a:solidFill>
                  <a:latin typeface="+mn-ea"/>
                </a:rPr>
                <a:t>商品別ロス</a:t>
              </a:r>
              <a:r>
                <a:rPr lang="ja-JP" altLang="en-US" sz="1400" dirty="0">
                  <a:solidFill>
                    <a:schemeClr val="tx1"/>
                  </a:solidFill>
                  <a:latin typeface="+mn-ea"/>
                </a:rPr>
                <a:t>率</a:t>
              </a:r>
              <a:r>
                <a:rPr lang="ja-JP" altLang="en-US" sz="1400" dirty="0">
                  <a:solidFill>
                    <a:srgbClr val="000000"/>
                  </a:solidFill>
                  <a:latin typeface="+mn-ea"/>
                </a:rPr>
                <a:t>（</a:t>
              </a:r>
              <a:r>
                <a:rPr lang="en-US" altLang="ja-JP" sz="1400" dirty="0">
                  <a:solidFill>
                    <a:srgbClr val="000000"/>
                  </a:solidFill>
                  <a:latin typeface="+mn-ea"/>
                </a:rPr>
                <a:t>TOP5</a:t>
              </a:r>
              <a:r>
                <a:rPr lang="ja-JP" altLang="en-US" sz="1400" dirty="0">
                  <a:solidFill>
                    <a:srgbClr val="000000"/>
                  </a:solidFill>
                  <a:latin typeface="+mn-ea"/>
                </a:rPr>
                <a:t>）　［イメージ］</a:t>
              </a:r>
            </a:p>
          </p:txBody>
        </p:sp>
        <p:cxnSp>
          <p:nvCxnSpPr>
            <p:cNvPr id="12" name="直線コネクタ 11"/>
            <p:cNvCxnSpPr/>
            <p:nvPr/>
          </p:nvCxnSpPr>
          <p:spPr>
            <a:xfrm>
              <a:off x="345318" y="2416672"/>
              <a:ext cx="4497439" cy="0"/>
            </a:xfrm>
            <a:prstGeom prst="line">
              <a:avLst/>
            </a:prstGeom>
            <a:ln w="19050">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grpSp>
      <p:sp>
        <p:nvSpPr>
          <p:cNvPr id="13" name="正方形/長方形 12"/>
          <p:cNvSpPr/>
          <p:nvPr/>
        </p:nvSpPr>
        <p:spPr>
          <a:xfrm>
            <a:off x="3967801" y="2053803"/>
            <a:ext cx="2876550" cy="609599"/>
          </a:xfrm>
          <a:prstGeom prst="rect">
            <a:avLst/>
          </a:prstGeom>
          <a:solidFill>
            <a:schemeClr val="bg1"/>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spcBef>
                <a:spcPts val="600"/>
              </a:spcBef>
            </a:pPr>
            <a:r>
              <a:rPr lang="ja-JP" altLang="en-US" sz="1000" dirty="0">
                <a:solidFill>
                  <a:schemeClr val="tx1"/>
                </a:solidFill>
              </a:rPr>
              <a:t>“</a:t>
            </a:r>
            <a:r>
              <a:rPr lang="en-US" altLang="ja-JP" sz="1000" dirty="0">
                <a:solidFill>
                  <a:schemeClr val="tx1"/>
                </a:solidFill>
              </a:rPr>
              <a:t>ITEM-01023</a:t>
            </a:r>
            <a:r>
              <a:rPr lang="ja-JP" altLang="en-US" sz="1000" dirty="0">
                <a:solidFill>
                  <a:schemeClr val="tx1"/>
                </a:solidFill>
              </a:rPr>
              <a:t>（濃茶色）”は、</a:t>
            </a:r>
            <a:r>
              <a:rPr lang="en-US" altLang="ja-JP" sz="1000" dirty="0">
                <a:solidFill>
                  <a:schemeClr val="tx1"/>
                </a:solidFill>
              </a:rPr>
              <a:t>2014</a:t>
            </a:r>
            <a:r>
              <a:rPr lang="ja-JP" altLang="en-US" sz="1000" dirty="0">
                <a:solidFill>
                  <a:schemeClr val="tx1"/>
                </a:solidFill>
              </a:rPr>
              <a:t>年</a:t>
            </a:r>
            <a:r>
              <a:rPr lang="en-US" altLang="ja-JP" sz="1000" dirty="0">
                <a:solidFill>
                  <a:schemeClr val="tx1"/>
                </a:solidFill>
              </a:rPr>
              <a:t>2</a:t>
            </a:r>
            <a:r>
              <a:rPr lang="ja-JP" altLang="en-US" sz="1000" dirty="0">
                <a:solidFill>
                  <a:schemeClr val="tx1"/>
                </a:solidFill>
              </a:rPr>
              <a:t>月～</a:t>
            </a:r>
            <a:r>
              <a:rPr lang="en-US" altLang="ja-JP" sz="1000" dirty="0">
                <a:solidFill>
                  <a:schemeClr val="tx1"/>
                </a:solidFill>
              </a:rPr>
              <a:t>6</a:t>
            </a:r>
            <a:r>
              <a:rPr lang="ja-JP" altLang="en-US" sz="1000" dirty="0">
                <a:solidFill>
                  <a:schemeClr val="tx1"/>
                </a:solidFill>
              </a:rPr>
              <a:t>月に</a:t>
            </a:r>
            <a:endParaRPr lang="en-US" altLang="ja-JP" sz="1000" dirty="0">
              <a:solidFill>
                <a:schemeClr val="tx1"/>
              </a:solidFill>
            </a:endParaRPr>
          </a:p>
          <a:p>
            <a:r>
              <a:rPr lang="ja-JP" altLang="en-US" sz="1000" dirty="0">
                <a:solidFill>
                  <a:schemeClr val="tx1"/>
                </a:solidFill>
              </a:rPr>
              <a:t>ロス率が上昇（＝悪化）傾向であったが、</a:t>
            </a:r>
            <a:endParaRPr lang="en-US" altLang="ja-JP" sz="1000" dirty="0">
              <a:solidFill>
                <a:schemeClr val="tx1"/>
              </a:solidFill>
            </a:endParaRPr>
          </a:p>
          <a:p>
            <a:r>
              <a:rPr lang="en-US" altLang="ja-JP" sz="1000" dirty="0">
                <a:solidFill>
                  <a:schemeClr val="tx1"/>
                </a:solidFill>
              </a:rPr>
              <a:t>2014</a:t>
            </a:r>
            <a:r>
              <a:rPr lang="ja-JP" altLang="en-US" sz="1000" dirty="0">
                <a:solidFill>
                  <a:schemeClr val="tx1"/>
                </a:solidFill>
              </a:rPr>
              <a:t>年</a:t>
            </a:r>
            <a:r>
              <a:rPr lang="en-US" altLang="ja-JP" sz="1000" dirty="0">
                <a:solidFill>
                  <a:schemeClr val="tx1"/>
                </a:solidFill>
              </a:rPr>
              <a:t>7</a:t>
            </a:r>
            <a:r>
              <a:rPr lang="ja-JP" altLang="en-US" sz="1000" dirty="0">
                <a:solidFill>
                  <a:schemeClr val="tx1"/>
                </a:solidFill>
              </a:rPr>
              <a:t>月から改善傾向</a:t>
            </a:r>
            <a:endParaRPr lang="en-US" altLang="ja-JP" sz="1000" dirty="0">
              <a:solidFill>
                <a:schemeClr val="tx1"/>
              </a:solidFill>
            </a:endParaRPr>
          </a:p>
        </p:txBody>
      </p:sp>
      <p:sp>
        <p:nvSpPr>
          <p:cNvPr id="14" name="右矢印 13"/>
          <p:cNvSpPr/>
          <p:nvPr/>
        </p:nvSpPr>
        <p:spPr>
          <a:xfrm rot="20102404">
            <a:off x="5469958" y="2910712"/>
            <a:ext cx="1794071" cy="209550"/>
          </a:xfrm>
          <a:prstGeom prst="rightArrow">
            <a:avLst/>
          </a:prstGeom>
          <a:solidFill>
            <a:schemeClr val="accent5"/>
          </a:solidFill>
          <a:ln>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dirty="0">
              <a:solidFill>
                <a:schemeClr val="tx1"/>
              </a:solidFill>
            </a:endParaRPr>
          </a:p>
        </p:txBody>
      </p:sp>
      <p:sp>
        <p:nvSpPr>
          <p:cNvPr id="15" name="右矢印 14"/>
          <p:cNvSpPr/>
          <p:nvPr/>
        </p:nvSpPr>
        <p:spPr>
          <a:xfrm rot="1266642">
            <a:off x="7470208" y="2939289"/>
            <a:ext cx="1794071" cy="209550"/>
          </a:xfrm>
          <a:prstGeom prst="rightArrow">
            <a:avLst/>
          </a:prstGeom>
          <a:solidFill>
            <a:schemeClr val="accent5"/>
          </a:solidFill>
          <a:ln>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dirty="0">
              <a:solidFill>
                <a:schemeClr val="tx1"/>
              </a:solidFill>
            </a:endParaRPr>
          </a:p>
        </p:txBody>
      </p:sp>
      <p:cxnSp>
        <p:nvCxnSpPr>
          <p:cNvPr id="16" name="直線矢印コネクタ 15"/>
          <p:cNvCxnSpPr>
            <a:stCxn id="13" idx="3"/>
            <a:endCxn id="15" idx="1"/>
          </p:cNvCxnSpPr>
          <p:nvPr/>
        </p:nvCxnSpPr>
        <p:spPr>
          <a:xfrm>
            <a:off x="6844352" y="2358602"/>
            <a:ext cx="686059" cy="362376"/>
          </a:xfrm>
          <a:prstGeom prst="straightConnector1">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7" name="直線矢印コネクタ 16"/>
          <p:cNvCxnSpPr>
            <a:stCxn id="13" idx="3"/>
          </p:cNvCxnSpPr>
          <p:nvPr/>
        </p:nvCxnSpPr>
        <p:spPr>
          <a:xfrm>
            <a:off x="6844352" y="2358603"/>
            <a:ext cx="133349" cy="409575"/>
          </a:xfrm>
          <a:prstGeom prst="straightConnector1">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8" name="右矢印 17"/>
          <p:cNvSpPr/>
          <p:nvPr/>
        </p:nvSpPr>
        <p:spPr>
          <a:xfrm rot="806952">
            <a:off x="7251133" y="4139440"/>
            <a:ext cx="1794071" cy="209550"/>
          </a:xfrm>
          <a:prstGeom prst="rightArrow">
            <a:avLst/>
          </a:prstGeom>
          <a:solidFill>
            <a:schemeClr val="accent4"/>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dirty="0">
              <a:solidFill>
                <a:schemeClr val="tx1"/>
              </a:solidFill>
            </a:endParaRPr>
          </a:p>
        </p:txBody>
      </p:sp>
      <p:sp>
        <p:nvSpPr>
          <p:cNvPr id="19" name="正方形/長方形 18"/>
          <p:cNvSpPr/>
          <p:nvPr/>
        </p:nvSpPr>
        <p:spPr>
          <a:xfrm>
            <a:off x="5587050" y="4635079"/>
            <a:ext cx="2019300" cy="495299"/>
          </a:xfrm>
          <a:prstGeom prst="rect">
            <a:avLst/>
          </a:prstGeom>
          <a:solidFill>
            <a:schemeClr val="bg1"/>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spcBef>
                <a:spcPts val="600"/>
              </a:spcBef>
            </a:pPr>
            <a:r>
              <a:rPr lang="ja-JP" altLang="en-US" sz="1000" dirty="0">
                <a:solidFill>
                  <a:schemeClr val="tx1"/>
                </a:solidFill>
              </a:rPr>
              <a:t>“</a:t>
            </a:r>
            <a:r>
              <a:rPr lang="en-US" altLang="ja-JP" sz="1000" dirty="0">
                <a:solidFill>
                  <a:schemeClr val="tx1"/>
                </a:solidFill>
              </a:rPr>
              <a:t>ITEM-00471</a:t>
            </a:r>
            <a:r>
              <a:rPr lang="ja-JP" altLang="en-US" sz="1000" dirty="0">
                <a:solidFill>
                  <a:schemeClr val="tx1"/>
                </a:solidFill>
              </a:rPr>
              <a:t>（ピンク色）”は、</a:t>
            </a:r>
            <a:endParaRPr lang="en-US" altLang="ja-JP" sz="1000" dirty="0">
              <a:solidFill>
                <a:schemeClr val="tx1"/>
              </a:solidFill>
            </a:endParaRPr>
          </a:p>
          <a:p>
            <a:r>
              <a:rPr lang="en-US" altLang="ja-JP" sz="1000" dirty="0">
                <a:solidFill>
                  <a:schemeClr val="tx1"/>
                </a:solidFill>
              </a:rPr>
              <a:t>2014</a:t>
            </a:r>
            <a:r>
              <a:rPr lang="ja-JP" altLang="en-US" sz="1000" dirty="0">
                <a:solidFill>
                  <a:schemeClr val="tx1"/>
                </a:solidFill>
              </a:rPr>
              <a:t>年</a:t>
            </a:r>
            <a:r>
              <a:rPr lang="en-US" altLang="ja-JP" sz="1000" dirty="0">
                <a:solidFill>
                  <a:schemeClr val="tx1"/>
                </a:solidFill>
              </a:rPr>
              <a:t>6</a:t>
            </a:r>
            <a:r>
              <a:rPr lang="ja-JP" altLang="en-US" sz="1000" dirty="0">
                <a:solidFill>
                  <a:schemeClr val="tx1"/>
                </a:solidFill>
              </a:rPr>
              <a:t>月よりロス率が改善傾向</a:t>
            </a:r>
            <a:endParaRPr lang="en-US" altLang="ja-JP" sz="1000" dirty="0">
              <a:solidFill>
                <a:schemeClr val="tx1"/>
              </a:solidFill>
            </a:endParaRPr>
          </a:p>
        </p:txBody>
      </p:sp>
      <p:cxnSp>
        <p:nvCxnSpPr>
          <p:cNvPr id="20" name="直線矢印コネクタ 19"/>
          <p:cNvCxnSpPr>
            <a:stCxn id="19" idx="3"/>
          </p:cNvCxnSpPr>
          <p:nvPr/>
        </p:nvCxnSpPr>
        <p:spPr>
          <a:xfrm flipV="1">
            <a:off x="7606351" y="4206454"/>
            <a:ext cx="523875" cy="676274"/>
          </a:xfrm>
          <a:prstGeom prst="straightConnector1">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23" name="正方形/長方形 22"/>
          <p:cNvSpPr/>
          <p:nvPr/>
        </p:nvSpPr>
        <p:spPr>
          <a:xfrm>
            <a:off x="1847528" y="980728"/>
            <a:ext cx="8424936" cy="576064"/>
          </a:xfrm>
          <a:prstGeom prst="rect">
            <a:avLst/>
          </a:prstGeom>
          <a:noFill/>
          <a:ln w="190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ja-JP" altLang="en-US" sz="1600" dirty="0">
                <a:solidFill>
                  <a:schemeClr val="tx1"/>
                </a:solidFill>
              </a:rPr>
              <a:t>サンプルデータでは、販売先企業を</a:t>
            </a:r>
            <a:r>
              <a:rPr lang="en-US" altLang="ja-JP" sz="1600" dirty="0">
                <a:solidFill>
                  <a:schemeClr val="tx1"/>
                </a:solidFill>
              </a:rPr>
              <a:t>1</a:t>
            </a:r>
            <a:r>
              <a:rPr lang="ja-JP" altLang="en-US" sz="1600" dirty="0">
                <a:solidFill>
                  <a:schemeClr val="tx1"/>
                </a:solidFill>
              </a:rPr>
              <a:t>社としていますが、受注数量と出荷数量に差異が発生する企業の場合、以下のようなイメージになると想定しています。</a:t>
            </a:r>
          </a:p>
        </p:txBody>
      </p:sp>
      <p:sp>
        <p:nvSpPr>
          <p:cNvPr id="27" name="正方形/長方形 26"/>
          <p:cNvSpPr/>
          <p:nvPr/>
        </p:nvSpPr>
        <p:spPr>
          <a:xfrm rot="1880927">
            <a:off x="8910708" y="2333208"/>
            <a:ext cx="847725" cy="276225"/>
          </a:xfrm>
          <a:prstGeom prst="rect">
            <a:avLst/>
          </a:prstGeom>
          <a:solidFill>
            <a:schemeClr val="bg1"/>
          </a:solidFill>
          <a:ln w="38100" cmpd="dbl">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400" dirty="0">
                <a:solidFill>
                  <a:schemeClr val="bg1">
                    <a:lumMod val="50000"/>
                  </a:schemeClr>
                </a:solidFill>
              </a:rPr>
              <a:t>イメージ</a:t>
            </a:r>
          </a:p>
        </p:txBody>
      </p:sp>
    </p:spTree>
    <p:extLst>
      <p:ext uri="{BB962C8B-B14F-4D97-AF65-F5344CB8AC3E}">
        <p14:creationId xmlns:p14="http://schemas.microsoft.com/office/powerpoint/2010/main" val="22508107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p:cNvSpPr/>
          <p:nvPr/>
        </p:nvSpPr>
        <p:spPr>
          <a:xfrm>
            <a:off x="5980670" y="1956954"/>
            <a:ext cx="4942703" cy="766119"/>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正方形/長方形 1"/>
          <p:cNvSpPr/>
          <p:nvPr/>
        </p:nvSpPr>
        <p:spPr>
          <a:xfrm>
            <a:off x="1037967" y="1190836"/>
            <a:ext cx="9885406" cy="1532238"/>
          </a:xfrm>
          <a:prstGeom prst="rect">
            <a:avLst/>
          </a:prstGeom>
          <a:solidFill>
            <a:schemeClr val="accent1">
              <a:alpha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a:solidFill>
                  <a:schemeClr val="tx1"/>
                </a:solidFill>
              </a:rPr>
              <a:t>　　　棚卸資産回転日数　　　　売上債権回転日数</a:t>
            </a:r>
            <a:endParaRPr kumimoji="1" lang="en-US" altLang="ja-JP" sz="2400" dirty="0">
              <a:solidFill>
                <a:schemeClr val="tx1"/>
              </a:solidFill>
            </a:endParaRPr>
          </a:p>
          <a:p>
            <a:pPr algn="ctr"/>
            <a:endParaRPr kumimoji="1" lang="en-US" altLang="ja-JP" sz="2400" dirty="0">
              <a:solidFill>
                <a:schemeClr val="tx1"/>
              </a:solidFill>
            </a:endParaRPr>
          </a:p>
          <a:p>
            <a:pPr algn="ctr"/>
            <a:r>
              <a:rPr lang="ja-JP" altLang="en-US" sz="2400" dirty="0">
                <a:solidFill>
                  <a:schemeClr val="tx1"/>
                </a:solidFill>
              </a:rPr>
              <a:t>買入債務回転日数　　　　　　</a:t>
            </a:r>
            <a:r>
              <a:rPr lang="en-US" altLang="ja-JP" sz="2400" dirty="0">
                <a:solidFill>
                  <a:schemeClr val="tx1"/>
                </a:solidFill>
              </a:rPr>
              <a:t>CCC</a:t>
            </a:r>
            <a:r>
              <a:rPr lang="ja-JP" altLang="en-US" sz="2400" dirty="0">
                <a:solidFill>
                  <a:schemeClr val="tx1"/>
                </a:solidFill>
              </a:rPr>
              <a:t>：運転資金要調達期間</a:t>
            </a:r>
            <a:endParaRPr kumimoji="1" lang="ja-JP" altLang="en-US" sz="2400" dirty="0">
              <a:solidFill>
                <a:schemeClr val="tx1"/>
              </a:solidFill>
            </a:endParaRPr>
          </a:p>
        </p:txBody>
      </p:sp>
      <p:sp>
        <p:nvSpPr>
          <p:cNvPr id="3" name="テキスト ボックス 2"/>
          <p:cNvSpPr txBox="1"/>
          <p:nvPr/>
        </p:nvSpPr>
        <p:spPr>
          <a:xfrm>
            <a:off x="1260389" y="176089"/>
            <a:ext cx="9662984" cy="584775"/>
          </a:xfrm>
          <a:prstGeom prst="rect">
            <a:avLst/>
          </a:prstGeom>
          <a:noFill/>
        </p:spPr>
        <p:txBody>
          <a:bodyPr wrap="square" rtlCol="0">
            <a:spAutoFit/>
          </a:bodyPr>
          <a:lstStyle/>
          <a:p>
            <a:pPr algn="ctr"/>
            <a:r>
              <a:rPr kumimoji="1" lang="ja-JP" altLang="en-US" sz="3200" b="1" dirty="0"/>
              <a:t>キャッシュ・コンバージョン・サイクル</a:t>
            </a:r>
          </a:p>
        </p:txBody>
      </p:sp>
      <p:cxnSp>
        <p:nvCxnSpPr>
          <p:cNvPr id="5" name="直線コネクタ 4"/>
          <p:cNvCxnSpPr>
            <a:stCxn id="2" idx="1"/>
            <a:endCxn id="2" idx="3"/>
          </p:cNvCxnSpPr>
          <p:nvPr/>
        </p:nvCxnSpPr>
        <p:spPr>
          <a:xfrm>
            <a:off x="1037967" y="1956955"/>
            <a:ext cx="988540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a:off x="4930348" y="1238312"/>
            <a:ext cx="12356" cy="766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線コネクタ 9"/>
          <p:cNvCxnSpPr>
            <a:endCxn id="2" idx="2"/>
          </p:cNvCxnSpPr>
          <p:nvPr/>
        </p:nvCxnSpPr>
        <p:spPr>
          <a:xfrm>
            <a:off x="5980670" y="1956955"/>
            <a:ext cx="0" cy="766119"/>
          </a:xfrm>
          <a:prstGeom prst="line">
            <a:avLst/>
          </a:prstGeom>
        </p:spPr>
        <p:style>
          <a:lnRef idx="1">
            <a:schemeClr val="accent1"/>
          </a:lnRef>
          <a:fillRef idx="0">
            <a:schemeClr val="accent1"/>
          </a:fillRef>
          <a:effectRef idx="0">
            <a:schemeClr val="accent1"/>
          </a:effectRef>
          <a:fontRef idx="minor">
            <a:schemeClr val="tx1"/>
          </a:fontRef>
        </p:style>
      </p:cxnSp>
      <p:sp>
        <p:nvSpPr>
          <p:cNvPr id="13" name="テキスト ボックス 12"/>
          <p:cNvSpPr txBox="1"/>
          <p:nvPr/>
        </p:nvSpPr>
        <p:spPr>
          <a:xfrm>
            <a:off x="1037967" y="3374080"/>
            <a:ext cx="9885406" cy="1631216"/>
          </a:xfrm>
          <a:prstGeom prst="rect">
            <a:avLst/>
          </a:prstGeom>
          <a:noFill/>
        </p:spPr>
        <p:txBody>
          <a:bodyPr wrap="square" rtlCol="0">
            <a:spAutoFit/>
          </a:bodyPr>
          <a:lstStyle/>
          <a:p>
            <a:r>
              <a:rPr kumimoji="1" lang="ja-JP" altLang="en-US" sz="2000" dirty="0"/>
              <a:t>売上債権回転日数＝（売上債権（売掛金）</a:t>
            </a:r>
            <a:r>
              <a:rPr kumimoji="1" lang="en-US" altLang="ja-JP" sz="2000" dirty="0"/>
              <a:t>÷</a:t>
            </a:r>
            <a:r>
              <a:rPr kumimoji="1" lang="ja-JP" altLang="en-US" sz="2000" dirty="0"/>
              <a:t>売上高）Ｘ日数</a:t>
            </a:r>
            <a:endParaRPr kumimoji="1" lang="en-US" altLang="ja-JP" sz="2000" dirty="0"/>
          </a:p>
          <a:p>
            <a:endParaRPr lang="en-US" altLang="ja-JP" sz="2000" dirty="0"/>
          </a:p>
          <a:p>
            <a:r>
              <a:rPr lang="ja-JP" altLang="en-US" sz="2000" dirty="0"/>
              <a:t>買入債務</a:t>
            </a:r>
            <a:r>
              <a:rPr kumimoji="1" lang="ja-JP" altLang="en-US" sz="2000" dirty="0"/>
              <a:t>回転日数＝（買入債務（買掛金）</a:t>
            </a:r>
            <a:r>
              <a:rPr kumimoji="1" lang="en-US" altLang="ja-JP" sz="2000" dirty="0"/>
              <a:t>÷</a:t>
            </a:r>
            <a:r>
              <a:rPr kumimoji="1" lang="ja-JP" altLang="en-US" sz="2000" dirty="0"/>
              <a:t>売上原価）Ｘ日数</a:t>
            </a:r>
            <a:endParaRPr kumimoji="1" lang="en-US" altLang="ja-JP" sz="2000" dirty="0"/>
          </a:p>
          <a:p>
            <a:endParaRPr lang="en-US" altLang="ja-JP" sz="2000" dirty="0"/>
          </a:p>
          <a:p>
            <a:r>
              <a:rPr kumimoji="1" lang="ja-JP" altLang="en-US" sz="2000" dirty="0"/>
              <a:t>棚卸資産回転日数＝（棚卸資産</a:t>
            </a:r>
            <a:r>
              <a:rPr kumimoji="1" lang="en-US" altLang="ja-JP" sz="2000" dirty="0"/>
              <a:t>÷</a:t>
            </a:r>
            <a:r>
              <a:rPr kumimoji="1" lang="ja-JP" altLang="en-US" sz="2000" dirty="0"/>
              <a:t>売上原価）Ｘ日数</a:t>
            </a:r>
          </a:p>
        </p:txBody>
      </p:sp>
      <p:sp>
        <p:nvSpPr>
          <p:cNvPr id="14" name="テキスト ボックス 13"/>
          <p:cNvSpPr txBox="1"/>
          <p:nvPr/>
        </p:nvSpPr>
        <p:spPr>
          <a:xfrm>
            <a:off x="5622325" y="5487895"/>
            <a:ext cx="5387545" cy="584775"/>
          </a:xfrm>
          <a:prstGeom prst="rect">
            <a:avLst/>
          </a:prstGeom>
          <a:solidFill>
            <a:srgbClr val="FFC000">
              <a:alpha val="33000"/>
            </a:srgbClr>
          </a:solidFill>
        </p:spPr>
        <p:txBody>
          <a:bodyPr wrap="square" rtlCol="0">
            <a:spAutoFit/>
          </a:bodyPr>
          <a:lstStyle/>
          <a:p>
            <a:r>
              <a:rPr kumimoji="1" lang="ja-JP" altLang="en-US" sz="3200" dirty="0"/>
              <a:t>金融</a:t>
            </a:r>
            <a:r>
              <a:rPr kumimoji="1" lang="en-US" altLang="ja-JP" sz="3200" dirty="0"/>
              <a:t>EDI</a:t>
            </a:r>
            <a:r>
              <a:rPr kumimoji="1" lang="ja-JP" altLang="en-US" sz="3200" dirty="0"/>
              <a:t>商流情報＋社内情報</a:t>
            </a:r>
          </a:p>
        </p:txBody>
      </p:sp>
      <p:sp>
        <p:nvSpPr>
          <p:cNvPr id="15" name="矢印: 左 14"/>
          <p:cNvSpPr/>
          <p:nvPr/>
        </p:nvSpPr>
        <p:spPr>
          <a:xfrm>
            <a:off x="4114800" y="5487895"/>
            <a:ext cx="1309816" cy="58477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四角形: 角を丸くする 15"/>
          <p:cNvSpPr/>
          <p:nvPr/>
        </p:nvSpPr>
        <p:spPr>
          <a:xfrm>
            <a:off x="1643448" y="5201633"/>
            <a:ext cx="2273643" cy="115729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a:solidFill>
                  <a:schemeClr val="tx1"/>
                </a:solidFill>
              </a:rPr>
              <a:t>代替指標</a:t>
            </a:r>
            <a:endParaRPr kumimoji="1" lang="en-US" altLang="ja-JP" sz="3200" dirty="0">
              <a:solidFill>
                <a:schemeClr val="tx1"/>
              </a:solidFill>
            </a:endParaRPr>
          </a:p>
          <a:p>
            <a:pPr algn="ctr"/>
            <a:r>
              <a:rPr lang="en-US" altLang="ja-JP" sz="3200" dirty="0">
                <a:solidFill>
                  <a:schemeClr val="tx1"/>
                </a:solidFill>
              </a:rPr>
              <a:t>SIPS-CCC</a:t>
            </a:r>
            <a:endParaRPr kumimoji="1" lang="ja-JP" altLang="en-US" sz="3200" dirty="0">
              <a:solidFill>
                <a:schemeClr val="tx1"/>
              </a:solidFill>
            </a:endParaRPr>
          </a:p>
        </p:txBody>
      </p:sp>
      <p:sp>
        <p:nvSpPr>
          <p:cNvPr id="4" name="スライド番号プレースホルダー 3"/>
          <p:cNvSpPr>
            <a:spLocks noGrp="1"/>
          </p:cNvSpPr>
          <p:nvPr>
            <p:ph type="sldNum" sz="quarter" idx="12"/>
          </p:nvPr>
        </p:nvSpPr>
        <p:spPr/>
        <p:txBody>
          <a:bodyPr/>
          <a:lstStyle/>
          <a:p>
            <a:fld id="{F49797B0-7ABF-4C14-80EE-9A82BFC0984F}" type="slidenum">
              <a:rPr kumimoji="1" lang="ja-JP" altLang="en-US" smtClean="0"/>
              <a:t>2</a:t>
            </a:fld>
            <a:endParaRPr kumimoji="1" lang="ja-JP" altLang="en-US"/>
          </a:p>
        </p:txBody>
      </p:sp>
    </p:spTree>
    <p:extLst>
      <p:ext uri="{BB962C8B-B14F-4D97-AF65-F5344CB8AC3E}">
        <p14:creationId xmlns:p14="http://schemas.microsoft.com/office/powerpoint/2010/main" val="38434359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a:xfrm>
            <a:off x="1981200" y="274638"/>
            <a:ext cx="8229600" cy="706090"/>
          </a:xfrm>
        </p:spPr>
        <p:txBody>
          <a:bodyPr>
            <a:normAutofit/>
          </a:bodyPr>
          <a:lstStyle/>
          <a:p>
            <a:pPr algn="l"/>
            <a:r>
              <a:rPr lang="ja-JP" altLang="en-US" sz="2800" u="sng" dirty="0"/>
              <a:t>分析イメージ９</a:t>
            </a:r>
            <a:r>
              <a:rPr lang="ja-JP" altLang="en-US" sz="2000" u="sng" dirty="0"/>
              <a:t>　－発注実績－</a:t>
            </a:r>
          </a:p>
        </p:txBody>
      </p:sp>
      <p:sp>
        <p:nvSpPr>
          <p:cNvPr id="21" name="スライド番号プレースホルダ 5"/>
          <p:cNvSpPr>
            <a:spLocks noGrp="1"/>
          </p:cNvSpPr>
          <p:nvPr>
            <p:ph type="sldNum" sz="quarter" idx="12"/>
          </p:nvPr>
        </p:nvSpPr>
        <p:spPr>
          <a:xfrm>
            <a:off x="8472264" y="6448252"/>
            <a:ext cx="2133600" cy="365125"/>
          </a:xfrm>
        </p:spPr>
        <p:txBody>
          <a:bodyPr/>
          <a:lstStyle/>
          <a:p>
            <a:fld id="{D2D8002D-B5B0-4BAC-B1F6-782DDCCE6D9C}" type="slidenum">
              <a:rPr lang="ja-JP" altLang="en-US" sz="1600"/>
              <a:pPr/>
              <a:t>20</a:t>
            </a:fld>
            <a:endParaRPr lang="ja-JP" altLang="en-US" sz="1600" dirty="0"/>
          </a:p>
        </p:txBody>
      </p:sp>
      <p:grpSp>
        <p:nvGrpSpPr>
          <p:cNvPr id="22" name="グループ化 21"/>
          <p:cNvGrpSpPr/>
          <p:nvPr/>
        </p:nvGrpSpPr>
        <p:grpSpPr>
          <a:xfrm>
            <a:off x="2135560" y="1340768"/>
            <a:ext cx="7941432" cy="342900"/>
            <a:chOff x="345318" y="2073772"/>
            <a:chExt cx="4497439" cy="342900"/>
          </a:xfrm>
        </p:grpSpPr>
        <p:sp>
          <p:nvSpPr>
            <p:cNvPr id="24" name="正方形/長方形 23"/>
            <p:cNvSpPr/>
            <p:nvPr/>
          </p:nvSpPr>
          <p:spPr>
            <a:xfrm>
              <a:off x="345318" y="2073772"/>
              <a:ext cx="4497439" cy="342900"/>
            </a:xfrm>
            <a:prstGeom prst="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ja-JP" altLang="en-US" sz="1400" dirty="0">
                  <a:solidFill>
                    <a:srgbClr val="000000"/>
                  </a:solidFill>
                  <a:latin typeface="+mn-ea"/>
                </a:rPr>
                <a:t>②</a:t>
              </a:r>
              <a:r>
                <a:rPr lang="en-US" altLang="ja-JP" sz="1400" dirty="0">
                  <a:solidFill>
                    <a:srgbClr val="000000"/>
                  </a:solidFill>
                  <a:latin typeface="+mn-ea"/>
                </a:rPr>
                <a:t>-1.</a:t>
              </a:r>
              <a:r>
                <a:rPr lang="ja-JP" altLang="en-US" sz="1400" dirty="0">
                  <a:solidFill>
                    <a:srgbClr val="000000"/>
                  </a:solidFill>
                  <a:latin typeface="+mn-ea"/>
                </a:rPr>
                <a:t>発注実績</a:t>
              </a:r>
              <a:r>
                <a:rPr lang="ja-JP" altLang="en-US" sz="1400" dirty="0">
                  <a:solidFill>
                    <a:schemeClr val="tx1"/>
                  </a:solidFill>
                  <a:latin typeface="+mn-ea"/>
                </a:rPr>
                <a:t>（出金額の内訳</a:t>
              </a:r>
              <a:r>
                <a:rPr lang="en-US" altLang="ja-JP" sz="1400" dirty="0">
                  <a:solidFill>
                    <a:schemeClr val="tx1"/>
                  </a:solidFill>
                  <a:latin typeface="+mn-ea"/>
                </a:rPr>
                <a:t>…</a:t>
              </a:r>
              <a:r>
                <a:rPr lang="ja-JP" altLang="en-US" sz="1400" dirty="0">
                  <a:solidFill>
                    <a:schemeClr val="tx1"/>
                  </a:solidFill>
                  <a:latin typeface="+mn-ea"/>
                </a:rPr>
                <a:t>発注時点における金額（数量</a:t>
              </a:r>
              <a:r>
                <a:rPr lang="en-US" altLang="ja-JP" sz="1400" dirty="0">
                  <a:solidFill>
                    <a:schemeClr val="tx1"/>
                  </a:solidFill>
                  <a:latin typeface="+mn-ea"/>
                </a:rPr>
                <a:t>×</a:t>
              </a:r>
              <a:r>
                <a:rPr lang="ja-JP" altLang="en-US" sz="1400" dirty="0">
                  <a:solidFill>
                    <a:schemeClr val="tx1"/>
                  </a:solidFill>
                  <a:latin typeface="+mn-ea"/>
                </a:rPr>
                <a:t>単価））</a:t>
              </a:r>
            </a:p>
          </p:txBody>
        </p:sp>
        <p:cxnSp>
          <p:nvCxnSpPr>
            <p:cNvPr id="25" name="直線コネクタ 24"/>
            <p:cNvCxnSpPr/>
            <p:nvPr/>
          </p:nvCxnSpPr>
          <p:spPr>
            <a:xfrm>
              <a:off x="345318" y="2416672"/>
              <a:ext cx="4497439" cy="0"/>
            </a:xfrm>
            <a:prstGeom prst="line">
              <a:avLst/>
            </a:prstGeom>
            <a:ln w="19050">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grpSp>
      <p:pic>
        <p:nvPicPr>
          <p:cNvPr id="26" name="Picture 2" descr="\\Ntsv-fsac001\新ﾌｧｲﾙｻｰﾊﾞ\ｺﾝｻﾙﾃｨﾝｸﾞ部門\G_産業\01プロジェクト\ND：二金SCF-POC\98_受領資料\20150204_石井様（ヒアリング用グラフ）\図（ヒアリングマテリアル用）\発注実績_20150204.PNG"/>
          <p:cNvPicPr>
            <a:picLocks noChangeAspect="1" noChangeArrowheads="1"/>
          </p:cNvPicPr>
          <p:nvPr/>
        </p:nvPicPr>
        <p:blipFill>
          <a:blip r:embed="rId2" cstate="print"/>
          <a:srcRect/>
          <a:stretch>
            <a:fillRect/>
          </a:stretch>
        </p:blipFill>
        <p:spPr bwMode="auto">
          <a:xfrm>
            <a:off x="2746330" y="1847406"/>
            <a:ext cx="7296150" cy="4588285"/>
          </a:xfrm>
          <a:prstGeom prst="rect">
            <a:avLst/>
          </a:prstGeom>
          <a:noFill/>
        </p:spPr>
      </p:pic>
      <p:sp>
        <p:nvSpPr>
          <p:cNvPr id="28" name="正方形/長方形 27"/>
          <p:cNvSpPr/>
          <p:nvPr/>
        </p:nvSpPr>
        <p:spPr>
          <a:xfrm>
            <a:off x="8409895" y="1778826"/>
            <a:ext cx="1562099" cy="276225"/>
          </a:xfrm>
          <a:prstGeom prst="rect">
            <a:avLst/>
          </a:prstGeom>
          <a:solidFill>
            <a:schemeClr val="bg1"/>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1000" dirty="0">
                <a:solidFill>
                  <a:schemeClr val="tx1"/>
                </a:solidFill>
              </a:rPr>
              <a:t>9</a:t>
            </a:r>
            <a:r>
              <a:rPr lang="ja-JP" altLang="en-US" sz="1000" dirty="0">
                <a:solidFill>
                  <a:schemeClr val="tx1"/>
                </a:solidFill>
              </a:rPr>
              <a:t>月から仕入が減少傾向</a:t>
            </a:r>
          </a:p>
        </p:txBody>
      </p:sp>
      <p:sp>
        <p:nvSpPr>
          <p:cNvPr id="29" name="右矢印 28"/>
          <p:cNvSpPr/>
          <p:nvPr/>
        </p:nvSpPr>
        <p:spPr>
          <a:xfrm rot="1134094">
            <a:off x="7921775" y="2168778"/>
            <a:ext cx="1458098" cy="209550"/>
          </a:xfrm>
          <a:prstGeom prst="rightArrow">
            <a:avLst/>
          </a:prstGeom>
          <a:solidFill>
            <a:schemeClr val="accent5"/>
          </a:solidFill>
          <a:ln>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dirty="0">
              <a:solidFill>
                <a:schemeClr val="tx1"/>
              </a:solidFill>
            </a:endParaRPr>
          </a:p>
        </p:txBody>
      </p:sp>
      <p:cxnSp>
        <p:nvCxnSpPr>
          <p:cNvPr id="30" name="直線矢印コネクタ 29"/>
          <p:cNvCxnSpPr>
            <a:stCxn id="28" idx="1"/>
          </p:cNvCxnSpPr>
          <p:nvPr/>
        </p:nvCxnSpPr>
        <p:spPr>
          <a:xfrm flipH="1">
            <a:off x="8223204" y="1916938"/>
            <a:ext cx="186690" cy="206692"/>
          </a:xfrm>
          <a:prstGeom prst="straightConnector1">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31" name="四角形吹き出し 30"/>
          <p:cNvSpPr/>
          <p:nvPr/>
        </p:nvSpPr>
        <p:spPr>
          <a:xfrm>
            <a:off x="8764223" y="4909376"/>
            <a:ext cx="1543052" cy="600075"/>
          </a:xfrm>
          <a:prstGeom prst="wedgeRectCallout">
            <a:avLst>
              <a:gd name="adj1" fmla="val -16018"/>
              <a:gd name="adj2" fmla="val 26732"/>
            </a:avLst>
          </a:prstGeom>
          <a:solidFill>
            <a:schemeClr val="bg1"/>
          </a:solidFill>
          <a:ln w="28575">
            <a:solidFill>
              <a:srgbClr val="C00000"/>
            </a:solidFill>
            <a:prstDash val="solid"/>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ja-JP" altLang="en-US" sz="1000" dirty="0">
                <a:solidFill>
                  <a:schemeClr val="tx1"/>
                </a:solidFill>
              </a:rPr>
              <a:t>直近</a:t>
            </a:r>
            <a:r>
              <a:rPr lang="en-US" altLang="ja-JP" sz="1000" dirty="0">
                <a:solidFill>
                  <a:schemeClr val="tx1"/>
                </a:solidFill>
              </a:rPr>
              <a:t>1</a:t>
            </a:r>
            <a:r>
              <a:rPr lang="ja-JP" altLang="en-US" sz="1000" dirty="0">
                <a:solidFill>
                  <a:schemeClr val="tx1"/>
                </a:solidFill>
              </a:rPr>
              <a:t>年では</a:t>
            </a:r>
            <a:endParaRPr lang="en-US" altLang="ja-JP" sz="1000" dirty="0">
              <a:solidFill>
                <a:schemeClr val="tx1"/>
              </a:solidFill>
            </a:endParaRPr>
          </a:p>
          <a:p>
            <a:pPr algn="ctr"/>
            <a:r>
              <a:rPr lang="ja-JP" altLang="en-US" sz="1000" dirty="0">
                <a:solidFill>
                  <a:schemeClr val="tx1"/>
                </a:solidFill>
              </a:rPr>
              <a:t>新たな仕入先は</a:t>
            </a:r>
            <a:endParaRPr lang="en-US" altLang="ja-JP" sz="1000" dirty="0">
              <a:solidFill>
                <a:schemeClr val="tx1"/>
              </a:solidFill>
            </a:endParaRPr>
          </a:p>
          <a:p>
            <a:pPr algn="ctr"/>
            <a:r>
              <a:rPr lang="ja-JP" altLang="en-US" sz="1000" dirty="0">
                <a:solidFill>
                  <a:schemeClr val="tx1"/>
                </a:solidFill>
              </a:rPr>
              <a:t>発生はしていない</a:t>
            </a:r>
            <a:endParaRPr lang="en-US" altLang="ja-JP" sz="1000" dirty="0">
              <a:solidFill>
                <a:schemeClr val="tx1"/>
              </a:solidFill>
            </a:endParaRPr>
          </a:p>
        </p:txBody>
      </p:sp>
      <p:grpSp>
        <p:nvGrpSpPr>
          <p:cNvPr id="32" name="グループ化 31"/>
          <p:cNvGrpSpPr/>
          <p:nvPr/>
        </p:nvGrpSpPr>
        <p:grpSpPr>
          <a:xfrm>
            <a:off x="1641429" y="3952430"/>
            <a:ext cx="1762126" cy="2133600"/>
            <a:chOff x="247651" y="2405448"/>
            <a:chExt cx="1364228" cy="725370"/>
          </a:xfrm>
        </p:grpSpPr>
        <p:sp>
          <p:nvSpPr>
            <p:cNvPr id="33" name="四角形吹き出し 32"/>
            <p:cNvSpPr/>
            <p:nvPr/>
          </p:nvSpPr>
          <p:spPr>
            <a:xfrm>
              <a:off x="247651" y="2405448"/>
              <a:ext cx="1364228" cy="725370"/>
            </a:xfrm>
            <a:prstGeom prst="wedgeRectCallout">
              <a:avLst>
                <a:gd name="adj1" fmla="val 31930"/>
                <a:gd name="adj2" fmla="val 19503"/>
              </a:avLst>
            </a:prstGeom>
            <a:solidFill>
              <a:schemeClr val="bg1"/>
            </a:solidFill>
            <a:ln w="28575">
              <a:solidFill>
                <a:srgbClr val="C00000"/>
              </a:solidFill>
              <a:prstDash val="solid"/>
            </a:ln>
            <a:effectLst/>
          </p:spPr>
          <p:style>
            <a:lnRef idx="1">
              <a:schemeClr val="accent1"/>
            </a:lnRef>
            <a:fillRef idx="3">
              <a:schemeClr val="accent1"/>
            </a:fillRef>
            <a:effectRef idx="2">
              <a:schemeClr val="accent1"/>
            </a:effectRef>
            <a:fontRef idx="minor">
              <a:schemeClr val="lt1"/>
            </a:fontRef>
          </p:style>
          <p:txBody>
            <a:bodyPr wrap="none" tIns="36000" rtlCol="0" anchor="t" anchorCtr="0"/>
            <a:lstStyle/>
            <a:p>
              <a:pPr algn="ctr"/>
              <a:r>
                <a:rPr lang="ja-JP" altLang="en-US" sz="1000" dirty="0">
                  <a:solidFill>
                    <a:schemeClr val="tx1"/>
                  </a:solidFill>
                </a:rPr>
                <a:t>全仕入高に対する各社の</a:t>
              </a:r>
              <a:endParaRPr lang="en-US" altLang="ja-JP" sz="1000" dirty="0">
                <a:solidFill>
                  <a:schemeClr val="tx1"/>
                </a:solidFill>
              </a:endParaRPr>
            </a:p>
            <a:p>
              <a:pPr algn="ctr"/>
              <a:r>
                <a:rPr lang="ja-JP" altLang="en-US" sz="1000" dirty="0">
                  <a:solidFill>
                    <a:schemeClr val="tx1"/>
                  </a:solidFill>
                </a:rPr>
                <a:t>仕入金額の比率は</a:t>
              </a:r>
              <a:endParaRPr lang="en-US" altLang="ja-JP" sz="1000" dirty="0">
                <a:solidFill>
                  <a:schemeClr val="tx1"/>
                </a:solidFill>
              </a:endParaRPr>
            </a:p>
            <a:p>
              <a:pPr algn="ctr"/>
              <a:r>
                <a:rPr lang="ja-JP" altLang="en-US" sz="1000" dirty="0">
                  <a:solidFill>
                    <a:schemeClr val="tx1"/>
                  </a:solidFill>
                </a:rPr>
                <a:t>それほど変動していない</a:t>
              </a:r>
              <a:endParaRPr lang="en-US" altLang="ja-JP" sz="1000" dirty="0">
                <a:solidFill>
                  <a:schemeClr val="tx1"/>
                </a:solidFill>
              </a:endParaRPr>
            </a:p>
            <a:p>
              <a:pPr algn="ctr"/>
              <a:endParaRPr lang="en-US" altLang="ja-JP" sz="1000" dirty="0">
                <a:solidFill>
                  <a:schemeClr val="tx1"/>
                </a:solidFill>
              </a:endParaRPr>
            </a:p>
          </p:txBody>
        </p:sp>
        <p:sp>
          <p:nvSpPr>
            <p:cNvPr id="34" name="大かっこ 33"/>
            <p:cNvSpPr/>
            <p:nvPr/>
          </p:nvSpPr>
          <p:spPr>
            <a:xfrm>
              <a:off x="445219" y="2607543"/>
              <a:ext cx="969092" cy="497369"/>
            </a:xfrm>
            <a:prstGeom prst="bracketPair">
              <a:avLst>
                <a:gd name="adj" fmla="val 8415"/>
              </a:avLst>
            </a:prstGeom>
            <a:ln w="9525">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altLang="ja-JP" sz="800" dirty="0"/>
                <a:t>C</a:t>
              </a:r>
              <a:r>
                <a:rPr lang="ja-JP" altLang="en-US" sz="800" dirty="0"/>
                <a:t>社：</a:t>
              </a:r>
              <a:r>
                <a:rPr lang="en-US" altLang="ja-JP" sz="800" dirty="0"/>
                <a:t>3.6%</a:t>
              </a:r>
              <a:r>
                <a:rPr lang="ja-JP" altLang="en-US" sz="800" dirty="0"/>
                <a:t>～</a:t>
              </a:r>
              <a:r>
                <a:rPr lang="en-US" altLang="ja-JP" sz="800" dirty="0"/>
                <a:t>4.2%</a:t>
              </a:r>
            </a:p>
            <a:p>
              <a:pPr algn="ctr"/>
              <a:r>
                <a:rPr lang="en-US" altLang="ja-JP" sz="800" dirty="0"/>
                <a:t>D</a:t>
              </a:r>
              <a:r>
                <a:rPr lang="ja-JP" altLang="en-US" sz="800" dirty="0"/>
                <a:t>社：</a:t>
              </a:r>
              <a:r>
                <a:rPr lang="en-US" altLang="ja-JP" sz="800" dirty="0"/>
                <a:t>5.0%</a:t>
              </a:r>
              <a:r>
                <a:rPr lang="ja-JP" altLang="en-US" sz="800" dirty="0"/>
                <a:t>～</a:t>
              </a:r>
              <a:r>
                <a:rPr lang="en-US" altLang="ja-JP" sz="800" dirty="0"/>
                <a:t>5.9%</a:t>
              </a:r>
            </a:p>
            <a:p>
              <a:pPr algn="ctr"/>
              <a:r>
                <a:rPr lang="en-US" altLang="ja-JP" sz="800" dirty="0"/>
                <a:t>E</a:t>
              </a:r>
              <a:r>
                <a:rPr lang="ja-JP" altLang="en-US" sz="800" dirty="0"/>
                <a:t>社：</a:t>
              </a:r>
              <a:r>
                <a:rPr lang="en-US" altLang="ja-JP" sz="800" dirty="0"/>
                <a:t>3.8%</a:t>
              </a:r>
              <a:r>
                <a:rPr lang="ja-JP" altLang="en-US" sz="800" dirty="0"/>
                <a:t>～</a:t>
              </a:r>
              <a:r>
                <a:rPr lang="en-US" altLang="ja-JP" sz="800" dirty="0"/>
                <a:t>4.8%</a:t>
              </a:r>
              <a:endParaRPr lang="ja-JP" altLang="en-US" sz="800" dirty="0"/>
            </a:p>
            <a:p>
              <a:pPr algn="ctr"/>
              <a:r>
                <a:rPr lang="en-US" altLang="ja-JP" sz="800" dirty="0"/>
                <a:t>F</a:t>
              </a:r>
              <a:r>
                <a:rPr lang="ja-JP" altLang="en-US" sz="800" dirty="0"/>
                <a:t>社：</a:t>
              </a:r>
              <a:r>
                <a:rPr lang="en-US" altLang="ja-JP" sz="800" dirty="0"/>
                <a:t>8.2%</a:t>
              </a:r>
              <a:r>
                <a:rPr lang="ja-JP" altLang="en-US" sz="800" dirty="0"/>
                <a:t>～</a:t>
              </a:r>
              <a:r>
                <a:rPr lang="en-US" altLang="ja-JP" sz="800" dirty="0"/>
                <a:t>8.4%</a:t>
              </a:r>
            </a:p>
            <a:p>
              <a:pPr algn="ctr"/>
              <a:r>
                <a:rPr lang="en-US" altLang="ja-JP" sz="800" dirty="0"/>
                <a:t>G</a:t>
              </a:r>
              <a:r>
                <a:rPr lang="ja-JP" altLang="en-US" sz="800" dirty="0"/>
                <a:t>社：</a:t>
              </a:r>
              <a:r>
                <a:rPr lang="en-US" altLang="ja-JP" sz="800" dirty="0"/>
                <a:t>3.4%</a:t>
              </a:r>
              <a:r>
                <a:rPr lang="ja-JP" altLang="en-US" sz="800" dirty="0"/>
                <a:t>～</a:t>
              </a:r>
              <a:r>
                <a:rPr lang="en-US" altLang="ja-JP" sz="800" dirty="0"/>
                <a:t>3.8%</a:t>
              </a:r>
              <a:endParaRPr lang="ja-JP" altLang="en-US" sz="800" dirty="0"/>
            </a:p>
            <a:p>
              <a:pPr algn="ctr"/>
              <a:r>
                <a:rPr lang="en-US" altLang="ja-JP" sz="800" dirty="0"/>
                <a:t>H</a:t>
              </a:r>
              <a:r>
                <a:rPr lang="ja-JP" altLang="en-US" sz="800" dirty="0"/>
                <a:t>社：</a:t>
              </a:r>
              <a:r>
                <a:rPr lang="en-US" altLang="ja-JP" sz="800" dirty="0"/>
                <a:t>6.4%</a:t>
              </a:r>
              <a:r>
                <a:rPr lang="ja-JP" altLang="en-US" sz="800" dirty="0"/>
                <a:t>～</a:t>
              </a:r>
              <a:r>
                <a:rPr lang="en-US" altLang="ja-JP" sz="800" dirty="0"/>
                <a:t>7.1%</a:t>
              </a:r>
              <a:endParaRPr lang="ja-JP" altLang="en-US" sz="800" dirty="0"/>
            </a:p>
            <a:p>
              <a:pPr algn="ctr"/>
              <a:r>
                <a:rPr lang="en-US" altLang="ja-JP" sz="800" dirty="0"/>
                <a:t>I</a:t>
              </a:r>
              <a:r>
                <a:rPr lang="ja-JP" altLang="en-US" sz="800" dirty="0"/>
                <a:t>社：</a:t>
              </a:r>
              <a:r>
                <a:rPr lang="en-US" altLang="ja-JP" sz="800" dirty="0"/>
                <a:t>10.7%</a:t>
              </a:r>
              <a:r>
                <a:rPr lang="ja-JP" altLang="en-US" sz="800" dirty="0"/>
                <a:t>～</a:t>
              </a:r>
              <a:r>
                <a:rPr lang="en-US" altLang="ja-JP" sz="800" dirty="0"/>
                <a:t>12.1%</a:t>
              </a:r>
              <a:endParaRPr lang="ja-JP" altLang="en-US" sz="800" dirty="0"/>
            </a:p>
            <a:p>
              <a:pPr algn="ctr"/>
              <a:r>
                <a:rPr lang="en-US" altLang="ja-JP" sz="800" dirty="0"/>
                <a:t>J</a:t>
              </a:r>
              <a:r>
                <a:rPr lang="ja-JP" altLang="en-US" sz="800" dirty="0"/>
                <a:t>社：</a:t>
              </a:r>
              <a:r>
                <a:rPr lang="en-US" altLang="ja-JP" sz="800" dirty="0"/>
                <a:t>4.1%</a:t>
              </a:r>
              <a:r>
                <a:rPr lang="ja-JP" altLang="en-US" sz="800" dirty="0"/>
                <a:t>～</a:t>
              </a:r>
              <a:r>
                <a:rPr lang="en-US" altLang="ja-JP" sz="800" dirty="0"/>
                <a:t>4.8%</a:t>
              </a:r>
              <a:endParaRPr lang="ja-JP" altLang="en-US" sz="800" dirty="0"/>
            </a:p>
            <a:p>
              <a:pPr algn="ctr"/>
              <a:r>
                <a:rPr lang="en-US" altLang="ja-JP" sz="800" dirty="0"/>
                <a:t>K</a:t>
              </a:r>
              <a:r>
                <a:rPr lang="ja-JP" altLang="en-US" sz="800" dirty="0"/>
                <a:t>社：</a:t>
              </a:r>
              <a:r>
                <a:rPr lang="en-US" altLang="ja-JP" sz="800" dirty="0"/>
                <a:t>3.8%</a:t>
              </a:r>
              <a:r>
                <a:rPr lang="ja-JP" altLang="en-US" sz="800" dirty="0"/>
                <a:t>～</a:t>
              </a:r>
              <a:r>
                <a:rPr lang="en-US" altLang="ja-JP" sz="800" dirty="0"/>
                <a:t>4.1%</a:t>
              </a:r>
              <a:endParaRPr lang="ja-JP" altLang="en-US" sz="800" dirty="0"/>
            </a:p>
            <a:p>
              <a:pPr algn="ctr"/>
              <a:r>
                <a:rPr lang="en-US" altLang="ja-JP" sz="800" dirty="0"/>
                <a:t>L</a:t>
              </a:r>
              <a:r>
                <a:rPr lang="ja-JP" altLang="en-US" sz="800" dirty="0"/>
                <a:t>社：</a:t>
              </a:r>
              <a:r>
                <a:rPr lang="en-US" altLang="ja-JP" sz="800" dirty="0"/>
                <a:t>2.3%</a:t>
              </a:r>
              <a:r>
                <a:rPr lang="ja-JP" altLang="en-US" sz="800" dirty="0"/>
                <a:t>～</a:t>
              </a:r>
              <a:r>
                <a:rPr lang="en-US" altLang="ja-JP" sz="800" dirty="0"/>
                <a:t>4.3%</a:t>
              </a:r>
              <a:endParaRPr lang="ja-JP" altLang="en-US" sz="800" dirty="0"/>
            </a:p>
            <a:p>
              <a:pPr algn="ctr"/>
              <a:r>
                <a:rPr lang="en-US" altLang="ja-JP" sz="800" dirty="0"/>
                <a:t>M</a:t>
              </a:r>
              <a:r>
                <a:rPr lang="ja-JP" altLang="en-US" sz="800" dirty="0"/>
                <a:t>社：</a:t>
              </a:r>
              <a:r>
                <a:rPr lang="en-US" altLang="ja-JP" sz="800" dirty="0"/>
                <a:t>9.1%</a:t>
              </a:r>
              <a:r>
                <a:rPr lang="ja-JP" altLang="en-US" sz="800" dirty="0"/>
                <a:t>～</a:t>
              </a:r>
              <a:r>
                <a:rPr lang="en-US" altLang="ja-JP" sz="800" dirty="0"/>
                <a:t>11.1%</a:t>
              </a:r>
              <a:endParaRPr lang="ja-JP" altLang="en-US" sz="800" dirty="0"/>
            </a:p>
            <a:p>
              <a:pPr algn="ctr"/>
              <a:r>
                <a:rPr lang="en-US" altLang="ja-JP" sz="800" dirty="0"/>
                <a:t>N</a:t>
              </a:r>
              <a:r>
                <a:rPr lang="ja-JP" altLang="en-US" sz="800" dirty="0"/>
                <a:t>社：</a:t>
              </a:r>
              <a:r>
                <a:rPr lang="en-US" altLang="ja-JP" sz="800" dirty="0"/>
                <a:t>33.5%</a:t>
              </a:r>
              <a:r>
                <a:rPr lang="ja-JP" altLang="en-US" sz="800" dirty="0"/>
                <a:t>～</a:t>
              </a:r>
              <a:r>
                <a:rPr lang="en-US" altLang="ja-JP" sz="800" dirty="0"/>
                <a:t>35.5%</a:t>
              </a:r>
              <a:endParaRPr lang="ja-JP" altLang="en-US" sz="800" dirty="0"/>
            </a:p>
          </p:txBody>
        </p:sp>
      </p:grpSp>
      <p:sp>
        <p:nvSpPr>
          <p:cNvPr id="35" name="右矢印 34"/>
          <p:cNvSpPr/>
          <p:nvPr/>
        </p:nvSpPr>
        <p:spPr>
          <a:xfrm rot="20144596">
            <a:off x="5846142" y="2278982"/>
            <a:ext cx="1201081" cy="209550"/>
          </a:xfrm>
          <a:prstGeom prst="rightArrow">
            <a:avLst/>
          </a:prstGeom>
          <a:solidFill>
            <a:schemeClr val="accent5"/>
          </a:solidFill>
          <a:ln>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dirty="0">
              <a:solidFill>
                <a:schemeClr val="tx1"/>
              </a:solidFill>
            </a:endParaRPr>
          </a:p>
        </p:txBody>
      </p:sp>
      <p:sp>
        <p:nvSpPr>
          <p:cNvPr id="36" name="正方形/長方形 35"/>
          <p:cNvSpPr/>
          <p:nvPr/>
        </p:nvSpPr>
        <p:spPr>
          <a:xfrm>
            <a:off x="5089479" y="1759775"/>
            <a:ext cx="1424940" cy="335280"/>
          </a:xfrm>
          <a:prstGeom prst="rect">
            <a:avLst/>
          </a:prstGeom>
          <a:solidFill>
            <a:schemeClr val="bg1"/>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1000" dirty="0">
                <a:solidFill>
                  <a:schemeClr val="tx1"/>
                </a:solidFill>
              </a:rPr>
              <a:t>5</a:t>
            </a:r>
            <a:r>
              <a:rPr lang="ja-JP" altLang="en-US" sz="1000" dirty="0">
                <a:solidFill>
                  <a:schemeClr val="tx1"/>
                </a:solidFill>
              </a:rPr>
              <a:t>月から</a:t>
            </a:r>
            <a:r>
              <a:rPr lang="en-US" altLang="ja-JP" sz="1000" dirty="0">
                <a:solidFill>
                  <a:schemeClr val="tx1"/>
                </a:solidFill>
              </a:rPr>
              <a:t>7</a:t>
            </a:r>
            <a:r>
              <a:rPr lang="ja-JP" altLang="en-US" sz="1000" dirty="0">
                <a:solidFill>
                  <a:schemeClr val="tx1"/>
                </a:solidFill>
              </a:rPr>
              <a:t>月にかけて</a:t>
            </a:r>
            <a:endParaRPr lang="en-US" altLang="ja-JP" sz="1000" dirty="0">
              <a:solidFill>
                <a:schemeClr val="tx1"/>
              </a:solidFill>
            </a:endParaRPr>
          </a:p>
          <a:p>
            <a:pPr algn="ctr"/>
            <a:r>
              <a:rPr lang="ja-JP" altLang="en-US" sz="1000" dirty="0">
                <a:solidFill>
                  <a:schemeClr val="tx1"/>
                </a:solidFill>
              </a:rPr>
              <a:t>仕入が増加傾向</a:t>
            </a:r>
          </a:p>
        </p:txBody>
      </p:sp>
      <p:cxnSp>
        <p:nvCxnSpPr>
          <p:cNvPr id="37" name="直線矢印コネクタ 36"/>
          <p:cNvCxnSpPr>
            <a:stCxn id="36" idx="3"/>
          </p:cNvCxnSpPr>
          <p:nvPr/>
        </p:nvCxnSpPr>
        <p:spPr>
          <a:xfrm>
            <a:off x="6514420" y="1927415"/>
            <a:ext cx="184785" cy="300990"/>
          </a:xfrm>
          <a:prstGeom prst="straightConnector1">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38" name="右矢印 37"/>
          <p:cNvSpPr/>
          <p:nvPr/>
        </p:nvSpPr>
        <p:spPr>
          <a:xfrm rot="4386149">
            <a:off x="7046941" y="2636526"/>
            <a:ext cx="728112" cy="209550"/>
          </a:xfrm>
          <a:prstGeom prst="rightArrow">
            <a:avLst/>
          </a:prstGeom>
          <a:solidFill>
            <a:schemeClr val="accent5"/>
          </a:solidFill>
          <a:ln>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dirty="0">
              <a:solidFill>
                <a:schemeClr val="tx1"/>
              </a:solidFill>
            </a:endParaRPr>
          </a:p>
        </p:txBody>
      </p:sp>
      <p:sp>
        <p:nvSpPr>
          <p:cNvPr id="39" name="正方形/長方形 38"/>
          <p:cNvSpPr/>
          <p:nvPr/>
        </p:nvSpPr>
        <p:spPr>
          <a:xfrm>
            <a:off x="5977209" y="3984816"/>
            <a:ext cx="1228725" cy="276225"/>
          </a:xfrm>
          <a:prstGeom prst="rect">
            <a:avLst/>
          </a:prstGeom>
          <a:solidFill>
            <a:schemeClr val="bg1"/>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1000" dirty="0">
                <a:solidFill>
                  <a:schemeClr val="tx1"/>
                </a:solidFill>
              </a:rPr>
              <a:t>8</a:t>
            </a:r>
            <a:r>
              <a:rPr lang="ja-JP" altLang="en-US" sz="1000" dirty="0">
                <a:solidFill>
                  <a:schemeClr val="tx1"/>
                </a:solidFill>
              </a:rPr>
              <a:t>月に仕入が減少</a:t>
            </a:r>
          </a:p>
        </p:txBody>
      </p:sp>
      <p:cxnSp>
        <p:nvCxnSpPr>
          <p:cNvPr id="40" name="直線矢印コネクタ 39"/>
          <p:cNvCxnSpPr>
            <a:stCxn id="39" idx="3"/>
          </p:cNvCxnSpPr>
          <p:nvPr/>
        </p:nvCxnSpPr>
        <p:spPr>
          <a:xfrm flipV="1">
            <a:off x="7205933" y="2784666"/>
            <a:ext cx="219076" cy="1338263"/>
          </a:xfrm>
          <a:prstGeom prst="straightConnector1">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41" name="右矢印 40"/>
          <p:cNvSpPr/>
          <p:nvPr/>
        </p:nvSpPr>
        <p:spPr>
          <a:xfrm rot="2809488">
            <a:off x="5136433" y="2397407"/>
            <a:ext cx="367658" cy="209550"/>
          </a:xfrm>
          <a:prstGeom prst="rightArrow">
            <a:avLst/>
          </a:prstGeom>
          <a:solidFill>
            <a:schemeClr val="accent5"/>
          </a:solidFill>
          <a:ln>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dirty="0">
              <a:solidFill>
                <a:schemeClr val="tx1"/>
              </a:solidFill>
            </a:endParaRPr>
          </a:p>
        </p:txBody>
      </p:sp>
      <p:sp>
        <p:nvSpPr>
          <p:cNvPr id="42" name="右矢印 41"/>
          <p:cNvSpPr/>
          <p:nvPr/>
        </p:nvSpPr>
        <p:spPr>
          <a:xfrm rot="18790512" flipV="1">
            <a:off x="3466382" y="2575208"/>
            <a:ext cx="367658" cy="209550"/>
          </a:xfrm>
          <a:prstGeom prst="rightArrow">
            <a:avLst/>
          </a:prstGeom>
          <a:solidFill>
            <a:schemeClr val="accent5"/>
          </a:solidFill>
          <a:ln>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dirty="0">
              <a:solidFill>
                <a:schemeClr val="tx1"/>
              </a:solidFill>
            </a:endParaRPr>
          </a:p>
        </p:txBody>
      </p:sp>
      <p:sp>
        <p:nvSpPr>
          <p:cNvPr id="43" name="正方形/長方形 42"/>
          <p:cNvSpPr/>
          <p:nvPr/>
        </p:nvSpPr>
        <p:spPr>
          <a:xfrm>
            <a:off x="5415234" y="3356166"/>
            <a:ext cx="1228725" cy="276225"/>
          </a:xfrm>
          <a:prstGeom prst="rect">
            <a:avLst/>
          </a:prstGeom>
          <a:solidFill>
            <a:schemeClr val="bg1"/>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1000" dirty="0">
                <a:solidFill>
                  <a:schemeClr val="tx1"/>
                </a:solidFill>
              </a:rPr>
              <a:t>4</a:t>
            </a:r>
            <a:r>
              <a:rPr lang="ja-JP" altLang="en-US" sz="1000" dirty="0">
                <a:solidFill>
                  <a:schemeClr val="tx1"/>
                </a:solidFill>
              </a:rPr>
              <a:t>月に仕入が減少</a:t>
            </a:r>
          </a:p>
        </p:txBody>
      </p:sp>
      <p:cxnSp>
        <p:nvCxnSpPr>
          <p:cNvPr id="44" name="直線矢印コネクタ 43"/>
          <p:cNvCxnSpPr>
            <a:stCxn id="43" idx="1"/>
          </p:cNvCxnSpPr>
          <p:nvPr/>
        </p:nvCxnSpPr>
        <p:spPr>
          <a:xfrm flipH="1" flipV="1">
            <a:off x="5260929" y="2476056"/>
            <a:ext cx="154304" cy="1018223"/>
          </a:xfrm>
          <a:prstGeom prst="straightConnector1">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45" name="正方形/長方形 44"/>
          <p:cNvSpPr/>
          <p:nvPr/>
        </p:nvSpPr>
        <p:spPr>
          <a:xfrm>
            <a:off x="3786459" y="3575241"/>
            <a:ext cx="1228725" cy="276225"/>
          </a:xfrm>
          <a:prstGeom prst="rect">
            <a:avLst/>
          </a:prstGeom>
          <a:solidFill>
            <a:schemeClr val="bg1"/>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1000" dirty="0">
                <a:solidFill>
                  <a:schemeClr val="tx1"/>
                </a:solidFill>
              </a:rPr>
              <a:t>1</a:t>
            </a:r>
            <a:r>
              <a:rPr lang="ja-JP" altLang="en-US" sz="1000" dirty="0">
                <a:solidFill>
                  <a:schemeClr val="tx1"/>
                </a:solidFill>
              </a:rPr>
              <a:t>月に仕入が増加</a:t>
            </a:r>
          </a:p>
        </p:txBody>
      </p:sp>
      <p:cxnSp>
        <p:nvCxnSpPr>
          <p:cNvPr id="46" name="直線矢印コネクタ 45"/>
          <p:cNvCxnSpPr>
            <a:stCxn id="45" idx="1"/>
          </p:cNvCxnSpPr>
          <p:nvPr/>
        </p:nvCxnSpPr>
        <p:spPr>
          <a:xfrm flipH="1" flipV="1">
            <a:off x="3632154" y="2695131"/>
            <a:ext cx="154304" cy="1018223"/>
          </a:xfrm>
          <a:prstGeom prst="straightConnector1">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47" name="右矢印 46"/>
          <p:cNvSpPr/>
          <p:nvPr/>
        </p:nvSpPr>
        <p:spPr>
          <a:xfrm rot="17213851" flipV="1">
            <a:off x="7418415" y="2636527"/>
            <a:ext cx="728112" cy="209550"/>
          </a:xfrm>
          <a:prstGeom prst="rightArrow">
            <a:avLst/>
          </a:prstGeom>
          <a:solidFill>
            <a:schemeClr val="accent5"/>
          </a:solidFill>
          <a:ln>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dirty="0">
              <a:solidFill>
                <a:schemeClr val="tx1"/>
              </a:solidFill>
            </a:endParaRPr>
          </a:p>
        </p:txBody>
      </p:sp>
      <p:sp>
        <p:nvSpPr>
          <p:cNvPr id="48" name="正方形/長方形 47"/>
          <p:cNvSpPr/>
          <p:nvPr/>
        </p:nvSpPr>
        <p:spPr>
          <a:xfrm>
            <a:off x="7948884" y="3537141"/>
            <a:ext cx="1228725" cy="276225"/>
          </a:xfrm>
          <a:prstGeom prst="rect">
            <a:avLst/>
          </a:prstGeom>
          <a:solidFill>
            <a:schemeClr val="bg1"/>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1000" dirty="0">
                <a:solidFill>
                  <a:schemeClr val="tx1"/>
                </a:solidFill>
              </a:rPr>
              <a:t>9</a:t>
            </a:r>
            <a:r>
              <a:rPr lang="ja-JP" altLang="en-US" sz="1000" dirty="0">
                <a:solidFill>
                  <a:schemeClr val="tx1"/>
                </a:solidFill>
              </a:rPr>
              <a:t>月に仕入が増加</a:t>
            </a:r>
          </a:p>
        </p:txBody>
      </p:sp>
      <p:cxnSp>
        <p:nvCxnSpPr>
          <p:cNvPr id="49" name="直線矢印コネクタ 48"/>
          <p:cNvCxnSpPr>
            <a:stCxn id="48" idx="1"/>
          </p:cNvCxnSpPr>
          <p:nvPr/>
        </p:nvCxnSpPr>
        <p:spPr>
          <a:xfrm flipH="1" flipV="1">
            <a:off x="7794579" y="2657031"/>
            <a:ext cx="154304" cy="1018223"/>
          </a:xfrm>
          <a:prstGeom prst="straightConnector1">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338391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a:xfrm>
            <a:off x="1981200" y="274638"/>
            <a:ext cx="8229600" cy="706090"/>
          </a:xfrm>
        </p:spPr>
        <p:txBody>
          <a:bodyPr>
            <a:normAutofit/>
          </a:bodyPr>
          <a:lstStyle/>
          <a:p>
            <a:pPr algn="l"/>
            <a:r>
              <a:rPr lang="ja-JP" altLang="en-US" sz="2800" u="sng" dirty="0"/>
              <a:t>分析イメージ１０</a:t>
            </a:r>
            <a:r>
              <a:rPr lang="ja-JP" altLang="en-US" sz="2000" u="sng" dirty="0"/>
              <a:t>　－入荷実績－</a:t>
            </a:r>
          </a:p>
        </p:txBody>
      </p:sp>
      <p:sp>
        <p:nvSpPr>
          <p:cNvPr id="21" name="スライド番号プレースホルダ 5"/>
          <p:cNvSpPr>
            <a:spLocks noGrp="1"/>
          </p:cNvSpPr>
          <p:nvPr>
            <p:ph type="sldNum" sz="quarter" idx="12"/>
          </p:nvPr>
        </p:nvSpPr>
        <p:spPr>
          <a:xfrm>
            <a:off x="8472264" y="6448252"/>
            <a:ext cx="2133600" cy="365125"/>
          </a:xfrm>
        </p:spPr>
        <p:txBody>
          <a:bodyPr/>
          <a:lstStyle/>
          <a:p>
            <a:fld id="{D2D8002D-B5B0-4BAC-B1F6-782DDCCE6D9C}" type="slidenum">
              <a:rPr lang="ja-JP" altLang="en-US" sz="1600"/>
              <a:pPr/>
              <a:t>21</a:t>
            </a:fld>
            <a:endParaRPr lang="ja-JP" altLang="en-US" sz="1600" dirty="0"/>
          </a:p>
        </p:txBody>
      </p:sp>
      <p:grpSp>
        <p:nvGrpSpPr>
          <p:cNvPr id="32" name="グループ化 31"/>
          <p:cNvGrpSpPr/>
          <p:nvPr/>
        </p:nvGrpSpPr>
        <p:grpSpPr>
          <a:xfrm>
            <a:off x="2135560" y="1412776"/>
            <a:ext cx="7941432" cy="342900"/>
            <a:chOff x="345318" y="2073772"/>
            <a:chExt cx="4497439" cy="342900"/>
          </a:xfrm>
        </p:grpSpPr>
        <p:sp>
          <p:nvSpPr>
            <p:cNvPr id="50" name="正方形/長方形 49"/>
            <p:cNvSpPr/>
            <p:nvPr/>
          </p:nvSpPr>
          <p:spPr>
            <a:xfrm>
              <a:off x="345318" y="2073772"/>
              <a:ext cx="4497439" cy="342900"/>
            </a:xfrm>
            <a:prstGeom prst="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ja-JP" altLang="en-US" sz="1400" dirty="0">
                  <a:solidFill>
                    <a:srgbClr val="000000"/>
                  </a:solidFill>
                  <a:latin typeface="+mn-ea"/>
                </a:rPr>
                <a:t>②</a:t>
              </a:r>
              <a:r>
                <a:rPr lang="en-US" altLang="ja-JP" sz="1400" dirty="0">
                  <a:solidFill>
                    <a:srgbClr val="000000"/>
                  </a:solidFill>
                  <a:latin typeface="+mn-ea"/>
                </a:rPr>
                <a:t>-2.</a:t>
              </a:r>
              <a:r>
                <a:rPr lang="ja-JP" altLang="en-US" sz="1400" dirty="0">
                  <a:solidFill>
                    <a:srgbClr val="000000"/>
                  </a:solidFill>
                  <a:latin typeface="+mn-ea"/>
                </a:rPr>
                <a:t>入荷実績</a:t>
              </a:r>
              <a:r>
                <a:rPr lang="ja-JP" altLang="en-US" sz="1400" dirty="0">
                  <a:solidFill>
                    <a:schemeClr val="tx1"/>
                  </a:solidFill>
                  <a:latin typeface="+mn-ea"/>
                </a:rPr>
                <a:t>（出金額の内訳</a:t>
              </a:r>
              <a:r>
                <a:rPr lang="en-US" altLang="ja-JP" sz="1400" dirty="0">
                  <a:solidFill>
                    <a:schemeClr val="tx1"/>
                  </a:solidFill>
                  <a:latin typeface="+mn-ea"/>
                </a:rPr>
                <a:t>…</a:t>
              </a:r>
              <a:r>
                <a:rPr lang="ja-JP" altLang="en-US" sz="1400" dirty="0">
                  <a:solidFill>
                    <a:schemeClr val="tx1"/>
                  </a:solidFill>
                  <a:latin typeface="+mn-ea"/>
                </a:rPr>
                <a:t>発注時点における金額と実際の入荷（売上）金額）</a:t>
              </a:r>
            </a:p>
          </p:txBody>
        </p:sp>
        <p:cxnSp>
          <p:nvCxnSpPr>
            <p:cNvPr id="51" name="直線コネクタ 50"/>
            <p:cNvCxnSpPr/>
            <p:nvPr/>
          </p:nvCxnSpPr>
          <p:spPr>
            <a:xfrm>
              <a:off x="345318" y="2416672"/>
              <a:ext cx="4497439" cy="0"/>
            </a:xfrm>
            <a:prstGeom prst="line">
              <a:avLst/>
            </a:prstGeom>
            <a:ln w="19050">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52" name="グループ化 51"/>
          <p:cNvGrpSpPr/>
          <p:nvPr/>
        </p:nvGrpSpPr>
        <p:grpSpPr>
          <a:xfrm>
            <a:off x="1703513" y="3033842"/>
            <a:ext cx="1850901" cy="2152649"/>
            <a:chOff x="247650" y="2415163"/>
            <a:chExt cx="1600201" cy="731846"/>
          </a:xfrm>
        </p:grpSpPr>
        <p:sp>
          <p:nvSpPr>
            <p:cNvPr id="53" name="四角形吹き出し 52"/>
            <p:cNvSpPr/>
            <p:nvPr/>
          </p:nvSpPr>
          <p:spPr>
            <a:xfrm>
              <a:off x="247650" y="2415163"/>
              <a:ext cx="1600201" cy="731846"/>
            </a:xfrm>
            <a:prstGeom prst="wedgeRectCallout">
              <a:avLst>
                <a:gd name="adj1" fmla="val 31930"/>
                <a:gd name="adj2" fmla="val 19503"/>
              </a:avLst>
            </a:prstGeom>
            <a:solidFill>
              <a:schemeClr val="bg1"/>
            </a:solidFill>
            <a:ln w="28575">
              <a:solidFill>
                <a:srgbClr val="C00000"/>
              </a:solidFill>
              <a:prstDash val="solid"/>
            </a:ln>
            <a:effectLst/>
          </p:spPr>
          <p:style>
            <a:lnRef idx="1">
              <a:schemeClr val="accent1"/>
            </a:lnRef>
            <a:fillRef idx="3">
              <a:schemeClr val="accent1"/>
            </a:fillRef>
            <a:effectRef idx="2">
              <a:schemeClr val="accent1"/>
            </a:effectRef>
            <a:fontRef idx="minor">
              <a:schemeClr val="lt1"/>
            </a:fontRef>
          </p:style>
          <p:txBody>
            <a:bodyPr wrap="none" tIns="36000" rtlCol="0" anchor="t" anchorCtr="0"/>
            <a:lstStyle/>
            <a:p>
              <a:pPr algn="ctr"/>
              <a:r>
                <a:rPr lang="ja-JP" altLang="en-US" sz="1000" dirty="0">
                  <a:solidFill>
                    <a:schemeClr val="tx1"/>
                  </a:solidFill>
                </a:rPr>
                <a:t>全仕入高に対する各社の</a:t>
              </a:r>
              <a:endParaRPr lang="en-US" altLang="ja-JP" sz="1000" dirty="0">
                <a:solidFill>
                  <a:schemeClr val="tx1"/>
                </a:solidFill>
              </a:endParaRPr>
            </a:p>
            <a:p>
              <a:pPr algn="ctr"/>
              <a:r>
                <a:rPr lang="ja-JP" altLang="en-US" sz="1000" dirty="0">
                  <a:solidFill>
                    <a:schemeClr val="tx1"/>
                  </a:solidFill>
                </a:rPr>
                <a:t>仕入金額の比率は</a:t>
              </a:r>
              <a:endParaRPr lang="en-US" altLang="ja-JP" sz="1000" dirty="0">
                <a:solidFill>
                  <a:schemeClr val="tx1"/>
                </a:solidFill>
              </a:endParaRPr>
            </a:p>
            <a:p>
              <a:pPr algn="ctr"/>
              <a:r>
                <a:rPr lang="ja-JP" altLang="en-US" sz="1000" dirty="0">
                  <a:solidFill>
                    <a:schemeClr val="tx1"/>
                  </a:solidFill>
                </a:rPr>
                <a:t>それほど変動していない</a:t>
              </a:r>
              <a:endParaRPr lang="en-US" altLang="ja-JP" sz="1000" dirty="0">
                <a:solidFill>
                  <a:schemeClr val="tx1"/>
                </a:solidFill>
              </a:endParaRPr>
            </a:p>
            <a:p>
              <a:pPr algn="ctr"/>
              <a:endParaRPr lang="en-US" altLang="ja-JP" sz="1000" dirty="0">
                <a:solidFill>
                  <a:schemeClr val="tx1"/>
                </a:solidFill>
              </a:endParaRPr>
            </a:p>
            <a:p>
              <a:pPr algn="ctr"/>
              <a:endParaRPr lang="en-US" altLang="ja-JP" sz="1000" dirty="0">
                <a:solidFill>
                  <a:schemeClr val="tx1"/>
                </a:solidFill>
              </a:endParaRPr>
            </a:p>
          </p:txBody>
        </p:sp>
        <p:sp>
          <p:nvSpPr>
            <p:cNvPr id="54" name="大かっこ 53"/>
            <p:cNvSpPr/>
            <p:nvPr/>
          </p:nvSpPr>
          <p:spPr>
            <a:xfrm>
              <a:off x="563205" y="2607543"/>
              <a:ext cx="969092" cy="512680"/>
            </a:xfrm>
            <a:prstGeom prst="bracketPair">
              <a:avLst>
                <a:gd name="adj" fmla="val 8415"/>
              </a:avLst>
            </a:prstGeom>
            <a:ln w="9525">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altLang="ja-JP" sz="800" dirty="0"/>
                <a:t>C</a:t>
              </a:r>
              <a:r>
                <a:rPr lang="ja-JP" altLang="en-US" sz="800" dirty="0"/>
                <a:t>社：</a:t>
              </a:r>
              <a:r>
                <a:rPr lang="en-US" altLang="ja-JP" sz="800" dirty="0"/>
                <a:t>3.6%</a:t>
              </a:r>
              <a:r>
                <a:rPr lang="ja-JP" altLang="en-US" sz="800" dirty="0"/>
                <a:t>～</a:t>
              </a:r>
              <a:r>
                <a:rPr lang="en-US" altLang="ja-JP" sz="800" dirty="0"/>
                <a:t>4.2%</a:t>
              </a:r>
            </a:p>
            <a:p>
              <a:pPr algn="ctr"/>
              <a:r>
                <a:rPr lang="en-US" altLang="ja-JP" sz="800" dirty="0"/>
                <a:t>D</a:t>
              </a:r>
              <a:r>
                <a:rPr lang="ja-JP" altLang="en-US" sz="800" dirty="0"/>
                <a:t>社：</a:t>
              </a:r>
              <a:r>
                <a:rPr lang="en-US" altLang="ja-JP" sz="800" dirty="0"/>
                <a:t>5.0%</a:t>
              </a:r>
              <a:r>
                <a:rPr lang="ja-JP" altLang="en-US" sz="800" dirty="0"/>
                <a:t>～</a:t>
              </a:r>
              <a:r>
                <a:rPr lang="en-US" altLang="ja-JP" sz="800" dirty="0"/>
                <a:t>5.9%</a:t>
              </a:r>
            </a:p>
            <a:p>
              <a:pPr algn="ctr"/>
              <a:r>
                <a:rPr lang="en-US" altLang="ja-JP" sz="800" dirty="0"/>
                <a:t>E</a:t>
              </a:r>
              <a:r>
                <a:rPr lang="ja-JP" altLang="en-US" sz="800" dirty="0"/>
                <a:t>社：</a:t>
              </a:r>
              <a:r>
                <a:rPr lang="en-US" altLang="ja-JP" sz="800" dirty="0"/>
                <a:t>3.8%</a:t>
              </a:r>
              <a:r>
                <a:rPr lang="ja-JP" altLang="en-US" sz="800" dirty="0"/>
                <a:t>～</a:t>
              </a:r>
              <a:r>
                <a:rPr lang="en-US" altLang="ja-JP" sz="800" dirty="0"/>
                <a:t>4.8%</a:t>
              </a:r>
              <a:endParaRPr lang="ja-JP" altLang="en-US" sz="800" dirty="0"/>
            </a:p>
            <a:p>
              <a:pPr algn="ctr"/>
              <a:r>
                <a:rPr lang="en-US" altLang="ja-JP" sz="800" dirty="0"/>
                <a:t>F</a:t>
              </a:r>
              <a:r>
                <a:rPr lang="ja-JP" altLang="en-US" sz="800" dirty="0"/>
                <a:t>社：</a:t>
              </a:r>
              <a:r>
                <a:rPr lang="en-US" altLang="ja-JP" sz="800" dirty="0"/>
                <a:t>8.2%</a:t>
              </a:r>
              <a:r>
                <a:rPr lang="ja-JP" altLang="en-US" sz="800" dirty="0"/>
                <a:t>～</a:t>
              </a:r>
              <a:r>
                <a:rPr lang="en-US" altLang="ja-JP" sz="800" dirty="0"/>
                <a:t>8.4%</a:t>
              </a:r>
            </a:p>
            <a:p>
              <a:pPr algn="ctr"/>
              <a:r>
                <a:rPr lang="en-US" altLang="ja-JP" sz="800" dirty="0"/>
                <a:t>G</a:t>
              </a:r>
              <a:r>
                <a:rPr lang="ja-JP" altLang="en-US" sz="800" dirty="0"/>
                <a:t>社：</a:t>
              </a:r>
              <a:r>
                <a:rPr lang="en-US" altLang="ja-JP" sz="800" dirty="0"/>
                <a:t>3.4%</a:t>
              </a:r>
              <a:r>
                <a:rPr lang="ja-JP" altLang="en-US" sz="800" dirty="0"/>
                <a:t>～</a:t>
              </a:r>
              <a:r>
                <a:rPr lang="en-US" altLang="ja-JP" sz="800" dirty="0"/>
                <a:t>3.8%</a:t>
              </a:r>
              <a:endParaRPr lang="ja-JP" altLang="en-US" sz="800" dirty="0"/>
            </a:p>
            <a:p>
              <a:pPr algn="ctr"/>
              <a:r>
                <a:rPr lang="en-US" altLang="ja-JP" sz="800" dirty="0"/>
                <a:t>H</a:t>
              </a:r>
              <a:r>
                <a:rPr lang="ja-JP" altLang="en-US" sz="800" dirty="0"/>
                <a:t>社：</a:t>
              </a:r>
              <a:r>
                <a:rPr lang="en-US" altLang="ja-JP" sz="800" dirty="0"/>
                <a:t>6.4%</a:t>
              </a:r>
              <a:r>
                <a:rPr lang="ja-JP" altLang="en-US" sz="800" dirty="0"/>
                <a:t>～</a:t>
              </a:r>
              <a:r>
                <a:rPr lang="en-US" altLang="ja-JP" sz="800" dirty="0"/>
                <a:t>7.1%</a:t>
              </a:r>
              <a:endParaRPr lang="ja-JP" altLang="en-US" sz="800" dirty="0"/>
            </a:p>
            <a:p>
              <a:pPr algn="ctr"/>
              <a:r>
                <a:rPr lang="en-US" altLang="ja-JP" sz="800" dirty="0"/>
                <a:t>I</a:t>
              </a:r>
              <a:r>
                <a:rPr lang="ja-JP" altLang="en-US" sz="800" dirty="0"/>
                <a:t>社：</a:t>
              </a:r>
              <a:r>
                <a:rPr lang="en-US" altLang="ja-JP" sz="800" dirty="0"/>
                <a:t>10.7%</a:t>
              </a:r>
              <a:r>
                <a:rPr lang="ja-JP" altLang="en-US" sz="800" dirty="0"/>
                <a:t>～</a:t>
              </a:r>
              <a:r>
                <a:rPr lang="en-US" altLang="ja-JP" sz="800" dirty="0"/>
                <a:t>12.1%</a:t>
              </a:r>
              <a:endParaRPr lang="ja-JP" altLang="en-US" sz="800" dirty="0"/>
            </a:p>
            <a:p>
              <a:pPr algn="ctr"/>
              <a:r>
                <a:rPr lang="en-US" altLang="ja-JP" sz="800" dirty="0"/>
                <a:t>J</a:t>
              </a:r>
              <a:r>
                <a:rPr lang="ja-JP" altLang="en-US" sz="800" dirty="0"/>
                <a:t>社：</a:t>
              </a:r>
              <a:r>
                <a:rPr lang="en-US" altLang="ja-JP" sz="800" dirty="0"/>
                <a:t>4.1%</a:t>
              </a:r>
              <a:r>
                <a:rPr lang="ja-JP" altLang="en-US" sz="800" dirty="0"/>
                <a:t>～</a:t>
              </a:r>
              <a:r>
                <a:rPr lang="en-US" altLang="ja-JP" sz="800" dirty="0"/>
                <a:t>4.8%</a:t>
              </a:r>
              <a:endParaRPr lang="ja-JP" altLang="en-US" sz="800" dirty="0"/>
            </a:p>
            <a:p>
              <a:pPr algn="ctr"/>
              <a:r>
                <a:rPr lang="en-US" altLang="ja-JP" sz="800" dirty="0"/>
                <a:t>K</a:t>
              </a:r>
              <a:r>
                <a:rPr lang="ja-JP" altLang="en-US" sz="800" dirty="0"/>
                <a:t>社：</a:t>
              </a:r>
              <a:r>
                <a:rPr lang="en-US" altLang="ja-JP" sz="800" dirty="0"/>
                <a:t>3.8%</a:t>
              </a:r>
              <a:r>
                <a:rPr lang="ja-JP" altLang="en-US" sz="800" dirty="0"/>
                <a:t>～</a:t>
              </a:r>
              <a:r>
                <a:rPr lang="en-US" altLang="ja-JP" sz="800" dirty="0"/>
                <a:t>4.1%</a:t>
              </a:r>
              <a:endParaRPr lang="ja-JP" altLang="en-US" sz="800" dirty="0"/>
            </a:p>
            <a:p>
              <a:pPr algn="ctr"/>
              <a:r>
                <a:rPr lang="en-US" altLang="ja-JP" sz="800" dirty="0"/>
                <a:t>L</a:t>
              </a:r>
              <a:r>
                <a:rPr lang="ja-JP" altLang="en-US" sz="800" dirty="0"/>
                <a:t>社：</a:t>
              </a:r>
              <a:r>
                <a:rPr lang="en-US" altLang="ja-JP" sz="800" dirty="0"/>
                <a:t>2.3%</a:t>
              </a:r>
              <a:r>
                <a:rPr lang="ja-JP" altLang="en-US" sz="800" dirty="0"/>
                <a:t>～</a:t>
              </a:r>
              <a:r>
                <a:rPr lang="en-US" altLang="ja-JP" sz="800" dirty="0"/>
                <a:t>4.3%</a:t>
              </a:r>
              <a:endParaRPr lang="ja-JP" altLang="en-US" sz="800" dirty="0"/>
            </a:p>
            <a:p>
              <a:pPr algn="ctr"/>
              <a:r>
                <a:rPr lang="en-US" altLang="ja-JP" sz="800" dirty="0"/>
                <a:t>M</a:t>
              </a:r>
              <a:r>
                <a:rPr lang="ja-JP" altLang="en-US" sz="800" dirty="0"/>
                <a:t>社：</a:t>
              </a:r>
              <a:r>
                <a:rPr lang="en-US" altLang="ja-JP" sz="800" dirty="0"/>
                <a:t>9.1%</a:t>
              </a:r>
              <a:r>
                <a:rPr lang="ja-JP" altLang="en-US" sz="800" dirty="0"/>
                <a:t>～</a:t>
              </a:r>
              <a:r>
                <a:rPr lang="en-US" altLang="ja-JP" sz="800" dirty="0"/>
                <a:t>11.1%</a:t>
              </a:r>
              <a:endParaRPr lang="ja-JP" altLang="en-US" sz="800" dirty="0"/>
            </a:p>
            <a:p>
              <a:pPr algn="ctr"/>
              <a:r>
                <a:rPr lang="en-US" altLang="ja-JP" sz="800" dirty="0"/>
                <a:t>N</a:t>
              </a:r>
              <a:r>
                <a:rPr lang="ja-JP" altLang="en-US" sz="800" dirty="0"/>
                <a:t>社：</a:t>
              </a:r>
              <a:r>
                <a:rPr lang="en-US" altLang="ja-JP" sz="800" dirty="0"/>
                <a:t>33.5%</a:t>
              </a:r>
              <a:r>
                <a:rPr lang="ja-JP" altLang="en-US" sz="800" dirty="0"/>
                <a:t>～</a:t>
              </a:r>
              <a:r>
                <a:rPr lang="en-US" altLang="ja-JP" sz="800" dirty="0"/>
                <a:t>35.5%</a:t>
              </a:r>
              <a:endParaRPr lang="ja-JP" altLang="en-US" sz="800" dirty="0"/>
            </a:p>
          </p:txBody>
        </p:sp>
      </p:grpSp>
      <p:grpSp>
        <p:nvGrpSpPr>
          <p:cNvPr id="55" name="グループ化 54"/>
          <p:cNvGrpSpPr/>
          <p:nvPr/>
        </p:nvGrpSpPr>
        <p:grpSpPr>
          <a:xfrm>
            <a:off x="8277548" y="2154692"/>
            <a:ext cx="2066925" cy="707696"/>
            <a:chOff x="7077075" y="2292679"/>
            <a:chExt cx="2066925" cy="707696"/>
          </a:xfrm>
        </p:grpSpPr>
        <p:sp>
          <p:nvSpPr>
            <p:cNvPr id="56" name="正方形/長方形 55"/>
            <p:cNvSpPr/>
            <p:nvPr/>
          </p:nvSpPr>
          <p:spPr>
            <a:xfrm>
              <a:off x="7077075" y="2292679"/>
              <a:ext cx="2066925" cy="707696"/>
            </a:xfrm>
            <a:prstGeom prst="rect">
              <a:avLst/>
            </a:prstGeom>
            <a:solidFill>
              <a:schemeClr val="bg1"/>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lgn="ctr"/>
              <a:r>
                <a:rPr lang="ja-JP" altLang="en-US" sz="1000" dirty="0">
                  <a:solidFill>
                    <a:schemeClr val="tx1"/>
                  </a:solidFill>
                </a:rPr>
                <a:t>全社の入荷に対する</a:t>
              </a:r>
              <a:endParaRPr lang="en-US" altLang="ja-JP" sz="1000" dirty="0">
                <a:solidFill>
                  <a:schemeClr val="tx1"/>
                </a:solidFill>
              </a:endParaRPr>
            </a:p>
            <a:p>
              <a:pPr algn="ctr"/>
              <a:r>
                <a:rPr lang="en-US" altLang="ja-JP" sz="1000" dirty="0">
                  <a:solidFill>
                    <a:srgbClr val="FF0000"/>
                  </a:solidFill>
                </a:rPr>
                <a:t>C</a:t>
              </a:r>
              <a:r>
                <a:rPr lang="ja-JP" altLang="en-US" sz="1000" dirty="0">
                  <a:solidFill>
                    <a:srgbClr val="FF0000"/>
                  </a:solidFill>
                </a:rPr>
                <a:t>社</a:t>
              </a:r>
              <a:r>
                <a:rPr lang="ja-JP" altLang="en-US" sz="1000" dirty="0">
                  <a:solidFill>
                    <a:schemeClr val="tx1"/>
                  </a:solidFill>
                </a:rPr>
                <a:t>からの入荷の比率は</a:t>
              </a:r>
              <a:r>
                <a:rPr lang="ja-JP" altLang="en-US" sz="1000" dirty="0">
                  <a:solidFill>
                    <a:srgbClr val="FF0000"/>
                  </a:solidFill>
                </a:rPr>
                <a:t>減少傾向</a:t>
              </a:r>
              <a:endParaRPr lang="en-US" altLang="ja-JP" sz="1000" dirty="0">
                <a:solidFill>
                  <a:srgbClr val="FF0000"/>
                </a:solidFill>
              </a:endParaRPr>
            </a:p>
          </p:txBody>
        </p:sp>
        <p:sp>
          <p:nvSpPr>
            <p:cNvPr id="57" name="大かっこ 56"/>
            <p:cNvSpPr/>
            <p:nvPr/>
          </p:nvSpPr>
          <p:spPr>
            <a:xfrm>
              <a:off x="7539037" y="2667002"/>
              <a:ext cx="1143000" cy="276223"/>
            </a:xfrm>
            <a:prstGeom prst="bracketPair">
              <a:avLst/>
            </a:prstGeom>
            <a:ln w="9525">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altLang="ja-JP" sz="800" dirty="0"/>
                <a:t>2013</a:t>
              </a:r>
              <a:r>
                <a:rPr lang="ja-JP" altLang="en-US" sz="800" dirty="0"/>
                <a:t>年 </a:t>
              </a:r>
              <a:r>
                <a:rPr lang="en-US" altLang="ja-JP" sz="800" dirty="0"/>
                <a:t>Q3</a:t>
              </a:r>
              <a:r>
                <a:rPr lang="ja-JP" altLang="en-US" sz="800" dirty="0"/>
                <a:t>：</a:t>
              </a:r>
              <a:r>
                <a:rPr lang="en-US" altLang="ja-JP" sz="800" dirty="0"/>
                <a:t>4.1%</a:t>
              </a:r>
            </a:p>
            <a:p>
              <a:pPr algn="ctr"/>
              <a:r>
                <a:rPr lang="ja-JP" altLang="en-US" sz="800" dirty="0"/>
                <a:t>→</a:t>
              </a:r>
              <a:r>
                <a:rPr lang="en-US" altLang="ja-JP" sz="800" dirty="0"/>
                <a:t>2014</a:t>
              </a:r>
              <a:r>
                <a:rPr lang="ja-JP" altLang="en-US" sz="800" dirty="0"/>
                <a:t>年 </a:t>
              </a:r>
              <a:r>
                <a:rPr lang="en-US" altLang="ja-JP" sz="800" dirty="0"/>
                <a:t>Q2</a:t>
              </a:r>
              <a:r>
                <a:rPr lang="ja-JP" altLang="en-US" sz="800" dirty="0"/>
                <a:t>：</a:t>
              </a:r>
              <a:r>
                <a:rPr lang="en-US" altLang="ja-JP" sz="800" dirty="0"/>
                <a:t>3.7%</a:t>
              </a:r>
            </a:p>
          </p:txBody>
        </p:sp>
      </p:grpSp>
      <p:grpSp>
        <p:nvGrpSpPr>
          <p:cNvPr id="58" name="グループ化 57"/>
          <p:cNvGrpSpPr/>
          <p:nvPr/>
        </p:nvGrpSpPr>
        <p:grpSpPr>
          <a:xfrm>
            <a:off x="8277548" y="2938123"/>
            <a:ext cx="2066925" cy="707696"/>
            <a:chOff x="7077075" y="3073729"/>
            <a:chExt cx="2066925" cy="707696"/>
          </a:xfrm>
        </p:grpSpPr>
        <p:sp>
          <p:nvSpPr>
            <p:cNvPr id="59" name="正方形/長方形 58"/>
            <p:cNvSpPr/>
            <p:nvPr/>
          </p:nvSpPr>
          <p:spPr>
            <a:xfrm>
              <a:off x="7077075" y="3073729"/>
              <a:ext cx="2066925" cy="707696"/>
            </a:xfrm>
            <a:prstGeom prst="rect">
              <a:avLst/>
            </a:prstGeom>
            <a:solidFill>
              <a:schemeClr val="bg1"/>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lgn="ctr"/>
              <a:r>
                <a:rPr lang="ja-JP" altLang="en-US" sz="1000" dirty="0">
                  <a:solidFill>
                    <a:schemeClr val="tx1"/>
                  </a:solidFill>
                </a:rPr>
                <a:t>全社の入荷に対する</a:t>
              </a:r>
              <a:endParaRPr lang="en-US" altLang="ja-JP" sz="1000" dirty="0">
                <a:solidFill>
                  <a:schemeClr val="tx1"/>
                </a:solidFill>
              </a:endParaRPr>
            </a:p>
            <a:p>
              <a:pPr algn="ctr"/>
              <a:r>
                <a:rPr lang="en-US" altLang="ja-JP" sz="1000" dirty="0">
                  <a:solidFill>
                    <a:srgbClr val="FF0000"/>
                  </a:solidFill>
                </a:rPr>
                <a:t>E</a:t>
              </a:r>
              <a:r>
                <a:rPr lang="ja-JP" altLang="en-US" sz="1000" dirty="0">
                  <a:solidFill>
                    <a:srgbClr val="FF0000"/>
                  </a:solidFill>
                </a:rPr>
                <a:t>社</a:t>
              </a:r>
              <a:r>
                <a:rPr lang="ja-JP" altLang="en-US" sz="1000" dirty="0">
                  <a:solidFill>
                    <a:schemeClr val="tx1"/>
                  </a:solidFill>
                </a:rPr>
                <a:t>からの入荷の比率は</a:t>
              </a:r>
              <a:r>
                <a:rPr lang="ja-JP" altLang="en-US" sz="1000" dirty="0">
                  <a:solidFill>
                    <a:srgbClr val="FF0000"/>
                  </a:solidFill>
                </a:rPr>
                <a:t>減少傾向</a:t>
              </a:r>
              <a:endParaRPr lang="en-US" altLang="ja-JP" sz="1000" dirty="0">
                <a:solidFill>
                  <a:srgbClr val="FF0000"/>
                </a:solidFill>
              </a:endParaRPr>
            </a:p>
          </p:txBody>
        </p:sp>
        <p:sp>
          <p:nvSpPr>
            <p:cNvPr id="60" name="大かっこ 59"/>
            <p:cNvSpPr/>
            <p:nvPr/>
          </p:nvSpPr>
          <p:spPr>
            <a:xfrm>
              <a:off x="7539037" y="3448052"/>
              <a:ext cx="1143000" cy="276223"/>
            </a:xfrm>
            <a:prstGeom prst="bracketPair">
              <a:avLst/>
            </a:prstGeom>
            <a:ln w="9525">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altLang="ja-JP" sz="800" dirty="0"/>
                <a:t>2013</a:t>
              </a:r>
              <a:r>
                <a:rPr lang="ja-JP" altLang="en-US" sz="800" dirty="0"/>
                <a:t>年 </a:t>
              </a:r>
              <a:r>
                <a:rPr lang="en-US" altLang="ja-JP" sz="800" dirty="0"/>
                <a:t>Q3</a:t>
              </a:r>
              <a:r>
                <a:rPr lang="ja-JP" altLang="en-US" sz="800" dirty="0"/>
                <a:t>：</a:t>
              </a:r>
              <a:r>
                <a:rPr lang="en-US" altLang="ja-JP" sz="800" dirty="0"/>
                <a:t>4.8%</a:t>
              </a:r>
            </a:p>
            <a:p>
              <a:pPr algn="ctr"/>
              <a:r>
                <a:rPr lang="ja-JP" altLang="en-US" sz="800" dirty="0"/>
                <a:t>→</a:t>
              </a:r>
              <a:r>
                <a:rPr lang="en-US" altLang="ja-JP" sz="800" dirty="0"/>
                <a:t>2014</a:t>
              </a:r>
              <a:r>
                <a:rPr lang="ja-JP" altLang="en-US" sz="800" dirty="0"/>
                <a:t>年 </a:t>
              </a:r>
              <a:r>
                <a:rPr lang="en-US" altLang="ja-JP" sz="800" dirty="0"/>
                <a:t>Q2</a:t>
              </a:r>
              <a:r>
                <a:rPr lang="ja-JP" altLang="en-US" sz="800" dirty="0"/>
                <a:t>：</a:t>
              </a:r>
              <a:r>
                <a:rPr lang="en-US" altLang="ja-JP" sz="800" dirty="0"/>
                <a:t>3.8%</a:t>
              </a:r>
            </a:p>
          </p:txBody>
        </p:sp>
      </p:grpSp>
      <p:grpSp>
        <p:nvGrpSpPr>
          <p:cNvPr id="61" name="グループ化 60"/>
          <p:cNvGrpSpPr/>
          <p:nvPr/>
        </p:nvGrpSpPr>
        <p:grpSpPr>
          <a:xfrm>
            <a:off x="8277548" y="3721554"/>
            <a:ext cx="2066925" cy="707696"/>
            <a:chOff x="7077075" y="3845254"/>
            <a:chExt cx="2066925" cy="707696"/>
          </a:xfrm>
        </p:grpSpPr>
        <p:sp>
          <p:nvSpPr>
            <p:cNvPr id="62" name="正方形/長方形 61"/>
            <p:cNvSpPr/>
            <p:nvPr/>
          </p:nvSpPr>
          <p:spPr>
            <a:xfrm>
              <a:off x="7077075" y="3845254"/>
              <a:ext cx="2066925" cy="707696"/>
            </a:xfrm>
            <a:prstGeom prst="rect">
              <a:avLst/>
            </a:prstGeom>
            <a:solidFill>
              <a:schemeClr val="bg1"/>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lgn="ctr"/>
              <a:r>
                <a:rPr lang="ja-JP" altLang="en-US" sz="1000" dirty="0">
                  <a:solidFill>
                    <a:schemeClr val="tx1"/>
                  </a:solidFill>
                </a:rPr>
                <a:t>全社の入荷に対する</a:t>
              </a:r>
              <a:endParaRPr lang="en-US" altLang="ja-JP" sz="1000" dirty="0">
                <a:solidFill>
                  <a:schemeClr val="tx1"/>
                </a:solidFill>
              </a:endParaRPr>
            </a:p>
            <a:p>
              <a:pPr algn="ctr"/>
              <a:r>
                <a:rPr lang="en-US" altLang="ja-JP" sz="1000" dirty="0">
                  <a:solidFill>
                    <a:srgbClr val="FF0000"/>
                  </a:solidFill>
                </a:rPr>
                <a:t>J</a:t>
              </a:r>
              <a:r>
                <a:rPr lang="ja-JP" altLang="en-US" sz="1000" dirty="0">
                  <a:solidFill>
                    <a:srgbClr val="FF0000"/>
                  </a:solidFill>
                </a:rPr>
                <a:t>社</a:t>
              </a:r>
              <a:r>
                <a:rPr lang="ja-JP" altLang="en-US" sz="1000" dirty="0">
                  <a:solidFill>
                    <a:schemeClr val="tx1"/>
                  </a:solidFill>
                </a:rPr>
                <a:t>からの入荷の比率は</a:t>
              </a:r>
              <a:r>
                <a:rPr lang="ja-JP" altLang="en-US" sz="1000" dirty="0">
                  <a:solidFill>
                    <a:srgbClr val="FF0000"/>
                  </a:solidFill>
                </a:rPr>
                <a:t>減少傾向</a:t>
              </a:r>
              <a:endParaRPr lang="en-US" altLang="ja-JP" sz="1000" dirty="0">
                <a:solidFill>
                  <a:srgbClr val="FF0000"/>
                </a:solidFill>
              </a:endParaRPr>
            </a:p>
          </p:txBody>
        </p:sp>
        <p:sp>
          <p:nvSpPr>
            <p:cNvPr id="63" name="大かっこ 62"/>
            <p:cNvSpPr/>
            <p:nvPr/>
          </p:nvSpPr>
          <p:spPr>
            <a:xfrm>
              <a:off x="7539037" y="4219577"/>
              <a:ext cx="1143000" cy="276223"/>
            </a:xfrm>
            <a:prstGeom prst="bracketPair">
              <a:avLst/>
            </a:prstGeom>
            <a:ln w="9525">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altLang="ja-JP" sz="800" dirty="0"/>
                <a:t>2013</a:t>
              </a:r>
              <a:r>
                <a:rPr lang="ja-JP" altLang="en-US" sz="800" dirty="0"/>
                <a:t>年 </a:t>
              </a:r>
              <a:r>
                <a:rPr lang="en-US" altLang="ja-JP" sz="800" dirty="0"/>
                <a:t>Q3</a:t>
              </a:r>
              <a:r>
                <a:rPr lang="ja-JP" altLang="en-US" sz="800" dirty="0"/>
                <a:t>：</a:t>
              </a:r>
              <a:r>
                <a:rPr lang="en-US" altLang="ja-JP" sz="800" dirty="0"/>
                <a:t>4.8%</a:t>
              </a:r>
            </a:p>
            <a:p>
              <a:pPr algn="ctr"/>
              <a:r>
                <a:rPr lang="ja-JP" altLang="en-US" sz="800" dirty="0"/>
                <a:t>→</a:t>
              </a:r>
              <a:r>
                <a:rPr lang="en-US" altLang="ja-JP" sz="800" dirty="0"/>
                <a:t>2014</a:t>
              </a:r>
              <a:r>
                <a:rPr lang="ja-JP" altLang="en-US" sz="800" dirty="0"/>
                <a:t>年 </a:t>
              </a:r>
              <a:r>
                <a:rPr lang="en-US" altLang="ja-JP" sz="800" dirty="0"/>
                <a:t>Q2</a:t>
              </a:r>
              <a:r>
                <a:rPr lang="ja-JP" altLang="en-US" sz="800" dirty="0"/>
                <a:t>：</a:t>
              </a:r>
              <a:r>
                <a:rPr lang="en-US" altLang="ja-JP" sz="800" dirty="0"/>
                <a:t>4.1%</a:t>
              </a:r>
            </a:p>
          </p:txBody>
        </p:sp>
      </p:grpSp>
      <p:grpSp>
        <p:nvGrpSpPr>
          <p:cNvPr id="64" name="グループ化 63"/>
          <p:cNvGrpSpPr/>
          <p:nvPr/>
        </p:nvGrpSpPr>
        <p:grpSpPr>
          <a:xfrm>
            <a:off x="8277548" y="4504985"/>
            <a:ext cx="2066925" cy="707696"/>
            <a:chOff x="7077075" y="4616779"/>
            <a:chExt cx="2066925" cy="707696"/>
          </a:xfrm>
        </p:grpSpPr>
        <p:sp>
          <p:nvSpPr>
            <p:cNvPr id="65" name="正方形/長方形 64"/>
            <p:cNvSpPr/>
            <p:nvPr/>
          </p:nvSpPr>
          <p:spPr>
            <a:xfrm>
              <a:off x="7077075" y="4616779"/>
              <a:ext cx="2066925" cy="707696"/>
            </a:xfrm>
            <a:prstGeom prst="rect">
              <a:avLst/>
            </a:prstGeom>
            <a:solidFill>
              <a:schemeClr val="bg1"/>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lgn="ctr"/>
              <a:r>
                <a:rPr lang="ja-JP" altLang="en-US" sz="1000" dirty="0">
                  <a:solidFill>
                    <a:schemeClr val="tx1"/>
                  </a:solidFill>
                </a:rPr>
                <a:t>全社の入荷に対する</a:t>
              </a:r>
              <a:endParaRPr lang="en-US" altLang="ja-JP" sz="1000" dirty="0">
                <a:solidFill>
                  <a:schemeClr val="tx1"/>
                </a:solidFill>
              </a:endParaRPr>
            </a:p>
            <a:p>
              <a:pPr algn="ctr"/>
              <a:r>
                <a:rPr lang="en-US" altLang="ja-JP" sz="1000" dirty="0">
                  <a:solidFill>
                    <a:schemeClr val="tx2"/>
                  </a:solidFill>
                </a:rPr>
                <a:t>L</a:t>
              </a:r>
              <a:r>
                <a:rPr lang="ja-JP" altLang="en-US" sz="1000" dirty="0">
                  <a:solidFill>
                    <a:schemeClr val="tx2"/>
                  </a:solidFill>
                </a:rPr>
                <a:t>社</a:t>
              </a:r>
              <a:r>
                <a:rPr lang="ja-JP" altLang="en-US" sz="1000" dirty="0">
                  <a:solidFill>
                    <a:schemeClr val="tx1"/>
                  </a:solidFill>
                </a:rPr>
                <a:t>からの入荷の比率は</a:t>
              </a:r>
              <a:r>
                <a:rPr lang="ja-JP" altLang="en-US" sz="1000" dirty="0">
                  <a:solidFill>
                    <a:schemeClr val="tx2"/>
                  </a:solidFill>
                </a:rPr>
                <a:t>増加傾向</a:t>
              </a:r>
              <a:endParaRPr lang="en-US" altLang="ja-JP" sz="1000" dirty="0">
                <a:solidFill>
                  <a:schemeClr val="tx2"/>
                </a:solidFill>
              </a:endParaRPr>
            </a:p>
          </p:txBody>
        </p:sp>
        <p:sp>
          <p:nvSpPr>
            <p:cNvPr id="66" name="大かっこ 65"/>
            <p:cNvSpPr/>
            <p:nvPr/>
          </p:nvSpPr>
          <p:spPr>
            <a:xfrm>
              <a:off x="7539037" y="4991102"/>
              <a:ext cx="1143000" cy="276223"/>
            </a:xfrm>
            <a:prstGeom prst="bracketPair">
              <a:avLst/>
            </a:prstGeom>
            <a:ln w="9525">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altLang="ja-JP" sz="800" dirty="0"/>
                <a:t>2013</a:t>
              </a:r>
              <a:r>
                <a:rPr lang="ja-JP" altLang="en-US" sz="800" dirty="0"/>
                <a:t>年 </a:t>
              </a:r>
              <a:r>
                <a:rPr lang="en-US" altLang="ja-JP" sz="800" dirty="0"/>
                <a:t>Q3</a:t>
              </a:r>
              <a:r>
                <a:rPr lang="ja-JP" altLang="en-US" sz="800" dirty="0"/>
                <a:t>：</a:t>
              </a:r>
              <a:r>
                <a:rPr lang="en-US" altLang="ja-JP" sz="800" dirty="0"/>
                <a:t>2.4%</a:t>
              </a:r>
            </a:p>
            <a:p>
              <a:pPr algn="ctr"/>
              <a:r>
                <a:rPr lang="ja-JP" altLang="en-US" sz="800" dirty="0"/>
                <a:t>→</a:t>
              </a:r>
              <a:r>
                <a:rPr lang="en-US" altLang="ja-JP" sz="800" dirty="0"/>
                <a:t>2014</a:t>
              </a:r>
              <a:r>
                <a:rPr lang="ja-JP" altLang="en-US" sz="800" dirty="0"/>
                <a:t>年 </a:t>
              </a:r>
              <a:r>
                <a:rPr lang="en-US" altLang="ja-JP" sz="800" dirty="0"/>
                <a:t>Q2</a:t>
              </a:r>
              <a:r>
                <a:rPr lang="ja-JP" altLang="en-US" sz="800" dirty="0"/>
                <a:t>：</a:t>
              </a:r>
              <a:r>
                <a:rPr lang="en-US" altLang="ja-JP" sz="800" dirty="0"/>
                <a:t>4.3%</a:t>
              </a:r>
            </a:p>
          </p:txBody>
        </p:sp>
      </p:grpSp>
      <p:grpSp>
        <p:nvGrpSpPr>
          <p:cNvPr id="67" name="グループ化 66"/>
          <p:cNvGrpSpPr/>
          <p:nvPr/>
        </p:nvGrpSpPr>
        <p:grpSpPr>
          <a:xfrm>
            <a:off x="8277548" y="5288417"/>
            <a:ext cx="2066925" cy="707696"/>
            <a:chOff x="7077075" y="5397829"/>
            <a:chExt cx="2066925" cy="707696"/>
          </a:xfrm>
        </p:grpSpPr>
        <p:sp>
          <p:nvSpPr>
            <p:cNvPr id="68" name="正方形/長方形 67"/>
            <p:cNvSpPr/>
            <p:nvPr/>
          </p:nvSpPr>
          <p:spPr>
            <a:xfrm>
              <a:off x="7077075" y="5397829"/>
              <a:ext cx="2066925" cy="707696"/>
            </a:xfrm>
            <a:prstGeom prst="rect">
              <a:avLst/>
            </a:prstGeom>
            <a:solidFill>
              <a:schemeClr val="bg1"/>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lgn="ctr"/>
              <a:r>
                <a:rPr lang="ja-JP" altLang="en-US" sz="1000" dirty="0">
                  <a:solidFill>
                    <a:schemeClr val="tx1"/>
                  </a:solidFill>
                </a:rPr>
                <a:t>全社の入荷に対する</a:t>
              </a:r>
              <a:endParaRPr lang="en-US" altLang="ja-JP" sz="1000" dirty="0">
                <a:solidFill>
                  <a:schemeClr val="tx1"/>
                </a:solidFill>
              </a:endParaRPr>
            </a:p>
            <a:p>
              <a:pPr algn="ctr"/>
              <a:r>
                <a:rPr lang="en-US" altLang="ja-JP" sz="1000" dirty="0">
                  <a:solidFill>
                    <a:schemeClr val="tx2"/>
                  </a:solidFill>
                </a:rPr>
                <a:t>M</a:t>
              </a:r>
              <a:r>
                <a:rPr lang="ja-JP" altLang="en-US" sz="1000" dirty="0">
                  <a:solidFill>
                    <a:schemeClr val="tx2"/>
                  </a:solidFill>
                </a:rPr>
                <a:t>社</a:t>
              </a:r>
              <a:r>
                <a:rPr lang="ja-JP" altLang="en-US" sz="1000" dirty="0">
                  <a:solidFill>
                    <a:schemeClr val="tx1"/>
                  </a:solidFill>
                </a:rPr>
                <a:t>からの入荷の比率は</a:t>
              </a:r>
              <a:r>
                <a:rPr lang="ja-JP" altLang="en-US" sz="1000" dirty="0">
                  <a:solidFill>
                    <a:schemeClr val="tx2"/>
                  </a:solidFill>
                </a:rPr>
                <a:t>増加傾向</a:t>
              </a:r>
              <a:endParaRPr lang="en-US" altLang="ja-JP" sz="1000" dirty="0">
                <a:solidFill>
                  <a:schemeClr val="tx2"/>
                </a:solidFill>
              </a:endParaRPr>
            </a:p>
          </p:txBody>
        </p:sp>
        <p:sp>
          <p:nvSpPr>
            <p:cNvPr id="69" name="大かっこ 68"/>
            <p:cNvSpPr/>
            <p:nvPr/>
          </p:nvSpPr>
          <p:spPr>
            <a:xfrm>
              <a:off x="7539037" y="5772152"/>
              <a:ext cx="1143000" cy="276223"/>
            </a:xfrm>
            <a:prstGeom prst="bracketPair">
              <a:avLst/>
            </a:prstGeom>
            <a:ln w="9525">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txBody>
            <a:bodyPr wrap="none" rtlCol="0" anchor="ctr"/>
            <a:lstStyle/>
            <a:p>
              <a:pPr algn="ctr"/>
              <a:r>
                <a:rPr lang="en-US" altLang="ja-JP" sz="800" dirty="0"/>
                <a:t>2013</a:t>
              </a:r>
              <a:r>
                <a:rPr lang="ja-JP" altLang="en-US" sz="800" dirty="0"/>
                <a:t>年 </a:t>
              </a:r>
              <a:r>
                <a:rPr lang="en-US" altLang="ja-JP" sz="800" dirty="0"/>
                <a:t>Q3</a:t>
              </a:r>
              <a:r>
                <a:rPr lang="ja-JP" altLang="en-US" sz="800" dirty="0"/>
                <a:t>：</a:t>
              </a:r>
              <a:r>
                <a:rPr lang="en-US" altLang="ja-JP" sz="800" dirty="0"/>
                <a:t>9.2%</a:t>
              </a:r>
            </a:p>
            <a:p>
              <a:pPr algn="ctr"/>
              <a:r>
                <a:rPr lang="ja-JP" altLang="en-US" sz="800" dirty="0"/>
                <a:t>→</a:t>
              </a:r>
              <a:r>
                <a:rPr lang="en-US" altLang="ja-JP" sz="800" dirty="0"/>
                <a:t>2014</a:t>
              </a:r>
              <a:r>
                <a:rPr lang="ja-JP" altLang="en-US" sz="800" dirty="0"/>
                <a:t>年 </a:t>
              </a:r>
              <a:r>
                <a:rPr lang="en-US" altLang="ja-JP" sz="800" dirty="0"/>
                <a:t>Q2</a:t>
              </a:r>
              <a:r>
                <a:rPr lang="ja-JP" altLang="en-US" sz="800" dirty="0"/>
                <a:t>：</a:t>
              </a:r>
              <a:r>
                <a:rPr lang="en-US" altLang="ja-JP" sz="800" dirty="0"/>
                <a:t>11.1%</a:t>
              </a:r>
            </a:p>
          </p:txBody>
        </p:sp>
      </p:grpSp>
      <p:pic>
        <p:nvPicPr>
          <p:cNvPr id="70" name="図 69" descr="入荷実績.png"/>
          <p:cNvPicPr>
            <a:picLocks noChangeAspect="1"/>
          </p:cNvPicPr>
          <p:nvPr/>
        </p:nvPicPr>
        <p:blipFill>
          <a:blip r:embed="rId2" cstate="print"/>
          <a:stretch>
            <a:fillRect/>
          </a:stretch>
        </p:blipFill>
        <p:spPr>
          <a:xfrm>
            <a:off x="3587424" y="1809562"/>
            <a:ext cx="4567566" cy="4363740"/>
          </a:xfrm>
          <a:prstGeom prst="rect">
            <a:avLst/>
          </a:prstGeom>
        </p:spPr>
      </p:pic>
      <p:sp>
        <p:nvSpPr>
          <p:cNvPr id="71" name="正方形/長方形 70"/>
          <p:cNvSpPr/>
          <p:nvPr/>
        </p:nvSpPr>
        <p:spPr>
          <a:xfrm>
            <a:off x="3992565" y="2433763"/>
            <a:ext cx="276225" cy="152400"/>
          </a:xfrm>
          <a:prstGeom prst="rect">
            <a:avLst/>
          </a:prstGeom>
          <a:no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dirty="0">
              <a:solidFill>
                <a:schemeClr val="tx1"/>
              </a:solidFill>
            </a:endParaRPr>
          </a:p>
        </p:txBody>
      </p:sp>
      <p:sp>
        <p:nvSpPr>
          <p:cNvPr id="72" name="正方形/長方形 71"/>
          <p:cNvSpPr/>
          <p:nvPr/>
        </p:nvSpPr>
        <p:spPr>
          <a:xfrm>
            <a:off x="2229573" y="6194393"/>
            <a:ext cx="8058971" cy="373221"/>
          </a:xfrm>
          <a:prstGeom prst="rect">
            <a:avLst/>
          </a:prstGeom>
          <a:noFill/>
          <a:ln w="19050">
            <a:solidFill>
              <a:schemeClr val="bg1">
                <a:lumMod val="50000"/>
              </a:schemeClr>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marL="177800" indent="-177800" algn="ctr">
              <a:spcBef>
                <a:spcPts val="600"/>
              </a:spcBef>
            </a:pPr>
            <a:r>
              <a:rPr lang="ja-JP" altLang="en-US" sz="1400" dirty="0">
                <a:solidFill>
                  <a:schemeClr val="tx1"/>
                </a:solidFill>
              </a:rPr>
              <a:t>サンプル企業においては発注時、入荷時の数量が一致する想定のため、発注金額と入荷金額が一致</a:t>
            </a:r>
          </a:p>
        </p:txBody>
      </p:sp>
      <p:sp>
        <p:nvSpPr>
          <p:cNvPr id="74" name="四角形吹き出し 73"/>
          <p:cNvSpPr/>
          <p:nvPr/>
        </p:nvSpPr>
        <p:spPr>
          <a:xfrm>
            <a:off x="2068515" y="5421767"/>
            <a:ext cx="1857375" cy="526722"/>
          </a:xfrm>
          <a:prstGeom prst="wedgeRectCallout">
            <a:avLst>
              <a:gd name="adj1" fmla="val 52364"/>
              <a:gd name="adj2" fmla="val -89401"/>
            </a:avLst>
          </a:prstGeom>
          <a:solidFill>
            <a:schemeClr val="bg1"/>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1000" dirty="0">
                <a:solidFill>
                  <a:schemeClr val="tx1"/>
                </a:solidFill>
              </a:rPr>
              <a:t>N</a:t>
            </a:r>
            <a:r>
              <a:rPr lang="ja-JP" altLang="en-US" sz="1000" dirty="0">
                <a:solidFill>
                  <a:schemeClr val="tx1"/>
                </a:solidFill>
              </a:rPr>
              <a:t>社からの入荷が最も多く、</a:t>
            </a:r>
            <a:endParaRPr lang="en-US" altLang="ja-JP" sz="1000" dirty="0">
              <a:solidFill>
                <a:schemeClr val="tx1"/>
              </a:solidFill>
            </a:endParaRPr>
          </a:p>
          <a:p>
            <a:pPr algn="ctr"/>
            <a:r>
              <a:rPr lang="ja-JP" altLang="en-US" sz="1000" dirty="0">
                <a:solidFill>
                  <a:schemeClr val="tx1"/>
                </a:solidFill>
              </a:rPr>
              <a:t>全体の約</a:t>
            </a:r>
            <a:r>
              <a:rPr lang="en-US" altLang="ja-JP" sz="1000" dirty="0">
                <a:solidFill>
                  <a:schemeClr val="tx1"/>
                </a:solidFill>
              </a:rPr>
              <a:t>35%</a:t>
            </a:r>
            <a:r>
              <a:rPr lang="ja-JP" altLang="en-US" sz="1000" dirty="0">
                <a:solidFill>
                  <a:schemeClr val="tx1"/>
                </a:solidFill>
              </a:rPr>
              <a:t>を占める</a:t>
            </a:r>
            <a:endParaRPr lang="en-US" altLang="ja-JP" sz="1000" dirty="0">
              <a:solidFill>
                <a:schemeClr val="tx1"/>
              </a:solidFill>
            </a:endParaRPr>
          </a:p>
        </p:txBody>
      </p:sp>
      <p:sp>
        <p:nvSpPr>
          <p:cNvPr id="75" name="四角形吹き出し 74"/>
          <p:cNvSpPr/>
          <p:nvPr/>
        </p:nvSpPr>
        <p:spPr>
          <a:xfrm>
            <a:off x="2203133" y="2070076"/>
            <a:ext cx="1543052" cy="600075"/>
          </a:xfrm>
          <a:prstGeom prst="wedgeRectCallout">
            <a:avLst>
              <a:gd name="adj1" fmla="val -16018"/>
              <a:gd name="adj2" fmla="val 26732"/>
            </a:avLst>
          </a:prstGeom>
          <a:solidFill>
            <a:schemeClr val="bg1"/>
          </a:solidFill>
          <a:ln w="28575">
            <a:solidFill>
              <a:srgbClr val="C00000"/>
            </a:solidFill>
            <a:prstDash val="solid"/>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ja-JP" altLang="en-US" sz="1000" dirty="0">
                <a:solidFill>
                  <a:schemeClr val="tx1"/>
                </a:solidFill>
              </a:rPr>
              <a:t>直近</a:t>
            </a:r>
            <a:r>
              <a:rPr lang="en-US" altLang="ja-JP" sz="1000" dirty="0">
                <a:solidFill>
                  <a:schemeClr val="tx1"/>
                </a:solidFill>
              </a:rPr>
              <a:t>1</a:t>
            </a:r>
            <a:r>
              <a:rPr lang="ja-JP" altLang="en-US" sz="1000" dirty="0">
                <a:solidFill>
                  <a:schemeClr val="tx1"/>
                </a:solidFill>
              </a:rPr>
              <a:t>年間においては</a:t>
            </a:r>
            <a:endParaRPr lang="en-US" altLang="ja-JP" sz="1000" dirty="0">
              <a:solidFill>
                <a:schemeClr val="tx1"/>
              </a:solidFill>
            </a:endParaRPr>
          </a:p>
          <a:p>
            <a:pPr algn="ctr"/>
            <a:r>
              <a:rPr lang="ja-JP" altLang="en-US" sz="1000" dirty="0">
                <a:solidFill>
                  <a:schemeClr val="tx1"/>
                </a:solidFill>
              </a:rPr>
              <a:t>新たな仕入先は</a:t>
            </a:r>
            <a:endParaRPr lang="en-US" altLang="ja-JP" sz="1000" dirty="0">
              <a:solidFill>
                <a:schemeClr val="tx1"/>
              </a:solidFill>
            </a:endParaRPr>
          </a:p>
          <a:p>
            <a:pPr algn="ctr"/>
            <a:r>
              <a:rPr lang="ja-JP" altLang="en-US" sz="1000" dirty="0">
                <a:solidFill>
                  <a:schemeClr val="tx1"/>
                </a:solidFill>
              </a:rPr>
              <a:t>発生はしていない</a:t>
            </a:r>
            <a:endParaRPr lang="en-US" altLang="ja-JP" sz="1000" dirty="0">
              <a:solidFill>
                <a:schemeClr val="tx1"/>
              </a:solidFill>
            </a:endParaRPr>
          </a:p>
        </p:txBody>
      </p:sp>
      <p:sp>
        <p:nvSpPr>
          <p:cNvPr id="37" name="正方形/長方形 36"/>
          <p:cNvSpPr/>
          <p:nvPr/>
        </p:nvSpPr>
        <p:spPr>
          <a:xfrm>
            <a:off x="6917905" y="1916832"/>
            <a:ext cx="648072" cy="42484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76" name="直線矢印コネクタ 75"/>
          <p:cNvCxnSpPr>
            <a:stCxn id="56" idx="1"/>
          </p:cNvCxnSpPr>
          <p:nvPr/>
        </p:nvCxnSpPr>
        <p:spPr>
          <a:xfrm flipH="1">
            <a:off x="6848721" y="2508540"/>
            <a:ext cx="1428826" cy="200380"/>
          </a:xfrm>
          <a:prstGeom prst="straightConnector1">
            <a:avLst/>
          </a:prstGeom>
          <a:solidFill>
            <a:schemeClr val="bg1"/>
          </a:solidFill>
          <a:ln w="28575">
            <a:solidFill>
              <a:srgbClr val="C00000"/>
            </a:solidFill>
            <a:tailEnd type="triangle"/>
          </a:ln>
          <a:effectLst/>
        </p:spPr>
        <p:style>
          <a:lnRef idx="1">
            <a:schemeClr val="accent1"/>
          </a:lnRef>
          <a:fillRef idx="3">
            <a:schemeClr val="accent1"/>
          </a:fillRef>
          <a:effectRef idx="2">
            <a:schemeClr val="accent1"/>
          </a:effectRef>
          <a:fontRef idx="minor">
            <a:schemeClr val="lt1"/>
          </a:fontRef>
        </p:style>
      </p:cxnSp>
      <p:cxnSp>
        <p:nvCxnSpPr>
          <p:cNvPr id="77" name="直線矢印コネクタ 76"/>
          <p:cNvCxnSpPr>
            <a:stCxn id="59" idx="1"/>
          </p:cNvCxnSpPr>
          <p:nvPr/>
        </p:nvCxnSpPr>
        <p:spPr>
          <a:xfrm flipH="1" flipV="1">
            <a:off x="6848721" y="2967137"/>
            <a:ext cx="1428826" cy="324835"/>
          </a:xfrm>
          <a:prstGeom prst="straightConnector1">
            <a:avLst/>
          </a:prstGeom>
          <a:solidFill>
            <a:schemeClr val="bg1"/>
          </a:solidFill>
          <a:ln w="28575">
            <a:solidFill>
              <a:srgbClr val="C00000"/>
            </a:solidFill>
            <a:tailEnd type="triangle"/>
          </a:ln>
          <a:effectLst/>
        </p:spPr>
        <p:style>
          <a:lnRef idx="1">
            <a:schemeClr val="accent1"/>
          </a:lnRef>
          <a:fillRef idx="3">
            <a:schemeClr val="accent1"/>
          </a:fillRef>
          <a:effectRef idx="2">
            <a:schemeClr val="accent1"/>
          </a:effectRef>
          <a:fontRef idx="minor">
            <a:schemeClr val="lt1"/>
          </a:fontRef>
        </p:style>
      </p:cxnSp>
      <p:cxnSp>
        <p:nvCxnSpPr>
          <p:cNvPr id="78" name="直線矢印コネクタ 77"/>
          <p:cNvCxnSpPr>
            <a:stCxn id="62" idx="1"/>
          </p:cNvCxnSpPr>
          <p:nvPr/>
        </p:nvCxnSpPr>
        <p:spPr>
          <a:xfrm flipH="1" flipV="1">
            <a:off x="6848721" y="4037316"/>
            <a:ext cx="1428826" cy="38086"/>
          </a:xfrm>
          <a:prstGeom prst="straightConnector1">
            <a:avLst/>
          </a:prstGeom>
          <a:solidFill>
            <a:schemeClr val="bg1"/>
          </a:solidFill>
          <a:ln w="28575">
            <a:solidFill>
              <a:srgbClr val="C00000"/>
            </a:solidFill>
            <a:tailEnd type="triangle"/>
          </a:ln>
          <a:effectLst/>
        </p:spPr>
        <p:style>
          <a:lnRef idx="1">
            <a:schemeClr val="accent1"/>
          </a:lnRef>
          <a:fillRef idx="3">
            <a:schemeClr val="accent1"/>
          </a:fillRef>
          <a:effectRef idx="2">
            <a:schemeClr val="accent1"/>
          </a:effectRef>
          <a:fontRef idx="minor">
            <a:schemeClr val="lt1"/>
          </a:fontRef>
        </p:style>
      </p:cxnSp>
      <p:cxnSp>
        <p:nvCxnSpPr>
          <p:cNvPr id="79" name="直線矢印コネクタ 78"/>
          <p:cNvCxnSpPr>
            <a:stCxn id="65" idx="1"/>
          </p:cNvCxnSpPr>
          <p:nvPr/>
        </p:nvCxnSpPr>
        <p:spPr>
          <a:xfrm flipH="1" flipV="1">
            <a:off x="6848721" y="4293097"/>
            <a:ext cx="1428826" cy="565737"/>
          </a:xfrm>
          <a:prstGeom prst="straightConnector1">
            <a:avLst/>
          </a:prstGeom>
          <a:solidFill>
            <a:schemeClr val="bg1"/>
          </a:solidFill>
          <a:ln w="28575">
            <a:solidFill>
              <a:srgbClr val="C00000"/>
            </a:solidFill>
            <a:tailEnd type="triangle"/>
          </a:ln>
          <a:effectLst/>
        </p:spPr>
        <p:style>
          <a:lnRef idx="1">
            <a:schemeClr val="accent1"/>
          </a:lnRef>
          <a:fillRef idx="3">
            <a:schemeClr val="accent1"/>
          </a:fillRef>
          <a:effectRef idx="2">
            <a:schemeClr val="accent1"/>
          </a:effectRef>
          <a:fontRef idx="minor">
            <a:schemeClr val="lt1"/>
          </a:fontRef>
        </p:style>
      </p:cxnSp>
      <p:cxnSp>
        <p:nvCxnSpPr>
          <p:cNvPr id="80" name="直線矢印コネクタ 79"/>
          <p:cNvCxnSpPr>
            <a:stCxn id="68" idx="1"/>
          </p:cNvCxnSpPr>
          <p:nvPr/>
        </p:nvCxnSpPr>
        <p:spPr>
          <a:xfrm flipH="1" flipV="1">
            <a:off x="6848721" y="4581129"/>
            <a:ext cx="1428826" cy="1061137"/>
          </a:xfrm>
          <a:prstGeom prst="straightConnector1">
            <a:avLst/>
          </a:prstGeom>
          <a:solidFill>
            <a:schemeClr val="bg1"/>
          </a:solidFill>
          <a:ln w="28575">
            <a:solidFill>
              <a:srgbClr val="C00000"/>
            </a:solidFill>
            <a:tailEnd type="triangle"/>
          </a:ln>
          <a:effectLst/>
        </p:spPr>
        <p:style>
          <a:lnRef idx="1">
            <a:schemeClr val="accent1"/>
          </a:lnRef>
          <a:fillRef idx="3">
            <a:schemeClr val="accent1"/>
          </a:fillRef>
          <a:effectRef idx="2">
            <a:schemeClr val="accent1"/>
          </a:effectRef>
          <a:fontRef idx="minor">
            <a:schemeClr val="lt1"/>
          </a:fontRef>
        </p:style>
      </p:cxnSp>
    </p:spTree>
    <p:extLst>
      <p:ext uri="{BB962C8B-B14F-4D97-AF65-F5344CB8AC3E}">
        <p14:creationId xmlns:p14="http://schemas.microsoft.com/office/powerpoint/2010/main" val="2240359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a:xfrm>
            <a:off x="1981200" y="274638"/>
            <a:ext cx="8229600" cy="706090"/>
          </a:xfrm>
        </p:spPr>
        <p:txBody>
          <a:bodyPr>
            <a:normAutofit/>
          </a:bodyPr>
          <a:lstStyle/>
          <a:p>
            <a:pPr algn="l"/>
            <a:r>
              <a:rPr lang="ja-JP" altLang="en-US" sz="2800" u="sng" dirty="0"/>
              <a:t>分析イメージ１１</a:t>
            </a:r>
            <a:r>
              <a:rPr lang="ja-JP" altLang="en-US" sz="2000" u="sng" dirty="0"/>
              <a:t>　－支払残高－</a:t>
            </a:r>
          </a:p>
        </p:txBody>
      </p:sp>
      <p:sp>
        <p:nvSpPr>
          <p:cNvPr id="21" name="スライド番号プレースホルダ 5"/>
          <p:cNvSpPr>
            <a:spLocks noGrp="1"/>
          </p:cNvSpPr>
          <p:nvPr>
            <p:ph type="sldNum" sz="quarter" idx="12"/>
          </p:nvPr>
        </p:nvSpPr>
        <p:spPr>
          <a:xfrm>
            <a:off x="8472264" y="6448252"/>
            <a:ext cx="2133600" cy="365125"/>
          </a:xfrm>
        </p:spPr>
        <p:txBody>
          <a:bodyPr/>
          <a:lstStyle/>
          <a:p>
            <a:fld id="{D2D8002D-B5B0-4BAC-B1F6-782DDCCE6D9C}" type="slidenum">
              <a:rPr lang="ja-JP" altLang="en-US" sz="1600"/>
              <a:pPr/>
              <a:t>22</a:t>
            </a:fld>
            <a:endParaRPr lang="ja-JP" altLang="en-US" sz="1600" dirty="0"/>
          </a:p>
        </p:txBody>
      </p:sp>
      <p:grpSp>
        <p:nvGrpSpPr>
          <p:cNvPr id="36" name="グループ化 35"/>
          <p:cNvGrpSpPr/>
          <p:nvPr/>
        </p:nvGrpSpPr>
        <p:grpSpPr>
          <a:xfrm>
            <a:off x="2269163" y="1522188"/>
            <a:ext cx="7941432" cy="342900"/>
            <a:chOff x="345318" y="2073772"/>
            <a:chExt cx="4497439" cy="342900"/>
          </a:xfrm>
        </p:grpSpPr>
        <p:sp>
          <p:nvSpPr>
            <p:cNvPr id="37" name="正方形/長方形 36"/>
            <p:cNvSpPr/>
            <p:nvPr/>
          </p:nvSpPr>
          <p:spPr>
            <a:xfrm>
              <a:off x="345318" y="2073772"/>
              <a:ext cx="4497439" cy="342900"/>
            </a:xfrm>
            <a:prstGeom prst="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defTabSz="457133"/>
              <a:r>
                <a:rPr lang="ja-JP" altLang="en-US" sz="1400" dirty="0">
                  <a:solidFill>
                    <a:srgbClr val="000000"/>
                  </a:solidFill>
                  <a:latin typeface="+mn-ea"/>
                </a:rPr>
                <a:t>②</a:t>
              </a:r>
              <a:r>
                <a:rPr lang="en-US" altLang="ja-JP" sz="1400" dirty="0">
                  <a:solidFill>
                    <a:srgbClr val="000000"/>
                  </a:solidFill>
                  <a:latin typeface="+mn-ea"/>
                </a:rPr>
                <a:t>-3.</a:t>
              </a:r>
              <a:r>
                <a:rPr lang="ja-JP" altLang="en-US" sz="1400" dirty="0">
                  <a:solidFill>
                    <a:srgbClr val="000000"/>
                  </a:solidFill>
                  <a:latin typeface="+mn-ea"/>
                </a:rPr>
                <a:t>支払残高</a:t>
              </a:r>
            </a:p>
          </p:txBody>
        </p:sp>
        <p:cxnSp>
          <p:nvCxnSpPr>
            <p:cNvPr id="38" name="直線コネクタ 37"/>
            <p:cNvCxnSpPr/>
            <p:nvPr/>
          </p:nvCxnSpPr>
          <p:spPr>
            <a:xfrm>
              <a:off x="345318" y="2416672"/>
              <a:ext cx="4497439" cy="0"/>
            </a:xfrm>
            <a:prstGeom prst="line">
              <a:avLst/>
            </a:prstGeom>
            <a:ln w="19050">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grpSp>
      <p:pic>
        <p:nvPicPr>
          <p:cNvPr id="39" name="図 38"/>
          <p:cNvPicPr>
            <a:picLocks noChangeAspect="1"/>
          </p:cNvPicPr>
          <p:nvPr/>
        </p:nvPicPr>
        <p:blipFill rotWithShape="1">
          <a:blip r:embed="rId2" cstate="print">
            <a:extLst>
              <a:ext uri="{28A0092B-C50C-407E-A947-70E740481C1C}">
                <a14:useLocalDpi xmlns:a14="http://schemas.microsoft.com/office/drawing/2010/main" val="0"/>
              </a:ext>
            </a:extLst>
          </a:blip>
          <a:srcRect r="1763"/>
          <a:stretch/>
        </p:blipFill>
        <p:spPr>
          <a:xfrm>
            <a:off x="2081005" y="1886361"/>
            <a:ext cx="8317748" cy="4247740"/>
          </a:xfrm>
          <a:prstGeom prst="rect">
            <a:avLst/>
          </a:prstGeom>
        </p:spPr>
      </p:pic>
    </p:spTree>
    <p:extLst>
      <p:ext uri="{BB962C8B-B14F-4D97-AF65-F5344CB8AC3E}">
        <p14:creationId xmlns:p14="http://schemas.microsoft.com/office/powerpoint/2010/main" val="29868080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a:xfrm>
            <a:off x="1981200" y="274638"/>
            <a:ext cx="8229600" cy="706090"/>
          </a:xfrm>
        </p:spPr>
        <p:txBody>
          <a:bodyPr>
            <a:normAutofit/>
          </a:bodyPr>
          <a:lstStyle/>
          <a:p>
            <a:pPr algn="l"/>
            <a:r>
              <a:rPr lang="ja-JP" altLang="en-US" sz="2800" u="sng" dirty="0"/>
              <a:t>分析イメージ１２</a:t>
            </a:r>
            <a:r>
              <a:rPr lang="ja-JP" altLang="en-US" sz="2000" u="sng" dirty="0"/>
              <a:t>　－出金実績－</a:t>
            </a:r>
          </a:p>
        </p:txBody>
      </p:sp>
      <p:sp>
        <p:nvSpPr>
          <p:cNvPr id="21" name="スライド番号プレースホルダ 5"/>
          <p:cNvSpPr>
            <a:spLocks noGrp="1"/>
          </p:cNvSpPr>
          <p:nvPr>
            <p:ph type="sldNum" sz="quarter" idx="12"/>
          </p:nvPr>
        </p:nvSpPr>
        <p:spPr>
          <a:xfrm>
            <a:off x="8472264" y="6448252"/>
            <a:ext cx="2133600" cy="365125"/>
          </a:xfrm>
        </p:spPr>
        <p:txBody>
          <a:bodyPr/>
          <a:lstStyle/>
          <a:p>
            <a:fld id="{D2D8002D-B5B0-4BAC-B1F6-782DDCCE6D9C}" type="slidenum">
              <a:rPr lang="ja-JP" altLang="en-US" sz="1600"/>
              <a:pPr/>
              <a:t>23</a:t>
            </a:fld>
            <a:endParaRPr lang="ja-JP" altLang="en-US" sz="1600" dirty="0"/>
          </a:p>
        </p:txBody>
      </p:sp>
      <p:pic>
        <p:nvPicPr>
          <p:cNvPr id="9" name="図 8" descr="出勤実績.png"/>
          <p:cNvPicPr>
            <a:picLocks noChangeAspect="1"/>
          </p:cNvPicPr>
          <p:nvPr/>
        </p:nvPicPr>
        <p:blipFill>
          <a:blip r:embed="rId2" cstate="print"/>
          <a:stretch>
            <a:fillRect/>
          </a:stretch>
        </p:blipFill>
        <p:spPr>
          <a:xfrm>
            <a:off x="2654220" y="1869234"/>
            <a:ext cx="7239652" cy="4631899"/>
          </a:xfrm>
          <a:prstGeom prst="rect">
            <a:avLst/>
          </a:prstGeom>
        </p:spPr>
      </p:pic>
      <p:grpSp>
        <p:nvGrpSpPr>
          <p:cNvPr id="10" name="グループ化 9"/>
          <p:cNvGrpSpPr/>
          <p:nvPr/>
        </p:nvGrpSpPr>
        <p:grpSpPr>
          <a:xfrm>
            <a:off x="2265099" y="1412776"/>
            <a:ext cx="7941432" cy="342900"/>
            <a:chOff x="345318" y="2073772"/>
            <a:chExt cx="4497439" cy="342900"/>
          </a:xfrm>
        </p:grpSpPr>
        <p:sp>
          <p:nvSpPr>
            <p:cNvPr id="11" name="正方形/長方形 10"/>
            <p:cNvSpPr/>
            <p:nvPr/>
          </p:nvSpPr>
          <p:spPr>
            <a:xfrm>
              <a:off x="345318" y="2073772"/>
              <a:ext cx="4497439" cy="342900"/>
            </a:xfrm>
            <a:prstGeom prst="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defTabSz="457133"/>
              <a:r>
                <a:rPr lang="ja-JP" altLang="en-US" sz="1400" dirty="0">
                  <a:solidFill>
                    <a:srgbClr val="000000"/>
                  </a:solidFill>
                  <a:latin typeface="+mn-ea"/>
                </a:rPr>
                <a:t>②</a:t>
              </a:r>
              <a:r>
                <a:rPr lang="en-US" altLang="ja-JP" sz="1400" dirty="0">
                  <a:solidFill>
                    <a:srgbClr val="000000"/>
                  </a:solidFill>
                  <a:latin typeface="+mn-ea"/>
                </a:rPr>
                <a:t>-4.</a:t>
              </a:r>
              <a:r>
                <a:rPr lang="ja-JP" altLang="en-US" sz="1400" dirty="0">
                  <a:solidFill>
                    <a:srgbClr val="000000"/>
                  </a:solidFill>
                  <a:latin typeface="+mn-ea"/>
                </a:rPr>
                <a:t>出金実績</a:t>
              </a:r>
            </a:p>
          </p:txBody>
        </p:sp>
        <p:cxnSp>
          <p:nvCxnSpPr>
            <p:cNvPr id="12" name="直線コネクタ 11"/>
            <p:cNvCxnSpPr/>
            <p:nvPr/>
          </p:nvCxnSpPr>
          <p:spPr>
            <a:xfrm>
              <a:off x="345318" y="2416672"/>
              <a:ext cx="4497439" cy="0"/>
            </a:xfrm>
            <a:prstGeom prst="line">
              <a:avLst/>
            </a:prstGeom>
            <a:ln w="19050">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grpSp>
      <p:sp>
        <p:nvSpPr>
          <p:cNvPr id="13" name="四角形吹き出し 12"/>
          <p:cNvSpPr/>
          <p:nvPr/>
        </p:nvSpPr>
        <p:spPr>
          <a:xfrm>
            <a:off x="1559497" y="4632300"/>
            <a:ext cx="1506221" cy="668488"/>
          </a:xfrm>
          <a:prstGeom prst="wedgeRectCallout">
            <a:avLst>
              <a:gd name="adj1" fmla="val -16018"/>
              <a:gd name="adj2" fmla="val 26732"/>
            </a:avLst>
          </a:prstGeom>
          <a:solidFill>
            <a:schemeClr val="bg1"/>
          </a:solidFill>
          <a:ln w="28575">
            <a:solidFill>
              <a:srgbClr val="C00000"/>
            </a:solidFill>
            <a:prstDash val="solid"/>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ja-JP" altLang="en-US" sz="1000" dirty="0">
                <a:solidFill>
                  <a:schemeClr val="tx1"/>
                </a:solidFill>
              </a:rPr>
              <a:t>各月における出金額は</a:t>
            </a:r>
            <a:endParaRPr lang="en-US" altLang="ja-JP" sz="1000" dirty="0">
              <a:solidFill>
                <a:schemeClr val="tx1"/>
              </a:solidFill>
            </a:endParaRPr>
          </a:p>
          <a:p>
            <a:pPr algn="ctr"/>
            <a:r>
              <a:rPr lang="ja-JP" altLang="en-US" sz="1000" dirty="0">
                <a:solidFill>
                  <a:schemeClr val="tx1"/>
                </a:solidFill>
              </a:rPr>
              <a:t>前月の支払残高と一致</a:t>
            </a:r>
            <a:endParaRPr lang="en-US" altLang="ja-JP" sz="1000" dirty="0">
              <a:solidFill>
                <a:schemeClr val="tx1"/>
              </a:solidFill>
            </a:endParaRPr>
          </a:p>
          <a:p>
            <a:pPr algn="ctr"/>
            <a:r>
              <a:rPr lang="ja-JP" altLang="en-US" sz="1000" dirty="0">
                <a:solidFill>
                  <a:schemeClr val="tx1"/>
                </a:solidFill>
              </a:rPr>
              <a:t>（</a:t>
            </a:r>
            <a:r>
              <a:rPr lang="en-US" altLang="ja-JP" sz="1000" dirty="0">
                <a:solidFill>
                  <a:schemeClr val="tx1"/>
                </a:solidFill>
              </a:rPr>
              <a:t>p.39</a:t>
            </a:r>
            <a:r>
              <a:rPr lang="ja-JP" altLang="en-US" sz="1000" dirty="0">
                <a:solidFill>
                  <a:schemeClr val="tx1"/>
                </a:solidFill>
              </a:rPr>
              <a:t>参照）</a:t>
            </a:r>
            <a:endParaRPr lang="en-US" altLang="ja-JP" sz="1000" dirty="0">
              <a:solidFill>
                <a:schemeClr val="tx1"/>
              </a:solidFill>
            </a:endParaRPr>
          </a:p>
        </p:txBody>
      </p:sp>
    </p:spTree>
    <p:extLst>
      <p:ext uri="{BB962C8B-B14F-4D97-AF65-F5344CB8AC3E}">
        <p14:creationId xmlns:p14="http://schemas.microsoft.com/office/powerpoint/2010/main" val="30811978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a:xfrm>
            <a:off x="1981200" y="274638"/>
            <a:ext cx="8229600" cy="706090"/>
          </a:xfrm>
        </p:spPr>
        <p:txBody>
          <a:bodyPr>
            <a:normAutofit/>
          </a:bodyPr>
          <a:lstStyle/>
          <a:p>
            <a:pPr algn="l"/>
            <a:r>
              <a:rPr lang="ja-JP" altLang="en-US" sz="2800" u="sng" dirty="0"/>
              <a:t>分析イメージ１３</a:t>
            </a:r>
            <a:r>
              <a:rPr lang="ja-JP" altLang="en-US" sz="2000" u="sng" dirty="0"/>
              <a:t>　－支払サイト－</a:t>
            </a:r>
          </a:p>
        </p:txBody>
      </p:sp>
      <p:sp>
        <p:nvSpPr>
          <p:cNvPr id="21" name="スライド番号プレースホルダ 5"/>
          <p:cNvSpPr>
            <a:spLocks noGrp="1"/>
          </p:cNvSpPr>
          <p:nvPr>
            <p:ph type="sldNum" sz="quarter" idx="12"/>
          </p:nvPr>
        </p:nvSpPr>
        <p:spPr>
          <a:xfrm>
            <a:off x="8472264" y="6448252"/>
            <a:ext cx="2133600" cy="365125"/>
          </a:xfrm>
        </p:spPr>
        <p:txBody>
          <a:bodyPr/>
          <a:lstStyle/>
          <a:p>
            <a:fld id="{D2D8002D-B5B0-4BAC-B1F6-782DDCCE6D9C}" type="slidenum">
              <a:rPr lang="ja-JP" altLang="en-US" sz="1600"/>
              <a:pPr/>
              <a:t>24</a:t>
            </a:fld>
            <a:endParaRPr lang="ja-JP" altLang="en-US" sz="1600" dirty="0"/>
          </a:p>
        </p:txBody>
      </p:sp>
      <p:grpSp>
        <p:nvGrpSpPr>
          <p:cNvPr id="10" name="グループ化 9"/>
          <p:cNvGrpSpPr/>
          <p:nvPr/>
        </p:nvGrpSpPr>
        <p:grpSpPr>
          <a:xfrm>
            <a:off x="2211452" y="1522188"/>
            <a:ext cx="7941432" cy="342900"/>
            <a:chOff x="345318" y="2073772"/>
            <a:chExt cx="4497439" cy="342900"/>
          </a:xfrm>
        </p:grpSpPr>
        <p:sp>
          <p:nvSpPr>
            <p:cNvPr id="14" name="正方形/長方形 13"/>
            <p:cNvSpPr/>
            <p:nvPr/>
          </p:nvSpPr>
          <p:spPr>
            <a:xfrm>
              <a:off x="345318" y="2073772"/>
              <a:ext cx="4497439" cy="342900"/>
            </a:xfrm>
            <a:prstGeom prst="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defTabSz="457133"/>
              <a:r>
                <a:rPr lang="ja-JP" altLang="en-US" sz="1400" dirty="0">
                  <a:solidFill>
                    <a:srgbClr val="000000"/>
                  </a:solidFill>
                  <a:latin typeface="+mn-ea"/>
                </a:rPr>
                <a:t>②</a:t>
              </a:r>
              <a:r>
                <a:rPr lang="en-US" altLang="ja-JP" sz="1400" dirty="0">
                  <a:solidFill>
                    <a:srgbClr val="000000"/>
                  </a:solidFill>
                  <a:latin typeface="+mn-ea"/>
                </a:rPr>
                <a:t>-5.</a:t>
              </a:r>
              <a:r>
                <a:rPr lang="ja-JP" altLang="en-US" sz="1400" dirty="0">
                  <a:solidFill>
                    <a:srgbClr val="000000"/>
                  </a:solidFill>
                  <a:latin typeface="+mn-ea"/>
                </a:rPr>
                <a:t>支払サイト</a:t>
              </a:r>
            </a:p>
          </p:txBody>
        </p:sp>
        <p:cxnSp>
          <p:nvCxnSpPr>
            <p:cNvPr id="15" name="直線コネクタ 14"/>
            <p:cNvCxnSpPr/>
            <p:nvPr/>
          </p:nvCxnSpPr>
          <p:spPr>
            <a:xfrm>
              <a:off x="345318" y="2416672"/>
              <a:ext cx="4497439" cy="0"/>
            </a:xfrm>
            <a:prstGeom prst="line">
              <a:avLst/>
            </a:prstGeom>
            <a:ln w="19050">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grpSp>
      <p:pic>
        <p:nvPicPr>
          <p:cNvPr id="16" name="図 15"/>
          <p:cNvPicPr>
            <a:picLocks noChangeAspect="1"/>
          </p:cNvPicPr>
          <p:nvPr/>
        </p:nvPicPr>
        <p:blipFill rotWithShape="1">
          <a:blip r:embed="rId2" cstate="print">
            <a:extLst>
              <a:ext uri="{28A0092B-C50C-407E-A947-70E740481C1C}">
                <a14:useLocalDpi xmlns:a14="http://schemas.microsoft.com/office/drawing/2010/main" val="0"/>
              </a:ext>
            </a:extLst>
          </a:blip>
          <a:srcRect r="1890"/>
          <a:stretch/>
        </p:blipFill>
        <p:spPr>
          <a:xfrm>
            <a:off x="1991544" y="2004789"/>
            <a:ext cx="8381248" cy="4294412"/>
          </a:xfrm>
          <a:prstGeom prst="rect">
            <a:avLst/>
          </a:prstGeom>
        </p:spPr>
      </p:pic>
      <p:sp>
        <p:nvSpPr>
          <p:cNvPr id="17" name="正方形/長方形 16"/>
          <p:cNvSpPr/>
          <p:nvPr/>
        </p:nvSpPr>
        <p:spPr>
          <a:xfrm>
            <a:off x="2058301" y="3114676"/>
            <a:ext cx="1949451" cy="419100"/>
          </a:xfrm>
          <a:prstGeom prst="rect">
            <a:avLst/>
          </a:prstGeom>
          <a:solidFill>
            <a:schemeClr val="bg1"/>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1000" dirty="0">
                <a:solidFill>
                  <a:schemeClr val="tx1"/>
                </a:solidFill>
              </a:rPr>
              <a:t>12</a:t>
            </a:r>
            <a:r>
              <a:rPr lang="ja-JP" altLang="en-US" sz="1000" dirty="0">
                <a:solidFill>
                  <a:schemeClr val="tx1"/>
                </a:solidFill>
              </a:rPr>
              <a:t>社への支払サイトは、</a:t>
            </a:r>
            <a:endParaRPr lang="en-US" altLang="ja-JP" sz="1000" dirty="0">
              <a:solidFill>
                <a:schemeClr val="tx1"/>
              </a:solidFill>
            </a:endParaRPr>
          </a:p>
          <a:p>
            <a:pPr algn="ctr"/>
            <a:r>
              <a:rPr lang="en-US" altLang="ja-JP" sz="1000" dirty="0">
                <a:solidFill>
                  <a:schemeClr val="tx1"/>
                </a:solidFill>
              </a:rPr>
              <a:t>36</a:t>
            </a:r>
            <a:r>
              <a:rPr lang="ja-JP" altLang="en-US" sz="1000" dirty="0">
                <a:solidFill>
                  <a:schemeClr val="tx1"/>
                </a:solidFill>
              </a:rPr>
              <a:t>日～</a:t>
            </a:r>
            <a:r>
              <a:rPr lang="en-US" altLang="ja-JP" sz="1000" dirty="0">
                <a:solidFill>
                  <a:schemeClr val="tx1"/>
                </a:solidFill>
              </a:rPr>
              <a:t>43</a:t>
            </a:r>
            <a:r>
              <a:rPr lang="ja-JP" altLang="en-US" sz="1000" dirty="0">
                <a:solidFill>
                  <a:schemeClr val="tx1"/>
                </a:solidFill>
              </a:rPr>
              <a:t>日程度</a:t>
            </a:r>
            <a:endParaRPr lang="en-US" altLang="ja-JP" sz="1000" dirty="0">
              <a:solidFill>
                <a:schemeClr val="tx1"/>
              </a:solidFill>
            </a:endParaRPr>
          </a:p>
        </p:txBody>
      </p:sp>
      <p:cxnSp>
        <p:nvCxnSpPr>
          <p:cNvPr id="18" name="直線矢印コネクタ 17"/>
          <p:cNvCxnSpPr>
            <a:stCxn id="17" idx="3"/>
          </p:cNvCxnSpPr>
          <p:nvPr/>
        </p:nvCxnSpPr>
        <p:spPr>
          <a:xfrm flipV="1">
            <a:off x="4007752" y="2700338"/>
            <a:ext cx="165099" cy="623888"/>
          </a:xfrm>
          <a:prstGeom prst="straightConnector1">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215421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a:xfrm>
            <a:off x="1981200" y="274638"/>
            <a:ext cx="8229600" cy="706090"/>
          </a:xfrm>
        </p:spPr>
        <p:txBody>
          <a:bodyPr>
            <a:normAutofit/>
          </a:bodyPr>
          <a:lstStyle/>
          <a:p>
            <a:pPr algn="l"/>
            <a:r>
              <a:rPr lang="ja-JP" altLang="en-US" sz="2800" u="sng" dirty="0"/>
              <a:t>分析イメージ１４</a:t>
            </a:r>
            <a:r>
              <a:rPr lang="ja-JP" altLang="en-US" sz="2000" u="sng" dirty="0"/>
              <a:t>　－入金実績＋出金実績－</a:t>
            </a:r>
          </a:p>
        </p:txBody>
      </p:sp>
      <p:sp>
        <p:nvSpPr>
          <p:cNvPr id="21" name="スライド番号プレースホルダ 5"/>
          <p:cNvSpPr>
            <a:spLocks noGrp="1"/>
          </p:cNvSpPr>
          <p:nvPr>
            <p:ph type="sldNum" sz="quarter" idx="12"/>
          </p:nvPr>
        </p:nvSpPr>
        <p:spPr>
          <a:xfrm>
            <a:off x="8472264" y="6448252"/>
            <a:ext cx="2133600" cy="365125"/>
          </a:xfrm>
        </p:spPr>
        <p:txBody>
          <a:bodyPr/>
          <a:lstStyle/>
          <a:p>
            <a:fld id="{D2D8002D-B5B0-4BAC-B1F6-782DDCCE6D9C}" type="slidenum">
              <a:rPr lang="ja-JP" altLang="en-US" sz="1600"/>
              <a:pPr/>
              <a:t>25</a:t>
            </a:fld>
            <a:endParaRPr lang="ja-JP" altLang="en-US" sz="1600" dirty="0"/>
          </a:p>
        </p:txBody>
      </p:sp>
      <p:grpSp>
        <p:nvGrpSpPr>
          <p:cNvPr id="11" name="グループ化 3"/>
          <p:cNvGrpSpPr/>
          <p:nvPr/>
        </p:nvGrpSpPr>
        <p:grpSpPr>
          <a:xfrm>
            <a:off x="2189178" y="1522188"/>
            <a:ext cx="7941432" cy="342900"/>
            <a:chOff x="345318" y="2073772"/>
            <a:chExt cx="4497439" cy="342900"/>
          </a:xfrm>
        </p:grpSpPr>
        <p:sp>
          <p:nvSpPr>
            <p:cNvPr id="12" name="正方形/長方形 11"/>
            <p:cNvSpPr/>
            <p:nvPr/>
          </p:nvSpPr>
          <p:spPr>
            <a:xfrm>
              <a:off x="345318" y="2073772"/>
              <a:ext cx="4497439" cy="342900"/>
            </a:xfrm>
            <a:prstGeom prst="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defTabSz="457133"/>
              <a:r>
                <a:rPr lang="ja-JP" altLang="en-US" sz="1400" dirty="0">
                  <a:solidFill>
                    <a:srgbClr val="000000"/>
                  </a:solidFill>
                  <a:latin typeface="+mn-ea"/>
                </a:rPr>
                <a:t>③</a:t>
              </a:r>
              <a:r>
                <a:rPr lang="en-US" altLang="ja-JP" sz="1400" dirty="0">
                  <a:solidFill>
                    <a:srgbClr val="000000"/>
                  </a:solidFill>
                  <a:latin typeface="+mn-ea"/>
                </a:rPr>
                <a:t>-1.</a:t>
              </a:r>
              <a:r>
                <a:rPr lang="ja-JP" altLang="en-US" sz="1400" dirty="0">
                  <a:solidFill>
                    <a:srgbClr val="000000"/>
                  </a:solidFill>
                  <a:latin typeface="+mn-ea"/>
                </a:rPr>
                <a:t>入金実績＋出金実績</a:t>
              </a:r>
            </a:p>
          </p:txBody>
        </p:sp>
        <p:cxnSp>
          <p:nvCxnSpPr>
            <p:cNvPr id="13" name="直線コネクタ 12"/>
            <p:cNvCxnSpPr/>
            <p:nvPr/>
          </p:nvCxnSpPr>
          <p:spPr>
            <a:xfrm>
              <a:off x="345318" y="2416672"/>
              <a:ext cx="4497439" cy="0"/>
            </a:xfrm>
            <a:prstGeom prst="line">
              <a:avLst/>
            </a:prstGeom>
            <a:ln w="19050">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grpSp>
      <p:pic>
        <p:nvPicPr>
          <p:cNvPr id="20" name="図 1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47529" y="2100404"/>
            <a:ext cx="8530395" cy="4200245"/>
          </a:xfrm>
          <a:prstGeom prst="rect">
            <a:avLst/>
          </a:prstGeom>
        </p:spPr>
      </p:pic>
      <p:sp>
        <p:nvSpPr>
          <p:cNvPr id="22" name="正方形/長方形 21"/>
          <p:cNvSpPr/>
          <p:nvPr/>
        </p:nvSpPr>
        <p:spPr>
          <a:xfrm>
            <a:off x="5217376" y="3733801"/>
            <a:ext cx="1577976" cy="419100"/>
          </a:xfrm>
          <a:prstGeom prst="rect">
            <a:avLst/>
          </a:prstGeom>
          <a:solidFill>
            <a:schemeClr val="bg1"/>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altLang="ja-JP" sz="1000" dirty="0">
                <a:solidFill>
                  <a:schemeClr val="tx1"/>
                </a:solidFill>
              </a:rPr>
              <a:t>2014</a:t>
            </a:r>
            <a:r>
              <a:rPr lang="ja-JP" altLang="en-US" sz="1000" dirty="0">
                <a:solidFill>
                  <a:schemeClr val="tx1"/>
                </a:solidFill>
              </a:rPr>
              <a:t>年</a:t>
            </a:r>
            <a:r>
              <a:rPr lang="en-US" altLang="ja-JP" sz="1000" dirty="0">
                <a:solidFill>
                  <a:schemeClr val="tx1"/>
                </a:solidFill>
              </a:rPr>
              <a:t>8</a:t>
            </a:r>
            <a:r>
              <a:rPr lang="ja-JP" altLang="en-US" sz="1000" dirty="0">
                <a:solidFill>
                  <a:schemeClr val="tx1"/>
                </a:solidFill>
              </a:rPr>
              <a:t>月は資金の</a:t>
            </a:r>
            <a:endParaRPr lang="en-US" altLang="ja-JP" sz="1000" dirty="0">
              <a:solidFill>
                <a:schemeClr val="tx1"/>
              </a:solidFill>
            </a:endParaRPr>
          </a:p>
          <a:p>
            <a:pPr algn="ctr"/>
            <a:r>
              <a:rPr lang="ja-JP" altLang="en-US" sz="1000" dirty="0">
                <a:solidFill>
                  <a:schemeClr val="tx1"/>
                </a:solidFill>
              </a:rPr>
              <a:t>需給ギャップが特に大きい</a:t>
            </a:r>
            <a:endParaRPr lang="en-US" altLang="ja-JP" sz="1000" dirty="0">
              <a:solidFill>
                <a:schemeClr val="tx1"/>
              </a:solidFill>
            </a:endParaRPr>
          </a:p>
        </p:txBody>
      </p:sp>
      <p:cxnSp>
        <p:nvCxnSpPr>
          <p:cNvPr id="23" name="直線矢印コネクタ 22"/>
          <p:cNvCxnSpPr>
            <a:stCxn id="22" idx="3"/>
            <a:endCxn id="24" idx="2"/>
          </p:cNvCxnSpPr>
          <p:nvPr/>
        </p:nvCxnSpPr>
        <p:spPr>
          <a:xfrm>
            <a:off x="6795352" y="3943352"/>
            <a:ext cx="250824" cy="90487"/>
          </a:xfrm>
          <a:prstGeom prst="straightConnector1">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24" name="円/楕円 23"/>
          <p:cNvSpPr/>
          <p:nvPr/>
        </p:nvSpPr>
        <p:spPr>
          <a:xfrm>
            <a:off x="7046176" y="2524126"/>
            <a:ext cx="628650" cy="3019425"/>
          </a:xfrm>
          <a:prstGeom prst="ellipse">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dirty="0">
              <a:solidFill>
                <a:schemeClr val="tx1"/>
              </a:solidFill>
            </a:endParaRPr>
          </a:p>
        </p:txBody>
      </p:sp>
    </p:spTree>
    <p:extLst>
      <p:ext uri="{BB962C8B-B14F-4D97-AF65-F5344CB8AC3E}">
        <p14:creationId xmlns:p14="http://schemas.microsoft.com/office/powerpoint/2010/main" val="21787271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001795" y="420130"/>
            <a:ext cx="8056605" cy="584775"/>
          </a:xfrm>
          <a:prstGeom prst="rect">
            <a:avLst/>
          </a:prstGeom>
          <a:noFill/>
        </p:spPr>
        <p:txBody>
          <a:bodyPr wrap="square" rtlCol="0">
            <a:spAutoFit/>
          </a:bodyPr>
          <a:lstStyle/>
          <a:p>
            <a:pPr algn="ctr"/>
            <a:r>
              <a:rPr kumimoji="1" lang="en-US" altLang="ja-JP" sz="3200" dirty="0"/>
              <a:t>SIPS-CCC</a:t>
            </a:r>
            <a:r>
              <a:rPr lang="ja-JP" altLang="en-US" sz="3200" dirty="0"/>
              <a:t>で目指す指標</a:t>
            </a:r>
            <a:endParaRPr kumimoji="1" lang="ja-JP" altLang="en-US" sz="3200" dirty="0"/>
          </a:p>
        </p:txBody>
      </p:sp>
      <p:sp>
        <p:nvSpPr>
          <p:cNvPr id="3" name="テキスト ボックス 2"/>
          <p:cNvSpPr txBox="1"/>
          <p:nvPr/>
        </p:nvSpPr>
        <p:spPr>
          <a:xfrm>
            <a:off x="1421027" y="1594022"/>
            <a:ext cx="9193427" cy="1200329"/>
          </a:xfrm>
          <a:prstGeom prst="rect">
            <a:avLst/>
          </a:prstGeom>
          <a:noFill/>
          <a:ln>
            <a:solidFill>
              <a:schemeClr val="accent1">
                <a:shade val="50000"/>
              </a:schemeClr>
            </a:solidFill>
          </a:ln>
        </p:spPr>
        <p:txBody>
          <a:bodyPr wrap="square" rtlCol="0">
            <a:spAutoFit/>
          </a:bodyPr>
          <a:lstStyle/>
          <a:p>
            <a:pPr marL="285750" indent="-285750">
              <a:buFont typeface="Wingdings" panose="05000000000000000000" pitchFamily="2" charset="2"/>
              <a:buChar char="Ø"/>
            </a:pPr>
            <a:r>
              <a:rPr kumimoji="1" lang="ja-JP" altLang="en-US" sz="2400" dirty="0"/>
              <a:t>自社の経営改革のための指標</a:t>
            </a:r>
            <a:endParaRPr kumimoji="1" lang="en-US" altLang="ja-JP" sz="2400" dirty="0"/>
          </a:p>
          <a:p>
            <a:pPr marL="285750" indent="-285750">
              <a:buFont typeface="Wingdings" panose="05000000000000000000" pitchFamily="2" charset="2"/>
              <a:buChar char="Ø"/>
            </a:pPr>
            <a:r>
              <a:rPr lang="ja-JP" altLang="en-US" sz="2400" dirty="0"/>
              <a:t>サプライチェーン改善のための指標</a:t>
            </a:r>
            <a:endParaRPr lang="en-US" altLang="ja-JP" sz="2400" dirty="0"/>
          </a:p>
          <a:p>
            <a:pPr marL="285750" indent="-285750">
              <a:buFont typeface="Wingdings" panose="05000000000000000000" pitchFamily="2" charset="2"/>
              <a:buChar char="Ø"/>
            </a:pPr>
            <a:r>
              <a:rPr kumimoji="1" lang="ja-JP" altLang="en-US" sz="2400" dirty="0"/>
              <a:t>社会経済活性化のための指標</a:t>
            </a:r>
          </a:p>
        </p:txBody>
      </p:sp>
      <p:sp>
        <p:nvSpPr>
          <p:cNvPr id="4" name="テキスト ボックス 3"/>
          <p:cNvSpPr txBox="1"/>
          <p:nvPr/>
        </p:nvSpPr>
        <p:spPr>
          <a:xfrm>
            <a:off x="1421027" y="1122066"/>
            <a:ext cx="2075935" cy="461665"/>
          </a:xfrm>
          <a:prstGeom prst="rect">
            <a:avLst/>
          </a:prstGeom>
          <a:noFill/>
        </p:spPr>
        <p:txBody>
          <a:bodyPr wrap="square" rtlCol="0">
            <a:spAutoFit/>
          </a:bodyPr>
          <a:lstStyle/>
          <a:p>
            <a:r>
              <a:rPr kumimoji="1" lang="ja-JP" altLang="en-US" sz="2400" b="1" dirty="0"/>
              <a:t>スコープ</a:t>
            </a:r>
          </a:p>
        </p:txBody>
      </p:sp>
      <p:sp>
        <p:nvSpPr>
          <p:cNvPr id="5" name="テキスト ボックス 4"/>
          <p:cNvSpPr txBox="1"/>
          <p:nvPr/>
        </p:nvSpPr>
        <p:spPr>
          <a:xfrm>
            <a:off x="1433383" y="3513438"/>
            <a:ext cx="9193427" cy="1200329"/>
          </a:xfrm>
          <a:prstGeom prst="rect">
            <a:avLst/>
          </a:prstGeom>
          <a:noFill/>
          <a:ln>
            <a:solidFill>
              <a:schemeClr val="accent1">
                <a:shade val="50000"/>
              </a:schemeClr>
            </a:solidFill>
          </a:ln>
        </p:spPr>
        <p:txBody>
          <a:bodyPr wrap="square" rtlCol="0">
            <a:spAutoFit/>
          </a:bodyPr>
          <a:lstStyle/>
          <a:p>
            <a:pPr marL="285750" indent="-285750">
              <a:buFont typeface="Wingdings" panose="05000000000000000000" pitchFamily="2" charset="2"/>
              <a:buChar char="Ø"/>
            </a:pPr>
            <a:r>
              <a:rPr lang="ja-JP" altLang="en-US" sz="2400" dirty="0"/>
              <a:t>トレンドを見て早期に課題発見</a:t>
            </a:r>
            <a:endParaRPr kumimoji="1" lang="en-US" altLang="ja-JP" sz="2400" dirty="0"/>
          </a:p>
          <a:p>
            <a:pPr marL="285750" indent="-285750">
              <a:buFont typeface="Wingdings" panose="05000000000000000000" pitchFamily="2" charset="2"/>
              <a:buChar char="Ø"/>
            </a:pPr>
            <a:r>
              <a:rPr lang="en-US" altLang="ja-JP" sz="2400" dirty="0"/>
              <a:t>BL/PL</a:t>
            </a:r>
            <a:r>
              <a:rPr lang="ja-JP" altLang="en-US" sz="2400" dirty="0"/>
              <a:t>による</a:t>
            </a:r>
            <a:r>
              <a:rPr lang="en-US" altLang="ja-JP" sz="2400" dirty="0"/>
              <a:t>CCC</a:t>
            </a:r>
            <a:r>
              <a:rPr lang="ja-JP" altLang="en-US" sz="2400" dirty="0"/>
              <a:t>と比較分析</a:t>
            </a:r>
            <a:endParaRPr lang="en-US" altLang="ja-JP" sz="2400" dirty="0"/>
          </a:p>
          <a:p>
            <a:pPr marL="285750" indent="-285750">
              <a:buFont typeface="Wingdings" panose="05000000000000000000" pitchFamily="2" charset="2"/>
              <a:buChar char="Ø"/>
            </a:pPr>
            <a:r>
              <a:rPr lang="ja-JP" altLang="en-US" sz="2400" dirty="0"/>
              <a:t>企業間の比較</a:t>
            </a:r>
            <a:endParaRPr kumimoji="1" lang="ja-JP" altLang="en-US" sz="2400" dirty="0"/>
          </a:p>
        </p:txBody>
      </p:sp>
      <p:sp>
        <p:nvSpPr>
          <p:cNvPr id="6" name="テキスト ボックス 5"/>
          <p:cNvSpPr txBox="1"/>
          <p:nvPr/>
        </p:nvSpPr>
        <p:spPr>
          <a:xfrm>
            <a:off x="1433383" y="3051773"/>
            <a:ext cx="2075935" cy="461665"/>
          </a:xfrm>
          <a:prstGeom prst="rect">
            <a:avLst/>
          </a:prstGeom>
          <a:noFill/>
        </p:spPr>
        <p:txBody>
          <a:bodyPr wrap="square" rtlCol="0">
            <a:spAutoFit/>
          </a:bodyPr>
          <a:lstStyle/>
          <a:p>
            <a:r>
              <a:rPr lang="ja-JP" altLang="en-US" sz="2400" b="1" dirty="0"/>
              <a:t>使い方</a:t>
            </a:r>
            <a:endParaRPr kumimoji="1" lang="ja-JP" altLang="en-US" sz="2400" b="1" dirty="0"/>
          </a:p>
        </p:txBody>
      </p:sp>
      <p:sp>
        <p:nvSpPr>
          <p:cNvPr id="7" name="テキスト ボックス 6"/>
          <p:cNvSpPr txBox="1"/>
          <p:nvPr/>
        </p:nvSpPr>
        <p:spPr>
          <a:xfrm>
            <a:off x="1421026" y="4971189"/>
            <a:ext cx="7389342" cy="461665"/>
          </a:xfrm>
          <a:prstGeom prst="rect">
            <a:avLst/>
          </a:prstGeom>
          <a:noFill/>
        </p:spPr>
        <p:txBody>
          <a:bodyPr wrap="square" rtlCol="0">
            <a:spAutoFit/>
          </a:bodyPr>
          <a:lstStyle/>
          <a:p>
            <a:r>
              <a:rPr lang="ja-JP" altLang="en-US" sz="2400" b="1" dirty="0"/>
              <a:t>参考（サプライチェーン改善のための指標）</a:t>
            </a:r>
            <a:endParaRPr kumimoji="1" lang="ja-JP" altLang="en-US" sz="2400" b="1" dirty="0"/>
          </a:p>
        </p:txBody>
      </p:sp>
      <p:sp>
        <p:nvSpPr>
          <p:cNvPr id="8" name="テキスト ボックス 7"/>
          <p:cNvSpPr txBox="1"/>
          <p:nvPr/>
        </p:nvSpPr>
        <p:spPr>
          <a:xfrm>
            <a:off x="1433383" y="5432854"/>
            <a:ext cx="9193427" cy="1200329"/>
          </a:xfrm>
          <a:prstGeom prst="rect">
            <a:avLst/>
          </a:prstGeom>
          <a:noFill/>
          <a:ln>
            <a:solidFill>
              <a:schemeClr val="accent1">
                <a:shade val="50000"/>
              </a:schemeClr>
            </a:solidFill>
          </a:ln>
        </p:spPr>
        <p:txBody>
          <a:bodyPr wrap="square" rtlCol="0">
            <a:spAutoFit/>
          </a:bodyPr>
          <a:lstStyle/>
          <a:p>
            <a:r>
              <a:rPr lang="en-US" altLang="ja-JP" sz="2400" dirty="0"/>
              <a:t>SCCC</a:t>
            </a:r>
            <a:r>
              <a:rPr lang="ja-JP" altLang="en-US" sz="2400" dirty="0"/>
              <a:t>（</a:t>
            </a:r>
            <a:r>
              <a:rPr lang="en-US" altLang="ja-JP" sz="2400" dirty="0"/>
              <a:t>Supply Chain Cash Conversion Cycle</a:t>
            </a:r>
            <a:r>
              <a:rPr lang="ja-JP" altLang="en-US" sz="2400" dirty="0"/>
              <a:t>）</a:t>
            </a:r>
            <a:endParaRPr lang="en-US" altLang="ja-JP" sz="2400" dirty="0"/>
          </a:p>
          <a:p>
            <a:r>
              <a:rPr kumimoji="1" lang="ja-JP" altLang="en-US" sz="2400" dirty="0"/>
              <a:t>　　　＝棚卸資産回転日数＋売掛金回転日数＋買掛金回転日数</a:t>
            </a:r>
            <a:endParaRPr kumimoji="1" lang="en-US" altLang="ja-JP" sz="2400" dirty="0"/>
          </a:p>
          <a:p>
            <a:r>
              <a:rPr lang="en-US" altLang="ja-JP" sz="2400" dirty="0"/>
              <a:t>					</a:t>
            </a:r>
            <a:r>
              <a:rPr lang="en-US" altLang="ja-JP" sz="2400" dirty="0">
                <a:sym typeface="Wingdings" panose="05000000000000000000" pitchFamily="2" charset="2"/>
              </a:rPr>
              <a:t></a:t>
            </a:r>
            <a:r>
              <a:rPr lang="ja-JP" altLang="en-US" sz="2400" dirty="0">
                <a:sym typeface="Wingdings" panose="05000000000000000000" pitchFamily="2" charset="2"/>
              </a:rPr>
              <a:t>河田信（元名城大学教授）</a:t>
            </a:r>
            <a:endParaRPr kumimoji="1" lang="en-US" altLang="ja-JP" sz="2400" dirty="0"/>
          </a:p>
        </p:txBody>
      </p:sp>
      <p:sp>
        <p:nvSpPr>
          <p:cNvPr id="9" name="スライド番号プレースホルダー 8"/>
          <p:cNvSpPr>
            <a:spLocks noGrp="1"/>
          </p:cNvSpPr>
          <p:nvPr>
            <p:ph type="sldNum" sz="quarter" idx="12"/>
          </p:nvPr>
        </p:nvSpPr>
        <p:spPr/>
        <p:txBody>
          <a:bodyPr/>
          <a:lstStyle/>
          <a:p>
            <a:fld id="{F49797B0-7ABF-4C14-80EE-9A82BFC0984F}" type="slidenum">
              <a:rPr kumimoji="1" lang="ja-JP" altLang="en-US" smtClean="0"/>
              <a:t>3</a:t>
            </a:fld>
            <a:endParaRPr kumimoji="1" lang="ja-JP" altLang="en-US"/>
          </a:p>
        </p:txBody>
      </p:sp>
    </p:spTree>
    <p:extLst>
      <p:ext uri="{BB962C8B-B14F-4D97-AF65-F5344CB8AC3E}">
        <p14:creationId xmlns:p14="http://schemas.microsoft.com/office/powerpoint/2010/main" val="41577539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a:xfrm>
            <a:off x="1981200" y="274638"/>
            <a:ext cx="8229600" cy="706090"/>
          </a:xfrm>
        </p:spPr>
        <p:txBody>
          <a:bodyPr>
            <a:normAutofit/>
          </a:bodyPr>
          <a:lstStyle/>
          <a:p>
            <a:pPr algn="ctr"/>
            <a:r>
              <a:rPr lang="ja-JP" altLang="en-US" sz="2800" u="sng" dirty="0"/>
              <a:t>商流情報による分析事例（</a:t>
            </a:r>
            <a:r>
              <a:rPr lang="en-US" altLang="ja-JP" sz="2800" u="sng" dirty="0"/>
              <a:t>2015</a:t>
            </a:r>
            <a:r>
              <a:rPr lang="ja-JP" altLang="en-US" sz="2800" u="sng" dirty="0"/>
              <a:t>年</a:t>
            </a:r>
            <a:r>
              <a:rPr lang="en-US" altLang="ja-JP" sz="2800" u="sng" dirty="0"/>
              <a:t>3</a:t>
            </a:r>
            <a:r>
              <a:rPr lang="ja-JP" altLang="en-US" sz="2800" u="sng" dirty="0"/>
              <a:t>月）</a:t>
            </a:r>
          </a:p>
        </p:txBody>
      </p:sp>
      <p:sp>
        <p:nvSpPr>
          <p:cNvPr id="123" name="スライド番号プレースホルダ 5"/>
          <p:cNvSpPr>
            <a:spLocks noGrp="1"/>
          </p:cNvSpPr>
          <p:nvPr>
            <p:ph type="sldNum" sz="quarter" idx="12"/>
          </p:nvPr>
        </p:nvSpPr>
        <p:spPr>
          <a:xfrm>
            <a:off x="8472264" y="6448252"/>
            <a:ext cx="2133600" cy="365125"/>
          </a:xfrm>
        </p:spPr>
        <p:txBody>
          <a:bodyPr/>
          <a:lstStyle/>
          <a:p>
            <a:fld id="{D2D8002D-B5B0-4BAC-B1F6-782DDCCE6D9C}" type="slidenum">
              <a:rPr lang="ja-JP" altLang="en-US" sz="1600"/>
              <a:pPr/>
              <a:t>4</a:t>
            </a:fld>
            <a:endParaRPr lang="ja-JP" altLang="en-US" sz="1600" dirty="0"/>
          </a:p>
        </p:txBody>
      </p:sp>
      <p:sp>
        <p:nvSpPr>
          <p:cNvPr id="35" name="角丸四角形 34"/>
          <p:cNvSpPr/>
          <p:nvPr/>
        </p:nvSpPr>
        <p:spPr>
          <a:xfrm>
            <a:off x="2714238" y="2743027"/>
            <a:ext cx="6660000" cy="3705225"/>
          </a:xfrm>
          <a:prstGeom prst="roundRect">
            <a:avLst>
              <a:gd name="adj" fmla="val 2547"/>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lgn="ctr"/>
            <a:r>
              <a:rPr lang="ja-JP" altLang="en-US" sz="1400" u="sng" dirty="0">
                <a:solidFill>
                  <a:schemeClr val="tx1"/>
                </a:solidFill>
              </a:rPr>
              <a:t>取引概況と分析対象となるサンプルデータ</a:t>
            </a:r>
          </a:p>
        </p:txBody>
      </p:sp>
      <p:sp>
        <p:nvSpPr>
          <p:cNvPr id="36" name="角丸四角形 35"/>
          <p:cNvSpPr/>
          <p:nvPr/>
        </p:nvSpPr>
        <p:spPr>
          <a:xfrm>
            <a:off x="2714238" y="1447627"/>
            <a:ext cx="6660000" cy="1190625"/>
          </a:xfrm>
          <a:prstGeom prst="roundRect">
            <a:avLst>
              <a:gd name="adj" fmla="val 5889"/>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lgn="ctr"/>
            <a:r>
              <a:rPr lang="ja-JP" altLang="en-US" sz="1400" u="sng" dirty="0">
                <a:solidFill>
                  <a:schemeClr val="tx1"/>
                </a:solidFill>
              </a:rPr>
              <a:t>サンプル企業プロフィール</a:t>
            </a:r>
          </a:p>
        </p:txBody>
      </p:sp>
      <p:sp>
        <p:nvSpPr>
          <p:cNvPr id="38" name="円/楕円 37"/>
          <p:cNvSpPr/>
          <p:nvPr/>
        </p:nvSpPr>
        <p:spPr>
          <a:xfrm>
            <a:off x="5054215" y="3492326"/>
            <a:ext cx="139700" cy="279400"/>
          </a:xfrm>
          <a:prstGeom prst="ellipse">
            <a:avLst/>
          </a:prstGeom>
          <a:solidFill>
            <a:schemeClr val="accent5">
              <a:lumMod val="40000"/>
              <a:lumOff val="60000"/>
            </a:schemeClr>
          </a:solidFill>
          <a:ln w="28575">
            <a:solidFill>
              <a:schemeClr val="accent5">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dirty="0">
              <a:solidFill>
                <a:schemeClr val="tx1"/>
              </a:solidFill>
            </a:endParaRPr>
          </a:p>
        </p:txBody>
      </p:sp>
      <p:sp>
        <p:nvSpPr>
          <p:cNvPr id="39" name="円/楕円 38"/>
          <p:cNvSpPr/>
          <p:nvPr/>
        </p:nvSpPr>
        <p:spPr>
          <a:xfrm>
            <a:off x="6908415" y="3409775"/>
            <a:ext cx="187325" cy="1152526"/>
          </a:xfrm>
          <a:prstGeom prst="ellipse">
            <a:avLst/>
          </a:prstGeom>
          <a:solidFill>
            <a:schemeClr val="accent5">
              <a:lumMod val="40000"/>
              <a:lumOff val="60000"/>
            </a:schemeClr>
          </a:solidFill>
          <a:ln w="28575">
            <a:solidFill>
              <a:schemeClr val="accent5">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dirty="0">
              <a:solidFill>
                <a:schemeClr val="tx1"/>
              </a:solidFill>
            </a:endParaRPr>
          </a:p>
        </p:txBody>
      </p:sp>
      <p:sp>
        <p:nvSpPr>
          <p:cNvPr id="40" name="角丸四角形 39"/>
          <p:cNvSpPr/>
          <p:nvPr/>
        </p:nvSpPr>
        <p:spPr>
          <a:xfrm>
            <a:off x="5395466" y="3644477"/>
            <a:ext cx="1344796" cy="603500"/>
          </a:xfrm>
          <a:prstGeom prst="roundRect">
            <a:avLst/>
          </a:prstGeom>
          <a:solidFill>
            <a:schemeClr val="accent2"/>
          </a:solidFill>
          <a:ln w="317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180975" indent="-180975" algn="ctr"/>
            <a:r>
              <a:rPr lang="ja-JP" altLang="en-US" sz="1400" dirty="0">
                <a:solidFill>
                  <a:schemeClr val="bg1"/>
                </a:solidFill>
              </a:rPr>
              <a:t>サンプル企業</a:t>
            </a:r>
            <a:endParaRPr lang="en-US" altLang="ja-JP" sz="1400" dirty="0">
              <a:solidFill>
                <a:schemeClr val="bg1"/>
              </a:solidFill>
            </a:endParaRPr>
          </a:p>
        </p:txBody>
      </p:sp>
      <p:sp>
        <p:nvSpPr>
          <p:cNvPr id="41" name="角丸四角形 40"/>
          <p:cNvSpPr/>
          <p:nvPr/>
        </p:nvSpPr>
        <p:spPr>
          <a:xfrm>
            <a:off x="3304668" y="3256876"/>
            <a:ext cx="1505073" cy="273551"/>
          </a:xfrm>
          <a:prstGeom prst="roundRect">
            <a:avLst/>
          </a:prstGeom>
          <a:solidFill>
            <a:schemeClr val="accent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180975" indent="-180975" algn="ctr"/>
            <a:r>
              <a:rPr lang="ja-JP" altLang="en-US" sz="1400" dirty="0">
                <a:solidFill>
                  <a:schemeClr val="tx1"/>
                </a:solidFill>
              </a:rPr>
              <a:t>販売先</a:t>
            </a:r>
            <a:r>
              <a:rPr lang="en-US" altLang="ja-JP" sz="1400" dirty="0">
                <a:solidFill>
                  <a:schemeClr val="tx1"/>
                </a:solidFill>
              </a:rPr>
              <a:t>a</a:t>
            </a:r>
          </a:p>
        </p:txBody>
      </p:sp>
      <p:sp>
        <p:nvSpPr>
          <p:cNvPr id="42" name="角丸四角形 41"/>
          <p:cNvSpPr/>
          <p:nvPr/>
        </p:nvSpPr>
        <p:spPr>
          <a:xfrm>
            <a:off x="3304668" y="3691851"/>
            <a:ext cx="1505073" cy="273551"/>
          </a:xfrm>
          <a:prstGeom prst="roundRect">
            <a:avLst/>
          </a:prstGeom>
          <a:solidFill>
            <a:schemeClr val="bg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180975" indent="-180975" algn="ctr"/>
            <a:r>
              <a:rPr lang="ja-JP" altLang="en-US" sz="1400" dirty="0">
                <a:solidFill>
                  <a:schemeClr val="bg1">
                    <a:lumMod val="75000"/>
                  </a:schemeClr>
                </a:solidFill>
              </a:rPr>
              <a:t>販売先</a:t>
            </a:r>
            <a:r>
              <a:rPr lang="en-US" altLang="ja-JP" sz="1400" dirty="0">
                <a:solidFill>
                  <a:schemeClr val="bg1">
                    <a:lumMod val="75000"/>
                  </a:schemeClr>
                </a:solidFill>
              </a:rPr>
              <a:t>b</a:t>
            </a:r>
          </a:p>
        </p:txBody>
      </p:sp>
      <p:sp>
        <p:nvSpPr>
          <p:cNvPr id="43" name="角丸四角形 42"/>
          <p:cNvSpPr/>
          <p:nvPr/>
        </p:nvSpPr>
        <p:spPr>
          <a:xfrm>
            <a:off x="3304668" y="4126826"/>
            <a:ext cx="1505073" cy="273551"/>
          </a:xfrm>
          <a:prstGeom prst="roundRect">
            <a:avLst/>
          </a:prstGeom>
          <a:solidFill>
            <a:schemeClr val="bg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180975" indent="-180975" algn="ctr"/>
            <a:r>
              <a:rPr lang="ja-JP" altLang="en-US" sz="1400" dirty="0">
                <a:solidFill>
                  <a:schemeClr val="bg1">
                    <a:lumMod val="75000"/>
                  </a:schemeClr>
                </a:solidFill>
              </a:rPr>
              <a:t>販売先</a:t>
            </a:r>
            <a:r>
              <a:rPr lang="en-US" altLang="ja-JP" sz="1400" dirty="0">
                <a:solidFill>
                  <a:schemeClr val="bg1">
                    <a:lumMod val="75000"/>
                  </a:schemeClr>
                </a:solidFill>
              </a:rPr>
              <a:t>c</a:t>
            </a:r>
          </a:p>
        </p:txBody>
      </p:sp>
      <p:sp>
        <p:nvSpPr>
          <p:cNvPr id="44" name="角丸四角形 43"/>
          <p:cNvSpPr/>
          <p:nvPr/>
        </p:nvSpPr>
        <p:spPr>
          <a:xfrm>
            <a:off x="7263893" y="3256876"/>
            <a:ext cx="1505073" cy="273551"/>
          </a:xfrm>
          <a:prstGeom prst="roundRect">
            <a:avLst/>
          </a:prstGeom>
          <a:solidFill>
            <a:schemeClr val="accent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180975" indent="-180975" algn="ctr"/>
            <a:r>
              <a:rPr lang="ja-JP" altLang="en-US" sz="1400" dirty="0">
                <a:solidFill>
                  <a:schemeClr val="tx1"/>
                </a:solidFill>
              </a:rPr>
              <a:t>仕入先</a:t>
            </a:r>
            <a:r>
              <a:rPr lang="en-US" altLang="ja-JP" sz="1400" dirty="0">
                <a:solidFill>
                  <a:schemeClr val="tx1"/>
                </a:solidFill>
              </a:rPr>
              <a:t>1</a:t>
            </a:r>
          </a:p>
        </p:txBody>
      </p:sp>
      <p:sp>
        <p:nvSpPr>
          <p:cNvPr id="45" name="角丸四角形 44"/>
          <p:cNvSpPr/>
          <p:nvPr/>
        </p:nvSpPr>
        <p:spPr>
          <a:xfrm>
            <a:off x="7263893" y="3691851"/>
            <a:ext cx="1505073" cy="273551"/>
          </a:xfrm>
          <a:prstGeom prst="roundRect">
            <a:avLst/>
          </a:prstGeom>
          <a:solidFill>
            <a:schemeClr val="accent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180975" indent="-180975" algn="ctr"/>
            <a:r>
              <a:rPr lang="ja-JP" altLang="en-US" sz="1400" dirty="0">
                <a:solidFill>
                  <a:schemeClr val="tx1"/>
                </a:solidFill>
              </a:rPr>
              <a:t>仕入先</a:t>
            </a:r>
            <a:r>
              <a:rPr lang="en-US" altLang="ja-JP" sz="1400" dirty="0">
                <a:solidFill>
                  <a:schemeClr val="tx1"/>
                </a:solidFill>
              </a:rPr>
              <a:t>2</a:t>
            </a:r>
          </a:p>
        </p:txBody>
      </p:sp>
      <p:sp>
        <p:nvSpPr>
          <p:cNvPr id="46" name="角丸四角形 45"/>
          <p:cNvSpPr/>
          <p:nvPr/>
        </p:nvSpPr>
        <p:spPr>
          <a:xfrm>
            <a:off x="7263893" y="4561801"/>
            <a:ext cx="1505073" cy="273551"/>
          </a:xfrm>
          <a:prstGeom prst="roundRect">
            <a:avLst/>
          </a:prstGeom>
          <a:solidFill>
            <a:schemeClr val="accent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180975" indent="-180975" algn="ctr"/>
            <a:r>
              <a:rPr lang="ja-JP" altLang="en-US" sz="1400" dirty="0">
                <a:solidFill>
                  <a:schemeClr val="tx1"/>
                </a:solidFill>
              </a:rPr>
              <a:t>仕入先</a:t>
            </a:r>
            <a:r>
              <a:rPr lang="en-US" altLang="ja-JP" sz="1400" dirty="0">
                <a:solidFill>
                  <a:schemeClr val="tx1"/>
                </a:solidFill>
              </a:rPr>
              <a:t>12</a:t>
            </a:r>
          </a:p>
        </p:txBody>
      </p:sp>
      <p:sp>
        <p:nvSpPr>
          <p:cNvPr id="47" name="正方形/長方形 46"/>
          <p:cNvSpPr/>
          <p:nvPr/>
        </p:nvSpPr>
        <p:spPr>
          <a:xfrm>
            <a:off x="7263893" y="4126826"/>
            <a:ext cx="1505073" cy="273551"/>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vert="eaVert" wrap="none" rtlCol="0" anchor="ctr"/>
          <a:lstStyle/>
          <a:p>
            <a:pPr marL="180975" indent="-180975" algn="ctr"/>
            <a:r>
              <a:rPr lang="ja-JP" altLang="en-US" sz="1400" dirty="0">
                <a:solidFill>
                  <a:schemeClr val="tx1"/>
                </a:solidFill>
              </a:rPr>
              <a:t>・・・</a:t>
            </a:r>
            <a:endParaRPr lang="en-US" altLang="ja-JP" sz="1400" dirty="0">
              <a:solidFill>
                <a:schemeClr val="tx1"/>
              </a:solidFill>
            </a:endParaRPr>
          </a:p>
        </p:txBody>
      </p:sp>
      <p:sp>
        <p:nvSpPr>
          <p:cNvPr id="48" name="正方形/長方形 47"/>
          <p:cNvSpPr/>
          <p:nvPr/>
        </p:nvSpPr>
        <p:spPr>
          <a:xfrm>
            <a:off x="3304668" y="4561801"/>
            <a:ext cx="1505073" cy="273551"/>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vert="eaVert" wrap="none" rtlCol="0" anchor="ctr"/>
          <a:lstStyle/>
          <a:p>
            <a:pPr marL="180975" indent="-180975" algn="ctr"/>
            <a:r>
              <a:rPr lang="ja-JP" altLang="en-US" sz="1400" dirty="0">
                <a:solidFill>
                  <a:schemeClr val="tx1"/>
                </a:solidFill>
              </a:rPr>
              <a:t>・・・</a:t>
            </a:r>
            <a:endParaRPr lang="en-US" altLang="ja-JP" sz="1400" dirty="0">
              <a:solidFill>
                <a:schemeClr val="tx1"/>
              </a:solidFill>
            </a:endParaRPr>
          </a:p>
        </p:txBody>
      </p:sp>
      <p:cxnSp>
        <p:nvCxnSpPr>
          <p:cNvPr id="49" name="直線コネクタ 48"/>
          <p:cNvCxnSpPr>
            <a:stCxn id="40" idx="1"/>
            <a:endCxn id="42" idx="3"/>
          </p:cNvCxnSpPr>
          <p:nvPr/>
        </p:nvCxnSpPr>
        <p:spPr>
          <a:xfrm flipH="1" flipV="1">
            <a:off x="4809741" y="3828627"/>
            <a:ext cx="585725" cy="117600"/>
          </a:xfrm>
          <a:prstGeom prst="line">
            <a:avLst/>
          </a:prstGeom>
          <a:ln>
            <a:solidFill>
              <a:schemeClr val="bg1">
                <a:lumMod val="75000"/>
              </a:schemeClr>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50" name="直線コネクタ 49"/>
          <p:cNvCxnSpPr>
            <a:stCxn id="40" idx="1"/>
            <a:endCxn id="43" idx="3"/>
          </p:cNvCxnSpPr>
          <p:nvPr/>
        </p:nvCxnSpPr>
        <p:spPr>
          <a:xfrm flipH="1">
            <a:off x="4809741" y="3946227"/>
            <a:ext cx="585725" cy="317375"/>
          </a:xfrm>
          <a:prstGeom prst="line">
            <a:avLst/>
          </a:prstGeom>
          <a:ln>
            <a:solidFill>
              <a:schemeClr val="bg1">
                <a:lumMod val="75000"/>
              </a:schemeClr>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51" name="直線コネクタ 50"/>
          <p:cNvCxnSpPr>
            <a:stCxn id="44" idx="1"/>
            <a:endCxn id="40" idx="3"/>
          </p:cNvCxnSpPr>
          <p:nvPr/>
        </p:nvCxnSpPr>
        <p:spPr>
          <a:xfrm flipH="1">
            <a:off x="6740262" y="3393652"/>
            <a:ext cx="523631" cy="552575"/>
          </a:xfrm>
          <a:prstGeom prst="line">
            <a:avLst/>
          </a:prstGeom>
          <a:ln>
            <a:solidFill>
              <a:schemeClr val="accent6"/>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52" name="直線コネクタ 51"/>
          <p:cNvCxnSpPr>
            <a:stCxn id="45" idx="1"/>
            <a:endCxn id="40" idx="3"/>
          </p:cNvCxnSpPr>
          <p:nvPr/>
        </p:nvCxnSpPr>
        <p:spPr>
          <a:xfrm flipH="1">
            <a:off x="6740262" y="3828627"/>
            <a:ext cx="523631" cy="117600"/>
          </a:xfrm>
          <a:prstGeom prst="line">
            <a:avLst/>
          </a:prstGeom>
          <a:ln>
            <a:solidFill>
              <a:schemeClr val="accent6"/>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54" name="直線コネクタ 53"/>
          <p:cNvCxnSpPr>
            <a:stCxn id="46" idx="1"/>
            <a:endCxn id="40" idx="3"/>
          </p:cNvCxnSpPr>
          <p:nvPr/>
        </p:nvCxnSpPr>
        <p:spPr>
          <a:xfrm flipH="1" flipV="1">
            <a:off x="6740262" y="3946227"/>
            <a:ext cx="523631" cy="752350"/>
          </a:xfrm>
          <a:prstGeom prst="line">
            <a:avLst/>
          </a:prstGeom>
          <a:ln>
            <a:solidFill>
              <a:schemeClr val="accent6"/>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55" name="正方形/長方形 54"/>
          <p:cNvSpPr/>
          <p:nvPr/>
        </p:nvSpPr>
        <p:spPr>
          <a:xfrm>
            <a:off x="2876042" y="5124276"/>
            <a:ext cx="3121148" cy="1190625"/>
          </a:xfrm>
          <a:prstGeom prst="rect">
            <a:avLst/>
          </a:prstGeom>
          <a:solidFill>
            <a:schemeClr val="bg1"/>
          </a:solidFill>
          <a:ln w="2857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180975" indent="-180975"/>
            <a:r>
              <a:rPr lang="ja-JP" altLang="en-US" sz="1400" u="sng" dirty="0">
                <a:solidFill>
                  <a:schemeClr val="tx1"/>
                </a:solidFill>
              </a:rPr>
              <a:t>販売トランザクション数</a:t>
            </a:r>
            <a:endParaRPr lang="en-US" altLang="ja-JP" sz="1400" u="sng" dirty="0">
              <a:solidFill>
                <a:schemeClr val="tx1"/>
              </a:solidFill>
            </a:endParaRPr>
          </a:p>
          <a:p>
            <a:pPr marL="180975" indent="-3175">
              <a:spcBef>
                <a:spcPts val="600"/>
              </a:spcBef>
            </a:pPr>
            <a:r>
              <a:rPr lang="en-US" altLang="ja-JP" sz="1200" dirty="0">
                <a:solidFill>
                  <a:schemeClr val="tx1"/>
                </a:solidFill>
              </a:rPr>
              <a:t>6,591</a:t>
            </a:r>
            <a:r>
              <a:rPr lang="ja-JP" altLang="en-US" sz="1200" dirty="0">
                <a:solidFill>
                  <a:schemeClr val="tx1"/>
                </a:solidFill>
              </a:rPr>
              <a:t>件 （期間：</a:t>
            </a:r>
            <a:r>
              <a:rPr lang="en-US" altLang="ja-JP" sz="1200" dirty="0">
                <a:solidFill>
                  <a:schemeClr val="tx1"/>
                </a:solidFill>
              </a:rPr>
              <a:t>2013/7</a:t>
            </a:r>
            <a:r>
              <a:rPr lang="ja-JP" altLang="en-US" sz="1200" dirty="0">
                <a:solidFill>
                  <a:schemeClr val="tx1"/>
                </a:solidFill>
              </a:rPr>
              <a:t>～</a:t>
            </a:r>
            <a:r>
              <a:rPr lang="en-US" altLang="ja-JP" sz="1200" dirty="0">
                <a:solidFill>
                  <a:schemeClr val="tx1"/>
                </a:solidFill>
              </a:rPr>
              <a:t>2014/11</a:t>
            </a:r>
            <a:r>
              <a:rPr lang="ja-JP" altLang="en-US" sz="1200" dirty="0">
                <a:solidFill>
                  <a:schemeClr val="tx1"/>
                </a:solidFill>
              </a:rPr>
              <a:t>）</a:t>
            </a:r>
            <a:endParaRPr lang="en-US" altLang="ja-JP" sz="1200" dirty="0">
              <a:solidFill>
                <a:schemeClr val="tx1"/>
              </a:solidFill>
            </a:endParaRPr>
          </a:p>
          <a:p>
            <a:pPr marL="361950" indent="-184150">
              <a:spcBef>
                <a:spcPts val="600"/>
              </a:spcBef>
              <a:buFont typeface="HGP創英角ｺﾞｼｯｸUB" pitchFamily="50" charset="-128"/>
              <a:buChar char="※"/>
            </a:pPr>
            <a:r>
              <a:rPr lang="ja-JP" altLang="en-US" sz="1050" dirty="0">
                <a:solidFill>
                  <a:schemeClr val="accent3">
                    <a:lumMod val="75000"/>
                    <a:lumOff val="25000"/>
                  </a:schemeClr>
                </a:solidFill>
              </a:rPr>
              <a:t>複数企業への販売取引がある中で、今回のサンプルデータでは</a:t>
            </a:r>
            <a:r>
              <a:rPr lang="en-US" altLang="ja-JP" sz="1050" dirty="0">
                <a:solidFill>
                  <a:schemeClr val="accent3">
                    <a:lumMod val="75000"/>
                    <a:lumOff val="25000"/>
                  </a:schemeClr>
                </a:solidFill>
              </a:rPr>
              <a:t>1</a:t>
            </a:r>
            <a:r>
              <a:rPr lang="ja-JP" altLang="en-US" sz="1050" dirty="0">
                <a:solidFill>
                  <a:schemeClr val="accent3">
                    <a:lumMod val="75000"/>
                    <a:lumOff val="25000"/>
                  </a:schemeClr>
                </a:solidFill>
              </a:rPr>
              <a:t>社との取引のみを分析対象としています。</a:t>
            </a:r>
            <a:endParaRPr lang="en-US" altLang="ja-JP" sz="1050" dirty="0">
              <a:solidFill>
                <a:schemeClr val="accent3">
                  <a:lumMod val="75000"/>
                  <a:lumOff val="25000"/>
                </a:schemeClr>
              </a:solidFill>
            </a:endParaRPr>
          </a:p>
        </p:txBody>
      </p:sp>
      <p:sp>
        <p:nvSpPr>
          <p:cNvPr id="56" name="正方形/長方形 55"/>
          <p:cNvSpPr/>
          <p:nvPr/>
        </p:nvSpPr>
        <p:spPr>
          <a:xfrm>
            <a:off x="6117717" y="5124276"/>
            <a:ext cx="3121148" cy="1190625"/>
          </a:xfrm>
          <a:prstGeom prst="rect">
            <a:avLst/>
          </a:prstGeom>
          <a:solidFill>
            <a:schemeClr val="bg1"/>
          </a:solidFill>
          <a:ln w="2857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180975" indent="-180975"/>
            <a:r>
              <a:rPr lang="ja-JP" altLang="en-US" sz="1400" u="sng" dirty="0">
                <a:solidFill>
                  <a:schemeClr val="tx1"/>
                </a:solidFill>
              </a:rPr>
              <a:t>購買トランザクション数</a:t>
            </a:r>
            <a:endParaRPr lang="en-US" altLang="ja-JP" sz="1400" u="sng" dirty="0">
              <a:solidFill>
                <a:schemeClr val="tx1"/>
              </a:solidFill>
            </a:endParaRPr>
          </a:p>
          <a:p>
            <a:pPr marL="180975" indent="-3175">
              <a:spcBef>
                <a:spcPts val="600"/>
              </a:spcBef>
            </a:pPr>
            <a:r>
              <a:rPr lang="en-US" altLang="ja-JP" sz="1200" dirty="0">
                <a:solidFill>
                  <a:schemeClr val="tx1"/>
                </a:solidFill>
              </a:rPr>
              <a:t>469,876</a:t>
            </a:r>
            <a:r>
              <a:rPr lang="ja-JP" altLang="en-US" sz="1200" dirty="0">
                <a:solidFill>
                  <a:schemeClr val="tx1"/>
                </a:solidFill>
              </a:rPr>
              <a:t>件 （期間：</a:t>
            </a:r>
            <a:r>
              <a:rPr lang="en-US" altLang="ja-JP" sz="1200" dirty="0">
                <a:solidFill>
                  <a:schemeClr val="tx1"/>
                </a:solidFill>
              </a:rPr>
              <a:t>2013/7</a:t>
            </a:r>
            <a:r>
              <a:rPr lang="ja-JP" altLang="en-US" sz="1200" dirty="0">
                <a:solidFill>
                  <a:schemeClr val="tx1"/>
                </a:solidFill>
              </a:rPr>
              <a:t>～</a:t>
            </a:r>
            <a:r>
              <a:rPr lang="en-US" altLang="ja-JP" sz="1200" dirty="0">
                <a:solidFill>
                  <a:schemeClr val="tx1"/>
                </a:solidFill>
              </a:rPr>
              <a:t>2014/11</a:t>
            </a:r>
            <a:r>
              <a:rPr lang="ja-JP" altLang="en-US" sz="1200" dirty="0">
                <a:solidFill>
                  <a:schemeClr val="tx1"/>
                </a:solidFill>
              </a:rPr>
              <a:t>）</a:t>
            </a:r>
            <a:endParaRPr lang="en-US" altLang="ja-JP" sz="1200" dirty="0">
              <a:solidFill>
                <a:schemeClr val="tx1"/>
              </a:solidFill>
            </a:endParaRPr>
          </a:p>
          <a:p>
            <a:pPr marL="361950" indent="-184150">
              <a:spcBef>
                <a:spcPts val="600"/>
              </a:spcBef>
              <a:buFont typeface="HGP創英角ｺﾞｼｯｸUB" pitchFamily="50" charset="-128"/>
              <a:buChar char="※"/>
            </a:pPr>
            <a:r>
              <a:rPr lang="en-US" altLang="ja-JP" sz="1050" dirty="0">
                <a:solidFill>
                  <a:srgbClr val="0F1C50">
                    <a:lumMod val="75000"/>
                    <a:lumOff val="25000"/>
                  </a:srgbClr>
                </a:solidFill>
              </a:rPr>
              <a:t>12</a:t>
            </a:r>
            <a:r>
              <a:rPr lang="ja-JP" altLang="en-US" sz="1050" dirty="0">
                <a:solidFill>
                  <a:srgbClr val="0F1C50">
                    <a:lumMod val="75000"/>
                    <a:lumOff val="25000"/>
                  </a:srgbClr>
                </a:solidFill>
              </a:rPr>
              <a:t>社ある仕入先企業とのすべての取引を分析対象としています。</a:t>
            </a:r>
            <a:endParaRPr lang="en-US" altLang="ja-JP" sz="1050" dirty="0">
              <a:solidFill>
                <a:srgbClr val="0F1C50">
                  <a:lumMod val="75000"/>
                  <a:lumOff val="25000"/>
                </a:srgbClr>
              </a:solidFill>
            </a:endParaRPr>
          </a:p>
        </p:txBody>
      </p:sp>
      <p:cxnSp>
        <p:nvCxnSpPr>
          <p:cNvPr id="57" name="直線コネクタ 56"/>
          <p:cNvCxnSpPr>
            <a:endCxn id="38" idx="4"/>
          </p:cNvCxnSpPr>
          <p:nvPr/>
        </p:nvCxnSpPr>
        <p:spPr>
          <a:xfrm flipV="1">
            <a:off x="4838315" y="3771727"/>
            <a:ext cx="285750" cy="1362075"/>
          </a:xfrm>
          <a:prstGeom prst="line">
            <a:avLst/>
          </a:prstGeom>
          <a:ln>
            <a:solidFill>
              <a:schemeClr val="accent5"/>
            </a:solidFill>
            <a:tailEnd type="oval"/>
          </a:ln>
          <a:effectLst/>
        </p:spPr>
        <p:style>
          <a:lnRef idx="2">
            <a:schemeClr val="accent1"/>
          </a:lnRef>
          <a:fillRef idx="0">
            <a:schemeClr val="accent1"/>
          </a:fillRef>
          <a:effectRef idx="1">
            <a:schemeClr val="accent1"/>
          </a:effectRef>
          <a:fontRef idx="minor">
            <a:schemeClr val="tx1"/>
          </a:fontRef>
        </p:style>
      </p:cxnSp>
      <p:cxnSp>
        <p:nvCxnSpPr>
          <p:cNvPr id="58" name="直線コネクタ 57"/>
          <p:cNvCxnSpPr>
            <a:endCxn id="39" idx="4"/>
          </p:cNvCxnSpPr>
          <p:nvPr/>
        </p:nvCxnSpPr>
        <p:spPr>
          <a:xfrm flipH="1" flipV="1">
            <a:off x="7002077" y="4562301"/>
            <a:ext cx="65088" cy="552450"/>
          </a:xfrm>
          <a:prstGeom prst="line">
            <a:avLst/>
          </a:prstGeom>
          <a:ln>
            <a:solidFill>
              <a:schemeClr val="accent5"/>
            </a:solidFill>
            <a:tailEnd type="oval"/>
          </a:ln>
          <a:effectLst/>
        </p:spPr>
        <p:style>
          <a:lnRef idx="2">
            <a:schemeClr val="accent1"/>
          </a:lnRef>
          <a:fillRef idx="0">
            <a:schemeClr val="accent1"/>
          </a:fillRef>
          <a:effectRef idx="1">
            <a:schemeClr val="accent1"/>
          </a:effectRef>
          <a:fontRef idx="minor">
            <a:schemeClr val="tx1"/>
          </a:fontRef>
        </p:style>
      </p:cxnSp>
      <p:cxnSp>
        <p:nvCxnSpPr>
          <p:cNvPr id="68" name="直線コネクタ 67"/>
          <p:cNvCxnSpPr>
            <a:stCxn id="40" idx="1"/>
            <a:endCxn id="41" idx="3"/>
          </p:cNvCxnSpPr>
          <p:nvPr/>
        </p:nvCxnSpPr>
        <p:spPr>
          <a:xfrm flipH="1" flipV="1">
            <a:off x="4809741" y="3393652"/>
            <a:ext cx="585725" cy="552575"/>
          </a:xfrm>
          <a:prstGeom prst="line">
            <a:avLst/>
          </a:prstGeom>
          <a:ln>
            <a:solidFill>
              <a:schemeClr val="accent6"/>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69" name="正方形/長方形 68"/>
          <p:cNvSpPr/>
          <p:nvPr/>
        </p:nvSpPr>
        <p:spPr>
          <a:xfrm>
            <a:off x="4387342" y="1885778"/>
            <a:ext cx="4489573" cy="270376"/>
          </a:xfrm>
          <a:prstGeom prst="rect">
            <a:avLst/>
          </a:prstGeom>
          <a:solidFill>
            <a:schemeClr val="bg1"/>
          </a:solidFill>
          <a:ln>
            <a:solidFill>
              <a:schemeClr val="bg1">
                <a:lumMod val="6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180975" indent="-180975"/>
            <a:r>
              <a:rPr lang="ja-JP" altLang="en-US" sz="1400" dirty="0">
                <a:solidFill>
                  <a:schemeClr val="tx1"/>
                </a:solidFill>
              </a:rPr>
              <a:t>プラスチック製品製造業</a:t>
            </a:r>
            <a:endParaRPr lang="en-US" altLang="ja-JP" sz="1400" dirty="0">
              <a:solidFill>
                <a:schemeClr val="tx1"/>
              </a:solidFill>
            </a:endParaRPr>
          </a:p>
        </p:txBody>
      </p:sp>
      <p:sp>
        <p:nvSpPr>
          <p:cNvPr id="70" name="正方形/長方形 69"/>
          <p:cNvSpPr/>
          <p:nvPr/>
        </p:nvSpPr>
        <p:spPr>
          <a:xfrm>
            <a:off x="4387343" y="2198264"/>
            <a:ext cx="1651123" cy="270376"/>
          </a:xfrm>
          <a:prstGeom prst="rect">
            <a:avLst/>
          </a:prstGeom>
          <a:solidFill>
            <a:schemeClr val="bg1"/>
          </a:solidFill>
          <a:ln>
            <a:solidFill>
              <a:schemeClr val="bg1">
                <a:lumMod val="6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180975" indent="-180975"/>
            <a:r>
              <a:rPr lang="ja-JP" altLang="en-US" sz="1400" dirty="0">
                <a:solidFill>
                  <a:schemeClr val="tx1"/>
                </a:solidFill>
              </a:rPr>
              <a:t>約</a:t>
            </a:r>
            <a:r>
              <a:rPr lang="en-US" altLang="ja-JP" sz="1400" dirty="0">
                <a:solidFill>
                  <a:schemeClr val="tx1"/>
                </a:solidFill>
              </a:rPr>
              <a:t>1</a:t>
            </a:r>
            <a:r>
              <a:rPr lang="ja-JP" altLang="en-US" sz="1400" dirty="0">
                <a:solidFill>
                  <a:schemeClr val="tx1"/>
                </a:solidFill>
              </a:rPr>
              <a:t>億円</a:t>
            </a:r>
            <a:endParaRPr lang="en-US" altLang="ja-JP" sz="1400" dirty="0">
              <a:solidFill>
                <a:schemeClr val="tx1"/>
              </a:solidFill>
            </a:endParaRPr>
          </a:p>
        </p:txBody>
      </p:sp>
      <p:sp>
        <p:nvSpPr>
          <p:cNvPr id="71" name="正方形/長方形 70"/>
          <p:cNvSpPr/>
          <p:nvPr/>
        </p:nvSpPr>
        <p:spPr>
          <a:xfrm>
            <a:off x="7225793" y="2215475"/>
            <a:ext cx="1651123" cy="270376"/>
          </a:xfrm>
          <a:prstGeom prst="rect">
            <a:avLst/>
          </a:prstGeom>
          <a:solidFill>
            <a:schemeClr val="bg1"/>
          </a:solidFill>
          <a:ln>
            <a:solidFill>
              <a:schemeClr val="bg1">
                <a:lumMod val="6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180975" indent="-180975"/>
            <a:r>
              <a:rPr lang="ja-JP" altLang="en-US" sz="1400" dirty="0">
                <a:solidFill>
                  <a:schemeClr val="tx1"/>
                </a:solidFill>
              </a:rPr>
              <a:t>約</a:t>
            </a:r>
            <a:r>
              <a:rPr lang="en-US" altLang="ja-JP" sz="1400" dirty="0">
                <a:solidFill>
                  <a:schemeClr val="tx1"/>
                </a:solidFill>
              </a:rPr>
              <a:t>200</a:t>
            </a:r>
            <a:r>
              <a:rPr lang="ja-JP" altLang="en-US" sz="1400" dirty="0">
                <a:solidFill>
                  <a:schemeClr val="tx1"/>
                </a:solidFill>
              </a:rPr>
              <a:t>億円</a:t>
            </a:r>
            <a:endParaRPr lang="en-US" altLang="ja-JP" sz="1400" dirty="0">
              <a:solidFill>
                <a:schemeClr val="tx1"/>
              </a:solidFill>
            </a:endParaRPr>
          </a:p>
        </p:txBody>
      </p:sp>
      <p:sp>
        <p:nvSpPr>
          <p:cNvPr id="72" name="正方形/長方形 71"/>
          <p:cNvSpPr/>
          <p:nvPr/>
        </p:nvSpPr>
        <p:spPr>
          <a:xfrm>
            <a:off x="3304790" y="1885778"/>
            <a:ext cx="1019176" cy="270376"/>
          </a:xfrm>
          <a:prstGeom prst="rect">
            <a:avLst/>
          </a:prstGeom>
          <a:solidFill>
            <a:schemeClr val="bg2"/>
          </a:solidFill>
          <a:ln>
            <a:solidFill>
              <a:schemeClr val="bg1">
                <a:lumMod val="6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180975" indent="-180975" algn="ctr"/>
            <a:r>
              <a:rPr lang="ja-JP" altLang="en-US" sz="1400" dirty="0">
                <a:solidFill>
                  <a:schemeClr val="tx1"/>
                </a:solidFill>
              </a:rPr>
              <a:t>業種</a:t>
            </a:r>
            <a:endParaRPr lang="en-US" altLang="ja-JP" sz="1400" dirty="0">
              <a:solidFill>
                <a:schemeClr val="tx1"/>
              </a:solidFill>
            </a:endParaRPr>
          </a:p>
        </p:txBody>
      </p:sp>
      <p:sp>
        <p:nvSpPr>
          <p:cNvPr id="74" name="正方形/長方形 73"/>
          <p:cNvSpPr/>
          <p:nvPr/>
        </p:nvSpPr>
        <p:spPr>
          <a:xfrm>
            <a:off x="3304790" y="2198264"/>
            <a:ext cx="1019176" cy="270376"/>
          </a:xfrm>
          <a:prstGeom prst="rect">
            <a:avLst/>
          </a:prstGeom>
          <a:solidFill>
            <a:schemeClr val="bg2"/>
          </a:solidFill>
          <a:ln>
            <a:solidFill>
              <a:schemeClr val="bg1">
                <a:lumMod val="6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180975" indent="-180975" algn="ctr"/>
            <a:r>
              <a:rPr lang="ja-JP" altLang="en-US" sz="1400" dirty="0">
                <a:solidFill>
                  <a:schemeClr val="tx1"/>
                </a:solidFill>
              </a:rPr>
              <a:t>資本金</a:t>
            </a:r>
            <a:endParaRPr lang="en-US" altLang="ja-JP" sz="1400" dirty="0">
              <a:solidFill>
                <a:schemeClr val="tx1"/>
              </a:solidFill>
            </a:endParaRPr>
          </a:p>
        </p:txBody>
      </p:sp>
      <p:sp>
        <p:nvSpPr>
          <p:cNvPr id="75" name="正方形/長方形 74"/>
          <p:cNvSpPr/>
          <p:nvPr/>
        </p:nvSpPr>
        <p:spPr>
          <a:xfrm>
            <a:off x="6143240" y="2215475"/>
            <a:ext cx="1019176" cy="270376"/>
          </a:xfrm>
          <a:prstGeom prst="rect">
            <a:avLst/>
          </a:prstGeom>
          <a:solidFill>
            <a:schemeClr val="bg2"/>
          </a:solidFill>
          <a:ln>
            <a:solidFill>
              <a:schemeClr val="bg1">
                <a:lumMod val="6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180975" indent="-180975" algn="ctr"/>
            <a:r>
              <a:rPr lang="ja-JP" altLang="en-US" sz="1400" dirty="0">
                <a:solidFill>
                  <a:schemeClr val="tx1"/>
                </a:solidFill>
              </a:rPr>
              <a:t>売上高</a:t>
            </a:r>
            <a:endParaRPr lang="en-US" altLang="ja-JP" sz="1400" dirty="0">
              <a:solidFill>
                <a:schemeClr val="tx1"/>
              </a:solidFill>
            </a:endParaRPr>
          </a:p>
        </p:txBody>
      </p:sp>
    </p:spTree>
    <p:extLst>
      <p:ext uri="{BB962C8B-B14F-4D97-AF65-F5344CB8AC3E}">
        <p14:creationId xmlns:p14="http://schemas.microsoft.com/office/powerpoint/2010/main" val="7351349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a:xfrm>
            <a:off x="1981200" y="274638"/>
            <a:ext cx="8229600" cy="706090"/>
          </a:xfrm>
        </p:spPr>
        <p:txBody>
          <a:bodyPr>
            <a:normAutofit/>
          </a:bodyPr>
          <a:lstStyle/>
          <a:p>
            <a:pPr algn="l"/>
            <a:r>
              <a:rPr lang="ja-JP" altLang="en-US" sz="2800" u="sng" dirty="0"/>
              <a:t>分析イメージ１</a:t>
            </a:r>
            <a:r>
              <a:rPr lang="ja-JP" altLang="en-US" sz="2000" u="sng" dirty="0"/>
              <a:t>　－受注実績－</a:t>
            </a:r>
          </a:p>
        </p:txBody>
      </p:sp>
      <p:grpSp>
        <p:nvGrpSpPr>
          <p:cNvPr id="33" name="グループ化 32"/>
          <p:cNvGrpSpPr/>
          <p:nvPr/>
        </p:nvGrpSpPr>
        <p:grpSpPr>
          <a:xfrm>
            <a:off x="2051370" y="1412776"/>
            <a:ext cx="8180309" cy="342900"/>
            <a:chOff x="345318" y="2073772"/>
            <a:chExt cx="4497439" cy="342900"/>
          </a:xfrm>
        </p:grpSpPr>
        <p:sp>
          <p:nvSpPr>
            <p:cNvPr id="34" name="正方形/長方形 33"/>
            <p:cNvSpPr/>
            <p:nvPr/>
          </p:nvSpPr>
          <p:spPr>
            <a:xfrm>
              <a:off x="345318" y="2073772"/>
              <a:ext cx="4497439" cy="342900"/>
            </a:xfrm>
            <a:prstGeom prst="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defTabSz="457133"/>
              <a:r>
                <a:rPr lang="ja-JP" altLang="en-US" sz="1400" dirty="0">
                  <a:solidFill>
                    <a:schemeClr val="tx1"/>
                  </a:solidFill>
                  <a:latin typeface="+mn-ea"/>
                </a:rPr>
                <a:t>①</a:t>
              </a:r>
              <a:r>
                <a:rPr lang="en-US" altLang="ja-JP" sz="1400" dirty="0">
                  <a:solidFill>
                    <a:schemeClr val="tx1"/>
                  </a:solidFill>
                  <a:latin typeface="+mn-ea"/>
                </a:rPr>
                <a:t>-1.</a:t>
              </a:r>
              <a:r>
                <a:rPr lang="ja-JP" altLang="en-US" sz="1400" dirty="0">
                  <a:solidFill>
                    <a:schemeClr val="tx1"/>
                  </a:solidFill>
                  <a:latin typeface="+mn-ea"/>
                </a:rPr>
                <a:t>受注実績（入金額の内訳</a:t>
              </a:r>
              <a:r>
                <a:rPr lang="en-US" altLang="ja-JP" sz="1400" dirty="0">
                  <a:solidFill>
                    <a:schemeClr val="tx1"/>
                  </a:solidFill>
                  <a:latin typeface="+mn-ea"/>
                </a:rPr>
                <a:t>…</a:t>
              </a:r>
              <a:r>
                <a:rPr lang="ja-JP" altLang="en-US" sz="1400" dirty="0">
                  <a:solidFill>
                    <a:schemeClr val="tx1"/>
                  </a:solidFill>
                  <a:latin typeface="+mn-ea"/>
                </a:rPr>
                <a:t>受注時点における金額（数量</a:t>
              </a:r>
              <a:r>
                <a:rPr lang="en-US" altLang="ja-JP" sz="1400" dirty="0">
                  <a:solidFill>
                    <a:schemeClr val="tx1"/>
                  </a:solidFill>
                  <a:latin typeface="+mn-ea"/>
                </a:rPr>
                <a:t>×</a:t>
              </a:r>
              <a:r>
                <a:rPr lang="ja-JP" altLang="en-US" sz="1400" dirty="0">
                  <a:solidFill>
                    <a:schemeClr val="tx1"/>
                  </a:solidFill>
                  <a:latin typeface="+mn-ea"/>
                </a:rPr>
                <a:t>単価））</a:t>
              </a:r>
            </a:p>
          </p:txBody>
        </p:sp>
        <p:cxnSp>
          <p:nvCxnSpPr>
            <p:cNvPr id="35" name="直線コネクタ 34"/>
            <p:cNvCxnSpPr/>
            <p:nvPr/>
          </p:nvCxnSpPr>
          <p:spPr>
            <a:xfrm>
              <a:off x="345318" y="2416672"/>
              <a:ext cx="4497439" cy="0"/>
            </a:xfrm>
            <a:prstGeom prst="line">
              <a:avLst/>
            </a:prstGeom>
            <a:ln w="19050">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grpSp>
      <p:pic>
        <p:nvPicPr>
          <p:cNvPr id="36" name="図 35"/>
          <p:cNvPicPr>
            <a:picLocks noChangeAspect="1"/>
          </p:cNvPicPr>
          <p:nvPr/>
        </p:nvPicPr>
        <p:blipFill rotWithShape="1">
          <a:blip r:embed="rId2" cstate="print">
            <a:extLst>
              <a:ext uri="{28A0092B-C50C-407E-A947-70E740481C1C}">
                <a14:useLocalDpi xmlns:a14="http://schemas.microsoft.com/office/drawing/2010/main" val="0"/>
              </a:ext>
            </a:extLst>
          </a:blip>
          <a:srcRect t="94" r="12700"/>
          <a:stretch/>
        </p:blipFill>
        <p:spPr>
          <a:xfrm>
            <a:off x="1992201" y="1795998"/>
            <a:ext cx="8288769" cy="4765353"/>
          </a:xfrm>
          <a:prstGeom prst="rect">
            <a:avLst/>
          </a:prstGeom>
        </p:spPr>
      </p:pic>
      <p:sp>
        <p:nvSpPr>
          <p:cNvPr id="38" name="正方形/長方形 37"/>
          <p:cNvSpPr/>
          <p:nvPr/>
        </p:nvSpPr>
        <p:spPr>
          <a:xfrm>
            <a:off x="1689419" y="2338514"/>
            <a:ext cx="1228725" cy="276225"/>
          </a:xfrm>
          <a:prstGeom prst="rect">
            <a:avLst/>
          </a:prstGeom>
          <a:solidFill>
            <a:schemeClr val="bg1"/>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1000" dirty="0">
                <a:solidFill>
                  <a:schemeClr val="tx1"/>
                </a:solidFill>
              </a:rPr>
              <a:t>8</a:t>
            </a:r>
            <a:r>
              <a:rPr lang="ja-JP" altLang="en-US" sz="1000" dirty="0">
                <a:solidFill>
                  <a:schemeClr val="tx1"/>
                </a:solidFill>
              </a:rPr>
              <a:t>月は売上が減少</a:t>
            </a:r>
          </a:p>
        </p:txBody>
      </p:sp>
      <p:cxnSp>
        <p:nvCxnSpPr>
          <p:cNvPr id="39" name="直線矢印コネクタ 38"/>
          <p:cNvCxnSpPr>
            <a:stCxn id="38" idx="3"/>
          </p:cNvCxnSpPr>
          <p:nvPr/>
        </p:nvCxnSpPr>
        <p:spPr>
          <a:xfrm>
            <a:off x="2918143" y="2476626"/>
            <a:ext cx="104776" cy="595312"/>
          </a:xfrm>
          <a:prstGeom prst="straightConnector1">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0" name="直線矢印コネクタ 39"/>
          <p:cNvCxnSpPr>
            <a:stCxn id="38" idx="3"/>
          </p:cNvCxnSpPr>
          <p:nvPr/>
        </p:nvCxnSpPr>
        <p:spPr>
          <a:xfrm>
            <a:off x="2918144" y="2476626"/>
            <a:ext cx="5524501" cy="1223962"/>
          </a:xfrm>
          <a:prstGeom prst="straightConnector1">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1" name="直線矢印コネクタ 40"/>
          <p:cNvCxnSpPr/>
          <p:nvPr/>
        </p:nvCxnSpPr>
        <p:spPr>
          <a:xfrm>
            <a:off x="2422845" y="5796088"/>
            <a:ext cx="2638425" cy="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2" name="直線矢印コネクタ 41"/>
          <p:cNvCxnSpPr/>
          <p:nvPr/>
        </p:nvCxnSpPr>
        <p:spPr>
          <a:xfrm>
            <a:off x="5185094" y="5796088"/>
            <a:ext cx="4953000" cy="0"/>
          </a:xfrm>
          <a:prstGeom prst="straightConnector1">
            <a:avLst/>
          </a:prstGeom>
          <a:ln>
            <a:solidFill>
              <a:schemeClr val="tx1"/>
            </a:solidFill>
            <a:headEnd type="arrow"/>
            <a:tailEnd type="none"/>
          </a:ln>
          <a:effectLst/>
        </p:spPr>
        <p:style>
          <a:lnRef idx="2">
            <a:schemeClr val="accent1"/>
          </a:lnRef>
          <a:fillRef idx="0">
            <a:schemeClr val="accent1"/>
          </a:fillRef>
          <a:effectRef idx="1">
            <a:schemeClr val="accent1"/>
          </a:effectRef>
          <a:fontRef idx="minor">
            <a:schemeClr val="tx1"/>
          </a:fontRef>
        </p:style>
      </p:cxnSp>
      <p:sp>
        <p:nvSpPr>
          <p:cNvPr id="43" name="正方形/長方形 42"/>
          <p:cNvSpPr/>
          <p:nvPr/>
        </p:nvSpPr>
        <p:spPr>
          <a:xfrm>
            <a:off x="3318195" y="5624639"/>
            <a:ext cx="847725" cy="314325"/>
          </a:xfrm>
          <a:prstGeom prst="rect">
            <a:avLst/>
          </a:prstGeom>
          <a:solidFill>
            <a:schemeClr val="bg1"/>
          </a:solidFill>
          <a:ln w="285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1200" dirty="0">
                <a:solidFill>
                  <a:schemeClr val="tx1"/>
                </a:solidFill>
              </a:rPr>
              <a:t>2013</a:t>
            </a:r>
            <a:r>
              <a:rPr lang="ja-JP" altLang="en-US" sz="1200" dirty="0">
                <a:solidFill>
                  <a:schemeClr val="tx1"/>
                </a:solidFill>
              </a:rPr>
              <a:t>年</a:t>
            </a:r>
          </a:p>
        </p:txBody>
      </p:sp>
      <p:sp>
        <p:nvSpPr>
          <p:cNvPr id="44" name="正方形/長方形 43"/>
          <p:cNvSpPr/>
          <p:nvPr/>
        </p:nvSpPr>
        <p:spPr>
          <a:xfrm>
            <a:off x="7237733" y="5624639"/>
            <a:ext cx="847725" cy="314325"/>
          </a:xfrm>
          <a:prstGeom prst="rect">
            <a:avLst/>
          </a:prstGeom>
          <a:solidFill>
            <a:schemeClr val="bg1"/>
          </a:solidFill>
          <a:ln w="285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1200" dirty="0">
                <a:solidFill>
                  <a:schemeClr val="tx1"/>
                </a:solidFill>
              </a:rPr>
              <a:t>2014</a:t>
            </a:r>
            <a:r>
              <a:rPr lang="ja-JP" altLang="en-US" sz="1200" dirty="0">
                <a:solidFill>
                  <a:schemeClr val="tx1"/>
                </a:solidFill>
              </a:rPr>
              <a:t>年</a:t>
            </a:r>
          </a:p>
        </p:txBody>
      </p:sp>
      <p:grpSp>
        <p:nvGrpSpPr>
          <p:cNvPr id="45" name="グループ化 44"/>
          <p:cNvGrpSpPr/>
          <p:nvPr/>
        </p:nvGrpSpPr>
        <p:grpSpPr>
          <a:xfrm>
            <a:off x="3470595" y="4367338"/>
            <a:ext cx="5572125" cy="285750"/>
            <a:chOff x="2209800" y="4638675"/>
            <a:chExt cx="5572125" cy="285750"/>
          </a:xfrm>
        </p:grpSpPr>
        <p:cxnSp>
          <p:nvCxnSpPr>
            <p:cNvPr id="46" name="直線矢印コネクタ 45"/>
            <p:cNvCxnSpPr/>
            <p:nvPr/>
          </p:nvCxnSpPr>
          <p:spPr>
            <a:xfrm flipV="1">
              <a:off x="7770436" y="4638675"/>
              <a:ext cx="0" cy="266700"/>
            </a:xfrm>
            <a:prstGeom prst="straightConnector1">
              <a:avLst/>
            </a:prstGeom>
            <a:ln>
              <a:solidFill>
                <a:srgbClr val="C0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7" name="直線矢印コネクタ 46"/>
            <p:cNvCxnSpPr/>
            <p:nvPr/>
          </p:nvCxnSpPr>
          <p:spPr>
            <a:xfrm flipV="1">
              <a:off x="2209800" y="4638675"/>
              <a:ext cx="11489" cy="285750"/>
            </a:xfrm>
            <a:prstGeom prst="straightConnector1">
              <a:avLst/>
            </a:prstGeom>
            <a:ln>
              <a:solidFill>
                <a:srgbClr val="C00000"/>
              </a:solidFill>
              <a:tailEnd type="oval"/>
            </a:ln>
            <a:effectLst/>
          </p:spPr>
          <p:style>
            <a:lnRef idx="2">
              <a:schemeClr val="accent1"/>
            </a:lnRef>
            <a:fillRef idx="0">
              <a:schemeClr val="accent1"/>
            </a:fillRef>
            <a:effectRef idx="1">
              <a:schemeClr val="accent1"/>
            </a:effectRef>
            <a:fontRef idx="minor">
              <a:schemeClr val="tx1"/>
            </a:fontRef>
          </p:style>
        </p:cxnSp>
        <p:cxnSp>
          <p:nvCxnSpPr>
            <p:cNvPr id="48" name="直線コネクタ 47"/>
            <p:cNvCxnSpPr/>
            <p:nvPr/>
          </p:nvCxnSpPr>
          <p:spPr>
            <a:xfrm flipV="1">
              <a:off x="2221289" y="4924425"/>
              <a:ext cx="5560636" cy="0"/>
            </a:xfrm>
            <a:prstGeom prst="line">
              <a:avLst/>
            </a:prstGeom>
            <a:ln>
              <a:solidFill>
                <a:srgbClr val="C00000"/>
              </a:solidFill>
            </a:ln>
            <a:effectLst/>
          </p:spPr>
          <p:style>
            <a:lnRef idx="2">
              <a:schemeClr val="accent1"/>
            </a:lnRef>
            <a:fillRef idx="0">
              <a:schemeClr val="accent1"/>
            </a:fillRef>
            <a:effectRef idx="1">
              <a:schemeClr val="accent1"/>
            </a:effectRef>
            <a:fontRef idx="minor">
              <a:schemeClr val="tx1"/>
            </a:fontRef>
          </p:style>
        </p:cxnSp>
      </p:grpSp>
      <p:grpSp>
        <p:nvGrpSpPr>
          <p:cNvPr id="49" name="グループ化 48"/>
          <p:cNvGrpSpPr/>
          <p:nvPr/>
        </p:nvGrpSpPr>
        <p:grpSpPr>
          <a:xfrm>
            <a:off x="3022920" y="4310188"/>
            <a:ext cx="5572125" cy="285750"/>
            <a:chOff x="1762125" y="4581525"/>
            <a:chExt cx="5572125" cy="285750"/>
          </a:xfrm>
        </p:grpSpPr>
        <p:cxnSp>
          <p:nvCxnSpPr>
            <p:cNvPr id="50" name="直線矢印コネクタ 49"/>
            <p:cNvCxnSpPr/>
            <p:nvPr/>
          </p:nvCxnSpPr>
          <p:spPr>
            <a:xfrm flipV="1">
              <a:off x="7322761" y="4581525"/>
              <a:ext cx="0" cy="266700"/>
            </a:xfrm>
            <a:prstGeom prst="straightConnector1">
              <a:avLst/>
            </a:prstGeom>
            <a:ln>
              <a:solidFill>
                <a:srgbClr val="C0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1" name="直線矢印コネクタ 50"/>
            <p:cNvCxnSpPr/>
            <p:nvPr/>
          </p:nvCxnSpPr>
          <p:spPr>
            <a:xfrm flipV="1">
              <a:off x="1762125" y="4581525"/>
              <a:ext cx="11489" cy="285750"/>
            </a:xfrm>
            <a:prstGeom prst="straightConnector1">
              <a:avLst/>
            </a:prstGeom>
            <a:ln>
              <a:solidFill>
                <a:srgbClr val="C00000"/>
              </a:solidFill>
              <a:tailEnd type="oval"/>
            </a:ln>
            <a:effectLst/>
          </p:spPr>
          <p:style>
            <a:lnRef idx="2">
              <a:schemeClr val="accent1"/>
            </a:lnRef>
            <a:fillRef idx="0">
              <a:schemeClr val="accent1"/>
            </a:fillRef>
            <a:effectRef idx="1">
              <a:schemeClr val="accent1"/>
            </a:effectRef>
            <a:fontRef idx="minor">
              <a:schemeClr val="tx1"/>
            </a:fontRef>
          </p:style>
        </p:cxnSp>
        <p:cxnSp>
          <p:nvCxnSpPr>
            <p:cNvPr id="52" name="直線コネクタ 51"/>
            <p:cNvCxnSpPr/>
            <p:nvPr/>
          </p:nvCxnSpPr>
          <p:spPr>
            <a:xfrm flipV="1">
              <a:off x="1773614" y="4867275"/>
              <a:ext cx="5560636" cy="0"/>
            </a:xfrm>
            <a:prstGeom prst="line">
              <a:avLst/>
            </a:prstGeom>
            <a:ln>
              <a:solidFill>
                <a:srgbClr val="C00000"/>
              </a:solidFill>
            </a:ln>
            <a:effectLst/>
          </p:spPr>
          <p:style>
            <a:lnRef idx="2">
              <a:schemeClr val="accent1"/>
            </a:lnRef>
            <a:fillRef idx="0">
              <a:schemeClr val="accent1"/>
            </a:fillRef>
            <a:effectRef idx="1">
              <a:schemeClr val="accent1"/>
            </a:effectRef>
            <a:fontRef idx="minor">
              <a:schemeClr val="tx1"/>
            </a:fontRef>
          </p:style>
        </p:cxnSp>
      </p:grpSp>
      <p:grpSp>
        <p:nvGrpSpPr>
          <p:cNvPr id="54" name="グループ化 53"/>
          <p:cNvGrpSpPr/>
          <p:nvPr/>
        </p:nvGrpSpPr>
        <p:grpSpPr>
          <a:xfrm>
            <a:off x="2575245" y="4253038"/>
            <a:ext cx="5572125" cy="285750"/>
            <a:chOff x="1314450" y="4524375"/>
            <a:chExt cx="5572125" cy="285750"/>
          </a:xfrm>
        </p:grpSpPr>
        <p:cxnSp>
          <p:nvCxnSpPr>
            <p:cNvPr id="55" name="直線矢印コネクタ 54"/>
            <p:cNvCxnSpPr/>
            <p:nvPr/>
          </p:nvCxnSpPr>
          <p:spPr>
            <a:xfrm flipV="1">
              <a:off x="6875086" y="4524375"/>
              <a:ext cx="0" cy="266700"/>
            </a:xfrm>
            <a:prstGeom prst="straightConnector1">
              <a:avLst/>
            </a:prstGeom>
            <a:ln>
              <a:solidFill>
                <a:srgbClr val="C0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6" name="直線矢印コネクタ 55"/>
            <p:cNvCxnSpPr/>
            <p:nvPr/>
          </p:nvCxnSpPr>
          <p:spPr>
            <a:xfrm flipV="1">
              <a:off x="1314450" y="4524375"/>
              <a:ext cx="11489" cy="285750"/>
            </a:xfrm>
            <a:prstGeom prst="straightConnector1">
              <a:avLst/>
            </a:prstGeom>
            <a:ln>
              <a:solidFill>
                <a:srgbClr val="C00000"/>
              </a:solidFill>
              <a:tailEnd type="oval"/>
            </a:ln>
            <a:effectLst/>
          </p:spPr>
          <p:style>
            <a:lnRef idx="2">
              <a:schemeClr val="accent1"/>
            </a:lnRef>
            <a:fillRef idx="0">
              <a:schemeClr val="accent1"/>
            </a:fillRef>
            <a:effectRef idx="1">
              <a:schemeClr val="accent1"/>
            </a:effectRef>
            <a:fontRef idx="minor">
              <a:schemeClr val="tx1"/>
            </a:fontRef>
          </p:style>
        </p:cxnSp>
        <p:cxnSp>
          <p:nvCxnSpPr>
            <p:cNvPr id="57" name="直線コネクタ 56"/>
            <p:cNvCxnSpPr/>
            <p:nvPr/>
          </p:nvCxnSpPr>
          <p:spPr>
            <a:xfrm flipV="1">
              <a:off x="1325939" y="4810125"/>
              <a:ext cx="5560636" cy="0"/>
            </a:xfrm>
            <a:prstGeom prst="line">
              <a:avLst/>
            </a:prstGeom>
            <a:ln>
              <a:solidFill>
                <a:srgbClr val="C00000"/>
              </a:solidFill>
            </a:ln>
            <a:effectLst/>
          </p:spPr>
          <p:style>
            <a:lnRef idx="2">
              <a:schemeClr val="accent1"/>
            </a:lnRef>
            <a:fillRef idx="0">
              <a:schemeClr val="accent1"/>
            </a:fillRef>
            <a:effectRef idx="1">
              <a:schemeClr val="accent1"/>
            </a:effectRef>
            <a:fontRef idx="minor">
              <a:schemeClr val="tx1"/>
            </a:fontRef>
          </p:style>
        </p:cxnSp>
      </p:grpSp>
      <p:grpSp>
        <p:nvGrpSpPr>
          <p:cNvPr id="58" name="グループ化 57"/>
          <p:cNvGrpSpPr/>
          <p:nvPr/>
        </p:nvGrpSpPr>
        <p:grpSpPr>
          <a:xfrm>
            <a:off x="3946845" y="4434013"/>
            <a:ext cx="5572125" cy="285750"/>
            <a:chOff x="2209800" y="4638675"/>
            <a:chExt cx="5572125" cy="285750"/>
          </a:xfrm>
        </p:grpSpPr>
        <p:cxnSp>
          <p:nvCxnSpPr>
            <p:cNvPr id="68" name="直線矢印コネクタ 67"/>
            <p:cNvCxnSpPr/>
            <p:nvPr/>
          </p:nvCxnSpPr>
          <p:spPr>
            <a:xfrm flipV="1">
              <a:off x="7770436" y="4638675"/>
              <a:ext cx="0" cy="266700"/>
            </a:xfrm>
            <a:prstGeom prst="straightConnector1">
              <a:avLst/>
            </a:prstGeom>
            <a:ln>
              <a:solidFill>
                <a:srgbClr val="C0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69" name="直線矢印コネクタ 68"/>
            <p:cNvCxnSpPr/>
            <p:nvPr/>
          </p:nvCxnSpPr>
          <p:spPr>
            <a:xfrm flipV="1">
              <a:off x="2209800" y="4638675"/>
              <a:ext cx="11489" cy="285750"/>
            </a:xfrm>
            <a:prstGeom prst="straightConnector1">
              <a:avLst/>
            </a:prstGeom>
            <a:ln>
              <a:solidFill>
                <a:srgbClr val="C00000"/>
              </a:solidFill>
              <a:tailEnd type="oval"/>
            </a:ln>
            <a:effectLst/>
          </p:spPr>
          <p:style>
            <a:lnRef idx="2">
              <a:schemeClr val="accent1"/>
            </a:lnRef>
            <a:fillRef idx="0">
              <a:schemeClr val="accent1"/>
            </a:fillRef>
            <a:effectRef idx="1">
              <a:schemeClr val="accent1"/>
            </a:effectRef>
            <a:fontRef idx="minor">
              <a:schemeClr val="tx1"/>
            </a:fontRef>
          </p:style>
        </p:cxnSp>
        <p:cxnSp>
          <p:nvCxnSpPr>
            <p:cNvPr id="70" name="直線コネクタ 69"/>
            <p:cNvCxnSpPr/>
            <p:nvPr/>
          </p:nvCxnSpPr>
          <p:spPr>
            <a:xfrm flipV="1">
              <a:off x="2221289" y="4924425"/>
              <a:ext cx="5560636" cy="0"/>
            </a:xfrm>
            <a:prstGeom prst="line">
              <a:avLst/>
            </a:prstGeom>
            <a:ln>
              <a:solidFill>
                <a:srgbClr val="C00000"/>
              </a:solidFill>
            </a:ln>
            <a:effectLst/>
          </p:spPr>
          <p:style>
            <a:lnRef idx="2">
              <a:schemeClr val="accent1"/>
            </a:lnRef>
            <a:fillRef idx="0">
              <a:schemeClr val="accent1"/>
            </a:fillRef>
            <a:effectRef idx="1">
              <a:schemeClr val="accent1"/>
            </a:effectRef>
            <a:fontRef idx="minor">
              <a:schemeClr val="tx1"/>
            </a:fontRef>
          </p:style>
        </p:cxnSp>
      </p:grpSp>
      <p:grpSp>
        <p:nvGrpSpPr>
          <p:cNvPr id="71" name="グループ化 70"/>
          <p:cNvGrpSpPr/>
          <p:nvPr/>
        </p:nvGrpSpPr>
        <p:grpSpPr>
          <a:xfrm>
            <a:off x="4413570" y="4481638"/>
            <a:ext cx="5572125" cy="285750"/>
            <a:chOff x="2209800" y="4638675"/>
            <a:chExt cx="5572125" cy="285750"/>
          </a:xfrm>
        </p:grpSpPr>
        <p:cxnSp>
          <p:nvCxnSpPr>
            <p:cNvPr id="72" name="直線矢印コネクタ 71"/>
            <p:cNvCxnSpPr/>
            <p:nvPr/>
          </p:nvCxnSpPr>
          <p:spPr>
            <a:xfrm flipV="1">
              <a:off x="7770436" y="4638675"/>
              <a:ext cx="0" cy="266700"/>
            </a:xfrm>
            <a:prstGeom prst="straightConnector1">
              <a:avLst/>
            </a:prstGeom>
            <a:ln>
              <a:solidFill>
                <a:srgbClr val="C0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74" name="直線矢印コネクタ 73"/>
            <p:cNvCxnSpPr/>
            <p:nvPr/>
          </p:nvCxnSpPr>
          <p:spPr>
            <a:xfrm flipV="1">
              <a:off x="2209800" y="4638675"/>
              <a:ext cx="11489" cy="285750"/>
            </a:xfrm>
            <a:prstGeom prst="straightConnector1">
              <a:avLst/>
            </a:prstGeom>
            <a:ln>
              <a:solidFill>
                <a:srgbClr val="C00000"/>
              </a:solidFill>
              <a:tailEnd type="oval"/>
            </a:ln>
            <a:effectLst/>
          </p:spPr>
          <p:style>
            <a:lnRef idx="2">
              <a:schemeClr val="accent1"/>
            </a:lnRef>
            <a:fillRef idx="0">
              <a:schemeClr val="accent1"/>
            </a:fillRef>
            <a:effectRef idx="1">
              <a:schemeClr val="accent1"/>
            </a:effectRef>
            <a:fontRef idx="minor">
              <a:schemeClr val="tx1"/>
            </a:fontRef>
          </p:style>
        </p:cxnSp>
        <p:cxnSp>
          <p:nvCxnSpPr>
            <p:cNvPr id="75" name="直線コネクタ 74"/>
            <p:cNvCxnSpPr/>
            <p:nvPr/>
          </p:nvCxnSpPr>
          <p:spPr>
            <a:xfrm flipV="1">
              <a:off x="2221289" y="4924425"/>
              <a:ext cx="5560636" cy="0"/>
            </a:xfrm>
            <a:prstGeom prst="line">
              <a:avLst/>
            </a:prstGeom>
            <a:ln>
              <a:solidFill>
                <a:srgbClr val="C00000"/>
              </a:solidFill>
            </a:ln>
            <a:effectLst/>
          </p:spPr>
          <p:style>
            <a:lnRef idx="2">
              <a:schemeClr val="accent1"/>
            </a:lnRef>
            <a:fillRef idx="0">
              <a:schemeClr val="accent1"/>
            </a:fillRef>
            <a:effectRef idx="1">
              <a:schemeClr val="accent1"/>
            </a:effectRef>
            <a:fontRef idx="minor">
              <a:schemeClr val="tx1"/>
            </a:fontRef>
          </p:style>
        </p:cxnSp>
      </p:grpSp>
      <p:sp>
        <p:nvSpPr>
          <p:cNvPr id="76" name="正方形/長方形 75"/>
          <p:cNvSpPr/>
          <p:nvPr/>
        </p:nvSpPr>
        <p:spPr>
          <a:xfrm>
            <a:off x="2194244" y="1833689"/>
            <a:ext cx="1228725" cy="276225"/>
          </a:xfrm>
          <a:prstGeom prst="rect">
            <a:avLst/>
          </a:prstGeom>
          <a:solidFill>
            <a:schemeClr val="bg1"/>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1000" dirty="0">
                <a:solidFill>
                  <a:schemeClr val="tx1"/>
                </a:solidFill>
              </a:rPr>
              <a:t>9</a:t>
            </a:r>
            <a:r>
              <a:rPr lang="ja-JP" altLang="en-US" sz="1000" dirty="0">
                <a:solidFill>
                  <a:schemeClr val="tx1"/>
                </a:solidFill>
              </a:rPr>
              <a:t>月は売上が回復</a:t>
            </a:r>
          </a:p>
        </p:txBody>
      </p:sp>
      <p:cxnSp>
        <p:nvCxnSpPr>
          <p:cNvPr id="77" name="直線矢印コネクタ 76"/>
          <p:cNvCxnSpPr>
            <a:stCxn id="76" idx="3"/>
          </p:cNvCxnSpPr>
          <p:nvPr/>
        </p:nvCxnSpPr>
        <p:spPr>
          <a:xfrm>
            <a:off x="3422969" y="1971802"/>
            <a:ext cx="76201" cy="185737"/>
          </a:xfrm>
          <a:prstGeom prst="straightConnector1">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78" name="直線矢印コネクタ 77"/>
          <p:cNvCxnSpPr>
            <a:stCxn id="76" idx="3"/>
          </p:cNvCxnSpPr>
          <p:nvPr/>
        </p:nvCxnSpPr>
        <p:spPr>
          <a:xfrm>
            <a:off x="3422969" y="1971802"/>
            <a:ext cx="5448301" cy="738187"/>
          </a:xfrm>
          <a:prstGeom prst="straightConnector1">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79" name="正方形/長方形 78"/>
          <p:cNvSpPr/>
          <p:nvPr/>
        </p:nvSpPr>
        <p:spPr>
          <a:xfrm>
            <a:off x="4442144" y="2338514"/>
            <a:ext cx="1228725" cy="276225"/>
          </a:xfrm>
          <a:prstGeom prst="rect">
            <a:avLst/>
          </a:prstGeom>
          <a:solidFill>
            <a:schemeClr val="bg1"/>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1000" dirty="0">
                <a:solidFill>
                  <a:schemeClr val="tx1"/>
                </a:solidFill>
              </a:rPr>
              <a:t>1</a:t>
            </a:r>
            <a:r>
              <a:rPr lang="ja-JP" altLang="en-US" sz="1000" dirty="0">
                <a:solidFill>
                  <a:schemeClr val="tx1"/>
                </a:solidFill>
              </a:rPr>
              <a:t>月は売上が回復</a:t>
            </a:r>
          </a:p>
        </p:txBody>
      </p:sp>
      <p:cxnSp>
        <p:nvCxnSpPr>
          <p:cNvPr id="80" name="直線矢印コネクタ 79"/>
          <p:cNvCxnSpPr>
            <a:stCxn id="79" idx="2"/>
          </p:cNvCxnSpPr>
          <p:nvPr/>
        </p:nvCxnSpPr>
        <p:spPr>
          <a:xfrm>
            <a:off x="5056507" y="2614738"/>
            <a:ext cx="176213" cy="133350"/>
          </a:xfrm>
          <a:prstGeom prst="straightConnector1">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81" name="正方形/長方形 80"/>
          <p:cNvSpPr/>
          <p:nvPr/>
        </p:nvSpPr>
        <p:spPr>
          <a:xfrm>
            <a:off x="2680020" y="3428172"/>
            <a:ext cx="1367789" cy="386716"/>
          </a:xfrm>
          <a:prstGeom prst="rect">
            <a:avLst/>
          </a:prstGeom>
          <a:solidFill>
            <a:schemeClr val="bg1"/>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1000" dirty="0">
                <a:solidFill>
                  <a:schemeClr val="tx1"/>
                </a:solidFill>
              </a:rPr>
              <a:t>9</a:t>
            </a:r>
            <a:r>
              <a:rPr lang="ja-JP" altLang="en-US" sz="1000" dirty="0">
                <a:solidFill>
                  <a:schemeClr val="tx1"/>
                </a:solidFill>
              </a:rPr>
              <a:t>月から</a:t>
            </a:r>
            <a:r>
              <a:rPr lang="en-US" altLang="ja-JP" sz="1000" dirty="0">
                <a:solidFill>
                  <a:schemeClr val="tx1"/>
                </a:solidFill>
              </a:rPr>
              <a:t>12</a:t>
            </a:r>
            <a:r>
              <a:rPr lang="ja-JP" altLang="en-US" sz="1000" dirty="0">
                <a:solidFill>
                  <a:schemeClr val="tx1"/>
                </a:solidFill>
              </a:rPr>
              <a:t>月まで</a:t>
            </a:r>
            <a:endParaRPr lang="en-US" altLang="ja-JP" sz="1000" dirty="0">
              <a:solidFill>
                <a:schemeClr val="tx1"/>
              </a:solidFill>
            </a:endParaRPr>
          </a:p>
          <a:p>
            <a:pPr algn="ctr"/>
            <a:r>
              <a:rPr lang="ja-JP" altLang="en-US" sz="1000" dirty="0">
                <a:solidFill>
                  <a:schemeClr val="tx1"/>
                </a:solidFill>
              </a:rPr>
              <a:t>売上が減少傾向</a:t>
            </a:r>
          </a:p>
        </p:txBody>
      </p:sp>
      <p:sp>
        <p:nvSpPr>
          <p:cNvPr id="82" name="右矢印 81"/>
          <p:cNvSpPr/>
          <p:nvPr/>
        </p:nvSpPr>
        <p:spPr>
          <a:xfrm rot="2089290">
            <a:off x="3381749" y="3080175"/>
            <a:ext cx="1615733" cy="209550"/>
          </a:xfrm>
          <a:prstGeom prst="rightArrow">
            <a:avLst/>
          </a:prstGeom>
          <a:solidFill>
            <a:schemeClr val="accent5"/>
          </a:solidFill>
          <a:ln>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dirty="0">
              <a:solidFill>
                <a:schemeClr val="tx1"/>
              </a:solidFill>
            </a:endParaRPr>
          </a:p>
        </p:txBody>
      </p:sp>
      <p:cxnSp>
        <p:nvCxnSpPr>
          <p:cNvPr id="83" name="直線矢印コネクタ 82"/>
          <p:cNvCxnSpPr>
            <a:stCxn id="81" idx="3"/>
          </p:cNvCxnSpPr>
          <p:nvPr/>
        </p:nvCxnSpPr>
        <p:spPr>
          <a:xfrm flipV="1">
            <a:off x="4047808" y="3167190"/>
            <a:ext cx="169546" cy="454340"/>
          </a:xfrm>
          <a:prstGeom prst="straightConnector1">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84" name="右矢印 83"/>
          <p:cNvSpPr/>
          <p:nvPr/>
        </p:nvSpPr>
        <p:spPr>
          <a:xfrm rot="2089290">
            <a:off x="8941123" y="3283290"/>
            <a:ext cx="1226225" cy="209550"/>
          </a:xfrm>
          <a:prstGeom prst="rightArrow">
            <a:avLst/>
          </a:prstGeom>
          <a:solidFill>
            <a:schemeClr val="accent5"/>
          </a:solidFill>
          <a:ln>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dirty="0">
              <a:solidFill>
                <a:schemeClr val="tx1"/>
              </a:solidFill>
            </a:endParaRPr>
          </a:p>
        </p:txBody>
      </p:sp>
      <p:sp>
        <p:nvSpPr>
          <p:cNvPr id="85" name="正方形/長方形 84"/>
          <p:cNvSpPr/>
          <p:nvPr/>
        </p:nvSpPr>
        <p:spPr>
          <a:xfrm>
            <a:off x="9372220" y="2504247"/>
            <a:ext cx="1188277" cy="386716"/>
          </a:xfrm>
          <a:prstGeom prst="rect">
            <a:avLst/>
          </a:prstGeom>
          <a:solidFill>
            <a:schemeClr val="bg1"/>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1000" dirty="0">
                <a:solidFill>
                  <a:schemeClr val="tx1"/>
                </a:solidFill>
              </a:rPr>
              <a:t>9</a:t>
            </a:r>
            <a:r>
              <a:rPr lang="ja-JP" altLang="en-US" sz="1000" dirty="0">
                <a:solidFill>
                  <a:schemeClr val="tx1"/>
                </a:solidFill>
              </a:rPr>
              <a:t>月から</a:t>
            </a:r>
            <a:r>
              <a:rPr lang="en-US" altLang="ja-JP" sz="1000" dirty="0">
                <a:solidFill>
                  <a:schemeClr val="tx1"/>
                </a:solidFill>
              </a:rPr>
              <a:t>11</a:t>
            </a:r>
            <a:r>
              <a:rPr lang="ja-JP" altLang="en-US" sz="1000" dirty="0">
                <a:solidFill>
                  <a:schemeClr val="tx1"/>
                </a:solidFill>
              </a:rPr>
              <a:t>月まで</a:t>
            </a:r>
            <a:endParaRPr lang="en-US" altLang="ja-JP" sz="1000" dirty="0">
              <a:solidFill>
                <a:schemeClr val="tx1"/>
              </a:solidFill>
            </a:endParaRPr>
          </a:p>
          <a:p>
            <a:pPr algn="ctr"/>
            <a:r>
              <a:rPr lang="ja-JP" altLang="en-US" sz="1000" dirty="0">
                <a:solidFill>
                  <a:schemeClr val="tx1"/>
                </a:solidFill>
              </a:rPr>
              <a:t>売上が減少傾向</a:t>
            </a:r>
          </a:p>
        </p:txBody>
      </p:sp>
      <p:cxnSp>
        <p:nvCxnSpPr>
          <p:cNvPr id="86" name="直線矢印コネクタ 85"/>
          <p:cNvCxnSpPr>
            <a:stCxn id="85" idx="1"/>
          </p:cNvCxnSpPr>
          <p:nvPr/>
        </p:nvCxnSpPr>
        <p:spPr>
          <a:xfrm flipH="1">
            <a:off x="9153145" y="2697605"/>
            <a:ext cx="219074" cy="421958"/>
          </a:xfrm>
          <a:prstGeom prst="straightConnector1">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87" name="四角形吹き出し 86"/>
          <p:cNvSpPr/>
          <p:nvPr/>
        </p:nvSpPr>
        <p:spPr>
          <a:xfrm>
            <a:off x="8542658" y="4967414"/>
            <a:ext cx="1252536" cy="1038225"/>
          </a:xfrm>
          <a:prstGeom prst="wedgeRectCallout">
            <a:avLst>
              <a:gd name="adj1" fmla="val -19312"/>
              <a:gd name="adj2" fmla="val -67362"/>
            </a:avLst>
          </a:prstGeom>
          <a:solidFill>
            <a:schemeClr val="bg1"/>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ja-JP" altLang="en-US" sz="1000" dirty="0">
                <a:solidFill>
                  <a:schemeClr val="tx1"/>
                </a:solidFill>
              </a:rPr>
              <a:t>前年同月比</a:t>
            </a:r>
            <a:endParaRPr lang="en-US" altLang="ja-JP" sz="1000" dirty="0">
              <a:solidFill>
                <a:schemeClr val="tx1"/>
              </a:solidFill>
            </a:endParaRPr>
          </a:p>
          <a:p>
            <a:pPr algn="ctr"/>
            <a:r>
              <a:rPr lang="en-US" altLang="ja-JP" sz="1000" dirty="0">
                <a:solidFill>
                  <a:schemeClr val="tx1"/>
                </a:solidFill>
              </a:rPr>
              <a:t>7</a:t>
            </a:r>
            <a:r>
              <a:rPr lang="ja-JP" altLang="en-US" sz="1000" dirty="0">
                <a:solidFill>
                  <a:schemeClr val="tx1"/>
                </a:solidFill>
              </a:rPr>
              <a:t>月：</a:t>
            </a:r>
            <a:r>
              <a:rPr lang="en-US" altLang="ja-JP" sz="1000" dirty="0">
                <a:solidFill>
                  <a:schemeClr val="tx1"/>
                </a:solidFill>
              </a:rPr>
              <a:t>88.5%</a:t>
            </a:r>
          </a:p>
          <a:p>
            <a:pPr algn="ctr"/>
            <a:r>
              <a:rPr lang="en-US" altLang="ja-JP" sz="1000" dirty="0">
                <a:solidFill>
                  <a:schemeClr val="tx1"/>
                </a:solidFill>
              </a:rPr>
              <a:t>8</a:t>
            </a:r>
            <a:r>
              <a:rPr lang="ja-JP" altLang="en-US" sz="1000" dirty="0">
                <a:solidFill>
                  <a:schemeClr val="tx1"/>
                </a:solidFill>
              </a:rPr>
              <a:t>月：</a:t>
            </a:r>
            <a:r>
              <a:rPr lang="en-US" altLang="ja-JP" sz="1000" dirty="0">
                <a:solidFill>
                  <a:schemeClr val="tx1"/>
                </a:solidFill>
              </a:rPr>
              <a:t>81.2%</a:t>
            </a:r>
          </a:p>
          <a:p>
            <a:pPr algn="ctr"/>
            <a:r>
              <a:rPr lang="en-US" altLang="ja-JP" sz="1000" dirty="0">
                <a:solidFill>
                  <a:schemeClr val="tx1"/>
                </a:solidFill>
              </a:rPr>
              <a:t>9</a:t>
            </a:r>
            <a:r>
              <a:rPr lang="ja-JP" altLang="en-US" sz="1000" dirty="0">
                <a:solidFill>
                  <a:schemeClr val="tx1"/>
                </a:solidFill>
              </a:rPr>
              <a:t>月：</a:t>
            </a:r>
            <a:r>
              <a:rPr lang="en-US" altLang="ja-JP" sz="1000" dirty="0">
                <a:solidFill>
                  <a:schemeClr val="tx1"/>
                </a:solidFill>
              </a:rPr>
              <a:t>99.1%</a:t>
            </a:r>
          </a:p>
          <a:p>
            <a:pPr algn="ctr"/>
            <a:r>
              <a:rPr lang="en-US" altLang="ja-JP" sz="1000" dirty="0">
                <a:solidFill>
                  <a:schemeClr val="tx1"/>
                </a:solidFill>
              </a:rPr>
              <a:t>10</a:t>
            </a:r>
            <a:r>
              <a:rPr lang="ja-JP" altLang="en-US" sz="1000" dirty="0">
                <a:solidFill>
                  <a:schemeClr val="tx1"/>
                </a:solidFill>
              </a:rPr>
              <a:t>月：</a:t>
            </a:r>
            <a:r>
              <a:rPr lang="en-US" altLang="ja-JP" sz="1000" dirty="0">
                <a:solidFill>
                  <a:schemeClr val="tx1"/>
                </a:solidFill>
              </a:rPr>
              <a:t>81.2%</a:t>
            </a:r>
          </a:p>
          <a:p>
            <a:pPr algn="ctr"/>
            <a:r>
              <a:rPr lang="en-US" altLang="ja-JP" sz="1000" dirty="0">
                <a:solidFill>
                  <a:schemeClr val="tx1"/>
                </a:solidFill>
              </a:rPr>
              <a:t>11</a:t>
            </a:r>
            <a:r>
              <a:rPr lang="ja-JP" altLang="en-US" sz="1000" dirty="0">
                <a:solidFill>
                  <a:schemeClr val="tx1"/>
                </a:solidFill>
              </a:rPr>
              <a:t>月：</a:t>
            </a:r>
            <a:r>
              <a:rPr lang="en-US" altLang="ja-JP" sz="1000" dirty="0">
                <a:solidFill>
                  <a:schemeClr val="tx1"/>
                </a:solidFill>
              </a:rPr>
              <a:t>84.0%</a:t>
            </a:r>
            <a:endParaRPr lang="ja-JP" altLang="en-US" sz="1000" dirty="0">
              <a:solidFill>
                <a:schemeClr val="tx1"/>
              </a:solidFill>
            </a:endParaRPr>
          </a:p>
        </p:txBody>
      </p:sp>
      <p:sp>
        <p:nvSpPr>
          <p:cNvPr id="88" name="四角形吹き出し 87"/>
          <p:cNvSpPr/>
          <p:nvPr/>
        </p:nvSpPr>
        <p:spPr>
          <a:xfrm>
            <a:off x="1703512" y="4867084"/>
            <a:ext cx="1327028" cy="600075"/>
          </a:xfrm>
          <a:prstGeom prst="wedgeRectCallout">
            <a:avLst>
              <a:gd name="adj1" fmla="val -16018"/>
              <a:gd name="adj2" fmla="val 26732"/>
            </a:avLst>
          </a:prstGeom>
          <a:solidFill>
            <a:schemeClr val="bg1"/>
          </a:solidFill>
          <a:ln w="28575">
            <a:solidFill>
              <a:srgbClr val="C00000"/>
            </a:solidFill>
            <a:prstDash val="solid"/>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ja-JP" altLang="en-US" sz="1000" dirty="0">
                <a:solidFill>
                  <a:schemeClr val="tx1"/>
                </a:solidFill>
              </a:rPr>
              <a:t>直近</a:t>
            </a:r>
            <a:r>
              <a:rPr lang="en-US" altLang="ja-JP" sz="1000" dirty="0">
                <a:solidFill>
                  <a:schemeClr val="tx1"/>
                </a:solidFill>
              </a:rPr>
              <a:t>1</a:t>
            </a:r>
            <a:r>
              <a:rPr lang="ja-JP" altLang="en-US" sz="1000" dirty="0">
                <a:solidFill>
                  <a:schemeClr val="tx1"/>
                </a:solidFill>
              </a:rPr>
              <a:t>年では</a:t>
            </a:r>
            <a:endParaRPr lang="en-US" altLang="ja-JP" sz="1000" dirty="0">
              <a:solidFill>
                <a:schemeClr val="tx1"/>
              </a:solidFill>
            </a:endParaRPr>
          </a:p>
          <a:p>
            <a:pPr algn="ctr"/>
            <a:r>
              <a:rPr lang="ja-JP" altLang="en-US" sz="1000" dirty="0">
                <a:solidFill>
                  <a:schemeClr val="tx1"/>
                </a:solidFill>
              </a:rPr>
              <a:t>新たな販売先は</a:t>
            </a:r>
            <a:endParaRPr lang="en-US" altLang="ja-JP" sz="1000" dirty="0">
              <a:solidFill>
                <a:schemeClr val="tx1"/>
              </a:solidFill>
            </a:endParaRPr>
          </a:p>
          <a:p>
            <a:pPr algn="ctr"/>
            <a:r>
              <a:rPr lang="ja-JP" altLang="en-US" sz="1000" dirty="0">
                <a:solidFill>
                  <a:schemeClr val="tx1"/>
                </a:solidFill>
              </a:rPr>
              <a:t>発生はしていない</a:t>
            </a:r>
            <a:endParaRPr lang="en-US" altLang="ja-JP" sz="1000" dirty="0">
              <a:solidFill>
                <a:schemeClr val="tx1"/>
              </a:solidFill>
            </a:endParaRPr>
          </a:p>
        </p:txBody>
      </p:sp>
      <p:sp>
        <p:nvSpPr>
          <p:cNvPr id="90" name="スライド番号プレースホルダ 5"/>
          <p:cNvSpPr>
            <a:spLocks noGrp="1"/>
          </p:cNvSpPr>
          <p:nvPr>
            <p:ph type="sldNum" sz="quarter" idx="12"/>
          </p:nvPr>
        </p:nvSpPr>
        <p:spPr>
          <a:xfrm>
            <a:off x="8472264" y="6448252"/>
            <a:ext cx="2133600" cy="365125"/>
          </a:xfrm>
        </p:spPr>
        <p:txBody>
          <a:bodyPr/>
          <a:lstStyle/>
          <a:p>
            <a:fld id="{D2D8002D-B5B0-4BAC-B1F6-782DDCCE6D9C}" type="slidenum">
              <a:rPr lang="ja-JP" altLang="en-US" sz="1600"/>
              <a:pPr/>
              <a:t>5</a:t>
            </a:fld>
            <a:endParaRPr lang="ja-JP" altLang="en-US" sz="1600" dirty="0"/>
          </a:p>
        </p:txBody>
      </p:sp>
    </p:spTree>
    <p:extLst>
      <p:ext uri="{BB962C8B-B14F-4D97-AF65-F5344CB8AC3E}">
        <p14:creationId xmlns:p14="http://schemas.microsoft.com/office/powerpoint/2010/main" val="9758244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a:xfrm>
            <a:off x="1981200" y="274638"/>
            <a:ext cx="8229600" cy="706090"/>
          </a:xfrm>
        </p:spPr>
        <p:txBody>
          <a:bodyPr>
            <a:normAutofit/>
          </a:bodyPr>
          <a:lstStyle/>
          <a:p>
            <a:pPr algn="l"/>
            <a:r>
              <a:rPr lang="ja-JP" altLang="en-US" sz="2800" u="sng" dirty="0"/>
              <a:t>分析イメージ１</a:t>
            </a:r>
            <a:r>
              <a:rPr lang="ja-JP" altLang="en-US" sz="2000" u="sng" dirty="0"/>
              <a:t>　－受注実績－</a:t>
            </a:r>
          </a:p>
        </p:txBody>
      </p:sp>
      <p:grpSp>
        <p:nvGrpSpPr>
          <p:cNvPr id="49" name="グループ化 48"/>
          <p:cNvGrpSpPr/>
          <p:nvPr/>
        </p:nvGrpSpPr>
        <p:grpSpPr>
          <a:xfrm>
            <a:off x="2115745" y="1678928"/>
            <a:ext cx="7941432" cy="342900"/>
            <a:chOff x="345318" y="2073772"/>
            <a:chExt cx="4497439" cy="342900"/>
          </a:xfrm>
        </p:grpSpPr>
        <p:sp>
          <p:nvSpPr>
            <p:cNvPr id="53" name="正方形/長方形 52"/>
            <p:cNvSpPr/>
            <p:nvPr/>
          </p:nvSpPr>
          <p:spPr>
            <a:xfrm>
              <a:off x="345318" y="2073772"/>
              <a:ext cx="4497439" cy="342900"/>
            </a:xfrm>
            <a:prstGeom prst="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defTabSz="457133"/>
              <a:r>
                <a:rPr lang="ja-JP" altLang="en-US" sz="1400" dirty="0">
                  <a:solidFill>
                    <a:schemeClr val="tx1"/>
                  </a:solidFill>
                  <a:latin typeface="+mn-ea"/>
                </a:rPr>
                <a:t>①</a:t>
              </a:r>
              <a:r>
                <a:rPr lang="en-US" altLang="ja-JP" sz="1400" dirty="0">
                  <a:solidFill>
                    <a:schemeClr val="tx1"/>
                  </a:solidFill>
                  <a:latin typeface="+mn-ea"/>
                </a:rPr>
                <a:t>-1.</a:t>
              </a:r>
              <a:r>
                <a:rPr lang="ja-JP" altLang="en-US" sz="1400" dirty="0">
                  <a:solidFill>
                    <a:schemeClr val="tx1"/>
                  </a:solidFill>
                  <a:latin typeface="+mn-ea"/>
                </a:rPr>
                <a:t>受注実績　［イメージ］</a:t>
              </a:r>
            </a:p>
          </p:txBody>
        </p:sp>
        <p:cxnSp>
          <p:nvCxnSpPr>
            <p:cNvPr id="54" name="直線コネクタ 53"/>
            <p:cNvCxnSpPr/>
            <p:nvPr/>
          </p:nvCxnSpPr>
          <p:spPr>
            <a:xfrm>
              <a:off x="345318" y="2416672"/>
              <a:ext cx="4497439" cy="0"/>
            </a:xfrm>
            <a:prstGeom prst="line">
              <a:avLst/>
            </a:prstGeom>
            <a:ln w="19050">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grpSp>
      <p:pic>
        <p:nvPicPr>
          <p:cNvPr id="58" name="Picture 2" descr="\\Ntsv-fsac001\新ﾌｧｲﾙｻｰﾊﾞ\ｺﾝｻﾙﾃｨﾝｸﾞ部門\G_産業\01プロジェクト\ND：二金SCF-POC\98_受領資料\20150204_石井様（ヒアリング用グラフ）\図（ヒアリングマテリアル用）\受注実績sample（3社）.PNG"/>
          <p:cNvPicPr>
            <a:picLocks noChangeAspect="1" noChangeArrowheads="1"/>
          </p:cNvPicPr>
          <p:nvPr/>
        </p:nvPicPr>
        <p:blipFill>
          <a:blip r:embed="rId2" cstate="print"/>
          <a:srcRect/>
          <a:stretch>
            <a:fillRect/>
          </a:stretch>
        </p:blipFill>
        <p:spPr bwMode="auto">
          <a:xfrm>
            <a:off x="2578369" y="2160902"/>
            <a:ext cx="6051725" cy="4652474"/>
          </a:xfrm>
          <a:prstGeom prst="rect">
            <a:avLst/>
          </a:prstGeom>
          <a:noFill/>
        </p:spPr>
      </p:pic>
      <p:sp>
        <p:nvSpPr>
          <p:cNvPr id="59" name="正方形/長方形 58"/>
          <p:cNvSpPr/>
          <p:nvPr/>
        </p:nvSpPr>
        <p:spPr>
          <a:xfrm rot="1880927">
            <a:off x="7775339" y="2298817"/>
            <a:ext cx="847725" cy="276225"/>
          </a:xfrm>
          <a:prstGeom prst="rect">
            <a:avLst/>
          </a:prstGeom>
          <a:solidFill>
            <a:schemeClr val="bg1"/>
          </a:solidFill>
          <a:ln w="38100" cmpd="dbl">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400" dirty="0">
                <a:solidFill>
                  <a:schemeClr val="bg1">
                    <a:lumMod val="50000"/>
                  </a:schemeClr>
                </a:solidFill>
              </a:rPr>
              <a:t>イメージ</a:t>
            </a:r>
          </a:p>
        </p:txBody>
      </p:sp>
      <p:sp>
        <p:nvSpPr>
          <p:cNvPr id="60" name="四角形吹き出し 59"/>
          <p:cNvSpPr/>
          <p:nvPr/>
        </p:nvSpPr>
        <p:spPr>
          <a:xfrm>
            <a:off x="9069512" y="2732936"/>
            <a:ext cx="1543052" cy="600075"/>
          </a:xfrm>
          <a:prstGeom prst="wedgeRectCallout">
            <a:avLst>
              <a:gd name="adj1" fmla="val -16018"/>
              <a:gd name="adj2" fmla="val 26732"/>
            </a:avLst>
          </a:prstGeom>
          <a:solidFill>
            <a:schemeClr val="bg1"/>
          </a:solidFill>
          <a:ln w="28575">
            <a:solidFill>
              <a:srgbClr val="C00000"/>
            </a:solidFill>
            <a:prstDash val="solid"/>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ja-JP" altLang="en-US" sz="1000" dirty="0">
                <a:solidFill>
                  <a:schemeClr val="tx1"/>
                </a:solidFill>
              </a:rPr>
              <a:t>全売上高に対する</a:t>
            </a:r>
            <a:endParaRPr lang="en-US" altLang="ja-JP" sz="1000" dirty="0">
              <a:solidFill>
                <a:schemeClr val="tx1"/>
              </a:solidFill>
            </a:endParaRPr>
          </a:p>
          <a:p>
            <a:pPr algn="ctr"/>
            <a:r>
              <a:rPr lang="ja-JP" altLang="en-US" sz="1000" dirty="0">
                <a:solidFill>
                  <a:schemeClr val="tx1"/>
                </a:solidFill>
              </a:rPr>
              <a:t>各社の売上比率に</a:t>
            </a:r>
            <a:endParaRPr lang="en-US" altLang="ja-JP" sz="1000" dirty="0">
              <a:solidFill>
                <a:schemeClr val="tx1"/>
              </a:solidFill>
            </a:endParaRPr>
          </a:p>
          <a:p>
            <a:pPr algn="ctr"/>
            <a:r>
              <a:rPr lang="ja-JP" altLang="en-US" sz="1000" dirty="0">
                <a:solidFill>
                  <a:schemeClr val="tx1"/>
                </a:solidFill>
              </a:rPr>
              <a:t>大きな変動はない</a:t>
            </a:r>
            <a:endParaRPr lang="en-US" altLang="ja-JP" sz="1000" dirty="0">
              <a:solidFill>
                <a:schemeClr val="tx1"/>
              </a:solidFill>
            </a:endParaRPr>
          </a:p>
        </p:txBody>
      </p:sp>
      <p:sp>
        <p:nvSpPr>
          <p:cNvPr id="61" name="正方形/長方形 60"/>
          <p:cNvSpPr/>
          <p:nvPr/>
        </p:nvSpPr>
        <p:spPr>
          <a:xfrm>
            <a:off x="5353493" y="4757316"/>
            <a:ext cx="1228725" cy="276225"/>
          </a:xfrm>
          <a:prstGeom prst="rect">
            <a:avLst/>
          </a:prstGeom>
          <a:solidFill>
            <a:schemeClr val="bg1"/>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1000" dirty="0">
                <a:solidFill>
                  <a:schemeClr val="tx1"/>
                </a:solidFill>
              </a:rPr>
              <a:t>8</a:t>
            </a:r>
            <a:r>
              <a:rPr lang="ja-JP" altLang="en-US" sz="1000" dirty="0">
                <a:solidFill>
                  <a:schemeClr val="tx1"/>
                </a:solidFill>
              </a:rPr>
              <a:t>月に売上が減少</a:t>
            </a:r>
          </a:p>
        </p:txBody>
      </p:sp>
      <p:cxnSp>
        <p:nvCxnSpPr>
          <p:cNvPr id="62" name="直線矢印コネクタ 61"/>
          <p:cNvCxnSpPr>
            <a:stCxn id="61" idx="3"/>
          </p:cNvCxnSpPr>
          <p:nvPr/>
        </p:nvCxnSpPr>
        <p:spPr>
          <a:xfrm flipV="1">
            <a:off x="6582217" y="3557166"/>
            <a:ext cx="219076" cy="1338263"/>
          </a:xfrm>
          <a:prstGeom prst="straightConnector1">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63" name="正方形/長方形 62"/>
          <p:cNvSpPr/>
          <p:nvPr/>
        </p:nvSpPr>
        <p:spPr>
          <a:xfrm>
            <a:off x="5540184" y="2164611"/>
            <a:ext cx="1562099" cy="276225"/>
          </a:xfrm>
          <a:prstGeom prst="rect">
            <a:avLst/>
          </a:prstGeom>
          <a:solidFill>
            <a:schemeClr val="bg1"/>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1000" dirty="0">
                <a:solidFill>
                  <a:schemeClr val="tx1"/>
                </a:solidFill>
              </a:rPr>
              <a:t>9</a:t>
            </a:r>
            <a:r>
              <a:rPr lang="ja-JP" altLang="en-US" sz="1000" dirty="0">
                <a:solidFill>
                  <a:schemeClr val="tx1"/>
                </a:solidFill>
              </a:rPr>
              <a:t>月から売上が減少傾向</a:t>
            </a:r>
          </a:p>
        </p:txBody>
      </p:sp>
      <p:sp>
        <p:nvSpPr>
          <p:cNvPr id="64" name="右矢印 63"/>
          <p:cNvSpPr/>
          <p:nvPr/>
        </p:nvSpPr>
        <p:spPr>
          <a:xfrm rot="2089290">
            <a:off x="7204715" y="2640288"/>
            <a:ext cx="1458098" cy="209550"/>
          </a:xfrm>
          <a:prstGeom prst="rightArrow">
            <a:avLst/>
          </a:prstGeom>
          <a:solidFill>
            <a:schemeClr val="accent5"/>
          </a:solidFill>
          <a:ln>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dirty="0">
              <a:solidFill>
                <a:schemeClr val="tx1"/>
              </a:solidFill>
            </a:endParaRPr>
          </a:p>
        </p:txBody>
      </p:sp>
      <p:cxnSp>
        <p:nvCxnSpPr>
          <p:cNvPr id="65" name="直線矢印コネクタ 64"/>
          <p:cNvCxnSpPr>
            <a:stCxn id="63" idx="3"/>
            <a:endCxn id="64" idx="1"/>
          </p:cNvCxnSpPr>
          <p:nvPr/>
        </p:nvCxnSpPr>
        <p:spPr>
          <a:xfrm>
            <a:off x="7102282" y="2302724"/>
            <a:ext cx="232980" cy="26037"/>
          </a:xfrm>
          <a:prstGeom prst="straightConnector1">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66" name="直線矢印コネクタ 65"/>
          <p:cNvCxnSpPr>
            <a:stCxn id="90" idx="0"/>
            <a:endCxn id="60" idx="2"/>
          </p:cNvCxnSpPr>
          <p:nvPr/>
        </p:nvCxnSpPr>
        <p:spPr>
          <a:xfrm flipV="1">
            <a:off x="9411144" y="3333010"/>
            <a:ext cx="429895" cy="233680"/>
          </a:xfrm>
          <a:prstGeom prst="straightConnector1">
            <a:avLst/>
          </a:prstGeom>
          <a:ln>
            <a:solidFill>
              <a:srgbClr val="C00000"/>
            </a:solidFill>
            <a:prstDash val="solid"/>
            <a:tailEnd type="none"/>
          </a:ln>
          <a:effectLst/>
        </p:spPr>
        <p:style>
          <a:lnRef idx="2">
            <a:schemeClr val="accent1"/>
          </a:lnRef>
          <a:fillRef idx="0">
            <a:schemeClr val="accent1"/>
          </a:fillRef>
          <a:effectRef idx="1">
            <a:schemeClr val="accent1"/>
          </a:effectRef>
          <a:fontRef idx="minor">
            <a:schemeClr val="tx1"/>
          </a:fontRef>
        </p:style>
      </p:cxnSp>
      <p:cxnSp>
        <p:nvCxnSpPr>
          <p:cNvPr id="67" name="直線矢印コネクタ 66"/>
          <p:cNvCxnSpPr>
            <a:stCxn id="89" idx="0"/>
            <a:endCxn id="60" idx="2"/>
          </p:cNvCxnSpPr>
          <p:nvPr/>
        </p:nvCxnSpPr>
        <p:spPr>
          <a:xfrm flipV="1">
            <a:off x="9411144" y="3333011"/>
            <a:ext cx="429895" cy="1129031"/>
          </a:xfrm>
          <a:prstGeom prst="straightConnector1">
            <a:avLst/>
          </a:prstGeom>
          <a:ln>
            <a:solidFill>
              <a:srgbClr val="C00000"/>
            </a:solidFill>
            <a:prstDash val="solid"/>
            <a:tailEnd type="none"/>
          </a:ln>
          <a:effectLst/>
        </p:spPr>
        <p:style>
          <a:lnRef idx="2">
            <a:schemeClr val="accent1"/>
          </a:lnRef>
          <a:fillRef idx="0">
            <a:schemeClr val="accent1"/>
          </a:fillRef>
          <a:effectRef idx="1">
            <a:schemeClr val="accent1"/>
          </a:effectRef>
          <a:fontRef idx="minor">
            <a:schemeClr val="tx1"/>
          </a:fontRef>
        </p:style>
      </p:cxnSp>
      <p:cxnSp>
        <p:nvCxnSpPr>
          <p:cNvPr id="71" name="直線矢印コネクタ 70"/>
          <p:cNvCxnSpPr>
            <a:stCxn id="73" idx="0"/>
            <a:endCxn id="60" idx="2"/>
          </p:cNvCxnSpPr>
          <p:nvPr/>
        </p:nvCxnSpPr>
        <p:spPr>
          <a:xfrm flipV="1">
            <a:off x="9411144" y="3333010"/>
            <a:ext cx="429895" cy="2243456"/>
          </a:xfrm>
          <a:prstGeom prst="straightConnector1">
            <a:avLst/>
          </a:prstGeom>
          <a:ln>
            <a:solidFill>
              <a:srgbClr val="C00000"/>
            </a:solidFill>
            <a:prstDash val="solid"/>
            <a:tailEnd type="none"/>
          </a:ln>
          <a:effectLst/>
        </p:spPr>
        <p:style>
          <a:lnRef idx="2">
            <a:schemeClr val="accent1"/>
          </a:lnRef>
          <a:fillRef idx="0">
            <a:schemeClr val="accent1"/>
          </a:fillRef>
          <a:effectRef idx="1">
            <a:schemeClr val="accent1"/>
          </a:effectRef>
          <a:fontRef idx="minor">
            <a:schemeClr val="tx1"/>
          </a:fontRef>
        </p:style>
      </p:cxnSp>
      <p:sp>
        <p:nvSpPr>
          <p:cNvPr id="73" name="四角形吹き出し 72"/>
          <p:cNvSpPr/>
          <p:nvPr/>
        </p:nvSpPr>
        <p:spPr>
          <a:xfrm>
            <a:off x="8639617" y="5576466"/>
            <a:ext cx="1543052" cy="540000"/>
          </a:xfrm>
          <a:prstGeom prst="wedgeRectCallout">
            <a:avLst>
              <a:gd name="adj1" fmla="val -57129"/>
              <a:gd name="adj2" fmla="val -21472"/>
            </a:avLst>
          </a:prstGeom>
          <a:solidFill>
            <a:schemeClr val="bg1"/>
          </a:solidFill>
          <a:ln w="28575">
            <a:solidFill>
              <a:srgbClr val="C00000"/>
            </a:solidFill>
            <a:prstDash val="sysDot"/>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ja-JP" altLang="en-US" sz="1000" dirty="0">
                <a:solidFill>
                  <a:schemeClr val="tx1"/>
                </a:solidFill>
              </a:rPr>
              <a:t>全売上高に対する</a:t>
            </a:r>
            <a:endParaRPr lang="en-US" altLang="ja-JP" sz="1000" dirty="0">
              <a:solidFill>
                <a:schemeClr val="tx1"/>
              </a:solidFill>
            </a:endParaRPr>
          </a:p>
          <a:p>
            <a:pPr algn="ctr"/>
            <a:r>
              <a:rPr lang="en-US" altLang="ja-JP" sz="1000" dirty="0">
                <a:solidFill>
                  <a:schemeClr val="tx1"/>
                </a:solidFill>
              </a:rPr>
              <a:t>C</a:t>
            </a:r>
            <a:r>
              <a:rPr lang="ja-JP" altLang="en-US" sz="1000" dirty="0">
                <a:solidFill>
                  <a:schemeClr val="tx1"/>
                </a:solidFill>
              </a:rPr>
              <a:t>社への売上比率は</a:t>
            </a:r>
            <a:endParaRPr lang="en-US" altLang="ja-JP" sz="1000" dirty="0">
              <a:solidFill>
                <a:schemeClr val="tx1"/>
              </a:solidFill>
            </a:endParaRPr>
          </a:p>
          <a:p>
            <a:pPr algn="ctr"/>
            <a:r>
              <a:rPr lang="en-US" altLang="ja-JP" sz="1000" dirty="0">
                <a:solidFill>
                  <a:schemeClr val="tx1"/>
                </a:solidFill>
              </a:rPr>
              <a:t>36.7%</a:t>
            </a:r>
            <a:r>
              <a:rPr lang="ja-JP" altLang="en-US" sz="1000" dirty="0">
                <a:solidFill>
                  <a:schemeClr val="tx1"/>
                </a:solidFill>
              </a:rPr>
              <a:t>～</a:t>
            </a:r>
            <a:r>
              <a:rPr lang="en-US" altLang="ja-JP" sz="1000" dirty="0">
                <a:solidFill>
                  <a:schemeClr val="tx1"/>
                </a:solidFill>
              </a:rPr>
              <a:t>39.2%</a:t>
            </a:r>
          </a:p>
        </p:txBody>
      </p:sp>
      <p:sp>
        <p:nvSpPr>
          <p:cNvPr id="89" name="四角形吹き出し 88"/>
          <p:cNvSpPr/>
          <p:nvPr/>
        </p:nvSpPr>
        <p:spPr>
          <a:xfrm>
            <a:off x="8639617" y="4462041"/>
            <a:ext cx="1543052" cy="540000"/>
          </a:xfrm>
          <a:prstGeom prst="wedgeRectCallout">
            <a:avLst>
              <a:gd name="adj1" fmla="val -56609"/>
              <a:gd name="adj2" fmla="val -20736"/>
            </a:avLst>
          </a:prstGeom>
          <a:solidFill>
            <a:schemeClr val="bg1"/>
          </a:solidFill>
          <a:ln w="28575">
            <a:solidFill>
              <a:srgbClr val="C00000"/>
            </a:solidFill>
            <a:prstDash val="sysDot"/>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ja-JP" altLang="en-US" sz="1000" dirty="0">
                <a:solidFill>
                  <a:schemeClr val="tx1"/>
                </a:solidFill>
              </a:rPr>
              <a:t>全売上高に対する</a:t>
            </a:r>
            <a:endParaRPr lang="en-US" altLang="ja-JP" sz="1000" dirty="0">
              <a:solidFill>
                <a:schemeClr val="tx1"/>
              </a:solidFill>
            </a:endParaRPr>
          </a:p>
          <a:p>
            <a:pPr algn="ctr"/>
            <a:r>
              <a:rPr lang="en-US" altLang="ja-JP" sz="1000" dirty="0">
                <a:solidFill>
                  <a:schemeClr val="tx1"/>
                </a:solidFill>
              </a:rPr>
              <a:t>B</a:t>
            </a:r>
            <a:r>
              <a:rPr lang="ja-JP" altLang="en-US" sz="1000" dirty="0">
                <a:solidFill>
                  <a:schemeClr val="tx1"/>
                </a:solidFill>
              </a:rPr>
              <a:t>社への売上比率は</a:t>
            </a:r>
            <a:endParaRPr lang="en-US" altLang="ja-JP" sz="1000" dirty="0">
              <a:solidFill>
                <a:schemeClr val="tx1"/>
              </a:solidFill>
            </a:endParaRPr>
          </a:p>
          <a:p>
            <a:pPr algn="ctr"/>
            <a:r>
              <a:rPr lang="en-US" altLang="ja-JP" sz="1000" dirty="0">
                <a:solidFill>
                  <a:schemeClr val="tx1"/>
                </a:solidFill>
              </a:rPr>
              <a:t>37.9%</a:t>
            </a:r>
            <a:r>
              <a:rPr lang="ja-JP" altLang="en-US" sz="1000" dirty="0">
                <a:solidFill>
                  <a:schemeClr val="tx1"/>
                </a:solidFill>
              </a:rPr>
              <a:t>～</a:t>
            </a:r>
            <a:r>
              <a:rPr lang="en-US" altLang="ja-JP" sz="1000" dirty="0">
                <a:solidFill>
                  <a:schemeClr val="tx1"/>
                </a:solidFill>
              </a:rPr>
              <a:t>39.5%</a:t>
            </a:r>
          </a:p>
        </p:txBody>
      </p:sp>
      <p:sp>
        <p:nvSpPr>
          <p:cNvPr id="90" name="四角形吹き出し 89"/>
          <p:cNvSpPr/>
          <p:nvPr/>
        </p:nvSpPr>
        <p:spPr>
          <a:xfrm>
            <a:off x="8639617" y="3566690"/>
            <a:ext cx="1543052" cy="540000"/>
          </a:xfrm>
          <a:prstGeom prst="wedgeRectCallout">
            <a:avLst>
              <a:gd name="adj1" fmla="val -57844"/>
              <a:gd name="adj2" fmla="val -20000"/>
            </a:avLst>
          </a:prstGeom>
          <a:solidFill>
            <a:schemeClr val="bg1"/>
          </a:solidFill>
          <a:ln w="28575">
            <a:solidFill>
              <a:srgbClr val="C00000"/>
            </a:solidFill>
            <a:prstDash val="sysDot"/>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ja-JP" altLang="en-US" sz="1000" dirty="0">
                <a:solidFill>
                  <a:schemeClr val="tx1"/>
                </a:solidFill>
              </a:rPr>
              <a:t>全売上高に対する</a:t>
            </a:r>
            <a:endParaRPr lang="en-US" altLang="ja-JP" sz="1000" dirty="0">
              <a:solidFill>
                <a:schemeClr val="tx1"/>
              </a:solidFill>
            </a:endParaRPr>
          </a:p>
          <a:p>
            <a:pPr algn="ctr"/>
            <a:r>
              <a:rPr lang="en-US" altLang="ja-JP" sz="1000" dirty="0">
                <a:solidFill>
                  <a:schemeClr val="tx1"/>
                </a:solidFill>
              </a:rPr>
              <a:t>A</a:t>
            </a:r>
            <a:r>
              <a:rPr lang="ja-JP" altLang="en-US" sz="1000" dirty="0">
                <a:solidFill>
                  <a:schemeClr val="tx1"/>
                </a:solidFill>
              </a:rPr>
              <a:t>社への売上比率は</a:t>
            </a:r>
            <a:endParaRPr lang="en-US" altLang="ja-JP" sz="1000" dirty="0">
              <a:solidFill>
                <a:schemeClr val="tx1"/>
              </a:solidFill>
            </a:endParaRPr>
          </a:p>
          <a:p>
            <a:pPr algn="ctr"/>
            <a:r>
              <a:rPr lang="en-US" altLang="ja-JP" sz="1000" dirty="0">
                <a:solidFill>
                  <a:schemeClr val="tx1"/>
                </a:solidFill>
              </a:rPr>
              <a:t>21.3%</a:t>
            </a:r>
            <a:r>
              <a:rPr lang="ja-JP" altLang="en-US" sz="1000" dirty="0">
                <a:solidFill>
                  <a:schemeClr val="tx1"/>
                </a:solidFill>
              </a:rPr>
              <a:t>～</a:t>
            </a:r>
            <a:r>
              <a:rPr lang="en-US" altLang="ja-JP" sz="1000" dirty="0">
                <a:solidFill>
                  <a:schemeClr val="tx1"/>
                </a:solidFill>
              </a:rPr>
              <a:t>24.5%</a:t>
            </a:r>
          </a:p>
        </p:txBody>
      </p:sp>
      <p:sp>
        <p:nvSpPr>
          <p:cNvPr id="91" name="四角形吹き出し 90"/>
          <p:cNvSpPr/>
          <p:nvPr/>
        </p:nvSpPr>
        <p:spPr>
          <a:xfrm>
            <a:off x="1703512" y="2237636"/>
            <a:ext cx="1543052" cy="600075"/>
          </a:xfrm>
          <a:prstGeom prst="wedgeRectCallout">
            <a:avLst>
              <a:gd name="adj1" fmla="val -16018"/>
              <a:gd name="adj2" fmla="val 26732"/>
            </a:avLst>
          </a:prstGeom>
          <a:solidFill>
            <a:schemeClr val="bg1"/>
          </a:solidFill>
          <a:ln w="28575">
            <a:solidFill>
              <a:srgbClr val="C00000"/>
            </a:solidFill>
            <a:prstDash val="solid"/>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ja-JP" altLang="en-US" sz="1000" dirty="0">
                <a:solidFill>
                  <a:schemeClr val="tx1"/>
                </a:solidFill>
              </a:rPr>
              <a:t>直近</a:t>
            </a:r>
            <a:r>
              <a:rPr lang="en-US" altLang="ja-JP" sz="1000" dirty="0">
                <a:solidFill>
                  <a:schemeClr val="tx1"/>
                </a:solidFill>
              </a:rPr>
              <a:t>1</a:t>
            </a:r>
            <a:r>
              <a:rPr lang="ja-JP" altLang="en-US" sz="1000" dirty="0">
                <a:solidFill>
                  <a:schemeClr val="tx1"/>
                </a:solidFill>
              </a:rPr>
              <a:t>年では</a:t>
            </a:r>
            <a:endParaRPr lang="en-US" altLang="ja-JP" sz="1000" dirty="0">
              <a:solidFill>
                <a:schemeClr val="tx1"/>
              </a:solidFill>
            </a:endParaRPr>
          </a:p>
          <a:p>
            <a:pPr algn="ctr"/>
            <a:r>
              <a:rPr lang="ja-JP" altLang="en-US" sz="1000" dirty="0">
                <a:solidFill>
                  <a:schemeClr val="tx1"/>
                </a:solidFill>
              </a:rPr>
              <a:t>新たな販売先は</a:t>
            </a:r>
            <a:endParaRPr lang="en-US" altLang="ja-JP" sz="1000" dirty="0">
              <a:solidFill>
                <a:schemeClr val="tx1"/>
              </a:solidFill>
            </a:endParaRPr>
          </a:p>
          <a:p>
            <a:pPr algn="ctr"/>
            <a:r>
              <a:rPr lang="ja-JP" altLang="en-US" sz="1000" dirty="0">
                <a:solidFill>
                  <a:schemeClr val="tx1"/>
                </a:solidFill>
              </a:rPr>
              <a:t>発生はしていない</a:t>
            </a:r>
            <a:endParaRPr lang="en-US" altLang="ja-JP" sz="1000" dirty="0">
              <a:solidFill>
                <a:schemeClr val="tx1"/>
              </a:solidFill>
            </a:endParaRPr>
          </a:p>
        </p:txBody>
      </p:sp>
      <p:sp>
        <p:nvSpPr>
          <p:cNvPr id="92" name="正方形/長方形 91"/>
          <p:cNvSpPr/>
          <p:nvPr/>
        </p:nvSpPr>
        <p:spPr>
          <a:xfrm>
            <a:off x="2135560" y="980728"/>
            <a:ext cx="7920880" cy="576064"/>
          </a:xfrm>
          <a:prstGeom prst="rect">
            <a:avLst/>
          </a:prstGeom>
          <a:noFill/>
          <a:ln w="190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ja-JP" altLang="en-US" sz="1600" dirty="0">
                <a:solidFill>
                  <a:schemeClr val="tx1"/>
                </a:solidFill>
              </a:rPr>
              <a:t>サンプルデータでは、販売先企業を</a:t>
            </a:r>
            <a:r>
              <a:rPr lang="en-US" altLang="ja-JP" sz="1600" dirty="0">
                <a:solidFill>
                  <a:schemeClr val="tx1"/>
                </a:solidFill>
              </a:rPr>
              <a:t>1</a:t>
            </a:r>
            <a:r>
              <a:rPr lang="ja-JP" altLang="en-US" sz="1600" dirty="0">
                <a:solidFill>
                  <a:schemeClr val="tx1"/>
                </a:solidFill>
              </a:rPr>
              <a:t>社としていますが、複数企業に販売を行っている企業の場合、以下のようなイメージになると想定しています。</a:t>
            </a:r>
          </a:p>
        </p:txBody>
      </p:sp>
      <p:sp>
        <p:nvSpPr>
          <p:cNvPr id="93" name="スライド番号プレースホルダ 5"/>
          <p:cNvSpPr>
            <a:spLocks noGrp="1"/>
          </p:cNvSpPr>
          <p:nvPr>
            <p:ph type="sldNum" sz="quarter" idx="12"/>
          </p:nvPr>
        </p:nvSpPr>
        <p:spPr>
          <a:xfrm>
            <a:off x="8472264" y="6448252"/>
            <a:ext cx="2133600" cy="365125"/>
          </a:xfrm>
        </p:spPr>
        <p:txBody>
          <a:bodyPr/>
          <a:lstStyle/>
          <a:p>
            <a:fld id="{D2D8002D-B5B0-4BAC-B1F6-782DDCCE6D9C}" type="slidenum">
              <a:rPr lang="ja-JP" altLang="en-US" sz="1600"/>
              <a:pPr/>
              <a:t>6</a:t>
            </a:fld>
            <a:endParaRPr lang="ja-JP" altLang="en-US" sz="1600" dirty="0"/>
          </a:p>
        </p:txBody>
      </p:sp>
    </p:spTree>
    <p:extLst>
      <p:ext uri="{BB962C8B-B14F-4D97-AF65-F5344CB8AC3E}">
        <p14:creationId xmlns:p14="http://schemas.microsoft.com/office/powerpoint/2010/main" val="6101524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a:xfrm>
            <a:off x="1981200" y="274638"/>
            <a:ext cx="8229600" cy="706090"/>
          </a:xfrm>
        </p:spPr>
        <p:txBody>
          <a:bodyPr>
            <a:normAutofit/>
          </a:bodyPr>
          <a:lstStyle/>
          <a:p>
            <a:pPr algn="l"/>
            <a:r>
              <a:rPr lang="ja-JP" altLang="en-US" sz="2800" u="sng" dirty="0"/>
              <a:t>分析イメージ２</a:t>
            </a:r>
            <a:r>
              <a:rPr lang="ja-JP" altLang="en-US" sz="2000" u="sng" dirty="0"/>
              <a:t>　－出荷実績－</a:t>
            </a:r>
          </a:p>
        </p:txBody>
      </p:sp>
      <p:sp>
        <p:nvSpPr>
          <p:cNvPr id="63" name="スライド番号プレースホルダ 5"/>
          <p:cNvSpPr>
            <a:spLocks noGrp="1"/>
          </p:cNvSpPr>
          <p:nvPr>
            <p:ph type="sldNum" sz="quarter" idx="12"/>
          </p:nvPr>
        </p:nvSpPr>
        <p:spPr>
          <a:xfrm>
            <a:off x="8472264" y="6448252"/>
            <a:ext cx="2133600" cy="365125"/>
          </a:xfrm>
        </p:spPr>
        <p:txBody>
          <a:bodyPr/>
          <a:lstStyle/>
          <a:p>
            <a:fld id="{D2D8002D-B5B0-4BAC-B1F6-782DDCCE6D9C}" type="slidenum">
              <a:rPr lang="ja-JP" altLang="en-US" sz="1600"/>
              <a:pPr/>
              <a:t>7</a:t>
            </a:fld>
            <a:endParaRPr lang="ja-JP" altLang="en-US" sz="1600" dirty="0"/>
          </a:p>
        </p:txBody>
      </p:sp>
      <p:pic>
        <p:nvPicPr>
          <p:cNvPr id="13" name="図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85651" y="2110492"/>
            <a:ext cx="5776420" cy="3966417"/>
          </a:xfrm>
          <a:prstGeom prst="rect">
            <a:avLst/>
          </a:prstGeom>
        </p:spPr>
      </p:pic>
      <p:grpSp>
        <p:nvGrpSpPr>
          <p:cNvPr id="14" name="グループ化 13"/>
          <p:cNvGrpSpPr/>
          <p:nvPr/>
        </p:nvGrpSpPr>
        <p:grpSpPr>
          <a:xfrm>
            <a:off x="2050313" y="1522188"/>
            <a:ext cx="7941432" cy="342900"/>
            <a:chOff x="345318" y="2073772"/>
            <a:chExt cx="4497439" cy="342900"/>
          </a:xfrm>
        </p:grpSpPr>
        <p:sp>
          <p:nvSpPr>
            <p:cNvPr id="15" name="正方形/長方形 14"/>
            <p:cNvSpPr/>
            <p:nvPr/>
          </p:nvSpPr>
          <p:spPr>
            <a:xfrm>
              <a:off x="345318" y="2073772"/>
              <a:ext cx="4497439" cy="342900"/>
            </a:xfrm>
            <a:prstGeom prst="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ja-JP" altLang="en-US" sz="1400" dirty="0">
                  <a:solidFill>
                    <a:srgbClr val="000000"/>
                  </a:solidFill>
                  <a:latin typeface="+mn-ea"/>
                </a:rPr>
                <a:t>①</a:t>
              </a:r>
              <a:r>
                <a:rPr lang="en-US" altLang="ja-JP" sz="1400" dirty="0">
                  <a:solidFill>
                    <a:srgbClr val="000000"/>
                  </a:solidFill>
                  <a:latin typeface="+mn-ea"/>
                </a:rPr>
                <a:t>-2.</a:t>
              </a:r>
              <a:r>
                <a:rPr lang="ja-JP" altLang="en-US" sz="1400" dirty="0">
                  <a:solidFill>
                    <a:srgbClr val="000000"/>
                  </a:solidFill>
                  <a:latin typeface="+mn-ea"/>
                </a:rPr>
                <a:t>出荷実績</a:t>
              </a:r>
              <a:endParaRPr lang="ja-JP" altLang="en-US" sz="1400" dirty="0">
                <a:solidFill>
                  <a:schemeClr val="tx1"/>
                </a:solidFill>
                <a:latin typeface="+mn-ea"/>
              </a:endParaRPr>
            </a:p>
          </p:txBody>
        </p:sp>
        <p:cxnSp>
          <p:nvCxnSpPr>
            <p:cNvPr id="16" name="直線コネクタ 15"/>
            <p:cNvCxnSpPr/>
            <p:nvPr/>
          </p:nvCxnSpPr>
          <p:spPr>
            <a:xfrm>
              <a:off x="345318" y="2416672"/>
              <a:ext cx="4497439" cy="0"/>
            </a:xfrm>
            <a:prstGeom prst="line">
              <a:avLst/>
            </a:prstGeom>
            <a:ln w="19050">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grpSp>
      <p:sp>
        <p:nvSpPr>
          <p:cNvPr id="17" name="正方形/長方形 16"/>
          <p:cNvSpPr/>
          <p:nvPr/>
        </p:nvSpPr>
        <p:spPr>
          <a:xfrm>
            <a:off x="1991545" y="6275230"/>
            <a:ext cx="8058971" cy="373221"/>
          </a:xfrm>
          <a:prstGeom prst="rect">
            <a:avLst/>
          </a:prstGeom>
          <a:noFill/>
          <a:ln w="19050">
            <a:solidFill>
              <a:schemeClr val="bg1">
                <a:lumMod val="50000"/>
              </a:schemeClr>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marL="177800" indent="-177800" algn="ctr">
              <a:spcBef>
                <a:spcPts val="600"/>
              </a:spcBef>
            </a:pPr>
            <a:r>
              <a:rPr lang="ja-JP" altLang="en-US" sz="1400" dirty="0">
                <a:solidFill>
                  <a:schemeClr val="tx1"/>
                </a:solidFill>
              </a:rPr>
              <a:t>サンプル企業においては受注時、出荷時の数量が一致する想定のため、受注金額と出荷金額が一致</a:t>
            </a:r>
          </a:p>
        </p:txBody>
      </p:sp>
      <p:sp>
        <p:nvSpPr>
          <p:cNvPr id="18" name="四角形吹き出し 17"/>
          <p:cNvSpPr/>
          <p:nvPr/>
        </p:nvSpPr>
        <p:spPr>
          <a:xfrm>
            <a:off x="7899588" y="2213291"/>
            <a:ext cx="1543052" cy="4025584"/>
          </a:xfrm>
          <a:prstGeom prst="wedgeRectCallout">
            <a:avLst>
              <a:gd name="adj1" fmla="val -16018"/>
              <a:gd name="adj2" fmla="val 26732"/>
            </a:avLst>
          </a:prstGeom>
          <a:solidFill>
            <a:schemeClr val="bg1"/>
          </a:solidFill>
          <a:ln w="28575">
            <a:noFill/>
            <a:prstDash val="solid"/>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endParaRPr lang="en-US" altLang="ja-JP" sz="1000" dirty="0">
              <a:solidFill>
                <a:schemeClr val="tx1"/>
              </a:solidFill>
            </a:endParaRPr>
          </a:p>
        </p:txBody>
      </p:sp>
      <p:sp>
        <p:nvSpPr>
          <p:cNvPr id="19" name="四角形吹き出し 18"/>
          <p:cNvSpPr/>
          <p:nvPr/>
        </p:nvSpPr>
        <p:spPr>
          <a:xfrm>
            <a:off x="7613838" y="4127817"/>
            <a:ext cx="1543052" cy="600075"/>
          </a:xfrm>
          <a:prstGeom prst="wedgeRectCallout">
            <a:avLst>
              <a:gd name="adj1" fmla="val -16018"/>
              <a:gd name="adj2" fmla="val 26732"/>
            </a:avLst>
          </a:prstGeom>
          <a:solidFill>
            <a:schemeClr val="bg1"/>
          </a:solidFill>
          <a:ln w="28575">
            <a:solidFill>
              <a:srgbClr val="C00000"/>
            </a:solidFill>
            <a:prstDash val="solid"/>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ja-JP" altLang="en-US" sz="1000" dirty="0">
                <a:solidFill>
                  <a:schemeClr val="tx1"/>
                </a:solidFill>
              </a:rPr>
              <a:t>直近</a:t>
            </a:r>
            <a:r>
              <a:rPr lang="en-US" altLang="ja-JP" sz="1000" dirty="0">
                <a:solidFill>
                  <a:schemeClr val="tx1"/>
                </a:solidFill>
              </a:rPr>
              <a:t>1</a:t>
            </a:r>
            <a:r>
              <a:rPr lang="ja-JP" altLang="en-US" sz="1000" dirty="0">
                <a:solidFill>
                  <a:schemeClr val="tx1"/>
                </a:solidFill>
              </a:rPr>
              <a:t>年間においては</a:t>
            </a:r>
            <a:endParaRPr lang="en-US" altLang="ja-JP" sz="1000" dirty="0">
              <a:solidFill>
                <a:schemeClr val="tx1"/>
              </a:solidFill>
            </a:endParaRPr>
          </a:p>
          <a:p>
            <a:pPr algn="ctr"/>
            <a:r>
              <a:rPr lang="ja-JP" altLang="en-US" sz="1000" dirty="0">
                <a:solidFill>
                  <a:schemeClr val="tx1"/>
                </a:solidFill>
              </a:rPr>
              <a:t>新たな販売先は</a:t>
            </a:r>
            <a:endParaRPr lang="en-US" altLang="ja-JP" sz="1000" dirty="0">
              <a:solidFill>
                <a:schemeClr val="tx1"/>
              </a:solidFill>
            </a:endParaRPr>
          </a:p>
          <a:p>
            <a:pPr algn="ctr"/>
            <a:r>
              <a:rPr lang="ja-JP" altLang="en-US" sz="1000" dirty="0">
                <a:solidFill>
                  <a:schemeClr val="tx1"/>
                </a:solidFill>
              </a:rPr>
              <a:t>発生はしていない</a:t>
            </a:r>
            <a:endParaRPr lang="en-US" altLang="ja-JP" sz="1000" dirty="0">
              <a:solidFill>
                <a:schemeClr val="tx1"/>
              </a:solidFill>
            </a:endParaRPr>
          </a:p>
        </p:txBody>
      </p:sp>
      <p:sp>
        <p:nvSpPr>
          <p:cNvPr id="20" name="右矢印 19"/>
          <p:cNvSpPr/>
          <p:nvPr/>
        </p:nvSpPr>
        <p:spPr>
          <a:xfrm rot="2792279">
            <a:off x="6015295" y="2843036"/>
            <a:ext cx="479783" cy="209550"/>
          </a:xfrm>
          <a:prstGeom prst="rightArrow">
            <a:avLst/>
          </a:prstGeom>
          <a:solidFill>
            <a:schemeClr val="accent5"/>
          </a:solidFill>
          <a:ln>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dirty="0">
              <a:solidFill>
                <a:schemeClr val="tx1"/>
              </a:solidFill>
            </a:endParaRPr>
          </a:p>
        </p:txBody>
      </p:sp>
      <p:sp>
        <p:nvSpPr>
          <p:cNvPr id="21" name="正方形/長方形 20"/>
          <p:cNvSpPr/>
          <p:nvPr/>
        </p:nvSpPr>
        <p:spPr>
          <a:xfrm>
            <a:off x="6631087" y="2581909"/>
            <a:ext cx="1367789" cy="386716"/>
          </a:xfrm>
          <a:prstGeom prst="rect">
            <a:avLst/>
          </a:prstGeom>
          <a:solidFill>
            <a:schemeClr val="bg1"/>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1000" dirty="0">
                <a:solidFill>
                  <a:schemeClr val="tx1"/>
                </a:solidFill>
              </a:rPr>
              <a:t>2014</a:t>
            </a:r>
            <a:r>
              <a:rPr lang="ja-JP" altLang="en-US" sz="1000" dirty="0">
                <a:solidFill>
                  <a:schemeClr val="tx1"/>
                </a:solidFill>
              </a:rPr>
              <a:t>年 </a:t>
            </a:r>
            <a:r>
              <a:rPr lang="en-US" altLang="ja-JP" sz="1000" dirty="0">
                <a:solidFill>
                  <a:schemeClr val="tx1"/>
                </a:solidFill>
              </a:rPr>
              <a:t>Q2</a:t>
            </a:r>
            <a:r>
              <a:rPr lang="ja-JP" altLang="en-US" sz="1000" dirty="0">
                <a:solidFill>
                  <a:schemeClr val="tx1"/>
                </a:solidFill>
              </a:rPr>
              <a:t>に</a:t>
            </a:r>
            <a:endParaRPr lang="en-US" altLang="ja-JP" sz="1000" dirty="0">
              <a:solidFill>
                <a:schemeClr val="tx1"/>
              </a:solidFill>
            </a:endParaRPr>
          </a:p>
          <a:p>
            <a:pPr algn="ctr"/>
            <a:r>
              <a:rPr lang="ja-JP" altLang="en-US" sz="1000" dirty="0">
                <a:solidFill>
                  <a:schemeClr val="tx1"/>
                </a:solidFill>
              </a:rPr>
              <a:t>出荷額が減少</a:t>
            </a:r>
            <a:endParaRPr lang="en-US" altLang="ja-JP" sz="1000" dirty="0">
              <a:solidFill>
                <a:schemeClr val="tx1"/>
              </a:solidFill>
            </a:endParaRPr>
          </a:p>
        </p:txBody>
      </p:sp>
      <p:cxnSp>
        <p:nvCxnSpPr>
          <p:cNvPr id="22" name="直線矢印コネクタ 21"/>
          <p:cNvCxnSpPr>
            <a:stCxn id="21" idx="1"/>
          </p:cNvCxnSpPr>
          <p:nvPr/>
        </p:nvCxnSpPr>
        <p:spPr>
          <a:xfrm flipH="1">
            <a:off x="6285012" y="2775268"/>
            <a:ext cx="346075" cy="126683"/>
          </a:xfrm>
          <a:prstGeom prst="straightConnector1">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115184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a:xfrm>
            <a:off x="1981200" y="274638"/>
            <a:ext cx="8229600" cy="706090"/>
          </a:xfrm>
        </p:spPr>
        <p:txBody>
          <a:bodyPr>
            <a:normAutofit/>
          </a:bodyPr>
          <a:lstStyle/>
          <a:p>
            <a:pPr algn="l"/>
            <a:r>
              <a:rPr lang="ja-JP" altLang="en-US" sz="2800" u="sng" dirty="0"/>
              <a:t>分析イメージ２</a:t>
            </a:r>
            <a:r>
              <a:rPr lang="ja-JP" altLang="en-US" sz="2000" u="sng" dirty="0"/>
              <a:t>　－出荷実績－</a:t>
            </a:r>
          </a:p>
        </p:txBody>
      </p:sp>
      <p:sp>
        <p:nvSpPr>
          <p:cNvPr id="92" name="正方形/長方形 91"/>
          <p:cNvSpPr/>
          <p:nvPr/>
        </p:nvSpPr>
        <p:spPr>
          <a:xfrm>
            <a:off x="2135560" y="980728"/>
            <a:ext cx="7920880" cy="576064"/>
          </a:xfrm>
          <a:prstGeom prst="rect">
            <a:avLst/>
          </a:prstGeom>
          <a:noFill/>
          <a:ln w="190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ja-JP" altLang="en-US" sz="1600" dirty="0">
                <a:solidFill>
                  <a:schemeClr val="tx1"/>
                </a:solidFill>
              </a:rPr>
              <a:t>サンプルデータでは、販売先企業を</a:t>
            </a:r>
            <a:r>
              <a:rPr lang="en-US" altLang="ja-JP" sz="1600" dirty="0">
                <a:solidFill>
                  <a:schemeClr val="tx1"/>
                </a:solidFill>
              </a:rPr>
              <a:t>1</a:t>
            </a:r>
            <a:r>
              <a:rPr lang="ja-JP" altLang="en-US" sz="1600" dirty="0">
                <a:solidFill>
                  <a:schemeClr val="tx1"/>
                </a:solidFill>
              </a:rPr>
              <a:t>社としていますが、複数企業に販売を行っている企業の場合、以下のようなイメージになると想定しています。</a:t>
            </a:r>
          </a:p>
        </p:txBody>
      </p:sp>
      <p:sp>
        <p:nvSpPr>
          <p:cNvPr id="40" name="スライド番号プレースホルダ 5"/>
          <p:cNvSpPr>
            <a:spLocks noGrp="1"/>
          </p:cNvSpPr>
          <p:nvPr>
            <p:ph type="sldNum" sz="quarter" idx="12"/>
          </p:nvPr>
        </p:nvSpPr>
        <p:spPr>
          <a:xfrm>
            <a:off x="8472264" y="6448252"/>
            <a:ext cx="2133600" cy="365125"/>
          </a:xfrm>
        </p:spPr>
        <p:txBody>
          <a:bodyPr/>
          <a:lstStyle/>
          <a:p>
            <a:fld id="{D2D8002D-B5B0-4BAC-B1F6-782DDCCE6D9C}" type="slidenum">
              <a:rPr lang="ja-JP" altLang="en-US" sz="1600"/>
              <a:pPr/>
              <a:t>8</a:t>
            </a:fld>
            <a:endParaRPr lang="ja-JP" altLang="en-US" sz="1600" dirty="0"/>
          </a:p>
        </p:txBody>
      </p:sp>
      <p:pic>
        <p:nvPicPr>
          <p:cNvPr id="42" name="図 4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84022" y="2558928"/>
            <a:ext cx="6192115" cy="3966417"/>
          </a:xfrm>
          <a:prstGeom prst="rect">
            <a:avLst/>
          </a:prstGeom>
        </p:spPr>
      </p:pic>
      <p:grpSp>
        <p:nvGrpSpPr>
          <p:cNvPr id="43" name="グループ化 42"/>
          <p:cNvGrpSpPr/>
          <p:nvPr/>
        </p:nvGrpSpPr>
        <p:grpSpPr>
          <a:xfrm>
            <a:off x="2063552" y="1805286"/>
            <a:ext cx="7941432" cy="342900"/>
            <a:chOff x="345318" y="2073772"/>
            <a:chExt cx="4497439" cy="342900"/>
          </a:xfrm>
        </p:grpSpPr>
        <p:sp>
          <p:nvSpPr>
            <p:cNvPr id="44" name="正方形/長方形 43"/>
            <p:cNvSpPr/>
            <p:nvPr/>
          </p:nvSpPr>
          <p:spPr>
            <a:xfrm>
              <a:off x="345318" y="2073772"/>
              <a:ext cx="4497439" cy="342900"/>
            </a:xfrm>
            <a:prstGeom prst="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defTabSz="457133"/>
              <a:r>
                <a:rPr lang="ja-JP" altLang="en-US" sz="1400" dirty="0">
                  <a:solidFill>
                    <a:srgbClr val="000000"/>
                  </a:solidFill>
                  <a:latin typeface="+mn-ea"/>
                </a:rPr>
                <a:t>①</a:t>
              </a:r>
              <a:r>
                <a:rPr lang="en-US" altLang="ja-JP" sz="1400" dirty="0">
                  <a:solidFill>
                    <a:srgbClr val="000000"/>
                  </a:solidFill>
                  <a:latin typeface="+mn-ea"/>
                </a:rPr>
                <a:t>-2.</a:t>
              </a:r>
              <a:r>
                <a:rPr lang="ja-JP" altLang="en-US" sz="1400" dirty="0">
                  <a:solidFill>
                    <a:srgbClr val="000000"/>
                  </a:solidFill>
                  <a:latin typeface="+mn-ea"/>
                </a:rPr>
                <a:t>出荷実績　［イメージ］</a:t>
              </a:r>
            </a:p>
          </p:txBody>
        </p:sp>
        <p:cxnSp>
          <p:nvCxnSpPr>
            <p:cNvPr id="45" name="直線コネクタ 44"/>
            <p:cNvCxnSpPr/>
            <p:nvPr/>
          </p:nvCxnSpPr>
          <p:spPr>
            <a:xfrm>
              <a:off x="345318" y="2416672"/>
              <a:ext cx="4497439" cy="0"/>
            </a:xfrm>
            <a:prstGeom prst="line">
              <a:avLst/>
            </a:prstGeom>
            <a:ln w="19050">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46" name="グループ化 41"/>
          <p:cNvGrpSpPr/>
          <p:nvPr/>
        </p:nvGrpSpPr>
        <p:grpSpPr>
          <a:xfrm>
            <a:off x="1772510" y="2845324"/>
            <a:ext cx="1600201" cy="809625"/>
            <a:chOff x="247650" y="2466975"/>
            <a:chExt cx="1600201" cy="809625"/>
          </a:xfrm>
        </p:grpSpPr>
        <p:sp>
          <p:nvSpPr>
            <p:cNvPr id="47" name="四角形吹き出し 46"/>
            <p:cNvSpPr/>
            <p:nvPr/>
          </p:nvSpPr>
          <p:spPr>
            <a:xfrm>
              <a:off x="247650" y="2466975"/>
              <a:ext cx="1600201" cy="809625"/>
            </a:xfrm>
            <a:prstGeom prst="wedgeRectCallout">
              <a:avLst>
                <a:gd name="adj1" fmla="val 29126"/>
                <a:gd name="adj2" fmla="val 3480"/>
              </a:avLst>
            </a:prstGeom>
            <a:solidFill>
              <a:schemeClr val="bg1"/>
            </a:solidFill>
            <a:ln w="28575">
              <a:solidFill>
                <a:srgbClr val="C00000"/>
              </a:solidFill>
              <a:prstDash val="solid"/>
            </a:ln>
            <a:effectLst/>
          </p:spPr>
          <p:style>
            <a:lnRef idx="1">
              <a:schemeClr val="accent1"/>
            </a:lnRef>
            <a:fillRef idx="3">
              <a:schemeClr val="accent1"/>
            </a:fillRef>
            <a:effectRef idx="2">
              <a:schemeClr val="accent1"/>
            </a:effectRef>
            <a:fontRef idx="minor">
              <a:schemeClr val="lt1"/>
            </a:fontRef>
          </p:style>
          <p:txBody>
            <a:bodyPr wrap="none" tIns="36000" rtlCol="0" anchor="t" anchorCtr="0"/>
            <a:lstStyle/>
            <a:p>
              <a:pPr algn="ctr"/>
              <a:r>
                <a:rPr lang="ja-JP" altLang="en-US" sz="1000" dirty="0">
                  <a:solidFill>
                    <a:schemeClr val="tx1"/>
                  </a:solidFill>
                </a:rPr>
                <a:t>受注額に対する売上金額は</a:t>
              </a:r>
              <a:endParaRPr lang="en-US" altLang="ja-JP" sz="1000" dirty="0">
                <a:solidFill>
                  <a:schemeClr val="tx1"/>
                </a:solidFill>
              </a:endParaRPr>
            </a:p>
            <a:p>
              <a:pPr algn="ctr"/>
              <a:r>
                <a:rPr lang="ja-JP" altLang="en-US" sz="1000" dirty="0">
                  <a:solidFill>
                    <a:schemeClr val="tx1"/>
                  </a:solidFill>
                </a:rPr>
                <a:t>各月</a:t>
              </a:r>
              <a:r>
                <a:rPr lang="en-US" altLang="ja-JP" sz="1000" dirty="0">
                  <a:solidFill>
                    <a:schemeClr val="tx1"/>
                  </a:solidFill>
                </a:rPr>
                <a:t>98.5%</a:t>
              </a:r>
              <a:r>
                <a:rPr lang="ja-JP" altLang="en-US" sz="1000" dirty="0">
                  <a:solidFill>
                    <a:schemeClr val="tx1"/>
                  </a:solidFill>
                </a:rPr>
                <a:t>～</a:t>
              </a:r>
              <a:r>
                <a:rPr lang="en-US" altLang="ja-JP" sz="1000" dirty="0">
                  <a:solidFill>
                    <a:schemeClr val="tx1"/>
                  </a:solidFill>
                </a:rPr>
                <a:t>98.6%</a:t>
              </a:r>
              <a:r>
                <a:rPr lang="ja-JP" altLang="en-US" sz="1000" dirty="0">
                  <a:solidFill>
                    <a:schemeClr val="tx1"/>
                  </a:solidFill>
                </a:rPr>
                <a:t>で推移</a:t>
              </a:r>
              <a:endParaRPr lang="en-US" altLang="ja-JP" sz="1000" dirty="0">
                <a:solidFill>
                  <a:schemeClr val="tx1"/>
                </a:solidFill>
              </a:endParaRPr>
            </a:p>
          </p:txBody>
        </p:sp>
        <p:sp>
          <p:nvSpPr>
            <p:cNvPr id="48" name="大かっこ 47"/>
            <p:cNvSpPr/>
            <p:nvPr/>
          </p:nvSpPr>
          <p:spPr>
            <a:xfrm>
              <a:off x="495301" y="2838450"/>
              <a:ext cx="1104899" cy="390525"/>
            </a:xfrm>
            <a:prstGeom prst="bracketPair">
              <a:avLst/>
            </a:prstGeom>
            <a:ln w="9525">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altLang="ja-JP" sz="800" dirty="0"/>
                <a:t>A</a:t>
              </a:r>
              <a:r>
                <a:rPr lang="ja-JP" altLang="en-US" sz="800" dirty="0"/>
                <a:t>社：</a:t>
              </a:r>
              <a:r>
                <a:rPr lang="en-US" altLang="ja-JP" sz="800" dirty="0"/>
                <a:t>98.6%</a:t>
              </a:r>
              <a:r>
                <a:rPr lang="ja-JP" altLang="en-US" sz="800" dirty="0"/>
                <a:t>～</a:t>
              </a:r>
              <a:r>
                <a:rPr lang="en-US" altLang="ja-JP" sz="800" dirty="0"/>
                <a:t>98.8%</a:t>
              </a:r>
            </a:p>
            <a:p>
              <a:pPr algn="ctr"/>
              <a:r>
                <a:rPr lang="en-US" altLang="ja-JP" sz="800" dirty="0"/>
                <a:t>B</a:t>
              </a:r>
              <a:r>
                <a:rPr lang="ja-JP" altLang="en-US" sz="800" dirty="0"/>
                <a:t>社：</a:t>
              </a:r>
              <a:r>
                <a:rPr lang="en-US" altLang="ja-JP" sz="800" dirty="0"/>
                <a:t>98.4%</a:t>
              </a:r>
              <a:r>
                <a:rPr lang="ja-JP" altLang="en-US" sz="800" dirty="0"/>
                <a:t>～</a:t>
              </a:r>
              <a:r>
                <a:rPr lang="en-US" altLang="ja-JP" sz="800" dirty="0"/>
                <a:t>98.6%</a:t>
              </a:r>
              <a:endParaRPr lang="ja-JP" altLang="en-US" sz="800" dirty="0"/>
            </a:p>
            <a:p>
              <a:pPr algn="ctr"/>
              <a:r>
                <a:rPr lang="en-US" altLang="ja-JP" sz="800" dirty="0"/>
                <a:t>C</a:t>
              </a:r>
              <a:r>
                <a:rPr lang="ja-JP" altLang="en-US" sz="800" dirty="0"/>
                <a:t>社：</a:t>
              </a:r>
              <a:r>
                <a:rPr lang="en-US" altLang="ja-JP" sz="800" dirty="0"/>
                <a:t>98.4%</a:t>
              </a:r>
              <a:r>
                <a:rPr lang="ja-JP" altLang="en-US" sz="800" dirty="0"/>
                <a:t>～</a:t>
              </a:r>
              <a:r>
                <a:rPr lang="en-US" altLang="ja-JP" sz="800" dirty="0"/>
                <a:t>98.6%</a:t>
              </a:r>
              <a:endParaRPr lang="ja-JP" altLang="en-US" sz="800" dirty="0"/>
            </a:p>
          </p:txBody>
        </p:sp>
      </p:grpSp>
      <p:sp>
        <p:nvSpPr>
          <p:cNvPr id="49" name="四角形吹き出し 48"/>
          <p:cNvSpPr/>
          <p:nvPr/>
        </p:nvSpPr>
        <p:spPr>
          <a:xfrm>
            <a:off x="1792828" y="3815136"/>
            <a:ext cx="1589406" cy="600075"/>
          </a:xfrm>
          <a:prstGeom prst="wedgeRectCallout">
            <a:avLst>
              <a:gd name="adj1" fmla="val -16018"/>
              <a:gd name="adj2" fmla="val 26732"/>
            </a:avLst>
          </a:prstGeom>
          <a:solidFill>
            <a:schemeClr val="bg1"/>
          </a:solidFill>
          <a:ln w="28575">
            <a:solidFill>
              <a:srgbClr val="C00000"/>
            </a:solidFill>
            <a:prstDash val="solid"/>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ja-JP" altLang="en-US" sz="1000" dirty="0">
                <a:solidFill>
                  <a:schemeClr val="tx1"/>
                </a:solidFill>
              </a:rPr>
              <a:t>直近</a:t>
            </a:r>
            <a:r>
              <a:rPr lang="en-US" altLang="ja-JP" sz="1000" dirty="0">
                <a:solidFill>
                  <a:schemeClr val="tx1"/>
                </a:solidFill>
              </a:rPr>
              <a:t>1</a:t>
            </a:r>
            <a:r>
              <a:rPr lang="ja-JP" altLang="en-US" sz="1000" dirty="0">
                <a:solidFill>
                  <a:schemeClr val="tx1"/>
                </a:solidFill>
              </a:rPr>
              <a:t>年間においては</a:t>
            </a:r>
            <a:endParaRPr lang="en-US" altLang="ja-JP" sz="1000" dirty="0">
              <a:solidFill>
                <a:schemeClr val="tx1"/>
              </a:solidFill>
            </a:endParaRPr>
          </a:p>
          <a:p>
            <a:pPr algn="ctr"/>
            <a:r>
              <a:rPr lang="ja-JP" altLang="en-US" sz="1000" dirty="0">
                <a:solidFill>
                  <a:schemeClr val="tx1"/>
                </a:solidFill>
              </a:rPr>
              <a:t>新たな販売先は</a:t>
            </a:r>
            <a:endParaRPr lang="en-US" altLang="ja-JP" sz="1000" dirty="0">
              <a:solidFill>
                <a:schemeClr val="tx1"/>
              </a:solidFill>
            </a:endParaRPr>
          </a:p>
          <a:p>
            <a:pPr algn="ctr"/>
            <a:r>
              <a:rPr lang="ja-JP" altLang="en-US" sz="1000" dirty="0">
                <a:solidFill>
                  <a:schemeClr val="tx1"/>
                </a:solidFill>
              </a:rPr>
              <a:t>発生はしていない</a:t>
            </a:r>
            <a:endParaRPr lang="en-US" altLang="ja-JP" sz="1000" dirty="0">
              <a:solidFill>
                <a:schemeClr val="tx1"/>
              </a:solidFill>
            </a:endParaRPr>
          </a:p>
        </p:txBody>
      </p:sp>
      <p:sp>
        <p:nvSpPr>
          <p:cNvPr id="50" name="四角形吹き出し 49"/>
          <p:cNvSpPr/>
          <p:nvPr/>
        </p:nvSpPr>
        <p:spPr>
          <a:xfrm>
            <a:off x="8139156" y="2496389"/>
            <a:ext cx="1543052" cy="4025584"/>
          </a:xfrm>
          <a:prstGeom prst="wedgeRectCallout">
            <a:avLst>
              <a:gd name="adj1" fmla="val -16018"/>
              <a:gd name="adj2" fmla="val 26732"/>
            </a:avLst>
          </a:prstGeom>
          <a:solidFill>
            <a:schemeClr val="bg1"/>
          </a:solidFill>
          <a:ln w="28575">
            <a:noFill/>
            <a:prstDash val="solid"/>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endParaRPr lang="en-US" altLang="ja-JP" sz="1000" dirty="0">
              <a:solidFill>
                <a:schemeClr val="tx1"/>
              </a:solidFill>
            </a:endParaRPr>
          </a:p>
        </p:txBody>
      </p:sp>
      <p:sp>
        <p:nvSpPr>
          <p:cNvPr id="51" name="四角形吹き出し 50"/>
          <p:cNvSpPr/>
          <p:nvPr/>
        </p:nvSpPr>
        <p:spPr>
          <a:xfrm>
            <a:off x="9153480" y="2762774"/>
            <a:ext cx="1252221" cy="600075"/>
          </a:xfrm>
          <a:prstGeom prst="wedgeRectCallout">
            <a:avLst>
              <a:gd name="adj1" fmla="val -16018"/>
              <a:gd name="adj2" fmla="val 26732"/>
            </a:avLst>
          </a:prstGeom>
          <a:solidFill>
            <a:schemeClr val="bg1"/>
          </a:solidFill>
          <a:ln w="28575">
            <a:solidFill>
              <a:srgbClr val="C00000"/>
            </a:solidFill>
            <a:prstDash val="solid"/>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ja-JP" altLang="en-US" sz="1000" dirty="0">
                <a:solidFill>
                  <a:schemeClr val="tx1"/>
                </a:solidFill>
              </a:rPr>
              <a:t>全売上高に対する</a:t>
            </a:r>
            <a:endParaRPr lang="en-US" altLang="ja-JP" sz="1000" dirty="0">
              <a:solidFill>
                <a:schemeClr val="tx1"/>
              </a:solidFill>
            </a:endParaRPr>
          </a:p>
          <a:p>
            <a:pPr algn="ctr"/>
            <a:r>
              <a:rPr lang="ja-JP" altLang="en-US" sz="1000" dirty="0">
                <a:solidFill>
                  <a:schemeClr val="tx1"/>
                </a:solidFill>
              </a:rPr>
              <a:t>各社の売上比率に</a:t>
            </a:r>
            <a:endParaRPr lang="en-US" altLang="ja-JP" sz="1000" dirty="0">
              <a:solidFill>
                <a:schemeClr val="tx1"/>
              </a:solidFill>
            </a:endParaRPr>
          </a:p>
          <a:p>
            <a:pPr algn="ctr"/>
            <a:r>
              <a:rPr lang="ja-JP" altLang="en-US" sz="1000" dirty="0">
                <a:solidFill>
                  <a:schemeClr val="tx1"/>
                </a:solidFill>
              </a:rPr>
              <a:t>大きな変動はない</a:t>
            </a:r>
            <a:endParaRPr lang="en-US" altLang="ja-JP" sz="1000" dirty="0">
              <a:solidFill>
                <a:schemeClr val="tx1"/>
              </a:solidFill>
            </a:endParaRPr>
          </a:p>
        </p:txBody>
      </p:sp>
      <p:cxnSp>
        <p:nvCxnSpPr>
          <p:cNvPr id="52" name="直線矢印コネクタ 26"/>
          <p:cNvCxnSpPr>
            <a:stCxn id="57" idx="3"/>
            <a:endCxn id="51" idx="2"/>
          </p:cNvCxnSpPr>
          <p:nvPr/>
        </p:nvCxnSpPr>
        <p:spPr>
          <a:xfrm flipV="1">
            <a:off x="9666066" y="3362849"/>
            <a:ext cx="113524" cy="419225"/>
          </a:xfrm>
          <a:prstGeom prst="bentConnector2">
            <a:avLst/>
          </a:prstGeom>
          <a:ln>
            <a:solidFill>
              <a:srgbClr val="C00000"/>
            </a:solidFill>
            <a:prstDash val="solid"/>
            <a:tailEnd type="none"/>
          </a:ln>
          <a:effectLst/>
        </p:spPr>
        <p:style>
          <a:lnRef idx="2">
            <a:schemeClr val="accent1"/>
          </a:lnRef>
          <a:fillRef idx="0">
            <a:schemeClr val="accent1"/>
          </a:fillRef>
          <a:effectRef idx="1">
            <a:schemeClr val="accent1"/>
          </a:effectRef>
          <a:fontRef idx="minor">
            <a:schemeClr val="tx1"/>
          </a:fontRef>
        </p:style>
      </p:cxnSp>
      <p:cxnSp>
        <p:nvCxnSpPr>
          <p:cNvPr id="53" name="直線矢印コネクタ 27"/>
          <p:cNvCxnSpPr>
            <a:stCxn id="56" idx="3"/>
            <a:endCxn id="51" idx="2"/>
          </p:cNvCxnSpPr>
          <p:nvPr/>
        </p:nvCxnSpPr>
        <p:spPr>
          <a:xfrm flipV="1">
            <a:off x="9653366" y="3362848"/>
            <a:ext cx="126224" cy="1270126"/>
          </a:xfrm>
          <a:prstGeom prst="bentConnector2">
            <a:avLst/>
          </a:prstGeom>
          <a:ln>
            <a:solidFill>
              <a:srgbClr val="C00000"/>
            </a:solidFill>
            <a:prstDash val="solid"/>
            <a:tailEnd type="none"/>
          </a:ln>
          <a:effectLst/>
        </p:spPr>
        <p:style>
          <a:lnRef idx="2">
            <a:schemeClr val="accent1"/>
          </a:lnRef>
          <a:fillRef idx="0">
            <a:schemeClr val="accent1"/>
          </a:fillRef>
          <a:effectRef idx="1">
            <a:schemeClr val="accent1"/>
          </a:effectRef>
          <a:fontRef idx="minor">
            <a:schemeClr val="tx1"/>
          </a:fontRef>
        </p:style>
      </p:cxnSp>
      <p:cxnSp>
        <p:nvCxnSpPr>
          <p:cNvPr id="54" name="直線矢印コネクタ 28"/>
          <p:cNvCxnSpPr>
            <a:stCxn id="55" idx="3"/>
            <a:endCxn id="51" idx="2"/>
          </p:cNvCxnSpPr>
          <p:nvPr/>
        </p:nvCxnSpPr>
        <p:spPr>
          <a:xfrm flipV="1">
            <a:off x="9640666" y="3362848"/>
            <a:ext cx="138924" cy="2228976"/>
          </a:xfrm>
          <a:prstGeom prst="bentConnector2">
            <a:avLst/>
          </a:prstGeom>
          <a:ln>
            <a:solidFill>
              <a:srgbClr val="C00000"/>
            </a:solidFill>
            <a:prstDash val="solid"/>
            <a:tailEnd type="none"/>
          </a:ln>
          <a:effectLst/>
        </p:spPr>
        <p:style>
          <a:lnRef idx="2">
            <a:schemeClr val="accent1"/>
          </a:lnRef>
          <a:fillRef idx="0">
            <a:schemeClr val="accent1"/>
          </a:fillRef>
          <a:effectRef idx="1">
            <a:schemeClr val="accent1"/>
          </a:effectRef>
          <a:fontRef idx="minor">
            <a:schemeClr val="tx1"/>
          </a:fontRef>
        </p:style>
      </p:cxnSp>
      <p:sp>
        <p:nvSpPr>
          <p:cNvPr id="55" name="四角形吹き出し 54"/>
          <p:cNvSpPr/>
          <p:nvPr/>
        </p:nvSpPr>
        <p:spPr>
          <a:xfrm>
            <a:off x="8272666" y="5321824"/>
            <a:ext cx="1368000" cy="540000"/>
          </a:xfrm>
          <a:prstGeom prst="wedgeRectCallout">
            <a:avLst>
              <a:gd name="adj1" fmla="val -61317"/>
              <a:gd name="adj2" fmla="val -19708"/>
            </a:avLst>
          </a:prstGeom>
          <a:solidFill>
            <a:schemeClr val="bg1"/>
          </a:solidFill>
          <a:ln w="28575">
            <a:solidFill>
              <a:srgbClr val="C00000"/>
            </a:solidFill>
            <a:prstDash val="sysDot"/>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ja-JP" altLang="en-US" sz="1000" dirty="0">
                <a:solidFill>
                  <a:schemeClr val="tx1"/>
                </a:solidFill>
              </a:rPr>
              <a:t>全売上高に対する</a:t>
            </a:r>
            <a:endParaRPr lang="en-US" altLang="ja-JP" sz="1000" dirty="0">
              <a:solidFill>
                <a:schemeClr val="tx1"/>
              </a:solidFill>
            </a:endParaRPr>
          </a:p>
          <a:p>
            <a:pPr algn="ctr"/>
            <a:r>
              <a:rPr lang="en-US" altLang="ja-JP" sz="1000" dirty="0">
                <a:solidFill>
                  <a:schemeClr val="tx1"/>
                </a:solidFill>
              </a:rPr>
              <a:t>C</a:t>
            </a:r>
            <a:r>
              <a:rPr lang="ja-JP" altLang="en-US" sz="1000" dirty="0">
                <a:solidFill>
                  <a:schemeClr val="tx1"/>
                </a:solidFill>
              </a:rPr>
              <a:t>社への売上比率は</a:t>
            </a:r>
            <a:endParaRPr lang="en-US" altLang="ja-JP" sz="1000" dirty="0">
              <a:solidFill>
                <a:schemeClr val="tx1"/>
              </a:solidFill>
            </a:endParaRPr>
          </a:p>
          <a:p>
            <a:pPr algn="ctr"/>
            <a:r>
              <a:rPr lang="en-US" altLang="ja-JP" sz="1000" dirty="0">
                <a:solidFill>
                  <a:schemeClr val="tx1"/>
                </a:solidFill>
              </a:rPr>
              <a:t>36.7%</a:t>
            </a:r>
            <a:r>
              <a:rPr lang="ja-JP" altLang="en-US" sz="1000" dirty="0">
                <a:solidFill>
                  <a:schemeClr val="tx1"/>
                </a:solidFill>
              </a:rPr>
              <a:t>～</a:t>
            </a:r>
            <a:r>
              <a:rPr lang="en-US" altLang="ja-JP" sz="1000" dirty="0">
                <a:solidFill>
                  <a:schemeClr val="tx1"/>
                </a:solidFill>
              </a:rPr>
              <a:t>39.2%</a:t>
            </a:r>
          </a:p>
        </p:txBody>
      </p:sp>
      <p:sp>
        <p:nvSpPr>
          <p:cNvPr id="56" name="四角形吹き出し 55"/>
          <p:cNvSpPr/>
          <p:nvPr/>
        </p:nvSpPr>
        <p:spPr>
          <a:xfrm>
            <a:off x="8285366" y="4362974"/>
            <a:ext cx="1368000" cy="540000"/>
          </a:xfrm>
          <a:prstGeom prst="wedgeRectCallout">
            <a:avLst>
              <a:gd name="adj1" fmla="val -60098"/>
              <a:gd name="adj2" fmla="val -22499"/>
            </a:avLst>
          </a:prstGeom>
          <a:solidFill>
            <a:schemeClr val="bg1"/>
          </a:solidFill>
          <a:ln w="28575">
            <a:solidFill>
              <a:srgbClr val="C00000"/>
            </a:solidFill>
            <a:prstDash val="sysDot"/>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ja-JP" altLang="en-US" sz="1000" dirty="0">
                <a:solidFill>
                  <a:schemeClr val="tx1"/>
                </a:solidFill>
              </a:rPr>
              <a:t>全売上高に対する</a:t>
            </a:r>
            <a:endParaRPr lang="en-US" altLang="ja-JP" sz="1000" dirty="0">
              <a:solidFill>
                <a:schemeClr val="tx1"/>
              </a:solidFill>
            </a:endParaRPr>
          </a:p>
          <a:p>
            <a:pPr algn="ctr"/>
            <a:r>
              <a:rPr lang="en-US" altLang="ja-JP" sz="1000" dirty="0">
                <a:solidFill>
                  <a:schemeClr val="tx1"/>
                </a:solidFill>
              </a:rPr>
              <a:t>B</a:t>
            </a:r>
            <a:r>
              <a:rPr lang="ja-JP" altLang="en-US" sz="1000" dirty="0">
                <a:solidFill>
                  <a:schemeClr val="tx1"/>
                </a:solidFill>
              </a:rPr>
              <a:t>社への売上比率は</a:t>
            </a:r>
            <a:endParaRPr lang="en-US" altLang="ja-JP" sz="1000" dirty="0">
              <a:solidFill>
                <a:schemeClr val="tx1"/>
              </a:solidFill>
            </a:endParaRPr>
          </a:p>
          <a:p>
            <a:pPr algn="ctr"/>
            <a:r>
              <a:rPr lang="en-US" altLang="ja-JP" sz="1000" dirty="0">
                <a:solidFill>
                  <a:schemeClr val="tx1"/>
                </a:solidFill>
              </a:rPr>
              <a:t>37.9%</a:t>
            </a:r>
            <a:r>
              <a:rPr lang="ja-JP" altLang="en-US" sz="1000" dirty="0">
                <a:solidFill>
                  <a:schemeClr val="tx1"/>
                </a:solidFill>
              </a:rPr>
              <a:t>～</a:t>
            </a:r>
            <a:r>
              <a:rPr lang="en-US" altLang="ja-JP" sz="1000" dirty="0">
                <a:solidFill>
                  <a:schemeClr val="tx1"/>
                </a:solidFill>
              </a:rPr>
              <a:t>39.5%</a:t>
            </a:r>
          </a:p>
        </p:txBody>
      </p:sp>
      <p:sp>
        <p:nvSpPr>
          <p:cNvPr id="57" name="四角形吹き出し 56"/>
          <p:cNvSpPr/>
          <p:nvPr/>
        </p:nvSpPr>
        <p:spPr>
          <a:xfrm>
            <a:off x="8298066" y="3512073"/>
            <a:ext cx="1368000" cy="540000"/>
          </a:xfrm>
          <a:prstGeom prst="wedgeRectCallout">
            <a:avLst>
              <a:gd name="adj1" fmla="val -64126"/>
              <a:gd name="adj2" fmla="val 11750"/>
            </a:avLst>
          </a:prstGeom>
          <a:solidFill>
            <a:schemeClr val="bg1"/>
          </a:solidFill>
          <a:ln w="28575">
            <a:solidFill>
              <a:srgbClr val="C00000"/>
            </a:solidFill>
            <a:prstDash val="sysDot"/>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ja-JP" altLang="en-US" sz="1000" dirty="0">
                <a:solidFill>
                  <a:schemeClr val="tx1"/>
                </a:solidFill>
              </a:rPr>
              <a:t>全売上高に対する</a:t>
            </a:r>
            <a:endParaRPr lang="en-US" altLang="ja-JP" sz="1000" dirty="0">
              <a:solidFill>
                <a:schemeClr val="tx1"/>
              </a:solidFill>
            </a:endParaRPr>
          </a:p>
          <a:p>
            <a:pPr algn="ctr"/>
            <a:r>
              <a:rPr lang="en-US" altLang="ja-JP" sz="1000" dirty="0">
                <a:solidFill>
                  <a:schemeClr val="tx1"/>
                </a:solidFill>
              </a:rPr>
              <a:t>A</a:t>
            </a:r>
            <a:r>
              <a:rPr lang="ja-JP" altLang="en-US" sz="1000" dirty="0">
                <a:solidFill>
                  <a:schemeClr val="tx1"/>
                </a:solidFill>
              </a:rPr>
              <a:t>社への売上比率は</a:t>
            </a:r>
            <a:endParaRPr lang="en-US" altLang="ja-JP" sz="1000" dirty="0">
              <a:solidFill>
                <a:schemeClr val="tx1"/>
              </a:solidFill>
            </a:endParaRPr>
          </a:p>
          <a:p>
            <a:pPr algn="ctr"/>
            <a:r>
              <a:rPr lang="en-US" altLang="ja-JP" sz="1000" dirty="0">
                <a:solidFill>
                  <a:schemeClr val="tx1"/>
                </a:solidFill>
              </a:rPr>
              <a:t>21.3%</a:t>
            </a:r>
            <a:r>
              <a:rPr lang="ja-JP" altLang="en-US" sz="1000" dirty="0">
                <a:solidFill>
                  <a:schemeClr val="tx1"/>
                </a:solidFill>
              </a:rPr>
              <a:t>～</a:t>
            </a:r>
            <a:r>
              <a:rPr lang="en-US" altLang="ja-JP" sz="1000" dirty="0">
                <a:solidFill>
                  <a:schemeClr val="tx1"/>
                </a:solidFill>
              </a:rPr>
              <a:t>24.5%</a:t>
            </a:r>
          </a:p>
        </p:txBody>
      </p:sp>
      <p:sp>
        <p:nvSpPr>
          <p:cNvPr id="58" name="正方形/長方形 57"/>
          <p:cNvSpPr/>
          <p:nvPr/>
        </p:nvSpPr>
        <p:spPr>
          <a:xfrm rot="1880927">
            <a:off x="7691665" y="2621487"/>
            <a:ext cx="847725" cy="276225"/>
          </a:xfrm>
          <a:prstGeom prst="rect">
            <a:avLst/>
          </a:prstGeom>
          <a:solidFill>
            <a:schemeClr val="bg1"/>
          </a:solidFill>
          <a:ln w="38100" cmpd="dbl">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400" dirty="0">
                <a:solidFill>
                  <a:schemeClr val="bg1">
                    <a:lumMod val="50000"/>
                  </a:schemeClr>
                </a:solidFill>
              </a:rPr>
              <a:t>イメージ</a:t>
            </a:r>
          </a:p>
        </p:txBody>
      </p:sp>
    </p:spTree>
    <p:extLst>
      <p:ext uri="{BB962C8B-B14F-4D97-AF65-F5344CB8AC3E}">
        <p14:creationId xmlns:p14="http://schemas.microsoft.com/office/powerpoint/2010/main" val="7933201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a:xfrm>
            <a:off x="1981200" y="274638"/>
            <a:ext cx="8229600" cy="706090"/>
          </a:xfrm>
        </p:spPr>
        <p:txBody>
          <a:bodyPr>
            <a:normAutofit/>
          </a:bodyPr>
          <a:lstStyle/>
          <a:p>
            <a:pPr algn="l"/>
            <a:r>
              <a:rPr lang="ja-JP" altLang="en-US" sz="2800" u="sng" dirty="0"/>
              <a:t>分析イメージ３</a:t>
            </a:r>
            <a:r>
              <a:rPr lang="ja-JP" altLang="en-US" sz="2000" u="sng" dirty="0"/>
              <a:t>　－請求残高－</a:t>
            </a:r>
          </a:p>
        </p:txBody>
      </p:sp>
      <p:sp>
        <p:nvSpPr>
          <p:cNvPr id="16" name="スライド番号プレースホルダ 5"/>
          <p:cNvSpPr>
            <a:spLocks noGrp="1"/>
          </p:cNvSpPr>
          <p:nvPr>
            <p:ph type="sldNum" sz="quarter" idx="12"/>
          </p:nvPr>
        </p:nvSpPr>
        <p:spPr>
          <a:xfrm>
            <a:off x="8472264" y="6448252"/>
            <a:ext cx="2133600" cy="365125"/>
          </a:xfrm>
        </p:spPr>
        <p:txBody>
          <a:bodyPr/>
          <a:lstStyle/>
          <a:p>
            <a:fld id="{D2D8002D-B5B0-4BAC-B1F6-782DDCCE6D9C}" type="slidenum">
              <a:rPr lang="ja-JP" altLang="en-US" sz="1600"/>
              <a:pPr/>
              <a:t>9</a:t>
            </a:fld>
            <a:endParaRPr lang="ja-JP" altLang="en-US" sz="1600" dirty="0"/>
          </a:p>
        </p:txBody>
      </p:sp>
      <p:grpSp>
        <p:nvGrpSpPr>
          <p:cNvPr id="10" name="グループ化 9"/>
          <p:cNvGrpSpPr/>
          <p:nvPr/>
        </p:nvGrpSpPr>
        <p:grpSpPr>
          <a:xfrm>
            <a:off x="2253535" y="1522188"/>
            <a:ext cx="7941432" cy="342900"/>
            <a:chOff x="345318" y="2073772"/>
            <a:chExt cx="4497439" cy="342900"/>
          </a:xfrm>
        </p:grpSpPr>
        <p:sp>
          <p:nvSpPr>
            <p:cNvPr id="18" name="正方形/長方形 17"/>
            <p:cNvSpPr/>
            <p:nvPr/>
          </p:nvSpPr>
          <p:spPr>
            <a:xfrm>
              <a:off x="345318" y="2073772"/>
              <a:ext cx="4497439" cy="342900"/>
            </a:xfrm>
            <a:prstGeom prst="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defTabSz="457133"/>
              <a:r>
                <a:rPr lang="ja-JP" altLang="en-US" sz="1400" dirty="0">
                  <a:solidFill>
                    <a:srgbClr val="000000"/>
                  </a:solidFill>
                  <a:latin typeface="+mn-ea"/>
                </a:rPr>
                <a:t>①</a:t>
              </a:r>
              <a:r>
                <a:rPr lang="en-US" altLang="ja-JP" sz="1400" dirty="0">
                  <a:solidFill>
                    <a:srgbClr val="000000"/>
                  </a:solidFill>
                  <a:latin typeface="+mn-ea"/>
                </a:rPr>
                <a:t>-3.</a:t>
              </a:r>
              <a:r>
                <a:rPr lang="ja-JP" altLang="en-US" sz="1400" dirty="0">
                  <a:solidFill>
                    <a:srgbClr val="000000"/>
                  </a:solidFill>
                  <a:latin typeface="+mn-ea"/>
                </a:rPr>
                <a:t>請求残高</a:t>
              </a:r>
            </a:p>
          </p:txBody>
        </p:sp>
        <p:cxnSp>
          <p:nvCxnSpPr>
            <p:cNvPr id="19" name="直線コネクタ 18"/>
            <p:cNvCxnSpPr/>
            <p:nvPr/>
          </p:nvCxnSpPr>
          <p:spPr>
            <a:xfrm>
              <a:off x="345318" y="2416672"/>
              <a:ext cx="4497439" cy="0"/>
            </a:xfrm>
            <a:prstGeom prst="line">
              <a:avLst/>
            </a:prstGeom>
            <a:ln w="19050">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grpSp>
      <p:pic>
        <p:nvPicPr>
          <p:cNvPr id="20" name="Picture 2" descr="\\Ntsv-fsac001\新ﾌｧｲﾙｻｰﾊﾞ\ｺﾝｻﾙﾃｨﾝｸﾞ部門\G_産業\01プロジェクト\ND：二金SCF-POC\98_受領資料\20150204_石井様（ヒアリング用グラフ）\図（ヒアリングマテリアル用）\請求残高_201502204.PNG"/>
          <p:cNvPicPr>
            <a:picLocks noChangeAspect="1" noChangeArrowheads="1"/>
          </p:cNvPicPr>
          <p:nvPr/>
        </p:nvPicPr>
        <p:blipFill>
          <a:blip r:embed="rId2" cstate="print"/>
          <a:srcRect/>
          <a:stretch>
            <a:fillRect/>
          </a:stretch>
        </p:blipFill>
        <p:spPr bwMode="auto">
          <a:xfrm>
            <a:off x="3195758" y="1985964"/>
            <a:ext cx="5773738" cy="4619625"/>
          </a:xfrm>
          <a:prstGeom prst="rect">
            <a:avLst/>
          </a:prstGeom>
          <a:noFill/>
        </p:spPr>
      </p:pic>
      <p:sp>
        <p:nvSpPr>
          <p:cNvPr id="21" name="四角形吹き出し 20"/>
          <p:cNvSpPr/>
          <p:nvPr/>
        </p:nvSpPr>
        <p:spPr>
          <a:xfrm>
            <a:off x="2063552" y="4770288"/>
            <a:ext cx="1818006" cy="697063"/>
          </a:xfrm>
          <a:prstGeom prst="wedgeRectCallout">
            <a:avLst>
              <a:gd name="adj1" fmla="val -16018"/>
              <a:gd name="adj2" fmla="val 26732"/>
            </a:avLst>
          </a:prstGeom>
          <a:solidFill>
            <a:schemeClr val="bg1"/>
          </a:solidFill>
          <a:ln w="28575">
            <a:solidFill>
              <a:srgbClr val="C00000"/>
            </a:solidFill>
            <a:prstDash val="solid"/>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ja-JP" altLang="en-US" sz="1000" dirty="0">
                <a:solidFill>
                  <a:schemeClr val="tx1"/>
                </a:solidFill>
              </a:rPr>
              <a:t>各月における請求残高は</a:t>
            </a:r>
            <a:endParaRPr lang="en-US" altLang="ja-JP" sz="1000" dirty="0">
              <a:solidFill>
                <a:schemeClr val="tx1"/>
              </a:solidFill>
            </a:endParaRPr>
          </a:p>
          <a:p>
            <a:pPr algn="ctr"/>
            <a:r>
              <a:rPr lang="ja-JP" altLang="en-US" sz="1000" dirty="0">
                <a:solidFill>
                  <a:schemeClr val="tx1"/>
                </a:solidFill>
              </a:rPr>
              <a:t>受注時点における金額と一致</a:t>
            </a:r>
            <a:endParaRPr lang="en-US" altLang="ja-JP" sz="1000" dirty="0">
              <a:solidFill>
                <a:schemeClr val="tx1"/>
              </a:solidFill>
            </a:endParaRPr>
          </a:p>
          <a:p>
            <a:pPr algn="ctr"/>
            <a:r>
              <a:rPr lang="ja-JP" altLang="en-US" sz="1000" dirty="0">
                <a:solidFill>
                  <a:schemeClr val="tx1"/>
                </a:solidFill>
              </a:rPr>
              <a:t>（</a:t>
            </a:r>
            <a:r>
              <a:rPr lang="en-US" altLang="ja-JP" sz="1000" dirty="0">
                <a:solidFill>
                  <a:schemeClr val="tx1"/>
                </a:solidFill>
              </a:rPr>
              <a:t>p.26</a:t>
            </a:r>
            <a:r>
              <a:rPr lang="ja-JP" altLang="en-US" sz="1000" dirty="0">
                <a:solidFill>
                  <a:schemeClr val="tx1"/>
                </a:solidFill>
              </a:rPr>
              <a:t>参照）</a:t>
            </a:r>
            <a:endParaRPr lang="en-US" altLang="ja-JP" sz="1000" dirty="0">
              <a:solidFill>
                <a:schemeClr val="tx1"/>
              </a:solidFill>
            </a:endParaRPr>
          </a:p>
        </p:txBody>
      </p:sp>
    </p:spTree>
    <p:extLst>
      <p:ext uri="{BB962C8B-B14F-4D97-AF65-F5344CB8AC3E}">
        <p14:creationId xmlns:p14="http://schemas.microsoft.com/office/powerpoint/2010/main" val="136799276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189</TotalTime>
  <Words>2127</Words>
  <Application>Microsoft Office PowerPoint</Application>
  <PresentationFormat>ワイド画面</PresentationFormat>
  <Paragraphs>325</Paragraphs>
  <Slides>25</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25</vt:i4>
      </vt:variant>
    </vt:vector>
  </HeadingPairs>
  <TitlesOfParts>
    <vt:vector size="31" baseType="lpstr">
      <vt:lpstr>HGP創英角ｺﾞｼｯｸUB</vt:lpstr>
      <vt:lpstr>游ゴシック</vt:lpstr>
      <vt:lpstr>游ゴシック Light</vt:lpstr>
      <vt:lpstr>Arial</vt:lpstr>
      <vt:lpstr>Wingdings</vt:lpstr>
      <vt:lpstr>Office テーマ</vt:lpstr>
      <vt:lpstr>PowerPoint プレゼンテーション</vt:lpstr>
      <vt:lpstr>PowerPoint プレゼンテーション</vt:lpstr>
      <vt:lpstr>PowerPoint プレゼンテーション</vt:lpstr>
      <vt:lpstr>商流情報による分析事例（2015年3月）</vt:lpstr>
      <vt:lpstr>分析イメージ１　－受注実績－</vt:lpstr>
      <vt:lpstr>分析イメージ１　－受注実績－</vt:lpstr>
      <vt:lpstr>分析イメージ２　－出荷実績－</vt:lpstr>
      <vt:lpstr>分析イメージ２　－出荷実績－</vt:lpstr>
      <vt:lpstr>分析イメージ３　－請求残高－</vt:lpstr>
      <vt:lpstr>分析イメージ３　－請求残高－</vt:lpstr>
      <vt:lpstr>分析イメージ４　－入金実績－</vt:lpstr>
      <vt:lpstr>分析イメージ４　－入金実績－</vt:lpstr>
      <vt:lpstr>分析イメージ５　－入金サイト－</vt:lpstr>
      <vt:lpstr>分析イメージ５　－入金サイト－</vt:lpstr>
      <vt:lpstr>分析イメージ５　－入金サイト－</vt:lpstr>
      <vt:lpstr>分析イメージ６　－商品別受注実績－</vt:lpstr>
      <vt:lpstr>分析イメージ７　－商品別出荷実績－</vt:lpstr>
      <vt:lpstr>分析イメージ８　－商品別ロス率－</vt:lpstr>
      <vt:lpstr>分析イメージ８　－商品別ロス率－</vt:lpstr>
      <vt:lpstr>分析イメージ９　－発注実績－</vt:lpstr>
      <vt:lpstr>分析イメージ１０　－入荷実績－</vt:lpstr>
      <vt:lpstr>分析イメージ１１　－支払残高－</vt:lpstr>
      <vt:lpstr>分析イメージ１２　－出金実績－</vt:lpstr>
      <vt:lpstr>分析イメージ１３　－支払サイト－</vt:lpstr>
      <vt:lpstr>分析イメージ１４　－入金実績＋出金実績－</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菅又久直</dc:creator>
  <cp:lastModifiedBy>菅又久直</cp:lastModifiedBy>
  <cp:revision>11</cp:revision>
  <cp:lastPrinted>2016-09-07T04:09:57Z</cp:lastPrinted>
  <dcterms:created xsi:type="dcterms:W3CDTF">2016-09-06T02:29:23Z</dcterms:created>
  <dcterms:modified xsi:type="dcterms:W3CDTF">2016-09-07T04:10:03Z</dcterms:modified>
</cp:coreProperties>
</file>