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60" r:id="rId3"/>
    <p:sldId id="258" r:id="rId4"/>
    <p:sldId id="265" r:id="rId5"/>
    <p:sldId id="266" r:id="rId6"/>
    <p:sldId id="261" r:id="rId7"/>
    <p:sldId id="264" r:id="rId8"/>
    <p:sldId id="262" r:id="rId9"/>
    <p:sldId id="263" r:id="rId10"/>
    <p:sldId id="259" r:id="rId11"/>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2" d="100"/>
          <a:sy n="52" d="100"/>
        </p:scale>
        <p:origin x="84" y="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5C9E003A-D718-4762-BF2B-46B1ADFD6FCB}" type="datetimeFigureOut">
              <a:rPr kumimoji="1" lang="ja-JP" altLang="en-US" smtClean="0"/>
              <a:t>2016/9/8</a:t>
            </a:fld>
            <a:endParaRPr kumimoji="1" lang="ja-JP" altLang="en-US"/>
          </a:p>
        </p:txBody>
      </p:sp>
      <p:sp>
        <p:nvSpPr>
          <p:cNvPr id="4" name="フッター プレースホルダー 3"/>
          <p:cNvSpPr>
            <a:spLocks noGrp="1"/>
          </p:cNvSpPr>
          <p:nvPr>
            <p:ph type="ftr" sz="quarter" idx="2"/>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2075" y="9518650"/>
            <a:ext cx="2984500" cy="501650"/>
          </a:xfrm>
          <a:prstGeom prst="rect">
            <a:avLst/>
          </a:prstGeom>
        </p:spPr>
        <p:txBody>
          <a:bodyPr vert="horz" lIns="91440" tIns="45720" rIns="91440" bIns="45720" rtlCol="0" anchor="b"/>
          <a:lstStyle>
            <a:lvl1pPr algn="r">
              <a:defRPr sz="1200"/>
            </a:lvl1pPr>
          </a:lstStyle>
          <a:p>
            <a:fld id="{96BB88B0-CCB0-48E3-99FD-F7A12E84AD4B}" type="slidenum">
              <a:rPr kumimoji="1" lang="ja-JP" altLang="en-US" smtClean="0"/>
              <a:t>‹#›</a:t>
            </a:fld>
            <a:endParaRPr kumimoji="1" lang="ja-JP" altLang="en-US"/>
          </a:p>
        </p:txBody>
      </p:sp>
    </p:spTree>
    <p:extLst>
      <p:ext uri="{BB962C8B-B14F-4D97-AF65-F5344CB8AC3E}">
        <p14:creationId xmlns:p14="http://schemas.microsoft.com/office/powerpoint/2010/main" val="20508158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C997D35B-5207-4617-B794-B2FF75FD5EBD}" type="datetimeFigureOut">
              <a:rPr kumimoji="1" lang="ja-JP" altLang="en-US" smtClean="0"/>
              <a:t>2016/9/8</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FEE32BBB-324E-41B2-A6CD-27FDB7386A8D}" type="slidenum">
              <a:rPr kumimoji="1" lang="ja-JP" altLang="en-US" smtClean="0"/>
              <a:t>‹#›</a:t>
            </a:fld>
            <a:endParaRPr kumimoji="1" lang="ja-JP" altLang="en-US"/>
          </a:p>
        </p:txBody>
      </p:sp>
    </p:spTree>
    <p:extLst>
      <p:ext uri="{BB962C8B-B14F-4D97-AF65-F5344CB8AC3E}">
        <p14:creationId xmlns:p14="http://schemas.microsoft.com/office/powerpoint/2010/main" val="413087387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CCF6494-F8A7-447F-990B-69AE30D8EB06}" type="datetime1">
              <a:rPr kumimoji="1" lang="ja-JP" altLang="en-US" smtClean="0"/>
              <a:t>2016/9/8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3414210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AAB7BA8-4871-4FDA-A034-02A44808A8BF}" type="datetime1">
              <a:rPr kumimoji="1" lang="ja-JP" altLang="en-US" smtClean="0"/>
              <a:t>2016/9/8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402778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8758211-1660-40A2-873B-A014D07E1D19}" type="datetime1">
              <a:rPr kumimoji="1" lang="ja-JP" altLang="en-US" smtClean="0"/>
              <a:t>2016/9/8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1602107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2E4E511-B50D-4D4F-823E-A9D6B8BC0C8D}" type="datetime1">
              <a:rPr kumimoji="1" lang="ja-JP" altLang="en-US" smtClean="0"/>
              <a:t>2016/9/8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2735782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9041E00-08F2-4124-85DE-0C9E73510343}" type="datetime1">
              <a:rPr kumimoji="1" lang="ja-JP" altLang="en-US" smtClean="0"/>
              <a:t>2016/9/8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354909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DDAF403-B756-4BD3-9161-4817A1C5350A}" type="datetime1">
              <a:rPr kumimoji="1" lang="ja-JP" altLang="en-US" smtClean="0"/>
              <a:t>2016/9/8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130970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AE15B7A-0639-4CAB-9891-ED7F6D2F76F9}" type="datetime1">
              <a:rPr kumimoji="1" lang="ja-JP" altLang="en-US" smtClean="0"/>
              <a:t>2016/9/8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860519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800C443-78FA-48B2-8040-C7F53CF63946}" type="datetime1">
              <a:rPr kumimoji="1" lang="ja-JP" altLang="en-US" smtClean="0"/>
              <a:t>2016/9/8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2896230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F62178B-C056-4476-BF60-0D4CFF17CCBB}" type="datetime1">
              <a:rPr kumimoji="1" lang="ja-JP" altLang="en-US" smtClean="0"/>
              <a:t>2016/9/8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3508209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1A0CA98-925B-4A7F-B61E-EB623616F855}" type="datetime1">
              <a:rPr kumimoji="1" lang="ja-JP" altLang="en-US" smtClean="0"/>
              <a:t>2016/9/8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972372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F61E88C-F418-405C-BBA7-C26630DBBD99}" type="datetime1">
              <a:rPr kumimoji="1" lang="ja-JP" altLang="en-US" smtClean="0"/>
              <a:t>2016/9/8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3894717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1ADB2D-3914-4FE6-A8C8-359112CD4816}" type="datetime1">
              <a:rPr kumimoji="1" lang="ja-JP" altLang="en-US" smtClean="0"/>
              <a:t>2016/9/8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A142D-600C-4A77-9E17-67C3E0D0E549}" type="slidenum">
              <a:rPr kumimoji="1" lang="ja-JP" altLang="en-US" smtClean="0"/>
              <a:t>‹#›</a:t>
            </a:fld>
            <a:endParaRPr kumimoji="1" lang="ja-JP" altLang="en-US"/>
          </a:p>
        </p:txBody>
      </p:sp>
    </p:spTree>
    <p:extLst>
      <p:ext uri="{BB962C8B-B14F-4D97-AF65-F5344CB8AC3E}">
        <p14:creationId xmlns:p14="http://schemas.microsoft.com/office/powerpoint/2010/main" val="1123187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59527" y="1690255"/>
            <a:ext cx="8894618" cy="2492990"/>
          </a:xfrm>
          <a:prstGeom prst="rect">
            <a:avLst/>
          </a:prstGeom>
          <a:noFill/>
        </p:spPr>
        <p:txBody>
          <a:bodyPr wrap="square" rtlCol="0">
            <a:spAutoFit/>
          </a:bodyPr>
          <a:lstStyle/>
          <a:p>
            <a:pPr algn="ctr"/>
            <a:r>
              <a:rPr lang="ja-JP" altLang="en-US" sz="4400" b="1" dirty="0"/>
              <a:t>金融高度化のための</a:t>
            </a:r>
            <a:r>
              <a:rPr lang="en-US" altLang="ja-JP" sz="4400" b="1" dirty="0"/>
              <a:t>XML</a:t>
            </a:r>
            <a:r>
              <a:rPr lang="ja-JP" altLang="en-US" sz="4400" b="1" dirty="0"/>
              <a:t>電文移行</a:t>
            </a:r>
            <a:endParaRPr lang="en-US" altLang="ja-JP" sz="4400" b="1" dirty="0"/>
          </a:p>
          <a:p>
            <a:pPr algn="ctr"/>
            <a:r>
              <a:rPr kumimoji="1" lang="ja-JP" altLang="en-US" sz="4400" b="1" dirty="0"/>
              <a:t>情報項目摺合わせ</a:t>
            </a:r>
            <a:endParaRPr kumimoji="1" lang="en-US" altLang="ja-JP" sz="4400" b="1" dirty="0"/>
          </a:p>
          <a:p>
            <a:pPr algn="ctr"/>
            <a:r>
              <a:rPr lang="ja-JP" altLang="en-US" sz="4400" b="1" dirty="0"/>
              <a:t>検討資料</a:t>
            </a:r>
            <a:endParaRPr lang="en-US" altLang="ja-JP" sz="4400" b="1" dirty="0"/>
          </a:p>
          <a:p>
            <a:pPr algn="ctr"/>
            <a:r>
              <a:rPr kumimoji="1" lang="en-US" altLang="ja-JP" sz="2400" dirty="0"/>
              <a:t>(</a:t>
            </a:r>
            <a:r>
              <a:rPr lang="ja-JP" altLang="en-US" sz="2400" dirty="0"/>
              <a:t>第</a:t>
            </a:r>
            <a:r>
              <a:rPr lang="en-US" altLang="ja-JP" sz="2400" dirty="0"/>
              <a:t>1</a:t>
            </a:r>
            <a:r>
              <a:rPr lang="ja-JP" altLang="en-US" sz="2400" dirty="0"/>
              <a:t>回</a:t>
            </a:r>
            <a:r>
              <a:rPr lang="ja-JP" altLang="ja-JP" sz="2400" dirty="0"/>
              <a:t>金融</a:t>
            </a:r>
            <a:r>
              <a:rPr lang="en-US" altLang="ja-JP" sz="2400" dirty="0"/>
              <a:t>EDI</a:t>
            </a:r>
            <a:r>
              <a:rPr lang="ja-JP" altLang="ja-JP" sz="2400" dirty="0"/>
              <a:t>における商流情報等のあり方検討会議</a:t>
            </a:r>
            <a:r>
              <a:rPr lang="ja-JP" altLang="en-US" sz="2400" dirty="0"/>
              <a:t>）</a:t>
            </a:r>
            <a:endParaRPr kumimoji="1" lang="en-US" altLang="ja-JP" sz="2400" dirty="0"/>
          </a:p>
        </p:txBody>
      </p:sp>
      <p:sp>
        <p:nvSpPr>
          <p:cNvPr id="3" name="テキスト ボックス 2"/>
          <p:cNvSpPr txBox="1"/>
          <p:nvPr/>
        </p:nvSpPr>
        <p:spPr>
          <a:xfrm>
            <a:off x="2466111" y="5140036"/>
            <a:ext cx="8035636" cy="954107"/>
          </a:xfrm>
          <a:prstGeom prst="rect">
            <a:avLst/>
          </a:prstGeom>
          <a:noFill/>
        </p:spPr>
        <p:txBody>
          <a:bodyPr wrap="square" rtlCol="0">
            <a:spAutoFit/>
          </a:bodyPr>
          <a:lstStyle/>
          <a:p>
            <a:pPr algn="ctr"/>
            <a:r>
              <a:rPr kumimoji="1" lang="en-US" altLang="ja-JP" sz="2800" b="1" dirty="0"/>
              <a:t>2016</a:t>
            </a:r>
            <a:r>
              <a:rPr kumimoji="1" lang="ja-JP" altLang="en-US" sz="2800" b="1" dirty="0"/>
              <a:t>年</a:t>
            </a:r>
            <a:r>
              <a:rPr lang="en-US" altLang="ja-JP" sz="2800" b="1" dirty="0"/>
              <a:t>8</a:t>
            </a:r>
            <a:r>
              <a:rPr lang="ja-JP" altLang="en-US" sz="2800" b="1" dirty="0"/>
              <a:t>月</a:t>
            </a:r>
            <a:r>
              <a:rPr lang="en-US" altLang="ja-JP" sz="2800" b="1" dirty="0"/>
              <a:t>4</a:t>
            </a:r>
            <a:r>
              <a:rPr lang="ja-JP" altLang="en-US" sz="2800" b="1" dirty="0"/>
              <a:t>日</a:t>
            </a:r>
            <a:endParaRPr lang="en-US" altLang="ja-JP" sz="2800" b="1" dirty="0"/>
          </a:p>
          <a:p>
            <a:pPr algn="ctr"/>
            <a:r>
              <a:rPr kumimoji="1" lang="ja-JP" altLang="en-US" sz="2800" b="1" dirty="0"/>
              <a:t>一般社団法人サプライチェーン情報基盤研究会</a:t>
            </a:r>
          </a:p>
        </p:txBody>
      </p:sp>
      <p:sp>
        <p:nvSpPr>
          <p:cNvPr id="4" name="スライド番号プレースホルダー 3"/>
          <p:cNvSpPr>
            <a:spLocks noGrp="1"/>
          </p:cNvSpPr>
          <p:nvPr>
            <p:ph type="sldNum" sz="quarter" idx="12"/>
          </p:nvPr>
        </p:nvSpPr>
        <p:spPr/>
        <p:txBody>
          <a:bodyPr/>
          <a:lstStyle/>
          <a:p>
            <a:fld id="{C38A142D-600C-4A77-9E17-67C3E0D0E549}" type="slidenum">
              <a:rPr kumimoji="1" lang="ja-JP" altLang="en-US" smtClean="0"/>
              <a:t>1</a:t>
            </a:fld>
            <a:endParaRPr kumimoji="1" lang="ja-JP" altLang="en-US"/>
          </a:p>
        </p:txBody>
      </p:sp>
      <p:sp>
        <p:nvSpPr>
          <p:cNvPr id="5" name="テキスト ボックス 4"/>
          <p:cNvSpPr txBox="1"/>
          <p:nvPr/>
        </p:nvSpPr>
        <p:spPr>
          <a:xfrm>
            <a:off x="9535858" y="234371"/>
            <a:ext cx="2236573" cy="369332"/>
          </a:xfrm>
          <a:prstGeom prst="rect">
            <a:avLst/>
          </a:prstGeom>
          <a:noFill/>
          <a:ln>
            <a:solidFill>
              <a:schemeClr val="accent1"/>
            </a:solidFill>
          </a:ln>
        </p:spPr>
        <p:txBody>
          <a:bodyPr wrap="square" rtlCol="0">
            <a:spAutoFit/>
          </a:bodyPr>
          <a:lstStyle/>
          <a:p>
            <a:r>
              <a:rPr kumimoji="1" lang="ja-JP" altLang="en-US" dirty="0"/>
              <a:t>金流商流</a:t>
            </a:r>
            <a:r>
              <a:rPr kumimoji="1" lang="en-US" altLang="ja-JP" dirty="0"/>
              <a:t>2016-2-03</a:t>
            </a:r>
            <a:endParaRPr kumimoji="1" lang="ja-JP" altLang="en-US" dirty="0"/>
          </a:p>
        </p:txBody>
      </p:sp>
    </p:spTree>
    <p:extLst>
      <p:ext uri="{BB962C8B-B14F-4D97-AF65-F5344CB8AC3E}">
        <p14:creationId xmlns:p14="http://schemas.microsoft.com/office/powerpoint/2010/main" val="10717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8F9F96D4-7807-41C1-8BA6-008896475B5C}" type="slidenum">
              <a:rPr kumimoji="1" lang="ja-JP" altLang="en-US" smtClean="0"/>
              <a:t>10</a:t>
            </a:fld>
            <a:endParaRPr kumimoji="1" lang="ja-JP" altLang="en-US"/>
          </a:p>
        </p:txBody>
      </p:sp>
      <p:sp>
        <p:nvSpPr>
          <p:cNvPr id="5" name="テキスト ボックス 4"/>
          <p:cNvSpPr txBox="1"/>
          <p:nvPr/>
        </p:nvSpPr>
        <p:spPr>
          <a:xfrm>
            <a:off x="9767455" y="5209309"/>
            <a:ext cx="1939636" cy="1200329"/>
          </a:xfrm>
          <a:prstGeom prst="rect">
            <a:avLst/>
          </a:prstGeom>
          <a:solidFill>
            <a:srgbClr val="FFFF00"/>
          </a:solidFill>
        </p:spPr>
        <p:txBody>
          <a:bodyPr wrap="square" rtlCol="0">
            <a:spAutoFit/>
          </a:bodyPr>
          <a:lstStyle/>
          <a:p>
            <a:r>
              <a:rPr kumimoji="1" lang="ja-JP" altLang="en-US" dirty="0"/>
              <a:t>産業界標準の情報項目は、全パターンの最小公倍数とする。</a:t>
            </a:r>
          </a:p>
        </p:txBody>
      </p:sp>
      <p:pic>
        <p:nvPicPr>
          <p:cNvPr id="2" name="図 1"/>
          <p:cNvPicPr>
            <a:picLocks noChangeAspect="1"/>
          </p:cNvPicPr>
          <p:nvPr/>
        </p:nvPicPr>
        <p:blipFill>
          <a:blip r:embed="rId2"/>
          <a:stretch>
            <a:fillRect/>
          </a:stretch>
        </p:blipFill>
        <p:spPr>
          <a:xfrm>
            <a:off x="2630762" y="228600"/>
            <a:ext cx="6930476" cy="6343650"/>
          </a:xfrm>
          <a:prstGeom prst="rect">
            <a:avLst/>
          </a:prstGeom>
        </p:spPr>
      </p:pic>
    </p:spTree>
    <p:extLst>
      <p:ext uri="{BB962C8B-B14F-4D97-AF65-F5344CB8AC3E}">
        <p14:creationId xmlns:p14="http://schemas.microsoft.com/office/powerpoint/2010/main" val="4178560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7927" y="365125"/>
            <a:ext cx="11346873" cy="669747"/>
          </a:xfrm>
        </p:spPr>
        <p:txBody>
          <a:bodyPr>
            <a:noAutofit/>
          </a:bodyPr>
          <a:lstStyle/>
          <a:p>
            <a:pPr algn="ctr"/>
            <a:r>
              <a:rPr lang="ja-JP" altLang="en-US" sz="2800" b="1" dirty="0">
                <a:latin typeface="Century" panose="02040604050505020304" pitchFamily="18" charset="0"/>
              </a:rPr>
              <a:t>金融振込情報（</a:t>
            </a:r>
            <a:r>
              <a:rPr lang="en-US" altLang="ja-JP" sz="2800" b="1" dirty="0">
                <a:latin typeface="Century" panose="02040604050505020304" pitchFamily="18" charset="0"/>
              </a:rPr>
              <a:t>ISO TC68</a:t>
            </a:r>
            <a:r>
              <a:rPr lang="ja-JP" altLang="en-US" sz="2800" b="1" dirty="0">
                <a:latin typeface="Century" panose="02040604050505020304" pitchFamily="18" charset="0"/>
              </a:rPr>
              <a:t>）</a:t>
            </a:r>
            <a:r>
              <a:rPr kumimoji="1" lang="ja-JP" altLang="en-US" sz="2800" b="1" dirty="0">
                <a:latin typeface="Century" panose="02040604050505020304" pitchFamily="18" charset="0"/>
              </a:rPr>
              <a:t>と商流情報（国連</a:t>
            </a:r>
            <a:r>
              <a:rPr kumimoji="1" lang="en-US" altLang="ja-JP" sz="2800" b="1" dirty="0">
                <a:latin typeface="Century" panose="02040604050505020304" pitchFamily="18" charset="0"/>
              </a:rPr>
              <a:t>CEFACT</a:t>
            </a:r>
            <a:r>
              <a:rPr kumimoji="1" lang="ja-JP" altLang="en-US" sz="2800" b="1" dirty="0">
                <a:latin typeface="Century" panose="02040604050505020304" pitchFamily="18" charset="0"/>
              </a:rPr>
              <a:t>標準）の連携</a:t>
            </a:r>
          </a:p>
        </p:txBody>
      </p:sp>
      <p:sp>
        <p:nvSpPr>
          <p:cNvPr id="4" name="縦巻き 3"/>
          <p:cNvSpPr/>
          <p:nvPr/>
        </p:nvSpPr>
        <p:spPr>
          <a:xfrm>
            <a:off x="3152944" y="1445347"/>
            <a:ext cx="4285396" cy="4503761"/>
          </a:xfrm>
          <a:prstGeom prst="verticalScroll">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5" name="テキスト ボックス 4"/>
          <p:cNvSpPr txBox="1"/>
          <p:nvPr/>
        </p:nvSpPr>
        <p:spPr>
          <a:xfrm>
            <a:off x="3753444" y="1996145"/>
            <a:ext cx="3084395" cy="646331"/>
          </a:xfrm>
          <a:prstGeom prst="rect">
            <a:avLst/>
          </a:prstGeom>
          <a:noFill/>
        </p:spPr>
        <p:txBody>
          <a:bodyPr wrap="square" rtlCol="0">
            <a:spAutoFit/>
          </a:bodyPr>
          <a:lstStyle/>
          <a:p>
            <a:r>
              <a:rPr lang="ja-JP" altLang="en-US" b="1" dirty="0"/>
              <a:t>総合振込</a:t>
            </a:r>
            <a:endParaRPr lang="en-US" altLang="ja-JP" b="1" dirty="0"/>
          </a:p>
          <a:p>
            <a:r>
              <a:rPr lang="en-US" altLang="ja-JP" b="1" dirty="0"/>
              <a:t>ISO20022 Pain</a:t>
            </a:r>
            <a:r>
              <a:rPr lang="ja-JP" altLang="en-US" b="1" dirty="0"/>
              <a:t>メッセージ</a:t>
            </a:r>
          </a:p>
        </p:txBody>
      </p:sp>
      <p:sp>
        <p:nvSpPr>
          <p:cNvPr id="6" name="テキスト ボックス 5"/>
          <p:cNvSpPr txBox="1"/>
          <p:nvPr/>
        </p:nvSpPr>
        <p:spPr>
          <a:xfrm>
            <a:off x="4463130" y="2642476"/>
            <a:ext cx="2183641" cy="646331"/>
          </a:xfrm>
          <a:prstGeom prst="rect">
            <a:avLst/>
          </a:prstGeom>
          <a:noFill/>
        </p:spPr>
        <p:txBody>
          <a:bodyPr wrap="square" rtlCol="0">
            <a:spAutoFit/>
          </a:bodyPr>
          <a:lstStyle/>
          <a:p>
            <a:r>
              <a:rPr lang="ja-JP" altLang="en-US" dirty="0"/>
              <a:t>仕向銀行／口座</a:t>
            </a:r>
            <a:endParaRPr lang="en-US" altLang="ja-JP" dirty="0"/>
          </a:p>
          <a:p>
            <a:r>
              <a:rPr lang="ja-JP" altLang="en-US" dirty="0"/>
              <a:t>被仕向銀行／口座</a:t>
            </a:r>
          </a:p>
        </p:txBody>
      </p:sp>
      <p:sp>
        <p:nvSpPr>
          <p:cNvPr id="7" name="正方形/長方形 6"/>
          <p:cNvSpPr/>
          <p:nvPr/>
        </p:nvSpPr>
        <p:spPr>
          <a:xfrm>
            <a:off x="4422185" y="3525199"/>
            <a:ext cx="2265528" cy="2110011"/>
          </a:xfrm>
          <a:prstGeom prst="rect">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8" name="縦巻き 7"/>
          <p:cNvSpPr/>
          <p:nvPr/>
        </p:nvSpPr>
        <p:spPr>
          <a:xfrm>
            <a:off x="8224256" y="2642475"/>
            <a:ext cx="3676902" cy="3552292"/>
          </a:xfrm>
          <a:prstGeom prst="verticalScroll">
            <a:avLst/>
          </a:prstGeom>
          <a:solidFill>
            <a:srgbClr val="FFFF00"/>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9" name="テキスト ボックス 8"/>
          <p:cNvSpPr txBox="1"/>
          <p:nvPr/>
        </p:nvSpPr>
        <p:spPr>
          <a:xfrm>
            <a:off x="9130662" y="3697227"/>
            <a:ext cx="2100947" cy="1846659"/>
          </a:xfrm>
          <a:prstGeom prst="rect">
            <a:avLst/>
          </a:prstGeom>
          <a:noFill/>
        </p:spPr>
        <p:txBody>
          <a:bodyPr wrap="square" rtlCol="0">
            <a:spAutoFit/>
          </a:bodyPr>
          <a:lstStyle/>
          <a:p>
            <a:r>
              <a:rPr lang="ja-JP" altLang="en-US" sz="2400" b="1" dirty="0"/>
              <a:t>商流情報</a:t>
            </a:r>
            <a:endParaRPr lang="en-US" altLang="ja-JP" sz="2400" b="1" dirty="0"/>
          </a:p>
          <a:p>
            <a:endParaRPr lang="en-US" altLang="ja-JP" b="1" dirty="0"/>
          </a:p>
          <a:p>
            <a:r>
              <a:rPr lang="ja-JP" altLang="en-US" b="1" dirty="0"/>
              <a:t>支払通知</a:t>
            </a:r>
            <a:endParaRPr lang="en-US" altLang="ja-JP" b="1" dirty="0"/>
          </a:p>
          <a:p>
            <a:r>
              <a:rPr lang="ja-JP" altLang="en-US" b="1" dirty="0"/>
              <a:t>国連</a:t>
            </a:r>
            <a:r>
              <a:rPr lang="en-US" altLang="ja-JP" b="1" dirty="0"/>
              <a:t>CEFACT</a:t>
            </a:r>
          </a:p>
          <a:p>
            <a:r>
              <a:rPr lang="en-US" altLang="ja-JP" b="1" dirty="0"/>
              <a:t>Remittance Advice</a:t>
            </a:r>
            <a:r>
              <a:rPr lang="ja-JP" altLang="en-US" b="1" dirty="0"/>
              <a:t>情報項目</a:t>
            </a:r>
          </a:p>
        </p:txBody>
      </p:sp>
      <p:sp>
        <p:nvSpPr>
          <p:cNvPr id="10" name="左中かっこ 9"/>
          <p:cNvSpPr/>
          <p:nvPr/>
        </p:nvSpPr>
        <p:spPr>
          <a:xfrm>
            <a:off x="7865027" y="2480892"/>
            <a:ext cx="640080" cy="3875458"/>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a:p>
        </p:txBody>
      </p:sp>
      <p:sp>
        <p:nvSpPr>
          <p:cNvPr id="11" name="左矢印 10"/>
          <p:cNvSpPr/>
          <p:nvPr/>
        </p:nvSpPr>
        <p:spPr>
          <a:xfrm>
            <a:off x="5820691" y="3922233"/>
            <a:ext cx="1920240" cy="992777"/>
          </a:xfrm>
          <a:prstGeom prst="leftArrow">
            <a:avLst/>
          </a:prstGeom>
          <a:solidFill>
            <a:srgbClr val="FEAAFA"/>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tx1"/>
                </a:solidFill>
              </a:rPr>
              <a:t>埋め込み</a:t>
            </a:r>
          </a:p>
        </p:txBody>
      </p:sp>
      <p:sp>
        <p:nvSpPr>
          <p:cNvPr id="3" name="スライド番号プレースホルダー 2"/>
          <p:cNvSpPr>
            <a:spLocks noGrp="1"/>
          </p:cNvSpPr>
          <p:nvPr>
            <p:ph type="sldNum" sz="quarter" idx="12"/>
          </p:nvPr>
        </p:nvSpPr>
        <p:spPr/>
        <p:txBody>
          <a:bodyPr/>
          <a:lstStyle/>
          <a:p>
            <a:fld id="{C38A142D-600C-4A77-9E17-67C3E0D0E549}" type="slidenum">
              <a:rPr kumimoji="1" lang="ja-JP" altLang="en-US" smtClean="0"/>
              <a:t>2</a:t>
            </a:fld>
            <a:endParaRPr kumimoji="1" lang="ja-JP" altLang="en-US"/>
          </a:p>
        </p:txBody>
      </p:sp>
      <p:sp>
        <p:nvSpPr>
          <p:cNvPr id="13" name="テキスト ボックス 12"/>
          <p:cNvSpPr txBox="1"/>
          <p:nvPr/>
        </p:nvSpPr>
        <p:spPr>
          <a:xfrm>
            <a:off x="872837" y="4020391"/>
            <a:ext cx="2549242" cy="1200329"/>
          </a:xfrm>
          <a:prstGeom prst="rect">
            <a:avLst/>
          </a:prstGeom>
          <a:noFill/>
        </p:spPr>
        <p:txBody>
          <a:bodyPr wrap="square" rtlCol="0">
            <a:spAutoFit/>
          </a:bodyPr>
          <a:lstStyle/>
          <a:p>
            <a:r>
              <a:rPr kumimoji="1" lang="ja-JP" altLang="en-US" b="1" dirty="0"/>
              <a:t>（注）金融振込情報は</a:t>
            </a:r>
            <a:r>
              <a:rPr lang="en-US" altLang="ja-JP" b="1" dirty="0"/>
              <a:t>ISO20022</a:t>
            </a:r>
            <a:r>
              <a:rPr lang="ja-JP" altLang="en-US" b="1" dirty="0"/>
              <a:t>に従って、金融業界にて検討される（次頁参照）。</a:t>
            </a:r>
            <a:endParaRPr kumimoji="1" lang="ja-JP" altLang="en-US" b="1" dirty="0"/>
          </a:p>
        </p:txBody>
      </p:sp>
    </p:spTree>
    <p:extLst>
      <p:ext uri="{BB962C8B-B14F-4D97-AF65-F5344CB8AC3E}">
        <p14:creationId xmlns:p14="http://schemas.microsoft.com/office/powerpoint/2010/main" val="3238623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921110" y="761567"/>
            <a:ext cx="7343797" cy="5777345"/>
          </a:xfrm>
          <a:prstGeom prst="rect">
            <a:avLst/>
          </a:prstGeom>
        </p:spPr>
      </p:pic>
      <p:sp>
        <p:nvSpPr>
          <p:cNvPr id="4" name="スライド番号プレースホルダー 3"/>
          <p:cNvSpPr>
            <a:spLocks noGrp="1"/>
          </p:cNvSpPr>
          <p:nvPr>
            <p:ph type="sldNum" sz="quarter" idx="12"/>
          </p:nvPr>
        </p:nvSpPr>
        <p:spPr/>
        <p:txBody>
          <a:bodyPr/>
          <a:lstStyle/>
          <a:p>
            <a:fld id="{8F9F96D4-7807-41C1-8BA6-008896475B5C}" type="slidenum">
              <a:rPr kumimoji="1" lang="ja-JP" altLang="en-US" smtClean="0"/>
              <a:t>3</a:t>
            </a:fld>
            <a:endParaRPr kumimoji="1" lang="ja-JP" altLang="en-US"/>
          </a:p>
        </p:txBody>
      </p:sp>
      <p:sp>
        <p:nvSpPr>
          <p:cNvPr id="2" name="テキスト ボックス 1"/>
          <p:cNvSpPr txBox="1"/>
          <p:nvPr/>
        </p:nvSpPr>
        <p:spPr>
          <a:xfrm>
            <a:off x="1995055" y="110836"/>
            <a:ext cx="7827818" cy="523220"/>
          </a:xfrm>
          <a:prstGeom prst="rect">
            <a:avLst/>
          </a:prstGeom>
          <a:noFill/>
        </p:spPr>
        <p:txBody>
          <a:bodyPr wrap="square" rtlCol="0">
            <a:spAutoFit/>
          </a:bodyPr>
          <a:lstStyle/>
          <a:p>
            <a:pPr algn="ctr"/>
            <a:r>
              <a:rPr kumimoji="1" lang="ja-JP" altLang="en-US" sz="2800" b="1" dirty="0"/>
              <a:t>金融振込情報</a:t>
            </a:r>
          </a:p>
        </p:txBody>
      </p:sp>
      <p:sp>
        <p:nvSpPr>
          <p:cNvPr id="5" name="フローチャート: せん孔テープ 4"/>
          <p:cNvSpPr/>
          <p:nvPr/>
        </p:nvSpPr>
        <p:spPr>
          <a:xfrm>
            <a:off x="9566563" y="2701203"/>
            <a:ext cx="1787237" cy="1898072"/>
          </a:xfrm>
          <a:prstGeom prst="flowChartPunchedTap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rPr>
              <a:t>ISO</a:t>
            </a:r>
          </a:p>
          <a:p>
            <a:pPr algn="ctr"/>
            <a:r>
              <a:rPr kumimoji="1" lang="en-US" altLang="ja-JP" sz="2400" dirty="0">
                <a:solidFill>
                  <a:schemeClr val="tx1"/>
                </a:solidFill>
              </a:rPr>
              <a:t>20022</a:t>
            </a:r>
            <a:endParaRPr kumimoji="1" lang="ja-JP" altLang="en-US" sz="2400" dirty="0">
              <a:solidFill>
                <a:schemeClr val="tx1"/>
              </a:solidFill>
            </a:endParaRPr>
          </a:p>
        </p:txBody>
      </p:sp>
      <p:sp>
        <p:nvSpPr>
          <p:cNvPr id="6" name="矢印: 右 5"/>
          <p:cNvSpPr/>
          <p:nvPr/>
        </p:nvSpPr>
        <p:spPr>
          <a:xfrm>
            <a:off x="8410043" y="3172257"/>
            <a:ext cx="1156519" cy="9559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マッピング</a:t>
            </a:r>
          </a:p>
        </p:txBody>
      </p:sp>
      <p:sp>
        <p:nvSpPr>
          <p:cNvPr id="8" name="テキスト ボックス 7"/>
          <p:cNvSpPr txBox="1"/>
          <p:nvPr/>
        </p:nvSpPr>
        <p:spPr>
          <a:xfrm>
            <a:off x="3764075" y="3758889"/>
            <a:ext cx="1657865" cy="338554"/>
          </a:xfrm>
          <a:prstGeom prst="rect">
            <a:avLst/>
          </a:prstGeom>
          <a:noFill/>
        </p:spPr>
        <p:txBody>
          <a:bodyPr wrap="square" rtlCol="0">
            <a:spAutoFit/>
          </a:bodyPr>
          <a:lstStyle/>
          <a:p>
            <a:r>
              <a:rPr lang="en-US" altLang="ja-JP" sz="1600" dirty="0">
                <a:highlight>
                  <a:srgbClr val="FFFF00"/>
                </a:highlight>
              </a:rPr>
              <a:t>UN01012128</a:t>
            </a:r>
            <a:endParaRPr kumimoji="1" lang="ja-JP" altLang="en-US" sz="1600" dirty="0">
              <a:highlight>
                <a:srgbClr val="FFFF00"/>
              </a:highlight>
            </a:endParaRPr>
          </a:p>
        </p:txBody>
      </p:sp>
      <p:sp>
        <p:nvSpPr>
          <p:cNvPr id="9" name="テキスト ボックス 8"/>
          <p:cNvSpPr txBox="1"/>
          <p:nvPr/>
        </p:nvSpPr>
        <p:spPr>
          <a:xfrm>
            <a:off x="3764075" y="2833703"/>
            <a:ext cx="1657865" cy="338554"/>
          </a:xfrm>
          <a:prstGeom prst="rect">
            <a:avLst/>
          </a:prstGeom>
          <a:noFill/>
        </p:spPr>
        <p:txBody>
          <a:bodyPr wrap="square" rtlCol="0">
            <a:spAutoFit/>
          </a:bodyPr>
          <a:lstStyle/>
          <a:p>
            <a:r>
              <a:rPr lang="en-US" altLang="ja-JP" sz="1600" dirty="0">
                <a:highlight>
                  <a:srgbClr val="FFFF00"/>
                </a:highlight>
              </a:rPr>
              <a:t>UN01012127</a:t>
            </a:r>
            <a:endParaRPr kumimoji="1" lang="ja-JP" altLang="en-US" sz="1600" dirty="0">
              <a:highlight>
                <a:srgbClr val="FFFF00"/>
              </a:highlight>
            </a:endParaRPr>
          </a:p>
        </p:txBody>
      </p:sp>
    </p:spTree>
    <p:extLst>
      <p:ext uri="{BB962C8B-B14F-4D97-AF65-F5344CB8AC3E}">
        <p14:creationId xmlns:p14="http://schemas.microsoft.com/office/powerpoint/2010/main" val="3483938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C38A142D-600C-4A77-9E17-67C3E0D0E549}" type="slidenum">
              <a:rPr kumimoji="1" lang="ja-JP" altLang="en-US" smtClean="0"/>
              <a:t>4</a:t>
            </a:fld>
            <a:endParaRPr kumimoji="1" lang="ja-JP" altLang="en-US"/>
          </a:p>
        </p:txBody>
      </p:sp>
      <p:sp>
        <p:nvSpPr>
          <p:cNvPr id="6" name="正方形/長方形 5"/>
          <p:cNvSpPr/>
          <p:nvPr/>
        </p:nvSpPr>
        <p:spPr>
          <a:xfrm>
            <a:off x="831274" y="524295"/>
            <a:ext cx="10522526" cy="646331"/>
          </a:xfrm>
          <a:prstGeom prst="rect">
            <a:avLst/>
          </a:prstGeom>
        </p:spPr>
        <p:txBody>
          <a:bodyPr wrap="square">
            <a:spAutoFit/>
          </a:bodyPr>
          <a:lstStyle/>
          <a:p>
            <a:pPr algn="ctr"/>
            <a:r>
              <a:rPr lang="ja-JP" altLang="en-US" sz="3600" b="1" dirty="0">
                <a:latin typeface="Century" panose="02040604050505020304" pitchFamily="18" charset="0"/>
              </a:rPr>
              <a:t>商流情報の埋込における考慮点</a:t>
            </a:r>
            <a:endParaRPr lang="ja-JP" altLang="en-US" sz="3600" dirty="0"/>
          </a:p>
        </p:txBody>
      </p:sp>
      <p:sp>
        <p:nvSpPr>
          <p:cNvPr id="7" name="正方形/長方形 6"/>
          <p:cNvSpPr/>
          <p:nvPr/>
        </p:nvSpPr>
        <p:spPr>
          <a:xfrm>
            <a:off x="5869636" y="1404370"/>
            <a:ext cx="5570756" cy="400110"/>
          </a:xfrm>
          <a:prstGeom prst="rect">
            <a:avLst/>
          </a:prstGeom>
        </p:spPr>
        <p:txBody>
          <a:bodyPr wrap="none">
            <a:spAutoFit/>
          </a:bodyPr>
          <a:lstStyle/>
          <a:p>
            <a:r>
              <a:rPr lang="ja-JP" altLang="en-US" sz="2000" b="1" dirty="0">
                <a:latin typeface="MS-PGothic"/>
              </a:rPr>
              <a:t>提言：一般財団法人流通システム開発センター</a:t>
            </a:r>
            <a:endParaRPr lang="ja-JP" altLang="en-US" sz="2000" b="1" dirty="0"/>
          </a:p>
        </p:txBody>
      </p:sp>
      <p:sp>
        <p:nvSpPr>
          <p:cNvPr id="8" name="テキスト ボックス 7"/>
          <p:cNvSpPr txBox="1"/>
          <p:nvPr/>
        </p:nvSpPr>
        <p:spPr>
          <a:xfrm>
            <a:off x="2538846" y="2798619"/>
            <a:ext cx="7107382" cy="3323987"/>
          </a:xfrm>
          <a:prstGeom prst="rect">
            <a:avLst/>
          </a:prstGeom>
          <a:noFill/>
        </p:spPr>
        <p:txBody>
          <a:bodyPr wrap="square" rtlCol="0">
            <a:spAutoFit/>
          </a:bodyPr>
          <a:lstStyle/>
          <a:p>
            <a:r>
              <a:rPr kumimoji="1" lang="ja-JP" altLang="en-US" sz="2400" b="1" dirty="0"/>
              <a:t>（１）商流情報の埋込方式の検討</a:t>
            </a:r>
            <a:endParaRPr kumimoji="1" lang="en-US" altLang="ja-JP" sz="2400" b="1" dirty="0"/>
          </a:p>
          <a:p>
            <a:r>
              <a:rPr lang="en-US" altLang="ja-JP" dirty="0"/>
              <a:t>	</a:t>
            </a:r>
            <a:r>
              <a:rPr lang="ja-JP" altLang="en-US" dirty="0"/>
              <a:t>①　第</a:t>
            </a:r>
            <a:r>
              <a:rPr lang="en-US" altLang="ja-JP" dirty="0"/>
              <a:t>6</a:t>
            </a:r>
            <a:r>
              <a:rPr lang="ja-JP" altLang="en-US" dirty="0"/>
              <a:t>次全銀対応の</a:t>
            </a:r>
            <a:r>
              <a:rPr lang="en-US" altLang="ja-JP" dirty="0"/>
              <a:t>140</a:t>
            </a:r>
            <a:r>
              <a:rPr lang="ja-JP" altLang="en-US" dirty="0"/>
              <a:t>桁</a:t>
            </a:r>
            <a:r>
              <a:rPr lang="en-US" altLang="ja-JP" dirty="0" err="1"/>
              <a:t>xn</a:t>
            </a:r>
            <a:r>
              <a:rPr lang="ja-JP" altLang="en-US" dirty="0"/>
              <a:t>項目を使用</a:t>
            </a:r>
            <a:endParaRPr lang="en-US" altLang="ja-JP" dirty="0"/>
          </a:p>
          <a:p>
            <a:r>
              <a:rPr kumimoji="1" lang="en-US" altLang="ja-JP" dirty="0"/>
              <a:t>	</a:t>
            </a:r>
            <a:r>
              <a:rPr kumimoji="1" lang="ja-JP" altLang="en-US" dirty="0"/>
              <a:t>②　</a:t>
            </a:r>
            <a:r>
              <a:rPr lang="en-US" altLang="ja-JP" dirty="0"/>
              <a:t>ISO</a:t>
            </a:r>
            <a:r>
              <a:rPr kumimoji="1" lang="en-US" altLang="ja-JP" dirty="0"/>
              <a:t>20022</a:t>
            </a:r>
            <a:r>
              <a:rPr kumimoji="1" lang="ja-JP" altLang="en-US" dirty="0"/>
              <a:t>規定の補助領域を使用</a:t>
            </a:r>
            <a:endParaRPr kumimoji="1" lang="en-US" altLang="ja-JP" dirty="0"/>
          </a:p>
          <a:p>
            <a:endParaRPr lang="en-US" altLang="ja-JP" dirty="0"/>
          </a:p>
          <a:p>
            <a:r>
              <a:rPr kumimoji="1" lang="ja-JP" altLang="en-US" sz="2400" b="1" dirty="0"/>
              <a:t>（２）商流情報項目の</a:t>
            </a:r>
            <a:r>
              <a:rPr lang="ja-JP" altLang="en-US" sz="2400" b="1" dirty="0"/>
              <a:t>摺合わせ</a:t>
            </a:r>
            <a:endParaRPr lang="en-US" altLang="ja-JP" sz="2400" b="1" dirty="0"/>
          </a:p>
          <a:p>
            <a:endParaRPr lang="en-US" altLang="ja-JP" sz="2400" b="1" dirty="0"/>
          </a:p>
          <a:p>
            <a:r>
              <a:rPr kumimoji="1" lang="en-US" altLang="ja-JP" sz="2400" b="1" dirty="0"/>
              <a:t>	</a:t>
            </a:r>
            <a:endParaRPr lang="en-US" altLang="ja-JP" sz="2400" b="1" dirty="0"/>
          </a:p>
          <a:p>
            <a:r>
              <a:rPr lang="ja-JP" altLang="en-US" sz="2400" b="1" dirty="0"/>
              <a:t>（３）商流情報項目仕様の維持管理体制</a:t>
            </a:r>
            <a:endParaRPr lang="en-US" altLang="ja-JP" dirty="0"/>
          </a:p>
          <a:p>
            <a:endParaRPr kumimoji="1" lang="en-US" altLang="ja-JP" dirty="0"/>
          </a:p>
          <a:p>
            <a:endParaRPr kumimoji="1" lang="en-US" altLang="ja-JP" dirty="0"/>
          </a:p>
        </p:txBody>
      </p:sp>
    </p:spTree>
    <p:extLst>
      <p:ext uri="{BB962C8B-B14F-4D97-AF65-F5344CB8AC3E}">
        <p14:creationId xmlns:p14="http://schemas.microsoft.com/office/powerpoint/2010/main" val="769876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C38A142D-600C-4A77-9E17-67C3E0D0E549}" type="slidenum">
              <a:rPr kumimoji="1" lang="ja-JP" altLang="en-US" smtClean="0"/>
              <a:t>5</a:t>
            </a:fld>
            <a:endParaRPr kumimoji="1" lang="ja-JP" altLang="en-US"/>
          </a:p>
        </p:txBody>
      </p:sp>
      <p:sp>
        <p:nvSpPr>
          <p:cNvPr id="3" name="正方形/長方形 2"/>
          <p:cNvSpPr/>
          <p:nvPr/>
        </p:nvSpPr>
        <p:spPr>
          <a:xfrm>
            <a:off x="1773382" y="484909"/>
            <a:ext cx="8285018" cy="646331"/>
          </a:xfrm>
          <a:prstGeom prst="rect">
            <a:avLst/>
          </a:prstGeom>
        </p:spPr>
        <p:txBody>
          <a:bodyPr wrap="square">
            <a:spAutoFit/>
          </a:bodyPr>
          <a:lstStyle/>
          <a:p>
            <a:pPr algn="ctr"/>
            <a:r>
              <a:rPr lang="ja-JP" altLang="en-US" sz="3600" b="1" dirty="0"/>
              <a:t>商流情報項目の摺合わせについて</a:t>
            </a:r>
            <a:endParaRPr lang="ja-JP" altLang="en-US" sz="3600" dirty="0"/>
          </a:p>
        </p:txBody>
      </p:sp>
      <p:sp>
        <p:nvSpPr>
          <p:cNvPr id="4" name="テキスト ボックス 3"/>
          <p:cNvSpPr txBox="1"/>
          <p:nvPr/>
        </p:nvSpPr>
        <p:spPr>
          <a:xfrm>
            <a:off x="2105891" y="2743199"/>
            <a:ext cx="7620000" cy="3416320"/>
          </a:xfrm>
          <a:prstGeom prst="rect">
            <a:avLst/>
          </a:prstGeom>
          <a:noFill/>
        </p:spPr>
        <p:txBody>
          <a:bodyPr wrap="square" rtlCol="0">
            <a:spAutoFit/>
          </a:bodyPr>
          <a:lstStyle/>
          <a:p>
            <a:r>
              <a:rPr kumimoji="1" lang="ja-JP" altLang="en-US" sz="2400" b="1" dirty="0"/>
              <a:t>考え方（１）</a:t>
            </a:r>
            <a:endParaRPr kumimoji="1" lang="en-US" altLang="ja-JP" sz="2400" b="1" dirty="0"/>
          </a:p>
          <a:p>
            <a:r>
              <a:rPr lang="ja-JP" altLang="en-US" dirty="0"/>
              <a:t>業界別・業務別または企業規模（大企業・中小企業）別のニーズを全て摺合わせることは難しい。</a:t>
            </a:r>
            <a:endParaRPr lang="en-US" altLang="ja-JP" dirty="0"/>
          </a:p>
          <a:p>
            <a:endParaRPr lang="en-US" altLang="ja-JP" dirty="0"/>
          </a:p>
          <a:p>
            <a:r>
              <a:rPr lang="ja-JP" altLang="en-US" sz="2400" b="1" dirty="0"/>
              <a:t>考え方（２）</a:t>
            </a:r>
            <a:endParaRPr lang="en-US" altLang="ja-JP" sz="2400" b="1" dirty="0"/>
          </a:p>
          <a:p>
            <a:r>
              <a:rPr kumimoji="1" lang="ja-JP" altLang="en-US" dirty="0"/>
              <a:t>業界に依存しない方法で取引当事者（企業）と取引形態を層分けしてニーズを洗い出す。</a:t>
            </a:r>
            <a:endParaRPr kumimoji="1" lang="en-US" altLang="ja-JP" dirty="0"/>
          </a:p>
          <a:p>
            <a:endParaRPr kumimoji="1" lang="en-US" altLang="ja-JP" dirty="0"/>
          </a:p>
          <a:p>
            <a:r>
              <a:rPr lang="ja-JP" altLang="en-US" sz="2400" b="1" dirty="0"/>
              <a:t>考え方（３）</a:t>
            </a:r>
            <a:endParaRPr kumimoji="1" lang="en-US" altLang="ja-JP" sz="2400" b="1" dirty="0"/>
          </a:p>
          <a:p>
            <a:r>
              <a:rPr lang="ja-JP" altLang="en-US" dirty="0"/>
              <a:t>層分けには、企業における</a:t>
            </a:r>
            <a:r>
              <a:rPr lang="en-US" altLang="ja-JP" dirty="0"/>
              <a:t>EDI</a:t>
            </a:r>
            <a:r>
              <a:rPr lang="ja-JP" altLang="en-US" dirty="0"/>
              <a:t>活用状況と、取引に対する決済方法（個別か１元化か）の組み合わせで行う。</a:t>
            </a:r>
            <a:endParaRPr kumimoji="1" lang="ja-JP" altLang="en-US" dirty="0"/>
          </a:p>
        </p:txBody>
      </p:sp>
      <p:sp>
        <p:nvSpPr>
          <p:cNvPr id="5" name="正方形/長方形 4"/>
          <p:cNvSpPr/>
          <p:nvPr/>
        </p:nvSpPr>
        <p:spPr>
          <a:xfrm>
            <a:off x="5440501" y="1537109"/>
            <a:ext cx="6340197" cy="400110"/>
          </a:xfrm>
          <a:prstGeom prst="rect">
            <a:avLst/>
          </a:prstGeom>
        </p:spPr>
        <p:txBody>
          <a:bodyPr wrap="none">
            <a:spAutoFit/>
          </a:bodyPr>
          <a:lstStyle/>
          <a:p>
            <a:r>
              <a:rPr lang="ja-JP" altLang="en-US" sz="2000" b="1" dirty="0">
                <a:latin typeface="MS-PGothic"/>
              </a:rPr>
              <a:t>提言：一般社団法人サプライチェーン情報基盤研究会</a:t>
            </a:r>
            <a:endParaRPr lang="ja-JP" altLang="en-US" sz="2000" b="1" dirty="0"/>
          </a:p>
        </p:txBody>
      </p:sp>
    </p:spTree>
    <p:extLst>
      <p:ext uri="{BB962C8B-B14F-4D97-AF65-F5344CB8AC3E}">
        <p14:creationId xmlns:p14="http://schemas.microsoft.com/office/powerpoint/2010/main" val="1615139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981200" y="401782"/>
            <a:ext cx="8077200" cy="523220"/>
          </a:xfrm>
          <a:prstGeom prst="rect">
            <a:avLst/>
          </a:prstGeom>
          <a:noFill/>
        </p:spPr>
        <p:txBody>
          <a:bodyPr wrap="square" rtlCol="0">
            <a:spAutoFit/>
          </a:bodyPr>
          <a:lstStyle/>
          <a:p>
            <a:pPr algn="ctr"/>
            <a:r>
              <a:rPr lang="ja-JP" altLang="en-US" sz="2800" b="1" dirty="0"/>
              <a:t>商流情報の分析（企業タイプ分類）</a:t>
            </a:r>
            <a:endParaRPr kumimoji="1" lang="ja-JP" altLang="en-US" sz="2800" b="1" dirty="0"/>
          </a:p>
        </p:txBody>
      </p:sp>
      <p:sp>
        <p:nvSpPr>
          <p:cNvPr id="3" name="テキスト ボックス 2"/>
          <p:cNvSpPr txBox="1"/>
          <p:nvPr/>
        </p:nvSpPr>
        <p:spPr>
          <a:xfrm>
            <a:off x="1052944" y="1088399"/>
            <a:ext cx="2549237" cy="523220"/>
          </a:xfrm>
          <a:prstGeom prst="rect">
            <a:avLst/>
          </a:prstGeom>
          <a:noFill/>
        </p:spPr>
        <p:txBody>
          <a:bodyPr wrap="square" rtlCol="0">
            <a:spAutoFit/>
          </a:bodyPr>
          <a:lstStyle/>
          <a:p>
            <a:r>
              <a:rPr kumimoji="1" lang="ja-JP" altLang="en-US" sz="2800" dirty="0"/>
              <a:t>企業タイプ</a:t>
            </a:r>
          </a:p>
        </p:txBody>
      </p:sp>
      <p:sp>
        <p:nvSpPr>
          <p:cNvPr id="5" name="テキスト ボックス 4"/>
          <p:cNvSpPr txBox="1"/>
          <p:nvPr/>
        </p:nvSpPr>
        <p:spPr>
          <a:xfrm>
            <a:off x="1981199" y="1713232"/>
            <a:ext cx="8451273" cy="1815882"/>
          </a:xfrm>
          <a:prstGeom prst="rect">
            <a:avLst/>
          </a:prstGeom>
          <a:noFill/>
          <a:ln>
            <a:solidFill>
              <a:schemeClr val="accent1"/>
            </a:solidFill>
          </a:ln>
        </p:spPr>
        <p:txBody>
          <a:bodyPr wrap="square" rtlCol="0">
            <a:spAutoFit/>
          </a:bodyPr>
          <a:lstStyle/>
          <a:p>
            <a:r>
              <a:rPr kumimoji="1" lang="en-US" altLang="ja-JP" sz="2400" dirty="0"/>
              <a:t>EDI</a:t>
            </a:r>
            <a:r>
              <a:rPr kumimoji="1" lang="ja-JP" altLang="en-US" sz="2400" dirty="0"/>
              <a:t>活用企業：</a:t>
            </a:r>
            <a:endParaRPr kumimoji="1" lang="en-US" altLang="ja-JP" sz="2400" dirty="0"/>
          </a:p>
          <a:p>
            <a:r>
              <a:rPr lang="ja-JP" altLang="ja-JP" sz="2000" dirty="0"/>
              <a:t>受発注から請求まで</a:t>
            </a:r>
            <a:r>
              <a:rPr lang="en-US" altLang="ja-JP" sz="2000" dirty="0"/>
              <a:t>EDI</a:t>
            </a:r>
            <a:r>
              <a:rPr lang="ja-JP" altLang="ja-JP" sz="2000" dirty="0"/>
              <a:t>化され、社内で情報連携が行われている。</a:t>
            </a:r>
            <a:endParaRPr kumimoji="1" lang="en-US" altLang="ja-JP" sz="2000" dirty="0"/>
          </a:p>
          <a:p>
            <a:endParaRPr lang="en-US" altLang="ja-JP" sz="2400" dirty="0"/>
          </a:p>
          <a:p>
            <a:r>
              <a:rPr kumimoji="1" lang="en-US" altLang="ja-JP" sz="2400" dirty="0"/>
              <a:t>EDI</a:t>
            </a:r>
            <a:r>
              <a:rPr kumimoji="1" lang="ja-JP" altLang="en-US" sz="2400" dirty="0"/>
              <a:t>途上企業：</a:t>
            </a:r>
            <a:endParaRPr kumimoji="1" lang="en-US" altLang="ja-JP" sz="2400" dirty="0"/>
          </a:p>
          <a:p>
            <a:r>
              <a:rPr lang="en-US" altLang="ja-JP" sz="2000" dirty="0"/>
              <a:t>EDI</a:t>
            </a:r>
            <a:r>
              <a:rPr lang="ja-JP" altLang="ja-JP" sz="2000" dirty="0"/>
              <a:t>を行っていない、または社内で情報連携が行われていない。</a:t>
            </a:r>
            <a:endParaRPr kumimoji="1" lang="en-US" altLang="ja-JP" sz="2000" dirty="0"/>
          </a:p>
        </p:txBody>
      </p:sp>
      <p:sp>
        <p:nvSpPr>
          <p:cNvPr id="8" name="正方形/長方形 7"/>
          <p:cNvSpPr/>
          <p:nvPr/>
        </p:nvSpPr>
        <p:spPr>
          <a:xfrm>
            <a:off x="7259782" y="4366497"/>
            <a:ext cx="1704110" cy="40178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受注</a:t>
            </a:r>
            <a:endParaRPr kumimoji="1" lang="ja-JP" altLang="en-US" b="1" dirty="0">
              <a:solidFill>
                <a:schemeClr val="tx1"/>
              </a:solidFill>
            </a:endParaRPr>
          </a:p>
        </p:txBody>
      </p:sp>
      <p:sp>
        <p:nvSpPr>
          <p:cNvPr id="9" name="正方形/長方形 8"/>
          <p:cNvSpPr/>
          <p:nvPr/>
        </p:nvSpPr>
        <p:spPr>
          <a:xfrm>
            <a:off x="3754581" y="5133130"/>
            <a:ext cx="1704110" cy="4017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t>検収</a:t>
            </a:r>
            <a:endParaRPr kumimoji="1" lang="ja-JP" altLang="en-US" b="1" dirty="0"/>
          </a:p>
        </p:txBody>
      </p:sp>
      <p:sp>
        <p:nvSpPr>
          <p:cNvPr id="10" name="正方形/長方形 9"/>
          <p:cNvSpPr/>
          <p:nvPr/>
        </p:nvSpPr>
        <p:spPr>
          <a:xfrm>
            <a:off x="3754581" y="5904373"/>
            <a:ext cx="1704110" cy="4017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t>支払</a:t>
            </a:r>
            <a:endParaRPr kumimoji="1" lang="ja-JP" altLang="en-US" b="1" dirty="0"/>
          </a:p>
        </p:txBody>
      </p:sp>
      <p:sp>
        <p:nvSpPr>
          <p:cNvPr id="11" name="正方形/長方形 10"/>
          <p:cNvSpPr/>
          <p:nvPr/>
        </p:nvSpPr>
        <p:spPr>
          <a:xfrm>
            <a:off x="3754581" y="4366497"/>
            <a:ext cx="1704110" cy="4017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発注</a:t>
            </a:r>
          </a:p>
        </p:txBody>
      </p:sp>
      <p:sp>
        <p:nvSpPr>
          <p:cNvPr id="12" name="正方形/長方形 11"/>
          <p:cNvSpPr/>
          <p:nvPr/>
        </p:nvSpPr>
        <p:spPr>
          <a:xfrm>
            <a:off x="7259782" y="5133130"/>
            <a:ext cx="1704110" cy="40178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出荷</a:t>
            </a:r>
            <a:endParaRPr kumimoji="1" lang="ja-JP" altLang="en-US" b="1" dirty="0">
              <a:solidFill>
                <a:schemeClr val="tx1"/>
              </a:solidFill>
            </a:endParaRPr>
          </a:p>
        </p:txBody>
      </p:sp>
      <p:sp>
        <p:nvSpPr>
          <p:cNvPr id="13" name="正方形/長方形 12"/>
          <p:cNvSpPr/>
          <p:nvPr/>
        </p:nvSpPr>
        <p:spPr>
          <a:xfrm>
            <a:off x="7259782" y="5904373"/>
            <a:ext cx="1704110" cy="40178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請求</a:t>
            </a:r>
            <a:endParaRPr kumimoji="1" lang="ja-JP" altLang="en-US" b="1" dirty="0">
              <a:solidFill>
                <a:schemeClr val="tx1"/>
              </a:solidFill>
            </a:endParaRPr>
          </a:p>
        </p:txBody>
      </p:sp>
      <p:sp>
        <p:nvSpPr>
          <p:cNvPr id="14" name="フローチャート: 磁気ディスク 13"/>
          <p:cNvSpPr/>
          <p:nvPr/>
        </p:nvSpPr>
        <p:spPr>
          <a:xfrm>
            <a:off x="2382981" y="4366497"/>
            <a:ext cx="1191492" cy="193965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社内</a:t>
            </a:r>
            <a:endParaRPr kumimoji="1" lang="en-US" altLang="ja-JP" dirty="0"/>
          </a:p>
          <a:p>
            <a:pPr algn="ctr"/>
            <a:r>
              <a:rPr lang="ja-JP" altLang="en-US" dirty="0"/>
              <a:t>システム</a:t>
            </a:r>
            <a:endParaRPr kumimoji="1" lang="ja-JP" altLang="en-US" dirty="0"/>
          </a:p>
        </p:txBody>
      </p:sp>
      <p:sp>
        <p:nvSpPr>
          <p:cNvPr id="15" name="フローチャート: 書類 14"/>
          <p:cNvSpPr/>
          <p:nvPr/>
        </p:nvSpPr>
        <p:spPr>
          <a:xfrm>
            <a:off x="9337964" y="4366497"/>
            <a:ext cx="720436" cy="401782"/>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フローチャート: 磁気ディスク 15"/>
          <p:cNvSpPr/>
          <p:nvPr/>
        </p:nvSpPr>
        <p:spPr>
          <a:xfrm>
            <a:off x="9337964" y="5133130"/>
            <a:ext cx="720436" cy="401782"/>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フローチャート: 書類 16"/>
          <p:cNvSpPr/>
          <p:nvPr/>
        </p:nvSpPr>
        <p:spPr>
          <a:xfrm>
            <a:off x="9393382" y="5899763"/>
            <a:ext cx="720436" cy="401782"/>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9" name="直線矢印コネクタ 18"/>
          <p:cNvCxnSpPr>
            <a:stCxn id="11" idx="3"/>
            <a:endCxn id="8" idx="1"/>
          </p:cNvCxnSpPr>
          <p:nvPr/>
        </p:nvCxnSpPr>
        <p:spPr>
          <a:xfrm>
            <a:off x="5458691" y="4567388"/>
            <a:ext cx="1801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12" idx="1"/>
            <a:endCxn id="9" idx="3"/>
          </p:cNvCxnSpPr>
          <p:nvPr/>
        </p:nvCxnSpPr>
        <p:spPr>
          <a:xfrm flipH="1">
            <a:off x="5458691" y="5334021"/>
            <a:ext cx="1801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10" idx="3"/>
            <a:endCxn id="13" idx="1"/>
          </p:cNvCxnSpPr>
          <p:nvPr/>
        </p:nvCxnSpPr>
        <p:spPr>
          <a:xfrm>
            <a:off x="5458691" y="6105264"/>
            <a:ext cx="1801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a:stCxn id="8" idx="3"/>
            <a:endCxn id="15" idx="1"/>
          </p:cNvCxnSpPr>
          <p:nvPr/>
        </p:nvCxnSpPr>
        <p:spPr>
          <a:xfrm>
            <a:off x="8963892" y="4567388"/>
            <a:ext cx="374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2" idx="3"/>
            <a:endCxn id="16" idx="2"/>
          </p:cNvCxnSpPr>
          <p:nvPr/>
        </p:nvCxnSpPr>
        <p:spPr>
          <a:xfrm>
            <a:off x="8963892" y="5334021"/>
            <a:ext cx="374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13" idx="3"/>
            <a:endCxn id="17" idx="1"/>
          </p:cNvCxnSpPr>
          <p:nvPr/>
        </p:nvCxnSpPr>
        <p:spPr>
          <a:xfrm flipV="1">
            <a:off x="8963892" y="6100654"/>
            <a:ext cx="429490" cy="461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線コネクタ 30"/>
          <p:cNvCxnSpPr>
            <a:endCxn id="11" idx="1"/>
          </p:cNvCxnSpPr>
          <p:nvPr/>
        </p:nvCxnSpPr>
        <p:spPr>
          <a:xfrm>
            <a:off x="3449782" y="4562779"/>
            <a:ext cx="304799" cy="4609"/>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a:stCxn id="14" idx="4"/>
            <a:endCxn id="9" idx="1"/>
          </p:cNvCxnSpPr>
          <p:nvPr/>
        </p:nvCxnSpPr>
        <p:spPr>
          <a:xfrm flipV="1">
            <a:off x="3574473" y="5334021"/>
            <a:ext cx="180108" cy="230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p:cNvCxnSpPr>
            <a:endCxn id="10" idx="1"/>
          </p:cNvCxnSpPr>
          <p:nvPr/>
        </p:nvCxnSpPr>
        <p:spPr>
          <a:xfrm>
            <a:off x="3449782" y="6100654"/>
            <a:ext cx="304799" cy="4610"/>
          </a:xfrm>
          <a:prstGeom prst="line">
            <a:avLst/>
          </a:prstGeom>
        </p:spPr>
        <p:style>
          <a:lnRef idx="1">
            <a:schemeClr val="accent1"/>
          </a:lnRef>
          <a:fillRef idx="0">
            <a:schemeClr val="accent1"/>
          </a:fillRef>
          <a:effectRef idx="0">
            <a:schemeClr val="accent1"/>
          </a:effectRef>
          <a:fontRef idx="minor">
            <a:schemeClr val="tx1"/>
          </a:fontRef>
        </p:style>
      </p:cxnSp>
      <p:sp>
        <p:nvSpPr>
          <p:cNvPr id="36" name="正方形/長方形 35"/>
          <p:cNvSpPr/>
          <p:nvPr/>
        </p:nvSpPr>
        <p:spPr>
          <a:xfrm>
            <a:off x="1981199" y="4078224"/>
            <a:ext cx="3907537" cy="2560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6559571" y="4078224"/>
            <a:ext cx="3907537" cy="2560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6525491" y="3709299"/>
            <a:ext cx="2625437" cy="369332"/>
          </a:xfrm>
          <a:prstGeom prst="rect">
            <a:avLst/>
          </a:prstGeom>
          <a:noFill/>
        </p:spPr>
        <p:txBody>
          <a:bodyPr wrap="square" rtlCol="0">
            <a:spAutoFit/>
          </a:bodyPr>
          <a:lstStyle/>
          <a:p>
            <a:r>
              <a:rPr kumimoji="1" lang="en-US" altLang="ja-JP" dirty="0"/>
              <a:t>EDI</a:t>
            </a:r>
            <a:r>
              <a:rPr lang="ja-JP" altLang="en-US" dirty="0"/>
              <a:t>途上</a:t>
            </a:r>
            <a:r>
              <a:rPr kumimoji="1" lang="ja-JP" altLang="en-US" dirty="0"/>
              <a:t>企業</a:t>
            </a:r>
          </a:p>
        </p:txBody>
      </p:sp>
      <p:sp>
        <p:nvSpPr>
          <p:cNvPr id="39" name="テキスト ボックス 38"/>
          <p:cNvSpPr txBox="1"/>
          <p:nvPr/>
        </p:nvSpPr>
        <p:spPr>
          <a:xfrm>
            <a:off x="1981199" y="3697181"/>
            <a:ext cx="2625437" cy="369332"/>
          </a:xfrm>
          <a:prstGeom prst="rect">
            <a:avLst/>
          </a:prstGeom>
          <a:noFill/>
        </p:spPr>
        <p:txBody>
          <a:bodyPr wrap="square" rtlCol="0">
            <a:spAutoFit/>
          </a:bodyPr>
          <a:lstStyle/>
          <a:p>
            <a:r>
              <a:rPr kumimoji="1" lang="en-US" altLang="ja-JP" dirty="0"/>
              <a:t>EDI</a:t>
            </a:r>
            <a:r>
              <a:rPr kumimoji="1" lang="ja-JP" altLang="en-US" dirty="0"/>
              <a:t>活用企業</a:t>
            </a:r>
          </a:p>
        </p:txBody>
      </p:sp>
      <p:sp>
        <p:nvSpPr>
          <p:cNvPr id="4" name="スライド番号プレースホルダー 3"/>
          <p:cNvSpPr>
            <a:spLocks noGrp="1"/>
          </p:cNvSpPr>
          <p:nvPr>
            <p:ph type="sldNum" sz="quarter" idx="12"/>
          </p:nvPr>
        </p:nvSpPr>
        <p:spPr/>
        <p:txBody>
          <a:bodyPr/>
          <a:lstStyle/>
          <a:p>
            <a:fld id="{C38A142D-600C-4A77-9E17-67C3E0D0E549}" type="slidenum">
              <a:rPr kumimoji="1" lang="ja-JP" altLang="en-US" smtClean="0"/>
              <a:t>6</a:t>
            </a:fld>
            <a:endParaRPr kumimoji="1" lang="ja-JP" altLang="en-US"/>
          </a:p>
        </p:txBody>
      </p:sp>
    </p:spTree>
    <p:extLst>
      <p:ext uri="{BB962C8B-B14F-4D97-AF65-F5344CB8AC3E}">
        <p14:creationId xmlns:p14="http://schemas.microsoft.com/office/powerpoint/2010/main" val="1097461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981200" y="401782"/>
            <a:ext cx="8077200" cy="523220"/>
          </a:xfrm>
          <a:prstGeom prst="rect">
            <a:avLst/>
          </a:prstGeom>
          <a:noFill/>
        </p:spPr>
        <p:txBody>
          <a:bodyPr wrap="square" rtlCol="0">
            <a:spAutoFit/>
          </a:bodyPr>
          <a:lstStyle/>
          <a:p>
            <a:pPr algn="ctr"/>
            <a:r>
              <a:rPr lang="ja-JP" altLang="en-US" sz="2800" b="1" dirty="0"/>
              <a:t>商流情報の分析（取引パターン）</a:t>
            </a:r>
            <a:endParaRPr kumimoji="1" lang="ja-JP" altLang="en-US" sz="2800" b="1" dirty="0"/>
          </a:p>
        </p:txBody>
      </p:sp>
      <p:sp>
        <p:nvSpPr>
          <p:cNvPr id="4" name="テキスト ボックス 3"/>
          <p:cNvSpPr txBox="1"/>
          <p:nvPr/>
        </p:nvSpPr>
        <p:spPr>
          <a:xfrm>
            <a:off x="1043524" y="1134964"/>
            <a:ext cx="2549237" cy="523220"/>
          </a:xfrm>
          <a:prstGeom prst="rect">
            <a:avLst/>
          </a:prstGeom>
          <a:noFill/>
        </p:spPr>
        <p:txBody>
          <a:bodyPr wrap="square" rtlCol="0">
            <a:spAutoFit/>
          </a:bodyPr>
          <a:lstStyle/>
          <a:p>
            <a:r>
              <a:rPr lang="ja-JP" altLang="en-US" sz="2800" dirty="0"/>
              <a:t>取引パターン</a:t>
            </a:r>
            <a:endParaRPr kumimoji="1" lang="ja-JP" altLang="en-US" sz="2800" dirty="0"/>
          </a:p>
        </p:txBody>
      </p:sp>
      <p:sp>
        <p:nvSpPr>
          <p:cNvPr id="6" name="テキスト ボックス 5"/>
          <p:cNvSpPr txBox="1"/>
          <p:nvPr/>
        </p:nvSpPr>
        <p:spPr>
          <a:xfrm>
            <a:off x="1981200" y="1658184"/>
            <a:ext cx="8451273" cy="1754326"/>
          </a:xfrm>
          <a:prstGeom prst="rect">
            <a:avLst/>
          </a:prstGeom>
          <a:noFill/>
          <a:ln>
            <a:solidFill>
              <a:schemeClr val="accent1"/>
            </a:solidFill>
          </a:ln>
        </p:spPr>
        <p:txBody>
          <a:bodyPr wrap="square" rtlCol="0">
            <a:spAutoFit/>
          </a:bodyPr>
          <a:lstStyle/>
          <a:p>
            <a:r>
              <a:rPr lang="ja-JP" altLang="en-US" sz="2400" dirty="0"/>
              <a:t>単純取引：</a:t>
            </a:r>
            <a:endParaRPr lang="en-US" altLang="ja-JP" sz="2400" dirty="0"/>
          </a:p>
          <a:p>
            <a:r>
              <a:rPr lang="ja-JP" altLang="en-US" sz="2000" dirty="0"/>
              <a:t>発注者が支払者であり、受注者が請求者・受取人。</a:t>
            </a:r>
            <a:endParaRPr kumimoji="1" lang="en-US" altLang="ja-JP" sz="2000" dirty="0"/>
          </a:p>
          <a:p>
            <a:endParaRPr lang="en-US" altLang="ja-JP" sz="2000" dirty="0"/>
          </a:p>
          <a:p>
            <a:r>
              <a:rPr lang="ja-JP" altLang="en-US" sz="2400" dirty="0"/>
              <a:t>複合取引：</a:t>
            </a:r>
            <a:endParaRPr lang="en-US" altLang="ja-JP" sz="2400" dirty="0"/>
          </a:p>
          <a:p>
            <a:r>
              <a:rPr lang="ja-JP" altLang="en-US" sz="2000" dirty="0"/>
              <a:t>発注者（</a:t>
            </a:r>
            <a:r>
              <a:rPr lang="ja-JP" altLang="ja-JP" sz="2000" dirty="0"/>
              <a:t>納入先</a:t>
            </a:r>
            <a:r>
              <a:rPr lang="ja-JP" altLang="en-US" sz="2000" dirty="0"/>
              <a:t>）が</a:t>
            </a:r>
            <a:r>
              <a:rPr lang="ja-JP" altLang="ja-JP" sz="2000" dirty="0"/>
              <a:t>複数あり、支払元は</a:t>
            </a:r>
            <a:r>
              <a:rPr lang="ja-JP" altLang="en-US" sz="2000" dirty="0"/>
              <a:t>１社（</a:t>
            </a:r>
            <a:r>
              <a:rPr lang="en-US" altLang="ja-JP" sz="2000" dirty="0"/>
              <a:t>HQ</a:t>
            </a:r>
            <a:r>
              <a:rPr lang="ja-JP" altLang="en-US" sz="2000" dirty="0"/>
              <a:t>）</a:t>
            </a:r>
            <a:r>
              <a:rPr lang="ja-JP" altLang="ja-JP" sz="2000" dirty="0"/>
              <a:t>。</a:t>
            </a:r>
            <a:endParaRPr kumimoji="1" lang="en-US" altLang="ja-JP" sz="2000" dirty="0"/>
          </a:p>
        </p:txBody>
      </p:sp>
      <p:pic>
        <p:nvPicPr>
          <p:cNvPr id="8" name="図 7" descr="ブラック企業大賞 - Wikipedi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982" y="4145692"/>
            <a:ext cx="1519382" cy="2027426"/>
          </a:xfrm>
          <a:prstGeom prst="rect">
            <a:avLst/>
          </a:prstGeom>
        </p:spPr>
      </p:pic>
      <p:pic>
        <p:nvPicPr>
          <p:cNvPr id="10" name="図 9" descr=", 建築物 / 建造物, コンビニ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1064" y="4517093"/>
            <a:ext cx="701292" cy="530352"/>
          </a:xfrm>
          <a:prstGeom prst="rect">
            <a:avLst/>
          </a:prstGeom>
        </p:spPr>
      </p:pic>
      <p:pic>
        <p:nvPicPr>
          <p:cNvPr id="11" name="図 10" descr=", 建築物 / 建造物, コンビニ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3986" y="5203284"/>
            <a:ext cx="701292" cy="530352"/>
          </a:xfrm>
          <a:prstGeom prst="rect">
            <a:avLst/>
          </a:prstGeom>
        </p:spPr>
      </p:pic>
      <p:pic>
        <p:nvPicPr>
          <p:cNvPr id="12" name="図 11" descr=", 建築物 / 建造物, コンビニ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1064" y="5889475"/>
            <a:ext cx="701292" cy="530352"/>
          </a:xfrm>
          <a:prstGeom prst="rect">
            <a:avLst/>
          </a:prstGeom>
        </p:spPr>
      </p:pic>
      <p:pic>
        <p:nvPicPr>
          <p:cNvPr id="13" name="図 12" descr="工場 - GATAG｜フリーイラスト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8406" y="4145692"/>
            <a:ext cx="2374067" cy="2115185"/>
          </a:xfrm>
          <a:prstGeom prst="rect">
            <a:avLst/>
          </a:prstGeom>
        </p:spPr>
      </p:pic>
      <p:cxnSp>
        <p:nvCxnSpPr>
          <p:cNvPr id="15" name="直線コネクタ 14"/>
          <p:cNvCxnSpPr>
            <a:endCxn id="10" idx="1"/>
          </p:cNvCxnSpPr>
          <p:nvPr/>
        </p:nvCxnSpPr>
        <p:spPr>
          <a:xfrm flipV="1">
            <a:off x="4156364" y="4782269"/>
            <a:ext cx="894700" cy="42101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p:cNvCxnSpPr>
            <a:stCxn id="8" idx="3"/>
            <a:endCxn id="11" idx="1"/>
          </p:cNvCxnSpPr>
          <p:nvPr/>
        </p:nvCxnSpPr>
        <p:spPr>
          <a:xfrm>
            <a:off x="4156364" y="5159405"/>
            <a:ext cx="897622" cy="30905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8" idx="3"/>
            <a:endCxn id="12" idx="1"/>
          </p:cNvCxnSpPr>
          <p:nvPr/>
        </p:nvCxnSpPr>
        <p:spPr>
          <a:xfrm>
            <a:off x="4156364" y="5159405"/>
            <a:ext cx="894700" cy="995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10" idx="3"/>
          </p:cNvCxnSpPr>
          <p:nvPr/>
        </p:nvCxnSpPr>
        <p:spPr>
          <a:xfrm>
            <a:off x="5752356" y="4782269"/>
            <a:ext cx="243568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5752356" y="5468460"/>
            <a:ext cx="243568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5622726" y="6154651"/>
            <a:ext cx="243568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矢印: 左右 26"/>
          <p:cNvSpPr/>
          <p:nvPr/>
        </p:nvSpPr>
        <p:spPr>
          <a:xfrm>
            <a:off x="4350327" y="4145692"/>
            <a:ext cx="4475018" cy="16307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5334000" y="3823855"/>
            <a:ext cx="2341418" cy="369332"/>
          </a:xfrm>
          <a:prstGeom prst="rect">
            <a:avLst/>
          </a:prstGeom>
          <a:noFill/>
        </p:spPr>
        <p:txBody>
          <a:bodyPr wrap="square" rtlCol="0">
            <a:spAutoFit/>
          </a:bodyPr>
          <a:lstStyle/>
          <a:p>
            <a:pPr algn="ctr"/>
            <a:r>
              <a:rPr kumimoji="1" lang="ja-JP" altLang="en-US" dirty="0"/>
              <a:t>契約・支払</a:t>
            </a:r>
          </a:p>
        </p:txBody>
      </p:sp>
      <p:sp>
        <p:nvSpPr>
          <p:cNvPr id="31" name="テキスト ボックス 30"/>
          <p:cNvSpPr txBox="1"/>
          <p:nvPr/>
        </p:nvSpPr>
        <p:spPr>
          <a:xfrm>
            <a:off x="6215123" y="4458363"/>
            <a:ext cx="1510145" cy="369332"/>
          </a:xfrm>
          <a:prstGeom prst="rect">
            <a:avLst/>
          </a:prstGeom>
          <a:noFill/>
        </p:spPr>
        <p:txBody>
          <a:bodyPr wrap="square" rtlCol="0">
            <a:spAutoFit/>
          </a:bodyPr>
          <a:lstStyle/>
          <a:p>
            <a:r>
              <a:rPr kumimoji="1" lang="ja-JP" altLang="en-US" dirty="0"/>
              <a:t>発注・納入</a:t>
            </a:r>
          </a:p>
        </p:txBody>
      </p:sp>
      <p:sp>
        <p:nvSpPr>
          <p:cNvPr id="32" name="テキスト ボックス 31"/>
          <p:cNvSpPr txBox="1"/>
          <p:nvPr/>
        </p:nvSpPr>
        <p:spPr>
          <a:xfrm>
            <a:off x="6199076" y="5161559"/>
            <a:ext cx="1510145" cy="369332"/>
          </a:xfrm>
          <a:prstGeom prst="rect">
            <a:avLst/>
          </a:prstGeom>
          <a:noFill/>
        </p:spPr>
        <p:txBody>
          <a:bodyPr wrap="square" rtlCol="0">
            <a:spAutoFit/>
          </a:bodyPr>
          <a:lstStyle/>
          <a:p>
            <a:r>
              <a:rPr kumimoji="1" lang="ja-JP" altLang="en-US" dirty="0"/>
              <a:t>発注・納入</a:t>
            </a:r>
          </a:p>
        </p:txBody>
      </p:sp>
      <p:sp>
        <p:nvSpPr>
          <p:cNvPr id="33" name="テキスト ボックス 32"/>
          <p:cNvSpPr txBox="1"/>
          <p:nvPr/>
        </p:nvSpPr>
        <p:spPr>
          <a:xfrm>
            <a:off x="6215123" y="5813823"/>
            <a:ext cx="1510145" cy="369332"/>
          </a:xfrm>
          <a:prstGeom prst="rect">
            <a:avLst/>
          </a:prstGeom>
          <a:noFill/>
        </p:spPr>
        <p:txBody>
          <a:bodyPr wrap="square" rtlCol="0">
            <a:spAutoFit/>
          </a:bodyPr>
          <a:lstStyle/>
          <a:p>
            <a:r>
              <a:rPr kumimoji="1" lang="ja-JP" altLang="en-US" dirty="0"/>
              <a:t>発注・納入</a:t>
            </a:r>
          </a:p>
        </p:txBody>
      </p:sp>
      <p:sp>
        <p:nvSpPr>
          <p:cNvPr id="34" name="テキスト ボックス 33"/>
          <p:cNvSpPr txBox="1"/>
          <p:nvPr/>
        </p:nvSpPr>
        <p:spPr>
          <a:xfrm>
            <a:off x="1981200" y="3716527"/>
            <a:ext cx="2747205" cy="369332"/>
          </a:xfrm>
          <a:prstGeom prst="rect">
            <a:avLst/>
          </a:prstGeom>
          <a:noFill/>
        </p:spPr>
        <p:txBody>
          <a:bodyPr wrap="square" rtlCol="0">
            <a:spAutoFit/>
          </a:bodyPr>
          <a:lstStyle/>
          <a:p>
            <a:r>
              <a:rPr kumimoji="1" lang="ja-JP" altLang="en-US" dirty="0"/>
              <a:t>＜複合取引例＞</a:t>
            </a:r>
          </a:p>
        </p:txBody>
      </p:sp>
      <p:sp>
        <p:nvSpPr>
          <p:cNvPr id="3" name="スライド番号プレースホルダー 2"/>
          <p:cNvSpPr>
            <a:spLocks noGrp="1"/>
          </p:cNvSpPr>
          <p:nvPr>
            <p:ph type="sldNum" sz="quarter" idx="12"/>
          </p:nvPr>
        </p:nvSpPr>
        <p:spPr/>
        <p:txBody>
          <a:bodyPr/>
          <a:lstStyle/>
          <a:p>
            <a:fld id="{C38A142D-600C-4A77-9E17-67C3E0D0E549}" type="slidenum">
              <a:rPr kumimoji="1" lang="ja-JP" altLang="en-US" smtClean="0"/>
              <a:t>7</a:t>
            </a:fld>
            <a:endParaRPr kumimoji="1" lang="ja-JP" altLang="en-US"/>
          </a:p>
        </p:txBody>
      </p:sp>
    </p:spTree>
    <p:extLst>
      <p:ext uri="{BB962C8B-B14F-4D97-AF65-F5344CB8AC3E}">
        <p14:creationId xmlns:p14="http://schemas.microsoft.com/office/powerpoint/2010/main" val="3030795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5760" y="438912"/>
            <a:ext cx="3950208" cy="523220"/>
          </a:xfrm>
          <a:prstGeom prst="rect">
            <a:avLst/>
          </a:prstGeom>
          <a:noFill/>
        </p:spPr>
        <p:txBody>
          <a:bodyPr wrap="square" rtlCol="0">
            <a:spAutoFit/>
          </a:bodyPr>
          <a:lstStyle/>
          <a:p>
            <a:r>
              <a:rPr kumimoji="1" lang="ja-JP" altLang="en-US" sz="2800" b="1" dirty="0"/>
              <a:t>単純取引パターン</a:t>
            </a:r>
          </a:p>
        </p:txBody>
      </p:sp>
      <p:graphicFrame>
        <p:nvGraphicFramePr>
          <p:cNvPr id="3" name="表 2"/>
          <p:cNvGraphicFramePr>
            <a:graphicFrameLocks noGrp="1"/>
          </p:cNvGraphicFramePr>
          <p:nvPr>
            <p:extLst>
              <p:ext uri="{D42A27DB-BD31-4B8C-83A1-F6EECF244321}">
                <p14:modId xmlns:p14="http://schemas.microsoft.com/office/powerpoint/2010/main" val="252979633"/>
              </p:ext>
            </p:extLst>
          </p:nvPr>
        </p:nvGraphicFramePr>
        <p:xfrm>
          <a:off x="1483360" y="1506050"/>
          <a:ext cx="9708896" cy="5205423"/>
        </p:xfrm>
        <a:graphic>
          <a:graphicData uri="http://schemas.openxmlformats.org/drawingml/2006/table">
            <a:tbl>
              <a:tblPr firstRow="1" bandRow="1">
                <a:tableStyleId>{5C22544A-7EE6-4342-B048-85BDC9FD1C3A}</a:tableStyleId>
              </a:tblPr>
              <a:tblGrid>
                <a:gridCol w="1917043">
                  <a:extLst>
                    <a:ext uri="{9D8B030D-6E8A-4147-A177-3AD203B41FA5}">
                      <a16:colId xmlns:a16="http://schemas.microsoft.com/office/drawing/2014/main" val="3044761567"/>
                    </a:ext>
                  </a:extLst>
                </a:gridCol>
                <a:gridCol w="3750205">
                  <a:extLst>
                    <a:ext uri="{9D8B030D-6E8A-4147-A177-3AD203B41FA5}">
                      <a16:colId xmlns:a16="http://schemas.microsoft.com/office/drawing/2014/main" val="2501056100"/>
                    </a:ext>
                  </a:extLst>
                </a:gridCol>
                <a:gridCol w="4041648">
                  <a:extLst>
                    <a:ext uri="{9D8B030D-6E8A-4147-A177-3AD203B41FA5}">
                      <a16:colId xmlns:a16="http://schemas.microsoft.com/office/drawing/2014/main" val="3011917731"/>
                    </a:ext>
                  </a:extLst>
                </a:gridCol>
              </a:tblGrid>
              <a:tr h="870944">
                <a:tc>
                  <a:txBody>
                    <a:bodyPr/>
                    <a:lstStyle/>
                    <a:p>
                      <a:endParaRPr kumimoji="1" lang="ja-JP" altLang="en-US" dirty="0"/>
                    </a:p>
                  </a:txBody>
                  <a:tcPr/>
                </a:tc>
                <a:tc>
                  <a:txBody>
                    <a:bodyPr/>
                    <a:lstStyle/>
                    <a:p>
                      <a:r>
                        <a:rPr kumimoji="1" lang="en-US" altLang="ja-JP" dirty="0"/>
                        <a:t>EDI</a:t>
                      </a:r>
                      <a:r>
                        <a:rPr kumimoji="1" lang="ja-JP" altLang="en-US" dirty="0"/>
                        <a:t>活用企業</a:t>
                      </a:r>
                    </a:p>
                  </a:txBody>
                  <a:tcPr/>
                </a:tc>
                <a:tc>
                  <a:txBody>
                    <a:bodyPr/>
                    <a:lstStyle/>
                    <a:p>
                      <a:r>
                        <a:rPr kumimoji="1" lang="en-US" altLang="ja-JP" dirty="0"/>
                        <a:t>EDI</a:t>
                      </a:r>
                      <a:r>
                        <a:rPr kumimoji="1" lang="ja-JP" altLang="en-US" dirty="0"/>
                        <a:t>途上企業</a:t>
                      </a:r>
                    </a:p>
                  </a:txBody>
                  <a:tcPr/>
                </a:tc>
                <a:extLst>
                  <a:ext uri="{0D108BD9-81ED-4DB2-BD59-A6C34878D82A}">
                    <a16:rowId xmlns:a16="http://schemas.microsoft.com/office/drawing/2014/main" val="994302891"/>
                  </a:ext>
                </a:extLst>
              </a:tr>
              <a:tr h="2048479">
                <a:tc>
                  <a:txBody>
                    <a:bodyPr/>
                    <a:lstStyle/>
                    <a:p>
                      <a:r>
                        <a:rPr kumimoji="1" lang="en-US" altLang="ja-JP" dirty="0"/>
                        <a:t>EDI</a:t>
                      </a:r>
                      <a:r>
                        <a:rPr kumimoji="1" lang="ja-JP" altLang="en-US" dirty="0"/>
                        <a:t>活用企業</a:t>
                      </a:r>
                    </a:p>
                  </a:txBody>
                  <a:tcPr/>
                </a:tc>
                <a:tc>
                  <a:txBody>
                    <a:bodyPr/>
                    <a:lstStyle/>
                    <a:p>
                      <a:r>
                        <a:rPr kumimoji="1" lang="ja-JP" altLang="en-US" dirty="0"/>
                        <a:t>支払明細の突合せは、前工程までで完了しており、振込時点で商取引明細情報を交換する必要は無い。</a:t>
                      </a:r>
                    </a:p>
                  </a:txBody>
                  <a:tcPr/>
                </a:tc>
                <a:tc>
                  <a:txBody>
                    <a:bodyPr/>
                    <a:lstStyle/>
                    <a:p>
                      <a:r>
                        <a:rPr kumimoji="1" lang="ja-JP" altLang="en-US" dirty="0"/>
                        <a:t>受取企業は入金消込業務のために、商取引明細情報を必要とする。</a:t>
                      </a:r>
                    </a:p>
                  </a:txBody>
                  <a:tcPr/>
                </a:tc>
                <a:extLst>
                  <a:ext uri="{0D108BD9-81ED-4DB2-BD59-A6C34878D82A}">
                    <a16:rowId xmlns:a16="http://schemas.microsoft.com/office/drawing/2014/main" val="439592486"/>
                  </a:ext>
                </a:extLst>
              </a:tr>
              <a:tr h="2048479">
                <a:tc>
                  <a:txBody>
                    <a:bodyPr/>
                    <a:lstStyle/>
                    <a:p>
                      <a:r>
                        <a:rPr kumimoji="1" lang="en-US" altLang="ja-JP" dirty="0"/>
                        <a:t>EDI</a:t>
                      </a:r>
                      <a:r>
                        <a:rPr kumimoji="1" lang="ja-JP" altLang="en-US" dirty="0"/>
                        <a:t>途上企業</a:t>
                      </a:r>
                    </a:p>
                  </a:txBody>
                  <a:tcPr/>
                </a:tc>
                <a:tc>
                  <a:txBody>
                    <a:bodyPr/>
                    <a:lstStyle/>
                    <a:p>
                      <a:r>
                        <a:rPr kumimoji="1" lang="ja-JP" altLang="en-US" dirty="0"/>
                        <a:t>受取企業では社内システムにおいて商取引情報は請求書まで連携しており、支払企業から請求書番号の通知だけで十分である。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本来、受取企業は入金消込業務のために商取引明細情報を必要とするが、支払企業側で当該情報を準備することが困難である場合が多い。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ただし、このパターンでは、概して取引量（納品書、請求書の数）は少ないと思われ、人手による消込作業でも支障は無いであろう。</a:t>
                      </a:r>
                    </a:p>
                  </a:txBody>
                  <a:tcPr/>
                </a:tc>
                <a:extLst>
                  <a:ext uri="{0D108BD9-81ED-4DB2-BD59-A6C34878D82A}">
                    <a16:rowId xmlns:a16="http://schemas.microsoft.com/office/drawing/2014/main" val="4148708453"/>
                  </a:ext>
                </a:extLst>
              </a:tr>
            </a:tbl>
          </a:graphicData>
        </a:graphic>
      </p:graphicFrame>
      <p:sp>
        <p:nvSpPr>
          <p:cNvPr id="4" name="テキスト ボックス 3"/>
          <p:cNvSpPr txBox="1"/>
          <p:nvPr/>
        </p:nvSpPr>
        <p:spPr>
          <a:xfrm>
            <a:off x="4315968" y="971233"/>
            <a:ext cx="5760720" cy="461665"/>
          </a:xfrm>
          <a:prstGeom prst="rect">
            <a:avLst/>
          </a:prstGeom>
          <a:noFill/>
        </p:spPr>
        <p:txBody>
          <a:bodyPr wrap="square" rtlCol="0">
            <a:spAutoFit/>
          </a:bodyPr>
          <a:lstStyle/>
          <a:p>
            <a:pPr algn="ctr"/>
            <a:r>
              <a:rPr kumimoji="1" lang="ja-JP" altLang="en-US" sz="2400" dirty="0"/>
              <a:t>受取企業</a:t>
            </a:r>
          </a:p>
        </p:txBody>
      </p:sp>
      <p:sp>
        <p:nvSpPr>
          <p:cNvPr id="5" name="テキスト ボックス 4"/>
          <p:cNvSpPr txBox="1"/>
          <p:nvPr/>
        </p:nvSpPr>
        <p:spPr>
          <a:xfrm>
            <a:off x="709906" y="3035808"/>
            <a:ext cx="553998" cy="2834640"/>
          </a:xfrm>
          <a:prstGeom prst="rect">
            <a:avLst/>
          </a:prstGeom>
          <a:noFill/>
        </p:spPr>
        <p:txBody>
          <a:bodyPr vert="eaVert" wrap="square" rtlCol="0">
            <a:spAutoFit/>
          </a:bodyPr>
          <a:lstStyle/>
          <a:p>
            <a:pPr algn="ctr"/>
            <a:r>
              <a:rPr kumimoji="1" lang="ja-JP" altLang="en-US" sz="2400" dirty="0"/>
              <a:t>支払企業</a:t>
            </a:r>
          </a:p>
        </p:txBody>
      </p:sp>
      <p:sp>
        <p:nvSpPr>
          <p:cNvPr id="6" name="スライド番号プレースホルダー 5"/>
          <p:cNvSpPr>
            <a:spLocks noGrp="1"/>
          </p:cNvSpPr>
          <p:nvPr>
            <p:ph type="sldNum" sz="quarter" idx="12"/>
          </p:nvPr>
        </p:nvSpPr>
        <p:spPr/>
        <p:txBody>
          <a:bodyPr/>
          <a:lstStyle/>
          <a:p>
            <a:fld id="{C38A142D-600C-4A77-9E17-67C3E0D0E549}" type="slidenum">
              <a:rPr kumimoji="1" lang="ja-JP" altLang="en-US" smtClean="0"/>
              <a:t>8</a:t>
            </a:fld>
            <a:endParaRPr kumimoji="1" lang="ja-JP" altLang="en-US"/>
          </a:p>
        </p:txBody>
      </p:sp>
    </p:spTree>
    <p:extLst>
      <p:ext uri="{BB962C8B-B14F-4D97-AF65-F5344CB8AC3E}">
        <p14:creationId xmlns:p14="http://schemas.microsoft.com/office/powerpoint/2010/main" val="819434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5760" y="438912"/>
            <a:ext cx="3950208" cy="523220"/>
          </a:xfrm>
          <a:prstGeom prst="rect">
            <a:avLst/>
          </a:prstGeom>
          <a:noFill/>
        </p:spPr>
        <p:txBody>
          <a:bodyPr wrap="square" rtlCol="0">
            <a:spAutoFit/>
          </a:bodyPr>
          <a:lstStyle/>
          <a:p>
            <a:r>
              <a:rPr lang="ja-JP" altLang="en-US" sz="2800" b="1" dirty="0"/>
              <a:t>複合</a:t>
            </a:r>
            <a:r>
              <a:rPr kumimoji="1" lang="ja-JP" altLang="en-US" sz="2800" b="1" dirty="0"/>
              <a:t>取引パターン</a:t>
            </a:r>
          </a:p>
        </p:txBody>
      </p:sp>
      <p:graphicFrame>
        <p:nvGraphicFramePr>
          <p:cNvPr id="3" name="表 2"/>
          <p:cNvGraphicFramePr>
            <a:graphicFrameLocks noGrp="1"/>
          </p:cNvGraphicFramePr>
          <p:nvPr>
            <p:extLst>
              <p:ext uri="{D42A27DB-BD31-4B8C-83A1-F6EECF244321}">
                <p14:modId xmlns:p14="http://schemas.microsoft.com/office/powerpoint/2010/main" val="3807306886"/>
              </p:ext>
            </p:extLst>
          </p:nvPr>
        </p:nvGraphicFramePr>
        <p:xfrm>
          <a:off x="1483360" y="1506050"/>
          <a:ext cx="9708896" cy="5105002"/>
        </p:xfrm>
        <a:graphic>
          <a:graphicData uri="http://schemas.openxmlformats.org/drawingml/2006/table">
            <a:tbl>
              <a:tblPr firstRow="1" bandRow="1">
                <a:tableStyleId>{5C22544A-7EE6-4342-B048-85BDC9FD1C3A}</a:tableStyleId>
              </a:tblPr>
              <a:tblGrid>
                <a:gridCol w="1917043">
                  <a:extLst>
                    <a:ext uri="{9D8B030D-6E8A-4147-A177-3AD203B41FA5}">
                      <a16:colId xmlns:a16="http://schemas.microsoft.com/office/drawing/2014/main" val="3044761567"/>
                    </a:ext>
                  </a:extLst>
                </a:gridCol>
                <a:gridCol w="3750205">
                  <a:extLst>
                    <a:ext uri="{9D8B030D-6E8A-4147-A177-3AD203B41FA5}">
                      <a16:colId xmlns:a16="http://schemas.microsoft.com/office/drawing/2014/main" val="2501056100"/>
                    </a:ext>
                  </a:extLst>
                </a:gridCol>
                <a:gridCol w="4041648">
                  <a:extLst>
                    <a:ext uri="{9D8B030D-6E8A-4147-A177-3AD203B41FA5}">
                      <a16:colId xmlns:a16="http://schemas.microsoft.com/office/drawing/2014/main" val="3011917731"/>
                    </a:ext>
                  </a:extLst>
                </a:gridCol>
              </a:tblGrid>
              <a:tr h="870944">
                <a:tc>
                  <a:txBody>
                    <a:bodyPr/>
                    <a:lstStyle/>
                    <a:p>
                      <a:endParaRPr kumimoji="1" lang="ja-JP" altLang="en-US" dirty="0"/>
                    </a:p>
                  </a:txBody>
                  <a:tcPr/>
                </a:tc>
                <a:tc>
                  <a:txBody>
                    <a:bodyPr/>
                    <a:lstStyle/>
                    <a:p>
                      <a:r>
                        <a:rPr kumimoji="1" lang="en-US" altLang="ja-JP" dirty="0"/>
                        <a:t>EDI</a:t>
                      </a:r>
                      <a:r>
                        <a:rPr kumimoji="1" lang="ja-JP" altLang="en-US" dirty="0"/>
                        <a:t>活用企業</a:t>
                      </a:r>
                    </a:p>
                  </a:txBody>
                  <a:tcPr/>
                </a:tc>
                <a:tc>
                  <a:txBody>
                    <a:bodyPr/>
                    <a:lstStyle/>
                    <a:p>
                      <a:r>
                        <a:rPr kumimoji="1" lang="en-US" altLang="ja-JP" dirty="0"/>
                        <a:t>EDI</a:t>
                      </a:r>
                      <a:r>
                        <a:rPr kumimoji="1" lang="ja-JP" altLang="en-US" dirty="0"/>
                        <a:t>途上企業</a:t>
                      </a:r>
                    </a:p>
                  </a:txBody>
                  <a:tcPr/>
                </a:tc>
                <a:extLst>
                  <a:ext uri="{0D108BD9-81ED-4DB2-BD59-A6C34878D82A}">
                    <a16:rowId xmlns:a16="http://schemas.microsoft.com/office/drawing/2014/main" val="994302891"/>
                  </a:ext>
                </a:extLst>
              </a:tr>
              <a:tr h="2185579">
                <a:tc>
                  <a:txBody>
                    <a:bodyPr/>
                    <a:lstStyle/>
                    <a:p>
                      <a:r>
                        <a:rPr kumimoji="1" lang="en-US" altLang="ja-JP" dirty="0"/>
                        <a:t>EDI</a:t>
                      </a:r>
                      <a:r>
                        <a:rPr kumimoji="1" lang="ja-JP" altLang="en-US" dirty="0"/>
                        <a:t>活用企業</a:t>
                      </a:r>
                    </a:p>
                  </a:txBody>
                  <a:tcPr/>
                </a:tc>
                <a:tc>
                  <a:txBody>
                    <a:bodyPr/>
                    <a:lstStyle/>
                    <a:p>
                      <a:r>
                        <a:rPr kumimoji="1" lang="ja-JP" altLang="en-US" dirty="0"/>
                        <a:t>振込時点で、支払企業配下の組織（支社、支店など）ごとに取引（納入、請求）を振り分けて通知すると、受取企業の消込作業が自動化される。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振込時点で、支払企業配下の組織（支社、支店など）ごとに取引（納入、請求）を振り分けて通知すると、受取企業の消込作業は、たとえ手作業であっても軽減される。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（経費支払などのケースを含む）</a:t>
                      </a:r>
                    </a:p>
                    <a:p>
                      <a:endParaRPr kumimoji="1" lang="ja-JP" altLang="en-US" dirty="0"/>
                    </a:p>
                  </a:txBody>
                  <a:tcPr/>
                </a:tc>
                <a:extLst>
                  <a:ext uri="{0D108BD9-81ED-4DB2-BD59-A6C34878D82A}">
                    <a16:rowId xmlns:a16="http://schemas.microsoft.com/office/drawing/2014/main" val="439592486"/>
                  </a:ext>
                </a:extLst>
              </a:tr>
              <a:tr h="2048479">
                <a:tc>
                  <a:txBody>
                    <a:bodyPr/>
                    <a:lstStyle/>
                    <a:p>
                      <a:r>
                        <a:rPr kumimoji="1" lang="en-US" altLang="ja-JP" dirty="0"/>
                        <a:t>EDI</a:t>
                      </a:r>
                      <a:r>
                        <a:rPr kumimoji="1" lang="ja-JP" altLang="en-US" dirty="0"/>
                        <a:t>途上企業</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振込時点で、支払企業が受取企業配下の組織（支社、支店など）ごとに取引（納入、請求）を振り分けて通知すると、受取企業の消込作業が自動化される。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（リベート支払などのケースを含む）</a:t>
                      </a:r>
                    </a:p>
                  </a:txBody>
                  <a:tcPr/>
                </a:tc>
                <a:tc>
                  <a:txBody>
                    <a:bodyPr/>
                    <a:lstStyle/>
                    <a:p>
                      <a:endParaRPr kumimoji="1" lang="ja-JP" altLang="en-US" dirty="0"/>
                    </a:p>
                  </a:txBody>
                  <a:tcPr/>
                </a:tc>
                <a:extLst>
                  <a:ext uri="{0D108BD9-81ED-4DB2-BD59-A6C34878D82A}">
                    <a16:rowId xmlns:a16="http://schemas.microsoft.com/office/drawing/2014/main" val="4148708453"/>
                  </a:ext>
                </a:extLst>
              </a:tr>
            </a:tbl>
          </a:graphicData>
        </a:graphic>
      </p:graphicFrame>
      <p:sp>
        <p:nvSpPr>
          <p:cNvPr id="4" name="テキスト ボックス 3"/>
          <p:cNvSpPr txBox="1"/>
          <p:nvPr/>
        </p:nvSpPr>
        <p:spPr>
          <a:xfrm>
            <a:off x="4315968" y="971233"/>
            <a:ext cx="5760720" cy="461665"/>
          </a:xfrm>
          <a:prstGeom prst="rect">
            <a:avLst/>
          </a:prstGeom>
          <a:noFill/>
        </p:spPr>
        <p:txBody>
          <a:bodyPr wrap="square" rtlCol="0">
            <a:spAutoFit/>
          </a:bodyPr>
          <a:lstStyle/>
          <a:p>
            <a:pPr algn="ctr"/>
            <a:r>
              <a:rPr kumimoji="1" lang="ja-JP" altLang="en-US" sz="2400" dirty="0"/>
              <a:t>受取企業</a:t>
            </a:r>
          </a:p>
        </p:txBody>
      </p:sp>
      <p:sp>
        <p:nvSpPr>
          <p:cNvPr id="5" name="テキスト ボックス 4"/>
          <p:cNvSpPr txBox="1"/>
          <p:nvPr/>
        </p:nvSpPr>
        <p:spPr>
          <a:xfrm>
            <a:off x="709906" y="3035808"/>
            <a:ext cx="553998" cy="2834640"/>
          </a:xfrm>
          <a:prstGeom prst="rect">
            <a:avLst/>
          </a:prstGeom>
          <a:noFill/>
        </p:spPr>
        <p:txBody>
          <a:bodyPr vert="eaVert" wrap="square" rtlCol="0">
            <a:spAutoFit/>
          </a:bodyPr>
          <a:lstStyle/>
          <a:p>
            <a:pPr algn="ctr"/>
            <a:r>
              <a:rPr kumimoji="1" lang="ja-JP" altLang="en-US" sz="2400" dirty="0"/>
              <a:t>支払企業</a:t>
            </a:r>
          </a:p>
        </p:txBody>
      </p:sp>
      <p:cxnSp>
        <p:nvCxnSpPr>
          <p:cNvPr id="7" name="直線コネクタ 6"/>
          <p:cNvCxnSpPr/>
          <p:nvPr/>
        </p:nvCxnSpPr>
        <p:spPr>
          <a:xfrm flipH="1">
            <a:off x="7211505" y="4609707"/>
            <a:ext cx="3930977" cy="193249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211505" y="4666268"/>
            <a:ext cx="3980751" cy="18288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スライド番号プレースホルダー 9"/>
          <p:cNvSpPr>
            <a:spLocks noGrp="1"/>
          </p:cNvSpPr>
          <p:nvPr>
            <p:ph type="sldNum" sz="quarter" idx="12"/>
          </p:nvPr>
        </p:nvSpPr>
        <p:spPr/>
        <p:txBody>
          <a:bodyPr/>
          <a:lstStyle/>
          <a:p>
            <a:fld id="{C38A142D-600C-4A77-9E17-67C3E0D0E549}" type="slidenum">
              <a:rPr kumimoji="1" lang="ja-JP" altLang="en-US" smtClean="0"/>
              <a:t>9</a:t>
            </a:fld>
            <a:endParaRPr kumimoji="1" lang="ja-JP" altLang="en-US"/>
          </a:p>
        </p:txBody>
      </p:sp>
    </p:spTree>
    <p:extLst>
      <p:ext uri="{BB962C8B-B14F-4D97-AF65-F5344CB8AC3E}">
        <p14:creationId xmlns:p14="http://schemas.microsoft.com/office/powerpoint/2010/main" val="83018444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288</TotalTime>
  <Words>721</Words>
  <Application>Microsoft Office PowerPoint</Application>
  <PresentationFormat>ワイド画面</PresentationFormat>
  <Paragraphs>109</Paragraphs>
  <Slides>10</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MS-PGothic</vt:lpstr>
      <vt:lpstr>游ゴシック</vt:lpstr>
      <vt:lpstr>游ゴシック Light</vt:lpstr>
      <vt:lpstr>Arial</vt:lpstr>
      <vt:lpstr>Century</vt:lpstr>
      <vt:lpstr>Office テーマ</vt:lpstr>
      <vt:lpstr>PowerPoint プレゼンテーション</vt:lpstr>
      <vt:lpstr>金融振込情報（ISO TC68）と商流情報（国連CEFACT標準）の連携</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24</cp:revision>
  <cp:lastPrinted>2016-07-25T06:12:58Z</cp:lastPrinted>
  <dcterms:created xsi:type="dcterms:W3CDTF">2016-07-22T06:00:36Z</dcterms:created>
  <dcterms:modified xsi:type="dcterms:W3CDTF">2016-09-08T02:09:02Z</dcterms:modified>
</cp:coreProperties>
</file>