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media/image8.jpg" ContentType="image/jpeg"/>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26.jpg" ContentType="image/jpeg"/>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743" r:id="rId2"/>
    <p:sldId id="1275" r:id="rId3"/>
    <p:sldId id="1276" r:id="rId4"/>
    <p:sldId id="1277" r:id="rId5"/>
    <p:sldId id="1278" r:id="rId6"/>
    <p:sldId id="1262" r:id="rId7"/>
    <p:sldId id="1265" r:id="rId8"/>
    <p:sldId id="1266" r:id="rId9"/>
    <p:sldId id="1267" r:id="rId10"/>
    <p:sldId id="1293" r:id="rId11"/>
    <p:sldId id="1300" r:id="rId12"/>
    <p:sldId id="973" r:id="rId13"/>
    <p:sldId id="1295" r:id="rId14"/>
    <p:sldId id="1279" r:id="rId15"/>
    <p:sldId id="1303" r:id="rId16"/>
    <p:sldId id="1292" r:id="rId17"/>
    <p:sldId id="1280" r:id="rId18"/>
    <p:sldId id="1290" r:id="rId19"/>
    <p:sldId id="1283" r:id="rId20"/>
    <p:sldId id="1281" r:id="rId21"/>
    <p:sldId id="1285" r:id="rId22"/>
    <p:sldId id="1286" r:id="rId23"/>
    <p:sldId id="1287" r:id="rId24"/>
    <p:sldId id="1252" r:id="rId25"/>
    <p:sldId id="1257" r:id="rId26"/>
    <p:sldId id="1274" r:id="rId27"/>
    <p:sldId id="923" r:id="rId28"/>
    <p:sldId id="944" r:id="rId29"/>
    <p:sldId id="1291" r:id="rId30"/>
    <p:sldId id="1174" r:id="rId31"/>
    <p:sldId id="1269" r:id="rId32"/>
    <p:sldId id="1271" r:id="rId33"/>
    <p:sldId id="1289" r:id="rId34"/>
    <p:sldId id="1288" r:id="rId35"/>
    <p:sldId id="1301" r:id="rId36"/>
    <p:sldId id="1304" r:id="rId37"/>
    <p:sldId id="1298" r:id="rId38"/>
    <p:sldId id="1299" r:id="rId39"/>
    <p:sldId id="1302" r:id="rId40"/>
    <p:sldId id="1305" r:id="rId41"/>
  </p:sldIdLst>
  <p:sldSz cx="9144000" cy="6858000" type="screen4x3"/>
  <p:notesSz cx="6888163" cy="10020300"/>
  <p:defaultTextStyle>
    <a:defPPr>
      <a:defRPr lang="ja-JP"/>
    </a:defPPr>
    <a:lvl1pPr algn="l" rtl="0" eaLnBrk="0" fontAlgn="base" hangingPunct="0">
      <a:spcBef>
        <a:spcPct val="0"/>
      </a:spcBef>
      <a:spcAft>
        <a:spcPct val="0"/>
      </a:spcAft>
      <a:defRPr kumimoji="1" sz="2400" kern="1200">
        <a:solidFill>
          <a:schemeClr val="tx1"/>
        </a:solidFill>
        <a:latin typeface="Times New Roman" pitchFamily="18" charset="0"/>
        <a:ea typeface="ＭＳ Ｐゴシック" pitchFamily="50" charset="-128"/>
        <a:cs typeface="+mn-cs"/>
      </a:defRPr>
    </a:lvl1pPr>
    <a:lvl2pPr marL="457200" algn="l" rtl="0" eaLnBrk="0" fontAlgn="base" hangingPunct="0">
      <a:spcBef>
        <a:spcPct val="0"/>
      </a:spcBef>
      <a:spcAft>
        <a:spcPct val="0"/>
      </a:spcAft>
      <a:defRPr kumimoji="1" sz="2400" kern="1200">
        <a:solidFill>
          <a:schemeClr val="tx1"/>
        </a:solidFill>
        <a:latin typeface="Times New Roman" pitchFamily="18" charset="0"/>
        <a:ea typeface="ＭＳ Ｐゴシック" pitchFamily="50" charset="-128"/>
        <a:cs typeface="+mn-cs"/>
      </a:defRPr>
    </a:lvl2pPr>
    <a:lvl3pPr marL="914400" algn="l" rtl="0" eaLnBrk="0" fontAlgn="base" hangingPunct="0">
      <a:spcBef>
        <a:spcPct val="0"/>
      </a:spcBef>
      <a:spcAft>
        <a:spcPct val="0"/>
      </a:spcAft>
      <a:defRPr kumimoji="1" sz="2400" kern="1200">
        <a:solidFill>
          <a:schemeClr val="tx1"/>
        </a:solidFill>
        <a:latin typeface="Times New Roman" pitchFamily="18" charset="0"/>
        <a:ea typeface="ＭＳ Ｐゴシック" pitchFamily="50" charset="-128"/>
        <a:cs typeface="+mn-cs"/>
      </a:defRPr>
    </a:lvl3pPr>
    <a:lvl4pPr marL="1371600" algn="l" rtl="0" eaLnBrk="0" fontAlgn="base" hangingPunct="0">
      <a:spcBef>
        <a:spcPct val="0"/>
      </a:spcBef>
      <a:spcAft>
        <a:spcPct val="0"/>
      </a:spcAft>
      <a:defRPr kumimoji="1" sz="2400" kern="1200">
        <a:solidFill>
          <a:schemeClr val="tx1"/>
        </a:solidFill>
        <a:latin typeface="Times New Roman" pitchFamily="18" charset="0"/>
        <a:ea typeface="ＭＳ Ｐゴシック" pitchFamily="50" charset="-128"/>
        <a:cs typeface="+mn-cs"/>
      </a:defRPr>
    </a:lvl4pPr>
    <a:lvl5pPr marL="1828800" algn="l" rtl="0" eaLnBrk="0" fontAlgn="base" hangingPunct="0">
      <a:spcBef>
        <a:spcPct val="0"/>
      </a:spcBef>
      <a:spcAft>
        <a:spcPct val="0"/>
      </a:spcAft>
      <a:defRPr kumimoji="1" sz="24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9pPr>
  </p:defaultTextStyle>
  <p:extLst>
    <p:ext uri="{EFAFB233-063F-42B5-8137-9DF3F51BA10A}">
      <p15:sldGuideLst xmlns:p15="http://schemas.microsoft.com/office/powerpoint/2012/main">
        <p15:guide id="1" orient="horz" pos="799">
          <p15:clr>
            <a:srgbClr val="A4A3A4"/>
          </p15:clr>
        </p15:guide>
        <p15:guide id="2" pos="2880">
          <p15:clr>
            <a:srgbClr val="A4A3A4"/>
          </p15:clr>
        </p15:guide>
      </p15:sldGuideLst>
    </p:ext>
    <p:ext uri="{2D200454-40CA-4A62-9FC3-DE9A4176ACB9}">
      <p15:notesGuideLst xmlns:p15="http://schemas.microsoft.com/office/powerpoint/2012/main">
        <p15:guide id="1" orient="horz" pos="2925" userDrawn="1">
          <p15:clr>
            <a:srgbClr val="A4A3A4"/>
          </p15:clr>
        </p15:guide>
        <p15:guide id="2" pos="2209" userDrawn="1">
          <p15:clr>
            <a:srgbClr val="A4A3A4"/>
          </p15:clr>
        </p15:guide>
        <p15:guide id="3" orient="horz" pos="3157" userDrawn="1">
          <p15:clr>
            <a:srgbClr val="A4A3A4"/>
          </p15:clr>
        </p15:guide>
        <p15:guide id="4" pos="217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5050"/>
    <a:srgbClr val="FF99CC"/>
    <a:srgbClr val="FF9999"/>
    <a:srgbClr val="CCFFCC"/>
    <a:srgbClr val="F7CBDB"/>
    <a:srgbClr val="FFCCCC"/>
    <a:srgbClr val="00FF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37" autoAdjust="0"/>
  </p:normalViewPr>
  <p:slideViewPr>
    <p:cSldViewPr>
      <p:cViewPr varScale="1">
        <p:scale>
          <a:sx n="38" d="100"/>
          <a:sy n="38" d="100"/>
        </p:scale>
        <p:origin x="964" y="48"/>
      </p:cViewPr>
      <p:guideLst>
        <p:guide orient="horz" pos="799"/>
        <p:guide pos="2880"/>
      </p:guideLst>
    </p:cSldViewPr>
  </p:slideViewPr>
  <p:outlineViewPr>
    <p:cViewPr>
      <p:scale>
        <a:sx n="33" d="100"/>
        <a:sy n="33" d="100"/>
      </p:scale>
      <p:origin x="0" y="2130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100" d="100"/>
          <a:sy n="100" d="100"/>
        </p:scale>
        <p:origin x="-1632" y="-60"/>
      </p:cViewPr>
      <p:guideLst>
        <p:guide orient="horz" pos="2925"/>
        <p:guide pos="2209"/>
        <p:guide orient="horz" pos="3157"/>
        <p:guide pos="217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7B19F5-4369-4835-8494-A18AF708E4F3}"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kumimoji="1" lang="ja-JP" altLang="en-US"/>
        </a:p>
      </dgm:t>
    </dgm:pt>
    <dgm:pt modelId="{27150A3B-3FC0-4F56-86C4-3CD95E023104}">
      <dgm:prSet phldrT="[テキスト]"/>
      <dgm:spPr/>
      <dgm:t>
        <a:bodyPr/>
        <a:lstStyle/>
        <a:p>
          <a:r>
            <a:rPr kumimoji="1" lang="ja-JP" altLang="en-US" dirty="0"/>
            <a:t>金融（ファイナンス）</a:t>
          </a:r>
        </a:p>
      </dgm:t>
    </dgm:pt>
    <dgm:pt modelId="{6FE5BC14-8E9A-4A94-9FBA-E8A40A0033F6}" type="parTrans" cxnId="{F685B58A-CC68-49F8-9A9A-5187000C0BFE}">
      <dgm:prSet/>
      <dgm:spPr/>
      <dgm:t>
        <a:bodyPr/>
        <a:lstStyle/>
        <a:p>
          <a:endParaRPr kumimoji="1" lang="ja-JP" altLang="en-US"/>
        </a:p>
      </dgm:t>
    </dgm:pt>
    <dgm:pt modelId="{4C5316DA-ADEF-49E8-8DF2-D30EB5D62DDC}" type="sibTrans" cxnId="{F685B58A-CC68-49F8-9A9A-5187000C0BFE}">
      <dgm:prSet/>
      <dgm:spPr/>
      <dgm:t>
        <a:bodyPr/>
        <a:lstStyle/>
        <a:p>
          <a:endParaRPr kumimoji="1" lang="ja-JP" altLang="en-US"/>
        </a:p>
      </dgm:t>
    </dgm:pt>
    <dgm:pt modelId="{AC79587B-E9CB-46EC-9BC6-DD3D370E7208}">
      <dgm:prSet phldrT="[テキスト]"/>
      <dgm:spPr/>
      <dgm:t>
        <a:bodyPr/>
        <a:lstStyle/>
        <a:p>
          <a:r>
            <a:rPr kumimoji="1" lang="ja-JP" altLang="en-US" dirty="0"/>
            <a:t>技術（テクノロジー）</a:t>
          </a:r>
        </a:p>
      </dgm:t>
    </dgm:pt>
    <dgm:pt modelId="{1C55491E-AFC2-43F9-8F5D-20F2C6943EB9}" type="parTrans" cxnId="{80E37B04-A67D-4913-9E98-5E1E4C7DD7F0}">
      <dgm:prSet/>
      <dgm:spPr/>
      <dgm:t>
        <a:bodyPr/>
        <a:lstStyle/>
        <a:p>
          <a:endParaRPr kumimoji="1" lang="ja-JP" altLang="en-US"/>
        </a:p>
      </dgm:t>
    </dgm:pt>
    <dgm:pt modelId="{F758D265-AB72-4729-9F6B-502417F9685C}" type="sibTrans" cxnId="{80E37B04-A67D-4913-9E98-5E1E4C7DD7F0}">
      <dgm:prSet/>
      <dgm:spPr/>
      <dgm:t>
        <a:bodyPr/>
        <a:lstStyle/>
        <a:p>
          <a:endParaRPr kumimoji="1" lang="ja-JP" altLang="en-US"/>
        </a:p>
      </dgm:t>
    </dgm:pt>
    <dgm:pt modelId="{D1E117D4-77E2-496B-8EB6-4D62280A2E6F}" type="pres">
      <dgm:prSet presAssocID="{E77B19F5-4369-4835-8494-A18AF708E4F3}" presName="Name0" presStyleCnt="0">
        <dgm:presLayoutVars>
          <dgm:chMax val="2"/>
          <dgm:chPref val="2"/>
          <dgm:animLvl val="lvl"/>
        </dgm:presLayoutVars>
      </dgm:prSet>
      <dgm:spPr/>
    </dgm:pt>
    <dgm:pt modelId="{BDFA0C71-0D0A-4896-8EA0-B70070F1B7AE}" type="pres">
      <dgm:prSet presAssocID="{E77B19F5-4369-4835-8494-A18AF708E4F3}" presName="LeftText" presStyleLbl="revTx" presStyleIdx="0" presStyleCnt="0">
        <dgm:presLayoutVars>
          <dgm:bulletEnabled val="1"/>
        </dgm:presLayoutVars>
      </dgm:prSet>
      <dgm:spPr/>
    </dgm:pt>
    <dgm:pt modelId="{6C4F3558-2B58-4C16-93D5-3281065FB868}" type="pres">
      <dgm:prSet presAssocID="{E77B19F5-4369-4835-8494-A18AF708E4F3}" presName="LeftNode" presStyleLbl="bgImgPlace1" presStyleIdx="0" presStyleCnt="2">
        <dgm:presLayoutVars>
          <dgm:chMax val="2"/>
          <dgm:chPref val="2"/>
        </dgm:presLayoutVars>
      </dgm:prSet>
      <dgm:spPr/>
    </dgm:pt>
    <dgm:pt modelId="{A48BB457-8E37-43F1-A4BE-0243E82624E8}" type="pres">
      <dgm:prSet presAssocID="{E77B19F5-4369-4835-8494-A18AF708E4F3}" presName="RightText" presStyleLbl="revTx" presStyleIdx="0" presStyleCnt="0">
        <dgm:presLayoutVars>
          <dgm:bulletEnabled val="1"/>
        </dgm:presLayoutVars>
      </dgm:prSet>
      <dgm:spPr/>
    </dgm:pt>
    <dgm:pt modelId="{B5E4645B-4F94-4A3D-9B02-3AD98F57997F}" type="pres">
      <dgm:prSet presAssocID="{E77B19F5-4369-4835-8494-A18AF708E4F3}" presName="RightNode" presStyleLbl="bgImgPlace1" presStyleIdx="1" presStyleCnt="2">
        <dgm:presLayoutVars>
          <dgm:chMax val="0"/>
          <dgm:chPref val="0"/>
        </dgm:presLayoutVars>
      </dgm:prSet>
      <dgm:spPr/>
    </dgm:pt>
    <dgm:pt modelId="{BF195B49-BADC-41A4-A7D0-7A41328AB67C}" type="pres">
      <dgm:prSet presAssocID="{E77B19F5-4369-4835-8494-A18AF708E4F3}" presName="TopArrow" presStyleLbl="node1" presStyleIdx="0" presStyleCnt="2"/>
      <dgm:spPr/>
    </dgm:pt>
    <dgm:pt modelId="{B0A582FF-EB50-405E-A677-E25A86FDC3E1}" type="pres">
      <dgm:prSet presAssocID="{E77B19F5-4369-4835-8494-A18AF708E4F3}" presName="BottomArrow" presStyleLbl="node1" presStyleIdx="1" presStyleCnt="2"/>
      <dgm:spPr/>
    </dgm:pt>
  </dgm:ptLst>
  <dgm:cxnLst>
    <dgm:cxn modelId="{9DA404E0-0143-724D-8DA0-1921CCD1EE4B}" type="presOf" srcId="{AC79587B-E9CB-46EC-9BC6-DD3D370E7208}" destId="{B5E4645B-4F94-4A3D-9B02-3AD98F57997F}" srcOrd="1" destOrd="0" presId="urn:microsoft.com/office/officeart/2009/layout/ReverseList"/>
    <dgm:cxn modelId="{F49E69CE-69FA-5E41-B63D-B482214F47AC}" type="presOf" srcId="{27150A3B-3FC0-4F56-86C4-3CD95E023104}" destId="{BDFA0C71-0D0A-4896-8EA0-B70070F1B7AE}" srcOrd="0" destOrd="0" presId="urn:microsoft.com/office/officeart/2009/layout/ReverseList"/>
    <dgm:cxn modelId="{C4B875AE-6876-4E4F-9EF8-FC146E0F52A4}" type="presOf" srcId="{27150A3B-3FC0-4F56-86C4-3CD95E023104}" destId="{6C4F3558-2B58-4C16-93D5-3281065FB868}" srcOrd="1" destOrd="0" presId="urn:microsoft.com/office/officeart/2009/layout/ReverseList"/>
    <dgm:cxn modelId="{F685B58A-CC68-49F8-9A9A-5187000C0BFE}" srcId="{E77B19F5-4369-4835-8494-A18AF708E4F3}" destId="{27150A3B-3FC0-4F56-86C4-3CD95E023104}" srcOrd="0" destOrd="0" parTransId="{6FE5BC14-8E9A-4A94-9FBA-E8A40A0033F6}" sibTransId="{4C5316DA-ADEF-49E8-8DF2-D30EB5D62DDC}"/>
    <dgm:cxn modelId="{11F8447A-9F9C-1E49-BE2F-A405A22056CA}" type="presOf" srcId="{E77B19F5-4369-4835-8494-A18AF708E4F3}" destId="{D1E117D4-77E2-496B-8EB6-4D62280A2E6F}" srcOrd="0" destOrd="0" presId="urn:microsoft.com/office/officeart/2009/layout/ReverseList"/>
    <dgm:cxn modelId="{C977DA2D-ABD9-D546-BEB4-F3261E2B4CFB}" type="presOf" srcId="{AC79587B-E9CB-46EC-9BC6-DD3D370E7208}" destId="{A48BB457-8E37-43F1-A4BE-0243E82624E8}" srcOrd="0" destOrd="0" presId="urn:microsoft.com/office/officeart/2009/layout/ReverseList"/>
    <dgm:cxn modelId="{80E37B04-A67D-4913-9E98-5E1E4C7DD7F0}" srcId="{E77B19F5-4369-4835-8494-A18AF708E4F3}" destId="{AC79587B-E9CB-46EC-9BC6-DD3D370E7208}" srcOrd="1" destOrd="0" parTransId="{1C55491E-AFC2-43F9-8F5D-20F2C6943EB9}" sibTransId="{F758D265-AB72-4729-9F6B-502417F9685C}"/>
    <dgm:cxn modelId="{BA124436-90C5-3142-8AAE-2596BB94404D}" type="presParOf" srcId="{D1E117D4-77E2-496B-8EB6-4D62280A2E6F}" destId="{BDFA0C71-0D0A-4896-8EA0-B70070F1B7AE}" srcOrd="0" destOrd="0" presId="urn:microsoft.com/office/officeart/2009/layout/ReverseList"/>
    <dgm:cxn modelId="{680C643D-FD0E-3F4F-9247-A3C20B13A363}" type="presParOf" srcId="{D1E117D4-77E2-496B-8EB6-4D62280A2E6F}" destId="{6C4F3558-2B58-4C16-93D5-3281065FB868}" srcOrd="1" destOrd="0" presId="urn:microsoft.com/office/officeart/2009/layout/ReverseList"/>
    <dgm:cxn modelId="{3782B3A6-4F40-1444-8292-6823B9FEA8CA}" type="presParOf" srcId="{D1E117D4-77E2-496B-8EB6-4D62280A2E6F}" destId="{A48BB457-8E37-43F1-A4BE-0243E82624E8}" srcOrd="2" destOrd="0" presId="urn:microsoft.com/office/officeart/2009/layout/ReverseList"/>
    <dgm:cxn modelId="{0706E058-28A9-8640-AA78-1EC93EE7C7B5}" type="presParOf" srcId="{D1E117D4-77E2-496B-8EB6-4D62280A2E6F}" destId="{B5E4645B-4F94-4A3D-9B02-3AD98F57997F}" srcOrd="3" destOrd="0" presId="urn:microsoft.com/office/officeart/2009/layout/ReverseList"/>
    <dgm:cxn modelId="{B446E1D4-6543-A54D-95D3-F5C3BF62DF6F}" type="presParOf" srcId="{D1E117D4-77E2-496B-8EB6-4D62280A2E6F}" destId="{BF195B49-BADC-41A4-A7D0-7A41328AB67C}" srcOrd="4" destOrd="0" presId="urn:microsoft.com/office/officeart/2009/layout/ReverseList"/>
    <dgm:cxn modelId="{7B40F32C-21E4-474E-96A0-96AEC7CB393A}" type="presParOf" srcId="{D1E117D4-77E2-496B-8EB6-4D62280A2E6F}" destId="{B0A582FF-EB50-405E-A677-E25A86FDC3E1}"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10E2C0-4650-437F-9511-19557EE7AD35}" type="doc">
      <dgm:prSet loTypeId="urn:microsoft.com/office/officeart/2005/8/layout/process1" loCatId="process" qsTypeId="urn:microsoft.com/office/officeart/2005/8/quickstyle/simple1" qsCatId="simple" csTypeId="urn:microsoft.com/office/officeart/2005/8/colors/accent1_2" csCatId="accent1" phldr="1"/>
      <dgm:spPr/>
    </dgm:pt>
    <dgm:pt modelId="{912E9C33-DA17-46D4-A90D-A3DAB684BF6F}">
      <dgm:prSet phldrT="[テキスト]"/>
      <dgm:spPr/>
      <dgm:t>
        <a:bodyPr/>
        <a:lstStyle/>
        <a:p>
          <a:r>
            <a:rPr kumimoji="1" lang="ja-JP" altLang="en-US" dirty="0"/>
            <a:t>事業計画</a:t>
          </a:r>
        </a:p>
      </dgm:t>
    </dgm:pt>
    <dgm:pt modelId="{CBA609CA-C78D-424D-AAF6-62EB1A53C56C}" type="parTrans" cxnId="{51686B01-2F3A-43F7-80FA-9F486ED76016}">
      <dgm:prSet/>
      <dgm:spPr/>
      <dgm:t>
        <a:bodyPr/>
        <a:lstStyle/>
        <a:p>
          <a:endParaRPr kumimoji="1" lang="ja-JP" altLang="en-US"/>
        </a:p>
      </dgm:t>
    </dgm:pt>
    <dgm:pt modelId="{74B331A6-A1AE-4094-B5CB-D8727832E160}" type="sibTrans" cxnId="{51686B01-2F3A-43F7-80FA-9F486ED76016}">
      <dgm:prSet/>
      <dgm:spPr/>
      <dgm:t>
        <a:bodyPr/>
        <a:lstStyle/>
        <a:p>
          <a:endParaRPr kumimoji="1" lang="ja-JP" altLang="en-US"/>
        </a:p>
      </dgm:t>
    </dgm:pt>
    <dgm:pt modelId="{20BE7E98-5EC8-4918-A489-CD495B1B2B07}">
      <dgm:prSet phldrT="[テキスト]"/>
      <dgm:spPr/>
      <dgm:t>
        <a:bodyPr/>
        <a:lstStyle/>
        <a:p>
          <a:r>
            <a:rPr kumimoji="1" lang="ja-JP" altLang="en-US" dirty="0"/>
            <a:t>収益性評価</a:t>
          </a:r>
        </a:p>
      </dgm:t>
    </dgm:pt>
    <dgm:pt modelId="{B39D565F-844F-4611-84D4-0E5D25A8D276}" type="parTrans" cxnId="{067EA300-0D51-4BF3-A0A7-36F7471C2A98}">
      <dgm:prSet/>
      <dgm:spPr/>
      <dgm:t>
        <a:bodyPr/>
        <a:lstStyle/>
        <a:p>
          <a:endParaRPr kumimoji="1" lang="ja-JP" altLang="en-US"/>
        </a:p>
      </dgm:t>
    </dgm:pt>
    <dgm:pt modelId="{63E021DD-1B56-436D-B8B4-6AC6AA9C990F}" type="sibTrans" cxnId="{067EA300-0D51-4BF3-A0A7-36F7471C2A98}">
      <dgm:prSet/>
      <dgm:spPr/>
      <dgm:t>
        <a:bodyPr/>
        <a:lstStyle/>
        <a:p>
          <a:endParaRPr kumimoji="1" lang="ja-JP" altLang="en-US"/>
        </a:p>
      </dgm:t>
    </dgm:pt>
    <dgm:pt modelId="{D6DE06D9-65AC-43D1-8D31-33DDF904F638}">
      <dgm:prSet phldrT="[テキスト]"/>
      <dgm:spPr/>
      <dgm:t>
        <a:bodyPr/>
        <a:lstStyle/>
        <a:p>
          <a:r>
            <a:rPr kumimoji="1" lang="ja-JP" altLang="en-US" dirty="0"/>
            <a:t>投資</a:t>
          </a:r>
        </a:p>
      </dgm:t>
    </dgm:pt>
    <dgm:pt modelId="{AC3C4E31-139E-4E56-8FBD-2CF5FD7B5E36}" type="parTrans" cxnId="{A2A90686-E837-4999-812C-F7635D448BD9}">
      <dgm:prSet/>
      <dgm:spPr/>
      <dgm:t>
        <a:bodyPr/>
        <a:lstStyle/>
        <a:p>
          <a:endParaRPr kumimoji="1" lang="ja-JP" altLang="en-US"/>
        </a:p>
      </dgm:t>
    </dgm:pt>
    <dgm:pt modelId="{6A51429F-11AE-472D-8199-42D04E8DCD1D}" type="sibTrans" cxnId="{A2A90686-E837-4999-812C-F7635D448BD9}">
      <dgm:prSet/>
      <dgm:spPr/>
      <dgm:t>
        <a:bodyPr/>
        <a:lstStyle/>
        <a:p>
          <a:endParaRPr kumimoji="1" lang="ja-JP" altLang="en-US"/>
        </a:p>
      </dgm:t>
    </dgm:pt>
    <dgm:pt modelId="{92811E28-B916-4ED0-BAD3-BD3E4F9C9D3F}">
      <dgm:prSet/>
      <dgm:spPr/>
      <dgm:t>
        <a:bodyPr/>
        <a:lstStyle/>
        <a:p>
          <a:r>
            <a:rPr kumimoji="1" lang="ja-JP" altLang="en-US" dirty="0"/>
            <a:t>回収</a:t>
          </a:r>
        </a:p>
      </dgm:t>
    </dgm:pt>
    <dgm:pt modelId="{66E209A7-AD87-4212-BB32-835B1A2AD5C4}" type="parTrans" cxnId="{9854080F-9B2A-4F2C-B16C-225801A979F6}">
      <dgm:prSet/>
      <dgm:spPr/>
      <dgm:t>
        <a:bodyPr/>
        <a:lstStyle/>
        <a:p>
          <a:endParaRPr kumimoji="1" lang="ja-JP" altLang="en-US"/>
        </a:p>
      </dgm:t>
    </dgm:pt>
    <dgm:pt modelId="{22024D18-C2C8-409D-AB73-0EDCE9499CDE}" type="sibTrans" cxnId="{9854080F-9B2A-4F2C-B16C-225801A979F6}">
      <dgm:prSet/>
      <dgm:spPr/>
      <dgm:t>
        <a:bodyPr/>
        <a:lstStyle/>
        <a:p>
          <a:endParaRPr kumimoji="1" lang="ja-JP" altLang="en-US"/>
        </a:p>
      </dgm:t>
    </dgm:pt>
    <dgm:pt modelId="{BBE24873-0EC1-4858-8D49-977441A58885}" type="pres">
      <dgm:prSet presAssocID="{9410E2C0-4650-437F-9511-19557EE7AD35}" presName="Name0" presStyleCnt="0">
        <dgm:presLayoutVars>
          <dgm:dir/>
          <dgm:resizeHandles val="exact"/>
        </dgm:presLayoutVars>
      </dgm:prSet>
      <dgm:spPr/>
    </dgm:pt>
    <dgm:pt modelId="{F61BF9CE-CABC-44E9-AA83-197CD84D6618}" type="pres">
      <dgm:prSet presAssocID="{912E9C33-DA17-46D4-A90D-A3DAB684BF6F}" presName="node" presStyleLbl="node1" presStyleIdx="0" presStyleCnt="4">
        <dgm:presLayoutVars>
          <dgm:bulletEnabled val="1"/>
        </dgm:presLayoutVars>
      </dgm:prSet>
      <dgm:spPr/>
    </dgm:pt>
    <dgm:pt modelId="{56C8377E-8E68-410A-BFDC-237092C62A4E}" type="pres">
      <dgm:prSet presAssocID="{74B331A6-A1AE-4094-B5CB-D8727832E160}" presName="sibTrans" presStyleLbl="sibTrans2D1" presStyleIdx="0" presStyleCnt="3"/>
      <dgm:spPr/>
    </dgm:pt>
    <dgm:pt modelId="{11895CD0-854B-4560-9138-57150602D8AA}" type="pres">
      <dgm:prSet presAssocID="{74B331A6-A1AE-4094-B5CB-D8727832E160}" presName="connectorText" presStyleLbl="sibTrans2D1" presStyleIdx="0" presStyleCnt="3"/>
      <dgm:spPr/>
    </dgm:pt>
    <dgm:pt modelId="{186FDC9B-1BE1-4357-9DEA-43435902500C}" type="pres">
      <dgm:prSet presAssocID="{20BE7E98-5EC8-4918-A489-CD495B1B2B07}" presName="node" presStyleLbl="node1" presStyleIdx="1" presStyleCnt="4">
        <dgm:presLayoutVars>
          <dgm:bulletEnabled val="1"/>
        </dgm:presLayoutVars>
      </dgm:prSet>
      <dgm:spPr/>
    </dgm:pt>
    <dgm:pt modelId="{03D086E7-5EC2-4045-9AF0-1BFBED12A850}" type="pres">
      <dgm:prSet presAssocID="{63E021DD-1B56-436D-B8B4-6AC6AA9C990F}" presName="sibTrans" presStyleLbl="sibTrans2D1" presStyleIdx="1" presStyleCnt="3"/>
      <dgm:spPr/>
    </dgm:pt>
    <dgm:pt modelId="{FAB23985-C6CF-4783-A32E-83FF80416E1E}" type="pres">
      <dgm:prSet presAssocID="{63E021DD-1B56-436D-B8B4-6AC6AA9C990F}" presName="connectorText" presStyleLbl="sibTrans2D1" presStyleIdx="1" presStyleCnt="3"/>
      <dgm:spPr/>
    </dgm:pt>
    <dgm:pt modelId="{FC94496B-C99E-435A-A24E-28A789792F90}" type="pres">
      <dgm:prSet presAssocID="{D6DE06D9-65AC-43D1-8D31-33DDF904F638}" presName="node" presStyleLbl="node1" presStyleIdx="2" presStyleCnt="4">
        <dgm:presLayoutVars>
          <dgm:bulletEnabled val="1"/>
        </dgm:presLayoutVars>
      </dgm:prSet>
      <dgm:spPr/>
    </dgm:pt>
    <dgm:pt modelId="{23F63E2E-FEED-4660-A456-3B6DE2E4C9FA}" type="pres">
      <dgm:prSet presAssocID="{6A51429F-11AE-472D-8199-42D04E8DCD1D}" presName="sibTrans" presStyleLbl="sibTrans2D1" presStyleIdx="2" presStyleCnt="3"/>
      <dgm:spPr/>
    </dgm:pt>
    <dgm:pt modelId="{4A9BD9D5-108F-456A-ACAE-F4F70D928BF8}" type="pres">
      <dgm:prSet presAssocID="{6A51429F-11AE-472D-8199-42D04E8DCD1D}" presName="connectorText" presStyleLbl="sibTrans2D1" presStyleIdx="2" presStyleCnt="3"/>
      <dgm:spPr/>
    </dgm:pt>
    <dgm:pt modelId="{FF720CB3-8F93-4B4A-B367-48E033F210D8}" type="pres">
      <dgm:prSet presAssocID="{92811E28-B916-4ED0-BAD3-BD3E4F9C9D3F}" presName="node" presStyleLbl="node1" presStyleIdx="3" presStyleCnt="4">
        <dgm:presLayoutVars>
          <dgm:bulletEnabled val="1"/>
        </dgm:presLayoutVars>
      </dgm:prSet>
      <dgm:spPr/>
    </dgm:pt>
  </dgm:ptLst>
  <dgm:cxnLst>
    <dgm:cxn modelId="{067EA300-0D51-4BF3-A0A7-36F7471C2A98}" srcId="{9410E2C0-4650-437F-9511-19557EE7AD35}" destId="{20BE7E98-5EC8-4918-A489-CD495B1B2B07}" srcOrd="1" destOrd="0" parTransId="{B39D565F-844F-4611-84D4-0E5D25A8D276}" sibTransId="{63E021DD-1B56-436D-B8B4-6AC6AA9C990F}"/>
    <dgm:cxn modelId="{A02B5AAC-A162-DE4F-8569-A160BC2B02E7}" type="presOf" srcId="{63E021DD-1B56-436D-B8B4-6AC6AA9C990F}" destId="{03D086E7-5EC2-4045-9AF0-1BFBED12A850}" srcOrd="0" destOrd="0" presId="urn:microsoft.com/office/officeart/2005/8/layout/process1"/>
    <dgm:cxn modelId="{C717070E-27B6-FA4E-AB59-56B30F47BC23}" type="presOf" srcId="{92811E28-B916-4ED0-BAD3-BD3E4F9C9D3F}" destId="{FF720CB3-8F93-4B4A-B367-48E033F210D8}" srcOrd="0" destOrd="0" presId="urn:microsoft.com/office/officeart/2005/8/layout/process1"/>
    <dgm:cxn modelId="{BB320C25-597D-B642-9A38-D037F04B0D8B}" type="presOf" srcId="{20BE7E98-5EC8-4918-A489-CD495B1B2B07}" destId="{186FDC9B-1BE1-4357-9DEA-43435902500C}" srcOrd="0" destOrd="0" presId="urn:microsoft.com/office/officeart/2005/8/layout/process1"/>
    <dgm:cxn modelId="{77DBC60C-9237-6E46-9D2E-53208CDF68AC}" type="presOf" srcId="{9410E2C0-4650-437F-9511-19557EE7AD35}" destId="{BBE24873-0EC1-4858-8D49-977441A58885}" srcOrd="0" destOrd="0" presId="urn:microsoft.com/office/officeart/2005/8/layout/process1"/>
    <dgm:cxn modelId="{9327B239-7B6D-644E-BBBB-53990E38C1C4}" type="presOf" srcId="{D6DE06D9-65AC-43D1-8D31-33DDF904F638}" destId="{FC94496B-C99E-435A-A24E-28A789792F90}" srcOrd="0" destOrd="0" presId="urn:microsoft.com/office/officeart/2005/8/layout/process1"/>
    <dgm:cxn modelId="{E9AF0574-5FFD-0840-9C6E-6B0A0966370E}" type="presOf" srcId="{6A51429F-11AE-472D-8199-42D04E8DCD1D}" destId="{23F63E2E-FEED-4660-A456-3B6DE2E4C9FA}" srcOrd="0" destOrd="0" presId="urn:microsoft.com/office/officeart/2005/8/layout/process1"/>
    <dgm:cxn modelId="{A2A90686-E837-4999-812C-F7635D448BD9}" srcId="{9410E2C0-4650-437F-9511-19557EE7AD35}" destId="{D6DE06D9-65AC-43D1-8D31-33DDF904F638}" srcOrd="2" destOrd="0" parTransId="{AC3C4E31-139E-4E56-8FBD-2CF5FD7B5E36}" sibTransId="{6A51429F-11AE-472D-8199-42D04E8DCD1D}"/>
    <dgm:cxn modelId="{3889D429-500B-1545-9D17-F0A320E15EA2}" type="presOf" srcId="{912E9C33-DA17-46D4-A90D-A3DAB684BF6F}" destId="{F61BF9CE-CABC-44E9-AA83-197CD84D6618}" srcOrd="0" destOrd="0" presId="urn:microsoft.com/office/officeart/2005/8/layout/process1"/>
    <dgm:cxn modelId="{9854080F-9B2A-4F2C-B16C-225801A979F6}" srcId="{9410E2C0-4650-437F-9511-19557EE7AD35}" destId="{92811E28-B916-4ED0-BAD3-BD3E4F9C9D3F}" srcOrd="3" destOrd="0" parTransId="{66E209A7-AD87-4212-BB32-835B1A2AD5C4}" sibTransId="{22024D18-C2C8-409D-AB73-0EDCE9499CDE}"/>
    <dgm:cxn modelId="{4F4E137B-BC10-F544-B727-285E16E5A741}" type="presOf" srcId="{63E021DD-1B56-436D-B8B4-6AC6AA9C990F}" destId="{FAB23985-C6CF-4783-A32E-83FF80416E1E}" srcOrd="1" destOrd="0" presId="urn:microsoft.com/office/officeart/2005/8/layout/process1"/>
    <dgm:cxn modelId="{51686B01-2F3A-43F7-80FA-9F486ED76016}" srcId="{9410E2C0-4650-437F-9511-19557EE7AD35}" destId="{912E9C33-DA17-46D4-A90D-A3DAB684BF6F}" srcOrd="0" destOrd="0" parTransId="{CBA609CA-C78D-424D-AAF6-62EB1A53C56C}" sibTransId="{74B331A6-A1AE-4094-B5CB-D8727832E160}"/>
    <dgm:cxn modelId="{641B6368-7821-0243-875E-957B3823C43C}" type="presOf" srcId="{6A51429F-11AE-472D-8199-42D04E8DCD1D}" destId="{4A9BD9D5-108F-456A-ACAE-F4F70D928BF8}" srcOrd="1" destOrd="0" presId="urn:microsoft.com/office/officeart/2005/8/layout/process1"/>
    <dgm:cxn modelId="{F89B0AA9-6FEE-E94B-8AB9-8E4C4611D59A}" type="presOf" srcId="{74B331A6-A1AE-4094-B5CB-D8727832E160}" destId="{11895CD0-854B-4560-9138-57150602D8AA}" srcOrd="1" destOrd="0" presId="urn:microsoft.com/office/officeart/2005/8/layout/process1"/>
    <dgm:cxn modelId="{61F3DEF7-673D-6049-935F-05862190FC6B}" type="presOf" srcId="{74B331A6-A1AE-4094-B5CB-D8727832E160}" destId="{56C8377E-8E68-410A-BFDC-237092C62A4E}" srcOrd="0" destOrd="0" presId="urn:microsoft.com/office/officeart/2005/8/layout/process1"/>
    <dgm:cxn modelId="{5A586A4C-50CA-B344-BB90-5E327B124986}" type="presParOf" srcId="{BBE24873-0EC1-4858-8D49-977441A58885}" destId="{F61BF9CE-CABC-44E9-AA83-197CD84D6618}" srcOrd="0" destOrd="0" presId="urn:microsoft.com/office/officeart/2005/8/layout/process1"/>
    <dgm:cxn modelId="{08859250-6E84-0A43-B880-A10B09E9C938}" type="presParOf" srcId="{BBE24873-0EC1-4858-8D49-977441A58885}" destId="{56C8377E-8E68-410A-BFDC-237092C62A4E}" srcOrd="1" destOrd="0" presId="urn:microsoft.com/office/officeart/2005/8/layout/process1"/>
    <dgm:cxn modelId="{55E588BC-E251-BC46-A8A3-4E18DFE84EA1}" type="presParOf" srcId="{56C8377E-8E68-410A-BFDC-237092C62A4E}" destId="{11895CD0-854B-4560-9138-57150602D8AA}" srcOrd="0" destOrd="0" presId="urn:microsoft.com/office/officeart/2005/8/layout/process1"/>
    <dgm:cxn modelId="{2A2E9825-0D8E-6448-81D8-904B3B9ADC4D}" type="presParOf" srcId="{BBE24873-0EC1-4858-8D49-977441A58885}" destId="{186FDC9B-1BE1-4357-9DEA-43435902500C}" srcOrd="2" destOrd="0" presId="urn:microsoft.com/office/officeart/2005/8/layout/process1"/>
    <dgm:cxn modelId="{8CF90AE3-4ED2-244A-918B-4B0AC4678A21}" type="presParOf" srcId="{BBE24873-0EC1-4858-8D49-977441A58885}" destId="{03D086E7-5EC2-4045-9AF0-1BFBED12A850}" srcOrd="3" destOrd="0" presId="urn:microsoft.com/office/officeart/2005/8/layout/process1"/>
    <dgm:cxn modelId="{5378B657-2971-3743-8F45-FE981C6C024F}" type="presParOf" srcId="{03D086E7-5EC2-4045-9AF0-1BFBED12A850}" destId="{FAB23985-C6CF-4783-A32E-83FF80416E1E}" srcOrd="0" destOrd="0" presId="urn:microsoft.com/office/officeart/2005/8/layout/process1"/>
    <dgm:cxn modelId="{E6FD9A7F-B4C2-7249-8C2C-3CD9E8A998AB}" type="presParOf" srcId="{BBE24873-0EC1-4858-8D49-977441A58885}" destId="{FC94496B-C99E-435A-A24E-28A789792F90}" srcOrd="4" destOrd="0" presId="urn:microsoft.com/office/officeart/2005/8/layout/process1"/>
    <dgm:cxn modelId="{7A6A0D75-AAE6-274D-B229-A1E9C71485BA}" type="presParOf" srcId="{BBE24873-0EC1-4858-8D49-977441A58885}" destId="{23F63E2E-FEED-4660-A456-3B6DE2E4C9FA}" srcOrd="5" destOrd="0" presId="urn:microsoft.com/office/officeart/2005/8/layout/process1"/>
    <dgm:cxn modelId="{1250B443-7586-874C-924F-261E4CF88747}" type="presParOf" srcId="{23F63E2E-FEED-4660-A456-3B6DE2E4C9FA}" destId="{4A9BD9D5-108F-456A-ACAE-F4F70D928BF8}" srcOrd="0" destOrd="0" presId="urn:microsoft.com/office/officeart/2005/8/layout/process1"/>
    <dgm:cxn modelId="{C4929FC4-9D2E-8844-9B39-478101070DC1}" type="presParOf" srcId="{BBE24873-0EC1-4858-8D49-977441A58885}" destId="{FF720CB3-8F93-4B4A-B367-48E033F210D8}"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10E2C0-4650-437F-9511-19557EE7AD35}" type="doc">
      <dgm:prSet loTypeId="urn:microsoft.com/office/officeart/2005/8/layout/process1" loCatId="process" qsTypeId="urn:microsoft.com/office/officeart/2005/8/quickstyle/simple1" qsCatId="simple" csTypeId="urn:microsoft.com/office/officeart/2005/8/colors/accent1_2" csCatId="accent1" phldr="1"/>
      <dgm:spPr/>
    </dgm:pt>
    <dgm:pt modelId="{912E9C33-DA17-46D4-A90D-A3DAB684BF6F}">
      <dgm:prSet phldrT="[テキスト]"/>
      <dgm:spPr/>
      <dgm:t>
        <a:bodyPr/>
        <a:lstStyle/>
        <a:p>
          <a:r>
            <a:rPr kumimoji="1" lang="ja-JP" altLang="en-US" dirty="0"/>
            <a:t>注文</a:t>
          </a:r>
        </a:p>
      </dgm:t>
    </dgm:pt>
    <dgm:pt modelId="{CBA609CA-C78D-424D-AAF6-62EB1A53C56C}" type="parTrans" cxnId="{51686B01-2F3A-43F7-80FA-9F486ED76016}">
      <dgm:prSet/>
      <dgm:spPr/>
      <dgm:t>
        <a:bodyPr/>
        <a:lstStyle/>
        <a:p>
          <a:endParaRPr kumimoji="1" lang="ja-JP" altLang="en-US"/>
        </a:p>
      </dgm:t>
    </dgm:pt>
    <dgm:pt modelId="{74B331A6-A1AE-4094-B5CB-D8727832E160}" type="sibTrans" cxnId="{51686B01-2F3A-43F7-80FA-9F486ED76016}">
      <dgm:prSet/>
      <dgm:spPr/>
      <dgm:t>
        <a:bodyPr/>
        <a:lstStyle/>
        <a:p>
          <a:endParaRPr kumimoji="1" lang="ja-JP" altLang="en-US"/>
        </a:p>
      </dgm:t>
    </dgm:pt>
    <dgm:pt modelId="{20BE7E98-5EC8-4918-A489-CD495B1B2B07}">
      <dgm:prSet phldrT="[テキスト]"/>
      <dgm:spPr/>
      <dgm:t>
        <a:bodyPr/>
        <a:lstStyle/>
        <a:p>
          <a:r>
            <a:rPr kumimoji="1" lang="ja-JP" altLang="en-US" dirty="0"/>
            <a:t>納品検収</a:t>
          </a:r>
        </a:p>
      </dgm:t>
    </dgm:pt>
    <dgm:pt modelId="{B39D565F-844F-4611-84D4-0E5D25A8D276}" type="parTrans" cxnId="{067EA300-0D51-4BF3-A0A7-36F7471C2A98}">
      <dgm:prSet/>
      <dgm:spPr/>
      <dgm:t>
        <a:bodyPr/>
        <a:lstStyle/>
        <a:p>
          <a:endParaRPr kumimoji="1" lang="ja-JP" altLang="en-US"/>
        </a:p>
      </dgm:t>
    </dgm:pt>
    <dgm:pt modelId="{63E021DD-1B56-436D-B8B4-6AC6AA9C990F}" type="sibTrans" cxnId="{067EA300-0D51-4BF3-A0A7-36F7471C2A98}">
      <dgm:prSet/>
      <dgm:spPr/>
      <dgm:t>
        <a:bodyPr/>
        <a:lstStyle/>
        <a:p>
          <a:endParaRPr kumimoji="1" lang="ja-JP" altLang="en-US"/>
        </a:p>
      </dgm:t>
    </dgm:pt>
    <dgm:pt modelId="{D6DE06D9-65AC-43D1-8D31-33DDF904F638}">
      <dgm:prSet phldrT="[テキスト]"/>
      <dgm:spPr/>
      <dgm:t>
        <a:bodyPr/>
        <a:lstStyle/>
        <a:p>
          <a:r>
            <a:rPr kumimoji="1" lang="ja-JP" altLang="en-US" dirty="0"/>
            <a:t>請求</a:t>
          </a:r>
        </a:p>
      </dgm:t>
    </dgm:pt>
    <dgm:pt modelId="{AC3C4E31-139E-4E56-8FBD-2CF5FD7B5E36}" type="parTrans" cxnId="{A2A90686-E837-4999-812C-F7635D448BD9}">
      <dgm:prSet/>
      <dgm:spPr/>
      <dgm:t>
        <a:bodyPr/>
        <a:lstStyle/>
        <a:p>
          <a:endParaRPr kumimoji="1" lang="ja-JP" altLang="en-US"/>
        </a:p>
      </dgm:t>
    </dgm:pt>
    <dgm:pt modelId="{6A51429F-11AE-472D-8199-42D04E8DCD1D}" type="sibTrans" cxnId="{A2A90686-E837-4999-812C-F7635D448BD9}">
      <dgm:prSet/>
      <dgm:spPr/>
      <dgm:t>
        <a:bodyPr/>
        <a:lstStyle/>
        <a:p>
          <a:endParaRPr kumimoji="1" lang="ja-JP" altLang="en-US"/>
        </a:p>
      </dgm:t>
    </dgm:pt>
    <dgm:pt modelId="{92811E28-B916-4ED0-BAD3-BD3E4F9C9D3F}">
      <dgm:prSet/>
      <dgm:spPr/>
      <dgm:t>
        <a:bodyPr/>
        <a:lstStyle/>
        <a:p>
          <a:r>
            <a:rPr kumimoji="1" lang="ja-JP" altLang="en-US" dirty="0"/>
            <a:t>回収</a:t>
          </a:r>
        </a:p>
      </dgm:t>
    </dgm:pt>
    <dgm:pt modelId="{66E209A7-AD87-4212-BB32-835B1A2AD5C4}" type="parTrans" cxnId="{9854080F-9B2A-4F2C-B16C-225801A979F6}">
      <dgm:prSet/>
      <dgm:spPr/>
      <dgm:t>
        <a:bodyPr/>
        <a:lstStyle/>
        <a:p>
          <a:endParaRPr kumimoji="1" lang="ja-JP" altLang="en-US"/>
        </a:p>
      </dgm:t>
    </dgm:pt>
    <dgm:pt modelId="{22024D18-C2C8-409D-AB73-0EDCE9499CDE}" type="sibTrans" cxnId="{9854080F-9B2A-4F2C-B16C-225801A979F6}">
      <dgm:prSet/>
      <dgm:spPr/>
      <dgm:t>
        <a:bodyPr/>
        <a:lstStyle/>
        <a:p>
          <a:endParaRPr kumimoji="1" lang="ja-JP" altLang="en-US"/>
        </a:p>
      </dgm:t>
    </dgm:pt>
    <dgm:pt modelId="{872EC439-4901-4FC6-9673-A99571AB7662}">
      <dgm:prSet/>
      <dgm:spPr/>
      <dgm:t>
        <a:bodyPr/>
        <a:lstStyle/>
        <a:p>
          <a:r>
            <a:rPr kumimoji="1" lang="ja-JP" altLang="en-US" dirty="0"/>
            <a:t>仕入</a:t>
          </a:r>
        </a:p>
      </dgm:t>
    </dgm:pt>
    <dgm:pt modelId="{3C4F41EF-D641-4430-AD01-26BA233E90EB}" type="parTrans" cxnId="{C14F4D39-8915-4FB0-A2F1-6830906395E0}">
      <dgm:prSet/>
      <dgm:spPr/>
      <dgm:t>
        <a:bodyPr/>
        <a:lstStyle/>
        <a:p>
          <a:endParaRPr kumimoji="1" lang="ja-JP" altLang="en-US"/>
        </a:p>
      </dgm:t>
    </dgm:pt>
    <dgm:pt modelId="{8E0564E2-6D0D-4361-A7AD-CE85B0019CC7}" type="sibTrans" cxnId="{C14F4D39-8915-4FB0-A2F1-6830906395E0}">
      <dgm:prSet/>
      <dgm:spPr/>
      <dgm:t>
        <a:bodyPr/>
        <a:lstStyle/>
        <a:p>
          <a:endParaRPr kumimoji="1" lang="ja-JP" altLang="en-US"/>
        </a:p>
      </dgm:t>
    </dgm:pt>
    <dgm:pt modelId="{BBE24873-0EC1-4858-8D49-977441A58885}" type="pres">
      <dgm:prSet presAssocID="{9410E2C0-4650-437F-9511-19557EE7AD35}" presName="Name0" presStyleCnt="0">
        <dgm:presLayoutVars>
          <dgm:dir/>
          <dgm:resizeHandles val="exact"/>
        </dgm:presLayoutVars>
      </dgm:prSet>
      <dgm:spPr/>
    </dgm:pt>
    <dgm:pt modelId="{F61BF9CE-CABC-44E9-AA83-197CD84D6618}" type="pres">
      <dgm:prSet presAssocID="{912E9C33-DA17-46D4-A90D-A3DAB684BF6F}" presName="node" presStyleLbl="node1" presStyleIdx="0" presStyleCnt="5">
        <dgm:presLayoutVars>
          <dgm:bulletEnabled val="1"/>
        </dgm:presLayoutVars>
      </dgm:prSet>
      <dgm:spPr/>
    </dgm:pt>
    <dgm:pt modelId="{56C8377E-8E68-410A-BFDC-237092C62A4E}" type="pres">
      <dgm:prSet presAssocID="{74B331A6-A1AE-4094-B5CB-D8727832E160}" presName="sibTrans" presStyleLbl="sibTrans2D1" presStyleIdx="0" presStyleCnt="4"/>
      <dgm:spPr/>
    </dgm:pt>
    <dgm:pt modelId="{11895CD0-854B-4560-9138-57150602D8AA}" type="pres">
      <dgm:prSet presAssocID="{74B331A6-A1AE-4094-B5CB-D8727832E160}" presName="connectorText" presStyleLbl="sibTrans2D1" presStyleIdx="0" presStyleCnt="4"/>
      <dgm:spPr/>
    </dgm:pt>
    <dgm:pt modelId="{9953544A-967E-48F3-84B6-AC32AB27B185}" type="pres">
      <dgm:prSet presAssocID="{872EC439-4901-4FC6-9673-A99571AB7662}" presName="node" presStyleLbl="node1" presStyleIdx="1" presStyleCnt="5">
        <dgm:presLayoutVars>
          <dgm:bulletEnabled val="1"/>
        </dgm:presLayoutVars>
      </dgm:prSet>
      <dgm:spPr/>
    </dgm:pt>
    <dgm:pt modelId="{93AAA3F5-9EA3-4B64-92AA-E9B728D90895}" type="pres">
      <dgm:prSet presAssocID="{8E0564E2-6D0D-4361-A7AD-CE85B0019CC7}" presName="sibTrans" presStyleLbl="sibTrans2D1" presStyleIdx="1" presStyleCnt="4"/>
      <dgm:spPr/>
    </dgm:pt>
    <dgm:pt modelId="{03B10BD5-DF12-4960-A1B0-1AB1CD6805CE}" type="pres">
      <dgm:prSet presAssocID="{8E0564E2-6D0D-4361-A7AD-CE85B0019CC7}" presName="connectorText" presStyleLbl="sibTrans2D1" presStyleIdx="1" presStyleCnt="4"/>
      <dgm:spPr/>
    </dgm:pt>
    <dgm:pt modelId="{186FDC9B-1BE1-4357-9DEA-43435902500C}" type="pres">
      <dgm:prSet presAssocID="{20BE7E98-5EC8-4918-A489-CD495B1B2B07}" presName="node" presStyleLbl="node1" presStyleIdx="2" presStyleCnt="5">
        <dgm:presLayoutVars>
          <dgm:bulletEnabled val="1"/>
        </dgm:presLayoutVars>
      </dgm:prSet>
      <dgm:spPr/>
    </dgm:pt>
    <dgm:pt modelId="{03D086E7-5EC2-4045-9AF0-1BFBED12A850}" type="pres">
      <dgm:prSet presAssocID="{63E021DD-1B56-436D-B8B4-6AC6AA9C990F}" presName="sibTrans" presStyleLbl="sibTrans2D1" presStyleIdx="2" presStyleCnt="4"/>
      <dgm:spPr/>
    </dgm:pt>
    <dgm:pt modelId="{FAB23985-C6CF-4783-A32E-83FF80416E1E}" type="pres">
      <dgm:prSet presAssocID="{63E021DD-1B56-436D-B8B4-6AC6AA9C990F}" presName="connectorText" presStyleLbl="sibTrans2D1" presStyleIdx="2" presStyleCnt="4"/>
      <dgm:spPr/>
    </dgm:pt>
    <dgm:pt modelId="{FC94496B-C99E-435A-A24E-28A789792F90}" type="pres">
      <dgm:prSet presAssocID="{D6DE06D9-65AC-43D1-8D31-33DDF904F638}" presName="node" presStyleLbl="node1" presStyleIdx="3" presStyleCnt="5">
        <dgm:presLayoutVars>
          <dgm:bulletEnabled val="1"/>
        </dgm:presLayoutVars>
      </dgm:prSet>
      <dgm:spPr/>
    </dgm:pt>
    <dgm:pt modelId="{23F63E2E-FEED-4660-A456-3B6DE2E4C9FA}" type="pres">
      <dgm:prSet presAssocID="{6A51429F-11AE-472D-8199-42D04E8DCD1D}" presName="sibTrans" presStyleLbl="sibTrans2D1" presStyleIdx="3" presStyleCnt="4"/>
      <dgm:spPr/>
    </dgm:pt>
    <dgm:pt modelId="{4A9BD9D5-108F-456A-ACAE-F4F70D928BF8}" type="pres">
      <dgm:prSet presAssocID="{6A51429F-11AE-472D-8199-42D04E8DCD1D}" presName="connectorText" presStyleLbl="sibTrans2D1" presStyleIdx="3" presStyleCnt="4"/>
      <dgm:spPr/>
    </dgm:pt>
    <dgm:pt modelId="{FF720CB3-8F93-4B4A-B367-48E033F210D8}" type="pres">
      <dgm:prSet presAssocID="{92811E28-B916-4ED0-BAD3-BD3E4F9C9D3F}" presName="node" presStyleLbl="node1" presStyleIdx="4" presStyleCnt="5">
        <dgm:presLayoutVars>
          <dgm:bulletEnabled val="1"/>
        </dgm:presLayoutVars>
      </dgm:prSet>
      <dgm:spPr/>
    </dgm:pt>
  </dgm:ptLst>
  <dgm:cxnLst>
    <dgm:cxn modelId="{067EA300-0D51-4BF3-A0A7-36F7471C2A98}" srcId="{9410E2C0-4650-437F-9511-19557EE7AD35}" destId="{20BE7E98-5EC8-4918-A489-CD495B1B2B07}" srcOrd="2" destOrd="0" parTransId="{B39D565F-844F-4611-84D4-0E5D25A8D276}" sibTransId="{63E021DD-1B56-436D-B8B4-6AC6AA9C990F}"/>
    <dgm:cxn modelId="{65F5C2DA-BF05-BE46-9B50-3E1A838DB28A}" type="presOf" srcId="{8E0564E2-6D0D-4361-A7AD-CE85B0019CC7}" destId="{93AAA3F5-9EA3-4B64-92AA-E9B728D90895}" srcOrd="0" destOrd="0" presId="urn:microsoft.com/office/officeart/2005/8/layout/process1"/>
    <dgm:cxn modelId="{33C3D2E2-9BB9-4B49-9A25-1C68938DB0D8}" type="presOf" srcId="{63E021DD-1B56-436D-B8B4-6AC6AA9C990F}" destId="{FAB23985-C6CF-4783-A32E-83FF80416E1E}" srcOrd="1" destOrd="0" presId="urn:microsoft.com/office/officeart/2005/8/layout/process1"/>
    <dgm:cxn modelId="{C14F4D39-8915-4FB0-A2F1-6830906395E0}" srcId="{9410E2C0-4650-437F-9511-19557EE7AD35}" destId="{872EC439-4901-4FC6-9673-A99571AB7662}" srcOrd="1" destOrd="0" parTransId="{3C4F41EF-D641-4430-AD01-26BA233E90EB}" sibTransId="{8E0564E2-6D0D-4361-A7AD-CE85B0019CC7}"/>
    <dgm:cxn modelId="{995A3B03-B32A-BB42-895C-9DBC835B7B2B}" type="presOf" srcId="{872EC439-4901-4FC6-9673-A99571AB7662}" destId="{9953544A-967E-48F3-84B6-AC32AB27B185}" srcOrd="0" destOrd="0" presId="urn:microsoft.com/office/officeart/2005/8/layout/process1"/>
    <dgm:cxn modelId="{945CDE42-9879-B441-A672-98719CCB39ED}" type="presOf" srcId="{9410E2C0-4650-437F-9511-19557EE7AD35}" destId="{BBE24873-0EC1-4858-8D49-977441A58885}" srcOrd="0" destOrd="0" presId="urn:microsoft.com/office/officeart/2005/8/layout/process1"/>
    <dgm:cxn modelId="{A2A90686-E837-4999-812C-F7635D448BD9}" srcId="{9410E2C0-4650-437F-9511-19557EE7AD35}" destId="{D6DE06D9-65AC-43D1-8D31-33DDF904F638}" srcOrd="3" destOrd="0" parTransId="{AC3C4E31-139E-4E56-8FBD-2CF5FD7B5E36}" sibTransId="{6A51429F-11AE-472D-8199-42D04E8DCD1D}"/>
    <dgm:cxn modelId="{2CAF99EA-5F9D-3F42-8665-A247C0B9BC55}" type="presOf" srcId="{8E0564E2-6D0D-4361-A7AD-CE85B0019CC7}" destId="{03B10BD5-DF12-4960-A1B0-1AB1CD6805CE}" srcOrd="1" destOrd="0" presId="urn:microsoft.com/office/officeart/2005/8/layout/process1"/>
    <dgm:cxn modelId="{F3E75CC0-ED34-5C45-8AEA-9416505C793F}" type="presOf" srcId="{D6DE06D9-65AC-43D1-8D31-33DDF904F638}" destId="{FC94496B-C99E-435A-A24E-28A789792F90}" srcOrd="0" destOrd="0" presId="urn:microsoft.com/office/officeart/2005/8/layout/process1"/>
    <dgm:cxn modelId="{F4797AE4-BFD3-C240-8913-AF5AD8660BAF}" type="presOf" srcId="{74B331A6-A1AE-4094-B5CB-D8727832E160}" destId="{11895CD0-854B-4560-9138-57150602D8AA}" srcOrd="1" destOrd="0" presId="urn:microsoft.com/office/officeart/2005/8/layout/process1"/>
    <dgm:cxn modelId="{0BB48B62-E090-854A-938F-3063D3142151}" type="presOf" srcId="{6A51429F-11AE-472D-8199-42D04E8DCD1D}" destId="{4A9BD9D5-108F-456A-ACAE-F4F70D928BF8}" srcOrd="1" destOrd="0" presId="urn:microsoft.com/office/officeart/2005/8/layout/process1"/>
    <dgm:cxn modelId="{9854080F-9B2A-4F2C-B16C-225801A979F6}" srcId="{9410E2C0-4650-437F-9511-19557EE7AD35}" destId="{92811E28-B916-4ED0-BAD3-BD3E4F9C9D3F}" srcOrd="4" destOrd="0" parTransId="{66E209A7-AD87-4212-BB32-835B1A2AD5C4}" sibTransId="{22024D18-C2C8-409D-AB73-0EDCE9499CDE}"/>
    <dgm:cxn modelId="{E4E1A3F4-42FC-9543-9E25-B32AF471F596}" type="presOf" srcId="{6A51429F-11AE-472D-8199-42D04E8DCD1D}" destId="{23F63E2E-FEED-4660-A456-3B6DE2E4C9FA}" srcOrd="0" destOrd="0" presId="urn:microsoft.com/office/officeart/2005/8/layout/process1"/>
    <dgm:cxn modelId="{51686B01-2F3A-43F7-80FA-9F486ED76016}" srcId="{9410E2C0-4650-437F-9511-19557EE7AD35}" destId="{912E9C33-DA17-46D4-A90D-A3DAB684BF6F}" srcOrd="0" destOrd="0" parTransId="{CBA609CA-C78D-424D-AAF6-62EB1A53C56C}" sibTransId="{74B331A6-A1AE-4094-B5CB-D8727832E160}"/>
    <dgm:cxn modelId="{F83AA4D8-E333-BE49-86DC-357557047537}" type="presOf" srcId="{74B331A6-A1AE-4094-B5CB-D8727832E160}" destId="{56C8377E-8E68-410A-BFDC-237092C62A4E}" srcOrd="0" destOrd="0" presId="urn:microsoft.com/office/officeart/2005/8/layout/process1"/>
    <dgm:cxn modelId="{0AE0C8B1-D96E-374E-B947-8C7AF358486F}" type="presOf" srcId="{20BE7E98-5EC8-4918-A489-CD495B1B2B07}" destId="{186FDC9B-1BE1-4357-9DEA-43435902500C}" srcOrd="0" destOrd="0" presId="urn:microsoft.com/office/officeart/2005/8/layout/process1"/>
    <dgm:cxn modelId="{01032390-3F20-2844-9B4B-55B73644C748}" type="presOf" srcId="{912E9C33-DA17-46D4-A90D-A3DAB684BF6F}" destId="{F61BF9CE-CABC-44E9-AA83-197CD84D6618}" srcOrd="0" destOrd="0" presId="urn:microsoft.com/office/officeart/2005/8/layout/process1"/>
    <dgm:cxn modelId="{5A6DD134-842E-C142-893C-35E08BE92901}" type="presOf" srcId="{92811E28-B916-4ED0-BAD3-BD3E4F9C9D3F}" destId="{FF720CB3-8F93-4B4A-B367-48E033F210D8}" srcOrd="0" destOrd="0" presId="urn:microsoft.com/office/officeart/2005/8/layout/process1"/>
    <dgm:cxn modelId="{DB60A8F0-8CEF-734B-9E65-CB8133347CA7}" type="presOf" srcId="{63E021DD-1B56-436D-B8B4-6AC6AA9C990F}" destId="{03D086E7-5EC2-4045-9AF0-1BFBED12A850}" srcOrd="0" destOrd="0" presId="urn:microsoft.com/office/officeart/2005/8/layout/process1"/>
    <dgm:cxn modelId="{532556B7-8F2E-CA43-878B-D33CC5F4B404}" type="presParOf" srcId="{BBE24873-0EC1-4858-8D49-977441A58885}" destId="{F61BF9CE-CABC-44E9-AA83-197CD84D6618}" srcOrd="0" destOrd="0" presId="urn:microsoft.com/office/officeart/2005/8/layout/process1"/>
    <dgm:cxn modelId="{E1E6DFE5-D58B-7D4E-B370-6A5436770148}" type="presParOf" srcId="{BBE24873-0EC1-4858-8D49-977441A58885}" destId="{56C8377E-8E68-410A-BFDC-237092C62A4E}" srcOrd="1" destOrd="0" presId="urn:microsoft.com/office/officeart/2005/8/layout/process1"/>
    <dgm:cxn modelId="{BD637B61-2947-C74E-802A-B4BCEBD17070}" type="presParOf" srcId="{56C8377E-8E68-410A-BFDC-237092C62A4E}" destId="{11895CD0-854B-4560-9138-57150602D8AA}" srcOrd="0" destOrd="0" presId="urn:microsoft.com/office/officeart/2005/8/layout/process1"/>
    <dgm:cxn modelId="{4FF6958C-6662-A248-A77B-4C20444DD92F}" type="presParOf" srcId="{BBE24873-0EC1-4858-8D49-977441A58885}" destId="{9953544A-967E-48F3-84B6-AC32AB27B185}" srcOrd="2" destOrd="0" presId="urn:microsoft.com/office/officeart/2005/8/layout/process1"/>
    <dgm:cxn modelId="{1A791D18-764E-1746-AC4D-DFCE117904BD}" type="presParOf" srcId="{BBE24873-0EC1-4858-8D49-977441A58885}" destId="{93AAA3F5-9EA3-4B64-92AA-E9B728D90895}" srcOrd="3" destOrd="0" presId="urn:microsoft.com/office/officeart/2005/8/layout/process1"/>
    <dgm:cxn modelId="{11F38C04-D7B1-C64D-B3CF-F6BF7A414B81}" type="presParOf" srcId="{93AAA3F5-9EA3-4B64-92AA-E9B728D90895}" destId="{03B10BD5-DF12-4960-A1B0-1AB1CD6805CE}" srcOrd="0" destOrd="0" presId="urn:microsoft.com/office/officeart/2005/8/layout/process1"/>
    <dgm:cxn modelId="{CAFB2EF8-E131-044C-A633-BAC298CE9574}" type="presParOf" srcId="{BBE24873-0EC1-4858-8D49-977441A58885}" destId="{186FDC9B-1BE1-4357-9DEA-43435902500C}" srcOrd="4" destOrd="0" presId="urn:microsoft.com/office/officeart/2005/8/layout/process1"/>
    <dgm:cxn modelId="{A7E1A67B-D227-BE44-9BAE-A4B72DA41C35}" type="presParOf" srcId="{BBE24873-0EC1-4858-8D49-977441A58885}" destId="{03D086E7-5EC2-4045-9AF0-1BFBED12A850}" srcOrd="5" destOrd="0" presId="urn:microsoft.com/office/officeart/2005/8/layout/process1"/>
    <dgm:cxn modelId="{24EE98BB-C30C-A848-BB0C-CB9C1D70B5E9}" type="presParOf" srcId="{03D086E7-5EC2-4045-9AF0-1BFBED12A850}" destId="{FAB23985-C6CF-4783-A32E-83FF80416E1E}" srcOrd="0" destOrd="0" presId="urn:microsoft.com/office/officeart/2005/8/layout/process1"/>
    <dgm:cxn modelId="{A9AB4A9F-C314-EA4B-980D-7D1F4EE4463F}" type="presParOf" srcId="{BBE24873-0EC1-4858-8D49-977441A58885}" destId="{FC94496B-C99E-435A-A24E-28A789792F90}" srcOrd="6" destOrd="0" presId="urn:microsoft.com/office/officeart/2005/8/layout/process1"/>
    <dgm:cxn modelId="{849DE49E-3025-FB47-9FB3-558070D992F3}" type="presParOf" srcId="{BBE24873-0EC1-4858-8D49-977441A58885}" destId="{23F63E2E-FEED-4660-A456-3B6DE2E4C9FA}" srcOrd="7" destOrd="0" presId="urn:microsoft.com/office/officeart/2005/8/layout/process1"/>
    <dgm:cxn modelId="{017A47C9-D87A-C04F-915D-CF479B35C9C7}" type="presParOf" srcId="{23F63E2E-FEED-4660-A456-3B6DE2E4C9FA}" destId="{4A9BD9D5-108F-456A-ACAE-F4F70D928BF8}" srcOrd="0" destOrd="0" presId="urn:microsoft.com/office/officeart/2005/8/layout/process1"/>
    <dgm:cxn modelId="{B269F2AC-958B-0548-AF0F-BB2151E045A1}" type="presParOf" srcId="{BBE24873-0EC1-4858-8D49-977441A58885}" destId="{FF720CB3-8F93-4B4A-B367-48E033F210D8}"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EDA59ED-C6E3-4F44-9846-086E9B14A937}" type="doc">
      <dgm:prSet loTypeId="urn:microsoft.com/office/officeart/2005/8/layout/process1" loCatId="process" qsTypeId="urn:microsoft.com/office/officeart/2005/8/quickstyle/simple1" qsCatId="simple" csTypeId="urn:microsoft.com/office/officeart/2005/8/colors/accent2_2" csCatId="accent2" phldr="1"/>
      <dgm:spPr/>
    </dgm:pt>
    <dgm:pt modelId="{8463E4BE-CB96-4932-8BAA-C4F57501D725}">
      <dgm:prSet phldrT="[テキスト]"/>
      <dgm:spPr/>
      <dgm:t>
        <a:bodyPr/>
        <a:lstStyle/>
        <a:p>
          <a:r>
            <a:rPr kumimoji="1" lang="ja-JP" altLang="en-US" dirty="0"/>
            <a:t>注文</a:t>
          </a:r>
        </a:p>
      </dgm:t>
    </dgm:pt>
    <dgm:pt modelId="{CDDE8CC4-2DD8-4892-875B-D6CDB65213D5}" type="parTrans" cxnId="{61797B96-A23C-434A-95D3-04F5B2F675E0}">
      <dgm:prSet/>
      <dgm:spPr/>
      <dgm:t>
        <a:bodyPr/>
        <a:lstStyle/>
        <a:p>
          <a:endParaRPr kumimoji="1" lang="ja-JP" altLang="en-US"/>
        </a:p>
      </dgm:t>
    </dgm:pt>
    <dgm:pt modelId="{4BF1B56A-0D49-4CBB-9B14-CE5F84076B9A}" type="sibTrans" cxnId="{61797B96-A23C-434A-95D3-04F5B2F675E0}">
      <dgm:prSet/>
      <dgm:spPr/>
      <dgm:t>
        <a:bodyPr/>
        <a:lstStyle/>
        <a:p>
          <a:endParaRPr kumimoji="1" lang="ja-JP" altLang="en-US"/>
        </a:p>
      </dgm:t>
    </dgm:pt>
    <dgm:pt modelId="{4BCC7D24-9FB9-48E2-8A46-4F65F6E719A1}">
      <dgm:prSet phldrT="[テキスト]"/>
      <dgm:spPr/>
      <dgm:t>
        <a:bodyPr/>
        <a:lstStyle/>
        <a:p>
          <a:r>
            <a:rPr kumimoji="1" lang="ja-JP" altLang="en-US" dirty="0"/>
            <a:t>入金</a:t>
          </a:r>
        </a:p>
      </dgm:t>
    </dgm:pt>
    <dgm:pt modelId="{8EBDF71C-62A0-40F5-BC6B-F412D06ADCE8}" type="parTrans" cxnId="{D3A4270C-C8CA-47FE-91DB-46EF8202F899}">
      <dgm:prSet/>
      <dgm:spPr/>
      <dgm:t>
        <a:bodyPr/>
        <a:lstStyle/>
        <a:p>
          <a:endParaRPr kumimoji="1" lang="ja-JP" altLang="en-US"/>
        </a:p>
      </dgm:t>
    </dgm:pt>
    <dgm:pt modelId="{4CF62E43-91B8-4574-9F9F-494A6154E61F}" type="sibTrans" cxnId="{D3A4270C-C8CA-47FE-91DB-46EF8202F899}">
      <dgm:prSet/>
      <dgm:spPr/>
      <dgm:t>
        <a:bodyPr/>
        <a:lstStyle/>
        <a:p>
          <a:endParaRPr kumimoji="1" lang="ja-JP" altLang="en-US"/>
        </a:p>
      </dgm:t>
    </dgm:pt>
    <dgm:pt modelId="{76D205A7-8409-482E-AEDC-B34287174541}">
      <dgm:prSet phldrT="[テキスト]"/>
      <dgm:spPr/>
      <dgm:t>
        <a:bodyPr/>
        <a:lstStyle/>
        <a:p>
          <a:r>
            <a:rPr kumimoji="1" lang="ja-JP" altLang="en-US" dirty="0"/>
            <a:t>消込</a:t>
          </a:r>
        </a:p>
      </dgm:t>
    </dgm:pt>
    <dgm:pt modelId="{29EDF7EA-684D-4741-A950-02899EC7348F}" type="parTrans" cxnId="{9ED3BA3F-ECE0-49BE-825A-1B7C43AA5A85}">
      <dgm:prSet/>
      <dgm:spPr/>
      <dgm:t>
        <a:bodyPr/>
        <a:lstStyle/>
        <a:p>
          <a:endParaRPr kumimoji="1" lang="ja-JP" altLang="en-US"/>
        </a:p>
      </dgm:t>
    </dgm:pt>
    <dgm:pt modelId="{CEEA850E-CB96-4B17-8930-7305CE57F82A}" type="sibTrans" cxnId="{9ED3BA3F-ECE0-49BE-825A-1B7C43AA5A85}">
      <dgm:prSet/>
      <dgm:spPr/>
      <dgm:t>
        <a:bodyPr/>
        <a:lstStyle/>
        <a:p>
          <a:endParaRPr kumimoji="1" lang="ja-JP" altLang="en-US"/>
        </a:p>
      </dgm:t>
    </dgm:pt>
    <dgm:pt modelId="{C251AED0-C767-4A2C-9DC4-5538ABE53057}">
      <dgm:prSet phldrT="[テキスト]"/>
      <dgm:spPr/>
      <dgm:t>
        <a:bodyPr/>
        <a:lstStyle/>
        <a:p>
          <a:r>
            <a:rPr kumimoji="1" lang="ja-JP" altLang="en-US" dirty="0"/>
            <a:t>加工</a:t>
          </a:r>
        </a:p>
      </dgm:t>
    </dgm:pt>
    <dgm:pt modelId="{6A3D45EF-99BC-4F40-BFC0-70E0B7BB359C}" type="parTrans" cxnId="{24F64988-66E2-44C3-A922-79FF412E07A0}">
      <dgm:prSet/>
      <dgm:spPr/>
      <dgm:t>
        <a:bodyPr/>
        <a:lstStyle/>
        <a:p>
          <a:endParaRPr kumimoji="1" lang="ja-JP" altLang="en-US"/>
        </a:p>
      </dgm:t>
    </dgm:pt>
    <dgm:pt modelId="{381B8BA5-A8DE-4D05-B213-1734E06254D5}" type="sibTrans" cxnId="{24F64988-66E2-44C3-A922-79FF412E07A0}">
      <dgm:prSet/>
      <dgm:spPr/>
      <dgm:t>
        <a:bodyPr/>
        <a:lstStyle/>
        <a:p>
          <a:endParaRPr kumimoji="1" lang="ja-JP" altLang="en-US"/>
        </a:p>
      </dgm:t>
    </dgm:pt>
    <dgm:pt modelId="{3E19A1E6-BEDB-4323-A0D0-88F1BCDD4364}">
      <dgm:prSet phldrT="[テキスト]"/>
      <dgm:spPr/>
      <dgm:t>
        <a:bodyPr/>
        <a:lstStyle/>
        <a:p>
          <a:r>
            <a:rPr kumimoji="1" lang="ja-JP" altLang="en-US" dirty="0"/>
            <a:t>請求</a:t>
          </a:r>
        </a:p>
      </dgm:t>
    </dgm:pt>
    <dgm:pt modelId="{DEAFBD8F-C14F-41DD-8DDD-6DA9D74B39D4}" type="parTrans" cxnId="{1630566E-694D-4C6A-A41A-5AEF2CFA1496}">
      <dgm:prSet/>
      <dgm:spPr/>
      <dgm:t>
        <a:bodyPr/>
        <a:lstStyle/>
        <a:p>
          <a:endParaRPr kumimoji="1" lang="ja-JP" altLang="en-US"/>
        </a:p>
      </dgm:t>
    </dgm:pt>
    <dgm:pt modelId="{4A15DE37-9E4E-48BD-B205-CDD4C19111DF}" type="sibTrans" cxnId="{1630566E-694D-4C6A-A41A-5AEF2CFA1496}">
      <dgm:prSet/>
      <dgm:spPr/>
      <dgm:t>
        <a:bodyPr/>
        <a:lstStyle/>
        <a:p>
          <a:endParaRPr kumimoji="1" lang="ja-JP" altLang="en-US"/>
        </a:p>
      </dgm:t>
    </dgm:pt>
    <dgm:pt modelId="{A1695B9F-FA9B-45DF-B520-7BBF8D165BC6}">
      <dgm:prSet phldrT="[テキスト]"/>
      <dgm:spPr/>
      <dgm:t>
        <a:bodyPr/>
        <a:lstStyle/>
        <a:p>
          <a:r>
            <a:rPr kumimoji="1" lang="ja-JP" altLang="en-US" dirty="0"/>
            <a:t>納品</a:t>
          </a:r>
        </a:p>
      </dgm:t>
    </dgm:pt>
    <dgm:pt modelId="{E0469804-D287-4EE3-8AB2-45C7E378C545}" type="parTrans" cxnId="{73B6FE14-9FD4-4A4F-A133-CE84C4836FC3}">
      <dgm:prSet/>
      <dgm:spPr/>
      <dgm:t>
        <a:bodyPr/>
        <a:lstStyle/>
        <a:p>
          <a:endParaRPr kumimoji="1" lang="ja-JP" altLang="en-US"/>
        </a:p>
      </dgm:t>
    </dgm:pt>
    <dgm:pt modelId="{FB2640B6-086E-4660-AA6B-4A089CACE805}" type="sibTrans" cxnId="{73B6FE14-9FD4-4A4F-A133-CE84C4836FC3}">
      <dgm:prSet/>
      <dgm:spPr/>
      <dgm:t>
        <a:bodyPr/>
        <a:lstStyle/>
        <a:p>
          <a:endParaRPr kumimoji="1" lang="ja-JP" altLang="en-US"/>
        </a:p>
      </dgm:t>
    </dgm:pt>
    <dgm:pt modelId="{1C4D0E8F-CD20-4FAE-826B-E6EF3BD4F9D3}" type="pres">
      <dgm:prSet presAssocID="{FEDA59ED-C6E3-4F44-9846-086E9B14A937}" presName="Name0" presStyleCnt="0">
        <dgm:presLayoutVars>
          <dgm:dir/>
          <dgm:resizeHandles val="exact"/>
        </dgm:presLayoutVars>
      </dgm:prSet>
      <dgm:spPr/>
    </dgm:pt>
    <dgm:pt modelId="{A587C85B-96F2-4AA1-9550-53202A8E10B0}" type="pres">
      <dgm:prSet presAssocID="{8463E4BE-CB96-4932-8BAA-C4F57501D725}" presName="node" presStyleLbl="node1" presStyleIdx="0" presStyleCnt="6">
        <dgm:presLayoutVars>
          <dgm:bulletEnabled val="1"/>
        </dgm:presLayoutVars>
      </dgm:prSet>
      <dgm:spPr/>
    </dgm:pt>
    <dgm:pt modelId="{8147F5B4-067E-4E6B-B87E-BAEAACB0C778}" type="pres">
      <dgm:prSet presAssocID="{4BF1B56A-0D49-4CBB-9B14-CE5F84076B9A}" presName="sibTrans" presStyleLbl="sibTrans2D1" presStyleIdx="0" presStyleCnt="5"/>
      <dgm:spPr/>
    </dgm:pt>
    <dgm:pt modelId="{E27DE2AC-5633-4D7E-B7BD-DC3BC1C0E88A}" type="pres">
      <dgm:prSet presAssocID="{4BF1B56A-0D49-4CBB-9B14-CE5F84076B9A}" presName="connectorText" presStyleLbl="sibTrans2D1" presStyleIdx="0" presStyleCnt="5"/>
      <dgm:spPr/>
    </dgm:pt>
    <dgm:pt modelId="{474F2B7E-C974-4206-927F-F58DE3A1CE16}" type="pres">
      <dgm:prSet presAssocID="{C251AED0-C767-4A2C-9DC4-5538ABE53057}" presName="node" presStyleLbl="node1" presStyleIdx="1" presStyleCnt="6">
        <dgm:presLayoutVars>
          <dgm:bulletEnabled val="1"/>
        </dgm:presLayoutVars>
      </dgm:prSet>
      <dgm:spPr/>
    </dgm:pt>
    <dgm:pt modelId="{2A9F1576-E240-4F9A-BE00-5F1629DAF2EE}" type="pres">
      <dgm:prSet presAssocID="{381B8BA5-A8DE-4D05-B213-1734E06254D5}" presName="sibTrans" presStyleLbl="sibTrans2D1" presStyleIdx="1" presStyleCnt="5"/>
      <dgm:spPr/>
    </dgm:pt>
    <dgm:pt modelId="{C5F5A232-427C-4040-8B75-35B61A5596FA}" type="pres">
      <dgm:prSet presAssocID="{381B8BA5-A8DE-4D05-B213-1734E06254D5}" presName="connectorText" presStyleLbl="sibTrans2D1" presStyleIdx="1" presStyleCnt="5"/>
      <dgm:spPr/>
    </dgm:pt>
    <dgm:pt modelId="{322265B8-0419-46BD-BB34-CD823F9478AD}" type="pres">
      <dgm:prSet presAssocID="{A1695B9F-FA9B-45DF-B520-7BBF8D165BC6}" presName="node" presStyleLbl="node1" presStyleIdx="2" presStyleCnt="6">
        <dgm:presLayoutVars>
          <dgm:bulletEnabled val="1"/>
        </dgm:presLayoutVars>
      </dgm:prSet>
      <dgm:spPr/>
    </dgm:pt>
    <dgm:pt modelId="{FDAA68A7-012C-4546-824B-C97920413300}" type="pres">
      <dgm:prSet presAssocID="{FB2640B6-086E-4660-AA6B-4A089CACE805}" presName="sibTrans" presStyleLbl="sibTrans2D1" presStyleIdx="2" presStyleCnt="5"/>
      <dgm:spPr/>
    </dgm:pt>
    <dgm:pt modelId="{B4EBE228-1642-4D4B-B367-BBBE7BEB9B42}" type="pres">
      <dgm:prSet presAssocID="{FB2640B6-086E-4660-AA6B-4A089CACE805}" presName="connectorText" presStyleLbl="sibTrans2D1" presStyleIdx="2" presStyleCnt="5"/>
      <dgm:spPr/>
    </dgm:pt>
    <dgm:pt modelId="{AF3477FA-FD17-4A09-9B2C-F39A5AAC08B5}" type="pres">
      <dgm:prSet presAssocID="{3E19A1E6-BEDB-4323-A0D0-88F1BCDD4364}" presName="node" presStyleLbl="node1" presStyleIdx="3" presStyleCnt="6">
        <dgm:presLayoutVars>
          <dgm:bulletEnabled val="1"/>
        </dgm:presLayoutVars>
      </dgm:prSet>
      <dgm:spPr/>
    </dgm:pt>
    <dgm:pt modelId="{00AB5E30-268B-4C58-B184-C4436CB6F2BD}" type="pres">
      <dgm:prSet presAssocID="{4A15DE37-9E4E-48BD-B205-CDD4C19111DF}" presName="sibTrans" presStyleLbl="sibTrans2D1" presStyleIdx="3" presStyleCnt="5"/>
      <dgm:spPr/>
    </dgm:pt>
    <dgm:pt modelId="{EE379F33-54CC-4EF2-8A33-B733B7D4E1E7}" type="pres">
      <dgm:prSet presAssocID="{4A15DE37-9E4E-48BD-B205-CDD4C19111DF}" presName="connectorText" presStyleLbl="sibTrans2D1" presStyleIdx="3" presStyleCnt="5"/>
      <dgm:spPr/>
    </dgm:pt>
    <dgm:pt modelId="{0370A271-E204-4BFD-A7CC-4F7864DD2179}" type="pres">
      <dgm:prSet presAssocID="{4BCC7D24-9FB9-48E2-8A46-4F65F6E719A1}" presName="node" presStyleLbl="node1" presStyleIdx="4" presStyleCnt="6">
        <dgm:presLayoutVars>
          <dgm:bulletEnabled val="1"/>
        </dgm:presLayoutVars>
      </dgm:prSet>
      <dgm:spPr/>
    </dgm:pt>
    <dgm:pt modelId="{B2856C97-412B-44D4-B349-3E2C60F0F0F6}" type="pres">
      <dgm:prSet presAssocID="{4CF62E43-91B8-4574-9F9F-494A6154E61F}" presName="sibTrans" presStyleLbl="sibTrans2D1" presStyleIdx="4" presStyleCnt="5"/>
      <dgm:spPr/>
    </dgm:pt>
    <dgm:pt modelId="{6E439D17-CE9E-4654-86DE-4DDEACE05DC2}" type="pres">
      <dgm:prSet presAssocID="{4CF62E43-91B8-4574-9F9F-494A6154E61F}" presName="connectorText" presStyleLbl="sibTrans2D1" presStyleIdx="4" presStyleCnt="5"/>
      <dgm:spPr/>
    </dgm:pt>
    <dgm:pt modelId="{04D34998-F176-44CA-86D6-4F51F0CAC1C2}" type="pres">
      <dgm:prSet presAssocID="{76D205A7-8409-482E-AEDC-B34287174541}" presName="node" presStyleLbl="node1" presStyleIdx="5" presStyleCnt="6">
        <dgm:presLayoutVars>
          <dgm:bulletEnabled val="1"/>
        </dgm:presLayoutVars>
      </dgm:prSet>
      <dgm:spPr/>
    </dgm:pt>
  </dgm:ptLst>
  <dgm:cxnLst>
    <dgm:cxn modelId="{B774E5A8-A682-454A-90C6-2839E33D2C0D}" type="presOf" srcId="{3E19A1E6-BEDB-4323-A0D0-88F1BCDD4364}" destId="{AF3477FA-FD17-4A09-9B2C-F39A5AAC08B5}" srcOrd="0" destOrd="0" presId="urn:microsoft.com/office/officeart/2005/8/layout/process1"/>
    <dgm:cxn modelId="{9ED3BA3F-ECE0-49BE-825A-1B7C43AA5A85}" srcId="{FEDA59ED-C6E3-4F44-9846-086E9B14A937}" destId="{76D205A7-8409-482E-AEDC-B34287174541}" srcOrd="5" destOrd="0" parTransId="{29EDF7EA-684D-4741-A950-02899EC7348F}" sibTransId="{CEEA850E-CB96-4B17-8930-7305CE57F82A}"/>
    <dgm:cxn modelId="{C8CEF063-D9D0-4A4F-8E22-766D2F83B6CA}" type="presOf" srcId="{FB2640B6-086E-4660-AA6B-4A089CACE805}" destId="{B4EBE228-1642-4D4B-B367-BBBE7BEB9B42}" srcOrd="1" destOrd="0" presId="urn:microsoft.com/office/officeart/2005/8/layout/process1"/>
    <dgm:cxn modelId="{8CA8FBE1-74C0-F742-B51C-D87696ED95A9}" type="presOf" srcId="{A1695B9F-FA9B-45DF-B520-7BBF8D165BC6}" destId="{322265B8-0419-46BD-BB34-CD823F9478AD}" srcOrd="0" destOrd="0" presId="urn:microsoft.com/office/officeart/2005/8/layout/process1"/>
    <dgm:cxn modelId="{73B6FE14-9FD4-4A4F-A133-CE84C4836FC3}" srcId="{FEDA59ED-C6E3-4F44-9846-086E9B14A937}" destId="{A1695B9F-FA9B-45DF-B520-7BBF8D165BC6}" srcOrd="2" destOrd="0" parTransId="{E0469804-D287-4EE3-8AB2-45C7E378C545}" sibTransId="{FB2640B6-086E-4660-AA6B-4A089CACE805}"/>
    <dgm:cxn modelId="{298B093C-2C0D-EF45-8759-BA44556F18B4}" type="presOf" srcId="{381B8BA5-A8DE-4D05-B213-1734E06254D5}" destId="{2A9F1576-E240-4F9A-BE00-5F1629DAF2EE}" srcOrd="0" destOrd="0" presId="urn:microsoft.com/office/officeart/2005/8/layout/process1"/>
    <dgm:cxn modelId="{1956534D-6530-3142-A62F-40D030255311}" type="presOf" srcId="{4BCC7D24-9FB9-48E2-8A46-4F65F6E719A1}" destId="{0370A271-E204-4BFD-A7CC-4F7864DD2179}" srcOrd="0" destOrd="0" presId="urn:microsoft.com/office/officeart/2005/8/layout/process1"/>
    <dgm:cxn modelId="{E6FFEB91-F42F-434D-BF07-CC3D9283D132}" type="presOf" srcId="{4CF62E43-91B8-4574-9F9F-494A6154E61F}" destId="{B2856C97-412B-44D4-B349-3E2C60F0F0F6}" srcOrd="0" destOrd="0" presId="urn:microsoft.com/office/officeart/2005/8/layout/process1"/>
    <dgm:cxn modelId="{3BB375B2-F86A-2C4E-9234-A3AF4E9D0F73}" type="presOf" srcId="{FEDA59ED-C6E3-4F44-9846-086E9B14A937}" destId="{1C4D0E8F-CD20-4FAE-826B-E6EF3BD4F9D3}" srcOrd="0" destOrd="0" presId="urn:microsoft.com/office/officeart/2005/8/layout/process1"/>
    <dgm:cxn modelId="{77954073-2B81-7248-AF8C-D02F69C57AF1}" type="presOf" srcId="{4BF1B56A-0D49-4CBB-9B14-CE5F84076B9A}" destId="{8147F5B4-067E-4E6B-B87E-BAEAACB0C778}" srcOrd="0" destOrd="0" presId="urn:microsoft.com/office/officeart/2005/8/layout/process1"/>
    <dgm:cxn modelId="{E31BE3F6-B7E4-9C40-A171-FC618090B12D}" type="presOf" srcId="{FB2640B6-086E-4660-AA6B-4A089CACE805}" destId="{FDAA68A7-012C-4546-824B-C97920413300}" srcOrd="0" destOrd="0" presId="urn:microsoft.com/office/officeart/2005/8/layout/process1"/>
    <dgm:cxn modelId="{D3A4270C-C8CA-47FE-91DB-46EF8202F899}" srcId="{FEDA59ED-C6E3-4F44-9846-086E9B14A937}" destId="{4BCC7D24-9FB9-48E2-8A46-4F65F6E719A1}" srcOrd="4" destOrd="0" parTransId="{8EBDF71C-62A0-40F5-BC6B-F412D06ADCE8}" sibTransId="{4CF62E43-91B8-4574-9F9F-494A6154E61F}"/>
    <dgm:cxn modelId="{4BCBFB0E-0BEA-D645-B5D3-4B575510E06A}" type="presOf" srcId="{C251AED0-C767-4A2C-9DC4-5538ABE53057}" destId="{474F2B7E-C974-4206-927F-F58DE3A1CE16}" srcOrd="0" destOrd="0" presId="urn:microsoft.com/office/officeart/2005/8/layout/process1"/>
    <dgm:cxn modelId="{172D633E-D8DE-A944-BC82-05A21AEEE9B5}" type="presOf" srcId="{4CF62E43-91B8-4574-9F9F-494A6154E61F}" destId="{6E439D17-CE9E-4654-86DE-4DDEACE05DC2}" srcOrd="1" destOrd="0" presId="urn:microsoft.com/office/officeart/2005/8/layout/process1"/>
    <dgm:cxn modelId="{9838A5EE-D0E7-5841-A745-91588914413B}" type="presOf" srcId="{8463E4BE-CB96-4932-8BAA-C4F57501D725}" destId="{A587C85B-96F2-4AA1-9550-53202A8E10B0}" srcOrd="0" destOrd="0" presId="urn:microsoft.com/office/officeart/2005/8/layout/process1"/>
    <dgm:cxn modelId="{1707245C-E674-FE49-BC4F-8722395D9E3B}" type="presOf" srcId="{4BF1B56A-0D49-4CBB-9B14-CE5F84076B9A}" destId="{E27DE2AC-5633-4D7E-B7BD-DC3BC1C0E88A}" srcOrd="1" destOrd="0" presId="urn:microsoft.com/office/officeart/2005/8/layout/process1"/>
    <dgm:cxn modelId="{6C36FE21-B471-0D47-A7C2-1F797708567C}" type="presOf" srcId="{4A15DE37-9E4E-48BD-B205-CDD4C19111DF}" destId="{00AB5E30-268B-4C58-B184-C4436CB6F2BD}" srcOrd="0" destOrd="0" presId="urn:microsoft.com/office/officeart/2005/8/layout/process1"/>
    <dgm:cxn modelId="{5AFDC1DA-0DC8-4547-A313-A06CF761C176}" type="presOf" srcId="{76D205A7-8409-482E-AEDC-B34287174541}" destId="{04D34998-F176-44CA-86D6-4F51F0CAC1C2}" srcOrd="0" destOrd="0" presId="urn:microsoft.com/office/officeart/2005/8/layout/process1"/>
    <dgm:cxn modelId="{CE8EF238-2E4F-A140-8626-C472D493EBC5}" type="presOf" srcId="{381B8BA5-A8DE-4D05-B213-1734E06254D5}" destId="{C5F5A232-427C-4040-8B75-35B61A5596FA}" srcOrd="1" destOrd="0" presId="urn:microsoft.com/office/officeart/2005/8/layout/process1"/>
    <dgm:cxn modelId="{1630566E-694D-4C6A-A41A-5AEF2CFA1496}" srcId="{FEDA59ED-C6E3-4F44-9846-086E9B14A937}" destId="{3E19A1E6-BEDB-4323-A0D0-88F1BCDD4364}" srcOrd="3" destOrd="0" parTransId="{DEAFBD8F-C14F-41DD-8DDD-6DA9D74B39D4}" sibTransId="{4A15DE37-9E4E-48BD-B205-CDD4C19111DF}"/>
    <dgm:cxn modelId="{24F64988-66E2-44C3-A922-79FF412E07A0}" srcId="{FEDA59ED-C6E3-4F44-9846-086E9B14A937}" destId="{C251AED0-C767-4A2C-9DC4-5538ABE53057}" srcOrd="1" destOrd="0" parTransId="{6A3D45EF-99BC-4F40-BFC0-70E0B7BB359C}" sibTransId="{381B8BA5-A8DE-4D05-B213-1734E06254D5}"/>
    <dgm:cxn modelId="{5BAC2647-F537-BB40-BA94-26141476F4D8}" type="presOf" srcId="{4A15DE37-9E4E-48BD-B205-CDD4C19111DF}" destId="{EE379F33-54CC-4EF2-8A33-B733B7D4E1E7}" srcOrd="1" destOrd="0" presId="urn:microsoft.com/office/officeart/2005/8/layout/process1"/>
    <dgm:cxn modelId="{61797B96-A23C-434A-95D3-04F5B2F675E0}" srcId="{FEDA59ED-C6E3-4F44-9846-086E9B14A937}" destId="{8463E4BE-CB96-4932-8BAA-C4F57501D725}" srcOrd="0" destOrd="0" parTransId="{CDDE8CC4-2DD8-4892-875B-D6CDB65213D5}" sibTransId="{4BF1B56A-0D49-4CBB-9B14-CE5F84076B9A}"/>
    <dgm:cxn modelId="{701D44E1-BE96-4044-948D-5EFDD6B4D989}" type="presParOf" srcId="{1C4D0E8F-CD20-4FAE-826B-E6EF3BD4F9D3}" destId="{A587C85B-96F2-4AA1-9550-53202A8E10B0}" srcOrd="0" destOrd="0" presId="urn:microsoft.com/office/officeart/2005/8/layout/process1"/>
    <dgm:cxn modelId="{328836B5-7BA0-8848-A609-86727F832CAE}" type="presParOf" srcId="{1C4D0E8F-CD20-4FAE-826B-E6EF3BD4F9D3}" destId="{8147F5B4-067E-4E6B-B87E-BAEAACB0C778}" srcOrd="1" destOrd="0" presId="urn:microsoft.com/office/officeart/2005/8/layout/process1"/>
    <dgm:cxn modelId="{0B3AE5AA-B9C3-374B-A083-77119F09370A}" type="presParOf" srcId="{8147F5B4-067E-4E6B-B87E-BAEAACB0C778}" destId="{E27DE2AC-5633-4D7E-B7BD-DC3BC1C0E88A}" srcOrd="0" destOrd="0" presId="urn:microsoft.com/office/officeart/2005/8/layout/process1"/>
    <dgm:cxn modelId="{E6EDD42E-14C8-5341-B7CE-68427BA18500}" type="presParOf" srcId="{1C4D0E8F-CD20-4FAE-826B-E6EF3BD4F9D3}" destId="{474F2B7E-C974-4206-927F-F58DE3A1CE16}" srcOrd="2" destOrd="0" presId="urn:microsoft.com/office/officeart/2005/8/layout/process1"/>
    <dgm:cxn modelId="{1EDC1170-7FD1-DC4C-92D5-7B2766B55F72}" type="presParOf" srcId="{1C4D0E8F-CD20-4FAE-826B-E6EF3BD4F9D3}" destId="{2A9F1576-E240-4F9A-BE00-5F1629DAF2EE}" srcOrd="3" destOrd="0" presId="urn:microsoft.com/office/officeart/2005/8/layout/process1"/>
    <dgm:cxn modelId="{5B37A856-FAB2-E14A-B17C-F9A93FA4C21C}" type="presParOf" srcId="{2A9F1576-E240-4F9A-BE00-5F1629DAF2EE}" destId="{C5F5A232-427C-4040-8B75-35B61A5596FA}" srcOrd="0" destOrd="0" presId="urn:microsoft.com/office/officeart/2005/8/layout/process1"/>
    <dgm:cxn modelId="{B1A8EACF-261E-0340-AB9A-1C583F35D1AC}" type="presParOf" srcId="{1C4D0E8F-CD20-4FAE-826B-E6EF3BD4F9D3}" destId="{322265B8-0419-46BD-BB34-CD823F9478AD}" srcOrd="4" destOrd="0" presId="urn:microsoft.com/office/officeart/2005/8/layout/process1"/>
    <dgm:cxn modelId="{BC1FF7A7-A5EA-6540-A818-3A67EBCB05CA}" type="presParOf" srcId="{1C4D0E8F-CD20-4FAE-826B-E6EF3BD4F9D3}" destId="{FDAA68A7-012C-4546-824B-C97920413300}" srcOrd="5" destOrd="0" presId="urn:microsoft.com/office/officeart/2005/8/layout/process1"/>
    <dgm:cxn modelId="{D4AD3FBE-8367-B64D-BE17-621CBD388F2A}" type="presParOf" srcId="{FDAA68A7-012C-4546-824B-C97920413300}" destId="{B4EBE228-1642-4D4B-B367-BBBE7BEB9B42}" srcOrd="0" destOrd="0" presId="urn:microsoft.com/office/officeart/2005/8/layout/process1"/>
    <dgm:cxn modelId="{FD9688B3-59DA-6B4E-8406-A377E9097B0C}" type="presParOf" srcId="{1C4D0E8F-CD20-4FAE-826B-E6EF3BD4F9D3}" destId="{AF3477FA-FD17-4A09-9B2C-F39A5AAC08B5}" srcOrd="6" destOrd="0" presId="urn:microsoft.com/office/officeart/2005/8/layout/process1"/>
    <dgm:cxn modelId="{6D096C96-071B-724E-A3E2-A7CCBA5D8ECA}" type="presParOf" srcId="{1C4D0E8F-CD20-4FAE-826B-E6EF3BD4F9D3}" destId="{00AB5E30-268B-4C58-B184-C4436CB6F2BD}" srcOrd="7" destOrd="0" presId="urn:microsoft.com/office/officeart/2005/8/layout/process1"/>
    <dgm:cxn modelId="{C4FBD0A3-52C7-D949-9082-6CAACECBEAEA}" type="presParOf" srcId="{00AB5E30-268B-4C58-B184-C4436CB6F2BD}" destId="{EE379F33-54CC-4EF2-8A33-B733B7D4E1E7}" srcOrd="0" destOrd="0" presId="urn:microsoft.com/office/officeart/2005/8/layout/process1"/>
    <dgm:cxn modelId="{57107827-2A08-D841-A7C3-A135BAD1A0B3}" type="presParOf" srcId="{1C4D0E8F-CD20-4FAE-826B-E6EF3BD4F9D3}" destId="{0370A271-E204-4BFD-A7CC-4F7864DD2179}" srcOrd="8" destOrd="0" presId="urn:microsoft.com/office/officeart/2005/8/layout/process1"/>
    <dgm:cxn modelId="{26398CD7-3528-1C42-B175-31A16975649B}" type="presParOf" srcId="{1C4D0E8F-CD20-4FAE-826B-E6EF3BD4F9D3}" destId="{B2856C97-412B-44D4-B349-3E2C60F0F0F6}" srcOrd="9" destOrd="0" presId="urn:microsoft.com/office/officeart/2005/8/layout/process1"/>
    <dgm:cxn modelId="{3D784235-510D-D14C-ADEB-4D9C04458FF0}" type="presParOf" srcId="{B2856C97-412B-44D4-B349-3E2C60F0F0F6}" destId="{6E439D17-CE9E-4654-86DE-4DDEACE05DC2}" srcOrd="0" destOrd="0" presId="urn:microsoft.com/office/officeart/2005/8/layout/process1"/>
    <dgm:cxn modelId="{AAF8C068-A3C1-124E-B400-9B545DA27E94}" type="presParOf" srcId="{1C4D0E8F-CD20-4FAE-826B-E6EF3BD4F9D3}" destId="{04D34998-F176-44CA-86D6-4F51F0CAC1C2}"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EDA59ED-C6E3-4F44-9846-086E9B14A937}" type="doc">
      <dgm:prSet loTypeId="urn:microsoft.com/office/officeart/2005/8/layout/process1" loCatId="process" qsTypeId="urn:microsoft.com/office/officeart/2005/8/quickstyle/simple1" qsCatId="simple" csTypeId="urn:microsoft.com/office/officeart/2005/8/colors/accent2_2" csCatId="accent2" phldr="1"/>
      <dgm:spPr/>
    </dgm:pt>
    <dgm:pt modelId="{8463E4BE-CB96-4932-8BAA-C4F57501D725}">
      <dgm:prSet phldrT="[テキスト]"/>
      <dgm:spPr/>
      <dgm:t>
        <a:bodyPr/>
        <a:lstStyle/>
        <a:p>
          <a:r>
            <a:rPr kumimoji="1" lang="ja-JP" altLang="en-US" dirty="0"/>
            <a:t>受注</a:t>
          </a:r>
        </a:p>
      </dgm:t>
    </dgm:pt>
    <dgm:pt modelId="{CDDE8CC4-2DD8-4892-875B-D6CDB65213D5}" type="parTrans" cxnId="{61797B96-A23C-434A-95D3-04F5B2F675E0}">
      <dgm:prSet/>
      <dgm:spPr/>
      <dgm:t>
        <a:bodyPr/>
        <a:lstStyle/>
        <a:p>
          <a:endParaRPr kumimoji="1" lang="ja-JP" altLang="en-US"/>
        </a:p>
      </dgm:t>
    </dgm:pt>
    <dgm:pt modelId="{4BF1B56A-0D49-4CBB-9B14-CE5F84076B9A}" type="sibTrans" cxnId="{61797B96-A23C-434A-95D3-04F5B2F675E0}">
      <dgm:prSet/>
      <dgm:spPr/>
      <dgm:t>
        <a:bodyPr/>
        <a:lstStyle/>
        <a:p>
          <a:endParaRPr kumimoji="1" lang="ja-JP" altLang="en-US"/>
        </a:p>
      </dgm:t>
    </dgm:pt>
    <dgm:pt modelId="{4BCC7D24-9FB9-48E2-8A46-4F65F6E719A1}">
      <dgm:prSet phldrT="[テキスト]"/>
      <dgm:spPr/>
      <dgm:t>
        <a:bodyPr/>
        <a:lstStyle/>
        <a:p>
          <a:r>
            <a:rPr kumimoji="1" lang="ja-JP" altLang="en-US" dirty="0"/>
            <a:t>入金</a:t>
          </a:r>
        </a:p>
      </dgm:t>
    </dgm:pt>
    <dgm:pt modelId="{8EBDF71C-62A0-40F5-BC6B-F412D06ADCE8}" type="parTrans" cxnId="{D3A4270C-C8CA-47FE-91DB-46EF8202F899}">
      <dgm:prSet/>
      <dgm:spPr/>
      <dgm:t>
        <a:bodyPr/>
        <a:lstStyle/>
        <a:p>
          <a:endParaRPr kumimoji="1" lang="ja-JP" altLang="en-US"/>
        </a:p>
      </dgm:t>
    </dgm:pt>
    <dgm:pt modelId="{4CF62E43-91B8-4574-9F9F-494A6154E61F}" type="sibTrans" cxnId="{D3A4270C-C8CA-47FE-91DB-46EF8202F899}">
      <dgm:prSet/>
      <dgm:spPr/>
      <dgm:t>
        <a:bodyPr/>
        <a:lstStyle/>
        <a:p>
          <a:endParaRPr kumimoji="1" lang="ja-JP" altLang="en-US"/>
        </a:p>
      </dgm:t>
    </dgm:pt>
    <dgm:pt modelId="{76D205A7-8409-482E-AEDC-B34287174541}">
      <dgm:prSet phldrT="[テキスト]"/>
      <dgm:spPr/>
      <dgm:t>
        <a:bodyPr/>
        <a:lstStyle/>
        <a:p>
          <a:r>
            <a:rPr kumimoji="1" lang="ja-JP" altLang="en-US" dirty="0"/>
            <a:t>消込</a:t>
          </a:r>
        </a:p>
      </dgm:t>
    </dgm:pt>
    <dgm:pt modelId="{29EDF7EA-684D-4741-A950-02899EC7348F}" type="parTrans" cxnId="{9ED3BA3F-ECE0-49BE-825A-1B7C43AA5A85}">
      <dgm:prSet/>
      <dgm:spPr/>
      <dgm:t>
        <a:bodyPr/>
        <a:lstStyle/>
        <a:p>
          <a:endParaRPr kumimoji="1" lang="ja-JP" altLang="en-US"/>
        </a:p>
      </dgm:t>
    </dgm:pt>
    <dgm:pt modelId="{CEEA850E-CB96-4B17-8930-7305CE57F82A}" type="sibTrans" cxnId="{9ED3BA3F-ECE0-49BE-825A-1B7C43AA5A85}">
      <dgm:prSet/>
      <dgm:spPr/>
      <dgm:t>
        <a:bodyPr/>
        <a:lstStyle/>
        <a:p>
          <a:endParaRPr kumimoji="1" lang="ja-JP" altLang="en-US"/>
        </a:p>
      </dgm:t>
    </dgm:pt>
    <dgm:pt modelId="{C251AED0-C767-4A2C-9DC4-5538ABE53057}">
      <dgm:prSet phldrT="[テキスト]"/>
      <dgm:spPr/>
      <dgm:t>
        <a:bodyPr/>
        <a:lstStyle/>
        <a:p>
          <a:r>
            <a:rPr kumimoji="1" lang="ja-JP" altLang="en-US" dirty="0"/>
            <a:t>加工</a:t>
          </a:r>
        </a:p>
      </dgm:t>
    </dgm:pt>
    <dgm:pt modelId="{6A3D45EF-99BC-4F40-BFC0-70E0B7BB359C}" type="parTrans" cxnId="{24F64988-66E2-44C3-A922-79FF412E07A0}">
      <dgm:prSet/>
      <dgm:spPr/>
      <dgm:t>
        <a:bodyPr/>
        <a:lstStyle/>
        <a:p>
          <a:endParaRPr kumimoji="1" lang="ja-JP" altLang="en-US"/>
        </a:p>
      </dgm:t>
    </dgm:pt>
    <dgm:pt modelId="{381B8BA5-A8DE-4D05-B213-1734E06254D5}" type="sibTrans" cxnId="{24F64988-66E2-44C3-A922-79FF412E07A0}">
      <dgm:prSet/>
      <dgm:spPr/>
      <dgm:t>
        <a:bodyPr/>
        <a:lstStyle/>
        <a:p>
          <a:endParaRPr kumimoji="1" lang="ja-JP" altLang="en-US"/>
        </a:p>
      </dgm:t>
    </dgm:pt>
    <dgm:pt modelId="{3E19A1E6-BEDB-4323-A0D0-88F1BCDD4364}">
      <dgm:prSet phldrT="[テキスト]"/>
      <dgm:spPr/>
      <dgm:t>
        <a:bodyPr/>
        <a:lstStyle/>
        <a:p>
          <a:r>
            <a:rPr kumimoji="1" lang="ja-JP" altLang="en-US" dirty="0"/>
            <a:t>請求</a:t>
          </a:r>
        </a:p>
      </dgm:t>
    </dgm:pt>
    <dgm:pt modelId="{DEAFBD8F-C14F-41DD-8DDD-6DA9D74B39D4}" type="parTrans" cxnId="{1630566E-694D-4C6A-A41A-5AEF2CFA1496}">
      <dgm:prSet/>
      <dgm:spPr/>
      <dgm:t>
        <a:bodyPr/>
        <a:lstStyle/>
        <a:p>
          <a:endParaRPr kumimoji="1" lang="ja-JP" altLang="en-US"/>
        </a:p>
      </dgm:t>
    </dgm:pt>
    <dgm:pt modelId="{4A15DE37-9E4E-48BD-B205-CDD4C19111DF}" type="sibTrans" cxnId="{1630566E-694D-4C6A-A41A-5AEF2CFA1496}">
      <dgm:prSet/>
      <dgm:spPr/>
      <dgm:t>
        <a:bodyPr/>
        <a:lstStyle/>
        <a:p>
          <a:endParaRPr kumimoji="1" lang="ja-JP" altLang="en-US"/>
        </a:p>
      </dgm:t>
    </dgm:pt>
    <dgm:pt modelId="{A1695B9F-FA9B-45DF-B520-7BBF8D165BC6}">
      <dgm:prSet phldrT="[テキスト]"/>
      <dgm:spPr/>
      <dgm:t>
        <a:bodyPr/>
        <a:lstStyle/>
        <a:p>
          <a:r>
            <a:rPr kumimoji="1" lang="ja-JP" altLang="en-US" dirty="0"/>
            <a:t>納品</a:t>
          </a:r>
        </a:p>
      </dgm:t>
    </dgm:pt>
    <dgm:pt modelId="{E0469804-D287-4EE3-8AB2-45C7E378C545}" type="parTrans" cxnId="{73B6FE14-9FD4-4A4F-A133-CE84C4836FC3}">
      <dgm:prSet/>
      <dgm:spPr/>
      <dgm:t>
        <a:bodyPr/>
        <a:lstStyle/>
        <a:p>
          <a:endParaRPr kumimoji="1" lang="ja-JP" altLang="en-US"/>
        </a:p>
      </dgm:t>
    </dgm:pt>
    <dgm:pt modelId="{FB2640B6-086E-4660-AA6B-4A089CACE805}" type="sibTrans" cxnId="{73B6FE14-9FD4-4A4F-A133-CE84C4836FC3}">
      <dgm:prSet/>
      <dgm:spPr/>
      <dgm:t>
        <a:bodyPr/>
        <a:lstStyle/>
        <a:p>
          <a:endParaRPr kumimoji="1" lang="ja-JP" altLang="en-US"/>
        </a:p>
      </dgm:t>
    </dgm:pt>
    <dgm:pt modelId="{1C4D0E8F-CD20-4FAE-826B-E6EF3BD4F9D3}" type="pres">
      <dgm:prSet presAssocID="{FEDA59ED-C6E3-4F44-9846-086E9B14A937}" presName="Name0" presStyleCnt="0">
        <dgm:presLayoutVars>
          <dgm:dir/>
          <dgm:resizeHandles val="exact"/>
        </dgm:presLayoutVars>
      </dgm:prSet>
      <dgm:spPr/>
    </dgm:pt>
    <dgm:pt modelId="{A587C85B-96F2-4AA1-9550-53202A8E10B0}" type="pres">
      <dgm:prSet presAssocID="{8463E4BE-CB96-4932-8BAA-C4F57501D725}" presName="node" presStyleLbl="node1" presStyleIdx="0" presStyleCnt="6">
        <dgm:presLayoutVars>
          <dgm:bulletEnabled val="1"/>
        </dgm:presLayoutVars>
      </dgm:prSet>
      <dgm:spPr/>
    </dgm:pt>
    <dgm:pt modelId="{8147F5B4-067E-4E6B-B87E-BAEAACB0C778}" type="pres">
      <dgm:prSet presAssocID="{4BF1B56A-0D49-4CBB-9B14-CE5F84076B9A}" presName="sibTrans" presStyleLbl="sibTrans2D1" presStyleIdx="0" presStyleCnt="5"/>
      <dgm:spPr/>
    </dgm:pt>
    <dgm:pt modelId="{E27DE2AC-5633-4D7E-B7BD-DC3BC1C0E88A}" type="pres">
      <dgm:prSet presAssocID="{4BF1B56A-0D49-4CBB-9B14-CE5F84076B9A}" presName="connectorText" presStyleLbl="sibTrans2D1" presStyleIdx="0" presStyleCnt="5"/>
      <dgm:spPr/>
    </dgm:pt>
    <dgm:pt modelId="{474F2B7E-C974-4206-927F-F58DE3A1CE16}" type="pres">
      <dgm:prSet presAssocID="{C251AED0-C767-4A2C-9DC4-5538ABE53057}" presName="node" presStyleLbl="node1" presStyleIdx="1" presStyleCnt="6">
        <dgm:presLayoutVars>
          <dgm:bulletEnabled val="1"/>
        </dgm:presLayoutVars>
      </dgm:prSet>
      <dgm:spPr/>
    </dgm:pt>
    <dgm:pt modelId="{2A9F1576-E240-4F9A-BE00-5F1629DAF2EE}" type="pres">
      <dgm:prSet presAssocID="{381B8BA5-A8DE-4D05-B213-1734E06254D5}" presName="sibTrans" presStyleLbl="sibTrans2D1" presStyleIdx="1" presStyleCnt="5"/>
      <dgm:spPr/>
    </dgm:pt>
    <dgm:pt modelId="{C5F5A232-427C-4040-8B75-35B61A5596FA}" type="pres">
      <dgm:prSet presAssocID="{381B8BA5-A8DE-4D05-B213-1734E06254D5}" presName="connectorText" presStyleLbl="sibTrans2D1" presStyleIdx="1" presStyleCnt="5"/>
      <dgm:spPr/>
    </dgm:pt>
    <dgm:pt modelId="{322265B8-0419-46BD-BB34-CD823F9478AD}" type="pres">
      <dgm:prSet presAssocID="{A1695B9F-FA9B-45DF-B520-7BBF8D165BC6}" presName="node" presStyleLbl="node1" presStyleIdx="2" presStyleCnt="6">
        <dgm:presLayoutVars>
          <dgm:bulletEnabled val="1"/>
        </dgm:presLayoutVars>
      </dgm:prSet>
      <dgm:spPr/>
    </dgm:pt>
    <dgm:pt modelId="{FDAA68A7-012C-4546-824B-C97920413300}" type="pres">
      <dgm:prSet presAssocID="{FB2640B6-086E-4660-AA6B-4A089CACE805}" presName="sibTrans" presStyleLbl="sibTrans2D1" presStyleIdx="2" presStyleCnt="5"/>
      <dgm:spPr/>
    </dgm:pt>
    <dgm:pt modelId="{B4EBE228-1642-4D4B-B367-BBBE7BEB9B42}" type="pres">
      <dgm:prSet presAssocID="{FB2640B6-086E-4660-AA6B-4A089CACE805}" presName="connectorText" presStyleLbl="sibTrans2D1" presStyleIdx="2" presStyleCnt="5"/>
      <dgm:spPr/>
    </dgm:pt>
    <dgm:pt modelId="{AF3477FA-FD17-4A09-9B2C-F39A5AAC08B5}" type="pres">
      <dgm:prSet presAssocID="{3E19A1E6-BEDB-4323-A0D0-88F1BCDD4364}" presName="node" presStyleLbl="node1" presStyleIdx="3" presStyleCnt="6">
        <dgm:presLayoutVars>
          <dgm:bulletEnabled val="1"/>
        </dgm:presLayoutVars>
      </dgm:prSet>
      <dgm:spPr/>
    </dgm:pt>
    <dgm:pt modelId="{00AB5E30-268B-4C58-B184-C4436CB6F2BD}" type="pres">
      <dgm:prSet presAssocID="{4A15DE37-9E4E-48BD-B205-CDD4C19111DF}" presName="sibTrans" presStyleLbl="sibTrans2D1" presStyleIdx="3" presStyleCnt="5"/>
      <dgm:spPr/>
    </dgm:pt>
    <dgm:pt modelId="{EE379F33-54CC-4EF2-8A33-B733B7D4E1E7}" type="pres">
      <dgm:prSet presAssocID="{4A15DE37-9E4E-48BD-B205-CDD4C19111DF}" presName="connectorText" presStyleLbl="sibTrans2D1" presStyleIdx="3" presStyleCnt="5"/>
      <dgm:spPr/>
    </dgm:pt>
    <dgm:pt modelId="{0370A271-E204-4BFD-A7CC-4F7864DD2179}" type="pres">
      <dgm:prSet presAssocID="{4BCC7D24-9FB9-48E2-8A46-4F65F6E719A1}" presName="node" presStyleLbl="node1" presStyleIdx="4" presStyleCnt="6">
        <dgm:presLayoutVars>
          <dgm:bulletEnabled val="1"/>
        </dgm:presLayoutVars>
      </dgm:prSet>
      <dgm:spPr/>
    </dgm:pt>
    <dgm:pt modelId="{B2856C97-412B-44D4-B349-3E2C60F0F0F6}" type="pres">
      <dgm:prSet presAssocID="{4CF62E43-91B8-4574-9F9F-494A6154E61F}" presName="sibTrans" presStyleLbl="sibTrans2D1" presStyleIdx="4" presStyleCnt="5"/>
      <dgm:spPr/>
    </dgm:pt>
    <dgm:pt modelId="{6E439D17-CE9E-4654-86DE-4DDEACE05DC2}" type="pres">
      <dgm:prSet presAssocID="{4CF62E43-91B8-4574-9F9F-494A6154E61F}" presName="connectorText" presStyleLbl="sibTrans2D1" presStyleIdx="4" presStyleCnt="5"/>
      <dgm:spPr/>
    </dgm:pt>
    <dgm:pt modelId="{04D34998-F176-44CA-86D6-4F51F0CAC1C2}" type="pres">
      <dgm:prSet presAssocID="{76D205A7-8409-482E-AEDC-B34287174541}" presName="node" presStyleLbl="node1" presStyleIdx="5" presStyleCnt="6">
        <dgm:presLayoutVars>
          <dgm:bulletEnabled val="1"/>
        </dgm:presLayoutVars>
      </dgm:prSet>
      <dgm:spPr/>
    </dgm:pt>
  </dgm:ptLst>
  <dgm:cxnLst>
    <dgm:cxn modelId="{6B9516DA-87C0-3A46-A1AE-7F877538C96B}" type="presOf" srcId="{4BF1B56A-0D49-4CBB-9B14-CE5F84076B9A}" destId="{E27DE2AC-5633-4D7E-B7BD-DC3BC1C0E88A}" srcOrd="1" destOrd="0" presId="urn:microsoft.com/office/officeart/2005/8/layout/process1"/>
    <dgm:cxn modelId="{9ED3BA3F-ECE0-49BE-825A-1B7C43AA5A85}" srcId="{FEDA59ED-C6E3-4F44-9846-086E9B14A937}" destId="{76D205A7-8409-482E-AEDC-B34287174541}" srcOrd="5" destOrd="0" parTransId="{29EDF7EA-684D-4741-A950-02899EC7348F}" sibTransId="{CEEA850E-CB96-4B17-8930-7305CE57F82A}"/>
    <dgm:cxn modelId="{A7AB2682-BBC5-5843-8E91-B11B94D76CE9}" type="presOf" srcId="{4CF62E43-91B8-4574-9F9F-494A6154E61F}" destId="{B2856C97-412B-44D4-B349-3E2C60F0F0F6}" srcOrd="0" destOrd="0" presId="urn:microsoft.com/office/officeart/2005/8/layout/process1"/>
    <dgm:cxn modelId="{D1E6AA43-5354-4F49-B09D-7B99BABEAFCF}" type="presOf" srcId="{FEDA59ED-C6E3-4F44-9846-086E9B14A937}" destId="{1C4D0E8F-CD20-4FAE-826B-E6EF3BD4F9D3}" srcOrd="0" destOrd="0" presId="urn:microsoft.com/office/officeart/2005/8/layout/process1"/>
    <dgm:cxn modelId="{73B6FE14-9FD4-4A4F-A133-CE84C4836FC3}" srcId="{FEDA59ED-C6E3-4F44-9846-086E9B14A937}" destId="{A1695B9F-FA9B-45DF-B520-7BBF8D165BC6}" srcOrd="2" destOrd="0" parTransId="{E0469804-D287-4EE3-8AB2-45C7E378C545}" sibTransId="{FB2640B6-086E-4660-AA6B-4A089CACE805}"/>
    <dgm:cxn modelId="{09EAA29E-2694-C643-A115-15FCDE8FA941}" type="presOf" srcId="{4A15DE37-9E4E-48BD-B205-CDD4C19111DF}" destId="{EE379F33-54CC-4EF2-8A33-B733B7D4E1E7}" srcOrd="1" destOrd="0" presId="urn:microsoft.com/office/officeart/2005/8/layout/process1"/>
    <dgm:cxn modelId="{D3A4270C-C8CA-47FE-91DB-46EF8202F899}" srcId="{FEDA59ED-C6E3-4F44-9846-086E9B14A937}" destId="{4BCC7D24-9FB9-48E2-8A46-4F65F6E719A1}" srcOrd="4" destOrd="0" parTransId="{8EBDF71C-62A0-40F5-BC6B-F412D06ADCE8}" sibTransId="{4CF62E43-91B8-4574-9F9F-494A6154E61F}"/>
    <dgm:cxn modelId="{9CDA0696-DA2D-9248-9B2B-FBBB2CA23BF9}" type="presOf" srcId="{4A15DE37-9E4E-48BD-B205-CDD4C19111DF}" destId="{00AB5E30-268B-4C58-B184-C4436CB6F2BD}" srcOrd="0" destOrd="0" presId="urn:microsoft.com/office/officeart/2005/8/layout/process1"/>
    <dgm:cxn modelId="{7C946A4C-CB71-8B4B-B496-080FE368E03B}" type="presOf" srcId="{4CF62E43-91B8-4574-9F9F-494A6154E61F}" destId="{6E439D17-CE9E-4654-86DE-4DDEACE05DC2}" srcOrd="1" destOrd="0" presId="urn:microsoft.com/office/officeart/2005/8/layout/process1"/>
    <dgm:cxn modelId="{00DAE4D1-CF70-BC40-9F5E-C59832E17410}" type="presOf" srcId="{FB2640B6-086E-4660-AA6B-4A089CACE805}" destId="{B4EBE228-1642-4D4B-B367-BBBE7BEB9B42}" srcOrd="1" destOrd="0" presId="urn:microsoft.com/office/officeart/2005/8/layout/process1"/>
    <dgm:cxn modelId="{FFDA54C7-2866-9049-A325-1E8EED274E24}" type="presOf" srcId="{FB2640B6-086E-4660-AA6B-4A089CACE805}" destId="{FDAA68A7-012C-4546-824B-C97920413300}" srcOrd="0" destOrd="0" presId="urn:microsoft.com/office/officeart/2005/8/layout/process1"/>
    <dgm:cxn modelId="{769EE038-5F42-D942-8D29-ABCAD464987E}" type="presOf" srcId="{381B8BA5-A8DE-4D05-B213-1734E06254D5}" destId="{2A9F1576-E240-4F9A-BE00-5F1629DAF2EE}" srcOrd="0" destOrd="0" presId="urn:microsoft.com/office/officeart/2005/8/layout/process1"/>
    <dgm:cxn modelId="{F8E983E0-47B2-CB47-882B-A662FB63863A}" type="presOf" srcId="{8463E4BE-CB96-4932-8BAA-C4F57501D725}" destId="{A587C85B-96F2-4AA1-9550-53202A8E10B0}" srcOrd="0" destOrd="0" presId="urn:microsoft.com/office/officeart/2005/8/layout/process1"/>
    <dgm:cxn modelId="{BF966906-5742-C748-962A-4E01D39747CD}" type="presOf" srcId="{76D205A7-8409-482E-AEDC-B34287174541}" destId="{04D34998-F176-44CA-86D6-4F51F0CAC1C2}" srcOrd="0" destOrd="0" presId="urn:microsoft.com/office/officeart/2005/8/layout/process1"/>
    <dgm:cxn modelId="{18A29C0E-686D-9A48-88C5-8C376B2E4C33}" type="presOf" srcId="{4BF1B56A-0D49-4CBB-9B14-CE5F84076B9A}" destId="{8147F5B4-067E-4E6B-B87E-BAEAACB0C778}" srcOrd="0" destOrd="0" presId="urn:microsoft.com/office/officeart/2005/8/layout/process1"/>
    <dgm:cxn modelId="{38E1A959-7BCD-BD4A-9F08-9B81D1C45445}" type="presOf" srcId="{3E19A1E6-BEDB-4323-A0D0-88F1BCDD4364}" destId="{AF3477FA-FD17-4A09-9B2C-F39A5AAC08B5}" srcOrd="0" destOrd="0" presId="urn:microsoft.com/office/officeart/2005/8/layout/process1"/>
    <dgm:cxn modelId="{6A79624C-BFCF-A041-87B1-D964DB8E0E1E}" type="presOf" srcId="{A1695B9F-FA9B-45DF-B520-7BBF8D165BC6}" destId="{322265B8-0419-46BD-BB34-CD823F9478AD}" srcOrd="0" destOrd="0" presId="urn:microsoft.com/office/officeart/2005/8/layout/process1"/>
    <dgm:cxn modelId="{09F8A75D-7CBC-8640-9ADB-1B492B938A7D}" type="presOf" srcId="{4BCC7D24-9FB9-48E2-8A46-4F65F6E719A1}" destId="{0370A271-E204-4BFD-A7CC-4F7864DD2179}" srcOrd="0" destOrd="0" presId="urn:microsoft.com/office/officeart/2005/8/layout/process1"/>
    <dgm:cxn modelId="{A57BC336-FD15-AE44-9B3D-9D40A93AE816}" type="presOf" srcId="{C251AED0-C767-4A2C-9DC4-5538ABE53057}" destId="{474F2B7E-C974-4206-927F-F58DE3A1CE16}" srcOrd="0" destOrd="0" presId="urn:microsoft.com/office/officeart/2005/8/layout/process1"/>
    <dgm:cxn modelId="{1630566E-694D-4C6A-A41A-5AEF2CFA1496}" srcId="{FEDA59ED-C6E3-4F44-9846-086E9B14A937}" destId="{3E19A1E6-BEDB-4323-A0D0-88F1BCDD4364}" srcOrd="3" destOrd="0" parTransId="{DEAFBD8F-C14F-41DD-8DDD-6DA9D74B39D4}" sibTransId="{4A15DE37-9E4E-48BD-B205-CDD4C19111DF}"/>
    <dgm:cxn modelId="{24F64988-66E2-44C3-A922-79FF412E07A0}" srcId="{FEDA59ED-C6E3-4F44-9846-086E9B14A937}" destId="{C251AED0-C767-4A2C-9DC4-5538ABE53057}" srcOrd="1" destOrd="0" parTransId="{6A3D45EF-99BC-4F40-BFC0-70E0B7BB359C}" sibTransId="{381B8BA5-A8DE-4D05-B213-1734E06254D5}"/>
    <dgm:cxn modelId="{7DAD5BE6-2C97-C74E-93BC-EAF13D54C088}" type="presOf" srcId="{381B8BA5-A8DE-4D05-B213-1734E06254D5}" destId="{C5F5A232-427C-4040-8B75-35B61A5596FA}" srcOrd="1" destOrd="0" presId="urn:microsoft.com/office/officeart/2005/8/layout/process1"/>
    <dgm:cxn modelId="{61797B96-A23C-434A-95D3-04F5B2F675E0}" srcId="{FEDA59ED-C6E3-4F44-9846-086E9B14A937}" destId="{8463E4BE-CB96-4932-8BAA-C4F57501D725}" srcOrd="0" destOrd="0" parTransId="{CDDE8CC4-2DD8-4892-875B-D6CDB65213D5}" sibTransId="{4BF1B56A-0D49-4CBB-9B14-CE5F84076B9A}"/>
    <dgm:cxn modelId="{F4298E79-7DBA-7048-89C0-4A7C8553CE50}" type="presParOf" srcId="{1C4D0E8F-CD20-4FAE-826B-E6EF3BD4F9D3}" destId="{A587C85B-96F2-4AA1-9550-53202A8E10B0}" srcOrd="0" destOrd="0" presId="urn:microsoft.com/office/officeart/2005/8/layout/process1"/>
    <dgm:cxn modelId="{2F21BCCE-FBD4-5748-8CF5-B55699F3EB7B}" type="presParOf" srcId="{1C4D0E8F-CD20-4FAE-826B-E6EF3BD4F9D3}" destId="{8147F5B4-067E-4E6B-B87E-BAEAACB0C778}" srcOrd="1" destOrd="0" presId="urn:microsoft.com/office/officeart/2005/8/layout/process1"/>
    <dgm:cxn modelId="{2A6DDB34-107C-F441-A970-5896C8B4C632}" type="presParOf" srcId="{8147F5B4-067E-4E6B-B87E-BAEAACB0C778}" destId="{E27DE2AC-5633-4D7E-B7BD-DC3BC1C0E88A}" srcOrd="0" destOrd="0" presId="urn:microsoft.com/office/officeart/2005/8/layout/process1"/>
    <dgm:cxn modelId="{C209FC4D-808A-2A4F-AF43-2A4A17B96F6E}" type="presParOf" srcId="{1C4D0E8F-CD20-4FAE-826B-E6EF3BD4F9D3}" destId="{474F2B7E-C974-4206-927F-F58DE3A1CE16}" srcOrd="2" destOrd="0" presId="urn:microsoft.com/office/officeart/2005/8/layout/process1"/>
    <dgm:cxn modelId="{49D57175-98D0-4E4B-BC77-F42B8429C8C6}" type="presParOf" srcId="{1C4D0E8F-CD20-4FAE-826B-E6EF3BD4F9D3}" destId="{2A9F1576-E240-4F9A-BE00-5F1629DAF2EE}" srcOrd="3" destOrd="0" presId="urn:microsoft.com/office/officeart/2005/8/layout/process1"/>
    <dgm:cxn modelId="{3C8645F0-59A9-5C44-A5A7-613059B15394}" type="presParOf" srcId="{2A9F1576-E240-4F9A-BE00-5F1629DAF2EE}" destId="{C5F5A232-427C-4040-8B75-35B61A5596FA}" srcOrd="0" destOrd="0" presId="urn:microsoft.com/office/officeart/2005/8/layout/process1"/>
    <dgm:cxn modelId="{F0B2CC8A-5BCC-5543-B76F-43A3419CDFA1}" type="presParOf" srcId="{1C4D0E8F-CD20-4FAE-826B-E6EF3BD4F9D3}" destId="{322265B8-0419-46BD-BB34-CD823F9478AD}" srcOrd="4" destOrd="0" presId="urn:microsoft.com/office/officeart/2005/8/layout/process1"/>
    <dgm:cxn modelId="{C6BE8D4E-3ED1-BC49-B6A9-1F77197C2B63}" type="presParOf" srcId="{1C4D0E8F-CD20-4FAE-826B-E6EF3BD4F9D3}" destId="{FDAA68A7-012C-4546-824B-C97920413300}" srcOrd="5" destOrd="0" presId="urn:microsoft.com/office/officeart/2005/8/layout/process1"/>
    <dgm:cxn modelId="{2918B6B9-D5C3-1242-B469-EAF38996BE4B}" type="presParOf" srcId="{FDAA68A7-012C-4546-824B-C97920413300}" destId="{B4EBE228-1642-4D4B-B367-BBBE7BEB9B42}" srcOrd="0" destOrd="0" presId="urn:microsoft.com/office/officeart/2005/8/layout/process1"/>
    <dgm:cxn modelId="{3102C9F4-A979-0E49-A8D5-C5EBFD1A7F10}" type="presParOf" srcId="{1C4D0E8F-CD20-4FAE-826B-E6EF3BD4F9D3}" destId="{AF3477FA-FD17-4A09-9B2C-F39A5AAC08B5}" srcOrd="6" destOrd="0" presId="urn:microsoft.com/office/officeart/2005/8/layout/process1"/>
    <dgm:cxn modelId="{48D1BDC8-51CB-3B45-85F3-1B2AC406AC99}" type="presParOf" srcId="{1C4D0E8F-CD20-4FAE-826B-E6EF3BD4F9D3}" destId="{00AB5E30-268B-4C58-B184-C4436CB6F2BD}" srcOrd="7" destOrd="0" presId="urn:microsoft.com/office/officeart/2005/8/layout/process1"/>
    <dgm:cxn modelId="{027280C9-9FD9-2E4A-BA8F-1AD1B53B5046}" type="presParOf" srcId="{00AB5E30-268B-4C58-B184-C4436CB6F2BD}" destId="{EE379F33-54CC-4EF2-8A33-B733B7D4E1E7}" srcOrd="0" destOrd="0" presId="urn:microsoft.com/office/officeart/2005/8/layout/process1"/>
    <dgm:cxn modelId="{50018659-4588-F74C-87EA-59C48E8BF581}" type="presParOf" srcId="{1C4D0E8F-CD20-4FAE-826B-E6EF3BD4F9D3}" destId="{0370A271-E204-4BFD-A7CC-4F7864DD2179}" srcOrd="8" destOrd="0" presId="urn:microsoft.com/office/officeart/2005/8/layout/process1"/>
    <dgm:cxn modelId="{9366E44C-7CB2-A54B-864D-8F158AF312CB}" type="presParOf" srcId="{1C4D0E8F-CD20-4FAE-826B-E6EF3BD4F9D3}" destId="{B2856C97-412B-44D4-B349-3E2C60F0F0F6}" srcOrd="9" destOrd="0" presId="urn:microsoft.com/office/officeart/2005/8/layout/process1"/>
    <dgm:cxn modelId="{2EC0EC49-E3E2-454A-9401-8476E9381CFF}" type="presParOf" srcId="{B2856C97-412B-44D4-B349-3E2C60F0F0F6}" destId="{6E439D17-CE9E-4654-86DE-4DDEACE05DC2}" srcOrd="0" destOrd="0" presId="urn:microsoft.com/office/officeart/2005/8/layout/process1"/>
    <dgm:cxn modelId="{86B4E277-A178-BC45-A549-56FC778C2E75}" type="presParOf" srcId="{1C4D0E8F-CD20-4FAE-826B-E6EF3BD4F9D3}" destId="{04D34998-F176-44CA-86D6-4F51F0CAC1C2}" srcOrd="1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C6F1F80-6E53-47E1-BB56-832AC1A77349}"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kumimoji="1" lang="ja-JP" altLang="en-US"/>
        </a:p>
      </dgm:t>
    </dgm:pt>
    <dgm:pt modelId="{A26464A5-1DE0-4321-8A4E-351157F3733D}">
      <dgm:prSet phldrT="[テキスト]" phldr="1"/>
      <dgm:spPr/>
      <dgm:t>
        <a:bodyPr/>
        <a:lstStyle/>
        <a:p>
          <a:endParaRPr kumimoji="1" lang="ja-JP" altLang="en-US"/>
        </a:p>
      </dgm:t>
    </dgm:pt>
    <dgm:pt modelId="{02CD1509-8457-41C7-9507-742F58DFD325}" type="parTrans" cxnId="{483F07D8-A07D-4C74-B379-348847B3C827}">
      <dgm:prSet/>
      <dgm:spPr/>
      <dgm:t>
        <a:bodyPr/>
        <a:lstStyle/>
        <a:p>
          <a:endParaRPr kumimoji="1" lang="ja-JP" altLang="en-US"/>
        </a:p>
      </dgm:t>
    </dgm:pt>
    <dgm:pt modelId="{67D43E9D-7660-49CD-AD4D-DE24D039C7E8}" type="sibTrans" cxnId="{483F07D8-A07D-4C74-B379-348847B3C827}">
      <dgm:prSet/>
      <dgm:spPr/>
      <dgm:t>
        <a:bodyPr/>
        <a:lstStyle/>
        <a:p>
          <a:endParaRPr kumimoji="1" lang="ja-JP" altLang="en-US"/>
        </a:p>
      </dgm:t>
    </dgm:pt>
    <dgm:pt modelId="{04E2C82C-3052-4BF5-8E5B-F279FC000719}">
      <dgm:prSet phldrT="[テキスト]"/>
      <dgm:spPr/>
      <dgm:t>
        <a:bodyPr/>
        <a:lstStyle/>
        <a:p>
          <a:pPr algn="ctr"/>
          <a:r>
            <a:rPr kumimoji="1" lang="en-US" altLang="ja-JP" dirty="0"/>
            <a:t>Cloud</a:t>
          </a:r>
          <a:r>
            <a:rPr kumimoji="1" lang="ja-JP" altLang="en-US" dirty="0"/>
            <a:t>会計１</a:t>
          </a:r>
        </a:p>
      </dgm:t>
    </dgm:pt>
    <dgm:pt modelId="{B3458EAA-A47C-4535-9A9C-9B0741803ECE}" type="parTrans" cxnId="{D03E4114-6529-4174-B7C2-AB473AC90259}">
      <dgm:prSet/>
      <dgm:spPr/>
      <dgm:t>
        <a:bodyPr/>
        <a:lstStyle/>
        <a:p>
          <a:endParaRPr kumimoji="1" lang="ja-JP" altLang="en-US"/>
        </a:p>
      </dgm:t>
    </dgm:pt>
    <dgm:pt modelId="{563AFB3F-D1E6-4D3C-B799-C8E1B0E9E3C4}" type="sibTrans" cxnId="{D03E4114-6529-4174-B7C2-AB473AC90259}">
      <dgm:prSet/>
      <dgm:spPr/>
      <dgm:t>
        <a:bodyPr/>
        <a:lstStyle/>
        <a:p>
          <a:endParaRPr kumimoji="1" lang="ja-JP" altLang="en-US"/>
        </a:p>
      </dgm:t>
    </dgm:pt>
    <dgm:pt modelId="{4DE2860F-0953-4174-84CF-CFFD89C2D6EE}">
      <dgm:prSet phldrT="[テキスト]" phldr="1"/>
      <dgm:spPr/>
      <dgm:t>
        <a:bodyPr/>
        <a:lstStyle/>
        <a:p>
          <a:endParaRPr kumimoji="1" lang="ja-JP" altLang="en-US"/>
        </a:p>
      </dgm:t>
    </dgm:pt>
    <dgm:pt modelId="{5738922C-D47D-401B-AED0-115A52C6D716}" type="parTrans" cxnId="{16011D99-C97C-44CD-AD34-591057AD623E}">
      <dgm:prSet/>
      <dgm:spPr/>
      <dgm:t>
        <a:bodyPr/>
        <a:lstStyle/>
        <a:p>
          <a:endParaRPr kumimoji="1" lang="ja-JP" altLang="en-US"/>
        </a:p>
      </dgm:t>
    </dgm:pt>
    <dgm:pt modelId="{C988C825-0E66-4F8C-85CC-4119EC1F7904}" type="sibTrans" cxnId="{16011D99-C97C-44CD-AD34-591057AD623E}">
      <dgm:prSet/>
      <dgm:spPr/>
      <dgm:t>
        <a:bodyPr/>
        <a:lstStyle/>
        <a:p>
          <a:endParaRPr kumimoji="1" lang="ja-JP" altLang="en-US"/>
        </a:p>
      </dgm:t>
    </dgm:pt>
    <dgm:pt modelId="{CE5333DD-FE0F-4654-B935-D40F6FBFCB08}">
      <dgm:prSet phldrT="[テキスト]"/>
      <dgm:spPr/>
      <dgm:t>
        <a:bodyPr/>
        <a:lstStyle/>
        <a:p>
          <a:pPr algn="ctr"/>
          <a:r>
            <a:rPr kumimoji="1" lang="en-US" altLang="ja-JP" dirty="0"/>
            <a:t>Cloud</a:t>
          </a:r>
          <a:r>
            <a:rPr kumimoji="1" lang="ja-JP" altLang="en-US" dirty="0"/>
            <a:t>会計２</a:t>
          </a:r>
        </a:p>
      </dgm:t>
    </dgm:pt>
    <dgm:pt modelId="{69AEB675-548A-4BAC-BD23-FABE00F02BCD}" type="parTrans" cxnId="{1B106A65-B7C8-4875-A6F7-DB569231B2D3}">
      <dgm:prSet/>
      <dgm:spPr/>
      <dgm:t>
        <a:bodyPr/>
        <a:lstStyle/>
        <a:p>
          <a:endParaRPr kumimoji="1" lang="ja-JP" altLang="en-US"/>
        </a:p>
      </dgm:t>
    </dgm:pt>
    <dgm:pt modelId="{DAB96946-D6FE-4831-A53E-9BDAB4B63097}" type="sibTrans" cxnId="{1B106A65-B7C8-4875-A6F7-DB569231B2D3}">
      <dgm:prSet/>
      <dgm:spPr/>
      <dgm:t>
        <a:bodyPr/>
        <a:lstStyle/>
        <a:p>
          <a:endParaRPr kumimoji="1" lang="ja-JP" altLang="en-US"/>
        </a:p>
      </dgm:t>
    </dgm:pt>
    <dgm:pt modelId="{D119C6C2-0871-4F30-AA45-B474EFAA10D9}">
      <dgm:prSet phldrT="[テキスト]" phldr="1"/>
      <dgm:spPr/>
      <dgm:t>
        <a:bodyPr/>
        <a:lstStyle/>
        <a:p>
          <a:endParaRPr kumimoji="1" lang="ja-JP" altLang="en-US"/>
        </a:p>
      </dgm:t>
    </dgm:pt>
    <dgm:pt modelId="{6F363BFB-B0B9-470A-8176-693B8518C73C}" type="parTrans" cxnId="{13723C8C-7DC7-4C2F-85CC-8D2246E0C32A}">
      <dgm:prSet/>
      <dgm:spPr/>
      <dgm:t>
        <a:bodyPr/>
        <a:lstStyle/>
        <a:p>
          <a:endParaRPr kumimoji="1" lang="ja-JP" altLang="en-US"/>
        </a:p>
      </dgm:t>
    </dgm:pt>
    <dgm:pt modelId="{A2BE2151-5F73-4FBF-A833-09C7FEA44D21}" type="sibTrans" cxnId="{13723C8C-7DC7-4C2F-85CC-8D2246E0C32A}">
      <dgm:prSet/>
      <dgm:spPr/>
      <dgm:t>
        <a:bodyPr/>
        <a:lstStyle/>
        <a:p>
          <a:endParaRPr kumimoji="1" lang="ja-JP" altLang="en-US"/>
        </a:p>
      </dgm:t>
    </dgm:pt>
    <dgm:pt modelId="{5C7B3D44-AB06-462C-B424-34859D1CA9CD}">
      <dgm:prSet phldrT="[テキスト]"/>
      <dgm:spPr/>
      <dgm:t>
        <a:bodyPr/>
        <a:lstStyle/>
        <a:p>
          <a:pPr algn="ctr"/>
          <a:r>
            <a:rPr kumimoji="1" lang="en-US" altLang="ja-JP" dirty="0"/>
            <a:t>Cloud</a:t>
          </a:r>
          <a:r>
            <a:rPr kumimoji="1" lang="ja-JP" altLang="en-US" dirty="0"/>
            <a:t>会計３</a:t>
          </a:r>
        </a:p>
      </dgm:t>
    </dgm:pt>
    <dgm:pt modelId="{8ECF85E0-05DC-4AEF-B386-E1B7AA396B1B}" type="parTrans" cxnId="{72075D3F-6408-4CAF-8489-BAF87F527950}">
      <dgm:prSet/>
      <dgm:spPr/>
      <dgm:t>
        <a:bodyPr/>
        <a:lstStyle/>
        <a:p>
          <a:endParaRPr kumimoji="1" lang="ja-JP" altLang="en-US"/>
        </a:p>
      </dgm:t>
    </dgm:pt>
    <dgm:pt modelId="{99510BC4-C79C-43A4-965B-4FF3115201B1}" type="sibTrans" cxnId="{72075D3F-6408-4CAF-8489-BAF87F527950}">
      <dgm:prSet/>
      <dgm:spPr/>
      <dgm:t>
        <a:bodyPr/>
        <a:lstStyle/>
        <a:p>
          <a:endParaRPr kumimoji="1" lang="ja-JP" altLang="en-US"/>
        </a:p>
      </dgm:t>
    </dgm:pt>
    <dgm:pt modelId="{3FAACDD2-E37D-4DD0-A140-FF4292757111}" type="pres">
      <dgm:prSet presAssocID="{FC6F1F80-6E53-47E1-BB56-832AC1A77349}" presName="Name0" presStyleCnt="0">
        <dgm:presLayoutVars>
          <dgm:chMax/>
          <dgm:chPref/>
          <dgm:dir/>
        </dgm:presLayoutVars>
      </dgm:prSet>
      <dgm:spPr/>
    </dgm:pt>
    <dgm:pt modelId="{95A894D5-D6C8-41E5-9D36-B4EF39F0337B}" type="pres">
      <dgm:prSet presAssocID="{A26464A5-1DE0-4321-8A4E-351157F3733D}" presName="parenttextcomposite" presStyleCnt="0"/>
      <dgm:spPr/>
    </dgm:pt>
    <dgm:pt modelId="{EB092D68-C2FA-412B-B85B-F2C9CF5C455F}" type="pres">
      <dgm:prSet presAssocID="{A26464A5-1DE0-4321-8A4E-351157F3733D}" presName="parenttext" presStyleLbl="revTx" presStyleIdx="0" presStyleCnt="3">
        <dgm:presLayoutVars>
          <dgm:chMax/>
          <dgm:chPref val="2"/>
          <dgm:bulletEnabled val="1"/>
        </dgm:presLayoutVars>
      </dgm:prSet>
      <dgm:spPr/>
    </dgm:pt>
    <dgm:pt modelId="{E5F074D8-F594-4BD7-BCCB-7354E90CFCC9}" type="pres">
      <dgm:prSet presAssocID="{A26464A5-1DE0-4321-8A4E-351157F3733D}" presName="composite" presStyleCnt="0"/>
      <dgm:spPr/>
    </dgm:pt>
    <dgm:pt modelId="{63B03BA1-CFE9-499F-B28F-C3CC001485CF}" type="pres">
      <dgm:prSet presAssocID="{A26464A5-1DE0-4321-8A4E-351157F3733D}" presName="chevron1" presStyleLbl="alignNode1" presStyleIdx="0" presStyleCnt="21"/>
      <dgm:spPr/>
    </dgm:pt>
    <dgm:pt modelId="{EE4E75C9-02B9-4098-AC29-60EBEA3BDDBC}" type="pres">
      <dgm:prSet presAssocID="{A26464A5-1DE0-4321-8A4E-351157F3733D}" presName="chevron2" presStyleLbl="alignNode1" presStyleIdx="1" presStyleCnt="21"/>
      <dgm:spPr/>
    </dgm:pt>
    <dgm:pt modelId="{02CE1CC4-5A62-4E76-AD66-7DD9A74A834E}" type="pres">
      <dgm:prSet presAssocID="{A26464A5-1DE0-4321-8A4E-351157F3733D}" presName="chevron3" presStyleLbl="alignNode1" presStyleIdx="2" presStyleCnt="21"/>
      <dgm:spPr/>
    </dgm:pt>
    <dgm:pt modelId="{03500E86-3B71-450A-B72B-F5D3B47757EA}" type="pres">
      <dgm:prSet presAssocID="{A26464A5-1DE0-4321-8A4E-351157F3733D}" presName="chevron4" presStyleLbl="alignNode1" presStyleIdx="3" presStyleCnt="21"/>
      <dgm:spPr/>
    </dgm:pt>
    <dgm:pt modelId="{4A2BA85F-17F5-4E7E-82C8-FAB4F1CDF499}" type="pres">
      <dgm:prSet presAssocID="{A26464A5-1DE0-4321-8A4E-351157F3733D}" presName="chevron5" presStyleLbl="alignNode1" presStyleIdx="4" presStyleCnt="21"/>
      <dgm:spPr/>
    </dgm:pt>
    <dgm:pt modelId="{D2AC71EC-AB3C-4432-86D8-3C232A164300}" type="pres">
      <dgm:prSet presAssocID="{A26464A5-1DE0-4321-8A4E-351157F3733D}" presName="chevron6" presStyleLbl="alignNode1" presStyleIdx="5" presStyleCnt="21"/>
      <dgm:spPr/>
    </dgm:pt>
    <dgm:pt modelId="{BEC1B15E-775D-4CD8-88B4-8B8D0F6F3A21}" type="pres">
      <dgm:prSet presAssocID="{A26464A5-1DE0-4321-8A4E-351157F3733D}" presName="chevron7" presStyleLbl="alignNode1" presStyleIdx="6" presStyleCnt="21"/>
      <dgm:spPr/>
    </dgm:pt>
    <dgm:pt modelId="{6DCC384C-8D43-4B12-9D97-4EC76DE76FAF}" type="pres">
      <dgm:prSet presAssocID="{A26464A5-1DE0-4321-8A4E-351157F3733D}" presName="childtext" presStyleLbl="solidFgAcc1" presStyleIdx="0" presStyleCnt="3">
        <dgm:presLayoutVars>
          <dgm:chMax/>
          <dgm:chPref val="0"/>
          <dgm:bulletEnabled val="1"/>
        </dgm:presLayoutVars>
      </dgm:prSet>
      <dgm:spPr/>
    </dgm:pt>
    <dgm:pt modelId="{ED314350-F472-4CFE-AF04-1943871598FC}" type="pres">
      <dgm:prSet presAssocID="{67D43E9D-7660-49CD-AD4D-DE24D039C7E8}" presName="sibTrans" presStyleCnt="0"/>
      <dgm:spPr/>
    </dgm:pt>
    <dgm:pt modelId="{2CDE779D-A56B-4CD6-AE68-0DA357BCA932}" type="pres">
      <dgm:prSet presAssocID="{4DE2860F-0953-4174-84CF-CFFD89C2D6EE}" presName="parenttextcomposite" presStyleCnt="0"/>
      <dgm:spPr/>
    </dgm:pt>
    <dgm:pt modelId="{CBFD58E4-99AD-48C6-ACC7-128C9E1700B1}" type="pres">
      <dgm:prSet presAssocID="{4DE2860F-0953-4174-84CF-CFFD89C2D6EE}" presName="parenttext" presStyleLbl="revTx" presStyleIdx="1" presStyleCnt="3">
        <dgm:presLayoutVars>
          <dgm:chMax/>
          <dgm:chPref val="2"/>
          <dgm:bulletEnabled val="1"/>
        </dgm:presLayoutVars>
      </dgm:prSet>
      <dgm:spPr/>
    </dgm:pt>
    <dgm:pt modelId="{5A87732B-4BB9-4E44-A67B-8B34C8F9807E}" type="pres">
      <dgm:prSet presAssocID="{4DE2860F-0953-4174-84CF-CFFD89C2D6EE}" presName="composite" presStyleCnt="0"/>
      <dgm:spPr/>
    </dgm:pt>
    <dgm:pt modelId="{CB7FA5EB-1FD4-4091-BCD8-35D196336DE0}" type="pres">
      <dgm:prSet presAssocID="{4DE2860F-0953-4174-84CF-CFFD89C2D6EE}" presName="chevron1" presStyleLbl="alignNode1" presStyleIdx="7" presStyleCnt="21"/>
      <dgm:spPr/>
    </dgm:pt>
    <dgm:pt modelId="{1B72DE96-EE7A-4B22-94C4-C3DB9B244D67}" type="pres">
      <dgm:prSet presAssocID="{4DE2860F-0953-4174-84CF-CFFD89C2D6EE}" presName="chevron2" presStyleLbl="alignNode1" presStyleIdx="8" presStyleCnt="21"/>
      <dgm:spPr/>
    </dgm:pt>
    <dgm:pt modelId="{6D85DC79-8BA5-4E1C-95CC-B63277067024}" type="pres">
      <dgm:prSet presAssocID="{4DE2860F-0953-4174-84CF-CFFD89C2D6EE}" presName="chevron3" presStyleLbl="alignNode1" presStyleIdx="9" presStyleCnt="21"/>
      <dgm:spPr/>
    </dgm:pt>
    <dgm:pt modelId="{17CAE8E3-F3D0-48B0-828F-60934DD2FD7F}" type="pres">
      <dgm:prSet presAssocID="{4DE2860F-0953-4174-84CF-CFFD89C2D6EE}" presName="chevron4" presStyleLbl="alignNode1" presStyleIdx="10" presStyleCnt="21"/>
      <dgm:spPr/>
    </dgm:pt>
    <dgm:pt modelId="{89EB42DD-269A-4BC6-8C58-D67FEB72A58F}" type="pres">
      <dgm:prSet presAssocID="{4DE2860F-0953-4174-84CF-CFFD89C2D6EE}" presName="chevron5" presStyleLbl="alignNode1" presStyleIdx="11" presStyleCnt="21"/>
      <dgm:spPr/>
    </dgm:pt>
    <dgm:pt modelId="{830499B4-6788-48ED-903E-AB9F13606A65}" type="pres">
      <dgm:prSet presAssocID="{4DE2860F-0953-4174-84CF-CFFD89C2D6EE}" presName="chevron6" presStyleLbl="alignNode1" presStyleIdx="12" presStyleCnt="21"/>
      <dgm:spPr/>
    </dgm:pt>
    <dgm:pt modelId="{DD7BB9A6-F797-4F4F-B5B7-E1FFBF8ADB8E}" type="pres">
      <dgm:prSet presAssocID="{4DE2860F-0953-4174-84CF-CFFD89C2D6EE}" presName="chevron7" presStyleLbl="alignNode1" presStyleIdx="13" presStyleCnt="21"/>
      <dgm:spPr/>
    </dgm:pt>
    <dgm:pt modelId="{B0826CCF-7FA7-4449-90F6-388CF024E65C}" type="pres">
      <dgm:prSet presAssocID="{4DE2860F-0953-4174-84CF-CFFD89C2D6EE}" presName="childtext" presStyleLbl="solidFgAcc1" presStyleIdx="1" presStyleCnt="3">
        <dgm:presLayoutVars>
          <dgm:chMax/>
          <dgm:chPref val="0"/>
          <dgm:bulletEnabled val="1"/>
        </dgm:presLayoutVars>
      </dgm:prSet>
      <dgm:spPr/>
    </dgm:pt>
    <dgm:pt modelId="{1524BE88-04B9-4B09-89CD-7F4E14BA4072}" type="pres">
      <dgm:prSet presAssocID="{C988C825-0E66-4F8C-85CC-4119EC1F7904}" presName="sibTrans" presStyleCnt="0"/>
      <dgm:spPr/>
    </dgm:pt>
    <dgm:pt modelId="{68C6BA20-F803-4C9B-B0AC-BC702CD320ED}" type="pres">
      <dgm:prSet presAssocID="{D119C6C2-0871-4F30-AA45-B474EFAA10D9}" presName="parenttextcomposite" presStyleCnt="0"/>
      <dgm:spPr/>
    </dgm:pt>
    <dgm:pt modelId="{126F2740-66C7-44B1-A586-4C9133CD6420}" type="pres">
      <dgm:prSet presAssocID="{D119C6C2-0871-4F30-AA45-B474EFAA10D9}" presName="parenttext" presStyleLbl="revTx" presStyleIdx="2" presStyleCnt="3">
        <dgm:presLayoutVars>
          <dgm:chMax/>
          <dgm:chPref val="2"/>
          <dgm:bulletEnabled val="1"/>
        </dgm:presLayoutVars>
      </dgm:prSet>
      <dgm:spPr/>
    </dgm:pt>
    <dgm:pt modelId="{1C10E067-AD82-429B-8271-07250C47151B}" type="pres">
      <dgm:prSet presAssocID="{D119C6C2-0871-4F30-AA45-B474EFAA10D9}" presName="composite" presStyleCnt="0"/>
      <dgm:spPr/>
    </dgm:pt>
    <dgm:pt modelId="{A0009952-B04B-48EB-9AC3-D7192DD799BC}" type="pres">
      <dgm:prSet presAssocID="{D119C6C2-0871-4F30-AA45-B474EFAA10D9}" presName="chevron1" presStyleLbl="alignNode1" presStyleIdx="14" presStyleCnt="21" custAng="11277484" custLinFactX="99485" custLinFactY="100000" custLinFactNeighborX="100000" custLinFactNeighborY="144096"/>
      <dgm:spPr/>
    </dgm:pt>
    <dgm:pt modelId="{690D2D58-E9B6-4FDB-BFBF-E3F36B47BFA3}" type="pres">
      <dgm:prSet presAssocID="{D119C6C2-0871-4F30-AA45-B474EFAA10D9}" presName="chevron2" presStyleLbl="alignNode1" presStyleIdx="15" presStyleCnt="21"/>
      <dgm:spPr/>
    </dgm:pt>
    <dgm:pt modelId="{B586C358-B57C-46EC-A507-C0BC81A96DF1}" type="pres">
      <dgm:prSet presAssocID="{D119C6C2-0871-4F30-AA45-B474EFAA10D9}" presName="chevron3" presStyleLbl="alignNode1" presStyleIdx="16" presStyleCnt="21"/>
      <dgm:spPr/>
    </dgm:pt>
    <dgm:pt modelId="{267B263A-7446-4E19-9A6F-5A0BEE507FF7}" type="pres">
      <dgm:prSet presAssocID="{D119C6C2-0871-4F30-AA45-B474EFAA10D9}" presName="chevron4" presStyleLbl="alignNode1" presStyleIdx="17" presStyleCnt="21" custFlipVert="1" custScaleY="66156" custLinFactY="33975" custLinFactNeighborX="-40490" custLinFactNeighborY="100000"/>
      <dgm:spPr/>
    </dgm:pt>
    <dgm:pt modelId="{1600FEBD-A455-4246-999C-F33C150F81C1}" type="pres">
      <dgm:prSet presAssocID="{D119C6C2-0871-4F30-AA45-B474EFAA10D9}" presName="chevron5" presStyleLbl="alignNode1" presStyleIdx="18" presStyleCnt="21"/>
      <dgm:spPr/>
    </dgm:pt>
    <dgm:pt modelId="{C98791F9-BA2C-4906-99CF-03B31438DDE8}" type="pres">
      <dgm:prSet presAssocID="{D119C6C2-0871-4F30-AA45-B474EFAA10D9}" presName="chevron6" presStyleLbl="alignNode1" presStyleIdx="19" presStyleCnt="21"/>
      <dgm:spPr/>
    </dgm:pt>
    <dgm:pt modelId="{DCBD5114-1985-49E4-9AE5-D4E37863A5A7}" type="pres">
      <dgm:prSet presAssocID="{D119C6C2-0871-4F30-AA45-B474EFAA10D9}" presName="chevron7" presStyleLbl="alignNode1" presStyleIdx="20" presStyleCnt="21"/>
      <dgm:spPr/>
    </dgm:pt>
    <dgm:pt modelId="{742AB0CB-B900-4748-B910-3EC5B1240562}" type="pres">
      <dgm:prSet presAssocID="{D119C6C2-0871-4F30-AA45-B474EFAA10D9}" presName="childtext" presStyleLbl="solidFgAcc1" presStyleIdx="2" presStyleCnt="3">
        <dgm:presLayoutVars>
          <dgm:chMax/>
          <dgm:chPref val="0"/>
          <dgm:bulletEnabled val="1"/>
        </dgm:presLayoutVars>
      </dgm:prSet>
      <dgm:spPr/>
    </dgm:pt>
  </dgm:ptLst>
  <dgm:cxnLst>
    <dgm:cxn modelId="{D03E4114-6529-4174-B7C2-AB473AC90259}" srcId="{A26464A5-1DE0-4321-8A4E-351157F3733D}" destId="{04E2C82C-3052-4BF5-8E5B-F279FC000719}" srcOrd="0" destOrd="0" parTransId="{B3458EAA-A47C-4535-9A9C-9B0741803ECE}" sibTransId="{563AFB3F-D1E6-4D3C-B799-C8E1B0E9E3C4}"/>
    <dgm:cxn modelId="{5C8A8652-B7ED-6149-BA05-6B3BF85A4C1F}" type="presOf" srcId="{FC6F1F80-6E53-47E1-BB56-832AC1A77349}" destId="{3FAACDD2-E37D-4DD0-A140-FF4292757111}" srcOrd="0" destOrd="0" presId="urn:microsoft.com/office/officeart/2008/layout/VerticalAccentList"/>
    <dgm:cxn modelId="{6A0F7A56-9096-524C-B621-8DE0CCB8DC09}" type="presOf" srcId="{4DE2860F-0953-4174-84CF-CFFD89C2D6EE}" destId="{CBFD58E4-99AD-48C6-ACC7-128C9E1700B1}" srcOrd="0" destOrd="0" presId="urn:microsoft.com/office/officeart/2008/layout/VerticalAccentList"/>
    <dgm:cxn modelId="{1B106A65-B7C8-4875-A6F7-DB569231B2D3}" srcId="{4DE2860F-0953-4174-84CF-CFFD89C2D6EE}" destId="{CE5333DD-FE0F-4654-B935-D40F6FBFCB08}" srcOrd="0" destOrd="0" parTransId="{69AEB675-548A-4BAC-BD23-FABE00F02BCD}" sibTransId="{DAB96946-D6FE-4831-A53E-9BDAB4B63097}"/>
    <dgm:cxn modelId="{A41A9E72-1C10-4341-A4A8-9236C39A4B80}" type="presOf" srcId="{D119C6C2-0871-4F30-AA45-B474EFAA10D9}" destId="{126F2740-66C7-44B1-A586-4C9133CD6420}" srcOrd="0" destOrd="0" presId="urn:microsoft.com/office/officeart/2008/layout/VerticalAccentList"/>
    <dgm:cxn modelId="{64118ED2-83F5-404B-8828-CA084EBD954B}" type="presOf" srcId="{5C7B3D44-AB06-462C-B424-34859D1CA9CD}" destId="{742AB0CB-B900-4748-B910-3EC5B1240562}" srcOrd="0" destOrd="0" presId="urn:microsoft.com/office/officeart/2008/layout/VerticalAccentList"/>
    <dgm:cxn modelId="{44D7BC04-6467-144D-9262-F0CC2CE530D4}" type="presOf" srcId="{04E2C82C-3052-4BF5-8E5B-F279FC000719}" destId="{6DCC384C-8D43-4B12-9D97-4EC76DE76FAF}" srcOrd="0" destOrd="0" presId="urn:microsoft.com/office/officeart/2008/layout/VerticalAccentList"/>
    <dgm:cxn modelId="{72075D3F-6408-4CAF-8489-BAF87F527950}" srcId="{D119C6C2-0871-4F30-AA45-B474EFAA10D9}" destId="{5C7B3D44-AB06-462C-B424-34859D1CA9CD}" srcOrd="0" destOrd="0" parTransId="{8ECF85E0-05DC-4AEF-B386-E1B7AA396B1B}" sibTransId="{99510BC4-C79C-43A4-965B-4FF3115201B1}"/>
    <dgm:cxn modelId="{13723C8C-7DC7-4C2F-85CC-8D2246E0C32A}" srcId="{FC6F1F80-6E53-47E1-BB56-832AC1A77349}" destId="{D119C6C2-0871-4F30-AA45-B474EFAA10D9}" srcOrd="2" destOrd="0" parTransId="{6F363BFB-B0B9-470A-8176-693B8518C73C}" sibTransId="{A2BE2151-5F73-4FBF-A833-09C7FEA44D21}"/>
    <dgm:cxn modelId="{16011D99-C97C-44CD-AD34-591057AD623E}" srcId="{FC6F1F80-6E53-47E1-BB56-832AC1A77349}" destId="{4DE2860F-0953-4174-84CF-CFFD89C2D6EE}" srcOrd="1" destOrd="0" parTransId="{5738922C-D47D-401B-AED0-115A52C6D716}" sibTransId="{C988C825-0E66-4F8C-85CC-4119EC1F7904}"/>
    <dgm:cxn modelId="{B8DC9587-12E9-BF4D-9B05-50989356870F}" type="presOf" srcId="{CE5333DD-FE0F-4654-B935-D40F6FBFCB08}" destId="{B0826CCF-7FA7-4449-90F6-388CF024E65C}" srcOrd="0" destOrd="0" presId="urn:microsoft.com/office/officeart/2008/layout/VerticalAccentList"/>
    <dgm:cxn modelId="{483F07D8-A07D-4C74-B379-348847B3C827}" srcId="{FC6F1F80-6E53-47E1-BB56-832AC1A77349}" destId="{A26464A5-1DE0-4321-8A4E-351157F3733D}" srcOrd="0" destOrd="0" parTransId="{02CD1509-8457-41C7-9507-742F58DFD325}" sibTransId="{67D43E9D-7660-49CD-AD4D-DE24D039C7E8}"/>
    <dgm:cxn modelId="{9A6B7035-5EAC-7448-8819-6B0BAB839055}" type="presOf" srcId="{A26464A5-1DE0-4321-8A4E-351157F3733D}" destId="{EB092D68-C2FA-412B-B85B-F2C9CF5C455F}" srcOrd="0" destOrd="0" presId="urn:microsoft.com/office/officeart/2008/layout/VerticalAccentList"/>
    <dgm:cxn modelId="{59704083-D287-274E-875B-FCDB745A669A}" type="presParOf" srcId="{3FAACDD2-E37D-4DD0-A140-FF4292757111}" destId="{95A894D5-D6C8-41E5-9D36-B4EF39F0337B}" srcOrd="0" destOrd="0" presId="urn:microsoft.com/office/officeart/2008/layout/VerticalAccentList"/>
    <dgm:cxn modelId="{12F6FCE0-69FF-7343-92F2-20E4197D8C69}" type="presParOf" srcId="{95A894D5-D6C8-41E5-9D36-B4EF39F0337B}" destId="{EB092D68-C2FA-412B-B85B-F2C9CF5C455F}" srcOrd="0" destOrd="0" presId="urn:microsoft.com/office/officeart/2008/layout/VerticalAccentList"/>
    <dgm:cxn modelId="{36CEA0F1-4E71-024A-9E7F-85D57F186775}" type="presParOf" srcId="{3FAACDD2-E37D-4DD0-A140-FF4292757111}" destId="{E5F074D8-F594-4BD7-BCCB-7354E90CFCC9}" srcOrd="1" destOrd="0" presId="urn:microsoft.com/office/officeart/2008/layout/VerticalAccentList"/>
    <dgm:cxn modelId="{1BA4C77F-4932-594B-98A0-5CF4C1174D45}" type="presParOf" srcId="{E5F074D8-F594-4BD7-BCCB-7354E90CFCC9}" destId="{63B03BA1-CFE9-499F-B28F-C3CC001485CF}" srcOrd="0" destOrd="0" presId="urn:microsoft.com/office/officeart/2008/layout/VerticalAccentList"/>
    <dgm:cxn modelId="{31F0DBAB-BDE5-4B49-9193-C4782E465C64}" type="presParOf" srcId="{E5F074D8-F594-4BD7-BCCB-7354E90CFCC9}" destId="{EE4E75C9-02B9-4098-AC29-60EBEA3BDDBC}" srcOrd="1" destOrd="0" presId="urn:microsoft.com/office/officeart/2008/layout/VerticalAccentList"/>
    <dgm:cxn modelId="{47EF1B06-A381-FD42-AE63-398AE8AF281D}" type="presParOf" srcId="{E5F074D8-F594-4BD7-BCCB-7354E90CFCC9}" destId="{02CE1CC4-5A62-4E76-AD66-7DD9A74A834E}" srcOrd="2" destOrd="0" presId="urn:microsoft.com/office/officeart/2008/layout/VerticalAccentList"/>
    <dgm:cxn modelId="{A4466B9D-AB39-2741-B9BC-3924EC71ECDF}" type="presParOf" srcId="{E5F074D8-F594-4BD7-BCCB-7354E90CFCC9}" destId="{03500E86-3B71-450A-B72B-F5D3B47757EA}" srcOrd="3" destOrd="0" presId="urn:microsoft.com/office/officeart/2008/layout/VerticalAccentList"/>
    <dgm:cxn modelId="{C03CE997-D59A-064C-8FD3-2301EB803492}" type="presParOf" srcId="{E5F074D8-F594-4BD7-BCCB-7354E90CFCC9}" destId="{4A2BA85F-17F5-4E7E-82C8-FAB4F1CDF499}" srcOrd="4" destOrd="0" presId="urn:microsoft.com/office/officeart/2008/layout/VerticalAccentList"/>
    <dgm:cxn modelId="{6681ABD0-BEDF-8344-9F5C-9F027E02EC2B}" type="presParOf" srcId="{E5F074D8-F594-4BD7-BCCB-7354E90CFCC9}" destId="{D2AC71EC-AB3C-4432-86D8-3C232A164300}" srcOrd="5" destOrd="0" presId="urn:microsoft.com/office/officeart/2008/layout/VerticalAccentList"/>
    <dgm:cxn modelId="{286D7F27-99EE-874D-8092-D7BB0FF8EDA6}" type="presParOf" srcId="{E5F074D8-F594-4BD7-BCCB-7354E90CFCC9}" destId="{BEC1B15E-775D-4CD8-88B4-8B8D0F6F3A21}" srcOrd="6" destOrd="0" presId="urn:microsoft.com/office/officeart/2008/layout/VerticalAccentList"/>
    <dgm:cxn modelId="{52F84384-BD44-F246-B91C-A220000058B8}" type="presParOf" srcId="{E5F074D8-F594-4BD7-BCCB-7354E90CFCC9}" destId="{6DCC384C-8D43-4B12-9D97-4EC76DE76FAF}" srcOrd="7" destOrd="0" presId="urn:microsoft.com/office/officeart/2008/layout/VerticalAccentList"/>
    <dgm:cxn modelId="{64B42C1E-EE7B-4540-95BC-B2FD7171FCC6}" type="presParOf" srcId="{3FAACDD2-E37D-4DD0-A140-FF4292757111}" destId="{ED314350-F472-4CFE-AF04-1943871598FC}" srcOrd="2" destOrd="0" presId="urn:microsoft.com/office/officeart/2008/layout/VerticalAccentList"/>
    <dgm:cxn modelId="{10BE4A14-93B6-CA41-9766-89F7F8938246}" type="presParOf" srcId="{3FAACDD2-E37D-4DD0-A140-FF4292757111}" destId="{2CDE779D-A56B-4CD6-AE68-0DA357BCA932}" srcOrd="3" destOrd="0" presId="urn:microsoft.com/office/officeart/2008/layout/VerticalAccentList"/>
    <dgm:cxn modelId="{8046C04B-D329-0A48-BABA-22732314394A}" type="presParOf" srcId="{2CDE779D-A56B-4CD6-AE68-0DA357BCA932}" destId="{CBFD58E4-99AD-48C6-ACC7-128C9E1700B1}" srcOrd="0" destOrd="0" presId="urn:microsoft.com/office/officeart/2008/layout/VerticalAccentList"/>
    <dgm:cxn modelId="{5B858C9B-42BF-A740-8185-CEC8E42B07E1}" type="presParOf" srcId="{3FAACDD2-E37D-4DD0-A140-FF4292757111}" destId="{5A87732B-4BB9-4E44-A67B-8B34C8F9807E}" srcOrd="4" destOrd="0" presId="urn:microsoft.com/office/officeart/2008/layout/VerticalAccentList"/>
    <dgm:cxn modelId="{51907678-AF4A-874F-98CC-A36D21B14E08}" type="presParOf" srcId="{5A87732B-4BB9-4E44-A67B-8B34C8F9807E}" destId="{CB7FA5EB-1FD4-4091-BCD8-35D196336DE0}" srcOrd="0" destOrd="0" presId="urn:microsoft.com/office/officeart/2008/layout/VerticalAccentList"/>
    <dgm:cxn modelId="{C2D89438-07D9-484F-A329-12EFD7E80AAA}" type="presParOf" srcId="{5A87732B-4BB9-4E44-A67B-8B34C8F9807E}" destId="{1B72DE96-EE7A-4B22-94C4-C3DB9B244D67}" srcOrd="1" destOrd="0" presId="urn:microsoft.com/office/officeart/2008/layout/VerticalAccentList"/>
    <dgm:cxn modelId="{01A8289D-968D-874B-897B-C0BB7FEF7D33}" type="presParOf" srcId="{5A87732B-4BB9-4E44-A67B-8B34C8F9807E}" destId="{6D85DC79-8BA5-4E1C-95CC-B63277067024}" srcOrd="2" destOrd="0" presId="urn:microsoft.com/office/officeart/2008/layout/VerticalAccentList"/>
    <dgm:cxn modelId="{38D4C682-5D2A-F04B-B112-1014AC96C73C}" type="presParOf" srcId="{5A87732B-4BB9-4E44-A67B-8B34C8F9807E}" destId="{17CAE8E3-F3D0-48B0-828F-60934DD2FD7F}" srcOrd="3" destOrd="0" presId="urn:microsoft.com/office/officeart/2008/layout/VerticalAccentList"/>
    <dgm:cxn modelId="{840F358D-618F-3A4F-B6F1-2A6B759577C5}" type="presParOf" srcId="{5A87732B-4BB9-4E44-A67B-8B34C8F9807E}" destId="{89EB42DD-269A-4BC6-8C58-D67FEB72A58F}" srcOrd="4" destOrd="0" presId="urn:microsoft.com/office/officeart/2008/layout/VerticalAccentList"/>
    <dgm:cxn modelId="{66D1C043-019A-2441-A5F9-86E0B5324EA6}" type="presParOf" srcId="{5A87732B-4BB9-4E44-A67B-8B34C8F9807E}" destId="{830499B4-6788-48ED-903E-AB9F13606A65}" srcOrd="5" destOrd="0" presId="urn:microsoft.com/office/officeart/2008/layout/VerticalAccentList"/>
    <dgm:cxn modelId="{6774EA86-D70C-2545-9F06-61680107F035}" type="presParOf" srcId="{5A87732B-4BB9-4E44-A67B-8B34C8F9807E}" destId="{DD7BB9A6-F797-4F4F-B5B7-E1FFBF8ADB8E}" srcOrd="6" destOrd="0" presId="urn:microsoft.com/office/officeart/2008/layout/VerticalAccentList"/>
    <dgm:cxn modelId="{046BEA0A-354C-534E-9564-F443ABF12E84}" type="presParOf" srcId="{5A87732B-4BB9-4E44-A67B-8B34C8F9807E}" destId="{B0826CCF-7FA7-4449-90F6-388CF024E65C}" srcOrd="7" destOrd="0" presId="urn:microsoft.com/office/officeart/2008/layout/VerticalAccentList"/>
    <dgm:cxn modelId="{2E8C2BDA-0FD6-DB48-A776-ECEA61C41DD9}" type="presParOf" srcId="{3FAACDD2-E37D-4DD0-A140-FF4292757111}" destId="{1524BE88-04B9-4B09-89CD-7F4E14BA4072}" srcOrd="5" destOrd="0" presId="urn:microsoft.com/office/officeart/2008/layout/VerticalAccentList"/>
    <dgm:cxn modelId="{178D5153-0FC7-CF47-8A0E-E9303CDB1773}" type="presParOf" srcId="{3FAACDD2-E37D-4DD0-A140-FF4292757111}" destId="{68C6BA20-F803-4C9B-B0AC-BC702CD320ED}" srcOrd="6" destOrd="0" presId="urn:microsoft.com/office/officeart/2008/layout/VerticalAccentList"/>
    <dgm:cxn modelId="{436C5524-687E-F947-8262-AD10B9D868F6}" type="presParOf" srcId="{68C6BA20-F803-4C9B-B0AC-BC702CD320ED}" destId="{126F2740-66C7-44B1-A586-4C9133CD6420}" srcOrd="0" destOrd="0" presId="urn:microsoft.com/office/officeart/2008/layout/VerticalAccentList"/>
    <dgm:cxn modelId="{10A48BBB-B504-3E47-924E-47C3A9F6FEC6}" type="presParOf" srcId="{3FAACDD2-E37D-4DD0-A140-FF4292757111}" destId="{1C10E067-AD82-429B-8271-07250C47151B}" srcOrd="7" destOrd="0" presId="urn:microsoft.com/office/officeart/2008/layout/VerticalAccentList"/>
    <dgm:cxn modelId="{19858D6C-6C45-FC4C-B5FD-B1A25E2C64B4}" type="presParOf" srcId="{1C10E067-AD82-429B-8271-07250C47151B}" destId="{A0009952-B04B-48EB-9AC3-D7192DD799BC}" srcOrd="0" destOrd="0" presId="urn:microsoft.com/office/officeart/2008/layout/VerticalAccentList"/>
    <dgm:cxn modelId="{60330661-BAEC-D54B-A75D-976A28AA2FA2}" type="presParOf" srcId="{1C10E067-AD82-429B-8271-07250C47151B}" destId="{690D2D58-E9B6-4FDB-BFBF-E3F36B47BFA3}" srcOrd="1" destOrd="0" presId="urn:microsoft.com/office/officeart/2008/layout/VerticalAccentList"/>
    <dgm:cxn modelId="{B832FCDA-AFDD-4B4D-A3B5-4CDA966BA385}" type="presParOf" srcId="{1C10E067-AD82-429B-8271-07250C47151B}" destId="{B586C358-B57C-46EC-A507-C0BC81A96DF1}" srcOrd="2" destOrd="0" presId="urn:microsoft.com/office/officeart/2008/layout/VerticalAccentList"/>
    <dgm:cxn modelId="{49D0C956-F7EF-E44B-8631-0CB12F4DB72D}" type="presParOf" srcId="{1C10E067-AD82-429B-8271-07250C47151B}" destId="{267B263A-7446-4E19-9A6F-5A0BEE507FF7}" srcOrd="3" destOrd="0" presId="urn:microsoft.com/office/officeart/2008/layout/VerticalAccentList"/>
    <dgm:cxn modelId="{5DDC6D05-81C1-BC4D-AAE1-AF418521F580}" type="presParOf" srcId="{1C10E067-AD82-429B-8271-07250C47151B}" destId="{1600FEBD-A455-4246-999C-F33C150F81C1}" srcOrd="4" destOrd="0" presId="urn:microsoft.com/office/officeart/2008/layout/VerticalAccentList"/>
    <dgm:cxn modelId="{38B1ACA7-5FC1-8F46-909A-8051FCD6E9C8}" type="presParOf" srcId="{1C10E067-AD82-429B-8271-07250C47151B}" destId="{C98791F9-BA2C-4906-99CF-03B31438DDE8}" srcOrd="5" destOrd="0" presId="urn:microsoft.com/office/officeart/2008/layout/VerticalAccentList"/>
    <dgm:cxn modelId="{9DDFA81A-9CCD-864A-8B8A-409A739E15DF}" type="presParOf" srcId="{1C10E067-AD82-429B-8271-07250C47151B}" destId="{DCBD5114-1985-49E4-9AE5-D4E37863A5A7}" srcOrd="6" destOrd="0" presId="urn:microsoft.com/office/officeart/2008/layout/VerticalAccentList"/>
    <dgm:cxn modelId="{668973C6-18FB-F145-A9AA-0F2D14D7EC4A}" type="presParOf" srcId="{1C10E067-AD82-429B-8271-07250C47151B}" destId="{742AB0CB-B900-4748-B910-3EC5B1240562}"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4F3558-2B58-4C16-93D5-3281065FB868}">
      <dsp:nvSpPr>
        <dsp:cNvPr id="0" name=""/>
        <dsp:cNvSpPr/>
      </dsp:nvSpPr>
      <dsp:spPr>
        <a:xfrm rot="16200000">
          <a:off x="836768" y="700490"/>
          <a:ext cx="1483302" cy="906455"/>
        </a:xfrm>
        <a:prstGeom prst="round2SameRect">
          <a:avLst>
            <a:gd name="adj1" fmla="val 16670"/>
            <a:gd name="adj2" fmla="val 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120650" rIns="108585" bIns="120650" numCol="1" spcCol="1270" anchor="t" anchorCtr="0">
          <a:noAutofit/>
        </a:bodyPr>
        <a:lstStyle/>
        <a:p>
          <a:pPr marL="0" lvl="0" indent="0" algn="l" defTabSz="844550">
            <a:lnSpc>
              <a:spcPct val="90000"/>
            </a:lnSpc>
            <a:spcBef>
              <a:spcPct val="0"/>
            </a:spcBef>
            <a:spcAft>
              <a:spcPct val="35000"/>
            </a:spcAft>
            <a:buNone/>
          </a:pPr>
          <a:r>
            <a:rPr kumimoji="1" lang="ja-JP" altLang="en-US" sz="1900" kern="1200" dirty="0"/>
            <a:t>金融（ファイナンス）</a:t>
          </a:r>
        </a:p>
      </dsp:txBody>
      <dsp:txXfrm rot="5400000">
        <a:off x="1169449" y="456324"/>
        <a:ext cx="862198" cy="1394788"/>
      </dsp:txXfrm>
    </dsp:sp>
    <dsp:sp modelId="{B5E4645B-4F94-4A3D-9B02-3AD98F57997F}">
      <dsp:nvSpPr>
        <dsp:cNvPr id="0" name=""/>
        <dsp:cNvSpPr/>
      </dsp:nvSpPr>
      <dsp:spPr>
        <a:xfrm rot="5400000">
          <a:off x="1784384" y="700490"/>
          <a:ext cx="1483302" cy="906455"/>
        </a:xfrm>
        <a:prstGeom prst="round2SameRect">
          <a:avLst>
            <a:gd name="adj1" fmla="val 16670"/>
            <a:gd name="adj2" fmla="val 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8585" tIns="120650" rIns="72390" bIns="120650" numCol="1" spcCol="1270" anchor="t" anchorCtr="0">
          <a:noAutofit/>
        </a:bodyPr>
        <a:lstStyle/>
        <a:p>
          <a:pPr marL="0" lvl="0" indent="0" algn="l" defTabSz="844550">
            <a:lnSpc>
              <a:spcPct val="90000"/>
            </a:lnSpc>
            <a:spcBef>
              <a:spcPct val="0"/>
            </a:spcBef>
            <a:spcAft>
              <a:spcPct val="35000"/>
            </a:spcAft>
            <a:buNone/>
          </a:pPr>
          <a:r>
            <a:rPr kumimoji="1" lang="ja-JP" altLang="en-US" sz="1900" kern="1200" dirty="0"/>
            <a:t>技術（テクノロジー）</a:t>
          </a:r>
        </a:p>
      </dsp:txBody>
      <dsp:txXfrm rot="-5400000">
        <a:off x="2072808" y="456324"/>
        <a:ext cx="862198" cy="1394788"/>
      </dsp:txXfrm>
    </dsp:sp>
    <dsp:sp modelId="{BF195B49-BADC-41A4-A7D0-7A41328AB67C}">
      <dsp:nvSpPr>
        <dsp:cNvPr id="0" name=""/>
        <dsp:cNvSpPr/>
      </dsp:nvSpPr>
      <dsp:spPr>
        <a:xfrm>
          <a:off x="1578327" y="0"/>
          <a:ext cx="947615" cy="947569"/>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A582FF-EB50-405E-A677-E25A86FDC3E1}">
      <dsp:nvSpPr>
        <dsp:cNvPr id="0" name=""/>
        <dsp:cNvSpPr/>
      </dsp:nvSpPr>
      <dsp:spPr>
        <a:xfrm rot="10800000">
          <a:off x="1578327" y="1359636"/>
          <a:ext cx="947615" cy="947569"/>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BF9CE-CABC-44E9-AA83-197CD84D6618}">
      <dsp:nvSpPr>
        <dsp:cNvPr id="0" name=""/>
        <dsp:cNvSpPr/>
      </dsp:nvSpPr>
      <dsp:spPr>
        <a:xfrm>
          <a:off x="3639" y="1554674"/>
          <a:ext cx="1591084" cy="9546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事業計画</a:t>
          </a:r>
        </a:p>
      </dsp:txBody>
      <dsp:txXfrm>
        <a:off x="31600" y="1582635"/>
        <a:ext cx="1535162" cy="898728"/>
      </dsp:txXfrm>
    </dsp:sp>
    <dsp:sp modelId="{56C8377E-8E68-410A-BFDC-237092C62A4E}">
      <dsp:nvSpPr>
        <dsp:cNvPr id="0" name=""/>
        <dsp:cNvSpPr/>
      </dsp:nvSpPr>
      <dsp:spPr>
        <a:xfrm>
          <a:off x="1753832" y="1834705"/>
          <a:ext cx="337310" cy="3945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1753832" y="1913623"/>
        <a:ext cx="236117" cy="236753"/>
      </dsp:txXfrm>
    </dsp:sp>
    <dsp:sp modelId="{186FDC9B-1BE1-4357-9DEA-43435902500C}">
      <dsp:nvSpPr>
        <dsp:cNvPr id="0" name=""/>
        <dsp:cNvSpPr/>
      </dsp:nvSpPr>
      <dsp:spPr>
        <a:xfrm>
          <a:off x="2231158" y="1554674"/>
          <a:ext cx="1591084" cy="9546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収益性評価</a:t>
          </a:r>
        </a:p>
      </dsp:txBody>
      <dsp:txXfrm>
        <a:off x="2259119" y="1582635"/>
        <a:ext cx="1535162" cy="898728"/>
      </dsp:txXfrm>
    </dsp:sp>
    <dsp:sp modelId="{03D086E7-5EC2-4045-9AF0-1BFBED12A850}">
      <dsp:nvSpPr>
        <dsp:cNvPr id="0" name=""/>
        <dsp:cNvSpPr/>
      </dsp:nvSpPr>
      <dsp:spPr>
        <a:xfrm>
          <a:off x="3981351" y="1834705"/>
          <a:ext cx="337310" cy="3945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3981351" y="1913623"/>
        <a:ext cx="236117" cy="236753"/>
      </dsp:txXfrm>
    </dsp:sp>
    <dsp:sp modelId="{FC94496B-C99E-435A-A24E-28A789792F90}">
      <dsp:nvSpPr>
        <dsp:cNvPr id="0" name=""/>
        <dsp:cNvSpPr/>
      </dsp:nvSpPr>
      <dsp:spPr>
        <a:xfrm>
          <a:off x="4458676" y="1554674"/>
          <a:ext cx="1591084" cy="9546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投資</a:t>
          </a:r>
        </a:p>
      </dsp:txBody>
      <dsp:txXfrm>
        <a:off x="4486637" y="1582635"/>
        <a:ext cx="1535162" cy="898728"/>
      </dsp:txXfrm>
    </dsp:sp>
    <dsp:sp modelId="{23F63E2E-FEED-4660-A456-3B6DE2E4C9FA}">
      <dsp:nvSpPr>
        <dsp:cNvPr id="0" name=""/>
        <dsp:cNvSpPr/>
      </dsp:nvSpPr>
      <dsp:spPr>
        <a:xfrm>
          <a:off x="6208870" y="1834705"/>
          <a:ext cx="337310" cy="3945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6208870" y="1913623"/>
        <a:ext cx="236117" cy="236753"/>
      </dsp:txXfrm>
    </dsp:sp>
    <dsp:sp modelId="{FF720CB3-8F93-4B4A-B367-48E033F210D8}">
      <dsp:nvSpPr>
        <dsp:cNvPr id="0" name=""/>
        <dsp:cNvSpPr/>
      </dsp:nvSpPr>
      <dsp:spPr>
        <a:xfrm>
          <a:off x="6686195" y="1554674"/>
          <a:ext cx="1591084" cy="9546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回収</a:t>
          </a:r>
        </a:p>
      </dsp:txBody>
      <dsp:txXfrm>
        <a:off x="6714156" y="1582635"/>
        <a:ext cx="1535162" cy="8987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BF9CE-CABC-44E9-AA83-197CD84D6618}">
      <dsp:nvSpPr>
        <dsp:cNvPr id="0" name=""/>
        <dsp:cNvSpPr/>
      </dsp:nvSpPr>
      <dsp:spPr>
        <a:xfrm>
          <a:off x="4289" y="1741084"/>
          <a:ext cx="1329757" cy="7978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注文</a:t>
          </a:r>
        </a:p>
      </dsp:txBody>
      <dsp:txXfrm>
        <a:off x="27657" y="1764452"/>
        <a:ext cx="1283021" cy="751118"/>
      </dsp:txXfrm>
    </dsp:sp>
    <dsp:sp modelId="{56C8377E-8E68-410A-BFDC-237092C62A4E}">
      <dsp:nvSpPr>
        <dsp:cNvPr id="0" name=""/>
        <dsp:cNvSpPr/>
      </dsp:nvSpPr>
      <dsp:spPr>
        <a:xfrm>
          <a:off x="1467022" y="1975122"/>
          <a:ext cx="281908" cy="32977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kumimoji="1" lang="ja-JP" altLang="en-US" sz="1500" kern="1200"/>
        </a:p>
      </dsp:txBody>
      <dsp:txXfrm>
        <a:off x="1467022" y="2041078"/>
        <a:ext cx="197336" cy="197867"/>
      </dsp:txXfrm>
    </dsp:sp>
    <dsp:sp modelId="{9953544A-967E-48F3-84B6-AC32AB27B185}">
      <dsp:nvSpPr>
        <dsp:cNvPr id="0" name=""/>
        <dsp:cNvSpPr/>
      </dsp:nvSpPr>
      <dsp:spPr>
        <a:xfrm>
          <a:off x="1865949" y="1741084"/>
          <a:ext cx="1329757" cy="7978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仕入</a:t>
          </a:r>
        </a:p>
      </dsp:txBody>
      <dsp:txXfrm>
        <a:off x="1889317" y="1764452"/>
        <a:ext cx="1283021" cy="751118"/>
      </dsp:txXfrm>
    </dsp:sp>
    <dsp:sp modelId="{93AAA3F5-9EA3-4B64-92AA-E9B728D90895}">
      <dsp:nvSpPr>
        <dsp:cNvPr id="0" name=""/>
        <dsp:cNvSpPr/>
      </dsp:nvSpPr>
      <dsp:spPr>
        <a:xfrm>
          <a:off x="3328682" y="1975122"/>
          <a:ext cx="281908" cy="32977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kumimoji="1" lang="ja-JP" altLang="en-US" sz="1500" kern="1200"/>
        </a:p>
      </dsp:txBody>
      <dsp:txXfrm>
        <a:off x="3328682" y="2041078"/>
        <a:ext cx="197336" cy="197867"/>
      </dsp:txXfrm>
    </dsp:sp>
    <dsp:sp modelId="{186FDC9B-1BE1-4357-9DEA-43435902500C}">
      <dsp:nvSpPr>
        <dsp:cNvPr id="0" name=""/>
        <dsp:cNvSpPr/>
      </dsp:nvSpPr>
      <dsp:spPr>
        <a:xfrm>
          <a:off x="3727609" y="1741084"/>
          <a:ext cx="1329757" cy="7978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納品検収</a:t>
          </a:r>
        </a:p>
      </dsp:txBody>
      <dsp:txXfrm>
        <a:off x="3750977" y="1764452"/>
        <a:ext cx="1283021" cy="751118"/>
      </dsp:txXfrm>
    </dsp:sp>
    <dsp:sp modelId="{03D086E7-5EC2-4045-9AF0-1BFBED12A850}">
      <dsp:nvSpPr>
        <dsp:cNvPr id="0" name=""/>
        <dsp:cNvSpPr/>
      </dsp:nvSpPr>
      <dsp:spPr>
        <a:xfrm>
          <a:off x="5190342" y="1975122"/>
          <a:ext cx="281908" cy="32977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kumimoji="1" lang="ja-JP" altLang="en-US" sz="1500" kern="1200"/>
        </a:p>
      </dsp:txBody>
      <dsp:txXfrm>
        <a:off x="5190342" y="2041078"/>
        <a:ext cx="197336" cy="197867"/>
      </dsp:txXfrm>
    </dsp:sp>
    <dsp:sp modelId="{FC94496B-C99E-435A-A24E-28A789792F90}">
      <dsp:nvSpPr>
        <dsp:cNvPr id="0" name=""/>
        <dsp:cNvSpPr/>
      </dsp:nvSpPr>
      <dsp:spPr>
        <a:xfrm>
          <a:off x="5589269" y="1741084"/>
          <a:ext cx="1329757" cy="7978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請求</a:t>
          </a:r>
        </a:p>
      </dsp:txBody>
      <dsp:txXfrm>
        <a:off x="5612637" y="1764452"/>
        <a:ext cx="1283021" cy="751118"/>
      </dsp:txXfrm>
    </dsp:sp>
    <dsp:sp modelId="{23F63E2E-FEED-4660-A456-3B6DE2E4C9FA}">
      <dsp:nvSpPr>
        <dsp:cNvPr id="0" name=""/>
        <dsp:cNvSpPr/>
      </dsp:nvSpPr>
      <dsp:spPr>
        <a:xfrm>
          <a:off x="7052002" y="1975122"/>
          <a:ext cx="281908" cy="32977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kumimoji="1" lang="ja-JP" altLang="en-US" sz="1500" kern="1200"/>
        </a:p>
      </dsp:txBody>
      <dsp:txXfrm>
        <a:off x="7052002" y="2041078"/>
        <a:ext cx="197336" cy="197867"/>
      </dsp:txXfrm>
    </dsp:sp>
    <dsp:sp modelId="{FF720CB3-8F93-4B4A-B367-48E033F210D8}">
      <dsp:nvSpPr>
        <dsp:cNvPr id="0" name=""/>
        <dsp:cNvSpPr/>
      </dsp:nvSpPr>
      <dsp:spPr>
        <a:xfrm>
          <a:off x="7450929" y="1741084"/>
          <a:ext cx="1329757" cy="7978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回収</a:t>
          </a:r>
        </a:p>
      </dsp:txBody>
      <dsp:txXfrm>
        <a:off x="7474297" y="1764452"/>
        <a:ext cx="1283021" cy="7511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87C85B-96F2-4AA1-9550-53202A8E10B0}">
      <dsp:nvSpPr>
        <dsp:cNvPr id="0" name=""/>
        <dsp:cNvSpPr/>
      </dsp:nvSpPr>
      <dsp:spPr>
        <a:xfrm>
          <a:off x="0" y="227725"/>
          <a:ext cx="801088" cy="48065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注文</a:t>
          </a:r>
        </a:p>
      </dsp:txBody>
      <dsp:txXfrm>
        <a:off x="14078" y="241803"/>
        <a:ext cx="772932" cy="452497"/>
      </dsp:txXfrm>
    </dsp:sp>
    <dsp:sp modelId="{8147F5B4-067E-4E6B-B87E-BAEAACB0C778}">
      <dsp:nvSpPr>
        <dsp:cNvPr id="0" name=""/>
        <dsp:cNvSpPr/>
      </dsp:nvSpPr>
      <dsp:spPr>
        <a:xfrm>
          <a:off x="881197" y="368716"/>
          <a:ext cx="169830" cy="198670"/>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kumimoji="1" lang="ja-JP" altLang="en-US" sz="900" kern="1200"/>
        </a:p>
      </dsp:txBody>
      <dsp:txXfrm>
        <a:off x="881197" y="408450"/>
        <a:ext cx="118881" cy="119202"/>
      </dsp:txXfrm>
    </dsp:sp>
    <dsp:sp modelId="{474F2B7E-C974-4206-927F-F58DE3A1CE16}">
      <dsp:nvSpPr>
        <dsp:cNvPr id="0" name=""/>
        <dsp:cNvSpPr/>
      </dsp:nvSpPr>
      <dsp:spPr>
        <a:xfrm>
          <a:off x="1121524" y="227725"/>
          <a:ext cx="801088" cy="48065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加工</a:t>
          </a:r>
        </a:p>
      </dsp:txBody>
      <dsp:txXfrm>
        <a:off x="1135602" y="241803"/>
        <a:ext cx="772932" cy="452497"/>
      </dsp:txXfrm>
    </dsp:sp>
    <dsp:sp modelId="{2A9F1576-E240-4F9A-BE00-5F1629DAF2EE}">
      <dsp:nvSpPr>
        <dsp:cNvPr id="0" name=""/>
        <dsp:cNvSpPr/>
      </dsp:nvSpPr>
      <dsp:spPr>
        <a:xfrm>
          <a:off x="2002722" y="368716"/>
          <a:ext cx="169830" cy="198670"/>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kumimoji="1" lang="ja-JP" altLang="en-US" sz="900" kern="1200"/>
        </a:p>
      </dsp:txBody>
      <dsp:txXfrm>
        <a:off x="2002722" y="408450"/>
        <a:ext cx="118881" cy="119202"/>
      </dsp:txXfrm>
    </dsp:sp>
    <dsp:sp modelId="{322265B8-0419-46BD-BB34-CD823F9478AD}">
      <dsp:nvSpPr>
        <dsp:cNvPr id="0" name=""/>
        <dsp:cNvSpPr/>
      </dsp:nvSpPr>
      <dsp:spPr>
        <a:xfrm>
          <a:off x="2243049" y="227725"/>
          <a:ext cx="801088" cy="48065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納品</a:t>
          </a:r>
        </a:p>
      </dsp:txBody>
      <dsp:txXfrm>
        <a:off x="2257127" y="241803"/>
        <a:ext cx="772932" cy="452497"/>
      </dsp:txXfrm>
    </dsp:sp>
    <dsp:sp modelId="{FDAA68A7-012C-4546-824B-C97920413300}">
      <dsp:nvSpPr>
        <dsp:cNvPr id="0" name=""/>
        <dsp:cNvSpPr/>
      </dsp:nvSpPr>
      <dsp:spPr>
        <a:xfrm>
          <a:off x="3124247" y="368716"/>
          <a:ext cx="169830" cy="198670"/>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kumimoji="1" lang="ja-JP" altLang="en-US" sz="900" kern="1200"/>
        </a:p>
      </dsp:txBody>
      <dsp:txXfrm>
        <a:off x="3124247" y="408450"/>
        <a:ext cx="118881" cy="119202"/>
      </dsp:txXfrm>
    </dsp:sp>
    <dsp:sp modelId="{AF3477FA-FD17-4A09-9B2C-F39A5AAC08B5}">
      <dsp:nvSpPr>
        <dsp:cNvPr id="0" name=""/>
        <dsp:cNvSpPr/>
      </dsp:nvSpPr>
      <dsp:spPr>
        <a:xfrm>
          <a:off x="3364573" y="227725"/>
          <a:ext cx="801088" cy="48065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請求</a:t>
          </a:r>
        </a:p>
      </dsp:txBody>
      <dsp:txXfrm>
        <a:off x="3378651" y="241803"/>
        <a:ext cx="772932" cy="452497"/>
      </dsp:txXfrm>
    </dsp:sp>
    <dsp:sp modelId="{00AB5E30-268B-4C58-B184-C4436CB6F2BD}">
      <dsp:nvSpPr>
        <dsp:cNvPr id="0" name=""/>
        <dsp:cNvSpPr/>
      </dsp:nvSpPr>
      <dsp:spPr>
        <a:xfrm>
          <a:off x="4245771" y="368716"/>
          <a:ext cx="169830" cy="198670"/>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kumimoji="1" lang="ja-JP" altLang="en-US" sz="900" kern="1200"/>
        </a:p>
      </dsp:txBody>
      <dsp:txXfrm>
        <a:off x="4245771" y="408450"/>
        <a:ext cx="118881" cy="119202"/>
      </dsp:txXfrm>
    </dsp:sp>
    <dsp:sp modelId="{0370A271-E204-4BFD-A7CC-4F7864DD2179}">
      <dsp:nvSpPr>
        <dsp:cNvPr id="0" name=""/>
        <dsp:cNvSpPr/>
      </dsp:nvSpPr>
      <dsp:spPr>
        <a:xfrm>
          <a:off x="4486098" y="227725"/>
          <a:ext cx="801088" cy="48065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入金</a:t>
          </a:r>
        </a:p>
      </dsp:txBody>
      <dsp:txXfrm>
        <a:off x="4500176" y="241803"/>
        <a:ext cx="772932" cy="452497"/>
      </dsp:txXfrm>
    </dsp:sp>
    <dsp:sp modelId="{B2856C97-412B-44D4-B349-3E2C60F0F0F6}">
      <dsp:nvSpPr>
        <dsp:cNvPr id="0" name=""/>
        <dsp:cNvSpPr/>
      </dsp:nvSpPr>
      <dsp:spPr>
        <a:xfrm>
          <a:off x="5367296" y="368716"/>
          <a:ext cx="169830" cy="198670"/>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kumimoji="1" lang="ja-JP" altLang="en-US" sz="900" kern="1200"/>
        </a:p>
      </dsp:txBody>
      <dsp:txXfrm>
        <a:off x="5367296" y="408450"/>
        <a:ext cx="118881" cy="119202"/>
      </dsp:txXfrm>
    </dsp:sp>
    <dsp:sp modelId="{04D34998-F176-44CA-86D6-4F51F0CAC1C2}">
      <dsp:nvSpPr>
        <dsp:cNvPr id="0" name=""/>
        <dsp:cNvSpPr/>
      </dsp:nvSpPr>
      <dsp:spPr>
        <a:xfrm>
          <a:off x="5607622" y="227725"/>
          <a:ext cx="801088" cy="48065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消込</a:t>
          </a:r>
        </a:p>
      </dsp:txBody>
      <dsp:txXfrm>
        <a:off x="5621700" y="241803"/>
        <a:ext cx="772932" cy="45249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87C85B-96F2-4AA1-9550-53202A8E10B0}">
      <dsp:nvSpPr>
        <dsp:cNvPr id="0" name=""/>
        <dsp:cNvSpPr/>
      </dsp:nvSpPr>
      <dsp:spPr>
        <a:xfrm>
          <a:off x="0" y="198812"/>
          <a:ext cx="897465" cy="53847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kumimoji="1" lang="ja-JP" altLang="en-US" sz="2200" kern="1200" dirty="0"/>
            <a:t>受注</a:t>
          </a:r>
        </a:p>
      </dsp:txBody>
      <dsp:txXfrm>
        <a:off x="15772" y="214584"/>
        <a:ext cx="865921" cy="506935"/>
      </dsp:txXfrm>
    </dsp:sp>
    <dsp:sp modelId="{8147F5B4-067E-4E6B-B87E-BAEAACB0C778}">
      <dsp:nvSpPr>
        <dsp:cNvPr id="0" name=""/>
        <dsp:cNvSpPr/>
      </dsp:nvSpPr>
      <dsp:spPr>
        <a:xfrm>
          <a:off x="987211" y="356766"/>
          <a:ext cx="190262" cy="222571"/>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p>
      </dsp:txBody>
      <dsp:txXfrm>
        <a:off x="987211" y="401280"/>
        <a:ext cx="133183" cy="133543"/>
      </dsp:txXfrm>
    </dsp:sp>
    <dsp:sp modelId="{474F2B7E-C974-4206-927F-F58DE3A1CE16}">
      <dsp:nvSpPr>
        <dsp:cNvPr id="0" name=""/>
        <dsp:cNvSpPr/>
      </dsp:nvSpPr>
      <dsp:spPr>
        <a:xfrm>
          <a:off x="1256451" y="198812"/>
          <a:ext cx="897465" cy="53847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kumimoji="1" lang="ja-JP" altLang="en-US" sz="2200" kern="1200" dirty="0"/>
            <a:t>加工</a:t>
          </a:r>
        </a:p>
      </dsp:txBody>
      <dsp:txXfrm>
        <a:off x="1272223" y="214584"/>
        <a:ext cx="865921" cy="506935"/>
      </dsp:txXfrm>
    </dsp:sp>
    <dsp:sp modelId="{2A9F1576-E240-4F9A-BE00-5F1629DAF2EE}">
      <dsp:nvSpPr>
        <dsp:cNvPr id="0" name=""/>
        <dsp:cNvSpPr/>
      </dsp:nvSpPr>
      <dsp:spPr>
        <a:xfrm>
          <a:off x="2243662" y="356766"/>
          <a:ext cx="190262" cy="222571"/>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p>
      </dsp:txBody>
      <dsp:txXfrm>
        <a:off x="2243662" y="401280"/>
        <a:ext cx="133183" cy="133543"/>
      </dsp:txXfrm>
    </dsp:sp>
    <dsp:sp modelId="{322265B8-0419-46BD-BB34-CD823F9478AD}">
      <dsp:nvSpPr>
        <dsp:cNvPr id="0" name=""/>
        <dsp:cNvSpPr/>
      </dsp:nvSpPr>
      <dsp:spPr>
        <a:xfrm>
          <a:off x="2512902" y="198812"/>
          <a:ext cx="897465" cy="53847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kumimoji="1" lang="ja-JP" altLang="en-US" sz="2200" kern="1200" dirty="0"/>
            <a:t>納品</a:t>
          </a:r>
        </a:p>
      </dsp:txBody>
      <dsp:txXfrm>
        <a:off x="2528674" y="214584"/>
        <a:ext cx="865921" cy="506935"/>
      </dsp:txXfrm>
    </dsp:sp>
    <dsp:sp modelId="{FDAA68A7-012C-4546-824B-C97920413300}">
      <dsp:nvSpPr>
        <dsp:cNvPr id="0" name=""/>
        <dsp:cNvSpPr/>
      </dsp:nvSpPr>
      <dsp:spPr>
        <a:xfrm>
          <a:off x="3500113" y="356766"/>
          <a:ext cx="190262" cy="222571"/>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p>
      </dsp:txBody>
      <dsp:txXfrm>
        <a:off x="3500113" y="401280"/>
        <a:ext cx="133183" cy="133543"/>
      </dsp:txXfrm>
    </dsp:sp>
    <dsp:sp modelId="{AF3477FA-FD17-4A09-9B2C-F39A5AAC08B5}">
      <dsp:nvSpPr>
        <dsp:cNvPr id="0" name=""/>
        <dsp:cNvSpPr/>
      </dsp:nvSpPr>
      <dsp:spPr>
        <a:xfrm>
          <a:off x="3769353" y="198812"/>
          <a:ext cx="897465" cy="53847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kumimoji="1" lang="ja-JP" altLang="en-US" sz="2200" kern="1200" dirty="0"/>
            <a:t>請求</a:t>
          </a:r>
        </a:p>
      </dsp:txBody>
      <dsp:txXfrm>
        <a:off x="3785125" y="214584"/>
        <a:ext cx="865921" cy="506935"/>
      </dsp:txXfrm>
    </dsp:sp>
    <dsp:sp modelId="{00AB5E30-268B-4C58-B184-C4436CB6F2BD}">
      <dsp:nvSpPr>
        <dsp:cNvPr id="0" name=""/>
        <dsp:cNvSpPr/>
      </dsp:nvSpPr>
      <dsp:spPr>
        <a:xfrm>
          <a:off x="4756565" y="356766"/>
          <a:ext cx="190262" cy="222571"/>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p>
      </dsp:txBody>
      <dsp:txXfrm>
        <a:off x="4756565" y="401280"/>
        <a:ext cx="133183" cy="133543"/>
      </dsp:txXfrm>
    </dsp:sp>
    <dsp:sp modelId="{0370A271-E204-4BFD-A7CC-4F7864DD2179}">
      <dsp:nvSpPr>
        <dsp:cNvPr id="0" name=""/>
        <dsp:cNvSpPr/>
      </dsp:nvSpPr>
      <dsp:spPr>
        <a:xfrm>
          <a:off x="5025804" y="198812"/>
          <a:ext cx="897465" cy="53847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kumimoji="1" lang="ja-JP" altLang="en-US" sz="2200" kern="1200" dirty="0"/>
            <a:t>入金</a:t>
          </a:r>
        </a:p>
      </dsp:txBody>
      <dsp:txXfrm>
        <a:off x="5041576" y="214584"/>
        <a:ext cx="865921" cy="506935"/>
      </dsp:txXfrm>
    </dsp:sp>
    <dsp:sp modelId="{B2856C97-412B-44D4-B349-3E2C60F0F0F6}">
      <dsp:nvSpPr>
        <dsp:cNvPr id="0" name=""/>
        <dsp:cNvSpPr/>
      </dsp:nvSpPr>
      <dsp:spPr>
        <a:xfrm>
          <a:off x="6013016" y="356766"/>
          <a:ext cx="190262" cy="222571"/>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p>
      </dsp:txBody>
      <dsp:txXfrm>
        <a:off x="6013016" y="401280"/>
        <a:ext cx="133183" cy="133543"/>
      </dsp:txXfrm>
    </dsp:sp>
    <dsp:sp modelId="{04D34998-F176-44CA-86D6-4F51F0CAC1C2}">
      <dsp:nvSpPr>
        <dsp:cNvPr id="0" name=""/>
        <dsp:cNvSpPr/>
      </dsp:nvSpPr>
      <dsp:spPr>
        <a:xfrm>
          <a:off x="6282255" y="198812"/>
          <a:ext cx="897465" cy="53847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kumimoji="1" lang="ja-JP" altLang="en-US" sz="2200" kern="1200" dirty="0"/>
            <a:t>消込</a:t>
          </a:r>
        </a:p>
      </dsp:txBody>
      <dsp:txXfrm>
        <a:off x="6298027" y="214584"/>
        <a:ext cx="865921" cy="5069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92D68-C2FA-412B-B85B-F2C9CF5C455F}">
      <dsp:nvSpPr>
        <dsp:cNvPr id="0" name=""/>
        <dsp:cNvSpPr/>
      </dsp:nvSpPr>
      <dsp:spPr>
        <a:xfrm>
          <a:off x="35729" y="1090237"/>
          <a:ext cx="2136628" cy="194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marL="0" lvl="0" indent="0" algn="l" defTabSz="355600">
            <a:lnSpc>
              <a:spcPct val="90000"/>
            </a:lnSpc>
            <a:spcBef>
              <a:spcPct val="0"/>
            </a:spcBef>
            <a:spcAft>
              <a:spcPct val="35000"/>
            </a:spcAft>
            <a:buNone/>
          </a:pPr>
          <a:endParaRPr kumimoji="1" lang="ja-JP" altLang="en-US" sz="800" kern="1200"/>
        </a:p>
      </dsp:txBody>
      <dsp:txXfrm>
        <a:off x="35729" y="1090237"/>
        <a:ext cx="2136628" cy="194238"/>
      </dsp:txXfrm>
    </dsp:sp>
    <dsp:sp modelId="{63B03BA1-CFE9-499F-B28F-C3CC001485CF}">
      <dsp:nvSpPr>
        <dsp:cNvPr id="0" name=""/>
        <dsp:cNvSpPr/>
      </dsp:nvSpPr>
      <dsp:spPr>
        <a:xfrm>
          <a:off x="35729" y="1284476"/>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4E75C9-02B9-4098-AC29-60EBEA3BDDBC}">
      <dsp:nvSpPr>
        <dsp:cNvPr id="0" name=""/>
        <dsp:cNvSpPr/>
      </dsp:nvSpPr>
      <dsp:spPr>
        <a:xfrm>
          <a:off x="336044" y="1284476"/>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CE1CC4-5A62-4E76-AD66-7DD9A74A834E}">
      <dsp:nvSpPr>
        <dsp:cNvPr id="0" name=""/>
        <dsp:cNvSpPr/>
      </dsp:nvSpPr>
      <dsp:spPr>
        <a:xfrm>
          <a:off x="636596" y="1284476"/>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500E86-3B71-450A-B72B-F5D3B47757EA}">
      <dsp:nvSpPr>
        <dsp:cNvPr id="0" name=""/>
        <dsp:cNvSpPr/>
      </dsp:nvSpPr>
      <dsp:spPr>
        <a:xfrm>
          <a:off x="936911" y="1284476"/>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2BA85F-17F5-4E7E-82C8-FAB4F1CDF499}">
      <dsp:nvSpPr>
        <dsp:cNvPr id="0" name=""/>
        <dsp:cNvSpPr/>
      </dsp:nvSpPr>
      <dsp:spPr>
        <a:xfrm>
          <a:off x="1237464" y="1284476"/>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AC71EC-AB3C-4432-86D8-3C232A164300}">
      <dsp:nvSpPr>
        <dsp:cNvPr id="0" name=""/>
        <dsp:cNvSpPr/>
      </dsp:nvSpPr>
      <dsp:spPr>
        <a:xfrm>
          <a:off x="1537779" y="1284476"/>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C1B15E-775D-4CD8-88B4-8B8D0F6F3A21}">
      <dsp:nvSpPr>
        <dsp:cNvPr id="0" name=""/>
        <dsp:cNvSpPr/>
      </dsp:nvSpPr>
      <dsp:spPr>
        <a:xfrm>
          <a:off x="1838331" y="1284476"/>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CC384C-8D43-4B12-9D97-4EC76DE76FAF}">
      <dsp:nvSpPr>
        <dsp:cNvPr id="0" name=""/>
        <dsp:cNvSpPr/>
      </dsp:nvSpPr>
      <dsp:spPr>
        <a:xfrm>
          <a:off x="35729" y="1324043"/>
          <a:ext cx="2164404" cy="31653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666750">
            <a:lnSpc>
              <a:spcPct val="90000"/>
            </a:lnSpc>
            <a:spcBef>
              <a:spcPct val="0"/>
            </a:spcBef>
            <a:spcAft>
              <a:spcPct val="35000"/>
            </a:spcAft>
            <a:buNone/>
          </a:pPr>
          <a:r>
            <a:rPr kumimoji="1" lang="en-US" altLang="ja-JP" sz="1500" kern="1200" dirty="0"/>
            <a:t>Cloud</a:t>
          </a:r>
          <a:r>
            <a:rPr kumimoji="1" lang="ja-JP" altLang="en-US" sz="1500" kern="1200" dirty="0"/>
            <a:t>会計１</a:t>
          </a:r>
        </a:p>
      </dsp:txBody>
      <dsp:txXfrm>
        <a:off x="35729" y="1324043"/>
        <a:ext cx="2164404" cy="316537"/>
      </dsp:txXfrm>
    </dsp:sp>
    <dsp:sp modelId="{CBFD58E4-99AD-48C6-ACC7-128C9E1700B1}">
      <dsp:nvSpPr>
        <dsp:cNvPr id="0" name=""/>
        <dsp:cNvSpPr/>
      </dsp:nvSpPr>
      <dsp:spPr>
        <a:xfrm>
          <a:off x="35729" y="1762444"/>
          <a:ext cx="2136628" cy="194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marL="0" lvl="0" indent="0" algn="l" defTabSz="355600">
            <a:lnSpc>
              <a:spcPct val="90000"/>
            </a:lnSpc>
            <a:spcBef>
              <a:spcPct val="0"/>
            </a:spcBef>
            <a:spcAft>
              <a:spcPct val="35000"/>
            </a:spcAft>
            <a:buNone/>
          </a:pPr>
          <a:endParaRPr kumimoji="1" lang="ja-JP" altLang="en-US" sz="800" kern="1200"/>
        </a:p>
      </dsp:txBody>
      <dsp:txXfrm>
        <a:off x="35729" y="1762444"/>
        <a:ext cx="2136628" cy="194238"/>
      </dsp:txXfrm>
    </dsp:sp>
    <dsp:sp modelId="{CB7FA5EB-1FD4-4091-BCD8-35D196336DE0}">
      <dsp:nvSpPr>
        <dsp:cNvPr id="0" name=""/>
        <dsp:cNvSpPr/>
      </dsp:nvSpPr>
      <dsp:spPr>
        <a:xfrm>
          <a:off x="35729" y="1956683"/>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72DE96-EE7A-4B22-94C4-C3DB9B244D67}">
      <dsp:nvSpPr>
        <dsp:cNvPr id="0" name=""/>
        <dsp:cNvSpPr/>
      </dsp:nvSpPr>
      <dsp:spPr>
        <a:xfrm>
          <a:off x="336044" y="1956683"/>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85DC79-8BA5-4E1C-95CC-B63277067024}">
      <dsp:nvSpPr>
        <dsp:cNvPr id="0" name=""/>
        <dsp:cNvSpPr/>
      </dsp:nvSpPr>
      <dsp:spPr>
        <a:xfrm>
          <a:off x="636596" y="1956683"/>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CAE8E3-F3D0-48B0-828F-60934DD2FD7F}">
      <dsp:nvSpPr>
        <dsp:cNvPr id="0" name=""/>
        <dsp:cNvSpPr/>
      </dsp:nvSpPr>
      <dsp:spPr>
        <a:xfrm>
          <a:off x="936911" y="1956683"/>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EB42DD-269A-4BC6-8C58-D67FEB72A58F}">
      <dsp:nvSpPr>
        <dsp:cNvPr id="0" name=""/>
        <dsp:cNvSpPr/>
      </dsp:nvSpPr>
      <dsp:spPr>
        <a:xfrm>
          <a:off x="1237464" y="1956683"/>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0499B4-6788-48ED-903E-AB9F13606A65}">
      <dsp:nvSpPr>
        <dsp:cNvPr id="0" name=""/>
        <dsp:cNvSpPr/>
      </dsp:nvSpPr>
      <dsp:spPr>
        <a:xfrm>
          <a:off x="1537779" y="1956683"/>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7BB9A6-F797-4F4F-B5B7-E1FFBF8ADB8E}">
      <dsp:nvSpPr>
        <dsp:cNvPr id="0" name=""/>
        <dsp:cNvSpPr/>
      </dsp:nvSpPr>
      <dsp:spPr>
        <a:xfrm>
          <a:off x="1838331" y="1956683"/>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826CCF-7FA7-4449-90F6-388CF024E65C}">
      <dsp:nvSpPr>
        <dsp:cNvPr id="0" name=""/>
        <dsp:cNvSpPr/>
      </dsp:nvSpPr>
      <dsp:spPr>
        <a:xfrm>
          <a:off x="35729" y="1996250"/>
          <a:ext cx="2164404" cy="31653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666750">
            <a:lnSpc>
              <a:spcPct val="90000"/>
            </a:lnSpc>
            <a:spcBef>
              <a:spcPct val="0"/>
            </a:spcBef>
            <a:spcAft>
              <a:spcPct val="35000"/>
            </a:spcAft>
            <a:buNone/>
          </a:pPr>
          <a:r>
            <a:rPr kumimoji="1" lang="en-US" altLang="ja-JP" sz="1500" kern="1200" dirty="0"/>
            <a:t>Cloud</a:t>
          </a:r>
          <a:r>
            <a:rPr kumimoji="1" lang="ja-JP" altLang="en-US" sz="1500" kern="1200" dirty="0"/>
            <a:t>会計２</a:t>
          </a:r>
        </a:p>
      </dsp:txBody>
      <dsp:txXfrm>
        <a:off x="35729" y="1996250"/>
        <a:ext cx="2164404" cy="316537"/>
      </dsp:txXfrm>
    </dsp:sp>
    <dsp:sp modelId="{126F2740-66C7-44B1-A586-4C9133CD6420}">
      <dsp:nvSpPr>
        <dsp:cNvPr id="0" name=""/>
        <dsp:cNvSpPr/>
      </dsp:nvSpPr>
      <dsp:spPr>
        <a:xfrm>
          <a:off x="35729" y="2434651"/>
          <a:ext cx="2136628" cy="194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marL="0" lvl="0" indent="0" algn="l" defTabSz="355600">
            <a:lnSpc>
              <a:spcPct val="90000"/>
            </a:lnSpc>
            <a:spcBef>
              <a:spcPct val="0"/>
            </a:spcBef>
            <a:spcAft>
              <a:spcPct val="35000"/>
            </a:spcAft>
            <a:buNone/>
          </a:pPr>
          <a:endParaRPr kumimoji="1" lang="ja-JP" altLang="en-US" sz="800" kern="1200"/>
        </a:p>
      </dsp:txBody>
      <dsp:txXfrm>
        <a:off x="35729" y="2434651"/>
        <a:ext cx="2136628" cy="194238"/>
      </dsp:txXfrm>
    </dsp:sp>
    <dsp:sp modelId="{A0009952-B04B-48EB-9AC3-D7192DD799BC}">
      <dsp:nvSpPr>
        <dsp:cNvPr id="0" name=""/>
        <dsp:cNvSpPr/>
      </dsp:nvSpPr>
      <dsp:spPr>
        <a:xfrm rot="11277484">
          <a:off x="1033096" y="3594709"/>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0D2D58-E9B6-4FDB-BFBF-E3F36B47BFA3}">
      <dsp:nvSpPr>
        <dsp:cNvPr id="0" name=""/>
        <dsp:cNvSpPr/>
      </dsp:nvSpPr>
      <dsp:spPr>
        <a:xfrm>
          <a:off x="336044" y="2628890"/>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86C358-B57C-46EC-A507-C0BC81A96DF1}">
      <dsp:nvSpPr>
        <dsp:cNvPr id="0" name=""/>
        <dsp:cNvSpPr/>
      </dsp:nvSpPr>
      <dsp:spPr>
        <a:xfrm>
          <a:off x="636596" y="2628890"/>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7B263A-7446-4E19-9A6F-5A0BEE507FF7}">
      <dsp:nvSpPr>
        <dsp:cNvPr id="0" name=""/>
        <dsp:cNvSpPr/>
      </dsp:nvSpPr>
      <dsp:spPr>
        <a:xfrm flipV="1">
          <a:off x="734473" y="3225947"/>
          <a:ext cx="499971" cy="261760"/>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00FEBD-A455-4246-999C-F33C150F81C1}">
      <dsp:nvSpPr>
        <dsp:cNvPr id="0" name=""/>
        <dsp:cNvSpPr/>
      </dsp:nvSpPr>
      <dsp:spPr>
        <a:xfrm>
          <a:off x="1237464" y="2628890"/>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8791F9-BA2C-4906-99CF-03B31438DDE8}">
      <dsp:nvSpPr>
        <dsp:cNvPr id="0" name=""/>
        <dsp:cNvSpPr/>
      </dsp:nvSpPr>
      <dsp:spPr>
        <a:xfrm>
          <a:off x="1537779" y="2628890"/>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BD5114-1985-49E4-9AE5-D4E37863A5A7}">
      <dsp:nvSpPr>
        <dsp:cNvPr id="0" name=""/>
        <dsp:cNvSpPr/>
      </dsp:nvSpPr>
      <dsp:spPr>
        <a:xfrm>
          <a:off x="1838331" y="2628890"/>
          <a:ext cx="499971" cy="39567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2AB0CB-B900-4748-B910-3EC5B1240562}">
      <dsp:nvSpPr>
        <dsp:cNvPr id="0" name=""/>
        <dsp:cNvSpPr/>
      </dsp:nvSpPr>
      <dsp:spPr>
        <a:xfrm>
          <a:off x="35729" y="2668457"/>
          <a:ext cx="2164404" cy="31653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666750">
            <a:lnSpc>
              <a:spcPct val="90000"/>
            </a:lnSpc>
            <a:spcBef>
              <a:spcPct val="0"/>
            </a:spcBef>
            <a:spcAft>
              <a:spcPct val="35000"/>
            </a:spcAft>
            <a:buNone/>
          </a:pPr>
          <a:r>
            <a:rPr kumimoji="1" lang="en-US" altLang="ja-JP" sz="1500" kern="1200" dirty="0"/>
            <a:t>Cloud</a:t>
          </a:r>
          <a:r>
            <a:rPr kumimoji="1" lang="ja-JP" altLang="en-US" sz="1500" kern="1200" dirty="0"/>
            <a:t>会計３</a:t>
          </a:r>
        </a:p>
      </dsp:txBody>
      <dsp:txXfrm>
        <a:off x="35729" y="2668457"/>
        <a:ext cx="2164404" cy="316537"/>
      </dsp:txXfrm>
    </dsp:sp>
  </dsp:spTree>
</dsp:drawing>
</file>

<file path=ppt/diagrams/layout1.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 y="0"/>
            <a:ext cx="2984871" cy="501015"/>
          </a:xfrm>
          <a:prstGeom prst="rect">
            <a:avLst/>
          </a:prstGeom>
          <a:noFill/>
          <a:ln w="9525">
            <a:noFill/>
            <a:miter lim="800000"/>
            <a:headEnd/>
            <a:tailEnd/>
          </a:ln>
        </p:spPr>
        <p:txBody>
          <a:bodyPr vert="horz" wrap="square" lIns="93122" tIns="46561" rIns="93122" bIns="46561" numCol="1" anchor="t" anchorCtr="0" compatLnSpc="1">
            <a:prstTxWarp prst="textNoShape">
              <a:avLst/>
            </a:prstTxWarp>
          </a:bodyPr>
          <a:lstStyle>
            <a:lvl1pPr eaLnBrk="1" hangingPunct="1">
              <a:spcBef>
                <a:spcPct val="50000"/>
              </a:spcBef>
              <a:defRPr sz="1200"/>
            </a:lvl1pPr>
          </a:lstStyle>
          <a:p>
            <a:pPr>
              <a:defRPr/>
            </a:pPr>
            <a:endParaRPr lang="en-US" altLang="ja-JP"/>
          </a:p>
        </p:txBody>
      </p:sp>
      <p:sp>
        <p:nvSpPr>
          <p:cNvPr id="2051" name="Rectangle 3"/>
          <p:cNvSpPr>
            <a:spLocks noGrp="1" noChangeArrowheads="1"/>
          </p:cNvSpPr>
          <p:nvPr>
            <p:ph type="dt" sz="quarter" idx="1"/>
          </p:nvPr>
        </p:nvSpPr>
        <p:spPr bwMode="auto">
          <a:xfrm>
            <a:off x="3903293" y="0"/>
            <a:ext cx="2984871" cy="501015"/>
          </a:xfrm>
          <a:prstGeom prst="rect">
            <a:avLst/>
          </a:prstGeom>
          <a:noFill/>
          <a:ln w="9525">
            <a:noFill/>
            <a:miter lim="800000"/>
            <a:headEnd/>
            <a:tailEnd/>
          </a:ln>
        </p:spPr>
        <p:txBody>
          <a:bodyPr vert="horz" wrap="square" lIns="93122" tIns="46561" rIns="93122" bIns="46561" numCol="1" anchor="t" anchorCtr="0" compatLnSpc="1">
            <a:prstTxWarp prst="textNoShape">
              <a:avLst/>
            </a:prstTxWarp>
          </a:bodyPr>
          <a:lstStyle>
            <a:lvl1pPr algn="r" eaLnBrk="1" hangingPunct="1">
              <a:spcBef>
                <a:spcPct val="50000"/>
              </a:spcBef>
              <a:defRPr sz="1200"/>
            </a:lvl1pPr>
          </a:lstStyle>
          <a:p>
            <a:pPr>
              <a:defRPr/>
            </a:pPr>
            <a:endParaRPr lang="en-US" altLang="ja-JP"/>
          </a:p>
        </p:txBody>
      </p:sp>
      <p:sp>
        <p:nvSpPr>
          <p:cNvPr id="2052" name="Rectangle 4"/>
          <p:cNvSpPr>
            <a:spLocks noGrp="1" noChangeArrowheads="1"/>
          </p:cNvSpPr>
          <p:nvPr>
            <p:ph type="ftr" sz="quarter" idx="2"/>
          </p:nvPr>
        </p:nvSpPr>
        <p:spPr bwMode="auto">
          <a:xfrm>
            <a:off x="1" y="9519285"/>
            <a:ext cx="2984871" cy="501015"/>
          </a:xfrm>
          <a:prstGeom prst="rect">
            <a:avLst/>
          </a:prstGeom>
          <a:noFill/>
          <a:ln w="9525">
            <a:noFill/>
            <a:miter lim="800000"/>
            <a:headEnd/>
            <a:tailEnd/>
          </a:ln>
        </p:spPr>
        <p:txBody>
          <a:bodyPr vert="horz" wrap="square" lIns="93122" tIns="46561" rIns="93122" bIns="46561" numCol="1" anchor="b" anchorCtr="0" compatLnSpc="1">
            <a:prstTxWarp prst="textNoShape">
              <a:avLst/>
            </a:prstTxWarp>
          </a:bodyPr>
          <a:lstStyle>
            <a:lvl1pPr eaLnBrk="1" hangingPunct="1">
              <a:spcBef>
                <a:spcPct val="50000"/>
              </a:spcBef>
              <a:defRPr sz="1200"/>
            </a:lvl1pPr>
          </a:lstStyle>
          <a:p>
            <a:pPr>
              <a:defRPr/>
            </a:pPr>
            <a:endParaRPr lang="en-US" altLang="ja-JP"/>
          </a:p>
        </p:txBody>
      </p:sp>
      <p:sp>
        <p:nvSpPr>
          <p:cNvPr id="2053" name="Rectangle 5"/>
          <p:cNvSpPr>
            <a:spLocks noGrp="1" noChangeArrowheads="1"/>
          </p:cNvSpPr>
          <p:nvPr>
            <p:ph type="sldNum" sz="quarter" idx="3"/>
          </p:nvPr>
        </p:nvSpPr>
        <p:spPr bwMode="auto">
          <a:xfrm>
            <a:off x="3903293" y="9519285"/>
            <a:ext cx="2984871" cy="501015"/>
          </a:xfrm>
          <a:prstGeom prst="rect">
            <a:avLst/>
          </a:prstGeom>
          <a:noFill/>
          <a:ln w="9525">
            <a:noFill/>
            <a:miter lim="800000"/>
            <a:headEnd/>
            <a:tailEnd/>
          </a:ln>
        </p:spPr>
        <p:txBody>
          <a:bodyPr vert="horz" wrap="square" lIns="93122" tIns="46561" rIns="93122" bIns="46561" numCol="1" anchor="b" anchorCtr="0" compatLnSpc="1">
            <a:prstTxWarp prst="textNoShape">
              <a:avLst/>
            </a:prstTxWarp>
          </a:bodyPr>
          <a:lstStyle>
            <a:lvl1pPr algn="r" eaLnBrk="1" hangingPunct="1">
              <a:spcBef>
                <a:spcPct val="50000"/>
              </a:spcBef>
              <a:defRPr sz="1200"/>
            </a:lvl1pPr>
          </a:lstStyle>
          <a:p>
            <a:pPr>
              <a:defRPr/>
            </a:pPr>
            <a:fld id="{D79F0EDB-8A11-4556-BDFC-79713C96E190}" type="slidenum">
              <a:rPr lang="en-US" altLang="ja-JP"/>
              <a:pPr>
                <a:defRPr/>
              </a:pPr>
              <a:t>‹#›</a:t>
            </a:fld>
            <a:endParaRPr lang="en-US" altLang="ja-JP"/>
          </a:p>
        </p:txBody>
      </p:sp>
    </p:spTree>
    <p:extLst>
      <p:ext uri="{BB962C8B-B14F-4D97-AF65-F5344CB8AC3E}">
        <p14:creationId xmlns:p14="http://schemas.microsoft.com/office/powerpoint/2010/main" val="1936215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2984871" cy="501015"/>
          </a:xfrm>
          <a:prstGeom prst="rect">
            <a:avLst/>
          </a:prstGeom>
          <a:noFill/>
          <a:ln w="9525">
            <a:noFill/>
            <a:miter lim="800000"/>
            <a:headEnd/>
            <a:tailEnd/>
          </a:ln>
        </p:spPr>
        <p:txBody>
          <a:bodyPr vert="horz" wrap="square" lIns="93122" tIns="46561" rIns="93122" bIns="46561" numCol="1" anchor="t" anchorCtr="0" compatLnSpc="1">
            <a:prstTxWarp prst="textNoShape">
              <a:avLst/>
            </a:prstTxWarp>
          </a:bodyPr>
          <a:lstStyle>
            <a:lvl1pPr eaLnBrk="1" hangingPunct="1">
              <a:spcBef>
                <a:spcPct val="50000"/>
              </a:spcBef>
              <a:defRPr sz="1200"/>
            </a:lvl1pPr>
          </a:lstStyle>
          <a:p>
            <a:pPr>
              <a:defRPr/>
            </a:pPr>
            <a:endParaRPr lang="en-US" altLang="ja-JP"/>
          </a:p>
        </p:txBody>
      </p:sp>
      <p:sp>
        <p:nvSpPr>
          <p:cNvPr id="4099" name="Rectangle 3"/>
          <p:cNvSpPr>
            <a:spLocks noGrp="1" noChangeArrowheads="1"/>
          </p:cNvSpPr>
          <p:nvPr>
            <p:ph type="dt" idx="1"/>
          </p:nvPr>
        </p:nvSpPr>
        <p:spPr bwMode="auto">
          <a:xfrm>
            <a:off x="3903293" y="0"/>
            <a:ext cx="2984871" cy="501015"/>
          </a:xfrm>
          <a:prstGeom prst="rect">
            <a:avLst/>
          </a:prstGeom>
          <a:noFill/>
          <a:ln w="9525">
            <a:noFill/>
            <a:miter lim="800000"/>
            <a:headEnd/>
            <a:tailEnd/>
          </a:ln>
        </p:spPr>
        <p:txBody>
          <a:bodyPr vert="horz" wrap="square" lIns="93122" tIns="46561" rIns="93122" bIns="46561" numCol="1" anchor="t" anchorCtr="0" compatLnSpc="1">
            <a:prstTxWarp prst="textNoShape">
              <a:avLst/>
            </a:prstTxWarp>
          </a:bodyPr>
          <a:lstStyle>
            <a:lvl1pPr algn="r" eaLnBrk="1" hangingPunct="1">
              <a:spcBef>
                <a:spcPct val="50000"/>
              </a:spcBef>
              <a:defRPr sz="1200"/>
            </a:lvl1pPr>
          </a:lstStyle>
          <a:p>
            <a:pPr>
              <a:defRPr/>
            </a:pPr>
            <a:endParaRPr lang="en-US" altLang="ja-JP"/>
          </a:p>
        </p:txBody>
      </p:sp>
      <p:sp>
        <p:nvSpPr>
          <p:cNvPr id="70660" name="Rectangle 4"/>
          <p:cNvSpPr>
            <a:spLocks noGrp="1" noRot="1" noChangeAspect="1" noChangeArrowheads="1"/>
          </p:cNvSpPr>
          <p:nvPr>
            <p:ph type="sldImg" idx="2"/>
          </p:nvPr>
        </p:nvSpPr>
        <p:spPr bwMode="auto">
          <a:xfrm>
            <a:off x="938213" y="750888"/>
            <a:ext cx="5011737" cy="3759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18422" y="4759643"/>
            <a:ext cx="5051320" cy="4509135"/>
          </a:xfrm>
          <a:prstGeom prst="rect">
            <a:avLst/>
          </a:prstGeom>
          <a:noFill/>
          <a:ln w="9525">
            <a:noFill/>
            <a:miter lim="800000"/>
            <a:headEnd/>
            <a:tailEnd/>
          </a:ln>
        </p:spPr>
        <p:txBody>
          <a:bodyPr vert="horz" wrap="square" lIns="93122" tIns="46561" rIns="93122" bIns="46561" numCol="1" anchor="t" anchorCtr="0" compatLnSpc="1">
            <a:prstTxWarp prst="textNoShape">
              <a:avLst/>
            </a:prstTxWarp>
          </a:bodyPr>
          <a:lstStyle/>
          <a:p>
            <a:pPr lvl="0"/>
            <a:r>
              <a:rPr lang="ja-JP" altLang="en-US" noProof="0"/>
              <a:t>マスターテキストの書式設定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4102" name="Rectangle 6"/>
          <p:cNvSpPr>
            <a:spLocks noGrp="1" noChangeArrowheads="1"/>
          </p:cNvSpPr>
          <p:nvPr>
            <p:ph type="ftr" sz="quarter" idx="4"/>
          </p:nvPr>
        </p:nvSpPr>
        <p:spPr bwMode="auto">
          <a:xfrm>
            <a:off x="1" y="9519285"/>
            <a:ext cx="2984871" cy="501015"/>
          </a:xfrm>
          <a:prstGeom prst="rect">
            <a:avLst/>
          </a:prstGeom>
          <a:noFill/>
          <a:ln w="9525">
            <a:noFill/>
            <a:miter lim="800000"/>
            <a:headEnd/>
            <a:tailEnd/>
          </a:ln>
        </p:spPr>
        <p:txBody>
          <a:bodyPr vert="horz" wrap="square" lIns="93122" tIns="46561" rIns="93122" bIns="46561" numCol="1" anchor="b" anchorCtr="0" compatLnSpc="1">
            <a:prstTxWarp prst="textNoShape">
              <a:avLst/>
            </a:prstTxWarp>
          </a:bodyPr>
          <a:lstStyle>
            <a:lvl1pPr eaLnBrk="1" hangingPunct="1">
              <a:spcBef>
                <a:spcPct val="50000"/>
              </a:spcBef>
              <a:defRPr sz="1200"/>
            </a:lvl1pPr>
          </a:lstStyle>
          <a:p>
            <a:pPr>
              <a:defRPr/>
            </a:pPr>
            <a:endParaRPr lang="en-US" altLang="ja-JP"/>
          </a:p>
        </p:txBody>
      </p:sp>
      <p:sp>
        <p:nvSpPr>
          <p:cNvPr id="4103" name="Rectangle 7"/>
          <p:cNvSpPr>
            <a:spLocks noGrp="1" noChangeArrowheads="1"/>
          </p:cNvSpPr>
          <p:nvPr>
            <p:ph type="sldNum" sz="quarter" idx="5"/>
          </p:nvPr>
        </p:nvSpPr>
        <p:spPr bwMode="auto">
          <a:xfrm>
            <a:off x="3903293" y="9519285"/>
            <a:ext cx="2984871" cy="501015"/>
          </a:xfrm>
          <a:prstGeom prst="rect">
            <a:avLst/>
          </a:prstGeom>
          <a:noFill/>
          <a:ln w="9525">
            <a:noFill/>
            <a:miter lim="800000"/>
            <a:headEnd/>
            <a:tailEnd/>
          </a:ln>
        </p:spPr>
        <p:txBody>
          <a:bodyPr vert="horz" wrap="square" lIns="93122" tIns="46561" rIns="93122" bIns="46561" numCol="1" anchor="b" anchorCtr="0" compatLnSpc="1">
            <a:prstTxWarp prst="textNoShape">
              <a:avLst/>
            </a:prstTxWarp>
          </a:bodyPr>
          <a:lstStyle>
            <a:lvl1pPr algn="r" eaLnBrk="1" hangingPunct="1">
              <a:spcBef>
                <a:spcPct val="50000"/>
              </a:spcBef>
              <a:defRPr sz="1200"/>
            </a:lvl1pPr>
          </a:lstStyle>
          <a:p>
            <a:pPr>
              <a:defRPr/>
            </a:pPr>
            <a:fld id="{E6BF0700-A787-4FF1-9A76-802DCFE94AA8}" type="slidenum">
              <a:rPr lang="en-US" altLang="ja-JP"/>
              <a:pPr>
                <a:defRPr/>
              </a:pPr>
              <a:t>‹#›</a:t>
            </a:fld>
            <a:endParaRPr lang="en-US" altLang="ja-JP"/>
          </a:p>
        </p:txBody>
      </p:sp>
    </p:spTree>
    <p:extLst>
      <p:ext uri="{BB962C8B-B14F-4D97-AF65-F5344CB8AC3E}">
        <p14:creationId xmlns:p14="http://schemas.microsoft.com/office/powerpoint/2010/main" val="40308167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itchFamily="18" charset="0"/>
                <a:ea typeface="ＭＳ Ｐゴシック" pitchFamily="50" charset="-128"/>
              </a:defRPr>
            </a:lvl1pPr>
            <a:lvl2pPr marL="756620" indent="-291008">
              <a:defRPr kumimoji="1" sz="2400">
                <a:solidFill>
                  <a:schemeClr val="tx1"/>
                </a:solidFill>
                <a:latin typeface="Times New Roman" pitchFamily="18" charset="0"/>
                <a:ea typeface="ＭＳ Ｐゴシック" pitchFamily="50" charset="-128"/>
              </a:defRPr>
            </a:lvl2pPr>
            <a:lvl3pPr marL="1164031" indent="-232806">
              <a:defRPr kumimoji="1" sz="2400">
                <a:solidFill>
                  <a:schemeClr val="tx1"/>
                </a:solidFill>
                <a:latin typeface="Times New Roman" pitchFamily="18" charset="0"/>
                <a:ea typeface="ＭＳ Ｐゴシック" pitchFamily="50" charset="-128"/>
              </a:defRPr>
            </a:lvl3pPr>
            <a:lvl4pPr marL="1629644" indent="-232806">
              <a:defRPr kumimoji="1" sz="2400">
                <a:solidFill>
                  <a:schemeClr val="tx1"/>
                </a:solidFill>
                <a:latin typeface="Times New Roman" pitchFamily="18" charset="0"/>
                <a:ea typeface="ＭＳ Ｐゴシック" pitchFamily="50" charset="-128"/>
              </a:defRPr>
            </a:lvl4pPr>
            <a:lvl5pPr marL="2095256" indent="-232806">
              <a:defRPr kumimoji="1" sz="2400">
                <a:solidFill>
                  <a:schemeClr val="tx1"/>
                </a:solidFill>
                <a:latin typeface="Times New Roman" pitchFamily="18" charset="0"/>
                <a:ea typeface="ＭＳ Ｐゴシック" pitchFamily="50" charset="-128"/>
              </a:defRPr>
            </a:lvl5pPr>
            <a:lvl6pPr marL="2560869" indent="-232806"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3026481" indent="-232806"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92094" indent="-232806"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957706" indent="-232806"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0"/>
              </a:spcBef>
            </a:pPr>
            <a:fld id="{8B4122CA-F817-4425-AA3E-411D81AFC95A}" type="slidenum">
              <a:rPr lang="en-US" altLang="ja-JP" sz="1200"/>
              <a:pPr>
                <a:spcBef>
                  <a:spcPct val="0"/>
                </a:spcBef>
              </a:pPr>
              <a:t>1</a:t>
            </a:fld>
            <a:endParaRPr lang="en-US" altLang="ja-JP" sz="1200" dirty="0"/>
          </a:p>
        </p:txBody>
      </p:sp>
      <p:sp>
        <p:nvSpPr>
          <p:cNvPr id="71683" name="Rectangle 1026"/>
          <p:cNvSpPr>
            <a:spLocks noGrp="1" noRot="1" noChangeAspect="1" noChangeArrowheads="1" noTextEdit="1"/>
          </p:cNvSpPr>
          <p:nvPr>
            <p:ph type="sldImg"/>
          </p:nvPr>
        </p:nvSpPr>
        <p:spPr>
          <a:ln/>
        </p:spPr>
      </p:sp>
      <p:sp>
        <p:nvSpPr>
          <p:cNvPr id="71684"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ja-JP" altLang="en-US" sz="1000" dirty="0"/>
              <a:t>近年、企業において、</a:t>
            </a:r>
            <a:r>
              <a:rPr lang="en-US" altLang="ja-JP" sz="1000" dirty="0"/>
              <a:t>IT</a:t>
            </a:r>
            <a:r>
              <a:rPr lang="ja-JP" altLang="en-US" sz="1000" dirty="0"/>
              <a:t>投資を戦略的に実施するようになっています。従来の省力化投資にくらべて、その評価、マネジメントがどのように異なるか、考えてみましょう</a:t>
            </a:r>
          </a:p>
        </p:txBody>
      </p:sp>
    </p:spTree>
    <p:extLst>
      <p:ext uri="{BB962C8B-B14F-4D97-AF65-F5344CB8AC3E}">
        <p14:creationId xmlns:p14="http://schemas.microsoft.com/office/powerpoint/2010/main" val="174861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スライド イメージ プレースホルダ 1"/>
          <p:cNvSpPr>
            <a:spLocks noGrp="1" noRot="1" noChangeAspect="1" noTextEdit="1"/>
          </p:cNvSpPr>
          <p:nvPr>
            <p:ph type="sldImg"/>
          </p:nvPr>
        </p:nvSpPr>
        <p:spPr>
          <a:ln/>
        </p:spPr>
      </p:sp>
      <p:sp>
        <p:nvSpPr>
          <p:cNvPr id="186371"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ja-JP" altLang="en-US"/>
          </a:p>
        </p:txBody>
      </p:sp>
      <p:sp>
        <p:nvSpPr>
          <p:cNvPr id="186372"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itchFamily="18" charset="0"/>
                <a:ea typeface="ＭＳ Ｐゴシック" pitchFamily="50" charset="-128"/>
              </a:defRPr>
            </a:lvl1pPr>
            <a:lvl2pPr marL="756620" indent="-291008">
              <a:defRPr kumimoji="1" sz="2400">
                <a:solidFill>
                  <a:schemeClr val="tx1"/>
                </a:solidFill>
                <a:latin typeface="Times New Roman" pitchFamily="18" charset="0"/>
                <a:ea typeface="ＭＳ Ｐゴシック" pitchFamily="50" charset="-128"/>
              </a:defRPr>
            </a:lvl2pPr>
            <a:lvl3pPr marL="1164031" indent="-232806">
              <a:defRPr kumimoji="1" sz="2400">
                <a:solidFill>
                  <a:schemeClr val="tx1"/>
                </a:solidFill>
                <a:latin typeface="Times New Roman" pitchFamily="18" charset="0"/>
                <a:ea typeface="ＭＳ Ｐゴシック" pitchFamily="50" charset="-128"/>
              </a:defRPr>
            </a:lvl3pPr>
            <a:lvl4pPr marL="1629644" indent="-232806">
              <a:defRPr kumimoji="1" sz="2400">
                <a:solidFill>
                  <a:schemeClr val="tx1"/>
                </a:solidFill>
                <a:latin typeface="Times New Roman" pitchFamily="18" charset="0"/>
                <a:ea typeface="ＭＳ Ｐゴシック" pitchFamily="50" charset="-128"/>
              </a:defRPr>
            </a:lvl4pPr>
            <a:lvl5pPr marL="2095256" indent="-232806">
              <a:defRPr kumimoji="1" sz="2400">
                <a:solidFill>
                  <a:schemeClr val="tx1"/>
                </a:solidFill>
                <a:latin typeface="Times New Roman" pitchFamily="18" charset="0"/>
                <a:ea typeface="ＭＳ Ｐゴシック" pitchFamily="50" charset="-128"/>
              </a:defRPr>
            </a:lvl5pPr>
            <a:lvl6pPr marL="2560869" indent="-232806"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3026481" indent="-232806"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92094" indent="-232806"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957706" indent="-232806"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0"/>
              </a:spcBef>
            </a:pPr>
            <a:fld id="{B9F2B980-7B2E-477C-BDE8-0E826DBCE3A1}" type="slidenum">
              <a:rPr lang="ja-JP" altLang="en-US" sz="1200"/>
              <a:pPr>
                <a:spcBef>
                  <a:spcPct val="0"/>
                </a:spcBef>
              </a:pPr>
              <a:t>10</a:t>
            </a:fld>
            <a:endParaRPr lang="ja-JP" altLang="en-US" sz="1200"/>
          </a:p>
        </p:txBody>
      </p:sp>
    </p:spTree>
    <p:extLst>
      <p:ext uri="{BB962C8B-B14F-4D97-AF65-F5344CB8AC3E}">
        <p14:creationId xmlns:p14="http://schemas.microsoft.com/office/powerpoint/2010/main" val="1965085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026"/>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6259" name="Rectangle 1027"/>
          <p:cNvSpPr>
            <a:spLocks noGrp="1" noChangeArrowheads="1"/>
          </p:cNvSpPr>
          <p:nvPr>
            <p:ph type="body" idx="1"/>
          </p:nvPr>
        </p:nvSpPr>
        <p:spPr bwMode="auto">
          <a:solidFill>
            <a:srgbClr val="FFFFFF"/>
          </a:solidFill>
          <a:ln>
            <a:solidFill>
              <a:srgbClr val="000000"/>
            </a:solidFill>
            <a:miter lim="800000"/>
            <a:headEnd/>
            <a:tailEnd/>
          </a:ln>
        </p:spPr>
        <p:txBody>
          <a:bodyPr wrap="square" lIns="93112" tIns="46556" rIns="93112" bIns="46556" numCol="1" anchor="t" anchorCtr="0" compatLnSpc="1">
            <a:prstTxWarp prst="textNoShape">
              <a:avLst/>
            </a:prstTxWarp>
          </a:bodyPr>
          <a:lstStyle/>
          <a:p>
            <a:endParaRPr lang="en-US" altLang="ja-JP">
              <a:latin typeface="Times New Roman" pitchFamily="18" charset="0"/>
              <a:ea typeface="ＭＳ Ｐ明朝" charset="-128"/>
            </a:endParaRPr>
          </a:p>
        </p:txBody>
      </p:sp>
    </p:spTree>
    <p:extLst>
      <p:ext uri="{BB962C8B-B14F-4D97-AF65-F5344CB8AC3E}">
        <p14:creationId xmlns:p14="http://schemas.microsoft.com/office/powerpoint/2010/main" val="15708218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スライド イメージ プレースホルダ 1"/>
          <p:cNvSpPr>
            <a:spLocks noGrp="1" noRot="1" noChangeAspect="1" noTextEdit="1"/>
          </p:cNvSpPr>
          <p:nvPr>
            <p:ph type="sldImg"/>
          </p:nvPr>
        </p:nvSpPr>
        <p:spPr>
          <a:ln/>
        </p:spPr>
      </p:sp>
      <p:sp>
        <p:nvSpPr>
          <p:cNvPr id="189443"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9444"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itchFamily="18" charset="0"/>
                <a:ea typeface="ＭＳ Ｐゴシック" pitchFamily="50" charset="-128"/>
              </a:defRPr>
            </a:lvl1pPr>
            <a:lvl2pPr marL="756620" indent="-291008">
              <a:defRPr kumimoji="1" sz="2400">
                <a:solidFill>
                  <a:schemeClr val="tx1"/>
                </a:solidFill>
                <a:latin typeface="Times New Roman" pitchFamily="18" charset="0"/>
                <a:ea typeface="ＭＳ Ｐゴシック" pitchFamily="50" charset="-128"/>
              </a:defRPr>
            </a:lvl2pPr>
            <a:lvl3pPr marL="1164031" indent="-232806">
              <a:defRPr kumimoji="1" sz="2400">
                <a:solidFill>
                  <a:schemeClr val="tx1"/>
                </a:solidFill>
                <a:latin typeface="Times New Roman" pitchFamily="18" charset="0"/>
                <a:ea typeface="ＭＳ Ｐゴシック" pitchFamily="50" charset="-128"/>
              </a:defRPr>
            </a:lvl3pPr>
            <a:lvl4pPr marL="1629644" indent="-232806">
              <a:defRPr kumimoji="1" sz="2400">
                <a:solidFill>
                  <a:schemeClr val="tx1"/>
                </a:solidFill>
                <a:latin typeface="Times New Roman" pitchFamily="18" charset="0"/>
                <a:ea typeface="ＭＳ Ｐゴシック" pitchFamily="50" charset="-128"/>
              </a:defRPr>
            </a:lvl4pPr>
            <a:lvl5pPr marL="2095256" indent="-232806">
              <a:defRPr kumimoji="1" sz="2400">
                <a:solidFill>
                  <a:schemeClr val="tx1"/>
                </a:solidFill>
                <a:latin typeface="Times New Roman" pitchFamily="18" charset="0"/>
                <a:ea typeface="ＭＳ Ｐゴシック" pitchFamily="50" charset="-128"/>
              </a:defRPr>
            </a:lvl5pPr>
            <a:lvl6pPr marL="2560869" indent="-232806"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3026481" indent="-232806"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92094" indent="-232806"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957706" indent="-232806"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fld id="{A2EFFE56-B0B1-401F-B2B8-84E5FDDD758A}" type="slidenum">
              <a:rPr lang="ja-JP" altLang="en-US" sz="1200"/>
              <a:pPr/>
              <a:t>13</a:t>
            </a:fld>
            <a:endParaRPr lang="ja-JP" altLang="en-US" sz="1200"/>
          </a:p>
        </p:txBody>
      </p:sp>
    </p:spTree>
    <p:extLst>
      <p:ext uri="{BB962C8B-B14F-4D97-AF65-F5344CB8AC3E}">
        <p14:creationId xmlns:p14="http://schemas.microsoft.com/office/powerpoint/2010/main" val="1224236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lvl="1" defTabSz="930479">
              <a:defRPr/>
            </a:pPr>
            <a:r>
              <a:rPr lang="ja-JP" altLang="en-US" sz="1400" kern="0" dirty="0">
                <a:latin typeface="Meiryo UI" panose="020B0604030504040204" pitchFamily="50" charset="-128"/>
                <a:ea typeface="Meiryo UI" panose="020B0604030504040204" pitchFamily="50" charset="-128"/>
                <a:cs typeface="Meiryo UI" panose="020B0604030504040204" pitchFamily="50" charset="-128"/>
              </a:rPr>
              <a:t>受取請求書が</a:t>
            </a:r>
            <a:r>
              <a:rPr lang="en-US" altLang="ja-JP" sz="1400" kern="0" dirty="0">
                <a:latin typeface="Meiryo UI" panose="020B0604030504040204" pitchFamily="50" charset="-128"/>
                <a:ea typeface="Meiryo UI" panose="020B0604030504040204" pitchFamily="50" charset="-128"/>
                <a:cs typeface="Meiryo UI" panose="020B0604030504040204" pitchFamily="50" charset="-128"/>
              </a:rPr>
              <a:t>1</a:t>
            </a:r>
            <a:r>
              <a:rPr lang="ja-JP" altLang="en-US" sz="1400" kern="0" dirty="0">
                <a:latin typeface="Meiryo UI" panose="020B0604030504040204" pitchFamily="50" charset="-128"/>
                <a:ea typeface="Meiryo UI" panose="020B0604030504040204" pitchFamily="50" charset="-128"/>
                <a:cs typeface="Meiryo UI" panose="020B0604030504040204" pitchFamily="50" charset="-128"/>
              </a:rPr>
              <a:t>社分電子化しても意味がない</a:t>
            </a:r>
            <a:endParaRPr lang="en-US" altLang="ja-JP" sz="1400" kern="0" dirty="0">
              <a:latin typeface="Meiryo UI" panose="020B0604030504040204" pitchFamily="50" charset="-128"/>
              <a:ea typeface="Meiryo UI" panose="020B0604030504040204" pitchFamily="50" charset="-128"/>
              <a:cs typeface="Meiryo UI" panose="020B0604030504040204" pitchFamily="50" charset="-128"/>
            </a:endParaRPr>
          </a:p>
          <a:p>
            <a:pPr marL="0" lvl="1" defTabSz="930479">
              <a:defRPr/>
            </a:pPr>
            <a:r>
              <a:rPr lang="ja-JP" altLang="en-US" sz="1400" kern="0" dirty="0">
                <a:latin typeface="Meiryo UI" panose="020B0604030504040204" pitchFamily="50" charset="-128"/>
                <a:ea typeface="Meiryo UI" panose="020B0604030504040204" pitchFamily="50" charset="-128"/>
                <a:cs typeface="Meiryo UI" panose="020B0604030504040204" pitchFamily="50" charset="-128"/>
              </a:rPr>
              <a:t>請求書の雛型も各社ばらばら</a:t>
            </a:r>
            <a:endParaRPr lang="en-US" altLang="ja-JP" sz="1400" kern="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dirty="0"/>
          </a:p>
          <a:p>
            <a:pPr marL="0" lvl="1" defTabSz="930479">
              <a:defRPr/>
            </a:pPr>
            <a:r>
              <a:rPr lang="ja-JP" altLang="en-US" sz="1400" kern="0" dirty="0">
                <a:latin typeface="Meiryo UI" panose="020B0604030504040204" pitchFamily="50" charset="-128"/>
                <a:ea typeface="Meiryo UI" panose="020B0604030504040204" pitchFamily="50" charset="-128"/>
                <a:cs typeface="Meiryo UI" panose="020B0604030504040204" pitchFamily="50" charset="-128"/>
              </a:rPr>
              <a:t>各社の請求業務に合わせたシステムの導入に時間とコストがかかる</a:t>
            </a:r>
            <a:endParaRPr lang="en-US" altLang="ja-JP" sz="1400" kern="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dirty="0"/>
          </a:p>
          <a:p>
            <a:pPr marL="0" lvl="1" defTabSz="930479">
              <a:defRPr/>
            </a:pPr>
            <a:r>
              <a:rPr lang="ja-JP" altLang="en-US" sz="1400" kern="0" dirty="0">
                <a:latin typeface="Meiryo UI" panose="020B0604030504040204" pitchFamily="50" charset="-128"/>
                <a:ea typeface="Meiryo UI" panose="020B0604030504040204" pitchFamily="50" charset="-128"/>
                <a:cs typeface="Meiryo UI" panose="020B0604030504040204" pitchFamily="50" charset="-128"/>
              </a:rPr>
              <a:t>電子請求書は発行側の独りよがりで、受取側は紙と同様手入力</a:t>
            </a:r>
            <a:endParaRPr lang="en-US" altLang="ja-JP" sz="1400" kern="0" dirty="0">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560150B9-BF7C-40CA-ADC6-886E8C80BA8D}" type="slidenum">
              <a:rPr lang="en-US" altLang="ja-JP" smtClean="0"/>
              <a:pPr>
                <a:defRPr/>
              </a:pPr>
              <a:t>31</a:t>
            </a:fld>
            <a:endParaRPr lang="en-US" altLang="ja-JP" dirty="0"/>
          </a:p>
        </p:txBody>
      </p:sp>
    </p:spTree>
    <p:extLst>
      <p:ext uri="{BB962C8B-B14F-4D97-AF65-F5344CB8AC3E}">
        <p14:creationId xmlns:p14="http://schemas.microsoft.com/office/powerpoint/2010/main" val="35231386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560150B9-BF7C-40CA-ADC6-886E8C80BA8D}" type="slidenum">
              <a:rPr lang="en-US" altLang="ja-JP" smtClean="0"/>
              <a:pPr>
                <a:defRPr/>
              </a:pPr>
              <a:t>32</a:t>
            </a:fld>
            <a:endParaRPr lang="en-US" altLang="ja-JP" dirty="0"/>
          </a:p>
        </p:txBody>
      </p:sp>
    </p:spTree>
    <p:extLst>
      <p:ext uri="{BB962C8B-B14F-4D97-AF65-F5344CB8AC3E}">
        <p14:creationId xmlns:p14="http://schemas.microsoft.com/office/powerpoint/2010/main" val="3122279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43117">
              <a:defRPr kumimoji="1" sz="2300">
                <a:solidFill>
                  <a:schemeClr val="tx1"/>
                </a:solidFill>
                <a:latin typeface="Times New Roman" pitchFamily="18" charset="0"/>
                <a:ea typeface="ＭＳ Ｐゴシック" charset="-128"/>
              </a:defRPr>
            </a:lvl1pPr>
            <a:lvl2pPr marL="724540" indent="-278669" defTabSz="743117">
              <a:defRPr kumimoji="1" sz="2300">
                <a:solidFill>
                  <a:schemeClr val="tx1"/>
                </a:solidFill>
                <a:latin typeface="Times New Roman" pitchFamily="18" charset="0"/>
                <a:ea typeface="ＭＳ Ｐゴシック" charset="-128"/>
              </a:defRPr>
            </a:lvl2pPr>
            <a:lvl3pPr marL="1114676" indent="-222935" defTabSz="743117">
              <a:defRPr kumimoji="1" sz="2300">
                <a:solidFill>
                  <a:schemeClr val="tx1"/>
                </a:solidFill>
                <a:latin typeface="Times New Roman" pitchFamily="18" charset="0"/>
                <a:ea typeface="ＭＳ Ｐゴシック" charset="-128"/>
              </a:defRPr>
            </a:lvl3pPr>
            <a:lvl4pPr marL="1560547" indent="-222935" defTabSz="743117">
              <a:defRPr kumimoji="1" sz="2300">
                <a:solidFill>
                  <a:schemeClr val="tx1"/>
                </a:solidFill>
                <a:latin typeface="Times New Roman" pitchFamily="18" charset="0"/>
                <a:ea typeface="ＭＳ Ｐゴシック" charset="-128"/>
              </a:defRPr>
            </a:lvl4pPr>
            <a:lvl5pPr marL="2006417" indent="-222935" defTabSz="743117">
              <a:defRPr kumimoji="1" sz="2300">
                <a:solidFill>
                  <a:schemeClr val="tx1"/>
                </a:solidFill>
                <a:latin typeface="Times New Roman" pitchFamily="18" charset="0"/>
                <a:ea typeface="ＭＳ Ｐゴシック" charset="-128"/>
              </a:defRPr>
            </a:lvl5pPr>
            <a:lvl6pPr marL="245228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6pPr>
            <a:lvl7pPr marL="289815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7pPr>
            <a:lvl8pPr marL="334402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8pPr>
            <a:lvl9pPr marL="378989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9pPr>
          </a:lstStyle>
          <a:p>
            <a:fld id="{EABD8191-E855-4FC9-93DA-25FB912C5EED}" type="slidenum">
              <a:rPr lang="en-US" altLang="ja-JP" sz="1000"/>
              <a:pPr/>
              <a:t>2</a:t>
            </a:fld>
            <a:endParaRPr lang="en-US" altLang="ja-JP" sz="1000"/>
          </a:p>
        </p:txBody>
      </p:sp>
      <p:sp>
        <p:nvSpPr>
          <p:cNvPr id="15363"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a:p>
        </p:txBody>
      </p:sp>
      <p:sp>
        <p:nvSpPr>
          <p:cNvPr id="15364"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2042890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43117">
              <a:defRPr kumimoji="1" sz="2300">
                <a:solidFill>
                  <a:schemeClr val="tx1"/>
                </a:solidFill>
                <a:latin typeface="Times New Roman" pitchFamily="18" charset="0"/>
                <a:ea typeface="ＭＳ Ｐゴシック" charset="-128"/>
              </a:defRPr>
            </a:lvl1pPr>
            <a:lvl2pPr marL="724540" indent="-278669" defTabSz="743117">
              <a:defRPr kumimoji="1" sz="2300">
                <a:solidFill>
                  <a:schemeClr val="tx1"/>
                </a:solidFill>
                <a:latin typeface="Times New Roman" pitchFamily="18" charset="0"/>
                <a:ea typeface="ＭＳ Ｐゴシック" charset="-128"/>
              </a:defRPr>
            </a:lvl2pPr>
            <a:lvl3pPr marL="1114676" indent="-222935" defTabSz="743117">
              <a:defRPr kumimoji="1" sz="2300">
                <a:solidFill>
                  <a:schemeClr val="tx1"/>
                </a:solidFill>
                <a:latin typeface="Times New Roman" pitchFamily="18" charset="0"/>
                <a:ea typeface="ＭＳ Ｐゴシック" charset="-128"/>
              </a:defRPr>
            </a:lvl3pPr>
            <a:lvl4pPr marL="1560547" indent="-222935" defTabSz="743117">
              <a:defRPr kumimoji="1" sz="2300">
                <a:solidFill>
                  <a:schemeClr val="tx1"/>
                </a:solidFill>
                <a:latin typeface="Times New Roman" pitchFamily="18" charset="0"/>
                <a:ea typeface="ＭＳ Ｐゴシック" charset="-128"/>
              </a:defRPr>
            </a:lvl4pPr>
            <a:lvl5pPr marL="2006417" indent="-222935" defTabSz="743117">
              <a:defRPr kumimoji="1" sz="2300">
                <a:solidFill>
                  <a:schemeClr val="tx1"/>
                </a:solidFill>
                <a:latin typeface="Times New Roman" pitchFamily="18" charset="0"/>
                <a:ea typeface="ＭＳ Ｐゴシック" charset="-128"/>
              </a:defRPr>
            </a:lvl5pPr>
            <a:lvl6pPr marL="245228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6pPr>
            <a:lvl7pPr marL="289815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7pPr>
            <a:lvl8pPr marL="334402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8pPr>
            <a:lvl9pPr marL="378989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9pPr>
          </a:lstStyle>
          <a:p>
            <a:fld id="{EABD8191-E855-4FC9-93DA-25FB912C5EED}" type="slidenum">
              <a:rPr lang="en-US" altLang="ja-JP" sz="1000"/>
              <a:pPr/>
              <a:t>3</a:t>
            </a:fld>
            <a:endParaRPr lang="en-US" altLang="ja-JP" sz="1000"/>
          </a:p>
        </p:txBody>
      </p:sp>
      <p:sp>
        <p:nvSpPr>
          <p:cNvPr id="15363"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a:p>
        </p:txBody>
      </p:sp>
      <p:sp>
        <p:nvSpPr>
          <p:cNvPr id="15364"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57403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a:ln/>
        </p:spPr>
      </p:sp>
      <p:sp>
        <p:nvSpPr>
          <p:cNvPr id="16387"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638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43117">
              <a:defRPr kumimoji="1" sz="2300">
                <a:solidFill>
                  <a:schemeClr val="tx1"/>
                </a:solidFill>
                <a:latin typeface="Times New Roman" pitchFamily="18" charset="0"/>
                <a:ea typeface="ＭＳ Ｐゴシック" charset="-128"/>
              </a:defRPr>
            </a:lvl1pPr>
            <a:lvl2pPr marL="724540" indent="-278669" defTabSz="743117">
              <a:defRPr kumimoji="1" sz="2300">
                <a:solidFill>
                  <a:schemeClr val="tx1"/>
                </a:solidFill>
                <a:latin typeface="Times New Roman" pitchFamily="18" charset="0"/>
                <a:ea typeface="ＭＳ Ｐゴシック" charset="-128"/>
              </a:defRPr>
            </a:lvl2pPr>
            <a:lvl3pPr marL="1114676" indent="-222935" defTabSz="743117">
              <a:defRPr kumimoji="1" sz="2300">
                <a:solidFill>
                  <a:schemeClr val="tx1"/>
                </a:solidFill>
                <a:latin typeface="Times New Roman" pitchFamily="18" charset="0"/>
                <a:ea typeface="ＭＳ Ｐゴシック" charset="-128"/>
              </a:defRPr>
            </a:lvl3pPr>
            <a:lvl4pPr marL="1560547" indent="-222935" defTabSz="743117">
              <a:defRPr kumimoji="1" sz="2300">
                <a:solidFill>
                  <a:schemeClr val="tx1"/>
                </a:solidFill>
                <a:latin typeface="Times New Roman" pitchFamily="18" charset="0"/>
                <a:ea typeface="ＭＳ Ｐゴシック" charset="-128"/>
              </a:defRPr>
            </a:lvl4pPr>
            <a:lvl5pPr marL="2006417" indent="-222935" defTabSz="743117">
              <a:defRPr kumimoji="1" sz="2300">
                <a:solidFill>
                  <a:schemeClr val="tx1"/>
                </a:solidFill>
                <a:latin typeface="Times New Roman" pitchFamily="18" charset="0"/>
                <a:ea typeface="ＭＳ Ｐゴシック" charset="-128"/>
              </a:defRPr>
            </a:lvl5pPr>
            <a:lvl6pPr marL="245228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6pPr>
            <a:lvl7pPr marL="289815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7pPr>
            <a:lvl8pPr marL="334402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8pPr>
            <a:lvl9pPr marL="378989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9pPr>
          </a:lstStyle>
          <a:p>
            <a:fld id="{A05D46B1-3F2F-4F0B-837F-E13E21EF6B5B}" type="slidenum">
              <a:rPr lang="en-US" altLang="ja-JP" sz="1000"/>
              <a:pPr/>
              <a:t>4</a:t>
            </a:fld>
            <a:endParaRPr lang="en-US" altLang="ja-JP" sz="1000"/>
          </a:p>
        </p:txBody>
      </p:sp>
    </p:spTree>
    <p:extLst>
      <p:ext uri="{BB962C8B-B14F-4D97-AF65-F5344CB8AC3E}">
        <p14:creationId xmlns:p14="http://schemas.microsoft.com/office/powerpoint/2010/main" val="217835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a:ln/>
        </p:spPr>
      </p:sp>
      <p:sp>
        <p:nvSpPr>
          <p:cNvPr id="16387"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638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43117">
              <a:defRPr kumimoji="1" sz="2300">
                <a:solidFill>
                  <a:schemeClr val="tx1"/>
                </a:solidFill>
                <a:latin typeface="Times New Roman" pitchFamily="18" charset="0"/>
                <a:ea typeface="ＭＳ Ｐゴシック" charset="-128"/>
              </a:defRPr>
            </a:lvl1pPr>
            <a:lvl2pPr marL="724540" indent="-278669" defTabSz="743117">
              <a:defRPr kumimoji="1" sz="2300">
                <a:solidFill>
                  <a:schemeClr val="tx1"/>
                </a:solidFill>
                <a:latin typeface="Times New Roman" pitchFamily="18" charset="0"/>
                <a:ea typeface="ＭＳ Ｐゴシック" charset="-128"/>
              </a:defRPr>
            </a:lvl2pPr>
            <a:lvl3pPr marL="1114676" indent="-222935" defTabSz="743117">
              <a:defRPr kumimoji="1" sz="2300">
                <a:solidFill>
                  <a:schemeClr val="tx1"/>
                </a:solidFill>
                <a:latin typeface="Times New Roman" pitchFamily="18" charset="0"/>
                <a:ea typeface="ＭＳ Ｐゴシック" charset="-128"/>
              </a:defRPr>
            </a:lvl3pPr>
            <a:lvl4pPr marL="1560547" indent="-222935" defTabSz="743117">
              <a:defRPr kumimoji="1" sz="2300">
                <a:solidFill>
                  <a:schemeClr val="tx1"/>
                </a:solidFill>
                <a:latin typeface="Times New Roman" pitchFamily="18" charset="0"/>
                <a:ea typeface="ＭＳ Ｐゴシック" charset="-128"/>
              </a:defRPr>
            </a:lvl4pPr>
            <a:lvl5pPr marL="2006417" indent="-222935" defTabSz="743117">
              <a:defRPr kumimoji="1" sz="2300">
                <a:solidFill>
                  <a:schemeClr val="tx1"/>
                </a:solidFill>
                <a:latin typeface="Times New Roman" pitchFamily="18" charset="0"/>
                <a:ea typeface="ＭＳ Ｐゴシック" charset="-128"/>
              </a:defRPr>
            </a:lvl5pPr>
            <a:lvl6pPr marL="245228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6pPr>
            <a:lvl7pPr marL="289815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7pPr>
            <a:lvl8pPr marL="334402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8pPr>
            <a:lvl9pPr marL="378989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9pPr>
          </a:lstStyle>
          <a:p>
            <a:fld id="{A05D46B1-3F2F-4F0B-837F-E13E21EF6B5B}" type="slidenum">
              <a:rPr lang="en-US" altLang="ja-JP" sz="1000"/>
              <a:pPr/>
              <a:t>5</a:t>
            </a:fld>
            <a:endParaRPr lang="en-US" altLang="ja-JP" sz="1000"/>
          </a:p>
        </p:txBody>
      </p:sp>
    </p:spTree>
    <p:extLst>
      <p:ext uri="{BB962C8B-B14F-4D97-AF65-F5344CB8AC3E}">
        <p14:creationId xmlns:p14="http://schemas.microsoft.com/office/powerpoint/2010/main" val="279735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スライド イメージ プレースホルダ 1"/>
          <p:cNvSpPr>
            <a:spLocks noGrp="1" noRot="1" noChangeAspect="1" noTextEdit="1"/>
          </p:cNvSpPr>
          <p:nvPr>
            <p:ph type="sldImg"/>
          </p:nvPr>
        </p:nvSpPr>
        <p:spPr>
          <a:ln/>
        </p:spPr>
      </p:sp>
      <p:sp>
        <p:nvSpPr>
          <p:cNvPr id="17411"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412"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43117">
              <a:defRPr kumimoji="1" sz="2300">
                <a:solidFill>
                  <a:schemeClr val="tx1"/>
                </a:solidFill>
                <a:latin typeface="Times New Roman" pitchFamily="18" charset="0"/>
                <a:ea typeface="ＭＳ Ｐゴシック" charset="-128"/>
              </a:defRPr>
            </a:lvl1pPr>
            <a:lvl2pPr marL="724540" indent="-278669" defTabSz="743117">
              <a:defRPr kumimoji="1" sz="2300">
                <a:solidFill>
                  <a:schemeClr val="tx1"/>
                </a:solidFill>
                <a:latin typeface="Times New Roman" pitchFamily="18" charset="0"/>
                <a:ea typeface="ＭＳ Ｐゴシック" charset="-128"/>
              </a:defRPr>
            </a:lvl2pPr>
            <a:lvl3pPr marL="1114676" indent="-222935" defTabSz="743117">
              <a:defRPr kumimoji="1" sz="2300">
                <a:solidFill>
                  <a:schemeClr val="tx1"/>
                </a:solidFill>
                <a:latin typeface="Times New Roman" pitchFamily="18" charset="0"/>
                <a:ea typeface="ＭＳ Ｐゴシック" charset="-128"/>
              </a:defRPr>
            </a:lvl3pPr>
            <a:lvl4pPr marL="1560547" indent="-222935" defTabSz="743117">
              <a:defRPr kumimoji="1" sz="2300">
                <a:solidFill>
                  <a:schemeClr val="tx1"/>
                </a:solidFill>
                <a:latin typeface="Times New Roman" pitchFamily="18" charset="0"/>
                <a:ea typeface="ＭＳ Ｐゴシック" charset="-128"/>
              </a:defRPr>
            </a:lvl4pPr>
            <a:lvl5pPr marL="2006417" indent="-222935" defTabSz="743117">
              <a:defRPr kumimoji="1" sz="2300">
                <a:solidFill>
                  <a:schemeClr val="tx1"/>
                </a:solidFill>
                <a:latin typeface="Times New Roman" pitchFamily="18" charset="0"/>
                <a:ea typeface="ＭＳ Ｐゴシック" charset="-128"/>
              </a:defRPr>
            </a:lvl5pPr>
            <a:lvl6pPr marL="245228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6pPr>
            <a:lvl7pPr marL="289815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7pPr>
            <a:lvl8pPr marL="334402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8pPr>
            <a:lvl9pPr marL="378989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9pPr>
          </a:lstStyle>
          <a:p>
            <a:fld id="{C257884A-BC3B-48FF-A057-C997D9B73EA9}" type="slidenum">
              <a:rPr lang="en-US" altLang="ja-JP" sz="1000"/>
              <a:pPr/>
              <a:t>6</a:t>
            </a:fld>
            <a:endParaRPr lang="en-US" altLang="ja-JP" sz="1000"/>
          </a:p>
        </p:txBody>
      </p:sp>
    </p:spTree>
    <p:extLst>
      <p:ext uri="{BB962C8B-B14F-4D97-AF65-F5344CB8AC3E}">
        <p14:creationId xmlns:p14="http://schemas.microsoft.com/office/powerpoint/2010/main" val="1758456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スライド イメージ プレースホルダ 1"/>
          <p:cNvSpPr>
            <a:spLocks noGrp="1" noRot="1" noChangeAspect="1" noTextEdit="1"/>
          </p:cNvSpPr>
          <p:nvPr>
            <p:ph type="sldImg"/>
          </p:nvPr>
        </p:nvSpPr>
        <p:spPr>
          <a:ln/>
        </p:spPr>
      </p:sp>
      <p:sp>
        <p:nvSpPr>
          <p:cNvPr id="17411"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412"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43117">
              <a:defRPr kumimoji="1" sz="2300">
                <a:solidFill>
                  <a:schemeClr val="tx1"/>
                </a:solidFill>
                <a:latin typeface="Times New Roman" pitchFamily="18" charset="0"/>
                <a:ea typeface="ＭＳ Ｐゴシック" charset="-128"/>
              </a:defRPr>
            </a:lvl1pPr>
            <a:lvl2pPr marL="724540" indent="-278669" defTabSz="743117">
              <a:defRPr kumimoji="1" sz="2300">
                <a:solidFill>
                  <a:schemeClr val="tx1"/>
                </a:solidFill>
                <a:latin typeface="Times New Roman" pitchFamily="18" charset="0"/>
                <a:ea typeface="ＭＳ Ｐゴシック" charset="-128"/>
              </a:defRPr>
            </a:lvl2pPr>
            <a:lvl3pPr marL="1114676" indent="-222935" defTabSz="743117">
              <a:defRPr kumimoji="1" sz="2300">
                <a:solidFill>
                  <a:schemeClr val="tx1"/>
                </a:solidFill>
                <a:latin typeface="Times New Roman" pitchFamily="18" charset="0"/>
                <a:ea typeface="ＭＳ Ｐゴシック" charset="-128"/>
              </a:defRPr>
            </a:lvl3pPr>
            <a:lvl4pPr marL="1560547" indent="-222935" defTabSz="743117">
              <a:defRPr kumimoji="1" sz="2300">
                <a:solidFill>
                  <a:schemeClr val="tx1"/>
                </a:solidFill>
                <a:latin typeface="Times New Roman" pitchFamily="18" charset="0"/>
                <a:ea typeface="ＭＳ Ｐゴシック" charset="-128"/>
              </a:defRPr>
            </a:lvl4pPr>
            <a:lvl5pPr marL="2006417" indent="-222935" defTabSz="743117">
              <a:defRPr kumimoji="1" sz="2300">
                <a:solidFill>
                  <a:schemeClr val="tx1"/>
                </a:solidFill>
                <a:latin typeface="Times New Roman" pitchFamily="18" charset="0"/>
                <a:ea typeface="ＭＳ Ｐゴシック" charset="-128"/>
              </a:defRPr>
            </a:lvl5pPr>
            <a:lvl6pPr marL="245228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6pPr>
            <a:lvl7pPr marL="289815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7pPr>
            <a:lvl8pPr marL="334402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8pPr>
            <a:lvl9pPr marL="378989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9pPr>
          </a:lstStyle>
          <a:p>
            <a:fld id="{C257884A-BC3B-48FF-A057-C997D9B73EA9}" type="slidenum">
              <a:rPr lang="en-US" altLang="ja-JP" sz="1000"/>
              <a:pPr/>
              <a:t>7</a:t>
            </a:fld>
            <a:endParaRPr lang="en-US" altLang="ja-JP" sz="1000"/>
          </a:p>
        </p:txBody>
      </p:sp>
    </p:spTree>
    <p:extLst>
      <p:ext uri="{BB962C8B-B14F-4D97-AF65-F5344CB8AC3E}">
        <p14:creationId xmlns:p14="http://schemas.microsoft.com/office/powerpoint/2010/main" val="7129161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43117">
              <a:defRPr kumimoji="1" sz="2300">
                <a:solidFill>
                  <a:schemeClr val="tx1"/>
                </a:solidFill>
                <a:latin typeface="Times New Roman" pitchFamily="18" charset="0"/>
                <a:ea typeface="ＭＳ Ｐゴシック" charset="-128"/>
              </a:defRPr>
            </a:lvl1pPr>
            <a:lvl2pPr marL="724540" indent="-278669" defTabSz="743117">
              <a:defRPr kumimoji="1" sz="2300">
                <a:solidFill>
                  <a:schemeClr val="tx1"/>
                </a:solidFill>
                <a:latin typeface="Times New Roman" pitchFamily="18" charset="0"/>
                <a:ea typeface="ＭＳ Ｐゴシック" charset="-128"/>
              </a:defRPr>
            </a:lvl2pPr>
            <a:lvl3pPr marL="1114676" indent="-222935" defTabSz="743117">
              <a:defRPr kumimoji="1" sz="2300">
                <a:solidFill>
                  <a:schemeClr val="tx1"/>
                </a:solidFill>
                <a:latin typeface="Times New Roman" pitchFamily="18" charset="0"/>
                <a:ea typeface="ＭＳ Ｐゴシック" charset="-128"/>
              </a:defRPr>
            </a:lvl3pPr>
            <a:lvl4pPr marL="1560547" indent="-222935" defTabSz="743117">
              <a:defRPr kumimoji="1" sz="2300">
                <a:solidFill>
                  <a:schemeClr val="tx1"/>
                </a:solidFill>
                <a:latin typeface="Times New Roman" pitchFamily="18" charset="0"/>
                <a:ea typeface="ＭＳ Ｐゴシック" charset="-128"/>
              </a:defRPr>
            </a:lvl4pPr>
            <a:lvl5pPr marL="2006417" indent="-222935" defTabSz="743117">
              <a:defRPr kumimoji="1" sz="2300">
                <a:solidFill>
                  <a:schemeClr val="tx1"/>
                </a:solidFill>
                <a:latin typeface="Times New Roman" pitchFamily="18" charset="0"/>
                <a:ea typeface="ＭＳ Ｐゴシック" charset="-128"/>
              </a:defRPr>
            </a:lvl5pPr>
            <a:lvl6pPr marL="245228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6pPr>
            <a:lvl7pPr marL="289815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7pPr>
            <a:lvl8pPr marL="334402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8pPr>
            <a:lvl9pPr marL="378989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9pPr>
          </a:lstStyle>
          <a:p>
            <a:fld id="{4A7C7FA2-562C-4D0E-B76E-9644C47F24CF}" type="slidenum">
              <a:rPr lang="en-US" altLang="ja-JP" sz="1000"/>
              <a:pPr/>
              <a:t>8</a:t>
            </a:fld>
            <a:endParaRPr lang="en-US" altLang="ja-JP" sz="1000"/>
          </a:p>
        </p:txBody>
      </p:sp>
      <p:sp>
        <p:nvSpPr>
          <p:cNvPr id="18435" name="Rectangle 2"/>
          <p:cNvSpPr>
            <a:spLocks noGrp="1" noRot="1" noChangeAspect="1" noChangeArrowheads="1" noTextEdit="1"/>
          </p:cNvSpPr>
          <p:nvPr>
            <p:ph type="sldImg"/>
          </p:nvPr>
        </p:nvSpPr>
        <p:spPr>
          <a:ln cap="flat"/>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a:p>
        </p:txBody>
      </p:sp>
    </p:spTree>
    <p:extLst>
      <p:ext uri="{BB962C8B-B14F-4D97-AF65-F5344CB8AC3E}">
        <p14:creationId xmlns:p14="http://schemas.microsoft.com/office/powerpoint/2010/main" val="11704328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43117">
              <a:defRPr kumimoji="1" sz="2300">
                <a:solidFill>
                  <a:schemeClr val="tx1"/>
                </a:solidFill>
                <a:latin typeface="Times New Roman" pitchFamily="18" charset="0"/>
                <a:ea typeface="ＭＳ Ｐゴシック" charset="-128"/>
              </a:defRPr>
            </a:lvl1pPr>
            <a:lvl2pPr marL="724540" indent="-278669" defTabSz="743117">
              <a:defRPr kumimoji="1" sz="2300">
                <a:solidFill>
                  <a:schemeClr val="tx1"/>
                </a:solidFill>
                <a:latin typeface="Times New Roman" pitchFamily="18" charset="0"/>
                <a:ea typeface="ＭＳ Ｐゴシック" charset="-128"/>
              </a:defRPr>
            </a:lvl2pPr>
            <a:lvl3pPr marL="1114676" indent="-222935" defTabSz="743117">
              <a:defRPr kumimoji="1" sz="2300">
                <a:solidFill>
                  <a:schemeClr val="tx1"/>
                </a:solidFill>
                <a:latin typeface="Times New Roman" pitchFamily="18" charset="0"/>
                <a:ea typeface="ＭＳ Ｐゴシック" charset="-128"/>
              </a:defRPr>
            </a:lvl3pPr>
            <a:lvl4pPr marL="1560547" indent="-222935" defTabSz="743117">
              <a:defRPr kumimoji="1" sz="2300">
                <a:solidFill>
                  <a:schemeClr val="tx1"/>
                </a:solidFill>
                <a:latin typeface="Times New Roman" pitchFamily="18" charset="0"/>
                <a:ea typeface="ＭＳ Ｐゴシック" charset="-128"/>
              </a:defRPr>
            </a:lvl4pPr>
            <a:lvl5pPr marL="2006417" indent="-222935" defTabSz="743117">
              <a:defRPr kumimoji="1" sz="2300">
                <a:solidFill>
                  <a:schemeClr val="tx1"/>
                </a:solidFill>
                <a:latin typeface="Times New Roman" pitchFamily="18" charset="0"/>
                <a:ea typeface="ＭＳ Ｐゴシック" charset="-128"/>
              </a:defRPr>
            </a:lvl5pPr>
            <a:lvl6pPr marL="245228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6pPr>
            <a:lvl7pPr marL="289815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7pPr>
            <a:lvl8pPr marL="3344028"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8pPr>
            <a:lvl9pPr marL="3789899" indent="-222935" defTabSz="743117" eaLnBrk="0" fontAlgn="base" hangingPunct="0">
              <a:spcBef>
                <a:spcPct val="0"/>
              </a:spcBef>
              <a:spcAft>
                <a:spcPct val="0"/>
              </a:spcAft>
              <a:defRPr kumimoji="1" sz="2300">
                <a:solidFill>
                  <a:schemeClr val="tx1"/>
                </a:solidFill>
                <a:latin typeface="Times New Roman" pitchFamily="18" charset="0"/>
                <a:ea typeface="ＭＳ Ｐゴシック" charset="-128"/>
              </a:defRPr>
            </a:lvl9pPr>
          </a:lstStyle>
          <a:p>
            <a:fld id="{4A7C7FA2-562C-4D0E-B76E-9644C47F24CF}" type="slidenum">
              <a:rPr lang="en-US" altLang="ja-JP" sz="1000"/>
              <a:pPr/>
              <a:t>9</a:t>
            </a:fld>
            <a:endParaRPr lang="en-US" altLang="ja-JP" sz="1000"/>
          </a:p>
        </p:txBody>
      </p:sp>
      <p:sp>
        <p:nvSpPr>
          <p:cNvPr id="18435" name="Rectangle 2"/>
          <p:cNvSpPr>
            <a:spLocks noGrp="1" noRot="1" noChangeAspect="1" noChangeArrowheads="1" noTextEdit="1"/>
          </p:cNvSpPr>
          <p:nvPr>
            <p:ph type="sldImg"/>
          </p:nvPr>
        </p:nvSpPr>
        <p:spPr>
          <a:ln cap="flat"/>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a:p>
        </p:txBody>
      </p:sp>
    </p:spTree>
    <p:extLst>
      <p:ext uri="{BB962C8B-B14F-4D97-AF65-F5344CB8AC3E}">
        <p14:creationId xmlns:p14="http://schemas.microsoft.com/office/powerpoint/2010/main" val="514249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EA68DF0-35E1-44F5-A842-D592831A2B49}" type="slidenum">
              <a:rPr lang="en-US" altLang="ja-JP"/>
              <a:pPr>
                <a:defRPr/>
              </a:pPr>
              <a:t>‹#›</a:t>
            </a:fld>
            <a:endParaRPr lang="en-US" altLang="ja-JP"/>
          </a:p>
        </p:txBody>
      </p:sp>
    </p:spTree>
    <p:extLst>
      <p:ext uri="{BB962C8B-B14F-4D97-AF65-F5344CB8AC3E}">
        <p14:creationId xmlns:p14="http://schemas.microsoft.com/office/powerpoint/2010/main" val="229238249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E2C7AD2-D037-44CF-AA5E-F5EAB1D0997D}" type="slidenum">
              <a:rPr lang="en-US" altLang="ja-JP"/>
              <a:pPr>
                <a:defRPr/>
              </a:pPr>
              <a:t>‹#›</a:t>
            </a:fld>
            <a:endParaRPr lang="en-US" altLang="ja-JP"/>
          </a:p>
        </p:txBody>
      </p:sp>
    </p:spTree>
    <p:extLst>
      <p:ext uri="{BB962C8B-B14F-4D97-AF65-F5344CB8AC3E}">
        <p14:creationId xmlns:p14="http://schemas.microsoft.com/office/powerpoint/2010/main" val="203998762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113AAB8-4B9F-4B84-BB7A-17C72FD605C7}" type="slidenum">
              <a:rPr lang="en-US" altLang="ja-JP"/>
              <a:pPr>
                <a:defRPr/>
              </a:pPr>
              <a:t>‹#›</a:t>
            </a:fld>
            <a:endParaRPr lang="en-US" altLang="ja-JP"/>
          </a:p>
        </p:txBody>
      </p:sp>
    </p:spTree>
    <p:extLst>
      <p:ext uri="{BB962C8B-B14F-4D97-AF65-F5344CB8AC3E}">
        <p14:creationId xmlns:p14="http://schemas.microsoft.com/office/powerpoint/2010/main" val="307416852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grpSp>
        <p:nvGrpSpPr>
          <p:cNvPr id="5" name="Group 23"/>
          <p:cNvGrpSpPr>
            <a:grpSpLocks/>
          </p:cNvGrpSpPr>
          <p:nvPr/>
        </p:nvGrpSpPr>
        <p:grpSpPr bwMode="auto">
          <a:xfrm>
            <a:off x="34925" y="6451600"/>
            <a:ext cx="9072563" cy="73025"/>
            <a:chOff x="45" y="890"/>
            <a:chExt cx="5715" cy="136"/>
          </a:xfrm>
        </p:grpSpPr>
        <p:sp>
          <p:nvSpPr>
            <p:cNvPr id="6" name="Rectangle 24"/>
            <p:cNvSpPr>
              <a:spLocks noChangeArrowheads="1"/>
            </p:cNvSpPr>
            <p:nvPr userDrawn="1"/>
          </p:nvSpPr>
          <p:spPr bwMode="auto">
            <a:xfrm>
              <a:off x="748" y="890"/>
              <a:ext cx="5012" cy="136"/>
            </a:xfrm>
            <a:prstGeom prst="rect">
              <a:avLst/>
            </a:prstGeom>
            <a:gradFill rotWithShape="1">
              <a:gsLst>
                <a:gs pos="0">
                  <a:srgbClr val="333399"/>
                </a:gs>
                <a:gs pos="50000">
                  <a:schemeClr val="bg1"/>
                </a:gs>
                <a:gs pos="100000">
                  <a:srgbClr val="333399"/>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ja-JP" altLang="en-US">
                <a:latin typeface="+mn-lt"/>
                <a:ea typeface="+mn-ea"/>
                <a:cs typeface="Arial" charset="0"/>
              </a:endParaRPr>
            </a:p>
          </p:txBody>
        </p:sp>
        <p:sp>
          <p:nvSpPr>
            <p:cNvPr id="7" name="Rectangle 25"/>
            <p:cNvSpPr>
              <a:spLocks noChangeArrowheads="1"/>
            </p:cNvSpPr>
            <p:nvPr userDrawn="1"/>
          </p:nvSpPr>
          <p:spPr bwMode="auto">
            <a:xfrm flipH="1">
              <a:off x="45" y="890"/>
              <a:ext cx="703" cy="136"/>
            </a:xfrm>
            <a:prstGeom prst="rect">
              <a:avLst/>
            </a:prstGeom>
            <a:gradFill rotWithShape="1">
              <a:gsLst>
                <a:gs pos="0">
                  <a:srgbClr val="333399"/>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ja-JP" altLang="en-US">
                <a:latin typeface="Calibri" pitchFamily="34" charset="0"/>
                <a:cs typeface="Arial" pitchFamily="34" charset="0"/>
              </a:endParaRPr>
            </a:p>
          </p:txBody>
        </p:sp>
      </p:grpSp>
      <p:sp>
        <p:nvSpPr>
          <p:cNvPr id="6146" name="Rectangle 2"/>
          <p:cNvSpPr>
            <a:spLocks noGrp="1" noChangeArrowheads="1"/>
          </p:cNvSpPr>
          <p:nvPr>
            <p:ph type="ctrTitle"/>
          </p:nvPr>
        </p:nvSpPr>
        <p:spPr>
          <a:xfrm>
            <a:off x="684213" y="2133600"/>
            <a:ext cx="7772400" cy="863600"/>
          </a:xfrm>
        </p:spPr>
        <p:txBody>
          <a:bodyPr/>
          <a:lstStyle>
            <a:lvl1pPr>
              <a:defRPr/>
            </a:lvl1pPr>
          </a:lstStyle>
          <a:p>
            <a:r>
              <a:rPr lang="ja-JP" altLang="en-US"/>
              <a:t>マスタ タイトルの書式設定</a:t>
            </a:r>
          </a:p>
        </p:txBody>
      </p:sp>
      <p:sp>
        <p:nvSpPr>
          <p:cNvPr id="6147" name="Rectangle 3"/>
          <p:cNvSpPr>
            <a:spLocks noGrp="1" noChangeArrowheads="1"/>
          </p:cNvSpPr>
          <p:nvPr>
            <p:ph type="subTitle" idx="1"/>
          </p:nvPr>
        </p:nvSpPr>
        <p:spPr>
          <a:xfrm>
            <a:off x="1371600" y="3886200"/>
            <a:ext cx="6400800" cy="2135188"/>
          </a:xfrm>
        </p:spPr>
        <p:txBody>
          <a:bodyPr/>
          <a:lstStyle>
            <a:lvl1pPr marL="0" indent="0" algn="ctr">
              <a:buFontTx/>
              <a:buNone/>
              <a:defRPr/>
            </a:lvl1pPr>
          </a:lstStyle>
          <a:p>
            <a:r>
              <a:rPr lang="ja-JP" altLang="en-US"/>
              <a:t>マスタ サブタイトルの書式設定</a:t>
            </a:r>
          </a:p>
        </p:txBody>
      </p:sp>
      <p:sp>
        <p:nvSpPr>
          <p:cNvPr id="9" name="コンテンツ プレースホルダ 8"/>
          <p:cNvSpPr>
            <a:spLocks noGrp="1"/>
          </p:cNvSpPr>
          <p:nvPr>
            <p:ph sz="quarter" idx="11"/>
          </p:nvPr>
        </p:nvSpPr>
        <p:spPr>
          <a:xfrm>
            <a:off x="0" y="1428750"/>
            <a:ext cx="914400" cy="9144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6"/>
          <p:cNvSpPr>
            <a:spLocks noGrp="1" noChangeArrowheads="1"/>
          </p:cNvSpPr>
          <p:nvPr>
            <p:ph type="sldNum" sz="quarter" idx="12"/>
          </p:nvPr>
        </p:nvSpPr>
        <p:spPr/>
        <p:txBody>
          <a:bodyPr/>
          <a:lstStyle>
            <a:lvl1pPr>
              <a:defRPr/>
            </a:lvl1pPr>
          </a:lstStyle>
          <a:p>
            <a:pPr>
              <a:defRPr/>
            </a:pPr>
            <a:r>
              <a:rPr lang="en-US" altLang="ja-JP"/>
              <a:t> </a:t>
            </a:r>
            <a:fld id="{F864FA8C-3FF6-4637-ACEC-662A0F126411}" type="slidenum">
              <a:rPr lang="en-US" altLang="ja-JP"/>
              <a:pPr>
                <a:defRPr/>
              </a:pPr>
              <a:t>‹#›</a:t>
            </a:fld>
            <a:endParaRPr lang="en-US" altLang="ja-JP"/>
          </a:p>
        </p:txBody>
      </p:sp>
    </p:spTree>
    <p:extLst>
      <p:ext uri="{BB962C8B-B14F-4D97-AF65-F5344CB8AC3E}">
        <p14:creationId xmlns:p14="http://schemas.microsoft.com/office/powerpoint/2010/main" val="407419614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212813" y="2473705"/>
            <a:ext cx="8353425" cy="2984500"/>
          </a:xfrm>
          <a:custGeom>
            <a:avLst/>
            <a:gdLst/>
            <a:ahLst/>
            <a:cxnLst/>
            <a:rect l="l" t="t" r="r" b="b"/>
            <a:pathLst>
              <a:path w="8353425" h="2984500">
                <a:moveTo>
                  <a:pt x="4781626" y="2971800"/>
                </a:moveTo>
                <a:lnTo>
                  <a:pt x="3571241" y="2971800"/>
                </a:lnTo>
                <a:lnTo>
                  <a:pt x="3637268" y="2984500"/>
                </a:lnTo>
                <a:lnTo>
                  <a:pt x="4715599" y="2984500"/>
                </a:lnTo>
                <a:lnTo>
                  <a:pt x="4781626" y="2971800"/>
                </a:lnTo>
                <a:close/>
              </a:path>
              <a:path w="8353425" h="2984500">
                <a:moveTo>
                  <a:pt x="4977683" y="2959100"/>
                </a:moveTo>
                <a:lnTo>
                  <a:pt x="3375185" y="2959100"/>
                </a:lnTo>
                <a:lnTo>
                  <a:pt x="3440191" y="2971800"/>
                </a:lnTo>
                <a:lnTo>
                  <a:pt x="4912677" y="2971800"/>
                </a:lnTo>
                <a:lnTo>
                  <a:pt x="4977683" y="2959100"/>
                </a:lnTo>
                <a:close/>
              </a:path>
              <a:path w="8353425" h="2984500">
                <a:moveTo>
                  <a:pt x="5170527" y="2946400"/>
                </a:moveTo>
                <a:lnTo>
                  <a:pt x="3182343" y="2946400"/>
                </a:lnTo>
                <a:lnTo>
                  <a:pt x="3246253" y="2959100"/>
                </a:lnTo>
                <a:lnTo>
                  <a:pt x="5106617" y="2959100"/>
                </a:lnTo>
                <a:lnTo>
                  <a:pt x="5170527" y="2946400"/>
                </a:lnTo>
                <a:close/>
              </a:path>
              <a:path w="8353425" h="2984500">
                <a:moveTo>
                  <a:pt x="5297194" y="2933700"/>
                </a:moveTo>
                <a:lnTo>
                  <a:pt x="3055678" y="2933700"/>
                </a:lnTo>
                <a:lnTo>
                  <a:pt x="3118815" y="2946400"/>
                </a:lnTo>
                <a:lnTo>
                  <a:pt x="5234056" y="2946400"/>
                </a:lnTo>
                <a:lnTo>
                  <a:pt x="5297194" y="2933700"/>
                </a:lnTo>
                <a:close/>
              </a:path>
              <a:path w="8353425" h="2984500">
                <a:moveTo>
                  <a:pt x="5422266" y="2921000"/>
                </a:moveTo>
                <a:lnTo>
                  <a:pt x="2930608" y="2921000"/>
                </a:lnTo>
                <a:lnTo>
                  <a:pt x="2992939" y="2933700"/>
                </a:lnTo>
                <a:lnTo>
                  <a:pt x="5359933" y="2933700"/>
                </a:lnTo>
                <a:lnTo>
                  <a:pt x="5422266" y="2921000"/>
                </a:lnTo>
                <a:close/>
              </a:path>
              <a:path w="8353425" h="2984500">
                <a:moveTo>
                  <a:pt x="5606737" y="2895600"/>
                </a:moveTo>
                <a:lnTo>
                  <a:pt x="2746139" y="2895600"/>
                </a:lnTo>
                <a:lnTo>
                  <a:pt x="2868692" y="2921000"/>
                </a:lnTo>
                <a:lnTo>
                  <a:pt x="5484183" y="2921000"/>
                </a:lnTo>
                <a:lnTo>
                  <a:pt x="5606737" y="2895600"/>
                </a:lnTo>
                <a:close/>
              </a:path>
              <a:path w="8353425" h="2984500">
                <a:moveTo>
                  <a:pt x="5787244" y="2870200"/>
                </a:moveTo>
                <a:lnTo>
                  <a:pt x="2565635" y="2870200"/>
                </a:lnTo>
                <a:lnTo>
                  <a:pt x="2685520" y="2895600"/>
                </a:lnTo>
                <a:lnTo>
                  <a:pt x="5667357" y="2895600"/>
                </a:lnTo>
                <a:lnTo>
                  <a:pt x="5787244" y="2870200"/>
                </a:lnTo>
                <a:close/>
              </a:path>
              <a:path w="8353425" h="2984500">
                <a:moveTo>
                  <a:pt x="6021364" y="2832100"/>
                </a:moveTo>
                <a:lnTo>
                  <a:pt x="2331519" y="2832100"/>
                </a:lnTo>
                <a:lnTo>
                  <a:pt x="2506387" y="2870200"/>
                </a:lnTo>
                <a:lnTo>
                  <a:pt x="5846493" y="2870200"/>
                </a:lnTo>
                <a:lnTo>
                  <a:pt x="6021364" y="2832100"/>
                </a:lnTo>
                <a:close/>
              </a:path>
              <a:path w="8353425" h="2984500">
                <a:moveTo>
                  <a:pt x="6135464" y="165100"/>
                </a:moveTo>
                <a:lnTo>
                  <a:pt x="2217421" y="165100"/>
                </a:lnTo>
                <a:lnTo>
                  <a:pt x="1887768" y="241300"/>
                </a:lnTo>
                <a:lnTo>
                  <a:pt x="1529037" y="330200"/>
                </a:lnTo>
                <a:lnTo>
                  <a:pt x="1480219" y="355600"/>
                </a:lnTo>
                <a:lnTo>
                  <a:pt x="1291357" y="406400"/>
                </a:lnTo>
                <a:lnTo>
                  <a:pt x="1245785" y="431800"/>
                </a:lnTo>
                <a:lnTo>
                  <a:pt x="1113147" y="469900"/>
                </a:lnTo>
                <a:lnTo>
                  <a:pt x="1070322" y="495300"/>
                </a:lnTo>
                <a:lnTo>
                  <a:pt x="1028204" y="508000"/>
                </a:lnTo>
                <a:lnTo>
                  <a:pt x="986802" y="533400"/>
                </a:lnTo>
                <a:lnTo>
                  <a:pt x="906179" y="558800"/>
                </a:lnTo>
                <a:lnTo>
                  <a:pt x="866975" y="584200"/>
                </a:lnTo>
                <a:lnTo>
                  <a:pt x="828520" y="596900"/>
                </a:lnTo>
                <a:lnTo>
                  <a:pt x="790823" y="622300"/>
                </a:lnTo>
                <a:lnTo>
                  <a:pt x="753892" y="635000"/>
                </a:lnTo>
                <a:lnTo>
                  <a:pt x="717735" y="660400"/>
                </a:lnTo>
                <a:lnTo>
                  <a:pt x="682361" y="673100"/>
                </a:lnTo>
                <a:lnTo>
                  <a:pt x="647778" y="698500"/>
                </a:lnTo>
                <a:lnTo>
                  <a:pt x="613994" y="711200"/>
                </a:lnTo>
                <a:lnTo>
                  <a:pt x="581018" y="736600"/>
                </a:lnTo>
                <a:lnTo>
                  <a:pt x="548857" y="749300"/>
                </a:lnTo>
                <a:lnTo>
                  <a:pt x="517522" y="774700"/>
                </a:lnTo>
                <a:lnTo>
                  <a:pt x="487019" y="787400"/>
                </a:lnTo>
                <a:lnTo>
                  <a:pt x="457357" y="812800"/>
                </a:lnTo>
                <a:lnTo>
                  <a:pt x="428544" y="838200"/>
                </a:lnTo>
                <a:lnTo>
                  <a:pt x="400590" y="850900"/>
                </a:lnTo>
                <a:lnTo>
                  <a:pt x="373501" y="876300"/>
                </a:lnTo>
                <a:lnTo>
                  <a:pt x="347287" y="889000"/>
                </a:lnTo>
                <a:lnTo>
                  <a:pt x="321956" y="914400"/>
                </a:lnTo>
                <a:lnTo>
                  <a:pt x="297515" y="939800"/>
                </a:lnTo>
                <a:lnTo>
                  <a:pt x="273975" y="965200"/>
                </a:lnTo>
                <a:lnTo>
                  <a:pt x="251342" y="977900"/>
                </a:lnTo>
                <a:lnTo>
                  <a:pt x="229625" y="1003300"/>
                </a:lnTo>
                <a:lnTo>
                  <a:pt x="208833" y="1028700"/>
                </a:lnTo>
                <a:lnTo>
                  <a:pt x="188974" y="1041400"/>
                </a:lnTo>
                <a:lnTo>
                  <a:pt x="170056" y="1066800"/>
                </a:lnTo>
                <a:lnTo>
                  <a:pt x="152088" y="1092200"/>
                </a:lnTo>
                <a:lnTo>
                  <a:pt x="135078" y="1117600"/>
                </a:lnTo>
                <a:lnTo>
                  <a:pt x="119033" y="1143000"/>
                </a:lnTo>
                <a:lnTo>
                  <a:pt x="103964" y="1155700"/>
                </a:lnTo>
                <a:lnTo>
                  <a:pt x="76782" y="1206500"/>
                </a:lnTo>
                <a:lnTo>
                  <a:pt x="53599" y="1257300"/>
                </a:lnTo>
                <a:lnTo>
                  <a:pt x="43528" y="1282700"/>
                </a:lnTo>
                <a:lnTo>
                  <a:pt x="34481" y="1295400"/>
                </a:lnTo>
                <a:lnTo>
                  <a:pt x="19496" y="1346200"/>
                </a:lnTo>
                <a:lnTo>
                  <a:pt x="8709" y="1397000"/>
                </a:lnTo>
                <a:lnTo>
                  <a:pt x="2188" y="1447800"/>
                </a:lnTo>
                <a:lnTo>
                  <a:pt x="0" y="1498600"/>
                </a:lnTo>
                <a:lnTo>
                  <a:pt x="548" y="1524000"/>
                </a:lnTo>
                <a:lnTo>
                  <a:pt x="2188" y="1536700"/>
                </a:lnTo>
                <a:lnTo>
                  <a:pt x="4911" y="1562100"/>
                </a:lnTo>
                <a:lnTo>
                  <a:pt x="13573" y="1612900"/>
                </a:lnTo>
                <a:lnTo>
                  <a:pt x="26468" y="1663700"/>
                </a:lnTo>
                <a:lnTo>
                  <a:pt x="43528" y="1714500"/>
                </a:lnTo>
                <a:lnTo>
                  <a:pt x="64687" y="1752600"/>
                </a:lnTo>
                <a:lnTo>
                  <a:pt x="76782" y="1778000"/>
                </a:lnTo>
                <a:lnTo>
                  <a:pt x="89877" y="1803400"/>
                </a:lnTo>
                <a:lnTo>
                  <a:pt x="103964" y="1828800"/>
                </a:lnTo>
                <a:lnTo>
                  <a:pt x="119033" y="1854200"/>
                </a:lnTo>
                <a:lnTo>
                  <a:pt x="135078" y="1866900"/>
                </a:lnTo>
                <a:lnTo>
                  <a:pt x="152088" y="1892300"/>
                </a:lnTo>
                <a:lnTo>
                  <a:pt x="170056" y="1917700"/>
                </a:lnTo>
                <a:lnTo>
                  <a:pt x="188974" y="1943100"/>
                </a:lnTo>
                <a:lnTo>
                  <a:pt x="208833" y="1968500"/>
                </a:lnTo>
                <a:lnTo>
                  <a:pt x="229625" y="1981200"/>
                </a:lnTo>
                <a:lnTo>
                  <a:pt x="251342" y="2006600"/>
                </a:lnTo>
                <a:lnTo>
                  <a:pt x="273975" y="2032000"/>
                </a:lnTo>
                <a:lnTo>
                  <a:pt x="297515" y="2044700"/>
                </a:lnTo>
                <a:lnTo>
                  <a:pt x="321956" y="2070100"/>
                </a:lnTo>
                <a:lnTo>
                  <a:pt x="347287" y="2095500"/>
                </a:lnTo>
                <a:lnTo>
                  <a:pt x="373501" y="2108200"/>
                </a:lnTo>
                <a:lnTo>
                  <a:pt x="400590" y="2133600"/>
                </a:lnTo>
                <a:lnTo>
                  <a:pt x="428544" y="2159000"/>
                </a:lnTo>
                <a:lnTo>
                  <a:pt x="457357" y="2171700"/>
                </a:lnTo>
                <a:lnTo>
                  <a:pt x="487019" y="2197100"/>
                </a:lnTo>
                <a:lnTo>
                  <a:pt x="517522" y="2209800"/>
                </a:lnTo>
                <a:lnTo>
                  <a:pt x="548857" y="2235200"/>
                </a:lnTo>
                <a:lnTo>
                  <a:pt x="581018" y="2260600"/>
                </a:lnTo>
                <a:lnTo>
                  <a:pt x="613994" y="2273300"/>
                </a:lnTo>
                <a:lnTo>
                  <a:pt x="647778" y="2298700"/>
                </a:lnTo>
                <a:lnTo>
                  <a:pt x="682361" y="2311400"/>
                </a:lnTo>
                <a:lnTo>
                  <a:pt x="717735" y="2336800"/>
                </a:lnTo>
                <a:lnTo>
                  <a:pt x="753892" y="2349500"/>
                </a:lnTo>
                <a:lnTo>
                  <a:pt x="790823" y="2374900"/>
                </a:lnTo>
                <a:lnTo>
                  <a:pt x="828520" y="2387600"/>
                </a:lnTo>
                <a:lnTo>
                  <a:pt x="866975" y="2413000"/>
                </a:lnTo>
                <a:lnTo>
                  <a:pt x="946124" y="2438400"/>
                </a:lnTo>
                <a:lnTo>
                  <a:pt x="986802" y="2463800"/>
                </a:lnTo>
                <a:lnTo>
                  <a:pt x="1070322" y="2489200"/>
                </a:lnTo>
                <a:lnTo>
                  <a:pt x="1113147" y="2514600"/>
                </a:lnTo>
                <a:lnTo>
                  <a:pt x="1200887" y="2540000"/>
                </a:lnTo>
                <a:lnTo>
                  <a:pt x="1245785" y="2565400"/>
                </a:lnTo>
                <a:lnTo>
                  <a:pt x="1432034" y="2616200"/>
                </a:lnTo>
                <a:lnTo>
                  <a:pt x="1480219" y="2641600"/>
                </a:lnTo>
                <a:lnTo>
                  <a:pt x="1529037" y="2654300"/>
                </a:lnTo>
                <a:lnTo>
                  <a:pt x="1834757" y="2730500"/>
                </a:lnTo>
                <a:lnTo>
                  <a:pt x="2274216" y="2832100"/>
                </a:lnTo>
                <a:lnTo>
                  <a:pt x="6078668" y="2832100"/>
                </a:lnTo>
                <a:lnTo>
                  <a:pt x="6518137" y="2730500"/>
                </a:lnTo>
                <a:lnTo>
                  <a:pt x="6823864" y="2654300"/>
                </a:lnTo>
                <a:lnTo>
                  <a:pt x="6872683" y="2641600"/>
                </a:lnTo>
                <a:lnTo>
                  <a:pt x="6920870" y="2616200"/>
                </a:lnTo>
                <a:lnTo>
                  <a:pt x="7107124" y="2565400"/>
                </a:lnTo>
                <a:lnTo>
                  <a:pt x="7152024" y="2540000"/>
                </a:lnTo>
                <a:lnTo>
                  <a:pt x="7239766" y="2514600"/>
                </a:lnTo>
                <a:lnTo>
                  <a:pt x="7282593" y="2489200"/>
                </a:lnTo>
                <a:lnTo>
                  <a:pt x="7366115" y="2463800"/>
                </a:lnTo>
                <a:lnTo>
                  <a:pt x="7406794" y="2438400"/>
                </a:lnTo>
                <a:lnTo>
                  <a:pt x="7485946" y="2413000"/>
                </a:lnTo>
                <a:lnTo>
                  <a:pt x="7524402" y="2387600"/>
                </a:lnTo>
                <a:lnTo>
                  <a:pt x="7562100" y="2374900"/>
                </a:lnTo>
                <a:lnTo>
                  <a:pt x="7599033" y="2349500"/>
                </a:lnTo>
                <a:lnTo>
                  <a:pt x="7635191" y="2336800"/>
                </a:lnTo>
                <a:lnTo>
                  <a:pt x="7670566" y="2311400"/>
                </a:lnTo>
                <a:lnTo>
                  <a:pt x="7705151" y="2298700"/>
                </a:lnTo>
                <a:lnTo>
                  <a:pt x="7738936" y="2273300"/>
                </a:lnTo>
                <a:lnTo>
                  <a:pt x="7771913" y="2260600"/>
                </a:lnTo>
                <a:lnTo>
                  <a:pt x="7804074" y="2235200"/>
                </a:lnTo>
                <a:lnTo>
                  <a:pt x="7835411" y="2209800"/>
                </a:lnTo>
                <a:lnTo>
                  <a:pt x="7865915" y="2197100"/>
                </a:lnTo>
                <a:lnTo>
                  <a:pt x="7895578" y="2171700"/>
                </a:lnTo>
                <a:lnTo>
                  <a:pt x="7924392" y="2159000"/>
                </a:lnTo>
                <a:lnTo>
                  <a:pt x="7952348" y="2133600"/>
                </a:lnTo>
                <a:lnTo>
                  <a:pt x="7979437" y="2108200"/>
                </a:lnTo>
                <a:lnTo>
                  <a:pt x="8005653" y="2095500"/>
                </a:lnTo>
                <a:lnTo>
                  <a:pt x="8030985" y="2070100"/>
                </a:lnTo>
                <a:lnTo>
                  <a:pt x="8055426" y="2044700"/>
                </a:lnTo>
                <a:lnTo>
                  <a:pt x="8078968" y="2032000"/>
                </a:lnTo>
                <a:lnTo>
                  <a:pt x="8101601" y="2006600"/>
                </a:lnTo>
                <a:lnTo>
                  <a:pt x="8123319" y="1981200"/>
                </a:lnTo>
                <a:lnTo>
                  <a:pt x="8144112" y="1968500"/>
                </a:lnTo>
                <a:lnTo>
                  <a:pt x="8163972" y="1943100"/>
                </a:lnTo>
                <a:lnTo>
                  <a:pt x="8182890" y="1917700"/>
                </a:lnTo>
                <a:lnTo>
                  <a:pt x="8200859" y="1892300"/>
                </a:lnTo>
                <a:lnTo>
                  <a:pt x="8217871" y="1866900"/>
                </a:lnTo>
                <a:lnTo>
                  <a:pt x="8233915" y="1854200"/>
                </a:lnTo>
                <a:lnTo>
                  <a:pt x="8248986" y="1828800"/>
                </a:lnTo>
                <a:lnTo>
                  <a:pt x="8263073" y="1803400"/>
                </a:lnTo>
                <a:lnTo>
                  <a:pt x="8276169" y="1778000"/>
                </a:lnTo>
                <a:lnTo>
                  <a:pt x="8288265" y="1752600"/>
                </a:lnTo>
                <a:lnTo>
                  <a:pt x="8299353" y="1739900"/>
                </a:lnTo>
                <a:lnTo>
                  <a:pt x="8318471" y="1689100"/>
                </a:lnTo>
                <a:lnTo>
                  <a:pt x="8333458" y="1638300"/>
                </a:lnTo>
                <a:lnTo>
                  <a:pt x="8344245" y="1587500"/>
                </a:lnTo>
                <a:lnTo>
                  <a:pt x="8350766" y="1536700"/>
                </a:lnTo>
                <a:lnTo>
                  <a:pt x="8352406" y="1524000"/>
                </a:lnTo>
                <a:lnTo>
                  <a:pt x="8352955" y="1498600"/>
                </a:lnTo>
                <a:lnTo>
                  <a:pt x="8352406" y="1473200"/>
                </a:lnTo>
                <a:lnTo>
                  <a:pt x="8350766" y="1447800"/>
                </a:lnTo>
                <a:lnTo>
                  <a:pt x="8344245" y="1397000"/>
                </a:lnTo>
                <a:lnTo>
                  <a:pt x="8333458" y="1346200"/>
                </a:lnTo>
                <a:lnTo>
                  <a:pt x="8318471" y="1295400"/>
                </a:lnTo>
                <a:lnTo>
                  <a:pt x="8309424" y="1282700"/>
                </a:lnTo>
                <a:lnTo>
                  <a:pt x="8299353" y="1257300"/>
                </a:lnTo>
                <a:lnTo>
                  <a:pt x="8276169" y="1206500"/>
                </a:lnTo>
                <a:lnTo>
                  <a:pt x="8248986" y="1155700"/>
                </a:lnTo>
                <a:lnTo>
                  <a:pt x="8233915" y="1143000"/>
                </a:lnTo>
                <a:lnTo>
                  <a:pt x="8217871" y="1117600"/>
                </a:lnTo>
                <a:lnTo>
                  <a:pt x="8200859" y="1092200"/>
                </a:lnTo>
                <a:lnTo>
                  <a:pt x="8182890" y="1066800"/>
                </a:lnTo>
                <a:lnTo>
                  <a:pt x="8163972" y="1041400"/>
                </a:lnTo>
                <a:lnTo>
                  <a:pt x="8144112" y="1028700"/>
                </a:lnTo>
                <a:lnTo>
                  <a:pt x="8123319" y="1003300"/>
                </a:lnTo>
                <a:lnTo>
                  <a:pt x="8101601" y="977900"/>
                </a:lnTo>
                <a:lnTo>
                  <a:pt x="8078968" y="965200"/>
                </a:lnTo>
                <a:lnTo>
                  <a:pt x="8055426" y="939800"/>
                </a:lnTo>
                <a:lnTo>
                  <a:pt x="8030985" y="914400"/>
                </a:lnTo>
                <a:lnTo>
                  <a:pt x="8005653" y="889000"/>
                </a:lnTo>
                <a:lnTo>
                  <a:pt x="7979437" y="876300"/>
                </a:lnTo>
                <a:lnTo>
                  <a:pt x="7952348" y="850900"/>
                </a:lnTo>
                <a:lnTo>
                  <a:pt x="7924392" y="838200"/>
                </a:lnTo>
                <a:lnTo>
                  <a:pt x="7895578" y="812800"/>
                </a:lnTo>
                <a:lnTo>
                  <a:pt x="7865915" y="787400"/>
                </a:lnTo>
                <a:lnTo>
                  <a:pt x="7835411" y="774700"/>
                </a:lnTo>
                <a:lnTo>
                  <a:pt x="7804074" y="749300"/>
                </a:lnTo>
                <a:lnTo>
                  <a:pt x="7771913" y="736600"/>
                </a:lnTo>
                <a:lnTo>
                  <a:pt x="7738936" y="711200"/>
                </a:lnTo>
                <a:lnTo>
                  <a:pt x="7705151" y="698500"/>
                </a:lnTo>
                <a:lnTo>
                  <a:pt x="7670566" y="673100"/>
                </a:lnTo>
                <a:lnTo>
                  <a:pt x="7635191" y="660400"/>
                </a:lnTo>
                <a:lnTo>
                  <a:pt x="7599033" y="635000"/>
                </a:lnTo>
                <a:lnTo>
                  <a:pt x="7562100" y="622300"/>
                </a:lnTo>
                <a:lnTo>
                  <a:pt x="7524402" y="596900"/>
                </a:lnTo>
                <a:lnTo>
                  <a:pt x="7485946" y="584200"/>
                </a:lnTo>
                <a:lnTo>
                  <a:pt x="7446740" y="558800"/>
                </a:lnTo>
                <a:lnTo>
                  <a:pt x="7366115" y="533400"/>
                </a:lnTo>
                <a:lnTo>
                  <a:pt x="7324712" y="508000"/>
                </a:lnTo>
                <a:lnTo>
                  <a:pt x="7282593" y="495300"/>
                </a:lnTo>
                <a:lnTo>
                  <a:pt x="7239766" y="469900"/>
                </a:lnTo>
                <a:lnTo>
                  <a:pt x="7107124" y="431800"/>
                </a:lnTo>
                <a:lnTo>
                  <a:pt x="7061551" y="406400"/>
                </a:lnTo>
                <a:lnTo>
                  <a:pt x="6872683" y="355600"/>
                </a:lnTo>
                <a:lnTo>
                  <a:pt x="6823864" y="330200"/>
                </a:lnTo>
                <a:lnTo>
                  <a:pt x="6465124" y="241300"/>
                </a:lnTo>
                <a:lnTo>
                  <a:pt x="6135464" y="165100"/>
                </a:lnTo>
                <a:close/>
              </a:path>
              <a:path w="8353425" h="2984500">
                <a:moveTo>
                  <a:pt x="5905268" y="127000"/>
                </a:moveTo>
                <a:lnTo>
                  <a:pt x="2447613" y="127000"/>
                </a:lnTo>
                <a:lnTo>
                  <a:pt x="2274216" y="165100"/>
                </a:lnTo>
                <a:lnTo>
                  <a:pt x="6078668" y="165100"/>
                </a:lnTo>
                <a:lnTo>
                  <a:pt x="5905268" y="127000"/>
                </a:lnTo>
                <a:close/>
              </a:path>
              <a:path w="8353425" h="2984500">
                <a:moveTo>
                  <a:pt x="5667357" y="88900"/>
                </a:moveTo>
                <a:lnTo>
                  <a:pt x="2685520" y="88900"/>
                </a:lnTo>
                <a:lnTo>
                  <a:pt x="2506387" y="127000"/>
                </a:lnTo>
                <a:lnTo>
                  <a:pt x="5846493" y="127000"/>
                </a:lnTo>
                <a:lnTo>
                  <a:pt x="5667357" y="88900"/>
                </a:lnTo>
                <a:close/>
              </a:path>
              <a:path w="8353425" h="2984500">
                <a:moveTo>
                  <a:pt x="5545676" y="76200"/>
                </a:moveTo>
                <a:lnTo>
                  <a:pt x="2807199" y="76200"/>
                </a:lnTo>
                <a:lnTo>
                  <a:pt x="2746139" y="88900"/>
                </a:lnTo>
                <a:lnTo>
                  <a:pt x="5606737" y="88900"/>
                </a:lnTo>
                <a:lnTo>
                  <a:pt x="5545676" y="76200"/>
                </a:lnTo>
                <a:close/>
              </a:path>
              <a:path w="8353425" h="2984500">
                <a:moveTo>
                  <a:pt x="5422266" y="63500"/>
                </a:moveTo>
                <a:lnTo>
                  <a:pt x="2930608" y="63500"/>
                </a:lnTo>
                <a:lnTo>
                  <a:pt x="2868692" y="76200"/>
                </a:lnTo>
                <a:lnTo>
                  <a:pt x="5484183" y="76200"/>
                </a:lnTo>
                <a:lnTo>
                  <a:pt x="5422266" y="63500"/>
                </a:lnTo>
                <a:close/>
              </a:path>
              <a:path w="8353425" h="2984500">
                <a:moveTo>
                  <a:pt x="5297194" y="50800"/>
                </a:moveTo>
                <a:lnTo>
                  <a:pt x="3055678" y="50800"/>
                </a:lnTo>
                <a:lnTo>
                  <a:pt x="2992939" y="63500"/>
                </a:lnTo>
                <a:lnTo>
                  <a:pt x="5359933" y="63500"/>
                </a:lnTo>
                <a:lnTo>
                  <a:pt x="5297194" y="50800"/>
                </a:lnTo>
                <a:close/>
              </a:path>
              <a:path w="8353425" h="2984500">
                <a:moveTo>
                  <a:pt x="5170527" y="38100"/>
                </a:moveTo>
                <a:lnTo>
                  <a:pt x="3182343" y="38100"/>
                </a:lnTo>
                <a:lnTo>
                  <a:pt x="3118815" y="50800"/>
                </a:lnTo>
                <a:lnTo>
                  <a:pt x="5234056" y="50800"/>
                </a:lnTo>
                <a:lnTo>
                  <a:pt x="5170527" y="38100"/>
                </a:lnTo>
                <a:close/>
              </a:path>
              <a:path w="8353425" h="2984500">
                <a:moveTo>
                  <a:pt x="5042333" y="25400"/>
                </a:moveTo>
                <a:lnTo>
                  <a:pt x="3310537" y="25400"/>
                </a:lnTo>
                <a:lnTo>
                  <a:pt x="3246253" y="38100"/>
                </a:lnTo>
                <a:lnTo>
                  <a:pt x="5106617" y="38100"/>
                </a:lnTo>
                <a:lnTo>
                  <a:pt x="5042333" y="25400"/>
                </a:lnTo>
                <a:close/>
              </a:path>
              <a:path w="8353425" h="2984500">
                <a:moveTo>
                  <a:pt x="4847322" y="12700"/>
                </a:moveTo>
                <a:lnTo>
                  <a:pt x="3505546" y="12700"/>
                </a:lnTo>
                <a:lnTo>
                  <a:pt x="3440191" y="25400"/>
                </a:lnTo>
                <a:lnTo>
                  <a:pt x="4912677" y="25400"/>
                </a:lnTo>
                <a:lnTo>
                  <a:pt x="4847322" y="12700"/>
                </a:lnTo>
                <a:close/>
              </a:path>
              <a:path w="8353425" h="2984500">
                <a:moveTo>
                  <a:pt x="4649248" y="0"/>
                </a:moveTo>
                <a:lnTo>
                  <a:pt x="3703618" y="0"/>
                </a:lnTo>
                <a:lnTo>
                  <a:pt x="3637268" y="12700"/>
                </a:lnTo>
                <a:lnTo>
                  <a:pt x="4715599" y="12700"/>
                </a:lnTo>
                <a:lnTo>
                  <a:pt x="4649248" y="0"/>
                </a:lnTo>
                <a:close/>
              </a:path>
            </a:pathLst>
          </a:custGeom>
          <a:solidFill>
            <a:srgbClr val="4F81BC"/>
          </a:solidFill>
        </p:spPr>
        <p:txBody>
          <a:bodyPr wrap="square" lIns="0" tIns="0" rIns="0" bIns="0" rtlCol="0"/>
          <a:lstStyle/>
          <a:p>
            <a:endParaRPr/>
          </a:p>
        </p:txBody>
      </p:sp>
      <p:sp>
        <p:nvSpPr>
          <p:cNvPr id="17" name="bk object 17"/>
          <p:cNvSpPr/>
          <p:nvPr/>
        </p:nvSpPr>
        <p:spPr>
          <a:xfrm>
            <a:off x="212813" y="2463800"/>
            <a:ext cx="8353425" cy="2994660"/>
          </a:xfrm>
          <a:custGeom>
            <a:avLst/>
            <a:gdLst/>
            <a:ahLst/>
            <a:cxnLst/>
            <a:rect l="l" t="t" r="r" b="b"/>
            <a:pathLst>
              <a:path w="8353425" h="2994660">
                <a:moveTo>
                  <a:pt x="0" y="1497202"/>
                </a:moveTo>
                <a:lnTo>
                  <a:pt x="2188" y="1448268"/>
                </a:lnTo>
                <a:lnTo>
                  <a:pt x="8709" y="1399726"/>
                </a:lnTo>
                <a:lnTo>
                  <a:pt x="19496" y="1351600"/>
                </a:lnTo>
                <a:lnTo>
                  <a:pt x="34481" y="1303915"/>
                </a:lnTo>
                <a:lnTo>
                  <a:pt x="53599" y="1256693"/>
                </a:lnTo>
                <a:lnTo>
                  <a:pt x="76782" y="1209960"/>
                </a:lnTo>
                <a:lnTo>
                  <a:pt x="103964" y="1163739"/>
                </a:lnTo>
                <a:lnTo>
                  <a:pt x="135078" y="1118053"/>
                </a:lnTo>
                <a:lnTo>
                  <a:pt x="170056" y="1072928"/>
                </a:lnTo>
                <a:lnTo>
                  <a:pt x="208833" y="1028386"/>
                </a:lnTo>
                <a:lnTo>
                  <a:pt x="251342" y="984452"/>
                </a:lnTo>
                <a:lnTo>
                  <a:pt x="297515" y="941150"/>
                </a:lnTo>
                <a:lnTo>
                  <a:pt x="347287" y="898503"/>
                </a:lnTo>
                <a:lnTo>
                  <a:pt x="400590" y="856536"/>
                </a:lnTo>
                <a:lnTo>
                  <a:pt x="457357" y="815272"/>
                </a:lnTo>
                <a:lnTo>
                  <a:pt x="517522" y="774736"/>
                </a:lnTo>
                <a:lnTo>
                  <a:pt x="581018" y="734951"/>
                </a:lnTo>
                <a:lnTo>
                  <a:pt x="613994" y="715348"/>
                </a:lnTo>
                <a:lnTo>
                  <a:pt x="647778" y="695942"/>
                </a:lnTo>
                <a:lnTo>
                  <a:pt x="682361" y="676735"/>
                </a:lnTo>
                <a:lnTo>
                  <a:pt x="717735" y="657731"/>
                </a:lnTo>
                <a:lnTo>
                  <a:pt x="753892" y="638933"/>
                </a:lnTo>
                <a:lnTo>
                  <a:pt x="790823" y="620344"/>
                </a:lnTo>
                <a:lnTo>
                  <a:pt x="828520" y="601967"/>
                </a:lnTo>
                <a:lnTo>
                  <a:pt x="866975" y="583804"/>
                </a:lnTo>
                <a:lnTo>
                  <a:pt x="906179" y="565859"/>
                </a:lnTo>
                <a:lnTo>
                  <a:pt x="946124" y="548135"/>
                </a:lnTo>
                <a:lnTo>
                  <a:pt x="986802" y="530634"/>
                </a:lnTo>
                <a:lnTo>
                  <a:pt x="1028204" y="513361"/>
                </a:lnTo>
                <a:lnTo>
                  <a:pt x="1070322" y="496317"/>
                </a:lnTo>
                <a:lnTo>
                  <a:pt x="1113147" y="479505"/>
                </a:lnTo>
                <a:lnTo>
                  <a:pt x="1156671" y="462930"/>
                </a:lnTo>
                <a:lnTo>
                  <a:pt x="1200887" y="446593"/>
                </a:lnTo>
                <a:lnTo>
                  <a:pt x="1245785" y="430497"/>
                </a:lnTo>
                <a:lnTo>
                  <a:pt x="1291357" y="414647"/>
                </a:lnTo>
                <a:lnTo>
                  <a:pt x="1337594" y="399044"/>
                </a:lnTo>
                <a:lnTo>
                  <a:pt x="1384490" y="383692"/>
                </a:lnTo>
                <a:lnTo>
                  <a:pt x="1432034" y="368593"/>
                </a:lnTo>
                <a:lnTo>
                  <a:pt x="1480219" y="353751"/>
                </a:lnTo>
                <a:lnTo>
                  <a:pt x="1529037" y="339169"/>
                </a:lnTo>
                <a:lnTo>
                  <a:pt x="1578479" y="324849"/>
                </a:lnTo>
                <a:lnTo>
                  <a:pt x="1628536" y="310795"/>
                </a:lnTo>
                <a:lnTo>
                  <a:pt x="1679201" y="297010"/>
                </a:lnTo>
                <a:lnTo>
                  <a:pt x="1730465" y="283496"/>
                </a:lnTo>
                <a:lnTo>
                  <a:pt x="1782320" y="270257"/>
                </a:lnTo>
                <a:lnTo>
                  <a:pt x="1834757" y="257295"/>
                </a:lnTo>
                <a:lnTo>
                  <a:pt x="1887768" y="244614"/>
                </a:lnTo>
                <a:lnTo>
                  <a:pt x="1941344" y="232216"/>
                </a:lnTo>
                <a:lnTo>
                  <a:pt x="1995478" y="220105"/>
                </a:lnTo>
                <a:lnTo>
                  <a:pt x="2050161" y="208284"/>
                </a:lnTo>
                <a:lnTo>
                  <a:pt x="2105385" y="196755"/>
                </a:lnTo>
                <a:lnTo>
                  <a:pt x="2161141" y="185522"/>
                </a:lnTo>
                <a:lnTo>
                  <a:pt x="2217421" y="174587"/>
                </a:lnTo>
                <a:lnTo>
                  <a:pt x="2274216" y="163954"/>
                </a:lnTo>
                <a:lnTo>
                  <a:pt x="2331519" y="153625"/>
                </a:lnTo>
                <a:lnTo>
                  <a:pt x="2389320" y="143604"/>
                </a:lnTo>
                <a:lnTo>
                  <a:pt x="2447613" y="133893"/>
                </a:lnTo>
                <a:lnTo>
                  <a:pt x="2506387" y="124496"/>
                </a:lnTo>
                <a:lnTo>
                  <a:pt x="2565635" y="115415"/>
                </a:lnTo>
                <a:lnTo>
                  <a:pt x="2625349" y="106653"/>
                </a:lnTo>
                <a:lnTo>
                  <a:pt x="2685520" y="98214"/>
                </a:lnTo>
                <a:lnTo>
                  <a:pt x="2746139" y="90101"/>
                </a:lnTo>
                <a:lnTo>
                  <a:pt x="2807199" y="82316"/>
                </a:lnTo>
                <a:lnTo>
                  <a:pt x="2868692" y="74862"/>
                </a:lnTo>
                <a:lnTo>
                  <a:pt x="2930608" y="67743"/>
                </a:lnTo>
                <a:lnTo>
                  <a:pt x="2992939" y="60962"/>
                </a:lnTo>
                <a:lnTo>
                  <a:pt x="3055678" y="54520"/>
                </a:lnTo>
                <a:lnTo>
                  <a:pt x="3118815" y="48422"/>
                </a:lnTo>
                <a:lnTo>
                  <a:pt x="3182343" y="42671"/>
                </a:lnTo>
                <a:lnTo>
                  <a:pt x="3246253" y="37269"/>
                </a:lnTo>
                <a:lnTo>
                  <a:pt x="3310537" y="32219"/>
                </a:lnTo>
                <a:lnTo>
                  <a:pt x="3375185" y="27525"/>
                </a:lnTo>
                <a:lnTo>
                  <a:pt x="3440191" y="23189"/>
                </a:lnTo>
                <a:lnTo>
                  <a:pt x="3505546" y="19214"/>
                </a:lnTo>
                <a:lnTo>
                  <a:pt x="3571241" y="15604"/>
                </a:lnTo>
                <a:lnTo>
                  <a:pt x="3637268" y="12361"/>
                </a:lnTo>
                <a:lnTo>
                  <a:pt x="3703618" y="9488"/>
                </a:lnTo>
                <a:lnTo>
                  <a:pt x="3770284" y="6988"/>
                </a:lnTo>
                <a:lnTo>
                  <a:pt x="3837257" y="4865"/>
                </a:lnTo>
                <a:lnTo>
                  <a:pt x="3904528" y="3122"/>
                </a:lnTo>
                <a:lnTo>
                  <a:pt x="3972090" y="1760"/>
                </a:lnTo>
                <a:lnTo>
                  <a:pt x="4039933" y="784"/>
                </a:lnTo>
                <a:lnTo>
                  <a:pt x="4108050" y="196"/>
                </a:lnTo>
                <a:lnTo>
                  <a:pt x="4176433" y="0"/>
                </a:lnTo>
                <a:lnTo>
                  <a:pt x="4244815" y="196"/>
                </a:lnTo>
                <a:lnTo>
                  <a:pt x="4312932" y="784"/>
                </a:lnTo>
                <a:lnTo>
                  <a:pt x="4380776" y="1760"/>
                </a:lnTo>
                <a:lnTo>
                  <a:pt x="4448337" y="3122"/>
                </a:lnTo>
                <a:lnTo>
                  <a:pt x="4515609" y="4865"/>
                </a:lnTo>
                <a:lnTo>
                  <a:pt x="4582582" y="6988"/>
                </a:lnTo>
                <a:lnTo>
                  <a:pt x="4649248" y="9488"/>
                </a:lnTo>
                <a:lnTo>
                  <a:pt x="4715599" y="12361"/>
                </a:lnTo>
                <a:lnTo>
                  <a:pt x="4781626" y="15604"/>
                </a:lnTo>
                <a:lnTo>
                  <a:pt x="4847322" y="19214"/>
                </a:lnTo>
                <a:lnTo>
                  <a:pt x="4912677" y="23189"/>
                </a:lnTo>
                <a:lnTo>
                  <a:pt x="4977683" y="27525"/>
                </a:lnTo>
                <a:lnTo>
                  <a:pt x="5042333" y="32219"/>
                </a:lnTo>
                <a:lnTo>
                  <a:pt x="5106617" y="37269"/>
                </a:lnTo>
                <a:lnTo>
                  <a:pt x="5170527" y="42671"/>
                </a:lnTo>
                <a:lnTo>
                  <a:pt x="5234056" y="48422"/>
                </a:lnTo>
                <a:lnTo>
                  <a:pt x="5297194" y="54520"/>
                </a:lnTo>
                <a:lnTo>
                  <a:pt x="5359933" y="60962"/>
                </a:lnTo>
                <a:lnTo>
                  <a:pt x="5422266" y="67743"/>
                </a:lnTo>
                <a:lnTo>
                  <a:pt x="5484183" y="74862"/>
                </a:lnTo>
                <a:lnTo>
                  <a:pt x="5545676" y="82316"/>
                </a:lnTo>
                <a:lnTo>
                  <a:pt x="5606737" y="90101"/>
                </a:lnTo>
                <a:lnTo>
                  <a:pt x="5667357" y="98214"/>
                </a:lnTo>
                <a:lnTo>
                  <a:pt x="5727529" y="106653"/>
                </a:lnTo>
                <a:lnTo>
                  <a:pt x="5787244" y="115415"/>
                </a:lnTo>
                <a:lnTo>
                  <a:pt x="5846493" y="124496"/>
                </a:lnTo>
                <a:lnTo>
                  <a:pt x="5905268" y="133893"/>
                </a:lnTo>
                <a:lnTo>
                  <a:pt x="5963561" y="143604"/>
                </a:lnTo>
                <a:lnTo>
                  <a:pt x="6021364" y="153625"/>
                </a:lnTo>
                <a:lnTo>
                  <a:pt x="6078668" y="163954"/>
                </a:lnTo>
                <a:lnTo>
                  <a:pt x="6135464" y="174587"/>
                </a:lnTo>
                <a:lnTo>
                  <a:pt x="6191745" y="185522"/>
                </a:lnTo>
                <a:lnTo>
                  <a:pt x="6247502" y="196755"/>
                </a:lnTo>
                <a:lnTo>
                  <a:pt x="6302727" y="208284"/>
                </a:lnTo>
                <a:lnTo>
                  <a:pt x="6357411" y="220105"/>
                </a:lnTo>
                <a:lnTo>
                  <a:pt x="6411547" y="232216"/>
                </a:lnTo>
                <a:lnTo>
                  <a:pt x="6465124" y="244614"/>
                </a:lnTo>
                <a:lnTo>
                  <a:pt x="6518137" y="257295"/>
                </a:lnTo>
                <a:lnTo>
                  <a:pt x="6570575" y="270257"/>
                </a:lnTo>
                <a:lnTo>
                  <a:pt x="6622431" y="283496"/>
                </a:lnTo>
                <a:lnTo>
                  <a:pt x="6673696" y="297010"/>
                </a:lnTo>
                <a:lnTo>
                  <a:pt x="6724362" y="310795"/>
                </a:lnTo>
                <a:lnTo>
                  <a:pt x="6774421" y="324849"/>
                </a:lnTo>
                <a:lnTo>
                  <a:pt x="6823864" y="339169"/>
                </a:lnTo>
                <a:lnTo>
                  <a:pt x="6872683" y="353751"/>
                </a:lnTo>
                <a:lnTo>
                  <a:pt x="6920870" y="368593"/>
                </a:lnTo>
                <a:lnTo>
                  <a:pt x="6968415" y="383692"/>
                </a:lnTo>
                <a:lnTo>
                  <a:pt x="7015312" y="399044"/>
                </a:lnTo>
                <a:lnTo>
                  <a:pt x="7061551" y="414647"/>
                </a:lnTo>
                <a:lnTo>
                  <a:pt x="7107124" y="430497"/>
                </a:lnTo>
                <a:lnTo>
                  <a:pt x="7152024" y="446593"/>
                </a:lnTo>
                <a:lnTo>
                  <a:pt x="7196240" y="462930"/>
                </a:lnTo>
                <a:lnTo>
                  <a:pt x="7239766" y="479505"/>
                </a:lnTo>
                <a:lnTo>
                  <a:pt x="7282593" y="496317"/>
                </a:lnTo>
                <a:lnTo>
                  <a:pt x="7324712" y="513361"/>
                </a:lnTo>
                <a:lnTo>
                  <a:pt x="7366115" y="530634"/>
                </a:lnTo>
                <a:lnTo>
                  <a:pt x="7406794" y="548135"/>
                </a:lnTo>
                <a:lnTo>
                  <a:pt x="7446740" y="565859"/>
                </a:lnTo>
                <a:lnTo>
                  <a:pt x="7485946" y="583804"/>
                </a:lnTo>
                <a:lnTo>
                  <a:pt x="7524402" y="601967"/>
                </a:lnTo>
                <a:lnTo>
                  <a:pt x="7562100" y="620344"/>
                </a:lnTo>
                <a:lnTo>
                  <a:pt x="7599033" y="638933"/>
                </a:lnTo>
                <a:lnTo>
                  <a:pt x="7635191" y="657731"/>
                </a:lnTo>
                <a:lnTo>
                  <a:pt x="7670566" y="676735"/>
                </a:lnTo>
                <a:lnTo>
                  <a:pt x="7705151" y="695942"/>
                </a:lnTo>
                <a:lnTo>
                  <a:pt x="7738936" y="715348"/>
                </a:lnTo>
                <a:lnTo>
                  <a:pt x="7771913" y="734951"/>
                </a:lnTo>
                <a:lnTo>
                  <a:pt x="7835411" y="774736"/>
                </a:lnTo>
                <a:lnTo>
                  <a:pt x="7895578" y="815272"/>
                </a:lnTo>
                <a:lnTo>
                  <a:pt x="7952348" y="856536"/>
                </a:lnTo>
                <a:lnTo>
                  <a:pt x="8005653" y="898503"/>
                </a:lnTo>
                <a:lnTo>
                  <a:pt x="8055426" y="941150"/>
                </a:lnTo>
                <a:lnTo>
                  <a:pt x="8101601" y="984452"/>
                </a:lnTo>
                <a:lnTo>
                  <a:pt x="8144112" y="1028386"/>
                </a:lnTo>
                <a:lnTo>
                  <a:pt x="8182890" y="1072928"/>
                </a:lnTo>
                <a:lnTo>
                  <a:pt x="8217871" y="1118053"/>
                </a:lnTo>
                <a:lnTo>
                  <a:pt x="8248986" y="1163739"/>
                </a:lnTo>
                <a:lnTo>
                  <a:pt x="8276169" y="1209960"/>
                </a:lnTo>
                <a:lnTo>
                  <a:pt x="8299353" y="1256693"/>
                </a:lnTo>
                <a:lnTo>
                  <a:pt x="8318471" y="1303915"/>
                </a:lnTo>
                <a:lnTo>
                  <a:pt x="8333458" y="1351600"/>
                </a:lnTo>
                <a:lnTo>
                  <a:pt x="8344245" y="1399726"/>
                </a:lnTo>
                <a:lnTo>
                  <a:pt x="8350766" y="1448268"/>
                </a:lnTo>
                <a:lnTo>
                  <a:pt x="8352955" y="1497202"/>
                </a:lnTo>
                <a:lnTo>
                  <a:pt x="8352406" y="1521717"/>
                </a:lnTo>
                <a:lnTo>
                  <a:pt x="8348043" y="1570458"/>
                </a:lnTo>
                <a:lnTo>
                  <a:pt x="8339380" y="1618795"/>
                </a:lnTo>
                <a:lnTo>
                  <a:pt x="8326485" y="1666704"/>
                </a:lnTo>
                <a:lnTo>
                  <a:pt x="8309424" y="1714161"/>
                </a:lnTo>
                <a:lnTo>
                  <a:pt x="8288265" y="1761141"/>
                </a:lnTo>
                <a:lnTo>
                  <a:pt x="8263073" y="1807621"/>
                </a:lnTo>
                <a:lnTo>
                  <a:pt x="8233915" y="1853578"/>
                </a:lnTo>
                <a:lnTo>
                  <a:pt x="8200859" y="1898986"/>
                </a:lnTo>
                <a:lnTo>
                  <a:pt x="8163972" y="1943823"/>
                </a:lnTo>
                <a:lnTo>
                  <a:pt x="8123319" y="1988063"/>
                </a:lnTo>
                <a:lnTo>
                  <a:pt x="8078968" y="2031684"/>
                </a:lnTo>
                <a:lnTo>
                  <a:pt x="8030985" y="2074662"/>
                </a:lnTo>
                <a:lnTo>
                  <a:pt x="7979437" y="2116972"/>
                </a:lnTo>
                <a:lnTo>
                  <a:pt x="7924392" y="2158590"/>
                </a:lnTo>
                <a:lnTo>
                  <a:pt x="7865915" y="2199493"/>
                </a:lnTo>
                <a:lnTo>
                  <a:pt x="7804074" y="2239657"/>
                </a:lnTo>
                <a:lnTo>
                  <a:pt x="7738936" y="2279057"/>
                </a:lnTo>
                <a:lnTo>
                  <a:pt x="7705151" y="2298463"/>
                </a:lnTo>
                <a:lnTo>
                  <a:pt x="7670566" y="2317670"/>
                </a:lnTo>
                <a:lnTo>
                  <a:pt x="7635191" y="2336674"/>
                </a:lnTo>
                <a:lnTo>
                  <a:pt x="7599033" y="2355472"/>
                </a:lnTo>
                <a:lnTo>
                  <a:pt x="7562100" y="2374061"/>
                </a:lnTo>
                <a:lnTo>
                  <a:pt x="7524402" y="2392438"/>
                </a:lnTo>
                <a:lnTo>
                  <a:pt x="7485946" y="2410601"/>
                </a:lnTo>
                <a:lnTo>
                  <a:pt x="7446740" y="2428546"/>
                </a:lnTo>
                <a:lnTo>
                  <a:pt x="7406794" y="2446270"/>
                </a:lnTo>
                <a:lnTo>
                  <a:pt x="7366115" y="2463771"/>
                </a:lnTo>
                <a:lnTo>
                  <a:pt x="7324712" y="2481044"/>
                </a:lnTo>
                <a:lnTo>
                  <a:pt x="7282593" y="2498088"/>
                </a:lnTo>
                <a:lnTo>
                  <a:pt x="7239766" y="2514900"/>
                </a:lnTo>
                <a:lnTo>
                  <a:pt x="7196240" y="2531475"/>
                </a:lnTo>
                <a:lnTo>
                  <a:pt x="7152024" y="2547812"/>
                </a:lnTo>
                <a:lnTo>
                  <a:pt x="7107124" y="2563908"/>
                </a:lnTo>
                <a:lnTo>
                  <a:pt x="7061551" y="2579758"/>
                </a:lnTo>
                <a:lnTo>
                  <a:pt x="7015312" y="2595361"/>
                </a:lnTo>
                <a:lnTo>
                  <a:pt x="6968415" y="2610713"/>
                </a:lnTo>
                <a:lnTo>
                  <a:pt x="6920870" y="2625812"/>
                </a:lnTo>
                <a:lnTo>
                  <a:pt x="6872683" y="2640654"/>
                </a:lnTo>
                <a:lnTo>
                  <a:pt x="6823864" y="2655236"/>
                </a:lnTo>
                <a:lnTo>
                  <a:pt x="6774421" y="2669556"/>
                </a:lnTo>
                <a:lnTo>
                  <a:pt x="6724362" y="2683610"/>
                </a:lnTo>
                <a:lnTo>
                  <a:pt x="6673696" y="2697395"/>
                </a:lnTo>
                <a:lnTo>
                  <a:pt x="6622431" y="2710909"/>
                </a:lnTo>
                <a:lnTo>
                  <a:pt x="6570575" y="2724148"/>
                </a:lnTo>
                <a:lnTo>
                  <a:pt x="6518137" y="2737110"/>
                </a:lnTo>
                <a:lnTo>
                  <a:pt x="6465124" y="2749791"/>
                </a:lnTo>
                <a:lnTo>
                  <a:pt x="6411547" y="2762189"/>
                </a:lnTo>
                <a:lnTo>
                  <a:pt x="6357411" y="2774300"/>
                </a:lnTo>
                <a:lnTo>
                  <a:pt x="6302727" y="2786121"/>
                </a:lnTo>
                <a:lnTo>
                  <a:pt x="6247502" y="2797650"/>
                </a:lnTo>
                <a:lnTo>
                  <a:pt x="6191745" y="2808883"/>
                </a:lnTo>
                <a:lnTo>
                  <a:pt x="6135464" y="2819818"/>
                </a:lnTo>
                <a:lnTo>
                  <a:pt x="6078668" y="2830451"/>
                </a:lnTo>
                <a:lnTo>
                  <a:pt x="6021364" y="2840780"/>
                </a:lnTo>
                <a:lnTo>
                  <a:pt x="5963561" y="2850801"/>
                </a:lnTo>
                <a:lnTo>
                  <a:pt x="5905268" y="2860512"/>
                </a:lnTo>
                <a:lnTo>
                  <a:pt x="5846493" y="2869909"/>
                </a:lnTo>
                <a:lnTo>
                  <a:pt x="5787244" y="2878990"/>
                </a:lnTo>
                <a:lnTo>
                  <a:pt x="5727529" y="2887752"/>
                </a:lnTo>
                <a:lnTo>
                  <a:pt x="5667357" y="2896191"/>
                </a:lnTo>
                <a:lnTo>
                  <a:pt x="5606737" y="2904304"/>
                </a:lnTo>
                <a:lnTo>
                  <a:pt x="5545676" y="2912089"/>
                </a:lnTo>
                <a:lnTo>
                  <a:pt x="5484183" y="2919543"/>
                </a:lnTo>
                <a:lnTo>
                  <a:pt x="5422266" y="2926662"/>
                </a:lnTo>
                <a:lnTo>
                  <a:pt x="5359933" y="2933443"/>
                </a:lnTo>
                <a:lnTo>
                  <a:pt x="5297194" y="2939885"/>
                </a:lnTo>
                <a:lnTo>
                  <a:pt x="5234056" y="2945983"/>
                </a:lnTo>
                <a:lnTo>
                  <a:pt x="5170527" y="2951734"/>
                </a:lnTo>
                <a:lnTo>
                  <a:pt x="5106617" y="2957136"/>
                </a:lnTo>
                <a:lnTo>
                  <a:pt x="5042333" y="2962186"/>
                </a:lnTo>
                <a:lnTo>
                  <a:pt x="4977683" y="2966880"/>
                </a:lnTo>
                <a:lnTo>
                  <a:pt x="4912677" y="2971216"/>
                </a:lnTo>
                <a:lnTo>
                  <a:pt x="4847322" y="2975191"/>
                </a:lnTo>
                <a:lnTo>
                  <a:pt x="4781626" y="2978801"/>
                </a:lnTo>
                <a:lnTo>
                  <a:pt x="4715599" y="2982044"/>
                </a:lnTo>
                <a:lnTo>
                  <a:pt x="4649248" y="2984917"/>
                </a:lnTo>
                <a:lnTo>
                  <a:pt x="4582582" y="2987417"/>
                </a:lnTo>
                <a:lnTo>
                  <a:pt x="4515609" y="2989540"/>
                </a:lnTo>
                <a:lnTo>
                  <a:pt x="4448337" y="2991283"/>
                </a:lnTo>
                <a:lnTo>
                  <a:pt x="4380776" y="2992645"/>
                </a:lnTo>
                <a:lnTo>
                  <a:pt x="4312932" y="2993621"/>
                </a:lnTo>
                <a:lnTo>
                  <a:pt x="4244815" y="2994209"/>
                </a:lnTo>
                <a:lnTo>
                  <a:pt x="4176433" y="2994406"/>
                </a:lnTo>
                <a:lnTo>
                  <a:pt x="4108050" y="2994209"/>
                </a:lnTo>
                <a:lnTo>
                  <a:pt x="4039933" y="2993621"/>
                </a:lnTo>
                <a:lnTo>
                  <a:pt x="3972090" y="2992645"/>
                </a:lnTo>
                <a:lnTo>
                  <a:pt x="3904528" y="2991283"/>
                </a:lnTo>
                <a:lnTo>
                  <a:pt x="3837257" y="2989540"/>
                </a:lnTo>
                <a:lnTo>
                  <a:pt x="3770284" y="2987417"/>
                </a:lnTo>
                <a:lnTo>
                  <a:pt x="3703618" y="2984917"/>
                </a:lnTo>
                <a:lnTo>
                  <a:pt x="3637268" y="2982044"/>
                </a:lnTo>
                <a:lnTo>
                  <a:pt x="3571241" y="2978801"/>
                </a:lnTo>
                <a:lnTo>
                  <a:pt x="3505546" y="2975191"/>
                </a:lnTo>
                <a:lnTo>
                  <a:pt x="3440191" y="2971216"/>
                </a:lnTo>
                <a:lnTo>
                  <a:pt x="3375185" y="2966880"/>
                </a:lnTo>
                <a:lnTo>
                  <a:pt x="3310537" y="2962186"/>
                </a:lnTo>
                <a:lnTo>
                  <a:pt x="3246253" y="2957136"/>
                </a:lnTo>
                <a:lnTo>
                  <a:pt x="3182343" y="2951734"/>
                </a:lnTo>
                <a:lnTo>
                  <a:pt x="3118815" y="2945983"/>
                </a:lnTo>
                <a:lnTo>
                  <a:pt x="3055678" y="2939885"/>
                </a:lnTo>
                <a:lnTo>
                  <a:pt x="2992939" y="2933443"/>
                </a:lnTo>
                <a:lnTo>
                  <a:pt x="2930608" y="2926662"/>
                </a:lnTo>
                <a:lnTo>
                  <a:pt x="2868692" y="2919543"/>
                </a:lnTo>
                <a:lnTo>
                  <a:pt x="2807199" y="2912089"/>
                </a:lnTo>
                <a:lnTo>
                  <a:pt x="2746139" y="2904304"/>
                </a:lnTo>
                <a:lnTo>
                  <a:pt x="2685520" y="2896191"/>
                </a:lnTo>
                <a:lnTo>
                  <a:pt x="2625349" y="2887752"/>
                </a:lnTo>
                <a:lnTo>
                  <a:pt x="2565635" y="2878990"/>
                </a:lnTo>
                <a:lnTo>
                  <a:pt x="2506387" y="2869909"/>
                </a:lnTo>
                <a:lnTo>
                  <a:pt x="2447613" y="2860512"/>
                </a:lnTo>
                <a:lnTo>
                  <a:pt x="2389320" y="2850801"/>
                </a:lnTo>
                <a:lnTo>
                  <a:pt x="2331519" y="2840780"/>
                </a:lnTo>
                <a:lnTo>
                  <a:pt x="2274216" y="2830451"/>
                </a:lnTo>
                <a:lnTo>
                  <a:pt x="2217421" y="2819818"/>
                </a:lnTo>
                <a:lnTo>
                  <a:pt x="2161141" y="2808883"/>
                </a:lnTo>
                <a:lnTo>
                  <a:pt x="2105385" y="2797650"/>
                </a:lnTo>
                <a:lnTo>
                  <a:pt x="2050161" y="2786121"/>
                </a:lnTo>
                <a:lnTo>
                  <a:pt x="1995478" y="2774300"/>
                </a:lnTo>
                <a:lnTo>
                  <a:pt x="1941344" y="2762189"/>
                </a:lnTo>
                <a:lnTo>
                  <a:pt x="1887768" y="2749791"/>
                </a:lnTo>
                <a:lnTo>
                  <a:pt x="1834757" y="2737110"/>
                </a:lnTo>
                <a:lnTo>
                  <a:pt x="1782320" y="2724148"/>
                </a:lnTo>
                <a:lnTo>
                  <a:pt x="1730465" y="2710909"/>
                </a:lnTo>
                <a:lnTo>
                  <a:pt x="1679201" y="2697395"/>
                </a:lnTo>
                <a:lnTo>
                  <a:pt x="1628536" y="2683610"/>
                </a:lnTo>
                <a:lnTo>
                  <a:pt x="1578479" y="2669556"/>
                </a:lnTo>
                <a:lnTo>
                  <a:pt x="1529037" y="2655236"/>
                </a:lnTo>
                <a:lnTo>
                  <a:pt x="1480219" y="2640654"/>
                </a:lnTo>
                <a:lnTo>
                  <a:pt x="1432034" y="2625812"/>
                </a:lnTo>
                <a:lnTo>
                  <a:pt x="1384490" y="2610713"/>
                </a:lnTo>
                <a:lnTo>
                  <a:pt x="1337594" y="2595361"/>
                </a:lnTo>
                <a:lnTo>
                  <a:pt x="1291357" y="2579758"/>
                </a:lnTo>
                <a:lnTo>
                  <a:pt x="1245785" y="2563908"/>
                </a:lnTo>
                <a:lnTo>
                  <a:pt x="1200887" y="2547812"/>
                </a:lnTo>
                <a:lnTo>
                  <a:pt x="1156671" y="2531475"/>
                </a:lnTo>
                <a:lnTo>
                  <a:pt x="1113147" y="2514900"/>
                </a:lnTo>
                <a:lnTo>
                  <a:pt x="1070322" y="2498088"/>
                </a:lnTo>
                <a:lnTo>
                  <a:pt x="1028204" y="2481044"/>
                </a:lnTo>
                <a:lnTo>
                  <a:pt x="986802" y="2463771"/>
                </a:lnTo>
                <a:lnTo>
                  <a:pt x="946124" y="2446270"/>
                </a:lnTo>
                <a:lnTo>
                  <a:pt x="906179" y="2428546"/>
                </a:lnTo>
                <a:lnTo>
                  <a:pt x="866975" y="2410601"/>
                </a:lnTo>
                <a:lnTo>
                  <a:pt x="828520" y="2392438"/>
                </a:lnTo>
                <a:lnTo>
                  <a:pt x="790823" y="2374061"/>
                </a:lnTo>
                <a:lnTo>
                  <a:pt x="753892" y="2355472"/>
                </a:lnTo>
                <a:lnTo>
                  <a:pt x="717735" y="2336674"/>
                </a:lnTo>
                <a:lnTo>
                  <a:pt x="682361" y="2317670"/>
                </a:lnTo>
                <a:lnTo>
                  <a:pt x="647778" y="2298463"/>
                </a:lnTo>
                <a:lnTo>
                  <a:pt x="613994" y="2279057"/>
                </a:lnTo>
                <a:lnTo>
                  <a:pt x="581018" y="2259454"/>
                </a:lnTo>
                <a:lnTo>
                  <a:pt x="517522" y="2219669"/>
                </a:lnTo>
                <a:lnTo>
                  <a:pt x="457357" y="2179133"/>
                </a:lnTo>
                <a:lnTo>
                  <a:pt x="400590" y="2137869"/>
                </a:lnTo>
                <a:lnTo>
                  <a:pt x="347287" y="2095902"/>
                </a:lnTo>
                <a:lnTo>
                  <a:pt x="297515" y="2053255"/>
                </a:lnTo>
                <a:lnTo>
                  <a:pt x="251342" y="2009953"/>
                </a:lnTo>
                <a:lnTo>
                  <a:pt x="208833" y="1966019"/>
                </a:lnTo>
                <a:lnTo>
                  <a:pt x="170056" y="1921477"/>
                </a:lnTo>
                <a:lnTo>
                  <a:pt x="135078" y="1876352"/>
                </a:lnTo>
                <a:lnTo>
                  <a:pt x="103964" y="1830666"/>
                </a:lnTo>
                <a:lnTo>
                  <a:pt x="76782" y="1784445"/>
                </a:lnTo>
                <a:lnTo>
                  <a:pt x="53599" y="1737712"/>
                </a:lnTo>
                <a:lnTo>
                  <a:pt x="34481" y="1690490"/>
                </a:lnTo>
                <a:lnTo>
                  <a:pt x="19496" y="1642805"/>
                </a:lnTo>
                <a:lnTo>
                  <a:pt x="8709" y="1594679"/>
                </a:lnTo>
                <a:lnTo>
                  <a:pt x="2188" y="1546137"/>
                </a:lnTo>
                <a:lnTo>
                  <a:pt x="0" y="1497202"/>
                </a:lnTo>
                <a:close/>
              </a:path>
            </a:pathLst>
          </a:custGeom>
          <a:ln w="25400">
            <a:solidFill>
              <a:srgbClr val="385D89"/>
            </a:solidFill>
          </a:ln>
        </p:spPr>
        <p:txBody>
          <a:bodyPr wrap="square" lIns="0" tIns="0" rIns="0" bIns="0" rtlCol="0"/>
          <a:lstStyle/>
          <a:p>
            <a:endParaRPr/>
          </a:p>
        </p:txBody>
      </p:sp>
      <p:sp>
        <p:nvSpPr>
          <p:cNvPr id="18" name="bk object 18"/>
          <p:cNvSpPr/>
          <p:nvPr/>
        </p:nvSpPr>
        <p:spPr>
          <a:xfrm>
            <a:off x="3120644" y="3311842"/>
            <a:ext cx="2537206" cy="582866"/>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tx1"/>
                </a:solidFill>
                <a:latin typeface="MS UI Gothic"/>
                <a:cs typeface="MS UI Gothic"/>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9/9/2016</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732776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16F155D-117D-428A-BD4D-80A0BA07BA9F}" type="slidenum">
              <a:rPr lang="en-US" altLang="ja-JP"/>
              <a:pPr>
                <a:defRPr/>
              </a:pPr>
              <a:t>‹#›</a:t>
            </a:fld>
            <a:endParaRPr lang="en-US" altLang="ja-JP"/>
          </a:p>
        </p:txBody>
      </p:sp>
    </p:spTree>
    <p:extLst>
      <p:ext uri="{BB962C8B-B14F-4D97-AF65-F5344CB8AC3E}">
        <p14:creationId xmlns:p14="http://schemas.microsoft.com/office/powerpoint/2010/main" val="416136155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D79726D-D033-46AF-B02E-A785D56F36ED}" type="slidenum">
              <a:rPr lang="en-US" altLang="ja-JP"/>
              <a:pPr>
                <a:defRPr/>
              </a:pPr>
              <a:t>‹#›</a:t>
            </a:fld>
            <a:endParaRPr lang="en-US" altLang="ja-JP"/>
          </a:p>
        </p:txBody>
      </p:sp>
    </p:spTree>
    <p:extLst>
      <p:ext uri="{BB962C8B-B14F-4D97-AF65-F5344CB8AC3E}">
        <p14:creationId xmlns:p14="http://schemas.microsoft.com/office/powerpoint/2010/main" val="148413527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FD412873-B7D2-41BB-9C1F-0DBE3A5D23F5}" type="slidenum">
              <a:rPr lang="en-US" altLang="ja-JP"/>
              <a:pPr>
                <a:defRPr/>
              </a:pPr>
              <a:t>‹#›</a:t>
            </a:fld>
            <a:endParaRPr lang="en-US" altLang="ja-JP"/>
          </a:p>
        </p:txBody>
      </p:sp>
    </p:spTree>
    <p:extLst>
      <p:ext uri="{BB962C8B-B14F-4D97-AF65-F5344CB8AC3E}">
        <p14:creationId xmlns:p14="http://schemas.microsoft.com/office/powerpoint/2010/main" val="364909485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1D32577C-2DD6-4B43-BFA1-29F6AD4C5E69}" type="slidenum">
              <a:rPr lang="en-US" altLang="ja-JP"/>
              <a:pPr>
                <a:defRPr/>
              </a:pPr>
              <a:t>‹#›</a:t>
            </a:fld>
            <a:endParaRPr lang="en-US" altLang="ja-JP"/>
          </a:p>
        </p:txBody>
      </p:sp>
    </p:spTree>
    <p:extLst>
      <p:ext uri="{BB962C8B-B14F-4D97-AF65-F5344CB8AC3E}">
        <p14:creationId xmlns:p14="http://schemas.microsoft.com/office/powerpoint/2010/main" val="335433756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6851A3FB-02F4-4A32-9738-5CBD55EBCF57}" type="slidenum">
              <a:rPr lang="en-US" altLang="ja-JP"/>
              <a:pPr>
                <a:defRPr/>
              </a:pPr>
              <a:t>‹#›</a:t>
            </a:fld>
            <a:endParaRPr lang="en-US" altLang="ja-JP"/>
          </a:p>
        </p:txBody>
      </p:sp>
    </p:spTree>
    <p:extLst>
      <p:ext uri="{BB962C8B-B14F-4D97-AF65-F5344CB8AC3E}">
        <p14:creationId xmlns:p14="http://schemas.microsoft.com/office/powerpoint/2010/main" val="358353346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26E44F70-2BD3-49F2-9073-30B16C6E9413}" type="slidenum">
              <a:rPr lang="en-US" altLang="ja-JP"/>
              <a:pPr>
                <a:defRPr/>
              </a:pPr>
              <a:t>‹#›</a:t>
            </a:fld>
            <a:endParaRPr lang="en-US" altLang="ja-JP"/>
          </a:p>
        </p:txBody>
      </p:sp>
    </p:spTree>
    <p:extLst>
      <p:ext uri="{BB962C8B-B14F-4D97-AF65-F5344CB8AC3E}">
        <p14:creationId xmlns:p14="http://schemas.microsoft.com/office/powerpoint/2010/main" val="140292550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F4033AB-FE4B-4C74-827A-78F8F600D181}" type="slidenum">
              <a:rPr lang="en-US" altLang="ja-JP"/>
              <a:pPr>
                <a:defRPr/>
              </a:pPr>
              <a:t>‹#›</a:t>
            </a:fld>
            <a:endParaRPr lang="en-US" altLang="ja-JP"/>
          </a:p>
        </p:txBody>
      </p:sp>
    </p:spTree>
    <p:extLst>
      <p:ext uri="{BB962C8B-B14F-4D97-AF65-F5344CB8AC3E}">
        <p14:creationId xmlns:p14="http://schemas.microsoft.com/office/powerpoint/2010/main" val="43590756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03A0EC8-6C75-4F13-A1EE-3F352BF53572}" type="slidenum">
              <a:rPr lang="en-US" altLang="ja-JP"/>
              <a:pPr>
                <a:defRPr/>
              </a:pPr>
              <a:t>‹#›</a:t>
            </a:fld>
            <a:endParaRPr lang="en-US" altLang="ja-JP"/>
          </a:p>
        </p:txBody>
      </p:sp>
    </p:spTree>
    <p:extLst>
      <p:ext uri="{BB962C8B-B14F-4D97-AF65-F5344CB8AC3E}">
        <p14:creationId xmlns:p14="http://schemas.microsoft.com/office/powerpoint/2010/main" val="235501911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マスタータイトルの書式設定</a:t>
            </a:r>
          </a:p>
        </p:txBody>
      </p:sp>
      <p:sp>
        <p:nvSpPr>
          <p:cNvPr id="2051"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spcBef>
                <a:spcPct val="50000"/>
              </a:spcBef>
              <a:defRPr sz="1400"/>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spcBef>
                <a:spcPct val="50000"/>
              </a:spcBef>
              <a:defRPr sz="1400"/>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spcBef>
                <a:spcPct val="50000"/>
              </a:spcBef>
              <a:defRPr sz="1400"/>
            </a:lvl1pPr>
          </a:lstStyle>
          <a:p>
            <a:pPr>
              <a:defRPr/>
            </a:pPr>
            <a:fld id="{9B46D696-F9FE-4D69-B32C-7D66FA8DC328}"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 id="2147483933" r:id="rId12"/>
    <p:sldLayoutId id="2147483934" r:id="rId13"/>
  </p:sldLayoutIdLst>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3.jpeg"/><Relationship Id="rId5" Type="http://schemas.openxmlformats.org/officeDocument/2006/relationships/image" Target="../media/image2.w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notesSlide" Target="../notesSlides/notesSlide11.xml"/><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4.png"/><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wmf"/><Relationship Id="rId4" Type="http://schemas.openxmlformats.org/officeDocument/2006/relationships/image" Target="../media/image37.png"/></Relationships>
</file>

<file path=ppt/slides/_rels/slide32.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7.png"/><Relationship Id="rId3" Type="http://schemas.openxmlformats.org/officeDocument/2006/relationships/image" Target="../media/image40.jpeg"/><Relationship Id="rId7" Type="http://schemas.openxmlformats.org/officeDocument/2006/relationships/image" Target="../media/image42.wmf"/><Relationship Id="rId12" Type="http://schemas.openxmlformats.org/officeDocument/2006/relationships/image" Target="../media/image4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1.wmf"/><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6.png"/><Relationship Id="rId9" Type="http://schemas.openxmlformats.org/officeDocument/2006/relationships/image" Target="../media/image43.png"/><Relationship Id="rId14" Type="http://schemas.openxmlformats.org/officeDocument/2006/relationships/image" Target="../media/image48.png"/></Relationships>
</file>

<file path=ppt/slides/_rels/slide3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50.png"/><Relationship Id="rId7" Type="http://schemas.openxmlformats.org/officeDocument/2006/relationships/image" Target="../media/image52.png"/><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46.png"/><Relationship Id="rId11" Type="http://schemas.openxmlformats.org/officeDocument/2006/relationships/image" Target="../media/image56.png"/><Relationship Id="rId5" Type="http://schemas.openxmlformats.org/officeDocument/2006/relationships/image" Target="../media/image48.png"/><Relationship Id="rId10" Type="http://schemas.openxmlformats.org/officeDocument/2006/relationships/image" Target="../media/image55.jpeg"/><Relationship Id="rId4" Type="http://schemas.openxmlformats.org/officeDocument/2006/relationships/image" Target="../media/image51.png"/><Relationship Id="rId9" Type="http://schemas.openxmlformats.org/officeDocument/2006/relationships/image" Target="../media/image5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7.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diagramLayout" Target="../diagrams/layout6.xml"/><Relationship Id="rId7" Type="http://schemas.openxmlformats.org/officeDocument/2006/relationships/image" Target="../media/image61.wmf"/><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63.gi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ChangeArrowheads="1"/>
          </p:cNvSpPr>
          <p:nvPr/>
        </p:nvSpPr>
        <p:spPr bwMode="auto">
          <a:xfrm>
            <a:off x="1692275" y="4495800"/>
            <a:ext cx="676592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4" algn="ctr">
              <a:spcBef>
                <a:spcPct val="20000"/>
              </a:spcBef>
            </a:pPr>
            <a:r>
              <a:rPr lang="ja-JP" altLang="en-US" sz="2000" dirty="0">
                <a:latin typeface="ＭＳ Ｐゴシック" pitchFamily="50" charset="-128"/>
              </a:rPr>
              <a:t> 松島桂樹</a:t>
            </a:r>
            <a:endParaRPr lang="ja-JP" altLang="en-US" sz="1600" dirty="0"/>
          </a:p>
          <a:p>
            <a:pPr lvl="3" algn="ctr">
              <a:spcBef>
                <a:spcPct val="20000"/>
              </a:spcBef>
            </a:pPr>
            <a:r>
              <a:rPr lang="en-US" altLang="ja-JP" dirty="0"/>
              <a:t>http://www.smb-cloud.org/</a:t>
            </a:r>
          </a:p>
        </p:txBody>
      </p:sp>
      <p:sp>
        <p:nvSpPr>
          <p:cNvPr id="4099" name="Text Box 4"/>
          <p:cNvSpPr txBox="1">
            <a:spLocks noChangeArrowheads="1"/>
          </p:cNvSpPr>
          <p:nvPr/>
        </p:nvSpPr>
        <p:spPr bwMode="auto">
          <a:xfrm>
            <a:off x="4427538" y="3860800"/>
            <a:ext cx="4191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r" eaLnBrk="1" hangingPunct="1">
              <a:spcBef>
                <a:spcPct val="50000"/>
              </a:spcBef>
            </a:pPr>
            <a:r>
              <a:rPr lang="en-US" altLang="ja-JP" sz="2000" dirty="0"/>
              <a:t>2016</a:t>
            </a:r>
            <a:r>
              <a:rPr lang="ja-JP" altLang="en-US" sz="2000" dirty="0"/>
              <a:t>年</a:t>
            </a:r>
            <a:r>
              <a:rPr lang="en-US" altLang="ja-JP" sz="2000" dirty="0"/>
              <a:t>9</a:t>
            </a:r>
            <a:r>
              <a:rPr lang="ja-JP" altLang="en-US" sz="2000" dirty="0"/>
              <a:t>月</a:t>
            </a:r>
          </a:p>
        </p:txBody>
      </p:sp>
      <p:graphicFrame>
        <p:nvGraphicFramePr>
          <p:cNvPr id="4100" name="Object 5"/>
          <p:cNvGraphicFramePr>
            <a:graphicFrameLocks/>
          </p:cNvGraphicFramePr>
          <p:nvPr/>
        </p:nvGraphicFramePr>
        <p:xfrm>
          <a:off x="1219200" y="4343400"/>
          <a:ext cx="2063750" cy="1309688"/>
        </p:xfrm>
        <a:graphic>
          <a:graphicData uri="http://schemas.openxmlformats.org/presentationml/2006/ole">
            <mc:AlternateContent xmlns:mc="http://schemas.openxmlformats.org/markup-compatibility/2006">
              <mc:Choice xmlns:v="urn:schemas-microsoft-com:vml" Requires="v">
                <p:oleObj spid="_x0000_s1031" name="Clip" r:id="rId4" imgW="5349875" imgH="2911475" progId="">
                  <p:embed/>
                </p:oleObj>
              </mc:Choice>
              <mc:Fallback>
                <p:oleObj name="Clip" r:id="rId4" imgW="5349875" imgH="2911475" progId="">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4343400"/>
                        <a:ext cx="2063750" cy="130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1" name="Rectangle 1026"/>
          <p:cNvSpPr>
            <a:spLocks noGrp="1" noChangeArrowheads="1"/>
          </p:cNvSpPr>
          <p:nvPr>
            <p:ph type="ctrTitle"/>
          </p:nvPr>
        </p:nvSpPr>
        <p:spPr>
          <a:xfrm>
            <a:off x="251520" y="1196752"/>
            <a:ext cx="8534400" cy="2209800"/>
          </a:xfrm>
          <a:gradFill rotWithShape="0">
            <a:gsLst>
              <a:gs pos="26000">
                <a:srgbClr val="99CCFF">
                  <a:alpha val="80000"/>
                </a:srgbClr>
              </a:gs>
              <a:gs pos="100000">
                <a:schemeClr val="bg1"/>
              </a:gs>
            </a:gsLst>
            <a:lin ang="5400000" scaled="1"/>
          </a:gradFill>
          <a:ln cap="flat">
            <a:solidFill>
              <a:schemeClr val="tx1"/>
            </a:solidFill>
            <a:miter lim="800000"/>
            <a:headEnd/>
            <a:tailEnd/>
          </a:ln>
        </p:spPr>
        <p:txBody>
          <a:bodyPr/>
          <a:lstStyle/>
          <a:p>
            <a:pPr eaLnBrk="1" hangingPunct="1"/>
            <a:r>
              <a:rPr lang="ja-JP" altLang="en-US" sz="3200" dirty="0">
                <a:latin typeface="HG丸ｺﾞｼｯｸM-PRO" pitchFamily="50" charset="-128"/>
                <a:ea typeface="HG丸ｺﾞｼｯｸM-PRO" pitchFamily="50" charset="-128"/>
              </a:rPr>
              <a:t>中小企業のフィンテック</a:t>
            </a:r>
            <a:br>
              <a:rPr lang="en-US" altLang="ja-JP" sz="3200" dirty="0">
                <a:latin typeface="HG丸ｺﾞｼｯｸM-PRO" pitchFamily="50" charset="-128"/>
                <a:ea typeface="HG丸ｺﾞｼｯｸM-PRO" pitchFamily="50" charset="-128"/>
              </a:rPr>
            </a:br>
            <a:r>
              <a:rPr lang="ja-JP" altLang="en-US" sz="2000" dirty="0">
                <a:latin typeface="HG丸ｺﾞｼｯｸM-PRO" pitchFamily="50" charset="-128"/>
                <a:ea typeface="HG丸ｺﾞｼｯｸM-PRO" pitchFamily="50" charset="-128"/>
              </a:rPr>
              <a:t>～</a:t>
            </a:r>
            <a:r>
              <a:rPr lang="en-US" altLang="ja-JP" sz="2000" dirty="0">
                <a:latin typeface="HG丸ｺﾞｼｯｸM-PRO" pitchFamily="50" charset="-128"/>
                <a:ea typeface="HG丸ｺﾞｼｯｸM-PRO" pitchFamily="50" charset="-128"/>
              </a:rPr>
              <a:t> </a:t>
            </a:r>
            <a:r>
              <a:rPr lang="ja-JP" altLang="en-US" sz="2000" dirty="0">
                <a:latin typeface="HG丸ｺﾞｼｯｸM-PRO" pitchFamily="50" charset="-128"/>
                <a:ea typeface="HG丸ｺﾞｼｯｸM-PRO" pitchFamily="50" charset="-128"/>
              </a:rPr>
              <a:t>金融</a:t>
            </a:r>
            <a:r>
              <a:rPr lang="en-US" altLang="ja-JP" sz="2000" dirty="0">
                <a:latin typeface="HG丸ｺﾞｼｯｸM-PRO" pitchFamily="50" charset="-128"/>
                <a:ea typeface="HG丸ｺﾞｼｯｸM-PRO" pitchFamily="50" charset="-128"/>
              </a:rPr>
              <a:t>JIT</a:t>
            </a:r>
            <a:r>
              <a:rPr lang="ja-JP" altLang="en-US" sz="2000">
                <a:latin typeface="HG丸ｺﾞｼｯｸM-PRO" pitchFamily="50" charset="-128"/>
                <a:ea typeface="HG丸ｺﾞｼｯｸM-PRO" pitchFamily="50" charset="-128"/>
              </a:rPr>
              <a:t>の実現～</a:t>
            </a:r>
            <a:endParaRPr lang="ja-JP" altLang="en-US" sz="2000" dirty="0">
              <a:solidFill>
                <a:srgbClr val="000000"/>
              </a:solidFill>
              <a:latin typeface="ＨＧ丸ゴシックM" charset="-128"/>
              <a:ea typeface="ＨＧ丸ゴシックM" charset="-128"/>
            </a:endParaRPr>
          </a:p>
        </p:txBody>
      </p:sp>
      <p:pic>
        <p:nvPicPr>
          <p:cNvPr id="6" name="図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60032" y="5695291"/>
            <a:ext cx="2592288" cy="553109"/>
          </a:xfrm>
          <a:prstGeom prst="rect">
            <a:avLst/>
          </a:prstGeom>
        </p:spPr>
      </p:pic>
      <p:sp>
        <p:nvSpPr>
          <p:cNvPr id="2" name="テキスト ボックス 1"/>
          <p:cNvSpPr txBox="1"/>
          <p:nvPr/>
        </p:nvSpPr>
        <p:spPr>
          <a:xfrm>
            <a:off x="6228184" y="188640"/>
            <a:ext cx="2664296" cy="400110"/>
          </a:xfrm>
          <a:prstGeom prst="rect">
            <a:avLst/>
          </a:prstGeom>
          <a:noFill/>
          <a:ln>
            <a:solidFill>
              <a:schemeClr val="accent1"/>
            </a:solidFill>
          </a:ln>
        </p:spPr>
        <p:txBody>
          <a:bodyPr wrap="square" rtlCol="0">
            <a:spAutoFit/>
          </a:bodyPr>
          <a:lstStyle/>
          <a:p>
            <a:pPr algn="ctr"/>
            <a:r>
              <a:rPr kumimoji="1" lang="ja-JP" altLang="en-US" sz="2000" dirty="0"/>
              <a:t>金流商流</a:t>
            </a:r>
            <a:r>
              <a:rPr kumimoji="1" lang="en-US" altLang="ja-JP" sz="2000" dirty="0"/>
              <a:t>2016-2-06</a:t>
            </a:r>
            <a:endParaRPr kumimoji="1" lang="ja-JP" altLang="en-US" sz="2000" dirty="0"/>
          </a:p>
        </p:txBody>
      </p:sp>
      <p:sp>
        <p:nvSpPr>
          <p:cNvPr id="3" name="スライド番号プレースホルダー 2"/>
          <p:cNvSpPr>
            <a:spLocks noGrp="1"/>
          </p:cNvSpPr>
          <p:nvPr>
            <p:ph type="sldNum" sz="quarter" idx="12"/>
          </p:nvPr>
        </p:nvSpPr>
        <p:spPr/>
        <p:txBody>
          <a:bodyPr/>
          <a:lstStyle/>
          <a:p>
            <a:pPr>
              <a:defRPr/>
            </a:pPr>
            <a:r>
              <a:rPr lang="en-US" altLang="ja-JP"/>
              <a:t> </a:t>
            </a:r>
            <a:fld id="{F864FA8C-3FF6-4637-ACEC-662A0F126411}" type="slidenum">
              <a:rPr lang="en-US" altLang="ja-JP" smtClean="0"/>
              <a:pPr>
                <a:defRPr/>
              </a:pPr>
              <a:t>1</a:t>
            </a:fld>
            <a:endParaRPr lang="en-US" altLang="ja-JP"/>
          </a:p>
        </p:txBody>
      </p:sp>
    </p:spTree>
    <p:extLst>
      <p:ext uri="{BB962C8B-B14F-4D97-AF65-F5344CB8AC3E}">
        <p14:creationId xmlns:p14="http://schemas.microsoft.com/office/powerpoint/2010/main" val="380577580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タイトル 1"/>
          <p:cNvSpPr>
            <a:spLocks noGrp="1"/>
          </p:cNvSpPr>
          <p:nvPr>
            <p:ph type="title"/>
          </p:nvPr>
        </p:nvSpPr>
        <p:spPr>
          <a:xfrm>
            <a:off x="323850" y="188913"/>
            <a:ext cx="8496300" cy="1143000"/>
          </a:xfrm>
        </p:spPr>
        <p:txBody>
          <a:bodyPr/>
          <a:lstStyle/>
          <a:p>
            <a:pPr eaLnBrk="1" hangingPunct="1"/>
            <a:r>
              <a:rPr lang="ja-JP" altLang="en-US" sz="3200" u="sng">
                <a:latin typeface="HG丸ｺﾞｼｯｸM-PRO" pitchFamily="50" charset="-128"/>
                <a:ea typeface="HG丸ｺﾞｼｯｸM-PRO" pitchFamily="50" charset="-128"/>
              </a:rPr>
              <a:t>サプライチェーンとキャシュフロー統合</a:t>
            </a:r>
          </a:p>
        </p:txBody>
      </p:sp>
      <p:sp>
        <p:nvSpPr>
          <p:cNvPr id="63491" name="コンテンツ プレースホルダ 2"/>
          <p:cNvSpPr>
            <a:spLocks noGrp="1"/>
          </p:cNvSpPr>
          <p:nvPr>
            <p:ph idx="1"/>
          </p:nvPr>
        </p:nvSpPr>
        <p:spPr>
          <a:xfrm>
            <a:off x="684213" y="5373688"/>
            <a:ext cx="7127875" cy="823912"/>
          </a:xfrm>
        </p:spPr>
        <p:txBody>
          <a:bodyPr/>
          <a:lstStyle/>
          <a:p>
            <a:pPr algn="ctr" eaLnBrk="1" hangingPunct="1">
              <a:buFontTx/>
              <a:buNone/>
            </a:pPr>
            <a:r>
              <a:rPr lang="ja-JP" altLang="en-US" sz="2800" u="sng"/>
              <a:t>発注から回収までの一貫化</a:t>
            </a:r>
          </a:p>
        </p:txBody>
      </p:sp>
      <p:sp>
        <p:nvSpPr>
          <p:cNvPr id="63492" name="テキスト ボックス 4"/>
          <p:cNvSpPr txBox="1">
            <a:spLocks noChangeArrowheads="1"/>
          </p:cNvSpPr>
          <p:nvPr/>
        </p:nvSpPr>
        <p:spPr bwMode="auto">
          <a:xfrm>
            <a:off x="323850" y="1773238"/>
            <a:ext cx="14398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2000">
                <a:latin typeface="Calibri" pitchFamily="34" charset="0"/>
              </a:rPr>
              <a:t>サプライヤー</a:t>
            </a:r>
            <a:endParaRPr lang="ja-JP" altLang="en-US">
              <a:latin typeface="Calibri" pitchFamily="34" charset="0"/>
            </a:endParaRPr>
          </a:p>
        </p:txBody>
      </p:sp>
      <p:sp>
        <p:nvSpPr>
          <p:cNvPr id="63493" name="テキスト ボックス 5"/>
          <p:cNvSpPr txBox="1">
            <a:spLocks noChangeArrowheads="1"/>
          </p:cNvSpPr>
          <p:nvPr/>
        </p:nvSpPr>
        <p:spPr bwMode="auto">
          <a:xfrm>
            <a:off x="4859338" y="1916113"/>
            <a:ext cx="1584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2000">
                <a:latin typeface="Calibri" pitchFamily="34" charset="0"/>
              </a:rPr>
              <a:t>販売代理店</a:t>
            </a:r>
          </a:p>
        </p:txBody>
      </p:sp>
      <p:sp>
        <p:nvSpPr>
          <p:cNvPr id="63494" name="テキスト ボックス 6"/>
          <p:cNvSpPr txBox="1">
            <a:spLocks noChangeArrowheads="1"/>
          </p:cNvSpPr>
          <p:nvPr/>
        </p:nvSpPr>
        <p:spPr bwMode="auto">
          <a:xfrm>
            <a:off x="2843213" y="1844675"/>
            <a:ext cx="10810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2000">
                <a:latin typeface="Calibri" pitchFamily="34" charset="0"/>
              </a:rPr>
              <a:t>メーカー</a:t>
            </a:r>
          </a:p>
        </p:txBody>
      </p:sp>
      <p:sp>
        <p:nvSpPr>
          <p:cNvPr id="63495" name="テキスト ボックス 7"/>
          <p:cNvSpPr txBox="1">
            <a:spLocks noChangeArrowheads="1"/>
          </p:cNvSpPr>
          <p:nvPr/>
        </p:nvSpPr>
        <p:spPr bwMode="auto">
          <a:xfrm>
            <a:off x="7451725" y="1844675"/>
            <a:ext cx="720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2000">
                <a:latin typeface="Calibri" pitchFamily="34" charset="0"/>
              </a:rPr>
              <a:t>顧客</a:t>
            </a:r>
          </a:p>
        </p:txBody>
      </p:sp>
      <p:sp>
        <p:nvSpPr>
          <p:cNvPr id="9" name="正方形/長方形 8"/>
          <p:cNvSpPr/>
          <p:nvPr/>
        </p:nvSpPr>
        <p:spPr>
          <a:xfrm>
            <a:off x="250825" y="1628775"/>
            <a:ext cx="1584325" cy="10080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正方形/長方形 10"/>
          <p:cNvSpPr/>
          <p:nvPr/>
        </p:nvSpPr>
        <p:spPr>
          <a:xfrm>
            <a:off x="2555875" y="1628775"/>
            <a:ext cx="1584325" cy="10080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2" name="正方形/長方形 11"/>
          <p:cNvSpPr/>
          <p:nvPr/>
        </p:nvSpPr>
        <p:spPr>
          <a:xfrm>
            <a:off x="4859338" y="1628775"/>
            <a:ext cx="1584325" cy="10080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3" name="正方形/長方形 12"/>
          <p:cNvSpPr/>
          <p:nvPr/>
        </p:nvSpPr>
        <p:spPr>
          <a:xfrm>
            <a:off x="7164388" y="1628775"/>
            <a:ext cx="1584325" cy="10080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cxnSp>
        <p:nvCxnSpPr>
          <p:cNvPr id="15" name="直線矢印コネクタ 14"/>
          <p:cNvCxnSpPr>
            <a:stCxn id="9" idx="3"/>
            <a:endCxn id="11" idx="1"/>
          </p:cNvCxnSpPr>
          <p:nvPr/>
        </p:nvCxnSpPr>
        <p:spPr>
          <a:xfrm>
            <a:off x="1835150" y="2133600"/>
            <a:ext cx="7207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a:stCxn id="11" idx="3"/>
            <a:endCxn id="12" idx="1"/>
          </p:cNvCxnSpPr>
          <p:nvPr/>
        </p:nvCxnSpPr>
        <p:spPr>
          <a:xfrm>
            <a:off x="4140200" y="2133600"/>
            <a:ext cx="71913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12" idx="3"/>
            <a:endCxn id="13" idx="1"/>
          </p:cNvCxnSpPr>
          <p:nvPr/>
        </p:nvCxnSpPr>
        <p:spPr>
          <a:xfrm>
            <a:off x="6443663" y="2133600"/>
            <a:ext cx="7207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a:off x="611188" y="2997200"/>
            <a:ext cx="7416800" cy="1588"/>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63504" name="テキスト ボックス 27"/>
          <p:cNvSpPr txBox="1">
            <a:spLocks noChangeArrowheads="1"/>
          </p:cNvSpPr>
          <p:nvPr/>
        </p:nvSpPr>
        <p:spPr bwMode="auto">
          <a:xfrm>
            <a:off x="1979613" y="2997200"/>
            <a:ext cx="51133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a:latin typeface="Calibri" pitchFamily="34" charset="0"/>
              </a:rPr>
              <a:t>サプライチェーンリードタイム</a:t>
            </a:r>
          </a:p>
        </p:txBody>
      </p:sp>
      <p:cxnSp>
        <p:nvCxnSpPr>
          <p:cNvPr id="29" name="直線矢印コネクタ 28"/>
          <p:cNvCxnSpPr/>
          <p:nvPr/>
        </p:nvCxnSpPr>
        <p:spPr>
          <a:xfrm>
            <a:off x="539750" y="3933825"/>
            <a:ext cx="7416800" cy="1588"/>
          </a:xfrm>
          <a:prstGeom prst="straightConnector1">
            <a:avLst/>
          </a:prstGeom>
          <a:ln w="12700">
            <a:solidFill>
              <a:schemeClr val="tx1"/>
            </a:solidFill>
            <a:headEnd type="triangle"/>
            <a:tailEnd type="none" w="lg" len="lg"/>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1763713" y="4076700"/>
            <a:ext cx="5400675" cy="461963"/>
          </a:xfrm>
          <a:prstGeom prst="rect">
            <a:avLst/>
          </a:prstGeom>
          <a:noFill/>
          <a:ln>
            <a:solidFill>
              <a:schemeClr val="accent2">
                <a:lumMod val="60000"/>
                <a:lumOff val="40000"/>
              </a:schemeClr>
            </a:solidFill>
          </a:ln>
        </p:spPr>
        <p:txBody>
          <a:bodyPr>
            <a:spAutoFit/>
          </a:bodyPr>
          <a:lstStyle/>
          <a:p>
            <a:pPr algn="ctr" fontAlgn="auto">
              <a:spcBef>
                <a:spcPts val="0"/>
              </a:spcBef>
              <a:spcAft>
                <a:spcPts val="0"/>
              </a:spcAft>
              <a:defRPr/>
            </a:pPr>
            <a:r>
              <a:rPr lang="ja-JP" altLang="en-US" dirty="0">
                <a:latin typeface="+mn-lt"/>
                <a:ea typeface="+mn-ea"/>
              </a:rPr>
              <a:t>キャッシュの回収リードタイム</a:t>
            </a:r>
          </a:p>
        </p:txBody>
      </p:sp>
      <p:sp>
        <p:nvSpPr>
          <p:cNvPr id="2" name="スライド番号プレースホルダー 1"/>
          <p:cNvSpPr>
            <a:spLocks noGrp="1"/>
          </p:cNvSpPr>
          <p:nvPr>
            <p:ph type="sldNum" sz="quarter" idx="12"/>
          </p:nvPr>
        </p:nvSpPr>
        <p:spPr/>
        <p:txBody>
          <a:bodyPr/>
          <a:lstStyle/>
          <a:p>
            <a:pPr>
              <a:defRPr/>
            </a:pPr>
            <a:fld id="{616F155D-117D-428A-BD4D-80A0BA07BA9F}" type="slidenum">
              <a:rPr lang="en-US" altLang="ja-JP" smtClean="0"/>
              <a:pPr>
                <a:defRPr/>
              </a:pPr>
              <a:t>10</a:t>
            </a:fld>
            <a:endParaRPr lang="en-US" altLang="ja-JP"/>
          </a:p>
        </p:txBody>
      </p:sp>
    </p:spTree>
    <p:extLst>
      <p:ext uri="{BB962C8B-B14F-4D97-AF65-F5344CB8AC3E}">
        <p14:creationId xmlns:p14="http://schemas.microsoft.com/office/powerpoint/2010/main" val="34027109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8596" y="0"/>
            <a:ext cx="8229600" cy="1143000"/>
          </a:xfrm>
        </p:spPr>
        <p:txBody>
          <a:bodyPr/>
          <a:lstStyle/>
          <a:p>
            <a:r>
              <a:rPr lang="en-US" altLang="ja-JP" sz="3600" dirty="0" err="1">
                <a:latin typeface="HG丸ｺﾞｼｯｸM-PRO" panose="020F0600000000000000" pitchFamily="50" charset="-128"/>
                <a:ea typeface="HG丸ｺﾞｼｯｸM-PRO" panose="020F0600000000000000" pitchFamily="50" charset="-128"/>
              </a:rPr>
              <a:t>FinTech</a:t>
            </a:r>
            <a:r>
              <a:rPr lang="en-US" altLang="ja-JP" sz="3600" dirty="0">
                <a:latin typeface="HG丸ｺﾞｼｯｸM-PRO" panose="020F0600000000000000" pitchFamily="50" charset="-128"/>
                <a:ea typeface="HG丸ｺﾞｼｯｸM-PRO" panose="020F0600000000000000" pitchFamily="50" charset="-128"/>
              </a:rPr>
              <a:t> </a:t>
            </a:r>
            <a:r>
              <a:rPr lang="ja-JP" altLang="en-US" sz="3600" dirty="0">
                <a:latin typeface="HG丸ｺﾞｼｯｸM-PRO" panose="020F0600000000000000" pitchFamily="50" charset="-128"/>
                <a:ea typeface="HG丸ｺﾞｼｯｸM-PRO" panose="020F0600000000000000" pitchFamily="50" charset="-128"/>
              </a:rPr>
              <a:t>による金融革新の推進</a:t>
            </a:r>
            <a:endParaRPr kumimoji="1" lang="ja-JP" altLang="en-US" sz="3600" dirty="0">
              <a:latin typeface="HG丸ｺﾞｼｯｸM-PRO" pitchFamily="50" charset="-128"/>
              <a:ea typeface="HG丸ｺﾞｼｯｸM-PRO" pitchFamily="50" charset="-128"/>
            </a:endParaRPr>
          </a:p>
        </p:txBody>
      </p:sp>
      <p:sp>
        <p:nvSpPr>
          <p:cNvPr id="9" name="テキスト ボックス 8"/>
          <p:cNvSpPr txBox="1"/>
          <p:nvPr/>
        </p:nvSpPr>
        <p:spPr>
          <a:xfrm>
            <a:off x="179512" y="1052736"/>
            <a:ext cx="8496943" cy="2185214"/>
          </a:xfrm>
          <a:prstGeom prst="rect">
            <a:avLst/>
          </a:prstGeom>
          <a:noFill/>
        </p:spPr>
        <p:txBody>
          <a:bodyPr wrap="square" rtlCol="0">
            <a:spAutoFit/>
          </a:bodyPr>
          <a:lstStyle/>
          <a:p>
            <a:r>
              <a:rPr lang="ja-JP" altLang="en-US" sz="1800" dirty="0"/>
              <a:t>金融高度化を推進するため、</a:t>
            </a:r>
            <a:endParaRPr lang="en-US" altLang="ja-JP" sz="1800" dirty="0"/>
          </a:p>
          <a:p>
            <a:pPr marL="285750" indent="-285750">
              <a:buFont typeface="Arial" panose="020B0604020202020204" pitchFamily="34" charset="0"/>
              <a:buChar char="•"/>
            </a:pPr>
            <a:r>
              <a:rPr lang="ja-JP" altLang="en-US" sz="1600" dirty="0"/>
              <a:t>企業間の銀行送金電文を、</a:t>
            </a:r>
            <a:r>
              <a:rPr lang="en-US" altLang="ja-JP" sz="1600" dirty="0"/>
              <a:t>2020 </a:t>
            </a:r>
            <a:r>
              <a:rPr lang="ja-JP" altLang="en-US" sz="1600" dirty="0"/>
              <a:t>年までを目途に国際標準である </a:t>
            </a:r>
            <a:r>
              <a:rPr lang="en-US" altLang="ja-JP" sz="1600" dirty="0"/>
              <a:t>XML </a:t>
            </a:r>
            <a:r>
              <a:rPr lang="ja-JP" altLang="en-US" sz="1600" dirty="0"/>
              <a:t>電文に移行</a:t>
            </a:r>
            <a:endParaRPr lang="en-US" altLang="ja-JP" sz="1600" dirty="0"/>
          </a:p>
          <a:p>
            <a:pPr marL="285750" indent="-285750">
              <a:buFont typeface="Arial" panose="020B0604020202020204" pitchFamily="34" charset="0"/>
              <a:buChar char="•"/>
            </a:pPr>
            <a:r>
              <a:rPr lang="ja-JP" altLang="en-US" sz="1600" dirty="0"/>
              <a:t>送金電文に商流情報の添付を可能とする金融 </a:t>
            </a:r>
            <a:r>
              <a:rPr lang="en-US" altLang="ja-JP" sz="1600" dirty="0"/>
              <a:t>EDI </a:t>
            </a:r>
            <a:r>
              <a:rPr lang="ja-JP" altLang="en-US" sz="1600" dirty="0"/>
              <a:t>の実現に向けた取組を進める。</a:t>
            </a:r>
            <a:endParaRPr lang="en-US" altLang="ja-JP" sz="1600" dirty="0"/>
          </a:p>
          <a:p>
            <a:pPr marL="285750" indent="-285750">
              <a:buFont typeface="Arial" panose="020B0604020202020204" pitchFamily="34" charset="0"/>
              <a:buChar char="•"/>
            </a:pPr>
            <a:r>
              <a:rPr lang="ja-JP" altLang="en-US" sz="1600" dirty="0"/>
              <a:t>中小企業等の生産性向上や</a:t>
            </a:r>
            <a:r>
              <a:rPr lang="ja-JP" altLang="en-US" sz="1600" u="sng" dirty="0"/>
              <a:t>資金効率（キャッシュコンバージョンサイクル：</a:t>
            </a:r>
            <a:r>
              <a:rPr lang="en-US" altLang="ja-JP" sz="1600" u="sng" dirty="0"/>
              <a:t>CCC</a:t>
            </a:r>
            <a:r>
              <a:rPr lang="ja-JP" altLang="en-US" sz="1600" u="sng" dirty="0"/>
              <a:t>）</a:t>
            </a:r>
            <a:r>
              <a:rPr lang="ja-JP" altLang="en-US" sz="1600" dirty="0"/>
              <a:t>向上など、</a:t>
            </a:r>
            <a:endParaRPr lang="en-US" altLang="ja-JP" sz="1600" dirty="0"/>
          </a:p>
          <a:p>
            <a:endParaRPr lang="en-US" altLang="ja-JP" sz="1600" dirty="0"/>
          </a:p>
          <a:p>
            <a:r>
              <a:rPr lang="en-US" altLang="ja-JP" sz="1600" dirty="0"/>
              <a:t>XML </a:t>
            </a:r>
            <a:r>
              <a:rPr lang="ja-JP" altLang="en-US" sz="1600" dirty="0"/>
              <a:t>電文化の効果を最大化する観点から、産業界及び経済産業省において、金融 </a:t>
            </a:r>
            <a:r>
              <a:rPr lang="en-US" altLang="ja-JP" sz="1600" dirty="0"/>
              <a:t>EDI </a:t>
            </a:r>
            <a:r>
              <a:rPr lang="ja-JP" altLang="en-US" sz="1600" dirty="0"/>
              <a:t>に記載する商流情報の標準化について、本年中に結論を出す</a:t>
            </a:r>
            <a:r>
              <a:rPr lang="ja-JP" altLang="en-US" sz="2000" dirty="0"/>
              <a:t>。</a:t>
            </a:r>
            <a:endParaRPr lang="en-US" altLang="ja-JP" sz="1800" dirty="0"/>
          </a:p>
          <a:p>
            <a:pPr algn="r"/>
            <a:r>
              <a:rPr lang="ja-JP" altLang="en-US" sz="1800" dirty="0"/>
              <a:t> </a:t>
            </a:r>
            <a:r>
              <a:rPr lang="zh-TW" altLang="en-US" sz="1800" dirty="0"/>
              <a:t>「日本再興戦略</a:t>
            </a:r>
            <a:r>
              <a:rPr lang="en-US" altLang="zh-TW" sz="1800" dirty="0"/>
              <a:t>2016</a:t>
            </a:r>
            <a:r>
              <a:rPr lang="zh-TW" altLang="en-US" sz="1800" dirty="0"/>
              <a:t>」</a:t>
            </a:r>
            <a:r>
              <a:rPr lang="ja-JP" altLang="en-US" sz="1800" dirty="0"/>
              <a:t>本文（第二部　具体的施策）</a:t>
            </a:r>
            <a:r>
              <a:rPr lang="en-US" altLang="ja-JP" sz="1800" dirty="0"/>
              <a:t>p156</a:t>
            </a:r>
            <a:endParaRPr kumimoji="1" lang="ja-JP" altLang="en-US" sz="2000" dirty="0"/>
          </a:p>
        </p:txBody>
      </p:sp>
      <p:graphicFrame>
        <p:nvGraphicFramePr>
          <p:cNvPr id="13" name="表 12"/>
          <p:cNvGraphicFramePr>
            <a:graphicFrameLocks noGrp="1"/>
          </p:cNvGraphicFramePr>
          <p:nvPr>
            <p:extLst>
              <p:ext uri="{D42A27DB-BD31-4B8C-83A1-F6EECF244321}">
                <p14:modId xmlns:p14="http://schemas.microsoft.com/office/powerpoint/2010/main" val="705859402"/>
              </p:ext>
            </p:extLst>
          </p:nvPr>
        </p:nvGraphicFramePr>
        <p:xfrm>
          <a:off x="543886" y="3410079"/>
          <a:ext cx="7124458" cy="1615440"/>
        </p:xfrm>
        <a:graphic>
          <a:graphicData uri="http://schemas.openxmlformats.org/drawingml/2006/table">
            <a:tbl>
              <a:tblPr firstRow="1" bandRow="1">
                <a:tableStyleId>{5C22544A-7EE6-4342-B048-85BDC9FD1C3A}</a:tableStyleId>
              </a:tblPr>
              <a:tblGrid>
                <a:gridCol w="2562306">
                  <a:extLst>
                    <a:ext uri="{9D8B030D-6E8A-4147-A177-3AD203B41FA5}">
                      <a16:colId xmlns:a16="http://schemas.microsoft.com/office/drawing/2014/main" val="20000"/>
                    </a:ext>
                  </a:extLst>
                </a:gridCol>
                <a:gridCol w="2249829">
                  <a:extLst>
                    <a:ext uri="{9D8B030D-6E8A-4147-A177-3AD203B41FA5}">
                      <a16:colId xmlns:a16="http://schemas.microsoft.com/office/drawing/2014/main" val="20001"/>
                    </a:ext>
                  </a:extLst>
                </a:gridCol>
                <a:gridCol w="2312323">
                  <a:extLst>
                    <a:ext uri="{9D8B030D-6E8A-4147-A177-3AD203B41FA5}">
                      <a16:colId xmlns:a16="http://schemas.microsoft.com/office/drawing/2014/main" val="20002"/>
                    </a:ext>
                  </a:extLst>
                </a:gridCol>
              </a:tblGrid>
              <a:tr h="319801">
                <a:tc>
                  <a:txBody>
                    <a:bodyPr/>
                    <a:lstStyle/>
                    <a:p>
                      <a:pPr algn="ctr"/>
                      <a:endParaRPr kumimoji="1" lang="ja-JP" altLang="en-US" sz="1600" dirty="0">
                        <a:solidFill>
                          <a:srgbClr val="FFFF00"/>
                        </a:solidFill>
                      </a:endParaRPr>
                    </a:p>
                  </a:txBody>
                  <a:tcPr/>
                </a:tc>
                <a:tc>
                  <a:txBody>
                    <a:bodyPr/>
                    <a:lstStyle/>
                    <a:p>
                      <a:pPr algn="ctr"/>
                      <a:r>
                        <a:rPr kumimoji="1" lang="en-US" altLang="ja-JP" sz="1600" dirty="0">
                          <a:solidFill>
                            <a:srgbClr val="FFFF00"/>
                          </a:solidFill>
                        </a:rPr>
                        <a:t>2010</a:t>
                      </a:r>
                      <a:r>
                        <a:rPr kumimoji="1" lang="ja-JP" altLang="en-US" sz="1600" dirty="0">
                          <a:solidFill>
                            <a:srgbClr val="FFFF00"/>
                          </a:solidFill>
                        </a:rPr>
                        <a:t>年度</a:t>
                      </a:r>
                    </a:p>
                  </a:txBody>
                  <a:tcPr/>
                </a:tc>
                <a:tc>
                  <a:txBody>
                    <a:bodyPr/>
                    <a:lstStyle/>
                    <a:p>
                      <a:pPr algn="ctr"/>
                      <a:r>
                        <a:rPr kumimoji="1" lang="en-US" altLang="ja-JP" sz="1600" dirty="0">
                          <a:solidFill>
                            <a:srgbClr val="FFFF00"/>
                          </a:solidFill>
                        </a:rPr>
                        <a:t>2011</a:t>
                      </a:r>
                      <a:r>
                        <a:rPr kumimoji="1" lang="ja-JP" altLang="en-US" sz="1600" dirty="0">
                          <a:solidFill>
                            <a:srgbClr val="FFFF00"/>
                          </a:solidFill>
                        </a:rPr>
                        <a:t>年度</a:t>
                      </a:r>
                    </a:p>
                  </a:txBody>
                  <a:tcPr/>
                </a:tc>
                <a:extLst>
                  <a:ext uri="{0D108BD9-81ED-4DB2-BD59-A6C34878D82A}">
                    <a16:rowId xmlns:a16="http://schemas.microsoft.com/office/drawing/2014/main" val="10000"/>
                  </a:ext>
                </a:extLst>
              </a:tr>
              <a:tr h="612952">
                <a:tc>
                  <a:txBody>
                    <a:bodyPr/>
                    <a:lstStyle/>
                    <a:p>
                      <a:pPr algn="ctr"/>
                      <a:endParaRPr kumimoji="1" lang="en-US" altLang="ja-JP" sz="1800" dirty="0"/>
                    </a:p>
                    <a:p>
                      <a:pPr algn="ctr"/>
                      <a:r>
                        <a:rPr kumimoji="1" lang="ja-JP" altLang="en-US" sz="1800" dirty="0"/>
                        <a:t>日本企業</a:t>
                      </a:r>
                      <a:r>
                        <a:rPr kumimoji="1" lang="en-US" altLang="ja-JP" sz="1800" dirty="0"/>
                        <a:t>100</a:t>
                      </a:r>
                      <a:r>
                        <a:rPr kumimoji="1" lang="ja-JP" altLang="en-US" sz="1800" dirty="0"/>
                        <a:t>社平均</a:t>
                      </a:r>
                    </a:p>
                  </a:txBody>
                  <a:tcPr/>
                </a:tc>
                <a:tc>
                  <a:txBody>
                    <a:bodyPr/>
                    <a:lstStyle/>
                    <a:p>
                      <a:pPr algn="ctr"/>
                      <a:endParaRPr kumimoji="1" lang="en-US" altLang="ja-JP" sz="1800" dirty="0"/>
                    </a:p>
                    <a:p>
                      <a:pPr algn="ctr"/>
                      <a:r>
                        <a:rPr kumimoji="1" lang="en-US" altLang="ja-JP" sz="1800" dirty="0"/>
                        <a:t>62.0</a:t>
                      </a:r>
                      <a:r>
                        <a:rPr kumimoji="1" lang="ja-JP" altLang="en-US" sz="1800" dirty="0"/>
                        <a:t>日</a:t>
                      </a:r>
                    </a:p>
                  </a:txBody>
                  <a:tcPr/>
                </a:tc>
                <a:tc>
                  <a:txBody>
                    <a:bodyPr/>
                    <a:lstStyle/>
                    <a:p>
                      <a:pPr algn="ctr"/>
                      <a:endParaRPr kumimoji="1" lang="en-US" altLang="ja-JP" sz="1800" dirty="0"/>
                    </a:p>
                    <a:p>
                      <a:pPr algn="ctr"/>
                      <a:r>
                        <a:rPr kumimoji="1" lang="en-US" altLang="ja-JP" sz="1800" dirty="0"/>
                        <a:t>62.7</a:t>
                      </a:r>
                      <a:r>
                        <a:rPr kumimoji="1" lang="ja-JP" altLang="en-US" sz="1800" dirty="0"/>
                        <a:t>日</a:t>
                      </a:r>
                    </a:p>
                  </a:txBody>
                  <a:tcPr/>
                </a:tc>
                <a:extLst>
                  <a:ext uri="{0D108BD9-81ED-4DB2-BD59-A6C34878D82A}">
                    <a16:rowId xmlns:a16="http://schemas.microsoft.com/office/drawing/2014/main" val="10001"/>
                  </a:ext>
                </a:extLst>
              </a:tr>
              <a:tr h="612952">
                <a:tc>
                  <a:txBody>
                    <a:bodyPr/>
                    <a:lstStyle/>
                    <a:p>
                      <a:pPr algn="ctr"/>
                      <a:endParaRPr kumimoji="1" lang="en-US" altLang="ja-JP" sz="1800" dirty="0"/>
                    </a:p>
                    <a:p>
                      <a:pPr algn="ctr"/>
                      <a:r>
                        <a:rPr kumimoji="1" lang="ja-JP" altLang="en-US" sz="1800" dirty="0"/>
                        <a:t>海外企業</a:t>
                      </a:r>
                      <a:r>
                        <a:rPr kumimoji="1" lang="en-US" altLang="ja-JP" sz="1800" dirty="0"/>
                        <a:t>100</a:t>
                      </a:r>
                      <a:r>
                        <a:rPr kumimoji="1" lang="ja-JP" altLang="en-US" sz="1800" dirty="0"/>
                        <a:t>社平均</a:t>
                      </a:r>
                    </a:p>
                  </a:txBody>
                  <a:tcPr/>
                </a:tc>
                <a:tc>
                  <a:txBody>
                    <a:bodyPr/>
                    <a:lstStyle/>
                    <a:p>
                      <a:pPr algn="ctr"/>
                      <a:endParaRPr kumimoji="1" lang="en-US" altLang="ja-JP" sz="1800" dirty="0"/>
                    </a:p>
                    <a:p>
                      <a:pPr algn="ctr"/>
                      <a:r>
                        <a:rPr kumimoji="1" lang="en-US" altLang="ja-JP" sz="1800" dirty="0"/>
                        <a:t>45.5</a:t>
                      </a:r>
                      <a:r>
                        <a:rPr kumimoji="1" lang="ja-JP" altLang="en-US" sz="1800" dirty="0"/>
                        <a:t>日</a:t>
                      </a:r>
                    </a:p>
                  </a:txBody>
                  <a:tcPr/>
                </a:tc>
                <a:tc>
                  <a:txBody>
                    <a:bodyPr/>
                    <a:lstStyle/>
                    <a:p>
                      <a:pPr algn="ctr"/>
                      <a:endParaRPr kumimoji="1" lang="en-US" altLang="ja-JP" sz="1800" dirty="0"/>
                    </a:p>
                    <a:p>
                      <a:pPr algn="ctr"/>
                      <a:r>
                        <a:rPr kumimoji="1" lang="en-US" altLang="ja-JP" sz="1800" dirty="0"/>
                        <a:t>44.6</a:t>
                      </a:r>
                      <a:r>
                        <a:rPr kumimoji="1" lang="ja-JP" altLang="en-US" sz="1800" dirty="0"/>
                        <a:t>日</a:t>
                      </a:r>
                    </a:p>
                  </a:txBody>
                  <a:tcPr/>
                </a:tc>
                <a:extLst>
                  <a:ext uri="{0D108BD9-81ED-4DB2-BD59-A6C34878D82A}">
                    <a16:rowId xmlns:a16="http://schemas.microsoft.com/office/drawing/2014/main" val="10002"/>
                  </a:ext>
                </a:extLst>
              </a:tr>
            </a:tbl>
          </a:graphicData>
        </a:graphic>
      </p:graphicFrame>
      <p:sp>
        <p:nvSpPr>
          <p:cNvPr id="12" name="テキスト ボックス 11"/>
          <p:cNvSpPr txBox="1"/>
          <p:nvPr/>
        </p:nvSpPr>
        <p:spPr>
          <a:xfrm>
            <a:off x="179512" y="5424709"/>
            <a:ext cx="8784976" cy="369332"/>
          </a:xfrm>
          <a:prstGeom prst="rect">
            <a:avLst/>
          </a:prstGeom>
          <a:noFill/>
        </p:spPr>
        <p:txBody>
          <a:bodyPr wrap="square" rtlCol="0">
            <a:spAutoFit/>
          </a:bodyPr>
          <a:lstStyle/>
          <a:p>
            <a:pPr algn="ctr"/>
            <a:r>
              <a:rPr lang="en-US" altLang="ja-JP" sz="1800" dirty="0"/>
              <a:t>CCC(Cash Conversion Cycle) = </a:t>
            </a:r>
            <a:r>
              <a:rPr lang="ja-JP" altLang="en-US" sz="1800" dirty="0"/>
              <a:t>在庫回転日数＋売掛債権回転日数 </a:t>
            </a:r>
            <a:r>
              <a:rPr lang="en-US" altLang="ja-JP" sz="1800" dirty="0"/>
              <a:t>– </a:t>
            </a:r>
            <a:r>
              <a:rPr lang="ja-JP" altLang="en-US" sz="1800" dirty="0"/>
              <a:t>仕入債務回転日数</a:t>
            </a:r>
            <a:endParaRPr kumimoji="1" lang="ja-JP" altLang="en-US" dirty="0"/>
          </a:p>
        </p:txBody>
      </p:sp>
      <p:sp>
        <p:nvSpPr>
          <p:cNvPr id="6" name="左カーブ矢印 5"/>
          <p:cNvSpPr/>
          <p:nvPr/>
        </p:nvSpPr>
        <p:spPr>
          <a:xfrm>
            <a:off x="7241548" y="3917788"/>
            <a:ext cx="428628" cy="100013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7" name="テキスト ボックス 6"/>
          <p:cNvSpPr txBox="1"/>
          <p:nvPr/>
        </p:nvSpPr>
        <p:spPr>
          <a:xfrm>
            <a:off x="7610432" y="4149080"/>
            <a:ext cx="1429330" cy="400110"/>
          </a:xfrm>
          <a:prstGeom prst="rect">
            <a:avLst/>
          </a:prstGeom>
          <a:noFill/>
        </p:spPr>
        <p:txBody>
          <a:bodyPr wrap="square" rtlCol="0">
            <a:spAutoFit/>
          </a:bodyPr>
          <a:lstStyle/>
          <a:p>
            <a:pPr algn="ctr"/>
            <a:r>
              <a:rPr kumimoji="1" lang="en-US" altLang="ja-JP" sz="2000" dirty="0">
                <a:solidFill>
                  <a:srgbClr val="FF0000"/>
                </a:solidFill>
              </a:rPr>
              <a:t>20</a:t>
            </a:r>
            <a:r>
              <a:rPr kumimoji="1" lang="ja-JP" altLang="en-US" sz="2000" dirty="0">
                <a:solidFill>
                  <a:srgbClr val="FF0000"/>
                </a:solidFill>
              </a:rPr>
              <a:t>日も長い</a:t>
            </a:r>
          </a:p>
        </p:txBody>
      </p:sp>
      <p:sp>
        <p:nvSpPr>
          <p:cNvPr id="8" name="テキスト ボックス 7"/>
          <p:cNvSpPr txBox="1"/>
          <p:nvPr/>
        </p:nvSpPr>
        <p:spPr>
          <a:xfrm>
            <a:off x="285860" y="6021288"/>
            <a:ext cx="8120354" cy="461665"/>
          </a:xfrm>
          <a:prstGeom prst="rect">
            <a:avLst/>
          </a:prstGeom>
          <a:noFill/>
        </p:spPr>
        <p:txBody>
          <a:bodyPr wrap="square" rtlCol="0">
            <a:spAutoFit/>
          </a:bodyPr>
          <a:lstStyle/>
          <a:p>
            <a:pPr algn="r"/>
            <a:r>
              <a:rPr kumimoji="1" lang="ja-JP" altLang="en-US" sz="2400" b="1" i="1" u="sng" dirty="0">
                <a:solidFill>
                  <a:srgbClr val="FF0000"/>
                </a:solidFill>
                <a:latin typeface="HGPｺﾞｼｯｸE" pitchFamily="50" charset="-128"/>
                <a:ea typeface="HGPｺﾞｼｯｸE" pitchFamily="50" charset="-128"/>
              </a:rPr>
              <a:t>マネー移動はミリ秒、ものつくりは分、支払いは月</a:t>
            </a:r>
            <a:endParaRPr kumimoji="1" lang="ja-JP" altLang="en-US" b="1" i="1" u="sng" dirty="0">
              <a:latin typeface="HGPｺﾞｼｯｸE" pitchFamily="50" charset="-128"/>
              <a:ea typeface="HGPｺﾞｼｯｸE" pitchFamily="50" charset="-128"/>
            </a:endParaRPr>
          </a:p>
        </p:txBody>
      </p:sp>
      <p:sp>
        <p:nvSpPr>
          <p:cNvPr id="3" name="スライド番号プレースホルダー 2"/>
          <p:cNvSpPr>
            <a:spLocks noGrp="1"/>
          </p:cNvSpPr>
          <p:nvPr>
            <p:ph type="sldNum" sz="quarter" idx="12"/>
          </p:nvPr>
        </p:nvSpPr>
        <p:spPr/>
        <p:txBody>
          <a:bodyPr/>
          <a:lstStyle/>
          <a:p>
            <a:pPr>
              <a:defRPr/>
            </a:pPr>
            <a:fld id="{616F155D-117D-428A-BD4D-80A0BA07BA9F}" type="slidenum">
              <a:rPr lang="en-US" altLang="ja-JP" smtClean="0"/>
              <a:pPr>
                <a:defRPr/>
              </a:pPr>
              <a:t>11</a:t>
            </a:fld>
            <a:endParaRPr lang="en-US" altLang="ja-JP"/>
          </a:p>
        </p:txBody>
      </p:sp>
    </p:spTree>
    <p:extLst>
      <p:ext uri="{BB962C8B-B14F-4D97-AF65-F5344CB8AC3E}">
        <p14:creationId xmlns:p14="http://schemas.microsoft.com/office/powerpoint/2010/main" val="196192314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3962400" y="1676400"/>
            <a:ext cx="1219200" cy="1981200"/>
          </a:xfrm>
          <a:prstGeom prst="rect">
            <a:avLst/>
          </a:prstGeom>
          <a:solidFill>
            <a:srgbClr val="FF0000"/>
          </a:solidFill>
          <a:ln w="38100">
            <a:solidFill>
              <a:schemeClr val="tx1"/>
            </a:solidFill>
            <a:miter lim="800000"/>
            <a:headEnd/>
            <a:tailEnd/>
          </a:ln>
        </p:spPr>
        <p:txBody>
          <a:bodyPr anchor="ctr">
            <a:spAutoFit/>
          </a:bodyPr>
          <a:lstStyle/>
          <a:p>
            <a:endParaRPr lang="ja-JP" altLang="en-US"/>
          </a:p>
        </p:txBody>
      </p:sp>
      <p:sp>
        <p:nvSpPr>
          <p:cNvPr id="29699" name="Rectangle 3"/>
          <p:cNvSpPr>
            <a:spLocks noChangeArrowheads="1"/>
          </p:cNvSpPr>
          <p:nvPr/>
        </p:nvSpPr>
        <p:spPr bwMode="auto">
          <a:xfrm>
            <a:off x="3810000" y="2209800"/>
            <a:ext cx="152400" cy="1066800"/>
          </a:xfrm>
          <a:prstGeom prst="rect">
            <a:avLst/>
          </a:prstGeom>
          <a:solidFill>
            <a:srgbClr val="000000"/>
          </a:solidFill>
          <a:ln w="28575">
            <a:solidFill>
              <a:schemeClr val="tx1"/>
            </a:solidFill>
            <a:miter lim="800000"/>
            <a:headEnd/>
            <a:tailEnd/>
          </a:ln>
        </p:spPr>
        <p:txBody>
          <a:bodyPr anchor="ctr">
            <a:spAutoFit/>
          </a:bodyPr>
          <a:lstStyle/>
          <a:p>
            <a:endParaRPr lang="ja-JP" altLang="en-US"/>
          </a:p>
        </p:txBody>
      </p:sp>
      <p:sp>
        <p:nvSpPr>
          <p:cNvPr id="29700" name="Rectangle 4"/>
          <p:cNvSpPr>
            <a:spLocks noChangeArrowheads="1"/>
          </p:cNvSpPr>
          <p:nvPr/>
        </p:nvSpPr>
        <p:spPr bwMode="auto">
          <a:xfrm>
            <a:off x="5181600" y="2209800"/>
            <a:ext cx="152400" cy="1066800"/>
          </a:xfrm>
          <a:prstGeom prst="rect">
            <a:avLst/>
          </a:prstGeom>
          <a:solidFill>
            <a:srgbClr val="000000"/>
          </a:solidFill>
          <a:ln w="28575">
            <a:solidFill>
              <a:schemeClr val="tx1"/>
            </a:solidFill>
            <a:miter lim="800000"/>
            <a:headEnd/>
            <a:tailEnd/>
          </a:ln>
        </p:spPr>
        <p:txBody>
          <a:bodyPr anchor="ctr">
            <a:spAutoFit/>
          </a:bodyPr>
          <a:lstStyle/>
          <a:p>
            <a:endParaRPr lang="ja-JP" altLang="en-US"/>
          </a:p>
        </p:txBody>
      </p:sp>
      <p:sp>
        <p:nvSpPr>
          <p:cNvPr id="29701" name="Rectangle 5"/>
          <p:cNvSpPr>
            <a:spLocks noChangeArrowheads="1"/>
          </p:cNvSpPr>
          <p:nvPr/>
        </p:nvSpPr>
        <p:spPr bwMode="auto">
          <a:xfrm>
            <a:off x="4343400" y="3657600"/>
            <a:ext cx="533400" cy="152400"/>
          </a:xfrm>
          <a:prstGeom prst="rect">
            <a:avLst/>
          </a:prstGeom>
          <a:solidFill>
            <a:srgbClr val="000000"/>
          </a:solidFill>
          <a:ln w="28575">
            <a:solidFill>
              <a:schemeClr val="tx1"/>
            </a:solidFill>
            <a:miter lim="800000"/>
            <a:headEnd/>
            <a:tailEnd/>
          </a:ln>
        </p:spPr>
        <p:txBody>
          <a:bodyPr anchor="ctr">
            <a:spAutoFit/>
          </a:bodyPr>
          <a:lstStyle/>
          <a:p>
            <a:endParaRPr lang="ja-JP" altLang="en-US"/>
          </a:p>
        </p:txBody>
      </p:sp>
      <p:sp>
        <p:nvSpPr>
          <p:cNvPr id="29702" name="Rectangle 6"/>
          <p:cNvSpPr>
            <a:spLocks noChangeArrowheads="1"/>
          </p:cNvSpPr>
          <p:nvPr/>
        </p:nvSpPr>
        <p:spPr bwMode="auto">
          <a:xfrm>
            <a:off x="762000" y="990600"/>
            <a:ext cx="2286000" cy="3733800"/>
          </a:xfrm>
          <a:prstGeom prst="rect">
            <a:avLst/>
          </a:prstGeom>
          <a:noFill/>
          <a:ln w="28575">
            <a:solidFill>
              <a:schemeClr val="tx1"/>
            </a:solidFill>
            <a:miter lim="800000"/>
            <a:headEnd/>
            <a:tailEnd/>
          </a:ln>
        </p:spPr>
        <p:txBody>
          <a:bodyPr anchor="ctr">
            <a:spAutoFit/>
          </a:bodyPr>
          <a:lstStyle/>
          <a:p>
            <a:endParaRPr lang="ja-JP" altLang="en-US"/>
          </a:p>
        </p:txBody>
      </p:sp>
      <p:sp>
        <p:nvSpPr>
          <p:cNvPr id="29703" name="Text Box 7"/>
          <p:cNvSpPr txBox="1">
            <a:spLocks noChangeArrowheads="1"/>
          </p:cNvSpPr>
          <p:nvPr/>
        </p:nvSpPr>
        <p:spPr bwMode="auto">
          <a:xfrm>
            <a:off x="3962400" y="2438400"/>
            <a:ext cx="1600200" cy="396875"/>
          </a:xfrm>
          <a:prstGeom prst="rect">
            <a:avLst/>
          </a:prstGeom>
          <a:noFill/>
          <a:ln w="9525">
            <a:noFill/>
            <a:miter lim="800000"/>
            <a:headEnd/>
            <a:tailEnd/>
          </a:ln>
        </p:spPr>
        <p:txBody>
          <a:bodyPr>
            <a:spAutoFit/>
          </a:bodyPr>
          <a:lstStyle/>
          <a:p>
            <a:r>
              <a:rPr kumimoji="0" lang="ja-JP" altLang="en-US" sz="2000">
                <a:solidFill>
                  <a:schemeClr val="bg1"/>
                </a:solidFill>
                <a:latin typeface="Times New Roman" pitchFamily="18" charset="0"/>
              </a:rPr>
              <a:t>共通ＥＤＩ</a:t>
            </a:r>
          </a:p>
        </p:txBody>
      </p:sp>
      <p:sp>
        <p:nvSpPr>
          <p:cNvPr id="29704" name="Rectangle 8"/>
          <p:cNvSpPr>
            <a:spLocks noChangeArrowheads="1"/>
          </p:cNvSpPr>
          <p:nvPr/>
        </p:nvSpPr>
        <p:spPr bwMode="auto">
          <a:xfrm>
            <a:off x="6096000" y="1066800"/>
            <a:ext cx="2286000" cy="3657600"/>
          </a:xfrm>
          <a:prstGeom prst="rect">
            <a:avLst/>
          </a:prstGeom>
          <a:noFill/>
          <a:ln w="28575">
            <a:solidFill>
              <a:schemeClr val="tx1"/>
            </a:solidFill>
            <a:miter lim="800000"/>
            <a:headEnd/>
            <a:tailEnd/>
          </a:ln>
        </p:spPr>
        <p:txBody>
          <a:bodyPr anchor="ctr">
            <a:spAutoFit/>
          </a:bodyPr>
          <a:lstStyle/>
          <a:p>
            <a:endParaRPr lang="ja-JP" altLang="en-US"/>
          </a:p>
        </p:txBody>
      </p:sp>
      <p:sp>
        <p:nvSpPr>
          <p:cNvPr id="29705" name="Rectangle 10"/>
          <p:cNvSpPr>
            <a:spLocks noChangeArrowheads="1"/>
          </p:cNvSpPr>
          <p:nvPr/>
        </p:nvSpPr>
        <p:spPr bwMode="auto">
          <a:xfrm>
            <a:off x="762000" y="990600"/>
            <a:ext cx="2286000" cy="533400"/>
          </a:xfrm>
          <a:prstGeom prst="rect">
            <a:avLst/>
          </a:prstGeom>
          <a:solidFill>
            <a:srgbClr val="FFCC66"/>
          </a:solidFill>
          <a:ln w="28575">
            <a:solidFill>
              <a:schemeClr val="tx1"/>
            </a:solidFill>
            <a:miter lim="800000"/>
            <a:headEnd/>
            <a:tailEnd/>
          </a:ln>
        </p:spPr>
        <p:txBody>
          <a:bodyPr anchor="ctr">
            <a:spAutoFit/>
          </a:bodyPr>
          <a:lstStyle/>
          <a:p>
            <a:endParaRPr lang="ja-JP" altLang="en-US"/>
          </a:p>
        </p:txBody>
      </p:sp>
      <p:sp>
        <p:nvSpPr>
          <p:cNvPr id="29706" name="Rectangle 11"/>
          <p:cNvSpPr>
            <a:spLocks noChangeArrowheads="1"/>
          </p:cNvSpPr>
          <p:nvPr/>
        </p:nvSpPr>
        <p:spPr bwMode="auto">
          <a:xfrm>
            <a:off x="6096000" y="1066800"/>
            <a:ext cx="2286000" cy="533400"/>
          </a:xfrm>
          <a:prstGeom prst="rect">
            <a:avLst/>
          </a:prstGeom>
          <a:solidFill>
            <a:srgbClr val="FFFF99"/>
          </a:solidFill>
          <a:ln w="28575">
            <a:solidFill>
              <a:schemeClr val="tx1"/>
            </a:solidFill>
            <a:miter lim="800000"/>
            <a:headEnd/>
            <a:tailEnd/>
          </a:ln>
        </p:spPr>
        <p:txBody>
          <a:bodyPr anchor="ctr">
            <a:spAutoFit/>
          </a:bodyPr>
          <a:lstStyle/>
          <a:p>
            <a:endParaRPr lang="ja-JP" altLang="en-US"/>
          </a:p>
        </p:txBody>
      </p:sp>
      <p:sp>
        <p:nvSpPr>
          <p:cNvPr id="29707" name="AutoShape 12"/>
          <p:cNvSpPr>
            <a:spLocks noChangeArrowheads="1"/>
          </p:cNvSpPr>
          <p:nvPr/>
        </p:nvSpPr>
        <p:spPr bwMode="auto">
          <a:xfrm>
            <a:off x="990600" y="1828800"/>
            <a:ext cx="1600200" cy="342900"/>
          </a:xfrm>
          <a:prstGeom prst="roundRect">
            <a:avLst>
              <a:gd name="adj" fmla="val 16667"/>
            </a:avLst>
          </a:prstGeom>
          <a:noFill/>
          <a:ln w="38100">
            <a:solidFill>
              <a:srgbClr val="0000CC"/>
            </a:solidFill>
            <a:round/>
            <a:headEnd/>
            <a:tailEnd/>
          </a:ln>
        </p:spPr>
        <p:txBody>
          <a:bodyPr wrap="none" anchor="ctr"/>
          <a:lstStyle/>
          <a:p>
            <a:pPr algn="ctr"/>
            <a:r>
              <a:rPr lang="ja-JP" altLang="en-US" sz="1600"/>
              <a:t>受発注情報</a:t>
            </a:r>
            <a:r>
              <a:rPr lang="ja-JP" altLang="en-US"/>
              <a:t> </a:t>
            </a:r>
          </a:p>
        </p:txBody>
      </p:sp>
      <p:sp>
        <p:nvSpPr>
          <p:cNvPr id="29708" name="Text Box 13"/>
          <p:cNvSpPr txBox="1">
            <a:spLocks noChangeArrowheads="1"/>
          </p:cNvSpPr>
          <p:nvPr/>
        </p:nvSpPr>
        <p:spPr bwMode="auto">
          <a:xfrm>
            <a:off x="1524000" y="1050925"/>
            <a:ext cx="1295400" cy="366713"/>
          </a:xfrm>
          <a:prstGeom prst="rect">
            <a:avLst/>
          </a:prstGeom>
          <a:noFill/>
          <a:ln w="9525">
            <a:noFill/>
            <a:miter lim="800000"/>
            <a:headEnd/>
            <a:tailEnd/>
          </a:ln>
        </p:spPr>
        <p:txBody>
          <a:bodyPr>
            <a:spAutoFit/>
          </a:bodyPr>
          <a:lstStyle/>
          <a:p>
            <a:r>
              <a:rPr kumimoji="0" lang="ja-JP" altLang="en-US">
                <a:latin typeface="Times New Roman" pitchFamily="18" charset="0"/>
              </a:rPr>
              <a:t>Ａ社</a:t>
            </a:r>
          </a:p>
        </p:txBody>
      </p:sp>
      <p:sp>
        <p:nvSpPr>
          <p:cNvPr id="29709" name="Text Box 14"/>
          <p:cNvSpPr txBox="1">
            <a:spLocks noChangeArrowheads="1"/>
          </p:cNvSpPr>
          <p:nvPr/>
        </p:nvSpPr>
        <p:spPr bwMode="auto">
          <a:xfrm>
            <a:off x="6858000" y="1157288"/>
            <a:ext cx="762000" cy="366712"/>
          </a:xfrm>
          <a:prstGeom prst="rect">
            <a:avLst/>
          </a:prstGeom>
          <a:noFill/>
          <a:ln w="9525">
            <a:noFill/>
            <a:miter lim="800000"/>
            <a:headEnd/>
            <a:tailEnd/>
          </a:ln>
        </p:spPr>
        <p:txBody>
          <a:bodyPr>
            <a:spAutoFit/>
          </a:bodyPr>
          <a:lstStyle/>
          <a:p>
            <a:r>
              <a:rPr kumimoji="0" lang="ja-JP" altLang="en-US">
                <a:latin typeface="Times New Roman" pitchFamily="18" charset="0"/>
              </a:rPr>
              <a:t>Ｂ社</a:t>
            </a:r>
          </a:p>
        </p:txBody>
      </p:sp>
      <p:sp>
        <p:nvSpPr>
          <p:cNvPr id="29710" name="AutoShape 15"/>
          <p:cNvSpPr>
            <a:spLocks noChangeArrowheads="1"/>
          </p:cNvSpPr>
          <p:nvPr/>
        </p:nvSpPr>
        <p:spPr bwMode="auto">
          <a:xfrm>
            <a:off x="6553200" y="1828800"/>
            <a:ext cx="1600200" cy="342900"/>
          </a:xfrm>
          <a:prstGeom prst="roundRect">
            <a:avLst>
              <a:gd name="adj" fmla="val 16667"/>
            </a:avLst>
          </a:prstGeom>
          <a:noFill/>
          <a:ln w="38100">
            <a:solidFill>
              <a:srgbClr val="0000CC"/>
            </a:solidFill>
            <a:round/>
            <a:headEnd/>
            <a:tailEnd/>
          </a:ln>
        </p:spPr>
        <p:txBody>
          <a:bodyPr wrap="none" anchor="ctr"/>
          <a:lstStyle/>
          <a:p>
            <a:pPr algn="ctr"/>
            <a:r>
              <a:rPr lang="ja-JP" altLang="en-US" sz="1600"/>
              <a:t>受発注情報</a:t>
            </a:r>
            <a:r>
              <a:rPr lang="ja-JP" altLang="en-US"/>
              <a:t> </a:t>
            </a:r>
          </a:p>
        </p:txBody>
      </p:sp>
      <p:sp>
        <p:nvSpPr>
          <p:cNvPr id="29711" name="Line 16"/>
          <p:cNvSpPr>
            <a:spLocks noChangeShapeType="1"/>
          </p:cNvSpPr>
          <p:nvPr/>
        </p:nvSpPr>
        <p:spPr bwMode="auto">
          <a:xfrm>
            <a:off x="3429000" y="1981200"/>
            <a:ext cx="0" cy="304800"/>
          </a:xfrm>
          <a:prstGeom prst="line">
            <a:avLst/>
          </a:prstGeom>
          <a:noFill/>
          <a:ln w="28575">
            <a:solidFill>
              <a:srgbClr val="0000CC"/>
            </a:solidFill>
            <a:round/>
            <a:headEnd/>
            <a:tailEnd/>
          </a:ln>
        </p:spPr>
        <p:txBody>
          <a:bodyPr>
            <a:spAutoFit/>
          </a:bodyPr>
          <a:lstStyle/>
          <a:p>
            <a:endParaRPr lang="ja-JP" altLang="en-US"/>
          </a:p>
        </p:txBody>
      </p:sp>
      <p:sp>
        <p:nvSpPr>
          <p:cNvPr id="29712" name="Line 17"/>
          <p:cNvSpPr>
            <a:spLocks noChangeShapeType="1"/>
          </p:cNvSpPr>
          <p:nvPr/>
        </p:nvSpPr>
        <p:spPr bwMode="auto">
          <a:xfrm>
            <a:off x="3429000" y="2286000"/>
            <a:ext cx="381000" cy="0"/>
          </a:xfrm>
          <a:prstGeom prst="line">
            <a:avLst/>
          </a:prstGeom>
          <a:noFill/>
          <a:ln w="28575">
            <a:solidFill>
              <a:srgbClr val="0000CC"/>
            </a:solidFill>
            <a:round/>
            <a:headEnd/>
            <a:tailEnd/>
          </a:ln>
        </p:spPr>
        <p:txBody>
          <a:bodyPr>
            <a:spAutoFit/>
          </a:bodyPr>
          <a:lstStyle/>
          <a:p>
            <a:endParaRPr lang="ja-JP" altLang="en-US"/>
          </a:p>
        </p:txBody>
      </p:sp>
      <p:sp>
        <p:nvSpPr>
          <p:cNvPr id="29713" name="Line 18"/>
          <p:cNvSpPr>
            <a:spLocks noChangeShapeType="1"/>
          </p:cNvSpPr>
          <p:nvPr/>
        </p:nvSpPr>
        <p:spPr bwMode="auto">
          <a:xfrm>
            <a:off x="5715000" y="2019300"/>
            <a:ext cx="838200" cy="0"/>
          </a:xfrm>
          <a:prstGeom prst="line">
            <a:avLst/>
          </a:prstGeom>
          <a:noFill/>
          <a:ln w="28575">
            <a:solidFill>
              <a:srgbClr val="0000CC"/>
            </a:solidFill>
            <a:round/>
            <a:headEnd/>
            <a:tailEnd type="triangle" w="med" len="med"/>
          </a:ln>
        </p:spPr>
        <p:txBody>
          <a:bodyPr>
            <a:spAutoFit/>
          </a:bodyPr>
          <a:lstStyle/>
          <a:p>
            <a:endParaRPr lang="ja-JP" altLang="en-US"/>
          </a:p>
        </p:txBody>
      </p:sp>
      <p:sp>
        <p:nvSpPr>
          <p:cNvPr id="29714" name="Line 19"/>
          <p:cNvSpPr>
            <a:spLocks noChangeShapeType="1"/>
          </p:cNvSpPr>
          <p:nvPr/>
        </p:nvSpPr>
        <p:spPr bwMode="auto">
          <a:xfrm>
            <a:off x="5715000" y="2019300"/>
            <a:ext cx="0" cy="266700"/>
          </a:xfrm>
          <a:prstGeom prst="line">
            <a:avLst/>
          </a:prstGeom>
          <a:noFill/>
          <a:ln w="28575">
            <a:solidFill>
              <a:srgbClr val="0000CC"/>
            </a:solidFill>
            <a:round/>
            <a:headEnd/>
            <a:tailEnd/>
          </a:ln>
        </p:spPr>
        <p:txBody>
          <a:bodyPr>
            <a:spAutoFit/>
          </a:bodyPr>
          <a:lstStyle/>
          <a:p>
            <a:endParaRPr lang="ja-JP" altLang="en-US"/>
          </a:p>
        </p:txBody>
      </p:sp>
      <p:sp>
        <p:nvSpPr>
          <p:cNvPr id="29715" name="Line 20"/>
          <p:cNvSpPr>
            <a:spLocks noChangeShapeType="1"/>
          </p:cNvSpPr>
          <p:nvPr/>
        </p:nvSpPr>
        <p:spPr bwMode="auto">
          <a:xfrm>
            <a:off x="5334000" y="2286000"/>
            <a:ext cx="381000" cy="0"/>
          </a:xfrm>
          <a:prstGeom prst="line">
            <a:avLst/>
          </a:prstGeom>
          <a:noFill/>
          <a:ln w="28575">
            <a:solidFill>
              <a:srgbClr val="0000CC"/>
            </a:solidFill>
            <a:round/>
            <a:headEnd/>
            <a:tailEnd/>
          </a:ln>
        </p:spPr>
        <p:txBody>
          <a:bodyPr>
            <a:spAutoFit/>
          </a:bodyPr>
          <a:lstStyle/>
          <a:p>
            <a:endParaRPr lang="ja-JP" altLang="en-US"/>
          </a:p>
        </p:txBody>
      </p:sp>
      <p:sp>
        <p:nvSpPr>
          <p:cNvPr id="29716" name="Line 21"/>
          <p:cNvSpPr>
            <a:spLocks noChangeShapeType="1"/>
          </p:cNvSpPr>
          <p:nvPr/>
        </p:nvSpPr>
        <p:spPr bwMode="auto">
          <a:xfrm flipH="1">
            <a:off x="2667000" y="1981200"/>
            <a:ext cx="762000" cy="0"/>
          </a:xfrm>
          <a:prstGeom prst="line">
            <a:avLst/>
          </a:prstGeom>
          <a:noFill/>
          <a:ln w="28575">
            <a:solidFill>
              <a:srgbClr val="0000CC"/>
            </a:solidFill>
            <a:round/>
            <a:headEnd/>
            <a:tailEnd type="triangle" w="med" len="med"/>
          </a:ln>
        </p:spPr>
        <p:txBody>
          <a:bodyPr>
            <a:spAutoFit/>
          </a:bodyPr>
          <a:lstStyle/>
          <a:p>
            <a:endParaRPr lang="ja-JP" altLang="en-US"/>
          </a:p>
        </p:txBody>
      </p:sp>
      <p:sp>
        <p:nvSpPr>
          <p:cNvPr id="29717" name="AutoShape 22"/>
          <p:cNvSpPr>
            <a:spLocks noChangeArrowheads="1"/>
          </p:cNvSpPr>
          <p:nvPr/>
        </p:nvSpPr>
        <p:spPr bwMode="auto">
          <a:xfrm>
            <a:off x="990600" y="2362200"/>
            <a:ext cx="1600200" cy="342900"/>
          </a:xfrm>
          <a:prstGeom prst="roundRect">
            <a:avLst>
              <a:gd name="adj" fmla="val 16667"/>
            </a:avLst>
          </a:prstGeom>
          <a:noFill/>
          <a:ln w="38100">
            <a:solidFill>
              <a:srgbClr val="008000"/>
            </a:solidFill>
            <a:round/>
            <a:headEnd/>
            <a:tailEnd/>
          </a:ln>
        </p:spPr>
        <p:txBody>
          <a:bodyPr wrap="none" anchor="ctr"/>
          <a:lstStyle/>
          <a:p>
            <a:pPr algn="ctr"/>
            <a:r>
              <a:rPr lang="ja-JP" altLang="en-US" sz="1600"/>
              <a:t>環境情報</a:t>
            </a:r>
            <a:r>
              <a:rPr lang="ja-JP" altLang="en-US"/>
              <a:t> </a:t>
            </a:r>
          </a:p>
        </p:txBody>
      </p:sp>
      <p:sp>
        <p:nvSpPr>
          <p:cNvPr id="29718" name="AutoShape 23"/>
          <p:cNvSpPr>
            <a:spLocks noChangeArrowheads="1"/>
          </p:cNvSpPr>
          <p:nvPr/>
        </p:nvSpPr>
        <p:spPr bwMode="auto">
          <a:xfrm>
            <a:off x="990600" y="2895600"/>
            <a:ext cx="1600200" cy="381000"/>
          </a:xfrm>
          <a:prstGeom prst="roundRect">
            <a:avLst>
              <a:gd name="adj" fmla="val 16667"/>
            </a:avLst>
          </a:prstGeom>
          <a:noFill/>
          <a:ln w="38100">
            <a:solidFill>
              <a:srgbClr val="FF0000"/>
            </a:solidFill>
            <a:round/>
            <a:headEnd/>
            <a:tailEnd/>
          </a:ln>
        </p:spPr>
        <p:txBody>
          <a:bodyPr wrap="none" anchor="ctr"/>
          <a:lstStyle/>
          <a:p>
            <a:pPr algn="ctr"/>
            <a:r>
              <a:rPr lang="ja-JP" altLang="en-US" sz="1600"/>
              <a:t>会計情報</a:t>
            </a:r>
            <a:endParaRPr lang="ja-JP" altLang="en-US"/>
          </a:p>
        </p:txBody>
      </p:sp>
      <p:sp>
        <p:nvSpPr>
          <p:cNvPr id="29719" name="AutoShape 24"/>
          <p:cNvSpPr>
            <a:spLocks noChangeArrowheads="1"/>
          </p:cNvSpPr>
          <p:nvPr/>
        </p:nvSpPr>
        <p:spPr bwMode="auto">
          <a:xfrm>
            <a:off x="990600" y="3429000"/>
            <a:ext cx="1600200" cy="342900"/>
          </a:xfrm>
          <a:prstGeom prst="roundRect">
            <a:avLst>
              <a:gd name="adj" fmla="val 16667"/>
            </a:avLst>
          </a:prstGeom>
          <a:noFill/>
          <a:ln w="28575" cap="rnd">
            <a:solidFill>
              <a:schemeClr val="tx1"/>
            </a:solidFill>
            <a:prstDash val="sysDot"/>
            <a:round/>
            <a:headEnd/>
            <a:tailEnd/>
          </a:ln>
        </p:spPr>
        <p:txBody>
          <a:bodyPr wrap="none" anchor="ctr"/>
          <a:lstStyle/>
          <a:p>
            <a:pPr algn="ctr"/>
            <a:r>
              <a:rPr lang="ja-JP" altLang="en-US" sz="1600"/>
              <a:t>技術情報</a:t>
            </a:r>
            <a:endParaRPr lang="ja-JP" altLang="en-US"/>
          </a:p>
        </p:txBody>
      </p:sp>
      <p:sp>
        <p:nvSpPr>
          <p:cNvPr id="29720" name="AutoShape 25"/>
          <p:cNvSpPr>
            <a:spLocks noChangeArrowheads="1"/>
          </p:cNvSpPr>
          <p:nvPr/>
        </p:nvSpPr>
        <p:spPr bwMode="auto">
          <a:xfrm>
            <a:off x="6553200" y="2362200"/>
            <a:ext cx="1600200" cy="342900"/>
          </a:xfrm>
          <a:prstGeom prst="roundRect">
            <a:avLst>
              <a:gd name="adj" fmla="val 16667"/>
            </a:avLst>
          </a:prstGeom>
          <a:noFill/>
          <a:ln w="38100">
            <a:solidFill>
              <a:srgbClr val="008000"/>
            </a:solidFill>
            <a:round/>
            <a:headEnd/>
            <a:tailEnd/>
          </a:ln>
        </p:spPr>
        <p:txBody>
          <a:bodyPr wrap="none" anchor="ctr"/>
          <a:lstStyle/>
          <a:p>
            <a:pPr algn="ctr"/>
            <a:r>
              <a:rPr lang="ja-JP" altLang="en-US" sz="1600"/>
              <a:t>環境情報</a:t>
            </a:r>
            <a:r>
              <a:rPr lang="ja-JP" altLang="en-US"/>
              <a:t> </a:t>
            </a:r>
          </a:p>
        </p:txBody>
      </p:sp>
      <p:sp>
        <p:nvSpPr>
          <p:cNvPr id="29721" name="AutoShape 26"/>
          <p:cNvSpPr>
            <a:spLocks noChangeArrowheads="1"/>
          </p:cNvSpPr>
          <p:nvPr/>
        </p:nvSpPr>
        <p:spPr bwMode="auto">
          <a:xfrm>
            <a:off x="6553200" y="3429000"/>
            <a:ext cx="1600200" cy="342900"/>
          </a:xfrm>
          <a:prstGeom prst="roundRect">
            <a:avLst>
              <a:gd name="adj" fmla="val 16667"/>
            </a:avLst>
          </a:prstGeom>
          <a:noFill/>
          <a:ln w="28575" cap="rnd">
            <a:solidFill>
              <a:schemeClr val="tx1"/>
            </a:solidFill>
            <a:prstDash val="sysDot"/>
            <a:round/>
            <a:headEnd/>
            <a:tailEnd/>
          </a:ln>
        </p:spPr>
        <p:txBody>
          <a:bodyPr wrap="none" anchor="ctr"/>
          <a:lstStyle/>
          <a:p>
            <a:pPr algn="ctr"/>
            <a:r>
              <a:rPr lang="ja-JP" altLang="en-US" sz="1600"/>
              <a:t>技術情報</a:t>
            </a:r>
            <a:r>
              <a:rPr lang="ja-JP" altLang="en-US"/>
              <a:t> </a:t>
            </a:r>
          </a:p>
        </p:txBody>
      </p:sp>
      <p:sp>
        <p:nvSpPr>
          <p:cNvPr id="29722" name="Line 27"/>
          <p:cNvSpPr>
            <a:spLocks noChangeShapeType="1"/>
          </p:cNvSpPr>
          <p:nvPr/>
        </p:nvSpPr>
        <p:spPr bwMode="auto">
          <a:xfrm flipH="1">
            <a:off x="2667000" y="2514600"/>
            <a:ext cx="762000" cy="0"/>
          </a:xfrm>
          <a:prstGeom prst="line">
            <a:avLst/>
          </a:prstGeom>
          <a:noFill/>
          <a:ln w="28575">
            <a:solidFill>
              <a:srgbClr val="008000"/>
            </a:solidFill>
            <a:round/>
            <a:headEnd/>
            <a:tailEnd type="triangle" w="med" len="med"/>
          </a:ln>
        </p:spPr>
        <p:txBody>
          <a:bodyPr>
            <a:spAutoFit/>
          </a:bodyPr>
          <a:lstStyle/>
          <a:p>
            <a:endParaRPr lang="ja-JP" altLang="en-US"/>
          </a:p>
        </p:txBody>
      </p:sp>
      <p:sp>
        <p:nvSpPr>
          <p:cNvPr id="29723" name="Line 28"/>
          <p:cNvSpPr>
            <a:spLocks noChangeShapeType="1"/>
          </p:cNvSpPr>
          <p:nvPr/>
        </p:nvSpPr>
        <p:spPr bwMode="auto">
          <a:xfrm flipH="1">
            <a:off x="2667000" y="3048000"/>
            <a:ext cx="762000" cy="0"/>
          </a:xfrm>
          <a:prstGeom prst="line">
            <a:avLst/>
          </a:prstGeom>
          <a:noFill/>
          <a:ln w="28575">
            <a:solidFill>
              <a:srgbClr val="FF0000"/>
            </a:solidFill>
            <a:round/>
            <a:headEnd/>
            <a:tailEnd type="triangle" w="med" len="med"/>
          </a:ln>
        </p:spPr>
        <p:txBody>
          <a:bodyPr>
            <a:spAutoFit/>
          </a:bodyPr>
          <a:lstStyle/>
          <a:p>
            <a:endParaRPr lang="ja-JP" altLang="en-US"/>
          </a:p>
        </p:txBody>
      </p:sp>
      <p:sp>
        <p:nvSpPr>
          <p:cNvPr id="29724" name="Line 29"/>
          <p:cNvSpPr>
            <a:spLocks noChangeShapeType="1"/>
          </p:cNvSpPr>
          <p:nvPr/>
        </p:nvSpPr>
        <p:spPr bwMode="auto">
          <a:xfrm flipH="1">
            <a:off x="2667000" y="3581400"/>
            <a:ext cx="914400" cy="0"/>
          </a:xfrm>
          <a:prstGeom prst="line">
            <a:avLst/>
          </a:prstGeom>
          <a:noFill/>
          <a:ln w="9525">
            <a:solidFill>
              <a:schemeClr val="tx1"/>
            </a:solidFill>
            <a:round/>
            <a:headEnd/>
            <a:tailEnd type="triangle" w="med" len="med"/>
          </a:ln>
        </p:spPr>
        <p:txBody>
          <a:bodyPr>
            <a:spAutoFit/>
          </a:bodyPr>
          <a:lstStyle/>
          <a:p>
            <a:endParaRPr lang="ja-JP" altLang="en-US"/>
          </a:p>
        </p:txBody>
      </p:sp>
      <p:sp>
        <p:nvSpPr>
          <p:cNvPr id="29725" name="Line 30"/>
          <p:cNvSpPr>
            <a:spLocks noChangeShapeType="1"/>
          </p:cNvSpPr>
          <p:nvPr/>
        </p:nvSpPr>
        <p:spPr bwMode="auto">
          <a:xfrm>
            <a:off x="5562600" y="3581400"/>
            <a:ext cx="990600" cy="0"/>
          </a:xfrm>
          <a:prstGeom prst="line">
            <a:avLst/>
          </a:prstGeom>
          <a:noFill/>
          <a:ln w="9525">
            <a:solidFill>
              <a:schemeClr val="tx1"/>
            </a:solidFill>
            <a:round/>
            <a:headEnd/>
            <a:tailEnd type="triangle" w="med" len="med"/>
          </a:ln>
        </p:spPr>
        <p:txBody>
          <a:bodyPr>
            <a:spAutoFit/>
          </a:bodyPr>
          <a:lstStyle/>
          <a:p>
            <a:endParaRPr lang="ja-JP" altLang="en-US"/>
          </a:p>
        </p:txBody>
      </p:sp>
      <p:sp>
        <p:nvSpPr>
          <p:cNvPr id="29726" name="Line 31"/>
          <p:cNvSpPr>
            <a:spLocks noChangeShapeType="1"/>
          </p:cNvSpPr>
          <p:nvPr/>
        </p:nvSpPr>
        <p:spPr bwMode="auto">
          <a:xfrm>
            <a:off x="5715000" y="2514600"/>
            <a:ext cx="838200" cy="0"/>
          </a:xfrm>
          <a:prstGeom prst="line">
            <a:avLst/>
          </a:prstGeom>
          <a:noFill/>
          <a:ln w="28575">
            <a:solidFill>
              <a:srgbClr val="008000"/>
            </a:solidFill>
            <a:round/>
            <a:headEnd/>
            <a:tailEnd type="triangle" w="med" len="med"/>
          </a:ln>
        </p:spPr>
        <p:txBody>
          <a:bodyPr>
            <a:spAutoFit/>
          </a:bodyPr>
          <a:lstStyle/>
          <a:p>
            <a:endParaRPr lang="ja-JP" altLang="en-US"/>
          </a:p>
        </p:txBody>
      </p:sp>
      <p:sp>
        <p:nvSpPr>
          <p:cNvPr id="29727" name="Line 32"/>
          <p:cNvSpPr>
            <a:spLocks noChangeShapeType="1"/>
          </p:cNvSpPr>
          <p:nvPr/>
        </p:nvSpPr>
        <p:spPr bwMode="auto">
          <a:xfrm>
            <a:off x="5715000" y="3048000"/>
            <a:ext cx="838200" cy="0"/>
          </a:xfrm>
          <a:prstGeom prst="line">
            <a:avLst/>
          </a:prstGeom>
          <a:noFill/>
          <a:ln w="28575">
            <a:solidFill>
              <a:srgbClr val="FF0000"/>
            </a:solidFill>
            <a:round/>
            <a:headEnd/>
            <a:tailEnd type="triangle" w="med" len="med"/>
          </a:ln>
        </p:spPr>
        <p:txBody>
          <a:bodyPr>
            <a:spAutoFit/>
          </a:bodyPr>
          <a:lstStyle/>
          <a:p>
            <a:endParaRPr lang="ja-JP" altLang="en-US"/>
          </a:p>
        </p:txBody>
      </p:sp>
      <p:sp>
        <p:nvSpPr>
          <p:cNvPr id="29728" name="Line 33"/>
          <p:cNvSpPr>
            <a:spLocks noChangeShapeType="1"/>
          </p:cNvSpPr>
          <p:nvPr/>
        </p:nvSpPr>
        <p:spPr bwMode="auto">
          <a:xfrm>
            <a:off x="3429000" y="2514600"/>
            <a:ext cx="381000" cy="0"/>
          </a:xfrm>
          <a:prstGeom prst="line">
            <a:avLst/>
          </a:prstGeom>
          <a:noFill/>
          <a:ln w="28575">
            <a:solidFill>
              <a:srgbClr val="008000"/>
            </a:solidFill>
            <a:round/>
            <a:headEnd/>
            <a:tailEnd/>
          </a:ln>
        </p:spPr>
        <p:txBody>
          <a:bodyPr>
            <a:spAutoFit/>
          </a:bodyPr>
          <a:lstStyle/>
          <a:p>
            <a:endParaRPr lang="ja-JP" altLang="en-US"/>
          </a:p>
        </p:txBody>
      </p:sp>
      <p:sp>
        <p:nvSpPr>
          <p:cNvPr id="29729" name="Line 34"/>
          <p:cNvSpPr>
            <a:spLocks noChangeShapeType="1"/>
          </p:cNvSpPr>
          <p:nvPr/>
        </p:nvSpPr>
        <p:spPr bwMode="auto">
          <a:xfrm>
            <a:off x="5334000" y="2514600"/>
            <a:ext cx="381000" cy="0"/>
          </a:xfrm>
          <a:prstGeom prst="line">
            <a:avLst/>
          </a:prstGeom>
          <a:noFill/>
          <a:ln w="28575">
            <a:solidFill>
              <a:srgbClr val="008000"/>
            </a:solidFill>
            <a:round/>
            <a:headEnd/>
            <a:tailEnd/>
          </a:ln>
        </p:spPr>
        <p:txBody>
          <a:bodyPr>
            <a:spAutoFit/>
          </a:bodyPr>
          <a:lstStyle/>
          <a:p>
            <a:endParaRPr lang="ja-JP" altLang="en-US"/>
          </a:p>
        </p:txBody>
      </p:sp>
      <p:sp>
        <p:nvSpPr>
          <p:cNvPr id="29730" name="Line 35"/>
          <p:cNvSpPr>
            <a:spLocks noChangeShapeType="1"/>
          </p:cNvSpPr>
          <p:nvPr/>
        </p:nvSpPr>
        <p:spPr bwMode="auto">
          <a:xfrm>
            <a:off x="5334000" y="2819400"/>
            <a:ext cx="381000" cy="0"/>
          </a:xfrm>
          <a:prstGeom prst="line">
            <a:avLst/>
          </a:prstGeom>
          <a:noFill/>
          <a:ln w="28575">
            <a:solidFill>
              <a:srgbClr val="FF0000"/>
            </a:solidFill>
            <a:round/>
            <a:headEnd/>
            <a:tailEnd/>
          </a:ln>
        </p:spPr>
        <p:txBody>
          <a:bodyPr>
            <a:spAutoFit/>
          </a:bodyPr>
          <a:lstStyle/>
          <a:p>
            <a:endParaRPr lang="ja-JP" altLang="en-US"/>
          </a:p>
        </p:txBody>
      </p:sp>
      <p:sp>
        <p:nvSpPr>
          <p:cNvPr id="29731" name="AutoShape 36"/>
          <p:cNvSpPr>
            <a:spLocks noChangeArrowheads="1"/>
          </p:cNvSpPr>
          <p:nvPr/>
        </p:nvSpPr>
        <p:spPr bwMode="auto">
          <a:xfrm>
            <a:off x="990600" y="3962400"/>
            <a:ext cx="1600200" cy="342900"/>
          </a:xfrm>
          <a:prstGeom prst="roundRect">
            <a:avLst>
              <a:gd name="adj" fmla="val 16667"/>
            </a:avLst>
          </a:prstGeom>
          <a:noFill/>
          <a:ln w="28575" cap="rnd">
            <a:solidFill>
              <a:schemeClr val="tx1"/>
            </a:solidFill>
            <a:prstDash val="sysDot"/>
            <a:round/>
            <a:headEnd/>
            <a:tailEnd/>
          </a:ln>
        </p:spPr>
        <p:txBody>
          <a:bodyPr wrap="none" anchor="ctr"/>
          <a:lstStyle/>
          <a:p>
            <a:pPr algn="ctr"/>
            <a:r>
              <a:rPr lang="ja-JP" altLang="en-US" sz="1600"/>
              <a:t>ＸＸ情報</a:t>
            </a:r>
            <a:r>
              <a:rPr lang="ja-JP" altLang="en-US"/>
              <a:t> </a:t>
            </a:r>
          </a:p>
        </p:txBody>
      </p:sp>
      <p:sp>
        <p:nvSpPr>
          <p:cNvPr id="29732" name="AutoShape 37"/>
          <p:cNvSpPr>
            <a:spLocks noChangeArrowheads="1"/>
          </p:cNvSpPr>
          <p:nvPr/>
        </p:nvSpPr>
        <p:spPr bwMode="auto">
          <a:xfrm>
            <a:off x="6553200" y="3962400"/>
            <a:ext cx="1600200" cy="342900"/>
          </a:xfrm>
          <a:prstGeom prst="roundRect">
            <a:avLst>
              <a:gd name="adj" fmla="val 16667"/>
            </a:avLst>
          </a:prstGeom>
          <a:noFill/>
          <a:ln w="28575" cap="rnd">
            <a:solidFill>
              <a:schemeClr val="tx1"/>
            </a:solidFill>
            <a:prstDash val="sysDot"/>
            <a:round/>
            <a:headEnd/>
            <a:tailEnd/>
          </a:ln>
        </p:spPr>
        <p:txBody>
          <a:bodyPr wrap="none" anchor="ctr"/>
          <a:lstStyle/>
          <a:p>
            <a:pPr algn="ctr"/>
            <a:r>
              <a:rPr lang="ja-JP" altLang="en-US" sz="1600"/>
              <a:t>ＸＸ情報</a:t>
            </a:r>
            <a:r>
              <a:rPr lang="ja-JP" altLang="en-US"/>
              <a:t> </a:t>
            </a:r>
          </a:p>
        </p:txBody>
      </p:sp>
      <p:sp>
        <p:nvSpPr>
          <p:cNvPr id="29733" name="Line 38"/>
          <p:cNvSpPr>
            <a:spLocks noChangeShapeType="1"/>
          </p:cNvSpPr>
          <p:nvPr/>
        </p:nvSpPr>
        <p:spPr bwMode="auto">
          <a:xfrm>
            <a:off x="3429000" y="2819400"/>
            <a:ext cx="0" cy="228600"/>
          </a:xfrm>
          <a:prstGeom prst="line">
            <a:avLst/>
          </a:prstGeom>
          <a:noFill/>
          <a:ln w="28575">
            <a:solidFill>
              <a:srgbClr val="FF0000"/>
            </a:solidFill>
            <a:round/>
            <a:headEnd/>
            <a:tailEnd/>
          </a:ln>
        </p:spPr>
        <p:txBody>
          <a:bodyPr>
            <a:spAutoFit/>
          </a:bodyPr>
          <a:lstStyle/>
          <a:p>
            <a:endParaRPr lang="ja-JP" altLang="en-US"/>
          </a:p>
        </p:txBody>
      </p:sp>
      <p:sp>
        <p:nvSpPr>
          <p:cNvPr id="29734" name="Line 39"/>
          <p:cNvSpPr>
            <a:spLocks noChangeShapeType="1"/>
          </p:cNvSpPr>
          <p:nvPr/>
        </p:nvSpPr>
        <p:spPr bwMode="auto">
          <a:xfrm>
            <a:off x="3429000" y="2819400"/>
            <a:ext cx="381000" cy="0"/>
          </a:xfrm>
          <a:prstGeom prst="line">
            <a:avLst/>
          </a:prstGeom>
          <a:noFill/>
          <a:ln w="28575">
            <a:solidFill>
              <a:srgbClr val="FF0000"/>
            </a:solidFill>
            <a:round/>
            <a:headEnd/>
            <a:tailEnd/>
          </a:ln>
        </p:spPr>
        <p:txBody>
          <a:bodyPr>
            <a:spAutoFit/>
          </a:bodyPr>
          <a:lstStyle/>
          <a:p>
            <a:endParaRPr lang="ja-JP" altLang="en-US"/>
          </a:p>
        </p:txBody>
      </p:sp>
      <p:sp>
        <p:nvSpPr>
          <p:cNvPr id="29735" name="Line 40"/>
          <p:cNvSpPr>
            <a:spLocks noChangeShapeType="1"/>
          </p:cNvSpPr>
          <p:nvPr/>
        </p:nvSpPr>
        <p:spPr bwMode="auto">
          <a:xfrm>
            <a:off x="5715000" y="2819400"/>
            <a:ext cx="0" cy="228600"/>
          </a:xfrm>
          <a:prstGeom prst="line">
            <a:avLst/>
          </a:prstGeom>
          <a:noFill/>
          <a:ln w="28575">
            <a:solidFill>
              <a:srgbClr val="FF0000"/>
            </a:solidFill>
            <a:round/>
            <a:headEnd/>
            <a:tailEnd/>
          </a:ln>
        </p:spPr>
        <p:txBody>
          <a:bodyPr>
            <a:spAutoFit/>
          </a:bodyPr>
          <a:lstStyle/>
          <a:p>
            <a:endParaRPr lang="ja-JP" altLang="en-US"/>
          </a:p>
        </p:txBody>
      </p:sp>
      <p:sp>
        <p:nvSpPr>
          <p:cNvPr id="29736" name="Line 41"/>
          <p:cNvSpPr>
            <a:spLocks noChangeShapeType="1"/>
          </p:cNvSpPr>
          <p:nvPr/>
        </p:nvSpPr>
        <p:spPr bwMode="auto">
          <a:xfrm>
            <a:off x="3581400" y="3124200"/>
            <a:ext cx="228600" cy="0"/>
          </a:xfrm>
          <a:prstGeom prst="line">
            <a:avLst/>
          </a:prstGeom>
          <a:noFill/>
          <a:ln w="9525">
            <a:solidFill>
              <a:schemeClr val="tx1"/>
            </a:solidFill>
            <a:round/>
            <a:headEnd/>
            <a:tailEnd/>
          </a:ln>
        </p:spPr>
        <p:txBody>
          <a:bodyPr>
            <a:spAutoFit/>
          </a:bodyPr>
          <a:lstStyle/>
          <a:p>
            <a:endParaRPr lang="ja-JP" altLang="en-US"/>
          </a:p>
        </p:txBody>
      </p:sp>
      <p:sp>
        <p:nvSpPr>
          <p:cNvPr id="29737" name="Line 42"/>
          <p:cNvSpPr>
            <a:spLocks noChangeShapeType="1"/>
          </p:cNvSpPr>
          <p:nvPr/>
        </p:nvSpPr>
        <p:spPr bwMode="auto">
          <a:xfrm>
            <a:off x="3581400" y="3124200"/>
            <a:ext cx="0" cy="457200"/>
          </a:xfrm>
          <a:prstGeom prst="line">
            <a:avLst/>
          </a:prstGeom>
          <a:noFill/>
          <a:ln w="9525">
            <a:solidFill>
              <a:schemeClr val="tx1"/>
            </a:solidFill>
            <a:round/>
            <a:headEnd/>
            <a:tailEnd/>
          </a:ln>
        </p:spPr>
        <p:txBody>
          <a:bodyPr>
            <a:spAutoFit/>
          </a:bodyPr>
          <a:lstStyle/>
          <a:p>
            <a:endParaRPr lang="ja-JP" altLang="en-US"/>
          </a:p>
        </p:txBody>
      </p:sp>
      <p:sp>
        <p:nvSpPr>
          <p:cNvPr id="29738" name="Line 43"/>
          <p:cNvSpPr>
            <a:spLocks noChangeShapeType="1"/>
          </p:cNvSpPr>
          <p:nvPr/>
        </p:nvSpPr>
        <p:spPr bwMode="auto">
          <a:xfrm>
            <a:off x="5334000" y="3124200"/>
            <a:ext cx="228600" cy="0"/>
          </a:xfrm>
          <a:prstGeom prst="line">
            <a:avLst/>
          </a:prstGeom>
          <a:noFill/>
          <a:ln w="9525">
            <a:solidFill>
              <a:schemeClr val="tx1"/>
            </a:solidFill>
            <a:round/>
            <a:headEnd/>
            <a:tailEnd/>
          </a:ln>
        </p:spPr>
        <p:txBody>
          <a:bodyPr>
            <a:spAutoFit/>
          </a:bodyPr>
          <a:lstStyle/>
          <a:p>
            <a:endParaRPr lang="ja-JP" altLang="en-US"/>
          </a:p>
        </p:txBody>
      </p:sp>
      <p:sp>
        <p:nvSpPr>
          <p:cNvPr id="29739" name="Line 44"/>
          <p:cNvSpPr>
            <a:spLocks noChangeShapeType="1"/>
          </p:cNvSpPr>
          <p:nvPr/>
        </p:nvSpPr>
        <p:spPr bwMode="auto">
          <a:xfrm>
            <a:off x="5562600" y="3124200"/>
            <a:ext cx="0" cy="457200"/>
          </a:xfrm>
          <a:prstGeom prst="line">
            <a:avLst/>
          </a:prstGeom>
          <a:noFill/>
          <a:ln w="9525">
            <a:solidFill>
              <a:schemeClr val="tx1"/>
            </a:solidFill>
            <a:round/>
            <a:headEnd/>
            <a:tailEnd/>
          </a:ln>
        </p:spPr>
        <p:txBody>
          <a:bodyPr>
            <a:spAutoFit/>
          </a:bodyPr>
          <a:lstStyle/>
          <a:p>
            <a:endParaRPr lang="ja-JP" altLang="en-US"/>
          </a:p>
        </p:txBody>
      </p:sp>
      <p:sp>
        <p:nvSpPr>
          <p:cNvPr id="29740" name="Line 45"/>
          <p:cNvSpPr>
            <a:spLocks noChangeShapeType="1"/>
          </p:cNvSpPr>
          <p:nvPr/>
        </p:nvSpPr>
        <p:spPr bwMode="auto">
          <a:xfrm>
            <a:off x="4419600" y="3810000"/>
            <a:ext cx="0" cy="990600"/>
          </a:xfrm>
          <a:prstGeom prst="line">
            <a:avLst/>
          </a:prstGeom>
          <a:noFill/>
          <a:ln w="38100">
            <a:solidFill>
              <a:srgbClr val="FF0000"/>
            </a:solidFill>
            <a:round/>
            <a:headEnd/>
            <a:tailEnd type="triangle" w="med" len="med"/>
          </a:ln>
        </p:spPr>
        <p:txBody>
          <a:bodyPr>
            <a:spAutoFit/>
          </a:bodyPr>
          <a:lstStyle/>
          <a:p>
            <a:endParaRPr lang="ja-JP" altLang="en-US"/>
          </a:p>
        </p:txBody>
      </p:sp>
      <p:sp>
        <p:nvSpPr>
          <p:cNvPr id="29741" name="Line 46"/>
          <p:cNvSpPr>
            <a:spLocks noChangeShapeType="1"/>
          </p:cNvSpPr>
          <p:nvPr/>
        </p:nvSpPr>
        <p:spPr bwMode="auto">
          <a:xfrm flipV="1">
            <a:off x="4724400" y="3810000"/>
            <a:ext cx="0" cy="990600"/>
          </a:xfrm>
          <a:prstGeom prst="line">
            <a:avLst/>
          </a:prstGeom>
          <a:noFill/>
          <a:ln w="38100">
            <a:solidFill>
              <a:srgbClr val="FF0000"/>
            </a:solidFill>
            <a:round/>
            <a:headEnd/>
            <a:tailEnd type="triangle" w="med" len="med"/>
          </a:ln>
        </p:spPr>
        <p:txBody>
          <a:bodyPr>
            <a:spAutoFit/>
          </a:bodyPr>
          <a:lstStyle/>
          <a:p>
            <a:endParaRPr lang="ja-JP" altLang="en-US"/>
          </a:p>
        </p:txBody>
      </p:sp>
      <p:sp>
        <p:nvSpPr>
          <p:cNvPr id="29742" name="Text Box 52"/>
          <p:cNvSpPr txBox="1">
            <a:spLocks noChangeArrowheads="1"/>
          </p:cNvSpPr>
          <p:nvPr/>
        </p:nvSpPr>
        <p:spPr bwMode="auto">
          <a:xfrm>
            <a:off x="3563938" y="1052513"/>
            <a:ext cx="2438400" cy="461962"/>
          </a:xfrm>
          <a:prstGeom prst="rect">
            <a:avLst/>
          </a:prstGeom>
          <a:noFill/>
          <a:ln w="9525">
            <a:noFill/>
            <a:miter lim="800000"/>
            <a:headEnd/>
            <a:tailEnd/>
          </a:ln>
        </p:spPr>
        <p:txBody>
          <a:bodyPr>
            <a:spAutoFit/>
          </a:bodyPr>
          <a:lstStyle/>
          <a:p>
            <a:r>
              <a:rPr kumimoji="0" lang="ja-JP" altLang="en-US" sz="2400">
                <a:solidFill>
                  <a:srgbClr val="006600"/>
                </a:solidFill>
                <a:latin typeface="ＭＳ Ｐゴシック" charset="-128"/>
              </a:rPr>
              <a:t>グリーン－ＥＤＩ</a:t>
            </a:r>
          </a:p>
        </p:txBody>
      </p:sp>
      <p:sp>
        <p:nvSpPr>
          <p:cNvPr id="29743" name="Text Box 54"/>
          <p:cNvSpPr txBox="1">
            <a:spLocks noChangeArrowheads="1"/>
          </p:cNvSpPr>
          <p:nvPr/>
        </p:nvSpPr>
        <p:spPr bwMode="auto">
          <a:xfrm>
            <a:off x="2916238" y="6021388"/>
            <a:ext cx="5800725" cy="396875"/>
          </a:xfrm>
          <a:prstGeom prst="rect">
            <a:avLst/>
          </a:prstGeom>
          <a:noFill/>
          <a:ln w="9525">
            <a:noFill/>
            <a:miter lim="800000"/>
            <a:headEnd/>
            <a:tailEnd/>
          </a:ln>
        </p:spPr>
        <p:txBody>
          <a:bodyPr>
            <a:spAutoFit/>
          </a:bodyPr>
          <a:lstStyle/>
          <a:p>
            <a:r>
              <a:rPr lang="ja-JP" altLang="en-US" sz="2000">
                <a:latin typeface="Times New Roman" pitchFamily="18" charset="0"/>
              </a:rPr>
              <a:t>・共通ＥＤＩの整備による「金融ＥＤＩ連携の実証実験」</a:t>
            </a:r>
          </a:p>
        </p:txBody>
      </p:sp>
      <p:sp>
        <p:nvSpPr>
          <p:cNvPr id="29744" name="AutoShape 55"/>
          <p:cNvSpPr>
            <a:spLocks noChangeArrowheads="1"/>
          </p:cNvSpPr>
          <p:nvPr/>
        </p:nvSpPr>
        <p:spPr bwMode="auto">
          <a:xfrm>
            <a:off x="6553200" y="2895600"/>
            <a:ext cx="1600200" cy="381000"/>
          </a:xfrm>
          <a:prstGeom prst="roundRect">
            <a:avLst>
              <a:gd name="adj" fmla="val 16667"/>
            </a:avLst>
          </a:prstGeom>
          <a:noFill/>
          <a:ln w="38100">
            <a:solidFill>
              <a:srgbClr val="FF0000"/>
            </a:solidFill>
            <a:round/>
            <a:headEnd/>
            <a:tailEnd/>
          </a:ln>
        </p:spPr>
        <p:txBody>
          <a:bodyPr wrap="none" anchor="ctr"/>
          <a:lstStyle/>
          <a:p>
            <a:pPr algn="ctr"/>
            <a:r>
              <a:rPr lang="ja-JP" altLang="en-US" sz="1600"/>
              <a:t>会計情報</a:t>
            </a:r>
            <a:endParaRPr lang="ja-JP" altLang="en-US"/>
          </a:p>
        </p:txBody>
      </p:sp>
      <p:sp>
        <p:nvSpPr>
          <p:cNvPr id="29745" name="Text Box 59"/>
          <p:cNvSpPr txBox="1">
            <a:spLocks noChangeArrowheads="1"/>
          </p:cNvSpPr>
          <p:nvPr/>
        </p:nvSpPr>
        <p:spPr bwMode="auto">
          <a:xfrm>
            <a:off x="7696200" y="5589588"/>
            <a:ext cx="1447800" cy="336550"/>
          </a:xfrm>
          <a:prstGeom prst="rect">
            <a:avLst/>
          </a:prstGeom>
          <a:noFill/>
          <a:ln w="9525">
            <a:noFill/>
            <a:miter lim="800000"/>
            <a:headEnd/>
            <a:tailEnd/>
          </a:ln>
        </p:spPr>
        <p:txBody>
          <a:bodyPr>
            <a:spAutoFit/>
          </a:bodyPr>
          <a:lstStyle/>
          <a:p>
            <a:r>
              <a:rPr lang="ja-JP" altLang="en-US" sz="1600">
                <a:latin typeface="Times New Roman" pitchFamily="18" charset="0"/>
              </a:rPr>
              <a:t>同日：支払</a:t>
            </a:r>
          </a:p>
        </p:txBody>
      </p:sp>
      <p:sp>
        <p:nvSpPr>
          <p:cNvPr id="29746" name="Rectangle 9"/>
          <p:cNvSpPr>
            <a:spLocks noChangeArrowheads="1"/>
          </p:cNvSpPr>
          <p:nvPr/>
        </p:nvSpPr>
        <p:spPr bwMode="auto">
          <a:xfrm>
            <a:off x="3048000" y="4800600"/>
            <a:ext cx="3048000" cy="1066800"/>
          </a:xfrm>
          <a:prstGeom prst="rect">
            <a:avLst/>
          </a:prstGeom>
          <a:noFill/>
          <a:ln w="28575">
            <a:solidFill>
              <a:schemeClr val="tx1"/>
            </a:solidFill>
            <a:miter lim="800000"/>
            <a:headEnd/>
            <a:tailEnd/>
          </a:ln>
        </p:spPr>
        <p:txBody>
          <a:bodyPr anchor="ctr">
            <a:spAutoFit/>
          </a:bodyPr>
          <a:lstStyle/>
          <a:p>
            <a:endParaRPr lang="ja-JP" altLang="en-US"/>
          </a:p>
        </p:txBody>
      </p:sp>
      <p:sp>
        <p:nvSpPr>
          <p:cNvPr id="29747" name="Rectangle 47"/>
          <p:cNvSpPr>
            <a:spLocks noChangeArrowheads="1"/>
          </p:cNvSpPr>
          <p:nvPr/>
        </p:nvSpPr>
        <p:spPr bwMode="auto">
          <a:xfrm>
            <a:off x="3048000" y="4800600"/>
            <a:ext cx="3048000" cy="457200"/>
          </a:xfrm>
          <a:prstGeom prst="rect">
            <a:avLst/>
          </a:prstGeom>
          <a:solidFill>
            <a:srgbClr val="00FFFF"/>
          </a:solidFill>
          <a:ln w="28575">
            <a:solidFill>
              <a:schemeClr val="tx1"/>
            </a:solidFill>
            <a:miter lim="800000"/>
            <a:headEnd/>
            <a:tailEnd/>
          </a:ln>
        </p:spPr>
        <p:txBody>
          <a:bodyPr anchor="ctr">
            <a:spAutoFit/>
          </a:bodyPr>
          <a:lstStyle/>
          <a:p>
            <a:endParaRPr lang="ja-JP" altLang="en-US"/>
          </a:p>
        </p:txBody>
      </p:sp>
      <p:sp>
        <p:nvSpPr>
          <p:cNvPr id="29748" name="Text Box 48"/>
          <p:cNvSpPr txBox="1">
            <a:spLocks noChangeArrowheads="1"/>
          </p:cNvSpPr>
          <p:nvPr/>
        </p:nvSpPr>
        <p:spPr bwMode="auto">
          <a:xfrm>
            <a:off x="3657600" y="5378450"/>
            <a:ext cx="2286000" cy="336550"/>
          </a:xfrm>
          <a:prstGeom prst="rect">
            <a:avLst/>
          </a:prstGeom>
          <a:noFill/>
          <a:ln w="9525">
            <a:noFill/>
            <a:miter lim="800000"/>
            <a:headEnd/>
            <a:tailEnd/>
          </a:ln>
        </p:spPr>
        <p:txBody>
          <a:bodyPr>
            <a:spAutoFit/>
          </a:bodyPr>
          <a:lstStyle/>
          <a:p>
            <a:r>
              <a:rPr kumimoji="0" lang="ja-JP" altLang="en-US" sz="1600">
                <a:latin typeface="ＭＳ Ｐゴシック" charset="-128"/>
              </a:rPr>
              <a:t>金融/各種監査等</a:t>
            </a:r>
          </a:p>
        </p:txBody>
      </p:sp>
      <p:sp>
        <p:nvSpPr>
          <p:cNvPr id="29749" name="Text Box 49"/>
          <p:cNvSpPr txBox="1">
            <a:spLocks noChangeArrowheads="1"/>
          </p:cNvSpPr>
          <p:nvPr/>
        </p:nvSpPr>
        <p:spPr bwMode="auto">
          <a:xfrm>
            <a:off x="3886200" y="4860925"/>
            <a:ext cx="1295400" cy="369332"/>
          </a:xfrm>
          <a:prstGeom prst="rect">
            <a:avLst/>
          </a:prstGeom>
          <a:noFill/>
          <a:ln w="9525">
            <a:noFill/>
            <a:miter lim="800000"/>
            <a:headEnd/>
            <a:tailEnd/>
          </a:ln>
        </p:spPr>
        <p:txBody>
          <a:bodyPr>
            <a:spAutoFit/>
          </a:bodyPr>
          <a:lstStyle/>
          <a:p>
            <a:r>
              <a:rPr kumimoji="0" lang="ja-JP" altLang="en-US" sz="1800" dirty="0">
                <a:latin typeface="Times New Roman" pitchFamily="18" charset="0"/>
              </a:rPr>
              <a:t>外部機関</a:t>
            </a:r>
          </a:p>
        </p:txBody>
      </p:sp>
      <p:graphicFrame>
        <p:nvGraphicFramePr>
          <p:cNvPr id="29750" name="Object 2"/>
          <p:cNvGraphicFramePr>
            <a:graphicFrameLocks noChangeAspect="1"/>
          </p:cNvGraphicFramePr>
          <p:nvPr/>
        </p:nvGraphicFramePr>
        <p:xfrm>
          <a:off x="381000" y="4953000"/>
          <a:ext cx="1371600" cy="854075"/>
        </p:xfrm>
        <a:graphic>
          <a:graphicData uri="http://schemas.openxmlformats.org/presentationml/2006/ole">
            <mc:AlternateContent xmlns:mc="http://schemas.openxmlformats.org/markup-compatibility/2006">
              <mc:Choice xmlns:v="urn:schemas-microsoft-com:vml" Requires="v">
                <p:oleObj spid="_x0000_s2061" name="ビットマップ イメージ" r:id="rId4" imgW="2933333" imgH="1828571" progId="">
                  <p:embed/>
                </p:oleObj>
              </mc:Choice>
              <mc:Fallback>
                <p:oleObj name="ビットマップ イメージ" r:id="rId4" imgW="2933333" imgH="1828571"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4953000"/>
                        <a:ext cx="137160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9751" name="Object 3"/>
          <p:cNvGraphicFramePr>
            <a:graphicFrameLocks noChangeAspect="1"/>
          </p:cNvGraphicFramePr>
          <p:nvPr/>
        </p:nvGraphicFramePr>
        <p:xfrm>
          <a:off x="6248400" y="4953000"/>
          <a:ext cx="1352550" cy="895350"/>
        </p:xfrm>
        <a:graphic>
          <a:graphicData uri="http://schemas.openxmlformats.org/presentationml/2006/ole">
            <mc:AlternateContent xmlns:mc="http://schemas.openxmlformats.org/markup-compatibility/2006">
              <mc:Choice xmlns:v="urn:schemas-microsoft-com:vml" Requires="v">
                <p:oleObj spid="_x0000_s2062" name="ビットマップ イメージ" r:id="rId6" imgW="1352381" imgH="895238" progId="PBrush">
                  <p:embed/>
                </p:oleObj>
              </mc:Choice>
              <mc:Fallback>
                <p:oleObj name="ビットマップ イメージ" r:id="rId6" imgW="1352381" imgH="895238" progId="PBrush">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48400" y="4953000"/>
                        <a:ext cx="13525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9752" name="Text Box 58"/>
          <p:cNvSpPr txBox="1">
            <a:spLocks noChangeArrowheads="1"/>
          </p:cNvSpPr>
          <p:nvPr/>
        </p:nvSpPr>
        <p:spPr bwMode="auto">
          <a:xfrm>
            <a:off x="1763713" y="5445125"/>
            <a:ext cx="1447800" cy="336550"/>
          </a:xfrm>
          <a:prstGeom prst="rect">
            <a:avLst/>
          </a:prstGeom>
          <a:noFill/>
          <a:ln w="9525">
            <a:noFill/>
            <a:miter lim="800000"/>
            <a:headEnd/>
            <a:tailEnd/>
          </a:ln>
        </p:spPr>
        <p:txBody>
          <a:bodyPr>
            <a:spAutoFit/>
          </a:bodyPr>
          <a:lstStyle/>
          <a:p>
            <a:r>
              <a:rPr lang="ja-JP" altLang="en-US" sz="1600">
                <a:latin typeface="Times New Roman" pitchFamily="18" charset="0"/>
              </a:rPr>
              <a:t>同日：検収</a:t>
            </a:r>
          </a:p>
        </p:txBody>
      </p:sp>
      <p:sp>
        <p:nvSpPr>
          <p:cNvPr id="29753" name="Oval 60"/>
          <p:cNvSpPr>
            <a:spLocks noChangeArrowheads="1"/>
          </p:cNvSpPr>
          <p:nvPr/>
        </p:nvSpPr>
        <p:spPr bwMode="auto">
          <a:xfrm>
            <a:off x="2286000" y="4953000"/>
            <a:ext cx="304800" cy="304800"/>
          </a:xfrm>
          <a:prstGeom prst="ellipse">
            <a:avLst/>
          </a:prstGeom>
          <a:solidFill>
            <a:srgbClr val="FFFF00"/>
          </a:solidFill>
          <a:ln w="9525">
            <a:solidFill>
              <a:srgbClr val="FFFF00"/>
            </a:solidFill>
            <a:round/>
            <a:headEnd/>
            <a:tailEnd/>
          </a:ln>
        </p:spPr>
        <p:txBody>
          <a:bodyPr wrap="none" anchor="ctr">
            <a:spAutoFit/>
          </a:bodyPr>
          <a:lstStyle/>
          <a:p>
            <a:endParaRPr lang="ja-JP" altLang="en-US"/>
          </a:p>
        </p:txBody>
      </p:sp>
      <p:sp>
        <p:nvSpPr>
          <p:cNvPr id="29754" name="Line 61"/>
          <p:cNvSpPr>
            <a:spLocks noChangeShapeType="1"/>
          </p:cNvSpPr>
          <p:nvPr/>
        </p:nvSpPr>
        <p:spPr bwMode="auto">
          <a:xfrm>
            <a:off x="2209800" y="4876800"/>
            <a:ext cx="76200" cy="76200"/>
          </a:xfrm>
          <a:prstGeom prst="line">
            <a:avLst/>
          </a:prstGeom>
          <a:noFill/>
          <a:ln w="28575">
            <a:solidFill>
              <a:srgbClr val="FFFF00"/>
            </a:solidFill>
            <a:round/>
            <a:headEnd/>
            <a:tailEnd/>
          </a:ln>
        </p:spPr>
        <p:txBody>
          <a:bodyPr>
            <a:spAutoFit/>
          </a:bodyPr>
          <a:lstStyle/>
          <a:p>
            <a:endParaRPr lang="ja-JP" altLang="en-US"/>
          </a:p>
        </p:txBody>
      </p:sp>
      <p:sp>
        <p:nvSpPr>
          <p:cNvPr id="29755" name="Line 62"/>
          <p:cNvSpPr>
            <a:spLocks noChangeShapeType="1"/>
          </p:cNvSpPr>
          <p:nvPr/>
        </p:nvSpPr>
        <p:spPr bwMode="auto">
          <a:xfrm flipH="1">
            <a:off x="2133600" y="5105400"/>
            <a:ext cx="76200" cy="0"/>
          </a:xfrm>
          <a:prstGeom prst="line">
            <a:avLst/>
          </a:prstGeom>
          <a:noFill/>
          <a:ln w="28575">
            <a:solidFill>
              <a:srgbClr val="FFFF00"/>
            </a:solidFill>
            <a:round/>
            <a:headEnd/>
            <a:tailEnd/>
          </a:ln>
        </p:spPr>
        <p:txBody>
          <a:bodyPr>
            <a:spAutoFit/>
          </a:bodyPr>
          <a:lstStyle/>
          <a:p>
            <a:endParaRPr lang="ja-JP" altLang="en-US"/>
          </a:p>
        </p:txBody>
      </p:sp>
      <p:sp>
        <p:nvSpPr>
          <p:cNvPr id="29756" name="Line 63"/>
          <p:cNvSpPr>
            <a:spLocks noChangeShapeType="1"/>
          </p:cNvSpPr>
          <p:nvPr/>
        </p:nvSpPr>
        <p:spPr bwMode="auto">
          <a:xfrm flipH="1">
            <a:off x="2438400" y="4800600"/>
            <a:ext cx="0" cy="76200"/>
          </a:xfrm>
          <a:prstGeom prst="line">
            <a:avLst/>
          </a:prstGeom>
          <a:noFill/>
          <a:ln w="28575">
            <a:solidFill>
              <a:srgbClr val="FFFF00"/>
            </a:solidFill>
            <a:round/>
            <a:headEnd/>
            <a:tailEnd/>
          </a:ln>
        </p:spPr>
        <p:txBody>
          <a:bodyPr>
            <a:spAutoFit/>
          </a:bodyPr>
          <a:lstStyle/>
          <a:p>
            <a:endParaRPr lang="ja-JP" altLang="en-US"/>
          </a:p>
        </p:txBody>
      </p:sp>
      <p:sp>
        <p:nvSpPr>
          <p:cNvPr id="29757" name="Line 64"/>
          <p:cNvSpPr>
            <a:spLocks noChangeShapeType="1"/>
          </p:cNvSpPr>
          <p:nvPr/>
        </p:nvSpPr>
        <p:spPr bwMode="auto">
          <a:xfrm flipH="1">
            <a:off x="2590800" y="4876800"/>
            <a:ext cx="76200" cy="76200"/>
          </a:xfrm>
          <a:prstGeom prst="line">
            <a:avLst/>
          </a:prstGeom>
          <a:noFill/>
          <a:ln w="28575">
            <a:solidFill>
              <a:srgbClr val="FFFF00"/>
            </a:solidFill>
            <a:round/>
            <a:headEnd/>
            <a:tailEnd/>
          </a:ln>
        </p:spPr>
        <p:txBody>
          <a:bodyPr>
            <a:spAutoFit/>
          </a:bodyPr>
          <a:lstStyle/>
          <a:p>
            <a:endParaRPr lang="ja-JP" altLang="en-US"/>
          </a:p>
        </p:txBody>
      </p:sp>
      <p:sp>
        <p:nvSpPr>
          <p:cNvPr id="29758" name="Line 65"/>
          <p:cNvSpPr>
            <a:spLocks noChangeShapeType="1"/>
          </p:cNvSpPr>
          <p:nvPr/>
        </p:nvSpPr>
        <p:spPr bwMode="auto">
          <a:xfrm flipH="1">
            <a:off x="2667000" y="5105400"/>
            <a:ext cx="76200" cy="0"/>
          </a:xfrm>
          <a:prstGeom prst="line">
            <a:avLst/>
          </a:prstGeom>
          <a:noFill/>
          <a:ln w="28575">
            <a:solidFill>
              <a:srgbClr val="FFFF00"/>
            </a:solidFill>
            <a:round/>
            <a:headEnd/>
            <a:tailEnd/>
          </a:ln>
        </p:spPr>
        <p:txBody>
          <a:bodyPr>
            <a:spAutoFit/>
          </a:bodyPr>
          <a:lstStyle/>
          <a:p>
            <a:endParaRPr lang="ja-JP" altLang="en-US"/>
          </a:p>
        </p:txBody>
      </p:sp>
      <p:sp>
        <p:nvSpPr>
          <p:cNvPr id="29759" name="Line 66"/>
          <p:cNvSpPr>
            <a:spLocks noChangeShapeType="1"/>
          </p:cNvSpPr>
          <p:nvPr/>
        </p:nvSpPr>
        <p:spPr bwMode="auto">
          <a:xfrm flipH="1">
            <a:off x="2438400" y="5334000"/>
            <a:ext cx="0" cy="76200"/>
          </a:xfrm>
          <a:prstGeom prst="line">
            <a:avLst/>
          </a:prstGeom>
          <a:noFill/>
          <a:ln w="28575">
            <a:solidFill>
              <a:srgbClr val="FFFF00"/>
            </a:solidFill>
            <a:round/>
            <a:headEnd/>
            <a:tailEnd/>
          </a:ln>
        </p:spPr>
        <p:txBody>
          <a:bodyPr>
            <a:spAutoFit/>
          </a:bodyPr>
          <a:lstStyle/>
          <a:p>
            <a:endParaRPr lang="ja-JP" altLang="en-US"/>
          </a:p>
        </p:txBody>
      </p:sp>
      <p:sp>
        <p:nvSpPr>
          <p:cNvPr id="29760" name="Line 67"/>
          <p:cNvSpPr>
            <a:spLocks noChangeShapeType="1"/>
          </p:cNvSpPr>
          <p:nvPr/>
        </p:nvSpPr>
        <p:spPr bwMode="auto">
          <a:xfrm flipV="1">
            <a:off x="2209800" y="5257800"/>
            <a:ext cx="76200" cy="76200"/>
          </a:xfrm>
          <a:prstGeom prst="line">
            <a:avLst/>
          </a:prstGeom>
          <a:noFill/>
          <a:ln w="28575">
            <a:solidFill>
              <a:srgbClr val="FFFF00"/>
            </a:solidFill>
            <a:round/>
            <a:headEnd/>
            <a:tailEnd/>
          </a:ln>
        </p:spPr>
        <p:txBody>
          <a:bodyPr>
            <a:spAutoFit/>
          </a:bodyPr>
          <a:lstStyle/>
          <a:p>
            <a:endParaRPr lang="ja-JP" altLang="en-US"/>
          </a:p>
        </p:txBody>
      </p:sp>
      <p:sp>
        <p:nvSpPr>
          <p:cNvPr id="29761" name="Line 68"/>
          <p:cNvSpPr>
            <a:spLocks noChangeShapeType="1"/>
          </p:cNvSpPr>
          <p:nvPr/>
        </p:nvSpPr>
        <p:spPr bwMode="auto">
          <a:xfrm flipH="1" flipV="1">
            <a:off x="2590800" y="5257800"/>
            <a:ext cx="76200" cy="76200"/>
          </a:xfrm>
          <a:prstGeom prst="line">
            <a:avLst/>
          </a:prstGeom>
          <a:noFill/>
          <a:ln w="28575">
            <a:solidFill>
              <a:srgbClr val="FFFF00"/>
            </a:solidFill>
            <a:round/>
            <a:headEnd/>
            <a:tailEnd/>
          </a:ln>
        </p:spPr>
        <p:txBody>
          <a:bodyPr>
            <a:spAutoFit/>
          </a:bodyPr>
          <a:lstStyle/>
          <a:p>
            <a:endParaRPr lang="ja-JP" altLang="en-US"/>
          </a:p>
        </p:txBody>
      </p:sp>
      <p:sp>
        <p:nvSpPr>
          <p:cNvPr id="29762" name="Oval 69"/>
          <p:cNvSpPr>
            <a:spLocks noChangeArrowheads="1"/>
          </p:cNvSpPr>
          <p:nvPr/>
        </p:nvSpPr>
        <p:spPr bwMode="auto">
          <a:xfrm>
            <a:off x="8001000" y="5029200"/>
            <a:ext cx="304800" cy="304800"/>
          </a:xfrm>
          <a:prstGeom prst="ellipse">
            <a:avLst/>
          </a:prstGeom>
          <a:solidFill>
            <a:srgbClr val="FFFF00"/>
          </a:solidFill>
          <a:ln w="9525">
            <a:solidFill>
              <a:srgbClr val="FFFF00"/>
            </a:solidFill>
            <a:round/>
            <a:headEnd/>
            <a:tailEnd/>
          </a:ln>
        </p:spPr>
        <p:txBody>
          <a:bodyPr wrap="none" anchor="ctr">
            <a:spAutoFit/>
          </a:bodyPr>
          <a:lstStyle/>
          <a:p>
            <a:endParaRPr lang="ja-JP" altLang="en-US"/>
          </a:p>
        </p:txBody>
      </p:sp>
      <p:sp>
        <p:nvSpPr>
          <p:cNvPr id="29763" name="Line 70"/>
          <p:cNvSpPr>
            <a:spLocks noChangeShapeType="1"/>
          </p:cNvSpPr>
          <p:nvPr/>
        </p:nvSpPr>
        <p:spPr bwMode="auto">
          <a:xfrm>
            <a:off x="7924800" y="4953000"/>
            <a:ext cx="76200" cy="76200"/>
          </a:xfrm>
          <a:prstGeom prst="line">
            <a:avLst/>
          </a:prstGeom>
          <a:noFill/>
          <a:ln w="28575">
            <a:solidFill>
              <a:srgbClr val="FFFF00"/>
            </a:solidFill>
            <a:round/>
            <a:headEnd/>
            <a:tailEnd/>
          </a:ln>
        </p:spPr>
        <p:txBody>
          <a:bodyPr>
            <a:spAutoFit/>
          </a:bodyPr>
          <a:lstStyle/>
          <a:p>
            <a:endParaRPr lang="ja-JP" altLang="en-US"/>
          </a:p>
        </p:txBody>
      </p:sp>
      <p:sp>
        <p:nvSpPr>
          <p:cNvPr id="29764" name="Line 71"/>
          <p:cNvSpPr>
            <a:spLocks noChangeShapeType="1"/>
          </p:cNvSpPr>
          <p:nvPr/>
        </p:nvSpPr>
        <p:spPr bwMode="auto">
          <a:xfrm flipH="1">
            <a:off x="7848600" y="5181600"/>
            <a:ext cx="76200" cy="0"/>
          </a:xfrm>
          <a:prstGeom prst="line">
            <a:avLst/>
          </a:prstGeom>
          <a:noFill/>
          <a:ln w="28575">
            <a:solidFill>
              <a:srgbClr val="FFFF00"/>
            </a:solidFill>
            <a:round/>
            <a:headEnd/>
            <a:tailEnd/>
          </a:ln>
        </p:spPr>
        <p:txBody>
          <a:bodyPr>
            <a:spAutoFit/>
          </a:bodyPr>
          <a:lstStyle/>
          <a:p>
            <a:endParaRPr lang="ja-JP" altLang="en-US"/>
          </a:p>
        </p:txBody>
      </p:sp>
      <p:sp>
        <p:nvSpPr>
          <p:cNvPr id="29765" name="Line 72"/>
          <p:cNvSpPr>
            <a:spLocks noChangeShapeType="1"/>
          </p:cNvSpPr>
          <p:nvPr/>
        </p:nvSpPr>
        <p:spPr bwMode="auto">
          <a:xfrm flipH="1">
            <a:off x="8153400" y="4876800"/>
            <a:ext cx="0" cy="76200"/>
          </a:xfrm>
          <a:prstGeom prst="line">
            <a:avLst/>
          </a:prstGeom>
          <a:noFill/>
          <a:ln w="28575">
            <a:solidFill>
              <a:srgbClr val="FFFF00"/>
            </a:solidFill>
            <a:round/>
            <a:headEnd/>
            <a:tailEnd/>
          </a:ln>
        </p:spPr>
        <p:txBody>
          <a:bodyPr>
            <a:spAutoFit/>
          </a:bodyPr>
          <a:lstStyle/>
          <a:p>
            <a:endParaRPr lang="ja-JP" altLang="en-US"/>
          </a:p>
        </p:txBody>
      </p:sp>
      <p:sp>
        <p:nvSpPr>
          <p:cNvPr id="29766" name="Line 73"/>
          <p:cNvSpPr>
            <a:spLocks noChangeShapeType="1"/>
          </p:cNvSpPr>
          <p:nvPr/>
        </p:nvSpPr>
        <p:spPr bwMode="auto">
          <a:xfrm flipH="1">
            <a:off x="8305800" y="4953000"/>
            <a:ext cx="76200" cy="76200"/>
          </a:xfrm>
          <a:prstGeom prst="line">
            <a:avLst/>
          </a:prstGeom>
          <a:noFill/>
          <a:ln w="28575">
            <a:solidFill>
              <a:srgbClr val="FFFF00"/>
            </a:solidFill>
            <a:round/>
            <a:headEnd/>
            <a:tailEnd/>
          </a:ln>
        </p:spPr>
        <p:txBody>
          <a:bodyPr>
            <a:spAutoFit/>
          </a:bodyPr>
          <a:lstStyle/>
          <a:p>
            <a:endParaRPr lang="ja-JP" altLang="en-US"/>
          </a:p>
        </p:txBody>
      </p:sp>
      <p:sp>
        <p:nvSpPr>
          <p:cNvPr id="29767" name="Line 74"/>
          <p:cNvSpPr>
            <a:spLocks noChangeShapeType="1"/>
          </p:cNvSpPr>
          <p:nvPr/>
        </p:nvSpPr>
        <p:spPr bwMode="auto">
          <a:xfrm flipH="1">
            <a:off x="8382000" y="5181600"/>
            <a:ext cx="76200" cy="0"/>
          </a:xfrm>
          <a:prstGeom prst="line">
            <a:avLst/>
          </a:prstGeom>
          <a:noFill/>
          <a:ln w="28575">
            <a:solidFill>
              <a:srgbClr val="FFFF00"/>
            </a:solidFill>
            <a:round/>
            <a:headEnd/>
            <a:tailEnd/>
          </a:ln>
        </p:spPr>
        <p:txBody>
          <a:bodyPr>
            <a:spAutoFit/>
          </a:bodyPr>
          <a:lstStyle/>
          <a:p>
            <a:endParaRPr lang="ja-JP" altLang="en-US"/>
          </a:p>
        </p:txBody>
      </p:sp>
      <p:sp>
        <p:nvSpPr>
          <p:cNvPr id="29768" name="Line 75"/>
          <p:cNvSpPr>
            <a:spLocks noChangeShapeType="1"/>
          </p:cNvSpPr>
          <p:nvPr/>
        </p:nvSpPr>
        <p:spPr bwMode="auto">
          <a:xfrm flipH="1">
            <a:off x="8153400" y="5410200"/>
            <a:ext cx="0" cy="76200"/>
          </a:xfrm>
          <a:prstGeom prst="line">
            <a:avLst/>
          </a:prstGeom>
          <a:noFill/>
          <a:ln w="28575">
            <a:solidFill>
              <a:srgbClr val="FFFF00"/>
            </a:solidFill>
            <a:round/>
            <a:headEnd/>
            <a:tailEnd/>
          </a:ln>
        </p:spPr>
        <p:txBody>
          <a:bodyPr>
            <a:spAutoFit/>
          </a:bodyPr>
          <a:lstStyle/>
          <a:p>
            <a:endParaRPr lang="ja-JP" altLang="en-US"/>
          </a:p>
        </p:txBody>
      </p:sp>
      <p:sp>
        <p:nvSpPr>
          <p:cNvPr id="29769" name="Line 76"/>
          <p:cNvSpPr>
            <a:spLocks noChangeShapeType="1"/>
          </p:cNvSpPr>
          <p:nvPr/>
        </p:nvSpPr>
        <p:spPr bwMode="auto">
          <a:xfrm flipV="1">
            <a:off x="7924800" y="5334000"/>
            <a:ext cx="76200" cy="76200"/>
          </a:xfrm>
          <a:prstGeom prst="line">
            <a:avLst/>
          </a:prstGeom>
          <a:noFill/>
          <a:ln w="28575">
            <a:solidFill>
              <a:srgbClr val="FFFF00"/>
            </a:solidFill>
            <a:round/>
            <a:headEnd/>
            <a:tailEnd/>
          </a:ln>
        </p:spPr>
        <p:txBody>
          <a:bodyPr>
            <a:spAutoFit/>
          </a:bodyPr>
          <a:lstStyle/>
          <a:p>
            <a:endParaRPr lang="ja-JP" altLang="en-US"/>
          </a:p>
        </p:txBody>
      </p:sp>
      <p:sp>
        <p:nvSpPr>
          <p:cNvPr id="29770" name="Line 77"/>
          <p:cNvSpPr>
            <a:spLocks noChangeShapeType="1"/>
          </p:cNvSpPr>
          <p:nvPr/>
        </p:nvSpPr>
        <p:spPr bwMode="auto">
          <a:xfrm flipH="1" flipV="1">
            <a:off x="8305800" y="5334000"/>
            <a:ext cx="76200" cy="76200"/>
          </a:xfrm>
          <a:prstGeom prst="line">
            <a:avLst/>
          </a:prstGeom>
          <a:noFill/>
          <a:ln w="28575">
            <a:solidFill>
              <a:srgbClr val="FFFF00"/>
            </a:solidFill>
            <a:round/>
            <a:headEnd/>
            <a:tailEnd/>
          </a:ln>
        </p:spPr>
        <p:txBody>
          <a:bodyPr>
            <a:spAutoFit/>
          </a:bodyPr>
          <a:lstStyle/>
          <a:p>
            <a:endParaRPr lang="ja-JP" altLang="en-US"/>
          </a:p>
        </p:txBody>
      </p:sp>
      <p:sp>
        <p:nvSpPr>
          <p:cNvPr id="75" name="タイトル 1"/>
          <p:cNvSpPr txBox="1">
            <a:spLocks/>
          </p:cNvSpPr>
          <p:nvPr/>
        </p:nvSpPr>
        <p:spPr bwMode="auto">
          <a:xfrm>
            <a:off x="179512" y="0"/>
            <a:ext cx="8734301" cy="981075"/>
          </a:xfrm>
          <a:prstGeom prst="rect">
            <a:avLst/>
          </a:prstGeom>
          <a:noFill/>
          <a:ln w="9525">
            <a:noFill/>
            <a:miter lim="800000"/>
            <a:headEnd/>
            <a:tailEnd/>
          </a:ln>
        </p:spPr>
        <p:txBody>
          <a:bodyPr anchor="ctr"/>
          <a:lstStyle/>
          <a:p>
            <a:pPr algn="ctr" eaLnBrk="1" hangingPunct="1">
              <a:defRPr/>
            </a:pPr>
            <a:r>
              <a:rPr lang="ja-JP" altLang="en-US" sz="3200" u="sng" dirty="0">
                <a:latin typeface="HG丸ｺﾞｼｯｸM-PRO" pitchFamily="50" charset="-128"/>
                <a:ea typeface="HG丸ｺﾞｼｯｸM-PRO" pitchFamily="50" charset="-128"/>
                <a:cs typeface="+mj-cs"/>
              </a:rPr>
              <a:t>商流と資金流の結合</a:t>
            </a:r>
            <a:r>
              <a:rPr lang="en-US" altLang="ja-JP" sz="3200" u="sng" dirty="0">
                <a:latin typeface="HG丸ｺﾞｼｯｸM-PRO" pitchFamily="50" charset="-128"/>
                <a:ea typeface="HG丸ｺﾞｼｯｸM-PRO" pitchFamily="50" charset="-128"/>
                <a:cs typeface="+mj-cs"/>
              </a:rPr>
              <a:t>-</a:t>
            </a:r>
            <a:r>
              <a:rPr lang="ja-JP" altLang="en-US" sz="3200" u="sng" dirty="0">
                <a:latin typeface="HG丸ｺﾞｼｯｸM-PRO" pitchFamily="50" charset="-128"/>
                <a:ea typeface="HG丸ｺﾞｼｯｸM-PRO" pitchFamily="50" charset="-128"/>
                <a:cs typeface="+mj-cs"/>
              </a:rPr>
              <a:t>金融</a:t>
            </a:r>
            <a:r>
              <a:rPr lang="en-US" altLang="ja-JP" sz="3200" u="sng" dirty="0">
                <a:latin typeface="HG丸ｺﾞｼｯｸM-PRO" pitchFamily="50" charset="-128"/>
                <a:ea typeface="HG丸ｺﾞｼｯｸM-PRO" pitchFamily="50" charset="-128"/>
                <a:cs typeface="+mj-cs"/>
              </a:rPr>
              <a:t>EDI</a:t>
            </a:r>
            <a:r>
              <a:rPr lang="ja-JP" altLang="en-US" sz="2800" u="sng" dirty="0">
                <a:latin typeface="HG丸ｺﾞｼｯｸM-PRO" pitchFamily="50" charset="-128"/>
                <a:ea typeface="HG丸ｺﾞｼｯｸM-PRO" pitchFamily="50" charset="-128"/>
                <a:cs typeface="+mj-cs"/>
              </a:rPr>
              <a:t>　</a:t>
            </a:r>
            <a:endParaRPr lang="en-US" altLang="ja-JP" sz="2800" u="sng" dirty="0">
              <a:latin typeface="HG丸ｺﾞｼｯｸM-PRO" pitchFamily="50" charset="-128"/>
              <a:ea typeface="HG丸ｺﾞｼｯｸM-PRO" pitchFamily="50" charset="-128"/>
              <a:cs typeface="+mj-cs"/>
            </a:endParaRPr>
          </a:p>
          <a:p>
            <a:pPr algn="ctr" eaLnBrk="1" hangingPunct="1">
              <a:defRPr/>
            </a:pPr>
            <a:r>
              <a:rPr lang="ja-JP" altLang="en-US" u="sng" dirty="0">
                <a:latin typeface="HG丸ｺﾞｼｯｸM-PRO" pitchFamily="50" charset="-128"/>
                <a:ea typeface="HG丸ｺﾞｼｯｸM-PRO" pitchFamily="50" charset="-128"/>
                <a:cs typeface="+mj-cs"/>
              </a:rPr>
              <a:t>～小島プレス工業㈱～</a:t>
            </a:r>
            <a:r>
              <a:rPr lang="ja-JP" altLang="en-US" sz="1800" u="sng" dirty="0">
                <a:latin typeface="HG丸ｺﾞｼｯｸM-PRO" pitchFamily="50" charset="-128"/>
                <a:ea typeface="HG丸ｺﾞｼｯｸM-PRO" pitchFamily="50" charset="-128"/>
                <a:cs typeface="+mj-cs"/>
              </a:rPr>
              <a:t>自動車部品業</a:t>
            </a:r>
            <a:endParaRPr lang="ja-JP" altLang="en-US" u="sng" dirty="0">
              <a:latin typeface="HG丸ｺﾞｼｯｸM-PRO" pitchFamily="50" charset="-128"/>
              <a:ea typeface="HG丸ｺﾞｼｯｸM-PRO" pitchFamily="50" charset="-128"/>
              <a:cs typeface="+mj-cs"/>
            </a:endParaRPr>
          </a:p>
        </p:txBody>
      </p:sp>
      <p:sp>
        <p:nvSpPr>
          <p:cNvPr id="29772" name="Text Box 3"/>
          <p:cNvSpPr txBox="1">
            <a:spLocks noChangeArrowheads="1"/>
          </p:cNvSpPr>
          <p:nvPr/>
        </p:nvSpPr>
        <p:spPr bwMode="auto">
          <a:xfrm>
            <a:off x="76200" y="6553200"/>
            <a:ext cx="3505200" cy="274638"/>
          </a:xfrm>
          <a:prstGeom prst="rect">
            <a:avLst/>
          </a:prstGeom>
          <a:noFill/>
          <a:ln w="9525">
            <a:noFill/>
            <a:miter lim="800000"/>
            <a:headEnd/>
            <a:tailEnd/>
          </a:ln>
        </p:spPr>
        <p:txBody>
          <a:bodyPr>
            <a:spAutoFit/>
          </a:bodyPr>
          <a:lstStyle/>
          <a:p>
            <a:pPr>
              <a:spcBef>
                <a:spcPct val="50000"/>
              </a:spcBef>
            </a:pPr>
            <a:r>
              <a:rPr lang="ja-JP" altLang="en-US" sz="1200" i="1">
                <a:solidFill>
                  <a:srgbClr val="006600"/>
                </a:solidFill>
                <a:latin typeface="Times New Roman" pitchFamily="18" charset="0"/>
              </a:rPr>
              <a:t>２０１１　</a:t>
            </a:r>
            <a:r>
              <a:rPr lang="en-US" altLang="ja-JP" sz="1200" i="1">
                <a:solidFill>
                  <a:srgbClr val="006600"/>
                </a:solidFill>
                <a:latin typeface="Times New Roman" pitchFamily="18" charset="0"/>
              </a:rPr>
              <a:t>KOJIMA PRESS INDUSTRY CO.,LTD.</a:t>
            </a:r>
          </a:p>
        </p:txBody>
      </p:sp>
      <p:pic>
        <p:nvPicPr>
          <p:cNvPr id="29773" name="図 76" descr="logo2012.jpg"/>
          <p:cNvPicPr>
            <a:picLocks noChangeAspect="1"/>
          </p:cNvPicPr>
          <p:nvPr/>
        </p:nvPicPr>
        <p:blipFill>
          <a:blip r:embed="rId8" cstate="print"/>
          <a:srcRect/>
          <a:stretch>
            <a:fillRect/>
          </a:stretch>
        </p:blipFill>
        <p:spPr bwMode="auto">
          <a:xfrm>
            <a:off x="114364" y="931862"/>
            <a:ext cx="657225" cy="744538"/>
          </a:xfrm>
          <a:prstGeom prst="rect">
            <a:avLst/>
          </a:prstGeom>
          <a:noFill/>
          <a:ln w="9525">
            <a:noFill/>
            <a:miter lim="800000"/>
            <a:headEnd/>
            <a:tailEnd/>
          </a:ln>
        </p:spPr>
      </p:pic>
      <p:sp>
        <p:nvSpPr>
          <p:cNvPr id="29774" name="テキスト ボックス 77"/>
          <p:cNvSpPr txBox="1">
            <a:spLocks noChangeArrowheads="1"/>
          </p:cNvSpPr>
          <p:nvPr/>
        </p:nvSpPr>
        <p:spPr bwMode="auto">
          <a:xfrm>
            <a:off x="0" y="6165850"/>
            <a:ext cx="3240088" cy="307975"/>
          </a:xfrm>
          <a:prstGeom prst="rect">
            <a:avLst/>
          </a:prstGeom>
          <a:noFill/>
          <a:ln w="9525">
            <a:noFill/>
            <a:miter lim="800000"/>
            <a:headEnd/>
            <a:tailEnd/>
          </a:ln>
        </p:spPr>
        <p:txBody>
          <a:bodyPr>
            <a:spAutoFit/>
          </a:bodyPr>
          <a:lstStyle/>
          <a:p>
            <a:r>
              <a:rPr lang="ja-JP" altLang="en-US" sz="1400"/>
              <a:t>国際</a:t>
            </a:r>
            <a:r>
              <a:rPr lang="en-US" altLang="ja-JP" sz="1400"/>
              <a:t>EDI</a:t>
            </a:r>
            <a:r>
              <a:rPr lang="ja-JP" altLang="en-US" sz="1400"/>
              <a:t>標準（国連</a:t>
            </a:r>
            <a:r>
              <a:rPr lang="en-US" altLang="ja-JP" sz="1400"/>
              <a:t>CEFACT</a:t>
            </a:r>
            <a:r>
              <a:rPr lang="ja-JP" altLang="en-US" sz="1400"/>
              <a:t>準拠</a:t>
            </a:r>
            <a:r>
              <a:rPr lang="en-US" altLang="ja-JP" sz="1400"/>
              <a:t>)</a:t>
            </a:r>
            <a:endParaRPr lang="ja-JP" altLang="en-US" sz="1400"/>
          </a:p>
        </p:txBody>
      </p:sp>
      <p:sp>
        <p:nvSpPr>
          <p:cNvPr id="2" name="スライド番号プレースホルダー 1"/>
          <p:cNvSpPr>
            <a:spLocks noGrp="1"/>
          </p:cNvSpPr>
          <p:nvPr>
            <p:ph type="sldNum" sz="quarter" idx="12"/>
          </p:nvPr>
        </p:nvSpPr>
        <p:spPr/>
        <p:txBody>
          <a:bodyPr/>
          <a:lstStyle/>
          <a:p>
            <a:pPr>
              <a:defRPr/>
            </a:pPr>
            <a:fld id="{26E44F70-2BD3-49F2-9073-30B16C6E9413}" type="slidenum">
              <a:rPr lang="en-US" altLang="ja-JP" smtClean="0"/>
              <a:pPr>
                <a:defRPr/>
              </a:pPr>
              <a:t>12</a:t>
            </a:fld>
            <a:endParaRPr lang="en-US" altLang="ja-JP"/>
          </a:p>
        </p:txBody>
      </p:sp>
    </p:spTree>
    <p:extLst>
      <p:ext uri="{BB962C8B-B14F-4D97-AF65-F5344CB8AC3E}">
        <p14:creationId xmlns:p14="http://schemas.microsoft.com/office/powerpoint/2010/main" val="143383191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538" name="グループ化 78"/>
          <p:cNvGrpSpPr>
            <a:grpSpLocks/>
          </p:cNvGrpSpPr>
          <p:nvPr/>
        </p:nvGrpSpPr>
        <p:grpSpPr bwMode="auto">
          <a:xfrm>
            <a:off x="179388" y="908050"/>
            <a:ext cx="8748712" cy="5634038"/>
            <a:chOff x="395288" y="260350"/>
            <a:chExt cx="8748712" cy="5705475"/>
          </a:xfrm>
        </p:grpSpPr>
        <p:cxnSp>
          <p:nvCxnSpPr>
            <p:cNvPr id="65540" name="直線矢印コネクタ 62"/>
            <p:cNvCxnSpPr>
              <a:cxnSpLocks noChangeShapeType="1"/>
            </p:cNvCxnSpPr>
            <p:nvPr/>
          </p:nvCxnSpPr>
          <p:spPr bwMode="auto">
            <a:xfrm rot="10800000" flipV="1">
              <a:off x="5580063" y="2205038"/>
              <a:ext cx="1512887" cy="719137"/>
            </a:xfrm>
            <a:prstGeom prst="straightConnector1">
              <a:avLst/>
            </a:prstGeom>
            <a:noFill/>
            <a:ln w="38100">
              <a:solidFill>
                <a:schemeClr val="tx1"/>
              </a:solidFill>
              <a:prstDash val="sysDash"/>
              <a:round/>
              <a:headEnd/>
              <a:tailEnd type="arrow" w="med" len="med"/>
            </a:ln>
            <a:extLst>
              <a:ext uri="{909E8E84-426E-40DD-AFC4-6F175D3DCCD1}">
                <a14:hiddenFill xmlns:a14="http://schemas.microsoft.com/office/drawing/2010/main">
                  <a:noFill/>
                </a14:hiddenFill>
              </a:ext>
            </a:extLst>
          </p:spPr>
        </p:cxnSp>
        <p:sp>
          <p:nvSpPr>
            <p:cNvPr id="65541" name="テキスト ボックス 63"/>
            <p:cNvSpPr txBox="1">
              <a:spLocks noChangeArrowheads="1"/>
            </p:cNvSpPr>
            <p:nvPr/>
          </p:nvSpPr>
          <p:spPr bwMode="auto">
            <a:xfrm>
              <a:off x="6011863" y="2997200"/>
              <a:ext cx="1873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600">
                  <a:latin typeface="Calibri" pitchFamily="34" charset="0"/>
                </a:rPr>
                <a:t>④検収データ送付</a:t>
              </a:r>
              <a:endParaRPr lang="en-US" altLang="ja-JP" sz="1600">
                <a:latin typeface="Calibri" pitchFamily="34" charset="0"/>
              </a:endParaRPr>
            </a:p>
            <a:p>
              <a:pPr eaLnBrk="1" hangingPunct="1"/>
              <a:r>
                <a:rPr lang="ja-JP" altLang="en-US" sz="1600">
                  <a:latin typeface="Calibri" pitchFamily="34" charset="0"/>
                </a:rPr>
                <a:t>支払い依頼</a:t>
              </a:r>
            </a:p>
          </p:txBody>
        </p:sp>
        <p:sp>
          <p:nvSpPr>
            <p:cNvPr id="65542" name="テキスト ボックス 68"/>
            <p:cNvSpPr txBox="1">
              <a:spLocks noChangeArrowheads="1"/>
            </p:cNvSpPr>
            <p:nvPr/>
          </p:nvSpPr>
          <p:spPr bwMode="auto">
            <a:xfrm>
              <a:off x="3348038" y="1557338"/>
              <a:ext cx="16557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r>
                <a:rPr lang="ja-JP" altLang="en-US">
                  <a:latin typeface="Calibri" pitchFamily="34" charset="0"/>
                </a:rPr>
                <a:t>③納品</a:t>
              </a:r>
            </a:p>
          </p:txBody>
        </p:sp>
        <p:cxnSp>
          <p:nvCxnSpPr>
            <p:cNvPr id="65543" name="直線矢印コネクタ 70"/>
            <p:cNvCxnSpPr>
              <a:cxnSpLocks noChangeShapeType="1"/>
              <a:stCxn id="65613" idx="2"/>
            </p:cNvCxnSpPr>
            <p:nvPr/>
          </p:nvCxnSpPr>
          <p:spPr bwMode="auto">
            <a:xfrm rot="5400000">
              <a:off x="2718594" y="3482181"/>
              <a:ext cx="1079500" cy="2268538"/>
            </a:xfrm>
            <a:prstGeom prst="straightConnector1">
              <a:avLst/>
            </a:prstGeom>
            <a:noFill/>
            <a:ln w="38100">
              <a:solidFill>
                <a:schemeClr val="tx1"/>
              </a:solidFill>
              <a:prstDash val="sysDash"/>
              <a:round/>
              <a:headEnd/>
              <a:tailEnd type="arrow" w="med" len="med"/>
            </a:ln>
            <a:extLst>
              <a:ext uri="{909E8E84-426E-40DD-AFC4-6F175D3DCCD1}">
                <a14:hiddenFill xmlns:a14="http://schemas.microsoft.com/office/drawing/2010/main">
                  <a:noFill/>
                </a14:hiddenFill>
              </a:ext>
            </a:extLst>
          </p:spPr>
        </p:cxnSp>
        <p:cxnSp>
          <p:nvCxnSpPr>
            <p:cNvPr id="65544" name="直線矢印コネクタ 76"/>
            <p:cNvCxnSpPr>
              <a:cxnSpLocks noChangeShapeType="1"/>
              <a:stCxn id="65578" idx="0"/>
              <a:endCxn id="65605" idx="2"/>
            </p:cNvCxnSpPr>
            <p:nvPr/>
          </p:nvCxnSpPr>
          <p:spPr bwMode="auto">
            <a:xfrm rot="5400000" flipH="1" flipV="1">
              <a:off x="239713" y="3643313"/>
              <a:ext cx="2713037" cy="26987"/>
            </a:xfrm>
            <a:prstGeom prst="straightConnector1">
              <a:avLst/>
            </a:prstGeom>
            <a:noFill/>
            <a:ln w="38100">
              <a:solidFill>
                <a:srgbClr val="FF0000"/>
              </a:solidFill>
              <a:prstDash val="lgDash"/>
              <a:round/>
              <a:headEnd/>
              <a:tailEnd type="arrow" w="med" len="med"/>
            </a:ln>
            <a:extLst>
              <a:ext uri="{909E8E84-426E-40DD-AFC4-6F175D3DCCD1}">
                <a14:hiddenFill xmlns:a14="http://schemas.microsoft.com/office/drawing/2010/main">
                  <a:noFill/>
                </a14:hiddenFill>
              </a:ext>
            </a:extLst>
          </p:spPr>
        </p:cxnSp>
        <p:sp>
          <p:nvSpPr>
            <p:cNvPr id="65545" name="テキスト ボックス 89"/>
            <p:cNvSpPr txBox="1">
              <a:spLocks noChangeArrowheads="1"/>
            </p:cNvSpPr>
            <p:nvPr/>
          </p:nvSpPr>
          <p:spPr bwMode="auto">
            <a:xfrm>
              <a:off x="395288" y="3644900"/>
              <a:ext cx="16557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r>
                <a:rPr lang="ja-JP" altLang="en-US" sz="1600">
                  <a:latin typeface="Calibri" pitchFamily="34" charset="0"/>
                </a:rPr>
                <a:t>現金入出金</a:t>
              </a:r>
            </a:p>
          </p:txBody>
        </p:sp>
        <p:grpSp>
          <p:nvGrpSpPr>
            <p:cNvPr id="65546" name="グループ化 72"/>
            <p:cNvGrpSpPr>
              <a:grpSpLocks/>
            </p:cNvGrpSpPr>
            <p:nvPr/>
          </p:nvGrpSpPr>
          <p:grpSpPr bwMode="auto">
            <a:xfrm>
              <a:off x="3276600" y="2708275"/>
              <a:ext cx="2520950" cy="1368425"/>
              <a:chOff x="3059113" y="2565400"/>
              <a:chExt cx="2520950" cy="1368425"/>
            </a:xfrm>
          </p:grpSpPr>
          <p:sp>
            <p:nvSpPr>
              <p:cNvPr id="65613" name="角丸四角形 4"/>
              <p:cNvSpPr>
                <a:spLocks noChangeArrowheads="1"/>
              </p:cNvSpPr>
              <p:nvPr/>
            </p:nvSpPr>
            <p:spPr bwMode="auto">
              <a:xfrm>
                <a:off x="3059113" y="2565400"/>
                <a:ext cx="2232025" cy="1368425"/>
              </a:xfrm>
              <a:prstGeom prst="roundRect">
                <a:avLst>
                  <a:gd name="adj" fmla="val 16667"/>
                </a:avLst>
              </a:prstGeom>
              <a:solidFill>
                <a:srgbClr val="CCC1DA"/>
              </a:solidFill>
              <a:ln w="25400">
                <a:solidFill>
                  <a:srgbClr val="385D8A"/>
                </a:solidFill>
                <a:round/>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614" name="テキスト ボックス 21"/>
              <p:cNvSpPr txBox="1">
                <a:spLocks noChangeArrowheads="1"/>
              </p:cNvSpPr>
              <p:nvPr/>
            </p:nvSpPr>
            <p:spPr bwMode="auto">
              <a:xfrm>
                <a:off x="3100230" y="2636838"/>
                <a:ext cx="20441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2000">
                    <a:latin typeface="Calibri" pitchFamily="34" charset="0"/>
                  </a:rPr>
                  <a:t>金融ＥＤＩセンター</a:t>
                </a:r>
              </a:p>
            </p:txBody>
          </p:sp>
          <p:sp>
            <p:nvSpPr>
              <p:cNvPr id="65615" name="フローチャート : 磁気ディスク 94"/>
              <p:cNvSpPr>
                <a:spLocks noChangeArrowheads="1"/>
              </p:cNvSpPr>
              <p:nvPr/>
            </p:nvSpPr>
            <p:spPr bwMode="auto">
              <a:xfrm>
                <a:off x="3419476" y="2997200"/>
                <a:ext cx="503237" cy="576263"/>
              </a:xfrm>
              <a:prstGeom prst="flowChartMagneticDisk">
                <a:avLst/>
              </a:prstGeom>
              <a:solidFill>
                <a:schemeClr val="accent1"/>
              </a:solidFill>
              <a:ln w="25400">
                <a:solidFill>
                  <a:srgbClr val="385D8A"/>
                </a:solidFill>
                <a:round/>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616" name="テキスト ボックス 95"/>
              <p:cNvSpPr txBox="1">
                <a:spLocks noChangeArrowheads="1"/>
              </p:cNvSpPr>
              <p:nvPr/>
            </p:nvSpPr>
            <p:spPr bwMode="auto">
              <a:xfrm>
                <a:off x="3924300" y="3068638"/>
                <a:ext cx="16557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600">
                    <a:latin typeface="Calibri" pitchFamily="34" charset="0"/>
                  </a:rPr>
                  <a:t>管理システム</a:t>
                </a:r>
                <a:endParaRPr lang="en-US" altLang="ja-JP" sz="1600">
                  <a:latin typeface="Calibri" pitchFamily="34" charset="0"/>
                </a:endParaRPr>
              </a:p>
              <a:p>
                <a:pPr eaLnBrk="1" hangingPunct="1"/>
                <a:r>
                  <a:rPr lang="ja-JP" altLang="en-US" sz="1600">
                    <a:latin typeface="Calibri" pitchFamily="34" charset="0"/>
                  </a:rPr>
                  <a:t>与信管理</a:t>
                </a:r>
              </a:p>
            </p:txBody>
          </p:sp>
        </p:grpSp>
        <p:sp>
          <p:nvSpPr>
            <p:cNvPr id="65547" name="テキスト ボックス 97"/>
            <p:cNvSpPr txBox="1">
              <a:spLocks noChangeArrowheads="1"/>
            </p:cNvSpPr>
            <p:nvPr/>
          </p:nvSpPr>
          <p:spPr bwMode="auto">
            <a:xfrm>
              <a:off x="5003800" y="4508500"/>
              <a:ext cx="19446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r>
                <a:rPr lang="ja-JP" altLang="en-US" sz="1600">
                  <a:latin typeface="Calibri" pitchFamily="34" charset="0"/>
                </a:rPr>
                <a:t>⑤引落し指示</a:t>
              </a:r>
            </a:p>
          </p:txBody>
        </p:sp>
        <p:cxnSp>
          <p:nvCxnSpPr>
            <p:cNvPr id="65548" name="直線矢印コネクタ 39"/>
            <p:cNvCxnSpPr>
              <a:cxnSpLocks noChangeShapeType="1"/>
              <a:stCxn id="65593" idx="1"/>
              <a:endCxn id="65605" idx="3"/>
            </p:cNvCxnSpPr>
            <p:nvPr/>
          </p:nvCxnSpPr>
          <p:spPr bwMode="auto">
            <a:xfrm rot="10800000" flipV="1">
              <a:off x="2149475" y="1941513"/>
              <a:ext cx="5111750" cy="0"/>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65549" name="直線矢印コネクタ 69"/>
            <p:cNvCxnSpPr>
              <a:cxnSpLocks noChangeShapeType="1"/>
              <a:stCxn id="65613" idx="2"/>
              <a:endCxn id="65587" idx="0"/>
            </p:cNvCxnSpPr>
            <p:nvPr/>
          </p:nvCxnSpPr>
          <p:spPr bwMode="auto">
            <a:xfrm rot="16200000" flipH="1">
              <a:off x="5544344" y="2924969"/>
              <a:ext cx="792163" cy="3095625"/>
            </a:xfrm>
            <a:prstGeom prst="straightConnector1">
              <a:avLst/>
            </a:prstGeom>
            <a:noFill/>
            <a:ln w="38100">
              <a:solidFill>
                <a:schemeClr val="tx1"/>
              </a:solidFill>
              <a:prstDash val="sysDash"/>
              <a:round/>
              <a:headEnd/>
              <a:tailEnd type="arrow" w="med" len="med"/>
            </a:ln>
            <a:extLst>
              <a:ext uri="{909E8E84-426E-40DD-AFC4-6F175D3DCCD1}">
                <a14:hiddenFill xmlns:a14="http://schemas.microsoft.com/office/drawing/2010/main">
                  <a:noFill/>
                </a14:hiddenFill>
              </a:ext>
            </a:extLst>
          </p:spPr>
        </p:cxnSp>
        <p:sp>
          <p:nvSpPr>
            <p:cNvPr id="65550" name="テキスト ボックス 97"/>
            <p:cNvSpPr txBox="1">
              <a:spLocks noChangeArrowheads="1"/>
            </p:cNvSpPr>
            <p:nvPr/>
          </p:nvSpPr>
          <p:spPr bwMode="auto">
            <a:xfrm>
              <a:off x="2124075" y="4292600"/>
              <a:ext cx="19446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600">
                  <a:latin typeface="Calibri" pitchFamily="34" charset="0"/>
                </a:rPr>
                <a:t>⑥支払い指示・保証</a:t>
              </a:r>
            </a:p>
          </p:txBody>
        </p:sp>
        <p:cxnSp>
          <p:nvCxnSpPr>
            <p:cNvPr id="65551" name="直線矢印コネクタ 87"/>
            <p:cNvCxnSpPr>
              <a:cxnSpLocks noChangeShapeType="1"/>
              <a:endCxn id="65593" idx="2"/>
            </p:cNvCxnSpPr>
            <p:nvPr/>
          </p:nvCxnSpPr>
          <p:spPr bwMode="auto">
            <a:xfrm rot="16200000" flipV="1">
              <a:off x="6523038" y="3579813"/>
              <a:ext cx="2568575" cy="9525"/>
            </a:xfrm>
            <a:prstGeom prst="straightConnector1">
              <a:avLst/>
            </a:prstGeom>
            <a:noFill/>
            <a:ln w="38100">
              <a:solidFill>
                <a:srgbClr val="FF0000"/>
              </a:solidFill>
              <a:prstDash val="lgDash"/>
              <a:round/>
              <a:headEnd type="arrow" w="med" len="med"/>
              <a:tailEnd/>
            </a:ln>
            <a:extLst>
              <a:ext uri="{909E8E84-426E-40DD-AFC4-6F175D3DCCD1}">
                <a14:hiddenFill xmlns:a14="http://schemas.microsoft.com/office/drawing/2010/main">
                  <a:noFill/>
                </a14:hiddenFill>
              </a:ext>
            </a:extLst>
          </p:spPr>
        </p:cxnSp>
        <p:cxnSp>
          <p:nvCxnSpPr>
            <p:cNvPr id="65552" name="直線矢印コネクタ 89"/>
            <p:cNvCxnSpPr>
              <a:cxnSpLocks noChangeShapeType="1"/>
              <a:stCxn id="65613" idx="1"/>
            </p:cNvCxnSpPr>
            <p:nvPr/>
          </p:nvCxnSpPr>
          <p:spPr bwMode="auto">
            <a:xfrm rot="10800000">
              <a:off x="2052638" y="2419350"/>
              <a:ext cx="1223962" cy="973138"/>
            </a:xfrm>
            <a:prstGeom prst="straightConnector1">
              <a:avLst/>
            </a:prstGeom>
            <a:noFill/>
            <a:ln w="38100">
              <a:solidFill>
                <a:schemeClr val="tx1"/>
              </a:solidFill>
              <a:prstDash val="sysDash"/>
              <a:round/>
              <a:headEnd/>
              <a:tailEnd type="arrow" w="med" len="med"/>
            </a:ln>
            <a:extLst>
              <a:ext uri="{909E8E84-426E-40DD-AFC4-6F175D3DCCD1}">
                <a14:hiddenFill xmlns:a14="http://schemas.microsoft.com/office/drawing/2010/main">
                  <a:noFill/>
                </a14:hiddenFill>
              </a:ext>
            </a:extLst>
          </p:spPr>
        </p:cxnSp>
        <p:sp>
          <p:nvSpPr>
            <p:cNvPr id="65553" name="テキスト ボックス 63"/>
            <p:cNvSpPr txBox="1">
              <a:spLocks noChangeArrowheads="1"/>
            </p:cNvSpPr>
            <p:nvPr/>
          </p:nvSpPr>
          <p:spPr bwMode="auto">
            <a:xfrm>
              <a:off x="1763713" y="2781300"/>
              <a:ext cx="15113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600">
                  <a:latin typeface="Calibri" pitchFamily="34" charset="0"/>
                </a:rPr>
                <a:t>⑦支払い</a:t>
              </a:r>
              <a:endParaRPr lang="en-US" altLang="ja-JP" sz="1600">
                <a:latin typeface="Calibri" pitchFamily="34" charset="0"/>
              </a:endParaRPr>
            </a:p>
            <a:p>
              <a:pPr eaLnBrk="1" hangingPunct="1"/>
              <a:r>
                <a:rPr lang="ja-JP" altLang="en-US" sz="1600">
                  <a:latin typeface="Calibri" pitchFamily="34" charset="0"/>
                </a:rPr>
                <a:t>データ送付</a:t>
              </a:r>
            </a:p>
          </p:txBody>
        </p:sp>
        <p:sp>
          <p:nvSpPr>
            <p:cNvPr id="65554" name="テキスト ボックス 97"/>
            <p:cNvSpPr txBox="1">
              <a:spLocks noChangeArrowheads="1"/>
            </p:cNvSpPr>
            <p:nvPr/>
          </p:nvSpPr>
          <p:spPr bwMode="auto">
            <a:xfrm>
              <a:off x="7740650" y="3573463"/>
              <a:ext cx="1403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r>
                <a:rPr lang="ja-JP" altLang="en-US" sz="1600">
                  <a:latin typeface="Calibri" pitchFamily="34" charset="0"/>
                </a:rPr>
                <a:t>現金入出金</a:t>
              </a:r>
            </a:p>
          </p:txBody>
        </p:sp>
        <p:grpSp>
          <p:nvGrpSpPr>
            <p:cNvPr id="65555" name="グループ化 43"/>
            <p:cNvGrpSpPr>
              <a:grpSpLocks/>
            </p:cNvGrpSpPr>
            <p:nvPr/>
          </p:nvGrpSpPr>
          <p:grpSpPr bwMode="auto">
            <a:xfrm>
              <a:off x="611188" y="1125538"/>
              <a:ext cx="1538287" cy="1174750"/>
              <a:chOff x="971550" y="1557338"/>
              <a:chExt cx="1538288" cy="1176337"/>
            </a:xfrm>
          </p:grpSpPr>
          <p:grpSp>
            <p:nvGrpSpPr>
              <p:cNvPr id="65601" name="グループ化 31"/>
              <p:cNvGrpSpPr>
                <a:grpSpLocks/>
              </p:cNvGrpSpPr>
              <p:nvPr/>
            </p:nvGrpSpPr>
            <p:grpSpPr bwMode="auto">
              <a:xfrm>
                <a:off x="971550" y="1557338"/>
                <a:ext cx="1081088" cy="719137"/>
                <a:chOff x="971550" y="1557338"/>
                <a:chExt cx="1081088" cy="719137"/>
              </a:xfrm>
            </p:grpSpPr>
            <p:sp>
              <p:nvSpPr>
                <p:cNvPr id="65611" name="正方形/長方形 6"/>
                <p:cNvSpPr>
                  <a:spLocks noChangeArrowheads="1"/>
                </p:cNvSpPr>
                <p:nvPr/>
              </p:nvSpPr>
              <p:spPr bwMode="auto">
                <a:xfrm>
                  <a:off x="971550" y="1557338"/>
                  <a:ext cx="1081088" cy="718519"/>
                </a:xfrm>
                <a:prstGeom prst="rect">
                  <a:avLst/>
                </a:prstGeom>
                <a:solidFill>
                  <a:srgbClr val="D7E4BD"/>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612" name="テキスト ボックス 18"/>
                <p:cNvSpPr txBox="1">
                  <a:spLocks noChangeArrowheads="1"/>
                </p:cNvSpPr>
                <p:nvPr/>
              </p:nvSpPr>
              <p:spPr bwMode="auto">
                <a:xfrm>
                  <a:off x="1115616" y="1772816"/>
                  <a:ext cx="902812"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受注企業</a:t>
                  </a:r>
                </a:p>
              </p:txBody>
            </p:sp>
          </p:grpSp>
          <p:grpSp>
            <p:nvGrpSpPr>
              <p:cNvPr id="65602" name="グループ化 32"/>
              <p:cNvGrpSpPr>
                <a:grpSpLocks/>
              </p:cNvGrpSpPr>
              <p:nvPr/>
            </p:nvGrpSpPr>
            <p:grpSpPr bwMode="auto">
              <a:xfrm>
                <a:off x="1123950" y="1709738"/>
                <a:ext cx="1081088" cy="719137"/>
                <a:chOff x="971550" y="1557338"/>
                <a:chExt cx="1081088" cy="719137"/>
              </a:xfrm>
            </p:grpSpPr>
            <p:sp>
              <p:nvSpPr>
                <p:cNvPr id="65609" name="正方形/長方形 33"/>
                <p:cNvSpPr>
                  <a:spLocks noChangeArrowheads="1"/>
                </p:cNvSpPr>
                <p:nvPr/>
              </p:nvSpPr>
              <p:spPr bwMode="auto">
                <a:xfrm>
                  <a:off x="971550" y="1557544"/>
                  <a:ext cx="1081088" cy="718519"/>
                </a:xfrm>
                <a:prstGeom prst="rect">
                  <a:avLst/>
                </a:prstGeom>
                <a:solidFill>
                  <a:srgbClr val="D7E4BD"/>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610" name="テキスト ボックス 18"/>
                <p:cNvSpPr txBox="1">
                  <a:spLocks noChangeArrowheads="1"/>
                </p:cNvSpPr>
                <p:nvPr/>
              </p:nvSpPr>
              <p:spPr bwMode="auto">
                <a:xfrm>
                  <a:off x="1115616" y="1772816"/>
                  <a:ext cx="902812"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受注企業</a:t>
                  </a:r>
                </a:p>
              </p:txBody>
            </p:sp>
          </p:grpSp>
          <p:grpSp>
            <p:nvGrpSpPr>
              <p:cNvPr id="65603" name="グループ化 36"/>
              <p:cNvGrpSpPr>
                <a:grpSpLocks/>
              </p:cNvGrpSpPr>
              <p:nvPr/>
            </p:nvGrpSpPr>
            <p:grpSpPr bwMode="auto">
              <a:xfrm>
                <a:off x="1276350" y="1862138"/>
                <a:ext cx="1081088" cy="719137"/>
                <a:chOff x="971550" y="1557338"/>
                <a:chExt cx="1081088" cy="719137"/>
              </a:xfrm>
            </p:grpSpPr>
            <p:sp>
              <p:nvSpPr>
                <p:cNvPr id="65607" name="正方形/長方形 37"/>
                <p:cNvSpPr>
                  <a:spLocks noChangeArrowheads="1"/>
                </p:cNvSpPr>
                <p:nvPr/>
              </p:nvSpPr>
              <p:spPr bwMode="auto">
                <a:xfrm>
                  <a:off x="971550" y="1557750"/>
                  <a:ext cx="1081088" cy="718519"/>
                </a:xfrm>
                <a:prstGeom prst="rect">
                  <a:avLst/>
                </a:prstGeom>
                <a:solidFill>
                  <a:srgbClr val="D7E4BD"/>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608" name="テキスト ボックス 18"/>
                <p:cNvSpPr txBox="1">
                  <a:spLocks noChangeArrowheads="1"/>
                </p:cNvSpPr>
                <p:nvPr/>
              </p:nvSpPr>
              <p:spPr bwMode="auto">
                <a:xfrm>
                  <a:off x="1115616" y="1772816"/>
                  <a:ext cx="902812"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受注企業</a:t>
                  </a:r>
                </a:p>
              </p:txBody>
            </p:sp>
          </p:grpSp>
          <p:grpSp>
            <p:nvGrpSpPr>
              <p:cNvPr id="65604" name="グループ化 40"/>
              <p:cNvGrpSpPr>
                <a:grpSpLocks/>
              </p:cNvGrpSpPr>
              <p:nvPr/>
            </p:nvGrpSpPr>
            <p:grpSpPr bwMode="auto">
              <a:xfrm>
                <a:off x="1428750" y="2014538"/>
                <a:ext cx="1081088" cy="719137"/>
                <a:chOff x="971550" y="1557338"/>
                <a:chExt cx="1081088" cy="719137"/>
              </a:xfrm>
            </p:grpSpPr>
            <p:sp>
              <p:nvSpPr>
                <p:cNvPr id="65605" name="正方形/長方形 41"/>
                <p:cNvSpPr>
                  <a:spLocks noChangeArrowheads="1"/>
                </p:cNvSpPr>
                <p:nvPr/>
              </p:nvSpPr>
              <p:spPr bwMode="auto">
                <a:xfrm>
                  <a:off x="971550" y="1557956"/>
                  <a:ext cx="1081088" cy="718519"/>
                </a:xfrm>
                <a:prstGeom prst="rect">
                  <a:avLst/>
                </a:prstGeom>
                <a:solidFill>
                  <a:srgbClr val="D7E4BD"/>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606" name="テキスト ボックス 18"/>
                <p:cNvSpPr txBox="1">
                  <a:spLocks noChangeArrowheads="1"/>
                </p:cNvSpPr>
                <p:nvPr/>
              </p:nvSpPr>
              <p:spPr bwMode="auto">
                <a:xfrm>
                  <a:off x="1115616" y="1772816"/>
                  <a:ext cx="902812"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受注企業</a:t>
                  </a:r>
                </a:p>
              </p:txBody>
            </p:sp>
          </p:grpSp>
        </p:grpSp>
        <p:grpSp>
          <p:nvGrpSpPr>
            <p:cNvPr id="65556" name="グループ化 57"/>
            <p:cNvGrpSpPr>
              <a:grpSpLocks/>
            </p:cNvGrpSpPr>
            <p:nvPr/>
          </p:nvGrpSpPr>
          <p:grpSpPr bwMode="auto">
            <a:xfrm>
              <a:off x="6804025" y="1125538"/>
              <a:ext cx="1538288" cy="1174750"/>
              <a:chOff x="6732588" y="1557338"/>
              <a:chExt cx="1538287" cy="1176337"/>
            </a:xfrm>
          </p:grpSpPr>
          <p:grpSp>
            <p:nvGrpSpPr>
              <p:cNvPr id="65589" name="グループ化 47"/>
              <p:cNvGrpSpPr>
                <a:grpSpLocks/>
              </p:cNvGrpSpPr>
              <p:nvPr/>
            </p:nvGrpSpPr>
            <p:grpSpPr bwMode="auto">
              <a:xfrm>
                <a:off x="6732588" y="1557338"/>
                <a:ext cx="1081087" cy="719137"/>
                <a:chOff x="6732588" y="1557338"/>
                <a:chExt cx="1081087" cy="719137"/>
              </a:xfrm>
            </p:grpSpPr>
            <p:sp>
              <p:nvSpPr>
                <p:cNvPr id="65599" name="正方形/長方形 35"/>
                <p:cNvSpPr>
                  <a:spLocks noChangeArrowheads="1"/>
                </p:cNvSpPr>
                <p:nvPr/>
              </p:nvSpPr>
              <p:spPr bwMode="auto">
                <a:xfrm>
                  <a:off x="6732588" y="1557338"/>
                  <a:ext cx="1081087" cy="718519"/>
                </a:xfrm>
                <a:prstGeom prst="rect">
                  <a:avLst/>
                </a:prstGeom>
                <a:solidFill>
                  <a:srgbClr val="FCD5B5"/>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600" name="テキスト ボックス 36"/>
                <p:cNvSpPr txBox="1">
                  <a:spLocks noChangeArrowheads="1"/>
                </p:cNvSpPr>
                <p:nvPr/>
              </p:nvSpPr>
              <p:spPr bwMode="auto">
                <a:xfrm>
                  <a:off x="6804025" y="1773238"/>
                  <a:ext cx="9032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発注企業</a:t>
                  </a:r>
                </a:p>
              </p:txBody>
            </p:sp>
          </p:grpSp>
          <p:grpSp>
            <p:nvGrpSpPr>
              <p:cNvPr id="65590" name="グループ化 48"/>
              <p:cNvGrpSpPr>
                <a:grpSpLocks/>
              </p:cNvGrpSpPr>
              <p:nvPr/>
            </p:nvGrpSpPr>
            <p:grpSpPr bwMode="auto">
              <a:xfrm>
                <a:off x="6884988" y="1709738"/>
                <a:ext cx="1081087" cy="719137"/>
                <a:chOff x="6732588" y="1557338"/>
                <a:chExt cx="1081087" cy="719137"/>
              </a:xfrm>
            </p:grpSpPr>
            <p:sp>
              <p:nvSpPr>
                <p:cNvPr id="65597" name="正方形/長方形 49"/>
                <p:cNvSpPr>
                  <a:spLocks noChangeArrowheads="1"/>
                </p:cNvSpPr>
                <p:nvPr/>
              </p:nvSpPr>
              <p:spPr bwMode="auto">
                <a:xfrm>
                  <a:off x="6732588" y="1557544"/>
                  <a:ext cx="1081087" cy="718519"/>
                </a:xfrm>
                <a:prstGeom prst="rect">
                  <a:avLst/>
                </a:prstGeom>
                <a:solidFill>
                  <a:srgbClr val="FCD5B5"/>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598" name="テキスト ボックス 36"/>
                <p:cNvSpPr txBox="1">
                  <a:spLocks noChangeArrowheads="1"/>
                </p:cNvSpPr>
                <p:nvPr/>
              </p:nvSpPr>
              <p:spPr bwMode="auto">
                <a:xfrm>
                  <a:off x="6804025" y="1773238"/>
                  <a:ext cx="9032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発注企業</a:t>
                  </a:r>
                </a:p>
              </p:txBody>
            </p:sp>
          </p:grpSp>
          <p:grpSp>
            <p:nvGrpSpPr>
              <p:cNvPr id="65591" name="グループ化 51"/>
              <p:cNvGrpSpPr>
                <a:grpSpLocks/>
              </p:cNvGrpSpPr>
              <p:nvPr/>
            </p:nvGrpSpPr>
            <p:grpSpPr bwMode="auto">
              <a:xfrm>
                <a:off x="7037388" y="1862138"/>
                <a:ext cx="1081087" cy="719137"/>
                <a:chOff x="6732588" y="1557338"/>
                <a:chExt cx="1081087" cy="719137"/>
              </a:xfrm>
            </p:grpSpPr>
            <p:sp>
              <p:nvSpPr>
                <p:cNvPr id="65595" name="正方形/長方形 52"/>
                <p:cNvSpPr>
                  <a:spLocks noChangeArrowheads="1"/>
                </p:cNvSpPr>
                <p:nvPr/>
              </p:nvSpPr>
              <p:spPr bwMode="auto">
                <a:xfrm>
                  <a:off x="6732588" y="1557750"/>
                  <a:ext cx="1081087" cy="718519"/>
                </a:xfrm>
                <a:prstGeom prst="rect">
                  <a:avLst/>
                </a:prstGeom>
                <a:solidFill>
                  <a:srgbClr val="FCD5B5"/>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596" name="テキスト ボックス 36"/>
                <p:cNvSpPr txBox="1">
                  <a:spLocks noChangeArrowheads="1"/>
                </p:cNvSpPr>
                <p:nvPr/>
              </p:nvSpPr>
              <p:spPr bwMode="auto">
                <a:xfrm>
                  <a:off x="6804025" y="1773238"/>
                  <a:ext cx="9032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発注企業</a:t>
                  </a:r>
                </a:p>
              </p:txBody>
            </p:sp>
          </p:grpSp>
          <p:grpSp>
            <p:nvGrpSpPr>
              <p:cNvPr id="65592" name="グループ化 54"/>
              <p:cNvGrpSpPr>
                <a:grpSpLocks/>
              </p:cNvGrpSpPr>
              <p:nvPr/>
            </p:nvGrpSpPr>
            <p:grpSpPr bwMode="auto">
              <a:xfrm>
                <a:off x="7189788" y="2014538"/>
                <a:ext cx="1081087" cy="719137"/>
                <a:chOff x="6732588" y="1557338"/>
                <a:chExt cx="1081087" cy="719137"/>
              </a:xfrm>
            </p:grpSpPr>
            <p:sp>
              <p:nvSpPr>
                <p:cNvPr id="65593" name="正方形/長方形 55"/>
                <p:cNvSpPr>
                  <a:spLocks noChangeArrowheads="1"/>
                </p:cNvSpPr>
                <p:nvPr/>
              </p:nvSpPr>
              <p:spPr bwMode="auto">
                <a:xfrm>
                  <a:off x="6732588" y="1557956"/>
                  <a:ext cx="1081087" cy="718519"/>
                </a:xfrm>
                <a:prstGeom prst="rect">
                  <a:avLst/>
                </a:prstGeom>
                <a:solidFill>
                  <a:srgbClr val="FCD5B5"/>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594" name="テキスト ボックス 36"/>
                <p:cNvSpPr txBox="1">
                  <a:spLocks noChangeArrowheads="1"/>
                </p:cNvSpPr>
                <p:nvPr/>
              </p:nvSpPr>
              <p:spPr bwMode="auto">
                <a:xfrm>
                  <a:off x="6804025" y="1773238"/>
                  <a:ext cx="9032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発注企業</a:t>
                  </a:r>
                </a:p>
              </p:txBody>
            </p:sp>
          </p:grpSp>
        </p:grpSp>
        <p:grpSp>
          <p:nvGrpSpPr>
            <p:cNvPr id="65557" name="グループ化 82"/>
            <p:cNvGrpSpPr>
              <a:grpSpLocks/>
            </p:cNvGrpSpPr>
            <p:nvPr/>
          </p:nvGrpSpPr>
          <p:grpSpPr bwMode="auto">
            <a:xfrm>
              <a:off x="6948488" y="4868863"/>
              <a:ext cx="1384300" cy="1023937"/>
              <a:chOff x="4860032" y="4941168"/>
              <a:chExt cx="1384300" cy="1023937"/>
            </a:xfrm>
          </p:grpSpPr>
          <p:grpSp>
            <p:nvGrpSpPr>
              <p:cNvPr id="65580" name="グループ化 61"/>
              <p:cNvGrpSpPr>
                <a:grpSpLocks/>
              </p:cNvGrpSpPr>
              <p:nvPr/>
            </p:nvGrpSpPr>
            <p:grpSpPr bwMode="auto">
              <a:xfrm>
                <a:off x="4860032" y="4941168"/>
                <a:ext cx="1079500" cy="719137"/>
                <a:chOff x="4859338" y="4941888"/>
                <a:chExt cx="1079500" cy="719137"/>
              </a:xfrm>
            </p:grpSpPr>
            <p:sp>
              <p:nvSpPr>
                <p:cNvPr id="65587" name="正方形/長方形 67"/>
                <p:cNvSpPr>
                  <a:spLocks noChangeArrowheads="1"/>
                </p:cNvSpPr>
                <p:nvPr/>
              </p:nvSpPr>
              <p:spPr bwMode="auto">
                <a:xfrm>
                  <a:off x="4859338" y="4941888"/>
                  <a:ext cx="1079500" cy="719137"/>
                </a:xfrm>
                <a:prstGeom prst="rect">
                  <a:avLst/>
                </a:prstGeom>
                <a:solidFill>
                  <a:srgbClr val="D7E4BD"/>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588" name="テキスト ボックス 19"/>
                <p:cNvSpPr txBox="1">
                  <a:spLocks noChangeArrowheads="1"/>
                </p:cNvSpPr>
                <p:nvPr/>
              </p:nvSpPr>
              <p:spPr bwMode="auto">
                <a:xfrm>
                  <a:off x="5003271" y="5157629"/>
                  <a:ext cx="902293" cy="30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取扱銀行</a:t>
                  </a:r>
                </a:p>
              </p:txBody>
            </p:sp>
          </p:grpSp>
          <p:grpSp>
            <p:nvGrpSpPr>
              <p:cNvPr id="65581" name="グループ化 63"/>
              <p:cNvGrpSpPr>
                <a:grpSpLocks/>
              </p:cNvGrpSpPr>
              <p:nvPr/>
            </p:nvGrpSpPr>
            <p:grpSpPr bwMode="auto">
              <a:xfrm>
                <a:off x="5012432" y="5093568"/>
                <a:ext cx="1079500" cy="719137"/>
                <a:chOff x="4859338" y="4941888"/>
                <a:chExt cx="1079500" cy="719137"/>
              </a:xfrm>
            </p:grpSpPr>
            <p:sp>
              <p:nvSpPr>
                <p:cNvPr id="65585" name="正方形/長方形 64"/>
                <p:cNvSpPr>
                  <a:spLocks noChangeArrowheads="1"/>
                </p:cNvSpPr>
                <p:nvPr/>
              </p:nvSpPr>
              <p:spPr bwMode="auto">
                <a:xfrm>
                  <a:off x="4859338" y="4941888"/>
                  <a:ext cx="1079500" cy="719137"/>
                </a:xfrm>
                <a:prstGeom prst="rect">
                  <a:avLst/>
                </a:prstGeom>
                <a:solidFill>
                  <a:srgbClr val="D7E4BD"/>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586" name="テキスト ボックス 19"/>
                <p:cNvSpPr txBox="1">
                  <a:spLocks noChangeArrowheads="1"/>
                </p:cNvSpPr>
                <p:nvPr/>
              </p:nvSpPr>
              <p:spPr bwMode="auto">
                <a:xfrm>
                  <a:off x="5003271" y="5157629"/>
                  <a:ext cx="902293" cy="30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取扱銀行</a:t>
                  </a:r>
                </a:p>
              </p:txBody>
            </p:sp>
          </p:grpSp>
          <p:grpSp>
            <p:nvGrpSpPr>
              <p:cNvPr id="65582" name="グループ化 66"/>
              <p:cNvGrpSpPr>
                <a:grpSpLocks/>
              </p:cNvGrpSpPr>
              <p:nvPr/>
            </p:nvGrpSpPr>
            <p:grpSpPr bwMode="auto">
              <a:xfrm>
                <a:off x="5164832" y="5245968"/>
                <a:ext cx="1079500" cy="719137"/>
                <a:chOff x="4859338" y="4941888"/>
                <a:chExt cx="1079500" cy="719137"/>
              </a:xfrm>
            </p:grpSpPr>
            <p:sp>
              <p:nvSpPr>
                <p:cNvPr id="65583" name="正方形/長方形 68"/>
                <p:cNvSpPr>
                  <a:spLocks noChangeArrowheads="1"/>
                </p:cNvSpPr>
                <p:nvPr/>
              </p:nvSpPr>
              <p:spPr bwMode="auto">
                <a:xfrm>
                  <a:off x="4859338" y="4941888"/>
                  <a:ext cx="1079500" cy="719137"/>
                </a:xfrm>
                <a:prstGeom prst="rect">
                  <a:avLst/>
                </a:prstGeom>
                <a:solidFill>
                  <a:srgbClr val="D7E4BD"/>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584" name="テキスト ボックス 19"/>
                <p:cNvSpPr txBox="1">
                  <a:spLocks noChangeArrowheads="1"/>
                </p:cNvSpPr>
                <p:nvPr/>
              </p:nvSpPr>
              <p:spPr bwMode="auto">
                <a:xfrm>
                  <a:off x="5003271" y="5157629"/>
                  <a:ext cx="902293" cy="30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取扱銀行</a:t>
                  </a:r>
                </a:p>
              </p:txBody>
            </p:sp>
          </p:grpSp>
        </p:grpSp>
        <p:grpSp>
          <p:nvGrpSpPr>
            <p:cNvPr id="65558" name="グループ化 81"/>
            <p:cNvGrpSpPr>
              <a:grpSpLocks/>
            </p:cNvGrpSpPr>
            <p:nvPr/>
          </p:nvGrpSpPr>
          <p:grpSpPr bwMode="auto">
            <a:xfrm>
              <a:off x="1042988" y="5013325"/>
              <a:ext cx="1384300" cy="952500"/>
              <a:chOff x="2483768" y="5013176"/>
              <a:chExt cx="1384970" cy="952649"/>
            </a:xfrm>
          </p:grpSpPr>
          <p:grpSp>
            <p:nvGrpSpPr>
              <p:cNvPr id="65571" name="グループ化 51"/>
              <p:cNvGrpSpPr>
                <a:grpSpLocks/>
              </p:cNvGrpSpPr>
              <p:nvPr/>
            </p:nvGrpSpPr>
            <p:grpSpPr bwMode="auto">
              <a:xfrm>
                <a:off x="2483768" y="5013176"/>
                <a:ext cx="1079500" cy="719137"/>
                <a:chOff x="1043608" y="3212976"/>
                <a:chExt cx="1080120" cy="720080"/>
              </a:xfrm>
            </p:grpSpPr>
            <p:sp>
              <p:nvSpPr>
                <p:cNvPr id="65578" name="正方形/長方形 7"/>
                <p:cNvSpPr>
                  <a:spLocks noChangeArrowheads="1"/>
                </p:cNvSpPr>
                <p:nvPr/>
              </p:nvSpPr>
              <p:spPr bwMode="auto">
                <a:xfrm>
                  <a:off x="1043608" y="3212976"/>
                  <a:ext cx="1080643" cy="720193"/>
                </a:xfrm>
                <a:prstGeom prst="rect">
                  <a:avLst/>
                </a:prstGeom>
                <a:solidFill>
                  <a:srgbClr val="D7E4BD"/>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579" name="テキスト ボックス 19"/>
                <p:cNvSpPr txBox="1">
                  <a:spLocks noChangeArrowheads="1"/>
                </p:cNvSpPr>
                <p:nvPr/>
              </p:nvSpPr>
              <p:spPr bwMode="auto">
                <a:xfrm>
                  <a:off x="1187624" y="342900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取扱銀行</a:t>
                  </a:r>
                </a:p>
              </p:txBody>
            </p:sp>
          </p:grpSp>
          <p:grpSp>
            <p:nvGrpSpPr>
              <p:cNvPr id="65572" name="グループ化 51"/>
              <p:cNvGrpSpPr>
                <a:grpSpLocks/>
              </p:cNvGrpSpPr>
              <p:nvPr/>
            </p:nvGrpSpPr>
            <p:grpSpPr bwMode="auto">
              <a:xfrm>
                <a:off x="2636838" y="5094288"/>
                <a:ext cx="1079500" cy="719137"/>
                <a:chOff x="1043608" y="3212976"/>
                <a:chExt cx="1080120" cy="720080"/>
              </a:xfrm>
            </p:grpSpPr>
            <p:sp>
              <p:nvSpPr>
                <p:cNvPr id="65576" name="正方形/長方形 74"/>
                <p:cNvSpPr>
                  <a:spLocks noChangeArrowheads="1"/>
                </p:cNvSpPr>
                <p:nvPr/>
              </p:nvSpPr>
              <p:spPr bwMode="auto">
                <a:xfrm>
                  <a:off x="1043011" y="3212840"/>
                  <a:ext cx="1080643" cy="720192"/>
                </a:xfrm>
                <a:prstGeom prst="rect">
                  <a:avLst/>
                </a:prstGeom>
                <a:solidFill>
                  <a:srgbClr val="D7E4BD"/>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577" name="テキスト ボックス 19"/>
                <p:cNvSpPr txBox="1">
                  <a:spLocks noChangeArrowheads="1"/>
                </p:cNvSpPr>
                <p:nvPr/>
              </p:nvSpPr>
              <p:spPr bwMode="auto">
                <a:xfrm>
                  <a:off x="1187624" y="342900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取扱銀行</a:t>
                  </a:r>
                </a:p>
              </p:txBody>
            </p:sp>
          </p:grpSp>
          <p:grpSp>
            <p:nvGrpSpPr>
              <p:cNvPr id="65573" name="グループ化 51"/>
              <p:cNvGrpSpPr>
                <a:grpSpLocks/>
              </p:cNvGrpSpPr>
              <p:nvPr/>
            </p:nvGrpSpPr>
            <p:grpSpPr bwMode="auto">
              <a:xfrm>
                <a:off x="2789238" y="5246688"/>
                <a:ext cx="1079500" cy="719137"/>
                <a:chOff x="1043608" y="3212976"/>
                <a:chExt cx="1080120" cy="720080"/>
              </a:xfrm>
            </p:grpSpPr>
            <p:sp>
              <p:nvSpPr>
                <p:cNvPr id="65574" name="正方形/長方形 78"/>
                <p:cNvSpPr>
                  <a:spLocks noChangeArrowheads="1"/>
                </p:cNvSpPr>
                <p:nvPr/>
              </p:nvSpPr>
              <p:spPr bwMode="auto">
                <a:xfrm>
                  <a:off x="1043085" y="3212864"/>
                  <a:ext cx="1080643" cy="720192"/>
                </a:xfrm>
                <a:prstGeom prst="rect">
                  <a:avLst/>
                </a:prstGeom>
                <a:solidFill>
                  <a:srgbClr val="D7E4BD"/>
                </a:solidFill>
                <a:ln w="25400">
                  <a:solidFill>
                    <a:srgbClr val="385D8A"/>
                  </a:solidFill>
                  <a:miter lim="800000"/>
                  <a:headEnd/>
                  <a:tailEnd/>
                </a:ln>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endParaRPr lang="ja-JP" altLang="en-US">
                    <a:solidFill>
                      <a:srgbClr val="FFFFFF"/>
                    </a:solidFill>
                    <a:latin typeface="Calibri" pitchFamily="34" charset="0"/>
                  </a:endParaRPr>
                </a:p>
              </p:txBody>
            </p:sp>
            <p:sp>
              <p:nvSpPr>
                <p:cNvPr id="65575" name="テキスト ボックス 19"/>
                <p:cNvSpPr txBox="1">
                  <a:spLocks noChangeArrowheads="1"/>
                </p:cNvSpPr>
                <p:nvPr/>
              </p:nvSpPr>
              <p:spPr bwMode="auto">
                <a:xfrm>
                  <a:off x="1187624" y="342900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400">
                      <a:latin typeface="Calibri" pitchFamily="34" charset="0"/>
                    </a:rPr>
                    <a:t>取扱銀行</a:t>
                  </a:r>
                </a:p>
              </p:txBody>
            </p:sp>
          </p:grpSp>
        </p:grpSp>
        <p:cxnSp>
          <p:nvCxnSpPr>
            <p:cNvPr id="65559" name="直線矢印コネクタ 77"/>
            <p:cNvCxnSpPr>
              <a:cxnSpLocks noChangeShapeType="1"/>
              <a:stCxn id="65583" idx="1"/>
              <a:endCxn id="65574" idx="3"/>
            </p:cNvCxnSpPr>
            <p:nvPr/>
          </p:nvCxnSpPr>
          <p:spPr bwMode="auto">
            <a:xfrm rot="10800000" flipV="1">
              <a:off x="2427288" y="5534025"/>
              <a:ext cx="4826000" cy="71438"/>
            </a:xfrm>
            <a:prstGeom prst="straightConnector1">
              <a:avLst/>
            </a:prstGeom>
            <a:noFill/>
            <a:ln w="38100">
              <a:solidFill>
                <a:srgbClr val="FF0000"/>
              </a:solidFill>
              <a:prstDash val="lgDash"/>
              <a:round/>
              <a:headEnd type="arrow" w="med" len="med"/>
              <a:tailEnd type="arrow" w="med" len="med"/>
            </a:ln>
            <a:extLst>
              <a:ext uri="{909E8E84-426E-40DD-AFC4-6F175D3DCCD1}">
                <a14:hiddenFill xmlns:a14="http://schemas.microsoft.com/office/drawing/2010/main">
                  <a:noFill/>
                </a14:hiddenFill>
              </a:ext>
            </a:extLst>
          </p:spPr>
        </p:cxnSp>
        <p:cxnSp>
          <p:nvCxnSpPr>
            <p:cNvPr id="65560" name="直線矢印コネクタ 83"/>
            <p:cNvCxnSpPr>
              <a:cxnSpLocks noChangeShapeType="1"/>
            </p:cNvCxnSpPr>
            <p:nvPr/>
          </p:nvCxnSpPr>
          <p:spPr bwMode="auto">
            <a:xfrm rot="10800000" flipV="1">
              <a:off x="5580063" y="2428875"/>
              <a:ext cx="1881187" cy="855663"/>
            </a:xfrm>
            <a:prstGeom prst="straightConnector1">
              <a:avLst/>
            </a:prstGeom>
            <a:noFill/>
            <a:ln w="38100">
              <a:solidFill>
                <a:schemeClr val="tx1"/>
              </a:solidFill>
              <a:prstDash val="sysDash"/>
              <a:round/>
              <a:headEnd/>
              <a:tailEnd type="arrow" w="med" len="med"/>
            </a:ln>
            <a:extLst>
              <a:ext uri="{909E8E84-426E-40DD-AFC4-6F175D3DCCD1}">
                <a14:hiddenFill xmlns:a14="http://schemas.microsoft.com/office/drawing/2010/main">
                  <a:noFill/>
                </a14:hiddenFill>
              </a:ext>
            </a:extLst>
          </p:spPr>
        </p:cxnSp>
        <p:sp>
          <p:nvSpPr>
            <p:cNvPr id="65561" name="テキスト ボックス 63"/>
            <p:cNvSpPr txBox="1">
              <a:spLocks noChangeArrowheads="1"/>
            </p:cNvSpPr>
            <p:nvPr/>
          </p:nvSpPr>
          <p:spPr bwMode="auto">
            <a:xfrm>
              <a:off x="5148263" y="2205038"/>
              <a:ext cx="18002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600">
                  <a:latin typeface="Calibri" pitchFamily="34" charset="0"/>
                </a:rPr>
                <a:t>①注文データ送付</a:t>
              </a:r>
            </a:p>
          </p:txBody>
        </p:sp>
        <p:sp>
          <p:nvSpPr>
            <p:cNvPr id="65562" name="テキスト ボックス 63"/>
            <p:cNvSpPr txBox="1">
              <a:spLocks noChangeArrowheads="1"/>
            </p:cNvSpPr>
            <p:nvPr/>
          </p:nvSpPr>
          <p:spPr bwMode="auto">
            <a:xfrm>
              <a:off x="2484438" y="2205038"/>
              <a:ext cx="18002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600">
                  <a:latin typeface="Calibri" pitchFamily="34" charset="0"/>
                </a:rPr>
                <a:t>②注文データ送付</a:t>
              </a:r>
            </a:p>
          </p:txBody>
        </p:sp>
        <p:cxnSp>
          <p:nvCxnSpPr>
            <p:cNvPr id="65563" name="直線矢印コネクタ 90"/>
            <p:cNvCxnSpPr>
              <a:cxnSpLocks noChangeShapeType="1"/>
            </p:cNvCxnSpPr>
            <p:nvPr/>
          </p:nvCxnSpPr>
          <p:spPr bwMode="auto">
            <a:xfrm rot="10800000">
              <a:off x="2124075" y="2133600"/>
              <a:ext cx="1079500" cy="647700"/>
            </a:xfrm>
            <a:prstGeom prst="straightConnector1">
              <a:avLst/>
            </a:prstGeom>
            <a:noFill/>
            <a:ln w="38100">
              <a:solidFill>
                <a:schemeClr val="tx1"/>
              </a:solidFill>
              <a:prstDash val="sysDash"/>
              <a:round/>
              <a:headEnd/>
              <a:tailEnd type="arrow" w="med" len="med"/>
            </a:ln>
            <a:extLst>
              <a:ext uri="{909E8E84-426E-40DD-AFC4-6F175D3DCCD1}">
                <a14:hiddenFill xmlns:a14="http://schemas.microsoft.com/office/drawing/2010/main">
                  <a:noFill/>
                </a14:hiddenFill>
              </a:ext>
            </a:extLst>
          </p:spPr>
        </p:cxnSp>
        <p:grpSp>
          <p:nvGrpSpPr>
            <p:cNvPr id="65564" name="グループ化 108"/>
            <p:cNvGrpSpPr>
              <a:grpSpLocks/>
            </p:cNvGrpSpPr>
            <p:nvPr/>
          </p:nvGrpSpPr>
          <p:grpSpPr bwMode="auto">
            <a:xfrm>
              <a:off x="2339975" y="260350"/>
              <a:ext cx="2376488" cy="338138"/>
              <a:chOff x="2339752" y="260648"/>
              <a:chExt cx="2376264" cy="338554"/>
            </a:xfrm>
          </p:grpSpPr>
          <p:cxnSp>
            <p:nvCxnSpPr>
              <p:cNvPr id="65569" name="直線矢印コネクタ 93"/>
              <p:cNvCxnSpPr>
                <a:cxnSpLocks noChangeShapeType="1"/>
              </p:cNvCxnSpPr>
              <p:nvPr/>
            </p:nvCxnSpPr>
            <p:spPr bwMode="auto">
              <a:xfrm rot="10800000">
                <a:off x="2339752" y="405289"/>
                <a:ext cx="792088" cy="1589"/>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sp>
            <p:nvSpPr>
              <p:cNvPr id="65570" name="テキスト ボックス 100"/>
              <p:cNvSpPr txBox="1">
                <a:spLocks noChangeArrowheads="1"/>
              </p:cNvSpPr>
              <p:nvPr/>
            </p:nvSpPr>
            <p:spPr bwMode="auto">
              <a:xfrm>
                <a:off x="3203848" y="260648"/>
                <a:ext cx="1512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600"/>
                  <a:t>モノの流れ</a:t>
                </a:r>
              </a:p>
            </p:txBody>
          </p:sp>
        </p:grpSp>
        <p:sp>
          <p:nvSpPr>
            <p:cNvPr id="65565" name="テキスト ボックス 104"/>
            <p:cNvSpPr txBox="1">
              <a:spLocks noChangeArrowheads="1"/>
            </p:cNvSpPr>
            <p:nvPr/>
          </p:nvSpPr>
          <p:spPr bwMode="auto">
            <a:xfrm>
              <a:off x="3203575" y="549275"/>
              <a:ext cx="15128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600"/>
                <a:t>資金の流れ</a:t>
              </a:r>
            </a:p>
          </p:txBody>
        </p:sp>
        <p:sp>
          <p:nvSpPr>
            <p:cNvPr id="65566" name="テキスト ボックス 107"/>
            <p:cNvSpPr txBox="1">
              <a:spLocks noChangeArrowheads="1"/>
            </p:cNvSpPr>
            <p:nvPr/>
          </p:nvSpPr>
          <p:spPr bwMode="auto">
            <a:xfrm>
              <a:off x="3203575" y="836613"/>
              <a:ext cx="15128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hangingPunct="1"/>
              <a:r>
                <a:rPr lang="ja-JP" altLang="en-US" sz="1600"/>
                <a:t>情報の流れ</a:t>
              </a:r>
            </a:p>
          </p:txBody>
        </p:sp>
        <p:cxnSp>
          <p:nvCxnSpPr>
            <p:cNvPr id="65567" name="直線矢印コネクタ 109"/>
            <p:cNvCxnSpPr>
              <a:cxnSpLocks noChangeShapeType="1"/>
            </p:cNvCxnSpPr>
            <p:nvPr/>
          </p:nvCxnSpPr>
          <p:spPr bwMode="auto">
            <a:xfrm rot="10800000">
              <a:off x="2339975" y="692150"/>
              <a:ext cx="792163" cy="1588"/>
            </a:xfrm>
            <a:prstGeom prst="straightConnector1">
              <a:avLst/>
            </a:prstGeom>
            <a:noFill/>
            <a:ln w="38100">
              <a:solidFill>
                <a:srgbClr val="FF0000"/>
              </a:solidFill>
              <a:prstDash val="lgDash"/>
              <a:round/>
              <a:headEnd/>
              <a:tailEnd type="arrow" w="med" len="med"/>
            </a:ln>
            <a:extLst>
              <a:ext uri="{909E8E84-426E-40DD-AFC4-6F175D3DCCD1}">
                <a14:hiddenFill xmlns:a14="http://schemas.microsoft.com/office/drawing/2010/main">
                  <a:noFill/>
                </a14:hiddenFill>
              </a:ext>
            </a:extLst>
          </p:spPr>
        </p:cxnSp>
        <p:cxnSp>
          <p:nvCxnSpPr>
            <p:cNvPr id="65568" name="直線矢印コネクタ 112"/>
            <p:cNvCxnSpPr>
              <a:cxnSpLocks noChangeShapeType="1"/>
            </p:cNvCxnSpPr>
            <p:nvPr/>
          </p:nvCxnSpPr>
          <p:spPr bwMode="auto">
            <a:xfrm rot="10800000">
              <a:off x="2339975" y="981075"/>
              <a:ext cx="792163" cy="1588"/>
            </a:xfrm>
            <a:prstGeom prst="straightConnector1">
              <a:avLst/>
            </a:prstGeom>
            <a:noFill/>
            <a:ln w="38100">
              <a:solidFill>
                <a:schemeClr val="tx1"/>
              </a:solidFill>
              <a:prstDash val="sysDash"/>
              <a:round/>
              <a:headEnd/>
              <a:tailEnd type="arrow" w="med" len="med"/>
            </a:ln>
            <a:extLst>
              <a:ext uri="{909E8E84-426E-40DD-AFC4-6F175D3DCCD1}">
                <a14:hiddenFill xmlns:a14="http://schemas.microsoft.com/office/drawing/2010/main">
                  <a:noFill/>
                </a14:hiddenFill>
              </a:ext>
            </a:extLst>
          </p:spPr>
        </p:cxnSp>
      </p:grpSp>
      <p:sp>
        <p:nvSpPr>
          <p:cNvPr id="80" name="タイトル 1"/>
          <p:cNvSpPr txBox="1">
            <a:spLocks/>
          </p:cNvSpPr>
          <p:nvPr/>
        </p:nvSpPr>
        <p:spPr>
          <a:xfrm>
            <a:off x="684213" y="188913"/>
            <a:ext cx="7772400" cy="1143000"/>
          </a:xfrm>
          <a:prstGeom prst="rect">
            <a:avLst/>
          </a:prstGeom>
        </p:spPr>
        <p:txBody>
          <a:bodyPr/>
          <a:lstStyle/>
          <a:p>
            <a:pPr algn="ctr">
              <a:defRPr/>
            </a:pPr>
            <a:r>
              <a:rPr lang="ja-JP" altLang="en-US" sz="3600" u="sng" kern="0" dirty="0">
                <a:solidFill>
                  <a:schemeClr val="tx2"/>
                </a:solidFill>
                <a:latin typeface="HG丸ｺﾞｼｯｸM-PRO" pitchFamily="50" charset="-128"/>
                <a:ea typeface="HG丸ｺﾞｼｯｸM-PRO" pitchFamily="50" charset="-128"/>
                <a:cs typeface="+mj-cs"/>
              </a:rPr>
              <a:t>金融</a:t>
            </a:r>
            <a:r>
              <a:rPr lang="en-US" altLang="ja-JP" sz="3600" u="sng" kern="0" dirty="0">
                <a:solidFill>
                  <a:schemeClr val="tx2"/>
                </a:solidFill>
                <a:latin typeface="HG丸ｺﾞｼｯｸM-PRO" pitchFamily="50" charset="-128"/>
                <a:ea typeface="HG丸ｺﾞｼｯｸM-PRO" pitchFamily="50" charset="-128"/>
                <a:cs typeface="+mj-cs"/>
              </a:rPr>
              <a:t>EDI</a:t>
            </a:r>
            <a:r>
              <a:rPr lang="ja-JP" altLang="en-US" sz="3600" u="sng" kern="0" dirty="0">
                <a:solidFill>
                  <a:schemeClr val="tx2"/>
                </a:solidFill>
                <a:latin typeface="HG丸ｺﾞｼｯｸM-PRO" pitchFamily="50" charset="-128"/>
                <a:ea typeface="HG丸ｺﾞｼｯｸM-PRO" pitchFamily="50" charset="-128"/>
                <a:cs typeface="+mj-cs"/>
              </a:rPr>
              <a:t>センター</a:t>
            </a:r>
            <a:endParaRPr lang="ja-JP" altLang="en-US" sz="4400" u="sng" kern="0" dirty="0">
              <a:solidFill>
                <a:schemeClr val="tx2"/>
              </a:solidFill>
              <a:latin typeface="HG丸ｺﾞｼｯｸM-PRO" pitchFamily="50" charset="-128"/>
              <a:ea typeface="HG丸ｺﾞｼｯｸM-PRO" pitchFamily="50" charset="-128"/>
              <a:cs typeface="+mj-cs"/>
            </a:endParaRPr>
          </a:p>
        </p:txBody>
      </p:sp>
      <p:sp>
        <p:nvSpPr>
          <p:cNvPr id="2" name="スライド番号プレースホルダー 1"/>
          <p:cNvSpPr>
            <a:spLocks noGrp="1"/>
          </p:cNvSpPr>
          <p:nvPr>
            <p:ph type="sldNum" sz="quarter" idx="12"/>
          </p:nvPr>
        </p:nvSpPr>
        <p:spPr/>
        <p:txBody>
          <a:bodyPr/>
          <a:lstStyle/>
          <a:p>
            <a:pPr>
              <a:defRPr/>
            </a:pPr>
            <a:fld id="{26E44F70-2BD3-49F2-9073-30B16C6E9413}" type="slidenum">
              <a:rPr lang="en-US" altLang="ja-JP" smtClean="0"/>
              <a:pPr>
                <a:defRPr/>
              </a:pPr>
              <a:t>13</a:t>
            </a:fld>
            <a:endParaRPr lang="en-US" altLang="ja-JP"/>
          </a:p>
        </p:txBody>
      </p:sp>
    </p:spTree>
    <p:extLst>
      <p:ext uri="{BB962C8B-B14F-4D97-AF65-F5344CB8AC3E}">
        <p14:creationId xmlns:p14="http://schemas.microsoft.com/office/powerpoint/2010/main" val="79296042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0"/>
            <a:ext cx="8424936" cy="908720"/>
          </a:xfrm>
        </p:spPr>
        <p:txBody>
          <a:bodyPr/>
          <a:lstStyle/>
          <a:p>
            <a:r>
              <a:rPr lang="ja-JP" altLang="en-US" sz="2800" dirty="0"/>
              <a:t>新たなイノベーション生む</a:t>
            </a:r>
            <a:r>
              <a:rPr lang="en-US" altLang="ja-JP" sz="2800" dirty="0" err="1"/>
              <a:t>FinTech</a:t>
            </a:r>
            <a:r>
              <a:rPr lang="en-US" altLang="ja-JP" sz="2800" dirty="0"/>
              <a:t>『</a:t>
            </a:r>
            <a:r>
              <a:rPr lang="ja-JP" altLang="en-US" sz="2800" dirty="0"/>
              <a:t>決済革命</a:t>
            </a:r>
            <a:r>
              <a:rPr lang="en-US" altLang="ja-JP" sz="2800" dirty="0"/>
              <a:t>』</a:t>
            </a:r>
            <a:r>
              <a:rPr lang="ja-JP" altLang="en-US" sz="2800" dirty="0"/>
              <a:t>の可能性</a:t>
            </a:r>
            <a:endParaRPr kumimoji="1" lang="ja-JP" altLang="en-US" sz="3200" dirty="0">
              <a:latin typeface="HGMaruGothicMPRO" charset="-128"/>
              <a:ea typeface="HGMaruGothicMPRO" charset="-128"/>
              <a:cs typeface="HGMaruGothicMPRO" charset="-128"/>
            </a:endParaRPr>
          </a:p>
        </p:txBody>
      </p:sp>
      <p:sp>
        <p:nvSpPr>
          <p:cNvPr id="3" name="コンテンツ プレースホルダー 2"/>
          <p:cNvSpPr>
            <a:spLocks noGrp="1"/>
          </p:cNvSpPr>
          <p:nvPr>
            <p:ph idx="1"/>
          </p:nvPr>
        </p:nvSpPr>
        <p:spPr>
          <a:xfrm>
            <a:off x="1259632" y="908720"/>
            <a:ext cx="6480720" cy="5544616"/>
          </a:xfrm>
        </p:spPr>
        <p:txBody>
          <a:bodyPr/>
          <a:lstStyle/>
          <a:p>
            <a:r>
              <a:rPr lang="ja-JP" altLang="en-US" sz="2000" dirty="0"/>
              <a:t>フィンテックとは何か</a:t>
            </a:r>
            <a:endParaRPr lang="en-US" altLang="ja-JP" sz="2000" dirty="0"/>
          </a:p>
          <a:p>
            <a:r>
              <a:rPr lang="ja-JP" altLang="en-US" sz="2000" dirty="0"/>
              <a:t>フィンテックで変わる社会と生活</a:t>
            </a:r>
            <a:endParaRPr lang="en-US" altLang="ja-JP" sz="2000" dirty="0"/>
          </a:p>
          <a:p>
            <a:pPr lvl="1"/>
            <a:r>
              <a:rPr lang="ja-JP" altLang="en-US" sz="1800" dirty="0"/>
              <a:t>決済が変わる</a:t>
            </a:r>
            <a:endParaRPr lang="en-US" altLang="ja-JP" sz="1800" dirty="0"/>
          </a:p>
          <a:p>
            <a:pPr lvl="1"/>
            <a:r>
              <a:rPr lang="ja-JP" altLang="en-US" sz="1800" dirty="0"/>
              <a:t>資産運用が変わる</a:t>
            </a:r>
            <a:endParaRPr lang="en-US" altLang="ja-JP" sz="1800" dirty="0"/>
          </a:p>
          <a:p>
            <a:pPr lvl="1"/>
            <a:r>
              <a:rPr lang="ja-JP" altLang="en-US" sz="1800" dirty="0"/>
              <a:t>融資が変わる</a:t>
            </a:r>
            <a:endParaRPr lang="en-US" altLang="ja-JP" sz="1800" dirty="0"/>
          </a:p>
          <a:p>
            <a:pPr lvl="1"/>
            <a:r>
              <a:rPr lang="ja-JP" altLang="en-US" sz="1800" dirty="0"/>
              <a:t>保険が変わる</a:t>
            </a:r>
            <a:endParaRPr lang="en-US" altLang="ja-JP" sz="1800" dirty="0"/>
          </a:p>
          <a:p>
            <a:r>
              <a:rPr lang="ja-JP" altLang="en-US" sz="2000" dirty="0"/>
              <a:t>フィンテックの影響</a:t>
            </a:r>
            <a:endParaRPr lang="en-US" altLang="ja-JP" sz="2000" dirty="0"/>
          </a:p>
          <a:p>
            <a:pPr lvl="1"/>
            <a:r>
              <a:rPr lang="ja-JP" altLang="en-US" sz="2000" dirty="0"/>
              <a:t>生活者の視点</a:t>
            </a:r>
            <a:endParaRPr lang="en-US" altLang="ja-JP" sz="2000" dirty="0"/>
          </a:p>
          <a:p>
            <a:pPr lvl="1"/>
            <a:r>
              <a:rPr lang="ja-JP" altLang="en-US" sz="2000" dirty="0"/>
              <a:t>ふるさと創生の視点</a:t>
            </a:r>
            <a:endParaRPr lang="en-US" altLang="ja-JP" sz="2000" dirty="0"/>
          </a:p>
          <a:p>
            <a:pPr lvl="1"/>
            <a:r>
              <a:rPr lang="ja-JP" altLang="en-US" sz="2000" dirty="0"/>
              <a:t>中小企業の視点</a:t>
            </a:r>
            <a:endParaRPr lang="en-US" altLang="ja-JP" sz="2000" dirty="0"/>
          </a:p>
          <a:p>
            <a:r>
              <a:rPr lang="ja-JP" altLang="en-US" sz="2000" dirty="0"/>
              <a:t>フィンテック実施に向けての課題</a:t>
            </a:r>
            <a:endParaRPr lang="en-US" altLang="ja-JP" sz="2000" dirty="0"/>
          </a:p>
          <a:p>
            <a:pPr lvl="1"/>
            <a:r>
              <a:rPr lang="ja-JP" altLang="en-US" sz="2000" dirty="0"/>
              <a:t>中小・小規模企業のクレジットカード決済の支援</a:t>
            </a:r>
            <a:endParaRPr lang="en-US" altLang="ja-JP" sz="2000" dirty="0"/>
          </a:p>
          <a:p>
            <a:pPr lvl="1"/>
            <a:r>
              <a:rPr lang="ja-JP" altLang="en-US" sz="2000" dirty="0"/>
              <a:t>法人用ネット口座の無料化</a:t>
            </a:r>
            <a:endParaRPr lang="en-US" altLang="ja-JP" sz="2000" dirty="0"/>
          </a:p>
          <a:p>
            <a:pPr lvl="1"/>
            <a:r>
              <a:rPr lang="ja-JP" altLang="en-US" sz="2000" dirty="0"/>
              <a:t>支払いの即日化</a:t>
            </a:r>
            <a:endParaRPr lang="en-US" altLang="ja-JP" sz="2000" dirty="0"/>
          </a:p>
          <a:p>
            <a:pPr lvl="1"/>
            <a:r>
              <a:rPr lang="ja-JP" altLang="en-US" sz="2000" dirty="0"/>
              <a:t>法人番号活用による金融データ連携</a:t>
            </a:r>
            <a:endParaRPr kumimoji="1" lang="ja-JP" altLang="en-US" sz="2400" dirty="0"/>
          </a:p>
        </p:txBody>
      </p:sp>
      <p:sp>
        <p:nvSpPr>
          <p:cNvPr id="4" name="テキスト ボックス 3"/>
          <p:cNvSpPr txBox="1"/>
          <p:nvPr/>
        </p:nvSpPr>
        <p:spPr>
          <a:xfrm>
            <a:off x="6012160" y="2852936"/>
            <a:ext cx="2736304" cy="400110"/>
          </a:xfrm>
          <a:prstGeom prst="rect">
            <a:avLst/>
          </a:prstGeom>
          <a:noFill/>
        </p:spPr>
        <p:txBody>
          <a:bodyPr wrap="square" rtlCol="0">
            <a:spAutoFit/>
          </a:bodyPr>
          <a:lstStyle/>
          <a:p>
            <a:pPr algn="ctr"/>
            <a:r>
              <a:rPr kumimoji="1" lang="en-US" altLang="ja-JP" sz="2000" dirty="0"/>
              <a:t>『</a:t>
            </a:r>
            <a:r>
              <a:rPr kumimoji="1" lang="ja-JP" altLang="en-US" sz="2000" dirty="0"/>
              <a:t>月刊公明</a:t>
            </a:r>
            <a:r>
              <a:rPr kumimoji="1" lang="en-US" altLang="ja-JP" sz="2000" dirty="0"/>
              <a:t>』6</a:t>
            </a:r>
            <a:r>
              <a:rPr kumimoji="1" lang="ja-JP" altLang="en-US" sz="2000" dirty="0"/>
              <a:t>月号</a:t>
            </a:r>
          </a:p>
        </p:txBody>
      </p:sp>
      <p:sp>
        <p:nvSpPr>
          <p:cNvPr id="5" name="スライド番号プレースホルダー 4"/>
          <p:cNvSpPr>
            <a:spLocks noGrp="1"/>
          </p:cNvSpPr>
          <p:nvPr>
            <p:ph type="sldNum" sz="quarter" idx="12"/>
          </p:nvPr>
        </p:nvSpPr>
        <p:spPr/>
        <p:txBody>
          <a:bodyPr/>
          <a:lstStyle/>
          <a:p>
            <a:pPr>
              <a:defRPr/>
            </a:pPr>
            <a:fld id="{616F155D-117D-428A-BD4D-80A0BA07BA9F}" type="slidenum">
              <a:rPr lang="en-US" altLang="ja-JP" smtClean="0"/>
              <a:pPr>
                <a:defRPr/>
              </a:pPr>
              <a:t>14</a:t>
            </a:fld>
            <a:endParaRPr lang="en-US" altLang="ja-JP"/>
          </a:p>
        </p:txBody>
      </p:sp>
    </p:spTree>
    <p:extLst>
      <p:ext uri="{BB962C8B-B14F-4D97-AF65-F5344CB8AC3E}">
        <p14:creationId xmlns:p14="http://schemas.microsoft.com/office/powerpoint/2010/main" val="45840884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0842" y="400684"/>
            <a:ext cx="8190230" cy="487680"/>
          </a:xfrm>
          <a:prstGeom prst="rect">
            <a:avLst/>
          </a:prstGeom>
        </p:spPr>
        <p:txBody>
          <a:bodyPr vert="horz" wrap="square" lIns="0" tIns="0" rIns="0" bIns="0" rtlCol="0">
            <a:spAutoFit/>
          </a:bodyPr>
          <a:lstStyle/>
          <a:p>
            <a:pPr marL="12700">
              <a:lnSpc>
                <a:spcPct val="100000"/>
              </a:lnSpc>
            </a:pPr>
            <a:r>
              <a:rPr sz="3200" b="1" spc="10" dirty="0">
                <a:latin typeface="Microsoft YaHei"/>
                <a:cs typeface="Microsoft YaHei"/>
              </a:rPr>
              <a:t>中小企業のフィンテック実施に向けての課題</a:t>
            </a:r>
            <a:endParaRPr sz="3200">
              <a:latin typeface="Microsoft YaHei"/>
              <a:cs typeface="Microsoft YaHei"/>
            </a:endParaRPr>
          </a:p>
        </p:txBody>
      </p:sp>
      <p:sp>
        <p:nvSpPr>
          <p:cNvPr id="3" name="object 3"/>
          <p:cNvSpPr txBox="1"/>
          <p:nvPr/>
        </p:nvSpPr>
        <p:spPr>
          <a:xfrm>
            <a:off x="323529" y="1052736"/>
            <a:ext cx="8568952" cy="5645135"/>
          </a:xfrm>
          <a:prstGeom prst="rect">
            <a:avLst/>
          </a:prstGeom>
        </p:spPr>
        <p:txBody>
          <a:bodyPr vert="horz" wrap="square" lIns="0" tIns="0" rIns="0" bIns="0" rtlCol="0">
            <a:spAutoFit/>
          </a:bodyPr>
          <a:lstStyle/>
          <a:p>
            <a:pPr marL="12700">
              <a:lnSpc>
                <a:spcPct val="100000"/>
              </a:lnSpc>
              <a:tabLst>
                <a:tab pos="355600" algn="l"/>
              </a:tabLst>
            </a:pPr>
            <a:r>
              <a:rPr sz="2400" dirty="0">
                <a:latin typeface="Arial"/>
                <a:cs typeface="Arial"/>
              </a:rPr>
              <a:t>•	</a:t>
            </a:r>
            <a:r>
              <a:rPr sz="2400" spc="105" dirty="0">
                <a:latin typeface="MS UI Gothic"/>
                <a:cs typeface="MS UI Gothic"/>
              </a:rPr>
              <a:t>中小・小規模企業のクレジットカード決済の支援</a:t>
            </a:r>
            <a:endParaRPr sz="2400" dirty="0">
              <a:latin typeface="MS UI Gothic"/>
              <a:cs typeface="MS UI Gothic"/>
            </a:endParaRPr>
          </a:p>
          <a:p>
            <a:pPr marL="469900">
              <a:lnSpc>
                <a:spcPct val="100000"/>
              </a:lnSpc>
              <a:spcBef>
                <a:spcPts val="415"/>
              </a:spcBef>
              <a:tabLst>
                <a:tab pos="756285" algn="l"/>
              </a:tabLst>
            </a:pPr>
            <a:r>
              <a:rPr sz="1600" spc="-5" dirty="0">
                <a:latin typeface="Arial"/>
                <a:cs typeface="Arial"/>
              </a:rPr>
              <a:t>–	</a:t>
            </a:r>
            <a:r>
              <a:rPr sz="1600" spc="125" dirty="0">
                <a:latin typeface="MS UI Gothic"/>
                <a:cs typeface="MS UI Gothic"/>
              </a:rPr>
              <a:t>フィンテックに移行するためクレジットカード決済が不可欠</a:t>
            </a:r>
            <a:endParaRPr sz="1600" dirty="0">
              <a:latin typeface="MS UI Gothic"/>
              <a:cs typeface="MS UI Gothic"/>
            </a:endParaRPr>
          </a:p>
          <a:p>
            <a:pPr marL="12700">
              <a:lnSpc>
                <a:spcPct val="100000"/>
              </a:lnSpc>
              <a:spcBef>
                <a:spcPts val="545"/>
              </a:spcBef>
              <a:tabLst>
                <a:tab pos="355600" algn="l"/>
              </a:tabLst>
            </a:pPr>
            <a:r>
              <a:rPr sz="2400" spc="-5" dirty="0">
                <a:latin typeface="Arial"/>
                <a:cs typeface="Arial"/>
              </a:rPr>
              <a:t>•	</a:t>
            </a:r>
            <a:r>
              <a:rPr sz="2400" spc="75" dirty="0">
                <a:latin typeface="MS UI Gothic"/>
                <a:cs typeface="MS UI Gothic"/>
              </a:rPr>
              <a:t>法人用ネット口座の無料化</a:t>
            </a:r>
            <a:endParaRPr sz="2400" dirty="0">
              <a:latin typeface="MS UI Gothic"/>
              <a:cs typeface="MS UI Gothic"/>
            </a:endParaRPr>
          </a:p>
          <a:p>
            <a:pPr marL="469900">
              <a:lnSpc>
                <a:spcPts val="1855"/>
              </a:lnSpc>
              <a:spcBef>
                <a:spcPts val="545"/>
              </a:spcBef>
              <a:tabLst>
                <a:tab pos="756285" algn="l"/>
              </a:tabLst>
            </a:pPr>
            <a:r>
              <a:rPr sz="1600" spc="-5" dirty="0">
                <a:latin typeface="Arial"/>
                <a:cs typeface="Arial"/>
              </a:rPr>
              <a:t>–	</a:t>
            </a:r>
            <a:r>
              <a:rPr sz="1600" spc="110" dirty="0" err="1">
                <a:latin typeface="MS UI Gothic"/>
                <a:cs typeface="MS UI Gothic"/>
              </a:rPr>
              <a:t>インターネットバンキングはフィンテックの入り口、中小企業振興策として、個人口座と同様</a:t>
            </a:r>
            <a:r>
              <a:rPr sz="1600" spc="130" dirty="0" err="1">
                <a:latin typeface="MS UI Gothic"/>
                <a:cs typeface="MS UI Gothic"/>
              </a:rPr>
              <a:t>の無料に</a:t>
            </a:r>
            <a:endParaRPr sz="1600" dirty="0">
              <a:latin typeface="MS UI Gothic"/>
              <a:cs typeface="MS UI Gothic"/>
            </a:endParaRPr>
          </a:p>
          <a:p>
            <a:pPr marL="12700">
              <a:lnSpc>
                <a:spcPct val="100000"/>
              </a:lnSpc>
              <a:spcBef>
                <a:spcPts val="545"/>
              </a:spcBef>
              <a:tabLst>
                <a:tab pos="355600" algn="l"/>
              </a:tabLst>
            </a:pPr>
            <a:r>
              <a:rPr sz="2400" spc="-5" dirty="0">
                <a:latin typeface="Arial"/>
                <a:cs typeface="Arial"/>
              </a:rPr>
              <a:t>•	</a:t>
            </a:r>
            <a:r>
              <a:rPr sz="2400" spc="105" dirty="0">
                <a:latin typeface="MS UI Gothic"/>
                <a:cs typeface="MS UI Gothic"/>
              </a:rPr>
              <a:t>支払いの即日化</a:t>
            </a:r>
            <a:endParaRPr sz="2400" dirty="0">
              <a:latin typeface="MS UI Gothic"/>
              <a:cs typeface="MS UI Gothic"/>
            </a:endParaRPr>
          </a:p>
          <a:p>
            <a:pPr marL="469900">
              <a:lnSpc>
                <a:spcPct val="100000"/>
              </a:lnSpc>
              <a:spcBef>
                <a:spcPts val="415"/>
              </a:spcBef>
              <a:tabLst>
                <a:tab pos="756285" algn="l"/>
              </a:tabLst>
            </a:pPr>
            <a:r>
              <a:rPr sz="1600" spc="-5" dirty="0">
                <a:latin typeface="Arial"/>
                <a:cs typeface="Arial"/>
              </a:rPr>
              <a:t>–	</a:t>
            </a:r>
            <a:r>
              <a:rPr sz="1600" spc="50" dirty="0">
                <a:latin typeface="MS UI Gothic"/>
                <a:cs typeface="MS UI Gothic"/>
              </a:rPr>
              <a:t>現行の最長６０日以内は、手作業の時代の、会計締めの猶予期間を想定</a:t>
            </a:r>
            <a:endParaRPr sz="1600" dirty="0">
              <a:latin typeface="MS UI Gothic"/>
              <a:cs typeface="MS UI Gothic"/>
            </a:endParaRPr>
          </a:p>
          <a:p>
            <a:pPr marL="469900">
              <a:lnSpc>
                <a:spcPct val="100000"/>
              </a:lnSpc>
              <a:spcBef>
                <a:spcPts val="384"/>
              </a:spcBef>
              <a:tabLst>
                <a:tab pos="756285" algn="l"/>
              </a:tabLst>
            </a:pPr>
            <a:r>
              <a:rPr sz="1600" spc="-5" dirty="0">
                <a:latin typeface="Arial"/>
                <a:cs typeface="Arial"/>
              </a:rPr>
              <a:t>–	</a:t>
            </a:r>
            <a:r>
              <a:rPr sz="1600" spc="130" dirty="0">
                <a:latin typeface="MS UI Gothic"/>
                <a:cs typeface="MS UI Gothic"/>
              </a:rPr>
              <a:t>経理のシステム化が進み締めなど待たなくてもリ納品が確認されればすぐにでも支払える</a:t>
            </a:r>
            <a:endParaRPr sz="1600" dirty="0">
              <a:latin typeface="MS UI Gothic"/>
              <a:cs typeface="MS UI Gothic"/>
            </a:endParaRPr>
          </a:p>
          <a:p>
            <a:pPr marL="469900">
              <a:lnSpc>
                <a:spcPct val="100000"/>
              </a:lnSpc>
              <a:spcBef>
                <a:spcPts val="385"/>
              </a:spcBef>
              <a:tabLst>
                <a:tab pos="756285" algn="l"/>
              </a:tabLst>
            </a:pPr>
            <a:r>
              <a:rPr sz="1600" spc="-5" dirty="0">
                <a:latin typeface="Arial"/>
                <a:cs typeface="Arial"/>
              </a:rPr>
              <a:t>–	</a:t>
            </a:r>
            <a:r>
              <a:rPr sz="1600" spc="75" dirty="0">
                <a:latin typeface="MS UI Gothic"/>
                <a:cs typeface="MS UI Gothic"/>
              </a:rPr>
              <a:t>早く支払えば、取引先の中小企業も社員に給与が支払え、その取引先にも早く支払える</a:t>
            </a:r>
            <a:endParaRPr sz="1600" dirty="0">
              <a:latin typeface="MS UI Gothic"/>
              <a:cs typeface="MS UI Gothic"/>
            </a:endParaRPr>
          </a:p>
          <a:p>
            <a:pPr marL="469900">
              <a:lnSpc>
                <a:spcPct val="100000"/>
              </a:lnSpc>
              <a:spcBef>
                <a:spcPts val="384"/>
              </a:spcBef>
              <a:tabLst>
                <a:tab pos="756285" algn="l"/>
              </a:tabLst>
            </a:pPr>
            <a:r>
              <a:rPr sz="1600" spc="-5" dirty="0">
                <a:latin typeface="Arial"/>
                <a:cs typeface="Arial"/>
              </a:rPr>
              <a:t>–	</a:t>
            </a:r>
            <a:r>
              <a:rPr sz="1600" spc="110" dirty="0">
                <a:latin typeface="MS UI Gothic"/>
                <a:cs typeface="MS UI Gothic"/>
              </a:rPr>
              <a:t>資金の余裕があるからと言って、自社株買いをするくらいなら、まず、取引き先へ支払え</a:t>
            </a:r>
            <a:endParaRPr sz="1600" dirty="0">
              <a:latin typeface="MS UI Gothic"/>
              <a:cs typeface="MS UI Gothic"/>
            </a:endParaRPr>
          </a:p>
          <a:p>
            <a:pPr marL="469900">
              <a:lnSpc>
                <a:spcPct val="100000"/>
              </a:lnSpc>
              <a:spcBef>
                <a:spcPts val="380"/>
              </a:spcBef>
              <a:tabLst>
                <a:tab pos="756285" algn="l"/>
              </a:tabLst>
            </a:pPr>
            <a:r>
              <a:rPr sz="1600" spc="-5" dirty="0">
                <a:latin typeface="Arial"/>
                <a:cs typeface="Arial"/>
              </a:rPr>
              <a:t>–	</a:t>
            </a:r>
            <a:r>
              <a:rPr sz="1600" spc="60" dirty="0">
                <a:latin typeface="MS UI Gothic"/>
                <a:cs typeface="MS UI Gothic"/>
              </a:rPr>
              <a:t>大企業が率先して早く支払うことは、需要増大、景気浮揚への即効薬</a:t>
            </a:r>
            <a:endParaRPr sz="1600" dirty="0">
              <a:latin typeface="MS UI Gothic"/>
              <a:cs typeface="MS UI Gothic"/>
            </a:endParaRPr>
          </a:p>
          <a:p>
            <a:pPr marL="12700">
              <a:lnSpc>
                <a:spcPct val="100000"/>
              </a:lnSpc>
              <a:spcBef>
                <a:spcPts val="540"/>
              </a:spcBef>
              <a:tabLst>
                <a:tab pos="355600" algn="l"/>
              </a:tabLst>
            </a:pPr>
            <a:r>
              <a:rPr sz="2400" spc="-5" dirty="0">
                <a:latin typeface="Arial"/>
                <a:cs typeface="Arial"/>
              </a:rPr>
              <a:t>•	</a:t>
            </a:r>
            <a:r>
              <a:rPr sz="2400" spc="105" dirty="0">
                <a:latin typeface="MS UI Gothic"/>
                <a:cs typeface="MS UI Gothic"/>
              </a:rPr>
              <a:t>法人番号活用による金融データ連携</a:t>
            </a:r>
            <a:endParaRPr sz="2400" dirty="0">
              <a:latin typeface="MS UI Gothic"/>
              <a:cs typeface="MS UI Gothic"/>
            </a:endParaRPr>
          </a:p>
          <a:p>
            <a:pPr marL="469900">
              <a:lnSpc>
                <a:spcPct val="100000"/>
              </a:lnSpc>
              <a:spcBef>
                <a:spcPts val="415"/>
              </a:spcBef>
              <a:tabLst>
                <a:tab pos="756285" algn="l"/>
              </a:tabLst>
            </a:pPr>
            <a:r>
              <a:rPr sz="1600" spc="-5" dirty="0">
                <a:latin typeface="Arial"/>
                <a:cs typeface="Arial"/>
              </a:rPr>
              <a:t>–	</a:t>
            </a:r>
            <a:r>
              <a:rPr sz="1600" spc="70" dirty="0">
                <a:latin typeface="MS UI Gothic"/>
                <a:cs typeface="MS UI Gothic"/>
              </a:rPr>
              <a:t>昨年末に公開された法人番号を入金データに付記すれば、請求消込の業務省力化</a:t>
            </a:r>
            <a:endParaRPr sz="1600" dirty="0">
              <a:latin typeface="MS UI Gothic"/>
              <a:cs typeface="MS UI Gothic"/>
            </a:endParaRPr>
          </a:p>
          <a:p>
            <a:pPr marL="469900">
              <a:lnSpc>
                <a:spcPct val="100000"/>
              </a:lnSpc>
              <a:spcBef>
                <a:spcPts val="384"/>
              </a:spcBef>
              <a:tabLst>
                <a:tab pos="756285" algn="l"/>
              </a:tabLst>
            </a:pPr>
            <a:r>
              <a:rPr sz="1600" spc="-5" dirty="0">
                <a:latin typeface="Arial"/>
                <a:cs typeface="Arial"/>
              </a:rPr>
              <a:t>–	</a:t>
            </a:r>
            <a:r>
              <a:rPr sz="1600" spc="50" dirty="0">
                <a:latin typeface="MS UI Gothic"/>
                <a:cs typeface="MS UI Gothic"/>
              </a:rPr>
              <a:t>人手不足への効果的な対策</a:t>
            </a:r>
            <a:endParaRPr sz="1600" dirty="0">
              <a:latin typeface="MS UI Gothic"/>
              <a:cs typeface="MS UI Gothic"/>
            </a:endParaRPr>
          </a:p>
          <a:p>
            <a:pPr marL="756285" marR="203200" indent="-287020">
              <a:lnSpc>
                <a:spcPts val="1789"/>
              </a:lnSpc>
              <a:spcBef>
                <a:spcPts val="680"/>
              </a:spcBef>
              <a:tabLst>
                <a:tab pos="756285" algn="l"/>
              </a:tabLst>
            </a:pPr>
            <a:r>
              <a:rPr sz="1600" spc="-5" dirty="0">
                <a:latin typeface="Arial"/>
                <a:cs typeface="Arial"/>
              </a:rPr>
              <a:t>–	</a:t>
            </a:r>
            <a:r>
              <a:rPr sz="1600" spc="85" dirty="0">
                <a:latin typeface="MS UI Gothic"/>
                <a:cs typeface="MS UI Gothic"/>
              </a:rPr>
              <a:t>データ連携方法（ＡＰＩ）の公開によって、中小企業に向けた利便性と安全性の高いフィン  </a:t>
            </a:r>
            <a:r>
              <a:rPr sz="1600" spc="185" dirty="0">
                <a:latin typeface="MS UI Gothic"/>
                <a:cs typeface="MS UI Gothic"/>
              </a:rPr>
              <a:t>テックサービスが提供</a:t>
            </a:r>
            <a:endParaRPr sz="1600" dirty="0">
              <a:latin typeface="MS UI Gothic"/>
              <a:cs typeface="MS UI Gothic"/>
            </a:endParaRPr>
          </a:p>
        </p:txBody>
      </p:sp>
    </p:spTree>
    <p:extLst>
      <p:ext uri="{BB962C8B-B14F-4D97-AF65-F5344CB8AC3E}">
        <p14:creationId xmlns:p14="http://schemas.microsoft.com/office/powerpoint/2010/main" val="110464085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1994" y="332656"/>
            <a:ext cx="9112005" cy="6464651"/>
          </a:xfrm>
        </p:spPr>
      </p:pic>
      <p:sp>
        <p:nvSpPr>
          <p:cNvPr id="2" name="スライド番号プレースホルダー 1"/>
          <p:cNvSpPr>
            <a:spLocks noGrp="1"/>
          </p:cNvSpPr>
          <p:nvPr>
            <p:ph type="sldNum" sz="quarter" idx="12"/>
          </p:nvPr>
        </p:nvSpPr>
        <p:spPr/>
        <p:txBody>
          <a:bodyPr/>
          <a:lstStyle/>
          <a:p>
            <a:pPr>
              <a:defRPr/>
            </a:pPr>
            <a:fld id="{616F155D-117D-428A-BD4D-80A0BA07BA9F}" type="slidenum">
              <a:rPr lang="en-US" altLang="ja-JP" smtClean="0"/>
              <a:pPr>
                <a:defRPr/>
              </a:pPr>
              <a:t>16</a:t>
            </a:fld>
            <a:endParaRPr lang="en-US" altLang="ja-JP"/>
          </a:p>
        </p:txBody>
      </p:sp>
    </p:spTree>
    <p:extLst>
      <p:ext uri="{BB962C8B-B14F-4D97-AF65-F5344CB8AC3E}">
        <p14:creationId xmlns:p14="http://schemas.microsoft.com/office/powerpoint/2010/main" val="114667896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1892373"/>
            <a:ext cx="2412999" cy="3624860"/>
          </a:xfrm>
          <a:prstGeom prst="rect">
            <a:avLst/>
          </a:prstGeom>
        </p:spPr>
      </p:pic>
      <p:sp>
        <p:nvSpPr>
          <p:cNvPr id="2" name="タイトル 1"/>
          <p:cNvSpPr>
            <a:spLocks noGrp="1"/>
          </p:cNvSpPr>
          <p:nvPr>
            <p:ph type="title"/>
          </p:nvPr>
        </p:nvSpPr>
        <p:spPr>
          <a:xfrm>
            <a:off x="611560" y="188640"/>
            <a:ext cx="7772400" cy="1143000"/>
          </a:xfrm>
        </p:spPr>
        <p:txBody>
          <a:bodyPr/>
          <a:lstStyle/>
          <a:p>
            <a:r>
              <a:rPr kumimoji="1" lang="ja-JP" altLang="en-US" sz="3600" dirty="0">
                <a:latin typeface="HGMaruGothicMPRO" charset="-128"/>
                <a:ea typeface="HGMaruGothicMPRO" charset="-128"/>
                <a:cs typeface="HGMaruGothicMPRO" charset="-128"/>
              </a:rPr>
              <a:t>フィンテックの本来の役割</a:t>
            </a:r>
          </a:p>
        </p:txBody>
      </p:sp>
      <p:sp>
        <p:nvSpPr>
          <p:cNvPr id="3" name="コンテンツ プレースホルダー 2"/>
          <p:cNvSpPr>
            <a:spLocks noGrp="1"/>
          </p:cNvSpPr>
          <p:nvPr>
            <p:ph idx="1"/>
          </p:nvPr>
        </p:nvSpPr>
        <p:spPr>
          <a:xfrm>
            <a:off x="251520" y="1819277"/>
            <a:ext cx="3672408" cy="2257795"/>
          </a:xfrm>
        </p:spPr>
        <p:txBody>
          <a:bodyPr/>
          <a:lstStyle/>
          <a:p>
            <a:r>
              <a:rPr kumimoji="1" lang="ja-JP" altLang="en-US" sz="2400" dirty="0"/>
              <a:t>実体経済の円滑化</a:t>
            </a:r>
          </a:p>
          <a:p>
            <a:pPr lvl="1"/>
            <a:r>
              <a:rPr kumimoji="1" lang="ja-JP" altLang="en-US" sz="2400" dirty="0"/>
              <a:t>スピードアップ</a:t>
            </a:r>
          </a:p>
          <a:p>
            <a:pPr lvl="1"/>
            <a:r>
              <a:rPr kumimoji="1" lang="ja-JP" altLang="en-US" sz="2400" dirty="0"/>
              <a:t>タイムリー</a:t>
            </a:r>
            <a:endParaRPr kumimoji="1" lang="en-US" altLang="ja-JP" sz="2400" dirty="0"/>
          </a:p>
          <a:p>
            <a:pPr lvl="1"/>
            <a:r>
              <a:rPr kumimoji="1" lang="ja-JP" altLang="en-US" sz="2400" dirty="0"/>
              <a:t>コスト低減</a:t>
            </a:r>
          </a:p>
          <a:p>
            <a:pPr lvl="1"/>
            <a:r>
              <a:rPr kumimoji="1" lang="ja-JP" altLang="en-US" sz="2400" dirty="0"/>
              <a:t>リスク低下</a:t>
            </a:r>
          </a:p>
        </p:txBody>
      </p:sp>
      <p:sp>
        <p:nvSpPr>
          <p:cNvPr id="4" name="コンテンツ プレースホルダー 2"/>
          <p:cNvSpPr txBox="1">
            <a:spLocks/>
          </p:cNvSpPr>
          <p:nvPr/>
        </p:nvSpPr>
        <p:spPr bwMode="auto">
          <a:xfrm>
            <a:off x="4932040" y="3828086"/>
            <a:ext cx="3816424" cy="2304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r>
              <a:rPr lang="ja-JP" altLang="en-US" sz="2400" kern="0" dirty="0"/>
              <a:t>金融市場だけで循環しても成長しない</a:t>
            </a:r>
          </a:p>
          <a:p>
            <a:pPr lvl="1"/>
            <a:r>
              <a:rPr lang="ja-JP" altLang="en-US" sz="2000" kern="0" dirty="0"/>
              <a:t>デフレ</a:t>
            </a:r>
          </a:p>
          <a:p>
            <a:pPr lvl="1"/>
            <a:r>
              <a:rPr lang="ja-JP" altLang="en-US" sz="2000" kern="0" dirty="0"/>
              <a:t>バブル</a:t>
            </a:r>
          </a:p>
          <a:p>
            <a:pPr lvl="1"/>
            <a:r>
              <a:rPr lang="ja-JP" altLang="en-US" sz="2000" kern="0" dirty="0"/>
              <a:t>短期運用</a:t>
            </a:r>
          </a:p>
        </p:txBody>
      </p:sp>
      <p:sp>
        <p:nvSpPr>
          <p:cNvPr id="6" name="円形吹き出し 5"/>
          <p:cNvSpPr/>
          <p:nvPr/>
        </p:nvSpPr>
        <p:spPr bwMode="auto">
          <a:xfrm>
            <a:off x="5953194" y="1999468"/>
            <a:ext cx="2363222" cy="1141499"/>
          </a:xfrm>
          <a:prstGeom prst="wedgeEllipseCallout">
            <a:avLst/>
          </a:prstGeom>
          <a:solidFill>
            <a:schemeClr val="accent1">
              <a:alpha val="49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Times New Roman" pitchFamily="18" charset="0"/>
                <a:ea typeface="ＭＳ Ｐゴシック" pitchFamily="50" charset="-128"/>
              </a:rPr>
              <a:t>金融の役割は経済の循環器系</a:t>
            </a:r>
          </a:p>
        </p:txBody>
      </p:sp>
      <p:sp>
        <p:nvSpPr>
          <p:cNvPr id="7" name="円形吹き出し 6"/>
          <p:cNvSpPr/>
          <p:nvPr/>
        </p:nvSpPr>
        <p:spPr bwMode="auto">
          <a:xfrm>
            <a:off x="670037" y="4409412"/>
            <a:ext cx="2363222" cy="1421844"/>
          </a:xfrm>
          <a:prstGeom prst="wedgeEllipseCallout">
            <a:avLst>
              <a:gd name="adj1" fmla="val 47156"/>
              <a:gd name="adj2" fmla="val -57853"/>
            </a:avLst>
          </a:prstGeom>
          <a:solidFill>
            <a:schemeClr val="accent1">
              <a:alpha val="49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Times New Roman" pitchFamily="18" charset="0"/>
                <a:ea typeface="ＭＳ Ｐゴシック" pitchFamily="50" charset="-128"/>
              </a:rPr>
              <a:t>タイムリーに各部位に栄養分を配分できてこそ成長する</a:t>
            </a:r>
          </a:p>
        </p:txBody>
      </p:sp>
      <p:sp>
        <p:nvSpPr>
          <p:cNvPr id="8" name="テキスト ボックス 7"/>
          <p:cNvSpPr txBox="1"/>
          <p:nvPr/>
        </p:nvSpPr>
        <p:spPr>
          <a:xfrm>
            <a:off x="670484" y="6106176"/>
            <a:ext cx="8077979" cy="461665"/>
          </a:xfrm>
          <a:prstGeom prst="rect">
            <a:avLst/>
          </a:prstGeom>
          <a:noFill/>
        </p:spPr>
        <p:txBody>
          <a:bodyPr wrap="square" rtlCol="0">
            <a:spAutoFit/>
          </a:bodyPr>
          <a:lstStyle/>
          <a:p>
            <a:r>
              <a:rPr kumimoji="1" lang="ja-JP" altLang="en-US" b="1" dirty="0">
                <a:solidFill>
                  <a:srgbClr val="FF0000"/>
                </a:solidFill>
              </a:rPr>
              <a:t>実体経済と金融市場をタイムリーにつなぐ機能がフィンテック</a:t>
            </a:r>
          </a:p>
        </p:txBody>
      </p:sp>
      <p:sp>
        <p:nvSpPr>
          <p:cNvPr id="9" name="スライド番号プレースホルダー 8"/>
          <p:cNvSpPr>
            <a:spLocks noGrp="1"/>
          </p:cNvSpPr>
          <p:nvPr>
            <p:ph type="sldNum" sz="quarter" idx="12"/>
          </p:nvPr>
        </p:nvSpPr>
        <p:spPr/>
        <p:txBody>
          <a:bodyPr/>
          <a:lstStyle/>
          <a:p>
            <a:pPr>
              <a:defRPr/>
            </a:pPr>
            <a:fld id="{616F155D-117D-428A-BD4D-80A0BA07BA9F}" type="slidenum">
              <a:rPr lang="en-US" altLang="ja-JP" smtClean="0"/>
              <a:pPr>
                <a:defRPr/>
              </a:pPr>
              <a:t>17</a:t>
            </a:fld>
            <a:endParaRPr lang="en-US" altLang="ja-JP"/>
          </a:p>
        </p:txBody>
      </p:sp>
    </p:spTree>
    <p:extLst>
      <p:ext uri="{BB962C8B-B14F-4D97-AF65-F5344CB8AC3E}">
        <p14:creationId xmlns:p14="http://schemas.microsoft.com/office/powerpoint/2010/main" val="246776803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kmatsu\AppData\Local\Microsoft\Windows\Temporary Internet Files\Content.IE5\91QXUYMW\lgi01a2014031910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7864" y="778595"/>
            <a:ext cx="3563888" cy="250933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5" name="図表 14"/>
          <p:cNvGraphicFramePr/>
          <p:nvPr>
            <p:extLst>
              <p:ext uri="{D42A27DB-BD31-4B8C-83A1-F6EECF244321}">
                <p14:modId xmlns:p14="http://schemas.microsoft.com/office/powerpoint/2010/main" val="1015981958"/>
              </p:ext>
            </p:extLst>
          </p:nvPr>
        </p:nvGraphicFramePr>
        <p:xfrm>
          <a:off x="2807296" y="1124744"/>
          <a:ext cx="4104456" cy="2307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9" name="図 1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72000" y="3840764"/>
            <a:ext cx="1476895" cy="1901400"/>
          </a:xfrm>
          <a:prstGeom prst="rect">
            <a:avLst/>
          </a:prstGeom>
        </p:spPr>
      </p:pic>
      <p:sp>
        <p:nvSpPr>
          <p:cNvPr id="8" name="テキスト ボックス 7"/>
          <p:cNvSpPr txBox="1"/>
          <p:nvPr/>
        </p:nvSpPr>
        <p:spPr>
          <a:xfrm>
            <a:off x="670484" y="6106176"/>
            <a:ext cx="8077979" cy="461665"/>
          </a:xfrm>
          <a:prstGeom prst="rect">
            <a:avLst/>
          </a:prstGeom>
          <a:noFill/>
        </p:spPr>
        <p:txBody>
          <a:bodyPr wrap="square" rtlCol="0">
            <a:spAutoFit/>
          </a:bodyPr>
          <a:lstStyle/>
          <a:p>
            <a:r>
              <a:rPr kumimoji="1" lang="ja-JP" altLang="en-US" b="1" dirty="0">
                <a:solidFill>
                  <a:srgbClr val="FF0000"/>
                </a:solidFill>
              </a:rPr>
              <a:t>実体経済と金融をタイムリーにつなぐ機能がフィンテック</a:t>
            </a:r>
          </a:p>
        </p:txBody>
      </p:sp>
      <p:sp>
        <p:nvSpPr>
          <p:cNvPr id="12" name="角丸四角形 11"/>
          <p:cNvSpPr/>
          <p:nvPr/>
        </p:nvSpPr>
        <p:spPr bwMode="auto">
          <a:xfrm>
            <a:off x="1619672" y="3840764"/>
            <a:ext cx="2232248" cy="1584176"/>
          </a:xfrm>
          <a:prstGeom prst="roundRect">
            <a:avLst/>
          </a:prstGeom>
          <a:solidFill>
            <a:schemeClr val="accent1">
              <a:alpha val="37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ja-JP" altLang="en-US" sz="1600" dirty="0"/>
              <a:t>実体経済の円滑化</a:t>
            </a:r>
          </a:p>
          <a:p>
            <a:pPr lvl="1"/>
            <a:r>
              <a:rPr lang="ja-JP" altLang="en-US" sz="1600" dirty="0"/>
              <a:t>スピードアップ</a:t>
            </a:r>
          </a:p>
          <a:p>
            <a:pPr lvl="1"/>
            <a:r>
              <a:rPr lang="ja-JP" altLang="en-US" sz="1600" dirty="0"/>
              <a:t>タイムリー</a:t>
            </a:r>
            <a:endParaRPr lang="en-US" altLang="ja-JP" sz="1600" dirty="0"/>
          </a:p>
          <a:p>
            <a:pPr lvl="1"/>
            <a:r>
              <a:rPr lang="ja-JP" altLang="en-US" sz="1600" dirty="0"/>
              <a:t>コスト低減</a:t>
            </a:r>
          </a:p>
          <a:p>
            <a:pPr lvl="1"/>
            <a:r>
              <a:rPr lang="ja-JP" altLang="en-US" sz="1600" dirty="0"/>
              <a:t>リスク低下</a:t>
            </a:r>
          </a:p>
        </p:txBody>
      </p:sp>
      <p:sp>
        <p:nvSpPr>
          <p:cNvPr id="14" name="角丸四角形 13"/>
          <p:cNvSpPr/>
          <p:nvPr/>
        </p:nvSpPr>
        <p:spPr bwMode="auto">
          <a:xfrm>
            <a:off x="5940152" y="3732752"/>
            <a:ext cx="2304255" cy="1800200"/>
          </a:xfrm>
          <a:prstGeom prst="roundRect">
            <a:avLst/>
          </a:prstGeom>
          <a:solidFill>
            <a:schemeClr val="accent1">
              <a:alpha val="43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algn="ctr">
              <a:buFont typeface="Wingdings" panose="05000000000000000000" pitchFamily="2" charset="2"/>
              <a:buChar char="l"/>
            </a:pPr>
            <a:r>
              <a:rPr lang="ja-JP" altLang="en-US" sz="1600" dirty="0"/>
              <a:t>金融の役割は経済の循環器系</a:t>
            </a:r>
            <a:endParaRPr lang="en-US" altLang="ja-JP" sz="1600" dirty="0"/>
          </a:p>
          <a:p>
            <a:pPr marL="285750" indent="-285750" algn="ctr">
              <a:buFont typeface="Wingdings" panose="05000000000000000000" pitchFamily="2" charset="2"/>
              <a:buChar char="l"/>
            </a:pPr>
            <a:r>
              <a:rPr lang="ja-JP" altLang="en-US" sz="1600" dirty="0"/>
              <a:t>必要な時に各部位に栄養分を配分できてこそ人間は成長・維持できる</a:t>
            </a:r>
          </a:p>
          <a:p>
            <a:pPr marL="0" marR="0" indent="0" algn="l"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dirty="0">
              <a:ln>
                <a:noFill/>
              </a:ln>
              <a:solidFill>
                <a:schemeClr val="tx1"/>
              </a:solidFill>
              <a:effectLst/>
              <a:latin typeface="Times New Roman" pitchFamily="18" charset="0"/>
              <a:ea typeface="ＭＳ Ｐゴシック" pitchFamily="50" charset="-128"/>
            </a:endParaRPr>
          </a:p>
        </p:txBody>
      </p:sp>
      <p:sp>
        <p:nvSpPr>
          <p:cNvPr id="16" name="テキスト ボックス 15"/>
          <p:cNvSpPr txBox="1"/>
          <p:nvPr/>
        </p:nvSpPr>
        <p:spPr>
          <a:xfrm>
            <a:off x="6408935" y="1340768"/>
            <a:ext cx="2051497" cy="1323439"/>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000" dirty="0"/>
              <a:t>インターネット</a:t>
            </a:r>
            <a:endParaRPr kumimoji="1" lang="en-US" altLang="ja-JP" sz="2000" dirty="0"/>
          </a:p>
          <a:p>
            <a:pPr marL="342900" indent="-342900">
              <a:buFont typeface="Arial" panose="020B0604020202020204" pitchFamily="34" charset="0"/>
              <a:buChar char="•"/>
            </a:pPr>
            <a:r>
              <a:rPr lang="ja-JP" altLang="en-US" sz="2000" dirty="0"/>
              <a:t>モバイル機器</a:t>
            </a:r>
            <a:endParaRPr lang="en-US" altLang="ja-JP" sz="2000" dirty="0"/>
          </a:p>
          <a:p>
            <a:pPr marL="342900" indent="-342900">
              <a:buFont typeface="Arial" panose="020B0604020202020204" pitchFamily="34" charset="0"/>
              <a:buChar char="•"/>
            </a:pPr>
            <a:r>
              <a:rPr kumimoji="1" lang="ja-JP" altLang="en-US" sz="2000" dirty="0"/>
              <a:t>ビッグデータ</a:t>
            </a:r>
            <a:endParaRPr kumimoji="1" lang="en-US" altLang="ja-JP" sz="2000" dirty="0"/>
          </a:p>
          <a:p>
            <a:pPr marL="342900" indent="-342900">
              <a:buFont typeface="Arial" panose="020B0604020202020204" pitchFamily="34" charset="0"/>
              <a:buChar char="•"/>
            </a:pPr>
            <a:r>
              <a:rPr lang="ja-JP" altLang="en-US" sz="2000" dirty="0"/>
              <a:t>ロボット</a:t>
            </a:r>
            <a:endParaRPr kumimoji="1" lang="ja-JP" altLang="en-US" sz="2000" dirty="0"/>
          </a:p>
        </p:txBody>
      </p:sp>
      <p:sp>
        <p:nvSpPr>
          <p:cNvPr id="17" name="テキスト ボックス 16"/>
          <p:cNvSpPr txBox="1"/>
          <p:nvPr/>
        </p:nvSpPr>
        <p:spPr>
          <a:xfrm>
            <a:off x="539552" y="1340768"/>
            <a:ext cx="2808312" cy="1384995"/>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000" dirty="0"/>
              <a:t>グローバル決済</a:t>
            </a:r>
            <a:endParaRPr kumimoji="1" lang="en-US" altLang="ja-JP" sz="2000" dirty="0"/>
          </a:p>
          <a:p>
            <a:pPr marL="342900" indent="-342900">
              <a:buFont typeface="Arial" panose="020B0604020202020204" pitchFamily="34" charset="0"/>
              <a:buChar char="•"/>
            </a:pPr>
            <a:r>
              <a:rPr lang="ja-JP" altLang="en-US" sz="2000" dirty="0"/>
              <a:t>マイナス金利</a:t>
            </a:r>
            <a:endParaRPr lang="en-US" altLang="ja-JP" sz="2000" dirty="0"/>
          </a:p>
          <a:p>
            <a:pPr marL="342900" indent="-342900">
              <a:buFont typeface="Arial" panose="020B0604020202020204" pitchFamily="34" charset="0"/>
              <a:buChar char="•"/>
            </a:pPr>
            <a:r>
              <a:rPr kumimoji="1" lang="ja-JP" altLang="en-US" sz="2000" dirty="0"/>
              <a:t>資金移動の記録化</a:t>
            </a:r>
            <a:endParaRPr kumimoji="1" lang="en-US" altLang="ja-JP" sz="2000" dirty="0"/>
          </a:p>
          <a:p>
            <a:endParaRPr kumimoji="1" lang="ja-JP" altLang="en-US" dirty="0"/>
          </a:p>
        </p:txBody>
      </p:sp>
      <p:sp>
        <p:nvSpPr>
          <p:cNvPr id="9" name="タイトル 1"/>
          <p:cNvSpPr>
            <a:spLocks noGrp="1"/>
          </p:cNvSpPr>
          <p:nvPr>
            <p:ph type="title"/>
          </p:nvPr>
        </p:nvSpPr>
        <p:spPr>
          <a:xfrm>
            <a:off x="1727684" y="116632"/>
            <a:ext cx="6228692" cy="792088"/>
          </a:xfrm>
        </p:spPr>
        <p:txBody>
          <a:bodyPr/>
          <a:lstStyle/>
          <a:p>
            <a:r>
              <a:rPr kumimoji="1" lang="ja-JP" altLang="en-US" sz="2800" dirty="0">
                <a:latin typeface="HGMaruGothicMPRO" charset="-128"/>
                <a:ea typeface="HGMaruGothicMPRO" charset="-128"/>
                <a:cs typeface="HGMaruGothicMPRO" charset="-128"/>
              </a:rPr>
              <a:t>金融＋技術＝フィンテック</a:t>
            </a:r>
          </a:p>
        </p:txBody>
      </p:sp>
      <p:sp>
        <p:nvSpPr>
          <p:cNvPr id="2" name="スライド番号プレースホルダー 1"/>
          <p:cNvSpPr>
            <a:spLocks noGrp="1"/>
          </p:cNvSpPr>
          <p:nvPr>
            <p:ph type="sldNum" sz="quarter" idx="12"/>
          </p:nvPr>
        </p:nvSpPr>
        <p:spPr/>
        <p:txBody>
          <a:bodyPr/>
          <a:lstStyle/>
          <a:p>
            <a:pPr>
              <a:defRPr/>
            </a:pPr>
            <a:fld id="{616F155D-117D-428A-BD4D-80A0BA07BA9F}" type="slidenum">
              <a:rPr lang="en-US" altLang="ja-JP" smtClean="0"/>
              <a:pPr>
                <a:defRPr/>
              </a:pPr>
              <a:t>18</a:t>
            </a:fld>
            <a:endParaRPr lang="en-US" altLang="ja-JP"/>
          </a:p>
        </p:txBody>
      </p:sp>
    </p:spTree>
    <p:extLst>
      <p:ext uri="{BB962C8B-B14F-4D97-AF65-F5344CB8AC3E}">
        <p14:creationId xmlns:p14="http://schemas.microsoft.com/office/powerpoint/2010/main" val="236267052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4282" y="214290"/>
            <a:ext cx="8472518" cy="1143000"/>
          </a:xfrm>
        </p:spPr>
        <p:txBody>
          <a:bodyPr/>
          <a:lstStyle/>
          <a:p>
            <a:r>
              <a:rPr lang="ja-JP" altLang="en-US" sz="3200" u="sng" dirty="0">
                <a:latin typeface="HG丸ｺﾞｼｯｸM-PRO" pitchFamily="50" charset="-128"/>
                <a:ea typeface="HG丸ｺﾞｼｯｸM-PRO" pitchFamily="50" charset="-128"/>
              </a:rPr>
              <a:t>日産リーフ、</a:t>
            </a:r>
            <a:r>
              <a:rPr kumimoji="1" lang="ja-JP" altLang="en-US" sz="3200" u="sng" dirty="0">
                <a:latin typeface="HG丸ｺﾞｼｯｸM-PRO" pitchFamily="50" charset="-128"/>
                <a:ea typeface="HG丸ｺﾞｼｯｸM-PRO" pitchFamily="50" charset="-128"/>
              </a:rPr>
              <a:t>集めたデータをみんなで共有</a:t>
            </a:r>
            <a:br>
              <a:rPr kumimoji="1" lang="en-US" altLang="ja-JP" sz="3200" dirty="0">
                <a:latin typeface="HG丸ｺﾞｼｯｸM-PRO" pitchFamily="50" charset="-128"/>
                <a:ea typeface="HG丸ｺﾞｼｯｸM-PRO" pitchFamily="50" charset="-128"/>
              </a:rPr>
            </a:br>
            <a:r>
              <a:rPr kumimoji="1" lang="ja-JP" altLang="en-US" sz="2400" dirty="0">
                <a:latin typeface="HG丸ｺﾞｼｯｸM-PRO" pitchFamily="50" charset="-128"/>
                <a:ea typeface="HG丸ｺﾞｼｯｸM-PRO" pitchFamily="50" charset="-128"/>
              </a:rPr>
              <a:t>クルマの使い勝手を向上</a:t>
            </a:r>
            <a:endParaRPr kumimoji="1" lang="ja-JP" altLang="en-US" sz="3200" dirty="0">
              <a:latin typeface="HG丸ｺﾞｼｯｸM-PRO" pitchFamily="50" charset="-128"/>
              <a:ea typeface="HG丸ｺﾞｼｯｸM-PRO" pitchFamily="50" charset="-128"/>
            </a:endParaRPr>
          </a:p>
        </p:txBody>
      </p:sp>
      <p:sp>
        <p:nvSpPr>
          <p:cNvPr id="3" name="コンテンツ プレースホルダ 2"/>
          <p:cNvSpPr>
            <a:spLocks noGrp="1"/>
          </p:cNvSpPr>
          <p:nvPr>
            <p:ph idx="1"/>
          </p:nvPr>
        </p:nvSpPr>
        <p:spPr>
          <a:xfrm>
            <a:off x="457200" y="1600201"/>
            <a:ext cx="8229600" cy="3043246"/>
          </a:xfrm>
        </p:spPr>
        <p:txBody>
          <a:bodyPr/>
          <a:lstStyle/>
          <a:p>
            <a:r>
              <a:rPr kumimoji="1" lang="ja-JP" altLang="en-US" sz="2800" dirty="0"/>
              <a:t>通信専用端末を装備</a:t>
            </a:r>
            <a:endParaRPr kumimoji="1" lang="en-US" altLang="ja-JP" sz="2800" dirty="0"/>
          </a:p>
          <a:p>
            <a:pPr lvl="1"/>
            <a:r>
              <a:rPr lang="ja-JP" altLang="en-US" sz="2400" dirty="0"/>
              <a:t>走行距離、速度、電池の残量、充電履歴</a:t>
            </a:r>
            <a:endParaRPr lang="en-US" altLang="ja-JP" sz="2400" dirty="0"/>
          </a:p>
          <a:p>
            <a:r>
              <a:rPr lang="ja-JP" altLang="en-US" sz="2800" dirty="0"/>
              <a:t>みんなの消費電力をフィードバック</a:t>
            </a:r>
            <a:endParaRPr lang="en-US" altLang="ja-JP" sz="2800" dirty="0"/>
          </a:p>
          <a:p>
            <a:pPr lvl="1"/>
            <a:r>
              <a:rPr lang="ja-JP" altLang="en-US" sz="2400" dirty="0"/>
              <a:t>バッテリーがもつか、どこで充電できるか</a:t>
            </a:r>
            <a:endParaRPr lang="en-US" altLang="ja-JP" sz="2400" dirty="0"/>
          </a:p>
          <a:p>
            <a:r>
              <a:rPr lang="ja-JP" altLang="en-US" sz="2800" dirty="0"/>
              <a:t>損保ジャパンと連携</a:t>
            </a:r>
            <a:endParaRPr lang="en-US" altLang="ja-JP" sz="2800" dirty="0"/>
          </a:p>
          <a:p>
            <a:pPr lvl="1"/>
            <a:r>
              <a:rPr lang="ja-JP" altLang="en-US" sz="2400" dirty="0"/>
              <a:t>走行状況に応じた保険料金の算定</a:t>
            </a:r>
            <a:endParaRPr lang="en-US" altLang="ja-JP" sz="2400" dirty="0"/>
          </a:p>
          <a:p>
            <a:endParaRPr kumimoji="1" lang="ja-JP" altLang="en-US" dirty="0"/>
          </a:p>
        </p:txBody>
      </p:sp>
      <p:pic>
        <p:nvPicPr>
          <p:cNvPr id="4" name="図 3" descr="appli_image_1.jpg"/>
          <p:cNvPicPr>
            <a:picLocks noChangeAspect="1"/>
          </p:cNvPicPr>
          <p:nvPr/>
        </p:nvPicPr>
        <p:blipFill>
          <a:blip r:embed="rId2" cstate="print"/>
          <a:stretch>
            <a:fillRect/>
          </a:stretch>
        </p:blipFill>
        <p:spPr>
          <a:xfrm>
            <a:off x="7286644" y="2928934"/>
            <a:ext cx="1142998" cy="1714497"/>
          </a:xfrm>
          <a:prstGeom prst="rect">
            <a:avLst/>
          </a:prstGeom>
        </p:spPr>
      </p:pic>
      <p:pic>
        <p:nvPicPr>
          <p:cNvPr id="8" name="図 7" descr="index_img_03.png"/>
          <p:cNvPicPr>
            <a:picLocks noChangeAspect="1"/>
          </p:cNvPicPr>
          <p:nvPr/>
        </p:nvPicPr>
        <p:blipFill>
          <a:blip r:embed="rId3" cstate="print"/>
          <a:stretch>
            <a:fillRect/>
          </a:stretch>
        </p:blipFill>
        <p:spPr>
          <a:xfrm>
            <a:off x="2000232" y="4572008"/>
            <a:ext cx="2686052" cy="1652135"/>
          </a:xfrm>
          <a:prstGeom prst="rect">
            <a:avLst/>
          </a:prstGeom>
        </p:spPr>
      </p:pic>
      <p:sp>
        <p:nvSpPr>
          <p:cNvPr id="6" name="テキスト ボックス 5"/>
          <p:cNvSpPr txBox="1"/>
          <p:nvPr/>
        </p:nvSpPr>
        <p:spPr>
          <a:xfrm>
            <a:off x="4214810" y="6000768"/>
            <a:ext cx="4500594" cy="369332"/>
          </a:xfrm>
          <a:prstGeom prst="rect">
            <a:avLst/>
          </a:prstGeom>
          <a:noFill/>
        </p:spPr>
        <p:txBody>
          <a:bodyPr wrap="square" rtlCol="0">
            <a:spAutoFit/>
          </a:bodyPr>
          <a:lstStyle/>
          <a:p>
            <a:pPr algn="ctr"/>
            <a:r>
              <a:rPr kumimoji="1" lang="ja-JP" altLang="en-US" dirty="0"/>
              <a:t>日経ものづくり</a:t>
            </a:r>
            <a:r>
              <a:rPr kumimoji="1" lang="en-US" altLang="ja-JP" dirty="0"/>
              <a:t>2013.7</a:t>
            </a:r>
            <a:r>
              <a:rPr kumimoji="1" lang="ja-JP" altLang="en-US" dirty="0"/>
              <a:t>月号</a:t>
            </a:r>
          </a:p>
        </p:txBody>
      </p:sp>
      <p:sp>
        <p:nvSpPr>
          <p:cNvPr id="5" name="スライド番号プレースホルダー 4"/>
          <p:cNvSpPr>
            <a:spLocks noGrp="1"/>
          </p:cNvSpPr>
          <p:nvPr>
            <p:ph type="sldNum" sz="quarter" idx="12"/>
          </p:nvPr>
        </p:nvSpPr>
        <p:spPr/>
        <p:txBody>
          <a:bodyPr/>
          <a:lstStyle/>
          <a:p>
            <a:pPr>
              <a:defRPr/>
            </a:pPr>
            <a:fld id="{616F155D-117D-428A-BD4D-80A0BA07BA9F}" type="slidenum">
              <a:rPr lang="en-US" altLang="ja-JP" smtClean="0"/>
              <a:pPr>
                <a:defRPr/>
              </a:pPr>
              <a:t>19</a:t>
            </a:fld>
            <a:endParaRPr lang="en-US" altLang="ja-JP"/>
          </a:p>
        </p:txBody>
      </p:sp>
    </p:spTree>
    <p:extLst>
      <p:ext uri="{BB962C8B-B14F-4D97-AF65-F5344CB8AC3E}">
        <p14:creationId xmlns:p14="http://schemas.microsoft.com/office/powerpoint/2010/main" val="100156138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ja-JP" altLang="en-US" sz="3600">
                <a:latin typeface="HGMaruGothicMPRO" charset="-128"/>
                <a:ea typeface="HGMaruGothicMPRO" charset="-128"/>
                <a:cs typeface="HGMaruGothicMPRO" charset="-128"/>
              </a:rPr>
              <a:t>ＪＩＴ生産システムの基本</a:t>
            </a:r>
          </a:p>
        </p:txBody>
      </p:sp>
      <p:sp>
        <p:nvSpPr>
          <p:cNvPr id="6147" name="Rectangle 3"/>
          <p:cNvSpPr>
            <a:spLocks noGrp="1" noChangeArrowheads="1"/>
          </p:cNvSpPr>
          <p:nvPr>
            <p:ph idx="1"/>
          </p:nvPr>
        </p:nvSpPr>
        <p:spPr>
          <a:xfrm>
            <a:off x="2195513" y="2286000"/>
            <a:ext cx="5583237" cy="1905000"/>
          </a:xfrm>
        </p:spPr>
        <p:txBody>
          <a:bodyPr/>
          <a:lstStyle/>
          <a:p>
            <a:pPr eaLnBrk="1" hangingPunct="1"/>
            <a:r>
              <a:rPr lang="ja-JP" altLang="en-US"/>
              <a:t>必要な物を</a:t>
            </a:r>
          </a:p>
          <a:p>
            <a:pPr eaLnBrk="1" hangingPunct="1"/>
            <a:r>
              <a:rPr lang="ja-JP" altLang="en-US"/>
              <a:t>必要な時に</a:t>
            </a:r>
          </a:p>
          <a:p>
            <a:pPr eaLnBrk="1" hangingPunct="1"/>
            <a:r>
              <a:rPr lang="ja-JP" altLang="en-US"/>
              <a:t>必要な量だけ</a:t>
            </a:r>
          </a:p>
        </p:txBody>
      </p:sp>
      <p:sp>
        <p:nvSpPr>
          <p:cNvPr id="6148" name="Rectangle 4"/>
          <p:cNvSpPr>
            <a:spLocks noChangeArrowheads="1"/>
          </p:cNvSpPr>
          <p:nvPr/>
        </p:nvSpPr>
        <p:spPr bwMode="auto">
          <a:xfrm>
            <a:off x="1447800" y="4267200"/>
            <a:ext cx="58674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kumimoji="1" sz="2400">
                <a:solidFill>
                  <a:schemeClr val="tx1"/>
                </a:solidFill>
                <a:latin typeface="Times New Roman" pitchFamily="18" charset="0"/>
                <a:ea typeface="ＭＳ Ｐゴシック" charset="-128"/>
              </a:defRPr>
            </a:lvl1pPr>
            <a:lvl2pPr marL="742950" indent="-285750">
              <a:defRPr kumimoji="1" sz="2400">
                <a:solidFill>
                  <a:schemeClr val="tx1"/>
                </a:solidFill>
                <a:latin typeface="Times New Roman" pitchFamily="18" charset="0"/>
                <a:ea typeface="ＭＳ Ｐゴシック" charset="-128"/>
              </a:defRPr>
            </a:lvl2pPr>
            <a:lvl3pPr marL="1143000" indent="-228600">
              <a:defRPr kumimoji="1" sz="2400">
                <a:solidFill>
                  <a:schemeClr val="tx1"/>
                </a:solidFill>
                <a:latin typeface="Times New Roman" pitchFamily="18" charset="0"/>
                <a:ea typeface="ＭＳ Ｐゴシック" charset="-128"/>
              </a:defRPr>
            </a:lvl3pPr>
            <a:lvl4pPr marL="1600200" indent="-228600">
              <a:defRPr kumimoji="1" sz="2400">
                <a:solidFill>
                  <a:schemeClr val="tx1"/>
                </a:solidFill>
                <a:latin typeface="Times New Roman" pitchFamily="18" charset="0"/>
                <a:ea typeface="ＭＳ Ｐゴシック" charset="-128"/>
              </a:defRPr>
            </a:lvl4pPr>
            <a:lvl5pPr marL="2057400" indent="-22860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spcBef>
                <a:spcPct val="50000"/>
              </a:spcBef>
            </a:pPr>
            <a:r>
              <a:rPr lang="ja-JP" altLang="en-US" sz="4800">
                <a:latin typeface="ＭＳ ゴシック" pitchFamily="49" charset="-128"/>
                <a:ea typeface="ＭＳ ゴシック" pitchFamily="49" charset="-128"/>
              </a:rPr>
              <a:t>生産するしくみ</a:t>
            </a:r>
          </a:p>
        </p:txBody>
      </p:sp>
      <p:sp>
        <p:nvSpPr>
          <p:cNvPr id="6149" name="Rectangle 5"/>
          <p:cNvSpPr>
            <a:spLocks noChangeArrowheads="1"/>
          </p:cNvSpPr>
          <p:nvPr/>
        </p:nvSpPr>
        <p:spPr bwMode="auto">
          <a:xfrm>
            <a:off x="609600" y="5410200"/>
            <a:ext cx="7315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kumimoji="1" sz="2400">
                <a:solidFill>
                  <a:schemeClr val="tx1"/>
                </a:solidFill>
                <a:latin typeface="Times New Roman" pitchFamily="18" charset="0"/>
                <a:ea typeface="ＭＳ Ｐゴシック" charset="-128"/>
              </a:defRPr>
            </a:lvl1pPr>
            <a:lvl2pPr marL="742950" indent="-285750">
              <a:defRPr kumimoji="1" sz="2400">
                <a:solidFill>
                  <a:schemeClr val="tx1"/>
                </a:solidFill>
                <a:latin typeface="Times New Roman" pitchFamily="18" charset="0"/>
                <a:ea typeface="ＭＳ Ｐゴシック" charset="-128"/>
              </a:defRPr>
            </a:lvl2pPr>
            <a:lvl3pPr marL="1143000" indent="-228600">
              <a:defRPr kumimoji="1" sz="2400">
                <a:solidFill>
                  <a:schemeClr val="tx1"/>
                </a:solidFill>
                <a:latin typeface="Times New Roman" pitchFamily="18" charset="0"/>
                <a:ea typeface="ＭＳ Ｐゴシック" charset="-128"/>
              </a:defRPr>
            </a:lvl3pPr>
            <a:lvl4pPr marL="1600200" indent="-228600">
              <a:defRPr kumimoji="1" sz="2400">
                <a:solidFill>
                  <a:schemeClr val="tx1"/>
                </a:solidFill>
                <a:latin typeface="Times New Roman" pitchFamily="18" charset="0"/>
                <a:ea typeface="ＭＳ Ｐゴシック" charset="-128"/>
              </a:defRPr>
            </a:lvl4pPr>
            <a:lvl5pPr marL="2057400" indent="-22860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spcBef>
                <a:spcPct val="50000"/>
              </a:spcBef>
            </a:pPr>
            <a:r>
              <a:rPr lang="ja-JP" altLang="en-US" sz="4000">
                <a:solidFill>
                  <a:schemeClr val="accent2"/>
                </a:solidFill>
                <a:latin typeface="ＭＳ ゴシック" pitchFamily="49" charset="-128"/>
                <a:ea typeface="ＭＳ ゴシック" pitchFamily="49" charset="-128"/>
              </a:rPr>
              <a:t>＝日本的生産システムの代名詞</a:t>
            </a:r>
          </a:p>
        </p:txBody>
      </p:sp>
      <p:sp>
        <p:nvSpPr>
          <p:cNvPr id="2" name="スライド番号プレースホルダー 1"/>
          <p:cNvSpPr>
            <a:spLocks noGrp="1"/>
          </p:cNvSpPr>
          <p:nvPr>
            <p:ph type="sldNum" sz="quarter" idx="12"/>
          </p:nvPr>
        </p:nvSpPr>
        <p:spPr/>
        <p:txBody>
          <a:bodyPr/>
          <a:lstStyle/>
          <a:p>
            <a:pPr>
              <a:defRPr/>
            </a:pPr>
            <a:fld id="{616F155D-117D-428A-BD4D-80A0BA07BA9F}" type="slidenum">
              <a:rPr lang="en-US" altLang="ja-JP" smtClean="0"/>
              <a:pPr>
                <a:defRPr/>
              </a:pPr>
              <a:t>2</a:t>
            </a:fld>
            <a:endParaRPr lang="en-US" altLang="ja-JP"/>
          </a:p>
        </p:txBody>
      </p:sp>
    </p:spTree>
    <p:extLst>
      <p:ext uri="{BB962C8B-B14F-4D97-AF65-F5344CB8AC3E}">
        <p14:creationId xmlns:p14="http://schemas.microsoft.com/office/powerpoint/2010/main" val="1921191142"/>
      </p:ext>
    </p:extLst>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arn(inHorizontal)">
                                      <p:cBhvr>
                                        <p:cTn id="7" dur="500"/>
                                        <p:tgtEl>
                                          <p:spTgt spid="6147">
                                            <p:txEl>
                                              <p:pRg st="0" end="0"/>
                                            </p:txEl>
                                          </p:spTgt>
                                        </p:tgtEl>
                                      </p:cBhvr>
                                    </p:animEffect>
                                  </p:childTnLst>
                                </p:cTn>
                              </p:par>
                            </p:childTnLst>
                          </p:cTn>
                        </p:par>
                        <p:par>
                          <p:cTn id="8" fill="hold" nodeType="afterGroup">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animEffect transition="in" filter="barn(inHorizontal)">
                                      <p:cBhvr>
                                        <p:cTn id="11" dur="500"/>
                                        <p:tgtEl>
                                          <p:spTgt spid="6147">
                                            <p:txEl>
                                              <p:pRg st="1" end="1"/>
                                            </p:txEl>
                                          </p:spTgt>
                                        </p:tgtEl>
                                      </p:cBhvr>
                                    </p:animEffect>
                                  </p:childTnLst>
                                </p:cTn>
                              </p:par>
                            </p:childTnLst>
                          </p:cTn>
                        </p:par>
                        <p:par>
                          <p:cTn id="12" fill="hold" nodeType="afterGroup">
                            <p:stCondLst>
                              <p:cond delay="1000"/>
                            </p:stCondLst>
                            <p:childTnLst>
                              <p:par>
                                <p:cTn id="13" presetID="16" presetClass="entr" presetSubtype="26" fill="hold" grpId="0" nodeType="afterEffect">
                                  <p:stCondLst>
                                    <p:cond delay="0"/>
                                  </p:stCondLst>
                                  <p:childTnLst>
                                    <p:set>
                                      <p:cBhvr>
                                        <p:cTn id="14" dur="1" fill="hold">
                                          <p:stCondLst>
                                            <p:cond delay="0"/>
                                          </p:stCondLst>
                                        </p:cTn>
                                        <p:tgtEl>
                                          <p:spTgt spid="6147">
                                            <p:txEl>
                                              <p:pRg st="2" end="2"/>
                                            </p:txEl>
                                          </p:spTgt>
                                        </p:tgtEl>
                                        <p:attrNameLst>
                                          <p:attrName>style.visibility</p:attrName>
                                        </p:attrNameLst>
                                      </p:cBhvr>
                                      <p:to>
                                        <p:strVal val="visible"/>
                                      </p:to>
                                    </p:set>
                                    <p:animEffect transition="in" filter="barn(inHorizontal)">
                                      <p:cBhvr>
                                        <p:cTn id="15" dur="500"/>
                                        <p:tgtEl>
                                          <p:spTgt spid="6147">
                                            <p:txEl>
                                              <p:pRg st="2" end="2"/>
                                            </p:txEl>
                                          </p:spTgt>
                                        </p:tgtEl>
                                      </p:cBhvr>
                                    </p:animEffect>
                                  </p:childTnLst>
                                </p:cTn>
                              </p:par>
                            </p:childTnLst>
                          </p:cTn>
                        </p:par>
                        <p:par>
                          <p:cTn id="16" fill="hold" nodeType="afterGroup">
                            <p:stCondLst>
                              <p:cond delay="1500"/>
                            </p:stCondLst>
                            <p:childTnLst>
                              <p:par>
                                <p:cTn id="17" presetID="2" presetClass="entr" presetSubtype="12" fill="hold" grpId="0" nodeType="afterEffect">
                                  <p:stCondLst>
                                    <p:cond delay="0"/>
                                  </p:stCondLst>
                                  <p:childTnLst>
                                    <p:set>
                                      <p:cBhvr>
                                        <p:cTn id="18" dur="1" fill="hold">
                                          <p:stCondLst>
                                            <p:cond delay="0"/>
                                          </p:stCondLst>
                                        </p:cTn>
                                        <p:tgtEl>
                                          <p:spTgt spid="6148"/>
                                        </p:tgtEl>
                                        <p:attrNameLst>
                                          <p:attrName>style.visibility</p:attrName>
                                        </p:attrNameLst>
                                      </p:cBhvr>
                                      <p:to>
                                        <p:strVal val="visible"/>
                                      </p:to>
                                    </p:set>
                                    <p:anim calcmode="lin" valueType="num">
                                      <p:cBhvr additive="base">
                                        <p:cTn id="19" dur="500" fill="hold"/>
                                        <p:tgtEl>
                                          <p:spTgt spid="6148"/>
                                        </p:tgtEl>
                                        <p:attrNameLst>
                                          <p:attrName>ppt_x</p:attrName>
                                        </p:attrNameLst>
                                      </p:cBhvr>
                                      <p:tavLst>
                                        <p:tav tm="0">
                                          <p:val>
                                            <p:strVal val="0-#ppt_w/2"/>
                                          </p:val>
                                        </p:tav>
                                        <p:tav tm="100000">
                                          <p:val>
                                            <p:strVal val="#ppt_x"/>
                                          </p:val>
                                        </p:tav>
                                      </p:tavLst>
                                    </p:anim>
                                    <p:anim calcmode="lin" valueType="num">
                                      <p:cBhvr additive="base">
                                        <p:cTn id="20" dur="500" fill="hold"/>
                                        <p:tgtEl>
                                          <p:spTgt spid="6148"/>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2000"/>
                            </p:stCondLst>
                            <p:childTnLst>
                              <p:par>
                                <p:cTn id="22" presetID="15" presetClass="entr" presetSubtype="0" fill="hold" grpId="0" nodeType="afterEffect">
                                  <p:stCondLst>
                                    <p:cond delay="0"/>
                                  </p:stCondLst>
                                  <p:childTnLst>
                                    <p:set>
                                      <p:cBhvr>
                                        <p:cTn id="23" dur="1" fill="hold">
                                          <p:stCondLst>
                                            <p:cond delay="0"/>
                                          </p:stCondLst>
                                        </p:cTn>
                                        <p:tgtEl>
                                          <p:spTgt spid="6149"/>
                                        </p:tgtEl>
                                        <p:attrNameLst>
                                          <p:attrName>style.visibility</p:attrName>
                                        </p:attrNameLst>
                                      </p:cBhvr>
                                      <p:to>
                                        <p:strVal val="visible"/>
                                      </p:to>
                                    </p:set>
                                    <p:anim calcmode="lin" valueType="num">
                                      <p:cBhvr>
                                        <p:cTn id="24" dur="1000" fill="hold"/>
                                        <p:tgtEl>
                                          <p:spTgt spid="6149"/>
                                        </p:tgtEl>
                                        <p:attrNameLst>
                                          <p:attrName>ppt_w</p:attrName>
                                        </p:attrNameLst>
                                      </p:cBhvr>
                                      <p:tavLst>
                                        <p:tav tm="0">
                                          <p:val>
                                            <p:fltVal val="0"/>
                                          </p:val>
                                        </p:tav>
                                        <p:tav tm="100000">
                                          <p:val>
                                            <p:strVal val="#ppt_w"/>
                                          </p:val>
                                        </p:tav>
                                      </p:tavLst>
                                    </p:anim>
                                    <p:anim calcmode="lin" valueType="num">
                                      <p:cBhvr>
                                        <p:cTn id="25" dur="1000" fill="hold"/>
                                        <p:tgtEl>
                                          <p:spTgt spid="6149"/>
                                        </p:tgtEl>
                                        <p:attrNameLst>
                                          <p:attrName>ppt_h</p:attrName>
                                        </p:attrNameLst>
                                      </p:cBhvr>
                                      <p:tavLst>
                                        <p:tav tm="0">
                                          <p:val>
                                            <p:fltVal val="0"/>
                                          </p:val>
                                        </p:tav>
                                        <p:tav tm="100000">
                                          <p:val>
                                            <p:strVal val="#ppt_h"/>
                                          </p:val>
                                        </p:tav>
                                      </p:tavLst>
                                    </p:anim>
                                    <p:anim calcmode="lin" valueType="num">
                                      <p:cBhvr>
                                        <p:cTn id="26" dur="1000" fill="hold"/>
                                        <p:tgtEl>
                                          <p:spTgt spid="6149"/>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614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advAuto="0"/>
      <p:bldP spid="6148" grpId="0" autoUpdateAnimBg="0"/>
      <p:bldP spid="6149"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3568" y="188640"/>
            <a:ext cx="7772400" cy="1143000"/>
          </a:xfrm>
        </p:spPr>
        <p:txBody>
          <a:bodyPr/>
          <a:lstStyle/>
          <a:p>
            <a:r>
              <a:rPr kumimoji="1" lang="ja-JP" altLang="en-US" sz="3600" dirty="0">
                <a:latin typeface="HG丸ｺﾞｼｯｸM-PRO" panose="020F0600000000000000" pitchFamily="50" charset="-128"/>
                <a:ea typeface="HG丸ｺﾞｼｯｸM-PRO" panose="020F0600000000000000" pitchFamily="50" charset="-128"/>
              </a:rPr>
              <a:t>金融</a:t>
            </a:r>
            <a:r>
              <a:rPr kumimoji="1" lang="en-US" altLang="ja-JP" sz="3600" dirty="0">
                <a:latin typeface="HG丸ｺﾞｼｯｸM-PRO" panose="020F0600000000000000" pitchFamily="50" charset="-128"/>
                <a:ea typeface="HG丸ｺﾞｼｯｸM-PRO" panose="020F0600000000000000" pitchFamily="50" charset="-128"/>
              </a:rPr>
              <a:t>API</a:t>
            </a:r>
            <a:r>
              <a:rPr kumimoji="1" lang="ja-JP" altLang="en-US" sz="3600" dirty="0">
                <a:latin typeface="HG丸ｺﾞｼｯｸM-PRO" panose="020F0600000000000000" pitchFamily="50" charset="-128"/>
                <a:ea typeface="HG丸ｺﾞｼｯｸM-PRO" panose="020F0600000000000000" pitchFamily="50" charset="-128"/>
              </a:rPr>
              <a:t>の動向</a:t>
            </a:r>
          </a:p>
        </p:txBody>
      </p:sp>
      <p:sp>
        <p:nvSpPr>
          <p:cNvPr id="3" name="コンテンツ プレースホルダー 2"/>
          <p:cNvSpPr>
            <a:spLocks noGrp="1"/>
          </p:cNvSpPr>
          <p:nvPr>
            <p:ph idx="1"/>
          </p:nvPr>
        </p:nvSpPr>
        <p:spPr>
          <a:xfrm>
            <a:off x="539552" y="1484784"/>
            <a:ext cx="7772400" cy="4680520"/>
          </a:xfrm>
        </p:spPr>
        <p:txBody>
          <a:bodyPr/>
          <a:lstStyle/>
          <a:p>
            <a:r>
              <a:rPr lang="ja-JP" altLang="en-US" sz="2400" dirty="0"/>
              <a:t>株式会社</a:t>
            </a:r>
            <a:r>
              <a:rPr lang="en-US" altLang="ja-JP" sz="2400" dirty="0"/>
              <a:t>NTT</a:t>
            </a:r>
            <a:r>
              <a:rPr lang="ja-JP" altLang="en-US" sz="2400" dirty="0"/>
              <a:t>データ（以下：</a:t>
            </a:r>
            <a:r>
              <a:rPr lang="en-US" altLang="ja-JP" sz="2400" dirty="0"/>
              <a:t>NTT</a:t>
            </a:r>
            <a:r>
              <a:rPr lang="ja-JP" altLang="en-US" sz="2400" dirty="0"/>
              <a:t>データ）は、</a:t>
            </a:r>
            <a:r>
              <a:rPr lang="en-US" altLang="ja-JP" sz="2400" dirty="0"/>
              <a:t>2016</a:t>
            </a:r>
            <a:r>
              <a:rPr lang="ja-JP" altLang="en-US" sz="2400" dirty="0"/>
              <a:t>年</a:t>
            </a:r>
            <a:r>
              <a:rPr lang="en-US" altLang="ja-JP" sz="2400" dirty="0"/>
              <a:t>4</a:t>
            </a:r>
            <a:r>
              <a:rPr lang="ja-JP" altLang="en-US" sz="2400" dirty="0"/>
              <a:t>月より、国内初となる</a:t>
            </a:r>
            <a:r>
              <a:rPr lang="en-US" altLang="ja-JP" sz="2400" dirty="0"/>
              <a:t>Fintech</a:t>
            </a:r>
            <a:r>
              <a:rPr lang="ja-JP" altLang="en-US" sz="2400" dirty="0"/>
              <a:t>サービス（以下：</a:t>
            </a:r>
            <a:r>
              <a:rPr lang="en-US" altLang="ja-JP" sz="2400" dirty="0"/>
              <a:t>Fintech</a:t>
            </a:r>
            <a:r>
              <a:rPr lang="ja-JP" altLang="en-US" sz="2400" dirty="0"/>
              <a:t>）とインターネットバンキングを接続する</a:t>
            </a:r>
            <a:r>
              <a:rPr lang="en-US" altLang="ja-JP" sz="2400" dirty="0"/>
              <a:t>API</a:t>
            </a:r>
            <a:r>
              <a:rPr lang="ja-JP" altLang="en-US" sz="2400" dirty="0"/>
              <a:t>注</a:t>
            </a:r>
            <a:r>
              <a:rPr lang="en-US" altLang="ja-JP" sz="2400" dirty="0"/>
              <a:t>1</a:t>
            </a:r>
            <a:r>
              <a:rPr lang="ja-JP" altLang="en-US" sz="2400" dirty="0"/>
              <a:t>連携サービス（以下：</a:t>
            </a:r>
            <a:r>
              <a:rPr lang="en-US" altLang="ja-JP" sz="2400" dirty="0"/>
              <a:t>API</a:t>
            </a:r>
            <a:r>
              <a:rPr lang="ja-JP" altLang="en-US" sz="2400" dirty="0"/>
              <a:t>連携サービス）の商用化を開始し、ファーストユーザーとして株式会社静岡銀行（以下：静岡銀行）に提供します。</a:t>
            </a:r>
            <a:endParaRPr lang="en-US" altLang="ja-JP" sz="2400" dirty="0"/>
          </a:p>
          <a:p>
            <a:endParaRPr lang="en-US" altLang="ja-JP" sz="2400" dirty="0"/>
          </a:p>
          <a:p>
            <a:r>
              <a:rPr lang="ja-JP" altLang="en-US" sz="2400" dirty="0"/>
              <a:t>日本</a:t>
            </a:r>
            <a:r>
              <a:rPr lang="en-US" altLang="ja-JP" sz="2400" dirty="0"/>
              <a:t>IBM</a:t>
            </a:r>
            <a:r>
              <a:rPr lang="ja-JP" altLang="en-US" sz="2400" dirty="0"/>
              <a:t>は、金融とテクノロジーを組み合わせ新たな金融サービスを実現するフィンテック（</a:t>
            </a:r>
            <a:r>
              <a:rPr lang="en-US" altLang="ja-JP" sz="2400" dirty="0"/>
              <a:t>FinTech</a:t>
            </a:r>
            <a:r>
              <a:rPr lang="ja-JP" altLang="en-US" sz="2400" dirty="0"/>
              <a:t>）への取り組みの一環として、オープンかつ汎用的な「</a:t>
            </a:r>
            <a:r>
              <a:rPr lang="en-US" altLang="ja-JP" sz="2400" dirty="0" err="1"/>
              <a:t>FinTech</a:t>
            </a:r>
            <a:r>
              <a:rPr lang="ja-JP" altLang="en-US" sz="2400" dirty="0"/>
              <a:t>共通</a:t>
            </a:r>
            <a:r>
              <a:rPr lang="en-US" altLang="ja-JP" sz="2400" dirty="0"/>
              <a:t>API</a:t>
            </a:r>
            <a:r>
              <a:rPr lang="ja-JP" altLang="en-US" sz="2400" dirty="0"/>
              <a:t>（アプリケーション・プログラミング・インターフェース）」を、銀行のお客様向けに本日より提供を開始します。</a:t>
            </a:r>
            <a:endParaRPr kumimoji="1" lang="ja-JP" altLang="en-US" sz="2400" dirty="0"/>
          </a:p>
        </p:txBody>
      </p:sp>
      <p:sp>
        <p:nvSpPr>
          <p:cNvPr id="4" name="スライド番号プレースホルダー 3"/>
          <p:cNvSpPr>
            <a:spLocks noGrp="1"/>
          </p:cNvSpPr>
          <p:nvPr>
            <p:ph type="sldNum" sz="quarter" idx="12"/>
          </p:nvPr>
        </p:nvSpPr>
        <p:spPr/>
        <p:txBody>
          <a:bodyPr/>
          <a:lstStyle/>
          <a:p>
            <a:pPr>
              <a:defRPr/>
            </a:pPr>
            <a:fld id="{616F155D-117D-428A-BD4D-80A0BA07BA9F}" type="slidenum">
              <a:rPr lang="en-US" altLang="ja-JP" smtClean="0"/>
              <a:pPr>
                <a:defRPr/>
              </a:pPr>
              <a:t>20</a:t>
            </a:fld>
            <a:endParaRPr lang="en-US" altLang="ja-JP"/>
          </a:p>
        </p:txBody>
      </p:sp>
    </p:spTree>
    <p:extLst>
      <p:ext uri="{BB962C8B-B14F-4D97-AF65-F5344CB8AC3E}">
        <p14:creationId xmlns:p14="http://schemas.microsoft.com/office/powerpoint/2010/main" val="336549266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211571" y="3986148"/>
            <a:ext cx="3321050" cy="2179320"/>
          </a:xfrm>
          <a:custGeom>
            <a:avLst/>
            <a:gdLst/>
            <a:ahLst/>
            <a:cxnLst/>
            <a:rect l="l" t="t" r="r" b="b"/>
            <a:pathLst>
              <a:path w="3321050" h="2179320">
                <a:moveTo>
                  <a:pt x="2957703" y="0"/>
                </a:moveTo>
                <a:lnTo>
                  <a:pt x="363219" y="0"/>
                </a:lnTo>
                <a:lnTo>
                  <a:pt x="313920" y="3314"/>
                </a:lnTo>
                <a:lnTo>
                  <a:pt x="266641" y="12970"/>
                </a:lnTo>
                <a:lnTo>
                  <a:pt x="221813" y="28535"/>
                </a:lnTo>
                <a:lnTo>
                  <a:pt x="179869" y="49577"/>
                </a:lnTo>
                <a:lnTo>
                  <a:pt x="141241" y="75663"/>
                </a:lnTo>
                <a:lnTo>
                  <a:pt x="106362" y="106362"/>
                </a:lnTo>
                <a:lnTo>
                  <a:pt x="75663" y="141241"/>
                </a:lnTo>
                <a:lnTo>
                  <a:pt x="49577" y="179869"/>
                </a:lnTo>
                <a:lnTo>
                  <a:pt x="28535" y="221813"/>
                </a:lnTo>
                <a:lnTo>
                  <a:pt x="12970" y="266641"/>
                </a:lnTo>
                <a:lnTo>
                  <a:pt x="3314" y="313920"/>
                </a:lnTo>
                <a:lnTo>
                  <a:pt x="0" y="363219"/>
                </a:lnTo>
                <a:lnTo>
                  <a:pt x="0" y="1815947"/>
                </a:lnTo>
                <a:lnTo>
                  <a:pt x="3314" y="1865233"/>
                </a:lnTo>
                <a:lnTo>
                  <a:pt x="12970" y="1912503"/>
                </a:lnTo>
                <a:lnTo>
                  <a:pt x="28535" y="1957325"/>
                </a:lnTo>
                <a:lnTo>
                  <a:pt x="49577" y="1999266"/>
                </a:lnTo>
                <a:lnTo>
                  <a:pt x="75663" y="2037893"/>
                </a:lnTo>
                <a:lnTo>
                  <a:pt x="106362" y="2072774"/>
                </a:lnTo>
                <a:lnTo>
                  <a:pt x="141241" y="2103476"/>
                </a:lnTo>
                <a:lnTo>
                  <a:pt x="179869" y="2129567"/>
                </a:lnTo>
                <a:lnTo>
                  <a:pt x="221813" y="2150612"/>
                </a:lnTo>
                <a:lnTo>
                  <a:pt x="266641" y="2166180"/>
                </a:lnTo>
                <a:lnTo>
                  <a:pt x="313920" y="2175839"/>
                </a:lnTo>
                <a:lnTo>
                  <a:pt x="363219" y="2179154"/>
                </a:lnTo>
                <a:lnTo>
                  <a:pt x="2957703" y="2179154"/>
                </a:lnTo>
                <a:lnTo>
                  <a:pt x="3006975" y="2175839"/>
                </a:lnTo>
                <a:lnTo>
                  <a:pt x="3054237" y="2166180"/>
                </a:lnTo>
                <a:lnTo>
                  <a:pt x="3099055" y="2150612"/>
                </a:lnTo>
                <a:lnTo>
                  <a:pt x="3140996" y="2129567"/>
                </a:lnTo>
                <a:lnTo>
                  <a:pt x="3179627" y="2103476"/>
                </a:lnTo>
                <a:lnTo>
                  <a:pt x="3214512" y="2072774"/>
                </a:lnTo>
                <a:lnTo>
                  <a:pt x="3245220" y="2037893"/>
                </a:lnTo>
                <a:lnTo>
                  <a:pt x="3271317" y="1999266"/>
                </a:lnTo>
                <a:lnTo>
                  <a:pt x="3292369" y="1957325"/>
                </a:lnTo>
                <a:lnTo>
                  <a:pt x="3307943" y="1912503"/>
                </a:lnTo>
                <a:lnTo>
                  <a:pt x="3317605" y="1865233"/>
                </a:lnTo>
                <a:lnTo>
                  <a:pt x="3320923" y="1815947"/>
                </a:lnTo>
                <a:lnTo>
                  <a:pt x="3320923" y="363219"/>
                </a:lnTo>
                <a:lnTo>
                  <a:pt x="3317605" y="313920"/>
                </a:lnTo>
                <a:lnTo>
                  <a:pt x="3307943" y="266641"/>
                </a:lnTo>
                <a:lnTo>
                  <a:pt x="3292369" y="221813"/>
                </a:lnTo>
                <a:lnTo>
                  <a:pt x="3271317" y="179869"/>
                </a:lnTo>
                <a:lnTo>
                  <a:pt x="3245220" y="141241"/>
                </a:lnTo>
                <a:lnTo>
                  <a:pt x="3214512" y="106362"/>
                </a:lnTo>
                <a:lnTo>
                  <a:pt x="3179627" y="75663"/>
                </a:lnTo>
                <a:lnTo>
                  <a:pt x="3140996" y="49577"/>
                </a:lnTo>
                <a:lnTo>
                  <a:pt x="3099055" y="28535"/>
                </a:lnTo>
                <a:lnTo>
                  <a:pt x="3054237" y="12970"/>
                </a:lnTo>
                <a:lnTo>
                  <a:pt x="3006975" y="3314"/>
                </a:lnTo>
                <a:lnTo>
                  <a:pt x="2957703" y="0"/>
                </a:lnTo>
                <a:close/>
              </a:path>
            </a:pathLst>
          </a:custGeom>
          <a:solidFill>
            <a:srgbClr val="EDEBE0"/>
          </a:solidFill>
        </p:spPr>
        <p:txBody>
          <a:bodyPr wrap="square" lIns="0" tIns="0" rIns="0" bIns="0" rtlCol="0"/>
          <a:lstStyle/>
          <a:p>
            <a:endParaRPr/>
          </a:p>
        </p:txBody>
      </p:sp>
      <p:sp>
        <p:nvSpPr>
          <p:cNvPr id="3" name="object 3"/>
          <p:cNvSpPr/>
          <p:nvPr/>
        </p:nvSpPr>
        <p:spPr>
          <a:xfrm>
            <a:off x="5211571" y="3986148"/>
            <a:ext cx="3321050" cy="2179320"/>
          </a:xfrm>
          <a:custGeom>
            <a:avLst/>
            <a:gdLst/>
            <a:ahLst/>
            <a:cxnLst/>
            <a:rect l="l" t="t" r="r" b="b"/>
            <a:pathLst>
              <a:path w="3321050" h="2179320">
                <a:moveTo>
                  <a:pt x="0" y="363219"/>
                </a:moveTo>
                <a:lnTo>
                  <a:pt x="3314" y="313920"/>
                </a:lnTo>
                <a:lnTo>
                  <a:pt x="12970" y="266641"/>
                </a:lnTo>
                <a:lnTo>
                  <a:pt x="28535" y="221813"/>
                </a:lnTo>
                <a:lnTo>
                  <a:pt x="49577" y="179869"/>
                </a:lnTo>
                <a:lnTo>
                  <a:pt x="75663" y="141241"/>
                </a:lnTo>
                <a:lnTo>
                  <a:pt x="106362" y="106362"/>
                </a:lnTo>
                <a:lnTo>
                  <a:pt x="141241" y="75663"/>
                </a:lnTo>
                <a:lnTo>
                  <a:pt x="179869" y="49577"/>
                </a:lnTo>
                <a:lnTo>
                  <a:pt x="221813" y="28535"/>
                </a:lnTo>
                <a:lnTo>
                  <a:pt x="266641" y="12970"/>
                </a:lnTo>
                <a:lnTo>
                  <a:pt x="313920" y="3314"/>
                </a:lnTo>
                <a:lnTo>
                  <a:pt x="363219" y="0"/>
                </a:lnTo>
                <a:lnTo>
                  <a:pt x="2957703" y="0"/>
                </a:lnTo>
                <a:lnTo>
                  <a:pt x="3006975" y="3314"/>
                </a:lnTo>
                <a:lnTo>
                  <a:pt x="3054237" y="12970"/>
                </a:lnTo>
                <a:lnTo>
                  <a:pt x="3099055" y="28535"/>
                </a:lnTo>
                <a:lnTo>
                  <a:pt x="3140996" y="49577"/>
                </a:lnTo>
                <a:lnTo>
                  <a:pt x="3179627" y="75663"/>
                </a:lnTo>
                <a:lnTo>
                  <a:pt x="3214512" y="106362"/>
                </a:lnTo>
                <a:lnTo>
                  <a:pt x="3245220" y="141241"/>
                </a:lnTo>
                <a:lnTo>
                  <a:pt x="3271317" y="179869"/>
                </a:lnTo>
                <a:lnTo>
                  <a:pt x="3292369" y="221813"/>
                </a:lnTo>
                <a:lnTo>
                  <a:pt x="3307943" y="266641"/>
                </a:lnTo>
                <a:lnTo>
                  <a:pt x="3317605" y="313920"/>
                </a:lnTo>
                <a:lnTo>
                  <a:pt x="3320923" y="363219"/>
                </a:lnTo>
                <a:lnTo>
                  <a:pt x="3320923" y="1815947"/>
                </a:lnTo>
                <a:lnTo>
                  <a:pt x="3317605" y="1865233"/>
                </a:lnTo>
                <a:lnTo>
                  <a:pt x="3307943" y="1912503"/>
                </a:lnTo>
                <a:lnTo>
                  <a:pt x="3292369" y="1957325"/>
                </a:lnTo>
                <a:lnTo>
                  <a:pt x="3271317" y="1999266"/>
                </a:lnTo>
                <a:lnTo>
                  <a:pt x="3245220" y="2037893"/>
                </a:lnTo>
                <a:lnTo>
                  <a:pt x="3214512" y="2072774"/>
                </a:lnTo>
                <a:lnTo>
                  <a:pt x="3179627" y="2103476"/>
                </a:lnTo>
                <a:lnTo>
                  <a:pt x="3140996" y="2129567"/>
                </a:lnTo>
                <a:lnTo>
                  <a:pt x="3099055" y="2150612"/>
                </a:lnTo>
                <a:lnTo>
                  <a:pt x="3054237" y="2166180"/>
                </a:lnTo>
                <a:lnTo>
                  <a:pt x="3006975" y="2175839"/>
                </a:lnTo>
                <a:lnTo>
                  <a:pt x="2957703" y="2179154"/>
                </a:lnTo>
                <a:lnTo>
                  <a:pt x="363219" y="2179154"/>
                </a:lnTo>
                <a:lnTo>
                  <a:pt x="313920" y="2175839"/>
                </a:lnTo>
                <a:lnTo>
                  <a:pt x="266641" y="2166180"/>
                </a:lnTo>
                <a:lnTo>
                  <a:pt x="221813" y="2150612"/>
                </a:lnTo>
                <a:lnTo>
                  <a:pt x="179869" y="2129567"/>
                </a:lnTo>
                <a:lnTo>
                  <a:pt x="141241" y="2103476"/>
                </a:lnTo>
                <a:lnTo>
                  <a:pt x="106362" y="2072774"/>
                </a:lnTo>
                <a:lnTo>
                  <a:pt x="75663" y="2037893"/>
                </a:lnTo>
                <a:lnTo>
                  <a:pt x="49577" y="1999266"/>
                </a:lnTo>
                <a:lnTo>
                  <a:pt x="28535" y="1957325"/>
                </a:lnTo>
                <a:lnTo>
                  <a:pt x="12970" y="1912503"/>
                </a:lnTo>
                <a:lnTo>
                  <a:pt x="3314" y="1865233"/>
                </a:lnTo>
                <a:lnTo>
                  <a:pt x="0" y="1815947"/>
                </a:lnTo>
                <a:lnTo>
                  <a:pt x="0" y="363219"/>
                </a:lnTo>
                <a:close/>
              </a:path>
            </a:pathLst>
          </a:custGeom>
          <a:ln w="25400">
            <a:solidFill>
              <a:srgbClr val="385D89"/>
            </a:solidFill>
            <a:prstDash val="lgDash"/>
          </a:ln>
        </p:spPr>
        <p:txBody>
          <a:bodyPr wrap="square" lIns="0" tIns="0" rIns="0" bIns="0" rtlCol="0"/>
          <a:lstStyle/>
          <a:p>
            <a:endParaRPr/>
          </a:p>
        </p:txBody>
      </p:sp>
      <p:sp>
        <p:nvSpPr>
          <p:cNvPr id="4" name="object 4"/>
          <p:cNvSpPr txBox="1"/>
          <p:nvPr/>
        </p:nvSpPr>
        <p:spPr>
          <a:xfrm>
            <a:off x="422857" y="1052736"/>
            <a:ext cx="7992109" cy="1378585"/>
          </a:xfrm>
          <a:prstGeom prst="rect">
            <a:avLst/>
          </a:prstGeom>
        </p:spPr>
        <p:txBody>
          <a:bodyPr vert="horz" wrap="square" lIns="0" tIns="0" rIns="0" bIns="0" rtlCol="0">
            <a:spAutoFit/>
          </a:bodyPr>
          <a:lstStyle/>
          <a:p>
            <a:pPr marL="12700">
              <a:lnSpc>
                <a:spcPct val="100000"/>
              </a:lnSpc>
              <a:tabLst>
                <a:tab pos="354965" algn="l"/>
              </a:tabLst>
            </a:pPr>
            <a:r>
              <a:rPr sz="2000" dirty="0">
                <a:latin typeface="Arial"/>
                <a:cs typeface="Arial"/>
              </a:rPr>
              <a:t>•	</a:t>
            </a:r>
            <a:r>
              <a:rPr sz="2000" dirty="0">
                <a:latin typeface="Meiryo"/>
                <a:cs typeface="Meiryo"/>
              </a:rPr>
              <a:t>住信SBIネット銀行ユーザー専用PFMサービス</a:t>
            </a:r>
          </a:p>
          <a:p>
            <a:pPr marL="12700">
              <a:lnSpc>
                <a:spcPct val="100000"/>
              </a:lnSpc>
              <a:spcBef>
                <a:spcPts val="480"/>
              </a:spcBef>
              <a:tabLst>
                <a:tab pos="354965" algn="l"/>
              </a:tabLst>
            </a:pPr>
            <a:r>
              <a:rPr sz="2000" dirty="0">
                <a:latin typeface="Arial"/>
                <a:cs typeface="Arial"/>
              </a:rPr>
              <a:t>•	</a:t>
            </a:r>
            <a:r>
              <a:rPr sz="2000" dirty="0">
                <a:latin typeface="Meiryo"/>
                <a:cs typeface="Meiryo"/>
              </a:rPr>
              <a:t>銀行APIと繋がる事でセキュリティ面も安心感を持った上でユーザ</a:t>
            </a:r>
          </a:p>
          <a:p>
            <a:pPr marL="355600">
              <a:lnSpc>
                <a:spcPct val="100000"/>
              </a:lnSpc>
            </a:pPr>
            <a:r>
              <a:rPr sz="2000" dirty="0">
                <a:latin typeface="Meiryo"/>
                <a:cs typeface="Meiryo"/>
              </a:rPr>
              <a:t>ビリティの高いPFMサービスを提供する事が可能になる</a:t>
            </a:r>
          </a:p>
          <a:p>
            <a:pPr marL="12700">
              <a:lnSpc>
                <a:spcPct val="100000"/>
              </a:lnSpc>
              <a:spcBef>
                <a:spcPts val="480"/>
              </a:spcBef>
              <a:tabLst>
                <a:tab pos="354965" algn="l"/>
              </a:tabLst>
            </a:pPr>
            <a:r>
              <a:rPr sz="2000" dirty="0">
                <a:latin typeface="Arial"/>
                <a:cs typeface="Arial"/>
              </a:rPr>
              <a:t>•	</a:t>
            </a:r>
            <a:r>
              <a:rPr sz="2000" spc="-20" dirty="0">
                <a:latin typeface="Meiryo"/>
                <a:cs typeface="Meiryo"/>
              </a:rPr>
              <a:t>今後、PFMをハブとした新しい派Thサービスを繋げていく事が可能</a:t>
            </a:r>
            <a:endParaRPr sz="2000" dirty="0">
              <a:latin typeface="Meiryo"/>
              <a:cs typeface="Meiryo"/>
            </a:endParaRPr>
          </a:p>
        </p:txBody>
      </p:sp>
      <p:sp>
        <p:nvSpPr>
          <p:cNvPr id="5" name="object 5"/>
          <p:cNvSpPr/>
          <p:nvPr/>
        </p:nvSpPr>
        <p:spPr>
          <a:xfrm>
            <a:off x="3403980" y="3049587"/>
            <a:ext cx="1863725" cy="3313303"/>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1164159" y="2600261"/>
            <a:ext cx="4367961" cy="481050"/>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251523" y="3491357"/>
            <a:ext cx="1512570" cy="1800225"/>
          </a:xfrm>
          <a:custGeom>
            <a:avLst/>
            <a:gdLst/>
            <a:ahLst/>
            <a:cxnLst/>
            <a:rect l="l" t="t" r="r" b="b"/>
            <a:pathLst>
              <a:path w="1512570" h="1800225">
                <a:moveTo>
                  <a:pt x="0" y="251967"/>
                </a:moveTo>
                <a:lnTo>
                  <a:pt x="4060" y="206667"/>
                </a:lnTo>
                <a:lnTo>
                  <a:pt x="15767" y="164034"/>
                </a:lnTo>
                <a:lnTo>
                  <a:pt x="34409" y="124779"/>
                </a:lnTo>
                <a:lnTo>
                  <a:pt x="59275" y="89614"/>
                </a:lnTo>
                <a:lnTo>
                  <a:pt x="89651" y="59248"/>
                </a:lnTo>
                <a:lnTo>
                  <a:pt x="124826" y="34393"/>
                </a:lnTo>
                <a:lnTo>
                  <a:pt x="164090" y="15759"/>
                </a:lnTo>
                <a:lnTo>
                  <a:pt x="206728" y="4058"/>
                </a:lnTo>
                <a:lnTo>
                  <a:pt x="252031" y="0"/>
                </a:lnTo>
                <a:lnTo>
                  <a:pt x="1260157" y="0"/>
                </a:lnTo>
                <a:lnTo>
                  <a:pt x="1305457" y="4058"/>
                </a:lnTo>
                <a:lnTo>
                  <a:pt x="1348090" y="15759"/>
                </a:lnTo>
                <a:lnTo>
                  <a:pt x="1387345" y="34393"/>
                </a:lnTo>
                <a:lnTo>
                  <a:pt x="1422511" y="59248"/>
                </a:lnTo>
                <a:lnTo>
                  <a:pt x="1452876" y="89614"/>
                </a:lnTo>
                <a:lnTo>
                  <a:pt x="1477732" y="124779"/>
                </a:lnTo>
                <a:lnTo>
                  <a:pt x="1496365" y="164034"/>
                </a:lnTo>
                <a:lnTo>
                  <a:pt x="1508067" y="206667"/>
                </a:lnTo>
                <a:lnTo>
                  <a:pt x="1512125" y="251967"/>
                </a:lnTo>
                <a:lnTo>
                  <a:pt x="1512125" y="1548129"/>
                </a:lnTo>
                <a:lnTo>
                  <a:pt x="1508067" y="1593430"/>
                </a:lnTo>
                <a:lnTo>
                  <a:pt x="1496365" y="1636063"/>
                </a:lnTo>
                <a:lnTo>
                  <a:pt x="1477732" y="1675318"/>
                </a:lnTo>
                <a:lnTo>
                  <a:pt x="1452876" y="1710483"/>
                </a:lnTo>
                <a:lnTo>
                  <a:pt x="1422511" y="1740849"/>
                </a:lnTo>
                <a:lnTo>
                  <a:pt x="1387345" y="1765704"/>
                </a:lnTo>
                <a:lnTo>
                  <a:pt x="1348090" y="1784338"/>
                </a:lnTo>
                <a:lnTo>
                  <a:pt x="1305457" y="1796039"/>
                </a:lnTo>
                <a:lnTo>
                  <a:pt x="1260157" y="1800097"/>
                </a:lnTo>
                <a:lnTo>
                  <a:pt x="252031" y="1800097"/>
                </a:lnTo>
                <a:lnTo>
                  <a:pt x="206728" y="1796039"/>
                </a:lnTo>
                <a:lnTo>
                  <a:pt x="164090" y="1784338"/>
                </a:lnTo>
                <a:lnTo>
                  <a:pt x="124826" y="1765704"/>
                </a:lnTo>
                <a:lnTo>
                  <a:pt x="89651" y="1740849"/>
                </a:lnTo>
                <a:lnTo>
                  <a:pt x="59275" y="1710483"/>
                </a:lnTo>
                <a:lnTo>
                  <a:pt x="34409" y="1675318"/>
                </a:lnTo>
                <a:lnTo>
                  <a:pt x="15767" y="1636063"/>
                </a:lnTo>
                <a:lnTo>
                  <a:pt x="4060" y="1593430"/>
                </a:lnTo>
                <a:lnTo>
                  <a:pt x="0" y="1548129"/>
                </a:lnTo>
                <a:lnTo>
                  <a:pt x="0" y="251967"/>
                </a:lnTo>
                <a:close/>
              </a:path>
            </a:pathLst>
          </a:custGeom>
          <a:ln w="25400">
            <a:solidFill>
              <a:srgbClr val="4F81BC"/>
            </a:solidFill>
          </a:ln>
        </p:spPr>
        <p:txBody>
          <a:bodyPr wrap="square" lIns="0" tIns="0" rIns="0" bIns="0" rtlCol="0"/>
          <a:lstStyle/>
          <a:p>
            <a:endParaRPr/>
          </a:p>
        </p:txBody>
      </p:sp>
      <p:sp>
        <p:nvSpPr>
          <p:cNvPr id="8" name="object 8"/>
          <p:cNvSpPr txBox="1"/>
          <p:nvPr/>
        </p:nvSpPr>
        <p:spPr>
          <a:xfrm>
            <a:off x="422859" y="3808729"/>
            <a:ext cx="1168400" cy="1131570"/>
          </a:xfrm>
          <a:prstGeom prst="rect">
            <a:avLst/>
          </a:prstGeom>
        </p:spPr>
        <p:txBody>
          <a:bodyPr vert="horz" wrap="square" lIns="0" tIns="0" rIns="0" bIns="0" rtlCol="0">
            <a:spAutoFit/>
          </a:bodyPr>
          <a:lstStyle/>
          <a:p>
            <a:pPr marL="12065" marR="5080" indent="635" algn="ctr">
              <a:lnSpc>
                <a:spcPct val="100000"/>
              </a:lnSpc>
            </a:pPr>
            <a:r>
              <a:rPr sz="1800" dirty="0">
                <a:latin typeface="Meiryo"/>
                <a:cs typeface="Meiryo"/>
              </a:rPr>
              <a:t>住信SBI  ネット銀行  API</a:t>
            </a:r>
            <a:endParaRPr sz="1800">
              <a:latin typeface="Meiryo"/>
              <a:cs typeface="Meiryo"/>
            </a:endParaRPr>
          </a:p>
          <a:p>
            <a:pPr algn="ctr">
              <a:lnSpc>
                <a:spcPct val="100000"/>
              </a:lnSpc>
            </a:pPr>
            <a:r>
              <a:rPr sz="1800" dirty="0">
                <a:latin typeface="Meiryo"/>
                <a:cs typeface="Meiryo"/>
              </a:rPr>
              <a:t>サーバー</a:t>
            </a:r>
            <a:endParaRPr sz="1800">
              <a:latin typeface="Meiryo"/>
              <a:cs typeface="Meiryo"/>
            </a:endParaRPr>
          </a:p>
        </p:txBody>
      </p:sp>
      <p:sp>
        <p:nvSpPr>
          <p:cNvPr id="9" name="object 9"/>
          <p:cNvSpPr/>
          <p:nvPr/>
        </p:nvSpPr>
        <p:spPr>
          <a:xfrm>
            <a:off x="1932432" y="4030979"/>
            <a:ext cx="1318259" cy="472440"/>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1979676" y="4058158"/>
            <a:ext cx="1224153" cy="378460"/>
          </a:xfrm>
          <a:prstGeom prst="rect">
            <a:avLst/>
          </a:prstGeom>
          <a:blipFill>
            <a:blip r:embed="rId5" cstate="print"/>
            <a:stretch>
              <a:fillRect/>
            </a:stretch>
          </a:blipFill>
        </p:spPr>
        <p:txBody>
          <a:bodyPr wrap="square" lIns="0" tIns="0" rIns="0" bIns="0" rtlCol="0"/>
          <a:lstStyle/>
          <a:p>
            <a:endParaRPr/>
          </a:p>
        </p:txBody>
      </p:sp>
      <p:sp>
        <p:nvSpPr>
          <p:cNvPr id="11" name="object 11"/>
          <p:cNvSpPr/>
          <p:nvPr/>
        </p:nvSpPr>
        <p:spPr>
          <a:xfrm>
            <a:off x="1979676" y="4058158"/>
            <a:ext cx="1224280" cy="378460"/>
          </a:xfrm>
          <a:custGeom>
            <a:avLst/>
            <a:gdLst/>
            <a:ahLst/>
            <a:cxnLst/>
            <a:rect l="l" t="t" r="r" b="b"/>
            <a:pathLst>
              <a:path w="1224280" h="378460">
                <a:moveTo>
                  <a:pt x="0" y="189230"/>
                </a:moveTo>
                <a:lnTo>
                  <a:pt x="189356" y="0"/>
                </a:lnTo>
                <a:lnTo>
                  <a:pt x="189356" y="94615"/>
                </a:lnTo>
                <a:lnTo>
                  <a:pt x="1034923" y="94615"/>
                </a:lnTo>
                <a:lnTo>
                  <a:pt x="1034923" y="0"/>
                </a:lnTo>
                <a:lnTo>
                  <a:pt x="1224153" y="189230"/>
                </a:lnTo>
                <a:lnTo>
                  <a:pt x="1034923" y="378460"/>
                </a:lnTo>
                <a:lnTo>
                  <a:pt x="1034923" y="283845"/>
                </a:lnTo>
                <a:lnTo>
                  <a:pt x="189356" y="283845"/>
                </a:lnTo>
                <a:lnTo>
                  <a:pt x="189356" y="378460"/>
                </a:lnTo>
                <a:lnTo>
                  <a:pt x="0" y="189230"/>
                </a:lnTo>
                <a:close/>
              </a:path>
            </a:pathLst>
          </a:custGeom>
          <a:ln w="9525">
            <a:solidFill>
              <a:srgbClr val="497DBA"/>
            </a:solidFill>
          </a:ln>
        </p:spPr>
        <p:txBody>
          <a:bodyPr wrap="square" lIns="0" tIns="0" rIns="0" bIns="0" rtlCol="0"/>
          <a:lstStyle/>
          <a:p>
            <a:endParaRPr/>
          </a:p>
        </p:txBody>
      </p:sp>
      <p:sp>
        <p:nvSpPr>
          <p:cNvPr id="12" name="object 12"/>
          <p:cNvSpPr txBox="1"/>
          <p:nvPr/>
        </p:nvSpPr>
        <p:spPr>
          <a:xfrm>
            <a:off x="2130932" y="4450715"/>
            <a:ext cx="944880" cy="582930"/>
          </a:xfrm>
          <a:prstGeom prst="rect">
            <a:avLst/>
          </a:prstGeom>
        </p:spPr>
        <p:txBody>
          <a:bodyPr vert="horz" wrap="square" lIns="0" tIns="0" rIns="0" bIns="0" rtlCol="0">
            <a:spAutoFit/>
          </a:bodyPr>
          <a:lstStyle/>
          <a:p>
            <a:pPr marL="12700">
              <a:lnSpc>
                <a:spcPct val="100000"/>
              </a:lnSpc>
            </a:pPr>
            <a:r>
              <a:rPr sz="1800" spc="-5" dirty="0">
                <a:latin typeface="Meiryo"/>
                <a:cs typeface="Meiryo"/>
              </a:rPr>
              <a:t>API接続</a:t>
            </a:r>
            <a:endParaRPr sz="1800">
              <a:latin typeface="Meiryo"/>
              <a:cs typeface="Meiryo"/>
            </a:endParaRPr>
          </a:p>
          <a:p>
            <a:pPr marL="17145">
              <a:lnSpc>
                <a:spcPct val="100000"/>
              </a:lnSpc>
            </a:pPr>
            <a:r>
              <a:rPr sz="1800" dirty="0">
                <a:latin typeface="Meiryo"/>
                <a:cs typeface="Meiryo"/>
              </a:rPr>
              <a:t>（予定）</a:t>
            </a:r>
            <a:endParaRPr sz="1800">
              <a:latin typeface="Meiryo"/>
              <a:cs typeface="Meiryo"/>
            </a:endParaRPr>
          </a:p>
        </p:txBody>
      </p:sp>
      <p:sp>
        <p:nvSpPr>
          <p:cNvPr id="13" name="object 13"/>
          <p:cNvSpPr/>
          <p:nvPr/>
        </p:nvSpPr>
        <p:spPr>
          <a:xfrm>
            <a:off x="5532120" y="3176016"/>
            <a:ext cx="1319783" cy="472440"/>
          </a:xfrm>
          <a:prstGeom prst="rect">
            <a:avLst/>
          </a:prstGeom>
          <a:blipFill>
            <a:blip r:embed="rId6" cstate="print"/>
            <a:stretch>
              <a:fillRect/>
            </a:stretch>
          </a:blipFill>
        </p:spPr>
        <p:txBody>
          <a:bodyPr wrap="square" lIns="0" tIns="0" rIns="0" bIns="0" rtlCol="0"/>
          <a:lstStyle/>
          <a:p>
            <a:endParaRPr/>
          </a:p>
        </p:txBody>
      </p:sp>
      <p:sp>
        <p:nvSpPr>
          <p:cNvPr id="14" name="object 14"/>
          <p:cNvSpPr/>
          <p:nvPr/>
        </p:nvSpPr>
        <p:spPr>
          <a:xfrm>
            <a:off x="5580126" y="3203194"/>
            <a:ext cx="1224152" cy="378586"/>
          </a:xfrm>
          <a:prstGeom prst="rect">
            <a:avLst/>
          </a:prstGeom>
          <a:blipFill>
            <a:blip r:embed="rId7" cstate="print"/>
            <a:stretch>
              <a:fillRect/>
            </a:stretch>
          </a:blipFill>
        </p:spPr>
        <p:txBody>
          <a:bodyPr wrap="square" lIns="0" tIns="0" rIns="0" bIns="0" rtlCol="0"/>
          <a:lstStyle/>
          <a:p>
            <a:endParaRPr/>
          </a:p>
        </p:txBody>
      </p:sp>
      <p:sp>
        <p:nvSpPr>
          <p:cNvPr id="15" name="object 15"/>
          <p:cNvSpPr/>
          <p:nvPr/>
        </p:nvSpPr>
        <p:spPr>
          <a:xfrm>
            <a:off x="5580126" y="3203194"/>
            <a:ext cx="1224280" cy="379095"/>
          </a:xfrm>
          <a:custGeom>
            <a:avLst/>
            <a:gdLst/>
            <a:ahLst/>
            <a:cxnLst/>
            <a:rect l="l" t="t" r="r" b="b"/>
            <a:pathLst>
              <a:path w="1224279" h="379095">
                <a:moveTo>
                  <a:pt x="0" y="189229"/>
                </a:moveTo>
                <a:lnTo>
                  <a:pt x="189229" y="0"/>
                </a:lnTo>
                <a:lnTo>
                  <a:pt x="189229" y="94614"/>
                </a:lnTo>
                <a:lnTo>
                  <a:pt x="1034796" y="94614"/>
                </a:lnTo>
                <a:lnTo>
                  <a:pt x="1034796" y="0"/>
                </a:lnTo>
                <a:lnTo>
                  <a:pt x="1224152" y="189229"/>
                </a:lnTo>
                <a:lnTo>
                  <a:pt x="1034796" y="378586"/>
                </a:lnTo>
                <a:lnTo>
                  <a:pt x="1034796" y="283844"/>
                </a:lnTo>
                <a:lnTo>
                  <a:pt x="189229" y="283844"/>
                </a:lnTo>
                <a:lnTo>
                  <a:pt x="189229" y="378586"/>
                </a:lnTo>
                <a:lnTo>
                  <a:pt x="0" y="189229"/>
                </a:lnTo>
                <a:close/>
              </a:path>
            </a:pathLst>
          </a:custGeom>
          <a:ln w="9525">
            <a:solidFill>
              <a:srgbClr val="F69240"/>
            </a:solidFill>
          </a:ln>
        </p:spPr>
        <p:txBody>
          <a:bodyPr wrap="square" lIns="0" tIns="0" rIns="0" bIns="0" rtlCol="0"/>
          <a:lstStyle/>
          <a:p>
            <a:endParaRPr/>
          </a:p>
        </p:txBody>
      </p:sp>
      <p:sp>
        <p:nvSpPr>
          <p:cNvPr id="16" name="object 16"/>
          <p:cNvSpPr/>
          <p:nvPr/>
        </p:nvSpPr>
        <p:spPr>
          <a:xfrm>
            <a:off x="7324725" y="3062732"/>
            <a:ext cx="847725" cy="857250"/>
          </a:xfrm>
          <a:prstGeom prst="rect">
            <a:avLst/>
          </a:prstGeom>
          <a:blipFill>
            <a:blip r:embed="rId8" cstate="print"/>
            <a:stretch>
              <a:fillRect/>
            </a:stretch>
          </a:blipFill>
        </p:spPr>
        <p:txBody>
          <a:bodyPr wrap="square" lIns="0" tIns="0" rIns="0" bIns="0" rtlCol="0"/>
          <a:lstStyle/>
          <a:p>
            <a:endParaRPr/>
          </a:p>
        </p:txBody>
      </p:sp>
      <p:sp>
        <p:nvSpPr>
          <p:cNvPr id="17" name="object 17"/>
          <p:cNvSpPr txBox="1"/>
          <p:nvPr/>
        </p:nvSpPr>
        <p:spPr>
          <a:xfrm>
            <a:off x="5227701" y="3565525"/>
            <a:ext cx="1854200" cy="308610"/>
          </a:xfrm>
          <a:prstGeom prst="rect">
            <a:avLst/>
          </a:prstGeom>
        </p:spPr>
        <p:txBody>
          <a:bodyPr vert="horz" wrap="square" lIns="0" tIns="0" rIns="0" bIns="0" rtlCol="0">
            <a:spAutoFit/>
          </a:bodyPr>
          <a:lstStyle/>
          <a:p>
            <a:pPr marL="12700">
              <a:lnSpc>
                <a:spcPct val="100000"/>
              </a:lnSpc>
            </a:pPr>
            <a:r>
              <a:rPr sz="1800" dirty="0">
                <a:latin typeface="Meiryo"/>
                <a:cs typeface="Meiryo"/>
              </a:rPr>
              <a:t>スマホアプリ連携</a:t>
            </a:r>
            <a:endParaRPr sz="1800">
              <a:latin typeface="Meiryo"/>
              <a:cs typeface="Meiryo"/>
            </a:endParaRPr>
          </a:p>
        </p:txBody>
      </p:sp>
      <p:sp>
        <p:nvSpPr>
          <p:cNvPr id="18" name="object 18"/>
          <p:cNvSpPr/>
          <p:nvPr/>
        </p:nvSpPr>
        <p:spPr>
          <a:xfrm>
            <a:off x="5388864" y="4300728"/>
            <a:ext cx="1318260" cy="472440"/>
          </a:xfrm>
          <a:prstGeom prst="rect">
            <a:avLst/>
          </a:prstGeom>
          <a:blipFill>
            <a:blip r:embed="rId9" cstate="print"/>
            <a:stretch>
              <a:fillRect/>
            </a:stretch>
          </a:blipFill>
        </p:spPr>
        <p:txBody>
          <a:bodyPr wrap="square" lIns="0" tIns="0" rIns="0" bIns="0" rtlCol="0"/>
          <a:lstStyle/>
          <a:p>
            <a:endParaRPr/>
          </a:p>
        </p:txBody>
      </p:sp>
      <p:sp>
        <p:nvSpPr>
          <p:cNvPr id="19" name="object 19"/>
          <p:cNvSpPr/>
          <p:nvPr/>
        </p:nvSpPr>
        <p:spPr>
          <a:xfrm>
            <a:off x="5436108" y="4327652"/>
            <a:ext cx="1224152" cy="378587"/>
          </a:xfrm>
          <a:prstGeom prst="rect">
            <a:avLst/>
          </a:prstGeom>
          <a:blipFill>
            <a:blip r:embed="rId10" cstate="print"/>
            <a:stretch>
              <a:fillRect/>
            </a:stretch>
          </a:blipFill>
        </p:spPr>
        <p:txBody>
          <a:bodyPr wrap="square" lIns="0" tIns="0" rIns="0" bIns="0" rtlCol="0"/>
          <a:lstStyle/>
          <a:p>
            <a:endParaRPr/>
          </a:p>
        </p:txBody>
      </p:sp>
      <p:sp>
        <p:nvSpPr>
          <p:cNvPr id="20" name="object 20"/>
          <p:cNvSpPr/>
          <p:nvPr/>
        </p:nvSpPr>
        <p:spPr>
          <a:xfrm>
            <a:off x="5436108" y="4327652"/>
            <a:ext cx="1224280" cy="379095"/>
          </a:xfrm>
          <a:custGeom>
            <a:avLst/>
            <a:gdLst/>
            <a:ahLst/>
            <a:cxnLst/>
            <a:rect l="l" t="t" r="r" b="b"/>
            <a:pathLst>
              <a:path w="1224279" h="379095">
                <a:moveTo>
                  <a:pt x="0" y="189356"/>
                </a:moveTo>
                <a:lnTo>
                  <a:pt x="189229" y="0"/>
                </a:lnTo>
                <a:lnTo>
                  <a:pt x="189229" y="94615"/>
                </a:lnTo>
                <a:lnTo>
                  <a:pt x="1034922" y="94615"/>
                </a:lnTo>
                <a:lnTo>
                  <a:pt x="1034922" y="0"/>
                </a:lnTo>
                <a:lnTo>
                  <a:pt x="1224152" y="189356"/>
                </a:lnTo>
                <a:lnTo>
                  <a:pt x="1034922" y="378587"/>
                </a:lnTo>
                <a:lnTo>
                  <a:pt x="1034922" y="283972"/>
                </a:lnTo>
                <a:lnTo>
                  <a:pt x="189229" y="283972"/>
                </a:lnTo>
                <a:lnTo>
                  <a:pt x="189229" y="378587"/>
                </a:lnTo>
                <a:lnTo>
                  <a:pt x="0" y="189356"/>
                </a:lnTo>
                <a:close/>
              </a:path>
            </a:pathLst>
          </a:custGeom>
          <a:ln w="9525">
            <a:solidFill>
              <a:srgbClr val="F69240"/>
            </a:solidFill>
          </a:ln>
        </p:spPr>
        <p:txBody>
          <a:bodyPr wrap="square" lIns="0" tIns="0" rIns="0" bIns="0" rtlCol="0"/>
          <a:lstStyle/>
          <a:p>
            <a:endParaRPr/>
          </a:p>
        </p:txBody>
      </p:sp>
      <p:sp>
        <p:nvSpPr>
          <p:cNvPr id="21" name="object 21"/>
          <p:cNvSpPr/>
          <p:nvPr/>
        </p:nvSpPr>
        <p:spPr>
          <a:xfrm>
            <a:off x="6831583" y="4005071"/>
            <a:ext cx="1447800" cy="892810"/>
          </a:xfrm>
          <a:custGeom>
            <a:avLst/>
            <a:gdLst/>
            <a:ahLst/>
            <a:cxnLst/>
            <a:rect l="l" t="t" r="r" b="b"/>
            <a:pathLst>
              <a:path w="1447800" h="892810">
                <a:moveTo>
                  <a:pt x="1298829" y="0"/>
                </a:moveTo>
                <a:lnTo>
                  <a:pt x="148844" y="0"/>
                </a:lnTo>
                <a:lnTo>
                  <a:pt x="101811" y="7578"/>
                </a:lnTo>
                <a:lnTo>
                  <a:pt x="60953" y="28683"/>
                </a:lnTo>
                <a:lnTo>
                  <a:pt x="28728" y="60871"/>
                </a:lnTo>
                <a:lnTo>
                  <a:pt x="7591" y="101697"/>
                </a:lnTo>
                <a:lnTo>
                  <a:pt x="0" y="148716"/>
                </a:lnTo>
                <a:lnTo>
                  <a:pt x="0" y="743838"/>
                </a:lnTo>
                <a:lnTo>
                  <a:pt x="7591" y="790871"/>
                </a:lnTo>
                <a:lnTo>
                  <a:pt x="28728" y="831729"/>
                </a:lnTo>
                <a:lnTo>
                  <a:pt x="60953" y="863954"/>
                </a:lnTo>
                <a:lnTo>
                  <a:pt x="101811" y="885091"/>
                </a:lnTo>
                <a:lnTo>
                  <a:pt x="148844" y="892682"/>
                </a:lnTo>
                <a:lnTo>
                  <a:pt x="1298829" y="892682"/>
                </a:lnTo>
                <a:lnTo>
                  <a:pt x="1345848" y="885091"/>
                </a:lnTo>
                <a:lnTo>
                  <a:pt x="1386674" y="863954"/>
                </a:lnTo>
                <a:lnTo>
                  <a:pt x="1418862" y="831729"/>
                </a:lnTo>
                <a:lnTo>
                  <a:pt x="1439967" y="790871"/>
                </a:lnTo>
                <a:lnTo>
                  <a:pt x="1447546" y="743838"/>
                </a:lnTo>
                <a:lnTo>
                  <a:pt x="1447546" y="148716"/>
                </a:lnTo>
                <a:lnTo>
                  <a:pt x="1439967" y="101697"/>
                </a:lnTo>
                <a:lnTo>
                  <a:pt x="1418862" y="60871"/>
                </a:lnTo>
                <a:lnTo>
                  <a:pt x="1386674" y="28683"/>
                </a:lnTo>
                <a:lnTo>
                  <a:pt x="1345848" y="7578"/>
                </a:lnTo>
                <a:lnTo>
                  <a:pt x="1298829" y="0"/>
                </a:lnTo>
                <a:close/>
              </a:path>
            </a:pathLst>
          </a:custGeom>
          <a:solidFill>
            <a:srgbClr val="EDEBE0"/>
          </a:solidFill>
        </p:spPr>
        <p:txBody>
          <a:bodyPr wrap="square" lIns="0" tIns="0" rIns="0" bIns="0" rtlCol="0"/>
          <a:lstStyle/>
          <a:p>
            <a:endParaRPr/>
          </a:p>
        </p:txBody>
      </p:sp>
      <p:sp>
        <p:nvSpPr>
          <p:cNvPr id="22" name="object 22"/>
          <p:cNvSpPr/>
          <p:nvPr/>
        </p:nvSpPr>
        <p:spPr>
          <a:xfrm>
            <a:off x="6831583" y="4005071"/>
            <a:ext cx="1447800" cy="892810"/>
          </a:xfrm>
          <a:custGeom>
            <a:avLst/>
            <a:gdLst/>
            <a:ahLst/>
            <a:cxnLst/>
            <a:rect l="l" t="t" r="r" b="b"/>
            <a:pathLst>
              <a:path w="1447800" h="892810">
                <a:moveTo>
                  <a:pt x="0" y="148716"/>
                </a:moveTo>
                <a:lnTo>
                  <a:pt x="7591" y="101697"/>
                </a:lnTo>
                <a:lnTo>
                  <a:pt x="28728" y="60871"/>
                </a:lnTo>
                <a:lnTo>
                  <a:pt x="60953" y="28683"/>
                </a:lnTo>
                <a:lnTo>
                  <a:pt x="101811" y="7578"/>
                </a:lnTo>
                <a:lnTo>
                  <a:pt x="148844" y="0"/>
                </a:lnTo>
                <a:lnTo>
                  <a:pt x="1298829" y="0"/>
                </a:lnTo>
                <a:lnTo>
                  <a:pt x="1345848" y="7578"/>
                </a:lnTo>
                <a:lnTo>
                  <a:pt x="1386674" y="28683"/>
                </a:lnTo>
                <a:lnTo>
                  <a:pt x="1418862" y="60871"/>
                </a:lnTo>
                <a:lnTo>
                  <a:pt x="1439967" y="101697"/>
                </a:lnTo>
                <a:lnTo>
                  <a:pt x="1447546" y="148716"/>
                </a:lnTo>
                <a:lnTo>
                  <a:pt x="1447546" y="743838"/>
                </a:lnTo>
                <a:lnTo>
                  <a:pt x="1439967" y="790871"/>
                </a:lnTo>
                <a:lnTo>
                  <a:pt x="1418862" y="831729"/>
                </a:lnTo>
                <a:lnTo>
                  <a:pt x="1386674" y="863954"/>
                </a:lnTo>
                <a:lnTo>
                  <a:pt x="1345848" y="885091"/>
                </a:lnTo>
                <a:lnTo>
                  <a:pt x="1298829" y="892682"/>
                </a:lnTo>
                <a:lnTo>
                  <a:pt x="148844" y="892682"/>
                </a:lnTo>
                <a:lnTo>
                  <a:pt x="101811" y="885091"/>
                </a:lnTo>
                <a:lnTo>
                  <a:pt x="60953" y="863954"/>
                </a:lnTo>
                <a:lnTo>
                  <a:pt x="28728" y="831729"/>
                </a:lnTo>
                <a:lnTo>
                  <a:pt x="7591" y="790871"/>
                </a:lnTo>
                <a:lnTo>
                  <a:pt x="0" y="743838"/>
                </a:lnTo>
                <a:lnTo>
                  <a:pt x="0" y="148716"/>
                </a:lnTo>
                <a:close/>
              </a:path>
            </a:pathLst>
          </a:custGeom>
          <a:ln w="25399">
            <a:solidFill>
              <a:srgbClr val="4F81BC"/>
            </a:solidFill>
          </a:ln>
        </p:spPr>
        <p:txBody>
          <a:bodyPr wrap="square" lIns="0" tIns="0" rIns="0" bIns="0" rtlCol="0"/>
          <a:lstStyle/>
          <a:p>
            <a:endParaRPr/>
          </a:p>
        </p:txBody>
      </p:sp>
      <p:sp>
        <p:nvSpPr>
          <p:cNvPr id="23" name="object 23"/>
          <p:cNvSpPr txBox="1"/>
          <p:nvPr/>
        </p:nvSpPr>
        <p:spPr>
          <a:xfrm>
            <a:off x="7009003" y="4318889"/>
            <a:ext cx="1095375" cy="243204"/>
          </a:xfrm>
          <a:prstGeom prst="rect">
            <a:avLst/>
          </a:prstGeom>
        </p:spPr>
        <p:txBody>
          <a:bodyPr vert="horz" wrap="square" lIns="0" tIns="0" rIns="0" bIns="0" rtlCol="0">
            <a:spAutoFit/>
          </a:bodyPr>
          <a:lstStyle/>
          <a:p>
            <a:pPr marL="12700">
              <a:lnSpc>
                <a:spcPct val="100000"/>
              </a:lnSpc>
            </a:pPr>
            <a:r>
              <a:rPr sz="1400" dirty="0">
                <a:latin typeface="Meiryo"/>
                <a:cs typeface="Meiryo"/>
              </a:rPr>
              <a:t>住宅ローン系</a:t>
            </a:r>
            <a:endParaRPr sz="1400">
              <a:latin typeface="Meiryo"/>
              <a:cs typeface="Meiryo"/>
            </a:endParaRPr>
          </a:p>
        </p:txBody>
      </p:sp>
      <p:sp>
        <p:nvSpPr>
          <p:cNvPr id="24" name="object 24"/>
          <p:cNvSpPr/>
          <p:nvPr/>
        </p:nvSpPr>
        <p:spPr>
          <a:xfrm>
            <a:off x="6828917" y="5272659"/>
            <a:ext cx="1447800" cy="892810"/>
          </a:xfrm>
          <a:custGeom>
            <a:avLst/>
            <a:gdLst/>
            <a:ahLst/>
            <a:cxnLst/>
            <a:rect l="l" t="t" r="r" b="b"/>
            <a:pathLst>
              <a:path w="1447800" h="892810">
                <a:moveTo>
                  <a:pt x="1298828" y="0"/>
                </a:moveTo>
                <a:lnTo>
                  <a:pt x="148843" y="0"/>
                </a:lnTo>
                <a:lnTo>
                  <a:pt x="101811" y="7578"/>
                </a:lnTo>
                <a:lnTo>
                  <a:pt x="60953" y="28683"/>
                </a:lnTo>
                <a:lnTo>
                  <a:pt x="28728" y="60871"/>
                </a:lnTo>
                <a:lnTo>
                  <a:pt x="7591" y="101697"/>
                </a:lnTo>
                <a:lnTo>
                  <a:pt x="0" y="148716"/>
                </a:lnTo>
                <a:lnTo>
                  <a:pt x="0" y="743864"/>
                </a:lnTo>
                <a:lnTo>
                  <a:pt x="7591" y="790890"/>
                </a:lnTo>
                <a:lnTo>
                  <a:pt x="28728" y="831732"/>
                </a:lnTo>
                <a:lnTo>
                  <a:pt x="60953" y="863938"/>
                </a:lnTo>
                <a:lnTo>
                  <a:pt x="101811" y="885059"/>
                </a:lnTo>
                <a:lnTo>
                  <a:pt x="148843" y="892644"/>
                </a:lnTo>
                <a:lnTo>
                  <a:pt x="1298828" y="892644"/>
                </a:lnTo>
                <a:lnTo>
                  <a:pt x="1345848" y="885059"/>
                </a:lnTo>
                <a:lnTo>
                  <a:pt x="1386674" y="863938"/>
                </a:lnTo>
                <a:lnTo>
                  <a:pt x="1418862" y="831732"/>
                </a:lnTo>
                <a:lnTo>
                  <a:pt x="1439967" y="790890"/>
                </a:lnTo>
                <a:lnTo>
                  <a:pt x="1447546" y="743864"/>
                </a:lnTo>
                <a:lnTo>
                  <a:pt x="1447546" y="148716"/>
                </a:lnTo>
                <a:lnTo>
                  <a:pt x="1439967" y="101697"/>
                </a:lnTo>
                <a:lnTo>
                  <a:pt x="1418862" y="60871"/>
                </a:lnTo>
                <a:lnTo>
                  <a:pt x="1386674" y="28683"/>
                </a:lnTo>
                <a:lnTo>
                  <a:pt x="1345848" y="7578"/>
                </a:lnTo>
                <a:lnTo>
                  <a:pt x="1298828" y="0"/>
                </a:lnTo>
                <a:close/>
              </a:path>
            </a:pathLst>
          </a:custGeom>
          <a:solidFill>
            <a:srgbClr val="EDEBE0"/>
          </a:solidFill>
        </p:spPr>
        <p:txBody>
          <a:bodyPr wrap="square" lIns="0" tIns="0" rIns="0" bIns="0" rtlCol="0"/>
          <a:lstStyle/>
          <a:p>
            <a:endParaRPr/>
          </a:p>
        </p:txBody>
      </p:sp>
      <p:sp>
        <p:nvSpPr>
          <p:cNvPr id="25" name="object 25"/>
          <p:cNvSpPr/>
          <p:nvPr/>
        </p:nvSpPr>
        <p:spPr>
          <a:xfrm>
            <a:off x="6828917" y="5272659"/>
            <a:ext cx="1447800" cy="892810"/>
          </a:xfrm>
          <a:custGeom>
            <a:avLst/>
            <a:gdLst/>
            <a:ahLst/>
            <a:cxnLst/>
            <a:rect l="l" t="t" r="r" b="b"/>
            <a:pathLst>
              <a:path w="1447800" h="892810">
                <a:moveTo>
                  <a:pt x="0" y="148716"/>
                </a:moveTo>
                <a:lnTo>
                  <a:pt x="7591" y="101697"/>
                </a:lnTo>
                <a:lnTo>
                  <a:pt x="28728" y="60871"/>
                </a:lnTo>
                <a:lnTo>
                  <a:pt x="60953" y="28683"/>
                </a:lnTo>
                <a:lnTo>
                  <a:pt x="101811" y="7578"/>
                </a:lnTo>
                <a:lnTo>
                  <a:pt x="148843" y="0"/>
                </a:lnTo>
                <a:lnTo>
                  <a:pt x="1298828" y="0"/>
                </a:lnTo>
                <a:lnTo>
                  <a:pt x="1345848" y="7578"/>
                </a:lnTo>
                <a:lnTo>
                  <a:pt x="1386674" y="28683"/>
                </a:lnTo>
                <a:lnTo>
                  <a:pt x="1418862" y="60871"/>
                </a:lnTo>
                <a:lnTo>
                  <a:pt x="1439967" y="101697"/>
                </a:lnTo>
                <a:lnTo>
                  <a:pt x="1447546" y="148716"/>
                </a:lnTo>
                <a:lnTo>
                  <a:pt x="1447546" y="743864"/>
                </a:lnTo>
                <a:lnTo>
                  <a:pt x="1439967" y="790890"/>
                </a:lnTo>
                <a:lnTo>
                  <a:pt x="1418862" y="831732"/>
                </a:lnTo>
                <a:lnTo>
                  <a:pt x="1386674" y="863938"/>
                </a:lnTo>
                <a:lnTo>
                  <a:pt x="1345848" y="885059"/>
                </a:lnTo>
                <a:lnTo>
                  <a:pt x="1298828" y="892644"/>
                </a:lnTo>
                <a:lnTo>
                  <a:pt x="148843" y="892644"/>
                </a:lnTo>
                <a:lnTo>
                  <a:pt x="101811" y="885059"/>
                </a:lnTo>
                <a:lnTo>
                  <a:pt x="60953" y="863938"/>
                </a:lnTo>
                <a:lnTo>
                  <a:pt x="28728" y="831732"/>
                </a:lnTo>
                <a:lnTo>
                  <a:pt x="7591" y="790890"/>
                </a:lnTo>
                <a:lnTo>
                  <a:pt x="0" y="743864"/>
                </a:lnTo>
                <a:lnTo>
                  <a:pt x="0" y="148716"/>
                </a:lnTo>
                <a:close/>
              </a:path>
            </a:pathLst>
          </a:custGeom>
          <a:ln w="25400">
            <a:solidFill>
              <a:srgbClr val="4F81BC"/>
            </a:solidFill>
          </a:ln>
        </p:spPr>
        <p:txBody>
          <a:bodyPr wrap="square" lIns="0" tIns="0" rIns="0" bIns="0" rtlCol="0"/>
          <a:lstStyle/>
          <a:p>
            <a:endParaRPr/>
          </a:p>
        </p:txBody>
      </p:sp>
      <p:sp>
        <p:nvSpPr>
          <p:cNvPr id="26" name="object 26"/>
          <p:cNvSpPr txBox="1"/>
          <p:nvPr/>
        </p:nvSpPr>
        <p:spPr>
          <a:xfrm>
            <a:off x="7033641" y="5567578"/>
            <a:ext cx="1038860" cy="275590"/>
          </a:xfrm>
          <a:prstGeom prst="rect">
            <a:avLst/>
          </a:prstGeom>
        </p:spPr>
        <p:txBody>
          <a:bodyPr vert="horz" wrap="square" lIns="0" tIns="0" rIns="0" bIns="0" rtlCol="0">
            <a:spAutoFit/>
          </a:bodyPr>
          <a:lstStyle/>
          <a:p>
            <a:pPr marL="12700">
              <a:lnSpc>
                <a:spcPct val="100000"/>
              </a:lnSpc>
            </a:pPr>
            <a:r>
              <a:rPr sz="1600" spc="-5" dirty="0">
                <a:latin typeface="Meiryo"/>
                <a:cs typeface="Meiryo"/>
              </a:rPr>
              <a:t>積立貯蓄系</a:t>
            </a:r>
            <a:endParaRPr sz="1600">
              <a:latin typeface="Meiryo"/>
              <a:cs typeface="Meiryo"/>
            </a:endParaRPr>
          </a:p>
        </p:txBody>
      </p:sp>
      <p:sp>
        <p:nvSpPr>
          <p:cNvPr id="27" name="object 27"/>
          <p:cNvSpPr/>
          <p:nvPr/>
        </p:nvSpPr>
        <p:spPr>
          <a:xfrm>
            <a:off x="5388864" y="5337047"/>
            <a:ext cx="1318260" cy="473963"/>
          </a:xfrm>
          <a:prstGeom prst="rect">
            <a:avLst/>
          </a:prstGeom>
          <a:blipFill>
            <a:blip r:embed="rId11" cstate="print"/>
            <a:stretch>
              <a:fillRect/>
            </a:stretch>
          </a:blipFill>
        </p:spPr>
        <p:txBody>
          <a:bodyPr wrap="square" lIns="0" tIns="0" rIns="0" bIns="0" rtlCol="0"/>
          <a:lstStyle/>
          <a:p>
            <a:endParaRPr/>
          </a:p>
        </p:txBody>
      </p:sp>
      <p:sp>
        <p:nvSpPr>
          <p:cNvPr id="28" name="object 28"/>
          <p:cNvSpPr/>
          <p:nvPr/>
        </p:nvSpPr>
        <p:spPr>
          <a:xfrm>
            <a:off x="5436108" y="5364607"/>
            <a:ext cx="1224152" cy="378536"/>
          </a:xfrm>
          <a:prstGeom prst="rect">
            <a:avLst/>
          </a:prstGeom>
          <a:blipFill>
            <a:blip r:embed="rId12" cstate="print"/>
            <a:stretch>
              <a:fillRect/>
            </a:stretch>
          </a:blipFill>
        </p:spPr>
        <p:txBody>
          <a:bodyPr wrap="square" lIns="0" tIns="0" rIns="0" bIns="0" rtlCol="0"/>
          <a:lstStyle/>
          <a:p>
            <a:endParaRPr/>
          </a:p>
        </p:txBody>
      </p:sp>
      <p:sp>
        <p:nvSpPr>
          <p:cNvPr id="29" name="object 29"/>
          <p:cNvSpPr/>
          <p:nvPr/>
        </p:nvSpPr>
        <p:spPr>
          <a:xfrm>
            <a:off x="5436108" y="5364607"/>
            <a:ext cx="1224280" cy="379095"/>
          </a:xfrm>
          <a:custGeom>
            <a:avLst/>
            <a:gdLst/>
            <a:ahLst/>
            <a:cxnLst/>
            <a:rect l="l" t="t" r="r" b="b"/>
            <a:pathLst>
              <a:path w="1224279" h="379095">
                <a:moveTo>
                  <a:pt x="0" y="189230"/>
                </a:moveTo>
                <a:lnTo>
                  <a:pt x="189229" y="0"/>
                </a:lnTo>
                <a:lnTo>
                  <a:pt x="189229" y="94615"/>
                </a:lnTo>
                <a:lnTo>
                  <a:pt x="1034922" y="94615"/>
                </a:lnTo>
                <a:lnTo>
                  <a:pt x="1034922" y="0"/>
                </a:lnTo>
                <a:lnTo>
                  <a:pt x="1224152" y="189230"/>
                </a:lnTo>
                <a:lnTo>
                  <a:pt x="1034922" y="378536"/>
                </a:lnTo>
                <a:lnTo>
                  <a:pt x="1034922" y="283895"/>
                </a:lnTo>
                <a:lnTo>
                  <a:pt x="189229" y="283895"/>
                </a:lnTo>
                <a:lnTo>
                  <a:pt x="189229" y="378536"/>
                </a:lnTo>
                <a:lnTo>
                  <a:pt x="0" y="189230"/>
                </a:lnTo>
                <a:close/>
              </a:path>
            </a:pathLst>
          </a:custGeom>
          <a:ln w="9525">
            <a:solidFill>
              <a:srgbClr val="F69240"/>
            </a:solidFill>
          </a:ln>
        </p:spPr>
        <p:txBody>
          <a:bodyPr wrap="square" lIns="0" tIns="0" rIns="0" bIns="0" rtlCol="0"/>
          <a:lstStyle/>
          <a:p>
            <a:endParaRPr/>
          </a:p>
        </p:txBody>
      </p:sp>
      <p:sp>
        <p:nvSpPr>
          <p:cNvPr id="33" name="object 33"/>
          <p:cNvSpPr txBox="1">
            <a:spLocks noGrp="1"/>
          </p:cNvSpPr>
          <p:nvPr>
            <p:ph type="sldNum" sz="quarter" idx="4294967295"/>
          </p:nvPr>
        </p:nvSpPr>
        <p:spPr>
          <a:xfrm>
            <a:off x="8847963" y="6687714"/>
            <a:ext cx="194309" cy="139700"/>
          </a:xfrm>
          <a:prstGeom prst="rect">
            <a:avLst/>
          </a:prstGeom>
        </p:spPr>
        <p:txBody>
          <a:bodyPr vert="horz" wrap="square" lIns="0" tIns="0" rIns="0" bIns="0" rtlCol="0">
            <a:spAutoFit/>
          </a:bodyPr>
          <a:lstStyle/>
          <a:p>
            <a:pPr marL="25400">
              <a:lnSpc>
                <a:spcPts val="915"/>
              </a:lnSpc>
            </a:pPr>
            <a:fld id="{81D60167-4931-47E6-BA6A-407CBD079E47}" type="slidenum">
              <a:rPr dirty="0"/>
              <a:t>21</a:t>
            </a:fld>
            <a:endParaRPr dirty="0"/>
          </a:p>
        </p:txBody>
      </p:sp>
      <p:sp>
        <p:nvSpPr>
          <p:cNvPr id="31" name="object 31"/>
          <p:cNvSpPr txBox="1"/>
          <p:nvPr/>
        </p:nvSpPr>
        <p:spPr>
          <a:xfrm>
            <a:off x="5267705" y="4953000"/>
            <a:ext cx="3225800" cy="308610"/>
          </a:xfrm>
          <a:prstGeom prst="rect">
            <a:avLst/>
          </a:prstGeom>
        </p:spPr>
        <p:txBody>
          <a:bodyPr vert="horz" wrap="square" lIns="0" tIns="0" rIns="0" bIns="0" rtlCol="0">
            <a:spAutoFit/>
          </a:bodyPr>
          <a:lstStyle/>
          <a:p>
            <a:pPr marL="12700">
              <a:lnSpc>
                <a:spcPct val="100000"/>
              </a:lnSpc>
            </a:pPr>
            <a:r>
              <a:rPr sz="1800" dirty="0">
                <a:latin typeface="Meiryo"/>
                <a:cs typeface="Meiryo"/>
              </a:rPr>
              <a:t>（新サービスとの連携も視野）</a:t>
            </a:r>
            <a:endParaRPr sz="1800">
              <a:latin typeface="Meiryo"/>
              <a:cs typeface="Meiryo"/>
            </a:endParaRPr>
          </a:p>
        </p:txBody>
      </p:sp>
      <p:sp>
        <p:nvSpPr>
          <p:cNvPr id="35" name="タイトル 34"/>
          <p:cNvSpPr>
            <a:spLocks noGrp="1"/>
          </p:cNvSpPr>
          <p:nvPr>
            <p:ph type="title"/>
          </p:nvPr>
        </p:nvSpPr>
        <p:spPr>
          <a:xfrm>
            <a:off x="685671" y="6085"/>
            <a:ext cx="7772400" cy="1143000"/>
          </a:xfrm>
        </p:spPr>
        <p:txBody>
          <a:bodyPr/>
          <a:lstStyle/>
          <a:p>
            <a:r>
              <a:rPr lang="ja-JP" altLang="en-US" sz="3600" spc="-5" dirty="0">
                <a:latin typeface="+mn-ea"/>
                <a:ea typeface="+mn-ea"/>
              </a:rPr>
              <a:t>金融機関</a:t>
            </a:r>
            <a:r>
              <a:rPr lang="en-US" altLang="ja-JP" sz="3600" spc="-5" dirty="0">
                <a:latin typeface="+mn-ea"/>
                <a:ea typeface="+mn-ea"/>
              </a:rPr>
              <a:t>API</a:t>
            </a:r>
            <a:r>
              <a:rPr lang="ja-JP" altLang="en-US" sz="3600" spc="-5" dirty="0">
                <a:latin typeface="+mn-ea"/>
                <a:ea typeface="+mn-ea"/>
              </a:rPr>
              <a:t>事例　住信</a:t>
            </a:r>
            <a:r>
              <a:rPr lang="en-US" altLang="ja-JP" sz="3600" spc="-5" dirty="0">
                <a:latin typeface="+mn-ea"/>
                <a:ea typeface="+mn-ea"/>
              </a:rPr>
              <a:t>SBI</a:t>
            </a:r>
            <a:r>
              <a:rPr lang="ja-JP" altLang="en-US" sz="3600" spc="-5" dirty="0">
                <a:latin typeface="+mn-ea"/>
                <a:ea typeface="+mn-ea"/>
              </a:rPr>
              <a:t>ネット銀行</a:t>
            </a:r>
            <a:endParaRPr kumimoji="1" lang="ja-JP" altLang="en-US" sz="3600" dirty="0">
              <a:latin typeface="+mn-ea"/>
              <a:ea typeface="+mn-ea"/>
            </a:endParaRPr>
          </a:p>
        </p:txBody>
      </p:sp>
    </p:spTree>
    <p:extLst>
      <p:ext uri="{BB962C8B-B14F-4D97-AF65-F5344CB8AC3E}">
        <p14:creationId xmlns:p14="http://schemas.microsoft.com/office/powerpoint/2010/main" val="26751577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00530" y="260648"/>
            <a:ext cx="7776864" cy="492443"/>
          </a:xfrm>
          <a:prstGeom prst="rect">
            <a:avLst/>
          </a:prstGeom>
        </p:spPr>
        <p:txBody>
          <a:bodyPr vert="horz" wrap="square" lIns="0" tIns="0" rIns="0" bIns="0" rtlCol="0">
            <a:spAutoFit/>
          </a:bodyPr>
          <a:lstStyle/>
          <a:p>
            <a:pPr marL="12700">
              <a:lnSpc>
                <a:spcPct val="100000"/>
              </a:lnSpc>
            </a:pPr>
            <a:r>
              <a:rPr sz="3200" spc="-5" dirty="0" err="1"/>
              <a:t>金融機関API事例</a:t>
            </a:r>
            <a:r>
              <a:rPr lang="ja-JP" altLang="en-US" sz="3200" spc="-5" dirty="0"/>
              <a:t>　</a:t>
            </a:r>
            <a:r>
              <a:rPr sz="3200" spc="-5" dirty="0" err="1"/>
              <a:t>NTTデータとの取り組み</a:t>
            </a:r>
            <a:endParaRPr sz="3200" spc="-5" dirty="0"/>
          </a:p>
        </p:txBody>
      </p:sp>
      <p:sp>
        <p:nvSpPr>
          <p:cNvPr id="3" name="object 3"/>
          <p:cNvSpPr txBox="1"/>
          <p:nvPr/>
        </p:nvSpPr>
        <p:spPr>
          <a:xfrm>
            <a:off x="281147" y="980728"/>
            <a:ext cx="8215630" cy="1256665"/>
          </a:xfrm>
          <a:prstGeom prst="rect">
            <a:avLst/>
          </a:prstGeom>
        </p:spPr>
        <p:txBody>
          <a:bodyPr vert="horz" wrap="square" lIns="0" tIns="0" rIns="0" bIns="0" rtlCol="0">
            <a:spAutoFit/>
          </a:bodyPr>
          <a:lstStyle/>
          <a:p>
            <a:pPr marL="12700">
              <a:lnSpc>
                <a:spcPct val="100000"/>
              </a:lnSpc>
              <a:tabLst>
                <a:tab pos="354965" algn="l"/>
              </a:tabLst>
            </a:pPr>
            <a:r>
              <a:rPr sz="2000" dirty="0">
                <a:latin typeface="Arial"/>
                <a:cs typeface="Arial"/>
              </a:rPr>
              <a:t>•	</a:t>
            </a:r>
            <a:r>
              <a:rPr sz="2000" spc="-5" dirty="0">
                <a:latin typeface="Meiryo"/>
                <a:cs typeface="Meiryo"/>
              </a:rPr>
              <a:t>個人向けインターネットバンキングサービス『AnserParaSOL®』を</a:t>
            </a:r>
            <a:endParaRPr sz="2000" dirty="0">
              <a:latin typeface="Meiryo"/>
              <a:cs typeface="Meiryo"/>
            </a:endParaRPr>
          </a:p>
          <a:p>
            <a:pPr marL="355600">
              <a:lnSpc>
                <a:spcPct val="100000"/>
              </a:lnSpc>
            </a:pPr>
            <a:r>
              <a:rPr sz="2000" dirty="0">
                <a:latin typeface="Meiryo"/>
                <a:cs typeface="Meiryo"/>
              </a:rPr>
              <a:t>セキュアに接続するAPI連携サービス</a:t>
            </a:r>
          </a:p>
          <a:p>
            <a:pPr marL="355600" marR="307975" indent="-342900">
              <a:lnSpc>
                <a:spcPct val="100000"/>
              </a:lnSpc>
              <a:tabLst>
                <a:tab pos="354965" algn="l"/>
              </a:tabLst>
            </a:pPr>
            <a:r>
              <a:rPr sz="2000" dirty="0">
                <a:latin typeface="Arial"/>
                <a:cs typeface="Arial"/>
              </a:rPr>
              <a:t>•	</a:t>
            </a:r>
            <a:r>
              <a:rPr sz="2000" dirty="0">
                <a:latin typeface="Meiryo"/>
                <a:cs typeface="Meiryo"/>
              </a:rPr>
              <a:t>残高や入出金情報につ</a:t>
            </a:r>
            <a:r>
              <a:rPr sz="2000" spc="-15" dirty="0">
                <a:latin typeface="Meiryo"/>
                <a:cs typeface="Meiryo"/>
              </a:rPr>
              <a:t>い</a:t>
            </a:r>
            <a:r>
              <a:rPr sz="2000" dirty="0">
                <a:latin typeface="Meiryo"/>
                <a:cs typeface="Meiryo"/>
              </a:rPr>
              <a:t>て、</a:t>
            </a:r>
            <a:r>
              <a:rPr sz="2000" spc="-15" dirty="0">
                <a:latin typeface="Meiryo"/>
                <a:cs typeface="Meiryo"/>
              </a:rPr>
              <a:t>照</a:t>
            </a:r>
            <a:r>
              <a:rPr sz="2000" dirty="0">
                <a:latin typeface="Meiryo"/>
                <a:cs typeface="Meiryo"/>
              </a:rPr>
              <a:t>会系</a:t>
            </a:r>
            <a:r>
              <a:rPr sz="2000" spc="-15" dirty="0">
                <a:latin typeface="Meiryo"/>
                <a:cs typeface="Meiryo"/>
              </a:rPr>
              <a:t>業</a:t>
            </a:r>
            <a:r>
              <a:rPr sz="2000" dirty="0">
                <a:latin typeface="Meiryo"/>
                <a:cs typeface="Meiryo"/>
              </a:rPr>
              <a:t>務に</a:t>
            </a:r>
            <a:r>
              <a:rPr sz="2000" spc="-15" dirty="0">
                <a:latin typeface="Meiryo"/>
                <a:cs typeface="Meiryo"/>
              </a:rPr>
              <a:t>限</a:t>
            </a:r>
            <a:r>
              <a:rPr sz="2000" dirty="0">
                <a:latin typeface="Meiryo"/>
                <a:cs typeface="Meiryo"/>
              </a:rPr>
              <a:t>定し</a:t>
            </a:r>
            <a:r>
              <a:rPr sz="2000" spc="-10" dirty="0">
                <a:latin typeface="Meiryo"/>
                <a:cs typeface="Meiryo"/>
              </a:rPr>
              <a:t>た</a:t>
            </a:r>
            <a:r>
              <a:rPr sz="2000" dirty="0">
                <a:latin typeface="Meiryo"/>
                <a:cs typeface="Meiryo"/>
              </a:rPr>
              <a:t>A</a:t>
            </a:r>
            <a:r>
              <a:rPr sz="2000" spc="-10" dirty="0">
                <a:latin typeface="Meiryo"/>
                <a:cs typeface="Meiryo"/>
              </a:rPr>
              <a:t>P</a:t>
            </a:r>
            <a:r>
              <a:rPr sz="2000" spc="-5" dirty="0">
                <a:latin typeface="Meiryo"/>
                <a:cs typeface="Meiryo"/>
              </a:rPr>
              <a:t>I</a:t>
            </a:r>
            <a:r>
              <a:rPr sz="2000" dirty="0">
                <a:latin typeface="Meiryo"/>
                <a:cs typeface="Meiryo"/>
              </a:rPr>
              <a:t>を年度</a:t>
            </a:r>
            <a:r>
              <a:rPr sz="2000" spc="-15" dirty="0">
                <a:latin typeface="Meiryo"/>
                <a:cs typeface="Meiryo"/>
              </a:rPr>
              <a:t>内</a:t>
            </a:r>
            <a:r>
              <a:rPr sz="2000" dirty="0">
                <a:latin typeface="Meiryo"/>
                <a:cs typeface="Meiryo"/>
              </a:rPr>
              <a:t>に  活用開始予定</a:t>
            </a:r>
          </a:p>
        </p:txBody>
      </p:sp>
      <p:sp>
        <p:nvSpPr>
          <p:cNvPr id="4" name="object 4"/>
          <p:cNvSpPr/>
          <p:nvPr/>
        </p:nvSpPr>
        <p:spPr>
          <a:xfrm>
            <a:off x="258267" y="2465451"/>
            <a:ext cx="8637270" cy="4392549"/>
          </a:xfrm>
          <a:prstGeom prst="rect">
            <a:avLst/>
          </a:prstGeom>
          <a:blipFill>
            <a:blip r:embed="rId2" cstate="print"/>
            <a:stretch>
              <a:fillRect/>
            </a:stretch>
          </a:blipFill>
        </p:spPr>
        <p:txBody>
          <a:bodyPr wrap="square" lIns="0" tIns="0" rIns="0" bIns="0" rtlCol="0"/>
          <a:lstStyle/>
          <a:p>
            <a:endParaRPr/>
          </a:p>
        </p:txBody>
      </p:sp>
      <p:sp>
        <p:nvSpPr>
          <p:cNvPr id="6" name="object 6"/>
          <p:cNvSpPr txBox="1">
            <a:spLocks noGrp="1"/>
          </p:cNvSpPr>
          <p:nvPr>
            <p:ph type="sldNum" sz="quarter" idx="4294967295"/>
          </p:nvPr>
        </p:nvSpPr>
        <p:spPr>
          <a:xfrm>
            <a:off x="8847963" y="6687714"/>
            <a:ext cx="194309" cy="139700"/>
          </a:xfrm>
          <a:prstGeom prst="rect">
            <a:avLst/>
          </a:prstGeom>
        </p:spPr>
        <p:txBody>
          <a:bodyPr vert="horz" wrap="square" lIns="0" tIns="0" rIns="0" bIns="0" rtlCol="0">
            <a:spAutoFit/>
          </a:bodyPr>
          <a:lstStyle/>
          <a:p>
            <a:pPr marL="25400">
              <a:lnSpc>
                <a:spcPts val="915"/>
              </a:lnSpc>
            </a:pPr>
            <a:fld id="{81D60167-4931-47E6-BA6A-407CBD079E47}" type="slidenum">
              <a:rPr dirty="0"/>
              <a:t>22</a:t>
            </a:fld>
            <a:endParaRPr dirty="0"/>
          </a:p>
        </p:txBody>
      </p:sp>
    </p:spTree>
    <p:extLst>
      <p:ext uri="{BB962C8B-B14F-4D97-AF65-F5344CB8AC3E}">
        <p14:creationId xmlns:p14="http://schemas.microsoft.com/office/powerpoint/2010/main" val="23002414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61056" y="188640"/>
            <a:ext cx="4597400" cy="553998"/>
          </a:xfrm>
          <a:prstGeom prst="rect">
            <a:avLst/>
          </a:prstGeom>
        </p:spPr>
        <p:txBody>
          <a:bodyPr vert="horz" wrap="square" lIns="0" tIns="0" rIns="0" bIns="0" rtlCol="0">
            <a:spAutoFit/>
          </a:bodyPr>
          <a:lstStyle/>
          <a:p>
            <a:pPr marL="12700">
              <a:lnSpc>
                <a:spcPct val="100000"/>
              </a:lnSpc>
            </a:pPr>
            <a:r>
              <a:rPr sz="3600" spc="-5" dirty="0" err="1"/>
              <a:t>みずほ銀行との連携</a:t>
            </a:r>
            <a:endParaRPr sz="3600" spc="-5" dirty="0"/>
          </a:p>
        </p:txBody>
      </p:sp>
      <p:sp>
        <p:nvSpPr>
          <p:cNvPr id="3" name="object 3"/>
          <p:cNvSpPr/>
          <p:nvPr/>
        </p:nvSpPr>
        <p:spPr>
          <a:xfrm>
            <a:off x="1154569" y="1772816"/>
            <a:ext cx="6810375" cy="4791075"/>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258266" y="908720"/>
            <a:ext cx="8602980" cy="647065"/>
          </a:xfrm>
          <a:prstGeom prst="rect">
            <a:avLst/>
          </a:prstGeom>
        </p:spPr>
        <p:txBody>
          <a:bodyPr vert="horz" wrap="square" lIns="0" tIns="0" rIns="0" bIns="0" rtlCol="0">
            <a:spAutoFit/>
          </a:bodyPr>
          <a:lstStyle/>
          <a:p>
            <a:pPr marL="12700">
              <a:lnSpc>
                <a:spcPct val="100000"/>
              </a:lnSpc>
              <a:tabLst>
                <a:tab pos="354965" algn="l"/>
              </a:tabLst>
            </a:pPr>
            <a:r>
              <a:rPr sz="2000" dirty="0">
                <a:latin typeface="Arial"/>
                <a:cs typeface="Arial"/>
              </a:rPr>
              <a:t>•	</a:t>
            </a:r>
            <a:r>
              <a:rPr sz="2000" dirty="0">
                <a:latin typeface="Meiryo"/>
                <a:cs typeface="Meiryo"/>
              </a:rPr>
              <a:t>「M</a:t>
            </a:r>
            <a:r>
              <a:rPr sz="2000" spc="-5" dirty="0">
                <a:latin typeface="Meiryo"/>
                <a:cs typeface="Meiryo"/>
              </a:rPr>
              <a:t>F</a:t>
            </a:r>
            <a:r>
              <a:rPr sz="2000" dirty="0">
                <a:latin typeface="Meiryo"/>
                <a:cs typeface="Meiryo"/>
              </a:rPr>
              <a:t>クラウド請求書</a:t>
            </a:r>
            <a:r>
              <a:rPr sz="2000" spc="-15" dirty="0">
                <a:latin typeface="Meiryo"/>
                <a:cs typeface="Meiryo"/>
              </a:rPr>
              <a:t>／</a:t>
            </a:r>
            <a:r>
              <a:rPr sz="2000" dirty="0">
                <a:latin typeface="Meiryo"/>
                <a:cs typeface="Meiryo"/>
              </a:rPr>
              <a:t>消込</a:t>
            </a:r>
            <a:r>
              <a:rPr sz="2000" spc="-15" dirty="0">
                <a:latin typeface="Meiryo"/>
                <a:cs typeface="Meiryo"/>
              </a:rPr>
              <a:t>」</a:t>
            </a:r>
            <a:r>
              <a:rPr sz="2000" dirty="0">
                <a:latin typeface="Meiryo"/>
                <a:cs typeface="Meiryo"/>
              </a:rPr>
              <a:t>サー</a:t>
            </a:r>
            <a:r>
              <a:rPr sz="2000" spc="-15" dirty="0">
                <a:latin typeface="Meiryo"/>
                <a:cs typeface="Meiryo"/>
              </a:rPr>
              <a:t>ビ</a:t>
            </a:r>
            <a:r>
              <a:rPr sz="2000" dirty="0">
                <a:latin typeface="Meiryo"/>
                <a:cs typeface="Meiryo"/>
              </a:rPr>
              <a:t>スに</a:t>
            </a:r>
            <a:r>
              <a:rPr sz="2000" spc="-15" dirty="0">
                <a:latin typeface="Meiryo"/>
                <a:cs typeface="Meiryo"/>
              </a:rPr>
              <a:t>お</a:t>
            </a:r>
            <a:r>
              <a:rPr sz="2000" dirty="0">
                <a:latin typeface="Meiryo"/>
                <a:cs typeface="Meiryo"/>
              </a:rPr>
              <a:t>いて</a:t>
            </a:r>
            <a:r>
              <a:rPr sz="2000" spc="-15" dirty="0">
                <a:latin typeface="Meiryo"/>
                <a:cs typeface="Meiryo"/>
              </a:rPr>
              <a:t>バ</a:t>
            </a:r>
            <a:r>
              <a:rPr sz="2000" dirty="0">
                <a:latin typeface="Meiryo"/>
                <a:cs typeface="Meiryo"/>
              </a:rPr>
              <a:t>ーチ</a:t>
            </a:r>
            <a:r>
              <a:rPr sz="2000" spc="-15" dirty="0">
                <a:latin typeface="Meiryo"/>
                <a:cs typeface="Meiryo"/>
              </a:rPr>
              <a:t>ャ</a:t>
            </a:r>
            <a:r>
              <a:rPr sz="2000" dirty="0">
                <a:latin typeface="Meiryo"/>
                <a:cs typeface="Meiryo"/>
              </a:rPr>
              <a:t>ル口</a:t>
            </a:r>
            <a:r>
              <a:rPr sz="2000" spc="-15" dirty="0">
                <a:latin typeface="Meiryo"/>
                <a:cs typeface="Meiryo"/>
              </a:rPr>
              <a:t>座</a:t>
            </a:r>
            <a:r>
              <a:rPr sz="2000" dirty="0">
                <a:latin typeface="Meiryo"/>
                <a:cs typeface="Meiryo"/>
              </a:rPr>
              <a:t>との</a:t>
            </a:r>
            <a:r>
              <a:rPr sz="2000" spc="-15" dirty="0">
                <a:latin typeface="Meiryo"/>
                <a:cs typeface="Meiryo"/>
              </a:rPr>
              <a:t>連</a:t>
            </a:r>
            <a:r>
              <a:rPr sz="2000" dirty="0">
                <a:latin typeface="Meiryo"/>
                <a:cs typeface="Meiryo"/>
              </a:rPr>
              <a:t>携</a:t>
            </a:r>
          </a:p>
          <a:p>
            <a:pPr marL="355600">
              <a:lnSpc>
                <a:spcPct val="100000"/>
              </a:lnSpc>
            </a:pPr>
            <a:r>
              <a:rPr sz="2000" dirty="0">
                <a:latin typeface="Meiryo"/>
                <a:cs typeface="Meiryo"/>
              </a:rPr>
              <a:t>を開始</a:t>
            </a:r>
          </a:p>
        </p:txBody>
      </p:sp>
      <p:sp>
        <p:nvSpPr>
          <p:cNvPr id="6" name="object 6"/>
          <p:cNvSpPr txBox="1">
            <a:spLocks noGrp="1"/>
          </p:cNvSpPr>
          <p:nvPr>
            <p:ph type="sldNum" sz="quarter" idx="4294967295"/>
          </p:nvPr>
        </p:nvSpPr>
        <p:spPr>
          <a:xfrm>
            <a:off x="8847963" y="6687714"/>
            <a:ext cx="194309" cy="139700"/>
          </a:xfrm>
          <a:prstGeom prst="rect">
            <a:avLst/>
          </a:prstGeom>
        </p:spPr>
        <p:txBody>
          <a:bodyPr vert="horz" wrap="square" lIns="0" tIns="0" rIns="0" bIns="0" rtlCol="0">
            <a:spAutoFit/>
          </a:bodyPr>
          <a:lstStyle/>
          <a:p>
            <a:pPr marL="25400">
              <a:lnSpc>
                <a:spcPts val="915"/>
              </a:lnSpc>
            </a:pPr>
            <a:fld id="{81D60167-4931-47E6-BA6A-407CBD079E47}" type="slidenum">
              <a:rPr dirty="0"/>
              <a:t>23</a:t>
            </a:fld>
            <a:endParaRPr dirty="0"/>
          </a:p>
        </p:txBody>
      </p:sp>
    </p:spTree>
    <p:extLst>
      <p:ext uri="{BB962C8B-B14F-4D97-AF65-F5344CB8AC3E}">
        <p14:creationId xmlns:p14="http://schemas.microsoft.com/office/powerpoint/2010/main" val="293522703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116632"/>
            <a:ext cx="7772400" cy="1143000"/>
          </a:xfrm>
        </p:spPr>
        <p:txBody>
          <a:bodyPr/>
          <a:lstStyle/>
          <a:p>
            <a:r>
              <a:rPr kumimoji="1" lang="ja-JP" altLang="en-US" sz="3600" dirty="0">
                <a:latin typeface="HG丸ｺﾞｼｯｸM-PRO" panose="020F0600000000000000" pitchFamily="50" charset="-128"/>
                <a:ea typeface="HG丸ｺﾞｼｯｸM-PRO" panose="020F0600000000000000" pitchFamily="50" charset="-128"/>
              </a:rPr>
              <a:t>経営の見える化</a:t>
            </a:r>
            <a:br>
              <a:rPr kumimoji="1" lang="en-US" altLang="ja-JP" sz="3600" dirty="0">
                <a:latin typeface="HG丸ｺﾞｼｯｸM-PRO" panose="020F0600000000000000" pitchFamily="50" charset="-128"/>
                <a:ea typeface="HG丸ｺﾞｼｯｸM-PRO" panose="020F0600000000000000" pitchFamily="50" charset="-128"/>
              </a:rPr>
            </a:br>
            <a:r>
              <a:rPr lang="ja-JP" altLang="en-US" sz="1600" dirty="0">
                <a:latin typeface="HG丸ｺﾞｼｯｸM-PRO" panose="020F0600000000000000" pitchFamily="50" charset="-128"/>
                <a:ea typeface="HG丸ｺﾞｼｯｸM-PRO" panose="020F0600000000000000" pitchFamily="50" charset="-128"/>
              </a:rPr>
              <a:t>～</a:t>
            </a:r>
            <a:r>
              <a:rPr lang="ja-JP" altLang="en-US" sz="1600" dirty="0"/>
              <a:t>イトウスポーツはクラウド＆モバイルでビジネスを変えた</a:t>
            </a:r>
            <a:r>
              <a:rPr lang="ja-JP" altLang="en-US" sz="1600" dirty="0">
                <a:latin typeface="HG丸ｺﾞｼｯｸM-PRO" panose="020F0600000000000000" pitchFamily="50" charset="-128"/>
                <a:ea typeface="HG丸ｺﾞｼｯｸM-PRO" panose="020F0600000000000000" pitchFamily="50" charset="-128"/>
              </a:rPr>
              <a:t>～</a:t>
            </a:r>
            <a:endParaRPr kumimoji="1" lang="ja-JP" altLang="en-US" sz="1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251520" y="1772816"/>
            <a:ext cx="8664997" cy="4392488"/>
          </a:xfrm>
        </p:spPr>
        <p:txBody>
          <a:bodyPr/>
          <a:lstStyle/>
          <a:p>
            <a:r>
              <a:rPr lang="ja-JP" altLang="en-US" sz="2400" dirty="0"/>
              <a:t>神奈川県小田原、野球関連製品を中心に手がける</a:t>
            </a:r>
            <a:r>
              <a:rPr lang="ja-JP" altLang="en-US" sz="2400" dirty="0">
                <a:solidFill>
                  <a:srgbClr val="FF0000"/>
                </a:solidFill>
              </a:rPr>
              <a:t>スポーツ</a:t>
            </a:r>
            <a:r>
              <a:rPr lang="ja-JP" altLang="en-US" sz="2400" dirty="0"/>
              <a:t>用品店。</a:t>
            </a:r>
            <a:endParaRPr lang="en-US" altLang="ja-JP" sz="2400" dirty="0"/>
          </a:p>
          <a:p>
            <a:r>
              <a:rPr lang="ja-JP" altLang="en-US" sz="2400" dirty="0"/>
              <a:t>クラウド会計ソフト </a:t>
            </a:r>
            <a:r>
              <a:rPr lang="en-US" altLang="ja-JP" sz="2400" dirty="0" err="1"/>
              <a:t>freee</a:t>
            </a:r>
            <a:r>
              <a:rPr lang="ja-JP" altLang="en-US" sz="2400" dirty="0"/>
              <a:t>や</a:t>
            </a:r>
            <a:r>
              <a:rPr lang="en-US" altLang="ja-JP" sz="2400" dirty="0"/>
              <a:t>Air</a:t>
            </a:r>
            <a:r>
              <a:rPr lang="ja-JP" altLang="en-US" sz="2400" dirty="0"/>
              <a:t>レジ、</a:t>
            </a:r>
            <a:r>
              <a:rPr lang="en-US" altLang="ja-JP" sz="2400" dirty="0"/>
              <a:t>Square</a:t>
            </a:r>
            <a:r>
              <a:rPr lang="ja-JP" altLang="en-US" sz="2400" dirty="0"/>
              <a:t>など最新の</a:t>
            </a:r>
            <a:r>
              <a:rPr lang="en-US" altLang="ja-JP" sz="2400" dirty="0"/>
              <a:t>IT</a:t>
            </a:r>
            <a:r>
              <a:rPr lang="ja-JP" altLang="en-US" sz="2400" dirty="0"/>
              <a:t>ツールで経営者夫婦が</a:t>
            </a:r>
            <a:r>
              <a:rPr lang="ja-JP" altLang="en-US" sz="2400" dirty="0">
                <a:solidFill>
                  <a:srgbClr val="FF0000"/>
                </a:solidFill>
              </a:rPr>
              <a:t>経営の見える化</a:t>
            </a:r>
            <a:endParaRPr lang="en-US" altLang="ja-JP" sz="2400" dirty="0">
              <a:solidFill>
                <a:srgbClr val="FF0000"/>
              </a:solidFill>
            </a:endParaRPr>
          </a:p>
          <a:p>
            <a:r>
              <a:rPr lang="ja-JP" altLang="en-US" sz="2400" dirty="0"/>
              <a:t>経理を担当しているのは奥様の早苗さん、税理士ではなく、</a:t>
            </a:r>
            <a:r>
              <a:rPr lang="ja-JP" altLang="en-US" sz="2400" dirty="0">
                <a:solidFill>
                  <a:srgbClr val="FF0000"/>
                </a:solidFill>
              </a:rPr>
              <a:t>自らがデータを入力</a:t>
            </a:r>
            <a:r>
              <a:rPr lang="ja-JP" altLang="en-US" sz="2400" dirty="0"/>
              <a:t>することで、商売の状態や数字の流れが一目で</a:t>
            </a:r>
            <a:endParaRPr lang="en-US" altLang="ja-JP" sz="2400" dirty="0"/>
          </a:p>
          <a:p>
            <a:r>
              <a:rPr lang="ja-JP" altLang="en-US" sz="2400" dirty="0"/>
              <a:t>ネット環境があれば、気になる時に会計データをチェック</a:t>
            </a:r>
            <a:endParaRPr lang="en-US" altLang="ja-JP" sz="2400" dirty="0"/>
          </a:p>
          <a:p>
            <a:r>
              <a:rPr lang="ja-JP" altLang="en-US" sz="2400" dirty="0"/>
              <a:t>「自社の売上・仕入れ、銀行の残高もすべて連動、今日の収支もメールで」自動化の恩恵で時間が節約、「子育ての時間がとれるようになった」「電卓に向かっている時間が減った」</a:t>
            </a:r>
            <a:endParaRPr kumimoji="1" lang="ja-JP" altLang="en-US" sz="2400" dirty="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60333" y="404664"/>
            <a:ext cx="1656184" cy="1104123"/>
          </a:xfrm>
          <a:prstGeom prst="rect">
            <a:avLst/>
          </a:prstGeom>
        </p:spPr>
      </p:pic>
      <p:sp>
        <p:nvSpPr>
          <p:cNvPr id="5" name="スライド番号プレースホルダー 4"/>
          <p:cNvSpPr>
            <a:spLocks noGrp="1"/>
          </p:cNvSpPr>
          <p:nvPr>
            <p:ph type="sldNum" sz="quarter" idx="12"/>
          </p:nvPr>
        </p:nvSpPr>
        <p:spPr/>
        <p:txBody>
          <a:bodyPr/>
          <a:lstStyle/>
          <a:p>
            <a:pPr>
              <a:defRPr/>
            </a:pPr>
            <a:fld id="{616F155D-117D-428A-BD4D-80A0BA07BA9F}" type="slidenum">
              <a:rPr lang="en-US" altLang="ja-JP" smtClean="0"/>
              <a:pPr>
                <a:defRPr/>
              </a:pPr>
              <a:t>24</a:t>
            </a:fld>
            <a:endParaRPr lang="en-US" altLang="ja-JP"/>
          </a:p>
        </p:txBody>
      </p:sp>
    </p:spTree>
    <p:extLst>
      <p:ext uri="{BB962C8B-B14F-4D97-AF65-F5344CB8AC3E}">
        <p14:creationId xmlns:p14="http://schemas.microsoft.com/office/powerpoint/2010/main" val="336668151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404664"/>
            <a:ext cx="7772400" cy="1143000"/>
          </a:xfrm>
        </p:spPr>
        <p:txBody>
          <a:bodyPr/>
          <a:lstStyle/>
          <a:p>
            <a:r>
              <a:rPr kumimoji="1" lang="ja-JP" altLang="en-US" sz="3600" dirty="0">
                <a:latin typeface="HG丸ｺﾞｼｯｸM-PRO" panose="020F0600000000000000" pitchFamily="50" charset="-128"/>
                <a:ea typeface="HG丸ｺﾞｼｯｸM-PRO" panose="020F0600000000000000" pitchFamily="50" charset="-128"/>
              </a:rPr>
              <a:t>投資ファイナンスチェーン</a:t>
            </a:r>
          </a:p>
        </p:txBody>
      </p:sp>
      <p:graphicFrame>
        <p:nvGraphicFramePr>
          <p:cNvPr id="4" name="図表 3"/>
          <p:cNvGraphicFramePr/>
          <p:nvPr>
            <p:extLst>
              <p:ext uri="{D42A27DB-BD31-4B8C-83A1-F6EECF244321}">
                <p14:modId xmlns:p14="http://schemas.microsoft.com/office/powerpoint/2010/main" val="1435307468"/>
              </p:ext>
            </p:extLst>
          </p:nvPr>
        </p:nvGraphicFramePr>
        <p:xfrm>
          <a:off x="467544" y="1484784"/>
          <a:ext cx="828092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p:cNvSpPr txBox="1"/>
          <p:nvPr/>
        </p:nvSpPr>
        <p:spPr>
          <a:xfrm>
            <a:off x="1115616" y="5661248"/>
            <a:ext cx="6120680" cy="461665"/>
          </a:xfrm>
          <a:prstGeom prst="rect">
            <a:avLst/>
          </a:prstGeom>
          <a:noFill/>
        </p:spPr>
        <p:txBody>
          <a:bodyPr wrap="square" rtlCol="0">
            <a:spAutoFit/>
          </a:bodyPr>
          <a:lstStyle/>
          <a:p>
            <a:r>
              <a:rPr kumimoji="1" lang="ja-JP" altLang="en-US" dirty="0"/>
              <a:t>継続性より</a:t>
            </a:r>
            <a:r>
              <a:rPr lang="ja-JP" altLang="en-US" dirty="0"/>
              <a:t>プロジェクト</a:t>
            </a:r>
            <a:r>
              <a:rPr kumimoji="1" lang="ja-JP" altLang="en-US" dirty="0"/>
              <a:t>単体の収益</a:t>
            </a:r>
          </a:p>
        </p:txBody>
      </p:sp>
      <p:sp>
        <p:nvSpPr>
          <p:cNvPr id="3" name="スライド番号プレースホルダー 2"/>
          <p:cNvSpPr>
            <a:spLocks noGrp="1"/>
          </p:cNvSpPr>
          <p:nvPr>
            <p:ph type="sldNum" sz="quarter" idx="12"/>
          </p:nvPr>
        </p:nvSpPr>
        <p:spPr/>
        <p:txBody>
          <a:bodyPr/>
          <a:lstStyle/>
          <a:p>
            <a:pPr>
              <a:defRPr/>
            </a:pPr>
            <a:fld id="{616F155D-117D-428A-BD4D-80A0BA07BA9F}" type="slidenum">
              <a:rPr lang="en-US" altLang="ja-JP" smtClean="0"/>
              <a:pPr>
                <a:defRPr/>
              </a:pPr>
              <a:t>25</a:t>
            </a:fld>
            <a:endParaRPr lang="en-US" altLang="ja-JP"/>
          </a:p>
        </p:txBody>
      </p:sp>
    </p:spTree>
    <p:extLst>
      <p:ext uri="{BB962C8B-B14F-4D97-AF65-F5344CB8AC3E}">
        <p14:creationId xmlns:p14="http://schemas.microsoft.com/office/powerpoint/2010/main" val="65250745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404664"/>
            <a:ext cx="7772400" cy="1143000"/>
          </a:xfrm>
        </p:spPr>
        <p:txBody>
          <a:bodyPr/>
          <a:lstStyle/>
          <a:p>
            <a:r>
              <a:rPr kumimoji="1" lang="ja-JP" altLang="en-US" sz="3600" dirty="0">
                <a:latin typeface="HG丸ｺﾞｼｯｸM-PRO" panose="020F0600000000000000" pitchFamily="50" charset="-128"/>
                <a:ea typeface="HG丸ｺﾞｼｯｸM-PRO" panose="020F0600000000000000" pitchFamily="50" charset="-128"/>
              </a:rPr>
              <a:t>オペレーショナル</a:t>
            </a:r>
            <a:br>
              <a:rPr kumimoji="1" lang="en-US" altLang="ja-JP" sz="3600" dirty="0">
                <a:latin typeface="HG丸ｺﾞｼｯｸM-PRO" panose="020F0600000000000000" pitchFamily="50" charset="-128"/>
                <a:ea typeface="HG丸ｺﾞｼｯｸM-PRO" panose="020F0600000000000000" pitchFamily="50" charset="-128"/>
              </a:rPr>
            </a:br>
            <a:r>
              <a:rPr kumimoji="1" lang="ja-JP" altLang="en-US" sz="3600" dirty="0">
                <a:latin typeface="HG丸ｺﾞｼｯｸM-PRO" panose="020F0600000000000000" pitchFamily="50" charset="-128"/>
                <a:ea typeface="HG丸ｺﾞｼｯｸM-PRO" panose="020F0600000000000000" pitchFamily="50" charset="-128"/>
              </a:rPr>
              <a:t>ファイナンスチェーン</a:t>
            </a:r>
          </a:p>
        </p:txBody>
      </p:sp>
      <p:graphicFrame>
        <p:nvGraphicFramePr>
          <p:cNvPr id="4" name="図表 3"/>
          <p:cNvGraphicFramePr/>
          <p:nvPr>
            <p:extLst>
              <p:ext uri="{D42A27DB-BD31-4B8C-83A1-F6EECF244321}">
                <p14:modId xmlns:p14="http://schemas.microsoft.com/office/powerpoint/2010/main" val="874299128"/>
              </p:ext>
            </p:extLst>
          </p:nvPr>
        </p:nvGraphicFramePr>
        <p:xfrm>
          <a:off x="107504" y="1397248"/>
          <a:ext cx="8784976" cy="4280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p:cNvSpPr txBox="1"/>
          <p:nvPr/>
        </p:nvSpPr>
        <p:spPr>
          <a:xfrm>
            <a:off x="1115616" y="5661248"/>
            <a:ext cx="6120680" cy="461665"/>
          </a:xfrm>
          <a:prstGeom prst="rect">
            <a:avLst/>
          </a:prstGeom>
          <a:noFill/>
        </p:spPr>
        <p:txBody>
          <a:bodyPr wrap="square" rtlCol="0">
            <a:spAutoFit/>
          </a:bodyPr>
          <a:lstStyle/>
          <a:p>
            <a:r>
              <a:rPr kumimoji="1" lang="ja-JP" altLang="en-US" dirty="0"/>
              <a:t>仕入から回収までの運転資金</a:t>
            </a:r>
          </a:p>
        </p:txBody>
      </p:sp>
      <p:sp>
        <p:nvSpPr>
          <p:cNvPr id="3" name="スライド番号プレースホルダー 2"/>
          <p:cNvSpPr>
            <a:spLocks noGrp="1"/>
          </p:cNvSpPr>
          <p:nvPr>
            <p:ph type="sldNum" sz="quarter" idx="12"/>
          </p:nvPr>
        </p:nvSpPr>
        <p:spPr/>
        <p:txBody>
          <a:bodyPr/>
          <a:lstStyle/>
          <a:p>
            <a:pPr>
              <a:defRPr/>
            </a:pPr>
            <a:fld id="{616F155D-117D-428A-BD4D-80A0BA07BA9F}" type="slidenum">
              <a:rPr lang="en-US" altLang="ja-JP" smtClean="0"/>
              <a:pPr>
                <a:defRPr/>
              </a:pPr>
              <a:t>26</a:t>
            </a:fld>
            <a:endParaRPr lang="en-US" altLang="ja-JP"/>
          </a:p>
        </p:txBody>
      </p:sp>
    </p:spTree>
    <p:extLst>
      <p:ext uri="{BB962C8B-B14F-4D97-AF65-F5344CB8AC3E}">
        <p14:creationId xmlns:p14="http://schemas.microsoft.com/office/powerpoint/2010/main" val="187661042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152400"/>
            <a:ext cx="7772400" cy="1143000"/>
          </a:xfrm>
        </p:spPr>
        <p:txBody>
          <a:bodyPr/>
          <a:lstStyle/>
          <a:p>
            <a:r>
              <a:rPr lang="ja-JP" altLang="en-US" sz="3600" dirty="0">
                <a:latin typeface="HG丸ｺﾞｼｯｸM-PRO" pitchFamily="50" charset="-128"/>
                <a:ea typeface="HG丸ｺﾞｼｯｸM-PRO" pitchFamily="50" charset="-128"/>
              </a:rPr>
              <a:t>業務の</a:t>
            </a:r>
            <a:r>
              <a:rPr lang="en-US" altLang="ja-JP" sz="3600" dirty="0">
                <a:latin typeface="HG丸ｺﾞｼｯｸM-PRO" pitchFamily="50" charset="-128"/>
                <a:ea typeface="HG丸ｺﾞｼｯｸM-PRO" pitchFamily="50" charset="-128"/>
              </a:rPr>
              <a:t>IoT</a:t>
            </a:r>
            <a:r>
              <a:rPr lang="ja-JP" altLang="en-US" sz="3600" dirty="0">
                <a:latin typeface="HG丸ｺﾞｼｯｸM-PRO" pitchFamily="50" charset="-128"/>
                <a:ea typeface="HG丸ｺﾞｼｯｸM-PRO" pitchFamily="50" charset="-128"/>
              </a:rPr>
              <a:t>化</a:t>
            </a:r>
            <a:endParaRPr kumimoji="1" lang="ja-JP" altLang="en-US" sz="3600" dirty="0">
              <a:latin typeface="HG丸ｺﾞｼｯｸM-PRO" pitchFamily="50" charset="-128"/>
              <a:ea typeface="HG丸ｺﾞｼｯｸM-PRO" pitchFamily="50" charset="-128"/>
            </a:endParaRPr>
          </a:p>
        </p:txBody>
      </p:sp>
      <p:sp>
        <p:nvSpPr>
          <p:cNvPr id="3" name="コンテンツ プレースホルダー 2"/>
          <p:cNvSpPr>
            <a:spLocks noGrp="1"/>
          </p:cNvSpPr>
          <p:nvPr>
            <p:ph idx="1"/>
          </p:nvPr>
        </p:nvSpPr>
        <p:spPr>
          <a:xfrm>
            <a:off x="5749788" y="4338209"/>
            <a:ext cx="2983463" cy="792088"/>
          </a:xfrm>
        </p:spPr>
        <p:txBody>
          <a:bodyPr/>
          <a:lstStyle/>
          <a:p>
            <a:r>
              <a:rPr kumimoji="1" lang="ja-JP" altLang="en-US" sz="2000" dirty="0"/>
              <a:t>伝票入力の削減</a:t>
            </a:r>
            <a:endParaRPr kumimoji="1" lang="en-US" altLang="ja-JP" sz="2000" dirty="0"/>
          </a:p>
          <a:p>
            <a:r>
              <a:rPr lang="ja-JP" altLang="en-US" sz="2000" dirty="0"/>
              <a:t>消込処理の削減</a:t>
            </a:r>
            <a:endParaRPr kumimoji="1" lang="ja-JP" altLang="en-US" sz="2000" dirty="0"/>
          </a:p>
        </p:txBody>
      </p:sp>
      <p:pic>
        <p:nvPicPr>
          <p:cNvPr id="5" name="Picture 5" descr="C:\Users\kmatsu\AppData\Local\Microsoft\Windows\Temporary Internet Files\Content.IE5\WDC5I0YS\onedrive[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0349" y="2860766"/>
            <a:ext cx="2825262" cy="107558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図表 3"/>
          <p:cNvGraphicFramePr/>
          <p:nvPr>
            <p:extLst>
              <p:ext uri="{D42A27DB-BD31-4B8C-83A1-F6EECF244321}">
                <p14:modId xmlns:p14="http://schemas.microsoft.com/office/powerpoint/2010/main" val="2685744967"/>
              </p:ext>
            </p:extLst>
          </p:nvPr>
        </p:nvGraphicFramePr>
        <p:xfrm>
          <a:off x="1043608" y="1519899"/>
          <a:ext cx="6408712" cy="9361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7828" name="Picture 4" descr="C:\Users\kmatsu\AppData\Local\Microsoft\Windows\Temporary Internet Files\Content.IE5\5OMQRA2A\lgi01a201405140200[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43551" y="2456003"/>
            <a:ext cx="1922564" cy="1616531"/>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251707" y="4072534"/>
            <a:ext cx="5053904" cy="1323439"/>
          </a:xfrm>
          <a:prstGeom prst="rect">
            <a:avLst/>
          </a:prstGeom>
          <a:noFill/>
        </p:spPr>
        <p:txBody>
          <a:bodyPr wrap="square" rtlCol="0">
            <a:spAutoFit/>
          </a:bodyPr>
          <a:lstStyle/>
          <a:p>
            <a:pPr marL="457200" indent="-457200">
              <a:buFont typeface="+mj-lt"/>
              <a:buAutoNum type="arabicPeriod"/>
            </a:pPr>
            <a:r>
              <a:rPr kumimoji="1" lang="ja-JP" altLang="en-US" sz="2000" dirty="0"/>
              <a:t>共通</a:t>
            </a:r>
            <a:r>
              <a:rPr kumimoji="1" lang="en-US" altLang="ja-JP" sz="2000" dirty="0"/>
              <a:t>EDI</a:t>
            </a:r>
            <a:r>
              <a:rPr kumimoji="1" lang="ja-JP" altLang="en-US" sz="2000" dirty="0"/>
              <a:t>からの受注</a:t>
            </a:r>
            <a:endParaRPr kumimoji="1" lang="en-US" altLang="ja-JP" sz="2000" dirty="0"/>
          </a:p>
          <a:p>
            <a:pPr marL="457200" indent="-457200">
              <a:buFont typeface="+mj-lt"/>
              <a:buAutoNum type="arabicPeriod"/>
            </a:pPr>
            <a:r>
              <a:rPr kumimoji="1" lang="ja-JP" altLang="en-US" sz="2000" dirty="0"/>
              <a:t>請求クラウド</a:t>
            </a:r>
            <a:endParaRPr kumimoji="1" lang="en-US" altLang="ja-JP" sz="2000" dirty="0"/>
          </a:p>
          <a:p>
            <a:pPr marL="457200" indent="-457200">
              <a:buFont typeface="+mj-lt"/>
              <a:buAutoNum type="arabicPeriod"/>
            </a:pPr>
            <a:r>
              <a:rPr kumimoji="1" lang="ja-JP" altLang="en-US" sz="2000" dirty="0"/>
              <a:t>クレジット、イージーペイ支払い</a:t>
            </a:r>
            <a:endParaRPr kumimoji="1" lang="en-US" altLang="ja-JP" sz="2000" dirty="0"/>
          </a:p>
          <a:p>
            <a:pPr marL="457200" indent="-457200">
              <a:buFont typeface="+mj-lt"/>
              <a:buAutoNum type="arabicPeriod"/>
            </a:pPr>
            <a:r>
              <a:rPr kumimoji="1" lang="ja-JP" altLang="en-US" sz="2000" dirty="0"/>
              <a:t>入金データから自動消込</a:t>
            </a:r>
          </a:p>
        </p:txBody>
      </p:sp>
      <p:cxnSp>
        <p:nvCxnSpPr>
          <p:cNvPr id="8" name="直線矢印コネクタ 7"/>
          <p:cNvCxnSpPr/>
          <p:nvPr/>
        </p:nvCxnSpPr>
        <p:spPr bwMode="auto">
          <a:xfrm>
            <a:off x="2425478" y="2456003"/>
            <a:ext cx="562346" cy="5179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 name="直線矢印コネクタ 9"/>
          <p:cNvCxnSpPr>
            <a:endCxn id="5" idx="0"/>
          </p:cNvCxnSpPr>
          <p:nvPr/>
        </p:nvCxnSpPr>
        <p:spPr bwMode="auto">
          <a:xfrm flipH="1">
            <a:off x="3892980" y="2348880"/>
            <a:ext cx="75428" cy="51188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1" name="直線矢印コネクタ 10"/>
          <p:cNvCxnSpPr/>
          <p:nvPr/>
        </p:nvCxnSpPr>
        <p:spPr bwMode="auto">
          <a:xfrm flipH="1">
            <a:off x="5004048" y="2456003"/>
            <a:ext cx="376990" cy="94255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 name="直線矢印コネクタ 11"/>
          <p:cNvCxnSpPr/>
          <p:nvPr/>
        </p:nvCxnSpPr>
        <p:spPr bwMode="auto">
          <a:xfrm>
            <a:off x="1403648" y="2549306"/>
            <a:ext cx="1256700" cy="849251"/>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7" name="テキスト ボックス 6"/>
          <p:cNvSpPr txBox="1"/>
          <p:nvPr/>
        </p:nvSpPr>
        <p:spPr>
          <a:xfrm>
            <a:off x="1547664" y="5589240"/>
            <a:ext cx="5760640" cy="923330"/>
          </a:xfrm>
          <a:prstGeom prst="rect">
            <a:avLst/>
          </a:prstGeom>
          <a:solidFill>
            <a:srgbClr val="FF0000">
              <a:alpha val="18000"/>
            </a:srgbClr>
          </a:solidFill>
        </p:spPr>
        <p:txBody>
          <a:bodyPr wrap="square" rtlCol="0">
            <a:spAutoFit/>
          </a:bodyPr>
          <a:lstStyle/>
          <a:p>
            <a:r>
              <a:rPr kumimoji="1" lang="ja-JP" altLang="en-US" sz="1800" dirty="0"/>
              <a:t>課題：</a:t>
            </a:r>
            <a:endParaRPr kumimoji="1" lang="en-US" altLang="ja-JP" sz="1800" dirty="0"/>
          </a:p>
          <a:p>
            <a:pPr marL="285750" indent="-285750">
              <a:buFont typeface="Arial" panose="020B0604020202020204" pitchFamily="34" charset="0"/>
              <a:buChar char="•"/>
            </a:pPr>
            <a:r>
              <a:rPr kumimoji="1" lang="ja-JP" altLang="en-US" sz="1800" b="1" dirty="0">
                <a:solidFill>
                  <a:srgbClr val="FF0000"/>
                </a:solidFill>
              </a:rPr>
              <a:t>発注者ごとの調達システム、個別請求書の廃止</a:t>
            </a:r>
            <a:endParaRPr kumimoji="1" lang="en-US" altLang="ja-JP" sz="1800" b="1" dirty="0">
              <a:solidFill>
                <a:srgbClr val="FF0000"/>
              </a:solidFill>
            </a:endParaRPr>
          </a:p>
          <a:p>
            <a:pPr marL="285750" indent="-285750">
              <a:buFont typeface="Arial" panose="020B0604020202020204" pitchFamily="34" charset="0"/>
              <a:buChar char="•"/>
            </a:pPr>
            <a:r>
              <a:rPr kumimoji="1" lang="ja-JP" altLang="en-US" sz="1800" b="1" dirty="0">
                <a:solidFill>
                  <a:srgbClr val="FF0000"/>
                </a:solidFill>
              </a:rPr>
              <a:t>大規模発注者側の調達システムの共通化・標準化</a:t>
            </a:r>
          </a:p>
        </p:txBody>
      </p:sp>
      <p:sp>
        <p:nvSpPr>
          <p:cNvPr id="9" name="スライド番号プレースホルダー 8"/>
          <p:cNvSpPr>
            <a:spLocks noGrp="1"/>
          </p:cNvSpPr>
          <p:nvPr>
            <p:ph type="sldNum" sz="quarter" idx="12"/>
          </p:nvPr>
        </p:nvSpPr>
        <p:spPr/>
        <p:txBody>
          <a:bodyPr/>
          <a:lstStyle/>
          <a:p>
            <a:pPr>
              <a:defRPr/>
            </a:pPr>
            <a:fld id="{616F155D-117D-428A-BD4D-80A0BA07BA9F}" type="slidenum">
              <a:rPr lang="en-US" altLang="ja-JP" smtClean="0"/>
              <a:pPr>
                <a:defRPr/>
              </a:pPr>
              <a:t>27</a:t>
            </a:fld>
            <a:endParaRPr lang="en-US" altLang="ja-JP"/>
          </a:p>
        </p:txBody>
      </p:sp>
    </p:spTree>
    <p:extLst>
      <p:ext uri="{BB962C8B-B14F-4D97-AF65-F5344CB8AC3E}">
        <p14:creationId xmlns:p14="http://schemas.microsoft.com/office/powerpoint/2010/main" val="407526891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afterEffect">
                                  <p:stCondLst>
                                    <p:cond delay="0"/>
                                  </p:stCondLst>
                                  <p:childTnLst>
                                    <p:animRot by="120000">
                                      <p:cBhvr>
                                        <p:cTn id="6" dur="100" fill="hold">
                                          <p:stCondLst>
                                            <p:cond delay="0"/>
                                          </p:stCondLst>
                                        </p:cTn>
                                        <p:tgtEl>
                                          <p:spTgt spid="7"/>
                                        </p:tgtEl>
                                        <p:attrNameLst>
                                          <p:attrName>r</p:attrName>
                                        </p:attrNameLst>
                                      </p:cBhvr>
                                    </p:animRot>
                                    <p:animRot by="-240000">
                                      <p:cBhvr>
                                        <p:cTn id="7" dur="200" fill="hold">
                                          <p:stCondLst>
                                            <p:cond delay="200"/>
                                          </p:stCondLst>
                                        </p:cTn>
                                        <p:tgtEl>
                                          <p:spTgt spid="7"/>
                                        </p:tgtEl>
                                        <p:attrNameLst>
                                          <p:attrName>r</p:attrName>
                                        </p:attrNameLst>
                                      </p:cBhvr>
                                    </p:animRot>
                                    <p:animRot by="240000">
                                      <p:cBhvr>
                                        <p:cTn id="8" dur="200" fill="hold">
                                          <p:stCondLst>
                                            <p:cond delay="400"/>
                                          </p:stCondLst>
                                        </p:cTn>
                                        <p:tgtEl>
                                          <p:spTgt spid="7"/>
                                        </p:tgtEl>
                                        <p:attrNameLst>
                                          <p:attrName>r</p:attrName>
                                        </p:attrNameLst>
                                      </p:cBhvr>
                                    </p:animRot>
                                    <p:animRot by="-240000">
                                      <p:cBhvr>
                                        <p:cTn id="9" dur="200" fill="hold">
                                          <p:stCondLst>
                                            <p:cond delay="600"/>
                                          </p:stCondLst>
                                        </p:cTn>
                                        <p:tgtEl>
                                          <p:spTgt spid="7"/>
                                        </p:tgtEl>
                                        <p:attrNameLst>
                                          <p:attrName>r</p:attrName>
                                        </p:attrNameLst>
                                      </p:cBhvr>
                                    </p:animRot>
                                    <p:animRot by="120000">
                                      <p:cBhvr>
                                        <p:cTn id="10" dur="200" fill="hold">
                                          <p:stCondLst>
                                            <p:cond delay="80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0166" y="4929198"/>
            <a:ext cx="2600424" cy="1656497"/>
          </a:xfrm>
          <a:prstGeom prst="rect">
            <a:avLst/>
          </a:prstGeom>
        </p:spPr>
      </p:pic>
      <p:sp>
        <p:nvSpPr>
          <p:cNvPr id="2" name="タイトル 1"/>
          <p:cNvSpPr>
            <a:spLocks noGrp="1"/>
          </p:cNvSpPr>
          <p:nvPr>
            <p:ph type="title"/>
          </p:nvPr>
        </p:nvSpPr>
        <p:spPr>
          <a:xfrm>
            <a:off x="685800" y="31886"/>
            <a:ext cx="7772400" cy="1143000"/>
          </a:xfrm>
        </p:spPr>
        <p:txBody>
          <a:bodyPr/>
          <a:lstStyle/>
          <a:p>
            <a:r>
              <a:rPr kumimoji="1" lang="ja-JP" altLang="en-US" sz="3600" dirty="0">
                <a:latin typeface="HG丸ｺﾞｼｯｸM-PRO" pitchFamily="50" charset="-128"/>
                <a:ea typeface="HG丸ｺﾞｼｯｸM-PRO" pitchFamily="50" charset="-128"/>
              </a:rPr>
              <a:t>資金フローのスマート化</a:t>
            </a:r>
          </a:p>
        </p:txBody>
      </p:sp>
      <p:sp>
        <p:nvSpPr>
          <p:cNvPr id="3" name="コンテンツ プレースホルダー 2"/>
          <p:cNvSpPr>
            <a:spLocks noGrp="1"/>
          </p:cNvSpPr>
          <p:nvPr>
            <p:ph idx="1"/>
          </p:nvPr>
        </p:nvSpPr>
        <p:spPr>
          <a:xfrm>
            <a:off x="3357554" y="1214422"/>
            <a:ext cx="4429156" cy="500066"/>
          </a:xfrm>
        </p:spPr>
        <p:txBody>
          <a:bodyPr/>
          <a:lstStyle/>
          <a:p>
            <a:pPr marL="0" indent="0"/>
            <a:r>
              <a:rPr kumimoji="1" lang="ja-JP" altLang="en-US" sz="1800" dirty="0"/>
              <a:t>金融機関と連携、経理処理の自動化</a:t>
            </a:r>
            <a:endParaRPr kumimoji="1" lang="en-US" altLang="ja-JP" sz="1800" dirty="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6314" y="2285992"/>
            <a:ext cx="3048000" cy="533400"/>
          </a:xfrm>
          <a:prstGeom prst="rect">
            <a:avLst/>
          </a:prstGeo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472" y="1285860"/>
            <a:ext cx="2001463" cy="1861443"/>
          </a:xfrm>
          <a:prstGeom prst="rect">
            <a:avLst/>
          </a:prstGeom>
        </p:spPr>
      </p:pic>
      <p:pic>
        <p:nvPicPr>
          <p:cNvPr id="6" name="図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57686" y="2714620"/>
            <a:ext cx="4072672" cy="2937523"/>
          </a:xfrm>
          <a:prstGeom prst="rect">
            <a:avLst/>
          </a:prstGeom>
        </p:spPr>
      </p:pic>
      <p:sp>
        <p:nvSpPr>
          <p:cNvPr id="8" name="コンテンツ プレースホルダー 2"/>
          <p:cNvSpPr txBox="1">
            <a:spLocks/>
          </p:cNvSpPr>
          <p:nvPr/>
        </p:nvSpPr>
        <p:spPr bwMode="auto">
          <a:xfrm>
            <a:off x="285720" y="3429000"/>
            <a:ext cx="3500462" cy="1224136"/>
          </a:xfrm>
          <a:prstGeom prst="rect">
            <a:avLst/>
          </a:prstGeom>
          <a:solidFill>
            <a:schemeClr val="accent1">
              <a:lumMod val="20000"/>
              <a:lumOff val="80000"/>
              <a:alpha val="58000"/>
            </a:schemeClr>
          </a:solidFill>
          <a:ln>
            <a:solidFill>
              <a:schemeClr val="tx2">
                <a:lumMod val="50000"/>
                <a:lumOff val="50000"/>
              </a:schemeClr>
            </a:solidFill>
          </a:ln>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20000"/>
              </a:spcBef>
              <a:spcAft>
                <a:spcPct val="0"/>
              </a:spcAft>
              <a:buClrTx/>
              <a:buSzTx/>
              <a:buFontTx/>
              <a:buChar char="•"/>
              <a:tabLst/>
              <a:defRPr/>
            </a:pPr>
            <a:r>
              <a:rPr kumimoji="1" lang="ja-JP" altLang="en-US" sz="1800" b="0" i="0" u="none" strike="noStrike" kern="0" cap="none" spc="0" normalizeH="0" baseline="0" noProof="0" dirty="0">
                <a:ln>
                  <a:noFill/>
                </a:ln>
                <a:solidFill>
                  <a:schemeClr val="tx1"/>
                </a:solidFill>
                <a:effectLst/>
                <a:uLnTx/>
                <a:uFillTx/>
                <a:latin typeface="+mn-lt"/>
                <a:ea typeface="+mn-ea"/>
                <a:cs typeface="+mn-cs"/>
              </a:rPr>
              <a:t>課題</a:t>
            </a:r>
            <a:endParaRPr kumimoji="1" lang="en-US" altLang="ja-JP" sz="1800" b="0" i="0" u="none" strike="noStrike" kern="0" cap="none" spc="0" normalizeH="0" baseline="0" noProof="0" dirty="0">
              <a:ln>
                <a:noFill/>
              </a:ln>
              <a:solidFill>
                <a:schemeClr val="tx1"/>
              </a:solidFill>
              <a:effectLst/>
              <a:uLnTx/>
              <a:uFillTx/>
              <a:latin typeface="+mn-lt"/>
              <a:ea typeface="+mn-ea"/>
              <a:cs typeface="+mn-cs"/>
            </a:endParaRPr>
          </a:p>
          <a:p>
            <a:pPr lvl="1">
              <a:spcBef>
                <a:spcPct val="20000"/>
              </a:spcBef>
              <a:buFontTx/>
              <a:buChar char="•"/>
            </a:pPr>
            <a:r>
              <a:rPr kumimoji="1" lang="ja-JP" altLang="en-US" sz="1800" b="0" i="0" u="none" strike="noStrike" kern="0" cap="none" spc="0" normalizeH="0" baseline="0" noProof="0" dirty="0">
                <a:ln>
                  <a:noFill/>
                </a:ln>
                <a:solidFill>
                  <a:schemeClr val="tx1"/>
                </a:solidFill>
                <a:effectLst/>
                <a:uLnTx/>
                <a:uFillTx/>
                <a:latin typeface="+mn-lt"/>
                <a:ea typeface="+mn-ea"/>
                <a:cs typeface="+mn-cs"/>
              </a:rPr>
              <a:t>法人ナンバーの活用、</a:t>
            </a:r>
            <a:endParaRPr kumimoji="1" lang="en-US" altLang="ja-JP" sz="1800" b="0" i="0" u="none" strike="noStrike" kern="0" cap="none" spc="0" normalizeH="0" baseline="0" noProof="0" dirty="0">
              <a:ln>
                <a:noFill/>
              </a:ln>
              <a:solidFill>
                <a:schemeClr val="tx1"/>
              </a:solidFill>
              <a:effectLst/>
              <a:uLnTx/>
              <a:uFillTx/>
              <a:latin typeface="+mn-lt"/>
              <a:ea typeface="+mn-ea"/>
              <a:cs typeface="+mn-cs"/>
            </a:endParaRPr>
          </a:p>
          <a:p>
            <a:pPr lvl="1">
              <a:spcBef>
                <a:spcPct val="20000"/>
              </a:spcBef>
              <a:buFontTx/>
              <a:buChar char="•"/>
            </a:pPr>
            <a:r>
              <a:rPr kumimoji="1" lang="ja-JP" altLang="en-US" sz="1800" b="0" i="0" u="none" strike="noStrike" kern="0" cap="none" spc="0" normalizeH="0" baseline="0" noProof="0" dirty="0">
                <a:ln>
                  <a:noFill/>
                </a:ln>
                <a:solidFill>
                  <a:schemeClr val="tx1"/>
                </a:solidFill>
                <a:effectLst/>
                <a:uLnTx/>
                <a:uFillTx/>
                <a:latin typeface="+mn-lt"/>
                <a:ea typeface="+mn-ea"/>
                <a:cs typeface="+mn-cs"/>
              </a:rPr>
              <a:t>少額取引のイージーペイ化</a:t>
            </a:r>
          </a:p>
        </p:txBody>
      </p:sp>
      <p:sp>
        <p:nvSpPr>
          <p:cNvPr id="9" name="スライド番号プレースホルダー 8"/>
          <p:cNvSpPr>
            <a:spLocks noGrp="1"/>
          </p:cNvSpPr>
          <p:nvPr>
            <p:ph type="sldNum" sz="quarter" idx="12"/>
          </p:nvPr>
        </p:nvSpPr>
        <p:spPr/>
        <p:txBody>
          <a:bodyPr/>
          <a:lstStyle/>
          <a:p>
            <a:pPr>
              <a:defRPr/>
            </a:pPr>
            <a:fld id="{616F155D-117D-428A-BD4D-80A0BA07BA9F}" type="slidenum">
              <a:rPr lang="en-US" altLang="ja-JP" smtClean="0"/>
              <a:pPr>
                <a:defRPr/>
              </a:pPr>
              <a:t>28</a:t>
            </a:fld>
            <a:endParaRPr lang="en-US" altLang="ja-JP"/>
          </a:p>
        </p:txBody>
      </p:sp>
    </p:spTree>
    <p:extLst>
      <p:ext uri="{BB962C8B-B14F-4D97-AF65-F5344CB8AC3E}">
        <p14:creationId xmlns:p14="http://schemas.microsoft.com/office/powerpoint/2010/main" val="421532659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grpId="0" nodeType="afterEffect">
                                  <p:stCondLst>
                                    <p:cond delay="0"/>
                                  </p:stCondLst>
                                  <p:iterate type="lt">
                                    <p:tmAbs val="25"/>
                                  </p:iterate>
                                  <p:childTnLst>
                                    <p:set>
                                      <p:cBhvr override="childStyle">
                                        <p:cTn id="6" dur="indefinite"/>
                                        <p:tgtEl>
                                          <p:spTgt spid="8"/>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116632"/>
            <a:ext cx="7772400" cy="1143000"/>
          </a:xfrm>
        </p:spPr>
        <p:txBody>
          <a:bodyPr/>
          <a:lstStyle/>
          <a:p>
            <a:r>
              <a:rPr kumimoji="1" lang="ja-JP" altLang="en-US" sz="3600" dirty="0">
                <a:latin typeface="HG丸ｺﾞｼｯｸM-PRO" panose="020F0600000000000000" pitchFamily="50" charset="-128"/>
                <a:ea typeface="HG丸ｺﾞｼｯｸM-PRO" panose="020F0600000000000000" pitchFamily="50" charset="-128"/>
              </a:rPr>
              <a:t>スマホを</a:t>
            </a:r>
            <a:r>
              <a:rPr kumimoji="1" lang="en-US" altLang="ja-JP" sz="3600" dirty="0">
                <a:latin typeface="HG丸ｺﾞｼｯｸM-PRO" panose="020F0600000000000000" pitchFamily="50" charset="-128"/>
                <a:ea typeface="HG丸ｺﾞｼｯｸM-PRO" panose="020F0600000000000000" pitchFamily="50" charset="-128"/>
              </a:rPr>
              <a:t>suica</a:t>
            </a:r>
            <a:r>
              <a:rPr kumimoji="1" lang="ja-JP" altLang="en-US" sz="3600" dirty="0">
                <a:latin typeface="HG丸ｺﾞｼｯｸM-PRO" panose="020F0600000000000000" pitchFamily="50" charset="-128"/>
                <a:ea typeface="HG丸ｺﾞｼｯｸM-PRO" panose="020F0600000000000000" pitchFamily="50" charset="-128"/>
              </a:rPr>
              <a:t>にかざすと</a:t>
            </a:r>
          </a:p>
        </p:txBody>
      </p:sp>
      <p:pic>
        <p:nvPicPr>
          <p:cNvPr id="4" name="コンテンツ プレースホルダー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10800000">
            <a:off x="1187624" y="1412776"/>
            <a:ext cx="6336704" cy="4752528"/>
          </a:xfrm>
        </p:spPr>
      </p:pic>
      <p:sp>
        <p:nvSpPr>
          <p:cNvPr id="3" name="スライド番号プレースホルダー 2"/>
          <p:cNvSpPr>
            <a:spLocks noGrp="1"/>
          </p:cNvSpPr>
          <p:nvPr>
            <p:ph type="sldNum" sz="quarter" idx="12"/>
          </p:nvPr>
        </p:nvSpPr>
        <p:spPr/>
        <p:txBody>
          <a:bodyPr/>
          <a:lstStyle/>
          <a:p>
            <a:pPr>
              <a:defRPr/>
            </a:pPr>
            <a:fld id="{616F155D-117D-428A-BD4D-80A0BA07BA9F}" type="slidenum">
              <a:rPr lang="en-US" altLang="ja-JP" smtClean="0"/>
              <a:pPr>
                <a:defRPr/>
              </a:pPr>
              <a:t>29</a:t>
            </a:fld>
            <a:endParaRPr lang="en-US" altLang="ja-JP"/>
          </a:p>
        </p:txBody>
      </p:sp>
    </p:spTree>
    <p:extLst>
      <p:ext uri="{BB962C8B-B14F-4D97-AF65-F5344CB8AC3E}">
        <p14:creationId xmlns:p14="http://schemas.microsoft.com/office/powerpoint/2010/main" val="214688940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ja-JP" altLang="en-US" dirty="0"/>
              <a:t>金融ＪＩＴシステムの基本</a:t>
            </a:r>
          </a:p>
        </p:txBody>
      </p:sp>
      <p:sp>
        <p:nvSpPr>
          <p:cNvPr id="6147" name="Rectangle 3"/>
          <p:cNvSpPr>
            <a:spLocks noGrp="1" noChangeArrowheads="1"/>
          </p:cNvSpPr>
          <p:nvPr>
            <p:ph idx="1"/>
          </p:nvPr>
        </p:nvSpPr>
        <p:spPr>
          <a:xfrm>
            <a:off x="2195513" y="2286000"/>
            <a:ext cx="5583237" cy="1905000"/>
          </a:xfrm>
        </p:spPr>
        <p:txBody>
          <a:bodyPr/>
          <a:lstStyle/>
          <a:p>
            <a:pPr eaLnBrk="1" hangingPunct="1"/>
            <a:r>
              <a:rPr lang="ja-JP" altLang="en-US" dirty="0"/>
              <a:t>必要な資金を</a:t>
            </a:r>
          </a:p>
          <a:p>
            <a:pPr eaLnBrk="1" hangingPunct="1"/>
            <a:r>
              <a:rPr lang="ja-JP" altLang="en-US" dirty="0"/>
              <a:t>必要な時に</a:t>
            </a:r>
          </a:p>
          <a:p>
            <a:pPr eaLnBrk="1" hangingPunct="1"/>
            <a:r>
              <a:rPr lang="ja-JP" altLang="en-US" dirty="0"/>
              <a:t>必要な量だけ</a:t>
            </a:r>
          </a:p>
        </p:txBody>
      </p:sp>
      <p:sp>
        <p:nvSpPr>
          <p:cNvPr id="6148" name="Rectangle 4"/>
          <p:cNvSpPr>
            <a:spLocks noChangeArrowheads="1"/>
          </p:cNvSpPr>
          <p:nvPr/>
        </p:nvSpPr>
        <p:spPr bwMode="auto">
          <a:xfrm>
            <a:off x="1447800" y="4267200"/>
            <a:ext cx="5867400" cy="831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kumimoji="1" sz="2400">
                <a:solidFill>
                  <a:schemeClr val="tx1"/>
                </a:solidFill>
                <a:latin typeface="Times New Roman" pitchFamily="18" charset="0"/>
                <a:ea typeface="ＭＳ Ｐゴシック" charset="-128"/>
              </a:defRPr>
            </a:lvl1pPr>
            <a:lvl2pPr marL="742950" indent="-285750">
              <a:defRPr kumimoji="1" sz="2400">
                <a:solidFill>
                  <a:schemeClr val="tx1"/>
                </a:solidFill>
                <a:latin typeface="Times New Roman" pitchFamily="18" charset="0"/>
                <a:ea typeface="ＭＳ Ｐゴシック" charset="-128"/>
              </a:defRPr>
            </a:lvl2pPr>
            <a:lvl3pPr marL="1143000" indent="-228600">
              <a:defRPr kumimoji="1" sz="2400">
                <a:solidFill>
                  <a:schemeClr val="tx1"/>
                </a:solidFill>
                <a:latin typeface="Times New Roman" pitchFamily="18" charset="0"/>
                <a:ea typeface="ＭＳ Ｐゴシック" charset="-128"/>
              </a:defRPr>
            </a:lvl3pPr>
            <a:lvl4pPr marL="1600200" indent="-228600">
              <a:defRPr kumimoji="1" sz="2400">
                <a:solidFill>
                  <a:schemeClr val="tx1"/>
                </a:solidFill>
                <a:latin typeface="Times New Roman" pitchFamily="18" charset="0"/>
                <a:ea typeface="ＭＳ Ｐゴシック" charset="-128"/>
              </a:defRPr>
            </a:lvl4pPr>
            <a:lvl5pPr marL="2057400" indent="-22860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spcBef>
                <a:spcPct val="50000"/>
              </a:spcBef>
            </a:pPr>
            <a:r>
              <a:rPr lang="ja-JP" altLang="en-US" sz="4800" dirty="0">
                <a:latin typeface="ＭＳ ゴシック" pitchFamily="49" charset="-128"/>
                <a:ea typeface="ＭＳ ゴシック" pitchFamily="49" charset="-128"/>
              </a:rPr>
              <a:t>供給するしくみ</a:t>
            </a:r>
          </a:p>
        </p:txBody>
      </p:sp>
      <p:sp>
        <p:nvSpPr>
          <p:cNvPr id="2" name="スライド番号プレースホルダー 1"/>
          <p:cNvSpPr>
            <a:spLocks noGrp="1"/>
          </p:cNvSpPr>
          <p:nvPr>
            <p:ph type="sldNum" sz="quarter" idx="12"/>
          </p:nvPr>
        </p:nvSpPr>
        <p:spPr/>
        <p:txBody>
          <a:bodyPr/>
          <a:lstStyle/>
          <a:p>
            <a:pPr>
              <a:defRPr/>
            </a:pPr>
            <a:fld id="{616F155D-117D-428A-BD4D-80A0BA07BA9F}" type="slidenum">
              <a:rPr lang="en-US" altLang="ja-JP" smtClean="0"/>
              <a:pPr>
                <a:defRPr/>
              </a:pPr>
              <a:t>3</a:t>
            </a:fld>
            <a:endParaRPr lang="en-US" altLang="ja-JP"/>
          </a:p>
        </p:txBody>
      </p:sp>
    </p:spTree>
    <p:extLst>
      <p:ext uri="{BB962C8B-B14F-4D97-AF65-F5344CB8AC3E}">
        <p14:creationId xmlns:p14="http://schemas.microsoft.com/office/powerpoint/2010/main" val="455514762"/>
      </p:ext>
    </p:extLst>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arn(inHorizontal)">
                                      <p:cBhvr>
                                        <p:cTn id="7" dur="500"/>
                                        <p:tgtEl>
                                          <p:spTgt spid="6147">
                                            <p:txEl>
                                              <p:pRg st="0" end="0"/>
                                            </p:txEl>
                                          </p:spTgt>
                                        </p:tgtEl>
                                      </p:cBhvr>
                                    </p:animEffect>
                                  </p:childTnLst>
                                </p:cTn>
                              </p:par>
                            </p:childTnLst>
                          </p:cTn>
                        </p:par>
                        <p:par>
                          <p:cTn id="8" fill="hold" nodeType="afterGroup">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animEffect transition="in" filter="barn(inHorizontal)">
                                      <p:cBhvr>
                                        <p:cTn id="11" dur="500"/>
                                        <p:tgtEl>
                                          <p:spTgt spid="6147">
                                            <p:txEl>
                                              <p:pRg st="1" end="1"/>
                                            </p:txEl>
                                          </p:spTgt>
                                        </p:tgtEl>
                                      </p:cBhvr>
                                    </p:animEffect>
                                  </p:childTnLst>
                                </p:cTn>
                              </p:par>
                            </p:childTnLst>
                          </p:cTn>
                        </p:par>
                        <p:par>
                          <p:cTn id="12" fill="hold" nodeType="afterGroup">
                            <p:stCondLst>
                              <p:cond delay="1000"/>
                            </p:stCondLst>
                            <p:childTnLst>
                              <p:par>
                                <p:cTn id="13" presetID="16" presetClass="entr" presetSubtype="26" fill="hold" grpId="0" nodeType="afterEffect">
                                  <p:stCondLst>
                                    <p:cond delay="0"/>
                                  </p:stCondLst>
                                  <p:childTnLst>
                                    <p:set>
                                      <p:cBhvr>
                                        <p:cTn id="14" dur="1" fill="hold">
                                          <p:stCondLst>
                                            <p:cond delay="0"/>
                                          </p:stCondLst>
                                        </p:cTn>
                                        <p:tgtEl>
                                          <p:spTgt spid="6147">
                                            <p:txEl>
                                              <p:pRg st="2" end="2"/>
                                            </p:txEl>
                                          </p:spTgt>
                                        </p:tgtEl>
                                        <p:attrNameLst>
                                          <p:attrName>style.visibility</p:attrName>
                                        </p:attrNameLst>
                                      </p:cBhvr>
                                      <p:to>
                                        <p:strVal val="visible"/>
                                      </p:to>
                                    </p:set>
                                    <p:animEffect transition="in" filter="barn(inHorizontal)">
                                      <p:cBhvr>
                                        <p:cTn id="15" dur="500"/>
                                        <p:tgtEl>
                                          <p:spTgt spid="6147">
                                            <p:txEl>
                                              <p:pRg st="2" end="2"/>
                                            </p:txEl>
                                          </p:spTgt>
                                        </p:tgtEl>
                                      </p:cBhvr>
                                    </p:animEffect>
                                  </p:childTnLst>
                                </p:cTn>
                              </p:par>
                            </p:childTnLst>
                          </p:cTn>
                        </p:par>
                        <p:par>
                          <p:cTn id="16" fill="hold" nodeType="afterGroup">
                            <p:stCondLst>
                              <p:cond delay="1500"/>
                            </p:stCondLst>
                            <p:childTnLst>
                              <p:par>
                                <p:cTn id="17" presetID="2" presetClass="entr" presetSubtype="12" fill="hold" grpId="0" nodeType="afterEffect">
                                  <p:stCondLst>
                                    <p:cond delay="0"/>
                                  </p:stCondLst>
                                  <p:childTnLst>
                                    <p:set>
                                      <p:cBhvr>
                                        <p:cTn id="18" dur="1" fill="hold">
                                          <p:stCondLst>
                                            <p:cond delay="0"/>
                                          </p:stCondLst>
                                        </p:cTn>
                                        <p:tgtEl>
                                          <p:spTgt spid="6148"/>
                                        </p:tgtEl>
                                        <p:attrNameLst>
                                          <p:attrName>style.visibility</p:attrName>
                                        </p:attrNameLst>
                                      </p:cBhvr>
                                      <p:to>
                                        <p:strVal val="visible"/>
                                      </p:to>
                                    </p:set>
                                    <p:anim calcmode="lin" valueType="num">
                                      <p:cBhvr additive="base">
                                        <p:cTn id="19" dur="500" fill="hold"/>
                                        <p:tgtEl>
                                          <p:spTgt spid="6148"/>
                                        </p:tgtEl>
                                        <p:attrNameLst>
                                          <p:attrName>ppt_x</p:attrName>
                                        </p:attrNameLst>
                                      </p:cBhvr>
                                      <p:tavLst>
                                        <p:tav tm="0">
                                          <p:val>
                                            <p:strVal val="0-#ppt_w/2"/>
                                          </p:val>
                                        </p:tav>
                                        <p:tav tm="100000">
                                          <p:val>
                                            <p:strVal val="#ppt_x"/>
                                          </p:val>
                                        </p:tav>
                                      </p:tavLst>
                                    </p:anim>
                                    <p:anim calcmode="lin" valueType="num">
                                      <p:cBhvr additive="base">
                                        <p:cTn id="20"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advAuto="0"/>
      <p:bldP spid="614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0"/>
            <a:ext cx="8229600" cy="1143000"/>
          </a:xfrm>
        </p:spPr>
        <p:txBody>
          <a:bodyPr>
            <a:normAutofit/>
          </a:bodyPr>
          <a:lstStyle/>
          <a:p>
            <a:r>
              <a:rPr kumimoji="1" lang="ja-JP" altLang="en-US" sz="3600" dirty="0">
                <a:latin typeface="HG丸ｺﾞｼｯｸM-PRO" pitchFamily="50" charset="-128"/>
                <a:ea typeface="HG丸ｺﾞｼｯｸM-PRO" pitchFamily="50" charset="-128"/>
              </a:rPr>
              <a:t>修理に来たサービスマンは</a:t>
            </a:r>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4788023" y="2996952"/>
            <a:ext cx="3600400" cy="2700300"/>
          </a:xfrm>
          <a:prstGeom prst="rect">
            <a:avLst/>
          </a:prstGeom>
        </p:spPr>
      </p:pic>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683568" y="2060848"/>
            <a:ext cx="3648405" cy="2736304"/>
          </a:xfrm>
          <a:prstGeom prst="rect">
            <a:avLst/>
          </a:prstGeom>
        </p:spPr>
      </p:pic>
      <p:sp>
        <p:nvSpPr>
          <p:cNvPr id="3" name="スライド番号プレースホルダー 2"/>
          <p:cNvSpPr>
            <a:spLocks noGrp="1"/>
          </p:cNvSpPr>
          <p:nvPr>
            <p:ph type="sldNum" sz="quarter" idx="12"/>
          </p:nvPr>
        </p:nvSpPr>
        <p:spPr/>
        <p:txBody>
          <a:bodyPr/>
          <a:lstStyle/>
          <a:p>
            <a:pPr>
              <a:defRPr/>
            </a:pPr>
            <a:fld id="{6851A3FB-02F4-4A32-9738-5CBD55EBCF57}" type="slidenum">
              <a:rPr lang="en-US" altLang="ja-JP" smtClean="0"/>
              <a:pPr>
                <a:defRPr/>
              </a:pPr>
              <a:t>30</a:t>
            </a:fld>
            <a:endParaRPr lang="en-US" altLang="ja-JP"/>
          </a:p>
        </p:txBody>
      </p:sp>
    </p:spTree>
    <p:extLst>
      <p:ext uri="{BB962C8B-B14F-4D97-AF65-F5344CB8AC3E}">
        <p14:creationId xmlns:p14="http://schemas.microsoft.com/office/powerpoint/2010/main" val="107278804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2" name="直線矢印コネクタ 181"/>
          <p:cNvCxnSpPr/>
          <p:nvPr/>
        </p:nvCxnSpPr>
        <p:spPr>
          <a:xfrm flipV="1">
            <a:off x="6291412" y="5867858"/>
            <a:ext cx="1567332" cy="26311"/>
          </a:xfrm>
          <a:prstGeom prst="straightConnector1">
            <a:avLst/>
          </a:prstGeom>
          <a:ln w="12700">
            <a:solidFill>
              <a:srgbClr val="C00000"/>
            </a:solidFill>
            <a:prstDash val="sysDash"/>
            <a:tailEnd type="arrow" w="lg" len="lg"/>
          </a:ln>
        </p:spPr>
        <p:style>
          <a:lnRef idx="1">
            <a:schemeClr val="accent1"/>
          </a:lnRef>
          <a:fillRef idx="0">
            <a:schemeClr val="accent1"/>
          </a:fillRef>
          <a:effectRef idx="0">
            <a:schemeClr val="accent1"/>
          </a:effectRef>
          <a:fontRef idx="minor">
            <a:schemeClr val="tx1"/>
          </a:fontRef>
        </p:style>
      </p:cxnSp>
      <p:pic>
        <p:nvPicPr>
          <p:cNvPr id="177" name="図 176"/>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337017" y="3911745"/>
            <a:ext cx="6508677" cy="3583074"/>
          </a:xfrm>
          <a:prstGeom prst="rect">
            <a:avLst/>
          </a:prstGeom>
        </p:spPr>
      </p:pic>
      <p:sp>
        <p:nvSpPr>
          <p:cNvPr id="4" name="スライド番号プレースホルダー 3"/>
          <p:cNvSpPr>
            <a:spLocks noGrp="1"/>
          </p:cNvSpPr>
          <p:nvPr>
            <p:ph type="sldNum" sz="quarter" idx="12"/>
          </p:nvPr>
        </p:nvSpPr>
        <p:spPr>
          <a:xfrm>
            <a:off x="8139919" y="6471001"/>
            <a:ext cx="1004082" cy="365125"/>
          </a:xfrm>
        </p:spPr>
        <p:txBody>
          <a:bodyPr/>
          <a:lstStyle/>
          <a:p>
            <a:pPr>
              <a:defRPr/>
            </a:pPr>
            <a:fld id="{0EB4BF90-875D-4FCB-9DC0-29EB1413A5C5}" type="slidenum">
              <a:rPr lang="ja-JP" altLang="en-US" smtClean="0">
                <a:solidFill>
                  <a:prstClr val="black">
                    <a:tint val="75000"/>
                  </a:prstClr>
                </a:solidFill>
              </a:rPr>
              <a:pPr>
                <a:defRPr/>
              </a:pPr>
              <a:t>31</a:t>
            </a:fld>
            <a:endParaRPr lang="ja-JP" altLang="en-US">
              <a:solidFill>
                <a:prstClr val="black">
                  <a:tint val="75000"/>
                </a:prstClr>
              </a:solidFill>
            </a:endParaRPr>
          </a:p>
        </p:txBody>
      </p:sp>
      <p:sp>
        <p:nvSpPr>
          <p:cNvPr id="6" name="正方形/長方形 5"/>
          <p:cNvSpPr/>
          <p:nvPr/>
        </p:nvSpPr>
        <p:spPr>
          <a:xfrm>
            <a:off x="583865" y="778624"/>
            <a:ext cx="8079522" cy="477048"/>
          </a:xfrm>
          <a:prstGeom prst="rect">
            <a:avLst/>
          </a:prstGeom>
          <a:solidFill>
            <a:srgbClr val="FF9900"/>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法人向け電子請求書が普及していない</a:t>
            </a:r>
            <a:r>
              <a:rPr kumimoji="1" lang="en-US" altLang="ja-JP"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2400" b="1" dirty="0" err="1">
                <a:solidFill>
                  <a:schemeClr val="bg1"/>
                </a:solidFill>
                <a:latin typeface="Meiryo UI" panose="020B0604030504040204" pitchFamily="50" charset="-128"/>
                <a:ea typeface="Meiryo UI" panose="020B0604030504040204" pitchFamily="50" charset="-128"/>
                <a:cs typeface="Meiryo UI" panose="020B0604030504040204" pitchFamily="50" charset="-128"/>
              </a:rPr>
              <a:t>つの</a:t>
            </a:r>
            <a:r>
              <a:rPr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理由</a:t>
            </a:r>
            <a:endPar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タイトル 14"/>
          <p:cNvSpPr txBox="1">
            <a:spLocks/>
          </p:cNvSpPr>
          <p:nvPr/>
        </p:nvSpPr>
        <p:spPr bwMode="auto">
          <a:xfrm>
            <a:off x="140469" y="95851"/>
            <a:ext cx="859301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b" anchorCtr="0" compatLnSpc="1">
            <a:prstTxWarp prst="textNoShape">
              <a:avLst/>
            </a:prstTxWarp>
          </a:bodyPr>
          <a:lstStyle>
            <a:lvl1pPr algn="l" rtl="0" eaLnBrk="0" fontAlgn="base" hangingPunct="0">
              <a:spcBef>
                <a:spcPct val="0"/>
              </a:spcBef>
              <a:spcAft>
                <a:spcPct val="0"/>
              </a:spcAft>
              <a:defRPr kumimoji="1" sz="2200">
                <a:solidFill>
                  <a:schemeClr val="tx2"/>
                </a:solidFill>
                <a:latin typeface="+mj-lt"/>
                <a:ea typeface="+mj-ea"/>
                <a:cs typeface="+mj-cs"/>
              </a:defRPr>
            </a:lvl1pPr>
            <a:lvl2pPr algn="l" rtl="0" eaLnBrk="0" fontAlgn="base" hangingPunct="0">
              <a:spcBef>
                <a:spcPct val="0"/>
              </a:spcBef>
              <a:spcAft>
                <a:spcPct val="0"/>
              </a:spcAft>
              <a:defRPr kumimoji="1" sz="2200">
                <a:solidFill>
                  <a:schemeClr val="tx2"/>
                </a:solidFill>
                <a:latin typeface="Arial" charset="0"/>
                <a:ea typeface="ＭＳ Ｐゴシック" pitchFamily="50" charset="-128"/>
              </a:defRPr>
            </a:lvl2pPr>
            <a:lvl3pPr algn="l" rtl="0" eaLnBrk="0" fontAlgn="base" hangingPunct="0">
              <a:spcBef>
                <a:spcPct val="0"/>
              </a:spcBef>
              <a:spcAft>
                <a:spcPct val="0"/>
              </a:spcAft>
              <a:defRPr kumimoji="1" sz="2200">
                <a:solidFill>
                  <a:schemeClr val="tx2"/>
                </a:solidFill>
                <a:latin typeface="Arial" charset="0"/>
                <a:ea typeface="ＭＳ Ｐゴシック" pitchFamily="50" charset="-128"/>
              </a:defRPr>
            </a:lvl3pPr>
            <a:lvl4pPr algn="l" rtl="0" eaLnBrk="0" fontAlgn="base" hangingPunct="0">
              <a:spcBef>
                <a:spcPct val="0"/>
              </a:spcBef>
              <a:spcAft>
                <a:spcPct val="0"/>
              </a:spcAft>
              <a:defRPr kumimoji="1" sz="2200">
                <a:solidFill>
                  <a:schemeClr val="tx2"/>
                </a:solidFill>
                <a:latin typeface="Arial" charset="0"/>
                <a:ea typeface="ＭＳ Ｐゴシック" pitchFamily="50" charset="-128"/>
              </a:defRPr>
            </a:lvl4pPr>
            <a:lvl5pPr algn="l" rtl="0" eaLnBrk="0" fontAlgn="base" hangingPunct="0">
              <a:spcBef>
                <a:spcPct val="0"/>
              </a:spcBef>
              <a:spcAft>
                <a:spcPct val="0"/>
              </a:spcAft>
              <a:defRPr kumimoji="1" sz="2200">
                <a:solidFill>
                  <a:schemeClr val="tx2"/>
                </a:solidFill>
                <a:latin typeface="Arial" charset="0"/>
                <a:ea typeface="ＭＳ Ｐゴシック" pitchFamily="50" charset="-128"/>
              </a:defRPr>
            </a:lvl5pPr>
            <a:lvl6pPr marL="457200" algn="l" rtl="0" fontAlgn="base">
              <a:spcBef>
                <a:spcPct val="0"/>
              </a:spcBef>
              <a:spcAft>
                <a:spcPct val="0"/>
              </a:spcAft>
              <a:defRPr kumimoji="1" sz="2200">
                <a:solidFill>
                  <a:schemeClr val="tx2"/>
                </a:solidFill>
                <a:latin typeface="Arial" charset="0"/>
                <a:ea typeface="ＭＳ Ｐゴシック" pitchFamily="50" charset="-128"/>
              </a:defRPr>
            </a:lvl6pPr>
            <a:lvl7pPr marL="914400" algn="l" rtl="0" fontAlgn="base">
              <a:spcBef>
                <a:spcPct val="0"/>
              </a:spcBef>
              <a:spcAft>
                <a:spcPct val="0"/>
              </a:spcAft>
              <a:defRPr kumimoji="1" sz="2200">
                <a:solidFill>
                  <a:schemeClr val="tx2"/>
                </a:solidFill>
                <a:latin typeface="Arial" charset="0"/>
                <a:ea typeface="ＭＳ Ｐゴシック" pitchFamily="50" charset="-128"/>
              </a:defRPr>
            </a:lvl7pPr>
            <a:lvl8pPr marL="1371600" algn="l" rtl="0" fontAlgn="base">
              <a:spcBef>
                <a:spcPct val="0"/>
              </a:spcBef>
              <a:spcAft>
                <a:spcPct val="0"/>
              </a:spcAft>
              <a:defRPr kumimoji="1" sz="2200">
                <a:solidFill>
                  <a:schemeClr val="tx2"/>
                </a:solidFill>
                <a:latin typeface="Arial" charset="0"/>
                <a:ea typeface="ＭＳ Ｐゴシック" pitchFamily="50" charset="-128"/>
              </a:defRPr>
            </a:lvl8pPr>
            <a:lvl9pPr marL="1828800" algn="l" rtl="0" fontAlgn="base">
              <a:spcBef>
                <a:spcPct val="0"/>
              </a:spcBef>
              <a:spcAft>
                <a:spcPct val="0"/>
              </a:spcAft>
              <a:defRPr kumimoji="1" sz="2200">
                <a:solidFill>
                  <a:schemeClr val="tx2"/>
                </a:solidFill>
                <a:latin typeface="Arial" charset="0"/>
                <a:ea typeface="ＭＳ Ｐゴシック" pitchFamily="50" charset="-128"/>
              </a:defRPr>
            </a:lvl9pPr>
          </a:lstStyle>
          <a:p>
            <a:pPr>
              <a:defRPr/>
            </a:pPr>
            <a:r>
              <a:rPr lang="ja-JP" altLang="en-US" b="1" kern="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普及しない請求書電子化の現状</a:t>
            </a:r>
          </a:p>
        </p:txBody>
      </p:sp>
      <p:sp>
        <p:nvSpPr>
          <p:cNvPr id="159" name="正方形/長方形 158"/>
          <p:cNvSpPr/>
          <p:nvPr/>
        </p:nvSpPr>
        <p:spPr>
          <a:xfrm>
            <a:off x="3007867" y="4742222"/>
            <a:ext cx="2910788" cy="54930"/>
          </a:xfrm>
          <a:prstGeom prst="rect">
            <a:avLst/>
          </a:prstGeom>
          <a:solidFill>
            <a:srgbClr val="A1DA0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正方形/長方形 161"/>
          <p:cNvSpPr/>
          <p:nvPr/>
        </p:nvSpPr>
        <p:spPr>
          <a:xfrm>
            <a:off x="484008" y="1583477"/>
            <a:ext cx="3024490" cy="9311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テキスト ボックス 4"/>
          <p:cNvSpPr txBox="1">
            <a:spLocks noChangeArrowheads="1"/>
          </p:cNvSpPr>
          <p:nvPr/>
        </p:nvSpPr>
        <p:spPr bwMode="auto">
          <a:xfrm>
            <a:off x="-413169" y="1323353"/>
            <a:ext cx="4252040"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chemeClr val="accent2"/>
              </a:buClr>
              <a:buFont typeface="Wingdings" panose="05000000000000000000" pitchFamily="2" charset="2"/>
              <a:buChar char="n"/>
              <a:defRPr kumimoji="1" sz="20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2"/>
              </a:buClr>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2"/>
              </a:buClr>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9pPr>
          </a:lstStyle>
          <a:p>
            <a:pPr algn="ctr" eaLnBrk="0" fontAlgn="base" hangingPunct="0">
              <a:spcBef>
                <a:spcPts val="600"/>
              </a:spcBef>
              <a:spcAft>
                <a:spcPct val="0"/>
              </a:spcAft>
              <a:buClrTx/>
              <a:buFontTx/>
              <a:buNone/>
            </a:pPr>
            <a:r>
              <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一般的な請求書発行の場合</a:t>
            </a:r>
          </a:p>
        </p:txBody>
      </p:sp>
      <p:sp>
        <p:nvSpPr>
          <p:cNvPr id="164" name="テキスト ボックス 4"/>
          <p:cNvSpPr txBox="1">
            <a:spLocks noChangeArrowheads="1"/>
          </p:cNvSpPr>
          <p:nvPr/>
        </p:nvSpPr>
        <p:spPr bwMode="auto">
          <a:xfrm>
            <a:off x="2378526" y="4450759"/>
            <a:ext cx="3985225"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chemeClr val="accent2"/>
              </a:buClr>
              <a:buFont typeface="Wingdings" panose="05000000000000000000" pitchFamily="2" charset="2"/>
              <a:buChar char="n"/>
              <a:defRPr kumimoji="1" sz="20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2"/>
              </a:buClr>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2"/>
              </a:buClr>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9pPr>
          </a:lstStyle>
          <a:p>
            <a:pPr algn="ctr" eaLnBrk="0" fontAlgn="base" hangingPunct="0">
              <a:spcBef>
                <a:spcPts val="600"/>
              </a:spcBef>
              <a:spcAft>
                <a:spcPct val="0"/>
              </a:spcAft>
              <a:buClrTx/>
              <a:buFontTx/>
              <a:buNone/>
            </a:pPr>
            <a:r>
              <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共通プラットフォーム</a:t>
            </a:r>
          </a:p>
        </p:txBody>
      </p:sp>
      <p:sp>
        <p:nvSpPr>
          <p:cNvPr id="165" name="円/楕円 164"/>
          <p:cNvSpPr/>
          <p:nvPr/>
        </p:nvSpPr>
        <p:spPr>
          <a:xfrm>
            <a:off x="110843" y="2339539"/>
            <a:ext cx="930462" cy="1008000"/>
          </a:xfrm>
          <a:prstGeom prst="ellipse">
            <a:avLst/>
          </a:prstGeom>
          <a:solidFill>
            <a:srgbClr val="FFF2C1"/>
          </a:solidFill>
          <a:ln>
            <a:solidFill>
              <a:srgbClr val="FFF2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tx1"/>
              </a:solidFill>
            </a:endParaRPr>
          </a:p>
        </p:txBody>
      </p:sp>
      <p:sp>
        <p:nvSpPr>
          <p:cNvPr id="166" name="円/楕円 165"/>
          <p:cNvSpPr/>
          <p:nvPr/>
        </p:nvSpPr>
        <p:spPr>
          <a:xfrm>
            <a:off x="1714641" y="1700808"/>
            <a:ext cx="664615" cy="720000"/>
          </a:xfrm>
          <a:prstGeom prst="ellipse">
            <a:avLst/>
          </a:prstGeom>
          <a:solidFill>
            <a:srgbClr val="FFCCFF"/>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円/楕円 166"/>
          <p:cNvSpPr/>
          <p:nvPr/>
        </p:nvSpPr>
        <p:spPr>
          <a:xfrm>
            <a:off x="1813373" y="2484866"/>
            <a:ext cx="664615" cy="720000"/>
          </a:xfrm>
          <a:prstGeom prst="ellipse">
            <a:avLst/>
          </a:prstGeom>
          <a:solidFill>
            <a:srgbClr val="FFCCFF"/>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円/楕円 167"/>
          <p:cNvSpPr/>
          <p:nvPr/>
        </p:nvSpPr>
        <p:spPr>
          <a:xfrm>
            <a:off x="1717287" y="3284904"/>
            <a:ext cx="664615" cy="720000"/>
          </a:xfrm>
          <a:prstGeom prst="ellipse">
            <a:avLst/>
          </a:prstGeom>
          <a:solidFill>
            <a:srgbClr val="FFCCFF"/>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9" name="直線コネクタ 168"/>
          <p:cNvCxnSpPr>
            <a:stCxn id="165" idx="6"/>
            <a:endCxn id="166" idx="2"/>
          </p:cNvCxnSpPr>
          <p:nvPr/>
        </p:nvCxnSpPr>
        <p:spPr>
          <a:xfrm flipV="1">
            <a:off x="1041305" y="2060809"/>
            <a:ext cx="673336" cy="782731"/>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0" name="直線コネクタ 169"/>
          <p:cNvCxnSpPr>
            <a:stCxn id="165" idx="6"/>
            <a:endCxn id="167" idx="2"/>
          </p:cNvCxnSpPr>
          <p:nvPr/>
        </p:nvCxnSpPr>
        <p:spPr>
          <a:xfrm>
            <a:off x="1041305" y="2843540"/>
            <a:ext cx="772068" cy="1327"/>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1" name="直線コネクタ 170"/>
          <p:cNvCxnSpPr>
            <a:stCxn id="165" idx="6"/>
            <a:endCxn id="168" idx="2"/>
          </p:cNvCxnSpPr>
          <p:nvPr/>
        </p:nvCxnSpPr>
        <p:spPr>
          <a:xfrm>
            <a:off x="1041305" y="2843540"/>
            <a:ext cx="675982" cy="801365"/>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72" name="正方形/長方形 171"/>
          <p:cNvSpPr/>
          <p:nvPr/>
        </p:nvSpPr>
        <p:spPr>
          <a:xfrm>
            <a:off x="25590" y="2716964"/>
            <a:ext cx="1107997" cy="461665"/>
          </a:xfrm>
          <a:prstGeom prst="rect">
            <a:avLst/>
          </a:prstGeom>
        </p:spPr>
        <p:txBody>
          <a:bodyPr wrap="none">
            <a:spAutoFit/>
          </a:bodyPr>
          <a:lstStyle/>
          <a:p>
            <a:pPr algn="ctr"/>
            <a:r>
              <a:rPr lang="ja-JP" altLang="en-US" b="1" dirty="0">
                <a:latin typeface="Meiryo UI" pitchFamily="50" charset="-128"/>
                <a:ea typeface="Meiryo UI" pitchFamily="50" charset="-128"/>
                <a:cs typeface="Meiryo UI" pitchFamily="50" charset="-128"/>
              </a:rPr>
              <a:t>発行側</a:t>
            </a:r>
          </a:p>
        </p:txBody>
      </p:sp>
      <p:sp>
        <p:nvSpPr>
          <p:cNvPr id="173" name="正方形/長方形 172"/>
          <p:cNvSpPr/>
          <p:nvPr/>
        </p:nvSpPr>
        <p:spPr>
          <a:xfrm>
            <a:off x="1689702" y="1895882"/>
            <a:ext cx="723276" cy="307777"/>
          </a:xfrm>
          <a:prstGeom prst="rect">
            <a:avLst/>
          </a:prstGeom>
        </p:spPr>
        <p:txBody>
          <a:bodyPr wrap="none">
            <a:spAutoFit/>
          </a:bodyPr>
          <a:lstStyle/>
          <a:p>
            <a:pPr algn="ctr"/>
            <a:r>
              <a:rPr lang="ja-JP" altLang="en-US" sz="1400" b="1" dirty="0">
                <a:latin typeface="Meiryo UI" pitchFamily="50" charset="-128"/>
                <a:ea typeface="Meiryo UI" pitchFamily="50" charset="-128"/>
                <a:cs typeface="Meiryo UI" pitchFamily="50" charset="-128"/>
              </a:rPr>
              <a:t>受取側</a:t>
            </a:r>
          </a:p>
        </p:txBody>
      </p:sp>
      <p:sp>
        <p:nvSpPr>
          <p:cNvPr id="174" name="正方形/長方形 173"/>
          <p:cNvSpPr/>
          <p:nvPr/>
        </p:nvSpPr>
        <p:spPr>
          <a:xfrm>
            <a:off x="1796977" y="2707555"/>
            <a:ext cx="723276" cy="307777"/>
          </a:xfrm>
          <a:prstGeom prst="rect">
            <a:avLst/>
          </a:prstGeom>
        </p:spPr>
        <p:txBody>
          <a:bodyPr wrap="none">
            <a:spAutoFit/>
          </a:bodyPr>
          <a:lstStyle/>
          <a:p>
            <a:pPr algn="ctr"/>
            <a:r>
              <a:rPr lang="ja-JP" altLang="en-US" sz="1400" b="1" dirty="0">
                <a:latin typeface="Meiryo UI" pitchFamily="50" charset="-128"/>
                <a:ea typeface="Meiryo UI" pitchFamily="50" charset="-128"/>
                <a:cs typeface="Meiryo UI" pitchFamily="50" charset="-128"/>
              </a:rPr>
              <a:t>受取側</a:t>
            </a:r>
          </a:p>
        </p:txBody>
      </p:sp>
      <p:sp>
        <p:nvSpPr>
          <p:cNvPr id="175" name="正方形/長方形 174"/>
          <p:cNvSpPr/>
          <p:nvPr/>
        </p:nvSpPr>
        <p:spPr>
          <a:xfrm>
            <a:off x="1689702" y="3490020"/>
            <a:ext cx="723276" cy="307777"/>
          </a:xfrm>
          <a:prstGeom prst="rect">
            <a:avLst/>
          </a:prstGeom>
        </p:spPr>
        <p:txBody>
          <a:bodyPr wrap="none">
            <a:spAutoFit/>
          </a:bodyPr>
          <a:lstStyle/>
          <a:p>
            <a:pPr algn="ctr"/>
            <a:r>
              <a:rPr lang="ja-JP" altLang="en-US" sz="1400" b="1" dirty="0">
                <a:latin typeface="Meiryo UI" pitchFamily="50" charset="-128"/>
                <a:ea typeface="Meiryo UI" pitchFamily="50" charset="-128"/>
                <a:cs typeface="Meiryo UI" pitchFamily="50" charset="-128"/>
              </a:rPr>
              <a:t>受取側</a:t>
            </a:r>
          </a:p>
        </p:txBody>
      </p:sp>
      <p:sp>
        <p:nvSpPr>
          <p:cNvPr id="152" name="正方形/長方形 151"/>
          <p:cNvSpPr/>
          <p:nvPr/>
        </p:nvSpPr>
        <p:spPr>
          <a:xfrm>
            <a:off x="140469" y="553052"/>
            <a:ext cx="8593015" cy="45719"/>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円/楕円 153"/>
          <p:cNvSpPr/>
          <p:nvPr/>
        </p:nvSpPr>
        <p:spPr>
          <a:xfrm>
            <a:off x="6759645" y="1700808"/>
            <a:ext cx="664615" cy="720000"/>
          </a:xfrm>
          <a:prstGeom prst="ellipse">
            <a:avLst/>
          </a:prstGeom>
          <a:solidFill>
            <a:srgbClr val="FFF2C1"/>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円/楕円 154"/>
          <p:cNvSpPr/>
          <p:nvPr/>
        </p:nvSpPr>
        <p:spPr>
          <a:xfrm>
            <a:off x="6616087" y="2525332"/>
            <a:ext cx="664615" cy="720000"/>
          </a:xfrm>
          <a:prstGeom prst="ellipse">
            <a:avLst/>
          </a:prstGeom>
          <a:solidFill>
            <a:srgbClr val="FFF2C1"/>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円/楕円 155"/>
          <p:cNvSpPr/>
          <p:nvPr/>
        </p:nvSpPr>
        <p:spPr>
          <a:xfrm>
            <a:off x="6762292" y="3357072"/>
            <a:ext cx="664615" cy="720000"/>
          </a:xfrm>
          <a:prstGeom prst="ellipse">
            <a:avLst/>
          </a:prstGeom>
          <a:solidFill>
            <a:srgbClr val="FFF2C1"/>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正方形/長方形 156"/>
          <p:cNvSpPr/>
          <p:nvPr/>
        </p:nvSpPr>
        <p:spPr>
          <a:xfrm>
            <a:off x="6734707" y="1895882"/>
            <a:ext cx="723276" cy="307777"/>
          </a:xfrm>
          <a:prstGeom prst="rect">
            <a:avLst/>
          </a:prstGeom>
        </p:spPr>
        <p:txBody>
          <a:bodyPr wrap="none">
            <a:spAutoFit/>
          </a:bodyPr>
          <a:lstStyle/>
          <a:p>
            <a:pPr algn="ctr"/>
            <a:r>
              <a:rPr lang="ja-JP" altLang="en-US" sz="1400" b="1" dirty="0">
                <a:latin typeface="Meiryo UI" pitchFamily="50" charset="-128"/>
                <a:ea typeface="Meiryo UI" pitchFamily="50" charset="-128"/>
                <a:cs typeface="Meiryo UI" pitchFamily="50" charset="-128"/>
              </a:rPr>
              <a:t>発行側</a:t>
            </a:r>
          </a:p>
        </p:txBody>
      </p:sp>
      <p:sp>
        <p:nvSpPr>
          <p:cNvPr id="158" name="正方形/長方形 157"/>
          <p:cNvSpPr/>
          <p:nvPr/>
        </p:nvSpPr>
        <p:spPr>
          <a:xfrm>
            <a:off x="6599691" y="2748021"/>
            <a:ext cx="723276" cy="307777"/>
          </a:xfrm>
          <a:prstGeom prst="rect">
            <a:avLst/>
          </a:prstGeom>
        </p:spPr>
        <p:txBody>
          <a:bodyPr wrap="none">
            <a:spAutoFit/>
          </a:bodyPr>
          <a:lstStyle/>
          <a:p>
            <a:pPr algn="ctr"/>
            <a:r>
              <a:rPr lang="ja-JP" altLang="en-US" sz="1400" b="1" dirty="0">
                <a:latin typeface="Meiryo UI" pitchFamily="50" charset="-128"/>
                <a:ea typeface="Meiryo UI" pitchFamily="50" charset="-128"/>
                <a:cs typeface="Meiryo UI" pitchFamily="50" charset="-128"/>
              </a:rPr>
              <a:t>発行側</a:t>
            </a:r>
          </a:p>
        </p:txBody>
      </p:sp>
      <p:sp>
        <p:nvSpPr>
          <p:cNvPr id="160" name="正方形/長方形 159"/>
          <p:cNvSpPr/>
          <p:nvPr/>
        </p:nvSpPr>
        <p:spPr>
          <a:xfrm>
            <a:off x="6734707" y="3562188"/>
            <a:ext cx="723276" cy="307777"/>
          </a:xfrm>
          <a:prstGeom prst="rect">
            <a:avLst/>
          </a:prstGeom>
        </p:spPr>
        <p:txBody>
          <a:bodyPr wrap="none">
            <a:spAutoFit/>
          </a:bodyPr>
          <a:lstStyle/>
          <a:p>
            <a:pPr algn="ctr"/>
            <a:r>
              <a:rPr lang="ja-JP" altLang="en-US" sz="1400" b="1" dirty="0">
                <a:latin typeface="Meiryo UI" pitchFamily="50" charset="-128"/>
                <a:ea typeface="Meiryo UI" pitchFamily="50" charset="-128"/>
                <a:cs typeface="Meiryo UI" pitchFamily="50" charset="-128"/>
              </a:rPr>
              <a:t>発行側</a:t>
            </a:r>
          </a:p>
        </p:txBody>
      </p:sp>
      <p:sp>
        <p:nvSpPr>
          <p:cNvPr id="161" name="円/楕円 160"/>
          <p:cNvSpPr/>
          <p:nvPr/>
        </p:nvSpPr>
        <p:spPr>
          <a:xfrm>
            <a:off x="8028487" y="2416209"/>
            <a:ext cx="930462" cy="1008000"/>
          </a:xfrm>
          <a:prstGeom prst="ellipse">
            <a:avLst/>
          </a:prstGeom>
          <a:solidFill>
            <a:srgbClr val="FFCCFF"/>
          </a:solidFill>
          <a:ln>
            <a:solidFill>
              <a:srgbClr val="FFF2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tx1"/>
              </a:solidFill>
            </a:endParaRPr>
          </a:p>
        </p:txBody>
      </p:sp>
      <p:sp>
        <p:nvSpPr>
          <p:cNvPr id="304" name="正方形/長方形 303"/>
          <p:cNvSpPr/>
          <p:nvPr/>
        </p:nvSpPr>
        <p:spPr>
          <a:xfrm>
            <a:off x="7939721" y="2781710"/>
            <a:ext cx="1107996" cy="461665"/>
          </a:xfrm>
          <a:prstGeom prst="rect">
            <a:avLst/>
          </a:prstGeom>
        </p:spPr>
        <p:txBody>
          <a:bodyPr wrap="none">
            <a:spAutoFit/>
          </a:bodyPr>
          <a:lstStyle/>
          <a:p>
            <a:pPr algn="ctr"/>
            <a:r>
              <a:rPr lang="ja-JP" altLang="en-US" b="1" dirty="0">
                <a:latin typeface="Meiryo UI" pitchFamily="50" charset="-128"/>
                <a:ea typeface="Meiryo UI" pitchFamily="50" charset="-128"/>
                <a:cs typeface="Meiryo UI" pitchFamily="50" charset="-128"/>
              </a:rPr>
              <a:t>受取側</a:t>
            </a:r>
          </a:p>
        </p:txBody>
      </p:sp>
      <p:sp>
        <p:nvSpPr>
          <p:cNvPr id="305" name="正方形/長方形 304"/>
          <p:cNvSpPr/>
          <p:nvPr/>
        </p:nvSpPr>
        <p:spPr>
          <a:xfrm>
            <a:off x="5812611" y="1536471"/>
            <a:ext cx="2880462" cy="733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6" name="テキスト ボックス 4"/>
          <p:cNvSpPr txBox="1">
            <a:spLocks noChangeArrowheads="1"/>
          </p:cNvSpPr>
          <p:nvPr/>
        </p:nvSpPr>
        <p:spPr bwMode="auto">
          <a:xfrm>
            <a:off x="4972785" y="1289461"/>
            <a:ext cx="4252040"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lr>
                <a:schemeClr val="accent2"/>
              </a:buClr>
              <a:buFont typeface="Wingdings" panose="05000000000000000000" pitchFamily="2" charset="2"/>
              <a:buChar char="n"/>
              <a:defRPr kumimoji="1" sz="20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lr>
                <a:schemeClr val="accent2"/>
              </a:buClr>
              <a:buChar char="–"/>
              <a:defRPr kumimoji="1" sz="20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lr>
                <a:schemeClr val="accent2"/>
              </a:buClr>
              <a:buChar char="•"/>
              <a:defRPr kumimoji="1">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accent2"/>
              </a:buClr>
              <a:buSzPct val="100000"/>
              <a:buChar char="·"/>
              <a:defRPr kumimoji="1">
                <a:solidFill>
                  <a:schemeClr val="tx1"/>
                </a:solidFill>
                <a:latin typeface="Arial" panose="020B0604020202020204" pitchFamily="34" charset="0"/>
                <a:ea typeface="ＭＳ Ｐゴシック" panose="020B0600070205080204" pitchFamily="50" charset="-128"/>
              </a:defRPr>
            </a:lvl9pPr>
          </a:lstStyle>
          <a:p>
            <a:pPr algn="ctr" eaLnBrk="0" fontAlgn="base" hangingPunct="0">
              <a:spcBef>
                <a:spcPts val="600"/>
              </a:spcBef>
              <a:spcAft>
                <a:spcPct val="0"/>
              </a:spcAft>
              <a:buClrTx/>
              <a:buFontTx/>
              <a:buNone/>
            </a:pPr>
            <a:r>
              <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一般的な請求書受取の場合</a:t>
            </a:r>
          </a:p>
        </p:txBody>
      </p:sp>
      <p:cxnSp>
        <p:nvCxnSpPr>
          <p:cNvPr id="313" name="直線コネクタ 312"/>
          <p:cNvCxnSpPr>
            <a:stCxn id="154" idx="6"/>
            <a:endCxn id="161" idx="2"/>
          </p:cNvCxnSpPr>
          <p:nvPr/>
        </p:nvCxnSpPr>
        <p:spPr>
          <a:xfrm>
            <a:off x="7424261" y="2060809"/>
            <a:ext cx="604227" cy="85940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5" name="直線コネクタ 314"/>
          <p:cNvCxnSpPr>
            <a:stCxn id="155" idx="6"/>
            <a:endCxn id="161" idx="2"/>
          </p:cNvCxnSpPr>
          <p:nvPr/>
        </p:nvCxnSpPr>
        <p:spPr>
          <a:xfrm>
            <a:off x="7280702" y="2885333"/>
            <a:ext cx="747786" cy="3487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7" name="直線コネクタ 316"/>
          <p:cNvCxnSpPr>
            <a:stCxn id="156" idx="6"/>
            <a:endCxn id="161" idx="2"/>
          </p:cNvCxnSpPr>
          <p:nvPr/>
        </p:nvCxnSpPr>
        <p:spPr>
          <a:xfrm flipV="1">
            <a:off x="7426907" y="2920210"/>
            <a:ext cx="601580" cy="796863"/>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23" name="テキスト プレースホルダー 3"/>
          <p:cNvSpPr txBox="1">
            <a:spLocks/>
          </p:cNvSpPr>
          <p:nvPr/>
        </p:nvSpPr>
        <p:spPr bwMode="auto">
          <a:xfrm>
            <a:off x="2577096" y="2013787"/>
            <a:ext cx="4187616" cy="469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anose="05000000000000000000" pitchFamily="2" charset="2"/>
              <a:buChar char="n"/>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Char char="–"/>
              <a:defRPr kumimoji="1" sz="20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kumimoji="1">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100000"/>
              <a:buChar char="-"/>
              <a:defRPr kumimoji="1">
                <a:solidFill>
                  <a:schemeClr val="tx1"/>
                </a:solidFill>
                <a:latin typeface="+mn-lt"/>
                <a:ea typeface="+mn-ea"/>
              </a:defRPr>
            </a:lvl4pPr>
            <a:lvl5pPr marL="2057400" indent="-228600" algn="l" rtl="0" eaLnBrk="0" fontAlgn="base" hangingPunct="0">
              <a:spcBef>
                <a:spcPct val="20000"/>
              </a:spcBef>
              <a:spcAft>
                <a:spcPct val="0"/>
              </a:spcAft>
              <a:buClr>
                <a:schemeClr val="accent2"/>
              </a:buClr>
              <a:buSzPct val="100000"/>
              <a:buChar char="·"/>
              <a:defRPr kumimoji="1">
                <a:solidFill>
                  <a:schemeClr val="tx1"/>
                </a:solidFill>
                <a:latin typeface="+mn-lt"/>
                <a:ea typeface="+mn-ea"/>
              </a:defRPr>
            </a:lvl5pPr>
            <a:lvl6pPr marL="2514600" indent="-228600" algn="l" rtl="0" fontAlgn="base">
              <a:spcBef>
                <a:spcPct val="20000"/>
              </a:spcBef>
              <a:spcAft>
                <a:spcPct val="0"/>
              </a:spcAft>
              <a:buClr>
                <a:schemeClr val="accent2"/>
              </a:buClr>
              <a:buSzPct val="100000"/>
              <a:buChar char="·"/>
              <a:defRPr kumimoji="1">
                <a:solidFill>
                  <a:schemeClr val="tx1"/>
                </a:solidFill>
                <a:latin typeface="+mn-lt"/>
                <a:ea typeface="+mn-ea"/>
              </a:defRPr>
            </a:lvl6pPr>
            <a:lvl7pPr marL="2971800" indent="-228600" algn="l" rtl="0" fontAlgn="base">
              <a:spcBef>
                <a:spcPct val="20000"/>
              </a:spcBef>
              <a:spcAft>
                <a:spcPct val="0"/>
              </a:spcAft>
              <a:buClr>
                <a:schemeClr val="accent2"/>
              </a:buClr>
              <a:buSzPct val="100000"/>
              <a:buChar char="·"/>
              <a:defRPr kumimoji="1">
                <a:solidFill>
                  <a:schemeClr val="tx1"/>
                </a:solidFill>
                <a:latin typeface="+mn-lt"/>
                <a:ea typeface="+mn-ea"/>
              </a:defRPr>
            </a:lvl7pPr>
            <a:lvl8pPr marL="3429000" indent="-228600" algn="l" rtl="0" fontAlgn="base">
              <a:spcBef>
                <a:spcPct val="20000"/>
              </a:spcBef>
              <a:spcAft>
                <a:spcPct val="0"/>
              </a:spcAft>
              <a:buClr>
                <a:schemeClr val="accent2"/>
              </a:buClr>
              <a:buSzPct val="100000"/>
              <a:buChar char="·"/>
              <a:defRPr kumimoji="1">
                <a:solidFill>
                  <a:schemeClr val="tx1"/>
                </a:solidFill>
                <a:latin typeface="+mn-lt"/>
                <a:ea typeface="+mn-ea"/>
              </a:defRPr>
            </a:lvl8pPr>
            <a:lvl9pPr marL="3886200" indent="-228600" algn="l" rtl="0" fontAlgn="base">
              <a:spcBef>
                <a:spcPct val="20000"/>
              </a:spcBef>
              <a:spcAft>
                <a:spcPct val="0"/>
              </a:spcAft>
              <a:buClr>
                <a:schemeClr val="accent2"/>
              </a:buClr>
              <a:buSzPct val="100000"/>
              <a:buChar char="·"/>
              <a:defRPr kumimoji="1">
                <a:solidFill>
                  <a:schemeClr val="tx1"/>
                </a:solidFill>
                <a:latin typeface="+mn-lt"/>
                <a:ea typeface="+mn-ea"/>
              </a:defRPr>
            </a:lvl9pPr>
          </a:lstStyle>
          <a:p>
            <a:pPr marL="228600" indent="-228600">
              <a:spcBef>
                <a:spcPts val="300"/>
              </a:spcBef>
              <a:buClr>
                <a:srgbClr val="336600"/>
              </a:buClr>
              <a:buNone/>
            </a:pPr>
            <a:r>
              <a:rPr lang="en-US" altLang="ja-JP" sz="1800" kern="0" dirty="0">
                <a:latin typeface="Meiryo UI" panose="020B0604030504040204" pitchFamily="50" charset="-128"/>
                <a:ea typeface="Meiryo UI" panose="020B0604030504040204" pitchFamily="50" charset="-128"/>
                <a:cs typeface="Meiryo UI" panose="020B0604030504040204" pitchFamily="50" charset="-128"/>
              </a:rPr>
              <a:t>1</a:t>
            </a:r>
            <a:r>
              <a:rPr lang="ja-JP" altLang="en-US" sz="1800" kern="0" dirty="0">
                <a:latin typeface="Meiryo UI" panose="020B0604030504040204" pitchFamily="50" charset="-128"/>
                <a:ea typeface="Meiryo UI" panose="020B0604030504040204" pitchFamily="50" charset="-128"/>
                <a:cs typeface="Meiryo UI" panose="020B0604030504040204" pitchFamily="50" charset="-128"/>
              </a:rPr>
              <a:t>．</a:t>
            </a:r>
            <a:r>
              <a:rPr lang="en-US" altLang="ja-JP" sz="1800" b="1" u="sng" kern="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u="sng" kern="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社だけ</a:t>
            </a:r>
            <a:r>
              <a:rPr lang="ja-JP" altLang="en-US" sz="1800" kern="0" dirty="0">
                <a:latin typeface="Meiryo UI" panose="020B0604030504040204" pitchFamily="50" charset="-128"/>
                <a:ea typeface="Meiryo UI" panose="020B0604030504040204" pitchFamily="50" charset="-128"/>
                <a:cs typeface="Meiryo UI" panose="020B0604030504040204" pitchFamily="50" charset="-128"/>
              </a:rPr>
              <a:t>では電子化の普及はできない</a:t>
            </a:r>
            <a:endParaRPr lang="en-US" altLang="ja-JP" sz="1800" kern="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24" name="テキスト プレースホルダー 3"/>
          <p:cNvSpPr txBox="1">
            <a:spLocks/>
          </p:cNvSpPr>
          <p:nvPr/>
        </p:nvSpPr>
        <p:spPr bwMode="auto">
          <a:xfrm>
            <a:off x="2577858" y="2667149"/>
            <a:ext cx="4187616" cy="45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anose="05000000000000000000" pitchFamily="2" charset="2"/>
              <a:buChar char="n"/>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Char char="–"/>
              <a:defRPr kumimoji="1" sz="20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kumimoji="1">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100000"/>
              <a:buChar char="-"/>
              <a:defRPr kumimoji="1">
                <a:solidFill>
                  <a:schemeClr val="tx1"/>
                </a:solidFill>
                <a:latin typeface="+mn-lt"/>
                <a:ea typeface="+mn-ea"/>
              </a:defRPr>
            </a:lvl4pPr>
            <a:lvl5pPr marL="2057400" indent="-228600" algn="l" rtl="0" eaLnBrk="0" fontAlgn="base" hangingPunct="0">
              <a:spcBef>
                <a:spcPct val="20000"/>
              </a:spcBef>
              <a:spcAft>
                <a:spcPct val="0"/>
              </a:spcAft>
              <a:buClr>
                <a:schemeClr val="accent2"/>
              </a:buClr>
              <a:buSzPct val="100000"/>
              <a:buChar char="·"/>
              <a:defRPr kumimoji="1">
                <a:solidFill>
                  <a:schemeClr val="tx1"/>
                </a:solidFill>
                <a:latin typeface="+mn-lt"/>
                <a:ea typeface="+mn-ea"/>
              </a:defRPr>
            </a:lvl5pPr>
            <a:lvl6pPr marL="2514600" indent="-228600" algn="l" rtl="0" fontAlgn="base">
              <a:spcBef>
                <a:spcPct val="20000"/>
              </a:spcBef>
              <a:spcAft>
                <a:spcPct val="0"/>
              </a:spcAft>
              <a:buClr>
                <a:schemeClr val="accent2"/>
              </a:buClr>
              <a:buSzPct val="100000"/>
              <a:buChar char="·"/>
              <a:defRPr kumimoji="1">
                <a:solidFill>
                  <a:schemeClr val="tx1"/>
                </a:solidFill>
                <a:latin typeface="+mn-lt"/>
                <a:ea typeface="+mn-ea"/>
              </a:defRPr>
            </a:lvl6pPr>
            <a:lvl7pPr marL="2971800" indent="-228600" algn="l" rtl="0" fontAlgn="base">
              <a:spcBef>
                <a:spcPct val="20000"/>
              </a:spcBef>
              <a:spcAft>
                <a:spcPct val="0"/>
              </a:spcAft>
              <a:buClr>
                <a:schemeClr val="accent2"/>
              </a:buClr>
              <a:buSzPct val="100000"/>
              <a:buChar char="·"/>
              <a:defRPr kumimoji="1">
                <a:solidFill>
                  <a:schemeClr val="tx1"/>
                </a:solidFill>
                <a:latin typeface="+mn-lt"/>
                <a:ea typeface="+mn-ea"/>
              </a:defRPr>
            </a:lvl7pPr>
            <a:lvl8pPr marL="3429000" indent="-228600" algn="l" rtl="0" fontAlgn="base">
              <a:spcBef>
                <a:spcPct val="20000"/>
              </a:spcBef>
              <a:spcAft>
                <a:spcPct val="0"/>
              </a:spcAft>
              <a:buClr>
                <a:schemeClr val="accent2"/>
              </a:buClr>
              <a:buSzPct val="100000"/>
              <a:buChar char="·"/>
              <a:defRPr kumimoji="1">
                <a:solidFill>
                  <a:schemeClr val="tx1"/>
                </a:solidFill>
                <a:latin typeface="+mn-lt"/>
                <a:ea typeface="+mn-ea"/>
              </a:defRPr>
            </a:lvl8pPr>
            <a:lvl9pPr marL="3886200" indent="-228600" algn="l" rtl="0" fontAlgn="base">
              <a:spcBef>
                <a:spcPct val="20000"/>
              </a:spcBef>
              <a:spcAft>
                <a:spcPct val="0"/>
              </a:spcAft>
              <a:buClr>
                <a:schemeClr val="accent2"/>
              </a:buClr>
              <a:buSzPct val="100000"/>
              <a:buChar char="·"/>
              <a:defRPr kumimoji="1">
                <a:solidFill>
                  <a:schemeClr val="tx1"/>
                </a:solidFill>
                <a:latin typeface="+mn-lt"/>
                <a:ea typeface="+mn-ea"/>
              </a:defRPr>
            </a:lvl9pPr>
          </a:lstStyle>
          <a:p>
            <a:pPr marL="269875" indent="-269875">
              <a:spcBef>
                <a:spcPts val="300"/>
              </a:spcBef>
              <a:buClr>
                <a:srgbClr val="336600"/>
              </a:buClr>
              <a:buNone/>
            </a:pPr>
            <a:r>
              <a:rPr lang="en-US" altLang="ja-JP" sz="1800" kern="0" dirty="0">
                <a:latin typeface="Meiryo UI" panose="020B0604030504040204" pitchFamily="50" charset="-128"/>
                <a:ea typeface="Meiryo UI" panose="020B0604030504040204" pitchFamily="50" charset="-128"/>
                <a:cs typeface="Meiryo UI" panose="020B0604030504040204" pitchFamily="50" charset="-128"/>
              </a:rPr>
              <a:t>2</a:t>
            </a:r>
            <a:r>
              <a:rPr lang="ja-JP" altLang="en-US" sz="1800" kern="0" dirty="0" err="1">
                <a:latin typeface="Meiryo UI" panose="020B0604030504040204" pitchFamily="50" charset="-128"/>
                <a:ea typeface="Meiryo UI" panose="020B0604030504040204" pitchFamily="50" charset="-128"/>
                <a:cs typeface="Meiryo UI" panose="020B0604030504040204" pitchFamily="50" charset="-128"/>
              </a:rPr>
              <a:t>．</a:t>
            </a:r>
            <a:r>
              <a:rPr lang="ja-JP" altLang="en-US" sz="1800" kern="0" dirty="0">
                <a:latin typeface="Meiryo UI" panose="020B0604030504040204" pitchFamily="50" charset="-128"/>
                <a:ea typeface="Meiryo UI" panose="020B0604030504040204" pitchFamily="50" charset="-128"/>
                <a:cs typeface="Meiryo UI" panose="020B0604030504040204" pitchFamily="50" charset="-128"/>
              </a:rPr>
              <a:t>システム導入に</a:t>
            </a:r>
            <a:r>
              <a:rPr lang="ja-JP" altLang="en-US" sz="1800" b="1" u="sng" kern="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時間がかかり</a:t>
            </a:r>
            <a:r>
              <a:rPr lang="ja-JP" altLang="en-US" sz="1800" kern="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b="1" u="sng" kern="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コスト増加</a:t>
            </a:r>
            <a:endParaRPr lang="en-US" altLang="ja-JP" sz="1800" b="1" u="sng" kern="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5" name="テキスト プレースホルダー 3"/>
          <p:cNvSpPr txBox="1">
            <a:spLocks/>
          </p:cNvSpPr>
          <p:nvPr/>
        </p:nvSpPr>
        <p:spPr bwMode="auto">
          <a:xfrm>
            <a:off x="2577858" y="3312970"/>
            <a:ext cx="4187616" cy="433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anose="05000000000000000000" pitchFamily="2" charset="2"/>
              <a:buChar char="n"/>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Char char="–"/>
              <a:defRPr kumimoji="1" sz="20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kumimoji="1">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100000"/>
              <a:buChar char="-"/>
              <a:defRPr kumimoji="1">
                <a:solidFill>
                  <a:schemeClr val="tx1"/>
                </a:solidFill>
                <a:latin typeface="+mn-lt"/>
                <a:ea typeface="+mn-ea"/>
              </a:defRPr>
            </a:lvl4pPr>
            <a:lvl5pPr marL="2057400" indent="-228600" algn="l" rtl="0" eaLnBrk="0" fontAlgn="base" hangingPunct="0">
              <a:spcBef>
                <a:spcPct val="20000"/>
              </a:spcBef>
              <a:spcAft>
                <a:spcPct val="0"/>
              </a:spcAft>
              <a:buClr>
                <a:schemeClr val="accent2"/>
              </a:buClr>
              <a:buSzPct val="100000"/>
              <a:buChar char="·"/>
              <a:defRPr kumimoji="1">
                <a:solidFill>
                  <a:schemeClr val="tx1"/>
                </a:solidFill>
                <a:latin typeface="+mn-lt"/>
                <a:ea typeface="+mn-ea"/>
              </a:defRPr>
            </a:lvl5pPr>
            <a:lvl6pPr marL="2514600" indent="-228600" algn="l" rtl="0" fontAlgn="base">
              <a:spcBef>
                <a:spcPct val="20000"/>
              </a:spcBef>
              <a:spcAft>
                <a:spcPct val="0"/>
              </a:spcAft>
              <a:buClr>
                <a:schemeClr val="accent2"/>
              </a:buClr>
              <a:buSzPct val="100000"/>
              <a:buChar char="·"/>
              <a:defRPr kumimoji="1">
                <a:solidFill>
                  <a:schemeClr val="tx1"/>
                </a:solidFill>
                <a:latin typeface="+mn-lt"/>
                <a:ea typeface="+mn-ea"/>
              </a:defRPr>
            </a:lvl6pPr>
            <a:lvl7pPr marL="2971800" indent="-228600" algn="l" rtl="0" fontAlgn="base">
              <a:spcBef>
                <a:spcPct val="20000"/>
              </a:spcBef>
              <a:spcAft>
                <a:spcPct val="0"/>
              </a:spcAft>
              <a:buClr>
                <a:schemeClr val="accent2"/>
              </a:buClr>
              <a:buSzPct val="100000"/>
              <a:buChar char="·"/>
              <a:defRPr kumimoji="1">
                <a:solidFill>
                  <a:schemeClr val="tx1"/>
                </a:solidFill>
                <a:latin typeface="+mn-lt"/>
                <a:ea typeface="+mn-ea"/>
              </a:defRPr>
            </a:lvl7pPr>
            <a:lvl8pPr marL="3429000" indent="-228600" algn="l" rtl="0" fontAlgn="base">
              <a:spcBef>
                <a:spcPct val="20000"/>
              </a:spcBef>
              <a:spcAft>
                <a:spcPct val="0"/>
              </a:spcAft>
              <a:buClr>
                <a:schemeClr val="accent2"/>
              </a:buClr>
              <a:buSzPct val="100000"/>
              <a:buChar char="·"/>
              <a:defRPr kumimoji="1">
                <a:solidFill>
                  <a:schemeClr val="tx1"/>
                </a:solidFill>
                <a:latin typeface="+mn-lt"/>
                <a:ea typeface="+mn-ea"/>
              </a:defRPr>
            </a:lvl8pPr>
            <a:lvl9pPr marL="3886200" indent="-228600" algn="l" rtl="0" fontAlgn="base">
              <a:spcBef>
                <a:spcPct val="20000"/>
              </a:spcBef>
              <a:spcAft>
                <a:spcPct val="0"/>
              </a:spcAft>
              <a:buClr>
                <a:schemeClr val="accent2"/>
              </a:buClr>
              <a:buSzPct val="100000"/>
              <a:buChar char="·"/>
              <a:defRPr kumimoji="1">
                <a:solidFill>
                  <a:schemeClr val="tx1"/>
                </a:solidFill>
                <a:latin typeface="+mn-lt"/>
                <a:ea typeface="+mn-ea"/>
              </a:defRPr>
            </a:lvl9pPr>
          </a:lstStyle>
          <a:p>
            <a:pPr marL="269875" indent="-269875">
              <a:spcBef>
                <a:spcPts val="300"/>
              </a:spcBef>
              <a:buClr>
                <a:srgbClr val="336600"/>
              </a:buClr>
              <a:buNone/>
            </a:pPr>
            <a:r>
              <a:rPr lang="en-US" altLang="ja-JP" sz="1800" kern="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kern="0" dirty="0" err="1">
                <a:latin typeface="Meiryo UI" panose="020B0604030504040204" pitchFamily="50" charset="-128"/>
                <a:ea typeface="Meiryo UI" panose="020B0604030504040204" pitchFamily="50" charset="-128"/>
                <a:cs typeface="Meiryo UI" panose="020B0604030504040204" pitchFamily="50" charset="-128"/>
              </a:rPr>
              <a:t>．</a:t>
            </a:r>
            <a:r>
              <a:rPr lang="ja-JP" altLang="en-US" sz="1800" kern="0" dirty="0">
                <a:latin typeface="Meiryo UI" panose="020B0604030504040204" pitchFamily="50" charset="-128"/>
                <a:ea typeface="Meiryo UI" panose="020B0604030504040204" pitchFamily="50" charset="-128"/>
                <a:cs typeface="Meiryo UI" panose="020B0604030504040204" pitchFamily="50" charset="-128"/>
              </a:rPr>
              <a:t>電子化しても</a:t>
            </a:r>
            <a:r>
              <a:rPr lang="ja-JP" altLang="en-US" sz="1800" b="1" u="sng" kern="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相手側のメリットがない</a:t>
            </a:r>
            <a:endParaRPr lang="en-US" altLang="ja-JP" sz="1800" b="1" u="sng" kern="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446088" lvl="1" indent="-176213">
              <a:spcBef>
                <a:spcPts val="300"/>
              </a:spcBef>
              <a:buClr>
                <a:srgbClr val="336600"/>
              </a:buClr>
            </a:pPr>
            <a:endParaRPr lang="en-US" altLang="ja-JP" sz="1400" kern="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358" name="Picture 2" descr="C:\Users\muneo_hirata\Desktop\郵便車"/>
          <p:cNvPicPr>
            <a:picLocks noChangeAspect="1" noChangeArrowheads="1"/>
          </p:cNvPicPr>
          <p:nvPr/>
        </p:nvPicPr>
        <p:blipFill>
          <a:blip r:embed="rId4" cstate="print"/>
          <a:srcRect t="20947" b="20705"/>
          <a:stretch>
            <a:fillRect/>
          </a:stretch>
        </p:blipFill>
        <p:spPr bwMode="auto">
          <a:xfrm flipH="1">
            <a:off x="7531539" y="3397944"/>
            <a:ext cx="555030" cy="350837"/>
          </a:xfrm>
          <a:prstGeom prst="rect">
            <a:avLst/>
          </a:prstGeom>
          <a:noFill/>
        </p:spPr>
      </p:pic>
      <p:pic>
        <p:nvPicPr>
          <p:cNvPr id="359" name="Picture 2" descr="C:\Users\muneo_hirata\Desktop\郵便車"/>
          <p:cNvPicPr>
            <a:picLocks noChangeAspect="1" noChangeArrowheads="1"/>
          </p:cNvPicPr>
          <p:nvPr/>
        </p:nvPicPr>
        <p:blipFill>
          <a:blip r:embed="rId4" cstate="print"/>
          <a:srcRect t="20947" b="20705"/>
          <a:stretch>
            <a:fillRect/>
          </a:stretch>
        </p:blipFill>
        <p:spPr bwMode="auto">
          <a:xfrm flipH="1">
            <a:off x="1048251" y="3269574"/>
            <a:ext cx="555030" cy="350837"/>
          </a:xfrm>
          <a:prstGeom prst="rect">
            <a:avLst/>
          </a:prstGeom>
          <a:noFill/>
        </p:spPr>
      </p:pic>
      <p:pic>
        <p:nvPicPr>
          <p:cNvPr id="360" name="Picture 6" descr="MCj03263220000[1]"/>
          <p:cNvPicPr>
            <a:picLocks noChangeAspect="1" noChangeArrowheads="1"/>
          </p:cNvPicPr>
          <p:nvPr/>
        </p:nvPicPr>
        <p:blipFill>
          <a:blip r:embed="rId5" cstate="print"/>
          <a:srcRect/>
          <a:stretch>
            <a:fillRect/>
          </a:stretch>
        </p:blipFill>
        <p:spPr bwMode="auto">
          <a:xfrm>
            <a:off x="1127339" y="2016949"/>
            <a:ext cx="432355" cy="417924"/>
          </a:xfrm>
          <a:prstGeom prst="rect">
            <a:avLst/>
          </a:prstGeom>
          <a:noFill/>
          <a:ln w="9525">
            <a:noFill/>
            <a:miter lim="800000"/>
            <a:headEnd/>
            <a:tailEnd/>
          </a:ln>
        </p:spPr>
      </p:pic>
      <p:pic>
        <p:nvPicPr>
          <p:cNvPr id="361" name="Picture 6" descr="MCj03263220000[1]"/>
          <p:cNvPicPr>
            <a:picLocks noChangeAspect="1" noChangeArrowheads="1"/>
          </p:cNvPicPr>
          <p:nvPr/>
        </p:nvPicPr>
        <p:blipFill>
          <a:blip r:embed="rId5" cstate="print"/>
          <a:srcRect/>
          <a:stretch>
            <a:fillRect/>
          </a:stretch>
        </p:blipFill>
        <p:spPr bwMode="auto">
          <a:xfrm>
            <a:off x="7563836" y="2013786"/>
            <a:ext cx="432355" cy="417924"/>
          </a:xfrm>
          <a:prstGeom prst="rect">
            <a:avLst/>
          </a:prstGeom>
          <a:noFill/>
          <a:ln w="9525">
            <a:noFill/>
            <a:miter lim="800000"/>
            <a:headEnd/>
            <a:tailEnd/>
          </a:ln>
        </p:spPr>
      </p:pic>
      <p:pic>
        <p:nvPicPr>
          <p:cNvPr id="374" name="Picture 22" descr="CSV"/>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95503" y="2650445"/>
            <a:ext cx="367513" cy="398139"/>
          </a:xfrm>
          <a:prstGeom prst="rect">
            <a:avLst/>
          </a:prstGeom>
          <a:noFill/>
          <a:extLst>
            <a:ext uri="{909E8E84-426E-40DD-AFC4-6F175D3DCCD1}">
              <a14:hiddenFill xmlns:a14="http://schemas.microsoft.com/office/drawing/2010/main">
                <a:solidFill>
                  <a:srgbClr val="FFFFFF"/>
                </a:solidFill>
              </a14:hiddenFill>
            </a:ext>
          </a:extLst>
        </p:spPr>
      </p:pic>
      <p:pic>
        <p:nvPicPr>
          <p:cNvPr id="375" name="Picture 22" descr="CSV"/>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69081" y="2674125"/>
            <a:ext cx="388502" cy="420877"/>
          </a:xfrm>
          <a:prstGeom prst="rect">
            <a:avLst/>
          </a:prstGeom>
          <a:noFill/>
          <a:extLst>
            <a:ext uri="{909E8E84-426E-40DD-AFC4-6F175D3DCCD1}">
              <a14:hiddenFill xmlns:a14="http://schemas.microsoft.com/office/drawing/2010/main">
                <a:solidFill>
                  <a:srgbClr val="FFFFFF"/>
                </a:solidFill>
              </a14:hiddenFill>
            </a:ext>
          </a:extLst>
        </p:spPr>
      </p:pic>
      <p:sp>
        <p:nvSpPr>
          <p:cNvPr id="176" name="下矢印 175"/>
          <p:cNvSpPr/>
          <p:nvPr/>
        </p:nvSpPr>
        <p:spPr>
          <a:xfrm>
            <a:off x="3953054" y="3824614"/>
            <a:ext cx="1019730" cy="577004"/>
          </a:xfrm>
          <a:prstGeom prst="downArrow">
            <a:avLst>
              <a:gd name="adj1" fmla="val 50000"/>
              <a:gd name="adj2" fmla="val 53111"/>
            </a:avLst>
          </a:prstGeom>
          <a:solidFill>
            <a:schemeClr val="bg1"/>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8" name="直線矢印コネクタ 177"/>
          <p:cNvCxnSpPr/>
          <p:nvPr/>
        </p:nvCxnSpPr>
        <p:spPr>
          <a:xfrm>
            <a:off x="1248554" y="5918969"/>
            <a:ext cx="1254028" cy="19874"/>
          </a:xfrm>
          <a:prstGeom prst="straightConnector1">
            <a:avLst/>
          </a:prstGeom>
          <a:ln w="12700">
            <a:solidFill>
              <a:srgbClr val="C00000"/>
            </a:solidFill>
            <a:prstDash val="sysDash"/>
            <a:tailEnd type="arrow" w="lg" len="lg"/>
          </a:ln>
        </p:spPr>
        <p:style>
          <a:lnRef idx="1">
            <a:schemeClr val="accent1"/>
          </a:lnRef>
          <a:fillRef idx="0">
            <a:schemeClr val="accent1"/>
          </a:fillRef>
          <a:effectRef idx="0">
            <a:schemeClr val="accent1"/>
          </a:effectRef>
          <a:fontRef idx="minor">
            <a:schemeClr val="tx1"/>
          </a:fontRef>
        </p:style>
      </p:cxnSp>
      <p:pic>
        <p:nvPicPr>
          <p:cNvPr id="179" name="Picture 22" descr="CSV"/>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30963" y="5729806"/>
            <a:ext cx="401998" cy="435498"/>
          </a:xfrm>
          <a:prstGeom prst="rect">
            <a:avLst/>
          </a:prstGeom>
          <a:noFill/>
          <a:extLst>
            <a:ext uri="{909E8E84-426E-40DD-AFC4-6F175D3DCCD1}">
              <a14:hiddenFill xmlns:a14="http://schemas.microsoft.com/office/drawing/2010/main">
                <a:solidFill>
                  <a:srgbClr val="FFFFFF"/>
                </a:solidFill>
              </a14:hiddenFill>
            </a:ext>
          </a:extLst>
        </p:spPr>
      </p:pic>
      <p:sp>
        <p:nvSpPr>
          <p:cNvPr id="180" name="テキスト ボックス 179"/>
          <p:cNvSpPr txBox="1"/>
          <p:nvPr/>
        </p:nvSpPr>
        <p:spPr>
          <a:xfrm>
            <a:off x="1248554" y="6207696"/>
            <a:ext cx="1768433" cy="646331"/>
          </a:xfrm>
          <a:prstGeom prst="rect">
            <a:avLst/>
          </a:prstGeom>
          <a:noFill/>
        </p:spPr>
        <p:txBody>
          <a:bodyPr wrap="none" rtlCol="0">
            <a:spAutoFit/>
          </a:bodyPr>
          <a:lstStyle/>
          <a:p>
            <a:r>
              <a:rPr kumimoji="1" lang="ja-JP" altLang="en-US" sz="1800" b="1" dirty="0">
                <a:latin typeface="Meiryo UI" panose="020B0604030504040204" pitchFamily="50" charset="-128"/>
                <a:ea typeface="Meiryo UI" panose="020B0604030504040204" pitchFamily="50" charset="-128"/>
                <a:cs typeface="Meiryo UI" panose="020B0604030504040204" pitchFamily="50" charset="-128"/>
              </a:rPr>
              <a:t>請求書データ</a:t>
            </a:r>
            <a:endParaRPr kumimoji="1" lang="en-US" altLang="ja-JP" sz="1800" b="1"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b="1" dirty="0">
                <a:latin typeface="Meiryo UI" panose="020B0604030504040204" pitchFamily="50" charset="-128"/>
                <a:ea typeface="Meiryo UI" panose="020B0604030504040204" pitchFamily="50" charset="-128"/>
                <a:cs typeface="Meiryo UI" panose="020B0604030504040204" pitchFamily="50" charset="-128"/>
              </a:rPr>
              <a:t>CSV</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アップロード</a:t>
            </a:r>
            <a:endParaRPr kumimoji="1" lang="ja-JP" altLang="en-US"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1" name="テキスト ボックス 180"/>
          <p:cNvSpPr txBox="1"/>
          <p:nvPr/>
        </p:nvSpPr>
        <p:spPr>
          <a:xfrm>
            <a:off x="3273014" y="5372174"/>
            <a:ext cx="2092239" cy="830997"/>
          </a:xfrm>
          <a:prstGeom prst="rect">
            <a:avLst/>
          </a:prstGeom>
          <a:noFill/>
        </p:spPr>
        <p:txBody>
          <a:bodyPr wrap="none" rtlCol="0">
            <a:spAutoFit/>
          </a:bodyPr>
          <a:lstStyle/>
          <a:p>
            <a:pPr algn="ctr"/>
            <a:r>
              <a:rPr kumimoji="1" lang="ja-JP" altLang="en-US" sz="2400" b="1" dirty="0">
                <a:latin typeface="Meiryo UI" panose="020B0604030504040204" pitchFamily="50" charset="-128"/>
                <a:ea typeface="Meiryo UI" panose="020B0604030504040204" pitchFamily="50" charset="-128"/>
                <a:cs typeface="Meiryo UI" panose="020B0604030504040204" pitchFamily="50" charset="-128"/>
              </a:rPr>
              <a:t>電子請求書</a:t>
            </a:r>
            <a:endParaRPr kumimoji="1" lang="en-US" altLang="ja-JP" sz="2400"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プラットフォーム</a:t>
            </a:r>
            <a:endParaRPr kumimoji="1" lang="ja-JP" altLang="en-US" sz="24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83" name="Picture 22" descr="CSV"/>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86461" y="5661248"/>
            <a:ext cx="401998" cy="435498"/>
          </a:xfrm>
          <a:prstGeom prst="rect">
            <a:avLst/>
          </a:prstGeom>
          <a:noFill/>
          <a:extLst>
            <a:ext uri="{909E8E84-426E-40DD-AFC4-6F175D3DCCD1}">
              <a14:hiddenFill xmlns:a14="http://schemas.microsoft.com/office/drawing/2010/main">
                <a:solidFill>
                  <a:srgbClr val="FFFFFF"/>
                </a:solidFill>
              </a14:hiddenFill>
            </a:ext>
          </a:extLst>
        </p:spPr>
      </p:pic>
      <p:sp>
        <p:nvSpPr>
          <p:cNvPr id="240" name="テキスト ボックス 239"/>
          <p:cNvSpPr txBox="1"/>
          <p:nvPr/>
        </p:nvSpPr>
        <p:spPr>
          <a:xfrm>
            <a:off x="6851197" y="6164240"/>
            <a:ext cx="1782860" cy="646331"/>
          </a:xfrm>
          <a:prstGeom prst="rect">
            <a:avLst/>
          </a:prstGeom>
          <a:noFill/>
        </p:spPr>
        <p:txBody>
          <a:bodyPr wrap="none" rtlCol="0">
            <a:spAutoFit/>
          </a:bodyPr>
          <a:lstStyle/>
          <a:p>
            <a:r>
              <a:rPr kumimoji="1" lang="ja-JP" altLang="en-US" sz="1800" b="1" dirty="0">
                <a:latin typeface="Meiryo UI" panose="020B0604030504040204" pitchFamily="50" charset="-128"/>
                <a:ea typeface="Meiryo UI" panose="020B0604030504040204" pitchFamily="50" charset="-128"/>
                <a:cs typeface="Meiryo UI" panose="020B0604030504040204" pitchFamily="50" charset="-128"/>
              </a:rPr>
              <a:t>請求書データ</a:t>
            </a:r>
            <a:endParaRPr kumimoji="1" lang="en-US" altLang="ja-JP" sz="1800" b="1"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b="1" dirty="0">
                <a:latin typeface="Meiryo UI" panose="020B0604030504040204" pitchFamily="50" charset="-128"/>
                <a:ea typeface="Meiryo UI" panose="020B0604030504040204" pitchFamily="50" charset="-128"/>
                <a:cs typeface="Meiryo UI" panose="020B0604030504040204" pitchFamily="50" charset="-128"/>
              </a:rPr>
              <a:t>CSV</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ダウンロード</a:t>
            </a:r>
            <a:endParaRPr kumimoji="1" lang="ja-JP" altLang="en-US"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42" name="円/楕円 241"/>
          <p:cNvSpPr/>
          <p:nvPr/>
        </p:nvSpPr>
        <p:spPr>
          <a:xfrm>
            <a:off x="251520" y="5373328"/>
            <a:ext cx="930462" cy="1008000"/>
          </a:xfrm>
          <a:prstGeom prst="ellipse">
            <a:avLst/>
          </a:prstGeom>
          <a:solidFill>
            <a:srgbClr val="FFF2C1"/>
          </a:solidFill>
          <a:ln>
            <a:solidFill>
              <a:srgbClr val="FFF2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tx1"/>
              </a:solidFill>
            </a:endParaRPr>
          </a:p>
        </p:txBody>
      </p:sp>
      <p:sp>
        <p:nvSpPr>
          <p:cNvPr id="307" name="正方形/長方形 306"/>
          <p:cNvSpPr/>
          <p:nvPr/>
        </p:nvSpPr>
        <p:spPr>
          <a:xfrm>
            <a:off x="166266" y="5750753"/>
            <a:ext cx="1107997" cy="461665"/>
          </a:xfrm>
          <a:prstGeom prst="rect">
            <a:avLst/>
          </a:prstGeom>
        </p:spPr>
        <p:txBody>
          <a:bodyPr wrap="none">
            <a:spAutoFit/>
          </a:bodyPr>
          <a:lstStyle/>
          <a:p>
            <a:pPr algn="ctr"/>
            <a:r>
              <a:rPr lang="ja-JP" altLang="en-US" b="1" dirty="0">
                <a:latin typeface="Meiryo UI" pitchFamily="50" charset="-128"/>
                <a:ea typeface="Meiryo UI" pitchFamily="50" charset="-128"/>
                <a:cs typeface="Meiryo UI" pitchFamily="50" charset="-128"/>
              </a:rPr>
              <a:t>発行側</a:t>
            </a:r>
          </a:p>
        </p:txBody>
      </p:sp>
      <p:sp>
        <p:nvSpPr>
          <p:cNvPr id="308" name="円/楕円 307"/>
          <p:cNvSpPr/>
          <p:nvPr/>
        </p:nvSpPr>
        <p:spPr>
          <a:xfrm>
            <a:off x="8028384" y="5372173"/>
            <a:ext cx="930462" cy="1008000"/>
          </a:xfrm>
          <a:prstGeom prst="ellipse">
            <a:avLst/>
          </a:prstGeom>
          <a:solidFill>
            <a:srgbClr val="FFCCFF"/>
          </a:solidFill>
          <a:ln>
            <a:solidFill>
              <a:srgbClr val="FFF2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tx1"/>
              </a:solidFill>
            </a:endParaRPr>
          </a:p>
        </p:txBody>
      </p:sp>
      <p:sp>
        <p:nvSpPr>
          <p:cNvPr id="309" name="正方形/長方形 308"/>
          <p:cNvSpPr/>
          <p:nvPr/>
        </p:nvSpPr>
        <p:spPr>
          <a:xfrm>
            <a:off x="7939617" y="5737674"/>
            <a:ext cx="1107996" cy="461665"/>
          </a:xfrm>
          <a:prstGeom prst="rect">
            <a:avLst/>
          </a:prstGeom>
        </p:spPr>
        <p:txBody>
          <a:bodyPr wrap="none">
            <a:spAutoFit/>
          </a:bodyPr>
          <a:lstStyle/>
          <a:p>
            <a:pPr algn="ctr"/>
            <a:r>
              <a:rPr lang="ja-JP" altLang="en-US" b="1" dirty="0">
                <a:latin typeface="Meiryo UI" pitchFamily="50" charset="-128"/>
                <a:ea typeface="Meiryo UI" pitchFamily="50" charset="-128"/>
                <a:cs typeface="Meiryo UI" pitchFamily="50" charset="-128"/>
              </a:rPr>
              <a:t>受取側</a:t>
            </a:r>
          </a:p>
        </p:txBody>
      </p:sp>
    </p:spTree>
    <p:extLst>
      <p:ext uri="{BB962C8B-B14F-4D97-AF65-F5344CB8AC3E}">
        <p14:creationId xmlns:p14="http://schemas.microsoft.com/office/powerpoint/2010/main" val="1618781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フリーイラスト, ベクトルデータ, AI, 人物, 女性, 職業, ビジネス, OL（オフィスレディ）, 事務服, 書く, 頬杖をつく, イライラする, 残業, 憂鬱, 悩む,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76378" y="1483993"/>
            <a:ext cx="1337114" cy="1075088"/>
          </a:xfrm>
          <a:prstGeom prst="rect">
            <a:avLst/>
          </a:prstGeom>
          <a:noFill/>
          <a:extLst>
            <a:ext uri="{909E8E84-426E-40DD-AFC4-6F175D3DCCD1}">
              <a14:hiddenFill xmlns:a14="http://schemas.microsoft.com/office/drawing/2010/main">
                <a:solidFill>
                  <a:srgbClr val="FFFFFF"/>
                </a:solidFill>
              </a14:hiddenFill>
            </a:ext>
          </a:extLst>
        </p:spPr>
      </p:pic>
      <p:pic>
        <p:nvPicPr>
          <p:cNvPr id="101" name="図 100"/>
          <p:cNvPicPr>
            <a:picLocks noChangeAspect="1"/>
          </p:cNvPicPr>
          <p:nvPr/>
        </p:nvPicPr>
        <p:blipFill>
          <a:blip r:embed="rId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245588" y="3573016"/>
            <a:ext cx="4415990" cy="4295002"/>
          </a:xfrm>
          <a:prstGeom prst="rect">
            <a:avLst/>
          </a:prstGeom>
        </p:spPr>
      </p:pic>
      <p:sp>
        <p:nvSpPr>
          <p:cNvPr id="125" name="下矢印 124"/>
          <p:cNvSpPr/>
          <p:nvPr/>
        </p:nvSpPr>
        <p:spPr>
          <a:xfrm>
            <a:off x="3840842" y="4262032"/>
            <a:ext cx="1019730" cy="577004"/>
          </a:xfrm>
          <a:prstGeom prst="downArrow">
            <a:avLst>
              <a:gd name="adj1" fmla="val 50000"/>
              <a:gd name="adj2" fmla="val 53111"/>
            </a:avLst>
          </a:prstGeom>
          <a:solidFill>
            <a:schemeClr val="bg1"/>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2"/>
          </p:nvPr>
        </p:nvSpPr>
        <p:spPr/>
        <p:txBody>
          <a:bodyPr/>
          <a:lstStyle/>
          <a:p>
            <a:pPr>
              <a:defRPr/>
            </a:pPr>
            <a:fld id="{0EB4BF90-875D-4FCB-9DC0-29EB1413A5C5}" type="slidenum">
              <a:rPr lang="ja-JP" altLang="en-US" smtClean="0">
                <a:solidFill>
                  <a:prstClr val="black">
                    <a:tint val="75000"/>
                  </a:prstClr>
                </a:solidFill>
              </a:rPr>
              <a:pPr>
                <a:defRPr/>
              </a:pPr>
              <a:t>32</a:t>
            </a:fld>
            <a:endParaRPr lang="ja-JP" altLang="en-US">
              <a:solidFill>
                <a:prstClr val="black">
                  <a:tint val="75000"/>
                </a:prstClr>
              </a:solidFill>
            </a:endParaRPr>
          </a:p>
        </p:txBody>
      </p:sp>
      <p:sp>
        <p:nvSpPr>
          <p:cNvPr id="5" name="タイトル 14"/>
          <p:cNvSpPr txBox="1">
            <a:spLocks/>
          </p:cNvSpPr>
          <p:nvPr/>
        </p:nvSpPr>
        <p:spPr bwMode="auto">
          <a:xfrm>
            <a:off x="140469" y="95851"/>
            <a:ext cx="859301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b" anchorCtr="0" compatLnSpc="1">
            <a:prstTxWarp prst="textNoShape">
              <a:avLst/>
            </a:prstTxWarp>
          </a:bodyPr>
          <a:lstStyle>
            <a:lvl1pPr algn="l" rtl="0" eaLnBrk="0" fontAlgn="base" hangingPunct="0">
              <a:spcBef>
                <a:spcPct val="0"/>
              </a:spcBef>
              <a:spcAft>
                <a:spcPct val="0"/>
              </a:spcAft>
              <a:defRPr kumimoji="1" sz="2200">
                <a:solidFill>
                  <a:schemeClr val="tx2"/>
                </a:solidFill>
                <a:latin typeface="+mj-lt"/>
                <a:ea typeface="+mj-ea"/>
                <a:cs typeface="+mj-cs"/>
              </a:defRPr>
            </a:lvl1pPr>
            <a:lvl2pPr algn="l" rtl="0" eaLnBrk="0" fontAlgn="base" hangingPunct="0">
              <a:spcBef>
                <a:spcPct val="0"/>
              </a:spcBef>
              <a:spcAft>
                <a:spcPct val="0"/>
              </a:spcAft>
              <a:defRPr kumimoji="1" sz="2200">
                <a:solidFill>
                  <a:schemeClr val="tx2"/>
                </a:solidFill>
                <a:latin typeface="Arial" charset="0"/>
                <a:ea typeface="ＭＳ Ｐゴシック" pitchFamily="50" charset="-128"/>
              </a:defRPr>
            </a:lvl2pPr>
            <a:lvl3pPr algn="l" rtl="0" eaLnBrk="0" fontAlgn="base" hangingPunct="0">
              <a:spcBef>
                <a:spcPct val="0"/>
              </a:spcBef>
              <a:spcAft>
                <a:spcPct val="0"/>
              </a:spcAft>
              <a:defRPr kumimoji="1" sz="2200">
                <a:solidFill>
                  <a:schemeClr val="tx2"/>
                </a:solidFill>
                <a:latin typeface="Arial" charset="0"/>
                <a:ea typeface="ＭＳ Ｐゴシック" pitchFamily="50" charset="-128"/>
              </a:defRPr>
            </a:lvl3pPr>
            <a:lvl4pPr algn="l" rtl="0" eaLnBrk="0" fontAlgn="base" hangingPunct="0">
              <a:spcBef>
                <a:spcPct val="0"/>
              </a:spcBef>
              <a:spcAft>
                <a:spcPct val="0"/>
              </a:spcAft>
              <a:defRPr kumimoji="1" sz="2200">
                <a:solidFill>
                  <a:schemeClr val="tx2"/>
                </a:solidFill>
                <a:latin typeface="Arial" charset="0"/>
                <a:ea typeface="ＭＳ Ｐゴシック" pitchFamily="50" charset="-128"/>
              </a:defRPr>
            </a:lvl4pPr>
            <a:lvl5pPr algn="l" rtl="0" eaLnBrk="0" fontAlgn="base" hangingPunct="0">
              <a:spcBef>
                <a:spcPct val="0"/>
              </a:spcBef>
              <a:spcAft>
                <a:spcPct val="0"/>
              </a:spcAft>
              <a:defRPr kumimoji="1" sz="2200">
                <a:solidFill>
                  <a:schemeClr val="tx2"/>
                </a:solidFill>
                <a:latin typeface="Arial" charset="0"/>
                <a:ea typeface="ＭＳ Ｐゴシック" pitchFamily="50" charset="-128"/>
              </a:defRPr>
            </a:lvl5pPr>
            <a:lvl6pPr marL="457200" algn="l" rtl="0" fontAlgn="base">
              <a:spcBef>
                <a:spcPct val="0"/>
              </a:spcBef>
              <a:spcAft>
                <a:spcPct val="0"/>
              </a:spcAft>
              <a:defRPr kumimoji="1" sz="2200">
                <a:solidFill>
                  <a:schemeClr val="tx2"/>
                </a:solidFill>
                <a:latin typeface="Arial" charset="0"/>
                <a:ea typeface="ＭＳ Ｐゴシック" pitchFamily="50" charset="-128"/>
              </a:defRPr>
            </a:lvl6pPr>
            <a:lvl7pPr marL="914400" algn="l" rtl="0" fontAlgn="base">
              <a:spcBef>
                <a:spcPct val="0"/>
              </a:spcBef>
              <a:spcAft>
                <a:spcPct val="0"/>
              </a:spcAft>
              <a:defRPr kumimoji="1" sz="2200">
                <a:solidFill>
                  <a:schemeClr val="tx2"/>
                </a:solidFill>
                <a:latin typeface="Arial" charset="0"/>
                <a:ea typeface="ＭＳ Ｐゴシック" pitchFamily="50" charset="-128"/>
              </a:defRPr>
            </a:lvl7pPr>
            <a:lvl8pPr marL="1371600" algn="l" rtl="0" fontAlgn="base">
              <a:spcBef>
                <a:spcPct val="0"/>
              </a:spcBef>
              <a:spcAft>
                <a:spcPct val="0"/>
              </a:spcAft>
              <a:defRPr kumimoji="1" sz="2200">
                <a:solidFill>
                  <a:schemeClr val="tx2"/>
                </a:solidFill>
                <a:latin typeface="Arial" charset="0"/>
                <a:ea typeface="ＭＳ Ｐゴシック" pitchFamily="50" charset="-128"/>
              </a:defRPr>
            </a:lvl8pPr>
            <a:lvl9pPr marL="1828800" algn="l" rtl="0" fontAlgn="base">
              <a:spcBef>
                <a:spcPct val="0"/>
              </a:spcBef>
              <a:spcAft>
                <a:spcPct val="0"/>
              </a:spcAft>
              <a:defRPr kumimoji="1" sz="2200">
                <a:solidFill>
                  <a:schemeClr val="tx2"/>
                </a:solidFill>
                <a:latin typeface="Arial" charset="0"/>
                <a:ea typeface="ＭＳ Ｐゴシック" pitchFamily="50" charset="-128"/>
              </a:defRPr>
            </a:lvl9pPr>
          </a:lstStyle>
          <a:p>
            <a:pPr>
              <a:defRPr/>
            </a:pPr>
            <a:r>
              <a:rPr lang="ja-JP" altLang="en-US" b="1" kern="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現在の請求書を紙から電子へ・・・</a:t>
            </a:r>
          </a:p>
        </p:txBody>
      </p:sp>
      <p:sp>
        <p:nvSpPr>
          <p:cNvPr id="6" name="正方形/長方形 5"/>
          <p:cNvSpPr/>
          <p:nvPr/>
        </p:nvSpPr>
        <p:spPr>
          <a:xfrm>
            <a:off x="140469" y="553052"/>
            <a:ext cx="8593015" cy="45719"/>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矢印コネクタ 6"/>
          <p:cNvCxnSpPr/>
          <p:nvPr/>
        </p:nvCxnSpPr>
        <p:spPr>
          <a:xfrm flipV="1">
            <a:off x="1203874" y="1798751"/>
            <a:ext cx="6398740" cy="54112"/>
          </a:xfrm>
          <a:prstGeom prst="straightConnector1">
            <a:avLst/>
          </a:prstGeom>
          <a:ln w="12700">
            <a:solidFill>
              <a:srgbClr val="C00000"/>
            </a:solidFill>
            <a:prstDash val="sysDash"/>
            <a:tailEnd type="arrow" w="lg" len="lg"/>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a:off x="1718442" y="5918969"/>
            <a:ext cx="1254028" cy="19874"/>
          </a:xfrm>
          <a:prstGeom prst="straightConnector1">
            <a:avLst/>
          </a:prstGeom>
          <a:ln w="12700">
            <a:solidFill>
              <a:srgbClr val="C00000"/>
            </a:solidFill>
            <a:prstDash val="sysDash"/>
            <a:tailEnd type="arrow" w="lg" len="lg"/>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flipV="1">
            <a:off x="5699387" y="5907830"/>
            <a:ext cx="1567332" cy="26311"/>
          </a:xfrm>
          <a:prstGeom prst="straightConnector1">
            <a:avLst/>
          </a:prstGeom>
          <a:ln w="12700">
            <a:solidFill>
              <a:srgbClr val="C00000"/>
            </a:solidFill>
            <a:prstDash val="sysDash"/>
            <a:tailEnd type="arrow" w="lg" len="lg"/>
          </a:ln>
        </p:spPr>
        <p:style>
          <a:lnRef idx="1">
            <a:schemeClr val="accent1"/>
          </a:lnRef>
          <a:fillRef idx="0">
            <a:schemeClr val="accent1"/>
          </a:fillRef>
          <a:effectRef idx="0">
            <a:schemeClr val="accent1"/>
          </a:effectRef>
          <a:fontRef idx="minor">
            <a:schemeClr val="tx1"/>
          </a:fontRef>
        </p:style>
      </p:cxnSp>
      <p:pic>
        <p:nvPicPr>
          <p:cNvPr id="52" name="Picture 22" descr="CSV"/>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0851" y="5729806"/>
            <a:ext cx="401998" cy="435498"/>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22" descr="CSV"/>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94435" y="5701220"/>
            <a:ext cx="401998" cy="435498"/>
          </a:xfrm>
          <a:prstGeom prst="rect">
            <a:avLst/>
          </a:prstGeom>
          <a:noFill/>
          <a:extLst>
            <a:ext uri="{909E8E84-426E-40DD-AFC4-6F175D3DCCD1}">
              <a14:hiddenFill xmlns:a14="http://schemas.microsoft.com/office/drawing/2010/main">
                <a:solidFill>
                  <a:srgbClr val="FFFFFF"/>
                </a:solidFill>
              </a14:hiddenFill>
            </a:ext>
          </a:extLst>
        </p:spPr>
      </p:pic>
      <p:sp>
        <p:nvSpPr>
          <p:cNvPr id="69" name="角丸四角形 68"/>
          <p:cNvSpPr/>
          <p:nvPr/>
        </p:nvSpPr>
        <p:spPr>
          <a:xfrm>
            <a:off x="3332614" y="1585526"/>
            <a:ext cx="803778" cy="433782"/>
          </a:xfrm>
          <a:prstGeom prst="roundRect">
            <a:avLst>
              <a:gd name="adj" fmla="val 50000"/>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6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3" name="テキスト ボックス 72"/>
          <p:cNvSpPr txBox="1"/>
          <p:nvPr/>
        </p:nvSpPr>
        <p:spPr>
          <a:xfrm>
            <a:off x="1484816" y="1768274"/>
            <a:ext cx="412765" cy="115416"/>
          </a:xfrm>
          <a:prstGeom prst="rect">
            <a:avLst/>
          </a:prstGeom>
          <a:noFill/>
        </p:spPr>
        <p:txBody>
          <a:bodyPr wrap="square" lIns="0" tIns="0" rIns="0" bIns="0" rtlCol="0" anchor="ctr" anchorCtr="0">
            <a:spAutoFit/>
          </a:bodyPr>
          <a:lstStyle/>
          <a:p>
            <a:pPr>
              <a:lnSpc>
                <a:spcPts val="900"/>
              </a:lnSpc>
            </a:pPr>
            <a:r>
              <a:rPr lang="ja-JP" altLang="en-US" sz="1400" b="1" dirty="0">
                <a:latin typeface="Meiryo UI" pitchFamily="50" charset="-128"/>
                <a:ea typeface="Meiryo UI" pitchFamily="50" charset="-128"/>
                <a:cs typeface="Meiryo UI" pitchFamily="50" charset="-128"/>
              </a:rPr>
              <a:t>出力</a:t>
            </a:r>
          </a:p>
        </p:txBody>
      </p:sp>
      <p:sp>
        <p:nvSpPr>
          <p:cNvPr id="74" name="テキスト ボックス 73"/>
          <p:cNvSpPr txBox="1"/>
          <p:nvPr/>
        </p:nvSpPr>
        <p:spPr>
          <a:xfrm>
            <a:off x="3568894" y="1818201"/>
            <a:ext cx="670761" cy="115416"/>
          </a:xfrm>
          <a:prstGeom prst="rect">
            <a:avLst/>
          </a:prstGeom>
          <a:noFill/>
        </p:spPr>
        <p:txBody>
          <a:bodyPr wrap="square" lIns="0" tIns="0" rIns="0" bIns="0" rtlCol="0" anchor="ctr" anchorCtr="0">
            <a:spAutoFit/>
          </a:bodyPr>
          <a:lstStyle/>
          <a:p>
            <a:pPr>
              <a:lnSpc>
                <a:spcPts val="900"/>
              </a:lnSpc>
            </a:pPr>
            <a:r>
              <a:rPr lang="ja-JP" altLang="en-US" sz="1600" b="1" dirty="0">
                <a:latin typeface="Meiryo UI" pitchFamily="50" charset="-128"/>
                <a:ea typeface="Meiryo UI" pitchFamily="50" charset="-128"/>
                <a:cs typeface="Meiryo UI" pitchFamily="50" charset="-128"/>
              </a:rPr>
              <a:t>発送</a:t>
            </a:r>
          </a:p>
        </p:txBody>
      </p:sp>
      <p:sp>
        <p:nvSpPr>
          <p:cNvPr id="77" name="角丸四角形 76"/>
          <p:cNvSpPr/>
          <p:nvPr/>
        </p:nvSpPr>
        <p:spPr>
          <a:xfrm>
            <a:off x="6421537" y="1591202"/>
            <a:ext cx="809220" cy="457038"/>
          </a:xfrm>
          <a:prstGeom prst="roundRect">
            <a:avLst>
              <a:gd name="adj" fmla="val 50000"/>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6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角丸四角形 77"/>
          <p:cNvSpPr/>
          <p:nvPr/>
        </p:nvSpPr>
        <p:spPr>
          <a:xfrm>
            <a:off x="5462317" y="1582380"/>
            <a:ext cx="809221" cy="457038"/>
          </a:xfrm>
          <a:prstGeom prst="roundRect">
            <a:avLst>
              <a:gd name="adj" fmla="val 50000"/>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6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81" name="Picture 16" descr="document"/>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8464" t="17722" r="-1"/>
          <a:stretch/>
        </p:blipFill>
        <p:spPr bwMode="auto">
          <a:xfrm rot="162978">
            <a:off x="7004858" y="2057492"/>
            <a:ext cx="389461" cy="464548"/>
          </a:xfrm>
          <a:prstGeom prst="parallelogram">
            <a:avLst>
              <a:gd name="adj" fmla="val 16062"/>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2" name="テキスト ボックス 81"/>
          <p:cNvSpPr txBox="1"/>
          <p:nvPr/>
        </p:nvSpPr>
        <p:spPr>
          <a:xfrm>
            <a:off x="5710086" y="1777257"/>
            <a:ext cx="532385" cy="115416"/>
          </a:xfrm>
          <a:prstGeom prst="rect">
            <a:avLst/>
          </a:prstGeom>
          <a:noFill/>
        </p:spPr>
        <p:txBody>
          <a:bodyPr wrap="square" lIns="0" tIns="0" rIns="0" bIns="0" rtlCol="0" anchor="ctr" anchorCtr="0">
            <a:spAutoFit/>
          </a:bodyPr>
          <a:lstStyle/>
          <a:p>
            <a:pPr>
              <a:lnSpc>
                <a:spcPts val="900"/>
              </a:lnSpc>
            </a:pPr>
            <a:r>
              <a:rPr lang="ja-JP" altLang="en-US" sz="1400" b="1" dirty="0">
                <a:latin typeface="Meiryo UI" pitchFamily="50" charset="-128"/>
                <a:ea typeface="Meiryo UI" pitchFamily="50" charset="-128"/>
                <a:cs typeface="Meiryo UI" pitchFamily="50" charset="-128"/>
              </a:rPr>
              <a:t>受取</a:t>
            </a:r>
          </a:p>
        </p:txBody>
      </p:sp>
      <p:sp>
        <p:nvSpPr>
          <p:cNvPr id="83" name="テキスト ボックス 82"/>
          <p:cNvSpPr txBox="1"/>
          <p:nvPr/>
        </p:nvSpPr>
        <p:spPr>
          <a:xfrm>
            <a:off x="6621600" y="1804553"/>
            <a:ext cx="433962" cy="115416"/>
          </a:xfrm>
          <a:prstGeom prst="rect">
            <a:avLst/>
          </a:prstGeom>
          <a:noFill/>
        </p:spPr>
        <p:txBody>
          <a:bodyPr wrap="square" lIns="0" tIns="0" rIns="0" bIns="0" rtlCol="0" anchor="ctr" anchorCtr="0">
            <a:spAutoFit/>
          </a:bodyPr>
          <a:lstStyle/>
          <a:p>
            <a:pPr>
              <a:lnSpc>
                <a:spcPts val="900"/>
              </a:lnSpc>
            </a:pPr>
            <a:r>
              <a:rPr lang="ja-JP" altLang="en-US" sz="1600" b="1" dirty="0">
                <a:latin typeface="Meiryo UI" pitchFamily="50" charset="-128"/>
                <a:ea typeface="Meiryo UI" pitchFamily="50" charset="-128"/>
                <a:cs typeface="Meiryo UI" pitchFamily="50" charset="-128"/>
              </a:rPr>
              <a:t>入力</a:t>
            </a:r>
          </a:p>
        </p:txBody>
      </p:sp>
      <p:pic>
        <p:nvPicPr>
          <p:cNvPr id="86" name="Picture 139" descr="MC900326274[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70436" y="2022361"/>
            <a:ext cx="522690" cy="50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角丸四角形 86"/>
          <p:cNvSpPr/>
          <p:nvPr/>
        </p:nvSpPr>
        <p:spPr>
          <a:xfrm>
            <a:off x="2398325" y="1549257"/>
            <a:ext cx="803778" cy="460055"/>
          </a:xfrm>
          <a:prstGeom prst="roundRect">
            <a:avLst>
              <a:gd name="adj" fmla="val 50000"/>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6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8" name="テキスト ボックス 87"/>
          <p:cNvSpPr txBox="1"/>
          <p:nvPr/>
        </p:nvSpPr>
        <p:spPr>
          <a:xfrm>
            <a:off x="2627175" y="1806941"/>
            <a:ext cx="496964" cy="115416"/>
          </a:xfrm>
          <a:prstGeom prst="rect">
            <a:avLst/>
          </a:prstGeom>
          <a:noFill/>
        </p:spPr>
        <p:txBody>
          <a:bodyPr wrap="square" lIns="0" tIns="0" rIns="0" bIns="0" rtlCol="0" anchor="ctr" anchorCtr="0">
            <a:spAutoFit/>
          </a:bodyPr>
          <a:lstStyle/>
          <a:p>
            <a:pPr>
              <a:lnSpc>
                <a:spcPts val="900"/>
              </a:lnSpc>
            </a:pPr>
            <a:r>
              <a:rPr lang="ja-JP" altLang="en-US" sz="1600" b="1" dirty="0">
                <a:latin typeface="Meiryo UI" pitchFamily="50" charset="-128"/>
                <a:ea typeface="Meiryo UI" pitchFamily="50" charset="-128"/>
                <a:cs typeface="Meiryo UI" pitchFamily="50" charset="-128"/>
              </a:rPr>
              <a:t>封詰</a:t>
            </a:r>
          </a:p>
        </p:txBody>
      </p:sp>
      <p:sp>
        <p:nvSpPr>
          <p:cNvPr id="89" name="角丸四角形 88"/>
          <p:cNvSpPr/>
          <p:nvPr/>
        </p:nvSpPr>
        <p:spPr>
          <a:xfrm>
            <a:off x="1461609" y="1556793"/>
            <a:ext cx="803778" cy="460055"/>
          </a:xfrm>
          <a:prstGeom prst="roundRect">
            <a:avLst>
              <a:gd name="adj" fmla="val 50000"/>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6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0" name="テキスト ボックス 89"/>
          <p:cNvSpPr txBox="1"/>
          <p:nvPr/>
        </p:nvSpPr>
        <p:spPr>
          <a:xfrm>
            <a:off x="1686306" y="1806099"/>
            <a:ext cx="412765" cy="115416"/>
          </a:xfrm>
          <a:prstGeom prst="rect">
            <a:avLst/>
          </a:prstGeom>
          <a:noFill/>
        </p:spPr>
        <p:txBody>
          <a:bodyPr wrap="square" lIns="0" tIns="0" rIns="0" bIns="0" rtlCol="0" anchor="ctr" anchorCtr="0">
            <a:spAutoFit/>
          </a:bodyPr>
          <a:lstStyle/>
          <a:p>
            <a:pPr>
              <a:lnSpc>
                <a:spcPts val="900"/>
              </a:lnSpc>
            </a:pPr>
            <a:r>
              <a:rPr lang="ja-JP" altLang="en-US" sz="1600" b="1" dirty="0">
                <a:latin typeface="Meiryo UI" pitchFamily="50" charset="-128"/>
                <a:ea typeface="Meiryo UI" pitchFamily="50" charset="-128"/>
                <a:cs typeface="Meiryo UI" pitchFamily="50" charset="-128"/>
              </a:rPr>
              <a:t>出力</a:t>
            </a:r>
          </a:p>
        </p:txBody>
      </p:sp>
      <p:pic>
        <p:nvPicPr>
          <p:cNvPr id="93" name="Picture 2" descr="C:\Users\muneo_hirata\Desktop\郵便車"/>
          <p:cNvPicPr>
            <a:picLocks noChangeAspect="1" noChangeArrowheads="1"/>
          </p:cNvPicPr>
          <p:nvPr/>
        </p:nvPicPr>
        <p:blipFill>
          <a:blip r:embed="rId8" cstate="print"/>
          <a:srcRect t="20947" b="20705"/>
          <a:stretch>
            <a:fillRect/>
          </a:stretch>
        </p:blipFill>
        <p:spPr bwMode="auto">
          <a:xfrm flipH="1">
            <a:off x="4339130" y="1537326"/>
            <a:ext cx="730724" cy="461895"/>
          </a:xfrm>
          <a:prstGeom prst="rect">
            <a:avLst/>
          </a:prstGeom>
          <a:noFill/>
        </p:spPr>
      </p:pic>
      <p:sp>
        <p:nvSpPr>
          <p:cNvPr id="95" name="正方形/長方形 94"/>
          <p:cNvSpPr/>
          <p:nvPr/>
        </p:nvSpPr>
        <p:spPr>
          <a:xfrm>
            <a:off x="254755" y="2776052"/>
            <a:ext cx="1230061" cy="874856"/>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rgbClr val="FF0000"/>
                </a:solidFill>
                <a:latin typeface="Meiryo UI" pitchFamily="50" charset="-128"/>
                <a:ea typeface="Meiryo UI" pitchFamily="50" charset="-128"/>
                <a:cs typeface="Meiryo UI" pitchFamily="50" charset="-128"/>
              </a:rPr>
              <a:t>販売管理</a:t>
            </a:r>
            <a:endParaRPr lang="en-US" altLang="ja-JP" sz="1600" b="1" dirty="0">
              <a:solidFill>
                <a:srgbClr val="FF0000"/>
              </a:solidFill>
              <a:latin typeface="Meiryo UI" pitchFamily="50" charset="-128"/>
              <a:ea typeface="Meiryo UI" pitchFamily="50" charset="-128"/>
              <a:cs typeface="Meiryo UI" pitchFamily="50" charset="-128"/>
            </a:endParaRPr>
          </a:p>
          <a:p>
            <a:pPr algn="ctr"/>
            <a:r>
              <a:rPr lang="ja-JP" altLang="en-US" sz="1600" b="1" dirty="0">
                <a:solidFill>
                  <a:srgbClr val="FF0000"/>
                </a:solidFill>
                <a:latin typeface="Meiryo UI" pitchFamily="50" charset="-128"/>
                <a:ea typeface="Meiryo UI" pitchFamily="50" charset="-128"/>
                <a:cs typeface="Meiryo UI" pitchFamily="50" charset="-128"/>
              </a:rPr>
              <a:t>システム</a:t>
            </a:r>
          </a:p>
        </p:txBody>
      </p:sp>
      <p:sp>
        <p:nvSpPr>
          <p:cNvPr id="96" name="正方形/長方形 95"/>
          <p:cNvSpPr/>
          <p:nvPr/>
        </p:nvSpPr>
        <p:spPr>
          <a:xfrm>
            <a:off x="7703775" y="2787711"/>
            <a:ext cx="1160031" cy="87240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rgbClr val="FF0000"/>
                </a:solidFill>
                <a:latin typeface="Meiryo UI" pitchFamily="50" charset="-128"/>
                <a:ea typeface="Meiryo UI" pitchFamily="50" charset="-128"/>
                <a:cs typeface="Meiryo UI" pitchFamily="50" charset="-128"/>
              </a:rPr>
              <a:t>会計</a:t>
            </a:r>
            <a:endParaRPr lang="en-US" altLang="ja-JP" sz="1600" b="1" dirty="0">
              <a:solidFill>
                <a:srgbClr val="FF0000"/>
              </a:solidFill>
              <a:latin typeface="Meiryo UI" pitchFamily="50" charset="-128"/>
              <a:ea typeface="Meiryo UI" pitchFamily="50" charset="-128"/>
              <a:cs typeface="Meiryo UI" pitchFamily="50" charset="-128"/>
            </a:endParaRPr>
          </a:p>
          <a:p>
            <a:pPr algn="ctr"/>
            <a:r>
              <a:rPr lang="ja-JP" altLang="en-US" sz="1600" b="1" dirty="0">
                <a:solidFill>
                  <a:srgbClr val="FF0000"/>
                </a:solidFill>
                <a:latin typeface="Meiryo UI" pitchFamily="50" charset="-128"/>
                <a:ea typeface="Meiryo UI" pitchFamily="50" charset="-128"/>
                <a:cs typeface="Meiryo UI" pitchFamily="50" charset="-128"/>
              </a:rPr>
              <a:t>システム</a:t>
            </a:r>
          </a:p>
        </p:txBody>
      </p:sp>
      <p:sp>
        <p:nvSpPr>
          <p:cNvPr id="97" name="正方形/長方形 96"/>
          <p:cNvSpPr/>
          <p:nvPr/>
        </p:nvSpPr>
        <p:spPr>
          <a:xfrm>
            <a:off x="2102086" y="2879999"/>
            <a:ext cx="4924978" cy="63487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srgbClr val="FF0000"/>
                </a:solidFill>
                <a:latin typeface="Meiryo UI" pitchFamily="50" charset="-128"/>
                <a:ea typeface="Meiryo UI" pitchFamily="50" charset="-128"/>
                <a:cs typeface="Meiryo UI" pitchFamily="50" charset="-128"/>
              </a:rPr>
              <a:t>紙請求書</a:t>
            </a:r>
          </a:p>
        </p:txBody>
      </p:sp>
      <p:sp>
        <p:nvSpPr>
          <p:cNvPr id="98" name="右矢印 97"/>
          <p:cNvSpPr/>
          <p:nvPr/>
        </p:nvSpPr>
        <p:spPr>
          <a:xfrm>
            <a:off x="1580898" y="2936791"/>
            <a:ext cx="477661" cy="4865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99" name="右矢印 98"/>
          <p:cNvSpPr/>
          <p:nvPr/>
        </p:nvSpPr>
        <p:spPr>
          <a:xfrm>
            <a:off x="7151910" y="2956715"/>
            <a:ext cx="477661" cy="486500"/>
          </a:xfrm>
          <a:prstGeom prst="rightArrow">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119" name="テキスト ボックス 118"/>
          <p:cNvSpPr txBox="1"/>
          <p:nvPr/>
        </p:nvSpPr>
        <p:spPr>
          <a:xfrm>
            <a:off x="1718443" y="6207696"/>
            <a:ext cx="1593898" cy="584775"/>
          </a:xfrm>
          <a:prstGeom prst="rect">
            <a:avLst/>
          </a:prstGeom>
          <a:noFill/>
        </p:spPr>
        <p:txBody>
          <a:bodyPr wrap="none" rtlCol="0">
            <a:spAutoFit/>
          </a:bodyPr>
          <a:lstStyle/>
          <a:p>
            <a:r>
              <a:rPr kumimoji="1" lang="ja-JP" altLang="en-US" sz="1600" b="1" dirty="0">
                <a:latin typeface="Meiryo UI" panose="020B0604030504040204" pitchFamily="50" charset="-128"/>
                <a:ea typeface="Meiryo UI" panose="020B0604030504040204" pitchFamily="50" charset="-128"/>
                <a:cs typeface="Meiryo UI" panose="020B0604030504040204" pitchFamily="50" charset="-128"/>
              </a:rPr>
              <a:t>請求書データ</a:t>
            </a:r>
            <a:endParaRPr kumimoji="1"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600" b="1" dirty="0">
                <a:latin typeface="Meiryo UI" panose="020B0604030504040204" pitchFamily="50" charset="-128"/>
                <a:ea typeface="Meiryo UI" panose="020B0604030504040204" pitchFamily="50" charset="-128"/>
                <a:cs typeface="Meiryo UI" panose="020B0604030504040204" pitchFamily="50" charset="-128"/>
              </a:rPr>
              <a:t>CSV</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アップロード</a:t>
            </a:r>
            <a:endParaRPr kumimoji="1" lang="ja-JP" altLang="en-US" sz="16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2" name="テキスト ボックス 121"/>
          <p:cNvSpPr txBox="1"/>
          <p:nvPr/>
        </p:nvSpPr>
        <p:spPr>
          <a:xfrm>
            <a:off x="6259171" y="6204212"/>
            <a:ext cx="1603516" cy="584775"/>
          </a:xfrm>
          <a:prstGeom prst="rect">
            <a:avLst/>
          </a:prstGeom>
          <a:noFill/>
        </p:spPr>
        <p:txBody>
          <a:bodyPr wrap="none" rtlCol="0">
            <a:spAutoFit/>
          </a:bodyPr>
          <a:lstStyle/>
          <a:p>
            <a:r>
              <a:rPr kumimoji="1" lang="ja-JP" altLang="en-US" sz="1600" b="1" dirty="0">
                <a:latin typeface="Meiryo UI" panose="020B0604030504040204" pitchFamily="50" charset="-128"/>
                <a:ea typeface="Meiryo UI" panose="020B0604030504040204" pitchFamily="50" charset="-128"/>
                <a:cs typeface="Meiryo UI" panose="020B0604030504040204" pitchFamily="50" charset="-128"/>
              </a:rPr>
              <a:t>請求書データ</a:t>
            </a:r>
            <a:endParaRPr kumimoji="1"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600" b="1" dirty="0">
                <a:latin typeface="Meiryo UI" panose="020B0604030504040204" pitchFamily="50" charset="-128"/>
                <a:ea typeface="Meiryo UI" panose="020B0604030504040204" pitchFamily="50" charset="-128"/>
                <a:cs typeface="Meiryo UI" panose="020B0604030504040204" pitchFamily="50" charset="-128"/>
              </a:rPr>
              <a:t>CSV</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ダウンロード</a:t>
            </a:r>
            <a:endParaRPr kumimoji="1" lang="ja-JP" altLang="en-US" sz="16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4" name="テキスト ボックス 123"/>
          <p:cNvSpPr txBox="1"/>
          <p:nvPr/>
        </p:nvSpPr>
        <p:spPr>
          <a:xfrm>
            <a:off x="-23476" y="3687416"/>
            <a:ext cx="9091887" cy="461665"/>
          </a:xfrm>
          <a:prstGeom prst="rect">
            <a:avLst/>
          </a:prstGeom>
          <a:noFill/>
        </p:spPr>
        <p:txBody>
          <a:bodyPr wrap="square" rtlCol="0">
            <a:spAutoFit/>
          </a:bodyPr>
          <a:lstStyle/>
          <a:p>
            <a:pPr algn="ctr"/>
            <a:r>
              <a:rPr kumimoji="1" lang="ja-JP" altLang="en-US" sz="1800" dirty="0">
                <a:latin typeface="Meiryo UI" panose="020B0604030504040204" pitchFamily="50" charset="-128"/>
                <a:ea typeface="Meiryo UI" panose="020B0604030504040204" pitchFamily="50" charset="-128"/>
                <a:cs typeface="Meiryo UI" panose="020B0604030504040204" pitchFamily="50" charset="-128"/>
              </a:rPr>
              <a:t>請求書を</a:t>
            </a:r>
            <a:r>
              <a:rPr kumimoji="1" lang="ja-JP" altLang="en-US" sz="2400" b="1" dirty="0">
                <a:latin typeface="Meiryo UI" panose="020B0604030504040204" pitchFamily="50" charset="-128"/>
                <a:ea typeface="Meiryo UI" panose="020B0604030504040204" pitchFamily="50" charset="-128"/>
                <a:cs typeface="Meiryo UI" panose="020B0604030504040204" pitchFamily="50" charset="-128"/>
              </a:rPr>
              <a:t>「紙」</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から</a:t>
            </a:r>
            <a:r>
              <a:rPr kumimoji="1" lang="ja-JP" altLang="en-US" sz="2400" b="1" dirty="0">
                <a:latin typeface="Meiryo UI" panose="020B0604030504040204" pitchFamily="50" charset="-128"/>
                <a:ea typeface="Meiryo UI" panose="020B0604030504040204" pitchFamily="50" charset="-128"/>
                <a:cs typeface="Meiryo UI" panose="020B0604030504040204" pitchFamily="50" charset="-128"/>
              </a:rPr>
              <a:t>「電子」</a:t>
            </a:r>
            <a:r>
              <a:rPr kumimoji="1" lang="ja-JP" altLang="en-US" sz="1800" dirty="0">
                <a:latin typeface="Meiryo UI" panose="020B0604030504040204" pitchFamily="50" charset="-128"/>
                <a:ea typeface="Meiryo UI" panose="020B0604030504040204" pitchFamily="50" charset="-128"/>
                <a:cs typeface="Meiryo UI" panose="020B0604030504040204" pitchFamily="50" charset="-128"/>
              </a:rPr>
              <a:t>にすれば</a:t>
            </a:r>
            <a:r>
              <a:rPr kumimoji="1" lang="ja-JP" altLang="en-US" sz="24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作業時間やコストを大幅に削減」</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できます。</a:t>
            </a:r>
            <a:endParaRPr kumimoji="1"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6" name="テキスト ボックス 125"/>
          <p:cNvSpPr txBox="1"/>
          <p:nvPr/>
        </p:nvSpPr>
        <p:spPr>
          <a:xfrm>
            <a:off x="3273014" y="5372174"/>
            <a:ext cx="2092239" cy="830997"/>
          </a:xfrm>
          <a:prstGeom prst="rect">
            <a:avLst/>
          </a:prstGeom>
          <a:noFill/>
        </p:spPr>
        <p:txBody>
          <a:bodyPr wrap="none" rtlCol="0">
            <a:spAutoFit/>
          </a:bodyPr>
          <a:lstStyle/>
          <a:p>
            <a:pPr algn="ctr"/>
            <a:r>
              <a:rPr kumimoji="1" lang="ja-JP" altLang="en-US" sz="2400" b="1" dirty="0">
                <a:latin typeface="Meiryo UI" panose="020B0604030504040204" pitchFamily="50" charset="-128"/>
                <a:ea typeface="Meiryo UI" panose="020B0604030504040204" pitchFamily="50" charset="-128"/>
                <a:cs typeface="Meiryo UI" panose="020B0604030504040204" pitchFamily="50" charset="-128"/>
              </a:rPr>
              <a:t>電子請求書</a:t>
            </a:r>
            <a:endParaRPr kumimoji="1" lang="en-US" altLang="ja-JP" sz="2400" b="1"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プラットフォーム</a:t>
            </a:r>
            <a:endParaRPr kumimoji="1" lang="ja-JP" altLang="en-US" sz="24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48" name="図 4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04122" y="2034847"/>
            <a:ext cx="707342" cy="584294"/>
          </a:xfrm>
          <a:prstGeom prst="rect">
            <a:avLst/>
          </a:prstGeom>
        </p:spPr>
      </p:pic>
      <p:pic>
        <p:nvPicPr>
          <p:cNvPr id="49" name="図 4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43007" y="1982570"/>
            <a:ext cx="565490" cy="662285"/>
          </a:xfrm>
          <a:prstGeom prst="rect">
            <a:avLst/>
          </a:prstGeom>
        </p:spPr>
      </p:pic>
      <p:pic>
        <p:nvPicPr>
          <p:cNvPr id="50" name="図 4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872614" y="2066770"/>
            <a:ext cx="355019" cy="552372"/>
          </a:xfrm>
          <a:prstGeom prst="rect">
            <a:avLst/>
          </a:prstGeom>
        </p:spPr>
      </p:pic>
      <p:pic>
        <p:nvPicPr>
          <p:cNvPr id="53" name="図 5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5394" y="1208214"/>
            <a:ext cx="1330066" cy="1440905"/>
          </a:xfrm>
          <a:prstGeom prst="rect">
            <a:avLst/>
          </a:prstGeom>
        </p:spPr>
      </p:pic>
      <p:sp>
        <p:nvSpPr>
          <p:cNvPr id="51" name="角丸四角形 50"/>
          <p:cNvSpPr/>
          <p:nvPr/>
        </p:nvSpPr>
        <p:spPr>
          <a:xfrm>
            <a:off x="150724" y="802251"/>
            <a:ext cx="3832833" cy="471589"/>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cs typeface="Meiryo UI" panose="020B0604030504040204" pitchFamily="50" charset="-128"/>
              </a:rPr>
              <a:t>請求書発行業務</a:t>
            </a:r>
          </a:p>
        </p:txBody>
      </p:sp>
      <p:sp>
        <p:nvSpPr>
          <p:cNvPr id="54" name="角丸四角形 53"/>
          <p:cNvSpPr/>
          <p:nvPr/>
        </p:nvSpPr>
        <p:spPr>
          <a:xfrm>
            <a:off x="4999709" y="800855"/>
            <a:ext cx="3826302" cy="414969"/>
          </a:xfrm>
          <a:prstGeom prst="roundRect">
            <a:avLst/>
          </a:prstGeom>
          <a:solidFill>
            <a:srgbClr val="F89E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請求書受取業務</a:t>
            </a:r>
            <a:endParaRPr kumimoji="1" lang="ja-JP" altLang="en-US" sz="2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5" name="正方形/長方形 54"/>
          <p:cNvSpPr/>
          <p:nvPr/>
        </p:nvSpPr>
        <p:spPr>
          <a:xfrm>
            <a:off x="283430" y="5641277"/>
            <a:ext cx="1230061" cy="874856"/>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rgbClr val="FF0000"/>
                </a:solidFill>
                <a:latin typeface="Meiryo UI" pitchFamily="50" charset="-128"/>
                <a:ea typeface="Meiryo UI" pitchFamily="50" charset="-128"/>
                <a:cs typeface="Meiryo UI" pitchFamily="50" charset="-128"/>
              </a:rPr>
              <a:t>販売管理</a:t>
            </a:r>
            <a:endParaRPr lang="en-US" altLang="ja-JP" sz="1600" b="1" dirty="0">
              <a:solidFill>
                <a:srgbClr val="FF0000"/>
              </a:solidFill>
              <a:latin typeface="Meiryo UI" pitchFamily="50" charset="-128"/>
              <a:ea typeface="Meiryo UI" pitchFamily="50" charset="-128"/>
              <a:cs typeface="Meiryo UI" pitchFamily="50" charset="-128"/>
            </a:endParaRPr>
          </a:p>
          <a:p>
            <a:pPr algn="ctr"/>
            <a:r>
              <a:rPr lang="ja-JP" altLang="en-US" sz="1600" b="1" dirty="0">
                <a:solidFill>
                  <a:srgbClr val="FF0000"/>
                </a:solidFill>
                <a:latin typeface="Meiryo UI" pitchFamily="50" charset="-128"/>
                <a:ea typeface="Meiryo UI" pitchFamily="50" charset="-128"/>
                <a:cs typeface="Meiryo UI" pitchFamily="50" charset="-128"/>
              </a:rPr>
              <a:t>システム</a:t>
            </a:r>
          </a:p>
        </p:txBody>
      </p:sp>
      <p:sp>
        <p:nvSpPr>
          <p:cNvPr id="56" name="正方形/長方形 55"/>
          <p:cNvSpPr/>
          <p:nvPr/>
        </p:nvSpPr>
        <p:spPr>
          <a:xfrm>
            <a:off x="7732449" y="5652936"/>
            <a:ext cx="1160031" cy="87240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rgbClr val="FF0000"/>
                </a:solidFill>
                <a:latin typeface="Meiryo UI" pitchFamily="50" charset="-128"/>
                <a:ea typeface="Meiryo UI" pitchFamily="50" charset="-128"/>
                <a:cs typeface="Meiryo UI" pitchFamily="50" charset="-128"/>
              </a:rPr>
              <a:t>会計</a:t>
            </a:r>
            <a:endParaRPr lang="en-US" altLang="ja-JP" sz="1600" b="1" dirty="0">
              <a:solidFill>
                <a:srgbClr val="FF0000"/>
              </a:solidFill>
              <a:latin typeface="Meiryo UI" pitchFamily="50" charset="-128"/>
              <a:ea typeface="Meiryo UI" pitchFamily="50" charset="-128"/>
              <a:cs typeface="Meiryo UI" pitchFamily="50" charset="-128"/>
            </a:endParaRPr>
          </a:p>
          <a:p>
            <a:pPr algn="ctr"/>
            <a:r>
              <a:rPr lang="ja-JP" altLang="en-US" sz="1600" b="1" dirty="0">
                <a:solidFill>
                  <a:srgbClr val="FF0000"/>
                </a:solidFill>
                <a:latin typeface="Meiryo UI" pitchFamily="50" charset="-128"/>
                <a:ea typeface="Meiryo UI" pitchFamily="50" charset="-128"/>
                <a:cs typeface="Meiryo UI" pitchFamily="50" charset="-128"/>
              </a:rPr>
              <a:t>システム</a:t>
            </a:r>
          </a:p>
        </p:txBody>
      </p:sp>
      <p:pic>
        <p:nvPicPr>
          <p:cNvPr id="4098" name="Picture 2" descr="http://www.nci6.com/wp-content/uploads/b5b039408f3fdd7843955ba413f2dbd7.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flipH="1">
            <a:off x="7642638" y="4483519"/>
            <a:ext cx="1151918" cy="1102322"/>
          </a:xfrm>
          <a:prstGeom prst="rect">
            <a:avLst/>
          </a:prstGeom>
          <a:noFill/>
          <a:extLst>
            <a:ext uri="{909E8E84-426E-40DD-AFC4-6F175D3DCCD1}">
              <a14:hiddenFill xmlns:a14="http://schemas.microsoft.com/office/drawing/2010/main">
                <a:solidFill>
                  <a:srgbClr val="FFFFFF"/>
                </a:solidFill>
              </a14:hiddenFill>
            </a:ext>
          </a:extLst>
        </p:spPr>
      </p:pic>
      <p:pic>
        <p:nvPicPr>
          <p:cNvPr id="57" name="図 5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44582" y="4483520"/>
            <a:ext cx="1009011" cy="1093095"/>
          </a:xfrm>
          <a:prstGeom prst="rect">
            <a:avLst/>
          </a:prstGeom>
        </p:spPr>
      </p:pic>
    </p:spTree>
    <p:extLst>
      <p:ext uri="{BB962C8B-B14F-4D97-AF65-F5344CB8AC3E}">
        <p14:creationId xmlns:p14="http://schemas.microsoft.com/office/powerpoint/2010/main" val="406000919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96400" y="4626274"/>
            <a:ext cx="3961326" cy="1630886"/>
          </a:xfrm>
          <a:prstGeom prst="roundRect">
            <a:avLst>
              <a:gd name="adj" fmla="val 0"/>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角丸四角形 2"/>
          <p:cNvSpPr/>
          <p:nvPr/>
        </p:nvSpPr>
        <p:spPr>
          <a:xfrm>
            <a:off x="80856" y="1955174"/>
            <a:ext cx="3976871" cy="1782360"/>
          </a:xfrm>
          <a:prstGeom prst="roundRect">
            <a:avLst>
              <a:gd name="adj" fmla="val 0"/>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p:cNvSpPr/>
          <p:nvPr/>
        </p:nvSpPr>
        <p:spPr>
          <a:xfrm>
            <a:off x="160948" y="3360529"/>
            <a:ext cx="1107113" cy="246221"/>
          </a:xfrm>
          <a:prstGeom prst="rect">
            <a:avLst/>
          </a:prstGeom>
        </p:spPr>
        <p:txBody>
          <a:bodyPr wrap="square">
            <a:spAutoFit/>
          </a:bodyPr>
          <a:lstStyle/>
          <a:p>
            <a:r>
              <a:rPr lang="ja-JP" altLang="en-US" sz="1000" b="1" dirty="0">
                <a:solidFill>
                  <a:prstClr val="black"/>
                </a:solidFill>
                <a:latin typeface="Meiryo UI" pitchFamily="50" charset="-128"/>
                <a:ea typeface="Meiryo UI" pitchFamily="50" charset="-128"/>
                <a:cs typeface="Meiryo UI" pitchFamily="50" charset="-128"/>
              </a:rPr>
              <a:t>請求額確定</a:t>
            </a:r>
          </a:p>
        </p:txBody>
      </p:sp>
      <p:sp>
        <p:nvSpPr>
          <p:cNvPr id="5" name="正方形/長方形 4"/>
          <p:cNvSpPr/>
          <p:nvPr/>
        </p:nvSpPr>
        <p:spPr>
          <a:xfrm>
            <a:off x="1535582" y="3349057"/>
            <a:ext cx="636477" cy="246221"/>
          </a:xfrm>
          <a:prstGeom prst="rect">
            <a:avLst/>
          </a:prstGeom>
        </p:spPr>
        <p:txBody>
          <a:bodyPr wrap="square">
            <a:spAutoFit/>
          </a:bodyPr>
          <a:lstStyle/>
          <a:p>
            <a:r>
              <a:rPr lang="ja-JP" altLang="en-US" sz="1000" b="1" dirty="0">
                <a:solidFill>
                  <a:prstClr val="black"/>
                </a:solidFill>
                <a:latin typeface="Meiryo UI" pitchFamily="50" charset="-128"/>
                <a:ea typeface="Meiryo UI" pitchFamily="50" charset="-128"/>
                <a:cs typeface="Meiryo UI" pitchFamily="50" charset="-128"/>
              </a:rPr>
              <a:t>印刷</a:t>
            </a:r>
          </a:p>
        </p:txBody>
      </p:sp>
      <p:sp>
        <p:nvSpPr>
          <p:cNvPr id="6" name="右矢印 5"/>
          <p:cNvSpPr/>
          <p:nvPr/>
        </p:nvSpPr>
        <p:spPr>
          <a:xfrm>
            <a:off x="1107409" y="2729191"/>
            <a:ext cx="207614" cy="217092"/>
          </a:xfrm>
          <a:prstGeom prst="rightArrow">
            <a:avLst>
              <a:gd name="adj1" fmla="val 50000"/>
              <a:gd name="adj2" fmla="val 59804"/>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solidFill>
                <a:prstClr val="white"/>
              </a:solidFill>
            </a:endParaRPr>
          </a:p>
        </p:txBody>
      </p:sp>
      <p:sp>
        <p:nvSpPr>
          <p:cNvPr id="7" name="右矢印 6"/>
          <p:cNvSpPr/>
          <p:nvPr/>
        </p:nvSpPr>
        <p:spPr>
          <a:xfrm>
            <a:off x="2189786" y="2729191"/>
            <a:ext cx="188740" cy="217092"/>
          </a:xfrm>
          <a:prstGeom prst="rightArrow">
            <a:avLst>
              <a:gd name="adj1" fmla="val 50000"/>
              <a:gd name="adj2" fmla="val 59804"/>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solidFill>
                <a:prstClr val="white"/>
              </a:solidFill>
            </a:endParaRPr>
          </a:p>
        </p:txBody>
      </p:sp>
      <p:sp>
        <p:nvSpPr>
          <p:cNvPr id="8" name="右矢印 7"/>
          <p:cNvSpPr/>
          <p:nvPr/>
        </p:nvSpPr>
        <p:spPr>
          <a:xfrm>
            <a:off x="3186820" y="2735229"/>
            <a:ext cx="188740" cy="217092"/>
          </a:xfrm>
          <a:prstGeom prst="rightArrow">
            <a:avLst>
              <a:gd name="adj1" fmla="val 50000"/>
              <a:gd name="adj2" fmla="val 59804"/>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solidFill>
                <a:prstClr val="white"/>
              </a:solidFill>
            </a:endParaRPr>
          </a:p>
        </p:txBody>
      </p:sp>
      <p:sp>
        <p:nvSpPr>
          <p:cNvPr id="9" name="正方形/長方形 8"/>
          <p:cNvSpPr/>
          <p:nvPr/>
        </p:nvSpPr>
        <p:spPr>
          <a:xfrm>
            <a:off x="2557154" y="3376863"/>
            <a:ext cx="636477" cy="246221"/>
          </a:xfrm>
          <a:prstGeom prst="rect">
            <a:avLst/>
          </a:prstGeom>
        </p:spPr>
        <p:txBody>
          <a:bodyPr wrap="square">
            <a:spAutoFit/>
          </a:bodyPr>
          <a:lstStyle/>
          <a:p>
            <a:r>
              <a:rPr lang="ja-JP" altLang="en-US" sz="1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封入</a:t>
            </a:r>
            <a:endParaRPr lang="ja-JP" altLang="en-US" sz="1000" b="1" dirty="0">
              <a:solidFill>
                <a:prstClr val="black"/>
              </a:solidFill>
            </a:endParaRPr>
          </a:p>
        </p:txBody>
      </p:sp>
      <p:sp>
        <p:nvSpPr>
          <p:cNvPr id="10" name="正方形/長方形 9"/>
          <p:cNvSpPr/>
          <p:nvPr/>
        </p:nvSpPr>
        <p:spPr>
          <a:xfrm>
            <a:off x="3536710" y="3398804"/>
            <a:ext cx="636477" cy="246221"/>
          </a:xfrm>
          <a:prstGeom prst="rect">
            <a:avLst/>
          </a:prstGeom>
        </p:spPr>
        <p:txBody>
          <a:bodyPr wrap="square">
            <a:spAutoFit/>
          </a:bodyPr>
          <a:lstStyle/>
          <a:p>
            <a:r>
              <a:rPr lang="ja-JP" altLang="en-US" sz="1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発送</a:t>
            </a:r>
            <a:endParaRPr lang="ja-JP" altLang="en-US" sz="1000" b="1" dirty="0">
              <a:solidFill>
                <a:prstClr val="black"/>
              </a:solidFill>
            </a:endParaRPr>
          </a:p>
        </p:txBody>
      </p:sp>
      <p:sp>
        <p:nvSpPr>
          <p:cNvPr id="11" name="正方形/長方形 10"/>
          <p:cNvSpPr/>
          <p:nvPr/>
        </p:nvSpPr>
        <p:spPr>
          <a:xfrm>
            <a:off x="2675612" y="5914551"/>
            <a:ext cx="1231699" cy="244214"/>
          </a:xfrm>
          <a:prstGeom prst="rect">
            <a:avLst/>
          </a:prstGeom>
        </p:spPr>
        <p:txBody>
          <a:bodyPr wrap="square">
            <a:spAutoFit/>
          </a:bodyPr>
          <a:lstStyle/>
          <a:p>
            <a:r>
              <a:rPr lang="ja-JP" altLang="en-US" sz="1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データアップロード</a:t>
            </a:r>
            <a:endParaRPr lang="ja-JP" altLang="en-US" sz="1000" b="1" dirty="0">
              <a:solidFill>
                <a:prstClr val="black"/>
              </a:solidFill>
            </a:endParaRPr>
          </a:p>
        </p:txBody>
      </p:sp>
      <p:sp>
        <p:nvSpPr>
          <p:cNvPr id="12" name="正方形/長方形 11"/>
          <p:cNvSpPr/>
          <p:nvPr/>
        </p:nvSpPr>
        <p:spPr>
          <a:xfrm>
            <a:off x="316943" y="5912544"/>
            <a:ext cx="1135363" cy="246221"/>
          </a:xfrm>
          <a:prstGeom prst="rect">
            <a:avLst/>
          </a:prstGeom>
        </p:spPr>
        <p:txBody>
          <a:bodyPr wrap="square">
            <a:spAutoFit/>
          </a:bodyPr>
          <a:lstStyle/>
          <a:p>
            <a:r>
              <a:rPr lang="ja-JP" altLang="en-US" sz="1000" b="1" dirty="0">
                <a:solidFill>
                  <a:prstClr val="black"/>
                </a:solidFill>
                <a:latin typeface="Meiryo UI" pitchFamily="50" charset="-128"/>
                <a:ea typeface="Meiryo UI" pitchFamily="50" charset="-128"/>
                <a:cs typeface="Meiryo UI" pitchFamily="50" charset="-128"/>
              </a:rPr>
              <a:t>請求額確定</a:t>
            </a:r>
          </a:p>
        </p:txBody>
      </p:sp>
      <p:sp>
        <p:nvSpPr>
          <p:cNvPr id="13" name="右矢印 12"/>
          <p:cNvSpPr/>
          <p:nvPr/>
        </p:nvSpPr>
        <p:spPr>
          <a:xfrm>
            <a:off x="1566227" y="5322010"/>
            <a:ext cx="612892" cy="346838"/>
          </a:xfrm>
          <a:prstGeom prst="rightArrow">
            <a:avLst>
              <a:gd name="adj1" fmla="val 50000"/>
              <a:gd name="adj2" fmla="val 59804"/>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solidFill>
                <a:prstClr val="white"/>
              </a:solidFill>
            </a:endParaRPr>
          </a:p>
        </p:txBody>
      </p:sp>
      <p:sp>
        <p:nvSpPr>
          <p:cNvPr id="14" name="テキスト ボックス 13"/>
          <p:cNvSpPr txBox="1"/>
          <p:nvPr/>
        </p:nvSpPr>
        <p:spPr>
          <a:xfrm>
            <a:off x="52113" y="1556792"/>
            <a:ext cx="2742432" cy="400110"/>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cs typeface="Meiryo UI" panose="020B0604030504040204" pitchFamily="50" charset="-128"/>
              </a:rPr>
              <a:t>◇紙の請求書</a:t>
            </a:r>
            <a:endParaRPr kumimoji="1" lang="ja-JP" altLang="en-US" sz="2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角丸四角形 14"/>
          <p:cNvSpPr/>
          <p:nvPr/>
        </p:nvSpPr>
        <p:spPr>
          <a:xfrm>
            <a:off x="150724" y="802251"/>
            <a:ext cx="3832833" cy="471589"/>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cs typeface="Meiryo UI" panose="020B0604030504040204" pitchFamily="50" charset="-128"/>
              </a:rPr>
              <a:t>請求書発行業務</a:t>
            </a:r>
          </a:p>
        </p:txBody>
      </p:sp>
      <p:sp>
        <p:nvSpPr>
          <p:cNvPr id="16" name="テキスト ボックス 15"/>
          <p:cNvSpPr txBox="1"/>
          <p:nvPr/>
        </p:nvSpPr>
        <p:spPr>
          <a:xfrm>
            <a:off x="80856" y="4249868"/>
            <a:ext cx="2255265" cy="400110"/>
          </a:xfrm>
          <a:prstGeom prst="rect">
            <a:avLst/>
          </a:prstGeom>
          <a:noFill/>
        </p:spPr>
        <p:txBody>
          <a:bodyPr wrap="square" rtlCol="0">
            <a:spAutoFit/>
          </a:bodyPr>
          <a:lstStyle/>
          <a:p>
            <a:r>
              <a:rPr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◇電子請求書</a:t>
            </a:r>
            <a:endParaRPr kumimoji="1"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7" name="直線矢印コネクタ 16"/>
          <p:cNvCxnSpPr/>
          <p:nvPr/>
        </p:nvCxnSpPr>
        <p:spPr>
          <a:xfrm>
            <a:off x="146122" y="2192239"/>
            <a:ext cx="3668237" cy="25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正方形/長方形 17"/>
          <p:cNvSpPr/>
          <p:nvPr/>
        </p:nvSpPr>
        <p:spPr>
          <a:xfrm>
            <a:off x="1552634" y="1987582"/>
            <a:ext cx="1217000" cy="461665"/>
          </a:xfrm>
          <a:prstGeom prst="rect">
            <a:avLst/>
          </a:prstGeom>
          <a:solidFill>
            <a:schemeClr val="bg1"/>
          </a:solidFill>
        </p:spPr>
        <p:txBody>
          <a:bodyPr wrap="none">
            <a:spAutoFit/>
          </a:bodyPr>
          <a:lstStyle/>
          <a:p>
            <a:r>
              <a:rPr lang="en-US" altLang="ja-JP" b="1" dirty="0">
                <a:latin typeface="Meiryo UI" panose="020B0604030504040204" pitchFamily="50" charset="-128"/>
                <a:ea typeface="Meiryo UI" panose="020B0604030504040204" pitchFamily="50" charset="-128"/>
                <a:cs typeface="Meiryo UI" panose="020B0604030504040204" pitchFamily="50" charset="-128"/>
              </a:rPr>
              <a:t>2</a:t>
            </a:r>
            <a:r>
              <a:rPr lang="ja-JP" altLang="en-US" b="1" dirty="0">
                <a:latin typeface="Meiryo UI" panose="020B0604030504040204" pitchFamily="50" charset="-128"/>
                <a:ea typeface="Meiryo UI" panose="020B0604030504040204" pitchFamily="50" charset="-128"/>
                <a:cs typeface="Meiryo UI" panose="020B0604030504040204" pitchFamily="50" charset="-128"/>
              </a:rPr>
              <a:t>～</a:t>
            </a:r>
            <a:r>
              <a:rPr lang="en-US" altLang="ja-JP" b="1" dirty="0">
                <a:latin typeface="Meiryo UI" panose="020B0604030504040204" pitchFamily="50" charset="-128"/>
                <a:ea typeface="Meiryo UI" panose="020B0604030504040204" pitchFamily="50" charset="-128"/>
                <a:cs typeface="Meiryo UI" panose="020B0604030504040204" pitchFamily="50" charset="-128"/>
              </a:rPr>
              <a:t>4</a:t>
            </a:r>
            <a:r>
              <a:rPr lang="ja-JP" altLang="en-US" b="1" dirty="0">
                <a:latin typeface="Meiryo UI" panose="020B0604030504040204" pitchFamily="50" charset="-128"/>
                <a:ea typeface="Meiryo UI" panose="020B0604030504040204" pitchFamily="50" charset="-128"/>
                <a:cs typeface="Meiryo UI" panose="020B0604030504040204" pitchFamily="50" charset="-128"/>
              </a:rPr>
              <a:t>日</a:t>
            </a:r>
          </a:p>
        </p:txBody>
      </p:sp>
      <p:pic>
        <p:nvPicPr>
          <p:cNvPr id="19" name="図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8152" y="2441825"/>
            <a:ext cx="757662" cy="625861"/>
          </a:xfrm>
          <a:prstGeom prst="rect">
            <a:avLst/>
          </a:prstGeom>
        </p:spPr>
      </p:pic>
      <p:pic>
        <p:nvPicPr>
          <p:cNvPr id="20" name="図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49943" y="2281957"/>
            <a:ext cx="684547" cy="801722"/>
          </a:xfrm>
          <a:prstGeom prst="rect">
            <a:avLst/>
          </a:prstGeom>
        </p:spPr>
      </p:pic>
      <p:pic>
        <p:nvPicPr>
          <p:cNvPr id="21" name="図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91019" y="2255272"/>
            <a:ext cx="482761" cy="905612"/>
          </a:xfrm>
          <a:prstGeom prst="rect">
            <a:avLst/>
          </a:prstGeom>
        </p:spPr>
      </p:pic>
      <p:pic>
        <p:nvPicPr>
          <p:cNvPr id="22" name="図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00191" y="4955284"/>
            <a:ext cx="881966" cy="955463"/>
          </a:xfrm>
          <a:prstGeom prst="rect">
            <a:avLst/>
          </a:prstGeom>
        </p:spPr>
      </p:pic>
      <p:cxnSp>
        <p:nvCxnSpPr>
          <p:cNvPr id="23" name="直線矢印コネクタ 22"/>
          <p:cNvCxnSpPr/>
          <p:nvPr/>
        </p:nvCxnSpPr>
        <p:spPr>
          <a:xfrm>
            <a:off x="184317" y="4897252"/>
            <a:ext cx="3628397" cy="242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正方形/長方形 23"/>
          <p:cNvSpPr/>
          <p:nvPr/>
        </p:nvSpPr>
        <p:spPr>
          <a:xfrm>
            <a:off x="1548857" y="4706068"/>
            <a:ext cx="954107" cy="400110"/>
          </a:xfrm>
          <a:prstGeom prst="rect">
            <a:avLst/>
          </a:prstGeom>
          <a:solidFill>
            <a:schemeClr val="bg1"/>
          </a:solidFill>
        </p:spPr>
        <p:txBody>
          <a:bodyPr wrap="none">
            <a:spAutoFit/>
          </a:bodyPr>
          <a:lstStyle/>
          <a:p>
            <a:r>
              <a:rPr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即日！</a:t>
            </a:r>
          </a:p>
        </p:txBody>
      </p:sp>
      <p:sp>
        <p:nvSpPr>
          <p:cNvPr id="25" name="ストライプ矢印 24"/>
          <p:cNvSpPr/>
          <p:nvPr/>
        </p:nvSpPr>
        <p:spPr>
          <a:xfrm rot="5400000">
            <a:off x="1765556" y="3809089"/>
            <a:ext cx="572957" cy="629206"/>
          </a:xfrm>
          <a:prstGeom prst="striped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星 32 25"/>
          <p:cNvSpPr/>
          <p:nvPr/>
        </p:nvSpPr>
        <p:spPr>
          <a:xfrm>
            <a:off x="2916248" y="4091121"/>
            <a:ext cx="958017" cy="364800"/>
          </a:xfrm>
          <a:prstGeom prst="star3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3003901" y="4126893"/>
            <a:ext cx="954107" cy="276999"/>
          </a:xfrm>
          <a:prstGeom prst="rect">
            <a:avLst/>
          </a:prstGeom>
          <a:noFill/>
        </p:spPr>
        <p:txBody>
          <a:bodyPr wrap="none" rtlCol="0">
            <a:spAutoFit/>
          </a:bodyPr>
          <a:lstStyle/>
          <a:p>
            <a:r>
              <a:rPr kumimoji="1" lang="ja-JP" altLang="en-US"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時間削減！</a:t>
            </a:r>
          </a:p>
        </p:txBody>
      </p:sp>
      <p:pic>
        <p:nvPicPr>
          <p:cNvPr id="28" name="図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220" y="4955284"/>
            <a:ext cx="893334" cy="967779"/>
          </a:xfrm>
          <a:prstGeom prst="rect">
            <a:avLst/>
          </a:prstGeom>
        </p:spPr>
      </p:pic>
      <p:pic>
        <p:nvPicPr>
          <p:cNvPr id="29" name="図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073" y="2238312"/>
            <a:ext cx="985074" cy="1067164"/>
          </a:xfrm>
          <a:prstGeom prst="rect">
            <a:avLst/>
          </a:prstGeom>
        </p:spPr>
      </p:pic>
      <p:grpSp>
        <p:nvGrpSpPr>
          <p:cNvPr id="30" name="グループ化 29"/>
          <p:cNvGrpSpPr/>
          <p:nvPr/>
        </p:nvGrpSpPr>
        <p:grpSpPr>
          <a:xfrm>
            <a:off x="4992582" y="854750"/>
            <a:ext cx="3933793" cy="5481056"/>
            <a:chOff x="157255" y="828265"/>
            <a:chExt cx="3933793" cy="5481056"/>
          </a:xfrm>
        </p:grpSpPr>
        <p:sp>
          <p:nvSpPr>
            <p:cNvPr id="31" name="正方形/長方形 30"/>
            <p:cNvSpPr/>
            <p:nvPr/>
          </p:nvSpPr>
          <p:spPr>
            <a:xfrm>
              <a:off x="1073098" y="3172906"/>
              <a:ext cx="1196757" cy="400110"/>
            </a:xfrm>
            <a:prstGeom prst="rect">
              <a:avLst/>
            </a:prstGeom>
          </p:spPr>
          <p:txBody>
            <a:bodyPr wrap="square">
              <a:spAutoFit/>
            </a:bodyPr>
            <a:lstStyle/>
            <a:p>
              <a:r>
                <a:rPr lang="ja-JP" altLang="en-US" sz="1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会計・支払処理</a:t>
              </a:r>
              <a:br>
                <a:rPr lang="en-US" altLang="ja-JP" sz="1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br>
              <a:r>
                <a:rPr lang="ja-JP" altLang="en-US" sz="1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（仕訳・入力）</a:t>
              </a:r>
              <a:endParaRPr lang="ja-JP" altLang="en-US" sz="1000" b="1" dirty="0">
                <a:solidFill>
                  <a:prstClr val="black"/>
                </a:solidFill>
              </a:endParaRPr>
            </a:p>
          </p:txBody>
        </p:sp>
        <p:sp>
          <p:nvSpPr>
            <p:cNvPr id="32" name="正方形/長方形 31"/>
            <p:cNvSpPr/>
            <p:nvPr/>
          </p:nvSpPr>
          <p:spPr>
            <a:xfrm>
              <a:off x="2116919" y="3275771"/>
              <a:ext cx="871795" cy="246221"/>
            </a:xfrm>
            <a:prstGeom prst="rect">
              <a:avLst/>
            </a:prstGeom>
          </p:spPr>
          <p:txBody>
            <a:bodyPr wrap="square">
              <a:spAutoFit/>
            </a:bodyPr>
            <a:lstStyle/>
            <a:p>
              <a:r>
                <a:rPr lang="ja-JP" altLang="en-US" sz="1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ファイリング</a:t>
              </a:r>
              <a:endParaRPr lang="ja-JP" altLang="en-US" sz="1000" b="1" dirty="0">
                <a:solidFill>
                  <a:prstClr val="black"/>
                </a:solidFill>
              </a:endParaRPr>
            </a:p>
          </p:txBody>
        </p:sp>
        <p:sp>
          <p:nvSpPr>
            <p:cNvPr id="33" name="右矢印 32"/>
            <p:cNvSpPr/>
            <p:nvPr/>
          </p:nvSpPr>
          <p:spPr>
            <a:xfrm>
              <a:off x="957200" y="2663623"/>
              <a:ext cx="188740" cy="217092"/>
            </a:xfrm>
            <a:prstGeom prst="rightArrow">
              <a:avLst>
                <a:gd name="adj1" fmla="val 50000"/>
                <a:gd name="adj2" fmla="val 59804"/>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solidFill>
                  <a:prstClr val="white"/>
                </a:solidFill>
              </a:endParaRPr>
            </a:p>
          </p:txBody>
        </p:sp>
        <p:sp>
          <p:nvSpPr>
            <p:cNvPr id="34" name="右矢印 33"/>
            <p:cNvSpPr/>
            <p:nvPr/>
          </p:nvSpPr>
          <p:spPr>
            <a:xfrm>
              <a:off x="1928178" y="2653612"/>
              <a:ext cx="188740" cy="217092"/>
            </a:xfrm>
            <a:prstGeom prst="rightArrow">
              <a:avLst>
                <a:gd name="adj1" fmla="val 50000"/>
                <a:gd name="adj2" fmla="val 59804"/>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solidFill>
                  <a:prstClr val="white"/>
                </a:solidFill>
              </a:endParaRPr>
            </a:p>
          </p:txBody>
        </p:sp>
        <p:sp>
          <p:nvSpPr>
            <p:cNvPr id="35" name="右矢印 34"/>
            <p:cNvSpPr/>
            <p:nvPr/>
          </p:nvSpPr>
          <p:spPr>
            <a:xfrm>
              <a:off x="2824960" y="2664456"/>
              <a:ext cx="188740" cy="217092"/>
            </a:xfrm>
            <a:prstGeom prst="rightArrow">
              <a:avLst>
                <a:gd name="adj1" fmla="val 50000"/>
                <a:gd name="adj2" fmla="val 59804"/>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solidFill>
                  <a:prstClr val="white"/>
                </a:solidFill>
              </a:endParaRPr>
            </a:p>
          </p:txBody>
        </p:sp>
        <p:sp>
          <p:nvSpPr>
            <p:cNvPr id="36" name="正方形/長方形 35"/>
            <p:cNvSpPr/>
            <p:nvPr/>
          </p:nvSpPr>
          <p:spPr>
            <a:xfrm>
              <a:off x="279955" y="6063100"/>
              <a:ext cx="902130" cy="246221"/>
            </a:xfrm>
            <a:prstGeom prst="rect">
              <a:avLst/>
            </a:prstGeom>
          </p:spPr>
          <p:txBody>
            <a:bodyPr wrap="square">
              <a:spAutoFit/>
            </a:bodyPr>
            <a:lstStyle/>
            <a:p>
              <a:pPr algn="ctr"/>
              <a:r>
                <a:rPr lang="ja-JP" altLang="en-US" sz="1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受取～承認</a:t>
              </a:r>
              <a:endParaRPr lang="ja-JP" altLang="en-US" sz="1000" b="1" dirty="0">
                <a:solidFill>
                  <a:prstClr val="black"/>
                </a:solidFill>
              </a:endParaRPr>
            </a:p>
          </p:txBody>
        </p:sp>
        <p:sp>
          <p:nvSpPr>
            <p:cNvPr id="37" name="正方形/長方形 36"/>
            <p:cNvSpPr/>
            <p:nvPr/>
          </p:nvSpPr>
          <p:spPr>
            <a:xfrm>
              <a:off x="2168312" y="6063099"/>
              <a:ext cx="1805468" cy="246221"/>
            </a:xfrm>
            <a:prstGeom prst="rect">
              <a:avLst/>
            </a:prstGeom>
          </p:spPr>
          <p:txBody>
            <a:bodyPr wrap="square">
              <a:spAutoFit/>
            </a:bodyPr>
            <a:lstStyle/>
            <a:p>
              <a:pPr algn="ctr"/>
              <a:r>
                <a:rPr lang="ja-JP" altLang="en-US" sz="1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会計・支払処理</a:t>
              </a:r>
              <a:r>
                <a:rPr lang="en-US" altLang="ja-JP" sz="1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問合対応</a:t>
              </a:r>
              <a:endParaRPr lang="ja-JP" altLang="en-US" sz="1000" b="1" dirty="0">
                <a:solidFill>
                  <a:prstClr val="black"/>
                </a:solidFill>
              </a:endParaRPr>
            </a:p>
          </p:txBody>
        </p:sp>
        <p:sp>
          <p:nvSpPr>
            <p:cNvPr id="38" name="正方形/長方形 37"/>
            <p:cNvSpPr/>
            <p:nvPr/>
          </p:nvSpPr>
          <p:spPr>
            <a:xfrm>
              <a:off x="2979683" y="3296803"/>
              <a:ext cx="954107" cy="246221"/>
            </a:xfrm>
            <a:prstGeom prst="rect">
              <a:avLst/>
            </a:prstGeom>
          </p:spPr>
          <p:txBody>
            <a:bodyPr wrap="none">
              <a:spAutoFit/>
            </a:bodyPr>
            <a:lstStyle/>
            <a:p>
              <a:r>
                <a:rPr lang="ja-JP" altLang="en-US" sz="1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社内問合対応</a:t>
              </a:r>
              <a:endParaRPr lang="ja-JP" altLang="en-US" sz="1000" b="1" dirty="0">
                <a:solidFill>
                  <a:prstClr val="black"/>
                </a:solidFill>
              </a:endParaRPr>
            </a:p>
          </p:txBody>
        </p:sp>
        <p:cxnSp>
          <p:nvCxnSpPr>
            <p:cNvPr id="39" name="直線矢印コネクタ 38"/>
            <p:cNvCxnSpPr/>
            <p:nvPr/>
          </p:nvCxnSpPr>
          <p:spPr>
            <a:xfrm>
              <a:off x="164677" y="2129649"/>
              <a:ext cx="3520416" cy="243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正方形/長方形 39"/>
            <p:cNvSpPr/>
            <p:nvPr/>
          </p:nvSpPr>
          <p:spPr>
            <a:xfrm>
              <a:off x="1518396" y="1938274"/>
              <a:ext cx="1107996" cy="461665"/>
            </a:xfrm>
            <a:prstGeom prst="rect">
              <a:avLst/>
            </a:prstGeom>
            <a:solidFill>
              <a:schemeClr val="bg1"/>
            </a:solidFill>
          </p:spPr>
          <p:txBody>
            <a:bodyPr wrap="none">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４５分</a:t>
              </a:r>
            </a:p>
          </p:txBody>
        </p:sp>
        <p:pic>
          <p:nvPicPr>
            <p:cNvPr id="41" name="図 4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4677" y="2293321"/>
              <a:ext cx="705991" cy="707462"/>
            </a:xfrm>
            <a:prstGeom prst="rect">
              <a:avLst/>
            </a:prstGeom>
          </p:spPr>
        </p:pic>
        <p:pic>
          <p:nvPicPr>
            <p:cNvPr id="42" name="図 4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70776" y="2423333"/>
              <a:ext cx="719348" cy="594212"/>
            </a:xfrm>
            <a:prstGeom prst="rect">
              <a:avLst/>
            </a:prstGeom>
          </p:spPr>
        </p:pic>
        <p:pic>
          <p:nvPicPr>
            <p:cNvPr id="43" name="図 4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190232" y="2398308"/>
              <a:ext cx="564988" cy="612070"/>
            </a:xfrm>
            <a:prstGeom prst="rect">
              <a:avLst/>
            </a:prstGeom>
          </p:spPr>
        </p:pic>
        <p:sp>
          <p:nvSpPr>
            <p:cNvPr id="44" name="右矢印 43"/>
            <p:cNvSpPr/>
            <p:nvPr/>
          </p:nvSpPr>
          <p:spPr>
            <a:xfrm>
              <a:off x="1541716" y="5406276"/>
              <a:ext cx="612892" cy="346838"/>
            </a:xfrm>
            <a:prstGeom prst="rightArrow">
              <a:avLst>
                <a:gd name="adj1" fmla="val 50000"/>
                <a:gd name="adj2" fmla="val 59804"/>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solidFill>
                  <a:prstClr val="white"/>
                </a:solidFill>
              </a:endParaRPr>
            </a:p>
          </p:txBody>
        </p:sp>
        <p:cxnSp>
          <p:nvCxnSpPr>
            <p:cNvPr id="45" name="直線矢印コネクタ 44"/>
            <p:cNvCxnSpPr/>
            <p:nvPr/>
          </p:nvCxnSpPr>
          <p:spPr>
            <a:xfrm>
              <a:off x="163032" y="4969161"/>
              <a:ext cx="3520416" cy="3138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正方形/長方形 45"/>
            <p:cNvSpPr/>
            <p:nvPr/>
          </p:nvSpPr>
          <p:spPr>
            <a:xfrm>
              <a:off x="1563860" y="4802998"/>
              <a:ext cx="954107" cy="400110"/>
            </a:xfrm>
            <a:prstGeom prst="rect">
              <a:avLst/>
            </a:prstGeom>
            <a:solidFill>
              <a:schemeClr val="bg1"/>
            </a:solidFill>
          </p:spPr>
          <p:txBody>
            <a:bodyPr wrap="none">
              <a:spAutoFit/>
            </a:bodyPr>
            <a:lstStyle/>
            <a:p>
              <a:r>
                <a:rPr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６分！</a:t>
              </a:r>
            </a:p>
          </p:txBody>
        </p:sp>
        <p:sp>
          <p:nvSpPr>
            <p:cNvPr id="47" name="ストライプ矢印 46"/>
            <p:cNvSpPr/>
            <p:nvPr/>
          </p:nvSpPr>
          <p:spPr>
            <a:xfrm rot="5400000">
              <a:off x="1675808" y="3892713"/>
              <a:ext cx="572957" cy="629206"/>
            </a:xfrm>
            <a:prstGeom prst="striped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角丸四角形 47"/>
            <p:cNvSpPr/>
            <p:nvPr/>
          </p:nvSpPr>
          <p:spPr>
            <a:xfrm>
              <a:off x="157255" y="828265"/>
              <a:ext cx="3826302" cy="414969"/>
            </a:xfrm>
            <a:prstGeom prst="roundRect">
              <a:avLst/>
            </a:prstGeom>
            <a:solidFill>
              <a:srgbClr val="F89E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請求書受取業務</a:t>
              </a:r>
              <a:endParaRPr kumimoji="1" lang="ja-JP" altLang="en-US" sz="2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星 32 48"/>
            <p:cNvSpPr/>
            <p:nvPr/>
          </p:nvSpPr>
          <p:spPr>
            <a:xfrm>
              <a:off x="2916248" y="4248975"/>
              <a:ext cx="958017" cy="364800"/>
            </a:xfrm>
            <a:prstGeom prst="star3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3003901" y="4284747"/>
              <a:ext cx="954107" cy="276999"/>
            </a:xfrm>
            <a:prstGeom prst="rect">
              <a:avLst/>
            </a:prstGeom>
            <a:noFill/>
          </p:spPr>
          <p:txBody>
            <a:bodyPr wrap="none" rtlCol="0">
              <a:spAutoFit/>
            </a:bodyPr>
            <a:lstStyle/>
            <a:p>
              <a:r>
                <a:rPr kumimoji="1" lang="ja-JP" altLang="en-US"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時間削減！</a:t>
              </a:r>
            </a:p>
          </p:txBody>
        </p:sp>
        <p:pic>
          <p:nvPicPr>
            <p:cNvPr id="51" name="Picture 4" descr="フリーイラスト, ベクトルデータ, AI, 人物, 女性, 職業, ビジネス, OL（オフィスレディ）, 事務服, 書く, 頬杖をつく, イライラする, 残業, 憂鬱, 悩む, "/>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047445" y="2298441"/>
              <a:ext cx="1043603" cy="839095"/>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http://www.nci6.com/wp-content/uploads/b5b039408f3fdd7843955ba413f2dbd7.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692275" y="5082197"/>
              <a:ext cx="991970" cy="949261"/>
            </a:xfrm>
            <a:prstGeom prst="rect">
              <a:avLst/>
            </a:prstGeom>
            <a:noFill/>
            <a:extLst>
              <a:ext uri="{909E8E84-426E-40DD-AFC4-6F175D3DCCD1}">
                <a14:hiddenFill xmlns:a14="http://schemas.microsoft.com/office/drawing/2010/main">
                  <a:solidFill>
                    <a:srgbClr val="FFFFFF"/>
                  </a:solidFill>
                </a14:hiddenFill>
              </a:ext>
            </a:extLst>
          </p:spPr>
        </p:pic>
        <p:pic>
          <p:nvPicPr>
            <p:cNvPr id="53" name="図 5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5785" y="5060933"/>
              <a:ext cx="916842" cy="993246"/>
            </a:xfrm>
            <a:prstGeom prst="rect">
              <a:avLst/>
            </a:prstGeom>
          </p:spPr>
        </p:pic>
      </p:grpSp>
      <p:sp>
        <p:nvSpPr>
          <p:cNvPr id="55" name="ホームベース 54"/>
          <p:cNvSpPr/>
          <p:nvPr/>
        </p:nvSpPr>
        <p:spPr bwMode="auto">
          <a:xfrm>
            <a:off x="4427984" y="3027268"/>
            <a:ext cx="360040" cy="1678800"/>
          </a:xfrm>
          <a:prstGeom prst="homePlat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54" name="スライド番号プレースホルダー 53"/>
          <p:cNvSpPr>
            <a:spLocks noGrp="1"/>
          </p:cNvSpPr>
          <p:nvPr>
            <p:ph type="sldNum" sz="quarter" idx="12"/>
          </p:nvPr>
        </p:nvSpPr>
        <p:spPr/>
        <p:txBody>
          <a:bodyPr/>
          <a:lstStyle/>
          <a:p>
            <a:pPr>
              <a:defRPr/>
            </a:pPr>
            <a:fld id="{26E44F70-2BD3-49F2-9073-30B16C6E9413}" type="slidenum">
              <a:rPr lang="en-US" altLang="ja-JP" smtClean="0"/>
              <a:pPr>
                <a:defRPr/>
              </a:pPr>
              <a:t>33</a:t>
            </a:fld>
            <a:endParaRPr lang="en-US" altLang="ja-JP"/>
          </a:p>
        </p:txBody>
      </p:sp>
    </p:spTree>
    <p:extLst>
      <p:ext uri="{BB962C8B-B14F-4D97-AF65-F5344CB8AC3E}">
        <p14:creationId xmlns:p14="http://schemas.microsoft.com/office/powerpoint/2010/main" val="145059005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3568" y="404664"/>
            <a:ext cx="7414592" cy="1275928"/>
          </a:xfrm>
        </p:spPr>
        <p:txBody>
          <a:bodyPr/>
          <a:lstStyle/>
          <a:p>
            <a:r>
              <a:rPr lang="ja-JP" altLang="en-US" sz="3200" dirty="0"/>
              <a:t>国内金融機関、</a:t>
            </a:r>
            <a:r>
              <a:rPr lang="en-US" altLang="ja-JP" sz="3200" dirty="0"/>
              <a:t>18</a:t>
            </a:r>
            <a:r>
              <a:rPr lang="ja-JP" altLang="en-US" sz="3200" dirty="0"/>
              <a:t>年をめどに送金情報の新ネットワーク構築へ</a:t>
            </a:r>
            <a:endParaRPr kumimoji="1" lang="ja-JP" altLang="en-US" sz="3200" dirty="0"/>
          </a:p>
        </p:txBody>
      </p:sp>
      <p:sp>
        <p:nvSpPr>
          <p:cNvPr id="3" name="コンテンツ プレースホルダー 2"/>
          <p:cNvSpPr>
            <a:spLocks noGrp="1"/>
          </p:cNvSpPr>
          <p:nvPr>
            <p:ph idx="1"/>
          </p:nvPr>
        </p:nvSpPr>
        <p:spPr>
          <a:xfrm>
            <a:off x="467544" y="1981200"/>
            <a:ext cx="7990656" cy="4256112"/>
          </a:xfrm>
        </p:spPr>
        <p:txBody>
          <a:bodyPr/>
          <a:lstStyle/>
          <a:p>
            <a:r>
              <a:rPr lang="ja-JP" altLang="en-US" sz="2400" dirty="0"/>
              <a:t>国内大手銀行と地銀、信金・信組は、</a:t>
            </a:r>
            <a:r>
              <a:rPr lang="en-US" altLang="ja-JP" sz="2400" dirty="0"/>
              <a:t>2018</a:t>
            </a:r>
            <a:r>
              <a:rPr lang="ja-JP" altLang="en-US" sz="2400" dirty="0"/>
              <a:t>年をめどに送金情報をやりとりする企業間の新たな情報網をつくる</a:t>
            </a:r>
            <a:endParaRPr lang="en-US" altLang="ja-JP" sz="2400" dirty="0"/>
          </a:p>
          <a:p>
            <a:r>
              <a:rPr lang="ja-JP" altLang="en-US" sz="2400" dirty="0"/>
              <a:t>現在、企業が送金する際に相手に送れる文字数はカタカナ・数字で</a:t>
            </a:r>
            <a:r>
              <a:rPr lang="en-US" altLang="ja-JP" sz="2400" dirty="0"/>
              <a:t>20</a:t>
            </a:r>
            <a:r>
              <a:rPr lang="ja-JP" altLang="en-US" sz="2400" dirty="0"/>
              <a:t>文字に限られるが、この文字数を無制限にすることで振込み後に別途詳細を補足する手間が省け、事務作業を大幅に軽減</a:t>
            </a:r>
            <a:endParaRPr lang="en-US" altLang="ja-JP" sz="2400" dirty="0"/>
          </a:p>
          <a:p>
            <a:r>
              <a:rPr lang="ja-JP" altLang="en-US" sz="2400" dirty="0"/>
              <a:t>新たに導入するのは「金融・</a:t>
            </a:r>
            <a:r>
              <a:rPr lang="en-US" altLang="ja-JP" sz="2400" dirty="0"/>
              <a:t>IT</a:t>
            </a:r>
            <a:r>
              <a:rPr lang="ja-JP" altLang="en-US" sz="2400" dirty="0"/>
              <a:t>ネットワークシステム（仮）」で、金融庁が調整役となり全国</a:t>
            </a:r>
            <a:r>
              <a:rPr lang="en-US" altLang="ja-JP" sz="2400" dirty="0"/>
              <a:t>1</a:t>
            </a:r>
            <a:r>
              <a:rPr lang="ja-JP" altLang="en-US" sz="2400" dirty="0"/>
              <a:t>千を超える金融機関が参加すると。システム開発や送金代行サービスなどへの波及に注目。</a:t>
            </a:r>
            <a:endParaRPr lang="en-US" altLang="ja-JP" sz="2400" dirty="0"/>
          </a:p>
          <a:p>
            <a:pPr marL="0" indent="0" algn="r">
              <a:buNone/>
            </a:pPr>
            <a:r>
              <a:rPr kumimoji="1" lang="en-US" altLang="ja-JP" sz="2400" dirty="0"/>
              <a:t>2015.12.27</a:t>
            </a:r>
            <a:endParaRPr kumimoji="1" lang="ja-JP" altLang="en-US" sz="2400" dirty="0"/>
          </a:p>
        </p:txBody>
      </p:sp>
      <p:sp>
        <p:nvSpPr>
          <p:cNvPr id="4" name="スライド番号プレースホルダー 3"/>
          <p:cNvSpPr>
            <a:spLocks noGrp="1"/>
          </p:cNvSpPr>
          <p:nvPr>
            <p:ph type="sldNum" sz="quarter" idx="12"/>
          </p:nvPr>
        </p:nvSpPr>
        <p:spPr/>
        <p:txBody>
          <a:bodyPr/>
          <a:lstStyle/>
          <a:p>
            <a:pPr>
              <a:defRPr/>
            </a:pPr>
            <a:fld id="{616F155D-117D-428A-BD4D-80A0BA07BA9F}" type="slidenum">
              <a:rPr lang="en-US" altLang="ja-JP" smtClean="0"/>
              <a:pPr>
                <a:defRPr/>
              </a:pPr>
              <a:t>34</a:t>
            </a:fld>
            <a:endParaRPr lang="en-US" altLang="ja-JP"/>
          </a:p>
        </p:txBody>
      </p:sp>
    </p:spTree>
    <p:extLst>
      <p:ext uri="{BB962C8B-B14F-4D97-AF65-F5344CB8AC3E}">
        <p14:creationId xmlns:p14="http://schemas.microsoft.com/office/powerpoint/2010/main" val="419650951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円/楕円 46"/>
          <p:cNvSpPr/>
          <p:nvPr/>
        </p:nvSpPr>
        <p:spPr>
          <a:xfrm>
            <a:off x="455658" y="2203547"/>
            <a:ext cx="8352928" cy="3642589"/>
          </a:xfrm>
          <a:prstGeom prst="ellipse">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9" name="図表 8"/>
          <p:cNvGraphicFramePr/>
          <p:nvPr>
            <p:extLst>
              <p:ext uri="{D42A27DB-BD31-4B8C-83A1-F6EECF244321}">
                <p14:modId xmlns:p14="http://schemas.microsoft.com/office/powerpoint/2010/main" val="2785945655"/>
              </p:ext>
            </p:extLst>
          </p:nvPr>
        </p:nvGraphicFramePr>
        <p:xfrm>
          <a:off x="870520" y="2160081"/>
          <a:ext cx="7179721" cy="936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5" descr="C:\Users\kmatsu\AppData\Local\Microsoft\Windows\Temporary Internet Files\Content.IE5\WDC5I0YS\onedrive[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0669" y="3189733"/>
            <a:ext cx="2537230" cy="582865"/>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3532839" y="3403266"/>
            <a:ext cx="1712891" cy="400110"/>
          </a:xfrm>
          <a:prstGeom prst="rect">
            <a:avLst/>
          </a:prstGeom>
          <a:noFill/>
        </p:spPr>
        <p:txBody>
          <a:bodyPr wrap="square" rtlCol="0">
            <a:spAutoFit/>
          </a:bodyPr>
          <a:lstStyle/>
          <a:p>
            <a:pPr algn="ctr"/>
            <a:r>
              <a:rPr kumimoji="1" lang="ja-JP" altLang="en-US" sz="2000" dirty="0">
                <a:solidFill>
                  <a:srgbClr val="FFFF00"/>
                </a:solidFill>
              </a:rPr>
              <a:t>法人ポータル</a:t>
            </a:r>
          </a:p>
        </p:txBody>
      </p:sp>
      <p:sp>
        <p:nvSpPr>
          <p:cNvPr id="12" name="角丸四角形 11"/>
          <p:cNvSpPr/>
          <p:nvPr/>
        </p:nvSpPr>
        <p:spPr>
          <a:xfrm>
            <a:off x="6989223" y="3363934"/>
            <a:ext cx="1224136" cy="6412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金融機関</a:t>
            </a:r>
          </a:p>
        </p:txBody>
      </p:sp>
      <p:sp>
        <p:nvSpPr>
          <p:cNvPr id="13" name="角丸四角形 12"/>
          <p:cNvSpPr/>
          <p:nvPr/>
        </p:nvSpPr>
        <p:spPr>
          <a:xfrm>
            <a:off x="2585463" y="4229091"/>
            <a:ext cx="1224136" cy="6412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800" dirty="0"/>
              <a:t>株価</a:t>
            </a:r>
            <a:endParaRPr kumimoji="1" lang="en-US" altLang="ja-JP" sz="1800" dirty="0"/>
          </a:p>
          <a:p>
            <a:pPr algn="ctr"/>
            <a:r>
              <a:rPr lang="ja-JP" altLang="en-US" sz="1800" dirty="0"/>
              <a:t>市場情報</a:t>
            </a:r>
            <a:endParaRPr kumimoji="1" lang="ja-JP" altLang="en-US" sz="1800" dirty="0"/>
          </a:p>
        </p:txBody>
      </p:sp>
      <p:sp>
        <p:nvSpPr>
          <p:cNvPr id="14" name="角丸四角形 13"/>
          <p:cNvSpPr/>
          <p:nvPr/>
        </p:nvSpPr>
        <p:spPr>
          <a:xfrm>
            <a:off x="1130105" y="4248145"/>
            <a:ext cx="1224136" cy="6412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800" dirty="0"/>
              <a:t>帝国データバンク</a:t>
            </a:r>
            <a:endParaRPr kumimoji="1" lang="ja-JP" altLang="en-US" sz="1800" dirty="0"/>
          </a:p>
        </p:txBody>
      </p:sp>
      <p:sp>
        <p:nvSpPr>
          <p:cNvPr id="15" name="角丸四角形 14"/>
          <p:cNvSpPr/>
          <p:nvPr/>
        </p:nvSpPr>
        <p:spPr>
          <a:xfrm>
            <a:off x="6323561" y="4396690"/>
            <a:ext cx="1224136" cy="6412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新聞記事</a:t>
            </a:r>
          </a:p>
        </p:txBody>
      </p:sp>
      <p:sp>
        <p:nvSpPr>
          <p:cNvPr id="16" name="角丸四角形 15"/>
          <p:cNvSpPr/>
          <p:nvPr/>
        </p:nvSpPr>
        <p:spPr>
          <a:xfrm>
            <a:off x="4067944" y="4210037"/>
            <a:ext cx="1728192" cy="10145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bg1"/>
                </a:solidFill>
              </a:rPr>
              <a:t>表彰・</a:t>
            </a:r>
            <a:r>
              <a:rPr kumimoji="1" lang="ja-JP" altLang="en-US" sz="1400" dirty="0">
                <a:solidFill>
                  <a:srgbClr val="FFFFFF"/>
                </a:solidFill>
              </a:rPr>
              <a:t>指名停止、反社会的企業情報</a:t>
            </a:r>
          </a:p>
        </p:txBody>
      </p:sp>
      <p:cxnSp>
        <p:nvCxnSpPr>
          <p:cNvPr id="17" name="直線矢印コネクタ 16"/>
          <p:cNvCxnSpPr>
            <a:stCxn id="14" idx="0"/>
            <a:endCxn id="10" idx="1"/>
          </p:cNvCxnSpPr>
          <p:nvPr/>
        </p:nvCxnSpPr>
        <p:spPr>
          <a:xfrm flipV="1">
            <a:off x="1742173" y="3481166"/>
            <a:ext cx="1378496" cy="76697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a:endCxn id="10" idx="1"/>
          </p:cNvCxnSpPr>
          <p:nvPr/>
        </p:nvCxnSpPr>
        <p:spPr>
          <a:xfrm>
            <a:off x="1331640" y="2777480"/>
            <a:ext cx="1789029" cy="70368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13" idx="0"/>
            <a:endCxn id="10" idx="2"/>
          </p:cNvCxnSpPr>
          <p:nvPr/>
        </p:nvCxnSpPr>
        <p:spPr>
          <a:xfrm flipV="1">
            <a:off x="3197531" y="3772598"/>
            <a:ext cx="1191753" cy="456493"/>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a:stCxn id="15" idx="0"/>
            <a:endCxn id="10" idx="3"/>
          </p:cNvCxnSpPr>
          <p:nvPr/>
        </p:nvCxnSpPr>
        <p:spPr>
          <a:xfrm flipH="1" flipV="1">
            <a:off x="5657899" y="3481166"/>
            <a:ext cx="1277730" cy="91552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a:stCxn id="16" idx="0"/>
            <a:endCxn id="10" idx="2"/>
          </p:cNvCxnSpPr>
          <p:nvPr/>
        </p:nvCxnSpPr>
        <p:spPr>
          <a:xfrm flipH="1" flipV="1">
            <a:off x="4389284" y="3772598"/>
            <a:ext cx="542756" cy="43743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a:stCxn id="12" idx="1"/>
            <a:endCxn id="10" idx="3"/>
          </p:cNvCxnSpPr>
          <p:nvPr/>
        </p:nvCxnSpPr>
        <p:spPr>
          <a:xfrm flipH="1" flipV="1">
            <a:off x="5657899" y="3481166"/>
            <a:ext cx="1331324" cy="20341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10" idx="0"/>
          </p:cNvCxnSpPr>
          <p:nvPr/>
        </p:nvCxnSpPr>
        <p:spPr>
          <a:xfrm flipH="1" flipV="1">
            <a:off x="3843130" y="2743200"/>
            <a:ext cx="546154" cy="446533"/>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flipH="1">
            <a:off x="4193140" y="2754305"/>
            <a:ext cx="1052590" cy="43542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a:stCxn id="10" idx="1"/>
          </p:cNvCxnSpPr>
          <p:nvPr/>
        </p:nvCxnSpPr>
        <p:spPr>
          <a:xfrm flipH="1" flipV="1">
            <a:off x="2431421" y="2696157"/>
            <a:ext cx="689248" cy="78500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a:endCxn id="10" idx="0"/>
          </p:cNvCxnSpPr>
          <p:nvPr/>
        </p:nvCxnSpPr>
        <p:spPr>
          <a:xfrm flipH="1">
            <a:off x="4389284" y="2743200"/>
            <a:ext cx="2032349" cy="446533"/>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endCxn id="10" idx="3"/>
          </p:cNvCxnSpPr>
          <p:nvPr/>
        </p:nvCxnSpPr>
        <p:spPr>
          <a:xfrm flipH="1">
            <a:off x="5657899" y="2777480"/>
            <a:ext cx="1906416" cy="70368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48" name="角丸四角形 47"/>
          <p:cNvSpPr/>
          <p:nvPr/>
        </p:nvSpPr>
        <p:spPr>
          <a:xfrm>
            <a:off x="567308" y="1334774"/>
            <a:ext cx="914589" cy="504056"/>
          </a:xfrm>
          <a:prstGeom prst="roundRect">
            <a:avLst/>
          </a:prstGeom>
          <a:solidFill>
            <a:schemeClr val="accent6">
              <a:lumMod val="20000"/>
              <a:lumOff val="80000"/>
              <a:alpha val="6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A</a:t>
            </a:r>
            <a:r>
              <a:rPr kumimoji="1" lang="ja-JP" altLang="en-US" dirty="0">
                <a:solidFill>
                  <a:schemeClr val="tx1"/>
                </a:solidFill>
              </a:rPr>
              <a:t>社</a:t>
            </a:r>
          </a:p>
        </p:txBody>
      </p:sp>
      <p:cxnSp>
        <p:nvCxnSpPr>
          <p:cNvPr id="50" name="直線矢印コネクタ 49"/>
          <p:cNvCxnSpPr>
            <a:stCxn id="48" idx="2"/>
            <a:endCxn id="47" idx="1"/>
          </p:cNvCxnSpPr>
          <p:nvPr/>
        </p:nvCxnSpPr>
        <p:spPr>
          <a:xfrm>
            <a:off x="1024603" y="1838830"/>
            <a:ext cx="654313" cy="89816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51" name="角丸四角形 50"/>
          <p:cNvSpPr/>
          <p:nvPr/>
        </p:nvSpPr>
        <p:spPr>
          <a:xfrm>
            <a:off x="4719435" y="1226779"/>
            <a:ext cx="914589" cy="504056"/>
          </a:xfrm>
          <a:prstGeom prst="roundRect">
            <a:avLst/>
          </a:prstGeom>
          <a:solidFill>
            <a:schemeClr val="accent6">
              <a:lumMod val="20000"/>
              <a:lumOff val="80000"/>
              <a:alpha val="6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B</a:t>
            </a:r>
            <a:r>
              <a:rPr kumimoji="1" lang="ja-JP" altLang="en-US" dirty="0">
                <a:solidFill>
                  <a:schemeClr val="tx1"/>
                </a:solidFill>
              </a:rPr>
              <a:t>社</a:t>
            </a:r>
          </a:p>
        </p:txBody>
      </p:sp>
      <p:sp>
        <p:nvSpPr>
          <p:cNvPr id="52" name="角丸四角形 51"/>
          <p:cNvSpPr/>
          <p:nvPr/>
        </p:nvSpPr>
        <p:spPr>
          <a:xfrm>
            <a:off x="7531769" y="5707073"/>
            <a:ext cx="914589" cy="504056"/>
          </a:xfrm>
          <a:prstGeom prst="roundRect">
            <a:avLst/>
          </a:prstGeom>
          <a:solidFill>
            <a:schemeClr val="accent6">
              <a:lumMod val="20000"/>
              <a:lumOff val="80000"/>
              <a:alpha val="6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F</a:t>
            </a:r>
            <a:r>
              <a:rPr kumimoji="1" lang="ja-JP" altLang="en-US" dirty="0">
                <a:solidFill>
                  <a:schemeClr val="tx1"/>
                </a:solidFill>
              </a:rPr>
              <a:t>社</a:t>
            </a:r>
          </a:p>
        </p:txBody>
      </p:sp>
      <p:sp>
        <p:nvSpPr>
          <p:cNvPr id="53" name="角丸四角形 52"/>
          <p:cNvSpPr/>
          <p:nvPr/>
        </p:nvSpPr>
        <p:spPr>
          <a:xfrm>
            <a:off x="1111377" y="5846136"/>
            <a:ext cx="914589" cy="504056"/>
          </a:xfrm>
          <a:prstGeom prst="roundRect">
            <a:avLst/>
          </a:prstGeom>
          <a:solidFill>
            <a:schemeClr val="accent6">
              <a:lumMod val="20000"/>
              <a:lumOff val="80000"/>
              <a:alpha val="6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D</a:t>
            </a:r>
            <a:r>
              <a:rPr kumimoji="1" lang="ja-JP" altLang="en-US" dirty="0">
                <a:solidFill>
                  <a:schemeClr val="tx1"/>
                </a:solidFill>
              </a:rPr>
              <a:t>社</a:t>
            </a:r>
          </a:p>
        </p:txBody>
      </p:sp>
      <p:sp>
        <p:nvSpPr>
          <p:cNvPr id="54" name="角丸四角形 53"/>
          <p:cNvSpPr/>
          <p:nvPr/>
        </p:nvSpPr>
        <p:spPr>
          <a:xfrm>
            <a:off x="7601291" y="1079114"/>
            <a:ext cx="914589" cy="504056"/>
          </a:xfrm>
          <a:prstGeom prst="roundRect">
            <a:avLst/>
          </a:prstGeom>
          <a:solidFill>
            <a:schemeClr val="accent6">
              <a:lumMod val="20000"/>
              <a:lumOff val="80000"/>
              <a:alpha val="6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C</a:t>
            </a:r>
            <a:r>
              <a:rPr kumimoji="1" lang="ja-JP" altLang="en-US" dirty="0">
                <a:solidFill>
                  <a:schemeClr val="tx1"/>
                </a:solidFill>
              </a:rPr>
              <a:t>社</a:t>
            </a:r>
          </a:p>
        </p:txBody>
      </p:sp>
      <p:sp>
        <p:nvSpPr>
          <p:cNvPr id="55" name="角丸四角形 54"/>
          <p:cNvSpPr/>
          <p:nvPr/>
        </p:nvSpPr>
        <p:spPr>
          <a:xfrm>
            <a:off x="4174828" y="6112938"/>
            <a:ext cx="914589" cy="504056"/>
          </a:xfrm>
          <a:prstGeom prst="roundRect">
            <a:avLst/>
          </a:prstGeom>
          <a:solidFill>
            <a:schemeClr val="accent6">
              <a:lumMod val="20000"/>
              <a:lumOff val="80000"/>
              <a:alpha val="6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E</a:t>
            </a:r>
            <a:r>
              <a:rPr kumimoji="1" lang="ja-JP" altLang="en-US" dirty="0">
                <a:solidFill>
                  <a:schemeClr val="tx1"/>
                </a:solidFill>
              </a:rPr>
              <a:t>社</a:t>
            </a:r>
          </a:p>
        </p:txBody>
      </p:sp>
      <p:cxnSp>
        <p:nvCxnSpPr>
          <p:cNvPr id="56" name="直線矢印コネクタ 55"/>
          <p:cNvCxnSpPr>
            <a:stCxn id="51" idx="2"/>
            <a:endCxn id="47" idx="0"/>
          </p:cNvCxnSpPr>
          <p:nvPr/>
        </p:nvCxnSpPr>
        <p:spPr>
          <a:xfrm flipH="1">
            <a:off x="4632122" y="1730835"/>
            <a:ext cx="544608" cy="47271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a:stCxn id="47" idx="3"/>
            <a:endCxn id="53" idx="0"/>
          </p:cNvCxnSpPr>
          <p:nvPr/>
        </p:nvCxnSpPr>
        <p:spPr>
          <a:xfrm flipH="1">
            <a:off x="1568672" y="5312691"/>
            <a:ext cx="110244" cy="53344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8" name="直線矢印コネクタ 57"/>
          <p:cNvCxnSpPr>
            <a:stCxn id="47" idx="5"/>
            <a:endCxn id="52" idx="0"/>
          </p:cNvCxnSpPr>
          <p:nvPr/>
        </p:nvCxnSpPr>
        <p:spPr>
          <a:xfrm>
            <a:off x="7585328" y="5312691"/>
            <a:ext cx="403736" cy="39438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9" name="直線矢印コネクタ 58"/>
          <p:cNvCxnSpPr>
            <a:stCxn id="47" idx="4"/>
            <a:endCxn id="55" idx="0"/>
          </p:cNvCxnSpPr>
          <p:nvPr/>
        </p:nvCxnSpPr>
        <p:spPr>
          <a:xfrm>
            <a:off x="4632122" y="5846136"/>
            <a:ext cx="1" cy="26680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71" name="直線矢印コネクタ 70"/>
          <p:cNvCxnSpPr>
            <a:stCxn id="54" idx="2"/>
            <a:endCxn id="47" idx="7"/>
          </p:cNvCxnSpPr>
          <p:nvPr/>
        </p:nvCxnSpPr>
        <p:spPr>
          <a:xfrm flipH="1">
            <a:off x="7585328" y="1583170"/>
            <a:ext cx="473258" cy="115382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4" name="タイトル 1"/>
          <p:cNvSpPr>
            <a:spLocks noGrp="1"/>
          </p:cNvSpPr>
          <p:nvPr>
            <p:ph type="title"/>
          </p:nvPr>
        </p:nvSpPr>
        <p:spPr>
          <a:xfrm>
            <a:off x="798767" y="0"/>
            <a:ext cx="7414592" cy="1005569"/>
          </a:xfrm>
        </p:spPr>
        <p:txBody>
          <a:bodyPr/>
          <a:lstStyle/>
          <a:p>
            <a:r>
              <a:rPr lang="ja-JP" altLang="en-US" sz="3200" dirty="0">
                <a:latin typeface="HG丸ｺﾞｼｯｸM-PRO" pitchFamily="50" charset="-128"/>
                <a:ea typeface="HG丸ｺﾞｼｯｸM-PRO" pitchFamily="50" charset="-128"/>
              </a:rPr>
              <a:t>ビジネスプラットフォーム</a:t>
            </a:r>
            <a:endParaRPr kumimoji="1" lang="ja-JP" altLang="en-US" sz="3200" dirty="0">
              <a:latin typeface="HG丸ｺﾞｼｯｸM-PRO" pitchFamily="50" charset="-128"/>
              <a:ea typeface="HG丸ｺﾞｼｯｸM-PRO" pitchFamily="50" charset="-128"/>
            </a:endParaRPr>
          </a:p>
        </p:txBody>
      </p:sp>
      <p:sp>
        <p:nvSpPr>
          <p:cNvPr id="2" name="スライド番号プレースホルダー 1"/>
          <p:cNvSpPr>
            <a:spLocks noGrp="1"/>
          </p:cNvSpPr>
          <p:nvPr>
            <p:ph type="sldNum" sz="quarter" idx="12"/>
          </p:nvPr>
        </p:nvSpPr>
        <p:spPr/>
        <p:txBody>
          <a:bodyPr/>
          <a:lstStyle/>
          <a:p>
            <a:pPr>
              <a:defRPr/>
            </a:pPr>
            <a:fld id="{616F155D-117D-428A-BD4D-80A0BA07BA9F}" type="slidenum">
              <a:rPr lang="en-US" altLang="ja-JP" smtClean="0"/>
              <a:pPr>
                <a:defRPr/>
              </a:pPr>
              <a:t>35</a:t>
            </a:fld>
            <a:endParaRPr lang="en-US" altLang="ja-JP"/>
          </a:p>
        </p:txBody>
      </p:sp>
    </p:spTree>
    <p:extLst>
      <p:ext uri="{BB962C8B-B14F-4D97-AF65-F5344CB8AC3E}">
        <p14:creationId xmlns:p14="http://schemas.microsoft.com/office/powerpoint/2010/main" val="412368084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653790" y="3438017"/>
            <a:ext cx="1471295" cy="302895"/>
          </a:xfrm>
          <a:prstGeom prst="rect">
            <a:avLst/>
          </a:prstGeom>
        </p:spPr>
        <p:txBody>
          <a:bodyPr vert="horz" wrap="square" lIns="0" tIns="0" rIns="0" bIns="0" rtlCol="0">
            <a:spAutoFit/>
          </a:bodyPr>
          <a:lstStyle/>
          <a:p>
            <a:pPr marL="12700">
              <a:lnSpc>
                <a:spcPts val="2380"/>
              </a:lnSpc>
            </a:pPr>
            <a:r>
              <a:rPr sz="2000" spc="180" dirty="0">
                <a:solidFill>
                  <a:srgbClr val="FFFF00"/>
                </a:solidFill>
                <a:latin typeface="MS UI Gothic"/>
                <a:cs typeface="MS UI Gothic"/>
              </a:rPr>
              <a:t>法人ポータル</a:t>
            </a:r>
            <a:endParaRPr sz="2000">
              <a:latin typeface="MS UI Gothic"/>
              <a:cs typeface="MS UI Gothic"/>
            </a:endParaRPr>
          </a:p>
        </p:txBody>
      </p:sp>
      <p:sp>
        <p:nvSpPr>
          <p:cNvPr id="3" name="object 3"/>
          <p:cNvSpPr/>
          <p:nvPr/>
        </p:nvSpPr>
        <p:spPr>
          <a:xfrm>
            <a:off x="1324991" y="2812160"/>
            <a:ext cx="6056376" cy="1907666"/>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6288151" y="3235705"/>
            <a:ext cx="939800" cy="273685"/>
          </a:xfrm>
          <a:prstGeom prst="rect">
            <a:avLst/>
          </a:prstGeom>
        </p:spPr>
        <p:txBody>
          <a:bodyPr vert="horz" wrap="square" lIns="0" tIns="0" rIns="0" bIns="0" rtlCol="0">
            <a:spAutoFit/>
          </a:bodyPr>
          <a:lstStyle/>
          <a:p>
            <a:pPr marL="12700">
              <a:lnSpc>
                <a:spcPts val="2155"/>
              </a:lnSpc>
            </a:pPr>
            <a:r>
              <a:rPr sz="1800" dirty="0">
                <a:solidFill>
                  <a:srgbClr val="FFFFFF"/>
                </a:solidFill>
                <a:latin typeface="MS UI Gothic"/>
                <a:cs typeface="MS UI Gothic"/>
              </a:rPr>
              <a:t>金融機関</a:t>
            </a:r>
            <a:endParaRPr sz="1800">
              <a:latin typeface="MS UI Gothic"/>
              <a:cs typeface="MS UI Gothic"/>
            </a:endParaRPr>
          </a:p>
        </p:txBody>
      </p:sp>
      <p:sp>
        <p:nvSpPr>
          <p:cNvPr id="5" name="object 5"/>
          <p:cNvSpPr txBox="1"/>
          <p:nvPr/>
        </p:nvSpPr>
        <p:spPr>
          <a:xfrm>
            <a:off x="2970657" y="4011548"/>
            <a:ext cx="837565" cy="488315"/>
          </a:xfrm>
          <a:prstGeom prst="rect">
            <a:avLst/>
          </a:prstGeom>
        </p:spPr>
        <p:txBody>
          <a:bodyPr vert="horz" wrap="square" lIns="0" tIns="0" rIns="0" bIns="0" rtlCol="0">
            <a:spAutoFit/>
          </a:bodyPr>
          <a:lstStyle/>
          <a:p>
            <a:pPr algn="ctr">
              <a:lnSpc>
                <a:spcPct val="100000"/>
              </a:lnSpc>
            </a:pPr>
            <a:r>
              <a:rPr sz="1600" spc="-5" dirty="0">
                <a:solidFill>
                  <a:srgbClr val="FFFFFF"/>
                </a:solidFill>
                <a:latin typeface="MS UI Gothic"/>
                <a:cs typeface="MS UI Gothic"/>
              </a:rPr>
              <a:t>株価</a:t>
            </a:r>
            <a:endParaRPr sz="1600">
              <a:latin typeface="MS UI Gothic"/>
              <a:cs typeface="MS UI Gothic"/>
            </a:endParaRPr>
          </a:p>
          <a:p>
            <a:pPr algn="ctr">
              <a:lnSpc>
                <a:spcPct val="100000"/>
              </a:lnSpc>
            </a:pPr>
            <a:r>
              <a:rPr sz="1600" spc="-5" dirty="0">
                <a:solidFill>
                  <a:srgbClr val="FFFFFF"/>
                </a:solidFill>
                <a:latin typeface="MS UI Gothic"/>
                <a:cs typeface="MS UI Gothic"/>
              </a:rPr>
              <a:t>市場情報</a:t>
            </a:r>
            <a:endParaRPr sz="1600">
              <a:latin typeface="MS UI Gothic"/>
              <a:cs typeface="MS UI Gothic"/>
            </a:endParaRPr>
          </a:p>
        </p:txBody>
      </p:sp>
      <p:sp>
        <p:nvSpPr>
          <p:cNvPr id="6" name="object 6"/>
          <p:cNvSpPr txBox="1"/>
          <p:nvPr/>
        </p:nvSpPr>
        <p:spPr>
          <a:xfrm>
            <a:off x="1527428" y="3909440"/>
            <a:ext cx="975994" cy="450850"/>
          </a:xfrm>
          <a:prstGeom prst="rect">
            <a:avLst/>
          </a:prstGeom>
        </p:spPr>
        <p:txBody>
          <a:bodyPr vert="horz" wrap="square" lIns="0" tIns="0" rIns="0" bIns="0" rtlCol="0">
            <a:spAutoFit/>
          </a:bodyPr>
          <a:lstStyle/>
          <a:p>
            <a:pPr marL="216535" marR="5080" indent="-204470">
              <a:lnSpc>
                <a:spcPts val="1789"/>
              </a:lnSpc>
            </a:pPr>
            <a:r>
              <a:rPr sz="1600" spc="90" dirty="0">
                <a:solidFill>
                  <a:srgbClr val="FFFFFF"/>
                </a:solidFill>
                <a:latin typeface="MS UI Gothic"/>
                <a:cs typeface="MS UI Gothic"/>
              </a:rPr>
              <a:t>帝国データ  </a:t>
            </a:r>
            <a:r>
              <a:rPr sz="1600" spc="200" dirty="0">
                <a:solidFill>
                  <a:srgbClr val="FFFFFF"/>
                </a:solidFill>
                <a:latin typeface="MS UI Gothic"/>
                <a:cs typeface="MS UI Gothic"/>
              </a:rPr>
              <a:t>バンク</a:t>
            </a:r>
            <a:endParaRPr sz="1600">
              <a:latin typeface="MS UI Gothic"/>
              <a:cs typeface="MS UI Gothic"/>
            </a:endParaRPr>
          </a:p>
        </p:txBody>
      </p:sp>
      <p:sp>
        <p:nvSpPr>
          <p:cNvPr id="7" name="object 7"/>
          <p:cNvSpPr txBox="1"/>
          <p:nvPr/>
        </p:nvSpPr>
        <p:spPr>
          <a:xfrm>
            <a:off x="6194297" y="4031869"/>
            <a:ext cx="939800" cy="273685"/>
          </a:xfrm>
          <a:prstGeom prst="rect">
            <a:avLst/>
          </a:prstGeom>
        </p:spPr>
        <p:txBody>
          <a:bodyPr vert="horz" wrap="square" lIns="0" tIns="0" rIns="0" bIns="0" rtlCol="0">
            <a:spAutoFit/>
          </a:bodyPr>
          <a:lstStyle/>
          <a:p>
            <a:pPr marL="12700">
              <a:lnSpc>
                <a:spcPts val="2155"/>
              </a:lnSpc>
            </a:pPr>
            <a:r>
              <a:rPr sz="1800" spc="-5" dirty="0">
                <a:solidFill>
                  <a:srgbClr val="FFFFFF"/>
                </a:solidFill>
                <a:latin typeface="MS UI Gothic"/>
                <a:cs typeface="MS UI Gothic"/>
              </a:rPr>
              <a:t>新聞記事</a:t>
            </a:r>
            <a:endParaRPr sz="1800">
              <a:latin typeface="MS UI Gothic"/>
              <a:cs typeface="MS UI Gothic"/>
            </a:endParaRPr>
          </a:p>
        </p:txBody>
      </p:sp>
      <p:sp>
        <p:nvSpPr>
          <p:cNvPr id="8" name="object 8"/>
          <p:cNvSpPr txBox="1"/>
          <p:nvPr/>
        </p:nvSpPr>
        <p:spPr>
          <a:xfrm>
            <a:off x="4191761" y="4131183"/>
            <a:ext cx="1480820" cy="397510"/>
          </a:xfrm>
          <a:prstGeom prst="rect">
            <a:avLst/>
          </a:prstGeom>
        </p:spPr>
        <p:txBody>
          <a:bodyPr vert="horz" wrap="square" lIns="0" tIns="0" rIns="0" bIns="0" rtlCol="0">
            <a:spAutoFit/>
          </a:bodyPr>
          <a:lstStyle/>
          <a:p>
            <a:pPr marL="116205" marR="5080" indent="-104139">
              <a:lnSpc>
                <a:spcPts val="1570"/>
              </a:lnSpc>
            </a:pPr>
            <a:r>
              <a:rPr sz="1400" dirty="0">
                <a:solidFill>
                  <a:srgbClr val="FFFFFF"/>
                </a:solidFill>
                <a:latin typeface="MS UI Gothic"/>
                <a:cs typeface="MS UI Gothic"/>
              </a:rPr>
              <a:t>表彰</a:t>
            </a:r>
            <a:r>
              <a:rPr sz="1400" spc="5" dirty="0">
                <a:solidFill>
                  <a:srgbClr val="FFFFFF"/>
                </a:solidFill>
                <a:latin typeface="MS UI Gothic"/>
                <a:cs typeface="MS UI Gothic"/>
              </a:rPr>
              <a:t>・</a:t>
            </a:r>
            <a:r>
              <a:rPr sz="1400" dirty="0">
                <a:solidFill>
                  <a:srgbClr val="FFFFFF"/>
                </a:solidFill>
                <a:latin typeface="MS UI Gothic"/>
                <a:cs typeface="MS UI Gothic"/>
              </a:rPr>
              <a:t>指名停止</a:t>
            </a:r>
            <a:r>
              <a:rPr sz="1400" spc="-10" dirty="0">
                <a:solidFill>
                  <a:srgbClr val="FFFFFF"/>
                </a:solidFill>
                <a:latin typeface="MS UI Gothic"/>
                <a:cs typeface="MS UI Gothic"/>
              </a:rPr>
              <a:t>、</a:t>
            </a:r>
            <a:r>
              <a:rPr sz="1400" dirty="0">
                <a:solidFill>
                  <a:srgbClr val="FFFFFF"/>
                </a:solidFill>
                <a:latin typeface="MS UI Gothic"/>
                <a:cs typeface="MS UI Gothic"/>
              </a:rPr>
              <a:t>反  社会的企業情報</a:t>
            </a:r>
            <a:endParaRPr sz="1400">
              <a:latin typeface="MS UI Gothic"/>
              <a:cs typeface="MS UI Gothic"/>
            </a:endParaRPr>
          </a:p>
        </p:txBody>
      </p:sp>
      <p:sp>
        <p:nvSpPr>
          <p:cNvPr id="9" name="object 9"/>
          <p:cNvSpPr/>
          <p:nvPr/>
        </p:nvSpPr>
        <p:spPr>
          <a:xfrm>
            <a:off x="4389246" y="2719451"/>
            <a:ext cx="2273935" cy="621665"/>
          </a:xfrm>
          <a:custGeom>
            <a:avLst/>
            <a:gdLst/>
            <a:ahLst/>
            <a:cxnLst/>
            <a:rect l="l" t="t" r="r" b="b"/>
            <a:pathLst>
              <a:path w="2273934" h="621664">
                <a:moveTo>
                  <a:pt x="77597" y="520953"/>
                </a:moveTo>
                <a:lnTo>
                  <a:pt x="73660" y="520953"/>
                </a:lnTo>
                <a:lnTo>
                  <a:pt x="71119" y="523366"/>
                </a:lnTo>
                <a:lnTo>
                  <a:pt x="0" y="592454"/>
                </a:lnTo>
                <a:lnTo>
                  <a:pt x="95123" y="620268"/>
                </a:lnTo>
                <a:lnTo>
                  <a:pt x="98425" y="621284"/>
                </a:lnTo>
                <a:lnTo>
                  <a:pt x="101980" y="619378"/>
                </a:lnTo>
                <a:lnTo>
                  <a:pt x="102997" y="615950"/>
                </a:lnTo>
                <a:lnTo>
                  <a:pt x="104012" y="612648"/>
                </a:lnTo>
                <a:lnTo>
                  <a:pt x="102107" y="609091"/>
                </a:lnTo>
                <a:lnTo>
                  <a:pt x="56085" y="595629"/>
                </a:lnTo>
                <a:lnTo>
                  <a:pt x="13715" y="595629"/>
                </a:lnTo>
                <a:lnTo>
                  <a:pt x="10667" y="583311"/>
                </a:lnTo>
                <a:lnTo>
                  <a:pt x="33415" y="577672"/>
                </a:lnTo>
                <a:lnTo>
                  <a:pt x="79882" y="532511"/>
                </a:lnTo>
                <a:lnTo>
                  <a:pt x="82423" y="530098"/>
                </a:lnTo>
                <a:lnTo>
                  <a:pt x="82550" y="526034"/>
                </a:lnTo>
                <a:lnTo>
                  <a:pt x="79889" y="523366"/>
                </a:lnTo>
                <a:lnTo>
                  <a:pt x="77597" y="520953"/>
                </a:lnTo>
                <a:close/>
              </a:path>
              <a:path w="2273934" h="621664">
                <a:moveTo>
                  <a:pt x="33415" y="577672"/>
                </a:moveTo>
                <a:lnTo>
                  <a:pt x="10667" y="583311"/>
                </a:lnTo>
                <a:lnTo>
                  <a:pt x="13715" y="595629"/>
                </a:lnTo>
                <a:lnTo>
                  <a:pt x="20376" y="593978"/>
                </a:lnTo>
                <a:lnTo>
                  <a:pt x="16637" y="593978"/>
                </a:lnTo>
                <a:lnTo>
                  <a:pt x="13969" y="583311"/>
                </a:lnTo>
                <a:lnTo>
                  <a:pt x="27613" y="583311"/>
                </a:lnTo>
                <a:lnTo>
                  <a:pt x="33415" y="577672"/>
                </a:lnTo>
                <a:close/>
              </a:path>
              <a:path w="2273934" h="621664">
                <a:moveTo>
                  <a:pt x="36649" y="589945"/>
                </a:moveTo>
                <a:lnTo>
                  <a:pt x="13715" y="595629"/>
                </a:lnTo>
                <a:lnTo>
                  <a:pt x="56085" y="595629"/>
                </a:lnTo>
                <a:lnTo>
                  <a:pt x="36649" y="589945"/>
                </a:lnTo>
                <a:close/>
              </a:path>
              <a:path w="2273934" h="621664">
                <a:moveTo>
                  <a:pt x="13969" y="583311"/>
                </a:moveTo>
                <a:lnTo>
                  <a:pt x="16637" y="593978"/>
                </a:lnTo>
                <a:lnTo>
                  <a:pt x="24457" y="586378"/>
                </a:lnTo>
                <a:lnTo>
                  <a:pt x="13969" y="583311"/>
                </a:lnTo>
                <a:close/>
              </a:path>
              <a:path w="2273934" h="621664">
                <a:moveTo>
                  <a:pt x="24457" y="586378"/>
                </a:moveTo>
                <a:lnTo>
                  <a:pt x="16637" y="593978"/>
                </a:lnTo>
                <a:lnTo>
                  <a:pt x="20376" y="593978"/>
                </a:lnTo>
                <a:lnTo>
                  <a:pt x="36649" y="589945"/>
                </a:lnTo>
                <a:lnTo>
                  <a:pt x="24457" y="586378"/>
                </a:lnTo>
                <a:close/>
              </a:path>
              <a:path w="2273934" h="621664">
                <a:moveTo>
                  <a:pt x="2236960" y="31451"/>
                </a:moveTo>
                <a:lnTo>
                  <a:pt x="33415" y="577672"/>
                </a:lnTo>
                <a:lnTo>
                  <a:pt x="24457" y="586378"/>
                </a:lnTo>
                <a:lnTo>
                  <a:pt x="36649" y="589945"/>
                </a:lnTo>
                <a:lnTo>
                  <a:pt x="2240138" y="43738"/>
                </a:lnTo>
                <a:lnTo>
                  <a:pt x="2249107" y="35021"/>
                </a:lnTo>
                <a:lnTo>
                  <a:pt x="2236960" y="31451"/>
                </a:lnTo>
                <a:close/>
              </a:path>
              <a:path w="2273934" h="621664">
                <a:moveTo>
                  <a:pt x="27613" y="583311"/>
                </a:moveTo>
                <a:lnTo>
                  <a:pt x="13969" y="583311"/>
                </a:lnTo>
                <a:lnTo>
                  <a:pt x="24457" y="586378"/>
                </a:lnTo>
                <a:lnTo>
                  <a:pt x="27613" y="583311"/>
                </a:lnTo>
                <a:close/>
              </a:path>
              <a:path w="2273934" h="621664">
                <a:moveTo>
                  <a:pt x="2262744" y="25781"/>
                </a:moveTo>
                <a:lnTo>
                  <a:pt x="2259837" y="25781"/>
                </a:lnTo>
                <a:lnTo>
                  <a:pt x="2262885" y="38100"/>
                </a:lnTo>
                <a:lnTo>
                  <a:pt x="2240138" y="43738"/>
                </a:lnTo>
                <a:lnTo>
                  <a:pt x="2193671" y="88900"/>
                </a:lnTo>
                <a:lnTo>
                  <a:pt x="2191130" y="91312"/>
                </a:lnTo>
                <a:lnTo>
                  <a:pt x="2191004" y="95376"/>
                </a:lnTo>
                <a:lnTo>
                  <a:pt x="2193544" y="97789"/>
                </a:lnTo>
                <a:lnTo>
                  <a:pt x="2195956" y="100329"/>
                </a:lnTo>
                <a:lnTo>
                  <a:pt x="2200021" y="100457"/>
                </a:lnTo>
                <a:lnTo>
                  <a:pt x="2202433" y="98044"/>
                </a:lnTo>
                <a:lnTo>
                  <a:pt x="2273554" y="28956"/>
                </a:lnTo>
                <a:lnTo>
                  <a:pt x="2262744" y="25781"/>
                </a:lnTo>
                <a:close/>
              </a:path>
              <a:path w="2273934" h="621664">
                <a:moveTo>
                  <a:pt x="2249107" y="35021"/>
                </a:moveTo>
                <a:lnTo>
                  <a:pt x="2240138" y="43738"/>
                </a:lnTo>
                <a:lnTo>
                  <a:pt x="2262885" y="38100"/>
                </a:lnTo>
                <a:lnTo>
                  <a:pt x="2259583" y="38100"/>
                </a:lnTo>
                <a:lnTo>
                  <a:pt x="2249107" y="35021"/>
                </a:lnTo>
                <a:close/>
              </a:path>
              <a:path w="2273934" h="621664">
                <a:moveTo>
                  <a:pt x="2256917" y="27432"/>
                </a:moveTo>
                <a:lnTo>
                  <a:pt x="2249107" y="35021"/>
                </a:lnTo>
                <a:lnTo>
                  <a:pt x="2259583" y="38100"/>
                </a:lnTo>
                <a:lnTo>
                  <a:pt x="2256917" y="27432"/>
                </a:lnTo>
                <a:close/>
              </a:path>
              <a:path w="2273934" h="621664">
                <a:moveTo>
                  <a:pt x="2260246" y="27432"/>
                </a:moveTo>
                <a:lnTo>
                  <a:pt x="2256917" y="27432"/>
                </a:lnTo>
                <a:lnTo>
                  <a:pt x="2259583" y="38100"/>
                </a:lnTo>
                <a:lnTo>
                  <a:pt x="2262885" y="38100"/>
                </a:lnTo>
                <a:lnTo>
                  <a:pt x="2260246" y="27432"/>
                </a:lnTo>
                <a:close/>
              </a:path>
              <a:path w="2273934" h="621664">
                <a:moveTo>
                  <a:pt x="2259837" y="25781"/>
                </a:moveTo>
                <a:lnTo>
                  <a:pt x="2236960" y="31451"/>
                </a:lnTo>
                <a:lnTo>
                  <a:pt x="2249107" y="35021"/>
                </a:lnTo>
                <a:lnTo>
                  <a:pt x="2256917" y="27432"/>
                </a:lnTo>
                <a:lnTo>
                  <a:pt x="2260246" y="27432"/>
                </a:lnTo>
                <a:lnTo>
                  <a:pt x="2259837" y="25781"/>
                </a:lnTo>
                <a:close/>
              </a:path>
              <a:path w="2273934" h="621664">
                <a:moveTo>
                  <a:pt x="2175129" y="0"/>
                </a:moveTo>
                <a:lnTo>
                  <a:pt x="2171573" y="2032"/>
                </a:lnTo>
                <a:lnTo>
                  <a:pt x="2170556" y="5334"/>
                </a:lnTo>
                <a:lnTo>
                  <a:pt x="2169541" y="8762"/>
                </a:lnTo>
                <a:lnTo>
                  <a:pt x="2171573" y="12191"/>
                </a:lnTo>
                <a:lnTo>
                  <a:pt x="2174875" y="13208"/>
                </a:lnTo>
                <a:lnTo>
                  <a:pt x="2236960" y="31451"/>
                </a:lnTo>
                <a:lnTo>
                  <a:pt x="2259837" y="25781"/>
                </a:lnTo>
                <a:lnTo>
                  <a:pt x="2262744" y="25781"/>
                </a:lnTo>
                <a:lnTo>
                  <a:pt x="2178430" y="1015"/>
                </a:lnTo>
                <a:lnTo>
                  <a:pt x="2175129" y="0"/>
                </a:lnTo>
                <a:close/>
              </a:path>
            </a:pathLst>
          </a:custGeom>
          <a:solidFill>
            <a:srgbClr val="497DBA"/>
          </a:solidFill>
        </p:spPr>
        <p:txBody>
          <a:bodyPr wrap="square" lIns="0" tIns="0" rIns="0" bIns="0" rtlCol="0"/>
          <a:lstStyle/>
          <a:p>
            <a:endParaRPr/>
          </a:p>
        </p:txBody>
      </p:sp>
      <p:sp>
        <p:nvSpPr>
          <p:cNvPr id="10" name="object 10"/>
          <p:cNvSpPr/>
          <p:nvPr/>
        </p:nvSpPr>
        <p:spPr>
          <a:xfrm>
            <a:off x="567308" y="1334769"/>
            <a:ext cx="915035" cy="504190"/>
          </a:xfrm>
          <a:custGeom>
            <a:avLst/>
            <a:gdLst/>
            <a:ahLst/>
            <a:cxnLst/>
            <a:rect l="l" t="t" r="r" b="b"/>
            <a:pathLst>
              <a:path w="915035" h="504189">
                <a:moveTo>
                  <a:pt x="830579" y="0"/>
                </a:moveTo>
                <a:lnTo>
                  <a:pt x="84010" y="0"/>
                </a:lnTo>
                <a:lnTo>
                  <a:pt x="51311" y="6600"/>
                </a:lnTo>
                <a:lnTo>
                  <a:pt x="24607" y="24606"/>
                </a:lnTo>
                <a:lnTo>
                  <a:pt x="6602" y="51327"/>
                </a:lnTo>
                <a:lnTo>
                  <a:pt x="0" y="84074"/>
                </a:lnTo>
                <a:lnTo>
                  <a:pt x="0" y="419988"/>
                </a:lnTo>
                <a:lnTo>
                  <a:pt x="6602" y="452735"/>
                </a:lnTo>
                <a:lnTo>
                  <a:pt x="24607" y="479456"/>
                </a:lnTo>
                <a:lnTo>
                  <a:pt x="51311" y="497462"/>
                </a:lnTo>
                <a:lnTo>
                  <a:pt x="84010" y="504063"/>
                </a:lnTo>
                <a:lnTo>
                  <a:pt x="830579" y="504063"/>
                </a:lnTo>
                <a:lnTo>
                  <a:pt x="863252" y="497462"/>
                </a:lnTo>
                <a:lnTo>
                  <a:pt x="889936" y="479456"/>
                </a:lnTo>
                <a:lnTo>
                  <a:pt x="907928" y="452735"/>
                </a:lnTo>
                <a:lnTo>
                  <a:pt x="914527" y="419988"/>
                </a:lnTo>
                <a:lnTo>
                  <a:pt x="914527" y="84074"/>
                </a:lnTo>
                <a:lnTo>
                  <a:pt x="907928" y="51327"/>
                </a:lnTo>
                <a:lnTo>
                  <a:pt x="889936" y="24606"/>
                </a:lnTo>
                <a:lnTo>
                  <a:pt x="863252" y="6600"/>
                </a:lnTo>
                <a:lnTo>
                  <a:pt x="830579" y="0"/>
                </a:lnTo>
                <a:close/>
              </a:path>
            </a:pathLst>
          </a:custGeom>
          <a:solidFill>
            <a:srgbClr val="FCEADA"/>
          </a:solidFill>
        </p:spPr>
        <p:txBody>
          <a:bodyPr wrap="square" lIns="0" tIns="0" rIns="0" bIns="0" rtlCol="0"/>
          <a:lstStyle/>
          <a:p>
            <a:endParaRPr/>
          </a:p>
        </p:txBody>
      </p:sp>
      <p:sp>
        <p:nvSpPr>
          <p:cNvPr id="11" name="object 11"/>
          <p:cNvSpPr/>
          <p:nvPr/>
        </p:nvSpPr>
        <p:spPr>
          <a:xfrm>
            <a:off x="567308" y="1334769"/>
            <a:ext cx="915035" cy="504190"/>
          </a:xfrm>
          <a:custGeom>
            <a:avLst/>
            <a:gdLst/>
            <a:ahLst/>
            <a:cxnLst/>
            <a:rect l="l" t="t" r="r" b="b"/>
            <a:pathLst>
              <a:path w="915035" h="504189">
                <a:moveTo>
                  <a:pt x="0" y="84074"/>
                </a:moveTo>
                <a:lnTo>
                  <a:pt x="6602" y="51327"/>
                </a:lnTo>
                <a:lnTo>
                  <a:pt x="24607" y="24606"/>
                </a:lnTo>
                <a:lnTo>
                  <a:pt x="51311" y="6600"/>
                </a:lnTo>
                <a:lnTo>
                  <a:pt x="84010" y="0"/>
                </a:lnTo>
                <a:lnTo>
                  <a:pt x="830579" y="0"/>
                </a:lnTo>
                <a:lnTo>
                  <a:pt x="863252" y="6600"/>
                </a:lnTo>
                <a:lnTo>
                  <a:pt x="889936" y="24606"/>
                </a:lnTo>
                <a:lnTo>
                  <a:pt x="907928" y="51327"/>
                </a:lnTo>
                <a:lnTo>
                  <a:pt x="914527" y="84074"/>
                </a:lnTo>
                <a:lnTo>
                  <a:pt x="914527" y="419988"/>
                </a:lnTo>
                <a:lnTo>
                  <a:pt x="907928" y="452735"/>
                </a:lnTo>
                <a:lnTo>
                  <a:pt x="889936" y="479456"/>
                </a:lnTo>
                <a:lnTo>
                  <a:pt x="863252" y="497462"/>
                </a:lnTo>
                <a:lnTo>
                  <a:pt x="830579" y="504063"/>
                </a:lnTo>
                <a:lnTo>
                  <a:pt x="84010" y="504063"/>
                </a:lnTo>
                <a:lnTo>
                  <a:pt x="51311" y="497462"/>
                </a:lnTo>
                <a:lnTo>
                  <a:pt x="24607" y="479456"/>
                </a:lnTo>
                <a:lnTo>
                  <a:pt x="6602" y="452735"/>
                </a:lnTo>
                <a:lnTo>
                  <a:pt x="0" y="419988"/>
                </a:lnTo>
                <a:lnTo>
                  <a:pt x="0" y="84074"/>
                </a:lnTo>
                <a:close/>
              </a:path>
            </a:pathLst>
          </a:custGeom>
          <a:ln w="25400">
            <a:solidFill>
              <a:srgbClr val="385D89"/>
            </a:solidFill>
          </a:ln>
        </p:spPr>
        <p:txBody>
          <a:bodyPr wrap="square" lIns="0" tIns="0" rIns="0" bIns="0" rtlCol="0"/>
          <a:lstStyle/>
          <a:p>
            <a:endParaRPr/>
          </a:p>
        </p:txBody>
      </p:sp>
      <p:sp>
        <p:nvSpPr>
          <p:cNvPr id="12" name="object 12"/>
          <p:cNvSpPr txBox="1"/>
          <p:nvPr/>
        </p:nvSpPr>
        <p:spPr>
          <a:xfrm>
            <a:off x="809955" y="1423034"/>
            <a:ext cx="428625" cy="330835"/>
          </a:xfrm>
          <a:prstGeom prst="rect">
            <a:avLst/>
          </a:prstGeom>
        </p:spPr>
        <p:txBody>
          <a:bodyPr vert="horz" wrap="square" lIns="0" tIns="0" rIns="0" bIns="0" rtlCol="0">
            <a:spAutoFit/>
          </a:bodyPr>
          <a:lstStyle/>
          <a:p>
            <a:pPr marL="12700">
              <a:lnSpc>
                <a:spcPct val="100000"/>
              </a:lnSpc>
            </a:pPr>
            <a:r>
              <a:rPr sz="2000" spc="5" dirty="0">
                <a:latin typeface="Calibri"/>
                <a:cs typeface="Calibri"/>
              </a:rPr>
              <a:t>A</a:t>
            </a:r>
            <a:r>
              <a:rPr sz="2000" dirty="0">
                <a:latin typeface="MS UI Gothic"/>
                <a:cs typeface="MS UI Gothic"/>
              </a:rPr>
              <a:t>社</a:t>
            </a:r>
            <a:endParaRPr sz="2000">
              <a:latin typeface="MS UI Gothic"/>
              <a:cs typeface="MS UI Gothic"/>
            </a:endParaRPr>
          </a:p>
        </p:txBody>
      </p:sp>
      <p:sp>
        <p:nvSpPr>
          <p:cNvPr id="13" name="object 13"/>
          <p:cNvSpPr/>
          <p:nvPr/>
        </p:nvSpPr>
        <p:spPr>
          <a:xfrm>
            <a:off x="1013866" y="1838832"/>
            <a:ext cx="321945" cy="666750"/>
          </a:xfrm>
          <a:custGeom>
            <a:avLst/>
            <a:gdLst/>
            <a:ahLst/>
            <a:cxnLst/>
            <a:rect l="l" t="t" r="r" b="b"/>
            <a:pathLst>
              <a:path w="321944" h="666750">
                <a:moveTo>
                  <a:pt x="234950" y="596645"/>
                </a:moveTo>
                <a:lnTo>
                  <a:pt x="230987" y="597280"/>
                </a:lnTo>
                <a:lnTo>
                  <a:pt x="228955" y="600201"/>
                </a:lnTo>
                <a:lnTo>
                  <a:pt x="226923" y="602995"/>
                </a:lnTo>
                <a:lnTo>
                  <a:pt x="227584" y="607059"/>
                </a:lnTo>
                <a:lnTo>
                  <a:pt x="311124" y="666622"/>
                </a:lnTo>
                <a:lnTo>
                  <a:pt x="312064" y="657732"/>
                </a:lnTo>
                <a:lnTo>
                  <a:pt x="300202" y="657732"/>
                </a:lnTo>
                <a:lnTo>
                  <a:pt x="290525" y="636261"/>
                </a:lnTo>
                <a:lnTo>
                  <a:pt x="234950" y="596645"/>
                </a:lnTo>
                <a:close/>
              </a:path>
              <a:path w="321944" h="666750">
                <a:moveTo>
                  <a:pt x="290525" y="636261"/>
                </a:moveTo>
                <a:lnTo>
                  <a:pt x="300202" y="657732"/>
                </a:lnTo>
                <a:lnTo>
                  <a:pt x="307531" y="654430"/>
                </a:lnTo>
                <a:lnTo>
                  <a:pt x="299694" y="654430"/>
                </a:lnTo>
                <a:lnTo>
                  <a:pt x="300822" y="643602"/>
                </a:lnTo>
                <a:lnTo>
                  <a:pt x="290525" y="636261"/>
                </a:lnTo>
                <a:close/>
              </a:path>
              <a:path w="321944" h="666750">
                <a:moveTo>
                  <a:pt x="312394" y="560704"/>
                </a:moveTo>
                <a:lnTo>
                  <a:pt x="309219" y="563244"/>
                </a:lnTo>
                <a:lnTo>
                  <a:pt x="308838" y="566674"/>
                </a:lnTo>
                <a:lnTo>
                  <a:pt x="302121" y="631139"/>
                </a:lnTo>
                <a:lnTo>
                  <a:pt x="311759" y="652526"/>
                </a:lnTo>
                <a:lnTo>
                  <a:pt x="300202" y="657732"/>
                </a:lnTo>
                <a:lnTo>
                  <a:pt x="312064" y="657732"/>
                </a:lnTo>
                <a:lnTo>
                  <a:pt x="321919" y="564514"/>
                </a:lnTo>
                <a:lnTo>
                  <a:pt x="319379" y="561466"/>
                </a:lnTo>
                <a:lnTo>
                  <a:pt x="312394" y="560704"/>
                </a:lnTo>
                <a:close/>
              </a:path>
              <a:path w="321944" h="666750">
                <a:moveTo>
                  <a:pt x="300822" y="643602"/>
                </a:moveTo>
                <a:lnTo>
                  <a:pt x="299694" y="654430"/>
                </a:lnTo>
                <a:lnTo>
                  <a:pt x="309600" y="649858"/>
                </a:lnTo>
                <a:lnTo>
                  <a:pt x="300822" y="643602"/>
                </a:lnTo>
                <a:close/>
              </a:path>
              <a:path w="321944" h="666750">
                <a:moveTo>
                  <a:pt x="302121" y="631139"/>
                </a:moveTo>
                <a:lnTo>
                  <a:pt x="300822" y="643602"/>
                </a:lnTo>
                <a:lnTo>
                  <a:pt x="309600" y="649858"/>
                </a:lnTo>
                <a:lnTo>
                  <a:pt x="299694" y="654430"/>
                </a:lnTo>
                <a:lnTo>
                  <a:pt x="307531" y="654430"/>
                </a:lnTo>
                <a:lnTo>
                  <a:pt x="311759" y="652526"/>
                </a:lnTo>
                <a:lnTo>
                  <a:pt x="302121" y="631139"/>
                </a:lnTo>
                <a:close/>
              </a:path>
              <a:path w="321944" h="666750">
                <a:moveTo>
                  <a:pt x="21071" y="22945"/>
                </a:moveTo>
                <a:lnTo>
                  <a:pt x="19754" y="35498"/>
                </a:lnTo>
                <a:lnTo>
                  <a:pt x="290525" y="636261"/>
                </a:lnTo>
                <a:lnTo>
                  <a:pt x="300822" y="643602"/>
                </a:lnTo>
                <a:lnTo>
                  <a:pt x="302121" y="631139"/>
                </a:lnTo>
                <a:lnTo>
                  <a:pt x="31314" y="30243"/>
                </a:lnTo>
                <a:lnTo>
                  <a:pt x="21071" y="22945"/>
                </a:lnTo>
                <a:close/>
              </a:path>
              <a:path w="321944" h="666750">
                <a:moveTo>
                  <a:pt x="10718" y="0"/>
                </a:moveTo>
                <a:lnTo>
                  <a:pt x="0" y="101980"/>
                </a:lnTo>
                <a:lnTo>
                  <a:pt x="2527" y="105155"/>
                </a:lnTo>
                <a:lnTo>
                  <a:pt x="9512" y="105917"/>
                </a:lnTo>
                <a:lnTo>
                  <a:pt x="12636" y="103377"/>
                </a:lnTo>
                <a:lnTo>
                  <a:pt x="19754" y="35498"/>
                </a:lnTo>
                <a:lnTo>
                  <a:pt x="10109" y="14096"/>
                </a:lnTo>
                <a:lnTo>
                  <a:pt x="21691" y="8889"/>
                </a:lnTo>
                <a:lnTo>
                  <a:pt x="23189" y="8889"/>
                </a:lnTo>
                <a:lnTo>
                  <a:pt x="10718" y="0"/>
                </a:lnTo>
                <a:close/>
              </a:path>
              <a:path w="321944" h="666750">
                <a:moveTo>
                  <a:pt x="23189" y="8889"/>
                </a:moveTo>
                <a:lnTo>
                  <a:pt x="21691" y="8889"/>
                </a:lnTo>
                <a:lnTo>
                  <a:pt x="31314" y="30243"/>
                </a:lnTo>
                <a:lnTo>
                  <a:pt x="86906" y="69850"/>
                </a:lnTo>
                <a:lnTo>
                  <a:pt x="90868" y="69214"/>
                </a:lnTo>
                <a:lnTo>
                  <a:pt x="92900" y="66293"/>
                </a:lnTo>
                <a:lnTo>
                  <a:pt x="94945" y="63500"/>
                </a:lnTo>
                <a:lnTo>
                  <a:pt x="94272" y="59562"/>
                </a:lnTo>
                <a:lnTo>
                  <a:pt x="23189" y="8889"/>
                </a:lnTo>
                <a:close/>
              </a:path>
              <a:path w="321944" h="666750">
                <a:moveTo>
                  <a:pt x="21691" y="8889"/>
                </a:moveTo>
                <a:lnTo>
                  <a:pt x="10109" y="14096"/>
                </a:lnTo>
                <a:lnTo>
                  <a:pt x="19754" y="35498"/>
                </a:lnTo>
                <a:lnTo>
                  <a:pt x="21071" y="22945"/>
                </a:lnTo>
                <a:lnTo>
                  <a:pt x="12217" y="16637"/>
                </a:lnTo>
                <a:lnTo>
                  <a:pt x="22212" y="12064"/>
                </a:lnTo>
                <a:lnTo>
                  <a:pt x="23122" y="12064"/>
                </a:lnTo>
                <a:lnTo>
                  <a:pt x="21691" y="8889"/>
                </a:lnTo>
                <a:close/>
              </a:path>
              <a:path w="321944" h="666750">
                <a:moveTo>
                  <a:pt x="23122" y="12064"/>
                </a:moveTo>
                <a:lnTo>
                  <a:pt x="22212" y="12064"/>
                </a:lnTo>
                <a:lnTo>
                  <a:pt x="21071" y="22945"/>
                </a:lnTo>
                <a:lnTo>
                  <a:pt x="31314" y="30243"/>
                </a:lnTo>
                <a:lnTo>
                  <a:pt x="23122" y="12064"/>
                </a:lnTo>
                <a:close/>
              </a:path>
              <a:path w="321944" h="666750">
                <a:moveTo>
                  <a:pt x="22212" y="12064"/>
                </a:moveTo>
                <a:lnTo>
                  <a:pt x="12217" y="16637"/>
                </a:lnTo>
                <a:lnTo>
                  <a:pt x="21071" y="22945"/>
                </a:lnTo>
                <a:lnTo>
                  <a:pt x="22212" y="12064"/>
                </a:lnTo>
                <a:close/>
              </a:path>
            </a:pathLst>
          </a:custGeom>
          <a:solidFill>
            <a:srgbClr val="497DBA"/>
          </a:solidFill>
        </p:spPr>
        <p:txBody>
          <a:bodyPr wrap="square" lIns="0" tIns="0" rIns="0" bIns="0" rtlCol="0"/>
          <a:lstStyle/>
          <a:p>
            <a:endParaRPr/>
          </a:p>
        </p:txBody>
      </p:sp>
      <p:sp>
        <p:nvSpPr>
          <p:cNvPr id="14" name="object 14"/>
          <p:cNvSpPr/>
          <p:nvPr/>
        </p:nvSpPr>
        <p:spPr>
          <a:xfrm>
            <a:off x="2051176" y="981722"/>
            <a:ext cx="6879590" cy="2626410"/>
          </a:xfrm>
          <a:prstGeom prst="rect">
            <a:avLst/>
          </a:prstGeom>
          <a:blipFill>
            <a:blip r:embed="rId3" cstate="print"/>
            <a:stretch>
              <a:fillRect/>
            </a:stretch>
          </a:blipFill>
        </p:spPr>
        <p:txBody>
          <a:bodyPr wrap="square" lIns="0" tIns="0" rIns="0" bIns="0" rtlCol="0"/>
          <a:lstStyle/>
          <a:p>
            <a:endParaRPr/>
          </a:p>
        </p:txBody>
      </p:sp>
      <p:sp>
        <p:nvSpPr>
          <p:cNvPr id="15" name="object 15"/>
          <p:cNvSpPr txBox="1"/>
          <p:nvPr/>
        </p:nvSpPr>
        <p:spPr>
          <a:xfrm>
            <a:off x="2311400" y="1170940"/>
            <a:ext cx="419100" cy="330835"/>
          </a:xfrm>
          <a:prstGeom prst="rect">
            <a:avLst/>
          </a:prstGeom>
        </p:spPr>
        <p:txBody>
          <a:bodyPr vert="horz" wrap="square" lIns="0" tIns="0" rIns="0" bIns="0" rtlCol="0">
            <a:spAutoFit/>
          </a:bodyPr>
          <a:lstStyle/>
          <a:p>
            <a:pPr marL="12700">
              <a:lnSpc>
                <a:spcPct val="100000"/>
              </a:lnSpc>
            </a:pPr>
            <a:r>
              <a:rPr sz="2000" dirty="0">
                <a:latin typeface="Calibri"/>
                <a:cs typeface="Calibri"/>
              </a:rPr>
              <a:t>B</a:t>
            </a:r>
            <a:r>
              <a:rPr sz="2000" dirty="0">
                <a:latin typeface="MS UI Gothic"/>
                <a:cs typeface="MS UI Gothic"/>
              </a:rPr>
              <a:t>社</a:t>
            </a:r>
            <a:endParaRPr sz="2000">
              <a:latin typeface="MS UI Gothic"/>
              <a:cs typeface="MS UI Gothic"/>
            </a:endParaRPr>
          </a:p>
        </p:txBody>
      </p:sp>
      <p:sp>
        <p:nvSpPr>
          <p:cNvPr id="16" name="object 16"/>
          <p:cNvSpPr/>
          <p:nvPr/>
        </p:nvSpPr>
        <p:spPr>
          <a:xfrm>
            <a:off x="6297295" y="5959106"/>
            <a:ext cx="915035" cy="504190"/>
          </a:xfrm>
          <a:custGeom>
            <a:avLst/>
            <a:gdLst/>
            <a:ahLst/>
            <a:cxnLst/>
            <a:rect l="l" t="t" r="r" b="b"/>
            <a:pathLst>
              <a:path w="915034" h="504189">
                <a:moveTo>
                  <a:pt x="830579" y="0"/>
                </a:moveTo>
                <a:lnTo>
                  <a:pt x="83946" y="0"/>
                </a:lnTo>
                <a:lnTo>
                  <a:pt x="51274" y="6600"/>
                </a:lnTo>
                <a:lnTo>
                  <a:pt x="24590" y="24603"/>
                </a:lnTo>
                <a:lnTo>
                  <a:pt x="6598" y="51306"/>
                </a:lnTo>
                <a:lnTo>
                  <a:pt x="0" y="84010"/>
                </a:lnTo>
                <a:lnTo>
                  <a:pt x="0" y="420039"/>
                </a:lnTo>
                <a:lnTo>
                  <a:pt x="6598" y="452738"/>
                </a:lnTo>
                <a:lnTo>
                  <a:pt x="24590" y="479442"/>
                </a:lnTo>
                <a:lnTo>
                  <a:pt x="51274" y="497447"/>
                </a:lnTo>
                <a:lnTo>
                  <a:pt x="83946" y="504050"/>
                </a:lnTo>
                <a:lnTo>
                  <a:pt x="830579" y="504050"/>
                </a:lnTo>
                <a:lnTo>
                  <a:pt x="863252" y="497447"/>
                </a:lnTo>
                <a:lnTo>
                  <a:pt x="889936" y="479442"/>
                </a:lnTo>
                <a:lnTo>
                  <a:pt x="907928" y="452738"/>
                </a:lnTo>
                <a:lnTo>
                  <a:pt x="914526" y="420039"/>
                </a:lnTo>
                <a:lnTo>
                  <a:pt x="914526" y="84010"/>
                </a:lnTo>
                <a:lnTo>
                  <a:pt x="907928" y="51306"/>
                </a:lnTo>
                <a:lnTo>
                  <a:pt x="889936" y="24603"/>
                </a:lnTo>
                <a:lnTo>
                  <a:pt x="863252" y="6600"/>
                </a:lnTo>
                <a:lnTo>
                  <a:pt x="830579" y="0"/>
                </a:lnTo>
                <a:close/>
              </a:path>
            </a:pathLst>
          </a:custGeom>
          <a:solidFill>
            <a:srgbClr val="FCEADA"/>
          </a:solidFill>
        </p:spPr>
        <p:txBody>
          <a:bodyPr wrap="square" lIns="0" tIns="0" rIns="0" bIns="0" rtlCol="0"/>
          <a:lstStyle/>
          <a:p>
            <a:endParaRPr/>
          </a:p>
        </p:txBody>
      </p:sp>
      <p:sp>
        <p:nvSpPr>
          <p:cNvPr id="17" name="object 17"/>
          <p:cNvSpPr/>
          <p:nvPr/>
        </p:nvSpPr>
        <p:spPr>
          <a:xfrm>
            <a:off x="6297295" y="5959106"/>
            <a:ext cx="915035" cy="504190"/>
          </a:xfrm>
          <a:custGeom>
            <a:avLst/>
            <a:gdLst/>
            <a:ahLst/>
            <a:cxnLst/>
            <a:rect l="l" t="t" r="r" b="b"/>
            <a:pathLst>
              <a:path w="915034" h="504189">
                <a:moveTo>
                  <a:pt x="0" y="84010"/>
                </a:moveTo>
                <a:lnTo>
                  <a:pt x="6598" y="51306"/>
                </a:lnTo>
                <a:lnTo>
                  <a:pt x="24590" y="24603"/>
                </a:lnTo>
                <a:lnTo>
                  <a:pt x="51274" y="6600"/>
                </a:lnTo>
                <a:lnTo>
                  <a:pt x="83946" y="0"/>
                </a:lnTo>
                <a:lnTo>
                  <a:pt x="830579" y="0"/>
                </a:lnTo>
                <a:lnTo>
                  <a:pt x="863252" y="6600"/>
                </a:lnTo>
                <a:lnTo>
                  <a:pt x="889936" y="24603"/>
                </a:lnTo>
                <a:lnTo>
                  <a:pt x="907928" y="51306"/>
                </a:lnTo>
                <a:lnTo>
                  <a:pt x="914526" y="84010"/>
                </a:lnTo>
                <a:lnTo>
                  <a:pt x="914526" y="420039"/>
                </a:lnTo>
                <a:lnTo>
                  <a:pt x="907928" y="452738"/>
                </a:lnTo>
                <a:lnTo>
                  <a:pt x="889936" y="479442"/>
                </a:lnTo>
                <a:lnTo>
                  <a:pt x="863252" y="497447"/>
                </a:lnTo>
                <a:lnTo>
                  <a:pt x="830579" y="504050"/>
                </a:lnTo>
                <a:lnTo>
                  <a:pt x="83946" y="504050"/>
                </a:lnTo>
                <a:lnTo>
                  <a:pt x="51274" y="497447"/>
                </a:lnTo>
                <a:lnTo>
                  <a:pt x="24590" y="479442"/>
                </a:lnTo>
                <a:lnTo>
                  <a:pt x="6598" y="452738"/>
                </a:lnTo>
                <a:lnTo>
                  <a:pt x="0" y="420039"/>
                </a:lnTo>
                <a:lnTo>
                  <a:pt x="0" y="84010"/>
                </a:lnTo>
                <a:close/>
              </a:path>
            </a:pathLst>
          </a:custGeom>
          <a:ln w="25400">
            <a:solidFill>
              <a:srgbClr val="385D89"/>
            </a:solidFill>
          </a:ln>
        </p:spPr>
        <p:txBody>
          <a:bodyPr wrap="square" lIns="0" tIns="0" rIns="0" bIns="0" rtlCol="0"/>
          <a:lstStyle/>
          <a:p>
            <a:endParaRPr/>
          </a:p>
        </p:txBody>
      </p:sp>
      <p:sp>
        <p:nvSpPr>
          <p:cNvPr id="18" name="object 18"/>
          <p:cNvSpPr txBox="1"/>
          <p:nvPr/>
        </p:nvSpPr>
        <p:spPr>
          <a:xfrm>
            <a:off x="6556375" y="6048654"/>
            <a:ext cx="398145" cy="330835"/>
          </a:xfrm>
          <a:prstGeom prst="rect">
            <a:avLst/>
          </a:prstGeom>
        </p:spPr>
        <p:txBody>
          <a:bodyPr vert="horz" wrap="square" lIns="0" tIns="0" rIns="0" bIns="0" rtlCol="0">
            <a:spAutoFit/>
          </a:bodyPr>
          <a:lstStyle/>
          <a:p>
            <a:pPr marL="12700">
              <a:lnSpc>
                <a:spcPct val="100000"/>
              </a:lnSpc>
            </a:pPr>
            <a:r>
              <a:rPr sz="2000" dirty="0">
                <a:latin typeface="Calibri"/>
                <a:cs typeface="Calibri"/>
              </a:rPr>
              <a:t>F</a:t>
            </a:r>
            <a:r>
              <a:rPr sz="2000" spc="5" dirty="0">
                <a:latin typeface="MS UI Gothic"/>
                <a:cs typeface="MS UI Gothic"/>
              </a:rPr>
              <a:t>社</a:t>
            </a:r>
            <a:endParaRPr sz="2000">
              <a:latin typeface="MS UI Gothic"/>
              <a:cs typeface="MS UI Gothic"/>
            </a:endParaRPr>
          </a:p>
        </p:txBody>
      </p:sp>
      <p:sp>
        <p:nvSpPr>
          <p:cNvPr id="19" name="object 19"/>
          <p:cNvSpPr/>
          <p:nvPr/>
        </p:nvSpPr>
        <p:spPr>
          <a:xfrm>
            <a:off x="488365" y="6123813"/>
            <a:ext cx="915035" cy="504190"/>
          </a:xfrm>
          <a:custGeom>
            <a:avLst/>
            <a:gdLst/>
            <a:ahLst/>
            <a:cxnLst/>
            <a:rect l="l" t="t" r="r" b="b"/>
            <a:pathLst>
              <a:path w="915035" h="504190">
                <a:moveTo>
                  <a:pt x="830529" y="0"/>
                </a:moveTo>
                <a:lnTo>
                  <a:pt x="84010" y="0"/>
                </a:lnTo>
                <a:lnTo>
                  <a:pt x="51311" y="6600"/>
                </a:lnTo>
                <a:lnTo>
                  <a:pt x="24607" y="24603"/>
                </a:lnTo>
                <a:lnTo>
                  <a:pt x="6602" y="51306"/>
                </a:lnTo>
                <a:lnTo>
                  <a:pt x="0" y="84010"/>
                </a:lnTo>
                <a:lnTo>
                  <a:pt x="0" y="420039"/>
                </a:lnTo>
                <a:lnTo>
                  <a:pt x="6602" y="452743"/>
                </a:lnTo>
                <a:lnTo>
                  <a:pt x="24607" y="479447"/>
                </a:lnTo>
                <a:lnTo>
                  <a:pt x="51311" y="497449"/>
                </a:lnTo>
                <a:lnTo>
                  <a:pt x="84010" y="504050"/>
                </a:lnTo>
                <a:lnTo>
                  <a:pt x="830529" y="504050"/>
                </a:lnTo>
                <a:lnTo>
                  <a:pt x="863275" y="497449"/>
                </a:lnTo>
                <a:lnTo>
                  <a:pt x="889996" y="479447"/>
                </a:lnTo>
                <a:lnTo>
                  <a:pt x="908003" y="452743"/>
                </a:lnTo>
                <a:lnTo>
                  <a:pt x="914603" y="420039"/>
                </a:lnTo>
                <a:lnTo>
                  <a:pt x="914603" y="84010"/>
                </a:lnTo>
                <a:lnTo>
                  <a:pt x="908003" y="51306"/>
                </a:lnTo>
                <a:lnTo>
                  <a:pt x="889996" y="24603"/>
                </a:lnTo>
                <a:lnTo>
                  <a:pt x="863275" y="6600"/>
                </a:lnTo>
                <a:lnTo>
                  <a:pt x="830529" y="0"/>
                </a:lnTo>
                <a:close/>
              </a:path>
            </a:pathLst>
          </a:custGeom>
          <a:solidFill>
            <a:srgbClr val="FCEADA"/>
          </a:solidFill>
        </p:spPr>
        <p:txBody>
          <a:bodyPr wrap="square" lIns="0" tIns="0" rIns="0" bIns="0" rtlCol="0"/>
          <a:lstStyle/>
          <a:p>
            <a:endParaRPr/>
          </a:p>
        </p:txBody>
      </p:sp>
      <p:sp>
        <p:nvSpPr>
          <p:cNvPr id="20" name="object 20"/>
          <p:cNvSpPr/>
          <p:nvPr/>
        </p:nvSpPr>
        <p:spPr>
          <a:xfrm>
            <a:off x="488365" y="6123813"/>
            <a:ext cx="915035" cy="504190"/>
          </a:xfrm>
          <a:custGeom>
            <a:avLst/>
            <a:gdLst/>
            <a:ahLst/>
            <a:cxnLst/>
            <a:rect l="l" t="t" r="r" b="b"/>
            <a:pathLst>
              <a:path w="915035" h="504190">
                <a:moveTo>
                  <a:pt x="0" y="84010"/>
                </a:moveTo>
                <a:lnTo>
                  <a:pt x="6602" y="51306"/>
                </a:lnTo>
                <a:lnTo>
                  <a:pt x="24607" y="24603"/>
                </a:lnTo>
                <a:lnTo>
                  <a:pt x="51311" y="6600"/>
                </a:lnTo>
                <a:lnTo>
                  <a:pt x="84010" y="0"/>
                </a:lnTo>
                <a:lnTo>
                  <a:pt x="830529" y="0"/>
                </a:lnTo>
                <a:lnTo>
                  <a:pt x="863275" y="6600"/>
                </a:lnTo>
                <a:lnTo>
                  <a:pt x="889996" y="24603"/>
                </a:lnTo>
                <a:lnTo>
                  <a:pt x="908003" y="51306"/>
                </a:lnTo>
                <a:lnTo>
                  <a:pt x="914603" y="84010"/>
                </a:lnTo>
                <a:lnTo>
                  <a:pt x="914603" y="420039"/>
                </a:lnTo>
                <a:lnTo>
                  <a:pt x="908003" y="452743"/>
                </a:lnTo>
                <a:lnTo>
                  <a:pt x="889996" y="479447"/>
                </a:lnTo>
                <a:lnTo>
                  <a:pt x="863275" y="497449"/>
                </a:lnTo>
                <a:lnTo>
                  <a:pt x="830529" y="504050"/>
                </a:lnTo>
                <a:lnTo>
                  <a:pt x="84010" y="504050"/>
                </a:lnTo>
                <a:lnTo>
                  <a:pt x="51311" y="497449"/>
                </a:lnTo>
                <a:lnTo>
                  <a:pt x="24607" y="479447"/>
                </a:lnTo>
                <a:lnTo>
                  <a:pt x="6602" y="452743"/>
                </a:lnTo>
                <a:lnTo>
                  <a:pt x="0" y="420039"/>
                </a:lnTo>
                <a:lnTo>
                  <a:pt x="0" y="84010"/>
                </a:lnTo>
                <a:close/>
              </a:path>
            </a:pathLst>
          </a:custGeom>
          <a:ln w="25399">
            <a:solidFill>
              <a:srgbClr val="385D89"/>
            </a:solidFill>
          </a:ln>
        </p:spPr>
        <p:txBody>
          <a:bodyPr wrap="square" lIns="0" tIns="0" rIns="0" bIns="0" rtlCol="0"/>
          <a:lstStyle/>
          <a:p>
            <a:endParaRPr/>
          </a:p>
        </p:txBody>
      </p:sp>
      <p:sp>
        <p:nvSpPr>
          <p:cNvPr id="21" name="object 21"/>
          <p:cNvSpPr txBox="1"/>
          <p:nvPr/>
        </p:nvSpPr>
        <p:spPr>
          <a:xfrm>
            <a:off x="726440" y="6213246"/>
            <a:ext cx="436880" cy="330835"/>
          </a:xfrm>
          <a:prstGeom prst="rect">
            <a:avLst/>
          </a:prstGeom>
        </p:spPr>
        <p:txBody>
          <a:bodyPr vert="horz" wrap="square" lIns="0" tIns="0" rIns="0" bIns="0" rtlCol="0">
            <a:spAutoFit/>
          </a:bodyPr>
          <a:lstStyle/>
          <a:p>
            <a:pPr marL="12700">
              <a:lnSpc>
                <a:spcPct val="100000"/>
              </a:lnSpc>
            </a:pPr>
            <a:r>
              <a:rPr sz="2000" dirty="0">
                <a:latin typeface="Calibri"/>
                <a:cs typeface="Calibri"/>
              </a:rPr>
              <a:t>D</a:t>
            </a:r>
            <a:r>
              <a:rPr sz="2000" dirty="0">
                <a:latin typeface="MS UI Gothic"/>
                <a:cs typeface="MS UI Gothic"/>
              </a:rPr>
              <a:t>社</a:t>
            </a:r>
            <a:endParaRPr sz="2000">
              <a:latin typeface="MS UI Gothic"/>
              <a:cs typeface="MS UI Gothic"/>
            </a:endParaRPr>
          </a:p>
        </p:txBody>
      </p:sp>
      <p:sp>
        <p:nvSpPr>
          <p:cNvPr id="22" name="object 22"/>
          <p:cNvSpPr txBox="1"/>
          <p:nvPr/>
        </p:nvSpPr>
        <p:spPr>
          <a:xfrm>
            <a:off x="7067550" y="1204721"/>
            <a:ext cx="415925" cy="330835"/>
          </a:xfrm>
          <a:prstGeom prst="rect">
            <a:avLst/>
          </a:prstGeom>
        </p:spPr>
        <p:txBody>
          <a:bodyPr vert="horz" wrap="square" lIns="0" tIns="0" rIns="0" bIns="0" rtlCol="0">
            <a:spAutoFit/>
          </a:bodyPr>
          <a:lstStyle/>
          <a:p>
            <a:pPr marL="12700">
              <a:lnSpc>
                <a:spcPct val="100000"/>
              </a:lnSpc>
            </a:pPr>
            <a:r>
              <a:rPr sz="2000" spc="-5" dirty="0">
                <a:latin typeface="Calibri"/>
                <a:cs typeface="Calibri"/>
              </a:rPr>
              <a:t>C</a:t>
            </a:r>
            <a:r>
              <a:rPr sz="2000" dirty="0">
                <a:latin typeface="MS UI Gothic"/>
                <a:cs typeface="MS UI Gothic"/>
              </a:rPr>
              <a:t>社</a:t>
            </a:r>
            <a:endParaRPr sz="2000">
              <a:latin typeface="MS UI Gothic"/>
              <a:cs typeface="MS UI Gothic"/>
            </a:endParaRPr>
          </a:p>
        </p:txBody>
      </p:sp>
      <p:sp>
        <p:nvSpPr>
          <p:cNvPr id="23" name="object 23"/>
          <p:cNvSpPr/>
          <p:nvPr/>
        </p:nvSpPr>
        <p:spPr>
          <a:xfrm>
            <a:off x="4090670" y="6112941"/>
            <a:ext cx="915035" cy="504190"/>
          </a:xfrm>
          <a:custGeom>
            <a:avLst/>
            <a:gdLst/>
            <a:ahLst/>
            <a:cxnLst/>
            <a:rect l="l" t="t" r="r" b="b"/>
            <a:pathLst>
              <a:path w="915035" h="504190">
                <a:moveTo>
                  <a:pt x="830579" y="0"/>
                </a:moveTo>
                <a:lnTo>
                  <a:pt x="83946" y="0"/>
                </a:lnTo>
                <a:lnTo>
                  <a:pt x="51274" y="6600"/>
                </a:lnTo>
                <a:lnTo>
                  <a:pt x="24590" y="24603"/>
                </a:lnTo>
                <a:lnTo>
                  <a:pt x="6598" y="51306"/>
                </a:lnTo>
                <a:lnTo>
                  <a:pt x="0" y="84010"/>
                </a:lnTo>
                <a:lnTo>
                  <a:pt x="0" y="420039"/>
                </a:lnTo>
                <a:lnTo>
                  <a:pt x="6598" y="452738"/>
                </a:lnTo>
                <a:lnTo>
                  <a:pt x="24590" y="479442"/>
                </a:lnTo>
                <a:lnTo>
                  <a:pt x="51274" y="497447"/>
                </a:lnTo>
                <a:lnTo>
                  <a:pt x="83946" y="504050"/>
                </a:lnTo>
                <a:lnTo>
                  <a:pt x="830579" y="504050"/>
                </a:lnTo>
                <a:lnTo>
                  <a:pt x="863252" y="497447"/>
                </a:lnTo>
                <a:lnTo>
                  <a:pt x="889936" y="479442"/>
                </a:lnTo>
                <a:lnTo>
                  <a:pt x="907928" y="452738"/>
                </a:lnTo>
                <a:lnTo>
                  <a:pt x="914526" y="420039"/>
                </a:lnTo>
                <a:lnTo>
                  <a:pt x="914526" y="84010"/>
                </a:lnTo>
                <a:lnTo>
                  <a:pt x="907928" y="51306"/>
                </a:lnTo>
                <a:lnTo>
                  <a:pt x="889936" y="24603"/>
                </a:lnTo>
                <a:lnTo>
                  <a:pt x="863252" y="6600"/>
                </a:lnTo>
                <a:lnTo>
                  <a:pt x="830579" y="0"/>
                </a:lnTo>
                <a:close/>
              </a:path>
            </a:pathLst>
          </a:custGeom>
          <a:solidFill>
            <a:srgbClr val="FCEADA"/>
          </a:solidFill>
        </p:spPr>
        <p:txBody>
          <a:bodyPr wrap="square" lIns="0" tIns="0" rIns="0" bIns="0" rtlCol="0"/>
          <a:lstStyle/>
          <a:p>
            <a:endParaRPr/>
          </a:p>
        </p:txBody>
      </p:sp>
      <p:sp>
        <p:nvSpPr>
          <p:cNvPr id="24" name="object 24"/>
          <p:cNvSpPr/>
          <p:nvPr/>
        </p:nvSpPr>
        <p:spPr>
          <a:xfrm>
            <a:off x="4090670" y="6112941"/>
            <a:ext cx="915035" cy="504190"/>
          </a:xfrm>
          <a:custGeom>
            <a:avLst/>
            <a:gdLst/>
            <a:ahLst/>
            <a:cxnLst/>
            <a:rect l="l" t="t" r="r" b="b"/>
            <a:pathLst>
              <a:path w="915035" h="504190">
                <a:moveTo>
                  <a:pt x="0" y="84010"/>
                </a:moveTo>
                <a:lnTo>
                  <a:pt x="6598" y="51306"/>
                </a:lnTo>
                <a:lnTo>
                  <a:pt x="24590" y="24603"/>
                </a:lnTo>
                <a:lnTo>
                  <a:pt x="51274" y="6600"/>
                </a:lnTo>
                <a:lnTo>
                  <a:pt x="83946" y="0"/>
                </a:lnTo>
                <a:lnTo>
                  <a:pt x="830579" y="0"/>
                </a:lnTo>
                <a:lnTo>
                  <a:pt x="863252" y="6600"/>
                </a:lnTo>
                <a:lnTo>
                  <a:pt x="889936" y="24603"/>
                </a:lnTo>
                <a:lnTo>
                  <a:pt x="907928" y="51306"/>
                </a:lnTo>
                <a:lnTo>
                  <a:pt x="914526" y="84010"/>
                </a:lnTo>
                <a:lnTo>
                  <a:pt x="914526" y="420039"/>
                </a:lnTo>
                <a:lnTo>
                  <a:pt x="907928" y="452738"/>
                </a:lnTo>
                <a:lnTo>
                  <a:pt x="889936" y="479442"/>
                </a:lnTo>
                <a:lnTo>
                  <a:pt x="863252" y="497447"/>
                </a:lnTo>
                <a:lnTo>
                  <a:pt x="830579" y="504050"/>
                </a:lnTo>
                <a:lnTo>
                  <a:pt x="83946" y="504050"/>
                </a:lnTo>
                <a:lnTo>
                  <a:pt x="51274" y="497447"/>
                </a:lnTo>
                <a:lnTo>
                  <a:pt x="24590" y="479442"/>
                </a:lnTo>
                <a:lnTo>
                  <a:pt x="6598" y="452738"/>
                </a:lnTo>
                <a:lnTo>
                  <a:pt x="0" y="420039"/>
                </a:lnTo>
                <a:lnTo>
                  <a:pt x="0" y="84010"/>
                </a:lnTo>
                <a:close/>
              </a:path>
            </a:pathLst>
          </a:custGeom>
          <a:ln w="25400">
            <a:solidFill>
              <a:srgbClr val="385D89"/>
            </a:solidFill>
          </a:ln>
        </p:spPr>
        <p:txBody>
          <a:bodyPr wrap="square" lIns="0" tIns="0" rIns="0" bIns="0" rtlCol="0"/>
          <a:lstStyle/>
          <a:p>
            <a:endParaRPr/>
          </a:p>
        </p:txBody>
      </p:sp>
      <p:sp>
        <p:nvSpPr>
          <p:cNvPr id="25" name="object 25"/>
          <p:cNvSpPr txBox="1"/>
          <p:nvPr/>
        </p:nvSpPr>
        <p:spPr>
          <a:xfrm>
            <a:off x="4346194" y="6202578"/>
            <a:ext cx="405765" cy="330835"/>
          </a:xfrm>
          <a:prstGeom prst="rect">
            <a:avLst/>
          </a:prstGeom>
        </p:spPr>
        <p:txBody>
          <a:bodyPr vert="horz" wrap="square" lIns="0" tIns="0" rIns="0" bIns="0" rtlCol="0">
            <a:spAutoFit/>
          </a:bodyPr>
          <a:lstStyle/>
          <a:p>
            <a:pPr marL="12700">
              <a:lnSpc>
                <a:spcPct val="100000"/>
              </a:lnSpc>
            </a:pPr>
            <a:r>
              <a:rPr sz="2000" dirty="0">
                <a:latin typeface="Calibri"/>
                <a:cs typeface="Calibri"/>
              </a:rPr>
              <a:t>E</a:t>
            </a:r>
            <a:r>
              <a:rPr sz="2000" spc="5" dirty="0">
                <a:latin typeface="MS UI Gothic"/>
                <a:cs typeface="MS UI Gothic"/>
              </a:rPr>
              <a:t>社</a:t>
            </a:r>
            <a:endParaRPr sz="2000">
              <a:latin typeface="MS UI Gothic"/>
              <a:cs typeface="MS UI Gothic"/>
            </a:endParaRPr>
          </a:p>
        </p:txBody>
      </p:sp>
      <p:sp>
        <p:nvSpPr>
          <p:cNvPr id="26" name="object 26"/>
          <p:cNvSpPr/>
          <p:nvPr/>
        </p:nvSpPr>
        <p:spPr>
          <a:xfrm>
            <a:off x="945641" y="5488559"/>
            <a:ext cx="536575" cy="635635"/>
          </a:xfrm>
          <a:custGeom>
            <a:avLst/>
            <a:gdLst/>
            <a:ahLst/>
            <a:cxnLst/>
            <a:rect l="l" t="t" r="r" b="b"/>
            <a:pathLst>
              <a:path w="536575" h="635635">
                <a:moveTo>
                  <a:pt x="20955" y="531888"/>
                </a:moveTo>
                <a:lnTo>
                  <a:pt x="17665" y="534200"/>
                </a:lnTo>
                <a:lnTo>
                  <a:pt x="0" y="635266"/>
                </a:lnTo>
                <a:lnTo>
                  <a:pt x="15542" y="629742"/>
                </a:lnTo>
                <a:lnTo>
                  <a:pt x="12979" y="629742"/>
                </a:lnTo>
                <a:lnTo>
                  <a:pt x="3276" y="621550"/>
                </a:lnTo>
                <a:lnTo>
                  <a:pt x="18431" y="603598"/>
                </a:lnTo>
                <a:lnTo>
                  <a:pt x="30175" y="536384"/>
                </a:lnTo>
                <a:lnTo>
                  <a:pt x="27863" y="533095"/>
                </a:lnTo>
                <a:lnTo>
                  <a:pt x="20955" y="531888"/>
                </a:lnTo>
                <a:close/>
              </a:path>
              <a:path w="536575" h="635635">
                <a:moveTo>
                  <a:pt x="18431" y="603598"/>
                </a:moveTo>
                <a:lnTo>
                  <a:pt x="3276" y="621550"/>
                </a:lnTo>
                <a:lnTo>
                  <a:pt x="12979" y="629742"/>
                </a:lnTo>
                <a:lnTo>
                  <a:pt x="15520" y="626732"/>
                </a:lnTo>
                <a:lnTo>
                  <a:pt x="14389" y="626732"/>
                </a:lnTo>
                <a:lnTo>
                  <a:pt x="6007" y="619658"/>
                </a:lnTo>
                <a:lnTo>
                  <a:pt x="16262" y="616013"/>
                </a:lnTo>
                <a:lnTo>
                  <a:pt x="18431" y="603598"/>
                </a:lnTo>
                <a:close/>
              </a:path>
              <a:path w="536575" h="635635">
                <a:moveTo>
                  <a:pt x="92430" y="588937"/>
                </a:moveTo>
                <a:lnTo>
                  <a:pt x="28131" y="611793"/>
                </a:lnTo>
                <a:lnTo>
                  <a:pt x="12979" y="629742"/>
                </a:lnTo>
                <a:lnTo>
                  <a:pt x="15542" y="629742"/>
                </a:lnTo>
                <a:lnTo>
                  <a:pt x="96685" y="600900"/>
                </a:lnTo>
                <a:lnTo>
                  <a:pt x="98412" y="597268"/>
                </a:lnTo>
                <a:lnTo>
                  <a:pt x="96062" y="590664"/>
                </a:lnTo>
                <a:lnTo>
                  <a:pt x="92430" y="588937"/>
                </a:lnTo>
                <a:close/>
              </a:path>
              <a:path w="536575" h="635635">
                <a:moveTo>
                  <a:pt x="16262" y="616013"/>
                </a:moveTo>
                <a:lnTo>
                  <a:pt x="6007" y="619658"/>
                </a:lnTo>
                <a:lnTo>
                  <a:pt x="14389" y="626732"/>
                </a:lnTo>
                <a:lnTo>
                  <a:pt x="16262" y="616013"/>
                </a:lnTo>
                <a:close/>
              </a:path>
              <a:path w="536575" h="635635">
                <a:moveTo>
                  <a:pt x="28131" y="611793"/>
                </a:moveTo>
                <a:lnTo>
                  <a:pt x="16262" y="616013"/>
                </a:lnTo>
                <a:lnTo>
                  <a:pt x="14389" y="626732"/>
                </a:lnTo>
                <a:lnTo>
                  <a:pt x="15520" y="626732"/>
                </a:lnTo>
                <a:lnTo>
                  <a:pt x="28131" y="611793"/>
                </a:lnTo>
                <a:close/>
              </a:path>
              <a:path w="536575" h="635635">
                <a:moveTo>
                  <a:pt x="519972" y="19273"/>
                </a:moveTo>
                <a:lnTo>
                  <a:pt x="508123" y="23494"/>
                </a:lnTo>
                <a:lnTo>
                  <a:pt x="18431" y="603598"/>
                </a:lnTo>
                <a:lnTo>
                  <a:pt x="16262" y="616013"/>
                </a:lnTo>
                <a:lnTo>
                  <a:pt x="28131" y="611793"/>
                </a:lnTo>
                <a:lnTo>
                  <a:pt x="517808" y="31734"/>
                </a:lnTo>
                <a:lnTo>
                  <a:pt x="519972" y="19273"/>
                </a:lnTo>
                <a:close/>
              </a:path>
              <a:path w="536575" h="635635">
                <a:moveTo>
                  <a:pt x="535340" y="5587"/>
                </a:moveTo>
                <a:lnTo>
                  <a:pt x="523240" y="5587"/>
                </a:lnTo>
                <a:lnTo>
                  <a:pt x="533019" y="13715"/>
                </a:lnTo>
                <a:lnTo>
                  <a:pt x="517808" y="31734"/>
                </a:lnTo>
                <a:lnTo>
                  <a:pt x="506730" y="95503"/>
                </a:lnTo>
                <a:lnTo>
                  <a:pt x="506095" y="98932"/>
                </a:lnTo>
                <a:lnTo>
                  <a:pt x="508381" y="102209"/>
                </a:lnTo>
                <a:lnTo>
                  <a:pt x="515366" y="103416"/>
                </a:lnTo>
                <a:lnTo>
                  <a:pt x="518668" y="101104"/>
                </a:lnTo>
                <a:lnTo>
                  <a:pt x="519176" y="97662"/>
                </a:lnTo>
                <a:lnTo>
                  <a:pt x="535340" y="5587"/>
                </a:lnTo>
                <a:close/>
              </a:path>
              <a:path w="536575" h="635635">
                <a:moveTo>
                  <a:pt x="536321" y="0"/>
                </a:moveTo>
                <a:lnTo>
                  <a:pt x="439547" y="34416"/>
                </a:lnTo>
                <a:lnTo>
                  <a:pt x="437896" y="38099"/>
                </a:lnTo>
                <a:lnTo>
                  <a:pt x="440182" y="44703"/>
                </a:lnTo>
                <a:lnTo>
                  <a:pt x="443865" y="46354"/>
                </a:lnTo>
                <a:lnTo>
                  <a:pt x="447167" y="45211"/>
                </a:lnTo>
                <a:lnTo>
                  <a:pt x="508123" y="23494"/>
                </a:lnTo>
                <a:lnTo>
                  <a:pt x="523240" y="5587"/>
                </a:lnTo>
                <a:lnTo>
                  <a:pt x="535340" y="5587"/>
                </a:lnTo>
                <a:lnTo>
                  <a:pt x="536321" y="0"/>
                </a:lnTo>
                <a:close/>
              </a:path>
              <a:path w="536575" h="635635">
                <a:moveTo>
                  <a:pt x="526754" y="8508"/>
                </a:moveTo>
                <a:lnTo>
                  <a:pt x="521843" y="8508"/>
                </a:lnTo>
                <a:lnTo>
                  <a:pt x="530225" y="15620"/>
                </a:lnTo>
                <a:lnTo>
                  <a:pt x="519972" y="19273"/>
                </a:lnTo>
                <a:lnTo>
                  <a:pt x="517808" y="31734"/>
                </a:lnTo>
                <a:lnTo>
                  <a:pt x="533019" y="13715"/>
                </a:lnTo>
                <a:lnTo>
                  <a:pt x="526754" y="8508"/>
                </a:lnTo>
                <a:close/>
              </a:path>
              <a:path w="536575" h="635635">
                <a:moveTo>
                  <a:pt x="523240" y="5587"/>
                </a:moveTo>
                <a:lnTo>
                  <a:pt x="508123" y="23494"/>
                </a:lnTo>
                <a:lnTo>
                  <a:pt x="519972" y="19273"/>
                </a:lnTo>
                <a:lnTo>
                  <a:pt x="521843" y="8508"/>
                </a:lnTo>
                <a:lnTo>
                  <a:pt x="526754" y="8508"/>
                </a:lnTo>
                <a:lnTo>
                  <a:pt x="523240" y="5587"/>
                </a:lnTo>
                <a:close/>
              </a:path>
              <a:path w="536575" h="635635">
                <a:moveTo>
                  <a:pt x="521843" y="8508"/>
                </a:moveTo>
                <a:lnTo>
                  <a:pt x="519972" y="19273"/>
                </a:lnTo>
                <a:lnTo>
                  <a:pt x="530225" y="15620"/>
                </a:lnTo>
                <a:lnTo>
                  <a:pt x="521843" y="8508"/>
                </a:lnTo>
                <a:close/>
              </a:path>
            </a:pathLst>
          </a:custGeom>
          <a:solidFill>
            <a:srgbClr val="497DBA"/>
          </a:solidFill>
        </p:spPr>
        <p:txBody>
          <a:bodyPr wrap="square" lIns="0" tIns="0" rIns="0" bIns="0" rtlCol="0"/>
          <a:lstStyle/>
          <a:p>
            <a:endParaRPr/>
          </a:p>
        </p:txBody>
      </p:sp>
      <p:sp>
        <p:nvSpPr>
          <p:cNvPr id="27" name="object 27"/>
          <p:cNvSpPr/>
          <p:nvPr/>
        </p:nvSpPr>
        <p:spPr>
          <a:xfrm>
            <a:off x="6396863" y="5579998"/>
            <a:ext cx="358140" cy="379730"/>
          </a:xfrm>
          <a:custGeom>
            <a:avLst/>
            <a:gdLst/>
            <a:ahLst/>
            <a:cxnLst/>
            <a:rect l="l" t="t" r="r" b="b"/>
            <a:pathLst>
              <a:path w="358140" h="379729">
                <a:moveTo>
                  <a:pt x="262889" y="337947"/>
                </a:moveTo>
                <a:lnTo>
                  <a:pt x="259334" y="339864"/>
                </a:lnTo>
                <a:lnTo>
                  <a:pt x="257302" y="346595"/>
                </a:lnTo>
                <a:lnTo>
                  <a:pt x="259207" y="350126"/>
                </a:lnTo>
                <a:lnTo>
                  <a:pt x="357632" y="379120"/>
                </a:lnTo>
                <a:lnTo>
                  <a:pt x="356517" y="374307"/>
                </a:lnTo>
                <a:lnTo>
                  <a:pt x="344423" y="374307"/>
                </a:lnTo>
                <a:lnTo>
                  <a:pt x="328338" y="357255"/>
                </a:lnTo>
                <a:lnTo>
                  <a:pt x="262889" y="337947"/>
                </a:lnTo>
                <a:close/>
              </a:path>
              <a:path w="358140" h="379729">
                <a:moveTo>
                  <a:pt x="328338" y="357255"/>
                </a:moveTo>
                <a:lnTo>
                  <a:pt x="344423" y="374307"/>
                </a:lnTo>
                <a:lnTo>
                  <a:pt x="347532" y="371386"/>
                </a:lnTo>
                <a:lnTo>
                  <a:pt x="342900" y="371386"/>
                </a:lnTo>
                <a:lnTo>
                  <a:pt x="340449" y="360824"/>
                </a:lnTo>
                <a:lnTo>
                  <a:pt x="328338" y="357255"/>
                </a:lnTo>
                <a:close/>
              </a:path>
              <a:path w="358140" h="379729">
                <a:moveTo>
                  <a:pt x="331088" y="277050"/>
                </a:moveTo>
                <a:lnTo>
                  <a:pt x="324231" y="278625"/>
                </a:lnTo>
                <a:lnTo>
                  <a:pt x="322071" y="282041"/>
                </a:lnTo>
                <a:lnTo>
                  <a:pt x="322961" y="285457"/>
                </a:lnTo>
                <a:lnTo>
                  <a:pt x="337596" y="348531"/>
                </a:lnTo>
                <a:lnTo>
                  <a:pt x="353694" y="365594"/>
                </a:lnTo>
                <a:lnTo>
                  <a:pt x="344423" y="374307"/>
                </a:lnTo>
                <a:lnTo>
                  <a:pt x="356517" y="374307"/>
                </a:lnTo>
                <a:lnTo>
                  <a:pt x="335158" y="282041"/>
                </a:lnTo>
                <a:lnTo>
                  <a:pt x="334517" y="279171"/>
                </a:lnTo>
                <a:lnTo>
                  <a:pt x="331088" y="277050"/>
                </a:lnTo>
                <a:close/>
              </a:path>
              <a:path w="358140" h="379729">
                <a:moveTo>
                  <a:pt x="340449" y="360824"/>
                </a:moveTo>
                <a:lnTo>
                  <a:pt x="342900" y="371386"/>
                </a:lnTo>
                <a:lnTo>
                  <a:pt x="350773" y="363867"/>
                </a:lnTo>
                <a:lnTo>
                  <a:pt x="340449" y="360824"/>
                </a:lnTo>
                <a:close/>
              </a:path>
              <a:path w="358140" h="379729">
                <a:moveTo>
                  <a:pt x="337596" y="348531"/>
                </a:moveTo>
                <a:lnTo>
                  <a:pt x="340449" y="360824"/>
                </a:lnTo>
                <a:lnTo>
                  <a:pt x="350773" y="363867"/>
                </a:lnTo>
                <a:lnTo>
                  <a:pt x="342900" y="371386"/>
                </a:lnTo>
                <a:lnTo>
                  <a:pt x="347532" y="371386"/>
                </a:lnTo>
                <a:lnTo>
                  <a:pt x="353694" y="365594"/>
                </a:lnTo>
                <a:lnTo>
                  <a:pt x="337596" y="348531"/>
                </a:lnTo>
                <a:close/>
              </a:path>
              <a:path w="358140" h="379729">
                <a:moveTo>
                  <a:pt x="17311" y="18308"/>
                </a:moveTo>
                <a:lnTo>
                  <a:pt x="20151" y="30541"/>
                </a:lnTo>
                <a:lnTo>
                  <a:pt x="328338" y="357255"/>
                </a:lnTo>
                <a:lnTo>
                  <a:pt x="340449" y="360824"/>
                </a:lnTo>
                <a:lnTo>
                  <a:pt x="337596" y="348531"/>
                </a:lnTo>
                <a:lnTo>
                  <a:pt x="29422" y="21878"/>
                </a:lnTo>
                <a:lnTo>
                  <a:pt x="17311" y="18308"/>
                </a:lnTo>
                <a:close/>
              </a:path>
              <a:path w="358140" h="379729">
                <a:moveTo>
                  <a:pt x="0" y="0"/>
                </a:moveTo>
                <a:lnTo>
                  <a:pt x="22597" y="97040"/>
                </a:lnTo>
                <a:lnTo>
                  <a:pt x="23240" y="99923"/>
                </a:lnTo>
                <a:lnTo>
                  <a:pt x="26670" y="102044"/>
                </a:lnTo>
                <a:lnTo>
                  <a:pt x="33527" y="100456"/>
                </a:lnTo>
                <a:lnTo>
                  <a:pt x="35560" y="97040"/>
                </a:lnTo>
                <a:lnTo>
                  <a:pt x="34798" y="93624"/>
                </a:lnTo>
                <a:lnTo>
                  <a:pt x="20151" y="30541"/>
                </a:lnTo>
                <a:lnTo>
                  <a:pt x="4063" y="13487"/>
                </a:lnTo>
                <a:lnTo>
                  <a:pt x="13335" y="4825"/>
                </a:lnTo>
                <a:lnTo>
                  <a:pt x="16407" y="4825"/>
                </a:lnTo>
                <a:lnTo>
                  <a:pt x="0" y="0"/>
                </a:lnTo>
                <a:close/>
              </a:path>
              <a:path w="358140" h="379729">
                <a:moveTo>
                  <a:pt x="16407" y="4825"/>
                </a:moveTo>
                <a:lnTo>
                  <a:pt x="13335" y="4825"/>
                </a:lnTo>
                <a:lnTo>
                  <a:pt x="29422" y="21878"/>
                </a:lnTo>
                <a:lnTo>
                  <a:pt x="94869" y="41147"/>
                </a:lnTo>
                <a:lnTo>
                  <a:pt x="98425" y="39217"/>
                </a:lnTo>
                <a:lnTo>
                  <a:pt x="99440" y="35852"/>
                </a:lnTo>
                <a:lnTo>
                  <a:pt x="100329" y="32499"/>
                </a:lnTo>
                <a:lnTo>
                  <a:pt x="98425" y="28968"/>
                </a:lnTo>
                <a:lnTo>
                  <a:pt x="16407" y="4825"/>
                </a:lnTo>
                <a:close/>
              </a:path>
              <a:path w="358140" h="379729">
                <a:moveTo>
                  <a:pt x="13335" y="4825"/>
                </a:moveTo>
                <a:lnTo>
                  <a:pt x="4063" y="13487"/>
                </a:lnTo>
                <a:lnTo>
                  <a:pt x="20151" y="30541"/>
                </a:lnTo>
                <a:lnTo>
                  <a:pt x="17311" y="18308"/>
                </a:lnTo>
                <a:lnTo>
                  <a:pt x="6858" y="15227"/>
                </a:lnTo>
                <a:lnTo>
                  <a:pt x="14859" y="7746"/>
                </a:lnTo>
                <a:lnTo>
                  <a:pt x="16090" y="7746"/>
                </a:lnTo>
                <a:lnTo>
                  <a:pt x="13335" y="4825"/>
                </a:lnTo>
                <a:close/>
              </a:path>
              <a:path w="358140" h="379729">
                <a:moveTo>
                  <a:pt x="16090" y="7746"/>
                </a:moveTo>
                <a:lnTo>
                  <a:pt x="14859" y="7746"/>
                </a:lnTo>
                <a:lnTo>
                  <a:pt x="17311" y="18308"/>
                </a:lnTo>
                <a:lnTo>
                  <a:pt x="29422" y="21878"/>
                </a:lnTo>
                <a:lnTo>
                  <a:pt x="16090" y="7746"/>
                </a:lnTo>
                <a:close/>
              </a:path>
              <a:path w="358140" h="379729">
                <a:moveTo>
                  <a:pt x="14859" y="7746"/>
                </a:moveTo>
                <a:lnTo>
                  <a:pt x="6858" y="15227"/>
                </a:lnTo>
                <a:lnTo>
                  <a:pt x="17311" y="18308"/>
                </a:lnTo>
                <a:lnTo>
                  <a:pt x="14859" y="7746"/>
                </a:lnTo>
                <a:close/>
              </a:path>
            </a:pathLst>
          </a:custGeom>
          <a:solidFill>
            <a:srgbClr val="497DBA"/>
          </a:solidFill>
        </p:spPr>
        <p:txBody>
          <a:bodyPr wrap="square" lIns="0" tIns="0" rIns="0" bIns="0" rtlCol="0"/>
          <a:lstStyle/>
          <a:p>
            <a:endParaRPr/>
          </a:p>
        </p:txBody>
      </p:sp>
      <p:sp>
        <p:nvSpPr>
          <p:cNvPr id="28" name="object 28"/>
          <p:cNvSpPr/>
          <p:nvPr/>
        </p:nvSpPr>
        <p:spPr>
          <a:xfrm>
            <a:off x="4539234" y="5751664"/>
            <a:ext cx="189230" cy="361315"/>
          </a:xfrm>
          <a:custGeom>
            <a:avLst/>
            <a:gdLst/>
            <a:ahLst/>
            <a:cxnLst/>
            <a:rect l="l" t="t" r="r" b="b"/>
            <a:pathLst>
              <a:path w="189229" h="361314">
                <a:moveTo>
                  <a:pt x="9525" y="255384"/>
                </a:moveTo>
                <a:lnTo>
                  <a:pt x="2539" y="255981"/>
                </a:lnTo>
                <a:lnTo>
                  <a:pt x="0" y="259054"/>
                </a:lnTo>
                <a:lnTo>
                  <a:pt x="253" y="262547"/>
                </a:lnTo>
                <a:lnTo>
                  <a:pt x="8636" y="361302"/>
                </a:lnTo>
                <a:lnTo>
                  <a:pt x="21324" y="352640"/>
                </a:lnTo>
                <a:lnTo>
                  <a:pt x="19812" y="352640"/>
                </a:lnTo>
                <a:lnTo>
                  <a:pt x="8381" y="347192"/>
                </a:lnTo>
                <a:lnTo>
                  <a:pt x="18451" y="325973"/>
                </a:lnTo>
                <a:lnTo>
                  <a:pt x="12953" y="261480"/>
                </a:lnTo>
                <a:lnTo>
                  <a:pt x="12700" y="257975"/>
                </a:lnTo>
                <a:lnTo>
                  <a:pt x="9525" y="255384"/>
                </a:lnTo>
                <a:close/>
              </a:path>
              <a:path w="189229" h="361314">
                <a:moveTo>
                  <a:pt x="18451" y="325973"/>
                </a:moveTo>
                <a:lnTo>
                  <a:pt x="8381" y="347192"/>
                </a:lnTo>
                <a:lnTo>
                  <a:pt x="19812" y="352640"/>
                </a:lnTo>
                <a:lnTo>
                  <a:pt x="21362" y="349377"/>
                </a:lnTo>
                <a:lnTo>
                  <a:pt x="20446" y="349377"/>
                </a:lnTo>
                <a:lnTo>
                  <a:pt x="10540" y="344665"/>
                </a:lnTo>
                <a:lnTo>
                  <a:pt x="19521" y="338522"/>
                </a:lnTo>
                <a:lnTo>
                  <a:pt x="18451" y="325973"/>
                </a:lnTo>
                <a:close/>
              </a:path>
              <a:path w="189229" h="361314">
                <a:moveTo>
                  <a:pt x="86232" y="292912"/>
                </a:moveTo>
                <a:lnTo>
                  <a:pt x="29882" y="331436"/>
                </a:lnTo>
                <a:lnTo>
                  <a:pt x="19812" y="352640"/>
                </a:lnTo>
                <a:lnTo>
                  <a:pt x="21324" y="352640"/>
                </a:lnTo>
                <a:lnTo>
                  <a:pt x="90550" y="305384"/>
                </a:lnTo>
                <a:lnTo>
                  <a:pt x="93344" y="303403"/>
                </a:lnTo>
                <a:lnTo>
                  <a:pt x="94106" y="299453"/>
                </a:lnTo>
                <a:lnTo>
                  <a:pt x="92201" y="296557"/>
                </a:lnTo>
                <a:lnTo>
                  <a:pt x="90169" y="293662"/>
                </a:lnTo>
                <a:lnTo>
                  <a:pt x="86232" y="292912"/>
                </a:lnTo>
                <a:close/>
              </a:path>
              <a:path w="189229" h="361314">
                <a:moveTo>
                  <a:pt x="19521" y="338522"/>
                </a:moveTo>
                <a:lnTo>
                  <a:pt x="10540" y="344665"/>
                </a:lnTo>
                <a:lnTo>
                  <a:pt x="20446" y="349377"/>
                </a:lnTo>
                <a:lnTo>
                  <a:pt x="19521" y="338522"/>
                </a:lnTo>
                <a:close/>
              </a:path>
              <a:path w="189229" h="361314">
                <a:moveTo>
                  <a:pt x="29882" y="331436"/>
                </a:moveTo>
                <a:lnTo>
                  <a:pt x="19521" y="338522"/>
                </a:lnTo>
                <a:lnTo>
                  <a:pt x="20446" y="349377"/>
                </a:lnTo>
                <a:lnTo>
                  <a:pt x="21362" y="349377"/>
                </a:lnTo>
                <a:lnTo>
                  <a:pt x="29882" y="331436"/>
                </a:lnTo>
                <a:close/>
              </a:path>
              <a:path w="189229" h="361314">
                <a:moveTo>
                  <a:pt x="169438" y="22765"/>
                </a:moveTo>
                <a:lnTo>
                  <a:pt x="158944" y="29928"/>
                </a:lnTo>
                <a:lnTo>
                  <a:pt x="18451" y="325973"/>
                </a:lnTo>
                <a:lnTo>
                  <a:pt x="19521" y="338522"/>
                </a:lnTo>
                <a:lnTo>
                  <a:pt x="29882" y="331436"/>
                </a:lnTo>
                <a:lnTo>
                  <a:pt x="170493" y="35363"/>
                </a:lnTo>
                <a:lnTo>
                  <a:pt x="169438" y="22765"/>
                </a:lnTo>
                <a:close/>
              </a:path>
              <a:path w="189229" h="361314">
                <a:moveTo>
                  <a:pt x="180948" y="8661"/>
                </a:moveTo>
                <a:lnTo>
                  <a:pt x="169037" y="8661"/>
                </a:lnTo>
                <a:lnTo>
                  <a:pt x="180593" y="14096"/>
                </a:lnTo>
                <a:lnTo>
                  <a:pt x="170493" y="35363"/>
                </a:lnTo>
                <a:lnTo>
                  <a:pt x="175894" y="99822"/>
                </a:lnTo>
                <a:lnTo>
                  <a:pt x="176275" y="103314"/>
                </a:lnTo>
                <a:lnTo>
                  <a:pt x="179324" y="105905"/>
                </a:lnTo>
                <a:lnTo>
                  <a:pt x="186308" y="105308"/>
                </a:lnTo>
                <a:lnTo>
                  <a:pt x="188849" y="102234"/>
                </a:lnTo>
                <a:lnTo>
                  <a:pt x="188594" y="98742"/>
                </a:lnTo>
                <a:lnTo>
                  <a:pt x="180948" y="8661"/>
                </a:lnTo>
                <a:close/>
              </a:path>
              <a:path w="189229" h="361314">
                <a:moveTo>
                  <a:pt x="180212" y="0"/>
                </a:moveTo>
                <a:lnTo>
                  <a:pt x="95503" y="57886"/>
                </a:lnTo>
                <a:lnTo>
                  <a:pt x="94741" y="61836"/>
                </a:lnTo>
                <a:lnTo>
                  <a:pt x="96774" y="64731"/>
                </a:lnTo>
                <a:lnTo>
                  <a:pt x="98678" y="67627"/>
                </a:lnTo>
                <a:lnTo>
                  <a:pt x="102615" y="68376"/>
                </a:lnTo>
                <a:lnTo>
                  <a:pt x="158944" y="29928"/>
                </a:lnTo>
                <a:lnTo>
                  <a:pt x="169037" y="8661"/>
                </a:lnTo>
                <a:lnTo>
                  <a:pt x="180948" y="8661"/>
                </a:lnTo>
                <a:lnTo>
                  <a:pt x="180212" y="0"/>
                </a:lnTo>
                <a:close/>
              </a:path>
              <a:path w="189229" h="361314">
                <a:moveTo>
                  <a:pt x="175949" y="11912"/>
                </a:moveTo>
                <a:lnTo>
                  <a:pt x="168528" y="11912"/>
                </a:lnTo>
                <a:lnTo>
                  <a:pt x="178435" y="16624"/>
                </a:lnTo>
                <a:lnTo>
                  <a:pt x="169438" y="22765"/>
                </a:lnTo>
                <a:lnTo>
                  <a:pt x="170493" y="35363"/>
                </a:lnTo>
                <a:lnTo>
                  <a:pt x="180593" y="14096"/>
                </a:lnTo>
                <a:lnTo>
                  <a:pt x="175949" y="11912"/>
                </a:lnTo>
                <a:close/>
              </a:path>
              <a:path w="189229" h="361314">
                <a:moveTo>
                  <a:pt x="169037" y="8661"/>
                </a:moveTo>
                <a:lnTo>
                  <a:pt x="158944" y="29928"/>
                </a:lnTo>
                <a:lnTo>
                  <a:pt x="169438" y="22765"/>
                </a:lnTo>
                <a:lnTo>
                  <a:pt x="168528" y="11912"/>
                </a:lnTo>
                <a:lnTo>
                  <a:pt x="175949" y="11912"/>
                </a:lnTo>
                <a:lnTo>
                  <a:pt x="169037" y="8661"/>
                </a:lnTo>
                <a:close/>
              </a:path>
              <a:path w="189229" h="361314">
                <a:moveTo>
                  <a:pt x="168528" y="11912"/>
                </a:moveTo>
                <a:lnTo>
                  <a:pt x="169438" y="22765"/>
                </a:lnTo>
                <a:lnTo>
                  <a:pt x="178435" y="16624"/>
                </a:lnTo>
                <a:lnTo>
                  <a:pt x="168528" y="11912"/>
                </a:lnTo>
                <a:close/>
              </a:path>
            </a:pathLst>
          </a:custGeom>
          <a:solidFill>
            <a:srgbClr val="497DBA"/>
          </a:solidFill>
        </p:spPr>
        <p:txBody>
          <a:bodyPr wrap="square" lIns="0" tIns="0" rIns="0" bIns="0" rtlCol="0"/>
          <a:lstStyle/>
          <a:p>
            <a:endParaRPr/>
          </a:p>
        </p:txBody>
      </p:sp>
      <p:sp>
        <p:nvSpPr>
          <p:cNvPr id="29" name="object 29"/>
          <p:cNvSpPr txBox="1">
            <a:spLocks noGrp="1"/>
          </p:cNvSpPr>
          <p:nvPr>
            <p:ph type="title"/>
          </p:nvPr>
        </p:nvSpPr>
        <p:spPr>
          <a:xfrm>
            <a:off x="601472" y="368982"/>
            <a:ext cx="8174355" cy="487313"/>
          </a:xfrm>
          <a:prstGeom prst="rect">
            <a:avLst/>
          </a:prstGeom>
        </p:spPr>
        <p:txBody>
          <a:bodyPr vert="horz" wrap="square" lIns="0" tIns="0" rIns="0" bIns="0" rtlCol="0">
            <a:spAutoFit/>
          </a:bodyPr>
          <a:lstStyle/>
          <a:p>
            <a:pPr marL="12700">
              <a:lnSpc>
                <a:spcPts val="3750"/>
              </a:lnSpc>
            </a:pPr>
            <a:r>
              <a:rPr sz="3200" spc="360" dirty="0"/>
              <a:t>クラウドによる中小企業の基幹業務連携</a:t>
            </a:r>
            <a:endParaRPr sz="3200" dirty="0"/>
          </a:p>
        </p:txBody>
      </p:sp>
      <p:sp>
        <p:nvSpPr>
          <p:cNvPr id="30" name="object 30"/>
          <p:cNvSpPr/>
          <p:nvPr/>
        </p:nvSpPr>
        <p:spPr>
          <a:xfrm>
            <a:off x="724217" y="2505329"/>
            <a:ext cx="1202055" cy="768985"/>
          </a:xfrm>
          <a:custGeom>
            <a:avLst/>
            <a:gdLst/>
            <a:ahLst/>
            <a:cxnLst/>
            <a:rect l="l" t="t" r="r" b="b"/>
            <a:pathLst>
              <a:path w="1202055" h="768985">
                <a:moveTo>
                  <a:pt x="1073467" y="0"/>
                </a:moveTo>
                <a:lnTo>
                  <a:pt x="128142" y="0"/>
                </a:lnTo>
                <a:lnTo>
                  <a:pt x="78261" y="10074"/>
                </a:lnTo>
                <a:lnTo>
                  <a:pt x="37530" y="37544"/>
                </a:lnTo>
                <a:lnTo>
                  <a:pt x="10069" y="78277"/>
                </a:lnTo>
                <a:lnTo>
                  <a:pt x="0" y="128143"/>
                </a:lnTo>
                <a:lnTo>
                  <a:pt x="0" y="640715"/>
                </a:lnTo>
                <a:lnTo>
                  <a:pt x="10069" y="690633"/>
                </a:lnTo>
                <a:lnTo>
                  <a:pt x="37530" y="731361"/>
                </a:lnTo>
                <a:lnTo>
                  <a:pt x="78261" y="758801"/>
                </a:lnTo>
                <a:lnTo>
                  <a:pt x="128142" y="768858"/>
                </a:lnTo>
                <a:lnTo>
                  <a:pt x="1073467" y="768858"/>
                </a:lnTo>
                <a:lnTo>
                  <a:pt x="1123332" y="758801"/>
                </a:lnTo>
                <a:lnTo>
                  <a:pt x="1164066" y="731361"/>
                </a:lnTo>
                <a:lnTo>
                  <a:pt x="1191535" y="690633"/>
                </a:lnTo>
                <a:lnTo>
                  <a:pt x="1201610" y="640715"/>
                </a:lnTo>
                <a:lnTo>
                  <a:pt x="1201610" y="128143"/>
                </a:lnTo>
                <a:lnTo>
                  <a:pt x="1191535" y="78277"/>
                </a:lnTo>
                <a:lnTo>
                  <a:pt x="1164066" y="37544"/>
                </a:lnTo>
                <a:lnTo>
                  <a:pt x="1123332" y="10074"/>
                </a:lnTo>
                <a:lnTo>
                  <a:pt x="1073467" y="0"/>
                </a:lnTo>
                <a:close/>
              </a:path>
            </a:pathLst>
          </a:custGeom>
          <a:solidFill>
            <a:srgbClr val="FBFAF8"/>
          </a:solidFill>
        </p:spPr>
        <p:txBody>
          <a:bodyPr wrap="square" lIns="0" tIns="0" rIns="0" bIns="0" rtlCol="0"/>
          <a:lstStyle/>
          <a:p>
            <a:endParaRPr/>
          </a:p>
        </p:txBody>
      </p:sp>
      <p:sp>
        <p:nvSpPr>
          <p:cNvPr id="31" name="object 31"/>
          <p:cNvSpPr/>
          <p:nvPr/>
        </p:nvSpPr>
        <p:spPr>
          <a:xfrm>
            <a:off x="724217" y="2505329"/>
            <a:ext cx="1202055" cy="768985"/>
          </a:xfrm>
          <a:custGeom>
            <a:avLst/>
            <a:gdLst/>
            <a:ahLst/>
            <a:cxnLst/>
            <a:rect l="l" t="t" r="r" b="b"/>
            <a:pathLst>
              <a:path w="1202055" h="768985">
                <a:moveTo>
                  <a:pt x="0" y="128143"/>
                </a:moveTo>
                <a:lnTo>
                  <a:pt x="10069" y="78277"/>
                </a:lnTo>
                <a:lnTo>
                  <a:pt x="37530" y="37544"/>
                </a:lnTo>
                <a:lnTo>
                  <a:pt x="78261" y="10074"/>
                </a:lnTo>
                <a:lnTo>
                  <a:pt x="128142" y="0"/>
                </a:lnTo>
                <a:lnTo>
                  <a:pt x="1073467" y="0"/>
                </a:lnTo>
                <a:lnTo>
                  <a:pt x="1123332" y="10074"/>
                </a:lnTo>
                <a:lnTo>
                  <a:pt x="1164066" y="37544"/>
                </a:lnTo>
                <a:lnTo>
                  <a:pt x="1191535" y="78277"/>
                </a:lnTo>
                <a:lnTo>
                  <a:pt x="1201610" y="128143"/>
                </a:lnTo>
                <a:lnTo>
                  <a:pt x="1201610" y="640715"/>
                </a:lnTo>
                <a:lnTo>
                  <a:pt x="1191535" y="690633"/>
                </a:lnTo>
                <a:lnTo>
                  <a:pt x="1164066" y="731361"/>
                </a:lnTo>
                <a:lnTo>
                  <a:pt x="1123332" y="758801"/>
                </a:lnTo>
                <a:lnTo>
                  <a:pt x="1073467" y="768858"/>
                </a:lnTo>
                <a:lnTo>
                  <a:pt x="128142" y="768858"/>
                </a:lnTo>
                <a:lnTo>
                  <a:pt x="78261" y="758801"/>
                </a:lnTo>
                <a:lnTo>
                  <a:pt x="37530" y="731361"/>
                </a:lnTo>
                <a:lnTo>
                  <a:pt x="10069" y="690633"/>
                </a:lnTo>
                <a:lnTo>
                  <a:pt x="0" y="640715"/>
                </a:lnTo>
                <a:lnTo>
                  <a:pt x="0" y="128143"/>
                </a:lnTo>
                <a:close/>
              </a:path>
            </a:pathLst>
          </a:custGeom>
          <a:ln w="9525">
            <a:solidFill>
              <a:srgbClr val="000000"/>
            </a:solidFill>
          </a:ln>
        </p:spPr>
        <p:txBody>
          <a:bodyPr wrap="square" lIns="0" tIns="0" rIns="0" bIns="0" rtlCol="0"/>
          <a:lstStyle/>
          <a:p>
            <a:endParaRPr/>
          </a:p>
        </p:txBody>
      </p:sp>
      <p:sp>
        <p:nvSpPr>
          <p:cNvPr id="32" name="object 32"/>
          <p:cNvSpPr txBox="1"/>
          <p:nvPr/>
        </p:nvSpPr>
        <p:spPr>
          <a:xfrm>
            <a:off x="856284" y="2616200"/>
            <a:ext cx="937260" cy="516890"/>
          </a:xfrm>
          <a:prstGeom prst="rect">
            <a:avLst/>
          </a:prstGeom>
        </p:spPr>
        <p:txBody>
          <a:bodyPr vert="horz" wrap="square" lIns="0" tIns="0" rIns="0" bIns="0" rtlCol="0">
            <a:spAutoFit/>
          </a:bodyPr>
          <a:lstStyle/>
          <a:p>
            <a:pPr marL="265430" marR="5080" indent="-253365">
              <a:lnSpc>
                <a:spcPts val="2060"/>
              </a:lnSpc>
            </a:pPr>
            <a:r>
              <a:rPr sz="1800" b="1" spc="-5" dirty="0">
                <a:latin typeface="Microsoft YaHei"/>
                <a:cs typeface="Microsoft YaHei"/>
              </a:rPr>
              <a:t>発注サー  </a:t>
            </a:r>
            <a:r>
              <a:rPr sz="1800" b="1" spc="-210" dirty="0">
                <a:latin typeface="Microsoft YaHei"/>
                <a:cs typeface="Microsoft YaHei"/>
              </a:rPr>
              <a:t>ビス</a:t>
            </a:r>
            <a:endParaRPr sz="1800">
              <a:latin typeface="Microsoft YaHei"/>
              <a:cs typeface="Microsoft YaHei"/>
            </a:endParaRPr>
          </a:p>
        </p:txBody>
      </p:sp>
      <p:sp>
        <p:nvSpPr>
          <p:cNvPr id="33" name="object 33"/>
          <p:cNvSpPr/>
          <p:nvPr/>
        </p:nvSpPr>
        <p:spPr>
          <a:xfrm>
            <a:off x="881125" y="4719828"/>
            <a:ext cx="1202055" cy="768985"/>
          </a:xfrm>
          <a:custGeom>
            <a:avLst/>
            <a:gdLst/>
            <a:ahLst/>
            <a:cxnLst/>
            <a:rect l="l" t="t" r="r" b="b"/>
            <a:pathLst>
              <a:path w="1202055" h="768985">
                <a:moveTo>
                  <a:pt x="1073404" y="0"/>
                </a:moveTo>
                <a:lnTo>
                  <a:pt x="128143" y="0"/>
                </a:lnTo>
                <a:lnTo>
                  <a:pt x="78261" y="10056"/>
                </a:lnTo>
                <a:lnTo>
                  <a:pt x="37530" y="37496"/>
                </a:lnTo>
                <a:lnTo>
                  <a:pt x="10069" y="78224"/>
                </a:lnTo>
                <a:lnTo>
                  <a:pt x="0" y="128143"/>
                </a:lnTo>
                <a:lnTo>
                  <a:pt x="0" y="640588"/>
                </a:lnTo>
                <a:lnTo>
                  <a:pt x="10069" y="690506"/>
                </a:lnTo>
                <a:lnTo>
                  <a:pt x="37530" y="731234"/>
                </a:lnTo>
                <a:lnTo>
                  <a:pt x="78261" y="758674"/>
                </a:lnTo>
                <a:lnTo>
                  <a:pt x="128143" y="768731"/>
                </a:lnTo>
                <a:lnTo>
                  <a:pt x="1073404" y="768731"/>
                </a:lnTo>
                <a:lnTo>
                  <a:pt x="1123269" y="758674"/>
                </a:lnTo>
                <a:lnTo>
                  <a:pt x="1164002" y="731234"/>
                </a:lnTo>
                <a:lnTo>
                  <a:pt x="1191472" y="690506"/>
                </a:lnTo>
                <a:lnTo>
                  <a:pt x="1201547" y="640588"/>
                </a:lnTo>
                <a:lnTo>
                  <a:pt x="1201547" y="128143"/>
                </a:lnTo>
                <a:lnTo>
                  <a:pt x="1191472" y="78224"/>
                </a:lnTo>
                <a:lnTo>
                  <a:pt x="1164002" y="37496"/>
                </a:lnTo>
                <a:lnTo>
                  <a:pt x="1123269" y="10056"/>
                </a:lnTo>
                <a:lnTo>
                  <a:pt x="1073404" y="0"/>
                </a:lnTo>
                <a:close/>
              </a:path>
            </a:pathLst>
          </a:custGeom>
          <a:solidFill>
            <a:srgbClr val="FBFAF8"/>
          </a:solidFill>
        </p:spPr>
        <p:txBody>
          <a:bodyPr wrap="square" lIns="0" tIns="0" rIns="0" bIns="0" rtlCol="0"/>
          <a:lstStyle/>
          <a:p>
            <a:endParaRPr/>
          </a:p>
        </p:txBody>
      </p:sp>
      <p:sp>
        <p:nvSpPr>
          <p:cNvPr id="34" name="object 34"/>
          <p:cNvSpPr/>
          <p:nvPr/>
        </p:nvSpPr>
        <p:spPr>
          <a:xfrm>
            <a:off x="881125" y="4719828"/>
            <a:ext cx="1202055" cy="768985"/>
          </a:xfrm>
          <a:custGeom>
            <a:avLst/>
            <a:gdLst/>
            <a:ahLst/>
            <a:cxnLst/>
            <a:rect l="l" t="t" r="r" b="b"/>
            <a:pathLst>
              <a:path w="1202055" h="768985">
                <a:moveTo>
                  <a:pt x="0" y="128143"/>
                </a:moveTo>
                <a:lnTo>
                  <a:pt x="10069" y="78224"/>
                </a:lnTo>
                <a:lnTo>
                  <a:pt x="37530" y="37496"/>
                </a:lnTo>
                <a:lnTo>
                  <a:pt x="78261" y="10056"/>
                </a:lnTo>
                <a:lnTo>
                  <a:pt x="128143" y="0"/>
                </a:lnTo>
                <a:lnTo>
                  <a:pt x="1073404" y="0"/>
                </a:lnTo>
                <a:lnTo>
                  <a:pt x="1123269" y="10056"/>
                </a:lnTo>
                <a:lnTo>
                  <a:pt x="1164002" y="37496"/>
                </a:lnTo>
                <a:lnTo>
                  <a:pt x="1191472" y="78224"/>
                </a:lnTo>
                <a:lnTo>
                  <a:pt x="1201547" y="128143"/>
                </a:lnTo>
                <a:lnTo>
                  <a:pt x="1201547" y="640588"/>
                </a:lnTo>
                <a:lnTo>
                  <a:pt x="1191472" y="690506"/>
                </a:lnTo>
                <a:lnTo>
                  <a:pt x="1164002" y="731234"/>
                </a:lnTo>
                <a:lnTo>
                  <a:pt x="1123269" y="758674"/>
                </a:lnTo>
                <a:lnTo>
                  <a:pt x="1073404" y="768731"/>
                </a:lnTo>
                <a:lnTo>
                  <a:pt x="128143" y="768731"/>
                </a:lnTo>
                <a:lnTo>
                  <a:pt x="78261" y="758674"/>
                </a:lnTo>
                <a:lnTo>
                  <a:pt x="37530" y="731234"/>
                </a:lnTo>
                <a:lnTo>
                  <a:pt x="10069" y="690506"/>
                </a:lnTo>
                <a:lnTo>
                  <a:pt x="0" y="640588"/>
                </a:lnTo>
                <a:lnTo>
                  <a:pt x="0" y="128143"/>
                </a:lnTo>
                <a:close/>
              </a:path>
            </a:pathLst>
          </a:custGeom>
          <a:ln w="9525">
            <a:solidFill>
              <a:srgbClr val="000000"/>
            </a:solidFill>
          </a:ln>
        </p:spPr>
        <p:txBody>
          <a:bodyPr wrap="square" lIns="0" tIns="0" rIns="0" bIns="0" rtlCol="0"/>
          <a:lstStyle/>
          <a:p>
            <a:endParaRPr/>
          </a:p>
        </p:txBody>
      </p:sp>
      <p:sp>
        <p:nvSpPr>
          <p:cNvPr id="35" name="object 35"/>
          <p:cNvSpPr txBox="1"/>
          <p:nvPr/>
        </p:nvSpPr>
        <p:spPr>
          <a:xfrm>
            <a:off x="1013256" y="4831207"/>
            <a:ext cx="937260" cy="516890"/>
          </a:xfrm>
          <a:prstGeom prst="rect">
            <a:avLst/>
          </a:prstGeom>
        </p:spPr>
        <p:txBody>
          <a:bodyPr vert="horz" wrap="square" lIns="0" tIns="0" rIns="0" bIns="0" rtlCol="0">
            <a:spAutoFit/>
          </a:bodyPr>
          <a:lstStyle/>
          <a:p>
            <a:pPr marL="265430" marR="5080" indent="-253365">
              <a:lnSpc>
                <a:spcPts val="2060"/>
              </a:lnSpc>
            </a:pPr>
            <a:r>
              <a:rPr sz="1800" b="1" spc="-5" dirty="0">
                <a:latin typeface="Microsoft YaHei"/>
                <a:cs typeface="Microsoft YaHei"/>
              </a:rPr>
              <a:t>受注サー  </a:t>
            </a:r>
            <a:r>
              <a:rPr sz="1800" b="1" spc="-210" dirty="0">
                <a:latin typeface="Microsoft YaHei"/>
                <a:cs typeface="Microsoft YaHei"/>
              </a:rPr>
              <a:t>ビス</a:t>
            </a:r>
            <a:endParaRPr sz="1800">
              <a:latin typeface="Microsoft YaHei"/>
              <a:cs typeface="Microsoft YaHei"/>
            </a:endParaRPr>
          </a:p>
        </p:txBody>
      </p:sp>
      <p:sp>
        <p:nvSpPr>
          <p:cNvPr id="36" name="object 36"/>
          <p:cNvSpPr/>
          <p:nvPr/>
        </p:nvSpPr>
        <p:spPr>
          <a:xfrm>
            <a:off x="4118609" y="4982845"/>
            <a:ext cx="1202055" cy="768985"/>
          </a:xfrm>
          <a:custGeom>
            <a:avLst/>
            <a:gdLst/>
            <a:ahLst/>
            <a:cxnLst/>
            <a:rect l="l" t="t" r="r" b="b"/>
            <a:pathLst>
              <a:path w="1202054" h="768985">
                <a:moveTo>
                  <a:pt x="1073403" y="0"/>
                </a:moveTo>
                <a:lnTo>
                  <a:pt x="128142" y="0"/>
                </a:lnTo>
                <a:lnTo>
                  <a:pt x="78277" y="10074"/>
                </a:lnTo>
                <a:lnTo>
                  <a:pt x="37544" y="37544"/>
                </a:lnTo>
                <a:lnTo>
                  <a:pt x="10074" y="78277"/>
                </a:lnTo>
                <a:lnTo>
                  <a:pt x="0" y="128142"/>
                </a:lnTo>
                <a:lnTo>
                  <a:pt x="0" y="640702"/>
                </a:lnTo>
                <a:lnTo>
                  <a:pt x="10074" y="690578"/>
                </a:lnTo>
                <a:lnTo>
                  <a:pt x="37544" y="731310"/>
                </a:lnTo>
                <a:lnTo>
                  <a:pt x="78277" y="758774"/>
                </a:lnTo>
                <a:lnTo>
                  <a:pt x="128142" y="768845"/>
                </a:lnTo>
                <a:lnTo>
                  <a:pt x="1073403" y="768845"/>
                </a:lnTo>
                <a:lnTo>
                  <a:pt x="1123322" y="758774"/>
                </a:lnTo>
                <a:lnTo>
                  <a:pt x="1164050" y="731310"/>
                </a:lnTo>
                <a:lnTo>
                  <a:pt x="1191490" y="690578"/>
                </a:lnTo>
                <a:lnTo>
                  <a:pt x="1201547" y="640702"/>
                </a:lnTo>
                <a:lnTo>
                  <a:pt x="1201547" y="128142"/>
                </a:lnTo>
                <a:lnTo>
                  <a:pt x="1191490" y="78277"/>
                </a:lnTo>
                <a:lnTo>
                  <a:pt x="1164050" y="37544"/>
                </a:lnTo>
                <a:lnTo>
                  <a:pt x="1123322" y="10074"/>
                </a:lnTo>
                <a:lnTo>
                  <a:pt x="1073403" y="0"/>
                </a:lnTo>
                <a:close/>
              </a:path>
            </a:pathLst>
          </a:custGeom>
          <a:solidFill>
            <a:srgbClr val="FBFAF8"/>
          </a:solidFill>
        </p:spPr>
        <p:txBody>
          <a:bodyPr wrap="square" lIns="0" tIns="0" rIns="0" bIns="0" rtlCol="0"/>
          <a:lstStyle/>
          <a:p>
            <a:endParaRPr/>
          </a:p>
        </p:txBody>
      </p:sp>
      <p:sp>
        <p:nvSpPr>
          <p:cNvPr id="37" name="object 37"/>
          <p:cNvSpPr/>
          <p:nvPr/>
        </p:nvSpPr>
        <p:spPr>
          <a:xfrm>
            <a:off x="4118609" y="4982845"/>
            <a:ext cx="1202055" cy="768985"/>
          </a:xfrm>
          <a:custGeom>
            <a:avLst/>
            <a:gdLst/>
            <a:ahLst/>
            <a:cxnLst/>
            <a:rect l="l" t="t" r="r" b="b"/>
            <a:pathLst>
              <a:path w="1202054" h="768985">
                <a:moveTo>
                  <a:pt x="0" y="128142"/>
                </a:moveTo>
                <a:lnTo>
                  <a:pt x="10074" y="78277"/>
                </a:lnTo>
                <a:lnTo>
                  <a:pt x="37544" y="37544"/>
                </a:lnTo>
                <a:lnTo>
                  <a:pt x="78277" y="10074"/>
                </a:lnTo>
                <a:lnTo>
                  <a:pt x="128142" y="0"/>
                </a:lnTo>
                <a:lnTo>
                  <a:pt x="1073403" y="0"/>
                </a:lnTo>
                <a:lnTo>
                  <a:pt x="1123322" y="10074"/>
                </a:lnTo>
                <a:lnTo>
                  <a:pt x="1164050" y="37544"/>
                </a:lnTo>
                <a:lnTo>
                  <a:pt x="1191490" y="78277"/>
                </a:lnTo>
                <a:lnTo>
                  <a:pt x="1201547" y="128142"/>
                </a:lnTo>
                <a:lnTo>
                  <a:pt x="1201547" y="640702"/>
                </a:lnTo>
                <a:lnTo>
                  <a:pt x="1191490" y="690578"/>
                </a:lnTo>
                <a:lnTo>
                  <a:pt x="1164050" y="731310"/>
                </a:lnTo>
                <a:lnTo>
                  <a:pt x="1123322" y="758774"/>
                </a:lnTo>
                <a:lnTo>
                  <a:pt x="1073403" y="768845"/>
                </a:lnTo>
                <a:lnTo>
                  <a:pt x="128142" y="768845"/>
                </a:lnTo>
                <a:lnTo>
                  <a:pt x="78277" y="758774"/>
                </a:lnTo>
                <a:lnTo>
                  <a:pt x="37544" y="731310"/>
                </a:lnTo>
                <a:lnTo>
                  <a:pt x="10074" y="690578"/>
                </a:lnTo>
                <a:lnTo>
                  <a:pt x="0" y="640702"/>
                </a:lnTo>
                <a:lnTo>
                  <a:pt x="0" y="128142"/>
                </a:lnTo>
                <a:close/>
              </a:path>
            </a:pathLst>
          </a:custGeom>
          <a:ln w="9525">
            <a:solidFill>
              <a:srgbClr val="000000"/>
            </a:solidFill>
          </a:ln>
        </p:spPr>
        <p:txBody>
          <a:bodyPr wrap="square" lIns="0" tIns="0" rIns="0" bIns="0" rtlCol="0"/>
          <a:lstStyle/>
          <a:p>
            <a:endParaRPr/>
          </a:p>
        </p:txBody>
      </p:sp>
      <p:sp>
        <p:nvSpPr>
          <p:cNvPr id="38" name="object 38"/>
          <p:cNvSpPr txBox="1"/>
          <p:nvPr/>
        </p:nvSpPr>
        <p:spPr>
          <a:xfrm>
            <a:off x="4246626" y="5094223"/>
            <a:ext cx="947419" cy="516890"/>
          </a:xfrm>
          <a:prstGeom prst="rect">
            <a:avLst/>
          </a:prstGeom>
        </p:spPr>
        <p:txBody>
          <a:bodyPr vert="horz" wrap="square" lIns="0" tIns="0" rIns="0" bIns="0" rtlCol="0">
            <a:spAutoFit/>
          </a:bodyPr>
          <a:lstStyle/>
          <a:p>
            <a:pPr marL="44450" marR="5080" indent="-32384">
              <a:lnSpc>
                <a:spcPts val="2060"/>
              </a:lnSpc>
            </a:pPr>
            <a:r>
              <a:rPr sz="1800" b="1" spc="10" dirty="0">
                <a:latin typeface="Microsoft YaHei"/>
                <a:cs typeface="Microsoft YaHei"/>
              </a:rPr>
              <a:t>販売管理  </a:t>
            </a:r>
            <a:r>
              <a:rPr sz="1800" b="1" spc="-120" dirty="0">
                <a:latin typeface="Microsoft YaHei"/>
                <a:cs typeface="Microsoft YaHei"/>
              </a:rPr>
              <a:t>サービス</a:t>
            </a:r>
            <a:endParaRPr sz="1800">
              <a:latin typeface="Microsoft YaHei"/>
              <a:cs typeface="Microsoft YaHei"/>
            </a:endParaRPr>
          </a:p>
        </p:txBody>
      </p:sp>
      <p:sp>
        <p:nvSpPr>
          <p:cNvPr id="39" name="object 39"/>
          <p:cNvSpPr/>
          <p:nvPr/>
        </p:nvSpPr>
        <p:spPr>
          <a:xfrm>
            <a:off x="5796153" y="4811140"/>
            <a:ext cx="1202055" cy="768985"/>
          </a:xfrm>
          <a:custGeom>
            <a:avLst/>
            <a:gdLst/>
            <a:ahLst/>
            <a:cxnLst/>
            <a:rect l="l" t="t" r="r" b="b"/>
            <a:pathLst>
              <a:path w="1202054" h="768985">
                <a:moveTo>
                  <a:pt x="1073403" y="0"/>
                </a:moveTo>
                <a:lnTo>
                  <a:pt x="128143" y="0"/>
                </a:lnTo>
                <a:lnTo>
                  <a:pt x="78277" y="10074"/>
                </a:lnTo>
                <a:lnTo>
                  <a:pt x="37544" y="37544"/>
                </a:lnTo>
                <a:lnTo>
                  <a:pt x="10074" y="78277"/>
                </a:lnTo>
                <a:lnTo>
                  <a:pt x="0" y="128142"/>
                </a:lnTo>
                <a:lnTo>
                  <a:pt x="0" y="640714"/>
                </a:lnTo>
                <a:lnTo>
                  <a:pt x="10074" y="690580"/>
                </a:lnTo>
                <a:lnTo>
                  <a:pt x="37544" y="731313"/>
                </a:lnTo>
                <a:lnTo>
                  <a:pt x="78277" y="758783"/>
                </a:lnTo>
                <a:lnTo>
                  <a:pt x="128143" y="768857"/>
                </a:lnTo>
                <a:lnTo>
                  <a:pt x="1073403" y="768857"/>
                </a:lnTo>
                <a:lnTo>
                  <a:pt x="1123269" y="758783"/>
                </a:lnTo>
                <a:lnTo>
                  <a:pt x="1164002" y="731313"/>
                </a:lnTo>
                <a:lnTo>
                  <a:pt x="1191472" y="690580"/>
                </a:lnTo>
                <a:lnTo>
                  <a:pt x="1201547" y="640714"/>
                </a:lnTo>
                <a:lnTo>
                  <a:pt x="1201547" y="128142"/>
                </a:lnTo>
                <a:lnTo>
                  <a:pt x="1191472" y="78277"/>
                </a:lnTo>
                <a:lnTo>
                  <a:pt x="1164002" y="37544"/>
                </a:lnTo>
                <a:lnTo>
                  <a:pt x="1123269" y="10074"/>
                </a:lnTo>
                <a:lnTo>
                  <a:pt x="1073403" y="0"/>
                </a:lnTo>
                <a:close/>
              </a:path>
            </a:pathLst>
          </a:custGeom>
          <a:solidFill>
            <a:srgbClr val="FBFAF8"/>
          </a:solidFill>
        </p:spPr>
        <p:txBody>
          <a:bodyPr wrap="square" lIns="0" tIns="0" rIns="0" bIns="0" rtlCol="0"/>
          <a:lstStyle/>
          <a:p>
            <a:endParaRPr/>
          </a:p>
        </p:txBody>
      </p:sp>
      <p:sp>
        <p:nvSpPr>
          <p:cNvPr id="40" name="object 40"/>
          <p:cNvSpPr/>
          <p:nvPr/>
        </p:nvSpPr>
        <p:spPr>
          <a:xfrm>
            <a:off x="5796153" y="4811140"/>
            <a:ext cx="1202055" cy="768985"/>
          </a:xfrm>
          <a:custGeom>
            <a:avLst/>
            <a:gdLst/>
            <a:ahLst/>
            <a:cxnLst/>
            <a:rect l="l" t="t" r="r" b="b"/>
            <a:pathLst>
              <a:path w="1202054" h="768985">
                <a:moveTo>
                  <a:pt x="0" y="128142"/>
                </a:moveTo>
                <a:lnTo>
                  <a:pt x="10074" y="78277"/>
                </a:lnTo>
                <a:lnTo>
                  <a:pt x="37544" y="37544"/>
                </a:lnTo>
                <a:lnTo>
                  <a:pt x="78277" y="10074"/>
                </a:lnTo>
                <a:lnTo>
                  <a:pt x="128143" y="0"/>
                </a:lnTo>
                <a:lnTo>
                  <a:pt x="1073403" y="0"/>
                </a:lnTo>
                <a:lnTo>
                  <a:pt x="1123269" y="10074"/>
                </a:lnTo>
                <a:lnTo>
                  <a:pt x="1164002" y="37544"/>
                </a:lnTo>
                <a:lnTo>
                  <a:pt x="1191472" y="78277"/>
                </a:lnTo>
                <a:lnTo>
                  <a:pt x="1201547" y="128142"/>
                </a:lnTo>
                <a:lnTo>
                  <a:pt x="1201547" y="640714"/>
                </a:lnTo>
                <a:lnTo>
                  <a:pt x="1191472" y="690580"/>
                </a:lnTo>
                <a:lnTo>
                  <a:pt x="1164002" y="731313"/>
                </a:lnTo>
                <a:lnTo>
                  <a:pt x="1123269" y="758783"/>
                </a:lnTo>
                <a:lnTo>
                  <a:pt x="1073403" y="768857"/>
                </a:lnTo>
                <a:lnTo>
                  <a:pt x="128143" y="768857"/>
                </a:lnTo>
                <a:lnTo>
                  <a:pt x="78277" y="758783"/>
                </a:lnTo>
                <a:lnTo>
                  <a:pt x="37544" y="731313"/>
                </a:lnTo>
                <a:lnTo>
                  <a:pt x="10074" y="690580"/>
                </a:lnTo>
                <a:lnTo>
                  <a:pt x="0" y="640714"/>
                </a:lnTo>
                <a:lnTo>
                  <a:pt x="0" y="128142"/>
                </a:lnTo>
                <a:close/>
              </a:path>
            </a:pathLst>
          </a:custGeom>
          <a:ln w="9525">
            <a:solidFill>
              <a:srgbClr val="000000"/>
            </a:solidFill>
          </a:ln>
        </p:spPr>
        <p:txBody>
          <a:bodyPr wrap="square" lIns="0" tIns="0" rIns="0" bIns="0" rtlCol="0"/>
          <a:lstStyle/>
          <a:p>
            <a:endParaRPr/>
          </a:p>
        </p:txBody>
      </p:sp>
      <p:sp>
        <p:nvSpPr>
          <p:cNvPr id="41" name="object 41"/>
          <p:cNvSpPr txBox="1"/>
          <p:nvPr/>
        </p:nvSpPr>
        <p:spPr>
          <a:xfrm>
            <a:off x="5924550" y="4922646"/>
            <a:ext cx="946150" cy="516890"/>
          </a:xfrm>
          <a:prstGeom prst="rect">
            <a:avLst/>
          </a:prstGeom>
        </p:spPr>
        <p:txBody>
          <a:bodyPr vert="horz" wrap="square" lIns="0" tIns="0" rIns="0" bIns="0" rtlCol="0">
            <a:spAutoFit/>
          </a:bodyPr>
          <a:lstStyle/>
          <a:p>
            <a:pPr marL="44450" marR="5080" indent="-32384">
              <a:lnSpc>
                <a:spcPts val="2060"/>
              </a:lnSpc>
            </a:pPr>
            <a:r>
              <a:rPr sz="1800" b="1" spc="10" dirty="0">
                <a:latin typeface="Microsoft YaHei"/>
                <a:cs typeface="Microsoft YaHei"/>
              </a:rPr>
              <a:t>生産管理  </a:t>
            </a:r>
            <a:r>
              <a:rPr sz="1800" b="1" spc="-120" dirty="0">
                <a:latin typeface="Microsoft YaHei"/>
                <a:cs typeface="Microsoft YaHei"/>
              </a:rPr>
              <a:t>サービス</a:t>
            </a:r>
            <a:endParaRPr sz="1800">
              <a:latin typeface="Microsoft YaHei"/>
              <a:cs typeface="Microsoft YaHei"/>
            </a:endParaRPr>
          </a:p>
        </p:txBody>
      </p:sp>
      <p:sp>
        <p:nvSpPr>
          <p:cNvPr id="42" name="object 42"/>
          <p:cNvSpPr txBox="1"/>
          <p:nvPr/>
        </p:nvSpPr>
        <p:spPr>
          <a:xfrm>
            <a:off x="6029705" y="2154174"/>
            <a:ext cx="946150" cy="516890"/>
          </a:xfrm>
          <a:prstGeom prst="rect">
            <a:avLst/>
          </a:prstGeom>
        </p:spPr>
        <p:txBody>
          <a:bodyPr vert="horz" wrap="square" lIns="0" tIns="0" rIns="0" bIns="0" rtlCol="0">
            <a:spAutoFit/>
          </a:bodyPr>
          <a:lstStyle/>
          <a:p>
            <a:pPr marL="44450" marR="5080" indent="-32384">
              <a:lnSpc>
                <a:spcPts val="2060"/>
              </a:lnSpc>
            </a:pPr>
            <a:r>
              <a:rPr sz="1800" b="1" spc="10" dirty="0">
                <a:latin typeface="Microsoft YaHei"/>
                <a:cs typeface="Microsoft YaHei"/>
              </a:rPr>
              <a:t>電子請求  </a:t>
            </a:r>
            <a:r>
              <a:rPr sz="1800" b="1" spc="-120" dirty="0">
                <a:latin typeface="Microsoft YaHei"/>
                <a:cs typeface="Microsoft YaHei"/>
              </a:rPr>
              <a:t>サービス</a:t>
            </a:r>
            <a:endParaRPr sz="1800">
              <a:latin typeface="Microsoft YaHei"/>
              <a:cs typeface="Microsoft YaHei"/>
            </a:endParaRPr>
          </a:p>
        </p:txBody>
      </p:sp>
      <p:sp>
        <p:nvSpPr>
          <p:cNvPr id="43" name="object 43"/>
          <p:cNvSpPr txBox="1"/>
          <p:nvPr/>
        </p:nvSpPr>
        <p:spPr>
          <a:xfrm>
            <a:off x="2516885" y="2213873"/>
            <a:ext cx="828675" cy="715010"/>
          </a:xfrm>
          <a:prstGeom prst="rect">
            <a:avLst/>
          </a:prstGeom>
        </p:spPr>
        <p:txBody>
          <a:bodyPr vert="horz" wrap="square" lIns="0" tIns="0" rIns="0" bIns="0" rtlCol="0">
            <a:spAutoFit/>
          </a:bodyPr>
          <a:lstStyle/>
          <a:p>
            <a:pPr marL="22860" marR="5080" indent="-10795" algn="just">
              <a:lnSpc>
                <a:spcPct val="97600"/>
              </a:lnSpc>
            </a:pPr>
            <a:r>
              <a:rPr sz="1600" b="1" spc="0" dirty="0">
                <a:latin typeface="Microsoft YaHei"/>
                <a:cs typeface="Microsoft YaHei"/>
              </a:rPr>
              <a:t>企業</a:t>
            </a:r>
            <a:r>
              <a:rPr sz="1600" b="1" spc="-95" dirty="0">
                <a:latin typeface="Microsoft YaHei"/>
                <a:cs typeface="Microsoft YaHei"/>
              </a:rPr>
              <a:t>グ</a:t>
            </a:r>
            <a:r>
              <a:rPr sz="1600" b="1" spc="-5" dirty="0">
                <a:latin typeface="Microsoft YaHei"/>
                <a:cs typeface="Microsoft YaHei"/>
              </a:rPr>
              <a:t>ル  </a:t>
            </a:r>
            <a:r>
              <a:rPr sz="1600" b="1" spc="-60" dirty="0">
                <a:latin typeface="Microsoft YaHei"/>
                <a:cs typeface="Microsoft YaHei"/>
              </a:rPr>
              <a:t>ー</a:t>
            </a:r>
            <a:r>
              <a:rPr sz="1600" b="1" spc="-195" dirty="0">
                <a:latin typeface="Microsoft YaHei"/>
                <a:cs typeface="Microsoft YaHei"/>
              </a:rPr>
              <a:t>プ</a:t>
            </a:r>
            <a:r>
              <a:rPr sz="1600" b="1" spc="0" dirty="0">
                <a:latin typeface="Microsoft YaHei"/>
                <a:cs typeface="Microsoft YaHei"/>
              </a:rPr>
              <a:t>調</a:t>
            </a:r>
            <a:r>
              <a:rPr sz="1600" b="1" spc="-5" dirty="0">
                <a:latin typeface="Microsoft YaHei"/>
                <a:cs typeface="Microsoft YaHei"/>
              </a:rPr>
              <a:t>達  </a:t>
            </a:r>
            <a:r>
              <a:rPr sz="1600" b="1" spc="-110" dirty="0">
                <a:latin typeface="Microsoft YaHei"/>
                <a:cs typeface="Microsoft YaHei"/>
              </a:rPr>
              <a:t>サービス</a:t>
            </a:r>
            <a:endParaRPr sz="1600">
              <a:latin typeface="Microsoft YaHei"/>
              <a:cs typeface="Microsoft YaHei"/>
            </a:endParaRPr>
          </a:p>
        </p:txBody>
      </p:sp>
      <p:sp>
        <p:nvSpPr>
          <p:cNvPr id="44" name="object 44"/>
          <p:cNvSpPr txBox="1"/>
          <p:nvPr/>
        </p:nvSpPr>
        <p:spPr>
          <a:xfrm>
            <a:off x="3402584" y="1204721"/>
            <a:ext cx="497840" cy="330835"/>
          </a:xfrm>
          <a:prstGeom prst="rect">
            <a:avLst/>
          </a:prstGeom>
        </p:spPr>
        <p:txBody>
          <a:bodyPr vert="horz" wrap="square" lIns="0" tIns="0" rIns="0" bIns="0" rtlCol="0">
            <a:spAutoFit/>
          </a:bodyPr>
          <a:lstStyle/>
          <a:p>
            <a:pPr marL="12700">
              <a:lnSpc>
                <a:spcPct val="100000"/>
              </a:lnSpc>
            </a:pPr>
            <a:r>
              <a:rPr sz="2000" dirty="0">
                <a:latin typeface="Calibri"/>
                <a:cs typeface="Calibri"/>
              </a:rPr>
              <a:t>M</a:t>
            </a:r>
            <a:r>
              <a:rPr sz="2000" dirty="0">
                <a:latin typeface="MS UI Gothic"/>
                <a:cs typeface="MS UI Gothic"/>
              </a:rPr>
              <a:t>社</a:t>
            </a:r>
            <a:endParaRPr sz="2000">
              <a:latin typeface="MS UI Gothic"/>
              <a:cs typeface="MS UI Gothic"/>
            </a:endParaRPr>
          </a:p>
        </p:txBody>
      </p:sp>
      <p:sp>
        <p:nvSpPr>
          <p:cNvPr id="45" name="object 45"/>
          <p:cNvSpPr txBox="1"/>
          <p:nvPr/>
        </p:nvSpPr>
        <p:spPr>
          <a:xfrm>
            <a:off x="4266946" y="1896394"/>
            <a:ext cx="840740" cy="734695"/>
          </a:xfrm>
          <a:prstGeom prst="rect">
            <a:avLst/>
          </a:prstGeom>
        </p:spPr>
        <p:txBody>
          <a:bodyPr vert="horz" wrap="square" lIns="0" tIns="635" rIns="0" bIns="0" rtlCol="0">
            <a:spAutoFit/>
          </a:bodyPr>
          <a:lstStyle/>
          <a:p>
            <a:pPr marL="12700">
              <a:lnSpc>
                <a:spcPct val="100000"/>
              </a:lnSpc>
              <a:spcBef>
                <a:spcPts val="5"/>
              </a:spcBef>
            </a:pPr>
            <a:r>
              <a:rPr sz="1600" spc="-25" dirty="0">
                <a:latin typeface="Times New Roman"/>
                <a:cs typeface="Times New Roman"/>
              </a:rPr>
              <a:t>SAPAriba</a:t>
            </a:r>
            <a:endParaRPr sz="1600">
              <a:latin typeface="Times New Roman"/>
              <a:cs typeface="Times New Roman"/>
            </a:endParaRPr>
          </a:p>
          <a:p>
            <a:pPr marL="12700" marR="8890">
              <a:lnSpc>
                <a:spcPts val="1820"/>
              </a:lnSpc>
              <a:spcBef>
                <a:spcPts val="250"/>
              </a:spcBef>
            </a:pPr>
            <a:r>
              <a:rPr sz="1600" spc="-5" dirty="0">
                <a:latin typeface="MS UI Gothic"/>
                <a:cs typeface="MS UI Gothic"/>
              </a:rPr>
              <a:t>調達購買  </a:t>
            </a:r>
            <a:r>
              <a:rPr sz="1600" spc="160" dirty="0">
                <a:latin typeface="MS UI Gothic"/>
                <a:cs typeface="MS UI Gothic"/>
              </a:rPr>
              <a:t>クラウド</a:t>
            </a:r>
            <a:endParaRPr sz="1600">
              <a:latin typeface="MS UI Gothic"/>
              <a:cs typeface="MS UI Gothic"/>
            </a:endParaRPr>
          </a:p>
        </p:txBody>
      </p:sp>
      <p:sp>
        <p:nvSpPr>
          <p:cNvPr id="46" name="object 46"/>
          <p:cNvSpPr txBox="1"/>
          <p:nvPr/>
        </p:nvSpPr>
        <p:spPr>
          <a:xfrm>
            <a:off x="4626102" y="1088390"/>
            <a:ext cx="1534795" cy="302895"/>
          </a:xfrm>
          <a:prstGeom prst="rect">
            <a:avLst/>
          </a:prstGeom>
        </p:spPr>
        <p:txBody>
          <a:bodyPr vert="horz" wrap="square" lIns="0" tIns="0" rIns="0" bIns="0" rtlCol="0">
            <a:spAutoFit/>
          </a:bodyPr>
          <a:lstStyle/>
          <a:p>
            <a:pPr marL="12700">
              <a:lnSpc>
                <a:spcPts val="2380"/>
              </a:lnSpc>
              <a:tabLst>
                <a:tab pos="1084580" algn="l"/>
              </a:tabLst>
            </a:pPr>
            <a:r>
              <a:rPr sz="3000" spc="7" baseline="1388" dirty="0">
                <a:latin typeface="MS UI Gothic"/>
                <a:cs typeface="MS UI Gothic"/>
              </a:rPr>
              <a:t>Ｒ</a:t>
            </a:r>
            <a:r>
              <a:rPr sz="3000" baseline="1388" dirty="0">
                <a:latin typeface="MS UI Gothic"/>
                <a:cs typeface="MS UI Gothic"/>
              </a:rPr>
              <a:t>社	</a:t>
            </a:r>
            <a:r>
              <a:rPr sz="2000" dirty="0">
                <a:latin typeface="MS UI Gothic"/>
                <a:cs typeface="MS UI Gothic"/>
              </a:rPr>
              <a:t>Ｐ社</a:t>
            </a:r>
            <a:endParaRPr sz="2000">
              <a:latin typeface="MS UI Gothic"/>
              <a:cs typeface="MS UI Gothic"/>
            </a:endParaRPr>
          </a:p>
        </p:txBody>
      </p:sp>
      <p:sp>
        <p:nvSpPr>
          <p:cNvPr id="47" name="object 47"/>
          <p:cNvSpPr/>
          <p:nvPr/>
        </p:nvSpPr>
        <p:spPr>
          <a:xfrm>
            <a:off x="2450210" y="4980685"/>
            <a:ext cx="1202055" cy="768985"/>
          </a:xfrm>
          <a:custGeom>
            <a:avLst/>
            <a:gdLst/>
            <a:ahLst/>
            <a:cxnLst/>
            <a:rect l="l" t="t" r="r" b="b"/>
            <a:pathLst>
              <a:path w="1202054" h="768985">
                <a:moveTo>
                  <a:pt x="1073403" y="0"/>
                </a:moveTo>
                <a:lnTo>
                  <a:pt x="128143" y="0"/>
                </a:lnTo>
                <a:lnTo>
                  <a:pt x="78224" y="10074"/>
                </a:lnTo>
                <a:lnTo>
                  <a:pt x="37496" y="37544"/>
                </a:lnTo>
                <a:lnTo>
                  <a:pt x="10056" y="78277"/>
                </a:lnTo>
                <a:lnTo>
                  <a:pt x="0" y="128143"/>
                </a:lnTo>
                <a:lnTo>
                  <a:pt x="0" y="640714"/>
                </a:lnTo>
                <a:lnTo>
                  <a:pt x="10056" y="690596"/>
                </a:lnTo>
                <a:lnTo>
                  <a:pt x="37496" y="731327"/>
                </a:lnTo>
                <a:lnTo>
                  <a:pt x="78224" y="758788"/>
                </a:lnTo>
                <a:lnTo>
                  <a:pt x="128143" y="768857"/>
                </a:lnTo>
                <a:lnTo>
                  <a:pt x="1073403" y="768857"/>
                </a:lnTo>
                <a:lnTo>
                  <a:pt x="1123269" y="758788"/>
                </a:lnTo>
                <a:lnTo>
                  <a:pt x="1164002" y="731327"/>
                </a:lnTo>
                <a:lnTo>
                  <a:pt x="1191472" y="690596"/>
                </a:lnTo>
                <a:lnTo>
                  <a:pt x="1201547" y="640714"/>
                </a:lnTo>
                <a:lnTo>
                  <a:pt x="1201547" y="128143"/>
                </a:lnTo>
                <a:lnTo>
                  <a:pt x="1191472" y="78277"/>
                </a:lnTo>
                <a:lnTo>
                  <a:pt x="1164002" y="37544"/>
                </a:lnTo>
                <a:lnTo>
                  <a:pt x="1123269" y="10074"/>
                </a:lnTo>
                <a:lnTo>
                  <a:pt x="1073403" y="0"/>
                </a:lnTo>
                <a:close/>
              </a:path>
            </a:pathLst>
          </a:custGeom>
          <a:solidFill>
            <a:srgbClr val="FBFAF8"/>
          </a:solidFill>
        </p:spPr>
        <p:txBody>
          <a:bodyPr wrap="square" lIns="0" tIns="0" rIns="0" bIns="0" rtlCol="0"/>
          <a:lstStyle/>
          <a:p>
            <a:endParaRPr/>
          </a:p>
        </p:txBody>
      </p:sp>
      <p:sp>
        <p:nvSpPr>
          <p:cNvPr id="48" name="object 48"/>
          <p:cNvSpPr/>
          <p:nvPr/>
        </p:nvSpPr>
        <p:spPr>
          <a:xfrm>
            <a:off x="2450210" y="4980685"/>
            <a:ext cx="1202055" cy="768985"/>
          </a:xfrm>
          <a:custGeom>
            <a:avLst/>
            <a:gdLst/>
            <a:ahLst/>
            <a:cxnLst/>
            <a:rect l="l" t="t" r="r" b="b"/>
            <a:pathLst>
              <a:path w="1202054" h="768985">
                <a:moveTo>
                  <a:pt x="0" y="128143"/>
                </a:moveTo>
                <a:lnTo>
                  <a:pt x="10056" y="78277"/>
                </a:lnTo>
                <a:lnTo>
                  <a:pt x="37496" y="37544"/>
                </a:lnTo>
                <a:lnTo>
                  <a:pt x="78224" y="10074"/>
                </a:lnTo>
                <a:lnTo>
                  <a:pt x="128143" y="0"/>
                </a:lnTo>
                <a:lnTo>
                  <a:pt x="1073403" y="0"/>
                </a:lnTo>
                <a:lnTo>
                  <a:pt x="1123269" y="10074"/>
                </a:lnTo>
                <a:lnTo>
                  <a:pt x="1164002" y="37544"/>
                </a:lnTo>
                <a:lnTo>
                  <a:pt x="1191472" y="78277"/>
                </a:lnTo>
                <a:lnTo>
                  <a:pt x="1201547" y="128143"/>
                </a:lnTo>
                <a:lnTo>
                  <a:pt x="1201547" y="640714"/>
                </a:lnTo>
                <a:lnTo>
                  <a:pt x="1191472" y="690596"/>
                </a:lnTo>
                <a:lnTo>
                  <a:pt x="1164002" y="731327"/>
                </a:lnTo>
                <a:lnTo>
                  <a:pt x="1123269" y="758788"/>
                </a:lnTo>
                <a:lnTo>
                  <a:pt x="1073403" y="768857"/>
                </a:lnTo>
                <a:lnTo>
                  <a:pt x="128143" y="768857"/>
                </a:lnTo>
                <a:lnTo>
                  <a:pt x="78224" y="758788"/>
                </a:lnTo>
                <a:lnTo>
                  <a:pt x="37496" y="731327"/>
                </a:lnTo>
                <a:lnTo>
                  <a:pt x="10056" y="690596"/>
                </a:lnTo>
                <a:lnTo>
                  <a:pt x="0" y="640714"/>
                </a:lnTo>
                <a:lnTo>
                  <a:pt x="0" y="128143"/>
                </a:lnTo>
                <a:close/>
              </a:path>
            </a:pathLst>
          </a:custGeom>
          <a:ln w="9525">
            <a:solidFill>
              <a:srgbClr val="000000"/>
            </a:solidFill>
          </a:ln>
        </p:spPr>
        <p:txBody>
          <a:bodyPr wrap="square" lIns="0" tIns="0" rIns="0" bIns="0" rtlCol="0"/>
          <a:lstStyle/>
          <a:p>
            <a:endParaRPr/>
          </a:p>
        </p:txBody>
      </p:sp>
      <p:sp>
        <p:nvSpPr>
          <p:cNvPr id="49" name="object 49"/>
          <p:cNvSpPr txBox="1"/>
          <p:nvPr/>
        </p:nvSpPr>
        <p:spPr>
          <a:xfrm>
            <a:off x="2609850" y="5060569"/>
            <a:ext cx="880744" cy="548005"/>
          </a:xfrm>
          <a:prstGeom prst="rect">
            <a:avLst/>
          </a:prstGeom>
        </p:spPr>
        <p:txBody>
          <a:bodyPr vert="horz" wrap="square" lIns="0" tIns="0" rIns="0" bIns="0" rtlCol="0">
            <a:spAutoFit/>
          </a:bodyPr>
          <a:lstStyle/>
          <a:p>
            <a:pPr marL="12700" marR="5080" indent="13335">
              <a:lnSpc>
                <a:spcPct val="100000"/>
              </a:lnSpc>
            </a:pPr>
            <a:r>
              <a:rPr sz="1800" b="1" dirty="0">
                <a:latin typeface="Times New Roman"/>
                <a:cs typeface="Times New Roman"/>
              </a:rPr>
              <a:t>Fa</a:t>
            </a:r>
            <a:r>
              <a:rPr sz="1800" b="1" spc="5" dirty="0">
                <a:latin typeface="Times New Roman"/>
                <a:cs typeface="Times New Roman"/>
              </a:rPr>
              <a:t>x</a:t>
            </a:r>
            <a:r>
              <a:rPr sz="1800" b="1" spc="10" dirty="0">
                <a:latin typeface="Microsoft YaHei"/>
                <a:cs typeface="Microsoft YaHei"/>
              </a:rPr>
              <a:t>受注  サ</a:t>
            </a:r>
            <a:r>
              <a:rPr sz="1800" b="1" spc="-70" dirty="0">
                <a:latin typeface="Microsoft YaHei"/>
                <a:cs typeface="Microsoft YaHei"/>
              </a:rPr>
              <a:t>ー</a:t>
            </a:r>
            <a:r>
              <a:rPr sz="1800" b="1" spc="-245" dirty="0">
                <a:latin typeface="Microsoft YaHei"/>
                <a:cs typeface="Microsoft YaHei"/>
              </a:rPr>
              <a:t>ビ</a:t>
            </a:r>
            <a:r>
              <a:rPr sz="1800" b="1" spc="-180" dirty="0">
                <a:latin typeface="Microsoft YaHei"/>
                <a:cs typeface="Microsoft YaHei"/>
              </a:rPr>
              <a:t>ス</a:t>
            </a:r>
            <a:endParaRPr sz="1800">
              <a:latin typeface="Microsoft YaHei"/>
              <a:cs typeface="Microsoft YaHei"/>
            </a:endParaRPr>
          </a:p>
        </p:txBody>
      </p:sp>
      <p:sp>
        <p:nvSpPr>
          <p:cNvPr id="50" name="object 50"/>
          <p:cNvSpPr/>
          <p:nvPr/>
        </p:nvSpPr>
        <p:spPr>
          <a:xfrm>
            <a:off x="2450210" y="6112941"/>
            <a:ext cx="915035" cy="504190"/>
          </a:xfrm>
          <a:custGeom>
            <a:avLst/>
            <a:gdLst/>
            <a:ahLst/>
            <a:cxnLst/>
            <a:rect l="l" t="t" r="r" b="b"/>
            <a:pathLst>
              <a:path w="915035" h="504190">
                <a:moveTo>
                  <a:pt x="830579" y="0"/>
                </a:moveTo>
                <a:lnTo>
                  <a:pt x="83946" y="0"/>
                </a:lnTo>
                <a:lnTo>
                  <a:pt x="51274" y="6600"/>
                </a:lnTo>
                <a:lnTo>
                  <a:pt x="24590" y="24603"/>
                </a:lnTo>
                <a:lnTo>
                  <a:pt x="6598" y="51306"/>
                </a:lnTo>
                <a:lnTo>
                  <a:pt x="0" y="84010"/>
                </a:lnTo>
                <a:lnTo>
                  <a:pt x="0" y="420039"/>
                </a:lnTo>
                <a:lnTo>
                  <a:pt x="6598" y="452738"/>
                </a:lnTo>
                <a:lnTo>
                  <a:pt x="24590" y="479442"/>
                </a:lnTo>
                <a:lnTo>
                  <a:pt x="51274" y="497447"/>
                </a:lnTo>
                <a:lnTo>
                  <a:pt x="83946" y="504050"/>
                </a:lnTo>
                <a:lnTo>
                  <a:pt x="830579" y="504050"/>
                </a:lnTo>
                <a:lnTo>
                  <a:pt x="863252" y="497447"/>
                </a:lnTo>
                <a:lnTo>
                  <a:pt x="889936" y="479442"/>
                </a:lnTo>
                <a:lnTo>
                  <a:pt x="907928" y="452738"/>
                </a:lnTo>
                <a:lnTo>
                  <a:pt x="914526" y="420039"/>
                </a:lnTo>
                <a:lnTo>
                  <a:pt x="914526" y="84010"/>
                </a:lnTo>
                <a:lnTo>
                  <a:pt x="907928" y="51306"/>
                </a:lnTo>
                <a:lnTo>
                  <a:pt x="889936" y="24603"/>
                </a:lnTo>
                <a:lnTo>
                  <a:pt x="863252" y="6600"/>
                </a:lnTo>
                <a:lnTo>
                  <a:pt x="830579" y="0"/>
                </a:lnTo>
                <a:close/>
              </a:path>
            </a:pathLst>
          </a:custGeom>
          <a:solidFill>
            <a:srgbClr val="FCEADA"/>
          </a:solidFill>
        </p:spPr>
        <p:txBody>
          <a:bodyPr wrap="square" lIns="0" tIns="0" rIns="0" bIns="0" rtlCol="0"/>
          <a:lstStyle/>
          <a:p>
            <a:endParaRPr/>
          </a:p>
        </p:txBody>
      </p:sp>
      <p:sp>
        <p:nvSpPr>
          <p:cNvPr id="51" name="object 51"/>
          <p:cNvSpPr/>
          <p:nvPr/>
        </p:nvSpPr>
        <p:spPr>
          <a:xfrm>
            <a:off x="2450210" y="6112941"/>
            <a:ext cx="915035" cy="504190"/>
          </a:xfrm>
          <a:custGeom>
            <a:avLst/>
            <a:gdLst/>
            <a:ahLst/>
            <a:cxnLst/>
            <a:rect l="l" t="t" r="r" b="b"/>
            <a:pathLst>
              <a:path w="915035" h="504190">
                <a:moveTo>
                  <a:pt x="0" y="84010"/>
                </a:moveTo>
                <a:lnTo>
                  <a:pt x="6598" y="51306"/>
                </a:lnTo>
                <a:lnTo>
                  <a:pt x="24590" y="24603"/>
                </a:lnTo>
                <a:lnTo>
                  <a:pt x="51274" y="6600"/>
                </a:lnTo>
                <a:lnTo>
                  <a:pt x="83946" y="0"/>
                </a:lnTo>
                <a:lnTo>
                  <a:pt x="830579" y="0"/>
                </a:lnTo>
                <a:lnTo>
                  <a:pt x="863252" y="6600"/>
                </a:lnTo>
                <a:lnTo>
                  <a:pt x="889936" y="24603"/>
                </a:lnTo>
                <a:lnTo>
                  <a:pt x="907928" y="51306"/>
                </a:lnTo>
                <a:lnTo>
                  <a:pt x="914526" y="84010"/>
                </a:lnTo>
                <a:lnTo>
                  <a:pt x="914526" y="420039"/>
                </a:lnTo>
                <a:lnTo>
                  <a:pt x="907928" y="452738"/>
                </a:lnTo>
                <a:lnTo>
                  <a:pt x="889936" y="479442"/>
                </a:lnTo>
                <a:lnTo>
                  <a:pt x="863252" y="497447"/>
                </a:lnTo>
                <a:lnTo>
                  <a:pt x="830579" y="504050"/>
                </a:lnTo>
                <a:lnTo>
                  <a:pt x="83946" y="504050"/>
                </a:lnTo>
                <a:lnTo>
                  <a:pt x="51274" y="497447"/>
                </a:lnTo>
                <a:lnTo>
                  <a:pt x="24590" y="479442"/>
                </a:lnTo>
                <a:lnTo>
                  <a:pt x="6598" y="452738"/>
                </a:lnTo>
                <a:lnTo>
                  <a:pt x="0" y="420039"/>
                </a:lnTo>
                <a:lnTo>
                  <a:pt x="0" y="84010"/>
                </a:lnTo>
                <a:close/>
              </a:path>
            </a:pathLst>
          </a:custGeom>
          <a:ln w="25400">
            <a:solidFill>
              <a:srgbClr val="385D89"/>
            </a:solidFill>
          </a:ln>
        </p:spPr>
        <p:txBody>
          <a:bodyPr wrap="square" lIns="0" tIns="0" rIns="0" bIns="0" rtlCol="0"/>
          <a:lstStyle/>
          <a:p>
            <a:endParaRPr/>
          </a:p>
        </p:txBody>
      </p:sp>
      <p:sp>
        <p:nvSpPr>
          <p:cNvPr id="52" name="object 52"/>
          <p:cNvSpPr txBox="1"/>
          <p:nvPr/>
        </p:nvSpPr>
        <p:spPr>
          <a:xfrm>
            <a:off x="2687192" y="6202578"/>
            <a:ext cx="440690" cy="330835"/>
          </a:xfrm>
          <a:prstGeom prst="rect">
            <a:avLst/>
          </a:prstGeom>
        </p:spPr>
        <p:txBody>
          <a:bodyPr vert="horz" wrap="square" lIns="0" tIns="0" rIns="0" bIns="0" rtlCol="0">
            <a:spAutoFit/>
          </a:bodyPr>
          <a:lstStyle/>
          <a:p>
            <a:pPr marL="12700">
              <a:lnSpc>
                <a:spcPct val="100000"/>
              </a:lnSpc>
            </a:pPr>
            <a:r>
              <a:rPr sz="2000" spc="-10" dirty="0">
                <a:latin typeface="Calibri"/>
                <a:cs typeface="Calibri"/>
              </a:rPr>
              <a:t>G</a:t>
            </a:r>
            <a:r>
              <a:rPr sz="2000" spc="5" dirty="0">
                <a:latin typeface="MS UI Gothic"/>
                <a:cs typeface="MS UI Gothic"/>
              </a:rPr>
              <a:t>社</a:t>
            </a:r>
            <a:endParaRPr sz="2000">
              <a:latin typeface="MS UI Gothic"/>
              <a:cs typeface="MS UI Gothic"/>
            </a:endParaRPr>
          </a:p>
        </p:txBody>
      </p:sp>
      <p:sp>
        <p:nvSpPr>
          <p:cNvPr id="53" name="object 53"/>
          <p:cNvSpPr/>
          <p:nvPr/>
        </p:nvSpPr>
        <p:spPr>
          <a:xfrm>
            <a:off x="2891917" y="5749518"/>
            <a:ext cx="174625" cy="363855"/>
          </a:xfrm>
          <a:custGeom>
            <a:avLst/>
            <a:gdLst/>
            <a:ahLst/>
            <a:cxnLst/>
            <a:rect l="l" t="t" r="r" b="b"/>
            <a:pathLst>
              <a:path w="174625" h="363854">
                <a:moveTo>
                  <a:pt x="9270" y="257721"/>
                </a:moveTo>
                <a:lnTo>
                  <a:pt x="2412" y="258775"/>
                </a:lnTo>
                <a:lnTo>
                  <a:pt x="0" y="262013"/>
                </a:lnTo>
                <a:lnTo>
                  <a:pt x="507" y="265480"/>
                </a:lnTo>
                <a:lnTo>
                  <a:pt x="15493" y="363448"/>
                </a:lnTo>
                <a:lnTo>
                  <a:pt x="27450" y="354050"/>
                </a:lnTo>
                <a:lnTo>
                  <a:pt x="26034" y="354050"/>
                </a:lnTo>
                <a:lnTo>
                  <a:pt x="14224" y="349389"/>
                </a:lnTo>
                <a:lnTo>
                  <a:pt x="22860" y="327514"/>
                </a:lnTo>
                <a:lnTo>
                  <a:pt x="13081" y="263563"/>
                </a:lnTo>
                <a:lnTo>
                  <a:pt x="12572" y="260095"/>
                </a:lnTo>
                <a:lnTo>
                  <a:pt x="9270" y="257721"/>
                </a:lnTo>
                <a:close/>
              </a:path>
              <a:path w="174625" h="363854">
                <a:moveTo>
                  <a:pt x="22860" y="327514"/>
                </a:moveTo>
                <a:lnTo>
                  <a:pt x="14224" y="349389"/>
                </a:lnTo>
                <a:lnTo>
                  <a:pt x="26034" y="354050"/>
                </a:lnTo>
                <a:lnTo>
                  <a:pt x="27333" y="350761"/>
                </a:lnTo>
                <a:lnTo>
                  <a:pt x="26415" y="350761"/>
                </a:lnTo>
                <a:lnTo>
                  <a:pt x="16256" y="346735"/>
                </a:lnTo>
                <a:lnTo>
                  <a:pt x="24775" y="340032"/>
                </a:lnTo>
                <a:lnTo>
                  <a:pt x="22860" y="327514"/>
                </a:lnTo>
                <a:close/>
              </a:path>
              <a:path w="174625" h="363854">
                <a:moveTo>
                  <a:pt x="88264" y="290017"/>
                </a:moveTo>
                <a:lnTo>
                  <a:pt x="85597" y="292176"/>
                </a:lnTo>
                <a:lnTo>
                  <a:pt x="34631" y="332277"/>
                </a:lnTo>
                <a:lnTo>
                  <a:pt x="26034" y="354050"/>
                </a:lnTo>
                <a:lnTo>
                  <a:pt x="27450" y="354050"/>
                </a:lnTo>
                <a:lnTo>
                  <a:pt x="93471" y="302158"/>
                </a:lnTo>
                <a:lnTo>
                  <a:pt x="96138" y="299999"/>
                </a:lnTo>
                <a:lnTo>
                  <a:pt x="96646" y="295998"/>
                </a:lnTo>
                <a:lnTo>
                  <a:pt x="92328" y="290487"/>
                </a:lnTo>
                <a:lnTo>
                  <a:pt x="88264" y="290017"/>
                </a:lnTo>
                <a:close/>
              </a:path>
              <a:path w="174625" h="363854">
                <a:moveTo>
                  <a:pt x="24775" y="340032"/>
                </a:moveTo>
                <a:lnTo>
                  <a:pt x="16256" y="346735"/>
                </a:lnTo>
                <a:lnTo>
                  <a:pt x="26415" y="350761"/>
                </a:lnTo>
                <a:lnTo>
                  <a:pt x="24775" y="340032"/>
                </a:lnTo>
                <a:close/>
              </a:path>
              <a:path w="174625" h="363854">
                <a:moveTo>
                  <a:pt x="34631" y="332277"/>
                </a:moveTo>
                <a:lnTo>
                  <a:pt x="24775" y="340032"/>
                </a:lnTo>
                <a:lnTo>
                  <a:pt x="26415" y="350761"/>
                </a:lnTo>
                <a:lnTo>
                  <a:pt x="27333" y="350761"/>
                </a:lnTo>
                <a:lnTo>
                  <a:pt x="34631" y="332277"/>
                </a:lnTo>
                <a:close/>
              </a:path>
              <a:path w="174625" h="363854">
                <a:moveTo>
                  <a:pt x="149750" y="23492"/>
                </a:moveTo>
                <a:lnTo>
                  <a:pt x="139804" y="31316"/>
                </a:lnTo>
                <a:lnTo>
                  <a:pt x="22860" y="327514"/>
                </a:lnTo>
                <a:lnTo>
                  <a:pt x="24775" y="340032"/>
                </a:lnTo>
                <a:lnTo>
                  <a:pt x="34631" y="332277"/>
                </a:lnTo>
                <a:lnTo>
                  <a:pt x="151661" y="35872"/>
                </a:lnTo>
                <a:lnTo>
                  <a:pt x="149750" y="23492"/>
                </a:lnTo>
                <a:close/>
              </a:path>
              <a:path w="174625" h="363854">
                <a:moveTo>
                  <a:pt x="160439" y="9385"/>
                </a:moveTo>
                <a:lnTo>
                  <a:pt x="148462" y="9385"/>
                </a:lnTo>
                <a:lnTo>
                  <a:pt x="160274" y="14058"/>
                </a:lnTo>
                <a:lnTo>
                  <a:pt x="151661" y="35872"/>
                </a:lnTo>
                <a:lnTo>
                  <a:pt x="161544" y="99885"/>
                </a:lnTo>
                <a:lnTo>
                  <a:pt x="162051" y="103352"/>
                </a:lnTo>
                <a:lnTo>
                  <a:pt x="165226" y="105727"/>
                </a:lnTo>
                <a:lnTo>
                  <a:pt x="172212" y="104673"/>
                </a:lnTo>
                <a:lnTo>
                  <a:pt x="174625" y="101422"/>
                </a:lnTo>
                <a:lnTo>
                  <a:pt x="173989" y="97955"/>
                </a:lnTo>
                <a:lnTo>
                  <a:pt x="160439" y="9385"/>
                </a:lnTo>
                <a:close/>
              </a:path>
              <a:path w="174625" h="363854">
                <a:moveTo>
                  <a:pt x="159003" y="0"/>
                </a:moveTo>
                <a:lnTo>
                  <a:pt x="78358" y="63449"/>
                </a:lnTo>
                <a:lnTo>
                  <a:pt x="77977" y="67449"/>
                </a:lnTo>
                <a:lnTo>
                  <a:pt x="82295" y="72961"/>
                </a:lnTo>
                <a:lnTo>
                  <a:pt x="86232" y="73431"/>
                </a:lnTo>
                <a:lnTo>
                  <a:pt x="139804" y="31316"/>
                </a:lnTo>
                <a:lnTo>
                  <a:pt x="148462" y="9385"/>
                </a:lnTo>
                <a:lnTo>
                  <a:pt x="160439" y="9385"/>
                </a:lnTo>
                <a:lnTo>
                  <a:pt x="159003" y="0"/>
                </a:lnTo>
                <a:close/>
              </a:path>
              <a:path w="174625" h="363854">
                <a:moveTo>
                  <a:pt x="156807" y="12687"/>
                </a:moveTo>
                <a:lnTo>
                  <a:pt x="148081" y="12687"/>
                </a:lnTo>
                <a:lnTo>
                  <a:pt x="158369" y="16713"/>
                </a:lnTo>
                <a:lnTo>
                  <a:pt x="149750" y="23492"/>
                </a:lnTo>
                <a:lnTo>
                  <a:pt x="151661" y="35872"/>
                </a:lnTo>
                <a:lnTo>
                  <a:pt x="160274" y="14058"/>
                </a:lnTo>
                <a:lnTo>
                  <a:pt x="156807" y="12687"/>
                </a:lnTo>
                <a:close/>
              </a:path>
              <a:path w="174625" h="363854">
                <a:moveTo>
                  <a:pt x="148462" y="9385"/>
                </a:moveTo>
                <a:lnTo>
                  <a:pt x="139804" y="31316"/>
                </a:lnTo>
                <a:lnTo>
                  <a:pt x="149750" y="23492"/>
                </a:lnTo>
                <a:lnTo>
                  <a:pt x="148081" y="12687"/>
                </a:lnTo>
                <a:lnTo>
                  <a:pt x="156807" y="12687"/>
                </a:lnTo>
                <a:lnTo>
                  <a:pt x="148462" y="9385"/>
                </a:lnTo>
                <a:close/>
              </a:path>
              <a:path w="174625" h="363854">
                <a:moveTo>
                  <a:pt x="148081" y="12687"/>
                </a:moveTo>
                <a:lnTo>
                  <a:pt x="149750" y="23492"/>
                </a:lnTo>
                <a:lnTo>
                  <a:pt x="158369" y="16713"/>
                </a:lnTo>
                <a:lnTo>
                  <a:pt x="148081" y="12687"/>
                </a:lnTo>
                <a:close/>
              </a:path>
            </a:pathLst>
          </a:custGeom>
          <a:solidFill>
            <a:srgbClr val="497DBA"/>
          </a:solidFill>
        </p:spPr>
        <p:txBody>
          <a:bodyPr wrap="square" lIns="0" tIns="0" rIns="0" bIns="0" rtlCol="0"/>
          <a:lstStyle/>
          <a:p>
            <a:endParaRPr/>
          </a:p>
        </p:txBody>
      </p:sp>
      <p:sp>
        <p:nvSpPr>
          <p:cNvPr id="54" name="object 54"/>
          <p:cNvSpPr/>
          <p:nvPr/>
        </p:nvSpPr>
        <p:spPr>
          <a:xfrm>
            <a:off x="3050920" y="4584572"/>
            <a:ext cx="337185" cy="396240"/>
          </a:xfrm>
          <a:custGeom>
            <a:avLst/>
            <a:gdLst/>
            <a:ahLst/>
            <a:cxnLst/>
            <a:rect l="l" t="t" r="r" b="b"/>
            <a:pathLst>
              <a:path w="337185" h="396239">
                <a:moveTo>
                  <a:pt x="21336" y="292862"/>
                </a:moveTo>
                <a:lnTo>
                  <a:pt x="18034" y="295147"/>
                </a:lnTo>
                <a:lnTo>
                  <a:pt x="17399" y="298576"/>
                </a:lnTo>
                <a:lnTo>
                  <a:pt x="0" y="396113"/>
                </a:lnTo>
                <a:lnTo>
                  <a:pt x="15578" y="390651"/>
                </a:lnTo>
                <a:lnTo>
                  <a:pt x="12954" y="390651"/>
                </a:lnTo>
                <a:lnTo>
                  <a:pt x="3302" y="382396"/>
                </a:lnTo>
                <a:lnTo>
                  <a:pt x="18643" y="364378"/>
                </a:lnTo>
                <a:lnTo>
                  <a:pt x="29972" y="300863"/>
                </a:lnTo>
                <a:lnTo>
                  <a:pt x="30606" y="297433"/>
                </a:lnTo>
                <a:lnTo>
                  <a:pt x="28321" y="294131"/>
                </a:lnTo>
                <a:lnTo>
                  <a:pt x="21336" y="292862"/>
                </a:lnTo>
                <a:close/>
              </a:path>
              <a:path w="337185" h="396239">
                <a:moveTo>
                  <a:pt x="18643" y="364378"/>
                </a:moveTo>
                <a:lnTo>
                  <a:pt x="3302" y="382396"/>
                </a:lnTo>
                <a:lnTo>
                  <a:pt x="12954" y="390651"/>
                </a:lnTo>
                <a:lnTo>
                  <a:pt x="15440" y="387731"/>
                </a:lnTo>
                <a:lnTo>
                  <a:pt x="14478" y="387731"/>
                </a:lnTo>
                <a:lnTo>
                  <a:pt x="6096" y="380619"/>
                </a:lnTo>
                <a:lnTo>
                  <a:pt x="16394" y="376987"/>
                </a:lnTo>
                <a:lnTo>
                  <a:pt x="18643" y="364378"/>
                </a:lnTo>
                <a:close/>
              </a:path>
              <a:path w="337185" h="396239">
                <a:moveTo>
                  <a:pt x="92583" y="350138"/>
                </a:moveTo>
                <a:lnTo>
                  <a:pt x="28104" y="372857"/>
                </a:lnTo>
                <a:lnTo>
                  <a:pt x="12954" y="390651"/>
                </a:lnTo>
                <a:lnTo>
                  <a:pt x="15578" y="390651"/>
                </a:lnTo>
                <a:lnTo>
                  <a:pt x="96774" y="362203"/>
                </a:lnTo>
                <a:lnTo>
                  <a:pt x="98552" y="358520"/>
                </a:lnTo>
                <a:lnTo>
                  <a:pt x="96266" y="351916"/>
                </a:lnTo>
                <a:lnTo>
                  <a:pt x="92583" y="350138"/>
                </a:lnTo>
                <a:close/>
              </a:path>
              <a:path w="337185" h="396239">
                <a:moveTo>
                  <a:pt x="16394" y="376987"/>
                </a:moveTo>
                <a:lnTo>
                  <a:pt x="6096" y="380619"/>
                </a:lnTo>
                <a:lnTo>
                  <a:pt x="14478" y="387731"/>
                </a:lnTo>
                <a:lnTo>
                  <a:pt x="16394" y="376987"/>
                </a:lnTo>
                <a:close/>
              </a:path>
              <a:path w="337185" h="396239">
                <a:moveTo>
                  <a:pt x="28104" y="372857"/>
                </a:moveTo>
                <a:lnTo>
                  <a:pt x="16394" y="376987"/>
                </a:lnTo>
                <a:lnTo>
                  <a:pt x="14478" y="387731"/>
                </a:lnTo>
                <a:lnTo>
                  <a:pt x="15440" y="387731"/>
                </a:lnTo>
                <a:lnTo>
                  <a:pt x="28104" y="372857"/>
                </a:lnTo>
                <a:close/>
              </a:path>
              <a:path w="337185" h="396239">
                <a:moveTo>
                  <a:pt x="320912" y="19067"/>
                </a:moveTo>
                <a:lnTo>
                  <a:pt x="309120" y="23207"/>
                </a:lnTo>
                <a:lnTo>
                  <a:pt x="18643" y="364378"/>
                </a:lnTo>
                <a:lnTo>
                  <a:pt x="16394" y="376987"/>
                </a:lnTo>
                <a:lnTo>
                  <a:pt x="28104" y="372857"/>
                </a:lnTo>
                <a:lnTo>
                  <a:pt x="318659" y="31596"/>
                </a:lnTo>
                <a:lnTo>
                  <a:pt x="320912" y="19067"/>
                </a:lnTo>
                <a:close/>
              </a:path>
              <a:path w="337185" h="396239">
                <a:moveTo>
                  <a:pt x="336210" y="5460"/>
                </a:moveTo>
                <a:lnTo>
                  <a:pt x="324231" y="5460"/>
                </a:lnTo>
                <a:lnTo>
                  <a:pt x="333882" y="13715"/>
                </a:lnTo>
                <a:lnTo>
                  <a:pt x="318659" y="31596"/>
                </a:lnTo>
                <a:lnTo>
                  <a:pt x="307213" y="95250"/>
                </a:lnTo>
                <a:lnTo>
                  <a:pt x="306578" y="98678"/>
                </a:lnTo>
                <a:lnTo>
                  <a:pt x="308991" y="101981"/>
                </a:lnTo>
                <a:lnTo>
                  <a:pt x="315849" y="103250"/>
                </a:lnTo>
                <a:lnTo>
                  <a:pt x="319151" y="100964"/>
                </a:lnTo>
                <a:lnTo>
                  <a:pt x="319786" y="97535"/>
                </a:lnTo>
                <a:lnTo>
                  <a:pt x="336210" y="5460"/>
                </a:lnTo>
                <a:close/>
              </a:path>
              <a:path w="337185" h="396239">
                <a:moveTo>
                  <a:pt x="337184" y="0"/>
                </a:moveTo>
                <a:lnTo>
                  <a:pt x="240411" y="33908"/>
                </a:lnTo>
                <a:lnTo>
                  <a:pt x="238632" y="37591"/>
                </a:lnTo>
                <a:lnTo>
                  <a:pt x="240919" y="44195"/>
                </a:lnTo>
                <a:lnTo>
                  <a:pt x="244602" y="45974"/>
                </a:lnTo>
                <a:lnTo>
                  <a:pt x="247904" y="44703"/>
                </a:lnTo>
                <a:lnTo>
                  <a:pt x="309120" y="23207"/>
                </a:lnTo>
                <a:lnTo>
                  <a:pt x="324231" y="5460"/>
                </a:lnTo>
                <a:lnTo>
                  <a:pt x="336210" y="5460"/>
                </a:lnTo>
                <a:lnTo>
                  <a:pt x="337184" y="0"/>
                </a:lnTo>
                <a:close/>
              </a:path>
              <a:path w="337185" h="396239">
                <a:moveTo>
                  <a:pt x="327646" y="8381"/>
                </a:moveTo>
                <a:lnTo>
                  <a:pt x="322833" y="8381"/>
                </a:lnTo>
                <a:lnTo>
                  <a:pt x="331089" y="15493"/>
                </a:lnTo>
                <a:lnTo>
                  <a:pt x="320912" y="19067"/>
                </a:lnTo>
                <a:lnTo>
                  <a:pt x="318659" y="31596"/>
                </a:lnTo>
                <a:lnTo>
                  <a:pt x="333882" y="13715"/>
                </a:lnTo>
                <a:lnTo>
                  <a:pt x="327646" y="8381"/>
                </a:lnTo>
                <a:close/>
              </a:path>
              <a:path w="337185" h="396239">
                <a:moveTo>
                  <a:pt x="324231" y="5460"/>
                </a:moveTo>
                <a:lnTo>
                  <a:pt x="309120" y="23207"/>
                </a:lnTo>
                <a:lnTo>
                  <a:pt x="320912" y="19067"/>
                </a:lnTo>
                <a:lnTo>
                  <a:pt x="322833" y="8381"/>
                </a:lnTo>
                <a:lnTo>
                  <a:pt x="327646" y="8381"/>
                </a:lnTo>
                <a:lnTo>
                  <a:pt x="324231" y="5460"/>
                </a:lnTo>
                <a:close/>
              </a:path>
              <a:path w="337185" h="396239">
                <a:moveTo>
                  <a:pt x="322833" y="8381"/>
                </a:moveTo>
                <a:lnTo>
                  <a:pt x="320912" y="19067"/>
                </a:lnTo>
                <a:lnTo>
                  <a:pt x="331089" y="15493"/>
                </a:lnTo>
                <a:lnTo>
                  <a:pt x="322833" y="8381"/>
                </a:lnTo>
                <a:close/>
              </a:path>
            </a:pathLst>
          </a:custGeom>
          <a:solidFill>
            <a:srgbClr val="497DBA"/>
          </a:solidFill>
        </p:spPr>
        <p:txBody>
          <a:bodyPr wrap="square" lIns="0" tIns="0" rIns="0" bIns="0" rtlCol="0"/>
          <a:lstStyle/>
          <a:p>
            <a:endParaRPr/>
          </a:p>
        </p:txBody>
      </p:sp>
      <p:sp>
        <p:nvSpPr>
          <p:cNvPr id="55" name="object 55"/>
          <p:cNvSpPr/>
          <p:nvPr/>
        </p:nvSpPr>
        <p:spPr>
          <a:xfrm>
            <a:off x="4366133" y="3918965"/>
            <a:ext cx="376555" cy="1064260"/>
          </a:xfrm>
          <a:custGeom>
            <a:avLst/>
            <a:gdLst/>
            <a:ahLst/>
            <a:cxnLst/>
            <a:rect l="l" t="t" r="r" b="b"/>
            <a:pathLst>
              <a:path w="376554" h="1064260">
                <a:moveTo>
                  <a:pt x="286257" y="985265"/>
                </a:moveTo>
                <a:lnTo>
                  <a:pt x="282193" y="985392"/>
                </a:lnTo>
                <a:lnTo>
                  <a:pt x="277494" y="990599"/>
                </a:lnTo>
                <a:lnTo>
                  <a:pt x="277621" y="994536"/>
                </a:lnTo>
                <a:lnTo>
                  <a:pt x="280288" y="996949"/>
                </a:lnTo>
                <a:lnTo>
                  <a:pt x="353313" y="1063878"/>
                </a:lnTo>
                <a:lnTo>
                  <a:pt x="355666" y="1053718"/>
                </a:lnTo>
                <a:lnTo>
                  <a:pt x="343534" y="1053718"/>
                </a:lnTo>
                <a:lnTo>
                  <a:pt x="336625" y="1031455"/>
                </a:lnTo>
                <a:lnTo>
                  <a:pt x="288797" y="987551"/>
                </a:lnTo>
                <a:lnTo>
                  <a:pt x="286257" y="985265"/>
                </a:lnTo>
                <a:close/>
              </a:path>
              <a:path w="376554" h="1064260">
                <a:moveTo>
                  <a:pt x="336625" y="1031455"/>
                </a:moveTo>
                <a:lnTo>
                  <a:pt x="343534" y="1053718"/>
                </a:lnTo>
                <a:lnTo>
                  <a:pt x="354351" y="1050416"/>
                </a:lnTo>
                <a:lnTo>
                  <a:pt x="343407" y="1050416"/>
                </a:lnTo>
                <a:lnTo>
                  <a:pt x="345830" y="1039905"/>
                </a:lnTo>
                <a:lnTo>
                  <a:pt x="336625" y="1031455"/>
                </a:lnTo>
                <a:close/>
              </a:path>
              <a:path w="376554" h="1064260">
                <a:moveTo>
                  <a:pt x="367411" y="958976"/>
                </a:moveTo>
                <a:lnTo>
                  <a:pt x="363981" y="961008"/>
                </a:lnTo>
                <a:lnTo>
                  <a:pt x="363219" y="964437"/>
                </a:lnTo>
                <a:lnTo>
                  <a:pt x="348653" y="1027652"/>
                </a:lnTo>
                <a:lnTo>
                  <a:pt x="355600" y="1050035"/>
                </a:lnTo>
                <a:lnTo>
                  <a:pt x="343534" y="1053718"/>
                </a:lnTo>
                <a:lnTo>
                  <a:pt x="355666" y="1053718"/>
                </a:lnTo>
                <a:lnTo>
                  <a:pt x="375665" y="967358"/>
                </a:lnTo>
                <a:lnTo>
                  <a:pt x="376427" y="963929"/>
                </a:lnTo>
                <a:lnTo>
                  <a:pt x="374268" y="960500"/>
                </a:lnTo>
                <a:lnTo>
                  <a:pt x="367411" y="958976"/>
                </a:lnTo>
                <a:close/>
              </a:path>
              <a:path w="376554" h="1064260">
                <a:moveTo>
                  <a:pt x="345830" y="1039905"/>
                </a:moveTo>
                <a:lnTo>
                  <a:pt x="343407" y="1050416"/>
                </a:lnTo>
                <a:lnTo>
                  <a:pt x="353821" y="1047241"/>
                </a:lnTo>
                <a:lnTo>
                  <a:pt x="345830" y="1039905"/>
                </a:lnTo>
                <a:close/>
              </a:path>
              <a:path w="376554" h="1064260">
                <a:moveTo>
                  <a:pt x="348653" y="1027652"/>
                </a:moveTo>
                <a:lnTo>
                  <a:pt x="345830" y="1039905"/>
                </a:lnTo>
                <a:lnTo>
                  <a:pt x="353821" y="1047241"/>
                </a:lnTo>
                <a:lnTo>
                  <a:pt x="343407" y="1050416"/>
                </a:lnTo>
                <a:lnTo>
                  <a:pt x="354351" y="1050416"/>
                </a:lnTo>
                <a:lnTo>
                  <a:pt x="355600" y="1050035"/>
                </a:lnTo>
                <a:lnTo>
                  <a:pt x="348653" y="1027652"/>
                </a:lnTo>
                <a:close/>
              </a:path>
              <a:path w="376554" h="1064260">
                <a:moveTo>
                  <a:pt x="30576" y="24065"/>
                </a:moveTo>
                <a:lnTo>
                  <a:pt x="27757" y="36297"/>
                </a:lnTo>
                <a:lnTo>
                  <a:pt x="336625" y="1031455"/>
                </a:lnTo>
                <a:lnTo>
                  <a:pt x="345830" y="1039905"/>
                </a:lnTo>
                <a:lnTo>
                  <a:pt x="348653" y="1027652"/>
                </a:lnTo>
                <a:lnTo>
                  <a:pt x="39842" y="32552"/>
                </a:lnTo>
                <a:lnTo>
                  <a:pt x="30576" y="24065"/>
                </a:lnTo>
                <a:close/>
              </a:path>
              <a:path w="376554" h="1064260">
                <a:moveTo>
                  <a:pt x="23113" y="0"/>
                </a:moveTo>
                <a:lnTo>
                  <a:pt x="762" y="96519"/>
                </a:lnTo>
                <a:lnTo>
                  <a:pt x="0" y="99948"/>
                </a:lnTo>
                <a:lnTo>
                  <a:pt x="2158" y="103377"/>
                </a:lnTo>
                <a:lnTo>
                  <a:pt x="5587" y="104139"/>
                </a:lnTo>
                <a:lnTo>
                  <a:pt x="9016" y="105028"/>
                </a:lnTo>
                <a:lnTo>
                  <a:pt x="12445" y="102869"/>
                </a:lnTo>
                <a:lnTo>
                  <a:pt x="13207" y="99440"/>
                </a:lnTo>
                <a:lnTo>
                  <a:pt x="27757" y="36297"/>
                </a:lnTo>
                <a:lnTo>
                  <a:pt x="20827" y="13969"/>
                </a:lnTo>
                <a:lnTo>
                  <a:pt x="32892" y="10159"/>
                </a:lnTo>
                <a:lnTo>
                  <a:pt x="34218" y="10159"/>
                </a:lnTo>
                <a:lnTo>
                  <a:pt x="23113" y="0"/>
                </a:lnTo>
                <a:close/>
              </a:path>
              <a:path w="376554" h="1064260">
                <a:moveTo>
                  <a:pt x="34218" y="10159"/>
                </a:moveTo>
                <a:lnTo>
                  <a:pt x="32892" y="10159"/>
                </a:lnTo>
                <a:lnTo>
                  <a:pt x="39842" y="32552"/>
                </a:lnTo>
                <a:lnTo>
                  <a:pt x="87629" y="76326"/>
                </a:lnTo>
                <a:lnTo>
                  <a:pt x="90169" y="78739"/>
                </a:lnTo>
                <a:lnTo>
                  <a:pt x="94233" y="78485"/>
                </a:lnTo>
                <a:lnTo>
                  <a:pt x="96646" y="75945"/>
                </a:lnTo>
                <a:lnTo>
                  <a:pt x="98932" y="73405"/>
                </a:lnTo>
                <a:lnTo>
                  <a:pt x="98805" y="69341"/>
                </a:lnTo>
                <a:lnTo>
                  <a:pt x="96265" y="66928"/>
                </a:lnTo>
                <a:lnTo>
                  <a:pt x="34218" y="10159"/>
                </a:lnTo>
                <a:close/>
              </a:path>
              <a:path w="376554" h="1064260">
                <a:moveTo>
                  <a:pt x="32892" y="10159"/>
                </a:moveTo>
                <a:lnTo>
                  <a:pt x="20827" y="13969"/>
                </a:lnTo>
                <a:lnTo>
                  <a:pt x="27757" y="36297"/>
                </a:lnTo>
                <a:lnTo>
                  <a:pt x="30576" y="24065"/>
                </a:lnTo>
                <a:lnTo>
                  <a:pt x="22605" y="16763"/>
                </a:lnTo>
                <a:lnTo>
                  <a:pt x="33019" y="13461"/>
                </a:lnTo>
                <a:lnTo>
                  <a:pt x="33917" y="13461"/>
                </a:lnTo>
                <a:lnTo>
                  <a:pt x="32892" y="10159"/>
                </a:lnTo>
                <a:close/>
              </a:path>
              <a:path w="376554" h="1064260">
                <a:moveTo>
                  <a:pt x="33917" y="13461"/>
                </a:moveTo>
                <a:lnTo>
                  <a:pt x="33019" y="13461"/>
                </a:lnTo>
                <a:lnTo>
                  <a:pt x="30576" y="24065"/>
                </a:lnTo>
                <a:lnTo>
                  <a:pt x="39842" y="32552"/>
                </a:lnTo>
                <a:lnTo>
                  <a:pt x="33917" y="13461"/>
                </a:lnTo>
                <a:close/>
              </a:path>
              <a:path w="376554" h="1064260">
                <a:moveTo>
                  <a:pt x="33019" y="13461"/>
                </a:moveTo>
                <a:lnTo>
                  <a:pt x="22605" y="16763"/>
                </a:lnTo>
                <a:lnTo>
                  <a:pt x="30576" y="24065"/>
                </a:lnTo>
                <a:lnTo>
                  <a:pt x="33019" y="13461"/>
                </a:lnTo>
                <a:close/>
              </a:path>
            </a:pathLst>
          </a:custGeom>
          <a:solidFill>
            <a:srgbClr val="497DBA"/>
          </a:solidFill>
        </p:spPr>
        <p:txBody>
          <a:bodyPr wrap="square" lIns="0" tIns="0" rIns="0" bIns="0" rtlCol="0"/>
          <a:lstStyle/>
          <a:p>
            <a:endParaRPr/>
          </a:p>
        </p:txBody>
      </p:sp>
      <p:sp>
        <p:nvSpPr>
          <p:cNvPr id="56" name="object 56"/>
          <p:cNvSpPr/>
          <p:nvPr/>
        </p:nvSpPr>
        <p:spPr>
          <a:xfrm>
            <a:off x="5657850" y="3603244"/>
            <a:ext cx="739140" cy="1208405"/>
          </a:xfrm>
          <a:custGeom>
            <a:avLst/>
            <a:gdLst/>
            <a:ahLst/>
            <a:cxnLst/>
            <a:rect l="l" t="t" r="r" b="b"/>
            <a:pathLst>
              <a:path w="739139" h="1208404">
                <a:moveTo>
                  <a:pt x="654685" y="1148079"/>
                </a:moveTo>
                <a:lnTo>
                  <a:pt x="650875" y="1149222"/>
                </a:lnTo>
                <a:lnTo>
                  <a:pt x="649224" y="1152397"/>
                </a:lnTo>
                <a:lnTo>
                  <a:pt x="647573" y="1155445"/>
                </a:lnTo>
                <a:lnTo>
                  <a:pt x="648715" y="1159255"/>
                </a:lnTo>
                <a:lnTo>
                  <a:pt x="739013" y="1207896"/>
                </a:lnTo>
                <a:lnTo>
                  <a:pt x="738861" y="1200530"/>
                </a:lnTo>
                <a:lnTo>
                  <a:pt x="727075" y="1200530"/>
                </a:lnTo>
                <a:lnTo>
                  <a:pt x="714813" y="1180491"/>
                </a:lnTo>
                <a:lnTo>
                  <a:pt x="657860" y="1149730"/>
                </a:lnTo>
                <a:lnTo>
                  <a:pt x="654685" y="1148079"/>
                </a:lnTo>
                <a:close/>
              </a:path>
              <a:path w="739139" h="1208404">
                <a:moveTo>
                  <a:pt x="714813" y="1180491"/>
                </a:moveTo>
                <a:lnTo>
                  <a:pt x="727075" y="1200530"/>
                </a:lnTo>
                <a:lnTo>
                  <a:pt x="732264" y="1197355"/>
                </a:lnTo>
                <a:lnTo>
                  <a:pt x="726186" y="1197355"/>
                </a:lnTo>
                <a:lnTo>
                  <a:pt x="725951" y="1186507"/>
                </a:lnTo>
                <a:lnTo>
                  <a:pt x="714813" y="1180491"/>
                </a:lnTo>
                <a:close/>
              </a:path>
              <a:path w="739139" h="1208404">
                <a:moveTo>
                  <a:pt x="734060" y="1102613"/>
                </a:moveTo>
                <a:lnTo>
                  <a:pt x="730503" y="1102613"/>
                </a:lnTo>
                <a:lnTo>
                  <a:pt x="726948" y="1102740"/>
                </a:lnTo>
                <a:lnTo>
                  <a:pt x="724280" y="1105661"/>
                </a:lnTo>
                <a:lnTo>
                  <a:pt x="724280" y="1109090"/>
                </a:lnTo>
                <a:lnTo>
                  <a:pt x="725681" y="1174003"/>
                </a:lnTo>
                <a:lnTo>
                  <a:pt x="737870" y="1193926"/>
                </a:lnTo>
                <a:lnTo>
                  <a:pt x="727075" y="1200530"/>
                </a:lnTo>
                <a:lnTo>
                  <a:pt x="738861" y="1200530"/>
                </a:lnTo>
                <a:lnTo>
                  <a:pt x="736986" y="1109090"/>
                </a:lnTo>
                <a:lnTo>
                  <a:pt x="736980" y="1105280"/>
                </a:lnTo>
                <a:lnTo>
                  <a:pt x="734060" y="1102613"/>
                </a:lnTo>
                <a:close/>
              </a:path>
              <a:path w="739139" h="1208404">
                <a:moveTo>
                  <a:pt x="725951" y="1186507"/>
                </a:moveTo>
                <a:lnTo>
                  <a:pt x="726186" y="1197355"/>
                </a:lnTo>
                <a:lnTo>
                  <a:pt x="735457" y="1191640"/>
                </a:lnTo>
                <a:lnTo>
                  <a:pt x="725951" y="1186507"/>
                </a:lnTo>
                <a:close/>
              </a:path>
              <a:path w="739139" h="1208404">
                <a:moveTo>
                  <a:pt x="725681" y="1174003"/>
                </a:moveTo>
                <a:lnTo>
                  <a:pt x="725951" y="1186507"/>
                </a:lnTo>
                <a:lnTo>
                  <a:pt x="735457" y="1191640"/>
                </a:lnTo>
                <a:lnTo>
                  <a:pt x="726186" y="1197355"/>
                </a:lnTo>
                <a:lnTo>
                  <a:pt x="732264" y="1197355"/>
                </a:lnTo>
                <a:lnTo>
                  <a:pt x="737870" y="1193926"/>
                </a:lnTo>
                <a:lnTo>
                  <a:pt x="725681" y="1174003"/>
                </a:lnTo>
                <a:close/>
              </a:path>
              <a:path w="739139" h="1208404">
                <a:moveTo>
                  <a:pt x="13189" y="21563"/>
                </a:moveTo>
                <a:lnTo>
                  <a:pt x="13463" y="34232"/>
                </a:lnTo>
                <a:lnTo>
                  <a:pt x="714813" y="1180491"/>
                </a:lnTo>
                <a:lnTo>
                  <a:pt x="725951" y="1186507"/>
                </a:lnTo>
                <a:lnTo>
                  <a:pt x="725681" y="1174003"/>
                </a:lnTo>
                <a:lnTo>
                  <a:pt x="24340" y="27559"/>
                </a:lnTo>
                <a:lnTo>
                  <a:pt x="13189" y="21563"/>
                </a:lnTo>
                <a:close/>
              </a:path>
              <a:path w="739139" h="1208404">
                <a:moveTo>
                  <a:pt x="0" y="0"/>
                </a:moveTo>
                <a:lnTo>
                  <a:pt x="2150" y="98805"/>
                </a:lnTo>
                <a:lnTo>
                  <a:pt x="2159" y="102615"/>
                </a:lnTo>
                <a:lnTo>
                  <a:pt x="5079" y="105409"/>
                </a:lnTo>
                <a:lnTo>
                  <a:pt x="8636" y="105409"/>
                </a:lnTo>
                <a:lnTo>
                  <a:pt x="12064" y="105282"/>
                </a:lnTo>
                <a:lnTo>
                  <a:pt x="14859" y="102361"/>
                </a:lnTo>
                <a:lnTo>
                  <a:pt x="14859" y="98805"/>
                </a:lnTo>
                <a:lnTo>
                  <a:pt x="13463" y="34232"/>
                </a:lnTo>
                <a:lnTo>
                  <a:pt x="1142" y="14096"/>
                </a:lnTo>
                <a:lnTo>
                  <a:pt x="12064" y="7492"/>
                </a:lnTo>
                <a:lnTo>
                  <a:pt x="13912" y="7492"/>
                </a:lnTo>
                <a:lnTo>
                  <a:pt x="0" y="0"/>
                </a:lnTo>
                <a:close/>
              </a:path>
              <a:path w="739139" h="1208404">
                <a:moveTo>
                  <a:pt x="13912" y="7492"/>
                </a:moveTo>
                <a:lnTo>
                  <a:pt x="12064" y="7492"/>
                </a:lnTo>
                <a:lnTo>
                  <a:pt x="24340" y="27559"/>
                </a:lnTo>
                <a:lnTo>
                  <a:pt x="84327" y="59816"/>
                </a:lnTo>
                <a:lnTo>
                  <a:pt x="88264" y="58673"/>
                </a:lnTo>
                <a:lnTo>
                  <a:pt x="91566" y="52577"/>
                </a:lnTo>
                <a:lnTo>
                  <a:pt x="90424" y="48640"/>
                </a:lnTo>
                <a:lnTo>
                  <a:pt x="87249" y="46989"/>
                </a:lnTo>
                <a:lnTo>
                  <a:pt x="13912" y="7492"/>
                </a:lnTo>
                <a:close/>
              </a:path>
              <a:path w="739139" h="1208404">
                <a:moveTo>
                  <a:pt x="12064" y="7492"/>
                </a:moveTo>
                <a:lnTo>
                  <a:pt x="1142" y="14096"/>
                </a:lnTo>
                <a:lnTo>
                  <a:pt x="13463" y="34232"/>
                </a:lnTo>
                <a:lnTo>
                  <a:pt x="13189" y="21563"/>
                </a:lnTo>
                <a:lnTo>
                  <a:pt x="3555" y="16382"/>
                </a:lnTo>
                <a:lnTo>
                  <a:pt x="12953" y="10667"/>
                </a:lnTo>
                <a:lnTo>
                  <a:pt x="14007" y="10667"/>
                </a:lnTo>
                <a:lnTo>
                  <a:pt x="12064" y="7492"/>
                </a:lnTo>
                <a:close/>
              </a:path>
              <a:path w="739139" h="1208404">
                <a:moveTo>
                  <a:pt x="14007" y="10667"/>
                </a:moveTo>
                <a:lnTo>
                  <a:pt x="12953" y="10667"/>
                </a:lnTo>
                <a:lnTo>
                  <a:pt x="13189" y="21563"/>
                </a:lnTo>
                <a:lnTo>
                  <a:pt x="24340" y="27559"/>
                </a:lnTo>
                <a:lnTo>
                  <a:pt x="14007" y="10667"/>
                </a:lnTo>
                <a:close/>
              </a:path>
              <a:path w="739139" h="1208404">
                <a:moveTo>
                  <a:pt x="12953" y="10667"/>
                </a:moveTo>
                <a:lnTo>
                  <a:pt x="3555" y="16382"/>
                </a:lnTo>
                <a:lnTo>
                  <a:pt x="13189" y="21563"/>
                </a:lnTo>
                <a:lnTo>
                  <a:pt x="12953" y="10667"/>
                </a:lnTo>
                <a:close/>
              </a:path>
            </a:pathLst>
          </a:custGeom>
          <a:solidFill>
            <a:srgbClr val="497DBA"/>
          </a:solidFill>
        </p:spPr>
        <p:txBody>
          <a:bodyPr wrap="square" lIns="0" tIns="0" rIns="0" bIns="0" rtlCol="0"/>
          <a:lstStyle/>
          <a:p>
            <a:endParaRPr/>
          </a:p>
        </p:txBody>
      </p:sp>
      <p:sp>
        <p:nvSpPr>
          <p:cNvPr id="57" name="object 57"/>
          <p:cNvSpPr txBox="1"/>
          <p:nvPr/>
        </p:nvSpPr>
        <p:spPr>
          <a:xfrm>
            <a:off x="59706" y="3677856"/>
            <a:ext cx="1115695" cy="584835"/>
          </a:xfrm>
          <a:prstGeom prst="rect">
            <a:avLst/>
          </a:prstGeom>
          <a:solidFill>
            <a:srgbClr val="4F81BC"/>
          </a:solidFill>
          <a:ln w="9525">
            <a:solidFill>
              <a:srgbClr val="FF0000"/>
            </a:solidFill>
          </a:ln>
        </p:spPr>
        <p:txBody>
          <a:bodyPr vert="horz" wrap="square" lIns="0" tIns="69850" rIns="0" bIns="0" rtlCol="0">
            <a:spAutoFit/>
          </a:bodyPr>
          <a:lstStyle/>
          <a:p>
            <a:pPr marL="86360" marR="161925">
              <a:lnSpc>
                <a:spcPts val="1789"/>
              </a:lnSpc>
              <a:spcBef>
                <a:spcPts val="550"/>
              </a:spcBef>
            </a:pPr>
            <a:r>
              <a:rPr sz="1600" spc="-5" dirty="0">
                <a:latin typeface="MS UI Gothic"/>
                <a:cs typeface="MS UI Gothic"/>
              </a:rPr>
              <a:t>国際標準  </a:t>
            </a:r>
            <a:r>
              <a:rPr sz="1600" spc="195" dirty="0">
                <a:latin typeface="MS UI Gothic"/>
                <a:cs typeface="MS UI Gothic"/>
              </a:rPr>
              <a:t>プ</a:t>
            </a:r>
            <a:r>
              <a:rPr sz="1600" spc="140" dirty="0">
                <a:latin typeface="MS UI Gothic"/>
                <a:cs typeface="MS UI Gothic"/>
              </a:rPr>
              <a:t>ロトコル</a:t>
            </a:r>
            <a:endParaRPr sz="1600">
              <a:latin typeface="MS UI Gothic"/>
              <a:cs typeface="MS UI Gothic"/>
            </a:endParaRPr>
          </a:p>
        </p:txBody>
      </p:sp>
      <p:sp>
        <p:nvSpPr>
          <p:cNvPr id="58" name="object 58"/>
          <p:cNvSpPr/>
          <p:nvPr/>
        </p:nvSpPr>
        <p:spPr>
          <a:xfrm>
            <a:off x="7531734" y="4444619"/>
            <a:ext cx="1202055" cy="768985"/>
          </a:xfrm>
          <a:custGeom>
            <a:avLst/>
            <a:gdLst/>
            <a:ahLst/>
            <a:cxnLst/>
            <a:rect l="l" t="t" r="r" b="b"/>
            <a:pathLst>
              <a:path w="1202054" h="768985">
                <a:moveTo>
                  <a:pt x="1073404" y="0"/>
                </a:moveTo>
                <a:lnTo>
                  <a:pt x="128143" y="0"/>
                </a:lnTo>
                <a:lnTo>
                  <a:pt x="78277" y="10074"/>
                </a:lnTo>
                <a:lnTo>
                  <a:pt x="37544" y="37544"/>
                </a:lnTo>
                <a:lnTo>
                  <a:pt x="10074" y="78277"/>
                </a:lnTo>
                <a:lnTo>
                  <a:pt x="0" y="128142"/>
                </a:lnTo>
                <a:lnTo>
                  <a:pt x="0" y="640714"/>
                </a:lnTo>
                <a:lnTo>
                  <a:pt x="10074" y="690633"/>
                </a:lnTo>
                <a:lnTo>
                  <a:pt x="37544" y="731361"/>
                </a:lnTo>
                <a:lnTo>
                  <a:pt x="78277" y="758801"/>
                </a:lnTo>
                <a:lnTo>
                  <a:pt x="128143" y="768857"/>
                </a:lnTo>
                <a:lnTo>
                  <a:pt x="1073404" y="768857"/>
                </a:lnTo>
                <a:lnTo>
                  <a:pt x="1123322" y="758801"/>
                </a:lnTo>
                <a:lnTo>
                  <a:pt x="1164050" y="731361"/>
                </a:lnTo>
                <a:lnTo>
                  <a:pt x="1191490" y="690633"/>
                </a:lnTo>
                <a:lnTo>
                  <a:pt x="1201547" y="640714"/>
                </a:lnTo>
                <a:lnTo>
                  <a:pt x="1201547" y="128142"/>
                </a:lnTo>
                <a:lnTo>
                  <a:pt x="1191490" y="78277"/>
                </a:lnTo>
                <a:lnTo>
                  <a:pt x="1164050" y="37544"/>
                </a:lnTo>
                <a:lnTo>
                  <a:pt x="1123322" y="10074"/>
                </a:lnTo>
                <a:lnTo>
                  <a:pt x="1073404" y="0"/>
                </a:lnTo>
                <a:close/>
              </a:path>
            </a:pathLst>
          </a:custGeom>
          <a:solidFill>
            <a:srgbClr val="FBFAF8"/>
          </a:solidFill>
        </p:spPr>
        <p:txBody>
          <a:bodyPr wrap="square" lIns="0" tIns="0" rIns="0" bIns="0" rtlCol="0"/>
          <a:lstStyle/>
          <a:p>
            <a:endParaRPr/>
          </a:p>
        </p:txBody>
      </p:sp>
      <p:sp>
        <p:nvSpPr>
          <p:cNvPr id="59" name="object 59"/>
          <p:cNvSpPr/>
          <p:nvPr/>
        </p:nvSpPr>
        <p:spPr>
          <a:xfrm>
            <a:off x="7531734" y="4444619"/>
            <a:ext cx="1202055" cy="768985"/>
          </a:xfrm>
          <a:custGeom>
            <a:avLst/>
            <a:gdLst/>
            <a:ahLst/>
            <a:cxnLst/>
            <a:rect l="l" t="t" r="r" b="b"/>
            <a:pathLst>
              <a:path w="1202054" h="768985">
                <a:moveTo>
                  <a:pt x="0" y="128142"/>
                </a:moveTo>
                <a:lnTo>
                  <a:pt x="10074" y="78277"/>
                </a:lnTo>
                <a:lnTo>
                  <a:pt x="37544" y="37544"/>
                </a:lnTo>
                <a:lnTo>
                  <a:pt x="78277" y="10074"/>
                </a:lnTo>
                <a:lnTo>
                  <a:pt x="128143" y="0"/>
                </a:lnTo>
                <a:lnTo>
                  <a:pt x="1073404" y="0"/>
                </a:lnTo>
                <a:lnTo>
                  <a:pt x="1123322" y="10074"/>
                </a:lnTo>
                <a:lnTo>
                  <a:pt x="1164050" y="37544"/>
                </a:lnTo>
                <a:lnTo>
                  <a:pt x="1191490" y="78277"/>
                </a:lnTo>
                <a:lnTo>
                  <a:pt x="1201547" y="128142"/>
                </a:lnTo>
                <a:lnTo>
                  <a:pt x="1201547" y="640714"/>
                </a:lnTo>
                <a:lnTo>
                  <a:pt x="1191490" y="690633"/>
                </a:lnTo>
                <a:lnTo>
                  <a:pt x="1164050" y="731361"/>
                </a:lnTo>
                <a:lnTo>
                  <a:pt x="1123322" y="758801"/>
                </a:lnTo>
                <a:lnTo>
                  <a:pt x="1073404" y="768857"/>
                </a:lnTo>
                <a:lnTo>
                  <a:pt x="128143" y="768857"/>
                </a:lnTo>
                <a:lnTo>
                  <a:pt x="78277" y="758801"/>
                </a:lnTo>
                <a:lnTo>
                  <a:pt x="37544" y="731361"/>
                </a:lnTo>
                <a:lnTo>
                  <a:pt x="10074" y="690633"/>
                </a:lnTo>
                <a:lnTo>
                  <a:pt x="0" y="640714"/>
                </a:lnTo>
                <a:lnTo>
                  <a:pt x="0" y="128142"/>
                </a:lnTo>
                <a:close/>
              </a:path>
            </a:pathLst>
          </a:custGeom>
          <a:ln w="9525">
            <a:solidFill>
              <a:srgbClr val="000000"/>
            </a:solidFill>
          </a:ln>
        </p:spPr>
        <p:txBody>
          <a:bodyPr wrap="square" lIns="0" tIns="0" rIns="0" bIns="0" rtlCol="0"/>
          <a:lstStyle/>
          <a:p>
            <a:endParaRPr/>
          </a:p>
        </p:txBody>
      </p:sp>
      <p:sp>
        <p:nvSpPr>
          <p:cNvPr id="60" name="object 60"/>
          <p:cNvSpPr txBox="1"/>
          <p:nvPr/>
        </p:nvSpPr>
        <p:spPr>
          <a:xfrm>
            <a:off x="7664957" y="4555997"/>
            <a:ext cx="938530" cy="516890"/>
          </a:xfrm>
          <a:prstGeom prst="rect">
            <a:avLst/>
          </a:prstGeom>
        </p:spPr>
        <p:txBody>
          <a:bodyPr vert="horz" wrap="square" lIns="0" tIns="0" rIns="0" bIns="0" rtlCol="0">
            <a:spAutoFit/>
          </a:bodyPr>
          <a:lstStyle/>
          <a:p>
            <a:pPr marL="265430" marR="5080" indent="-253365">
              <a:lnSpc>
                <a:spcPts val="2060"/>
              </a:lnSpc>
            </a:pPr>
            <a:r>
              <a:rPr sz="1800" b="1" spc="-5" dirty="0">
                <a:latin typeface="Microsoft YaHei"/>
                <a:cs typeface="Microsoft YaHei"/>
              </a:rPr>
              <a:t>会計サー  </a:t>
            </a:r>
            <a:r>
              <a:rPr sz="1800" b="1" spc="-210" dirty="0">
                <a:latin typeface="Microsoft YaHei"/>
                <a:cs typeface="Microsoft YaHei"/>
              </a:rPr>
              <a:t>ビス</a:t>
            </a:r>
            <a:endParaRPr sz="1800">
              <a:latin typeface="Microsoft YaHei"/>
              <a:cs typeface="Microsoft YaHei"/>
            </a:endParaRPr>
          </a:p>
        </p:txBody>
      </p:sp>
      <p:sp>
        <p:nvSpPr>
          <p:cNvPr id="61" name="object 61"/>
          <p:cNvSpPr/>
          <p:nvPr/>
        </p:nvSpPr>
        <p:spPr>
          <a:xfrm>
            <a:off x="7860792" y="5806211"/>
            <a:ext cx="915035" cy="504190"/>
          </a:xfrm>
          <a:custGeom>
            <a:avLst/>
            <a:gdLst/>
            <a:ahLst/>
            <a:cxnLst/>
            <a:rect l="l" t="t" r="r" b="b"/>
            <a:pathLst>
              <a:path w="915034" h="504189">
                <a:moveTo>
                  <a:pt x="830579" y="0"/>
                </a:moveTo>
                <a:lnTo>
                  <a:pt x="84074" y="0"/>
                </a:lnTo>
                <a:lnTo>
                  <a:pt x="51327" y="6602"/>
                </a:lnTo>
                <a:lnTo>
                  <a:pt x="24606" y="24607"/>
                </a:lnTo>
                <a:lnTo>
                  <a:pt x="6600" y="51311"/>
                </a:lnTo>
                <a:lnTo>
                  <a:pt x="0" y="84010"/>
                </a:lnTo>
                <a:lnTo>
                  <a:pt x="0" y="420052"/>
                </a:lnTo>
                <a:lnTo>
                  <a:pt x="6600" y="452751"/>
                </a:lnTo>
                <a:lnTo>
                  <a:pt x="24606" y="479455"/>
                </a:lnTo>
                <a:lnTo>
                  <a:pt x="51327" y="497460"/>
                </a:lnTo>
                <a:lnTo>
                  <a:pt x="84074" y="504062"/>
                </a:lnTo>
                <a:lnTo>
                  <a:pt x="830579" y="504062"/>
                </a:lnTo>
                <a:lnTo>
                  <a:pt x="863326" y="497460"/>
                </a:lnTo>
                <a:lnTo>
                  <a:pt x="890047" y="479455"/>
                </a:lnTo>
                <a:lnTo>
                  <a:pt x="908053" y="452751"/>
                </a:lnTo>
                <a:lnTo>
                  <a:pt x="914653" y="420052"/>
                </a:lnTo>
                <a:lnTo>
                  <a:pt x="914653" y="84010"/>
                </a:lnTo>
                <a:lnTo>
                  <a:pt x="908053" y="51311"/>
                </a:lnTo>
                <a:lnTo>
                  <a:pt x="890047" y="24607"/>
                </a:lnTo>
                <a:lnTo>
                  <a:pt x="863326" y="6602"/>
                </a:lnTo>
                <a:lnTo>
                  <a:pt x="830579" y="0"/>
                </a:lnTo>
                <a:close/>
              </a:path>
            </a:pathLst>
          </a:custGeom>
          <a:solidFill>
            <a:srgbClr val="FCEADA"/>
          </a:solidFill>
        </p:spPr>
        <p:txBody>
          <a:bodyPr wrap="square" lIns="0" tIns="0" rIns="0" bIns="0" rtlCol="0"/>
          <a:lstStyle/>
          <a:p>
            <a:endParaRPr/>
          </a:p>
        </p:txBody>
      </p:sp>
      <p:sp>
        <p:nvSpPr>
          <p:cNvPr id="62" name="object 62"/>
          <p:cNvSpPr/>
          <p:nvPr/>
        </p:nvSpPr>
        <p:spPr>
          <a:xfrm>
            <a:off x="7860792" y="5806211"/>
            <a:ext cx="915035" cy="504190"/>
          </a:xfrm>
          <a:custGeom>
            <a:avLst/>
            <a:gdLst/>
            <a:ahLst/>
            <a:cxnLst/>
            <a:rect l="l" t="t" r="r" b="b"/>
            <a:pathLst>
              <a:path w="915034" h="504189">
                <a:moveTo>
                  <a:pt x="0" y="84010"/>
                </a:moveTo>
                <a:lnTo>
                  <a:pt x="6600" y="51311"/>
                </a:lnTo>
                <a:lnTo>
                  <a:pt x="24606" y="24607"/>
                </a:lnTo>
                <a:lnTo>
                  <a:pt x="51327" y="6602"/>
                </a:lnTo>
                <a:lnTo>
                  <a:pt x="84074" y="0"/>
                </a:lnTo>
                <a:lnTo>
                  <a:pt x="830579" y="0"/>
                </a:lnTo>
                <a:lnTo>
                  <a:pt x="863326" y="6602"/>
                </a:lnTo>
                <a:lnTo>
                  <a:pt x="890047" y="24607"/>
                </a:lnTo>
                <a:lnTo>
                  <a:pt x="908053" y="51311"/>
                </a:lnTo>
                <a:lnTo>
                  <a:pt x="914653" y="84010"/>
                </a:lnTo>
                <a:lnTo>
                  <a:pt x="914653" y="420052"/>
                </a:lnTo>
                <a:lnTo>
                  <a:pt x="908053" y="452751"/>
                </a:lnTo>
                <a:lnTo>
                  <a:pt x="890047" y="479455"/>
                </a:lnTo>
                <a:lnTo>
                  <a:pt x="863326" y="497460"/>
                </a:lnTo>
                <a:lnTo>
                  <a:pt x="830579" y="504062"/>
                </a:lnTo>
                <a:lnTo>
                  <a:pt x="84074" y="504062"/>
                </a:lnTo>
                <a:lnTo>
                  <a:pt x="51327" y="497460"/>
                </a:lnTo>
                <a:lnTo>
                  <a:pt x="24606" y="479455"/>
                </a:lnTo>
                <a:lnTo>
                  <a:pt x="6600" y="452751"/>
                </a:lnTo>
                <a:lnTo>
                  <a:pt x="0" y="420052"/>
                </a:lnTo>
                <a:lnTo>
                  <a:pt x="0" y="84010"/>
                </a:lnTo>
                <a:close/>
              </a:path>
            </a:pathLst>
          </a:custGeom>
          <a:ln w="25400">
            <a:solidFill>
              <a:srgbClr val="385D89"/>
            </a:solidFill>
          </a:ln>
        </p:spPr>
        <p:txBody>
          <a:bodyPr wrap="square" lIns="0" tIns="0" rIns="0" bIns="0" rtlCol="0"/>
          <a:lstStyle/>
          <a:p>
            <a:endParaRPr/>
          </a:p>
        </p:txBody>
      </p:sp>
      <p:sp>
        <p:nvSpPr>
          <p:cNvPr id="63" name="object 63"/>
          <p:cNvSpPr txBox="1"/>
          <p:nvPr/>
        </p:nvSpPr>
        <p:spPr>
          <a:xfrm>
            <a:off x="8100441" y="5895644"/>
            <a:ext cx="438784" cy="330835"/>
          </a:xfrm>
          <a:prstGeom prst="rect">
            <a:avLst/>
          </a:prstGeom>
        </p:spPr>
        <p:txBody>
          <a:bodyPr vert="horz" wrap="square" lIns="0" tIns="0" rIns="0" bIns="0" rtlCol="0">
            <a:spAutoFit/>
          </a:bodyPr>
          <a:lstStyle/>
          <a:p>
            <a:pPr marL="12700">
              <a:lnSpc>
                <a:spcPct val="100000"/>
              </a:lnSpc>
            </a:pPr>
            <a:r>
              <a:rPr sz="2000" spc="-5" dirty="0">
                <a:latin typeface="Calibri"/>
                <a:cs typeface="Calibri"/>
              </a:rPr>
              <a:t>H</a:t>
            </a:r>
            <a:r>
              <a:rPr sz="2000" dirty="0">
                <a:latin typeface="MS UI Gothic"/>
                <a:cs typeface="MS UI Gothic"/>
              </a:rPr>
              <a:t>社</a:t>
            </a:r>
            <a:endParaRPr sz="2000">
              <a:latin typeface="MS UI Gothic"/>
              <a:cs typeface="MS UI Gothic"/>
            </a:endParaRPr>
          </a:p>
        </p:txBody>
      </p:sp>
      <p:sp>
        <p:nvSpPr>
          <p:cNvPr id="64" name="object 64"/>
          <p:cNvSpPr txBox="1"/>
          <p:nvPr/>
        </p:nvSpPr>
        <p:spPr>
          <a:xfrm>
            <a:off x="7734681" y="2913888"/>
            <a:ext cx="881380" cy="548005"/>
          </a:xfrm>
          <a:prstGeom prst="rect">
            <a:avLst/>
          </a:prstGeom>
        </p:spPr>
        <p:txBody>
          <a:bodyPr vert="horz" wrap="square" lIns="0" tIns="0" rIns="0" bIns="0" rtlCol="0">
            <a:spAutoFit/>
          </a:bodyPr>
          <a:lstStyle/>
          <a:p>
            <a:pPr marL="12700" marR="5080" indent="1270">
              <a:lnSpc>
                <a:spcPct val="100000"/>
              </a:lnSpc>
            </a:pPr>
            <a:r>
              <a:rPr sz="1800" b="1" spc="10" dirty="0">
                <a:latin typeface="Microsoft YaHei"/>
                <a:cs typeface="Microsoft YaHei"/>
              </a:rPr>
              <a:t>金融</a:t>
            </a:r>
            <a:r>
              <a:rPr sz="1800" b="1" spc="-5" dirty="0">
                <a:latin typeface="Times New Roman"/>
                <a:cs typeface="Times New Roman"/>
              </a:rPr>
              <a:t>API  </a:t>
            </a:r>
            <a:r>
              <a:rPr sz="1800" b="1" spc="10" dirty="0">
                <a:latin typeface="Microsoft YaHei"/>
                <a:cs typeface="Microsoft YaHei"/>
              </a:rPr>
              <a:t>サ</a:t>
            </a:r>
            <a:r>
              <a:rPr sz="1800" b="1" spc="-70" dirty="0">
                <a:latin typeface="Microsoft YaHei"/>
                <a:cs typeface="Microsoft YaHei"/>
              </a:rPr>
              <a:t>ー</a:t>
            </a:r>
            <a:r>
              <a:rPr sz="1800" b="1" spc="-245" dirty="0">
                <a:latin typeface="Microsoft YaHei"/>
                <a:cs typeface="Microsoft YaHei"/>
              </a:rPr>
              <a:t>ビ</a:t>
            </a:r>
            <a:r>
              <a:rPr sz="1800" b="1" spc="-180" dirty="0">
                <a:latin typeface="Microsoft YaHei"/>
                <a:cs typeface="Microsoft YaHei"/>
              </a:rPr>
              <a:t>ス</a:t>
            </a:r>
            <a:endParaRPr sz="1800">
              <a:latin typeface="Microsoft YaHei"/>
              <a:cs typeface="Microsoft YaHei"/>
            </a:endParaRPr>
          </a:p>
        </p:txBody>
      </p:sp>
      <p:sp>
        <p:nvSpPr>
          <p:cNvPr id="65" name="object 65"/>
          <p:cNvSpPr txBox="1"/>
          <p:nvPr/>
        </p:nvSpPr>
        <p:spPr>
          <a:xfrm>
            <a:off x="8281161" y="1927478"/>
            <a:ext cx="361315" cy="330835"/>
          </a:xfrm>
          <a:prstGeom prst="rect">
            <a:avLst/>
          </a:prstGeom>
        </p:spPr>
        <p:txBody>
          <a:bodyPr vert="horz" wrap="square" lIns="0" tIns="0" rIns="0" bIns="0" rtlCol="0">
            <a:spAutoFit/>
          </a:bodyPr>
          <a:lstStyle/>
          <a:p>
            <a:pPr marL="12700">
              <a:lnSpc>
                <a:spcPct val="100000"/>
              </a:lnSpc>
            </a:pPr>
            <a:r>
              <a:rPr sz="2000" spc="-5" dirty="0">
                <a:latin typeface="Calibri"/>
                <a:cs typeface="Calibri"/>
              </a:rPr>
              <a:t>J</a:t>
            </a:r>
            <a:r>
              <a:rPr sz="2000" spc="5" dirty="0">
                <a:latin typeface="MS UI Gothic"/>
                <a:cs typeface="MS UI Gothic"/>
              </a:rPr>
              <a:t>社</a:t>
            </a:r>
            <a:endParaRPr sz="2000">
              <a:latin typeface="MS UI Gothic"/>
              <a:cs typeface="MS UI Gothic"/>
            </a:endParaRPr>
          </a:p>
        </p:txBody>
      </p:sp>
      <p:sp>
        <p:nvSpPr>
          <p:cNvPr id="66" name="object 66"/>
          <p:cNvSpPr/>
          <p:nvPr/>
        </p:nvSpPr>
        <p:spPr>
          <a:xfrm>
            <a:off x="8109711" y="5213477"/>
            <a:ext cx="231775" cy="593090"/>
          </a:xfrm>
          <a:custGeom>
            <a:avLst/>
            <a:gdLst/>
            <a:ahLst/>
            <a:cxnLst/>
            <a:rect l="l" t="t" r="r" b="b"/>
            <a:pathLst>
              <a:path w="231775" h="593089">
                <a:moveTo>
                  <a:pt x="141097" y="514248"/>
                </a:moveTo>
                <a:lnTo>
                  <a:pt x="137160" y="514426"/>
                </a:lnTo>
                <a:lnTo>
                  <a:pt x="134747" y="517017"/>
                </a:lnTo>
                <a:lnTo>
                  <a:pt x="132461" y="519607"/>
                </a:lnTo>
                <a:lnTo>
                  <a:pt x="132588" y="523633"/>
                </a:lnTo>
                <a:lnTo>
                  <a:pt x="135128" y="525995"/>
                </a:lnTo>
                <a:lnTo>
                  <a:pt x="208407" y="592759"/>
                </a:lnTo>
                <a:lnTo>
                  <a:pt x="210722" y="582637"/>
                </a:lnTo>
                <a:lnTo>
                  <a:pt x="198628" y="582637"/>
                </a:lnTo>
                <a:lnTo>
                  <a:pt x="191625" y="560273"/>
                </a:lnTo>
                <a:lnTo>
                  <a:pt x="143764" y="516610"/>
                </a:lnTo>
                <a:lnTo>
                  <a:pt x="141097" y="514248"/>
                </a:lnTo>
                <a:close/>
              </a:path>
              <a:path w="231775" h="593089">
                <a:moveTo>
                  <a:pt x="191625" y="560273"/>
                </a:moveTo>
                <a:lnTo>
                  <a:pt x="198628" y="582637"/>
                </a:lnTo>
                <a:lnTo>
                  <a:pt x="209159" y="579323"/>
                </a:lnTo>
                <a:lnTo>
                  <a:pt x="198501" y="579323"/>
                </a:lnTo>
                <a:lnTo>
                  <a:pt x="200907" y="568741"/>
                </a:lnTo>
                <a:lnTo>
                  <a:pt x="191625" y="560273"/>
                </a:lnTo>
                <a:close/>
              </a:path>
              <a:path w="231775" h="593089">
                <a:moveTo>
                  <a:pt x="222250" y="487768"/>
                </a:moveTo>
                <a:lnTo>
                  <a:pt x="218948" y="489902"/>
                </a:lnTo>
                <a:lnTo>
                  <a:pt x="218059" y="493318"/>
                </a:lnTo>
                <a:lnTo>
                  <a:pt x="203694" y="556487"/>
                </a:lnTo>
                <a:lnTo>
                  <a:pt x="210693" y="578840"/>
                </a:lnTo>
                <a:lnTo>
                  <a:pt x="198628" y="582637"/>
                </a:lnTo>
                <a:lnTo>
                  <a:pt x="210722" y="582637"/>
                </a:lnTo>
                <a:lnTo>
                  <a:pt x="230505" y="496150"/>
                </a:lnTo>
                <a:lnTo>
                  <a:pt x="231267" y="492734"/>
                </a:lnTo>
                <a:lnTo>
                  <a:pt x="229108" y="489331"/>
                </a:lnTo>
                <a:lnTo>
                  <a:pt x="222250" y="487768"/>
                </a:lnTo>
                <a:close/>
              </a:path>
              <a:path w="231775" h="593089">
                <a:moveTo>
                  <a:pt x="200907" y="568741"/>
                </a:moveTo>
                <a:lnTo>
                  <a:pt x="198501" y="579323"/>
                </a:lnTo>
                <a:lnTo>
                  <a:pt x="208915" y="576046"/>
                </a:lnTo>
                <a:lnTo>
                  <a:pt x="200907" y="568741"/>
                </a:lnTo>
                <a:close/>
              </a:path>
              <a:path w="231775" h="593089">
                <a:moveTo>
                  <a:pt x="203694" y="556487"/>
                </a:moveTo>
                <a:lnTo>
                  <a:pt x="200907" y="568741"/>
                </a:lnTo>
                <a:lnTo>
                  <a:pt x="208915" y="576046"/>
                </a:lnTo>
                <a:lnTo>
                  <a:pt x="198501" y="579323"/>
                </a:lnTo>
                <a:lnTo>
                  <a:pt x="209159" y="579323"/>
                </a:lnTo>
                <a:lnTo>
                  <a:pt x="210693" y="578840"/>
                </a:lnTo>
                <a:lnTo>
                  <a:pt x="203694" y="556487"/>
                </a:lnTo>
                <a:close/>
              </a:path>
              <a:path w="231775" h="593089">
                <a:moveTo>
                  <a:pt x="30341" y="24052"/>
                </a:moveTo>
                <a:lnTo>
                  <a:pt x="27549" y="36247"/>
                </a:lnTo>
                <a:lnTo>
                  <a:pt x="191625" y="560273"/>
                </a:lnTo>
                <a:lnTo>
                  <a:pt x="200907" y="568741"/>
                </a:lnTo>
                <a:lnTo>
                  <a:pt x="203694" y="556487"/>
                </a:lnTo>
                <a:lnTo>
                  <a:pt x="39646" y="32541"/>
                </a:lnTo>
                <a:lnTo>
                  <a:pt x="30341" y="24052"/>
                </a:lnTo>
                <a:close/>
              </a:path>
              <a:path w="231775" h="593089">
                <a:moveTo>
                  <a:pt x="22860" y="0"/>
                </a:moveTo>
                <a:lnTo>
                  <a:pt x="762" y="96647"/>
                </a:lnTo>
                <a:lnTo>
                  <a:pt x="0" y="100076"/>
                </a:lnTo>
                <a:lnTo>
                  <a:pt x="2159" y="103505"/>
                </a:lnTo>
                <a:lnTo>
                  <a:pt x="8890" y="105029"/>
                </a:lnTo>
                <a:lnTo>
                  <a:pt x="12319" y="102870"/>
                </a:lnTo>
                <a:lnTo>
                  <a:pt x="13081" y="99441"/>
                </a:lnTo>
                <a:lnTo>
                  <a:pt x="27549" y="36247"/>
                </a:lnTo>
                <a:lnTo>
                  <a:pt x="20574" y="13970"/>
                </a:lnTo>
                <a:lnTo>
                  <a:pt x="32639" y="10160"/>
                </a:lnTo>
                <a:lnTo>
                  <a:pt x="33985" y="10160"/>
                </a:lnTo>
                <a:lnTo>
                  <a:pt x="22860" y="0"/>
                </a:lnTo>
                <a:close/>
              </a:path>
              <a:path w="231775" h="593089">
                <a:moveTo>
                  <a:pt x="33985" y="10160"/>
                </a:moveTo>
                <a:lnTo>
                  <a:pt x="32639" y="10160"/>
                </a:lnTo>
                <a:lnTo>
                  <a:pt x="39646" y="32541"/>
                </a:lnTo>
                <a:lnTo>
                  <a:pt x="87503" y="76200"/>
                </a:lnTo>
                <a:lnTo>
                  <a:pt x="90043" y="78486"/>
                </a:lnTo>
                <a:lnTo>
                  <a:pt x="94107" y="78359"/>
                </a:lnTo>
                <a:lnTo>
                  <a:pt x="98806" y="73152"/>
                </a:lnTo>
                <a:lnTo>
                  <a:pt x="98679" y="69088"/>
                </a:lnTo>
                <a:lnTo>
                  <a:pt x="96012" y="66802"/>
                </a:lnTo>
                <a:lnTo>
                  <a:pt x="33985" y="10160"/>
                </a:lnTo>
                <a:close/>
              </a:path>
              <a:path w="231775" h="593089">
                <a:moveTo>
                  <a:pt x="32639" y="10160"/>
                </a:moveTo>
                <a:lnTo>
                  <a:pt x="20574" y="13970"/>
                </a:lnTo>
                <a:lnTo>
                  <a:pt x="27549" y="36247"/>
                </a:lnTo>
                <a:lnTo>
                  <a:pt x="30341" y="24052"/>
                </a:lnTo>
                <a:lnTo>
                  <a:pt x="22352" y="16764"/>
                </a:lnTo>
                <a:lnTo>
                  <a:pt x="32766" y="13462"/>
                </a:lnTo>
                <a:lnTo>
                  <a:pt x="33672" y="13462"/>
                </a:lnTo>
                <a:lnTo>
                  <a:pt x="32639" y="10160"/>
                </a:lnTo>
                <a:close/>
              </a:path>
              <a:path w="231775" h="593089">
                <a:moveTo>
                  <a:pt x="33672" y="13462"/>
                </a:moveTo>
                <a:lnTo>
                  <a:pt x="32766" y="13462"/>
                </a:lnTo>
                <a:lnTo>
                  <a:pt x="30341" y="24052"/>
                </a:lnTo>
                <a:lnTo>
                  <a:pt x="39646" y="32541"/>
                </a:lnTo>
                <a:lnTo>
                  <a:pt x="33672" y="13462"/>
                </a:lnTo>
                <a:close/>
              </a:path>
              <a:path w="231775" h="593089">
                <a:moveTo>
                  <a:pt x="32766" y="13462"/>
                </a:moveTo>
                <a:lnTo>
                  <a:pt x="22352" y="16764"/>
                </a:lnTo>
                <a:lnTo>
                  <a:pt x="30341" y="24052"/>
                </a:lnTo>
                <a:lnTo>
                  <a:pt x="32766" y="13462"/>
                </a:lnTo>
                <a:close/>
              </a:path>
            </a:pathLst>
          </a:custGeom>
          <a:solidFill>
            <a:srgbClr val="497DBA"/>
          </a:solidFill>
        </p:spPr>
        <p:txBody>
          <a:bodyPr wrap="square" lIns="0" tIns="0" rIns="0" bIns="0" rtlCol="0"/>
          <a:lstStyle/>
          <a:p>
            <a:endParaRPr/>
          </a:p>
        </p:txBody>
      </p:sp>
    </p:spTree>
    <p:extLst>
      <p:ext uri="{BB962C8B-B14F-4D97-AF65-F5344CB8AC3E}">
        <p14:creationId xmlns:p14="http://schemas.microsoft.com/office/powerpoint/2010/main" val="23420588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199" y="0"/>
            <a:ext cx="8229600" cy="1143000"/>
          </a:xfrm>
        </p:spPr>
        <p:txBody>
          <a:bodyPr>
            <a:normAutofit/>
          </a:bodyPr>
          <a:lstStyle/>
          <a:p>
            <a:r>
              <a:rPr kumimoji="1" lang="ja-JP" altLang="en-US" sz="3600" dirty="0">
                <a:latin typeface="HG丸ｺﾞｼｯｸM-PRO" pitchFamily="50" charset="-128"/>
                <a:ea typeface="HG丸ｺﾞｼｯｸM-PRO" pitchFamily="50" charset="-128"/>
              </a:rPr>
              <a:t>法人番号の活用</a:t>
            </a:r>
          </a:p>
        </p:txBody>
      </p:sp>
      <p:sp>
        <p:nvSpPr>
          <p:cNvPr id="3" name="コンテンツ プレースホルダー 2"/>
          <p:cNvSpPr>
            <a:spLocks noGrp="1"/>
          </p:cNvSpPr>
          <p:nvPr>
            <p:ph idx="1"/>
          </p:nvPr>
        </p:nvSpPr>
        <p:spPr>
          <a:xfrm>
            <a:off x="3635896" y="5893015"/>
            <a:ext cx="5400600" cy="778480"/>
          </a:xfrm>
        </p:spPr>
        <p:txBody>
          <a:bodyPr/>
          <a:lstStyle/>
          <a:p>
            <a:r>
              <a:rPr kumimoji="1" lang="ja-JP" altLang="en-US" sz="2400" dirty="0"/>
              <a:t>取引先情報の一元化管理推進</a:t>
            </a: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124744"/>
            <a:ext cx="7740860" cy="4005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テキスト ボックス 4"/>
          <p:cNvSpPr txBox="1"/>
          <p:nvPr/>
        </p:nvSpPr>
        <p:spPr>
          <a:xfrm>
            <a:off x="395536" y="5301208"/>
            <a:ext cx="3096344" cy="1200329"/>
          </a:xfrm>
          <a:prstGeom prst="rect">
            <a:avLst/>
          </a:prstGeom>
          <a:solidFill>
            <a:srgbClr val="FFC000">
              <a:alpha val="48000"/>
            </a:srgbClr>
          </a:solidFill>
        </p:spPr>
        <p:txBody>
          <a:bodyPr wrap="square" rtlCol="0">
            <a:spAutoFit/>
          </a:bodyPr>
          <a:lstStyle/>
          <a:p>
            <a:pPr marL="342900" indent="-342900">
              <a:buFont typeface="Arial" panose="020B0604020202020204" pitchFamily="34" charset="0"/>
              <a:buChar char="•"/>
            </a:pPr>
            <a:r>
              <a:rPr kumimoji="1" lang="ja-JP" altLang="en-US" dirty="0"/>
              <a:t>名刺はもらったの、</a:t>
            </a:r>
            <a:endParaRPr kumimoji="1" lang="en-US" altLang="ja-JP" dirty="0"/>
          </a:p>
          <a:p>
            <a:pPr marL="342900" indent="-342900">
              <a:buFont typeface="Arial" panose="020B0604020202020204" pitchFamily="34" charset="0"/>
              <a:buChar char="•"/>
            </a:pPr>
            <a:r>
              <a:rPr lang="ja-JP" altLang="en-US" dirty="0"/>
              <a:t>もらいました</a:t>
            </a:r>
            <a:endParaRPr lang="en-US" altLang="ja-JP" dirty="0"/>
          </a:p>
          <a:p>
            <a:pPr marL="342900" indent="-342900">
              <a:buFont typeface="Arial" panose="020B0604020202020204" pitchFamily="34" charset="0"/>
              <a:buChar char="•"/>
            </a:pPr>
            <a:r>
              <a:rPr kumimoji="1" lang="ja-JP" altLang="en-US" dirty="0"/>
              <a:t>早く言ってよ</a:t>
            </a:r>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69746" y="4005064"/>
            <a:ext cx="2678717" cy="1674198"/>
          </a:xfrm>
          <a:prstGeom prst="rect">
            <a:avLst/>
          </a:prstGeom>
        </p:spPr>
      </p:pic>
      <p:sp>
        <p:nvSpPr>
          <p:cNvPr id="4" name="スライド番号プレースホルダー 3"/>
          <p:cNvSpPr>
            <a:spLocks noGrp="1"/>
          </p:cNvSpPr>
          <p:nvPr>
            <p:ph type="sldNum" sz="quarter" idx="12"/>
          </p:nvPr>
        </p:nvSpPr>
        <p:spPr/>
        <p:txBody>
          <a:bodyPr/>
          <a:lstStyle/>
          <a:p>
            <a:pPr>
              <a:defRPr/>
            </a:pPr>
            <a:fld id="{616F155D-117D-428A-BD4D-80A0BA07BA9F}" type="slidenum">
              <a:rPr lang="en-US" altLang="ja-JP" smtClean="0"/>
              <a:pPr>
                <a:defRPr/>
              </a:pPr>
              <a:t>37</a:t>
            </a:fld>
            <a:endParaRPr lang="en-US" altLang="ja-JP"/>
          </a:p>
        </p:txBody>
      </p:sp>
    </p:spTree>
    <p:extLst>
      <p:ext uri="{BB962C8B-B14F-4D97-AF65-F5344CB8AC3E}">
        <p14:creationId xmlns:p14="http://schemas.microsoft.com/office/powerpoint/2010/main" val="203667890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90262" y="260648"/>
            <a:ext cx="8314186" cy="1143000"/>
          </a:xfrm>
        </p:spPr>
        <p:txBody>
          <a:bodyPr/>
          <a:lstStyle/>
          <a:p>
            <a:r>
              <a:rPr kumimoji="1" lang="ja-JP" altLang="en-US" sz="3600" dirty="0">
                <a:latin typeface="HG丸ｺﾞｼｯｸM-PRO" panose="020F0600000000000000" pitchFamily="50" charset="-128"/>
                <a:ea typeface="HG丸ｺﾞｼｯｸM-PRO" panose="020F0600000000000000" pitchFamily="50" charset="-128"/>
              </a:rPr>
              <a:t>クラウド会計に法人番号を活用すると</a:t>
            </a:r>
          </a:p>
        </p:txBody>
      </p:sp>
      <p:graphicFrame>
        <p:nvGraphicFramePr>
          <p:cNvPr id="4" name="コンテンツ プレースホルダー 3"/>
          <p:cNvGraphicFramePr>
            <a:graphicFrameLocks noGrp="1"/>
          </p:cNvGraphicFramePr>
          <p:nvPr>
            <p:ph idx="1"/>
            <p:extLst/>
          </p:nvPr>
        </p:nvGraphicFramePr>
        <p:xfrm>
          <a:off x="827584" y="1124744"/>
          <a:ext cx="2374032"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descr="C:\Program Files (x86)\Microsoft Office\MEDIA\CAGCAT10\j0301252.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0262" y="4077072"/>
            <a:ext cx="1251510" cy="1070758"/>
          </a:xfrm>
          <a:prstGeom prst="rect">
            <a:avLst/>
          </a:prstGeom>
          <a:noFill/>
          <a:extLst>
            <a:ext uri="{909E8E84-426E-40DD-AFC4-6F175D3DCCD1}">
              <a14:hiddenFill xmlns:a14="http://schemas.microsoft.com/office/drawing/2010/main">
                <a:solidFill>
                  <a:srgbClr val="FFFFFF"/>
                </a:solidFill>
              </a14:hiddenFill>
            </a:ext>
          </a:extLst>
        </p:spPr>
      </p:pic>
      <p:sp>
        <p:nvSpPr>
          <p:cNvPr id="5" name="フローチャート : 磁気ディスク 4"/>
          <p:cNvSpPr/>
          <p:nvPr/>
        </p:nvSpPr>
        <p:spPr bwMode="auto">
          <a:xfrm>
            <a:off x="3635896" y="2276872"/>
            <a:ext cx="1080120" cy="1224136"/>
          </a:xfrm>
          <a:prstGeom prst="flowChartMagneticDisk">
            <a:avLst/>
          </a:prstGeom>
          <a:solidFill>
            <a:schemeClr val="accent1">
              <a:alpha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Times New Roman" pitchFamily="18" charset="0"/>
                <a:ea typeface="ＭＳ Ｐゴシック" pitchFamily="50" charset="-128"/>
              </a:rPr>
              <a:t>ビッグデータ</a:t>
            </a:r>
          </a:p>
        </p:txBody>
      </p:sp>
      <p:pic>
        <p:nvPicPr>
          <p:cNvPr id="3075"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340041" y="2425569"/>
            <a:ext cx="1956008" cy="9267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正方形/長方形 6"/>
          <p:cNvSpPr/>
          <p:nvPr/>
        </p:nvSpPr>
        <p:spPr bwMode="auto">
          <a:xfrm>
            <a:off x="5201921" y="1714762"/>
            <a:ext cx="2232248" cy="432048"/>
          </a:xfrm>
          <a:prstGeom prst="rect">
            <a:avLst/>
          </a:prstGeom>
          <a:solidFill>
            <a:schemeClr val="accent2">
              <a:lumMod val="20000"/>
              <a:lumOff val="80000"/>
              <a:alpha val="49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1" lang="ja-JP" altLang="en-US" sz="1600" b="0" i="0" u="none" strike="noStrike" cap="none" normalizeH="0" baseline="0" dirty="0">
                <a:ln>
                  <a:noFill/>
                </a:ln>
                <a:solidFill>
                  <a:schemeClr val="tx1"/>
                </a:solidFill>
                <a:effectLst/>
                <a:latin typeface="Times New Roman" pitchFamily="18" charset="0"/>
                <a:ea typeface="ＭＳ Ｐゴシック" pitchFamily="50" charset="-128"/>
              </a:rPr>
              <a:t>国交省許可番号情報</a:t>
            </a:r>
          </a:p>
        </p:txBody>
      </p:sp>
      <p:cxnSp>
        <p:nvCxnSpPr>
          <p:cNvPr id="9" name="直線矢印コネクタ 8"/>
          <p:cNvCxnSpPr>
            <a:stCxn id="7" idx="2"/>
            <a:endCxn id="3075" idx="0"/>
          </p:cNvCxnSpPr>
          <p:nvPr/>
        </p:nvCxnSpPr>
        <p:spPr bwMode="auto">
          <a:xfrm>
            <a:off x="6318045" y="2146810"/>
            <a:ext cx="0" cy="27875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3" name="角丸四角形 12"/>
          <p:cNvSpPr/>
          <p:nvPr/>
        </p:nvSpPr>
        <p:spPr bwMode="auto">
          <a:xfrm>
            <a:off x="5524451" y="4293096"/>
            <a:ext cx="2431925" cy="1070758"/>
          </a:xfrm>
          <a:prstGeom prst="roundRect">
            <a:avLst/>
          </a:prstGeom>
          <a:solidFill>
            <a:schemeClr val="accent1">
              <a:alpha val="64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中小企業財務近況レポート（公開）</a:t>
            </a:r>
          </a:p>
        </p:txBody>
      </p:sp>
      <p:sp>
        <p:nvSpPr>
          <p:cNvPr id="16" name="角丸四角形 15"/>
          <p:cNvSpPr/>
          <p:nvPr/>
        </p:nvSpPr>
        <p:spPr bwMode="auto">
          <a:xfrm>
            <a:off x="2443374" y="4331429"/>
            <a:ext cx="2896667" cy="1067030"/>
          </a:xfrm>
          <a:prstGeom prst="roundRect">
            <a:avLst/>
          </a:prstGeom>
          <a:solidFill>
            <a:schemeClr val="accent1">
              <a:alpha val="64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000" dirty="0"/>
              <a:t>中小企業</a:t>
            </a: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ユーザーへの分析・診断・コンサル</a:t>
            </a:r>
          </a:p>
        </p:txBody>
      </p:sp>
      <p:cxnSp>
        <p:nvCxnSpPr>
          <p:cNvPr id="15" name="直線矢印コネクタ 14"/>
          <p:cNvCxnSpPr>
            <a:stCxn id="5" idx="4"/>
            <a:endCxn id="3075" idx="1"/>
          </p:cNvCxnSpPr>
          <p:nvPr/>
        </p:nvCxnSpPr>
        <p:spPr bwMode="auto">
          <a:xfrm>
            <a:off x="4716016" y="2888940"/>
            <a:ext cx="624025" cy="0"/>
          </a:xfrm>
          <a:prstGeom prst="straightConnector1">
            <a:avLst/>
          </a:prstGeom>
          <a:solidFill>
            <a:schemeClr val="accent1"/>
          </a:solidFill>
          <a:ln w="9525" cap="flat" cmpd="sng" algn="ctr">
            <a:solidFill>
              <a:schemeClr val="tx1"/>
            </a:solidFill>
            <a:prstDash val="solid"/>
            <a:round/>
            <a:headEnd type="arrow"/>
            <a:tailEnd type="arrow"/>
          </a:ln>
          <a:effectLst/>
        </p:spPr>
      </p:cxnSp>
      <p:sp>
        <p:nvSpPr>
          <p:cNvPr id="17" name="下矢印吹き出し 16"/>
          <p:cNvSpPr/>
          <p:nvPr/>
        </p:nvSpPr>
        <p:spPr bwMode="auto">
          <a:xfrm>
            <a:off x="4745975" y="3752850"/>
            <a:ext cx="1188132" cy="468238"/>
          </a:xfrm>
          <a:prstGeom prst="downArrowCallou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endParaRPr>
          </a:p>
        </p:txBody>
      </p:sp>
      <p:pic>
        <p:nvPicPr>
          <p:cNvPr id="26" name="図 2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60232" y="3429000"/>
            <a:ext cx="2286000" cy="323850"/>
          </a:xfrm>
          <a:prstGeom prst="rect">
            <a:avLst/>
          </a:prstGeom>
        </p:spPr>
      </p:pic>
      <p:sp>
        <p:nvSpPr>
          <p:cNvPr id="3" name="スライド番号プレースホルダー 2"/>
          <p:cNvSpPr>
            <a:spLocks noGrp="1"/>
          </p:cNvSpPr>
          <p:nvPr>
            <p:ph type="sldNum" sz="quarter" idx="12"/>
          </p:nvPr>
        </p:nvSpPr>
        <p:spPr/>
        <p:txBody>
          <a:bodyPr/>
          <a:lstStyle/>
          <a:p>
            <a:pPr>
              <a:defRPr/>
            </a:pPr>
            <a:fld id="{616F155D-117D-428A-BD4D-80A0BA07BA9F}" type="slidenum">
              <a:rPr lang="en-US" altLang="ja-JP" smtClean="0"/>
              <a:pPr>
                <a:defRPr/>
              </a:pPr>
              <a:t>38</a:t>
            </a:fld>
            <a:endParaRPr lang="en-US" altLang="ja-JP"/>
          </a:p>
        </p:txBody>
      </p:sp>
    </p:spTree>
    <p:extLst>
      <p:ext uri="{BB962C8B-B14F-4D97-AF65-F5344CB8AC3E}">
        <p14:creationId xmlns:p14="http://schemas.microsoft.com/office/powerpoint/2010/main" val="14279302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19147"/>
            <a:ext cx="7772400" cy="1143000"/>
          </a:xfrm>
        </p:spPr>
        <p:txBody>
          <a:bodyPr/>
          <a:lstStyle/>
          <a:p>
            <a:r>
              <a:rPr kumimoji="1" lang="ja-JP" altLang="en-US" sz="3600" dirty="0">
                <a:latin typeface="HG丸ｺﾞｼｯｸM-PRO" pitchFamily="50" charset="-128"/>
                <a:ea typeface="HG丸ｺﾞｼｯｸM-PRO" pitchFamily="50" charset="-128"/>
              </a:rPr>
              <a:t>決済方法の多様化</a:t>
            </a:r>
          </a:p>
        </p:txBody>
      </p:sp>
      <p:sp>
        <p:nvSpPr>
          <p:cNvPr id="3" name="コンテンツ プレースホルダー 2"/>
          <p:cNvSpPr>
            <a:spLocks noGrp="1"/>
          </p:cNvSpPr>
          <p:nvPr>
            <p:ph idx="1"/>
          </p:nvPr>
        </p:nvSpPr>
        <p:spPr>
          <a:xfrm>
            <a:off x="323528" y="1074155"/>
            <a:ext cx="7772400" cy="1872208"/>
          </a:xfrm>
        </p:spPr>
        <p:txBody>
          <a:bodyPr/>
          <a:lstStyle/>
          <a:p>
            <a:r>
              <a:rPr kumimoji="1" lang="ja-JP" altLang="en-US" sz="2400" dirty="0"/>
              <a:t>現行</a:t>
            </a:r>
            <a:endParaRPr kumimoji="1" lang="en-US" altLang="ja-JP" sz="2400" dirty="0"/>
          </a:p>
          <a:p>
            <a:pPr lvl="1"/>
            <a:r>
              <a:rPr kumimoji="1" lang="ja-JP" altLang="en-US" sz="2000" dirty="0"/>
              <a:t>銀行間数か月後</a:t>
            </a:r>
            <a:endParaRPr kumimoji="1" lang="en-US" altLang="ja-JP" sz="2000" dirty="0"/>
          </a:p>
          <a:p>
            <a:pPr lvl="1"/>
            <a:r>
              <a:rPr lang="ja-JP" altLang="en-US" sz="2000" dirty="0"/>
              <a:t>　　　　でん</a:t>
            </a:r>
            <a:r>
              <a:rPr lang="ja-JP" altLang="en-US" sz="2000" dirty="0" err="1"/>
              <a:t>さい</a:t>
            </a:r>
            <a:r>
              <a:rPr lang="ja-JP" altLang="en-US" sz="2000" dirty="0"/>
              <a:t>手形ファクタリング</a:t>
            </a:r>
            <a:endParaRPr kumimoji="1" lang="ja-JP" altLang="en-US" sz="2000" dirty="0"/>
          </a:p>
        </p:txBody>
      </p:sp>
      <p:sp>
        <p:nvSpPr>
          <p:cNvPr id="4" name="コンテンツ プレースホルダー 2"/>
          <p:cNvSpPr txBox="1">
            <a:spLocks/>
          </p:cNvSpPr>
          <p:nvPr/>
        </p:nvSpPr>
        <p:spPr bwMode="auto">
          <a:xfrm>
            <a:off x="1406245" y="2895410"/>
            <a:ext cx="7772400" cy="33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r>
              <a:rPr lang="ja-JP" altLang="en-US" sz="2400" dirty="0"/>
              <a:t>新規：</a:t>
            </a:r>
            <a:endParaRPr lang="en-US" altLang="ja-JP" sz="2400" dirty="0"/>
          </a:p>
          <a:p>
            <a:pPr lvl="1"/>
            <a:r>
              <a:rPr lang="ja-JP" altLang="en-US" sz="2000" dirty="0"/>
              <a:t>多様な支払方法</a:t>
            </a:r>
            <a:endParaRPr lang="en-US" altLang="ja-JP" sz="2000" dirty="0"/>
          </a:p>
          <a:p>
            <a:pPr lvl="1"/>
            <a:r>
              <a:rPr lang="ja-JP" altLang="en-US" sz="2000" dirty="0"/>
              <a:t>クレジット払い</a:t>
            </a:r>
            <a:endParaRPr lang="en-US" altLang="ja-JP" sz="2000" dirty="0"/>
          </a:p>
          <a:p>
            <a:pPr lvl="1"/>
            <a:r>
              <a:rPr lang="ja-JP" altLang="en-US" sz="2000" dirty="0"/>
              <a:t>ブロックチェーン、仮想通貨形ファクタリング</a:t>
            </a:r>
            <a:endParaRPr lang="en-US" altLang="ja-JP" sz="2000" dirty="0"/>
          </a:p>
          <a:p>
            <a:pPr lvl="1"/>
            <a:r>
              <a:rPr lang="ja-JP" altLang="en-US" sz="2000" dirty="0"/>
              <a:t>支払いサイトの選択</a:t>
            </a:r>
            <a:endParaRPr lang="en-US" altLang="ja-JP" sz="2000" dirty="0"/>
          </a:p>
          <a:p>
            <a:pPr lvl="2"/>
            <a:r>
              <a:rPr lang="en-US" altLang="ja-JP" sz="1800" dirty="0"/>
              <a:t>Advanced</a:t>
            </a:r>
          </a:p>
          <a:p>
            <a:pPr lvl="2"/>
            <a:r>
              <a:rPr lang="en-US" altLang="ja-JP" sz="1800" dirty="0"/>
              <a:t>Cash on delivery</a:t>
            </a:r>
          </a:p>
          <a:p>
            <a:pPr lvl="2"/>
            <a:r>
              <a:rPr lang="en-US" altLang="ja-JP" sz="1800" dirty="0"/>
              <a:t>Immediate</a:t>
            </a:r>
          </a:p>
          <a:p>
            <a:pPr lvl="2"/>
            <a:r>
              <a:rPr lang="en-US" altLang="ja-JP" sz="1800" dirty="0"/>
              <a:t>late </a:t>
            </a:r>
          </a:p>
          <a:p>
            <a:pPr lvl="2"/>
            <a:endParaRPr lang="en-US" altLang="ja-JP" sz="1800" dirty="0"/>
          </a:p>
          <a:p>
            <a:pPr lvl="1"/>
            <a:endParaRPr lang="ja-JP" altLang="en-US" dirty="0"/>
          </a:p>
        </p:txBody>
      </p:sp>
      <p:sp>
        <p:nvSpPr>
          <p:cNvPr id="5" name="スライド番号プレースホルダー 4"/>
          <p:cNvSpPr>
            <a:spLocks noGrp="1"/>
          </p:cNvSpPr>
          <p:nvPr>
            <p:ph type="sldNum" sz="quarter" idx="12"/>
          </p:nvPr>
        </p:nvSpPr>
        <p:spPr/>
        <p:txBody>
          <a:bodyPr/>
          <a:lstStyle/>
          <a:p>
            <a:pPr>
              <a:defRPr/>
            </a:pPr>
            <a:fld id="{616F155D-117D-428A-BD4D-80A0BA07BA9F}" type="slidenum">
              <a:rPr lang="en-US" altLang="ja-JP" smtClean="0"/>
              <a:pPr>
                <a:defRPr/>
              </a:pPr>
              <a:t>39</a:t>
            </a:fld>
            <a:endParaRPr lang="en-US" altLang="ja-JP"/>
          </a:p>
        </p:txBody>
      </p:sp>
    </p:spTree>
    <p:extLst>
      <p:ext uri="{BB962C8B-B14F-4D97-AF65-F5344CB8AC3E}">
        <p14:creationId xmlns:p14="http://schemas.microsoft.com/office/powerpoint/2010/main" val="375613835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6"/>
          <p:cNvSpPr>
            <a:spLocks noGrp="1" noChangeArrowheads="1"/>
          </p:cNvSpPr>
          <p:nvPr>
            <p:ph type="title"/>
          </p:nvPr>
        </p:nvSpPr>
        <p:spPr>
          <a:xfrm>
            <a:off x="533400" y="457200"/>
            <a:ext cx="8153400" cy="1143000"/>
          </a:xfrm>
        </p:spPr>
        <p:txBody>
          <a:bodyPr/>
          <a:lstStyle/>
          <a:p>
            <a:pPr eaLnBrk="1" hangingPunct="1"/>
            <a:r>
              <a:rPr lang="en-US" altLang="ja-JP" sz="3200"/>
              <a:t>『</a:t>
            </a:r>
            <a:r>
              <a:rPr lang="ja-JP" altLang="en-US" sz="3200"/>
              <a:t>トヨタ生産システム</a:t>
            </a:r>
            <a:r>
              <a:rPr lang="en-US" altLang="ja-JP" sz="3200"/>
              <a:t>』</a:t>
            </a:r>
            <a:r>
              <a:rPr lang="ja-JP" altLang="en-US" sz="3200"/>
              <a:t>とは　大野耐一</a:t>
            </a:r>
          </a:p>
        </p:txBody>
      </p:sp>
      <p:sp>
        <p:nvSpPr>
          <p:cNvPr id="7171" name="Rectangle 1027"/>
          <p:cNvSpPr>
            <a:spLocks noGrp="1" noChangeArrowheads="1"/>
          </p:cNvSpPr>
          <p:nvPr>
            <p:ph idx="1"/>
          </p:nvPr>
        </p:nvSpPr>
        <p:spPr>
          <a:xfrm>
            <a:off x="381000" y="1676400"/>
            <a:ext cx="8610600" cy="4648200"/>
          </a:xfrm>
          <a:solidFill>
            <a:schemeClr val="tx2">
              <a:lumMod val="20000"/>
              <a:lumOff val="80000"/>
              <a:alpha val="41000"/>
            </a:schemeClr>
          </a:solidFill>
        </p:spPr>
        <p:txBody>
          <a:bodyPr>
            <a:normAutofit/>
          </a:bodyPr>
          <a:lstStyle/>
          <a:p>
            <a:pPr marL="365760" indent="-256032" eaLnBrk="1" fontAlgn="auto" hangingPunct="1">
              <a:spcAft>
                <a:spcPts val="0"/>
              </a:spcAft>
              <a:buClr>
                <a:schemeClr val="accent3"/>
              </a:buClr>
              <a:buFont typeface="Georgia"/>
              <a:buChar char="•"/>
              <a:defRPr/>
            </a:pPr>
            <a:r>
              <a:rPr lang="ja-JP" altLang="en-US" sz="2600" dirty="0">
                <a:solidFill>
                  <a:schemeClr val="tx2"/>
                </a:solidFill>
              </a:rPr>
              <a:t>必要なものを、必要なときに、必要なだけ供給する</a:t>
            </a:r>
            <a:r>
              <a:rPr lang="ja-JP" altLang="en-US" sz="2600" dirty="0"/>
              <a:t>「ジャスト・イン・タイム」をどのようにしたら実現できるかを私は考え続けた。・・・従来の考え方は「前工程が後工程へ物を供給する」ことであった。・・・この生産の流れを逆にみてみた。いま「後工程が前工程に、必要なものを、必要なとき、必要なだけ引き取りに行く」と考えてみたらどうか。そうすれば、「前工程は引き取られた分だけつくればよい」ではないか。たくさんの工程をつなぐ手段としては、「何を、どれだけ」ほしいのかをはっきり表示しておけばよいではないか。それを「かんばん」と称して、各工程間を回すことによって、生産量すなわち必要量をコントロールしたらどうか。</a:t>
            </a:r>
            <a:endParaRPr lang="ja-JP" altLang="en-US" sz="4000" dirty="0"/>
          </a:p>
        </p:txBody>
      </p:sp>
      <p:sp>
        <p:nvSpPr>
          <p:cNvPr id="2" name="スライド番号プレースホルダー 1"/>
          <p:cNvSpPr>
            <a:spLocks noGrp="1"/>
          </p:cNvSpPr>
          <p:nvPr>
            <p:ph type="sldNum" sz="quarter" idx="12"/>
          </p:nvPr>
        </p:nvSpPr>
        <p:spPr/>
        <p:txBody>
          <a:bodyPr/>
          <a:lstStyle/>
          <a:p>
            <a:pPr>
              <a:defRPr/>
            </a:pPr>
            <a:fld id="{616F155D-117D-428A-BD4D-80A0BA07BA9F}" type="slidenum">
              <a:rPr lang="en-US" altLang="ja-JP" smtClean="0"/>
              <a:pPr>
                <a:defRPr/>
              </a:pPr>
              <a:t>4</a:t>
            </a:fld>
            <a:endParaRPr lang="en-US" altLang="ja-JP"/>
          </a:p>
        </p:txBody>
      </p:sp>
    </p:spTree>
    <p:extLst>
      <p:ext uri="{BB962C8B-B14F-4D97-AF65-F5344CB8AC3E}">
        <p14:creationId xmlns:p14="http://schemas.microsoft.com/office/powerpoint/2010/main" val="119034780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9050">
              <a:lnSpc>
                <a:spcPct val="100000"/>
              </a:lnSpc>
            </a:pPr>
            <a:r>
              <a:rPr spc="375" dirty="0"/>
              <a:t>欧州から消える現金</a:t>
            </a:r>
          </a:p>
        </p:txBody>
      </p:sp>
      <p:sp>
        <p:nvSpPr>
          <p:cNvPr id="3" name="object 3"/>
          <p:cNvSpPr txBox="1"/>
          <p:nvPr/>
        </p:nvSpPr>
        <p:spPr>
          <a:xfrm>
            <a:off x="4435602" y="5552440"/>
            <a:ext cx="3698240" cy="681355"/>
          </a:xfrm>
          <a:prstGeom prst="rect">
            <a:avLst/>
          </a:prstGeom>
        </p:spPr>
        <p:txBody>
          <a:bodyPr vert="horz" wrap="square" lIns="0" tIns="0" rIns="0" bIns="0" rtlCol="0">
            <a:spAutoFit/>
          </a:bodyPr>
          <a:lstStyle/>
          <a:p>
            <a:pPr marL="12700">
              <a:lnSpc>
                <a:spcPct val="100000"/>
              </a:lnSpc>
              <a:tabLst>
                <a:tab pos="354965" algn="l"/>
              </a:tabLst>
            </a:pPr>
            <a:r>
              <a:rPr sz="2000" dirty="0">
                <a:latin typeface="Arial"/>
                <a:cs typeface="Arial"/>
              </a:rPr>
              <a:t>•	</a:t>
            </a:r>
            <a:r>
              <a:rPr sz="2000" spc="204" dirty="0">
                <a:latin typeface="MS UI Gothic"/>
                <a:cs typeface="MS UI Gothic"/>
              </a:rPr>
              <a:t>現金にはコストがかかる</a:t>
            </a:r>
            <a:endParaRPr sz="2000">
              <a:latin typeface="MS UI Gothic"/>
              <a:cs typeface="MS UI Gothic"/>
            </a:endParaRPr>
          </a:p>
          <a:p>
            <a:pPr marL="12700">
              <a:lnSpc>
                <a:spcPct val="100000"/>
              </a:lnSpc>
              <a:spcBef>
                <a:spcPts val="480"/>
              </a:spcBef>
              <a:tabLst>
                <a:tab pos="354965" algn="l"/>
              </a:tabLst>
            </a:pPr>
            <a:r>
              <a:rPr sz="2000" dirty="0">
                <a:latin typeface="Arial"/>
                <a:cs typeface="Arial"/>
              </a:rPr>
              <a:t>•	</a:t>
            </a:r>
            <a:r>
              <a:rPr sz="2000" spc="180" dirty="0">
                <a:latin typeface="MS UI Gothic"/>
                <a:cs typeface="MS UI Gothic"/>
              </a:rPr>
              <a:t>お金に触った手でパンに触るな</a:t>
            </a:r>
            <a:endParaRPr sz="2000">
              <a:latin typeface="MS UI Gothic"/>
              <a:cs typeface="MS UI Gothic"/>
            </a:endParaRPr>
          </a:p>
        </p:txBody>
      </p:sp>
      <p:sp>
        <p:nvSpPr>
          <p:cNvPr id="4" name="object 4"/>
          <p:cNvSpPr/>
          <p:nvPr/>
        </p:nvSpPr>
        <p:spPr>
          <a:xfrm>
            <a:off x="323532" y="1412875"/>
            <a:ext cx="4824476" cy="4095369"/>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4104513" y="1161034"/>
            <a:ext cx="4135120" cy="487680"/>
          </a:xfrm>
          <a:prstGeom prst="rect">
            <a:avLst/>
          </a:prstGeom>
        </p:spPr>
        <p:txBody>
          <a:bodyPr vert="horz" wrap="square" lIns="0" tIns="0" rIns="0" bIns="0" rtlCol="0">
            <a:spAutoFit/>
          </a:bodyPr>
          <a:lstStyle/>
          <a:p>
            <a:pPr marL="12700">
              <a:lnSpc>
                <a:spcPct val="100000"/>
              </a:lnSpc>
            </a:pPr>
            <a:r>
              <a:rPr sz="1600" spc="-5" dirty="0">
                <a:latin typeface="Calibri"/>
                <a:cs typeface="Calibri"/>
              </a:rPr>
              <a:t>The </a:t>
            </a:r>
            <a:r>
              <a:rPr sz="1600" spc="-15" dirty="0">
                <a:latin typeface="Calibri"/>
                <a:cs typeface="Calibri"/>
              </a:rPr>
              <a:t>Economist </a:t>
            </a:r>
            <a:r>
              <a:rPr sz="1600" spc="-10" dirty="0">
                <a:latin typeface="Calibri"/>
                <a:cs typeface="Calibri"/>
              </a:rPr>
              <a:t>Newspaper </a:t>
            </a:r>
            <a:r>
              <a:rPr sz="1600" spc="-5" dirty="0">
                <a:latin typeface="Calibri"/>
                <a:cs typeface="Calibri"/>
              </a:rPr>
              <a:t>limited Aug13-19</a:t>
            </a:r>
            <a:r>
              <a:rPr sz="1600" spc="75" dirty="0">
                <a:latin typeface="Calibri"/>
                <a:cs typeface="Calibri"/>
              </a:rPr>
              <a:t> </a:t>
            </a:r>
            <a:r>
              <a:rPr sz="1600" spc="-10" dirty="0">
                <a:latin typeface="Calibri"/>
                <a:cs typeface="Calibri"/>
              </a:rPr>
              <a:t>2016</a:t>
            </a:r>
            <a:endParaRPr sz="1600">
              <a:latin typeface="Calibri"/>
              <a:cs typeface="Calibri"/>
            </a:endParaRPr>
          </a:p>
          <a:p>
            <a:pPr marL="2064385">
              <a:lnSpc>
                <a:spcPct val="100000"/>
              </a:lnSpc>
            </a:pPr>
            <a:r>
              <a:rPr sz="1600" spc="40" dirty="0">
                <a:latin typeface="MS UI Gothic"/>
                <a:cs typeface="MS UI Gothic"/>
              </a:rPr>
              <a:t>日経ビジネス</a:t>
            </a:r>
            <a:r>
              <a:rPr sz="1600" spc="40" dirty="0">
                <a:latin typeface="Calibri"/>
                <a:cs typeface="Calibri"/>
              </a:rPr>
              <a:t>2016.08.22</a:t>
            </a:r>
            <a:endParaRPr sz="1600">
              <a:latin typeface="Calibri"/>
              <a:cs typeface="Calibri"/>
            </a:endParaRPr>
          </a:p>
        </p:txBody>
      </p:sp>
    </p:spTree>
    <p:extLst>
      <p:ext uri="{BB962C8B-B14F-4D97-AF65-F5344CB8AC3E}">
        <p14:creationId xmlns:p14="http://schemas.microsoft.com/office/powerpoint/2010/main" val="410633803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6"/>
          <p:cNvSpPr>
            <a:spLocks noGrp="1" noChangeArrowheads="1"/>
          </p:cNvSpPr>
          <p:nvPr>
            <p:ph type="title"/>
          </p:nvPr>
        </p:nvSpPr>
        <p:spPr>
          <a:xfrm>
            <a:off x="533400" y="457200"/>
            <a:ext cx="8153400" cy="1143000"/>
          </a:xfrm>
        </p:spPr>
        <p:txBody>
          <a:bodyPr/>
          <a:lstStyle/>
          <a:p>
            <a:pPr eaLnBrk="1" hangingPunct="1"/>
            <a:r>
              <a:rPr lang="en-US" altLang="ja-JP" sz="3200" dirty="0"/>
              <a:t>『</a:t>
            </a:r>
            <a:r>
              <a:rPr lang="ja-JP" altLang="en-US" sz="3200" dirty="0"/>
              <a:t>金融ＪＩＴシステム</a:t>
            </a:r>
            <a:r>
              <a:rPr lang="en-US" altLang="ja-JP" sz="3200" dirty="0"/>
              <a:t>』</a:t>
            </a:r>
            <a:r>
              <a:rPr lang="ja-JP" altLang="en-US" sz="3200" dirty="0"/>
              <a:t>とは　</a:t>
            </a:r>
          </a:p>
        </p:txBody>
      </p:sp>
      <p:sp>
        <p:nvSpPr>
          <p:cNvPr id="7171" name="Rectangle 1027"/>
          <p:cNvSpPr>
            <a:spLocks noGrp="1" noChangeArrowheads="1"/>
          </p:cNvSpPr>
          <p:nvPr>
            <p:ph idx="1"/>
          </p:nvPr>
        </p:nvSpPr>
        <p:spPr>
          <a:xfrm>
            <a:off x="381000" y="1676400"/>
            <a:ext cx="8610600" cy="4648200"/>
          </a:xfrm>
          <a:solidFill>
            <a:schemeClr val="tx2">
              <a:lumMod val="20000"/>
              <a:lumOff val="80000"/>
              <a:alpha val="42000"/>
            </a:schemeClr>
          </a:solidFill>
        </p:spPr>
        <p:txBody>
          <a:bodyPr>
            <a:normAutofit/>
          </a:bodyPr>
          <a:lstStyle/>
          <a:p>
            <a:pPr marL="365760" indent="-256032" eaLnBrk="1" fontAlgn="auto" hangingPunct="1">
              <a:spcAft>
                <a:spcPts val="0"/>
              </a:spcAft>
              <a:buClr>
                <a:schemeClr val="accent3"/>
              </a:buClr>
              <a:buFont typeface="Georgia"/>
              <a:buChar char="•"/>
              <a:defRPr/>
            </a:pPr>
            <a:r>
              <a:rPr lang="ja-JP" altLang="en-US" sz="2600" dirty="0">
                <a:solidFill>
                  <a:schemeClr val="tx2"/>
                </a:solidFill>
              </a:rPr>
              <a:t>必要な資金を、必要なときに、必要なだけ供給する</a:t>
            </a:r>
            <a:r>
              <a:rPr lang="ja-JP" altLang="en-US" sz="2600" dirty="0"/>
              <a:t>「金融ＪＩＴタイム」をどのようにしたら実現できるかを私は考え続けた。・・・従来の考え方は「金融機関が企業へ資金を供給する」ことであった。・・・この資金の流れを逆にみてみた。いま「企業が銀行に、必要な資金を、必要なとき、必要なだけ引き取りに行く」と考えてみたらどうか。そうすれば、「銀行は企業が支払った分だけ用意すればよい」ではないか。たくさんの組織をつなぐ手段としては、「何を、どれだけ」ほしいのかをはっきり表示しておけばよいではないか。それを「</a:t>
            </a:r>
            <a:r>
              <a:rPr lang="en-US" altLang="ja-JP" sz="2600" dirty="0" err="1"/>
              <a:t>fintech</a:t>
            </a:r>
            <a:r>
              <a:rPr lang="ja-JP" altLang="en-US" sz="2600" dirty="0"/>
              <a:t>かんばん」と称して、各組織間を回すことによって、資金量すなわち必要なおかねをコントロールしたらどうか。</a:t>
            </a:r>
            <a:endParaRPr lang="ja-JP" altLang="en-US" sz="4000" dirty="0"/>
          </a:p>
        </p:txBody>
      </p:sp>
      <p:sp>
        <p:nvSpPr>
          <p:cNvPr id="2" name="スライド番号プレースホルダー 1"/>
          <p:cNvSpPr>
            <a:spLocks noGrp="1"/>
          </p:cNvSpPr>
          <p:nvPr>
            <p:ph type="sldNum" sz="quarter" idx="12"/>
          </p:nvPr>
        </p:nvSpPr>
        <p:spPr/>
        <p:txBody>
          <a:bodyPr/>
          <a:lstStyle/>
          <a:p>
            <a:pPr>
              <a:defRPr/>
            </a:pPr>
            <a:fld id="{616F155D-117D-428A-BD4D-80A0BA07BA9F}" type="slidenum">
              <a:rPr lang="en-US" altLang="ja-JP" smtClean="0"/>
              <a:pPr>
                <a:defRPr/>
              </a:pPr>
              <a:t>5</a:t>
            </a:fld>
            <a:endParaRPr lang="en-US" altLang="ja-JP"/>
          </a:p>
        </p:txBody>
      </p:sp>
    </p:spTree>
    <p:extLst>
      <p:ext uri="{BB962C8B-B14F-4D97-AF65-F5344CB8AC3E}">
        <p14:creationId xmlns:p14="http://schemas.microsoft.com/office/powerpoint/2010/main" val="24764104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914400"/>
            <a:ext cx="7772400" cy="762000"/>
          </a:xfrm>
        </p:spPr>
        <p:txBody>
          <a:bodyPr>
            <a:normAutofit/>
          </a:bodyPr>
          <a:lstStyle/>
          <a:p>
            <a:pPr eaLnBrk="1" fontAlgn="auto" hangingPunct="1">
              <a:spcAft>
                <a:spcPts val="0"/>
              </a:spcAft>
              <a:defRPr/>
            </a:pPr>
            <a:r>
              <a:rPr lang="ja-JP" altLang="en-US" sz="3600"/>
              <a:t>７つのムダ</a:t>
            </a:r>
            <a:r>
              <a:rPr lang="ja-JP" altLang="en-US" sz="2800"/>
              <a:t>（</a:t>
            </a:r>
            <a:r>
              <a:rPr lang="en-US" altLang="ja-JP" sz="2800"/>
              <a:t>『</a:t>
            </a:r>
            <a:r>
              <a:rPr lang="ja-JP" altLang="en-US" sz="2800"/>
              <a:t>トヨタ生産システム</a:t>
            </a:r>
            <a:r>
              <a:rPr lang="en-US" altLang="ja-JP" sz="2800"/>
              <a:t>』</a:t>
            </a:r>
            <a:r>
              <a:rPr lang="ja-JP" altLang="en-US" sz="2800"/>
              <a:t>大野耐一）</a:t>
            </a:r>
            <a:endParaRPr lang="ja-JP" altLang="en-US"/>
          </a:p>
        </p:txBody>
      </p:sp>
      <p:sp>
        <p:nvSpPr>
          <p:cNvPr id="8195" name="Rectangle 3"/>
          <p:cNvSpPr>
            <a:spLocks noGrp="1" noChangeArrowheads="1"/>
          </p:cNvSpPr>
          <p:nvPr>
            <p:ph idx="1"/>
          </p:nvPr>
        </p:nvSpPr>
        <p:spPr>
          <a:xfrm>
            <a:off x="1285875" y="1857375"/>
            <a:ext cx="5600700" cy="4243388"/>
          </a:xfrm>
        </p:spPr>
        <p:txBody>
          <a:bodyPr/>
          <a:lstStyle/>
          <a:p>
            <a:pPr eaLnBrk="1" hangingPunct="1"/>
            <a:r>
              <a:rPr lang="ja-JP" altLang="en-US"/>
              <a:t>１．つくりすぎのムダ</a:t>
            </a:r>
          </a:p>
          <a:p>
            <a:pPr eaLnBrk="1" hangingPunct="1"/>
            <a:r>
              <a:rPr lang="ja-JP" altLang="en-US"/>
              <a:t>２．手待ちのムダ</a:t>
            </a:r>
          </a:p>
          <a:p>
            <a:pPr eaLnBrk="1" hangingPunct="1"/>
            <a:r>
              <a:rPr lang="ja-JP" altLang="en-US"/>
              <a:t>３．運搬のムダ</a:t>
            </a:r>
          </a:p>
          <a:p>
            <a:pPr eaLnBrk="1" hangingPunct="1"/>
            <a:r>
              <a:rPr lang="ja-JP" altLang="en-US"/>
              <a:t>４．加工そのもののムダ</a:t>
            </a:r>
          </a:p>
          <a:p>
            <a:pPr eaLnBrk="1" hangingPunct="1"/>
            <a:r>
              <a:rPr lang="ja-JP" altLang="en-US"/>
              <a:t>５．在庫のムダ</a:t>
            </a:r>
          </a:p>
          <a:p>
            <a:pPr eaLnBrk="1" hangingPunct="1"/>
            <a:r>
              <a:rPr lang="ja-JP" altLang="en-US"/>
              <a:t>６．動作のムダ</a:t>
            </a:r>
          </a:p>
          <a:p>
            <a:pPr eaLnBrk="1" hangingPunct="1"/>
            <a:r>
              <a:rPr lang="ja-JP" altLang="en-US"/>
              <a:t>７．不良をつくるムダ</a:t>
            </a:r>
          </a:p>
        </p:txBody>
      </p:sp>
      <p:sp>
        <p:nvSpPr>
          <p:cNvPr id="2" name="スライド番号プレースホルダー 1"/>
          <p:cNvSpPr>
            <a:spLocks noGrp="1"/>
          </p:cNvSpPr>
          <p:nvPr>
            <p:ph type="sldNum" sz="quarter" idx="12"/>
          </p:nvPr>
        </p:nvSpPr>
        <p:spPr/>
        <p:txBody>
          <a:bodyPr/>
          <a:lstStyle/>
          <a:p>
            <a:pPr>
              <a:defRPr/>
            </a:pPr>
            <a:fld id="{616F155D-117D-428A-BD4D-80A0BA07BA9F}" type="slidenum">
              <a:rPr lang="en-US" altLang="ja-JP" smtClean="0"/>
              <a:pPr>
                <a:defRPr/>
              </a:pPr>
              <a:t>6</a:t>
            </a:fld>
            <a:endParaRPr lang="en-US" altLang="ja-JP"/>
          </a:p>
        </p:txBody>
      </p:sp>
    </p:spTree>
    <p:extLst>
      <p:ext uri="{BB962C8B-B14F-4D97-AF65-F5344CB8AC3E}">
        <p14:creationId xmlns:p14="http://schemas.microsoft.com/office/powerpoint/2010/main" val="277314889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3568" y="836712"/>
            <a:ext cx="7772400" cy="762000"/>
          </a:xfrm>
        </p:spPr>
        <p:txBody>
          <a:bodyPr>
            <a:normAutofit/>
          </a:bodyPr>
          <a:lstStyle/>
          <a:p>
            <a:pPr eaLnBrk="1" fontAlgn="auto" hangingPunct="1">
              <a:spcAft>
                <a:spcPts val="0"/>
              </a:spcAft>
              <a:defRPr/>
            </a:pPr>
            <a:r>
              <a:rPr lang="ja-JP" altLang="en-US" sz="3600" dirty="0"/>
              <a:t>フィンテック７つのムダ</a:t>
            </a:r>
            <a:endParaRPr lang="ja-JP" altLang="en-US" dirty="0"/>
          </a:p>
        </p:txBody>
      </p:sp>
      <p:sp>
        <p:nvSpPr>
          <p:cNvPr id="8195" name="Rectangle 3"/>
          <p:cNvSpPr>
            <a:spLocks noGrp="1" noChangeArrowheads="1"/>
          </p:cNvSpPr>
          <p:nvPr>
            <p:ph idx="1"/>
          </p:nvPr>
        </p:nvSpPr>
        <p:spPr>
          <a:xfrm>
            <a:off x="1285875" y="1857375"/>
            <a:ext cx="5600700" cy="4243388"/>
          </a:xfrm>
        </p:spPr>
        <p:txBody>
          <a:bodyPr/>
          <a:lstStyle/>
          <a:p>
            <a:pPr eaLnBrk="1" hangingPunct="1"/>
            <a:r>
              <a:rPr lang="ja-JP" altLang="en-US" dirty="0"/>
              <a:t>１．売りすぎのムダ</a:t>
            </a:r>
          </a:p>
          <a:p>
            <a:pPr eaLnBrk="1" hangingPunct="1"/>
            <a:r>
              <a:rPr lang="ja-JP" altLang="en-US" dirty="0"/>
              <a:t>２．待ちすぎのムダ</a:t>
            </a:r>
          </a:p>
          <a:p>
            <a:pPr eaLnBrk="1" hangingPunct="1"/>
            <a:r>
              <a:rPr lang="ja-JP" altLang="en-US" dirty="0"/>
              <a:t>３．資金移動のムダ</a:t>
            </a:r>
          </a:p>
          <a:p>
            <a:pPr eaLnBrk="1" hangingPunct="1"/>
            <a:r>
              <a:rPr lang="ja-JP" altLang="en-US" dirty="0"/>
              <a:t>４．事務そのもののムダ</a:t>
            </a:r>
          </a:p>
          <a:p>
            <a:pPr eaLnBrk="1" hangingPunct="1"/>
            <a:r>
              <a:rPr lang="ja-JP" altLang="en-US" dirty="0"/>
              <a:t>５．貯めすぎのムダ</a:t>
            </a:r>
          </a:p>
          <a:p>
            <a:pPr eaLnBrk="1" hangingPunct="1"/>
            <a:r>
              <a:rPr lang="ja-JP" altLang="en-US" dirty="0"/>
              <a:t>６．クリック動作のムダ</a:t>
            </a:r>
          </a:p>
          <a:p>
            <a:pPr eaLnBrk="1" hangingPunct="1"/>
            <a:r>
              <a:rPr lang="ja-JP" altLang="en-US" dirty="0"/>
              <a:t>７．払い過ぎのムダ</a:t>
            </a:r>
          </a:p>
        </p:txBody>
      </p:sp>
      <p:sp>
        <p:nvSpPr>
          <p:cNvPr id="2" name="スライド番号プレースホルダー 1"/>
          <p:cNvSpPr>
            <a:spLocks noGrp="1"/>
          </p:cNvSpPr>
          <p:nvPr>
            <p:ph type="sldNum" sz="quarter" idx="12"/>
          </p:nvPr>
        </p:nvSpPr>
        <p:spPr/>
        <p:txBody>
          <a:bodyPr/>
          <a:lstStyle/>
          <a:p>
            <a:pPr>
              <a:defRPr/>
            </a:pPr>
            <a:fld id="{616F155D-117D-428A-BD4D-80A0BA07BA9F}" type="slidenum">
              <a:rPr lang="en-US" altLang="ja-JP" smtClean="0"/>
              <a:pPr>
                <a:defRPr/>
              </a:pPr>
              <a:t>7</a:t>
            </a:fld>
            <a:endParaRPr lang="en-US" altLang="ja-JP"/>
          </a:p>
        </p:txBody>
      </p:sp>
    </p:spTree>
    <p:extLst>
      <p:ext uri="{BB962C8B-B14F-4D97-AF65-F5344CB8AC3E}">
        <p14:creationId xmlns:p14="http://schemas.microsoft.com/office/powerpoint/2010/main" val="74133243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ja-JP" altLang="en-US"/>
              <a:t>ＪＩＴ生産システムの手法</a:t>
            </a:r>
          </a:p>
        </p:txBody>
      </p:sp>
      <p:sp>
        <p:nvSpPr>
          <p:cNvPr id="8195" name="Rectangle 3"/>
          <p:cNvSpPr>
            <a:spLocks noGrp="1" noChangeArrowheads="1"/>
          </p:cNvSpPr>
          <p:nvPr>
            <p:ph idx="1"/>
          </p:nvPr>
        </p:nvSpPr>
        <p:spPr>
          <a:xfrm>
            <a:off x="2195513" y="2667000"/>
            <a:ext cx="4519612" cy="2362200"/>
          </a:xfrm>
        </p:spPr>
        <p:txBody>
          <a:bodyPr/>
          <a:lstStyle/>
          <a:p>
            <a:pPr eaLnBrk="1" hangingPunct="1"/>
            <a:r>
              <a:rPr lang="ja-JP" altLang="en-US" sz="4000"/>
              <a:t>カンバン方式</a:t>
            </a:r>
          </a:p>
          <a:p>
            <a:pPr eaLnBrk="1" hangingPunct="1"/>
            <a:r>
              <a:rPr lang="ja-JP" altLang="en-US" sz="4000"/>
              <a:t>平準化生産</a:t>
            </a:r>
          </a:p>
          <a:p>
            <a:pPr eaLnBrk="1" hangingPunct="1"/>
            <a:r>
              <a:rPr lang="ja-JP" altLang="en-US" sz="4000"/>
              <a:t>改善活動</a:t>
            </a:r>
            <a:endParaRPr lang="ja-JP" altLang="en-US"/>
          </a:p>
        </p:txBody>
      </p:sp>
      <p:sp>
        <p:nvSpPr>
          <p:cNvPr id="2" name="スライド番号プレースホルダー 1"/>
          <p:cNvSpPr>
            <a:spLocks noGrp="1"/>
          </p:cNvSpPr>
          <p:nvPr>
            <p:ph type="sldNum" sz="quarter" idx="12"/>
          </p:nvPr>
        </p:nvSpPr>
        <p:spPr/>
        <p:txBody>
          <a:bodyPr/>
          <a:lstStyle/>
          <a:p>
            <a:pPr>
              <a:defRPr/>
            </a:pPr>
            <a:fld id="{616F155D-117D-428A-BD4D-80A0BA07BA9F}" type="slidenum">
              <a:rPr lang="en-US" altLang="ja-JP" smtClean="0"/>
              <a:pPr>
                <a:defRPr/>
              </a:pPr>
              <a:t>8</a:t>
            </a:fld>
            <a:endParaRPr lang="en-US" altLang="ja-JP"/>
          </a:p>
        </p:txBody>
      </p:sp>
    </p:spTree>
    <p:extLst>
      <p:ext uri="{BB962C8B-B14F-4D97-AF65-F5344CB8AC3E}">
        <p14:creationId xmlns:p14="http://schemas.microsoft.com/office/powerpoint/2010/main" val="122116442"/>
      </p:ext>
    </p:extLst>
  </p:cSld>
  <p:clrMapOvr>
    <a:masterClrMapping/>
  </p:clrMapOvr>
  <p:transition>
    <p:spli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randombar(vertical)">
                                      <p:cBhvr>
                                        <p:cTn id="7" dur="500"/>
                                        <p:tgtEl>
                                          <p:spTgt spid="8195">
                                            <p:txEl>
                                              <p:pRg st="0" end="0"/>
                                            </p:txEl>
                                          </p:spTgt>
                                        </p:tgtEl>
                                      </p:cBhvr>
                                    </p:animEffect>
                                  </p:childTnLst>
                                </p:cTn>
                              </p:par>
                            </p:childTnLst>
                          </p:cTn>
                        </p:par>
                        <p:par>
                          <p:cTn id="8" fill="hold" nodeType="afterGroup">
                            <p:stCondLst>
                              <p:cond delay="500"/>
                            </p:stCondLst>
                            <p:childTnLst>
                              <p:par>
                                <p:cTn id="9" presetID="14" presetClass="entr" presetSubtype="5" fill="hold" grpId="0" nodeType="after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animEffect transition="in" filter="randombar(vertical)">
                                      <p:cBhvr>
                                        <p:cTn id="11" dur="500"/>
                                        <p:tgtEl>
                                          <p:spTgt spid="8195">
                                            <p:txEl>
                                              <p:pRg st="1" end="1"/>
                                            </p:txEl>
                                          </p:spTgt>
                                        </p:tgtEl>
                                      </p:cBhvr>
                                    </p:animEffect>
                                  </p:childTnLst>
                                </p:cTn>
                              </p:par>
                            </p:childTnLst>
                          </p:cTn>
                        </p:par>
                        <p:par>
                          <p:cTn id="12" fill="hold" nodeType="afterGroup">
                            <p:stCondLst>
                              <p:cond delay="1000"/>
                            </p:stCondLst>
                            <p:childTnLst>
                              <p:par>
                                <p:cTn id="13" presetID="14" presetClass="entr" presetSubtype="5" fill="hold" grpId="0" nodeType="after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animEffect transition="in" filter="randombar(vertical)">
                                      <p:cBhvr>
                                        <p:cTn id="15" dur="500"/>
                                        <p:tgtEl>
                                          <p:spTgt spid="81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ja-JP" altLang="en-US" dirty="0"/>
              <a:t>金融ＪＩＴシステムの手法</a:t>
            </a:r>
          </a:p>
        </p:txBody>
      </p:sp>
      <p:sp>
        <p:nvSpPr>
          <p:cNvPr id="8195" name="Rectangle 3"/>
          <p:cNvSpPr>
            <a:spLocks noGrp="1" noChangeArrowheads="1"/>
          </p:cNvSpPr>
          <p:nvPr>
            <p:ph idx="1"/>
          </p:nvPr>
        </p:nvSpPr>
        <p:spPr>
          <a:xfrm>
            <a:off x="2195512" y="2667000"/>
            <a:ext cx="5544839" cy="2362200"/>
          </a:xfrm>
        </p:spPr>
        <p:txBody>
          <a:bodyPr/>
          <a:lstStyle/>
          <a:p>
            <a:pPr eaLnBrk="1" hangingPunct="1"/>
            <a:r>
              <a:rPr lang="en-US" altLang="ja-JP" sz="4000" dirty="0" err="1"/>
              <a:t>Fintech</a:t>
            </a:r>
            <a:r>
              <a:rPr lang="ja-JP" altLang="en-US" sz="4000" dirty="0"/>
              <a:t>かんばん</a:t>
            </a:r>
          </a:p>
          <a:p>
            <a:pPr eaLnBrk="1" hangingPunct="1"/>
            <a:r>
              <a:rPr lang="ja-JP" altLang="en-US" sz="4000" dirty="0"/>
              <a:t>資金残高平準化</a:t>
            </a:r>
          </a:p>
          <a:p>
            <a:pPr eaLnBrk="1" hangingPunct="1"/>
            <a:r>
              <a:rPr lang="ja-JP" altLang="en-US" sz="4000" dirty="0"/>
              <a:t>見える化改善活動</a:t>
            </a:r>
            <a:endParaRPr lang="ja-JP" altLang="en-US" dirty="0"/>
          </a:p>
        </p:txBody>
      </p:sp>
      <p:sp>
        <p:nvSpPr>
          <p:cNvPr id="2" name="スライド番号プレースホルダー 1"/>
          <p:cNvSpPr>
            <a:spLocks noGrp="1"/>
          </p:cNvSpPr>
          <p:nvPr>
            <p:ph type="sldNum" sz="quarter" idx="12"/>
          </p:nvPr>
        </p:nvSpPr>
        <p:spPr/>
        <p:txBody>
          <a:bodyPr/>
          <a:lstStyle/>
          <a:p>
            <a:pPr>
              <a:defRPr/>
            </a:pPr>
            <a:fld id="{616F155D-117D-428A-BD4D-80A0BA07BA9F}" type="slidenum">
              <a:rPr lang="en-US" altLang="ja-JP" smtClean="0"/>
              <a:pPr>
                <a:defRPr/>
              </a:pPr>
              <a:t>9</a:t>
            </a:fld>
            <a:endParaRPr lang="en-US" altLang="ja-JP"/>
          </a:p>
        </p:txBody>
      </p:sp>
    </p:spTree>
    <p:extLst>
      <p:ext uri="{BB962C8B-B14F-4D97-AF65-F5344CB8AC3E}">
        <p14:creationId xmlns:p14="http://schemas.microsoft.com/office/powerpoint/2010/main" val="3528920197"/>
      </p:ext>
    </p:extLst>
  </p:cSld>
  <p:clrMapOvr>
    <a:masterClrMapping/>
  </p:clrMapOvr>
  <p:transition>
    <p:spli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randombar(vertical)">
                                      <p:cBhvr>
                                        <p:cTn id="7" dur="500"/>
                                        <p:tgtEl>
                                          <p:spTgt spid="8195">
                                            <p:txEl>
                                              <p:pRg st="0" end="0"/>
                                            </p:txEl>
                                          </p:spTgt>
                                        </p:tgtEl>
                                      </p:cBhvr>
                                    </p:animEffect>
                                  </p:childTnLst>
                                </p:cTn>
                              </p:par>
                            </p:childTnLst>
                          </p:cTn>
                        </p:par>
                        <p:par>
                          <p:cTn id="8" fill="hold" nodeType="afterGroup">
                            <p:stCondLst>
                              <p:cond delay="500"/>
                            </p:stCondLst>
                            <p:childTnLst>
                              <p:par>
                                <p:cTn id="9" presetID="14" presetClass="entr" presetSubtype="5" fill="hold" grpId="0" nodeType="after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animEffect transition="in" filter="randombar(vertical)">
                                      <p:cBhvr>
                                        <p:cTn id="11" dur="500"/>
                                        <p:tgtEl>
                                          <p:spTgt spid="8195">
                                            <p:txEl>
                                              <p:pRg st="1" end="1"/>
                                            </p:txEl>
                                          </p:spTgt>
                                        </p:tgtEl>
                                      </p:cBhvr>
                                    </p:animEffect>
                                  </p:childTnLst>
                                </p:cTn>
                              </p:par>
                            </p:childTnLst>
                          </p:cTn>
                        </p:par>
                        <p:par>
                          <p:cTn id="12" fill="hold" nodeType="afterGroup">
                            <p:stCondLst>
                              <p:cond delay="1000"/>
                            </p:stCondLst>
                            <p:childTnLst>
                              <p:par>
                                <p:cTn id="13" presetID="14" presetClass="entr" presetSubtype="5" fill="hold" grpId="0" nodeType="after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animEffect transition="in" filter="randombar(vertical)">
                                      <p:cBhvr>
                                        <p:cTn id="15" dur="500"/>
                                        <p:tgtEl>
                                          <p:spTgt spid="81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advAuto="0"/>
    </p:bldLst>
  </p:timing>
</p:sld>
</file>

<file path=ppt/theme/theme1.xml><?xml version="1.0" encoding="utf-8"?>
<a:theme xmlns:a="http://schemas.openxmlformats.org/drawingml/2006/main" name="新しいﾌﾟﾚｾﾞﾝﾃｰｼｮﾝ">
  <a:themeElements>
    <a:clrScheme name="新しいﾌﾟﾚｾﾞﾝﾃｰｼｮﾝ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新しいﾌﾟﾚｾﾞﾝﾃｰｼｮﾝ">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objectDefaults>
  <a:extraClrSchemeLst>
    <a:extraClrScheme>
      <a:clrScheme name="新しいﾌﾟﾚｾﾞﾝﾃｰｼｮﾝ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新しいﾌﾟﾚｾﾞﾝﾃｰｼｮﾝ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新しいﾌﾟﾚｾﾞﾝﾃｰｼｮﾝ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新しいﾌﾟﾚｾﾞﾝﾃｰｼｮﾝ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新しいﾌﾟﾚｾﾞﾝﾃｰｼｮﾝ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新しいﾌﾟﾚｾﾞﾝﾃｰｼｮﾝ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新しいﾌﾟﾚｾﾞﾝﾃｰｼｮﾝ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Office\Template\新しいﾌﾟﾚｾﾞﾝﾃｰｼｮﾝ.pot</Template>
  <TotalTime>6128</TotalTime>
  <Words>2267</Words>
  <Application>Microsoft Office PowerPoint</Application>
  <PresentationFormat>画面に合わせる (4:3)</PresentationFormat>
  <Paragraphs>483</Paragraphs>
  <Slides>40</Slides>
  <Notes>14</Notes>
  <HiddenSlides>0</HiddenSlides>
  <MMClips>0</MMClips>
  <ScaleCrop>false</ScaleCrop>
  <HeadingPairs>
    <vt:vector size="8" baseType="variant">
      <vt:variant>
        <vt:lpstr>使用されているフォント</vt:lpstr>
      </vt:variant>
      <vt:variant>
        <vt:i4>16</vt:i4>
      </vt:variant>
      <vt:variant>
        <vt:lpstr>テーマ</vt:lpstr>
      </vt:variant>
      <vt:variant>
        <vt:i4>1</vt:i4>
      </vt:variant>
      <vt:variant>
        <vt:lpstr>埋め込まれた OLE サーバー</vt:lpstr>
      </vt:variant>
      <vt:variant>
        <vt:i4>2</vt:i4>
      </vt:variant>
      <vt:variant>
        <vt:lpstr>スライド タイトル</vt:lpstr>
      </vt:variant>
      <vt:variant>
        <vt:i4>40</vt:i4>
      </vt:variant>
    </vt:vector>
  </HeadingPairs>
  <TitlesOfParts>
    <vt:vector size="59" baseType="lpstr">
      <vt:lpstr>HGPｺﾞｼｯｸE</vt:lpstr>
      <vt:lpstr>ＨＧ丸ゴシックM</vt:lpstr>
      <vt:lpstr>HG丸ｺﾞｼｯｸM-PRO</vt:lpstr>
      <vt:lpstr>HG丸ｺﾞｼｯｸM-PRO</vt:lpstr>
      <vt:lpstr>Meiryo UI</vt:lpstr>
      <vt:lpstr>Microsoft YaHei</vt:lpstr>
      <vt:lpstr>ＭＳ Ｐゴシック</vt:lpstr>
      <vt:lpstr>ＭＳ Ｐ明朝</vt:lpstr>
      <vt:lpstr>MS UI Gothic</vt:lpstr>
      <vt:lpstr>ＭＳ ゴシック</vt:lpstr>
      <vt:lpstr>Meiryo</vt:lpstr>
      <vt:lpstr>Arial</vt:lpstr>
      <vt:lpstr>Calibri</vt:lpstr>
      <vt:lpstr>Georgia</vt:lpstr>
      <vt:lpstr>Times New Roman</vt:lpstr>
      <vt:lpstr>Wingdings</vt:lpstr>
      <vt:lpstr>新しいﾌﾟﾚｾﾞﾝﾃｰｼｮﾝ</vt:lpstr>
      <vt:lpstr>Clip</vt:lpstr>
      <vt:lpstr>ビットマップ イメージ</vt:lpstr>
      <vt:lpstr>中小企業のフィンテック ～ 金融JITの実現～</vt:lpstr>
      <vt:lpstr>ＪＩＴ生産システムの基本</vt:lpstr>
      <vt:lpstr>金融ＪＩＴシステムの基本</vt:lpstr>
      <vt:lpstr>『トヨタ生産システム』とは　大野耐一</vt:lpstr>
      <vt:lpstr>『金融ＪＩＴシステム』とは　</vt:lpstr>
      <vt:lpstr>７つのムダ（『トヨタ生産システム』大野耐一）</vt:lpstr>
      <vt:lpstr>フィンテック７つのムダ</vt:lpstr>
      <vt:lpstr>ＪＩＴ生産システムの手法</vt:lpstr>
      <vt:lpstr>金融ＪＩＴシステムの手法</vt:lpstr>
      <vt:lpstr>サプライチェーンとキャシュフロー統合</vt:lpstr>
      <vt:lpstr>FinTech による金融革新の推進</vt:lpstr>
      <vt:lpstr>PowerPoint プレゼンテーション</vt:lpstr>
      <vt:lpstr>PowerPoint プレゼンテーション</vt:lpstr>
      <vt:lpstr>新たなイノベーション生むFinTech『決済革命』の可能性</vt:lpstr>
      <vt:lpstr>中小企業のフィンテック実施に向けての課題</vt:lpstr>
      <vt:lpstr>PowerPoint プレゼンテーション</vt:lpstr>
      <vt:lpstr>フィンテックの本来の役割</vt:lpstr>
      <vt:lpstr>金融＋技術＝フィンテック</vt:lpstr>
      <vt:lpstr>日産リーフ、集めたデータをみんなで共有 クルマの使い勝手を向上</vt:lpstr>
      <vt:lpstr>金融APIの動向</vt:lpstr>
      <vt:lpstr>金融機関API事例　住信SBIネット銀行</vt:lpstr>
      <vt:lpstr>金融機関API事例　NTTデータとの取り組み</vt:lpstr>
      <vt:lpstr>みずほ銀行との連携</vt:lpstr>
      <vt:lpstr>経営の見える化 ～イトウスポーツはクラウド＆モバイルでビジネスを変えた～</vt:lpstr>
      <vt:lpstr>投資ファイナンスチェーン</vt:lpstr>
      <vt:lpstr>オペレーショナル ファイナンスチェーン</vt:lpstr>
      <vt:lpstr>業務のIoT化</vt:lpstr>
      <vt:lpstr>資金フローのスマート化</vt:lpstr>
      <vt:lpstr>スマホをsuicaにかざすと</vt:lpstr>
      <vt:lpstr>修理に来たサービスマンは</vt:lpstr>
      <vt:lpstr>PowerPoint プレゼンテーション</vt:lpstr>
      <vt:lpstr>PowerPoint プレゼンテーション</vt:lpstr>
      <vt:lpstr>PowerPoint プレゼンテーション</vt:lpstr>
      <vt:lpstr>国内金融機関、18年をめどに送金情報の新ネットワーク構築へ</vt:lpstr>
      <vt:lpstr>ビジネスプラットフォーム</vt:lpstr>
      <vt:lpstr>クラウドによる中小企業の基幹業務連携</vt:lpstr>
      <vt:lpstr>法人番号の活用</vt:lpstr>
      <vt:lpstr>クラウド会計に法人番号を活用すると</vt:lpstr>
      <vt:lpstr>決済方法の多様化</vt:lpstr>
      <vt:lpstr>欧州から消える現金</vt:lpstr>
    </vt:vector>
  </TitlesOfParts>
  <Company>MUsashi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ｽﾗｲﾄﾞ ﾀｲﾄﾙなし</dc:title>
  <dc:creator>Matsushima</dc:creator>
  <cp:lastModifiedBy>菅又久直</cp:lastModifiedBy>
  <cp:revision>763</cp:revision>
  <cp:lastPrinted>2016-09-07T04:09:00Z</cp:lastPrinted>
  <dcterms:created xsi:type="dcterms:W3CDTF">2002-08-16T06:20:58Z</dcterms:created>
  <dcterms:modified xsi:type="dcterms:W3CDTF">2016-09-09T02:10:06Z</dcterms:modified>
</cp:coreProperties>
</file>