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7" r:id="rId2"/>
    <p:sldId id="270" r:id="rId3"/>
    <p:sldId id="276" r:id="rId4"/>
    <p:sldId id="271" r:id="rId5"/>
    <p:sldId id="274" r:id="rId6"/>
    <p:sldId id="275" r:id="rId7"/>
    <p:sldId id="269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6" autoAdjust="0"/>
    <p:restoredTop sz="94660"/>
  </p:normalViewPr>
  <p:slideViewPr>
    <p:cSldViewPr snapToGrid="0">
      <p:cViewPr varScale="1">
        <p:scale>
          <a:sx n="33" d="100"/>
          <a:sy n="33" d="100"/>
        </p:scale>
        <p:origin x="64" y="4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957CF-AA8C-4BA5-9A3D-BC1E21A5EC59}" type="datetimeFigureOut">
              <a:rPr kumimoji="1" lang="ja-JP" altLang="en-US" smtClean="0"/>
              <a:t>2016/9/8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7ACFE-8A34-429E-886F-D3EBE5E2F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5565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1203-93DD-4E25-96AF-B14915A3CD35}" type="datetime1">
              <a:rPr kumimoji="1" lang="ja-JP" altLang="en-US" smtClean="0"/>
              <a:t>2016/9/8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26D19-6A29-4A1B-95FC-0A711E2AEF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339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7D8B9-63FA-4E19-B769-0E76D5D42A69}" type="datetime1">
              <a:rPr kumimoji="1" lang="ja-JP" altLang="en-US" smtClean="0"/>
              <a:t>2016/9/8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26D19-6A29-4A1B-95FC-0A711E2AEF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1223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95C80-C001-4C19-AFD4-E104C81C6D02}" type="datetime1">
              <a:rPr kumimoji="1" lang="ja-JP" altLang="en-US" smtClean="0"/>
              <a:t>2016/9/8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26D19-6A29-4A1B-95FC-0A711E2AEF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0321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1416553" y="6549387"/>
            <a:ext cx="560299" cy="307777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fld id="{B81353C4-87EF-784D-9B49-76D7931112DF}" type="slidenum">
              <a:rPr lang="en-US" sz="2000" smtClean="0">
                <a:solidFill>
                  <a:srgbClr val="000000"/>
                </a:solidFill>
                <a:latin typeface="Arial"/>
                <a:cs typeface="Arial"/>
              </a:rPr>
              <a:pPr/>
              <a:t>‹#›</a:t>
            </a:fld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975785" y="0"/>
            <a:ext cx="9021233" cy="731838"/>
          </a:xfrm>
          <a:prstGeom prst="rect">
            <a:avLst/>
          </a:prstGeom>
        </p:spPr>
        <p:txBody>
          <a:bodyPr vert="horz" lIns="182880" rIns="182880" anchor="ctr" anchorCtr="0">
            <a:normAutofit/>
          </a:bodyPr>
          <a:lstStyle>
            <a:lvl1pPr marL="0" indent="0">
              <a:buNone/>
              <a:defRPr sz="2200" baseline="0"/>
            </a:lvl1pPr>
          </a:lstStyle>
          <a:p>
            <a:pPr lvl="0"/>
            <a:r>
              <a:rPr lang="de-DE" noProof="0" dirty="0"/>
              <a:t>Folien Titel in 1 oder 2 Zeilen</a:t>
            </a:r>
            <a:br>
              <a:rPr lang="de-DE" noProof="0" dirty="0"/>
            </a:br>
            <a:r>
              <a:rPr lang="de-DE" noProof="0" dirty="0"/>
              <a:t>(Font für lange Titel verkleinern )</a:t>
            </a:r>
          </a:p>
        </p:txBody>
      </p:sp>
      <p:sp>
        <p:nvSpPr>
          <p:cNvPr id="21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453294" y="1412875"/>
            <a:ext cx="10314354" cy="4464050"/>
          </a:xfrm>
          <a:prstGeom prst="rect">
            <a:avLst/>
          </a:prstGeom>
        </p:spPr>
        <p:txBody>
          <a:bodyPr/>
          <a:lstStyle>
            <a:lvl1pPr marL="271463" indent="-271463">
              <a:buClr>
                <a:srgbClr val="6485C1"/>
              </a:buClr>
              <a:buFont typeface="Arial" pitchFamily="34" charset="0"/>
              <a:buChar char="►"/>
              <a:defRPr sz="1800"/>
            </a:lvl1pPr>
            <a:lvl2pPr marL="682625" indent="-225425">
              <a:buClr>
                <a:srgbClr val="6485C1"/>
              </a:buClr>
              <a:buSzPct val="80000"/>
              <a:buFont typeface="Arial" pitchFamily="34" charset="0"/>
              <a:buChar char="►"/>
              <a:defRPr sz="1800"/>
            </a:lvl2pPr>
            <a:lvl3pPr marL="1090613" indent="-176213">
              <a:buClr>
                <a:srgbClr val="6485C1"/>
              </a:buClr>
              <a:buSzPct val="60000"/>
              <a:buFont typeface="Arial" pitchFamily="34" charset="0"/>
              <a:buChar char="►"/>
              <a:defRPr sz="1800"/>
            </a:lvl3pPr>
            <a:lvl4pPr marL="1544638" indent="-173038">
              <a:buClr>
                <a:srgbClr val="6485C1"/>
              </a:buClr>
              <a:buSzPct val="60000"/>
              <a:buFont typeface="Arial" pitchFamily="34" charset="0"/>
              <a:buChar char="►"/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292531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F9B6-128E-4202-BD41-3F4B9E24D120}" type="datetime1">
              <a:rPr kumimoji="1" lang="ja-JP" altLang="en-US" smtClean="0"/>
              <a:t>2016/9/8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26D19-6A29-4A1B-95FC-0A711E2AEF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756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14AFB-57A7-45CA-A727-3B353D8612CF}" type="datetime1">
              <a:rPr kumimoji="1" lang="ja-JP" altLang="en-US" smtClean="0"/>
              <a:t>2016/9/8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26D19-6A29-4A1B-95FC-0A711E2AEF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182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E8C2-06CB-45E8-AAD3-8254FBD9F0FE}" type="datetime1">
              <a:rPr kumimoji="1" lang="ja-JP" altLang="en-US" smtClean="0"/>
              <a:t>2016/9/8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26D19-6A29-4A1B-95FC-0A711E2AEF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749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214DF-2B37-4A6F-AE78-3423FD2A8E72}" type="datetime1">
              <a:rPr kumimoji="1" lang="ja-JP" altLang="en-US" smtClean="0"/>
              <a:t>2016/9/8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26D19-6A29-4A1B-95FC-0A711E2AEF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149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E695B-77D0-4C90-BE97-37770B9038DE}" type="datetime1">
              <a:rPr kumimoji="1" lang="ja-JP" altLang="en-US" smtClean="0"/>
              <a:t>2016/9/8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26D19-6A29-4A1B-95FC-0A711E2AEF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323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800F-832B-4256-8B03-E61152CEA6FC}" type="datetime1">
              <a:rPr kumimoji="1" lang="ja-JP" altLang="en-US" smtClean="0"/>
              <a:t>2016/9/8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26D19-6A29-4A1B-95FC-0A711E2AEF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09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96001-8C37-43EC-937D-392C1ACE7956}" type="datetime1">
              <a:rPr kumimoji="1" lang="ja-JP" altLang="en-US" smtClean="0"/>
              <a:t>2016/9/8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26D19-6A29-4A1B-95FC-0A711E2AEF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621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FB921-20E9-417C-9FCA-D5F6518031D1}" type="datetime1">
              <a:rPr kumimoji="1" lang="ja-JP" altLang="en-US" smtClean="0"/>
              <a:t>2016/9/8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26D19-6A29-4A1B-95FC-0A711E2AEF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777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93075-1E83-468B-8880-6D31AA905E24}" type="datetime1">
              <a:rPr kumimoji="1" lang="ja-JP" altLang="en-US" smtClean="0"/>
              <a:t>2016/9/8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26D19-6A29-4A1B-95FC-0A711E2AEF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388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1"/>
          <p:cNvSpPr>
            <a:spLocks noGrp="1"/>
          </p:cNvSpPr>
          <p:nvPr>
            <p:ph type="body" sz="quarter" idx="10"/>
          </p:nvPr>
        </p:nvSpPr>
        <p:spPr>
          <a:xfrm>
            <a:off x="1143001" y="0"/>
            <a:ext cx="9705528" cy="731838"/>
          </a:xfrm>
        </p:spPr>
        <p:txBody>
          <a:bodyPr>
            <a:normAutofit/>
          </a:bodyPr>
          <a:lstStyle/>
          <a:p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これまでの検討経緯振り返り</a:t>
            </a:r>
          </a:p>
        </p:txBody>
      </p:sp>
      <p:cxnSp>
        <p:nvCxnSpPr>
          <p:cNvPr id="5" name="直線コネクタ 4"/>
          <p:cNvCxnSpPr/>
          <p:nvPr/>
        </p:nvCxnSpPr>
        <p:spPr>
          <a:xfrm>
            <a:off x="1127448" y="692696"/>
            <a:ext cx="992155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ホームベース 5"/>
          <p:cNvSpPr/>
          <p:nvPr/>
        </p:nvSpPr>
        <p:spPr>
          <a:xfrm>
            <a:off x="957129" y="1836597"/>
            <a:ext cx="1914258" cy="649705"/>
          </a:xfrm>
          <a:prstGeom prst="homePlate">
            <a:avLst>
              <a:gd name="adj" fmla="val 3518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商流金流連携による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消込業務の効率化検討</a:t>
            </a:r>
          </a:p>
        </p:txBody>
      </p:sp>
      <p:sp>
        <p:nvSpPr>
          <p:cNvPr id="7" name="ホームベース 6"/>
          <p:cNvSpPr/>
          <p:nvPr/>
        </p:nvSpPr>
        <p:spPr>
          <a:xfrm>
            <a:off x="3087432" y="1836596"/>
            <a:ext cx="1732395" cy="649705"/>
          </a:xfrm>
          <a:prstGeom prst="homePlate">
            <a:avLst>
              <a:gd name="adj" fmla="val 3518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商流情報分析による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銀行融資等への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応用検討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62299" y="1438719"/>
            <a:ext cx="2503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国内分野</a:t>
            </a:r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検討</a:t>
            </a:r>
            <a:endParaRPr kumimoji="1"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00657" y="3442350"/>
            <a:ext cx="2503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グローバル分野検討</a:t>
            </a:r>
            <a:endParaRPr kumimoji="1"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ホームベース 9"/>
          <p:cNvSpPr/>
          <p:nvPr/>
        </p:nvSpPr>
        <p:spPr>
          <a:xfrm>
            <a:off x="3563597" y="3161611"/>
            <a:ext cx="2122428" cy="649705"/>
          </a:xfrm>
          <a:prstGeom prst="homePlate">
            <a:avLst>
              <a:gd name="adj" fmla="val 35185"/>
            </a:avLst>
          </a:prstGeom>
          <a:solidFill>
            <a:schemeClr val="accent6">
              <a:lumMod val="20000"/>
              <a:lumOff val="80000"/>
            </a:schemeClr>
          </a:solidFill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貿易インボイスの分析による</a:t>
            </a:r>
            <a:endParaRPr lang="en-US" altLang="ja-JP" sz="12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銀行融資等への応用検討</a:t>
            </a:r>
          </a:p>
        </p:txBody>
      </p:sp>
      <p:sp>
        <p:nvSpPr>
          <p:cNvPr id="11" name="下矢印 10"/>
          <p:cNvSpPr/>
          <p:nvPr/>
        </p:nvSpPr>
        <p:spPr>
          <a:xfrm rot="18984048">
            <a:off x="4007276" y="2561251"/>
            <a:ext cx="264919" cy="5554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ホームベース 11"/>
          <p:cNvSpPr/>
          <p:nvPr/>
        </p:nvSpPr>
        <p:spPr>
          <a:xfrm>
            <a:off x="5768957" y="3161611"/>
            <a:ext cx="1982079" cy="649705"/>
          </a:xfrm>
          <a:prstGeom prst="homePlate">
            <a:avLst>
              <a:gd name="adj" fmla="val 35185"/>
            </a:avLst>
          </a:prstGeom>
          <a:solidFill>
            <a:schemeClr val="accent6">
              <a:lumMod val="20000"/>
              <a:lumOff val="80000"/>
            </a:schemeClr>
          </a:solidFill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物流費に関する</a:t>
            </a:r>
            <a:endParaRPr lang="en-US" altLang="ja-JP" sz="12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請求業務の効率化検討</a:t>
            </a:r>
          </a:p>
        </p:txBody>
      </p:sp>
      <p:sp>
        <p:nvSpPr>
          <p:cNvPr id="13" name="ホームベース 12"/>
          <p:cNvSpPr/>
          <p:nvPr/>
        </p:nvSpPr>
        <p:spPr>
          <a:xfrm>
            <a:off x="7917454" y="3161611"/>
            <a:ext cx="1732395" cy="649705"/>
          </a:xfrm>
          <a:prstGeom prst="homePlate">
            <a:avLst>
              <a:gd name="adj" fmla="val 35185"/>
            </a:avLst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物流企業ヒアリング</a:t>
            </a:r>
          </a:p>
        </p:txBody>
      </p:sp>
      <p:sp>
        <p:nvSpPr>
          <p:cNvPr id="14" name="ホームベース 13"/>
          <p:cNvSpPr/>
          <p:nvPr/>
        </p:nvSpPr>
        <p:spPr>
          <a:xfrm>
            <a:off x="9816267" y="3161611"/>
            <a:ext cx="1732395" cy="649705"/>
          </a:xfrm>
          <a:prstGeom prst="homePlate">
            <a:avLst>
              <a:gd name="adj" fmla="val 35185"/>
            </a:avLst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荷主企業ヒアリング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052492" y="3941221"/>
            <a:ext cx="13295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2015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838825" y="3941221"/>
            <a:ext cx="15926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2015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年度第四四半期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888244" y="3941221"/>
            <a:ext cx="169740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2016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年度第一四半期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9816267" y="3941221"/>
            <a:ext cx="169740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2016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年度第二四半期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563596" y="4588320"/>
            <a:ext cx="2205362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中小貿易連盟様ヒアリング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CEDI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メンバー様ヒアリング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結果、一定のニーズは確認できたが、既存の貿易金融サービスにより、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現状の運用は回っており、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喫緊の課題としては認識されていない。</a:t>
            </a:r>
            <a:endParaRPr kumimoji="1" lang="ja-JP" altLang="en-US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838825" y="4588320"/>
            <a:ext cx="18851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貿易に伴う物流費の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請求業務の効率化、および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管理レベルの向上が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目の前の課題として浮上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15430" y="862943"/>
            <a:ext cx="10507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金流商流連携タスクフォースにおける、グローバル分野での検討につきまして、昨年度からの検討経緯について、振り返らせていただきます。</a:t>
            </a:r>
            <a:endParaRPr lang="en-US" altLang="ja-JP" sz="1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円形吹き出し 2"/>
          <p:cNvSpPr/>
          <p:nvPr/>
        </p:nvSpPr>
        <p:spPr>
          <a:xfrm>
            <a:off x="8027644" y="4400312"/>
            <a:ext cx="1418602" cy="880988"/>
          </a:xfrm>
          <a:prstGeom prst="wedgeEllipseCallout">
            <a:avLst>
              <a:gd name="adj1" fmla="val -66515"/>
              <a:gd name="adj2" fmla="val -1072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2016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年度総会にて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テーマご承認</a:t>
            </a:r>
          </a:p>
        </p:txBody>
      </p:sp>
      <p:sp>
        <p:nvSpPr>
          <p:cNvPr id="22" name="円形吹き出し 21"/>
          <p:cNvSpPr/>
          <p:nvPr/>
        </p:nvSpPr>
        <p:spPr>
          <a:xfrm>
            <a:off x="5382066" y="2529204"/>
            <a:ext cx="1219200" cy="478448"/>
          </a:xfrm>
          <a:prstGeom prst="wedgeEllipseCallout">
            <a:avLst>
              <a:gd name="adj1" fmla="val -28501"/>
              <a:gd name="adj2" fmla="val 896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テーマ変更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329350" y="135923"/>
            <a:ext cx="2557849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金流商流</a:t>
            </a:r>
            <a:r>
              <a:rPr kumimoji="1" lang="en-US" altLang="ja-JP" sz="2000" b="1" dirty="0"/>
              <a:t>2016-2-05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66464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表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095942"/>
              </p:ext>
            </p:extLst>
          </p:nvPr>
        </p:nvGraphicFramePr>
        <p:xfrm>
          <a:off x="1797107" y="2045234"/>
          <a:ext cx="7476828" cy="4319221"/>
        </p:xfrm>
        <a:graphic>
          <a:graphicData uri="http://schemas.openxmlformats.org/drawingml/2006/table">
            <a:tbl>
              <a:tblPr firstRow="1" bandRow="1"/>
              <a:tblGrid>
                <a:gridCol w="623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30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30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30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30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30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30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30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306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306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306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2306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53940"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4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C50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C50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6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C50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7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C50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8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C50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9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C50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10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C50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11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C50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12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C50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C50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C50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C50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4421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4572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テキスト プレースホルダー 1"/>
          <p:cNvSpPr>
            <a:spLocks noGrp="1"/>
          </p:cNvSpPr>
          <p:nvPr>
            <p:ph type="body" sz="quarter" idx="10"/>
          </p:nvPr>
        </p:nvSpPr>
        <p:spPr>
          <a:xfrm>
            <a:off x="1143001" y="0"/>
            <a:ext cx="9705528" cy="731838"/>
          </a:xfrm>
        </p:spPr>
        <p:txBody>
          <a:bodyPr>
            <a:normAutofit/>
          </a:bodyPr>
          <a:lstStyle/>
          <a:p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2016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年度活動テーマ、およびスケジュール（一部修正）</a:t>
            </a:r>
          </a:p>
        </p:txBody>
      </p:sp>
      <p:cxnSp>
        <p:nvCxnSpPr>
          <p:cNvPr id="20" name="直線コネクタ 19"/>
          <p:cNvCxnSpPr/>
          <p:nvPr/>
        </p:nvCxnSpPr>
        <p:spPr>
          <a:xfrm>
            <a:off x="1127448" y="692696"/>
            <a:ext cx="992155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437745" y="778203"/>
            <a:ext cx="11527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活動テーマ案：「貿易における物流費請求・消込のための情報連携基盤に関するニーズ調査」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（金融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EDI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との連携検討を含む）</a:t>
            </a:r>
          </a:p>
        </p:txBody>
      </p:sp>
      <p:sp>
        <p:nvSpPr>
          <p:cNvPr id="8" name="ホームベース 7"/>
          <p:cNvSpPr/>
          <p:nvPr/>
        </p:nvSpPr>
        <p:spPr>
          <a:xfrm>
            <a:off x="3874674" y="2731221"/>
            <a:ext cx="2428849" cy="1512168"/>
          </a:xfrm>
          <a:prstGeom prst="homePlate">
            <a:avLst>
              <a:gd name="adj" fmla="val 1496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荷主企業ヒアリング</a:t>
            </a:r>
          </a:p>
        </p:txBody>
      </p:sp>
      <p:sp>
        <p:nvSpPr>
          <p:cNvPr id="25" name="ホームベース 24"/>
          <p:cNvSpPr/>
          <p:nvPr/>
        </p:nvSpPr>
        <p:spPr>
          <a:xfrm>
            <a:off x="3874674" y="4387405"/>
            <a:ext cx="2428849" cy="1512168"/>
          </a:xfrm>
          <a:prstGeom prst="homePlate">
            <a:avLst>
              <a:gd name="adj" fmla="val 1496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物流企業ヒアリング</a:t>
            </a:r>
          </a:p>
        </p:txBody>
      </p:sp>
      <p:sp>
        <p:nvSpPr>
          <p:cNvPr id="26" name="ホームベース 25"/>
          <p:cNvSpPr/>
          <p:nvPr/>
        </p:nvSpPr>
        <p:spPr>
          <a:xfrm>
            <a:off x="6363527" y="2731949"/>
            <a:ext cx="969373" cy="3167624"/>
          </a:xfrm>
          <a:prstGeom prst="homePlate">
            <a:avLst>
              <a:gd name="adj" fmla="val 1496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ヒアリングに基づく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サービス案の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詳細化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7" name="ホームベース 26"/>
          <p:cNvSpPr/>
          <p:nvPr/>
        </p:nvSpPr>
        <p:spPr>
          <a:xfrm>
            <a:off x="1958887" y="2731221"/>
            <a:ext cx="1656184" cy="3168352"/>
          </a:xfrm>
          <a:prstGeom prst="homePlate">
            <a:avLst>
              <a:gd name="adj" fmla="val 1496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初期</a:t>
            </a:r>
            <a:endParaRPr lang="en-US" altLang="ja-JP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ニーズ仮説</a:t>
            </a:r>
            <a:endParaRPr lang="en-US" altLang="ja-JP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検討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3814670" y="4309581"/>
            <a:ext cx="728147" cy="170211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644448" y="2613280"/>
            <a:ext cx="728147" cy="170211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四角形吹き出し 2"/>
          <p:cNvSpPr/>
          <p:nvPr/>
        </p:nvSpPr>
        <p:spPr>
          <a:xfrm>
            <a:off x="4649824" y="5959731"/>
            <a:ext cx="2685270" cy="710119"/>
          </a:xfrm>
          <a:prstGeom prst="wedgeRectCallout">
            <a:avLst>
              <a:gd name="adj1" fmla="val -54160"/>
              <a:gd name="adj2" fmla="val -82706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前回ご報告分</a:t>
            </a:r>
            <a:endParaRPr kumimoji="1"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四角形吹き出し 12"/>
          <p:cNvSpPr/>
          <p:nvPr/>
        </p:nvSpPr>
        <p:spPr>
          <a:xfrm>
            <a:off x="5535521" y="1200338"/>
            <a:ext cx="2685270" cy="710119"/>
          </a:xfrm>
          <a:prstGeom prst="wedgeRectCallout">
            <a:avLst>
              <a:gd name="adj1" fmla="val -63217"/>
              <a:gd name="adj2" fmla="val 146061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今回ご報告分</a:t>
            </a:r>
          </a:p>
        </p:txBody>
      </p:sp>
      <p:sp>
        <p:nvSpPr>
          <p:cNvPr id="14" name="ホームベース 13"/>
          <p:cNvSpPr/>
          <p:nvPr/>
        </p:nvSpPr>
        <p:spPr>
          <a:xfrm>
            <a:off x="7547059" y="2725769"/>
            <a:ext cx="1603805" cy="3167624"/>
          </a:xfrm>
          <a:prstGeom prst="homePlate">
            <a:avLst>
              <a:gd name="adj" fmla="val 1496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サービス案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実証環境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構築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（仮）</a:t>
            </a:r>
          </a:p>
        </p:txBody>
      </p:sp>
    </p:spTree>
    <p:extLst>
      <p:ext uri="{BB962C8B-B14F-4D97-AF65-F5344CB8AC3E}">
        <p14:creationId xmlns:p14="http://schemas.microsoft.com/office/powerpoint/2010/main" val="3141243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1271464" y="1037222"/>
            <a:ext cx="9577065" cy="33676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テキスト プレースホルダー 1"/>
          <p:cNvSpPr>
            <a:spLocks noGrp="1"/>
          </p:cNvSpPr>
          <p:nvPr>
            <p:ph type="body" sz="quarter" idx="10"/>
          </p:nvPr>
        </p:nvSpPr>
        <p:spPr>
          <a:xfrm>
            <a:off x="1143001" y="0"/>
            <a:ext cx="9705528" cy="731838"/>
          </a:xfrm>
        </p:spPr>
        <p:txBody>
          <a:bodyPr>
            <a:normAutofit fontScale="92500" lnSpcReduction="10000"/>
          </a:bodyPr>
          <a:lstStyle/>
          <a:p>
            <a:r>
              <a:rPr lang="ja-JP" altLang="en-US" sz="17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前回ご報告結論</a:t>
            </a:r>
            <a:endParaRPr lang="en-US" altLang="ja-JP" sz="2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運送費請求・仕訳におけるフォワーダーの課題　</a:t>
            </a:r>
            <a:r>
              <a:rPr lang="ja-JP" altLang="en-US" sz="19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</a:t>
            </a:r>
            <a:r>
              <a:rPr lang="ja-JP" altLang="en-US" sz="1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フォワーダーヒアリングに基づく）</a:t>
            </a:r>
          </a:p>
        </p:txBody>
      </p:sp>
      <p:cxnSp>
        <p:nvCxnSpPr>
          <p:cNvPr id="20" name="直線コネクタ 19"/>
          <p:cNvCxnSpPr/>
          <p:nvPr/>
        </p:nvCxnSpPr>
        <p:spPr>
          <a:xfrm>
            <a:off x="1127448" y="692696"/>
            <a:ext cx="992155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1271464" y="703876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フォワーダーから見た現行の請求・仕訳処理における主な課題</a:t>
            </a:r>
          </a:p>
        </p:txBody>
      </p:sp>
      <p:sp>
        <p:nvSpPr>
          <p:cNvPr id="3" name="角丸四角形 2"/>
          <p:cNvSpPr/>
          <p:nvPr/>
        </p:nvSpPr>
        <p:spPr>
          <a:xfrm>
            <a:off x="1526270" y="1088798"/>
            <a:ext cx="2049451" cy="1971599"/>
          </a:xfrm>
          <a:prstGeom prst="roundRect">
            <a:avLst/>
          </a:prstGeom>
          <a:solidFill>
            <a:srgbClr val="99CCFF"/>
          </a:solidFill>
          <a:ln>
            <a:solidFill>
              <a:schemeClr val="accent2">
                <a:lumMod val="50000"/>
                <a:lumOff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課題１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物流業界における標準がないため、請求単位が荷主により異なる。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3858937" y="1099535"/>
            <a:ext cx="2036821" cy="1971599"/>
          </a:xfrm>
          <a:prstGeom prst="roundRect">
            <a:avLst/>
          </a:prstGeom>
          <a:solidFill>
            <a:srgbClr val="99CCFF"/>
          </a:solidFill>
          <a:ln>
            <a:solidFill>
              <a:schemeClr val="accent2">
                <a:lumMod val="50000"/>
                <a:lumOff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課題２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仕訳データを提供する場合、荷主ごとの勘定科目コードに請求コードをマッチング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8328249" y="1099534"/>
            <a:ext cx="2030719" cy="1971599"/>
          </a:xfrm>
          <a:prstGeom prst="roundRect">
            <a:avLst/>
          </a:prstGeom>
          <a:solidFill>
            <a:srgbClr val="99CCFF"/>
          </a:solidFill>
          <a:ln>
            <a:solidFill>
              <a:schemeClr val="accent2">
                <a:lumMod val="50000"/>
                <a:lumOff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課題４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訂正が発生する場合の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処理方法が荷主により異なる。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26270" y="3384679"/>
            <a:ext cx="20494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複数の顧客荷主に対応するため、</a:t>
            </a:r>
            <a:r>
              <a:rPr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1000</a:t>
            </a:r>
            <a:r>
              <a:rPr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以上の請求コードをフォワーダー側で用意し、個別にマッチングしている。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328248" y="3384679"/>
            <a:ext cx="20882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請求情報上書き、赤黒データ送信など、荷主により異なる。また、経理締め日が、第２営業日の荷主が多く、すばやい対応が必要。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10516" y="3370986"/>
            <a:ext cx="198524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仕訳データの項目について、一つ一つ意味を荷主とすり合わせる必要がある。また、勘定科目マスターを荷主ごとに保持し、変更時はメンテナンス必要。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6112389" y="1095837"/>
            <a:ext cx="2030719" cy="1971599"/>
          </a:xfrm>
          <a:prstGeom prst="roundRect">
            <a:avLst/>
          </a:prstGeom>
          <a:solidFill>
            <a:srgbClr val="99CCFF"/>
          </a:solidFill>
          <a:ln>
            <a:solidFill>
              <a:schemeClr val="accent2">
                <a:lumMod val="50000"/>
                <a:lumOff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課題３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入金時の消し込み作業が経理部門の負担となっている。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112388" y="3384679"/>
            <a:ext cx="20307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入金情報に明細を付加してくる荷主顧客は</a:t>
            </a:r>
            <a:r>
              <a:rPr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50</a:t>
            </a:r>
            <a:r>
              <a:rPr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％ぐらい。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5895757" y="4937931"/>
            <a:ext cx="5960599" cy="543905"/>
          </a:xfrm>
          <a:prstGeom prst="roundRect">
            <a:avLst/>
          </a:prstGeom>
          <a:solidFill>
            <a:srgbClr val="C2CEE6"/>
          </a:solidFill>
          <a:ln w="9525" cap="flat" cmpd="sng" algn="ctr">
            <a:solidFill>
              <a:srgbClr val="6785C1"/>
            </a:solidFill>
            <a:prstDash val="solid"/>
          </a:ln>
          <a:effectLst/>
        </p:spPr>
        <p:txBody>
          <a:bodyPr rtlCol="0" anchor="t"/>
          <a:lstStyle/>
          <a:p>
            <a:pPr defTabSz="457133">
              <a:defRPr/>
            </a:pPr>
            <a:r>
              <a:rPr kumimoji="0" lang="ja-JP" altLang="en-US" sz="1400" b="1" kern="0" dirty="0">
                <a:solidFill>
                  <a:srgbClr val="000000"/>
                </a:solidFill>
                <a:latin typeface="Meiryo UI"/>
                <a:ea typeface="Meiryo UI"/>
              </a:rPr>
              <a:t>運送費請求</a:t>
            </a:r>
            <a:r>
              <a:rPr lang="ja-JP" altLang="en-US" sz="1400" b="1" kern="0" dirty="0">
                <a:solidFill>
                  <a:srgbClr val="000000"/>
                </a:solidFill>
                <a:latin typeface="Meiryo UI"/>
                <a:ea typeface="Meiryo UI"/>
              </a:rPr>
              <a:t>作業</a:t>
            </a:r>
            <a:r>
              <a:rPr kumimoji="0" lang="ja-JP" altLang="en-US" sz="1400" b="1" kern="0" dirty="0">
                <a:solidFill>
                  <a:srgbClr val="000000"/>
                </a:solidFill>
                <a:latin typeface="Meiryo UI"/>
                <a:ea typeface="Meiryo UI"/>
              </a:rPr>
              <a:t>の集約</a:t>
            </a:r>
          </a:p>
          <a:p>
            <a:pPr defTabSz="457133">
              <a:defRPr/>
            </a:pPr>
            <a:r>
              <a:rPr lang="ja-JP" altLang="en-US" sz="1200" kern="0" dirty="0">
                <a:solidFill>
                  <a:srgbClr val="000000"/>
                </a:solidFill>
                <a:latin typeface="Meiryo UI"/>
                <a:ea typeface="Meiryo UI"/>
              </a:rPr>
              <a:t>運送費に関する請求様式を標準化し、運送費の請求書作成作業を効率化できないか。</a:t>
            </a:r>
            <a:endParaRPr kumimoji="0" lang="en-US" altLang="ja-JP" sz="1200" kern="0" dirty="0">
              <a:solidFill>
                <a:srgbClr val="000000"/>
              </a:solidFill>
              <a:latin typeface="Meiryo UI"/>
              <a:ea typeface="Meiryo UI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5893806" y="6147262"/>
            <a:ext cx="5962031" cy="542066"/>
          </a:xfrm>
          <a:prstGeom prst="roundRect">
            <a:avLst/>
          </a:prstGeom>
          <a:solidFill>
            <a:srgbClr val="C2CEE6"/>
          </a:solidFill>
          <a:ln w="9525" cap="flat" cmpd="sng" algn="ctr">
            <a:solidFill>
              <a:srgbClr val="6785C1"/>
            </a:solidFill>
            <a:prstDash val="solid"/>
          </a:ln>
          <a:effectLst/>
        </p:spPr>
        <p:txBody>
          <a:bodyPr rtlCol="0" anchor="t"/>
          <a:lstStyle/>
          <a:p>
            <a:pPr defTabSz="457133">
              <a:defRPr/>
            </a:pPr>
            <a:r>
              <a:rPr kumimoji="0" lang="ja-JP" altLang="en-US" sz="1400" b="1" kern="0" dirty="0">
                <a:solidFill>
                  <a:srgbClr val="000000"/>
                </a:solidFill>
                <a:latin typeface="Meiryo UI"/>
                <a:ea typeface="Meiryo UI"/>
              </a:rPr>
              <a:t>運送費入金消込作業の集約</a:t>
            </a:r>
            <a:endParaRPr kumimoji="0" lang="en-US" altLang="ja-JP" sz="1400" b="1" kern="0" dirty="0">
              <a:solidFill>
                <a:srgbClr val="000000"/>
              </a:solidFill>
              <a:latin typeface="Meiryo UI"/>
              <a:ea typeface="Meiryo UI"/>
            </a:endParaRPr>
          </a:p>
          <a:p>
            <a:pPr defTabSz="457133">
              <a:defRPr/>
            </a:pPr>
            <a:r>
              <a:rPr kumimoji="0" lang="ja-JP" altLang="en-US" sz="1200" kern="0" dirty="0">
                <a:solidFill>
                  <a:srgbClr val="000000"/>
                </a:solidFill>
                <a:latin typeface="Meiryo UI"/>
                <a:ea typeface="Meiryo UI"/>
              </a:rPr>
              <a:t>運送費に関する請求と入金を紐付け、入金消込の効率化が図れないか。</a:t>
            </a:r>
            <a:endParaRPr kumimoji="0" lang="en-US" altLang="ja-JP" sz="1200" kern="0" dirty="0">
              <a:solidFill>
                <a:srgbClr val="000000"/>
              </a:solidFill>
              <a:latin typeface="Meiryo UI"/>
              <a:ea typeface="Meiryo UI"/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893806" y="5555986"/>
            <a:ext cx="5962031" cy="494139"/>
          </a:xfrm>
          <a:prstGeom prst="roundRect">
            <a:avLst/>
          </a:prstGeom>
          <a:solidFill>
            <a:srgbClr val="C2CEE6"/>
          </a:solidFill>
          <a:ln w="9525" cap="flat" cmpd="sng" algn="ctr">
            <a:solidFill>
              <a:srgbClr val="6785C1"/>
            </a:solidFill>
            <a:prstDash val="solid"/>
          </a:ln>
          <a:effectLst/>
        </p:spPr>
        <p:txBody>
          <a:bodyPr rtlCol="0" anchor="t"/>
          <a:lstStyle/>
          <a:p>
            <a:pPr defTabSz="457133">
              <a:defRPr/>
            </a:pPr>
            <a:r>
              <a:rPr kumimoji="0" lang="ja-JP" altLang="en-US" sz="1400" b="1" kern="0" dirty="0">
                <a:solidFill>
                  <a:srgbClr val="000000"/>
                </a:solidFill>
                <a:latin typeface="Meiryo UI"/>
                <a:ea typeface="Meiryo UI"/>
              </a:rPr>
              <a:t>運送費請求消込作業の集約</a:t>
            </a:r>
          </a:p>
          <a:p>
            <a:pPr defTabSz="457133">
              <a:defRPr/>
            </a:pPr>
            <a:r>
              <a:rPr lang="ja-JP" altLang="en-US" sz="1200" kern="0" dirty="0">
                <a:solidFill>
                  <a:srgbClr val="000000"/>
                </a:solidFill>
                <a:latin typeface="Meiryo UI"/>
                <a:ea typeface="Meiryo UI"/>
              </a:rPr>
              <a:t>運送費に関する請求を、</a:t>
            </a:r>
            <a:r>
              <a:rPr lang="en-US" altLang="ja-JP" sz="1200" kern="0" dirty="0">
                <a:solidFill>
                  <a:srgbClr val="000000"/>
                </a:solidFill>
                <a:latin typeface="Meiryo UI"/>
                <a:ea typeface="Meiryo UI"/>
              </a:rPr>
              <a:t>I/V</a:t>
            </a:r>
            <a:r>
              <a:rPr lang="ja-JP" altLang="en-US" sz="1200" kern="0" dirty="0">
                <a:solidFill>
                  <a:srgbClr val="000000"/>
                </a:solidFill>
                <a:latin typeface="Meiryo UI"/>
                <a:ea typeface="Meiryo UI"/>
              </a:rPr>
              <a:t>など荷主側の管理項目と紐付け、請求消込を効率化できないか。</a:t>
            </a:r>
            <a:endParaRPr kumimoji="0" lang="en-US" altLang="ja-JP" sz="1200" kern="0" dirty="0">
              <a:solidFill>
                <a:srgbClr val="000000"/>
              </a:solidFill>
              <a:latin typeface="Meiryo UI"/>
              <a:ea typeface="Meiryo UI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823748" y="4580533"/>
            <a:ext cx="1928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当初サービス仮説</a:t>
            </a:r>
          </a:p>
        </p:txBody>
      </p:sp>
      <p:sp>
        <p:nvSpPr>
          <p:cNvPr id="19" name="二等辺三角形 18"/>
          <p:cNvSpPr/>
          <p:nvPr/>
        </p:nvSpPr>
        <p:spPr>
          <a:xfrm flipV="1">
            <a:off x="2324125" y="4694861"/>
            <a:ext cx="2503192" cy="343432"/>
          </a:xfrm>
          <a:prstGeom prst="triangle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1617785" y="5134708"/>
            <a:ext cx="3692769" cy="132470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続いて、荷主企業からのヒアリングにより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ニーズの確認を行う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006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1"/>
          <p:cNvSpPr>
            <a:spLocks noGrp="1"/>
          </p:cNvSpPr>
          <p:nvPr>
            <p:ph type="body" sz="quarter" idx="10"/>
          </p:nvPr>
        </p:nvSpPr>
        <p:spPr>
          <a:xfrm>
            <a:off x="1143001" y="0"/>
            <a:ext cx="9705528" cy="731838"/>
          </a:xfrm>
        </p:spPr>
        <p:txBody>
          <a:bodyPr>
            <a:normAutofit/>
          </a:bodyPr>
          <a:lstStyle/>
          <a:p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日系荷主企業ヒアリングに基づく、請求処理のあるべき姿（事例）</a:t>
            </a:r>
          </a:p>
        </p:txBody>
      </p:sp>
      <p:cxnSp>
        <p:nvCxnSpPr>
          <p:cNvPr id="5" name="直線コネクタ 4"/>
          <p:cNvCxnSpPr/>
          <p:nvPr/>
        </p:nvCxnSpPr>
        <p:spPr>
          <a:xfrm>
            <a:off x="1127448" y="692696"/>
            <a:ext cx="992155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319813" y="828943"/>
            <a:ext cx="11256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日本からの輸出、日本への輸入、日本を中継した三国間取引を行っているグローバル日系企業からのヒアリングに基づき、物流費の請求・決済処理の</a:t>
            </a:r>
            <a:endParaRPr lang="en-US" altLang="ja-JP" sz="1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あるべき姿（事例）として以下のように整理を行った。</a:t>
            </a:r>
            <a:endParaRPr kumimoji="1"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4248169" y="3861385"/>
            <a:ext cx="1102408" cy="1051132"/>
          </a:xfrm>
          <a:prstGeom prst="ellipse">
            <a:avLst/>
          </a:prstGeom>
          <a:gradFill flip="none" rotWithShape="1">
            <a:gsLst>
              <a:gs pos="0">
                <a:schemeClr val="accent4">
                  <a:satMod val="103000"/>
                  <a:lumMod val="102000"/>
                  <a:tint val="94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  <a:lin ang="5400000" scaled="0"/>
            <a:tileRect/>
          </a:gra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請求書</a:t>
            </a:r>
            <a:endParaRPr kumimoji="1" lang="ja-JP" altLang="en-US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5434611" y="2533487"/>
            <a:ext cx="1102408" cy="105113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インボイス</a:t>
            </a:r>
            <a:endParaRPr lang="en-US" altLang="ja-JP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船積指図</a:t>
            </a:r>
            <a:endParaRPr kumimoji="1" lang="en-US" altLang="ja-JP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6618973" y="3794442"/>
            <a:ext cx="1102408" cy="10511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通関許可</a:t>
            </a:r>
            <a:endParaRPr lang="en-US" altLang="ja-JP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船積</a:t>
            </a:r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完了</a:t>
            </a:r>
            <a:endParaRPr kumimoji="1" lang="ja-JP" altLang="en-US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7109" y="1424534"/>
            <a:ext cx="10962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関連ドキュメントの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電子的な照合による、抜け漏れの防止と事務効率化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" name="左右矢印 14"/>
          <p:cNvSpPr/>
          <p:nvPr/>
        </p:nvSpPr>
        <p:spPr>
          <a:xfrm rot="2729614">
            <a:off x="6276081" y="3547823"/>
            <a:ext cx="588180" cy="369651"/>
          </a:xfrm>
          <a:prstGeom prst="leftRightArrow">
            <a:avLst>
              <a:gd name="adj1" fmla="val 50000"/>
              <a:gd name="adj2" fmla="val 31329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左右矢印 15"/>
          <p:cNvSpPr/>
          <p:nvPr/>
        </p:nvSpPr>
        <p:spPr>
          <a:xfrm rot="18870386" flipH="1">
            <a:off x="5050512" y="3525906"/>
            <a:ext cx="588180" cy="369651"/>
          </a:xfrm>
          <a:prstGeom prst="leftRightArrow">
            <a:avLst>
              <a:gd name="adj1" fmla="val 50000"/>
              <a:gd name="adj2" fmla="val 31329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591909" y="2179053"/>
            <a:ext cx="2730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サービスを依頼する文書</a:t>
            </a:r>
            <a:endParaRPr kumimoji="1"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951932" y="4934633"/>
            <a:ext cx="27306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サービス遂行に対応する対価請求文書</a:t>
            </a:r>
            <a:endParaRPr kumimoji="1"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088224" y="4946307"/>
            <a:ext cx="2730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サービス遂行を証明する文書</a:t>
            </a:r>
            <a:endParaRPr kumimoji="1"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1" name="四角形吹き出し 20"/>
          <p:cNvSpPr/>
          <p:nvPr/>
        </p:nvSpPr>
        <p:spPr>
          <a:xfrm>
            <a:off x="642025" y="2179053"/>
            <a:ext cx="3510159" cy="1892893"/>
          </a:xfrm>
          <a:prstGeom prst="wedgeRectCallout">
            <a:avLst>
              <a:gd name="adj1" fmla="val 73233"/>
              <a:gd name="adj2" fmla="val 3166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インボイスと請求書の紐付け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過請求・請求漏れのチェック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会計システムとの連動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2" name="四角形吹き出し 21"/>
          <p:cNvSpPr/>
          <p:nvPr/>
        </p:nvSpPr>
        <p:spPr>
          <a:xfrm>
            <a:off x="8081013" y="2112606"/>
            <a:ext cx="3582452" cy="1892893"/>
          </a:xfrm>
          <a:prstGeom prst="wedgeRectCallout">
            <a:avLst>
              <a:gd name="adj1" fmla="val -77802"/>
              <a:gd name="adj2" fmla="val 3115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インボイスと申告データ紐付け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インボイス単位の作業状況チェック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dirty="0"/>
              <a:t>通関コンプライアンス向上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1293779" y="6006074"/>
            <a:ext cx="9755221" cy="589865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複数企業間で共有できるクラウドサービス上で処理することにより、電子的に検索・チェック可能とすることが望ましい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8388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1"/>
          <p:cNvSpPr>
            <a:spLocks noGrp="1"/>
          </p:cNvSpPr>
          <p:nvPr>
            <p:ph type="body" sz="quarter" idx="10"/>
          </p:nvPr>
        </p:nvSpPr>
        <p:spPr>
          <a:xfrm>
            <a:off x="1143001" y="0"/>
            <a:ext cx="9705528" cy="731838"/>
          </a:xfrm>
        </p:spPr>
        <p:txBody>
          <a:bodyPr>
            <a:normAutofit/>
          </a:bodyPr>
          <a:lstStyle/>
          <a:p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日系荷主企業ヒアリングに基づく、請求処理のあるべき姿（事例）</a:t>
            </a:r>
          </a:p>
        </p:txBody>
      </p:sp>
      <p:cxnSp>
        <p:nvCxnSpPr>
          <p:cNvPr id="5" name="直線コネクタ 4"/>
          <p:cNvCxnSpPr/>
          <p:nvPr/>
        </p:nvCxnSpPr>
        <p:spPr>
          <a:xfrm>
            <a:off x="1127448" y="692696"/>
            <a:ext cx="992155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雲形吹き出し 5"/>
          <p:cNvSpPr/>
          <p:nvPr/>
        </p:nvSpPr>
        <p:spPr>
          <a:xfrm>
            <a:off x="2936416" y="896518"/>
            <a:ext cx="6118698" cy="3278222"/>
          </a:xfrm>
          <a:prstGeom prst="cloudCallout">
            <a:avLst>
              <a:gd name="adj1" fmla="val 494"/>
              <a:gd name="adj2" fmla="val 14584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6"/>
          <p:cNvSpPr/>
          <p:nvPr/>
        </p:nvSpPr>
        <p:spPr>
          <a:xfrm>
            <a:off x="2080382" y="1762279"/>
            <a:ext cx="1712068" cy="184827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054" y="1358987"/>
            <a:ext cx="1022897" cy="1108139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820470" y="2467126"/>
            <a:ext cx="1330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荷主企業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54868" y="1315660"/>
            <a:ext cx="1628000" cy="8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9874579" y="2282460"/>
            <a:ext cx="1330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物流企業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" name="右矢印 14"/>
          <p:cNvSpPr/>
          <p:nvPr/>
        </p:nvSpPr>
        <p:spPr>
          <a:xfrm flipH="1">
            <a:off x="8128928" y="2384850"/>
            <a:ext cx="1712068" cy="184826"/>
          </a:xfrm>
          <a:prstGeom prst="rightArrow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ローチャート : 磁気ディスク 79"/>
          <p:cNvSpPr/>
          <p:nvPr/>
        </p:nvSpPr>
        <p:spPr>
          <a:xfrm>
            <a:off x="5229099" y="4291068"/>
            <a:ext cx="1500896" cy="1050231"/>
          </a:xfrm>
          <a:prstGeom prst="flowChartMagneticDisk">
            <a:avLst/>
          </a:prstGeom>
          <a:ln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ja-JP" altLang="en-US" sz="2000" b="1" dirty="0">
              <a:solidFill>
                <a:srgbClr val="00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253635" y="4700863"/>
            <a:ext cx="1538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000000"/>
                </a:solidFill>
              </a:rPr>
              <a:t>NACCS</a:t>
            </a:r>
            <a:endParaRPr lang="ja-JP" altLang="en-US" b="1" dirty="0">
              <a:solidFill>
                <a:srgbClr val="000000"/>
              </a:solidFill>
            </a:endParaRPr>
          </a:p>
        </p:txBody>
      </p:sp>
      <p:sp>
        <p:nvSpPr>
          <p:cNvPr id="18" name="右矢印 17"/>
          <p:cNvSpPr/>
          <p:nvPr/>
        </p:nvSpPr>
        <p:spPr>
          <a:xfrm rot="16200000">
            <a:off x="5565776" y="3940848"/>
            <a:ext cx="859978" cy="312622"/>
          </a:xfrm>
          <a:prstGeom prst="rightArrow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4731915" y="1947106"/>
            <a:ext cx="2316252" cy="1146596"/>
          </a:xfrm>
          <a:prstGeom prst="round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マッチングレポート</a:t>
            </a:r>
            <a:endParaRPr kumimoji="1" lang="ja-JP" altLang="en-US" sz="16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フローチャート: 複数書類 7"/>
          <p:cNvSpPr/>
          <p:nvPr/>
        </p:nvSpPr>
        <p:spPr>
          <a:xfrm>
            <a:off x="3875881" y="1468219"/>
            <a:ext cx="1177046" cy="889673"/>
          </a:xfrm>
          <a:prstGeom prst="flowChartMultidocumen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インボイス</a:t>
            </a:r>
            <a:endParaRPr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船積指図</a:t>
            </a:r>
            <a:endParaRPr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フローチャート: 複数書類 12"/>
          <p:cNvSpPr/>
          <p:nvPr/>
        </p:nvSpPr>
        <p:spPr>
          <a:xfrm>
            <a:off x="6851189" y="2053901"/>
            <a:ext cx="1177046" cy="889673"/>
          </a:xfrm>
          <a:prstGeom prst="flowChartMultidocumen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請求書</a:t>
            </a:r>
            <a:endParaRPr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請求明細</a:t>
            </a:r>
            <a:endParaRPr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9" name="フローチャート: 複数書類 18"/>
          <p:cNvSpPr/>
          <p:nvPr/>
        </p:nvSpPr>
        <p:spPr>
          <a:xfrm>
            <a:off x="5393594" y="2884900"/>
            <a:ext cx="1177046" cy="889673"/>
          </a:xfrm>
          <a:prstGeom prst="flowChartMultidocumen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許可書</a:t>
            </a:r>
            <a:endParaRPr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船積完了</a:t>
            </a:r>
            <a:endParaRPr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253635" y="1315660"/>
            <a:ext cx="3036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貿易情報共有基盤</a:t>
            </a:r>
          </a:p>
        </p:txBody>
      </p:sp>
      <p:cxnSp>
        <p:nvCxnSpPr>
          <p:cNvPr id="14" name="直線矢印コネクタ 13"/>
          <p:cNvCxnSpPr/>
          <p:nvPr/>
        </p:nvCxnSpPr>
        <p:spPr>
          <a:xfrm flipH="1">
            <a:off x="2936416" y="2836458"/>
            <a:ext cx="1928510" cy="252437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表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196723"/>
              </p:ext>
            </p:extLst>
          </p:nvPr>
        </p:nvGraphicFramePr>
        <p:xfrm>
          <a:off x="345632" y="5404065"/>
          <a:ext cx="6893635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7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87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7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87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87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6865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Invoice</a:t>
                      </a:r>
                      <a:r>
                        <a:rPr kumimoji="1" lang="en-US" altLang="ja-JP" sz="12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No.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S/I No.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申告許可番号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船積完了日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請求金額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865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1002030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SI9930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1032394500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2017/5/21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\20,100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865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--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--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--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--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--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6865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--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--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--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--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--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6865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--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--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--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--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--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3" name="表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008599"/>
              </p:ext>
            </p:extLst>
          </p:nvPr>
        </p:nvGraphicFramePr>
        <p:xfrm>
          <a:off x="7485494" y="4688506"/>
          <a:ext cx="4180305" cy="1371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360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60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60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60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60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1625"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865"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865"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6865"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6865"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25" name="直線コネクタ 24"/>
          <p:cNvCxnSpPr/>
          <p:nvPr/>
        </p:nvCxnSpPr>
        <p:spPr>
          <a:xfrm flipV="1">
            <a:off x="7239267" y="4700863"/>
            <a:ext cx="246227" cy="95970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7239267" y="5907315"/>
            <a:ext cx="246227" cy="15279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7924800" y="5291239"/>
            <a:ext cx="345806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インボイス単位明細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30" name="直線矢印コネクタ 29"/>
          <p:cNvCxnSpPr/>
          <p:nvPr/>
        </p:nvCxnSpPr>
        <p:spPr>
          <a:xfrm flipH="1" flipV="1">
            <a:off x="1428382" y="3061094"/>
            <a:ext cx="298818" cy="232178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667657" y="3667169"/>
            <a:ext cx="2076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会計システム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16604" y="780406"/>
            <a:ext cx="6505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インボイス・請求書・許可書のマッチング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1607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1"/>
          <p:cNvSpPr>
            <a:spLocks noGrp="1"/>
          </p:cNvSpPr>
          <p:nvPr>
            <p:ph type="body" sz="quarter" idx="10"/>
          </p:nvPr>
        </p:nvSpPr>
        <p:spPr>
          <a:xfrm>
            <a:off x="1143001" y="0"/>
            <a:ext cx="9705528" cy="731838"/>
          </a:xfrm>
        </p:spPr>
        <p:txBody>
          <a:bodyPr>
            <a:normAutofit/>
          </a:bodyPr>
          <a:lstStyle/>
          <a:p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荷主ニーズとフォワーダーニーズの双方に効果のあるサービス仮説（案）</a:t>
            </a:r>
          </a:p>
        </p:txBody>
      </p:sp>
      <p:cxnSp>
        <p:nvCxnSpPr>
          <p:cNvPr id="5" name="直線コネクタ 4"/>
          <p:cNvCxnSpPr/>
          <p:nvPr/>
        </p:nvCxnSpPr>
        <p:spPr>
          <a:xfrm>
            <a:off x="1127448" y="692696"/>
            <a:ext cx="992155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雲形吹き出し 5"/>
          <p:cNvSpPr/>
          <p:nvPr/>
        </p:nvSpPr>
        <p:spPr>
          <a:xfrm>
            <a:off x="2936416" y="896518"/>
            <a:ext cx="6118698" cy="3278222"/>
          </a:xfrm>
          <a:prstGeom prst="cloudCallout">
            <a:avLst>
              <a:gd name="adj1" fmla="val 494"/>
              <a:gd name="adj2" fmla="val 14584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6"/>
          <p:cNvSpPr/>
          <p:nvPr/>
        </p:nvSpPr>
        <p:spPr>
          <a:xfrm>
            <a:off x="2080382" y="1762279"/>
            <a:ext cx="1712068" cy="184827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054" y="1358987"/>
            <a:ext cx="1022897" cy="1108139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820470" y="2467126"/>
            <a:ext cx="1330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荷主企業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54868" y="1315660"/>
            <a:ext cx="1628000" cy="8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9874579" y="2282460"/>
            <a:ext cx="1330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物流企業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" name="右矢印 14"/>
          <p:cNvSpPr/>
          <p:nvPr/>
        </p:nvSpPr>
        <p:spPr>
          <a:xfrm flipH="1">
            <a:off x="8128928" y="2384850"/>
            <a:ext cx="1712068" cy="184826"/>
          </a:xfrm>
          <a:prstGeom prst="rightArrow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4731915" y="1947106"/>
            <a:ext cx="2316252" cy="1146596"/>
          </a:xfrm>
          <a:prstGeom prst="round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マッチングレポート</a:t>
            </a:r>
            <a:endParaRPr kumimoji="1" lang="ja-JP" altLang="en-US" sz="16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フローチャート: 複数書類 7"/>
          <p:cNvSpPr/>
          <p:nvPr/>
        </p:nvSpPr>
        <p:spPr>
          <a:xfrm>
            <a:off x="3875881" y="1468219"/>
            <a:ext cx="1177046" cy="889673"/>
          </a:xfrm>
          <a:prstGeom prst="flowChartMultidocumen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インボイス</a:t>
            </a:r>
            <a:endParaRPr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船積指図</a:t>
            </a:r>
            <a:endParaRPr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フローチャート: 複数書類 12"/>
          <p:cNvSpPr/>
          <p:nvPr/>
        </p:nvSpPr>
        <p:spPr>
          <a:xfrm>
            <a:off x="6851189" y="2053901"/>
            <a:ext cx="1177046" cy="889673"/>
          </a:xfrm>
          <a:prstGeom prst="flowChartMultidocumen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請求書</a:t>
            </a:r>
            <a:endParaRPr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請求明細</a:t>
            </a:r>
            <a:endParaRPr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9" name="フローチャート: 複数書類 18"/>
          <p:cNvSpPr/>
          <p:nvPr/>
        </p:nvSpPr>
        <p:spPr>
          <a:xfrm>
            <a:off x="5393594" y="2884900"/>
            <a:ext cx="1177046" cy="889673"/>
          </a:xfrm>
          <a:prstGeom prst="flowChartMultidocumen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許可書</a:t>
            </a:r>
            <a:endParaRPr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船積完了</a:t>
            </a:r>
            <a:endParaRPr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253635" y="1315660"/>
            <a:ext cx="3036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貿易情報共有基盤</a:t>
            </a:r>
          </a:p>
        </p:txBody>
      </p:sp>
      <p:graphicFrame>
        <p:nvGraphicFramePr>
          <p:cNvPr id="28" name="表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752964"/>
              </p:ext>
            </p:extLst>
          </p:nvPr>
        </p:nvGraphicFramePr>
        <p:xfrm>
          <a:off x="348789" y="3944597"/>
          <a:ext cx="650240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34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49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49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49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49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36865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Invoice</a:t>
                      </a:r>
                      <a:r>
                        <a:rPr kumimoji="1" lang="en-US" altLang="ja-JP" sz="12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No.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S/I No.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申告許可番号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船積完了日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請求金額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支払確認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865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1002030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SI9930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1032394500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2017/5/21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\20,100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OK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24" name="直線矢印コネクタ 23"/>
          <p:cNvCxnSpPr/>
          <p:nvPr/>
        </p:nvCxnSpPr>
        <p:spPr>
          <a:xfrm flipH="1">
            <a:off x="3875881" y="2943574"/>
            <a:ext cx="856034" cy="1001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>
            <a:off x="1485502" y="2943574"/>
            <a:ext cx="0" cy="1001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正方形/長方形 31"/>
          <p:cNvSpPr/>
          <p:nvPr/>
        </p:nvSpPr>
        <p:spPr>
          <a:xfrm>
            <a:off x="914846" y="5311502"/>
            <a:ext cx="2685143" cy="89988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荷主金融機関</a:t>
            </a:r>
          </a:p>
        </p:txBody>
      </p:sp>
      <p:sp>
        <p:nvSpPr>
          <p:cNvPr id="34" name="下矢印 33"/>
          <p:cNvSpPr/>
          <p:nvPr/>
        </p:nvSpPr>
        <p:spPr>
          <a:xfrm>
            <a:off x="1770743" y="4818743"/>
            <a:ext cx="972457" cy="2902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914335" y="4674617"/>
            <a:ext cx="457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マッチングレポートを使って支払確認</a:t>
            </a:r>
            <a:endParaRPr kumimoji="1" lang="en-US" altLang="ja-JP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489326" y="5895276"/>
            <a:ext cx="2162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入金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8697725" y="5311502"/>
            <a:ext cx="2685143" cy="89988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物流企業</a:t>
            </a:r>
            <a:r>
              <a:rPr kumimoji="1" lang="ja-JP" altLang="en-US" dirty="0"/>
              <a:t>金融機関</a:t>
            </a:r>
          </a:p>
        </p:txBody>
      </p:sp>
      <p:cxnSp>
        <p:nvCxnSpPr>
          <p:cNvPr id="42" name="直線矢印コネクタ 41"/>
          <p:cNvCxnSpPr/>
          <p:nvPr/>
        </p:nvCxnSpPr>
        <p:spPr>
          <a:xfrm>
            <a:off x="3792450" y="5761445"/>
            <a:ext cx="47564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/>
          <p:nvPr/>
        </p:nvCxnSpPr>
        <p:spPr>
          <a:xfrm flipV="1">
            <a:off x="10568868" y="2884900"/>
            <a:ext cx="0" cy="20789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8852363" y="3640648"/>
            <a:ext cx="2162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入金通知</a:t>
            </a:r>
          </a:p>
        </p:txBody>
      </p:sp>
      <p:sp>
        <p:nvSpPr>
          <p:cNvPr id="46" name="角丸四角形 45"/>
          <p:cNvSpPr/>
          <p:nvPr/>
        </p:nvSpPr>
        <p:spPr>
          <a:xfrm>
            <a:off x="5733142" y="3781772"/>
            <a:ext cx="1161589" cy="84930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262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1"/>
          <p:cNvSpPr>
            <a:spLocks noGrp="1"/>
          </p:cNvSpPr>
          <p:nvPr>
            <p:ph type="body" sz="quarter" idx="10"/>
          </p:nvPr>
        </p:nvSpPr>
        <p:spPr>
          <a:xfrm>
            <a:off x="1143001" y="0"/>
            <a:ext cx="9705528" cy="731838"/>
          </a:xfrm>
        </p:spPr>
        <p:txBody>
          <a:bodyPr>
            <a:normAutofit/>
          </a:bodyPr>
          <a:lstStyle/>
          <a:p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ビリングによる運送費請求・仕訳モデル</a:t>
            </a:r>
            <a:r>
              <a:rPr lang="ja-JP" altLang="en-US" sz="1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（フォワーダーヒアリングに基づく）</a:t>
            </a:r>
          </a:p>
        </p:txBody>
      </p:sp>
      <p:cxnSp>
        <p:nvCxnSpPr>
          <p:cNvPr id="20" name="直線コネクタ 19"/>
          <p:cNvCxnSpPr/>
          <p:nvPr/>
        </p:nvCxnSpPr>
        <p:spPr>
          <a:xfrm>
            <a:off x="1127448" y="692696"/>
            <a:ext cx="992155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1271463" y="727322"/>
            <a:ext cx="7190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フォワーダーから見た現行の請求・仕訳処理における主な課題との対応付け</a:t>
            </a:r>
          </a:p>
        </p:txBody>
      </p:sp>
      <p:sp>
        <p:nvSpPr>
          <p:cNvPr id="3" name="角丸四角形 2"/>
          <p:cNvSpPr/>
          <p:nvPr/>
        </p:nvSpPr>
        <p:spPr>
          <a:xfrm>
            <a:off x="1526270" y="1088798"/>
            <a:ext cx="2049451" cy="1971599"/>
          </a:xfrm>
          <a:prstGeom prst="roundRect">
            <a:avLst/>
          </a:prstGeom>
          <a:solidFill>
            <a:srgbClr val="99CCFF"/>
          </a:solidFill>
          <a:ln>
            <a:solidFill>
              <a:schemeClr val="accent2">
                <a:lumMod val="50000"/>
                <a:lumOff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課題１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物流業界における標準がないため、請求単位が荷主により異なる。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3858937" y="1099535"/>
            <a:ext cx="2036821" cy="1971599"/>
          </a:xfrm>
          <a:prstGeom prst="roundRect">
            <a:avLst/>
          </a:prstGeom>
          <a:solidFill>
            <a:srgbClr val="99CCFF"/>
          </a:solidFill>
          <a:ln>
            <a:solidFill>
              <a:schemeClr val="accent2">
                <a:lumMod val="50000"/>
                <a:lumOff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課題２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仕訳データを提供する場合、荷主ごとの勘定科目コードに請求コードをマッチング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8328249" y="1099534"/>
            <a:ext cx="2030719" cy="1971599"/>
          </a:xfrm>
          <a:prstGeom prst="roundRect">
            <a:avLst/>
          </a:prstGeom>
          <a:solidFill>
            <a:srgbClr val="99CCFF"/>
          </a:solidFill>
          <a:ln>
            <a:solidFill>
              <a:schemeClr val="accent2">
                <a:lumMod val="50000"/>
                <a:lumOff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課題４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訂正が発生する場合の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処理方法が荷主により異なる。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26270" y="3384679"/>
            <a:ext cx="20494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複数の顧客荷主に対応するため、</a:t>
            </a:r>
            <a:r>
              <a:rPr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1000</a:t>
            </a:r>
            <a:r>
              <a:rPr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以上の請求コードをフォワーダー側で用意し、個別にマッチングしている。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328248" y="3384679"/>
            <a:ext cx="20882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請求情報上書き、赤黒データ送信など、荷主により異なる。また、経理締め日が、第２営業日の荷主が多く、すばやい対応が必要。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10516" y="3370986"/>
            <a:ext cx="198524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仕訳データの項目について、一つ一つ意味を荷主とすり合わせる必要がある。また、勘定科目マスターを荷主ごとに保持し、変更時はメンテナンス必要。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6112389" y="1095837"/>
            <a:ext cx="2030719" cy="1971599"/>
          </a:xfrm>
          <a:prstGeom prst="roundRect">
            <a:avLst/>
          </a:prstGeom>
          <a:solidFill>
            <a:srgbClr val="99CCFF"/>
          </a:solidFill>
          <a:ln>
            <a:solidFill>
              <a:schemeClr val="accent2">
                <a:lumMod val="50000"/>
                <a:lumOff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課題３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入金時の消し込み作業が経理部門の負担となっている。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112388" y="3384679"/>
            <a:ext cx="20307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入金情報に明細を付加してくる荷主顧客は</a:t>
            </a:r>
            <a:r>
              <a:rPr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50</a:t>
            </a:r>
            <a:r>
              <a:rPr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％ぐらい。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6067762" y="1059770"/>
            <a:ext cx="2133402" cy="34832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四角形吹き出し 25"/>
          <p:cNvSpPr/>
          <p:nvPr/>
        </p:nvSpPr>
        <p:spPr>
          <a:xfrm>
            <a:off x="1127448" y="4978400"/>
            <a:ext cx="7015659" cy="1619330"/>
          </a:xfrm>
          <a:prstGeom prst="wedgeRectCallout">
            <a:avLst>
              <a:gd name="adj1" fmla="val 27452"/>
              <a:gd name="adj2" fmla="val -91561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銀行界における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XML</a:t>
            </a:r>
            <a:r>
              <a:rPr lang="ja-JP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／拡張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EDI</a:t>
            </a:r>
            <a:r>
              <a:rPr lang="ja-JP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との連携によって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将来的に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フォワーダー</a:t>
            </a:r>
            <a:r>
              <a:rPr lang="ja-JP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課題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</a:t>
            </a:r>
            <a:r>
              <a:rPr lang="ja-JP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が解決される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可能性について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次回に向けた検討としたい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（他のフォワーダー課題については、将来的な検討課題としたい。）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9051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771</TotalTime>
  <Words>1134</Words>
  <Application>Microsoft Office PowerPoint</Application>
  <PresentationFormat>ワイド画面</PresentationFormat>
  <Paragraphs>193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Meiryo UI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菅又久直</dc:creator>
  <cp:lastModifiedBy>菅又久直</cp:lastModifiedBy>
  <cp:revision>45</cp:revision>
  <dcterms:created xsi:type="dcterms:W3CDTF">2016-03-08T07:27:57Z</dcterms:created>
  <dcterms:modified xsi:type="dcterms:W3CDTF">2016-09-08T00:55:58Z</dcterms:modified>
</cp:coreProperties>
</file>