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84" r:id="rId4"/>
    <p:sldId id="258" r:id="rId5"/>
    <p:sldId id="259" r:id="rId6"/>
    <p:sldId id="261" r:id="rId7"/>
    <p:sldId id="260" r:id="rId8"/>
    <p:sldId id="265"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62" r:id="rId25"/>
    <p:sldId id="279" r:id="rId26"/>
    <p:sldId id="280" r:id="rId27"/>
    <p:sldId id="281" r:id="rId28"/>
    <p:sldId id="282" r:id="rId29"/>
    <p:sldId id="283" r:id="rId30"/>
    <p:sldId id="285" r:id="rId31"/>
    <p:sldId id="289" r:id="rId32"/>
    <p:sldId id="288" r:id="rId33"/>
    <p:sldId id="286" r:id="rId34"/>
    <p:sldId id="287" r:id="rId35"/>
    <p:sldId id="295" r:id="rId36"/>
    <p:sldId id="293" r:id="rId37"/>
    <p:sldId id="290" r:id="rId38"/>
    <p:sldId id="291" r:id="rId39"/>
    <p:sldId id="292" r:id="rId40"/>
    <p:sldId id="294" r:id="rId41"/>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8" autoAdjust="0"/>
    <p:restoredTop sz="94660"/>
  </p:normalViewPr>
  <p:slideViewPr>
    <p:cSldViewPr snapToGrid="0">
      <p:cViewPr varScale="1">
        <p:scale>
          <a:sx n="68" d="100"/>
          <a:sy n="68"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33DB8F18-B3DC-4F21-8FB8-EADEFA1436E5}" type="datetimeFigureOut">
              <a:rPr kumimoji="1" lang="ja-JP" altLang="en-US" smtClean="0"/>
              <a:t>2017/1/21</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2825"/>
            <a:ext cx="5510213" cy="39449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8650"/>
            <a:ext cx="2984500" cy="501650"/>
          </a:xfrm>
          <a:prstGeom prst="rect">
            <a:avLst/>
          </a:prstGeom>
        </p:spPr>
        <p:txBody>
          <a:bodyPr vert="horz" lIns="91440" tIns="45720" rIns="91440" bIns="45720" rtlCol="0" anchor="b"/>
          <a:lstStyle>
            <a:lvl1pPr algn="r">
              <a:defRPr sz="1200"/>
            </a:lvl1pPr>
          </a:lstStyle>
          <a:p>
            <a:fld id="{8877C604-0AEE-43A3-AF9A-C85080236BE8}" type="slidenum">
              <a:rPr kumimoji="1" lang="ja-JP" altLang="en-US" smtClean="0"/>
              <a:t>‹#›</a:t>
            </a:fld>
            <a:endParaRPr kumimoji="1" lang="ja-JP" altLang="en-US"/>
          </a:p>
        </p:txBody>
      </p:sp>
    </p:spTree>
    <p:extLst>
      <p:ext uri="{BB962C8B-B14F-4D97-AF65-F5344CB8AC3E}">
        <p14:creationId xmlns:p14="http://schemas.microsoft.com/office/powerpoint/2010/main" val="27560333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D7AFA86-733E-4173-99B1-CB93C2931CA0}" type="datetime1">
              <a:rPr kumimoji="1" lang="ja-JP" altLang="en-US" smtClean="0"/>
              <a:t>2017/1/21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655117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D240A0B-19A6-45D7-A688-7180B143F842}" type="datetime1">
              <a:rPr kumimoji="1" lang="ja-JP" altLang="en-US" smtClean="0"/>
              <a:t>2017/1/21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569680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4CD5B9B-7809-464F-A0B5-8EE194B51E5E}" type="datetime1">
              <a:rPr kumimoji="1" lang="ja-JP" altLang="en-US" smtClean="0"/>
              <a:t>2017/1/21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1758657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88141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213C8E3-B8DE-4F6D-9B3B-10F98DB200FD}" type="datetime1">
              <a:rPr kumimoji="1" lang="ja-JP" altLang="en-US" smtClean="0"/>
              <a:t>2017/1/21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389256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BEFE457-AEF4-4A9F-BE7B-805E9C68F887}" type="datetime1">
              <a:rPr kumimoji="1" lang="ja-JP" altLang="en-US" smtClean="0"/>
              <a:t>2017/1/21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3296348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C4A54B5-F6A7-4B13-A8E1-AB034C9A0D52}" type="datetime1">
              <a:rPr kumimoji="1" lang="ja-JP" altLang="en-US" smtClean="0"/>
              <a:t>2017/1/21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1910021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4672020-B0ED-4246-8160-71AC4D13CA95}" type="datetime1">
              <a:rPr kumimoji="1" lang="ja-JP" altLang="en-US" smtClean="0"/>
              <a:t>2017/1/21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2723851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CCF3E40-D259-4AB3-B4B1-592D5291720E}" type="datetime1">
              <a:rPr kumimoji="1" lang="ja-JP" altLang="en-US" smtClean="0"/>
              <a:t>2017/1/21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2929711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2225293-0C22-4E36-A781-8D0CA6A4FC7D}" type="datetime1">
              <a:rPr kumimoji="1" lang="ja-JP" altLang="en-US" smtClean="0"/>
              <a:t>2017/1/21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1789627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CF42C52-338E-4E0D-A0F6-7CCCBF4E12D0}" type="datetime1">
              <a:rPr kumimoji="1" lang="ja-JP" altLang="en-US" smtClean="0"/>
              <a:t>2017/1/21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3693974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3929A7A-C90A-42D5-A372-6D9C0E8E42B4}" type="datetime1">
              <a:rPr kumimoji="1" lang="ja-JP" altLang="en-US" smtClean="0"/>
              <a:t>2017/1/21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425356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698CFE-FF3E-4050-A771-A7DDFE0603EE}" type="datetime1">
              <a:rPr kumimoji="1" lang="ja-JP" altLang="en-US" smtClean="0"/>
              <a:t>2017/1/21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4FD524-B8A5-4395-B9F4-C78AD24489BD}" type="slidenum">
              <a:rPr kumimoji="1" lang="ja-JP" altLang="en-US" smtClean="0"/>
              <a:t>‹#›</a:t>
            </a:fld>
            <a:endParaRPr kumimoji="1" lang="ja-JP" altLang="en-US"/>
          </a:p>
        </p:txBody>
      </p:sp>
    </p:spTree>
    <p:extLst>
      <p:ext uri="{BB962C8B-B14F-4D97-AF65-F5344CB8AC3E}">
        <p14:creationId xmlns:p14="http://schemas.microsoft.com/office/powerpoint/2010/main" val="839481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 Id="rId5" Type="http://schemas.openxmlformats.org/officeDocument/2006/relationships/image" Target="../media/image28.emf"/><Relationship Id="rId4" Type="http://schemas.openxmlformats.org/officeDocument/2006/relationships/image" Target="../media/image27.emf"/></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image" Target="../media/image42.emf"/><Relationship Id="rId11" Type="http://schemas.openxmlformats.org/officeDocument/2006/relationships/image" Target="../media/image47.png"/><Relationship Id="rId5" Type="http://schemas.openxmlformats.org/officeDocument/2006/relationships/image" Target="../media/image41.emf"/><Relationship Id="rId10" Type="http://schemas.openxmlformats.org/officeDocument/2006/relationships/image" Target="../media/image46.emf"/><Relationship Id="rId4" Type="http://schemas.openxmlformats.org/officeDocument/2006/relationships/image" Target="../media/image40.png"/><Relationship Id="rId9" Type="http://schemas.openxmlformats.org/officeDocument/2006/relationships/image" Target="../media/image45.emf"/></Relationships>
</file>

<file path=ppt/slides/_rels/slide3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slideLayout" Target="../slideLayouts/slideLayout12.xml"/><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slides/_rels/slide38.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281652" y="373626"/>
            <a:ext cx="2536722" cy="369332"/>
          </a:xfrm>
          <a:prstGeom prst="rect">
            <a:avLst/>
          </a:prstGeom>
          <a:noFill/>
          <a:ln>
            <a:solidFill>
              <a:schemeClr val="accent1"/>
            </a:solidFill>
          </a:ln>
        </p:spPr>
        <p:txBody>
          <a:bodyPr wrap="square" rtlCol="0">
            <a:spAutoFit/>
          </a:bodyPr>
          <a:lstStyle/>
          <a:p>
            <a:pPr algn="ctr"/>
            <a:r>
              <a:rPr lang="ja-JP" altLang="en-US" dirty="0"/>
              <a:t>国際連携</a:t>
            </a:r>
            <a:r>
              <a:rPr kumimoji="1" lang="en-US" altLang="ja-JP" dirty="0"/>
              <a:t>2016-4-06</a:t>
            </a:r>
            <a:endParaRPr kumimoji="1" lang="ja-JP" altLang="en-US" dirty="0"/>
          </a:p>
        </p:txBody>
      </p:sp>
      <p:sp>
        <p:nvSpPr>
          <p:cNvPr id="5" name="テキスト ボックス 4"/>
          <p:cNvSpPr txBox="1"/>
          <p:nvPr/>
        </p:nvSpPr>
        <p:spPr>
          <a:xfrm>
            <a:off x="2650733" y="2424701"/>
            <a:ext cx="7140539" cy="769441"/>
          </a:xfrm>
          <a:prstGeom prst="rect">
            <a:avLst/>
          </a:prstGeom>
          <a:noFill/>
        </p:spPr>
        <p:txBody>
          <a:bodyPr wrap="square" rtlCol="0">
            <a:spAutoFit/>
          </a:bodyPr>
          <a:lstStyle/>
          <a:p>
            <a:pPr algn="ctr"/>
            <a:r>
              <a:rPr kumimoji="1" lang="en-US" altLang="ja-JP" sz="4400" b="1" dirty="0">
                <a:solidFill>
                  <a:srgbClr val="0070C0"/>
                </a:solidFill>
              </a:rPr>
              <a:t>SIPS</a:t>
            </a:r>
            <a:r>
              <a:rPr lang="ja-JP" altLang="en-US" sz="4400" b="1" dirty="0">
                <a:solidFill>
                  <a:srgbClr val="0070C0"/>
                </a:solidFill>
              </a:rPr>
              <a:t>の取組み</a:t>
            </a:r>
            <a:endParaRPr kumimoji="1" lang="ja-JP" altLang="en-US" sz="4400" b="1" dirty="0">
              <a:solidFill>
                <a:srgbClr val="0070C0"/>
              </a:solidFill>
            </a:endParaRPr>
          </a:p>
        </p:txBody>
      </p:sp>
      <p:sp>
        <p:nvSpPr>
          <p:cNvPr id="6" name="テキスト ボックス 5"/>
          <p:cNvSpPr txBox="1"/>
          <p:nvPr/>
        </p:nvSpPr>
        <p:spPr>
          <a:xfrm>
            <a:off x="2424701" y="5013789"/>
            <a:ext cx="8363164" cy="1200329"/>
          </a:xfrm>
          <a:prstGeom prst="rect">
            <a:avLst/>
          </a:prstGeom>
          <a:noFill/>
        </p:spPr>
        <p:txBody>
          <a:bodyPr wrap="square" rtlCol="0">
            <a:spAutoFit/>
          </a:bodyPr>
          <a:lstStyle/>
          <a:p>
            <a:pPr algn="ctr"/>
            <a:r>
              <a:rPr kumimoji="1" lang="en-US" altLang="ja-JP" sz="2400" dirty="0"/>
              <a:t>2017</a:t>
            </a:r>
            <a:r>
              <a:rPr kumimoji="1" lang="ja-JP" altLang="en-US" sz="2400" dirty="0"/>
              <a:t>年</a:t>
            </a:r>
            <a:r>
              <a:rPr kumimoji="1" lang="en-US" altLang="ja-JP" sz="2400" dirty="0"/>
              <a:t>1</a:t>
            </a:r>
            <a:r>
              <a:rPr kumimoji="1" lang="ja-JP" altLang="en-US" sz="2400" dirty="0"/>
              <a:t>月</a:t>
            </a:r>
            <a:r>
              <a:rPr kumimoji="1" lang="en-US" altLang="ja-JP" sz="2400" dirty="0"/>
              <a:t>18</a:t>
            </a:r>
            <a:r>
              <a:rPr kumimoji="1" lang="ja-JP" altLang="en-US" sz="2400" dirty="0"/>
              <a:t>日</a:t>
            </a:r>
            <a:endParaRPr kumimoji="1" lang="en-US" altLang="ja-JP" sz="2400" dirty="0"/>
          </a:p>
          <a:p>
            <a:pPr algn="ctr"/>
            <a:r>
              <a:rPr lang="ja-JP" altLang="en-US" sz="2400" dirty="0"/>
              <a:t>一般社団法人サプライチェーン情報基盤研究会</a:t>
            </a:r>
            <a:endParaRPr lang="en-US" altLang="ja-JP" sz="2400" dirty="0"/>
          </a:p>
          <a:p>
            <a:pPr algn="ctr"/>
            <a:r>
              <a:rPr lang="ja-JP" altLang="en-US" sz="2400" dirty="0"/>
              <a:t>菅又　久直</a:t>
            </a:r>
            <a:endParaRPr kumimoji="1" lang="ja-JP" altLang="en-US" sz="2400" dirty="0"/>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1</a:t>
            </a:fld>
            <a:endParaRPr kumimoji="1" lang="ja-JP" altLang="en-US"/>
          </a:p>
        </p:txBody>
      </p:sp>
    </p:spTree>
    <p:extLst>
      <p:ext uri="{BB962C8B-B14F-4D97-AF65-F5344CB8AC3E}">
        <p14:creationId xmlns:p14="http://schemas.microsoft.com/office/powerpoint/2010/main" val="936027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05451" y="465308"/>
            <a:ext cx="8521700" cy="307777"/>
          </a:xfrm>
          <a:prstGeom prst="rect">
            <a:avLst/>
          </a:prstGeom>
        </p:spPr>
        <p:txBody>
          <a:bodyPr vert="horz" wrap="square" lIns="0" tIns="0" rIns="0" bIns="0" rtlCol="0" anchor="ctr">
            <a:spAutoFit/>
          </a:bodyPr>
          <a:lstStyle/>
          <a:p>
            <a:pPr marL="64769" algn="ctr">
              <a:lnSpc>
                <a:spcPts val="2380"/>
              </a:lnSpc>
              <a:tabLst>
                <a:tab pos="363855" algn="l"/>
              </a:tabLst>
            </a:pPr>
            <a:r>
              <a:rPr sz="3200" b="1" spc="-685" dirty="0" err="1"/>
              <a:t>Ｘ</a:t>
            </a:r>
            <a:r>
              <a:rPr sz="3200" b="1" spc="-125" dirty="0" err="1"/>
              <a:t>Ｍ</a:t>
            </a:r>
            <a:r>
              <a:rPr sz="3200" b="1" spc="-735" dirty="0" err="1"/>
              <a:t>Ｌ</a:t>
            </a:r>
            <a:r>
              <a:rPr sz="3200" b="1" spc="10" dirty="0" err="1"/>
              <a:t>電文への</a:t>
            </a:r>
            <a:r>
              <a:rPr sz="3200" b="1" spc="5" dirty="0" err="1"/>
              <a:t>移</a:t>
            </a:r>
            <a:r>
              <a:rPr sz="3200" b="1" spc="10" dirty="0" err="1"/>
              <a:t>行</a:t>
            </a:r>
            <a:r>
              <a:rPr sz="3200" b="1" spc="-595" dirty="0" err="1"/>
              <a:t>（</a:t>
            </a:r>
            <a:r>
              <a:rPr sz="3200" b="1" spc="-590" dirty="0" err="1"/>
              <a:t>ス</a:t>
            </a:r>
            <a:r>
              <a:rPr sz="3200" b="1" spc="-135" dirty="0" err="1"/>
              <a:t>キームイ</a:t>
            </a:r>
            <a:r>
              <a:rPr sz="3200" b="1" spc="-555" dirty="0" err="1"/>
              <a:t>メ</a:t>
            </a:r>
            <a:r>
              <a:rPr sz="3200" b="1" spc="-320" dirty="0" err="1"/>
              <a:t>ージ図</a:t>
            </a:r>
            <a:r>
              <a:rPr sz="3200" b="1" spc="-320" dirty="0"/>
              <a:t>）</a:t>
            </a:r>
          </a:p>
        </p:txBody>
      </p:sp>
      <p:sp>
        <p:nvSpPr>
          <p:cNvPr id="3" name="object 3"/>
          <p:cNvSpPr/>
          <p:nvPr/>
        </p:nvSpPr>
        <p:spPr>
          <a:xfrm>
            <a:off x="1673905" y="3724932"/>
            <a:ext cx="8800465" cy="1181100"/>
          </a:xfrm>
          <a:custGeom>
            <a:avLst/>
            <a:gdLst/>
            <a:ahLst/>
            <a:cxnLst/>
            <a:rect l="l" t="t" r="r" b="b"/>
            <a:pathLst>
              <a:path w="8800465" h="1181100">
                <a:moveTo>
                  <a:pt x="0" y="1180731"/>
                </a:moveTo>
                <a:lnTo>
                  <a:pt x="8799957" y="1180731"/>
                </a:lnTo>
                <a:lnTo>
                  <a:pt x="8799957" y="0"/>
                </a:lnTo>
                <a:lnTo>
                  <a:pt x="0" y="0"/>
                </a:lnTo>
                <a:lnTo>
                  <a:pt x="0" y="1180731"/>
                </a:lnTo>
                <a:close/>
              </a:path>
            </a:pathLst>
          </a:custGeom>
          <a:solidFill>
            <a:srgbClr val="F1F1F1"/>
          </a:solidFill>
        </p:spPr>
        <p:txBody>
          <a:bodyPr wrap="square" lIns="0" tIns="0" rIns="0" bIns="0" rtlCol="0"/>
          <a:lstStyle/>
          <a:p>
            <a:endParaRPr/>
          </a:p>
        </p:txBody>
      </p:sp>
      <p:sp>
        <p:nvSpPr>
          <p:cNvPr id="4" name="object 4"/>
          <p:cNvSpPr/>
          <p:nvPr/>
        </p:nvSpPr>
        <p:spPr>
          <a:xfrm>
            <a:off x="1673905" y="3724932"/>
            <a:ext cx="8800465" cy="1181100"/>
          </a:xfrm>
          <a:custGeom>
            <a:avLst/>
            <a:gdLst/>
            <a:ahLst/>
            <a:cxnLst/>
            <a:rect l="l" t="t" r="r" b="b"/>
            <a:pathLst>
              <a:path w="8800465" h="1181100">
                <a:moveTo>
                  <a:pt x="0" y="1180731"/>
                </a:moveTo>
                <a:lnTo>
                  <a:pt x="8799957" y="1180731"/>
                </a:lnTo>
                <a:lnTo>
                  <a:pt x="8799957" y="0"/>
                </a:lnTo>
                <a:lnTo>
                  <a:pt x="0" y="0"/>
                </a:lnTo>
                <a:lnTo>
                  <a:pt x="0" y="1180731"/>
                </a:lnTo>
                <a:close/>
              </a:path>
            </a:pathLst>
          </a:custGeom>
          <a:ln w="12699">
            <a:solidFill>
              <a:srgbClr val="385D89"/>
            </a:solidFill>
          </a:ln>
        </p:spPr>
        <p:txBody>
          <a:bodyPr wrap="square" lIns="0" tIns="0" rIns="0" bIns="0" rtlCol="0"/>
          <a:lstStyle/>
          <a:p>
            <a:endParaRPr/>
          </a:p>
        </p:txBody>
      </p:sp>
      <p:sp>
        <p:nvSpPr>
          <p:cNvPr id="5" name="object 5"/>
          <p:cNvSpPr/>
          <p:nvPr/>
        </p:nvSpPr>
        <p:spPr>
          <a:xfrm>
            <a:off x="1681628" y="1080679"/>
            <a:ext cx="8800465" cy="2492375"/>
          </a:xfrm>
          <a:custGeom>
            <a:avLst/>
            <a:gdLst/>
            <a:ahLst/>
            <a:cxnLst/>
            <a:rect l="l" t="t" r="r" b="b"/>
            <a:pathLst>
              <a:path w="8800465" h="2492375">
                <a:moveTo>
                  <a:pt x="0" y="2492375"/>
                </a:moveTo>
                <a:lnTo>
                  <a:pt x="8799957" y="2492375"/>
                </a:lnTo>
                <a:lnTo>
                  <a:pt x="8799957" y="0"/>
                </a:lnTo>
                <a:lnTo>
                  <a:pt x="0" y="0"/>
                </a:lnTo>
                <a:lnTo>
                  <a:pt x="0" y="2492375"/>
                </a:lnTo>
                <a:close/>
              </a:path>
            </a:pathLst>
          </a:custGeom>
          <a:solidFill>
            <a:srgbClr val="FFCC00"/>
          </a:solidFill>
        </p:spPr>
        <p:txBody>
          <a:bodyPr wrap="square" lIns="0" tIns="0" rIns="0" bIns="0" rtlCol="0"/>
          <a:lstStyle/>
          <a:p>
            <a:endParaRPr/>
          </a:p>
        </p:txBody>
      </p:sp>
      <p:sp>
        <p:nvSpPr>
          <p:cNvPr id="6" name="object 6"/>
          <p:cNvSpPr/>
          <p:nvPr/>
        </p:nvSpPr>
        <p:spPr>
          <a:xfrm>
            <a:off x="1664342" y="981620"/>
            <a:ext cx="8800465" cy="2492375"/>
          </a:xfrm>
          <a:custGeom>
            <a:avLst/>
            <a:gdLst/>
            <a:ahLst/>
            <a:cxnLst/>
            <a:rect l="l" t="t" r="r" b="b"/>
            <a:pathLst>
              <a:path w="8800465" h="2492375">
                <a:moveTo>
                  <a:pt x="0" y="2492375"/>
                </a:moveTo>
                <a:lnTo>
                  <a:pt x="8799957" y="2492375"/>
                </a:lnTo>
                <a:lnTo>
                  <a:pt x="8799957" y="0"/>
                </a:lnTo>
                <a:lnTo>
                  <a:pt x="0" y="0"/>
                </a:lnTo>
                <a:lnTo>
                  <a:pt x="0" y="2492375"/>
                </a:lnTo>
                <a:close/>
              </a:path>
            </a:pathLst>
          </a:custGeom>
          <a:ln w="12700">
            <a:solidFill>
              <a:srgbClr val="385D89"/>
            </a:solidFill>
          </a:ln>
        </p:spPr>
        <p:txBody>
          <a:bodyPr wrap="square" lIns="0" tIns="0" rIns="0" bIns="0" rtlCol="0"/>
          <a:lstStyle/>
          <a:p>
            <a:endParaRPr/>
          </a:p>
        </p:txBody>
      </p:sp>
      <p:sp>
        <p:nvSpPr>
          <p:cNvPr id="7" name="object 7"/>
          <p:cNvSpPr/>
          <p:nvPr/>
        </p:nvSpPr>
        <p:spPr>
          <a:xfrm>
            <a:off x="4335827" y="1643288"/>
            <a:ext cx="812291" cy="717803"/>
          </a:xfrm>
          <a:prstGeom prst="rect">
            <a:avLst/>
          </a:prstGeom>
          <a:blipFill>
            <a:blip r:embed="rId2" cstate="print"/>
            <a:stretch>
              <a:fillRect/>
            </a:stretch>
          </a:blipFill>
        </p:spPr>
        <p:txBody>
          <a:bodyPr wrap="square" lIns="0" tIns="0" rIns="0" bIns="0" rtlCol="0"/>
          <a:lstStyle/>
          <a:p>
            <a:endParaRPr/>
          </a:p>
        </p:txBody>
      </p:sp>
      <p:sp>
        <p:nvSpPr>
          <p:cNvPr id="8" name="object 8"/>
          <p:cNvSpPr txBox="1"/>
          <p:nvPr/>
        </p:nvSpPr>
        <p:spPr>
          <a:xfrm>
            <a:off x="4577888" y="1819819"/>
            <a:ext cx="330200" cy="374015"/>
          </a:xfrm>
          <a:prstGeom prst="rect">
            <a:avLst/>
          </a:prstGeom>
        </p:spPr>
        <p:txBody>
          <a:bodyPr vert="horz" wrap="square" lIns="0" tIns="0" rIns="0" bIns="0" rtlCol="0">
            <a:spAutoFit/>
          </a:bodyPr>
          <a:lstStyle/>
          <a:p>
            <a:pPr marL="12700" marR="5080"/>
            <a:r>
              <a:rPr sz="1200" b="1" dirty="0">
                <a:latin typeface="Meiryo UI"/>
                <a:cs typeface="Meiryo UI"/>
              </a:rPr>
              <a:t>仕向  銀行</a:t>
            </a:r>
            <a:endParaRPr sz="1200">
              <a:latin typeface="Meiryo UI"/>
              <a:cs typeface="Meiryo UI"/>
            </a:endParaRPr>
          </a:p>
        </p:txBody>
      </p:sp>
      <p:sp>
        <p:nvSpPr>
          <p:cNvPr id="9" name="object 9"/>
          <p:cNvSpPr/>
          <p:nvPr/>
        </p:nvSpPr>
        <p:spPr>
          <a:xfrm>
            <a:off x="5690662" y="1643287"/>
            <a:ext cx="829056" cy="733044"/>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5845601" y="1827056"/>
            <a:ext cx="520700" cy="373380"/>
          </a:xfrm>
          <a:prstGeom prst="rect">
            <a:avLst/>
          </a:prstGeom>
        </p:spPr>
        <p:txBody>
          <a:bodyPr vert="horz" wrap="square" lIns="0" tIns="0" rIns="0" bIns="0" rtlCol="0">
            <a:spAutoFit/>
          </a:bodyPr>
          <a:lstStyle/>
          <a:p>
            <a:pPr marL="12700" marR="5080" indent="43815"/>
            <a:r>
              <a:rPr sz="1200" b="1" dirty="0">
                <a:latin typeface="Meiryo UI"/>
                <a:cs typeface="Meiryo UI"/>
              </a:rPr>
              <a:t>全 銀  システム</a:t>
            </a:r>
            <a:endParaRPr sz="1200">
              <a:latin typeface="Meiryo UI"/>
              <a:cs typeface="Meiryo UI"/>
            </a:endParaRPr>
          </a:p>
        </p:txBody>
      </p:sp>
      <p:sp>
        <p:nvSpPr>
          <p:cNvPr id="11" name="object 11"/>
          <p:cNvSpPr/>
          <p:nvPr/>
        </p:nvSpPr>
        <p:spPr>
          <a:xfrm>
            <a:off x="1796841" y="1298864"/>
            <a:ext cx="999744" cy="3302508"/>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1826509" y="2767745"/>
            <a:ext cx="939800" cy="373380"/>
          </a:xfrm>
          <a:prstGeom prst="rect">
            <a:avLst/>
          </a:prstGeom>
        </p:spPr>
        <p:txBody>
          <a:bodyPr vert="horz" wrap="square" lIns="0" tIns="0" rIns="0" bIns="0" rtlCol="0">
            <a:spAutoFit/>
          </a:bodyPr>
          <a:lstStyle/>
          <a:p>
            <a:pPr algn="ctr">
              <a:lnSpc>
                <a:spcPct val="100000"/>
              </a:lnSpc>
            </a:pPr>
            <a:r>
              <a:rPr sz="1200" b="1" dirty="0">
                <a:latin typeface="Meiryo UI"/>
                <a:cs typeface="Meiryo UI"/>
              </a:rPr>
              <a:t>依頼企業</a:t>
            </a:r>
            <a:endParaRPr sz="1200">
              <a:latin typeface="Meiryo UI"/>
              <a:cs typeface="Meiryo UI"/>
            </a:endParaRPr>
          </a:p>
          <a:p>
            <a:pPr algn="ctr">
              <a:lnSpc>
                <a:spcPct val="100000"/>
              </a:lnSpc>
            </a:pPr>
            <a:r>
              <a:rPr sz="1200" b="1" dirty="0">
                <a:latin typeface="Meiryo UI"/>
                <a:cs typeface="Meiryo UI"/>
              </a:rPr>
              <a:t>（支払企業）</a:t>
            </a:r>
            <a:endParaRPr sz="1200">
              <a:latin typeface="Meiryo UI"/>
              <a:cs typeface="Meiryo UI"/>
            </a:endParaRPr>
          </a:p>
        </p:txBody>
      </p:sp>
      <p:sp>
        <p:nvSpPr>
          <p:cNvPr id="13" name="object 13"/>
          <p:cNvSpPr/>
          <p:nvPr/>
        </p:nvSpPr>
        <p:spPr>
          <a:xfrm>
            <a:off x="9375694" y="1311056"/>
            <a:ext cx="993648" cy="3290316"/>
          </a:xfrm>
          <a:prstGeom prst="rect">
            <a:avLst/>
          </a:prstGeom>
          <a:blipFill>
            <a:blip r:embed="rId5" cstate="print"/>
            <a:stretch>
              <a:fillRect/>
            </a:stretch>
          </a:blipFill>
        </p:spPr>
        <p:txBody>
          <a:bodyPr wrap="square" lIns="0" tIns="0" rIns="0" bIns="0" rtlCol="0"/>
          <a:lstStyle/>
          <a:p>
            <a:endParaRPr/>
          </a:p>
        </p:txBody>
      </p:sp>
      <p:sp>
        <p:nvSpPr>
          <p:cNvPr id="14" name="object 14"/>
          <p:cNvSpPr txBox="1"/>
          <p:nvPr/>
        </p:nvSpPr>
        <p:spPr>
          <a:xfrm>
            <a:off x="9404776" y="2773206"/>
            <a:ext cx="939800" cy="373380"/>
          </a:xfrm>
          <a:prstGeom prst="rect">
            <a:avLst/>
          </a:prstGeom>
        </p:spPr>
        <p:txBody>
          <a:bodyPr vert="horz" wrap="square" lIns="0" tIns="0" rIns="0" bIns="0" rtlCol="0">
            <a:spAutoFit/>
          </a:bodyPr>
          <a:lstStyle/>
          <a:p>
            <a:pPr algn="ctr">
              <a:lnSpc>
                <a:spcPct val="100000"/>
              </a:lnSpc>
            </a:pPr>
            <a:r>
              <a:rPr sz="1200" b="1" dirty="0">
                <a:latin typeface="Meiryo UI"/>
                <a:cs typeface="Meiryo UI"/>
              </a:rPr>
              <a:t>受取企業</a:t>
            </a:r>
            <a:endParaRPr sz="1200">
              <a:latin typeface="Meiryo UI"/>
              <a:cs typeface="Meiryo UI"/>
            </a:endParaRPr>
          </a:p>
          <a:p>
            <a:pPr algn="ctr">
              <a:lnSpc>
                <a:spcPct val="100000"/>
              </a:lnSpc>
            </a:pPr>
            <a:r>
              <a:rPr sz="1200" b="1" dirty="0">
                <a:latin typeface="Meiryo UI"/>
                <a:cs typeface="Meiryo UI"/>
              </a:rPr>
              <a:t>（納入企業）</a:t>
            </a:r>
            <a:endParaRPr sz="1200">
              <a:latin typeface="Meiryo UI"/>
              <a:cs typeface="Meiryo UI"/>
            </a:endParaRPr>
          </a:p>
        </p:txBody>
      </p:sp>
      <p:sp>
        <p:nvSpPr>
          <p:cNvPr id="15" name="object 15"/>
          <p:cNvSpPr/>
          <p:nvPr/>
        </p:nvSpPr>
        <p:spPr>
          <a:xfrm>
            <a:off x="2798338" y="2587151"/>
            <a:ext cx="626110" cy="572770"/>
          </a:xfrm>
          <a:custGeom>
            <a:avLst/>
            <a:gdLst/>
            <a:ahLst/>
            <a:cxnLst/>
            <a:rect l="l" t="t" r="r" b="b"/>
            <a:pathLst>
              <a:path w="626110" h="572769">
                <a:moveTo>
                  <a:pt x="502056" y="448945"/>
                </a:moveTo>
                <a:lnTo>
                  <a:pt x="563905" y="572770"/>
                </a:lnTo>
                <a:lnTo>
                  <a:pt x="605222" y="490220"/>
                </a:lnTo>
                <a:lnTo>
                  <a:pt x="543331" y="490220"/>
                </a:lnTo>
                <a:lnTo>
                  <a:pt x="543246" y="476433"/>
                </a:lnTo>
                <a:lnTo>
                  <a:pt x="502056" y="448945"/>
                </a:lnTo>
                <a:close/>
              </a:path>
              <a:path w="626110" h="572769">
                <a:moveTo>
                  <a:pt x="543331" y="476489"/>
                </a:moveTo>
                <a:lnTo>
                  <a:pt x="543331" y="490220"/>
                </a:lnTo>
                <a:lnTo>
                  <a:pt x="563905" y="490220"/>
                </a:lnTo>
                <a:lnTo>
                  <a:pt x="543331" y="476489"/>
                </a:lnTo>
                <a:close/>
              </a:path>
              <a:path w="626110" h="572769">
                <a:moveTo>
                  <a:pt x="543331" y="20701"/>
                </a:moveTo>
                <a:lnTo>
                  <a:pt x="543331" y="476489"/>
                </a:lnTo>
                <a:lnTo>
                  <a:pt x="563905" y="490220"/>
                </a:lnTo>
                <a:lnTo>
                  <a:pt x="584521" y="476489"/>
                </a:lnTo>
                <a:lnTo>
                  <a:pt x="584606" y="41275"/>
                </a:lnTo>
                <a:lnTo>
                  <a:pt x="563905" y="41275"/>
                </a:lnTo>
                <a:lnTo>
                  <a:pt x="543331" y="20701"/>
                </a:lnTo>
                <a:close/>
              </a:path>
              <a:path w="626110" h="572769">
                <a:moveTo>
                  <a:pt x="584606" y="476433"/>
                </a:moveTo>
                <a:lnTo>
                  <a:pt x="563905" y="490220"/>
                </a:lnTo>
                <a:lnTo>
                  <a:pt x="584606" y="490220"/>
                </a:lnTo>
                <a:lnTo>
                  <a:pt x="584606" y="476433"/>
                </a:lnTo>
                <a:close/>
              </a:path>
              <a:path w="626110" h="572769">
                <a:moveTo>
                  <a:pt x="625881" y="448945"/>
                </a:moveTo>
                <a:lnTo>
                  <a:pt x="584606" y="476433"/>
                </a:lnTo>
                <a:lnTo>
                  <a:pt x="584606" y="490220"/>
                </a:lnTo>
                <a:lnTo>
                  <a:pt x="605222" y="490220"/>
                </a:lnTo>
                <a:lnTo>
                  <a:pt x="625881" y="448945"/>
                </a:lnTo>
                <a:close/>
              </a:path>
              <a:path w="626110" h="572769">
                <a:moveTo>
                  <a:pt x="26208" y="5587"/>
                </a:moveTo>
                <a:lnTo>
                  <a:pt x="0" y="5587"/>
                </a:lnTo>
                <a:lnTo>
                  <a:pt x="0" y="20701"/>
                </a:lnTo>
                <a:lnTo>
                  <a:pt x="1622" y="28684"/>
                </a:lnTo>
                <a:lnTo>
                  <a:pt x="6046" y="35226"/>
                </a:lnTo>
                <a:lnTo>
                  <a:pt x="12606" y="39649"/>
                </a:lnTo>
                <a:lnTo>
                  <a:pt x="20637" y="41275"/>
                </a:lnTo>
                <a:lnTo>
                  <a:pt x="543331" y="41275"/>
                </a:lnTo>
                <a:lnTo>
                  <a:pt x="543331" y="20701"/>
                </a:lnTo>
                <a:lnTo>
                  <a:pt x="41275" y="20701"/>
                </a:lnTo>
                <a:lnTo>
                  <a:pt x="26208" y="5587"/>
                </a:lnTo>
                <a:close/>
              </a:path>
              <a:path w="626110" h="572769">
                <a:moveTo>
                  <a:pt x="577835" y="5587"/>
                </a:moveTo>
                <a:lnTo>
                  <a:pt x="41275" y="5587"/>
                </a:lnTo>
                <a:lnTo>
                  <a:pt x="41275" y="20701"/>
                </a:lnTo>
                <a:lnTo>
                  <a:pt x="543331" y="20701"/>
                </a:lnTo>
                <a:lnTo>
                  <a:pt x="563905" y="41275"/>
                </a:lnTo>
                <a:lnTo>
                  <a:pt x="584606" y="41275"/>
                </a:lnTo>
                <a:lnTo>
                  <a:pt x="584606" y="20701"/>
                </a:lnTo>
                <a:lnTo>
                  <a:pt x="582979" y="12644"/>
                </a:lnTo>
                <a:lnTo>
                  <a:pt x="578542" y="6064"/>
                </a:lnTo>
                <a:lnTo>
                  <a:pt x="577835" y="5587"/>
                </a:lnTo>
                <a:close/>
              </a:path>
              <a:path w="626110" h="572769">
                <a:moveTo>
                  <a:pt x="563905" y="0"/>
                </a:moveTo>
                <a:lnTo>
                  <a:pt x="20637" y="0"/>
                </a:lnTo>
                <a:lnTo>
                  <a:pt x="41275" y="20701"/>
                </a:lnTo>
                <a:lnTo>
                  <a:pt x="41275" y="5587"/>
                </a:lnTo>
                <a:lnTo>
                  <a:pt x="577835" y="5587"/>
                </a:lnTo>
                <a:lnTo>
                  <a:pt x="571961" y="1627"/>
                </a:lnTo>
                <a:lnTo>
                  <a:pt x="563905" y="0"/>
                </a:lnTo>
                <a:close/>
              </a:path>
            </a:pathLst>
          </a:custGeom>
          <a:solidFill>
            <a:srgbClr val="FF7B80"/>
          </a:solidFill>
        </p:spPr>
        <p:txBody>
          <a:bodyPr wrap="square" lIns="0" tIns="0" rIns="0" bIns="0" rtlCol="0"/>
          <a:lstStyle/>
          <a:p>
            <a:endParaRPr/>
          </a:p>
        </p:txBody>
      </p:sp>
      <p:sp>
        <p:nvSpPr>
          <p:cNvPr id="16" name="object 16"/>
          <p:cNvSpPr/>
          <p:nvPr/>
        </p:nvSpPr>
        <p:spPr>
          <a:xfrm>
            <a:off x="8840262" y="2585882"/>
            <a:ext cx="555625" cy="588010"/>
          </a:xfrm>
          <a:custGeom>
            <a:avLst/>
            <a:gdLst/>
            <a:ahLst/>
            <a:cxnLst/>
            <a:rect l="l" t="t" r="r" b="b"/>
            <a:pathLst>
              <a:path w="555625" h="588010">
                <a:moveTo>
                  <a:pt x="458963" y="41275"/>
                </a:moveTo>
                <a:lnTo>
                  <a:pt x="20574" y="41275"/>
                </a:lnTo>
                <a:lnTo>
                  <a:pt x="12537" y="42882"/>
                </a:lnTo>
                <a:lnTo>
                  <a:pt x="6000" y="47275"/>
                </a:lnTo>
                <a:lnTo>
                  <a:pt x="1607" y="53812"/>
                </a:lnTo>
                <a:lnTo>
                  <a:pt x="0" y="61849"/>
                </a:lnTo>
                <a:lnTo>
                  <a:pt x="0" y="566927"/>
                </a:lnTo>
                <a:lnTo>
                  <a:pt x="1607" y="574984"/>
                </a:lnTo>
                <a:lnTo>
                  <a:pt x="6000" y="581564"/>
                </a:lnTo>
                <a:lnTo>
                  <a:pt x="12537" y="586001"/>
                </a:lnTo>
                <a:lnTo>
                  <a:pt x="20574" y="587628"/>
                </a:lnTo>
                <a:lnTo>
                  <a:pt x="35179" y="587628"/>
                </a:lnTo>
                <a:lnTo>
                  <a:pt x="35179" y="560869"/>
                </a:lnTo>
                <a:lnTo>
                  <a:pt x="20574" y="546353"/>
                </a:lnTo>
                <a:lnTo>
                  <a:pt x="41275" y="546353"/>
                </a:lnTo>
                <a:lnTo>
                  <a:pt x="41275" y="82550"/>
                </a:lnTo>
                <a:lnTo>
                  <a:pt x="20574" y="82550"/>
                </a:lnTo>
                <a:lnTo>
                  <a:pt x="41275" y="61849"/>
                </a:lnTo>
                <a:lnTo>
                  <a:pt x="472694" y="61849"/>
                </a:lnTo>
                <a:lnTo>
                  <a:pt x="458963" y="41275"/>
                </a:lnTo>
                <a:close/>
              </a:path>
              <a:path w="555625" h="588010">
                <a:moveTo>
                  <a:pt x="41275" y="546353"/>
                </a:moveTo>
                <a:lnTo>
                  <a:pt x="35179" y="546353"/>
                </a:lnTo>
                <a:lnTo>
                  <a:pt x="35179" y="560869"/>
                </a:lnTo>
                <a:lnTo>
                  <a:pt x="41275" y="566927"/>
                </a:lnTo>
                <a:lnTo>
                  <a:pt x="41275" y="546353"/>
                </a:lnTo>
                <a:close/>
              </a:path>
              <a:path w="555625" h="588010">
                <a:moveTo>
                  <a:pt x="35179" y="546353"/>
                </a:moveTo>
                <a:lnTo>
                  <a:pt x="20574" y="546353"/>
                </a:lnTo>
                <a:lnTo>
                  <a:pt x="35179" y="560869"/>
                </a:lnTo>
                <a:lnTo>
                  <a:pt x="35179" y="546353"/>
                </a:lnTo>
                <a:close/>
              </a:path>
              <a:path w="555625" h="588010">
                <a:moveTo>
                  <a:pt x="472694" y="61849"/>
                </a:moveTo>
                <a:lnTo>
                  <a:pt x="431419" y="123825"/>
                </a:lnTo>
                <a:lnTo>
                  <a:pt x="513884" y="82550"/>
                </a:lnTo>
                <a:lnTo>
                  <a:pt x="472694" y="82550"/>
                </a:lnTo>
                <a:lnTo>
                  <a:pt x="472694" y="61849"/>
                </a:lnTo>
                <a:close/>
              </a:path>
              <a:path w="555625" h="588010">
                <a:moveTo>
                  <a:pt x="41275" y="61849"/>
                </a:moveTo>
                <a:lnTo>
                  <a:pt x="20574" y="82550"/>
                </a:lnTo>
                <a:lnTo>
                  <a:pt x="41275" y="82550"/>
                </a:lnTo>
                <a:lnTo>
                  <a:pt x="41275" y="61849"/>
                </a:lnTo>
                <a:close/>
              </a:path>
              <a:path w="555625" h="588010">
                <a:moveTo>
                  <a:pt x="472694" y="61849"/>
                </a:moveTo>
                <a:lnTo>
                  <a:pt x="41275" y="61849"/>
                </a:lnTo>
                <a:lnTo>
                  <a:pt x="41275" y="82550"/>
                </a:lnTo>
                <a:lnTo>
                  <a:pt x="458907" y="82550"/>
                </a:lnTo>
                <a:lnTo>
                  <a:pt x="472694" y="61849"/>
                </a:lnTo>
                <a:close/>
              </a:path>
              <a:path w="555625" h="588010">
                <a:moveTo>
                  <a:pt x="514053" y="41275"/>
                </a:moveTo>
                <a:lnTo>
                  <a:pt x="472694" y="41275"/>
                </a:lnTo>
                <a:lnTo>
                  <a:pt x="472694" y="82550"/>
                </a:lnTo>
                <a:lnTo>
                  <a:pt x="513884" y="82550"/>
                </a:lnTo>
                <a:lnTo>
                  <a:pt x="555244" y="61849"/>
                </a:lnTo>
                <a:lnTo>
                  <a:pt x="514053" y="41275"/>
                </a:lnTo>
                <a:close/>
              </a:path>
              <a:path w="555625" h="588010">
                <a:moveTo>
                  <a:pt x="431419" y="0"/>
                </a:moveTo>
                <a:lnTo>
                  <a:pt x="472694" y="61849"/>
                </a:lnTo>
                <a:lnTo>
                  <a:pt x="472694" y="41275"/>
                </a:lnTo>
                <a:lnTo>
                  <a:pt x="514053" y="41275"/>
                </a:lnTo>
                <a:lnTo>
                  <a:pt x="431419" y="0"/>
                </a:lnTo>
                <a:close/>
              </a:path>
            </a:pathLst>
          </a:custGeom>
          <a:solidFill>
            <a:srgbClr val="FF7B80"/>
          </a:solidFill>
        </p:spPr>
        <p:txBody>
          <a:bodyPr wrap="square" lIns="0" tIns="0" rIns="0" bIns="0" rtlCol="0"/>
          <a:lstStyle/>
          <a:p>
            <a:endParaRPr/>
          </a:p>
        </p:txBody>
      </p:sp>
      <p:sp>
        <p:nvSpPr>
          <p:cNvPr id="17" name="object 17"/>
          <p:cNvSpPr/>
          <p:nvPr/>
        </p:nvSpPr>
        <p:spPr>
          <a:xfrm>
            <a:off x="4512356" y="2342169"/>
            <a:ext cx="123825" cy="786130"/>
          </a:xfrm>
          <a:custGeom>
            <a:avLst/>
            <a:gdLst/>
            <a:ahLst/>
            <a:cxnLst/>
            <a:rect l="l" t="t" r="r" b="b"/>
            <a:pathLst>
              <a:path w="123825" h="786130">
                <a:moveTo>
                  <a:pt x="61849" y="82550"/>
                </a:moveTo>
                <a:lnTo>
                  <a:pt x="41275" y="96280"/>
                </a:lnTo>
                <a:lnTo>
                  <a:pt x="41275" y="785622"/>
                </a:lnTo>
                <a:lnTo>
                  <a:pt x="82550" y="785622"/>
                </a:lnTo>
                <a:lnTo>
                  <a:pt x="82465" y="96280"/>
                </a:lnTo>
                <a:lnTo>
                  <a:pt x="61849" y="82550"/>
                </a:lnTo>
                <a:close/>
              </a:path>
              <a:path w="123825" h="786130">
                <a:moveTo>
                  <a:pt x="61849" y="0"/>
                </a:moveTo>
                <a:lnTo>
                  <a:pt x="0" y="123825"/>
                </a:lnTo>
                <a:lnTo>
                  <a:pt x="41190" y="96336"/>
                </a:lnTo>
                <a:lnTo>
                  <a:pt x="41275" y="82550"/>
                </a:lnTo>
                <a:lnTo>
                  <a:pt x="103166" y="82550"/>
                </a:lnTo>
                <a:lnTo>
                  <a:pt x="61849" y="0"/>
                </a:lnTo>
                <a:close/>
              </a:path>
              <a:path w="123825" h="786130">
                <a:moveTo>
                  <a:pt x="103166" y="82550"/>
                </a:moveTo>
                <a:lnTo>
                  <a:pt x="82550" y="82550"/>
                </a:lnTo>
                <a:lnTo>
                  <a:pt x="82550" y="96336"/>
                </a:lnTo>
                <a:lnTo>
                  <a:pt x="123825" y="123825"/>
                </a:lnTo>
                <a:lnTo>
                  <a:pt x="103166" y="82550"/>
                </a:lnTo>
                <a:close/>
              </a:path>
              <a:path w="123825" h="786130">
                <a:moveTo>
                  <a:pt x="82550" y="82550"/>
                </a:moveTo>
                <a:lnTo>
                  <a:pt x="61849" y="82550"/>
                </a:lnTo>
                <a:lnTo>
                  <a:pt x="82550" y="96336"/>
                </a:lnTo>
                <a:lnTo>
                  <a:pt x="82550" y="82550"/>
                </a:lnTo>
                <a:close/>
              </a:path>
              <a:path w="123825" h="786130">
                <a:moveTo>
                  <a:pt x="61849" y="82550"/>
                </a:moveTo>
                <a:lnTo>
                  <a:pt x="41275" y="82550"/>
                </a:lnTo>
                <a:lnTo>
                  <a:pt x="41275" y="96280"/>
                </a:lnTo>
                <a:lnTo>
                  <a:pt x="61849" y="82550"/>
                </a:lnTo>
                <a:close/>
              </a:path>
            </a:pathLst>
          </a:custGeom>
          <a:solidFill>
            <a:srgbClr val="3333FF"/>
          </a:solidFill>
        </p:spPr>
        <p:txBody>
          <a:bodyPr wrap="square" lIns="0" tIns="0" rIns="0" bIns="0" rtlCol="0"/>
          <a:lstStyle/>
          <a:p>
            <a:endParaRPr/>
          </a:p>
        </p:txBody>
      </p:sp>
      <p:sp>
        <p:nvSpPr>
          <p:cNvPr id="18" name="object 18"/>
          <p:cNvSpPr/>
          <p:nvPr/>
        </p:nvSpPr>
        <p:spPr>
          <a:xfrm>
            <a:off x="7523907" y="2328834"/>
            <a:ext cx="123825" cy="824230"/>
          </a:xfrm>
          <a:custGeom>
            <a:avLst/>
            <a:gdLst/>
            <a:ahLst/>
            <a:cxnLst/>
            <a:rect l="l" t="t" r="r" b="b"/>
            <a:pathLst>
              <a:path w="123825" h="824230">
                <a:moveTo>
                  <a:pt x="0" y="700151"/>
                </a:moveTo>
                <a:lnTo>
                  <a:pt x="61975" y="823976"/>
                </a:lnTo>
                <a:lnTo>
                  <a:pt x="103208" y="741426"/>
                </a:lnTo>
                <a:lnTo>
                  <a:pt x="41275" y="741426"/>
                </a:lnTo>
                <a:lnTo>
                  <a:pt x="41275" y="727639"/>
                </a:lnTo>
                <a:lnTo>
                  <a:pt x="0" y="700151"/>
                </a:lnTo>
                <a:close/>
              </a:path>
              <a:path w="123825" h="824230">
                <a:moveTo>
                  <a:pt x="41275" y="727639"/>
                </a:moveTo>
                <a:lnTo>
                  <a:pt x="41275" y="741426"/>
                </a:lnTo>
                <a:lnTo>
                  <a:pt x="61975" y="741426"/>
                </a:lnTo>
                <a:lnTo>
                  <a:pt x="41275" y="727639"/>
                </a:lnTo>
                <a:close/>
              </a:path>
              <a:path w="123825" h="824230">
                <a:moveTo>
                  <a:pt x="82550" y="0"/>
                </a:moveTo>
                <a:lnTo>
                  <a:pt x="41275" y="0"/>
                </a:lnTo>
                <a:lnTo>
                  <a:pt x="41359" y="727695"/>
                </a:lnTo>
                <a:lnTo>
                  <a:pt x="61975" y="741426"/>
                </a:lnTo>
                <a:lnTo>
                  <a:pt x="82550" y="727695"/>
                </a:lnTo>
                <a:lnTo>
                  <a:pt x="82550" y="0"/>
                </a:lnTo>
                <a:close/>
              </a:path>
              <a:path w="123825" h="824230">
                <a:moveTo>
                  <a:pt x="82550" y="727695"/>
                </a:moveTo>
                <a:lnTo>
                  <a:pt x="61975" y="741426"/>
                </a:lnTo>
                <a:lnTo>
                  <a:pt x="82550" y="741426"/>
                </a:lnTo>
                <a:lnTo>
                  <a:pt x="82550" y="727695"/>
                </a:lnTo>
                <a:close/>
              </a:path>
              <a:path w="123825" h="824230">
                <a:moveTo>
                  <a:pt x="123825" y="700151"/>
                </a:moveTo>
                <a:lnTo>
                  <a:pt x="82634" y="727639"/>
                </a:lnTo>
                <a:lnTo>
                  <a:pt x="82550" y="741426"/>
                </a:lnTo>
                <a:lnTo>
                  <a:pt x="103208" y="741426"/>
                </a:lnTo>
                <a:lnTo>
                  <a:pt x="123825" y="700151"/>
                </a:lnTo>
                <a:close/>
              </a:path>
            </a:pathLst>
          </a:custGeom>
          <a:solidFill>
            <a:srgbClr val="3333FF"/>
          </a:solidFill>
        </p:spPr>
        <p:txBody>
          <a:bodyPr wrap="square" lIns="0" tIns="0" rIns="0" bIns="0" rtlCol="0"/>
          <a:lstStyle/>
          <a:p>
            <a:endParaRPr/>
          </a:p>
        </p:txBody>
      </p:sp>
      <p:sp>
        <p:nvSpPr>
          <p:cNvPr id="19" name="object 19"/>
          <p:cNvSpPr txBox="1"/>
          <p:nvPr/>
        </p:nvSpPr>
        <p:spPr>
          <a:xfrm>
            <a:off x="3030774" y="2801275"/>
            <a:ext cx="1032510" cy="367665"/>
          </a:xfrm>
          <a:prstGeom prst="rect">
            <a:avLst/>
          </a:prstGeom>
        </p:spPr>
        <p:txBody>
          <a:bodyPr vert="horz" wrap="square" lIns="0" tIns="0" rIns="0" bIns="0" rtlCol="0">
            <a:spAutoFit/>
          </a:bodyPr>
          <a:lstStyle/>
          <a:p>
            <a:pPr marL="12700">
              <a:lnSpc>
                <a:spcPts val="1415"/>
              </a:lnSpc>
              <a:tabLst>
                <a:tab pos="391795" algn="l"/>
              </a:tabLst>
            </a:pPr>
            <a:r>
              <a:rPr sz="1200" b="1" dirty="0">
                <a:latin typeface="Meiryo UI"/>
                <a:cs typeface="Meiryo UI"/>
              </a:rPr>
              <a:t>①	</a:t>
            </a:r>
            <a:r>
              <a:rPr b="1" spc="-7" baseline="2314" dirty="0">
                <a:latin typeface="Meiryo UI"/>
                <a:cs typeface="Meiryo UI"/>
              </a:rPr>
              <a:t>送金指図</a:t>
            </a:r>
            <a:endParaRPr baseline="2314">
              <a:latin typeface="Meiryo UI"/>
              <a:cs typeface="Meiryo UI"/>
            </a:endParaRPr>
          </a:p>
          <a:p>
            <a:pPr marL="373380">
              <a:lnSpc>
                <a:spcPts val="1415"/>
              </a:lnSpc>
            </a:pPr>
            <a:r>
              <a:rPr sz="1200" b="1" dirty="0">
                <a:latin typeface="Meiryo UI"/>
                <a:cs typeface="Meiryo UI"/>
              </a:rPr>
              <a:t>（XM</a:t>
            </a:r>
            <a:r>
              <a:rPr sz="1200" b="1" spc="-5" dirty="0">
                <a:latin typeface="Meiryo UI"/>
                <a:cs typeface="Meiryo UI"/>
              </a:rPr>
              <a:t>L</a:t>
            </a:r>
            <a:r>
              <a:rPr sz="1200" b="1" dirty="0">
                <a:latin typeface="Meiryo UI"/>
                <a:cs typeface="Meiryo UI"/>
              </a:rPr>
              <a:t>）</a:t>
            </a:r>
            <a:endParaRPr sz="1200">
              <a:latin typeface="Meiryo UI"/>
              <a:cs typeface="Meiryo UI"/>
            </a:endParaRPr>
          </a:p>
        </p:txBody>
      </p:sp>
      <p:sp>
        <p:nvSpPr>
          <p:cNvPr id="20" name="object 20"/>
          <p:cNvSpPr txBox="1"/>
          <p:nvPr/>
        </p:nvSpPr>
        <p:spPr>
          <a:xfrm>
            <a:off x="4641008" y="2501300"/>
            <a:ext cx="1208405" cy="569595"/>
          </a:xfrm>
          <a:prstGeom prst="rect">
            <a:avLst/>
          </a:prstGeom>
        </p:spPr>
        <p:txBody>
          <a:bodyPr vert="horz" wrap="square" lIns="0" tIns="0" rIns="0" bIns="0" rtlCol="0">
            <a:spAutoFit/>
          </a:bodyPr>
          <a:lstStyle/>
          <a:p>
            <a:pPr marL="172720"/>
            <a:r>
              <a:rPr sz="1200" dirty="0">
                <a:latin typeface="Meiryo UI"/>
                <a:cs typeface="Meiryo UI"/>
              </a:rPr>
              <a:t>②</a:t>
            </a:r>
            <a:endParaRPr sz="1200">
              <a:latin typeface="Meiryo UI"/>
              <a:cs typeface="Meiryo UI"/>
            </a:endParaRPr>
          </a:p>
          <a:p>
            <a:pPr algn="ctr">
              <a:spcBef>
                <a:spcPts val="335"/>
              </a:spcBef>
            </a:pPr>
            <a:r>
              <a:rPr sz="1100" dirty="0">
                <a:latin typeface="Meiryo UI"/>
                <a:cs typeface="Meiryo UI"/>
              </a:rPr>
              <a:t>決済情報とKey情報</a:t>
            </a:r>
            <a:endParaRPr sz="1100">
              <a:latin typeface="Meiryo UI"/>
              <a:cs typeface="Meiryo UI"/>
            </a:endParaRPr>
          </a:p>
          <a:p>
            <a:pPr algn="ctr">
              <a:lnSpc>
                <a:spcPct val="100000"/>
              </a:lnSpc>
            </a:pPr>
            <a:r>
              <a:rPr sz="1100" dirty="0">
                <a:latin typeface="Meiryo UI"/>
                <a:cs typeface="Meiryo UI"/>
              </a:rPr>
              <a:t>（固定長）</a:t>
            </a:r>
            <a:endParaRPr sz="1100">
              <a:latin typeface="Meiryo UI"/>
              <a:cs typeface="Meiryo UI"/>
            </a:endParaRPr>
          </a:p>
        </p:txBody>
      </p:sp>
      <p:sp>
        <p:nvSpPr>
          <p:cNvPr id="21" name="object 21"/>
          <p:cNvSpPr txBox="1"/>
          <p:nvPr/>
        </p:nvSpPr>
        <p:spPr>
          <a:xfrm>
            <a:off x="8977168" y="2801274"/>
            <a:ext cx="177800" cy="190500"/>
          </a:xfrm>
          <a:prstGeom prst="rect">
            <a:avLst/>
          </a:prstGeom>
        </p:spPr>
        <p:txBody>
          <a:bodyPr vert="horz" wrap="square" lIns="0" tIns="0" rIns="0" bIns="0" rtlCol="0">
            <a:spAutoFit/>
          </a:bodyPr>
          <a:lstStyle/>
          <a:p>
            <a:pPr marL="12700"/>
            <a:r>
              <a:rPr sz="1200" dirty="0">
                <a:latin typeface="Meiryo UI"/>
                <a:cs typeface="Meiryo UI"/>
              </a:rPr>
              <a:t>⑥</a:t>
            </a:r>
            <a:endParaRPr sz="1200">
              <a:latin typeface="Meiryo UI"/>
              <a:cs typeface="Meiryo UI"/>
            </a:endParaRPr>
          </a:p>
        </p:txBody>
      </p:sp>
      <p:sp>
        <p:nvSpPr>
          <p:cNvPr id="22" name="object 22"/>
          <p:cNvSpPr/>
          <p:nvPr/>
        </p:nvSpPr>
        <p:spPr>
          <a:xfrm>
            <a:off x="5181646" y="2026829"/>
            <a:ext cx="548005" cy="123825"/>
          </a:xfrm>
          <a:custGeom>
            <a:avLst/>
            <a:gdLst/>
            <a:ahLst/>
            <a:cxnLst/>
            <a:rect l="l" t="t" r="r" b="b"/>
            <a:pathLst>
              <a:path w="548004" h="123825">
                <a:moveTo>
                  <a:pt x="465328" y="61848"/>
                </a:moveTo>
                <a:lnTo>
                  <a:pt x="424053" y="123825"/>
                </a:lnTo>
                <a:lnTo>
                  <a:pt x="506518" y="82550"/>
                </a:lnTo>
                <a:lnTo>
                  <a:pt x="465328" y="82550"/>
                </a:lnTo>
                <a:lnTo>
                  <a:pt x="465328" y="61848"/>
                </a:lnTo>
                <a:close/>
              </a:path>
              <a:path w="548004" h="123825">
                <a:moveTo>
                  <a:pt x="451597" y="41275"/>
                </a:moveTo>
                <a:lnTo>
                  <a:pt x="0" y="41275"/>
                </a:lnTo>
                <a:lnTo>
                  <a:pt x="0" y="82550"/>
                </a:lnTo>
                <a:lnTo>
                  <a:pt x="451541" y="82550"/>
                </a:lnTo>
                <a:lnTo>
                  <a:pt x="465328" y="61848"/>
                </a:lnTo>
                <a:lnTo>
                  <a:pt x="451597" y="41275"/>
                </a:lnTo>
                <a:close/>
              </a:path>
              <a:path w="548004" h="123825">
                <a:moveTo>
                  <a:pt x="506687" y="41275"/>
                </a:moveTo>
                <a:lnTo>
                  <a:pt x="465328" y="41275"/>
                </a:lnTo>
                <a:lnTo>
                  <a:pt x="465328" y="82550"/>
                </a:lnTo>
                <a:lnTo>
                  <a:pt x="506518" y="82550"/>
                </a:lnTo>
                <a:lnTo>
                  <a:pt x="547878" y="61848"/>
                </a:lnTo>
                <a:lnTo>
                  <a:pt x="506687" y="41275"/>
                </a:lnTo>
                <a:close/>
              </a:path>
              <a:path w="548004" h="123825">
                <a:moveTo>
                  <a:pt x="424053" y="0"/>
                </a:moveTo>
                <a:lnTo>
                  <a:pt x="465328" y="61848"/>
                </a:lnTo>
                <a:lnTo>
                  <a:pt x="465328" y="41275"/>
                </a:lnTo>
                <a:lnTo>
                  <a:pt x="506687" y="41275"/>
                </a:lnTo>
                <a:lnTo>
                  <a:pt x="424053" y="0"/>
                </a:lnTo>
                <a:close/>
              </a:path>
            </a:pathLst>
          </a:custGeom>
          <a:solidFill>
            <a:srgbClr val="3333FF"/>
          </a:solidFill>
        </p:spPr>
        <p:txBody>
          <a:bodyPr wrap="square" lIns="0" tIns="0" rIns="0" bIns="0" rtlCol="0"/>
          <a:lstStyle/>
          <a:p>
            <a:endParaRPr/>
          </a:p>
        </p:txBody>
      </p:sp>
      <p:sp>
        <p:nvSpPr>
          <p:cNvPr id="23" name="object 23"/>
          <p:cNvSpPr txBox="1"/>
          <p:nvPr/>
        </p:nvSpPr>
        <p:spPr>
          <a:xfrm>
            <a:off x="6321980" y="2501046"/>
            <a:ext cx="1208405" cy="569595"/>
          </a:xfrm>
          <a:prstGeom prst="rect">
            <a:avLst/>
          </a:prstGeom>
        </p:spPr>
        <p:txBody>
          <a:bodyPr vert="horz" wrap="square" lIns="0" tIns="0" rIns="0" bIns="0" rtlCol="0">
            <a:spAutoFit/>
          </a:bodyPr>
          <a:lstStyle/>
          <a:p>
            <a:pPr marL="953769"/>
            <a:r>
              <a:rPr sz="1200" dirty="0">
                <a:latin typeface="Meiryo UI"/>
                <a:cs typeface="Meiryo UI"/>
              </a:rPr>
              <a:t>⑤</a:t>
            </a:r>
            <a:endParaRPr sz="1200">
              <a:latin typeface="Meiryo UI"/>
              <a:cs typeface="Meiryo UI"/>
            </a:endParaRPr>
          </a:p>
          <a:p>
            <a:pPr algn="ctr">
              <a:spcBef>
                <a:spcPts val="340"/>
              </a:spcBef>
            </a:pPr>
            <a:r>
              <a:rPr sz="1100" dirty="0">
                <a:latin typeface="Meiryo UI"/>
                <a:cs typeface="Meiryo UI"/>
              </a:rPr>
              <a:t>決済情報とKey情報</a:t>
            </a:r>
            <a:endParaRPr sz="1100">
              <a:latin typeface="Meiryo UI"/>
              <a:cs typeface="Meiryo UI"/>
            </a:endParaRPr>
          </a:p>
          <a:p>
            <a:pPr algn="ctr">
              <a:lnSpc>
                <a:spcPct val="100000"/>
              </a:lnSpc>
            </a:pPr>
            <a:r>
              <a:rPr sz="1100" dirty="0">
                <a:latin typeface="Meiryo UI"/>
                <a:cs typeface="Meiryo UI"/>
              </a:rPr>
              <a:t>（固定長）</a:t>
            </a:r>
            <a:endParaRPr sz="1100">
              <a:latin typeface="Meiryo UI"/>
              <a:cs typeface="Meiryo UI"/>
            </a:endParaRPr>
          </a:p>
        </p:txBody>
      </p:sp>
      <p:sp>
        <p:nvSpPr>
          <p:cNvPr id="24" name="object 24"/>
          <p:cNvSpPr txBox="1"/>
          <p:nvPr/>
        </p:nvSpPr>
        <p:spPr>
          <a:xfrm>
            <a:off x="8167288" y="2779303"/>
            <a:ext cx="671830" cy="373380"/>
          </a:xfrm>
          <a:prstGeom prst="rect">
            <a:avLst/>
          </a:prstGeom>
        </p:spPr>
        <p:txBody>
          <a:bodyPr vert="horz" wrap="square" lIns="0" tIns="0" rIns="0" bIns="0" rtlCol="0">
            <a:spAutoFit/>
          </a:bodyPr>
          <a:lstStyle/>
          <a:p>
            <a:pPr marL="30480"/>
            <a:r>
              <a:rPr sz="1200" b="1" dirty="0">
                <a:latin typeface="Meiryo UI"/>
                <a:cs typeface="Meiryo UI"/>
              </a:rPr>
              <a:t>振込入金</a:t>
            </a:r>
            <a:endParaRPr sz="1200">
              <a:latin typeface="Meiryo UI"/>
              <a:cs typeface="Meiryo UI"/>
            </a:endParaRPr>
          </a:p>
          <a:p>
            <a:pPr marL="12700"/>
            <a:r>
              <a:rPr sz="1200" b="1" dirty="0">
                <a:latin typeface="Meiryo UI"/>
                <a:cs typeface="Meiryo UI"/>
              </a:rPr>
              <a:t>（XM</a:t>
            </a:r>
            <a:r>
              <a:rPr sz="1200" b="1" spc="-5" dirty="0">
                <a:latin typeface="Meiryo UI"/>
                <a:cs typeface="Meiryo UI"/>
              </a:rPr>
              <a:t>L</a:t>
            </a:r>
            <a:r>
              <a:rPr sz="1200" b="1" dirty="0">
                <a:latin typeface="Meiryo UI"/>
                <a:cs typeface="Meiryo UI"/>
              </a:rPr>
              <a:t>）</a:t>
            </a:r>
            <a:endParaRPr sz="1200">
              <a:latin typeface="Meiryo UI"/>
              <a:cs typeface="Meiryo UI"/>
            </a:endParaRPr>
          </a:p>
        </p:txBody>
      </p:sp>
      <p:sp>
        <p:nvSpPr>
          <p:cNvPr id="25" name="object 25"/>
          <p:cNvSpPr txBox="1"/>
          <p:nvPr/>
        </p:nvSpPr>
        <p:spPr>
          <a:xfrm>
            <a:off x="5639607" y="1152560"/>
            <a:ext cx="939800" cy="279400"/>
          </a:xfrm>
          <a:prstGeom prst="rect">
            <a:avLst/>
          </a:prstGeom>
        </p:spPr>
        <p:txBody>
          <a:bodyPr vert="horz" wrap="square" lIns="0" tIns="0" rIns="0" bIns="0" rtlCol="0">
            <a:spAutoFit/>
          </a:bodyPr>
          <a:lstStyle/>
          <a:p>
            <a:pPr marL="12700"/>
            <a:r>
              <a:rPr b="1" dirty="0">
                <a:latin typeface="Meiryo UI"/>
                <a:cs typeface="Meiryo UI"/>
              </a:rPr>
              <a:t>内為送金</a:t>
            </a:r>
            <a:endParaRPr>
              <a:latin typeface="Meiryo UI"/>
              <a:cs typeface="Meiryo UI"/>
            </a:endParaRPr>
          </a:p>
        </p:txBody>
      </p:sp>
      <p:sp>
        <p:nvSpPr>
          <p:cNvPr id="26" name="object 26"/>
          <p:cNvSpPr/>
          <p:nvPr/>
        </p:nvSpPr>
        <p:spPr>
          <a:xfrm>
            <a:off x="2830114" y="3141379"/>
            <a:ext cx="6518148" cy="769620"/>
          </a:xfrm>
          <a:prstGeom prst="rect">
            <a:avLst/>
          </a:prstGeom>
          <a:blipFill>
            <a:blip r:embed="rId6" cstate="print"/>
            <a:stretch>
              <a:fillRect/>
            </a:stretch>
          </a:blipFill>
        </p:spPr>
        <p:txBody>
          <a:bodyPr wrap="square" lIns="0" tIns="0" rIns="0" bIns="0" rtlCol="0"/>
          <a:lstStyle/>
          <a:p>
            <a:endParaRPr/>
          </a:p>
        </p:txBody>
      </p:sp>
      <p:sp>
        <p:nvSpPr>
          <p:cNvPr id="27" name="object 27"/>
          <p:cNvSpPr txBox="1"/>
          <p:nvPr/>
        </p:nvSpPr>
        <p:spPr>
          <a:xfrm>
            <a:off x="5593507" y="3298351"/>
            <a:ext cx="992505" cy="279400"/>
          </a:xfrm>
          <a:prstGeom prst="rect">
            <a:avLst/>
          </a:prstGeom>
        </p:spPr>
        <p:txBody>
          <a:bodyPr vert="horz" wrap="square" lIns="0" tIns="0" rIns="0" bIns="0" rtlCol="0">
            <a:spAutoFit/>
          </a:bodyPr>
          <a:lstStyle/>
          <a:p>
            <a:pPr marL="12700"/>
            <a:r>
              <a:rPr b="1" spc="-5" dirty="0">
                <a:latin typeface="Meiryo UI"/>
                <a:cs typeface="Meiryo UI"/>
              </a:rPr>
              <a:t>新シ</a:t>
            </a:r>
            <a:r>
              <a:rPr b="1" spc="-15" dirty="0">
                <a:latin typeface="Meiryo UI"/>
                <a:cs typeface="Meiryo UI"/>
              </a:rPr>
              <a:t>ス</a:t>
            </a:r>
            <a:r>
              <a:rPr b="1" dirty="0">
                <a:latin typeface="Meiryo UI"/>
                <a:cs typeface="Meiryo UI"/>
              </a:rPr>
              <a:t>テム</a:t>
            </a:r>
            <a:endParaRPr>
              <a:latin typeface="Meiryo UI"/>
              <a:cs typeface="Meiryo UI"/>
            </a:endParaRPr>
          </a:p>
        </p:txBody>
      </p:sp>
      <p:sp>
        <p:nvSpPr>
          <p:cNvPr id="28" name="object 28"/>
          <p:cNvSpPr/>
          <p:nvPr/>
        </p:nvSpPr>
        <p:spPr>
          <a:xfrm>
            <a:off x="2921172" y="3270538"/>
            <a:ext cx="2304034" cy="511302"/>
          </a:xfrm>
          <a:prstGeom prst="rect">
            <a:avLst/>
          </a:prstGeom>
          <a:blipFill>
            <a:blip r:embed="rId7" cstate="print"/>
            <a:stretch>
              <a:fillRect/>
            </a:stretch>
          </a:blipFill>
        </p:spPr>
        <p:txBody>
          <a:bodyPr wrap="square" lIns="0" tIns="0" rIns="0" bIns="0" rtlCol="0"/>
          <a:lstStyle/>
          <a:p>
            <a:endParaRPr/>
          </a:p>
        </p:txBody>
      </p:sp>
      <p:sp>
        <p:nvSpPr>
          <p:cNvPr id="29" name="object 29"/>
          <p:cNvSpPr/>
          <p:nvPr/>
        </p:nvSpPr>
        <p:spPr>
          <a:xfrm>
            <a:off x="2921173" y="3270539"/>
            <a:ext cx="2304415" cy="511809"/>
          </a:xfrm>
          <a:custGeom>
            <a:avLst/>
            <a:gdLst/>
            <a:ahLst/>
            <a:cxnLst/>
            <a:rect l="l" t="t" r="r" b="b"/>
            <a:pathLst>
              <a:path w="2304415" h="511810">
                <a:moveTo>
                  <a:pt x="0" y="85217"/>
                </a:moveTo>
                <a:lnTo>
                  <a:pt x="6707" y="52077"/>
                </a:lnTo>
                <a:lnTo>
                  <a:pt x="24987" y="24987"/>
                </a:lnTo>
                <a:lnTo>
                  <a:pt x="52077" y="6707"/>
                </a:lnTo>
                <a:lnTo>
                  <a:pt x="85217" y="0"/>
                </a:lnTo>
                <a:lnTo>
                  <a:pt x="2218817" y="0"/>
                </a:lnTo>
                <a:lnTo>
                  <a:pt x="2252009" y="6707"/>
                </a:lnTo>
                <a:lnTo>
                  <a:pt x="2279094" y="24987"/>
                </a:lnTo>
                <a:lnTo>
                  <a:pt x="2297344" y="52077"/>
                </a:lnTo>
                <a:lnTo>
                  <a:pt x="2304034" y="85217"/>
                </a:lnTo>
                <a:lnTo>
                  <a:pt x="2304034" y="426085"/>
                </a:lnTo>
                <a:lnTo>
                  <a:pt x="2297344" y="459224"/>
                </a:lnTo>
                <a:lnTo>
                  <a:pt x="2279094" y="486314"/>
                </a:lnTo>
                <a:lnTo>
                  <a:pt x="2252009" y="504594"/>
                </a:lnTo>
                <a:lnTo>
                  <a:pt x="2218817" y="511302"/>
                </a:lnTo>
                <a:lnTo>
                  <a:pt x="85217" y="511302"/>
                </a:lnTo>
                <a:lnTo>
                  <a:pt x="52077" y="504594"/>
                </a:lnTo>
                <a:lnTo>
                  <a:pt x="24987" y="486314"/>
                </a:lnTo>
                <a:lnTo>
                  <a:pt x="6707" y="459224"/>
                </a:lnTo>
                <a:lnTo>
                  <a:pt x="0" y="426085"/>
                </a:lnTo>
                <a:lnTo>
                  <a:pt x="0" y="85217"/>
                </a:lnTo>
                <a:close/>
              </a:path>
            </a:pathLst>
          </a:custGeom>
          <a:ln w="12700">
            <a:solidFill>
              <a:srgbClr val="385D89"/>
            </a:solidFill>
          </a:ln>
        </p:spPr>
        <p:txBody>
          <a:bodyPr wrap="square" lIns="0" tIns="0" rIns="0" bIns="0" rtlCol="0"/>
          <a:lstStyle/>
          <a:p>
            <a:endParaRPr/>
          </a:p>
        </p:txBody>
      </p:sp>
      <p:sp>
        <p:nvSpPr>
          <p:cNvPr id="30" name="object 30"/>
          <p:cNvSpPr txBox="1"/>
          <p:nvPr/>
        </p:nvSpPr>
        <p:spPr>
          <a:xfrm>
            <a:off x="2933491" y="3359820"/>
            <a:ext cx="2076450" cy="343535"/>
          </a:xfrm>
          <a:prstGeom prst="rect">
            <a:avLst/>
          </a:prstGeom>
        </p:spPr>
        <p:txBody>
          <a:bodyPr vert="horz" wrap="square" lIns="0" tIns="0" rIns="0" bIns="0" rtlCol="0">
            <a:spAutoFit/>
          </a:bodyPr>
          <a:lstStyle/>
          <a:p>
            <a:pPr marL="12700"/>
            <a:r>
              <a:rPr sz="1100" dirty="0">
                <a:latin typeface="Meiryo UI"/>
                <a:cs typeface="Meiryo UI"/>
              </a:rPr>
              <a:t>・付記情報格納＋Key情報生成</a:t>
            </a:r>
            <a:endParaRPr sz="1100">
              <a:latin typeface="Meiryo UI"/>
              <a:cs typeface="Meiryo UI"/>
            </a:endParaRPr>
          </a:p>
          <a:p>
            <a:pPr marL="12700"/>
            <a:r>
              <a:rPr sz="1100" dirty="0">
                <a:latin typeface="Meiryo UI"/>
                <a:cs typeface="Meiryo UI"/>
              </a:rPr>
              <a:t>・決済情報をXMLから固定長へ変換</a:t>
            </a:r>
            <a:endParaRPr sz="1100">
              <a:latin typeface="Meiryo UI"/>
              <a:cs typeface="Meiryo UI"/>
            </a:endParaRPr>
          </a:p>
        </p:txBody>
      </p:sp>
      <p:sp>
        <p:nvSpPr>
          <p:cNvPr id="31" name="object 31"/>
          <p:cNvSpPr/>
          <p:nvPr/>
        </p:nvSpPr>
        <p:spPr>
          <a:xfrm>
            <a:off x="6925102" y="3274730"/>
            <a:ext cx="2304033" cy="507111"/>
          </a:xfrm>
          <a:prstGeom prst="rect">
            <a:avLst/>
          </a:prstGeom>
          <a:blipFill>
            <a:blip r:embed="rId8" cstate="print"/>
            <a:stretch>
              <a:fillRect/>
            </a:stretch>
          </a:blipFill>
        </p:spPr>
        <p:txBody>
          <a:bodyPr wrap="square" lIns="0" tIns="0" rIns="0" bIns="0" rtlCol="0"/>
          <a:lstStyle/>
          <a:p>
            <a:endParaRPr/>
          </a:p>
        </p:txBody>
      </p:sp>
      <p:sp>
        <p:nvSpPr>
          <p:cNvPr id="32" name="object 32"/>
          <p:cNvSpPr/>
          <p:nvPr/>
        </p:nvSpPr>
        <p:spPr>
          <a:xfrm>
            <a:off x="6925102" y="3274730"/>
            <a:ext cx="2304415" cy="507365"/>
          </a:xfrm>
          <a:custGeom>
            <a:avLst/>
            <a:gdLst/>
            <a:ahLst/>
            <a:cxnLst/>
            <a:rect l="l" t="t" r="r" b="b"/>
            <a:pathLst>
              <a:path w="2304415" h="507364">
                <a:moveTo>
                  <a:pt x="0" y="84454"/>
                </a:moveTo>
                <a:lnTo>
                  <a:pt x="6643" y="51595"/>
                </a:lnTo>
                <a:lnTo>
                  <a:pt x="24764" y="24749"/>
                </a:lnTo>
                <a:lnTo>
                  <a:pt x="51649" y="6641"/>
                </a:lnTo>
                <a:lnTo>
                  <a:pt x="84581" y="0"/>
                </a:lnTo>
                <a:lnTo>
                  <a:pt x="2219579" y="0"/>
                </a:lnTo>
                <a:lnTo>
                  <a:pt x="2252438" y="6641"/>
                </a:lnTo>
                <a:lnTo>
                  <a:pt x="2279284" y="24749"/>
                </a:lnTo>
                <a:lnTo>
                  <a:pt x="2297392" y="51595"/>
                </a:lnTo>
                <a:lnTo>
                  <a:pt x="2304033" y="84454"/>
                </a:lnTo>
                <a:lnTo>
                  <a:pt x="2304033" y="422528"/>
                </a:lnTo>
                <a:lnTo>
                  <a:pt x="2297392" y="455461"/>
                </a:lnTo>
                <a:lnTo>
                  <a:pt x="2279284" y="482345"/>
                </a:lnTo>
                <a:lnTo>
                  <a:pt x="2252438" y="500467"/>
                </a:lnTo>
                <a:lnTo>
                  <a:pt x="2219579" y="507111"/>
                </a:lnTo>
                <a:lnTo>
                  <a:pt x="84581" y="507111"/>
                </a:lnTo>
                <a:lnTo>
                  <a:pt x="51649" y="500467"/>
                </a:lnTo>
                <a:lnTo>
                  <a:pt x="24764" y="482346"/>
                </a:lnTo>
                <a:lnTo>
                  <a:pt x="6643" y="455461"/>
                </a:lnTo>
                <a:lnTo>
                  <a:pt x="0" y="422528"/>
                </a:lnTo>
                <a:lnTo>
                  <a:pt x="0" y="84454"/>
                </a:lnTo>
                <a:close/>
              </a:path>
            </a:pathLst>
          </a:custGeom>
          <a:ln w="12699">
            <a:solidFill>
              <a:srgbClr val="385D89"/>
            </a:solidFill>
          </a:ln>
        </p:spPr>
        <p:txBody>
          <a:bodyPr wrap="square" lIns="0" tIns="0" rIns="0" bIns="0" rtlCol="0"/>
          <a:lstStyle/>
          <a:p>
            <a:endParaRPr/>
          </a:p>
        </p:txBody>
      </p:sp>
      <p:sp>
        <p:nvSpPr>
          <p:cNvPr id="33" name="object 33"/>
          <p:cNvSpPr txBox="1"/>
          <p:nvPr/>
        </p:nvSpPr>
        <p:spPr>
          <a:xfrm>
            <a:off x="6938057" y="3361980"/>
            <a:ext cx="1892935" cy="175895"/>
          </a:xfrm>
          <a:prstGeom prst="rect">
            <a:avLst/>
          </a:prstGeom>
        </p:spPr>
        <p:txBody>
          <a:bodyPr vert="horz" wrap="square" lIns="0" tIns="0" rIns="0" bIns="0" rtlCol="0">
            <a:spAutoFit/>
          </a:bodyPr>
          <a:lstStyle/>
          <a:p>
            <a:pPr marL="12700"/>
            <a:r>
              <a:rPr sz="1100" dirty="0">
                <a:latin typeface="Meiryo UI"/>
                <a:cs typeface="Meiryo UI"/>
              </a:rPr>
              <a:t>・Key情報をもとに付記情報セット</a:t>
            </a:r>
            <a:endParaRPr sz="1100">
              <a:latin typeface="Meiryo UI"/>
              <a:cs typeface="Meiryo UI"/>
            </a:endParaRPr>
          </a:p>
        </p:txBody>
      </p:sp>
      <p:sp>
        <p:nvSpPr>
          <p:cNvPr id="34" name="object 34"/>
          <p:cNvSpPr txBox="1"/>
          <p:nvPr/>
        </p:nvSpPr>
        <p:spPr>
          <a:xfrm>
            <a:off x="5239938" y="3516918"/>
            <a:ext cx="3773804" cy="184666"/>
          </a:xfrm>
          <a:prstGeom prst="rect">
            <a:avLst/>
          </a:prstGeom>
        </p:spPr>
        <p:txBody>
          <a:bodyPr vert="horz" wrap="square" lIns="0" tIns="0" rIns="0" bIns="0" rtlCol="0">
            <a:spAutoFit/>
          </a:bodyPr>
          <a:lstStyle/>
          <a:p>
            <a:pPr marL="12700"/>
            <a:r>
              <a:rPr b="1" spc="-7" baseline="-20833" dirty="0">
                <a:latin typeface="Meiryo UI"/>
                <a:cs typeface="Meiryo UI"/>
              </a:rPr>
              <a:t>（2018年サービス開始）</a:t>
            </a:r>
            <a:r>
              <a:rPr b="1" spc="-337" baseline="-20833" dirty="0">
                <a:latin typeface="Meiryo UI"/>
                <a:cs typeface="Meiryo UI"/>
              </a:rPr>
              <a:t> </a:t>
            </a:r>
            <a:r>
              <a:rPr sz="1100" dirty="0">
                <a:latin typeface="Meiryo UI"/>
                <a:cs typeface="Meiryo UI"/>
              </a:rPr>
              <a:t>・決済情報を固定長からXMLへ変換</a:t>
            </a:r>
            <a:endParaRPr sz="1100">
              <a:latin typeface="Meiryo UI"/>
              <a:cs typeface="Meiryo UI"/>
            </a:endParaRPr>
          </a:p>
        </p:txBody>
      </p:sp>
      <p:sp>
        <p:nvSpPr>
          <p:cNvPr id="35" name="object 35"/>
          <p:cNvSpPr txBox="1"/>
          <p:nvPr/>
        </p:nvSpPr>
        <p:spPr>
          <a:xfrm>
            <a:off x="5221397" y="2185831"/>
            <a:ext cx="177800" cy="190500"/>
          </a:xfrm>
          <a:prstGeom prst="rect">
            <a:avLst/>
          </a:prstGeom>
        </p:spPr>
        <p:txBody>
          <a:bodyPr vert="horz" wrap="square" lIns="0" tIns="0" rIns="0" bIns="0" rtlCol="0">
            <a:spAutoFit/>
          </a:bodyPr>
          <a:lstStyle/>
          <a:p>
            <a:pPr marL="12700"/>
            <a:r>
              <a:rPr sz="1200" dirty="0">
                <a:latin typeface="Meiryo UI"/>
                <a:cs typeface="Meiryo UI"/>
              </a:rPr>
              <a:t>③</a:t>
            </a:r>
            <a:endParaRPr sz="1200">
              <a:latin typeface="Meiryo UI"/>
              <a:cs typeface="Meiryo UI"/>
            </a:endParaRPr>
          </a:p>
        </p:txBody>
      </p:sp>
      <p:sp>
        <p:nvSpPr>
          <p:cNvPr id="36" name="object 36"/>
          <p:cNvSpPr txBox="1"/>
          <p:nvPr/>
        </p:nvSpPr>
        <p:spPr>
          <a:xfrm>
            <a:off x="6738666" y="2185831"/>
            <a:ext cx="177800" cy="190500"/>
          </a:xfrm>
          <a:prstGeom prst="rect">
            <a:avLst/>
          </a:prstGeom>
        </p:spPr>
        <p:txBody>
          <a:bodyPr vert="horz" wrap="square" lIns="0" tIns="0" rIns="0" bIns="0" rtlCol="0">
            <a:spAutoFit/>
          </a:bodyPr>
          <a:lstStyle/>
          <a:p>
            <a:pPr marL="12700"/>
            <a:r>
              <a:rPr sz="1200" dirty="0">
                <a:latin typeface="Meiryo UI"/>
                <a:cs typeface="Meiryo UI"/>
              </a:rPr>
              <a:t>④</a:t>
            </a:r>
            <a:endParaRPr sz="1200">
              <a:latin typeface="Meiryo UI"/>
              <a:cs typeface="Meiryo UI"/>
            </a:endParaRPr>
          </a:p>
        </p:txBody>
      </p:sp>
      <p:sp>
        <p:nvSpPr>
          <p:cNvPr id="37" name="object 37"/>
          <p:cNvSpPr txBox="1"/>
          <p:nvPr/>
        </p:nvSpPr>
        <p:spPr>
          <a:xfrm>
            <a:off x="3065825" y="3935384"/>
            <a:ext cx="1099820" cy="373380"/>
          </a:xfrm>
          <a:prstGeom prst="rect">
            <a:avLst/>
          </a:prstGeom>
        </p:spPr>
        <p:txBody>
          <a:bodyPr vert="horz" wrap="square" lIns="0" tIns="0" rIns="0" bIns="0" rtlCol="0">
            <a:spAutoFit/>
          </a:bodyPr>
          <a:lstStyle/>
          <a:p>
            <a:pPr algn="ctr">
              <a:lnSpc>
                <a:spcPct val="100000"/>
              </a:lnSpc>
            </a:pPr>
            <a:r>
              <a:rPr sz="1200" b="1" spc="-5" dirty="0">
                <a:latin typeface="Meiryo UI"/>
                <a:cs typeface="Meiryo UI"/>
              </a:rPr>
              <a:t>イン</a:t>
            </a:r>
            <a:r>
              <a:rPr sz="1200" b="1" spc="-10" dirty="0">
                <a:latin typeface="Meiryo UI"/>
                <a:cs typeface="Meiryo UI"/>
              </a:rPr>
              <a:t>ボ</a:t>
            </a:r>
            <a:r>
              <a:rPr sz="1200" b="1" spc="-5" dirty="0">
                <a:latin typeface="Meiryo UI"/>
                <a:cs typeface="Meiryo UI"/>
              </a:rPr>
              <a:t>イス</a:t>
            </a:r>
            <a:r>
              <a:rPr sz="1200" b="1" dirty="0">
                <a:latin typeface="Meiryo UI"/>
                <a:cs typeface="Meiryo UI"/>
              </a:rPr>
              <a:t>情報等</a:t>
            </a:r>
            <a:endParaRPr sz="1200">
              <a:latin typeface="Meiryo UI"/>
              <a:cs typeface="Meiryo UI"/>
            </a:endParaRPr>
          </a:p>
          <a:p>
            <a:pPr algn="ctr">
              <a:lnSpc>
                <a:spcPct val="100000"/>
              </a:lnSpc>
            </a:pPr>
            <a:r>
              <a:rPr sz="1200" b="1" spc="-5" dirty="0">
                <a:latin typeface="Meiryo UI"/>
                <a:cs typeface="Meiryo UI"/>
              </a:rPr>
              <a:t>（XML）</a:t>
            </a:r>
            <a:endParaRPr sz="1200">
              <a:latin typeface="Meiryo UI"/>
              <a:cs typeface="Meiryo UI"/>
            </a:endParaRPr>
          </a:p>
        </p:txBody>
      </p:sp>
      <p:sp>
        <p:nvSpPr>
          <p:cNvPr id="38" name="object 38"/>
          <p:cNvSpPr txBox="1"/>
          <p:nvPr/>
        </p:nvSpPr>
        <p:spPr>
          <a:xfrm>
            <a:off x="7929163" y="3935384"/>
            <a:ext cx="1099820" cy="373380"/>
          </a:xfrm>
          <a:prstGeom prst="rect">
            <a:avLst/>
          </a:prstGeom>
        </p:spPr>
        <p:txBody>
          <a:bodyPr vert="horz" wrap="square" lIns="0" tIns="0" rIns="0" bIns="0" rtlCol="0">
            <a:spAutoFit/>
          </a:bodyPr>
          <a:lstStyle/>
          <a:p>
            <a:pPr algn="ctr">
              <a:lnSpc>
                <a:spcPct val="100000"/>
              </a:lnSpc>
            </a:pPr>
            <a:r>
              <a:rPr sz="1200" b="1" spc="-5" dirty="0">
                <a:latin typeface="Meiryo UI"/>
                <a:cs typeface="Meiryo UI"/>
              </a:rPr>
              <a:t>イン</a:t>
            </a:r>
            <a:r>
              <a:rPr sz="1200" b="1" spc="-10" dirty="0">
                <a:latin typeface="Meiryo UI"/>
                <a:cs typeface="Meiryo UI"/>
              </a:rPr>
              <a:t>ボ</a:t>
            </a:r>
            <a:r>
              <a:rPr sz="1200" b="1" spc="-5" dirty="0">
                <a:latin typeface="Meiryo UI"/>
                <a:cs typeface="Meiryo UI"/>
              </a:rPr>
              <a:t>イス</a:t>
            </a:r>
            <a:r>
              <a:rPr sz="1200" b="1" dirty="0">
                <a:latin typeface="Meiryo UI"/>
                <a:cs typeface="Meiryo UI"/>
              </a:rPr>
              <a:t>情報等</a:t>
            </a:r>
            <a:endParaRPr sz="1200">
              <a:latin typeface="Meiryo UI"/>
              <a:cs typeface="Meiryo UI"/>
            </a:endParaRPr>
          </a:p>
          <a:p>
            <a:pPr marL="2540" algn="ctr"/>
            <a:r>
              <a:rPr sz="1200" b="1" spc="-5" dirty="0">
                <a:latin typeface="Meiryo UI"/>
                <a:cs typeface="Meiryo UI"/>
              </a:rPr>
              <a:t>（XML）</a:t>
            </a:r>
            <a:endParaRPr sz="1200">
              <a:latin typeface="Meiryo UI"/>
              <a:cs typeface="Meiryo UI"/>
            </a:endParaRPr>
          </a:p>
        </p:txBody>
      </p:sp>
      <p:sp>
        <p:nvSpPr>
          <p:cNvPr id="39" name="object 39"/>
          <p:cNvSpPr/>
          <p:nvPr/>
        </p:nvSpPr>
        <p:spPr>
          <a:xfrm>
            <a:off x="2837188" y="2077754"/>
            <a:ext cx="738543" cy="489584"/>
          </a:xfrm>
          <a:prstGeom prst="rect">
            <a:avLst/>
          </a:prstGeom>
          <a:blipFill>
            <a:blip r:embed="rId9" cstate="print"/>
            <a:stretch>
              <a:fillRect/>
            </a:stretch>
          </a:blipFill>
        </p:spPr>
        <p:txBody>
          <a:bodyPr wrap="square" lIns="0" tIns="0" rIns="0" bIns="0" rtlCol="0"/>
          <a:lstStyle/>
          <a:p>
            <a:endParaRPr/>
          </a:p>
        </p:txBody>
      </p:sp>
      <p:sp>
        <p:nvSpPr>
          <p:cNvPr id="40" name="object 40"/>
          <p:cNvSpPr/>
          <p:nvPr/>
        </p:nvSpPr>
        <p:spPr>
          <a:xfrm>
            <a:off x="2837187" y="2077754"/>
            <a:ext cx="739140" cy="489584"/>
          </a:xfrm>
          <a:custGeom>
            <a:avLst/>
            <a:gdLst/>
            <a:ahLst/>
            <a:cxnLst/>
            <a:rect l="l" t="t" r="r" b="b"/>
            <a:pathLst>
              <a:path w="739139" h="489585">
                <a:moveTo>
                  <a:pt x="0" y="62611"/>
                </a:moveTo>
                <a:lnTo>
                  <a:pt x="4931" y="38254"/>
                </a:lnTo>
                <a:lnTo>
                  <a:pt x="18370" y="18351"/>
                </a:lnTo>
                <a:lnTo>
                  <a:pt x="38286" y="4925"/>
                </a:lnTo>
                <a:lnTo>
                  <a:pt x="62649" y="0"/>
                </a:lnTo>
                <a:lnTo>
                  <a:pt x="123101" y="0"/>
                </a:lnTo>
                <a:lnTo>
                  <a:pt x="307759" y="0"/>
                </a:lnTo>
                <a:lnTo>
                  <a:pt x="675932" y="0"/>
                </a:lnTo>
                <a:lnTo>
                  <a:pt x="700341" y="4925"/>
                </a:lnTo>
                <a:lnTo>
                  <a:pt x="720239" y="18351"/>
                </a:lnTo>
                <a:lnTo>
                  <a:pt x="733635" y="38254"/>
                </a:lnTo>
                <a:lnTo>
                  <a:pt x="738543" y="62611"/>
                </a:lnTo>
                <a:lnTo>
                  <a:pt x="738543" y="219201"/>
                </a:lnTo>
                <a:lnTo>
                  <a:pt x="738543" y="313054"/>
                </a:lnTo>
                <a:lnTo>
                  <a:pt x="733635" y="337464"/>
                </a:lnTo>
                <a:lnTo>
                  <a:pt x="720239" y="357362"/>
                </a:lnTo>
                <a:lnTo>
                  <a:pt x="700341" y="370758"/>
                </a:lnTo>
                <a:lnTo>
                  <a:pt x="675932" y="375665"/>
                </a:lnTo>
                <a:lnTo>
                  <a:pt x="307759" y="375665"/>
                </a:lnTo>
                <a:lnTo>
                  <a:pt x="102273" y="489584"/>
                </a:lnTo>
                <a:lnTo>
                  <a:pt x="123101" y="375665"/>
                </a:lnTo>
                <a:lnTo>
                  <a:pt x="62649" y="375665"/>
                </a:lnTo>
                <a:lnTo>
                  <a:pt x="38286" y="370758"/>
                </a:lnTo>
                <a:lnTo>
                  <a:pt x="18370" y="357362"/>
                </a:lnTo>
                <a:lnTo>
                  <a:pt x="4931" y="337464"/>
                </a:lnTo>
                <a:lnTo>
                  <a:pt x="0" y="313054"/>
                </a:lnTo>
                <a:lnTo>
                  <a:pt x="0" y="219201"/>
                </a:lnTo>
                <a:lnTo>
                  <a:pt x="0" y="62611"/>
                </a:lnTo>
                <a:close/>
              </a:path>
            </a:pathLst>
          </a:custGeom>
          <a:ln w="12700">
            <a:solidFill>
              <a:srgbClr val="385D89"/>
            </a:solidFill>
          </a:ln>
        </p:spPr>
        <p:txBody>
          <a:bodyPr wrap="square" lIns="0" tIns="0" rIns="0" bIns="0" rtlCol="0"/>
          <a:lstStyle/>
          <a:p>
            <a:endParaRPr/>
          </a:p>
        </p:txBody>
      </p:sp>
      <p:sp>
        <p:nvSpPr>
          <p:cNvPr id="41" name="object 41"/>
          <p:cNvSpPr txBox="1"/>
          <p:nvPr/>
        </p:nvSpPr>
        <p:spPr>
          <a:xfrm>
            <a:off x="2941493" y="2106712"/>
            <a:ext cx="530225" cy="328295"/>
          </a:xfrm>
          <a:prstGeom prst="rect">
            <a:avLst/>
          </a:prstGeom>
        </p:spPr>
        <p:txBody>
          <a:bodyPr vert="horz" wrap="square" lIns="0" tIns="0" rIns="0" bIns="0" rtlCol="0">
            <a:spAutoFit/>
          </a:bodyPr>
          <a:lstStyle/>
          <a:p>
            <a:pPr marL="131445" marR="5080" indent="-119380"/>
            <a:r>
              <a:rPr sz="1050" spc="-5" dirty="0">
                <a:latin typeface="Meiryo UI"/>
                <a:cs typeface="Meiryo UI"/>
              </a:rPr>
              <a:t>E</a:t>
            </a:r>
            <a:r>
              <a:rPr sz="1050" dirty="0">
                <a:latin typeface="Meiryo UI"/>
                <a:cs typeface="Meiryo UI"/>
              </a:rPr>
              <a:t>D</a:t>
            </a:r>
            <a:r>
              <a:rPr sz="1050" spc="-10" dirty="0">
                <a:latin typeface="Meiryo UI"/>
                <a:cs typeface="Meiryo UI"/>
              </a:rPr>
              <a:t>I</a:t>
            </a:r>
            <a:r>
              <a:rPr sz="1050" dirty="0">
                <a:latin typeface="Meiryo UI"/>
                <a:cs typeface="Meiryo UI"/>
              </a:rPr>
              <a:t>情報  </a:t>
            </a:r>
            <a:r>
              <a:rPr sz="1050" spc="5" dirty="0">
                <a:latin typeface="Meiryo UI"/>
                <a:cs typeface="Meiryo UI"/>
              </a:rPr>
              <a:t>付記</a:t>
            </a:r>
            <a:endParaRPr sz="1050">
              <a:latin typeface="Meiryo UI"/>
              <a:cs typeface="Meiryo UI"/>
            </a:endParaRPr>
          </a:p>
        </p:txBody>
      </p:sp>
      <p:sp>
        <p:nvSpPr>
          <p:cNvPr id="42" name="object 42"/>
          <p:cNvSpPr/>
          <p:nvPr/>
        </p:nvSpPr>
        <p:spPr>
          <a:xfrm>
            <a:off x="2837188" y="1906813"/>
            <a:ext cx="1477645" cy="123825"/>
          </a:xfrm>
          <a:custGeom>
            <a:avLst/>
            <a:gdLst/>
            <a:ahLst/>
            <a:cxnLst/>
            <a:rect l="l" t="t" r="r" b="b"/>
            <a:pathLst>
              <a:path w="1477645" h="123825">
                <a:moveTo>
                  <a:pt x="123863" y="41275"/>
                </a:moveTo>
                <a:lnTo>
                  <a:pt x="0" y="41275"/>
                </a:lnTo>
                <a:lnTo>
                  <a:pt x="0" y="82550"/>
                </a:lnTo>
                <a:lnTo>
                  <a:pt x="123863" y="82550"/>
                </a:lnTo>
                <a:lnTo>
                  <a:pt x="123863" y="41275"/>
                </a:lnTo>
                <a:close/>
              </a:path>
              <a:path w="1477645" h="123825">
                <a:moveTo>
                  <a:pt x="288963" y="41275"/>
                </a:moveTo>
                <a:lnTo>
                  <a:pt x="165138" y="41275"/>
                </a:lnTo>
                <a:lnTo>
                  <a:pt x="165138" y="82550"/>
                </a:lnTo>
                <a:lnTo>
                  <a:pt x="288963" y="82550"/>
                </a:lnTo>
                <a:lnTo>
                  <a:pt x="288963" y="41275"/>
                </a:lnTo>
                <a:close/>
              </a:path>
              <a:path w="1477645" h="123825">
                <a:moveTo>
                  <a:pt x="454063" y="41275"/>
                </a:moveTo>
                <a:lnTo>
                  <a:pt x="330238" y="41275"/>
                </a:lnTo>
                <a:lnTo>
                  <a:pt x="330238" y="82550"/>
                </a:lnTo>
                <a:lnTo>
                  <a:pt x="454063" y="82550"/>
                </a:lnTo>
                <a:lnTo>
                  <a:pt x="454063" y="41275"/>
                </a:lnTo>
                <a:close/>
              </a:path>
              <a:path w="1477645" h="123825">
                <a:moveTo>
                  <a:pt x="619163" y="41275"/>
                </a:moveTo>
                <a:lnTo>
                  <a:pt x="495338" y="41275"/>
                </a:lnTo>
                <a:lnTo>
                  <a:pt x="495338" y="82550"/>
                </a:lnTo>
                <a:lnTo>
                  <a:pt x="619163" y="82550"/>
                </a:lnTo>
                <a:lnTo>
                  <a:pt x="619163" y="41275"/>
                </a:lnTo>
                <a:close/>
              </a:path>
              <a:path w="1477645" h="123825">
                <a:moveTo>
                  <a:pt x="784263" y="41275"/>
                </a:moveTo>
                <a:lnTo>
                  <a:pt x="660438" y="41275"/>
                </a:lnTo>
                <a:lnTo>
                  <a:pt x="660438" y="82550"/>
                </a:lnTo>
                <a:lnTo>
                  <a:pt x="784263" y="82550"/>
                </a:lnTo>
                <a:lnTo>
                  <a:pt x="784263" y="41275"/>
                </a:lnTo>
                <a:close/>
              </a:path>
              <a:path w="1477645" h="123825">
                <a:moveTo>
                  <a:pt x="949363" y="41275"/>
                </a:moveTo>
                <a:lnTo>
                  <a:pt x="825538" y="41275"/>
                </a:lnTo>
                <a:lnTo>
                  <a:pt x="825538" y="82550"/>
                </a:lnTo>
                <a:lnTo>
                  <a:pt x="949363" y="82550"/>
                </a:lnTo>
                <a:lnTo>
                  <a:pt x="949363" y="41275"/>
                </a:lnTo>
                <a:close/>
              </a:path>
              <a:path w="1477645" h="123825">
                <a:moveTo>
                  <a:pt x="1114463" y="41275"/>
                </a:moveTo>
                <a:lnTo>
                  <a:pt x="990638" y="41275"/>
                </a:lnTo>
                <a:lnTo>
                  <a:pt x="990638" y="82550"/>
                </a:lnTo>
                <a:lnTo>
                  <a:pt x="1114463" y="82550"/>
                </a:lnTo>
                <a:lnTo>
                  <a:pt x="1114463" y="41275"/>
                </a:lnTo>
                <a:close/>
              </a:path>
              <a:path w="1477645" h="123825">
                <a:moveTo>
                  <a:pt x="1279563" y="41275"/>
                </a:moveTo>
                <a:lnTo>
                  <a:pt x="1155738" y="41275"/>
                </a:lnTo>
                <a:lnTo>
                  <a:pt x="1155738" y="82550"/>
                </a:lnTo>
                <a:lnTo>
                  <a:pt x="1279563" y="82550"/>
                </a:lnTo>
                <a:lnTo>
                  <a:pt x="1279563" y="41275"/>
                </a:lnTo>
                <a:close/>
              </a:path>
              <a:path w="1477645" h="123825">
                <a:moveTo>
                  <a:pt x="1394625" y="61975"/>
                </a:moveTo>
                <a:lnTo>
                  <a:pt x="1353350" y="123825"/>
                </a:lnTo>
                <a:lnTo>
                  <a:pt x="1435984" y="82550"/>
                </a:lnTo>
                <a:lnTo>
                  <a:pt x="1394625" y="82550"/>
                </a:lnTo>
                <a:lnTo>
                  <a:pt x="1394625" y="61975"/>
                </a:lnTo>
                <a:close/>
              </a:path>
              <a:path w="1477645" h="123825">
                <a:moveTo>
                  <a:pt x="1380838" y="41275"/>
                </a:moveTo>
                <a:lnTo>
                  <a:pt x="1320838" y="41275"/>
                </a:lnTo>
                <a:lnTo>
                  <a:pt x="1320838" y="82550"/>
                </a:lnTo>
                <a:lnTo>
                  <a:pt x="1380895" y="82550"/>
                </a:lnTo>
                <a:lnTo>
                  <a:pt x="1394625" y="61975"/>
                </a:lnTo>
                <a:lnTo>
                  <a:pt x="1380838" y="41275"/>
                </a:lnTo>
                <a:close/>
              </a:path>
              <a:path w="1477645" h="123825">
                <a:moveTo>
                  <a:pt x="1435815" y="41275"/>
                </a:moveTo>
                <a:lnTo>
                  <a:pt x="1394625" y="41275"/>
                </a:lnTo>
                <a:lnTo>
                  <a:pt x="1394625" y="82550"/>
                </a:lnTo>
                <a:lnTo>
                  <a:pt x="1435984" y="82550"/>
                </a:lnTo>
                <a:lnTo>
                  <a:pt x="1477175" y="61975"/>
                </a:lnTo>
                <a:lnTo>
                  <a:pt x="1435815" y="41275"/>
                </a:lnTo>
                <a:close/>
              </a:path>
              <a:path w="1477645" h="123825">
                <a:moveTo>
                  <a:pt x="1353350" y="0"/>
                </a:moveTo>
                <a:lnTo>
                  <a:pt x="1394625" y="61975"/>
                </a:lnTo>
                <a:lnTo>
                  <a:pt x="1394625" y="41275"/>
                </a:lnTo>
                <a:lnTo>
                  <a:pt x="1435815" y="41275"/>
                </a:lnTo>
                <a:lnTo>
                  <a:pt x="1353350" y="0"/>
                </a:lnTo>
                <a:close/>
              </a:path>
            </a:pathLst>
          </a:custGeom>
          <a:solidFill>
            <a:srgbClr val="3333FF"/>
          </a:solidFill>
        </p:spPr>
        <p:txBody>
          <a:bodyPr wrap="square" lIns="0" tIns="0" rIns="0" bIns="0" rtlCol="0"/>
          <a:lstStyle/>
          <a:p>
            <a:endParaRPr/>
          </a:p>
        </p:txBody>
      </p:sp>
      <p:sp>
        <p:nvSpPr>
          <p:cNvPr id="43" name="object 43"/>
          <p:cNvSpPr/>
          <p:nvPr/>
        </p:nvSpPr>
        <p:spPr>
          <a:xfrm>
            <a:off x="5162850" y="1906813"/>
            <a:ext cx="535305" cy="123825"/>
          </a:xfrm>
          <a:custGeom>
            <a:avLst/>
            <a:gdLst/>
            <a:ahLst/>
            <a:cxnLst/>
            <a:rect l="l" t="t" r="r" b="b"/>
            <a:pathLst>
              <a:path w="535304" h="123825">
                <a:moveTo>
                  <a:pt x="123825" y="41275"/>
                </a:moveTo>
                <a:lnTo>
                  <a:pt x="0" y="41275"/>
                </a:lnTo>
                <a:lnTo>
                  <a:pt x="0" y="82550"/>
                </a:lnTo>
                <a:lnTo>
                  <a:pt x="123825" y="82550"/>
                </a:lnTo>
                <a:lnTo>
                  <a:pt x="123825" y="41275"/>
                </a:lnTo>
                <a:close/>
              </a:path>
              <a:path w="535304" h="123825">
                <a:moveTo>
                  <a:pt x="288925" y="41275"/>
                </a:moveTo>
                <a:lnTo>
                  <a:pt x="165100" y="41275"/>
                </a:lnTo>
                <a:lnTo>
                  <a:pt x="165100" y="82550"/>
                </a:lnTo>
                <a:lnTo>
                  <a:pt x="288925" y="82550"/>
                </a:lnTo>
                <a:lnTo>
                  <a:pt x="288925" y="41275"/>
                </a:lnTo>
                <a:close/>
              </a:path>
              <a:path w="535304" h="123825">
                <a:moveTo>
                  <a:pt x="452627" y="61975"/>
                </a:moveTo>
                <a:lnTo>
                  <a:pt x="411352" y="123825"/>
                </a:lnTo>
                <a:lnTo>
                  <a:pt x="493987" y="82550"/>
                </a:lnTo>
                <a:lnTo>
                  <a:pt x="452627" y="82550"/>
                </a:lnTo>
                <a:lnTo>
                  <a:pt x="452627" y="61975"/>
                </a:lnTo>
                <a:close/>
              </a:path>
              <a:path w="535304" h="123825">
                <a:moveTo>
                  <a:pt x="438841" y="41275"/>
                </a:moveTo>
                <a:lnTo>
                  <a:pt x="330200" y="41275"/>
                </a:lnTo>
                <a:lnTo>
                  <a:pt x="330200" y="82550"/>
                </a:lnTo>
                <a:lnTo>
                  <a:pt x="438897" y="82550"/>
                </a:lnTo>
                <a:lnTo>
                  <a:pt x="452627" y="61975"/>
                </a:lnTo>
                <a:lnTo>
                  <a:pt x="438841" y="41275"/>
                </a:lnTo>
                <a:close/>
              </a:path>
              <a:path w="535304" h="123825">
                <a:moveTo>
                  <a:pt x="493818" y="41275"/>
                </a:moveTo>
                <a:lnTo>
                  <a:pt x="452627" y="41275"/>
                </a:lnTo>
                <a:lnTo>
                  <a:pt x="452627" y="82550"/>
                </a:lnTo>
                <a:lnTo>
                  <a:pt x="493987" y="82550"/>
                </a:lnTo>
                <a:lnTo>
                  <a:pt x="535177" y="61975"/>
                </a:lnTo>
                <a:lnTo>
                  <a:pt x="493818" y="41275"/>
                </a:lnTo>
                <a:close/>
              </a:path>
              <a:path w="535304" h="123825">
                <a:moveTo>
                  <a:pt x="411352" y="0"/>
                </a:moveTo>
                <a:lnTo>
                  <a:pt x="452627" y="61975"/>
                </a:lnTo>
                <a:lnTo>
                  <a:pt x="452627" y="41275"/>
                </a:lnTo>
                <a:lnTo>
                  <a:pt x="493818" y="41275"/>
                </a:lnTo>
                <a:lnTo>
                  <a:pt x="411352" y="0"/>
                </a:lnTo>
                <a:close/>
              </a:path>
            </a:pathLst>
          </a:custGeom>
          <a:solidFill>
            <a:srgbClr val="3333FF"/>
          </a:solidFill>
        </p:spPr>
        <p:txBody>
          <a:bodyPr wrap="square" lIns="0" tIns="0" rIns="0" bIns="0" rtlCol="0"/>
          <a:lstStyle/>
          <a:p>
            <a:endParaRPr/>
          </a:p>
        </p:txBody>
      </p:sp>
      <p:sp>
        <p:nvSpPr>
          <p:cNvPr id="44" name="object 44"/>
          <p:cNvSpPr/>
          <p:nvPr/>
        </p:nvSpPr>
        <p:spPr>
          <a:xfrm>
            <a:off x="7868204" y="1896907"/>
            <a:ext cx="1516380" cy="123825"/>
          </a:xfrm>
          <a:custGeom>
            <a:avLst/>
            <a:gdLst/>
            <a:ahLst/>
            <a:cxnLst/>
            <a:rect l="l" t="t" r="r" b="b"/>
            <a:pathLst>
              <a:path w="1516379" h="123825">
                <a:moveTo>
                  <a:pt x="123825" y="49784"/>
                </a:moveTo>
                <a:lnTo>
                  <a:pt x="0" y="50546"/>
                </a:lnTo>
                <a:lnTo>
                  <a:pt x="253" y="91821"/>
                </a:lnTo>
                <a:lnTo>
                  <a:pt x="124078" y="91059"/>
                </a:lnTo>
                <a:lnTo>
                  <a:pt x="123825" y="49784"/>
                </a:lnTo>
                <a:close/>
              </a:path>
              <a:path w="1516379" h="123825">
                <a:moveTo>
                  <a:pt x="288925" y="48640"/>
                </a:moveTo>
                <a:lnTo>
                  <a:pt x="165100" y="49529"/>
                </a:lnTo>
                <a:lnTo>
                  <a:pt x="165353" y="90804"/>
                </a:lnTo>
                <a:lnTo>
                  <a:pt x="289178" y="89915"/>
                </a:lnTo>
                <a:lnTo>
                  <a:pt x="288925" y="48640"/>
                </a:lnTo>
                <a:close/>
              </a:path>
              <a:path w="1516379" h="123825">
                <a:moveTo>
                  <a:pt x="454025" y="47498"/>
                </a:moveTo>
                <a:lnTo>
                  <a:pt x="330200" y="48387"/>
                </a:lnTo>
                <a:lnTo>
                  <a:pt x="330453" y="89662"/>
                </a:lnTo>
                <a:lnTo>
                  <a:pt x="454278" y="88773"/>
                </a:lnTo>
                <a:lnTo>
                  <a:pt x="454025" y="47498"/>
                </a:lnTo>
                <a:close/>
              </a:path>
              <a:path w="1516379" h="123825">
                <a:moveTo>
                  <a:pt x="619125" y="46481"/>
                </a:moveTo>
                <a:lnTo>
                  <a:pt x="495300" y="47243"/>
                </a:lnTo>
                <a:lnTo>
                  <a:pt x="495553" y="88518"/>
                </a:lnTo>
                <a:lnTo>
                  <a:pt x="619378" y="87756"/>
                </a:lnTo>
                <a:lnTo>
                  <a:pt x="619125" y="46481"/>
                </a:lnTo>
                <a:close/>
              </a:path>
              <a:path w="1516379" h="123825">
                <a:moveTo>
                  <a:pt x="784225" y="45338"/>
                </a:moveTo>
                <a:lnTo>
                  <a:pt x="660400" y="46100"/>
                </a:lnTo>
                <a:lnTo>
                  <a:pt x="660653" y="87375"/>
                </a:lnTo>
                <a:lnTo>
                  <a:pt x="784478" y="86613"/>
                </a:lnTo>
                <a:lnTo>
                  <a:pt x="784225" y="45338"/>
                </a:lnTo>
                <a:close/>
              </a:path>
              <a:path w="1516379" h="123825">
                <a:moveTo>
                  <a:pt x="949325" y="44196"/>
                </a:moveTo>
                <a:lnTo>
                  <a:pt x="825500" y="45085"/>
                </a:lnTo>
                <a:lnTo>
                  <a:pt x="825753" y="86360"/>
                </a:lnTo>
                <a:lnTo>
                  <a:pt x="949578" y="85471"/>
                </a:lnTo>
                <a:lnTo>
                  <a:pt x="949325" y="44196"/>
                </a:lnTo>
                <a:close/>
              </a:path>
              <a:path w="1516379" h="123825">
                <a:moveTo>
                  <a:pt x="1114425" y="43179"/>
                </a:moveTo>
                <a:lnTo>
                  <a:pt x="990600" y="43941"/>
                </a:lnTo>
                <a:lnTo>
                  <a:pt x="990853" y="85216"/>
                </a:lnTo>
                <a:lnTo>
                  <a:pt x="1114678" y="84454"/>
                </a:lnTo>
                <a:lnTo>
                  <a:pt x="1114425" y="43179"/>
                </a:lnTo>
                <a:close/>
              </a:path>
              <a:path w="1516379" h="123825">
                <a:moveTo>
                  <a:pt x="1279525" y="42037"/>
                </a:moveTo>
                <a:lnTo>
                  <a:pt x="1155700" y="42799"/>
                </a:lnTo>
                <a:lnTo>
                  <a:pt x="1155953" y="84074"/>
                </a:lnTo>
                <a:lnTo>
                  <a:pt x="1279778" y="83312"/>
                </a:lnTo>
                <a:lnTo>
                  <a:pt x="1279525" y="42037"/>
                </a:lnTo>
                <a:close/>
              </a:path>
              <a:path w="1516379" h="123825">
                <a:moveTo>
                  <a:pt x="1475580" y="41021"/>
                </a:moveTo>
                <a:lnTo>
                  <a:pt x="1433702" y="41021"/>
                </a:lnTo>
                <a:lnTo>
                  <a:pt x="1433956" y="82296"/>
                </a:lnTo>
                <a:lnTo>
                  <a:pt x="1420165" y="82389"/>
                </a:lnTo>
                <a:lnTo>
                  <a:pt x="1392935" y="123825"/>
                </a:lnTo>
                <a:lnTo>
                  <a:pt x="1516379" y="61087"/>
                </a:lnTo>
                <a:lnTo>
                  <a:pt x="1475580" y="41021"/>
                </a:lnTo>
                <a:close/>
              </a:path>
              <a:path w="1516379" h="123825">
                <a:moveTo>
                  <a:pt x="1419978" y="41113"/>
                </a:moveTo>
                <a:lnTo>
                  <a:pt x="1320800" y="41782"/>
                </a:lnTo>
                <a:lnTo>
                  <a:pt x="1321053" y="83057"/>
                </a:lnTo>
                <a:lnTo>
                  <a:pt x="1420165" y="82389"/>
                </a:lnTo>
                <a:lnTo>
                  <a:pt x="1433829" y="61594"/>
                </a:lnTo>
                <a:lnTo>
                  <a:pt x="1419978" y="41113"/>
                </a:lnTo>
                <a:close/>
              </a:path>
              <a:path w="1516379" h="123825">
                <a:moveTo>
                  <a:pt x="1433829" y="61595"/>
                </a:moveTo>
                <a:lnTo>
                  <a:pt x="1420165" y="82389"/>
                </a:lnTo>
                <a:lnTo>
                  <a:pt x="1433956" y="82296"/>
                </a:lnTo>
                <a:lnTo>
                  <a:pt x="1433829" y="61595"/>
                </a:lnTo>
                <a:close/>
              </a:path>
              <a:path w="1516379" h="123825">
                <a:moveTo>
                  <a:pt x="1433702" y="41021"/>
                </a:moveTo>
                <a:lnTo>
                  <a:pt x="1419978" y="41113"/>
                </a:lnTo>
                <a:lnTo>
                  <a:pt x="1433829" y="61594"/>
                </a:lnTo>
                <a:lnTo>
                  <a:pt x="1433702" y="41021"/>
                </a:lnTo>
                <a:close/>
              </a:path>
              <a:path w="1516379" h="123825">
                <a:moveTo>
                  <a:pt x="1392174" y="0"/>
                </a:moveTo>
                <a:lnTo>
                  <a:pt x="1419978" y="41113"/>
                </a:lnTo>
                <a:lnTo>
                  <a:pt x="1475580" y="41021"/>
                </a:lnTo>
                <a:lnTo>
                  <a:pt x="1392174" y="0"/>
                </a:lnTo>
                <a:close/>
              </a:path>
            </a:pathLst>
          </a:custGeom>
          <a:solidFill>
            <a:srgbClr val="3333FF"/>
          </a:solidFill>
        </p:spPr>
        <p:txBody>
          <a:bodyPr wrap="square" lIns="0" tIns="0" rIns="0" bIns="0" rtlCol="0"/>
          <a:lstStyle/>
          <a:p>
            <a:endParaRPr/>
          </a:p>
        </p:txBody>
      </p:sp>
      <p:sp>
        <p:nvSpPr>
          <p:cNvPr id="45" name="object 45"/>
          <p:cNvSpPr/>
          <p:nvPr/>
        </p:nvSpPr>
        <p:spPr>
          <a:xfrm>
            <a:off x="7075979" y="1649385"/>
            <a:ext cx="812291" cy="697991"/>
          </a:xfrm>
          <a:prstGeom prst="rect">
            <a:avLst/>
          </a:prstGeom>
          <a:blipFill>
            <a:blip r:embed="rId10" cstate="print"/>
            <a:stretch>
              <a:fillRect/>
            </a:stretch>
          </a:blipFill>
        </p:spPr>
        <p:txBody>
          <a:bodyPr wrap="square" lIns="0" tIns="0" rIns="0" bIns="0" rtlCol="0"/>
          <a:lstStyle/>
          <a:p>
            <a:endParaRPr/>
          </a:p>
        </p:txBody>
      </p:sp>
      <p:sp>
        <p:nvSpPr>
          <p:cNvPr id="46" name="object 46"/>
          <p:cNvSpPr txBox="1"/>
          <p:nvPr/>
        </p:nvSpPr>
        <p:spPr>
          <a:xfrm>
            <a:off x="7240316" y="1815754"/>
            <a:ext cx="482600" cy="373380"/>
          </a:xfrm>
          <a:prstGeom prst="rect">
            <a:avLst/>
          </a:prstGeom>
        </p:spPr>
        <p:txBody>
          <a:bodyPr vert="horz" wrap="square" lIns="0" tIns="0" rIns="0" bIns="0" rtlCol="0">
            <a:spAutoFit/>
          </a:bodyPr>
          <a:lstStyle/>
          <a:p>
            <a:pPr marL="88900" marR="5080" indent="-76200"/>
            <a:r>
              <a:rPr sz="1200" b="1" dirty="0">
                <a:latin typeface="Meiryo UI"/>
                <a:cs typeface="Meiryo UI"/>
              </a:rPr>
              <a:t>被仕向  銀行</a:t>
            </a:r>
            <a:endParaRPr sz="1200">
              <a:latin typeface="Meiryo UI"/>
              <a:cs typeface="Meiryo UI"/>
            </a:endParaRPr>
          </a:p>
        </p:txBody>
      </p:sp>
      <p:sp>
        <p:nvSpPr>
          <p:cNvPr id="47" name="object 47"/>
          <p:cNvSpPr/>
          <p:nvPr/>
        </p:nvSpPr>
        <p:spPr>
          <a:xfrm>
            <a:off x="2821808" y="1238158"/>
            <a:ext cx="1558848" cy="642492"/>
          </a:xfrm>
          <a:prstGeom prst="rect">
            <a:avLst/>
          </a:prstGeom>
          <a:blipFill>
            <a:blip r:embed="rId11" cstate="print"/>
            <a:stretch>
              <a:fillRect/>
            </a:stretch>
          </a:blipFill>
        </p:spPr>
        <p:txBody>
          <a:bodyPr wrap="square" lIns="0" tIns="0" rIns="0" bIns="0" rtlCol="0"/>
          <a:lstStyle/>
          <a:p>
            <a:endParaRPr/>
          </a:p>
        </p:txBody>
      </p:sp>
      <p:sp>
        <p:nvSpPr>
          <p:cNvPr id="48" name="object 48"/>
          <p:cNvSpPr/>
          <p:nvPr/>
        </p:nvSpPr>
        <p:spPr>
          <a:xfrm>
            <a:off x="2821809" y="1238158"/>
            <a:ext cx="1558925" cy="642620"/>
          </a:xfrm>
          <a:custGeom>
            <a:avLst/>
            <a:gdLst/>
            <a:ahLst/>
            <a:cxnLst/>
            <a:rect l="l" t="t" r="r" b="b"/>
            <a:pathLst>
              <a:path w="1558925" h="642619">
                <a:moveTo>
                  <a:pt x="0" y="71881"/>
                </a:moveTo>
                <a:lnTo>
                  <a:pt x="5645" y="43934"/>
                </a:lnTo>
                <a:lnTo>
                  <a:pt x="21039" y="21082"/>
                </a:lnTo>
                <a:lnTo>
                  <a:pt x="43864" y="5659"/>
                </a:lnTo>
                <a:lnTo>
                  <a:pt x="71805" y="0"/>
                </a:lnTo>
                <a:lnTo>
                  <a:pt x="259765" y="0"/>
                </a:lnTo>
                <a:lnTo>
                  <a:pt x="649528" y="0"/>
                </a:lnTo>
                <a:lnTo>
                  <a:pt x="1487093" y="0"/>
                </a:lnTo>
                <a:lnTo>
                  <a:pt x="1515021" y="5659"/>
                </a:lnTo>
                <a:lnTo>
                  <a:pt x="1537830" y="21082"/>
                </a:lnTo>
                <a:lnTo>
                  <a:pt x="1553209" y="43934"/>
                </a:lnTo>
                <a:lnTo>
                  <a:pt x="1558848" y="71881"/>
                </a:lnTo>
                <a:lnTo>
                  <a:pt x="1558848" y="251460"/>
                </a:lnTo>
                <a:lnTo>
                  <a:pt x="1558848" y="359283"/>
                </a:lnTo>
                <a:lnTo>
                  <a:pt x="1553209" y="387211"/>
                </a:lnTo>
                <a:lnTo>
                  <a:pt x="1537830" y="410019"/>
                </a:lnTo>
                <a:lnTo>
                  <a:pt x="1515021" y="425398"/>
                </a:lnTo>
                <a:lnTo>
                  <a:pt x="1487093" y="431038"/>
                </a:lnTo>
                <a:lnTo>
                  <a:pt x="649528" y="431038"/>
                </a:lnTo>
                <a:lnTo>
                  <a:pt x="322376" y="642492"/>
                </a:lnTo>
                <a:lnTo>
                  <a:pt x="259765" y="431038"/>
                </a:lnTo>
                <a:lnTo>
                  <a:pt x="71805" y="431038"/>
                </a:lnTo>
                <a:lnTo>
                  <a:pt x="43864" y="425398"/>
                </a:lnTo>
                <a:lnTo>
                  <a:pt x="21039" y="410019"/>
                </a:lnTo>
                <a:lnTo>
                  <a:pt x="5645" y="387211"/>
                </a:lnTo>
                <a:lnTo>
                  <a:pt x="0" y="359283"/>
                </a:lnTo>
                <a:lnTo>
                  <a:pt x="0" y="251460"/>
                </a:lnTo>
                <a:lnTo>
                  <a:pt x="0" y="71881"/>
                </a:lnTo>
                <a:close/>
              </a:path>
            </a:pathLst>
          </a:custGeom>
          <a:ln w="12699">
            <a:solidFill>
              <a:srgbClr val="385D89"/>
            </a:solidFill>
          </a:ln>
        </p:spPr>
        <p:txBody>
          <a:bodyPr wrap="square" lIns="0" tIns="0" rIns="0" bIns="0" rtlCol="0"/>
          <a:lstStyle/>
          <a:p>
            <a:endParaRPr/>
          </a:p>
        </p:txBody>
      </p:sp>
      <p:sp>
        <p:nvSpPr>
          <p:cNvPr id="49" name="object 49"/>
          <p:cNvSpPr txBox="1"/>
          <p:nvPr/>
        </p:nvSpPr>
        <p:spPr>
          <a:xfrm>
            <a:off x="2921681" y="1294800"/>
            <a:ext cx="1343025" cy="328295"/>
          </a:xfrm>
          <a:prstGeom prst="rect">
            <a:avLst/>
          </a:prstGeom>
        </p:spPr>
        <p:txBody>
          <a:bodyPr vert="horz" wrap="square" lIns="0" tIns="0" rIns="0" bIns="0" rtlCol="0">
            <a:spAutoFit/>
          </a:bodyPr>
          <a:lstStyle/>
          <a:p>
            <a:pPr marL="12700"/>
            <a:r>
              <a:rPr sz="1050" dirty="0">
                <a:latin typeface="Meiryo UI"/>
                <a:cs typeface="Meiryo UI"/>
              </a:rPr>
              <a:t>〔現状〕固定長</a:t>
            </a:r>
            <a:endParaRPr sz="1050">
              <a:latin typeface="Meiryo UI"/>
              <a:cs typeface="Meiryo UI"/>
            </a:endParaRPr>
          </a:p>
          <a:p>
            <a:pPr marL="12700"/>
            <a:r>
              <a:rPr sz="1050" dirty="0">
                <a:latin typeface="Meiryo UI"/>
                <a:cs typeface="Meiryo UI"/>
              </a:rPr>
              <a:t>（2020年までに廃止）</a:t>
            </a:r>
            <a:endParaRPr sz="1050">
              <a:latin typeface="Meiryo UI"/>
              <a:cs typeface="Meiryo UI"/>
            </a:endParaRPr>
          </a:p>
        </p:txBody>
      </p:sp>
      <p:sp>
        <p:nvSpPr>
          <p:cNvPr id="50" name="object 50"/>
          <p:cNvSpPr/>
          <p:nvPr/>
        </p:nvSpPr>
        <p:spPr>
          <a:xfrm>
            <a:off x="1913110" y="1980727"/>
            <a:ext cx="792480" cy="611505"/>
          </a:xfrm>
          <a:custGeom>
            <a:avLst/>
            <a:gdLst/>
            <a:ahLst/>
            <a:cxnLst/>
            <a:rect l="l" t="t" r="r" b="b"/>
            <a:pathLst>
              <a:path w="792480" h="611505">
                <a:moveTo>
                  <a:pt x="0" y="90043"/>
                </a:moveTo>
                <a:lnTo>
                  <a:pt x="7071" y="54971"/>
                </a:lnTo>
                <a:lnTo>
                  <a:pt x="26355" y="26352"/>
                </a:lnTo>
                <a:lnTo>
                  <a:pt x="54960" y="7068"/>
                </a:lnTo>
                <a:lnTo>
                  <a:pt x="89992" y="0"/>
                </a:lnTo>
                <a:lnTo>
                  <a:pt x="462000" y="0"/>
                </a:lnTo>
                <a:lnTo>
                  <a:pt x="659993" y="0"/>
                </a:lnTo>
                <a:lnTo>
                  <a:pt x="701992" y="0"/>
                </a:lnTo>
                <a:lnTo>
                  <a:pt x="737026" y="7068"/>
                </a:lnTo>
                <a:lnTo>
                  <a:pt x="765635" y="26352"/>
                </a:lnTo>
                <a:lnTo>
                  <a:pt x="784924" y="54971"/>
                </a:lnTo>
                <a:lnTo>
                  <a:pt x="791997" y="90043"/>
                </a:lnTo>
                <a:lnTo>
                  <a:pt x="791997" y="314960"/>
                </a:lnTo>
                <a:lnTo>
                  <a:pt x="791997" y="449961"/>
                </a:lnTo>
                <a:lnTo>
                  <a:pt x="784924" y="485032"/>
                </a:lnTo>
                <a:lnTo>
                  <a:pt x="765635" y="513651"/>
                </a:lnTo>
                <a:lnTo>
                  <a:pt x="737026" y="532935"/>
                </a:lnTo>
                <a:lnTo>
                  <a:pt x="701992" y="540004"/>
                </a:lnTo>
                <a:lnTo>
                  <a:pt x="659993" y="540004"/>
                </a:lnTo>
                <a:lnTo>
                  <a:pt x="689584" y="610997"/>
                </a:lnTo>
                <a:lnTo>
                  <a:pt x="462000" y="540004"/>
                </a:lnTo>
                <a:lnTo>
                  <a:pt x="89992" y="540004"/>
                </a:lnTo>
                <a:lnTo>
                  <a:pt x="54960" y="532935"/>
                </a:lnTo>
                <a:lnTo>
                  <a:pt x="26355" y="513651"/>
                </a:lnTo>
                <a:lnTo>
                  <a:pt x="7071" y="485032"/>
                </a:lnTo>
                <a:lnTo>
                  <a:pt x="0" y="449961"/>
                </a:lnTo>
                <a:lnTo>
                  <a:pt x="0" y="314960"/>
                </a:lnTo>
                <a:lnTo>
                  <a:pt x="0" y="90043"/>
                </a:lnTo>
                <a:close/>
              </a:path>
            </a:pathLst>
          </a:custGeom>
          <a:ln w="12700">
            <a:solidFill>
              <a:srgbClr val="385D89"/>
            </a:solidFill>
          </a:ln>
        </p:spPr>
        <p:txBody>
          <a:bodyPr wrap="square" lIns="0" tIns="0" rIns="0" bIns="0" rtlCol="0"/>
          <a:lstStyle/>
          <a:p>
            <a:endParaRPr/>
          </a:p>
        </p:txBody>
      </p:sp>
      <p:sp>
        <p:nvSpPr>
          <p:cNvPr id="51" name="object 51"/>
          <p:cNvSpPr txBox="1"/>
          <p:nvPr/>
        </p:nvSpPr>
        <p:spPr>
          <a:xfrm>
            <a:off x="2027678" y="2011969"/>
            <a:ext cx="563245" cy="488315"/>
          </a:xfrm>
          <a:prstGeom prst="rect">
            <a:avLst/>
          </a:prstGeom>
        </p:spPr>
        <p:txBody>
          <a:bodyPr vert="horz" wrap="square" lIns="0" tIns="0" rIns="0" bIns="0" rtlCol="0">
            <a:spAutoFit/>
          </a:bodyPr>
          <a:lstStyle/>
          <a:p>
            <a:pPr marL="24765" marR="5080" indent="-12700" algn="just"/>
            <a:r>
              <a:rPr sz="1050" dirty="0">
                <a:latin typeface="Meiryo UI"/>
                <a:cs typeface="Meiryo UI"/>
              </a:rPr>
              <a:t>買掛情報  の同時送  信が可能</a:t>
            </a:r>
            <a:endParaRPr sz="1050">
              <a:latin typeface="Meiryo UI"/>
              <a:cs typeface="Meiryo UI"/>
            </a:endParaRPr>
          </a:p>
        </p:txBody>
      </p:sp>
      <p:sp>
        <p:nvSpPr>
          <p:cNvPr id="52" name="object 52"/>
          <p:cNvSpPr/>
          <p:nvPr/>
        </p:nvSpPr>
        <p:spPr>
          <a:xfrm>
            <a:off x="2837188" y="4314732"/>
            <a:ext cx="6454775" cy="209550"/>
          </a:xfrm>
          <a:custGeom>
            <a:avLst/>
            <a:gdLst/>
            <a:ahLst/>
            <a:cxnLst/>
            <a:rect l="l" t="t" r="r" b="b"/>
            <a:pathLst>
              <a:path w="6454775" h="209550">
                <a:moveTo>
                  <a:pt x="209588" y="0"/>
                </a:moveTo>
                <a:lnTo>
                  <a:pt x="0" y="104775"/>
                </a:lnTo>
                <a:lnTo>
                  <a:pt x="209588" y="209550"/>
                </a:lnTo>
                <a:lnTo>
                  <a:pt x="163021" y="139700"/>
                </a:lnTo>
                <a:lnTo>
                  <a:pt x="139738" y="139700"/>
                </a:lnTo>
                <a:lnTo>
                  <a:pt x="139738" y="69850"/>
                </a:lnTo>
                <a:lnTo>
                  <a:pt x="163021" y="69850"/>
                </a:lnTo>
                <a:lnTo>
                  <a:pt x="209588" y="0"/>
                </a:lnTo>
                <a:close/>
              </a:path>
              <a:path w="6454775" h="209550">
                <a:moveTo>
                  <a:pt x="6314605" y="104775"/>
                </a:moveTo>
                <a:lnTo>
                  <a:pt x="6244755" y="209550"/>
                </a:lnTo>
                <a:lnTo>
                  <a:pt x="6384455" y="139700"/>
                </a:lnTo>
                <a:lnTo>
                  <a:pt x="6314605" y="139700"/>
                </a:lnTo>
                <a:lnTo>
                  <a:pt x="6314605" y="104775"/>
                </a:lnTo>
                <a:close/>
              </a:path>
              <a:path w="6454775" h="209550">
                <a:moveTo>
                  <a:pt x="139738" y="104775"/>
                </a:moveTo>
                <a:lnTo>
                  <a:pt x="139738" y="139700"/>
                </a:lnTo>
                <a:lnTo>
                  <a:pt x="163021" y="139700"/>
                </a:lnTo>
                <a:lnTo>
                  <a:pt x="139738" y="104775"/>
                </a:lnTo>
                <a:close/>
              </a:path>
              <a:path w="6454775" h="209550">
                <a:moveTo>
                  <a:pt x="6291321" y="69850"/>
                </a:moveTo>
                <a:lnTo>
                  <a:pt x="163021" y="69850"/>
                </a:lnTo>
                <a:lnTo>
                  <a:pt x="139738" y="104775"/>
                </a:lnTo>
                <a:lnTo>
                  <a:pt x="163021" y="139700"/>
                </a:lnTo>
                <a:lnTo>
                  <a:pt x="6291321" y="139700"/>
                </a:lnTo>
                <a:lnTo>
                  <a:pt x="6314605" y="104775"/>
                </a:lnTo>
                <a:lnTo>
                  <a:pt x="6291321" y="69850"/>
                </a:lnTo>
                <a:close/>
              </a:path>
              <a:path w="6454775" h="209550">
                <a:moveTo>
                  <a:pt x="6384455" y="69850"/>
                </a:moveTo>
                <a:lnTo>
                  <a:pt x="6314605" y="69850"/>
                </a:lnTo>
                <a:lnTo>
                  <a:pt x="6314605" y="139700"/>
                </a:lnTo>
                <a:lnTo>
                  <a:pt x="6384455" y="139700"/>
                </a:lnTo>
                <a:lnTo>
                  <a:pt x="6454305" y="104775"/>
                </a:lnTo>
                <a:lnTo>
                  <a:pt x="6384455" y="69850"/>
                </a:lnTo>
                <a:close/>
              </a:path>
              <a:path w="6454775" h="209550">
                <a:moveTo>
                  <a:pt x="163021" y="69850"/>
                </a:moveTo>
                <a:lnTo>
                  <a:pt x="139738" y="69850"/>
                </a:lnTo>
                <a:lnTo>
                  <a:pt x="139738" y="104775"/>
                </a:lnTo>
                <a:lnTo>
                  <a:pt x="163021" y="69850"/>
                </a:lnTo>
                <a:close/>
              </a:path>
              <a:path w="6454775" h="209550">
                <a:moveTo>
                  <a:pt x="6244755" y="0"/>
                </a:moveTo>
                <a:lnTo>
                  <a:pt x="6314605" y="104775"/>
                </a:lnTo>
                <a:lnTo>
                  <a:pt x="6314605" y="69850"/>
                </a:lnTo>
                <a:lnTo>
                  <a:pt x="6384455" y="69850"/>
                </a:lnTo>
                <a:lnTo>
                  <a:pt x="6244755" y="0"/>
                </a:lnTo>
                <a:close/>
              </a:path>
            </a:pathLst>
          </a:custGeom>
          <a:solidFill>
            <a:srgbClr val="99FF99"/>
          </a:solidFill>
        </p:spPr>
        <p:txBody>
          <a:bodyPr wrap="square" lIns="0" tIns="0" rIns="0" bIns="0" rtlCol="0"/>
          <a:lstStyle/>
          <a:p>
            <a:endParaRPr/>
          </a:p>
        </p:txBody>
      </p:sp>
      <p:sp>
        <p:nvSpPr>
          <p:cNvPr id="53" name="object 53"/>
          <p:cNvSpPr/>
          <p:nvPr/>
        </p:nvSpPr>
        <p:spPr>
          <a:xfrm>
            <a:off x="6534324" y="1896018"/>
            <a:ext cx="535305" cy="123825"/>
          </a:xfrm>
          <a:custGeom>
            <a:avLst/>
            <a:gdLst/>
            <a:ahLst/>
            <a:cxnLst/>
            <a:rect l="l" t="t" r="r" b="b"/>
            <a:pathLst>
              <a:path w="535304" h="123825">
                <a:moveTo>
                  <a:pt x="123825" y="41275"/>
                </a:moveTo>
                <a:lnTo>
                  <a:pt x="0" y="41275"/>
                </a:lnTo>
                <a:lnTo>
                  <a:pt x="0" y="82550"/>
                </a:lnTo>
                <a:lnTo>
                  <a:pt x="123825" y="82550"/>
                </a:lnTo>
                <a:lnTo>
                  <a:pt x="123825" y="41275"/>
                </a:lnTo>
                <a:close/>
              </a:path>
              <a:path w="535304" h="123825">
                <a:moveTo>
                  <a:pt x="288925" y="41275"/>
                </a:moveTo>
                <a:lnTo>
                  <a:pt x="165100" y="41275"/>
                </a:lnTo>
                <a:lnTo>
                  <a:pt x="165100" y="82550"/>
                </a:lnTo>
                <a:lnTo>
                  <a:pt x="288925" y="82550"/>
                </a:lnTo>
                <a:lnTo>
                  <a:pt x="288925" y="41275"/>
                </a:lnTo>
                <a:close/>
              </a:path>
              <a:path w="535304" h="123825">
                <a:moveTo>
                  <a:pt x="452627" y="61975"/>
                </a:moveTo>
                <a:lnTo>
                  <a:pt x="411352" y="123825"/>
                </a:lnTo>
                <a:lnTo>
                  <a:pt x="493987" y="82550"/>
                </a:lnTo>
                <a:lnTo>
                  <a:pt x="452627" y="82550"/>
                </a:lnTo>
                <a:lnTo>
                  <a:pt x="452627" y="61975"/>
                </a:lnTo>
                <a:close/>
              </a:path>
              <a:path w="535304" h="123825">
                <a:moveTo>
                  <a:pt x="438841" y="41275"/>
                </a:moveTo>
                <a:lnTo>
                  <a:pt x="330200" y="41275"/>
                </a:lnTo>
                <a:lnTo>
                  <a:pt x="330200" y="82550"/>
                </a:lnTo>
                <a:lnTo>
                  <a:pt x="438897" y="82550"/>
                </a:lnTo>
                <a:lnTo>
                  <a:pt x="452627" y="61975"/>
                </a:lnTo>
                <a:lnTo>
                  <a:pt x="438841" y="41275"/>
                </a:lnTo>
                <a:close/>
              </a:path>
              <a:path w="535304" h="123825">
                <a:moveTo>
                  <a:pt x="493818" y="41275"/>
                </a:moveTo>
                <a:lnTo>
                  <a:pt x="452627" y="41275"/>
                </a:lnTo>
                <a:lnTo>
                  <a:pt x="452627" y="82550"/>
                </a:lnTo>
                <a:lnTo>
                  <a:pt x="493987" y="82550"/>
                </a:lnTo>
                <a:lnTo>
                  <a:pt x="535177" y="61975"/>
                </a:lnTo>
                <a:lnTo>
                  <a:pt x="493818" y="41275"/>
                </a:lnTo>
                <a:close/>
              </a:path>
              <a:path w="535304" h="123825">
                <a:moveTo>
                  <a:pt x="411352" y="0"/>
                </a:moveTo>
                <a:lnTo>
                  <a:pt x="452627" y="61975"/>
                </a:lnTo>
                <a:lnTo>
                  <a:pt x="452627" y="41275"/>
                </a:lnTo>
                <a:lnTo>
                  <a:pt x="493818" y="41275"/>
                </a:lnTo>
                <a:lnTo>
                  <a:pt x="411352" y="0"/>
                </a:lnTo>
                <a:close/>
              </a:path>
            </a:pathLst>
          </a:custGeom>
          <a:solidFill>
            <a:srgbClr val="3333FF"/>
          </a:solidFill>
        </p:spPr>
        <p:txBody>
          <a:bodyPr wrap="square" lIns="0" tIns="0" rIns="0" bIns="0" rtlCol="0"/>
          <a:lstStyle/>
          <a:p>
            <a:endParaRPr/>
          </a:p>
        </p:txBody>
      </p:sp>
      <p:sp>
        <p:nvSpPr>
          <p:cNvPr id="54" name="object 54"/>
          <p:cNvSpPr/>
          <p:nvPr/>
        </p:nvSpPr>
        <p:spPr>
          <a:xfrm>
            <a:off x="9380773" y="2052736"/>
            <a:ext cx="885190" cy="540385"/>
          </a:xfrm>
          <a:custGeom>
            <a:avLst/>
            <a:gdLst/>
            <a:ahLst/>
            <a:cxnLst/>
            <a:rect l="l" t="t" r="r" b="b"/>
            <a:pathLst>
              <a:path w="885190" h="540385">
                <a:moveTo>
                  <a:pt x="93218" y="90043"/>
                </a:moveTo>
                <a:lnTo>
                  <a:pt x="100284" y="54971"/>
                </a:lnTo>
                <a:lnTo>
                  <a:pt x="119554" y="26352"/>
                </a:lnTo>
                <a:lnTo>
                  <a:pt x="148135" y="7068"/>
                </a:lnTo>
                <a:lnTo>
                  <a:pt x="183133" y="0"/>
                </a:lnTo>
                <a:lnTo>
                  <a:pt x="225171" y="0"/>
                </a:lnTo>
                <a:lnTo>
                  <a:pt x="423163" y="0"/>
                </a:lnTo>
                <a:lnTo>
                  <a:pt x="795147" y="0"/>
                </a:lnTo>
                <a:lnTo>
                  <a:pt x="830218" y="7068"/>
                </a:lnTo>
                <a:lnTo>
                  <a:pt x="858837" y="26352"/>
                </a:lnTo>
                <a:lnTo>
                  <a:pt x="878121" y="54971"/>
                </a:lnTo>
                <a:lnTo>
                  <a:pt x="885189" y="90043"/>
                </a:lnTo>
                <a:lnTo>
                  <a:pt x="885189" y="314960"/>
                </a:lnTo>
                <a:lnTo>
                  <a:pt x="885189" y="449961"/>
                </a:lnTo>
                <a:lnTo>
                  <a:pt x="878121" y="485032"/>
                </a:lnTo>
                <a:lnTo>
                  <a:pt x="858837" y="513651"/>
                </a:lnTo>
                <a:lnTo>
                  <a:pt x="830218" y="532935"/>
                </a:lnTo>
                <a:lnTo>
                  <a:pt x="795147" y="540003"/>
                </a:lnTo>
                <a:lnTo>
                  <a:pt x="423163" y="540003"/>
                </a:lnTo>
                <a:lnTo>
                  <a:pt x="225171" y="540003"/>
                </a:lnTo>
                <a:lnTo>
                  <a:pt x="183133" y="540003"/>
                </a:lnTo>
                <a:lnTo>
                  <a:pt x="148135" y="532935"/>
                </a:lnTo>
                <a:lnTo>
                  <a:pt x="119554" y="513651"/>
                </a:lnTo>
                <a:lnTo>
                  <a:pt x="100284" y="485032"/>
                </a:lnTo>
                <a:lnTo>
                  <a:pt x="93218" y="449961"/>
                </a:lnTo>
                <a:lnTo>
                  <a:pt x="0" y="535305"/>
                </a:lnTo>
                <a:lnTo>
                  <a:pt x="93218" y="314960"/>
                </a:lnTo>
                <a:lnTo>
                  <a:pt x="93218" y="90043"/>
                </a:lnTo>
                <a:close/>
              </a:path>
            </a:pathLst>
          </a:custGeom>
          <a:ln w="12700">
            <a:solidFill>
              <a:srgbClr val="385D89"/>
            </a:solidFill>
          </a:ln>
        </p:spPr>
        <p:txBody>
          <a:bodyPr wrap="square" lIns="0" tIns="0" rIns="0" bIns="0" rtlCol="0"/>
          <a:lstStyle/>
          <a:p>
            <a:endParaRPr/>
          </a:p>
        </p:txBody>
      </p:sp>
      <p:sp>
        <p:nvSpPr>
          <p:cNvPr id="55" name="object 55"/>
          <p:cNvSpPr txBox="1"/>
          <p:nvPr/>
        </p:nvSpPr>
        <p:spPr>
          <a:xfrm>
            <a:off x="9589817" y="2083851"/>
            <a:ext cx="561975" cy="488315"/>
          </a:xfrm>
          <a:prstGeom prst="rect">
            <a:avLst/>
          </a:prstGeom>
        </p:spPr>
        <p:txBody>
          <a:bodyPr vert="horz" wrap="square" lIns="0" tIns="0" rIns="0" bIns="0" rtlCol="0">
            <a:spAutoFit/>
          </a:bodyPr>
          <a:lstStyle/>
          <a:p>
            <a:pPr marL="12700" marR="5080" indent="12065" algn="just"/>
            <a:r>
              <a:rPr sz="1050" dirty="0">
                <a:latin typeface="Meiryo UI"/>
                <a:cs typeface="Meiryo UI"/>
              </a:rPr>
              <a:t>売掛金の  </a:t>
            </a:r>
            <a:r>
              <a:rPr sz="1050" spc="5" dirty="0">
                <a:latin typeface="Meiryo UI"/>
                <a:cs typeface="Meiryo UI"/>
              </a:rPr>
              <a:t>自動消込 </a:t>
            </a:r>
            <a:r>
              <a:rPr sz="1050" dirty="0">
                <a:latin typeface="Meiryo UI"/>
                <a:cs typeface="Meiryo UI"/>
              </a:rPr>
              <a:t> みが可能</a:t>
            </a:r>
            <a:endParaRPr sz="1050">
              <a:latin typeface="Meiryo UI"/>
              <a:cs typeface="Meiryo UI"/>
            </a:endParaRPr>
          </a:p>
        </p:txBody>
      </p:sp>
      <p:sp>
        <p:nvSpPr>
          <p:cNvPr id="56" name="object 56"/>
          <p:cNvSpPr/>
          <p:nvPr/>
        </p:nvSpPr>
        <p:spPr>
          <a:xfrm>
            <a:off x="8537874" y="2113441"/>
            <a:ext cx="753618" cy="498220"/>
          </a:xfrm>
          <a:prstGeom prst="rect">
            <a:avLst/>
          </a:prstGeom>
          <a:blipFill>
            <a:blip r:embed="rId12" cstate="print"/>
            <a:stretch>
              <a:fillRect/>
            </a:stretch>
          </a:blipFill>
        </p:spPr>
        <p:txBody>
          <a:bodyPr wrap="square" lIns="0" tIns="0" rIns="0" bIns="0" rtlCol="0"/>
          <a:lstStyle/>
          <a:p>
            <a:endParaRPr/>
          </a:p>
        </p:txBody>
      </p:sp>
      <p:sp>
        <p:nvSpPr>
          <p:cNvPr id="57" name="object 57"/>
          <p:cNvSpPr/>
          <p:nvPr/>
        </p:nvSpPr>
        <p:spPr>
          <a:xfrm>
            <a:off x="8537875" y="2113442"/>
            <a:ext cx="753745" cy="498475"/>
          </a:xfrm>
          <a:custGeom>
            <a:avLst/>
            <a:gdLst/>
            <a:ahLst/>
            <a:cxnLst/>
            <a:rect l="l" t="t" r="r" b="b"/>
            <a:pathLst>
              <a:path w="753745" h="498475">
                <a:moveTo>
                  <a:pt x="0" y="62611"/>
                </a:moveTo>
                <a:lnTo>
                  <a:pt x="4925" y="38254"/>
                </a:lnTo>
                <a:lnTo>
                  <a:pt x="18351" y="18351"/>
                </a:lnTo>
                <a:lnTo>
                  <a:pt x="38254" y="4925"/>
                </a:lnTo>
                <a:lnTo>
                  <a:pt x="62610" y="0"/>
                </a:lnTo>
                <a:lnTo>
                  <a:pt x="125602" y="0"/>
                </a:lnTo>
                <a:lnTo>
                  <a:pt x="313944" y="0"/>
                </a:lnTo>
                <a:lnTo>
                  <a:pt x="691006" y="0"/>
                </a:lnTo>
                <a:lnTo>
                  <a:pt x="715363" y="4925"/>
                </a:lnTo>
                <a:lnTo>
                  <a:pt x="735266" y="18351"/>
                </a:lnTo>
                <a:lnTo>
                  <a:pt x="748692" y="38254"/>
                </a:lnTo>
                <a:lnTo>
                  <a:pt x="753618" y="62611"/>
                </a:lnTo>
                <a:lnTo>
                  <a:pt x="753618" y="219201"/>
                </a:lnTo>
                <a:lnTo>
                  <a:pt x="753618" y="313054"/>
                </a:lnTo>
                <a:lnTo>
                  <a:pt x="748692" y="337464"/>
                </a:lnTo>
                <a:lnTo>
                  <a:pt x="735266" y="357362"/>
                </a:lnTo>
                <a:lnTo>
                  <a:pt x="715363" y="370758"/>
                </a:lnTo>
                <a:lnTo>
                  <a:pt x="691006" y="375665"/>
                </a:lnTo>
                <a:lnTo>
                  <a:pt x="313944" y="375665"/>
                </a:lnTo>
                <a:lnTo>
                  <a:pt x="320675" y="498220"/>
                </a:lnTo>
                <a:lnTo>
                  <a:pt x="125602" y="375665"/>
                </a:lnTo>
                <a:lnTo>
                  <a:pt x="62610" y="375665"/>
                </a:lnTo>
                <a:lnTo>
                  <a:pt x="38254" y="370758"/>
                </a:lnTo>
                <a:lnTo>
                  <a:pt x="18351" y="357362"/>
                </a:lnTo>
                <a:lnTo>
                  <a:pt x="4925" y="337464"/>
                </a:lnTo>
                <a:lnTo>
                  <a:pt x="0" y="313054"/>
                </a:lnTo>
                <a:lnTo>
                  <a:pt x="0" y="219201"/>
                </a:lnTo>
                <a:lnTo>
                  <a:pt x="0" y="62611"/>
                </a:lnTo>
                <a:close/>
              </a:path>
            </a:pathLst>
          </a:custGeom>
          <a:ln w="12699">
            <a:solidFill>
              <a:srgbClr val="385D89"/>
            </a:solidFill>
          </a:ln>
        </p:spPr>
        <p:txBody>
          <a:bodyPr wrap="square" lIns="0" tIns="0" rIns="0" bIns="0" rtlCol="0"/>
          <a:lstStyle/>
          <a:p>
            <a:endParaRPr/>
          </a:p>
        </p:txBody>
      </p:sp>
      <p:sp>
        <p:nvSpPr>
          <p:cNvPr id="58" name="object 58"/>
          <p:cNvSpPr txBox="1"/>
          <p:nvPr/>
        </p:nvSpPr>
        <p:spPr>
          <a:xfrm>
            <a:off x="8650017" y="2142399"/>
            <a:ext cx="530225" cy="328295"/>
          </a:xfrm>
          <a:prstGeom prst="rect">
            <a:avLst/>
          </a:prstGeom>
        </p:spPr>
        <p:txBody>
          <a:bodyPr vert="horz" wrap="square" lIns="0" tIns="0" rIns="0" bIns="0" rtlCol="0">
            <a:spAutoFit/>
          </a:bodyPr>
          <a:lstStyle/>
          <a:p>
            <a:pPr marL="131445" marR="5080" indent="-119380"/>
            <a:r>
              <a:rPr sz="1050" spc="-5" dirty="0">
                <a:latin typeface="Meiryo UI"/>
                <a:cs typeface="Meiryo UI"/>
              </a:rPr>
              <a:t>E</a:t>
            </a:r>
            <a:r>
              <a:rPr sz="1050" dirty="0">
                <a:latin typeface="Meiryo UI"/>
                <a:cs typeface="Meiryo UI"/>
              </a:rPr>
              <a:t>D</a:t>
            </a:r>
            <a:r>
              <a:rPr sz="1050" spc="-10" dirty="0">
                <a:latin typeface="Meiryo UI"/>
                <a:cs typeface="Meiryo UI"/>
              </a:rPr>
              <a:t>I</a:t>
            </a:r>
            <a:r>
              <a:rPr sz="1050" dirty="0">
                <a:latin typeface="Meiryo UI"/>
                <a:cs typeface="Meiryo UI"/>
              </a:rPr>
              <a:t>情報  </a:t>
            </a:r>
            <a:r>
              <a:rPr sz="1050" spc="5" dirty="0">
                <a:latin typeface="Meiryo UI"/>
                <a:cs typeface="Meiryo UI"/>
              </a:rPr>
              <a:t>付記</a:t>
            </a:r>
            <a:endParaRPr sz="1050">
              <a:latin typeface="Meiryo UI"/>
              <a:cs typeface="Meiryo UI"/>
            </a:endParaRPr>
          </a:p>
        </p:txBody>
      </p:sp>
      <p:sp>
        <p:nvSpPr>
          <p:cNvPr id="59" name="object 59"/>
          <p:cNvSpPr/>
          <p:nvPr/>
        </p:nvSpPr>
        <p:spPr>
          <a:xfrm>
            <a:off x="2616488" y="2592739"/>
            <a:ext cx="180975" cy="1517650"/>
          </a:xfrm>
          <a:custGeom>
            <a:avLst/>
            <a:gdLst/>
            <a:ahLst/>
            <a:cxnLst/>
            <a:rect l="l" t="t" r="r" b="b"/>
            <a:pathLst>
              <a:path w="180975" h="1517650">
                <a:moveTo>
                  <a:pt x="72103" y="1486281"/>
                </a:moveTo>
                <a:lnTo>
                  <a:pt x="41275" y="1486281"/>
                </a:lnTo>
                <a:lnTo>
                  <a:pt x="41275" y="1496695"/>
                </a:lnTo>
                <a:lnTo>
                  <a:pt x="42897" y="1504751"/>
                </a:lnTo>
                <a:lnTo>
                  <a:pt x="47321" y="1511331"/>
                </a:lnTo>
                <a:lnTo>
                  <a:pt x="53881" y="1515768"/>
                </a:lnTo>
                <a:lnTo>
                  <a:pt x="61912" y="1517396"/>
                </a:lnTo>
                <a:lnTo>
                  <a:pt x="159956" y="1517396"/>
                </a:lnTo>
                <a:lnTo>
                  <a:pt x="154638" y="1512062"/>
                </a:lnTo>
                <a:lnTo>
                  <a:pt x="139319" y="1512062"/>
                </a:lnTo>
                <a:lnTo>
                  <a:pt x="139319" y="1496695"/>
                </a:lnTo>
                <a:lnTo>
                  <a:pt x="82550" y="1496695"/>
                </a:lnTo>
                <a:lnTo>
                  <a:pt x="72103" y="1486281"/>
                </a:lnTo>
                <a:close/>
              </a:path>
              <a:path w="180975" h="1517650">
                <a:moveTo>
                  <a:pt x="139319" y="1496695"/>
                </a:moveTo>
                <a:lnTo>
                  <a:pt x="139319" y="1512062"/>
                </a:lnTo>
                <a:lnTo>
                  <a:pt x="154638" y="1512062"/>
                </a:lnTo>
                <a:lnTo>
                  <a:pt x="139319" y="1496695"/>
                </a:lnTo>
                <a:close/>
              </a:path>
              <a:path w="180975" h="1517650">
                <a:moveTo>
                  <a:pt x="177362" y="1486281"/>
                </a:moveTo>
                <a:lnTo>
                  <a:pt x="82550" y="1486281"/>
                </a:lnTo>
                <a:lnTo>
                  <a:pt x="82550" y="1496695"/>
                </a:lnTo>
                <a:lnTo>
                  <a:pt x="139319" y="1496695"/>
                </a:lnTo>
                <a:lnTo>
                  <a:pt x="154638" y="1512062"/>
                </a:lnTo>
                <a:lnTo>
                  <a:pt x="180594" y="1512062"/>
                </a:lnTo>
                <a:lnTo>
                  <a:pt x="180594" y="1496695"/>
                </a:lnTo>
                <a:lnTo>
                  <a:pt x="178971" y="1488658"/>
                </a:lnTo>
                <a:lnTo>
                  <a:pt x="177362" y="1486281"/>
                </a:lnTo>
                <a:close/>
              </a:path>
              <a:path w="180975" h="1517650">
                <a:moveTo>
                  <a:pt x="159956" y="1476121"/>
                </a:moveTo>
                <a:lnTo>
                  <a:pt x="61912" y="1476121"/>
                </a:lnTo>
                <a:lnTo>
                  <a:pt x="82550" y="1496695"/>
                </a:lnTo>
                <a:lnTo>
                  <a:pt x="82550" y="1486281"/>
                </a:lnTo>
                <a:lnTo>
                  <a:pt x="177362" y="1486281"/>
                </a:lnTo>
                <a:lnTo>
                  <a:pt x="174547" y="1482121"/>
                </a:lnTo>
                <a:lnTo>
                  <a:pt x="167987" y="1477728"/>
                </a:lnTo>
                <a:lnTo>
                  <a:pt x="159956" y="1476121"/>
                </a:lnTo>
                <a:close/>
              </a:path>
              <a:path w="180975" h="1517650">
                <a:moveTo>
                  <a:pt x="82550" y="1321181"/>
                </a:moveTo>
                <a:lnTo>
                  <a:pt x="41275" y="1321181"/>
                </a:lnTo>
                <a:lnTo>
                  <a:pt x="41275" y="1445006"/>
                </a:lnTo>
                <a:lnTo>
                  <a:pt x="82550" y="1445006"/>
                </a:lnTo>
                <a:lnTo>
                  <a:pt x="82550" y="1321181"/>
                </a:lnTo>
                <a:close/>
              </a:path>
              <a:path w="180975" h="1517650">
                <a:moveTo>
                  <a:pt x="82550" y="1156081"/>
                </a:moveTo>
                <a:lnTo>
                  <a:pt x="41275" y="1156081"/>
                </a:lnTo>
                <a:lnTo>
                  <a:pt x="41275" y="1279906"/>
                </a:lnTo>
                <a:lnTo>
                  <a:pt x="82550" y="1279906"/>
                </a:lnTo>
                <a:lnTo>
                  <a:pt x="82550" y="1156081"/>
                </a:lnTo>
                <a:close/>
              </a:path>
              <a:path w="180975" h="1517650">
                <a:moveTo>
                  <a:pt x="82550" y="990981"/>
                </a:moveTo>
                <a:lnTo>
                  <a:pt x="41275" y="990981"/>
                </a:lnTo>
                <a:lnTo>
                  <a:pt x="41275" y="1114806"/>
                </a:lnTo>
                <a:lnTo>
                  <a:pt x="82550" y="1114806"/>
                </a:lnTo>
                <a:lnTo>
                  <a:pt x="82550" y="990981"/>
                </a:lnTo>
                <a:close/>
              </a:path>
              <a:path w="180975" h="1517650">
                <a:moveTo>
                  <a:pt x="82550" y="825881"/>
                </a:moveTo>
                <a:lnTo>
                  <a:pt x="41275" y="825881"/>
                </a:lnTo>
                <a:lnTo>
                  <a:pt x="41275" y="949706"/>
                </a:lnTo>
                <a:lnTo>
                  <a:pt x="82550" y="949706"/>
                </a:lnTo>
                <a:lnTo>
                  <a:pt x="82550" y="825881"/>
                </a:lnTo>
                <a:close/>
              </a:path>
              <a:path w="180975" h="1517650">
                <a:moveTo>
                  <a:pt x="82550" y="660781"/>
                </a:moveTo>
                <a:lnTo>
                  <a:pt x="41275" y="660781"/>
                </a:lnTo>
                <a:lnTo>
                  <a:pt x="41275" y="784606"/>
                </a:lnTo>
                <a:lnTo>
                  <a:pt x="82550" y="784606"/>
                </a:lnTo>
                <a:lnTo>
                  <a:pt x="82550" y="660781"/>
                </a:lnTo>
                <a:close/>
              </a:path>
              <a:path w="180975" h="1517650">
                <a:moveTo>
                  <a:pt x="82550" y="495681"/>
                </a:moveTo>
                <a:lnTo>
                  <a:pt x="41275" y="495681"/>
                </a:lnTo>
                <a:lnTo>
                  <a:pt x="41275" y="619506"/>
                </a:lnTo>
                <a:lnTo>
                  <a:pt x="82550" y="619506"/>
                </a:lnTo>
                <a:lnTo>
                  <a:pt x="82550" y="495681"/>
                </a:lnTo>
                <a:close/>
              </a:path>
              <a:path w="180975" h="1517650">
                <a:moveTo>
                  <a:pt x="82550" y="330581"/>
                </a:moveTo>
                <a:lnTo>
                  <a:pt x="41275" y="330581"/>
                </a:lnTo>
                <a:lnTo>
                  <a:pt x="41275" y="454406"/>
                </a:lnTo>
                <a:lnTo>
                  <a:pt x="82550" y="454406"/>
                </a:lnTo>
                <a:lnTo>
                  <a:pt x="82550" y="330581"/>
                </a:lnTo>
                <a:close/>
              </a:path>
              <a:path w="180975" h="1517650">
                <a:moveTo>
                  <a:pt x="82550" y="165481"/>
                </a:moveTo>
                <a:lnTo>
                  <a:pt x="41275" y="165481"/>
                </a:lnTo>
                <a:lnTo>
                  <a:pt x="41275" y="289306"/>
                </a:lnTo>
                <a:lnTo>
                  <a:pt x="82550" y="289306"/>
                </a:lnTo>
                <a:lnTo>
                  <a:pt x="82550" y="165481"/>
                </a:lnTo>
                <a:close/>
              </a:path>
              <a:path w="180975" h="1517650">
                <a:moveTo>
                  <a:pt x="61912" y="82550"/>
                </a:moveTo>
                <a:lnTo>
                  <a:pt x="41275" y="96308"/>
                </a:lnTo>
                <a:lnTo>
                  <a:pt x="41275" y="124206"/>
                </a:lnTo>
                <a:lnTo>
                  <a:pt x="82550" y="124206"/>
                </a:lnTo>
                <a:lnTo>
                  <a:pt x="82550" y="96308"/>
                </a:lnTo>
                <a:lnTo>
                  <a:pt x="61912" y="82550"/>
                </a:lnTo>
                <a:close/>
              </a:path>
              <a:path w="180975" h="1517650">
                <a:moveTo>
                  <a:pt x="61912" y="0"/>
                </a:moveTo>
                <a:lnTo>
                  <a:pt x="0" y="123825"/>
                </a:lnTo>
                <a:lnTo>
                  <a:pt x="41275" y="96308"/>
                </a:lnTo>
                <a:lnTo>
                  <a:pt x="41275" y="82550"/>
                </a:lnTo>
                <a:lnTo>
                  <a:pt x="103187" y="82550"/>
                </a:lnTo>
                <a:lnTo>
                  <a:pt x="61912" y="0"/>
                </a:lnTo>
                <a:close/>
              </a:path>
              <a:path w="180975" h="1517650">
                <a:moveTo>
                  <a:pt x="103187" y="82550"/>
                </a:moveTo>
                <a:lnTo>
                  <a:pt x="82550" y="82550"/>
                </a:lnTo>
                <a:lnTo>
                  <a:pt x="82550" y="96308"/>
                </a:lnTo>
                <a:lnTo>
                  <a:pt x="123825" y="123825"/>
                </a:lnTo>
                <a:lnTo>
                  <a:pt x="103187" y="82550"/>
                </a:lnTo>
                <a:close/>
              </a:path>
              <a:path w="180975" h="1517650">
                <a:moveTo>
                  <a:pt x="61912" y="82550"/>
                </a:moveTo>
                <a:lnTo>
                  <a:pt x="41275" y="82550"/>
                </a:lnTo>
                <a:lnTo>
                  <a:pt x="41275" y="96308"/>
                </a:lnTo>
                <a:lnTo>
                  <a:pt x="61912" y="82550"/>
                </a:lnTo>
                <a:close/>
              </a:path>
              <a:path w="180975" h="1517650">
                <a:moveTo>
                  <a:pt x="82550" y="82550"/>
                </a:moveTo>
                <a:lnTo>
                  <a:pt x="61912" y="82550"/>
                </a:lnTo>
                <a:lnTo>
                  <a:pt x="82550" y="96308"/>
                </a:lnTo>
                <a:lnTo>
                  <a:pt x="82550" y="82550"/>
                </a:lnTo>
                <a:close/>
              </a:path>
            </a:pathLst>
          </a:custGeom>
          <a:solidFill>
            <a:srgbClr val="99FF99"/>
          </a:solidFill>
        </p:spPr>
        <p:txBody>
          <a:bodyPr wrap="square" lIns="0" tIns="0" rIns="0" bIns="0" rtlCol="0"/>
          <a:lstStyle/>
          <a:p>
            <a:endParaRPr/>
          </a:p>
        </p:txBody>
      </p:sp>
      <p:sp>
        <p:nvSpPr>
          <p:cNvPr id="60" name="object 60"/>
          <p:cNvSpPr/>
          <p:nvPr/>
        </p:nvSpPr>
        <p:spPr>
          <a:xfrm>
            <a:off x="6549818" y="2026829"/>
            <a:ext cx="548005" cy="123825"/>
          </a:xfrm>
          <a:custGeom>
            <a:avLst/>
            <a:gdLst/>
            <a:ahLst/>
            <a:cxnLst/>
            <a:rect l="l" t="t" r="r" b="b"/>
            <a:pathLst>
              <a:path w="548004" h="123825">
                <a:moveTo>
                  <a:pt x="465327" y="61848"/>
                </a:moveTo>
                <a:lnTo>
                  <a:pt x="424052" y="123825"/>
                </a:lnTo>
                <a:lnTo>
                  <a:pt x="506518" y="82550"/>
                </a:lnTo>
                <a:lnTo>
                  <a:pt x="465327" y="82550"/>
                </a:lnTo>
                <a:lnTo>
                  <a:pt x="465327" y="61848"/>
                </a:lnTo>
                <a:close/>
              </a:path>
              <a:path w="548004" h="123825">
                <a:moveTo>
                  <a:pt x="451597" y="41275"/>
                </a:moveTo>
                <a:lnTo>
                  <a:pt x="0" y="41275"/>
                </a:lnTo>
                <a:lnTo>
                  <a:pt x="0" y="82550"/>
                </a:lnTo>
                <a:lnTo>
                  <a:pt x="451541" y="82550"/>
                </a:lnTo>
                <a:lnTo>
                  <a:pt x="465327" y="61848"/>
                </a:lnTo>
                <a:lnTo>
                  <a:pt x="451597" y="41275"/>
                </a:lnTo>
                <a:close/>
              </a:path>
              <a:path w="548004" h="123825">
                <a:moveTo>
                  <a:pt x="506687" y="41275"/>
                </a:moveTo>
                <a:lnTo>
                  <a:pt x="465327" y="41275"/>
                </a:lnTo>
                <a:lnTo>
                  <a:pt x="465327" y="82550"/>
                </a:lnTo>
                <a:lnTo>
                  <a:pt x="506518" y="82550"/>
                </a:lnTo>
                <a:lnTo>
                  <a:pt x="547877" y="61848"/>
                </a:lnTo>
                <a:lnTo>
                  <a:pt x="506687" y="41275"/>
                </a:lnTo>
                <a:close/>
              </a:path>
              <a:path w="548004" h="123825">
                <a:moveTo>
                  <a:pt x="424052" y="0"/>
                </a:moveTo>
                <a:lnTo>
                  <a:pt x="465327" y="61848"/>
                </a:lnTo>
                <a:lnTo>
                  <a:pt x="465327" y="41275"/>
                </a:lnTo>
                <a:lnTo>
                  <a:pt x="506687" y="41275"/>
                </a:lnTo>
                <a:lnTo>
                  <a:pt x="424052" y="0"/>
                </a:lnTo>
                <a:close/>
              </a:path>
            </a:pathLst>
          </a:custGeom>
          <a:solidFill>
            <a:srgbClr val="3333FF"/>
          </a:solidFill>
        </p:spPr>
        <p:txBody>
          <a:bodyPr wrap="square" lIns="0" tIns="0" rIns="0" bIns="0" rtlCol="0"/>
          <a:lstStyle/>
          <a:p>
            <a:endParaRPr/>
          </a:p>
        </p:txBody>
      </p:sp>
      <p:sp>
        <p:nvSpPr>
          <p:cNvPr id="61" name="object 61"/>
          <p:cNvSpPr/>
          <p:nvPr/>
        </p:nvSpPr>
        <p:spPr>
          <a:xfrm>
            <a:off x="8696244" y="4084229"/>
            <a:ext cx="633730" cy="309245"/>
          </a:xfrm>
          <a:custGeom>
            <a:avLst/>
            <a:gdLst/>
            <a:ahLst/>
            <a:cxnLst/>
            <a:rect l="l" t="t" r="r" b="b"/>
            <a:pathLst>
              <a:path w="633729" h="309245">
                <a:moveTo>
                  <a:pt x="0" y="182879"/>
                </a:moveTo>
                <a:lnTo>
                  <a:pt x="57657" y="308736"/>
                </a:lnTo>
                <a:lnTo>
                  <a:pt x="102465" y="226186"/>
                </a:lnTo>
                <a:lnTo>
                  <a:pt x="39877" y="226186"/>
                </a:lnTo>
                <a:lnTo>
                  <a:pt x="39877" y="211448"/>
                </a:lnTo>
                <a:lnTo>
                  <a:pt x="0" y="182879"/>
                </a:lnTo>
                <a:close/>
              </a:path>
              <a:path w="633729" h="309245">
                <a:moveTo>
                  <a:pt x="39877" y="211448"/>
                </a:moveTo>
                <a:lnTo>
                  <a:pt x="39877" y="226186"/>
                </a:lnTo>
                <a:lnTo>
                  <a:pt x="60451" y="226186"/>
                </a:lnTo>
                <a:lnTo>
                  <a:pt x="39877" y="211448"/>
                </a:lnTo>
                <a:close/>
              </a:path>
              <a:path w="633729" h="309245">
                <a:moveTo>
                  <a:pt x="633729" y="0"/>
                </a:moveTo>
                <a:lnTo>
                  <a:pt x="60451" y="0"/>
                </a:lnTo>
                <a:lnTo>
                  <a:pt x="52468" y="1627"/>
                </a:lnTo>
                <a:lnTo>
                  <a:pt x="45926" y="6064"/>
                </a:lnTo>
                <a:lnTo>
                  <a:pt x="41503" y="12644"/>
                </a:lnTo>
                <a:lnTo>
                  <a:pt x="39877" y="20700"/>
                </a:lnTo>
                <a:lnTo>
                  <a:pt x="39877" y="211448"/>
                </a:lnTo>
                <a:lnTo>
                  <a:pt x="60451" y="226186"/>
                </a:lnTo>
                <a:lnTo>
                  <a:pt x="81152" y="213383"/>
                </a:lnTo>
                <a:lnTo>
                  <a:pt x="81152" y="41274"/>
                </a:lnTo>
                <a:lnTo>
                  <a:pt x="60451" y="41274"/>
                </a:lnTo>
                <a:lnTo>
                  <a:pt x="81152" y="20700"/>
                </a:lnTo>
                <a:lnTo>
                  <a:pt x="633729" y="20700"/>
                </a:lnTo>
                <a:lnTo>
                  <a:pt x="633729" y="0"/>
                </a:lnTo>
                <a:close/>
              </a:path>
              <a:path w="633729" h="309245">
                <a:moveTo>
                  <a:pt x="81152" y="213383"/>
                </a:moveTo>
                <a:lnTo>
                  <a:pt x="60451" y="226186"/>
                </a:lnTo>
                <a:lnTo>
                  <a:pt x="81152" y="226186"/>
                </a:lnTo>
                <a:lnTo>
                  <a:pt x="81152" y="213383"/>
                </a:lnTo>
                <a:close/>
              </a:path>
              <a:path w="633729" h="309245">
                <a:moveTo>
                  <a:pt x="123698" y="187070"/>
                </a:moveTo>
                <a:lnTo>
                  <a:pt x="81152" y="213383"/>
                </a:lnTo>
                <a:lnTo>
                  <a:pt x="81152" y="226186"/>
                </a:lnTo>
                <a:lnTo>
                  <a:pt x="102465" y="226186"/>
                </a:lnTo>
                <a:lnTo>
                  <a:pt x="123698" y="187070"/>
                </a:lnTo>
                <a:close/>
              </a:path>
              <a:path w="633729" h="309245">
                <a:moveTo>
                  <a:pt x="81152" y="20700"/>
                </a:moveTo>
                <a:lnTo>
                  <a:pt x="60451" y="41274"/>
                </a:lnTo>
                <a:lnTo>
                  <a:pt x="81152" y="41274"/>
                </a:lnTo>
                <a:lnTo>
                  <a:pt x="81152" y="20700"/>
                </a:lnTo>
                <a:close/>
              </a:path>
              <a:path w="633729" h="309245">
                <a:moveTo>
                  <a:pt x="633729" y="20700"/>
                </a:moveTo>
                <a:lnTo>
                  <a:pt x="81152" y="20700"/>
                </a:lnTo>
                <a:lnTo>
                  <a:pt x="81152" y="41274"/>
                </a:lnTo>
                <a:lnTo>
                  <a:pt x="633729" y="41274"/>
                </a:lnTo>
                <a:lnTo>
                  <a:pt x="633729" y="20700"/>
                </a:lnTo>
                <a:close/>
              </a:path>
            </a:pathLst>
          </a:custGeom>
          <a:solidFill>
            <a:srgbClr val="99FF99"/>
          </a:solidFill>
        </p:spPr>
        <p:txBody>
          <a:bodyPr wrap="square" lIns="0" tIns="0" rIns="0" bIns="0" rtlCol="0"/>
          <a:lstStyle/>
          <a:p>
            <a:endParaRPr/>
          </a:p>
        </p:txBody>
      </p:sp>
      <p:sp>
        <p:nvSpPr>
          <p:cNvPr id="62" name="object 62"/>
          <p:cNvSpPr/>
          <p:nvPr/>
        </p:nvSpPr>
        <p:spPr>
          <a:xfrm>
            <a:off x="2777205" y="4042953"/>
            <a:ext cx="581660" cy="370840"/>
          </a:xfrm>
          <a:custGeom>
            <a:avLst/>
            <a:gdLst/>
            <a:ahLst/>
            <a:cxnLst/>
            <a:rect l="l" t="t" r="r" b="b"/>
            <a:pathLst>
              <a:path w="581660" h="370839">
                <a:moveTo>
                  <a:pt x="540334" y="61975"/>
                </a:moveTo>
                <a:lnTo>
                  <a:pt x="540334" y="350011"/>
                </a:lnTo>
                <a:lnTo>
                  <a:pt x="541961" y="357995"/>
                </a:lnTo>
                <a:lnTo>
                  <a:pt x="546398" y="364537"/>
                </a:lnTo>
                <a:lnTo>
                  <a:pt x="552978" y="368960"/>
                </a:lnTo>
                <a:lnTo>
                  <a:pt x="561035" y="370585"/>
                </a:lnTo>
                <a:lnTo>
                  <a:pt x="576021" y="370585"/>
                </a:lnTo>
                <a:lnTo>
                  <a:pt x="576021" y="344389"/>
                </a:lnTo>
                <a:lnTo>
                  <a:pt x="561035" y="329310"/>
                </a:lnTo>
                <a:lnTo>
                  <a:pt x="581609" y="329310"/>
                </a:lnTo>
                <a:lnTo>
                  <a:pt x="581609" y="82549"/>
                </a:lnTo>
                <a:lnTo>
                  <a:pt x="561035" y="82549"/>
                </a:lnTo>
                <a:lnTo>
                  <a:pt x="540334" y="61975"/>
                </a:lnTo>
                <a:close/>
              </a:path>
              <a:path w="581660" h="370839">
                <a:moveTo>
                  <a:pt x="581609" y="329310"/>
                </a:moveTo>
                <a:lnTo>
                  <a:pt x="576021" y="329310"/>
                </a:lnTo>
                <a:lnTo>
                  <a:pt x="576021" y="344389"/>
                </a:lnTo>
                <a:lnTo>
                  <a:pt x="581609" y="350011"/>
                </a:lnTo>
                <a:lnTo>
                  <a:pt x="581609" y="329310"/>
                </a:lnTo>
                <a:close/>
              </a:path>
              <a:path w="581660" h="370839">
                <a:moveTo>
                  <a:pt x="576021" y="329310"/>
                </a:moveTo>
                <a:lnTo>
                  <a:pt x="561035" y="329310"/>
                </a:lnTo>
                <a:lnTo>
                  <a:pt x="576021" y="344389"/>
                </a:lnTo>
                <a:lnTo>
                  <a:pt x="576021" y="329310"/>
                </a:lnTo>
                <a:close/>
              </a:path>
              <a:path w="581660" h="370839">
                <a:moveTo>
                  <a:pt x="123774" y="0"/>
                </a:moveTo>
                <a:lnTo>
                  <a:pt x="0" y="61975"/>
                </a:lnTo>
                <a:lnTo>
                  <a:pt x="123774" y="123824"/>
                </a:lnTo>
                <a:lnTo>
                  <a:pt x="96229" y="82549"/>
                </a:lnTo>
                <a:lnTo>
                  <a:pt x="82499" y="82549"/>
                </a:lnTo>
                <a:lnTo>
                  <a:pt x="82499" y="41274"/>
                </a:lnTo>
                <a:lnTo>
                  <a:pt x="96285" y="41274"/>
                </a:lnTo>
                <a:lnTo>
                  <a:pt x="123774" y="0"/>
                </a:lnTo>
                <a:close/>
              </a:path>
              <a:path w="581660" h="370839">
                <a:moveTo>
                  <a:pt x="82499" y="61975"/>
                </a:moveTo>
                <a:lnTo>
                  <a:pt x="82499" y="82549"/>
                </a:lnTo>
                <a:lnTo>
                  <a:pt x="96229" y="82549"/>
                </a:lnTo>
                <a:lnTo>
                  <a:pt x="82499" y="61975"/>
                </a:lnTo>
                <a:close/>
              </a:path>
              <a:path w="581660" h="370839">
                <a:moveTo>
                  <a:pt x="561035" y="41274"/>
                </a:moveTo>
                <a:lnTo>
                  <a:pt x="96285" y="41274"/>
                </a:lnTo>
                <a:lnTo>
                  <a:pt x="82499" y="61975"/>
                </a:lnTo>
                <a:lnTo>
                  <a:pt x="96229" y="82549"/>
                </a:lnTo>
                <a:lnTo>
                  <a:pt x="540334" y="82549"/>
                </a:lnTo>
                <a:lnTo>
                  <a:pt x="540334" y="61975"/>
                </a:lnTo>
                <a:lnTo>
                  <a:pt x="581609" y="61975"/>
                </a:lnTo>
                <a:lnTo>
                  <a:pt x="579983" y="53919"/>
                </a:lnTo>
                <a:lnTo>
                  <a:pt x="575560" y="47339"/>
                </a:lnTo>
                <a:lnTo>
                  <a:pt x="569018" y="42902"/>
                </a:lnTo>
                <a:lnTo>
                  <a:pt x="561035" y="41274"/>
                </a:lnTo>
                <a:close/>
              </a:path>
              <a:path w="581660" h="370839">
                <a:moveTo>
                  <a:pt x="581609" y="61975"/>
                </a:moveTo>
                <a:lnTo>
                  <a:pt x="540334" y="61975"/>
                </a:lnTo>
                <a:lnTo>
                  <a:pt x="561035" y="82549"/>
                </a:lnTo>
                <a:lnTo>
                  <a:pt x="581609" y="82549"/>
                </a:lnTo>
                <a:lnTo>
                  <a:pt x="581609" y="61975"/>
                </a:lnTo>
                <a:close/>
              </a:path>
              <a:path w="581660" h="370839">
                <a:moveTo>
                  <a:pt x="96285" y="41274"/>
                </a:moveTo>
                <a:lnTo>
                  <a:pt x="82499" y="41274"/>
                </a:lnTo>
                <a:lnTo>
                  <a:pt x="82499" y="61975"/>
                </a:lnTo>
                <a:lnTo>
                  <a:pt x="96285" y="41274"/>
                </a:lnTo>
                <a:close/>
              </a:path>
            </a:pathLst>
          </a:custGeom>
          <a:solidFill>
            <a:srgbClr val="99FF99"/>
          </a:solidFill>
        </p:spPr>
        <p:txBody>
          <a:bodyPr wrap="square" lIns="0" tIns="0" rIns="0" bIns="0" rtlCol="0"/>
          <a:lstStyle/>
          <a:p>
            <a:endParaRPr/>
          </a:p>
        </p:txBody>
      </p:sp>
      <p:sp>
        <p:nvSpPr>
          <p:cNvPr id="63" name="object 63"/>
          <p:cNvSpPr txBox="1"/>
          <p:nvPr/>
        </p:nvSpPr>
        <p:spPr>
          <a:xfrm>
            <a:off x="5467905" y="4234723"/>
            <a:ext cx="1388745" cy="190500"/>
          </a:xfrm>
          <a:prstGeom prst="rect">
            <a:avLst/>
          </a:prstGeom>
        </p:spPr>
        <p:txBody>
          <a:bodyPr vert="horz" wrap="square" lIns="0" tIns="0" rIns="0" bIns="0" rtlCol="0">
            <a:spAutoFit/>
          </a:bodyPr>
          <a:lstStyle/>
          <a:p>
            <a:pPr marL="12700"/>
            <a:r>
              <a:rPr sz="1200" b="1" spc="-5" dirty="0">
                <a:latin typeface="Meiryo UI"/>
                <a:cs typeface="Meiryo UI"/>
              </a:rPr>
              <a:t>【受発注等商流EDI】</a:t>
            </a:r>
            <a:endParaRPr sz="1200">
              <a:latin typeface="Meiryo UI"/>
              <a:cs typeface="Meiryo UI"/>
            </a:endParaRPr>
          </a:p>
        </p:txBody>
      </p:sp>
      <p:sp>
        <p:nvSpPr>
          <p:cNvPr id="70" name="object 70"/>
          <p:cNvSpPr/>
          <p:nvPr/>
        </p:nvSpPr>
        <p:spPr>
          <a:xfrm>
            <a:off x="9430432" y="2647731"/>
            <a:ext cx="123825" cy="1662430"/>
          </a:xfrm>
          <a:custGeom>
            <a:avLst/>
            <a:gdLst/>
            <a:ahLst/>
            <a:cxnLst/>
            <a:rect l="l" t="t" r="r" b="b"/>
            <a:pathLst>
              <a:path w="123825" h="1662429">
                <a:moveTo>
                  <a:pt x="0" y="1538604"/>
                </a:moveTo>
                <a:lnTo>
                  <a:pt x="61975" y="1662429"/>
                </a:lnTo>
                <a:lnTo>
                  <a:pt x="103208" y="1579879"/>
                </a:lnTo>
                <a:lnTo>
                  <a:pt x="41275" y="1579879"/>
                </a:lnTo>
                <a:lnTo>
                  <a:pt x="41275" y="1566093"/>
                </a:lnTo>
                <a:lnTo>
                  <a:pt x="0" y="1538604"/>
                </a:lnTo>
                <a:close/>
              </a:path>
              <a:path w="123825" h="1662429">
                <a:moveTo>
                  <a:pt x="41275" y="1566093"/>
                </a:moveTo>
                <a:lnTo>
                  <a:pt x="41275" y="1579879"/>
                </a:lnTo>
                <a:lnTo>
                  <a:pt x="61975" y="1579879"/>
                </a:lnTo>
                <a:lnTo>
                  <a:pt x="41275" y="1566093"/>
                </a:lnTo>
                <a:close/>
              </a:path>
              <a:path w="123825" h="1662429">
                <a:moveTo>
                  <a:pt x="82550" y="1456054"/>
                </a:moveTo>
                <a:lnTo>
                  <a:pt x="41275" y="1456054"/>
                </a:lnTo>
                <a:lnTo>
                  <a:pt x="41359" y="1566149"/>
                </a:lnTo>
                <a:lnTo>
                  <a:pt x="61975" y="1579879"/>
                </a:lnTo>
                <a:lnTo>
                  <a:pt x="82550" y="1566149"/>
                </a:lnTo>
                <a:lnTo>
                  <a:pt x="82550" y="1456054"/>
                </a:lnTo>
                <a:close/>
              </a:path>
              <a:path w="123825" h="1662429">
                <a:moveTo>
                  <a:pt x="82550" y="1566149"/>
                </a:moveTo>
                <a:lnTo>
                  <a:pt x="61975" y="1579879"/>
                </a:lnTo>
                <a:lnTo>
                  <a:pt x="82550" y="1579879"/>
                </a:lnTo>
                <a:lnTo>
                  <a:pt x="82550" y="1566149"/>
                </a:lnTo>
                <a:close/>
              </a:path>
              <a:path w="123825" h="1662429">
                <a:moveTo>
                  <a:pt x="123825" y="1538604"/>
                </a:moveTo>
                <a:lnTo>
                  <a:pt x="82634" y="1566093"/>
                </a:lnTo>
                <a:lnTo>
                  <a:pt x="82550" y="1579879"/>
                </a:lnTo>
                <a:lnTo>
                  <a:pt x="103208" y="1579879"/>
                </a:lnTo>
                <a:lnTo>
                  <a:pt x="123825" y="1538604"/>
                </a:lnTo>
                <a:close/>
              </a:path>
              <a:path w="123825" h="1662429">
                <a:moveTo>
                  <a:pt x="82550" y="1290954"/>
                </a:moveTo>
                <a:lnTo>
                  <a:pt x="41275" y="1290954"/>
                </a:lnTo>
                <a:lnTo>
                  <a:pt x="41275" y="1414779"/>
                </a:lnTo>
                <a:lnTo>
                  <a:pt x="82550" y="1414779"/>
                </a:lnTo>
                <a:lnTo>
                  <a:pt x="82550" y="1290954"/>
                </a:lnTo>
                <a:close/>
              </a:path>
              <a:path w="123825" h="1662429">
                <a:moveTo>
                  <a:pt x="82550" y="1125854"/>
                </a:moveTo>
                <a:lnTo>
                  <a:pt x="41275" y="1125854"/>
                </a:lnTo>
                <a:lnTo>
                  <a:pt x="41275" y="1249679"/>
                </a:lnTo>
                <a:lnTo>
                  <a:pt x="82550" y="1249679"/>
                </a:lnTo>
                <a:lnTo>
                  <a:pt x="82550" y="1125854"/>
                </a:lnTo>
                <a:close/>
              </a:path>
              <a:path w="123825" h="1662429">
                <a:moveTo>
                  <a:pt x="82550" y="960754"/>
                </a:moveTo>
                <a:lnTo>
                  <a:pt x="41275" y="960754"/>
                </a:lnTo>
                <a:lnTo>
                  <a:pt x="41275" y="1084579"/>
                </a:lnTo>
                <a:lnTo>
                  <a:pt x="82550" y="1084579"/>
                </a:lnTo>
                <a:lnTo>
                  <a:pt x="82550" y="960754"/>
                </a:lnTo>
                <a:close/>
              </a:path>
              <a:path w="123825" h="1662429">
                <a:moveTo>
                  <a:pt x="82550" y="810513"/>
                </a:moveTo>
                <a:lnTo>
                  <a:pt x="61975" y="810513"/>
                </a:lnTo>
                <a:lnTo>
                  <a:pt x="41275" y="831214"/>
                </a:lnTo>
                <a:lnTo>
                  <a:pt x="41275" y="919479"/>
                </a:lnTo>
                <a:lnTo>
                  <a:pt x="82550" y="919479"/>
                </a:lnTo>
                <a:lnTo>
                  <a:pt x="82550" y="851788"/>
                </a:lnTo>
                <a:lnTo>
                  <a:pt x="61975" y="851788"/>
                </a:lnTo>
                <a:lnTo>
                  <a:pt x="82550" y="831214"/>
                </a:lnTo>
                <a:lnTo>
                  <a:pt x="82550" y="810513"/>
                </a:lnTo>
                <a:close/>
              </a:path>
              <a:path w="123825" h="1662429">
                <a:moveTo>
                  <a:pt x="82550" y="831214"/>
                </a:moveTo>
                <a:lnTo>
                  <a:pt x="61975" y="851788"/>
                </a:lnTo>
                <a:lnTo>
                  <a:pt x="70012" y="850181"/>
                </a:lnTo>
                <a:lnTo>
                  <a:pt x="76549" y="845788"/>
                </a:lnTo>
                <a:lnTo>
                  <a:pt x="80942" y="839251"/>
                </a:lnTo>
                <a:lnTo>
                  <a:pt x="82550" y="831214"/>
                </a:lnTo>
                <a:close/>
              </a:path>
              <a:path w="123825" h="1662429">
                <a:moveTo>
                  <a:pt x="82550" y="831214"/>
                </a:moveTo>
                <a:lnTo>
                  <a:pt x="80942" y="839251"/>
                </a:lnTo>
                <a:lnTo>
                  <a:pt x="76549" y="845788"/>
                </a:lnTo>
                <a:lnTo>
                  <a:pt x="70012" y="850181"/>
                </a:lnTo>
                <a:lnTo>
                  <a:pt x="61975" y="851788"/>
                </a:lnTo>
                <a:lnTo>
                  <a:pt x="82550" y="851788"/>
                </a:lnTo>
                <a:lnTo>
                  <a:pt x="82550" y="831214"/>
                </a:lnTo>
                <a:close/>
              </a:path>
              <a:path w="123825" h="1662429">
                <a:moveTo>
                  <a:pt x="82550" y="795654"/>
                </a:moveTo>
                <a:lnTo>
                  <a:pt x="41275" y="795654"/>
                </a:lnTo>
                <a:lnTo>
                  <a:pt x="41275" y="831214"/>
                </a:lnTo>
                <a:lnTo>
                  <a:pt x="42902" y="823158"/>
                </a:lnTo>
                <a:lnTo>
                  <a:pt x="47339" y="816578"/>
                </a:lnTo>
                <a:lnTo>
                  <a:pt x="53919" y="812141"/>
                </a:lnTo>
                <a:lnTo>
                  <a:pt x="61975" y="810513"/>
                </a:lnTo>
                <a:lnTo>
                  <a:pt x="82550" y="810513"/>
                </a:lnTo>
                <a:lnTo>
                  <a:pt x="82550" y="795654"/>
                </a:lnTo>
                <a:close/>
              </a:path>
              <a:path w="123825" h="1662429">
                <a:moveTo>
                  <a:pt x="61975" y="810513"/>
                </a:moveTo>
                <a:lnTo>
                  <a:pt x="53919" y="812141"/>
                </a:lnTo>
                <a:lnTo>
                  <a:pt x="47339" y="816578"/>
                </a:lnTo>
                <a:lnTo>
                  <a:pt x="42902" y="823158"/>
                </a:lnTo>
                <a:lnTo>
                  <a:pt x="41275" y="831214"/>
                </a:lnTo>
                <a:lnTo>
                  <a:pt x="61975" y="810513"/>
                </a:lnTo>
                <a:close/>
              </a:path>
              <a:path w="123825" h="1662429">
                <a:moveTo>
                  <a:pt x="82550" y="630554"/>
                </a:moveTo>
                <a:lnTo>
                  <a:pt x="41275" y="630554"/>
                </a:lnTo>
                <a:lnTo>
                  <a:pt x="41275" y="754379"/>
                </a:lnTo>
                <a:lnTo>
                  <a:pt x="82550" y="754379"/>
                </a:lnTo>
                <a:lnTo>
                  <a:pt x="82550" y="630554"/>
                </a:lnTo>
                <a:close/>
              </a:path>
              <a:path w="123825" h="1662429">
                <a:moveTo>
                  <a:pt x="82550" y="465454"/>
                </a:moveTo>
                <a:lnTo>
                  <a:pt x="41275" y="465454"/>
                </a:lnTo>
                <a:lnTo>
                  <a:pt x="41275" y="589279"/>
                </a:lnTo>
                <a:lnTo>
                  <a:pt x="82550" y="589279"/>
                </a:lnTo>
                <a:lnTo>
                  <a:pt x="82550" y="465454"/>
                </a:lnTo>
                <a:close/>
              </a:path>
              <a:path w="123825" h="1662429">
                <a:moveTo>
                  <a:pt x="82550" y="300354"/>
                </a:moveTo>
                <a:lnTo>
                  <a:pt x="41275" y="300354"/>
                </a:lnTo>
                <a:lnTo>
                  <a:pt x="41275" y="424179"/>
                </a:lnTo>
                <a:lnTo>
                  <a:pt x="82550" y="424179"/>
                </a:lnTo>
                <a:lnTo>
                  <a:pt x="82550" y="300354"/>
                </a:lnTo>
                <a:close/>
              </a:path>
              <a:path w="123825" h="1662429">
                <a:moveTo>
                  <a:pt x="82550" y="135254"/>
                </a:moveTo>
                <a:lnTo>
                  <a:pt x="41275" y="135254"/>
                </a:lnTo>
                <a:lnTo>
                  <a:pt x="41275" y="259079"/>
                </a:lnTo>
                <a:lnTo>
                  <a:pt x="82550" y="259079"/>
                </a:lnTo>
                <a:lnTo>
                  <a:pt x="82550" y="135254"/>
                </a:lnTo>
                <a:close/>
              </a:path>
              <a:path w="123825" h="1662429">
                <a:moveTo>
                  <a:pt x="61975" y="0"/>
                </a:moveTo>
                <a:lnTo>
                  <a:pt x="0" y="123825"/>
                </a:lnTo>
                <a:lnTo>
                  <a:pt x="44813" y="93979"/>
                </a:lnTo>
                <a:lnTo>
                  <a:pt x="41275" y="93979"/>
                </a:lnTo>
                <a:lnTo>
                  <a:pt x="41275" y="82550"/>
                </a:lnTo>
                <a:lnTo>
                  <a:pt x="103208" y="82550"/>
                </a:lnTo>
                <a:lnTo>
                  <a:pt x="61975" y="0"/>
                </a:lnTo>
                <a:close/>
              </a:path>
              <a:path w="123825" h="1662429">
                <a:moveTo>
                  <a:pt x="82550" y="82550"/>
                </a:moveTo>
                <a:lnTo>
                  <a:pt x="61975" y="82550"/>
                </a:lnTo>
                <a:lnTo>
                  <a:pt x="123825" y="123825"/>
                </a:lnTo>
                <a:lnTo>
                  <a:pt x="108917" y="93979"/>
                </a:lnTo>
                <a:lnTo>
                  <a:pt x="82550" y="93979"/>
                </a:lnTo>
                <a:lnTo>
                  <a:pt x="82550" y="82550"/>
                </a:lnTo>
                <a:close/>
              </a:path>
              <a:path w="123825" h="1662429">
                <a:moveTo>
                  <a:pt x="61975" y="82550"/>
                </a:moveTo>
                <a:lnTo>
                  <a:pt x="41275" y="82550"/>
                </a:lnTo>
                <a:lnTo>
                  <a:pt x="41275" y="93979"/>
                </a:lnTo>
                <a:lnTo>
                  <a:pt x="44813" y="93979"/>
                </a:lnTo>
                <a:lnTo>
                  <a:pt x="61975" y="82550"/>
                </a:lnTo>
                <a:close/>
              </a:path>
              <a:path w="123825" h="1662429">
                <a:moveTo>
                  <a:pt x="61975" y="82550"/>
                </a:moveTo>
                <a:lnTo>
                  <a:pt x="44813" y="93979"/>
                </a:lnTo>
                <a:lnTo>
                  <a:pt x="79103" y="93979"/>
                </a:lnTo>
                <a:lnTo>
                  <a:pt x="61975" y="82550"/>
                </a:lnTo>
                <a:close/>
              </a:path>
              <a:path w="123825" h="1662429">
                <a:moveTo>
                  <a:pt x="103208" y="82550"/>
                </a:moveTo>
                <a:lnTo>
                  <a:pt x="82550" y="82550"/>
                </a:lnTo>
                <a:lnTo>
                  <a:pt x="82550" y="93979"/>
                </a:lnTo>
                <a:lnTo>
                  <a:pt x="108917" y="93979"/>
                </a:lnTo>
                <a:lnTo>
                  <a:pt x="103208" y="82550"/>
                </a:lnTo>
                <a:close/>
              </a:path>
            </a:pathLst>
          </a:custGeom>
          <a:solidFill>
            <a:srgbClr val="FF7B80"/>
          </a:solidFill>
        </p:spPr>
        <p:txBody>
          <a:bodyPr wrap="square" lIns="0" tIns="0" rIns="0" bIns="0" rtlCol="0"/>
          <a:lstStyle/>
          <a:p>
            <a:endParaRPr/>
          </a:p>
        </p:txBody>
      </p:sp>
      <p:sp>
        <p:nvSpPr>
          <p:cNvPr id="71" name="object 71"/>
          <p:cNvSpPr txBox="1">
            <a:spLocks noGrp="1"/>
          </p:cNvSpPr>
          <p:nvPr>
            <p:ph type="sldNum" sz="quarter" idx="4294967295"/>
          </p:nvPr>
        </p:nvSpPr>
        <p:spPr>
          <a:xfrm>
            <a:off x="10146410" y="6462262"/>
            <a:ext cx="203200" cy="538609"/>
          </a:xfrm>
          <a:prstGeom prst="rect">
            <a:avLst/>
          </a:prstGeom>
        </p:spPr>
        <p:txBody>
          <a:bodyPr vert="horz" wrap="square" lIns="0" tIns="0" rIns="0" bIns="0" rtlCol="0">
            <a:spAutoFit/>
          </a:bodyPr>
          <a:lstStyle/>
          <a:p>
            <a:pPr marL="25400">
              <a:lnSpc>
                <a:spcPts val="1370"/>
              </a:lnSpc>
            </a:pPr>
            <a:fld id="{81D60167-4931-47E6-BA6A-407CBD079E47}" type="slidenum">
              <a:rPr dirty="0"/>
              <a:pPr marL="25400">
                <a:lnSpc>
                  <a:spcPts val="1370"/>
                </a:lnSpc>
              </a:pPr>
              <a:t>10</a:t>
            </a:fld>
            <a:endParaRPr dirty="0"/>
          </a:p>
        </p:txBody>
      </p:sp>
      <p:sp>
        <p:nvSpPr>
          <p:cNvPr id="64" name="吹き出し: 角を丸めた四角形 63"/>
          <p:cNvSpPr/>
          <p:nvPr/>
        </p:nvSpPr>
        <p:spPr>
          <a:xfrm>
            <a:off x="7240316" y="5250873"/>
            <a:ext cx="3774048" cy="1052945"/>
          </a:xfrm>
          <a:prstGeom prst="wedgeRoundRectCallout">
            <a:avLst>
              <a:gd name="adj1" fmla="val -103063"/>
              <a:gd name="adj2" fmla="val -19671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70C0"/>
                </a:solidFill>
              </a:rPr>
              <a:t>SIPS</a:t>
            </a:r>
            <a:r>
              <a:rPr kumimoji="1" lang="ja-JP" altLang="en-US" dirty="0">
                <a:solidFill>
                  <a:srgbClr val="0070C0"/>
                </a:solidFill>
              </a:rPr>
              <a:t>支払通知メッセージ</a:t>
            </a:r>
            <a:endParaRPr kumimoji="1" lang="en-US" altLang="ja-JP" dirty="0">
              <a:solidFill>
                <a:srgbClr val="0070C0"/>
              </a:solidFill>
            </a:endParaRPr>
          </a:p>
          <a:p>
            <a:pPr algn="ctr"/>
            <a:r>
              <a:rPr lang="ja-JP" altLang="en-US" dirty="0">
                <a:solidFill>
                  <a:srgbClr val="0070C0"/>
                </a:solidFill>
              </a:rPr>
              <a:t>（国連</a:t>
            </a:r>
            <a:r>
              <a:rPr lang="en-US" altLang="ja-JP" dirty="0">
                <a:solidFill>
                  <a:srgbClr val="0070C0"/>
                </a:solidFill>
              </a:rPr>
              <a:t>CEFACT</a:t>
            </a:r>
            <a:r>
              <a:rPr lang="ja-JP" altLang="en-US" dirty="0">
                <a:solidFill>
                  <a:srgbClr val="0070C0"/>
                </a:solidFill>
              </a:rPr>
              <a:t>標準）</a:t>
            </a:r>
            <a:endParaRPr kumimoji="1" lang="ja-JP" altLang="en-US" dirty="0">
              <a:solidFill>
                <a:srgbClr val="0070C0"/>
              </a:solidFill>
            </a:endParaRPr>
          </a:p>
        </p:txBody>
      </p:sp>
      <p:sp>
        <p:nvSpPr>
          <p:cNvPr id="68" name="テキスト ボックス 67"/>
          <p:cNvSpPr txBox="1"/>
          <p:nvPr/>
        </p:nvSpPr>
        <p:spPr>
          <a:xfrm>
            <a:off x="182965" y="45874"/>
            <a:ext cx="1778183" cy="369332"/>
          </a:xfrm>
          <a:prstGeom prst="rect">
            <a:avLst/>
          </a:prstGeom>
          <a:noFill/>
          <a:ln>
            <a:solidFill>
              <a:schemeClr val="accent1"/>
            </a:solidFill>
          </a:ln>
        </p:spPr>
        <p:txBody>
          <a:bodyPr wrap="square" rtlCol="0">
            <a:spAutoFit/>
          </a:bodyPr>
          <a:lstStyle/>
          <a:p>
            <a:pPr algn="ctr"/>
            <a:r>
              <a:rPr lang="ja-JP" altLang="en-US" b="1" dirty="0"/>
              <a:t>金融</a:t>
            </a:r>
            <a:r>
              <a:rPr lang="en-US" altLang="ja-JP" b="1" dirty="0"/>
              <a:t>EDI</a:t>
            </a:r>
            <a:endParaRPr kumimoji="1" lang="ja-JP" altLang="en-US" b="1" dirty="0"/>
          </a:p>
        </p:txBody>
      </p:sp>
    </p:spTree>
    <p:extLst>
      <p:ext uri="{BB962C8B-B14F-4D97-AF65-F5344CB8AC3E}">
        <p14:creationId xmlns:p14="http://schemas.microsoft.com/office/powerpoint/2010/main" val="71872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1662546" y="0"/>
            <a:ext cx="9254836" cy="6858000"/>
          </a:xfrm>
          <a:prstGeom prst="rect">
            <a:avLst/>
          </a:prstGeom>
        </p:spPr>
      </p:pic>
      <p:sp>
        <p:nvSpPr>
          <p:cNvPr id="6" name="テキスト ボックス 5"/>
          <p:cNvSpPr txBox="1"/>
          <p:nvPr/>
        </p:nvSpPr>
        <p:spPr>
          <a:xfrm>
            <a:off x="182965" y="45874"/>
            <a:ext cx="1272209" cy="369332"/>
          </a:xfrm>
          <a:prstGeom prst="rect">
            <a:avLst/>
          </a:prstGeom>
          <a:noFill/>
          <a:ln>
            <a:solidFill>
              <a:schemeClr val="accent1"/>
            </a:solidFill>
          </a:ln>
        </p:spPr>
        <p:txBody>
          <a:bodyPr wrap="square" rtlCol="0">
            <a:spAutoFit/>
          </a:bodyPr>
          <a:lstStyle/>
          <a:p>
            <a:pPr algn="ctr"/>
            <a:r>
              <a:rPr lang="ja-JP" altLang="en-US" b="1" dirty="0"/>
              <a:t>金融</a:t>
            </a:r>
            <a:r>
              <a:rPr lang="en-US" altLang="ja-JP" b="1" dirty="0"/>
              <a:t>EDI</a:t>
            </a:r>
            <a:endParaRPr kumimoji="1" lang="ja-JP" altLang="en-US" b="1" dirty="0"/>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11</a:t>
            </a:fld>
            <a:endParaRPr kumimoji="1" lang="ja-JP" altLang="en-US"/>
          </a:p>
        </p:txBody>
      </p:sp>
    </p:spTree>
    <p:extLst>
      <p:ext uri="{BB962C8B-B14F-4D97-AF65-F5344CB8AC3E}">
        <p14:creationId xmlns:p14="http://schemas.microsoft.com/office/powerpoint/2010/main" val="2899790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1938992"/>
          </a:xfrm>
          <a:prstGeom prst="rect">
            <a:avLst/>
          </a:prstGeom>
          <a:noFill/>
        </p:spPr>
        <p:txBody>
          <a:bodyPr wrap="square" rtlCol="0">
            <a:spAutoFit/>
          </a:bodyPr>
          <a:lstStyle/>
          <a:p>
            <a:r>
              <a:rPr kumimoji="1" lang="ja-JP" altLang="en-US" sz="2000" dirty="0"/>
              <a:t>国連</a:t>
            </a:r>
            <a:r>
              <a:rPr lang="en-US" altLang="ja-JP" sz="2000" dirty="0"/>
              <a:t>CEFACT</a:t>
            </a:r>
            <a:r>
              <a:rPr lang="ja-JP" altLang="en-US" sz="2000" dirty="0"/>
              <a:t>において、</a:t>
            </a:r>
            <a:r>
              <a:rPr lang="en-US" altLang="ja-JP" sz="2000" dirty="0"/>
              <a:t>UN/EDIFACT</a:t>
            </a:r>
            <a:r>
              <a:rPr lang="ja-JP" altLang="en-US" sz="2000" dirty="0"/>
              <a:t>ベースの</a:t>
            </a:r>
            <a:r>
              <a:rPr lang="en-US" altLang="ja-JP" sz="2000" dirty="0"/>
              <a:t>DELFOR/DELJIT</a:t>
            </a:r>
            <a:r>
              <a:rPr lang="ja-JP" altLang="en-US" sz="2000" dirty="0"/>
              <a:t>後継の</a:t>
            </a:r>
            <a:r>
              <a:rPr lang="en-US" altLang="ja-JP" sz="2000" dirty="0" err="1"/>
              <a:t>ebXML</a:t>
            </a:r>
            <a:r>
              <a:rPr lang="ja-JP" altLang="en-US" sz="2000" dirty="0"/>
              <a:t>メッセージ開発は、欧州の航空機宇宙業界（</a:t>
            </a:r>
            <a:r>
              <a:rPr lang="en-US" altLang="ja-JP" sz="2000" dirty="0">
                <a:solidFill>
                  <a:srgbClr val="FF0000"/>
                </a:solidFill>
              </a:rPr>
              <a:t>BAI: Boost Aero</a:t>
            </a:r>
            <a:r>
              <a:rPr lang="ja-JP" altLang="en-US" sz="2000" dirty="0">
                <a:solidFill>
                  <a:srgbClr val="FF0000"/>
                </a:solidFill>
              </a:rPr>
              <a:t> </a:t>
            </a:r>
            <a:r>
              <a:rPr lang="en-US" altLang="ja-JP" sz="2000" dirty="0">
                <a:solidFill>
                  <a:srgbClr val="FF0000"/>
                </a:solidFill>
              </a:rPr>
              <a:t>International</a:t>
            </a:r>
            <a:r>
              <a:rPr lang="ja-JP" altLang="en-US" sz="2000" dirty="0"/>
              <a:t>）がスケジューリング・サプライチェーンとして、</a:t>
            </a:r>
            <a:r>
              <a:rPr lang="en-US" altLang="ja-JP" sz="2000" dirty="0"/>
              <a:t>2005</a:t>
            </a:r>
            <a:r>
              <a:rPr lang="ja-JP" altLang="en-US" sz="2000" dirty="0"/>
              <a:t>年より手掛け、</a:t>
            </a:r>
            <a:r>
              <a:rPr lang="en-US" altLang="ja-JP" sz="2000" dirty="0"/>
              <a:t>2008</a:t>
            </a:r>
            <a:r>
              <a:rPr lang="ja-JP" altLang="en-US" sz="2000" dirty="0"/>
              <a:t>年に国連</a:t>
            </a:r>
            <a:r>
              <a:rPr lang="en-US" altLang="ja-JP" sz="2000" dirty="0"/>
              <a:t>CEFACT</a:t>
            </a:r>
            <a:r>
              <a:rPr lang="ja-JP" altLang="en-US" sz="2000" dirty="0"/>
              <a:t>共通辞書として公開された。本プロジェクトは、その後の新しいビジネスモデルの反映や自動車等他の製造業全般に展開させるために、</a:t>
            </a:r>
            <a:r>
              <a:rPr lang="en-US" altLang="ja-JP" sz="2000" dirty="0">
                <a:solidFill>
                  <a:srgbClr val="FF0000"/>
                </a:solidFill>
              </a:rPr>
              <a:t>BAI</a:t>
            </a:r>
            <a:r>
              <a:rPr lang="ja-JP" altLang="en-US" sz="2000" dirty="0"/>
              <a:t>と</a:t>
            </a:r>
            <a:r>
              <a:rPr lang="en-US" altLang="ja-JP" sz="2000" dirty="0"/>
              <a:t>SIPS</a:t>
            </a:r>
            <a:r>
              <a:rPr lang="ja-JP" altLang="en-US" sz="2000" dirty="0"/>
              <a:t>が共同で国連</a:t>
            </a:r>
            <a:r>
              <a:rPr lang="en-US" altLang="ja-JP" sz="2000" dirty="0"/>
              <a:t>CEFACT</a:t>
            </a:r>
            <a:r>
              <a:rPr lang="ja-JP" altLang="en-US" sz="2000" dirty="0"/>
              <a:t>へ改訂版開発の提案を行ったものである。</a:t>
            </a:r>
            <a:endParaRPr kumimoji="1" lang="ja-JP" altLang="en-US" sz="2000" dirty="0"/>
          </a:p>
        </p:txBody>
      </p:sp>
      <p:sp>
        <p:nvSpPr>
          <p:cNvPr id="5" name="正方形/長方形 4"/>
          <p:cNvSpPr/>
          <p:nvPr/>
        </p:nvSpPr>
        <p:spPr>
          <a:xfrm>
            <a:off x="3465095" y="4416810"/>
            <a:ext cx="8131339" cy="2062103"/>
          </a:xfrm>
          <a:prstGeom prst="rect">
            <a:avLst/>
          </a:prstGeom>
          <a:ln>
            <a:solidFill>
              <a:schemeClr val="accent1"/>
            </a:solidFill>
          </a:ln>
        </p:spPr>
        <p:txBody>
          <a:bodyPr wrap="square">
            <a:spAutoFit/>
          </a:bodyPr>
          <a:lstStyle/>
          <a:p>
            <a:r>
              <a:rPr lang="ja-JP" altLang="ja-JP" sz="1600" b="1" dirty="0">
                <a:solidFill>
                  <a:srgbClr val="FF0000"/>
                </a:solidFill>
                <a:effectLst/>
              </a:rPr>
              <a:t>Boost Aero</a:t>
            </a:r>
            <a:r>
              <a:rPr lang="en-US" altLang="ja-JP" sz="1600" b="1" dirty="0">
                <a:solidFill>
                  <a:srgbClr val="FF0000"/>
                </a:solidFill>
                <a:effectLst/>
              </a:rPr>
              <a:t> International</a:t>
            </a:r>
            <a:r>
              <a:rPr lang="ja-JP" altLang="ja-JP" sz="1600" b="1" dirty="0">
                <a:solidFill>
                  <a:srgbClr val="FF0000"/>
                </a:solidFill>
                <a:effectLst/>
              </a:rPr>
              <a:t> について</a:t>
            </a:r>
          </a:p>
          <a:p>
            <a:r>
              <a:rPr lang="ja-JP" altLang="ja-JP" sz="1600" dirty="0">
                <a:effectLst/>
              </a:rPr>
              <a:t>Boost</a:t>
            </a:r>
            <a:r>
              <a:rPr lang="en-US" altLang="ja-JP" sz="1600" dirty="0">
                <a:effectLst/>
              </a:rPr>
              <a:t> </a:t>
            </a:r>
            <a:r>
              <a:rPr lang="ja-JP" altLang="ja-JP" sz="1600" dirty="0">
                <a:effectLst/>
              </a:rPr>
              <a:t>Aero</a:t>
            </a:r>
            <a:r>
              <a:rPr lang="en-US" altLang="ja-JP" sz="1600" dirty="0">
                <a:effectLst/>
              </a:rPr>
              <a:t> </a:t>
            </a:r>
            <a:r>
              <a:rPr lang="en-US" altLang="ja-JP" sz="1600" dirty="0"/>
              <a:t>International</a:t>
            </a:r>
            <a:r>
              <a:rPr lang="ja-JP" altLang="ja-JP" sz="1600" dirty="0">
                <a:effectLst/>
              </a:rPr>
              <a:t>は、</a:t>
            </a:r>
            <a:r>
              <a:rPr lang="ja-JP" altLang="en-US" sz="1600" dirty="0">
                <a:effectLst/>
              </a:rPr>
              <a:t>国際航空宇宙／防衛産業のサプライチェーンに関するプロセスと</a:t>
            </a:r>
            <a:r>
              <a:rPr lang="en-US" altLang="ja-JP" sz="1600" dirty="0"/>
              <a:t>EDI</a:t>
            </a:r>
            <a:r>
              <a:rPr lang="ja-JP" altLang="en-US" sz="1600" dirty="0"/>
              <a:t>標準の定義と開発を行う業界組織である。</a:t>
            </a:r>
            <a:r>
              <a:rPr lang="en-US" altLang="ja-JP" sz="1600" dirty="0" err="1"/>
              <a:t>BoostAeroSpace</a:t>
            </a:r>
            <a:r>
              <a:rPr lang="ja-JP" altLang="en-US" sz="1600" dirty="0"/>
              <a:t>は、</a:t>
            </a:r>
            <a:r>
              <a:rPr lang="ja-JP" altLang="ja-JP" sz="1600" dirty="0">
                <a:effectLst/>
              </a:rPr>
              <a:t>Airbus社、 Dassault Aviation社、 EADS社、 Safran社およびThales社によって構築されたデジタル・ハブであり、OEMと各階層のサプライヤー(中堅企業)からなるバリューチェーン全体におけるデジタル・プロセスやツールの展開とスピードの向上を可能に</a:t>
            </a:r>
            <a:r>
              <a:rPr lang="ja-JP" altLang="en-US" sz="1600" dirty="0"/>
              <a:t>する</a:t>
            </a:r>
            <a:r>
              <a:rPr lang="ja-JP" altLang="ja-JP" sz="1600" dirty="0">
                <a:effectLst/>
              </a:rPr>
              <a:t>。デジタル・ハブは、民間および軍事プログラムのための高度な、複数の階層をまたぐPLM、SCM、コラボレーションおよびセキュリティ機能群を提供してい</a:t>
            </a:r>
            <a:r>
              <a:rPr lang="ja-JP" altLang="en-US" sz="1600" dirty="0">
                <a:effectLst/>
              </a:rPr>
              <a:t>る</a:t>
            </a:r>
            <a:r>
              <a:rPr lang="ja-JP" altLang="ja-JP" sz="1600" dirty="0">
                <a:effectLst/>
              </a:rPr>
              <a:t>。</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kumimoji="1" lang="ja-JP" altLang="en-US" sz="2800" b="1" dirty="0"/>
              <a:t>背景</a:t>
            </a:r>
          </a:p>
        </p:txBody>
      </p:sp>
      <p:sp>
        <p:nvSpPr>
          <p:cNvPr id="7" name="スライド番号プレースホルダー 6"/>
          <p:cNvSpPr>
            <a:spLocks noGrp="1"/>
          </p:cNvSpPr>
          <p:nvPr>
            <p:ph type="sldNum" sz="quarter" idx="12"/>
          </p:nvPr>
        </p:nvSpPr>
        <p:spPr/>
        <p:txBody>
          <a:bodyPr/>
          <a:lstStyle/>
          <a:p>
            <a:fld id="{CB4FD524-B8A5-4395-B9F4-C78AD24489BD}" type="slidenum">
              <a:rPr kumimoji="1" lang="ja-JP" altLang="en-US" smtClean="0"/>
              <a:t>12</a:t>
            </a:fld>
            <a:endParaRPr kumimoji="1" lang="ja-JP" altLang="en-US"/>
          </a:p>
        </p:txBody>
      </p:sp>
    </p:spTree>
    <p:extLst>
      <p:ext uri="{BB962C8B-B14F-4D97-AF65-F5344CB8AC3E}">
        <p14:creationId xmlns:p14="http://schemas.microsoft.com/office/powerpoint/2010/main" val="3761639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ローチャート: 代替処理 2"/>
          <p:cNvSpPr/>
          <p:nvPr/>
        </p:nvSpPr>
        <p:spPr>
          <a:xfrm>
            <a:off x="1864895" y="1419726"/>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発注者</a:t>
            </a:r>
          </a:p>
        </p:txBody>
      </p:sp>
      <p:sp>
        <p:nvSpPr>
          <p:cNvPr id="4" name="フローチャート: 代替処理 3"/>
          <p:cNvSpPr/>
          <p:nvPr/>
        </p:nvSpPr>
        <p:spPr>
          <a:xfrm>
            <a:off x="7792453" y="1419725"/>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受注者</a:t>
            </a:r>
          </a:p>
        </p:txBody>
      </p:sp>
      <p:sp>
        <p:nvSpPr>
          <p:cNvPr id="7" name="テキスト ボックス 6"/>
          <p:cNvSpPr txBox="1"/>
          <p:nvPr/>
        </p:nvSpPr>
        <p:spPr>
          <a:xfrm>
            <a:off x="2273968" y="397042"/>
            <a:ext cx="7062537" cy="584775"/>
          </a:xfrm>
          <a:prstGeom prst="rect">
            <a:avLst/>
          </a:prstGeom>
          <a:noFill/>
        </p:spPr>
        <p:txBody>
          <a:bodyPr wrap="square" rtlCol="0">
            <a:spAutoFit/>
          </a:bodyPr>
          <a:lstStyle/>
          <a:p>
            <a:pPr algn="ctr"/>
            <a:r>
              <a:rPr kumimoji="1" lang="ja-JP" altLang="en-US" sz="3200" b="1" dirty="0"/>
              <a:t>スケジューリング</a:t>
            </a:r>
            <a:r>
              <a:rPr lang="en-US" altLang="ja-JP" sz="3200" b="1" dirty="0"/>
              <a:t>SCM</a:t>
            </a:r>
            <a:r>
              <a:rPr lang="ja-JP" altLang="en-US" sz="3200" b="1" dirty="0"/>
              <a:t>基本プロセス</a:t>
            </a:r>
            <a:endParaRPr kumimoji="1" lang="ja-JP" altLang="en-US" sz="3200" b="1" dirty="0"/>
          </a:p>
        </p:txBody>
      </p:sp>
      <p:cxnSp>
        <p:nvCxnSpPr>
          <p:cNvPr id="8" name="直線矢印コネクタ 7"/>
          <p:cNvCxnSpPr/>
          <p:nvPr/>
        </p:nvCxnSpPr>
        <p:spPr>
          <a:xfrm>
            <a:off x="4558230" y="2267015"/>
            <a:ext cx="3019926"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4558230" y="1850455"/>
            <a:ext cx="3019926"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2942390" y="3545213"/>
            <a:ext cx="6095331" cy="11495"/>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2942390" y="4340368"/>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2942390" y="525013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034397" y="613021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244342" y="1903294"/>
            <a:ext cx="3548111" cy="646331"/>
          </a:xfrm>
          <a:prstGeom prst="rect">
            <a:avLst/>
          </a:prstGeom>
          <a:noFill/>
        </p:spPr>
        <p:txBody>
          <a:bodyPr wrap="square" rtlCol="0">
            <a:spAutoFit/>
          </a:bodyPr>
          <a:lstStyle/>
          <a:p>
            <a:pPr algn="ctr"/>
            <a:r>
              <a:rPr kumimoji="1" lang="en-US" altLang="ja-JP" sz="2400" dirty="0"/>
              <a:t>CISDF</a:t>
            </a:r>
          </a:p>
          <a:p>
            <a:pPr algn="ctr"/>
            <a:r>
              <a:rPr lang="en-US" altLang="ja-JP" sz="1200" dirty="0"/>
              <a:t>Cross Industry Scheduling Demand Forecast</a:t>
            </a:r>
            <a:endParaRPr kumimoji="1" lang="ja-JP" altLang="en-US" sz="1200" dirty="0"/>
          </a:p>
        </p:txBody>
      </p:sp>
      <p:sp>
        <p:nvSpPr>
          <p:cNvPr id="17" name="テキスト ボックス 16"/>
          <p:cNvSpPr txBox="1"/>
          <p:nvPr/>
        </p:nvSpPr>
        <p:spPr>
          <a:xfrm>
            <a:off x="4294137" y="3130514"/>
            <a:ext cx="3548111" cy="646331"/>
          </a:xfrm>
          <a:prstGeom prst="rect">
            <a:avLst/>
          </a:prstGeom>
          <a:noFill/>
        </p:spPr>
        <p:txBody>
          <a:bodyPr wrap="square" rtlCol="0">
            <a:spAutoFit/>
          </a:bodyPr>
          <a:lstStyle/>
          <a:p>
            <a:pPr algn="ctr"/>
            <a:r>
              <a:rPr kumimoji="1" lang="en-US" altLang="ja-JP" sz="2400" dirty="0"/>
              <a:t>CISSI</a:t>
            </a:r>
          </a:p>
          <a:p>
            <a:pPr algn="ctr"/>
            <a:r>
              <a:rPr lang="en-US" altLang="ja-JP" sz="1200" dirty="0"/>
              <a:t>Cross Industry Scheduling Supply Instruction</a:t>
            </a:r>
            <a:endParaRPr kumimoji="1" lang="ja-JP" altLang="en-US" sz="1200" dirty="0"/>
          </a:p>
        </p:txBody>
      </p:sp>
      <p:sp>
        <p:nvSpPr>
          <p:cNvPr id="18" name="テキスト ボックス 17"/>
          <p:cNvSpPr txBox="1"/>
          <p:nvPr/>
        </p:nvSpPr>
        <p:spPr>
          <a:xfrm>
            <a:off x="4355432" y="3937246"/>
            <a:ext cx="3548111" cy="646331"/>
          </a:xfrm>
          <a:prstGeom prst="rect">
            <a:avLst/>
          </a:prstGeom>
          <a:noFill/>
        </p:spPr>
        <p:txBody>
          <a:bodyPr wrap="square" rtlCol="0">
            <a:spAutoFit/>
          </a:bodyPr>
          <a:lstStyle/>
          <a:p>
            <a:pPr algn="ctr"/>
            <a:r>
              <a:rPr kumimoji="1" lang="en-US" altLang="ja-JP" sz="2400" dirty="0"/>
              <a:t>CISSN</a:t>
            </a:r>
          </a:p>
          <a:p>
            <a:pPr algn="ctr"/>
            <a:r>
              <a:rPr lang="en-US" altLang="ja-JP" sz="1200" dirty="0"/>
              <a:t>Cross Industry Scheduling Supply Notification</a:t>
            </a:r>
            <a:endParaRPr kumimoji="1" lang="ja-JP" altLang="en-US" sz="1200" dirty="0"/>
          </a:p>
        </p:txBody>
      </p:sp>
      <p:sp>
        <p:nvSpPr>
          <p:cNvPr id="19" name="テキスト ボックス 18"/>
          <p:cNvSpPr txBox="1"/>
          <p:nvPr/>
        </p:nvSpPr>
        <p:spPr>
          <a:xfrm>
            <a:off x="4355432" y="4849851"/>
            <a:ext cx="3548111" cy="646331"/>
          </a:xfrm>
          <a:prstGeom prst="rect">
            <a:avLst/>
          </a:prstGeom>
          <a:noFill/>
        </p:spPr>
        <p:txBody>
          <a:bodyPr wrap="square" rtlCol="0">
            <a:spAutoFit/>
          </a:bodyPr>
          <a:lstStyle/>
          <a:p>
            <a:pPr algn="ctr"/>
            <a:r>
              <a:rPr kumimoji="1" lang="en-US" altLang="ja-JP" sz="2400" dirty="0"/>
              <a:t>CIDD</a:t>
            </a:r>
          </a:p>
          <a:p>
            <a:pPr algn="ctr"/>
            <a:r>
              <a:rPr lang="en-US" altLang="ja-JP" sz="1200" dirty="0"/>
              <a:t>Cross Industry Delivery Dispatch Advice</a:t>
            </a:r>
            <a:endParaRPr kumimoji="1" lang="ja-JP" altLang="en-US" sz="1200" dirty="0"/>
          </a:p>
        </p:txBody>
      </p:sp>
      <p:sp>
        <p:nvSpPr>
          <p:cNvPr id="20" name="テキスト ボックス 19"/>
          <p:cNvSpPr txBox="1"/>
          <p:nvPr/>
        </p:nvSpPr>
        <p:spPr>
          <a:xfrm>
            <a:off x="4355432" y="5754153"/>
            <a:ext cx="3548111" cy="646331"/>
          </a:xfrm>
          <a:prstGeom prst="rect">
            <a:avLst/>
          </a:prstGeom>
          <a:noFill/>
        </p:spPr>
        <p:txBody>
          <a:bodyPr wrap="square" rtlCol="0">
            <a:spAutoFit/>
          </a:bodyPr>
          <a:lstStyle/>
          <a:p>
            <a:pPr algn="ctr"/>
            <a:r>
              <a:rPr kumimoji="1" lang="en-US" altLang="ja-JP" sz="2400" dirty="0"/>
              <a:t>CII</a:t>
            </a:r>
          </a:p>
          <a:p>
            <a:pPr algn="ctr"/>
            <a:r>
              <a:rPr lang="en-US" altLang="ja-JP" sz="1200" dirty="0"/>
              <a:t>Cross Industry Invoice</a:t>
            </a:r>
            <a:endParaRPr kumimoji="1" lang="ja-JP" altLang="en-US" sz="1200" dirty="0"/>
          </a:p>
        </p:txBody>
      </p:sp>
      <p:sp>
        <p:nvSpPr>
          <p:cNvPr id="21" name="テキスト ボックス 20"/>
          <p:cNvSpPr txBox="1"/>
          <p:nvPr/>
        </p:nvSpPr>
        <p:spPr>
          <a:xfrm>
            <a:off x="5148010" y="1383801"/>
            <a:ext cx="1962953" cy="369332"/>
          </a:xfrm>
          <a:prstGeom prst="rect">
            <a:avLst/>
          </a:prstGeom>
          <a:noFill/>
          <a:ln>
            <a:solidFill>
              <a:schemeClr val="accent1"/>
            </a:solidFill>
          </a:ln>
        </p:spPr>
        <p:txBody>
          <a:bodyPr wrap="square" rtlCol="0">
            <a:spAutoFit/>
          </a:bodyPr>
          <a:lstStyle/>
          <a:p>
            <a:pPr algn="ctr"/>
            <a:r>
              <a:rPr kumimoji="1" lang="ja-JP" altLang="en-US" dirty="0"/>
              <a:t>需要予測：調整</a:t>
            </a:r>
          </a:p>
        </p:txBody>
      </p:sp>
      <p:sp>
        <p:nvSpPr>
          <p:cNvPr id="22" name="テキスト ボックス 21"/>
          <p:cNvSpPr txBox="1"/>
          <p:nvPr/>
        </p:nvSpPr>
        <p:spPr>
          <a:xfrm>
            <a:off x="2929022" y="3049972"/>
            <a:ext cx="1962953" cy="369332"/>
          </a:xfrm>
          <a:prstGeom prst="rect">
            <a:avLst/>
          </a:prstGeom>
          <a:noFill/>
          <a:ln>
            <a:solidFill>
              <a:schemeClr val="accent1"/>
            </a:solidFill>
          </a:ln>
        </p:spPr>
        <p:txBody>
          <a:bodyPr wrap="square" rtlCol="0">
            <a:spAutoFit/>
          </a:bodyPr>
          <a:lstStyle/>
          <a:p>
            <a:pPr algn="ctr"/>
            <a:r>
              <a:rPr lang="ja-JP" altLang="en-US" dirty="0"/>
              <a:t>納入指示：便毎</a:t>
            </a:r>
            <a:endParaRPr kumimoji="1" lang="ja-JP" altLang="en-US" dirty="0"/>
          </a:p>
        </p:txBody>
      </p:sp>
      <p:sp>
        <p:nvSpPr>
          <p:cNvPr id="23" name="テキスト ボックス 22"/>
          <p:cNvSpPr txBox="1"/>
          <p:nvPr/>
        </p:nvSpPr>
        <p:spPr>
          <a:xfrm>
            <a:off x="7113004" y="3832254"/>
            <a:ext cx="2691396" cy="369332"/>
          </a:xfrm>
          <a:prstGeom prst="rect">
            <a:avLst/>
          </a:prstGeom>
          <a:noFill/>
          <a:ln>
            <a:solidFill>
              <a:schemeClr val="accent1"/>
            </a:solidFill>
          </a:ln>
        </p:spPr>
        <p:txBody>
          <a:bodyPr wrap="square" rtlCol="0">
            <a:spAutoFit/>
          </a:bodyPr>
          <a:lstStyle/>
          <a:p>
            <a:pPr algn="ctr"/>
            <a:r>
              <a:rPr lang="ja-JP" altLang="en-US" dirty="0"/>
              <a:t>納入通知：差異の場合</a:t>
            </a:r>
            <a:endParaRPr kumimoji="1" lang="ja-JP" altLang="en-US" dirty="0"/>
          </a:p>
        </p:txBody>
      </p:sp>
      <p:sp>
        <p:nvSpPr>
          <p:cNvPr id="24" name="テキスト ボックス 23"/>
          <p:cNvSpPr txBox="1"/>
          <p:nvPr/>
        </p:nvSpPr>
        <p:spPr>
          <a:xfrm>
            <a:off x="7113004" y="4756031"/>
            <a:ext cx="2691396" cy="369332"/>
          </a:xfrm>
          <a:prstGeom prst="rect">
            <a:avLst/>
          </a:prstGeom>
          <a:noFill/>
          <a:ln>
            <a:solidFill>
              <a:schemeClr val="accent1"/>
            </a:solidFill>
          </a:ln>
        </p:spPr>
        <p:txBody>
          <a:bodyPr wrap="square" rtlCol="0">
            <a:spAutoFit/>
          </a:bodyPr>
          <a:lstStyle/>
          <a:p>
            <a:pPr algn="ctr"/>
            <a:r>
              <a:rPr lang="ja-JP" altLang="en-US" dirty="0"/>
              <a:t>出荷通知：日毎</a:t>
            </a:r>
            <a:endParaRPr kumimoji="1" lang="ja-JP" altLang="en-US" dirty="0"/>
          </a:p>
        </p:txBody>
      </p:sp>
      <p:sp>
        <p:nvSpPr>
          <p:cNvPr id="25" name="テキスト ボックス 24"/>
          <p:cNvSpPr txBox="1"/>
          <p:nvPr/>
        </p:nvSpPr>
        <p:spPr>
          <a:xfrm>
            <a:off x="7113004" y="5618895"/>
            <a:ext cx="2691396" cy="369332"/>
          </a:xfrm>
          <a:prstGeom prst="rect">
            <a:avLst/>
          </a:prstGeom>
          <a:noFill/>
          <a:ln>
            <a:solidFill>
              <a:schemeClr val="accent1"/>
            </a:solidFill>
          </a:ln>
        </p:spPr>
        <p:txBody>
          <a:bodyPr wrap="square" rtlCol="0">
            <a:spAutoFit/>
          </a:bodyPr>
          <a:lstStyle/>
          <a:p>
            <a:pPr algn="ctr"/>
            <a:r>
              <a:rPr lang="ja-JP" altLang="en-US" dirty="0"/>
              <a:t>請求：月毎</a:t>
            </a:r>
            <a:endParaRPr kumimoji="1" lang="ja-JP" altLang="en-US" dirty="0"/>
          </a:p>
        </p:txBody>
      </p:sp>
      <p:sp>
        <p:nvSpPr>
          <p:cNvPr id="26" name="テキスト ボックス 25"/>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13</a:t>
            </a:fld>
            <a:endParaRPr kumimoji="1" lang="ja-JP" altLang="en-US"/>
          </a:p>
        </p:txBody>
      </p:sp>
    </p:spTree>
    <p:extLst>
      <p:ext uri="{BB962C8B-B14F-4D97-AF65-F5344CB8AC3E}">
        <p14:creationId xmlns:p14="http://schemas.microsoft.com/office/powerpoint/2010/main" val="3275672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363578" y="1074821"/>
            <a:ext cx="9111915" cy="4684295"/>
          </a:xfrm>
          <a:prstGeom prst="rect">
            <a:avLst/>
          </a:prstGeom>
          <a:noFill/>
          <a:ln>
            <a:noFill/>
          </a:ln>
        </p:spPr>
      </p:pic>
      <p:sp>
        <p:nvSpPr>
          <p:cNvPr id="3" name="テキスト ボックス 2"/>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4" name="スライド番号プレースホルダー 3"/>
          <p:cNvSpPr>
            <a:spLocks noGrp="1"/>
          </p:cNvSpPr>
          <p:nvPr>
            <p:ph type="sldNum" sz="quarter" idx="12"/>
          </p:nvPr>
        </p:nvSpPr>
        <p:spPr/>
        <p:txBody>
          <a:bodyPr/>
          <a:lstStyle/>
          <a:p>
            <a:fld id="{CB4FD524-B8A5-4395-B9F4-C78AD24489BD}" type="slidenum">
              <a:rPr kumimoji="1" lang="ja-JP" altLang="en-US" smtClean="0"/>
              <a:t>14</a:t>
            </a:fld>
            <a:endParaRPr kumimoji="1" lang="ja-JP" altLang="en-US"/>
          </a:p>
        </p:txBody>
      </p:sp>
    </p:spTree>
    <p:extLst>
      <p:ext uri="{BB962C8B-B14F-4D97-AF65-F5344CB8AC3E}">
        <p14:creationId xmlns:p14="http://schemas.microsoft.com/office/powerpoint/2010/main" val="1049620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60400" y="2099211"/>
            <a:ext cx="3972560" cy="1903829"/>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89496" y="1605049"/>
            <a:ext cx="4219944" cy="369332"/>
          </a:xfrm>
          <a:prstGeom prst="rect">
            <a:avLst/>
          </a:prstGeom>
          <a:noFill/>
        </p:spPr>
        <p:txBody>
          <a:bodyPr wrap="square" rtlCol="0">
            <a:spAutoFit/>
          </a:bodyPr>
          <a:lstStyle/>
          <a:p>
            <a:r>
              <a:rPr lang="ja-JP" altLang="en-US" dirty="0"/>
              <a:t>英語名：</a:t>
            </a:r>
            <a:r>
              <a:rPr lang="en-US" altLang="ja-JP" dirty="0"/>
              <a:t>Logistics</a:t>
            </a:r>
            <a:r>
              <a:rPr kumimoji="1" lang="en-US" altLang="ja-JP" dirty="0"/>
              <a:t>_ Identification Tag </a:t>
            </a:r>
            <a:endParaRPr kumimoji="1" lang="ja-JP" altLang="en-US" dirty="0"/>
          </a:p>
        </p:txBody>
      </p:sp>
      <p:sp>
        <p:nvSpPr>
          <p:cNvPr id="6" name="テキスト ボックス 5"/>
          <p:cNvSpPr txBox="1"/>
          <p:nvPr/>
        </p:nvSpPr>
        <p:spPr>
          <a:xfrm>
            <a:off x="5852160" y="182880"/>
            <a:ext cx="3058160" cy="1015663"/>
          </a:xfrm>
          <a:prstGeom prst="rect">
            <a:avLst/>
          </a:prstGeom>
          <a:noFill/>
          <a:ln>
            <a:solidFill>
              <a:schemeClr val="accent1">
                <a:shade val="50000"/>
              </a:schemeClr>
            </a:solidFill>
          </a:ln>
        </p:spPr>
        <p:txBody>
          <a:bodyPr wrap="square" rtlCol="0">
            <a:spAutoFit/>
          </a:bodyPr>
          <a:lstStyle/>
          <a:p>
            <a:r>
              <a:rPr lang="ja-JP" altLang="en-US" sz="1200" dirty="0"/>
              <a:t>サイズ（</a:t>
            </a:r>
            <a:r>
              <a:rPr lang="en-US" altLang="ja-JP" sz="1200" dirty="0"/>
              <a:t>Size</a:t>
            </a:r>
            <a:r>
              <a:rPr lang="ja-JP" altLang="en-US" sz="1200" dirty="0"/>
              <a:t>）</a:t>
            </a:r>
            <a:endParaRPr lang="en-US" altLang="ja-JP" sz="1200" dirty="0"/>
          </a:p>
          <a:p>
            <a:r>
              <a:rPr kumimoji="1" lang="en-US" altLang="ja-JP" sz="1200" dirty="0"/>
              <a:t>01: 210mm x 297mm (A4)</a:t>
            </a:r>
          </a:p>
          <a:p>
            <a:r>
              <a:rPr lang="en-US" altLang="ja-JP" sz="1200" dirty="0"/>
              <a:t>02: 210mm x 99mm</a:t>
            </a:r>
          </a:p>
          <a:p>
            <a:r>
              <a:rPr kumimoji="1" lang="en-US" altLang="ja-JP" sz="1200" dirty="0"/>
              <a:t>03: 200mm x 85mm</a:t>
            </a:r>
          </a:p>
          <a:p>
            <a:r>
              <a:rPr lang="en-US" altLang="ja-JP" sz="1200" dirty="0"/>
              <a:t>04: 100mm x 200mm</a:t>
            </a:r>
            <a:endParaRPr kumimoji="1" lang="ja-JP" altLang="en-US" sz="1200" dirty="0"/>
          </a:p>
        </p:txBody>
      </p:sp>
      <p:cxnSp>
        <p:nvCxnSpPr>
          <p:cNvPr id="8" name="直線コネクタ 7"/>
          <p:cNvCxnSpPr/>
          <p:nvPr/>
        </p:nvCxnSpPr>
        <p:spPr>
          <a:xfrm flipV="1">
            <a:off x="5852160" y="426720"/>
            <a:ext cx="3058160" cy="1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09440" y="1016000"/>
            <a:ext cx="1442720" cy="104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2"/>
          <a:stretch>
            <a:fillRect/>
          </a:stretch>
        </p:blipFill>
        <p:spPr>
          <a:xfrm>
            <a:off x="8717280" y="1975259"/>
            <a:ext cx="2819280" cy="1223344"/>
          </a:xfrm>
          <a:prstGeom prst="rect">
            <a:avLst/>
          </a:prstGeom>
        </p:spPr>
      </p:pic>
      <p:pic>
        <p:nvPicPr>
          <p:cNvPr id="12" name="図 11"/>
          <p:cNvPicPr>
            <a:picLocks noChangeAspect="1"/>
          </p:cNvPicPr>
          <p:nvPr/>
        </p:nvPicPr>
        <p:blipFill>
          <a:blip r:embed="rId3"/>
          <a:stretch>
            <a:fillRect/>
          </a:stretch>
        </p:blipFill>
        <p:spPr>
          <a:xfrm>
            <a:off x="8717280" y="3410117"/>
            <a:ext cx="2390960" cy="1130403"/>
          </a:xfrm>
          <a:prstGeom prst="rect">
            <a:avLst/>
          </a:prstGeom>
        </p:spPr>
      </p:pic>
      <p:sp>
        <p:nvSpPr>
          <p:cNvPr id="13" name="テキスト ボックス 12"/>
          <p:cNvSpPr txBox="1"/>
          <p:nvPr/>
        </p:nvSpPr>
        <p:spPr>
          <a:xfrm>
            <a:off x="8470840" y="1427557"/>
            <a:ext cx="3312160" cy="3139321"/>
          </a:xfrm>
          <a:prstGeom prst="rect">
            <a:avLst/>
          </a:prstGeom>
          <a:noFill/>
          <a:ln>
            <a:solidFill>
              <a:schemeClr val="accent1"/>
            </a:solidFill>
          </a:ln>
        </p:spPr>
        <p:txBody>
          <a:bodyPr wrap="square" rtlCol="0">
            <a:spAutoFit/>
          </a:bodyPr>
          <a:lstStyle/>
          <a:p>
            <a:r>
              <a:rPr lang="ja-JP" altLang="en-US" dirty="0"/>
              <a:t>現品票形式（</a:t>
            </a:r>
            <a:r>
              <a:rPr lang="en-US" altLang="ja-JP" dirty="0"/>
              <a:t>Type</a:t>
            </a:r>
            <a:r>
              <a:rPr lang="ja-JP" altLang="en-US" dirty="0"/>
              <a:t>）</a:t>
            </a:r>
            <a:endParaRPr kumimoji="1" lang="en-US" altLang="ja-JP" dirty="0"/>
          </a:p>
          <a:p>
            <a:r>
              <a:rPr lang="en-US" altLang="ja-JP" dirty="0"/>
              <a:t>01:</a:t>
            </a:r>
          </a:p>
          <a:p>
            <a:endParaRPr kumimoji="1" lang="en-US" altLang="ja-JP" dirty="0"/>
          </a:p>
          <a:p>
            <a:endParaRPr lang="en-US" altLang="ja-JP" dirty="0"/>
          </a:p>
          <a:p>
            <a:endParaRPr kumimoji="1" lang="en-US" altLang="ja-JP" dirty="0"/>
          </a:p>
          <a:p>
            <a:endParaRPr lang="en-US" altLang="ja-JP" dirty="0"/>
          </a:p>
          <a:p>
            <a:r>
              <a:rPr kumimoji="1" lang="en-US" altLang="ja-JP" dirty="0"/>
              <a:t>02:</a:t>
            </a:r>
          </a:p>
          <a:p>
            <a:endParaRPr lang="en-US" altLang="ja-JP" dirty="0"/>
          </a:p>
          <a:p>
            <a:endParaRPr kumimoji="1" lang="en-US" altLang="ja-JP" dirty="0"/>
          </a:p>
          <a:p>
            <a:endParaRPr kumimoji="1" lang="en-US" altLang="ja-JP" dirty="0"/>
          </a:p>
          <a:p>
            <a:endParaRPr kumimoji="1" lang="ja-JP" altLang="en-US" dirty="0"/>
          </a:p>
        </p:txBody>
      </p:sp>
      <p:cxnSp>
        <p:nvCxnSpPr>
          <p:cNvPr id="15" name="直線コネクタ 14"/>
          <p:cNvCxnSpPr/>
          <p:nvPr/>
        </p:nvCxnSpPr>
        <p:spPr>
          <a:xfrm>
            <a:off x="8470840" y="1735405"/>
            <a:ext cx="33121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4632960" y="1603306"/>
            <a:ext cx="3837880" cy="9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51560" y="2390022"/>
            <a:ext cx="2971800" cy="1200329"/>
          </a:xfrm>
          <a:prstGeom prst="rect">
            <a:avLst/>
          </a:prstGeom>
          <a:noFill/>
          <a:ln w="25400">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r>
              <a:rPr kumimoji="1" lang="ja-JP" altLang="en-US" dirty="0"/>
              <a:t>）</a:t>
            </a:r>
            <a:endParaRPr kumimoji="1" lang="en-US" altLang="ja-JP" dirty="0"/>
          </a:p>
          <a:p>
            <a:endParaRPr lang="en-US" altLang="ja-JP" dirty="0"/>
          </a:p>
          <a:p>
            <a:endParaRPr kumimoji="1" lang="en-US" altLang="ja-JP" dirty="0"/>
          </a:p>
          <a:p>
            <a:endParaRPr kumimoji="1" lang="ja-JP" altLang="en-US" dirty="0"/>
          </a:p>
        </p:txBody>
      </p:sp>
      <p:pic>
        <p:nvPicPr>
          <p:cNvPr id="19" name="図 18"/>
          <p:cNvPicPr>
            <a:picLocks noChangeAspect="1"/>
          </p:cNvPicPr>
          <p:nvPr/>
        </p:nvPicPr>
        <p:blipFill>
          <a:blip r:embed="rId4"/>
          <a:stretch>
            <a:fillRect/>
          </a:stretch>
        </p:blipFill>
        <p:spPr>
          <a:xfrm>
            <a:off x="5274704" y="4996463"/>
            <a:ext cx="2941955" cy="350008"/>
          </a:xfrm>
          <a:prstGeom prst="rect">
            <a:avLst/>
          </a:prstGeom>
        </p:spPr>
      </p:pic>
      <p:pic>
        <p:nvPicPr>
          <p:cNvPr id="22" name="図 21"/>
          <p:cNvPicPr>
            <a:picLocks noChangeAspect="1"/>
          </p:cNvPicPr>
          <p:nvPr/>
        </p:nvPicPr>
        <p:blipFill>
          <a:blip r:embed="rId5"/>
          <a:stretch>
            <a:fillRect/>
          </a:stretch>
        </p:blipFill>
        <p:spPr>
          <a:xfrm>
            <a:off x="5299072" y="3611850"/>
            <a:ext cx="957264" cy="391190"/>
          </a:xfrm>
          <a:prstGeom prst="rect">
            <a:avLst/>
          </a:prstGeom>
        </p:spPr>
      </p:pic>
      <p:pic>
        <p:nvPicPr>
          <p:cNvPr id="23" name="図 22"/>
          <p:cNvPicPr>
            <a:picLocks noChangeAspect="1"/>
          </p:cNvPicPr>
          <p:nvPr/>
        </p:nvPicPr>
        <p:blipFill>
          <a:blip r:embed="rId6"/>
          <a:stretch>
            <a:fillRect/>
          </a:stretch>
        </p:blipFill>
        <p:spPr>
          <a:xfrm>
            <a:off x="5299072" y="4203588"/>
            <a:ext cx="1498313" cy="655512"/>
          </a:xfrm>
          <a:prstGeom prst="rect">
            <a:avLst/>
          </a:prstGeom>
        </p:spPr>
      </p:pic>
      <p:pic>
        <p:nvPicPr>
          <p:cNvPr id="24" name="図 23"/>
          <p:cNvPicPr>
            <a:picLocks noChangeAspect="1"/>
          </p:cNvPicPr>
          <p:nvPr/>
        </p:nvPicPr>
        <p:blipFill>
          <a:blip r:embed="rId7"/>
          <a:stretch>
            <a:fillRect/>
          </a:stretch>
        </p:blipFill>
        <p:spPr>
          <a:xfrm>
            <a:off x="7227870" y="5561198"/>
            <a:ext cx="979200" cy="984000"/>
          </a:xfrm>
          <a:prstGeom prst="rect">
            <a:avLst/>
          </a:prstGeom>
        </p:spPr>
      </p:pic>
      <p:pic>
        <p:nvPicPr>
          <p:cNvPr id="25" name="図 24"/>
          <p:cNvPicPr>
            <a:picLocks noChangeAspect="1"/>
          </p:cNvPicPr>
          <p:nvPr/>
        </p:nvPicPr>
        <p:blipFill>
          <a:blip r:embed="rId8"/>
          <a:stretch>
            <a:fillRect/>
          </a:stretch>
        </p:blipFill>
        <p:spPr>
          <a:xfrm>
            <a:off x="5299072" y="5621198"/>
            <a:ext cx="864000" cy="864000"/>
          </a:xfrm>
          <a:prstGeom prst="rect">
            <a:avLst/>
          </a:prstGeom>
        </p:spPr>
      </p:pic>
      <p:sp>
        <p:nvSpPr>
          <p:cNvPr id="26" name="テキスト ボックス 25"/>
          <p:cNvSpPr txBox="1"/>
          <p:nvPr/>
        </p:nvSpPr>
        <p:spPr>
          <a:xfrm>
            <a:off x="5204217" y="3051125"/>
            <a:ext cx="3082928" cy="3693319"/>
          </a:xfrm>
          <a:prstGeom prst="rect">
            <a:avLst/>
          </a:prstGeom>
          <a:noFill/>
          <a:ln>
            <a:solidFill>
              <a:schemeClr val="accent1"/>
            </a:solidFill>
          </a:ln>
        </p:spPr>
        <p:txBody>
          <a:bodyPr wrap="square" rtlCol="0">
            <a:spAutoFit/>
          </a:bodyPr>
          <a:lstStyle/>
          <a:p>
            <a:r>
              <a:rPr kumimoji="1" lang="ja-JP" altLang="en-US" dirty="0"/>
              <a:t>パターン（</a:t>
            </a:r>
            <a:r>
              <a:rPr kumimoji="1" lang="en-US" altLang="ja-JP" dirty="0"/>
              <a:t>Pattern</a:t>
            </a:r>
            <a:r>
              <a:rPr kumimoji="1" lang="ja-JP" altLang="en-US" dirty="0"/>
              <a:t>）</a:t>
            </a:r>
            <a:endParaRPr kumimoji="1" lang="en-US" altLang="ja-JP" dirty="0"/>
          </a:p>
          <a:p>
            <a:r>
              <a:rPr lang="en-US" altLang="ja-JP" dirty="0"/>
              <a:t>01:</a:t>
            </a:r>
          </a:p>
          <a:p>
            <a:endParaRPr kumimoji="1" lang="en-US" altLang="ja-JP" dirty="0"/>
          </a:p>
          <a:p>
            <a:r>
              <a:rPr lang="en-US" altLang="ja-JP" dirty="0"/>
              <a:t>02:</a:t>
            </a:r>
          </a:p>
          <a:p>
            <a:endParaRPr kumimoji="1" lang="en-US" altLang="ja-JP" dirty="0"/>
          </a:p>
          <a:p>
            <a:endParaRPr lang="en-US" altLang="ja-JP" dirty="0"/>
          </a:p>
          <a:p>
            <a:r>
              <a:rPr kumimoji="1" lang="en-US" altLang="ja-JP" dirty="0"/>
              <a:t>03:</a:t>
            </a:r>
          </a:p>
          <a:p>
            <a:endParaRPr lang="en-US" altLang="ja-JP" dirty="0"/>
          </a:p>
          <a:p>
            <a:r>
              <a:rPr kumimoji="1" lang="en-US" altLang="ja-JP" dirty="0"/>
              <a:t>04:                               05:</a:t>
            </a:r>
          </a:p>
          <a:p>
            <a:endParaRPr lang="en-US" altLang="ja-JP" dirty="0"/>
          </a:p>
          <a:p>
            <a:endParaRPr kumimoji="1" lang="en-US" altLang="ja-JP" dirty="0"/>
          </a:p>
          <a:p>
            <a:endParaRPr lang="en-US" altLang="ja-JP" dirty="0"/>
          </a:p>
          <a:p>
            <a:endParaRPr kumimoji="1" lang="ja-JP" altLang="en-US" dirty="0"/>
          </a:p>
        </p:txBody>
      </p:sp>
      <p:cxnSp>
        <p:nvCxnSpPr>
          <p:cNvPr id="28" name="直線コネクタ 27"/>
          <p:cNvCxnSpPr/>
          <p:nvPr/>
        </p:nvCxnSpPr>
        <p:spPr>
          <a:xfrm>
            <a:off x="5204217" y="3410117"/>
            <a:ext cx="3096503"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805120" y="4566878"/>
            <a:ext cx="3218240" cy="1477328"/>
          </a:xfrm>
          <a:prstGeom prst="rect">
            <a:avLst/>
          </a:prstGeom>
          <a:noFill/>
          <a:ln>
            <a:solidFill>
              <a:schemeClr val="accent1"/>
            </a:solidFill>
          </a:ln>
        </p:spPr>
        <p:txBody>
          <a:bodyPr wrap="square" rtlCol="0">
            <a:spAutoFit/>
          </a:bodyPr>
          <a:lstStyle/>
          <a:p>
            <a:r>
              <a:rPr kumimoji="1" lang="ja-JP" altLang="en-US" dirty="0"/>
              <a:t>内容種別（</a:t>
            </a:r>
            <a:r>
              <a:rPr kumimoji="1" lang="en-US" altLang="ja-JP" dirty="0"/>
              <a:t>Content Type</a:t>
            </a:r>
            <a:r>
              <a:rPr kumimoji="1" lang="ja-JP" altLang="en-US" dirty="0"/>
              <a:t>）</a:t>
            </a:r>
            <a:endParaRPr kumimoji="1" lang="en-US" altLang="ja-JP" dirty="0"/>
          </a:p>
          <a:p>
            <a:r>
              <a:rPr lang="en-US" altLang="ja-JP" dirty="0"/>
              <a:t>01: </a:t>
            </a:r>
            <a:r>
              <a:rPr lang="ja-JP" altLang="en-US" dirty="0"/>
              <a:t>文字列（</a:t>
            </a:r>
            <a:r>
              <a:rPr lang="en-US" altLang="ja-JP" dirty="0"/>
              <a:t>Text</a:t>
            </a:r>
            <a:r>
              <a:rPr lang="ja-JP" altLang="en-US" dirty="0"/>
              <a:t>）</a:t>
            </a:r>
            <a:endParaRPr lang="en-US" altLang="ja-JP" dirty="0"/>
          </a:p>
          <a:p>
            <a:r>
              <a:rPr kumimoji="1" lang="en-US" altLang="ja-JP" dirty="0"/>
              <a:t>02: </a:t>
            </a:r>
            <a:r>
              <a:rPr kumimoji="1" lang="ja-JP" altLang="en-US" dirty="0"/>
              <a:t>バーコード（</a:t>
            </a:r>
            <a:r>
              <a:rPr kumimoji="1" lang="en-US" altLang="ja-JP" dirty="0"/>
              <a:t>Bar Code</a:t>
            </a:r>
            <a:r>
              <a:rPr kumimoji="1" lang="ja-JP" altLang="en-US" dirty="0"/>
              <a:t>）</a:t>
            </a:r>
            <a:endParaRPr kumimoji="1" lang="en-US" altLang="ja-JP" dirty="0"/>
          </a:p>
          <a:p>
            <a:r>
              <a:rPr lang="en-US" altLang="ja-JP" dirty="0"/>
              <a:t>03: QR</a:t>
            </a:r>
            <a:r>
              <a:rPr lang="ja-JP" altLang="en-US" dirty="0"/>
              <a:t>コード（</a:t>
            </a:r>
            <a:r>
              <a:rPr lang="en-US" altLang="ja-JP" dirty="0"/>
              <a:t>QR Code</a:t>
            </a:r>
            <a:r>
              <a:rPr lang="ja-JP" altLang="en-US" dirty="0"/>
              <a:t>）</a:t>
            </a:r>
            <a:endParaRPr lang="en-US" altLang="ja-JP" dirty="0"/>
          </a:p>
          <a:p>
            <a:r>
              <a:rPr kumimoji="1" lang="en-US" altLang="ja-JP" dirty="0"/>
              <a:t>04: RFID</a:t>
            </a:r>
            <a:endParaRPr kumimoji="1" lang="ja-JP" altLang="en-US" dirty="0"/>
          </a:p>
        </p:txBody>
      </p:sp>
      <p:cxnSp>
        <p:nvCxnSpPr>
          <p:cNvPr id="32" name="直線コネクタ 31"/>
          <p:cNvCxnSpPr/>
          <p:nvPr/>
        </p:nvCxnSpPr>
        <p:spPr>
          <a:xfrm>
            <a:off x="805120" y="4859100"/>
            <a:ext cx="32374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flipV="1">
            <a:off x="2601942" y="3348815"/>
            <a:ext cx="459612" cy="1191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642360" y="2771597"/>
            <a:ext cx="1561857" cy="427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9276080" y="5171467"/>
            <a:ext cx="1832160" cy="1200329"/>
          </a:xfrm>
          <a:prstGeom prst="rect">
            <a:avLst/>
          </a:prstGeom>
          <a:noFill/>
          <a:ln>
            <a:solidFill>
              <a:schemeClr val="accent1"/>
            </a:solidFill>
          </a:ln>
        </p:spPr>
        <p:txBody>
          <a:bodyPr wrap="square" rtlCol="0">
            <a:spAutoFit/>
          </a:bodyPr>
          <a:lstStyle/>
          <a:p>
            <a:r>
              <a:rPr kumimoji="1" lang="en-US" altLang="ja-JP" dirty="0"/>
              <a:t>AIDC Contents</a:t>
            </a:r>
          </a:p>
          <a:p>
            <a:r>
              <a:rPr lang="en-US" altLang="ja-JP" dirty="0"/>
              <a:t>Identifier</a:t>
            </a:r>
          </a:p>
          <a:p>
            <a:r>
              <a:rPr kumimoji="1" lang="en-US" altLang="ja-JP" dirty="0"/>
              <a:t>Name</a:t>
            </a:r>
          </a:p>
          <a:p>
            <a:r>
              <a:rPr lang="en-US" altLang="ja-JP" dirty="0"/>
              <a:t>Text</a:t>
            </a:r>
            <a:endParaRPr kumimoji="1" lang="ja-JP" altLang="en-US" dirty="0"/>
          </a:p>
        </p:txBody>
      </p:sp>
      <p:cxnSp>
        <p:nvCxnSpPr>
          <p:cNvPr id="41" name="直線矢印コネクタ 40"/>
          <p:cNvCxnSpPr/>
          <p:nvPr/>
        </p:nvCxnSpPr>
        <p:spPr>
          <a:xfrm flipH="1">
            <a:off x="8056880" y="5561198"/>
            <a:ext cx="1219200" cy="81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9276080" y="5445760"/>
            <a:ext cx="1832160" cy="10160"/>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309090" y="644004"/>
            <a:ext cx="4585704" cy="584775"/>
          </a:xfrm>
          <a:prstGeom prst="rect">
            <a:avLst/>
          </a:prstGeom>
          <a:solidFill>
            <a:schemeClr val="accent1">
              <a:lumMod val="40000"/>
              <a:lumOff val="60000"/>
            </a:schemeClr>
          </a:solidFill>
        </p:spPr>
        <p:txBody>
          <a:bodyPr wrap="square" rtlCol="0">
            <a:spAutoFit/>
          </a:bodyPr>
          <a:lstStyle/>
          <a:p>
            <a:r>
              <a:rPr kumimoji="1" lang="ja-JP" altLang="en-US" sz="3200" dirty="0"/>
              <a:t>現品票モデルイメージ</a:t>
            </a:r>
            <a:endParaRPr kumimoji="1" lang="en-US" altLang="ja-JP" sz="3200" dirty="0"/>
          </a:p>
        </p:txBody>
      </p:sp>
      <p:sp>
        <p:nvSpPr>
          <p:cNvPr id="46" name="テキスト ボックス 45"/>
          <p:cNvSpPr txBox="1"/>
          <p:nvPr/>
        </p:nvSpPr>
        <p:spPr>
          <a:xfrm>
            <a:off x="8724840" y="6414235"/>
            <a:ext cx="3322320" cy="276999"/>
          </a:xfrm>
          <a:prstGeom prst="rect">
            <a:avLst/>
          </a:prstGeom>
          <a:noFill/>
        </p:spPr>
        <p:txBody>
          <a:bodyPr wrap="square" rtlCol="0">
            <a:spAutoFit/>
          </a:bodyPr>
          <a:lstStyle/>
          <a:p>
            <a:r>
              <a:rPr kumimoji="1" lang="en-US" altLang="ja-JP" sz="1200" dirty="0"/>
              <a:t>* AIDC : Automatic Identification and Data Capture</a:t>
            </a:r>
            <a:endParaRPr kumimoji="1" lang="ja-JP" altLang="en-US" sz="1200" dirty="0"/>
          </a:p>
        </p:txBody>
      </p:sp>
      <p:sp>
        <p:nvSpPr>
          <p:cNvPr id="47" name="テキスト ボックス 46"/>
          <p:cNvSpPr txBox="1"/>
          <p:nvPr/>
        </p:nvSpPr>
        <p:spPr>
          <a:xfrm>
            <a:off x="805120" y="2106712"/>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48" name="テキスト ボックス 47"/>
          <p:cNvSpPr txBox="1"/>
          <p:nvPr/>
        </p:nvSpPr>
        <p:spPr>
          <a:xfrm>
            <a:off x="8481390" y="5402299"/>
            <a:ext cx="1283520" cy="369332"/>
          </a:xfrm>
          <a:prstGeom prst="rect">
            <a:avLst/>
          </a:prstGeom>
          <a:noFill/>
        </p:spPr>
        <p:txBody>
          <a:bodyPr wrap="square" rtlCol="0">
            <a:spAutoFit/>
          </a:bodyPr>
          <a:lstStyle/>
          <a:p>
            <a:r>
              <a:rPr kumimoji="1" lang="en-US" altLang="ja-JP" dirty="0"/>
              <a:t>(0..n)</a:t>
            </a:r>
            <a:endParaRPr kumimoji="1" lang="ja-JP" altLang="en-US" dirty="0"/>
          </a:p>
        </p:txBody>
      </p:sp>
      <p:sp>
        <p:nvSpPr>
          <p:cNvPr id="49" name="テキスト ボックス 48"/>
          <p:cNvSpPr txBox="1"/>
          <p:nvPr/>
        </p:nvSpPr>
        <p:spPr>
          <a:xfrm>
            <a:off x="1486753" y="2962772"/>
            <a:ext cx="2142031" cy="646331"/>
          </a:xfrm>
          <a:prstGeom prst="rect">
            <a:avLst/>
          </a:prstGeom>
          <a:noFill/>
          <a:ln>
            <a:solidFill>
              <a:schemeClr val="accent1"/>
            </a:solidFill>
          </a:ln>
        </p:spPr>
        <p:txBody>
          <a:bodyPr wrap="square" rtlCol="0">
            <a:spAutoFit/>
          </a:bodyPr>
          <a:lstStyle/>
          <a:p>
            <a:r>
              <a:rPr kumimoji="1" lang="ja-JP" altLang="en-US" dirty="0"/>
              <a:t>ラベル（</a:t>
            </a:r>
            <a:r>
              <a:rPr kumimoji="1" lang="en-US" altLang="ja-JP" dirty="0"/>
              <a:t>Label</a:t>
            </a:r>
            <a:r>
              <a:rPr kumimoji="1" lang="ja-JP" altLang="en-US" dirty="0"/>
              <a:t>）</a:t>
            </a:r>
            <a:r>
              <a:rPr kumimoji="1" lang="en-US" altLang="ja-JP" dirty="0"/>
              <a:t> </a:t>
            </a:r>
            <a:r>
              <a:rPr kumimoji="1" lang="ja-JP" altLang="en-US" dirty="0"/>
              <a:t>内容（</a:t>
            </a:r>
            <a:r>
              <a:rPr kumimoji="1" lang="en-US" altLang="ja-JP" dirty="0"/>
              <a:t>Content</a:t>
            </a:r>
            <a:r>
              <a:rPr kumimoji="1" lang="ja-JP" altLang="en-US" dirty="0"/>
              <a:t>）</a:t>
            </a:r>
          </a:p>
        </p:txBody>
      </p:sp>
      <p:cxnSp>
        <p:nvCxnSpPr>
          <p:cNvPr id="51" name="直線矢印コネクタ 50"/>
          <p:cNvCxnSpPr>
            <a:endCxn id="49" idx="3"/>
          </p:cNvCxnSpPr>
          <p:nvPr/>
        </p:nvCxnSpPr>
        <p:spPr>
          <a:xfrm flipH="1" flipV="1">
            <a:off x="3628784" y="3285938"/>
            <a:ext cx="1670288" cy="1079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363160" y="2676996"/>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35" name="テキスト ボックス 34"/>
          <p:cNvSpPr txBox="1"/>
          <p:nvPr/>
        </p:nvSpPr>
        <p:spPr>
          <a:xfrm>
            <a:off x="189496" y="172963"/>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15</a:t>
            </a:fld>
            <a:endParaRPr kumimoji="1" lang="ja-JP" altLang="en-US"/>
          </a:p>
        </p:txBody>
      </p:sp>
    </p:spTree>
    <p:extLst>
      <p:ext uri="{BB962C8B-B14F-4D97-AF65-F5344CB8AC3E}">
        <p14:creationId xmlns:p14="http://schemas.microsoft.com/office/powerpoint/2010/main" val="2117704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826142" y="858893"/>
            <a:ext cx="5622275" cy="5221493"/>
          </a:xfrm>
          <a:prstGeom prst="rect">
            <a:avLst/>
          </a:prstGeom>
        </p:spPr>
      </p:pic>
      <p:pic>
        <p:nvPicPr>
          <p:cNvPr id="3" name="図 2"/>
          <p:cNvPicPr>
            <a:picLocks noChangeAspect="1"/>
          </p:cNvPicPr>
          <p:nvPr/>
        </p:nvPicPr>
        <p:blipFill>
          <a:blip r:embed="rId3"/>
          <a:stretch>
            <a:fillRect/>
          </a:stretch>
        </p:blipFill>
        <p:spPr>
          <a:xfrm>
            <a:off x="5909040" y="610919"/>
            <a:ext cx="4214400" cy="1809600"/>
          </a:xfrm>
          <a:prstGeom prst="rect">
            <a:avLst/>
          </a:prstGeom>
        </p:spPr>
      </p:pic>
      <p:pic>
        <p:nvPicPr>
          <p:cNvPr id="4" name="図 3"/>
          <p:cNvPicPr>
            <a:picLocks noChangeAspect="1"/>
          </p:cNvPicPr>
          <p:nvPr/>
        </p:nvPicPr>
        <p:blipFill>
          <a:blip r:embed="rId4"/>
          <a:stretch>
            <a:fillRect/>
          </a:stretch>
        </p:blipFill>
        <p:spPr>
          <a:xfrm>
            <a:off x="6864080" y="2611918"/>
            <a:ext cx="4224000" cy="811200"/>
          </a:xfrm>
          <a:prstGeom prst="rect">
            <a:avLst/>
          </a:prstGeom>
        </p:spPr>
      </p:pic>
      <p:pic>
        <p:nvPicPr>
          <p:cNvPr id="5" name="図 4"/>
          <p:cNvPicPr>
            <a:picLocks noChangeAspect="1"/>
          </p:cNvPicPr>
          <p:nvPr/>
        </p:nvPicPr>
        <p:blipFill>
          <a:blip r:embed="rId5"/>
          <a:stretch>
            <a:fillRect/>
          </a:stretch>
        </p:blipFill>
        <p:spPr>
          <a:xfrm>
            <a:off x="8016240" y="3778600"/>
            <a:ext cx="3465600" cy="2755200"/>
          </a:xfrm>
          <a:prstGeom prst="rect">
            <a:avLst/>
          </a:prstGeom>
        </p:spPr>
      </p:pic>
      <p:sp>
        <p:nvSpPr>
          <p:cNvPr id="6" name="テキスト ボックス 5"/>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7" name="スライド番号プレースホルダー 6"/>
          <p:cNvSpPr>
            <a:spLocks noGrp="1"/>
          </p:cNvSpPr>
          <p:nvPr>
            <p:ph type="sldNum" sz="quarter" idx="12"/>
          </p:nvPr>
        </p:nvSpPr>
        <p:spPr/>
        <p:txBody>
          <a:bodyPr/>
          <a:lstStyle/>
          <a:p>
            <a:fld id="{CB4FD524-B8A5-4395-B9F4-C78AD24489BD}" type="slidenum">
              <a:rPr kumimoji="1" lang="ja-JP" altLang="en-US" smtClean="0"/>
              <a:t>16</a:t>
            </a:fld>
            <a:endParaRPr kumimoji="1" lang="ja-JP" altLang="en-US"/>
          </a:p>
        </p:txBody>
      </p:sp>
    </p:spTree>
    <p:extLst>
      <p:ext uri="{BB962C8B-B14F-4D97-AF65-F5344CB8AC3E}">
        <p14:creationId xmlns:p14="http://schemas.microsoft.com/office/powerpoint/2010/main" val="2151723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698" y="3060665"/>
            <a:ext cx="1493629" cy="838031"/>
          </a:xfrm>
          <a:prstGeom prst="rect">
            <a:avLst/>
          </a:prstGeom>
        </p:spPr>
      </p:pic>
      <p:sp>
        <p:nvSpPr>
          <p:cNvPr id="5" name="楕円 4"/>
          <p:cNvSpPr/>
          <p:nvPr/>
        </p:nvSpPr>
        <p:spPr>
          <a:xfrm>
            <a:off x="8625526" y="3556541"/>
            <a:ext cx="2243579" cy="8003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Supplier</a:t>
            </a:r>
            <a:endParaRPr kumimoji="1" lang="ja-JP" altLang="en-US" dirty="0"/>
          </a:p>
        </p:txBody>
      </p:sp>
      <p:sp>
        <p:nvSpPr>
          <p:cNvPr id="6" name="楕円 5"/>
          <p:cNvSpPr/>
          <p:nvPr/>
        </p:nvSpPr>
        <p:spPr>
          <a:xfrm>
            <a:off x="777920" y="3498534"/>
            <a:ext cx="2243579" cy="8003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Customer</a:t>
            </a:r>
            <a:endParaRPr kumimoji="1" lang="ja-JP" altLang="en-US" dirty="0"/>
          </a:p>
        </p:txBody>
      </p:sp>
      <p:cxnSp>
        <p:nvCxnSpPr>
          <p:cNvPr id="8" name="直線矢印コネクタ 7"/>
          <p:cNvCxnSpPr/>
          <p:nvPr/>
        </p:nvCxnSpPr>
        <p:spPr>
          <a:xfrm flipH="1">
            <a:off x="3280528" y="3898696"/>
            <a:ext cx="52790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2243579" y="2114239"/>
            <a:ext cx="7437749" cy="659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3579" y="2104813"/>
            <a:ext cx="0" cy="14517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9681328" y="2147233"/>
            <a:ext cx="0" cy="13324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355787" y="5518029"/>
            <a:ext cx="3214540" cy="646331"/>
          </a:xfrm>
          <a:prstGeom prst="rect">
            <a:avLst/>
          </a:prstGeom>
          <a:noFill/>
        </p:spPr>
        <p:txBody>
          <a:bodyPr wrap="square" rtlCol="0">
            <a:spAutoFit/>
          </a:bodyPr>
          <a:lstStyle/>
          <a:p>
            <a:r>
              <a:rPr kumimoji="1" lang="en-US" altLang="ja-JP" dirty="0"/>
              <a:t>Logistics inf</a:t>
            </a:r>
            <a:r>
              <a:rPr lang="en-US" altLang="ja-JP" dirty="0"/>
              <a:t>ormation</a:t>
            </a:r>
          </a:p>
          <a:p>
            <a:r>
              <a:rPr kumimoji="1" lang="en-US" altLang="ja-JP" dirty="0"/>
              <a:t>And Process information</a:t>
            </a:r>
            <a:endParaRPr kumimoji="1" lang="ja-JP" altLang="en-US" dirty="0"/>
          </a:p>
        </p:txBody>
      </p:sp>
      <p:cxnSp>
        <p:nvCxnSpPr>
          <p:cNvPr id="19" name="直線矢印コネクタ 18"/>
          <p:cNvCxnSpPr>
            <a:cxnSpLocks/>
          </p:cNvCxnSpPr>
          <p:nvPr/>
        </p:nvCxnSpPr>
        <p:spPr>
          <a:xfrm flipV="1">
            <a:off x="4260915" y="5009066"/>
            <a:ext cx="896712" cy="508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楕円 19"/>
          <p:cNvSpPr/>
          <p:nvPr/>
        </p:nvSpPr>
        <p:spPr>
          <a:xfrm>
            <a:off x="2498103" y="1812582"/>
            <a:ext cx="358219" cy="2922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21" name="楕円 20"/>
          <p:cNvSpPr/>
          <p:nvPr/>
        </p:nvSpPr>
        <p:spPr>
          <a:xfrm>
            <a:off x="7729979" y="3479681"/>
            <a:ext cx="386499" cy="419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22" name="フローチャート: 書類 21"/>
          <p:cNvSpPr/>
          <p:nvPr/>
        </p:nvSpPr>
        <p:spPr>
          <a:xfrm>
            <a:off x="4336330" y="1001877"/>
            <a:ext cx="3030717" cy="1431881"/>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Supply Instruction( including </a:t>
            </a:r>
            <a:r>
              <a:rPr lang="en-US" altLang="ja-JP" dirty="0"/>
              <a:t>Logistics and Process</a:t>
            </a:r>
            <a:endParaRPr kumimoji="1" lang="en-US" altLang="ja-JP" dirty="0"/>
          </a:p>
          <a:p>
            <a:pPr algn="ctr"/>
            <a:r>
              <a:rPr lang="en-US" altLang="ja-JP" dirty="0"/>
              <a:t>Information)</a:t>
            </a:r>
            <a:endParaRPr kumimoji="1" lang="ja-JP" altLang="en-US" dirty="0"/>
          </a:p>
        </p:txBody>
      </p:sp>
      <p:sp>
        <p:nvSpPr>
          <p:cNvPr id="23" name="テキスト ボックス 22"/>
          <p:cNvSpPr txBox="1"/>
          <p:nvPr/>
        </p:nvSpPr>
        <p:spPr>
          <a:xfrm>
            <a:off x="7126664" y="4206990"/>
            <a:ext cx="1498862" cy="646331"/>
          </a:xfrm>
          <a:prstGeom prst="rect">
            <a:avLst/>
          </a:prstGeom>
          <a:noFill/>
        </p:spPr>
        <p:txBody>
          <a:bodyPr wrap="square" rtlCol="0">
            <a:spAutoFit/>
          </a:bodyPr>
          <a:lstStyle/>
          <a:p>
            <a:r>
              <a:rPr kumimoji="1" lang="en-US" altLang="ja-JP" dirty="0"/>
              <a:t>Edited and Printed</a:t>
            </a:r>
            <a:endParaRPr kumimoji="1" lang="ja-JP" altLang="en-US" dirty="0"/>
          </a:p>
        </p:txBody>
      </p:sp>
      <p:sp>
        <p:nvSpPr>
          <p:cNvPr id="24" name="テキスト ボックス 23"/>
          <p:cNvSpPr txBox="1"/>
          <p:nvPr/>
        </p:nvSpPr>
        <p:spPr>
          <a:xfrm>
            <a:off x="7541443" y="1162133"/>
            <a:ext cx="772998" cy="369332"/>
          </a:xfrm>
          <a:prstGeom prst="rect">
            <a:avLst/>
          </a:prstGeom>
          <a:noFill/>
        </p:spPr>
        <p:txBody>
          <a:bodyPr wrap="square" rtlCol="0">
            <a:spAutoFit/>
          </a:bodyPr>
          <a:lstStyle/>
          <a:p>
            <a:r>
              <a:rPr kumimoji="1" lang="en-US" altLang="ja-JP" dirty="0"/>
              <a:t>EDI</a:t>
            </a:r>
            <a:endParaRPr kumimoji="1" lang="ja-JP" altLang="en-US" dirty="0"/>
          </a:p>
        </p:txBody>
      </p:sp>
      <p:sp>
        <p:nvSpPr>
          <p:cNvPr id="2" name="フローチャート: カード 1"/>
          <p:cNvSpPr/>
          <p:nvPr/>
        </p:nvSpPr>
        <p:spPr>
          <a:xfrm>
            <a:off x="5249304" y="4063844"/>
            <a:ext cx="1736333" cy="945222"/>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Logistics</a:t>
            </a:r>
          </a:p>
          <a:p>
            <a:pPr algn="ctr"/>
            <a:r>
              <a:rPr lang="en-US" altLang="ja-JP" dirty="0"/>
              <a:t>Identification</a:t>
            </a:r>
          </a:p>
          <a:p>
            <a:pPr algn="ctr"/>
            <a:r>
              <a:rPr kumimoji="1" lang="en-US" altLang="ja-JP" dirty="0"/>
              <a:t>Tag</a:t>
            </a:r>
            <a:endParaRPr kumimoji="1" lang="ja-JP" altLang="en-US" dirty="0"/>
          </a:p>
        </p:txBody>
      </p:sp>
      <p:sp>
        <p:nvSpPr>
          <p:cNvPr id="7" name="テキスト ボックス 6"/>
          <p:cNvSpPr txBox="1"/>
          <p:nvPr/>
        </p:nvSpPr>
        <p:spPr>
          <a:xfrm>
            <a:off x="6125369" y="5013484"/>
            <a:ext cx="1612509" cy="369332"/>
          </a:xfrm>
          <a:prstGeom prst="rect">
            <a:avLst/>
          </a:prstGeom>
          <a:noFill/>
        </p:spPr>
        <p:txBody>
          <a:bodyPr wrap="square" rtlCol="0">
            <a:spAutoFit/>
          </a:bodyPr>
          <a:lstStyle/>
          <a:p>
            <a:r>
              <a:rPr kumimoji="1" lang="en-US" altLang="ja-JP" dirty="0"/>
              <a:t>(KANBAN)</a:t>
            </a:r>
            <a:endParaRPr kumimoji="1" lang="ja-JP" altLang="en-US" dirty="0"/>
          </a:p>
        </p:txBody>
      </p:sp>
      <p:sp>
        <p:nvSpPr>
          <p:cNvPr id="18" name="テキスト ボックス 17"/>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3" name="スライド番号プレースホルダー 2"/>
          <p:cNvSpPr>
            <a:spLocks noGrp="1"/>
          </p:cNvSpPr>
          <p:nvPr>
            <p:ph type="sldNum" sz="quarter" idx="12"/>
          </p:nvPr>
        </p:nvSpPr>
        <p:spPr/>
        <p:txBody>
          <a:bodyPr/>
          <a:lstStyle/>
          <a:p>
            <a:fld id="{CB4FD524-B8A5-4395-B9F4-C78AD24489BD}" type="slidenum">
              <a:rPr kumimoji="1" lang="ja-JP" altLang="en-US" smtClean="0"/>
              <a:t>17</a:t>
            </a:fld>
            <a:endParaRPr kumimoji="1" lang="ja-JP" altLang="en-US"/>
          </a:p>
        </p:txBody>
      </p:sp>
    </p:spTree>
    <p:extLst>
      <p:ext uri="{BB962C8B-B14F-4D97-AF65-F5344CB8AC3E}">
        <p14:creationId xmlns:p14="http://schemas.microsoft.com/office/powerpoint/2010/main" val="4140711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60400" y="2099211"/>
            <a:ext cx="3972560" cy="1903829"/>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660400" y="1412240"/>
            <a:ext cx="3840480" cy="369332"/>
          </a:xfrm>
          <a:prstGeom prst="rect">
            <a:avLst/>
          </a:prstGeom>
          <a:noFill/>
        </p:spPr>
        <p:txBody>
          <a:bodyPr wrap="square" rtlCol="0">
            <a:spAutoFit/>
          </a:bodyPr>
          <a:lstStyle/>
          <a:p>
            <a:r>
              <a:rPr lang="en-US" altLang="ja-JP" dirty="0"/>
              <a:t>Logistics</a:t>
            </a:r>
            <a:r>
              <a:rPr kumimoji="1" lang="en-US" altLang="ja-JP" dirty="0"/>
              <a:t>_ Identification Tag </a:t>
            </a:r>
            <a:endParaRPr kumimoji="1" lang="ja-JP" altLang="en-US" dirty="0"/>
          </a:p>
        </p:txBody>
      </p:sp>
      <p:sp>
        <p:nvSpPr>
          <p:cNvPr id="6" name="テキスト ボックス 5"/>
          <p:cNvSpPr txBox="1"/>
          <p:nvPr/>
        </p:nvSpPr>
        <p:spPr>
          <a:xfrm>
            <a:off x="5852160" y="182880"/>
            <a:ext cx="3058160" cy="1015663"/>
          </a:xfrm>
          <a:prstGeom prst="rect">
            <a:avLst/>
          </a:prstGeom>
          <a:noFill/>
          <a:ln>
            <a:solidFill>
              <a:schemeClr val="accent1">
                <a:shade val="50000"/>
              </a:schemeClr>
            </a:solidFill>
          </a:ln>
        </p:spPr>
        <p:txBody>
          <a:bodyPr wrap="square" rtlCol="0">
            <a:spAutoFit/>
          </a:bodyPr>
          <a:lstStyle/>
          <a:p>
            <a:r>
              <a:rPr lang="en-US" altLang="ja-JP" sz="1200" dirty="0"/>
              <a:t>Size</a:t>
            </a:r>
          </a:p>
          <a:p>
            <a:r>
              <a:rPr kumimoji="1" lang="en-US" altLang="ja-JP" sz="1200" dirty="0"/>
              <a:t>01: 210mm x 297mm (A4)</a:t>
            </a:r>
          </a:p>
          <a:p>
            <a:r>
              <a:rPr lang="en-US" altLang="ja-JP" sz="1200" dirty="0"/>
              <a:t>02: 210mm x 99mm</a:t>
            </a:r>
          </a:p>
          <a:p>
            <a:r>
              <a:rPr kumimoji="1" lang="en-US" altLang="ja-JP" sz="1200" dirty="0"/>
              <a:t>03: 200mm x 85mm</a:t>
            </a:r>
          </a:p>
          <a:p>
            <a:r>
              <a:rPr lang="en-US" altLang="ja-JP" sz="1200" dirty="0"/>
              <a:t>04: 100mm x 200mm</a:t>
            </a:r>
            <a:endParaRPr kumimoji="1" lang="ja-JP" altLang="en-US" sz="1200" dirty="0"/>
          </a:p>
        </p:txBody>
      </p:sp>
      <p:cxnSp>
        <p:nvCxnSpPr>
          <p:cNvPr id="8" name="直線コネクタ 7"/>
          <p:cNvCxnSpPr/>
          <p:nvPr/>
        </p:nvCxnSpPr>
        <p:spPr>
          <a:xfrm flipV="1">
            <a:off x="5852160" y="426720"/>
            <a:ext cx="3058160" cy="1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09440" y="1016000"/>
            <a:ext cx="1442720" cy="104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2"/>
          <a:stretch>
            <a:fillRect/>
          </a:stretch>
        </p:blipFill>
        <p:spPr>
          <a:xfrm>
            <a:off x="8717280" y="1975259"/>
            <a:ext cx="2819280" cy="1223344"/>
          </a:xfrm>
          <a:prstGeom prst="rect">
            <a:avLst/>
          </a:prstGeom>
        </p:spPr>
      </p:pic>
      <p:pic>
        <p:nvPicPr>
          <p:cNvPr id="12" name="図 11"/>
          <p:cNvPicPr>
            <a:picLocks noChangeAspect="1"/>
          </p:cNvPicPr>
          <p:nvPr/>
        </p:nvPicPr>
        <p:blipFill>
          <a:blip r:embed="rId3"/>
          <a:stretch>
            <a:fillRect/>
          </a:stretch>
        </p:blipFill>
        <p:spPr>
          <a:xfrm>
            <a:off x="8717280" y="3410117"/>
            <a:ext cx="2390960" cy="1130403"/>
          </a:xfrm>
          <a:prstGeom prst="rect">
            <a:avLst/>
          </a:prstGeom>
        </p:spPr>
      </p:pic>
      <p:sp>
        <p:nvSpPr>
          <p:cNvPr id="13" name="テキスト ボックス 12"/>
          <p:cNvSpPr txBox="1"/>
          <p:nvPr/>
        </p:nvSpPr>
        <p:spPr>
          <a:xfrm>
            <a:off x="8470840" y="1427557"/>
            <a:ext cx="3312160" cy="3139321"/>
          </a:xfrm>
          <a:prstGeom prst="rect">
            <a:avLst/>
          </a:prstGeom>
          <a:noFill/>
          <a:ln>
            <a:solidFill>
              <a:schemeClr val="accent1"/>
            </a:solidFill>
          </a:ln>
        </p:spPr>
        <p:txBody>
          <a:bodyPr wrap="square" rtlCol="0">
            <a:spAutoFit/>
          </a:bodyPr>
          <a:lstStyle/>
          <a:p>
            <a:r>
              <a:rPr lang="en-US" altLang="ja-JP" dirty="0"/>
              <a:t>Layout Type</a:t>
            </a:r>
            <a:endParaRPr kumimoji="1" lang="en-US" altLang="ja-JP" dirty="0"/>
          </a:p>
          <a:p>
            <a:r>
              <a:rPr lang="en-US" altLang="ja-JP" dirty="0"/>
              <a:t>01:</a:t>
            </a:r>
          </a:p>
          <a:p>
            <a:endParaRPr kumimoji="1" lang="en-US" altLang="ja-JP" dirty="0"/>
          </a:p>
          <a:p>
            <a:endParaRPr lang="en-US" altLang="ja-JP" dirty="0"/>
          </a:p>
          <a:p>
            <a:endParaRPr kumimoji="1" lang="en-US" altLang="ja-JP" dirty="0"/>
          </a:p>
          <a:p>
            <a:endParaRPr lang="en-US" altLang="ja-JP" dirty="0"/>
          </a:p>
          <a:p>
            <a:r>
              <a:rPr kumimoji="1" lang="en-US" altLang="ja-JP" dirty="0"/>
              <a:t>02:</a:t>
            </a:r>
          </a:p>
          <a:p>
            <a:endParaRPr lang="en-US" altLang="ja-JP" dirty="0"/>
          </a:p>
          <a:p>
            <a:endParaRPr kumimoji="1" lang="en-US" altLang="ja-JP" dirty="0"/>
          </a:p>
          <a:p>
            <a:endParaRPr kumimoji="1" lang="en-US" altLang="ja-JP" dirty="0"/>
          </a:p>
          <a:p>
            <a:endParaRPr kumimoji="1" lang="ja-JP" altLang="en-US" dirty="0"/>
          </a:p>
        </p:txBody>
      </p:sp>
      <p:cxnSp>
        <p:nvCxnSpPr>
          <p:cNvPr id="15" name="直線コネクタ 14"/>
          <p:cNvCxnSpPr/>
          <p:nvPr/>
        </p:nvCxnSpPr>
        <p:spPr>
          <a:xfrm>
            <a:off x="8470840" y="1735405"/>
            <a:ext cx="33121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4632960" y="1603306"/>
            <a:ext cx="3837880" cy="9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51560" y="2390022"/>
            <a:ext cx="2590800" cy="1200329"/>
          </a:xfrm>
          <a:prstGeom prst="rect">
            <a:avLst/>
          </a:prstGeom>
          <a:noFill/>
          <a:ln w="25400">
            <a:solidFill>
              <a:schemeClr val="accent1"/>
            </a:solidFill>
          </a:ln>
        </p:spPr>
        <p:txBody>
          <a:bodyPr wrap="square" rtlCol="0">
            <a:spAutoFit/>
          </a:bodyPr>
          <a:lstStyle/>
          <a:p>
            <a:r>
              <a:rPr lang="en-US" altLang="ja-JP" dirty="0"/>
              <a:t>Tag</a:t>
            </a:r>
            <a:r>
              <a:rPr kumimoji="1" lang="en-US" altLang="ja-JP" dirty="0"/>
              <a:t>_ Label</a:t>
            </a:r>
          </a:p>
          <a:p>
            <a:endParaRPr lang="en-US" altLang="ja-JP" dirty="0"/>
          </a:p>
          <a:p>
            <a:endParaRPr kumimoji="1" lang="en-US" altLang="ja-JP" dirty="0"/>
          </a:p>
          <a:p>
            <a:endParaRPr kumimoji="1" lang="ja-JP" altLang="en-US" dirty="0"/>
          </a:p>
        </p:txBody>
      </p:sp>
      <p:pic>
        <p:nvPicPr>
          <p:cNvPr id="19" name="図 18"/>
          <p:cNvPicPr>
            <a:picLocks noChangeAspect="1"/>
          </p:cNvPicPr>
          <p:nvPr/>
        </p:nvPicPr>
        <p:blipFill>
          <a:blip r:embed="rId4"/>
          <a:stretch>
            <a:fillRect/>
          </a:stretch>
        </p:blipFill>
        <p:spPr>
          <a:xfrm>
            <a:off x="5274704" y="4996463"/>
            <a:ext cx="2941955" cy="350008"/>
          </a:xfrm>
          <a:prstGeom prst="rect">
            <a:avLst/>
          </a:prstGeom>
        </p:spPr>
      </p:pic>
      <p:pic>
        <p:nvPicPr>
          <p:cNvPr id="22" name="図 21"/>
          <p:cNvPicPr>
            <a:picLocks noChangeAspect="1"/>
          </p:cNvPicPr>
          <p:nvPr/>
        </p:nvPicPr>
        <p:blipFill>
          <a:blip r:embed="rId5"/>
          <a:stretch>
            <a:fillRect/>
          </a:stretch>
        </p:blipFill>
        <p:spPr>
          <a:xfrm>
            <a:off x="5299072" y="3611850"/>
            <a:ext cx="957264" cy="391190"/>
          </a:xfrm>
          <a:prstGeom prst="rect">
            <a:avLst/>
          </a:prstGeom>
        </p:spPr>
      </p:pic>
      <p:pic>
        <p:nvPicPr>
          <p:cNvPr id="23" name="図 22"/>
          <p:cNvPicPr>
            <a:picLocks noChangeAspect="1"/>
          </p:cNvPicPr>
          <p:nvPr/>
        </p:nvPicPr>
        <p:blipFill>
          <a:blip r:embed="rId6"/>
          <a:stretch>
            <a:fillRect/>
          </a:stretch>
        </p:blipFill>
        <p:spPr>
          <a:xfrm>
            <a:off x="5299072" y="4203588"/>
            <a:ext cx="1498313" cy="655512"/>
          </a:xfrm>
          <a:prstGeom prst="rect">
            <a:avLst/>
          </a:prstGeom>
        </p:spPr>
      </p:pic>
      <p:pic>
        <p:nvPicPr>
          <p:cNvPr id="24" name="図 23"/>
          <p:cNvPicPr>
            <a:picLocks noChangeAspect="1"/>
          </p:cNvPicPr>
          <p:nvPr/>
        </p:nvPicPr>
        <p:blipFill>
          <a:blip r:embed="rId7"/>
          <a:stretch>
            <a:fillRect/>
          </a:stretch>
        </p:blipFill>
        <p:spPr>
          <a:xfrm>
            <a:off x="7227870" y="5561198"/>
            <a:ext cx="979200" cy="984000"/>
          </a:xfrm>
          <a:prstGeom prst="rect">
            <a:avLst/>
          </a:prstGeom>
        </p:spPr>
      </p:pic>
      <p:pic>
        <p:nvPicPr>
          <p:cNvPr id="25" name="図 24"/>
          <p:cNvPicPr>
            <a:picLocks noChangeAspect="1"/>
          </p:cNvPicPr>
          <p:nvPr/>
        </p:nvPicPr>
        <p:blipFill>
          <a:blip r:embed="rId8"/>
          <a:stretch>
            <a:fillRect/>
          </a:stretch>
        </p:blipFill>
        <p:spPr>
          <a:xfrm>
            <a:off x="5299072" y="5621198"/>
            <a:ext cx="864000" cy="864000"/>
          </a:xfrm>
          <a:prstGeom prst="rect">
            <a:avLst/>
          </a:prstGeom>
        </p:spPr>
      </p:pic>
      <p:sp>
        <p:nvSpPr>
          <p:cNvPr id="26" name="テキスト ボックス 25"/>
          <p:cNvSpPr txBox="1"/>
          <p:nvPr/>
        </p:nvSpPr>
        <p:spPr>
          <a:xfrm>
            <a:off x="5204217" y="3051125"/>
            <a:ext cx="3082928" cy="3693319"/>
          </a:xfrm>
          <a:prstGeom prst="rect">
            <a:avLst/>
          </a:prstGeom>
          <a:noFill/>
          <a:ln>
            <a:solidFill>
              <a:schemeClr val="accent1"/>
            </a:solidFill>
          </a:ln>
        </p:spPr>
        <p:txBody>
          <a:bodyPr wrap="square" rtlCol="0">
            <a:spAutoFit/>
          </a:bodyPr>
          <a:lstStyle/>
          <a:p>
            <a:r>
              <a:rPr kumimoji="1" lang="en-US" altLang="ja-JP" dirty="0"/>
              <a:t>Pattern</a:t>
            </a:r>
          </a:p>
          <a:p>
            <a:r>
              <a:rPr lang="en-US" altLang="ja-JP" dirty="0"/>
              <a:t>01:</a:t>
            </a:r>
          </a:p>
          <a:p>
            <a:endParaRPr kumimoji="1" lang="en-US" altLang="ja-JP" dirty="0"/>
          </a:p>
          <a:p>
            <a:r>
              <a:rPr lang="en-US" altLang="ja-JP" dirty="0"/>
              <a:t>02:</a:t>
            </a:r>
          </a:p>
          <a:p>
            <a:endParaRPr kumimoji="1" lang="en-US" altLang="ja-JP" dirty="0"/>
          </a:p>
          <a:p>
            <a:endParaRPr lang="en-US" altLang="ja-JP" dirty="0"/>
          </a:p>
          <a:p>
            <a:r>
              <a:rPr kumimoji="1" lang="en-US" altLang="ja-JP" dirty="0"/>
              <a:t>03:</a:t>
            </a:r>
          </a:p>
          <a:p>
            <a:endParaRPr lang="en-US" altLang="ja-JP" dirty="0"/>
          </a:p>
          <a:p>
            <a:r>
              <a:rPr kumimoji="1" lang="en-US" altLang="ja-JP" dirty="0"/>
              <a:t>04:                               05:</a:t>
            </a:r>
          </a:p>
          <a:p>
            <a:endParaRPr lang="en-US" altLang="ja-JP" dirty="0"/>
          </a:p>
          <a:p>
            <a:endParaRPr kumimoji="1" lang="en-US" altLang="ja-JP" dirty="0"/>
          </a:p>
          <a:p>
            <a:endParaRPr lang="en-US" altLang="ja-JP" dirty="0"/>
          </a:p>
          <a:p>
            <a:endParaRPr kumimoji="1" lang="ja-JP" altLang="en-US" dirty="0"/>
          </a:p>
        </p:txBody>
      </p:sp>
      <p:cxnSp>
        <p:nvCxnSpPr>
          <p:cNvPr id="28" name="直線コネクタ 27"/>
          <p:cNvCxnSpPr/>
          <p:nvPr/>
        </p:nvCxnSpPr>
        <p:spPr>
          <a:xfrm>
            <a:off x="5204217" y="3410117"/>
            <a:ext cx="3096503"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1605280" y="4566878"/>
            <a:ext cx="2418080" cy="1477328"/>
          </a:xfrm>
          <a:prstGeom prst="rect">
            <a:avLst/>
          </a:prstGeom>
          <a:noFill/>
          <a:ln>
            <a:solidFill>
              <a:schemeClr val="accent1"/>
            </a:solidFill>
          </a:ln>
        </p:spPr>
        <p:txBody>
          <a:bodyPr wrap="square" rtlCol="0">
            <a:spAutoFit/>
          </a:bodyPr>
          <a:lstStyle/>
          <a:p>
            <a:r>
              <a:rPr kumimoji="1" lang="en-US" altLang="ja-JP" dirty="0"/>
              <a:t>Content Type</a:t>
            </a:r>
          </a:p>
          <a:p>
            <a:r>
              <a:rPr lang="en-US" altLang="ja-JP" dirty="0"/>
              <a:t>01: Text</a:t>
            </a:r>
          </a:p>
          <a:p>
            <a:r>
              <a:rPr kumimoji="1" lang="en-US" altLang="ja-JP" dirty="0"/>
              <a:t>02: Bar Code</a:t>
            </a:r>
          </a:p>
          <a:p>
            <a:r>
              <a:rPr lang="en-US" altLang="ja-JP" dirty="0"/>
              <a:t>03: QR Code</a:t>
            </a:r>
          </a:p>
          <a:p>
            <a:r>
              <a:rPr kumimoji="1" lang="en-US" altLang="ja-JP" dirty="0"/>
              <a:t>04: RFID</a:t>
            </a:r>
            <a:endParaRPr kumimoji="1" lang="ja-JP" altLang="en-US" dirty="0"/>
          </a:p>
        </p:txBody>
      </p:sp>
      <p:cxnSp>
        <p:nvCxnSpPr>
          <p:cNvPr id="32" name="直線コネクタ 31"/>
          <p:cNvCxnSpPr/>
          <p:nvPr/>
        </p:nvCxnSpPr>
        <p:spPr>
          <a:xfrm>
            <a:off x="1595120" y="4859100"/>
            <a:ext cx="24474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flipV="1">
            <a:off x="2601942" y="3348815"/>
            <a:ext cx="459612" cy="1191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642360" y="2771597"/>
            <a:ext cx="1561857" cy="427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9276080" y="5171467"/>
            <a:ext cx="1832160" cy="1200329"/>
          </a:xfrm>
          <a:prstGeom prst="rect">
            <a:avLst/>
          </a:prstGeom>
          <a:noFill/>
          <a:ln>
            <a:solidFill>
              <a:schemeClr val="accent1"/>
            </a:solidFill>
          </a:ln>
        </p:spPr>
        <p:txBody>
          <a:bodyPr wrap="square" rtlCol="0">
            <a:spAutoFit/>
          </a:bodyPr>
          <a:lstStyle/>
          <a:p>
            <a:r>
              <a:rPr kumimoji="1" lang="en-US" altLang="ja-JP" dirty="0"/>
              <a:t>AIDC Contents</a:t>
            </a:r>
          </a:p>
          <a:p>
            <a:r>
              <a:rPr lang="en-US" altLang="ja-JP" dirty="0"/>
              <a:t>Identifier</a:t>
            </a:r>
          </a:p>
          <a:p>
            <a:r>
              <a:rPr kumimoji="1" lang="en-US" altLang="ja-JP" dirty="0"/>
              <a:t>Name</a:t>
            </a:r>
          </a:p>
          <a:p>
            <a:r>
              <a:rPr lang="en-US" altLang="ja-JP" dirty="0"/>
              <a:t>Text</a:t>
            </a:r>
            <a:endParaRPr kumimoji="1" lang="ja-JP" altLang="en-US" dirty="0"/>
          </a:p>
        </p:txBody>
      </p:sp>
      <p:cxnSp>
        <p:nvCxnSpPr>
          <p:cNvPr id="41" name="直線矢印コネクタ 40"/>
          <p:cNvCxnSpPr/>
          <p:nvPr/>
        </p:nvCxnSpPr>
        <p:spPr>
          <a:xfrm flipH="1">
            <a:off x="8056880" y="5561198"/>
            <a:ext cx="1219200" cy="81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9276080" y="5445760"/>
            <a:ext cx="1832160" cy="10160"/>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353828" y="782558"/>
            <a:ext cx="4585704" cy="523220"/>
          </a:xfrm>
          <a:prstGeom prst="rect">
            <a:avLst/>
          </a:prstGeom>
          <a:solidFill>
            <a:schemeClr val="accent1">
              <a:lumMod val="40000"/>
              <a:lumOff val="60000"/>
            </a:schemeClr>
          </a:solidFill>
        </p:spPr>
        <p:txBody>
          <a:bodyPr wrap="square" rtlCol="0">
            <a:spAutoFit/>
          </a:bodyPr>
          <a:lstStyle/>
          <a:p>
            <a:r>
              <a:rPr kumimoji="1" lang="en-US" altLang="ja-JP" sz="2800" dirty="0"/>
              <a:t>Identification Tag Image</a:t>
            </a:r>
            <a:endParaRPr kumimoji="1" lang="ja-JP" altLang="en-US" sz="2800" dirty="0"/>
          </a:p>
        </p:txBody>
      </p:sp>
      <p:sp>
        <p:nvSpPr>
          <p:cNvPr id="46" name="テキスト ボックス 45"/>
          <p:cNvSpPr txBox="1"/>
          <p:nvPr/>
        </p:nvSpPr>
        <p:spPr>
          <a:xfrm>
            <a:off x="8724840" y="6414235"/>
            <a:ext cx="3322320" cy="276999"/>
          </a:xfrm>
          <a:prstGeom prst="rect">
            <a:avLst/>
          </a:prstGeom>
          <a:noFill/>
        </p:spPr>
        <p:txBody>
          <a:bodyPr wrap="square" rtlCol="0">
            <a:spAutoFit/>
          </a:bodyPr>
          <a:lstStyle/>
          <a:p>
            <a:r>
              <a:rPr kumimoji="1" lang="en-US" altLang="ja-JP" sz="1200" dirty="0"/>
              <a:t>* AIDC : Automatic Identification and Data Capture</a:t>
            </a:r>
            <a:endParaRPr kumimoji="1" lang="ja-JP" altLang="en-US" sz="1200" dirty="0"/>
          </a:p>
        </p:txBody>
      </p:sp>
      <p:sp>
        <p:nvSpPr>
          <p:cNvPr id="47" name="テキスト ボックス 46"/>
          <p:cNvSpPr txBox="1"/>
          <p:nvPr/>
        </p:nvSpPr>
        <p:spPr>
          <a:xfrm>
            <a:off x="805120" y="2106712"/>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48" name="テキスト ボックス 47"/>
          <p:cNvSpPr txBox="1"/>
          <p:nvPr/>
        </p:nvSpPr>
        <p:spPr>
          <a:xfrm>
            <a:off x="8481390" y="5402299"/>
            <a:ext cx="1283520" cy="369332"/>
          </a:xfrm>
          <a:prstGeom prst="rect">
            <a:avLst/>
          </a:prstGeom>
          <a:noFill/>
        </p:spPr>
        <p:txBody>
          <a:bodyPr wrap="square" rtlCol="0">
            <a:spAutoFit/>
          </a:bodyPr>
          <a:lstStyle/>
          <a:p>
            <a:r>
              <a:rPr kumimoji="1" lang="en-US" altLang="ja-JP" dirty="0"/>
              <a:t>(0..n)</a:t>
            </a:r>
            <a:endParaRPr kumimoji="1" lang="ja-JP" altLang="en-US" dirty="0"/>
          </a:p>
        </p:txBody>
      </p:sp>
      <p:sp>
        <p:nvSpPr>
          <p:cNvPr id="49" name="テキスト ボックス 48"/>
          <p:cNvSpPr txBox="1"/>
          <p:nvPr/>
        </p:nvSpPr>
        <p:spPr>
          <a:xfrm>
            <a:off x="1486754" y="2962772"/>
            <a:ext cx="1574800" cy="369332"/>
          </a:xfrm>
          <a:prstGeom prst="rect">
            <a:avLst/>
          </a:prstGeom>
          <a:noFill/>
          <a:ln>
            <a:solidFill>
              <a:schemeClr val="accent1"/>
            </a:solidFill>
          </a:ln>
        </p:spPr>
        <p:txBody>
          <a:bodyPr wrap="square" rtlCol="0">
            <a:spAutoFit/>
          </a:bodyPr>
          <a:lstStyle/>
          <a:p>
            <a:r>
              <a:rPr kumimoji="1" lang="en-US" altLang="ja-JP" dirty="0"/>
              <a:t>Label Content</a:t>
            </a:r>
            <a:endParaRPr kumimoji="1" lang="ja-JP" altLang="en-US" dirty="0"/>
          </a:p>
        </p:txBody>
      </p:sp>
      <p:cxnSp>
        <p:nvCxnSpPr>
          <p:cNvPr id="51" name="直線矢印コネクタ 50"/>
          <p:cNvCxnSpPr>
            <a:endCxn id="49" idx="3"/>
          </p:cNvCxnSpPr>
          <p:nvPr/>
        </p:nvCxnSpPr>
        <p:spPr>
          <a:xfrm flipH="1" flipV="1">
            <a:off x="3061554" y="3147438"/>
            <a:ext cx="2237518" cy="12184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363160" y="2676996"/>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35" name="テキスト ボックス 34"/>
          <p:cNvSpPr txBox="1"/>
          <p:nvPr/>
        </p:nvSpPr>
        <p:spPr>
          <a:xfrm>
            <a:off x="225126" y="261312"/>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18</a:t>
            </a:fld>
            <a:endParaRPr kumimoji="1" lang="ja-JP" altLang="en-US"/>
          </a:p>
        </p:txBody>
      </p:sp>
    </p:spTree>
    <p:extLst>
      <p:ext uri="{BB962C8B-B14F-4D97-AF65-F5344CB8AC3E}">
        <p14:creationId xmlns:p14="http://schemas.microsoft.com/office/powerpoint/2010/main" val="948785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85597" y="462116"/>
            <a:ext cx="2540000" cy="646331"/>
          </a:xfrm>
          <a:prstGeom prst="rect">
            <a:avLst/>
          </a:prstGeom>
          <a:noFill/>
          <a:ln>
            <a:solidFill>
              <a:schemeClr val="accent1"/>
            </a:solidFill>
          </a:ln>
        </p:spPr>
        <p:txBody>
          <a:bodyPr wrap="square" rtlCol="0">
            <a:spAutoFit/>
          </a:bodyPr>
          <a:lstStyle/>
          <a:p>
            <a:r>
              <a:rPr kumimoji="1" lang="en-US" altLang="ja-JP" dirty="0"/>
              <a:t>CISSL_ Supply Chain_ Trade Line Item</a:t>
            </a:r>
            <a:endParaRPr kumimoji="1" lang="ja-JP" altLang="en-US" dirty="0"/>
          </a:p>
        </p:txBody>
      </p:sp>
      <p:sp>
        <p:nvSpPr>
          <p:cNvPr id="3" name="テキスト ボックス 2"/>
          <p:cNvSpPr txBox="1"/>
          <p:nvPr/>
        </p:nvSpPr>
        <p:spPr>
          <a:xfrm>
            <a:off x="2207997" y="1305396"/>
            <a:ext cx="3799840" cy="1200329"/>
          </a:xfrm>
          <a:prstGeom prst="rect">
            <a:avLst/>
          </a:prstGeom>
          <a:noFill/>
          <a:ln>
            <a:solidFill>
              <a:schemeClr val="accent1"/>
            </a:solidFill>
          </a:ln>
        </p:spPr>
        <p:txBody>
          <a:bodyPr wrap="square" rtlCol="0">
            <a:spAutoFit/>
          </a:bodyPr>
          <a:lstStyle/>
          <a:p>
            <a:r>
              <a:rPr lang="en-US" altLang="ja-JP" dirty="0"/>
              <a:t>Logistics</a:t>
            </a:r>
            <a:r>
              <a:rPr kumimoji="1" lang="en-US" altLang="ja-JP" dirty="0"/>
              <a:t>_ Identification Tag</a:t>
            </a:r>
          </a:p>
          <a:p>
            <a:r>
              <a:rPr lang="en-US" altLang="ja-JP" dirty="0"/>
              <a:t>Identification. Identifier</a:t>
            </a:r>
          </a:p>
          <a:p>
            <a:r>
              <a:rPr lang="en-US" altLang="ja-JP" dirty="0"/>
              <a:t>Layout Type</a:t>
            </a:r>
            <a:r>
              <a:rPr kumimoji="1" lang="en-US" altLang="ja-JP" dirty="0"/>
              <a:t>. Code</a:t>
            </a:r>
          </a:p>
          <a:p>
            <a:r>
              <a:rPr lang="en-US" altLang="ja-JP" dirty="0"/>
              <a:t>Size. Code</a:t>
            </a:r>
            <a:endParaRPr kumimoji="1" lang="ja-JP" altLang="en-US" dirty="0"/>
          </a:p>
        </p:txBody>
      </p:sp>
      <p:sp>
        <p:nvSpPr>
          <p:cNvPr id="4" name="テキスト ボックス 3"/>
          <p:cNvSpPr txBox="1"/>
          <p:nvPr/>
        </p:nvSpPr>
        <p:spPr>
          <a:xfrm>
            <a:off x="3914877" y="2708032"/>
            <a:ext cx="3799840" cy="923330"/>
          </a:xfrm>
          <a:prstGeom prst="rect">
            <a:avLst/>
          </a:prstGeom>
          <a:noFill/>
          <a:ln>
            <a:solidFill>
              <a:schemeClr val="accent1"/>
            </a:solidFill>
          </a:ln>
        </p:spPr>
        <p:txBody>
          <a:bodyPr wrap="square" rtlCol="0">
            <a:spAutoFit/>
          </a:bodyPr>
          <a:lstStyle/>
          <a:p>
            <a:r>
              <a:rPr lang="en-US" altLang="ja-JP" dirty="0"/>
              <a:t>Tag</a:t>
            </a:r>
            <a:r>
              <a:rPr kumimoji="1" lang="en-US" altLang="ja-JP" dirty="0"/>
              <a:t>_ Label</a:t>
            </a:r>
          </a:p>
          <a:p>
            <a:r>
              <a:rPr lang="en-US" altLang="ja-JP" dirty="0"/>
              <a:t>Identification. Identifier</a:t>
            </a:r>
          </a:p>
          <a:p>
            <a:r>
              <a:rPr lang="en-US" altLang="ja-JP" dirty="0"/>
              <a:t>Pattern</a:t>
            </a:r>
            <a:r>
              <a:rPr kumimoji="1" lang="en-US" altLang="ja-JP" dirty="0"/>
              <a:t>. Code</a:t>
            </a:r>
          </a:p>
        </p:txBody>
      </p:sp>
      <p:sp>
        <p:nvSpPr>
          <p:cNvPr id="5" name="テキスト ボックス 4"/>
          <p:cNvSpPr txBox="1"/>
          <p:nvPr/>
        </p:nvSpPr>
        <p:spPr>
          <a:xfrm>
            <a:off x="7440397" y="5513304"/>
            <a:ext cx="4297680" cy="1200329"/>
          </a:xfrm>
          <a:prstGeom prst="rect">
            <a:avLst/>
          </a:prstGeom>
          <a:noFill/>
          <a:ln>
            <a:solidFill>
              <a:schemeClr val="accent1"/>
            </a:solidFill>
          </a:ln>
        </p:spPr>
        <p:txBody>
          <a:bodyPr wrap="square" rtlCol="0">
            <a:spAutoFit/>
          </a:bodyPr>
          <a:lstStyle/>
          <a:p>
            <a:r>
              <a:rPr lang="en-US" altLang="ja-JP" dirty="0"/>
              <a:t>Tag</a:t>
            </a:r>
            <a:r>
              <a:rPr kumimoji="1" lang="en-US" altLang="ja-JP" dirty="0"/>
              <a:t>_ AIDC Content</a:t>
            </a:r>
          </a:p>
          <a:p>
            <a:r>
              <a:rPr lang="en-US" altLang="ja-JP" dirty="0"/>
              <a:t>Identification. Identifier</a:t>
            </a:r>
          </a:p>
          <a:p>
            <a:r>
              <a:rPr kumimoji="1" lang="en-US" altLang="ja-JP" dirty="0"/>
              <a:t>Type. Code</a:t>
            </a:r>
          </a:p>
          <a:p>
            <a:r>
              <a:rPr lang="en-US" altLang="ja-JP" dirty="0"/>
              <a:t>Specified. Text</a:t>
            </a:r>
            <a:endParaRPr kumimoji="1" lang="ja-JP" altLang="en-US" dirty="0"/>
          </a:p>
        </p:txBody>
      </p:sp>
      <p:sp>
        <p:nvSpPr>
          <p:cNvPr id="6" name="テキスト ボックス 5"/>
          <p:cNvSpPr txBox="1"/>
          <p:nvPr/>
        </p:nvSpPr>
        <p:spPr>
          <a:xfrm>
            <a:off x="5652237" y="3833669"/>
            <a:ext cx="3799840" cy="1477328"/>
          </a:xfrm>
          <a:prstGeom prst="rect">
            <a:avLst/>
          </a:prstGeom>
          <a:noFill/>
          <a:ln>
            <a:solidFill>
              <a:schemeClr val="accent1"/>
            </a:solidFill>
          </a:ln>
        </p:spPr>
        <p:txBody>
          <a:bodyPr wrap="square" rtlCol="0">
            <a:spAutoFit/>
          </a:bodyPr>
          <a:lstStyle/>
          <a:p>
            <a:r>
              <a:rPr lang="en-US" altLang="ja-JP" dirty="0"/>
              <a:t>Tag</a:t>
            </a:r>
            <a:r>
              <a:rPr kumimoji="1" lang="en-US" altLang="ja-JP" dirty="0"/>
              <a:t> _ Label Content</a:t>
            </a:r>
          </a:p>
          <a:p>
            <a:r>
              <a:rPr lang="en-US" altLang="ja-JP" dirty="0"/>
              <a:t>Identification. Identifier</a:t>
            </a:r>
          </a:p>
          <a:p>
            <a:r>
              <a:rPr lang="en-US" altLang="ja-JP" dirty="0"/>
              <a:t>Type. Code</a:t>
            </a:r>
          </a:p>
          <a:p>
            <a:r>
              <a:rPr kumimoji="1" lang="en-US" altLang="ja-JP" dirty="0"/>
              <a:t>Specified. Text</a:t>
            </a:r>
          </a:p>
          <a:p>
            <a:r>
              <a:rPr lang="en-US" altLang="ja-JP" dirty="0"/>
              <a:t>Image. Binary Object</a:t>
            </a:r>
            <a:endParaRPr kumimoji="1" lang="ja-JP" altLang="en-US" dirty="0"/>
          </a:p>
        </p:txBody>
      </p:sp>
      <p:sp>
        <p:nvSpPr>
          <p:cNvPr id="7" name="テキスト ボックス 6"/>
          <p:cNvSpPr txBox="1"/>
          <p:nvPr/>
        </p:nvSpPr>
        <p:spPr>
          <a:xfrm>
            <a:off x="6634479" y="304800"/>
            <a:ext cx="5181601" cy="584775"/>
          </a:xfrm>
          <a:prstGeom prst="rect">
            <a:avLst/>
          </a:prstGeom>
          <a:solidFill>
            <a:schemeClr val="accent1">
              <a:lumMod val="40000"/>
              <a:lumOff val="60000"/>
            </a:schemeClr>
          </a:solidFill>
        </p:spPr>
        <p:txBody>
          <a:bodyPr wrap="square" rtlCol="0">
            <a:spAutoFit/>
          </a:bodyPr>
          <a:lstStyle/>
          <a:p>
            <a:r>
              <a:rPr lang="en-US" altLang="ja-JP" sz="3200" dirty="0"/>
              <a:t>Identification Tag </a:t>
            </a:r>
            <a:r>
              <a:rPr kumimoji="1" lang="en-US" altLang="ja-JP" sz="3200" dirty="0"/>
              <a:t>Data Model</a:t>
            </a:r>
            <a:endParaRPr kumimoji="1" lang="ja-JP" altLang="en-US" sz="3200" dirty="0"/>
          </a:p>
        </p:txBody>
      </p:sp>
      <p:cxnSp>
        <p:nvCxnSpPr>
          <p:cNvPr id="9" name="直線コネクタ 8"/>
          <p:cNvCxnSpPr/>
          <p:nvPr/>
        </p:nvCxnSpPr>
        <p:spPr>
          <a:xfrm>
            <a:off x="1070077" y="1119331"/>
            <a:ext cx="0" cy="7862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a:endCxn id="3" idx="1"/>
          </p:cNvCxnSpPr>
          <p:nvPr/>
        </p:nvCxnSpPr>
        <p:spPr>
          <a:xfrm>
            <a:off x="1070077" y="1905560"/>
            <a:ext cx="113792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472157" y="2505725"/>
            <a:ext cx="0" cy="663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4" idx="1"/>
          </p:cNvCxnSpPr>
          <p:nvPr/>
        </p:nvCxnSpPr>
        <p:spPr>
          <a:xfrm>
            <a:off x="2472157" y="3169697"/>
            <a:ext cx="1442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4107917" y="3631362"/>
            <a:ext cx="0" cy="940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a:endCxn id="6" idx="1"/>
          </p:cNvCxnSpPr>
          <p:nvPr/>
        </p:nvCxnSpPr>
        <p:spPr>
          <a:xfrm>
            <a:off x="4107917" y="4572333"/>
            <a:ext cx="1544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5926557" y="5310997"/>
            <a:ext cx="10160" cy="728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a:endCxn id="5" idx="1"/>
          </p:cNvCxnSpPr>
          <p:nvPr/>
        </p:nvCxnSpPr>
        <p:spPr>
          <a:xfrm>
            <a:off x="5926557" y="6113468"/>
            <a:ext cx="151384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2207997" y="1620356"/>
            <a:ext cx="37998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3914877" y="2981796"/>
            <a:ext cx="3799840" cy="30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5652237" y="4155858"/>
            <a:ext cx="37998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440397" y="5799054"/>
            <a:ext cx="42976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1588237" y="1958930"/>
            <a:ext cx="883920" cy="369332"/>
          </a:xfrm>
          <a:prstGeom prst="rect">
            <a:avLst/>
          </a:prstGeom>
          <a:noFill/>
        </p:spPr>
        <p:txBody>
          <a:bodyPr wrap="square" rtlCol="0">
            <a:spAutoFit/>
          </a:bodyPr>
          <a:lstStyle/>
          <a:p>
            <a:r>
              <a:rPr kumimoji="1" lang="en-US" altLang="ja-JP" dirty="0"/>
              <a:t>(0..1)</a:t>
            </a:r>
            <a:endParaRPr kumimoji="1" lang="ja-JP" altLang="en-US" dirty="0"/>
          </a:p>
        </p:txBody>
      </p:sp>
      <p:sp>
        <p:nvSpPr>
          <p:cNvPr id="50" name="テキスト ボックス 49"/>
          <p:cNvSpPr txBox="1"/>
          <p:nvPr/>
        </p:nvSpPr>
        <p:spPr>
          <a:xfrm>
            <a:off x="3223997" y="3156075"/>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1" name="テキスト ボックス 50"/>
          <p:cNvSpPr txBox="1"/>
          <p:nvPr/>
        </p:nvSpPr>
        <p:spPr>
          <a:xfrm>
            <a:off x="4930877" y="4603548"/>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2" name="テキスト ボックス 51"/>
          <p:cNvSpPr txBox="1"/>
          <p:nvPr/>
        </p:nvSpPr>
        <p:spPr>
          <a:xfrm>
            <a:off x="6683477" y="6135178"/>
            <a:ext cx="883920" cy="369332"/>
          </a:xfrm>
          <a:prstGeom prst="rect">
            <a:avLst/>
          </a:prstGeom>
          <a:noFill/>
        </p:spPr>
        <p:txBody>
          <a:bodyPr wrap="square" rtlCol="0">
            <a:spAutoFit/>
          </a:bodyPr>
          <a:lstStyle/>
          <a:p>
            <a:r>
              <a:rPr kumimoji="1" lang="en-US" altLang="ja-JP" dirty="0"/>
              <a:t>(0..1)</a:t>
            </a:r>
            <a:endParaRPr kumimoji="1" lang="ja-JP" altLang="en-US" dirty="0"/>
          </a:p>
        </p:txBody>
      </p:sp>
      <p:sp>
        <p:nvSpPr>
          <p:cNvPr id="24" name="テキスト ボックス 23"/>
          <p:cNvSpPr txBox="1"/>
          <p:nvPr/>
        </p:nvSpPr>
        <p:spPr>
          <a:xfrm>
            <a:off x="69386" y="39415"/>
            <a:ext cx="1432421" cy="369332"/>
          </a:xfrm>
          <a:prstGeom prst="rect">
            <a:avLst/>
          </a:prstGeom>
          <a:noFill/>
          <a:ln>
            <a:solidFill>
              <a:schemeClr val="accent1"/>
            </a:solidFill>
          </a:ln>
        </p:spPr>
        <p:txBody>
          <a:bodyPr wrap="square" rtlCol="0">
            <a:spAutoFit/>
          </a:bodyPr>
          <a:lstStyle/>
          <a:p>
            <a:pPr algn="ctr"/>
            <a:r>
              <a:rPr lang="ja-JP" altLang="en-US" b="1" dirty="0">
                <a:latin typeface="Century" panose="02040604050505020304" pitchFamily="18" charset="0"/>
              </a:rPr>
              <a:t>製造</a:t>
            </a:r>
            <a:r>
              <a:rPr lang="en-US" altLang="ja-JP" b="1" dirty="0">
                <a:latin typeface="Century" panose="02040604050505020304" pitchFamily="18" charset="0"/>
              </a:rPr>
              <a:t>JIT</a:t>
            </a:r>
            <a:endParaRPr kumimoji="1" lang="ja-JP" altLang="en-US" b="1" dirty="0">
              <a:latin typeface="Century" panose="02040604050505020304" pitchFamily="18" charset="0"/>
            </a:endParaRPr>
          </a:p>
        </p:txBody>
      </p:sp>
      <p:sp>
        <p:nvSpPr>
          <p:cNvPr id="8" name="スライド番号プレースホルダー 7"/>
          <p:cNvSpPr>
            <a:spLocks noGrp="1"/>
          </p:cNvSpPr>
          <p:nvPr>
            <p:ph type="sldNum" sz="quarter" idx="12"/>
          </p:nvPr>
        </p:nvSpPr>
        <p:spPr/>
        <p:txBody>
          <a:bodyPr/>
          <a:lstStyle/>
          <a:p>
            <a:fld id="{CB4FD524-B8A5-4395-B9F4-C78AD24489BD}" type="slidenum">
              <a:rPr kumimoji="1" lang="ja-JP" altLang="en-US" smtClean="0"/>
              <a:t>19</a:t>
            </a:fld>
            <a:endParaRPr kumimoji="1" lang="ja-JP" altLang="en-US"/>
          </a:p>
        </p:txBody>
      </p:sp>
    </p:spTree>
    <p:extLst>
      <p:ext uri="{BB962C8B-B14F-4D97-AF65-F5344CB8AC3E}">
        <p14:creationId xmlns:p14="http://schemas.microsoft.com/office/powerpoint/2010/main" val="2308345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137026" y="240804"/>
            <a:ext cx="8270696" cy="6617196"/>
          </a:xfrm>
          <a:prstGeom prst="rect">
            <a:avLst/>
          </a:prstGeom>
          <a:noFill/>
        </p:spPr>
        <p:txBody>
          <a:bodyPr wrap="square" rtlCol="0">
            <a:spAutoFit/>
          </a:bodyPr>
          <a:lstStyle/>
          <a:p>
            <a:pPr algn="ctr"/>
            <a:r>
              <a:rPr kumimoji="1" lang="ja-JP" altLang="en-US" sz="3200" b="1" i="1" dirty="0"/>
              <a:t>ストーリー</a:t>
            </a:r>
            <a:endParaRPr kumimoji="1" lang="en-US" altLang="ja-JP" sz="3200" b="1" i="1" dirty="0"/>
          </a:p>
          <a:p>
            <a:endParaRPr lang="en-US" altLang="ja-JP" sz="2800" dirty="0"/>
          </a:p>
          <a:p>
            <a:r>
              <a:rPr kumimoji="1" lang="ja-JP" altLang="en-US" sz="2800" dirty="0"/>
              <a:t>１．今までの取組み</a:t>
            </a:r>
            <a:endParaRPr kumimoji="1" lang="en-US" altLang="ja-JP" sz="2800" dirty="0"/>
          </a:p>
          <a:p>
            <a:r>
              <a:rPr lang="en-US" altLang="ja-JP" sz="2800" dirty="0"/>
              <a:t>	</a:t>
            </a:r>
            <a:r>
              <a:rPr lang="ja-JP" altLang="en-US" sz="2800" dirty="0"/>
              <a:t>・業界横断</a:t>
            </a:r>
            <a:r>
              <a:rPr lang="en-US" altLang="ja-JP" sz="2800" dirty="0"/>
              <a:t>EDI</a:t>
            </a:r>
            <a:r>
              <a:rPr lang="ja-JP" altLang="en-US" sz="2800" dirty="0"/>
              <a:t>フレームワーク</a:t>
            </a:r>
            <a:endParaRPr lang="en-US" altLang="ja-JP" sz="2800" dirty="0"/>
          </a:p>
          <a:p>
            <a:r>
              <a:rPr kumimoji="1" lang="en-US" altLang="ja-JP" sz="2800" dirty="0"/>
              <a:t>	</a:t>
            </a:r>
            <a:r>
              <a:rPr kumimoji="1" lang="ja-JP" altLang="en-US" sz="2800" dirty="0"/>
              <a:t>・金融</a:t>
            </a:r>
            <a:r>
              <a:rPr kumimoji="1" lang="en-US" altLang="ja-JP" sz="2800" dirty="0"/>
              <a:t>EDI</a:t>
            </a:r>
          </a:p>
          <a:p>
            <a:r>
              <a:rPr lang="en-US" altLang="ja-JP" sz="2800" dirty="0"/>
              <a:t>	</a:t>
            </a:r>
            <a:r>
              <a:rPr lang="ja-JP" altLang="en-US" sz="2800" dirty="0"/>
              <a:t>・製造</a:t>
            </a:r>
            <a:r>
              <a:rPr lang="en-US" altLang="ja-JP" sz="2800" dirty="0"/>
              <a:t>JIT</a:t>
            </a:r>
          </a:p>
          <a:p>
            <a:r>
              <a:rPr kumimoji="1" lang="en-US" altLang="ja-JP" sz="2800" dirty="0"/>
              <a:t>	</a:t>
            </a:r>
            <a:r>
              <a:rPr lang="ja-JP" altLang="en-US" sz="2800" dirty="0"/>
              <a:t>・中小企業</a:t>
            </a:r>
            <a:r>
              <a:rPr lang="en-US" altLang="ja-JP" sz="2800" dirty="0"/>
              <a:t>EDI</a:t>
            </a:r>
          </a:p>
          <a:p>
            <a:r>
              <a:rPr kumimoji="1" lang="en-US" altLang="ja-JP" sz="2800" dirty="0"/>
              <a:t>	</a:t>
            </a:r>
            <a:r>
              <a:rPr kumimoji="1" lang="ja-JP" altLang="en-US" sz="2800" dirty="0"/>
              <a:t>・メッセージ設計支援ツール</a:t>
            </a:r>
            <a:endParaRPr kumimoji="1" lang="en-US" altLang="ja-JP" sz="2800" dirty="0"/>
          </a:p>
          <a:p>
            <a:endParaRPr lang="en-US" altLang="ja-JP" sz="1200" dirty="0"/>
          </a:p>
          <a:p>
            <a:r>
              <a:rPr kumimoji="1" lang="ja-JP" altLang="en-US" sz="2800" dirty="0"/>
              <a:t>２．これからの挑戦</a:t>
            </a:r>
            <a:endParaRPr kumimoji="1" lang="en-US" altLang="ja-JP" sz="2800" dirty="0"/>
          </a:p>
          <a:p>
            <a:r>
              <a:rPr lang="en-US" altLang="ja-JP" sz="2800" dirty="0"/>
              <a:t>	</a:t>
            </a:r>
            <a:r>
              <a:rPr lang="ja-JP" altLang="en-US" sz="2800" dirty="0"/>
              <a:t>・</a:t>
            </a:r>
            <a:r>
              <a:rPr lang="en-US" altLang="ja-JP" sz="2800" dirty="0" err="1"/>
              <a:t>FinTech</a:t>
            </a:r>
            <a:endParaRPr lang="en-US" altLang="ja-JP" sz="2800" dirty="0"/>
          </a:p>
          <a:p>
            <a:r>
              <a:rPr kumimoji="1" lang="en-US" altLang="ja-JP" sz="2800" dirty="0"/>
              <a:t>	</a:t>
            </a:r>
            <a:r>
              <a:rPr kumimoji="1" lang="ja-JP" altLang="en-US" sz="2800" dirty="0"/>
              <a:t>・</a:t>
            </a:r>
            <a:r>
              <a:rPr lang="en-US" altLang="ja-JP" sz="2800" dirty="0"/>
              <a:t>Industry 4.0</a:t>
            </a:r>
            <a:endParaRPr kumimoji="1" lang="en-US" altLang="ja-JP" sz="2800" dirty="0"/>
          </a:p>
          <a:p>
            <a:r>
              <a:rPr lang="en-US" altLang="ja-JP" sz="2800" dirty="0"/>
              <a:t>	</a:t>
            </a:r>
            <a:r>
              <a:rPr lang="ja-JP" altLang="en-US" sz="2800" dirty="0"/>
              <a:t>・</a:t>
            </a:r>
            <a:r>
              <a:rPr lang="en-US" altLang="ja-JP" sz="2800" dirty="0"/>
              <a:t>CPS</a:t>
            </a:r>
          </a:p>
          <a:p>
            <a:r>
              <a:rPr lang="en-US" altLang="ja-JP" sz="2800" dirty="0"/>
              <a:t>	</a:t>
            </a:r>
            <a:r>
              <a:rPr lang="ja-JP" altLang="en-US" sz="2800" dirty="0"/>
              <a:t>・</a:t>
            </a:r>
            <a:r>
              <a:rPr lang="en-US" altLang="ja-JP" sz="2800" dirty="0"/>
              <a:t>Open Data</a:t>
            </a:r>
          </a:p>
          <a:p>
            <a:r>
              <a:rPr kumimoji="1" lang="en-US" altLang="ja-JP" sz="2800" dirty="0"/>
              <a:t>	</a:t>
            </a:r>
            <a:r>
              <a:rPr kumimoji="1" lang="ja-JP" altLang="en-US" sz="2800" dirty="0"/>
              <a:t>・</a:t>
            </a:r>
            <a:r>
              <a:rPr kumimoji="1" lang="en-US" altLang="ja-JP" sz="2800" dirty="0"/>
              <a:t>Cloud</a:t>
            </a:r>
            <a:endParaRPr kumimoji="1" lang="ja-JP" altLang="en-US" sz="2800" dirty="0"/>
          </a:p>
        </p:txBody>
      </p:sp>
      <p:sp>
        <p:nvSpPr>
          <p:cNvPr id="3" name="スライド番号プレースホルダー 2"/>
          <p:cNvSpPr>
            <a:spLocks noGrp="1"/>
          </p:cNvSpPr>
          <p:nvPr>
            <p:ph type="sldNum" sz="quarter" idx="12"/>
          </p:nvPr>
        </p:nvSpPr>
        <p:spPr/>
        <p:txBody>
          <a:bodyPr/>
          <a:lstStyle/>
          <a:p>
            <a:fld id="{CB4FD524-B8A5-4395-B9F4-C78AD24489BD}" type="slidenum">
              <a:rPr kumimoji="1" lang="ja-JP" altLang="en-US" smtClean="0"/>
              <a:t>2</a:t>
            </a:fld>
            <a:endParaRPr kumimoji="1" lang="ja-JP" altLang="en-US"/>
          </a:p>
        </p:txBody>
      </p:sp>
    </p:spTree>
    <p:extLst>
      <p:ext uri="{BB962C8B-B14F-4D97-AF65-F5344CB8AC3E}">
        <p14:creationId xmlns:p14="http://schemas.microsoft.com/office/powerpoint/2010/main" val="1016242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p:cNvSpPr/>
          <p:nvPr/>
        </p:nvSpPr>
        <p:spPr>
          <a:xfrm>
            <a:off x="1056640" y="5069840"/>
            <a:ext cx="10150153" cy="141224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rPr>
              <a:t>実証プロジェクト</a:t>
            </a:r>
            <a:endParaRPr kumimoji="1" lang="en-US" altLang="ja-JP" sz="3200" b="1" dirty="0">
              <a:solidFill>
                <a:srgbClr val="FF0000"/>
              </a:solidFill>
            </a:endParaRPr>
          </a:p>
          <a:p>
            <a:pPr algn="ctr"/>
            <a:endParaRPr lang="en-US" altLang="ja-JP" dirty="0">
              <a:solidFill>
                <a:srgbClr val="FF0000"/>
              </a:solidFill>
            </a:endParaRPr>
          </a:p>
          <a:p>
            <a:pPr algn="ctr"/>
            <a:endParaRPr kumimoji="1" lang="en-US" altLang="ja-JP" dirty="0">
              <a:solidFill>
                <a:srgbClr val="FF0000"/>
              </a:solidFill>
            </a:endParaRPr>
          </a:p>
          <a:p>
            <a:pPr algn="ctr"/>
            <a:endParaRPr kumimoji="1" lang="ja-JP" altLang="en-US" dirty="0">
              <a:solidFill>
                <a:srgbClr val="FF0000"/>
              </a:solidFill>
            </a:endParaRPr>
          </a:p>
        </p:txBody>
      </p:sp>
      <p:sp>
        <p:nvSpPr>
          <p:cNvPr id="3" name="正方形/長方形 2"/>
          <p:cNvSpPr/>
          <p:nvPr/>
        </p:nvSpPr>
        <p:spPr>
          <a:xfrm>
            <a:off x="3018220" y="557696"/>
            <a:ext cx="6457217" cy="584775"/>
          </a:xfrm>
          <a:prstGeom prst="rect">
            <a:avLst/>
          </a:prstGeom>
        </p:spPr>
        <p:txBody>
          <a:bodyPr wrap="none">
            <a:spAutoFit/>
          </a:bodyPr>
          <a:lstStyle/>
          <a:p>
            <a:pPr algn="ctr"/>
            <a:r>
              <a:rPr lang="ja-JP" altLang="en-US" sz="3200" b="1" dirty="0"/>
              <a:t>次世代企業間データ連携調査事業</a:t>
            </a:r>
          </a:p>
        </p:txBody>
      </p:sp>
      <p:sp>
        <p:nvSpPr>
          <p:cNvPr id="4" name="四角形: 角を丸くする 3"/>
          <p:cNvSpPr/>
          <p:nvPr/>
        </p:nvSpPr>
        <p:spPr>
          <a:xfrm>
            <a:off x="1363639" y="1435598"/>
            <a:ext cx="9502219" cy="9615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業種の垣根を越えたデータ連携プラットフォーム　整備委員会</a:t>
            </a:r>
            <a:endParaRPr lang="ja-JP" altLang="en-US" sz="28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角丸四角形 14"/>
          <p:cNvSpPr/>
          <p:nvPr/>
        </p:nvSpPr>
        <p:spPr>
          <a:xfrm>
            <a:off x="1363637" y="2961650"/>
            <a:ext cx="2839380" cy="670937"/>
          </a:xfrm>
          <a:prstGeom prst="roundRect">
            <a:avLst>
              <a:gd name="adj" fmla="val 0"/>
            </a:avLst>
          </a:prstGeom>
          <a:solidFill>
            <a:srgbClr val="FFFF00"/>
          </a:solidFill>
          <a:ln>
            <a:solidFill>
              <a:schemeClr val="tx1">
                <a:lumMod val="75000"/>
                <a:lumOff val="25000"/>
              </a:schemeClr>
            </a:solidFill>
          </a:ln>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r>
              <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実証プロジェクト部会</a:t>
            </a:r>
            <a:endParaRPr lang="en-US" altLang="ja-JP"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4567180" y="2693449"/>
            <a:ext cx="3095135" cy="1140936"/>
          </a:xfrm>
          <a:prstGeom prst="ellipse">
            <a:avLst/>
          </a:prstGeom>
          <a:solidFill>
            <a:srgbClr val="FFC000"/>
          </a:solidFill>
          <a:ln w="19050">
            <a:solidFill>
              <a:srgbClr val="FF0000"/>
            </a:solidFill>
            <a:prstDash val="dash"/>
          </a:ln>
        </p:spPr>
        <p:txBody>
          <a:bodyPr wrap="square" lIns="36000" tIns="36000" rIns="36000" bIns="36000" rtlCol="0" anchor="ctr" anchorCtr="1">
            <a:spAutoFit/>
          </a:bodyPr>
          <a:lstStyle/>
          <a:p>
            <a:pPr marL="285750" indent="-285750" algn="ctr">
              <a:spcBef>
                <a:spcPct val="0"/>
              </a:spcBef>
              <a:defRPr/>
            </a:pPr>
            <a:r>
              <a:rPr lang="ja-JP" altLang="en-US" sz="2400" b="1" kern="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実証プロジェクト審査会</a:t>
            </a:r>
          </a:p>
        </p:txBody>
      </p:sp>
      <p:sp>
        <p:nvSpPr>
          <p:cNvPr id="7" name="角丸四角形 14"/>
          <p:cNvSpPr/>
          <p:nvPr/>
        </p:nvSpPr>
        <p:spPr>
          <a:xfrm>
            <a:off x="8026478" y="2961651"/>
            <a:ext cx="2839380" cy="650368"/>
          </a:xfrm>
          <a:prstGeom prst="roundRect">
            <a:avLst>
              <a:gd name="adj" fmla="val 0"/>
            </a:avLst>
          </a:prstGeom>
          <a:solidFill>
            <a:srgbClr val="FFFF00"/>
          </a:solidFill>
          <a:ln>
            <a:solidFill>
              <a:schemeClr val="tx1">
                <a:lumMod val="75000"/>
                <a:lumOff val="25000"/>
              </a:schemeClr>
            </a:solidFill>
          </a:ln>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r>
              <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技術部会</a:t>
            </a:r>
            <a:endParaRPr lang="en-US" altLang="ja-JP"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四角形: 角を丸くする 7"/>
          <p:cNvSpPr/>
          <p:nvPr/>
        </p:nvSpPr>
        <p:spPr>
          <a:xfrm>
            <a:off x="7662315" y="3739490"/>
            <a:ext cx="3544478" cy="1202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a:t>データ連携支援ツール</a:t>
            </a:r>
            <a:endParaRPr kumimoji="1" lang="en-US" altLang="ja-JP" sz="1400" b="1" dirty="0"/>
          </a:p>
          <a:p>
            <a:pPr marL="285750" indent="-285750">
              <a:buFont typeface="Wingdings" panose="05000000000000000000" pitchFamily="2" charset="2"/>
              <a:buChar char="u"/>
            </a:pPr>
            <a:r>
              <a:rPr lang="ja-JP" altLang="ja-JP" sz="1400" dirty="0"/>
              <a:t>データ連携</a:t>
            </a:r>
            <a:r>
              <a:rPr lang="ja-JP" altLang="en-US" sz="1400" dirty="0"/>
              <a:t>システムフレームワーク</a:t>
            </a:r>
            <a:endParaRPr lang="en-US" altLang="ja-JP" sz="1400" dirty="0"/>
          </a:p>
          <a:p>
            <a:pPr marL="285750" indent="-285750">
              <a:buFont typeface="Wingdings" panose="05000000000000000000" pitchFamily="2" charset="2"/>
              <a:buChar char="u"/>
            </a:pPr>
            <a:r>
              <a:rPr lang="ja-JP" altLang="en-US" sz="1400" dirty="0"/>
              <a:t>データ連携システムツール</a:t>
            </a:r>
            <a:endParaRPr lang="en-US" altLang="ja-JP" sz="1400" dirty="0"/>
          </a:p>
          <a:p>
            <a:pPr marL="285750" indent="-285750">
              <a:buFont typeface="Wingdings" panose="05000000000000000000" pitchFamily="2" charset="2"/>
              <a:buChar char="u"/>
            </a:pPr>
            <a:r>
              <a:rPr kumimoji="1" lang="ja-JP" altLang="en-US" sz="1400" dirty="0"/>
              <a:t>実装ガイドライン</a:t>
            </a:r>
            <a:endParaRPr kumimoji="1" lang="en-US" altLang="ja-JP" sz="1400" dirty="0"/>
          </a:p>
          <a:p>
            <a:pPr marL="285750" indent="-285750">
              <a:buFont typeface="Wingdings" panose="05000000000000000000" pitchFamily="2" charset="2"/>
              <a:buChar char="u"/>
            </a:pPr>
            <a:r>
              <a:rPr lang="ja-JP" altLang="en-US" sz="1400" dirty="0"/>
              <a:t>業務インタフェース</a:t>
            </a:r>
            <a:endParaRPr kumimoji="1" lang="ja-JP" altLang="en-US" sz="1400" dirty="0"/>
          </a:p>
        </p:txBody>
      </p:sp>
      <p:sp>
        <p:nvSpPr>
          <p:cNvPr id="10" name="楕円 9"/>
          <p:cNvSpPr/>
          <p:nvPr/>
        </p:nvSpPr>
        <p:spPr>
          <a:xfrm>
            <a:off x="1358166"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PJ_1</a:t>
            </a:r>
          </a:p>
        </p:txBody>
      </p:sp>
      <p:sp>
        <p:nvSpPr>
          <p:cNvPr id="11" name="楕円 10"/>
          <p:cNvSpPr/>
          <p:nvPr/>
        </p:nvSpPr>
        <p:spPr>
          <a:xfrm>
            <a:off x="2699773"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PJ_2</a:t>
            </a:r>
          </a:p>
        </p:txBody>
      </p:sp>
      <p:sp>
        <p:nvSpPr>
          <p:cNvPr id="12" name="楕円 11"/>
          <p:cNvSpPr/>
          <p:nvPr/>
        </p:nvSpPr>
        <p:spPr>
          <a:xfrm>
            <a:off x="4069271" y="5669281"/>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PJ_3</a:t>
            </a:r>
          </a:p>
        </p:txBody>
      </p:sp>
      <p:sp>
        <p:nvSpPr>
          <p:cNvPr id="13" name="楕円 12"/>
          <p:cNvSpPr/>
          <p:nvPr/>
        </p:nvSpPr>
        <p:spPr>
          <a:xfrm>
            <a:off x="5388985" y="5669281"/>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PJ_4</a:t>
            </a:r>
          </a:p>
        </p:txBody>
      </p:sp>
      <p:sp>
        <p:nvSpPr>
          <p:cNvPr id="15" name="楕円 14"/>
          <p:cNvSpPr/>
          <p:nvPr/>
        </p:nvSpPr>
        <p:spPr>
          <a:xfrm>
            <a:off x="9694408"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err="1"/>
              <a:t>PJ_n</a:t>
            </a:r>
            <a:endParaRPr kumimoji="1" lang="en-US" altLang="ja-JP" dirty="0"/>
          </a:p>
        </p:txBody>
      </p:sp>
      <p:cxnSp>
        <p:nvCxnSpPr>
          <p:cNvPr id="18" name="直線コネクタ 17"/>
          <p:cNvCxnSpPr/>
          <p:nvPr/>
        </p:nvCxnSpPr>
        <p:spPr>
          <a:xfrm flipH="1">
            <a:off x="6084268" y="2431565"/>
            <a:ext cx="1" cy="2963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直線コネクタ 18"/>
          <p:cNvCxnSpPr>
            <a:endCxn id="5" idx="0"/>
          </p:cNvCxnSpPr>
          <p:nvPr/>
        </p:nvCxnSpPr>
        <p:spPr>
          <a:xfrm>
            <a:off x="2783327" y="2377926"/>
            <a:ext cx="0" cy="5837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9434554" y="2387169"/>
            <a:ext cx="0" cy="5837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a:off x="9434551" y="4834023"/>
            <a:ext cx="1" cy="2963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7" idx="2"/>
          </p:cNvCxnSpPr>
          <p:nvPr/>
        </p:nvCxnSpPr>
        <p:spPr>
          <a:xfrm flipH="1">
            <a:off x="9434553" y="3612019"/>
            <a:ext cx="11615" cy="14815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2750060" y="3632587"/>
            <a:ext cx="33267" cy="143725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6" idx="4"/>
            <a:endCxn id="16" idx="0"/>
          </p:cNvCxnSpPr>
          <p:nvPr/>
        </p:nvCxnSpPr>
        <p:spPr>
          <a:xfrm>
            <a:off x="6114748" y="3834385"/>
            <a:ext cx="16969" cy="123545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16870" y="188364"/>
            <a:ext cx="2034717" cy="369332"/>
          </a:xfrm>
          <a:prstGeom prst="rect">
            <a:avLst/>
          </a:prstGeom>
          <a:noFill/>
          <a:ln>
            <a:solidFill>
              <a:schemeClr val="accent1"/>
            </a:solidFill>
          </a:ln>
        </p:spPr>
        <p:txBody>
          <a:bodyPr wrap="square" rtlCol="0">
            <a:spAutoFit/>
          </a:bodyPr>
          <a:lstStyle/>
          <a:p>
            <a:pPr algn="ctr"/>
            <a:r>
              <a:rPr kumimoji="1" lang="ja-JP" altLang="en-US" b="1" dirty="0">
                <a:latin typeface="Century" panose="02040604050505020304" pitchFamily="18" charset="0"/>
              </a:rPr>
              <a:t>中小企業</a:t>
            </a:r>
            <a:r>
              <a:rPr kumimoji="1" lang="en-US" altLang="ja-JP" b="1" dirty="0">
                <a:latin typeface="Century" panose="02040604050505020304" pitchFamily="18" charset="0"/>
              </a:rPr>
              <a:t>EDI</a:t>
            </a:r>
            <a:endParaRPr kumimoji="1" lang="ja-JP" altLang="en-US"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20</a:t>
            </a:fld>
            <a:endParaRPr kumimoji="1" lang="ja-JP" altLang="en-US"/>
          </a:p>
        </p:txBody>
      </p:sp>
    </p:spTree>
    <p:extLst>
      <p:ext uri="{BB962C8B-B14F-4D97-AF65-F5344CB8AC3E}">
        <p14:creationId xmlns:p14="http://schemas.microsoft.com/office/powerpoint/2010/main" val="2707120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64C0F06-6F51-45F5-A288-6C6ADB76C166}" type="slidenum">
              <a:rPr kumimoji="1" lang="ja-JP" altLang="en-US" smtClean="0"/>
              <a:t>21</a:t>
            </a:fld>
            <a:endParaRPr kumimoji="1" lang="ja-JP" altLang="en-US"/>
          </a:p>
        </p:txBody>
      </p:sp>
      <p:sp>
        <p:nvSpPr>
          <p:cNvPr id="3" name="Rectangle 2"/>
          <p:cNvSpPr txBox="1">
            <a:spLocks/>
          </p:cNvSpPr>
          <p:nvPr/>
        </p:nvSpPr>
        <p:spPr>
          <a:xfrm>
            <a:off x="2015987" y="533896"/>
            <a:ext cx="8343899" cy="6274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600" b="1" dirty="0">
                <a:latin typeface="Century" pitchFamily="18" charset="0"/>
              </a:rPr>
              <a:t>国際標準（国連</a:t>
            </a:r>
            <a:r>
              <a:rPr lang="en-US" altLang="ja-JP" sz="3600" b="1" dirty="0">
                <a:latin typeface="Century" pitchFamily="18" charset="0"/>
              </a:rPr>
              <a:t>CEFACT</a:t>
            </a:r>
            <a:r>
              <a:rPr lang="ja-JP" altLang="en-US" sz="3600" b="1" dirty="0">
                <a:latin typeface="Century" pitchFamily="18" charset="0"/>
              </a:rPr>
              <a:t>標準）の意義</a:t>
            </a:r>
            <a:endParaRPr lang="en-US" altLang="ja-JP" sz="3600" b="1" dirty="0">
              <a:latin typeface="Century" pitchFamily="18" charset="0"/>
            </a:endParaRPr>
          </a:p>
        </p:txBody>
      </p:sp>
      <p:sp>
        <p:nvSpPr>
          <p:cNvPr id="4" name="テキスト ボックス 3"/>
          <p:cNvSpPr txBox="1"/>
          <p:nvPr/>
        </p:nvSpPr>
        <p:spPr>
          <a:xfrm>
            <a:off x="1007165" y="1815548"/>
            <a:ext cx="10771879" cy="4401205"/>
          </a:xfrm>
          <a:prstGeom prst="rect">
            <a:avLst/>
          </a:prstGeom>
          <a:noFill/>
          <a:ln>
            <a:solidFill>
              <a:schemeClr val="accent1"/>
            </a:solidFill>
          </a:ln>
        </p:spPr>
        <p:txBody>
          <a:bodyPr wrap="square" rtlCol="0">
            <a:spAutoFit/>
          </a:bodyPr>
          <a:lstStyle/>
          <a:p>
            <a:r>
              <a:rPr kumimoji="1" lang="ja-JP" altLang="en-US" sz="2800" dirty="0"/>
              <a:t>１．既存の業界標準を統合化できる</a:t>
            </a:r>
            <a:endParaRPr kumimoji="1" lang="en-US" altLang="ja-JP" sz="2800" dirty="0"/>
          </a:p>
          <a:p>
            <a:r>
              <a:rPr lang="en-US" altLang="ja-JP" sz="2800" dirty="0"/>
              <a:t>	</a:t>
            </a:r>
            <a:r>
              <a:rPr lang="en-US" altLang="ja-JP" sz="2800" dirty="0">
                <a:sym typeface="Wingdings" panose="05000000000000000000" pitchFamily="2" charset="2"/>
              </a:rPr>
              <a:t></a:t>
            </a:r>
            <a:r>
              <a:rPr lang="ja-JP" altLang="en-US" sz="2800" dirty="0">
                <a:sym typeface="Wingdings" panose="05000000000000000000" pitchFamily="2" charset="2"/>
              </a:rPr>
              <a:t>業界の力関係を超越する。</a:t>
            </a:r>
            <a:endParaRPr lang="en-US" altLang="ja-JP" sz="2800" dirty="0">
              <a:sym typeface="Wingdings" panose="05000000000000000000" pitchFamily="2" charset="2"/>
            </a:endParaRPr>
          </a:p>
          <a:p>
            <a:r>
              <a:rPr kumimoji="1" lang="en-US" altLang="ja-JP" sz="2800" dirty="0">
                <a:sym typeface="Wingdings" panose="05000000000000000000" pitchFamily="2" charset="2"/>
              </a:rPr>
              <a:t>	</a:t>
            </a:r>
            <a:r>
              <a:rPr kumimoji="1" lang="ja-JP" altLang="en-US" sz="2800" dirty="0">
                <a:sym typeface="Wingdings" panose="05000000000000000000" pitchFamily="2" charset="2"/>
              </a:rPr>
              <a:t>業界間相互運用の仲介になる。</a:t>
            </a:r>
            <a:endParaRPr kumimoji="1" lang="en-US" altLang="ja-JP" sz="2800" dirty="0">
              <a:sym typeface="Wingdings" panose="05000000000000000000" pitchFamily="2" charset="2"/>
            </a:endParaRPr>
          </a:p>
          <a:p>
            <a:r>
              <a:rPr lang="en-US" altLang="ja-JP" sz="2800" dirty="0">
                <a:sym typeface="Wingdings" panose="05000000000000000000" pitchFamily="2" charset="2"/>
              </a:rPr>
              <a:t>	</a:t>
            </a:r>
            <a:r>
              <a:rPr lang="ja-JP" altLang="en-US" sz="2800" dirty="0">
                <a:sym typeface="Wingdings" panose="05000000000000000000" pitchFamily="2" charset="2"/>
              </a:rPr>
              <a:t>中小企業でも標準仕様を主張できる。</a:t>
            </a:r>
            <a:endParaRPr kumimoji="1" lang="en-US" altLang="ja-JP" sz="2800" dirty="0">
              <a:sym typeface="Wingdings" panose="05000000000000000000" pitchFamily="2" charset="2"/>
            </a:endParaRPr>
          </a:p>
          <a:p>
            <a:r>
              <a:rPr lang="en-US" altLang="ja-JP" sz="2800" dirty="0">
                <a:sym typeface="Wingdings" panose="05000000000000000000" pitchFamily="2" charset="2"/>
              </a:rPr>
              <a:t>	</a:t>
            </a:r>
            <a:r>
              <a:rPr lang="ja-JP" altLang="en-US" sz="2800" dirty="0">
                <a:sym typeface="Wingdings" panose="05000000000000000000" pitchFamily="2" charset="2"/>
              </a:rPr>
              <a:t>産業構造の変化にも独立。</a:t>
            </a:r>
            <a:endParaRPr lang="en-US" altLang="ja-JP" sz="2800" dirty="0">
              <a:sym typeface="Wingdings" panose="05000000000000000000" pitchFamily="2" charset="2"/>
            </a:endParaRPr>
          </a:p>
          <a:p>
            <a:endParaRPr kumimoji="1" lang="en-US" altLang="ja-JP" sz="2800" dirty="0">
              <a:sym typeface="Wingdings" panose="05000000000000000000" pitchFamily="2" charset="2"/>
            </a:endParaRPr>
          </a:p>
          <a:p>
            <a:r>
              <a:rPr lang="ja-JP" altLang="en-US" sz="2800" dirty="0">
                <a:sym typeface="Wingdings" panose="05000000000000000000" pitchFamily="2" charset="2"/>
              </a:rPr>
              <a:t>２．国際化に対応できる</a:t>
            </a:r>
            <a:endParaRPr lang="en-US" altLang="ja-JP" sz="2800" dirty="0">
              <a:sym typeface="Wingdings" panose="05000000000000000000" pitchFamily="2" charset="2"/>
            </a:endParaRPr>
          </a:p>
          <a:p>
            <a:r>
              <a:rPr kumimoji="1" lang="en-US" altLang="ja-JP" sz="2800" dirty="0">
                <a:sym typeface="Wingdings" panose="05000000000000000000" pitchFamily="2" charset="2"/>
              </a:rPr>
              <a:t>	</a:t>
            </a:r>
            <a:r>
              <a:rPr kumimoji="1" lang="ja-JP" altLang="en-US" sz="2800" dirty="0">
                <a:sym typeface="Wingdings" panose="05000000000000000000" pitchFamily="2" charset="2"/>
              </a:rPr>
              <a:t>海外との取引で仕様の合意が容易になる。</a:t>
            </a:r>
            <a:endParaRPr kumimoji="1" lang="en-US" altLang="ja-JP" sz="2800" dirty="0">
              <a:sym typeface="Wingdings" panose="05000000000000000000" pitchFamily="2" charset="2"/>
            </a:endParaRPr>
          </a:p>
          <a:p>
            <a:r>
              <a:rPr lang="en-US" altLang="ja-JP" sz="2800" dirty="0">
                <a:sym typeface="Wingdings" panose="05000000000000000000" pitchFamily="2" charset="2"/>
              </a:rPr>
              <a:t>	</a:t>
            </a:r>
            <a:r>
              <a:rPr lang="ja-JP" altLang="en-US" sz="2800" dirty="0">
                <a:sym typeface="Wingdings" panose="05000000000000000000" pitchFamily="2" charset="2"/>
              </a:rPr>
              <a:t>海外進出先でも国内と同等の仕組をベースにできる。</a:t>
            </a:r>
            <a:endParaRPr lang="en-US" altLang="ja-JP" sz="2800" dirty="0">
              <a:sym typeface="Wingdings" panose="05000000000000000000" pitchFamily="2" charset="2"/>
            </a:endParaRPr>
          </a:p>
          <a:p>
            <a:r>
              <a:rPr kumimoji="1" lang="en-US" altLang="ja-JP" sz="2800" dirty="0">
                <a:sym typeface="Wingdings" panose="05000000000000000000" pitchFamily="2" charset="2"/>
              </a:rPr>
              <a:t>	</a:t>
            </a:r>
            <a:r>
              <a:rPr kumimoji="1" lang="ja-JP" altLang="en-US" sz="2800" dirty="0">
                <a:sym typeface="Wingdings" panose="05000000000000000000" pitchFamily="2" charset="2"/>
              </a:rPr>
              <a:t>国内の効率的ビジネスプロセスを標準として展開できる。</a:t>
            </a:r>
            <a:endParaRPr kumimoji="1" lang="ja-JP" altLang="en-US" sz="2800" dirty="0"/>
          </a:p>
        </p:txBody>
      </p:sp>
      <p:sp>
        <p:nvSpPr>
          <p:cNvPr id="5" name="テキスト ボックス 4"/>
          <p:cNvSpPr txBox="1"/>
          <p:nvPr/>
        </p:nvSpPr>
        <p:spPr>
          <a:xfrm>
            <a:off x="216870" y="188364"/>
            <a:ext cx="2034717" cy="369332"/>
          </a:xfrm>
          <a:prstGeom prst="rect">
            <a:avLst/>
          </a:prstGeom>
          <a:noFill/>
          <a:ln>
            <a:solidFill>
              <a:schemeClr val="accent1"/>
            </a:solidFill>
          </a:ln>
        </p:spPr>
        <p:txBody>
          <a:bodyPr wrap="square" rtlCol="0">
            <a:spAutoFit/>
          </a:bodyPr>
          <a:lstStyle/>
          <a:p>
            <a:pPr algn="ctr"/>
            <a:r>
              <a:rPr kumimoji="1" lang="ja-JP" altLang="en-US" b="1" dirty="0">
                <a:latin typeface="Century" panose="02040604050505020304" pitchFamily="18" charset="0"/>
              </a:rPr>
              <a:t>中小企業</a:t>
            </a:r>
            <a:r>
              <a:rPr kumimoji="1" lang="en-US" altLang="ja-JP" b="1" dirty="0">
                <a:latin typeface="Century" panose="02040604050505020304" pitchFamily="18" charset="0"/>
              </a:rPr>
              <a:t>EDI</a:t>
            </a:r>
            <a:endParaRPr kumimoji="1" lang="ja-JP" altLang="en-US" b="1" dirty="0">
              <a:latin typeface="Century" panose="02040604050505020304" pitchFamily="18" charset="0"/>
            </a:endParaRPr>
          </a:p>
        </p:txBody>
      </p:sp>
    </p:spTree>
    <p:extLst>
      <p:ext uri="{BB962C8B-B14F-4D97-AF65-F5344CB8AC3E}">
        <p14:creationId xmlns:p14="http://schemas.microsoft.com/office/powerpoint/2010/main" val="4267701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58079" y="1118092"/>
            <a:ext cx="9232623" cy="584775"/>
          </a:xfrm>
          <a:prstGeom prst="rect">
            <a:avLst/>
          </a:prstGeom>
          <a:noFill/>
        </p:spPr>
        <p:txBody>
          <a:bodyPr wrap="square" rtlCol="0">
            <a:spAutoFit/>
          </a:bodyPr>
          <a:lstStyle/>
          <a:p>
            <a:pPr algn="ctr"/>
            <a:r>
              <a:rPr lang="ja-JP" altLang="en-US" sz="3200" dirty="0"/>
              <a:t>中小企業</a:t>
            </a:r>
            <a:r>
              <a:rPr lang="en-US" altLang="ja-JP" sz="3200" dirty="0"/>
              <a:t>EDI</a:t>
            </a:r>
            <a:r>
              <a:rPr lang="ja-JP" altLang="en-US" sz="3200" dirty="0"/>
              <a:t>業界横断データ辞書登録メッセージ</a:t>
            </a:r>
          </a:p>
        </p:txBody>
      </p:sp>
      <p:sp>
        <p:nvSpPr>
          <p:cNvPr id="3" name="テキスト ボックス 2"/>
          <p:cNvSpPr txBox="1"/>
          <p:nvPr/>
        </p:nvSpPr>
        <p:spPr>
          <a:xfrm>
            <a:off x="2228326" y="2201366"/>
            <a:ext cx="7416824" cy="4154984"/>
          </a:xfrm>
          <a:prstGeom prst="rect">
            <a:avLst/>
          </a:prstGeom>
          <a:noFill/>
          <a:ln>
            <a:solidFill>
              <a:schemeClr val="accent1"/>
            </a:solidFill>
          </a:ln>
        </p:spPr>
        <p:txBody>
          <a:bodyPr wrap="square" rtlCol="0">
            <a:spAutoFit/>
          </a:bodyPr>
          <a:lstStyle/>
          <a:p>
            <a:r>
              <a:rPr lang="ja-JP" altLang="en-US" sz="2400" dirty="0"/>
              <a:t>１．中小企業共通</a:t>
            </a:r>
            <a:r>
              <a:rPr lang="en-US" altLang="ja-JP" sz="2400" dirty="0"/>
              <a:t>EDI</a:t>
            </a:r>
          </a:p>
          <a:p>
            <a:pPr marL="1371600" lvl="2" indent="-457200">
              <a:buFont typeface="Wingdings" panose="05000000000000000000" pitchFamily="2" charset="2"/>
              <a:buChar char="Ø"/>
            </a:pPr>
            <a:r>
              <a:rPr lang="ja-JP" altLang="en-US" sz="2400" dirty="0"/>
              <a:t>中小企業共通</a:t>
            </a:r>
            <a:r>
              <a:rPr lang="en-US" altLang="ja-JP" sz="2400" dirty="0"/>
              <a:t>EDI</a:t>
            </a:r>
            <a:r>
              <a:rPr lang="ja-JP" altLang="en-US" sz="2400" dirty="0"/>
              <a:t>基本仕様メッセージ</a:t>
            </a:r>
            <a:endParaRPr lang="en-US" altLang="ja-JP" sz="2400" dirty="0"/>
          </a:p>
          <a:p>
            <a:pPr lvl="2"/>
            <a:r>
              <a:rPr lang="en-US" altLang="ja-JP" sz="2400" dirty="0"/>
              <a:t>		</a:t>
            </a:r>
            <a:r>
              <a:rPr lang="ja-JP" altLang="en-US" sz="2400" dirty="0"/>
              <a:t>見積、注文、納入、請求</a:t>
            </a:r>
            <a:endParaRPr lang="en-US" altLang="ja-JP" sz="2400" dirty="0"/>
          </a:p>
          <a:p>
            <a:pPr marL="1257300" lvl="2" indent="-342900">
              <a:buFont typeface="Wingdings" panose="05000000000000000000" pitchFamily="2" charset="2"/>
              <a:buChar char="Ø"/>
            </a:pPr>
            <a:r>
              <a:rPr lang="ja-JP" altLang="en-US" sz="2400" dirty="0"/>
              <a:t>中小製造業仕様メッセージ</a:t>
            </a:r>
            <a:endParaRPr lang="en-US" altLang="ja-JP" sz="2400" dirty="0"/>
          </a:p>
          <a:p>
            <a:pPr lvl="2"/>
            <a:r>
              <a:rPr lang="en-US" altLang="ja-JP" sz="2400" dirty="0"/>
              <a:t>		</a:t>
            </a:r>
            <a:r>
              <a:rPr lang="ja-JP" altLang="en-US" sz="2400" dirty="0"/>
              <a:t>見積、注文、納入、請求</a:t>
            </a:r>
            <a:endParaRPr lang="en-US" altLang="ja-JP" sz="2400" dirty="0"/>
          </a:p>
          <a:p>
            <a:pPr marL="1257300" lvl="2" indent="-342900">
              <a:buFont typeface="Wingdings" panose="05000000000000000000" pitchFamily="2" charset="2"/>
              <a:buChar char="Ø"/>
            </a:pPr>
            <a:r>
              <a:rPr lang="ja-JP" altLang="en-US" sz="2400" dirty="0"/>
              <a:t>中小商社購買仕様メッセージ</a:t>
            </a:r>
            <a:endParaRPr lang="en-US" altLang="ja-JP" sz="2400" dirty="0"/>
          </a:p>
          <a:p>
            <a:pPr lvl="2"/>
            <a:r>
              <a:rPr lang="en-US" altLang="ja-JP" sz="2400" dirty="0"/>
              <a:t>	</a:t>
            </a:r>
            <a:r>
              <a:rPr lang="ja-JP" altLang="en-US" sz="2400" dirty="0"/>
              <a:t>　　       注文、納入、請求</a:t>
            </a:r>
            <a:endParaRPr lang="en-US" altLang="ja-JP" sz="2400" dirty="0"/>
          </a:p>
          <a:p>
            <a:pPr marL="1257300" lvl="2" indent="-342900">
              <a:buFont typeface="Wingdings" panose="05000000000000000000" pitchFamily="2" charset="2"/>
              <a:buChar char="Ø"/>
            </a:pPr>
            <a:r>
              <a:rPr lang="ja-JP" altLang="en-US" sz="2400" dirty="0"/>
              <a:t>プロジェクト取引仕様メッセージ</a:t>
            </a:r>
            <a:endParaRPr lang="en-US" altLang="ja-JP" sz="2400" dirty="0"/>
          </a:p>
          <a:p>
            <a:pPr lvl="2"/>
            <a:r>
              <a:rPr lang="en-US" altLang="ja-JP" sz="2400" dirty="0"/>
              <a:t>	             </a:t>
            </a:r>
            <a:r>
              <a:rPr lang="ja-JP" altLang="en-US" sz="2400" dirty="0"/>
              <a:t>見積、注文、納入、請求</a:t>
            </a:r>
            <a:endParaRPr lang="en-US" altLang="ja-JP" sz="2400" dirty="0"/>
          </a:p>
          <a:p>
            <a:r>
              <a:rPr lang="ja-JP" altLang="en-US" sz="2400" dirty="0"/>
              <a:t>２．自治体消耗品購買</a:t>
            </a:r>
            <a:endParaRPr lang="en-US" altLang="ja-JP" sz="2400" dirty="0"/>
          </a:p>
          <a:p>
            <a:r>
              <a:rPr lang="en-US" altLang="ja-JP" sz="2400" dirty="0"/>
              <a:t>		</a:t>
            </a:r>
            <a:r>
              <a:rPr lang="ja-JP" altLang="en-US" sz="2400" dirty="0"/>
              <a:t>注文、出荷、検収、請求</a:t>
            </a:r>
            <a:endParaRPr lang="en-US" altLang="ja-JP" sz="2400" dirty="0"/>
          </a:p>
        </p:txBody>
      </p:sp>
      <p:sp>
        <p:nvSpPr>
          <p:cNvPr id="4" name="スライド番号プレースホルダー 3"/>
          <p:cNvSpPr>
            <a:spLocks noGrp="1"/>
          </p:cNvSpPr>
          <p:nvPr>
            <p:ph type="sldNum" sz="quarter" idx="12"/>
          </p:nvPr>
        </p:nvSpPr>
        <p:spPr/>
        <p:txBody>
          <a:bodyPr/>
          <a:lstStyle/>
          <a:p>
            <a:fld id="{7FBB9CEB-D8F5-4D85-8292-1B8C5BE7018C}" type="slidenum">
              <a:rPr kumimoji="1" lang="ja-JP" altLang="en-US" smtClean="0"/>
              <a:t>22</a:t>
            </a:fld>
            <a:endParaRPr kumimoji="1" lang="ja-JP" altLang="en-US"/>
          </a:p>
        </p:txBody>
      </p:sp>
      <p:sp>
        <p:nvSpPr>
          <p:cNvPr id="5" name="テキスト ボックス 4"/>
          <p:cNvSpPr txBox="1"/>
          <p:nvPr/>
        </p:nvSpPr>
        <p:spPr>
          <a:xfrm>
            <a:off x="216870" y="188364"/>
            <a:ext cx="2034717" cy="369332"/>
          </a:xfrm>
          <a:prstGeom prst="rect">
            <a:avLst/>
          </a:prstGeom>
          <a:noFill/>
          <a:ln>
            <a:solidFill>
              <a:schemeClr val="accent1"/>
            </a:solidFill>
          </a:ln>
        </p:spPr>
        <p:txBody>
          <a:bodyPr wrap="square" rtlCol="0">
            <a:spAutoFit/>
          </a:bodyPr>
          <a:lstStyle/>
          <a:p>
            <a:pPr algn="ctr"/>
            <a:r>
              <a:rPr kumimoji="1" lang="ja-JP" altLang="en-US" b="1" dirty="0">
                <a:latin typeface="Century" panose="02040604050505020304" pitchFamily="18" charset="0"/>
              </a:rPr>
              <a:t>中小企業</a:t>
            </a:r>
            <a:r>
              <a:rPr kumimoji="1" lang="en-US" altLang="ja-JP" b="1" dirty="0">
                <a:latin typeface="Century" panose="02040604050505020304" pitchFamily="18" charset="0"/>
              </a:rPr>
              <a:t>EDI</a:t>
            </a:r>
            <a:endParaRPr kumimoji="1" lang="ja-JP" altLang="en-US" b="1" dirty="0">
              <a:latin typeface="Century" panose="02040604050505020304" pitchFamily="18" charset="0"/>
            </a:endParaRPr>
          </a:p>
        </p:txBody>
      </p:sp>
    </p:spTree>
    <p:extLst>
      <p:ext uri="{BB962C8B-B14F-4D97-AF65-F5344CB8AC3E}">
        <p14:creationId xmlns:p14="http://schemas.microsoft.com/office/powerpoint/2010/main" val="1805151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894173" y="872837"/>
            <a:ext cx="10632066" cy="5444835"/>
          </a:xfrm>
          <a:prstGeom prst="rect">
            <a:avLst/>
          </a:prstGeom>
        </p:spPr>
      </p:pic>
      <p:sp>
        <p:nvSpPr>
          <p:cNvPr id="4" name="テキスト ボックス 3"/>
          <p:cNvSpPr txBox="1"/>
          <p:nvPr/>
        </p:nvSpPr>
        <p:spPr>
          <a:xfrm>
            <a:off x="216870" y="188364"/>
            <a:ext cx="2034717" cy="369332"/>
          </a:xfrm>
          <a:prstGeom prst="rect">
            <a:avLst/>
          </a:prstGeom>
          <a:noFill/>
          <a:ln>
            <a:solidFill>
              <a:schemeClr val="accent1"/>
            </a:solidFill>
          </a:ln>
        </p:spPr>
        <p:txBody>
          <a:bodyPr wrap="square" rtlCol="0">
            <a:spAutoFit/>
          </a:bodyPr>
          <a:lstStyle/>
          <a:p>
            <a:pPr algn="ctr"/>
            <a:r>
              <a:rPr kumimoji="1" lang="ja-JP" altLang="en-US" b="1" dirty="0">
                <a:latin typeface="Century" panose="02040604050505020304" pitchFamily="18" charset="0"/>
              </a:rPr>
              <a:t>中小企業</a:t>
            </a:r>
            <a:r>
              <a:rPr kumimoji="1" lang="en-US" altLang="ja-JP" b="1" dirty="0">
                <a:latin typeface="Century" panose="02040604050505020304" pitchFamily="18" charset="0"/>
              </a:rPr>
              <a:t>EDI</a:t>
            </a:r>
            <a:endParaRPr kumimoji="1" lang="ja-JP" altLang="en-US"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23</a:t>
            </a:fld>
            <a:endParaRPr kumimoji="1" lang="ja-JP" altLang="en-US"/>
          </a:p>
        </p:txBody>
      </p:sp>
    </p:spTree>
    <p:extLst>
      <p:ext uri="{BB962C8B-B14F-4D97-AF65-F5344CB8AC3E}">
        <p14:creationId xmlns:p14="http://schemas.microsoft.com/office/powerpoint/2010/main" val="303664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ローチャート : 磁気ディスク 3"/>
          <p:cNvSpPr/>
          <p:nvPr/>
        </p:nvSpPr>
        <p:spPr>
          <a:xfrm>
            <a:off x="5225382" y="921060"/>
            <a:ext cx="3170387" cy="1872208"/>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フローチャート : 内部記憶 4"/>
          <p:cNvSpPr/>
          <p:nvPr/>
        </p:nvSpPr>
        <p:spPr>
          <a:xfrm>
            <a:off x="5373167" y="1137084"/>
            <a:ext cx="1080120" cy="864096"/>
          </a:xfrm>
          <a:prstGeom prst="flowChartInternalStorag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Basic</a:t>
            </a:r>
          </a:p>
          <a:p>
            <a:pPr algn="ctr"/>
            <a:r>
              <a:rPr lang="en-US" altLang="ja-JP" sz="1200" dirty="0">
                <a:solidFill>
                  <a:schemeClr val="tx1"/>
                </a:solidFill>
              </a:rPr>
              <a:t>MSG</a:t>
            </a:r>
          </a:p>
          <a:p>
            <a:pPr algn="ctr"/>
            <a:r>
              <a:rPr lang="en-US" altLang="ja-JP" sz="1200" dirty="0">
                <a:solidFill>
                  <a:schemeClr val="tx1"/>
                </a:solidFill>
              </a:rPr>
              <a:t>Summary</a:t>
            </a:r>
            <a:endParaRPr lang="ja-JP" altLang="en-US" sz="1200" dirty="0">
              <a:solidFill>
                <a:schemeClr val="tx1"/>
              </a:solidFill>
            </a:endParaRPr>
          </a:p>
        </p:txBody>
      </p:sp>
      <p:sp>
        <p:nvSpPr>
          <p:cNvPr id="9" name="フローチャート : 内部記憶 8"/>
          <p:cNvSpPr/>
          <p:nvPr/>
        </p:nvSpPr>
        <p:spPr>
          <a:xfrm>
            <a:off x="6129557" y="1425116"/>
            <a:ext cx="1080120" cy="864096"/>
          </a:xfrm>
          <a:prstGeom prst="flowChartInternalStorag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SME</a:t>
            </a:r>
          </a:p>
          <a:p>
            <a:pPr algn="ctr"/>
            <a:r>
              <a:rPr lang="en-US" altLang="ja-JP" sz="1200" dirty="0">
                <a:solidFill>
                  <a:schemeClr val="tx1"/>
                </a:solidFill>
              </a:rPr>
              <a:t>MSG</a:t>
            </a:r>
          </a:p>
          <a:p>
            <a:pPr algn="ctr"/>
            <a:r>
              <a:rPr lang="en-US" altLang="ja-JP" sz="1200" dirty="0">
                <a:solidFill>
                  <a:schemeClr val="tx1"/>
                </a:solidFill>
              </a:rPr>
              <a:t>Summary</a:t>
            </a:r>
            <a:endParaRPr lang="ja-JP" altLang="en-US" sz="1200" dirty="0">
              <a:solidFill>
                <a:schemeClr val="tx1"/>
              </a:solidFill>
            </a:endParaRPr>
          </a:p>
        </p:txBody>
      </p:sp>
      <p:sp>
        <p:nvSpPr>
          <p:cNvPr id="10" name="フローチャート : 内部記憶 9"/>
          <p:cNvSpPr/>
          <p:nvPr/>
        </p:nvSpPr>
        <p:spPr>
          <a:xfrm>
            <a:off x="6939647" y="1649597"/>
            <a:ext cx="1080120" cy="864096"/>
          </a:xfrm>
          <a:prstGeom prst="flowChartInternalStorag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LG</a:t>
            </a:r>
          </a:p>
          <a:p>
            <a:pPr algn="ctr"/>
            <a:r>
              <a:rPr lang="en-US" altLang="ja-JP" sz="1200" dirty="0">
                <a:solidFill>
                  <a:schemeClr val="tx1"/>
                </a:solidFill>
              </a:rPr>
              <a:t>MSG</a:t>
            </a:r>
          </a:p>
          <a:p>
            <a:pPr algn="ctr"/>
            <a:r>
              <a:rPr lang="en-US" altLang="ja-JP" sz="1200" dirty="0">
                <a:solidFill>
                  <a:schemeClr val="tx1"/>
                </a:solidFill>
              </a:rPr>
              <a:t>Summary</a:t>
            </a:r>
            <a:endParaRPr lang="ja-JP" altLang="en-US" sz="1200" dirty="0">
              <a:solidFill>
                <a:schemeClr val="tx1"/>
              </a:solidFill>
            </a:endParaRPr>
          </a:p>
        </p:txBody>
      </p:sp>
      <p:sp>
        <p:nvSpPr>
          <p:cNvPr id="15" name="フローチャート : 磁気ディスク 14"/>
          <p:cNvSpPr/>
          <p:nvPr/>
        </p:nvSpPr>
        <p:spPr>
          <a:xfrm>
            <a:off x="2997200" y="3728230"/>
            <a:ext cx="3320352" cy="2335350"/>
          </a:xfrm>
          <a:prstGeom prst="flowChartMagneticDisk">
            <a:avLst/>
          </a:prstGeom>
          <a:solidFill>
            <a:srgbClr val="FF00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フローチャート : 磁気ディスク 15"/>
          <p:cNvSpPr/>
          <p:nvPr/>
        </p:nvSpPr>
        <p:spPr>
          <a:xfrm>
            <a:off x="7590278" y="4571978"/>
            <a:ext cx="962487" cy="699766"/>
          </a:xfrm>
          <a:prstGeom prst="flowChartMagneticDisk">
            <a:avLst/>
          </a:prstGeom>
          <a:solidFill>
            <a:srgbClr val="FF00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フローチャート : 磁気ディスク 16"/>
          <p:cNvSpPr/>
          <p:nvPr/>
        </p:nvSpPr>
        <p:spPr>
          <a:xfrm>
            <a:off x="9305863" y="4612640"/>
            <a:ext cx="978151" cy="699766"/>
          </a:xfrm>
          <a:prstGeom prst="flowChartMagneticDisk">
            <a:avLst/>
          </a:prstGeom>
          <a:solidFill>
            <a:srgbClr val="FF00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9" name="テキスト ボックス 48"/>
          <p:cNvSpPr txBox="1"/>
          <p:nvPr/>
        </p:nvSpPr>
        <p:spPr>
          <a:xfrm>
            <a:off x="5547788" y="87444"/>
            <a:ext cx="2874812" cy="830997"/>
          </a:xfrm>
          <a:prstGeom prst="rect">
            <a:avLst/>
          </a:prstGeom>
          <a:noFill/>
        </p:spPr>
        <p:txBody>
          <a:bodyPr wrap="square" rtlCol="0">
            <a:spAutoFit/>
          </a:bodyPr>
          <a:lstStyle/>
          <a:p>
            <a:pPr algn="ctr"/>
            <a:r>
              <a:rPr lang="en-US" altLang="ja-JP" sz="2400" b="1" dirty="0"/>
              <a:t>Registry of Message Library</a:t>
            </a:r>
            <a:endParaRPr lang="ja-JP" altLang="en-US" sz="2400" b="1" dirty="0"/>
          </a:p>
        </p:txBody>
      </p:sp>
      <p:cxnSp>
        <p:nvCxnSpPr>
          <p:cNvPr id="8" name="直線矢印コネクタ 7"/>
          <p:cNvCxnSpPr>
            <a:endCxn id="15" idx="1"/>
          </p:cNvCxnSpPr>
          <p:nvPr/>
        </p:nvCxnSpPr>
        <p:spPr>
          <a:xfrm flipH="1">
            <a:off x="4657376" y="2001181"/>
            <a:ext cx="1125832" cy="17270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stCxn id="9" idx="2"/>
            <a:endCxn id="16" idx="1"/>
          </p:cNvCxnSpPr>
          <p:nvPr/>
        </p:nvCxnSpPr>
        <p:spPr>
          <a:xfrm>
            <a:off x="6669617" y="2289212"/>
            <a:ext cx="1401905" cy="22827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10" idx="2"/>
            <a:endCxn id="17" idx="1"/>
          </p:cNvCxnSpPr>
          <p:nvPr/>
        </p:nvCxnSpPr>
        <p:spPr>
          <a:xfrm>
            <a:off x="7479707" y="2513693"/>
            <a:ext cx="2315232" cy="20989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8061894" y="1901341"/>
            <a:ext cx="1464584" cy="1288"/>
          </a:xfrm>
          <a:prstGeom prst="line">
            <a:avLst/>
          </a:prstGeom>
          <a:ln w="25400">
            <a:prstDash val="dash"/>
            <a:head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2997200" y="6094014"/>
            <a:ext cx="3319775" cy="369332"/>
          </a:xfrm>
          <a:prstGeom prst="rect">
            <a:avLst/>
          </a:prstGeom>
          <a:noFill/>
        </p:spPr>
        <p:txBody>
          <a:bodyPr wrap="square" rtlCol="0">
            <a:spAutoFit/>
          </a:bodyPr>
          <a:lstStyle/>
          <a:p>
            <a:pPr algn="ctr"/>
            <a:r>
              <a:rPr lang="en-US" altLang="ja-JP" b="1" dirty="0"/>
              <a:t>Domain A Message Library</a:t>
            </a:r>
            <a:endParaRPr lang="ja-JP" altLang="en-US" b="1" dirty="0"/>
          </a:p>
        </p:txBody>
      </p:sp>
      <p:sp>
        <p:nvSpPr>
          <p:cNvPr id="32" name="テキスト ボックス 31"/>
          <p:cNvSpPr txBox="1"/>
          <p:nvPr/>
        </p:nvSpPr>
        <p:spPr>
          <a:xfrm>
            <a:off x="7227903" y="5468020"/>
            <a:ext cx="1687235" cy="923330"/>
          </a:xfrm>
          <a:prstGeom prst="rect">
            <a:avLst/>
          </a:prstGeom>
          <a:noFill/>
        </p:spPr>
        <p:txBody>
          <a:bodyPr wrap="square" rtlCol="0">
            <a:spAutoFit/>
          </a:bodyPr>
          <a:lstStyle/>
          <a:p>
            <a:pPr algn="ctr"/>
            <a:r>
              <a:rPr lang="en-US" altLang="ja-JP" b="1" dirty="0"/>
              <a:t>Domain B Message Library</a:t>
            </a:r>
            <a:endParaRPr lang="ja-JP" altLang="en-US" b="1" dirty="0"/>
          </a:p>
        </p:txBody>
      </p:sp>
      <p:sp>
        <p:nvSpPr>
          <p:cNvPr id="33" name="テキスト ボックス 32"/>
          <p:cNvSpPr txBox="1"/>
          <p:nvPr/>
        </p:nvSpPr>
        <p:spPr>
          <a:xfrm>
            <a:off x="8995514" y="5489703"/>
            <a:ext cx="1687235" cy="923330"/>
          </a:xfrm>
          <a:prstGeom prst="rect">
            <a:avLst/>
          </a:prstGeom>
          <a:noFill/>
        </p:spPr>
        <p:txBody>
          <a:bodyPr wrap="square" rtlCol="0">
            <a:spAutoFit/>
          </a:bodyPr>
          <a:lstStyle/>
          <a:p>
            <a:pPr algn="ctr"/>
            <a:r>
              <a:rPr lang="en-US" altLang="ja-JP" b="1" dirty="0"/>
              <a:t>Domain C</a:t>
            </a:r>
          </a:p>
          <a:p>
            <a:pPr algn="ctr"/>
            <a:r>
              <a:rPr lang="en-US" altLang="ja-JP" b="1" dirty="0"/>
              <a:t>Message Library</a:t>
            </a:r>
            <a:endParaRPr lang="ja-JP" altLang="en-US" b="1" dirty="0"/>
          </a:p>
        </p:txBody>
      </p:sp>
      <p:sp>
        <p:nvSpPr>
          <p:cNvPr id="3" name="テキスト ボックス 2"/>
          <p:cNvSpPr txBox="1"/>
          <p:nvPr/>
        </p:nvSpPr>
        <p:spPr>
          <a:xfrm>
            <a:off x="6175560" y="6428803"/>
            <a:ext cx="6552245" cy="369332"/>
          </a:xfrm>
          <a:prstGeom prst="rect">
            <a:avLst/>
          </a:prstGeom>
          <a:noFill/>
        </p:spPr>
        <p:txBody>
          <a:bodyPr wrap="square" rtlCol="0">
            <a:spAutoFit/>
          </a:bodyPr>
          <a:lstStyle/>
          <a:p>
            <a:r>
              <a:rPr lang="en-US" altLang="ja-JP" dirty="0"/>
              <a:t>*Reference : ISO 19763-6 MFI – Registry Summary</a:t>
            </a:r>
            <a:endParaRPr lang="ja-JP" altLang="en-US" dirty="0"/>
          </a:p>
        </p:txBody>
      </p:sp>
      <p:sp>
        <p:nvSpPr>
          <p:cNvPr id="7" name="フローチャート: 書類 6"/>
          <p:cNvSpPr/>
          <p:nvPr/>
        </p:nvSpPr>
        <p:spPr>
          <a:xfrm>
            <a:off x="9702800" y="730839"/>
            <a:ext cx="1625600" cy="2529265"/>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t>Domain ID</a:t>
            </a:r>
          </a:p>
          <a:p>
            <a:r>
              <a:rPr lang="en-US" altLang="ja-JP" sz="1600" dirty="0"/>
              <a:t>Domain Name</a:t>
            </a:r>
          </a:p>
          <a:p>
            <a:r>
              <a:rPr kumimoji="1" lang="en-US" altLang="ja-JP" sz="1600" dirty="0"/>
              <a:t>Classification</a:t>
            </a:r>
          </a:p>
          <a:p>
            <a:r>
              <a:rPr lang="en-US" altLang="ja-JP" sz="1600" dirty="0"/>
              <a:t>Contact</a:t>
            </a:r>
          </a:p>
          <a:p>
            <a:r>
              <a:rPr lang="en-US" altLang="ja-JP" sz="1600" dirty="0"/>
              <a:t>BRSs</a:t>
            </a:r>
          </a:p>
          <a:p>
            <a:r>
              <a:rPr lang="en-US" altLang="ja-JP" sz="1600" dirty="0"/>
              <a:t>Code list</a:t>
            </a:r>
          </a:p>
          <a:p>
            <a:r>
              <a:rPr kumimoji="1" lang="en-US" altLang="ja-JP" sz="1600" dirty="0"/>
              <a:t>Documents</a:t>
            </a:r>
          </a:p>
          <a:p>
            <a:r>
              <a:rPr lang="en-US" altLang="ja-JP" sz="1600" dirty="0"/>
              <a:t>URI</a:t>
            </a:r>
            <a:endParaRPr kumimoji="1" lang="ja-JP" altLang="en-US" sz="1600" dirty="0"/>
          </a:p>
        </p:txBody>
      </p:sp>
      <p:sp>
        <p:nvSpPr>
          <p:cNvPr id="11" name="フローチャート: せん孔テープ 10"/>
          <p:cNvSpPr/>
          <p:nvPr/>
        </p:nvSpPr>
        <p:spPr>
          <a:xfrm>
            <a:off x="351125" y="2123083"/>
            <a:ext cx="1137920" cy="79248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UN</a:t>
            </a:r>
          </a:p>
          <a:p>
            <a:pPr algn="ctr"/>
            <a:r>
              <a:rPr lang="en-US" altLang="ja-JP" dirty="0"/>
              <a:t>Code</a:t>
            </a:r>
            <a:endParaRPr kumimoji="1" lang="ja-JP" altLang="en-US" dirty="0"/>
          </a:p>
        </p:txBody>
      </p:sp>
      <p:sp>
        <p:nvSpPr>
          <p:cNvPr id="12" name="フローチャート: 磁気ディスク 11"/>
          <p:cNvSpPr/>
          <p:nvPr/>
        </p:nvSpPr>
        <p:spPr>
          <a:xfrm>
            <a:off x="280005" y="823137"/>
            <a:ext cx="1280160" cy="82646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UN</a:t>
            </a:r>
          </a:p>
          <a:p>
            <a:pPr algn="ctr"/>
            <a:r>
              <a:rPr lang="en-US" altLang="ja-JP" dirty="0"/>
              <a:t>CCL</a:t>
            </a:r>
            <a:endParaRPr kumimoji="1" lang="ja-JP" altLang="en-US" dirty="0"/>
          </a:p>
        </p:txBody>
      </p:sp>
      <p:sp>
        <p:nvSpPr>
          <p:cNvPr id="13" name="フローチャート: 磁気ディスク 12"/>
          <p:cNvSpPr/>
          <p:nvPr/>
        </p:nvSpPr>
        <p:spPr>
          <a:xfrm>
            <a:off x="2297920" y="730839"/>
            <a:ext cx="1415475" cy="864096"/>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Localized</a:t>
            </a:r>
          </a:p>
          <a:p>
            <a:pPr algn="ctr"/>
            <a:r>
              <a:rPr lang="en-US" altLang="ja-JP" dirty="0"/>
              <a:t>CCL</a:t>
            </a:r>
            <a:endParaRPr kumimoji="1" lang="ja-JP" altLang="en-US" dirty="0"/>
          </a:p>
        </p:txBody>
      </p:sp>
      <p:sp>
        <p:nvSpPr>
          <p:cNvPr id="35" name="フローチャート: せん孔テープ 34"/>
          <p:cNvSpPr/>
          <p:nvPr/>
        </p:nvSpPr>
        <p:spPr>
          <a:xfrm>
            <a:off x="2376214" y="2119572"/>
            <a:ext cx="1292404" cy="792480"/>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Localized</a:t>
            </a:r>
            <a:endParaRPr kumimoji="1" lang="en-US" altLang="ja-JP" dirty="0"/>
          </a:p>
          <a:p>
            <a:pPr algn="ctr"/>
            <a:r>
              <a:rPr lang="en-US" altLang="ja-JP" dirty="0"/>
              <a:t>Code</a:t>
            </a:r>
            <a:endParaRPr kumimoji="1" lang="ja-JP" altLang="en-US" dirty="0"/>
          </a:p>
        </p:txBody>
      </p:sp>
      <p:sp>
        <p:nvSpPr>
          <p:cNvPr id="14" name="フローチャート: 磁気ディスク 13"/>
          <p:cNvSpPr/>
          <p:nvPr/>
        </p:nvSpPr>
        <p:spPr>
          <a:xfrm>
            <a:off x="2047845" y="372063"/>
            <a:ext cx="1902465" cy="2807168"/>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Reference</a:t>
            </a:r>
          </a:p>
          <a:p>
            <a:pPr algn="ctr"/>
            <a:r>
              <a:rPr kumimoji="1" lang="en-US" altLang="ja-JP" dirty="0">
                <a:solidFill>
                  <a:schemeClr val="tx1"/>
                </a:solidFill>
              </a:rPr>
              <a:t>Library</a:t>
            </a:r>
          </a:p>
          <a:p>
            <a:pPr algn="ctr"/>
            <a:endParaRPr kumimoji="1" lang="ja-JP" altLang="en-US" dirty="0">
              <a:solidFill>
                <a:schemeClr val="tx1"/>
              </a:solidFill>
            </a:endParaRPr>
          </a:p>
        </p:txBody>
      </p:sp>
      <p:sp>
        <p:nvSpPr>
          <p:cNvPr id="26" name="右矢印 25"/>
          <p:cNvSpPr/>
          <p:nvPr/>
        </p:nvSpPr>
        <p:spPr>
          <a:xfrm>
            <a:off x="1671925" y="1100600"/>
            <a:ext cx="518160" cy="3515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右矢印 37"/>
          <p:cNvSpPr/>
          <p:nvPr/>
        </p:nvSpPr>
        <p:spPr>
          <a:xfrm>
            <a:off x="1671925" y="2359524"/>
            <a:ext cx="518160" cy="3515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ローチャート: 書類 41"/>
          <p:cNvSpPr/>
          <p:nvPr/>
        </p:nvSpPr>
        <p:spPr>
          <a:xfrm>
            <a:off x="3385950" y="3929350"/>
            <a:ext cx="1155205" cy="74199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BRS</a:t>
            </a:r>
            <a:endParaRPr kumimoji="1" lang="ja-JP" altLang="en-US" dirty="0"/>
          </a:p>
        </p:txBody>
      </p:sp>
      <p:sp>
        <p:nvSpPr>
          <p:cNvPr id="43" name="フローチャート: 内部記憶 42"/>
          <p:cNvSpPr/>
          <p:nvPr/>
        </p:nvSpPr>
        <p:spPr>
          <a:xfrm>
            <a:off x="3208062" y="4759315"/>
            <a:ext cx="827787" cy="572115"/>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B/D x</a:t>
            </a:r>
            <a:endParaRPr kumimoji="1" lang="ja-JP" altLang="en-US" dirty="0"/>
          </a:p>
        </p:txBody>
      </p:sp>
      <p:sp>
        <p:nvSpPr>
          <p:cNvPr id="47" name="フローチャート: 内部記憶 46"/>
          <p:cNvSpPr/>
          <p:nvPr/>
        </p:nvSpPr>
        <p:spPr>
          <a:xfrm>
            <a:off x="5108172" y="5271744"/>
            <a:ext cx="827787" cy="572115"/>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B/D z</a:t>
            </a:r>
            <a:endParaRPr kumimoji="1" lang="ja-JP" altLang="en-US" dirty="0"/>
          </a:p>
        </p:txBody>
      </p:sp>
      <p:sp>
        <p:nvSpPr>
          <p:cNvPr id="44" name="フローチャート: せん孔テープ 43"/>
          <p:cNvSpPr/>
          <p:nvPr/>
        </p:nvSpPr>
        <p:spPr>
          <a:xfrm>
            <a:off x="4946200" y="4439898"/>
            <a:ext cx="1229360" cy="49662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Code</a:t>
            </a:r>
            <a:endParaRPr kumimoji="1" lang="ja-JP" altLang="en-US" dirty="0"/>
          </a:p>
        </p:txBody>
      </p:sp>
      <p:sp>
        <p:nvSpPr>
          <p:cNvPr id="51" name="フローチャート: 内部記憶 50"/>
          <p:cNvSpPr/>
          <p:nvPr/>
        </p:nvSpPr>
        <p:spPr>
          <a:xfrm>
            <a:off x="4158117" y="5061921"/>
            <a:ext cx="827787" cy="572115"/>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B/D y</a:t>
            </a:r>
            <a:endParaRPr kumimoji="1" lang="ja-JP" altLang="en-US" dirty="0"/>
          </a:p>
        </p:txBody>
      </p:sp>
      <p:cxnSp>
        <p:nvCxnSpPr>
          <p:cNvPr id="52" name="直線コネクタ 51"/>
          <p:cNvCxnSpPr/>
          <p:nvPr/>
        </p:nvCxnSpPr>
        <p:spPr>
          <a:xfrm>
            <a:off x="6722597" y="4936523"/>
            <a:ext cx="525195" cy="2408"/>
          </a:xfrm>
          <a:prstGeom prst="line">
            <a:avLst/>
          </a:prstGeom>
          <a:ln w="25400">
            <a:prstDash val="dash"/>
            <a:headEnd type="none"/>
          </a:ln>
        </p:spPr>
        <p:style>
          <a:lnRef idx="1">
            <a:schemeClr val="accent1"/>
          </a:lnRef>
          <a:fillRef idx="0">
            <a:schemeClr val="accent1"/>
          </a:fillRef>
          <a:effectRef idx="0">
            <a:schemeClr val="accent1"/>
          </a:effectRef>
          <a:fontRef idx="minor">
            <a:schemeClr val="tx1"/>
          </a:fontRef>
        </p:style>
      </p:cxnSp>
      <p:sp>
        <p:nvSpPr>
          <p:cNvPr id="46" name="屈折矢印 45"/>
          <p:cNvSpPr/>
          <p:nvPr/>
        </p:nvSpPr>
        <p:spPr>
          <a:xfrm rot="5400000">
            <a:off x="1676934" y="3689305"/>
            <a:ext cx="1887268" cy="64529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025192" y="3571951"/>
            <a:ext cx="1438049" cy="369332"/>
          </a:xfrm>
          <a:prstGeom prst="rect">
            <a:avLst/>
          </a:prstGeom>
          <a:noFill/>
        </p:spPr>
        <p:txBody>
          <a:bodyPr wrap="square" rtlCol="0">
            <a:spAutoFit/>
          </a:bodyPr>
          <a:lstStyle/>
          <a:p>
            <a:r>
              <a:rPr kumimoji="1" lang="en-US" altLang="ja-JP" dirty="0"/>
              <a:t>Reference</a:t>
            </a:r>
            <a:endParaRPr kumimoji="1" lang="ja-JP" altLang="en-US" dirty="0"/>
          </a:p>
        </p:txBody>
      </p:sp>
      <p:sp>
        <p:nvSpPr>
          <p:cNvPr id="36" name="正方形/長方形 35"/>
          <p:cNvSpPr/>
          <p:nvPr/>
        </p:nvSpPr>
        <p:spPr>
          <a:xfrm>
            <a:off x="132396" y="112526"/>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24</a:t>
            </a:fld>
            <a:endParaRPr kumimoji="1" lang="ja-JP" altLang="en-US"/>
          </a:p>
        </p:txBody>
      </p:sp>
    </p:spTree>
    <p:extLst>
      <p:ext uri="{BB962C8B-B14F-4D97-AF65-F5344CB8AC3E}">
        <p14:creationId xmlns:p14="http://schemas.microsoft.com/office/powerpoint/2010/main" val="2498249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ローチャート: 磁気ディスク 4"/>
          <p:cNvSpPr/>
          <p:nvPr/>
        </p:nvSpPr>
        <p:spPr>
          <a:xfrm>
            <a:off x="5013127" y="2092951"/>
            <a:ext cx="2469822" cy="650449"/>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共通辞書</a:t>
            </a:r>
          </a:p>
        </p:txBody>
      </p:sp>
      <p:sp>
        <p:nvSpPr>
          <p:cNvPr id="6" name="フローチャート: 磁気ディスク 5"/>
          <p:cNvSpPr/>
          <p:nvPr/>
        </p:nvSpPr>
        <p:spPr>
          <a:xfrm>
            <a:off x="5013127" y="3129271"/>
            <a:ext cx="2469822" cy="1001231"/>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a:t>
            </a:r>
            <a:r>
              <a:rPr kumimoji="1" lang="ja-JP" altLang="en-US" dirty="0">
                <a:solidFill>
                  <a:schemeClr val="tx1"/>
                </a:solidFill>
              </a:rPr>
              <a:t>辞書</a:t>
            </a:r>
            <a:endParaRPr kumimoji="1" lang="en-US" altLang="ja-JP" dirty="0">
              <a:solidFill>
                <a:schemeClr val="tx1"/>
              </a:solidFill>
            </a:endParaRPr>
          </a:p>
          <a:p>
            <a:pPr algn="ctr"/>
            <a:r>
              <a:rPr lang="ja-JP" altLang="en-US" dirty="0">
                <a:solidFill>
                  <a:schemeClr val="tx1"/>
                </a:solidFill>
              </a:rPr>
              <a:t>（業務領域毎）</a:t>
            </a:r>
            <a:endParaRPr kumimoji="1" lang="ja-JP" altLang="en-US" dirty="0">
              <a:solidFill>
                <a:schemeClr val="tx1"/>
              </a:solidFill>
            </a:endParaRPr>
          </a:p>
        </p:txBody>
      </p:sp>
      <p:sp>
        <p:nvSpPr>
          <p:cNvPr id="7" name="フローチャート: 磁気ディスク 6"/>
          <p:cNvSpPr/>
          <p:nvPr/>
        </p:nvSpPr>
        <p:spPr>
          <a:xfrm>
            <a:off x="654487" y="1688959"/>
            <a:ext cx="1643720" cy="1458431"/>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国連</a:t>
            </a:r>
            <a:r>
              <a:rPr lang="en-US" altLang="ja-JP" dirty="0">
                <a:solidFill>
                  <a:schemeClr val="tx1"/>
                </a:solidFill>
              </a:rPr>
              <a:t>CEFACT</a:t>
            </a:r>
          </a:p>
          <a:p>
            <a:pPr algn="ctr"/>
            <a:r>
              <a:rPr kumimoji="1" lang="ja-JP" altLang="en-US" dirty="0">
                <a:solidFill>
                  <a:schemeClr val="tx1"/>
                </a:solidFill>
              </a:rPr>
              <a:t>コア構成要素</a:t>
            </a:r>
            <a:endParaRPr kumimoji="1" lang="en-US" altLang="ja-JP" dirty="0">
              <a:solidFill>
                <a:schemeClr val="tx1"/>
              </a:solidFill>
            </a:endParaRPr>
          </a:p>
          <a:p>
            <a:pPr algn="ctr"/>
            <a:r>
              <a:rPr lang="ja-JP" altLang="en-US" dirty="0">
                <a:solidFill>
                  <a:schemeClr val="tx1"/>
                </a:solidFill>
              </a:rPr>
              <a:t>ライブラリー</a:t>
            </a:r>
            <a:endParaRPr kumimoji="1" lang="ja-JP" altLang="en-US" dirty="0">
              <a:solidFill>
                <a:schemeClr val="tx1"/>
              </a:solidFill>
            </a:endParaRPr>
          </a:p>
        </p:txBody>
      </p:sp>
      <p:cxnSp>
        <p:nvCxnSpPr>
          <p:cNvPr id="9" name="直線矢印コネクタ 8"/>
          <p:cNvCxnSpPr>
            <a:stCxn id="7" idx="4"/>
            <a:endCxn id="5" idx="2"/>
          </p:cNvCxnSpPr>
          <p:nvPr/>
        </p:nvCxnSpPr>
        <p:spPr>
          <a:xfrm>
            <a:off x="2298207" y="2418175"/>
            <a:ext cx="2714920"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655667" y="2082475"/>
            <a:ext cx="1341120" cy="375920"/>
          </a:xfrm>
          <a:prstGeom prst="rect">
            <a:avLst/>
          </a:prstGeom>
          <a:noFill/>
        </p:spPr>
        <p:txBody>
          <a:bodyPr wrap="square" rtlCol="0">
            <a:spAutoFit/>
          </a:bodyPr>
          <a:lstStyle/>
          <a:p>
            <a:r>
              <a:rPr kumimoji="1" lang="ja-JP" altLang="en-US" dirty="0"/>
              <a:t>日本語化</a:t>
            </a:r>
          </a:p>
        </p:txBody>
      </p:sp>
      <p:sp>
        <p:nvSpPr>
          <p:cNvPr id="11" name="下矢印 10"/>
          <p:cNvSpPr/>
          <p:nvPr/>
        </p:nvSpPr>
        <p:spPr>
          <a:xfrm>
            <a:off x="5961149" y="2819862"/>
            <a:ext cx="416560" cy="223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書類 11"/>
          <p:cNvSpPr/>
          <p:nvPr/>
        </p:nvSpPr>
        <p:spPr>
          <a:xfrm>
            <a:off x="8739909" y="2423958"/>
            <a:ext cx="1615440" cy="661187"/>
          </a:xfrm>
          <a:prstGeom prst="flowChartDocument">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メッセージ</a:t>
            </a:r>
            <a:endParaRPr kumimoji="1" lang="en-US" altLang="ja-JP" dirty="0">
              <a:solidFill>
                <a:schemeClr val="tx1"/>
              </a:solidFill>
            </a:endParaRPr>
          </a:p>
          <a:p>
            <a:pPr algn="ctr"/>
            <a:r>
              <a:rPr lang="ja-JP" altLang="en-US" dirty="0">
                <a:solidFill>
                  <a:schemeClr val="tx1"/>
                </a:solidFill>
              </a:rPr>
              <a:t>テンプレート</a:t>
            </a:r>
            <a:endParaRPr kumimoji="1" lang="ja-JP" altLang="en-US" dirty="0">
              <a:solidFill>
                <a:schemeClr val="tx1"/>
              </a:solidFill>
            </a:endParaRPr>
          </a:p>
        </p:txBody>
      </p:sp>
      <p:sp>
        <p:nvSpPr>
          <p:cNvPr id="13" name="フローチャート: 書類 12"/>
          <p:cNvSpPr/>
          <p:nvPr/>
        </p:nvSpPr>
        <p:spPr>
          <a:xfrm>
            <a:off x="7932189" y="2082213"/>
            <a:ext cx="1615440" cy="661187"/>
          </a:xfrm>
          <a:prstGeom prst="flowChartDocument">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各種コード表</a:t>
            </a:r>
            <a:endParaRPr kumimoji="1" lang="en-US" altLang="ja-JP" dirty="0">
              <a:solidFill>
                <a:schemeClr val="tx1"/>
              </a:solidFill>
            </a:endParaRPr>
          </a:p>
        </p:txBody>
      </p:sp>
      <p:sp>
        <p:nvSpPr>
          <p:cNvPr id="15" name="フローチャート: 処理 14"/>
          <p:cNvSpPr/>
          <p:nvPr/>
        </p:nvSpPr>
        <p:spPr>
          <a:xfrm>
            <a:off x="7805189" y="3203166"/>
            <a:ext cx="1869440" cy="853440"/>
          </a:xfrm>
          <a:prstGeom prst="flowChartProcess">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XML</a:t>
            </a:r>
            <a:r>
              <a:rPr kumimoji="1" lang="ja-JP" altLang="en-US" dirty="0">
                <a:solidFill>
                  <a:schemeClr val="tx1"/>
                </a:solidFill>
              </a:rPr>
              <a:t>メッセージ生成ツール</a:t>
            </a:r>
          </a:p>
        </p:txBody>
      </p:sp>
      <p:sp>
        <p:nvSpPr>
          <p:cNvPr id="16" name="フローチャート: 処理 15"/>
          <p:cNvSpPr/>
          <p:nvPr/>
        </p:nvSpPr>
        <p:spPr>
          <a:xfrm>
            <a:off x="3225530" y="3488957"/>
            <a:ext cx="1671058" cy="853440"/>
          </a:xfrm>
          <a:prstGeom prst="flowChartProcess">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データベース</a:t>
            </a:r>
            <a:endParaRPr kumimoji="1" lang="en-US" altLang="ja-JP" dirty="0">
              <a:solidFill>
                <a:schemeClr val="tx1"/>
              </a:solidFill>
            </a:endParaRPr>
          </a:p>
          <a:p>
            <a:pPr algn="ctr"/>
            <a:r>
              <a:rPr lang="ja-JP" altLang="en-US" dirty="0">
                <a:solidFill>
                  <a:schemeClr val="tx1"/>
                </a:solidFill>
              </a:rPr>
              <a:t>管理ツール</a:t>
            </a:r>
            <a:endParaRPr kumimoji="1" lang="ja-JP" altLang="en-US" dirty="0">
              <a:solidFill>
                <a:schemeClr val="tx1"/>
              </a:solidFill>
            </a:endParaRPr>
          </a:p>
        </p:txBody>
      </p:sp>
      <p:sp>
        <p:nvSpPr>
          <p:cNvPr id="17" name="フローチャート: 処理 16"/>
          <p:cNvSpPr/>
          <p:nvPr/>
        </p:nvSpPr>
        <p:spPr>
          <a:xfrm>
            <a:off x="2805029" y="2819862"/>
            <a:ext cx="1975020" cy="853440"/>
          </a:xfrm>
          <a:prstGeom prst="flowChartProcess">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メッセージ設計</a:t>
            </a:r>
            <a:endParaRPr kumimoji="1" lang="en-US" altLang="ja-JP" dirty="0">
              <a:solidFill>
                <a:schemeClr val="tx1"/>
              </a:solidFill>
            </a:endParaRPr>
          </a:p>
          <a:p>
            <a:pPr algn="ctr"/>
            <a:r>
              <a:rPr lang="ja-JP" altLang="en-US" dirty="0">
                <a:solidFill>
                  <a:schemeClr val="tx1"/>
                </a:solidFill>
              </a:rPr>
              <a:t>支援ツール</a:t>
            </a:r>
            <a:endParaRPr kumimoji="1" lang="ja-JP" altLang="en-US" dirty="0">
              <a:solidFill>
                <a:schemeClr val="tx1"/>
              </a:solidFill>
            </a:endParaRPr>
          </a:p>
        </p:txBody>
      </p:sp>
      <p:sp>
        <p:nvSpPr>
          <p:cNvPr id="27" name="フローチャート: 処理 26"/>
          <p:cNvSpPr/>
          <p:nvPr/>
        </p:nvSpPr>
        <p:spPr>
          <a:xfrm>
            <a:off x="2618509" y="1783542"/>
            <a:ext cx="7955280" cy="276352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矢印コネクタ 41"/>
          <p:cNvCxnSpPr>
            <a:stCxn id="13" idx="1"/>
          </p:cNvCxnSpPr>
          <p:nvPr/>
        </p:nvCxnSpPr>
        <p:spPr>
          <a:xfrm flipH="1">
            <a:off x="7078749" y="2412807"/>
            <a:ext cx="853440" cy="672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13" idx="2"/>
          </p:cNvCxnSpPr>
          <p:nvPr/>
        </p:nvCxnSpPr>
        <p:spPr>
          <a:xfrm flipH="1">
            <a:off x="7407745" y="2699688"/>
            <a:ext cx="1332164" cy="486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6A128FED-336D-4F84-BEFA-8A64DF51927E}" type="slidenum">
              <a:rPr kumimoji="1" lang="ja-JP" altLang="en-US" smtClean="0"/>
              <a:t>25</a:t>
            </a:fld>
            <a:endParaRPr kumimoji="1" lang="ja-JP" altLang="en-US"/>
          </a:p>
        </p:txBody>
      </p:sp>
      <p:sp>
        <p:nvSpPr>
          <p:cNvPr id="18" name="正方形/長方形 17"/>
          <p:cNvSpPr/>
          <p:nvPr/>
        </p:nvSpPr>
        <p:spPr>
          <a:xfrm>
            <a:off x="132396" y="112526"/>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Tree>
    <p:extLst>
      <p:ext uri="{BB962C8B-B14F-4D97-AF65-F5344CB8AC3E}">
        <p14:creationId xmlns:p14="http://schemas.microsoft.com/office/powerpoint/2010/main" val="192575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ローチャート: 磁気ディスク 1"/>
          <p:cNvSpPr/>
          <p:nvPr/>
        </p:nvSpPr>
        <p:spPr>
          <a:xfrm>
            <a:off x="557257" y="696529"/>
            <a:ext cx="2129589" cy="179270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業務領域登録簿</a:t>
            </a:r>
            <a:endParaRPr lang="en-US" altLang="ja-JP" dirty="0">
              <a:solidFill>
                <a:schemeClr val="tx1"/>
              </a:solidFill>
            </a:endParaRPr>
          </a:p>
          <a:p>
            <a:pPr algn="ctr"/>
            <a:r>
              <a:rPr kumimoji="1" lang="ja-JP" altLang="en-US" dirty="0">
                <a:solidFill>
                  <a:schemeClr val="tx1"/>
                </a:solidFill>
              </a:rPr>
              <a:t>（レジストリ）</a:t>
            </a:r>
          </a:p>
        </p:txBody>
      </p:sp>
      <p:sp>
        <p:nvSpPr>
          <p:cNvPr id="3" name="フローチャート: 複数書類 2"/>
          <p:cNvSpPr/>
          <p:nvPr/>
        </p:nvSpPr>
        <p:spPr>
          <a:xfrm>
            <a:off x="4041399" y="1013360"/>
            <a:ext cx="1624264" cy="108284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業務要件</a:t>
            </a:r>
            <a:endParaRPr lang="en-US" altLang="ja-JP" dirty="0">
              <a:solidFill>
                <a:schemeClr val="tx1"/>
              </a:solidFill>
            </a:endParaRPr>
          </a:p>
          <a:p>
            <a:pPr algn="ctr"/>
            <a:r>
              <a:rPr kumimoji="1" lang="ja-JP" altLang="en-US" dirty="0">
                <a:solidFill>
                  <a:schemeClr val="tx1"/>
                </a:solidFill>
              </a:rPr>
              <a:t>定義書</a:t>
            </a:r>
          </a:p>
        </p:txBody>
      </p:sp>
      <p:sp>
        <p:nvSpPr>
          <p:cNvPr id="4" name="フローチャート: 複数書類 3"/>
          <p:cNvSpPr/>
          <p:nvPr/>
        </p:nvSpPr>
        <p:spPr>
          <a:xfrm>
            <a:off x="4071478" y="2370925"/>
            <a:ext cx="1624264" cy="108284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a:t>
            </a:r>
            <a:endParaRPr lang="en-US" altLang="ja-JP" dirty="0">
              <a:solidFill>
                <a:schemeClr val="tx1"/>
              </a:solidFill>
            </a:endParaRPr>
          </a:p>
          <a:p>
            <a:pPr algn="ctr"/>
            <a:r>
              <a:rPr kumimoji="1" lang="ja-JP" altLang="en-US" dirty="0">
                <a:solidFill>
                  <a:schemeClr val="tx1"/>
                </a:solidFill>
              </a:rPr>
              <a:t>定義書</a:t>
            </a:r>
          </a:p>
        </p:txBody>
      </p:sp>
      <p:sp>
        <p:nvSpPr>
          <p:cNvPr id="5" name="フローチャート: 複数書類 4"/>
          <p:cNvSpPr/>
          <p:nvPr/>
        </p:nvSpPr>
        <p:spPr>
          <a:xfrm>
            <a:off x="4041399" y="3743530"/>
            <a:ext cx="1624264" cy="108284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コード表</a:t>
            </a:r>
            <a:endParaRPr lang="en-US" altLang="ja-JP" dirty="0">
              <a:solidFill>
                <a:schemeClr val="tx1"/>
              </a:solidFill>
            </a:endParaRPr>
          </a:p>
        </p:txBody>
      </p:sp>
      <p:sp>
        <p:nvSpPr>
          <p:cNvPr id="6" name="フローチャート: 複数書類 5"/>
          <p:cNvSpPr/>
          <p:nvPr/>
        </p:nvSpPr>
        <p:spPr>
          <a:xfrm>
            <a:off x="4071478" y="5101095"/>
            <a:ext cx="1624264" cy="108284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XML</a:t>
            </a:r>
          </a:p>
          <a:p>
            <a:pPr algn="ctr"/>
            <a:r>
              <a:rPr lang="ja-JP" altLang="en-US" dirty="0">
                <a:solidFill>
                  <a:schemeClr val="tx1"/>
                </a:solidFill>
              </a:rPr>
              <a:t>スキーマ</a:t>
            </a:r>
            <a:endParaRPr lang="en-US" altLang="ja-JP" dirty="0">
              <a:solidFill>
                <a:schemeClr val="tx1"/>
              </a:solidFill>
            </a:endParaRPr>
          </a:p>
        </p:txBody>
      </p:sp>
      <p:sp>
        <p:nvSpPr>
          <p:cNvPr id="7" name="フローチャート: 代替処理 6"/>
          <p:cNvSpPr/>
          <p:nvPr/>
        </p:nvSpPr>
        <p:spPr>
          <a:xfrm>
            <a:off x="8072982" y="1280060"/>
            <a:ext cx="2310064" cy="625642"/>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類似仕様検索</a:t>
            </a:r>
            <a:endParaRPr kumimoji="1" lang="ja-JP" altLang="en-US" dirty="0">
              <a:solidFill>
                <a:schemeClr val="tx1"/>
              </a:solidFill>
            </a:endParaRPr>
          </a:p>
        </p:txBody>
      </p:sp>
      <p:sp>
        <p:nvSpPr>
          <p:cNvPr id="8" name="フローチャート: 代替処理 7"/>
          <p:cNvSpPr/>
          <p:nvPr/>
        </p:nvSpPr>
        <p:spPr>
          <a:xfrm>
            <a:off x="8072982" y="2374434"/>
            <a:ext cx="2310064" cy="625642"/>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メッセージ編集</a:t>
            </a:r>
            <a:endParaRPr kumimoji="1" lang="ja-JP" altLang="en-US" dirty="0">
              <a:solidFill>
                <a:schemeClr val="tx1"/>
              </a:solidFill>
            </a:endParaRPr>
          </a:p>
        </p:txBody>
      </p:sp>
      <p:sp>
        <p:nvSpPr>
          <p:cNvPr id="9" name="フローチャート: 代替処理 8"/>
          <p:cNvSpPr/>
          <p:nvPr/>
        </p:nvSpPr>
        <p:spPr>
          <a:xfrm>
            <a:off x="8072982" y="3468808"/>
            <a:ext cx="2310064" cy="625642"/>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クラス図作成</a:t>
            </a:r>
            <a:endParaRPr kumimoji="1" lang="ja-JP" altLang="en-US" dirty="0">
              <a:solidFill>
                <a:schemeClr val="tx1"/>
              </a:solidFill>
            </a:endParaRPr>
          </a:p>
        </p:txBody>
      </p:sp>
      <p:sp>
        <p:nvSpPr>
          <p:cNvPr id="10" name="フローチャート: 代替処理 9"/>
          <p:cNvSpPr/>
          <p:nvPr/>
        </p:nvSpPr>
        <p:spPr>
          <a:xfrm>
            <a:off x="8072982" y="5675605"/>
            <a:ext cx="2310064" cy="625642"/>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XML</a:t>
            </a:r>
            <a:r>
              <a:rPr lang="ja-JP" altLang="en-US" dirty="0">
                <a:solidFill>
                  <a:schemeClr val="tx1"/>
                </a:solidFill>
              </a:rPr>
              <a:t>スキーマ生成</a:t>
            </a:r>
            <a:endParaRPr kumimoji="1" lang="ja-JP" altLang="en-US" dirty="0">
              <a:solidFill>
                <a:schemeClr val="tx1"/>
              </a:solidFill>
            </a:endParaRPr>
          </a:p>
        </p:txBody>
      </p:sp>
      <p:sp>
        <p:nvSpPr>
          <p:cNvPr id="11" name="フローチャート: 代替処理 10"/>
          <p:cNvSpPr/>
          <p:nvPr/>
        </p:nvSpPr>
        <p:spPr>
          <a:xfrm>
            <a:off x="8072982" y="4551651"/>
            <a:ext cx="2310064" cy="625642"/>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バリデーション</a:t>
            </a:r>
            <a:endParaRPr kumimoji="1" lang="ja-JP" altLang="en-US" dirty="0">
              <a:solidFill>
                <a:schemeClr val="tx1"/>
              </a:solidFill>
            </a:endParaRPr>
          </a:p>
        </p:txBody>
      </p:sp>
      <p:cxnSp>
        <p:nvCxnSpPr>
          <p:cNvPr id="13" name="直線矢印コネクタ 12"/>
          <p:cNvCxnSpPr>
            <a:stCxn id="7" idx="2"/>
            <a:endCxn id="8" idx="0"/>
          </p:cNvCxnSpPr>
          <p:nvPr/>
        </p:nvCxnSpPr>
        <p:spPr>
          <a:xfrm>
            <a:off x="9228014" y="1905702"/>
            <a:ext cx="0" cy="468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8" idx="2"/>
            <a:endCxn id="9" idx="0"/>
          </p:cNvCxnSpPr>
          <p:nvPr/>
        </p:nvCxnSpPr>
        <p:spPr>
          <a:xfrm>
            <a:off x="9228014" y="3000076"/>
            <a:ext cx="0" cy="468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9" idx="2"/>
          </p:cNvCxnSpPr>
          <p:nvPr/>
        </p:nvCxnSpPr>
        <p:spPr>
          <a:xfrm>
            <a:off x="9228014" y="4094450"/>
            <a:ext cx="0" cy="457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1" idx="2"/>
            <a:endCxn id="10" idx="0"/>
          </p:cNvCxnSpPr>
          <p:nvPr/>
        </p:nvCxnSpPr>
        <p:spPr>
          <a:xfrm>
            <a:off x="9228014" y="5177293"/>
            <a:ext cx="0" cy="4983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687973" y="2674722"/>
            <a:ext cx="32084" cy="1102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10822196" y="2687255"/>
            <a:ext cx="16043" cy="21802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a:endCxn id="9" idx="1"/>
          </p:cNvCxnSpPr>
          <p:nvPr/>
        </p:nvCxnSpPr>
        <p:spPr>
          <a:xfrm flipV="1">
            <a:off x="7720057" y="3781629"/>
            <a:ext cx="352925" cy="330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10306846" y="4826373"/>
            <a:ext cx="523371" cy="17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endCxn id="8" idx="1"/>
          </p:cNvCxnSpPr>
          <p:nvPr/>
        </p:nvCxnSpPr>
        <p:spPr>
          <a:xfrm>
            <a:off x="7687973" y="2687255"/>
            <a:ext cx="3850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endCxn id="8" idx="3"/>
          </p:cNvCxnSpPr>
          <p:nvPr/>
        </p:nvCxnSpPr>
        <p:spPr>
          <a:xfrm flipH="1">
            <a:off x="10383046" y="2674722"/>
            <a:ext cx="439150" cy="1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7174624" y="911093"/>
            <a:ext cx="4652211" cy="57912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コネクタ 35"/>
          <p:cNvCxnSpPr/>
          <p:nvPr/>
        </p:nvCxnSpPr>
        <p:spPr>
          <a:xfrm flipH="1">
            <a:off x="2532941" y="6445633"/>
            <a:ext cx="464318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2531439" y="2365413"/>
            <a:ext cx="999" cy="4080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2" idx="4"/>
          </p:cNvCxnSpPr>
          <p:nvPr/>
        </p:nvCxnSpPr>
        <p:spPr>
          <a:xfrm flipV="1">
            <a:off x="2686846" y="1456525"/>
            <a:ext cx="1324474" cy="136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2" idx="4"/>
            <a:endCxn id="4" idx="1"/>
          </p:cNvCxnSpPr>
          <p:nvPr/>
        </p:nvCxnSpPr>
        <p:spPr>
          <a:xfrm>
            <a:off x="2686846" y="1592882"/>
            <a:ext cx="1384632" cy="13194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2" idx="4"/>
            <a:endCxn id="5" idx="1"/>
          </p:cNvCxnSpPr>
          <p:nvPr/>
        </p:nvCxnSpPr>
        <p:spPr>
          <a:xfrm>
            <a:off x="2686846" y="1592882"/>
            <a:ext cx="1354553" cy="2692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a:stCxn id="2" idx="4"/>
            <a:endCxn id="6" idx="1"/>
          </p:cNvCxnSpPr>
          <p:nvPr/>
        </p:nvCxnSpPr>
        <p:spPr>
          <a:xfrm>
            <a:off x="2686846" y="1592882"/>
            <a:ext cx="1384632" cy="4049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a:stCxn id="3" idx="3"/>
          </p:cNvCxnSpPr>
          <p:nvPr/>
        </p:nvCxnSpPr>
        <p:spPr>
          <a:xfrm flipV="1">
            <a:off x="5665663" y="1554781"/>
            <a:ext cx="15380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5722815" y="2794532"/>
            <a:ext cx="15380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flipV="1">
            <a:off x="5679702" y="4103477"/>
            <a:ext cx="15380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V="1">
            <a:off x="5658145" y="5433235"/>
            <a:ext cx="15380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11048248" y="1456525"/>
            <a:ext cx="553998" cy="4796602"/>
          </a:xfrm>
          <a:prstGeom prst="rect">
            <a:avLst/>
          </a:prstGeom>
          <a:noFill/>
        </p:spPr>
        <p:txBody>
          <a:bodyPr vert="eaVert" wrap="square" rtlCol="0">
            <a:spAutoFit/>
          </a:bodyPr>
          <a:lstStyle/>
          <a:p>
            <a:pPr algn="ctr"/>
            <a:r>
              <a:rPr kumimoji="1" lang="ja-JP" altLang="en-US" sz="2400" dirty="0"/>
              <a:t>業務領域メッセージ設計</a:t>
            </a:r>
          </a:p>
        </p:txBody>
      </p:sp>
      <p:sp>
        <p:nvSpPr>
          <p:cNvPr id="58" name="フローチャート: 磁気ディスク 57"/>
          <p:cNvSpPr/>
          <p:nvPr/>
        </p:nvSpPr>
        <p:spPr>
          <a:xfrm>
            <a:off x="148685" y="2026770"/>
            <a:ext cx="2129589" cy="1792706"/>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国連</a:t>
            </a:r>
            <a:r>
              <a:rPr lang="en-US" altLang="ja-JP" dirty="0">
                <a:solidFill>
                  <a:schemeClr val="tx1"/>
                </a:solidFill>
              </a:rPr>
              <a:t>CEFACT</a:t>
            </a:r>
          </a:p>
          <a:p>
            <a:pPr algn="ctr"/>
            <a:r>
              <a:rPr lang="ja-JP" altLang="en-US" dirty="0">
                <a:solidFill>
                  <a:schemeClr val="tx1"/>
                </a:solidFill>
              </a:rPr>
              <a:t>共通辞書</a:t>
            </a:r>
            <a:endParaRPr lang="en-US" altLang="ja-JP" dirty="0">
              <a:solidFill>
                <a:schemeClr val="tx1"/>
              </a:solidFill>
            </a:endParaRPr>
          </a:p>
          <a:p>
            <a:pPr algn="ctr"/>
            <a:r>
              <a:rPr kumimoji="1" lang="ja-JP" altLang="en-US" dirty="0">
                <a:solidFill>
                  <a:schemeClr val="tx1"/>
                </a:solidFill>
              </a:rPr>
              <a:t>（日本語版）</a:t>
            </a:r>
          </a:p>
        </p:txBody>
      </p:sp>
      <p:sp>
        <p:nvSpPr>
          <p:cNvPr id="69" name="正方形/長方形 68"/>
          <p:cNvSpPr/>
          <p:nvPr/>
        </p:nvSpPr>
        <p:spPr>
          <a:xfrm>
            <a:off x="3693488" y="696529"/>
            <a:ext cx="2342148" cy="555659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3594226" y="717352"/>
            <a:ext cx="2213811" cy="369332"/>
          </a:xfrm>
          <a:prstGeom prst="rect">
            <a:avLst/>
          </a:prstGeom>
          <a:noFill/>
        </p:spPr>
        <p:txBody>
          <a:bodyPr wrap="square" rtlCol="0">
            <a:spAutoFit/>
          </a:bodyPr>
          <a:lstStyle/>
          <a:p>
            <a:r>
              <a:rPr kumimoji="1" lang="ja-JP" altLang="en-US" dirty="0"/>
              <a:t>リポジトリ</a:t>
            </a:r>
          </a:p>
        </p:txBody>
      </p:sp>
      <p:sp>
        <p:nvSpPr>
          <p:cNvPr id="37" name="正方形/長方形 36"/>
          <p:cNvSpPr/>
          <p:nvPr/>
        </p:nvSpPr>
        <p:spPr>
          <a:xfrm>
            <a:off x="132396" y="112526"/>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
        <p:nvSpPr>
          <p:cNvPr id="12" name="スライド番号プレースホルダー 11"/>
          <p:cNvSpPr>
            <a:spLocks noGrp="1"/>
          </p:cNvSpPr>
          <p:nvPr>
            <p:ph type="sldNum" sz="quarter" idx="12"/>
          </p:nvPr>
        </p:nvSpPr>
        <p:spPr/>
        <p:txBody>
          <a:bodyPr/>
          <a:lstStyle/>
          <a:p>
            <a:fld id="{CB4FD524-B8A5-4395-B9F4-C78AD24489BD}" type="slidenum">
              <a:rPr kumimoji="1" lang="ja-JP" altLang="en-US" smtClean="0"/>
              <a:t>26</a:t>
            </a:fld>
            <a:endParaRPr kumimoji="1" lang="ja-JP" altLang="en-US"/>
          </a:p>
        </p:txBody>
      </p:sp>
    </p:spTree>
    <p:extLst>
      <p:ext uri="{BB962C8B-B14F-4D97-AF65-F5344CB8AC3E}">
        <p14:creationId xmlns:p14="http://schemas.microsoft.com/office/powerpoint/2010/main" val="2065076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22555" y="1150374"/>
            <a:ext cx="10038735" cy="816078"/>
          </a:xfrm>
          <a:prstGeom prst="rect">
            <a:avLst/>
          </a:prstGeom>
          <a:noFill/>
        </p:spPr>
        <p:txBody>
          <a:bodyPr wrap="square" rtlCol="0">
            <a:spAutoFit/>
          </a:bodyPr>
          <a:lstStyle/>
          <a:p>
            <a:endParaRPr kumimoji="1" lang="ja-JP" altLang="en-US" dirty="0"/>
          </a:p>
        </p:txBody>
      </p:sp>
      <p:sp>
        <p:nvSpPr>
          <p:cNvPr id="6" name="テキスト ボックス 5"/>
          <p:cNvSpPr txBox="1"/>
          <p:nvPr/>
        </p:nvSpPr>
        <p:spPr>
          <a:xfrm>
            <a:off x="1278194" y="1219200"/>
            <a:ext cx="9576619" cy="3139321"/>
          </a:xfrm>
          <a:prstGeom prst="rect">
            <a:avLst/>
          </a:prstGeom>
          <a:noFill/>
        </p:spPr>
        <p:txBody>
          <a:bodyPr wrap="square" rtlCol="0">
            <a:spAutoFit/>
          </a:bodyPr>
          <a:lstStyle/>
          <a:p>
            <a:r>
              <a:rPr lang="ja-JP" altLang="ja-JP" dirty="0"/>
              <a:t>１．ベースメッセージの検索</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ja-JP" dirty="0"/>
              <a:t>２．メッセージの編集</a:t>
            </a:r>
          </a:p>
          <a:p>
            <a:r>
              <a:rPr lang="ja-JP" altLang="ja-JP" dirty="0"/>
              <a:t>（１）</a:t>
            </a:r>
            <a:r>
              <a:rPr lang="en-US" altLang="ja-JP" dirty="0"/>
              <a:t>BBIE</a:t>
            </a:r>
            <a:r>
              <a:rPr lang="ja-JP" altLang="ja-JP" dirty="0"/>
              <a:t>の追加</a:t>
            </a:r>
          </a:p>
          <a:p>
            <a:endParaRPr lang="ja-JP" altLang="ja-JP" dirty="0"/>
          </a:p>
          <a:p>
            <a:endParaRPr kumimoji="1" lang="en-US" altLang="ja-JP" dirty="0"/>
          </a:p>
          <a:p>
            <a:endParaRPr kumimoji="1" lang="ja-JP" altLang="en-US" dirty="0"/>
          </a:p>
        </p:txBody>
      </p:sp>
      <p:sp>
        <p:nvSpPr>
          <p:cNvPr id="7" name="テキスト ボックス 20"/>
          <p:cNvSpPr txBox="1"/>
          <p:nvPr/>
        </p:nvSpPr>
        <p:spPr>
          <a:xfrm>
            <a:off x="1882569" y="1743300"/>
            <a:ext cx="7821869" cy="744262"/>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ドメイン一覧より階層的にレジストリを検索し、設計のベースとするドメインメッセージ表をダウンロード（作業</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）する</a:t>
            </a:r>
          </a:p>
        </p:txBody>
      </p:sp>
      <p:sp>
        <p:nvSpPr>
          <p:cNvPr id="8"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作業</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EXCEL</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の</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BBIE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追加対象</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ABIE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下の該当ラインに空欄を追加（マニュアル）</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作業</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EXCEL</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の</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BBIE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追加対象</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ABIE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を共通辞書より検索し、</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ABIE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下の該当</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BBIE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を見つける</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作業</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EXCEL</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の</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BBIE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追加対象</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ABIE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下の該当ラインに共通辞書から</a:t>
            </a:r>
            <a:r>
              <a:rPr kumimoji="0" lang="en-US"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BBIE</a:t>
            </a: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を張り付ける（マニュアル）</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 </a:t>
            </a:r>
            <a:endParaRPr kumimoji="0" lang="ja-JP" altLang="en-US" sz="1800" b="0" i="0" u="none" strike="noStrike" cap="none" normalizeH="0" baseline="0">
              <a:ln>
                <a:noFill/>
              </a:ln>
              <a:solidFill>
                <a:schemeClr val="tx1"/>
              </a:solidFill>
              <a:effectLst/>
              <a:latin typeface="Arial" panose="020B0604020202020204" pitchFamily="34" charset="0"/>
            </a:endParaRPr>
          </a:p>
        </p:txBody>
      </p:sp>
      <p:sp>
        <p:nvSpPr>
          <p:cNvPr id="9" name="テキスト ボックス 21"/>
          <p:cNvSpPr txBox="1"/>
          <p:nvPr/>
        </p:nvSpPr>
        <p:spPr>
          <a:xfrm>
            <a:off x="1882568" y="3666919"/>
            <a:ext cx="7821869" cy="691601"/>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追加対象</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下の該当ラインに空欄を追加（マニュアル）</a:t>
            </a:r>
          </a:p>
        </p:txBody>
      </p:sp>
      <p:sp>
        <p:nvSpPr>
          <p:cNvPr id="10" name="テキスト ボックス 22"/>
          <p:cNvSpPr txBox="1"/>
          <p:nvPr/>
        </p:nvSpPr>
        <p:spPr>
          <a:xfrm>
            <a:off x="1882567" y="4766949"/>
            <a:ext cx="7821869" cy="77092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追加対象</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を共通辞書より検索し、</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下の該当</a:t>
            </a:r>
            <a:r>
              <a:rPr lang="en-US" kern="10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を見つける</a:t>
            </a:r>
          </a:p>
        </p:txBody>
      </p:sp>
      <p:sp>
        <p:nvSpPr>
          <p:cNvPr id="11" name="テキスト ボックス 23"/>
          <p:cNvSpPr txBox="1"/>
          <p:nvPr/>
        </p:nvSpPr>
        <p:spPr>
          <a:xfrm>
            <a:off x="1882566" y="5945790"/>
            <a:ext cx="7821869" cy="622158"/>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追加対象</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下の該当ラインに共通辞書から</a:t>
            </a:r>
            <a:r>
              <a:rPr lang="en-US" kern="10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を張り付ける（マニュアル）</a:t>
            </a:r>
          </a:p>
        </p:txBody>
      </p:sp>
      <p:sp>
        <p:nvSpPr>
          <p:cNvPr id="14" name="テキスト ボックス 13"/>
          <p:cNvSpPr txBox="1"/>
          <p:nvPr/>
        </p:nvSpPr>
        <p:spPr>
          <a:xfrm>
            <a:off x="2194893" y="396525"/>
            <a:ext cx="7197213" cy="584775"/>
          </a:xfrm>
          <a:prstGeom prst="rect">
            <a:avLst/>
          </a:prstGeom>
          <a:noFill/>
        </p:spPr>
        <p:txBody>
          <a:bodyPr wrap="square" rtlCol="0">
            <a:spAutoFit/>
          </a:bodyPr>
          <a:lstStyle/>
          <a:p>
            <a:pPr algn="ctr"/>
            <a:r>
              <a:rPr kumimoji="1" lang="ja-JP" altLang="en-US" sz="3200" dirty="0"/>
              <a:t>メッセージ設計ユースケース（１）</a:t>
            </a:r>
          </a:p>
        </p:txBody>
      </p:sp>
      <p:sp>
        <p:nvSpPr>
          <p:cNvPr id="15" name="正方形/長方形 14"/>
          <p:cNvSpPr/>
          <p:nvPr/>
        </p:nvSpPr>
        <p:spPr>
          <a:xfrm>
            <a:off x="132396" y="112526"/>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27</a:t>
            </a:fld>
            <a:endParaRPr kumimoji="1" lang="ja-JP" altLang="en-US"/>
          </a:p>
        </p:txBody>
      </p:sp>
    </p:spTree>
    <p:extLst>
      <p:ext uri="{BB962C8B-B14F-4D97-AF65-F5344CB8AC3E}">
        <p14:creationId xmlns:p14="http://schemas.microsoft.com/office/powerpoint/2010/main" val="3489278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194893" y="396525"/>
            <a:ext cx="7197213" cy="584775"/>
          </a:xfrm>
          <a:prstGeom prst="rect">
            <a:avLst/>
          </a:prstGeom>
          <a:noFill/>
        </p:spPr>
        <p:txBody>
          <a:bodyPr wrap="square" rtlCol="0">
            <a:spAutoFit/>
          </a:bodyPr>
          <a:lstStyle/>
          <a:p>
            <a:pPr algn="ctr"/>
            <a:r>
              <a:rPr kumimoji="1" lang="ja-JP" altLang="en-US" sz="3200" dirty="0"/>
              <a:t>メッセージ設計ユースケース（２）</a:t>
            </a:r>
          </a:p>
        </p:txBody>
      </p:sp>
      <p:sp>
        <p:nvSpPr>
          <p:cNvPr id="3" name="テキスト ボックス 2"/>
          <p:cNvSpPr txBox="1"/>
          <p:nvPr/>
        </p:nvSpPr>
        <p:spPr>
          <a:xfrm>
            <a:off x="1071717" y="1012075"/>
            <a:ext cx="10451690" cy="646331"/>
          </a:xfrm>
          <a:prstGeom prst="rect">
            <a:avLst/>
          </a:prstGeom>
          <a:noFill/>
        </p:spPr>
        <p:txBody>
          <a:bodyPr wrap="square" rtlCol="0">
            <a:spAutoFit/>
          </a:bodyPr>
          <a:lstStyle/>
          <a:p>
            <a:r>
              <a:rPr lang="ja-JP" altLang="ja-JP" dirty="0"/>
              <a:t>（２）</a:t>
            </a:r>
            <a:r>
              <a:rPr lang="en-US" altLang="ja-JP" dirty="0"/>
              <a:t>ABIE</a:t>
            </a:r>
            <a:r>
              <a:rPr lang="ja-JP" altLang="ja-JP" dirty="0"/>
              <a:t>の追加</a:t>
            </a:r>
          </a:p>
          <a:p>
            <a:endParaRPr kumimoji="1" lang="ja-JP" altLang="en-US" dirty="0"/>
          </a:p>
        </p:txBody>
      </p:sp>
      <p:sp>
        <p:nvSpPr>
          <p:cNvPr id="5" name="テキスト ボックス 26"/>
          <p:cNvSpPr txBox="1"/>
          <p:nvPr/>
        </p:nvSpPr>
        <p:spPr>
          <a:xfrm>
            <a:off x="1744612" y="1488948"/>
            <a:ext cx="9051208" cy="701061"/>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の追加対象</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の上位</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を共通辞書より検索し、該当</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下の該当</a:t>
            </a:r>
            <a:r>
              <a:rPr lang="en-US" kern="100">
                <a:effectLst/>
                <a:latin typeface="Century" panose="02040604050505020304" pitchFamily="18" charset="0"/>
                <a:ea typeface="ＭＳ 明朝" panose="02020609040205080304" pitchFamily="17" charset="-128"/>
                <a:cs typeface="Times New Roman" panose="02020603050405020304" pitchFamily="18" charset="0"/>
              </a:rPr>
              <a:t>ASBIE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を見つける</a:t>
            </a:r>
          </a:p>
        </p:txBody>
      </p:sp>
      <p:sp>
        <p:nvSpPr>
          <p:cNvPr id="6" name="テキスト ボックス 28"/>
          <p:cNvSpPr txBox="1"/>
          <p:nvPr/>
        </p:nvSpPr>
        <p:spPr>
          <a:xfrm>
            <a:off x="1744612" y="2458175"/>
            <a:ext cx="9051208" cy="67699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の追加対象上位</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下の該当ラインに共通辞書から</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ASBIE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を張り付ける（マニュアル）</a:t>
            </a:r>
          </a:p>
        </p:txBody>
      </p:sp>
      <p:sp>
        <p:nvSpPr>
          <p:cNvPr id="7" name="テキスト ボックス 30"/>
          <p:cNvSpPr txBox="1"/>
          <p:nvPr/>
        </p:nvSpPr>
        <p:spPr>
          <a:xfrm>
            <a:off x="1744612" y="3403334"/>
            <a:ext cx="8982382" cy="52705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共通辞書より追加したい該当</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を見つける</a:t>
            </a:r>
          </a:p>
        </p:txBody>
      </p:sp>
      <p:sp>
        <p:nvSpPr>
          <p:cNvPr id="8" name="テキスト ボックス 29"/>
          <p:cNvSpPr txBox="1"/>
          <p:nvPr/>
        </p:nvSpPr>
        <p:spPr>
          <a:xfrm>
            <a:off x="1744612" y="4224281"/>
            <a:ext cx="8982382" cy="63877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に張り付けた</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ASBIE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の下に、共通辞書の</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に必要なだけ空ラインを挿入する（マニュアル）</a:t>
            </a:r>
            <a:endParaRPr lang="ja-JP" altLang="en-US"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 name="テキスト ボックス 31"/>
          <p:cNvSpPr txBox="1"/>
          <p:nvPr/>
        </p:nvSpPr>
        <p:spPr>
          <a:xfrm>
            <a:off x="1744612" y="5156956"/>
            <a:ext cx="8923388" cy="52705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の追加対象</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ASBIE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下の該当ラインに共通辞書から</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を張り付ける（マニュアル）</a:t>
            </a:r>
          </a:p>
        </p:txBody>
      </p:sp>
      <p:sp>
        <p:nvSpPr>
          <p:cNvPr id="10" name="テキスト ボックス 32"/>
          <p:cNvSpPr txBox="1"/>
          <p:nvPr/>
        </p:nvSpPr>
        <p:spPr>
          <a:xfrm>
            <a:off x="1744612" y="5977903"/>
            <a:ext cx="8923388" cy="68836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作業</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に追加した対象</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の下位構造の内、不必要な</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BBIE</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および</a:t>
            </a:r>
            <a:r>
              <a:rPr lang="en-US" kern="100" dirty="0">
                <a:effectLst/>
                <a:latin typeface="Century" panose="02040604050505020304" pitchFamily="18" charset="0"/>
                <a:ea typeface="ＭＳ 明朝" panose="02020609040205080304" pitchFamily="17" charset="-128"/>
                <a:cs typeface="Times New Roman" panose="02020603050405020304" pitchFamily="18" charset="0"/>
              </a:rPr>
              <a:t>ASBIE</a:t>
            </a:r>
            <a:r>
              <a:rPr lang="ja-JP" kern="100" dirty="0" err="1">
                <a:effectLst/>
                <a:latin typeface="Century" panose="02040604050505020304" pitchFamily="18" charset="0"/>
                <a:ea typeface="ＭＳ 明朝" panose="02020609040205080304" pitchFamily="17" charset="-128"/>
                <a:cs typeface="Times New Roman" panose="02020603050405020304" pitchFamily="18" charset="0"/>
              </a:rPr>
              <a:t>を削</a:t>
            </a:r>
            <a:r>
              <a:rPr lang="ja-JP" kern="100" dirty="0">
                <a:effectLst/>
                <a:latin typeface="Century" panose="02040604050505020304" pitchFamily="18" charset="0"/>
                <a:ea typeface="ＭＳ 明朝" panose="02020609040205080304" pitchFamily="17" charset="-128"/>
                <a:cs typeface="Times New Roman" panose="02020603050405020304" pitchFamily="18" charset="0"/>
              </a:rPr>
              <a:t>除する（マニュアル）</a:t>
            </a:r>
          </a:p>
        </p:txBody>
      </p:sp>
      <p:sp>
        <p:nvSpPr>
          <p:cNvPr id="11" name="正方形/長方形 10"/>
          <p:cNvSpPr/>
          <p:nvPr/>
        </p:nvSpPr>
        <p:spPr>
          <a:xfrm>
            <a:off x="179530" y="65991"/>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
        <p:nvSpPr>
          <p:cNvPr id="4" name="スライド番号プレースホルダー 3"/>
          <p:cNvSpPr>
            <a:spLocks noGrp="1"/>
          </p:cNvSpPr>
          <p:nvPr>
            <p:ph type="sldNum" sz="quarter" idx="12"/>
          </p:nvPr>
        </p:nvSpPr>
        <p:spPr/>
        <p:txBody>
          <a:bodyPr/>
          <a:lstStyle/>
          <a:p>
            <a:fld id="{CB4FD524-B8A5-4395-B9F4-C78AD24489BD}" type="slidenum">
              <a:rPr kumimoji="1" lang="ja-JP" altLang="en-US" smtClean="0"/>
              <a:t>28</a:t>
            </a:fld>
            <a:endParaRPr kumimoji="1" lang="ja-JP" altLang="en-US"/>
          </a:p>
        </p:txBody>
      </p:sp>
    </p:spTree>
    <p:extLst>
      <p:ext uri="{BB962C8B-B14F-4D97-AF65-F5344CB8AC3E}">
        <p14:creationId xmlns:p14="http://schemas.microsoft.com/office/powerpoint/2010/main" val="3773397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194893" y="396525"/>
            <a:ext cx="7197213" cy="584775"/>
          </a:xfrm>
          <a:prstGeom prst="rect">
            <a:avLst/>
          </a:prstGeom>
          <a:noFill/>
        </p:spPr>
        <p:txBody>
          <a:bodyPr wrap="square" rtlCol="0">
            <a:spAutoFit/>
          </a:bodyPr>
          <a:lstStyle/>
          <a:p>
            <a:pPr algn="ctr"/>
            <a:r>
              <a:rPr kumimoji="1" lang="ja-JP" altLang="en-US" sz="3200" dirty="0"/>
              <a:t>メッセージ設計ユースケース（３）</a:t>
            </a:r>
          </a:p>
        </p:txBody>
      </p:sp>
      <p:sp>
        <p:nvSpPr>
          <p:cNvPr id="3" name="テキスト ボックス 2"/>
          <p:cNvSpPr txBox="1"/>
          <p:nvPr/>
        </p:nvSpPr>
        <p:spPr>
          <a:xfrm>
            <a:off x="659876" y="1385740"/>
            <a:ext cx="10746557" cy="923330"/>
          </a:xfrm>
          <a:prstGeom prst="rect">
            <a:avLst/>
          </a:prstGeom>
          <a:noFill/>
        </p:spPr>
        <p:txBody>
          <a:bodyPr wrap="square" rtlCol="0">
            <a:spAutoFit/>
          </a:bodyPr>
          <a:lstStyle/>
          <a:p>
            <a:pPr lvl="0"/>
            <a:r>
              <a:rPr lang="ja-JP" altLang="en-US" dirty="0"/>
              <a:t>３．</a:t>
            </a:r>
            <a:r>
              <a:rPr lang="ja-JP" altLang="ja-JP" dirty="0"/>
              <a:t>クラス図の作成</a:t>
            </a:r>
          </a:p>
          <a:p>
            <a:pPr lvl="0"/>
            <a:r>
              <a:rPr lang="ja-JP" altLang="en-US" dirty="0"/>
              <a:t>（１）</a:t>
            </a:r>
            <a:r>
              <a:rPr lang="ja-JP" altLang="ja-JP" dirty="0"/>
              <a:t>スケルトンクラス図</a:t>
            </a:r>
          </a:p>
          <a:p>
            <a:endParaRPr kumimoji="1" lang="ja-JP" altLang="en-US" dirty="0"/>
          </a:p>
        </p:txBody>
      </p:sp>
      <p:sp>
        <p:nvSpPr>
          <p:cNvPr id="4" name="テキスト ボックス 39"/>
          <p:cNvSpPr txBox="1"/>
          <p:nvPr/>
        </p:nvSpPr>
        <p:spPr>
          <a:xfrm>
            <a:off x="1387408" y="2045545"/>
            <a:ext cx="9519403" cy="52705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該当ドメインメッセージ（作業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ABIE/ASBIE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のみの構造図を作成する</a:t>
            </a:r>
          </a:p>
        </p:txBody>
      </p:sp>
      <p:sp>
        <p:nvSpPr>
          <p:cNvPr id="5" name="テキスト ボックス 4"/>
          <p:cNvSpPr txBox="1"/>
          <p:nvPr/>
        </p:nvSpPr>
        <p:spPr>
          <a:xfrm>
            <a:off x="829559" y="2818614"/>
            <a:ext cx="2705493" cy="646331"/>
          </a:xfrm>
          <a:prstGeom prst="rect">
            <a:avLst/>
          </a:prstGeom>
          <a:noFill/>
        </p:spPr>
        <p:txBody>
          <a:bodyPr wrap="square" rtlCol="0">
            <a:spAutoFit/>
          </a:bodyPr>
          <a:lstStyle/>
          <a:p>
            <a:r>
              <a:rPr lang="ja-JP" altLang="en-US" dirty="0"/>
              <a:t>（２）</a:t>
            </a:r>
            <a:r>
              <a:rPr lang="ja-JP" altLang="ja-JP" dirty="0"/>
              <a:t>明細クラス図</a:t>
            </a:r>
          </a:p>
          <a:p>
            <a:endParaRPr kumimoji="1" lang="ja-JP" altLang="en-US" dirty="0"/>
          </a:p>
        </p:txBody>
      </p:sp>
      <p:sp>
        <p:nvSpPr>
          <p:cNvPr id="6" name="テキスト ボックス 40"/>
          <p:cNvSpPr txBox="1"/>
          <p:nvPr/>
        </p:nvSpPr>
        <p:spPr>
          <a:xfrm>
            <a:off x="1387407" y="3201420"/>
            <a:ext cx="9519403" cy="52705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該当ドメインメッセージ（作業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ABIE/ASBIE/BBIE</a:t>
            </a:r>
            <a:r>
              <a:rPr lang="ja-JP" kern="100">
                <a:effectLst/>
                <a:latin typeface="Century" panose="02040604050505020304" pitchFamily="18" charset="0"/>
                <a:ea typeface="ＭＳ 明朝" panose="02020609040205080304" pitchFamily="17" charset="-128"/>
                <a:cs typeface="Times New Roman" panose="02020603050405020304" pitchFamily="18" charset="0"/>
              </a:rPr>
              <a:t>全てを含む構造図を作成する</a:t>
            </a:r>
          </a:p>
        </p:txBody>
      </p:sp>
      <p:sp>
        <p:nvSpPr>
          <p:cNvPr id="7" name="テキスト ボックス 6"/>
          <p:cNvSpPr txBox="1"/>
          <p:nvPr/>
        </p:nvSpPr>
        <p:spPr>
          <a:xfrm>
            <a:off x="829559" y="4053526"/>
            <a:ext cx="2705493" cy="646331"/>
          </a:xfrm>
          <a:prstGeom prst="rect">
            <a:avLst/>
          </a:prstGeom>
          <a:noFill/>
        </p:spPr>
        <p:txBody>
          <a:bodyPr wrap="square" rtlCol="0">
            <a:spAutoFit/>
          </a:bodyPr>
          <a:lstStyle/>
          <a:p>
            <a:r>
              <a:rPr lang="ja-JP" altLang="en-US" dirty="0"/>
              <a:t>４．</a:t>
            </a:r>
            <a:r>
              <a:rPr lang="ja-JP" altLang="ja-JP" dirty="0"/>
              <a:t>バリデーション</a:t>
            </a:r>
            <a:endParaRPr lang="en-US" altLang="ja-JP" dirty="0"/>
          </a:p>
          <a:p>
            <a:endParaRPr kumimoji="1" lang="ja-JP" altLang="en-US" dirty="0"/>
          </a:p>
        </p:txBody>
      </p:sp>
      <p:sp>
        <p:nvSpPr>
          <p:cNvPr id="8" name="テキスト ボックス 41"/>
          <p:cNvSpPr txBox="1"/>
          <p:nvPr/>
        </p:nvSpPr>
        <p:spPr>
          <a:xfrm>
            <a:off x="1387406" y="4531877"/>
            <a:ext cx="9519403" cy="52705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該当ドメインメッセージ（作業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）のバリデーションを行い、結果をレポートする</a:t>
            </a:r>
          </a:p>
        </p:txBody>
      </p:sp>
      <p:sp>
        <p:nvSpPr>
          <p:cNvPr id="9" name="テキスト ボックス 8"/>
          <p:cNvSpPr txBox="1"/>
          <p:nvPr/>
        </p:nvSpPr>
        <p:spPr>
          <a:xfrm>
            <a:off x="931701" y="5288438"/>
            <a:ext cx="2526384" cy="369332"/>
          </a:xfrm>
          <a:prstGeom prst="rect">
            <a:avLst/>
          </a:prstGeom>
          <a:noFill/>
        </p:spPr>
        <p:txBody>
          <a:bodyPr wrap="square" rtlCol="0">
            <a:spAutoFit/>
          </a:bodyPr>
          <a:lstStyle/>
          <a:p>
            <a:r>
              <a:rPr lang="ja-JP" altLang="en-US" dirty="0"/>
              <a:t>５．</a:t>
            </a:r>
            <a:r>
              <a:rPr lang="en-US" altLang="ja-JP" dirty="0"/>
              <a:t>XML</a:t>
            </a:r>
            <a:r>
              <a:rPr lang="ja-JP" altLang="ja-JP" dirty="0"/>
              <a:t>スキーマ生成</a:t>
            </a:r>
            <a:endParaRPr kumimoji="1" lang="ja-JP" altLang="en-US" dirty="0"/>
          </a:p>
        </p:txBody>
      </p:sp>
      <p:sp>
        <p:nvSpPr>
          <p:cNvPr id="10" name="テキスト ボックス 42"/>
          <p:cNvSpPr txBox="1"/>
          <p:nvPr/>
        </p:nvSpPr>
        <p:spPr>
          <a:xfrm>
            <a:off x="1387405" y="5733610"/>
            <a:ext cx="9519403" cy="71432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kern="100">
                <a:effectLst/>
                <a:latin typeface="Century" panose="02040604050505020304" pitchFamily="18" charset="0"/>
                <a:ea typeface="ＭＳ 明朝" panose="02020609040205080304" pitchFamily="17" charset="-128"/>
                <a:cs typeface="Times New Roman" panose="02020603050405020304" pitchFamily="18" charset="0"/>
              </a:rPr>
              <a:t>該当ドメインメッセージ（作業</a:t>
            </a:r>
            <a:r>
              <a:rPr lang="en-US" kern="100">
                <a:effectLst/>
                <a:latin typeface="Century" panose="02040604050505020304" pitchFamily="18" charset="0"/>
                <a:ea typeface="ＭＳ 明朝" panose="02020609040205080304" pitchFamily="17" charset="-128"/>
                <a:cs typeface="Times New Roman" panose="02020603050405020304" pitchFamily="18" charset="0"/>
              </a:rPr>
              <a:t>EXCEL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）の</a:t>
            </a:r>
            <a:r>
              <a:rPr lang="en-US" kern="100">
                <a:effectLst/>
                <a:latin typeface="Century" panose="02040604050505020304" pitchFamily="18" charset="0"/>
                <a:ea typeface="ＭＳ 明朝" panose="02020609040205080304" pitchFamily="17" charset="-128"/>
                <a:cs typeface="Times New Roman" panose="02020603050405020304" pitchFamily="18" charset="0"/>
              </a:rPr>
              <a:t>XML</a:t>
            </a:r>
            <a:r>
              <a:rPr lang="ja-JP" kern="100">
                <a:effectLst/>
                <a:latin typeface="Century" panose="02040604050505020304" pitchFamily="18" charset="0"/>
                <a:ea typeface="ＭＳ 明朝" panose="02020609040205080304" pitchFamily="17" charset="-128"/>
                <a:cs typeface="Times New Roman" panose="02020603050405020304" pitchFamily="18" charset="0"/>
              </a:rPr>
              <a:t>スキーマを生成する（国連</a:t>
            </a:r>
            <a:r>
              <a:rPr lang="en-US" kern="100">
                <a:effectLst/>
                <a:latin typeface="Century" panose="02040604050505020304" pitchFamily="18" charset="0"/>
                <a:ea typeface="ＭＳ 明朝" panose="02020609040205080304" pitchFamily="17" charset="-128"/>
                <a:cs typeface="Times New Roman" panose="02020603050405020304" pitchFamily="18" charset="0"/>
              </a:rPr>
              <a:t>CEFACT Naming &amp; Design Rule</a:t>
            </a:r>
            <a:r>
              <a:rPr lang="ja-JP" kern="100">
                <a:effectLst/>
                <a:latin typeface="Century" panose="02040604050505020304" pitchFamily="18" charset="0"/>
                <a:ea typeface="ＭＳ 明朝" panose="02020609040205080304" pitchFamily="17" charset="-128"/>
                <a:cs typeface="Times New Roman" panose="02020603050405020304" pitchFamily="18" charset="0"/>
              </a:rPr>
              <a:t>に従う）</a:t>
            </a:r>
          </a:p>
        </p:txBody>
      </p:sp>
      <p:sp>
        <p:nvSpPr>
          <p:cNvPr id="11" name="正方形/長方形 10"/>
          <p:cNvSpPr/>
          <p:nvPr/>
        </p:nvSpPr>
        <p:spPr>
          <a:xfrm>
            <a:off x="179530" y="65991"/>
            <a:ext cx="2954655" cy="369332"/>
          </a:xfrm>
          <a:prstGeom prst="rect">
            <a:avLst/>
          </a:prstGeom>
          <a:ln>
            <a:solidFill>
              <a:schemeClr val="accent1"/>
            </a:solidFill>
          </a:ln>
        </p:spPr>
        <p:txBody>
          <a:bodyPr wrap="none">
            <a:spAutoFit/>
          </a:bodyPr>
          <a:lstStyle/>
          <a:p>
            <a:r>
              <a:rPr lang="ja-JP" altLang="en-US" b="1" dirty="0">
                <a:latin typeface="Century" panose="02040604050505020304" pitchFamily="18" charset="0"/>
              </a:rPr>
              <a:t>メッセージ設計支援ツール</a:t>
            </a:r>
            <a:endParaRPr lang="en-US" altLang="ja-JP" b="1" dirty="0">
              <a:latin typeface="Century" panose="02040604050505020304" pitchFamily="18" charset="0"/>
            </a:endParaRPr>
          </a:p>
        </p:txBody>
      </p:sp>
      <p:sp>
        <p:nvSpPr>
          <p:cNvPr id="12" name="スライド番号プレースホルダー 11"/>
          <p:cNvSpPr>
            <a:spLocks noGrp="1"/>
          </p:cNvSpPr>
          <p:nvPr>
            <p:ph type="sldNum" sz="quarter" idx="12"/>
          </p:nvPr>
        </p:nvSpPr>
        <p:spPr/>
        <p:txBody>
          <a:bodyPr/>
          <a:lstStyle/>
          <a:p>
            <a:fld id="{CB4FD524-B8A5-4395-B9F4-C78AD24489BD}" type="slidenum">
              <a:rPr kumimoji="1" lang="ja-JP" altLang="en-US" smtClean="0"/>
              <a:t>29</a:t>
            </a:fld>
            <a:endParaRPr kumimoji="1" lang="ja-JP" altLang="en-US"/>
          </a:p>
        </p:txBody>
      </p:sp>
    </p:spTree>
    <p:extLst>
      <p:ext uri="{BB962C8B-B14F-4D97-AF65-F5344CB8AC3E}">
        <p14:creationId xmlns:p14="http://schemas.microsoft.com/office/powerpoint/2010/main" val="3183352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53032" y="2182761"/>
            <a:ext cx="6558116" cy="1446550"/>
          </a:xfrm>
          <a:prstGeom prst="rect">
            <a:avLst/>
          </a:prstGeom>
          <a:noFill/>
        </p:spPr>
        <p:txBody>
          <a:bodyPr wrap="square" rtlCol="0">
            <a:spAutoFit/>
          </a:bodyPr>
          <a:lstStyle/>
          <a:p>
            <a:pPr algn="ctr"/>
            <a:r>
              <a:rPr kumimoji="1" lang="en-US" altLang="ja-JP" sz="4400" dirty="0">
                <a:latin typeface="Century" panose="02040604050505020304" pitchFamily="18" charset="0"/>
              </a:rPr>
              <a:t>SIPS</a:t>
            </a:r>
          </a:p>
          <a:p>
            <a:pPr algn="ctr"/>
            <a:r>
              <a:rPr kumimoji="1" lang="ja-JP" altLang="en-US" sz="4400" dirty="0">
                <a:latin typeface="Century" panose="02040604050505020304" pitchFamily="18" charset="0"/>
              </a:rPr>
              <a:t>今までの取組み</a:t>
            </a:r>
          </a:p>
        </p:txBody>
      </p:sp>
      <p:sp>
        <p:nvSpPr>
          <p:cNvPr id="3" name="スライド番号プレースホルダー 2"/>
          <p:cNvSpPr>
            <a:spLocks noGrp="1"/>
          </p:cNvSpPr>
          <p:nvPr>
            <p:ph type="sldNum" sz="quarter" idx="12"/>
          </p:nvPr>
        </p:nvSpPr>
        <p:spPr/>
        <p:txBody>
          <a:bodyPr/>
          <a:lstStyle/>
          <a:p>
            <a:fld id="{CB4FD524-B8A5-4395-B9F4-C78AD24489BD}" type="slidenum">
              <a:rPr kumimoji="1" lang="ja-JP" altLang="en-US" smtClean="0"/>
              <a:t>3</a:t>
            </a:fld>
            <a:endParaRPr kumimoji="1" lang="ja-JP" altLang="en-US"/>
          </a:p>
        </p:txBody>
      </p:sp>
    </p:spTree>
    <p:extLst>
      <p:ext uri="{BB962C8B-B14F-4D97-AF65-F5344CB8AC3E}">
        <p14:creationId xmlns:p14="http://schemas.microsoft.com/office/powerpoint/2010/main" val="3554452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53032" y="2182761"/>
            <a:ext cx="6558116" cy="1446550"/>
          </a:xfrm>
          <a:prstGeom prst="rect">
            <a:avLst/>
          </a:prstGeom>
          <a:noFill/>
        </p:spPr>
        <p:txBody>
          <a:bodyPr wrap="square" rtlCol="0">
            <a:spAutoFit/>
          </a:bodyPr>
          <a:lstStyle/>
          <a:p>
            <a:pPr algn="ctr"/>
            <a:r>
              <a:rPr kumimoji="1" lang="en-US" altLang="ja-JP" sz="4400" dirty="0">
                <a:latin typeface="Century" panose="02040604050505020304" pitchFamily="18" charset="0"/>
              </a:rPr>
              <a:t>SIPS</a:t>
            </a:r>
          </a:p>
          <a:p>
            <a:pPr algn="ctr"/>
            <a:r>
              <a:rPr lang="ja-JP" altLang="en-US" sz="4400" dirty="0">
                <a:latin typeface="Century" panose="02040604050505020304" pitchFamily="18" charset="0"/>
              </a:rPr>
              <a:t>これからの挑戦</a:t>
            </a:r>
            <a:endParaRPr kumimoji="1" lang="ja-JP" altLang="en-US" sz="4400" dirty="0">
              <a:latin typeface="Century" panose="02040604050505020304" pitchFamily="18" charset="0"/>
            </a:endParaRPr>
          </a:p>
        </p:txBody>
      </p:sp>
      <p:sp>
        <p:nvSpPr>
          <p:cNvPr id="3" name="スライド番号プレースホルダー 2"/>
          <p:cNvSpPr>
            <a:spLocks noGrp="1"/>
          </p:cNvSpPr>
          <p:nvPr>
            <p:ph type="sldNum" sz="quarter" idx="12"/>
          </p:nvPr>
        </p:nvSpPr>
        <p:spPr/>
        <p:txBody>
          <a:bodyPr/>
          <a:lstStyle/>
          <a:p>
            <a:fld id="{CB4FD524-B8A5-4395-B9F4-C78AD24489BD}" type="slidenum">
              <a:rPr kumimoji="1" lang="ja-JP" altLang="en-US" smtClean="0"/>
              <a:t>30</a:t>
            </a:fld>
            <a:endParaRPr kumimoji="1" lang="ja-JP" altLang="en-US"/>
          </a:p>
        </p:txBody>
      </p:sp>
    </p:spTree>
    <p:extLst>
      <p:ext uri="{BB962C8B-B14F-4D97-AF65-F5344CB8AC3E}">
        <p14:creationId xmlns:p14="http://schemas.microsoft.com/office/powerpoint/2010/main" val="2156865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8030509" y="862231"/>
            <a:ext cx="2223247" cy="53234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1219200" y="862231"/>
            <a:ext cx="2223247" cy="53234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032000" y="94565"/>
            <a:ext cx="7543800" cy="646331"/>
          </a:xfrm>
          <a:prstGeom prst="rect">
            <a:avLst/>
          </a:prstGeom>
          <a:noFill/>
        </p:spPr>
        <p:txBody>
          <a:bodyPr wrap="square" rtlCol="0">
            <a:spAutoFit/>
          </a:bodyPr>
          <a:lstStyle/>
          <a:p>
            <a:pPr algn="ctr"/>
            <a:r>
              <a:rPr kumimoji="1" lang="en-US" altLang="ja-JP" sz="3600" dirty="0">
                <a:latin typeface="Century" panose="02040604050505020304" pitchFamily="18" charset="0"/>
              </a:rPr>
              <a:t>SIPS</a:t>
            </a:r>
            <a:r>
              <a:rPr kumimoji="1" lang="ja-JP" altLang="en-US" sz="3600" dirty="0">
                <a:latin typeface="Century" panose="02040604050505020304" pitchFamily="18" charset="0"/>
              </a:rPr>
              <a:t>：</a:t>
            </a:r>
            <a:r>
              <a:rPr kumimoji="1" lang="ja-JP" altLang="en-US" sz="3600" dirty="0"/>
              <a:t>業務連携フレームワーク</a:t>
            </a:r>
          </a:p>
        </p:txBody>
      </p:sp>
      <p:sp>
        <p:nvSpPr>
          <p:cNvPr id="4" name="正方形/長方形 3"/>
          <p:cNvSpPr/>
          <p:nvPr/>
        </p:nvSpPr>
        <p:spPr>
          <a:xfrm>
            <a:off x="4279900" y="17272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決済</a:t>
            </a:r>
            <a:endParaRPr kumimoji="1" lang="ja-JP" altLang="en-US" sz="3200" dirty="0"/>
          </a:p>
        </p:txBody>
      </p:sp>
      <p:sp>
        <p:nvSpPr>
          <p:cNvPr id="5" name="正方形/長方形 4"/>
          <p:cNvSpPr/>
          <p:nvPr/>
        </p:nvSpPr>
        <p:spPr>
          <a:xfrm>
            <a:off x="4279900" y="30099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商取引</a:t>
            </a:r>
            <a:endParaRPr kumimoji="1" lang="ja-JP" altLang="en-US" sz="3200" dirty="0"/>
          </a:p>
        </p:txBody>
      </p:sp>
      <p:sp>
        <p:nvSpPr>
          <p:cNvPr id="6" name="正方形/長方形 5"/>
          <p:cNvSpPr/>
          <p:nvPr/>
        </p:nvSpPr>
        <p:spPr>
          <a:xfrm>
            <a:off x="4279900" y="40767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t>スケジューリング</a:t>
            </a:r>
            <a:endParaRPr kumimoji="1" lang="ja-JP" altLang="en-US" sz="2800" b="1" dirty="0"/>
          </a:p>
        </p:txBody>
      </p:sp>
      <p:sp>
        <p:nvSpPr>
          <p:cNvPr id="7" name="正方形/長方形 6"/>
          <p:cNvSpPr/>
          <p:nvPr/>
        </p:nvSpPr>
        <p:spPr>
          <a:xfrm>
            <a:off x="4279900" y="528955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製造連携</a:t>
            </a:r>
            <a:endParaRPr kumimoji="1" lang="ja-JP" altLang="en-US" sz="3200" dirty="0"/>
          </a:p>
        </p:txBody>
      </p:sp>
      <p:sp>
        <p:nvSpPr>
          <p:cNvPr id="3" name="角丸四角形 2"/>
          <p:cNvSpPr/>
          <p:nvPr/>
        </p:nvSpPr>
        <p:spPr>
          <a:xfrm>
            <a:off x="1381312" y="279400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見積管理</a:t>
            </a:r>
            <a:endParaRPr lang="en-US" altLang="ja-JP" dirty="0">
              <a:solidFill>
                <a:schemeClr val="tx1"/>
              </a:solidFill>
            </a:endParaRPr>
          </a:p>
          <a:p>
            <a:pPr algn="ctr"/>
            <a:r>
              <a:rPr lang="ja-JP" altLang="en-US" dirty="0">
                <a:solidFill>
                  <a:schemeClr val="tx1"/>
                </a:solidFill>
              </a:rPr>
              <a:t>販売管理</a:t>
            </a:r>
            <a:endParaRPr kumimoji="1" lang="en-US" altLang="ja-JP" dirty="0">
              <a:solidFill>
                <a:schemeClr val="tx1"/>
              </a:solidFill>
            </a:endParaRPr>
          </a:p>
          <a:p>
            <a:pPr algn="ctr"/>
            <a:r>
              <a:rPr lang="ja-JP" altLang="en-US" dirty="0">
                <a:solidFill>
                  <a:schemeClr val="tx1"/>
                </a:solidFill>
              </a:rPr>
              <a:t>請求管理</a:t>
            </a:r>
            <a:endParaRPr lang="en-US" altLang="ja-JP" dirty="0">
              <a:solidFill>
                <a:schemeClr val="tx1"/>
              </a:solidFill>
            </a:endParaRPr>
          </a:p>
        </p:txBody>
      </p:sp>
      <p:sp>
        <p:nvSpPr>
          <p:cNvPr id="8" name="角丸四角形 7"/>
          <p:cNvSpPr/>
          <p:nvPr/>
        </p:nvSpPr>
        <p:spPr>
          <a:xfrm>
            <a:off x="1381312" y="50736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製造設備</a:t>
            </a:r>
            <a:endParaRPr lang="en-US" altLang="ja-JP" dirty="0">
              <a:solidFill>
                <a:schemeClr val="tx1"/>
              </a:solidFill>
            </a:endParaRPr>
          </a:p>
          <a:p>
            <a:pPr algn="ctr"/>
            <a:r>
              <a:rPr kumimoji="1" lang="ja-JP" altLang="en-US" dirty="0">
                <a:solidFill>
                  <a:schemeClr val="tx1"/>
                </a:solidFill>
              </a:rPr>
              <a:t>制御</a:t>
            </a:r>
            <a:endParaRPr kumimoji="1" lang="en-US" altLang="ja-JP" dirty="0">
              <a:solidFill>
                <a:schemeClr val="tx1"/>
              </a:solidFill>
            </a:endParaRPr>
          </a:p>
        </p:txBody>
      </p:sp>
      <p:sp>
        <p:nvSpPr>
          <p:cNvPr id="9" name="角丸四角形 8"/>
          <p:cNvSpPr/>
          <p:nvPr/>
        </p:nvSpPr>
        <p:spPr>
          <a:xfrm>
            <a:off x="1381312" y="39687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設計管理</a:t>
            </a:r>
            <a:endParaRPr kumimoji="1" lang="en-US" altLang="ja-JP" dirty="0">
              <a:solidFill>
                <a:schemeClr val="tx1"/>
              </a:solidFill>
            </a:endParaRPr>
          </a:p>
          <a:p>
            <a:pPr algn="ctr"/>
            <a:r>
              <a:rPr lang="ja-JP" altLang="en-US" dirty="0">
                <a:solidFill>
                  <a:schemeClr val="tx1"/>
                </a:solidFill>
              </a:rPr>
              <a:t>生産管理</a:t>
            </a:r>
            <a:endParaRPr lang="en-US" altLang="ja-JP" dirty="0">
              <a:solidFill>
                <a:schemeClr val="tx1"/>
              </a:solidFill>
            </a:endParaRPr>
          </a:p>
          <a:p>
            <a:pPr algn="ctr"/>
            <a:r>
              <a:rPr lang="ja-JP" altLang="en-US" dirty="0">
                <a:solidFill>
                  <a:schemeClr val="tx1"/>
                </a:solidFill>
              </a:rPr>
              <a:t>品質管理</a:t>
            </a:r>
            <a:endParaRPr kumimoji="1" lang="ja-JP" altLang="en-US" dirty="0">
              <a:solidFill>
                <a:schemeClr val="tx1"/>
              </a:solidFill>
            </a:endParaRPr>
          </a:p>
        </p:txBody>
      </p:sp>
      <p:sp>
        <p:nvSpPr>
          <p:cNvPr id="10" name="角丸四角形 9"/>
          <p:cNvSpPr/>
          <p:nvPr/>
        </p:nvSpPr>
        <p:spPr>
          <a:xfrm>
            <a:off x="1381312" y="16192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原価管理</a:t>
            </a:r>
            <a:endParaRPr kumimoji="1" lang="en-US" altLang="ja-JP" dirty="0">
              <a:solidFill>
                <a:schemeClr val="tx1"/>
              </a:solidFill>
            </a:endParaRPr>
          </a:p>
          <a:p>
            <a:pPr algn="ctr"/>
            <a:r>
              <a:rPr lang="ja-JP" altLang="en-US" dirty="0">
                <a:solidFill>
                  <a:schemeClr val="tx1"/>
                </a:solidFill>
              </a:rPr>
              <a:t>予算管理</a:t>
            </a:r>
            <a:endParaRPr lang="en-US" altLang="ja-JP" dirty="0">
              <a:solidFill>
                <a:schemeClr val="tx1"/>
              </a:solidFill>
            </a:endParaRPr>
          </a:p>
          <a:p>
            <a:pPr algn="ctr"/>
            <a:r>
              <a:rPr lang="ja-JP" altLang="en-US" dirty="0">
                <a:solidFill>
                  <a:schemeClr val="tx1"/>
                </a:solidFill>
              </a:rPr>
              <a:t>会計管理</a:t>
            </a:r>
            <a:endParaRPr kumimoji="1" lang="ja-JP" altLang="en-US" dirty="0">
              <a:solidFill>
                <a:schemeClr val="tx1"/>
              </a:solidFill>
            </a:endParaRPr>
          </a:p>
        </p:txBody>
      </p:sp>
      <p:sp>
        <p:nvSpPr>
          <p:cNvPr id="11" name="角丸四角形 10"/>
          <p:cNvSpPr/>
          <p:nvPr/>
        </p:nvSpPr>
        <p:spPr>
          <a:xfrm>
            <a:off x="8221383" y="279400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引合管理</a:t>
            </a:r>
            <a:endParaRPr lang="en-US" altLang="ja-JP" dirty="0">
              <a:solidFill>
                <a:schemeClr val="tx1"/>
              </a:solidFill>
            </a:endParaRPr>
          </a:p>
          <a:p>
            <a:pPr algn="ctr"/>
            <a:r>
              <a:rPr lang="ja-JP" altLang="en-US" dirty="0">
                <a:solidFill>
                  <a:schemeClr val="tx1"/>
                </a:solidFill>
              </a:rPr>
              <a:t>購買管理</a:t>
            </a:r>
            <a:endParaRPr kumimoji="1" lang="en-US" altLang="ja-JP" dirty="0">
              <a:solidFill>
                <a:schemeClr val="tx1"/>
              </a:solidFill>
            </a:endParaRPr>
          </a:p>
          <a:p>
            <a:pPr algn="ctr"/>
            <a:r>
              <a:rPr lang="ja-JP" altLang="en-US" dirty="0">
                <a:solidFill>
                  <a:schemeClr val="tx1"/>
                </a:solidFill>
              </a:rPr>
              <a:t>支払管理</a:t>
            </a:r>
            <a:endParaRPr lang="en-US" altLang="ja-JP" dirty="0">
              <a:solidFill>
                <a:schemeClr val="tx1"/>
              </a:solidFill>
            </a:endParaRPr>
          </a:p>
        </p:txBody>
      </p:sp>
      <p:sp>
        <p:nvSpPr>
          <p:cNvPr id="12" name="角丸四角形 11"/>
          <p:cNvSpPr/>
          <p:nvPr/>
        </p:nvSpPr>
        <p:spPr>
          <a:xfrm>
            <a:off x="8221383" y="50736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製造設備</a:t>
            </a:r>
            <a:endParaRPr lang="en-US" altLang="ja-JP" dirty="0">
              <a:solidFill>
                <a:schemeClr val="tx1"/>
              </a:solidFill>
            </a:endParaRPr>
          </a:p>
          <a:p>
            <a:pPr algn="ctr"/>
            <a:r>
              <a:rPr kumimoji="1" lang="ja-JP" altLang="en-US" dirty="0">
                <a:solidFill>
                  <a:schemeClr val="tx1"/>
                </a:solidFill>
              </a:rPr>
              <a:t>制御</a:t>
            </a:r>
            <a:endParaRPr kumimoji="1" lang="en-US" altLang="ja-JP" dirty="0">
              <a:solidFill>
                <a:schemeClr val="tx1"/>
              </a:solidFill>
            </a:endParaRPr>
          </a:p>
        </p:txBody>
      </p:sp>
      <p:sp>
        <p:nvSpPr>
          <p:cNvPr id="13" name="角丸四角形 12"/>
          <p:cNvSpPr/>
          <p:nvPr/>
        </p:nvSpPr>
        <p:spPr>
          <a:xfrm>
            <a:off x="8221383" y="39687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設計管理</a:t>
            </a:r>
            <a:endParaRPr kumimoji="1" lang="en-US" altLang="ja-JP" dirty="0">
              <a:solidFill>
                <a:schemeClr val="tx1"/>
              </a:solidFill>
            </a:endParaRPr>
          </a:p>
          <a:p>
            <a:pPr algn="ctr"/>
            <a:r>
              <a:rPr lang="ja-JP" altLang="en-US" dirty="0">
                <a:solidFill>
                  <a:schemeClr val="tx1"/>
                </a:solidFill>
              </a:rPr>
              <a:t>工程管理</a:t>
            </a:r>
            <a:endParaRPr lang="en-US" altLang="ja-JP" dirty="0">
              <a:solidFill>
                <a:schemeClr val="tx1"/>
              </a:solidFill>
            </a:endParaRPr>
          </a:p>
          <a:p>
            <a:pPr algn="ctr"/>
            <a:r>
              <a:rPr lang="ja-JP" altLang="en-US" dirty="0">
                <a:solidFill>
                  <a:schemeClr val="tx1"/>
                </a:solidFill>
              </a:rPr>
              <a:t>品質管理</a:t>
            </a:r>
            <a:endParaRPr kumimoji="1" lang="ja-JP" altLang="en-US" dirty="0">
              <a:solidFill>
                <a:schemeClr val="tx1"/>
              </a:solidFill>
            </a:endParaRPr>
          </a:p>
        </p:txBody>
      </p:sp>
      <p:sp>
        <p:nvSpPr>
          <p:cNvPr id="14" name="角丸四角形 13"/>
          <p:cNvSpPr/>
          <p:nvPr/>
        </p:nvSpPr>
        <p:spPr>
          <a:xfrm>
            <a:off x="8221383" y="16192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原価管理</a:t>
            </a:r>
            <a:endParaRPr kumimoji="1" lang="en-US" altLang="ja-JP" dirty="0">
              <a:solidFill>
                <a:schemeClr val="tx1"/>
              </a:solidFill>
            </a:endParaRPr>
          </a:p>
          <a:p>
            <a:pPr algn="ctr"/>
            <a:r>
              <a:rPr lang="ja-JP" altLang="en-US" dirty="0">
                <a:solidFill>
                  <a:schemeClr val="tx1"/>
                </a:solidFill>
              </a:rPr>
              <a:t>予算管理</a:t>
            </a:r>
            <a:endParaRPr lang="en-US" altLang="ja-JP" dirty="0">
              <a:solidFill>
                <a:schemeClr val="tx1"/>
              </a:solidFill>
            </a:endParaRPr>
          </a:p>
          <a:p>
            <a:pPr algn="ctr"/>
            <a:r>
              <a:rPr lang="ja-JP" altLang="en-US" dirty="0">
                <a:solidFill>
                  <a:schemeClr val="tx1"/>
                </a:solidFill>
              </a:rPr>
              <a:t>会計管理</a:t>
            </a:r>
            <a:endParaRPr kumimoji="1" lang="ja-JP" altLang="en-US" dirty="0">
              <a:solidFill>
                <a:schemeClr val="tx1"/>
              </a:solidFill>
            </a:endParaRPr>
          </a:p>
        </p:txBody>
      </p:sp>
      <p:sp>
        <p:nvSpPr>
          <p:cNvPr id="17" name="テキスト ボックス 16"/>
          <p:cNvSpPr txBox="1"/>
          <p:nvPr/>
        </p:nvSpPr>
        <p:spPr>
          <a:xfrm>
            <a:off x="1465356" y="988733"/>
            <a:ext cx="1673412" cy="461665"/>
          </a:xfrm>
          <a:prstGeom prst="rect">
            <a:avLst/>
          </a:prstGeom>
          <a:noFill/>
        </p:spPr>
        <p:txBody>
          <a:bodyPr wrap="square" rtlCol="0">
            <a:spAutoFit/>
          </a:bodyPr>
          <a:lstStyle/>
          <a:p>
            <a:r>
              <a:rPr kumimoji="1" lang="ja-JP" altLang="en-US" sz="2400" b="1" dirty="0"/>
              <a:t>受注工場</a:t>
            </a:r>
          </a:p>
        </p:txBody>
      </p:sp>
      <p:sp>
        <p:nvSpPr>
          <p:cNvPr id="18" name="テキスト ボックス 17"/>
          <p:cNvSpPr txBox="1"/>
          <p:nvPr/>
        </p:nvSpPr>
        <p:spPr>
          <a:xfrm>
            <a:off x="8305426" y="956097"/>
            <a:ext cx="1673412" cy="461665"/>
          </a:xfrm>
          <a:prstGeom prst="rect">
            <a:avLst/>
          </a:prstGeom>
          <a:noFill/>
        </p:spPr>
        <p:txBody>
          <a:bodyPr wrap="square" rtlCol="0">
            <a:spAutoFit/>
          </a:bodyPr>
          <a:lstStyle/>
          <a:p>
            <a:r>
              <a:rPr lang="ja-JP" altLang="en-US" sz="2400" b="1" dirty="0"/>
              <a:t>発注</a:t>
            </a:r>
            <a:r>
              <a:rPr kumimoji="1" lang="ja-JP" altLang="en-US" sz="2400" b="1" dirty="0"/>
              <a:t>工場</a:t>
            </a:r>
          </a:p>
        </p:txBody>
      </p:sp>
      <p:sp>
        <p:nvSpPr>
          <p:cNvPr id="19" name="正方形/長方形 18"/>
          <p:cNvSpPr/>
          <p:nvPr/>
        </p:nvSpPr>
        <p:spPr>
          <a:xfrm>
            <a:off x="4279900" y="1379550"/>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金融機関</a:t>
            </a:r>
          </a:p>
        </p:txBody>
      </p:sp>
      <p:sp>
        <p:nvSpPr>
          <p:cNvPr id="20" name="正方形/長方形 19"/>
          <p:cNvSpPr/>
          <p:nvPr/>
        </p:nvSpPr>
        <p:spPr>
          <a:xfrm>
            <a:off x="4279900" y="4797466"/>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ロジスティックス</a:t>
            </a:r>
            <a:endParaRPr kumimoji="1" lang="ja-JP" altLang="en-US" dirty="0">
              <a:solidFill>
                <a:schemeClr val="tx1"/>
              </a:solidFill>
            </a:endParaRPr>
          </a:p>
        </p:txBody>
      </p:sp>
      <p:sp>
        <p:nvSpPr>
          <p:cNvPr id="21" name="正方形/長方形 20"/>
          <p:cNvSpPr/>
          <p:nvPr/>
        </p:nvSpPr>
        <p:spPr>
          <a:xfrm>
            <a:off x="4296896" y="2686066"/>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商社</a:t>
            </a:r>
            <a:endParaRPr kumimoji="1" lang="ja-JP" altLang="en-US" dirty="0">
              <a:solidFill>
                <a:schemeClr val="tx1"/>
              </a:solidFill>
            </a:endParaRPr>
          </a:p>
        </p:txBody>
      </p:sp>
      <p:sp>
        <p:nvSpPr>
          <p:cNvPr id="22" name="右矢印 21"/>
          <p:cNvSpPr/>
          <p:nvPr/>
        </p:nvSpPr>
        <p:spPr>
          <a:xfrm>
            <a:off x="7344896" y="1836388"/>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7344896" y="3107034"/>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p:cNvSpPr/>
          <p:nvPr/>
        </p:nvSpPr>
        <p:spPr>
          <a:xfrm>
            <a:off x="7327900" y="4168417"/>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右矢印 24"/>
          <p:cNvSpPr/>
          <p:nvPr/>
        </p:nvSpPr>
        <p:spPr>
          <a:xfrm>
            <a:off x="7306889" y="5371726"/>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左矢印 25"/>
          <p:cNvSpPr/>
          <p:nvPr/>
        </p:nvSpPr>
        <p:spPr>
          <a:xfrm>
            <a:off x="3483255" y="1804911"/>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左矢印 26"/>
          <p:cNvSpPr/>
          <p:nvPr/>
        </p:nvSpPr>
        <p:spPr>
          <a:xfrm>
            <a:off x="3492873" y="2995384"/>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左矢印 27"/>
          <p:cNvSpPr/>
          <p:nvPr/>
        </p:nvSpPr>
        <p:spPr>
          <a:xfrm>
            <a:off x="3469247" y="4081602"/>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左矢印 28"/>
          <p:cNvSpPr/>
          <p:nvPr/>
        </p:nvSpPr>
        <p:spPr>
          <a:xfrm>
            <a:off x="3471909" y="5285570"/>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4840941" y="3670300"/>
            <a:ext cx="244288" cy="32228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下矢印 30"/>
          <p:cNvSpPr/>
          <p:nvPr/>
        </p:nvSpPr>
        <p:spPr>
          <a:xfrm>
            <a:off x="4813907" y="4985612"/>
            <a:ext cx="244288" cy="32228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上矢印 31"/>
          <p:cNvSpPr/>
          <p:nvPr/>
        </p:nvSpPr>
        <p:spPr>
          <a:xfrm>
            <a:off x="5614334" y="2363784"/>
            <a:ext cx="206562" cy="32228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上矢印 32"/>
          <p:cNvSpPr/>
          <p:nvPr/>
        </p:nvSpPr>
        <p:spPr>
          <a:xfrm>
            <a:off x="6322358" y="3670446"/>
            <a:ext cx="311524" cy="43023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上矢印 33"/>
          <p:cNvSpPr/>
          <p:nvPr/>
        </p:nvSpPr>
        <p:spPr>
          <a:xfrm>
            <a:off x="6380442" y="4944984"/>
            <a:ext cx="253440" cy="340585"/>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4323845" y="701427"/>
            <a:ext cx="3074482" cy="369332"/>
          </a:xfrm>
          <a:prstGeom prst="rect">
            <a:avLst/>
          </a:prstGeom>
          <a:noFill/>
        </p:spPr>
        <p:txBody>
          <a:bodyPr wrap="square" rtlCol="0">
            <a:spAutoFit/>
          </a:bodyPr>
          <a:lstStyle/>
          <a:p>
            <a:r>
              <a:rPr kumimoji="1" lang="ja-JP" altLang="en-US" b="1" dirty="0">
                <a:solidFill>
                  <a:srgbClr val="FF0000"/>
                </a:solidFill>
              </a:rPr>
              <a:t>イノベーションへの取組み</a:t>
            </a:r>
          </a:p>
        </p:txBody>
      </p:sp>
      <p:sp>
        <p:nvSpPr>
          <p:cNvPr id="36" name="スライド番号プレースホルダー 35"/>
          <p:cNvSpPr>
            <a:spLocks noGrp="1"/>
          </p:cNvSpPr>
          <p:nvPr>
            <p:ph type="sldNum" sz="quarter" idx="12"/>
          </p:nvPr>
        </p:nvSpPr>
        <p:spPr/>
        <p:txBody>
          <a:bodyPr/>
          <a:lstStyle/>
          <a:p>
            <a:fld id="{FFA07EC7-8F52-4BD4-A501-8BE6733C5AF0}" type="slidenum">
              <a:rPr kumimoji="1" lang="ja-JP" altLang="en-US" smtClean="0"/>
              <a:t>31</a:t>
            </a:fld>
            <a:endParaRPr kumimoji="1" lang="ja-JP" altLang="en-US"/>
          </a:p>
        </p:txBody>
      </p:sp>
      <p:sp>
        <p:nvSpPr>
          <p:cNvPr id="37" name="楕円 36"/>
          <p:cNvSpPr/>
          <p:nvPr/>
        </p:nvSpPr>
        <p:spPr>
          <a:xfrm>
            <a:off x="4677296" y="1059161"/>
            <a:ext cx="2257005" cy="229589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楕円 37"/>
          <p:cNvSpPr/>
          <p:nvPr/>
        </p:nvSpPr>
        <p:spPr>
          <a:xfrm>
            <a:off x="4675397" y="3443264"/>
            <a:ext cx="2257005" cy="229589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72255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72719" y="464947"/>
            <a:ext cx="7098224" cy="646331"/>
          </a:xfrm>
          <a:prstGeom prst="rect">
            <a:avLst/>
          </a:prstGeom>
          <a:noFill/>
        </p:spPr>
        <p:txBody>
          <a:bodyPr wrap="square" rtlCol="0">
            <a:spAutoFit/>
          </a:bodyPr>
          <a:lstStyle/>
          <a:p>
            <a:pPr algn="ctr"/>
            <a:r>
              <a:rPr lang="ja-JP" altLang="en-US" sz="3600" dirty="0"/>
              <a:t>商取引情報の共有</a:t>
            </a:r>
            <a:endParaRPr kumimoji="1" lang="ja-JP" altLang="en-US" sz="3600" dirty="0"/>
          </a:p>
        </p:txBody>
      </p:sp>
      <p:sp>
        <p:nvSpPr>
          <p:cNvPr id="3" name="フローチャート : 磁気ディスク 2"/>
          <p:cNvSpPr/>
          <p:nvPr/>
        </p:nvSpPr>
        <p:spPr>
          <a:xfrm>
            <a:off x="4140631" y="2438399"/>
            <a:ext cx="3962400" cy="320040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solidFill>
              </a:rPr>
              <a:t>取引情報</a:t>
            </a:r>
            <a:endParaRPr kumimoji="1" lang="en-US" altLang="ja-JP" sz="3200" b="1" dirty="0">
              <a:solidFill>
                <a:schemeClr val="tx1"/>
              </a:solidFill>
            </a:endParaRPr>
          </a:p>
          <a:p>
            <a:pPr algn="ctr"/>
            <a:endParaRPr lang="en-US" altLang="ja-JP" sz="2800" dirty="0"/>
          </a:p>
          <a:p>
            <a:pPr algn="ctr"/>
            <a:r>
              <a:rPr lang="ja-JP" altLang="en-US" sz="2800" dirty="0"/>
              <a:t>取引金額</a:t>
            </a:r>
            <a:endParaRPr lang="en-US" altLang="ja-JP" sz="2800" dirty="0"/>
          </a:p>
          <a:p>
            <a:pPr algn="ctr"/>
            <a:r>
              <a:rPr lang="ja-JP" altLang="en-US" sz="2800" dirty="0"/>
              <a:t>取引製品</a:t>
            </a:r>
            <a:endParaRPr kumimoji="1" lang="en-US" altLang="ja-JP" sz="2800" dirty="0"/>
          </a:p>
          <a:p>
            <a:pPr algn="ctr"/>
            <a:r>
              <a:rPr lang="ja-JP" altLang="en-US" sz="2800" dirty="0"/>
              <a:t>取引日時</a:t>
            </a:r>
            <a:endParaRPr lang="en-US" altLang="ja-JP" sz="2800" dirty="0"/>
          </a:p>
          <a:p>
            <a:pPr algn="ctr"/>
            <a:r>
              <a:rPr lang="ja-JP" altLang="en-US" sz="2800" dirty="0"/>
              <a:t>取引数量</a:t>
            </a:r>
            <a:endParaRPr kumimoji="1" lang="ja-JP" altLang="en-US" sz="2800" dirty="0"/>
          </a:p>
        </p:txBody>
      </p:sp>
      <p:pic>
        <p:nvPicPr>
          <p:cNvPr id="4" name="Picture 5" descr="C:\Program Files (x86)\Microsoft Office\MEDIA\CAGCAT10\j020546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09970" y="788112"/>
            <a:ext cx="2559827" cy="2546957"/>
          </a:xfrm>
          <a:prstGeom prst="rect">
            <a:avLst/>
          </a:prstGeom>
          <a:noFill/>
          <a:extLst>
            <a:ext uri="{909E8E84-426E-40DD-AFC4-6F175D3DCCD1}">
              <a14:hiddenFill xmlns:a14="http://schemas.microsoft.com/office/drawing/2010/main">
                <a:solidFill>
                  <a:srgbClr val="FFFFFF"/>
                </a:solidFill>
              </a14:hiddenFill>
            </a:ext>
          </a:extLst>
        </p:spPr>
      </p:pic>
      <p:sp>
        <p:nvSpPr>
          <p:cNvPr id="5" name="左矢印 4"/>
          <p:cNvSpPr/>
          <p:nvPr/>
        </p:nvSpPr>
        <p:spPr>
          <a:xfrm rot="19882516">
            <a:off x="8093541" y="2656088"/>
            <a:ext cx="1632857" cy="10559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左矢印 5"/>
          <p:cNvSpPr/>
          <p:nvPr/>
        </p:nvSpPr>
        <p:spPr>
          <a:xfrm rot="20062510">
            <a:off x="2572719" y="4038599"/>
            <a:ext cx="1436914" cy="111034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16668" y="3391144"/>
            <a:ext cx="3744686" cy="830997"/>
          </a:xfrm>
          <a:prstGeom prst="rect">
            <a:avLst/>
          </a:prstGeom>
          <a:noFill/>
        </p:spPr>
        <p:txBody>
          <a:bodyPr wrap="square" rtlCol="0">
            <a:spAutoFit/>
          </a:bodyPr>
          <a:lstStyle/>
          <a:p>
            <a:r>
              <a:rPr kumimoji="1" lang="ja-JP" altLang="en-US" sz="2400" dirty="0"/>
              <a:t>モニタリング、</a:t>
            </a:r>
            <a:endParaRPr kumimoji="1" lang="en-US" altLang="ja-JP" sz="2400" dirty="0"/>
          </a:p>
          <a:p>
            <a:r>
              <a:rPr lang="ja-JP" altLang="en-US" sz="2400" dirty="0"/>
              <a:t>ファイナンス参考</a:t>
            </a:r>
            <a:r>
              <a:rPr kumimoji="1" lang="ja-JP" altLang="en-US" sz="2400" dirty="0"/>
              <a:t>情報</a:t>
            </a:r>
            <a:endParaRPr kumimoji="1" lang="en-US" altLang="ja-JP" sz="2400" dirty="0"/>
          </a:p>
        </p:txBody>
      </p:sp>
      <p:sp>
        <p:nvSpPr>
          <p:cNvPr id="8" name="スライド番号プレースホルダー 7"/>
          <p:cNvSpPr>
            <a:spLocks noGrp="1"/>
          </p:cNvSpPr>
          <p:nvPr>
            <p:ph type="sldNum" sz="quarter" idx="12"/>
          </p:nvPr>
        </p:nvSpPr>
        <p:spPr/>
        <p:txBody>
          <a:bodyPr/>
          <a:lstStyle/>
          <a:p>
            <a:fld id="{1D0518F0-E614-4E74-B6B9-AB8E0935C3E9}" type="slidenum">
              <a:rPr kumimoji="1" lang="ja-JP" altLang="en-US" smtClean="0"/>
              <a:t>32</a:t>
            </a:fld>
            <a:endParaRPr kumimoji="1" lang="ja-JP" altLang="en-US"/>
          </a:p>
        </p:txBody>
      </p:sp>
      <p:sp>
        <p:nvSpPr>
          <p:cNvPr id="9" name="テキスト ボックス 8"/>
          <p:cNvSpPr txBox="1"/>
          <p:nvPr/>
        </p:nvSpPr>
        <p:spPr>
          <a:xfrm>
            <a:off x="9441679" y="3706920"/>
            <a:ext cx="2392680" cy="1200329"/>
          </a:xfrm>
          <a:prstGeom prst="rect">
            <a:avLst/>
          </a:prstGeom>
          <a:noFill/>
        </p:spPr>
        <p:txBody>
          <a:bodyPr wrap="square" rtlCol="0">
            <a:spAutoFit/>
          </a:bodyPr>
          <a:lstStyle/>
          <a:p>
            <a:r>
              <a:rPr kumimoji="1" lang="ja-JP" altLang="en-US" sz="2400" dirty="0"/>
              <a:t>キャッシュコンバージョンサイクルの改善</a:t>
            </a:r>
          </a:p>
        </p:txBody>
      </p:sp>
      <p:cxnSp>
        <p:nvCxnSpPr>
          <p:cNvPr id="11" name="直線コネクタ 10"/>
          <p:cNvCxnSpPr/>
          <p:nvPr/>
        </p:nvCxnSpPr>
        <p:spPr>
          <a:xfrm flipV="1">
            <a:off x="3139440" y="6065520"/>
            <a:ext cx="6842760" cy="4572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9982200" y="5001261"/>
            <a:ext cx="0" cy="10288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291176" y="6233886"/>
            <a:ext cx="6691024" cy="369332"/>
          </a:xfrm>
          <a:prstGeom prst="rect">
            <a:avLst/>
          </a:prstGeom>
          <a:noFill/>
        </p:spPr>
        <p:txBody>
          <a:bodyPr wrap="square" rtlCol="0">
            <a:spAutoFit/>
          </a:bodyPr>
          <a:lstStyle/>
          <a:p>
            <a:pPr algn="ctr"/>
            <a:r>
              <a:rPr kumimoji="1" lang="en-US" altLang="ja-JP" dirty="0"/>
              <a:t>BPO</a:t>
            </a:r>
            <a:r>
              <a:rPr kumimoji="1" lang="ja-JP" altLang="en-US" dirty="0"/>
              <a:t>：財務経理処理サービスなど</a:t>
            </a:r>
          </a:p>
        </p:txBody>
      </p:sp>
      <p:cxnSp>
        <p:nvCxnSpPr>
          <p:cNvPr id="16" name="直線コネクタ 15"/>
          <p:cNvCxnSpPr/>
          <p:nvPr/>
        </p:nvCxnSpPr>
        <p:spPr>
          <a:xfrm flipV="1">
            <a:off x="2284054" y="1586708"/>
            <a:ext cx="6842760" cy="4572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2284054" y="1632428"/>
            <a:ext cx="0" cy="1028881"/>
          </a:xfrm>
          <a:prstGeom prst="straightConnector1">
            <a:avLst/>
          </a:prstGeom>
          <a:ln w="38100">
            <a:headEnd type="triangle" w="lg" len="med"/>
            <a:tailEnd type="non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815477" y="1723548"/>
            <a:ext cx="6691024" cy="369332"/>
          </a:xfrm>
          <a:prstGeom prst="rect">
            <a:avLst/>
          </a:prstGeom>
          <a:noFill/>
        </p:spPr>
        <p:txBody>
          <a:bodyPr wrap="square" rtlCol="0">
            <a:spAutoFit/>
          </a:bodyPr>
          <a:lstStyle/>
          <a:p>
            <a:pPr algn="ctr"/>
            <a:r>
              <a:rPr lang="en-US" altLang="ja-JP" dirty="0"/>
              <a:t>PO</a:t>
            </a:r>
            <a:r>
              <a:rPr lang="ja-JP" altLang="en-US" dirty="0"/>
              <a:t>ファイナンス</a:t>
            </a:r>
            <a:r>
              <a:rPr kumimoji="1" lang="ja-JP" altLang="en-US" dirty="0"/>
              <a:t>など融資依頼</a:t>
            </a:r>
          </a:p>
        </p:txBody>
      </p:sp>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643" y="4472477"/>
            <a:ext cx="2104076" cy="1439270"/>
          </a:xfrm>
          <a:prstGeom prst="rect">
            <a:avLst/>
          </a:prstGeom>
        </p:spPr>
      </p:pic>
      <p:sp>
        <p:nvSpPr>
          <p:cNvPr id="10" name="テキスト ボックス 9"/>
          <p:cNvSpPr txBox="1"/>
          <p:nvPr/>
        </p:nvSpPr>
        <p:spPr>
          <a:xfrm>
            <a:off x="383459" y="334297"/>
            <a:ext cx="1199536" cy="383458"/>
          </a:xfrm>
          <a:prstGeom prst="rect">
            <a:avLst/>
          </a:prstGeom>
          <a:noFill/>
          <a:ln>
            <a:solidFill>
              <a:schemeClr val="accent1"/>
            </a:solidFill>
          </a:ln>
        </p:spPr>
        <p:txBody>
          <a:bodyPr wrap="square" rtlCol="0">
            <a:spAutoFit/>
          </a:bodyPr>
          <a:lstStyle/>
          <a:p>
            <a:pPr algn="ctr"/>
            <a:r>
              <a:rPr kumimoji="1" lang="en-US" altLang="ja-JP" b="1" dirty="0" err="1"/>
              <a:t>FinTech</a:t>
            </a:r>
            <a:endParaRPr kumimoji="1" lang="ja-JP" altLang="en-US" b="1" dirty="0"/>
          </a:p>
        </p:txBody>
      </p:sp>
    </p:spTree>
    <p:extLst>
      <p:ext uri="{BB962C8B-B14F-4D97-AF65-F5344CB8AC3E}">
        <p14:creationId xmlns:p14="http://schemas.microsoft.com/office/powerpoint/2010/main" val="819697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980670" y="1956954"/>
            <a:ext cx="4942703" cy="766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37967" y="1190836"/>
            <a:ext cx="9885406" cy="153223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　　　棚卸資産回転日数　　　　売上債権回転日数</a:t>
            </a:r>
            <a:endParaRPr kumimoji="1" lang="en-US" altLang="ja-JP" sz="2400" dirty="0">
              <a:solidFill>
                <a:schemeClr val="tx1"/>
              </a:solidFill>
            </a:endParaRPr>
          </a:p>
          <a:p>
            <a:pPr algn="ctr"/>
            <a:endParaRPr kumimoji="1" lang="en-US" altLang="ja-JP" sz="2400" dirty="0">
              <a:solidFill>
                <a:schemeClr val="tx1"/>
              </a:solidFill>
            </a:endParaRPr>
          </a:p>
          <a:p>
            <a:pPr algn="ctr"/>
            <a:r>
              <a:rPr lang="ja-JP" altLang="en-US" sz="2400" dirty="0">
                <a:solidFill>
                  <a:schemeClr val="tx1"/>
                </a:solidFill>
              </a:rPr>
              <a:t>買入債務回転日数　　　　　　</a:t>
            </a:r>
            <a:r>
              <a:rPr lang="en-US" altLang="ja-JP" sz="2400" dirty="0">
                <a:solidFill>
                  <a:schemeClr val="tx1"/>
                </a:solidFill>
              </a:rPr>
              <a:t>CCC</a:t>
            </a:r>
            <a:r>
              <a:rPr lang="ja-JP" altLang="en-US" sz="2400" dirty="0">
                <a:solidFill>
                  <a:schemeClr val="tx1"/>
                </a:solidFill>
              </a:rPr>
              <a:t>：運転資金要調達期間</a:t>
            </a:r>
            <a:endParaRPr kumimoji="1" lang="ja-JP" altLang="en-US" sz="2400" dirty="0">
              <a:solidFill>
                <a:schemeClr val="tx1"/>
              </a:solidFill>
            </a:endParaRPr>
          </a:p>
        </p:txBody>
      </p:sp>
      <p:sp>
        <p:nvSpPr>
          <p:cNvPr id="3" name="テキスト ボックス 2"/>
          <p:cNvSpPr txBox="1"/>
          <p:nvPr/>
        </p:nvSpPr>
        <p:spPr>
          <a:xfrm>
            <a:off x="1260389" y="176089"/>
            <a:ext cx="9662984" cy="584775"/>
          </a:xfrm>
          <a:prstGeom prst="rect">
            <a:avLst/>
          </a:prstGeom>
          <a:noFill/>
        </p:spPr>
        <p:txBody>
          <a:bodyPr wrap="square" rtlCol="0">
            <a:spAutoFit/>
          </a:bodyPr>
          <a:lstStyle/>
          <a:p>
            <a:pPr algn="ctr"/>
            <a:r>
              <a:rPr kumimoji="1" lang="ja-JP" altLang="en-US" sz="3200" b="1" dirty="0"/>
              <a:t>キャッシュ・コンバージョン・サイクル</a:t>
            </a:r>
          </a:p>
        </p:txBody>
      </p:sp>
      <p:cxnSp>
        <p:nvCxnSpPr>
          <p:cNvPr id="5" name="直線コネクタ 4"/>
          <p:cNvCxnSpPr>
            <a:stCxn id="2" idx="1"/>
            <a:endCxn id="2" idx="3"/>
          </p:cNvCxnSpPr>
          <p:nvPr/>
        </p:nvCxnSpPr>
        <p:spPr>
          <a:xfrm>
            <a:off x="1037967" y="1956955"/>
            <a:ext cx="98854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930348" y="1238312"/>
            <a:ext cx="12356" cy="766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a:endCxn id="2" idx="2"/>
          </p:cNvCxnSpPr>
          <p:nvPr/>
        </p:nvCxnSpPr>
        <p:spPr>
          <a:xfrm>
            <a:off x="5980670" y="1956955"/>
            <a:ext cx="0" cy="76611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037967" y="2994379"/>
            <a:ext cx="9885406" cy="1631216"/>
          </a:xfrm>
          <a:prstGeom prst="rect">
            <a:avLst/>
          </a:prstGeom>
          <a:noFill/>
        </p:spPr>
        <p:txBody>
          <a:bodyPr wrap="square" rtlCol="0">
            <a:spAutoFit/>
          </a:bodyPr>
          <a:lstStyle/>
          <a:p>
            <a:r>
              <a:rPr kumimoji="1" lang="ja-JP" altLang="en-US" sz="2000" dirty="0"/>
              <a:t>売上債権回転日数＝（売上債権（売掛金）</a:t>
            </a:r>
            <a:r>
              <a:rPr kumimoji="1" lang="en-US" altLang="ja-JP" sz="2000" dirty="0"/>
              <a:t>÷</a:t>
            </a:r>
            <a:r>
              <a:rPr kumimoji="1" lang="ja-JP" altLang="en-US" sz="2000" dirty="0"/>
              <a:t>売上高）Ｘ期日数</a:t>
            </a:r>
            <a:endParaRPr kumimoji="1" lang="en-US" altLang="ja-JP" sz="2000" dirty="0"/>
          </a:p>
          <a:p>
            <a:endParaRPr lang="en-US" altLang="ja-JP" sz="2000" dirty="0"/>
          </a:p>
          <a:p>
            <a:r>
              <a:rPr lang="ja-JP" altLang="en-US" sz="2000" dirty="0"/>
              <a:t>買入債務</a:t>
            </a:r>
            <a:r>
              <a:rPr kumimoji="1" lang="ja-JP" altLang="en-US" sz="2000" dirty="0"/>
              <a:t>回転日数＝（買入債務（買掛金）</a:t>
            </a:r>
            <a:r>
              <a:rPr kumimoji="1" lang="en-US" altLang="ja-JP" sz="2000" dirty="0"/>
              <a:t>÷</a:t>
            </a:r>
            <a:r>
              <a:rPr kumimoji="1" lang="ja-JP" altLang="en-US" sz="2000" dirty="0"/>
              <a:t>売上原価）Ｘ期日数</a:t>
            </a:r>
            <a:endParaRPr kumimoji="1" lang="en-US" altLang="ja-JP" sz="2000" dirty="0"/>
          </a:p>
          <a:p>
            <a:endParaRPr lang="en-US" altLang="ja-JP" sz="2000" dirty="0"/>
          </a:p>
          <a:p>
            <a:r>
              <a:rPr kumimoji="1" lang="ja-JP" altLang="en-US" sz="2000" dirty="0"/>
              <a:t>棚卸資産回転日数＝（棚卸資産</a:t>
            </a:r>
            <a:r>
              <a:rPr kumimoji="1" lang="en-US" altLang="ja-JP" sz="2000" dirty="0"/>
              <a:t>÷</a:t>
            </a:r>
            <a:r>
              <a:rPr kumimoji="1" lang="ja-JP" altLang="en-US" sz="2000" dirty="0"/>
              <a:t>売上原価）Ｘ期日数</a:t>
            </a:r>
          </a:p>
        </p:txBody>
      </p:sp>
      <p:sp>
        <p:nvSpPr>
          <p:cNvPr id="14" name="テキスト ボックス 13"/>
          <p:cNvSpPr txBox="1"/>
          <p:nvPr/>
        </p:nvSpPr>
        <p:spPr>
          <a:xfrm>
            <a:off x="5622325" y="5573134"/>
            <a:ext cx="5387545" cy="584775"/>
          </a:xfrm>
          <a:prstGeom prst="rect">
            <a:avLst/>
          </a:prstGeom>
          <a:solidFill>
            <a:srgbClr val="FFC000">
              <a:alpha val="33000"/>
            </a:srgbClr>
          </a:solidFill>
        </p:spPr>
        <p:txBody>
          <a:bodyPr wrap="square" rtlCol="0">
            <a:spAutoFit/>
          </a:bodyPr>
          <a:lstStyle/>
          <a:p>
            <a:r>
              <a:rPr kumimoji="1" lang="ja-JP" altLang="en-US" sz="3200" dirty="0"/>
              <a:t>金融</a:t>
            </a:r>
            <a:r>
              <a:rPr kumimoji="1" lang="en-US" altLang="ja-JP" sz="3200" dirty="0"/>
              <a:t>EDI</a:t>
            </a:r>
            <a:r>
              <a:rPr kumimoji="1" lang="ja-JP" altLang="en-US" sz="3200" dirty="0"/>
              <a:t>商流情報＋社内情報</a:t>
            </a:r>
          </a:p>
        </p:txBody>
      </p:sp>
      <p:sp>
        <p:nvSpPr>
          <p:cNvPr id="15" name="矢印: 左 14"/>
          <p:cNvSpPr/>
          <p:nvPr/>
        </p:nvSpPr>
        <p:spPr>
          <a:xfrm>
            <a:off x="4114800" y="5573134"/>
            <a:ext cx="1309816" cy="584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p:cNvSpPr/>
          <p:nvPr/>
        </p:nvSpPr>
        <p:spPr>
          <a:xfrm>
            <a:off x="1643448" y="5286872"/>
            <a:ext cx="2273643" cy="11572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代替指標</a:t>
            </a:r>
            <a:endParaRPr kumimoji="1" lang="en-US" altLang="ja-JP" sz="3200" dirty="0">
              <a:solidFill>
                <a:schemeClr val="tx1"/>
              </a:solidFill>
            </a:endParaRPr>
          </a:p>
          <a:p>
            <a:pPr algn="ctr"/>
            <a:r>
              <a:rPr lang="en-US" altLang="ja-JP" sz="3200" dirty="0">
                <a:solidFill>
                  <a:schemeClr val="tx1"/>
                </a:solidFill>
              </a:rPr>
              <a:t>SIPS-CCC</a:t>
            </a:r>
            <a:endParaRPr kumimoji="1" lang="ja-JP" altLang="en-US" sz="3200" dirty="0">
              <a:solidFill>
                <a:schemeClr val="tx1"/>
              </a:solidFill>
            </a:endParaRPr>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33</a:t>
            </a:fld>
            <a:endParaRPr kumimoji="1" lang="ja-JP" altLang="en-US"/>
          </a:p>
        </p:txBody>
      </p:sp>
      <p:sp>
        <p:nvSpPr>
          <p:cNvPr id="6" name="テキスト ボックス 5"/>
          <p:cNvSpPr txBox="1"/>
          <p:nvPr/>
        </p:nvSpPr>
        <p:spPr>
          <a:xfrm>
            <a:off x="8491232" y="4825110"/>
            <a:ext cx="2518638" cy="307777"/>
          </a:xfrm>
          <a:prstGeom prst="rect">
            <a:avLst/>
          </a:prstGeom>
          <a:noFill/>
        </p:spPr>
        <p:txBody>
          <a:bodyPr wrap="none" rtlCol="0">
            <a:spAutoFit/>
          </a:bodyPr>
          <a:lstStyle/>
          <a:p>
            <a:r>
              <a:rPr lang="ja-JP" altLang="en-US" sz="1400" dirty="0"/>
              <a:t>注）期日数：決算期間の日数</a:t>
            </a:r>
            <a:endParaRPr kumimoji="1" lang="ja-JP" altLang="en-US" sz="1400" dirty="0"/>
          </a:p>
        </p:txBody>
      </p:sp>
      <p:sp>
        <p:nvSpPr>
          <p:cNvPr id="17" name="テキスト ボックス 16"/>
          <p:cNvSpPr txBox="1"/>
          <p:nvPr/>
        </p:nvSpPr>
        <p:spPr>
          <a:xfrm>
            <a:off x="383459" y="334297"/>
            <a:ext cx="1199536" cy="383458"/>
          </a:xfrm>
          <a:prstGeom prst="rect">
            <a:avLst/>
          </a:prstGeom>
          <a:noFill/>
          <a:ln>
            <a:solidFill>
              <a:schemeClr val="accent1"/>
            </a:solidFill>
          </a:ln>
        </p:spPr>
        <p:txBody>
          <a:bodyPr wrap="square" rtlCol="0">
            <a:spAutoFit/>
          </a:bodyPr>
          <a:lstStyle/>
          <a:p>
            <a:pPr algn="ctr"/>
            <a:r>
              <a:rPr kumimoji="1" lang="en-US" altLang="ja-JP" b="1" dirty="0" err="1"/>
              <a:t>FinTech</a:t>
            </a:r>
            <a:endParaRPr kumimoji="1" lang="ja-JP" altLang="en-US" b="1" dirty="0"/>
          </a:p>
        </p:txBody>
      </p:sp>
    </p:spTree>
    <p:extLst>
      <p:ext uri="{BB962C8B-B14F-4D97-AF65-F5344CB8AC3E}">
        <p14:creationId xmlns:p14="http://schemas.microsoft.com/office/powerpoint/2010/main" val="38434359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01795" y="420130"/>
            <a:ext cx="8056605" cy="584775"/>
          </a:xfrm>
          <a:prstGeom prst="rect">
            <a:avLst/>
          </a:prstGeom>
          <a:noFill/>
        </p:spPr>
        <p:txBody>
          <a:bodyPr wrap="square" rtlCol="0">
            <a:spAutoFit/>
          </a:bodyPr>
          <a:lstStyle/>
          <a:p>
            <a:pPr algn="ctr"/>
            <a:r>
              <a:rPr kumimoji="1" lang="en-US" altLang="ja-JP" sz="3200" dirty="0"/>
              <a:t>SIPS-CCC</a:t>
            </a:r>
            <a:r>
              <a:rPr lang="ja-JP" altLang="en-US" sz="3200" dirty="0"/>
              <a:t>で目指す指標</a:t>
            </a:r>
            <a:endParaRPr kumimoji="1" lang="ja-JP" altLang="en-US" sz="3200" dirty="0"/>
          </a:p>
        </p:txBody>
      </p:sp>
      <p:sp>
        <p:nvSpPr>
          <p:cNvPr id="3" name="テキスト ボックス 2"/>
          <p:cNvSpPr txBox="1"/>
          <p:nvPr/>
        </p:nvSpPr>
        <p:spPr>
          <a:xfrm>
            <a:off x="1421027" y="1594022"/>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kumimoji="1" lang="ja-JP" altLang="en-US" sz="2400" dirty="0"/>
              <a:t>自社の経営改革のための指標</a:t>
            </a:r>
            <a:endParaRPr kumimoji="1" lang="en-US" altLang="ja-JP" sz="2400" dirty="0"/>
          </a:p>
          <a:p>
            <a:pPr marL="285750" indent="-285750">
              <a:buFont typeface="Wingdings" panose="05000000000000000000" pitchFamily="2" charset="2"/>
              <a:buChar char="Ø"/>
            </a:pPr>
            <a:r>
              <a:rPr lang="ja-JP" altLang="en-US" sz="2400" dirty="0"/>
              <a:t>サプライチェーン改善のための指標</a:t>
            </a:r>
            <a:endParaRPr lang="en-US" altLang="ja-JP" sz="2400" dirty="0"/>
          </a:p>
          <a:p>
            <a:pPr marL="285750" indent="-285750">
              <a:buFont typeface="Wingdings" panose="05000000000000000000" pitchFamily="2" charset="2"/>
              <a:buChar char="Ø"/>
            </a:pPr>
            <a:r>
              <a:rPr kumimoji="1" lang="ja-JP" altLang="en-US" sz="2400" dirty="0"/>
              <a:t>社会経済活性化のための指標</a:t>
            </a:r>
          </a:p>
        </p:txBody>
      </p:sp>
      <p:sp>
        <p:nvSpPr>
          <p:cNvPr id="4" name="テキスト ボックス 3"/>
          <p:cNvSpPr txBox="1"/>
          <p:nvPr/>
        </p:nvSpPr>
        <p:spPr>
          <a:xfrm>
            <a:off x="1421027" y="1122066"/>
            <a:ext cx="2075935" cy="461665"/>
          </a:xfrm>
          <a:prstGeom prst="rect">
            <a:avLst/>
          </a:prstGeom>
          <a:noFill/>
        </p:spPr>
        <p:txBody>
          <a:bodyPr wrap="square" rtlCol="0">
            <a:spAutoFit/>
          </a:bodyPr>
          <a:lstStyle/>
          <a:p>
            <a:r>
              <a:rPr kumimoji="1" lang="ja-JP" altLang="en-US" sz="2400" b="1" dirty="0"/>
              <a:t>スコープ</a:t>
            </a:r>
          </a:p>
        </p:txBody>
      </p:sp>
      <p:sp>
        <p:nvSpPr>
          <p:cNvPr id="5" name="テキスト ボックス 4"/>
          <p:cNvSpPr txBox="1"/>
          <p:nvPr/>
        </p:nvSpPr>
        <p:spPr>
          <a:xfrm>
            <a:off x="1433383" y="3513438"/>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lang="ja-JP" altLang="en-US" sz="2400" dirty="0"/>
              <a:t>トレンドを見て早期に課題発見</a:t>
            </a:r>
            <a:endParaRPr kumimoji="1" lang="en-US" altLang="ja-JP" sz="2400" dirty="0"/>
          </a:p>
          <a:p>
            <a:pPr marL="285750" indent="-285750">
              <a:buFont typeface="Wingdings" panose="05000000000000000000" pitchFamily="2" charset="2"/>
              <a:buChar char="Ø"/>
            </a:pPr>
            <a:r>
              <a:rPr lang="en-US" altLang="ja-JP" sz="2400" dirty="0"/>
              <a:t>BL/PL</a:t>
            </a:r>
            <a:r>
              <a:rPr lang="ja-JP" altLang="en-US" sz="2400" dirty="0"/>
              <a:t>による</a:t>
            </a:r>
            <a:r>
              <a:rPr lang="en-US" altLang="ja-JP" sz="2400" dirty="0"/>
              <a:t>CCC</a:t>
            </a:r>
            <a:r>
              <a:rPr lang="ja-JP" altLang="en-US" sz="2400" dirty="0"/>
              <a:t>と比較分析</a:t>
            </a:r>
            <a:endParaRPr lang="en-US" altLang="ja-JP" sz="2400" dirty="0"/>
          </a:p>
          <a:p>
            <a:pPr marL="285750" indent="-285750">
              <a:buFont typeface="Wingdings" panose="05000000000000000000" pitchFamily="2" charset="2"/>
              <a:buChar char="Ø"/>
            </a:pPr>
            <a:r>
              <a:rPr lang="ja-JP" altLang="en-US" sz="2400" dirty="0"/>
              <a:t>企業間の比較</a:t>
            </a:r>
            <a:endParaRPr kumimoji="1" lang="ja-JP" altLang="en-US" sz="2400" dirty="0"/>
          </a:p>
        </p:txBody>
      </p:sp>
      <p:sp>
        <p:nvSpPr>
          <p:cNvPr id="6" name="テキスト ボックス 5"/>
          <p:cNvSpPr txBox="1"/>
          <p:nvPr/>
        </p:nvSpPr>
        <p:spPr>
          <a:xfrm>
            <a:off x="1433383" y="3051773"/>
            <a:ext cx="2075935" cy="461665"/>
          </a:xfrm>
          <a:prstGeom prst="rect">
            <a:avLst/>
          </a:prstGeom>
          <a:noFill/>
        </p:spPr>
        <p:txBody>
          <a:bodyPr wrap="square" rtlCol="0">
            <a:spAutoFit/>
          </a:bodyPr>
          <a:lstStyle/>
          <a:p>
            <a:r>
              <a:rPr lang="ja-JP" altLang="en-US" sz="2400" b="1" dirty="0"/>
              <a:t>使い方</a:t>
            </a:r>
            <a:endParaRPr kumimoji="1" lang="ja-JP" altLang="en-US" sz="2400" b="1" dirty="0"/>
          </a:p>
        </p:txBody>
      </p:sp>
      <p:sp>
        <p:nvSpPr>
          <p:cNvPr id="7" name="テキスト ボックス 6"/>
          <p:cNvSpPr txBox="1"/>
          <p:nvPr/>
        </p:nvSpPr>
        <p:spPr>
          <a:xfrm>
            <a:off x="1421026" y="4971189"/>
            <a:ext cx="7389342" cy="461665"/>
          </a:xfrm>
          <a:prstGeom prst="rect">
            <a:avLst/>
          </a:prstGeom>
          <a:noFill/>
        </p:spPr>
        <p:txBody>
          <a:bodyPr wrap="square" rtlCol="0">
            <a:spAutoFit/>
          </a:bodyPr>
          <a:lstStyle/>
          <a:p>
            <a:r>
              <a:rPr lang="ja-JP" altLang="en-US" sz="2400" b="1" dirty="0"/>
              <a:t>参考（サプライチェーン改善のための指標）</a:t>
            </a:r>
            <a:endParaRPr kumimoji="1" lang="ja-JP" altLang="en-US" sz="2400" b="1" dirty="0"/>
          </a:p>
        </p:txBody>
      </p:sp>
      <p:sp>
        <p:nvSpPr>
          <p:cNvPr id="8" name="テキスト ボックス 7"/>
          <p:cNvSpPr txBox="1"/>
          <p:nvPr/>
        </p:nvSpPr>
        <p:spPr>
          <a:xfrm>
            <a:off x="1433383" y="5432854"/>
            <a:ext cx="9193427" cy="1200329"/>
          </a:xfrm>
          <a:prstGeom prst="rect">
            <a:avLst/>
          </a:prstGeom>
          <a:noFill/>
          <a:ln>
            <a:solidFill>
              <a:schemeClr val="accent1">
                <a:shade val="50000"/>
              </a:schemeClr>
            </a:solidFill>
          </a:ln>
        </p:spPr>
        <p:txBody>
          <a:bodyPr wrap="square" rtlCol="0">
            <a:spAutoFit/>
          </a:bodyPr>
          <a:lstStyle/>
          <a:p>
            <a:r>
              <a:rPr lang="en-US" altLang="ja-JP" sz="2400" dirty="0"/>
              <a:t>SCCC</a:t>
            </a:r>
            <a:r>
              <a:rPr lang="ja-JP" altLang="en-US" sz="2400" dirty="0"/>
              <a:t>（</a:t>
            </a:r>
            <a:r>
              <a:rPr lang="en-US" altLang="ja-JP" sz="2400" dirty="0"/>
              <a:t>Supply Chain Cash Conversion Cycle</a:t>
            </a:r>
            <a:r>
              <a:rPr lang="ja-JP" altLang="en-US" sz="2400" dirty="0"/>
              <a:t>）</a:t>
            </a:r>
            <a:endParaRPr lang="en-US" altLang="ja-JP" sz="2400" dirty="0"/>
          </a:p>
          <a:p>
            <a:r>
              <a:rPr kumimoji="1" lang="ja-JP" altLang="en-US" sz="2400" dirty="0"/>
              <a:t>　　　＝棚卸資産回転日数＋売掛金回転日数＋買掛金回転日数</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河田信（元名城大学教授）</a:t>
            </a:r>
            <a:endParaRPr kumimoji="1" lang="en-US" altLang="ja-JP" sz="2400" dirty="0"/>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34</a:t>
            </a:fld>
            <a:endParaRPr kumimoji="1" lang="ja-JP" altLang="en-US"/>
          </a:p>
        </p:txBody>
      </p:sp>
      <p:sp>
        <p:nvSpPr>
          <p:cNvPr id="10" name="テキスト ボックス 9"/>
          <p:cNvSpPr txBox="1"/>
          <p:nvPr/>
        </p:nvSpPr>
        <p:spPr>
          <a:xfrm>
            <a:off x="383459" y="334297"/>
            <a:ext cx="1199536" cy="383458"/>
          </a:xfrm>
          <a:prstGeom prst="rect">
            <a:avLst/>
          </a:prstGeom>
          <a:noFill/>
          <a:ln>
            <a:solidFill>
              <a:schemeClr val="accent1"/>
            </a:solidFill>
          </a:ln>
        </p:spPr>
        <p:txBody>
          <a:bodyPr wrap="square" rtlCol="0">
            <a:spAutoFit/>
          </a:bodyPr>
          <a:lstStyle/>
          <a:p>
            <a:pPr algn="ctr"/>
            <a:r>
              <a:rPr kumimoji="1" lang="en-US" altLang="ja-JP" b="1" dirty="0" err="1"/>
              <a:t>FinTech</a:t>
            </a:r>
            <a:endParaRPr kumimoji="1" lang="ja-JP" altLang="en-US" b="1" dirty="0"/>
          </a:p>
        </p:txBody>
      </p:sp>
    </p:spTree>
    <p:extLst>
      <p:ext uri="{BB962C8B-B14F-4D97-AF65-F5344CB8AC3E}">
        <p14:creationId xmlns:p14="http://schemas.microsoft.com/office/powerpoint/2010/main" val="4157753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50055" y="322440"/>
            <a:ext cx="8291097" cy="1048822"/>
          </a:xfrm>
          <a:prstGeom prst="rect">
            <a:avLst/>
          </a:prstGeom>
          <a:blipFill>
            <a:blip r:embed="rId2" cstate="print"/>
            <a:stretch>
              <a:fillRect/>
            </a:stretch>
          </a:blipFill>
        </p:spPr>
        <p:txBody>
          <a:bodyPr wrap="square" lIns="0" tIns="0" rIns="0" bIns="0" rtlCol="0"/>
          <a:lstStyle/>
          <a:p>
            <a:endParaRPr sz="1632"/>
          </a:p>
        </p:txBody>
      </p:sp>
      <p:sp>
        <p:nvSpPr>
          <p:cNvPr id="3" name="object 3"/>
          <p:cNvSpPr/>
          <p:nvPr/>
        </p:nvSpPr>
        <p:spPr>
          <a:xfrm>
            <a:off x="1950055" y="819904"/>
            <a:ext cx="8267604" cy="5721334"/>
          </a:xfrm>
          <a:custGeom>
            <a:avLst/>
            <a:gdLst/>
            <a:ahLst/>
            <a:cxnLst/>
            <a:rect l="l" t="t" r="r" b="b"/>
            <a:pathLst>
              <a:path w="9117330" h="6309359">
                <a:moveTo>
                  <a:pt x="0" y="0"/>
                </a:moveTo>
                <a:lnTo>
                  <a:pt x="0" y="6308842"/>
                </a:lnTo>
                <a:lnTo>
                  <a:pt x="9117329" y="6308842"/>
                </a:lnTo>
                <a:lnTo>
                  <a:pt x="9117329" y="0"/>
                </a:lnTo>
                <a:lnTo>
                  <a:pt x="0" y="0"/>
                </a:lnTo>
                <a:close/>
              </a:path>
            </a:pathLst>
          </a:custGeom>
          <a:solidFill>
            <a:srgbClr val="F2F2F2"/>
          </a:solidFill>
        </p:spPr>
        <p:txBody>
          <a:bodyPr wrap="square" lIns="0" tIns="0" rIns="0" bIns="0" rtlCol="0"/>
          <a:lstStyle/>
          <a:p>
            <a:endParaRPr sz="1632"/>
          </a:p>
        </p:txBody>
      </p:sp>
      <p:sp>
        <p:nvSpPr>
          <p:cNvPr id="4" name="object 4"/>
          <p:cNvSpPr txBox="1">
            <a:spLocks noGrp="1"/>
          </p:cNvSpPr>
          <p:nvPr>
            <p:ph type="title"/>
          </p:nvPr>
        </p:nvSpPr>
        <p:spPr>
          <a:xfrm>
            <a:off x="2968013" y="329877"/>
            <a:ext cx="6944373" cy="334835"/>
          </a:xfrm>
          <a:prstGeom prst="rect">
            <a:avLst/>
          </a:prstGeom>
        </p:spPr>
        <p:txBody>
          <a:bodyPr vert="horz" wrap="square" lIns="0" tIns="0" rIns="0" bIns="0" rtlCol="0" anchor="ctr">
            <a:spAutoFit/>
          </a:bodyPr>
          <a:lstStyle/>
          <a:p>
            <a:pPr marL="11516">
              <a:lnSpc>
                <a:spcPct val="100000"/>
              </a:lnSpc>
            </a:pPr>
            <a:r>
              <a:rPr sz="2176" spc="-5" dirty="0"/>
              <a:t>Process Mapping study </a:t>
            </a:r>
            <a:r>
              <a:rPr sz="2176" dirty="0"/>
              <a:t>to</a:t>
            </a:r>
            <a:r>
              <a:rPr sz="2176" spc="-27" dirty="0"/>
              <a:t> </a:t>
            </a:r>
            <a:r>
              <a:rPr sz="2176" spc="-5" dirty="0"/>
              <a:t>RAMI4.0(TC65</a:t>
            </a:r>
            <a:r>
              <a:rPr sz="2176" spc="-5" dirty="0">
                <a:latin typeface="Microsoft YaHei"/>
                <a:cs typeface="Microsoft YaHei"/>
              </a:rPr>
              <a:t>－</a:t>
            </a:r>
            <a:r>
              <a:rPr sz="2176" spc="-5" dirty="0"/>
              <a:t>JNC/SG8)</a:t>
            </a:r>
            <a:endParaRPr sz="2176">
              <a:latin typeface="Microsoft YaHei"/>
              <a:cs typeface="Microsoft YaHei"/>
            </a:endParaRPr>
          </a:p>
        </p:txBody>
      </p:sp>
      <p:sp>
        <p:nvSpPr>
          <p:cNvPr id="5" name="object 5"/>
          <p:cNvSpPr/>
          <p:nvPr/>
        </p:nvSpPr>
        <p:spPr>
          <a:xfrm>
            <a:off x="2205697" y="683105"/>
            <a:ext cx="7625045" cy="5798240"/>
          </a:xfrm>
          <a:prstGeom prst="rect">
            <a:avLst/>
          </a:prstGeom>
          <a:blipFill>
            <a:blip r:embed="rId3" cstate="print"/>
            <a:stretch>
              <a:fillRect/>
            </a:stretch>
          </a:blipFill>
        </p:spPr>
        <p:txBody>
          <a:bodyPr wrap="square" lIns="0" tIns="0" rIns="0" bIns="0" rtlCol="0"/>
          <a:lstStyle/>
          <a:p>
            <a:endParaRPr sz="1632"/>
          </a:p>
        </p:txBody>
      </p:sp>
      <p:sp>
        <p:nvSpPr>
          <p:cNvPr id="6" name="object 6"/>
          <p:cNvSpPr/>
          <p:nvPr/>
        </p:nvSpPr>
        <p:spPr>
          <a:xfrm>
            <a:off x="5252678" y="5599721"/>
            <a:ext cx="116071" cy="116084"/>
          </a:xfrm>
          <a:prstGeom prst="rect">
            <a:avLst/>
          </a:prstGeom>
          <a:blipFill>
            <a:blip r:embed="rId4" cstate="print"/>
            <a:stretch>
              <a:fillRect/>
            </a:stretch>
          </a:blipFill>
        </p:spPr>
        <p:txBody>
          <a:bodyPr wrap="square" lIns="0" tIns="0" rIns="0" bIns="0" rtlCol="0"/>
          <a:lstStyle/>
          <a:p>
            <a:endParaRPr sz="1632"/>
          </a:p>
        </p:txBody>
      </p:sp>
      <p:sp>
        <p:nvSpPr>
          <p:cNvPr id="7" name="object 7"/>
          <p:cNvSpPr/>
          <p:nvPr/>
        </p:nvSpPr>
        <p:spPr>
          <a:xfrm>
            <a:off x="2039877" y="4998621"/>
            <a:ext cx="3335782" cy="718566"/>
          </a:xfrm>
          <a:prstGeom prst="rect">
            <a:avLst/>
          </a:prstGeom>
          <a:blipFill>
            <a:blip r:embed="rId5" cstate="print"/>
            <a:stretch>
              <a:fillRect/>
            </a:stretch>
          </a:blipFill>
        </p:spPr>
        <p:txBody>
          <a:bodyPr wrap="square" lIns="0" tIns="0" rIns="0" bIns="0" rtlCol="0"/>
          <a:lstStyle/>
          <a:p>
            <a:endParaRPr sz="1632"/>
          </a:p>
        </p:txBody>
      </p:sp>
      <p:sp>
        <p:nvSpPr>
          <p:cNvPr id="8" name="object 8"/>
          <p:cNvSpPr/>
          <p:nvPr/>
        </p:nvSpPr>
        <p:spPr>
          <a:xfrm>
            <a:off x="5252678" y="5599721"/>
            <a:ext cx="116071" cy="116084"/>
          </a:xfrm>
          <a:prstGeom prst="rect">
            <a:avLst/>
          </a:prstGeom>
          <a:blipFill>
            <a:blip r:embed="rId6" cstate="print"/>
            <a:stretch>
              <a:fillRect/>
            </a:stretch>
          </a:blipFill>
        </p:spPr>
        <p:txBody>
          <a:bodyPr wrap="square" lIns="0" tIns="0" rIns="0" bIns="0" rtlCol="0"/>
          <a:lstStyle/>
          <a:p>
            <a:endParaRPr sz="1632"/>
          </a:p>
        </p:txBody>
      </p:sp>
      <p:sp>
        <p:nvSpPr>
          <p:cNvPr id="9" name="object 9"/>
          <p:cNvSpPr/>
          <p:nvPr/>
        </p:nvSpPr>
        <p:spPr>
          <a:xfrm>
            <a:off x="2035732" y="4994475"/>
            <a:ext cx="3340324" cy="727259"/>
          </a:xfrm>
          <a:custGeom>
            <a:avLst/>
            <a:gdLst/>
            <a:ahLst/>
            <a:cxnLst/>
            <a:rect l="l" t="t" r="r" b="b"/>
            <a:pathLst>
              <a:path w="3683635" h="802004">
                <a:moveTo>
                  <a:pt x="3683198" y="664403"/>
                </a:moveTo>
                <a:lnTo>
                  <a:pt x="3683198" y="3047"/>
                </a:lnTo>
                <a:lnTo>
                  <a:pt x="3680150" y="0"/>
                </a:lnTo>
                <a:lnTo>
                  <a:pt x="1523" y="0"/>
                </a:lnTo>
                <a:lnTo>
                  <a:pt x="0" y="3047"/>
                </a:lnTo>
                <a:lnTo>
                  <a:pt x="0" y="800039"/>
                </a:lnTo>
                <a:lnTo>
                  <a:pt x="1523" y="801547"/>
                </a:lnTo>
                <a:lnTo>
                  <a:pt x="4571" y="801547"/>
                </a:lnTo>
                <a:lnTo>
                  <a:pt x="4571" y="10667"/>
                </a:lnTo>
                <a:lnTo>
                  <a:pt x="9143" y="4571"/>
                </a:lnTo>
                <a:lnTo>
                  <a:pt x="9143" y="10667"/>
                </a:lnTo>
                <a:lnTo>
                  <a:pt x="3672530" y="10667"/>
                </a:lnTo>
                <a:lnTo>
                  <a:pt x="3672530" y="4571"/>
                </a:lnTo>
                <a:lnTo>
                  <a:pt x="3677102" y="10667"/>
                </a:lnTo>
                <a:lnTo>
                  <a:pt x="3677102" y="661355"/>
                </a:lnTo>
                <a:lnTo>
                  <a:pt x="3678626" y="659831"/>
                </a:lnTo>
                <a:lnTo>
                  <a:pt x="3683198" y="664403"/>
                </a:lnTo>
                <a:close/>
              </a:path>
              <a:path w="3683635" h="802004">
                <a:moveTo>
                  <a:pt x="9143" y="10667"/>
                </a:moveTo>
                <a:lnTo>
                  <a:pt x="9143" y="4571"/>
                </a:lnTo>
                <a:lnTo>
                  <a:pt x="4571" y="10667"/>
                </a:lnTo>
                <a:lnTo>
                  <a:pt x="9143" y="10667"/>
                </a:lnTo>
                <a:close/>
              </a:path>
              <a:path w="3683635" h="802004">
                <a:moveTo>
                  <a:pt x="9143" y="792419"/>
                </a:moveTo>
                <a:lnTo>
                  <a:pt x="9143" y="10667"/>
                </a:lnTo>
                <a:lnTo>
                  <a:pt x="4571" y="10667"/>
                </a:lnTo>
                <a:lnTo>
                  <a:pt x="4571" y="792419"/>
                </a:lnTo>
                <a:lnTo>
                  <a:pt x="9143" y="792419"/>
                </a:lnTo>
                <a:close/>
              </a:path>
              <a:path w="3683635" h="802004">
                <a:moveTo>
                  <a:pt x="3542592" y="792419"/>
                </a:moveTo>
                <a:lnTo>
                  <a:pt x="4571" y="792419"/>
                </a:lnTo>
                <a:lnTo>
                  <a:pt x="9143" y="796991"/>
                </a:lnTo>
                <a:lnTo>
                  <a:pt x="9143" y="801547"/>
                </a:lnTo>
                <a:lnTo>
                  <a:pt x="3541481" y="801547"/>
                </a:lnTo>
                <a:lnTo>
                  <a:pt x="3541481" y="796991"/>
                </a:lnTo>
                <a:lnTo>
                  <a:pt x="3542592" y="792419"/>
                </a:lnTo>
                <a:close/>
              </a:path>
              <a:path w="3683635" h="802004">
                <a:moveTo>
                  <a:pt x="9143" y="801547"/>
                </a:moveTo>
                <a:lnTo>
                  <a:pt x="9143" y="796991"/>
                </a:lnTo>
                <a:lnTo>
                  <a:pt x="4571" y="792419"/>
                </a:lnTo>
                <a:lnTo>
                  <a:pt x="4571" y="801547"/>
                </a:lnTo>
                <a:lnTo>
                  <a:pt x="9143" y="801547"/>
                </a:lnTo>
                <a:close/>
              </a:path>
              <a:path w="3683635" h="802004">
                <a:moveTo>
                  <a:pt x="3544512" y="792419"/>
                </a:moveTo>
                <a:lnTo>
                  <a:pt x="3542592" y="792419"/>
                </a:lnTo>
                <a:lnTo>
                  <a:pt x="3541481" y="796991"/>
                </a:lnTo>
                <a:lnTo>
                  <a:pt x="3543005" y="797245"/>
                </a:lnTo>
                <a:lnTo>
                  <a:pt x="3543005" y="793943"/>
                </a:lnTo>
                <a:lnTo>
                  <a:pt x="3544512" y="792419"/>
                </a:lnTo>
                <a:close/>
              </a:path>
              <a:path w="3683635" h="802004">
                <a:moveTo>
                  <a:pt x="3678626" y="671988"/>
                </a:moveTo>
                <a:lnTo>
                  <a:pt x="3678626" y="670499"/>
                </a:lnTo>
                <a:lnTo>
                  <a:pt x="3660634" y="674932"/>
                </a:lnTo>
                <a:lnTo>
                  <a:pt x="3554656" y="782155"/>
                </a:lnTo>
                <a:lnTo>
                  <a:pt x="3550625" y="798515"/>
                </a:lnTo>
                <a:lnTo>
                  <a:pt x="3541481" y="796991"/>
                </a:lnTo>
                <a:lnTo>
                  <a:pt x="3541481" y="801547"/>
                </a:lnTo>
                <a:lnTo>
                  <a:pt x="3547577" y="801547"/>
                </a:lnTo>
                <a:lnTo>
                  <a:pt x="3678626" y="671988"/>
                </a:lnTo>
                <a:close/>
              </a:path>
              <a:path w="3683635" h="802004">
                <a:moveTo>
                  <a:pt x="3673091" y="662329"/>
                </a:moveTo>
                <a:lnTo>
                  <a:pt x="3570437" y="687263"/>
                </a:lnTo>
                <a:lnTo>
                  <a:pt x="3568913" y="687263"/>
                </a:lnTo>
                <a:lnTo>
                  <a:pt x="3567389" y="688787"/>
                </a:lnTo>
                <a:lnTo>
                  <a:pt x="3567389" y="690311"/>
                </a:lnTo>
                <a:lnTo>
                  <a:pt x="3542592" y="792419"/>
                </a:lnTo>
                <a:lnTo>
                  <a:pt x="3544512" y="792419"/>
                </a:lnTo>
                <a:lnTo>
                  <a:pt x="3554656" y="782155"/>
                </a:lnTo>
                <a:lnTo>
                  <a:pt x="3573485" y="705730"/>
                </a:lnTo>
                <a:lnTo>
                  <a:pt x="3573485" y="696407"/>
                </a:lnTo>
                <a:lnTo>
                  <a:pt x="3576533" y="693359"/>
                </a:lnTo>
                <a:lnTo>
                  <a:pt x="3576533" y="695655"/>
                </a:lnTo>
                <a:lnTo>
                  <a:pt x="3660634" y="674932"/>
                </a:lnTo>
                <a:lnTo>
                  <a:pt x="3673091" y="662329"/>
                </a:lnTo>
                <a:close/>
              </a:path>
              <a:path w="3683635" h="802004">
                <a:moveTo>
                  <a:pt x="3546053" y="792419"/>
                </a:moveTo>
                <a:lnTo>
                  <a:pt x="3544512" y="792419"/>
                </a:lnTo>
                <a:lnTo>
                  <a:pt x="3543005" y="793943"/>
                </a:lnTo>
                <a:lnTo>
                  <a:pt x="3546053" y="792419"/>
                </a:lnTo>
                <a:close/>
              </a:path>
              <a:path w="3683635" h="802004">
                <a:moveTo>
                  <a:pt x="3546053" y="797753"/>
                </a:moveTo>
                <a:lnTo>
                  <a:pt x="3546053" y="792419"/>
                </a:lnTo>
                <a:lnTo>
                  <a:pt x="3543005" y="793943"/>
                </a:lnTo>
                <a:lnTo>
                  <a:pt x="3543005" y="797245"/>
                </a:lnTo>
                <a:lnTo>
                  <a:pt x="3546053" y="797753"/>
                </a:lnTo>
                <a:close/>
              </a:path>
              <a:path w="3683635" h="802004">
                <a:moveTo>
                  <a:pt x="3554656" y="782155"/>
                </a:moveTo>
                <a:lnTo>
                  <a:pt x="3544512" y="792419"/>
                </a:lnTo>
                <a:lnTo>
                  <a:pt x="3546053" y="792419"/>
                </a:lnTo>
                <a:lnTo>
                  <a:pt x="3546053" y="797753"/>
                </a:lnTo>
                <a:lnTo>
                  <a:pt x="3550625" y="798515"/>
                </a:lnTo>
                <a:lnTo>
                  <a:pt x="3554656" y="782155"/>
                </a:lnTo>
                <a:close/>
              </a:path>
              <a:path w="3683635" h="802004">
                <a:moveTo>
                  <a:pt x="3576533" y="693359"/>
                </a:moveTo>
                <a:lnTo>
                  <a:pt x="3573485" y="696407"/>
                </a:lnTo>
                <a:lnTo>
                  <a:pt x="3575931" y="695804"/>
                </a:lnTo>
                <a:lnTo>
                  <a:pt x="3576533" y="693359"/>
                </a:lnTo>
                <a:close/>
              </a:path>
              <a:path w="3683635" h="802004">
                <a:moveTo>
                  <a:pt x="3575931" y="695804"/>
                </a:moveTo>
                <a:lnTo>
                  <a:pt x="3573485" y="696407"/>
                </a:lnTo>
                <a:lnTo>
                  <a:pt x="3573485" y="705730"/>
                </a:lnTo>
                <a:lnTo>
                  <a:pt x="3575931" y="695804"/>
                </a:lnTo>
                <a:close/>
              </a:path>
              <a:path w="3683635" h="802004">
                <a:moveTo>
                  <a:pt x="3576533" y="695655"/>
                </a:moveTo>
                <a:lnTo>
                  <a:pt x="3576533" y="693359"/>
                </a:lnTo>
                <a:lnTo>
                  <a:pt x="3575931" y="695804"/>
                </a:lnTo>
                <a:lnTo>
                  <a:pt x="3576533" y="695655"/>
                </a:lnTo>
                <a:close/>
              </a:path>
              <a:path w="3683635" h="802004">
                <a:moveTo>
                  <a:pt x="3676340" y="665927"/>
                </a:moveTo>
                <a:lnTo>
                  <a:pt x="3674384" y="662015"/>
                </a:lnTo>
                <a:lnTo>
                  <a:pt x="3673091" y="662329"/>
                </a:lnTo>
                <a:lnTo>
                  <a:pt x="3660634" y="674932"/>
                </a:lnTo>
                <a:lnTo>
                  <a:pt x="3672530" y="672001"/>
                </a:lnTo>
                <a:lnTo>
                  <a:pt x="3672530" y="665927"/>
                </a:lnTo>
                <a:lnTo>
                  <a:pt x="3676340" y="665927"/>
                </a:lnTo>
                <a:close/>
              </a:path>
              <a:path w="3683635" h="802004">
                <a:moveTo>
                  <a:pt x="3677102" y="10667"/>
                </a:moveTo>
                <a:lnTo>
                  <a:pt x="3672530" y="4571"/>
                </a:lnTo>
                <a:lnTo>
                  <a:pt x="3672530" y="10667"/>
                </a:lnTo>
                <a:lnTo>
                  <a:pt x="3677102" y="10667"/>
                </a:lnTo>
                <a:close/>
              </a:path>
              <a:path w="3683635" h="802004">
                <a:moveTo>
                  <a:pt x="3677102" y="661355"/>
                </a:moveTo>
                <a:lnTo>
                  <a:pt x="3677102" y="10667"/>
                </a:lnTo>
                <a:lnTo>
                  <a:pt x="3672530" y="10667"/>
                </a:lnTo>
                <a:lnTo>
                  <a:pt x="3672530" y="662465"/>
                </a:lnTo>
                <a:lnTo>
                  <a:pt x="3673091" y="662329"/>
                </a:lnTo>
                <a:lnTo>
                  <a:pt x="3674054" y="661355"/>
                </a:lnTo>
                <a:lnTo>
                  <a:pt x="3674384" y="662015"/>
                </a:lnTo>
                <a:lnTo>
                  <a:pt x="3677102" y="661355"/>
                </a:lnTo>
                <a:close/>
              </a:path>
              <a:path w="3683635" h="802004">
                <a:moveTo>
                  <a:pt x="3678626" y="670499"/>
                </a:moveTo>
                <a:lnTo>
                  <a:pt x="3676340" y="665927"/>
                </a:lnTo>
                <a:lnTo>
                  <a:pt x="3672530" y="665927"/>
                </a:lnTo>
                <a:lnTo>
                  <a:pt x="3672530" y="672001"/>
                </a:lnTo>
                <a:lnTo>
                  <a:pt x="3678626" y="670499"/>
                </a:lnTo>
                <a:close/>
              </a:path>
              <a:path w="3683635" h="802004">
                <a:moveTo>
                  <a:pt x="3674384" y="662015"/>
                </a:moveTo>
                <a:lnTo>
                  <a:pt x="3674054" y="661355"/>
                </a:lnTo>
                <a:lnTo>
                  <a:pt x="3673091" y="662329"/>
                </a:lnTo>
                <a:lnTo>
                  <a:pt x="3674384" y="662015"/>
                </a:lnTo>
                <a:close/>
              </a:path>
              <a:path w="3683635" h="802004">
                <a:moveTo>
                  <a:pt x="3683198" y="665927"/>
                </a:moveTo>
                <a:lnTo>
                  <a:pt x="3683198" y="664403"/>
                </a:lnTo>
                <a:lnTo>
                  <a:pt x="3678626" y="659831"/>
                </a:lnTo>
                <a:lnTo>
                  <a:pt x="3677102" y="661355"/>
                </a:lnTo>
                <a:lnTo>
                  <a:pt x="3674384" y="662015"/>
                </a:lnTo>
                <a:lnTo>
                  <a:pt x="3676340" y="665927"/>
                </a:lnTo>
                <a:lnTo>
                  <a:pt x="3683198" y="665927"/>
                </a:lnTo>
                <a:close/>
              </a:path>
              <a:path w="3683635" h="802004">
                <a:moveTo>
                  <a:pt x="3683198" y="667451"/>
                </a:moveTo>
                <a:lnTo>
                  <a:pt x="3683198" y="665927"/>
                </a:lnTo>
                <a:lnTo>
                  <a:pt x="3676340" y="665927"/>
                </a:lnTo>
                <a:lnTo>
                  <a:pt x="3678626" y="670499"/>
                </a:lnTo>
                <a:lnTo>
                  <a:pt x="3678626" y="671988"/>
                </a:lnTo>
                <a:lnTo>
                  <a:pt x="3681674" y="668975"/>
                </a:lnTo>
                <a:lnTo>
                  <a:pt x="3683198" y="667451"/>
                </a:lnTo>
                <a:close/>
              </a:path>
            </a:pathLst>
          </a:custGeom>
          <a:solidFill>
            <a:srgbClr val="F6913F"/>
          </a:solidFill>
        </p:spPr>
        <p:txBody>
          <a:bodyPr wrap="square" lIns="0" tIns="0" rIns="0" bIns="0" rtlCol="0"/>
          <a:lstStyle/>
          <a:p>
            <a:endParaRPr sz="1632"/>
          </a:p>
        </p:txBody>
      </p:sp>
      <p:sp>
        <p:nvSpPr>
          <p:cNvPr id="10" name="object 10"/>
          <p:cNvSpPr txBox="1"/>
          <p:nvPr/>
        </p:nvSpPr>
        <p:spPr>
          <a:xfrm>
            <a:off x="2112649" y="5064528"/>
            <a:ext cx="3179671" cy="451021"/>
          </a:xfrm>
          <a:prstGeom prst="rect">
            <a:avLst/>
          </a:prstGeom>
        </p:spPr>
        <p:txBody>
          <a:bodyPr vert="horz" wrap="square" lIns="0" tIns="0" rIns="0" bIns="0" rtlCol="0">
            <a:spAutoFit/>
          </a:bodyPr>
          <a:lstStyle/>
          <a:p>
            <a:pPr marL="11516" marR="4607">
              <a:lnSpc>
                <a:spcPct val="100600"/>
              </a:lnSpc>
            </a:pPr>
            <a:r>
              <a:rPr sz="1451" spc="-5" dirty="0">
                <a:latin typeface="Calibri"/>
                <a:cs typeface="Calibri"/>
              </a:rPr>
              <a:t>Function layer (blue oval) and Information  layer (round rectangle) are merged</a:t>
            </a:r>
            <a:endParaRPr sz="1451">
              <a:latin typeface="Calibri"/>
              <a:cs typeface="Calibri"/>
            </a:endParaRPr>
          </a:p>
        </p:txBody>
      </p:sp>
      <p:sp>
        <p:nvSpPr>
          <p:cNvPr id="12" name="テキスト ボックス 11"/>
          <p:cNvSpPr txBox="1"/>
          <p:nvPr/>
        </p:nvSpPr>
        <p:spPr>
          <a:xfrm>
            <a:off x="221672" y="207818"/>
            <a:ext cx="2104571" cy="369332"/>
          </a:xfrm>
          <a:prstGeom prst="rect">
            <a:avLst/>
          </a:prstGeom>
          <a:noFill/>
          <a:ln>
            <a:solidFill>
              <a:schemeClr val="accent1"/>
            </a:solidFill>
          </a:ln>
        </p:spPr>
        <p:txBody>
          <a:bodyPr wrap="square" rtlCol="0">
            <a:spAutoFit/>
          </a:bodyPr>
          <a:lstStyle/>
          <a:p>
            <a:pPr algn="ctr"/>
            <a:r>
              <a:rPr kumimoji="1" lang="en-US" altLang="ja-JP" b="1" dirty="0"/>
              <a:t>Industry 4.0</a:t>
            </a:r>
            <a:endParaRPr kumimoji="1" lang="ja-JP" altLang="en-US" b="1" dirty="0"/>
          </a:p>
        </p:txBody>
      </p:sp>
      <p:sp>
        <p:nvSpPr>
          <p:cNvPr id="13" name="スライド番号プレースホルダー 12"/>
          <p:cNvSpPr>
            <a:spLocks noGrp="1"/>
          </p:cNvSpPr>
          <p:nvPr>
            <p:ph type="sldNum" sz="quarter" idx="12"/>
          </p:nvPr>
        </p:nvSpPr>
        <p:spPr/>
        <p:txBody>
          <a:bodyPr/>
          <a:lstStyle/>
          <a:p>
            <a:fld id="{CB4FD524-B8A5-4395-B9F4-C78AD24489BD}" type="slidenum">
              <a:rPr kumimoji="1" lang="ja-JP" altLang="en-US" smtClean="0"/>
              <a:t>35</a:t>
            </a:fld>
            <a:endParaRPr kumimoji="1" lang="ja-JP" altLang="en-US"/>
          </a:p>
        </p:txBody>
      </p:sp>
    </p:spTree>
    <p:extLst>
      <p:ext uri="{BB962C8B-B14F-4D97-AF65-F5344CB8AC3E}">
        <p14:creationId xmlns:p14="http://schemas.microsoft.com/office/powerpoint/2010/main" val="30322728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フローチャート : 磁気ディスク 81"/>
          <p:cNvSpPr/>
          <p:nvPr/>
        </p:nvSpPr>
        <p:spPr>
          <a:xfrm>
            <a:off x="3930091" y="1586887"/>
            <a:ext cx="4068602" cy="2397993"/>
          </a:xfrm>
          <a:prstGeom prst="flowChartMagneticDisk">
            <a:avLst/>
          </a:prstGeom>
          <a:solidFill>
            <a:srgbClr val="99FF99"/>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ja-JP" altLang="en-US" sz="2000" b="1" dirty="0">
              <a:solidFill>
                <a:srgbClr val="000000"/>
              </a:solidFill>
            </a:endParaRPr>
          </a:p>
        </p:txBody>
      </p:sp>
      <p:sp>
        <p:nvSpPr>
          <p:cNvPr id="139" name="円/楕円 138"/>
          <p:cNvSpPr/>
          <p:nvPr/>
        </p:nvSpPr>
        <p:spPr>
          <a:xfrm>
            <a:off x="2548242" y="1442864"/>
            <a:ext cx="930565" cy="375106"/>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ja-JP" sz="1400" b="1" dirty="0">
                <a:solidFill>
                  <a:srgbClr val="000000"/>
                </a:solidFill>
              </a:rPr>
              <a:t>End</a:t>
            </a:r>
            <a:endParaRPr lang="ja-JP" altLang="en-US" sz="1400" b="1" dirty="0">
              <a:solidFill>
                <a:srgbClr val="000000"/>
              </a:solidFill>
            </a:endParaRPr>
          </a:p>
        </p:txBody>
      </p:sp>
      <p:sp>
        <p:nvSpPr>
          <p:cNvPr id="140" name="円/楕円 139"/>
          <p:cNvSpPr/>
          <p:nvPr/>
        </p:nvSpPr>
        <p:spPr>
          <a:xfrm>
            <a:off x="8530445" y="1370856"/>
            <a:ext cx="930565" cy="375106"/>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ja-JP" sz="1400" b="1" dirty="0">
                <a:solidFill>
                  <a:srgbClr val="000000"/>
                </a:solidFill>
              </a:rPr>
              <a:t>End</a:t>
            </a:r>
            <a:endParaRPr lang="ja-JP" altLang="en-US" sz="1400" b="1" dirty="0">
              <a:solidFill>
                <a:srgbClr val="000000"/>
              </a:solidFill>
            </a:endParaRPr>
          </a:p>
        </p:txBody>
      </p:sp>
      <p:sp>
        <p:nvSpPr>
          <p:cNvPr id="6" name="上カーブ矢印 5"/>
          <p:cNvSpPr/>
          <p:nvPr/>
        </p:nvSpPr>
        <p:spPr>
          <a:xfrm>
            <a:off x="2116148" y="2031282"/>
            <a:ext cx="8009573" cy="3804070"/>
          </a:xfrm>
          <a:prstGeom prst="curvedUpArrow">
            <a:avLst/>
          </a:prstGeom>
          <a:gradFill>
            <a:gsLst>
              <a:gs pos="0">
                <a:schemeClr val="accent1">
                  <a:tint val="50000"/>
                  <a:satMod val="300000"/>
                  <a:alpha val="24000"/>
                </a:schemeClr>
              </a:gs>
              <a:gs pos="35000">
                <a:schemeClr val="accent1">
                  <a:tint val="37000"/>
                  <a:satMod val="300000"/>
                </a:schemeClr>
              </a:gs>
              <a:gs pos="100000">
                <a:schemeClr val="accent1">
                  <a:tint val="15000"/>
                  <a:satMod val="350000"/>
                </a:schemeClr>
              </a:gs>
            </a:gsLs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dirty="0">
              <a:solidFill>
                <a:srgbClr val="000000"/>
              </a:solidFill>
            </a:endParaRPr>
          </a:p>
        </p:txBody>
      </p:sp>
      <p:sp>
        <p:nvSpPr>
          <p:cNvPr id="3" name="タイトル 1"/>
          <p:cNvSpPr>
            <a:spLocks noGrp="1"/>
          </p:cNvSpPr>
          <p:nvPr>
            <p:ph type="title"/>
          </p:nvPr>
        </p:nvSpPr>
        <p:spPr>
          <a:xfrm>
            <a:off x="2175728" y="362701"/>
            <a:ext cx="7391917" cy="664180"/>
          </a:xfrm>
          <a:prstGeom prst="rect">
            <a:avLst/>
          </a:prstGeom>
        </p:spPr>
        <p:txBody>
          <a:bodyPr anchor="ctr">
            <a:noAutofit/>
          </a:bodyPr>
          <a:lstStyle/>
          <a:p>
            <a:pPr algn="ctr"/>
            <a:r>
              <a:rPr lang="ja-JP" altLang="en-US" sz="3200" b="1" dirty="0">
                <a:latin typeface="Meiryo UI" pitchFamily="50" charset="-128"/>
                <a:ea typeface="Meiryo UI" pitchFamily="50" charset="-128"/>
                <a:cs typeface="Meiryo UI" pitchFamily="50" charset="-128"/>
              </a:rPr>
              <a:t>グローバルサプライチェーンの</a:t>
            </a:r>
            <a:r>
              <a:rPr lang="en-US" altLang="ja-JP" sz="3200" b="1" dirty="0">
                <a:latin typeface="Meiryo UI" pitchFamily="50" charset="-128"/>
                <a:ea typeface="Meiryo UI" pitchFamily="50" charset="-128"/>
                <a:cs typeface="Meiryo UI" pitchFamily="50" charset="-128"/>
              </a:rPr>
              <a:t>CPS</a:t>
            </a:r>
            <a:r>
              <a:rPr lang="ja-JP" altLang="en-US" sz="3200" b="1" dirty="0">
                <a:latin typeface="Meiryo UI" pitchFamily="50" charset="-128"/>
                <a:ea typeface="Meiryo UI" pitchFamily="50" charset="-128"/>
                <a:cs typeface="Meiryo UI" pitchFamily="50" charset="-128"/>
              </a:rPr>
              <a:t>化</a:t>
            </a:r>
          </a:p>
        </p:txBody>
      </p:sp>
      <p:pic>
        <p:nvPicPr>
          <p:cNvPr id="66" name="図 6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50319" y="3603147"/>
            <a:ext cx="364986" cy="447963"/>
          </a:xfrm>
          <a:prstGeom prst="rect">
            <a:avLst/>
          </a:prstGeom>
        </p:spPr>
      </p:pic>
      <p:sp>
        <p:nvSpPr>
          <p:cNvPr id="4" name="正方形/長方形 3"/>
          <p:cNvSpPr/>
          <p:nvPr/>
        </p:nvSpPr>
        <p:spPr>
          <a:xfrm>
            <a:off x="2149430" y="1903266"/>
            <a:ext cx="930565" cy="619718"/>
          </a:xfrm>
          <a:prstGeom prst="rect">
            <a:avLst/>
          </a:prstGeom>
          <a:solidFill>
            <a:srgbClr val="FFFF00"/>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b="1" dirty="0">
                <a:solidFill>
                  <a:srgbClr val="000000"/>
                </a:solidFill>
              </a:rPr>
              <a:t>輸出者</a:t>
            </a:r>
            <a:endParaRPr lang="en-US" altLang="ja-JP" sz="1400" b="1" dirty="0">
              <a:solidFill>
                <a:srgbClr val="000000"/>
              </a:solidFill>
            </a:endParaRPr>
          </a:p>
          <a:p>
            <a:pPr algn="ctr"/>
            <a:r>
              <a:rPr lang="ja-JP" altLang="en-US" sz="1400" b="1" dirty="0">
                <a:solidFill>
                  <a:srgbClr val="000000"/>
                </a:solidFill>
              </a:rPr>
              <a:t>（荷主）</a:t>
            </a:r>
          </a:p>
        </p:txBody>
      </p:sp>
      <p:pic>
        <p:nvPicPr>
          <p:cNvPr id="7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003137" y="1502560"/>
            <a:ext cx="545106" cy="51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 name="正方形/長方形 78"/>
          <p:cNvSpPr/>
          <p:nvPr/>
        </p:nvSpPr>
        <p:spPr>
          <a:xfrm>
            <a:off x="2548242" y="3108336"/>
            <a:ext cx="930565" cy="186292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200" b="1" dirty="0">
                <a:solidFill>
                  <a:srgbClr val="000000"/>
                </a:solidFill>
              </a:rPr>
              <a:t>輸出側</a:t>
            </a:r>
            <a:endParaRPr lang="en-US" altLang="ja-JP" sz="1200" b="1" dirty="0">
              <a:solidFill>
                <a:srgbClr val="000000"/>
              </a:solidFill>
            </a:endParaRPr>
          </a:p>
          <a:p>
            <a:pPr algn="ctr"/>
            <a:r>
              <a:rPr lang="ja-JP" altLang="en-US" sz="1200" b="1" dirty="0">
                <a:solidFill>
                  <a:srgbClr val="000000"/>
                </a:solidFill>
              </a:rPr>
              <a:t>フォワーダー</a:t>
            </a:r>
          </a:p>
        </p:txBody>
      </p:sp>
      <p:sp>
        <p:nvSpPr>
          <p:cNvPr id="7" name="フローチャート : 磁気ディスク 6"/>
          <p:cNvSpPr/>
          <p:nvPr/>
        </p:nvSpPr>
        <p:spPr>
          <a:xfrm>
            <a:off x="4133686" y="2946830"/>
            <a:ext cx="1742425" cy="2024426"/>
          </a:xfrm>
          <a:prstGeom prst="flowChartMagneticDisk">
            <a:avLst/>
          </a:prstGeom>
          <a:solidFill>
            <a:srgbClr val="FFFFCC"/>
          </a:solidFill>
          <a:ln/>
        </p:spPr>
        <p:style>
          <a:lnRef idx="1">
            <a:schemeClr val="accent2"/>
          </a:lnRef>
          <a:fillRef idx="2">
            <a:schemeClr val="accent2"/>
          </a:fillRef>
          <a:effectRef idx="1">
            <a:schemeClr val="accent2"/>
          </a:effectRef>
          <a:fontRef idx="minor">
            <a:schemeClr val="dk1"/>
          </a:fontRef>
        </p:style>
        <p:txBody>
          <a:bodyPr rtlCol="0" anchor="t"/>
          <a:lstStyle/>
          <a:p>
            <a:pPr algn="ctr"/>
            <a:endParaRPr lang="ja-JP" altLang="en-US" sz="2000" b="1" dirty="0">
              <a:solidFill>
                <a:srgbClr val="000000"/>
              </a:solidFill>
            </a:endParaRPr>
          </a:p>
        </p:txBody>
      </p:sp>
      <p:sp>
        <p:nvSpPr>
          <p:cNvPr id="80" name="正方形/長方形 79"/>
          <p:cNvSpPr/>
          <p:nvPr/>
        </p:nvSpPr>
        <p:spPr>
          <a:xfrm>
            <a:off x="3279400" y="5439815"/>
            <a:ext cx="930565" cy="34770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sz="1200" b="1" dirty="0">
                <a:solidFill>
                  <a:srgbClr val="000000"/>
                </a:solidFill>
              </a:rPr>
              <a:t>CY</a:t>
            </a:r>
            <a:endParaRPr lang="ja-JP" altLang="en-US" sz="1200" b="1" dirty="0">
              <a:solidFill>
                <a:srgbClr val="000000"/>
              </a:solidFill>
            </a:endParaRPr>
          </a:p>
        </p:txBody>
      </p:sp>
      <p:sp>
        <p:nvSpPr>
          <p:cNvPr id="83" name="正方形/長方形 82"/>
          <p:cNvSpPr/>
          <p:nvPr/>
        </p:nvSpPr>
        <p:spPr>
          <a:xfrm>
            <a:off x="8729852" y="1831258"/>
            <a:ext cx="1168567" cy="619718"/>
          </a:xfrm>
          <a:prstGeom prst="rect">
            <a:avLst/>
          </a:prstGeom>
          <a:solidFill>
            <a:srgbClr val="FFFF00"/>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b="1" dirty="0">
                <a:solidFill>
                  <a:srgbClr val="000000"/>
                </a:solidFill>
              </a:rPr>
              <a:t>輸入者</a:t>
            </a:r>
            <a:endParaRPr lang="en-US" altLang="ja-JP" sz="1400" b="1" dirty="0">
              <a:solidFill>
                <a:srgbClr val="000000"/>
              </a:solidFill>
            </a:endParaRPr>
          </a:p>
          <a:p>
            <a:pPr algn="ctr"/>
            <a:r>
              <a:rPr lang="ja-JP" altLang="en-US" sz="1400" b="1" dirty="0">
                <a:solidFill>
                  <a:srgbClr val="000000"/>
                </a:solidFill>
              </a:rPr>
              <a:t>（受荷主）</a:t>
            </a:r>
          </a:p>
        </p:txBody>
      </p:sp>
      <p:pic>
        <p:nvPicPr>
          <p:cNvPr id="84" name="図 8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94540" y="1442864"/>
            <a:ext cx="503878" cy="545868"/>
          </a:xfrm>
          <a:prstGeom prst="rect">
            <a:avLst/>
          </a:prstGeom>
        </p:spPr>
      </p:pic>
      <p:sp>
        <p:nvSpPr>
          <p:cNvPr id="85" name="正方形/長方形 84"/>
          <p:cNvSpPr/>
          <p:nvPr/>
        </p:nvSpPr>
        <p:spPr>
          <a:xfrm>
            <a:off x="8397507" y="3296022"/>
            <a:ext cx="930565" cy="134101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200" b="1" dirty="0">
                <a:solidFill>
                  <a:srgbClr val="000000"/>
                </a:solidFill>
              </a:rPr>
              <a:t>輸入側</a:t>
            </a:r>
            <a:endParaRPr lang="en-US" altLang="ja-JP" sz="1200" b="1" dirty="0">
              <a:solidFill>
                <a:srgbClr val="000000"/>
              </a:solidFill>
            </a:endParaRPr>
          </a:p>
          <a:p>
            <a:pPr algn="ctr"/>
            <a:r>
              <a:rPr lang="ja-JP" altLang="en-US" sz="1200" b="1" dirty="0">
                <a:solidFill>
                  <a:srgbClr val="000000"/>
                </a:solidFill>
              </a:rPr>
              <a:t>フォワーダー</a:t>
            </a:r>
          </a:p>
        </p:txBody>
      </p:sp>
      <p:sp>
        <p:nvSpPr>
          <p:cNvPr id="86" name="テキスト ボックス 85"/>
          <p:cNvSpPr txBox="1"/>
          <p:nvPr/>
        </p:nvSpPr>
        <p:spPr>
          <a:xfrm>
            <a:off x="4227549" y="3089756"/>
            <a:ext cx="1538852" cy="369332"/>
          </a:xfrm>
          <a:prstGeom prst="rect">
            <a:avLst/>
          </a:prstGeom>
          <a:noFill/>
        </p:spPr>
        <p:txBody>
          <a:bodyPr wrap="square" rtlCol="0">
            <a:spAutoFit/>
          </a:bodyPr>
          <a:lstStyle/>
          <a:p>
            <a:pPr algn="ctr"/>
            <a:r>
              <a:rPr lang="en-US" altLang="ja-JP" b="1">
                <a:solidFill>
                  <a:srgbClr val="000000"/>
                </a:solidFill>
              </a:rPr>
              <a:t>NACCS</a:t>
            </a:r>
            <a:endParaRPr lang="ja-JP" altLang="en-US" b="1" dirty="0">
              <a:solidFill>
                <a:srgbClr val="000000"/>
              </a:solidFill>
            </a:endParaRPr>
          </a:p>
        </p:txBody>
      </p:sp>
      <p:sp>
        <p:nvSpPr>
          <p:cNvPr id="87" name="テキスト ボックス 86"/>
          <p:cNvSpPr txBox="1"/>
          <p:nvPr/>
        </p:nvSpPr>
        <p:spPr>
          <a:xfrm>
            <a:off x="3744682" y="1802904"/>
            <a:ext cx="4320480" cy="369332"/>
          </a:xfrm>
          <a:prstGeom prst="rect">
            <a:avLst/>
          </a:prstGeom>
          <a:noFill/>
        </p:spPr>
        <p:txBody>
          <a:bodyPr wrap="square" rtlCol="0">
            <a:spAutoFit/>
          </a:bodyPr>
          <a:lstStyle/>
          <a:p>
            <a:pPr algn="ctr"/>
            <a:r>
              <a:rPr lang="ja-JP" altLang="en-US" b="1" dirty="0">
                <a:solidFill>
                  <a:srgbClr val="000000"/>
                </a:solidFill>
              </a:rPr>
              <a:t>グローバル</a:t>
            </a:r>
            <a:r>
              <a:rPr lang="en-US" altLang="ja-JP" b="1" dirty="0">
                <a:solidFill>
                  <a:srgbClr val="000000"/>
                </a:solidFill>
              </a:rPr>
              <a:t>SCM</a:t>
            </a:r>
            <a:r>
              <a:rPr lang="ja-JP" altLang="en-US" b="1" dirty="0">
                <a:solidFill>
                  <a:srgbClr val="000000"/>
                </a:solidFill>
              </a:rPr>
              <a:t>情報共有基盤</a:t>
            </a:r>
          </a:p>
        </p:txBody>
      </p:sp>
      <p:sp>
        <p:nvSpPr>
          <p:cNvPr id="88" name="ホームベース 87"/>
          <p:cNvSpPr/>
          <p:nvPr/>
        </p:nvSpPr>
        <p:spPr>
          <a:xfrm>
            <a:off x="3345868" y="3387080"/>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保税搬入</a:t>
            </a:r>
          </a:p>
        </p:txBody>
      </p:sp>
      <p:sp>
        <p:nvSpPr>
          <p:cNvPr id="89" name="ホームベース 88"/>
          <p:cNvSpPr/>
          <p:nvPr/>
        </p:nvSpPr>
        <p:spPr>
          <a:xfrm>
            <a:off x="3345868" y="3737595"/>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輸出申告</a:t>
            </a:r>
          </a:p>
        </p:txBody>
      </p:sp>
      <p:sp>
        <p:nvSpPr>
          <p:cNvPr id="90" name="ホームベース 89"/>
          <p:cNvSpPr/>
          <p:nvPr/>
        </p:nvSpPr>
        <p:spPr>
          <a:xfrm>
            <a:off x="3345868" y="4107160"/>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バンニング</a:t>
            </a:r>
          </a:p>
        </p:txBody>
      </p:sp>
      <p:sp>
        <p:nvSpPr>
          <p:cNvPr id="91" name="正方形/長方形 90"/>
          <p:cNvSpPr/>
          <p:nvPr/>
        </p:nvSpPr>
        <p:spPr>
          <a:xfrm>
            <a:off x="4808184" y="5631668"/>
            <a:ext cx="2127006" cy="34770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200" b="1" dirty="0">
                <a:solidFill>
                  <a:srgbClr val="000000"/>
                </a:solidFill>
              </a:rPr>
              <a:t>船会社</a:t>
            </a:r>
          </a:p>
        </p:txBody>
      </p:sp>
      <p:sp>
        <p:nvSpPr>
          <p:cNvPr id="92" name="ホームベース 91"/>
          <p:cNvSpPr/>
          <p:nvPr/>
        </p:nvSpPr>
        <p:spPr>
          <a:xfrm>
            <a:off x="3345868" y="4467200"/>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船積用資料</a:t>
            </a:r>
          </a:p>
        </p:txBody>
      </p:sp>
      <p:sp>
        <p:nvSpPr>
          <p:cNvPr id="95" name="ホームベース 94"/>
          <p:cNvSpPr/>
          <p:nvPr/>
        </p:nvSpPr>
        <p:spPr>
          <a:xfrm rot="4394869">
            <a:off x="2953765" y="5042073"/>
            <a:ext cx="690919" cy="265876"/>
          </a:xfrm>
          <a:prstGeom prst="homePlate">
            <a:avLst>
              <a:gd name="adj" fmla="val 27954"/>
            </a:avLst>
          </a:prstGeom>
          <a:solidFill>
            <a:schemeClr val="bg1"/>
          </a:solidFill>
          <a:ln>
            <a:solidFill>
              <a:schemeClr val="accent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96" name="角丸四角形 95"/>
          <p:cNvSpPr/>
          <p:nvPr/>
        </p:nvSpPr>
        <p:spPr>
          <a:xfrm>
            <a:off x="4514657" y="3515207"/>
            <a:ext cx="527531"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貨物情報</a:t>
            </a:r>
          </a:p>
        </p:txBody>
      </p:sp>
      <p:sp>
        <p:nvSpPr>
          <p:cNvPr id="97" name="角丸四角形 96"/>
          <p:cNvSpPr/>
          <p:nvPr/>
        </p:nvSpPr>
        <p:spPr>
          <a:xfrm>
            <a:off x="5112878" y="3506713"/>
            <a:ext cx="625871"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通関情報</a:t>
            </a:r>
          </a:p>
        </p:txBody>
      </p:sp>
      <p:sp>
        <p:nvSpPr>
          <p:cNvPr id="98" name="角丸四角形 97"/>
          <p:cNvSpPr/>
          <p:nvPr/>
        </p:nvSpPr>
        <p:spPr>
          <a:xfrm>
            <a:off x="4514657" y="4035177"/>
            <a:ext cx="490240"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船積情報</a:t>
            </a:r>
          </a:p>
        </p:txBody>
      </p:sp>
      <p:sp>
        <p:nvSpPr>
          <p:cNvPr id="99" name="角丸四角形 98"/>
          <p:cNvSpPr/>
          <p:nvPr/>
        </p:nvSpPr>
        <p:spPr>
          <a:xfrm>
            <a:off x="5112877" y="4035177"/>
            <a:ext cx="625872"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コンテナ</a:t>
            </a:r>
            <a:endParaRPr lang="en-US" altLang="ja-JP" sz="1000" b="1" dirty="0">
              <a:solidFill>
                <a:srgbClr val="000000"/>
              </a:solidFill>
            </a:endParaRPr>
          </a:p>
          <a:p>
            <a:pPr algn="ctr"/>
            <a:r>
              <a:rPr lang="ja-JP" altLang="en-US" sz="1000" b="1" dirty="0">
                <a:solidFill>
                  <a:srgbClr val="000000"/>
                </a:solidFill>
              </a:rPr>
              <a:t>情報</a:t>
            </a:r>
          </a:p>
        </p:txBody>
      </p:sp>
      <p:sp>
        <p:nvSpPr>
          <p:cNvPr id="100" name="角丸四角形 99"/>
          <p:cNvSpPr/>
          <p:nvPr/>
        </p:nvSpPr>
        <p:spPr>
          <a:xfrm>
            <a:off x="4515932" y="4514800"/>
            <a:ext cx="1062228" cy="240432"/>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ステータス</a:t>
            </a:r>
          </a:p>
        </p:txBody>
      </p:sp>
      <p:sp>
        <p:nvSpPr>
          <p:cNvPr id="101" name="テキスト ボックス 100"/>
          <p:cNvSpPr txBox="1"/>
          <p:nvPr/>
        </p:nvSpPr>
        <p:spPr>
          <a:xfrm>
            <a:off x="2991369" y="5005372"/>
            <a:ext cx="1129971" cy="253916"/>
          </a:xfrm>
          <a:prstGeom prst="rect">
            <a:avLst/>
          </a:prstGeom>
          <a:noFill/>
        </p:spPr>
        <p:txBody>
          <a:bodyPr wrap="square" rtlCol="0">
            <a:spAutoFit/>
          </a:bodyPr>
          <a:lstStyle/>
          <a:p>
            <a:r>
              <a:rPr lang="ja-JP" altLang="en-US" sz="1050" b="1" dirty="0">
                <a:solidFill>
                  <a:srgbClr val="000000"/>
                </a:solidFill>
              </a:rPr>
              <a:t>実コンテナ搬入</a:t>
            </a:r>
          </a:p>
        </p:txBody>
      </p:sp>
      <p:pic>
        <p:nvPicPr>
          <p:cNvPr id="7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4012" y="5381934"/>
            <a:ext cx="678922" cy="34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5406427" y="5278338"/>
            <a:ext cx="604247" cy="410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正方形/長方形 103"/>
          <p:cNvSpPr/>
          <p:nvPr/>
        </p:nvSpPr>
        <p:spPr>
          <a:xfrm>
            <a:off x="7134602" y="5121720"/>
            <a:ext cx="930565" cy="34770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sz="1200" b="1" dirty="0">
                <a:solidFill>
                  <a:srgbClr val="000000"/>
                </a:solidFill>
              </a:rPr>
              <a:t>CY</a:t>
            </a:r>
            <a:endParaRPr lang="ja-JP" altLang="en-US" sz="1200" b="1" dirty="0">
              <a:solidFill>
                <a:srgbClr val="000000"/>
              </a:solidFill>
            </a:endParaRPr>
          </a:p>
        </p:txBody>
      </p:sp>
      <p:pic>
        <p:nvPicPr>
          <p:cNvPr id="10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8101" y="5372085"/>
            <a:ext cx="678922" cy="34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90002" y="4395235"/>
            <a:ext cx="491771" cy="377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7" name="グループ化 106"/>
          <p:cNvGrpSpPr/>
          <p:nvPr/>
        </p:nvGrpSpPr>
        <p:grpSpPr>
          <a:xfrm>
            <a:off x="2082959" y="4099706"/>
            <a:ext cx="380082" cy="223521"/>
            <a:chOff x="3463716" y="4355051"/>
            <a:chExt cx="535480" cy="248936"/>
          </a:xfrm>
        </p:grpSpPr>
        <p:pic>
          <p:nvPicPr>
            <p:cNvPr id="108"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13058" y="4420086"/>
              <a:ext cx="286138" cy="17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63716" y="4429125"/>
              <a:ext cx="286138" cy="17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51579" y="4355051"/>
              <a:ext cx="286138" cy="17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11"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855479" y="4705942"/>
            <a:ext cx="539083" cy="415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 name="フローチャート : 磁気ディスク 111"/>
          <p:cNvSpPr/>
          <p:nvPr/>
        </p:nvSpPr>
        <p:spPr>
          <a:xfrm>
            <a:off x="6596707" y="3358530"/>
            <a:ext cx="1335518" cy="1252686"/>
          </a:xfrm>
          <a:prstGeom prst="flowChartMagneticDisk">
            <a:avLst/>
          </a:prstGeom>
          <a:solidFill>
            <a:srgbClr val="FFFFCC"/>
          </a:solidFill>
          <a:ln/>
        </p:spPr>
        <p:style>
          <a:lnRef idx="1">
            <a:schemeClr val="accent2"/>
          </a:lnRef>
          <a:fillRef idx="2">
            <a:schemeClr val="accent2"/>
          </a:fillRef>
          <a:effectRef idx="1">
            <a:schemeClr val="accent2"/>
          </a:effectRef>
          <a:fontRef idx="minor">
            <a:schemeClr val="dk1"/>
          </a:fontRef>
        </p:style>
        <p:txBody>
          <a:bodyPr rtlCol="0" anchor="t"/>
          <a:lstStyle/>
          <a:p>
            <a:pPr algn="ctr"/>
            <a:endParaRPr lang="ja-JP" altLang="en-US" sz="2000" b="1" dirty="0">
              <a:solidFill>
                <a:srgbClr val="000000"/>
              </a:solidFill>
            </a:endParaRPr>
          </a:p>
        </p:txBody>
      </p:sp>
      <p:sp>
        <p:nvSpPr>
          <p:cNvPr id="113" name="テキスト ボックス 112"/>
          <p:cNvSpPr txBox="1"/>
          <p:nvPr/>
        </p:nvSpPr>
        <p:spPr>
          <a:xfrm>
            <a:off x="6642942" y="3497231"/>
            <a:ext cx="956942" cy="830997"/>
          </a:xfrm>
          <a:prstGeom prst="rect">
            <a:avLst/>
          </a:prstGeom>
          <a:noFill/>
        </p:spPr>
        <p:txBody>
          <a:bodyPr wrap="square" rtlCol="0">
            <a:spAutoFit/>
          </a:bodyPr>
          <a:lstStyle/>
          <a:p>
            <a:pPr algn="ctr"/>
            <a:r>
              <a:rPr lang="ja-JP" altLang="en-US" sz="1200" b="1" dirty="0">
                <a:solidFill>
                  <a:srgbClr val="000000"/>
                </a:solidFill>
              </a:rPr>
              <a:t>海外</a:t>
            </a:r>
            <a:r>
              <a:rPr lang="en-US" altLang="ja-JP" sz="1200" b="1" dirty="0">
                <a:solidFill>
                  <a:srgbClr val="000000"/>
                </a:solidFill>
              </a:rPr>
              <a:t>NSW</a:t>
            </a:r>
          </a:p>
          <a:p>
            <a:pPr algn="ctr"/>
            <a:r>
              <a:rPr lang="ja-JP" altLang="en-US" sz="1200" b="1" dirty="0">
                <a:solidFill>
                  <a:srgbClr val="000000"/>
                </a:solidFill>
              </a:rPr>
              <a:t>・</a:t>
            </a:r>
            <a:endParaRPr lang="en-US" altLang="ja-JP" sz="1200" b="1" dirty="0">
              <a:solidFill>
                <a:srgbClr val="000000"/>
              </a:solidFill>
            </a:endParaRPr>
          </a:p>
          <a:p>
            <a:pPr algn="ctr"/>
            <a:r>
              <a:rPr lang="ja-JP" altLang="en-US" sz="1200" b="1" dirty="0">
                <a:solidFill>
                  <a:srgbClr val="000000"/>
                </a:solidFill>
              </a:rPr>
              <a:t>グローバル</a:t>
            </a:r>
            <a:endParaRPr lang="en-US" altLang="ja-JP" sz="1200" b="1" dirty="0">
              <a:solidFill>
                <a:srgbClr val="000000"/>
              </a:solidFill>
            </a:endParaRPr>
          </a:p>
          <a:p>
            <a:pPr algn="ctr"/>
            <a:r>
              <a:rPr lang="en-US" altLang="ja-JP" sz="1200" b="1" dirty="0">
                <a:solidFill>
                  <a:srgbClr val="000000"/>
                </a:solidFill>
              </a:rPr>
              <a:t>B2B N/W</a:t>
            </a:r>
          </a:p>
        </p:txBody>
      </p:sp>
      <p:sp>
        <p:nvSpPr>
          <p:cNvPr id="114" name="角丸四角形 113"/>
          <p:cNvSpPr/>
          <p:nvPr/>
        </p:nvSpPr>
        <p:spPr>
          <a:xfrm>
            <a:off x="4409372" y="2330760"/>
            <a:ext cx="557221"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貨物情報</a:t>
            </a:r>
          </a:p>
        </p:txBody>
      </p:sp>
      <p:sp>
        <p:nvSpPr>
          <p:cNvPr id="115" name="角丸四角形 114"/>
          <p:cNvSpPr/>
          <p:nvPr/>
        </p:nvSpPr>
        <p:spPr>
          <a:xfrm>
            <a:off x="4954095" y="2326010"/>
            <a:ext cx="498497"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通関情報</a:t>
            </a:r>
          </a:p>
        </p:txBody>
      </p:sp>
      <p:sp>
        <p:nvSpPr>
          <p:cNvPr id="116" name="角丸四角形 115"/>
          <p:cNvSpPr/>
          <p:nvPr/>
        </p:nvSpPr>
        <p:spPr>
          <a:xfrm>
            <a:off x="5452592" y="2320677"/>
            <a:ext cx="485565"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船積情報</a:t>
            </a:r>
          </a:p>
        </p:txBody>
      </p:sp>
      <p:sp>
        <p:nvSpPr>
          <p:cNvPr id="117" name="角丸四角形 116"/>
          <p:cNvSpPr/>
          <p:nvPr/>
        </p:nvSpPr>
        <p:spPr>
          <a:xfrm>
            <a:off x="5946949" y="2316485"/>
            <a:ext cx="625872" cy="38444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コンテナ</a:t>
            </a:r>
            <a:endParaRPr lang="en-US" altLang="ja-JP" sz="1000" b="1" dirty="0">
              <a:solidFill>
                <a:srgbClr val="000000"/>
              </a:solidFill>
            </a:endParaRPr>
          </a:p>
          <a:p>
            <a:pPr algn="ctr"/>
            <a:r>
              <a:rPr lang="ja-JP" altLang="en-US" sz="1000" b="1" dirty="0">
                <a:solidFill>
                  <a:srgbClr val="000000"/>
                </a:solidFill>
              </a:rPr>
              <a:t>情報</a:t>
            </a:r>
          </a:p>
        </p:txBody>
      </p:sp>
      <p:sp>
        <p:nvSpPr>
          <p:cNvPr id="118" name="角丸四角形 117"/>
          <p:cNvSpPr/>
          <p:nvPr/>
        </p:nvSpPr>
        <p:spPr>
          <a:xfrm>
            <a:off x="6594055" y="2311127"/>
            <a:ext cx="664689" cy="39399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b="1" dirty="0">
                <a:solidFill>
                  <a:srgbClr val="000000"/>
                </a:solidFill>
              </a:rPr>
              <a:t>ステータス</a:t>
            </a:r>
          </a:p>
        </p:txBody>
      </p:sp>
      <p:sp>
        <p:nvSpPr>
          <p:cNvPr id="119" name="ホームベース 118"/>
          <p:cNvSpPr/>
          <p:nvPr/>
        </p:nvSpPr>
        <p:spPr>
          <a:xfrm flipH="1">
            <a:off x="7633114" y="3891136"/>
            <a:ext cx="830862"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輸入申告</a:t>
            </a:r>
          </a:p>
        </p:txBody>
      </p:sp>
      <p:sp>
        <p:nvSpPr>
          <p:cNvPr id="120" name="ホームベース 119"/>
          <p:cNvSpPr/>
          <p:nvPr/>
        </p:nvSpPr>
        <p:spPr>
          <a:xfrm>
            <a:off x="3013524" y="2204509"/>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船積通知</a:t>
            </a:r>
          </a:p>
        </p:txBody>
      </p:sp>
      <p:sp>
        <p:nvSpPr>
          <p:cNvPr id="121" name="ホームベース 120"/>
          <p:cNvSpPr/>
          <p:nvPr/>
        </p:nvSpPr>
        <p:spPr>
          <a:xfrm>
            <a:off x="7820740" y="1965970"/>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輸出側文書</a:t>
            </a:r>
          </a:p>
        </p:txBody>
      </p:sp>
      <p:sp>
        <p:nvSpPr>
          <p:cNvPr id="122" name="ホームベース 121"/>
          <p:cNvSpPr/>
          <p:nvPr/>
        </p:nvSpPr>
        <p:spPr>
          <a:xfrm rot="16200000" flipV="1">
            <a:off x="4828718" y="2783757"/>
            <a:ext cx="402805" cy="265876"/>
          </a:xfrm>
          <a:prstGeom prst="homePlate">
            <a:avLst>
              <a:gd name="adj" fmla="val 27954"/>
            </a:avLst>
          </a:prstGeom>
          <a:solidFill>
            <a:srgbClr val="99FF66"/>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123" name="テキスト ボックス 122"/>
          <p:cNvSpPr txBox="1"/>
          <p:nvPr/>
        </p:nvSpPr>
        <p:spPr>
          <a:xfrm>
            <a:off x="4314340" y="2814232"/>
            <a:ext cx="1468994" cy="253916"/>
          </a:xfrm>
          <a:prstGeom prst="rect">
            <a:avLst/>
          </a:prstGeom>
          <a:noFill/>
        </p:spPr>
        <p:txBody>
          <a:bodyPr wrap="square" rtlCol="0">
            <a:spAutoFit/>
          </a:bodyPr>
          <a:lstStyle/>
          <a:p>
            <a:pPr algn="ctr"/>
            <a:r>
              <a:rPr lang="ja-JP" altLang="en-US" sz="1050" b="1" dirty="0">
                <a:solidFill>
                  <a:srgbClr val="000000"/>
                </a:solidFill>
              </a:rPr>
              <a:t>リアルタイム連携</a:t>
            </a:r>
          </a:p>
        </p:txBody>
      </p:sp>
      <p:sp>
        <p:nvSpPr>
          <p:cNvPr id="126" name="ホームベース 125"/>
          <p:cNvSpPr/>
          <p:nvPr/>
        </p:nvSpPr>
        <p:spPr>
          <a:xfrm rot="16200000" flipV="1">
            <a:off x="7013333" y="4688167"/>
            <a:ext cx="707810" cy="265876"/>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125" name="テキスト ボックス 124"/>
          <p:cNvSpPr txBox="1"/>
          <p:nvPr/>
        </p:nvSpPr>
        <p:spPr>
          <a:xfrm>
            <a:off x="6868728" y="4789348"/>
            <a:ext cx="1063503" cy="253916"/>
          </a:xfrm>
          <a:prstGeom prst="rect">
            <a:avLst/>
          </a:prstGeom>
          <a:noFill/>
        </p:spPr>
        <p:txBody>
          <a:bodyPr wrap="square" rtlCol="0">
            <a:spAutoFit/>
          </a:bodyPr>
          <a:lstStyle/>
          <a:p>
            <a:pPr algn="ctr"/>
            <a:r>
              <a:rPr lang="ja-JP" altLang="en-US" sz="1050" b="1" dirty="0">
                <a:solidFill>
                  <a:srgbClr val="000000"/>
                </a:solidFill>
              </a:rPr>
              <a:t>デバンニング</a:t>
            </a:r>
          </a:p>
        </p:txBody>
      </p:sp>
      <p:sp>
        <p:nvSpPr>
          <p:cNvPr id="128" name="ホームベース 127"/>
          <p:cNvSpPr/>
          <p:nvPr/>
        </p:nvSpPr>
        <p:spPr>
          <a:xfrm rot="16200000" flipV="1">
            <a:off x="4625370" y="5149829"/>
            <a:ext cx="923327" cy="265876"/>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129" name="テキスト ボックス 128"/>
          <p:cNvSpPr txBox="1"/>
          <p:nvPr/>
        </p:nvSpPr>
        <p:spPr>
          <a:xfrm>
            <a:off x="4607023" y="5057578"/>
            <a:ext cx="937242" cy="253916"/>
          </a:xfrm>
          <a:prstGeom prst="rect">
            <a:avLst/>
          </a:prstGeom>
          <a:noFill/>
        </p:spPr>
        <p:txBody>
          <a:bodyPr wrap="square" rtlCol="0">
            <a:spAutoFit/>
          </a:bodyPr>
          <a:lstStyle/>
          <a:p>
            <a:pPr algn="ctr"/>
            <a:r>
              <a:rPr lang="ja-JP" altLang="en-US" sz="1050" b="1" dirty="0">
                <a:solidFill>
                  <a:srgbClr val="000000"/>
                </a:solidFill>
              </a:rPr>
              <a:t>出港</a:t>
            </a:r>
          </a:p>
        </p:txBody>
      </p:sp>
      <p:sp>
        <p:nvSpPr>
          <p:cNvPr id="130" name="ホームベース 129"/>
          <p:cNvSpPr/>
          <p:nvPr/>
        </p:nvSpPr>
        <p:spPr>
          <a:xfrm rot="16200000" flipV="1">
            <a:off x="6127947" y="4906477"/>
            <a:ext cx="1348610" cy="265876"/>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131" name="テキスト ボックス 130"/>
          <p:cNvSpPr txBox="1"/>
          <p:nvPr/>
        </p:nvSpPr>
        <p:spPr>
          <a:xfrm>
            <a:off x="6330292" y="4789348"/>
            <a:ext cx="937242" cy="253916"/>
          </a:xfrm>
          <a:prstGeom prst="rect">
            <a:avLst/>
          </a:prstGeom>
          <a:noFill/>
        </p:spPr>
        <p:txBody>
          <a:bodyPr wrap="square" rtlCol="0">
            <a:spAutoFit/>
          </a:bodyPr>
          <a:lstStyle/>
          <a:p>
            <a:pPr algn="ctr"/>
            <a:r>
              <a:rPr lang="ja-JP" altLang="en-US" sz="1050" b="1" dirty="0">
                <a:solidFill>
                  <a:srgbClr val="000000"/>
                </a:solidFill>
              </a:rPr>
              <a:t>入港</a:t>
            </a:r>
          </a:p>
        </p:txBody>
      </p:sp>
      <p:sp>
        <p:nvSpPr>
          <p:cNvPr id="132" name="ホームベース 131"/>
          <p:cNvSpPr/>
          <p:nvPr/>
        </p:nvSpPr>
        <p:spPr>
          <a:xfrm flipH="1">
            <a:off x="7633114" y="3531096"/>
            <a:ext cx="830862"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保税搬入</a:t>
            </a:r>
          </a:p>
        </p:txBody>
      </p:sp>
      <p:sp>
        <p:nvSpPr>
          <p:cNvPr id="133" name="ホームベース 132"/>
          <p:cNvSpPr/>
          <p:nvPr/>
        </p:nvSpPr>
        <p:spPr>
          <a:xfrm rot="16200000" flipV="1">
            <a:off x="6592666" y="2985160"/>
            <a:ext cx="758180" cy="265876"/>
          </a:xfrm>
          <a:prstGeom prst="homePlate">
            <a:avLst>
              <a:gd name="adj" fmla="val 27954"/>
            </a:avLst>
          </a:prstGeom>
          <a:solidFill>
            <a:srgbClr val="99FF66"/>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rgbClr val="000000"/>
              </a:solidFill>
            </a:endParaRPr>
          </a:p>
        </p:txBody>
      </p:sp>
      <p:sp>
        <p:nvSpPr>
          <p:cNvPr id="134" name="テキスト ボックス 133"/>
          <p:cNvSpPr txBox="1"/>
          <p:nvPr/>
        </p:nvSpPr>
        <p:spPr>
          <a:xfrm>
            <a:off x="6270501" y="2989148"/>
            <a:ext cx="1468994" cy="253916"/>
          </a:xfrm>
          <a:prstGeom prst="rect">
            <a:avLst/>
          </a:prstGeom>
          <a:noFill/>
        </p:spPr>
        <p:txBody>
          <a:bodyPr wrap="square" rtlCol="0">
            <a:spAutoFit/>
          </a:bodyPr>
          <a:lstStyle/>
          <a:p>
            <a:pPr algn="ctr"/>
            <a:r>
              <a:rPr lang="ja-JP" altLang="en-US" sz="1050" b="1" dirty="0">
                <a:solidFill>
                  <a:srgbClr val="000000"/>
                </a:solidFill>
              </a:rPr>
              <a:t>情報連携</a:t>
            </a:r>
          </a:p>
        </p:txBody>
      </p:sp>
      <p:pic>
        <p:nvPicPr>
          <p:cNvPr id="135"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527478" y="3315115"/>
            <a:ext cx="465282" cy="306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 name="図 13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504094" y="3999299"/>
            <a:ext cx="288942" cy="357738"/>
          </a:xfrm>
          <a:prstGeom prst="rect">
            <a:avLst/>
          </a:prstGeom>
        </p:spPr>
      </p:pic>
      <p:sp>
        <p:nvSpPr>
          <p:cNvPr id="137" name="ホームベース 136"/>
          <p:cNvSpPr/>
          <p:nvPr/>
        </p:nvSpPr>
        <p:spPr>
          <a:xfrm flipH="1">
            <a:off x="7865758" y="2326010"/>
            <a:ext cx="830862"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貨物受領</a:t>
            </a:r>
          </a:p>
        </p:txBody>
      </p:sp>
      <p:sp>
        <p:nvSpPr>
          <p:cNvPr id="138" name="ホームベース 137"/>
          <p:cNvSpPr/>
          <p:nvPr/>
        </p:nvSpPr>
        <p:spPr>
          <a:xfrm flipH="1">
            <a:off x="3079992" y="2522984"/>
            <a:ext cx="830862"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ステータス</a:t>
            </a:r>
          </a:p>
        </p:txBody>
      </p:sp>
      <p:sp>
        <p:nvSpPr>
          <p:cNvPr id="9" name="正方形/長方形 8"/>
          <p:cNvSpPr/>
          <p:nvPr/>
        </p:nvSpPr>
        <p:spPr>
          <a:xfrm>
            <a:off x="8331060" y="1710744"/>
            <a:ext cx="353349" cy="38019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rgbClr val="FF0000"/>
                </a:solidFill>
              </a:rPr>
              <a:t>①</a:t>
            </a:r>
          </a:p>
        </p:txBody>
      </p:sp>
      <p:sp>
        <p:nvSpPr>
          <p:cNvPr id="73" name="正方形/長方形 72"/>
          <p:cNvSpPr/>
          <p:nvPr/>
        </p:nvSpPr>
        <p:spPr>
          <a:xfrm>
            <a:off x="3923106" y="2214800"/>
            <a:ext cx="353349" cy="38019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rgbClr val="FF0000"/>
                </a:solidFill>
              </a:rPr>
              <a:t>②</a:t>
            </a:r>
          </a:p>
        </p:txBody>
      </p:sp>
      <p:sp>
        <p:nvSpPr>
          <p:cNvPr id="74" name="正方形/長方形 73"/>
          <p:cNvSpPr/>
          <p:nvPr/>
        </p:nvSpPr>
        <p:spPr>
          <a:xfrm>
            <a:off x="2838842" y="4277103"/>
            <a:ext cx="353349" cy="38019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rgbClr val="FF0000"/>
                </a:solidFill>
              </a:rPr>
              <a:t>③</a:t>
            </a:r>
          </a:p>
        </p:txBody>
      </p:sp>
      <p:sp>
        <p:nvSpPr>
          <p:cNvPr id="75" name="正方形/長方形 74"/>
          <p:cNvSpPr/>
          <p:nvPr/>
        </p:nvSpPr>
        <p:spPr>
          <a:xfrm>
            <a:off x="5518361" y="3582952"/>
            <a:ext cx="353349" cy="38019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rgbClr val="FF0000"/>
                </a:solidFill>
              </a:rPr>
              <a:t>③</a:t>
            </a:r>
          </a:p>
        </p:txBody>
      </p:sp>
      <p:sp>
        <p:nvSpPr>
          <p:cNvPr id="77" name="正方形/長方形 76"/>
          <p:cNvSpPr/>
          <p:nvPr/>
        </p:nvSpPr>
        <p:spPr>
          <a:xfrm>
            <a:off x="7445959" y="4087008"/>
            <a:ext cx="353349" cy="38019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rgbClr val="FF0000"/>
                </a:solidFill>
              </a:rPr>
              <a:t>③</a:t>
            </a:r>
          </a:p>
        </p:txBody>
      </p:sp>
      <p:sp>
        <p:nvSpPr>
          <p:cNvPr id="78" name="ホームベース 77"/>
          <p:cNvSpPr/>
          <p:nvPr/>
        </p:nvSpPr>
        <p:spPr>
          <a:xfrm>
            <a:off x="2998212" y="1855591"/>
            <a:ext cx="997034" cy="288032"/>
          </a:xfrm>
          <a:prstGeom prst="homePlate">
            <a:avLst>
              <a:gd name="adj" fmla="val 27954"/>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b="1" dirty="0">
                <a:solidFill>
                  <a:srgbClr val="000000"/>
                </a:solidFill>
              </a:rPr>
              <a:t>出荷指図</a:t>
            </a:r>
          </a:p>
        </p:txBody>
      </p:sp>
      <p:sp>
        <p:nvSpPr>
          <p:cNvPr id="102" name="ホームベース 101"/>
          <p:cNvSpPr/>
          <p:nvPr/>
        </p:nvSpPr>
        <p:spPr>
          <a:xfrm rot="5400000">
            <a:off x="8657150" y="2801769"/>
            <a:ext cx="823446" cy="265876"/>
          </a:xfrm>
          <a:prstGeom prst="homePlate">
            <a:avLst>
              <a:gd name="adj" fmla="val 27954"/>
            </a:avLst>
          </a:prstGeom>
          <a:solidFill>
            <a:schemeClr val="bg1"/>
          </a:solidFill>
          <a:ln>
            <a:solidFill>
              <a:schemeClr val="accent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100" b="1" dirty="0">
              <a:solidFill>
                <a:schemeClr val="tx1"/>
              </a:solidFill>
            </a:endParaRPr>
          </a:p>
        </p:txBody>
      </p:sp>
      <p:sp>
        <p:nvSpPr>
          <p:cNvPr id="103" name="テキスト ボックス 102"/>
          <p:cNvSpPr txBox="1"/>
          <p:nvPr/>
        </p:nvSpPr>
        <p:spPr>
          <a:xfrm>
            <a:off x="8596914" y="2811016"/>
            <a:ext cx="930565" cy="253916"/>
          </a:xfrm>
          <a:prstGeom prst="rect">
            <a:avLst/>
          </a:prstGeom>
          <a:noFill/>
        </p:spPr>
        <p:txBody>
          <a:bodyPr wrap="square" rtlCol="0">
            <a:spAutoFit/>
          </a:bodyPr>
          <a:lstStyle/>
          <a:p>
            <a:pPr algn="ctr"/>
            <a:r>
              <a:rPr lang="ja-JP" altLang="en-US" sz="1050" b="1" dirty="0"/>
              <a:t>荷受指図</a:t>
            </a:r>
          </a:p>
        </p:txBody>
      </p:sp>
      <p:sp>
        <p:nvSpPr>
          <p:cNvPr id="81" name="テキスト ボックス 80"/>
          <p:cNvSpPr txBox="1"/>
          <p:nvPr/>
        </p:nvSpPr>
        <p:spPr>
          <a:xfrm>
            <a:off x="221672" y="207818"/>
            <a:ext cx="2104571" cy="369332"/>
          </a:xfrm>
          <a:prstGeom prst="rect">
            <a:avLst/>
          </a:prstGeom>
          <a:noFill/>
          <a:ln>
            <a:solidFill>
              <a:schemeClr val="accent1"/>
            </a:solidFill>
          </a:ln>
        </p:spPr>
        <p:txBody>
          <a:bodyPr wrap="square" rtlCol="0">
            <a:spAutoFit/>
          </a:bodyPr>
          <a:lstStyle/>
          <a:p>
            <a:pPr algn="ctr"/>
            <a:r>
              <a:rPr kumimoji="1" lang="en-US" altLang="ja-JP" b="1" dirty="0"/>
              <a:t>CPS</a:t>
            </a:r>
            <a:endParaRPr kumimoji="1" lang="ja-JP" altLang="en-US" b="1" dirty="0"/>
          </a:p>
        </p:txBody>
      </p:sp>
      <p:sp>
        <p:nvSpPr>
          <p:cNvPr id="2" name="スライド番号プレースホルダー 1"/>
          <p:cNvSpPr>
            <a:spLocks noGrp="1"/>
          </p:cNvSpPr>
          <p:nvPr>
            <p:ph type="sldNum" sz="quarter" idx="12"/>
          </p:nvPr>
        </p:nvSpPr>
        <p:spPr/>
        <p:txBody>
          <a:bodyPr/>
          <a:lstStyle/>
          <a:p>
            <a:fld id="{CB4FD524-B8A5-4395-B9F4-C78AD24489BD}" type="slidenum">
              <a:rPr kumimoji="1" lang="ja-JP" altLang="en-US" smtClean="0"/>
              <a:t>36</a:t>
            </a:fld>
            <a:endParaRPr kumimoji="1" lang="ja-JP" altLang="en-US"/>
          </a:p>
        </p:txBody>
      </p:sp>
    </p:spTree>
    <p:extLst>
      <p:ext uri="{BB962C8B-B14F-4D97-AF65-F5344CB8AC3E}">
        <p14:creationId xmlns:p14="http://schemas.microsoft.com/office/powerpoint/2010/main" val="17413037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片側の 2 つの角を切り取った四角形 434"/>
          <p:cNvSpPr/>
          <p:nvPr/>
        </p:nvSpPr>
        <p:spPr bwMode="gray">
          <a:xfrm>
            <a:off x="1148622" y="1792670"/>
            <a:ext cx="9910489" cy="5065331"/>
          </a:xfrm>
          <a:prstGeom prst="snip2SameRect">
            <a:avLst>
              <a:gd name="adj1" fmla="val 2624"/>
              <a:gd name="adj2" fmla="val 0"/>
            </a:avLst>
          </a:prstGeom>
          <a:gradFill flip="none" rotWithShape="1">
            <a:gsLst>
              <a:gs pos="0">
                <a:schemeClr val="bg1">
                  <a:lumMod val="90000"/>
                </a:schemeClr>
              </a:gs>
              <a:gs pos="49000">
                <a:schemeClr val="bg1"/>
              </a:gs>
              <a:gs pos="72000">
                <a:schemeClr val="bg1">
                  <a:lumMod val="95000"/>
                </a:schemeClr>
              </a:gs>
              <a:gs pos="39000">
                <a:schemeClr val="bg1">
                  <a:lumMod val="95000"/>
                </a:schemeClr>
              </a:gs>
              <a:gs pos="9000">
                <a:schemeClr val="bg1">
                  <a:lumMod val="76000"/>
                </a:schemeClr>
              </a:gs>
              <a:gs pos="100000">
                <a:schemeClr val="bg1"/>
              </a:gs>
            </a:gsLst>
            <a:lin ang="16200000" scaled="1"/>
            <a:tileRect/>
          </a:gradFill>
          <a:ln w="12700">
            <a:noFill/>
            <a:miter lim="800000"/>
            <a:headEnd/>
            <a:tailEnd/>
          </a:ln>
        </p:spPr>
        <p:txBody>
          <a:bodyPr lIns="68415" tIns="34208" rIns="68415" bIns="34208" rtlCol="0" anchor="ctr"/>
          <a:lstStyle/>
          <a:p>
            <a:pPr algn="ctr"/>
            <a:endParaRPr lang="ja-JP" altLang="en-US"/>
          </a:p>
        </p:txBody>
      </p:sp>
      <p:grpSp>
        <p:nvGrpSpPr>
          <p:cNvPr id="19" name="グループ化 18"/>
          <p:cNvGrpSpPr/>
          <p:nvPr/>
        </p:nvGrpSpPr>
        <p:grpSpPr>
          <a:xfrm>
            <a:off x="1738878" y="1380625"/>
            <a:ext cx="9070755" cy="6627503"/>
            <a:chOff x="770056" y="1799524"/>
            <a:chExt cx="11722207" cy="9278504"/>
          </a:xfrm>
        </p:grpSpPr>
        <p:sp>
          <p:nvSpPr>
            <p:cNvPr id="283" name="環状矢印 282"/>
            <p:cNvSpPr/>
            <p:nvPr/>
          </p:nvSpPr>
          <p:spPr>
            <a:xfrm>
              <a:off x="770056" y="1799524"/>
              <a:ext cx="11722207" cy="9278504"/>
            </a:xfrm>
            <a:prstGeom prst="circularArrow">
              <a:avLst>
                <a:gd name="adj1" fmla="val 5399"/>
                <a:gd name="adj2" fmla="val 524951"/>
                <a:gd name="adj3" fmla="val 18403126"/>
                <a:gd name="adj4" fmla="val 13534784"/>
                <a:gd name="adj5" fmla="val 4274"/>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bg1">
                    <a:lumMod val="85000"/>
                  </a:schemeClr>
                </a:solidFill>
              </a:endParaRPr>
            </a:p>
          </p:txBody>
        </p:sp>
        <p:sp>
          <p:nvSpPr>
            <p:cNvPr id="284" name="テキスト ボックス 283"/>
            <p:cNvSpPr txBox="1"/>
            <p:nvPr/>
          </p:nvSpPr>
          <p:spPr>
            <a:xfrm>
              <a:off x="3339351" y="2269446"/>
              <a:ext cx="6622906" cy="2807607"/>
            </a:xfrm>
            <a:prstGeom prst="rect">
              <a:avLst/>
            </a:prstGeom>
            <a:noFill/>
          </p:spPr>
          <p:txBody>
            <a:bodyPr spcFirstLastPara="1" wrap="square" lIns="128016" tIns="64008" rIns="128016" bIns="64008" numCol="1" rtlCol="0">
              <a:prstTxWarp prst="textArchUp">
                <a:avLst>
                  <a:gd name="adj" fmla="val 107873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分析・シミュレーションによる試行</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 name="グループ化 3"/>
          <p:cNvGrpSpPr/>
          <p:nvPr/>
        </p:nvGrpSpPr>
        <p:grpSpPr>
          <a:xfrm>
            <a:off x="2187157" y="1537404"/>
            <a:ext cx="5330937" cy="4915480"/>
            <a:chOff x="545376" y="1428467"/>
            <a:chExt cx="6889211" cy="6881672"/>
          </a:xfrm>
        </p:grpSpPr>
        <p:sp>
          <p:nvSpPr>
            <p:cNvPr id="287" name="環状矢印 286"/>
            <p:cNvSpPr/>
            <p:nvPr/>
          </p:nvSpPr>
          <p:spPr>
            <a:xfrm rot="15233340">
              <a:off x="549146" y="1424697"/>
              <a:ext cx="6881672" cy="6889211"/>
            </a:xfrm>
            <a:prstGeom prst="circularArrow">
              <a:avLst>
                <a:gd name="adj1" fmla="val 7107"/>
                <a:gd name="adj2" fmla="val 524951"/>
                <a:gd name="adj3" fmla="val 18329091"/>
                <a:gd name="adj4" fmla="val 1508147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8" name="テキスト ボックス 287"/>
            <p:cNvSpPr txBox="1"/>
            <p:nvPr/>
          </p:nvSpPr>
          <p:spPr>
            <a:xfrm rot="15834362">
              <a:off x="18738" y="4099942"/>
              <a:ext cx="3946734" cy="1894123"/>
            </a:xfrm>
            <a:prstGeom prst="rect">
              <a:avLst/>
            </a:prstGeom>
            <a:noFill/>
          </p:spPr>
          <p:txBody>
            <a:bodyPr spcFirstLastPara="1" wrap="square" lIns="128016" tIns="64008" rIns="128016" bIns="64008" numCol="1" rtlCol="0">
              <a:prstTxWarp prst="textArchUp">
                <a:avLst>
                  <a:gd name="adj" fmla="val 110731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現実社会を写し取る</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669" name="テキスト ボックス 668"/>
          <p:cNvSpPr txBox="1"/>
          <p:nvPr/>
        </p:nvSpPr>
        <p:spPr>
          <a:xfrm rot="20021697">
            <a:off x="2788176" y="2605725"/>
            <a:ext cx="1292089"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Cyber</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111" name="平行四辺形 110"/>
          <p:cNvSpPr/>
          <p:nvPr/>
        </p:nvSpPr>
        <p:spPr>
          <a:xfrm>
            <a:off x="1265629" y="4862798"/>
            <a:ext cx="9728343" cy="1305774"/>
          </a:xfrm>
          <a:prstGeom prst="parallelogram">
            <a:avLst>
              <a:gd name="adj" fmla="val 174704"/>
            </a:avLst>
          </a:prstGeom>
          <a:solidFill>
            <a:schemeClr val="accent1">
              <a:lumMod val="20000"/>
              <a:lumOff val="80000"/>
            </a:schemeClr>
          </a:solidFill>
          <a:ln w="127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226" name="テキスト ボックス 225"/>
          <p:cNvSpPr txBox="1"/>
          <p:nvPr/>
        </p:nvSpPr>
        <p:spPr>
          <a:xfrm rot="19796361">
            <a:off x="1044605" y="5206617"/>
            <a:ext cx="2984898"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Physical</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623" name="平行四辺形 622"/>
          <p:cNvSpPr/>
          <p:nvPr/>
        </p:nvSpPr>
        <p:spPr>
          <a:xfrm>
            <a:off x="3313503" y="4904098"/>
            <a:ext cx="2133120"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622" name="Picture 2" descr="W:\MyDocument\デスクトップ\CPS\内部資料\20160104_報告書4～6章\a1-03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7285" y="4761704"/>
            <a:ext cx="521907" cy="294545"/>
          </a:xfrm>
          <a:prstGeom prst="rect">
            <a:avLst/>
          </a:prstGeom>
          <a:noFill/>
          <a:extLst>
            <a:ext uri="{909E8E84-426E-40DD-AFC4-6F175D3DCCD1}">
              <a14:hiddenFill xmlns:a14="http://schemas.microsoft.com/office/drawing/2010/main">
                <a:solidFill>
                  <a:srgbClr val="FFFFFF"/>
                </a:solidFill>
              </a14:hiddenFill>
            </a:ext>
          </a:extLst>
        </p:spPr>
      </p:pic>
      <p:sp>
        <p:nvSpPr>
          <p:cNvPr id="624" name="円/楕円 623"/>
          <p:cNvSpPr/>
          <p:nvPr/>
        </p:nvSpPr>
        <p:spPr>
          <a:xfrm>
            <a:off x="3571429" y="480781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行政</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5" name="円/楕円 624"/>
          <p:cNvSpPr/>
          <p:nvPr/>
        </p:nvSpPr>
        <p:spPr>
          <a:xfrm>
            <a:off x="4158561" y="4827745"/>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人口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6" name="円/楕円 625"/>
          <p:cNvSpPr/>
          <p:nvPr/>
        </p:nvSpPr>
        <p:spPr>
          <a:xfrm>
            <a:off x="3854773" y="494473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気象</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7" name="平行四辺形 626"/>
          <p:cNvSpPr/>
          <p:nvPr/>
        </p:nvSpPr>
        <p:spPr>
          <a:xfrm>
            <a:off x="4972510" y="4904098"/>
            <a:ext cx="2824211"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495" name="Picture 4" descr="W:\MyDocument\デスクトップ\CPS\内部資料\20151116_畠中様依頼\neta\a4-00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689" y="4768821"/>
            <a:ext cx="455014" cy="331505"/>
          </a:xfrm>
          <a:prstGeom prst="rect">
            <a:avLst/>
          </a:prstGeom>
          <a:noFill/>
          <a:extLst>
            <a:ext uri="{909E8E84-426E-40DD-AFC4-6F175D3DCCD1}">
              <a14:hiddenFill xmlns:a14="http://schemas.microsoft.com/office/drawing/2010/main">
                <a:solidFill>
                  <a:srgbClr val="FFFFFF"/>
                </a:solidFill>
              </a14:hiddenFill>
            </a:ext>
          </a:extLst>
        </p:spPr>
      </p:pic>
      <p:sp>
        <p:nvSpPr>
          <p:cNvPr id="112" name="平行四辺形 111"/>
          <p:cNvSpPr/>
          <p:nvPr/>
        </p:nvSpPr>
        <p:spPr>
          <a:xfrm>
            <a:off x="1595751" y="5367458"/>
            <a:ext cx="8210086" cy="737615"/>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394" name="テキスト ボックス 393"/>
          <p:cNvSpPr txBox="1"/>
          <p:nvPr/>
        </p:nvSpPr>
        <p:spPr>
          <a:xfrm>
            <a:off x="8104457" y="5900609"/>
            <a:ext cx="602685"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71" name="円/楕円 770"/>
          <p:cNvSpPr/>
          <p:nvPr/>
        </p:nvSpPr>
        <p:spPr>
          <a:xfrm>
            <a:off x="5873489" y="4816160"/>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使用水道</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2" name="円/楕円 771"/>
          <p:cNvSpPr/>
          <p:nvPr/>
        </p:nvSpPr>
        <p:spPr>
          <a:xfrm>
            <a:off x="6475239" y="47877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使用電力</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3" name="円/楕円 772"/>
          <p:cNvSpPr/>
          <p:nvPr/>
        </p:nvSpPr>
        <p:spPr>
          <a:xfrm>
            <a:off x="5483885" y="4927677"/>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自動車</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21" name="図 6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680467" y="5355583"/>
            <a:ext cx="570949" cy="205714"/>
          </a:xfrm>
          <a:prstGeom prst="rect">
            <a:avLst/>
          </a:prstGeom>
        </p:spPr>
      </p:pic>
      <p:pic>
        <p:nvPicPr>
          <p:cNvPr id="774" name="図 7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33571" y="5373726"/>
            <a:ext cx="570949" cy="205714"/>
          </a:xfrm>
          <a:prstGeom prst="rect">
            <a:avLst/>
          </a:prstGeom>
        </p:spPr>
      </p:pic>
      <p:grpSp>
        <p:nvGrpSpPr>
          <p:cNvPr id="11" name="グループ化 10"/>
          <p:cNvGrpSpPr/>
          <p:nvPr/>
        </p:nvGrpSpPr>
        <p:grpSpPr>
          <a:xfrm>
            <a:off x="6733945" y="5309481"/>
            <a:ext cx="767036" cy="497329"/>
            <a:chOff x="7225221" y="6620472"/>
            <a:chExt cx="991246" cy="696260"/>
          </a:xfrm>
        </p:grpSpPr>
        <p:grpSp>
          <p:nvGrpSpPr>
            <p:cNvPr id="785" name="グループ化 784"/>
            <p:cNvGrpSpPr/>
            <p:nvPr/>
          </p:nvGrpSpPr>
          <p:grpSpPr>
            <a:xfrm>
              <a:off x="7496467" y="6620472"/>
              <a:ext cx="720000" cy="540000"/>
              <a:chOff x="9643762" y="4707700"/>
              <a:chExt cx="709200" cy="492685"/>
            </a:xfrm>
          </p:grpSpPr>
          <p:sp>
            <p:nvSpPr>
              <p:cNvPr id="786" name="角丸四角形 785"/>
              <p:cNvSpPr/>
              <p:nvPr/>
            </p:nvSpPr>
            <p:spPr>
              <a:xfrm>
                <a:off x="9643762" y="4707700"/>
                <a:ext cx="709200" cy="439200"/>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787" name="角丸四角形 786"/>
              <p:cNvSpPr/>
              <p:nvPr/>
            </p:nvSpPr>
            <p:spPr>
              <a:xfrm>
                <a:off x="9668683" y="4726479"/>
                <a:ext cx="657491" cy="398254"/>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nvGrpSpPr>
              <p:cNvPr id="788" name="グループ化 787"/>
              <p:cNvGrpSpPr/>
              <p:nvPr/>
            </p:nvGrpSpPr>
            <p:grpSpPr>
              <a:xfrm>
                <a:off x="9704269" y="4761661"/>
                <a:ext cx="318996" cy="178222"/>
                <a:chOff x="6080260" y="4869160"/>
                <a:chExt cx="351574" cy="216024"/>
              </a:xfrm>
            </p:grpSpPr>
            <p:sp>
              <p:nvSpPr>
                <p:cNvPr id="812" name="角丸四角形 811"/>
                <p:cNvSpPr/>
                <p:nvPr/>
              </p:nvSpPr>
              <p:spPr>
                <a:xfrm>
                  <a:off x="6249152"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3" name="角丸四角形 812"/>
                <p:cNvSpPr/>
                <p:nvPr/>
              </p:nvSpPr>
              <p:spPr>
                <a:xfrm>
                  <a:off x="6359834"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4" name="カギ線コネクタ 813"/>
                <p:cNvCxnSpPr>
                  <a:stCxn id="812" idx="2"/>
                  <a:endCxn id="813" idx="0"/>
                </p:cNvCxnSpPr>
                <p:nvPr/>
              </p:nvCxnSpPr>
              <p:spPr>
                <a:xfrm rot="5400000" flipH="1" flipV="1">
                  <a:off x="6268493" y="4957843"/>
                  <a:ext cx="144000" cy="110682"/>
                </a:xfrm>
                <a:prstGeom prst="bentConnector5">
                  <a:avLst>
                    <a:gd name="adj1" fmla="val -26458"/>
                    <a:gd name="adj2" fmla="val 50000"/>
                    <a:gd name="adj3" fmla="val 109922"/>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5" name="角丸四角形 814"/>
                <p:cNvSpPr/>
                <p:nvPr/>
              </p:nvSpPr>
              <p:spPr>
                <a:xfrm>
                  <a:off x="6177136" y="4869160"/>
                  <a:ext cx="7200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6" name="カギ線コネクタ 815"/>
                <p:cNvCxnSpPr>
                  <a:stCxn id="815" idx="2"/>
                  <a:endCxn id="812" idx="0"/>
                </p:cNvCxnSpPr>
                <p:nvPr/>
              </p:nvCxnSpPr>
              <p:spPr>
                <a:xfrm rot="16200000" flipH="1">
                  <a:off x="6235992" y="4892023"/>
                  <a:ext cx="26305" cy="72016"/>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7" name="角丸四角形 816"/>
                <p:cNvSpPr/>
                <p:nvPr/>
              </p:nvSpPr>
              <p:spPr>
                <a:xfrm>
                  <a:off x="6080260" y="4979591"/>
                  <a:ext cx="132876" cy="105593"/>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8" name="角丸四角形 817"/>
                <p:cNvSpPr/>
                <p:nvPr/>
              </p:nvSpPr>
              <p:spPr>
                <a:xfrm>
                  <a:off x="6154276"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9" name="角丸四角形 818"/>
                <p:cNvSpPr/>
                <p:nvPr/>
              </p:nvSpPr>
              <p:spPr>
                <a:xfrm>
                  <a:off x="6092743"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0" name="角丸四角形 819"/>
                <p:cNvSpPr/>
                <p:nvPr/>
              </p:nvSpPr>
              <p:spPr>
                <a:xfrm>
                  <a:off x="6258937" y="4993533"/>
                  <a:ext cx="50400"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1" name="角丸四角形 820"/>
                <p:cNvSpPr/>
                <p:nvPr/>
              </p:nvSpPr>
              <p:spPr>
                <a:xfrm>
                  <a:off x="6370860" y="5017938"/>
                  <a:ext cx="50400" cy="54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2" name="円柱 821"/>
                <p:cNvSpPr/>
                <p:nvPr/>
              </p:nvSpPr>
              <p:spPr>
                <a:xfrm>
                  <a:off x="6088469" y="4869160"/>
                  <a:ext cx="72000" cy="45719"/>
                </a:xfrm>
                <a:prstGeom prst="ca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23" name="カギ線コネクタ 822"/>
                <p:cNvCxnSpPr>
                  <a:stCxn id="822" idx="3"/>
                  <a:endCxn id="817" idx="0"/>
                </p:cNvCxnSpPr>
                <p:nvPr/>
              </p:nvCxnSpPr>
              <p:spPr>
                <a:xfrm rot="16200000" flipH="1">
                  <a:off x="6103227" y="4936120"/>
                  <a:ext cx="64712" cy="22229"/>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4" name="カギ線コネクタ 823"/>
                <p:cNvCxnSpPr>
                  <a:stCxn id="819" idx="2"/>
                  <a:endCxn id="820" idx="1"/>
                </p:cNvCxnSpPr>
                <p:nvPr/>
              </p:nvCxnSpPr>
              <p:spPr>
                <a:xfrm rot="5400000" flipH="1" flipV="1">
                  <a:off x="6166778" y="4983343"/>
                  <a:ext cx="40984" cy="143334"/>
                </a:xfrm>
                <a:prstGeom prst="bentConnector4">
                  <a:avLst>
                    <a:gd name="adj1" fmla="val -127825"/>
                    <a:gd name="adj2" fmla="val 81233"/>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89" name="グループ化 788"/>
              <p:cNvGrpSpPr/>
              <p:nvPr/>
            </p:nvGrpSpPr>
            <p:grpSpPr>
              <a:xfrm>
                <a:off x="9721555" y="4999290"/>
                <a:ext cx="490443" cy="87119"/>
                <a:chOff x="7626794" y="4713900"/>
                <a:chExt cx="348194" cy="236917"/>
              </a:xfrm>
            </p:grpSpPr>
            <p:sp>
              <p:nvSpPr>
                <p:cNvPr id="801" name="正方形/長方形 800"/>
                <p:cNvSpPr/>
                <p:nvPr/>
              </p:nvSpPr>
              <p:spPr>
                <a:xfrm>
                  <a:off x="7626794" y="4713900"/>
                  <a:ext cx="348194" cy="236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02" name="直線コネクタ 801"/>
                <p:cNvCxnSpPr/>
                <p:nvPr/>
              </p:nvCxnSpPr>
              <p:spPr>
                <a:xfrm flipH="1">
                  <a:off x="7668400" y="4790180"/>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3" name="直線コネクタ 802"/>
                <p:cNvCxnSpPr/>
                <p:nvPr/>
              </p:nvCxnSpPr>
              <p:spPr>
                <a:xfrm flipH="1" flipV="1">
                  <a:off x="7725279"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4" name="直線コネクタ 803"/>
                <p:cNvCxnSpPr/>
                <p:nvPr/>
              </p:nvCxnSpPr>
              <p:spPr>
                <a:xfrm flipH="1">
                  <a:off x="7778847" y="4782468"/>
                  <a:ext cx="56867" cy="5198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5" name="直線コネクタ 804"/>
                <p:cNvCxnSpPr/>
                <p:nvPr/>
              </p:nvCxnSpPr>
              <p:spPr>
                <a:xfrm flipH="1">
                  <a:off x="7886094" y="4734329"/>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6" name="直線コネクタ 805"/>
                <p:cNvCxnSpPr/>
                <p:nvPr/>
              </p:nvCxnSpPr>
              <p:spPr>
                <a:xfrm flipH="1" flipV="1">
                  <a:off x="7835264"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7" name="直線コネクタ 806"/>
                <p:cNvCxnSpPr/>
                <p:nvPr/>
              </p:nvCxnSpPr>
              <p:spPr>
                <a:xfrm flipH="1">
                  <a:off x="7668401" y="4842775"/>
                  <a:ext cx="56867" cy="83183"/>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8" name="直線コネクタ 807"/>
                <p:cNvCxnSpPr/>
                <p:nvPr/>
              </p:nvCxnSpPr>
              <p:spPr>
                <a:xfrm flipH="1" flipV="1">
                  <a:off x="7725280"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9" name="直線コネクタ 808"/>
                <p:cNvCxnSpPr/>
                <p:nvPr/>
              </p:nvCxnSpPr>
              <p:spPr>
                <a:xfrm flipH="1">
                  <a:off x="7778848" y="4836606"/>
                  <a:ext cx="56867" cy="41591"/>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0" name="直線コネクタ 809"/>
                <p:cNvCxnSpPr/>
                <p:nvPr/>
              </p:nvCxnSpPr>
              <p:spPr>
                <a:xfrm flipH="1">
                  <a:off x="7890093" y="4881924"/>
                  <a:ext cx="56867" cy="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1" name="直線コネクタ 810"/>
                <p:cNvCxnSpPr/>
                <p:nvPr/>
              </p:nvCxnSpPr>
              <p:spPr>
                <a:xfrm flipH="1" flipV="1">
                  <a:off x="7835265"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0" name="グループ化 789"/>
              <p:cNvGrpSpPr/>
              <p:nvPr/>
            </p:nvGrpSpPr>
            <p:grpSpPr>
              <a:xfrm>
                <a:off x="10083754" y="4780151"/>
                <a:ext cx="130657" cy="40917"/>
                <a:chOff x="6504316" y="4908577"/>
                <a:chExt cx="144000" cy="49596"/>
              </a:xfrm>
            </p:grpSpPr>
            <p:cxnSp>
              <p:nvCxnSpPr>
                <p:cNvPr id="797" name="直線コネクタ 796"/>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8" name="直線コネクタ 797"/>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9" name="直線コネクタ 798"/>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0" name="直線コネクタ 799"/>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1" name="グループ化 790"/>
              <p:cNvGrpSpPr/>
              <p:nvPr/>
            </p:nvGrpSpPr>
            <p:grpSpPr>
              <a:xfrm>
                <a:off x="10083754" y="4880475"/>
                <a:ext cx="130657" cy="40917"/>
                <a:chOff x="6504316" y="4908577"/>
                <a:chExt cx="144000" cy="49596"/>
              </a:xfrm>
            </p:grpSpPr>
            <p:cxnSp>
              <p:nvCxnSpPr>
                <p:cNvPr id="793" name="直線コネクタ 79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4" name="直線コネクタ 79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5" name="直線コネクタ 79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6" name="直線コネクタ 79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sp>
            <p:nvSpPr>
              <p:cNvPr id="792" name="片側の 2 つの角を丸めた四角形 791"/>
              <p:cNvSpPr/>
              <p:nvPr/>
            </p:nvSpPr>
            <p:spPr>
              <a:xfrm rot="10800000">
                <a:off x="9643762" y="5164385"/>
                <a:ext cx="709200" cy="36000"/>
              </a:xfrm>
              <a:prstGeom prst="round2SameRect">
                <a:avLst>
                  <a:gd name="adj1" fmla="val 50000"/>
                  <a:gd name="adj2" fmla="val 0"/>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p>
            </p:txBody>
          </p:sp>
        </p:grpSp>
        <p:grpSp>
          <p:nvGrpSpPr>
            <p:cNvPr id="328" name="グループ化 327"/>
            <p:cNvGrpSpPr/>
            <p:nvPr/>
          </p:nvGrpSpPr>
          <p:grpSpPr>
            <a:xfrm>
              <a:off x="7225221" y="6776732"/>
              <a:ext cx="324000" cy="540000"/>
              <a:chOff x="5029022" y="5514070"/>
              <a:chExt cx="230507" cy="367481"/>
            </a:xfrm>
            <a:effectLst>
              <a:outerShdw blurRad="76200" dir="18900000" sy="23000" kx="-1200000" algn="bl" rotWithShape="0">
                <a:prstClr val="black">
                  <a:alpha val="20000"/>
                </a:prstClr>
              </a:outerShdw>
            </a:effectLst>
          </p:grpSpPr>
          <p:sp>
            <p:nvSpPr>
              <p:cNvPr id="329" name="円/楕円 328"/>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30" name="片側の 2 つの角を丸めた四角形 329"/>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39" name="円/楕円 938"/>
          <p:cNvSpPr/>
          <p:nvPr/>
        </p:nvSpPr>
        <p:spPr>
          <a:xfrm>
            <a:off x="6143857" y="49555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生活</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51" name="グループ化 250"/>
          <p:cNvGrpSpPr/>
          <p:nvPr/>
        </p:nvGrpSpPr>
        <p:grpSpPr>
          <a:xfrm>
            <a:off x="2344612" y="5465171"/>
            <a:ext cx="1643571" cy="546726"/>
            <a:chOff x="3191402" y="5482403"/>
            <a:chExt cx="1793435" cy="665337"/>
          </a:xfrm>
          <a:effectLst>
            <a:outerShdw blurRad="76200" dir="18900000" sy="23000" kx="-1200000" algn="bl" rotWithShape="0">
              <a:prstClr val="black">
                <a:alpha val="20000"/>
              </a:prstClr>
            </a:outerShdw>
          </a:effectLst>
        </p:grpSpPr>
        <p:sp>
          <p:nvSpPr>
            <p:cNvPr id="252" name="円柱 251"/>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53" name="直方体 252"/>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4" name="直方体 253"/>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5" name="直方体 254"/>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6" name="グループ化 32"/>
            <p:cNvGrpSpPr/>
            <p:nvPr/>
          </p:nvGrpSpPr>
          <p:grpSpPr>
            <a:xfrm>
              <a:off x="3673465" y="5972690"/>
              <a:ext cx="138951" cy="143085"/>
              <a:chOff x="3752354" y="6199212"/>
              <a:chExt cx="216024" cy="216024"/>
            </a:xfrm>
          </p:grpSpPr>
          <p:sp>
            <p:nvSpPr>
              <p:cNvPr id="281" name="禁止 280"/>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82" name="円/楕円 281"/>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57" name="直方体 256"/>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8" name="グループ化 33"/>
            <p:cNvGrpSpPr/>
            <p:nvPr/>
          </p:nvGrpSpPr>
          <p:grpSpPr>
            <a:xfrm>
              <a:off x="3254534" y="5890556"/>
              <a:ext cx="103190" cy="136175"/>
              <a:chOff x="395536" y="3356992"/>
              <a:chExt cx="504056" cy="504056"/>
            </a:xfrm>
          </p:grpSpPr>
          <p:sp>
            <p:nvSpPr>
              <p:cNvPr id="279" name="アーチ 27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80" name="直線コネクタ 27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59" name="円柱 258"/>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0" name="直方体 259"/>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1" name="直方体 260"/>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2" name="直方体 261"/>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3" name="グループ化 32"/>
            <p:cNvGrpSpPr/>
            <p:nvPr/>
          </p:nvGrpSpPr>
          <p:grpSpPr>
            <a:xfrm>
              <a:off x="3943516" y="5713263"/>
              <a:ext cx="138951" cy="143085"/>
              <a:chOff x="3752354" y="6199212"/>
              <a:chExt cx="216024" cy="216024"/>
            </a:xfrm>
          </p:grpSpPr>
          <p:sp>
            <p:nvSpPr>
              <p:cNvPr id="277" name="禁止 27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78" name="円/楕円 27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64" name="直方体 263"/>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5" name="グループ化 33"/>
            <p:cNvGrpSpPr/>
            <p:nvPr/>
          </p:nvGrpSpPr>
          <p:grpSpPr>
            <a:xfrm>
              <a:off x="3524587" y="5631129"/>
              <a:ext cx="103190" cy="136175"/>
              <a:chOff x="395536" y="3356992"/>
              <a:chExt cx="504056" cy="504056"/>
            </a:xfrm>
          </p:grpSpPr>
          <p:sp>
            <p:nvSpPr>
              <p:cNvPr id="275" name="アーチ 27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6" name="直線コネクタ 27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66" name="平行四辺形 265"/>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7" name="直方体 266"/>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8" name="円柱 267"/>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9" name="直方体 268"/>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70" name="平行四辺形 269"/>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71" name="直方体 270"/>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72" name="グループ化 33"/>
            <p:cNvGrpSpPr/>
            <p:nvPr/>
          </p:nvGrpSpPr>
          <p:grpSpPr>
            <a:xfrm>
              <a:off x="4494905" y="5799950"/>
              <a:ext cx="116088" cy="153197"/>
              <a:chOff x="395536" y="3356992"/>
              <a:chExt cx="504056" cy="504056"/>
            </a:xfrm>
          </p:grpSpPr>
          <p:sp>
            <p:nvSpPr>
              <p:cNvPr id="273" name="アーチ 272"/>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4" name="直線コネクタ 273"/>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507" name="円/楕円 506"/>
          <p:cNvSpPr/>
          <p:nvPr/>
        </p:nvSpPr>
        <p:spPr>
          <a:xfrm>
            <a:off x="3151592" y="54046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9" name="円/楕円 508"/>
          <p:cNvSpPr/>
          <p:nvPr/>
        </p:nvSpPr>
        <p:spPr>
          <a:xfrm>
            <a:off x="3249298" y="580872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4" name="円/楕円 293"/>
          <p:cNvSpPr/>
          <p:nvPr/>
        </p:nvSpPr>
        <p:spPr>
          <a:xfrm>
            <a:off x="2354836" y="5469702"/>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0" name="円/楕円 299"/>
          <p:cNvSpPr/>
          <p:nvPr/>
        </p:nvSpPr>
        <p:spPr>
          <a:xfrm>
            <a:off x="3717106" y="55685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76" name="グループ化 775"/>
          <p:cNvGrpSpPr/>
          <p:nvPr/>
        </p:nvGrpSpPr>
        <p:grpSpPr>
          <a:xfrm>
            <a:off x="4756679" y="5466301"/>
            <a:ext cx="1650274" cy="559046"/>
            <a:chOff x="3191402" y="5482403"/>
            <a:chExt cx="1793435" cy="665337"/>
          </a:xfrm>
          <a:effectLst>
            <a:outerShdw blurRad="76200" dir="18900000" sy="23000" kx="-1200000" algn="bl" rotWithShape="0">
              <a:prstClr val="black">
                <a:alpha val="20000"/>
              </a:prstClr>
            </a:outerShdw>
          </a:effectLst>
        </p:grpSpPr>
        <p:sp>
          <p:nvSpPr>
            <p:cNvPr id="783" name="円柱 782"/>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784" name="直方体 783"/>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2" name="直方体 881"/>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3" name="直方体 882"/>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4" name="グループ化 32"/>
            <p:cNvGrpSpPr/>
            <p:nvPr/>
          </p:nvGrpSpPr>
          <p:grpSpPr>
            <a:xfrm>
              <a:off x="3673465" y="5972690"/>
              <a:ext cx="138951" cy="143085"/>
              <a:chOff x="3752354" y="6199212"/>
              <a:chExt cx="216024" cy="216024"/>
            </a:xfrm>
          </p:grpSpPr>
          <p:sp>
            <p:nvSpPr>
              <p:cNvPr id="937" name="禁止 93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8" name="円/楕円 93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886" name="直方体 885"/>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9" name="グループ化 33"/>
            <p:cNvGrpSpPr/>
            <p:nvPr/>
          </p:nvGrpSpPr>
          <p:grpSpPr>
            <a:xfrm>
              <a:off x="3254534" y="5890556"/>
              <a:ext cx="103190" cy="136175"/>
              <a:chOff x="395536" y="3356992"/>
              <a:chExt cx="504056" cy="504056"/>
            </a:xfrm>
          </p:grpSpPr>
          <p:sp>
            <p:nvSpPr>
              <p:cNvPr id="935" name="アーチ 93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6" name="直線コネクタ 93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893" name="円柱 892"/>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895" name="直方体 894"/>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6" name="直方体 895"/>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8" name="直方体 897"/>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99" name="グループ化 32"/>
            <p:cNvGrpSpPr/>
            <p:nvPr/>
          </p:nvGrpSpPr>
          <p:grpSpPr>
            <a:xfrm>
              <a:off x="3943516" y="5713263"/>
              <a:ext cx="138951" cy="143085"/>
              <a:chOff x="3752354" y="6199212"/>
              <a:chExt cx="216024" cy="216024"/>
            </a:xfrm>
          </p:grpSpPr>
          <p:sp>
            <p:nvSpPr>
              <p:cNvPr id="933" name="禁止 932"/>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4" name="円/楕円 933"/>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900" name="直方体 899"/>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04" name="グループ化 33"/>
            <p:cNvGrpSpPr/>
            <p:nvPr/>
          </p:nvGrpSpPr>
          <p:grpSpPr>
            <a:xfrm>
              <a:off x="3524587" y="5631129"/>
              <a:ext cx="103190" cy="136175"/>
              <a:chOff x="395536" y="3356992"/>
              <a:chExt cx="504056" cy="504056"/>
            </a:xfrm>
          </p:grpSpPr>
          <p:sp>
            <p:nvSpPr>
              <p:cNvPr id="931" name="アーチ 930"/>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2" name="直線コネクタ 931"/>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907" name="平行四辺形 906"/>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0" name="直方体 919"/>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3" name="円柱 922"/>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5" name="直方体 924"/>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6" name="平行四辺形 925"/>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7" name="直方体 926"/>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28" name="グループ化 33"/>
            <p:cNvGrpSpPr/>
            <p:nvPr/>
          </p:nvGrpSpPr>
          <p:grpSpPr>
            <a:xfrm>
              <a:off x="4494905" y="5799950"/>
              <a:ext cx="116088" cy="153197"/>
              <a:chOff x="395536" y="3356992"/>
              <a:chExt cx="504056" cy="504056"/>
            </a:xfrm>
          </p:grpSpPr>
          <p:sp>
            <p:nvSpPr>
              <p:cNvPr id="929" name="アーチ 92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0" name="直線コネクタ 92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777" name="円/楕円 776"/>
          <p:cNvSpPr/>
          <p:nvPr/>
        </p:nvSpPr>
        <p:spPr>
          <a:xfrm>
            <a:off x="7659971" y="5436160"/>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0" name="円/楕円 779"/>
          <p:cNvSpPr/>
          <p:nvPr/>
        </p:nvSpPr>
        <p:spPr>
          <a:xfrm>
            <a:off x="5503003" y="5805167"/>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1" name="円/楕円 780"/>
          <p:cNvSpPr/>
          <p:nvPr/>
        </p:nvSpPr>
        <p:spPr>
          <a:xfrm>
            <a:off x="7434745" y="565754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2" name="円/楕円 781"/>
          <p:cNvSpPr/>
          <p:nvPr/>
        </p:nvSpPr>
        <p:spPr>
          <a:xfrm>
            <a:off x="6222892" y="5564078"/>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1" name="平行四辺形 940"/>
          <p:cNvSpPr/>
          <p:nvPr/>
        </p:nvSpPr>
        <p:spPr>
          <a:xfrm>
            <a:off x="7323340" y="4904098"/>
            <a:ext cx="3129775"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42" name="テキスト ボックス 941"/>
          <p:cNvSpPr txBox="1"/>
          <p:nvPr/>
        </p:nvSpPr>
        <p:spPr>
          <a:xfrm>
            <a:off x="6645513" y="5044896"/>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生活者</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3" name="テキスト ボックス 942"/>
          <p:cNvSpPr txBox="1"/>
          <p:nvPr/>
        </p:nvSpPr>
        <p:spPr>
          <a:xfrm>
            <a:off x="4381546" y="5039478"/>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行政機関</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5" name="円/楕円 944"/>
          <p:cNvSpPr/>
          <p:nvPr/>
        </p:nvSpPr>
        <p:spPr>
          <a:xfrm>
            <a:off x="8433348" y="4805679"/>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7" name="円/楕円 946"/>
          <p:cNvSpPr/>
          <p:nvPr/>
        </p:nvSpPr>
        <p:spPr>
          <a:xfrm>
            <a:off x="7823613" y="4800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9" name="円/楕円 948"/>
          <p:cNvSpPr/>
          <p:nvPr/>
        </p:nvSpPr>
        <p:spPr>
          <a:xfrm>
            <a:off x="8132715" y="4877798"/>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0" name="円/楕円 949"/>
          <p:cNvSpPr/>
          <p:nvPr/>
        </p:nvSpPr>
        <p:spPr>
          <a:xfrm>
            <a:off x="7568800" y="4958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1" name="円/楕円 950"/>
          <p:cNvSpPr/>
          <p:nvPr/>
        </p:nvSpPr>
        <p:spPr>
          <a:xfrm>
            <a:off x="4730353" y="538613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2" name="円/楕円 951"/>
          <p:cNvSpPr/>
          <p:nvPr/>
        </p:nvSpPr>
        <p:spPr>
          <a:xfrm>
            <a:off x="5620932" y="541510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5" name="テキスト ボックス 954"/>
          <p:cNvSpPr txBox="1"/>
          <p:nvPr/>
        </p:nvSpPr>
        <p:spPr>
          <a:xfrm>
            <a:off x="6703610" y="5759730"/>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管理者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7906375" y="5293258"/>
            <a:ext cx="793415" cy="459180"/>
            <a:chOff x="9121360" y="6508860"/>
            <a:chExt cx="1025336" cy="642852"/>
          </a:xfrm>
        </p:grpSpPr>
        <p:grpSp>
          <p:nvGrpSpPr>
            <p:cNvPr id="30" name="グループ化 29"/>
            <p:cNvGrpSpPr/>
            <p:nvPr/>
          </p:nvGrpSpPr>
          <p:grpSpPr>
            <a:xfrm>
              <a:off x="9411725" y="6603348"/>
              <a:ext cx="734971" cy="403298"/>
              <a:chOff x="6033551" y="6668762"/>
              <a:chExt cx="614948" cy="341274"/>
            </a:xfrm>
          </p:grpSpPr>
          <p:grpSp>
            <p:nvGrpSpPr>
              <p:cNvPr id="455" name="グループ化 454"/>
              <p:cNvGrpSpPr/>
              <p:nvPr/>
            </p:nvGrpSpPr>
            <p:grpSpPr>
              <a:xfrm rot="5400000">
                <a:off x="6170388" y="6531925"/>
                <a:ext cx="341274" cy="614948"/>
                <a:chOff x="3629848" y="5550414"/>
                <a:chExt cx="576064" cy="936104"/>
              </a:xfrm>
            </p:grpSpPr>
            <p:sp>
              <p:nvSpPr>
                <p:cNvPr id="497" name="角丸四角形 496"/>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8" name="角丸四角形 497"/>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9" name="円/楕円 498"/>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457" name="グループ化 456"/>
              <p:cNvGrpSpPr/>
              <p:nvPr/>
            </p:nvGrpSpPr>
            <p:grpSpPr>
              <a:xfrm>
                <a:off x="6116437" y="6834854"/>
                <a:ext cx="473894" cy="121978"/>
                <a:chOff x="717143" y="5025008"/>
                <a:chExt cx="414766" cy="144016"/>
              </a:xfrm>
              <a:effectLst/>
            </p:grpSpPr>
            <p:sp>
              <p:nvSpPr>
                <p:cNvPr id="471" name="正方形/長方形 470"/>
                <p:cNvSpPr/>
                <p:nvPr/>
              </p:nvSpPr>
              <p:spPr>
                <a:xfrm>
                  <a:off x="717143" y="5025008"/>
                  <a:ext cx="414766" cy="1440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72" name="グループ化 471"/>
                <p:cNvGrpSpPr/>
                <p:nvPr/>
              </p:nvGrpSpPr>
              <p:grpSpPr>
                <a:xfrm>
                  <a:off x="827565" y="5041517"/>
                  <a:ext cx="276511" cy="115213"/>
                  <a:chOff x="683549" y="5035167"/>
                  <a:chExt cx="276511" cy="115213"/>
                </a:xfrm>
              </p:grpSpPr>
              <p:grpSp>
                <p:nvGrpSpPr>
                  <p:cNvPr id="481" name="グループ化 132"/>
                  <p:cNvGrpSpPr/>
                  <p:nvPr/>
                </p:nvGrpSpPr>
                <p:grpSpPr>
                  <a:xfrm>
                    <a:off x="683549" y="5035167"/>
                    <a:ext cx="276511" cy="115213"/>
                    <a:chOff x="798468" y="5911181"/>
                    <a:chExt cx="220428" cy="82027"/>
                  </a:xfrm>
                </p:grpSpPr>
                <p:sp>
                  <p:nvSpPr>
                    <p:cNvPr id="488" name="正方形/長方形 487"/>
                    <p:cNvSpPr/>
                    <p:nvPr/>
                  </p:nvSpPr>
                  <p:spPr>
                    <a:xfrm>
                      <a:off x="798468" y="5911181"/>
                      <a:ext cx="220428" cy="8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89" name="グループ化 100"/>
                    <p:cNvGrpSpPr/>
                    <p:nvPr/>
                  </p:nvGrpSpPr>
                  <p:grpSpPr>
                    <a:xfrm>
                      <a:off x="824807" y="5918254"/>
                      <a:ext cx="173814" cy="55337"/>
                      <a:chOff x="836712" y="5958731"/>
                      <a:chExt cx="173814" cy="55337"/>
                    </a:xfrm>
                  </p:grpSpPr>
                  <p:cxnSp>
                    <p:nvCxnSpPr>
                      <p:cNvPr id="490" name="直線コネクタ 489"/>
                      <p:cNvCxnSpPr/>
                      <p:nvPr/>
                    </p:nvCxnSpPr>
                    <p:spPr>
                      <a:xfrm flipH="1">
                        <a:off x="836712" y="5978068"/>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1" name="直線コネクタ 490"/>
                      <p:cNvCxnSpPr/>
                      <p:nvPr/>
                    </p:nvCxnSpPr>
                    <p:spPr>
                      <a:xfrm flipH="1" flipV="1">
                        <a:off x="872720"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2" name="直線コネクタ 491"/>
                      <p:cNvCxnSpPr/>
                      <p:nvPr/>
                    </p:nvCxnSpPr>
                    <p:spPr>
                      <a:xfrm flipH="1">
                        <a:off x="906632" y="5975398"/>
                        <a:ext cx="36000" cy="18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3" name="直線コネクタ 492"/>
                      <p:cNvCxnSpPr/>
                      <p:nvPr/>
                    </p:nvCxnSpPr>
                    <p:spPr>
                      <a:xfrm flipH="1">
                        <a:off x="974526" y="5958731"/>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4" name="直線コネクタ 493"/>
                      <p:cNvCxnSpPr/>
                      <p:nvPr/>
                    </p:nvCxnSpPr>
                    <p:spPr>
                      <a:xfrm flipH="1" flipV="1">
                        <a:off x="942347"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82" name="グループ化 102"/>
                  <p:cNvGrpSpPr/>
                  <p:nvPr/>
                </p:nvGrpSpPr>
                <p:grpSpPr>
                  <a:xfrm>
                    <a:off x="716590" y="5094839"/>
                    <a:ext cx="221212" cy="43452"/>
                    <a:chOff x="836712" y="5975398"/>
                    <a:chExt cx="176345" cy="38670"/>
                  </a:xfrm>
                </p:grpSpPr>
                <p:cxnSp>
                  <p:nvCxnSpPr>
                    <p:cNvPr id="483" name="直線コネクタ 482"/>
                    <p:cNvCxnSpPr/>
                    <p:nvPr/>
                  </p:nvCxnSpPr>
                  <p:spPr>
                    <a:xfrm flipH="1">
                      <a:off x="836712" y="5978068"/>
                      <a:ext cx="36000" cy="36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4" name="直線コネクタ 483"/>
                    <p:cNvCxnSpPr/>
                    <p:nvPr/>
                  </p:nvCxnSpPr>
                  <p:spPr>
                    <a:xfrm flipH="1" flipV="1">
                      <a:off x="872720"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5" name="直線コネクタ 484"/>
                    <p:cNvCxnSpPr/>
                    <p:nvPr/>
                  </p:nvCxnSpPr>
                  <p:spPr>
                    <a:xfrm flipH="1">
                      <a:off x="906632" y="5975398"/>
                      <a:ext cx="36000" cy="18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6" name="直線コネクタ 485"/>
                    <p:cNvCxnSpPr/>
                    <p:nvPr/>
                  </p:nvCxnSpPr>
                  <p:spPr>
                    <a:xfrm flipH="1">
                      <a:off x="977057" y="5995011"/>
                      <a:ext cx="36000" cy="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7" name="直線コネクタ 486"/>
                    <p:cNvCxnSpPr/>
                    <p:nvPr/>
                  </p:nvCxnSpPr>
                  <p:spPr>
                    <a:xfrm flipH="1" flipV="1">
                      <a:off x="942347"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73" name="グループ化 472"/>
                <p:cNvGrpSpPr/>
                <p:nvPr/>
              </p:nvGrpSpPr>
              <p:grpSpPr>
                <a:xfrm>
                  <a:off x="742867" y="5040883"/>
                  <a:ext cx="72000" cy="54000"/>
                  <a:chOff x="682782" y="5156324"/>
                  <a:chExt cx="270000" cy="43200"/>
                </a:xfrm>
              </p:grpSpPr>
              <p:sp>
                <p:nvSpPr>
                  <p:cNvPr id="478" name="正方形/長方形 477"/>
                  <p:cNvSpPr/>
                  <p:nvPr/>
                </p:nvSpPr>
                <p:spPr>
                  <a:xfrm>
                    <a:off x="682782"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9" name="直線コネクタ 478"/>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0" name="直線コネクタ 479"/>
                  <p:cNvCxnSpPr/>
                  <p:nvPr/>
                </p:nvCxnSpPr>
                <p:spPr>
                  <a:xfrm>
                    <a:off x="704554"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474" name="グループ化 473"/>
                <p:cNvGrpSpPr/>
                <p:nvPr/>
              </p:nvGrpSpPr>
              <p:grpSpPr>
                <a:xfrm>
                  <a:off x="742860" y="5103366"/>
                  <a:ext cx="72000" cy="54000"/>
                  <a:chOff x="682786" y="5156324"/>
                  <a:chExt cx="270000" cy="43200"/>
                </a:xfrm>
              </p:grpSpPr>
              <p:sp>
                <p:nvSpPr>
                  <p:cNvPr id="475" name="正方形/長方形 474"/>
                  <p:cNvSpPr/>
                  <p:nvPr/>
                </p:nvSpPr>
                <p:spPr>
                  <a:xfrm>
                    <a:off x="682786"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6" name="直線コネクタ 475"/>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77" name="直線コネクタ 476"/>
                  <p:cNvCxnSpPr/>
                  <p:nvPr/>
                </p:nvCxnSpPr>
                <p:spPr>
                  <a:xfrm>
                    <a:off x="704557"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58" name="グループ化 457"/>
              <p:cNvGrpSpPr/>
              <p:nvPr/>
            </p:nvGrpSpPr>
            <p:grpSpPr>
              <a:xfrm>
                <a:off x="6116437" y="6710131"/>
                <a:ext cx="479317" cy="108695"/>
                <a:chOff x="8629248" y="5912171"/>
                <a:chExt cx="639912" cy="146930"/>
              </a:xfrm>
            </p:grpSpPr>
            <p:sp>
              <p:nvSpPr>
                <p:cNvPr id="459" name="正方形/長方形 458"/>
                <p:cNvSpPr/>
                <p:nvPr/>
              </p:nvSpPr>
              <p:spPr>
                <a:xfrm>
                  <a:off x="8629248" y="5912171"/>
                  <a:ext cx="639912" cy="1469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460" name="グループ化 648"/>
                <p:cNvGrpSpPr/>
                <p:nvPr/>
              </p:nvGrpSpPr>
              <p:grpSpPr>
                <a:xfrm>
                  <a:off x="8647655" y="5941327"/>
                  <a:ext cx="107492" cy="96974"/>
                  <a:chOff x="5098646" y="5766517"/>
                  <a:chExt cx="78614" cy="118800"/>
                </a:xfrm>
              </p:grpSpPr>
              <p:sp>
                <p:nvSpPr>
                  <p:cNvPr id="469" name="円/楕円 468"/>
                  <p:cNvSpPr/>
                  <p:nvPr/>
                </p:nvSpPr>
                <p:spPr>
                  <a:xfrm>
                    <a:off x="5098646" y="5766517"/>
                    <a:ext cx="78614"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70" name="パイ 469"/>
                  <p:cNvSpPr/>
                  <p:nvPr/>
                </p:nvSpPr>
                <p:spPr>
                  <a:xfrm>
                    <a:off x="5105788" y="5771279"/>
                    <a:ext cx="71468" cy="108000"/>
                  </a:xfrm>
                  <a:prstGeom prst="pie">
                    <a:avLst>
                      <a:gd name="adj1" fmla="val 7990828"/>
                      <a:gd name="adj2" fmla="val 162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sp>
              <p:nvSpPr>
                <p:cNvPr id="461" name="正方形/長方形 460"/>
                <p:cNvSpPr/>
                <p:nvPr/>
              </p:nvSpPr>
              <p:spPr>
                <a:xfrm>
                  <a:off x="8784097" y="5943930"/>
                  <a:ext cx="435906" cy="881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2" name="片側の 2 つの角を丸めた四角形 461"/>
                <p:cNvSpPr/>
                <p:nvPr/>
              </p:nvSpPr>
              <p:spPr>
                <a:xfrm>
                  <a:off x="8813074" y="6005644"/>
                  <a:ext cx="36001" cy="26444"/>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3" name="片側の 2 つの角を丸めた四角形 462"/>
                <p:cNvSpPr/>
                <p:nvPr/>
              </p:nvSpPr>
              <p:spPr>
                <a:xfrm>
                  <a:off x="8871807" y="5973316"/>
                  <a:ext cx="36001" cy="58772"/>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4" name="片側の 2 つの角を丸めた四角形 463"/>
                <p:cNvSpPr/>
                <p:nvPr/>
              </p:nvSpPr>
              <p:spPr>
                <a:xfrm>
                  <a:off x="8930540"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5" name="片側の 2 つの角を丸めた四角形 464"/>
                <p:cNvSpPr/>
                <p:nvPr/>
              </p:nvSpPr>
              <p:spPr>
                <a:xfrm>
                  <a:off x="8989273" y="5990948"/>
                  <a:ext cx="36001" cy="4114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6" name="片側の 2 つの角を丸めた四角形 465"/>
                <p:cNvSpPr/>
                <p:nvPr/>
              </p:nvSpPr>
              <p:spPr>
                <a:xfrm>
                  <a:off x="9048006"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7" name="片側の 2 つの角を丸めた四角形 466"/>
                <p:cNvSpPr/>
                <p:nvPr/>
              </p:nvSpPr>
              <p:spPr>
                <a:xfrm>
                  <a:off x="9106739" y="5970888"/>
                  <a:ext cx="36001" cy="612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8" name="片側の 2 つの角を丸めた四角形 467"/>
                <p:cNvSpPr/>
                <p:nvPr/>
              </p:nvSpPr>
              <p:spPr>
                <a:xfrm>
                  <a:off x="9165471" y="5960088"/>
                  <a:ext cx="36001" cy="720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396" name="グループ化 395"/>
            <p:cNvGrpSpPr/>
            <p:nvPr/>
          </p:nvGrpSpPr>
          <p:grpSpPr>
            <a:xfrm>
              <a:off x="9219511" y="6508860"/>
              <a:ext cx="324000" cy="540000"/>
              <a:chOff x="5029022" y="5514070"/>
              <a:chExt cx="230507" cy="367481"/>
            </a:xfrm>
            <a:effectLst>
              <a:outerShdw blurRad="76200" dir="18900000" sy="23000" kx="-1200000" algn="bl" rotWithShape="0">
                <a:prstClr val="black">
                  <a:alpha val="20000"/>
                </a:prstClr>
              </a:outerShdw>
            </a:effectLst>
          </p:grpSpPr>
          <p:sp>
            <p:nvSpPr>
              <p:cNvPr id="397" name="円/楕円 396"/>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98" name="片側の 2 つの角を丸めた四角形 397"/>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sp>
          <p:nvSpPr>
            <p:cNvPr id="956" name="テキスト ボックス 955"/>
            <p:cNvSpPr txBox="1"/>
            <p:nvPr/>
          </p:nvSpPr>
          <p:spPr>
            <a:xfrm>
              <a:off x="9121360" y="6957813"/>
              <a:ext cx="778856" cy="1938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経営者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0" name="グループ化 9"/>
          <p:cNvGrpSpPr/>
          <p:nvPr/>
        </p:nvGrpSpPr>
        <p:grpSpPr>
          <a:xfrm>
            <a:off x="4113775" y="5612612"/>
            <a:ext cx="596460" cy="398592"/>
            <a:chOff x="3839155" y="7044856"/>
            <a:chExt cx="770810" cy="558029"/>
          </a:xfrm>
        </p:grpSpPr>
        <p:grpSp>
          <p:nvGrpSpPr>
            <p:cNvPr id="839" name="グループ化 838"/>
            <p:cNvGrpSpPr/>
            <p:nvPr/>
          </p:nvGrpSpPr>
          <p:grpSpPr>
            <a:xfrm>
              <a:off x="4134324" y="7049118"/>
              <a:ext cx="302400" cy="499764"/>
              <a:chOff x="4304462" y="5631570"/>
              <a:chExt cx="413661" cy="677750"/>
            </a:xfrm>
          </p:grpSpPr>
          <p:grpSp>
            <p:nvGrpSpPr>
              <p:cNvPr id="840" name="グループ化 839"/>
              <p:cNvGrpSpPr/>
              <p:nvPr/>
            </p:nvGrpSpPr>
            <p:grpSpPr>
              <a:xfrm>
                <a:off x="4304462" y="5631570"/>
                <a:ext cx="413661" cy="677750"/>
                <a:chOff x="3629848" y="5550414"/>
                <a:chExt cx="576064" cy="936104"/>
              </a:xfrm>
            </p:grpSpPr>
            <p:sp>
              <p:nvSpPr>
                <p:cNvPr id="879" name="角丸四角形 878"/>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0" name="角丸四角形 879"/>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1" name="円/楕円 880"/>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41" name="グループ化 659"/>
              <p:cNvGrpSpPr/>
              <p:nvPr/>
            </p:nvGrpSpPr>
            <p:grpSpPr>
              <a:xfrm>
                <a:off x="4344057" y="5923512"/>
                <a:ext cx="328054" cy="108000"/>
                <a:chOff x="5237584" y="5897488"/>
                <a:chExt cx="468000" cy="180000"/>
              </a:xfrm>
              <a:effectLst/>
            </p:grpSpPr>
            <p:sp>
              <p:nvSpPr>
                <p:cNvPr id="869" name="正方形/長方形 66"/>
                <p:cNvSpPr/>
                <p:nvPr/>
              </p:nvSpPr>
              <p:spPr>
                <a:xfrm>
                  <a:off x="5237584" y="5897488"/>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70" name="グループ化 650"/>
                <p:cNvGrpSpPr/>
                <p:nvPr/>
              </p:nvGrpSpPr>
              <p:grpSpPr>
                <a:xfrm>
                  <a:off x="5272223" y="5933206"/>
                  <a:ext cx="118800" cy="118800"/>
                  <a:chOff x="5119823" y="5766517"/>
                  <a:chExt cx="118800" cy="118800"/>
                </a:xfrm>
              </p:grpSpPr>
              <p:sp>
                <p:nvSpPr>
                  <p:cNvPr id="877" name="円/楕円 876"/>
                  <p:cNvSpPr/>
                  <p:nvPr/>
                </p:nvSpPr>
                <p:spPr>
                  <a:xfrm>
                    <a:off x="5119823"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8" name="パイ 877"/>
                  <p:cNvSpPr/>
                  <p:nvPr/>
                </p:nvSpPr>
                <p:spPr>
                  <a:xfrm>
                    <a:off x="5126966" y="5771279"/>
                    <a:ext cx="108000" cy="10800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71" name="グループ化 870"/>
                <p:cNvGrpSpPr/>
                <p:nvPr/>
              </p:nvGrpSpPr>
              <p:grpSpPr>
                <a:xfrm>
                  <a:off x="5453608" y="5933504"/>
                  <a:ext cx="216024" cy="108000"/>
                  <a:chOff x="575449" y="5925397"/>
                  <a:chExt cx="216024" cy="144016"/>
                </a:xfrm>
              </p:grpSpPr>
              <p:sp>
                <p:nvSpPr>
                  <p:cNvPr id="872" name="正方形/長方形 871"/>
                  <p:cNvSpPr/>
                  <p:nvPr/>
                </p:nvSpPr>
                <p:spPr>
                  <a:xfrm>
                    <a:off x="575449" y="5925397"/>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3" name="片側の 2 つの角を丸めた四角形 872"/>
                  <p:cNvSpPr/>
                  <p:nvPr/>
                </p:nvSpPr>
                <p:spPr>
                  <a:xfrm>
                    <a:off x="588787" y="6023832"/>
                    <a:ext cx="32400" cy="432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4" name="片側の 2 つの角を丸めた四角形 873"/>
                  <p:cNvSpPr/>
                  <p:nvPr/>
                </p:nvSpPr>
                <p:spPr>
                  <a:xfrm>
                    <a:off x="639587" y="5995024"/>
                    <a:ext cx="32400" cy="72008"/>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5" name="片側の 2 つの角を丸めた四角形 874"/>
                  <p:cNvSpPr/>
                  <p:nvPr/>
                </p:nvSpPr>
                <p:spPr>
                  <a:xfrm>
                    <a:off x="690387" y="5977032"/>
                    <a:ext cx="32400" cy="90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6" name="片側の 2 つの角を丸めた四角形 875"/>
                  <p:cNvSpPr/>
                  <p:nvPr/>
                </p:nvSpPr>
                <p:spPr>
                  <a:xfrm>
                    <a:off x="741187" y="5959032"/>
                    <a:ext cx="32400" cy="108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842" name="グループ化 683"/>
              <p:cNvGrpSpPr/>
              <p:nvPr/>
            </p:nvGrpSpPr>
            <p:grpSpPr>
              <a:xfrm>
                <a:off x="4344057" y="5806683"/>
                <a:ext cx="328054" cy="108000"/>
                <a:chOff x="5085184" y="5997136"/>
                <a:chExt cx="468000" cy="180000"/>
              </a:xfrm>
              <a:effectLst/>
            </p:grpSpPr>
            <p:sp>
              <p:nvSpPr>
                <p:cNvPr id="857" name="正方形/長方形 856"/>
                <p:cNvSpPr/>
                <p:nvPr/>
              </p:nvSpPr>
              <p:spPr>
                <a:xfrm>
                  <a:off x="5085184" y="5997136"/>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58" name="グループ化 682"/>
                <p:cNvGrpSpPr/>
                <p:nvPr/>
              </p:nvGrpSpPr>
              <p:grpSpPr>
                <a:xfrm>
                  <a:off x="5119926" y="6033120"/>
                  <a:ext cx="118800" cy="118800"/>
                  <a:chOff x="4480135" y="5766517"/>
                  <a:chExt cx="118800" cy="118800"/>
                </a:xfrm>
              </p:grpSpPr>
              <p:sp>
                <p:nvSpPr>
                  <p:cNvPr id="867" name="円/楕円 866"/>
                  <p:cNvSpPr/>
                  <p:nvPr/>
                </p:nvSpPr>
                <p:spPr>
                  <a:xfrm>
                    <a:off x="4480135"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68" name="パイ 867"/>
                  <p:cNvSpPr/>
                  <p:nvPr/>
                </p:nvSpPr>
                <p:spPr>
                  <a:xfrm>
                    <a:off x="4488418" y="5771279"/>
                    <a:ext cx="108000" cy="108000"/>
                  </a:xfrm>
                  <a:prstGeom prst="pie">
                    <a:avLst>
                      <a:gd name="adj1" fmla="val 4156155"/>
                      <a:gd name="adj2" fmla="val 1620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59" name="グループ化 116"/>
                <p:cNvGrpSpPr/>
                <p:nvPr/>
              </p:nvGrpSpPr>
              <p:grpSpPr>
                <a:xfrm>
                  <a:off x="5301208" y="6033120"/>
                  <a:ext cx="216024" cy="108000"/>
                  <a:chOff x="803378" y="6025415"/>
                  <a:chExt cx="216024" cy="90000"/>
                </a:xfrm>
              </p:grpSpPr>
              <p:sp>
                <p:nvSpPr>
                  <p:cNvPr id="860" name="正方形/長方形 859"/>
                  <p:cNvSpPr/>
                  <p:nvPr/>
                </p:nvSpPr>
                <p:spPr>
                  <a:xfrm>
                    <a:off x="803378" y="6025415"/>
                    <a:ext cx="216024" cy="9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61" name="グループ化 102"/>
                  <p:cNvGrpSpPr/>
                  <p:nvPr/>
                </p:nvGrpSpPr>
                <p:grpSpPr>
                  <a:xfrm>
                    <a:off x="822426" y="6070654"/>
                    <a:ext cx="178876" cy="38670"/>
                    <a:chOff x="836712" y="5975398"/>
                    <a:chExt cx="178876" cy="38670"/>
                  </a:xfrm>
                </p:grpSpPr>
                <p:cxnSp>
                  <p:nvCxnSpPr>
                    <p:cNvPr id="862" name="直線コネクタ 861"/>
                    <p:cNvCxnSpPr/>
                    <p:nvPr/>
                  </p:nvCxnSpPr>
                  <p:spPr>
                    <a:xfrm flipH="1">
                      <a:off x="836712" y="5978068"/>
                      <a:ext cx="36000" cy="36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3" name="直線コネクタ 862"/>
                    <p:cNvCxnSpPr/>
                    <p:nvPr/>
                  </p:nvCxnSpPr>
                  <p:spPr>
                    <a:xfrm flipH="1" flipV="1">
                      <a:off x="872720"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4" name="直線コネクタ 863"/>
                    <p:cNvCxnSpPr/>
                    <p:nvPr/>
                  </p:nvCxnSpPr>
                  <p:spPr>
                    <a:xfrm flipH="1">
                      <a:off x="906632" y="5975398"/>
                      <a:ext cx="36000" cy="18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5" name="直線コネクタ 864"/>
                    <p:cNvCxnSpPr/>
                    <p:nvPr/>
                  </p:nvCxnSpPr>
                  <p:spPr>
                    <a:xfrm flipH="1">
                      <a:off x="979588" y="5994446"/>
                      <a:ext cx="36000" cy="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6" name="直線コネクタ 865"/>
                    <p:cNvCxnSpPr/>
                    <p:nvPr/>
                  </p:nvCxnSpPr>
                  <p:spPr>
                    <a:xfrm flipH="1" flipV="1">
                      <a:off x="942347"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grpSp>
            <p:nvGrpSpPr>
              <p:cNvPr id="843" name="グループ化 842"/>
              <p:cNvGrpSpPr/>
              <p:nvPr/>
            </p:nvGrpSpPr>
            <p:grpSpPr>
              <a:xfrm>
                <a:off x="4362996" y="6074503"/>
                <a:ext cx="301971" cy="86737"/>
                <a:chOff x="6504316" y="4908577"/>
                <a:chExt cx="144000" cy="49596"/>
              </a:xfrm>
            </p:grpSpPr>
            <p:cxnSp>
              <p:nvCxnSpPr>
                <p:cNvPr id="853" name="直線コネクタ 85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4" name="直線コネクタ 85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5" name="直線コネクタ 85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6" name="直線コネクタ 85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844" name="グループ化 843"/>
              <p:cNvGrpSpPr/>
              <p:nvPr/>
            </p:nvGrpSpPr>
            <p:grpSpPr>
              <a:xfrm>
                <a:off x="4353408" y="5688139"/>
                <a:ext cx="326460" cy="90000"/>
                <a:chOff x="5779316" y="6485039"/>
                <a:chExt cx="221858" cy="56247"/>
              </a:xfrm>
            </p:grpSpPr>
            <p:sp>
              <p:nvSpPr>
                <p:cNvPr id="845" name="正方形/長方形 844"/>
                <p:cNvSpPr/>
                <p:nvPr/>
              </p:nvSpPr>
              <p:spPr>
                <a:xfrm>
                  <a:off x="5779316" y="6485039"/>
                  <a:ext cx="132580"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846" name="グループ化 125"/>
                <p:cNvGrpSpPr/>
                <p:nvPr/>
              </p:nvGrpSpPr>
              <p:grpSpPr>
                <a:xfrm>
                  <a:off x="5788633" y="6488759"/>
                  <a:ext cx="30854" cy="50616"/>
                  <a:chOff x="620688" y="5701652"/>
                  <a:chExt cx="72008" cy="115444"/>
                </a:xfrm>
                <a:solidFill>
                  <a:schemeClr val="accent5">
                    <a:lumMod val="75000"/>
                  </a:schemeClr>
                </a:solidFill>
              </p:grpSpPr>
              <p:sp>
                <p:nvSpPr>
                  <p:cNvPr id="851" name="円/楕円 850"/>
                  <p:cNvSpPr/>
                  <p:nvPr/>
                </p:nvSpPr>
                <p:spPr>
                  <a:xfrm>
                    <a:off x="634974" y="5701652"/>
                    <a:ext cx="45719" cy="457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sp>
                <p:nvSpPr>
                  <p:cNvPr id="852" name="片側の 2 つの角を丸めた四角形 851"/>
                  <p:cNvSpPr/>
                  <p:nvPr/>
                </p:nvSpPr>
                <p:spPr>
                  <a:xfrm>
                    <a:off x="620688" y="5745088"/>
                    <a:ext cx="72008" cy="72008"/>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grpSp>
            <p:sp>
              <p:nvSpPr>
                <p:cNvPr id="847" name="正方形/長方形 846"/>
                <p:cNvSpPr/>
                <p:nvPr/>
              </p:nvSpPr>
              <p:spPr>
                <a:xfrm>
                  <a:off x="5920472" y="6485039"/>
                  <a:ext cx="80702"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48" name="直線コネクタ 847"/>
                <p:cNvCxnSpPr/>
                <p:nvPr/>
              </p:nvCxnSpPr>
              <p:spPr>
                <a:xfrm>
                  <a:off x="5911181" y="6503198"/>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49" name="直線コネクタ 848"/>
                <p:cNvCxnSpPr/>
                <p:nvPr/>
              </p:nvCxnSpPr>
              <p:spPr>
                <a:xfrm>
                  <a:off x="5911181" y="6521797"/>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sp>
              <p:nvSpPr>
                <p:cNvPr id="850" name="五角形 849"/>
                <p:cNvSpPr/>
                <p:nvPr/>
              </p:nvSpPr>
              <p:spPr>
                <a:xfrm>
                  <a:off x="5842038" y="6486447"/>
                  <a:ext cx="46281" cy="50616"/>
                </a:xfrm>
                <a:prstGeom prst="pent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grpSp>
        <p:grpSp>
          <p:nvGrpSpPr>
            <p:cNvPr id="825" name="グループ化 824"/>
            <p:cNvGrpSpPr/>
            <p:nvPr/>
          </p:nvGrpSpPr>
          <p:grpSpPr>
            <a:xfrm>
              <a:off x="4353279" y="7278885"/>
              <a:ext cx="256686" cy="324000"/>
              <a:chOff x="9451610" y="3057038"/>
              <a:chExt cx="232456" cy="313355"/>
            </a:xfrm>
          </p:grpSpPr>
          <p:sp>
            <p:nvSpPr>
              <p:cNvPr id="826" name="左カーブ矢印 825"/>
              <p:cNvSpPr/>
              <p:nvPr/>
            </p:nvSpPr>
            <p:spPr>
              <a:xfrm rot="16421374">
                <a:off x="9521195" y="3039630"/>
                <a:ext cx="145184"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sp>
            <p:nvSpPr>
              <p:cNvPr id="827" name="左カーブ矢印 826"/>
              <p:cNvSpPr/>
              <p:nvPr/>
            </p:nvSpPr>
            <p:spPr>
              <a:xfrm rot="16421374" flipH="1">
                <a:off x="9517147" y="3203475"/>
                <a:ext cx="153837"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grpSp>
            <p:nvGrpSpPr>
              <p:cNvPr id="828" name="グループ化 827"/>
              <p:cNvGrpSpPr/>
              <p:nvPr/>
            </p:nvGrpSpPr>
            <p:grpSpPr>
              <a:xfrm>
                <a:off x="9451610" y="3121918"/>
                <a:ext cx="180000" cy="180000"/>
                <a:chOff x="9677844" y="3772318"/>
                <a:chExt cx="126000" cy="115200"/>
              </a:xfrm>
            </p:grpSpPr>
            <p:grpSp>
              <p:nvGrpSpPr>
                <p:cNvPr id="829" name="グループ化 828"/>
                <p:cNvGrpSpPr/>
                <p:nvPr/>
              </p:nvGrpSpPr>
              <p:grpSpPr>
                <a:xfrm>
                  <a:off x="9677844" y="3772318"/>
                  <a:ext cx="126000" cy="115200"/>
                  <a:chOff x="3651770" y="5590274"/>
                  <a:chExt cx="193388" cy="192863"/>
                </a:xfrm>
              </p:grpSpPr>
              <p:sp>
                <p:nvSpPr>
                  <p:cNvPr id="837" name="角丸四角形 836"/>
                  <p:cNvSpPr/>
                  <p:nvPr/>
                </p:nvSpPr>
                <p:spPr>
                  <a:xfrm>
                    <a:off x="3651770" y="5590274"/>
                    <a:ext cx="193388" cy="192863"/>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38" name="角丸四角形 837"/>
                  <p:cNvSpPr/>
                  <p:nvPr/>
                </p:nvSpPr>
                <p:spPr>
                  <a:xfrm>
                    <a:off x="3665880" y="5604158"/>
                    <a:ext cx="165761" cy="168755"/>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30" name="グループ化 650"/>
                <p:cNvGrpSpPr/>
                <p:nvPr/>
              </p:nvGrpSpPr>
              <p:grpSpPr>
                <a:xfrm>
                  <a:off x="9694214" y="3789230"/>
                  <a:ext cx="72000" cy="58807"/>
                  <a:chOff x="5117073" y="5757283"/>
                  <a:chExt cx="118800" cy="118800"/>
                </a:xfrm>
              </p:grpSpPr>
              <p:sp>
                <p:nvSpPr>
                  <p:cNvPr id="835" name="円/楕円 834"/>
                  <p:cNvSpPr/>
                  <p:nvPr/>
                </p:nvSpPr>
                <p:spPr>
                  <a:xfrm>
                    <a:off x="5117073" y="5757283"/>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36" name="パイ 835"/>
                  <p:cNvSpPr/>
                  <p:nvPr/>
                </p:nvSpPr>
                <p:spPr>
                  <a:xfrm>
                    <a:off x="5124215" y="5762043"/>
                    <a:ext cx="74844" cy="8378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cxnSp>
              <p:nvCxnSpPr>
                <p:cNvPr id="831" name="直線コネクタ 830"/>
                <p:cNvCxnSpPr/>
                <p:nvPr/>
              </p:nvCxnSpPr>
              <p:spPr>
                <a:xfrm>
                  <a:off x="9754195" y="3806982"/>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2" name="直線コネクタ 831"/>
                <p:cNvCxnSpPr/>
                <p:nvPr/>
              </p:nvCxnSpPr>
              <p:spPr>
                <a:xfrm>
                  <a:off x="9754195" y="3791421"/>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3" name="直線コネクタ 832"/>
                <p:cNvCxnSpPr/>
                <p:nvPr/>
              </p:nvCxnSpPr>
              <p:spPr>
                <a:xfrm>
                  <a:off x="9697527" y="3866699"/>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4" name="直線コネクタ 833"/>
                <p:cNvCxnSpPr/>
                <p:nvPr/>
              </p:nvCxnSpPr>
              <p:spPr>
                <a:xfrm>
                  <a:off x="9697527" y="3851138"/>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399" name="グループ化 398"/>
            <p:cNvGrpSpPr/>
            <p:nvPr/>
          </p:nvGrpSpPr>
          <p:grpSpPr>
            <a:xfrm>
              <a:off x="3839155" y="7044856"/>
              <a:ext cx="324000" cy="540000"/>
              <a:chOff x="5029022" y="5514070"/>
              <a:chExt cx="230507" cy="367481"/>
            </a:xfrm>
            <a:effectLst>
              <a:outerShdw blurRad="76200" dir="18900000" sy="23000" kx="-1200000" algn="bl" rotWithShape="0">
                <a:prstClr val="black">
                  <a:alpha val="20000"/>
                </a:prstClr>
              </a:outerShdw>
            </a:effectLst>
          </p:grpSpPr>
          <p:sp>
            <p:nvSpPr>
              <p:cNvPr id="400" name="円/楕円 399"/>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401" name="片側の 2 つの角を丸めた四角形 400"/>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54" name="テキスト ボックス 953"/>
          <p:cNvSpPr txBox="1"/>
          <p:nvPr/>
        </p:nvSpPr>
        <p:spPr>
          <a:xfrm>
            <a:off x="4113845" y="5959325"/>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現場作業者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4" name="グループ化 13"/>
          <p:cNvGrpSpPr/>
          <p:nvPr/>
        </p:nvGrpSpPr>
        <p:grpSpPr>
          <a:xfrm>
            <a:off x="4900439" y="1386865"/>
            <a:ext cx="5330936" cy="4915480"/>
            <a:chOff x="4855767" y="1109761"/>
            <a:chExt cx="6889210" cy="6881672"/>
          </a:xfrm>
        </p:grpSpPr>
        <p:sp>
          <p:nvSpPr>
            <p:cNvPr id="285" name="環状矢印 284"/>
            <p:cNvSpPr/>
            <p:nvPr/>
          </p:nvSpPr>
          <p:spPr>
            <a:xfrm rot="5243827">
              <a:off x="4859536" y="1105992"/>
              <a:ext cx="6881672" cy="6889210"/>
            </a:xfrm>
            <a:prstGeom prst="circularArrow">
              <a:avLst>
                <a:gd name="adj1" fmla="val 7107"/>
                <a:gd name="adj2" fmla="val 524951"/>
                <a:gd name="adj3" fmla="val 18329091"/>
                <a:gd name="adj4" fmla="val 1467228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6" name="テキスト ボックス 285"/>
            <p:cNvSpPr txBox="1"/>
            <p:nvPr/>
          </p:nvSpPr>
          <p:spPr>
            <a:xfrm rot="5400000">
              <a:off x="8876600" y="3786454"/>
              <a:ext cx="3338010" cy="1446467"/>
            </a:xfrm>
            <a:prstGeom prst="rect">
              <a:avLst/>
            </a:prstGeom>
            <a:noFill/>
          </p:spPr>
          <p:txBody>
            <a:bodyPr spcFirstLastPara="1" wrap="square" lIns="128016" tIns="64008" rIns="128016" bIns="64008" numCol="1" rtlCol="0">
              <a:prstTxWarp prst="textArchUp">
                <a:avLst>
                  <a:gd name="adj" fmla="val 1058512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意図した動作を実現</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7" name="グループ化 16"/>
          <p:cNvGrpSpPr/>
          <p:nvPr/>
        </p:nvGrpSpPr>
        <p:grpSpPr>
          <a:xfrm>
            <a:off x="9122634" y="2833223"/>
            <a:ext cx="1543591" cy="1812291"/>
            <a:chOff x="10312141" y="3966510"/>
            <a:chExt cx="1994794" cy="2537208"/>
          </a:xfrm>
        </p:grpSpPr>
        <p:sp>
          <p:nvSpPr>
            <p:cNvPr id="968" name="角丸四角形 967"/>
            <p:cNvSpPr/>
            <p:nvPr/>
          </p:nvSpPr>
          <p:spPr>
            <a:xfrm>
              <a:off x="11499650" y="5168263"/>
              <a:ext cx="432000" cy="144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0" name="角丸四角形 969"/>
            <p:cNvSpPr/>
            <p:nvPr/>
          </p:nvSpPr>
          <p:spPr>
            <a:xfrm>
              <a:off x="11650381" y="49078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1" name="角丸四角形 970"/>
            <p:cNvSpPr/>
            <p:nvPr/>
          </p:nvSpPr>
          <p:spPr>
            <a:xfrm>
              <a:off x="11176416" y="396651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2" name="角丸四角形 971"/>
            <p:cNvSpPr/>
            <p:nvPr/>
          </p:nvSpPr>
          <p:spPr>
            <a:xfrm>
              <a:off x="11459881" y="45903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3" name="角丸四角形 972"/>
            <p:cNvSpPr/>
            <p:nvPr/>
          </p:nvSpPr>
          <p:spPr>
            <a:xfrm>
              <a:off x="10591741" y="4365167"/>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4" name="角丸四角形 973"/>
            <p:cNvSpPr/>
            <p:nvPr/>
          </p:nvSpPr>
          <p:spPr>
            <a:xfrm>
              <a:off x="10717741" y="415692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5" name="角丸四角形 974"/>
            <p:cNvSpPr/>
            <p:nvPr/>
          </p:nvSpPr>
          <p:spPr>
            <a:xfrm>
              <a:off x="11398147" y="4225552"/>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6" name="角丸四角形 975"/>
            <p:cNvSpPr/>
            <p:nvPr/>
          </p:nvSpPr>
          <p:spPr>
            <a:xfrm>
              <a:off x="10717741" y="4825726"/>
              <a:ext cx="360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3" name="角丸四角形 452"/>
            <p:cNvSpPr/>
            <p:nvPr/>
          </p:nvSpPr>
          <p:spPr>
            <a:xfrm>
              <a:off x="11500416" y="5619402"/>
              <a:ext cx="756000" cy="2016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4" name="角丸四角形 453"/>
            <p:cNvSpPr/>
            <p:nvPr/>
          </p:nvSpPr>
          <p:spPr>
            <a:xfrm>
              <a:off x="11406935" y="6287718"/>
              <a:ext cx="900000" cy="21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6" name="角丸四角形 455"/>
            <p:cNvSpPr/>
            <p:nvPr/>
          </p:nvSpPr>
          <p:spPr>
            <a:xfrm>
              <a:off x="10312141" y="6048018"/>
              <a:ext cx="720000" cy="180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9" name="角丸四角形 968"/>
            <p:cNvSpPr/>
            <p:nvPr/>
          </p:nvSpPr>
          <p:spPr>
            <a:xfrm>
              <a:off x="10725141" y="5579826"/>
              <a:ext cx="432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89" name="平行四辺形 288"/>
          <p:cNvSpPr/>
          <p:nvPr/>
        </p:nvSpPr>
        <p:spPr>
          <a:xfrm>
            <a:off x="2592099" y="2617861"/>
            <a:ext cx="7381677" cy="735045"/>
          </a:xfrm>
          <a:prstGeom prst="parallelogram">
            <a:avLst>
              <a:gd name="adj" fmla="val 202017"/>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60" name="円形吹き出し 959"/>
          <p:cNvSpPr/>
          <p:nvPr/>
        </p:nvSpPr>
        <p:spPr>
          <a:xfrm>
            <a:off x="8820965" y="2433911"/>
            <a:ext cx="414506" cy="215156"/>
          </a:xfrm>
          <a:prstGeom prst="wedgeEllipseCallout">
            <a:avLst>
              <a:gd name="adj1" fmla="val -66488"/>
              <a:gd name="adj2" fmla="val 50813"/>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発見</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61" name="グループ化 960"/>
          <p:cNvGrpSpPr/>
          <p:nvPr/>
        </p:nvGrpSpPr>
        <p:grpSpPr>
          <a:xfrm>
            <a:off x="5754744" y="2677439"/>
            <a:ext cx="1921659" cy="493157"/>
            <a:chOff x="2970787" y="4274977"/>
            <a:chExt cx="1582628" cy="1108003"/>
          </a:xfrm>
          <a:effectLst>
            <a:outerShdw blurRad="76200" dir="18900000" sy="23000" kx="-1200000" algn="bl" rotWithShape="0">
              <a:prstClr val="black">
                <a:alpha val="20000"/>
              </a:prstClr>
            </a:outerShdw>
          </a:effectLst>
        </p:grpSpPr>
        <p:sp>
          <p:nvSpPr>
            <p:cNvPr id="962" name="左カーブ矢印 961"/>
            <p:cNvSpPr/>
            <p:nvPr/>
          </p:nvSpPr>
          <p:spPr>
            <a:xfrm rot="10800000">
              <a:off x="2970787" y="4274977"/>
              <a:ext cx="746941" cy="1020117"/>
            </a:xfrm>
            <a:prstGeom prst="curvedLef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3" name="右カーブ矢印 962"/>
            <p:cNvSpPr/>
            <p:nvPr/>
          </p:nvSpPr>
          <p:spPr>
            <a:xfrm flipH="1">
              <a:off x="3798150" y="4619403"/>
              <a:ext cx="469589" cy="408047"/>
            </a:xfrm>
            <a:prstGeom prst="curvedRigh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4" name="左カーブ矢印 963"/>
            <p:cNvSpPr/>
            <p:nvPr/>
          </p:nvSpPr>
          <p:spPr>
            <a:xfrm rot="10800000">
              <a:off x="3275858" y="4614089"/>
              <a:ext cx="467999" cy="408047"/>
            </a:xfrm>
            <a:prstGeom prst="curvedLef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5" name="右カーブ矢印 964"/>
            <p:cNvSpPr/>
            <p:nvPr/>
          </p:nvSpPr>
          <p:spPr>
            <a:xfrm flipH="1">
              <a:off x="3806954" y="4362863"/>
              <a:ext cx="746461" cy="1020117"/>
            </a:xfrm>
            <a:prstGeom prst="curvedRigh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grpSp>
      <p:grpSp>
        <p:nvGrpSpPr>
          <p:cNvPr id="1025" name="グループ化 1024"/>
          <p:cNvGrpSpPr/>
          <p:nvPr/>
        </p:nvGrpSpPr>
        <p:grpSpPr>
          <a:xfrm>
            <a:off x="6810156" y="2355566"/>
            <a:ext cx="780000" cy="432000"/>
            <a:chOff x="3326516" y="2235464"/>
            <a:chExt cx="792000" cy="432000"/>
          </a:xfrm>
        </p:grpSpPr>
        <p:sp>
          <p:nvSpPr>
            <p:cNvPr id="1026" name="角丸四角形 1025"/>
            <p:cNvSpPr/>
            <p:nvPr/>
          </p:nvSpPr>
          <p:spPr>
            <a:xfrm>
              <a:off x="3326516" y="2235464"/>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27" name="グループ化 1026"/>
            <p:cNvGrpSpPr/>
            <p:nvPr/>
          </p:nvGrpSpPr>
          <p:grpSpPr>
            <a:xfrm>
              <a:off x="3386860" y="2371145"/>
              <a:ext cx="682662" cy="246543"/>
              <a:chOff x="3386860" y="2371145"/>
              <a:chExt cx="682662" cy="246543"/>
            </a:xfrm>
          </p:grpSpPr>
          <p:sp>
            <p:nvSpPr>
              <p:cNvPr id="1028" name="角丸四角形 1027"/>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29" name="直線コネクタ 1028"/>
              <p:cNvCxnSpPr>
                <a:stCxn id="1028" idx="2"/>
                <a:endCxn id="1034"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0" name="角丸四角形 1029"/>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1" name="角丸四角形 1030"/>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2" name="直線コネクタ 1031"/>
              <p:cNvCxnSpPr>
                <a:stCxn id="1034" idx="3"/>
                <a:endCxn id="1031"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3" name="直線コネクタ 1032"/>
              <p:cNvCxnSpPr>
                <a:stCxn id="1031" idx="3"/>
                <a:endCxn id="1030"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4" name="フローチャート : 判断 1033"/>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5" name="フローチャート : 判断 1034"/>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6" name="直線コネクタ 1035"/>
              <p:cNvCxnSpPr>
                <a:stCxn id="1031" idx="0"/>
                <a:endCxn id="1035"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7" name="角丸四角形 1036"/>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8" name="直線コネクタ 1037"/>
              <p:cNvCxnSpPr>
                <a:stCxn id="1035" idx="3"/>
                <a:endCxn id="1037"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39" name="グループ化 1038"/>
          <p:cNvGrpSpPr/>
          <p:nvPr/>
        </p:nvGrpSpPr>
        <p:grpSpPr>
          <a:xfrm>
            <a:off x="5803448" y="2405339"/>
            <a:ext cx="976988" cy="503867"/>
            <a:chOff x="2686470" y="4361732"/>
            <a:chExt cx="792000" cy="432000"/>
          </a:xfrm>
        </p:grpSpPr>
        <p:sp>
          <p:nvSpPr>
            <p:cNvPr id="1040" name="角丸四角形 1039"/>
            <p:cNvSpPr/>
            <p:nvPr/>
          </p:nvSpPr>
          <p:spPr>
            <a:xfrm>
              <a:off x="2686470" y="4361732"/>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41" name="グループ化 1040"/>
            <p:cNvGrpSpPr/>
            <p:nvPr/>
          </p:nvGrpSpPr>
          <p:grpSpPr>
            <a:xfrm>
              <a:off x="2759988" y="4517005"/>
              <a:ext cx="671124" cy="210111"/>
              <a:chOff x="2659965" y="4374115"/>
              <a:chExt cx="671124" cy="210111"/>
            </a:xfrm>
          </p:grpSpPr>
          <p:sp>
            <p:nvSpPr>
              <p:cNvPr id="1042" name="角丸四角形 1041"/>
              <p:cNvSpPr/>
              <p:nvPr/>
            </p:nvSpPr>
            <p:spPr>
              <a:xfrm>
                <a:off x="2659965"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3" name="角丸四角形 1042"/>
              <p:cNvSpPr/>
              <p:nvPr/>
            </p:nvSpPr>
            <p:spPr>
              <a:xfrm>
                <a:off x="2923527"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4" name="直線コネクタ 1043"/>
              <p:cNvCxnSpPr>
                <a:stCxn id="1042" idx="3"/>
                <a:endCxn id="1043" idx="1"/>
              </p:cNvCxnSpPr>
              <p:nvPr/>
            </p:nvCxnSpPr>
            <p:spPr>
              <a:xfrm>
                <a:off x="2803965" y="4410115"/>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5" name="直線コネクタ 1044"/>
              <p:cNvCxnSpPr>
                <a:stCxn id="1043" idx="3"/>
                <a:endCxn id="1046" idx="1"/>
              </p:cNvCxnSpPr>
              <p:nvPr/>
            </p:nvCxnSpPr>
            <p:spPr>
              <a:xfrm>
                <a:off x="3067527" y="4410115"/>
                <a:ext cx="119562" cy="58269"/>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6" name="角丸四角形 1045"/>
              <p:cNvSpPr/>
              <p:nvPr/>
            </p:nvSpPr>
            <p:spPr>
              <a:xfrm>
                <a:off x="3187089" y="4432384"/>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7" name="角丸四角形 1046"/>
              <p:cNvSpPr/>
              <p:nvPr/>
            </p:nvSpPr>
            <p:spPr>
              <a:xfrm>
                <a:off x="2659965"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8" name="角丸四角形 1047"/>
              <p:cNvSpPr/>
              <p:nvPr/>
            </p:nvSpPr>
            <p:spPr>
              <a:xfrm>
                <a:off x="2923527"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9" name="直線コネクタ 1048"/>
              <p:cNvCxnSpPr>
                <a:stCxn id="1047" idx="3"/>
                <a:endCxn id="1048" idx="1"/>
              </p:cNvCxnSpPr>
              <p:nvPr/>
            </p:nvCxnSpPr>
            <p:spPr>
              <a:xfrm>
                <a:off x="2803965" y="4548226"/>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0" name="直線コネクタ 1049"/>
              <p:cNvCxnSpPr>
                <a:stCxn id="1048" idx="3"/>
                <a:endCxn id="1046" idx="1"/>
              </p:cNvCxnSpPr>
              <p:nvPr/>
            </p:nvCxnSpPr>
            <p:spPr>
              <a:xfrm flipV="1">
                <a:off x="3067527" y="4468384"/>
                <a:ext cx="119562" cy="7984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051" name="角丸四角形 1050"/>
          <p:cNvSpPr/>
          <p:nvPr/>
        </p:nvSpPr>
        <p:spPr>
          <a:xfrm>
            <a:off x="8181203" y="2585578"/>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2" name="角丸四角形 1051"/>
          <p:cNvSpPr/>
          <p:nvPr/>
        </p:nvSpPr>
        <p:spPr>
          <a:xfrm>
            <a:off x="7579955" y="2984550"/>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3" name="円形吹き出し 1052"/>
          <p:cNvSpPr/>
          <p:nvPr/>
        </p:nvSpPr>
        <p:spPr>
          <a:xfrm>
            <a:off x="8218626" y="2874365"/>
            <a:ext cx="427059" cy="215156"/>
          </a:xfrm>
          <a:prstGeom prst="wedgeEllipseCallout">
            <a:avLst>
              <a:gd name="adj1" fmla="val -70610"/>
              <a:gd name="adj2" fmla="val 41661"/>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気付き</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4" name="フリーフォーム 1053"/>
          <p:cNvSpPr/>
          <p:nvPr/>
        </p:nvSpPr>
        <p:spPr>
          <a:xfrm>
            <a:off x="5084198" y="2545782"/>
            <a:ext cx="1146178" cy="151555"/>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933236"/>
              <a:gd name="connsiteY0" fmla="*/ 76007 h 169556"/>
              <a:gd name="connsiteX1" fmla="*/ 480799 w 933236"/>
              <a:gd name="connsiteY1" fmla="*/ 487 h 169556"/>
              <a:gd name="connsiteX2" fmla="*/ 385549 w 933236"/>
              <a:gd name="connsiteY2" fmla="*/ 124312 h 169556"/>
              <a:gd name="connsiteX3" fmla="*/ 697492 w 933236"/>
              <a:gd name="connsiteY3" fmla="*/ 129074 h 169556"/>
              <a:gd name="connsiteX4" fmla="*/ 933236 w 933236"/>
              <a:gd name="connsiteY4" fmla="*/ 169556 h 169556"/>
              <a:gd name="connsiteX0" fmla="*/ 0 w 933236"/>
              <a:gd name="connsiteY0" fmla="*/ 79103 h 229818"/>
              <a:gd name="connsiteX1" fmla="*/ 480799 w 933236"/>
              <a:gd name="connsiteY1" fmla="*/ 3583 h 229818"/>
              <a:gd name="connsiteX2" fmla="*/ 335264 w 933236"/>
              <a:gd name="connsiteY2" fmla="*/ 227194 h 229818"/>
              <a:gd name="connsiteX3" fmla="*/ 697492 w 933236"/>
              <a:gd name="connsiteY3" fmla="*/ 132170 h 229818"/>
              <a:gd name="connsiteX4" fmla="*/ 933236 w 933236"/>
              <a:gd name="connsiteY4" fmla="*/ 172652 h 229818"/>
              <a:gd name="connsiteX0" fmla="*/ 0 w 933236"/>
              <a:gd name="connsiteY0" fmla="*/ 35737 h 185045"/>
              <a:gd name="connsiteX1" fmla="*/ 443085 w 933236"/>
              <a:gd name="connsiteY1" fmla="*/ 5574 h 185045"/>
              <a:gd name="connsiteX2" fmla="*/ 335264 w 933236"/>
              <a:gd name="connsiteY2" fmla="*/ 183828 h 185045"/>
              <a:gd name="connsiteX3" fmla="*/ 697492 w 933236"/>
              <a:gd name="connsiteY3" fmla="*/ 88804 h 185045"/>
              <a:gd name="connsiteX4" fmla="*/ 933236 w 933236"/>
              <a:gd name="connsiteY4" fmla="*/ 129286 h 185045"/>
              <a:gd name="connsiteX0" fmla="*/ 0 w 933236"/>
              <a:gd name="connsiteY0" fmla="*/ 32895 h 128805"/>
              <a:gd name="connsiteX1" fmla="*/ 443085 w 933236"/>
              <a:gd name="connsiteY1" fmla="*/ 2732 h 128805"/>
              <a:gd name="connsiteX2" fmla="*/ 335264 w 933236"/>
              <a:gd name="connsiteY2" fmla="*/ 126557 h 128805"/>
              <a:gd name="connsiteX3" fmla="*/ 697492 w 933236"/>
              <a:gd name="connsiteY3" fmla="*/ 85962 h 128805"/>
              <a:gd name="connsiteX4" fmla="*/ 933236 w 933236"/>
              <a:gd name="connsiteY4" fmla="*/ 126444 h 128805"/>
              <a:gd name="connsiteX0" fmla="*/ 0 w 896080"/>
              <a:gd name="connsiteY0" fmla="*/ 112025 h 126097"/>
              <a:gd name="connsiteX1" fmla="*/ 405929 w 896080"/>
              <a:gd name="connsiteY1" fmla="*/ 24 h 126097"/>
              <a:gd name="connsiteX2" fmla="*/ 298108 w 896080"/>
              <a:gd name="connsiteY2" fmla="*/ 123849 h 126097"/>
              <a:gd name="connsiteX3" fmla="*/ 660336 w 896080"/>
              <a:gd name="connsiteY3" fmla="*/ 83254 h 126097"/>
              <a:gd name="connsiteX4" fmla="*/ 896080 w 896080"/>
              <a:gd name="connsiteY4" fmla="*/ 123736 h 126097"/>
              <a:gd name="connsiteX0" fmla="*/ 0 w 896080"/>
              <a:gd name="connsiteY0" fmla="*/ 112029 h 126101"/>
              <a:gd name="connsiteX1" fmla="*/ 405929 w 896080"/>
              <a:gd name="connsiteY1" fmla="*/ 28 h 126101"/>
              <a:gd name="connsiteX2" fmla="*/ 298108 w 896080"/>
              <a:gd name="connsiteY2" fmla="*/ 123853 h 126101"/>
              <a:gd name="connsiteX3" fmla="*/ 660336 w 896080"/>
              <a:gd name="connsiteY3" fmla="*/ 83258 h 126101"/>
              <a:gd name="connsiteX4" fmla="*/ 896080 w 896080"/>
              <a:gd name="connsiteY4" fmla="*/ 123740 h 126101"/>
              <a:gd name="connsiteX0" fmla="*/ 0 w 896080"/>
              <a:gd name="connsiteY0" fmla="*/ 58445 h 70640"/>
              <a:gd name="connsiteX1" fmla="*/ 410058 w 896080"/>
              <a:gd name="connsiteY1" fmla="*/ 62 h 70640"/>
              <a:gd name="connsiteX2" fmla="*/ 298108 w 896080"/>
              <a:gd name="connsiteY2" fmla="*/ 70269 h 70640"/>
              <a:gd name="connsiteX3" fmla="*/ 660336 w 896080"/>
              <a:gd name="connsiteY3" fmla="*/ 29674 h 70640"/>
              <a:gd name="connsiteX4" fmla="*/ 896080 w 896080"/>
              <a:gd name="connsiteY4" fmla="*/ 70156 h 70640"/>
              <a:gd name="connsiteX0" fmla="*/ 0 w 896080"/>
              <a:gd name="connsiteY0" fmla="*/ 62636 h 74465"/>
              <a:gd name="connsiteX1" fmla="*/ 410058 w 896080"/>
              <a:gd name="connsiteY1" fmla="*/ 4253 h 74465"/>
              <a:gd name="connsiteX2" fmla="*/ 298108 w 896080"/>
              <a:gd name="connsiteY2" fmla="*/ 74460 h 74465"/>
              <a:gd name="connsiteX3" fmla="*/ 664464 w 896080"/>
              <a:gd name="connsiteY3" fmla="*/ 1 h 74465"/>
              <a:gd name="connsiteX4" fmla="*/ 896080 w 896080"/>
              <a:gd name="connsiteY4" fmla="*/ 74347 h 74465"/>
              <a:gd name="connsiteX0" fmla="*/ 0 w 887823"/>
              <a:gd name="connsiteY0" fmla="*/ 62636 h 74465"/>
              <a:gd name="connsiteX1" fmla="*/ 410058 w 887823"/>
              <a:gd name="connsiteY1" fmla="*/ 4253 h 74465"/>
              <a:gd name="connsiteX2" fmla="*/ 298108 w 887823"/>
              <a:gd name="connsiteY2" fmla="*/ 74460 h 74465"/>
              <a:gd name="connsiteX3" fmla="*/ 664464 w 887823"/>
              <a:gd name="connsiteY3" fmla="*/ 1 h 74465"/>
              <a:gd name="connsiteX4" fmla="*/ 887823 w 887823"/>
              <a:gd name="connsiteY4" fmla="*/ 23551 h 74465"/>
              <a:gd name="connsiteX0" fmla="*/ 0 w 887823"/>
              <a:gd name="connsiteY0" fmla="*/ 62636 h 109162"/>
              <a:gd name="connsiteX1" fmla="*/ 275372 w 887823"/>
              <a:gd name="connsiteY1" fmla="*/ 108154 h 109162"/>
              <a:gd name="connsiteX2" fmla="*/ 410058 w 887823"/>
              <a:gd name="connsiteY2" fmla="*/ 4253 h 109162"/>
              <a:gd name="connsiteX3" fmla="*/ 298108 w 887823"/>
              <a:gd name="connsiteY3" fmla="*/ 74460 h 109162"/>
              <a:gd name="connsiteX4" fmla="*/ 664464 w 887823"/>
              <a:gd name="connsiteY4" fmla="*/ 1 h 109162"/>
              <a:gd name="connsiteX5" fmla="*/ 887823 w 887823"/>
              <a:gd name="connsiteY5" fmla="*/ 23551 h 109162"/>
              <a:gd name="connsiteX0" fmla="*/ 0 w 887823"/>
              <a:gd name="connsiteY0" fmla="*/ 98243 h 144769"/>
              <a:gd name="connsiteX1" fmla="*/ 275372 w 887823"/>
              <a:gd name="connsiteY1" fmla="*/ 143761 h 144769"/>
              <a:gd name="connsiteX2" fmla="*/ 410058 w 887823"/>
              <a:gd name="connsiteY2" fmla="*/ 39860 h 144769"/>
              <a:gd name="connsiteX3" fmla="*/ 310493 w 887823"/>
              <a:gd name="connsiteY3" fmla="*/ 10 h 144769"/>
              <a:gd name="connsiteX4" fmla="*/ 664464 w 887823"/>
              <a:gd name="connsiteY4" fmla="*/ 35608 h 144769"/>
              <a:gd name="connsiteX5" fmla="*/ 887823 w 887823"/>
              <a:gd name="connsiteY5" fmla="*/ 59158 h 144769"/>
              <a:gd name="connsiteX0" fmla="*/ 0 w 887823"/>
              <a:gd name="connsiteY0" fmla="*/ 98809 h 145335"/>
              <a:gd name="connsiteX1" fmla="*/ 275372 w 887823"/>
              <a:gd name="connsiteY1" fmla="*/ 144327 h 145335"/>
              <a:gd name="connsiteX2" fmla="*/ 422444 w 887823"/>
              <a:gd name="connsiteY2" fmla="*/ 71468 h 145335"/>
              <a:gd name="connsiteX3" fmla="*/ 310493 w 887823"/>
              <a:gd name="connsiteY3" fmla="*/ 576 h 145335"/>
              <a:gd name="connsiteX4" fmla="*/ 664464 w 887823"/>
              <a:gd name="connsiteY4" fmla="*/ 36174 h 145335"/>
              <a:gd name="connsiteX5" fmla="*/ 887823 w 887823"/>
              <a:gd name="connsiteY5" fmla="*/ 59724 h 145335"/>
              <a:gd name="connsiteX0" fmla="*/ 0 w 887823"/>
              <a:gd name="connsiteY0" fmla="*/ 98809 h 98809"/>
              <a:gd name="connsiteX1" fmla="*/ 279500 w 887823"/>
              <a:gd name="connsiteY1" fmla="*/ 79421 h 98809"/>
              <a:gd name="connsiteX2" fmla="*/ 422444 w 887823"/>
              <a:gd name="connsiteY2" fmla="*/ 71468 h 98809"/>
              <a:gd name="connsiteX3" fmla="*/ 310493 w 887823"/>
              <a:gd name="connsiteY3" fmla="*/ 576 h 98809"/>
              <a:gd name="connsiteX4" fmla="*/ 664464 w 887823"/>
              <a:gd name="connsiteY4" fmla="*/ 36174 h 98809"/>
              <a:gd name="connsiteX5" fmla="*/ 887823 w 887823"/>
              <a:gd name="connsiteY5" fmla="*/ 59724 h 98809"/>
              <a:gd name="connsiteX0" fmla="*/ 0 w 887823"/>
              <a:gd name="connsiteY0" fmla="*/ 99257 h 99257"/>
              <a:gd name="connsiteX1" fmla="*/ 279500 w 887823"/>
              <a:gd name="connsiteY1" fmla="*/ 79869 h 99257"/>
              <a:gd name="connsiteX2" fmla="*/ 422444 w 887823"/>
              <a:gd name="connsiteY2" fmla="*/ 71916 h 99257"/>
              <a:gd name="connsiteX3" fmla="*/ 310493 w 887823"/>
              <a:gd name="connsiteY3" fmla="*/ 1024 h 99257"/>
              <a:gd name="connsiteX4" fmla="*/ 664464 w 887823"/>
              <a:gd name="connsiteY4" fmla="*/ 28156 h 99257"/>
              <a:gd name="connsiteX5" fmla="*/ 887823 w 887823"/>
              <a:gd name="connsiteY5" fmla="*/ 60172 h 99257"/>
              <a:gd name="connsiteX0" fmla="*/ 0 w 887823"/>
              <a:gd name="connsiteY0" fmla="*/ 83110 h 83110"/>
              <a:gd name="connsiteX1" fmla="*/ 279500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81380 h 81380"/>
              <a:gd name="connsiteX1" fmla="*/ 238215 w 887823"/>
              <a:gd name="connsiteY1" fmla="*/ 61992 h 81380"/>
              <a:gd name="connsiteX2" fmla="*/ 422444 w 887823"/>
              <a:gd name="connsiteY2" fmla="*/ 54039 h 81380"/>
              <a:gd name="connsiteX3" fmla="*/ 314622 w 887823"/>
              <a:gd name="connsiteY3" fmla="*/ 79 h 81380"/>
              <a:gd name="connsiteX4" fmla="*/ 887823 w 887823"/>
              <a:gd name="connsiteY4" fmla="*/ 42295 h 81380"/>
              <a:gd name="connsiteX0" fmla="*/ 0 w 887823"/>
              <a:gd name="connsiteY0" fmla="*/ 83651 h 83651"/>
              <a:gd name="connsiteX1" fmla="*/ 238215 w 887823"/>
              <a:gd name="connsiteY1" fmla="*/ 64263 h 83651"/>
              <a:gd name="connsiteX2" fmla="*/ 422444 w 887823"/>
              <a:gd name="connsiteY2" fmla="*/ 56310 h 83651"/>
              <a:gd name="connsiteX3" fmla="*/ 314622 w 887823"/>
              <a:gd name="connsiteY3" fmla="*/ 2350 h 83651"/>
              <a:gd name="connsiteX4" fmla="*/ 887823 w 887823"/>
              <a:gd name="connsiteY4" fmla="*/ 44566 h 83651"/>
              <a:gd name="connsiteX0" fmla="*/ 0 w 887823"/>
              <a:gd name="connsiteY0" fmla="*/ 83651 h 83651"/>
              <a:gd name="connsiteX1" fmla="*/ 422444 w 887823"/>
              <a:gd name="connsiteY1" fmla="*/ 56310 h 83651"/>
              <a:gd name="connsiteX2" fmla="*/ 314622 w 887823"/>
              <a:gd name="connsiteY2" fmla="*/ 2350 h 83651"/>
              <a:gd name="connsiteX3" fmla="*/ 887823 w 887823"/>
              <a:gd name="connsiteY3" fmla="*/ 44566 h 83651"/>
              <a:gd name="connsiteX0" fmla="*/ 0 w 887823"/>
              <a:gd name="connsiteY0" fmla="*/ 82138 h 90190"/>
              <a:gd name="connsiteX1" fmla="*/ 389416 w 887823"/>
              <a:gd name="connsiteY1" fmla="*/ 85839 h 90190"/>
              <a:gd name="connsiteX2" fmla="*/ 314622 w 887823"/>
              <a:gd name="connsiteY2" fmla="*/ 837 h 90190"/>
              <a:gd name="connsiteX3" fmla="*/ 887823 w 887823"/>
              <a:gd name="connsiteY3" fmla="*/ 43053 h 90190"/>
              <a:gd name="connsiteX0" fmla="*/ 0 w 887823"/>
              <a:gd name="connsiteY0" fmla="*/ 82318 h 90370"/>
              <a:gd name="connsiteX1" fmla="*/ 389416 w 887823"/>
              <a:gd name="connsiteY1" fmla="*/ 86019 h 90370"/>
              <a:gd name="connsiteX2" fmla="*/ 314622 w 887823"/>
              <a:gd name="connsiteY2" fmla="*/ 1017 h 90370"/>
              <a:gd name="connsiteX3" fmla="*/ 887823 w 887823"/>
              <a:gd name="connsiteY3" fmla="*/ 43233 h 90370"/>
              <a:gd name="connsiteX0" fmla="*/ 0 w 887823"/>
              <a:gd name="connsiteY0" fmla="*/ 65881 h 73933"/>
              <a:gd name="connsiteX1" fmla="*/ 389416 w 887823"/>
              <a:gd name="connsiteY1" fmla="*/ 69582 h 73933"/>
              <a:gd name="connsiteX2" fmla="*/ 291637 w 887823"/>
              <a:gd name="connsiteY2" fmla="*/ 1831 h 73933"/>
              <a:gd name="connsiteX3" fmla="*/ 887823 w 887823"/>
              <a:gd name="connsiteY3" fmla="*/ 26796 h 73933"/>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Lst>
            <a:ahLst/>
            <a:cxnLst>
              <a:cxn ang="0">
                <a:pos x="connsiteX0" y="connsiteY0"/>
              </a:cxn>
              <a:cxn ang="0">
                <a:pos x="connsiteX1" y="connsiteY1"/>
              </a:cxn>
              <a:cxn ang="0">
                <a:pos x="connsiteX2" y="connsiteY2"/>
              </a:cxn>
              <a:cxn ang="0">
                <a:pos x="connsiteX3" y="connsiteY3"/>
              </a:cxn>
            </a:cxnLst>
            <a:rect l="l" t="t" r="r" b="b"/>
            <a:pathLst>
              <a:path w="893569" h="96070">
                <a:moveTo>
                  <a:pt x="0" y="96070"/>
                </a:moveTo>
                <a:cubicBezTo>
                  <a:pt x="113866" y="58029"/>
                  <a:pt x="342725" y="83132"/>
                  <a:pt x="395162" y="69582"/>
                </a:cubicBezTo>
                <a:cubicBezTo>
                  <a:pt x="416153" y="39509"/>
                  <a:pt x="214315" y="8962"/>
                  <a:pt x="297383" y="1831"/>
                </a:cubicBezTo>
                <a:cubicBezTo>
                  <a:pt x="380451" y="-5300"/>
                  <a:pt x="774152" y="9535"/>
                  <a:pt x="893569" y="2679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5" name="フリーフォーム 1054"/>
          <p:cNvSpPr/>
          <p:nvPr/>
        </p:nvSpPr>
        <p:spPr>
          <a:xfrm>
            <a:off x="6720030" y="2701349"/>
            <a:ext cx="851297" cy="338138"/>
          </a:xfrm>
          <a:custGeom>
            <a:avLst/>
            <a:gdLst>
              <a:gd name="connsiteX0" fmla="*/ 0 w 785813"/>
              <a:gd name="connsiteY0" fmla="*/ 0 h 338138"/>
              <a:gd name="connsiteX1" fmla="*/ 242888 w 785813"/>
              <a:gd name="connsiteY1" fmla="*/ 142875 h 338138"/>
              <a:gd name="connsiteX2" fmla="*/ 200025 w 785813"/>
              <a:gd name="connsiteY2" fmla="*/ 257175 h 338138"/>
              <a:gd name="connsiteX3" fmla="*/ 785813 w 785813"/>
              <a:gd name="connsiteY3" fmla="*/ 338138 h 338138"/>
            </a:gdLst>
            <a:ahLst/>
            <a:cxnLst>
              <a:cxn ang="0">
                <a:pos x="connsiteX0" y="connsiteY0"/>
              </a:cxn>
              <a:cxn ang="0">
                <a:pos x="connsiteX1" y="connsiteY1"/>
              </a:cxn>
              <a:cxn ang="0">
                <a:pos x="connsiteX2" y="connsiteY2"/>
              </a:cxn>
              <a:cxn ang="0">
                <a:pos x="connsiteX3" y="connsiteY3"/>
              </a:cxn>
            </a:cxnLst>
            <a:rect l="l" t="t" r="r" b="b"/>
            <a:pathLst>
              <a:path w="785813" h="338138">
                <a:moveTo>
                  <a:pt x="0" y="0"/>
                </a:moveTo>
                <a:cubicBezTo>
                  <a:pt x="104775" y="50006"/>
                  <a:pt x="209551" y="100013"/>
                  <a:pt x="242888" y="142875"/>
                </a:cubicBezTo>
                <a:cubicBezTo>
                  <a:pt x="276225" y="185737"/>
                  <a:pt x="109538" y="224631"/>
                  <a:pt x="200025" y="257175"/>
                </a:cubicBezTo>
                <a:cubicBezTo>
                  <a:pt x="290512" y="289719"/>
                  <a:pt x="538162" y="313928"/>
                  <a:pt x="785813" y="338138"/>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6" name="フリーフォーム 1055"/>
          <p:cNvSpPr/>
          <p:nvPr/>
        </p:nvSpPr>
        <p:spPr>
          <a:xfrm>
            <a:off x="7205012" y="2734687"/>
            <a:ext cx="686197" cy="247254"/>
          </a:xfrm>
          <a:custGeom>
            <a:avLst/>
            <a:gdLst>
              <a:gd name="connsiteX0" fmla="*/ 633413 w 633413"/>
              <a:gd name="connsiteY0" fmla="*/ 228600 h 228600"/>
              <a:gd name="connsiteX1" fmla="*/ 533400 w 633413"/>
              <a:gd name="connsiteY1" fmla="*/ 52387 h 228600"/>
              <a:gd name="connsiteX2" fmla="*/ 95250 w 633413"/>
              <a:gd name="connsiteY2" fmla="*/ 119062 h 228600"/>
              <a:gd name="connsiteX3" fmla="*/ 0 w 633413"/>
              <a:gd name="connsiteY3" fmla="*/ 0 h 228600"/>
            </a:gdLst>
            <a:ahLst/>
            <a:cxnLst>
              <a:cxn ang="0">
                <a:pos x="connsiteX0" y="connsiteY0"/>
              </a:cxn>
              <a:cxn ang="0">
                <a:pos x="connsiteX1" y="connsiteY1"/>
              </a:cxn>
              <a:cxn ang="0">
                <a:pos x="connsiteX2" y="connsiteY2"/>
              </a:cxn>
              <a:cxn ang="0">
                <a:pos x="connsiteX3" y="connsiteY3"/>
              </a:cxn>
            </a:cxnLst>
            <a:rect l="l" t="t" r="r" b="b"/>
            <a:pathLst>
              <a:path w="633413" h="228600">
                <a:moveTo>
                  <a:pt x="633413" y="228600"/>
                </a:moveTo>
                <a:cubicBezTo>
                  <a:pt x="628253" y="149621"/>
                  <a:pt x="623094" y="70643"/>
                  <a:pt x="533400" y="52387"/>
                </a:cubicBezTo>
                <a:cubicBezTo>
                  <a:pt x="443706" y="34131"/>
                  <a:pt x="184150" y="127793"/>
                  <a:pt x="95250" y="119062"/>
                </a:cubicBezTo>
                <a:cubicBezTo>
                  <a:pt x="6350" y="110331"/>
                  <a:pt x="3175" y="55165"/>
                  <a:pt x="0" y="0"/>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7" name="フリーフォーム 1056"/>
          <p:cNvSpPr/>
          <p:nvPr/>
        </p:nvSpPr>
        <p:spPr>
          <a:xfrm>
            <a:off x="7535209" y="2516336"/>
            <a:ext cx="626005" cy="158441"/>
          </a:xfrm>
          <a:custGeom>
            <a:avLst/>
            <a:gdLst>
              <a:gd name="connsiteX0" fmla="*/ 0 w 577850"/>
              <a:gd name="connsiteY0" fmla="*/ 32617 h 158441"/>
              <a:gd name="connsiteX1" fmla="*/ 298450 w 577850"/>
              <a:gd name="connsiteY1" fmla="*/ 7217 h 158441"/>
              <a:gd name="connsiteX2" fmla="*/ 311150 w 577850"/>
              <a:gd name="connsiteY2" fmla="*/ 146917 h 158441"/>
              <a:gd name="connsiteX3" fmla="*/ 577850 w 577850"/>
              <a:gd name="connsiteY3" fmla="*/ 140567 h 158441"/>
            </a:gdLst>
            <a:ahLst/>
            <a:cxnLst>
              <a:cxn ang="0">
                <a:pos x="connsiteX0" y="connsiteY0"/>
              </a:cxn>
              <a:cxn ang="0">
                <a:pos x="connsiteX1" y="connsiteY1"/>
              </a:cxn>
              <a:cxn ang="0">
                <a:pos x="connsiteX2" y="connsiteY2"/>
              </a:cxn>
              <a:cxn ang="0">
                <a:pos x="connsiteX3" y="connsiteY3"/>
              </a:cxn>
            </a:cxnLst>
            <a:rect l="l" t="t" r="r" b="b"/>
            <a:pathLst>
              <a:path w="577850" h="158441">
                <a:moveTo>
                  <a:pt x="0" y="32617"/>
                </a:moveTo>
                <a:cubicBezTo>
                  <a:pt x="123296" y="10392"/>
                  <a:pt x="246592" y="-11833"/>
                  <a:pt x="298450" y="7217"/>
                </a:cubicBezTo>
                <a:cubicBezTo>
                  <a:pt x="350308" y="26267"/>
                  <a:pt x="264583" y="124692"/>
                  <a:pt x="311150" y="146917"/>
                </a:cubicBezTo>
                <a:cubicBezTo>
                  <a:pt x="357717" y="169142"/>
                  <a:pt x="467783" y="154854"/>
                  <a:pt x="577850" y="140567"/>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1" name="円/楕円 1060"/>
          <p:cNvSpPr/>
          <p:nvPr/>
        </p:nvSpPr>
        <p:spPr>
          <a:xfrm>
            <a:off x="6241641" y="2581574"/>
            <a:ext cx="78000" cy="72000"/>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2" name="円/楕円 1061"/>
          <p:cNvSpPr/>
          <p:nvPr/>
        </p:nvSpPr>
        <p:spPr>
          <a:xfrm>
            <a:off x="6907790" y="2523749"/>
            <a:ext cx="78000" cy="72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3" name="角丸四角形 1062"/>
          <p:cNvSpPr/>
          <p:nvPr/>
        </p:nvSpPr>
        <p:spPr>
          <a:xfrm>
            <a:off x="7131496" y="2693825"/>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5" name="円/楕円 1064"/>
          <p:cNvSpPr/>
          <p:nvPr/>
        </p:nvSpPr>
        <p:spPr>
          <a:xfrm>
            <a:off x="6973254" y="2529721"/>
            <a:ext cx="78000" cy="72000"/>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8" name="フリーフォーム 1067"/>
          <p:cNvSpPr/>
          <p:nvPr/>
        </p:nvSpPr>
        <p:spPr>
          <a:xfrm flipV="1">
            <a:off x="5106780" y="2778702"/>
            <a:ext cx="769857" cy="186167"/>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237" h="202406">
                <a:moveTo>
                  <a:pt x="0" y="0"/>
                </a:moveTo>
                <a:cubicBezTo>
                  <a:pt x="96256" y="40701"/>
                  <a:pt x="261820" y="12075"/>
                  <a:pt x="304800" y="33337"/>
                </a:cubicBezTo>
                <a:cubicBezTo>
                  <a:pt x="347780" y="54599"/>
                  <a:pt x="221766" y="106143"/>
                  <a:pt x="257881" y="127574"/>
                </a:cubicBezTo>
                <a:cubicBezTo>
                  <a:pt x="293996" y="149005"/>
                  <a:pt x="442118" y="161527"/>
                  <a:pt x="521493" y="161924"/>
                </a:cubicBezTo>
                <a:cubicBezTo>
                  <a:pt x="600868" y="162321"/>
                  <a:pt x="702466" y="182562"/>
                  <a:pt x="757237" y="20240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9" name="円/楕円 1068"/>
          <p:cNvSpPr/>
          <p:nvPr/>
        </p:nvSpPr>
        <p:spPr>
          <a:xfrm>
            <a:off x="5905569" y="2753971"/>
            <a:ext cx="78000" cy="7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70" name="正方形/長方形 1069"/>
          <p:cNvSpPr/>
          <p:nvPr/>
        </p:nvSpPr>
        <p:spPr>
          <a:xfrm>
            <a:off x="5056662" y="2671518"/>
            <a:ext cx="817002" cy="189050"/>
          </a:xfrm>
          <a:prstGeom prst="rect">
            <a:avLst/>
          </a:prstGeom>
        </p:spPr>
        <p:txBody>
          <a:bodyPr wrap="none" lIns="95782" tIns="47891" rIns="95782" bIns="47891">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データを自由に利用</a:t>
            </a:r>
          </a:p>
        </p:txBody>
      </p:sp>
      <p:grpSp>
        <p:nvGrpSpPr>
          <p:cNvPr id="12" name="グループ化 11"/>
          <p:cNvGrpSpPr/>
          <p:nvPr/>
        </p:nvGrpSpPr>
        <p:grpSpPr>
          <a:xfrm>
            <a:off x="4008627" y="2571221"/>
            <a:ext cx="724286" cy="180000"/>
            <a:chOff x="3198541" y="3021099"/>
            <a:chExt cx="1125460" cy="279714"/>
          </a:xfrm>
        </p:grpSpPr>
        <p:sp>
          <p:nvSpPr>
            <p:cNvPr id="564" name="円/楕円 563"/>
            <p:cNvSpPr/>
            <p:nvPr/>
          </p:nvSpPr>
          <p:spPr>
            <a:xfrm>
              <a:off x="3296533" y="3074497"/>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6" name="円/楕円 595"/>
            <p:cNvSpPr/>
            <p:nvPr/>
          </p:nvSpPr>
          <p:spPr>
            <a:xfrm>
              <a:off x="3840304" y="303026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7" name="円/楕円 596"/>
            <p:cNvSpPr/>
            <p:nvPr/>
          </p:nvSpPr>
          <p:spPr>
            <a:xfrm>
              <a:off x="3198541"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8" name="円/楕円 597"/>
            <p:cNvSpPr/>
            <p:nvPr/>
          </p:nvSpPr>
          <p:spPr>
            <a:xfrm>
              <a:off x="3921753" y="3093027"/>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9" name="円/楕円 598"/>
            <p:cNvSpPr/>
            <p:nvPr/>
          </p:nvSpPr>
          <p:spPr>
            <a:xfrm>
              <a:off x="3760420" y="308929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0" name="円/楕円 599"/>
            <p:cNvSpPr/>
            <p:nvPr/>
          </p:nvSpPr>
          <p:spPr>
            <a:xfrm>
              <a:off x="4010370" y="3021099"/>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1" name="円/楕円 600"/>
            <p:cNvSpPr/>
            <p:nvPr/>
          </p:nvSpPr>
          <p:spPr>
            <a:xfrm>
              <a:off x="3532014" y="305367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2" name="円/楕円 651"/>
            <p:cNvSpPr/>
            <p:nvPr/>
          </p:nvSpPr>
          <p:spPr>
            <a:xfrm>
              <a:off x="3639522"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3" name="円/楕円 652"/>
            <p:cNvSpPr/>
            <p:nvPr/>
          </p:nvSpPr>
          <p:spPr>
            <a:xfrm>
              <a:off x="3408387" y="3117718"/>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5" name="円/楕円 654"/>
            <p:cNvSpPr/>
            <p:nvPr/>
          </p:nvSpPr>
          <p:spPr>
            <a:xfrm>
              <a:off x="4128017" y="311101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3" name="グループ化 12"/>
          <p:cNvGrpSpPr/>
          <p:nvPr/>
        </p:nvGrpSpPr>
        <p:grpSpPr>
          <a:xfrm>
            <a:off x="4367283" y="2600091"/>
            <a:ext cx="724286" cy="282857"/>
            <a:chOff x="3484236" y="3137716"/>
            <a:chExt cx="948305" cy="371275"/>
          </a:xfrm>
        </p:grpSpPr>
        <p:sp>
          <p:nvSpPr>
            <p:cNvPr id="559" name="円/楕円 558"/>
            <p:cNvSpPr/>
            <p:nvPr/>
          </p:nvSpPr>
          <p:spPr>
            <a:xfrm>
              <a:off x="3484236" y="3170398"/>
              <a:ext cx="303433" cy="277322"/>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1" name="円/楕円 560"/>
            <p:cNvSpPr/>
            <p:nvPr/>
          </p:nvSpPr>
          <p:spPr>
            <a:xfrm>
              <a:off x="3939403" y="3137716"/>
              <a:ext cx="303433" cy="277322"/>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2" name="円/楕円 561"/>
            <p:cNvSpPr/>
            <p:nvPr/>
          </p:nvSpPr>
          <p:spPr>
            <a:xfrm>
              <a:off x="4129108" y="3227818"/>
              <a:ext cx="303433" cy="277322"/>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3" name="円/楕円 562"/>
            <p:cNvSpPr/>
            <p:nvPr/>
          </p:nvSpPr>
          <p:spPr>
            <a:xfrm>
              <a:off x="3721438" y="3231669"/>
              <a:ext cx="303433" cy="277322"/>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66" name="正方形/長方形 965"/>
          <p:cNvSpPr/>
          <p:nvPr/>
        </p:nvSpPr>
        <p:spPr>
          <a:xfrm>
            <a:off x="5990081" y="3131142"/>
            <a:ext cx="1522324"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a:t>
            </a:r>
            <a:endParaRPr lang="ja-JP" altLang="en-US" sz="1200" dirty="0">
              <a:solidFill>
                <a:schemeClr val="bg1">
                  <a:lumMod val="50000"/>
                </a:schemeClr>
              </a:solidFill>
            </a:endParaRPr>
          </a:p>
        </p:txBody>
      </p:sp>
      <p:grpSp>
        <p:nvGrpSpPr>
          <p:cNvPr id="3" name="グループ化 2"/>
          <p:cNvGrpSpPr/>
          <p:nvPr/>
        </p:nvGrpSpPr>
        <p:grpSpPr>
          <a:xfrm>
            <a:off x="3389619" y="2736747"/>
            <a:ext cx="1774331" cy="476778"/>
            <a:chOff x="2687514" y="4140658"/>
            <a:chExt cx="2074982" cy="615860"/>
          </a:xfrm>
        </p:grpSpPr>
        <p:sp>
          <p:nvSpPr>
            <p:cNvPr id="909" name="円/楕円 908"/>
            <p:cNvSpPr/>
            <p:nvPr/>
          </p:nvSpPr>
          <p:spPr>
            <a:xfrm>
              <a:off x="3465615" y="4140658"/>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4" name="円/楕円 913"/>
            <p:cNvSpPr/>
            <p:nvPr/>
          </p:nvSpPr>
          <p:spPr>
            <a:xfrm>
              <a:off x="3744422" y="414766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7" name="円/楕円 916"/>
            <p:cNvSpPr/>
            <p:nvPr/>
          </p:nvSpPr>
          <p:spPr>
            <a:xfrm>
              <a:off x="4143090" y="4262079"/>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1" name="円/楕円 920"/>
            <p:cNvSpPr/>
            <p:nvPr/>
          </p:nvSpPr>
          <p:spPr>
            <a:xfrm>
              <a:off x="3570543" y="4153131"/>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2" name="円/楕円 921"/>
            <p:cNvSpPr/>
            <p:nvPr/>
          </p:nvSpPr>
          <p:spPr>
            <a:xfrm>
              <a:off x="3864837" y="4188095"/>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4" name="円/楕円 923"/>
            <p:cNvSpPr/>
            <p:nvPr/>
          </p:nvSpPr>
          <p:spPr>
            <a:xfrm>
              <a:off x="2687514" y="4469538"/>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1" name="円/楕円 900"/>
            <p:cNvSpPr/>
            <p:nvPr/>
          </p:nvSpPr>
          <p:spPr>
            <a:xfrm>
              <a:off x="3298585" y="4204948"/>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2" name="円/楕円 901"/>
            <p:cNvSpPr/>
            <p:nvPr/>
          </p:nvSpPr>
          <p:spPr>
            <a:xfrm>
              <a:off x="4367563" y="4276760"/>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3" name="円/楕円 902"/>
            <p:cNvSpPr/>
            <p:nvPr/>
          </p:nvSpPr>
          <p:spPr>
            <a:xfrm>
              <a:off x="2996339" y="4265781"/>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5" name="円/楕円 904"/>
            <p:cNvSpPr/>
            <p:nvPr/>
          </p:nvSpPr>
          <p:spPr>
            <a:xfrm>
              <a:off x="3673514" y="4258115"/>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8" name="円/楕円 907"/>
            <p:cNvSpPr/>
            <p:nvPr/>
          </p:nvSpPr>
          <p:spPr>
            <a:xfrm>
              <a:off x="2790893" y="4335679"/>
              <a:ext cx="195464" cy="199293"/>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5" name="円/楕円 884"/>
            <p:cNvSpPr/>
            <p:nvPr/>
          </p:nvSpPr>
          <p:spPr>
            <a:xfrm>
              <a:off x="3177703" y="436909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7" name="円/楕円 886"/>
            <p:cNvSpPr/>
            <p:nvPr/>
          </p:nvSpPr>
          <p:spPr>
            <a:xfrm>
              <a:off x="3913069" y="43029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8" name="円/楕円 887"/>
            <p:cNvSpPr/>
            <p:nvPr/>
          </p:nvSpPr>
          <p:spPr>
            <a:xfrm>
              <a:off x="2856738" y="44041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0" name="円/楕円 889"/>
            <p:cNvSpPr/>
            <p:nvPr/>
          </p:nvSpPr>
          <p:spPr>
            <a:xfrm>
              <a:off x="4172265" y="440283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1" name="円/楕円 890"/>
            <p:cNvSpPr/>
            <p:nvPr/>
          </p:nvSpPr>
          <p:spPr>
            <a:xfrm>
              <a:off x="3426499" y="42835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2" name="円/楕円 891"/>
            <p:cNvSpPr/>
            <p:nvPr/>
          </p:nvSpPr>
          <p:spPr>
            <a:xfrm>
              <a:off x="3684933" y="438595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4" name="円/楕円 893"/>
            <p:cNvSpPr/>
            <p:nvPr/>
          </p:nvSpPr>
          <p:spPr>
            <a:xfrm>
              <a:off x="4460096" y="44541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77" name="正方形/長方形 976"/>
          <p:cNvSpPr/>
          <p:nvPr/>
        </p:nvSpPr>
        <p:spPr>
          <a:xfrm>
            <a:off x="3425874" y="3131142"/>
            <a:ext cx="131713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シェアされたデータ</a:t>
            </a:r>
          </a:p>
        </p:txBody>
      </p:sp>
      <p:grpSp>
        <p:nvGrpSpPr>
          <p:cNvPr id="998" name="グループ化 997"/>
          <p:cNvGrpSpPr/>
          <p:nvPr/>
        </p:nvGrpSpPr>
        <p:grpSpPr>
          <a:xfrm>
            <a:off x="1764916" y="2835873"/>
            <a:ext cx="843639" cy="2376388"/>
            <a:chOff x="2541835" y="2385936"/>
            <a:chExt cx="986589" cy="3069676"/>
          </a:xfrm>
        </p:grpSpPr>
        <p:sp>
          <p:nvSpPr>
            <p:cNvPr id="999" name="円/楕円 998"/>
            <p:cNvSpPr/>
            <p:nvPr/>
          </p:nvSpPr>
          <p:spPr>
            <a:xfrm>
              <a:off x="3184921" y="5005977"/>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0" name="円/楕円 999"/>
            <p:cNvSpPr/>
            <p:nvPr/>
          </p:nvSpPr>
          <p:spPr>
            <a:xfrm>
              <a:off x="2766394" y="43073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1" name="円/楕円 1000"/>
            <p:cNvSpPr/>
            <p:nvPr/>
          </p:nvSpPr>
          <p:spPr>
            <a:xfrm>
              <a:off x="3478024" y="5405212"/>
              <a:ext cx="50400" cy="50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2" name="円/楕円 1001"/>
            <p:cNvSpPr/>
            <p:nvPr/>
          </p:nvSpPr>
          <p:spPr>
            <a:xfrm>
              <a:off x="3136219" y="4669593"/>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3" name="円/楕円 1002"/>
            <p:cNvSpPr/>
            <p:nvPr/>
          </p:nvSpPr>
          <p:spPr>
            <a:xfrm>
              <a:off x="3321722" y="523917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4" name="円/楕円 1003"/>
            <p:cNvSpPr/>
            <p:nvPr/>
          </p:nvSpPr>
          <p:spPr>
            <a:xfrm>
              <a:off x="3316768" y="5076202"/>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8" name="円/楕円 1007"/>
            <p:cNvSpPr/>
            <p:nvPr/>
          </p:nvSpPr>
          <p:spPr>
            <a:xfrm>
              <a:off x="2872533" y="46191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9" name="円/楕円 1008"/>
            <p:cNvSpPr/>
            <p:nvPr/>
          </p:nvSpPr>
          <p:spPr>
            <a:xfrm>
              <a:off x="3076024" y="4825232"/>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0" name="円/楕円 1009"/>
            <p:cNvSpPr/>
            <p:nvPr/>
          </p:nvSpPr>
          <p:spPr>
            <a:xfrm>
              <a:off x="2966133" y="4304331"/>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2" name="円/楕円 1011"/>
            <p:cNvSpPr/>
            <p:nvPr/>
          </p:nvSpPr>
          <p:spPr>
            <a:xfrm>
              <a:off x="2665595" y="3958759"/>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3" name="円/楕円 1012"/>
            <p:cNvSpPr/>
            <p:nvPr/>
          </p:nvSpPr>
          <p:spPr>
            <a:xfrm>
              <a:off x="2970235" y="4051337"/>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5" name="円/楕円 1014"/>
            <p:cNvSpPr/>
            <p:nvPr/>
          </p:nvSpPr>
          <p:spPr>
            <a:xfrm>
              <a:off x="2709644" y="3413489"/>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6" name="円/楕円 1015"/>
            <p:cNvSpPr/>
            <p:nvPr/>
          </p:nvSpPr>
          <p:spPr>
            <a:xfrm>
              <a:off x="2541835" y="310793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7" name="円/楕円 1016"/>
            <p:cNvSpPr/>
            <p:nvPr/>
          </p:nvSpPr>
          <p:spPr>
            <a:xfrm>
              <a:off x="2891006"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8" name="円/楕円 1017"/>
            <p:cNvSpPr/>
            <p:nvPr/>
          </p:nvSpPr>
          <p:spPr>
            <a:xfrm>
              <a:off x="2928498" y="2385936"/>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9" name="円/楕円 1018"/>
            <p:cNvSpPr/>
            <p:nvPr/>
          </p:nvSpPr>
          <p:spPr>
            <a:xfrm>
              <a:off x="2603881"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0" name="円/楕円 1019"/>
            <p:cNvSpPr/>
            <p:nvPr/>
          </p:nvSpPr>
          <p:spPr>
            <a:xfrm>
              <a:off x="2945938" y="315775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1" name="円/楕円 1020"/>
            <p:cNvSpPr/>
            <p:nvPr/>
          </p:nvSpPr>
          <p:spPr>
            <a:xfrm>
              <a:off x="2860845" y="2789852"/>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8" name="グループ化 17"/>
          <p:cNvGrpSpPr/>
          <p:nvPr/>
        </p:nvGrpSpPr>
        <p:grpSpPr>
          <a:xfrm>
            <a:off x="2681614" y="3265259"/>
            <a:ext cx="412789" cy="1704710"/>
            <a:chOff x="1988362" y="4571363"/>
            <a:chExt cx="533450" cy="2386594"/>
          </a:xfrm>
        </p:grpSpPr>
        <p:sp>
          <p:nvSpPr>
            <p:cNvPr id="983" name="円/楕円 982"/>
            <p:cNvSpPr/>
            <p:nvPr/>
          </p:nvSpPr>
          <p:spPr>
            <a:xfrm>
              <a:off x="2449166" y="6885957"/>
              <a:ext cx="72000" cy="72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4" name="円/楕円 983"/>
            <p:cNvSpPr/>
            <p:nvPr/>
          </p:nvSpPr>
          <p:spPr>
            <a:xfrm>
              <a:off x="2274694" y="6459944"/>
              <a:ext cx="108000" cy="108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6" name="円/楕円 985"/>
            <p:cNvSpPr/>
            <p:nvPr/>
          </p:nvSpPr>
          <p:spPr>
            <a:xfrm>
              <a:off x="2308710" y="6685953"/>
              <a:ext cx="108000" cy="108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7" name="円/楕円 986"/>
            <p:cNvSpPr/>
            <p:nvPr/>
          </p:nvSpPr>
          <p:spPr>
            <a:xfrm>
              <a:off x="2317308" y="5771180"/>
              <a:ext cx="180000" cy="18000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8" name="円/楕円 987"/>
            <p:cNvSpPr/>
            <p:nvPr/>
          </p:nvSpPr>
          <p:spPr>
            <a:xfrm>
              <a:off x="2141098" y="6554518"/>
              <a:ext cx="108000" cy="108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9" name="円/楕円 988"/>
            <p:cNvSpPr/>
            <p:nvPr/>
          </p:nvSpPr>
          <p:spPr>
            <a:xfrm>
              <a:off x="2227574" y="6027194"/>
              <a:ext cx="162992" cy="164954"/>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1" name="円/楕円 990"/>
            <p:cNvSpPr/>
            <p:nvPr/>
          </p:nvSpPr>
          <p:spPr>
            <a:xfrm>
              <a:off x="2005818" y="5908590"/>
              <a:ext cx="162992" cy="164954"/>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2" name="円/楕円 991"/>
            <p:cNvSpPr/>
            <p:nvPr/>
          </p:nvSpPr>
          <p:spPr>
            <a:xfrm>
              <a:off x="2141098" y="6256041"/>
              <a:ext cx="162992" cy="164954"/>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4" name="円/楕円 993"/>
            <p:cNvSpPr/>
            <p:nvPr/>
          </p:nvSpPr>
          <p:spPr>
            <a:xfrm>
              <a:off x="2140591" y="5239500"/>
              <a:ext cx="299496" cy="29579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6" name="円/楕円 995"/>
            <p:cNvSpPr/>
            <p:nvPr/>
          </p:nvSpPr>
          <p:spPr>
            <a:xfrm>
              <a:off x="1988362" y="5568002"/>
              <a:ext cx="252000" cy="252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7" name="円/楕円 996"/>
            <p:cNvSpPr/>
            <p:nvPr/>
          </p:nvSpPr>
          <p:spPr>
            <a:xfrm>
              <a:off x="2003206" y="4932576"/>
              <a:ext cx="299496" cy="29579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2" name="円/楕円 1021"/>
            <p:cNvSpPr/>
            <p:nvPr/>
          </p:nvSpPr>
          <p:spPr>
            <a:xfrm>
              <a:off x="2197812" y="4571363"/>
              <a:ext cx="324000" cy="324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5" name="二等辺三角形 14"/>
          <p:cNvSpPr/>
          <p:nvPr/>
        </p:nvSpPr>
        <p:spPr bwMode="gray">
          <a:xfrm rot="3467494">
            <a:off x="2511833" y="5855793"/>
            <a:ext cx="95502" cy="392452"/>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3" name="二等辺三角形 1022"/>
          <p:cNvSpPr/>
          <p:nvPr/>
        </p:nvSpPr>
        <p:spPr bwMode="gray">
          <a:xfrm rot="2318374">
            <a:off x="3997185" y="5800625"/>
            <a:ext cx="103461" cy="362264"/>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4" name="二等辺三角形 1023"/>
          <p:cNvSpPr/>
          <p:nvPr/>
        </p:nvSpPr>
        <p:spPr bwMode="gray">
          <a:xfrm>
            <a:off x="6806080" y="5865623"/>
            <a:ext cx="103461" cy="269511"/>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58" name="二等辺三角形 1057"/>
          <p:cNvSpPr/>
          <p:nvPr/>
        </p:nvSpPr>
        <p:spPr bwMode="gray">
          <a:xfrm rot="17804104">
            <a:off x="8695498" y="5571868"/>
            <a:ext cx="95502" cy="350997"/>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957" name="角丸四角形 956"/>
          <p:cNvSpPr/>
          <p:nvPr/>
        </p:nvSpPr>
        <p:spPr>
          <a:xfrm>
            <a:off x="3725272" y="6089880"/>
            <a:ext cx="1130133"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人の実行支援</a:t>
            </a:r>
          </a:p>
        </p:txBody>
      </p:sp>
      <p:sp>
        <p:nvSpPr>
          <p:cNvPr id="958" name="角丸四角形 957"/>
          <p:cNvSpPr/>
          <p:nvPr/>
        </p:nvSpPr>
        <p:spPr>
          <a:xfrm>
            <a:off x="6362978" y="6089880"/>
            <a:ext cx="138544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センターコントロール</a:t>
            </a:r>
          </a:p>
        </p:txBody>
      </p:sp>
      <p:sp>
        <p:nvSpPr>
          <p:cNvPr id="429" name="角丸四角形 428"/>
          <p:cNvSpPr/>
          <p:nvPr/>
        </p:nvSpPr>
        <p:spPr>
          <a:xfrm>
            <a:off x="8841876" y="5762573"/>
            <a:ext cx="1693089"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ビジネスコラボレーション</a:t>
            </a:r>
          </a:p>
        </p:txBody>
      </p:sp>
      <p:sp>
        <p:nvSpPr>
          <p:cNvPr id="431" name="角丸四角形 430"/>
          <p:cNvSpPr/>
          <p:nvPr/>
        </p:nvSpPr>
        <p:spPr>
          <a:xfrm>
            <a:off x="1757373" y="6089880"/>
            <a:ext cx="70192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自動化</a:t>
            </a:r>
          </a:p>
        </p:txBody>
      </p:sp>
      <p:sp>
        <p:nvSpPr>
          <p:cNvPr id="417" name="ハート 416"/>
          <p:cNvSpPr/>
          <p:nvPr/>
        </p:nvSpPr>
        <p:spPr>
          <a:xfrm>
            <a:off x="8074790" y="5477787"/>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8" name="ハート 417"/>
          <p:cNvSpPr/>
          <p:nvPr/>
        </p:nvSpPr>
        <p:spPr>
          <a:xfrm>
            <a:off x="6824443" y="5608426"/>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9" name="ハート 418"/>
          <p:cNvSpPr/>
          <p:nvPr/>
        </p:nvSpPr>
        <p:spPr>
          <a:xfrm>
            <a:off x="4212254" y="5804320"/>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6360928" y="6403493"/>
            <a:ext cx="2071227"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少数の専門家が、現在の状況をリアルタイムに把握しながら、最適な意思決定を行う。</a:t>
            </a:r>
            <a:endParaRPr lang="ja-JP" altLang="en-US" sz="800" dirty="0"/>
          </a:p>
        </p:txBody>
      </p:sp>
      <p:sp>
        <p:nvSpPr>
          <p:cNvPr id="6" name="正方形/長方形 5"/>
          <p:cNvSpPr/>
          <p:nvPr/>
        </p:nvSpPr>
        <p:spPr>
          <a:xfrm>
            <a:off x="8845784" y="6076083"/>
            <a:ext cx="1842047" cy="561527"/>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企業内の部門間または企業間でお互いのバリューチェーンをシンクロさせ、ビジネスルールに基づいた、双方の利益を最大化する協業を行う。</a:t>
            </a:r>
            <a:endParaRPr lang="ja-JP" altLang="en-US" sz="800" dirty="0"/>
          </a:p>
        </p:txBody>
      </p:sp>
      <p:sp>
        <p:nvSpPr>
          <p:cNvPr id="7" name="正方形/長方形 6"/>
          <p:cNvSpPr/>
          <p:nvPr/>
        </p:nvSpPr>
        <p:spPr>
          <a:xfrm>
            <a:off x="3725272" y="6403492"/>
            <a:ext cx="2092755" cy="438416"/>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従来の担当者が経験と勘で行っていたことを補完し、より効率的かつ、より付加価値のある業務にシフトさせる。</a:t>
            </a:r>
            <a:endParaRPr lang="ja-JP" altLang="en-US" sz="800" dirty="0"/>
          </a:p>
        </p:txBody>
      </p:sp>
      <p:sp>
        <p:nvSpPr>
          <p:cNvPr id="9" name="正方形/長方形 8"/>
          <p:cNvSpPr/>
          <p:nvPr/>
        </p:nvSpPr>
        <p:spPr>
          <a:xfrm>
            <a:off x="1727647" y="6403493"/>
            <a:ext cx="1572059"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従来の担当者が行っていたことを自律的に実施し、無人化する。</a:t>
            </a:r>
            <a:endParaRPr lang="ja-JP" altLang="en-US" sz="800" dirty="0"/>
          </a:p>
        </p:txBody>
      </p:sp>
      <p:sp>
        <p:nvSpPr>
          <p:cNvPr id="430" name="角丸四角形 429"/>
          <p:cNvSpPr/>
          <p:nvPr/>
        </p:nvSpPr>
        <p:spPr>
          <a:xfrm>
            <a:off x="7450886" y="2526004"/>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2" name="角丸四角形 431"/>
          <p:cNvSpPr/>
          <p:nvPr/>
        </p:nvSpPr>
        <p:spPr>
          <a:xfrm>
            <a:off x="6622693" y="2670887"/>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1" name="Picture 3" descr="W:\MyDocument\デスクトップ\a2-0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4368" y="4748853"/>
            <a:ext cx="375706" cy="282857"/>
          </a:xfrm>
          <a:prstGeom prst="rect">
            <a:avLst/>
          </a:prstGeom>
          <a:noFill/>
          <a:extLst>
            <a:ext uri="{909E8E84-426E-40DD-AFC4-6F175D3DCCD1}">
              <a14:hiddenFill xmlns:a14="http://schemas.microsoft.com/office/drawing/2010/main">
                <a:solidFill>
                  <a:srgbClr val="FFFFFF"/>
                </a:solidFill>
              </a14:hiddenFill>
            </a:ext>
          </a:extLst>
        </p:spPr>
      </p:pic>
      <p:sp>
        <p:nvSpPr>
          <p:cNvPr id="944" name="テキスト ボックス 943"/>
          <p:cNvSpPr txBox="1"/>
          <p:nvPr/>
        </p:nvSpPr>
        <p:spPr>
          <a:xfrm>
            <a:off x="8513868" y="5044896"/>
            <a:ext cx="805403"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他社企業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Picture 4" descr="W:\MyDocument\デスクトップ\a2-012.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63307" y="5210895"/>
            <a:ext cx="597561" cy="473474"/>
          </a:xfrm>
          <a:prstGeom prst="rect">
            <a:avLst/>
          </a:prstGeom>
          <a:noFill/>
          <a:extLst>
            <a:ext uri="{909E8E84-426E-40DD-AFC4-6F175D3DCCD1}">
              <a14:hiddenFill xmlns:a14="http://schemas.microsoft.com/office/drawing/2010/main">
                <a:solidFill>
                  <a:srgbClr val="FFFFFF"/>
                </a:solidFill>
              </a14:hiddenFill>
            </a:ext>
          </a:extLst>
        </p:spPr>
      </p:pic>
      <p:sp>
        <p:nvSpPr>
          <p:cNvPr id="420" name="テキスト ボックス 419"/>
          <p:cNvSpPr txBox="1"/>
          <p:nvPr/>
        </p:nvSpPr>
        <p:spPr>
          <a:xfrm>
            <a:off x="3075442" y="4125143"/>
            <a:ext cx="6604334" cy="599111"/>
          </a:xfrm>
          <a:prstGeom prst="rect">
            <a:avLst/>
          </a:prstGeom>
          <a:noFill/>
          <a:effectLst/>
        </p:spPr>
        <p:txBody>
          <a:bodyPr spcFirstLastPara="1" wrap="square" lIns="95782" tIns="47891" rIns="95782" bIns="47891" numCol="1" rtlCol="0">
            <a:prstTxWarp prst="textArchUp">
              <a:avLst>
                <a:gd name="adj" fmla="val 10386762"/>
              </a:avLst>
            </a:prstTxWarp>
            <a:spAutoFit/>
          </a:bodyPr>
          <a:lstStyle/>
          <a:p>
            <a:pPr algn="ctr"/>
            <a:r>
              <a:rPr lang="ja-JP" altLang="en-US" sz="2000" dirty="0">
                <a:solidFill>
                  <a:schemeClr val="tx1">
                    <a:lumMod val="50000"/>
                    <a:lumOff val="50000"/>
                  </a:schemeClr>
                </a:solidFill>
                <a:effectLst>
                  <a:glow rad="63500">
                    <a:schemeClr val="bg1">
                      <a:lumMod val="85000"/>
                      <a:alpha val="40000"/>
                    </a:schemeClr>
                  </a:glow>
                </a:effectLst>
                <a:latin typeface="Meiryo UI" panose="020B0604030504040204" pitchFamily="50" charset="-128"/>
                <a:ea typeface="Meiryo UI" panose="020B0604030504040204" pitchFamily="50" charset="-128"/>
                <a:cs typeface="Meiryo UI" panose="020B0604030504040204" pitchFamily="50" charset="-128"/>
              </a:rPr>
              <a:t>日本の社会に合ったデータをシェアするメカニズム</a:t>
            </a:r>
          </a:p>
        </p:txBody>
      </p:sp>
      <p:sp>
        <p:nvSpPr>
          <p:cNvPr id="421" name="テキスト ボックス 420"/>
          <p:cNvSpPr txBox="1"/>
          <p:nvPr/>
        </p:nvSpPr>
        <p:spPr>
          <a:xfrm>
            <a:off x="1438063" y="2137458"/>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スマート化</a:t>
            </a:r>
          </a:p>
        </p:txBody>
      </p:sp>
      <p:sp>
        <p:nvSpPr>
          <p:cNvPr id="422" name="テキスト ボックス 421"/>
          <p:cNvSpPr txBox="1"/>
          <p:nvPr/>
        </p:nvSpPr>
        <p:spPr>
          <a:xfrm>
            <a:off x="8161186" y="1569290"/>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分野横断・連携</a:t>
            </a:r>
          </a:p>
        </p:txBody>
      </p:sp>
      <p:sp>
        <p:nvSpPr>
          <p:cNvPr id="423" name="テキスト ボックス 422"/>
          <p:cNvSpPr txBox="1"/>
          <p:nvPr/>
        </p:nvSpPr>
        <p:spPr>
          <a:xfrm>
            <a:off x="9032068" y="2137458"/>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新ビジネス創出</a:t>
            </a:r>
          </a:p>
        </p:txBody>
      </p:sp>
      <p:sp>
        <p:nvSpPr>
          <p:cNvPr id="424" name="テキスト ボックス 423"/>
          <p:cNvSpPr txBox="1"/>
          <p:nvPr/>
        </p:nvSpPr>
        <p:spPr>
          <a:xfrm>
            <a:off x="2378805" y="1569290"/>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海外展開</a:t>
            </a:r>
          </a:p>
        </p:txBody>
      </p:sp>
      <p:sp>
        <p:nvSpPr>
          <p:cNvPr id="553" name="曲折矢印 552"/>
          <p:cNvSpPr/>
          <p:nvPr/>
        </p:nvSpPr>
        <p:spPr>
          <a:xfrm flipV="1">
            <a:off x="5075266" y="2358994"/>
            <a:ext cx="768647" cy="125374"/>
          </a:xfrm>
          <a:prstGeom prst="bentArrow">
            <a:avLst>
              <a:gd name="adj1" fmla="val 28618"/>
              <a:gd name="adj2" fmla="val 25000"/>
              <a:gd name="adj3" fmla="val 50000"/>
              <a:gd name="adj4" fmla="val 43750"/>
            </a:avLst>
          </a:prstGeom>
          <a:solidFill>
            <a:schemeClr val="bg1">
              <a:lumMod val="65000"/>
            </a:schemeClr>
          </a:solidFill>
          <a:ln w="19050">
            <a:noFill/>
            <a:prstDash val="sysDot"/>
            <a:tailEnd type="arrow" w="sm" len="sm"/>
          </a:ln>
          <a:scene3d>
            <a:camera prst="isometricOffAxis1Left">
              <a:rot lat="600000" lon="1800000" rev="0"/>
            </a:camera>
            <a:lightRig rig="threePt" dir="t"/>
          </a:scene3d>
        </p:spPr>
        <p:style>
          <a:lnRef idx="1">
            <a:schemeClr val="accent1"/>
          </a:lnRef>
          <a:fillRef idx="0">
            <a:schemeClr val="accent1"/>
          </a:fillRef>
          <a:effectRef idx="0">
            <a:schemeClr val="accent1"/>
          </a:effectRef>
          <a:fontRef idx="minor">
            <a:schemeClr val="tx1"/>
          </a:fontRef>
        </p:style>
        <p:txBody>
          <a:bodyPr lIns="68415" tIns="34208" rIns="68415" bIns="34208" rtlCol="0" anchor="ctr"/>
          <a:lstStyle/>
          <a:p>
            <a:pPr algn="ctr"/>
            <a:endParaRPr lang="ja-JP" altLang="en-US"/>
          </a:p>
        </p:txBody>
      </p:sp>
      <p:sp>
        <p:nvSpPr>
          <p:cNvPr id="554" name="正方形/長方形 553"/>
          <p:cNvSpPr/>
          <p:nvPr/>
        </p:nvSpPr>
        <p:spPr>
          <a:xfrm>
            <a:off x="5240904" y="2271580"/>
            <a:ext cx="756925" cy="161417"/>
          </a:xfrm>
          <a:prstGeom prst="rect">
            <a:avLst/>
          </a:prstGeom>
        </p:spPr>
        <p:txBody>
          <a:bodyPr wrap="none" lIns="68415" tIns="34208" rIns="68415" bIns="34208">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モデルを自由に利用</a:t>
            </a:r>
          </a:p>
        </p:txBody>
      </p:sp>
      <p:sp>
        <p:nvSpPr>
          <p:cNvPr id="555" name="正方形/長方形 554"/>
          <p:cNvSpPr/>
          <p:nvPr/>
        </p:nvSpPr>
        <p:spPr>
          <a:xfrm>
            <a:off x="3925473" y="2334231"/>
            <a:ext cx="130591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シェアされたモデル</a:t>
            </a:r>
          </a:p>
        </p:txBody>
      </p:sp>
      <p:grpSp>
        <p:nvGrpSpPr>
          <p:cNvPr id="426" name="グループ化 425"/>
          <p:cNvGrpSpPr/>
          <p:nvPr/>
        </p:nvGrpSpPr>
        <p:grpSpPr>
          <a:xfrm>
            <a:off x="4795562" y="2058699"/>
            <a:ext cx="703151" cy="183977"/>
            <a:chOff x="5481044" y="2221370"/>
            <a:chExt cx="926827" cy="216000"/>
          </a:xfrm>
        </p:grpSpPr>
        <p:sp>
          <p:nvSpPr>
            <p:cNvPr id="427" name="角丸四角形 426"/>
            <p:cNvSpPr/>
            <p:nvPr/>
          </p:nvSpPr>
          <p:spPr>
            <a:xfrm>
              <a:off x="548104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8" name="角丸四角形 427"/>
            <p:cNvSpPr/>
            <p:nvPr/>
          </p:nvSpPr>
          <p:spPr>
            <a:xfrm>
              <a:off x="552930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3" name="角丸四角形 432"/>
            <p:cNvSpPr/>
            <p:nvPr/>
          </p:nvSpPr>
          <p:spPr>
            <a:xfrm>
              <a:off x="5577558"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4" name="角丸四角形 433"/>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6" name="角丸四角形 43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7" name="角丸四角形 43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8" name="角丸四角形 43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9" name="角丸四角形 43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0" name="角丸四角形 43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1" name="角丸四角形 44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2" name="角丸四角形 44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3" name="角丸四角形 44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56" name="グループ化 555"/>
          <p:cNvGrpSpPr/>
          <p:nvPr/>
        </p:nvGrpSpPr>
        <p:grpSpPr>
          <a:xfrm>
            <a:off x="4488626" y="2160810"/>
            <a:ext cx="593318" cy="183977"/>
            <a:chOff x="5625815" y="2221370"/>
            <a:chExt cx="782056" cy="216000"/>
          </a:xfrm>
        </p:grpSpPr>
        <p:sp>
          <p:nvSpPr>
            <p:cNvPr id="565" name="角丸四角形 564"/>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6" name="角丸四角形 56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7" name="角丸四角形 56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8" name="角丸四角形 56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9" name="角丸四角形 56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0" name="角丸四角形 56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1" name="角丸四角形 57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2" name="角丸四角形 57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3" name="角丸四角形 57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49" name="グループ化 448"/>
          <p:cNvGrpSpPr/>
          <p:nvPr/>
        </p:nvGrpSpPr>
        <p:grpSpPr>
          <a:xfrm>
            <a:off x="4805463" y="2122784"/>
            <a:ext cx="409679" cy="214640"/>
            <a:chOff x="3326516" y="2235464"/>
            <a:chExt cx="792000" cy="432000"/>
          </a:xfrm>
          <a:scene3d>
            <a:camera prst="isometricOffAxis2Right">
              <a:rot lat="660000" lon="17759988" rev="0"/>
            </a:camera>
            <a:lightRig rig="threePt" dir="t"/>
          </a:scene3d>
        </p:grpSpPr>
        <p:sp>
          <p:nvSpPr>
            <p:cNvPr id="540" name="角丸四角形 539"/>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41" name="グループ化 540"/>
            <p:cNvGrpSpPr/>
            <p:nvPr/>
          </p:nvGrpSpPr>
          <p:grpSpPr>
            <a:xfrm>
              <a:off x="3386860" y="2371145"/>
              <a:ext cx="682662" cy="246543"/>
              <a:chOff x="3386860" y="2371145"/>
              <a:chExt cx="682662" cy="246543"/>
            </a:xfrm>
          </p:grpSpPr>
          <p:sp>
            <p:nvSpPr>
              <p:cNvPr id="542" name="角丸四角形 541"/>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3" name="直線コネクタ 542"/>
              <p:cNvCxnSpPr>
                <a:stCxn id="542" idx="2"/>
                <a:endCxn id="548"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4" name="角丸四角形 543"/>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5" name="角丸四角形 544"/>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6" name="直線コネクタ 545"/>
              <p:cNvCxnSpPr>
                <a:stCxn id="548" idx="3"/>
                <a:endCxn id="545"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7" name="直線コネクタ 546"/>
              <p:cNvCxnSpPr>
                <a:stCxn id="545" idx="3"/>
                <a:endCxn id="544"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8" name="フローチャート : 判断 547"/>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9" name="フローチャート : 判断 548"/>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0" name="直線コネクタ 549"/>
              <p:cNvCxnSpPr>
                <a:stCxn id="545" idx="0"/>
                <a:endCxn id="549"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1" name="角丸四角形 550"/>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2" name="直線コネクタ 551"/>
              <p:cNvCxnSpPr>
                <a:stCxn id="549" idx="3"/>
                <a:endCxn id="551"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50" name="グループ化 449"/>
          <p:cNvGrpSpPr/>
          <p:nvPr/>
        </p:nvGrpSpPr>
        <p:grpSpPr>
          <a:xfrm>
            <a:off x="4930434" y="2122784"/>
            <a:ext cx="409679" cy="214640"/>
            <a:chOff x="3326516" y="2235464"/>
            <a:chExt cx="792000" cy="432000"/>
          </a:xfrm>
          <a:scene3d>
            <a:camera prst="isometricOffAxis2Right">
              <a:rot lat="660000" lon="17759988" rev="0"/>
            </a:camera>
            <a:lightRig rig="threePt" dir="t"/>
          </a:scene3d>
        </p:grpSpPr>
        <p:sp>
          <p:nvSpPr>
            <p:cNvPr id="527" name="角丸四角形 526"/>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28" name="グループ化 527"/>
            <p:cNvGrpSpPr/>
            <p:nvPr/>
          </p:nvGrpSpPr>
          <p:grpSpPr>
            <a:xfrm>
              <a:off x="3386860" y="2371145"/>
              <a:ext cx="682662" cy="246543"/>
              <a:chOff x="3386860" y="2371145"/>
              <a:chExt cx="682662" cy="246543"/>
            </a:xfrm>
          </p:grpSpPr>
          <p:sp>
            <p:nvSpPr>
              <p:cNvPr id="529" name="角丸四角形 528"/>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0" name="直線コネクタ 529"/>
              <p:cNvCxnSpPr>
                <a:stCxn id="529" idx="2"/>
                <a:endCxn id="535"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1" name="角丸四角形 530"/>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2" name="角丸四角形 531"/>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3" name="直線コネクタ 532"/>
              <p:cNvCxnSpPr>
                <a:stCxn id="535" idx="3"/>
                <a:endCxn id="532"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4" name="直線コネクタ 533"/>
              <p:cNvCxnSpPr>
                <a:stCxn id="532" idx="3"/>
                <a:endCxn id="531"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5" name="フローチャート : 判断 534"/>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6" name="フローチャート : 判断 535"/>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7" name="直線コネクタ 536"/>
              <p:cNvCxnSpPr>
                <a:stCxn id="532" idx="0"/>
                <a:endCxn id="536"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8" name="角丸四角形 537"/>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9" name="直線コネクタ 538"/>
              <p:cNvCxnSpPr>
                <a:stCxn id="536" idx="3"/>
                <a:endCxn id="538"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0" name="グループ化 19"/>
          <p:cNvGrpSpPr/>
          <p:nvPr/>
        </p:nvGrpSpPr>
        <p:grpSpPr>
          <a:xfrm>
            <a:off x="2047697" y="5847988"/>
            <a:ext cx="287953" cy="229156"/>
            <a:chOff x="1169146" y="8110983"/>
            <a:chExt cx="372124" cy="320818"/>
          </a:xfrm>
        </p:grpSpPr>
        <p:grpSp>
          <p:nvGrpSpPr>
            <p:cNvPr id="577" name="グループ化 576"/>
            <p:cNvGrpSpPr/>
            <p:nvPr/>
          </p:nvGrpSpPr>
          <p:grpSpPr>
            <a:xfrm>
              <a:off x="1169146" y="8110983"/>
              <a:ext cx="363637" cy="320818"/>
              <a:chOff x="9179742" y="7850061"/>
              <a:chExt cx="363637" cy="320818"/>
            </a:xfrm>
          </p:grpSpPr>
          <p:sp>
            <p:nvSpPr>
              <p:cNvPr id="578" name="円/楕円 577"/>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79" name="円/楕円 578"/>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0" name="円/楕円 579"/>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16" name="フリーフォーム 15"/>
            <p:cNvSpPr/>
            <p:nvPr/>
          </p:nvSpPr>
          <p:spPr bwMode="gray">
            <a:xfrm>
              <a:off x="1175350" y="8170731"/>
              <a:ext cx="365920" cy="208800"/>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08800">
                  <a:moveTo>
                    <a:pt x="0" y="44"/>
                  </a:moveTo>
                  <a:cubicBezTo>
                    <a:pt x="30691" y="-1015"/>
                    <a:pt x="59003" y="17374"/>
                    <a:pt x="80963" y="31794"/>
                  </a:cubicBezTo>
                  <a:cubicBezTo>
                    <a:pt x="102923" y="46214"/>
                    <a:pt x="108612" y="81535"/>
                    <a:pt x="131763" y="86562"/>
                  </a:cubicBezTo>
                  <a:cubicBezTo>
                    <a:pt x="154914" y="91589"/>
                    <a:pt x="198407" y="55062"/>
                    <a:pt x="219870" y="61956"/>
                  </a:cubicBezTo>
                  <a:cubicBezTo>
                    <a:pt x="241333" y="68850"/>
                    <a:pt x="233025" y="107816"/>
                    <a:pt x="260542" y="127924"/>
                  </a:cubicBezTo>
                  <a:cubicBezTo>
                    <a:pt x="288059" y="148032"/>
                    <a:pt x="340023" y="188971"/>
                    <a:pt x="365920" y="20880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Cost</a:t>
              </a:r>
            </a:p>
            <a:p>
              <a:pPr algn="ctr"/>
              <a:endPar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81" name="グループ化 580"/>
          <p:cNvGrpSpPr/>
          <p:nvPr/>
        </p:nvGrpSpPr>
        <p:grpSpPr>
          <a:xfrm>
            <a:off x="8229981" y="5677443"/>
            <a:ext cx="306429" cy="229156"/>
            <a:chOff x="1154872" y="8110983"/>
            <a:chExt cx="396000" cy="320818"/>
          </a:xfrm>
        </p:grpSpPr>
        <p:grpSp>
          <p:nvGrpSpPr>
            <p:cNvPr id="582" name="グループ化 581"/>
            <p:cNvGrpSpPr/>
            <p:nvPr/>
          </p:nvGrpSpPr>
          <p:grpSpPr>
            <a:xfrm>
              <a:off x="1169146" y="8110983"/>
              <a:ext cx="363637" cy="320818"/>
              <a:chOff x="9179742" y="7850061"/>
              <a:chExt cx="363637" cy="320818"/>
            </a:xfrm>
          </p:grpSpPr>
          <p:sp>
            <p:nvSpPr>
              <p:cNvPr id="584" name="円/楕円 583"/>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5" name="円/楕円 584"/>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6" name="円/楕円 585"/>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583" name="フリーフォーム 582"/>
            <p:cNvSpPr/>
            <p:nvPr/>
          </p:nvSpPr>
          <p:spPr bwMode="gray">
            <a:xfrm>
              <a:off x="1154872" y="8152183"/>
              <a:ext cx="396000" cy="179113"/>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 name="connsiteX0" fmla="*/ 0 w 363539"/>
                <a:gd name="connsiteY0" fmla="*/ 106638 h 177853"/>
                <a:gd name="connsiteX1" fmla="*/ 78582 w 363539"/>
                <a:gd name="connsiteY1" fmla="*/ 847 h 177853"/>
                <a:gd name="connsiteX2" fmla="*/ 129382 w 363539"/>
                <a:gd name="connsiteY2" fmla="*/ 55615 h 177853"/>
                <a:gd name="connsiteX3" fmla="*/ 217489 w 363539"/>
                <a:gd name="connsiteY3" fmla="*/ 31009 h 177853"/>
                <a:gd name="connsiteX4" fmla="*/ 258161 w 363539"/>
                <a:gd name="connsiteY4" fmla="*/ 96977 h 177853"/>
                <a:gd name="connsiteX5" fmla="*/ 363539 w 363539"/>
                <a:gd name="connsiteY5" fmla="*/ 177853 h 177853"/>
                <a:gd name="connsiteX0" fmla="*/ 0 w 363539"/>
                <a:gd name="connsiteY0" fmla="*/ 76695 h 147910"/>
                <a:gd name="connsiteX1" fmla="*/ 80963 w 363539"/>
                <a:gd name="connsiteY1" fmla="*/ 17793 h 147910"/>
                <a:gd name="connsiteX2" fmla="*/ 129382 w 363539"/>
                <a:gd name="connsiteY2" fmla="*/ 25672 h 147910"/>
                <a:gd name="connsiteX3" fmla="*/ 217489 w 363539"/>
                <a:gd name="connsiteY3" fmla="*/ 1066 h 147910"/>
                <a:gd name="connsiteX4" fmla="*/ 258161 w 363539"/>
                <a:gd name="connsiteY4" fmla="*/ 67034 h 147910"/>
                <a:gd name="connsiteX5" fmla="*/ 363539 w 363539"/>
                <a:gd name="connsiteY5" fmla="*/ 147910 h 147910"/>
                <a:gd name="connsiteX0" fmla="*/ 0 w 363539"/>
                <a:gd name="connsiteY0" fmla="*/ 77257 h 148472"/>
                <a:gd name="connsiteX1" fmla="*/ 80963 w 363539"/>
                <a:gd name="connsiteY1" fmla="*/ 18355 h 148472"/>
                <a:gd name="connsiteX2" fmla="*/ 143670 w 363539"/>
                <a:gd name="connsiteY2" fmla="*/ 19982 h 148472"/>
                <a:gd name="connsiteX3" fmla="*/ 217489 w 363539"/>
                <a:gd name="connsiteY3" fmla="*/ 1628 h 148472"/>
                <a:gd name="connsiteX4" fmla="*/ 258161 w 363539"/>
                <a:gd name="connsiteY4" fmla="*/ 67596 h 148472"/>
                <a:gd name="connsiteX5" fmla="*/ 363539 w 363539"/>
                <a:gd name="connsiteY5" fmla="*/ 148472 h 148472"/>
                <a:gd name="connsiteX0" fmla="*/ 0 w 363539"/>
                <a:gd name="connsiteY0" fmla="*/ 132519 h 203734"/>
                <a:gd name="connsiteX1" fmla="*/ 80963 w 363539"/>
                <a:gd name="connsiteY1" fmla="*/ 73617 h 203734"/>
                <a:gd name="connsiteX2" fmla="*/ 143670 w 363539"/>
                <a:gd name="connsiteY2" fmla="*/ 75244 h 203734"/>
                <a:gd name="connsiteX3" fmla="*/ 215108 w 363539"/>
                <a:gd name="connsiteY3" fmla="*/ 622 h 203734"/>
                <a:gd name="connsiteX4" fmla="*/ 258161 w 363539"/>
                <a:gd name="connsiteY4" fmla="*/ 122858 h 203734"/>
                <a:gd name="connsiteX5" fmla="*/ 363539 w 363539"/>
                <a:gd name="connsiteY5" fmla="*/ 203734 h 203734"/>
                <a:gd name="connsiteX0" fmla="*/ 0 w 363539"/>
                <a:gd name="connsiteY0" fmla="*/ 135683 h 206898"/>
                <a:gd name="connsiteX1" fmla="*/ 80963 w 363539"/>
                <a:gd name="connsiteY1" fmla="*/ 76781 h 206898"/>
                <a:gd name="connsiteX2" fmla="*/ 143670 w 363539"/>
                <a:gd name="connsiteY2" fmla="*/ 78408 h 206898"/>
                <a:gd name="connsiteX3" fmla="*/ 215108 w 363539"/>
                <a:gd name="connsiteY3" fmla="*/ 3786 h 206898"/>
                <a:gd name="connsiteX4" fmla="*/ 284355 w 363539"/>
                <a:gd name="connsiteY4" fmla="*/ 22867 h 206898"/>
                <a:gd name="connsiteX5" fmla="*/ 363539 w 363539"/>
                <a:gd name="connsiteY5" fmla="*/ 206898 h 206898"/>
                <a:gd name="connsiteX0" fmla="*/ 0 w 363539"/>
                <a:gd name="connsiteY0" fmla="*/ 193610 h 193609"/>
                <a:gd name="connsiteX1" fmla="*/ 80963 w 363539"/>
                <a:gd name="connsiteY1" fmla="*/ 134708 h 193609"/>
                <a:gd name="connsiteX2" fmla="*/ 143670 w 363539"/>
                <a:gd name="connsiteY2" fmla="*/ 136335 h 193609"/>
                <a:gd name="connsiteX3" fmla="*/ 215108 w 363539"/>
                <a:gd name="connsiteY3" fmla="*/ 61713 h 193609"/>
                <a:gd name="connsiteX4" fmla="*/ 284355 w 363539"/>
                <a:gd name="connsiteY4" fmla="*/ 80794 h 193609"/>
                <a:gd name="connsiteX5" fmla="*/ 363539 w 363539"/>
                <a:gd name="connsiteY5" fmla="*/ 2246 h 193609"/>
                <a:gd name="connsiteX0" fmla="*/ 0 w 363539"/>
                <a:gd name="connsiteY0" fmla="*/ 191364 h 191364"/>
                <a:gd name="connsiteX1" fmla="*/ 80963 w 363539"/>
                <a:gd name="connsiteY1" fmla="*/ 132462 h 191364"/>
                <a:gd name="connsiteX2" fmla="*/ 143670 w 363539"/>
                <a:gd name="connsiteY2" fmla="*/ 134089 h 191364"/>
                <a:gd name="connsiteX3" fmla="*/ 215108 w 363539"/>
                <a:gd name="connsiteY3" fmla="*/ 59467 h 191364"/>
                <a:gd name="connsiteX4" fmla="*/ 284355 w 363539"/>
                <a:gd name="connsiteY4" fmla="*/ 78548 h 191364"/>
                <a:gd name="connsiteX5" fmla="*/ 363539 w 363539"/>
                <a:gd name="connsiteY5" fmla="*/ 0 h 191364"/>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22310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03556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87599 h 235126"/>
                <a:gd name="connsiteX4" fmla="*/ 284355 w 365920"/>
                <a:gd name="connsiteY4" fmla="*/ 103556 h 235126"/>
                <a:gd name="connsiteX5" fmla="*/ 365920 w 365920"/>
                <a:gd name="connsiteY5" fmla="*/ 0 h 23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35126">
                  <a:moveTo>
                    <a:pt x="0" y="235126"/>
                  </a:moveTo>
                  <a:cubicBezTo>
                    <a:pt x="30691" y="234067"/>
                    <a:pt x="57018" y="185770"/>
                    <a:pt x="80963" y="176224"/>
                  </a:cubicBezTo>
                  <a:cubicBezTo>
                    <a:pt x="104908" y="166678"/>
                    <a:pt x="121313" y="192622"/>
                    <a:pt x="143670" y="177851"/>
                  </a:cubicBezTo>
                  <a:cubicBezTo>
                    <a:pt x="166027" y="163080"/>
                    <a:pt x="191661" y="99981"/>
                    <a:pt x="215108" y="87599"/>
                  </a:cubicBezTo>
                  <a:cubicBezTo>
                    <a:pt x="238555" y="75217"/>
                    <a:pt x="256838" y="83448"/>
                    <a:pt x="284355" y="103556"/>
                  </a:cubicBezTo>
                  <a:cubicBezTo>
                    <a:pt x="311872" y="123664"/>
                    <a:pt x="332879" y="36437"/>
                    <a:pt x="365920" y="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Profit</a:t>
              </a: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96" name="スライド番号プレースホルダー 1"/>
          <p:cNvSpPr txBox="1">
            <a:spLocks/>
          </p:cNvSpPr>
          <p:nvPr/>
        </p:nvSpPr>
        <p:spPr>
          <a:xfrm>
            <a:off x="8737600" y="6525345"/>
            <a:ext cx="23114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D9550142-B990-490A-A107-ED7302A7FD52}" type="slidenum">
              <a:rPr lang="ja-JP" altLang="en-US" sz="1200">
                <a:solidFill>
                  <a:prstClr val="black"/>
                </a:solidFill>
              </a:rPr>
              <a:pPr algn="r"/>
              <a:t>37</a:t>
            </a:fld>
            <a:endParaRPr lang="ja-JP" altLang="en-US" sz="1200">
              <a:solidFill>
                <a:prstClr val="black"/>
              </a:solidFill>
            </a:endParaRPr>
          </a:p>
        </p:txBody>
      </p:sp>
      <p:sp>
        <p:nvSpPr>
          <p:cNvPr id="2" name="テキスト ボックス 1"/>
          <p:cNvSpPr txBox="1"/>
          <p:nvPr/>
        </p:nvSpPr>
        <p:spPr>
          <a:xfrm>
            <a:off x="1079881" y="581332"/>
            <a:ext cx="9914091" cy="584775"/>
          </a:xfrm>
          <a:prstGeom prst="rect">
            <a:avLst/>
          </a:prstGeom>
          <a:noFill/>
        </p:spPr>
        <p:txBody>
          <a:bodyPr wrap="square" rtlCol="0">
            <a:spAutoFit/>
          </a:bodyPr>
          <a:lstStyle/>
          <a:p>
            <a:pPr algn="ctr"/>
            <a:r>
              <a:rPr kumimoji="1" lang="ja-JP" altLang="en-US" sz="3200" b="1" dirty="0"/>
              <a:t>社会システムの</a:t>
            </a:r>
            <a:r>
              <a:rPr lang="ja-JP" altLang="en-US" sz="3200" b="1" dirty="0"/>
              <a:t>サーバー・フィジカル・システム</a:t>
            </a:r>
            <a:endParaRPr kumimoji="1" lang="ja-JP" altLang="en-US" sz="3200" b="1" dirty="0"/>
          </a:p>
        </p:txBody>
      </p:sp>
      <p:sp>
        <p:nvSpPr>
          <p:cNvPr id="500" name="テキスト ボックス 499"/>
          <p:cNvSpPr txBox="1"/>
          <p:nvPr/>
        </p:nvSpPr>
        <p:spPr>
          <a:xfrm>
            <a:off x="221672" y="207818"/>
            <a:ext cx="2104571" cy="369332"/>
          </a:xfrm>
          <a:prstGeom prst="rect">
            <a:avLst/>
          </a:prstGeom>
          <a:noFill/>
          <a:ln>
            <a:solidFill>
              <a:schemeClr val="accent1"/>
            </a:solidFill>
          </a:ln>
        </p:spPr>
        <p:txBody>
          <a:bodyPr wrap="square" rtlCol="0">
            <a:spAutoFit/>
          </a:bodyPr>
          <a:lstStyle/>
          <a:p>
            <a:pPr algn="ctr"/>
            <a:r>
              <a:rPr kumimoji="1" lang="en-US" altLang="ja-JP" b="1" dirty="0"/>
              <a:t>CPS</a:t>
            </a:r>
            <a:endParaRPr kumimoji="1" lang="ja-JP" altLang="en-US" b="1" dirty="0"/>
          </a:p>
        </p:txBody>
      </p:sp>
    </p:spTree>
    <p:extLst>
      <p:ext uri="{BB962C8B-B14F-4D97-AF65-F5344CB8AC3E}">
        <p14:creationId xmlns:p14="http://schemas.microsoft.com/office/powerpoint/2010/main" val="22814265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21777"/>
          <a:stretch/>
        </p:blipFill>
        <p:spPr>
          <a:xfrm>
            <a:off x="4404150" y="2451386"/>
            <a:ext cx="3267960" cy="1917203"/>
          </a:xfrm>
          <a:prstGeom prst="rect">
            <a:avLst/>
          </a:prstGeom>
        </p:spPr>
      </p:pic>
      <p:sp>
        <p:nvSpPr>
          <p:cNvPr id="3" name="楕円 2"/>
          <p:cNvSpPr/>
          <p:nvPr/>
        </p:nvSpPr>
        <p:spPr>
          <a:xfrm>
            <a:off x="1008668" y="2187018"/>
            <a:ext cx="3091993" cy="2445941"/>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ライフライン</a:t>
            </a:r>
            <a:endParaRPr kumimoji="1" lang="en-US" altLang="ja-JP" sz="2400" dirty="0">
              <a:solidFill>
                <a:schemeClr val="tx1"/>
              </a:solidFill>
            </a:endParaRPr>
          </a:p>
          <a:p>
            <a:pPr algn="ctr"/>
            <a:r>
              <a:rPr lang="ja-JP" altLang="en-US" sz="2400" dirty="0">
                <a:solidFill>
                  <a:schemeClr val="tx1"/>
                </a:solidFill>
              </a:rPr>
              <a:t>システム</a:t>
            </a:r>
            <a:endParaRPr lang="en-US" altLang="ja-JP" sz="2400" dirty="0">
              <a:solidFill>
                <a:schemeClr val="tx1"/>
              </a:solidFill>
            </a:endParaRPr>
          </a:p>
          <a:p>
            <a:pPr algn="ctr"/>
            <a:r>
              <a:rPr kumimoji="1" lang="ja-JP" altLang="en-US" sz="2000" dirty="0">
                <a:solidFill>
                  <a:schemeClr val="tx1"/>
                </a:solidFill>
              </a:rPr>
              <a:t>（電気・ガス）</a:t>
            </a:r>
          </a:p>
        </p:txBody>
      </p:sp>
      <p:sp>
        <p:nvSpPr>
          <p:cNvPr id="4" name="楕円 3"/>
          <p:cNvSpPr/>
          <p:nvPr/>
        </p:nvSpPr>
        <p:spPr>
          <a:xfrm>
            <a:off x="7975600" y="2187018"/>
            <a:ext cx="3059103" cy="24459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公共設備</a:t>
            </a:r>
            <a:endParaRPr lang="en-US" altLang="ja-JP" sz="2400" dirty="0">
              <a:solidFill>
                <a:schemeClr val="tx1"/>
              </a:solidFill>
            </a:endParaRPr>
          </a:p>
          <a:p>
            <a:pPr algn="ctr"/>
            <a:r>
              <a:rPr kumimoji="1" lang="ja-JP" altLang="en-US" sz="2000" dirty="0">
                <a:solidFill>
                  <a:schemeClr val="tx1"/>
                </a:solidFill>
              </a:rPr>
              <a:t>道路</a:t>
            </a:r>
            <a:endParaRPr kumimoji="1" lang="en-US" altLang="ja-JP" sz="2000" dirty="0">
              <a:solidFill>
                <a:schemeClr val="tx1"/>
              </a:solidFill>
            </a:endParaRPr>
          </a:p>
          <a:p>
            <a:pPr algn="ctr"/>
            <a:r>
              <a:rPr lang="ja-JP" altLang="en-US" sz="2000" dirty="0">
                <a:solidFill>
                  <a:schemeClr val="tx1"/>
                </a:solidFill>
              </a:rPr>
              <a:t>下水道</a:t>
            </a:r>
            <a:endParaRPr lang="en-US" altLang="ja-JP" sz="2000" dirty="0">
              <a:solidFill>
                <a:schemeClr val="tx1"/>
              </a:solidFill>
            </a:endParaRPr>
          </a:p>
          <a:p>
            <a:pPr algn="ctr"/>
            <a:r>
              <a:rPr kumimoji="1" lang="ja-JP" altLang="en-US" sz="2000" dirty="0">
                <a:solidFill>
                  <a:schemeClr val="tx1"/>
                </a:solidFill>
              </a:rPr>
              <a:t>通信</a:t>
            </a:r>
            <a:endParaRPr kumimoji="1" lang="en-US" altLang="ja-JP" sz="2000" dirty="0">
              <a:solidFill>
                <a:schemeClr val="tx1"/>
              </a:solidFill>
            </a:endParaRPr>
          </a:p>
          <a:p>
            <a:pPr algn="ctr"/>
            <a:r>
              <a:rPr lang="ja-JP" altLang="en-US" sz="2000" dirty="0">
                <a:solidFill>
                  <a:schemeClr val="tx1"/>
                </a:solidFill>
              </a:rPr>
              <a:t>学校</a:t>
            </a:r>
            <a:endParaRPr kumimoji="1" lang="ja-JP" altLang="en-US" sz="2000" dirty="0">
              <a:solidFill>
                <a:schemeClr val="tx1"/>
              </a:solidFill>
            </a:endParaRPr>
          </a:p>
        </p:txBody>
      </p:sp>
      <p:sp>
        <p:nvSpPr>
          <p:cNvPr id="5" name="矢印: 左右 4"/>
          <p:cNvSpPr/>
          <p:nvPr/>
        </p:nvSpPr>
        <p:spPr>
          <a:xfrm>
            <a:off x="7543799"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左右 5"/>
          <p:cNvSpPr/>
          <p:nvPr/>
        </p:nvSpPr>
        <p:spPr>
          <a:xfrm>
            <a:off x="3668860"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上カーブ 6"/>
          <p:cNvSpPr/>
          <p:nvPr/>
        </p:nvSpPr>
        <p:spPr>
          <a:xfrm>
            <a:off x="235712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上カーブ 7"/>
          <p:cNvSpPr/>
          <p:nvPr/>
        </p:nvSpPr>
        <p:spPr>
          <a:xfrm>
            <a:off x="665480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2529840" y="5811521"/>
            <a:ext cx="2814320" cy="646331"/>
          </a:xfrm>
          <a:prstGeom prst="rect">
            <a:avLst/>
          </a:prstGeom>
          <a:noFill/>
        </p:spPr>
        <p:txBody>
          <a:bodyPr wrap="square" rtlCol="0">
            <a:spAutoFit/>
          </a:bodyPr>
          <a:lstStyle/>
          <a:p>
            <a:pPr algn="ctr"/>
            <a:r>
              <a:rPr kumimoji="1" lang="ja-JP" altLang="en-US" dirty="0"/>
              <a:t>設備管理統合</a:t>
            </a:r>
            <a:endParaRPr kumimoji="1" lang="en-US" altLang="ja-JP" dirty="0"/>
          </a:p>
          <a:p>
            <a:pPr algn="ctr"/>
            <a:r>
              <a:rPr lang="ja-JP" altLang="en-US" dirty="0"/>
              <a:t>共通スマートメーター</a:t>
            </a:r>
            <a:endParaRPr kumimoji="1" lang="ja-JP" altLang="en-US" dirty="0"/>
          </a:p>
        </p:txBody>
      </p:sp>
      <p:sp>
        <p:nvSpPr>
          <p:cNvPr id="10" name="テキスト ボックス 9"/>
          <p:cNvSpPr txBox="1"/>
          <p:nvPr/>
        </p:nvSpPr>
        <p:spPr>
          <a:xfrm>
            <a:off x="6827520" y="5811521"/>
            <a:ext cx="2814320" cy="646331"/>
          </a:xfrm>
          <a:prstGeom prst="rect">
            <a:avLst/>
          </a:prstGeom>
          <a:noFill/>
        </p:spPr>
        <p:txBody>
          <a:bodyPr wrap="square" rtlCol="0">
            <a:spAutoFit/>
          </a:bodyPr>
          <a:lstStyle/>
          <a:p>
            <a:pPr algn="ctr"/>
            <a:r>
              <a:rPr lang="ja-JP" altLang="en-US" dirty="0"/>
              <a:t>工事一体化</a:t>
            </a:r>
            <a:endParaRPr kumimoji="1" lang="en-US" altLang="ja-JP" dirty="0"/>
          </a:p>
          <a:p>
            <a:pPr algn="ctr"/>
            <a:r>
              <a:rPr lang="ja-JP" altLang="en-US" dirty="0"/>
              <a:t>災害対応</a:t>
            </a:r>
            <a:endParaRPr kumimoji="1" lang="ja-JP" altLang="en-US" dirty="0"/>
          </a:p>
        </p:txBody>
      </p:sp>
      <p:sp>
        <p:nvSpPr>
          <p:cNvPr id="11" name="テキスト ボックス 10"/>
          <p:cNvSpPr txBox="1"/>
          <p:nvPr/>
        </p:nvSpPr>
        <p:spPr>
          <a:xfrm>
            <a:off x="2692400" y="772160"/>
            <a:ext cx="6837680" cy="584775"/>
          </a:xfrm>
          <a:prstGeom prst="rect">
            <a:avLst/>
          </a:prstGeom>
          <a:noFill/>
        </p:spPr>
        <p:txBody>
          <a:bodyPr wrap="square" rtlCol="0">
            <a:spAutoFit/>
          </a:bodyPr>
          <a:lstStyle/>
          <a:p>
            <a:pPr algn="ctr"/>
            <a:r>
              <a:rPr kumimoji="1" lang="ja-JP" altLang="en-US" sz="3200" dirty="0"/>
              <a:t>社会インフラの中で情報を連携</a:t>
            </a:r>
          </a:p>
        </p:txBody>
      </p:sp>
      <p:sp>
        <p:nvSpPr>
          <p:cNvPr id="12" name="スライド番号プレースホルダー 11"/>
          <p:cNvSpPr>
            <a:spLocks noGrp="1"/>
          </p:cNvSpPr>
          <p:nvPr>
            <p:ph type="sldNum" sz="quarter" idx="12"/>
          </p:nvPr>
        </p:nvSpPr>
        <p:spPr/>
        <p:txBody>
          <a:bodyPr/>
          <a:lstStyle/>
          <a:p>
            <a:fld id="{9B5FC569-0964-43E7-AB4B-7B70FDBE2055}" type="slidenum">
              <a:rPr kumimoji="1" lang="ja-JP" altLang="en-US" smtClean="0"/>
              <a:t>38</a:t>
            </a:fld>
            <a:endParaRPr kumimoji="1" lang="ja-JP" altLang="en-US"/>
          </a:p>
        </p:txBody>
      </p:sp>
      <p:sp>
        <p:nvSpPr>
          <p:cNvPr id="13" name="テキスト ボックス 12"/>
          <p:cNvSpPr txBox="1"/>
          <p:nvPr/>
        </p:nvSpPr>
        <p:spPr>
          <a:xfrm>
            <a:off x="5084618" y="4368589"/>
            <a:ext cx="1742902" cy="369332"/>
          </a:xfrm>
          <a:prstGeom prst="rect">
            <a:avLst/>
          </a:prstGeom>
          <a:noFill/>
        </p:spPr>
        <p:txBody>
          <a:bodyPr wrap="square" rtlCol="0">
            <a:spAutoFit/>
          </a:bodyPr>
          <a:lstStyle/>
          <a:p>
            <a:pPr algn="ctr"/>
            <a:r>
              <a:rPr kumimoji="1" lang="ja-JP" altLang="en-US" dirty="0"/>
              <a:t>上水道</a:t>
            </a:r>
          </a:p>
        </p:txBody>
      </p:sp>
      <p:sp>
        <p:nvSpPr>
          <p:cNvPr id="14" name="テキスト ボックス 13"/>
          <p:cNvSpPr txBox="1"/>
          <p:nvPr/>
        </p:nvSpPr>
        <p:spPr>
          <a:xfrm>
            <a:off x="221672" y="207818"/>
            <a:ext cx="2104571" cy="369332"/>
          </a:xfrm>
          <a:prstGeom prst="rect">
            <a:avLst/>
          </a:prstGeom>
          <a:noFill/>
          <a:ln>
            <a:solidFill>
              <a:schemeClr val="accent1"/>
            </a:solidFill>
          </a:ln>
        </p:spPr>
        <p:txBody>
          <a:bodyPr wrap="square" rtlCol="0">
            <a:spAutoFit/>
          </a:bodyPr>
          <a:lstStyle/>
          <a:p>
            <a:pPr algn="ctr"/>
            <a:r>
              <a:rPr lang="en-US" altLang="ja-JP" b="1" dirty="0"/>
              <a:t>Open</a:t>
            </a:r>
            <a:r>
              <a:rPr lang="ja-JP" altLang="en-US" b="1" dirty="0"/>
              <a:t> </a:t>
            </a:r>
            <a:r>
              <a:rPr lang="en-US" altLang="ja-JP" b="1" dirty="0"/>
              <a:t>Data</a:t>
            </a:r>
            <a:endParaRPr kumimoji="1" lang="ja-JP" altLang="en-US" b="1" dirty="0"/>
          </a:p>
        </p:txBody>
      </p:sp>
    </p:spTree>
    <p:extLst>
      <p:ext uri="{BB962C8B-B14F-4D97-AF65-F5344CB8AC3E}">
        <p14:creationId xmlns:p14="http://schemas.microsoft.com/office/powerpoint/2010/main" val="26081539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78000" y="416560"/>
            <a:ext cx="8747760" cy="646331"/>
          </a:xfrm>
          <a:prstGeom prst="rect">
            <a:avLst/>
          </a:prstGeom>
          <a:noFill/>
        </p:spPr>
        <p:txBody>
          <a:bodyPr wrap="square" rtlCol="0">
            <a:spAutoFit/>
          </a:bodyPr>
          <a:lstStyle/>
          <a:p>
            <a:pPr algn="ctr"/>
            <a:r>
              <a:rPr kumimoji="1" lang="ja-JP" altLang="en-US" sz="3600" b="1" dirty="0"/>
              <a:t>つながる情報の鍵はデータ定義の共有</a:t>
            </a:r>
          </a:p>
        </p:txBody>
      </p:sp>
      <p:sp>
        <p:nvSpPr>
          <p:cNvPr id="3" name="フローチャート: 磁気ディスク 2"/>
          <p:cNvSpPr/>
          <p:nvPr/>
        </p:nvSpPr>
        <p:spPr>
          <a:xfrm>
            <a:off x="1706880" y="2865120"/>
            <a:ext cx="2966720" cy="2235200"/>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ビジネスデータ</a:t>
            </a:r>
          </a:p>
        </p:txBody>
      </p:sp>
      <p:sp>
        <p:nvSpPr>
          <p:cNvPr id="4" name="フローチャート: 磁気ディスク 3"/>
          <p:cNvSpPr/>
          <p:nvPr/>
        </p:nvSpPr>
        <p:spPr>
          <a:xfrm>
            <a:off x="7457440" y="2865120"/>
            <a:ext cx="2966720" cy="2235200"/>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社会インフラデータ</a:t>
            </a:r>
            <a:endParaRPr kumimoji="1" lang="en-US" altLang="ja-JP" sz="2800" dirty="0">
              <a:solidFill>
                <a:schemeClr val="tx1"/>
              </a:solidFill>
            </a:endParaRPr>
          </a:p>
        </p:txBody>
      </p:sp>
      <p:sp>
        <p:nvSpPr>
          <p:cNvPr id="5" name="テキスト ボックス 4"/>
          <p:cNvSpPr txBox="1"/>
          <p:nvPr/>
        </p:nvSpPr>
        <p:spPr>
          <a:xfrm>
            <a:off x="1778000" y="5374640"/>
            <a:ext cx="2895600" cy="707886"/>
          </a:xfrm>
          <a:prstGeom prst="rect">
            <a:avLst/>
          </a:prstGeom>
          <a:noFill/>
        </p:spPr>
        <p:txBody>
          <a:bodyPr wrap="square" rtlCol="0">
            <a:spAutoFit/>
          </a:bodyPr>
          <a:lstStyle/>
          <a:p>
            <a:r>
              <a:rPr kumimoji="1" lang="ja-JP" altLang="en-US" sz="2000" dirty="0"/>
              <a:t>企業間情報共有（</a:t>
            </a:r>
            <a:r>
              <a:rPr kumimoji="1" lang="en-US" altLang="ja-JP" sz="2000" dirty="0"/>
              <a:t>EDI</a:t>
            </a:r>
            <a:r>
              <a:rPr kumimoji="1" lang="ja-JP" altLang="en-US" sz="2000" dirty="0"/>
              <a:t>）</a:t>
            </a:r>
            <a:endParaRPr kumimoji="1" lang="en-US" altLang="ja-JP" sz="2000" dirty="0"/>
          </a:p>
          <a:p>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国際化が重要</a:t>
            </a:r>
            <a:endParaRPr kumimoji="1" lang="ja-JP" altLang="en-US" sz="2000" dirty="0"/>
          </a:p>
        </p:txBody>
      </p:sp>
      <p:sp>
        <p:nvSpPr>
          <p:cNvPr id="6" name="テキスト ボックス 5"/>
          <p:cNvSpPr txBox="1"/>
          <p:nvPr/>
        </p:nvSpPr>
        <p:spPr>
          <a:xfrm>
            <a:off x="7630160" y="5374639"/>
            <a:ext cx="2895600" cy="707886"/>
          </a:xfrm>
          <a:prstGeom prst="rect">
            <a:avLst/>
          </a:prstGeom>
          <a:noFill/>
        </p:spPr>
        <p:txBody>
          <a:bodyPr wrap="square" rtlCol="0">
            <a:spAutoFit/>
          </a:bodyPr>
          <a:lstStyle/>
          <a:p>
            <a:r>
              <a:rPr lang="ja-JP" altLang="en-US" sz="2000" dirty="0"/>
              <a:t>社会インフラ情報共有</a:t>
            </a:r>
            <a:endParaRPr kumimoji="1" lang="en-US" altLang="ja-JP" sz="2000" dirty="0"/>
          </a:p>
          <a:p>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オープン化が重要</a:t>
            </a:r>
            <a:endParaRPr kumimoji="1" lang="ja-JP" altLang="en-US" sz="2000" dirty="0"/>
          </a:p>
        </p:txBody>
      </p:sp>
      <p:sp>
        <p:nvSpPr>
          <p:cNvPr id="7" name="矢印: 左右 6"/>
          <p:cNvSpPr/>
          <p:nvPr/>
        </p:nvSpPr>
        <p:spPr>
          <a:xfrm>
            <a:off x="4897120" y="3759200"/>
            <a:ext cx="2367280" cy="924560"/>
          </a:xfrm>
          <a:prstGeom prst="leftRightArrow">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連携（？）</a:t>
            </a:r>
          </a:p>
        </p:txBody>
      </p:sp>
      <p:sp>
        <p:nvSpPr>
          <p:cNvPr id="9" name="テキスト ボックス 8"/>
          <p:cNvSpPr txBox="1"/>
          <p:nvPr/>
        </p:nvSpPr>
        <p:spPr>
          <a:xfrm>
            <a:off x="7551420" y="2143185"/>
            <a:ext cx="2778760" cy="584775"/>
          </a:xfrm>
          <a:prstGeom prst="rect">
            <a:avLst/>
          </a:prstGeom>
          <a:noFill/>
        </p:spPr>
        <p:txBody>
          <a:bodyPr wrap="square" rtlCol="0">
            <a:spAutoFit/>
          </a:bodyPr>
          <a:lstStyle/>
          <a:p>
            <a:pPr algn="ctr"/>
            <a:r>
              <a:rPr lang="ja-JP" altLang="en-US" sz="3200" b="1" dirty="0"/>
              <a:t>共通語彙基盤</a:t>
            </a:r>
            <a:endParaRPr kumimoji="1" lang="ja-JP" altLang="en-US" sz="3200" b="1" dirty="0"/>
          </a:p>
        </p:txBody>
      </p:sp>
      <p:sp>
        <p:nvSpPr>
          <p:cNvPr id="10" name="テキスト ボックス 9"/>
          <p:cNvSpPr txBox="1"/>
          <p:nvPr/>
        </p:nvSpPr>
        <p:spPr>
          <a:xfrm>
            <a:off x="1823720" y="1820020"/>
            <a:ext cx="2733040" cy="1077218"/>
          </a:xfrm>
          <a:prstGeom prst="rect">
            <a:avLst/>
          </a:prstGeom>
          <a:noFill/>
        </p:spPr>
        <p:txBody>
          <a:bodyPr wrap="square" rtlCol="0">
            <a:spAutoFit/>
          </a:bodyPr>
          <a:lstStyle/>
          <a:p>
            <a:pPr algn="ctr"/>
            <a:r>
              <a:rPr kumimoji="1" lang="ja-JP" altLang="en-US" sz="3200" b="1" dirty="0"/>
              <a:t>国連</a:t>
            </a:r>
            <a:r>
              <a:rPr kumimoji="1" lang="en-US" altLang="ja-JP" sz="3200" b="1" dirty="0"/>
              <a:t>CEFACT</a:t>
            </a:r>
            <a:r>
              <a:rPr kumimoji="1" lang="ja-JP" altLang="en-US" sz="3200" b="1" dirty="0"/>
              <a:t>共通辞書</a:t>
            </a:r>
          </a:p>
        </p:txBody>
      </p:sp>
      <p:sp>
        <p:nvSpPr>
          <p:cNvPr id="8" name="スライド番号プレースホルダー 7"/>
          <p:cNvSpPr>
            <a:spLocks noGrp="1"/>
          </p:cNvSpPr>
          <p:nvPr>
            <p:ph type="sldNum" sz="quarter" idx="12"/>
          </p:nvPr>
        </p:nvSpPr>
        <p:spPr/>
        <p:txBody>
          <a:bodyPr/>
          <a:lstStyle/>
          <a:p>
            <a:fld id="{9B5FC569-0964-43E7-AB4B-7B70FDBE2055}" type="slidenum">
              <a:rPr kumimoji="1" lang="ja-JP" altLang="en-US" smtClean="0"/>
              <a:t>39</a:t>
            </a:fld>
            <a:endParaRPr kumimoji="1" lang="ja-JP" altLang="en-US"/>
          </a:p>
        </p:txBody>
      </p:sp>
      <p:sp>
        <p:nvSpPr>
          <p:cNvPr id="12" name="テキスト ボックス 11"/>
          <p:cNvSpPr txBox="1"/>
          <p:nvPr/>
        </p:nvSpPr>
        <p:spPr>
          <a:xfrm>
            <a:off x="221672" y="207818"/>
            <a:ext cx="2104571" cy="369332"/>
          </a:xfrm>
          <a:prstGeom prst="rect">
            <a:avLst/>
          </a:prstGeom>
          <a:noFill/>
          <a:ln>
            <a:solidFill>
              <a:schemeClr val="accent1"/>
            </a:solidFill>
          </a:ln>
        </p:spPr>
        <p:txBody>
          <a:bodyPr wrap="square" rtlCol="0">
            <a:spAutoFit/>
          </a:bodyPr>
          <a:lstStyle/>
          <a:p>
            <a:pPr algn="ctr"/>
            <a:r>
              <a:rPr lang="en-US" altLang="ja-JP" b="1" dirty="0"/>
              <a:t>Open</a:t>
            </a:r>
            <a:r>
              <a:rPr lang="ja-JP" altLang="en-US" b="1" dirty="0"/>
              <a:t> </a:t>
            </a:r>
            <a:r>
              <a:rPr lang="en-US" altLang="ja-JP" b="1" dirty="0"/>
              <a:t>Data</a:t>
            </a:r>
            <a:endParaRPr kumimoji="1" lang="ja-JP" altLang="en-US" b="1" dirty="0"/>
          </a:p>
        </p:txBody>
      </p:sp>
    </p:spTree>
    <p:extLst>
      <p:ext uri="{BB962C8B-B14F-4D97-AF65-F5344CB8AC3E}">
        <p14:creationId xmlns:p14="http://schemas.microsoft.com/office/powerpoint/2010/main" val="1024200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フローチャート: 端子 14"/>
          <p:cNvSpPr/>
          <p:nvPr/>
        </p:nvSpPr>
        <p:spPr>
          <a:xfrm>
            <a:off x="5232401" y="1270000"/>
            <a:ext cx="6451600" cy="2749127"/>
          </a:xfrm>
          <a:prstGeom prst="flowChartTerminator">
            <a:avLst/>
          </a:prstGeom>
          <a:solidFill>
            <a:srgbClr val="ED43ED">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947352" y="237338"/>
            <a:ext cx="7120890" cy="584775"/>
          </a:xfrm>
          <a:prstGeom prst="rect">
            <a:avLst/>
          </a:prstGeom>
          <a:noFill/>
        </p:spPr>
        <p:txBody>
          <a:bodyPr wrap="square" rtlCol="0">
            <a:spAutoFit/>
          </a:bodyPr>
          <a:lstStyle/>
          <a:p>
            <a:pPr algn="ctr"/>
            <a:r>
              <a:rPr kumimoji="1" lang="ja-JP" altLang="en-US" sz="3200" dirty="0">
                <a:latin typeface="Century" panose="02040604050505020304" pitchFamily="18" charset="0"/>
              </a:rPr>
              <a:t>国連</a:t>
            </a:r>
            <a:r>
              <a:rPr kumimoji="1" lang="en-US" altLang="ja-JP" sz="3200" dirty="0">
                <a:latin typeface="Century" panose="02040604050505020304" pitchFamily="18" charset="0"/>
              </a:rPr>
              <a:t>CEFACT</a:t>
            </a:r>
            <a:r>
              <a:rPr kumimoji="1" lang="ja-JP" altLang="en-US" sz="3200" dirty="0">
                <a:latin typeface="Century" panose="02040604050505020304" pitchFamily="18" charset="0"/>
              </a:rPr>
              <a:t>標準とは</a:t>
            </a:r>
          </a:p>
        </p:txBody>
      </p:sp>
      <p:sp>
        <p:nvSpPr>
          <p:cNvPr id="3" name="角丸四角形 2"/>
          <p:cNvSpPr/>
          <p:nvPr/>
        </p:nvSpPr>
        <p:spPr>
          <a:xfrm>
            <a:off x="1024044" y="1093047"/>
            <a:ext cx="2960370" cy="777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Century" panose="02040604050505020304" pitchFamily="18" charset="0"/>
              </a:rPr>
              <a:t>国際連合（</a:t>
            </a:r>
            <a:r>
              <a:rPr kumimoji="1" lang="en-US" altLang="ja-JP" b="1" dirty="0">
                <a:latin typeface="Century" panose="02040604050505020304" pitchFamily="18" charset="0"/>
              </a:rPr>
              <a:t>UN</a:t>
            </a:r>
            <a:r>
              <a:rPr kumimoji="1" lang="ja-JP" altLang="en-US" b="1" dirty="0">
                <a:latin typeface="Century" panose="02040604050505020304" pitchFamily="18" charset="0"/>
              </a:rPr>
              <a:t>）</a:t>
            </a:r>
            <a:endParaRPr kumimoji="1" lang="en-US" altLang="ja-JP" b="1" dirty="0">
              <a:latin typeface="Century" panose="02040604050505020304" pitchFamily="18" charset="0"/>
            </a:endParaRPr>
          </a:p>
          <a:p>
            <a:pPr algn="ctr"/>
            <a:r>
              <a:rPr lang="ja-JP" altLang="en-US" b="1" dirty="0">
                <a:latin typeface="Century" panose="02040604050505020304" pitchFamily="18" charset="0"/>
              </a:rPr>
              <a:t>欧州経済委員会（</a:t>
            </a:r>
            <a:r>
              <a:rPr lang="en-US" altLang="ja-JP" b="1" dirty="0">
                <a:latin typeface="Century" panose="02040604050505020304" pitchFamily="18" charset="0"/>
              </a:rPr>
              <a:t>ECE</a:t>
            </a:r>
            <a:r>
              <a:rPr lang="ja-JP" altLang="en-US" b="1" dirty="0">
                <a:latin typeface="Century" panose="02040604050505020304" pitchFamily="18" charset="0"/>
              </a:rPr>
              <a:t>）</a:t>
            </a:r>
            <a:endParaRPr kumimoji="1" lang="ja-JP" altLang="en-US" b="1" dirty="0">
              <a:latin typeface="Century" panose="02040604050505020304" pitchFamily="18" charset="0"/>
            </a:endParaRPr>
          </a:p>
        </p:txBody>
      </p:sp>
      <p:sp>
        <p:nvSpPr>
          <p:cNvPr id="4" name="角丸四角形 3"/>
          <p:cNvSpPr/>
          <p:nvPr/>
        </p:nvSpPr>
        <p:spPr>
          <a:xfrm>
            <a:off x="1024044" y="2228427"/>
            <a:ext cx="2960370" cy="777240"/>
          </a:xfrm>
          <a:prstGeom prst="roundRect">
            <a:avLst/>
          </a:prstGeom>
          <a:solidFill>
            <a:srgbClr val="ED43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Century" panose="02040604050505020304" pitchFamily="18" charset="0"/>
              </a:rPr>
              <a:t>国連</a:t>
            </a:r>
            <a:r>
              <a:rPr kumimoji="1" lang="en-US" altLang="ja-JP" sz="2400" b="1" dirty="0">
                <a:latin typeface="Century" panose="02040604050505020304" pitchFamily="18" charset="0"/>
              </a:rPr>
              <a:t>CEFACT</a:t>
            </a:r>
          </a:p>
        </p:txBody>
      </p:sp>
      <p:sp>
        <p:nvSpPr>
          <p:cNvPr id="5" name="角丸四角形 4"/>
          <p:cNvSpPr/>
          <p:nvPr/>
        </p:nvSpPr>
        <p:spPr>
          <a:xfrm>
            <a:off x="1024044" y="3363807"/>
            <a:ext cx="2960370" cy="137541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Century" panose="02040604050505020304" pitchFamily="18" charset="0"/>
              </a:rPr>
              <a:t>国連</a:t>
            </a:r>
            <a:r>
              <a:rPr kumimoji="1" lang="en-US" altLang="ja-JP" b="1" dirty="0">
                <a:solidFill>
                  <a:schemeClr val="tx1"/>
                </a:solidFill>
                <a:latin typeface="Century" panose="02040604050505020304" pitchFamily="18" charset="0"/>
              </a:rPr>
              <a:t>CEFACT</a:t>
            </a:r>
            <a:r>
              <a:rPr kumimoji="1" lang="ja-JP" altLang="en-US" b="1" dirty="0">
                <a:solidFill>
                  <a:schemeClr val="tx1"/>
                </a:solidFill>
                <a:latin typeface="Century" panose="02040604050505020304" pitchFamily="18" charset="0"/>
              </a:rPr>
              <a:t>日本委員会</a:t>
            </a:r>
            <a:endParaRPr kumimoji="1" lang="en-US" altLang="ja-JP" b="1" dirty="0">
              <a:solidFill>
                <a:schemeClr val="tx1"/>
              </a:solidFill>
              <a:latin typeface="Century" panose="02040604050505020304" pitchFamily="18" charset="0"/>
            </a:endParaRPr>
          </a:p>
          <a:p>
            <a:pPr algn="ctr"/>
            <a:endParaRPr lang="en-US" altLang="ja-JP" b="1" dirty="0">
              <a:solidFill>
                <a:schemeClr val="tx1"/>
              </a:solidFill>
              <a:latin typeface="Century" panose="02040604050505020304" pitchFamily="18" charset="0"/>
            </a:endParaRPr>
          </a:p>
          <a:p>
            <a:pPr algn="ctr"/>
            <a:r>
              <a:rPr kumimoji="1" lang="en-US" altLang="ja-JP" b="1" dirty="0">
                <a:solidFill>
                  <a:schemeClr val="tx1"/>
                </a:solidFill>
                <a:latin typeface="Century" panose="02040604050505020304" pitchFamily="18" charset="0"/>
              </a:rPr>
              <a:t>SIPS</a:t>
            </a:r>
          </a:p>
        </p:txBody>
      </p:sp>
      <p:cxnSp>
        <p:nvCxnSpPr>
          <p:cNvPr id="7" name="直線コネクタ 6"/>
          <p:cNvCxnSpPr>
            <a:stCxn id="3" idx="2"/>
            <a:endCxn id="4" idx="0"/>
          </p:cNvCxnSpPr>
          <p:nvPr/>
        </p:nvCxnSpPr>
        <p:spPr>
          <a:xfrm>
            <a:off x="2504229" y="1870287"/>
            <a:ext cx="0" cy="358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a:stCxn id="4" idx="2"/>
            <a:endCxn id="5" idx="0"/>
          </p:cNvCxnSpPr>
          <p:nvPr/>
        </p:nvCxnSpPr>
        <p:spPr>
          <a:xfrm>
            <a:off x="2504229" y="3005667"/>
            <a:ext cx="0" cy="35814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左カーブ矢印 9"/>
          <p:cNvSpPr/>
          <p:nvPr/>
        </p:nvSpPr>
        <p:spPr>
          <a:xfrm rot="10800000">
            <a:off x="418254" y="2647527"/>
            <a:ext cx="491490" cy="13716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フローチャート: 複数書類 10"/>
          <p:cNvSpPr/>
          <p:nvPr/>
        </p:nvSpPr>
        <p:spPr>
          <a:xfrm>
            <a:off x="5464599" y="2034116"/>
            <a:ext cx="1629092" cy="937260"/>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貿易円滑化</a:t>
            </a:r>
            <a:endParaRPr kumimoji="1" lang="en-US" altLang="ja-JP" b="1" dirty="0">
              <a:solidFill>
                <a:schemeClr val="tx1"/>
              </a:solidFill>
            </a:endParaRPr>
          </a:p>
          <a:p>
            <a:pPr algn="ctr"/>
            <a:r>
              <a:rPr lang="ja-JP" altLang="en-US" b="1" dirty="0">
                <a:solidFill>
                  <a:schemeClr val="tx1"/>
                </a:solidFill>
              </a:rPr>
              <a:t>勧告</a:t>
            </a:r>
            <a:endParaRPr kumimoji="1" lang="ja-JP" altLang="en-US" b="1" dirty="0">
              <a:solidFill>
                <a:schemeClr val="tx1"/>
              </a:solidFill>
            </a:endParaRPr>
          </a:p>
        </p:txBody>
      </p:sp>
      <p:sp>
        <p:nvSpPr>
          <p:cNvPr id="12" name="額縁 11"/>
          <p:cNvSpPr/>
          <p:nvPr/>
        </p:nvSpPr>
        <p:spPr>
          <a:xfrm>
            <a:off x="7636934" y="1481667"/>
            <a:ext cx="1032933" cy="2156460"/>
          </a:xfrm>
          <a:prstGeom prst="beve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Century" panose="02040604050505020304" pitchFamily="18" charset="0"/>
              </a:rPr>
              <a:t>業務標準</a:t>
            </a:r>
            <a:endParaRPr lang="en-US" altLang="ja-JP" b="1" dirty="0">
              <a:solidFill>
                <a:schemeClr val="tx1"/>
              </a:solidFill>
              <a:latin typeface="Century" panose="02040604050505020304" pitchFamily="18" charset="0"/>
            </a:endParaRPr>
          </a:p>
          <a:p>
            <a:pPr algn="ctr"/>
            <a:endParaRPr kumimoji="1" lang="en-US" altLang="ja-JP" b="1" dirty="0">
              <a:solidFill>
                <a:schemeClr val="tx1"/>
              </a:solidFill>
              <a:latin typeface="Century" panose="02040604050505020304" pitchFamily="18" charset="0"/>
            </a:endParaRPr>
          </a:p>
          <a:p>
            <a:pPr algn="ctr"/>
            <a:r>
              <a:rPr lang="ja-JP" altLang="en-US" b="1" dirty="0">
                <a:solidFill>
                  <a:schemeClr val="tx1"/>
                </a:solidFill>
                <a:latin typeface="Century" panose="02040604050505020304" pitchFamily="18" charset="0"/>
              </a:rPr>
              <a:t>技術仕様</a:t>
            </a:r>
            <a:endParaRPr kumimoji="1" lang="ja-JP" altLang="en-US" b="1" dirty="0">
              <a:solidFill>
                <a:schemeClr val="tx1"/>
              </a:solidFill>
              <a:latin typeface="Century" panose="02040604050505020304" pitchFamily="18" charset="0"/>
            </a:endParaRPr>
          </a:p>
        </p:txBody>
      </p:sp>
      <p:sp>
        <p:nvSpPr>
          <p:cNvPr id="13" name="フローチャート: 磁気ディスク 12"/>
          <p:cNvSpPr/>
          <p:nvPr/>
        </p:nvSpPr>
        <p:spPr>
          <a:xfrm>
            <a:off x="9213110" y="1477857"/>
            <a:ext cx="1540933" cy="1309793"/>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辞書</a:t>
            </a:r>
            <a:endParaRPr kumimoji="1" lang="ja-JP" altLang="en-US" b="1" dirty="0">
              <a:solidFill>
                <a:schemeClr val="tx1"/>
              </a:solidFill>
            </a:endParaRPr>
          </a:p>
        </p:txBody>
      </p:sp>
      <p:sp>
        <p:nvSpPr>
          <p:cNvPr id="14" name="フローチャート: せん孔テープ 13"/>
          <p:cNvSpPr/>
          <p:nvPr/>
        </p:nvSpPr>
        <p:spPr>
          <a:xfrm>
            <a:off x="9249728" y="2891366"/>
            <a:ext cx="1540933" cy="1013460"/>
          </a:xfrm>
          <a:prstGeom prst="flowChartPunchedTap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tx1"/>
                </a:solidFill>
              </a:rPr>
              <a:t>メッセージ</a:t>
            </a:r>
            <a:endParaRPr kumimoji="1" lang="ja-JP" altLang="en-US" b="1" dirty="0">
              <a:solidFill>
                <a:schemeClr val="tx1"/>
              </a:solidFill>
            </a:endParaRPr>
          </a:p>
        </p:txBody>
      </p:sp>
      <p:sp>
        <p:nvSpPr>
          <p:cNvPr id="16" name="右矢印 15"/>
          <p:cNvSpPr/>
          <p:nvPr/>
        </p:nvSpPr>
        <p:spPr>
          <a:xfrm>
            <a:off x="4254607" y="2054860"/>
            <a:ext cx="795866" cy="10100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Picture 1" descr="アジア東部の白地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5781" y="4297680"/>
            <a:ext cx="2633767" cy="2265039"/>
          </a:xfrm>
          <a:prstGeom prst="rect">
            <a:avLst/>
          </a:prstGeom>
          <a:noFill/>
          <a:extLst>
            <a:ext uri="{909E8E84-426E-40DD-AFC4-6F175D3DCCD1}">
              <a14:hiddenFill xmlns:a14="http://schemas.microsoft.com/office/drawing/2010/main">
                <a:solidFill>
                  <a:srgbClr val="FFFFFF"/>
                </a:solidFill>
              </a14:hiddenFill>
            </a:ext>
          </a:extLst>
        </p:spPr>
      </p:pic>
      <p:sp>
        <p:nvSpPr>
          <p:cNvPr id="18" name="屈折矢印 17"/>
          <p:cNvSpPr/>
          <p:nvPr/>
        </p:nvSpPr>
        <p:spPr>
          <a:xfrm rot="5400000">
            <a:off x="2753044" y="4526804"/>
            <a:ext cx="1196338" cy="180679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6969548" y="5640493"/>
            <a:ext cx="4384252" cy="738664"/>
          </a:xfrm>
          <a:prstGeom prst="rect">
            <a:avLst/>
          </a:prstGeom>
          <a:noFill/>
        </p:spPr>
        <p:txBody>
          <a:bodyPr wrap="square" rtlCol="0">
            <a:spAutoFit/>
          </a:bodyPr>
          <a:lstStyle/>
          <a:p>
            <a:r>
              <a:rPr kumimoji="1" lang="ja-JP" altLang="en-US" sz="2400" b="1" dirty="0"/>
              <a:t>日本およびアジアへの展開</a:t>
            </a:r>
            <a:endParaRPr lang="en-US" altLang="ja-JP" sz="2400" b="1" dirty="0"/>
          </a:p>
          <a:p>
            <a:pPr algn="ctr"/>
            <a:r>
              <a:rPr lang="ja-JP" altLang="en-US" b="1" dirty="0">
                <a:latin typeface="Century" panose="02040604050505020304" pitchFamily="18" charset="0"/>
              </a:rPr>
              <a:t>（</a:t>
            </a:r>
            <a:r>
              <a:rPr kumimoji="1" lang="ja-JP" altLang="en-US" b="1" dirty="0">
                <a:latin typeface="Century" panose="02040604050505020304" pitchFamily="18" charset="0"/>
              </a:rPr>
              <a:t>国連</a:t>
            </a:r>
            <a:r>
              <a:rPr kumimoji="1" lang="en-US" altLang="ja-JP" b="1" dirty="0">
                <a:latin typeface="Century" panose="02040604050505020304" pitchFamily="18" charset="0"/>
              </a:rPr>
              <a:t>ESCAP</a:t>
            </a:r>
            <a:r>
              <a:rPr kumimoji="1" lang="ja-JP" altLang="en-US" b="1" dirty="0" err="1">
                <a:latin typeface="Century" panose="02040604050505020304" pitchFamily="18" charset="0"/>
              </a:rPr>
              <a:t>、</a:t>
            </a:r>
            <a:r>
              <a:rPr kumimoji="1" lang="en-US" altLang="ja-JP" b="1" dirty="0">
                <a:latin typeface="Century" panose="02040604050505020304" pitchFamily="18" charset="0"/>
              </a:rPr>
              <a:t>AFACT</a:t>
            </a:r>
            <a:r>
              <a:rPr kumimoji="1" lang="ja-JP" altLang="en-US" b="1" dirty="0">
                <a:latin typeface="Century" panose="02040604050505020304" pitchFamily="18" charset="0"/>
              </a:rPr>
              <a:t>）</a:t>
            </a:r>
          </a:p>
        </p:txBody>
      </p:sp>
      <p:sp>
        <p:nvSpPr>
          <p:cNvPr id="6" name="スライド番号プレースホルダー 5"/>
          <p:cNvSpPr>
            <a:spLocks noGrp="1"/>
          </p:cNvSpPr>
          <p:nvPr>
            <p:ph type="sldNum" sz="quarter" idx="12"/>
          </p:nvPr>
        </p:nvSpPr>
        <p:spPr/>
        <p:txBody>
          <a:bodyPr/>
          <a:lstStyle/>
          <a:p>
            <a:fld id="{DA625278-E395-4905-864D-2DC838E1882F}" type="slidenum">
              <a:rPr kumimoji="1" lang="ja-JP" altLang="en-US" smtClean="0"/>
              <a:t>4</a:t>
            </a:fld>
            <a:endParaRPr kumimoji="1" lang="ja-JP" altLang="en-US"/>
          </a:p>
        </p:txBody>
      </p:sp>
      <p:sp>
        <p:nvSpPr>
          <p:cNvPr id="8" name="テキスト ボックス 7"/>
          <p:cNvSpPr txBox="1"/>
          <p:nvPr/>
        </p:nvSpPr>
        <p:spPr>
          <a:xfrm>
            <a:off x="141402" y="141402"/>
            <a:ext cx="3172069"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EDI</a:t>
            </a:r>
            <a:r>
              <a:rPr kumimoji="1" lang="ja-JP" altLang="en-US" b="1" dirty="0"/>
              <a:t>フレームワーク</a:t>
            </a:r>
          </a:p>
        </p:txBody>
      </p:sp>
    </p:spTree>
    <p:extLst>
      <p:ext uri="{BB962C8B-B14F-4D97-AF65-F5344CB8AC3E}">
        <p14:creationId xmlns:p14="http://schemas.microsoft.com/office/powerpoint/2010/main" val="3734228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64C0F06-6F51-45F5-A288-6C6ADB76C166}" type="slidenum">
              <a:rPr kumimoji="1" lang="ja-JP" altLang="en-US" smtClean="0"/>
              <a:t>40</a:t>
            </a:fld>
            <a:endParaRPr kumimoji="1" lang="ja-JP" altLang="en-US"/>
          </a:p>
        </p:txBody>
      </p:sp>
      <p:sp>
        <p:nvSpPr>
          <p:cNvPr id="3" name="テキスト ボックス 2"/>
          <p:cNvSpPr txBox="1"/>
          <p:nvPr/>
        </p:nvSpPr>
        <p:spPr>
          <a:xfrm>
            <a:off x="1911131" y="377227"/>
            <a:ext cx="8476735" cy="646331"/>
          </a:xfrm>
          <a:prstGeom prst="rect">
            <a:avLst/>
          </a:prstGeom>
          <a:noFill/>
        </p:spPr>
        <p:txBody>
          <a:bodyPr wrap="square" rtlCol="0">
            <a:spAutoFit/>
          </a:bodyPr>
          <a:lstStyle/>
          <a:p>
            <a:pPr algn="ctr"/>
            <a:r>
              <a:rPr kumimoji="1" lang="ja-JP" altLang="en-US" sz="3600" dirty="0"/>
              <a:t>ビジネスプラットフォーム</a:t>
            </a:r>
          </a:p>
        </p:txBody>
      </p:sp>
      <p:sp>
        <p:nvSpPr>
          <p:cNvPr id="5" name="思考の吹き出し: 雲形 4"/>
          <p:cNvSpPr/>
          <p:nvPr/>
        </p:nvSpPr>
        <p:spPr>
          <a:xfrm>
            <a:off x="1310094" y="1353403"/>
            <a:ext cx="9051532" cy="5009087"/>
          </a:xfrm>
          <a:prstGeom prst="cloudCallout">
            <a:avLst>
              <a:gd name="adj1" fmla="val -11301"/>
              <a:gd name="adj2" fmla="val 291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2772449" y="2513310"/>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受発注</a:t>
            </a:r>
          </a:p>
        </p:txBody>
      </p:sp>
      <p:sp>
        <p:nvSpPr>
          <p:cNvPr id="7" name="楕円 6"/>
          <p:cNvSpPr/>
          <p:nvPr/>
        </p:nvSpPr>
        <p:spPr>
          <a:xfrm>
            <a:off x="2288637" y="3815984"/>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金融</a:t>
            </a:r>
            <a:r>
              <a:rPr lang="en-US" altLang="ja-JP" dirty="0"/>
              <a:t>API</a:t>
            </a:r>
            <a:endParaRPr kumimoji="1" lang="ja-JP" altLang="en-US" dirty="0"/>
          </a:p>
        </p:txBody>
      </p:sp>
      <p:sp>
        <p:nvSpPr>
          <p:cNvPr id="9" name="楕円 8"/>
          <p:cNvSpPr/>
          <p:nvPr/>
        </p:nvSpPr>
        <p:spPr>
          <a:xfrm>
            <a:off x="8396624" y="3243724"/>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Century" panose="02040604050505020304" pitchFamily="18" charset="0"/>
              </a:rPr>
              <a:t>JIT</a:t>
            </a:r>
            <a:endParaRPr kumimoji="1" lang="ja-JP" altLang="en-US" dirty="0">
              <a:latin typeface="Century" panose="02040604050505020304" pitchFamily="18" charset="0"/>
            </a:endParaRPr>
          </a:p>
        </p:txBody>
      </p:sp>
      <p:sp>
        <p:nvSpPr>
          <p:cNvPr id="10" name="楕円 9"/>
          <p:cNvSpPr/>
          <p:nvPr/>
        </p:nvSpPr>
        <p:spPr>
          <a:xfrm>
            <a:off x="7169477" y="4441751"/>
            <a:ext cx="163547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モバイルインタフェース</a:t>
            </a:r>
            <a:endParaRPr kumimoji="1" lang="ja-JP" altLang="en-US" dirty="0"/>
          </a:p>
        </p:txBody>
      </p:sp>
      <p:sp>
        <p:nvSpPr>
          <p:cNvPr id="11" name="楕円 10"/>
          <p:cNvSpPr/>
          <p:nvPr/>
        </p:nvSpPr>
        <p:spPr>
          <a:xfrm>
            <a:off x="3750067" y="4693146"/>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会計サービス</a:t>
            </a:r>
            <a:endParaRPr kumimoji="1" lang="ja-JP" altLang="en-US" dirty="0"/>
          </a:p>
        </p:txBody>
      </p:sp>
      <p:sp>
        <p:nvSpPr>
          <p:cNvPr id="12" name="楕円 11"/>
          <p:cNvSpPr/>
          <p:nvPr/>
        </p:nvSpPr>
        <p:spPr>
          <a:xfrm>
            <a:off x="4453847" y="1986157"/>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latin typeface="Century" panose="02040604050505020304" pitchFamily="18" charset="0"/>
              </a:rPr>
              <a:t>国際</a:t>
            </a:r>
            <a:r>
              <a:rPr lang="en-US" altLang="ja-JP" dirty="0">
                <a:latin typeface="Century" panose="02040604050505020304" pitchFamily="18" charset="0"/>
              </a:rPr>
              <a:t>EDI</a:t>
            </a:r>
            <a:endParaRPr kumimoji="1" lang="ja-JP" altLang="en-US" dirty="0">
              <a:latin typeface="Century" panose="02040604050505020304" pitchFamily="18" charset="0"/>
            </a:endParaRPr>
          </a:p>
        </p:txBody>
      </p:sp>
      <p:sp>
        <p:nvSpPr>
          <p:cNvPr id="13" name="楕円 12"/>
          <p:cNvSpPr/>
          <p:nvPr/>
        </p:nvSpPr>
        <p:spPr>
          <a:xfrm>
            <a:off x="7507840" y="1615776"/>
            <a:ext cx="162802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latin typeface="Century" panose="02040604050505020304" pitchFamily="18" charset="0"/>
              </a:rPr>
              <a:t>IOT</a:t>
            </a:r>
            <a:r>
              <a:rPr lang="ja-JP" altLang="en-US" dirty="0">
                <a:latin typeface="Century" panose="02040604050505020304" pitchFamily="18" charset="0"/>
              </a:rPr>
              <a:t>インタフェース</a:t>
            </a:r>
            <a:endParaRPr kumimoji="1" lang="ja-JP" altLang="en-US" dirty="0">
              <a:latin typeface="Century" panose="02040604050505020304" pitchFamily="18" charset="0"/>
            </a:endParaRPr>
          </a:p>
        </p:txBody>
      </p:sp>
      <p:sp>
        <p:nvSpPr>
          <p:cNvPr id="14" name="楕円 13"/>
          <p:cNvSpPr/>
          <p:nvPr/>
        </p:nvSpPr>
        <p:spPr>
          <a:xfrm>
            <a:off x="6741630" y="3168366"/>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latin typeface="Century" panose="02040604050505020304" pitchFamily="18" charset="0"/>
              </a:rPr>
              <a:t>生産管理サービス</a:t>
            </a:r>
            <a:endParaRPr kumimoji="1" lang="ja-JP" altLang="en-US" dirty="0">
              <a:latin typeface="Century" panose="02040604050505020304" pitchFamily="18" charset="0"/>
            </a:endParaRPr>
          </a:p>
        </p:txBody>
      </p:sp>
      <p:sp>
        <p:nvSpPr>
          <p:cNvPr id="15" name="楕円 14"/>
          <p:cNvSpPr/>
          <p:nvPr/>
        </p:nvSpPr>
        <p:spPr>
          <a:xfrm>
            <a:off x="5351052" y="5132041"/>
            <a:ext cx="1647791" cy="8108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アナログインタフェース</a:t>
            </a:r>
            <a:endParaRPr kumimoji="1" lang="ja-JP" altLang="en-US" dirty="0"/>
          </a:p>
        </p:txBody>
      </p:sp>
      <p:sp>
        <p:nvSpPr>
          <p:cNvPr id="16" name="楕円 15"/>
          <p:cNvSpPr/>
          <p:nvPr/>
        </p:nvSpPr>
        <p:spPr>
          <a:xfrm>
            <a:off x="9156954" y="5603687"/>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中小商社</a:t>
            </a:r>
            <a:endParaRPr kumimoji="1" lang="ja-JP" altLang="en-US" dirty="0">
              <a:highlight>
                <a:srgbClr val="000080"/>
              </a:highlight>
            </a:endParaRPr>
          </a:p>
        </p:txBody>
      </p:sp>
      <p:sp>
        <p:nvSpPr>
          <p:cNvPr id="17" name="楕円 16"/>
          <p:cNvSpPr/>
          <p:nvPr/>
        </p:nvSpPr>
        <p:spPr>
          <a:xfrm>
            <a:off x="4575494" y="3400747"/>
            <a:ext cx="178509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請求・支払サービス</a:t>
            </a:r>
            <a:endParaRPr kumimoji="1" lang="ja-JP" altLang="en-US" dirty="0"/>
          </a:p>
        </p:txBody>
      </p:sp>
      <p:sp>
        <p:nvSpPr>
          <p:cNvPr id="18" name="楕円 17"/>
          <p:cNvSpPr/>
          <p:nvPr/>
        </p:nvSpPr>
        <p:spPr>
          <a:xfrm>
            <a:off x="292773" y="1937958"/>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海外企業</a:t>
            </a:r>
            <a:endParaRPr kumimoji="1" lang="ja-JP" altLang="en-US" dirty="0">
              <a:highlight>
                <a:srgbClr val="000080"/>
              </a:highlight>
            </a:endParaRPr>
          </a:p>
        </p:txBody>
      </p:sp>
      <p:sp>
        <p:nvSpPr>
          <p:cNvPr id="19" name="楕円 18"/>
          <p:cNvSpPr/>
          <p:nvPr/>
        </p:nvSpPr>
        <p:spPr>
          <a:xfrm>
            <a:off x="9632803" y="765692"/>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中小</a:t>
            </a:r>
            <a:endParaRPr lang="en-US" altLang="ja-JP" dirty="0">
              <a:highlight>
                <a:srgbClr val="000080"/>
              </a:highlight>
            </a:endParaRPr>
          </a:p>
          <a:p>
            <a:pPr algn="ctr"/>
            <a:r>
              <a:rPr lang="ja-JP" altLang="en-US" dirty="0">
                <a:highlight>
                  <a:srgbClr val="000080"/>
                </a:highlight>
              </a:rPr>
              <a:t>製造業</a:t>
            </a:r>
            <a:endParaRPr kumimoji="1" lang="ja-JP" altLang="en-US" dirty="0">
              <a:highlight>
                <a:srgbClr val="000080"/>
              </a:highlight>
            </a:endParaRPr>
          </a:p>
        </p:txBody>
      </p:sp>
      <p:sp>
        <p:nvSpPr>
          <p:cNvPr id="20" name="楕円 19"/>
          <p:cNvSpPr/>
          <p:nvPr/>
        </p:nvSpPr>
        <p:spPr>
          <a:xfrm>
            <a:off x="407997" y="5520887"/>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銀行</a:t>
            </a:r>
            <a:endParaRPr kumimoji="1" lang="ja-JP" altLang="en-US" dirty="0">
              <a:highlight>
                <a:srgbClr val="000080"/>
              </a:highlight>
            </a:endParaRPr>
          </a:p>
        </p:txBody>
      </p:sp>
      <p:sp>
        <p:nvSpPr>
          <p:cNvPr id="21" name="楕円 20"/>
          <p:cNvSpPr/>
          <p:nvPr/>
        </p:nvSpPr>
        <p:spPr>
          <a:xfrm>
            <a:off x="10425662" y="4134666"/>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物流企業</a:t>
            </a:r>
            <a:endParaRPr kumimoji="1" lang="ja-JP" altLang="en-US" dirty="0">
              <a:highlight>
                <a:srgbClr val="000080"/>
              </a:highlight>
            </a:endParaRPr>
          </a:p>
        </p:txBody>
      </p:sp>
      <p:sp>
        <p:nvSpPr>
          <p:cNvPr id="22" name="楕円 21"/>
          <p:cNvSpPr/>
          <p:nvPr/>
        </p:nvSpPr>
        <p:spPr>
          <a:xfrm>
            <a:off x="1297928" y="772055"/>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大手企業グループ</a:t>
            </a:r>
            <a:endParaRPr kumimoji="1" lang="ja-JP" altLang="en-US" dirty="0">
              <a:highlight>
                <a:srgbClr val="000080"/>
              </a:highlight>
            </a:endParaRPr>
          </a:p>
        </p:txBody>
      </p:sp>
      <p:sp>
        <p:nvSpPr>
          <p:cNvPr id="23" name="楕円 22"/>
          <p:cNvSpPr/>
          <p:nvPr/>
        </p:nvSpPr>
        <p:spPr>
          <a:xfrm>
            <a:off x="6061614" y="2049151"/>
            <a:ext cx="1407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latin typeface="Century" panose="02040604050505020304" pitchFamily="18" charset="0"/>
              </a:rPr>
              <a:t>AI</a:t>
            </a:r>
            <a:r>
              <a:rPr lang="ja-JP" altLang="en-US" dirty="0">
                <a:latin typeface="Century" panose="02040604050505020304" pitchFamily="18" charset="0"/>
              </a:rPr>
              <a:t>サービス</a:t>
            </a:r>
            <a:endParaRPr kumimoji="1" lang="ja-JP" altLang="en-US" dirty="0">
              <a:latin typeface="Century" panose="02040604050505020304" pitchFamily="18" charset="0"/>
            </a:endParaRPr>
          </a:p>
        </p:txBody>
      </p:sp>
      <p:sp>
        <p:nvSpPr>
          <p:cNvPr id="24" name="楕円 23"/>
          <p:cNvSpPr/>
          <p:nvPr/>
        </p:nvSpPr>
        <p:spPr>
          <a:xfrm>
            <a:off x="10382714" y="2072976"/>
            <a:ext cx="1585718"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highlight>
                  <a:srgbClr val="000080"/>
                </a:highlight>
              </a:rPr>
              <a:t>サービス業</a:t>
            </a:r>
            <a:endParaRPr kumimoji="1" lang="ja-JP" altLang="en-US" dirty="0">
              <a:highlight>
                <a:srgbClr val="000080"/>
              </a:highlight>
            </a:endParaRPr>
          </a:p>
        </p:txBody>
      </p:sp>
      <p:cxnSp>
        <p:nvCxnSpPr>
          <p:cNvPr id="26" name="直線矢印コネクタ 25"/>
          <p:cNvCxnSpPr/>
          <p:nvPr/>
        </p:nvCxnSpPr>
        <p:spPr>
          <a:xfrm flipH="1">
            <a:off x="9156954" y="1353403"/>
            <a:ext cx="647230" cy="719573"/>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flipH="1">
            <a:off x="9914603" y="2530176"/>
            <a:ext cx="647230" cy="291518"/>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flipH="1" flipV="1">
            <a:off x="8671860" y="5506273"/>
            <a:ext cx="808709" cy="47181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9833863" y="4242324"/>
            <a:ext cx="808709" cy="47181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H="1" flipV="1">
            <a:off x="2550786" y="1491753"/>
            <a:ext cx="808709" cy="47181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H="1" flipV="1">
            <a:off x="1459282" y="2727644"/>
            <a:ext cx="808709" cy="47181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a:off x="1625535" y="5310530"/>
            <a:ext cx="465252" cy="44499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292773" y="249382"/>
            <a:ext cx="1798014" cy="369332"/>
          </a:xfrm>
          <a:prstGeom prst="rect">
            <a:avLst/>
          </a:prstGeom>
          <a:noFill/>
          <a:ln>
            <a:solidFill>
              <a:schemeClr val="accent1"/>
            </a:solidFill>
          </a:ln>
        </p:spPr>
        <p:txBody>
          <a:bodyPr wrap="square" rtlCol="0">
            <a:spAutoFit/>
          </a:bodyPr>
          <a:lstStyle/>
          <a:p>
            <a:pPr algn="ctr"/>
            <a:r>
              <a:rPr kumimoji="1" lang="en-US" altLang="ja-JP" b="1" dirty="0"/>
              <a:t>Cloud</a:t>
            </a:r>
            <a:endParaRPr kumimoji="1" lang="ja-JP" altLang="en-US" b="1" dirty="0"/>
          </a:p>
        </p:txBody>
      </p:sp>
    </p:spTree>
    <p:extLst>
      <p:ext uri="{BB962C8B-B14F-4D97-AF65-F5344CB8AC3E}">
        <p14:creationId xmlns:p14="http://schemas.microsoft.com/office/powerpoint/2010/main" val="147067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6400" y="406400"/>
            <a:ext cx="9207500" cy="646331"/>
          </a:xfrm>
          <a:prstGeom prst="rect">
            <a:avLst/>
          </a:prstGeom>
          <a:noFill/>
        </p:spPr>
        <p:txBody>
          <a:bodyPr wrap="square" rtlCol="0">
            <a:spAutoFit/>
          </a:bodyPr>
          <a:lstStyle/>
          <a:p>
            <a:pPr algn="ctr"/>
            <a:r>
              <a:rPr kumimoji="1" lang="ja-JP" altLang="en-US" sz="3600" dirty="0">
                <a:latin typeface="Century" panose="02040604050505020304" pitchFamily="18" charset="0"/>
              </a:rPr>
              <a:t>国連</a:t>
            </a:r>
            <a:r>
              <a:rPr kumimoji="1" lang="en-US" altLang="ja-JP" sz="3600" dirty="0">
                <a:latin typeface="Century" panose="02040604050505020304" pitchFamily="18" charset="0"/>
              </a:rPr>
              <a:t>CEFACT</a:t>
            </a:r>
            <a:r>
              <a:rPr kumimoji="1" lang="ja-JP" altLang="en-US" sz="3600" dirty="0">
                <a:latin typeface="Century" panose="02040604050505020304" pitchFamily="18" charset="0"/>
              </a:rPr>
              <a:t>標準の枠組み</a:t>
            </a:r>
          </a:p>
        </p:txBody>
      </p:sp>
      <p:sp>
        <p:nvSpPr>
          <p:cNvPr id="3" name="フローチャート: 複数書類 2"/>
          <p:cNvSpPr/>
          <p:nvPr/>
        </p:nvSpPr>
        <p:spPr>
          <a:xfrm>
            <a:off x="584200" y="1536700"/>
            <a:ext cx="2438400" cy="175260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勧告</a:t>
            </a:r>
          </a:p>
        </p:txBody>
      </p:sp>
      <p:sp>
        <p:nvSpPr>
          <p:cNvPr id="4" name="フローチャート: 定義済み処理 3"/>
          <p:cNvSpPr/>
          <p:nvPr/>
        </p:nvSpPr>
        <p:spPr>
          <a:xfrm>
            <a:off x="4216399" y="1549400"/>
            <a:ext cx="2994211" cy="1651000"/>
          </a:xfrm>
          <a:prstGeom prst="flowChartPredefined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業務要件定義</a:t>
            </a:r>
          </a:p>
        </p:txBody>
      </p:sp>
      <p:sp>
        <p:nvSpPr>
          <p:cNvPr id="5" name="フローチャート: せん孔テープ 4"/>
          <p:cNvSpPr/>
          <p:nvPr/>
        </p:nvSpPr>
        <p:spPr>
          <a:xfrm>
            <a:off x="4216400" y="4285130"/>
            <a:ext cx="2994211" cy="1721224"/>
          </a:xfrm>
          <a:prstGeom prst="flowChartPunchedTape">
            <a:avLst/>
          </a:prstGeom>
          <a:solidFill>
            <a:srgbClr val="FF0000">
              <a:alpha val="1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情報交換文書</a:t>
            </a:r>
          </a:p>
        </p:txBody>
      </p:sp>
      <p:sp>
        <p:nvSpPr>
          <p:cNvPr id="6" name="フローチャート: 磁気ディスク 5"/>
          <p:cNvSpPr/>
          <p:nvPr/>
        </p:nvSpPr>
        <p:spPr>
          <a:xfrm>
            <a:off x="8480612" y="4464424"/>
            <a:ext cx="2403288" cy="154193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t>共通辞書</a:t>
            </a:r>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58636" y="1389888"/>
            <a:ext cx="1510175" cy="1810512"/>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200" y="4285130"/>
            <a:ext cx="2075009" cy="1884260"/>
          </a:xfrm>
          <a:prstGeom prst="rect">
            <a:avLst/>
          </a:prstGeom>
        </p:spPr>
      </p:pic>
      <p:sp>
        <p:nvSpPr>
          <p:cNvPr id="9" name="右矢印 8"/>
          <p:cNvSpPr/>
          <p:nvPr/>
        </p:nvSpPr>
        <p:spPr>
          <a:xfrm>
            <a:off x="3234118" y="2128012"/>
            <a:ext cx="8686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Rule</a:t>
            </a:r>
            <a:endParaRPr kumimoji="1" lang="ja-JP" altLang="en-US" dirty="0"/>
          </a:p>
        </p:txBody>
      </p:sp>
      <p:sp>
        <p:nvSpPr>
          <p:cNvPr id="10" name="左矢印 9"/>
          <p:cNvSpPr/>
          <p:nvPr/>
        </p:nvSpPr>
        <p:spPr>
          <a:xfrm>
            <a:off x="7324211" y="1866646"/>
            <a:ext cx="1520824" cy="8569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Business</a:t>
            </a:r>
          </a:p>
          <a:p>
            <a:pPr algn="ctr"/>
            <a:r>
              <a:rPr lang="en-US" altLang="ja-JP" dirty="0"/>
              <a:t>Needs</a:t>
            </a:r>
            <a:endParaRPr kumimoji="1" lang="ja-JP" altLang="en-US" dirty="0"/>
          </a:p>
        </p:txBody>
      </p:sp>
      <p:sp>
        <p:nvSpPr>
          <p:cNvPr id="11" name="左矢印 10"/>
          <p:cNvSpPr/>
          <p:nvPr/>
        </p:nvSpPr>
        <p:spPr>
          <a:xfrm>
            <a:off x="7411271" y="4898854"/>
            <a:ext cx="868680" cy="4937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参照</a:t>
            </a:r>
          </a:p>
        </p:txBody>
      </p:sp>
      <p:sp>
        <p:nvSpPr>
          <p:cNvPr id="12" name="左矢印 11"/>
          <p:cNvSpPr/>
          <p:nvPr/>
        </p:nvSpPr>
        <p:spPr>
          <a:xfrm>
            <a:off x="3147060" y="4898854"/>
            <a:ext cx="868680" cy="4937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実装</a:t>
            </a:r>
          </a:p>
        </p:txBody>
      </p:sp>
      <p:sp>
        <p:nvSpPr>
          <p:cNvPr id="13" name="下矢印 12"/>
          <p:cNvSpPr/>
          <p:nvPr/>
        </p:nvSpPr>
        <p:spPr>
          <a:xfrm>
            <a:off x="5256304" y="3483351"/>
            <a:ext cx="914400" cy="768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展開</a:t>
            </a:r>
          </a:p>
        </p:txBody>
      </p:sp>
      <p:sp>
        <p:nvSpPr>
          <p:cNvPr id="15" name="スライド番号プレースホルダー 14"/>
          <p:cNvSpPr>
            <a:spLocks noGrp="1"/>
          </p:cNvSpPr>
          <p:nvPr>
            <p:ph type="sldNum" sz="quarter" idx="12"/>
          </p:nvPr>
        </p:nvSpPr>
        <p:spPr/>
        <p:txBody>
          <a:bodyPr/>
          <a:lstStyle/>
          <a:p>
            <a:fld id="{F9E08C16-0A19-47C3-B5A0-57B4E776DC16}" type="slidenum">
              <a:rPr kumimoji="1" lang="ja-JP" altLang="en-US" smtClean="0"/>
              <a:t>5</a:t>
            </a:fld>
            <a:endParaRPr kumimoji="1" lang="ja-JP" altLang="en-US"/>
          </a:p>
        </p:txBody>
      </p:sp>
      <p:sp>
        <p:nvSpPr>
          <p:cNvPr id="18" name="テキスト ボックス 17"/>
          <p:cNvSpPr txBox="1"/>
          <p:nvPr/>
        </p:nvSpPr>
        <p:spPr>
          <a:xfrm>
            <a:off x="141402" y="141402"/>
            <a:ext cx="3172069"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EDI</a:t>
            </a:r>
            <a:r>
              <a:rPr kumimoji="1" lang="ja-JP" altLang="en-US" b="1" dirty="0"/>
              <a:t>フレームワーク</a:t>
            </a:r>
          </a:p>
        </p:txBody>
      </p:sp>
    </p:spTree>
    <p:extLst>
      <p:ext uri="{BB962C8B-B14F-4D97-AF65-F5344CB8AC3E}">
        <p14:creationId xmlns:p14="http://schemas.microsoft.com/office/powerpoint/2010/main" val="1623037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751840" y="5201920"/>
            <a:ext cx="8575040" cy="14630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868680" y="260625"/>
            <a:ext cx="10957560" cy="646331"/>
          </a:xfrm>
          <a:prstGeom prst="rect">
            <a:avLst/>
          </a:prstGeom>
          <a:noFill/>
        </p:spPr>
        <p:txBody>
          <a:bodyPr wrap="square" rtlCol="0">
            <a:spAutoFit/>
          </a:bodyPr>
          <a:lstStyle/>
          <a:p>
            <a:pPr algn="ctr"/>
            <a:r>
              <a:rPr lang="ja-JP" altLang="en-US" sz="3600" dirty="0"/>
              <a:t>業界横断</a:t>
            </a:r>
            <a:r>
              <a:rPr lang="en-US" altLang="ja-JP" sz="3600" dirty="0"/>
              <a:t>EDI</a:t>
            </a:r>
            <a:r>
              <a:rPr lang="ja-JP" altLang="en-US" sz="3600" dirty="0"/>
              <a:t>仕様の策定</a:t>
            </a:r>
            <a:endParaRPr kumimoji="1" lang="ja-JP" altLang="en-US" sz="3600" dirty="0"/>
          </a:p>
        </p:txBody>
      </p:sp>
      <p:sp>
        <p:nvSpPr>
          <p:cNvPr id="3" name="テキスト ボックス 2"/>
          <p:cNvSpPr txBox="1"/>
          <p:nvPr/>
        </p:nvSpPr>
        <p:spPr>
          <a:xfrm>
            <a:off x="1822105" y="1844633"/>
            <a:ext cx="6248400" cy="533400"/>
          </a:xfrm>
          <a:prstGeom prst="rect">
            <a:avLst/>
          </a:prstGeom>
          <a:noFill/>
          <a:ln>
            <a:solidFill>
              <a:schemeClr val="accent1"/>
            </a:solidFill>
          </a:ln>
        </p:spPr>
        <p:txBody>
          <a:bodyPr wrap="square" rtlCol="0">
            <a:spAutoFit/>
          </a:bodyPr>
          <a:lstStyle/>
          <a:p>
            <a:pPr algn="ctr"/>
            <a:r>
              <a:rPr lang="ja-JP" altLang="en-US" sz="2800" dirty="0"/>
              <a:t>業務要件定義書（</a:t>
            </a:r>
            <a:r>
              <a:rPr lang="en-US" altLang="ja-JP" sz="2800" dirty="0"/>
              <a:t>BRS</a:t>
            </a:r>
            <a:r>
              <a:rPr lang="ja-JP" altLang="en-US" sz="2800" dirty="0"/>
              <a:t>）</a:t>
            </a:r>
            <a:endParaRPr kumimoji="1" lang="ja-JP" altLang="en-US" sz="2800" dirty="0"/>
          </a:p>
        </p:txBody>
      </p:sp>
      <p:sp>
        <p:nvSpPr>
          <p:cNvPr id="4" name="テキスト ボックス 3"/>
          <p:cNvSpPr txBox="1"/>
          <p:nvPr/>
        </p:nvSpPr>
        <p:spPr>
          <a:xfrm>
            <a:off x="2095500" y="3449125"/>
            <a:ext cx="5715000" cy="523220"/>
          </a:xfrm>
          <a:prstGeom prst="rect">
            <a:avLst/>
          </a:prstGeom>
          <a:noFill/>
          <a:ln>
            <a:solidFill>
              <a:schemeClr val="accent1"/>
            </a:solidFill>
          </a:ln>
        </p:spPr>
        <p:txBody>
          <a:bodyPr wrap="square" rtlCol="0">
            <a:spAutoFit/>
          </a:bodyPr>
          <a:lstStyle/>
          <a:p>
            <a:pPr algn="ctr"/>
            <a:r>
              <a:rPr lang="ja-JP" altLang="en-US" sz="2800" dirty="0"/>
              <a:t>業務メッセージ情報モデル</a:t>
            </a:r>
            <a:endParaRPr kumimoji="1" lang="ja-JP" altLang="en-US" sz="2800" dirty="0"/>
          </a:p>
        </p:txBody>
      </p:sp>
      <p:sp>
        <p:nvSpPr>
          <p:cNvPr id="5" name="テキスト ボックス 4"/>
          <p:cNvSpPr txBox="1"/>
          <p:nvPr/>
        </p:nvSpPr>
        <p:spPr>
          <a:xfrm>
            <a:off x="5582285" y="2556802"/>
            <a:ext cx="5715000"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lang="ja-JP" altLang="en-US" sz="2800" dirty="0"/>
              <a:t>業務メッセージ定義様式</a:t>
            </a:r>
            <a:endParaRPr kumimoji="1" lang="ja-JP" altLang="en-US" sz="2800" dirty="0"/>
          </a:p>
        </p:txBody>
      </p:sp>
      <p:sp>
        <p:nvSpPr>
          <p:cNvPr id="6" name="テキスト ボックス 5"/>
          <p:cNvSpPr txBox="1"/>
          <p:nvPr/>
        </p:nvSpPr>
        <p:spPr>
          <a:xfrm>
            <a:off x="1733550" y="4426264"/>
            <a:ext cx="6276340" cy="523220"/>
          </a:xfrm>
          <a:prstGeom prst="rect">
            <a:avLst/>
          </a:prstGeom>
          <a:noFill/>
          <a:ln>
            <a:solidFill>
              <a:schemeClr val="accent1"/>
            </a:solidFill>
          </a:ln>
        </p:spPr>
        <p:txBody>
          <a:bodyPr wrap="square" rtlCol="0">
            <a:spAutoFit/>
          </a:bodyPr>
          <a:lstStyle/>
          <a:p>
            <a:pPr algn="ctr"/>
            <a:r>
              <a:rPr lang="ja-JP" altLang="en-US" sz="2800" dirty="0"/>
              <a:t>業務メッセージ定義表</a:t>
            </a:r>
            <a:r>
              <a:rPr lang="en-US" altLang="ja-JP" sz="2800" dirty="0"/>
              <a:t> (</a:t>
            </a:r>
            <a:r>
              <a:rPr lang="ja-JP" altLang="en-US" sz="2800" dirty="0"/>
              <a:t>エクセル</a:t>
            </a:r>
            <a:r>
              <a:rPr lang="en-US" altLang="ja-JP" sz="2800" dirty="0"/>
              <a:t>)</a:t>
            </a:r>
            <a:endParaRPr kumimoji="1" lang="ja-JP" altLang="en-US" sz="2800" dirty="0"/>
          </a:p>
        </p:txBody>
      </p:sp>
      <p:sp>
        <p:nvSpPr>
          <p:cNvPr id="7" name="テキスト ボックス 6"/>
          <p:cNvSpPr txBox="1"/>
          <p:nvPr/>
        </p:nvSpPr>
        <p:spPr>
          <a:xfrm>
            <a:off x="5879464" y="3915413"/>
            <a:ext cx="5692776" cy="461665"/>
          </a:xfrm>
          <a:prstGeom prst="rect">
            <a:avLst/>
          </a:prstGeom>
          <a:noFill/>
        </p:spPr>
        <p:txBody>
          <a:bodyPr wrap="square" rtlCol="0">
            <a:spAutoFit/>
          </a:bodyPr>
          <a:lstStyle/>
          <a:p>
            <a:r>
              <a:rPr lang="ja-JP" altLang="en-US" sz="2400" dirty="0"/>
              <a:t>メッセージ構築法（</a:t>
            </a:r>
            <a:r>
              <a:rPr lang="en-US" altLang="ja-JP" sz="2400" dirty="0"/>
              <a:t>CCBDA</a:t>
            </a:r>
            <a:r>
              <a:rPr lang="ja-JP" altLang="en-US" sz="2400" dirty="0"/>
              <a:t>）</a:t>
            </a:r>
            <a:endParaRPr kumimoji="1" lang="ja-JP" altLang="en-US" sz="2400" dirty="0"/>
          </a:p>
        </p:txBody>
      </p:sp>
      <p:sp>
        <p:nvSpPr>
          <p:cNvPr id="8" name="フローチャート: 書類 7"/>
          <p:cNvSpPr/>
          <p:nvPr/>
        </p:nvSpPr>
        <p:spPr>
          <a:xfrm>
            <a:off x="3271520" y="5432849"/>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XML</a:t>
            </a:r>
          </a:p>
          <a:p>
            <a:pPr algn="ctr"/>
            <a:r>
              <a:rPr lang="ja-JP" altLang="en-US" dirty="0"/>
              <a:t>メッセージ</a:t>
            </a:r>
            <a:endParaRPr kumimoji="1" lang="ja-JP" altLang="en-US" dirty="0"/>
          </a:p>
        </p:txBody>
      </p:sp>
      <p:sp>
        <p:nvSpPr>
          <p:cNvPr id="9" name="フローチャート: 書類 8"/>
          <p:cNvSpPr/>
          <p:nvPr/>
        </p:nvSpPr>
        <p:spPr>
          <a:xfrm>
            <a:off x="1239520" y="5432849"/>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XML</a:t>
            </a:r>
          </a:p>
          <a:p>
            <a:pPr algn="ctr"/>
            <a:r>
              <a:rPr lang="ja-JP" altLang="en-US" dirty="0"/>
              <a:t>スキーマ</a:t>
            </a:r>
            <a:endParaRPr kumimoji="1" lang="ja-JP" altLang="en-US" dirty="0"/>
          </a:p>
        </p:txBody>
      </p:sp>
      <p:sp>
        <p:nvSpPr>
          <p:cNvPr id="10" name="フローチャート: 書類 9"/>
          <p:cNvSpPr/>
          <p:nvPr/>
        </p:nvSpPr>
        <p:spPr>
          <a:xfrm>
            <a:off x="5303520" y="5428312"/>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エクセル</a:t>
            </a:r>
            <a:endParaRPr kumimoji="1" lang="en-US" altLang="ja-JP" dirty="0"/>
          </a:p>
        </p:txBody>
      </p:sp>
      <p:sp>
        <p:nvSpPr>
          <p:cNvPr id="11" name="フローチャート: 書類 10"/>
          <p:cNvSpPr/>
          <p:nvPr/>
        </p:nvSpPr>
        <p:spPr>
          <a:xfrm>
            <a:off x="7268210" y="5428312"/>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HTML</a:t>
            </a:r>
            <a:endParaRPr kumimoji="1" lang="en-US" altLang="ja-JP" dirty="0"/>
          </a:p>
        </p:txBody>
      </p:sp>
      <p:sp>
        <p:nvSpPr>
          <p:cNvPr id="13" name="テキスト ボックス 12"/>
          <p:cNvSpPr txBox="1"/>
          <p:nvPr/>
        </p:nvSpPr>
        <p:spPr>
          <a:xfrm>
            <a:off x="5961380" y="6205274"/>
            <a:ext cx="1767840" cy="369332"/>
          </a:xfrm>
          <a:prstGeom prst="rect">
            <a:avLst/>
          </a:prstGeom>
          <a:noFill/>
        </p:spPr>
        <p:txBody>
          <a:bodyPr wrap="square" rtlCol="0">
            <a:spAutoFit/>
          </a:bodyPr>
          <a:lstStyle/>
          <a:p>
            <a:r>
              <a:rPr lang="en-US" altLang="ja-JP" dirty="0"/>
              <a:t>Mail EDI</a:t>
            </a:r>
            <a:endParaRPr kumimoji="1" lang="ja-JP" altLang="en-US" dirty="0"/>
          </a:p>
        </p:txBody>
      </p:sp>
      <p:sp>
        <p:nvSpPr>
          <p:cNvPr id="14" name="テキスト ボックス 13"/>
          <p:cNvSpPr txBox="1"/>
          <p:nvPr/>
        </p:nvSpPr>
        <p:spPr>
          <a:xfrm>
            <a:off x="8133080" y="6178366"/>
            <a:ext cx="1767840" cy="369332"/>
          </a:xfrm>
          <a:prstGeom prst="rect">
            <a:avLst/>
          </a:prstGeom>
          <a:noFill/>
        </p:spPr>
        <p:txBody>
          <a:bodyPr wrap="square" rtlCol="0">
            <a:spAutoFit/>
          </a:bodyPr>
          <a:lstStyle/>
          <a:p>
            <a:r>
              <a:rPr lang="en-US" altLang="ja-JP" dirty="0"/>
              <a:t>WEB EDI</a:t>
            </a:r>
            <a:endParaRPr kumimoji="1" lang="ja-JP" altLang="en-US" dirty="0"/>
          </a:p>
        </p:txBody>
      </p:sp>
      <p:sp>
        <p:nvSpPr>
          <p:cNvPr id="15" name="下矢印 14"/>
          <p:cNvSpPr/>
          <p:nvPr/>
        </p:nvSpPr>
        <p:spPr>
          <a:xfrm>
            <a:off x="4825310" y="2413261"/>
            <a:ext cx="241990" cy="1042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4838700" y="3938301"/>
            <a:ext cx="228600" cy="4638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6547596" y="3075434"/>
            <a:ext cx="193040" cy="37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p:cNvCxnSpPr/>
          <p:nvPr/>
        </p:nvCxnSpPr>
        <p:spPr>
          <a:xfrm flipH="1">
            <a:off x="5067300" y="4149394"/>
            <a:ext cx="859790"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1" name="下矢印 20"/>
          <p:cNvSpPr/>
          <p:nvPr/>
        </p:nvSpPr>
        <p:spPr>
          <a:xfrm>
            <a:off x="2847340" y="4949484"/>
            <a:ext cx="241300" cy="252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6845300" y="4955947"/>
            <a:ext cx="241300" cy="252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9984740" y="5610274"/>
            <a:ext cx="1662747" cy="646331"/>
          </a:xfrm>
          <a:prstGeom prst="rect">
            <a:avLst/>
          </a:prstGeom>
          <a:noFill/>
          <a:ln>
            <a:solidFill>
              <a:schemeClr val="accent1">
                <a:shade val="50000"/>
              </a:schemeClr>
            </a:solidFill>
          </a:ln>
        </p:spPr>
        <p:txBody>
          <a:bodyPr wrap="square" rtlCol="0">
            <a:spAutoFit/>
          </a:bodyPr>
          <a:lstStyle/>
          <a:p>
            <a:pPr algn="ctr"/>
            <a:r>
              <a:rPr lang="ja-JP" altLang="en-US" dirty="0"/>
              <a:t>シンタックス</a:t>
            </a:r>
            <a:endParaRPr lang="en-US" altLang="ja-JP" dirty="0"/>
          </a:p>
          <a:p>
            <a:pPr algn="ctr"/>
            <a:r>
              <a:rPr lang="ja-JP" altLang="en-US" dirty="0"/>
              <a:t>ベース</a:t>
            </a:r>
            <a:endParaRPr kumimoji="1" lang="ja-JP" altLang="en-US" dirty="0"/>
          </a:p>
        </p:txBody>
      </p:sp>
      <p:cxnSp>
        <p:nvCxnSpPr>
          <p:cNvPr id="25" name="直線コネクタ 24"/>
          <p:cNvCxnSpPr>
            <a:stCxn id="20" idx="3"/>
            <a:endCxn id="23" idx="1"/>
          </p:cNvCxnSpPr>
          <p:nvPr/>
        </p:nvCxnSpPr>
        <p:spPr>
          <a:xfrm>
            <a:off x="9326880" y="5933440"/>
            <a:ext cx="65786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402080" y="952310"/>
            <a:ext cx="3738880"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lang="ja-JP" altLang="en-US" sz="2800" dirty="0"/>
              <a:t>業務要件定義様式</a:t>
            </a:r>
            <a:endParaRPr kumimoji="1" lang="ja-JP" altLang="en-US" sz="2800" dirty="0"/>
          </a:p>
        </p:txBody>
      </p:sp>
      <p:sp>
        <p:nvSpPr>
          <p:cNvPr id="27" name="下矢印 26"/>
          <p:cNvSpPr/>
          <p:nvPr/>
        </p:nvSpPr>
        <p:spPr>
          <a:xfrm>
            <a:off x="3175000" y="1498858"/>
            <a:ext cx="193040" cy="37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8751570" y="4402165"/>
            <a:ext cx="2961957" cy="523220"/>
          </a:xfrm>
          <a:prstGeom prst="rect">
            <a:avLst/>
          </a:prstGeom>
          <a:noFill/>
          <a:ln>
            <a:solidFill>
              <a:schemeClr val="accent1"/>
            </a:solidFill>
          </a:ln>
        </p:spPr>
        <p:txBody>
          <a:bodyPr wrap="square" rtlCol="0">
            <a:spAutoFit/>
          </a:bodyPr>
          <a:lstStyle/>
          <a:p>
            <a:pPr algn="ctr"/>
            <a:r>
              <a:rPr lang="ja-JP" altLang="en-US" sz="2800" dirty="0"/>
              <a:t>業務コード表</a:t>
            </a:r>
            <a:endParaRPr kumimoji="1" lang="ja-JP" altLang="en-US" sz="2800" dirty="0"/>
          </a:p>
        </p:txBody>
      </p:sp>
      <p:sp>
        <p:nvSpPr>
          <p:cNvPr id="18" name="十字形 17"/>
          <p:cNvSpPr/>
          <p:nvPr/>
        </p:nvSpPr>
        <p:spPr>
          <a:xfrm>
            <a:off x="8224837" y="4519373"/>
            <a:ext cx="311785" cy="33700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p:cNvSpPr/>
          <p:nvPr/>
        </p:nvSpPr>
        <p:spPr>
          <a:xfrm>
            <a:off x="7573010" y="804097"/>
            <a:ext cx="4445317" cy="63553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ビジネスインフラガイドブック</a:t>
            </a:r>
          </a:p>
        </p:txBody>
      </p:sp>
      <p:sp>
        <p:nvSpPr>
          <p:cNvPr id="32" name="テキスト ボックス 31"/>
          <p:cNvSpPr txBox="1"/>
          <p:nvPr/>
        </p:nvSpPr>
        <p:spPr>
          <a:xfrm>
            <a:off x="141402" y="141402"/>
            <a:ext cx="3172069"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EDI</a:t>
            </a:r>
            <a:r>
              <a:rPr kumimoji="1" lang="ja-JP" altLang="en-US" b="1" dirty="0"/>
              <a:t>フレームワーク</a:t>
            </a:r>
          </a:p>
        </p:txBody>
      </p:sp>
      <p:sp>
        <p:nvSpPr>
          <p:cNvPr id="24" name="スライド番号プレースホルダー 23"/>
          <p:cNvSpPr>
            <a:spLocks noGrp="1"/>
          </p:cNvSpPr>
          <p:nvPr>
            <p:ph type="sldNum" sz="quarter" idx="12"/>
          </p:nvPr>
        </p:nvSpPr>
        <p:spPr/>
        <p:txBody>
          <a:bodyPr/>
          <a:lstStyle/>
          <a:p>
            <a:fld id="{CB4FD524-B8A5-4395-B9F4-C78AD24489BD}" type="slidenum">
              <a:rPr kumimoji="1" lang="ja-JP" altLang="en-US" smtClean="0"/>
              <a:t>6</a:t>
            </a:fld>
            <a:endParaRPr kumimoji="1" lang="ja-JP" altLang="en-US"/>
          </a:p>
        </p:txBody>
      </p:sp>
    </p:spTree>
    <p:extLst>
      <p:ext uri="{BB962C8B-B14F-4D97-AF65-F5344CB8AC3E}">
        <p14:creationId xmlns:p14="http://schemas.microsoft.com/office/powerpoint/2010/main" val="258293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小波 11"/>
          <p:cNvSpPr/>
          <p:nvPr/>
        </p:nvSpPr>
        <p:spPr>
          <a:xfrm>
            <a:off x="5783160" y="5261651"/>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11" name="小波 10"/>
          <p:cNvSpPr/>
          <p:nvPr/>
        </p:nvSpPr>
        <p:spPr>
          <a:xfrm>
            <a:off x="5425673" y="5021493"/>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2" name="スライド番号プレースホルダー 1"/>
          <p:cNvSpPr>
            <a:spLocks noGrp="1"/>
          </p:cNvSpPr>
          <p:nvPr>
            <p:ph type="sldNum" sz="quarter" idx="12"/>
          </p:nvPr>
        </p:nvSpPr>
        <p:spPr/>
        <p:txBody>
          <a:bodyPr/>
          <a:lstStyle/>
          <a:p>
            <a:fld id="{A64C0F06-6F51-45F5-A288-6C6ADB76C166}" type="slidenum">
              <a:rPr kumimoji="1" lang="ja-JP" altLang="en-US" smtClean="0"/>
              <a:t>7</a:t>
            </a:fld>
            <a:endParaRPr kumimoji="1" lang="ja-JP" altLang="en-US"/>
          </a:p>
        </p:txBody>
      </p:sp>
      <p:sp>
        <p:nvSpPr>
          <p:cNvPr id="3" name="テキスト ボックス 2"/>
          <p:cNvSpPr txBox="1"/>
          <p:nvPr/>
        </p:nvSpPr>
        <p:spPr>
          <a:xfrm>
            <a:off x="2100021" y="659067"/>
            <a:ext cx="6910536" cy="584775"/>
          </a:xfrm>
          <a:prstGeom prst="rect">
            <a:avLst/>
          </a:prstGeom>
          <a:noFill/>
        </p:spPr>
        <p:txBody>
          <a:bodyPr wrap="square" rtlCol="0">
            <a:spAutoFit/>
          </a:bodyPr>
          <a:lstStyle/>
          <a:p>
            <a:pPr algn="ctr"/>
            <a:r>
              <a:rPr lang="ja-JP" altLang="en-US" sz="3200" dirty="0">
                <a:latin typeface="Century" panose="02040604050505020304" pitchFamily="18" charset="0"/>
              </a:rPr>
              <a:t>業界（業務領域）固有要求に対応</a:t>
            </a:r>
          </a:p>
        </p:txBody>
      </p:sp>
      <p:sp>
        <p:nvSpPr>
          <p:cNvPr id="4" name="横巻き 3"/>
          <p:cNvSpPr/>
          <p:nvPr/>
        </p:nvSpPr>
        <p:spPr>
          <a:xfrm>
            <a:off x="4356243" y="1356188"/>
            <a:ext cx="3688422" cy="1304818"/>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業界共通仕様</a:t>
            </a:r>
            <a:endParaRPr kumimoji="1" lang="en-US" altLang="ja-JP" sz="3200" dirty="0">
              <a:solidFill>
                <a:schemeClr val="tx1"/>
              </a:solidFill>
            </a:endParaRPr>
          </a:p>
          <a:p>
            <a:pPr algn="ctr"/>
            <a:r>
              <a:rPr lang="ja-JP" altLang="en-US" sz="3200" dirty="0">
                <a:solidFill>
                  <a:schemeClr val="tx1"/>
                </a:solidFill>
              </a:rPr>
              <a:t>（参照仕様）</a:t>
            </a:r>
            <a:endParaRPr kumimoji="1" lang="ja-JP" altLang="en-US" sz="3200" dirty="0">
              <a:solidFill>
                <a:schemeClr val="tx1"/>
              </a:solidFill>
            </a:endParaRPr>
          </a:p>
        </p:txBody>
      </p:sp>
      <p:sp>
        <p:nvSpPr>
          <p:cNvPr id="10" name="小波 9"/>
          <p:cNvSpPr/>
          <p:nvPr/>
        </p:nvSpPr>
        <p:spPr>
          <a:xfrm>
            <a:off x="5068186" y="4751797"/>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5" name="小波 4"/>
          <p:cNvSpPr/>
          <p:nvPr/>
        </p:nvSpPr>
        <p:spPr>
          <a:xfrm>
            <a:off x="4674740" y="4469258"/>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6" name="小波 5"/>
          <p:cNvSpPr/>
          <p:nvPr/>
        </p:nvSpPr>
        <p:spPr>
          <a:xfrm>
            <a:off x="4281294" y="4171308"/>
            <a:ext cx="2547991" cy="945223"/>
          </a:xfrm>
          <a:prstGeom prst="doubleWave">
            <a:avLst/>
          </a:prstGeom>
          <a:solidFill>
            <a:srgbClr val="F75939">
              <a:alpha val="9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業界固有仕様</a:t>
            </a:r>
            <a:endParaRPr kumimoji="1" lang="en-US" altLang="ja-JP" sz="2400" dirty="0">
              <a:solidFill>
                <a:schemeClr val="tx1"/>
              </a:solidFill>
            </a:endParaRPr>
          </a:p>
          <a:p>
            <a:pPr algn="ctr"/>
            <a:r>
              <a:rPr lang="ja-JP" altLang="en-US" sz="2400" dirty="0">
                <a:solidFill>
                  <a:schemeClr val="tx1"/>
                </a:solidFill>
              </a:rPr>
              <a:t>（実装仕様）</a:t>
            </a:r>
            <a:endParaRPr kumimoji="1" lang="ja-JP" altLang="en-US" sz="2400" dirty="0">
              <a:solidFill>
                <a:schemeClr val="tx1"/>
              </a:solidFill>
            </a:endParaRPr>
          </a:p>
        </p:txBody>
      </p:sp>
      <p:cxnSp>
        <p:nvCxnSpPr>
          <p:cNvPr id="14" name="直線矢印コネクタ 13"/>
          <p:cNvCxnSpPr/>
          <p:nvPr/>
        </p:nvCxnSpPr>
        <p:spPr>
          <a:xfrm flipH="1">
            <a:off x="4859676" y="2517169"/>
            <a:ext cx="565997" cy="1654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6513816" y="2506629"/>
            <a:ext cx="544530" cy="2096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6858593" y="2516715"/>
            <a:ext cx="607690" cy="2280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7222731" y="2517169"/>
            <a:ext cx="661928" cy="2599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7616177" y="2506629"/>
            <a:ext cx="590683" cy="2835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フローチャート: 磁気ディスク 24"/>
          <p:cNvSpPr/>
          <p:nvPr/>
        </p:nvSpPr>
        <p:spPr>
          <a:xfrm>
            <a:off x="2027633" y="1456360"/>
            <a:ext cx="1366463" cy="356513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国連</a:t>
            </a:r>
            <a:endParaRPr kumimoji="1" lang="en-US" altLang="ja-JP" dirty="0"/>
          </a:p>
          <a:p>
            <a:pPr algn="ctr"/>
            <a:r>
              <a:rPr lang="en-US" altLang="ja-JP" dirty="0"/>
              <a:t>CEFACT</a:t>
            </a:r>
          </a:p>
          <a:p>
            <a:pPr algn="ctr"/>
            <a:r>
              <a:rPr kumimoji="1" lang="ja-JP" altLang="en-US" dirty="0"/>
              <a:t>共通辞書</a:t>
            </a:r>
            <a:endParaRPr kumimoji="1" lang="en-US" altLang="ja-JP" dirty="0"/>
          </a:p>
          <a:p>
            <a:pPr algn="ctr"/>
            <a:r>
              <a:rPr lang="en-US" altLang="ja-JP" dirty="0"/>
              <a:t>( CCL )</a:t>
            </a:r>
            <a:endParaRPr kumimoji="1" lang="ja-JP" altLang="en-US" dirty="0"/>
          </a:p>
        </p:txBody>
      </p:sp>
      <p:sp>
        <p:nvSpPr>
          <p:cNvPr id="26" name="右矢印 25"/>
          <p:cNvSpPr/>
          <p:nvPr/>
        </p:nvSpPr>
        <p:spPr>
          <a:xfrm>
            <a:off x="3447437" y="2008597"/>
            <a:ext cx="833857" cy="1900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6"/>
          <p:cNvSpPr/>
          <p:nvPr/>
        </p:nvSpPr>
        <p:spPr>
          <a:xfrm>
            <a:off x="3447436" y="4374221"/>
            <a:ext cx="833857" cy="1900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曲折矢印 27"/>
          <p:cNvSpPr/>
          <p:nvPr/>
        </p:nvSpPr>
        <p:spPr>
          <a:xfrm rot="16200000">
            <a:off x="3435420" y="4460266"/>
            <a:ext cx="733089" cy="2279810"/>
          </a:xfrm>
          <a:prstGeom prst="bentArrow">
            <a:avLst>
              <a:gd name="adj1" fmla="val 25000"/>
              <a:gd name="adj2" fmla="val 30907"/>
              <a:gd name="adj3" fmla="val 25000"/>
              <a:gd name="adj4" fmla="val 43750"/>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テキスト ボックス 28"/>
          <p:cNvSpPr txBox="1"/>
          <p:nvPr/>
        </p:nvSpPr>
        <p:spPr>
          <a:xfrm>
            <a:off x="4541178" y="3000054"/>
            <a:ext cx="3432486" cy="461665"/>
          </a:xfrm>
          <a:prstGeom prst="rect">
            <a:avLst/>
          </a:prstGeom>
          <a:noFill/>
        </p:spPr>
        <p:txBody>
          <a:bodyPr wrap="square" rtlCol="0">
            <a:spAutoFit/>
          </a:bodyPr>
          <a:lstStyle/>
          <a:p>
            <a:pPr algn="ctr"/>
            <a:r>
              <a:rPr kumimoji="1" lang="ja-JP" altLang="en-US" sz="2400" dirty="0"/>
              <a:t>業務領域ごとに設計</a:t>
            </a:r>
          </a:p>
        </p:txBody>
      </p:sp>
      <p:pic>
        <p:nvPicPr>
          <p:cNvPr id="30" name="図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97833" y="4179136"/>
            <a:ext cx="2066808" cy="2326852"/>
          </a:xfrm>
          <a:prstGeom prst="rect">
            <a:avLst/>
          </a:prstGeom>
        </p:spPr>
      </p:pic>
      <p:sp>
        <p:nvSpPr>
          <p:cNvPr id="31" name="右矢印 30"/>
          <p:cNvSpPr/>
          <p:nvPr/>
        </p:nvSpPr>
        <p:spPr>
          <a:xfrm>
            <a:off x="8531495" y="5021493"/>
            <a:ext cx="936355" cy="857060"/>
          </a:xfrm>
          <a:prstGeom prst="rightArrow">
            <a:avLst/>
          </a:prstGeom>
          <a:solidFill>
            <a:srgbClr val="F75939">
              <a:alpha val="2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実装</a:t>
            </a:r>
          </a:p>
        </p:txBody>
      </p:sp>
      <p:sp>
        <p:nvSpPr>
          <p:cNvPr id="32" name="テキスト ボックス 31"/>
          <p:cNvSpPr txBox="1"/>
          <p:nvPr/>
        </p:nvSpPr>
        <p:spPr>
          <a:xfrm>
            <a:off x="3525848" y="1691414"/>
            <a:ext cx="698643" cy="369332"/>
          </a:xfrm>
          <a:prstGeom prst="rect">
            <a:avLst/>
          </a:prstGeom>
          <a:noFill/>
        </p:spPr>
        <p:txBody>
          <a:bodyPr wrap="square" rtlCol="0">
            <a:spAutoFit/>
          </a:bodyPr>
          <a:lstStyle/>
          <a:p>
            <a:r>
              <a:rPr kumimoji="1" lang="ja-JP" altLang="en-US" dirty="0"/>
              <a:t>準拠</a:t>
            </a:r>
          </a:p>
        </p:txBody>
      </p:sp>
      <p:sp>
        <p:nvSpPr>
          <p:cNvPr id="33" name="テキスト ボックス 32"/>
          <p:cNvSpPr txBox="1"/>
          <p:nvPr/>
        </p:nvSpPr>
        <p:spPr>
          <a:xfrm>
            <a:off x="3506563" y="4083489"/>
            <a:ext cx="698643" cy="369332"/>
          </a:xfrm>
          <a:prstGeom prst="rect">
            <a:avLst/>
          </a:prstGeom>
          <a:noFill/>
        </p:spPr>
        <p:txBody>
          <a:bodyPr wrap="square" rtlCol="0">
            <a:spAutoFit/>
          </a:bodyPr>
          <a:lstStyle/>
          <a:p>
            <a:r>
              <a:rPr kumimoji="1" lang="ja-JP" altLang="en-US" dirty="0"/>
              <a:t>準拠</a:t>
            </a:r>
          </a:p>
        </p:txBody>
      </p:sp>
      <p:sp>
        <p:nvSpPr>
          <p:cNvPr id="34" name="テキスト ボックス 33"/>
          <p:cNvSpPr txBox="1"/>
          <p:nvPr/>
        </p:nvSpPr>
        <p:spPr>
          <a:xfrm>
            <a:off x="3248743" y="5450023"/>
            <a:ext cx="1351048" cy="369332"/>
          </a:xfrm>
          <a:prstGeom prst="rect">
            <a:avLst/>
          </a:prstGeom>
          <a:noFill/>
        </p:spPr>
        <p:txBody>
          <a:bodyPr wrap="square" rtlCol="0">
            <a:spAutoFit/>
          </a:bodyPr>
          <a:lstStyle/>
          <a:p>
            <a:r>
              <a:rPr kumimoji="1" lang="ja-JP" altLang="en-US" dirty="0"/>
              <a:t>追加要求</a:t>
            </a:r>
          </a:p>
        </p:txBody>
      </p:sp>
      <p:sp>
        <p:nvSpPr>
          <p:cNvPr id="7" name="円/楕円 6"/>
          <p:cNvSpPr/>
          <p:nvPr/>
        </p:nvSpPr>
        <p:spPr>
          <a:xfrm>
            <a:off x="9881616" y="1304611"/>
            <a:ext cx="1472184" cy="13563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10055352" y="1484738"/>
            <a:ext cx="1124712" cy="9961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10251948" y="1641192"/>
            <a:ext cx="731520" cy="68323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9291320" y="1146184"/>
            <a:ext cx="690880" cy="338554"/>
          </a:xfrm>
          <a:prstGeom prst="rect">
            <a:avLst/>
          </a:prstGeom>
          <a:noFill/>
        </p:spPr>
        <p:txBody>
          <a:bodyPr wrap="square" rtlCol="0">
            <a:spAutoFit/>
          </a:bodyPr>
          <a:lstStyle/>
          <a:p>
            <a:r>
              <a:rPr kumimoji="1" lang="ja-JP" altLang="en-US" sz="1600" b="1" dirty="0"/>
              <a:t>標準</a:t>
            </a:r>
          </a:p>
        </p:txBody>
      </p:sp>
      <p:sp>
        <p:nvSpPr>
          <p:cNvPr id="35" name="テキスト ボックス 34"/>
          <p:cNvSpPr txBox="1"/>
          <p:nvPr/>
        </p:nvSpPr>
        <p:spPr>
          <a:xfrm>
            <a:off x="10921492" y="969574"/>
            <a:ext cx="690880" cy="338554"/>
          </a:xfrm>
          <a:prstGeom prst="rect">
            <a:avLst/>
          </a:prstGeom>
          <a:noFill/>
        </p:spPr>
        <p:txBody>
          <a:bodyPr wrap="square" rtlCol="0">
            <a:spAutoFit/>
          </a:bodyPr>
          <a:lstStyle/>
          <a:p>
            <a:r>
              <a:rPr lang="ja-JP" altLang="en-US" sz="1600" b="1" dirty="0"/>
              <a:t>参照</a:t>
            </a:r>
            <a:endParaRPr kumimoji="1" lang="ja-JP" altLang="en-US" sz="1600" b="1" dirty="0"/>
          </a:p>
        </p:txBody>
      </p:sp>
      <p:sp>
        <p:nvSpPr>
          <p:cNvPr id="36" name="テキスト ボックス 35"/>
          <p:cNvSpPr txBox="1"/>
          <p:nvPr/>
        </p:nvSpPr>
        <p:spPr>
          <a:xfrm>
            <a:off x="11180064" y="2518553"/>
            <a:ext cx="690880" cy="338554"/>
          </a:xfrm>
          <a:prstGeom prst="rect">
            <a:avLst/>
          </a:prstGeom>
          <a:noFill/>
        </p:spPr>
        <p:txBody>
          <a:bodyPr wrap="square" rtlCol="0">
            <a:spAutoFit/>
          </a:bodyPr>
          <a:lstStyle/>
          <a:p>
            <a:r>
              <a:rPr lang="ja-JP" altLang="en-US" sz="1600" b="1" dirty="0"/>
              <a:t>実装</a:t>
            </a:r>
            <a:endParaRPr kumimoji="1" lang="ja-JP" altLang="en-US" sz="1600" b="1" dirty="0"/>
          </a:p>
        </p:txBody>
      </p:sp>
      <p:cxnSp>
        <p:nvCxnSpPr>
          <p:cNvPr id="16" name="直線コネクタ 15"/>
          <p:cNvCxnSpPr>
            <a:stCxn id="13" idx="2"/>
          </p:cNvCxnSpPr>
          <p:nvPr/>
        </p:nvCxnSpPr>
        <p:spPr>
          <a:xfrm>
            <a:off x="9636760" y="1484738"/>
            <a:ext cx="345440" cy="1564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35" idx="2"/>
          </p:cNvCxnSpPr>
          <p:nvPr/>
        </p:nvCxnSpPr>
        <p:spPr>
          <a:xfrm flipH="1">
            <a:off x="10718800" y="1308128"/>
            <a:ext cx="548132" cy="480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endCxn id="36" idx="1"/>
          </p:cNvCxnSpPr>
          <p:nvPr/>
        </p:nvCxnSpPr>
        <p:spPr>
          <a:xfrm>
            <a:off x="10840720" y="2324424"/>
            <a:ext cx="339344" cy="3634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141402" y="141402"/>
            <a:ext cx="3172069"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EDI</a:t>
            </a:r>
            <a:r>
              <a:rPr kumimoji="1" lang="ja-JP" altLang="en-US" b="1" dirty="0"/>
              <a:t>フレームワーク</a:t>
            </a:r>
          </a:p>
        </p:txBody>
      </p:sp>
    </p:spTree>
    <p:extLst>
      <p:ext uri="{BB962C8B-B14F-4D97-AF65-F5344CB8AC3E}">
        <p14:creationId xmlns:p14="http://schemas.microsoft.com/office/powerpoint/2010/main" val="4002704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59693" y="783547"/>
            <a:ext cx="9266321" cy="646331"/>
          </a:xfrm>
          <a:prstGeom prst="rect">
            <a:avLst/>
          </a:prstGeom>
          <a:noFill/>
        </p:spPr>
        <p:txBody>
          <a:bodyPr wrap="square" rtlCol="0">
            <a:spAutoFit/>
          </a:bodyPr>
          <a:lstStyle/>
          <a:p>
            <a:pPr algn="ctr"/>
            <a:r>
              <a:rPr kumimoji="1" lang="en-US" altLang="ja-JP" sz="3600" b="1" dirty="0">
                <a:solidFill>
                  <a:srgbClr val="FF0000"/>
                </a:solidFill>
              </a:rPr>
              <a:t>SIPS</a:t>
            </a:r>
            <a:r>
              <a:rPr kumimoji="1" lang="ja-JP" altLang="en-US" sz="3600" b="1" dirty="0">
                <a:solidFill>
                  <a:srgbClr val="FF0000"/>
                </a:solidFill>
              </a:rPr>
              <a:t>支払通知メッセージ拡張プロジェクト</a:t>
            </a:r>
          </a:p>
        </p:txBody>
      </p:sp>
      <p:sp>
        <p:nvSpPr>
          <p:cNvPr id="3" name="テキスト ボックス 2"/>
          <p:cNvSpPr txBox="1"/>
          <p:nvPr/>
        </p:nvSpPr>
        <p:spPr>
          <a:xfrm>
            <a:off x="1032711" y="1704474"/>
            <a:ext cx="10194758" cy="954107"/>
          </a:xfrm>
          <a:prstGeom prst="rect">
            <a:avLst/>
          </a:prstGeom>
          <a:noFill/>
          <a:ln>
            <a:solidFill>
              <a:schemeClr val="accent1"/>
            </a:solidFill>
          </a:ln>
        </p:spPr>
        <p:txBody>
          <a:bodyPr wrap="square" rtlCol="0">
            <a:spAutoFit/>
          </a:bodyPr>
          <a:lstStyle/>
          <a:p>
            <a:r>
              <a:rPr kumimoji="1" lang="ja-JP" altLang="en-US" sz="2800" dirty="0"/>
              <a:t>１．決済業務の消込における多大な労力を改善したい。</a:t>
            </a:r>
            <a:endParaRPr kumimoji="1" lang="en-US" altLang="ja-JP" sz="2800" dirty="0"/>
          </a:p>
          <a:p>
            <a:r>
              <a:rPr lang="ja-JP" altLang="en-US" sz="2800" dirty="0"/>
              <a:t>２．金流と商流情報の連携により、産業構造改革を推進したい。</a:t>
            </a:r>
            <a:endParaRPr kumimoji="1" lang="ja-JP" altLang="en-US" sz="2800" dirty="0"/>
          </a:p>
        </p:txBody>
      </p:sp>
      <p:sp>
        <p:nvSpPr>
          <p:cNvPr id="4" name="テキスト ボックス 3"/>
          <p:cNvSpPr txBox="1"/>
          <p:nvPr/>
        </p:nvSpPr>
        <p:spPr>
          <a:xfrm>
            <a:off x="1158240" y="3931920"/>
            <a:ext cx="3718560" cy="1077218"/>
          </a:xfrm>
          <a:prstGeom prst="rect">
            <a:avLst/>
          </a:prstGeom>
          <a:solidFill>
            <a:schemeClr val="accent1">
              <a:lumMod val="20000"/>
              <a:lumOff val="80000"/>
            </a:schemeClr>
          </a:solidFill>
        </p:spPr>
        <p:txBody>
          <a:bodyPr wrap="square" rtlCol="0">
            <a:spAutoFit/>
          </a:bodyPr>
          <a:lstStyle/>
          <a:p>
            <a:pPr algn="ctr"/>
            <a:r>
              <a:rPr kumimoji="1" lang="ja-JP" altLang="en-US" sz="3200" dirty="0"/>
              <a:t>金流商流情報連携実証実験</a:t>
            </a:r>
          </a:p>
        </p:txBody>
      </p:sp>
      <p:sp>
        <p:nvSpPr>
          <p:cNvPr id="5" name="テキスト ボックス 4"/>
          <p:cNvSpPr txBox="1"/>
          <p:nvPr/>
        </p:nvSpPr>
        <p:spPr>
          <a:xfrm>
            <a:off x="7508909" y="3931920"/>
            <a:ext cx="3718560" cy="1077218"/>
          </a:xfrm>
          <a:prstGeom prst="rect">
            <a:avLst/>
          </a:prstGeom>
          <a:solidFill>
            <a:schemeClr val="accent1">
              <a:lumMod val="20000"/>
              <a:lumOff val="80000"/>
            </a:schemeClr>
          </a:solidFill>
        </p:spPr>
        <p:txBody>
          <a:bodyPr wrap="square" rtlCol="0">
            <a:spAutoFit/>
          </a:bodyPr>
          <a:lstStyle/>
          <a:p>
            <a:pPr algn="ctr"/>
            <a:r>
              <a:rPr lang="ja-JP" altLang="en-US" sz="3200" dirty="0"/>
              <a:t>国連</a:t>
            </a:r>
            <a:r>
              <a:rPr lang="en-US" altLang="ja-JP" sz="3200" dirty="0"/>
              <a:t>CEFACT</a:t>
            </a:r>
            <a:r>
              <a:rPr lang="ja-JP" altLang="en-US" sz="3200" dirty="0"/>
              <a:t>標準の拡張</a:t>
            </a:r>
            <a:endParaRPr kumimoji="1" lang="ja-JP" altLang="en-US" sz="3200" dirty="0"/>
          </a:p>
        </p:txBody>
      </p:sp>
      <p:sp>
        <p:nvSpPr>
          <p:cNvPr id="6" name="下矢印 5"/>
          <p:cNvSpPr/>
          <p:nvPr/>
        </p:nvSpPr>
        <p:spPr>
          <a:xfrm>
            <a:off x="2423160" y="2777090"/>
            <a:ext cx="1188720" cy="1036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8773829" y="2717301"/>
            <a:ext cx="1188720" cy="1036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961148" y="5699760"/>
            <a:ext cx="8600172" cy="523220"/>
          </a:xfrm>
          <a:prstGeom prst="rect">
            <a:avLst/>
          </a:prstGeom>
          <a:noFill/>
          <a:ln>
            <a:solidFill>
              <a:schemeClr val="accent1">
                <a:shade val="50000"/>
              </a:schemeClr>
            </a:solidFill>
          </a:ln>
        </p:spPr>
        <p:txBody>
          <a:bodyPr wrap="square" rtlCol="0">
            <a:spAutoFit/>
          </a:bodyPr>
          <a:lstStyle/>
          <a:p>
            <a:pPr algn="ctr"/>
            <a:r>
              <a:rPr kumimoji="1" lang="ja-JP" altLang="en-US" sz="2800" b="1" dirty="0"/>
              <a:t>金融審議会：決済高度化に向けて戦略的取組み</a:t>
            </a:r>
          </a:p>
        </p:txBody>
      </p:sp>
      <p:cxnSp>
        <p:nvCxnSpPr>
          <p:cNvPr id="10" name="直線コネクタ 9"/>
          <p:cNvCxnSpPr>
            <a:stCxn id="4" idx="2"/>
          </p:cNvCxnSpPr>
          <p:nvPr/>
        </p:nvCxnSpPr>
        <p:spPr>
          <a:xfrm>
            <a:off x="3017520" y="5009138"/>
            <a:ext cx="0" cy="690622"/>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9368189" y="5009138"/>
            <a:ext cx="0" cy="690622"/>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4" name="六角形 13"/>
          <p:cNvSpPr/>
          <p:nvPr/>
        </p:nvSpPr>
        <p:spPr>
          <a:xfrm>
            <a:off x="5087954" y="4053840"/>
            <a:ext cx="2209800" cy="833378"/>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SIPS</a:t>
            </a:r>
          </a:p>
          <a:p>
            <a:pPr algn="ctr"/>
            <a:r>
              <a:rPr lang="ja-JP" altLang="en-US" b="1" dirty="0"/>
              <a:t>金流商流情報連携</a:t>
            </a:r>
            <a:r>
              <a:rPr lang="en-US" altLang="ja-JP" b="1" dirty="0"/>
              <a:t>TF</a:t>
            </a:r>
            <a:endParaRPr kumimoji="1" lang="ja-JP" altLang="en-US" b="1" dirty="0"/>
          </a:p>
        </p:txBody>
      </p:sp>
      <p:sp>
        <p:nvSpPr>
          <p:cNvPr id="9" name="スライド番号プレースホルダー 8"/>
          <p:cNvSpPr>
            <a:spLocks noGrp="1"/>
          </p:cNvSpPr>
          <p:nvPr>
            <p:ph type="sldNum" sz="quarter" idx="12"/>
          </p:nvPr>
        </p:nvSpPr>
        <p:spPr/>
        <p:txBody>
          <a:bodyPr/>
          <a:lstStyle/>
          <a:p>
            <a:fld id="{493EA273-939A-4D2B-9877-58521F3EEC16}" type="slidenum">
              <a:rPr kumimoji="1" lang="ja-JP" altLang="en-US" smtClean="0"/>
              <a:t>8</a:t>
            </a:fld>
            <a:endParaRPr kumimoji="1" lang="ja-JP" altLang="en-US"/>
          </a:p>
        </p:txBody>
      </p:sp>
      <p:sp>
        <p:nvSpPr>
          <p:cNvPr id="13" name="テキスト ボックス 12"/>
          <p:cNvSpPr txBox="1"/>
          <p:nvPr/>
        </p:nvSpPr>
        <p:spPr>
          <a:xfrm>
            <a:off x="182965" y="45874"/>
            <a:ext cx="1778183" cy="369332"/>
          </a:xfrm>
          <a:prstGeom prst="rect">
            <a:avLst/>
          </a:prstGeom>
          <a:noFill/>
          <a:ln>
            <a:solidFill>
              <a:schemeClr val="accent1"/>
            </a:solidFill>
          </a:ln>
        </p:spPr>
        <p:txBody>
          <a:bodyPr wrap="square" rtlCol="0">
            <a:spAutoFit/>
          </a:bodyPr>
          <a:lstStyle/>
          <a:p>
            <a:pPr algn="ctr"/>
            <a:r>
              <a:rPr lang="ja-JP" altLang="en-US" b="1" dirty="0"/>
              <a:t>金融</a:t>
            </a:r>
            <a:r>
              <a:rPr lang="en-US" altLang="ja-JP" b="1" dirty="0"/>
              <a:t>EDI</a:t>
            </a:r>
            <a:endParaRPr kumimoji="1" lang="ja-JP" altLang="en-US" b="1" dirty="0"/>
          </a:p>
        </p:txBody>
      </p:sp>
    </p:spTree>
    <p:extLst>
      <p:ext uri="{BB962C8B-B14F-4D97-AF65-F5344CB8AC3E}">
        <p14:creationId xmlns:p14="http://schemas.microsoft.com/office/powerpoint/2010/main" val="1221579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93EA273-939A-4D2B-9877-58521F3EEC16}" type="slidenum">
              <a:rPr kumimoji="1" lang="ja-JP" altLang="en-US" smtClean="0"/>
              <a:t>9</a:t>
            </a:fld>
            <a:endParaRPr kumimoji="1" lang="ja-JP" altLang="en-US"/>
          </a:p>
        </p:txBody>
      </p:sp>
      <p:sp>
        <p:nvSpPr>
          <p:cNvPr id="3" name="テキスト ボックス 2"/>
          <p:cNvSpPr txBox="1"/>
          <p:nvPr/>
        </p:nvSpPr>
        <p:spPr>
          <a:xfrm>
            <a:off x="582954" y="2753260"/>
            <a:ext cx="10888579" cy="3785652"/>
          </a:xfrm>
          <a:prstGeom prst="rect">
            <a:avLst/>
          </a:prstGeom>
          <a:noFill/>
        </p:spPr>
        <p:txBody>
          <a:bodyPr wrap="square" rtlCol="0">
            <a:spAutoFit/>
          </a:bodyPr>
          <a:lstStyle/>
          <a:p>
            <a:pPr marL="285750" indent="-285750">
              <a:buFont typeface="Wingdings" panose="05000000000000000000" pitchFamily="2" charset="2"/>
              <a:buChar char="Ø"/>
            </a:pPr>
            <a:r>
              <a:rPr lang="ja-JP" altLang="ja-JP" sz="2000" dirty="0"/>
              <a:t>平成 </a:t>
            </a:r>
            <a:r>
              <a:rPr lang="en-US" altLang="ja-JP" sz="2000" dirty="0"/>
              <a:t>30 </a:t>
            </a:r>
            <a:r>
              <a:rPr lang="ja-JP" altLang="ja-JP" sz="2000" dirty="0"/>
              <a:t>年（</a:t>
            </a:r>
            <a:r>
              <a:rPr lang="en-US" altLang="ja-JP" sz="2000" dirty="0"/>
              <a:t>2018 </a:t>
            </a:r>
            <a:r>
              <a:rPr lang="ja-JP" altLang="ja-JP" sz="2000" dirty="0"/>
              <a:t>年）頃を目途に、全銀システムの加盟金融機関が参加する</a:t>
            </a:r>
            <a:r>
              <a:rPr lang="ja-JP" altLang="ja-JP" sz="2000" dirty="0" err="1"/>
              <a:t>新し</a:t>
            </a:r>
            <a:r>
              <a:rPr lang="ja-JP" altLang="ja-JP" sz="2000" dirty="0"/>
              <a:t> </a:t>
            </a:r>
            <a:r>
              <a:rPr lang="ja-JP" altLang="ja-JP" sz="2000" dirty="0" err="1"/>
              <a:t>い</a:t>
            </a:r>
            <a:r>
              <a:rPr lang="ja-JP" altLang="ja-JP" sz="2000" dirty="0"/>
              <a:t>システム（「金融・</a:t>
            </a:r>
            <a:r>
              <a:rPr lang="en-US" altLang="ja-JP" sz="2000" dirty="0"/>
              <a:t>IT </a:t>
            </a:r>
            <a:r>
              <a:rPr lang="ja-JP" altLang="ja-JP" sz="2000" dirty="0"/>
              <a:t>ネットワークシステム（仮称）」）を構築し、サービス を開始するとともに、平成 </a:t>
            </a:r>
            <a:r>
              <a:rPr lang="en-US" altLang="ja-JP" sz="2000" dirty="0"/>
              <a:t>32 </a:t>
            </a:r>
            <a:r>
              <a:rPr lang="ja-JP" altLang="ja-JP" sz="2000" dirty="0"/>
              <a:t>年（</a:t>
            </a:r>
            <a:r>
              <a:rPr lang="en-US" altLang="ja-JP" sz="2000" dirty="0"/>
              <a:t>2020 </a:t>
            </a:r>
            <a:r>
              <a:rPr lang="ja-JP" altLang="ja-JP" sz="2000" dirty="0"/>
              <a:t>年）までに、企業間の国内送金指図に</a:t>
            </a:r>
            <a:r>
              <a:rPr lang="ja-JP" altLang="ja-JP" sz="2000" dirty="0" err="1"/>
              <a:t>つ</a:t>
            </a:r>
            <a:r>
              <a:rPr lang="ja-JP" altLang="ja-JP" sz="2000" dirty="0"/>
              <a:t> いて、現行の固定長電文を廃止し、</a:t>
            </a:r>
            <a:r>
              <a:rPr lang="en-US" altLang="ja-JP" sz="2000" b="1" dirty="0">
                <a:solidFill>
                  <a:srgbClr val="FF0000"/>
                </a:solidFill>
              </a:rPr>
              <a:t>XML </a:t>
            </a:r>
            <a:r>
              <a:rPr lang="ja-JP" altLang="ja-JP" sz="2000" b="1" dirty="0">
                <a:solidFill>
                  <a:srgbClr val="FF0000"/>
                </a:solidFill>
              </a:rPr>
              <a:t>電文に全面移行</a:t>
            </a:r>
            <a:r>
              <a:rPr lang="ja-JP" altLang="ja-JP" sz="2000" dirty="0"/>
              <a:t>する。</a:t>
            </a:r>
          </a:p>
          <a:p>
            <a:pPr marL="285750" indent="-285750">
              <a:buFont typeface="Wingdings" panose="05000000000000000000" pitchFamily="2" charset="2"/>
              <a:buChar char="Ø"/>
            </a:pPr>
            <a:r>
              <a:rPr lang="ja-JP" altLang="ja-JP" sz="2000" dirty="0"/>
              <a:t>この新しいシステムにおいては、企業からの </a:t>
            </a:r>
            <a:r>
              <a:rPr lang="en-US" altLang="ja-JP" sz="2000" dirty="0"/>
              <a:t>XML </a:t>
            </a:r>
            <a:r>
              <a:rPr lang="ja-JP" altLang="ja-JP" sz="2000" dirty="0"/>
              <a:t>電文による国内送金指図の受付 機能を実装するとともに、</a:t>
            </a:r>
            <a:r>
              <a:rPr lang="ja-JP" altLang="ja-JP" sz="2000" b="1" dirty="0">
                <a:solidFill>
                  <a:srgbClr val="FF0000"/>
                </a:solidFill>
              </a:rPr>
              <a:t>最新の国際標準の先取的な採用（大量のタグ付き </a:t>
            </a:r>
            <a:r>
              <a:rPr lang="en-US" altLang="ja-JP" sz="2000" b="1" dirty="0">
                <a:solidFill>
                  <a:srgbClr val="FF0000"/>
                </a:solidFill>
              </a:rPr>
              <a:t>EDI </a:t>
            </a:r>
            <a:r>
              <a:rPr lang="ja-JP" altLang="ja-JP" sz="2000" b="1" dirty="0">
                <a:solidFill>
                  <a:srgbClr val="FF0000"/>
                </a:solidFill>
              </a:rPr>
              <a:t>情報の付加）</a:t>
            </a:r>
            <a:r>
              <a:rPr lang="ja-JP" altLang="ja-JP" sz="2000" dirty="0"/>
              <a:t>を行う。これにより、企業は、決済情報と商流情報を連携させる ことによる、決済事務の効率化・高度化や、</a:t>
            </a:r>
            <a:r>
              <a:rPr lang="en-US" altLang="ja-JP" sz="2000" dirty="0"/>
              <a:t>EDI </a:t>
            </a:r>
            <a:r>
              <a:rPr lang="ja-JP" altLang="ja-JP" sz="2000" dirty="0"/>
              <a:t>情報を活用した自社事業の定量 分析、新たなビジネスチャンスの発掘などが可能となる。</a:t>
            </a:r>
          </a:p>
          <a:p>
            <a:pPr marL="285750" indent="-285750">
              <a:buFont typeface="Wingdings" panose="05000000000000000000" pitchFamily="2" charset="2"/>
              <a:buChar char="Ø"/>
            </a:pPr>
            <a:r>
              <a:rPr lang="ja-JP" altLang="ja-JP" sz="2000" dirty="0"/>
              <a:t>さらに、新システムをベースに、人工知能（</a:t>
            </a:r>
            <a:r>
              <a:rPr lang="en-US" altLang="ja-JP" sz="2000" dirty="0"/>
              <a:t>AI</a:t>
            </a:r>
            <a:r>
              <a:rPr lang="ja-JP" altLang="ja-JP" sz="2000" dirty="0"/>
              <a:t>）を活用したビッグデータ分析・ 活用機能等の追加を検討する。</a:t>
            </a:r>
          </a:p>
          <a:p>
            <a:endParaRPr kumimoji="1" lang="ja-JP" altLang="en-US" sz="2000" dirty="0"/>
          </a:p>
        </p:txBody>
      </p:sp>
      <p:sp>
        <p:nvSpPr>
          <p:cNvPr id="4" name="テキスト ボックス 3"/>
          <p:cNvSpPr txBox="1"/>
          <p:nvPr/>
        </p:nvSpPr>
        <p:spPr>
          <a:xfrm>
            <a:off x="444625" y="322873"/>
            <a:ext cx="10936705" cy="1077218"/>
          </a:xfrm>
          <a:prstGeom prst="rect">
            <a:avLst/>
          </a:prstGeom>
          <a:noFill/>
        </p:spPr>
        <p:txBody>
          <a:bodyPr wrap="square" rtlCol="0">
            <a:spAutoFit/>
          </a:bodyPr>
          <a:lstStyle/>
          <a:p>
            <a:pPr algn="ctr"/>
            <a:r>
              <a:rPr lang="ja-JP" altLang="ja-JP" sz="3200" b="1" dirty="0"/>
              <a:t>金融審議会</a:t>
            </a:r>
            <a:endParaRPr lang="ja-JP" altLang="ja-JP" sz="3200" dirty="0"/>
          </a:p>
          <a:p>
            <a:pPr algn="ctr"/>
            <a:r>
              <a:rPr lang="ja-JP" altLang="ja-JP" sz="3200" b="1" dirty="0"/>
              <a:t>決済業務等の高度化に関するワーキング・グループ 報告</a:t>
            </a:r>
            <a:endParaRPr kumimoji="1" lang="ja-JP" altLang="en-US" sz="3200" dirty="0"/>
          </a:p>
        </p:txBody>
      </p:sp>
      <p:sp>
        <p:nvSpPr>
          <p:cNvPr id="5" name="テキスト ボックス 4"/>
          <p:cNvSpPr txBox="1"/>
          <p:nvPr/>
        </p:nvSpPr>
        <p:spPr>
          <a:xfrm>
            <a:off x="1080452" y="1713602"/>
            <a:ext cx="9845456" cy="646331"/>
          </a:xfrm>
          <a:prstGeom prst="rect">
            <a:avLst/>
          </a:prstGeom>
          <a:noFill/>
        </p:spPr>
        <p:txBody>
          <a:bodyPr wrap="square" rtlCol="0">
            <a:spAutoFit/>
          </a:bodyPr>
          <a:lstStyle/>
          <a:p>
            <a:r>
              <a:rPr lang="ja-JP" altLang="ja-JP" b="1" dirty="0"/>
              <a:t>第４章</a:t>
            </a:r>
            <a:r>
              <a:rPr lang="en-US" altLang="ja-JP" b="1" dirty="0"/>
              <a:t>	</a:t>
            </a:r>
            <a:r>
              <a:rPr lang="ja-JP" altLang="ja-JP" b="1" dirty="0"/>
              <a:t>決済インフラ</a:t>
            </a:r>
            <a:r>
              <a:rPr lang="en-US" altLang="ja-JP" b="1" dirty="0"/>
              <a:t>  -  </a:t>
            </a:r>
            <a:r>
              <a:rPr lang="ja-JP" altLang="ja-JP" b="1" dirty="0"/>
              <a:t>利用者利便の向上と国際競争力強化のための５つの改革事項</a:t>
            </a:r>
            <a:endParaRPr lang="en-US" altLang="ja-JP" b="1" dirty="0"/>
          </a:p>
          <a:p>
            <a:r>
              <a:rPr lang="ja-JP" altLang="ja-JP" b="1" dirty="0"/>
              <a:t>１．決済インフラの抜本的機能強化</a:t>
            </a:r>
            <a:endParaRPr kumimoji="1" lang="ja-JP" altLang="en-US" b="1" dirty="0"/>
          </a:p>
        </p:txBody>
      </p:sp>
      <p:sp>
        <p:nvSpPr>
          <p:cNvPr id="7" name="テキスト ボックス 6"/>
          <p:cNvSpPr txBox="1"/>
          <p:nvPr/>
        </p:nvSpPr>
        <p:spPr>
          <a:xfrm>
            <a:off x="182965" y="45874"/>
            <a:ext cx="1778183" cy="369332"/>
          </a:xfrm>
          <a:prstGeom prst="rect">
            <a:avLst/>
          </a:prstGeom>
          <a:noFill/>
          <a:ln>
            <a:solidFill>
              <a:schemeClr val="accent1"/>
            </a:solidFill>
          </a:ln>
        </p:spPr>
        <p:txBody>
          <a:bodyPr wrap="square" rtlCol="0">
            <a:spAutoFit/>
          </a:bodyPr>
          <a:lstStyle/>
          <a:p>
            <a:pPr algn="ctr"/>
            <a:r>
              <a:rPr lang="ja-JP" altLang="en-US" b="1" dirty="0"/>
              <a:t>金融</a:t>
            </a:r>
            <a:r>
              <a:rPr lang="en-US" altLang="ja-JP" b="1" dirty="0"/>
              <a:t>EDI</a:t>
            </a:r>
            <a:endParaRPr kumimoji="1" lang="ja-JP" altLang="en-US" b="1" dirty="0"/>
          </a:p>
        </p:txBody>
      </p:sp>
    </p:spTree>
    <p:extLst>
      <p:ext uri="{BB962C8B-B14F-4D97-AF65-F5344CB8AC3E}">
        <p14:creationId xmlns:p14="http://schemas.microsoft.com/office/powerpoint/2010/main" val="17527457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2678</Words>
  <Application>Microsoft Office PowerPoint</Application>
  <PresentationFormat>ワイド画面</PresentationFormat>
  <Paragraphs>806</Paragraphs>
  <Slides>40</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40</vt:i4>
      </vt:variant>
    </vt:vector>
  </HeadingPairs>
  <TitlesOfParts>
    <vt:vector size="53" baseType="lpstr">
      <vt:lpstr>HGP創英角ﾎﾟｯﾌﾟ体</vt:lpstr>
      <vt:lpstr>Meiryo UI</vt:lpstr>
      <vt:lpstr>Microsoft YaHei</vt:lpstr>
      <vt:lpstr>ＭＳ 明朝</vt:lpstr>
      <vt:lpstr>メイリオ</vt:lpstr>
      <vt:lpstr>游ゴシック</vt:lpstr>
      <vt:lpstr>游ゴシック Light</vt:lpstr>
      <vt:lpstr>Arial</vt:lpstr>
      <vt:lpstr>Calibri</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ＸＭＬ電文への移行（スキームイメージ図）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Process Mapping study to RAMI4.0(TC65－JNC/SG8)</vt:lpstr>
      <vt:lpstr>グローバルサプライチェーンのCPS化</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18</cp:revision>
  <cp:lastPrinted>2017-01-15T06:31:18Z</cp:lastPrinted>
  <dcterms:created xsi:type="dcterms:W3CDTF">2017-01-15T06:22:36Z</dcterms:created>
  <dcterms:modified xsi:type="dcterms:W3CDTF">2017-01-21T05:55:05Z</dcterms:modified>
</cp:coreProperties>
</file>