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59" r:id="rId4"/>
    <p:sldId id="260" r:id="rId5"/>
    <p:sldId id="258" r:id="rId6"/>
    <p:sldId id="264" r:id="rId7"/>
    <p:sldId id="265" r:id="rId8"/>
    <p:sldId id="262" r:id="rId9"/>
    <p:sldId id="268" r:id="rId10"/>
    <p:sldId id="269" r:id="rId11"/>
    <p:sldId id="270" r:id="rId12"/>
    <p:sldId id="263" r:id="rId13"/>
    <p:sldId id="278" r:id="rId14"/>
    <p:sldId id="276" r:id="rId15"/>
    <p:sldId id="277" r:id="rId16"/>
    <p:sldId id="271" r:id="rId17"/>
    <p:sldId id="272" r:id="rId18"/>
    <p:sldId id="273" r:id="rId19"/>
    <p:sldId id="274" r:id="rId20"/>
    <p:sldId id="275" r:id="rId21"/>
  </p:sldIdLst>
  <p:sldSz cx="12192000" cy="6858000"/>
  <p:notesSz cx="6888163" cy="100203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39" d="100"/>
          <a:sy n="39" d="100"/>
        </p:scale>
        <p:origin x="18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871" cy="502755"/>
          </a:xfrm>
          <a:prstGeom prst="rect">
            <a:avLst/>
          </a:prstGeom>
        </p:spPr>
        <p:txBody>
          <a:bodyPr vert="horz" lIns="96616" tIns="48308" rIns="96616" bIns="48308" rtlCol="0"/>
          <a:lstStyle>
            <a:lvl1pPr algn="l">
              <a:defRPr sz="1300"/>
            </a:lvl1pPr>
          </a:lstStyle>
          <a:p>
            <a:endParaRPr kumimoji="1" lang="ja-JP" altLang="en-US"/>
          </a:p>
        </p:txBody>
      </p:sp>
      <p:sp>
        <p:nvSpPr>
          <p:cNvPr id="3" name="日付プレースホルダー 2"/>
          <p:cNvSpPr>
            <a:spLocks noGrp="1"/>
          </p:cNvSpPr>
          <p:nvPr>
            <p:ph type="dt" idx="1"/>
          </p:nvPr>
        </p:nvSpPr>
        <p:spPr>
          <a:xfrm>
            <a:off x="3901698" y="0"/>
            <a:ext cx="2984871" cy="502755"/>
          </a:xfrm>
          <a:prstGeom prst="rect">
            <a:avLst/>
          </a:prstGeom>
        </p:spPr>
        <p:txBody>
          <a:bodyPr vert="horz" lIns="96616" tIns="48308" rIns="96616" bIns="48308" rtlCol="0"/>
          <a:lstStyle>
            <a:lvl1pPr algn="r">
              <a:defRPr sz="1300"/>
            </a:lvl1pPr>
          </a:lstStyle>
          <a:p>
            <a:fld id="{6550D8CB-4B48-40D2-803D-1D2EA41C3F78}" type="datetimeFigureOut">
              <a:rPr kumimoji="1" lang="ja-JP" altLang="en-US" smtClean="0"/>
              <a:t>2016/8/29</a:t>
            </a:fld>
            <a:endParaRPr kumimoji="1" lang="ja-JP" altLang="en-US"/>
          </a:p>
        </p:txBody>
      </p:sp>
      <p:sp>
        <p:nvSpPr>
          <p:cNvPr id="4" name="スライド イメージ プレースホルダー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6616" tIns="48308" rIns="96616" bIns="48308" rtlCol="0" anchor="ctr"/>
          <a:lstStyle/>
          <a:p>
            <a:endParaRPr lang="ja-JP" altLang="en-US"/>
          </a:p>
        </p:txBody>
      </p:sp>
      <p:sp>
        <p:nvSpPr>
          <p:cNvPr id="5" name="ノート プレースホルダー 4"/>
          <p:cNvSpPr>
            <a:spLocks noGrp="1"/>
          </p:cNvSpPr>
          <p:nvPr>
            <p:ph type="body" sz="quarter" idx="3"/>
          </p:nvPr>
        </p:nvSpPr>
        <p:spPr>
          <a:xfrm>
            <a:off x="688817" y="4822269"/>
            <a:ext cx="5510530" cy="3945493"/>
          </a:xfrm>
          <a:prstGeom prst="rect">
            <a:avLst/>
          </a:prstGeom>
        </p:spPr>
        <p:txBody>
          <a:bodyPr vert="horz" lIns="96616" tIns="48308" rIns="96616" bIns="4830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517547"/>
            <a:ext cx="2984871" cy="502754"/>
          </a:xfrm>
          <a:prstGeom prst="rect">
            <a:avLst/>
          </a:prstGeom>
        </p:spPr>
        <p:txBody>
          <a:bodyPr vert="horz" lIns="96616" tIns="48308" rIns="96616" bIns="48308"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901698" y="9517547"/>
            <a:ext cx="2984871" cy="502754"/>
          </a:xfrm>
          <a:prstGeom prst="rect">
            <a:avLst/>
          </a:prstGeom>
        </p:spPr>
        <p:txBody>
          <a:bodyPr vert="horz" lIns="96616" tIns="48308" rIns="96616" bIns="48308" rtlCol="0" anchor="b"/>
          <a:lstStyle>
            <a:lvl1pPr algn="r">
              <a:defRPr sz="1300"/>
            </a:lvl1pPr>
          </a:lstStyle>
          <a:p>
            <a:fld id="{04E046FA-107B-499A-9E2B-EC1656B0890E}" type="slidenum">
              <a:rPr kumimoji="1" lang="ja-JP" altLang="en-US" smtClean="0"/>
              <a:t>‹#›</a:t>
            </a:fld>
            <a:endParaRPr kumimoji="1" lang="ja-JP" altLang="en-US"/>
          </a:p>
        </p:txBody>
      </p:sp>
    </p:spTree>
    <p:extLst>
      <p:ext uri="{BB962C8B-B14F-4D97-AF65-F5344CB8AC3E}">
        <p14:creationId xmlns:p14="http://schemas.microsoft.com/office/powerpoint/2010/main" val="5755607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DADCD13F-D42A-4BEF-AF9A-E16FCE6540D3}" type="datetimeFigureOut">
              <a:rPr kumimoji="1" lang="ja-JP" altLang="en-US" smtClean="0"/>
              <a:t>2016/8/29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35973144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ADCD13F-D42A-4BEF-AF9A-E16FCE6540D3}" type="datetimeFigureOut">
              <a:rPr kumimoji="1" lang="ja-JP" altLang="en-US" smtClean="0"/>
              <a:t>2016/8/29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748130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ADCD13F-D42A-4BEF-AF9A-E16FCE6540D3}" type="datetimeFigureOut">
              <a:rPr kumimoji="1" lang="ja-JP" altLang="en-US" smtClean="0"/>
              <a:t>2016/8/29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25496444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ADCD13F-D42A-4BEF-AF9A-E16FCE6540D3}" type="datetimeFigureOut">
              <a:rPr kumimoji="1" lang="ja-JP" altLang="en-US" smtClean="0"/>
              <a:t>2016/8/29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3912629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DADCD13F-D42A-4BEF-AF9A-E16FCE6540D3}" type="datetimeFigureOut">
              <a:rPr kumimoji="1" lang="ja-JP" altLang="en-US" smtClean="0"/>
              <a:t>2016/8/29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3740737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DADCD13F-D42A-4BEF-AF9A-E16FCE6540D3}" type="datetimeFigureOut">
              <a:rPr kumimoji="1" lang="ja-JP" altLang="en-US" smtClean="0"/>
              <a:t>2016/8/29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2719418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DADCD13F-D42A-4BEF-AF9A-E16FCE6540D3}" type="datetimeFigureOut">
              <a:rPr kumimoji="1" lang="ja-JP" altLang="en-US" smtClean="0"/>
              <a:t>2016/8/29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4247097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DADCD13F-D42A-4BEF-AF9A-E16FCE6540D3}" type="datetimeFigureOut">
              <a:rPr kumimoji="1" lang="ja-JP" altLang="en-US" smtClean="0"/>
              <a:t>2016/8/29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12051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ADCD13F-D42A-4BEF-AF9A-E16FCE6540D3}" type="datetimeFigureOut">
              <a:rPr kumimoji="1" lang="ja-JP" altLang="en-US" smtClean="0"/>
              <a:t>2016/8/29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29162888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DADCD13F-D42A-4BEF-AF9A-E16FCE6540D3}" type="datetimeFigureOut">
              <a:rPr kumimoji="1" lang="ja-JP" altLang="en-US" smtClean="0"/>
              <a:t>2016/8/29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3190471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DADCD13F-D42A-4BEF-AF9A-E16FCE6540D3}" type="datetimeFigureOut">
              <a:rPr kumimoji="1" lang="ja-JP" altLang="en-US" smtClean="0"/>
              <a:t>2016/8/29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298849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DCD13F-D42A-4BEF-AF9A-E16FCE6540D3}" type="datetimeFigureOut">
              <a:rPr kumimoji="1" lang="ja-JP" altLang="en-US" smtClean="0"/>
              <a:t>2016/8/29</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6944006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3.emf"/><Relationship Id="rId7" Type="http://schemas.openxmlformats.org/officeDocument/2006/relationships/image" Target="../media/image7.emf"/><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7.xml"/><Relationship Id="rId5" Type="http://schemas.openxmlformats.org/officeDocument/2006/relationships/image" Target="../media/image12.emf"/><Relationship Id="rId4" Type="http://schemas.openxmlformats.org/officeDocument/2006/relationships/image" Target="../media/image11.emf"/></Relationships>
</file>

<file path=ppt/slides/_rels/slide15.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009273" y="1048523"/>
            <a:ext cx="8157411" cy="2800767"/>
          </a:xfrm>
          <a:prstGeom prst="rect">
            <a:avLst/>
          </a:prstGeom>
          <a:noFill/>
        </p:spPr>
        <p:txBody>
          <a:bodyPr wrap="square" rtlCol="0">
            <a:spAutoFit/>
          </a:bodyPr>
          <a:lstStyle/>
          <a:p>
            <a:pPr algn="ctr"/>
            <a:r>
              <a:rPr kumimoji="1" lang="ja-JP" altLang="en-US" sz="4400" b="1" dirty="0">
                <a:latin typeface="Century" panose="02040604050505020304" pitchFamily="18" charset="0"/>
              </a:rPr>
              <a:t>製造業</a:t>
            </a:r>
            <a:endParaRPr kumimoji="1" lang="en-US" altLang="ja-JP" sz="4400" b="1" dirty="0">
              <a:latin typeface="Century" panose="02040604050505020304" pitchFamily="18" charset="0"/>
            </a:endParaRPr>
          </a:p>
          <a:p>
            <a:pPr algn="ctr"/>
            <a:r>
              <a:rPr kumimoji="1" lang="ja-JP" altLang="en-US" sz="4400" b="1" dirty="0">
                <a:latin typeface="Century" panose="02040604050505020304" pitchFamily="18" charset="0"/>
              </a:rPr>
              <a:t>スケジューリング</a:t>
            </a:r>
            <a:r>
              <a:rPr kumimoji="1" lang="en-US" altLang="ja-JP" sz="4400" b="1" dirty="0">
                <a:latin typeface="Century" panose="02040604050505020304" pitchFamily="18" charset="0"/>
              </a:rPr>
              <a:t>SCM</a:t>
            </a:r>
          </a:p>
          <a:p>
            <a:pPr algn="ctr"/>
            <a:endParaRPr lang="en-US" altLang="ja-JP" sz="4400" b="1" dirty="0">
              <a:latin typeface="Century" panose="02040604050505020304" pitchFamily="18" charset="0"/>
            </a:endParaRPr>
          </a:p>
          <a:p>
            <a:pPr algn="ctr"/>
            <a:r>
              <a:rPr kumimoji="1" lang="ja-JP" altLang="en-US" sz="4400" b="1" dirty="0">
                <a:latin typeface="Century" panose="02040604050505020304" pitchFamily="18" charset="0"/>
              </a:rPr>
              <a:t>国連</a:t>
            </a:r>
            <a:r>
              <a:rPr kumimoji="1" lang="en-US" altLang="ja-JP" sz="4400" b="1" dirty="0">
                <a:latin typeface="Century" panose="02040604050505020304" pitchFamily="18" charset="0"/>
              </a:rPr>
              <a:t>CEFACT</a:t>
            </a:r>
            <a:r>
              <a:rPr kumimoji="1" lang="ja-JP" altLang="en-US" sz="4400" b="1" dirty="0">
                <a:latin typeface="Century" panose="02040604050505020304" pitchFamily="18" charset="0"/>
              </a:rPr>
              <a:t>標準化の動向</a:t>
            </a:r>
          </a:p>
        </p:txBody>
      </p:sp>
      <p:sp>
        <p:nvSpPr>
          <p:cNvPr id="5" name="テキスト ボックス 4"/>
          <p:cNvSpPr txBox="1"/>
          <p:nvPr/>
        </p:nvSpPr>
        <p:spPr>
          <a:xfrm>
            <a:off x="2009273" y="5101390"/>
            <a:ext cx="8205537" cy="1384995"/>
          </a:xfrm>
          <a:prstGeom prst="rect">
            <a:avLst/>
          </a:prstGeom>
          <a:noFill/>
        </p:spPr>
        <p:txBody>
          <a:bodyPr wrap="square" rtlCol="0">
            <a:spAutoFit/>
          </a:bodyPr>
          <a:lstStyle/>
          <a:p>
            <a:pPr algn="ctr"/>
            <a:r>
              <a:rPr kumimoji="1" lang="ja-JP" altLang="en-US" sz="2800" dirty="0"/>
              <a:t>一般社団法人サプライチェーン情報基盤研究会</a:t>
            </a:r>
            <a:endParaRPr kumimoji="1" lang="en-US" altLang="ja-JP" sz="2800" dirty="0"/>
          </a:p>
          <a:p>
            <a:pPr algn="ctr"/>
            <a:r>
              <a:rPr lang="en-US" altLang="ja-JP" sz="2800" dirty="0"/>
              <a:t>SIPS</a:t>
            </a:r>
            <a:endParaRPr kumimoji="1" lang="en-US" altLang="ja-JP" sz="2800" dirty="0"/>
          </a:p>
          <a:p>
            <a:pPr algn="ctr"/>
            <a:r>
              <a:rPr lang="en-US" altLang="ja-JP" sz="2800" dirty="0"/>
              <a:t>2016</a:t>
            </a:r>
            <a:r>
              <a:rPr lang="ja-JP" altLang="en-US" sz="2800" dirty="0"/>
              <a:t>年</a:t>
            </a:r>
            <a:r>
              <a:rPr lang="en-US" altLang="ja-JP" sz="2800" dirty="0"/>
              <a:t>8</a:t>
            </a:r>
            <a:r>
              <a:rPr lang="ja-JP" altLang="en-US" sz="2800" dirty="0"/>
              <a:t>月</a:t>
            </a:r>
            <a:r>
              <a:rPr lang="en-US" altLang="ja-JP" sz="2800" dirty="0"/>
              <a:t>30</a:t>
            </a:r>
            <a:r>
              <a:rPr lang="ja-JP" altLang="en-US" sz="2800" dirty="0"/>
              <a:t>日</a:t>
            </a:r>
            <a:endParaRPr kumimoji="1" lang="ja-JP" altLang="en-US" sz="2800" dirty="0"/>
          </a:p>
        </p:txBody>
      </p:sp>
      <p:sp>
        <p:nvSpPr>
          <p:cNvPr id="2" name="テキスト ボックス 1"/>
          <p:cNvSpPr txBox="1"/>
          <p:nvPr/>
        </p:nvSpPr>
        <p:spPr>
          <a:xfrm>
            <a:off x="8754256" y="269822"/>
            <a:ext cx="2908092" cy="369332"/>
          </a:xfrm>
          <a:prstGeom prst="rect">
            <a:avLst/>
          </a:prstGeom>
          <a:noFill/>
          <a:ln>
            <a:solidFill>
              <a:schemeClr val="accent1"/>
            </a:solidFill>
          </a:ln>
        </p:spPr>
        <p:txBody>
          <a:bodyPr wrap="square" rtlCol="0">
            <a:spAutoFit/>
          </a:bodyPr>
          <a:lstStyle/>
          <a:p>
            <a:pPr algn="ctr"/>
            <a:r>
              <a:rPr lang="ja-JP" altLang="en-US" b="1" dirty="0"/>
              <a:t>国際連携</a:t>
            </a:r>
            <a:r>
              <a:rPr kumimoji="1" lang="en-US" altLang="ja-JP" b="1" dirty="0"/>
              <a:t>2016-2-04</a:t>
            </a:r>
            <a:endParaRPr kumimoji="1" lang="ja-JP" altLang="en-US" b="1" dirty="0"/>
          </a:p>
        </p:txBody>
      </p:sp>
      <p:sp>
        <p:nvSpPr>
          <p:cNvPr id="3" name="スライド番号プレースホルダー 2"/>
          <p:cNvSpPr>
            <a:spLocks noGrp="1"/>
          </p:cNvSpPr>
          <p:nvPr>
            <p:ph type="sldNum" sz="quarter" idx="12"/>
          </p:nvPr>
        </p:nvSpPr>
        <p:spPr/>
        <p:txBody>
          <a:bodyPr/>
          <a:lstStyle/>
          <a:p>
            <a:fld id="{486D276F-D09A-453E-95EA-CE460E6178DC}" type="slidenum">
              <a:rPr kumimoji="1" lang="ja-JP" altLang="en-US" smtClean="0"/>
              <a:t>1</a:t>
            </a:fld>
            <a:endParaRPr kumimoji="1" lang="ja-JP" altLang="en-US"/>
          </a:p>
        </p:txBody>
      </p:sp>
    </p:spTree>
    <p:extLst>
      <p:ext uri="{BB962C8B-B14F-4D97-AF65-F5344CB8AC3E}">
        <p14:creationId xmlns:p14="http://schemas.microsoft.com/office/powerpoint/2010/main" val="5337381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a:xfrm>
            <a:off x="1198671" y="3464560"/>
            <a:ext cx="9855409" cy="201168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249382" y="210932"/>
            <a:ext cx="2507672" cy="646331"/>
          </a:xfrm>
          <a:prstGeom prst="rect">
            <a:avLst/>
          </a:prstGeom>
          <a:noFill/>
          <a:ln>
            <a:solidFill>
              <a:schemeClr val="accent1"/>
            </a:solidFill>
          </a:ln>
        </p:spPr>
        <p:txBody>
          <a:bodyPr wrap="square" rtlCol="0">
            <a:spAutoFit/>
          </a:bodyPr>
          <a:lstStyle/>
          <a:p>
            <a:pPr algn="ctr"/>
            <a:r>
              <a:rPr kumimoji="1" lang="ja-JP" altLang="en-US" dirty="0"/>
              <a:t>リクワイアメント２（その１）</a:t>
            </a:r>
          </a:p>
        </p:txBody>
      </p:sp>
      <p:sp>
        <p:nvSpPr>
          <p:cNvPr id="3" name="正方形/長方形 2"/>
          <p:cNvSpPr/>
          <p:nvPr/>
        </p:nvSpPr>
        <p:spPr>
          <a:xfrm>
            <a:off x="2854036" y="395598"/>
            <a:ext cx="6966972" cy="584775"/>
          </a:xfrm>
          <a:prstGeom prst="rect">
            <a:avLst/>
          </a:prstGeom>
        </p:spPr>
        <p:txBody>
          <a:bodyPr wrap="none">
            <a:spAutoFit/>
          </a:bodyPr>
          <a:lstStyle/>
          <a:p>
            <a:r>
              <a:rPr lang="ja-JP" altLang="en-US" sz="3200" dirty="0"/>
              <a:t>納入指示（</a:t>
            </a:r>
            <a:r>
              <a:rPr lang="en-US" altLang="ja-JP" sz="3200" dirty="0"/>
              <a:t>CISSI</a:t>
            </a:r>
            <a:r>
              <a:rPr lang="ja-JP" altLang="en-US" sz="3200" dirty="0"/>
              <a:t>）に現品票情報追加</a:t>
            </a:r>
          </a:p>
        </p:txBody>
      </p:sp>
      <p:sp>
        <p:nvSpPr>
          <p:cNvPr id="4" name="テキスト ボックス 3"/>
          <p:cNvSpPr txBox="1"/>
          <p:nvPr/>
        </p:nvSpPr>
        <p:spPr>
          <a:xfrm>
            <a:off x="1122731" y="980373"/>
            <a:ext cx="10044545" cy="5539978"/>
          </a:xfrm>
          <a:prstGeom prst="rect">
            <a:avLst/>
          </a:prstGeom>
          <a:noFill/>
          <a:ln>
            <a:solidFill>
              <a:schemeClr val="accent1"/>
            </a:solidFill>
          </a:ln>
        </p:spPr>
        <p:txBody>
          <a:bodyPr wrap="square" rtlCol="0">
            <a:spAutoFit/>
          </a:bodyPr>
          <a:lstStyle/>
          <a:p>
            <a:r>
              <a:rPr lang="ja-JP" altLang="en-US" sz="2000" dirty="0">
                <a:solidFill>
                  <a:srgbClr val="FF0000"/>
                </a:solidFill>
              </a:rPr>
              <a:t>２</a:t>
            </a:r>
            <a:r>
              <a:rPr kumimoji="1" lang="ja-JP" altLang="en-US" sz="2000" dirty="0">
                <a:solidFill>
                  <a:srgbClr val="FF0000"/>
                </a:solidFill>
              </a:rPr>
              <a:t>．１　文書に種別（新規／変更）と合意日時追加　</a:t>
            </a:r>
            <a:endParaRPr kumimoji="1" lang="en-US" altLang="ja-JP" sz="2000" dirty="0">
              <a:solidFill>
                <a:srgbClr val="FF0000"/>
              </a:solidFill>
            </a:endParaRPr>
          </a:p>
          <a:p>
            <a:r>
              <a:rPr lang="en-US" altLang="ja-JP" sz="2000" dirty="0">
                <a:solidFill>
                  <a:srgbClr val="FF0000"/>
                </a:solidFill>
              </a:rPr>
              <a:t>	Exchanged Document</a:t>
            </a:r>
            <a:r>
              <a:rPr lang="ja-JP" altLang="en-US" sz="2000" dirty="0">
                <a:solidFill>
                  <a:srgbClr val="FF0000"/>
                </a:solidFill>
              </a:rPr>
              <a:t>に</a:t>
            </a:r>
            <a:r>
              <a:rPr lang="en-US" altLang="ja-JP" sz="2000" dirty="0">
                <a:solidFill>
                  <a:srgbClr val="FF0000"/>
                </a:solidFill>
              </a:rPr>
              <a:t>Purpose. Code</a:t>
            </a:r>
            <a:r>
              <a:rPr lang="ja-JP" altLang="en-US" sz="2000" dirty="0">
                <a:solidFill>
                  <a:srgbClr val="FF0000"/>
                </a:solidFill>
              </a:rPr>
              <a:t>と</a:t>
            </a:r>
            <a:r>
              <a:rPr lang="en-US" altLang="ja-JP" sz="2000" dirty="0">
                <a:solidFill>
                  <a:srgbClr val="FF0000"/>
                </a:solidFill>
              </a:rPr>
              <a:t>Agreed. Date Time</a:t>
            </a:r>
            <a:r>
              <a:rPr lang="ja-JP" altLang="en-US" sz="2000" dirty="0">
                <a:solidFill>
                  <a:srgbClr val="FF0000"/>
                </a:solidFill>
              </a:rPr>
              <a:t>追加。</a:t>
            </a:r>
            <a:endParaRPr lang="en-US" altLang="ja-JP" sz="2000" dirty="0">
              <a:solidFill>
                <a:srgbClr val="FF0000"/>
              </a:solidFill>
            </a:endParaRPr>
          </a:p>
          <a:p>
            <a:r>
              <a:rPr kumimoji="1" lang="en-US" altLang="ja-JP" sz="2000" dirty="0">
                <a:solidFill>
                  <a:srgbClr val="FF0000"/>
                </a:solidFill>
              </a:rPr>
              <a:t>	</a:t>
            </a:r>
            <a:r>
              <a:rPr kumimoji="1" lang="en-US" altLang="ja-JP" sz="2000" dirty="0">
                <a:solidFill>
                  <a:srgbClr val="FF0000"/>
                </a:solidFill>
                <a:sym typeface="Wingdings" panose="05000000000000000000" pitchFamily="2" charset="2"/>
              </a:rPr>
              <a:t></a:t>
            </a:r>
            <a:r>
              <a:rPr lang="en-US" altLang="ja-JP" sz="2000" dirty="0">
                <a:solidFill>
                  <a:srgbClr val="FF0000"/>
                </a:solidFill>
                <a:sym typeface="Wingdings" panose="05000000000000000000" pitchFamily="2" charset="2"/>
              </a:rPr>
              <a:t>Purpose. Code </a:t>
            </a:r>
            <a:r>
              <a:rPr lang="ja-JP" altLang="en-US" sz="2000" dirty="0">
                <a:solidFill>
                  <a:srgbClr val="FF0000"/>
                </a:solidFill>
                <a:sym typeface="Wingdings" panose="05000000000000000000" pitchFamily="2" charset="2"/>
              </a:rPr>
              <a:t>の代わりに</a:t>
            </a:r>
            <a:r>
              <a:rPr lang="en-US" altLang="ja-JP" sz="2000" dirty="0">
                <a:solidFill>
                  <a:srgbClr val="FF0000"/>
                </a:solidFill>
                <a:sym typeface="Wingdings" panose="05000000000000000000" pitchFamily="2" charset="2"/>
              </a:rPr>
              <a:t>Status. Code</a:t>
            </a:r>
            <a:r>
              <a:rPr lang="ja-JP" altLang="en-US" sz="2000" dirty="0">
                <a:solidFill>
                  <a:srgbClr val="FF0000"/>
                </a:solidFill>
                <a:sym typeface="Wingdings" panose="05000000000000000000" pitchFamily="2" charset="2"/>
              </a:rPr>
              <a:t>使用（要求取り下げ）</a:t>
            </a:r>
            <a:endParaRPr lang="en-US" altLang="ja-JP" sz="2000" dirty="0">
              <a:solidFill>
                <a:srgbClr val="FF0000"/>
              </a:solidFill>
              <a:sym typeface="Wingdings" panose="05000000000000000000" pitchFamily="2" charset="2"/>
            </a:endParaRPr>
          </a:p>
          <a:p>
            <a:r>
              <a:rPr kumimoji="1" lang="en-US" altLang="ja-JP" sz="2000" dirty="0">
                <a:solidFill>
                  <a:srgbClr val="FF0000"/>
                </a:solidFill>
                <a:sym typeface="Wingdings" panose="05000000000000000000" pitchFamily="2" charset="2"/>
              </a:rPr>
              <a:t>	Agreed. Date</a:t>
            </a:r>
            <a:r>
              <a:rPr kumimoji="1" lang="ja-JP" altLang="en-US" sz="2000" dirty="0">
                <a:solidFill>
                  <a:srgbClr val="FF0000"/>
                </a:solidFill>
                <a:sym typeface="Wingdings" panose="05000000000000000000" pitchFamily="2" charset="2"/>
              </a:rPr>
              <a:t>は大筋合意</a:t>
            </a:r>
            <a:endParaRPr kumimoji="1" lang="en-US" altLang="ja-JP" sz="2000" dirty="0">
              <a:solidFill>
                <a:srgbClr val="FF0000"/>
              </a:solidFill>
            </a:endParaRPr>
          </a:p>
          <a:p>
            <a:r>
              <a:rPr lang="ja-JP" altLang="en-US" sz="2000" dirty="0">
                <a:solidFill>
                  <a:srgbClr val="FF0000"/>
                </a:solidFill>
              </a:rPr>
              <a:t>２．２　発注金額と税額項目追加</a:t>
            </a:r>
            <a:endParaRPr lang="en-US" altLang="ja-JP" sz="2000" dirty="0">
              <a:solidFill>
                <a:srgbClr val="FF0000"/>
              </a:solidFill>
            </a:endParaRPr>
          </a:p>
          <a:p>
            <a:r>
              <a:rPr lang="en-US" altLang="ja-JP" sz="2000" dirty="0">
                <a:solidFill>
                  <a:srgbClr val="FF0000"/>
                </a:solidFill>
              </a:rPr>
              <a:t>	Trade Agreement. Product. CI_ Trade_ Price</a:t>
            </a:r>
            <a:r>
              <a:rPr lang="ja-JP" altLang="en-US" sz="2000" dirty="0">
                <a:solidFill>
                  <a:srgbClr val="FF0000"/>
                </a:solidFill>
              </a:rPr>
              <a:t>と</a:t>
            </a:r>
            <a:r>
              <a:rPr lang="en-US" altLang="ja-JP" sz="2000" dirty="0">
                <a:solidFill>
                  <a:srgbClr val="FF0000"/>
                </a:solidFill>
              </a:rPr>
              <a:t>CI_ Trade_ Tax</a:t>
            </a:r>
            <a:r>
              <a:rPr lang="ja-JP" altLang="en-US" sz="2000" dirty="0">
                <a:solidFill>
                  <a:srgbClr val="FF0000"/>
                </a:solidFill>
              </a:rPr>
              <a:t>を要求。</a:t>
            </a:r>
            <a:endParaRPr lang="en-US" altLang="ja-JP" sz="2000" dirty="0">
              <a:solidFill>
                <a:srgbClr val="FF0000"/>
              </a:solidFill>
            </a:endParaRPr>
          </a:p>
          <a:p>
            <a:r>
              <a:rPr lang="en-US" altLang="ja-JP" sz="2000" dirty="0">
                <a:solidFill>
                  <a:srgbClr val="FF0000"/>
                </a:solidFill>
              </a:rPr>
              <a:t>	</a:t>
            </a:r>
            <a:r>
              <a:rPr lang="en-US" altLang="ja-JP" sz="2000" dirty="0">
                <a:solidFill>
                  <a:srgbClr val="FF0000"/>
                </a:solidFill>
                <a:sym typeface="Wingdings" panose="05000000000000000000" pitchFamily="2" charset="2"/>
              </a:rPr>
              <a:t></a:t>
            </a:r>
            <a:r>
              <a:rPr lang="en-US" altLang="ja-JP" sz="2000" dirty="0">
                <a:solidFill>
                  <a:srgbClr val="FF0000"/>
                </a:solidFill>
              </a:rPr>
              <a:t>Net Price_ Product. CI_ Trade_ Price</a:t>
            </a:r>
            <a:r>
              <a:rPr lang="ja-JP" altLang="en-US" sz="2000" dirty="0">
                <a:solidFill>
                  <a:srgbClr val="FF0000"/>
                </a:solidFill>
              </a:rPr>
              <a:t>を使用（要求取り下げ）</a:t>
            </a:r>
            <a:endParaRPr lang="en-US" altLang="ja-JP" sz="2000" dirty="0">
              <a:solidFill>
                <a:srgbClr val="FF0000"/>
              </a:solidFill>
            </a:endParaRPr>
          </a:p>
          <a:p>
            <a:r>
              <a:rPr lang="en-US" altLang="ja-JP" sz="2000" dirty="0">
                <a:solidFill>
                  <a:srgbClr val="FF0000"/>
                </a:solidFill>
              </a:rPr>
              <a:t>	</a:t>
            </a:r>
            <a:r>
              <a:rPr lang="en-US" altLang="ja-JP" sz="2000" dirty="0">
                <a:solidFill>
                  <a:srgbClr val="FF0000"/>
                </a:solidFill>
                <a:sym typeface="Wingdings" panose="05000000000000000000" pitchFamily="2" charset="2"/>
              </a:rPr>
              <a:t>CI_ Trade_ Tax</a:t>
            </a:r>
            <a:r>
              <a:rPr lang="ja-JP" altLang="en-US" sz="2000" dirty="0">
                <a:solidFill>
                  <a:srgbClr val="FF0000"/>
                </a:solidFill>
                <a:sym typeface="Wingdings" panose="05000000000000000000" pitchFamily="2" charset="2"/>
              </a:rPr>
              <a:t>は大筋合意</a:t>
            </a:r>
            <a:endParaRPr lang="en-US" altLang="ja-JP" sz="2000" dirty="0">
              <a:solidFill>
                <a:srgbClr val="FF0000"/>
              </a:solidFill>
            </a:endParaRPr>
          </a:p>
          <a:p>
            <a:r>
              <a:rPr lang="ja-JP" altLang="en-US" sz="2000" dirty="0"/>
              <a:t>２</a:t>
            </a:r>
            <a:r>
              <a:rPr kumimoji="1" lang="ja-JP" altLang="en-US" sz="2000" dirty="0"/>
              <a:t>．３　配送詳細指定</a:t>
            </a:r>
            <a:endParaRPr kumimoji="1" lang="en-US" altLang="ja-JP" sz="2000" dirty="0"/>
          </a:p>
          <a:p>
            <a:r>
              <a:rPr lang="en-US" altLang="ja-JP" sz="2000" dirty="0"/>
              <a:t>	</a:t>
            </a:r>
            <a:r>
              <a:rPr lang="ja-JP" altLang="en-US" sz="2000" dirty="0"/>
              <a:t>次の</a:t>
            </a:r>
            <a:r>
              <a:rPr lang="en-US" altLang="ja-JP" sz="2000" dirty="0"/>
              <a:t>BBIE</a:t>
            </a:r>
            <a:r>
              <a:rPr lang="ja-JP" altLang="en-US" sz="2000" dirty="0"/>
              <a:t>を追加要求。</a:t>
            </a:r>
            <a:endParaRPr lang="en-US" altLang="ja-JP" sz="2000" dirty="0"/>
          </a:p>
          <a:p>
            <a:r>
              <a:rPr lang="en-US" altLang="ja-JP" sz="2000" dirty="0"/>
              <a:t>	</a:t>
            </a:r>
            <a:r>
              <a:rPr lang="fr-FR" altLang="ja-JP" dirty="0"/>
              <a:t> CISSIL_ Supply Chain_ Trade Delivery. Per Package Unit. Quantity (New)</a:t>
            </a:r>
            <a:endParaRPr lang="ja-JP" altLang="ja-JP" dirty="0"/>
          </a:p>
          <a:p>
            <a:r>
              <a:rPr lang="fr-FR" altLang="ja-JP" dirty="0"/>
              <a:t>	</a:t>
            </a:r>
            <a:r>
              <a:rPr lang="ja-JP" altLang="en-US" dirty="0"/>
              <a:t> </a:t>
            </a:r>
            <a:r>
              <a:rPr lang="fr-FR" altLang="ja-JP" dirty="0"/>
              <a:t>CISSIL_ Supply Chain_ Trade Delivery. Discontinue_ Status. Code (New)</a:t>
            </a:r>
            <a:endParaRPr lang="ja-JP" altLang="ja-JP" dirty="0"/>
          </a:p>
          <a:p>
            <a:r>
              <a:rPr lang="fr-FR" altLang="ja-JP" dirty="0"/>
              <a:t>	 CISSIL_ Supply Chain_ Trade Delivery. Remaining_ Requested. Quantity(Existing )</a:t>
            </a:r>
            <a:endParaRPr lang="ja-JP" altLang="ja-JP" dirty="0"/>
          </a:p>
          <a:p>
            <a:r>
              <a:rPr lang="fr-FR" altLang="ja-JP" dirty="0"/>
              <a:t>	 CISSIL_ Supply Chain_ Trade Delivery. Partial Delivery Allowed. Indicator (Existing )</a:t>
            </a:r>
            <a:endParaRPr lang="ja-JP" altLang="ja-JP" dirty="0"/>
          </a:p>
          <a:p>
            <a:r>
              <a:rPr kumimoji="1" lang="en-US" altLang="ja-JP" sz="2000" dirty="0"/>
              <a:t>	</a:t>
            </a:r>
            <a:r>
              <a:rPr kumimoji="1" lang="en-US" altLang="ja-JP" sz="2000" dirty="0">
                <a:sym typeface="Wingdings" panose="05000000000000000000" pitchFamily="2" charset="2"/>
              </a:rPr>
              <a:t></a:t>
            </a:r>
            <a:r>
              <a:rPr lang="ja-JP" altLang="en-US" sz="2000" dirty="0">
                <a:sym typeface="Wingdings" panose="05000000000000000000" pitchFamily="2" charset="2"/>
              </a:rPr>
              <a:t>審議継続中</a:t>
            </a:r>
            <a:endParaRPr kumimoji="1" lang="en-US" altLang="ja-JP" sz="2000" dirty="0"/>
          </a:p>
          <a:p>
            <a:r>
              <a:rPr lang="ja-JP" altLang="en-US" sz="2000" dirty="0"/>
              <a:t>２．４　配送時間指定</a:t>
            </a:r>
            <a:endParaRPr lang="en-US" altLang="ja-JP" sz="2000" dirty="0"/>
          </a:p>
          <a:p>
            <a:r>
              <a:rPr lang="en-US" altLang="ja-JP" sz="2000" dirty="0"/>
              <a:t>	</a:t>
            </a:r>
            <a:r>
              <a:rPr lang="en-US" altLang="ja-JP" sz="2000" dirty="0">
                <a:sym typeface="Wingdings" panose="05000000000000000000" pitchFamily="2" charset="2"/>
              </a:rPr>
              <a:t> </a:t>
            </a:r>
            <a:r>
              <a:rPr lang="ja-JP" altLang="en-US" sz="2000" dirty="0">
                <a:sym typeface="Wingdings" panose="05000000000000000000" pitchFamily="2" charset="2"/>
              </a:rPr>
              <a:t>日付無の時間指定をようきゅう。</a:t>
            </a:r>
            <a:endParaRPr lang="en-US" altLang="ja-JP" sz="2000" dirty="0"/>
          </a:p>
          <a:p>
            <a:r>
              <a:rPr lang="en-US" altLang="ja-JP" sz="2000" dirty="0"/>
              <a:t>	</a:t>
            </a:r>
            <a:r>
              <a:rPr lang="en-US" altLang="ja-JP" sz="2000" dirty="0">
                <a:sym typeface="Wingdings" panose="05000000000000000000" pitchFamily="2" charset="2"/>
              </a:rPr>
              <a:t>CCL16A</a:t>
            </a:r>
            <a:r>
              <a:rPr lang="ja-JP" altLang="en-US" sz="2000" dirty="0">
                <a:sym typeface="Wingdings" panose="05000000000000000000" pitchFamily="2" charset="2"/>
              </a:rPr>
              <a:t>で既に反映（要求取り下げ）</a:t>
            </a:r>
            <a:endParaRPr lang="en-US" altLang="ja-JP" sz="2000" dirty="0"/>
          </a:p>
        </p:txBody>
      </p:sp>
      <p:cxnSp>
        <p:nvCxnSpPr>
          <p:cNvPr id="5" name="直線コネクタ 4"/>
          <p:cNvCxnSpPr/>
          <p:nvPr/>
        </p:nvCxnSpPr>
        <p:spPr>
          <a:xfrm flipV="1">
            <a:off x="2143551" y="3007360"/>
            <a:ext cx="7223969" cy="24734"/>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V="1">
            <a:off x="1198671" y="5628640"/>
            <a:ext cx="2926289" cy="14574"/>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2275631" y="5953760"/>
            <a:ext cx="3779729" cy="4414"/>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flipV="1">
            <a:off x="2204511" y="6237055"/>
            <a:ext cx="4450289" cy="31665"/>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34175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219200" y="980373"/>
            <a:ext cx="9834880" cy="309378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249382" y="210932"/>
            <a:ext cx="2507672" cy="646331"/>
          </a:xfrm>
          <a:prstGeom prst="rect">
            <a:avLst/>
          </a:prstGeom>
          <a:noFill/>
          <a:ln>
            <a:solidFill>
              <a:schemeClr val="accent1"/>
            </a:solidFill>
          </a:ln>
        </p:spPr>
        <p:txBody>
          <a:bodyPr wrap="square" rtlCol="0">
            <a:spAutoFit/>
          </a:bodyPr>
          <a:lstStyle/>
          <a:p>
            <a:pPr algn="ctr"/>
            <a:r>
              <a:rPr kumimoji="1" lang="ja-JP" altLang="en-US" dirty="0"/>
              <a:t>リクワイアメント２（その２）</a:t>
            </a:r>
          </a:p>
        </p:txBody>
      </p:sp>
      <p:sp>
        <p:nvSpPr>
          <p:cNvPr id="3" name="正方形/長方形 2"/>
          <p:cNvSpPr/>
          <p:nvPr/>
        </p:nvSpPr>
        <p:spPr>
          <a:xfrm>
            <a:off x="2854036" y="395598"/>
            <a:ext cx="6966972" cy="584775"/>
          </a:xfrm>
          <a:prstGeom prst="rect">
            <a:avLst/>
          </a:prstGeom>
        </p:spPr>
        <p:txBody>
          <a:bodyPr wrap="none">
            <a:spAutoFit/>
          </a:bodyPr>
          <a:lstStyle/>
          <a:p>
            <a:r>
              <a:rPr lang="ja-JP" altLang="en-US" sz="3200" dirty="0"/>
              <a:t>納入指示（</a:t>
            </a:r>
            <a:r>
              <a:rPr lang="en-US" altLang="ja-JP" sz="3200" dirty="0"/>
              <a:t>CISSI</a:t>
            </a:r>
            <a:r>
              <a:rPr lang="ja-JP" altLang="en-US" sz="3200" dirty="0"/>
              <a:t>）に現品票情報追加</a:t>
            </a:r>
          </a:p>
        </p:txBody>
      </p:sp>
      <p:sp>
        <p:nvSpPr>
          <p:cNvPr id="4" name="テキスト ボックス 3"/>
          <p:cNvSpPr txBox="1"/>
          <p:nvPr/>
        </p:nvSpPr>
        <p:spPr>
          <a:xfrm>
            <a:off x="1122731" y="980373"/>
            <a:ext cx="10044545" cy="4093428"/>
          </a:xfrm>
          <a:prstGeom prst="rect">
            <a:avLst/>
          </a:prstGeom>
          <a:noFill/>
          <a:ln>
            <a:solidFill>
              <a:schemeClr val="accent1"/>
            </a:solidFill>
          </a:ln>
        </p:spPr>
        <p:txBody>
          <a:bodyPr wrap="square" rtlCol="0">
            <a:spAutoFit/>
          </a:bodyPr>
          <a:lstStyle/>
          <a:p>
            <a:r>
              <a:rPr lang="ja-JP" altLang="en-US" sz="2000" dirty="0"/>
              <a:t>２</a:t>
            </a:r>
            <a:r>
              <a:rPr kumimoji="1" lang="ja-JP" altLang="en-US" sz="2000" dirty="0"/>
              <a:t>．５　参照文書の頁番号指定</a:t>
            </a:r>
            <a:endParaRPr kumimoji="1" lang="en-US" altLang="ja-JP" sz="2000" dirty="0"/>
          </a:p>
          <a:p>
            <a:r>
              <a:rPr lang="en-US" altLang="ja-JP" sz="2000" dirty="0"/>
              <a:t>	CI_ Referenced_ Document. Page. Identifier</a:t>
            </a:r>
            <a:r>
              <a:rPr lang="ja-JP" altLang="en-US" sz="2000" dirty="0"/>
              <a:t>と</a:t>
            </a:r>
            <a:r>
              <a:rPr lang="en-US" altLang="ja-JP" sz="2000" dirty="0"/>
              <a:t>Note</a:t>
            </a:r>
            <a:r>
              <a:rPr lang="ja-JP" altLang="en-US" sz="2000" dirty="0"/>
              <a:t>を追加要求。</a:t>
            </a:r>
            <a:endParaRPr lang="en-US" altLang="ja-JP" sz="2000" dirty="0"/>
          </a:p>
          <a:p>
            <a:r>
              <a:rPr kumimoji="1" lang="en-US" altLang="ja-JP" sz="2000" dirty="0"/>
              <a:t>	</a:t>
            </a:r>
            <a:r>
              <a:rPr kumimoji="1" lang="en-US" altLang="ja-JP" sz="2000" dirty="0">
                <a:sym typeface="Wingdings" panose="05000000000000000000" pitchFamily="2" charset="2"/>
              </a:rPr>
              <a:t></a:t>
            </a:r>
            <a:r>
              <a:rPr lang="ja-JP" altLang="en-US" sz="2000" dirty="0">
                <a:sym typeface="Wingdings" panose="05000000000000000000" pitchFamily="2" charset="2"/>
              </a:rPr>
              <a:t>頁番号追加の意図が理解されず、審議継続。</a:t>
            </a:r>
            <a:endParaRPr kumimoji="1" lang="en-US" altLang="ja-JP" sz="2000" dirty="0"/>
          </a:p>
          <a:p>
            <a:r>
              <a:rPr lang="ja-JP" altLang="en-US" sz="2000" dirty="0"/>
              <a:t>２．６　配送方式指定</a:t>
            </a:r>
            <a:endParaRPr lang="en-US" altLang="ja-JP" sz="2000" dirty="0"/>
          </a:p>
          <a:p>
            <a:r>
              <a:rPr lang="en-US" altLang="ja-JP" sz="2000" dirty="0"/>
              <a:t>	</a:t>
            </a:r>
            <a:r>
              <a:rPr lang="ja-JP" altLang="en-US" sz="2000" dirty="0"/>
              <a:t>新 </a:t>
            </a:r>
            <a:r>
              <a:rPr lang="en-US" altLang="ja-JP" sz="2000" dirty="0"/>
              <a:t>Transport Movement. Type. Code</a:t>
            </a:r>
            <a:r>
              <a:rPr lang="ja-JP" altLang="en-US" sz="2000" dirty="0"/>
              <a:t>で配送方式指定を要求。</a:t>
            </a:r>
            <a:endParaRPr lang="en-US" altLang="ja-JP" sz="2000" dirty="0"/>
          </a:p>
          <a:p>
            <a:r>
              <a:rPr lang="en-US" altLang="ja-JP" sz="2000" dirty="0"/>
              <a:t>	</a:t>
            </a:r>
            <a:r>
              <a:rPr lang="en-US" altLang="ja-JP" sz="2000" dirty="0">
                <a:sym typeface="Wingdings" panose="05000000000000000000" pitchFamily="2" charset="2"/>
              </a:rPr>
              <a:t></a:t>
            </a:r>
            <a:r>
              <a:rPr lang="ja-JP" altLang="en-US" sz="2000" dirty="0">
                <a:sym typeface="Wingdings" panose="05000000000000000000" pitchFamily="2" charset="2"/>
              </a:rPr>
              <a:t>未審議</a:t>
            </a:r>
            <a:endParaRPr lang="en-US" altLang="ja-JP" sz="2000" dirty="0"/>
          </a:p>
          <a:p>
            <a:r>
              <a:rPr lang="ja-JP" altLang="en-US" sz="2000" dirty="0"/>
              <a:t>２</a:t>
            </a:r>
            <a:r>
              <a:rPr kumimoji="1" lang="ja-JP" altLang="en-US" sz="2000" dirty="0"/>
              <a:t>．７　現品票情報追加</a:t>
            </a:r>
            <a:endParaRPr kumimoji="1" lang="en-US" altLang="ja-JP" sz="2000" dirty="0"/>
          </a:p>
          <a:p>
            <a:r>
              <a:rPr lang="en-US" altLang="ja-JP" sz="2000" dirty="0"/>
              <a:t>	</a:t>
            </a:r>
            <a:r>
              <a:rPr lang="ja-JP" altLang="en-US" sz="2000" dirty="0"/>
              <a:t>現品票情報の構造化（次頁）を提案。</a:t>
            </a:r>
            <a:endParaRPr lang="en-US" altLang="ja-JP" sz="2000" dirty="0"/>
          </a:p>
          <a:p>
            <a:r>
              <a:rPr kumimoji="1" lang="en-US" altLang="ja-JP" sz="2000" dirty="0"/>
              <a:t>	</a:t>
            </a:r>
            <a:r>
              <a:rPr kumimoji="1" lang="en-US" altLang="ja-JP" sz="2000" dirty="0">
                <a:sym typeface="Wingdings" panose="05000000000000000000" pitchFamily="2" charset="2"/>
              </a:rPr>
              <a:t></a:t>
            </a:r>
            <a:r>
              <a:rPr lang="ja-JP" altLang="en-US" sz="2000" dirty="0">
                <a:sym typeface="Wingdings" panose="05000000000000000000" pitchFamily="2" charset="2"/>
              </a:rPr>
              <a:t>国内自動車業界の理解が必要。</a:t>
            </a:r>
            <a:endParaRPr lang="en-US" altLang="ja-JP" sz="2000" dirty="0">
              <a:sym typeface="Wingdings" panose="05000000000000000000" pitchFamily="2" charset="2"/>
            </a:endParaRPr>
          </a:p>
          <a:p>
            <a:r>
              <a:rPr kumimoji="1" lang="en-US" altLang="ja-JP" sz="2000" dirty="0">
                <a:sym typeface="Wingdings" panose="05000000000000000000" pitchFamily="2" charset="2"/>
              </a:rPr>
              <a:t>	</a:t>
            </a:r>
            <a:r>
              <a:rPr kumimoji="1" lang="ja-JP" altLang="en-US" sz="2000" dirty="0">
                <a:sym typeface="Wingdings" panose="05000000000000000000" pitchFamily="2" charset="2"/>
              </a:rPr>
              <a:t>国連</a:t>
            </a:r>
            <a:r>
              <a:rPr lang="en-US" altLang="ja-JP" sz="2000" dirty="0">
                <a:sym typeface="Wingdings" panose="05000000000000000000" pitchFamily="2" charset="2"/>
              </a:rPr>
              <a:t>CEFACT</a:t>
            </a:r>
            <a:r>
              <a:rPr kumimoji="1" lang="ja-JP" altLang="en-US" sz="2000" dirty="0">
                <a:sym typeface="Wingdings" panose="05000000000000000000" pitchFamily="2" charset="2"/>
              </a:rPr>
              <a:t>プロジェクト・チームに紹介済。</a:t>
            </a:r>
            <a:endParaRPr kumimoji="1" lang="en-US" altLang="ja-JP" sz="2000" dirty="0"/>
          </a:p>
          <a:p>
            <a:r>
              <a:rPr lang="ja-JP" altLang="en-US" sz="2000" dirty="0">
                <a:solidFill>
                  <a:srgbClr val="FF0000"/>
                </a:solidFill>
              </a:rPr>
              <a:t>２．８　物流パッケージタイプ指定</a:t>
            </a:r>
            <a:endParaRPr lang="en-US" altLang="ja-JP" sz="2000" dirty="0">
              <a:solidFill>
                <a:srgbClr val="FF0000"/>
              </a:solidFill>
            </a:endParaRPr>
          </a:p>
          <a:p>
            <a:r>
              <a:rPr lang="en-US" altLang="ja-JP" sz="2000" dirty="0">
                <a:solidFill>
                  <a:srgbClr val="FF0000"/>
                </a:solidFill>
              </a:rPr>
              <a:t>	Trade Line Item</a:t>
            </a:r>
            <a:r>
              <a:rPr lang="ja-JP" altLang="en-US" sz="2000" dirty="0">
                <a:solidFill>
                  <a:srgbClr val="FF0000"/>
                </a:solidFill>
              </a:rPr>
              <a:t>に</a:t>
            </a:r>
            <a:r>
              <a:rPr lang="en-US" altLang="ja-JP" sz="2000" dirty="0">
                <a:solidFill>
                  <a:srgbClr val="FF0000"/>
                </a:solidFill>
              </a:rPr>
              <a:t>Logistics_ Package</a:t>
            </a:r>
            <a:r>
              <a:rPr lang="ja-JP" altLang="en-US" sz="2000" dirty="0">
                <a:solidFill>
                  <a:srgbClr val="FF0000"/>
                </a:solidFill>
              </a:rPr>
              <a:t>を追加（</a:t>
            </a:r>
            <a:r>
              <a:rPr lang="en-US" altLang="ja-JP" sz="2000" dirty="0">
                <a:solidFill>
                  <a:srgbClr val="FF0000"/>
                </a:solidFill>
              </a:rPr>
              <a:t>Association</a:t>
            </a:r>
            <a:r>
              <a:rPr lang="ja-JP" altLang="en-US" sz="2000" dirty="0">
                <a:solidFill>
                  <a:srgbClr val="FF0000"/>
                </a:solidFill>
              </a:rPr>
              <a:t>）要求。</a:t>
            </a:r>
            <a:endParaRPr lang="en-US" altLang="ja-JP" sz="2000" dirty="0">
              <a:solidFill>
                <a:srgbClr val="FF0000"/>
              </a:solidFill>
            </a:endParaRPr>
          </a:p>
          <a:p>
            <a:r>
              <a:rPr lang="en-US" altLang="ja-JP" sz="2000" dirty="0">
                <a:solidFill>
                  <a:srgbClr val="FF0000"/>
                </a:solidFill>
              </a:rPr>
              <a:t>	</a:t>
            </a:r>
            <a:r>
              <a:rPr lang="en-US" altLang="ja-JP" sz="2000" dirty="0">
                <a:solidFill>
                  <a:srgbClr val="FF0000"/>
                </a:solidFill>
                <a:sym typeface="Wingdings" panose="05000000000000000000" pitchFamily="2" charset="2"/>
              </a:rPr>
              <a:t></a:t>
            </a:r>
            <a:r>
              <a:rPr lang="ja-JP" altLang="en-US" sz="2000" dirty="0">
                <a:solidFill>
                  <a:srgbClr val="FF0000"/>
                </a:solidFill>
                <a:sym typeface="Wingdings" panose="05000000000000000000" pitchFamily="2" charset="2"/>
              </a:rPr>
              <a:t>大筋合意</a:t>
            </a:r>
            <a:r>
              <a:rPr lang="ja-JP" altLang="en-US" sz="2000" dirty="0">
                <a:solidFill>
                  <a:srgbClr val="FF0000"/>
                </a:solidFill>
              </a:rPr>
              <a:t>　</a:t>
            </a:r>
          </a:p>
        </p:txBody>
      </p:sp>
    </p:spTree>
    <p:extLst>
      <p:ext uri="{BB962C8B-B14F-4D97-AF65-F5344CB8AC3E}">
        <p14:creationId xmlns:p14="http://schemas.microsoft.com/office/powerpoint/2010/main" val="42623484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p:nvPr/>
        </p:nvPicPr>
        <p:blipFill>
          <a:blip r:embed="rId2">
            <a:extLst>
              <a:ext uri="{28A0092B-C50C-407E-A947-70E740481C1C}">
                <a14:useLocalDpi xmlns:a14="http://schemas.microsoft.com/office/drawing/2010/main" val="0"/>
              </a:ext>
            </a:extLst>
          </a:blip>
          <a:srcRect/>
          <a:stretch>
            <a:fillRect/>
          </a:stretch>
        </p:blipFill>
        <p:spPr bwMode="auto">
          <a:xfrm>
            <a:off x="1363578" y="1074821"/>
            <a:ext cx="9111915" cy="4684295"/>
          </a:xfrm>
          <a:prstGeom prst="rect">
            <a:avLst/>
          </a:prstGeom>
          <a:noFill/>
          <a:ln>
            <a:noFill/>
          </a:ln>
        </p:spPr>
      </p:pic>
    </p:spTree>
    <p:extLst>
      <p:ext uri="{BB962C8B-B14F-4D97-AF65-F5344CB8AC3E}">
        <p14:creationId xmlns:p14="http://schemas.microsoft.com/office/powerpoint/2010/main" val="10496206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660400" y="2099211"/>
            <a:ext cx="3972560" cy="1903829"/>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189496" y="1605049"/>
            <a:ext cx="4219944" cy="369332"/>
          </a:xfrm>
          <a:prstGeom prst="rect">
            <a:avLst/>
          </a:prstGeom>
          <a:noFill/>
        </p:spPr>
        <p:txBody>
          <a:bodyPr wrap="square" rtlCol="0">
            <a:spAutoFit/>
          </a:bodyPr>
          <a:lstStyle/>
          <a:p>
            <a:r>
              <a:rPr lang="ja-JP" altLang="en-US" dirty="0"/>
              <a:t>英語名：</a:t>
            </a:r>
            <a:r>
              <a:rPr lang="en-US" altLang="ja-JP" dirty="0"/>
              <a:t>Logistics</a:t>
            </a:r>
            <a:r>
              <a:rPr kumimoji="1" lang="en-US" altLang="ja-JP" dirty="0"/>
              <a:t>_ Identification Tag </a:t>
            </a:r>
            <a:endParaRPr kumimoji="1" lang="ja-JP" altLang="en-US" dirty="0"/>
          </a:p>
        </p:txBody>
      </p:sp>
      <p:sp>
        <p:nvSpPr>
          <p:cNvPr id="6" name="テキスト ボックス 5"/>
          <p:cNvSpPr txBox="1"/>
          <p:nvPr/>
        </p:nvSpPr>
        <p:spPr>
          <a:xfrm>
            <a:off x="5852160" y="182880"/>
            <a:ext cx="3058160" cy="1015663"/>
          </a:xfrm>
          <a:prstGeom prst="rect">
            <a:avLst/>
          </a:prstGeom>
          <a:noFill/>
          <a:ln>
            <a:solidFill>
              <a:schemeClr val="accent1">
                <a:shade val="50000"/>
              </a:schemeClr>
            </a:solidFill>
          </a:ln>
        </p:spPr>
        <p:txBody>
          <a:bodyPr wrap="square" rtlCol="0">
            <a:spAutoFit/>
          </a:bodyPr>
          <a:lstStyle/>
          <a:p>
            <a:r>
              <a:rPr lang="ja-JP" altLang="en-US" sz="1200" dirty="0"/>
              <a:t>サイズ（</a:t>
            </a:r>
            <a:r>
              <a:rPr lang="en-US" altLang="ja-JP" sz="1200" dirty="0"/>
              <a:t>Size</a:t>
            </a:r>
            <a:r>
              <a:rPr lang="ja-JP" altLang="en-US" sz="1200" dirty="0"/>
              <a:t>）</a:t>
            </a:r>
            <a:endParaRPr lang="en-US" altLang="ja-JP" sz="1200" dirty="0"/>
          </a:p>
          <a:p>
            <a:r>
              <a:rPr kumimoji="1" lang="en-US" altLang="ja-JP" sz="1200" dirty="0"/>
              <a:t>01: 210mm x 297mm (A4)</a:t>
            </a:r>
          </a:p>
          <a:p>
            <a:r>
              <a:rPr lang="en-US" altLang="ja-JP" sz="1200" dirty="0"/>
              <a:t>02: 210mm x 99mm</a:t>
            </a:r>
          </a:p>
          <a:p>
            <a:r>
              <a:rPr kumimoji="1" lang="en-US" altLang="ja-JP" sz="1200" dirty="0"/>
              <a:t>03: 200mm x 85mm</a:t>
            </a:r>
          </a:p>
          <a:p>
            <a:r>
              <a:rPr lang="en-US" altLang="ja-JP" sz="1200" dirty="0"/>
              <a:t>04: 100mm x 200mm</a:t>
            </a:r>
            <a:endParaRPr kumimoji="1" lang="ja-JP" altLang="en-US" sz="1200" dirty="0"/>
          </a:p>
        </p:txBody>
      </p:sp>
      <p:cxnSp>
        <p:nvCxnSpPr>
          <p:cNvPr id="8" name="直線コネクタ 7"/>
          <p:cNvCxnSpPr/>
          <p:nvPr/>
        </p:nvCxnSpPr>
        <p:spPr>
          <a:xfrm flipV="1">
            <a:off x="5852160" y="426720"/>
            <a:ext cx="3058160" cy="1016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flipH="1">
            <a:off x="4409440" y="1016000"/>
            <a:ext cx="1442720" cy="10425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1" name="図 10"/>
          <p:cNvPicPr>
            <a:picLocks noChangeAspect="1"/>
          </p:cNvPicPr>
          <p:nvPr/>
        </p:nvPicPr>
        <p:blipFill>
          <a:blip r:embed="rId2"/>
          <a:stretch>
            <a:fillRect/>
          </a:stretch>
        </p:blipFill>
        <p:spPr>
          <a:xfrm>
            <a:off x="8717280" y="1975259"/>
            <a:ext cx="2819280" cy="1223344"/>
          </a:xfrm>
          <a:prstGeom prst="rect">
            <a:avLst/>
          </a:prstGeom>
        </p:spPr>
      </p:pic>
      <p:pic>
        <p:nvPicPr>
          <p:cNvPr id="12" name="図 11"/>
          <p:cNvPicPr>
            <a:picLocks noChangeAspect="1"/>
          </p:cNvPicPr>
          <p:nvPr/>
        </p:nvPicPr>
        <p:blipFill>
          <a:blip r:embed="rId3"/>
          <a:stretch>
            <a:fillRect/>
          </a:stretch>
        </p:blipFill>
        <p:spPr>
          <a:xfrm>
            <a:off x="8717280" y="3410117"/>
            <a:ext cx="2390960" cy="1130403"/>
          </a:xfrm>
          <a:prstGeom prst="rect">
            <a:avLst/>
          </a:prstGeom>
        </p:spPr>
      </p:pic>
      <p:sp>
        <p:nvSpPr>
          <p:cNvPr id="13" name="テキスト ボックス 12"/>
          <p:cNvSpPr txBox="1"/>
          <p:nvPr/>
        </p:nvSpPr>
        <p:spPr>
          <a:xfrm>
            <a:off x="8470840" y="1427557"/>
            <a:ext cx="3312160" cy="3139321"/>
          </a:xfrm>
          <a:prstGeom prst="rect">
            <a:avLst/>
          </a:prstGeom>
          <a:noFill/>
          <a:ln>
            <a:solidFill>
              <a:schemeClr val="accent1"/>
            </a:solidFill>
          </a:ln>
        </p:spPr>
        <p:txBody>
          <a:bodyPr wrap="square" rtlCol="0">
            <a:spAutoFit/>
          </a:bodyPr>
          <a:lstStyle/>
          <a:p>
            <a:r>
              <a:rPr lang="ja-JP" altLang="en-US" dirty="0"/>
              <a:t>現品票形式（</a:t>
            </a:r>
            <a:r>
              <a:rPr lang="en-US" altLang="ja-JP" dirty="0"/>
              <a:t>Type</a:t>
            </a:r>
            <a:r>
              <a:rPr lang="ja-JP" altLang="en-US" dirty="0"/>
              <a:t>）</a:t>
            </a:r>
            <a:endParaRPr kumimoji="1" lang="en-US" altLang="ja-JP" dirty="0"/>
          </a:p>
          <a:p>
            <a:r>
              <a:rPr lang="en-US" altLang="ja-JP" dirty="0"/>
              <a:t>01:</a:t>
            </a:r>
          </a:p>
          <a:p>
            <a:endParaRPr kumimoji="1" lang="en-US" altLang="ja-JP" dirty="0"/>
          </a:p>
          <a:p>
            <a:endParaRPr lang="en-US" altLang="ja-JP" dirty="0"/>
          </a:p>
          <a:p>
            <a:endParaRPr kumimoji="1" lang="en-US" altLang="ja-JP" dirty="0"/>
          </a:p>
          <a:p>
            <a:endParaRPr lang="en-US" altLang="ja-JP" dirty="0"/>
          </a:p>
          <a:p>
            <a:r>
              <a:rPr kumimoji="1" lang="en-US" altLang="ja-JP" dirty="0"/>
              <a:t>02:</a:t>
            </a:r>
          </a:p>
          <a:p>
            <a:endParaRPr lang="en-US" altLang="ja-JP" dirty="0"/>
          </a:p>
          <a:p>
            <a:endParaRPr kumimoji="1" lang="en-US" altLang="ja-JP" dirty="0"/>
          </a:p>
          <a:p>
            <a:endParaRPr kumimoji="1" lang="en-US" altLang="ja-JP" dirty="0"/>
          </a:p>
          <a:p>
            <a:endParaRPr kumimoji="1" lang="ja-JP" altLang="en-US" dirty="0"/>
          </a:p>
        </p:txBody>
      </p:sp>
      <p:cxnSp>
        <p:nvCxnSpPr>
          <p:cNvPr id="15" name="直線コネクタ 14"/>
          <p:cNvCxnSpPr/>
          <p:nvPr/>
        </p:nvCxnSpPr>
        <p:spPr>
          <a:xfrm>
            <a:off x="8470840" y="1735405"/>
            <a:ext cx="33121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p:nvPr/>
        </p:nvCxnSpPr>
        <p:spPr>
          <a:xfrm flipH="1">
            <a:off x="4632960" y="1603306"/>
            <a:ext cx="3837880" cy="9836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1051560" y="2390022"/>
            <a:ext cx="2971800" cy="1200329"/>
          </a:xfrm>
          <a:prstGeom prst="rect">
            <a:avLst/>
          </a:prstGeom>
          <a:noFill/>
          <a:ln w="25400">
            <a:solidFill>
              <a:schemeClr val="accent1"/>
            </a:solidFill>
          </a:ln>
        </p:spPr>
        <p:txBody>
          <a:bodyPr wrap="square" rtlCol="0">
            <a:spAutoFit/>
          </a:bodyPr>
          <a:lstStyle/>
          <a:p>
            <a:r>
              <a:rPr lang="ja-JP" altLang="en-US" dirty="0"/>
              <a:t>タグラベル（</a:t>
            </a:r>
            <a:r>
              <a:rPr lang="en-US" altLang="ja-JP" dirty="0"/>
              <a:t>Tag</a:t>
            </a:r>
            <a:r>
              <a:rPr kumimoji="1" lang="en-US" altLang="ja-JP" dirty="0"/>
              <a:t>_ Label</a:t>
            </a:r>
            <a:r>
              <a:rPr kumimoji="1" lang="ja-JP" altLang="en-US" dirty="0"/>
              <a:t>）</a:t>
            </a:r>
            <a:endParaRPr kumimoji="1" lang="en-US" altLang="ja-JP" dirty="0"/>
          </a:p>
          <a:p>
            <a:endParaRPr lang="en-US" altLang="ja-JP" dirty="0"/>
          </a:p>
          <a:p>
            <a:endParaRPr kumimoji="1" lang="en-US" altLang="ja-JP" dirty="0"/>
          </a:p>
          <a:p>
            <a:endParaRPr kumimoji="1" lang="ja-JP" altLang="en-US" dirty="0"/>
          </a:p>
        </p:txBody>
      </p:sp>
      <p:pic>
        <p:nvPicPr>
          <p:cNvPr id="19" name="図 18"/>
          <p:cNvPicPr>
            <a:picLocks noChangeAspect="1"/>
          </p:cNvPicPr>
          <p:nvPr/>
        </p:nvPicPr>
        <p:blipFill>
          <a:blip r:embed="rId4"/>
          <a:stretch>
            <a:fillRect/>
          </a:stretch>
        </p:blipFill>
        <p:spPr>
          <a:xfrm>
            <a:off x="5274704" y="4996463"/>
            <a:ext cx="2941955" cy="350008"/>
          </a:xfrm>
          <a:prstGeom prst="rect">
            <a:avLst/>
          </a:prstGeom>
        </p:spPr>
      </p:pic>
      <p:pic>
        <p:nvPicPr>
          <p:cNvPr id="22" name="図 21"/>
          <p:cNvPicPr>
            <a:picLocks noChangeAspect="1"/>
          </p:cNvPicPr>
          <p:nvPr/>
        </p:nvPicPr>
        <p:blipFill>
          <a:blip r:embed="rId5"/>
          <a:stretch>
            <a:fillRect/>
          </a:stretch>
        </p:blipFill>
        <p:spPr>
          <a:xfrm>
            <a:off x="5299072" y="3611850"/>
            <a:ext cx="957264" cy="391190"/>
          </a:xfrm>
          <a:prstGeom prst="rect">
            <a:avLst/>
          </a:prstGeom>
        </p:spPr>
      </p:pic>
      <p:pic>
        <p:nvPicPr>
          <p:cNvPr id="23" name="図 22"/>
          <p:cNvPicPr>
            <a:picLocks noChangeAspect="1"/>
          </p:cNvPicPr>
          <p:nvPr/>
        </p:nvPicPr>
        <p:blipFill>
          <a:blip r:embed="rId6"/>
          <a:stretch>
            <a:fillRect/>
          </a:stretch>
        </p:blipFill>
        <p:spPr>
          <a:xfrm>
            <a:off x="5299072" y="4203588"/>
            <a:ext cx="1498313" cy="655512"/>
          </a:xfrm>
          <a:prstGeom prst="rect">
            <a:avLst/>
          </a:prstGeom>
        </p:spPr>
      </p:pic>
      <p:pic>
        <p:nvPicPr>
          <p:cNvPr id="24" name="図 23"/>
          <p:cNvPicPr>
            <a:picLocks noChangeAspect="1"/>
          </p:cNvPicPr>
          <p:nvPr/>
        </p:nvPicPr>
        <p:blipFill>
          <a:blip r:embed="rId7"/>
          <a:stretch>
            <a:fillRect/>
          </a:stretch>
        </p:blipFill>
        <p:spPr>
          <a:xfrm>
            <a:off x="7227870" y="5561198"/>
            <a:ext cx="979200" cy="984000"/>
          </a:xfrm>
          <a:prstGeom prst="rect">
            <a:avLst/>
          </a:prstGeom>
        </p:spPr>
      </p:pic>
      <p:pic>
        <p:nvPicPr>
          <p:cNvPr id="25" name="図 24"/>
          <p:cNvPicPr>
            <a:picLocks noChangeAspect="1"/>
          </p:cNvPicPr>
          <p:nvPr/>
        </p:nvPicPr>
        <p:blipFill>
          <a:blip r:embed="rId8"/>
          <a:stretch>
            <a:fillRect/>
          </a:stretch>
        </p:blipFill>
        <p:spPr>
          <a:xfrm>
            <a:off x="5299072" y="5621198"/>
            <a:ext cx="864000" cy="864000"/>
          </a:xfrm>
          <a:prstGeom prst="rect">
            <a:avLst/>
          </a:prstGeom>
        </p:spPr>
      </p:pic>
      <p:sp>
        <p:nvSpPr>
          <p:cNvPr id="26" name="テキスト ボックス 25"/>
          <p:cNvSpPr txBox="1"/>
          <p:nvPr/>
        </p:nvSpPr>
        <p:spPr>
          <a:xfrm>
            <a:off x="5204217" y="3051125"/>
            <a:ext cx="3082928" cy="3693319"/>
          </a:xfrm>
          <a:prstGeom prst="rect">
            <a:avLst/>
          </a:prstGeom>
          <a:noFill/>
          <a:ln>
            <a:solidFill>
              <a:schemeClr val="accent1"/>
            </a:solidFill>
          </a:ln>
        </p:spPr>
        <p:txBody>
          <a:bodyPr wrap="square" rtlCol="0">
            <a:spAutoFit/>
          </a:bodyPr>
          <a:lstStyle/>
          <a:p>
            <a:r>
              <a:rPr kumimoji="1" lang="ja-JP" altLang="en-US" dirty="0"/>
              <a:t>パターン（</a:t>
            </a:r>
            <a:r>
              <a:rPr kumimoji="1" lang="en-US" altLang="ja-JP" dirty="0"/>
              <a:t>Pattern</a:t>
            </a:r>
            <a:r>
              <a:rPr kumimoji="1" lang="ja-JP" altLang="en-US" dirty="0"/>
              <a:t>）</a:t>
            </a:r>
            <a:endParaRPr kumimoji="1" lang="en-US" altLang="ja-JP" dirty="0"/>
          </a:p>
          <a:p>
            <a:r>
              <a:rPr lang="en-US" altLang="ja-JP" dirty="0"/>
              <a:t>01:</a:t>
            </a:r>
          </a:p>
          <a:p>
            <a:endParaRPr kumimoji="1" lang="en-US" altLang="ja-JP" dirty="0"/>
          </a:p>
          <a:p>
            <a:r>
              <a:rPr lang="en-US" altLang="ja-JP" dirty="0"/>
              <a:t>02:</a:t>
            </a:r>
          </a:p>
          <a:p>
            <a:endParaRPr kumimoji="1" lang="en-US" altLang="ja-JP" dirty="0"/>
          </a:p>
          <a:p>
            <a:endParaRPr lang="en-US" altLang="ja-JP" dirty="0"/>
          </a:p>
          <a:p>
            <a:r>
              <a:rPr kumimoji="1" lang="en-US" altLang="ja-JP" dirty="0"/>
              <a:t>03:</a:t>
            </a:r>
          </a:p>
          <a:p>
            <a:endParaRPr lang="en-US" altLang="ja-JP" dirty="0"/>
          </a:p>
          <a:p>
            <a:r>
              <a:rPr kumimoji="1" lang="en-US" altLang="ja-JP" dirty="0"/>
              <a:t>04:                               05:</a:t>
            </a:r>
          </a:p>
          <a:p>
            <a:endParaRPr lang="en-US" altLang="ja-JP" dirty="0"/>
          </a:p>
          <a:p>
            <a:endParaRPr kumimoji="1" lang="en-US" altLang="ja-JP" dirty="0"/>
          </a:p>
          <a:p>
            <a:endParaRPr lang="en-US" altLang="ja-JP" dirty="0"/>
          </a:p>
          <a:p>
            <a:endParaRPr kumimoji="1" lang="ja-JP" altLang="en-US" dirty="0"/>
          </a:p>
        </p:txBody>
      </p:sp>
      <p:cxnSp>
        <p:nvCxnSpPr>
          <p:cNvPr id="28" name="直線コネクタ 27"/>
          <p:cNvCxnSpPr/>
          <p:nvPr/>
        </p:nvCxnSpPr>
        <p:spPr>
          <a:xfrm>
            <a:off x="5204217" y="3410117"/>
            <a:ext cx="3096503" cy="0"/>
          </a:xfrm>
          <a:prstGeom prst="line">
            <a:avLst/>
          </a:prstGeom>
        </p:spPr>
        <p:style>
          <a:lnRef idx="1">
            <a:schemeClr val="accent1"/>
          </a:lnRef>
          <a:fillRef idx="0">
            <a:schemeClr val="accent1"/>
          </a:fillRef>
          <a:effectRef idx="0">
            <a:schemeClr val="accent1"/>
          </a:effectRef>
          <a:fontRef idx="minor">
            <a:schemeClr val="tx1"/>
          </a:fontRef>
        </p:style>
      </p:cxnSp>
      <p:sp>
        <p:nvSpPr>
          <p:cNvPr id="30" name="テキスト ボックス 29"/>
          <p:cNvSpPr txBox="1"/>
          <p:nvPr/>
        </p:nvSpPr>
        <p:spPr>
          <a:xfrm>
            <a:off x="805120" y="4566878"/>
            <a:ext cx="3218240" cy="1477328"/>
          </a:xfrm>
          <a:prstGeom prst="rect">
            <a:avLst/>
          </a:prstGeom>
          <a:noFill/>
          <a:ln>
            <a:solidFill>
              <a:schemeClr val="accent1"/>
            </a:solidFill>
          </a:ln>
        </p:spPr>
        <p:txBody>
          <a:bodyPr wrap="square" rtlCol="0">
            <a:spAutoFit/>
          </a:bodyPr>
          <a:lstStyle/>
          <a:p>
            <a:r>
              <a:rPr kumimoji="1" lang="ja-JP" altLang="en-US" dirty="0"/>
              <a:t>内容種別（</a:t>
            </a:r>
            <a:r>
              <a:rPr kumimoji="1" lang="en-US" altLang="ja-JP" dirty="0"/>
              <a:t>Content Type</a:t>
            </a:r>
            <a:r>
              <a:rPr kumimoji="1" lang="ja-JP" altLang="en-US" dirty="0"/>
              <a:t>）</a:t>
            </a:r>
            <a:endParaRPr kumimoji="1" lang="en-US" altLang="ja-JP" dirty="0"/>
          </a:p>
          <a:p>
            <a:r>
              <a:rPr lang="en-US" altLang="ja-JP" dirty="0"/>
              <a:t>01: </a:t>
            </a:r>
            <a:r>
              <a:rPr lang="ja-JP" altLang="en-US" dirty="0"/>
              <a:t>文字列（</a:t>
            </a:r>
            <a:r>
              <a:rPr lang="en-US" altLang="ja-JP" dirty="0"/>
              <a:t>Text</a:t>
            </a:r>
            <a:r>
              <a:rPr lang="ja-JP" altLang="en-US" dirty="0"/>
              <a:t>）</a:t>
            </a:r>
            <a:endParaRPr lang="en-US" altLang="ja-JP" dirty="0"/>
          </a:p>
          <a:p>
            <a:r>
              <a:rPr kumimoji="1" lang="en-US" altLang="ja-JP" dirty="0"/>
              <a:t>02: </a:t>
            </a:r>
            <a:r>
              <a:rPr kumimoji="1" lang="ja-JP" altLang="en-US" dirty="0"/>
              <a:t>バーコード（</a:t>
            </a:r>
            <a:r>
              <a:rPr kumimoji="1" lang="en-US" altLang="ja-JP" dirty="0"/>
              <a:t>Bar Code</a:t>
            </a:r>
            <a:r>
              <a:rPr kumimoji="1" lang="ja-JP" altLang="en-US" dirty="0"/>
              <a:t>）</a:t>
            </a:r>
            <a:endParaRPr kumimoji="1" lang="en-US" altLang="ja-JP" dirty="0"/>
          </a:p>
          <a:p>
            <a:r>
              <a:rPr lang="en-US" altLang="ja-JP" dirty="0"/>
              <a:t>03: QR</a:t>
            </a:r>
            <a:r>
              <a:rPr lang="ja-JP" altLang="en-US" dirty="0"/>
              <a:t>コード（</a:t>
            </a:r>
            <a:r>
              <a:rPr lang="en-US" altLang="ja-JP" dirty="0"/>
              <a:t>QR Code</a:t>
            </a:r>
            <a:r>
              <a:rPr lang="ja-JP" altLang="en-US" dirty="0"/>
              <a:t>）</a:t>
            </a:r>
            <a:endParaRPr lang="en-US" altLang="ja-JP" dirty="0"/>
          </a:p>
          <a:p>
            <a:r>
              <a:rPr kumimoji="1" lang="en-US" altLang="ja-JP" dirty="0"/>
              <a:t>04: RFID</a:t>
            </a:r>
            <a:endParaRPr kumimoji="1" lang="ja-JP" altLang="en-US" dirty="0"/>
          </a:p>
        </p:txBody>
      </p:sp>
      <p:cxnSp>
        <p:nvCxnSpPr>
          <p:cNvPr id="32" name="直線コネクタ 31"/>
          <p:cNvCxnSpPr/>
          <p:nvPr/>
        </p:nvCxnSpPr>
        <p:spPr>
          <a:xfrm>
            <a:off x="805120" y="4859100"/>
            <a:ext cx="323748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p:nvPr/>
        </p:nvCxnSpPr>
        <p:spPr>
          <a:xfrm flipH="1" flipV="1">
            <a:off x="2601942" y="3348815"/>
            <a:ext cx="459612" cy="11917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p:nvPr/>
        </p:nvCxnSpPr>
        <p:spPr>
          <a:xfrm flipH="1" flipV="1">
            <a:off x="3642360" y="2771597"/>
            <a:ext cx="1561857" cy="4270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9276080" y="5171467"/>
            <a:ext cx="1832160" cy="1200329"/>
          </a:xfrm>
          <a:prstGeom prst="rect">
            <a:avLst/>
          </a:prstGeom>
          <a:noFill/>
          <a:ln>
            <a:solidFill>
              <a:schemeClr val="accent1"/>
            </a:solidFill>
          </a:ln>
        </p:spPr>
        <p:txBody>
          <a:bodyPr wrap="square" rtlCol="0">
            <a:spAutoFit/>
          </a:bodyPr>
          <a:lstStyle/>
          <a:p>
            <a:r>
              <a:rPr kumimoji="1" lang="en-US" altLang="ja-JP" dirty="0"/>
              <a:t>AIDC Contents</a:t>
            </a:r>
          </a:p>
          <a:p>
            <a:r>
              <a:rPr lang="en-US" altLang="ja-JP" dirty="0"/>
              <a:t>Identifier</a:t>
            </a:r>
          </a:p>
          <a:p>
            <a:r>
              <a:rPr kumimoji="1" lang="en-US" altLang="ja-JP" dirty="0"/>
              <a:t>Name</a:t>
            </a:r>
          </a:p>
          <a:p>
            <a:r>
              <a:rPr lang="en-US" altLang="ja-JP" dirty="0"/>
              <a:t>Text</a:t>
            </a:r>
            <a:endParaRPr kumimoji="1" lang="ja-JP" altLang="en-US" dirty="0"/>
          </a:p>
        </p:txBody>
      </p:sp>
      <p:cxnSp>
        <p:nvCxnSpPr>
          <p:cNvPr id="41" name="直線矢印コネクタ 40"/>
          <p:cNvCxnSpPr/>
          <p:nvPr/>
        </p:nvCxnSpPr>
        <p:spPr>
          <a:xfrm flipH="1">
            <a:off x="8056880" y="5561198"/>
            <a:ext cx="1219200" cy="8105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flipV="1">
            <a:off x="9276080" y="5445760"/>
            <a:ext cx="1832160" cy="10160"/>
          </a:xfrm>
          <a:prstGeom prst="line">
            <a:avLst/>
          </a:prstGeom>
        </p:spPr>
        <p:style>
          <a:lnRef idx="1">
            <a:schemeClr val="accent1"/>
          </a:lnRef>
          <a:fillRef idx="0">
            <a:schemeClr val="accent1"/>
          </a:fillRef>
          <a:effectRef idx="0">
            <a:schemeClr val="accent1"/>
          </a:effectRef>
          <a:fontRef idx="minor">
            <a:schemeClr val="tx1"/>
          </a:fontRef>
        </p:style>
      </p:cxnSp>
      <p:sp>
        <p:nvSpPr>
          <p:cNvPr id="45" name="テキスト ボックス 44"/>
          <p:cNvSpPr txBox="1"/>
          <p:nvPr/>
        </p:nvSpPr>
        <p:spPr>
          <a:xfrm>
            <a:off x="294640" y="182880"/>
            <a:ext cx="4585704" cy="584775"/>
          </a:xfrm>
          <a:prstGeom prst="rect">
            <a:avLst/>
          </a:prstGeom>
          <a:solidFill>
            <a:schemeClr val="accent1">
              <a:lumMod val="40000"/>
              <a:lumOff val="60000"/>
            </a:schemeClr>
          </a:solidFill>
        </p:spPr>
        <p:txBody>
          <a:bodyPr wrap="square" rtlCol="0">
            <a:spAutoFit/>
          </a:bodyPr>
          <a:lstStyle/>
          <a:p>
            <a:r>
              <a:rPr kumimoji="1" lang="ja-JP" altLang="en-US" sz="3200" dirty="0"/>
              <a:t>現品票モデルイメージ</a:t>
            </a:r>
            <a:endParaRPr kumimoji="1" lang="en-US" altLang="ja-JP" sz="3200" dirty="0"/>
          </a:p>
        </p:txBody>
      </p:sp>
      <p:sp>
        <p:nvSpPr>
          <p:cNvPr id="46" name="テキスト ボックス 45"/>
          <p:cNvSpPr txBox="1"/>
          <p:nvPr/>
        </p:nvSpPr>
        <p:spPr>
          <a:xfrm>
            <a:off x="8724840" y="6414235"/>
            <a:ext cx="3322320" cy="276999"/>
          </a:xfrm>
          <a:prstGeom prst="rect">
            <a:avLst/>
          </a:prstGeom>
          <a:noFill/>
        </p:spPr>
        <p:txBody>
          <a:bodyPr wrap="square" rtlCol="0">
            <a:spAutoFit/>
          </a:bodyPr>
          <a:lstStyle/>
          <a:p>
            <a:r>
              <a:rPr kumimoji="1" lang="en-US" altLang="ja-JP" sz="1200" dirty="0"/>
              <a:t>* AIDC : Automatic Identification and Data Capture</a:t>
            </a:r>
            <a:endParaRPr kumimoji="1" lang="ja-JP" altLang="en-US" sz="1200" dirty="0"/>
          </a:p>
        </p:txBody>
      </p:sp>
      <p:sp>
        <p:nvSpPr>
          <p:cNvPr id="47" name="テキスト ボックス 46"/>
          <p:cNvSpPr txBox="1"/>
          <p:nvPr/>
        </p:nvSpPr>
        <p:spPr>
          <a:xfrm>
            <a:off x="805120" y="2106712"/>
            <a:ext cx="1283520" cy="369332"/>
          </a:xfrm>
          <a:prstGeom prst="rect">
            <a:avLst/>
          </a:prstGeom>
          <a:noFill/>
        </p:spPr>
        <p:txBody>
          <a:bodyPr wrap="square" rtlCol="0">
            <a:spAutoFit/>
          </a:bodyPr>
          <a:lstStyle/>
          <a:p>
            <a:r>
              <a:rPr kumimoji="1" lang="en-US" altLang="ja-JP" dirty="0"/>
              <a:t>(1..n)</a:t>
            </a:r>
            <a:endParaRPr kumimoji="1" lang="ja-JP" altLang="en-US" dirty="0"/>
          </a:p>
        </p:txBody>
      </p:sp>
      <p:sp>
        <p:nvSpPr>
          <p:cNvPr id="48" name="テキスト ボックス 47"/>
          <p:cNvSpPr txBox="1"/>
          <p:nvPr/>
        </p:nvSpPr>
        <p:spPr>
          <a:xfrm>
            <a:off x="8481390" y="5402299"/>
            <a:ext cx="1283520" cy="369332"/>
          </a:xfrm>
          <a:prstGeom prst="rect">
            <a:avLst/>
          </a:prstGeom>
          <a:noFill/>
        </p:spPr>
        <p:txBody>
          <a:bodyPr wrap="square" rtlCol="0">
            <a:spAutoFit/>
          </a:bodyPr>
          <a:lstStyle/>
          <a:p>
            <a:r>
              <a:rPr kumimoji="1" lang="en-US" altLang="ja-JP" dirty="0"/>
              <a:t>(0..n)</a:t>
            </a:r>
            <a:endParaRPr kumimoji="1" lang="ja-JP" altLang="en-US" dirty="0"/>
          </a:p>
        </p:txBody>
      </p:sp>
      <p:sp>
        <p:nvSpPr>
          <p:cNvPr id="49" name="テキスト ボックス 48"/>
          <p:cNvSpPr txBox="1"/>
          <p:nvPr/>
        </p:nvSpPr>
        <p:spPr>
          <a:xfrm>
            <a:off x="1486753" y="2962772"/>
            <a:ext cx="2142031" cy="646331"/>
          </a:xfrm>
          <a:prstGeom prst="rect">
            <a:avLst/>
          </a:prstGeom>
          <a:noFill/>
          <a:ln>
            <a:solidFill>
              <a:schemeClr val="accent1"/>
            </a:solidFill>
          </a:ln>
        </p:spPr>
        <p:txBody>
          <a:bodyPr wrap="square" rtlCol="0">
            <a:spAutoFit/>
          </a:bodyPr>
          <a:lstStyle/>
          <a:p>
            <a:r>
              <a:rPr kumimoji="1" lang="ja-JP" altLang="en-US" dirty="0"/>
              <a:t>ラベル（</a:t>
            </a:r>
            <a:r>
              <a:rPr kumimoji="1" lang="en-US" altLang="ja-JP" dirty="0"/>
              <a:t>Label</a:t>
            </a:r>
            <a:r>
              <a:rPr kumimoji="1" lang="ja-JP" altLang="en-US" dirty="0"/>
              <a:t>）</a:t>
            </a:r>
            <a:r>
              <a:rPr kumimoji="1" lang="en-US" altLang="ja-JP" dirty="0"/>
              <a:t> </a:t>
            </a:r>
            <a:r>
              <a:rPr kumimoji="1" lang="ja-JP" altLang="en-US" dirty="0"/>
              <a:t>内容（</a:t>
            </a:r>
            <a:r>
              <a:rPr kumimoji="1" lang="en-US" altLang="ja-JP" dirty="0"/>
              <a:t>Content</a:t>
            </a:r>
            <a:r>
              <a:rPr kumimoji="1" lang="ja-JP" altLang="en-US" dirty="0"/>
              <a:t>）</a:t>
            </a:r>
          </a:p>
        </p:txBody>
      </p:sp>
      <p:cxnSp>
        <p:nvCxnSpPr>
          <p:cNvPr id="51" name="直線矢印コネクタ 50"/>
          <p:cNvCxnSpPr>
            <a:endCxn id="49" idx="3"/>
          </p:cNvCxnSpPr>
          <p:nvPr/>
        </p:nvCxnSpPr>
        <p:spPr>
          <a:xfrm flipH="1" flipV="1">
            <a:off x="3628784" y="3285938"/>
            <a:ext cx="1670288" cy="10799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4" name="テキスト ボックス 53"/>
          <p:cNvSpPr txBox="1"/>
          <p:nvPr/>
        </p:nvSpPr>
        <p:spPr>
          <a:xfrm>
            <a:off x="1363160" y="2676996"/>
            <a:ext cx="1283520" cy="369332"/>
          </a:xfrm>
          <a:prstGeom prst="rect">
            <a:avLst/>
          </a:prstGeom>
          <a:noFill/>
        </p:spPr>
        <p:txBody>
          <a:bodyPr wrap="square" rtlCol="0">
            <a:spAutoFit/>
          </a:bodyPr>
          <a:lstStyle/>
          <a:p>
            <a:r>
              <a:rPr kumimoji="1" lang="en-US" altLang="ja-JP" dirty="0"/>
              <a:t>(1..n)</a:t>
            </a:r>
            <a:endParaRPr kumimoji="1" lang="ja-JP" altLang="en-US" dirty="0"/>
          </a:p>
        </p:txBody>
      </p:sp>
    </p:spTree>
    <p:extLst>
      <p:ext uri="{BB962C8B-B14F-4D97-AF65-F5344CB8AC3E}">
        <p14:creationId xmlns:p14="http://schemas.microsoft.com/office/powerpoint/2010/main" val="21177043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826142" y="858893"/>
            <a:ext cx="5622275" cy="5221493"/>
          </a:xfrm>
          <a:prstGeom prst="rect">
            <a:avLst/>
          </a:prstGeom>
        </p:spPr>
      </p:pic>
      <p:pic>
        <p:nvPicPr>
          <p:cNvPr id="3" name="図 2"/>
          <p:cNvPicPr>
            <a:picLocks noChangeAspect="1"/>
          </p:cNvPicPr>
          <p:nvPr/>
        </p:nvPicPr>
        <p:blipFill>
          <a:blip r:embed="rId3"/>
          <a:stretch>
            <a:fillRect/>
          </a:stretch>
        </p:blipFill>
        <p:spPr>
          <a:xfrm>
            <a:off x="5909040" y="610919"/>
            <a:ext cx="4214400" cy="1809600"/>
          </a:xfrm>
          <a:prstGeom prst="rect">
            <a:avLst/>
          </a:prstGeom>
        </p:spPr>
      </p:pic>
      <p:pic>
        <p:nvPicPr>
          <p:cNvPr id="4" name="図 3"/>
          <p:cNvPicPr>
            <a:picLocks noChangeAspect="1"/>
          </p:cNvPicPr>
          <p:nvPr/>
        </p:nvPicPr>
        <p:blipFill>
          <a:blip r:embed="rId4"/>
          <a:stretch>
            <a:fillRect/>
          </a:stretch>
        </p:blipFill>
        <p:spPr>
          <a:xfrm>
            <a:off x="6864080" y="2611918"/>
            <a:ext cx="4224000" cy="811200"/>
          </a:xfrm>
          <a:prstGeom prst="rect">
            <a:avLst/>
          </a:prstGeom>
        </p:spPr>
      </p:pic>
      <p:pic>
        <p:nvPicPr>
          <p:cNvPr id="5" name="図 4"/>
          <p:cNvPicPr>
            <a:picLocks noChangeAspect="1"/>
          </p:cNvPicPr>
          <p:nvPr/>
        </p:nvPicPr>
        <p:blipFill>
          <a:blip r:embed="rId5"/>
          <a:stretch>
            <a:fillRect/>
          </a:stretch>
        </p:blipFill>
        <p:spPr>
          <a:xfrm>
            <a:off x="8016240" y="3778600"/>
            <a:ext cx="3465600" cy="2755200"/>
          </a:xfrm>
          <a:prstGeom prst="rect">
            <a:avLst/>
          </a:prstGeom>
        </p:spPr>
      </p:pic>
    </p:spTree>
    <p:extLst>
      <p:ext uri="{BB962C8B-B14F-4D97-AF65-F5344CB8AC3E}">
        <p14:creationId xmlns:p14="http://schemas.microsoft.com/office/powerpoint/2010/main" val="21517231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959999" y="1177800"/>
            <a:ext cx="10272001" cy="4502400"/>
          </a:xfrm>
          <a:prstGeom prst="rect">
            <a:avLst/>
          </a:prstGeom>
        </p:spPr>
      </p:pic>
    </p:spTree>
    <p:extLst>
      <p:ext uri="{BB962C8B-B14F-4D97-AF65-F5344CB8AC3E}">
        <p14:creationId xmlns:p14="http://schemas.microsoft.com/office/powerpoint/2010/main" val="7528348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49382" y="169369"/>
            <a:ext cx="2507672" cy="369332"/>
          </a:xfrm>
          <a:prstGeom prst="rect">
            <a:avLst/>
          </a:prstGeom>
          <a:noFill/>
          <a:ln>
            <a:solidFill>
              <a:schemeClr val="accent1"/>
            </a:solidFill>
          </a:ln>
        </p:spPr>
        <p:txBody>
          <a:bodyPr wrap="square" rtlCol="0">
            <a:spAutoFit/>
          </a:bodyPr>
          <a:lstStyle/>
          <a:p>
            <a:pPr algn="ctr"/>
            <a:r>
              <a:rPr kumimoji="1" lang="ja-JP" altLang="en-US" dirty="0"/>
              <a:t>リクワイアメント３</a:t>
            </a:r>
          </a:p>
        </p:txBody>
      </p:sp>
      <p:sp>
        <p:nvSpPr>
          <p:cNvPr id="3" name="正方形/長方形 2"/>
          <p:cNvSpPr/>
          <p:nvPr/>
        </p:nvSpPr>
        <p:spPr>
          <a:xfrm>
            <a:off x="3754581" y="538701"/>
            <a:ext cx="4230645" cy="584775"/>
          </a:xfrm>
          <a:prstGeom prst="rect">
            <a:avLst/>
          </a:prstGeom>
        </p:spPr>
        <p:txBody>
          <a:bodyPr wrap="none">
            <a:spAutoFit/>
          </a:bodyPr>
          <a:lstStyle/>
          <a:p>
            <a:r>
              <a:rPr lang="en-US" altLang="ja-JP" sz="3200" dirty="0"/>
              <a:t>VMI</a:t>
            </a:r>
            <a:r>
              <a:rPr lang="ja-JP" altLang="en-US" sz="3200" dirty="0"/>
              <a:t>プロセスへの適用</a:t>
            </a:r>
          </a:p>
        </p:txBody>
      </p:sp>
      <p:sp>
        <p:nvSpPr>
          <p:cNvPr id="4" name="テキスト ボックス 3"/>
          <p:cNvSpPr txBox="1"/>
          <p:nvPr/>
        </p:nvSpPr>
        <p:spPr>
          <a:xfrm>
            <a:off x="5271656" y="1454728"/>
            <a:ext cx="6781800" cy="646331"/>
          </a:xfrm>
          <a:prstGeom prst="rect">
            <a:avLst/>
          </a:prstGeom>
          <a:noFill/>
        </p:spPr>
        <p:txBody>
          <a:bodyPr wrap="square" rtlCol="0">
            <a:spAutoFit/>
          </a:bodyPr>
          <a:lstStyle/>
          <a:p>
            <a:r>
              <a:rPr kumimoji="1" lang="en-US" altLang="ja-JP" dirty="0"/>
              <a:t>VMI : Vender Managed Inventory</a:t>
            </a:r>
          </a:p>
          <a:p>
            <a:r>
              <a:rPr lang="ja-JP" altLang="en-US" dirty="0"/>
              <a:t>航空機宇宙業界（</a:t>
            </a:r>
            <a:r>
              <a:rPr lang="en-US" altLang="ja-JP" dirty="0"/>
              <a:t>BAI: Boost Aero</a:t>
            </a:r>
            <a:r>
              <a:rPr lang="ja-JP" altLang="en-US" dirty="0"/>
              <a:t> </a:t>
            </a:r>
            <a:r>
              <a:rPr lang="en-US" altLang="ja-JP" dirty="0"/>
              <a:t>International</a:t>
            </a:r>
            <a:r>
              <a:rPr lang="ja-JP" altLang="en-US" dirty="0"/>
              <a:t>）より提案</a:t>
            </a:r>
            <a:endParaRPr kumimoji="1" lang="ja-JP" altLang="en-US" dirty="0"/>
          </a:p>
        </p:txBody>
      </p:sp>
      <p:sp>
        <p:nvSpPr>
          <p:cNvPr id="5" name="テキスト ボックス 4"/>
          <p:cNvSpPr txBox="1"/>
          <p:nvPr/>
        </p:nvSpPr>
        <p:spPr>
          <a:xfrm>
            <a:off x="1163782" y="2590800"/>
            <a:ext cx="9670473" cy="2554545"/>
          </a:xfrm>
          <a:prstGeom prst="rect">
            <a:avLst/>
          </a:prstGeom>
          <a:solidFill>
            <a:srgbClr val="FFFF00"/>
          </a:solidFill>
          <a:ln>
            <a:solidFill>
              <a:schemeClr val="accent1"/>
            </a:solidFill>
          </a:ln>
        </p:spPr>
        <p:txBody>
          <a:bodyPr wrap="square" rtlCol="0">
            <a:spAutoFit/>
          </a:bodyPr>
          <a:lstStyle/>
          <a:p>
            <a:r>
              <a:rPr kumimoji="1" lang="ja-JP" altLang="en-US" sz="2000" dirty="0"/>
              <a:t>３．１　委託</a:t>
            </a:r>
            <a:r>
              <a:rPr lang="en-US" altLang="ja-JP" sz="2000" dirty="0"/>
              <a:t>VMI</a:t>
            </a:r>
            <a:r>
              <a:rPr lang="ja-JP" altLang="en-US" sz="2000" dirty="0"/>
              <a:t>（</a:t>
            </a:r>
            <a:r>
              <a:rPr lang="en-US" altLang="ja-JP" sz="2000" dirty="0"/>
              <a:t>Consigned VMI</a:t>
            </a:r>
            <a:r>
              <a:rPr lang="ja-JP" altLang="en-US" sz="2000" dirty="0"/>
              <a:t>：使用量に基づくインボイス）のための使用料レポート（</a:t>
            </a:r>
            <a:r>
              <a:rPr lang="en-US" altLang="ja-JP" sz="2000" dirty="0"/>
              <a:t>Consumption Report</a:t>
            </a:r>
            <a:r>
              <a:rPr lang="ja-JP" altLang="en-US" sz="2000" dirty="0"/>
              <a:t>）メッセージの提案</a:t>
            </a:r>
            <a:endParaRPr lang="en-US" altLang="ja-JP" sz="2000" dirty="0"/>
          </a:p>
          <a:p>
            <a:endParaRPr kumimoji="1" lang="en-US" altLang="ja-JP" sz="2000" dirty="0"/>
          </a:p>
          <a:p>
            <a:r>
              <a:rPr lang="ja-JP" altLang="en-US" sz="2000" dirty="0"/>
              <a:t>＊買手が使用量を報告し、売手がそれに基づき請求を行うとともに、在庫予測を行う。</a:t>
            </a:r>
            <a:endParaRPr lang="en-US" altLang="ja-JP" sz="2000" dirty="0"/>
          </a:p>
          <a:p>
            <a:endParaRPr kumimoji="1" lang="en-US" altLang="ja-JP" sz="2000" dirty="0"/>
          </a:p>
          <a:p>
            <a:r>
              <a:rPr lang="en-US" altLang="ja-JP" sz="2000" dirty="0">
                <a:sym typeface="Wingdings" panose="05000000000000000000" pitchFamily="2" charset="2"/>
              </a:rPr>
              <a:t></a:t>
            </a:r>
            <a:r>
              <a:rPr lang="ja-JP" altLang="en-US" sz="2000" dirty="0">
                <a:sym typeface="Wingdings" panose="05000000000000000000" pitchFamily="2" charset="2"/>
              </a:rPr>
              <a:t>業務要件仕様（</a:t>
            </a:r>
            <a:r>
              <a:rPr lang="en-US" altLang="ja-JP" sz="2000" dirty="0">
                <a:sym typeface="Wingdings" panose="05000000000000000000" pitchFamily="2" charset="2"/>
              </a:rPr>
              <a:t>BRS</a:t>
            </a:r>
            <a:r>
              <a:rPr lang="ja-JP" altLang="en-US" sz="2000" dirty="0">
                <a:sym typeface="Wingdings" panose="05000000000000000000" pitchFamily="2" charset="2"/>
              </a:rPr>
              <a:t>）が提出された。</a:t>
            </a:r>
            <a:endParaRPr lang="en-US" altLang="ja-JP" sz="2000" dirty="0">
              <a:sym typeface="Wingdings" panose="05000000000000000000" pitchFamily="2" charset="2"/>
            </a:endParaRPr>
          </a:p>
          <a:p>
            <a:r>
              <a:rPr kumimoji="1" lang="en-US" altLang="ja-JP" sz="2000" dirty="0">
                <a:sym typeface="Wingdings" panose="05000000000000000000" pitchFamily="2" charset="2"/>
              </a:rPr>
              <a:t></a:t>
            </a:r>
            <a:r>
              <a:rPr kumimoji="1" lang="ja-JP" altLang="en-US" sz="2000" dirty="0">
                <a:sym typeface="Wingdings" panose="05000000000000000000" pitchFamily="2" charset="2"/>
              </a:rPr>
              <a:t>データモデルの提出を待って審議される予定。</a:t>
            </a:r>
            <a:endParaRPr kumimoji="1" lang="ja-JP" altLang="en-US" sz="2000" dirty="0"/>
          </a:p>
        </p:txBody>
      </p:sp>
    </p:spTree>
    <p:extLst>
      <p:ext uri="{BB962C8B-B14F-4D97-AF65-F5344CB8AC3E}">
        <p14:creationId xmlns:p14="http://schemas.microsoft.com/office/powerpoint/2010/main" val="9577210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49382" y="169369"/>
            <a:ext cx="2507672" cy="369332"/>
          </a:xfrm>
          <a:prstGeom prst="rect">
            <a:avLst/>
          </a:prstGeom>
          <a:noFill/>
          <a:ln>
            <a:solidFill>
              <a:schemeClr val="accent1"/>
            </a:solidFill>
          </a:ln>
        </p:spPr>
        <p:txBody>
          <a:bodyPr wrap="square" rtlCol="0">
            <a:spAutoFit/>
          </a:bodyPr>
          <a:lstStyle/>
          <a:p>
            <a:pPr algn="ctr"/>
            <a:r>
              <a:rPr kumimoji="1" lang="ja-JP" altLang="en-US" dirty="0"/>
              <a:t>リクワイアメント４</a:t>
            </a:r>
          </a:p>
        </p:txBody>
      </p:sp>
      <p:sp>
        <p:nvSpPr>
          <p:cNvPr id="3" name="正方形/長方形 2"/>
          <p:cNvSpPr/>
          <p:nvPr/>
        </p:nvSpPr>
        <p:spPr>
          <a:xfrm>
            <a:off x="2623735" y="672599"/>
            <a:ext cx="6750566" cy="584775"/>
          </a:xfrm>
          <a:prstGeom prst="rect">
            <a:avLst/>
          </a:prstGeom>
        </p:spPr>
        <p:txBody>
          <a:bodyPr wrap="none">
            <a:spAutoFit/>
          </a:bodyPr>
          <a:lstStyle/>
          <a:p>
            <a:r>
              <a:rPr lang="ja-JP" altLang="en-US" sz="3200" dirty="0"/>
              <a:t>多重構造サプライチェーンへの適用</a:t>
            </a:r>
          </a:p>
        </p:txBody>
      </p:sp>
      <p:sp>
        <p:nvSpPr>
          <p:cNvPr id="5" name="テキスト ボックス 4"/>
          <p:cNvSpPr txBox="1"/>
          <p:nvPr/>
        </p:nvSpPr>
        <p:spPr>
          <a:xfrm>
            <a:off x="1163781" y="1898073"/>
            <a:ext cx="9670473" cy="2246769"/>
          </a:xfrm>
          <a:prstGeom prst="rect">
            <a:avLst/>
          </a:prstGeom>
          <a:noFill/>
          <a:ln>
            <a:solidFill>
              <a:schemeClr val="accent1"/>
            </a:solidFill>
          </a:ln>
        </p:spPr>
        <p:txBody>
          <a:bodyPr wrap="square" rtlCol="0">
            <a:spAutoFit/>
          </a:bodyPr>
          <a:lstStyle/>
          <a:p>
            <a:r>
              <a:rPr lang="ja-JP" altLang="en-US" sz="2000" dirty="0"/>
              <a:t>４</a:t>
            </a:r>
            <a:r>
              <a:rPr kumimoji="1" lang="ja-JP" altLang="en-US" sz="2000" dirty="0"/>
              <a:t>．１　取引（直接の売手・買手／出荷元・出荷先）の元となる需要家（サプライチェーン階層の上位）情報を指定する。</a:t>
            </a:r>
            <a:endParaRPr lang="en-US" altLang="ja-JP" sz="2000" dirty="0"/>
          </a:p>
          <a:p>
            <a:endParaRPr kumimoji="1" lang="en-US" altLang="ja-JP" sz="2000" dirty="0"/>
          </a:p>
          <a:p>
            <a:r>
              <a:rPr kumimoji="1" lang="ja-JP" altLang="en-US" sz="2000" dirty="0"/>
              <a:t>既存の</a:t>
            </a:r>
            <a:r>
              <a:rPr kumimoji="1" lang="en-US" altLang="ja-JP" sz="2000" dirty="0"/>
              <a:t>CIS_ Supply Chain_ Trade Agreement. Product End User. CI_ Trade_ Party</a:t>
            </a:r>
            <a:r>
              <a:rPr kumimoji="1" lang="ja-JP" altLang="en-US" sz="2000" dirty="0"/>
              <a:t>を使用する。</a:t>
            </a:r>
            <a:endParaRPr kumimoji="1" lang="en-US" altLang="ja-JP" sz="2000" dirty="0"/>
          </a:p>
          <a:p>
            <a:endParaRPr kumimoji="1" lang="en-US" altLang="ja-JP" sz="2000" dirty="0"/>
          </a:p>
          <a:p>
            <a:r>
              <a:rPr lang="en-US" altLang="ja-JP" sz="2000" dirty="0">
                <a:sym typeface="Wingdings" panose="05000000000000000000" pitchFamily="2" charset="2"/>
              </a:rPr>
              <a:t></a:t>
            </a:r>
            <a:r>
              <a:rPr lang="ja-JP" altLang="en-US" sz="2000" dirty="0">
                <a:sym typeface="Wingdings" panose="05000000000000000000" pitchFamily="2" charset="2"/>
              </a:rPr>
              <a:t>要求取り下げ</a:t>
            </a:r>
            <a:endParaRPr lang="en-US" altLang="ja-JP" sz="2000" dirty="0">
              <a:sym typeface="Wingdings" panose="05000000000000000000" pitchFamily="2" charset="2"/>
            </a:endParaRPr>
          </a:p>
        </p:txBody>
      </p:sp>
      <p:cxnSp>
        <p:nvCxnSpPr>
          <p:cNvPr id="6" name="直線コネクタ 5"/>
          <p:cNvCxnSpPr/>
          <p:nvPr/>
        </p:nvCxnSpPr>
        <p:spPr>
          <a:xfrm flipV="1">
            <a:off x="1163781" y="2052320"/>
            <a:ext cx="9483899" cy="14574"/>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V="1">
            <a:off x="1163780" y="2353409"/>
            <a:ext cx="4668060" cy="728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1163780" y="2994108"/>
            <a:ext cx="9483899" cy="14574"/>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flipV="1">
            <a:off x="1163780" y="3287910"/>
            <a:ext cx="1792780" cy="43191"/>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flipV="1">
            <a:off x="1316180" y="3887442"/>
            <a:ext cx="1792780" cy="43191"/>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39106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49382" y="169369"/>
            <a:ext cx="2507672" cy="369332"/>
          </a:xfrm>
          <a:prstGeom prst="rect">
            <a:avLst/>
          </a:prstGeom>
          <a:noFill/>
          <a:ln>
            <a:solidFill>
              <a:schemeClr val="accent1"/>
            </a:solidFill>
          </a:ln>
        </p:spPr>
        <p:txBody>
          <a:bodyPr wrap="square" rtlCol="0">
            <a:spAutoFit/>
          </a:bodyPr>
          <a:lstStyle/>
          <a:p>
            <a:pPr algn="ctr"/>
            <a:r>
              <a:rPr kumimoji="1" lang="ja-JP" altLang="en-US" dirty="0"/>
              <a:t>リクワイアメント５</a:t>
            </a:r>
          </a:p>
        </p:txBody>
      </p:sp>
      <p:sp>
        <p:nvSpPr>
          <p:cNvPr id="3" name="正方形/長方形 2"/>
          <p:cNvSpPr/>
          <p:nvPr/>
        </p:nvSpPr>
        <p:spPr>
          <a:xfrm>
            <a:off x="2623735" y="672599"/>
            <a:ext cx="7160935" cy="584775"/>
          </a:xfrm>
          <a:prstGeom prst="rect">
            <a:avLst/>
          </a:prstGeom>
        </p:spPr>
        <p:txBody>
          <a:bodyPr wrap="none">
            <a:spAutoFit/>
          </a:bodyPr>
          <a:lstStyle/>
          <a:p>
            <a:r>
              <a:rPr lang="ja-JP" altLang="en-US" sz="3200" dirty="0"/>
              <a:t>支給品有のサプライチェーンへの適用</a:t>
            </a:r>
          </a:p>
        </p:txBody>
      </p:sp>
      <p:sp>
        <p:nvSpPr>
          <p:cNvPr id="5" name="テキスト ボックス 4"/>
          <p:cNvSpPr txBox="1"/>
          <p:nvPr/>
        </p:nvSpPr>
        <p:spPr>
          <a:xfrm>
            <a:off x="1163781" y="1898073"/>
            <a:ext cx="9670473" cy="1631216"/>
          </a:xfrm>
          <a:prstGeom prst="rect">
            <a:avLst/>
          </a:prstGeom>
          <a:noFill/>
          <a:ln>
            <a:solidFill>
              <a:schemeClr val="accent1"/>
            </a:solidFill>
          </a:ln>
        </p:spPr>
        <p:txBody>
          <a:bodyPr wrap="square" rtlCol="0">
            <a:spAutoFit/>
          </a:bodyPr>
          <a:lstStyle/>
          <a:p>
            <a:r>
              <a:rPr lang="ja-JP" altLang="en-US" sz="2000" dirty="0"/>
              <a:t>５</a:t>
            </a:r>
            <a:r>
              <a:rPr kumimoji="1" lang="ja-JP" altLang="en-US" sz="2000" dirty="0"/>
              <a:t>．１　支給品プロセスかどうかを指定する。</a:t>
            </a:r>
            <a:endParaRPr lang="en-US" altLang="ja-JP" sz="2000" dirty="0"/>
          </a:p>
          <a:p>
            <a:endParaRPr kumimoji="1" lang="en-US" altLang="ja-JP" sz="2000" dirty="0"/>
          </a:p>
          <a:p>
            <a:r>
              <a:rPr kumimoji="1" lang="ja-JP" altLang="en-US" sz="2000" dirty="0"/>
              <a:t>既存の</a:t>
            </a:r>
            <a:r>
              <a:rPr kumimoji="1" lang="en-US" altLang="ja-JP" sz="2000" dirty="0"/>
              <a:t>CI_ Exchanged Document_ Context</a:t>
            </a:r>
            <a:r>
              <a:rPr kumimoji="1" lang="ja-JP" altLang="en-US" sz="2000" dirty="0"/>
              <a:t>により指定する。</a:t>
            </a:r>
            <a:endParaRPr kumimoji="1" lang="en-US" altLang="ja-JP" sz="2000" dirty="0"/>
          </a:p>
          <a:p>
            <a:endParaRPr kumimoji="1" lang="en-US" altLang="ja-JP" sz="2000" dirty="0"/>
          </a:p>
          <a:p>
            <a:r>
              <a:rPr lang="en-US" altLang="ja-JP" sz="2000" dirty="0">
                <a:sym typeface="Wingdings" panose="05000000000000000000" pitchFamily="2" charset="2"/>
              </a:rPr>
              <a:t></a:t>
            </a:r>
            <a:r>
              <a:rPr lang="ja-JP" altLang="en-US" sz="2000" dirty="0">
                <a:sym typeface="Wingdings" panose="05000000000000000000" pitchFamily="2" charset="2"/>
              </a:rPr>
              <a:t>要求取り下げ</a:t>
            </a:r>
            <a:endParaRPr lang="en-US" altLang="ja-JP" sz="2000" dirty="0">
              <a:sym typeface="Wingdings" panose="05000000000000000000" pitchFamily="2" charset="2"/>
            </a:endParaRPr>
          </a:p>
        </p:txBody>
      </p:sp>
      <p:cxnSp>
        <p:nvCxnSpPr>
          <p:cNvPr id="6" name="直線コネクタ 5"/>
          <p:cNvCxnSpPr/>
          <p:nvPr/>
        </p:nvCxnSpPr>
        <p:spPr>
          <a:xfrm flipV="1">
            <a:off x="1163780" y="3287910"/>
            <a:ext cx="1792780" cy="43191"/>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V="1">
            <a:off x="1275540" y="2082800"/>
            <a:ext cx="5206540" cy="18942"/>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1275540" y="2685355"/>
            <a:ext cx="6700060" cy="17125"/>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67102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49382" y="169369"/>
            <a:ext cx="2507672" cy="369332"/>
          </a:xfrm>
          <a:prstGeom prst="rect">
            <a:avLst/>
          </a:prstGeom>
          <a:noFill/>
          <a:ln>
            <a:solidFill>
              <a:schemeClr val="accent1"/>
            </a:solidFill>
          </a:ln>
        </p:spPr>
        <p:txBody>
          <a:bodyPr wrap="square" rtlCol="0">
            <a:spAutoFit/>
          </a:bodyPr>
          <a:lstStyle/>
          <a:p>
            <a:pPr algn="ctr"/>
            <a:r>
              <a:rPr kumimoji="1" lang="ja-JP" altLang="en-US" dirty="0"/>
              <a:t>リクワイアメント６</a:t>
            </a:r>
          </a:p>
        </p:txBody>
      </p:sp>
      <p:sp>
        <p:nvSpPr>
          <p:cNvPr id="3" name="正方形/長方形 2"/>
          <p:cNvSpPr/>
          <p:nvPr/>
        </p:nvSpPr>
        <p:spPr>
          <a:xfrm>
            <a:off x="3787517" y="841246"/>
            <a:ext cx="3877985" cy="584775"/>
          </a:xfrm>
          <a:prstGeom prst="rect">
            <a:avLst/>
          </a:prstGeom>
        </p:spPr>
        <p:txBody>
          <a:bodyPr wrap="none">
            <a:spAutoFit/>
          </a:bodyPr>
          <a:lstStyle/>
          <a:p>
            <a:r>
              <a:rPr lang="ja-JP" altLang="en-US" sz="3200" dirty="0"/>
              <a:t>プロセス定義の拡張</a:t>
            </a:r>
          </a:p>
        </p:txBody>
      </p:sp>
      <p:sp>
        <p:nvSpPr>
          <p:cNvPr id="5" name="テキスト ボックス 4"/>
          <p:cNvSpPr txBox="1"/>
          <p:nvPr/>
        </p:nvSpPr>
        <p:spPr>
          <a:xfrm>
            <a:off x="1163781" y="1898073"/>
            <a:ext cx="9670473" cy="4093428"/>
          </a:xfrm>
          <a:prstGeom prst="rect">
            <a:avLst/>
          </a:prstGeom>
          <a:noFill/>
          <a:ln>
            <a:solidFill>
              <a:schemeClr val="accent1"/>
            </a:solidFill>
          </a:ln>
        </p:spPr>
        <p:txBody>
          <a:bodyPr wrap="square" rtlCol="0">
            <a:spAutoFit/>
          </a:bodyPr>
          <a:lstStyle/>
          <a:p>
            <a:r>
              <a:rPr lang="ja-JP" altLang="en-US" sz="2000" dirty="0">
                <a:solidFill>
                  <a:srgbClr val="FF0000"/>
                </a:solidFill>
              </a:rPr>
              <a:t>６</a:t>
            </a:r>
            <a:r>
              <a:rPr kumimoji="1" lang="ja-JP" altLang="en-US" sz="2000" dirty="0">
                <a:solidFill>
                  <a:srgbClr val="FF0000"/>
                </a:solidFill>
              </a:rPr>
              <a:t>．１　プロセス定義で業務領域を指定する。</a:t>
            </a:r>
            <a:endParaRPr kumimoji="1" lang="en-US" altLang="ja-JP" sz="2000" dirty="0">
              <a:solidFill>
                <a:srgbClr val="FF0000"/>
              </a:solidFill>
            </a:endParaRPr>
          </a:p>
          <a:p>
            <a:r>
              <a:rPr kumimoji="1" lang="en-US" altLang="ja-JP" sz="2000" dirty="0">
                <a:solidFill>
                  <a:srgbClr val="FF0000"/>
                </a:solidFill>
              </a:rPr>
              <a:t>CI_ Exchanged Document_ Context. Industry_ Specified. CI_ Document Context_ Parameter</a:t>
            </a:r>
            <a:r>
              <a:rPr kumimoji="1" lang="ja-JP" altLang="en-US" sz="2000" dirty="0">
                <a:solidFill>
                  <a:srgbClr val="FF0000"/>
                </a:solidFill>
              </a:rPr>
              <a:t>（追加）により指定する。</a:t>
            </a:r>
            <a:endParaRPr kumimoji="1" lang="en-US" altLang="ja-JP" sz="2000" dirty="0">
              <a:solidFill>
                <a:srgbClr val="FF0000"/>
              </a:solidFill>
            </a:endParaRPr>
          </a:p>
          <a:p>
            <a:r>
              <a:rPr lang="ja-JP" altLang="en-US" sz="2000" dirty="0">
                <a:solidFill>
                  <a:srgbClr val="FF0000"/>
                </a:solidFill>
              </a:rPr>
              <a:t>＊当初</a:t>
            </a:r>
            <a:r>
              <a:rPr lang="en-US" altLang="ja-JP" sz="2000" dirty="0">
                <a:solidFill>
                  <a:srgbClr val="FF0000"/>
                </a:solidFill>
              </a:rPr>
              <a:t>Domain_ Specified</a:t>
            </a:r>
            <a:r>
              <a:rPr lang="ja-JP" altLang="en-US" sz="2000" dirty="0">
                <a:solidFill>
                  <a:srgbClr val="FF0000"/>
                </a:solidFill>
              </a:rPr>
              <a:t>を提案したが、「</a:t>
            </a:r>
            <a:r>
              <a:rPr lang="en-US" altLang="ja-JP" sz="2000" dirty="0">
                <a:solidFill>
                  <a:srgbClr val="FF0000"/>
                </a:solidFill>
              </a:rPr>
              <a:t>Domain</a:t>
            </a:r>
            <a:r>
              <a:rPr lang="ja-JP" altLang="en-US" sz="2000" dirty="0">
                <a:solidFill>
                  <a:srgbClr val="FF0000"/>
                </a:solidFill>
              </a:rPr>
              <a:t>」は国連</a:t>
            </a:r>
            <a:r>
              <a:rPr lang="en-US" altLang="ja-JP" sz="2000" dirty="0">
                <a:solidFill>
                  <a:srgbClr val="FF0000"/>
                </a:solidFill>
              </a:rPr>
              <a:t>CEFACT</a:t>
            </a:r>
            <a:r>
              <a:rPr lang="ja-JP" altLang="en-US" sz="2000" dirty="0">
                <a:solidFill>
                  <a:srgbClr val="FF0000"/>
                </a:solidFill>
              </a:rPr>
              <a:t>内で特定の</a:t>
            </a:r>
            <a:endParaRPr lang="en-US" altLang="ja-JP" sz="2000" dirty="0">
              <a:solidFill>
                <a:srgbClr val="FF0000"/>
              </a:solidFill>
            </a:endParaRPr>
          </a:p>
          <a:p>
            <a:r>
              <a:rPr kumimoji="1" lang="ja-JP" altLang="en-US" sz="2000" dirty="0">
                <a:solidFill>
                  <a:srgbClr val="FF0000"/>
                </a:solidFill>
              </a:rPr>
              <a:t>意味と分類で使われているため、</a:t>
            </a:r>
            <a:r>
              <a:rPr kumimoji="1" lang="en-US" altLang="ja-JP" sz="2000" dirty="0">
                <a:solidFill>
                  <a:srgbClr val="FF0000"/>
                </a:solidFill>
              </a:rPr>
              <a:t>CCTS</a:t>
            </a:r>
            <a:r>
              <a:rPr kumimoji="1" lang="ja-JP" altLang="en-US" sz="2000" dirty="0">
                <a:solidFill>
                  <a:srgbClr val="FF0000"/>
                </a:solidFill>
              </a:rPr>
              <a:t>で定義されているコンテキスト分類か</a:t>
            </a:r>
            <a:r>
              <a:rPr lang="ja-JP" altLang="en-US" sz="2000" dirty="0">
                <a:solidFill>
                  <a:srgbClr val="FF0000"/>
                </a:solidFill>
              </a:rPr>
              <a:t>ら「</a:t>
            </a:r>
            <a:r>
              <a:rPr lang="en-US" altLang="ja-JP" sz="2000" dirty="0">
                <a:solidFill>
                  <a:srgbClr val="FF0000"/>
                </a:solidFill>
              </a:rPr>
              <a:t>Industry</a:t>
            </a:r>
            <a:r>
              <a:rPr lang="ja-JP" altLang="en-US" sz="2000" dirty="0">
                <a:solidFill>
                  <a:srgbClr val="FF0000"/>
                </a:solidFill>
              </a:rPr>
              <a:t>」を選択。</a:t>
            </a:r>
            <a:endParaRPr kumimoji="1" lang="en-US" altLang="ja-JP" sz="2000" dirty="0">
              <a:solidFill>
                <a:srgbClr val="FF0000"/>
              </a:solidFill>
            </a:endParaRPr>
          </a:p>
          <a:p>
            <a:r>
              <a:rPr lang="en-US" altLang="ja-JP" sz="2000" dirty="0">
                <a:solidFill>
                  <a:srgbClr val="FF0000"/>
                </a:solidFill>
                <a:sym typeface="Wingdings" panose="05000000000000000000" pitchFamily="2" charset="2"/>
              </a:rPr>
              <a:t></a:t>
            </a:r>
            <a:r>
              <a:rPr lang="ja-JP" altLang="en-US" sz="2000" dirty="0">
                <a:solidFill>
                  <a:srgbClr val="FF0000"/>
                </a:solidFill>
                <a:sym typeface="Wingdings" panose="05000000000000000000" pitchFamily="2" charset="2"/>
              </a:rPr>
              <a:t>大筋合意</a:t>
            </a:r>
            <a:endParaRPr lang="en-US" altLang="ja-JP" sz="2000" dirty="0">
              <a:solidFill>
                <a:srgbClr val="FF0000"/>
              </a:solidFill>
              <a:sym typeface="Wingdings" panose="05000000000000000000" pitchFamily="2" charset="2"/>
            </a:endParaRPr>
          </a:p>
          <a:p>
            <a:endParaRPr lang="en-US" altLang="ja-JP" sz="2000" dirty="0">
              <a:solidFill>
                <a:srgbClr val="FF0000"/>
              </a:solidFill>
              <a:sym typeface="Wingdings" panose="05000000000000000000" pitchFamily="2" charset="2"/>
            </a:endParaRPr>
          </a:p>
          <a:p>
            <a:r>
              <a:rPr lang="ja-JP" altLang="en-US" sz="2000" dirty="0">
                <a:solidFill>
                  <a:srgbClr val="FF0000"/>
                </a:solidFill>
                <a:sym typeface="Wingdings" panose="05000000000000000000" pitchFamily="2" charset="2"/>
              </a:rPr>
              <a:t>６．２　ユーザー（取引グループ）固有のパラメータを指定する。</a:t>
            </a:r>
            <a:endParaRPr lang="en-US" altLang="ja-JP" sz="2000" dirty="0">
              <a:solidFill>
                <a:srgbClr val="FF0000"/>
              </a:solidFill>
              <a:sym typeface="Wingdings" panose="05000000000000000000" pitchFamily="2" charset="2"/>
            </a:endParaRPr>
          </a:p>
          <a:p>
            <a:r>
              <a:rPr lang="en-US" altLang="ja-JP" sz="2000" dirty="0">
                <a:solidFill>
                  <a:srgbClr val="FF0000"/>
                </a:solidFill>
              </a:rPr>
              <a:t>CI_ Exchanged Document_ Context. User_ Specified. CI_ Document Context_ Parameter</a:t>
            </a:r>
            <a:r>
              <a:rPr lang="ja-JP" altLang="en-US" sz="2000" dirty="0">
                <a:solidFill>
                  <a:srgbClr val="FF0000"/>
                </a:solidFill>
              </a:rPr>
              <a:t>（追加）により指定する。</a:t>
            </a:r>
            <a:endParaRPr lang="en-US" altLang="ja-JP" sz="2000" dirty="0">
              <a:solidFill>
                <a:srgbClr val="FF0000"/>
              </a:solidFill>
            </a:endParaRPr>
          </a:p>
          <a:p>
            <a:r>
              <a:rPr lang="en-US" altLang="ja-JP" sz="2000" dirty="0">
                <a:solidFill>
                  <a:srgbClr val="FF0000"/>
                </a:solidFill>
                <a:sym typeface="Wingdings" panose="05000000000000000000" pitchFamily="2" charset="2"/>
              </a:rPr>
              <a:t></a:t>
            </a:r>
            <a:r>
              <a:rPr lang="ja-JP" altLang="en-US" sz="2000" dirty="0">
                <a:solidFill>
                  <a:srgbClr val="FF0000"/>
                </a:solidFill>
                <a:sym typeface="Wingdings" panose="05000000000000000000" pitchFamily="2" charset="2"/>
              </a:rPr>
              <a:t>大筋合意</a:t>
            </a:r>
            <a:endParaRPr lang="en-US" altLang="ja-JP" sz="2000" dirty="0">
              <a:solidFill>
                <a:srgbClr val="FF0000"/>
              </a:solidFill>
            </a:endParaRPr>
          </a:p>
          <a:p>
            <a:endParaRPr lang="en-US" altLang="ja-JP" sz="2000" dirty="0">
              <a:sym typeface="Wingdings" panose="05000000000000000000" pitchFamily="2" charset="2"/>
            </a:endParaRPr>
          </a:p>
        </p:txBody>
      </p:sp>
    </p:spTree>
    <p:extLst>
      <p:ext uri="{BB962C8B-B14F-4D97-AF65-F5344CB8AC3E}">
        <p14:creationId xmlns:p14="http://schemas.microsoft.com/office/powerpoint/2010/main" val="31397605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25126" y="261312"/>
            <a:ext cx="4186617" cy="369332"/>
          </a:xfrm>
          <a:prstGeom prst="rect">
            <a:avLst/>
          </a:prstGeom>
          <a:noFill/>
          <a:ln>
            <a:solidFill>
              <a:schemeClr val="accent1"/>
            </a:solidFill>
          </a:ln>
        </p:spPr>
        <p:txBody>
          <a:bodyPr wrap="square" rtlCol="0">
            <a:spAutoFit/>
          </a:bodyPr>
          <a:lstStyle/>
          <a:p>
            <a:pPr algn="ctr"/>
            <a:r>
              <a:rPr kumimoji="1" lang="ja-JP" altLang="en-US" dirty="0">
                <a:latin typeface="Century" panose="02040604050505020304" pitchFamily="18" charset="0"/>
              </a:rPr>
              <a:t>国連</a:t>
            </a:r>
            <a:r>
              <a:rPr kumimoji="1" lang="en-US" altLang="ja-JP" dirty="0">
                <a:latin typeface="Century" panose="02040604050505020304" pitchFamily="18" charset="0"/>
              </a:rPr>
              <a:t>CEFACT</a:t>
            </a:r>
            <a:r>
              <a:rPr kumimoji="1" lang="ja-JP" altLang="en-US" dirty="0">
                <a:latin typeface="Century" panose="02040604050505020304" pitchFamily="18" charset="0"/>
              </a:rPr>
              <a:t>プロジェクト紹介（１）</a:t>
            </a:r>
          </a:p>
        </p:txBody>
      </p:sp>
      <p:sp>
        <p:nvSpPr>
          <p:cNvPr id="3" name="テキスト ボックス 2"/>
          <p:cNvSpPr txBox="1"/>
          <p:nvPr/>
        </p:nvSpPr>
        <p:spPr>
          <a:xfrm>
            <a:off x="1657547" y="707588"/>
            <a:ext cx="9255760" cy="954107"/>
          </a:xfrm>
          <a:prstGeom prst="rect">
            <a:avLst/>
          </a:prstGeom>
          <a:noFill/>
        </p:spPr>
        <p:txBody>
          <a:bodyPr wrap="square" rtlCol="0">
            <a:spAutoFit/>
          </a:bodyPr>
          <a:lstStyle/>
          <a:p>
            <a:pPr algn="ctr"/>
            <a:r>
              <a:rPr kumimoji="1" lang="ja-JP" altLang="en-US" sz="3200" b="1" dirty="0"/>
              <a:t>業界横断スケジューリング</a:t>
            </a:r>
            <a:r>
              <a:rPr kumimoji="1" lang="en-US" altLang="ja-JP" sz="3200" b="1" dirty="0">
                <a:latin typeface="Century" panose="02040604050505020304" pitchFamily="18" charset="0"/>
              </a:rPr>
              <a:t>SC</a:t>
            </a:r>
            <a:r>
              <a:rPr kumimoji="1" lang="ja-JP" altLang="en-US" sz="3200" b="1" dirty="0"/>
              <a:t>プロジェクト</a:t>
            </a:r>
            <a:endParaRPr kumimoji="1" lang="en-US" altLang="ja-JP" sz="3200" b="1" dirty="0"/>
          </a:p>
          <a:p>
            <a:pPr algn="ctr"/>
            <a:r>
              <a:rPr lang="en-US" altLang="ja-JP" sz="2400" b="1" dirty="0"/>
              <a:t>Cross Industry Scheduling Supply Chain Project</a:t>
            </a:r>
            <a:endParaRPr kumimoji="1" lang="ja-JP" altLang="en-US" sz="2400" b="1" dirty="0"/>
          </a:p>
        </p:txBody>
      </p:sp>
      <p:sp>
        <p:nvSpPr>
          <p:cNvPr id="4" name="テキスト ボックス 3"/>
          <p:cNvSpPr txBox="1"/>
          <p:nvPr/>
        </p:nvSpPr>
        <p:spPr>
          <a:xfrm>
            <a:off x="807375" y="2365810"/>
            <a:ext cx="10443411" cy="1938992"/>
          </a:xfrm>
          <a:prstGeom prst="rect">
            <a:avLst/>
          </a:prstGeom>
          <a:noFill/>
        </p:spPr>
        <p:txBody>
          <a:bodyPr wrap="square" rtlCol="0">
            <a:spAutoFit/>
          </a:bodyPr>
          <a:lstStyle/>
          <a:p>
            <a:r>
              <a:rPr kumimoji="1" lang="ja-JP" altLang="en-US" sz="2000" dirty="0"/>
              <a:t>国連</a:t>
            </a:r>
            <a:r>
              <a:rPr lang="en-US" altLang="ja-JP" sz="2000" dirty="0"/>
              <a:t>CEFACT</a:t>
            </a:r>
            <a:r>
              <a:rPr lang="ja-JP" altLang="en-US" sz="2000" dirty="0"/>
              <a:t>において、</a:t>
            </a:r>
            <a:r>
              <a:rPr lang="en-US" altLang="ja-JP" sz="2000" dirty="0"/>
              <a:t>UN/EDIFACT</a:t>
            </a:r>
            <a:r>
              <a:rPr lang="ja-JP" altLang="en-US" sz="2000" dirty="0"/>
              <a:t>ベースの</a:t>
            </a:r>
            <a:r>
              <a:rPr lang="en-US" altLang="ja-JP" sz="2000" dirty="0"/>
              <a:t>DELFOR/DELJIT</a:t>
            </a:r>
            <a:r>
              <a:rPr lang="ja-JP" altLang="en-US" sz="2000" dirty="0"/>
              <a:t>後継の</a:t>
            </a:r>
            <a:r>
              <a:rPr lang="en-US" altLang="ja-JP" sz="2000" dirty="0" err="1"/>
              <a:t>ebXML</a:t>
            </a:r>
            <a:r>
              <a:rPr lang="ja-JP" altLang="en-US" sz="2000" dirty="0"/>
              <a:t>メッセージ開発は、欧州の航空機宇宙業界（</a:t>
            </a:r>
            <a:r>
              <a:rPr lang="en-US" altLang="ja-JP" sz="2000" dirty="0">
                <a:solidFill>
                  <a:srgbClr val="FF0000"/>
                </a:solidFill>
              </a:rPr>
              <a:t>BAI: Boost Aero</a:t>
            </a:r>
            <a:r>
              <a:rPr lang="ja-JP" altLang="en-US" sz="2000" dirty="0">
                <a:solidFill>
                  <a:srgbClr val="FF0000"/>
                </a:solidFill>
              </a:rPr>
              <a:t> </a:t>
            </a:r>
            <a:r>
              <a:rPr lang="en-US" altLang="ja-JP" sz="2000" dirty="0">
                <a:solidFill>
                  <a:srgbClr val="FF0000"/>
                </a:solidFill>
              </a:rPr>
              <a:t>International</a:t>
            </a:r>
            <a:r>
              <a:rPr lang="ja-JP" altLang="en-US" sz="2000" dirty="0"/>
              <a:t>）がスケジューリング・サプライチェーンとして、</a:t>
            </a:r>
            <a:r>
              <a:rPr lang="en-US" altLang="ja-JP" sz="2000" dirty="0"/>
              <a:t>2005</a:t>
            </a:r>
            <a:r>
              <a:rPr lang="ja-JP" altLang="en-US" sz="2000" dirty="0"/>
              <a:t>年より手掛け、</a:t>
            </a:r>
            <a:r>
              <a:rPr lang="en-US" altLang="ja-JP" sz="2000" dirty="0"/>
              <a:t>2008</a:t>
            </a:r>
            <a:r>
              <a:rPr lang="ja-JP" altLang="en-US" sz="2000" dirty="0"/>
              <a:t>年に国連</a:t>
            </a:r>
            <a:r>
              <a:rPr lang="en-US" altLang="ja-JP" sz="2000" dirty="0"/>
              <a:t>CEFACT</a:t>
            </a:r>
            <a:r>
              <a:rPr lang="ja-JP" altLang="en-US" sz="2000" dirty="0"/>
              <a:t>共通辞書として公開された。本プロジェクトは、その後の新しいビジネスモデルの反映や自動車等他の製造業全般に展開させるために、</a:t>
            </a:r>
            <a:r>
              <a:rPr lang="en-US" altLang="ja-JP" sz="2000" dirty="0">
                <a:solidFill>
                  <a:srgbClr val="FF0000"/>
                </a:solidFill>
              </a:rPr>
              <a:t>BAI</a:t>
            </a:r>
            <a:r>
              <a:rPr lang="ja-JP" altLang="en-US" sz="2000" dirty="0"/>
              <a:t>と</a:t>
            </a:r>
            <a:r>
              <a:rPr lang="en-US" altLang="ja-JP" sz="2000" dirty="0"/>
              <a:t>SIPS</a:t>
            </a:r>
            <a:r>
              <a:rPr lang="ja-JP" altLang="en-US" sz="2000" dirty="0"/>
              <a:t>が共同で国連</a:t>
            </a:r>
            <a:r>
              <a:rPr lang="en-US" altLang="ja-JP" sz="2000" dirty="0"/>
              <a:t>CEFACT</a:t>
            </a:r>
            <a:r>
              <a:rPr lang="ja-JP" altLang="en-US" sz="2000" dirty="0"/>
              <a:t>へ改訂版開発の提案を行ったものである。</a:t>
            </a:r>
            <a:endParaRPr kumimoji="1" lang="ja-JP" altLang="en-US" sz="2000" dirty="0"/>
          </a:p>
        </p:txBody>
      </p:sp>
      <p:sp>
        <p:nvSpPr>
          <p:cNvPr id="5" name="正方形/長方形 4"/>
          <p:cNvSpPr/>
          <p:nvPr/>
        </p:nvSpPr>
        <p:spPr>
          <a:xfrm>
            <a:off x="3465095" y="4416810"/>
            <a:ext cx="8131339" cy="2062103"/>
          </a:xfrm>
          <a:prstGeom prst="rect">
            <a:avLst/>
          </a:prstGeom>
          <a:ln>
            <a:solidFill>
              <a:schemeClr val="accent1"/>
            </a:solidFill>
          </a:ln>
        </p:spPr>
        <p:txBody>
          <a:bodyPr wrap="square">
            <a:spAutoFit/>
          </a:bodyPr>
          <a:lstStyle/>
          <a:p>
            <a:r>
              <a:rPr lang="ja-JP" altLang="ja-JP" sz="1600" b="1" dirty="0">
                <a:solidFill>
                  <a:srgbClr val="FF0000"/>
                </a:solidFill>
                <a:effectLst/>
              </a:rPr>
              <a:t>Boost Aero</a:t>
            </a:r>
            <a:r>
              <a:rPr lang="en-US" altLang="ja-JP" sz="1600" b="1" dirty="0">
                <a:solidFill>
                  <a:srgbClr val="FF0000"/>
                </a:solidFill>
                <a:effectLst/>
              </a:rPr>
              <a:t> International</a:t>
            </a:r>
            <a:r>
              <a:rPr lang="ja-JP" altLang="ja-JP" sz="1600" b="1" dirty="0">
                <a:solidFill>
                  <a:srgbClr val="FF0000"/>
                </a:solidFill>
                <a:effectLst/>
              </a:rPr>
              <a:t> について</a:t>
            </a:r>
          </a:p>
          <a:p>
            <a:r>
              <a:rPr lang="ja-JP" altLang="ja-JP" sz="1600" dirty="0">
                <a:effectLst/>
              </a:rPr>
              <a:t>Boost</a:t>
            </a:r>
            <a:r>
              <a:rPr lang="en-US" altLang="ja-JP" sz="1600" dirty="0">
                <a:effectLst/>
              </a:rPr>
              <a:t> </a:t>
            </a:r>
            <a:r>
              <a:rPr lang="ja-JP" altLang="ja-JP" sz="1600" dirty="0">
                <a:effectLst/>
              </a:rPr>
              <a:t>Aero</a:t>
            </a:r>
            <a:r>
              <a:rPr lang="en-US" altLang="ja-JP" sz="1600" dirty="0">
                <a:effectLst/>
              </a:rPr>
              <a:t> </a:t>
            </a:r>
            <a:r>
              <a:rPr lang="en-US" altLang="ja-JP" sz="1600" dirty="0"/>
              <a:t>International</a:t>
            </a:r>
            <a:r>
              <a:rPr lang="ja-JP" altLang="ja-JP" sz="1600" dirty="0">
                <a:effectLst/>
              </a:rPr>
              <a:t>は、</a:t>
            </a:r>
            <a:r>
              <a:rPr lang="ja-JP" altLang="en-US" sz="1600" dirty="0">
                <a:effectLst/>
              </a:rPr>
              <a:t>国際航空宇宙／防衛産業のサプライチェーンに関するプロセスと</a:t>
            </a:r>
            <a:r>
              <a:rPr lang="en-US" altLang="ja-JP" sz="1600" dirty="0"/>
              <a:t>EDI</a:t>
            </a:r>
            <a:r>
              <a:rPr lang="ja-JP" altLang="en-US" sz="1600" dirty="0"/>
              <a:t>標準の定義と開発を行う業界組織である。</a:t>
            </a:r>
            <a:r>
              <a:rPr lang="en-US" altLang="ja-JP" sz="1600" dirty="0" err="1"/>
              <a:t>BoostAeroSpace</a:t>
            </a:r>
            <a:r>
              <a:rPr lang="ja-JP" altLang="en-US" sz="1600" dirty="0"/>
              <a:t>は、</a:t>
            </a:r>
            <a:r>
              <a:rPr lang="ja-JP" altLang="ja-JP" sz="1600" dirty="0">
                <a:effectLst/>
              </a:rPr>
              <a:t>Airbus社、 Dassault Aviation社、 EADS社、 Safran社およびThales社によって構築されたデジタル・ハブであり、OEMと各階層のサプライヤー(中堅企業)からなるバリューチェーン全体におけるデジタル・プロセスやツールの展開とスピードの向上を可能に</a:t>
            </a:r>
            <a:r>
              <a:rPr lang="ja-JP" altLang="en-US" sz="1600" dirty="0"/>
              <a:t>する</a:t>
            </a:r>
            <a:r>
              <a:rPr lang="ja-JP" altLang="ja-JP" sz="1600" dirty="0">
                <a:effectLst/>
              </a:rPr>
              <a:t>。デジタル・ハブは、民間および軍事プログラムのための高度な、複数の階層をまたぐPLM、SCM、コラボレーションおよびセキュリティ機能群を提供してい</a:t>
            </a:r>
            <a:r>
              <a:rPr lang="ja-JP" altLang="en-US" sz="1600" dirty="0">
                <a:effectLst/>
              </a:rPr>
              <a:t>る</a:t>
            </a:r>
            <a:r>
              <a:rPr lang="ja-JP" altLang="ja-JP" sz="1600" dirty="0">
                <a:effectLst/>
              </a:rPr>
              <a:t>。</a:t>
            </a:r>
          </a:p>
        </p:txBody>
      </p:sp>
      <p:sp>
        <p:nvSpPr>
          <p:cNvPr id="6" name="テキスト ボックス 5"/>
          <p:cNvSpPr txBox="1"/>
          <p:nvPr/>
        </p:nvSpPr>
        <p:spPr>
          <a:xfrm>
            <a:off x="477520" y="1752142"/>
            <a:ext cx="1432560" cy="523220"/>
          </a:xfrm>
          <a:prstGeom prst="rect">
            <a:avLst/>
          </a:prstGeom>
          <a:noFill/>
          <a:ln>
            <a:solidFill>
              <a:schemeClr val="accent1"/>
            </a:solidFill>
          </a:ln>
        </p:spPr>
        <p:txBody>
          <a:bodyPr wrap="square" rtlCol="0">
            <a:spAutoFit/>
          </a:bodyPr>
          <a:lstStyle/>
          <a:p>
            <a:pPr algn="ctr"/>
            <a:r>
              <a:rPr kumimoji="1" lang="ja-JP" altLang="en-US" sz="2800" b="1" dirty="0"/>
              <a:t>背景</a:t>
            </a:r>
          </a:p>
        </p:txBody>
      </p:sp>
    </p:spTree>
    <p:extLst>
      <p:ext uri="{BB962C8B-B14F-4D97-AF65-F5344CB8AC3E}">
        <p14:creationId xmlns:p14="http://schemas.microsoft.com/office/powerpoint/2010/main" val="37616394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542308" y="512618"/>
            <a:ext cx="6899563" cy="646331"/>
          </a:xfrm>
          <a:prstGeom prst="rect">
            <a:avLst/>
          </a:prstGeom>
          <a:noFill/>
        </p:spPr>
        <p:txBody>
          <a:bodyPr wrap="square" rtlCol="0">
            <a:spAutoFit/>
          </a:bodyPr>
          <a:lstStyle/>
          <a:p>
            <a:pPr algn="ctr"/>
            <a:r>
              <a:rPr kumimoji="1" lang="ja-JP" altLang="en-US" sz="3600" dirty="0"/>
              <a:t>今後の予定</a:t>
            </a:r>
          </a:p>
        </p:txBody>
      </p:sp>
      <p:sp>
        <p:nvSpPr>
          <p:cNvPr id="4" name="テキスト ボックス 3"/>
          <p:cNvSpPr txBox="1"/>
          <p:nvPr/>
        </p:nvSpPr>
        <p:spPr>
          <a:xfrm>
            <a:off x="1205343" y="1634836"/>
            <a:ext cx="9573491" cy="4708981"/>
          </a:xfrm>
          <a:prstGeom prst="rect">
            <a:avLst/>
          </a:prstGeom>
          <a:noFill/>
          <a:ln>
            <a:solidFill>
              <a:schemeClr val="accent1"/>
            </a:solidFill>
          </a:ln>
        </p:spPr>
        <p:txBody>
          <a:bodyPr wrap="square" rtlCol="0">
            <a:spAutoFit/>
          </a:bodyPr>
          <a:lstStyle/>
          <a:p>
            <a:r>
              <a:rPr kumimoji="1" lang="ja-JP" altLang="en-US" sz="2000" dirty="0"/>
              <a:t>要求事項の合意</a:t>
            </a:r>
            <a:r>
              <a:rPr kumimoji="1" lang="en-US" altLang="ja-JP" sz="2000" dirty="0"/>
              <a:t>			2016</a:t>
            </a:r>
            <a:r>
              <a:rPr kumimoji="1" lang="ja-JP" altLang="en-US" sz="2000" dirty="0"/>
              <a:t>年</a:t>
            </a:r>
            <a:r>
              <a:rPr kumimoji="1" lang="en-US" altLang="ja-JP" sz="2000" dirty="0"/>
              <a:t>9</a:t>
            </a:r>
            <a:r>
              <a:rPr kumimoji="1" lang="ja-JP" altLang="en-US" sz="2000" dirty="0"/>
              <a:t>月（国連</a:t>
            </a:r>
            <a:r>
              <a:rPr lang="en-US" altLang="ja-JP" sz="2000" dirty="0"/>
              <a:t>CEFACT</a:t>
            </a:r>
            <a:r>
              <a:rPr lang="ja-JP" altLang="en-US" sz="2000" dirty="0"/>
              <a:t>フォーラム）</a:t>
            </a:r>
            <a:endParaRPr lang="en-US" altLang="ja-JP" sz="2000" dirty="0"/>
          </a:p>
          <a:p>
            <a:endParaRPr kumimoji="1" lang="en-US" altLang="ja-JP" sz="2000" dirty="0"/>
          </a:p>
          <a:p>
            <a:r>
              <a:rPr lang="ja-JP" altLang="en-US" sz="2000" dirty="0"/>
              <a:t>業務要件仕様書</a:t>
            </a:r>
            <a:endParaRPr lang="en-US" altLang="ja-JP" sz="2000" dirty="0"/>
          </a:p>
          <a:p>
            <a:r>
              <a:rPr kumimoji="1" lang="en-US" altLang="ja-JP" sz="2000" dirty="0"/>
              <a:t>	</a:t>
            </a:r>
            <a:r>
              <a:rPr kumimoji="1" lang="ja-JP" altLang="en-US" sz="2000" dirty="0"/>
              <a:t>策定／内部レビュー</a:t>
            </a:r>
            <a:r>
              <a:rPr kumimoji="1" lang="en-US" altLang="ja-JP" sz="2000" dirty="0"/>
              <a:t>	2016</a:t>
            </a:r>
            <a:r>
              <a:rPr kumimoji="1" lang="ja-JP" altLang="en-US" sz="2000" dirty="0"/>
              <a:t>年</a:t>
            </a:r>
            <a:r>
              <a:rPr kumimoji="1" lang="en-US" altLang="ja-JP" sz="2000" dirty="0"/>
              <a:t>10</a:t>
            </a:r>
            <a:r>
              <a:rPr kumimoji="1" lang="ja-JP" altLang="en-US" sz="2000" dirty="0"/>
              <a:t>月～</a:t>
            </a:r>
            <a:r>
              <a:rPr kumimoji="1" lang="en-US" altLang="ja-JP" sz="2000" dirty="0"/>
              <a:t>2016</a:t>
            </a:r>
            <a:r>
              <a:rPr kumimoji="1" lang="ja-JP" altLang="en-US" sz="2000" dirty="0"/>
              <a:t>年</a:t>
            </a:r>
            <a:r>
              <a:rPr kumimoji="1" lang="en-US" altLang="ja-JP" sz="2000" dirty="0"/>
              <a:t>11</a:t>
            </a:r>
            <a:r>
              <a:rPr kumimoji="1" lang="ja-JP" altLang="en-US" sz="2000" dirty="0"/>
              <a:t>月</a:t>
            </a:r>
            <a:endParaRPr kumimoji="1" lang="en-US" altLang="ja-JP" sz="2000" dirty="0"/>
          </a:p>
          <a:p>
            <a:r>
              <a:rPr lang="en-US" altLang="ja-JP" sz="2000" dirty="0"/>
              <a:t>	</a:t>
            </a:r>
            <a:r>
              <a:rPr lang="ja-JP" altLang="en-US" sz="2000" dirty="0"/>
              <a:t>公開レビュー</a:t>
            </a:r>
            <a:r>
              <a:rPr lang="en-US" altLang="ja-JP" sz="2000" dirty="0"/>
              <a:t>		2016</a:t>
            </a:r>
            <a:r>
              <a:rPr lang="ja-JP" altLang="en-US" sz="2000" dirty="0"/>
              <a:t>年</a:t>
            </a:r>
            <a:r>
              <a:rPr lang="en-US" altLang="ja-JP" sz="2000" dirty="0"/>
              <a:t>12</a:t>
            </a:r>
            <a:r>
              <a:rPr lang="ja-JP" altLang="en-US" sz="2000" dirty="0"/>
              <a:t>月～</a:t>
            </a:r>
            <a:r>
              <a:rPr lang="en-US" altLang="ja-JP" sz="2000" dirty="0"/>
              <a:t>2017</a:t>
            </a:r>
            <a:r>
              <a:rPr lang="ja-JP" altLang="en-US" sz="2000" dirty="0"/>
              <a:t>年</a:t>
            </a:r>
            <a:r>
              <a:rPr lang="en-US" altLang="ja-JP" sz="2000" dirty="0"/>
              <a:t>1</a:t>
            </a:r>
            <a:r>
              <a:rPr lang="ja-JP" altLang="en-US" sz="2000" dirty="0"/>
              <a:t>月</a:t>
            </a:r>
            <a:endParaRPr lang="en-US" altLang="ja-JP" sz="2000" dirty="0"/>
          </a:p>
          <a:p>
            <a:endParaRPr lang="en-US" altLang="ja-JP" sz="2000" dirty="0"/>
          </a:p>
          <a:p>
            <a:r>
              <a:rPr lang="ja-JP" altLang="en-US" sz="2000" dirty="0"/>
              <a:t>情報項目</a:t>
            </a:r>
            <a:endParaRPr lang="en-US" altLang="ja-JP" sz="2000" dirty="0"/>
          </a:p>
          <a:p>
            <a:r>
              <a:rPr lang="en-US" altLang="ja-JP" sz="2000" dirty="0"/>
              <a:t>	</a:t>
            </a:r>
            <a:r>
              <a:rPr lang="ja-JP" altLang="en-US" sz="2000" dirty="0"/>
              <a:t>提案</a:t>
            </a:r>
            <a:r>
              <a:rPr lang="en-US" altLang="ja-JP" sz="2000" dirty="0"/>
              <a:t>			2017</a:t>
            </a:r>
            <a:r>
              <a:rPr lang="ja-JP" altLang="en-US" sz="2000" dirty="0"/>
              <a:t>年</a:t>
            </a:r>
            <a:r>
              <a:rPr lang="en-US" altLang="ja-JP" sz="2000" dirty="0"/>
              <a:t>1</a:t>
            </a:r>
            <a:r>
              <a:rPr lang="ja-JP" altLang="en-US" sz="2000" dirty="0"/>
              <a:t>月</a:t>
            </a:r>
            <a:endParaRPr lang="en-US" altLang="ja-JP" sz="2000" dirty="0"/>
          </a:p>
          <a:p>
            <a:r>
              <a:rPr lang="en-US" altLang="ja-JP" sz="2000" dirty="0"/>
              <a:t>	</a:t>
            </a:r>
            <a:r>
              <a:rPr lang="ja-JP" altLang="en-US" sz="2000" dirty="0"/>
              <a:t>ハーモナイゼーション</a:t>
            </a:r>
            <a:r>
              <a:rPr lang="en-US" altLang="ja-JP" sz="2000" dirty="0"/>
              <a:t>	2017</a:t>
            </a:r>
            <a:r>
              <a:rPr lang="ja-JP" altLang="en-US" sz="2000" dirty="0"/>
              <a:t>年</a:t>
            </a:r>
            <a:r>
              <a:rPr lang="en-US" altLang="ja-JP" sz="2000" dirty="0"/>
              <a:t>2</a:t>
            </a:r>
            <a:r>
              <a:rPr lang="ja-JP" altLang="en-US" sz="2000" dirty="0"/>
              <a:t>月</a:t>
            </a:r>
            <a:endParaRPr lang="en-US" altLang="ja-JP" sz="2000" dirty="0"/>
          </a:p>
          <a:p>
            <a:r>
              <a:rPr lang="en-US" altLang="ja-JP" sz="2000" dirty="0"/>
              <a:t>	</a:t>
            </a:r>
            <a:r>
              <a:rPr lang="ja-JP" altLang="en-US" sz="2000" dirty="0"/>
              <a:t>バリデーション</a:t>
            </a:r>
            <a:r>
              <a:rPr lang="en-US" altLang="ja-JP" sz="2000" dirty="0"/>
              <a:t>		2017</a:t>
            </a:r>
            <a:r>
              <a:rPr lang="ja-JP" altLang="en-US" sz="2000" dirty="0"/>
              <a:t>年</a:t>
            </a:r>
            <a:r>
              <a:rPr lang="en-US" altLang="ja-JP" sz="2000" dirty="0"/>
              <a:t>3</a:t>
            </a:r>
            <a:r>
              <a:rPr lang="ja-JP" altLang="en-US" sz="2000" dirty="0"/>
              <a:t>月</a:t>
            </a:r>
            <a:endParaRPr lang="en-US" altLang="ja-JP" sz="2000" dirty="0"/>
          </a:p>
          <a:p>
            <a:endParaRPr lang="en-US" altLang="ja-JP" sz="2000" dirty="0"/>
          </a:p>
          <a:p>
            <a:r>
              <a:rPr lang="ja-JP" altLang="en-US" sz="2000" dirty="0"/>
              <a:t>プロジェクト最終報告（</a:t>
            </a:r>
            <a:r>
              <a:rPr lang="en-US" altLang="ja-JP" sz="2000" dirty="0"/>
              <a:t>Exit</a:t>
            </a:r>
            <a:r>
              <a:rPr lang="ja-JP" altLang="en-US" sz="2000" dirty="0"/>
              <a:t>）</a:t>
            </a:r>
            <a:r>
              <a:rPr lang="en-US" altLang="ja-JP" sz="2000" dirty="0"/>
              <a:t>	2017</a:t>
            </a:r>
            <a:r>
              <a:rPr lang="ja-JP" altLang="en-US" sz="2000" dirty="0"/>
              <a:t>年</a:t>
            </a:r>
            <a:r>
              <a:rPr lang="en-US" altLang="ja-JP" sz="2000" dirty="0"/>
              <a:t>3</a:t>
            </a:r>
            <a:r>
              <a:rPr lang="ja-JP" altLang="en-US" sz="2000" dirty="0"/>
              <a:t>月（国連</a:t>
            </a:r>
            <a:r>
              <a:rPr lang="en-US" altLang="ja-JP" sz="2000" dirty="0"/>
              <a:t>CEFACT</a:t>
            </a:r>
            <a:r>
              <a:rPr lang="ja-JP" altLang="en-US" sz="2000" dirty="0"/>
              <a:t>フォーラム）</a:t>
            </a:r>
            <a:endParaRPr lang="en-US" altLang="ja-JP" sz="2000" dirty="0"/>
          </a:p>
          <a:p>
            <a:endParaRPr lang="en-US" altLang="ja-JP" sz="2000" dirty="0"/>
          </a:p>
          <a:p>
            <a:r>
              <a:rPr lang="en-US" altLang="ja-JP" sz="2000" dirty="0"/>
              <a:t>BRS</a:t>
            </a:r>
            <a:r>
              <a:rPr lang="ja-JP" altLang="en-US" sz="2000" dirty="0"/>
              <a:t>および</a:t>
            </a:r>
            <a:r>
              <a:rPr lang="en-US" altLang="ja-JP" sz="2000" dirty="0"/>
              <a:t>CCL</a:t>
            </a:r>
            <a:r>
              <a:rPr lang="ja-JP" altLang="en-US" sz="2000" dirty="0"/>
              <a:t>公開</a:t>
            </a:r>
            <a:r>
              <a:rPr lang="en-US" altLang="ja-JP" sz="2000" dirty="0"/>
              <a:t>		2017</a:t>
            </a:r>
            <a:r>
              <a:rPr lang="ja-JP" altLang="en-US" sz="2000" dirty="0"/>
              <a:t>年</a:t>
            </a:r>
            <a:r>
              <a:rPr lang="en-US" altLang="ja-JP" sz="2000" dirty="0"/>
              <a:t>5</a:t>
            </a:r>
            <a:r>
              <a:rPr lang="ja-JP" altLang="en-US" sz="2000" dirty="0"/>
              <a:t>月</a:t>
            </a:r>
            <a:r>
              <a:rPr lang="en-US" altLang="ja-JP" sz="2000" dirty="0"/>
              <a:t>		</a:t>
            </a:r>
            <a:endParaRPr kumimoji="1" lang="en-US" altLang="ja-JP" sz="2000" dirty="0"/>
          </a:p>
          <a:p>
            <a:r>
              <a:rPr lang="en-US" altLang="ja-JP" sz="2000" dirty="0"/>
              <a:t>	</a:t>
            </a:r>
            <a:endParaRPr kumimoji="1" lang="ja-JP" altLang="en-US" sz="2000" dirty="0"/>
          </a:p>
        </p:txBody>
      </p:sp>
    </p:spTree>
    <p:extLst>
      <p:ext uri="{BB962C8B-B14F-4D97-AF65-F5344CB8AC3E}">
        <p14:creationId xmlns:p14="http://schemas.microsoft.com/office/powerpoint/2010/main" val="21801981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25126" y="261312"/>
            <a:ext cx="4186617" cy="369332"/>
          </a:xfrm>
          <a:prstGeom prst="rect">
            <a:avLst/>
          </a:prstGeom>
          <a:noFill/>
          <a:ln>
            <a:solidFill>
              <a:schemeClr val="accent1"/>
            </a:solidFill>
          </a:ln>
        </p:spPr>
        <p:txBody>
          <a:bodyPr wrap="square" rtlCol="0">
            <a:spAutoFit/>
          </a:bodyPr>
          <a:lstStyle/>
          <a:p>
            <a:pPr algn="ctr"/>
            <a:r>
              <a:rPr kumimoji="1" lang="ja-JP" altLang="en-US" dirty="0">
                <a:latin typeface="Century" panose="02040604050505020304" pitchFamily="18" charset="0"/>
              </a:rPr>
              <a:t>国連</a:t>
            </a:r>
            <a:r>
              <a:rPr kumimoji="1" lang="en-US" altLang="ja-JP" dirty="0">
                <a:latin typeface="Century" panose="02040604050505020304" pitchFamily="18" charset="0"/>
              </a:rPr>
              <a:t>CEFACT</a:t>
            </a:r>
            <a:r>
              <a:rPr kumimoji="1" lang="ja-JP" altLang="en-US" dirty="0">
                <a:latin typeface="Century" panose="02040604050505020304" pitchFamily="18" charset="0"/>
              </a:rPr>
              <a:t>プロジェクト紹介（２）</a:t>
            </a:r>
          </a:p>
        </p:txBody>
      </p:sp>
      <p:sp>
        <p:nvSpPr>
          <p:cNvPr id="3" name="テキスト ボックス 2"/>
          <p:cNvSpPr txBox="1"/>
          <p:nvPr/>
        </p:nvSpPr>
        <p:spPr>
          <a:xfrm>
            <a:off x="1657547" y="707588"/>
            <a:ext cx="9255760" cy="954107"/>
          </a:xfrm>
          <a:prstGeom prst="rect">
            <a:avLst/>
          </a:prstGeom>
          <a:noFill/>
        </p:spPr>
        <p:txBody>
          <a:bodyPr wrap="square" rtlCol="0">
            <a:spAutoFit/>
          </a:bodyPr>
          <a:lstStyle/>
          <a:p>
            <a:pPr algn="ctr"/>
            <a:r>
              <a:rPr kumimoji="1" lang="ja-JP" altLang="en-US" sz="3200" b="1" dirty="0"/>
              <a:t>業界横断スケジューリング</a:t>
            </a:r>
            <a:r>
              <a:rPr kumimoji="1" lang="en-US" altLang="ja-JP" sz="3200" b="1" dirty="0">
                <a:latin typeface="Century" panose="02040604050505020304" pitchFamily="18" charset="0"/>
              </a:rPr>
              <a:t>SC</a:t>
            </a:r>
            <a:r>
              <a:rPr kumimoji="1" lang="ja-JP" altLang="en-US" sz="3200" b="1" dirty="0"/>
              <a:t>プロジェクト</a:t>
            </a:r>
            <a:endParaRPr kumimoji="1" lang="en-US" altLang="ja-JP" sz="3200" b="1" dirty="0"/>
          </a:p>
          <a:p>
            <a:pPr algn="ctr"/>
            <a:r>
              <a:rPr lang="en-US" altLang="ja-JP" sz="2400" b="1" dirty="0"/>
              <a:t>Cross Industry Scheduling Supply Chain Project</a:t>
            </a:r>
            <a:endParaRPr kumimoji="1" lang="ja-JP" altLang="en-US" sz="2400" b="1" dirty="0"/>
          </a:p>
        </p:txBody>
      </p:sp>
      <p:sp>
        <p:nvSpPr>
          <p:cNvPr id="4" name="テキスト ボックス 3"/>
          <p:cNvSpPr txBox="1"/>
          <p:nvPr/>
        </p:nvSpPr>
        <p:spPr>
          <a:xfrm>
            <a:off x="807375" y="2365810"/>
            <a:ext cx="10443411" cy="707886"/>
          </a:xfrm>
          <a:prstGeom prst="rect">
            <a:avLst/>
          </a:prstGeom>
          <a:noFill/>
        </p:spPr>
        <p:txBody>
          <a:bodyPr wrap="square" rtlCol="0">
            <a:spAutoFit/>
          </a:bodyPr>
          <a:lstStyle/>
          <a:p>
            <a:r>
              <a:rPr kumimoji="1" lang="ja-JP" altLang="en-US" sz="2000" dirty="0"/>
              <a:t>本プロジェクトは、現在国連</a:t>
            </a:r>
            <a:r>
              <a:rPr kumimoji="1" lang="en-US" altLang="ja-JP" sz="2000" dirty="0"/>
              <a:t>CEFACT</a:t>
            </a:r>
            <a:r>
              <a:rPr kumimoji="1" lang="ja-JP" altLang="en-US" sz="2000" dirty="0" err="1"/>
              <a:t>に登</a:t>
            </a:r>
            <a:r>
              <a:rPr kumimoji="1" lang="ja-JP" altLang="en-US" sz="2000" dirty="0"/>
              <a:t>録されているスケジューリング</a:t>
            </a:r>
            <a:r>
              <a:rPr kumimoji="1" lang="en-US" altLang="ja-JP" sz="2000" dirty="0"/>
              <a:t>SC</a:t>
            </a:r>
            <a:r>
              <a:rPr kumimoji="1" lang="ja-JP" altLang="en-US" sz="2000" dirty="0"/>
              <a:t>メッセージ類を、現状のビジネスプロセスに適合させるべく改訂を行うことを目的とする。</a:t>
            </a:r>
          </a:p>
        </p:txBody>
      </p:sp>
      <p:sp>
        <p:nvSpPr>
          <p:cNvPr id="6" name="テキスト ボックス 5"/>
          <p:cNvSpPr txBox="1"/>
          <p:nvPr/>
        </p:nvSpPr>
        <p:spPr>
          <a:xfrm>
            <a:off x="477520" y="1752142"/>
            <a:ext cx="1432560" cy="523220"/>
          </a:xfrm>
          <a:prstGeom prst="rect">
            <a:avLst/>
          </a:prstGeom>
          <a:noFill/>
          <a:ln>
            <a:solidFill>
              <a:schemeClr val="accent1"/>
            </a:solidFill>
          </a:ln>
        </p:spPr>
        <p:txBody>
          <a:bodyPr wrap="square" rtlCol="0">
            <a:spAutoFit/>
          </a:bodyPr>
          <a:lstStyle/>
          <a:p>
            <a:pPr algn="ctr"/>
            <a:r>
              <a:rPr lang="ja-JP" altLang="en-US" sz="2800" b="1" dirty="0"/>
              <a:t>目的</a:t>
            </a:r>
            <a:endParaRPr kumimoji="1" lang="ja-JP" altLang="en-US" sz="2800" b="1" dirty="0"/>
          </a:p>
        </p:txBody>
      </p:sp>
      <p:sp>
        <p:nvSpPr>
          <p:cNvPr id="7" name="テキスト ボックス 6"/>
          <p:cNvSpPr txBox="1"/>
          <p:nvPr/>
        </p:nvSpPr>
        <p:spPr>
          <a:xfrm>
            <a:off x="477520" y="3254591"/>
            <a:ext cx="1432560" cy="523220"/>
          </a:xfrm>
          <a:prstGeom prst="rect">
            <a:avLst/>
          </a:prstGeom>
          <a:noFill/>
          <a:ln>
            <a:solidFill>
              <a:schemeClr val="accent1"/>
            </a:solidFill>
          </a:ln>
        </p:spPr>
        <p:txBody>
          <a:bodyPr wrap="square" rtlCol="0">
            <a:spAutoFit/>
          </a:bodyPr>
          <a:lstStyle/>
          <a:p>
            <a:pPr algn="ctr"/>
            <a:r>
              <a:rPr lang="ja-JP" altLang="en-US" sz="2800" b="1" dirty="0"/>
              <a:t>範囲</a:t>
            </a:r>
            <a:endParaRPr kumimoji="1" lang="ja-JP" altLang="en-US" sz="2800" b="1" dirty="0"/>
          </a:p>
        </p:txBody>
      </p:sp>
      <p:sp>
        <p:nvSpPr>
          <p:cNvPr id="8" name="テキスト ボックス 7"/>
          <p:cNvSpPr txBox="1"/>
          <p:nvPr/>
        </p:nvSpPr>
        <p:spPr>
          <a:xfrm>
            <a:off x="807375" y="3880817"/>
            <a:ext cx="10443411" cy="1015663"/>
          </a:xfrm>
          <a:prstGeom prst="rect">
            <a:avLst/>
          </a:prstGeom>
          <a:noFill/>
        </p:spPr>
        <p:txBody>
          <a:bodyPr wrap="square" rtlCol="0">
            <a:spAutoFit/>
          </a:bodyPr>
          <a:lstStyle/>
          <a:p>
            <a:r>
              <a:rPr lang="ja-JP" altLang="en-US" sz="2000" dirty="0"/>
              <a:t>本プロジェクトで扱うスケジューリング</a:t>
            </a:r>
            <a:r>
              <a:rPr lang="en-US" altLang="ja-JP" sz="2000" dirty="0"/>
              <a:t>SC</a:t>
            </a:r>
            <a:r>
              <a:rPr lang="ja-JP" altLang="en-US" sz="2000" dirty="0"/>
              <a:t>メッセージ類は、需要予測、在庫予測、受発注、納入指示、出荷通知、請求明細を含む。これらのメッセージは、中小企業を含むスケジューリング</a:t>
            </a:r>
            <a:r>
              <a:rPr lang="en-US" altLang="ja-JP" sz="2000" dirty="0"/>
              <a:t>SCM</a:t>
            </a:r>
            <a:r>
              <a:rPr lang="ja-JP" altLang="en-US" sz="2000" dirty="0"/>
              <a:t>プロセスに携わる世界中の組織によって使用される。</a:t>
            </a:r>
            <a:endParaRPr kumimoji="1" lang="ja-JP" altLang="en-US" sz="2000" dirty="0"/>
          </a:p>
        </p:txBody>
      </p:sp>
      <p:sp>
        <p:nvSpPr>
          <p:cNvPr id="9" name="テキスト ボックス 8"/>
          <p:cNvSpPr txBox="1"/>
          <p:nvPr/>
        </p:nvSpPr>
        <p:spPr>
          <a:xfrm>
            <a:off x="477520" y="4999486"/>
            <a:ext cx="1432560" cy="523220"/>
          </a:xfrm>
          <a:prstGeom prst="rect">
            <a:avLst/>
          </a:prstGeom>
          <a:noFill/>
          <a:ln>
            <a:solidFill>
              <a:schemeClr val="accent1"/>
            </a:solidFill>
          </a:ln>
        </p:spPr>
        <p:txBody>
          <a:bodyPr wrap="square" rtlCol="0">
            <a:spAutoFit/>
          </a:bodyPr>
          <a:lstStyle/>
          <a:p>
            <a:pPr algn="ctr"/>
            <a:r>
              <a:rPr lang="ja-JP" altLang="en-US" sz="2800" b="1" dirty="0"/>
              <a:t>支援国</a:t>
            </a:r>
            <a:endParaRPr kumimoji="1" lang="ja-JP" altLang="en-US" sz="2800" b="1" dirty="0"/>
          </a:p>
        </p:txBody>
      </p:sp>
      <p:sp>
        <p:nvSpPr>
          <p:cNvPr id="10" name="テキスト ボックス 9"/>
          <p:cNvSpPr txBox="1"/>
          <p:nvPr/>
        </p:nvSpPr>
        <p:spPr>
          <a:xfrm>
            <a:off x="807374" y="5703601"/>
            <a:ext cx="10443411" cy="400110"/>
          </a:xfrm>
          <a:prstGeom prst="rect">
            <a:avLst/>
          </a:prstGeom>
          <a:noFill/>
        </p:spPr>
        <p:txBody>
          <a:bodyPr wrap="square" rtlCol="0">
            <a:spAutoFit/>
          </a:bodyPr>
          <a:lstStyle/>
          <a:p>
            <a:r>
              <a:rPr lang="ja-JP" altLang="en-US" sz="2000" dirty="0"/>
              <a:t>フランス、</a:t>
            </a:r>
            <a:r>
              <a:rPr kumimoji="1" lang="ja-JP" altLang="en-US" sz="2000" dirty="0"/>
              <a:t>ドイツ、</a:t>
            </a:r>
            <a:r>
              <a:rPr lang="ja-JP" altLang="en-US" sz="2000" dirty="0"/>
              <a:t>オランダ、イタリア、</a:t>
            </a:r>
            <a:r>
              <a:rPr kumimoji="1" lang="ja-JP" altLang="en-US" sz="2000" dirty="0"/>
              <a:t>日本</a:t>
            </a:r>
          </a:p>
        </p:txBody>
      </p:sp>
    </p:spTree>
    <p:extLst>
      <p:ext uri="{BB962C8B-B14F-4D97-AF65-F5344CB8AC3E}">
        <p14:creationId xmlns:p14="http://schemas.microsoft.com/office/powerpoint/2010/main" val="36806029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25126" y="261312"/>
            <a:ext cx="4186617" cy="369332"/>
          </a:xfrm>
          <a:prstGeom prst="rect">
            <a:avLst/>
          </a:prstGeom>
          <a:noFill/>
          <a:ln>
            <a:solidFill>
              <a:schemeClr val="accent1"/>
            </a:solidFill>
          </a:ln>
        </p:spPr>
        <p:txBody>
          <a:bodyPr wrap="square" rtlCol="0">
            <a:spAutoFit/>
          </a:bodyPr>
          <a:lstStyle/>
          <a:p>
            <a:pPr algn="ctr"/>
            <a:r>
              <a:rPr kumimoji="1" lang="ja-JP" altLang="en-US" dirty="0">
                <a:latin typeface="Century" panose="02040604050505020304" pitchFamily="18" charset="0"/>
              </a:rPr>
              <a:t>国連</a:t>
            </a:r>
            <a:r>
              <a:rPr kumimoji="1" lang="en-US" altLang="ja-JP" dirty="0">
                <a:latin typeface="Century" panose="02040604050505020304" pitchFamily="18" charset="0"/>
              </a:rPr>
              <a:t>CEFACT</a:t>
            </a:r>
            <a:r>
              <a:rPr kumimoji="1" lang="ja-JP" altLang="en-US" dirty="0">
                <a:latin typeface="Century" panose="02040604050505020304" pitchFamily="18" charset="0"/>
              </a:rPr>
              <a:t>プロジェクト紹介（３）</a:t>
            </a:r>
          </a:p>
        </p:txBody>
      </p:sp>
      <p:sp>
        <p:nvSpPr>
          <p:cNvPr id="3" name="テキスト ボックス 2"/>
          <p:cNvSpPr txBox="1"/>
          <p:nvPr/>
        </p:nvSpPr>
        <p:spPr>
          <a:xfrm>
            <a:off x="1645516" y="808902"/>
            <a:ext cx="9255760" cy="954107"/>
          </a:xfrm>
          <a:prstGeom prst="rect">
            <a:avLst/>
          </a:prstGeom>
          <a:noFill/>
        </p:spPr>
        <p:txBody>
          <a:bodyPr wrap="square" rtlCol="0">
            <a:spAutoFit/>
          </a:bodyPr>
          <a:lstStyle/>
          <a:p>
            <a:pPr algn="ctr"/>
            <a:r>
              <a:rPr kumimoji="1" lang="ja-JP" altLang="en-US" sz="3200" b="1" dirty="0"/>
              <a:t>業界横断スケジューリング</a:t>
            </a:r>
            <a:r>
              <a:rPr kumimoji="1" lang="en-US" altLang="ja-JP" sz="3200" b="1" dirty="0">
                <a:latin typeface="Century" panose="02040604050505020304" pitchFamily="18" charset="0"/>
              </a:rPr>
              <a:t>SC</a:t>
            </a:r>
            <a:r>
              <a:rPr kumimoji="1" lang="ja-JP" altLang="en-US" sz="3200" b="1" dirty="0"/>
              <a:t>プロジェクト</a:t>
            </a:r>
            <a:endParaRPr kumimoji="1" lang="en-US" altLang="ja-JP" sz="3200" b="1" dirty="0"/>
          </a:p>
          <a:p>
            <a:pPr algn="ctr"/>
            <a:r>
              <a:rPr lang="en-US" altLang="ja-JP" sz="2400" b="1" dirty="0"/>
              <a:t>Cross Industry Scheduling Supply Chain Project</a:t>
            </a:r>
            <a:endParaRPr kumimoji="1" lang="ja-JP" altLang="en-US" sz="2400" b="1" dirty="0"/>
          </a:p>
        </p:txBody>
      </p:sp>
      <p:sp>
        <p:nvSpPr>
          <p:cNvPr id="6" name="テキスト ボックス 5"/>
          <p:cNvSpPr txBox="1"/>
          <p:nvPr/>
        </p:nvSpPr>
        <p:spPr>
          <a:xfrm>
            <a:off x="381265" y="2016925"/>
            <a:ext cx="3432743" cy="523220"/>
          </a:xfrm>
          <a:prstGeom prst="rect">
            <a:avLst/>
          </a:prstGeom>
          <a:noFill/>
          <a:ln>
            <a:solidFill>
              <a:schemeClr val="accent1"/>
            </a:solidFill>
          </a:ln>
        </p:spPr>
        <p:txBody>
          <a:bodyPr wrap="square" rtlCol="0">
            <a:spAutoFit/>
          </a:bodyPr>
          <a:lstStyle/>
          <a:p>
            <a:pPr algn="ctr"/>
            <a:r>
              <a:rPr lang="ja-JP" altLang="en-US" sz="2800" b="1" dirty="0"/>
              <a:t>スケジュール</a:t>
            </a:r>
            <a:endParaRPr kumimoji="1" lang="ja-JP" altLang="en-US" sz="2800" b="1" dirty="0"/>
          </a:p>
        </p:txBody>
      </p:sp>
      <p:graphicFrame>
        <p:nvGraphicFramePr>
          <p:cNvPr id="7" name="表 6"/>
          <p:cNvGraphicFramePr>
            <a:graphicFrameLocks noGrp="1"/>
          </p:cNvGraphicFramePr>
          <p:nvPr>
            <p:extLst>
              <p:ext uri="{D42A27DB-BD31-4B8C-83A1-F6EECF244321}">
                <p14:modId xmlns:p14="http://schemas.microsoft.com/office/powerpoint/2010/main" val="2373874633"/>
              </p:ext>
            </p:extLst>
          </p:nvPr>
        </p:nvGraphicFramePr>
        <p:xfrm>
          <a:off x="2097637" y="2895375"/>
          <a:ext cx="8128000" cy="3332480"/>
        </p:xfrm>
        <a:graphic>
          <a:graphicData uri="http://schemas.openxmlformats.org/drawingml/2006/table">
            <a:tbl>
              <a:tblPr firstRow="1" bandRow="1">
                <a:tableStyleId>{5C22544A-7EE6-4342-B048-85BDC9FD1C3A}</a:tableStyleId>
              </a:tblPr>
              <a:tblGrid>
                <a:gridCol w="4963482">
                  <a:extLst>
                    <a:ext uri="{9D8B030D-6E8A-4147-A177-3AD203B41FA5}">
                      <a16:colId xmlns:a16="http://schemas.microsoft.com/office/drawing/2014/main" val="3050667261"/>
                    </a:ext>
                  </a:extLst>
                </a:gridCol>
                <a:gridCol w="3164518">
                  <a:extLst>
                    <a:ext uri="{9D8B030D-6E8A-4147-A177-3AD203B41FA5}">
                      <a16:colId xmlns:a16="http://schemas.microsoft.com/office/drawing/2014/main" val="2454975325"/>
                    </a:ext>
                  </a:extLst>
                </a:gridCol>
              </a:tblGrid>
              <a:tr h="0">
                <a:tc>
                  <a:txBody>
                    <a:bodyPr/>
                    <a:lstStyle/>
                    <a:p>
                      <a:r>
                        <a:rPr kumimoji="1" lang="ja-JP" altLang="en-US" dirty="0"/>
                        <a:t>開発ステージ</a:t>
                      </a:r>
                    </a:p>
                  </a:txBody>
                  <a:tcPr/>
                </a:tc>
                <a:tc>
                  <a:txBody>
                    <a:bodyPr/>
                    <a:lstStyle/>
                    <a:p>
                      <a:r>
                        <a:rPr kumimoji="1" lang="ja-JP" altLang="en-US" dirty="0"/>
                        <a:t>予定</a:t>
                      </a:r>
                    </a:p>
                  </a:txBody>
                  <a:tcPr/>
                </a:tc>
                <a:extLst>
                  <a:ext uri="{0D108BD9-81ED-4DB2-BD59-A6C34878D82A}">
                    <a16:rowId xmlns:a16="http://schemas.microsoft.com/office/drawing/2014/main" val="1549228342"/>
                  </a:ext>
                </a:extLst>
              </a:tr>
              <a:tr h="370840">
                <a:tc>
                  <a:txBody>
                    <a:bodyPr/>
                    <a:lstStyle/>
                    <a:p>
                      <a:r>
                        <a:rPr kumimoji="1" lang="ja-JP" altLang="en-US" dirty="0"/>
                        <a:t>プロジェクト立上げ</a:t>
                      </a:r>
                      <a:endParaRPr kumimoji="1" lang="en-US" altLang="ja-JP" dirty="0"/>
                    </a:p>
                  </a:txBody>
                  <a:tcPr/>
                </a:tc>
                <a:tc>
                  <a:txBody>
                    <a:bodyPr/>
                    <a:lstStyle/>
                    <a:p>
                      <a:r>
                        <a:rPr kumimoji="1" lang="en-US" altLang="ja-JP" dirty="0"/>
                        <a:t>2016-05</a:t>
                      </a:r>
                      <a:endParaRPr kumimoji="1" lang="ja-JP" altLang="en-US" dirty="0"/>
                    </a:p>
                  </a:txBody>
                  <a:tcPr/>
                </a:tc>
                <a:extLst>
                  <a:ext uri="{0D108BD9-81ED-4DB2-BD59-A6C34878D82A}">
                    <a16:rowId xmlns:a16="http://schemas.microsoft.com/office/drawing/2014/main" val="2483220703"/>
                  </a:ext>
                </a:extLst>
              </a:tr>
              <a:tr h="370840">
                <a:tc>
                  <a:txBody>
                    <a:bodyPr/>
                    <a:lstStyle/>
                    <a:p>
                      <a:r>
                        <a:rPr kumimoji="1" lang="ja-JP" altLang="en-US" dirty="0"/>
                        <a:t>要求事項収集</a:t>
                      </a:r>
                    </a:p>
                  </a:txBody>
                  <a:tcPr/>
                </a:tc>
                <a:tc>
                  <a:txBody>
                    <a:bodyPr/>
                    <a:lstStyle/>
                    <a:p>
                      <a:r>
                        <a:rPr kumimoji="1" lang="en-US" altLang="ja-JP" dirty="0"/>
                        <a:t>2016-07</a:t>
                      </a:r>
                      <a:endParaRPr kumimoji="1" lang="ja-JP" altLang="en-US" dirty="0"/>
                    </a:p>
                  </a:txBody>
                  <a:tcPr/>
                </a:tc>
                <a:extLst>
                  <a:ext uri="{0D108BD9-81ED-4DB2-BD59-A6C34878D82A}">
                    <a16:rowId xmlns:a16="http://schemas.microsoft.com/office/drawing/2014/main" val="961738516"/>
                  </a:ext>
                </a:extLst>
              </a:tr>
              <a:tr h="370840">
                <a:tc>
                  <a:txBody>
                    <a:bodyPr/>
                    <a:lstStyle/>
                    <a:p>
                      <a:r>
                        <a:rPr kumimoji="1" lang="ja-JP" altLang="en-US" dirty="0"/>
                        <a:t>業務要件仕様書案（</a:t>
                      </a:r>
                      <a:r>
                        <a:rPr kumimoji="1" lang="en-US" altLang="ja-JP" dirty="0"/>
                        <a:t>BRS/RSM</a:t>
                      </a:r>
                      <a:r>
                        <a:rPr kumimoji="1" lang="ja-JP" altLang="en-US" dirty="0"/>
                        <a:t>）開発</a:t>
                      </a:r>
                    </a:p>
                  </a:txBody>
                  <a:tcPr/>
                </a:tc>
                <a:tc>
                  <a:txBody>
                    <a:bodyPr/>
                    <a:lstStyle/>
                    <a:p>
                      <a:r>
                        <a:rPr kumimoji="1" lang="en-US" altLang="ja-JP" dirty="0"/>
                        <a:t>2016-09</a:t>
                      </a:r>
                      <a:r>
                        <a:rPr kumimoji="1" lang="ja-JP" altLang="en-US" dirty="0"/>
                        <a:t>（</a:t>
                      </a:r>
                      <a:r>
                        <a:rPr kumimoji="1" lang="en-US" altLang="ja-JP" dirty="0"/>
                        <a:t>Forum</a:t>
                      </a:r>
                      <a:r>
                        <a:rPr kumimoji="1" lang="ja-JP" altLang="en-US" dirty="0"/>
                        <a:t>）</a:t>
                      </a:r>
                    </a:p>
                  </a:txBody>
                  <a:tcPr/>
                </a:tc>
                <a:extLst>
                  <a:ext uri="{0D108BD9-81ED-4DB2-BD59-A6C34878D82A}">
                    <a16:rowId xmlns:a16="http://schemas.microsoft.com/office/drawing/2014/main" val="1734150326"/>
                  </a:ext>
                </a:extLst>
              </a:tr>
              <a:tr h="370840">
                <a:tc>
                  <a:txBody>
                    <a:bodyPr/>
                    <a:lstStyle/>
                    <a:p>
                      <a:r>
                        <a:rPr kumimoji="1" lang="en-US" altLang="ja-JP" dirty="0"/>
                        <a:t>BRS/RSM</a:t>
                      </a:r>
                      <a:r>
                        <a:rPr kumimoji="1" lang="ja-JP" altLang="en-US" dirty="0"/>
                        <a:t>案公開レビュー</a:t>
                      </a:r>
                    </a:p>
                  </a:txBody>
                  <a:tcPr/>
                </a:tc>
                <a:tc>
                  <a:txBody>
                    <a:bodyPr/>
                    <a:lstStyle/>
                    <a:p>
                      <a:r>
                        <a:rPr kumimoji="1" lang="en-US" altLang="ja-JP" dirty="0"/>
                        <a:t>2016-11</a:t>
                      </a:r>
                      <a:endParaRPr kumimoji="1" lang="ja-JP" altLang="en-US" dirty="0"/>
                    </a:p>
                  </a:txBody>
                  <a:tcPr/>
                </a:tc>
                <a:extLst>
                  <a:ext uri="{0D108BD9-81ED-4DB2-BD59-A6C34878D82A}">
                    <a16:rowId xmlns:a16="http://schemas.microsoft.com/office/drawing/2014/main" val="3776471568"/>
                  </a:ext>
                </a:extLst>
              </a:tr>
              <a:tr h="370840">
                <a:tc>
                  <a:txBody>
                    <a:bodyPr/>
                    <a:lstStyle/>
                    <a:p>
                      <a:r>
                        <a:rPr kumimoji="1" lang="ja-JP" altLang="en-US" dirty="0"/>
                        <a:t>情報項目（</a:t>
                      </a:r>
                      <a:r>
                        <a:rPr kumimoji="1" lang="en-US" altLang="ja-JP" dirty="0"/>
                        <a:t>CC/BIE</a:t>
                      </a:r>
                      <a:r>
                        <a:rPr kumimoji="1" lang="ja-JP" altLang="en-US" dirty="0"/>
                        <a:t>）提案</a:t>
                      </a:r>
                    </a:p>
                  </a:txBody>
                  <a:tcPr/>
                </a:tc>
                <a:tc>
                  <a:txBody>
                    <a:bodyPr/>
                    <a:lstStyle/>
                    <a:p>
                      <a:r>
                        <a:rPr kumimoji="1" lang="en-US" altLang="ja-JP" dirty="0"/>
                        <a:t>2016-12</a:t>
                      </a:r>
                      <a:endParaRPr kumimoji="1" lang="ja-JP" altLang="en-US" dirty="0"/>
                    </a:p>
                  </a:txBody>
                  <a:tcPr/>
                </a:tc>
                <a:extLst>
                  <a:ext uri="{0D108BD9-81ED-4DB2-BD59-A6C34878D82A}">
                    <a16:rowId xmlns:a16="http://schemas.microsoft.com/office/drawing/2014/main" val="1975189585"/>
                  </a:ext>
                </a:extLst>
              </a:tr>
              <a:tr h="370840">
                <a:tc>
                  <a:txBody>
                    <a:bodyPr/>
                    <a:lstStyle/>
                    <a:p>
                      <a:r>
                        <a:rPr kumimoji="1" lang="en-US" altLang="ja-JP" dirty="0"/>
                        <a:t>CC/BIE/XML Schema </a:t>
                      </a:r>
                      <a:r>
                        <a:rPr kumimoji="1" lang="ja-JP" altLang="en-US" dirty="0"/>
                        <a:t>品質検査</a:t>
                      </a:r>
                    </a:p>
                  </a:txBody>
                  <a:tcPr/>
                </a:tc>
                <a:tc>
                  <a:txBody>
                    <a:bodyPr/>
                    <a:lstStyle/>
                    <a:p>
                      <a:r>
                        <a:rPr kumimoji="1" lang="en-US" altLang="ja-JP" dirty="0"/>
                        <a:t>2017-03</a:t>
                      </a:r>
                      <a:r>
                        <a:rPr kumimoji="1" lang="ja-JP" altLang="en-US" dirty="0"/>
                        <a:t>（</a:t>
                      </a:r>
                      <a:r>
                        <a:rPr kumimoji="1" lang="en-US" altLang="ja-JP" dirty="0"/>
                        <a:t>Forum</a:t>
                      </a:r>
                      <a:r>
                        <a:rPr kumimoji="1" lang="ja-JP" altLang="en-US" dirty="0"/>
                        <a:t>）</a:t>
                      </a:r>
                    </a:p>
                  </a:txBody>
                  <a:tcPr/>
                </a:tc>
                <a:extLst>
                  <a:ext uri="{0D108BD9-81ED-4DB2-BD59-A6C34878D82A}">
                    <a16:rowId xmlns:a16="http://schemas.microsoft.com/office/drawing/2014/main" val="441751996"/>
                  </a:ext>
                </a:extLst>
              </a:tr>
              <a:tr h="370840">
                <a:tc>
                  <a:txBody>
                    <a:bodyPr/>
                    <a:lstStyle/>
                    <a:p>
                      <a:r>
                        <a:rPr kumimoji="1" lang="ja-JP" altLang="en-US" dirty="0"/>
                        <a:t>プロジェクト完了</a:t>
                      </a:r>
                    </a:p>
                  </a:txBody>
                  <a:tcPr/>
                </a:tc>
                <a:tc>
                  <a:txBody>
                    <a:bodyPr/>
                    <a:lstStyle/>
                    <a:p>
                      <a:r>
                        <a:rPr kumimoji="1" lang="en-US" altLang="ja-JP" dirty="0"/>
                        <a:t>2017-04</a:t>
                      </a:r>
                      <a:endParaRPr kumimoji="1" lang="ja-JP" altLang="en-US" dirty="0"/>
                    </a:p>
                  </a:txBody>
                  <a:tcPr/>
                </a:tc>
                <a:extLst>
                  <a:ext uri="{0D108BD9-81ED-4DB2-BD59-A6C34878D82A}">
                    <a16:rowId xmlns:a16="http://schemas.microsoft.com/office/drawing/2014/main" val="2534211849"/>
                  </a:ext>
                </a:extLst>
              </a:tr>
              <a:tr h="370840">
                <a:tc>
                  <a:txBody>
                    <a:bodyPr/>
                    <a:lstStyle/>
                    <a:p>
                      <a:r>
                        <a:rPr kumimoji="1" lang="ja-JP" altLang="en-US" dirty="0"/>
                        <a:t>公開</a:t>
                      </a:r>
                    </a:p>
                  </a:txBody>
                  <a:tcPr/>
                </a:tc>
                <a:tc>
                  <a:txBody>
                    <a:bodyPr/>
                    <a:lstStyle/>
                    <a:p>
                      <a:r>
                        <a:rPr kumimoji="1" lang="en-US" altLang="ja-JP" dirty="0"/>
                        <a:t>2017-05</a:t>
                      </a:r>
                      <a:endParaRPr kumimoji="1" lang="ja-JP" altLang="en-US" dirty="0"/>
                    </a:p>
                  </a:txBody>
                  <a:tcPr/>
                </a:tc>
                <a:extLst>
                  <a:ext uri="{0D108BD9-81ED-4DB2-BD59-A6C34878D82A}">
                    <a16:rowId xmlns:a16="http://schemas.microsoft.com/office/drawing/2014/main" val="857749495"/>
                  </a:ext>
                </a:extLst>
              </a:tr>
            </a:tbl>
          </a:graphicData>
        </a:graphic>
      </p:graphicFrame>
    </p:spTree>
    <p:extLst>
      <p:ext uri="{BB962C8B-B14F-4D97-AF65-F5344CB8AC3E}">
        <p14:creationId xmlns:p14="http://schemas.microsoft.com/office/powerpoint/2010/main" val="2740744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ローチャート: 代替処理 2"/>
          <p:cNvSpPr/>
          <p:nvPr/>
        </p:nvSpPr>
        <p:spPr>
          <a:xfrm>
            <a:off x="1864895" y="1419726"/>
            <a:ext cx="2490537" cy="1227221"/>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t>発注者</a:t>
            </a:r>
          </a:p>
        </p:txBody>
      </p:sp>
      <p:sp>
        <p:nvSpPr>
          <p:cNvPr id="4" name="フローチャート: 代替処理 3"/>
          <p:cNvSpPr/>
          <p:nvPr/>
        </p:nvSpPr>
        <p:spPr>
          <a:xfrm>
            <a:off x="7792453" y="1419725"/>
            <a:ext cx="2490537" cy="1227221"/>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t>受注者</a:t>
            </a:r>
          </a:p>
        </p:txBody>
      </p:sp>
      <p:sp>
        <p:nvSpPr>
          <p:cNvPr id="7" name="テキスト ボックス 6"/>
          <p:cNvSpPr txBox="1"/>
          <p:nvPr/>
        </p:nvSpPr>
        <p:spPr>
          <a:xfrm>
            <a:off x="2273968" y="397042"/>
            <a:ext cx="7062537" cy="584775"/>
          </a:xfrm>
          <a:prstGeom prst="rect">
            <a:avLst/>
          </a:prstGeom>
          <a:noFill/>
        </p:spPr>
        <p:txBody>
          <a:bodyPr wrap="square" rtlCol="0">
            <a:spAutoFit/>
          </a:bodyPr>
          <a:lstStyle/>
          <a:p>
            <a:pPr algn="ctr"/>
            <a:r>
              <a:rPr kumimoji="1" lang="ja-JP" altLang="en-US" sz="3200" b="1" dirty="0"/>
              <a:t>スケジューリング</a:t>
            </a:r>
            <a:r>
              <a:rPr lang="en-US" altLang="ja-JP" sz="3200" b="1" dirty="0"/>
              <a:t>SCM</a:t>
            </a:r>
            <a:r>
              <a:rPr lang="ja-JP" altLang="en-US" sz="3200" b="1" dirty="0"/>
              <a:t>基本プロセス</a:t>
            </a:r>
            <a:endParaRPr kumimoji="1" lang="ja-JP" altLang="en-US" sz="3200" b="1" dirty="0"/>
          </a:p>
        </p:txBody>
      </p:sp>
      <p:cxnSp>
        <p:nvCxnSpPr>
          <p:cNvPr id="8" name="直線矢印コネクタ 7"/>
          <p:cNvCxnSpPr/>
          <p:nvPr/>
        </p:nvCxnSpPr>
        <p:spPr>
          <a:xfrm>
            <a:off x="4558230" y="2267015"/>
            <a:ext cx="3019926" cy="0"/>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a:off x="4558230" y="1850455"/>
            <a:ext cx="3019926" cy="0"/>
          </a:xfrm>
          <a:prstGeom prst="straightConnector1">
            <a:avLst/>
          </a:prstGeom>
          <a:ln w="38100">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flipV="1">
            <a:off x="2942390" y="3545213"/>
            <a:ext cx="6095331" cy="11495"/>
          </a:xfrm>
          <a:prstGeom prst="straightConnector1">
            <a:avLst/>
          </a:prstGeom>
          <a:ln w="38100">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p:nvPr/>
        </p:nvCxnSpPr>
        <p:spPr>
          <a:xfrm flipV="1">
            <a:off x="2942390" y="4340368"/>
            <a:ext cx="6067592" cy="1335"/>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flipV="1">
            <a:off x="2942390" y="5250130"/>
            <a:ext cx="6067592" cy="1335"/>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flipV="1">
            <a:off x="3034397" y="6130210"/>
            <a:ext cx="6067592" cy="1335"/>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4244342" y="1903294"/>
            <a:ext cx="3548111" cy="646331"/>
          </a:xfrm>
          <a:prstGeom prst="rect">
            <a:avLst/>
          </a:prstGeom>
          <a:noFill/>
        </p:spPr>
        <p:txBody>
          <a:bodyPr wrap="square" rtlCol="0">
            <a:spAutoFit/>
          </a:bodyPr>
          <a:lstStyle/>
          <a:p>
            <a:pPr algn="ctr"/>
            <a:r>
              <a:rPr kumimoji="1" lang="en-US" altLang="ja-JP" sz="2400" dirty="0"/>
              <a:t>CISDF</a:t>
            </a:r>
          </a:p>
          <a:p>
            <a:pPr algn="ctr"/>
            <a:r>
              <a:rPr lang="en-US" altLang="ja-JP" sz="1200" dirty="0"/>
              <a:t>Cross Industry Scheduling Demand Forecast</a:t>
            </a:r>
            <a:endParaRPr kumimoji="1" lang="ja-JP" altLang="en-US" sz="1200" dirty="0"/>
          </a:p>
        </p:txBody>
      </p:sp>
      <p:sp>
        <p:nvSpPr>
          <p:cNvPr id="17" name="テキスト ボックス 16"/>
          <p:cNvSpPr txBox="1"/>
          <p:nvPr/>
        </p:nvSpPr>
        <p:spPr>
          <a:xfrm>
            <a:off x="4294137" y="3130514"/>
            <a:ext cx="3548111" cy="646331"/>
          </a:xfrm>
          <a:prstGeom prst="rect">
            <a:avLst/>
          </a:prstGeom>
          <a:noFill/>
        </p:spPr>
        <p:txBody>
          <a:bodyPr wrap="square" rtlCol="0">
            <a:spAutoFit/>
          </a:bodyPr>
          <a:lstStyle/>
          <a:p>
            <a:pPr algn="ctr"/>
            <a:r>
              <a:rPr kumimoji="1" lang="en-US" altLang="ja-JP" sz="2400" dirty="0"/>
              <a:t>CISSI</a:t>
            </a:r>
          </a:p>
          <a:p>
            <a:pPr algn="ctr"/>
            <a:r>
              <a:rPr lang="en-US" altLang="ja-JP" sz="1200" dirty="0"/>
              <a:t>Cross Industry Scheduling Supply Instruction</a:t>
            </a:r>
            <a:endParaRPr kumimoji="1" lang="ja-JP" altLang="en-US" sz="1200" dirty="0"/>
          </a:p>
        </p:txBody>
      </p:sp>
      <p:sp>
        <p:nvSpPr>
          <p:cNvPr id="18" name="テキスト ボックス 17"/>
          <p:cNvSpPr txBox="1"/>
          <p:nvPr/>
        </p:nvSpPr>
        <p:spPr>
          <a:xfrm>
            <a:off x="4355432" y="3937246"/>
            <a:ext cx="3548111" cy="646331"/>
          </a:xfrm>
          <a:prstGeom prst="rect">
            <a:avLst/>
          </a:prstGeom>
          <a:noFill/>
        </p:spPr>
        <p:txBody>
          <a:bodyPr wrap="square" rtlCol="0">
            <a:spAutoFit/>
          </a:bodyPr>
          <a:lstStyle/>
          <a:p>
            <a:pPr algn="ctr"/>
            <a:r>
              <a:rPr kumimoji="1" lang="en-US" altLang="ja-JP" sz="2400" dirty="0"/>
              <a:t>CISSN</a:t>
            </a:r>
          </a:p>
          <a:p>
            <a:pPr algn="ctr"/>
            <a:r>
              <a:rPr lang="en-US" altLang="ja-JP" sz="1200" dirty="0"/>
              <a:t>Cross Industry Scheduling Supply Notification</a:t>
            </a:r>
            <a:endParaRPr kumimoji="1" lang="ja-JP" altLang="en-US" sz="1200" dirty="0"/>
          </a:p>
        </p:txBody>
      </p:sp>
      <p:sp>
        <p:nvSpPr>
          <p:cNvPr id="19" name="テキスト ボックス 18"/>
          <p:cNvSpPr txBox="1"/>
          <p:nvPr/>
        </p:nvSpPr>
        <p:spPr>
          <a:xfrm>
            <a:off x="4355432" y="4849851"/>
            <a:ext cx="3548111" cy="646331"/>
          </a:xfrm>
          <a:prstGeom prst="rect">
            <a:avLst/>
          </a:prstGeom>
          <a:noFill/>
        </p:spPr>
        <p:txBody>
          <a:bodyPr wrap="square" rtlCol="0">
            <a:spAutoFit/>
          </a:bodyPr>
          <a:lstStyle/>
          <a:p>
            <a:pPr algn="ctr"/>
            <a:r>
              <a:rPr kumimoji="1" lang="en-US" altLang="ja-JP" sz="2400" dirty="0"/>
              <a:t>CIDD</a:t>
            </a:r>
          </a:p>
          <a:p>
            <a:pPr algn="ctr"/>
            <a:r>
              <a:rPr lang="en-US" altLang="ja-JP" sz="1200" dirty="0"/>
              <a:t>Cross Industry Delivery Dispatch Advice</a:t>
            </a:r>
            <a:endParaRPr kumimoji="1" lang="ja-JP" altLang="en-US" sz="1200" dirty="0"/>
          </a:p>
        </p:txBody>
      </p:sp>
      <p:sp>
        <p:nvSpPr>
          <p:cNvPr id="20" name="テキスト ボックス 19"/>
          <p:cNvSpPr txBox="1"/>
          <p:nvPr/>
        </p:nvSpPr>
        <p:spPr>
          <a:xfrm>
            <a:off x="4355432" y="5754153"/>
            <a:ext cx="3548111" cy="646331"/>
          </a:xfrm>
          <a:prstGeom prst="rect">
            <a:avLst/>
          </a:prstGeom>
          <a:noFill/>
        </p:spPr>
        <p:txBody>
          <a:bodyPr wrap="square" rtlCol="0">
            <a:spAutoFit/>
          </a:bodyPr>
          <a:lstStyle/>
          <a:p>
            <a:pPr algn="ctr"/>
            <a:r>
              <a:rPr kumimoji="1" lang="en-US" altLang="ja-JP" sz="2400" dirty="0"/>
              <a:t>CII</a:t>
            </a:r>
          </a:p>
          <a:p>
            <a:pPr algn="ctr"/>
            <a:r>
              <a:rPr lang="en-US" altLang="ja-JP" sz="1200" dirty="0"/>
              <a:t>Cross Industry Invoice</a:t>
            </a:r>
            <a:endParaRPr kumimoji="1" lang="ja-JP" altLang="en-US" sz="1200" dirty="0"/>
          </a:p>
        </p:txBody>
      </p:sp>
      <p:sp>
        <p:nvSpPr>
          <p:cNvPr id="21" name="テキスト ボックス 20"/>
          <p:cNvSpPr txBox="1"/>
          <p:nvPr/>
        </p:nvSpPr>
        <p:spPr>
          <a:xfrm>
            <a:off x="5148010" y="1383801"/>
            <a:ext cx="1962953" cy="369332"/>
          </a:xfrm>
          <a:prstGeom prst="rect">
            <a:avLst/>
          </a:prstGeom>
          <a:noFill/>
          <a:ln>
            <a:solidFill>
              <a:schemeClr val="accent1"/>
            </a:solidFill>
          </a:ln>
        </p:spPr>
        <p:txBody>
          <a:bodyPr wrap="square" rtlCol="0">
            <a:spAutoFit/>
          </a:bodyPr>
          <a:lstStyle/>
          <a:p>
            <a:pPr algn="ctr"/>
            <a:r>
              <a:rPr kumimoji="1" lang="ja-JP" altLang="en-US" dirty="0"/>
              <a:t>需要予測：調整</a:t>
            </a:r>
          </a:p>
        </p:txBody>
      </p:sp>
      <p:sp>
        <p:nvSpPr>
          <p:cNvPr id="22" name="テキスト ボックス 21"/>
          <p:cNvSpPr txBox="1"/>
          <p:nvPr/>
        </p:nvSpPr>
        <p:spPr>
          <a:xfrm>
            <a:off x="2929022" y="3049972"/>
            <a:ext cx="1962953" cy="369332"/>
          </a:xfrm>
          <a:prstGeom prst="rect">
            <a:avLst/>
          </a:prstGeom>
          <a:noFill/>
          <a:ln>
            <a:solidFill>
              <a:schemeClr val="accent1"/>
            </a:solidFill>
          </a:ln>
        </p:spPr>
        <p:txBody>
          <a:bodyPr wrap="square" rtlCol="0">
            <a:spAutoFit/>
          </a:bodyPr>
          <a:lstStyle/>
          <a:p>
            <a:pPr algn="ctr"/>
            <a:r>
              <a:rPr lang="ja-JP" altLang="en-US" dirty="0"/>
              <a:t>納入指示：便毎</a:t>
            </a:r>
            <a:endParaRPr kumimoji="1" lang="ja-JP" altLang="en-US" dirty="0"/>
          </a:p>
        </p:txBody>
      </p:sp>
      <p:sp>
        <p:nvSpPr>
          <p:cNvPr id="23" name="テキスト ボックス 22"/>
          <p:cNvSpPr txBox="1"/>
          <p:nvPr/>
        </p:nvSpPr>
        <p:spPr>
          <a:xfrm>
            <a:off x="7113004" y="3832254"/>
            <a:ext cx="2691396" cy="369332"/>
          </a:xfrm>
          <a:prstGeom prst="rect">
            <a:avLst/>
          </a:prstGeom>
          <a:noFill/>
          <a:ln>
            <a:solidFill>
              <a:schemeClr val="accent1"/>
            </a:solidFill>
          </a:ln>
        </p:spPr>
        <p:txBody>
          <a:bodyPr wrap="square" rtlCol="0">
            <a:spAutoFit/>
          </a:bodyPr>
          <a:lstStyle/>
          <a:p>
            <a:pPr algn="ctr"/>
            <a:r>
              <a:rPr lang="ja-JP" altLang="en-US" dirty="0"/>
              <a:t>納入通知：差異の場合</a:t>
            </a:r>
            <a:endParaRPr kumimoji="1" lang="ja-JP" altLang="en-US" dirty="0"/>
          </a:p>
        </p:txBody>
      </p:sp>
      <p:sp>
        <p:nvSpPr>
          <p:cNvPr id="24" name="テキスト ボックス 23"/>
          <p:cNvSpPr txBox="1"/>
          <p:nvPr/>
        </p:nvSpPr>
        <p:spPr>
          <a:xfrm>
            <a:off x="7113004" y="4756031"/>
            <a:ext cx="2691396" cy="369332"/>
          </a:xfrm>
          <a:prstGeom prst="rect">
            <a:avLst/>
          </a:prstGeom>
          <a:noFill/>
          <a:ln>
            <a:solidFill>
              <a:schemeClr val="accent1"/>
            </a:solidFill>
          </a:ln>
        </p:spPr>
        <p:txBody>
          <a:bodyPr wrap="square" rtlCol="0">
            <a:spAutoFit/>
          </a:bodyPr>
          <a:lstStyle/>
          <a:p>
            <a:pPr algn="ctr"/>
            <a:r>
              <a:rPr lang="ja-JP" altLang="en-US" dirty="0"/>
              <a:t>出荷通知：日毎</a:t>
            </a:r>
            <a:endParaRPr kumimoji="1" lang="ja-JP" altLang="en-US" dirty="0"/>
          </a:p>
        </p:txBody>
      </p:sp>
      <p:sp>
        <p:nvSpPr>
          <p:cNvPr id="25" name="テキスト ボックス 24"/>
          <p:cNvSpPr txBox="1"/>
          <p:nvPr/>
        </p:nvSpPr>
        <p:spPr>
          <a:xfrm>
            <a:off x="7113004" y="5618895"/>
            <a:ext cx="2691396" cy="369332"/>
          </a:xfrm>
          <a:prstGeom prst="rect">
            <a:avLst/>
          </a:prstGeom>
          <a:noFill/>
          <a:ln>
            <a:solidFill>
              <a:schemeClr val="accent1"/>
            </a:solidFill>
          </a:ln>
        </p:spPr>
        <p:txBody>
          <a:bodyPr wrap="square" rtlCol="0">
            <a:spAutoFit/>
          </a:bodyPr>
          <a:lstStyle/>
          <a:p>
            <a:pPr algn="ctr"/>
            <a:r>
              <a:rPr lang="ja-JP" altLang="en-US" dirty="0"/>
              <a:t>請求：月毎</a:t>
            </a:r>
            <a:endParaRPr kumimoji="1" lang="ja-JP" altLang="en-US" dirty="0"/>
          </a:p>
        </p:txBody>
      </p:sp>
    </p:spTree>
    <p:extLst>
      <p:ext uri="{BB962C8B-B14F-4D97-AF65-F5344CB8AC3E}">
        <p14:creationId xmlns:p14="http://schemas.microsoft.com/office/powerpoint/2010/main" val="32756721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847528" y="332655"/>
            <a:ext cx="5708304" cy="369332"/>
          </a:xfrm>
          <a:prstGeom prst="rect">
            <a:avLst/>
          </a:prstGeom>
          <a:noFill/>
          <a:ln>
            <a:solidFill>
              <a:schemeClr val="accent1"/>
            </a:solidFill>
          </a:ln>
        </p:spPr>
        <p:txBody>
          <a:bodyPr wrap="square" rtlCol="0">
            <a:spAutoFit/>
          </a:bodyPr>
          <a:lstStyle/>
          <a:p>
            <a:r>
              <a:rPr lang="en-US" altLang="ja-JP" b="1" dirty="0"/>
              <a:t>CISDF: DELFOR</a:t>
            </a:r>
            <a:r>
              <a:rPr lang="ja-JP" altLang="en-US" b="1" dirty="0"/>
              <a:t>（内示、支給提示、注文（確定））</a:t>
            </a:r>
          </a:p>
        </p:txBody>
      </p:sp>
      <p:graphicFrame>
        <p:nvGraphicFramePr>
          <p:cNvPr id="3" name="表 2"/>
          <p:cNvGraphicFramePr>
            <a:graphicFrameLocks noGrp="1"/>
          </p:cNvGraphicFramePr>
          <p:nvPr>
            <p:extLst/>
          </p:nvPr>
        </p:nvGraphicFramePr>
        <p:xfrm>
          <a:off x="2423592" y="1052736"/>
          <a:ext cx="3960440" cy="370840"/>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0000"/>
                    </a:ext>
                  </a:extLst>
                </a:gridCol>
                <a:gridCol w="2376264">
                  <a:extLst>
                    <a:ext uri="{9D8B030D-6E8A-4147-A177-3AD203B41FA5}">
                      <a16:colId xmlns:a16="http://schemas.microsoft.com/office/drawing/2014/main" val="20001"/>
                    </a:ext>
                  </a:extLst>
                </a:gridCol>
              </a:tblGrid>
              <a:tr h="370840">
                <a:tc>
                  <a:txBody>
                    <a:bodyPr/>
                    <a:lstStyle/>
                    <a:p>
                      <a:r>
                        <a:rPr kumimoji="1" lang="ja-JP" altLang="en-US" dirty="0"/>
                        <a:t>プロセス定義</a:t>
                      </a:r>
                    </a:p>
                  </a:txBody>
                  <a:tcPr/>
                </a:tc>
                <a:tc>
                  <a:txBody>
                    <a:bodyPr/>
                    <a:lstStyle/>
                    <a:p>
                      <a:r>
                        <a:rPr kumimoji="1" lang="ja-JP" altLang="en-US" dirty="0"/>
                        <a:t>適用業務、処理番号</a:t>
                      </a:r>
                    </a:p>
                  </a:txBody>
                  <a:tcPr/>
                </a:tc>
                <a:extLst>
                  <a:ext uri="{0D108BD9-81ED-4DB2-BD59-A6C34878D82A}">
                    <a16:rowId xmlns:a16="http://schemas.microsoft.com/office/drawing/2014/main" val="10000"/>
                  </a:ext>
                </a:extLst>
              </a:tr>
            </a:tbl>
          </a:graphicData>
        </a:graphic>
      </p:graphicFrame>
      <p:graphicFrame>
        <p:nvGraphicFramePr>
          <p:cNvPr id="4" name="表 3"/>
          <p:cNvGraphicFramePr>
            <a:graphicFrameLocks noGrp="1"/>
          </p:cNvGraphicFramePr>
          <p:nvPr>
            <p:extLst/>
          </p:nvPr>
        </p:nvGraphicFramePr>
        <p:xfrm>
          <a:off x="2423592" y="1556792"/>
          <a:ext cx="6048672" cy="370840"/>
        </p:xfrm>
        <a:graphic>
          <a:graphicData uri="http://schemas.openxmlformats.org/drawingml/2006/table">
            <a:tbl>
              <a:tblPr firstRow="1" bandRow="1">
                <a:tableStyleId>{5C22544A-7EE6-4342-B048-85BDC9FD1C3A}</a:tableStyleId>
              </a:tblPr>
              <a:tblGrid>
                <a:gridCol w="1696579">
                  <a:extLst>
                    <a:ext uri="{9D8B030D-6E8A-4147-A177-3AD203B41FA5}">
                      <a16:colId xmlns:a16="http://schemas.microsoft.com/office/drawing/2014/main" val="20000"/>
                    </a:ext>
                  </a:extLst>
                </a:gridCol>
                <a:gridCol w="4352093">
                  <a:extLst>
                    <a:ext uri="{9D8B030D-6E8A-4147-A177-3AD203B41FA5}">
                      <a16:colId xmlns:a16="http://schemas.microsoft.com/office/drawing/2014/main" val="20001"/>
                    </a:ext>
                  </a:extLst>
                </a:gridCol>
              </a:tblGrid>
              <a:tr h="370840">
                <a:tc>
                  <a:txBody>
                    <a:bodyPr/>
                    <a:lstStyle/>
                    <a:p>
                      <a:r>
                        <a:rPr kumimoji="1" lang="ja-JP" altLang="en-US" dirty="0"/>
                        <a:t>文書定義</a:t>
                      </a:r>
                    </a:p>
                  </a:txBody>
                  <a:tcPr/>
                </a:tc>
                <a:tc>
                  <a:txBody>
                    <a:bodyPr/>
                    <a:lstStyle/>
                    <a:p>
                      <a:r>
                        <a:rPr kumimoji="1" lang="ja-JP" altLang="en-US" dirty="0"/>
                        <a:t>文書番号</a:t>
                      </a:r>
                      <a:r>
                        <a:rPr kumimoji="1" lang="en-US" altLang="ja-JP" sz="1600" dirty="0"/>
                        <a:t>*</a:t>
                      </a:r>
                      <a:r>
                        <a:rPr kumimoji="1" lang="ja-JP" altLang="en-US" sz="1800" dirty="0" err="1"/>
                        <a:t>、</a:t>
                      </a:r>
                      <a:r>
                        <a:rPr kumimoji="1" lang="ja-JP" altLang="en-US" dirty="0"/>
                        <a:t>発行者</a:t>
                      </a:r>
                      <a:r>
                        <a:rPr kumimoji="1" lang="ja-JP" altLang="en-US" sz="1400" dirty="0"/>
                        <a:t>＊</a:t>
                      </a:r>
                      <a:r>
                        <a:rPr kumimoji="1" lang="ja-JP" altLang="en-US" dirty="0"/>
                        <a:t>、発行日、有効期間</a:t>
                      </a:r>
                    </a:p>
                  </a:txBody>
                  <a:tcPr/>
                </a:tc>
                <a:extLst>
                  <a:ext uri="{0D108BD9-81ED-4DB2-BD59-A6C34878D82A}">
                    <a16:rowId xmlns:a16="http://schemas.microsoft.com/office/drawing/2014/main" val="10000"/>
                  </a:ext>
                </a:extLst>
              </a:tr>
            </a:tbl>
          </a:graphicData>
        </a:graphic>
      </p:graphicFrame>
      <p:graphicFrame>
        <p:nvGraphicFramePr>
          <p:cNvPr id="5" name="表 4"/>
          <p:cNvGraphicFramePr>
            <a:graphicFrameLocks noGrp="1"/>
          </p:cNvGraphicFramePr>
          <p:nvPr>
            <p:extLst/>
          </p:nvPr>
        </p:nvGraphicFramePr>
        <p:xfrm>
          <a:off x="2423592" y="2060848"/>
          <a:ext cx="1584176" cy="370840"/>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0000"/>
                    </a:ext>
                  </a:extLst>
                </a:gridCol>
              </a:tblGrid>
              <a:tr h="370840">
                <a:tc>
                  <a:txBody>
                    <a:bodyPr/>
                    <a:lstStyle/>
                    <a:p>
                      <a:r>
                        <a:rPr kumimoji="1" lang="ja-JP" altLang="en-US" dirty="0"/>
                        <a:t>取引情報</a:t>
                      </a:r>
                    </a:p>
                  </a:txBody>
                  <a:tcPr/>
                </a:tc>
                <a:extLst>
                  <a:ext uri="{0D108BD9-81ED-4DB2-BD59-A6C34878D82A}">
                    <a16:rowId xmlns:a16="http://schemas.microsoft.com/office/drawing/2014/main" val="10000"/>
                  </a:ext>
                </a:extLst>
              </a:tr>
            </a:tbl>
          </a:graphicData>
        </a:graphic>
      </p:graphicFrame>
      <p:graphicFrame>
        <p:nvGraphicFramePr>
          <p:cNvPr id="6" name="表 5"/>
          <p:cNvGraphicFramePr>
            <a:graphicFrameLocks noGrp="1"/>
          </p:cNvGraphicFramePr>
          <p:nvPr>
            <p:extLst/>
          </p:nvPr>
        </p:nvGraphicFramePr>
        <p:xfrm>
          <a:off x="3071664" y="2564904"/>
          <a:ext cx="6096000" cy="370840"/>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0000"/>
                    </a:ext>
                  </a:extLst>
                </a:gridCol>
                <a:gridCol w="4511824">
                  <a:extLst>
                    <a:ext uri="{9D8B030D-6E8A-4147-A177-3AD203B41FA5}">
                      <a16:colId xmlns:a16="http://schemas.microsoft.com/office/drawing/2014/main" val="20001"/>
                    </a:ext>
                  </a:extLst>
                </a:gridCol>
              </a:tblGrid>
              <a:tr h="370840">
                <a:tc>
                  <a:txBody>
                    <a:bodyPr/>
                    <a:lstStyle/>
                    <a:p>
                      <a:r>
                        <a:rPr kumimoji="1" lang="ja-JP" altLang="en-US" dirty="0"/>
                        <a:t>取引関係者</a:t>
                      </a:r>
                    </a:p>
                  </a:txBody>
                  <a:tcPr/>
                </a:tc>
                <a:tc>
                  <a:txBody>
                    <a:bodyPr/>
                    <a:lstStyle/>
                    <a:p>
                      <a:r>
                        <a:rPr kumimoji="1" lang="ja-JP" altLang="en-US" dirty="0"/>
                        <a:t>発注者、発注元、受注者</a:t>
                      </a:r>
                    </a:p>
                  </a:txBody>
                  <a:tcPr/>
                </a:tc>
                <a:extLst>
                  <a:ext uri="{0D108BD9-81ED-4DB2-BD59-A6C34878D82A}">
                    <a16:rowId xmlns:a16="http://schemas.microsoft.com/office/drawing/2014/main" val="10000"/>
                  </a:ext>
                </a:extLst>
              </a:tr>
            </a:tbl>
          </a:graphicData>
        </a:graphic>
      </p:graphicFrame>
      <p:graphicFrame>
        <p:nvGraphicFramePr>
          <p:cNvPr id="7" name="表 6"/>
          <p:cNvGraphicFramePr>
            <a:graphicFrameLocks noGrp="1"/>
          </p:cNvGraphicFramePr>
          <p:nvPr>
            <p:extLst/>
          </p:nvPr>
        </p:nvGraphicFramePr>
        <p:xfrm>
          <a:off x="3071664" y="2996952"/>
          <a:ext cx="6096000" cy="370840"/>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0000"/>
                    </a:ext>
                  </a:extLst>
                </a:gridCol>
                <a:gridCol w="4511824">
                  <a:extLst>
                    <a:ext uri="{9D8B030D-6E8A-4147-A177-3AD203B41FA5}">
                      <a16:colId xmlns:a16="http://schemas.microsoft.com/office/drawing/2014/main" val="20001"/>
                    </a:ext>
                  </a:extLst>
                </a:gridCol>
              </a:tblGrid>
              <a:tr h="370840">
                <a:tc>
                  <a:txBody>
                    <a:bodyPr/>
                    <a:lstStyle/>
                    <a:p>
                      <a:r>
                        <a:rPr kumimoji="1" lang="ja-JP" altLang="en-US" dirty="0"/>
                        <a:t>出荷納入</a:t>
                      </a:r>
                    </a:p>
                  </a:txBody>
                  <a:tcPr/>
                </a:tc>
                <a:tc>
                  <a:txBody>
                    <a:bodyPr/>
                    <a:lstStyle/>
                    <a:p>
                      <a:r>
                        <a:rPr kumimoji="1" lang="ja-JP" altLang="en-US" dirty="0"/>
                        <a:t>出荷元、納入先</a:t>
                      </a:r>
                      <a:r>
                        <a:rPr kumimoji="1" lang="ja-JP" altLang="en-US" sz="1400" dirty="0"/>
                        <a:t>＊</a:t>
                      </a:r>
                      <a:endParaRPr kumimoji="1" lang="ja-JP" altLang="en-US" dirty="0"/>
                    </a:p>
                  </a:txBody>
                  <a:tcPr/>
                </a:tc>
                <a:extLst>
                  <a:ext uri="{0D108BD9-81ED-4DB2-BD59-A6C34878D82A}">
                    <a16:rowId xmlns:a16="http://schemas.microsoft.com/office/drawing/2014/main" val="10000"/>
                  </a:ext>
                </a:extLst>
              </a:tr>
            </a:tbl>
          </a:graphicData>
        </a:graphic>
      </p:graphicFrame>
      <p:graphicFrame>
        <p:nvGraphicFramePr>
          <p:cNvPr id="9" name="表 8"/>
          <p:cNvGraphicFramePr>
            <a:graphicFrameLocks noGrp="1"/>
          </p:cNvGraphicFramePr>
          <p:nvPr>
            <p:extLst/>
          </p:nvPr>
        </p:nvGraphicFramePr>
        <p:xfrm>
          <a:off x="3071664" y="3573016"/>
          <a:ext cx="3960440" cy="370840"/>
        </p:xfrm>
        <a:graphic>
          <a:graphicData uri="http://schemas.openxmlformats.org/drawingml/2006/table">
            <a:tbl>
              <a:tblPr firstRow="1" bandRow="1">
                <a:tableStyleId>{5C22544A-7EE6-4342-B048-85BDC9FD1C3A}</a:tableStyleId>
              </a:tblPr>
              <a:tblGrid>
                <a:gridCol w="1080120">
                  <a:extLst>
                    <a:ext uri="{9D8B030D-6E8A-4147-A177-3AD203B41FA5}">
                      <a16:colId xmlns:a16="http://schemas.microsoft.com/office/drawing/2014/main" val="20000"/>
                    </a:ext>
                  </a:extLst>
                </a:gridCol>
                <a:gridCol w="2880320">
                  <a:extLst>
                    <a:ext uri="{9D8B030D-6E8A-4147-A177-3AD203B41FA5}">
                      <a16:colId xmlns:a16="http://schemas.microsoft.com/office/drawing/2014/main" val="20001"/>
                    </a:ext>
                  </a:extLst>
                </a:gridCol>
              </a:tblGrid>
              <a:tr h="370840">
                <a:tc>
                  <a:txBody>
                    <a:bodyPr/>
                    <a:lstStyle/>
                    <a:p>
                      <a:r>
                        <a:rPr kumimoji="1" lang="ja-JP" altLang="en-US" dirty="0"/>
                        <a:t>明細行</a:t>
                      </a:r>
                    </a:p>
                  </a:txBody>
                  <a:tcPr/>
                </a:tc>
                <a:tc>
                  <a:txBody>
                    <a:bodyPr/>
                    <a:lstStyle/>
                    <a:p>
                      <a:r>
                        <a:rPr kumimoji="1" lang="ja-JP" altLang="en-US" dirty="0"/>
                        <a:t>注文明細番号</a:t>
                      </a:r>
                      <a:r>
                        <a:rPr kumimoji="1" lang="ja-JP" altLang="en-US" sz="1400" dirty="0"/>
                        <a:t>＊</a:t>
                      </a:r>
                      <a:r>
                        <a:rPr kumimoji="1" lang="ja-JP" altLang="en-US" dirty="0"/>
                        <a:t>、枝番</a:t>
                      </a:r>
                      <a:r>
                        <a:rPr kumimoji="1" lang="ja-JP" altLang="en-US" sz="1400" dirty="0"/>
                        <a:t>＊</a:t>
                      </a:r>
                      <a:endParaRPr kumimoji="1" lang="ja-JP" altLang="en-US" sz="1600" dirty="0"/>
                    </a:p>
                  </a:txBody>
                  <a:tcPr/>
                </a:tc>
                <a:extLst>
                  <a:ext uri="{0D108BD9-81ED-4DB2-BD59-A6C34878D82A}">
                    <a16:rowId xmlns:a16="http://schemas.microsoft.com/office/drawing/2014/main" val="10000"/>
                  </a:ext>
                </a:extLst>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1694854663"/>
              </p:ext>
            </p:extLst>
          </p:nvPr>
        </p:nvGraphicFramePr>
        <p:xfrm>
          <a:off x="3881401" y="4028122"/>
          <a:ext cx="4886283" cy="914400"/>
        </p:xfrm>
        <a:graphic>
          <a:graphicData uri="http://schemas.openxmlformats.org/drawingml/2006/table">
            <a:tbl>
              <a:tblPr firstRow="1" bandRow="1">
                <a:tableStyleId>{5C22544A-7EE6-4342-B048-85BDC9FD1C3A}</a:tableStyleId>
              </a:tblPr>
              <a:tblGrid>
                <a:gridCol w="1269805">
                  <a:extLst>
                    <a:ext uri="{9D8B030D-6E8A-4147-A177-3AD203B41FA5}">
                      <a16:colId xmlns:a16="http://schemas.microsoft.com/office/drawing/2014/main" val="20000"/>
                    </a:ext>
                  </a:extLst>
                </a:gridCol>
                <a:gridCol w="3616478">
                  <a:extLst>
                    <a:ext uri="{9D8B030D-6E8A-4147-A177-3AD203B41FA5}">
                      <a16:colId xmlns:a16="http://schemas.microsoft.com/office/drawing/2014/main" val="20001"/>
                    </a:ext>
                  </a:extLst>
                </a:gridCol>
              </a:tblGrid>
              <a:tr h="370840">
                <a:tc>
                  <a:txBody>
                    <a:bodyPr/>
                    <a:lstStyle/>
                    <a:p>
                      <a:r>
                        <a:rPr kumimoji="1" lang="ja-JP" altLang="en-US" dirty="0"/>
                        <a:t>出荷納入</a:t>
                      </a:r>
                    </a:p>
                  </a:txBody>
                  <a:tcPr/>
                </a:tc>
                <a:tc>
                  <a:txBody>
                    <a:bodyPr/>
                    <a:lstStyle/>
                    <a:p>
                      <a:r>
                        <a:rPr kumimoji="1" lang="ja-JP" altLang="en-US" dirty="0"/>
                        <a:t>納入先</a:t>
                      </a:r>
                      <a:r>
                        <a:rPr kumimoji="1" lang="ja-JP" altLang="en-US" sz="1400" dirty="0"/>
                        <a:t>＊</a:t>
                      </a:r>
                      <a:r>
                        <a:rPr kumimoji="1" lang="ja-JP" altLang="en-US" dirty="0"/>
                        <a:t>、合計（当月、次月、次次月）、納入方式</a:t>
                      </a:r>
                      <a:r>
                        <a:rPr kumimoji="1" lang="ja-JP" altLang="en-US" sz="1400" dirty="0"/>
                        <a:t>＊</a:t>
                      </a:r>
                      <a:r>
                        <a:rPr kumimoji="1" lang="ja-JP" altLang="en-US" dirty="0"/>
                        <a:t>、納入サイクル</a:t>
                      </a:r>
                      <a:r>
                        <a:rPr kumimoji="1" lang="ja-JP" altLang="en-US" sz="1400" dirty="0"/>
                        <a:t>＊</a:t>
                      </a:r>
                    </a:p>
                  </a:txBody>
                  <a:tcPr/>
                </a:tc>
                <a:extLst>
                  <a:ext uri="{0D108BD9-81ED-4DB2-BD59-A6C34878D82A}">
                    <a16:rowId xmlns:a16="http://schemas.microsoft.com/office/drawing/2014/main" val="10000"/>
                  </a:ext>
                </a:extLst>
              </a:tr>
            </a:tbl>
          </a:graphicData>
        </a:graphic>
      </p:graphicFrame>
      <p:graphicFrame>
        <p:nvGraphicFramePr>
          <p:cNvPr id="11" name="表 10"/>
          <p:cNvGraphicFramePr>
            <a:graphicFrameLocks noGrp="1"/>
          </p:cNvGraphicFramePr>
          <p:nvPr>
            <p:extLst/>
          </p:nvPr>
        </p:nvGraphicFramePr>
        <p:xfrm>
          <a:off x="3899756" y="5475828"/>
          <a:ext cx="4867928" cy="370840"/>
        </p:xfrm>
        <a:graphic>
          <a:graphicData uri="http://schemas.openxmlformats.org/drawingml/2006/table">
            <a:tbl>
              <a:tblPr firstRow="1" bandRow="1">
                <a:tableStyleId>{5C22544A-7EE6-4342-B048-85BDC9FD1C3A}</a:tableStyleId>
              </a:tblPr>
              <a:tblGrid>
                <a:gridCol w="1195520">
                  <a:extLst>
                    <a:ext uri="{9D8B030D-6E8A-4147-A177-3AD203B41FA5}">
                      <a16:colId xmlns:a16="http://schemas.microsoft.com/office/drawing/2014/main" val="20000"/>
                    </a:ext>
                  </a:extLst>
                </a:gridCol>
                <a:gridCol w="3672408">
                  <a:extLst>
                    <a:ext uri="{9D8B030D-6E8A-4147-A177-3AD203B41FA5}">
                      <a16:colId xmlns:a16="http://schemas.microsoft.com/office/drawing/2014/main" val="20001"/>
                    </a:ext>
                  </a:extLst>
                </a:gridCol>
              </a:tblGrid>
              <a:tr h="370840">
                <a:tc>
                  <a:txBody>
                    <a:bodyPr/>
                    <a:lstStyle/>
                    <a:p>
                      <a:r>
                        <a:rPr kumimoji="1" lang="ja-JP" altLang="en-US" dirty="0"/>
                        <a:t>製品情報</a:t>
                      </a:r>
                    </a:p>
                  </a:txBody>
                  <a:tcPr/>
                </a:tc>
                <a:tc>
                  <a:txBody>
                    <a:bodyPr/>
                    <a:lstStyle/>
                    <a:p>
                      <a:r>
                        <a:rPr kumimoji="1" lang="ja-JP" altLang="en-US" dirty="0"/>
                        <a:t>部品番号、種別、色、品名、</a:t>
                      </a:r>
                    </a:p>
                  </a:txBody>
                  <a:tcPr/>
                </a:tc>
                <a:extLst>
                  <a:ext uri="{0D108BD9-81ED-4DB2-BD59-A6C34878D82A}">
                    <a16:rowId xmlns:a16="http://schemas.microsoft.com/office/drawing/2014/main" val="10000"/>
                  </a:ext>
                </a:extLst>
              </a:tr>
            </a:tbl>
          </a:graphicData>
        </a:graphic>
      </p:graphicFrame>
      <p:graphicFrame>
        <p:nvGraphicFramePr>
          <p:cNvPr id="12" name="表 11"/>
          <p:cNvGraphicFramePr>
            <a:graphicFrameLocks noGrp="1"/>
          </p:cNvGraphicFramePr>
          <p:nvPr>
            <p:extLst/>
          </p:nvPr>
        </p:nvGraphicFramePr>
        <p:xfrm>
          <a:off x="3917651" y="6021288"/>
          <a:ext cx="4932548" cy="365760"/>
        </p:xfrm>
        <a:graphic>
          <a:graphicData uri="http://schemas.openxmlformats.org/drawingml/2006/table">
            <a:tbl>
              <a:tblPr firstRow="1" bandRow="1">
                <a:tableStyleId>{5C22544A-7EE6-4342-B048-85BDC9FD1C3A}</a:tableStyleId>
              </a:tblPr>
              <a:tblGrid>
                <a:gridCol w="1188132">
                  <a:extLst>
                    <a:ext uri="{9D8B030D-6E8A-4147-A177-3AD203B41FA5}">
                      <a16:colId xmlns:a16="http://schemas.microsoft.com/office/drawing/2014/main" val="20000"/>
                    </a:ext>
                  </a:extLst>
                </a:gridCol>
                <a:gridCol w="3744416">
                  <a:extLst>
                    <a:ext uri="{9D8B030D-6E8A-4147-A177-3AD203B41FA5}">
                      <a16:colId xmlns:a16="http://schemas.microsoft.com/office/drawing/2014/main" val="20001"/>
                    </a:ext>
                  </a:extLst>
                </a:gridCol>
              </a:tblGrid>
              <a:tr h="298832">
                <a:tc>
                  <a:txBody>
                    <a:bodyPr/>
                    <a:lstStyle/>
                    <a:p>
                      <a:r>
                        <a:rPr kumimoji="1" lang="ja-JP" altLang="en-US" dirty="0"/>
                        <a:t>梱包情報</a:t>
                      </a:r>
                    </a:p>
                  </a:txBody>
                  <a:tcPr/>
                </a:tc>
                <a:tc>
                  <a:txBody>
                    <a:bodyPr/>
                    <a:lstStyle/>
                    <a:p>
                      <a:r>
                        <a:rPr kumimoji="1" lang="ja-JP" altLang="en-US" dirty="0"/>
                        <a:t>背番号、収容数、荷姿、梱包単位</a:t>
                      </a:r>
                    </a:p>
                  </a:txBody>
                  <a:tcPr/>
                </a:tc>
                <a:extLst>
                  <a:ext uri="{0D108BD9-81ED-4DB2-BD59-A6C34878D82A}">
                    <a16:rowId xmlns:a16="http://schemas.microsoft.com/office/drawing/2014/main" val="10000"/>
                  </a:ext>
                </a:extLst>
              </a:tr>
            </a:tbl>
          </a:graphicData>
        </a:graphic>
      </p:graphicFrame>
      <p:cxnSp>
        <p:nvCxnSpPr>
          <p:cNvPr id="14" name="直線コネクタ 13"/>
          <p:cNvCxnSpPr/>
          <p:nvPr/>
        </p:nvCxnSpPr>
        <p:spPr>
          <a:xfrm>
            <a:off x="2063552" y="701988"/>
            <a:ext cx="0" cy="150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線コネクタ 15"/>
          <p:cNvCxnSpPr>
            <a:endCxn id="3" idx="1"/>
          </p:cNvCxnSpPr>
          <p:nvPr/>
        </p:nvCxnSpPr>
        <p:spPr>
          <a:xfrm>
            <a:off x="2063552" y="1238156"/>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2114114" y="1700808"/>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2063552" y="2204864"/>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2783632" y="2420888"/>
            <a:ext cx="0" cy="1368152"/>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a:off x="2783632" y="2708920"/>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2783632" y="3137482"/>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2783632" y="3789040"/>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a:off x="3503712" y="3933056"/>
            <a:ext cx="0" cy="22322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3539716" y="4437112"/>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3539716" y="5085184"/>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a:off x="3503712" y="5661248"/>
            <a:ext cx="360040" cy="0"/>
          </a:xfrm>
          <a:prstGeom prst="line">
            <a:avLst/>
          </a:prstGeom>
        </p:spPr>
        <p:style>
          <a:lnRef idx="1">
            <a:schemeClr val="accent1"/>
          </a:lnRef>
          <a:fillRef idx="0">
            <a:schemeClr val="accent1"/>
          </a:fillRef>
          <a:effectRef idx="0">
            <a:schemeClr val="accent1"/>
          </a:effectRef>
          <a:fontRef idx="minor">
            <a:schemeClr val="tx1"/>
          </a:fontRef>
        </p:style>
      </p:cxnSp>
      <p:sp>
        <p:nvSpPr>
          <p:cNvPr id="30" name="左中かっこ 29"/>
          <p:cNvSpPr/>
          <p:nvPr/>
        </p:nvSpPr>
        <p:spPr>
          <a:xfrm>
            <a:off x="3503712" y="4849377"/>
            <a:ext cx="360040" cy="471614"/>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b="1" dirty="0"/>
          </a:p>
        </p:txBody>
      </p:sp>
      <p:sp>
        <p:nvSpPr>
          <p:cNvPr id="31" name="左中かっこ 30"/>
          <p:cNvSpPr/>
          <p:nvPr/>
        </p:nvSpPr>
        <p:spPr>
          <a:xfrm>
            <a:off x="2783632" y="3501008"/>
            <a:ext cx="360040" cy="2808312"/>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dirty="0">
              <a:solidFill>
                <a:srgbClr val="FF0000"/>
              </a:solidFill>
            </a:endParaRPr>
          </a:p>
        </p:txBody>
      </p:sp>
      <p:sp>
        <p:nvSpPr>
          <p:cNvPr id="32" name="テキスト ボックス 31"/>
          <p:cNvSpPr txBox="1"/>
          <p:nvPr/>
        </p:nvSpPr>
        <p:spPr>
          <a:xfrm>
            <a:off x="2438352" y="4674332"/>
            <a:ext cx="396044" cy="461665"/>
          </a:xfrm>
          <a:prstGeom prst="rect">
            <a:avLst/>
          </a:prstGeom>
          <a:noFill/>
        </p:spPr>
        <p:txBody>
          <a:bodyPr wrap="square" rtlCol="0">
            <a:spAutoFit/>
          </a:bodyPr>
          <a:lstStyle/>
          <a:p>
            <a:r>
              <a:rPr lang="en-US" altLang="ja-JP" sz="2400" dirty="0">
                <a:solidFill>
                  <a:srgbClr val="FF0000"/>
                </a:solidFill>
              </a:rPr>
              <a:t>n</a:t>
            </a:r>
            <a:endParaRPr lang="ja-JP" altLang="en-US" sz="2400" dirty="0">
              <a:solidFill>
                <a:srgbClr val="FF0000"/>
              </a:solidFill>
            </a:endParaRPr>
          </a:p>
        </p:txBody>
      </p:sp>
      <p:sp>
        <p:nvSpPr>
          <p:cNvPr id="33" name="テキスト ボックス 32"/>
          <p:cNvSpPr txBox="1"/>
          <p:nvPr/>
        </p:nvSpPr>
        <p:spPr>
          <a:xfrm>
            <a:off x="3269686" y="4797153"/>
            <a:ext cx="396044" cy="461665"/>
          </a:xfrm>
          <a:prstGeom prst="rect">
            <a:avLst/>
          </a:prstGeom>
          <a:noFill/>
        </p:spPr>
        <p:txBody>
          <a:bodyPr wrap="square" rtlCol="0">
            <a:spAutoFit/>
          </a:bodyPr>
          <a:lstStyle/>
          <a:p>
            <a:r>
              <a:rPr lang="en-US" altLang="ja-JP" sz="2400" dirty="0">
                <a:solidFill>
                  <a:srgbClr val="FF0000"/>
                </a:solidFill>
              </a:rPr>
              <a:t>n</a:t>
            </a:r>
            <a:endParaRPr lang="ja-JP" altLang="en-US" sz="2400" dirty="0">
              <a:solidFill>
                <a:srgbClr val="FF0000"/>
              </a:solidFill>
            </a:endParaRPr>
          </a:p>
        </p:txBody>
      </p:sp>
      <p:graphicFrame>
        <p:nvGraphicFramePr>
          <p:cNvPr id="34" name="表 33"/>
          <p:cNvGraphicFramePr>
            <a:graphicFrameLocks noGrp="1"/>
          </p:cNvGraphicFramePr>
          <p:nvPr>
            <p:extLst>
              <p:ext uri="{D42A27DB-BD31-4B8C-83A1-F6EECF244321}">
                <p14:modId xmlns:p14="http://schemas.microsoft.com/office/powerpoint/2010/main" val="505900219"/>
              </p:ext>
            </p:extLst>
          </p:nvPr>
        </p:nvGraphicFramePr>
        <p:xfrm>
          <a:off x="3917651" y="4983494"/>
          <a:ext cx="4886283" cy="370840"/>
        </p:xfrm>
        <a:graphic>
          <a:graphicData uri="http://schemas.openxmlformats.org/drawingml/2006/table">
            <a:tbl>
              <a:tblPr firstRow="1" bandRow="1">
                <a:tableStyleId>{5C22544A-7EE6-4342-B048-85BDC9FD1C3A}</a:tableStyleId>
              </a:tblPr>
              <a:tblGrid>
                <a:gridCol w="1269805">
                  <a:extLst>
                    <a:ext uri="{9D8B030D-6E8A-4147-A177-3AD203B41FA5}">
                      <a16:colId xmlns:a16="http://schemas.microsoft.com/office/drawing/2014/main" val="20000"/>
                    </a:ext>
                  </a:extLst>
                </a:gridCol>
                <a:gridCol w="3616478">
                  <a:extLst>
                    <a:ext uri="{9D8B030D-6E8A-4147-A177-3AD203B41FA5}">
                      <a16:colId xmlns:a16="http://schemas.microsoft.com/office/drawing/2014/main" val="20001"/>
                    </a:ext>
                  </a:extLst>
                </a:gridCol>
              </a:tblGrid>
              <a:tr h="370840">
                <a:tc>
                  <a:txBody>
                    <a:bodyPr/>
                    <a:lstStyle/>
                    <a:p>
                      <a:r>
                        <a:rPr kumimoji="1" lang="ja-JP" altLang="en-US" dirty="0"/>
                        <a:t>供給計画</a:t>
                      </a:r>
                    </a:p>
                  </a:txBody>
                  <a:tcPr/>
                </a:tc>
                <a:tc>
                  <a:txBody>
                    <a:bodyPr/>
                    <a:lstStyle/>
                    <a:p>
                      <a:r>
                        <a:rPr kumimoji="1" lang="ja-JP" altLang="en-US" dirty="0"/>
                        <a:t>日、納入数、</a:t>
                      </a:r>
                    </a:p>
                  </a:txBody>
                  <a:tcPr/>
                </a:tc>
                <a:extLst>
                  <a:ext uri="{0D108BD9-81ED-4DB2-BD59-A6C34878D82A}">
                    <a16:rowId xmlns:a16="http://schemas.microsoft.com/office/drawing/2014/main" val="10000"/>
                  </a:ext>
                </a:extLst>
              </a:tr>
            </a:tbl>
          </a:graphicData>
        </a:graphic>
      </p:graphicFrame>
      <p:cxnSp>
        <p:nvCxnSpPr>
          <p:cNvPr id="35" name="直線コネクタ 34"/>
          <p:cNvCxnSpPr/>
          <p:nvPr/>
        </p:nvCxnSpPr>
        <p:spPr>
          <a:xfrm>
            <a:off x="3573597" y="6165304"/>
            <a:ext cx="360040" cy="0"/>
          </a:xfrm>
          <a:prstGeom prst="line">
            <a:avLst/>
          </a:prstGeom>
        </p:spPr>
        <p:style>
          <a:lnRef idx="1">
            <a:schemeClr val="accent1"/>
          </a:lnRef>
          <a:fillRef idx="0">
            <a:schemeClr val="accent1"/>
          </a:fillRef>
          <a:effectRef idx="0">
            <a:schemeClr val="accent1"/>
          </a:effectRef>
          <a:fontRef idx="minor">
            <a:schemeClr val="tx1"/>
          </a:fontRef>
        </p:style>
      </p:cxnSp>
      <p:sp>
        <p:nvSpPr>
          <p:cNvPr id="36" name="角丸四角形吹き出し 35"/>
          <p:cNvSpPr/>
          <p:nvPr/>
        </p:nvSpPr>
        <p:spPr>
          <a:xfrm>
            <a:off x="9702800" y="1700808"/>
            <a:ext cx="2032000" cy="1436674"/>
          </a:xfrm>
          <a:prstGeom prst="wedgeRoundRectCallout">
            <a:avLst>
              <a:gd name="adj1" fmla="val -100833"/>
              <a:gd name="adj2" fmla="val 174472"/>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1</a:t>
            </a:r>
            <a:r>
              <a:rPr lang="ja-JP" altLang="en-US" dirty="0">
                <a:solidFill>
                  <a:schemeClr val="tx1"/>
                </a:solidFill>
              </a:rPr>
              <a:t>か月分毎日の供給計画</a:t>
            </a:r>
            <a:endParaRPr kumimoji="1" lang="ja-JP" altLang="en-US" dirty="0">
              <a:solidFill>
                <a:schemeClr val="tx1"/>
              </a:solidFill>
            </a:endParaRPr>
          </a:p>
        </p:txBody>
      </p:sp>
      <p:sp>
        <p:nvSpPr>
          <p:cNvPr id="8" name="スライド番号プレースホルダー 7"/>
          <p:cNvSpPr>
            <a:spLocks noGrp="1"/>
          </p:cNvSpPr>
          <p:nvPr>
            <p:ph type="sldNum" sz="quarter" idx="12"/>
          </p:nvPr>
        </p:nvSpPr>
        <p:spPr/>
        <p:txBody>
          <a:bodyPr/>
          <a:lstStyle/>
          <a:p>
            <a:fld id="{DA625278-E395-4905-864D-2DC838E1882F}" type="slidenum">
              <a:rPr kumimoji="1" lang="ja-JP" altLang="en-US" smtClean="0"/>
              <a:t>6</a:t>
            </a:fld>
            <a:endParaRPr kumimoji="1" lang="ja-JP" altLang="en-US"/>
          </a:p>
        </p:txBody>
      </p:sp>
    </p:spTree>
    <p:extLst>
      <p:ext uri="{BB962C8B-B14F-4D97-AF65-F5344CB8AC3E}">
        <p14:creationId xmlns:p14="http://schemas.microsoft.com/office/powerpoint/2010/main" val="2564946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847528" y="332656"/>
            <a:ext cx="4104456" cy="369332"/>
          </a:xfrm>
          <a:prstGeom prst="rect">
            <a:avLst/>
          </a:prstGeom>
          <a:noFill/>
          <a:ln>
            <a:solidFill>
              <a:schemeClr val="accent1"/>
            </a:solidFill>
          </a:ln>
        </p:spPr>
        <p:txBody>
          <a:bodyPr wrap="square" rtlCol="0">
            <a:spAutoFit/>
          </a:bodyPr>
          <a:lstStyle/>
          <a:p>
            <a:r>
              <a:rPr lang="en-US" altLang="ja-JP" b="1" dirty="0"/>
              <a:t>CISSI: DELJIT</a:t>
            </a:r>
            <a:r>
              <a:rPr lang="ja-JP" altLang="en-US" b="1" dirty="0"/>
              <a:t>（納入指示）</a:t>
            </a:r>
          </a:p>
        </p:txBody>
      </p:sp>
      <p:graphicFrame>
        <p:nvGraphicFramePr>
          <p:cNvPr id="3" name="表 2"/>
          <p:cNvGraphicFramePr>
            <a:graphicFrameLocks noGrp="1"/>
          </p:cNvGraphicFramePr>
          <p:nvPr>
            <p:extLst>
              <p:ext uri="{D42A27DB-BD31-4B8C-83A1-F6EECF244321}">
                <p14:modId xmlns:p14="http://schemas.microsoft.com/office/powerpoint/2010/main" val="908758373"/>
              </p:ext>
            </p:extLst>
          </p:nvPr>
        </p:nvGraphicFramePr>
        <p:xfrm>
          <a:off x="2474154" y="868498"/>
          <a:ext cx="3960440" cy="370840"/>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0000"/>
                    </a:ext>
                  </a:extLst>
                </a:gridCol>
                <a:gridCol w="2376264">
                  <a:extLst>
                    <a:ext uri="{9D8B030D-6E8A-4147-A177-3AD203B41FA5}">
                      <a16:colId xmlns:a16="http://schemas.microsoft.com/office/drawing/2014/main" val="20001"/>
                    </a:ext>
                  </a:extLst>
                </a:gridCol>
              </a:tblGrid>
              <a:tr h="370840">
                <a:tc>
                  <a:txBody>
                    <a:bodyPr/>
                    <a:lstStyle/>
                    <a:p>
                      <a:r>
                        <a:rPr kumimoji="1" lang="ja-JP" altLang="en-US" dirty="0"/>
                        <a:t>プロセス定義</a:t>
                      </a:r>
                    </a:p>
                  </a:txBody>
                  <a:tcPr/>
                </a:tc>
                <a:tc>
                  <a:txBody>
                    <a:bodyPr/>
                    <a:lstStyle/>
                    <a:p>
                      <a:r>
                        <a:rPr kumimoji="1" lang="ja-JP" altLang="en-US" dirty="0"/>
                        <a:t>適用業務、処理番号</a:t>
                      </a:r>
                    </a:p>
                  </a:txBody>
                  <a:tcPr/>
                </a:tc>
                <a:extLst>
                  <a:ext uri="{0D108BD9-81ED-4DB2-BD59-A6C34878D82A}">
                    <a16:rowId xmlns:a16="http://schemas.microsoft.com/office/drawing/2014/main" val="10000"/>
                  </a:ext>
                </a:extLst>
              </a:tr>
            </a:tbl>
          </a:graphicData>
        </a:graphic>
      </p:graphicFrame>
      <p:graphicFrame>
        <p:nvGraphicFramePr>
          <p:cNvPr id="4" name="表 3"/>
          <p:cNvGraphicFramePr>
            <a:graphicFrameLocks noGrp="1"/>
          </p:cNvGraphicFramePr>
          <p:nvPr>
            <p:extLst>
              <p:ext uri="{D42A27DB-BD31-4B8C-83A1-F6EECF244321}">
                <p14:modId xmlns:p14="http://schemas.microsoft.com/office/powerpoint/2010/main" val="3497253714"/>
              </p:ext>
            </p:extLst>
          </p:nvPr>
        </p:nvGraphicFramePr>
        <p:xfrm>
          <a:off x="2474154" y="1465640"/>
          <a:ext cx="6559128" cy="370840"/>
        </p:xfrm>
        <a:graphic>
          <a:graphicData uri="http://schemas.openxmlformats.org/drawingml/2006/table">
            <a:tbl>
              <a:tblPr firstRow="1" bandRow="1">
                <a:tableStyleId>{5C22544A-7EE6-4342-B048-85BDC9FD1C3A}</a:tableStyleId>
              </a:tblPr>
              <a:tblGrid>
                <a:gridCol w="1839755">
                  <a:extLst>
                    <a:ext uri="{9D8B030D-6E8A-4147-A177-3AD203B41FA5}">
                      <a16:colId xmlns:a16="http://schemas.microsoft.com/office/drawing/2014/main" val="20000"/>
                    </a:ext>
                  </a:extLst>
                </a:gridCol>
                <a:gridCol w="4719373">
                  <a:extLst>
                    <a:ext uri="{9D8B030D-6E8A-4147-A177-3AD203B41FA5}">
                      <a16:colId xmlns:a16="http://schemas.microsoft.com/office/drawing/2014/main" val="20001"/>
                    </a:ext>
                  </a:extLst>
                </a:gridCol>
              </a:tblGrid>
              <a:tr h="370840">
                <a:tc>
                  <a:txBody>
                    <a:bodyPr/>
                    <a:lstStyle/>
                    <a:p>
                      <a:r>
                        <a:rPr kumimoji="1" lang="ja-JP" altLang="en-US" dirty="0"/>
                        <a:t>文書定義</a:t>
                      </a:r>
                    </a:p>
                  </a:txBody>
                  <a:tcPr/>
                </a:tc>
                <a:tc>
                  <a:txBody>
                    <a:bodyPr/>
                    <a:lstStyle/>
                    <a:p>
                      <a:r>
                        <a:rPr kumimoji="1" lang="ja-JP" altLang="en-US" dirty="0"/>
                        <a:t>文書番号</a:t>
                      </a:r>
                      <a:r>
                        <a:rPr kumimoji="1" lang="ja-JP" altLang="en-US" sz="1400" dirty="0"/>
                        <a:t>＊</a:t>
                      </a:r>
                      <a:r>
                        <a:rPr kumimoji="1" lang="ja-JP" altLang="en-US" dirty="0"/>
                        <a:t>、発行者</a:t>
                      </a:r>
                      <a:r>
                        <a:rPr kumimoji="1" lang="ja-JP" altLang="en-US" sz="1400" dirty="0"/>
                        <a:t>＊</a:t>
                      </a:r>
                      <a:r>
                        <a:rPr kumimoji="1" lang="ja-JP" altLang="en-US" dirty="0"/>
                        <a:t>、発行日、有効期間</a:t>
                      </a:r>
                    </a:p>
                  </a:txBody>
                  <a:tcPr/>
                </a:tc>
                <a:extLst>
                  <a:ext uri="{0D108BD9-81ED-4DB2-BD59-A6C34878D82A}">
                    <a16:rowId xmlns:a16="http://schemas.microsoft.com/office/drawing/2014/main" val="10000"/>
                  </a:ext>
                </a:extLst>
              </a:tr>
            </a:tbl>
          </a:graphicData>
        </a:graphic>
      </p:graphicFrame>
      <p:graphicFrame>
        <p:nvGraphicFramePr>
          <p:cNvPr id="5" name="表 4"/>
          <p:cNvGraphicFramePr>
            <a:graphicFrameLocks noGrp="1"/>
          </p:cNvGraphicFramePr>
          <p:nvPr>
            <p:extLst/>
          </p:nvPr>
        </p:nvGraphicFramePr>
        <p:xfrm>
          <a:off x="2423592" y="2060848"/>
          <a:ext cx="1584176" cy="370840"/>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0000"/>
                    </a:ext>
                  </a:extLst>
                </a:gridCol>
              </a:tblGrid>
              <a:tr h="370840">
                <a:tc>
                  <a:txBody>
                    <a:bodyPr/>
                    <a:lstStyle/>
                    <a:p>
                      <a:r>
                        <a:rPr kumimoji="1" lang="ja-JP" altLang="en-US" dirty="0"/>
                        <a:t>取引情報</a:t>
                      </a:r>
                    </a:p>
                  </a:txBody>
                  <a:tcPr/>
                </a:tc>
                <a:extLst>
                  <a:ext uri="{0D108BD9-81ED-4DB2-BD59-A6C34878D82A}">
                    <a16:rowId xmlns:a16="http://schemas.microsoft.com/office/drawing/2014/main" val="10000"/>
                  </a:ext>
                </a:extLst>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4103267353"/>
              </p:ext>
            </p:extLst>
          </p:nvPr>
        </p:nvGraphicFramePr>
        <p:xfrm>
          <a:off x="3071664" y="2503696"/>
          <a:ext cx="6742896" cy="429964"/>
        </p:xfrm>
        <a:graphic>
          <a:graphicData uri="http://schemas.openxmlformats.org/drawingml/2006/table">
            <a:tbl>
              <a:tblPr firstRow="1" bandRow="1">
                <a:tableStyleId>{5C22544A-7EE6-4342-B048-85BDC9FD1C3A}</a:tableStyleId>
              </a:tblPr>
              <a:tblGrid>
                <a:gridCol w="1752286">
                  <a:extLst>
                    <a:ext uri="{9D8B030D-6E8A-4147-A177-3AD203B41FA5}">
                      <a16:colId xmlns:a16="http://schemas.microsoft.com/office/drawing/2014/main" val="20000"/>
                    </a:ext>
                  </a:extLst>
                </a:gridCol>
                <a:gridCol w="4990610">
                  <a:extLst>
                    <a:ext uri="{9D8B030D-6E8A-4147-A177-3AD203B41FA5}">
                      <a16:colId xmlns:a16="http://schemas.microsoft.com/office/drawing/2014/main" val="20001"/>
                    </a:ext>
                  </a:extLst>
                </a:gridCol>
              </a:tblGrid>
              <a:tr h="429964">
                <a:tc>
                  <a:txBody>
                    <a:bodyPr/>
                    <a:lstStyle/>
                    <a:p>
                      <a:r>
                        <a:rPr kumimoji="1" lang="ja-JP" altLang="en-US" dirty="0"/>
                        <a:t>取引関係者</a:t>
                      </a:r>
                    </a:p>
                  </a:txBody>
                  <a:tcPr/>
                </a:tc>
                <a:tc>
                  <a:txBody>
                    <a:bodyPr/>
                    <a:lstStyle/>
                    <a:p>
                      <a:r>
                        <a:rPr kumimoji="1" lang="ja-JP" altLang="en-US" dirty="0"/>
                        <a:t>発注者（納入先）、発注元、受注者（支給先）</a:t>
                      </a:r>
                    </a:p>
                  </a:txBody>
                  <a:tcPr/>
                </a:tc>
                <a:extLst>
                  <a:ext uri="{0D108BD9-81ED-4DB2-BD59-A6C34878D82A}">
                    <a16:rowId xmlns:a16="http://schemas.microsoft.com/office/drawing/2014/main" val="10000"/>
                  </a:ext>
                </a:extLst>
              </a:tr>
            </a:tbl>
          </a:graphicData>
        </a:graphic>
      </p:graphicFrame>
      <p:graphicFrame>
        <p:nvGraphicFramePr>
          <p:cNvPr id="7" name="表 6"/>
          <p:cNvGraphicFramePr>
            <a:graphicFrameLocks noGrp="1"/>
          </p:cNvGraphicFramePr>
          <p:nvPr>
            <p:extLst/>
          </p:nvPr>
        </p:nvGraphicFramePr>
        <p:xfrm>
          <a:off x="3071664" y="2996952"/>
          <a:ext cx="6096000" cy="370840"/>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0000"/>
                    </a:ext>
                  </a:extLst>
                </a:gridCol>
                <a:gridCol w="4511824">
                  <a:extLst>
                    <a:ext uri="{9D8B030D-6E8A-4147-A177-3AD203B41FA5}">
                      <a16:colId xmlns:a16="http://schemas.microsoft.com/office/drawing/2014/main" val="20001"/>
                    </a:ext>
                  </a:extLst>
                </a:gridCol>
              </a:tblGrid>
              <a:tr h="370840">
                <a:tc>
                  <a:txBody>
                    <a:bodyPr/>
                    <a:lstStyle/>
                    <a:p>
                      <a:r>
                        <a:rPr kumimoji="1" lang="ja-JP" altLang="en-US" dirty="0"/>
                        <a:t>出荷納入</a:t>
                      </a:r>
                    </a:p>
                  </a:txBody>
                  <a:tcPr/>
                </a:tc>
                <a:tc>
                  <a:txBody>
                    <a:bodyPr/>
                    <a:lstStyle/>
                    <a:p>
                      <a:r>
                        <a:rPr kumimoji="1" lang="ja-JP" altLang="en-US" dirty="0"/>
                        <a:t>納入指示日、出荷元、納入先、便番号</a:t>
                      </a:r>
                      <a:r>
                        <a:rPr kumimoji="1" lang="en-US" altLang="ja-JP" dirty="0"/>
                        <a:t>*</a:t>
                      </a:r>
                      <a:endParaRPr kumimoji="1" lang="ja-JP" altLang="en-US" dirty="0"/>
                    </a:p>
                  </a:txBody>
                  <a:tcPr/>
                </a:tc>
                <a:extLst>
                  <a:ext uri="{0D108BD9-81ED-4DB2-BD59-A6C34878D82A}">
                    <a16:rowId xmlns:a16="http://schemas.microsoft.com/office/drawing/2014/main" val="10000"/>
                  </a:ext>
                </a:extLst>
              </a:tr>
            </a:tbl>
          </a:graphicData>
        </a:graphic>
      </p:graphicFrame>
      <p:graphicFrame>
        <p:nvGraphicFramePr>
          <p:cNvPr id="9" name="表 8"/>
          <p:cNvGraphicFramePr>
            <a:graphicFrameLocks noGrp="1"/>
          </p:cNvGraphicFramePr>
          <p:nvPr>
            <p:extLst/>
          </p:nvPr>
        </p:nvGraphicFramePr>
        <p:xfrm>
          <a:off x="3071664" y="3573016"/>
          <a:ext cx="3960440" cy="396240"/>
        </p:xfrm>
        <a:graphic>
          <a:graphicData uri="http://schemas.openxmlformats.org/drawingml/2006/table">
            <a:tbl>
              <a:tblPr firstRow="1" bandRow="1">
                <a:tableStyleId>{5C22544A-7EE6-4342-B048-85BDC9FD1C3A}</a:tableStyleId>
              </a:tblPr>
              <a:tblGrid>
                <a:gridCol w="1080120">
                  <a:extLst>
                    <a:ext uri="{9D8B030D-6E8A-4147-A177-3AD203B41FA5}">
                      <a16:colId xmlns:a16="http://schemas.microsoft.com/office/drawing/2014/main" val="20000"/>
                    </a:ext>
                  </a:extLst>
                </a:gridCol>
                <a:gridCol w="2880320">
                  <a:extLst>
                    <a:ext uri="{9D8B030D-6E8A-4147-A177-3AD203B41FA5}">
                      <a16:colId xmlns:a16="http://schemas.microsoft.com/office/drawing/2014/main" val="20001"/>
                    </a:ext>
                  </a:extLst>
                </a:gridCol>
              </a:tblGrid>
              <a:tr h="370840">
                <a:tc>
                  <a:txBody>
                    <a:bodyPr/>
                    <a:lstStyle/>
                    <a:p>
                      <a:r>
                        <a:rPr kumimoji="1" lang="ja-JP" altLang="en-US" dirty="0"/>
                        <a:t>明細行</a:t>
                      </a:r>
                    </a:p>
                  </a:txBody>
                  <a:tcPr/>
                </a:tc>
                <a:tc>
                  <a:txBody>
                    <a:bodyPr/>
                    <a:lstStyle/>
                    <a:p>
                      <a:r>
                        <a:rPr kumimoji="1" lang="ja-JP" altLang="en-US" dirty="0"/>
                        <a:t>納入指示番号、納入</a:t>
                      </a:r>
                      <a:r>
                        <a:rPr kumimoji="1" lang="en-US" altLang="ja-JP" sz="2000" dirty="0"/>
                        <a:t>ID</a:t>
                      </a:r>
                      <a:r>
                        <a:rPr kumimoji="1" lang="en-US" altLang="ja-JP" dirty="0"/>
                        <a:t>*</a:t>
                      </a:r>
                      <a:endParaRPr kumimoji="1" lang="ja-JP" altLang="en-US" dirty="0"/>
                    </a:p>
                  </a:txBody>
                  <a:tcPr/>
                </a:tc>
                <a:extLst>
                  <a:ext uri="{0D108BD9-81ED-4DB2-BD59-A6C34878D82A}">
                    <a16:rowId xmlns:a16="http://schemas.microsoft.com/office/drawing/2014/main" val="10000"/>
                  </a:ext>
                </a:extLst>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459018953"/>
              </p:ext>
            </p:extLst>
          </p:nvPr>
        </p:nvGraphicFramePr>
        <p:xfrm>
          <a:off x="3874014" y="4077072"/>
          <a:ext cx="6875266" cy="370840"/>
        </p:xfrm>
        <a:graphic>
          <a:graphicData uri="http://schemas.openxmlformats.org/drawingml/2006/table">
            <a:tbl>
              <a:tblPr firstRow="1" bandRow="1">
                <a:tableStyleId>{5C22544A-7EE6-4342-B048-85BDC9FD1C3A}</a:tableStyleId>
              </a:tblPr>
              <a:tblGrid>
                <a:gridCol w="1786685">
                  <a:extLst>
                    <a:ext uri="{9D8B030D-6E8A-4147-A177-3AD203B41FA5}">
                      <a16:colId xmlns:a16="http://schemas.microsoft.com/office/drawing/2014/main" val="20000"/>
                    </a:ext>
                  </a:extLst>
                </a:gridCol>
                <a:gridCol w="5088581">
                  <a:extLst>
                    <a:ext uri="{9D8B030D-6E8A-4147-A177-3AD203B41FA5}">
                      <a16:colId xmlns:a16="http://schemas.microsoft.com/office/drawing/2014/main" val="20001"/>
                    </a:ext>
                  </a:extLst>
                </a:gridCol>
              </a:tblGrid>
              <a:tr h="370840">
                <a:tc>
                  <a:txBody>
                    <a:bodyPr/>
                    <a:lstStyle/>
                    <a:p>
                      <a:r>
                        <a:rPr kumimoji="1" lang="ja-JP" altLang="en-US" dirty="0"/>
                        <a:t>納入情報</a:t>
                      </a:r>
                    </a:p>
                  </a:txBody>
                  <a:tcPr/>
                </a:tc>
                <a:tc>
                  <a:txBody>
                    <a:bodyPr/>
                    <a:lstStyle/>
                    <a:p>
                      <a:r>
                        <a:rPr kumimoji="1" lang="ja-JP" altLang="en-US" dirty="0"/>
                        <a:t>納入数、納入方式、納入サイクル、納入場所</a:t>
                      </a:r>
                    </a:p>
                  </a:txBody>
                  <a:tcPr/>
                </a:tc>
                <a:extLst>
                  <a:ext uri="{0D108BD9-81ED-4DB2-BD59-A6C34878D82A}">
                    <a16:rowId xmlns:a16="http://schemas.microsoft.com/office/drawing/2014/main" val="10000"/>
                  </a:ext>
                </a:extLst>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1968647343"/>
              </p:ext>
            </p:extLst>
          </p:nvPr>
        </p:nvGraphicFramePr>
        <p:xfrm>
          <a:off x="3899756" y="5533494"/>
          <a:ext cx="4867928" cy="370840"/>
        </p:xfrm>
        <a:graphic>
          <a:graphicData uri="http://schemas.openxmlformats.org/drawingml/2006/table">
            <a:tbl>
              <a:tblPr firstRow="1" bandRow="1">
                <a:tableStyleId>{5C22544A-7EE6-4342-B048-85BDC9FD1C3A}</a:tableStyleId>
              </a:tblPr>
              <a:tblGrid>
                <a:gridCol w="1195520">
                  <a:extLst>
                    <a:ext uri="{9D8B030D-6E8A-4147-A177-3AD203B41FA5}">
                      <a16:colId xmlns:a16="http://schemas.microsoft.com/office/drawing/2014/main" val="20000"/>
                    </a:ext>
                  </a:extLst>
                </a:gridCol>
                <a:gridCol w="3672408">
                  <a:extLst>
                    <a:ext uri="{9D8B030D-6E8A-4147-A177-3AD203B41FA5}">
                      <a16:colId xmlns:a16="http://schemas.microsoft.com/office/drawing/2014/main" val="20001"/>
                    </a:ext>
                  </a:extLst>
                </a:gridCol>
              </a:tblGrid>
              <a:tr h="370840">
                <a:tc>
                  <a:txBody>
                    <a:bodyPr/>
                    <a:lstStyle/>
                    <a:p>
                      <a:r>
                        <a:rPr kumimoji="1" lang="ja-JP" altLang="en-US" dirty="0"/>
                        <a:t>製品情報</a:t>
                      </a:r>
                    </a:p>
                  </a:txBody>
                  <a:tcPr/>
                </a:tc>
                <a:tc>
                  <a:txBody>
                    <a:bodyPr/>
                    <a:lstStyle/>
                    <a:p>
                      <a:r>
                        <a:rPr kumimoji="1" lang="ja-JP" altLang="en-US" dirty="0"/>
                        <a:t>部品番号、種別、色、品名、</a:t>
                      </a:r>
                    </a:p>
                  </a:txBody>
                  <a:tcPr/>
                </a:tc>
                <a:extLst>
                  <a:ext uri="{0D108BD9-81ED-4DB2-BD59-A6C34878D82A}">
                    <a16:rowId xmlns:a16="http://schemas.microsoft.com/office/drawing/2014/main" val="10000"/>
                  </a:ext>
                </a:extLst>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2560890144"/>
              </p:ext>
            </p:extLst>
          </p:nvPr>
        </p:nvGraphicFramePr>
        <p:xfrm>
          <a:off x="3899756" y="5967626"/>
          <a:ext cx="4932548" cy="365760"/>
        </p:xfrm>
        <a:graphic>
          <a:graphicData uri="http://schemas.openxmlformats.org/drawingml/2006/table">
            <a:tbl>
              <a:tblPr firstRow="1" bandRow="1">
                <a:tableStyleId>{5C22544A-7EE6-4342-B048-85BDC9FD1C3A}</a:tableStyleId>
              </a:tblPr>
              <a:tblGrid>
                <a:gridCol w="1188132">
                  <a:extLst>
                    <a:ext uri="{9D8B030D-6E8A-4147-A177-3AD203B41FA5}">
                      <a16:colId xmlns:a16="http://schemas.microsoft.com/office/drawing/2014/main" val="20000"/>
                    </a:ext>
                  </a:extLst>
                </a:gridCol>
                <a:gridCol w="3744416">
                  <a:extLst>
                    <a:ext uri="{9D8B030D-6E8A-4147-A177-3AD203B41FA5}">
                      <a16:colId xmlns:a16="http://schemas.microsoft.com/office/drawing/2014/main" val="20001"/>
                    </a:ext>
                  </a:extLst>
                </a:gridCol>
              </a:tblGrid>
              <a:tr h="298832">
                <a:tc>
                  <a:txBody>
                    <a:bodyPr/>
                    <a:lstStyle/>
                    <a:p>
                      <a:r>
                        <a:rPr kumimoji="1" lang="ja-JP" altLang="en-US" dirty="0"/>
                        <a:t>梱包情報</a:t>
                      </a:r>
                    </a:p>
                  </a:txBody>
                  <a:tcPr/>
                </a:tc>
                <a:tc>
                  <a:txBody>
                    <a:bodyPr/>
                    <a:lstStyle/>
                    <a:p>
                      <a:r>
                        <a:rPr kumimoji="1" lang="ja-JP" altLang="en-US" dirty="0"/>
                        <a:t>背番号、収容数、荷姿、梱包単位</a:t>
                      </a:r>
                    </a:p>
                  </a:txBody>
                  <a:tcPr/>
                </a:tc>
                <a:extLst>
                  <a:ext uri="{0D108BD9-81ED-4DB2-BD59-A6C34878D82A}">
                    <a16:rowId xmlns:a16="http://schemas.microsoft.com/office/drawing/2014/main" val="10000"/>
                  </a:ext>
                </a:extLst>
              </a:tr>
            </a:tbl>
          </a:graphicData>
        </a:graphic>
      </p:graphicFrame>
      <p:cxnSp>
        <p:nvCxnSpPr>
          <p:cNvPr id="14" name="直線コネクタ 13"/>
          <p:cNvCxnSpPr/>
          <p:nvPr/>
        </p:nvCxnSpPr>
        <p:spPr>
          <a:xfrm>
            <a:off x="2063552" y="701988"/>
            <a:ext cx="0" cy="150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線コネクタ 15"/>
          <p:cNvCxnSpPr>
            <a:endCxn id="3" idx="1"/>
          </p:cNvCxnSpPr>
          <p:nvPr/>
        </p:nvCxnSpPr>
        <p:spPr>
          <a:xfrm>
            <a:off x="2114114" y="1053918"/>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2114114" y="1700808"/>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2063552" y="2204864"/>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2783632" y="2420888"/>
            <a:ext cx="0" cy="1368152"/>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a:off x="2783632" y="2708920"/>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2783632" y="3137482"/>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2783632" y="3789040"/>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a:off x="3503712" y="3933056"/>
            <a:ext cx="0" cy="2088232"/>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3503712" y="4293096"/>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3561388" y="5617944"/>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a:off x="3503712" y="6025108"/>
            <a:ext cx="360040" cy="0"/>
          </a:xfrm>
          <a:prstGeom prst="line">
            <a:avLst/>
          </a:prstGeom>
        </p:spPr>
        <p:style>
          <a:lnRef idx="1">
            <a:schemeClr val="accent1"/>
          </a:lnRef>
          <a:fillRef idx="0">
            <a:schemeClr val="accent1"/>
          </a:fillRef>
          <a:effectRef idx="0">
            <a:schemeClr val="accent1"/>
          </a:effectRef>
          <a:fontRef idx="minor">
            <a:schemeClr val="tx1"/>
          </a:fontRef>
        </p:style>
      </p:cxnSp>
      <p:sp>
        <p:nvSpPr>
          <p:cNvPr id="31" name="左中かっこ 30"/>
          <p:cNvSpPr/>
          <p:nvPr/>
        </p:nvSpPr>
        <p:spPr>
          <a:xfrm>
            <a:off x="2694935" y="3501008"/>
            <a:ext cx="448737" cy="2737232"/>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dirty="0">
              <a:solidFill>
                <a:srgbClr val="FF0000"/>
              </a:solidFill>
            </a:endParaRPr>
          </a:p>
        </p:txBody>
      </p:sp>
      <p:sp>
        <p:nvSpPr>
          <p:cNvPr id="32" name="テキスト ボックス 31"/>
          <p:cNvSpPr txBox="1"/>
          <p:nvPr/>
        </p:nvSpPr>
        <p:spPr>
          <a:xfrm>
            <a:off x="2478911" y="4407496"/>
            <a:ext cx="396044" cy="461665"/>
          </a:xfrm>
          <a:prstGeom prst="rect">
            <a:avLst/>
          </a:prstGeom>
          <a:noFill/>
        </p:spPr>
        <p:txBody>
          <a:bodyPr wrap="square" rtlCol="0">
            <a:spAutoFit/>
          </a:bodyPr>
          <a:lstStyle/>
          <a:p>
            <a:r>
              <a:rPr lang="en-US" altLang="ja-JP" sz="2400" dirty="0">
                <a:solidFill>
                  <a:srgbClr val="FF0000"/>
                </a:solidFill>
              </a:rPr>
              <a:t>n</a:t>
            </a:r>
            <a:endParaRPr lang="ja-JP" altLang="en-US" sz="2400" dirty="0">
              <a:solidFill>
                <a:srgbClr val="FF0000"/>
              </a:solidFill>
            </a:endParaRPr>
          </a:p>
        </p:txBody>
      </p:sp>
      <p:graphicFrame>
        <p:nvGraphicFramePr>
          <p:cNvPr id="34" name="表 33"/>
          <p:cNvGraphicFramePr>
            <a:graphicFrameLocks noGrp="1"/>
          </p:cNvGraphicFramePr>
          <p:nvPr>
            <p:extLst>
              <p:ext uri="{D42A27DB-BD31-4B8C-83A1-F6EECF244321}">
                <p14:modId xmlns:p14="http://schemas.microsoft.com/office/powerpoint/2010/main" val="1997067917"/>
              </p:ext>
            </p:extLst>
          </p:nvPr>
        </p:nvGraphicFramePr>
        <p:xfrm>
          <a:off x="3890578" y="4615599"/>
          <a:ext cx="4886283" cy="640080"/>
        </p:xfrm>
        <a:graphic>
          <a:graphicData uri="http://schemas.openxmlformats.org/drawingml/2006/table">
            <a:tbl>
              <a:tblPr firstRow="1" bandRow="1">
                <a:tableStyleId>{5C22544A-7EE6-4342-B048-85BDC9FD1C3A}</a:tableStyleId>
              </a:tblPr>
              <a:tblGrid>
                <a:gridCol w="1548172">
                  <a:extLst>
                    <a:ext uri="{9D8B030D-6E8A-4147-A177-3AD203B41FA5}">
                      <a16:colId xmlns:a16="http://schemas.microsoft.com/office/drawing/2014/main" val="20000"/>
                    </a:ext>
                  </a:extLst>
                </a:gridCol>
                <a:gridCol w="3338111">
                  <a:extLst>
                    <a:ext uri="{9D8B030D-6E8A-4147-A177-3AD203B41FA5}">
                      <a16:colId xmlns:a16="http://schemas.microsoft.com/office/drawing/2014/main" val="20001"/>
                    </a:ext>
                  </a:extLst>
                </a:gridCol>
              </a:tblGrid>
              <a:tr h="370840">
                <a:tc>
                  <a:txBody>
                    <a:bodyPr/>
                    <a:lstStyle/>
                    <a:p>
                      <a:r>
                        <a:rPr kumimoji="1" lang="ja-JP" altLang="en-US" dirty="0"/>
                        <a:t>現品票情報</a:t>
                      </a:r>
                    </a:p>
                  </a:txBody>
                  <a:tcPr/>
                </a:tc>
                <a:tc>
                  <a:txBody>
                    <a:bodyPr/>
                    <a:lstStyle/>
                    <a:p>
                      <a:r>
                        <a:rPr kumimoji="1" lang="ja-JP" altLang="en-US" dirty="0"/>
                        <a:t>識別番号、現品票サイズ、</a:t>
                      </a:r>
                      <a:endParaRPr kumimoji="1" lang="en-US" altLang="ja-JP" dirty="0"/>
                    </a:p>
                    <a:p>
                      <a:r>
                        <a:rPr kumimoji="1" lang="ja-JP" altLang="en-US" dirty="0"/>
                        <a:t>現品票記載事項（後工程）</a:t>
                      </a:r>
                    </a:p>
                  </a:txBody>
                  <a:tcPr/>
                </a:tc>
                <a:extLst>
                  <a:ext uri="{0D108BD9-81ED-4DB2-BD59-A6C34878D82A}">
                    <a16:rowId xmlns:a16="http://schemas.microsoft.com/office/drawing/2014/main" val="10000"/>
                  </a:ext>
                </a:extLst>
              </a:tr>
            </a:tbl>
          </a:graphicData>
        </a:graphic>
      </p:graphicFrame>
      <p:cxnSp>
        <p:nvCxnSpPr>
          <p:cNvPr id="35" name="直線コネクタ 34"/>
          <p:cNvCxnSpPr/>
          <p:nvPr/>
        </p:nvCxnSpPr>
        <p:spPr>
          <a:xfrm>
            <a:off x="3457780" y="5001240"/>
            <a:ext cx="360040"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角丸四角形吹き出し 7"/>
          <p:cNvSpPr/>
          <p:nvPr/>
        </p:nvSpPr>
        <p:spPr>
          <a:xfrm>
            <a:off x="9733280" y="4895645"/>
            <a:ext cx="2032000" cy="1436674"/>
          </a:xfrm>
          <a:prstGeom prst="wedgeRoundRectCallout">
            <a:avLst>
              <a:gd name="adj1" fmla="val -102333"/>
              <a:gd name="adj2" fmla="val -60315"/>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便毎の現品票</a:t>
            </a:r>
            <a:endParaRPr kumimoji="1" lang="en-US" altLang="ja-JP" dirty="0">
              <a:solidFill>
                <a:schemeClr val="tx1"/>
              </a:solidFill>
            </a:endParaRPr>
          </a:p>
          <a:p>
            <a:pPr algn="ctr"/>
            <a:r>
              <a:rPr kumimoji="1" lang="ja-JP" altLang="en-US" dirty="0">
                <a:solidFill>
                  <a:schemeClr val="tx1"/>
                </a:solidFill>
              </a:rPr>
              <a:t>記載情報</a:t>
            </a:r>
          </a:p>
        </p:txBody>
      </p:sp>
      <p:sp>
        <p:nvSpPr>
          <p:cNvPr id="13" name="スライド番号プレースホルダー 12"/>
          <p:cNvSpPr>
            <a:spLocks noGrp="1"/>
          </p:cNvSpPr>
          <p:nvPr>
            <p:ph type="sldNum" sz="quarter" idx="12"/>
          </p:nvPr>
        </p:nvSpPr>
        <p:spPr/>
        <p:txBody>
          <a:bodyPr/>
          <a:lstStyle/>
          <a:p>
            <a:fld id="{DA625278-E395-4905-864D-2DC838E1882F}" type="slidenum">
              <a:rPr kumimoji="1" lang="ja-JP" altLang="en-US" smtClean="0"/>
              <a:t>7</a:t>
            </a:fld>
            <a:endParaRPr kumimoji="1" lang="ja-JP" altLang="en-US"/>
          </a:p>
        </p:txBody>
      </p:sp>
    </p:spTree>
    <p:extLst>
      <p:ext uri="{BB962C8B-B14F-4D97-AF65-F5344CB8AC3E}">
        <p14:creationId xmlns:p14="http://schemas.microsoft.com/office/powerpoint/2010/main" val="5491215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25126" y="261312"/>
            <a:ext cx="4186617" cy="369332"/>
          </a:xfrm>
          <a:prstGeom prst="rect">
            <a:avLst/>
          </a:prstGeom>
          <a:noFill/>
          <a:ln>
            <a:solidFill>
              <a:schemeClr val="accent1"/>
            </a:solidFill>
          </a:ln>
        </p:spPr>
        <p:txBody>
          <a:bodyPr wrap="square" rtlCol="0">
            <a:spAutoFit/>
          </a:bodyPr>
          <a:lstStyle/>
          <a:p>
            <a:pPr algn="ctr"/>
            <a:r>
              <a:rPr kumimoji="1" lang="ja-JP" altLang="en-US" dirty="0">
                <a:latin typeface="Century" panose="02040604050505020304" pitchFamily="18" charset="0"/>
              </a:rPr>
              <a:t>国連</a:t>
            </a:r>
            <a:r>
              <a:rPr kumimoji="1" lang="en-US" altLang="ja-JP" dirty="0">
                <a:latin typeface="Century" panose="02040604050505020304" pitchFamily="18" charset="0"/>
              </a:rPr>
              <a:t>CEFACT</a:t>
            </a:r>
            <a:r>
              <a:rPr kumimoji="1" lang="ja-JP" altLang="en-US" dirty="0">
                <a:latin typeface="Century" panose="02040604050505020304" pitchFamily="18" charset="0"/>
              </a:rPr>
              <a:t>プロジェクト紹介（４）</a:t>
            </a:r>
          </a:p>
        </p:txBody>
      </p:sp>
      <p:sp>
        <p:nvSpPr>
          <p:cNvPr id="3" name="テキスト ボックス 2"/>
          <p:cNvSpPr txBox="1"/>
          <p:nvPr/>
        </p:nvSpPr>
        <p:spPr>
          <a:xfrm>
            <a:off x="1645516" y="808902"/>
            <a:ext cx="9255760" cy="954107"/>
          </a:xfrm>
          <a:prstGeom prst="rect">
            <a:avLst/>
          </a:prstGeom>
          <a:noFill/>
        </p:spPr>
        <p:txBody>
          <a:bodyPr wrap="square" rtlCol="0">
            <a:spAutoFit/>
          </a:bodyPr>
          <a:lstStyle/>
          <a:p>
            <a:pPr algn="ctr"/>
            <a:r>
              <a:rPr kumimoji="1" lang="ja-JP" altLang="en-US" sz="3200" b="1" dirty="0"/>
              <a:t>業界横断スケジューリング</a:t>
            </a:r>
            <a:r>
              <a:rPr kumimoji="1" lang="en-US" altLang="ja-JP" sz="3200" b="1" dirty="0">
                <a:latin typeface="Century" panose="02040604050505020304" pitchFamily="18" charset="0"/>
              </a:rPr>
              <a:t>SC</a:t>
            </a:r>
            <a:r>
              <a:rPr kumimoji="1" lang="ja-JP" altLang="en-US" sz="3200" b="1" dirty="0"/>
              <a:t>プロジェクト</a:t>
            </a:r>
            <a:endParaRPr kumimoji="1" lang="en-US" altLang="ja-JP" sz="3200" b="1" dirty="0"/>
          </a:p>
          <a:p>
            <a:pPr algn="ctr"/>
            <a:r>
              <a:rPr lang="en-US" altLang="ja-JP" sz="2400" b="1" dirty="0"/>
              <a:t>Cross Industry Scheduling Supply Chain Project</a:t>
            </a:r>
            <a:endParaRPr kumimoji="1" lang="ja-JP" altLang="en-US" sz="2400" b="1" dirty="0"/>
          </a:p>
        </p:txBody>
      </p:sp>
      <p:sp>
        <p:nvSpPr>
          <p:cNvPr id="4" name="テキスト ボックス 3"/>
          <p:cNvSpPr txBox="1"/>
          <p:nvPr/>
        </p:nvSpPr>
        <p:spPr>
          <a:xfrm>
            <a:off x="381265" y="2016925"/>
            <a:ext cx="3432743" cy="523220"/>
          </a:xfrm>
          <a:prstGeom prst="rect">
            <a:avLst/>
          </a:prstGeom>
          <a:noFill/>
          <a:ln>
            <a:solidFill>
              <a:schemeClr val="accent1"/>
            </a:solidFill>
          </a:ln>
        </p:spPr>
        <p:txBody>
          <a:bodyPr wrap="square" rtlCol="0">
            <a:spAutoFit/>
          </a:bodyPr>
          <a:lstStyle/>
          <a:p>
            <a:pPr algn="ctr"/>
            <a:r>
              <a:rPr lang="ja-JP" altLang="en-US" sz="2800" b="1" dirty="0"/>
              <a:t>リクワイアメント</a:t>
            </a:r>
            <a:endParaRPr kumimoji="1" lang="ja-JP" altLang="en-US" sz="2800" b="1" dirty="0"/>
          </a:p>
        </p:txBody>
      </p:sp>
      <p:sp>
        <p:nvSpPr>
          <p:cNvPr id="5" name="テキスト ボックス 4"/>
          <p:cNvSpPr txBox="1"/>
          <p:nvPr/>
        </p:nvSpPr>
        <p:spPr>
          <a:xfrm>
            <a:off x="950494" y="2794061"/>
            <a:ext cx="10118558" cy="3785652"/>
          </a:xfrm>
          <a:prstGeom prst="rect">
            <a:avLst/>
          </a:prstGeom>
          <a:noFill/>
        </p:spPr>
        <p:txBody>
          <a:bodyPr wrap="square" rtlCol="0">
            <a:spAutoFit/>
          </a:bodyPr>
          <a:lstStyle/>
          <a:p>
            <a:r>
              <a:rPr kumimoji="1" lang="ja-JP" altLang="en-US" sz="2400" dirty="0"/>
              <a:t>１．需要予測（</a:t>
            </a:r>
            <a:r>
              <a:rPr kumimoji="1" lang="en-US" altLang="ja-JP" sz="2400" dirty="0"/>
              <a:t>CISDF</a:t>
            </a:r>
            <a:r>
              <a:rPr kumimoji="1" lang="ja-JP" altLang="en-US" sz="2400" dirty="0"/>
              <a:t>）の機能追加</a:t>
            </a:r>
            <a:endParaRPr kumimoji="1" lang="en-US" altLang="ja-JP" sz="2400" dirty="0"/>
          </a:p>
          <a:p>
            <a:r>
              <a:rPr lang="en-US" altLang="ja-JP" sz="2400" dirty="0"/>
              <a:t>	</a:t>
            </a:r>
            <a:r>
              <a:rPr lang="en-US" altLang="ja-JP" sz="2400" dirty="0">
                <a:sym typeface="Wingdings" panose="05000000000000000000" pitchFamily="2" charset="2"/>
              </a:rPr>
              <a:t></a:t>
            </a:r>
            <a:r>
              <a:rPr lang="ja-JP" altLang="en-US" sz="2400" dirty="0">
                <a:sym typeface="Wingdings" panose="05000000000000000000" pitchFamily="2" charset="2"/>
              </a:rPr>
              <a:t>内示／確定区分、確定日時、梱包単位数量、納入指示詳細</a:t>
            </a:r>
            <a:endParaRPr kumimoji="1" lang="en-US" altLang="ja-JP" sz="2400" dirty="0"/>
          </a:p>
          <a:p>
            <a:r>
              <a:rPr lang="ja-JP" altLang="en-US" sz="2400" dirty="0"/>
              <a:t>２．納入指示に現品票情報の追加</a:t>
            </a:r>
            <a:endParaRPr lang="en-US" altLang="ja-JP" sz="2400" dirty="0"/>
          </a:p>
          <a:p>
            <a:r>
              <a:rPr lang="en-US" altLang="ja-JP" sz="2400" dirty="0"/>
              <a:t>	</a:t>
            </a:r>
            <a:r>
              <a:rPr lang="en-US" altLang="ja-JP" sz="2400" dirty="0">
                <a:sym typeface="Wingdings" panose="05000000000000000000" pitchFamily="2" charset="2"/>
              </a:rPr>
              <a:t></a:t>
            </a:r>
            <a:r>
              <a:rPr lang="ja-JP" altLang="en-US" sz="2400" dirty="0">
                <a:sym typeface="Wingdings" panose="05000000000000000000" pitchFamily="2" charset="2"/>
              </a:rPr>
              <a:t>現品票の情報構造定義　　</a:t>
            </a:r>
            <a:endParaRPr lang="en-US" altLang="ja-JP" sz="2400" b="1" dirty="0">
              <a:solidFill>
                <a:srgbClr val="FF0000"/>
              </a:solidFill>
            </a:endParaRPr>
          </a:p>
          <a:p>
            <a:r>
              <a:rPr kumimoji="1" lang="ja-JP" altLang="en-US" sz="2400" dirty="0"/>
              <a:t>３．</a:t>
            </a:r>
            <a:r>
              <a:rPr kumimoji="1" lang="en-US" altLang="ja-JP" sz="2400" dirty="0"/>
              <a:t>VMI</a:t>
            </a:r>
            <a:r>
              <a:rPr kumimoji="1" lang="ja-JP" altLang="en-US" sz="2400" dirty="0"/>
              <a:t>（</a:t>
            </a:r>
            <a:r>
              <a:rPr kumimoji="1" lang="en-US" altLang="ja-JP" sz="2400" dirty="0"/>
              <a:t>Vender Managed Inventory</a:t>
            </a:r>
            <a:r>
              <a:rPr kumimoji="1" lang="ja-JP" altLang="en-US" sz="2400" dirty="0"/>
              <a:t>）プロセスへの適用　</a:t>
            </a:r>
            <a:endParaRPr kumimoji="1" lang="en-US" altLang="ja-JP" sz="2400" dirty="0"/>
          </a:p>
          <a:p>
            <a:r>
              <a:rPr lang="en-US" altLang="ja-JP" sz="2400" dirty="0">
                <a:sym typeface="Wingdings" panose="05000000000000000000" pitchFamily="2" charset="2"/>
              </a:rPr>
              <a:t>	</a:t>
            </a:r>
            <a:r>
              <a:rPr kumimoji="1" lang="en-US" altLang="ja-JP" sz="2400" dirty="0">
                <a:sym typeface="Wingdings" panose="05000000000000000000" pitchFamily="2" charset="2"/>
              </a:rPr>
              <a:t></a:t>
            </a:r>
            <a:r>
              <a:rPr kumimoji="1" lang="ja-JP" altLang="en-US" sz="2400" dirty="0">
                <a:sym typeface="Wingdings" panose="05000000000000000000" pitchFamily="2" charset="2"/>
              </a:rPr>
              <a:t>フランスチームの要求</a:t>
            </a:r>
            <a:endParaRPr kumimoji="1" lang="en-US" altLang="ja-JP" sz="2400" dirty="0">
              <a:sym typeface="Wingdings" panose="05000000000000000000" pitchFamily="2" charset="2"/>
            </a:endParaRPr>
          </a:p>
          <a:p>
            <a:r>
              <a:rPr lang="ja-JP" altLang="en-US" sz="2400" dirty="0">
                <a:sym typeface="Wingdings" panose="05000000000000000000" pitchFamily="2" charset="2"/>
              </a:rPr>
              <a:t>４．多重構造サプライチェーンへの適用（修正の必要性確認）</a:t>
            </a:r>
            <a:endParaRPr lang="en-US" altLang="ja-JP" sz="2400" dirty="0">
              <a:sym typeface="Wingdings" panose="05000000000000000000" pitchFamily="2" charset="2"/>
            </a:endParaRPr>
          </a:p>
          <a:p>
            <a:r>
              <a:rPr kumimoji="1" lang="ja-JP" altLang="en-US" sz="2400" dirty="0">
                <a:sym typeface="Wingdings" panose="05000000000000000000" pitchFamily="2" charset="2"/>
              </a:rPr>
              <a:t>５．支給品有のサプライチェーンへの適用（修正の必要性確認）</a:t>
            </a:r>
            <a:endParaRPr kumimoji="1" lang="en-US" altLang="ja-JP" sz="2400" dirty="0">
              <a:sym typeface="Wingdings" panose="05000000000000000000" pitchFamily="2" charset="2"/>
            </a:endParaRPr>
          </a:p>
          <a:p>
            <a:r>
              <a:rPr lang="ja-JP" altLang="en-US" sz="2400" dirty="0">
                <a:sym typeface="Wingdings" panose="05000000000000000000" pitchFamily="2" charset="2"/>
              </a:rPr>
              <a:t>６．プロセス定義の拡張</a:t>
            </a:r>
            <a:endParaRPr lang="en-US" altLang="ja-JP" sz="2400" dirty="0">
              <a:sym typeface="Wingdings" panose="05000000000000000000" pitchFamily="2" charset="2"/>
            </a:endParaRPr>
          </a:p>
          <a:p>
            <a:r>
              <a:rPr kumimoji="1" lang="en-US" altLang="ja-JP" sz="2400" dirty="0">
                <a:sym typeface="Wingdings" panose="05000000000000000000" pitchFamily="2" charset="2"/>
              </a:rPr>
              <a:t>	</a:t>
            </a:r>
            <a:r>
              <a:rPr kumimoji="1" lang="ja-JP" altLang="en-US" sz="2400" dirty="0">
                <a:sym typeface="Wingdings" panose="05000000000000000000" pitchFamily="2" charset="2"/>
              </a:rPr>
              <a:t>業務領域定義の追加</a:t>
            </a:r>
            <a:endParaRPr kumimoji="1" lang="ja-JP" altLang="en-US" sz="2400" dirty="0"/>
          </a:p>
        </p:txBody>
      </p:sp>
    </p:spTree>
    <p:extLst>
      <p:ext uri="{BB962C8B-B14F-4D97-AF65-F5344CB8AC3E}">
        <p14:creationId xmlns:p14="http://schemas.microsoft.com/office/powerpoint/2010/main" val="23648209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正方形/長方形 16"/>
          <p:cNvSpPr/>
          <p:nvPr/>
        </p:nvSpPr>
        <p:spPr>
          <a:xfrm>
            <a:off x="1192229" y="4612640"/>
            <a:ext cx="9882171" cy="965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highlight>
                <a:srgbClr val="FFFF00"/>
              </a:highlight>
            </a:endParaRPr>
          </a:p>
        </p:txBody>
      </p:sp>
      <p:sp>
        <p:nvSpPr>
          <p:cNvPr id="2" name="テキスト ボックス 1"/>
          <p:cNvSpPr txBox="1"/>
          <p:nvPr/>
        </p:nvSpPr>
        <p:spPr>
          <a:xfrm>
            <a:off x="249382" y="169369"/>
            <a:ext cx="2507672" cy="369332"/>
          </a:xfrm>
          <a:prstGeom prst="rect">
            <a:avLst/>
          </a:prstGeom>
          <a:noFill/>
          <a:ln>
            <a:solidFill>
              <a:schemeClr val="accent1"/>
            </a:solidFill>
          </a:ln>
        </p:spPr>
        <p:txBody>
          <a:bodyPr wrap="square" rtlCol="0">
            <a:spAutoFit/>
          </a:bodyPr>
          <a:lstStyle/>
          <a:p>
            <a:pPr algn="ctr"/>
            <a:r>
              <a:rPr kumimoji="1" lang="ja-JP" altLang="en-US" dirty="0"/>
              <a:t>リクワイアメント１</a:t>
            </a:r>
          </a:p>
        </p:txBody>
      </p:sp>
      <p:sp>
        <p:nvSpPr>
          <p:cNvPr id="3" name="正方形/長方形 2"/>
          <p:cNvSpPr/>
          <p:nvPr/>
        </p:nvSpPr>
        <p:spPr>
          <a:xfrm>
            <a:off x="2854036" y="395598"/>
            <a:ext cx="5913798" cy="584775"/>
          </a:xfrm>
          <a:prstGeom prst="rect">
            <a:avLst/>
          </a:prstGeom>
        </p:spPr>
        <p:txBody>
          <a:bodyPr wrap="none">
            <a:spAutoFit/>
          </a:bodyPr>
          <a:lstStyle/>
          <a:p>
            <a:r>
              <a:rPr lang="ja-JP" altLang="en-US" sz="3200" dirty="0"/>
              <a:t>需要予測（</a:t>
            </a:r>
            <a:r>
              <a:rPr lang="en-US" altLang="ja-JP" sz="3200" dirty="0"/>
              <a:t>CISDF</a:t>
            </a:r>
            <a:r>
              <a:rPr lang="ja-JP" altLang="en-US" sz="3200" dirty="0"/>
              <a:t>）の機能追加</a:t>
            </a:r>
          </a:p>
        </p:txBody>
      </p:sp>
      <p:sp>
        <p:nvSpPr>
          <p:cNvPr id="4" name="テキスト ボックス 3"/>
          <p:cNvSpPr txBox="1"/>
          <p:nvPr/>
        </p:nvSpPr>
        <p:spPr>
          <a:xfrm>
            <a:off x="1122731" y="980373"/>
            <a:ext cx="10044545" cy="5632311"/>
          </a:xfrm>
          <a:prstGeom prst="rect">
            <a:avLst/>
          </a:prstGeom>
          <a:noFill/>
          <a:ln>
            <a:solidFill>
              <a:schemeClr val="accent1"/>
            </a:solidFill>
          </a:ln>
        </p:spPr>
        <p:txBody>
          <a:bodyPr wrap="square" rtlCol="0">
            <a:spAutoFit/>
          </a:bodyPr>
          <a:lstStyle/>
          <a:p>
            <a:r>
              <a:rPr kumimoji="1" lang="ja-JP" altLang="en-US" sz="2000" dirty="0"/>
              <a:t>１．１　内示／確定区分指定</a:t>
            </a:r>
            <a:endParaRPr kumimoji="1" lang="en-US" altLang="ja-JP" sz="2000" dirty="0"/>
          </a:p>
          <a:p>
            <a:r>
              <a:rPr lang="en-US" altLang="ja-JP" sz="2000" dirty="0"/>
              <a:t>	</a:t>
            </a:r>
            <a:r>
              <a:rPr lang="ja-JP" altLang="en-US" sz="2000" dirty="0"/>
              <a:t>既存 </a:t>
            </a:r>
            <a:r>
              <a:rPr lang="en-US" altLang="ja-JP" sz="2000" dirty="0"/>
              <a:t>Supply Plan. Type. Code</a:t>
            </a:r>
            <a:r>
              <a:rPr lang="ja-JP" altLang="en-US" sz="2000" dirty="0"/>
              <a:t>で指定可能。</a:t>
            </a:r>
            <a:endParaRPr lang="en-US" altLang="ja-JP" sz="2000" dirty="0"/>
          </a:p>
          <a:p>
            <a:r>
              <a:rPr kumimoji="1" lang="en-US" altLang="ja-JP" sz="2000" dirty="0"/>
              <a:t>	</a:t>
            </a:r>
            <a:r>
              <a:rPr kumimoji="1" lang="en-US" altLang="ja-JP" sz="2000" dirty="0">
                <a:sym typeface="Wingdings" panose="05000000000000000000" pitchFamily="2" charset="2"/>
              </a:rPr>
              <a:t></a:t>
            </a:r>
            <a:r>
              <a:rPr kumimoji="1" lang="ja-JP" altLang="en-US" sz="2000" dirty="0">
                <a:sym typeface="Wingdings" panose="05000000000000000000" pitchFamily="2" charset="2"/>
              </a:rPr>
              <a:t>要求取り下げ</a:t>
            </a:r>
            <a:endParaRPr kumimoji="1" lang="en-US" altLang="ja-JP" sz="2000" dirty="0"/>
          </a:p>
          <a:p>
            <a:r>
              <a:rPr lang="ja-JP" altLang="en-US" sz="2000" dirty="0">
                <a:solidFill>
                  <a:srgbClr val="FF0000"/>
                </a:solidFill>
              </a:rPr>
              <a:t>１．２　内示／確定日時指定</a:t>
            </a:r>
            <a:endParaRPr lang="en-US" altLang="ja-JP" sz="2000" dirty="0">
              <a:solidFill>
                <a:srgbClr val="FF0000"/>
              </a:solidFill>
            </a:endParaRPr>
          </a:p>
          <a:p>
            <a:r>
              <a:rPr lang="en-US" altLang="ja-JP" sz="2000" dirty="0">
                <a:solidFill>
                  <a:srgbClr val="FF0000"/>
                </a:solidFill>
              </a:rPr>
              <a:t>	</a:t>
            </a:r>
            <a:r>
              <a:rPr lang="ja-JP" altLang="en-US" sz="2000" dirty="0">
                <a:solidFill>
                  <a:srgbClr val="FF0000"/>
                </a:solidFill>
              </a:rPr>
              <a:t>新 </a:t>
            </a:r>
            <a:r>
              <a:rPr lang="en-US" altLang="ja-JP" sz="2000" dirty="0">
                <a:solidFill>
                  <a:srgbClr val="FF0000"/>
                </a:solidFill>
              </a:rPr>
              <a:t>Document. Agreed. Date Time</a:t>
            </a:r>
            <a:r>
              <a:rPr lang="ja-JP" altLang="en-US" sz="2000" dirty="0">
                <a:solidFill>
                  <a:srgbClr val="FF0000"/>
                </a:solidFill>
              </a:rPr>
              <a:t>を要求。</a:t>
            </a:r>
            <a:endParaRPr lang="en-US" altLang="ja-JP" sz="2000" dirty="0">
              <a:solidFill>
                <a:srgbClr val="FF0000"/>
              </a:solidFill>
            </a:endParaRPr>
          </a:p>
          <a:p>
            <a:r>
              <a:rPr lang="en-US" altLang="ja-JP" sz="2000" dirty="0">
                <a:solidFill>
                  <a:srgbClr val="FF0000"/>
                </a:solidFill>
              </a:rPr>
              <a:t>	</a:t>
            </a:r>
            <a:r>
              <a:rPr lang="en-US" altLang="ja-JP" sz="2000" dirty="0">
                <a:solidFill>
                  <a:srgbClr val="FF0000"/>
                </a:solidFill>
                <a:sym typeface="Wingdings" panose="05000000000000000000" pitchFamily="2" charset="2"/>
              </a:rPr>
              <a:t></a:t>
            </a:r>
            <a:r>
              <a:rPr lang="ja-JP" altLang="en-US" sz="2000" dirty="0">
                <a:solidFill>
                  <a:srgbClr val="FF0000"/>
                </a:solidFill>
                <a:sym typeface="Wingdings" panose="05000000000000000000" pitchFamily="2" charset="2"/>
              </a:rPr>
              <a:t>要求を</a:t>
            </a:r>
            <a:r>
              <a:rPr lang="en-US" altLang="ja-JP" sz="2000" dirty="0">
                <a:solidFill>
                  <a:srgbClr val="FF0000"/>
                </a:solidFill>
                <a:sym typeface="Wingdings" panose="05000000000000000000" pitchFamily="2" charset="2"/>
              </a:rPr>
              <a:t>Trade Agreement. Agreed. Date Time</a:t>
            </a:r>
            <a:r>
              <a:rPr lang="ja-JP" altLang="en-US" sz="2000" dirty="0">
                <a:solidFill>
                  <a:srgbClr val="FF0000"/>
                </a:solidFill>
                <a:sym typeface="Wingdings" panose="05000000000000000000" pitchFamily="2" charset="2"/>
              </a:rPr>
              <a:t>に変更</a:t>
            </a:r>
            <a:endParaRPr lang="en-US" altLang="ja-JP" sz="2000" dirty="0">
              <a:solidFill>
                <a:srgbClr val="FF0000"/>
              </a:solidFill>
            </a:endParaRPr>
          </a:p>
          <a:p>
            <a:r>
              <a:rPr kumimoji="1" lang="ja-JP" altLang="en-US" sz="2000" dirty="0">
                <a:solidFill>
                  <a:srgbClr val="FF0000"/>
                </a:solidFill>
              </a:rPr>
              <a:t>１．３　梱包単位数指定</a:t>
            </a:r>
            <a:endParaRPr kumimoji="1" lang="en-US" altLang="ja-JP" sz="2000" dirty="0">
              <a:solidFill>
                <a:srgbClr val="FF0000"/>
              </a:solidFill>
            </a:endParaRPr>
          </a:p>
          <a:p>
            <a:r>
              <a:rPr lang="en-US" altLang="ja-JP" sz="2000" dirty="0">
                <a:solidFill>
                  <a:srgbClr val="FF0000"/>
                </a:solidFill>
              </a:rPr>
              <a:t>	</a:t>
            </a:r>
            <a:r>
              <a:rPr lang="ja-JP" altLang="en-US" sz="2000" dirty="0">
                <a:solidFill>
                  <a:srgbClr val="FF0000"/>
                </a:solidFill>
              </a:rPr>
              <a:t>新 </a:t>
            </a:r>
            <a:r>
              <a:rPr lang="en-US" altLang="ja-JP" sz="2000" dirty="0">
                <a:solidFill>
                  <a:srgbClr val="FF0000"/>
                </a:solidFill>
              </a:rPr>
              <a:t>Trade Delivery. Per Package_ Unit. Quantity</a:t>
            </a:r>
            <a:r>
              <a:rPr lang="ja-JP" altLang="en-US" sz="2000" dirty="0">
                <a:solidFill>
                  <a:srgbClr val="FF0000"/>
                </a:solidFill>
              </a:rPr>
              <a:t>を要求。</a:t>
            </a:r>
            <a:endParaRPr lang="en-US" altLang="ja-JP" sz="2000" dirty="0">
              <a:solidFill>
                <a:srgbClr val="FF0000"/>
              </a:solidFill>
            </a:endParaRPr>
          </a:p>
          <a:p>
            <a:r>
              <a:rPr kumimoji="1" lang="en-US" altLang="ja-JP" sz="2000" dirty="0">
                <a:solidFill>
                  <a:srgbClr val="FF0000"/>
                </a:solidFill>
              </a:rPr>
              <a:t>	</a:t>
            </a:r>
            <a:r>
              <a:rPr kumimoji="1" lang="en-US" altLang="ja-JP" sz="2000" dirty="0">
                <a:solidFill>
                  <a:srgbClr val="FF0000"/>
                </a:solidFill>
                <a:sym typeface="Wingdings" panose="05000000000000000000" pitchFamily="2" charset="2"/>
              </a:rPr>
              <a:t></a:t>
            </a:r>
            <a:r>
              <a:rPr kumimoji="1" lang="ja-JP" altLang="en-US" sz="2000" dirty="0">
                <a:solidFill>
                  <a:srgbClr val="FF0000"/>
                </a:solidFill>
                <a:sym typeface="Wingdings" panose="05000000000000000000" pitchFamily="2" charset="2"/>
              </a:rPr>
              <a:t>大筋合意</a:t>
            </a:r>
            <a:endParaRPr kumimoji="1" lang="en-US" altLang="ja-JP" sz="2000" dirty="0">
              <a:solidFill>
                <a:srgbClr val="FF0000"/>
              </a:solidFill>
            </a:endParaRPr>
          </a:p>
          <a:p>
            <a:r>
              <a:rPr lang="ja-JP" altLang="en-US" sz="2000" dirty="0"/>
              <a:t>１．４　当月／次月／次次月ごとの数量指定</a:t>
            </a:r>
            <a:endParaRPr lang="en-US" altLang="ja-JP" sz="2000" dirty="0"/>
          </a:p>
          <a:p>
            <a:r>
              <a:rPr lang="en-US" altLang="ja-JP" sz="2000" dirty="0"/>
              <a:t>	</a:t>
            </a:r>
            <a:r>
              <a:rPr lang="en-US" altLang="ja-JP" sz="2000" dirty="0">
                <a:sym typeface="Wingdings" panose="05000000000000000000" pitchFamily="2" charset="2"/>
              </a:rPr>
              <a:t> Event. Occurrence. Date Time</a:t>
            </a:r>
            <a:r>
              <a:rPr lang="ja-JP" altLang="en-US" sz="2000" dirty="0">
                <a:sym typeface="Wingdings" panose="05000000000000000000" pitchFamily="2" charset="2"/>
              </a:rPr>
              <a:t>で当月／次月／次次月は指定可能</a:t>
            </a:r>
            <a:r>
              <a:rPr lang="ja-JP" altLang="en-US" sz="2000" dirty="0"/>
              <a:t>。</a:t>
            </a:r>
            <a:endParaRPr lang="en-US" altLang="ja-JP" sz="2000" dirty="0"/>
          </a:p>
          <a:p>
            <a:r>
              <a:rPr lang="en-US" altLang="ja-JP" sz="2000" dirty="0"/>
              <a:t>	</a:t>
            </a:r>
            <a:r>
              <a:rPr lang="en-US" altLang="ja-JP" sz="2000" dirty="0">
                <a:sym typeface="Wingdings" panose="05000000000000000000" pitchFamily="2" charset="2"/>
              </a:rPr>
              <a:t></a:t>
            </a:r>
            <a:r>
              <a:rPr lang="ja-JP" altLang="en-US" sz="2000" dirty="0">
                <a:sym typeface="Wingdings" panose="05000000000000000000" pitchFamily="2" charset="2"/>
              </a:rPr>
              <a:t>要求取り下げ</a:t>
            </a:r>
            <a:endParaRPr lang="en-US" altLang="ja-JP" sz="2000" dirty="0"/>
          </a:p>
          <a:p>
            <a:r>
              <a:rPr kumimoji="1" lang="ja-JP" altLang="en-US" sz="2000" dirty="0"/>
              <a:t>１．５　配送方式指定</a:t>
            </a:r>
            <a:endParaRPr kumimoji="1" lang="en-US" altLang="ja-JP" sz="2000" dirty="0"/>
          </a:p>
          <a:p>
            <a:r>
              <a:rPr lang="en-US" altLang="ja-JP" sz="2000" dirty="0"/>
              <a:t>	</a:t>
            </a:r>
            <a:r>
              <a:rPr lang="ja-JP" altLang="en-US" sz="2000" dirty="0"/>
              <a:t>新 </a:t>
            </a:r>
            <a:r>
              <a:rPr lang="en-US" altLang="ja-JP" sz="2000" dirty="0"/>
              <a:t>Transport Movement. Type. Code</a:t>
            </a:r>
            <a:r>
              <a:rPr lang="ja-JP" altLang="en-US" sz="2000" dirty="0"/>
              <a:t>で配送方式指定を要求。</a:t>
            </a:r>
            <a:endParaRPr lang="en-US" altLang="ja-JP" sz="2000" dirty="0"/>
          </a:p>
          <a:p>
            <a:r>
              <a:rPr kumimoji="1" lang="en-US" altLang="ja-JP" sz="2000" dirty="0"/>
              <a:t>	</a:t>
            </a:r>
            <a:r>
              <a:rPr kumimoji="1" lang="en-US" altLang="ja-JP" sz="2000" dirty="0">
                <a:sym typeface="Wingdings" panose="05000000000000000000" pitchFamily="2" charset="2"/>
              </a:rPr>
              <a:t></a:t>
            </a:r>
            <a:r>
              <a:rPr kumimoji="1" lang="ja-JP" altLang="en-US" sz="2000" dirty="0">
                <a:sym typeface="Wingdings" panose="05000000000000000000" pitchFamily="2" charset="2"/>
              </a:rPr>
              <a:t>未審議</a:t>
            </a:r>
            <a:endParaRPr kumimoji="1" lang="en-US" altLang="ja-JP" sz="2000" dirty="0"/>
          </a:p>
          <a:p>
            <a:r>
              <a:rPr lang="ja-JP" altLang="en-US" sz="2000" dirty="0">
                <a:solidFill>
                  <a:srgbClr val="FF0000"/>
                </a:solidFill>
              </a:rPr>
              <a:t>１．６　物流パッケージタイプ指定</a:t>
            </a:r>
            <a:endParaRPr lang="en-US" altLang="ja-JP" sz="2000" dirty="0">
              <a:solidFill>
                <a:srgbClr val="FF0000"/>
              </a:solidFill>
            </a:endParaRPr>
          </a:p>
          <a:p>
            <a:r>
              <a:rPr kumimoji="1" lang="en-US" altLang="ja-JP" sz="2000" dirty="0">
                <a:solidFill>
                  <a:srgbClr val="FF0000"/>
                </a:solidFill>
              </a:rPr>
              <a:t>	Trade Line Item</a:t>
            </a:r>
            <a:r>
              <a:rPr kumimoji="1" lang="ja-JP" altLang="en-US" sz="2000" dirty="0">
                <a:solidFill>
                  <a:srgbClr val="FF0000"/>
                </a:solidFill>
              </a:rPr>
              <a:t>に</a:t>
            </a:r>
            <a:r>
              <a:rPr kumimoji="1" lang="en-US" altLang="ja-JP" sz="2000" dirty="0">
                <a:solidFill>
                  <a:srgbClr val="FF0000"/>
                </a:solidFill>
              </a:rPr>
              <a:t>Logistics_ Package</a:t>
            </a:r>
            <a:r>
              <a:rPr kumimoji="1" lang="ja-JP" altLang="en-US" sz="2000" dirty="0">
                <a:solidFill>
                  <a:srgbClr val="FF0000"/>
                </a:solidFill>
              </a:rPr>
              <a:t>を追加（</a:t>
            </a:r>
            <a:r>
              <a:rPr kumimoji="1" lang="en-US" altLang="ja-JP" sz="2000" dirty="0">
                <a:solidFill>
                  <a:srgbClr val="FF0000"/>
                </a:solidFill>
              </a:rPr>
              <a:t>Association</a:t>
            </a:r>
            <a:r>
              <a:rPr kumimoji="1" lang="ja-JP" altLang="en-US" sz="2000" dirty="0">
                <a:solidFill>
                  <a:srgbClr val="FF0000"/>
                </a:solidFill>
              </a:rPr>
              <a:t>）要求。</a:t>
            </a:r>
            <a:endParaRPr kumimoji="1" lang="en-US" altLang="ja-JP" sz="2000" dirty="0">
              <a:solidFill>
                <a:srgbClr val="FF0000"/>
              </a:solidFill>
            </a:endParaRPr>
          </a:p>
          <a:p>
            <a:r>
              <a:rPr lang="en-US" altLang="ja-JP" sz="2000" dirty="0">
                <a:solidFill>
                  <a:srgbClr val="FF0000"/>
                </a:solidFill>
              </a:rPr>
              <a:t>	</a:t>
            </a:r>
            <a:r>
              <a:rPr lang="en-US" altLang="ja-JP" sz="2000" dirty="0">
                <a:solidFill>
                  <a:srgbClr val="FF0000"/>
                </a:solidFill>
                <a:sym typeface="Wingdings" panose="05000000000000000000" pitchFamily="2" charset="2"/>
              </a:rPr>
              <a:t></a:t>
            </a:r>
            <a:r>
              <a:rPr lang="ja-JP" altLang="en-US" sz="2000" dirty="0">
                <a:solidFill>
                  <a:srgbClr val="FF0000"/>
                </a:solidFill>
                <a:sym typeface="Wingdings" panose="05000000000000000000" pitchFamily="2" charset="2"/>
              </a:rPr>
              <a:t>大筋合意</a:t>
            </a:r>
            <a:r>
              <a:rPr kumimoji="1" lang="ja-JP" altLang="en-US" sz="2000" dirty="0">
                <a:solidFill>
                  <a:srgbClr val="FF0000"/>
                </a:solidFill>
              </a:rPr>
              <a:t>　</a:t>
            </a:r>
          </a:p>
        </p:txBody>
      </p:sp>
      <p:cxnSp>
        <p:nvCxnSpPr>
          <p:cNvPr id="6" name="直線コネクタ 5"/>
          <p:cNvCxnSpPr/>
          <p:nvPr/>
        </p:nvCxnSpPr>
        <p:spPr>
          <a:xfrm flipV="1">
            <a:off x="1178351" y="1150070"/>
            <a:ext cx="3619892" cy="942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2021631" y="1422045"/>
            <a:ext cx="4948129" cy="9428"/>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V="1">
            <a:off x="2021631" y="1744272"/>
            <a:ext cx="1961089" cy="17822"/>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flipV="1">
            <a:off x="1192229" y="3881377"/>
            <a:ext cx="5198411" cy="9428"/>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flipV="1">
            <a:off x="2021631" y="4153353"/>
            <a:ext cx="7701489" cy="9428"/>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V="1">
            <a:off x="2021631" y="4483974"/>
            <a:ext cx="1961089" cy="17822"/>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823776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562</TotalTime>
  <Words>996</Words>
  <Application>Microsoft Office PowerPoint</Application>
  <PresentationFormat>ワイド画面</PresentationFormat>
  <Paragraphs>277</Paragraphs>
  <Slides>20</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20</vt:i4>
      </vt:variant>
    </vt:vector>
  </HeadingPairs>
  <TitlesOfParts>
    <vt:vector size="26" baseType="lpstr">
      <vt:lpstr>游ゴシック</vt:lpstr>
      <vt:lpstr>游ゴシック Light</vt:lpstr>
      <vt:lpstr>Arial</vt:lpstr>
      <vt:lpstr>Century</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菅又久直</dc:creator>
  <cp:lastModifiedBy>菅又久直</cp:lastModifiedBy>
  <cp:revision>54</cp:revision>
  <cp:lastPrinted>2016-08-10T06:31:10Z</cp:lastPrinted>
  <dcterms:created xsi:type="dcterms:W3CDTF">2016-06-13T04:24:44Z</dcterms:created>
  <dcterms:modified xsi:type="dcterms:W3CDTF">2016-08-29T05:25:02Z</dcterms:modified>
</cp:coreProperties>
</file>