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95" r:id="rId2"/>
    <p:sldId id="296" r:id="rId3"/>
    <p:sldId id="297" r:id="rId4"/>
    <p:sldId id="288" r:id="rId5"/>
    <p:sldId id="289" r:id="rId6"/>
    <p:sldId id="290" r:id="rId7"/>
    <p:sldId id="291" r:id="rId8"/>
    <p:sldId id="293" r:id="rId9"/>
    <p:sldId id="266"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9" autoAdjust="0"/>
    <p:restoredTop sz="94660"/>
  </p:normalViewPr>
  <p:slideViewPr>
    <p:cSldViewPr snapToGrid="0">
      <p:cViewPr varScale="1">
        <p:scale>
          <a:sx n="68" d="100"/>
          <a:sy n="68" d="100"/>
        </p:scale>
        <p:origin x="616" y="60"/>
      </p:cViewPr>
      <p:guideLst/>
    </p:cSldViewPr>
  </p:slideViewPr>
  <p:notesTextViewPr>
    <p:cViewPr>
      <p:scale>
        <a:sx n="1" d="1"/>
        <a:sy n="1" d="1"/>
      </p:scale>
      <p:origin x="0" y="0"/>
    </p:cViewPr>
  </p:notesTextViewPr>
  <p:sorterViewPr>
    <p:cViewPr>
      <p:scale>
        <a:sx n="100" d="100"/>
        <a:sy n="100" d="100"/>
      </p:scale>
      <p:origin x="0" y="-95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317E66-4421-40B6-B43F-152267CFDFDE}" type="datetimeFigureOut">
              <a:rPr kumimoji="1" lang="ja-JP" altLang="en-US" smtClean="0"/>
              <a:t>2016/8/29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AE9E3C-EFE1-4A11-A62C-C6FDA3E6FF33}" type="slidenum">
              <a:rPr kumimoji="1" lang="ja-JP" altLang="en-US" smtClean="0"/>
              <a:t>‹#›</a:t>
            </a:fld>
            <a:endParaRPr kumimoji="1" lang="ja-JP" altLang="en-US"/>
          </a:p>
        </p:txBody>
      </p:sp>
    </p:spTree>
    <p:extLst>
      <p:ext uri="{BB962C8B-B14F-4D97-AF65-F5344CB8AC3E}">
        <p14:creationId xmlns:p14="http://schemas.microsoft.com/office/powerpoint/2010/main" val="27045444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EAE9E3C-EFE1-4A11-A62C-C6FDA3E6FF33}" type="slidenum">
              <a:rPr kumimoji="1" lang="ja-JP" altLang="en-US" smtClean="0"/>
              <a:t>1</a:t>
            </a:fld>
            <a:endParaRPr kumimoji="1" lang="ja-JP" altLang="en-US"/>
          </a:p>
        </p:txBody>
      </p:sp>
    </p:spTree>
    <p:extLst>
      <p:ext uri="{BB962C8B-B14F-4D97-AF65-F5344CB8AC3E}">
        <p14:creationId xmlns:p14="http://schemas.microsoft.com/office/powerpoint/2010/main" val="3535894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04875"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04875"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04875"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04875"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0487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0487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0487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0487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eaLnBrk="1" hangingPunct="1">
              <a:spcBef>
                <a:spcPct val="0"/>
              </a:spcBef>
            </a:pPr>
            <a:fld id="{213C1E42-C95F-4B92-9311-B1BE3DEF26D4}" type="slidenum">
              <a:rPr lang="en-US" altLang="ja-JP">
                <a:ea typeface="ＭＳ Ｐゴシック" panose="020B0600070205080204" pitchFamily="50" charset="-128"/>
              </a:rPr>
              <a:pPr eaLnBrk="1" hangingPunct="1">
                <a:spcBef>
                  <a:spcPct val="0"/>
                </a:spcBef>
              </a:pPr>
              <a:t>9</a:t>
            </a:fld>
            <a:endParaRPr lang="en-US" altLang="ja-JP">
              <a:ea typeface="ＭＳ Ｐゴシック" panose="020B0600070205080204" pitchFamily="50" charset="-128"/>
            </a:endParaRPr>
          </a:p>
        </p:txBody>
      </p:sp>
      <p:sp>
        <p:nvSpPr>
          <p:cNvPr id="82947" name="Rectangle 2"/>
          <p:cNvSpPr>
            <a:spLocks noGrp="1" noRot="1" noChangeAspect="1" noChangeArrowheads="1" noTextEdit="1"/>
          </p:cNvSpPr>
          <p:nvPr>
            <p:ph type="sldImg"/>
          </p:nvPr>
        </p:nvSpPr>
        <p:spPr>
          <a:xfrm>
            <a:off x="82550" y="739775"/>
            <a:ext cx="6577013" cy="3700463"/>
          </a:xfrm>
          <a:ln/>
        </p:spPr>
      </p:sp>
      <p:sp>
        <p:nvSpPr>
          <p:cNvPr id="82948" name="Rectangle 3"/>
          <p:cNvSpPr>
            <a:spLocks noGrp="1" noChangeArrowheads="1"/>
          </p:cNvSpPr>
          <p:nvPr>
            <p:ph type="body" idx="1"/>
          </p:nvPr>
        </p:nvSpPr>
        <p:spPr>
          <a:xfrm>
            <a:off x="896938" y="4687888"/>
            <a:ext cx="4941887" cy="4438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78" tIns="45187" rIns="90378" bIns="45187"/>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815856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8400D34-B45A-44D7-BEFF-A656A799D0EB}" type="datetime1">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173321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87FEDEC-C6D2-4A2C-8E6E-2DBC6FA40443}" type="datetime1">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56238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8789443-530C-44EC-9FE4-A1AB77777305}" type="datetime1">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651329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6510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2016/8/29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46734" y="207106"/>
            <a:ext cx="11699081" cy="424732"/>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47131" y="6309321"/>
            <a:ext cx="11565196" cy="145424"/>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47132" y="3104965"/>
            <a:ext cx="1853071" cy="276999"/>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46735" y="3769295"/>
            <a:ext cx="1298432" cy="193899"/>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46735" y="4365105"/>
            <a:ext cx="1102866" cy="145424"/>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46185" y="764704"/>
            <a:ext cx="11699631" cy="495108"/>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632409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1FA274F-977B-455A-B995-E424B09EAD2C}" type="datetime1">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40329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C981B38-4AFE-4B6E-9D8A-FC63EEAB0B16}" type="datetime1">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720332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4C835DA-9442-4EF1-896F-6FE929A6A89C}" type="datetime1">
              <a:rPr kumimoji="1" lang="ja-JP" altLang="en-US" smtClean="0"/>
              <a:t>2016/8/29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76734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EA7D750-5816-423E-8412-DFD63AEBF98A}" type="datetime1">
              <a:rPr kumimoji="1" lang="ja-JP" altLang="en-US" smtClean="0"/>
              <a:t>2016/8/29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212663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0EA07EF-05B8-40B1-803D-D7963FA0FA98}" type="datetime1">
              <a:rPr kumimoji="1" lang="ja-JP" altLang="en-US" smtClean="0"/>
              <a:t>2016/8/29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714534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A40ED70-33A6-49FD-9500-6A6D0AAE3F56}" type="datetime1">
              <a:rPr kumimoji="1" lang="ja-JP" altLang="en-US" smtClean="0"/>
              <a:t>2016/8/29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89946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C234545-24EE-42CB-B79B-80114A0EC3B5}" type="datetime1">
              <a:rPr kumimoji="1" lang="ja-JP" altLang="en-US" smtClean="0"/>
              <a:t>2016/8/29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200692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6FD3690-A731-4474-BA72-0C1DF1F98A57}" type="datetime1">
              <a:rPr kumimoji="1" lang="ja-JP" altLang="en-US" smtClean="0"/>
              <a:t>2016/8/29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953477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A7B2DF-15C7-4358-AE55-F3CE1C1199D5}" type="datetime1">
              <a:rPr kumimoji="1" lang="ja-JP" altLang="en-US" smtClean="0"/>
              <a:t>2016/8/29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386592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2.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3.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735475"/>
            <a:ext cx="9144000" cy="2387600"/>
          </a:xfrm>
        </p:spPr>
        <p:txBody>
          <a:bodyPr>
            <a:normAutofit/>
          </a:bodyPr>
          <a:lstStyle/>
          <a:p>
            <a:r>
              <a:rPr lang="ja-JP" altLang="en-US" sz="4800" b="1" dirty="0"/>
              <a:t>水道</a:t>
            </a:r>
            <a:r>
              <a:rPr lang="en-US" altLang="ja-JP" sz="4800" b="1" dirty="0"/>
              <a:t>CPS</a:t>
            </a:r>
            <a:r>
              <a:rPr lang="ja-JP" altLang="en-US" sz="4800" b="1" dirty="0" err="1"/>
              <a:t>への</a:t>
            </a:r>
            <a:r>
              <a:rPr lang="ja-JP" altLang="en-US" sz="4800" b="1" dirty="0"/>
              <a:t>挑戦</a:t>
            </a:r>
          </a:p>
        </p:txBody>
      </p:sp>
      <p:sp>
        <p:nvSpPr>
          <p:cNvPr id="4" name="正方形/長方形 3"/>
          <p:cNvSpPr/>
          <p:nvPr/>
        </p:nvSpPr>
        <p:spPr>
          <a:xfrm>
            <a:off x="8735786" y="329936"/>
            <a:ext cx="3051134" cy="400110"/>
          </a:xfrm>
          <a:prstGeom prst="rect">
            <a:avLst/>
          </a:prstGeom>
          <a:ln>
            <a:solidFill>
              <a:schemeClr val="accent1"/>
            </a:solidFill>
          </a:ln>
        </p:spPr>
        <p:txBody>
          <a:bodyPr wrap="square">
            <a:spAutoFit/>
          </a:bodyPr>
          <a:lstStyle/>
          <a:p>
            <a:pPr lvl="0" algn="ctr" fontAlgn="base">
              <a:spcBef>
                <a:spcPct val="0"/>
              </a:spcBef>
              <a:spcAft>
                <a:spcPct val="0"/>
              </a:spcAft>
            </a:pPr>
            <a:r>
              <a:rPr lang="ja-JP" altLang="en-US" sz="2000" dirty="0">
                <a:latin typeface="HGP創英角ｺﾞｼｯｸUB" pitchFamily="50" charset="-128"/>
              </a:rPr>
              <a:t>国際連携</a:t>
            </a:r>
            <a:r>
              <a:rPr lang="en-US" altLang="ja-JP" sz="2000" dirty="0">
                <a:latin typeface="HGP創英角ｺﾞｼｯｸUB" pitchFamily="50" charset="-128"/>
              </a:rPr>
              <a:t>2016-2-05</a:t>
            </a:r>
            <a:endParaRPr lang="ja-JP" altLang="ja-JP" dirty="0"/>
          </a:p>
        </p:txBody>
      </p:sp>
      <p:sp>
        <p:nvSpPr>
          <p:cNvPr id="5" name="テキスト ボックス 4"/>
          <p:cNvSpPr txBox="1"/>
          <p:nvPr/>
        </p:nvSpPr>
        <p:spPr>
          <a:xfrm>
            <a:off x="3650072" y="3408159"/>
            <a:ext cx="4891856" cy="461665"/>
          </a:xfrm>
          <a:prstGeom prst="rect">
            <a:avLst/>
          </a:prstGeom>
          <a:noFill/>
        </p:spPr>
        <p:txBody>
          <a:bodyPr wrap="square" rtlCol="0">
            <a:spAutoFit/>
          </a:bodyPr>
          <a:lstStyle/>
          <a:p>
            <a:pPr algn="ctr"/>
            <a:r>
              <a:rPr lang="ja-JP" altLang="en-US" sz="2400" dirty="0"/>
              <a:t>水道</a:t>
            </a:r>
            <a:r>
              <a:rPr lang="en-US" altLang="ja-JP" sz="2400" dirty="0"/>
              <a:t>CPS/</a:t>
            </a:r>
            <a:r>
              <a:rPr lang="en-US" altLang="ja-JP" sz="2400" dirty="0" err="1"/>
              <a:t>IoT</a:t>
            </a:r>
            <a:r>
              <a:rPr lang="ja-JP" altLang="en-US" sz="2400" dirty="0"/>
              <a:t>検討委員会</a:t>
            </a:r>
            <a:endParaRPr kumimoji="1" lang="ja-JP" altLang="en-US" sz="2400" dirty="0"/>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1</a:t>
            </a:fld>
            <a:endParaRPr kumimoji="1" lang="ja-JP" altLang="en-US"/>
          </a:p>
        </p:txBody>
      </p:sp>
    </p:spTree>
    <p:extLst>
      <p:ext uri="{BB962C8B-B14F-4D97-AF65-F5344CB8AC3E}">
        <p14:creationId xmlns:p14="http://schemas.microsoft.com/office/powerpoint/2010/main" val="3469582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片側の 2 つの角を切り取った四角形 434"/>
          <p:cNvSpPr/>
          <p:nvPr/>
        </p:nvSpPr>
        <p:spPr bwMode="gray">
          <a:xfrm>
            <a:off x="1148622" y="1792670"/>
            <a:ext cx="9910489" cy="5065331"/>
          </a:xfrm>
          <a:prstGeom prst="snip2SameRect">
            <a:avLst>
              <a:gd name="adj1" fmla="val 2624"/>
              <a:gd name="adj2" fmla="val 0"/>
            </a:avLst>
          </a:prstGeom>
          <a:gradFill flip="none" rotWithShape="1">
            <a:gsLst>
              <a:gs pos="0">
                <a:schemeClr val="bg1">
                  <a:lumMod val="90000"/>
                </a:schemeClr>
              </a:gs>
              <a:gs pos="49000">
                <a:schemeClr val="bg1"/>
              </a:gs>
              <a:gs pos="72000">
                <a:schemeClr val="bg1">
                  <a:lumMod val="95000"/>
                </a:schemeClr>
              </a:gs>
              <a:gs pos="39000">
                <a:schemeClr val="bg1">
                  <a:lumMod val="95000"/>
                </a:schemeClr>
              </a:gs>
              <a:gs pos="9000">
                <a:schemeClr val="bg1">
                  <a:lumMod val="76000"/>
                </a:schemeClr>
              </a:gs>
              <a:gs pos="100000">
                <a:schemeClr val="bg1"/>
              </a:gs>
            </a:gsLst>
            <a:lin ang="16200000" scaled="1"/>
            <a:tileRect/>
          </a:gradFill>
          <a:ln w="12700">
            <a:noFill/>
            <a:miter lim="800000"/>
            <a:headEnd/>
            <a:tailEnd/>
          </a:ln>
        </p:spPr>
        <p:txBody>
          <a:bodyPr lIns="68415" tIns="34208" rIns="68415" bIns="34208" rtlCol="0" anchor="ctr"/>
          <a:lstStyle/>
          <a:p>
            <a:pPr algn="ctr"/>
            <a:endParaRPr lang="ja-JP" altLang="en-US"/>
          </a:p>
        </p:txBody>
      </p:sp>
      <p:grpSp>
        <p:nvGrpSpPr>
          <p:cNvPr id="19" name="グループ化 18"/>
          <p:cNvGrpSpPr/>
          <p:nvPr/>
        </p:nvGrpSpPr>
        <p:grpSpPr>
          <a:xfrm>
            <a:off x="1738878" y="1380625"/>
            <a:ext cx="9070755" cy="6627503"/>
            <a:chOff x="770056" y="1799524"/>
            <a:chExt cx="11722207" cy="9278504"/>
          </a:xfrm>
        </p:grpSpPr>
        <p:sp>
          <p:nvSpPr>
            <p:cNvPr id="283" name="環状矢印 282"/>
            <p:cNvSpPr/>
            <p:nvPr/>
          </p:nvSpPr>
          <p:spPr>
            <a:xfrm>
              <a:off x="770056" y="1799524"/>
              <a:ext cx="11722207" cy="9278504"/>
            </a:xfrm>
            <a:prstGeom prst="circularArrow">
              <a:avLst>
                <a:gd name="adj1" fmla="val 5399"/>
                <a:gd name="adj2" fmla="val 524951"/>
                <a:gd name="adj3" fmla="val 18403126"/>
                <a:gd name="adj4" fmla="val 13534784"/>
                <a:gd name="adj5" fmla="val 4274"/>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bg1">
                    <a:lumMod val="85000"/>
                  </a:schemeClr>
                </a:solidFill>
              </a:endParaRPr>
            </a:p>
          </p:txBody>
        </p:sp>
        <p:sp>
          <p:nvSpPr>
            <p:cNvPr id="284" name="テキスト ボックス 283"/>
            <p:cNvSpPr txBox="1"/>
            <p:nvPr/>
          </p:nvSpPr>
          <p:spPr>
            <a:xfrm>
              <a:off x="3339351" y="2269446"/>
              <a:ext cx="6622906" cy="2807607"/>
            </a:xfrm>
            <a:prstGeom prst="rect">
              <a:avLst/>
            </a:prstGeom>
            <a:noFill/>
          </p:spPr>
          <p:txBody>
            <a:bodyPr spcFirstLastPara="1" wrap="square" lIns="128016" tIns="64008" rIns="128016" bIns="64008" numCol="1" rtlCol="0">
              <a:prstTxWarp prst="textArchUp">
                <a:avLst>
                  <a:gd name="adj" fmla="val 1078737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分析・シミュレーションによる試行</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4" name="グループ化 3"/>
          <p:cNvGrpSpPr/>
          <p:nvPr/>
        </p:nvGrpSpPr>
        <p:grpSpPr>
          <a:xfrm>
            <a:off x="2187157" y="1537404"/>
            <a:ext cx="5330937" cy="4915480"/>
            <a:chOff x="545376" y="1428467"/>
            <a:chExt cx="6889211" cy="6881672"/>
          </a:xfrm>
        </p:grpSpPr>
        <p:sp>
          <p:nvSpPr>
            <p:cNvPr id="287" name="環状矢印 286"/>
            <p:cNvSpPr/>
            <p:nvPr/>
          </p:nvSpPr>
          <p:spPr>
            <a:xfrm rot="15233340">
              <a:off x="549146" y="1424697"/>
              <a:ext cx="6881672" cy="6889211"/>
            </a:xfrm>
            <a:prstGeom prst="circularArrow">
              <a:avLst>
                <a:gd name="adj1" fmla="val 7107"/>
                <a:gd name="adj2" fmla="val 524951"/>
                <a:gd name="adj3" fmla="val 18329091"/>
                <a:gd name="adj4" fmla="val 15081475"/>
                <a:gd name="adj5" fmla="val 5813"/>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tx1"/>
                </a:solidFill>
              </a:endParaRPr>
            </a:p>
          </p:txBody>
        </p:sp>
        <p:sp>
          <p:nvSpPr>
            <p:cNvPr id="288" name="テキスト ボックス 287"/>
            <p:cNvSpPr txBox="1"/>
            <p:nvPr/>
          </p:nvSpPr>
          <p:spPr>
            <a:xfrm rot="15834362">
              <a:off x="18738" y="4099942"/>
              <a:ext cx="3946734" cy="1894123"/>
            </a:xfrm>
            <a:prstGeom prst="rect">
              <a:avLst/>
            </a:prstGeom>
            <a:noFill/>
          </p:spPr>
          <p:txBody>
            <a:bodyPr spcFirstLastPara="1" wrap="square" lIns="128016" tIns="64008" rIns="128016" bIns="64008" numCol="1" rtlCol="0">
              <a:prstTxWarp prst="textArchUp">
                <a:avLst>
                  <a:gd name="adj" fmla="val 1107317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現実社会を写し取る</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669" name="テキスト ボックス 668"/>
          <p:cNvSpPr txBox="1"/>
          <p:nvPr/>
        </p:nvSpPr>
        <p:spPr>
          <a:xfrm rot="20021697">
            <a:off x="2788176" y="2605725"/>
            <a:ext cx="1292089" cy="327550"/>
          </a:xfrm>
          <a:prstGeom prst="rect">
            <a:avLst/>
          </a:prstGeom>
          <a:noFill/>
        </p:spPr>
        <p:txBody>
          <a:bodyPr wrap="square" lIns="95782" tIns="47891" rIns="95782" bIns="47891" rtlCol="0">
            <a:spAutoFit/>
          </a:bodyPr>
          <a:lstStyle/>
          <a:p>
            <a:r>
              <a:rPr lang="en-US" altLang="ja-JP"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Cyber</a:t>
            </a:r>
            <a:r>
              <a:rPr lang="ja-JP" altLang="en-US"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空間</a:t>
            </a:r>
          </a:p>
        </p:txBody>
      </p:sp>
      <p:sp>
        <p:nvSpPr>
          <p:cNvPr id="111" name="平行四辺形 110"/>
          <p:cNvSpPr/>
          <p:nvPr/>
        </p:nvSpPr>
        <p:spPr>
          <a:xfrm>
            <a:off x="1265629" y="4862798"/>
            <a:ext cx="9728343" cy="1305774"/>
          </a:xfrm>
          <a:prstGeom prst="parallelogram">
            <a:avLst>
              <a:gd name="adj" fmla="val 174704"/>
            </a:avLst>
          </a:prstGeom>
          <a:solidFill>
            <a:schemeClr val="accent1">
              <a:lumMod val="20000"/>
              <a:lumOff val="80000"/>
            </a:schemeClr>
          </a:solidFill>
          <a:ln w="127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331" name="テキスト ボックス 330"/>
          <p:cNvSpPr txBox="1"/>
          <p:nvPr/>
        </p:nvSpPr>
        <p:spPr>
          <a:xfrm>
            <a:off x="1265628" y="144498"/>
            <a:ext cx="9660726" cy="692214"/>
          </a:xfrm>
          <a:prstGeom prst="rect">
            <a:avLst/>
          </a:prstGeom>
          <a:solidFill>
            <a:srgbClr val="99D6EC"/>
          </a:solidFill>
          <a:ln>
            <a:noFill/>
          </a:ln>
        </p:spPr>
        <p:txBody>
          <a:bodyPr vert="horz" wrap="square" lIns="216000" tIns="108000" rIns="216000" bIns="108000" rtlCol="0" anchor="t" anchorCtr="0">
            <a:spAutoFit/>
          </a:bodyPr>
          <a:lstStyle>
            <a:lvl1pPr marL="342900" indent="-342900">
              <a:spcBef>
                <a:spcPts val="600"/>
              </a:spcBef>
              <a:spcAft>
                <a:spcPts val="600"/>
              </a:spcAft>
              <a:buClr>
                <a:srgbClr val="002060"/>
              </a:buClr>
              <a:buFont typeface="Wingdings" panose="05000000000000000000" pitchFamily="2" charset="2"/>
              <a:buChar char="l"/>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indent="0" algn="ctr">
              <a:lnSpc>
                <a:spcPts val="1200"/>
              </a:lnSpc>
              <a:spcBef>
                <a:spcPts val="1200"/>
              </a:spcBef>
              <a:buNone/>
            </a:pPr>
            <a:r>
              <a:rPr lang="ja-JP" altLang="en-US" dirty="0"/>
              <a:t>データやノウハウ、経験をシェアすることによって、</a:t>
            </a:r>
            <a:endParaRPr lang="en-US" altLang="ja-JP" dirty="0"/>
          </a:p>
          <a:p>
            <a:pPr marL="0" indent="0" algn="ctr">
              <a:lnSpc>
                <a:spcPts val="1200"/>
              </a:lnSpc>
              <a:buNone/>
            </a:pPr>
            <a:r>
              <a:rPr lang="ja-JP" altLang="en-US" dirty="0"/>
              <a:t>仕事のスタイル、生活スタイルに新たな価値をもたらし、豊かな社会を築く</a:t>
            </a:r>
            <a:endParaRPr lang="en-US" altLang="ja-JP" dirty="0"/>
          </a:p>
        </p:txBody>
      </p:sp>
      <p:sp>
        <p:nvSpPr>
          <p:cNvPr id="226" name="テキスト ボックス 225"/>
          <p:cNvSpPr txBox="1"/>
          <p:nvPr/>
        </p:nvSpPr>
        <p:spPr>
          <a:xfrm rot="19796361">
            <a:off x="1044605" y="5206617"/>
            <a:ext cx="2984898" cy="327550"/>
          </a:xfrm>
          <a:prstGeom prst="rect">
            <a:avLst/>
          </a:prstGeom>
          <a:noFill/>
        </p:spPr>
        <p:txBody>
          <a:bodyPr wrap="square" lIns="95782" tIns="47891" rIns="95782" bIns="47891" rtlCol="0">
            <a:spAutoFit/>
          </a:bodyPr>
          <a:lstStyle/>
          <a:p>
            <a:r>
              <a:rPr lang="en-US" altLang="ja-JP"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Physical</a:t>
            </a:r>
            <a:r>
              <a:rPr lang="ja-JP" altLang="en-US"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空間</a:t>
            </a:r>
          </a:p>
        </p:txBody>
      </p:sp>
      <p:sp>
        <p:nvSpPr>
          <p:cNvPr id="654" name="タイトル 653"/>
          <p:cNvSpPr>
            <a:spLocks noGrp="1"/>
          </p:cNvSpPr>
          <p:nvPr>
            <p:ph type="title" idx="4294967295"/>
          </p:nvPr>
        </p:nvSpPr>
        <p:spPr>
          <a:xfrm>
            <a:off x="1411288" y="929927"/>
            <a:ext cx="9637712" cy="387798"/>
          </a:xfrm>
          <a:prstGeom prst="rect">
            <a:avLst/>
          </a:prstGeom>
        </p:spPr>
        <p:txBody>
          <a:bodyPr vert="horz" wrap="square" lIns="0" tIns="0" rIns="0" bIns="0" rtlCol="0" anchor="ctr">
            <a:spAutoFit/>
          </a:bodyPr>
          <a:lstStyle/>
          <a:p>
            <a:pPr>
              <a:spcBef>
                <a:spcPts val="449"/>
              </a:spcBef>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現実社会を</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Cyber</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空間に写し取り、モデル化されたノウハウや経験・知識を活用し、誰でも自由に情報・データを</a:t>
            </a:r>
            <a:r>
              <a:rPr kumimoji="0"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組み合わせることで新たな気付きや発見を得ることができる。現実社会で新たな価値を生み出すことができる。</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3" name="平行四辺形 622"/>
          <p:cNvSpPr/>
          <p:nvPr/>
        </p:nvSpPr>
        <p:spPr>
          <a:xfrm>
            <a:off x="3313503" y="4904098"/>
            <a:ext cx="2133120"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pic>
        <p:nvPicPr>
          <p:cNvPr id="622" name="Picture 2" descr="W:\MyDocument\デスクトップ\CPS\内部資料\20160104_報告書4～6章\a1-03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7285" y="4761704"/>
            <a:ext cx="521907" cy="294545"/>
          </a:xfrm>
          <a:prstGeom prst="rect">
            <a:avLst/>
          </a:prstGeom>
          <a:noFill/>
          <a:extLst>
            <a:ext uri="{909E8E84-426E-40DD-AFC4-6F175D3DCCD1}">
              <a14:hiddenFill xmlns:a14="http://schemas.microsoft.com/office/drawing/2010/main">
                <a:solidFill>
                  <a:srgbClr val="FFFFFF"/>
                </a:solidFill>
              </a14:hiddenFill>
            </a:ext>
          </a:extLst>
        </p:spPr>
      </p:pic>
      <p:sp>
        <p:nvSpPr>
          <p:cNvPr id="624" name="円/楕円 623"/>
          <p:cNvSpPr/>
          <p:nvPr/>
        </p:nvSpPr>
        <p:spPr>
          <a:xfrm>
            <a:off x="3571429" y="4807811"/>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行政</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5" name="円/楕円 624"/>
          <p:cNvSpPr/>
          <p:nvPr/>
        </p:nvSpPr>
        <p:spPr>
          <a:xfrm>
            <a:off x="4158561" y="4827745"/>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人口</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6" name="円/楕円 625"/>
          <p:cNvSpPr/>
          <p:nvPr/>
        </p:nvSpPr>
        <p:spPr>
          <a:xfrm>
            <a:off x="3854773" y="4944731"/>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気象</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7" name="平行四辺形 626"/>
          <p:cNvSpPr/>
          <p:nvPr/>
        </p:nvSpPr>
        <p:spPr>
          <a:xfrm>
            <a:off x="4972510" y="4904098"/>
            <a:ext cx="2824211"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pic>
        <p:nvPicPr>
          <p:cNvPr id="495" name="Picture 4" descr="W:\MyDocument\デスクトップ\CPS\内部資料\20151116_畠中様依頼\neta\a4-00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689" y="4768821"/>
            <a:ext cx="455014" cy="331505"/>
          </a:xfrm>
          <a:prstGeom prst="rect">
            <a:avLst/>
          </a:prstGeom>
          <a:noFill/>
          <a:extLst>
            <a:ext uri="{909E8E84-426E-40DD-AFC4-6F175D3DCCD1}">
              <a14:hiddenFill xmlns:a14="http://schemas.microsoft.com/office/drawing/2010/main">
                <a:solidFill>
                  <a:srgbClr val="FFFFFF"/>
                </a:solidFill>
              </a14:hiddenFill>
            </a:ext>
          </a:extLst>
        </p:spPr>
      </p:pic>
      <p:sp>
        <p:nvSpPr>
          <p:cNvPr id="112" name="平行四辺形 111"/>
          <p:cNvSpPr/>
          <p:nvPr/>
        </p:nvSpPr>
        <p:spPr>
          <a:xfrm>
            <a:off x="1595751" y="5367458"/>
            <a:ext cx="8210086" cy="737615"/>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394" name="テキスト ボックス 393"/>
          <p:cNvSpPr txBox="1"/>
          <p:nvPr/>
        </p:nvSpPr>
        <p:spPr>
          <a:xfrm>
            <a:off x="8104457" y="5900609"/>
            <a:ext cx="602685"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企業</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71" name="円/楕円 770"/>
          <p:cNvSpPr/>
          <p:nvPr/>
        </p:nvSpPr>
        <p:spPr>
          <a:xfrm>
            <a:off x="5873489" y="4816160"/>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使用水道</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2" name="円/楕円 771"/>
          <p:cNvSpPr/>
          <p:nvPr/>
        </p:nvSpPr>
        <p:spPr>
          <a:xfrm>
            <a:off x="6475239" y="4787753"/>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使用電力</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3" name="円/楕円 772"/>
          <p:cNvSpPr/>
          <p:nvPr/>
        </p:nvSpPr>
        <p:spPr>
          <a:xfrm>
            <a:off x="5483885" y="4927677"/>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自動車</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21" name="図 6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680467" y="5355583"/>
            <a:ext cx="570949" cy="205714"/>
          </a:xfrm>
          <a:prstGeom prst="rect">
            <a:avLst/>
          </a:prstGeom>
        </p:spPr>
      </p:pic>
      <p:pic>
        <p:nvPicPr>
          <p:cNvPr id="774" name="図 7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33571" y="5373726"/>
            <a:ext cx="570949" cy="205714"/>
          </a:xfrm>
          <a:prstGeom prst="rect">
            <a:avLst/>
          </a:prstGeom>
        </p:spPr>
      </p:pic>
      <p:grpSp>
        <p:nvGrpSpPr>
          <p:cNvPr id="11" name="グループ化 10"/>
          <p:cNvGrpSpPr/>
          <p:nvPr/>
        </p:nvGrpSpPr>
        <p:grpSpPr>
          <a:xfrm>
            <a:off x="6733945" y="5309481"/>
            <a:ext cx="767036" cy="497329"/>
            <a:chOff x="7225221" y="6620472"/>
            <a:chExt cx="991246" cy="696260"/>
          </a:xfrm>
        </p:grpSpPr>
        <p:grpSp>
          <p:nvGrpSpPr>
            <p:cNvPr id="785" name="グループ化 784"/>
            <p:cNvGrpSpPr/>
            <p:nvPr/>
          </p:nvGrpSpPr>
          <p:grpSpPr>
            <a:xfrm>
              <a:off x="7496467" y="6620472"/>
              <a:ext cx="720000" cy="540000"/>
              <a:chOff x="9643762" y="4707700"/>
              <a:chExt cx="709200" cy="492685"/>
            </a:xfrm>
          </p:grpSpPr>
          <p:sp>
            <p:nvSpPr>
              <p:cNvPr id="786" name="角丸四角形 785"/>
              <p:cNvSpPr/>
              <p:nvPr/>
            </p:nvSpPr>
            <p:spPr>
              <a:xfrm>
                <a:off x="9643762" y="4707700"/>
                <a:ext cx="709200" cy="439200"/>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787" name="角丸四角形 786"/>
              <p:cNvSpPr/>
              <p:nvPr/>
            </p:nvSpPr>
            <p:spPr>
              <a:xfrm>
                <a:off x="9668683" y="4726479"/>
                <a:ext cx="657491" cy="398254"/>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nvGrpSpPr>
              <p:cNvPr id="788" name="グループ化 787"/>
              <p:cNvGrpSpPr/>
              <p:nvPr/>
            </p:nvGrpSpPr>
            <p:grpSpPr>
              <a:xfrm>
                <a:off x="9704269" y="4761661"/>
                <a:ext cx="318996" cy="178222"/>
                <a:chOff x="6080260" y="4869160"/>
                <a:chExt cx="351574" cy="216024"/>
              </a:xfrm>
            </p:grpSpPr>
            <p:sp>
              <p:nvSpPr>
                <p:cNvPr id="812" name="角丸四角形 811"/>
                <p:cNvSpPr/>
                <p:nvPr/>
              </p:nvSpPr>
              <p:spPr>
                <a:xfrm>
                  <a:off x="6249152" y="4941184"/>
                  <a:ext cx="72000" cy="144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3" name="角丸四角形 812"/>
                <p:cNvSpPr/>
                <p:nvPr/>
              </p:nvSpPr>
              <p:spPr>
                <a:xfrm>
                  <a:off x="6359834" y="4941184"/>
                  <a:ext cx="72000" cy="144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14" name="カギ線コネクタ 813"/>
                <p:cNvCxnSpPr>
                  <a:stCxn id="812" idx="2"/>
                  <a:endCxn id="813" idx="0"/>
                </p:cNvCxnSpPr>
                <p:nvPr/>
              </p:nvCxnSpPr>
              <p:spPr>
                <a:xfrm rot="5400000" flipH="1" flipV="1">
                  <a:off x="6268493" y="4957843"/>
                  <a:ext cx="144000" cy="110682"/>
                </a:xfrm>
                <a:prstGeom prst="bentConnector5">
                  <a:avLst>
                    <a:gd name="adj1" fmla="val -26458"/>
                    <a:gd name="adj2" fmla="val 50000"/>
                    <a:gd name="adj3" fmla="val 109922"/>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15" name="角丸四角形 814"/>
                <p:cNvSpPr/>
                <p:nvPr/>
              </p:nvSpPr>
              <p:spPr>
                <a:xfrm>
                  <a:off x="6177136" y="4869160"/>
                  <a:ext cx="7200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16" name="カギ線コネクタ 815"/>
                <p:cNvCxnSpPr>
                  <a:stCxn id="815" idx="2"/>
                  <a:endCxn id="812" idx="0"/>
                </p:cNvCxnSpPr>
                <p:nvPr/>
              </p:nvCxnSpPr>
              <p:spPr>
                <a:xfrm rot="16200000" flipH="1">
                  <a:off x="6235992" y="4892023"/>
                  <a:ext cx="26305" cy="72016"/>
                </a:xfrm>
                <a:prstGeom prst="bentConnector3">
                  <a:avLst>
                    <a:gd name="adj1" fmla="val 50000"/>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17" name="角丸四角形 816"/>
                <p:cNvSpPr/>
                <p:nvPr/>
              </p:nvSpPr>
              <p:spPr>
                <a:xfrm>
                  <a:off x="6080260" y="4979591"/>
                  <a:ext cx="132876" cy="105593"/>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8" name="角丸四角形 817"/>
                <p:cNvSpPr/>
                <p:nvPr/>
              </p:nvSpPr>
              <p:spPr>
                <a:xfrm>
                  <a:off x="6154276" y="4993533"/>
                  <a:ext cx="45719"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9" name="角丸四角形 818"/>
                <p:cNvSpPr/>
                <p:nvPr/>
              </p:nvSpPr>
              <p:spPr>
                <a:xfrm>
                  <a:off x="6092743" y="4993533"/>
                  <a:ext cx="45719"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0" name="角丸四角形 819"/>
                <p:cNvSpPr/>
                <p:nvPr/>
              </p:nvSpPr>
              <p:spPr>
                <a:xfrm>
                  <a:off x="6258937" y="4993533"/>
                  <a:ext cx="50400"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1" name="角丸四角形 820"/>
                <p:cNvSpPr/>
                <p:nvPr/>
              </p:nvSpPr>
              <p:spPr>
                <a:xfrm>
                  <a:off x="6370860" y="5017938"/>
                  <a:ext cx="50400" cy="54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2" name="円柱 821"/>
                <p:cNvSpPr/>
                <p:nvPr/>
              </p:nvSpPr>
              <p:spPr>
                <a:xfrm>
                  <a:off x="6088469" y="4869160"/>
                  <a:ext cx="72000" cy="45719"/>
                </a:xfrm>
                <a:prstGeom prst="ca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23" name="カギ線コネクタ 822"/>
                <p:cNvCxnSpPr>
                  <a:stCxn id="822" idx="3"/>
                  <a:endCxn id="817" idx="0"/>
                </p:cNvCxnSpPr>
                <p:nvPr/>
              </p:nvCxnSpPr>
              <p:spPr>
                <a:xfrm rot="16200000" flipH="1">
                  <a:off x="6103227" y="4936120"/>
                  <a:ext cx="64712" cy="22229"/>
                </a:xfrm>
                <a:prstGeom prst="bentConnector3">
                  <a:avLst>
                    <a:gd name="adj1" fmla="val 50000"/>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4" name="カギ線コネクタ 823"/>
                <p:cNvCxnSpPr>
                  <a:stCxn id="819" idx="2"/>
                  <a:endCxn id="820" idx="1"/>
                </p:cNvCxnSpPr>
                <p:nvPr/>
              </p:nvCxnSpPr>
              <p:spPr>
                <a:xfrm rot="5400000" flipH="1" flipV="1">
                  <a:off x="6166778" y="4983343"/>
                  <a:ext cx="40984" cy="143334"/>
                </a:xfrm>
                <a:prstGeom prst="bentConnector4">
                  <a:avLst>
                    <a:gd name="adj1" fmla="val -127825"/>
                    <a:gd name="adj2" fmla="val 81233"/>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89" name="グループ化 788"/>
              <p:cNvGrpSpPr/>
              <p:nvPr/>
            </p:nvGrpSpPr>
            <p:grpSpPr>
              <a:xfrm>
                <a:off x="9721555" y="4999290"/>
                <a:ext cx="490443" cy="87119"/>
                <a:chOff x="7626794" y="4713900"/>
                <a:chExt cx="348194" cy="236917"/>
              </a:xfrm>
            </p:grpSpPr>
            <p:sp>
              <p:nvSpPr>
                <p:cNvPr id="801" name="正方形/長方形 800"/>
                <p:cNvSpPr/>
                <p:nvPr/>
              </p:nvSpPr>
              <p:spPr>
                <a:xfrm>
                  <a:off x="7626794" y="4713900"/>
                  <a:ext cx="348194" cy="236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802" name="直線コネクタ 801"/>
                <p:cNvCxnSpPr/>
                <p:nvPr/>
              </p:nvCxnSpPr>
              <p:spPr>
                <a:xfrm flipH="1">
                  <a:off x="7668400" y="4790180"/>
                  <a:ext cx="56867" cy="103978"/>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3" name="直線コネクタ 802"/>
                <p:cNvCxnSpPr/>
                <p:nvPr/>
              </p:nvCxnSpPr>
              <p:spPr>
                <a:xfrm flipH="1" flipV="1">
                  <a:off x="7725279" y="4789345"/>
                  <a:ext cx="56867" cy="48974"/>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4" name="直線コネクタ 803"/>
                <p:cNvCxnSpPr/>
                <p:nvPr/>
              </p:nvCxnSpPr>
              <p:spPr>
                <a:xfrm flipH="1">
                  <a:off x="7778847" y="4782468"/>
                  <a:ext cx="56867" cy="5198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5" name="直線コネクタ 804"/>
                <p:cNvCxnSpPr/>
                <p:nvPr/>
              </p:nvCxnSpPr>
              <p:spPr>
                <a:xfrm flipH="1">
                  <a:off x="7886094" y="4734329"/>
                  <a:ext cx="56867" cy="103978"/>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6" name="直線コネクタ 805"/>
                <p:cNvCxnSpPr/>
                <p:nvPr/>
              </p:nvCxnSpPr>
              <p:spPr>
                <a:xfrm flipH="1" flipV="1">
                  <a:off x="7835264" y="4789345"/>
                  <a:ext cx="56867" cy="48974"/>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7" name="直線コネクタ 806"/>
                <p:cNvCxnSpPr/>
                <p:nvPr/>
              </p:nvCxnSpPr>
              <p:spPr>
                <a:xfrm flipH="1">
                  <a:off x="7668401" y="4842775"/>
                  <a:ext cx="56867" cy="83183"/>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8" name="直線コネクタ 807"/>
                <p:cNvCxnSpPr/>
                <p:nvPr/>
              </p:nvCxnSpPr>
              <p:spPr>
                <a:xfrm flipH="1" flipV="1">
                  <a:off x="7725280" y="4842108"/>
                  <a:ext cx="56867" cy="3917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9" name="直線コネクタ 808"/>
                <p:cNvCxnSpPr/>
                <p:nvPr/>
              </p:nvCxnSpPr>
              <p:spPr>
                <a:xfrm flipH="1">
                  <a:off x="7778848" y="4836606"/>
                  <a:ext cx="56867" cy="41591"/>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10" name="直線コネクタ 809"/>
                <p:cNvCxnSpPr/>
                <p:nvPr/>
              </p:nvCxnSpPr>
              <p:spPr>
                <a:xfrm flipH="1">
                  <a:off x="7890093" y="4881924"/>
                  <a:ext cx="56867" cy="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11" name="直線コネクタ 810"/>
                <p:cNvCxnSpPr/>
                <p:nvPr/>
              </p:nvCxnSpPr>
              <p:spPr>
                <a:xfrm flipH="1" flipV="1">
                  <a:off x="7835265" y="4842108"/>
                  <a:ext cx="56867" cy="3917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790" name="グループ化 789"/>
              <p:cNvGrpSpPr/>
              <p:nvPr/>
            </p:nvGrpSpPr>
            <p:grpSpPr>
              <a:xfrm>
                <a:off x="10083754" y="4780151"/>
                <a:ext cx="130657" cy="40917"/>
                <a:chOff x="6504316" y="4908577"/>
                <a:chExt cx="144000" cy="49596"/>
              </a:xfrm>
            </p:grpSpPr>
            <p:cxnSp>
              <p:nvCxnSpPr>
                <p:cNvPr id="797" name="直線コネクタ 796"/>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8" name="直線コネクタ 797"/>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9" name="直線コネクタ 798"/>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0" name="直線コネクタ 799"/>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791" name="グループ化 790"/>
              <p:cNvGrpSpPr/>
              <p:nvPr/>
            </p:nvGrpSpPr>
            <p:grpSpPr>
              <a:xfrm>
                <a:off x="10083754" y="4880475"/>
                <a:ext cx="130657" cy="40917"/>
                <a:chOff x="6504316" y="4908577"/>
                <a:chExt cx="144000" cy="49596"/>
              </a:xfrm>
            </p:grpSpPr>
            <p:cxnSp>
              <p:nvCxnSpPr>
                <p:cNvPr id="793" name="直線コネクタ 792"/>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4" name="直線コネクタ 793"/>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5" name="直線コネクタ 794"/>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6" name="直線コネクタ 795"/>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sp>
            <p:nvSpPr>
              <p:cNvPr id="792" name="片側の 2 つの角を丸めた四角形 791"/>
              <p:cNvSpPr/>
              <p:nvPr/>
            </p:nvSpPr>
            <p:spPr>
              <a:xfrm rot="10800000">
                <a:off x="9643762" y="5164385"/>
                <a:ext cx="709200" cy="36000"/>
              </a:xfrm>
              <a:prstGeom prst="round2SameRect">
                <a:avLst>
                  <a:gd name="adj1" fmla="val 50000"/>
                  <a:gd name="adj2" fmla="val 0"/>
                </a:avLst>
              </a:prstGeom>
              <a:solidFill>
                <a:schemeClr val="bg1">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p>
            </p:txBody>
          </p:sp>
        </p:grpSp>
        <p:grpSp>
          <p:nvGrpSpPr>
            <p:cNvPr id="328" name="グループ化 327"/>
            <p:cNvGrpSpPr/>
            <p:nvPr/>
          </p:nvGrpSpPr>
          <p:grpSpPr>
            <a:xfrm>
              <a:off x="7225221" y="6776732"/>
              <a:ext cx="324000" cy="540000"/>
              <a:chOff x="5029022" y="5514070"/>
              <a:chExt cx="230507" cy="367481"/>
            </a:xfrm>
            <a:effectLst>
              <a:outerShdw blurRad="76200" dir="18900000" sy="23000" kx="-1200000" algn="bl" rotWithShape="0">
                <a:prstClr val="black">
                  <a:alpha val="20000"/>
                </a:prstClr>
              </a:outerShdw>
            </a:effectLst>
          </p:grpSpPr>
          <p:sp>
            <p:nvSpPr>
              <p:cNvPr id="329" name="円/楕円 328"/>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330" name="片側の 2 つの角を丸めた四角形 329"/>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grpSp>
      <p:sp>
        <p:nvSpPr>
          <p:cNvPr id="939" name="円/楕円 938"/>
          <p:cNvSpPr/>
          <p:nvPr/>
        </p:nvSpPr>
        <p:spPr>
          <a:xfrm>
            <a:off x="6143857" y="4955553"/>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生活</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51" name="グループ化 250"/>
          <p:cNvGrpSpPr/>
          <p:nvPr/>
        </p:nvGrpSpPr>
        <p:grpSpPr>
          <a:xfrm>
            <a:off x="2344612" y="5465171"/>
            <a:ext cx="1643571" cy="546726"/>
            <a:chOff x="3191402" y="5482403"/>
            <a:chExt cx="1793435" cy="665337"/>
          </a:xfrm>
          <a:effectLst>
            <a:outerShdw blurRad="76200" dir="18900000" sy="23000" kx="-1200000" algn="bl" rotWithShape="0">
              <a:prstClr val="black">
                <a:alpha val="20000"/>
              </a:prstClr>
            </a:outerShdw>
          </a:effectLst>
        </p:grpSpPr>
        <p:sp>
          <p:nvSpPr>
            <p:cNvPr id="252" name="円柱 251"/>
            <p:cNvSpPr/>
            <p:nvPr/>
          </p:nvSpPr>
          <p:spPr>
            <a:xfrm>
              <a:off x="3191402" y="5741832"/>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53" name="直方体 252"/>
            <p:cNvSpPr/>
            <p:nvPr/>
          </p:nvSpPr>
          <p:spPr>
            <a:xfrm>
              <a:off x="3397269" y="5988799"/>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54" name="直方体 253"/>
            <p:cNvSpPr/>
            <p:nvPr/>
          </p:nvSpPr>
          <p:spPr>
            <a:xfrm>
              <a:off x="3568578" y="5906742"/>
              <a:ext cx="301023"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55" name="直方体 254"/>
            <p:cNvSpPr/>
            <p:nvPr/>
          </p:nvSpPr>
          <p:spPr>
            <a:xfrm>
              <a:off x="3846480" y="5988799"/>
              <a:ext cx="133796"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56" name="グループ化 32"/>
            <p:cNvGrpSpPr/>
            <p:nvPr/>
          </p:nvGrpSpPr>
          <p:grpSpPr>
            <a:xfrm>
              <a:off x="3673465" y="5972690"/>
              <a:ext cx="138951" cy="143085"/>
              <a:chOff x="3752354" y="6199212"/>
              <a:chExt cx="216024" cy="216024"/>
            </a:xfrm>
          </p:grpSpPr>
          <p:sp>
            <p:nvSpPr>
              <p:cNvPr id="281" name="禁止 280"/>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282" name="円/楕円 281"/>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257" name="直方体 256"/>
            <p:cNvSpPr/>
            <p:nvPr/>
          </p:nvSpPr>
          <p:spPr>
            <a:xfrm>
              <a:off x="3232575" y="5853799"/>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58" name="グループ化 33"/>
            <p:cNvGrpSpPr/>
            <p:nvPr/>
          </p:nvGrpSpPr>
          <p:grpSpPr>
            <a:xfrm>
              <a:off x="3254534" y="5890556"/>
              <a:ext cx="103190" cy="136175"/>
              <a:chOff x="395536" y="3356992"/>
              <a:chExt cx="504056" cy="504056"/>
            </a:xfrm>
          </p:grpSpPr>
          <p:sp>
            <p:nvSpPr>
              <p:cNvPr id="279" name="アーチ 278"/>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80" name="直線コネクタ 279"/>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259" name="円柱 258"/>
            <p:cNvSpPr/>
            <p:nvPr/>
          </p:nvSpPr>
          <p:spPr>
            <a:xfrm>
              <a:off x="3461455" y="5482403"/>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0" name="直方体 259"/>
            <p:cNvSpPr/>
            <p:nvPr/>
          </p:nvSpPr>
          <p:spPr>
            <a:xfrm>
              <a:off x="3667320" y="5729372"/>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1" name="直方体 260"/>
            <p:cNvSpPr/>
            <p:nvPr/>
          </p:nvSpPr>
          <p:spPr>
            <a:xfrm>
              <a:off x="3838628" y="5647315"/>
              <a:ext cx="301022"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2" name="直方体 261"/>
            <p:cNvSpPr/>
            <p:nvPr/>
          </p:nvSpPr>
          <p:spPr>
            <a:xfrm>
              <a:off x="4116531" y="5729372"/>
              <a:ext cx="127204"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63" name="グループ化 32"/>
            <p:cNvGrpSpPr/>
            <p:nvPr/>
          </p:nvGrpSpPr>
          <p:grpSpPr>
            <a:xfrm>
              <a:off x="3943516" y="5713263"/>
              <a:ext cx="138951" cy="143085"/>
              <a:chOff x="3752354" y="6199212"/>
              <a:chExt cx="216024" cy="216024"/>
            </a:xfrm>
          </p:grpSpPr>
          <p:sp>
            <p:nvSpPr>
              <p:cNvPr id="277" name="禁止 276"/>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278" name="円/楕円 277"/>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264" name="直方体 263"/>
            <p:cNvSpPr/>
            <p:nvPr/>
          </p:nvSpPr>
          <p:spPr>
            <a:xfrm>
              <a:off x="3502628" y="5594372"/>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65" name="グループ化 33"/>
            <p:cNvGrpSpPr/>
            <p:nvPr/>
          </p:nvGrpSpPr>
          <p:grpSpPr>
            <a:xfrm>
              <a:off x="3524587" y="5631129"/>
              <a:ext cx="103190" cy="136175"/>
              <a:chOff x="395536" y="3356992"/>
              <a:chExt cx="504056" cy="504056"/>
            </a:xfrm>
          </p:grpSpPr>
          <p:sp>
            <p:nvSpPr>
              <p:cNvPr id="275" name="アーチ 274"/>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76" name="直線コネクタ 275"/>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266" name="平行四辺形 265"/>
            <p:cNvSpPr/>
            <p:nvPr/>
          </p:nvSpPr>
          <p:spPr>
            <a:xfrm rot="16200000" flipH="1">
              <a:off x="3947384" y="5762053"/>
              <a:ext cx="320993" cy="271708"/>
            </a:xfrm>
            <a:prstGeom prst="parallelogram">
              <a:avLst>
                <a:gd name="adj" fmla="val 9172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7" name="直方体 266"/>
            <p:cNvSpPr/>
            <p:nvPr/>
          </p:nvSpPr>
          <p:spPr>
            <a:xfrm>
              <a:off x="4116530" y="5845196"/>
              <a:ext cx="25440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8" name="円柱 267"/>
            <p:cNvSpPr/>
            <p:nvPr/>
          </p:nvSpPr>
          <p:spPr>
            <a:xfrm>
              <a:off x="4344821" y="5616017"/>
              <a:ext cx="452897" cy="471411"/>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9" name="直方体 268"/>
            <p:cNvSpPr/>
            <p:nvPr/>
          </p:nvSpPr>
          <p:spPr>
            <a:xfrm>
              <a:off x="4756546" y="5849637"/>
              <a:ext cx="228291" cy="97598"/>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70" name="平行四辺形 269"/>
            <p:cNvSpPr/>
            <p:nvPr/>
          </p:nvSpPr>
          <p:spPr>
            <a:xfrm>
              <a:off x="3943515" y="5740601"/>
              <a:ext cx="300218" cy="265883"/>
            </a:xfrm>
            <a:prstGeom prst="parallelogram">
              <a:avLst>
                <a:gd name="adj" fmla="val 10876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71" name="直方体 270"/>
            <p:cNvSpPr/>
            <p:nvPr/>
          </p:nvSpPr>
          <p:spPr>
            <a:xfrm>
              <a:off x="4470202" y="5758598"/>
              <a:ext cx="185255" cy="138964"/>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72" name="グループ化 33"/>
            <p:cNvGrpSpPr/>
            <p:nvPr/>
          </p:nvGrpSpPr>
          <p:grpSpPr>
            <a:xfrm>
              <a:off x="4494905" y="5799950"/>
              <a:ext cx="116088" cy="153197"/>
              <a:chOff x="395536" y="3356992"/>
              <a:chExt cx="504056" cy="504056"/>
            </a:xfrm>
          </p:grpSpPr>
          <p:sp>
            <p:nvSpPr>
              <p:cNvPr id="273" name="アーチ 272"/>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74" name="直線コネクタ 273"/>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grpSp>
      <p:sp>
        <p:nvSpPr>
          <p:cNvPr id="507" name="円/楕円 506"/>
          <p:cNvSpPr/>
          <p:nvPr/>
        </p:nvSpPr>
        <p:spPr>
          <a:xfrm>
            <a:off x="3151592" y="5404656"/>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設備</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9" name="円/楕円 508"/>
          <p:cNvSpPr/>
          <p:nvPr/>
        </p:nvSpPr>
        <p:spPr>
          <a:xfrm>
            <a:off x="3249298" y="5808721"/>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4" name="円/楕円 293"/>
          <p:cNvSpPr/>
          <p:nvPr/>
        </p:nvSpPr>
        <p:spPr>
          <a:xfrm>
            <a:off x="2354836" y="5469702"/>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運転</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00" name="円/楕円 299"/>
          <p:cNvSpPr/>
          <p:nvPr/>
        </p:nvSpPr>
        <p:spPr>
          <a:xfrm>
            <a:off x="3717106" y="5568556"/>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76" name="グループ化 775"/>
          <p:cNvGrpSpPr/>
          <p:nvPr/>
        </p:nvGrpSpPr>
        <p:grpSpPr>
          <a:xfrm>
            <a:off x="4756679" y="5466301"/>
            <a:ext cx="1650274" cy="559046"/>
            <a:chOff x="3191402" y="5482403"/>
            <a:chExt cx="1793435" cy="665337"/>
          </a:xfrm>
          <a:effectLst>
            <a:outerShdw blurRad="76200" dir="18900000" sy="23000" kx="-1200000" algn="bl" rotWithShape="0">
              <a:prstClr val="black">
                <a:alpha val="20000"/>
              </a:prstClr>
            </a:outerShdw>
          </a:effectLst>
        </p:grpSpPr>
        <p:sp>
          <p:nvSpPr>
            <p:cNvPr id="783" name="円柱 782"/>
            <p:cNvSpPr/>
            <p:nvPr/>
          </p:nvSpPr>
          <p:spPr>
            <a:xfrm>
              <a:off x="3191402" y="5741832"/>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784" name="直方体 783"/>
            <p:cNvSpPr/>
            <p:nvPr/>
          </p:nvSpPr>
          <p:spPr>
            <a:xfrm>
              <a:off x="3397269" y="5988799"/>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82" name="直方体 881"/>
            <p:cNvSpPr/>
            <p:nvPr/>
          </p:nvSpPr>
          <p:spPr>
            <a:xfrm>
              <a:off x="3568578" y="5906742"/>
              <a:ext cx="301023"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83" name="直方体 882"/>
            <p:cNvSpPr/>
            <p:nvPr/>
          </p:nvSpPr>
          <p:spPr>
            <a:xfrm>
              <a:off x="3846480" y="5988799"/>
              <a:ext cx="133796"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84" name="グループ化 32"/>
            <p:cNvGrpSpPr/>
            <p:nvPr/>
          </p:nvGrpSpPr>
          <p:grpSpPr>
            <a:xfrm>
              <a:off x="3673465" y="5972690"/>
              <a:ext cx="138951" cy="143085"/>
              <a:chOff x="3752354" y="6199212"/>
              <a:chExt cx="216024" cy="216024"/>
            </a:xfrm>
          </p:grpSpPr>
          <p:sp>
            <p:nvSpPr>
              <p:cNvPr id="937" name="禁止 936"/>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938" name="円/楕円 937"/>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886" name="直方体 885"/>
            <p:cNvSpPr/>
            <p:nvPr/>
          </p:nvSpPr>
          <p:spPr>
            <a:xfrm>
              <a:off x="3232575" y="5853799"/>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89" name="グループ化 33"/>
            <p:cNvGrpSpPr/>
            <p:nvPr/>
          </p:nvGrpSpPr>
          <p:grpSpPr>
            <a:xfrm>
              <a:off x="3254534" y="5890556"/>
              <a:ext cx="103190" cy="136175"/>
              <a:chOff x="395536" y="3356992"/>
              <a:chExt cx="504056" cy="504056"/>
            </a:xfrm>
          </p:grpSpPr>
          <p:sp>
            <p:nvSpPr>
              <p:cNvPr id="935" name="アーチ 934"/>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6" name="直線コネクタ 935"/>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893" name="円柱 892"/>
            <p:cNvSpPr/>
            <p:nvPr/>
          </p:nvSpPr>
          <p:spPr>
            <a:xfrm>
              <a:off x="3461455" y="5482403"/>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895" name="直方体 894"/>
            <p:cNvSpPr/>
            <p:nvPr/>
          </p:nvSpPr>
          <p:spPr>
            <a:xfrm>
              <a:off x="3667320" y="5729372"/>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96" name="直方体 895"/>
            <p:cNvSpPr/>
            <p:nvPr/>
          </p:nvSpPr>
          <p:spPr>
            <a:xfrm>
              <a:off x="3838628" y="5647315"/>
              <a:ext cx="301022"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98" name="直方体 897"/>
            <p:cNvSpPr/>
            <p:nvPr/>
          </p:nvSpPr>
          <p:spPr>
            <a:xfrm>
              <a:off x="4116531" y="5729372"/>
              <a:ext cx="127204"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99" name="グループ化 32"/>
            <p:cNvGrpSpPr/>
            <p:nvPr/>
          </p:nvGrpSpPr>
          <p:grpSpPr>
            <a:xfrm>
              <a:off x="3943516" y="5713263"/>
              <a:ext cx="138951" cy="143085"/>
              <a:chOff x="3752354" y="6199212"/>
              <a:chExt cx="216024" cy="216024"/>
            </a:xfrm>
          </p:grpSpPr>
          <p:sp>
            <p:nvSpPr>
              <p:cNvPr id="933" name="禁止 932"/>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934" name="円/楕円 933"/>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900" name="直方体 899"/>
            <p:cNvSpPr/>
            <p:nvPr/>
          </p:nvSpPr>
          <p:spPr>
            <a:xfrm>
              <a:off x="3502628" y="5594372"/>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904" name="グループ化 33"/>
            <p:cNvGrpSpPr/>
            <p:nvPr/>
          </p:nvGrpSpPr>
          <p:grpSpPr>
            <a:xfrm>
              <a:off x="3524587" y="5631129"/>
              <a:ext cx="103190" cy="136175"/>
              <a:chOff x="395536" y="3356992"/>
              <a:chExt cx="504056" cy="504056"/>
            </a:xfrm>
          </p:grpSpPr>
          <p:sp>
            <p:nvSpPr>
              <p:cNvPr id="931" name="アーチ 930"/>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2" name="直線コネクタ 931"/>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907" name="平行四辺形 906"/>
            <p:cNvSpPr/>
            <p:nvPr/>
          </p:nvSpPr>
          <p:spPr>
            <a:xfrm rot="16200000" flipH="1">
              <a:off x="3947384" y="5762053"/>
              <a:ext cx="320993" cy="271708"/>
            </a:xfrm>
            <a:prstGeom prst="parallelogram">
              <a:avLst>
                <a:gd name="adj" fmla="val 9172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0" name="直方体 919"/>
            <p:cNvSpPr/>
            <p:nvPr/>
          </p:nvSpPr>
          <p:spPr>
            <a:xfrm>
              <a:off x="4116530" y="5845196"/>
              <a:ext cx="25440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923" name="円柱 922"/>
            <p:cNvSpPr/>
            <p:nvPr/>
          </p:nvSpPr>
          <p:spPr>
            <a:xfrm>
              <a:off x="4344821" y="5616017"/>
              <a:ext cx="452897" cy="471411"/>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5" name="直方体 924"/>
            <p:cNvSpPr/>
            <p:nvPr/>
          </p:nvSpPr>
          <p:spPr>
            <a:xfrm>
              <a:off x="4756546" y="5849637"/>
              <a:ext cx="228291" cy="97598"/>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926" name="平行四辺形 925"/>
            <p:cNvSpPr/>
            <p:nvPr/>
          </p:nvSpPr>
          <p:spPr>
            <a:xfrm>
              <a:off x="3943515" y="5740601"/>
              <a:ext cx="300218" cy="265883"/>
            </a:xfrm>
            <a:prstGeom prst="parallelogram">
              <a:avLst>
                <a:gd name="adj" fmla="val 10876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7" name="直方体 926"/>
            <p:cNvSpPr/>
            <p:nvPr/>
          </p:nvSpPr>
          <p:spPr>
            <a:xfrm>
              <a:off x="4470202" y="5758598"/>
              <a:ext cx="185255" cy="138964"/>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928" name="グループ化 33"/>
            <p:cNvGrpSpPr/>
            <p:nvPr/>
          </p:nvGrpSpPr>
          <p:grpSpPr>
            <a:xfrm>
              <a:off x="4494905" y="5799950"/>
              <a:ext cx="116088" cy="153197"/>
              <a:chOff x="395536" y="3356992"/>
              <a:chExt cx="504056" cy="504056"/>
            </a:xfrm>
          </p:grpSpPr>
          <p:sp>
            <p:nvSpPr>
              <p:cNvPr id="929" name="アーチ 928"/>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0" name="直線コネクタ 929"/>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grpSp>
      <p:sp>
        <p:nvSpPr>
          <p:cNvPr id="777" name="円/楕円 776"/>
          <p:cNvSpPr/>
          <p:nvPr/>
        </p:nvSpPr>
        <p:spPr>
          <a:xfrm>
            <a:off x="7659971" y="5436160"/>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経営</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0" name="円/楕円 779"/>
          <p:cNvSpPr/>
          <p:nvPr/>
        </p:nvSpPr>
        <p:spPr>
          <a:xfrm>
            <a:off x="5503003" y="5805167"/>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運転</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1" name="円/楕円 780"/>
          <p:cNvSpPr/>
          <p:nvPr/>
        </p:nvSpPr>
        <p:spPr>
          <a:xfrm>
            <a:off x="7434745" y="5657544"/>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2" name="円/楕円 781"/>
          <p:cNvSpPr/>
          <p:nvPr/>
        </p:nvSpPr>
        <p:spPr>
          <a:xfrm>
            <a:off x="6222892" y="5564078"/>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1" name="平行四辺形 940"/>
          <p:cNvSpPr/>
          <p:nvPr/>
        </p:nvSpPr>
        <p:spPr>
          <a:xfrm>
            <a:off x="7323340" y="4904098"/>
            <a:ext cx="3129775"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942" name="テキスト ボックス 941"/>
          <p:cNvSpPr txBox="1"/>
          <p:nvPr/>
        </p:nvSpPr>
        <p:spPr>
          <a:xfrm>
            <a:off x="6645513" y="5044896"/>
            <a:ext cx="753190"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生活者</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3" name="テキスト ボックス 942"/>
          <p:cNvSpPr txBox="1"/>
          <p:nvPr/>
        </p:nvSpPr>
        <p:spPr>
          <a:xfrm>
            <a:off x="4381546" y="5039478"/>
            <a:ext cx="753190"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行政機関</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5" name="円/楕円 944"/>
          <p:cNvSpPr/>
          <p:nvPr/>
        </p:nvSpPr>
        <p:spPr>
          <a:xfrm>
            <a:off x="8433348" y="4805679"/>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経営</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7" name="円/楕円 946"/>
          <p:cNvSpPr/>
          <p:nvPr/>
        </p:nvSpPr>
        <p:spPr>
          <a:xfrm>
            <a:off x="7823613" y="4800032"/>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9" name="円/楕円 948"/>
          <p:cNvSpPr/>
          <p:nvPr/>
        </p:nvSpPr>
        <p:spPr>
          <a:xfrm>
            <a:off x="8132715" y="4877798"/>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0" name="円/楕円 949"/>
          <p:cNvSpPr/>
          <p:nvPr/>
        </p:nvSpPr>
        <p:spPr>
          <a:xfrm>
            <a:off x="7568800" y="4958032"/>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1" name="円/楕円 950"/>
          <p:cNvSpPr/>
          <p:nvPr/>
        </p:nvSpPr>
        <p:spPr>
          <a:xfrm>
            <a:off x="4730353" y="5386131"/>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設備</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2" name="円/楕円 951"/>
          <p:cNvSpPr/>
          <p:nvPr/>
        </p:nvSpPr>
        <p:spPr>
          <a:xfrm>
            <a:off x="5620932" y="5415104"/>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生産</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5" name="テキスト ボックス 954"/>
          <p:cNvSpPr txBox="1"/>
          <p:nvPr/>
        </p:nvSpPr>
        <p:spPr>
          <a:xfrm>
            <a:off x="6703610" y="5759730"/>
            <a:ext cx="602685" cy="1384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管理者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 name="グループ化 7"/>
          <p:cNvGrpSpPr/>
          <p:nvPr/>
        </p:nvGrpSpPr>
        <p:grpSpPr>
          <a:xfrm>
            <a:off x="7906375" y="5293258"/>
            <a:ext cx="793415" cy="459180"/>
            <a:chOff x="9121360" y="6508860"/>
            <a:chExt cx="1025336" cy="642852"/>
          </a:xfrm>
        </p:grpSpPr>
        <p:grpSp>
          <p:nvGrpSpPr>
            <p:cNvPr id="30" name="グループ化 29"/>
            <p:cNvGrpSpPr/>
            <p:nvPr/>
          </p:nvGrpSpPr>
          <p:grpSpPr>
            <a:xfrm>
              <a:off x="9411725" y="6603348"/>
              <a:ext cx="734971" cy="403298"/>
              <a:chOff x="6033551" y="6668762"/>
              <a:chExt cx="614948" cy="341274"/>
            </a:xfrm>
          </p:grpSpPr>
          <p:grpSp>
            <p:nvGrpSpPr>
              <p:cNvPr id="455" name="グループ化 454"/>
              <p:cNvGrpSpPr/>
              <p:nvPr/>
            </p:nvGrpSpPr>
            <p:grpSpPr>
              <a:xfrm rot="5400000">
                <a:off x="6170388" y="6531925"/>
                <a:ext cx="341274" cy="614948"/>
                <a:chOff x="3629848" y="5550414"/>
                <a:chExt cx="576064" cy="936104"/>
              </a:xfrm>
            </p:grpSpPr>
            <p:sp>
              <p:nvSpPr>
                <p:cNvPr id="497" name="角丸四角形 496"/>
                <p:cNvSpPr/>
                <p:nvPr/>
              </p:nvSpPr>
              <p:spPr>
                <a:xfrm>
                  <a:off x="3629848" y="5550414"/>
                  <a:ext cx="576064" cy="936104"/>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498" name="角丸四角形 497"/>
                <p:cNvSpPr/>
                <p:nvPr/>
              </p:nvSpPr>
              <p:spPr>
                <a:xfrm>
                  <a:off x="3665880" y="5604158"/>
                  <a:ext cx="504000" cy="777600"/>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499" name="円/楕円 498"/>
                <p:cNvSpPr/>
                <p:nvPr/>
              </p:nvSpPr>
              <p:spPr>
                <a:xfrm>
                  <a:off x="3878280" y="6395614"/>
                  <a:ext cx="79200" cy="792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457" name="グループ化 456"/>
              <p:cNvGrpSpPr/>
              <p:nvPr/>
            </p:nvGrpSpPr>
            <p:grpSpPr>
              <a:xfrm>
                <a:off x="6116437" y="6834854"/>
                <a:ext cx="473894" cy="121978"/>
                <a:chOff x="717143" y="5025008"/>
                <a:chExt cx="414766" cy="144016"/>
              </a:xfrm>
              <a:effectLst/>
            </p:grpSpPr>
            <p:sp>
              <p:nvSpPr>
                <p:cNvPr id="471" name="正方形/長方形 470"/>
                <p:cNvSpPr/>
                <p:nvPr/>
              </p:nvSpPr>
              <p:spPr>
                <a:xfrm>
                  <a:off x="717143" y="5025008"/>
                  <a:ext cx="414766" cy="1440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472" name="グループ化 471"/>
                <p:cNvGrpSpPr/>
                <p:nvPr/>
              </p:nvGrpSpPr>
              <p:grpSpPr>
                <a:xfrm>
                  <a:off x="827565" y="5041517"/>
                  <a:ext cx="276511" cy="115213"/>
                  <a:chOff x="683549" y="5035167"/>
                  <a:chExt cx="276511" cy="115213"/>
                </a:xfrm>
              </p:grpSpPr>
              <p:grpSp>
                <p:nvGrpSpPr>
                  <p:cNvPr id="481" name="グループ化 132"/>
                  <p:cNvGrpSpPr/>
                  <p:nvPr/>
                </p:nvGrpSpPr>
                <p:grpSpPr>
                  <a:xfrm>
                    <a:off x="683549" y="5035167"/>
                    <a:ext cx="276511" cy="115213"/>
                    <a:chOff x="798468" y="5911181"/>
                    <a:chExt cx="220428" cy="82027"/>
                  </a:xfrm>
                </p:grpSpPr>
                <p:sp>
                  <p:nvSpPr>
                    <p:cNvPr id="488" name="正方形/長方形 487"/>
                    <p:cNvSpPr/>
                    <p:nvPr/>
                  </p:nvSpPr>
                  <p:spPr>
                    <a:xfrm>
                      <a:off x="798468" y="5911181"/>
                      <a:ext cx="220428" cy="8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489" name="グループ化 100"/>
                    <p:cNvGrpSpPr/>
                    <p:nvPr/>
                  </p:nvGrpSpPr>
                  <p:grpSpPr>
                    <a:xfrm>
                      <a:off x="824807" y="5918254"/>
                      <a:ext cx="173814" cy="55337"/>
                      <a:chOff x="836712" y="5958731"/>
                      <a:chExt cx="173814" cy="55337"/>
                    </a:xfrm>
                  </p:grpSpPr>
                  <p:cxnSp>
                    <p:nvCxnSpPr>
                      <p:cNvPr id="490" name="直線コネクタ 489"/>
                      <p:cNvCxnSpPr/>
                      <p:nvPr/>
                    </p:nvCxnSpPr>
                    <p:spPr>
                      <a:xfrm flipH="1">
                        <a:off x="836712" y="5978068"/>
                        <a:ext cx="36000" cy="36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1" name="直線コネクタ 490"/>
                      <p:cNvCxnSpPr/>
                      <p:nvPr/>
                    </p:nvCxnSpPr>
                    <p:spPr>
                      <a:xfrm flipH="1" flipV="1">
                        <a:off x="872720" y="5977779"/>
                        <a:ext cx="36000" cy="16956"/>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2" name="直線コネクタ 491"/>
                      <p:cNvCxnSpPr/>
                      <p:nvPr/>
                    </p:nvCxnSpPr>
                    <p:spPr>
                      <a:xfrm flipH="1">
                        <a:off x="906632" y="5975398"/>
                        <a:ext cx="36000" cy="18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3" name="直線コネクタ 492"/>
                      <p:cNvCxnSpPr/>
                      <p:nvPr/>
                    </p:nvCxnSpPr>
                    <p:spPr>
                      <a:xfrm flipH="1">
                        <a:off x="974526" y="5958731"/>
                        <a:ext cx="36000" cy="36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4" name="直線コネクタ 493"/>
                      <p:cNvCxnSpPr/>
                      <p:nvPr/>
                    </p:nvCxnSpPr>
                    <p:spPr>
                      <a:xfrm flipH="1" flipV="1">
                        <a:off x="942347" y="5977779"/>
                        <a:ext cx="36000" cy="16956"/>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82" name="グループ化 102"/>
                  <p:cNvGrpSpPr/>
                  <p:nvPr/>
                </p:nvGrpSpPr>
                <p:grpSpPr>
                  <a:xfrm>
                    <a:off x="716590" y="5094839"/>
                    <a:ext cx="221212" cy="43452"/>
                    <a:chOff x="836712" y="5975398"/>
                    <a:chExt cx="176345" cy="38670"/>
                  </a:xfrm>
                </p:grpSpPr>
                <p:cxnSp>
                  <p:nvCxnSpPr>
                    <p:cNvPr id="483" name="直線コネクタ 482"/>
                    <p:cNvCxnSpPr/>
                    <p:nvPr/>
                  </p:nvCxnSpPr>
                  <p:spPr>
                    <a:xfrm flipH="1">
                      <a:off x="836712" y="5978068"/>
                      <a:ext cx="36000" cy="3600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4" name="直線コネクタ 483"/>
                    <p:cNvCxnSpPr/>
                    <p:nvPr/>
                  </p:nvCxnSpPr>
                  <p:spPr>
                    <a:xfrm flipH="1" flipV="1">
                      <a:off x="872720" y="5977779"/>
                      <a:ext cx="36000" cy="16956"/>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5" name="直線コネクタ 484"/>
                    <p:cNvCxnSpPr/>
                    <p:nvPr/>
                  </p:nvCxnSpPr>
                  <p:spPr>
                    <a:xfrm flipH="1">
                      <a:off x="906632" y="5975398"/>
                      <a:ext cx="36000" cy="1800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6" name="直線コネクタ 485"/>
                    <p:cNvCxnSpPr/>
                    <p:nvPr/>
                  </p:nvCxnSpPr>
                  <p:spPr>
                    <a:xfrm flipH="1">
                      <a:off x="977057" y="5995011"/>
                      <a:ext cx="36000" cy="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7" name="直線コネクタ 486"/>
                    <p:cNvCxnSpPr/>
                    <p:nvPr/>
                  </p:nvCxnSpPr>
                  <p:spPr>
                    <a:xfrm flipH="1" flipV="1">
                      <a:off x="942347" y="5977779"/>
                      <a:ext cx="36000" cy="16956"/>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73" name="グループ化 472"/>
                <p:cNvGrpSpPr/>
                <p:nvPr/>
              </p:nvGrpSpPr>
              <p:grpSpPr>
                <a:xfrm>
                  <a:off x="742867" y="5040883"/>
                  <a:ext cx="72000" cy="54000"/>
                  <a:chOff x="682782" y="5156324"/>
                  <a:chExt cx="270000" cy="43200"/>
                </a:xfrm>
              </p:grpSpPr>
              <p:sp>
                <p:nvSpPr>
                  <p:cNvPr id="478" name="正方形/長方形 477"/>
                  <p:cNvSpPr/>
                  <p:nvPr/>
                </p:nvSpPr>
                <p:spPr>
                  <a:xfrm>
                    <a:off x="682782" y="5156324"/>
                    <a:ext cx="2700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479" name="直線コネクタ 478"/>
                  <p:cNvCxnSpPr/>
                  <p:nvPr/>
                </p:nvCxnSpPr>
                <p:spPr>
                  <a:xfrm>
                    <a:off x="704554" y="5182510"/>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0" name="直線コネクタ 479"/>
                  <p:cNvCxnSpPr/>
                  <p:nvPr/>
                </p:nvCxnSpPr>
                <p:spPr>
                  <a:xfrm>
                    <a:off x="704554" y="5169024"/>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474" name="グループ化 473"/>
                <p:cNvGrpSpPr/>
                <p:nvPr/>
              </p:nvGrpSpPr>
              <p:grpSpPr>
                <a:xfrm>
                  <a:off x="742860" y="5103366"/>
                  <a:ext cx="72000" cy="54000"/>
                  <a:chOff x="682786" y="5156324"/>
                  <a:chExt cx="270000" cy="43200"/>
                </a:xfrm>
              </p:grpSpPr>
              <p:sp>
                <p:nvSpPr>
                  <p:cNvPr id="475" name="正方形/長方形 474"/>
                  <p:cNvSpPr/>
                  <p:nvPr/>
                </p:nvSpPr>
                <p:spPr>
                  <a:xfrm>
                    <a:off x="682786" y="5156324"/>
                    <a:ext cx="2700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476" name="直線コネクタ 475"/>
                  <p:cNvCxnSpPr/>
                  <p:nvPr/>
                </p:nvCxnSpPr>
                <p:spPr>
                  <a:xfrm>
                    <a:off x="704554" y="5182510"/>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77" name="直線コネクタ 476"/>
                  <p:cNvCxnSpPr/>
                  <p:nvPr/>
                </p:nvCxnSpPr>
                <p:spPr>
                  <a:xfrm>
                    <a:off x="704557" y="5169024"/>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58" name="グループ化 457"/>
              <p:cNvGrpSpPr/>
              <p:nvPr/>
            </p:nvGrpSpPr>
            <p:grpSpPr>
              <a:xfrm>
                <a:off x="6116437" y="6710131"/>
                <a:ext cx="479317" cy="108695"/>
                <a:chOff x="8629248" y="5912171"/>
                <a:chExt cx="639912" cy="146930"/>
              </a:xfrm>
            </p:grpSpPr>
            <p:sp>
              <p:nvSpPr>
                <p:cNvPr id="459" name="正方形/長方形 458"/>
                <p:cNvSpPr/>
                <p:nvPr/>
              </p:nvSpPr>
              <p:spPr>
                <a:xfrm>
                  <a:off x="8629248" y="5912171"/>
                  <a:ext cx="639912" cy="1469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460" name="グループ化 648"/>
                <p:cNvGrpSpPr/>
                <p:nvPr/>
              </p:nvGrpSpPr>
              <p:grpSpPr>
                <a:xfrm>
                  <a:off x="8647655" y="5941327"/>
                  <a:ext cx="107492" cy="96974"/>
                  <a:chOff x="5098646" y="5766517"/>
                  <a:chExt cx="78614" cy="118800"/>
                </a:xfrm>
              </p:grpSpPr>
              <p:sp>
                <p:nvSpPr>
                  <p:cNvPr id="469" name="円/楕円 468"/>
                  <p:cNvSpPr/>
                  <p:nvPr/>
                </p:nvSpPr>
                <p:spPr>
                  <a:xfrm>
                    <a:off x="5098646" y="5766517"/>
                    <a:ext cx="78614"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70" name="パイ 469"/>
                  <p:cNvSpPr/>
                  <p:nvPr/>
                </p:nvSpPr>
                <p:spPr>
                  <a:xfrm>
                    <a:off x="5105788" y="5771279"/>
                    <a:ext cx="71468" cy="108000"/>
                  </a:xfrm>
                  <a:prstGeom prst="pie">
                    <a:avLst>
                      <a:gd name="adj1" fmla="val 7990828"/>
                      <a:gd name="adj2" fmla="val 162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sp>
              <p:nvSpPr>
                <p:cNvPr id="461" name="正方形/長方形 460"/>
                <p:cNvSpPr/>
                <p:nvPr/>
              </p:nvSpPr>
              <p:spPr>
                <a:xfrm>
                  <a:off x="8784097" y="5943930"/>
                  <a:ext cx="435906" cy="881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2" name="片側の 2 つの角を丸めた四角形 461"/>
                <p:cNvSpPr/>
                <p:nvPr/>
              </p:nvSpPr>
              <p:spPr>
                <a:xfrm>
                  <a:off x="8813074" y="6005644"/>
                  <a:ext cx="36001" cy="26444"/>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3" name="片側の 2 つの角を丸めた四角形 462"/>
                <p:cNvSpPr/>
                <p:nvPr/>
              </p:nvSpPr>
              <p:spPr>
                <a:xfrm>
                  <a:off x="8871807" y="5973316"/>
                  <a:ext cx="36001" cy="58772"/>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4" name="片側の 2 つの角を丸めた四角形 463"/>
                <p:cNvSpPr/>
                <p:nvPr/>
              </p:nvSpPr>
              <p:spPr>
                <a:xfrm>
                  <a:off x="8930540" y="5976995"/>
                  <a:ext cx="36001" cy="55093"/>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5" name="片側の 2 つの角を丸めた四角形 464"/>
                <p:cNvSpPr/>
                <p:nvPr/>
              </p:nvSpPr>
              <p:spPr>
                <a:xfrm>
                  <a:off x="8989273" y="5990948"/>
                  <a:ext cx="36001" cy="4114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6" name="片側の 2 つの角を丸めた四角形 465"/>
                <p:cNvSpPr/>
                <p:nvPr/>
              </p:nvSpPr>
              <p:spPr>
                <a:xfrm>
                  <a:off x="9048006" y="5976995"/>
                  <a:ext cx="36001" cy="55093"/>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7" name="片側の 2 つの角を丸めた四角形 466"/>
                <p:cNvSpPr/>
                <p:nvPr/>
              </p:nvSpPr>
              <p:spPr>
                <a:xfrm>
                  <a:off x="9106739" y="5970888"/>
                  <a:ext cx="36001" cy="612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8" name="片側の 2 つの角を丸めた四角形 467"/>
                <p:cNvSpPr/>
                <p:nvPr/>
              </p:nvSpPr>
              <p:spPr>
                <a:xfrm>
                  <a:off x="9165471" y="5960088"/>
                  <a:ext cx="36001" cy="720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grpSp>
          <p:nvGrpSpPr>
            <p:cNvPr id="396" name="グループ化 395"/>
            <p:cNvGrpSpPr/>
            <p:nvPr/>
          </p:nvGrpSpPr>
          <p:grpSpPr>
            <a:xfrm>
              <a:off x="9219511" y="6508860"/>
              <a:ext cx="324000" cy="540000"/>
              <a:chOff x="5029022" y="5514070"/>
              <a:chExt cx="230507" cy="367481"/>
            </a:xfrm>
            <a:effectLst>
              <a:outerShdw blurRad="76200" dir="18900000" sy="23000" kx="-1200000" algn="bl" rotWithShape="0">
                <a:prstClr val="black">
                  <a:alpha val="20000"/>
                </a:prstClr>
              </a:outerShdw>
            </a:effectLst>
          </p:grpSpPr>
          <p:sp>
            <p:nvSpPr>
              <p:cNvPr id="397" name="円/楕円 396"/>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398" name="片側の 2 つの角を丸めた四角形 397"/>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sp>
          <p:nvSpPr>
            <p:cNvPr id="956" name="テキスト ボックス 955"/>
            <p:cNvSpPr txBox="1"/>
            <p:nvPr/>
          </p:nvSpPr>
          <p:spPr>
            <a:xfrm>
              <a:off x="9121360" y="6957813"/>
              <a:ext cx="778856" cy="1938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経営者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0" name="グループ化 9"/>
          <p:cNvGrpSpPr/>
          <p:nvPr/>
        </p:nvGrpSpPr>
        <p:grpSpPr>
          <a:xfrm>
            <a:off x="4113775" y="5612612"/>
            <a:ext cx="596460" cy="398592"/>
            <a:chOff x="3839155" y="7044856"/>
            <a:chExt cx="770810" cy="558029"/>
          </a:xfrm>
        </p:grpSpPr>
        <p:grpSp>
          <p:nvGrpSpPr>
            <p:cNvPr id="839" name="グループ化 838"/>
            <p:cNvGrpSpPr/>
            <p:nvPr/>
          </p:nvGrpSpPr>
          <p:grpSpPr>
            <a:xfrm>
              <a:off x="4134324" y="7049118"/>
              <a:ext cx="302400" cy="499764"/>
              <a:chOff x="4304462" y="5631570"/>
              <a:chExt cx="413661" cy="677750"/>
            </a:xfrm>
          </p:grpSpPr>
          <p:grpSp>
            <p:nvGrpSpPr>
              <p:cNvPr id="840" name="グループ化 839"/>
              <p:cNvGrpSpPr/>
              <p:nvPr/>
            </p:nvGrpSpPr>
            <p:grpSpPr>
              <a:xfrm>
                <a:off x="4304462" y="5631570"/>
                <a:ext cx="413661" cy="677750"/>
                <a:chOff x="3629848" y="5550414"/>
                <a:chExt cx="576064" cy="936104"/>
              </a:xfrm>
            </p:grpSpPr>
            <p:sp>
              <p:nvSpPr>
                <p:cNvPr id="879" name="角丸四角形 878"/>
                <p:cNvSpPr/>
                <p:nvPr/>
              </p:nvSpPr>
              <p:spPr>
                <a:xfrm>
                  <a:off x="3629848" y="5550414"/>
                  <a:ext cx="576064" cy="936104"/>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80" name="角丸四角形 879"/>
                <p:cNvSpPr/>
                <p:nvPr/>
              </p:nvSpPr>
              <p:spPr>
                <a:xfrm>
                  <a:off x="3665880" y="5604158"/>
                  <a:ext cx="504000" cy="777600"/>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81" name="円/楕円 880"/>
                <p:cNvSpPr/>
                <p:nvPr/>
              </p:nvSpPr>
              <p:spPr>
                <a:xfrm>
                  <a:off x="3878280" y="6395614"/>
                  <a:ext cx="79200" cy="792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841" name="グループ化 659"/>
              <p:cNvGrpSpPr/>
              <p:nvPr/>
            </p:nvGrpSpPr>
            <p:grpSpPr>
              <a:xfrm>
                <a:off x="4344057" y="5923512"/>
                <a:ext cx="328054" cy="108000"/>
                <a:chOff x="5237584" y="5897488"/>
                <a:chExt cx="468000" cy="180000"/>
              </a:xfrm>
              <a:effectLst/>
            </p:grpSpPr>
            <p:sp>
              <p:nvSpPr>
                <p:cNvPr id="869" name="正方形/長方形 66"/>
                <p:cNvSpPr/>
                <p:nvPr/>
              </p:nvSpPr>
              <p:spPr>
                <a:xfrm>
                  <a:off x="5237584" y="5897488"/>
                  <a:ext cx="468000" cy="18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70" name="グループ化 650"/>
                <p:cNvGrpSpPr/>
                <p:nvPr/>
              </p:nvGrpSpPr>
              <p:grpSpPr>
                <a:xfrm>
                  <a:off x="5272223" y="5933206"/>
                  <a:ext cx="118800" cy="118800"/>
                  <a:chOff x="5119823" y="5766517"/>
                  <a:chExt cx="118800" cy="118800"/>
                </a:xfrm>
              </p:grpSpPr>
              <p:sp>
                <p:nvSpPr>
                  <p:cNvPr id="877" name="円/楕円 876"/>
                  <p:cNvSpPr/>
                  <p:nvPr/>
                </p:nvSpPr>
                <p:spPr>
                  <a:xfrm>
                    <a:off x="5119823" y="5766517"/>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8" name="パイ 877"/>
                  <p:cNvSpPr/>
                  <p:nvPr/>
                </p:nvSpPr>
                <p:spPr>
                  <a:xfrm>
                    <a:off x="5126966" y="5771279"/>
                    <a:ext cx="108000" cy="108000"/>
                  </a:xfrm>
                  <a:prstGeom prst="pi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nvGrpSpPr>
                <p:cNvPr id="871" name="グループ化 870"/>
                <p:cNvGrpSpPr/>
                <p:nvPr/>
              </p:nvGrpSpPr>
              <p:grpSpPr>
                <a:xfrm>
                  <a:off x="5453608" y="5933504"/>
                  <a:ext cx="216024" cy="108000"/>
                  <a:chOff x="575449" y="5925397"/>
                  <a:chExt cx="216024" cy="144016"/>
                </a:xfrm>
              </p:grpSpPr>
              <p:sp>
                <p:nvSpPr>
                  <p:cNvPr id="872" name="正方形/長方形 871"/>
                  <p:cNvSpPr/>
                  <p:nvPr/>
                </p:nvSpPr>
                <p:spPr>
                  <a:xfrm>
                    <a:off x="575449" y="5925397"/>
                    <a:ext cx="21602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3" name="片側の 2 つの角を丸めた四角形 872"/>
                  <p:cNvSpPr/>
                  <p:nvPr/>
                </p:nvSpPr>
                <p:spPr>
                  <a:xfrm>
                    <a:off x="588787" y="6023832"/>
                    <a:ext cx="32400" cy="432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4" name="片側の 2 つの角を丸めた四角形 873"/>
                  <p:cNvSpPr/>
                  <p:nvPr/>
                </p:nvSpPr>
                <p:spPr>
                  <a:xfrm>
                    <a:off x="639587" y="5995024"/>
                    <a:ext cx="32400" cy="72008"/>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5" name="片側の 2 つの角を丸めた四角形 874"/>
                  <p:cNvSpPr/>
                  <p:nvPr/>
                </p:nvSpPr>
                <p:spPr>
                  <a:xfrm>
                    <a:off x="690387" y="5977032"/>
                    <a:ext cx="32400" cy="900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6" name="片側の 2 つの角を丸めた四角形 875"/>
                  <p:cNvSpPr/>
                  <p:nvPr/>
                </p:nvSpPr>
                <p:spPr>
                  <a:xfrm>
                    <a:off x="741187" y="5959032"/>
                    <a:ext cx="32400" cy="1080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grpSp>
            <p:nvGrpSpPr>
              <p:cNvPr id="842" name="グループ化 683"/>
              <p:cNvGrpSpPr/>
              <p:nvPr/>
            </p:nvGrpSpPr>
            <p:grpSpPr>
              <a:xfrm>
                <a:off x="4344057" y="5806683"/>
                <a:ext cx="328054" cy="108000"/>
                <a:chOff x="5085184" y="5997136"/>
                <a:chExt cx="468000" cy="180000"/>
              </a:xfrm>
              <a:effectLst/>
            </p:grpSpPr>
            <p:sp>
              <p:nvSpPr>
                <p:cNvPr id="857" name="正方形/長方形 856"/>
                <p:cNvSpPr/>
                <p:nvPr/>
              </p:nvSpPr>
              <p:spPr>
                <a:xfrm>
                  <a:off x="5085184" y="5997136"/>
                  <a:ext cx="468000" cy="18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58" name="グループ化 682"/>
                <p:cNvGrpSpPr/>
                <p:nvPr/>
              </p:nvGrpSpPr>
              <p:grpSpPr>
                <a:xfrm>
                  <a:off x="5119926" y="6033120"/>
                  <a:ext cx="118800" cy="118800"/>
                  <a:chOff x="4480135" y="5766517"/>
                  <a:chExt cx="118800" cy="118800"/>
                </a:xfrm>
              </p:grpSpPr>
              <p:sp>
                <p:nvSpPr>
                  <p:cNvPr id="867" name="円/楕円 866"/>
                  <p:cNvSpPr/>
                  <p:nvPr/>
                </p:nvSpPr>
                <p:spPr>
                  <a:xfrm>
                    <a:off x="4480135" y="5766517"/>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68" name="パイ 867"/>
                  <p:cNvSpPr/>
                  <p:nvPr/>
                </p:nvSpPr>
                <p:spPr>
                  <a:xfrm>
                    <a:off x="4488418" y="5771279"/>
                    <a:ext cx="108000" cy="108000"/>
                  </a:xfrm>
                  <a:prstGeom prst="pie">
                    <a:avLst>
                      <a:gd name="adj1" fmla="val 4156155"/>
                      <a:gd name="adj2" fmla="val 1620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nvGrpSpPr>
                <p:cNvPr id="859" name="グループ化 116"/>
                <p:cNvGrpSpPr/>
                <p:nvPr/>
              </p:nvGrpSpPr>
              <p:grpSpPr>
                <a:xfrm>
                  <a:off x="5301208" y="6033120"/>
                  <a:ext cx="216024" cy="108000"/>
                  <a:chOff x="803378" y="6025415"/>
                  <a:chExt cx="216024" cy="90000"/>
                </a:xfrm>
              </p:grpSpPr>
              <p:sp>
                <p:nvSpPr>
                  <p:cNvPr id="860" name="正方形/長方形 859"/>
                  <p:cNvSpPr/>
                  <p:nvPr/>
                </p:nvSpPr>
                <p:spPr>
                  <a:xfrm>
                    <a:off x="803378" y="6025415"/>
                    <a:ext cx="216024" cy="9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61" name="グループ化 102"/>
                  <p:cNvGrpSpPr/>
                  <p:nvPr/>
                </p:nvGrpSpPr>
                <p:grpSpPr>
                  <a:xfrm>
                    <a:off x="822426" y="6070654"/>
                    <a:ext cx="178876" cy="38670"/>
                    <a:chOff x="836712" y="5975398"/>
                    <a:chExt cx="178876" cy="38670"/>
                  </a:xfrm>
                </p:grpSpPr>
                <p:cxnSp>
                  <p:nvCxnSpPr>
                    <p:cNvPr id="862" name="直線コネクタ 861"/>
                    <p:cNvCxnSpPr/>
                    <p:nvPr/>
                  </p:nvCxnSpPr>
                  <p:spPr>
                    <a:xfrm flipH="1">
                      <a:off x="836712" y="5978068"/>
                      <a:ext cx="36000" cy="3600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3" name="直線コネクタ 862"/>
                    <p:cNvCxnSpPr/>
                    <p:nvPr/>
                  </p:nvCxnSpPr>
                  <p:spPr>
                    <a:xfrm flipH="1" flipV="1">
                      <a:off x="872720" y="5977779"/>
                      <a:ext cx="36000" cy="16956"/>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4" name="直線コネクタ 863"/>
                    <p:cNvCxnSpPr/>
                    <p:nvPr/>
                  </p:nvCxnSpPr>
                  <p:spPr>
                    <a:xfrm flipH="1">
                      <a:off x="906632" y="5975398"/>
                      <a:ext cx="36000" cy="1800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5" name="直線コネクタ 864"/>
                    <p:cNvCxnSpPr/>
                    <p:nvPr/>
                  </p:nvCxnSpPr>
                  <p:spPr>
                    <a:xfrm flipH="1">
                      <a:off x="979588" y="5994446"/>
                      <a:ext cx="36000" cy="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6" name="直線コネクタ 865"/>
                    <p:cNvCxnSpPr/>
                    <p:nvPr/>
                  </p:nvCxnSpPr>
                  <p:spPr>
                    <a:xfrm flipH="1" flipV="1">
                      <a:off x="942347" y="5977779"/>
                      <a:ext cx="36000" cy="16956"/>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grpSp>
            <p:nvGrpSpPr>
              <p:cNvPr id="843" name="グループ化 842"/>
              <p:cNvGrpSpPr/>
              <p:nvPr/>
            </p:nvGrpSpPr>
            <p:grpSpPr>
              <a:xfrm>
                <a:off x="4362996" y="6074503"/>
                <a:ext cx="301971" cy="86737"/>
                <a:chOff x="6504316" y="4908577"/>
                <a:chExt cx="144000" cy="49596"/>
              </a:xfrm>
            </p:grpSpPr>
            <p:cxnSp>
              <p:nvCxnSpPr>
                <p:cNvPr id="853" name="直線コネクタ 852"/>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4" name="直線コネクタ 853"/>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5" name="直線コネクタ 854"/>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6" name="直線コネクタ 855"/>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844" name="グループ化 843"/>
              <p:cNvGrpSpPr/>
              <p:nvPr/>
            </p:nvGrpSpPr>
            <p:grpSpPr>
              <a:xfrm>
                <a:off x="4353408" y="5688139"/>
                <a:ext cx="326460" cy="90000"/>
                <a:chOff x="5779316" y="6485039"/>
                <a:chExt cx="221858" cy="56247"/>
              </a:xfrm>
            </p:grpSpPr>
            <p:sp>
              <p:nvSpPr>
                <p:cNvPr id="845" name="正方形/長方形 844"/>
                <p:cNvSpPr/>
                <p:nvPr/>
              </p:nvSpPr>
              <p:spPr>
                <a:xfrm>
                  <a:off x="5779316" y="6485039"/>
                  <a:ext cx="132580" cy="5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846" name="グループ化 125"/>
                <p:cNvGrpSpPr/>
                <p:nvPr/>
              </p:nvGrpSpPr>
              <p:grpSpPr>
                <a:xfrm>
                  <a:off x="5788633" y="6488759"/>
                  <a:ext cx="30854" cy="50616"/>
                  <a:chOff x="620688" y="5701652"/>
                  <a:chExt cx="72008" cy="115444"/>
                </a:xfrm>
                <a:solidFill>
                  <a:schemeClr val="accent5">
                    <a:lumMod val="75000"/>
                  </a:schemeClr>
                </a:solidFill>
              </p:grpSpPr>
              <p:sp>
                <p:nvSpPr>
                  <p:cNvPr id="851" name="円/楕円 850"/>
                  <p:cNvSpPr/>
                  <p:nvPr/>
                </p:nvSpPr>
                <p:spPr>
                  <a:xfrm>
                    <a:off x="634974" y="5701652"/>
                    <a:ext cx="45719" cy="457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effectLst>
                        <a:outerShdw blurRad="50800" dist="38100" dir="2700000" algn="tl" rotWithShape="0">
                          <a:prstClr val="black">
                            <a:alpha val="40000"/>
                          </a:prstClr>
                        </a:outerShdw>
                      </a:effectLst>
                    </a:endParaRPr>
                  </a:p>
                </p:txBody>
              </p:sp>
              <p:sp>
                <p:nvSpPr>
                  <p:cNvPr id="852" name="片側の 2 つの角を丸めた四角形 851"/>
                  <p:cNvSpPr/>
                  <p:nvPr/>
                </p:nvSpPr>
                <p:spPr>
                  <a:xfrm>
                    <a:off x="620688" y="5745088"/>
                    <a:ext cx="72008" cy="72008"/>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effectLst>
                        <a:outerShdw blurRad="50800" dist="38100" dir="2700000" algn="tl" rotWithShape="0">
                          <a:prstClr val="black">
                            <a:alpha val="40000"/>
                          </a:prstClr>
                        </a:outerShdw>
                      </a:effectLst>
                    </a:endParaRPr>
                  </a:p>
                </p:txBody>
              </p:sp>
            </p:grpSp>
            <p:sp>
              <p:nvSpPr>
                <p:cNvPr id="847" name="正方形/長方形 846"/>
                <p:cNvSpPr/>
                <p:nvPr/>
              </p:nvSpPr>
              <p:spPr>
                <a:xfrm>
                  <a:off x="5920472" y="6485039"/>
                  <a:ext cx="80702" cy="5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848" name="直線コネクタ 847"/>
                <p:cNvCxnSpPr/>
                <p:nvPr/>
              </p:nvCxnSpPr>
              <p:spPr>
                <a:xfrm>
                  <a:off x="5911181" y="6503198"/>
                  <a:ext cx="73395"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49" name="直線コネクタ 848"/>
                <p:cNvCxnSpPr/>
                <p:nvPr/>
              </p:nvCxnSpPr>
              <p:spPr>
                <a:xfrm>
                  <a:off x="5911181" y="6521797"/>
                  <a:ext cx="73395"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sp>
              <p:nvSpPr>
                <p:cNvPr id="850" name="五角形 849"/>
                <p:cNvSpPr/>
                <p:nvPr/>
              </p:nvSpPr>
              <p:spPr>
                <a:xfrm>
                  <a:off x="5842038" y="6486447"/>
                  <a:ext cx="46281" cy="50616"/>
                </a:xfrm>
                <a:prstGeom prst="pent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grpSp>
        <p:grpSp>
          <p:nvGrpSpPr>
            <p:cNvPr id="825" name="グループ化 824"/>
            <p:cNvGrpSpPr/>
            <p:nvPr/>
          </p:nvGrpSpPr>
          <p:grpSpPr>
            <a:xfrm>
              <a:off x="4353279" y="7278885"/>
              <a:ext cx="256686" cy="324000"/>
              <a:chOff x="9451610" y="3057038"/>
              <a:chExt cx="232456" cy="313355"/>
            </a:xfrm>
          </p:grpSpPr>
          <p:sp>
            <p:nvSpPr>
              <p:cNvPr id="826" name="左カーブ矢印 825"/>
              <p:cNvSpPr/>
              <p:nvPr/>
            </p:nvSpPr>
            <p:spPr>
              <a:xfrm rot="16421374">
                <a:off x="9521195" y="3039630"/>
                <a:ext cx="145184" cy="180000"/>
              </a:xfrm>
              <a:prstGeom prst="curvedLeftArrow">
                <a:avLst>
                  <a:gd name="adj1" fmla="val 50000"/>
                  <a:gd name="adj2" fmla="val 50000"/>
                  <a:gd name="adj3" fmla="val 25000"/>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solidFill>
                    <a:schemeClr val="tx1"/>
                  </a:solidFill>
                </a:endParaRPr>
              </a:p>
            </p:txBody>
          </p:sp>
          <p:sp>
            <p:nvSpPr>
              <p:cNvPr id="827" name="左カーブ矢印 826"/>
              <p:cNvSpPr/>
              <p:nvPr/>
            </p:nvSpPr>
            <p:spPr>
              <a:xfrm rot="16421374" flipH="1">
                <a:off x="9517147" y="3203475"/>
                <a:ext cx="153837" cy="180000"/>
              </a:xfrm>
              <a:prstGeom prst="curvedLeftArrow">
                <a:avLst>
                  <a:gd name="adj1" fmla="val 50000"/>
                  <a:gd name="adj2" fmla="val 50000"/>
                  <a:gd name="adj3" fmla="val 25000"/>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solidFill>
                    <a:schemeClr val="tx1"/>
                  </a:solidFill>
                </a:endParaRPr>
              </a:p>
            </p:txBody>
          </p:sp>
          <p:grpSp>
            <p:nvGrpSpPr>
              <p:cNvPr id="828" name="グループ化 827"/>
              <p:cNvGrpSpPr/>
              <p:nvPr/>
            </p:nvGrpSpPr>
            <p:grpSpPr>
              <a:xfrm>
                <a:off x="9451610" y="3121918"/>
                <a:ext cx="180000" cy="180000"/>
                <a:chOff x="9677844" y="3772318"/>
                <a:chExt cx="126000" cy="115200"/>
              </a:xfrm>
            </p:grpSpPr>
            <p:grpSp>
              <p:nvGrpSpPr>
                <p:cNvPr id="829" name="グループ化 828"/>
                <p:cNvGrpSpPr/>
                <p:nvPr/>
              </p:nvGrpSpPr>
              <p:grpSpPr>
                <a:xfrm>
                  <a:off x="9677844" y="3772318"/>
                  <a:ext cx="126000" cy="115200"/>
                  <a:chOff x="3651770" y="5590274"/>
                  <a:chExt cx="193388" cy="192863"/>
                </a:xfrm>
              </p:grpSpPr>
              <p:sp>
                <p:nvSpPr>
                  <p:cNvPr id="837" name="角丸四角形 836"/>
                  <p:cNvSpPr/>
                  <p:nvPr/>
                </p:nvSpPr>
                <p:spPr>
                  <a:xfrm>
                    <a:off x="3651770" y="5590274"/>
                    <a:ext cx="193388" cy="192863"/>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38" name="角丸四角形 837"/>
                  <p:cNvSpPr/>
                  <p:nvPr/>
                </p:nvSpPr>
                <p:spPr>
                  <a:xfrm>
                    <a:off x="3665880" y="5604158"/>
                    <a:ext cx="165761" cy="168755"/>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830" name="グループ化 650"/>
                <p:cNvGrpSpPr/>
                <p:nvPr/>
              </p:nvGrpSpPr>
              <p:grpSpPr>
                <a:xfrm>
                  <a:off x="9694214" y="3789230"/>
                  <a:ext cx="72000" cy="58807"/>
                  <a:chOff x="5117073" y="5757283"/>
                  <a:chExt cx="118800" cy="118800"/>
                </a:xfrm>
              </p:grpSpPr>
              <p:sp>
                <p:nvSpPr>
                  <p:cNvPr id="835" name="円/楕円 834"/>
                  <p:cNvSpPr/>
                  <p:nvPr/>
                </p:nvSpPr>
                <p:spPr>
                  <a:xfrm>
                    <a:off x="5117073" y="5757283"/>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36" name="パイ 835"/>
                  <p:cNvSpPr/>
                  <p:nvPr/>
                </p:nvSpPr>
                <p:spPr>
                  <a:xfrm>
                    <a:off x="5124215" y="5762043"/>
                    <a:ext cx="74844" cy="83780"/>
                  </a:xfrm>
                  <a:prstGeom prst="pi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cxnSp>
              <p:nvCxnSpPr>
                <p:cNvPr id="831" name="直線コネクタ 830"/>
                <p:cNvCxnSpPr/>
                <p:nvPr/>
              </p:nvCxnSpPr>
              <p:spPr>
                <a:xfrm>
                  <a:off x="9754195" y="3806982"/>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2" name="直線コネクタ 831"/>
                <p:cNvCxnSpPr/>
                <p:nvPr/>
              </p:nvCxnSpPr>
              <p:spPr>
                <a:xfrm>
                  <a:off x="9754195" y="3791421"/>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3" name="直線コネクタ 832"/>
                <p:cNvCxnSpPr/>
                <p:nvPr/>
              </p:nvCxnSpPr>
              <p:spPr>
                <a:xfrm>
                  <a:off x="9697527" y="3866699"/>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4" name="直線コネクタ 833"/>
                <p:cNvCxnSpPr/>
                <p:nvPr/>
              </p:nvCxnSpPr>
              <p:spPr>
                <a:xfrm>
                  <a:off x="9697527" y="3851138"/>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399" name="グループ化 398"/>
            <p:cNvGrpSpPr/>
            <p:nvPr/>
          </p:nvGrpSpPr>
          <p:grpSpPr>
            <a:xfrm>
              <a:off x="3839155" y="7044856"/>
              <a:ext cx="324000" cy="540000"/>
              <a:chOff x="5029022" y="5514070"/>
              <a:chExt cx="230507" cy="367481"/>
            </a:xfrm>
            <a:effectLst>
              <a:outerShdw blurRad="76200" dir="18900000" sy="23000" kx="-1200000" algn="bl" rotWithShape="0">
                <a:prstClr val="black">
                  <a:alpha val="20000"/>
                </a:prstClr>
              </a:outerShdw>
            </a:effectLst>
          </p:grpSpPr>
          <p:sp>
            <p:nvSpPr>
              <p:cNvPr id="400" name="円/楕円 399"/>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401" name="片側の 2 つの角を丸めた四角形 400"/>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grpSp>
      <p:sp>
        <p:nvSpPr>
          <p:cNvPr id="954" name="テキスト ボックス 953"/>
          <p:cNvSpPr txBox="1"/>
          <p:nvPr/>
        </p:nvSpPr>
        <p:spPr>
          <a:xfrm>
            <a:off x="4113845" y="5959325"/>
            <a:ext cx="602685" cy="1384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現場作業者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4" name="グループ化 13"/>
          <p:cNvGrpSpPr/>
          <p:nvPr/>
        </p:nvGrpSpPr>
        <p:grpSpPr>
          <a:xfrm>
            <a:off x="4900439" y="1386865"/>
            <a:ext cx="5330936" cy="4915480"/>
            <a:chOff x="4855767" y="1109761"/>
            <a:chExt cx="6889210" cy="6881672"/>
          </a:xfrm>
        </p:grpSpPr>
        <p:sp>
          <p:nvSpPr>
            <p:cNvPr id="285" name="環状矢印 284"/>
            <p:cNvSpPr/>
            <p:nvPr/>
          </p:nvSpPr>
          <p:spPr>
            <a:xfrm rot="5243827">
              <a:off x="4859536" y="1105992"/>
              <a:ext cx="6881672" cy="6889210"/>
            </a:xfrm>
            <a:prstGeom prst="circularArrow">
              <a:avLst>
                <a:gd name="adj1" fmla="val 7107"/>
                <a:gd name="adj2" fmla="val 524951"/>
                <a:gd name="adj3" fmla="val 18329091"/>
                <a:gd name="adj4" fmla="val 14672285"/>
                <a:gd name="adj5" fmla="val 5813"/>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tx1"/>
                </a:solidFill>
              </a:endParaRPr>
            </a:p>
          </p:txBody>
        </p:sp>
        <p:sp>
          <p:nvSpPr>
            <p:cNvPr id="286" name="テキスト ボックス 285"/>
            <p:cNvSpPr txBox="1"/>
            <p:nvPr/>
          </p:nvSpPr>
          <p:spPr>
            <a:xfrm rot="5400000">
              <a:off x="8876600" y="3786454"/>
              <a:ext cx="3338010" cy="1446467"/>
            </a:xfrm>
            <a:prstGeom prst="rect">
              <a:avLst/>
            </a:prstGeom>
            <a:noFill/>
          </p:spPr>
          <p:txBody>
            <a:bodyPr spcFirstLastPara="1" wrap="square" lIns="128016" tIns="64008" rIns="128016" bIns="64008" numCol="1" rtlCol="0">
              <a:prstTxWarp prst="textArchUp">
                <a:avLst>
                  <a:gd name="adj" fmla="val 1058512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意図した動作を実現</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7" name="グループ化 16"/>
          <p:cNvGrpSpPr/>
          <p:nvPr/>
        </p:nvGrpSpPr>
        <p:grpSpPr>
          <a:xfrm>
            <a:off x="9122634" y="2833223"/>
            <a:ext cx="1543591" cy="1812291"/>
            <a:chOff x="10312141" y="3966510"/>
            <a:chExt cx="1994794" cy="2537208"/>
          </a:xfrm>
        </p:grpSpPr>
        <p:sp>
          <p:nvSpPr>
            <p:cNvPr id="968" name="角丸四角形 967"/>
            <p:cNvSpPr/>
            <p:nvPr/>
          </p:nvSpPr>
          <p:spPr>
            <a:xfrm>
              <a:off x="11499650" y="5168263"/>
              <a:ext cx="432000" cy="144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0" name="角丸四角形 969"/>
            <p:cNvSpPr/>
            <p:nvPr/>
          </p:nvSpPr>
          <p:spPr>
            <a:xfrm>
              <a:off x="11650381" y="4907863"/>
              <a:ext cx="324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1" name="角丸四角形 970"/>
            <p:cNvSpPr/>
            <p:nvPr/>
          </p:nvSpPr>
          <p:spPr>
            <a:xfrm>
              <a:off x="11176416" y="3966510"/>
              <a:ext cx="252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2" name="角丸四角形 971"/>
            <p:cNvSpPr/>
            <p:nvPr/>
          </p:nvSpPr>
          <p:spPr>
            <a:xfrm>
              <a:off x="11459881" y="4590363"/>
              <a:ext cx="324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3" name="角丸四角形 972"/>
            <p:cNvSpPr/>
            <p:nvPr/>
          </p:nvSpPr>
          <p:spPr>
            <a:xfrm>
              <a:off x="10591741" y="4365167"/>
              <a:ext cx="216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4" name="角丸四角形 973"/>
            <p:cNvSpPr/>
            <p:nvPr/>
          </p:nvSpPr>
          <p:spPr>
            <a:xfrm>
              <a:off x="10717741" y="4156920"/>
              <a:ext cx="252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5" name="角丸四角形 974"/>
            <p:cNvSpPr/>
            <p:nvPr/>
          </p:nvSpPr>
          <p:spPr>
            <a:xfrm>
              <a:off x="11398147" y="4225552"/>
              <a:ext cx="216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6" name="角丸四角形 975"/>
            <p:cNvSpPr/>
            <p:nvPr/>
          </p:nvSpPr>
          <p:spPr>
            <a:xfrm>
              <a:off x="10717741" y="4825726"/>
              <a:ext cx="360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3" name="角丸四角形 452"/>
            <p:cNvSpPr/>
            <p:nvPr/>
          </p:nvSpPr>
          <p:spPr>
            <a:xfrm>
              <a:off x="11500416" y="5619402"/>
              <a:ext cx="756000" cy="2016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4" name="角丸四角形 453"/>
            <p:cNvSpPr/>
            <p:nvPr/>
          </p:nvSpPr>
          <p:spPr>
            <a:xfrm>
              <a:off x="11406935" y="6287718"/>
              <a:ext cx="900000" cy="21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7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7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6" name="角丸四角形 455"/>
            <p:cNvSpPr/>
            <p:nvPr/>
          </p:nvSpPr>
          <p:spPr>
            <a:xfrm>
              <a:off x="10312141" y="6048018"/>
              <a:ext cx="720000" cy="180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69" name="角丸四角形 968"/>
            <p:cNvSpPr/>
            <p:nvPr/>
          </p:nvSpPr>
          <p:spPr>
            <a:xfrm>
              <a:off x="10725141" y="5579826"/>
              <a:ext cx="432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89" name="平行四辺形 288"/>
          <p:cNvSpPr/>
          <p:nvPr/>
        </p:nvSpPr>
        <p:spPr>
          <a:xfrm>
            <a:off x="2592099" y="2617861"/>
            <a:ext cx="7381677" cy="735045"/>
          </a:xfrm>
          <a:prstGeom prst="parallelogram">
            <a:avLst>
              <a:gd name="adj" fmla="val 202017"/>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960" name="円形吹き出し 959"/>
          <p:cNvSpPr/>
          <p:nvPr/>
        </p:nvSpPr>
        <p:spPr>
          <a:xfrm>
            <a:off x="8820965" y="2433911"/>
            <a:ext cx="414506" cy="215156"/>
          </a:xfrm>
          <a:prstGeom prst="wedgeEllipseCallout">
            <a:avLst>
              <a:gd name="adj1" fmla="val -66488"/>
              <a:gd name="adj2" fmla="val 50813"/>
            </a:avLst>
          </a:prstGeom>
          <a:gradFill flip="none" rotWithShape="1">
            <a:gsLst>
              <a:gs pos="0">
                <a:schemeClr val="accent2">
                  <a:lumMod val="20000"/>
                  <a:lumOff val="80000"/>
                </a:schemeClr>
              </a:gs>
              <a:gs pos="50000">
                <a:schemeClr val="accent2">
                  <a:lumMod val="40000"/>
                  <a:lumOff val="60000"/>
                </a:schemeClr>
              </a:gs>
              <a:gs pos="100000">
                <a:schemeClr val="accent2">
                  <a:lumMod val="75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発見</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961" name="グループ化 960"/>
          <p:cNvGrpSpPr/>
          <p:nvPr/>
        </p:nvGrpSpPr>
        <p:grpSpPr>
          <a:xfrm>
            <a:off x="5754744" y="2677439"/>
            <a:ext cx="1921659" cy="493157"/>
            <a:chOff x="2970787" y="4274977"/>
            <a:chExt cx="1582628" cy="1108003"/>
          </a:xfrm>
          <a:effectLst>
            <a:outerShdw blurRad="76200" dir="18900000" sy="23000" kx="-1200000" algn="bl" rotWithShape="0">
              <a:prstClr val="black">
                <a:alpha val="20000"/>
              </a:prstClr>
            </a:outerShdw>
          </a:effectLst>
        </p:grpSpPr>
        <p:sp>
          <p:nvSpPr>
            <p:cNvPr id="962" name="左カーブ矢印 961"/>
            <p:cNvSpPr/>
            <p:nvPr/>
          </p:nvSpPr>
          <p:spPr>
            <a:xfrm rot="10800000">
              <a:off x="2970787" y="4274977"/>
              <a:ext cx="746941" cy="1020117"/>
            </a:xfrm>
            <a:prstGeom prst="curvedLeftArrow">
              <a:avLst/>
            </a:prstGeom>
            <a:solidFill>
              <a:schemeClr val="bg1">
                <a:lumMod val="7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3" name="右カーブ矢印 962"/>
            <p:cNvSpPr/>
            <p:nvPr/>
          </p:nvSpPr>
          <p:spPr>
            <a:xfrm flipH="1">
              <a:off x="3798150" y="4619403"/>
              <a:ext cx="469589" cy="408047"/>
            </a:xfrm>
            <a:prstGeom prst="curvedRightArrow">
              <a:avLst/>
            </a:prstGeom>
            <a:solidFill>
              <a:schemeClr val="bg1">
                <a:lumMod val="6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4" name="左カーブ矢印 963"/>
            <p:cNvSpPr/>
            <p:nvPr/>
          </p:nvSpPr>
          <p:spPr>
            <a:xfrm rot="10800000">
              <a:off x="3275858" y="4614089"/>
              <a:ext cx="467999" cy="408047"/>
            </a:xfrm>
            <a:prstGeom prst="curvedLeftArrow">
              <a:avLst/>
            </a:prstGeom>
            <a:solidFill>
              <a:schemeClr val="bg1">
                <a:lumMod val="6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5" name="右カーブ矢印 964"/>
            <p:cNvSpPr/>
            <p:nvPr/>
          </p:nvSpPr>
          <p:spPr>
            <a:xfrm flipH="1">
              <a:off x="3806954" y="4362863"/>
              <a:ext cx="746461" cy="1020117"/>
            </a:xfrm>
            <a:prstGeom prst="curvedRightArrow">
              <a:avLst/>
            </a:prstGeom>
            <a:solidFill>
              <a:schemeClr val="bg1">
                <a:lumMod val="7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grpSp>
      <p:grpSp>
        <p:nvGrpSpPr>
          <p:cNvPr id="1025" name="グループ化 1024"/>
          <p:cNvGrpSpPr/>
          <p:nvPr/>
        </p:nvGrpSpPr>
        <p:grpSpPr>
          <a:xfrm>
            <a:off x="6810156" y="2355566"/>
            <a:ext cx="780000" cy="432000"/>
            <a:chOff x="3326516" y="2235464"/>
            <a:chExt cx="792000" cy="432000"/>
          </a:xfrm>
        </p:grpSpPr>
        <p:sp>
          <p:nvSpPr>
            <p:cNvPr id="1026" name="角丸四角形 1025"/>
            <p:cNvSpPr/>
            <p:nvPr/>
          </p:nvSpPr>
          <p:spPr>
            <a:xfrm>
              <a:off x="3326516" y="2235464"/>
              <a:ext cx="792000" cy="432000"/>
            </a:xfrm>
            <a:prstGeom prst="roundRect">
              <a:avLst>
                <a:gd name="adj" fmla="val 6479"/>
              </a:avLst>
            </a:prstGeom>
            <a:solidFill>
              <a:schemeClr val="bg1">
                <a:alpha val="70000"/>
              </a:schemeClr>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7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1027" name="グループ化 1026"/>
            <p:cNvGrpSpPr/>
            <p:nvPr/>
          </p:nvGrpSpPr>
          <p:grpSpPr>
            <a:xfrm>
              <a:off x="3386860" y="2371145"/>
              <a:ext cx="682662" cy="246543"/>
              <a:chOff x="3386860" y="2371145"/>
              <a:chExt cx="682662" cy="246543"/>
            </a:xfrm>
          </p:grpSpPr>
          <p:sp>
            <p:nvSpPr>
              <p:cNvPr id="1028" name="角丸四角形 1027"/>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29" name="直線コネクタ 1028"/>
              <p:cNvCxnSpPr>
                <a:stCxn id="1028" idx="2"/>
                <a:endCxn id="1034"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0" name="角丸四角形 1029"/>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31" name="角丸四角形 1030"/>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2" name="直線コネクタ 1031"/>
              <p:cNvCxnSpPr>
                <a:stCxn id="1034" idx="3"/>
                <a:endCxn id="1031"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3" name="直線コネクタ 1032"/>
              <p:cNvCxnSpPr>
                <a:stCxn id="1031" idx="3"/>
                <a:endCxn id="1030"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4" name="フローチャート : 判断 1033"/>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35" name="フローチャート : 判断 1034"/>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6" name="直線コネクタ 1035"/>
              <p:cNvCxnSpPr>
                <a:stCxn id="1031" idx="0"/>
                <a:endCxn id="1035"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7" name="角丸四角形 1036"/>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8" name="直線コネクタ 1037"/>
              <p:cNvCxnSpPr>
                <a:stCxn id="1035" idx="3"/>
                <a:endCxn id="1037"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39" name="グループ化 1038"/>
          <p:cNvGrpSpPr/>
          <p:nvPr/>
        </p:nvGrpSpPr>
        <p:grpSpPr>
          <a:xfrm>
            <a:off x="5803448" y="2405339"/>
            <a:ext cx="976988" cy="503867"/>
            <a:chOff x="2686470" y="4361732"/>
            <a:chExt cx="792000" cy="432000"/>
          </a:xfrm>
        </p:grpSpPr>
        <p:sp>
          <p:nvSpPr>
            <p:cNvPr id="1040" name="角丸四角形 1039"/>
            <p:cNvSpPr/>
            <p:nvPr/>
          </p:nvSpPr>
          <p:spPr>
            <a:xfrm>
              <a:off x="2686470" y="4361732"/>
              <a:ext cx="792000" cy="432000"/>
            </a:xfrm>
            <a:prstGeom prst="roundRect">
              <a:avLst>
                <a:gd name="adj" fmla="val 6479"/>
              </a:avLst>
            </a:prstGeom>
            <a:solidFill>
              <a:schemeClr val="bg1">
                <a:alpha val="70000"/>
              </a:schemeClr>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7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1041" name="グループ化 1040"/>
            <p:cNvGrpSpPr/>
            <p:nvPr/>
          </p:nvGrpSpPr>
          <p:grpSpPr>
            <a:xfrm>
              <a:off x="2759988" y="4517005"/>
              <a:ext cx="671124" cy="210111"/>
              <a:chOff x="2659965" y="4374115"/>
              <a:chExt cx="671124" cy="210111"/>
            </a:xfrm>
          </p:grpSpPr>
          <p:sp>
            <p:nvSpPr>
              <p:cNvPr id="1042" name="角丸四角形 1041"/>
              <p:cNvSpPr/>
              <p:nvPr/>
            </p:nvSpPr>
            <p:spPr>
              <a:xfrm>
                <a:off x="2659965" y="4374115"/>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3" name="角丸四角形 1042"/>
              <p:cNvSpPr/>
              <p:nvPr/>
            </p:nvSpPr>
            <p:spPr>
              <a:xfrm>
                <a:off x="2923527" y="4374115"/>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44" name="直線コネクタ 1043"/>
              <p:cNvCxnSpPr>
                <a:stCxn id="1042" idx="3"/>
                <a:endCxn id="1043" idx="1"/>
              </p:cNvCxnSpPr>
              <p:nvPr/>
            </p:nvCxnSpPr>
            <p:spPr>
              <a:xfrm>
                <a:off x="2803965" y="4410115"/>
                <a:ext cx="119562"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45" name="直線コネクタ 1044"/>
              <p:cNvCxnSpPr>
                <a:stCxn id="1043" idx="3"/>
                <a:endCxn id="1046" idx="1"/>
              </p:cNvCxnSpPr>
              <p:nvPr/>
            </p:nvCxnSpPr>
            <p:spPr>
              <a:xfrm>
                <a:off x="3067527" y="4410115"/>
                <a:ext cx="119562" cy="58269"/>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46" name="角丸四角形 1045"/>
              <p:cNvSpPr/>
              <p:nvPr/>
            </p:nvSpPr>
            <p:spPr>
              <a:xfrm>
                <a:off x="3187089" y="4432384"/>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7" name="角丸四角形 1046"/>
              <p:cNvSpPr/>
              <p:nvPr/>
            </p:nvSpPr>
            <p:spPr>
              <a:xfrm>
                <a:off x="2659965" y="4512226"/>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8" name="角丸四角形 1047"/>
              <p:cNvSpPr/>
              <p:nvPr/>
            </p:nvSpPr>
            <p:spPr>
              <a:xfrm>
                <a:off x="2923527" y="4512226"/>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49" name="直線コネクタ 1048"/>
              <p:cNvCxnSpPr>
                <a:stCxn id="1047" idx="3"/>
                <a:endCxn id="1048" idx="1"/>
              </p:cNvCxnSpPr>
              <p:nvPr/>
            </p:nvCxnSpPr>
            <p:spPr>
              <a:xfrm>
                <a:off x="2803965" y="4548226"/>
                <a:ext cx="119562"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50" name="直線コネクタ 1049"/>
              <p:cNvCxnSpPr>
                <a:stCxn id="1048" idx="3"/>
                <a:endCxn id="1046" idx="1"/>
              </p:cNvCxnSpPr>
              <p:nvPr/>
            </p:nvCxnSpPr>
            <p:spPr>
              <a:xfrm flipV="1">
                <a:off x="3067527" y="4468384"/>
                <a:ext cx="119562" cy="7984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1051" name="角丸四角形 1050"/>
          <p:cNvSpPr/>
          <p:nvPr/>
        </p:nvSpPr>
        <p:spPr>
          <a:xfrm>
            <a:off x="8181203" y="2585578"/>
            <a:ext cx="585000" cy="144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a:outerShdw blurRad="38100" dist="1270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2" name="角丸四角形 1051"/>
          <p:cNvSpPr/>
          <p:nvPr/>
        </p:nvSpPr>
        <p:spPr>
          <a:xfrm>
            <a:off x="7579955" y="2984550"/>
            <a:ext cx="585000" cy="144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a:outerShdw blurRad="38100" dist="1270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3" name="円形吹き出し 1052"/>
          <p:cNvSpPr/>
          <p:nvPr/>
        </p:nvSpPr>
        <p:spPr>
          <a:xfrm>
            <a:off x="8218626" y="2874365"/>
            <a:ext cx="427059" cy="215156"/>
          </a:xfrm>
          <a:prstGeom prst="wedgeEllipseCallout">
            <a:avLst>
              <a:gd name="adj1" fmla="val -70610"/>
              <a:gd name="adj2" fmla="val 41661"/>
            </a:avLst>
          </a:prstGeom>
          <a:gradFill flip="none" rotWithShape="1">
            <a:gsLst>
              <a:gs pos="0">
                <a:schemeClr val="accent2">
                  <a:lumMod val="20000"/>
                  <a:lumOff val="80000"/>
                </a:schemeClr>
              </a:gs>
              <a:gs pos="50000">
                <a:schemeClr val="accent2">
                  <a:lumMod val="40000"/>
                  <a:lumOff val="60000"/>
                </a:schemeClr>
              </a:gs>
              <a:gs pos="100000">
                <a:schemeClr val="accent2">
                  <a:lumMod val="75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気付き</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4" name="フリーフォーム 1053"/>
          <p:cNvSpPr/>
          <p:nvPr/>
        </p:nvSpPr>
        <p:spPr>
          <a:xfrm>
            <a:off x="5084198" y="2545782"/>
            <a:ext cx="1146178" cy="151555"/>
          </a:xfrm>
          <a:custGeom>
            <a:avLst/>
            <a:gdLst>
              <a:gd name="connsiteX0" fmla="*/ 0 w 621203"/>
              <a:gd name="connsiteY0" fmla="*/ 0 h 285750"/>
              <a:gd name="connsiteX1" fmla="*/ 142875 w 621203"/>
              <a:gd name="connsiteY1" fmla="*/ 85725 h 285750"/>
              <a:gd name="connsiteX2" fmla="*/ 47625 w 621203"/>
              <a:gd name="connsiteY2" fmla="*/ 209550 h 285750"/>
              <a:gd name="connsiteX3" fmla="*/ 533400 w 621203"/>
              <a:gd name="connsiteY3" fmla="*/ 219075 h 285750"/>
              <a:gd name="connsiteX4" fmla="*/ 619125 w 621203"/>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07206 w 619125"/>
              <a:gd name="connsiteY3" fmla="*/ 216693 h 285750"/>
              <a:gd name="connsiteX4" fmla="*/ 619125 w 619125"/>
              <a:gd name="connsiteY4" fmla="*/ 285750 h 285750"/>
              <a:gd name="connsiteX0" fmla="*/ 0 w 595312"/>
              <a:gd name="connsiteY0" fmla="*/ 0 h 254794"/>
              <a:gd name="connsiteX1" fmla="*/ 142875 w 595312"/>
              <a:gd name="connsiteY1" fmla="*/ 85725 h 254794"/>
              <a:gd name="connsiteX2" fmla="*/ 47625 w 595312"/>
              <a:gd name="connsiteY2" fmla="*/ 209550 h 254794"/>
              <a:gd name="connsiteX3" fmla="*/ 507206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933236"/>
              <a:gd name="connsiteY0" fmla="*/ 76007 h 169556"/>
              <a:gd name="connsiteX1" fmla="*/ 480799 w 933236"/>
              <a:gd name="connsiteY1" fmla="*/ 487 h 169556"/>
              <a:gd name="connsiteX2" fmla="*/ 385549 w 933236"/>
              <a:gd name="connsiteY2" fmla="*/ 124312 h 169556"/>
              <a:gd name="connsiteX3" fmla="*/ 697492 w 933236"/>
              <a:gd name="connsiteY3" fmla="*/ 129074 h 169556"/>
              <a:gd name="connsiteX4" fmla="*/ 933236 w 933236"/>
              <a:gd name="connsiteY4" fmla="*/ 169556 h 169556"/>
              <a:gd name="connsiteX0" fmla="*/ 0 w 933236"/>
              <a:gd name="connsiteY0" fmla="*/ 79103 h 229818"/>
              <a:gd name="connsiteX1" fmla="*/ 480799 w 933236"/>
              <a:gd name="connsiteY1" fmla="*/ 3583 h 229818"/>
              <a:gd name="connsiteX2" fmla="*/ 335264 w 933236"/>
              <a:gd name="connsiteY2" fmla="*/ 227194 h 229818"/>
              <a:gd name="connsiteX3" fmla="*/ 697492 w 933236"/>
              <a:gd name="connsiteY3" fmla="*/ 132170 h 229818"/>
              <a:gd name="connsiteX4" fmla="*/ 933236 w 933236"/>
              <a:gd name="connsiteY4" fmla="*/ 172652 h 229818"/>
              <a:gd name="connsiteX0" fmla="*/ 0 w 933236"/>
              <a:gd name="connsiteY0" fmla="*/ 35737 h 185045"/>
              <a:gd name="connsiteX1" fmla="*/ 443085 w 933236"/>
              <a:gd name="connsiteY1" fmla="*/ 5574 h 185045"/>
              <a:gd name="connsiteX2" fmla="*/ 335264 w 933236"/>
              <a:gd name="connsiteY2" fmla="*/ 183828 h 185045"/>
              <a:gd name="connsiteX3" fmla="*/ 697492 w 933236"/>
              <a:gd name="connsiteY3" fmla="*/ 88804 h 185045"/>
              <a:gd name="connsiteX4" fmla="*/ 933236 w 933236"/>
              <a:gd name="connsiteY4" fmla="*/ 129286 h 185045"/>
              <a:gd name="connsiteX0" fmla="*/ 0 w 933236"/>
              <a:gd name="connsiteY0" fmla="*/ 32895 h 128805"/>
              <a:gd name="connsiteX1" fmla="*/ 443085 w 933236"/>
              <a:gd name="connsiteY1" fmla="*/ 2732 h 128805"/>
              <a:gd name="connsiteX2" fmla="*/ 335264 w 933236"/>
              <a:gd name="connsiteY2" fmla="*/ 126557 h 128805"/>
              <a:gd name="connsiteX3" fmla="*/ 697492 w 933236"/>
              <a:gd name="connsiteY3" fmla="*/ 85962 h 128805"/>
              <a:gd name="connsiteX4" fmla="*/ 933236 w 933236"/>
              <a:gd name="connsiteY4" fmla="*/ 126444 h 128805"/>
              <a:gd name="connsiteX0" fmla="*/ 0 w 896080"/>
              <a:gd name="connsiteY0" fmla="*/ 112025 h 126097"/>
              <a:gd name="connsiteX1" fmla="*/ 405929 w 896080"/>
              <a:gd name="connsiteY1" fmla="*/ 24 h 126097"/>
              <a:gd name="connsiteX2" fmla="*/ 298108 w 896080"/>
              <a:gd name="connsiteY2" fmla="*/ 123849 h 126097"/>
              <a:gd name="connsiteX3" fmla="*/ 660336 w 896080"/>
              <a:gd name="connsiteY3" fmla="*/ 83254 h 126097"/>
              <a:gd name="connsiteX4" fmla="*/ 896080 w 896080"/>
              <a:gd name="connsiteY4" fmla="*/ 123736 h 126097"/>
              <a:gd name="connsiteX0" fmla="*/ 0 w 896080"/>
              <a:gd name="connsiteY0" fmla="*/ 112029 h 126101"/>
              <a:gd name="connsiteX1" fmla="*/ 405929 w 896080"/>
              <a:gd name="connsiteY1" fmla="*/ 28 h 126101"/>
              <a:gd name="connsiteX2" fmla="*/ 298108 w 896080"/>
              <a:gd name="connsiteY2" fmla="*/ 123853 h 126101"/>
              <a:gd name="connsiteX3" fmla="*/ 660336 w 896080"/>
              <a:gd name="connsiteY3" fmla="*/ 83258 h 126101"/>
              <a:gd name="connsiteX4" fmla="*/ 896080 w 896080"/>
              <a:gd name="connsiteY4" fmla="*/ 123740 h 126101"/>
              <a:gd name="connsiteX0" fmla="*/ 0 w 896080"/>
              <a:gd name="connsiteY0" fmla="*/ 58445 h 70640"/>
              <a:gd name="connsiteX1" fmla="*/ 410058 w 896080"/>
              <a:gd name="connsiteY1" fmla="*/ 62 h 70640"/>
              <a:gd name="connsiteX2" fmla="*/ 298108 w 896080"/>
              <a:gd name="connsiteY2" fmla="*/ 70269 h 70640"/>
              <a:gd name="connsiteX3" fmla="*/ 660336 w 896080"/>
              <a:gd name="connsiteY3" fmla="*/ 29674 h 70640"/>
              <a:gd name="connsiteX4" fmla="*/ 896080 w 896080"/>
              <a:gd name="connsiteY4" fmla="*/ 70156 h 70640"/>
              <a:gd name="connsiteX0" fmla="*/ 0 w 896080"/>
              <a:gd name="connsiteY0" fmla="*/ 62636 h 74465"/>
              <a:gd name="connsiteX1" fmla="*/ 410058 w 896080"/>
              <a:gd name="connsiteY1" fmla="*/ 4253 h 74465"/>
              <a:gd name="connsiteX2" fmla="*/ 298108 w 896080"/>
              <a:gd name="connsiteY2" fmla="*/ 74460 h 74465"/>
              <a:gd name="connsiteX3" fmla="*/ 664464 w 896080"/>
              <a:gd name="connsiteY3" fmla="*/ 1 h 74465"/>
              <a:gd name="connsiteX4" fmla="*/ 896080 w 896080"/>
              <a:gd name="connsiteY4" fmla="*/ 74347 h 74465"/>
              <a:gd name="connsiteX0" fmla="*/ 0 w 887823"/>
              <a:gd name="connsiteY0" fmla="*/ 62636 h 74465"/>
              <a:gd name="connsiteX1" fmla="*/ 410058 w 887823"/>
              <a:gd name="connsiteY1" fmla="*/ 4253 h 74465"/>
              <a:gd name="connsiteX2" fmla="*/ 298108 w 887823"/>
              <a:gd name="connsiteY2" fmla="*/ 74460 h 74465"/>
              <a:gd name="connsiteX3" fmla="*/ 664464 w 887823"/>
              <a:gd name="connsiteY3" fmla="*/ 1 h 74465"/>
              <a:gd name="connsiteX4" fmla="*/ 887823 w 887823"/>
              <a:gd name="connsiteY4" fmla="*/ 23551 h 74465"/>
              <a:gd name="connsiteX0" fmla="*/ 0 w 887823"/>
              <a:gd name="connsiteY0" fmla="*/ 62636 h 109162"/>
              <a:gd name="connsiteX1" fmla="*/ 275372 w 887823"/>
              <a:gd name="connsiteY1" fmla="*/ 108154 h 109162"/>
              <a:gd name="connsiteX2" fmla="*/ 410058 w 887823"/>
              <a:gd name="connsiteY2" fmla="*/ 4253 h 109162"/>
              <a:gd name="connsiteX3" fmla="*/ 298108 w 887823"/>
              <a:gd name="connsiteY3" fmla="*/ 74460 h 109162"/>
              <a:gd name="connsiteX4" fmla="*/ 664464 w 887823"/>
              <a:gd name="connsiteY4" fmla="*/ 1 h 109162"/>
              <a:gd name="connsiteX5" fmla="*/ 887823 w 887823"/>
              <a:gd name="connsiteY5" fmla="*/ 23551 h 109162"/>
              <a:gd name="connsiteX0" fmla="*/ 0 w 887823"/>
              <a:gd name="connsiteY0" fmla="*/ 98243 h 144769"/>
              <a:gd name="connsiteX1" fmla="*/ 275372 w 887823"/>
              <a:gd name="connsiteY1" fmla="*/ 143761 h 144769"/>
              <a:gd name="connsiteX2" fmla="*/ 410058 w 887823"/>
              <a:gd name="connsiteY2" fmla="*/ 39860 h 144769"/>
              <a:gd name="connsiteX3" fmla="*/ 310493 w 887823"/>
              <a:gd name="connsiteY3" fmla="*/ 10 h 144769"/>
              <a:gd name="connsiteX4" fmla="*/ 664464 w 887823"/>
              <a:gd name="connsiteY4" fmla="*/ 35608 h 144769"/>
              <a:gd name="connsiteX5" fmla="*/ 887823 w 887823"/>
              <a:gd name="connsiteY5" fmla="*/ 59158 h 144769"/>
              <a:gd name="connsiteX0" fmla="*/ 0 w 887823"/>
              <a:gd name="connsiteY0" fmla="*/ 98809 h 145335"/>
              <a:gd name="connsiteX1" fmla="*/ 275372 w 887823"/>
              <a:gd name="connsiteY1" fmla="*/ 144327 h 145335"/>
              <a:gd name="connsiteX2" fmla="*/ 422444 w 887823"/>
              <a:gd name="connsiteY2" fmla="*/ 71468 h 145335"/>
              <a:gd name="connsiteX3" fmla="*/ 310493 w 887823"/>
              <a:gd name="connsiteY3" fmla="*/ 576 h 145335"/>
              <a:gd name="connsiteX4" fmla="*/ 664464 w 887823"/>
              <a:gd name="connsiteY4" fmla="*/ 36174 h 145335"/>
              <a:gd name="connsiteX5" fmla="*/ 887823 w 887823"/>
              <a:gd name="connsiteY5" fmla="*/ 59724 h 145335"/>
              <a:gd name="connsiteX0" fmla="*/ 0 w 887823"/>
              <a:gd name="connsiteY0" fmla="*/ 98809 h 98809"/>
              <a:gd name="connsiteX1" fmla="*/ 279500 w 887823"/>
              <a:gd name="connsiteY1" fmla="*/ 79421 h 98809"/>
              <a:gd name="connsiteX2" fmla="*/ 422444 w 887823"/>
              <a:gd name="connsiteY2" fmla="*/ 71468 h 98809"/>
              <a:gd name="connsiteX3" fmla="*/ 310493 w 887823"/>
              <a:gd name="connsiteY3" fmla="*/ 576 h 98809"/>
              <a:gd name="connsiteX4" fmla="*/ 664464 w 887823"/>
              <a:gd name="connsiteY4" fmla="*/ 36174 h 98809"/>
              <a:gd name="connsiteX5" fmla="*/ 887823 w 887823"/>
              <a:gd name="connsiteY5" fmla="*/ 59724 h 98809"/>
              <a:gd name="connsiteX0" fmla="*/ 0 w 887823"/>
              <a:gd name="connsiteY0" fmla="*/ 99257 h 99257"/>
              <a:gd name="connsiteX1" fmla="*/ 279500 w 887823"/>
              <a:gd name="connsiteY1" fmla="*/ 79869 h 99257"/>
              <a:gd name="connsiteX2" fmla="*/ 422444 w 887823"/>
              <a:gd name="connsiteY2" fmla="*/ 71916 h 99257"/>
              <a:gd name="connsiteX3" fmla="*/ 310493 w 887823"/>
              <a:gd name="connsiteY3" fmla="*/ 1024 h 99257"/>
              <a:gd name="connsiteX4" fmla="*/ 664464 w 887823"/>
              <a:gd name="connsiteY4" fmla="*/ 28156 h 99257"/>
              <a:gd name="connsiteX5" fmla="*/ 887823 w 887823"/>
              <a:gd name="connsiteY5" fmla="*/ 60172 h 99257"/>
              <a:gd name="connsiteX0" fmla="*/ 0 w 887823"/>
              <a:gd name="connsiteY0" fmla="*/ 83110 h 83110"/>
              <a:gd name="connsiteX1" fmla="*/ 279500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83110 h 83110"/>
              <a:gd name="connsiteX1" fmla="*/ 238215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83110 h 83110"/>
              <a:gd name="connsiteX1" fmla="*/ 238215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92429 h 92429"/>
              <a:gd name="connsiteX1" fmla="*/ 238215 w 887823"/>
              <a:gd name="connsiteY1" fmla="*/ 73041 h 92429"/>
              <a:gd name="connsiteX2" fmla="*/ 422444 w 887823"/>
              <a:gd name="connsiteY2" fmla="*/ 65088 h 92429"/>
              <a:gd name="connsiteX3" fmla="*/ 314622 w 887823"/>
              <a:gd name="connsiteY3" fmla="*/ 11128 h 92429"/>
              <a:gd name="connsiteX4" fmla="*/ 664464 w 887823"/>
              <a:gd name="connsiteY4" fmla="*/ 21328 h 92429"/>
              <a:gd name="connsiteX5" fmla="*/ 887823 w 887823"/>
              <a:gd name="connsiteY5" fmla="*/ 53344 h 92429"/>
              <a:gd name="connsiteX0" fmla="*/ 0 w 887823"/>
              <a:gd name="connsiteY0" fmla="*/ 92429 h 92429"/>
              <a:gd name="connsiteX1" fmla="*/ 238215 w 887823"/>
              <a:gd name="connsiteY1" fmla="*/ 73041 h 92429"/>
              <a:gd name="connsiteX2" fmla="*/ 422444 w 887823"/>
              <a:gd name="connsiteY2" fmla="*/ 65088 h 92429"/>
              <a:gd name="connsiteX3" fmla="*/ 314622 w 887823"/>
              <a:gd name="connsiteY3" fmla="*/ 11128 h 92429"/>
              <a:gd name="connsiteX4" fmla="*/ 664464 w 887823"/>
              <a:gd name="connsiteY4" fmla="*/ 21328 h 92429"/>
              <a:gd name="connsiteX5" fmla="*/ 887823 w 887823"/>
              <a:gd name="connsiteY5" fmla="*/ 53344 h 92429"/>
              <a:gd name="connsiteX0" fmla="*/ 0 w 887823"/>
              <a:gd name="connsiteY0" fmla="*/ 95157 h 95157"/>
              <a:gd name="connsiteX1" fmla="*/ 238215 w 887823"/>
              <a:gd name="connsiteY1" fmla="*/ 75769 h 95157"/>
              <a:gd name="connsiteX2" fmla="*/ 422444 w 887823"/>
              <a:gd name="connsiteY2" fmla="*/ 67816 h 95157"/>
              <a:gd name="connsiteX3" fmla="*/ 314622 w 887823"/>
              <a:gd name="connsiteY3" fmla="*/ 13856 h 95157"/>
              <a:gd name="connsiteX4" fmla="*/ 664464 w 887823"/>
              <a:gd name="connsiteY4" fmla="*/ 24056 h 95157"/>
              <a:gd name="connsiteX5" fmla="*/ 887823 w 887823"/>
              <a:gd name="connsiteY5" fmla="*/ 56072 h 95157"/>
              <a:gd name="connsiteX0" fmla="*/ 0 w 887823"/>
              <a:gd name="connsiteY0" fmla="*/ 95157 h 95157"/>
              <a:gd name="connsiteX1" fmla="*/ 238215 w 887823"/>
              <a:gd name="connsiteY1" fmla="*/ 75769 h 95157"/>
              <a:gd name="connsiteX2" fmla="*/ 422444 w 887823"/>
              <a:gd name="connsiteY2" fmla="*/ 67816 h 95157"/>
              <a:gd name="connsiteX3" fmla="*/ 314622 w 887823"/>
              <a:gd name="connsiteY3" fmla="*/ 13856 h 95157"/>
              <a:gd name="connsiteX4" fmla="*/ 664464 w 887823"/>
              <a:gd name="connsiteY4" fmla="*/ 24056 h 95157"/>
              <a:gd name="connsiteX5" fmla="*/ 887823 w 887823"/>
              <a:gd name="connsiteY5" fmla="*/ 56072 h 95157"/>
              <a:gd name="connsiteX0" fmla="*/ 0 w 887823"/>
              <a:gd name="connsiteY0" fmla="*/ 81380 h 81380"/>
              <a:gd name="connsiteX1" fmla="*/ 238215 w 887823"/>
              <a:gd name="connsiteY1" fmla="*/ 61992 h 81380"/>
              <a:gd name="connsiteX2" fmla="*/ 422444 w 887823"/>
              <a:gd name="connsiteY2" fmla="*/ 54039 h 81380"/>
              <a:gd name="connsiteX3" fmla="*/ 314622 w 887823"/>
              <a:gd name="connsiteY3" fmla="*/ 79 h 81380"/>
              <a:gd name="connsiteX4" fmla="*/ 887823 w 887823"/>
              <a:gd name="connsiteY4" fmla="*/ 42295 h 81380"/>
              <a:gd name="connsiteX0" fmla="*/ 0 w 887823"/>
              <a:gd name="connsiteY0" fmla="*/ 83651 h 83651"/>
              <a:gd name="connsiteX1" fmla="*/ 238215 w 887823"/>
              <a:gd name="connsiteY1" fmla="*/ 64263 h 83651"/>
              <a:gd name="connsiteX2" fmla="*/ 422444 w 887823"/>
              <a:gd name="connsiteY2" fmla="*/ 56310 h 83651"/>
              <a:gd name="connsiteX3" fmla="*/ 314622 w 887823"/>
              <a:gd name="connsiteY3" fmla="*/ 2350 h 83651"/>
              <a:gd name="connsiteX4" fmla="*/ 887823 w 887823"/>
              <a:gd name="connsiteY4" fmla="*/ 44566 h 83651"/>
              <a:gd name="connsiteX0" fmla="*/ 0 w 887823"/>
              <a:gd name="connsiteY0" fmla="*/ 83651 h 83651"/>
              <a:gd name="connsiteX1" fmla="*/ 422444 w 887823"/>
              <a:gd name="connsiteY1" fmla="*/ 56310 h 83651"/>
              <a:gd name="connsiteX2" fmla="*/ 314622 w 887823"/>
              <a:gd name="connsiteY2" fmla="*/ 2350 h 83651"/>
              <a:gd name="connsiteX3" fmla="*/ 887823 w 887823"/>
              <a:gd name="connsiteY3" fmla="*/ 44566 h 83651"/>
              <a:gd name="connsiteX0" fmla="*/ 0 w 887823"/>
              <a:gd name="connsiteY0" fmla="*/ 82138 h 90190"/>
              <a:gd name="connsiteX1" fmla="*/ 389416 w 887823"/>
              <a:gd name="connsiteY1" fmla="*/ 85839 h 90190"/>
              <a:gd name="connsiteX2" fmla="*/ 314622 w 887823"/>
              <a:gd name="connsiteY2" fmla="*/ 837 h 90190"/>
              <a:gd name="connsiteX3" fmla="*/ 887823 w 887823"/>
              <a:gd name="connsiteY3" fmla="*/ 43053 h 90190"/>
              <a:gd name="connsiteX0" fmla="*/ 0 w 887823"/>
              <a:gd name="connsiteY0" fmla="*/ 82318 h 90370"/>
              <a:gd name="connsiteX1" fmla="*/ 389416 w 887823"/>
              <a:gd name="connsiteY1" fmla="*/ 86019 h 90370"/>
              <a:gd name="connsiteX2" fmla="*/ 314622 w 887823"/>
              <a:gd name="connsiteY2" fmla="*/ 1017 h 90370"/>
              <a:gd name="connsiteX3" fmla="*/ 887823 w 887823"/>
              <a:gd name="connsiteY3" fmla="*/ 43233 h 90370"/>
              <a:gd name="connsiteX0" fmla="*/ 0 w 887823"/>
              <a:gd name="connsiteY0" fmla="*/ 65881 h 73933"/>
              <a:gd name="connsiteX1" fmla="*/ 389416 w 887823"/>
              <a:gd name="connsiteY1" fmla="*/ 69582 h 73933"/>
              <a:gd name="connsiteX2" fmla="*/ 291637 w 887823"/>
              <a:gd name="connsiteY2" fmla="*/ 1831 h 73933"/>
              <a:gd name="connsiteX3" fmla="*/ 887823 w 887823"/>
              <a:gd name="connsiteY3" fmla="*/ 26796 h 73933"/>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Lst>
            <a:ahLst/>
            <a:cxnLst>
              <a:cxn ang="0">
                <a:pos x="connsiteX0" y="connsiteY0"/>
              </a:cxn>
              <a:cxn ang="0">
                <a:pos x="connsiteX1" y="connsiteY1"/>
              </a:cxn>
              <a:cxn ang="0">
                <a:pos x="connsiteX2" y="connsiteY2"/>
              </a:cxn>
              <a:cxn ang="0">
                <a:pos x="connsiteX3" y="connsiteY3"/>
              </a:cxn>
            </a:cxnLst>
            <a:rect l="l" t="t" r="r" b="b"/>
            <a:pathLst>
              <a:path w="893569" h="96070">
                <a:moveTo>
                  <a:pt x="0" y="96070"/>
                </a:moveTo>
                <a:cubicBezTo>
                  <a:pt x="113866" y="58029"/>
                  <a:pt x="342725" y="83132"/>
                  <a:pt x="395162" y="69582"/>
                </a:cubicBezTo>
                <a:cubicBezTo>
                  <a:pt x="416153" y="39509"/>
                  <a:pt x="214315" y="8962"/>
                  <a:pt x="297383" y="1831"/>
                </a:cubicBezTo>
                <a:cubicBezTo>
                  <a:pt x="380451" y="-5300"/>
                  <a:pt x="774152" y="9535"/>
                  <a:pt x="893569" y="26796"/>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5" name="フリーフォーム 1054"/>
          <p:cNvSpPr/>
          <p:nvPr/>
        </p:nvSpPr>
        <p:spPr>
          <a:xfrm>
            <a:off x="6720030" y="2701349"/>
            <a:ext cx="851297" cy="338138"/>
          </a:xfrm>
          <a:custGeom>
            <a:avLst/>
            <a:gdLst>
              <a:gd name="connsiteX0" fmla="*/ 0 w 785813"/>
              <a:gd name="connsiteY0" fmla="*/ 0 h 338138"/>
              <a:gd name="connsiteX1" fmla="*/ 242888 w 785813"/>
              <a:gd name="connsiteY1" fmla="*/ 142875 h 338138"/>
              <a:gd name="connsiteX2" fmla="*/ 200025 w 785813"/>
              <a:gd name="connsiteY2" fmla="*/ 257175 h 338138"/>
              <a:gd name="connsiteX3" fmla="*/ 785813 w 785813"/>
              <a:gd name="connsiteY3" fmla="*/ 338138 h 338138"/>
            </a:gdLst>
            <a:ahLst/>
            <a:cxnLst>
              <a:cxn ang="0">
                <a:pos x="connsiteX0" y="connsiteY0"/>
              </a:cxn>
              <a:cxn ang="0">
                <a:pos x="connsiteX1" y="connsiteY1"/>
              </a:cxn>
              <a:cxn ang="0">
                <a:pos x="connsiteX2" y="connsiteY2"/>
              </a:cxn>
              <a:cxn ang="0">
                <a:pos x="connsiteX3" y="connsiteY3"/>
              </a:cxn>
            </a:cxnLst>
            <a:rect l="l" t="t" r="r" b="b"/>
            <a:pathLst>
              <a:path w="785813" h="338138">
                <a:moveTo>
                  <a:pt x="0" y="0"/>
                </a:moveTo>
                <a:cubicBezTo>
                  <a:pt x="104775" y="50006"/>
                  <a:pt x="209551" y="100013"/>
                  <a:pt x="242888" y="142875"/>
                </a:cubicBezTo>
                <a:cubicBezTo>
                  <a:pt x="276225" y="185737"/>
                  <a:pt x="109538" y="224631"/>
                  <a:pt x="200025" y="257175"/>
                </a:cubicBezTo>
                <a:cubicBezTo>
                  <a:pt x="290512" y="289719"/>
                  <a:pt x="538162" y="313928"/>
                  <a:pt x="785813" y="338138"/>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6" name="フリーフォーム 1055"/>
          <p:cNvSpPr/>
          <p:nvPr/>
        </p:nvSpPr>
        <p:spPr>
          <a:xfrm>
            <a:off x="7205012" y="2734687"/>
            <a:ext cx="686197" cy="247254"/>
          </a:xfrm>
          <a:custGeom>
            <a:avLst/>
            <a:gdLst>
              <a:gd name="connsiteX0" fmla="*/ 633413 w 633413"/>
              <a:gd name="connsiteY0" fmla="*/ 228600 h 228600"/>
              <a:gd name="connsiteX1" fmla="*/ 533400 w 633413"/>
              <a:gd name="connsiteY1" fmla="*/ 52387 h 228600"/>
              <a:gd name="connsiteX2" fmla="*/ 95250 w 633413"/>
              <a:gd name="connsiteY2" fmla="*/ 119062 h 228600"/>
              <a:gd name="connsiteX3" fmla="*/ 0 w 633413"/>
              <a:gd name="connsiteY3" fmla="*/ 0 h 228600"/>
            </a:gdLst>
            <a:ahLst/>
            <a:cxnLst>
              <a:cxn ang="0">
                <a:pos x="connsiteX0" y="connsiteY0"/>
              </a:cxn>
              <a:cxn ang="0">
                <a:pos x="connsiteX1" y="connsiteY1"/>
              </a:cxn>
              <a:cxn ang="0">
                <a:pos x="connsiteX2" y="connsiteY2"/>
              </a:cxn>
              <a:cxn ang="0">
                <a:pos x="connsiteX3" y="connsiteY3"/>
              </a:cxn>
            </a:cxnLst>
            <a:rect l="l" t="t" r="r" b="b"/>
            <a:pathLst>
              <a:path w="633413" h="228600">
                <a:moveTo>
                  <a:pt x="633413" y="228600"/>
                </a:moveTo>
                <a:cubicBezTo>
                  <a:pt x="628253" y="149621"/>
                  <a:pt x="623094" y="70643"/>
                  <a:pt x="533400" y="52387"/>
                </a:cubicBezTo>
                <a:cubicBezTo>
                  <a:pt x="443706" y="34131"/>
                  <a:pt x="184150" y="127793"/>
                  <a:pt x="95250" y="119062"/>
                </a:cubicBezTo>
                <a:cubicBezTo>
                  <a:pt x="6350" y="110331"/>
                  <a:pt x="3175" y="55165"/>
                  <a:pt x="0" y="0"/>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7" name="フリーフォーム 1056"/>
          <p:cNvSpPr/>
          <p:nvPr/>
        </p:nvSpPr>
        <p:spPr>
          <a:xfrm>
            <a:off x="7535209" y="2516336"/>
            <a:ext cx="626005" cy="158441"/>
          </a:xfrm>
          <a:custGeom>
            <a:avLst/>
            <a:gdLst>
              <a:gd name="connsiteX0" fmla="*/ 0 w 577850"/>
              <a:gd name="connsiteY0" fmla="*/ 32617 h 158441"/>
              <a:gd name="connsiteX1" fmla="*/ 298450 w 577850"/>
              <a:gd name="connsiteY1" fmla="*/ 7217 h 158441"/>
              <a:gd name="connsiteX2" fmla="*/ 311150 w 577850"/>
              <a:gd name="connsiteY2" fmla="*/ 146917 h 158441"/>
              <a:gd name="connsiteX3" fmla="*/ 577850 w 577850"/>
              <a:gd name="connsiteY3" fmla="*/ 140567 h 158441"/>
            </a:gdLst>
            <a:ahLst/>
            <a:cxnLst>
              <a:cxn ang="0">
                <a:pos x="connsiteX0" y="connsiteY0"/>
              </a:cxn>
              <a:cxn ang="0">
                <a:pos x="connsiteX1" y="connsiteY1"/>
              </a:cxn>
              <a:cxn ang="0">
                <a:pos x="connsiteX2" y="connsiteY2"/>
              </a:cxn>
              <a:cxn ang="0">
                <a:pos x="connsiteX3" y="connsiteY3"/>
              </a:cxn>
            </a:cxnLst>
            <a:rect l="l" t="t" r="r" b="b"/>
            <a:pathLst>
              <a:path w="577850" h="158441">
                <a:moveTo>
                  <a:pt x="0" y="32617"/>
                </a:moveTo>
                <a:cubicBezTo>
                  <a:pt x="123296" y="10392"/>
                  <a:pt x="246592" y="-11833"/>
                  <a:pt x="298450" y="7217"/>
                </a:cubicBezTo>
                <a:cubicBezTo>
                  <a:pt x="350308" y="26267"/>
                  <a:pt x="264583" y="124692"/>
                  <a:pt x="311150" y="146917"/>
                </a:cubicBezTo>
                <a:cubicBezTo>
                  <a:pt x="357717" y="169142"/>
                  <a:pt x="467783" y="154854"/>
                  <a:pt x="577850" y="140567"/>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61" name="円/楕円 1060"/>
          <p:cNvSpPr/>
          <p:nvPr/>
        </p:nvSpPr>
        <p:spPr>
          <a:xfrm>
            <a:off x="6241641" y="2581574"/>
            <a:ext cx="78000" cy="72000"/>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2" name="円/楕円 1061"/>
          <p:cNvSpPr/>
          <p:nvPr/>
        </p:nvSpPr>
        <p:spPr>
          <a:xfrm>
            <a:off x="6907790" y="2523749"/>
            <a:ext cx="78000" cy="72000"/>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3" name="角丸四角形 1062"/>
          <p:cNvSpPr/>
          <p:nvPr/>
        </p:nvSpPr>
        <p:spPr>
          <a:xfrm>
            <a:off x="7131496" y="2693825"/>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65" name="円/楕円 1064"/>
          <p:cNvSpPr/>
          <p:nvPr/>
        </p:nvSpPr>
        <p:spPr>
          <a:xfrm>
            <a:off x="6973254" y="2529721"/>
            <a:ext cx="78000" cy="72000"/>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8" name="フリーフォーム 1067"/>
          <p:cNvSpPr/>
          <p:nvPr/>
        </p:nvSpPr>
        <p:spPr>
          <a:xfrm flipV="1">
            <a:off x="5106780" y="2778702"/>
            <a:ext cx="769857" cy="186167"/>
          </a:xfrm>
          <a:custGeom>
            <a:avLst/>
            <a:gdLst>
              <a:gd name="connsiteX0" fmla="*/ 0 w 621203"/>
              <a:gd name="connsiteY0" fmla="*/ 0 h 285750"/>
              <a:gd name="connsiteX1" fmla="*/ 142875 w 621203"/>
              <a:gd name="connsiteY1" fmla="*/ 85725 h 285750"/>
              <a:gd name="connsiteX2" fmla="*/ 47625 w 621203"/>
              <a:gd name="connsiteY2" fmla="*/ 209550 h 285750"/>
              <a:gd name="connsiteX3" fmla="*/ 533400 w 621203"/>
              <a:gd name="connsiteY3" fmla="*/ 219075 h 285750"/>
              <a:gd name="connsiteX4" fmla="*/ 619125 w 621203"/>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07206 w 619125"/>
              <a:gd name="connsiteY3" fmla="*/ 216693 h 285750"/>
              <a:gd name="connsiteX4" fmla="*/ 619125 w 619125"/>
              <a:gd name="connsiteY4" fmla="*/ 285750 h 285750"/>
              <a:gd name="connsiteX0" fmla="*/ 0 w 595312"/>
              <a:gd name="connsiteY0" fmla="*/ 0 h 254794"/>
              <a:gd name="connsiteX1" fmla="*/ 142875 w 595312"/>
              <a:gd name="connsiteY1" fmla="*/ 85725 h 254794"/>
              <a:gd name="connsiteX2" fmla="*/ 47625 w 595312"/>
              <a:gd name="connsiteY2" fmla="*/ 209550 h 254794"/>
              <a:gd name="connsiteX3" fmla="*/ 507206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57881 w 757237"/>
              <a:gd name="connsiteY2" fmla="*/ 127574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57881 w 757237"/>
              <a:gd name="connsiteY2" fmla="*/ 127574 h 202406"/>
              <a:gd name="connsiteX3" fmla="*/ 521493 w 757237"/>
              <a:gd name="connsiteY3" fmla="*/ 161924 h 202406"/>
              <a:gd name="connsiteX4" fmla="*/ 757237 w 757237"/>
              <a:gd name="connsiteY4" fmla="*/ 202406 h 202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237" h="202406">
                <a:moveTo>
                  <a:pt x="0" y="0"/>
                </a:moveTo>
                <a:cubicBezTo>
                  <a:pt x="96256" y="40701"/>
                  <a:pt x="261820" y="12075"/>
                  <a:pt x="304800" y="33337"/>
                </a:cubicBezTo>
                <a:cubicBezTo>
                  <a:pt x="347780" y="54599"/>
                  <a:pt x="221766" y="106143"/>
                  <a:pt x="257881" y="127574"/>
                </a:cubicBezTo>
                <a:cubicBezTo>
                  <a:pt x="293996" y="149005"/>
                  <a:pt x="442118" y="161527"/>
                  <a:pt x="521493" y="161924"/>
                </a:cubicBezTo>
                <a:cubicBezTo>
                  <a:pt x="600868" y="162321"/>
                  <a:pt x="702466" y="182562"/>
                  <a:pt x="757237" y="202406"/>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69" name="円/楕円 1068"/>
          <p:cNvSpPr/>
          <p:nvPr/>
        </p:nvSpPr>
        <p:spPr>
          <a:xfrm>
            <a:off x="5905569" y="2753971"/>
            <a:ext cx="78000" cy="7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70" name="正方形/長方形 1069"/>
          <p:cNvSpPr/>
          <p:nvPr/>
        </p:nvSpPr>
        <p:spPr>
          <a:xfrm>
            <a:off x="5056662" y="2671518"/>
            <a:ext cx="817002" cy="189050"/>
          </a:xfrm>
          <a:prstGeom prst="rect">
            <a:avLst/>
          </a:prstGeom>
        </p:spPr>
        <p:txBody>
          <a:bodyPr wrap="none" lIns="95782" tIns="47891" rIns="95782" bIns="47891">
            <a:spAutoFit/>
          </a:bodyPr>
          <a:lstStyle/>
          <a:p>
            <a:pPr algn="ctr"/>
            <a:r>
              <a:rPr lang="ja-JP" altLang="en-US" sz="6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データを自由に利用</a:t>
            </a:r>
          </a:p>
        </p:txBody>
      </p:sp>
      <p:grpSp>
        <p:nvGrpSpPr>
          <p:cNvPr id="12" name="グループ化 11"/>
          <p:cNvGrpSpPr/>
          <p:nvPr/>
        </p:nvGrpSpPr>
        <p:grpSpPr>
          <a:xfrm>
            <a:off x="4008627" y="2571221"/>
            <a:ext cx="724286" cy="180000"/>
            <a:chOff x="3198541" y="3021099"/>
            <a:chExt cx="1125460" cy="279714"/>
          </a:xfrm>
        </p:grpSpPr>
        <p:sp>
          <p:nvSpPr>
            <p:cNvPr id="564" name="円/楕円 563"/>
            <p:cNvSpPr/>
            <p:nvPr/>
          </p:nvSpPr>
          <p:spPr>
            <a:xfrm>
              <a:off x="3296533" y="3074497"/>
              <a:ext cx="195984" cy="183095"/>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6" name="円/楕円 595"/>
            <p:cNvSpPr/>
            <p:nvPr/>
          </p:nvSpPr>
          <p:spPr>
            <a:xfrm>
              <a:off x="3840304" y="3030265"/>
              <a:ext cx="195984" cy="183095"/>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7" name="円/楕円 596"/>
            <p:cNvSpPr/>
            <p:nvPr/>
          </p:nvSpPr>
          <p:spPr>
            <a:xfrm>
              <a:off x="3198541" y="3113849"/>
              <a:ext cx="195984" cy="183095"/>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8" name="円/楕円 597"/>
            <p:cNvSpPr/>
            <p:nvPr/>
          </p:nvSpPr>
          <p:spPr>
            <a:xfrm>
              <a:off x="3921753" y="3093027"/>
              <a:ext cx="195984" cy="183095"/>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9" name="円/楕円 598"/>
            <p:cNvSpPr/>
            <p:nvPr/>
          </p:nvSpPr>
          <p:spPr>
            <a:xfrm>
              <a:off x="3760420" y="3089292"/>
              <a:ext cx="195984" cy="183095"/>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0" name="円/楕円 599"/>
            <p:cNvSpPr/>
            <p:nvPr/>
          </p:nvSpPr>
          <p:spPr>
            <a:xfrm>
              <a:off x="4010370" y="3021099"/>
              <a:ext cx="195984" cy="183095"/>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1" name="円/楕円 600"/>
            <p:cNvSpPr/>
            <p:nvPr/>
          </p:nvSpPr>
          <p:spPr>
            <a:xfrm>
              <a:off x="3532014" y="3053675"/>
              <a:ext cx="195984" cy="183095"/>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2" name="円/楕円 651"/>
            <p:cNvSpPr/>
            <p:nvPr/>
          </p:nvSpPr>
          <p:spPr>
            <a:xfrm>
              <a:off x="3639522" y="3113849"/>
              <a:ext cx="195984" cy="183095"/>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3" name="円/楕円 652"/>
            <p:cNvSpPr/>
            <p:nvPr/>
          </p:nvSpPr>
          <p:spPr>
            <a:xfrm>
              <a:off x="3408387" y="3117718"/>
              <a:ext cx="195984" cy="183095"/>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5" name="円/楕円 654"/>
            <p:cNvSpPr/>
            <p:nvPr/>
          </p:nvSpPr>
          <p:spPr>
            <a:xfrm>
              <a:off x="4128017" y="3111012"/>
              <a:ext cx="195984" cy="183095"/>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3" name="グループ化 12"/>
          <p:cNvGrpSpPr/>
          <p:nvPr/>
        </p:nvGrpSpPr>
        <p:grpSpPr>
          <a:xfrm>
            <a:off x="4367283" y="2600091"/>
            <a:ext cx="724286" cy="282857"/>
            <a:chOff x="3484236" y="3137716"/>
            <a:chExt cx="948305" cy="371275"/>
          </a:xfrm>
        </p:grpSpPr>
        <p:sp>
          <p:nvSpPr>
            <p:cNvPr id="559" name="円/楕円 558"/>
            <p:cNvSpPr/>
            <p:nvPr/>
          </p:nvSpPr>
          <p:spPr>
            <a:xfrm>
              <a:off x="3484236" y="3170398"/>
              <a:ext cx="303433" cy="277322"/>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1" name="円/楕円 560"/>
            <p:cNvSpPr/>
            <p:nvPr/>
          </p:nvSpPr>
          <p:spPr>
            <a:xfrm>
              <a:off x="3939403" y="3137716"/>
              <a:ext cx="303433" cy="277322"/>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2" name="円/楕円 561"/>
            <p:cNvSpPr/>
            <p:nvPr/>
          </p:nvSpPr>
          <p:spPr>
            <a:xfrm>
              <a:off x="4129108" y="3227818"/>
              <a:ext cx="303433" cy="277322"/>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3" name="円/楕円 562"/>
            <p:cNvSpPr/>
            <p:nvPr/>
          </p:nvSpPr>
          <p:spPr>
            <a:xfrm>
              <a:off x="3721438" y="3231669"/>
              <a:ext cx="303433" cy="277322"/>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66" name="正方形/長方形 965"/>
          <p:cNvSpPr/>
          <p:nvPr/>
        </p:nvSpPr>
        <p:spPr>
          <a:xfrm>
            <a:off x="5990081" y="3131142"/>
            <a:ext cx="1522324"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分析・シミュレーション</a:t>
            </a:r>
            <a:endParaRPr lang="ja-JP" altLang="en-US" sz="1200" dirty="0">
              <a:solidFill>
                <a:schemeClr val="bg1">
                  <a:lumMod val="50000"/>
                </a:schemeClr>
              </a:solidFill>
            </a:endParaRPr>
          </a:p>
        </p:txBody>
      </p:sp>
      <p:grpSp>
        <p:nvGrpSpPr>
          <p:cNvPr id="3" name="グループ化 2"/>
          <p:cNvGrpSpPr/>
          <p:nvPr/>
        </p:nvGrpSpPr>
        <p:grpSpPr>
          <a:xfrm>
            <a:off x="3389619" y="2736747"/>
            <a:ext cx="1774331" cy="476778"/>
            <a:chOff x="2687514" y="4140658"/>
            <a:chExt cx="2074982" cy="615860"/>
          </a:xfrm>
        </p:grpSpPr>
        <p:sp>
          <p:nvSpPr>
            <p:cNvPr id="909" name="円/楕円 908"/>
            <p:cNvSpPr/>
            <p:nvPr/>
          </p:nvSpPr>
          <p:spPr>
            <a:xfrm>
              <a:off x="3465615" y="4140658"/>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4" name="円/楕円 913"/>
            <p:cNvSpPr/>
            <p:nvPr/>
          </p:nvSpPr>
          <p:spPr>
            <a:xfrm>
              <a:off x="3744422" y="4147661"/>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7" name="円/楕円 916"/>
            <p:cNvSpPr/>
            <p:nvPr/>
          </p:nvSpPr>
          <p:spPr>
            <a:xfrm>
              <a:off x="4143090" y="4262079"/>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1" name="円/楕円 920"/>
            <p:cNvSpPr/>
            <p:nvPr/>
          </p:nvSpPr>
          <p:spPr>
            <a:xfrm>
              <a:off x="3570543" y="4153131"/>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2" name="円/楕円 921"/>
            <p:cNvSpPr/>
            <p:nvPr/>
          </p:nvSpPr>
          <p:spPr>
            <a:xfrm>
              <a:off x="3864837" y="4188095"/>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4" name="円/楕円 923"/>
            <p:cNvSpPr/>
            <p:nvPr/>
          </p:nvSpPr>
          <p:spPr>
            <a:xfrm>
              <a:off x="2687514" y="4469538"/>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1" name="円/楕円 900"/>
            <p:cNvSpPr/>
            <p:nvPr/>
          </p:nvSpPr>
          <p:spPr>
            <a:xfrm>
              <a:off x="3298585" y="4204948"/>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2" name="円/楕円 901"/>
            <p:cNvSpPr/>
            <p:nvPr/>
          </p:nvSpPr>
          <p:spPr>
            <a:xfrm>
              <a:off x="4367563" y="4276760"/>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3" name="円/楕円 902"/>
            <p:cNvSpPr/>
            <p:nvPr/>
          </p:nvSpPr>
          <p:spPr>
            <a:xfrm>
              <a:off x="2996339" y="4265781"/>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5" name="円/楕円 904"/>
            <p:cNvSpPr/>
            <p:nvPr/>
          </p:nvSpPr>
          <p:spPr>
            <a:xfrm>
              <a:off x="3673514" y="4258115"/>
              <a:ext cx="228042" cy="23250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8" name="円/楕円 907"/>
            <p:cNvSpPr/>
            <p:nvPr/>
          </p:nvSpPr>
          <p:spPr>
            <a:xfrm>
              <a:off x="2790893" y="4335679"/>
              <a:ext cx="195464" cy="199293"/>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5" name="円/楕円 884"/>
            <p:cNvSpPr/>
            <p:nvPr/>
          </p:nvSpPr>
          <p:spPr>
            <a:xfrm>
              <a:off x="3177703" y="4369091"/>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7" name="円/楕円 886"/>
            <p:cNvSpPr/>
            <p:nvPr/>
          </p:nvSpPr>
          <p:spPr>
            <a:xfrm>
              <a:off x="3913069" y="430291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8" name="円/楕円 887"/>
            <p:cNvSpPr/>
            <p:nvPr/>
          </p:nvSpPr>
          <p:spPr>
            <a:xfrm>
              <a:off x="2856738" y="4404123"/>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0" name="円/楕円 889"/>
            <p:cNvSpPr/>
            <p:nvPr/>
          </p:nvSpPr>
          <p:spPr>
            <a:xfrm>
              <a:off x="4172265" y="4402835"/>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設備</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1" name="円/楕円 890"/>
            <p:cNvSpPr/>
            <p:nvPr/>
          </p:nvSpPr>
          <p:spPr>
            <a:xfrm>
              <a:off x="3426499" y="4283523"/>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経営</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2" name="円/楕円 891"/>
            <p:cNvSpPr/>
            <p:nvPr/>
          </p:nvSpPr>
          <p:spPr>
            <a:xfrm>
              <a:off x="3684933" y="438595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4" name="円/楕円 893"/>
            <p:cNvSpPr/>
            <p:nvPr/>
          </p:nvSpPr>
          <p:spPr>
            <a:xfrm>
              <a:off x="4460096" y="445411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運転</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77" name="正方形/長方形 976"/>
          <p:cNvSpPr/>
          <p:nvPr/>
        </p:nvSpPr>
        <p:spPr>
          <a:xfrm>
            <a:off x="3425874" y="3131142"/>
            <a:ext cx="1317139"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シェアされたデータ</a:t>
            </a:r>
          </a:p>
        </p:txBody>
      </p:sp>
      <p:grpSp>
        <p:nvGrpSpPr>
          <p:cNvPr id="998" name="グループ化 997"/>
          <p:cNvGrpSpPr/>
          <p:nvPr/>
        </p:nvGrpSpPr>
        <p:grpSpPr>
          <a:xfrm>
            <a:off x="1764916" y="2835873"/>
            <a:ext cx="843639" cy="2376388"/>
            <a:chOff x="2541835" y="2385936"/>
            <a:chExt cx="986589" cy="3069676"/>
          </a:xfrm>
        </p:grpSpPr>
        <p:sp>
          <p:nvSpPr>
            <p:cNvPr id="999" name="円/楕円 998"/>
            <p:cNvSpPr/>
            <p:nvPr/>
          </p:nvSpPr>
          <p:spPr>
            <a:xfrm>
              <a:off x="3184921" y="5005977"/>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0" name="円/楕円 999"/>
            <p:cNvSpPr/>
            <p:nvPr/>
          </p:nvSpPr>
          <p:spPr>
            <a:xfrm>
              <a:off x="2766394" y="4307393"/>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1" name="円/楕円 1000"/>
            <p:cNvSpPr/>
            <p:nvPr/>
          </p:nvSpPr>
          <p:spPr>
            <a:xfrm>
              <a:off x="3478024" y="5405212"/>
              <a:ext cx="50400" cy="50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2" name="円/楕円 1001"/>
            <p:cNvSpPr/>
            <p:nvPr/>
          </p:nvSpPr>
          <p:spPr>
            <a:xfrm>
              <a:off x="3136219" y="4669593"/>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3" name="円/楕円 1002"/>
            <p:cNvSpPr/>
            <p:nvPr/>
          </p:nvSpPr>
          <p:spPr>
            <a:xfrm>
              <a:off x="3321722" y="5239171"/>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4" name="円/楕円 1003"/>
            <p:cNvSpPr/>
            <p:nvPr/>
          </p:nvSpPr>
          <p:spPr>
            <a:xfrm>
              <a:off x="3316768" y="5076202"/>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8" name="円/楕円 1007"/>
            <p:cNvSpPr/>
            <p:nvPr/>
          </p:nvSpPr>
          <p:spPr>
            <a:xfrm>
              <a:off x="2872533" y="4619193"/>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9" name="円/楕円 1008"/>
            <p:cNvSpPr/>
            <p:nvPr/>
          </p:nvSpPr>
          <p:spPr>
            <a:xfrm>
              <a:off x="3076024" y="4825232"/>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0" name="円/楕円 1009"/>
            <p:cNvSpPr/>
            <p:nvPr/>
          </p:nvSpPr>
          <p:spPr>
            <a:xfrm>
              <a:off x="2966133" y="4304331"/>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2" name="円/楕円 1011"/>
            <p:cNvSpPr/>
            <p:nvPr/>
          </p:nvSpPr>
          <p:spPr>
            <a:xfrm>
              <a:off x="2665595" y="3958759"/>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3" name="円/楕円 1012"/>
            <p:cNvSpPr/>
            <p:nvPr/>
          </p:nvSpPr>
          <p:spPr>
            <a:xfrm>
              <a:off x="2970235" y="4051337"/>
              <a:ext cx="228042" cy="23250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5" name="円/楕円 1014"/>
            <p:cNvSpPr/>
            <p:nvPr/>
          </p:nvSpPr>
          <p:spPr>
            <a:xfrm>
              <a:off x="2709644" y="3413489"/>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6" name="円/楕円 1015"/>
            <p:cNvSpPr/>
            <p:nvPr/>
          </p:nvSpPr>
          <p:spPr>
            <a:xfrm>
              <a:off x="2541835" y="3107931"/>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7" name="円/楕円 1016"/>
            <p:cNvSpPr/>
            <p:nvPr/>
          </p:nvSpPr>
          <p:spPr>
            <a:xfrm>
              <a:off x="2891006" y="3753893"/>
              <a:ext cx="260619" cy="26572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8" name="円/楕円 1017"/>
            <p:cNvSpPr/>
            <p:nvPr/>
          </p:nvSpPr>
          <p:spPr>
            <a:xfrm>
              <a:off x="2928498" y="2385936"/>
              <a:ext cx="325774" cy="332162"/>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設備</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9" name="円/楕円 1018"/>
            <p:cNvSpPr/>
            <p:nvPr/>
          </p:nvSpPr>
          <p:spPr>
            <a:xfrm>
              <a:off x="2603881" y="3753893"/>
              <a:ext cx="260619" cy="26572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経営</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0" name="円/楕円 1019"/>
            <p:cNvSpPr/>
            <p:nvPr/>
          </p:nvSpPr>
          <p:spPr>
            <a:xfrm>
              <a:off x="2945938" y="3157755"/>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1" name="円/楕円 1020"/>
            <p:cNvSpPr/>
            <p:nvPr/>
          </p:nvSpPr>
          <p:spPr>
            <a:xfrm>
              <a:off x="2860845" y="2789852"/>
              <a:ext cx="325774" cy="332162"/>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運転</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8" name="グループ化 17"/>
          <p:cNvGrpSpPr/>
          <p:nvPr/>
        </p:nvGrpSpPr>
        <p:grpSpPr>
          <a:xfrm>
            <a:off x="2681614" y="3265259"/>
            <a:ext cx="412789" cy="1704710"/>
            <a:chOff x="1988362" y="4571363"/>
            <a:chExt cx="533450" cy="2386594"/>
          </a:xfrm>
        </p:grpSpPr>
        <p:sp>
          <p:nvSpPr>
            <p:cNvPr id="983" name="円/楕円 982"/>
            <p:cNvSpPr/>
            <p:nvPr/>
          </p:nvSpPr>
          <p:spPr>
            <a:xfrm>
              <a:off x="2449166" y="6885957"/>
              <a:ext cx="72000" cy="72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4" name="円/楕円 983"/>
            <p:cNvSpPr/>
            <p:nvPr/>
          </p:nvSpPr>
          <p:spPr>
            <a:xfrm>
              <a:off x="2274694" y="6459944"/>
              <a:ext cx="108000" cy="108000"/>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6" name="円/楕円 985"/>
            <p:cNvSpPr/>
            <p:nvPr/>
          </p:nvSpPr>
          <p:spPr>
            <a:xfrm>
              <a:off x="2308710" y="6685953"/>
              <a:ext cx="108000" cy="108000"/>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7" name="円/楕円 986"/>
            <p:cNvSpPr/>
            <p:nvPr/>
          </p:nvSpPr>
          <p:spPr>
            <a:xfrm>
              <a:off x="2317308" y="5771180"/>
              <a:ext cx="180000" cy="180000"/>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8" name="円/楕円 987"/>
            <p:cNvSpPr/>
            <p:nvPr/>
          </p:nvSpPr>
          <p:spPr>
            <a:xfrm>
              <a:off x="2141098" y="6554518"/>
              <a:ext cx="108000" cy="108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9" name="円/楕円 988"/>
            <p:cNvSpPr/>
            <p:nvPr/>
          </p:nvSpPr>
          <p:spPr>
            <a:xfrm>
              <a:off x="2227574" y="6027194"/>
              <a:ext cx="162992" cy="164954"/>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1" name="円/楕円 990"/>
            <p:cNvSpPr/>
            <p:nvPr/>
          </p:nvSpPr>
          <p:spPr>
            <a:xfrm>
              <a:off x="2005818" y="5908590"/>
              <a:ext cx="162992" cy="164954"/>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2" name="円/楕円 991"/>
            <p:cNvSpPr/>
            <p:nvPr/>
          </p:nvSpPr>
          <p:spPr>
            <a:xfrm>
              <a:off x="2141098" y="6256041"/>
              <a:ext cx="162992" cy="164954"/>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4" name="円/楕円 993"/>
            <p:cNvSpPr/>
            <p:nvPr/>
          </p:nvSpPr>
          <p:spPr>
            <a:xfrm>
              <a:off x="2140591" y="5239500"/>
              <a:ext cx="299496" cy="29579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6" name="円/楕円 995"/>
            <p:cNvSpPr/>
            <p:nvPr/>
          </p:nvSpPr>
          <p:spPr>
            <a:xfrm>
              <a:off x="1988362" y="5568002"/>
              <a:ext cx="252000" cy="252000"/>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7" name="円/楕円 996"/>
            <p:cNvSpPr/>
            <p:nvPr/>
          </p:nvSpPr>
          <p:spPr>
            <a:xfrm>
              <a:off x="2003206" y="4932576"/>
              <a:ext cx="299496" cy="295790"/>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2" name="円/楕円 1021"/>
            <p:cNvSpPr/>
            <p:nvPr/>
          </p:nvSpPr>
          <p:spPr>
            <a:xfrm>
              <a:off x="2197812" y="4571363"/>
              <a:ext cx="324000" cy="324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5" name="二等辺三角形 14"/>
          <p:cNvSpPr/>
          <p:nvPr/>
        </p:nvSpPr>
        <p:spPr bwMode="gray">
          <a:xfrm rot="3467494">
            <a:off x="2511833" y="5855793"/>
            <a:ext cx="95502" cy="392452"/>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23" name="二等辺三角形 1022"/>
          <p:cNvSpPr/>
          <p:nvPr/>
        </p:nvSpPr>
        <p:spPr bwMode="gray">
          <a:xfrm rot="2318374">
            <a:off x="3997185" y="5800625"/>
            <a:ext cx="103461" cy="362264"/>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24" name="二等辺三角形 1023"/>
          <p:cNvSpPr/>
          <p:nvPr/>
        </p:nvSpPr>
        <p:spPr bwMode="gray">
          <a:xfrm>
            <a:off x="6806080" y="5865623"/>
            <a:ext cx="103461" cy="269511"/>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58" name="二等辺三角形 1057"/>
          <p:cNvSpPr/>
          <p:nvPr/>
        </p:nvSpPr>
        <p:spPr bwMode="gray">
          <a:xfrm rot="17804104">
            <a:off x="8695498" y="5571868"/>
            <a:ext cx="95502" cy="350997"/>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957" name="角丸四角形 956"/>
          <p:cNvSpPr/>
          <p:nvPr/>
        </p:nvSpPr>
        <p:spPr>
          <a:xfrm>
            <a:off x="3725272" y="6089880"/>
            <a:ext cx="1130133"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人の実行支援</a:t>
            </a:r>
          </a:p>
        </p:txBody>
      </p:sp>
      <p:sp>
        <p:nvSpPr>
          <p:cNvPr id="958" name="角丸四角形 957"/>
          <p:cNvSpPr/>
          <p:nvPr/>
        </p:nvSpPr>
        <p:spPr>
          <a:xfrm>
            <a:off x="6362978" y="6089880"/>
            <a:ext cx="1385441"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センターコントロール</a:t>
            </a:r>
          </a:p>
        </p:txBody>
      </p:sp>
      <p:sp>
        <p:nvSpPr>
          <p:cNvPr id="429" name="角丸四角形 428"/>
          <p:cNvSpPr/>
          <p:nvPr/>
        </p:nvSpPr>
        <p:spPr>
          <a:xfrm>
            <a:off x="8841876" y="5762573"/>
            <a:ext cx="1693089"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ビジネスコラボレーション</a:t>
            </a:r>
          </a:p>
        </p:txBody>
      </p:sp>
      <p:sp>
        <p:nvSpPr>
          <p:cNvPr id="431" name="角丸四角形 430"/>
          <p:cNvSpPr/>
          <p:nvPr/>
        </p:nvSpPr>
        <p:spPr>
          <a:xfrm>
            <a:off x="1757373" y="6089880"/>
            <a:ext cx="701921"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自動化</a:t>
            </a:r>
          </a:p>
        </p:txBody>
      </p:sp>
      <p:sp>
        <p:nvSpPr>
          <p:cNvPr id="417" name="ハート 416"/>
          <p:cNvSpPr/>
          <p:nvPr/>
        </p:nvSpPr>
        <p:spPr>
          <a:xfrm>
            <a:off x="8074790" y="5477787"/>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18" name="ハート 417"/>
          <p:cNvSpPr/>
          <p:nvPr/>
        </p:nvSpPr>
        <p:spPr>
          <a:xfrm>
            <a:off x="6824443" y="5608426"/>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19" name="ハート 418"/>
          <p:cNvSpPr/>
          <p:nvPr/>
        </p:nvSpPr>
        <p:spPr>
          <a:xfrm>
            <a:off x="4212254" y="5804320"/>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6360928" y="6403493"/>
            <a:ext cx="2071227" cy="315305"/>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少数の専門家が、現在の状況をリアルタイムに把握しながら、最適な意思決定を行う。</a:t>
            </a:r>
            <a:endParaRPr lang="ja-JP" altLang="en-US" sz="800" dirty="0"/>
          </a:p>
        </p:txBody>
      </p:sp>
      <p:sp>
        <p:nvSpPr>
          <p:cNvPr id="6" name="正方形/長方形 5"/>
          <p:cNvSpPr/>
          <p:nvPr/>
        </p:nvSpPr>
        <p:spPr>
          <a:xfrm>
            <a:off x="8845784" y="6076083"/>
            <a:ext cx="1842047" cy="561527"/>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企業内の部門間または企業間でお互いのバリューチェーンをシンクロさせ、ビジネスルールに基づいた、双方の利益を最大化する協業を行う。</a:t>
            </a:r>
            <a:endParaRPr lang="ja-JP" altLang="en-US" sz="800" dirty="0"/>
          </a:p>
        </p:txBody>
      </p:sp>
      <p:sp>
        <p:nvSpPr>
          <p:cNvPr id="7" name="正方形/長方形 6"/>
          <p:cNvSpPr/>
          <p:nvPr/>
        </p:nvSpPr>
        <p:spPr>
          <a:xfrm>
            <a:off x="3725272" y="6403492"/>
            <a:ext cx="2092755" cy="438416"/>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従来の担当者が経験と勘で行っていたことを補完し、より効率的かつ、より付加価値のある業務にシフトさせる。</a:t>
            </a:r>
            <a:endParaRPr lang="ja-JP" altLang="en-US" sz="800" dirty="0"/>
          </a:p>
        </p:txBody>
      </p:sp>
      <p:sp>
        <p:nvSpPr>
          <p:cNvPr id="9" name="正方形/長方形 8"/>
          <p:cNvSpPr/>
          <p:nvPr/>
        </p:nvSpPr>
        <p:spPr>
          <a:xfrm>
            <a:off x="1727647" y="6403493"/>
            <a:ext cx="1572059" cy="315305"/>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従来の担当者が行っていたことを自律的に実施し、無人化する。</a:t>
            </a:r>
            <a:endParaRPr lang="ja-JP" altLang="en-US" sz="800" dirty="0"/>
          </a:p>
        </p:txBody>
      </p:sp>
      <p:sp>
        <p:nvSpPr>
          <p:cNvPr id="430" name="角丸四角形 429"/>
          <p:cNvSpPr/>
          <p:nvPr/>
        </p:nvSpPr>
        <p:spPr>
          <a:xfrm>
            <a:off x="7450886" y="2526004"/>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2" name="角丸四角形 431"/>
          <p:cNvSpPr/>
          <p:nvPr/>
        </p:nvSpPr>
        <p:spPr>
          <a:xfrm>
            <a:off x="6622693" y="2670887"/>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1" name="Picture 3" descr="W:\MyDocument\デスクトップ\a2-0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4368" y="4748853"/>
            <a:ext cx="375706" cy="282857"/>
          </a:xfrm>
          <a:prstGeom prst="rect">
            <a:avLst/>
          </a:prstGeom>
          <a:noFill/>
          <a:extLst>
            <a:ext uri="{909E8E84-426E-40DD-AFC4-6F175D3DCCD1}">
              <a14:hiddenFill xmlns:a14="http://schemas.microsoft.com/office/drawing/2010/main">
                <a:solidFill>
                  <a:srgbClr val="FFFFFF"/>
                </a:solidFill>
              </a14:hiddenFill>
            </a:ext>
          </a:extLst>
        </p:spPr>
      </p:pic>
      <p:sp>
        <p:nvSpPr>
          <p:cNvPr id="944" name="テキスト ボックス 943"/>
          <p:cNvSpPr txBox="1"/>
          <p:nvPr/>
        </p:nvSpPr>
        <p:spPr>
          <a:xfrm>
            <a:off x="8513868" y="5044896"/>
            <a:ext cx="805403"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他社企業</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Picture 4" descr="W:\MyDocument\デスクトップ\a2-012.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63307" y="5210895"/>
            <a:ext cx="597561" cy="473474"/>
          </a:xfrm>
          <a:prstGeom prst="rect">
            <a:avLst/>
          </a:prstGeom>
          <a:noFill/>
          <a:extLst>
            <a:ext uri="{909E8E84-426E-40DD-AFC4-6F175D3DCCD1}">
              <a14:hiddenFill xmlns:a14="http://schemas.microsoft.com/office/drawing/2010/main">
                <a:solidFill>
                  <a:srgbClr val="FFFFFF"/>
                </a:solidFill>
              </a14:hiddenFill>
            </a:ext>
          </a:extLst>
        </p:spPr>
      </p:pic>
      <p:sp>
        <p:nvSpPr>
          <p:cNvPr id="420" name="テキスト ボックス 419"/>
          <p:cNvSpPr txBox="1"/>
          <p:nvPr/>
        </p:nvSpPr>
        <p:spPr>
          <a:xfrm>
            <a:off x="3075442" y="4125143"/>
            <a:ext cx="6604334" cy="599111"/>
          </a:xfrm>
          <a:prstGeom prst="rect">
            <a:avLst/>
          </a:prstGeom>
          <a:noFill/>
          <a:effectLst/>
        </p:spPr>
        <p:txBody>
          <a:bodyPr spcFirstLastPara="1" wrap="square" lIns="95782" tIns="47891" rIns="95782" bIns="47891" numCol="1" rtlCol="0">
            <a:prstTxWarp prst="textArchUp">
              <a:avLst>
                <a:gd name="adj" fmla="val 10386762"/>
              </a:avLst>
            </a:prstTxWarp>
            <a:spAutoFit/>
          </a:bodyPr>
          <a:lstStyle/>
          <a:p>
            <a:pPr algn="ctr"/>
            <a:r>
              <a:rPr lang="ja-JP" altLang="en-US" sz="2000" dirty="0">
                <a:solidFill>
                  <a:schemeClr val="tx1">
                    <a:lumMod val="50000"/>
                    <a:lumOff val="50000"/>
                  </a:schemeClr>
                </a:solidFill>
                <a:effectLst>
                  <a:glow rad="63500">
                    <a:schemeClr val="bg1">
                      <a:lumMod val="85000"/>
                      <a:alpha val="40000"/>
                    </a:schemeClr>
                  </a:glow>
                </a:effectLst>
                <a:latin typeface="Meiryo UI" panose="020B0604030504040204" pitchFamily="50" charset="-128"/>
                <a:ea typeface="Meiryo UI" panose="020B0604030504040204" pitchFamily="50" charset="-128"/>
                <a:cs typeface="Meiryo UI" panose="020B0604030504040204" pitchFamily="50" charset="-128"/>
              </a:rPr>
              <a:t>日本の社会に合ったデータをシェアするメカニズム</a:t>
            </a:r>
          </a:p>
        </p:txBody>
      </p:sp>
      <p:sp>
        <p:nvSpPr>
          <p:cNvPr id="421" name="テキスト ボックス 420"/>
          <p:cNvSpPr txBox="1"/>
          <p:nvPr/>
        </p:nvSpPr>
        <p:spPr>
          <a:xfrm>
            <a:off x="1438063" y="2137458"/>
            <a:ext cx="1894286" cy="327550"/>
          </a:xfrm>
          <a:prstGeom prst="rect">
            <a:avLst/>
          </a:prstGeom>
          <a:noFill/>
          <a:scene3d>
            <a:camera prst="orthographicFront">
              <a:rot lat="19680000" lon="18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スマート化</a:t>
            </a:r>
          </a:p>
        </p:txBody>
      </p:sp>
      <p:sp>
        <p:nvSpPr>
          <p:cNvPr id="422" name="テキスト ボックス 421"/>
          <p:cNvSpPr txBox="1"/>
          <p:nvPr/>
        </p:nvSpPr>
        <p:spPr>
          <a:xfrm>
            <a:off x="8161186" y="1569290"/>
            <a:ext cx="1894286" cy="327550"/>
          </a:xfrm>
          <a:prstGeom prst="rect">
            <a:avLst/>
          </a:prstGeom>
          <a:noFill/>
          <a:scene3d>
            <a:camera prst="orthographicFront">
              <a:rot lat="19680000" lon="204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分野横断・連携</a:t>
            </a:r>
          </a:p>
        </p:txBody>
      </p:sp>
      <p:sp>
        <p:nvSpPr>
          <p:cNvPr id="423" name="テキスト ボックス 422"/>
          <p:cNvSpPr txBox="1"/>
          <p:nvPr/>
        </p:nvSpPr>
        <p:spPr>
          <a:xfrm>
            <a:off x="9032068" y="2137458"/>
            <a:ext cx="1894286" cy="327550"/>
          </a:xfrm>
          <a:prstGeom prst="rect">
            <a:avLst/>
          </a:prstGeom>
          <a:noFill/>
          <a:scene3d>
            <a:camera prst="orthographicFront">
              <a:rot lat="19680000" lon="204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新ビジネス創出</a:t>
            </a:r>
          </a:p>
        </p:txBody>
      </p:sp>
      <p:sp>
        <p:nvSpPr>
          <p:cNvPr id="424" name="テキスト ボックス 423"/>
          <p:cNvSpPr txBox="1"/>
          <p:nvPr/>
        </p:nvSpPr>
        <p:spPr>
          <a:xfrm>
            <a:off x="2378805" y="1569290"/>
            <a:ext cx="1894286" cy="327550"/>
          </a:xfrm>
          <a:prstGeom prst="rect">
            <a:avLst/>
          </a:prstGeom>
          <a:noFill/>
          <a:scene3d>
            <a:camera prst="orthographicFront">
              <a:rot lat="19680000" lon="18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海外展開</a:t>
            </a:r>
          </a:p>
        </p:txBody>
      </p:sp>
      <p:sp>
        <p:nvSpPr>
          <p:cNvPr id="553" name="曲折矢印 552"/>
          <p:cNvSpPr/>
          <p:nvPr/>
        </p:nvSpPr>
        <p:spPr>
          <a:xfrm flipV="1">
            <a:off x="5075266" y="2358994"/>
            <a:ext cx="768647" cy="125374"/>
          </a:xfrm>
          <a:prstGeom prst="bentArrow">
            <a:avLst>
              <a:gd name="adj1" fmla="val 28618"/>
              <a:gd name="adj2" fmla="val 25000"/>
              <a:gd name="adj3" fmla="val 50000"/>
              <a:gd name="adj4" fmla="val 43750"/>
            </a:avLst>
          </a:prstGeom>
          <a:solidFill>
            <a:schemeClr val="bg1">
              <a:lumMod val="65000"/>
            </a:schemeClr>
          </a:solidFill>
          <a:ln w="19050">
            <a:noFill/>
            <a:prstDash val="sysDot"/>
            <a:tailEnd type="arrow" w="sm" len="sm"/>
          </a:ln>
          <a:scene3d>
            <a:camera prst="isometricOffAxis1Left">
              <a:rot lat="600000" lon="1800000" rev="0"/>
            </a:camera>
            <a:lightRig rig="threePt" dir="t"/>
          </a:scene3d>
        </p:spPr>
        <p:style>
          <a:lnRef idx="1">
            <a:schemeClr val="accent1"/>
          </a:lnRef>
          <a:fillRef idx="0">
            <a:schemeClr val="accent1"/>
          </a:fillRef>
          <a:effectRef idx="0">
            <a:schemeClr val="accent1"/>
          </a:effectRef>
          <a:fontRef idx="minor">
            <a:schemeClr val="tx1"/>
          </a:fontRef>
        </p:style>
        <p:txBody>
          <a:bodyPr lIns="68415" tIns="34208" rIns="68415" bIns="34208" rtlCol="0" anchor="ctr"/>
          <a:lstStyle/>
          <a:p>
            <a:pPr algn="ctr"/>
            <a:endParaRPr lang="ja-JP" altLang="en-US"/>
          </a:p>
        </p:txBody>
      </p:sp>
      <p:sp>
        <p:nvSpPr>
          <p:cNvPr id="554" name="正方形/長方形 553"/>
          <p:cNvSpPr/>
          <p:nvPr/>
        </p:nvSpPr>
        <p:spPr>
          <a:xfrm>
            <a:off x="5240904" y="2271580"/>
            <a:ext cx="756925" cy="161417"/>
          </a:xfrm>
          <a:prstGeom prst="rect">
            <a:avLst/>
          </a:prstGeom>
        </p:spPr>
        <p:txBody>
          <a:bodyPr wrap="none" lIns="68415" tIns="34208" rIns="68415" bIns="34208">
            <a:spAutoFit/>
          </a:bodyPr>
          <a:lstStyle/>
          <a:p>
            <a:pPr algn="ctr"/>
            <a:r>
              <a:rPr lang="ja-JP" altLang="en-US" sz="6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モデルを自由に利用</a:t>
            </a:r>
          </a:p>
        </p:txBody>
      </p:sp>
      <p:sp>
        <p:nvSpPr>
          <p:cNvPr id="555" name="正方形/長方形 554"/>
          <p:cNvSpPr/>
          <p:nvPr/>
        </p:nvSpPr>
        <p:spPr>
          <a:xfrm>
            <a:off x="3925473" y="2334231"/>
            <a:ext cx="1305919"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シェアされたモデル</a:t>
            </a:r>
          </a:p>
        </p:txBody>
      </p:sp>
      <p:grpSp>
        <p:nvGrpSpPr>
          <p:cNvPr id="426" name="グループ化 425"/>
          <p:cNvGrpSpPr/>
          <p:nvPr/>
        </p:nvGrpSpPr>
        <p:grpSpPr>
          <a:xfrm>
            <a:off x="4795562" y="2058699"/>
            <a:ext cx="703151" cy="183977"/>
            <a:chOff x="5481044" y="2221370"/>
            <a:chExt cx="926827" cy="216000"/>
          </a:xfrm>
        </p:grpSpPr>
        <p:sp>
          <p:nvSpPr>
            <p:cNvPr id="427" name="角丸四角形 426"/>
            <p:cNvSpPr/>
            <p:nvPr/>
          </p:nvSpPr>
          <p:spPr>
            <a:xfrm>
              <a:off x="548104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8" name="角丸四角形 427"/>
            <p:cNvSpPr/>
            <p:nvPr/>
          </p:nvSpPr>
          <p:spPr>
            <a:xfrm>
              <a:off x="552930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3" name="角丸四角形 432"/>
            <p:cNvSpPr/>
            <p:nvPr/>
          </p:nvSpPr>
          <p:spPr>
            <a:xfrm>
              <a:off x="5577558"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4" name="角丸四角形 433"/>
            <p:cNvSpPr/>
            <p:nvPr/>
          </p:nvSpPr>
          <p:spPr>
            <a:xfrm>
              <a:off x="5625815"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6" name="角丸四角形 435"/>
            <p:cNvSpPr/>
            <p:nvPr/>
          </p:nvSpPr>
          <p:spPr>
            <a:xfrm>
              <a:off x="5674072"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7" name="角丸四角形 436"/>
            <p:cNvSpPr/>
            <p:nvPr/>
          </p:nvSpPr>
          <p:spPr>
            <a:xfrm>
              <a:off x="5722329"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8" name="角丸四角形 437"/>
            <p:cNvSpPr/>
            <p:nvPr/>
          </p:nvSpPr>
          <p:spPr>
            <a:xfrm>
              <a:off x="5770586"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9" name="角丸四角形 438"/>
            <p:cNvSpPr/>
            <p:nvPr/>
          </p:nvSpPr>
          <p:spPr>
            <a:xfrm>
              <a:off x="5818843"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0" name="角丸四角形 439"/>
            <p:cNvSpPr/>
            <p:nvPr/>
          </p:nvSpPr>
          <p:spPr>
            <a:xfrm>
              <a:off x="5867100"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1" name="角丸四角形 440"/>
            <p:cNvSpPr/>
            <p:nvPr/>
          </p:nvSpPr>
          <p:spPr>
            <a:xfrm>
              <a:off x="5915357"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2" name="角丸四角形 441"/>
            <p:cNvSpPr/>
            <p:nvPr/>
          </p:nvSpPr>
          <p:spPr>
            <a:xfrm>
              <a:off x="596361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3" name="角丸四角形 442"/>
            <p:cNvSpPr/>
            <p:nvPr/>
          </p:nvSpPr>
          <p:spPr>
            <a:xfrm>
              <a:off x="601187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556" name="グループ化 555"/>
          <p:cNvGrpSpPr/>
          <p:nvPr/>
        </p:nvGrpSpPr>
        <p:grpSpPr>
          <a:xfrm>
            <a:off x="4488626" y="2160810"/>
            <a:ext cx="593318" cy="183977"/>
            <a:chOff x="5625815" y="2221370"/>
            <a:chExt cx="782056" cy="216000"/>
          </a:xfrm>
        </p:grpSpPr>
        <p:sp>
          <p:nvSpPr>
            <p:cNvPr id="565" name="角丸四角形 564"/>
            <p:cNvSpPr/>
            <p:nvPr/>
          </p:nvSpPr>
          <p:spPr>
            <a:xfrm>
              <a:off x="5625815"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6" name="角丸四角形 565"/>
            <p:cNvSpPr/>
            <p:nvPr/>
          </p:nvSpPr>
          <p:spPr>
            <a:xfrm>
              <a:off x="5674072"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7" name="角丸四角形 566"/>
            <p:cNvSpPr/>
            <p:nvPr/>
          </p:nvSpPr>
          <p:spPr>
            <a:xfrm>
              <a:off x="5722329"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8" name="角丸四角形 567"/>
            <p:cNvSpPr/>
            <p:nvPr/>
          </p:nvSpPr>
          <p:spPr>
            <a:xfrm>
              <a:off x="5770586"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9" name="角丸四角形 568"/>
            <p:cNvSpPr/>
            <p:nvPr/>
          </p:nvSpPr>
          <p:spPr>
            <a:xfrm>
              <a:off x="5818843"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0" name="角丸四角形 569"/>
            <p:cNvSpPr/>
            <p:nvPr/>
          </p:nvSpPr>
          <p:spPr>
            <a:xfrm>
              <a:off x="5867100"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1" name="角丸四角形 570"/>
            <p:cNvSpPr/>
            <p:nvPr/>
          </p:nvSpPr>
          <p:spPr>
            <a:xfrm>
              <a:off x="5915357"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2" name="角丸四角形 571"/>
            <p:cNvSpPr/>
            <p:nvPr/>
          </p:nvSpPr>
          <p:spPr>
            <a:xfrm>
              <a:off x="596361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3" name="角丸四角形 572"/>
            <p:cNvSpPr/>
            <p:nvPr/>
          </p:nvSpPr>
          <p:spPr>
            <a:xfrm>
              <a:off x="601187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449" name="グループ化 448"/>
          <p:cNvGrpSpPr/>
          <p:nvPr/>
        </p:nvGrpSpPr>
        <p:grpSpPr>
          <a:xfrm>
            <a:off x="4805463" y="2122784"/>
            <a:ext cx="409679" cy="214640"/>
            <a:chOff x="3326516" y="2235464"/>
            <a:chExt cx="792000" cy="432000"/>
          </a:xfrm>
          <a:scene3d>
            <a:camera prst="isometricOffAxis2Right">
              <a:rot lat="660000" lon="17759988" rev="0"/>
            </a:camera>
            <a:lightRig rig="threePt" dir="t"/>
          </a:scene3d>
        </p:grpSpPr>
        <p:sp>
          <p:nvSpPr>
            <p:cNvPr id="540" name="角丸四角形 539"/>
            <p:cNvSpPr/>
            <p:nvPr/>
          </p:nvSpPr>
          <p:spPr>
            <a:xfrm>
              <a:off x="3326516" y="2235464"/>
              <a:ext cx="792000" cy="432000"/>
            </a:xfrm>
            <a:prstGeom prst="roundRect">
              <a:avLst>
                <a:gd name="adj" fmla="val 6479"/>
              </a:avLst>
            </a:prstGeom>
            <a:solidFill>
              <a:schemeClr val="bg1"/>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541" name="グループ化 540"/>
            <p:cNvGrpSpPr/>
            <p:nvPr/>
          </p:nvGrpSpPr>
          <p:grpSpPr>
            <a:xfrm>
              <a:off x="3386860" y="2371145"/>
              <a:ext cx="682662" cy="246543"/>
              <a:chOff x="3386860" y="2371145"/>
              <a:chExt cx="682662" cy="246543"/>
            </a:xfrm>
          </p:grpSpPr>
          <p:sp>
            <p:nvSpPr>
              <p:cNvPr id="542" name="角丸四角形 541"/>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43" name="直線コネクタ 542"/>
              <p:cNvCxnSpPr>
                <a:stCxn id="542" idx="2"/>
                <a:endCxn id="548"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4" name="角丸四角形 543"/>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45" name="角丸四角形 544"/>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46" name="直線コネクタ 545"/>
              <p:cNvCxnSpPr>
                <a:stCxn id="548" idx="3"/>
                <a:endCxn id="545"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7" name="直線コネクタ 546"/>
              <p:cNvCxnSpPr>
                <a:stCxn id="545" idx="3"/>
                <a:endCxn id="544"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8" name="フローチャート : 判断 547"/>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49" name="フローチャート : 判断 548"/>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50" name="直線コネクタ 549"/>
              <p:cNvCxnSpPr>
                <a:stCxn id="545" idx="0"/>
                <a:endCxn id="549"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1" name="角丸四角形 550"/>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52" name="直線コネクタ 551"/>
              <p:cNvCxnSpPr>
                <a:stCxn id="549" idx="3"/>
                <a:endCxn id="551"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450" name="グループ化 449"/>
          <p:cNvGrpSpPr/>
          <p:nvPr/>
        </p:nvGrpSpPr>
        <p:grpSpPr>
          <a:xfrm>
            <a:off x="4930434" y="2122784"/>
            <a:ext cx="409679" cy="214640"/>
            <a:chOff x="3326516" y="2235464"/>
            <a:chExt cx="792000" cy="432000"/>
          </a:xfrm>
          <a:scene3d>
            <a:camera prst="isometricOffAxis2Right">
              <a:rot lat="660000" lon="17759988" rev="0"/>
            </a:camera>
            <a:lightRig rig="threePt" dir="t"/>
          </a:scene3d>
        </p:grpSpPr>
        <p:sp>
          <p:nvSpPr>
            <p:cNvPr id="527" name="角丸四角形 526"/>
            <p:cNvSpPr/>
            <p:nvPr/>
          </p:nvSpPr>
          <p:spPr>
            <a:xfrm>
              <a:off x="3326516" y="2235464"/>
              <a:ext cx="792000" cy="432000"/>
            </a:xfrm>
            <a:prstGeom prst="roundRect">
              <a:avLst>
                <a:gd name="adj" fmla="val 6479"/>
              </a:avLst>
            </a:prstGeom>
            <a:solidFill>
              <a:schemeClr val="bg1"/>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528" name="グループ化 527"/>
            <p:cNvGrpSpPr/>
            <p:nvPr/>
          </p:nvGrpSpPr>
          <p:grpSpPr>
            <a:xfrm>
              <a:off x="3386860" y="2371145"/>
              <a:ext cx="682662" cy="246543"/>
              <a:chOff x="3386860" y="2371145"/>
              <a:chExt cx="682662" cy="246543"/>
            </a:xfrm>
          </p:grpSpPr>
          <p:sp>
            <p:nvSpPr>
              <p:cNvPr id="529" name="角丸四角形 528"/>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0" name="直線コネクタ 529"/>
              <p:cNvCxnSpPr>
                <a:stCxn id="529" idx="2"/>
                <a:endCxn id="535"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1" name="角丸四角形 530"/>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32" name="角丸四角形 531"/>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3" name="直線コネクタ 532"/>
              <p:cNvCxnSpPr>
                <a:stCxn id="535" idx="3"/>
                <a:endCxn id="532"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4" name="直線コネクタ 533"/>
              <p:cNvCxnSpPr>
                <a:stCxn id="532" idx="3"/>
                <a:endCxn id="531"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5" name="フローチャート : 判断 534"/>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36" name="フローチャート : 判断 535"/>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7" name="直線コネクタ 536"/>
              <p:cNvCxnSpPr>
                <a:stCxn id="532" idx="0"/>
                <a:endCxn id="536"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8" name="角丸四角形 537"/>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9" name="直線コネクタ 538"/>
              <p:cNvCxnSpPr>
                <a:stCxn id="536" idx="3"/>
                <a:endCxn id="538"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0" name="グループ化 19"/>
          <p:cNvGrpSpPr/>
          <p:nvPr/>
        </p:nvGrpSpPr>
        <p:grpSpPr>
          <a:xfrm>
            <a:off x="2047697" y="5847988"/>
            <a:ext cx="287953" cy="229156"/>
            <a:chOff x="1169146" y="8110983"/>
            <a:chExt cx="372124" cy="320818"/>
          </a:xfrm>
        </p:grpSpPr>
        <p:grpSp>
          <p:nvGrpSpPr>
            <p:cNvPr id="577" name="グループ化 576"/>
            <p:cNvGrpSpPr/>
            <p:nvPr/>
          </p:nvGrpSpPr>
          <p:grpSpPr>
            <a:xfrm>
              <a:off x="1169146" y="8110983"/>
              <a:ext cx="363637" cy="320818"/>
              <a:chOff x="9179742" y="7850061"/>
              <a:chExt cx="363637" cy="320818"/>
            </a:xfrm>
          </p:grpSpPr>
          <p:sp>
            <p:nvSpPr>
              <p:cNvPr id="578" name="円/楕円 577"/>
              <p:cNvSpPr/>
              <p:nvPr/>
            </p:nvSpPr>
            <p:spPr>
              <a:xfrm>
                <a:off x="9179742" y="7954879"/>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79" name="円/楕円 578"/>
              <p:cNvSpPr/>
              <p:nvPr/>
            </p:nvSpPr>
            <p:spPr>
              <a:xfrm>
                <a:off x="9327379" y="7931048"/>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0" name="円/楕円 579"/>
              <p:cNvSpPr/>
              <p:nvPr/>
            </p:nvSpPr>
            <p:spPr>
              <a:xfrm>
                <a:off x="9241629" y="7850061"/>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grpSp>
        <p:sp>
          <p:nvSpPr>
            <p:cNvPr id="16" name="フリーフォーム 15"/>
            <p:cNvSpPr/>
            <p:nvPr/>
          </p:nvSpPr>
          <p:spPr bwMode="gray">
            <a:xfrm>
              <a:off x="1175350" y="8170731"/>
              <a:ext cx="365920" cy="208800"/>
            </a:xfrm>
            <a:custGeom>
              <a:avLst/>
              <a:gdLst>
                <a:gd name="connsiteX0" fmla="*/ 0 w 349250"/>
                <a:gd name="connsiteY0" fmla="*/ 546 h 216446"/>
                <a:gd name="connsiteX1" fmla="*/ 76200 w 349250"/>
                <a:gd name="connsiteY1" fmla="*/ 13246 h 216446"/>
                <a:gd name="connsiteX2" fmla="*/ 88900 w 349250"/>
                <a:gd name="connsiteY2" fmla="*/ 89446 h 216446"/>
                <a:gd name="connsiteX3" fmla="*/ 184150 w 349250"/>
                <a:gd name="connsiteY3" fmla="*/ 95796 h 216446"/>
                <a:gd name="connsiteX4" fmla="*/ 349250 w 349250"/>
                <a:gd name="connsiteY4" fmla="*/ 216446 h 216446"/>
                <a:gd name="connsiteX0" fmla="*/ 0 w 354013"/>
                <a:gd name="connsiteY0" fmla="*/ 53 h 235003"/>
                <a:gd name="connsiteX1" fmla="*/ 80963 w 354013"/>
                <a:gd name="connsiteY1" fmla="*/ 31803 h 235003"/>
                <a:gd name="connsiteX2" fmla="*/ 93663 w 354013"/>
                <a:gd name="connsiteY2" fmla="*/ 108003 h 235003"/>
                <a:gd name="connsiteX3" fmla="*/ 188913 w 354013"/>
                <a:gd name="connsiteY3" fmla="*/ 114353 h 235003"/>
                <a:gd name="connsiteX4" fmla="*/ 354013 w 354013"/>
                <a:gd name="connsiteY4" fmla="*/ 235003 h 235003"/>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354013 w 354013"/>
                <a:gd name="connsiteY4"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24823 w 354013"/>
                <a:gd name="connsiteY4" fmla="*/ 82680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127924 h 234994"/>
                <a:gd name="connsiteX5" fmla="*/ 354013 w 354013"/>
                <a:gd name="connsiteY5" fmla="*/ 234994 h 234994"/>
                <a:gd name="connsiteX0" fmla="*/ 0 w 365920"/>
                <a:gd name="connsiteY0" fmla="*/ 44 h 208800"/>
                <a:gd name="connsiteX1" fmla="*/ 80963 w 365920"/>
                <a:gd name="connsiteY1" fmla="*/ 31794 h 208800"/>
                <a:gd name="connsiteX2" fmla="*/ 131763 w 365920"/>
                <a:gd name="connsiteY2" fmla="*/ 86562 h 208800"/>
                <a:gd name="connsiteX3" fmla="*/ 219870 w 365920"/>
                <a:gd name="connsiteY3" fmla="*/ 61956 h 208800"/>
                <a:gd name="connsiteX4" fmla="*/ 260542 w 365920"/>
                <a:gd name="connsiteY4" fmla="*/ 127924 h 208800"/>
                <a:gd name="connsiteX5" fmla="*/ 365920 w 365920"/>
                <a:gd name="connsiteY5" fmla="*/ 208800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920" h="208800">
                  <a:moveTo>
                    <a:pt x="0" y="44"/>
                  </a:moveTo>
                  <a:cubicBezTo>
                    <a:pt x="30691" y="-1015"/>
                    <a:pt x="59003" y="17374"/>
                    <a:pt x="80963" y="31794"/>
                  </a:cubicBezTo>
                  <a:cubicBezTo>
                    <a:pt x="102923" y="46214"/>
                    <a:pt x="108612" y="81535"/>
                    <a:pt x="131763" y="86562"/>
                  </a:cubicBezTo>
                  <a:cubicBezTo>
                    <a:pt x="154914" y="91589"/>
                    <a:pt x="198407" y="55062"/>
                    <a:pt x="219870" y="61956"/>
                  </a:cubicBezTo>
                  <a:cubicBezTo>
                    <a:pt x="241333" y="68850"/>
                    <a:pt x="233025" y="107816"/>
                    <a:pt x="260542" y="127924"/>
                  </a:cubicBezTo>
                  <a:cubicBezTo>
                    <a:pt x="288059" y="148032"/>
                    <a:pt x="340023" y="188971"/>
                    <a:pt x="365920" y="208800"/>
                  </a:cubicBezTo>
                </a:path>
              </a:pathLst>
            </a:custGeom>
            <a:noFill/>
            <a:ln w="19050">
              <a:solidFill>
                <a:srgbClr val="736B41"/>
              </a:solidFill>
              <a:miter lim="800000"/>
              <a:headEnd/>
              <a:tailEnd type="arrow" w="sm" len="sm"/>
            </a:ln>
          </p:spPr>
          <p:txBody>
            <a:bodyPr wrap="none" rtlCol="0" anchor="ctr"/>
            <a:lstStyle/>
            <a:p>
              <a:pPr algn="ctr"/>
              <a:r>
                <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rPr>
                <a:t>Cost</a:t>
              </a:r>
            </a:p>
            <a:p>
              <a:pPr algn="ctr"/>
              <a:endPar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581" name="グループ化 580"/>
          <p:cNvGrpSpPr/>
          <p:nvPr/>
        </p:nvGrpSpPr>
        <p:grpSpPr>
          <a:xfrm>
            <a:off x="8229981" y="5677443"/>
            <a:ext cx="306429" cy="229156"/>
            <a:chOff x="1154872" y="8110983"/>
            <a:chExt cx="396000" cy="320818"/>
          </a:xfrm>
        </p:grpSpPr>
        <p:grpSp>
          <p:nvGrpSpPr>
            <p:cNvPr id="582" name="グループ化 581"/>
            <p:cNvGrpSpPr/>
            <p:nvPr/>
          </p:nvGrpSpPr>
          <p:grpSpPr>
            <a:xfrm>
              <a:off x="1169146" y="8110983"/>
              <a:ext cx="363637" cy="320818"/>
              <a:chOff x="9179742" y="7850061"/>
              <a:chExt cx="363637" cy="320818"/>
            </a:xfrm>
          </p:grpSpPr>
          <p:sp>
            <p:nvSpPr>
              <p:cNvPr id="584" name="円/楕円 583"/>
              <p:cNvSpPr/>
              <p:nvPr/>
            </p:nvSpPr>
            <p:spPr>
              <a:xfrm>
                <a:off x="9179742" y="7954879"/>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5" name="円/楕円 584"/>
              <p:cNvSpPr/>
              <p:nvPr/>
            </p:nvSpPr>
            <p:spPr>
              <a:xfrm>
                <a:off x="9327379" y="7931048"/>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6" name="円/楕円 585"/>
              <p:cNvSpPr/>
              <p:nvPr/>
            </p:nvSpPr>
            <p:spPr>
              <a:xfrm>
                <a:off x="9241629" y="7850061"/>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grpSp>
        <p:sp>
          <p:nvSpPr>
            <p:cNvPr id="583" name="フリーフォーム 582"/>
            <p:cNvSpPr/>
            <p:nvPr/>
          </p:nvSpPr>
          <p:spPr bwMode="gray">
            <a:xfrm>
              <a:off x="1154872" y="8152183"/>
              <a:ext cx="396000" cy="179113"/>
            </a:xfrm>
            <a:custGeom>
              <a:avLst/>
              <a:gdLst>
                <a:gd name="connsiteX0" fmla="*/ 0 w 349250"/>
                <a:gd name="connsiteY0" fmla="*/ 546 h 216446"/>
                <a:gd name="connsiteX1" fmla="*/ 76200 w 349250"/>
                <a:gd name="connsiteY1" fmla="*/ 13246 h 216446"/>
                <a:gd name="connsiteX2" fmla="*/ 88900 w 349250"/>
                <a:gd name="connsiteY2" fmla="*/ 89446 h 216446"/>
                <a:gd name="connsiteX3" fmla="*/ 184150 w 349250"/>
                <a:gd name="connsiteY3" fmla="*/ 95796 h 216446"/>
                <a:gd name="connsiteX4" fmla="*/ 349250 w 349250"/>
                <a:gd name="connsiteY4" fmla="*/ 216446 h 216446"/>
                <a:gd name="connsiteX0" fmla="*/ 0 w 354013"/>
                <a:gd name="connsiteY0" fmla="*/ 53 h 235003"/>
                <a:gd name="connsiteX1" fmla="*/ 80963 w 354013"/>
                <a:gd name="connsiteY1" fmla="*/ 31803 h 235003"/>
                <a:gd name="connsiteX2" fmla="*/ 93663 w 354013"/>
                <a:gd name="connsiteY2" fmla="*/ 108003 h 235003"/>
                <a:gd name="connsiteX3" fmla="*/ 188913 w 354013"/>
                <a:gd name="connsiteY3" fmla="*/ 114353 h 235003"/>
                <a:gd name="connsiteX4" fmla="*/ 354013 w 354013"/>
                <a:gd name="connsiteY4" fmla="*/ 235003 h 235003"/>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354013 w 354013"/>
                <a:gd name="connsiteY4"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24823 w 354013"/>
                <a:gd name="connsiteY4" fmla="*/ 82680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127924 h 234994"/>
                <a:gd name="connsiteX5" fmla="*/ 354013 w 354013"/>
                <a:gd name="connsiteY5" fmla="*/ 234994 h 234994"/>
                <a:gd name="connsiteX0" fmla="*/ 0 w 365920"/>
                <a:gd name="connsiteY0" fmla="*/ 44 h 208800"/>
                <a:gd name="connsiteX1" fmla="*/ 80963 w 365920"/>
                <a:gd name="connsiteY1" fmla="*/ 31794 h 208800"/>
                <a:gd name="connsiteX2" fmla="*/ 131763 w 365920"/>
                <a:gd name="connsiteY2" fmla="*/ 86562 h 208800"/>
                <a:gd name="connsiteX3" fmla="*/ 219870 w 365920"/>
                <a:gd name="connsiteY3" fmla="*/ 61956 h 208800"/>
                <a:gd name="connsiteX4" fmla="*/ 260542 w 365920"/>
                <a:gd name="connsiteY4" fmla="*/ 127924 h 208800"/>
                <a:gd name="connsiteX5" fmla="*/ 365920 w 365920"/>
                <a:gd name="connsiteY5" fmla="*/ 208800 h 208800"/>
                <a:gd name="connsiteX0" fmla="*/ 0 w 363539"/>
                <a:gd name="connsiteY0" fmla="*/ 106638 h 177853"/>
                <a:gd name="connsiteX1" fmla="*/ 78582 w 363539"/>
                <a:gd name="connsiteY1" fmla="*/ 847 h 177853"/>
                <a:gd name="connsiteX2" fmla="*/ 129382 w 363539"/>
                <a:gd name="connsiteY2" fmla="*/ 55615 h 177853"/>
                <a:gd name="connsiteX3" fmla="*/ 217489 w 363539"/>
                <a:gd name="connsiteY3" fmla="*/ 31009 h 177853"/>
                <a:gd name="connsiteX4" fmla="*/ 258161 w 363539"/>
                <a:gd name="connsiteY4" fmla="*/ 96977 h 177853"/>
                <a:gd name="connsiteX5" fmla="*/ 363539 w 363539"/>
                <a:gd name="connsiteY5" fmla="*/ 177853 h 177853"/>
                <a:gd name="connsiteX0" fmla="*/ 0 w 363539"/>
                <a:gd name="connsiteY0" fmla="*/ 76695 h 147910"/>
                <a:gd name="connsiteX1" fmla="*/ 80963 w 363539"/>
                <a:gd name="connsiteY1" fmla="*/ 17793 h 147910"/>
                <a:gd name="connsiteX2" fmla="*/ 129382 w 363539"/>
                <a:gd name="connsiteY2" fmla="*/ 25672 h 147910"/>
                <a:gd name="connsiteX3" fmla="*/ 217489 w 363539"/>
                <a:gd name="connsiteY3" fmla="*/ 1066 h 147910"/>
                <a:gd name="connsiteX4" fmla="*/ 258161 w 363539"/>
                <a:gd name="connsiteY4" fmla="*/ 67034 h 147910"/>
                <a:gd name="connsiteX5" fmla="*/ 363539 w 363539"/>
                <a:gd name="connsiteY5" fmla="*/ 147910 h 147910"/>
                <a:gd name="connsiteX0" fmla="*/ 0 w 363539"/>
                <a:gd name="connsiteY0" fmla="*/ 77257 h 148472"/>
                <a:gd name="connsiteX1" fmla="*/ 80963 w 363539"/>
                <a:gd name="connsiteY1" fmla="*/ 18355 h 148472"/>
                <a:gd name="connsiteX2" fmla="*/ 143670 w 363539"/>
                <a:gd name="connsiteY2" fmla="*/ 19982 h 148472"/>
                <a:gd name="connsiteX3" fmla="*/ 217489 w 363539"/>
                <a:gd name="connsiteY3" fmla="*/ 1628 h 148472"/>
                <a:gd name="connsiteX4" fmla="*/ 258161 w 363539"/>
                <a:gd name="connsiteY4" fmla="*/ 67596 h 148472"/>
                <a:gd name="connsiteX5" fmla="*/ 363539 w 363539"/>
                <a:gd name="connsiteY5" fmla="*/ 148472 h 148472"/>
                <a:gd name="connsiteX0" fmla="*/ 0 w 363539"/>
                <a:gd name="connsiteY0" fmla="*/ 132519 h 203734"/>
                <a:gd name="connsiteX1" fmla="*/ 80963 w 363539"/>
                <a:gd name="connsiteY1" fmla="*/ 73617 h 203734"/>
                <a:gd name="connsiteX2" fmla="*/ 143670 w 363539"/>
                <a:gd name="connsiteY2" fmla="*/ 75244 h 203734"/>
                <a:gd name="connsiteX3" fmla="*/ 215108 w 363539"/>
                <a:gd name="connsiteY3" fmla="*/ 622 h 203734"/>
                <a:gd name="connsiteX4" fmla="*/ 258161 w 363539"/>
                <a:gd name="connsiteY4" fmla="*/ 122858 h 203734"/>
                <a:gd name="connsiteX5" fmla="*/ 363539 w 363539"/>
                <a:gd name="connsiteY5" fmla="*/ 203734 h 203734"/>
                <a:gd name="connsiteX0" fmla="*/ 0 w 363539"/>
                <a:gd name="connsiteY0" fmla="*/ 135683 h 206898"/>
                <a:gd name="connsiteX1" fmla="*/ 80963 w 363539"/>
                <a:gd name="connsiteY1" fmla="*/ 76781 h 206898"/>
                <a:gd name="connsiteX2" fmla="*/ 143670 w 363539"/>
                <a:gd name="connsiteY2" fmla="*/ 78408 h 206898"/>
                <a:gd name="connsiteX3" fmla="*/ 215108 w 363539"/>
                <a:gd name="connsiteY3" fmla="*/ 3786 h 206898"/>
                <a:gd name="connsiteX4" fmla="*/ 284355 w 363539"/>
                <a:gd name="connsiteY4" fmla="*/ 22867 h 206898"/>
                <a:gd name="connsiteX5" fmla="*/ 363539 w 363539"/>
                <a:gd name="connsiteY5" fmla="*/ 206898 h 206898"/>
                <a:gd name="connsiteX0" fmla="*/ 0 w 363539"/>
                <a:gd name="connsiteY0" fmla="*/ 193610 h 193609"/>
                <a:gd name="connsiteX1" fmla="*/ 80963 w 363539"/>
                <a:gd name="connsiteY1" fmla="*/ 134708 h 193609"/>
                <a:gd name="connsiteX2" fmla="*/ 143670 w 363539"/>
                <a:gd name="connsiteY2" fmla="*/ 136335 h 193609"/>
                <a:gd name="connsiteX3" fmla="*/ 215108 w 363539"/>
                <a:gd name="connsiteY3" fmla="*/ 61713 h 193609"/>
                <a:gd name="connsiteX4" fmla="*/ 284355 w 363539"/>
                <a:gd name="connsiteY4" fmla="*/ 80794 h 193609"/>
                <a:gd name="connsiteX5" fmla="*/ 363539 w 363539"/>
                <a:gd name="connsiteY5" fmla="*/ 2246 h 193609"/>
                <a:gd name="connsiteX0" fmla="*/ 0 w 363539"/>
                <a:gd name="connsiteY0" fmla="*/ 191364 h 191364"/>
                <a:gd name="connsiteX1" fmla="*/ 80963 w 363539"/>
                <a:gd name="connsiteY1" fmla="*/ 132462 h 191364"/>
                <a:gd name="connsiteX2" fmla="*/ 143670 w 363539"/>
                <a:gd name="connsiteY2" fmla="*/ 134089 h 191364"/>
                <a:gd name="connsiteX3" fmla="*/ 215108 w 363539"/>
                <a:gd name="connsiteY3" fmla="*/ 59467 h 191364"/>
                <a:gd name="connsiteX4" fmla="*/ 284355 w 363539"/>
                <a:gd name="connsiteY4" fmla="*/ 78548 h 191364"/>
                <a:gd name="connsiteX5" fmla="*/ 363539 w 363539"/>
                <a:gd name="connsiteY5" fmla="*/ 0 h 191364"/>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103229 h 235126"/>
                <a:gd name="connsiteX4" fmla="*/ 284355 w 365920"/>
                <a:gd name="connsiteY4" fmla="*/ 122310 h 235126"/>
                <a:gd name="connsiteX5" fmla="*/ 365920 w 365920"/>
                <a:gd name="connsiteY5" fmla="*/ 0 h 235126"/>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103229 h 235126"/>
                <a:gd name="connsiteX4" fmla="*/ 284355 w 365920"/>
                <a:gd name="connsiteY4" fmla="*/ 103556 h 235126"/>
                <a:gd name="connsiteX5" fmla="*/ 365920 w 365920"/>
                <a:gd name="connsiteY5" fmla="*/ 0 h 235126"/>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87599 h 235126"/>
                <a:gd name="connsiteX4" fmla="*/ 284355 w 365920"/>
                <a:gd name="connsiteY4" fmla="*/ 103556 h 235126"/>
                <a:gd name="connsiteX5" fmla="*/ 365920 w 365920"/>
                <a:gd name="connsiteY5" fmla="*/ 0 h 23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920" h="235126">
                  <a:moveTo>
                    <a:pt x="0" y="235126"/>
                  </a:moveTo>
                  <a:cubicBezTo>
                    <a:pt x="30691" y="234067"/>
                    <a:pt x="57018" y="185770"/>
                    <a:pt x="80963" y="176224"/>
                  </a:cubicBezTo>
                  <a:cubicBezTo>
                    <a:pt x="104908" y="166678"/>
                    <a:pt x="121313" y="192622"/>
                    <a:pt x="143670" y="177851"/>
                  </a:cubicBezTo>
                  <a:cubicBezTo>
                    <a:pt x="166027" y="163080"/>
                    <a:pt x="191661" y="99981"/>
                    <a:pt x="215108" y="87599"/>
                  </a:cubicBezTo>
                  <a:cubicBezTo>
                    <a:pt x="238555" y="75217"/>
                    <a:pt x="256838" y="83448"/>
                    <a:pt x="284355" y="103556"/>
                  </a:cubicBezTo>
                  <a:cubicBezTo>
                    <a:pt x="311872" y="123664"/>
                    <a:pt x="332879" y="36437"/>
                    <a:pt x="365920" y="0"/>
                  </a:cubicBezTo>
                </a:path>
              </a:pathLst>
            </a:custGeom>
            <a:noFill/>
            <a:ln w="19050">
              <a:solidFill>
                <a:srgbClr val="736B41"/>
              </a:solidFill>
              <a:miter lim="800000"/>
              <a:headEnd/>
              <a:tailEnd type="arrow" w="sm" len="sm"/>
            </a:ln>
          </p:spPr>
          <p:txBody>
            <a:bodyPr wrap="none" rtlCol="0" anchor="ctr"/>
            <a:lstStyle/>
            <a:p>
              <a:pPr algn="ctr"/>
              <a:r>
                <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rPr>
                <a:t>Profit</a:t>
              </a:r>
            </a:p>
            <a:p>
              <a:pPr algn="ctr"/>
              <a:endParaRPr lang="en-US" altLang="ja-JP"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96" name="スライド番号プレースホルダー 1"/>
          <p:cNvSpPr txBox="1">
            <a:spLocks/>
          </p:cNvSpPr>
          <p:nvPr/>
        </p:nvSpPr>
        <p:spPr>
          <a:xfrm>
            <a:off x="8737600" y="6525345"/>
            <a:ext cx="23114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D9550142-B990-490A-A107-ED7302A7FD52}" type="slidenum">
              <a:rPr lang="ja-JP" altLang="en-US" sz="1200">
                <a:solidFill>
                  <a:prstClr val="black"/>
                </a:solidFill>
              </a:rPr>
              <a:pPr algn="r"/>
              <a:t>2</a:t>
            </a:fld>
            <a:endParaRPr lang="ja-JP" altLang="en-US" sz="1200">
              <a:solidFill>
                <a:prstClr val="black"/>
              </a:solidFill>
            </a:endParaRPr>
          </a:p>
        </p:txBody>
      </p:sp>
    </p:spTree>
    <p:extLst>
      <p:ext uri="{BB962C8B-B14F-4D97-AF65-F5344CB8AC3E}">
        <p14:creationId xmlns:p14="http://schemas.microsoft.com/office/powerpoint/2010/main" val="2281426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実証内容</a:t>
            </a:r>
          </a:p>
        </p:txBody>
      </p:sp>
      <p:sp>
        <p:nvSpPr>
          <p:cNvPr id="8" name="テキスト プレースホルダー 7"/>
          <p:cNvSpPr>
            <a:spLocks noGrp="1"/>
          </p:cNvSpPr>
          <p:nvPr>
            <p:ph type="body" sz="quarter" idx="17"/>
          </p:nvPr>
        </p:nvSpPr>
        <p:spPr>
          <a:xfrm>
            <a:off x="1343025" y="764704"/>
            <a:ext cx="9505950" cy="2008343"/>
          </a:xfrm>
          <a:solidFill>
            <a:srgbClr val="99D6EC"/>
          </a:solidFill>
          <a:ln>
            <a:noFill/>
          </a:ln>
        </p:spPr>
        <p:txBody>
          <a:bodyPr vert="horz" wrap="square" lIns="216000" tIns="108000" rIns="216000" bIns="108000" rtlCol="0" anchor="t" anchorCtr="0">
            <a:spAutoFit/>
          </a:bodyPr>
          <a:lstStyle/>
          <a:p>
            <a:r>
              <a:rPr lang="ja-JP" altLang="en-US" dirty="0"/>
              <a:t>本事業では、社会インフラの中でも、</a:t>
            </a:r>
            <a:r>
              <a:rPr lang="en-US" altLang="ja-JP" dirty="0" err="1"/>
              <a:t>IoT</a:t>
            </a:r>
            <a:r>
              <a:rPr lang="ja-JP" altLang="en-US" dirty="0"/>
              <a:t>により得られる 「情報（データ）」を最大限活用することにより、日々のオペレーションの効率化や最適なアセット維持管理を可能とするルールの検討・整備の実証を実施。</a:t>
            </a:r>
            <a:r>
              <a:rPr lang="en-US" altLang="ja-JP" dirty="0" err="1"/>
              <a:t>IoT</a:t>
            </a:r>
            <a:r>
              <a:rPr lang="ja-JP" altLang="en-US" dirty="0"/>
              <a:t>水道事業のスマート化を図る。</a:t>
            </a:r>
            <a:endParaRPr lang="en-US" altLang="ja-JP" dirty="0"/>
          </a:p>
          <a:p>
            <a:r>
              <a:rPr lang="ja-JP" altLang="en-US" dirty="0"/>
              <a:t>具体的には、主に地方自治体が担っている水道を対象に、実際の水道事業体において、</a:t>
            </a:r>
            <a:r>
              <a:rPr lang="en-US" altLang="ja-JP" dirty="0"/>
              <a:t>H27</a:t>
            </a:r>
            <a:r>
              <a:rPr lang="ja-JP" altLang="en-US" dirty="0"/>
              <a:t>年度調査事業でまとめられた</a:t>
            </a:r>
            <a:r>
              <a:rPr lang="en-US" altLang="ja-JP" dirty="0"/>
              <a:t>CPS/</a:t>
            </a:r>
            <a:r>
              <a:rPr lang="en-US" altLang="ja-JP" dirty="0" err="1"/>
              <a:t>IoT</a:t>
            </a:r>
            <a:r>
              <a:rPr lang="ja-JP" altLang="en-US" dirty="0"/>
              <a:t>活用シナリオ（アセット及びオペレーション）を実証。データ活用ルールやセキュリティ対策を明確化し、</a:t>
            </a:r>
            <a:r>
              <a:rPr lang="en-US" altLang="ja-JP" dirty="0" err="1"/>
              <a:t>IoT</a:t>
            </a:r>
            <a:r>
              <a:rPr lang="ja-JP" altLang="en-US" dirty="0"/>
              <a:t>推進による効果を検証する。</a:t>
            </a:r>
            <a:endParaRPr lang="en-US" altLang="ja-JP" dirty="0"/>
          </a:p>
        </p:txBody>
      </p:sp>
      <p:sp>
        <p:nvSpPr>
          <p:cNvPr id="12" name="角丸四角形 11"/>
          <p:cNvSpPr/>
          <p:nvPr/>
        </p:nvSpPr>
        <p:spPr bwMode="auto">
          <a:xfrm>
            <a:off x="5896435" y="3485892"/>
            <a:ext cx="617353" cy="3024336"/>
          </a:xfrm>
          <a:prstGeom prst="roundRect">
            <a:avLst>
              <a:gd name="adj" fmla="val 22487"/>
            </a:avLst>
          </a:prstGeom>
          <a:solidFill>
            <a:srgbClr val="FF5A00"/>
          </a:solidFill>
          <a:ln>
            <a:noFill/>
          </a:ln>
          <a:effectLst/>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en-US" altLang="ja-JP" sz="1050" dirty="0" err="1">
                <a:latin typeface="Meiryo UI" panose="020B0604030504040204" pitchFamily="50" charset="-128"/>
                <a:ea typeface="Meiryo UI" panose="020B0604030504040204" pitchFamily="50" charset="-128"/>
                <a:cs typeface="Meiryo UI" panose="020B0604030504040204" pitchFamily="50" charset="-128"/>
              </a:rPr>
              <a:t>IoT</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活用により水道事業のスマート化を図る</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900" dirty="0">
                <a:latin typeface="Meiryo UI" panose="020B0604030504040204" pitchFamily="50" charset="-128"/>
                <a:ea typeface="Meiryo UI" panose="020B0604030504040204" pitchFamily="50" charset="-128"/>
                <a:cs typeface="Meiryo UI" panose="020B0604030504040204" pitchFamily="50" charset="-128"/>
              </a:rPr>
              <a:t>～既存の資産と情報</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データ</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を総動員して最適化～</a:t>
            </a:r>
          </a:p>
        </p:txBody>
      </p:sp>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452857" y="5968369"/>
            <a:ext cx="495257" cy="242390"/>
          </a:xfrm>
          <a:prstGeom prst="rect">
            <a:avLst/>
          </a:prstGeom>
        </p:spPr>
      </p:pic>
      <p:pic>
        <p:nvPicPr>
          <p:cNvPr id="14" name="図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115211" y="5968369"/>
            <a:ext cx="495257" cy="242390"/>
          </a:xfrm>
          <a:prstGeom prst="rect">
            <a:avLst/>
          </a:prstGeom>
        </p:spPr>
      </p:pic>
      <p:cxnSp>
        <p:nvCxnSpPr>
          <p:cNvPr id="15" name="直線コネクタ 14"/>
          <p:cNvCxnSpPr>
            <a:stCxn id="13" idx="0"/>
            <a:endCxn id="19" idx="1"/>
          </p:cNvCxnSpPr>
          <p:nvPr/>
        </p:nvCxnSpPr>
        <p:spPr bwMode="auto">
          <a:xfrm flipV="1">
            <a:off x="1700485" y="5820549"/>
            <a:ext cx="352917" cy="147820"/>
          </a:xfrm>
          <a:prstGeom prst="line">
            <a:avLst/>
          </a:prstGeom>
          <a:noFill/>
          <a:ln w="9525" cap="flat" cmpd="sng" algn="ctr">
            <a:solidFill>
              <a:sysClr val="windowText" lastClr="000000"/>
            </a:solidFill>
            <a:prstDash val="solid"/>
            <a:round/>
            <a:headEnd type="none" w="med" len="med"/>
            <a:tailEnd type="none" w="med" len="med"/>
          </a:ln>
          <a:effectLst/>
        </p:spPr>
      </p:cxnSp>
      <p:cxnSp>
        <p:nvCxnSpPr>
          <p:cNvPr id="16" name="直線コネクタ 15"/>
          <p:cNvCxnSpPr>
            <a:stCxn id="14" idx="0"/>
            <a:endCxn id="19" idx="1"/>
          </p:cNvCxnSpPr>
          <p:nvPr/>
        </p:nvCxnSpPr>
        <p:spPr bwMode="auto">
          <a:xfrm flipH="1" flipV="1">
            <a:off x="2053402" y="5820549"/>
            <a:ext cx="309437" cy="147820"/>
          </a:xfrm>
          <a:prstGeom prst="line">
            <a:avLst/>
          </a:prstGeom>
          <a:noFill/>
          <a:ln w="9525" cap="flat" cmpd="sng" algn="ctr">
            <a:solidFill>
              <a:sysClr val="windowText" lastClr="000000"/>
            </a:solidFill>
            <a:prstDash val="solid"/>
            <a:round/>
            <a:headEnd type="none" w="med" len="med"/>
            <a:tailEnd type="none" w="med" len="med"/>
          </a:ln>
          <a:effectLst/>
        </p:spPr>
      </p:cxnSp>
      <p:sp>
        <p:nvSpPr>
          <p:cNvPr id="17" name="テキスト ボックス 72"/>
          <p:cNvSpPr txBox="1"/>
          <p:nvPr/>
        </p:nvSpPr>
        <p:spPr>
          <a:xfrm>
            <a:off x="1402739" y="6088313"/>
            <a:ext cx="621575"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配水場</a:t>
            </a:r>
          </a:p>
        </p:txBody>
      </p:sp>
      <p:sp>
        <p:nvSpPr>
          <p:cNvPr id="18" name="テキスト ボックス 72"/>
          <p:cNvSpPr txBox="1"/>
          <p:nvPr/>
        </p:nvSpPr>
        <p:spPr>
          <a:xfrm>
            <a:off x="2053691" y="6088313"/>
            <a:ext cx="621575"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配水場</a:t>
            </a:r>
          </a:p>
        </p:txBody>
      </p:sp>
      <p:sp>
        <p:nvSpPr>
          <p:cNvPr id="19" name="片側の 2 つの角を丸めた四角形 18"/>
          <p:cNvSpPr/>
          <p:nvPr/>
        </p:nvSpPr>
        <p:spPr bwMode="auto">
          <a:xfrm>
            <a:off x="1471863" y="4657473"/>
            <a:ext cx="1163077" cy="1163077"/>
          </a:xfrm>
          <a:prstGeom prst="round2SameRect">
            <a:avLst>
              <a:gd name="adj1" fmla="val 10442"/>
              <a:gd name="adj2" fmla="val 0"/>
            </a:avLst>
          </a:prstGeom>
          <a:solidFill>
            <a:sysClr val="window" lastClr="FFFFFF">
              <a:lumMod val="95000"/>
            </a:sysClr>
          </a:solidFill>
          <a:ln w="9525" cap="flat" cmpd="sng" algn="ctr">
            <a:solidFill>
              <a:sysClr val="window" lastClr="FFFFFF">
                <a:lumMod val="65000"/>
              </a:sysClr>
            </a:solidFill>
            <a:prstDash val="solid"/>
            <a:round/>
            <a:headEnd type="none" w="med" len="med"/>
            <a:tailEnd type="none"/>
          </a:ln>
          <a:effectLst/>
        </p:spPr>
        <p:txBody>
          <a:bodyPr rot="0" spcFirstLastPara="0" vert="horz" wrap="square" lIns="33231" tIns="33231" rIns="33231" bIns="33231"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844083">
              <a:lnSpc>
                <a:spcPct val="90000"/>
              </a:lnSpc>
              <a:defRPr/>
            </a:pPr>
            <a:endPar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テキスト ボックス 72"/>
          <p:cNvSpPr txBox="1"/>
          <p:nvPr/>
        </p:nvSpPr>
        <p:spPr>
          <a:xfrm>
            <a:off x="1777766" y="4671653"/>
            <a:ext cx="774778"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浄水場</a:t>
            </a:r>
          </a:p>
        </p:txBody>
      </p:sp>
      <p:pic>
        <p:nvPicPr>
          <p:cNvPr id="21" name="図 20" descr="J011-0140.wmf"/>
          <p:cNvPicPr>
            <a:picLocks noChangeAspect="1"/>
          </p:cNvPicPr>
          <p:nvPr/>
        </p:nvPicPr>
        <p:blipFill>
          <a:blip r:embed="rId3" cstate="print"/>
          <a:srcRect/>
          <a:stretch>
            <a:fillRect/>
          </a:stretch>
        </p:blipFill>
        <p:spPr bwMode="auto">
          <a:xfrm>
            <a:off x="1338793" y="4565461"/>
            <a:ext cx="507590" cy="265846"/>
          </a:xfrm>
          <a:prstGeom prst="rect">
            <a:avLst/>
          </a:prstGeom>
          <a:noFill/>
          <a:ln w="9525">
            <a:noFill/>
            <a:miter lim="800000"/>
            <a:headEnd/>
            <a:tailEnd/>
          </a:ln>
        </p:spPr>
      </p:pic>
      <p:sp>
        <p:nvSpPr>
          <p:cNvPr id="22" name="テキスト ボックス 72"/>
          <p:cNvSpPr txBox="1"/>
          <p:nvPr/>
        </p:nvSpPr>
        <p:spPr>
          <a:xfrm>
            <a:off x="2199673" y="4991183"/>
            <a:ext cx="436685"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保守</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作業者</a:t>
            </a:r>
          </a:p>
        </p:txBody>
      </p:sp>
      <p:pic>
        <p:nvPicPr>
          <p:cNvPr id="23" name="図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9032" y="5219943"/>
            <a:ext cx="119631" cy="398769"/>
          </a:xfrm>
          <a:prstGeom prst="rect">
            <a:avLst/>
          </a:prstGeom>
        </p:spPr>
      </p:pic>
      <p:sp>
        <p:nvSpPr>
          <p:cNvPr id="24" name="テキスト ボックス 72"/>
          <p:cNvSpPr txBox="1"/>
          <p:nvPr/>
        </p:nvSpPr>
        <p:spPr>
          <a:xfrm>
            <a:off x="1815336" y="4924714"/>
            <a:ext cx="415517"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ベテラン職員</a:t>
            </a:r>
          </a:p>
        </p:txBody>
      </p:sp>
      <p:grpSp>
        <p:nvGrpSpPr>
          <p:cNvPr id="25" name="グループ化 24"/>
          <p:cNvGrpSpPr/>
          <p:nvPr/>
        </p:nvGrpSpPr>
        <p:grpSpPr>
          <a:xfrm>
            <a:off x="2338203" y="5319635"/>
            <a:ext cx="187002" cy="299077"/>
            <a:chOff x="-383305" y="5191125"/>
            <a:chExt cx="202586" cy="324000"/>
          </a:xfrm>
        </p:grpSpPr>
        <p:pic>
          <p:nvPicPr>
            <p:cNvPr id="26" name="図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305" y="5191125"/>
              <a:ext cx="97811" cy="324000"/>
            </a:xfrm>
            <a:prstGeom prst="rect">
              <a:avLst/>
            </a:prstGeom>
          </p:spPr>
        </p:pic>
        <p:pic>
          <p:nvPicPr>
            <p:cNvPr id="27" name="図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530" y="5191125"/>
              <a:ext cx="97811" cy="324000"/>
            </a:xfrm>
            <a:prstGeom prst="rect">
              <a:avLst/>
            </a:prstGeom>
          </p:spPr>
        </p:pic>
      </p:grpSp>
      <p:sp>
        <p:nvSpPr>
          <p:cNvPr id="28" name="テキスト ボックス 72"/>
          <p:cNvSpPr txBox="1"/>
          <p:nvPr/>
        </p:nvSpPr>
        <p:spPr>
          <a:xfrm>
            <a:off x="1338794" y="4865271"/>
            <a:ext cx="575069" cy="288710"/>
          </a:xfrm>
          <a:prstGeom prst="rect">
            <a:avLst/>
          </a:prstGeom>
          <a:noFill/>
        </p:spPr>
        <p:txBody>
          <a:bodyPr wrap="square" lIns="0" tIns="33231" rIns="0"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職員</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（管理者）</a:t>
            </a:r>
          </a:p>
        </p:txBody>
      </p:sp>
      <p:pic>
        <p:nvPicPr>
          <p:cNvPr id="29" name="図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2240" y="5129909"/>
            <a:ext cx="148874" cy="465231"/>
          </a:xfrm>
          <a:prstGeom prst="rect">
            <a:avLst/>
          </a:prstGeom>
        </p:spPr>
      </p:pic>
      <p:sp>
        <p:nvSpPr>
          <p:cNvPr id="30" name="爆発 2 29"/>
          <p:cNvSpPr/>
          <p:nvPr/>
        </p:nvSpPr>
        <p:spPr bwMode="auto">
          <a:xfrm>
            <a:off x="1916804" y="5334427"/>
            <a:ext cx="531692" cy="432000"/>
          </a:xfrm>
          <a:prstGeom prst="irregularSeal2">
            <a:avLst/>
          </a:prstGeom>
          <a:solidFill>
            <a:srgbClr val="70AD47">
              <a:lumMod val="50000"/>
              <a:alpha val="40000"/>
            </a:srgbClr>
          </a:solidFill>
          <a:ln w="9525">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defRPr/>
            </a:pPr>
            <a:r>
              <a:rPr kumimoji="0" lang="ja-JP" altLang="en-US"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高齢化</a:t>
            </a:r>
            <a:endParaRPr kumimoji="0" lang="en-US" altLang="ja-JP"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1" name="図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046281" y="5972894"/>
            <a:ext cx="495257" cy="242390"/>
          </a:xfrm>
          <a:prstGeom prst="rect">
            <a:avLst/>
          </a:prstGeom>
        </p:spPr>
      </p:pic>
      <p:pic>
        <p:nvPicPr>
          <p:cNvPr id="32" name="図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708635" y="5972894"/>
            <a:ext cx="495257" cy="242390"/>
          </a:xfrm>
          <a:prstGeom prst="rect">
            <a:avLst/>
          </a:prstGeom>
        </p:spPr>
      </p:pic>
      <p:cxnSp>
        <p:nvCxnSpPr>
          <p:cNvPr id="33" name="直線コネクタ 32"/>
          <p:cNvCxnSpPr>
            <a:stCxn id="31" idx="0"/>
            <a:endCxn id="37" idx="1"/>
          </p:cNvCxnSpPr>
          <p:nvPr/>
        </p:nvCxnSpPr>
        <p:spPr bwMode="auto">
          <a:xfrm flipV="1">
            <a:off x="3293908" y="5825076"/>
            <a:ext cx="352918" cy="147819"/>
          </a:xfrm>
          <a:prstGeom prst="line">
            <a:avLst/>
          </a:prstGeom>
          <a:noFill/>
          <a:ln w="9525" cap="flat" cmpd="sng" algn="ctr">
            <a:solidFill>
              <a:sysClr val="windowText" lastClr="000000"/>
            </a:solidFill>
            <a:prstDash val="solid"/>
            <a:round/>
            <a:headEnd type="none" w="med" len="med"/>
            <a:tailEnd type="none" w="med" len="med"/>
          </a:ln>
          <a:effectLst/>
        </p:spPr>
      </p:cxnSp>
      <p:cxnSp>
        <p:nvCxnSpPr>
          <p:cNvPr id="34" name="直線コネクタ 33"/>
          <p:cNvCxnSpPr>
            <a:stCxn id="32" idx="0"/>
            <a:endCxn id="37" idx="1"/>
          </p:cNvCxnSpPr>
          <p:nvPr/>
        </p:nvCxnSpPr>
        <p:spPr bwMode="auto">
          <a:xfrm flipH="1" flipV="1">
            <a:off x="3646826" y="5825076"/>
            <a:ext cx="309436" cy="147819"/>
          </a:xfrm>
          <a:prstGeom prst="line">
            <a:avLst/>
          </a:prstGeom>
          <a:noFill/>
          <a:ln w="9525" cap="flat" cmpd="sng" algn="ctr">
            <a:solidFill>
              <a:sysClr val="windowText" lastClr="000000"/>
            </a:solidFill>
            <a:prstDash val="solid"/>
            <a:round/>
            <a:headEnd type="none" w="med" len="med"/>
            <a:tailEnd type="none" w="med" len="med"/>
          </a:ln>
          <a:effectLst/>
        </p:spPr>
      </p:cxnSp>
      <p:sp>
        <p:nvSpPr>
          <p:cNvPr id="35" name="テキスト ボックス 72"/>
          <p:cNvSpPr txBox="1"/>
          <p:nvPr/>
        </p:nvSpPr>
        <p:spPr>
          <a:xfrm>
            <a:off x="2996164" y="6092838"/>
            <a:ext cx="621575"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配水場</a:t>
            </a:r>
          </a:p>
        </p:txBody>
      </p:sp>
      <p:sp>
        <p:nvSpPr>
          <p:cNvPr id="36" name="テキスト ボックス 35"/>
          <p:cNvSpPr txBox="1"/>
          <p:nvPr/>
        </p:nvSpPr>
        <p:spPr>
          <a:xfrm>
            <a:off x="3647116" y="6092838"/>
            <a:ext cx="621575"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配水場</a:t>
            </a:r>
          </a:p>
        </p:txBody>
      </p:sp>
      <p:sp>
        <p:nvSpPr>
          <p:cNvPr id="37" name="片側の 2 つの角を丸めた四角形 36"/>
          <p:cNvSpPr/>
          <p:nvPr/>
        </p:nvSpPr>
        <p:spPr bwMode="auto">
          <a:xfrm>
            <a:off x="3065288" y="4661999"/>
            <a:ext cx="1163077" cy="1163077"/>
          </a:xfrm>
          <a:prstGeom prst="round2SameRect">
            <a:avLst>
              <a:gd name="adj1" fmla="val 0"/>
              <a:gd name="adj2" fmla="val 16792"/>
            </a:avLst>
          </a:prstGeom>
          <a:solidFill>
            <a:sysClr val="window" lastClr="FFFFFF">
              <a:lumMod val="95000"/>
            </a:sysClr>
          </a:solidFill>
          <a:ln w="9525" cap="flat" cmpd="sng" algn="ctr">
            <a:solidFill>
              <a:sysClr val="window" lastClr="FFFFFF">
                <a:lumMod val="65000"/>
              </a:sysClr>
            </a:solidFill>
            <a:prstDash val="solid"/>
            <a:round/>
            <a:headEnd type="none" w="med" len="med"/>
            <a:tailEnd type="none"/>
          </a:ln>
          <a:effectLst/>
        </p:spPr>
        <p:txBody>
          <a:bodyPr rot="0" spcFirstLastPara="0" vert="horz" wrap="square" lIns="33231" tIns="33231" rIns="33231" bIns="33231"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844083">
              <a:lnSpc>
                <a:spcPct val="90000"/>
              </a:lnSpc>
              <a:defRPr/>
            </a:pPr>
            <a:endPar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テキスト ボックス 72"/>
          <p:cNvSpPr txBox="1"/>
          <p:nvPr/>
        </p:nvSpPr>
        <p:spPr>
          <a:xfrm>
            <a:off x="3371190" y="4676179"/>
            <a:ext cx="774778"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浄水場</a:t>
            </a:r>
          </a:p>
        </p:txBody>
      </p:sp>
      <p:pic>
        <p:nvPicPr>
          <p:cNvPr id="39" name="図 38" descr="J011-0140.wmf"/>
          <p:cNvPicPr>
            <a:picLocks noChangeAspect="1"/>
          </p:cNvPicPr>
          <p:nvPr/>
        </p:nvPicPr>
        <p:blipFill>
          <a:blip r:embed="rId3" cstate="print"/>
          <a:srcRect/>
          <a:stretch>
            <a:fillRect/>
          </a:stretch>
        </p:blipFill>
        <p:spPr bwMode="auto">
          <a:xfrm>
            <a:off x="2932217" y="4569986"/>
            <a:ext cx="507590" cy="265846"/>
          </a:xfrm>
          <a:prstGeom prst="rect">
            <a:avLst/>
          </a:prstGeom>
          <a:noFill/>
          <a:ln w="9525">
            <a:noFill/>
            <a:miter lim="800000"/>
            <a:headEnd/>
            <a:tailEnd/>
          </a:ln>
        </p:spPr>
      </p:pic>
      <p:sp>
        <p:nvSpPr>
          <p:cNvPr id="40" name="テキスト ボックス 72"/>
          <p:cNvSpPr txBox="1"/>
          <p:nvPr/>
        </p:nvSpPr>
        <p:spPr>
          <a:xfrm>
            <a:off x="3793098" y="4991183"/>
            <a:ext cx="436685"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保守</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作業者</a:t>
            </a:r>
          </a:p>
        </p:txBody>
      </p:sp>
      <p:pic>
        <p:nvPicPr>
          <p:cNvPr id="41" name="図 4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2456" y="5224468"/>
            <a:ext cx="119631" cy="398769"/>
          </a:xfrm>
          <a:prstGeom prst="rect">
            <a:avLst/>
          </a:prstGeom>
        </p:spPr>
      </p:pic>
      <p:sp>
        <p:nvSpPr>
          <p:cNvPr id="42" name="テキスト ボックス 72"/>
          <p:cNvSpPr txBox="1"/>
          <p:nvPr/>
        </p:nvSpPr>
        <p:spPr>
          <a:xfrm>
            <a:off x="3408760" y="4924714"/>
            <a:ext cx="415517"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ベテラン職員</a:t>
            </a:r>
          </a:p>
        </p:txBody>
      </p:sp>
      <p:grpSp>
        <p:nvGrpSpPr>
          <p:cNvPr id="43" name="グループ化 42"/>
          <p:cNvGrpSpPr/>
          <p:nvPr/>
        </p:nvGrpSpPr>
        <p:grpSpPr>
          <a:xfrm>
            <a:off x="3931628" y="5324161"/>
            <a:ext cx="187002" cy="299077"/>
            <a:chOff x="-383305" y="5191125"/>
            <a:chExt cx="202586" cy="324000"/>
          </a:xfrm>
        </p:grpSpPr>
        <p:pic>
          <p:nvPicPr>
            <p:cNvPr id="44" name="図 4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305" y="5191125"/>
              <a:ext cx="97811" cy="324000"/>
            </a:xfrm>
            <a:prstGeom prst="rect">
              <a:avLst/>
            </a:prstGeom>
          </p:spPr>
        </p:pic>
        <p:pic>
          <p:nvPicPr>
            <p:cNvPr id="45" name="図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530" y="5191125"/>
              <a:ext cx="97811" cy="324000"/>
            </a:xfrm>
            <a:prstGeom prst="rect">
              <a:avLst/>
            </a:prstGeom>
          </p:spPr>
        </p:pic>
      </p:grpSp>
      <p:sp>
        <p:nvSpPr>
          <p:cNvPr id="46" name="テキスト ボックス 72"/>
          <p:cNvSpPr txBox="1"/>
          <p:nvPr/>
        </p:nvSpPr>
        <p:spPr>
          <a:xfrm>
            <a:off x="2932218" y="4869796"/>
            <a:ext cx="575070" cy="288710"/>
          </a:xfrm>
          <a:prstGeom prst="rect">
            <a:avLst/>
          </a:prstGeom>
          <a:noFill/>
        </p:spPr>
        <p:txBody>
          <a:bodyPr wrap="square" lIns="0" tIns="33231" rIns="0"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職員</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（管理者）</a:t>
            </a:r>
          </a:p>
        </p:txBody>
      </p:sp>
      <p:pic>
        <p:nvPicPr>
          <p:cNvPr id="47" name="図 4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55665" y="5134435"/>
            <a:ext cx="148874" cy="465231"/>
          </a:xfrm>
          <a:prstGeom prst="rect">
            <a:avLst/>
          </a:prstGeom>
        </p:spPr>
      </p:pic>
      <p:sp>
        <p:nvSpPr>
          <p:cNvPr id="48" name="爆発 2 47"/>
          <p:cNvSpPr/>
          <p:nvPr/>
        </p:nvSpPr>
        <p:spPr bwMode="auto">
          <a:xfrm>
            <a:off x="3549121" y="5338953"/>
            <a:ext cx="531692" cy="432000"/>
          </a:xfrm>
          <a:prstGeom prst="irregularSeal2">
            <a:avLst/>
          </a:prstGeom>
          <a:solidFill>
            <a:srgbClr val="70AD47">
              <a:lumMod val="50000"/>
              <a:alpha val="40000"/>
            </a:srgbClr>
          </a:solidFill>
          <a:ln w="9525">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defRPr/>
            </a:pPr>
            <a:r>
              <a:rPr kumimoji="0" lang="ja-JP" altLang="en-US"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職員減</a:t>
            </a:r>
          </a:p>
        </p:txBody>
      </p:sp>
      <p:sp>
        <p:nvSpPr>
          <p:cNvPr id="49" name="テキスト ボックス 48"/>
          <p:cNvSpPr txBox="1"/>
          <p:nvPr/>
        </p:nvSpPr>
        <p:spPr>
          <a:xfrm>
            <a:off x="1355976" y="3578048"/>
            <a:ext cx="4386291" cy="830997"/>
          </a:xfrm>
          <a:prstGeom prst="rect">
            <a:avLst/>
          </a:prstGeom>
          <a:noFill/>
        </p:spPr>
        <p:txBody>
          <a:bodyPr wrap="square" rtlCol="0">
            <a:spAutoFit/>
          </a:bodyPr>
          <a:lstStyle/>
          <a:p>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現状</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現場職員によりサービスが維持されているが、運用や管理は事業体や浄水場ごとにバラバラで効率化が難しく、高齢化・老朽化等の課題への対応も困難。</a:t>
            </a:r>
          </a:p>
        </p:txBody>
      </p:sp>
      <p:sp>
        <p:nvSpPr>
          <p:cNvPr id="50" name="爆発 1 49"/>
          <p:cNvSpPr/>
          <p:nvPr/>
        </p:nvSpPr>
        <p:spPr>
          <a:xfrm>
            <a:off x="4294490" y="4652666"/>
            <a:ext cx="383512" cy="271375"/>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000"/>
          </a:p>
        </p:txBody>
      </p:sp>
      <p:sp>
        <p:nvSpPr>
          <p:cNvPr id="51" name="テキスト ボックス 50"/>
          <p:cNvSpPr txBox="1"/>
          <p:nvPr/>
        </p:nvSpPr>
        <p:spPr>
          <a:xfrm>
            <a:off x="4271797" y="4658650"/>
            <a:ext cx="1593671" cy="1477328"/>
          </a:xfrm>
          <a:prstGeom prst="rect">
            <a:avLst/>
          </a:prstGeom>
          <a:noFill/>
        </p:spPr>
        <p:txBody>
          <a:bodyPr wrap="square" rtlCol="0">
            <a:spAutoFit/>
          </a:bodyPr>
          <a:lstStyle/>
          <a:p>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課題</a:t>
            </a:r>
            <a:endParaRPr lang="en-US" altLang="ja-JP"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000"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600"/>
              </a:spcAft>
            </a:pPr>
            <a:r>
              <a:rPr lang="ja-JP" altLang="en-US" sz="1000"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・職員数の減少＆ノウハウのあるベテラン職員高齢化</a:t>
            </a:r>
          </a:p>
          <a:p>
            <a:pPr>
              <a:spcAft>
                <a:spcPts val="600"/>
              </a:spcAft>
            </a:pPr>
            <a:r>
              <a:rPr lang="ja-JP" altLang="en-US" sz="1000"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・人口減少に伴う給水収入の減少＆設備の過剰化</a:t>
            </a:r>
          </a:p>
          <a:p>
            <a:r>
              <a:rPr lang="ja-JP" altLang="en-US" sz="1000"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・老朽化設備の維持保守や更新コストの増加</a:t>
            </a:r>
          </a:p>
        </p:txBody>
      </p:sp>
      <p:sp>
        <p:nvSpPr>
          <p:cNvPr id="52" name="稲妻 51"/>
          <p:cNvSpPr/>
          <p:nvPr/>
        </p:nvSpPr>
        <p:spPr>
          <a:xfrm>
            <a:off x="2763280" y="4862434"/>
            <a:ext cx="164711" cy="914400"/>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2000"/>
          </a:p>
        </p:txBody>
      </p:sp>
      <p:sp>
        <p:nvSpPr>
          <p:cNvPr id="53" name="テキスト ボックス 52"/>
          <p:cNvSpPr txBox="1"/>
          <p:nvPr/>
        </p:nvSpPr>
        <p:spPr>
          <a:xfrm>
            <a:off x="2554607" y="5107208"/>
            <a:ext cx="646331" cy="461665"/>
          </a:xfrm>
          <a:prstGeom prst="rect">
            <a:avLst/>
          </a:prstGeom>
          <a:noFill/>
        </p:spPr>
        <p:txBody>
          <a:bodyPr wrap="none" rtlCol="0">
            <a:spAutoFit/>
          </a:bodyPr>
          <a:lstStyle/>
          <a:p>
            <a:r>
              <a:rPr lang="ja-JP" altLang="en-US" sz="2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54" name="爆発 2 53"/>
          <p:cNvSpPr/>
          <p:nvPr/>
        </p:nvSpPr>
        <p:spPr bwMode="auto">
          <a:xfrm>
            <a:off x="2344621" y="5695545"/>
            <a:ext cx="531692" cy="432000"/>
          </a:xfrm>
          <a:prstGeom prst="irregularSeal2">
            <a:avLst/>
          </a:prstGeom>
          <a:solidFill>
            <a:srgbClr val="70AD47">
              <a:lumMod val="50000"/>
              <a:alpha val="40000"/>
            </a:srgbClr>
          </a:solidFill>
          <a:ln w="9525">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defRPr/>
            </a:pPr>
            <a:r>
              <a:rPr kumimoji="0" lang="ja-JP" altLang="en-US"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老朽化</a:t>
            </a:r>
            <a:endParaRPr kumimoji="0" lang="en-US" altLang="ja-JP"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爆発 2 54"/>
          <p:cNvSpPr/>
          <p:nvPr/>
        </p:nvSpPr>
        <p:spPr bwMode="auto">
          <a:xfrm>
            <a:off x="2910125" y="5682984"/>
            <a:ext cx="531692" cy="432000"/>
          </a:xfrm>
          <a:prstGeom prst="irregularSeal2">
            <a:avLst/>
          </a:prstGeom>
          <a:solidFill>
            <a:srgbClr val="70AD47">
              <a:lumMod val="50000"/>
              <a:alpha val="40000"/>
            </a:srgbClr>
          </a:solidFill>
          <a:ln w="9525">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defRPr/>
            </a:pPr>
            <a:r>
              <a:rPr kumimoji="0" lang="ja-JP" altLang="en-US"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過剰化</a:t>
            </a:r>
            <a:endParaRPr kumimoji="0" lang="en-US" altLang="ja-JP" sz="900"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56" name="図 5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4051" y="5321109"/>
            <a:ext cx="90287" cy="299077"/>
          </a:xfrm>
          <a:prstGeom prst="rect">
            <a:avLst/>
          </a:prstGeom>
        </p:spPr>
      </p:pic>
      <p:grpSp>
        <p:nvGrpSpPr>
          <p:cNvPr id="57" name="グループ化 56"/>
          <p:cNvGrpSpPr/>
          <p:nvPr/>
        </p:nvGrpSpPr>
        <p:grpSpPr>
          <a:xfrm>
            <a:off x="7582612" y="4802427"/>
            <a:ext cx="1826259" cy="346946"/>
            <a:chOff x="5986541" y="4781334"/>
            <a:chExt cx="1772239" cy="375858"/>
          </a:xfrm>
          <a:solidFill>
            <a:schemeClr val="accent1"/>
          </a:solidFill>
        </p:grpSpPr>
        <p:sp>
          <p:nvSpPr>
            <p:cNvPr id="58" name="曲折矢印 57"/>
            <p:cNvSpPr/>
            <p:nvPr/>
          </p:nvSpPr>
          <p:spPr>
            <a:xfrm flipV="1">
              <a:off x="6711333" y="4781334"/>
              <a:ext cx="1047446" cy="252000"/>
            </a:xfrm>
            <a:prstGeom prst="bentArrow">
              <a:avLst>
                <a:gd name="adj1" fmla="val 16882"/>
                <a:gd name="adj2" fmla="val 25000"/>
                <a:gd name="adj3" fmla="val 25000"/>
                <a:gd name="adj4" fmla="val 43750"/>
              </a:avLst>
            </a:prstGeom>
            <a:grpFill/>
            <a:ln w="12700" cap="flat" cmpd="sng" algn="ctr">
              <a:solidFill>
                <a:schemeClr val="accent1"/>
              </a:solidFill>
              <a:prstDash val="solid"/>
              <a:miter lim="800000"/>
            </a:ln>
            <a:effectLst/>
          </p:spPr>
          <p:txBody>
            <a:bodyPr rtlCol="0" anchor="ctr"/>
            <a:lstStyle/>
            <a:p>
              <a:pPr algn="ctr">
                <a:defRPr/>
              </a:pPr>
              <a:endParaRPr kumimoji="0" lang="ja-JP" altLang="en-US" kern="0">
                <a:solidFill>
                  <a:prstClr val="black"/>
                </a:solidFill>
                <a:latin typeface="Calibri"/>
                <a:ea typeface="ＭＳ Ｐゴシック"/>
              </a:endParaRPr>
            </a:p>
          </p:txBody>
        </p:sp>
        <p:sp>
          <p:nvSpPr>
            <p:cNvPr id="59" name="曲折矢印 58"/>
            <p:cNvSpPr/>
            <p:nvPr/>
          </p:nvSpPr>
          <p:spPr>
            <a:xfrm>
              <a:off x="7254724" y="4905192"/>
              <a:ext cx="504056" cy="252000"/>
            </a:xfrm>
            <a:prstGeom prst="bentArrow">
              <a:avLst>
                <a:gd name="adj1" fmla="val 16882"/>
                <a:gd name="adj2" fmla="val 25000"/>
                <a:gd name="adj3" fmla="val 25000"/>
                <a:gd name="adj4" fmla="val 43750"/>
              </a:avLst>
            </a:prstGeom>
            <a:grpFill/>
            <a:ln w="12700" cap="flat" cmpd="sng" algn="ctr">
              <a:solidFill>
                <a:schemeClr val="accent1"/>
              </a:solidFill>
              <a:prstDash val="solid"/>
              <a:miter lim="800000"/>
            </a:ln>
            <a:effectLst/>
          </p:spPr>
          <p:txBody>
            <a:bodyPr rtlCol="0" anchor="ctr"/>
            <a:lstStyle/>
            <a:p>
              <a:pPr algn="ctr">
                <a:defRPr/>
              </a:pPr>
              <a:endParaRPr kumimoji="0" lang="ja-JP" altLang="en-US" kern="0">
                <a:solidFill>
                  <a:prstClr val="black"/>
                </a:solidFill>
                <a:latin typeface="Calibri"/>
                <a:ea typeface="ＭＳ Ｐゴシック"/>
              </a:endParaRPr>
            </a:p>
          </p:txBody>
        </p:sp>
        <p:sp>
          <p:nvSpPr>
            <p:cNvPr id="60" name="曲折矢印 59"/>
            <p:cNvSpPr/>
            <p:nvPr/>
          </p:nvSpPr>
          <p:spPr>
            <a:xfrm>
              <a:off x="5986541" y="4905192"/>
              <a:ext cx="1772239" cy="252000"/>
            </a:xfrm>
            <a:prstGeom prst="bentArrow">
              <a:avLst>
                <a:gd name="adj1" fmla="val 16882"/>
                <a:gd name="adj2" fmla="val 25000"/>
                <a:gd name="adj3" fmla="val 25000"/>
                <a:gd name="adj4" fmla="val 43750"/>
              </a:avLst>
            </a:prstGeom>
            <a:grpFill/>
            <a:ln w="12700" cap="flat" cmpd="sng" algn="ctr">
              <a:solidFill>
                <a:schemeClr val="accent1"/>
              </a:solidFill>
              <a:prstDash val="solid"/>
              <a:miter lim="800000"/>
            </a:ln>
            <a:effectLst/>
          </p:spPr>
          <p:txBody>
            <a:bodyPr rtlCol="0" anchor="ctr"/>
            <a:lstStyle/>
            <a:p>
              <a:pPr algn="ctr">
                <a:defRPr/>
              </a:pPr>
              <a:endParaRPr kumimoji="0" lang="ja-JP" altLang="en-US" kern="0">
                <a:solidFill>
                  <a:prstClr val="black"/>
                </a:solidFill>
                <a:latin typeface="Calibri"/>
                <a:ea typeface="ＭＳ Ｐゴシック"/>
              </a:endParaRPr>
            </a:p>
          </p:txBody>
        </p:sp>
      </p:grpSp>
      <p:cxnSp>
        <p:nvCxnSpPr>
          <p:cNvPr id="61" name="直線コネクタ 60"/>
          <p:cNvCxnSpPr>
            <a:stCxn id="83" idx="3"/>
            <a:endCxn id="63" idx="1"/>
          </p:cNvCxnSpPr>
          <p:nvPr/>
        </p:nvCxnSpPr>
        <p:spPr bwMode="auto">
          <a:xfrm flipH="1" flipV="1">
            <a:off x="7880008" y="4817029"/>
            <a:ext cx="758852" cy="325794"/>
          </a:xfrm>
          <a:prstGeom prst="line">
            <a:avLst/>
          </a:prstGeom>
          <a:noFill/>
          <a:ln w="12700" cap="flat" cmpd="sng" algn="ctr">
            <a:solidFill>
              <a:sysClr val="windowText" lastClr="000000"/>
            </a:solidFill>
            <a:prstDash val="solid"/>
            <a:round/>
            <a:headEnd type="none" w="med" len="med"/>
            <a:tailEnd type="none" w="med" len="med"/>
          </a:ln>
          <a:effectLst/>
        </p:spPr>
      </p:cxnSp>
      <p:cxnSp>
        <p:nvCxnSpPr>
          <p:cNvPr id="62" name="直線コネクタ 61"/>
          <p:cNvCxnSpPr>
            <a:stCxn id="64" idx="3"/>
            <a:endCxn id="63" idx="1"/>
          </p:cNvCxnSpPr>
          <p:nvPr/>
        </p:nvCxnSpPr>
        <p:spPr bwMode="auto">
          <a:xfrm flipV="1">
            <a:off x="7258850" y="4817029"/>
            <a:ext cx="621158" cy="321412"/>
          </a:xfrm>
          <a:prstGeom prst="line">
            <a:avLst/>
          </a:prstGeom>
          <a:noFill/>
          <a:ln w="12700" cap="flat" cmpd="sng" algn="ctr">
            <a:solidFill>
              <a:sysClr val="windowText" lastClr="000000"/>
            </a:solidFill>
            <a:prstDash val="solid"/>
            <a:round/>
            <a:headEnd type="none" w="med" len="med"/>
            <a:tailEnd type="none" w="med" len="med"/>
          </a:ln>
          <a:effectLst/>
        </p:spPr>
      </p:cxnSp>
      <p:sp>
        <p:nvSpPr>
          <p:cNvPr id="63" name="片側の 2 つの角を丸めた四角形 62"/>
          <p:cNvSpPr/>
          <p:nvPr/>
        </p:nvSpPr>
        <p:spPr bwMode="auto">
          <a:xfrm>
            <a:off x="7198777" y="4055235"/>
            <a:ext cx="1362462" cy="761795"/>
          </a:xfrm>
          <a:prstGeom prst="round2SameRect">
            <a:avLst>
              <a:gd name="adj1" fmla="val 12575"/>
              <a:gd name="adj2" fmla="val 0"/>
            </a:avLst>
          </a:prstGeom>
          <a:solidFill>
            <a:srgbClr val="70AD47">
              <a:lumMod val="20000"/>
              <a:lumOff val="80000"/>
            </a:srgbClr>
          </a:solidFill>
          <a:ln w="19050" cap="flat" cmpd="sng" algn="ctr">
            <a:solidFill>
              <a:srgbClr val="70AD47">
                <a:lumMod val="75000"/>
              </a:srgbClr>
            </a:solidFill>
            <a:prstDash val="solid"/>
            <a:round/>
            <a:headEnd type="none" w="med" len="med"/>
            <a:tailEnd type="none"/>
          </a:ln>
          <a:effectLst/>
        </p:spPr>
        <p:txBody>
          <a:bodyPr rot="0" spcFirstLastPara="0" vert="horz" wrap="square" lIns="33231" tIns="33231" rIns="33231" bIns="33231"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844083">
              <a:lnSpc>
                <a:spcPct val="90000"/>
              </a:lnSpc>
              <a:defRPr/>
            </a:pPr>
            <a:endPar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4" name="片側の 2 つの角を丸めた四角形 63"/>
          <p:cNvSpPr/>
          <p:nvPr/>
        </p:nvSpPr>
        <p:spPr bwMode="auto">
          <a:xfrm>
            <a:off x="6760389" y="5138441"/>
            <a:ext cx="996923" cy="797538"/>
          </a:xfrm>
          <a:prstGeom prst="round2SameRect">
            <a:avLst/>
          </a:prstGeom>
          <a:solidFill>
            <a:sysClr val="window" lastClr="FFFFFF">
              <a:lumMod val="95000"/>
            </a:sysClr>
          </a:solidFill>
          <a:ln w="9525" cap="flat" cmpd="sng" algn="ctr">
            <a:solidFill>
              <a:sysClr val="window" lastClr="FFFFFF">
                <a:lumMod val="65000"/>
              </a:sysClr>
            </a:solidFill>
            <a:prstDash val="solid"/>
            <a:round/>
            <a:headEnd type="none" w="med" len="med"/>
            <a:tailEnd type="none"/>
          </a:ln>
          <a:effectLst/>
        </p:spPr>
        <p:txBody>
          <a:bodyPr rot="0" spcFirstLastPara="0" vert="horz" wrap="square" lIns="33231" tIns="33231" rIns="33231" bIns="33231"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844083">
              <a:lnSpc>
                <a:spcPct val="90000"/>
              </a:lnSpc>
              <a:defRPr/>
            </a:pPr>
            <a:endPar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テキスト ボックス 72"/>
          <p:cNvSpPr txBox="1"/>
          <p:nvPr/>
        </p:nvSpPr>
        <p:spPr>
          <a:xfrm>
            <a:off x="7163974" y="4043402"/>
            <a:ext cx="1452306" cy="302560"/>
          </a:xfrm>
          <a:prstGeom prst="rect">
            <a:avLst/>
          </a:prstGeom>
          <a:noFill/>
        </p:spPr>
        <p:txBody>
          <a:bodyPr wrap="square" lIns="0" tIns="33231" rIns="0"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広域管理</a:t>
            </a:r>
            <a:br>
              <a:rPr lang="en-US" altLang="ja-JP" sz="10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700"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（監視制御、水質管理、水運用など）</a:t>
            </a:r>
            <a:endParaRPr lang="en-US" altLang="ja-JP" sz="1000" dirty="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66" name="図 65" descr="J011-0140.wmf"/>
          <p:cNvPicPr>
            <a:picLocks noChangeAspect="1"/>
          </p:cNvPicPr>
          <p:nvPr/>
        </p:nvPicPr>
        <p:blipFill>
          <a:blip r:embed="rId3" cstate="print"/>
          <a:srcRect/>
          <a:stretch>
            <a:fillRect/>
          </a:stretch>
        </p:blipFill>
        <p:spPr bwMode="auto">
          <a:xfrm>
            <a:off x="6667025" y="5082905"/>
            <a:ext cx="432000" cy="226256"/>
          </a:xfrm>
          <a:prstGeom prst="rect">
            <a:avLst/>
          </a:prstGeom>
          <a:noFill/>
          <a:ln w="9525">
            <a:noFill/>
            <a:miter lim="800000"/>
            <a:headEnd/>
            <a:tailEnd/>
          </a:ln>
        </p:spPr>
      </p:pic>
      <p:grpSp>
        <p:nvGrpSpPr>
          <p:cNvPr id="67" name="グループ化 66"/>
          <p:cNvGrpSpPr/>
          <p:nvPr/>
        </p:nvGrpSpPr>
        <p:grpSpPr>
          <a:xfrm>
            <a:off x="7387537" y="5580136"/>
            <a:ext cx="187002" cy="299077"/>
            <a:chOff x="5037215" y="5168555"/>
            <a:chExt cx="202586" cy="324000"/>
          </a:xfrm>
        </p:grpSpPr>
        <p:pic>
          <p:nvPicPr>
            <p:cNvPr id="68" name="図 67"/>
            <p:cNvPicPr>
              <a:picLocks noChangeAspect="1"/>
            </p:cNvPicPr>
            <p:nvPr/>
          </p:nvPicPr>
          <p:blipFill>
            <a:blip r:embed="rId5">
              <a:duotone>
                <a:srgbClr val="E7E6E6">
                  <a:shade val="45000"/>
                  <a:satMod val="135000"/>
                </a:srgbClr>
                <a:prstClr val="white"/>
              </a:duotone>
              <a:extLst>
                <a:ext uri="{28A0092B-C50C-407E-A947-70E740481C1C}">
                  <a14:useLocalDpi xmlns:a14="http://schemas.microsoft.com/office/drawing/2010/main" val="0"/>
                </a:ext>
              </a:extLst>
            </a:blip>
            <a:stretch>
              <a:fillRect/>
            </a:stretch>
          </p:blipFill>
          <p:spPr>
            <a:xfrm>
              <a:off x="5037215" y="5168555"/>
              <a:ext cx="97811" cy="324000"/>
            </a:xfrm>
            <a:prstGeom prst="rect">
              <a:avLst/>
            </a:prstGeom>
          </p:spPr>
        </p:pic>
        <p:pic>
          <p:nvPicPr>
            <p:cNvPr id="69" name="図 68"/>
            <p:cNvPicPr>
              <a:picLocks noChangeAspect="1"/>
            </p:cNvPicPr>
            <p:nvPr/>
          </p:nvPicPr>
          <p:blipFill>
            <a:blip r:embed="rId5">
              <a:duotone>
                <a:srgbClr val="E7E6E6">
                  <a:shade val="45000"/>
                  <a:satMod val="135000"/>
                </a:srgbClr>
                <a:prstClr val="white"/>
              </a:duotone>
              <a:extLst>
                <a:ext uri="{28A0092B-C50C-407E-A947-70E740481C1C}">
                  <a14:useLocalDpi xmlns:a14="http://schemas.microsoft.com/office/drawing/2010/main" val="0"/>
                </a:ext>
              </a:extLst>
            </a:blip>
            <a:stretch>
              <a:fillRect/>
            </a:stretch>
          </p:blipFill>
          <p:spPr>
            <a:xfrm>
              <a:off x="5141990" y="5168555"/>
              <a:ext cx="97811" cy="324000"/>
            </a:xfrm>
            <a:prstGeom prst="rect">
              <a:avLst/>
            </a:prstGeom>
          </p:spPr>
        </p:pic>
      </p:grpSp>
      <p:sp>
        <p:nvSpPr>
          <p:cNvPr id="70" name="テキスト ボックス 72"/>
          <p:cNvSpPr txBox="1"/>
          <p:nvPr/>
        </p:nvSpPr>
        <p:spPr>
          <a:xfrm>
            <a:off x="7108933" y="4526219"/>
            <a:ext cx="806604"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職員</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（統合管理者）</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2"/>
          <p:cNvSpPr txBox="1"/>
          <p:nvPr/>
        </p:nvSpPr>
        <p:spPr>
          <a:xfrm rot="16200000">
            <a:off x="6503679" y="5575430"/>
            <a:ext cx="758720" cy="191761"/>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900" b="1" dirty="0">
                <a:solidFill>
                  <a:srgbClr val="70AD47">
                    <a:lumMod val="75000"/>
                  </a:srgbClr>
                </a:solidFill>
                <a:latin typeface="Meiryo UI" panose="020B0604030504040204" pitchFamily="50" charset="-128"/>
                <a:ea typeface="Meiryo UI" panose="020B0604030504040204" pitchFamily="50" charset="-128"/>
                <a:cs typeface="Meiryo UI" panose="020B0604030504040204" pitchFamily="50" charset="-128"/>
              </a:rPr>
              <a:t>第三者委託</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72" name="図 7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014738" y="6050671"/>
            <a:ext cx="495257" cy="242390"/>
          </a:xfrm>
          <a:prstGeom prst="rect">
            <a:avLst/>
          </a:prstGeom>
        </p:spPr>
      </p:pic>
      <p:cxnSp>
        <p:nvCxnSpPr>
          <p:cNvPr id="73" name="直線コネクタ 72"/>
          <p:cNvCxnSpPr>
            <a:stCxn id="72" idx="0"/>
            <a:endCxn id="64" idx="1"/>
          </p:cNvCxnSpPr>
          <p:nvPr/>
        </p:nvCxnSpPr>
        <p:spPr bwMode="auto">
          <a:xfrm flipH="1" flipV="1">
            <a:off x="7258851" y="5935981"/>
            <a:ext cx="3515" cy="114691"/>
          </a:xfrm>
          <a:prstGeom prst="line">
            <a:avLst/>
          </a:prstGeom>
          <a:noFill/>
          <a:ln w="9525" cap="flat" cmpd="sng" algn="ctr">
            <a:solidFill>
              <a:sysClr val="windowText" lastClr="000000"/>
            </a:solidFill>
            <a:prstDash val="solid"/>
            <a:round/>
            <a:headEnd type="none" w="med" len="med"/>
            <a:tailEnd type="none" w="med" len="med"/>
          </a:ln>
          <a:effectLst/>
        </p:spPr>
      </p:cxnSp>
      <p:sp>
        <p:nvSpPr>
          <p:cNvPr id="74" name="テキスト ボックス 72"/>
          <p:cNvSpPr txBox="1"/>
          <p:nvPr/>
        </p:nvSpPr>
        <p:spPr>
          <a:xfrm>
            <a:off x="6961037" y="6184006"/>
            <a:ext cx="621575" cy="191761"/>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配水場</a:t>
            </a:r>
          </a:p>
        </p:txBody>
      </p:sp>
      <p:pic>
        <p:nvPicPr>
          <p:cNvPr id="75" name="図 7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387942" y="6050671"/>
            <a:ext cx="495257" cy="242390"/>
          </a:xfrm>
          <a:prstGeom prst="rect">
            <a:avLst/>
          </a:prstGeom>
        </p:spPr>
      </p:pic>
      <p:cxnSp>
        <p:nvCxnSpPr>
          <p:cNvPr id="76" name="直線コネクタ 75"/>
          <p:cNvCxnSpPr>
            <a:stCxn id="75" idx="0"/>
            <a:endCxn id="83" idx="1"/>
          </p:cNvCxnSpPr>
          <p:nvPr/>
        </p:nvCxnSpPr>
        <p:spPr bwMode="auto">
          <a:xfrm flipV="1">
            <a:off x="8635571" y="5940360"/>
            <a:ext cx="3291" cy="110310"/>
          </a:xfrm>
          <a:prstGeom prst="line">
            <a:avLst/>
          </a:prstGeom>
          <a:noFill/>
          <a:ln w="9525" cap="flat" cmpd="sng" algn="ctr">
            <a:solidFill>
              <a:sysClr val="windowText" lastClr="000000"/>
            </a:solidFill>
            <a:prstDash val="solid"/>
            <a:round/>
            <a:headEnd type="none" w="med" len="med"/>
            <a:tailEnd type="none" w="med" len="med"/>
          </a:ln>
          <a:effectLst/>
        </p:spPr>
      </p:cxnSp>
      <p:sp>
        <p:nvSpPr>
          <p:cNvPr id="77" name="テキスト ボックス 72"/>
          <p:cNvSpPr txBox="1"/>
          <p:nvPr/>
        </p:nvSpPr>
        <p:spPr>
          <a:xfrm>
            <a:off x="8357796" y="6184006"/>
            <a:ext cx="621575" cy="191761"/>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配水場</a:t>
            </a:r>
          </a:p>
        </p:txBody>
      </p:sp>
      <p:pic>
        <p:nvPicPr>
          <p:cNvPr id="78" name="図 7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70594" y="4325503"/>
            <a:ext cx="148874" cy="465231"/>
          </a:xfrm>
          <a:prstGeom prst="rect">
            <a:avLst/>
          </a:prstGeom>
        </p:spPr>
      </p:pic>
      <p:sp>
        <p:nvSpPr>
          <p:cNvPr id="79" name="テキスト ボックス 72"/>
          <p:cNvSpPr txBox="1"/>
          <p:nvPr/>
        </p:nvSpPr>
        <p:spPr>
          <a:xfrm>
            <a:off x="6919406" y="5143050"/>
            <a:ext cx="774778"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浄水場</a:t>
            </a:r>
          </a:p>
        </p:txBody>
      </p:sp>
      <p:sp>
        <p:nvSpPr>
          <p:cNvPr id="80" name="テキスト ボックス 79"/>
          <p:cNvSpPr txBox="1"/>
          <p:nvPr/>
        </p:nvSpPr>
        <p:spPr>
          <a:xfrm>
            <a:off x="7701179" y="5348781"/>
            <a:ext cx="646331" cy="461665"/>
          </a:xfrm>
          <a:prstGeom prst="rect">
            <a:avLst/>
          </a:prstGeom>
          <a:noFill/>
        </p:spPr>
        <p:txBody>
          <a:bodyPr wrap="none" rtlCol="0">
            <a:spAutoFit/>
          </a:bodyPr>
          <a:lstStyle/>
          <a:p>
            <a:r>
              <a:rPr lang="ja-JP" altLang="en-US" sz="2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81" name="角丸四角形 80"/>
          <p:cNvSpPr/>
          <p:nvPr/>
        </p:nvSpPr>
        <p:spPr bwMode="auto">
          <a:xfrm>
            <a:off x="6978432" y="5340457"/>
            <a:ext cx="699588" cy="548308"/>
          </a:xfrm>
          <a:prstGeom prst="roundRect">
            <a:avLst>
              <a:gd name="adj" fmla="val 14767"/>
            </a:avLst>
          </a:prstGeom>
          <a:noFill/>
          <a:ln w="12700">
            <a:solidFill>
              <a:srgbClr val="70AD47">
                <a:lumMod val="75000"/>
              </a:srgbClr>
            </a:solidFill>
            <a:prstDash val="sysDot"/>
            <a:miter lim="800000"/>
            <a:headEnd/>
            <a:tailEnd/>
          </a:ln>
          <a:effectLst/>
        </p:spPr>
        <p:txBody>
          <a:bodyPr wrap="none" rtlCol="0" anchor="ctr" anchorCtr="0">
            <a:noAutofit/>
          </a:bodyPr>
          <a:lstStyle/>
          <a:p>
            <a:pPr algn="ctr">
              <a:defRPr/>
            </a:pPr>
            <a:endParaRPr kumimoji="0" lang="ja-JP" altLang="en-US" ker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2" name="テキスト ボックス 72"/>
          <p:cNvSpPr txBox="1"/>
          <p:nvPr/>
        </p:nvSpPr>
        <p:spPr>
          <a:xfrm>
            <a:off x="7165080" y="5335169"/>
            <a:ext cx="631916"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t>保守</a:t>
            </a:r>
            <a:br>
              <a:rPr lang="en-US" altLang="ja-JP"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br>
            <a:r>
              <a:rPr lang="ja-JP" altLang="en-US"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t>作業員</a:t>
            </a:r>
          </a:p>
        </p:txBody>
      </p:sp>
      <p:sp>
        <p:nvSpPr>
          <p:cNvPr id="83" name="片側の 2 つの角を丸めた四角形 82"/>
          <p:cNvSpPr/>
          <p:nvPr/>
        </p:nvSpPr>
        <p:spPr bwMode="auto">
          <a:xfrm>
            <a:off x="8206860" y="5142822"/>
            <a:ext cx="864000" cy="797538"/>
          </a:xfrm>
          <a:prstGeom prst="round2SameRect">
            <a:avLst/>
          </a:prstGeom>
          <a:solidFill>
            <a:sysClr val="window" lastClr="FFFFFF">
              <a:lumMod val="95000"/>
            </a:sysClr>
          </a:solidFill>
          <a:ln w="9525" cap="flat" cmpd="sng" algn="ctr">
            <a:solidFill>
              <a:sysClr val="window" lastClr="FFFFFF">
                <a:lumMod val="65000"/>
              </a:sysClr>
            </a:solidFill>
            <a:prstDash val="solid"/>
            <a:round/>
            <a:headEnd type="none" w="med" len="med"/>
            <a:tailEnd type="none"/>
          </a:ln>
          <a:effectLst/>
        </p:spPr>
        <p:txBody>
          <a:bodyPr rot="0" spcFirstLastPara="0" vert="horz" wrap="square" lIns="33231" tIns="33231" rIns="33231" bIns="33231"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844083">
              <a:lnSpc>
                <a:spcPct val="90000"/>
              </a:lnSpc>
              <a:defRPr/>
            </a:pPr>
            <a:endPar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84" name="図 83" descr="J011-0140.wmf"/>
          <p:cNvPicPr>
            <a:picLocks noChangeAspect="1"/>
          </p:cNvPicPr>
          <p:nvPr/>
        </p:nvPicPr>
        <p:blipFill>
          <a:blip r:embed="rId3" cstate="print"/>
          <a:srcRect/>
          <a:stretch>
            <a:fillRect/>
          </a:stretch>
        </p:blipFill>
        <p:spPr bwMode="auto">
          <a:xfrm>
            <a:off x="8113496" y="5087287"/>
            <a:ext cx="432000" cy="226256"/>
          </a:xfrm>
          <a:prstGeom prst="rect">
            <a:avLst/>
          </a:prstGeom>
          <a:noFill/>
          <a:ln w="9525">
            <a:noFill/>
            <a:miter lim="800000"/>
            <a:headEnd/>
            <a:tailEnd/>
          </a:ln>
        </p:spPr>
      </p:pic>
      <p:grpSp>
        <p:nvGrpSpPr>
          <p:cNvPr id="85" name="グループ化 84"/>
          <p:cNvGrpSpPr/>
          <p:nvPr/>
        </p:nvGrpSpPr>
        <p:grpSpPr>
          <a:xfrm>
            <a:off x="8578590" y="5584517"/>
            <a:ext cx="187002" cy="299077"/>
            <a:chOff x="5037215" y="5168555"/>
            <a:chExt cx="202586" cy="324000"/>
          </a:xfrm>
        </p:grpSpPr>
        <p:pic>
          <p:nvPicPr>
            <p:cNvPr id="86" name="図 85"/>
            <p:cNvPicPr>
              <a:picLocks noChangeAspect="1"/>
            </p:cNvPicPr>
            <p:nvPr/>
          </p:nvPicPr>
          <p:blipFill>
            <a:blip r:embed="rId5">
              <a:duotone>
                <a:srgbClr val="E7E6E6">
                  <a:shade val="45000"/>
                  <a:satMod val="135000"/>
                </a:srgbClr>
                <a:prstClr val="white"/>
              </a:duotone>
              <a:extLst>
                <a:ext uri="{28A0092B-C50C-407E-A947-70E740481C1C}">
                  <a14:useLocalDpi xmlns:a14="http://schemas.microsoft.com/office/drawing/2010/main" val="0"/>
                </a:ext>
              </a:extLst>
            </a:blip>
            <a:stretch>
              <a:fillRect/>
            </a:stretch>
          </p:blipFill>
          <p:spPr>
            <a:xfrm>
              <a:off x="5037215" y="5168555"/>
              <a:ext cx="97811" cy="324000"/>
            </a:xfrm>
            <a:prstGeom prst="rect">
              <a:avLst/>
            </a:prstGeom>
          </p:spPr>
        </p:pic>
        <p:pic>
          <p:nvPicPr>
            <p:cNvPr id="87" name="図 86"/>
            <p:cNvPicPr>
              <a:picLocks noChangeAspect="1"/>
            </p:cNvPicPr>
            <p:nvPr/>
          </p:nvPicPr>
          <p:blipFill>
            <a:blip r:embed="rId5">
              <a:duotone>
                <a:srgbClr val="E7E6E6">
                  <a:shade val="45000"/>
                  <a:satMod val="135000"/>
                </a:srgbClr>
                <a:prstClr val="white"/>
              </a:duotone>
              <a:extLst>
                <a:ext uri="{28A0092B-C50C-407E-A947-70E740481C1C}">
                  <a14:useLocalDpi xmlns:a14="http://schemas.microsoft.com/office/drawing/2010/main" val="0"/>
                </a:ext>
              </a:extLst>
            </a:blip>
            <a:stretch>
              <a:fillRect/>
            </a:stretch>
          </p:blipFill>
          <p:spPr>
            <a:xfrm>
              <a:off x="5141990" y="5168555"/>
              <a:ext cx="97811" cy="324000"/>
            </a:xfrm>
            <a:prstGeom prst="rect">
              <a:avLst/>
            </a:prstGeom>
          </p:spPr>
        </p:pic>
      </p:grpSp>
      <p:sp>
        <p:nvSpPr>
          <p:cNvPr id="88" name="テキスト ボックス 72"/>
          <p:cNvSpPr txBox="1"/>
          <p:nvPr/>
        </p:nvSpPr>
        <p:spPr>
          <a:xfrm rot="16200000">
            <a:off x="8059193" y="5535364"/>
            <a:ext cx="564923" cy="191761"/>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900" b="1" dirty="0">
                <a:solidFill>
                  <a:srgbClr val="70AD47">
                    <a:lumMod val="75000"/>
                  </a:srgbClr>
                </a:solidFill>
                <a:latin typeface="Meiryo UI" panose="020B0604030504040204" pitchFamily="50" charset="-128"/>
                <a:ea typeface="Meiryo UI" panose="020B0604030504040204" pitchFamily="50" charset="-128"/>
                <a:cs typeface="Meiryo UI" panose="020B0604030504040204" pitchFamily="50" charset="-128"/>
              </a:rPr>
              <a:t>民間委託</a:t>
            </a:r>
            <a:endPar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8365877" y="5147432"/>
            <a:ext cx="774778" cy="2056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浄水場</a:t>
            </a:r>
          </a:p>
        </p:txBody>
      </p:sp>
      <p:sp>
        <p:nvSpPr>
          <p:cNvPr id="90" name="角丸四角形 89"/>
          <p:cNvSpPr/>
          <p:nvPr/>
        </p:nvSpPr>
        <p:spPr bwMode="auto">
          <a:xfrm>
            <a:off x="8424904" y="5344839"/>
            <a:ext cx="498462" cy="548308"/>
          </a:xfrm>
          <a:prstGeom prst="roundRect">
            <a:avLst>
              <a:gd name="adj" fmla="val 14767"/>
            </a:avLst>
          </a:prstGeom>
          <a:noFill/>
          <a:ln w="12700">
            <a:solidFill>
              <a:srgbClr val="70AD47">
                <a:lumMod val="75000"/>
              </a:srgbClr>
            </a:solidFill>
            <a:prstDash val="sysDot"/>
            <a:miter lim="800000"/>
            <a:headEnd/>
            <a:tailEnd/>
          </a:ln>
          <a:effectLst/>
        </p:spPr>
        <p:txBody>
          <a:bodyPr wrap="none" rtlCol="0" anchor="ctr" anchorCtr="0">
            <a:noAutofit/>
          </a:bodyPr>
          <a:lstStyle/>
          <a:p>
            <a:pPr algn="ctr">
              <a:defRPr/>
            </a:pPr>
            <a:endParaRPr kumimoji="0" lang="ja-JP" altLang="en-US" ker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テキスト ボックス 72"/>
          <p:cNvSpPr txBox="1"/>
          <p:nvPr/>
        </p:nvSpPr>
        <p:spPr>
          <a:xfrm>
            <a:off x="8356133" y="5339550"/>
            <a:ext cx="631916"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t>保守</a:t>
            </a:r>
            <a:br>
              <a:rPr lang="en-US" altLang="ja-JP"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br>
            <a:r>
              <a:rPr lang="ja-JP" altLang="en-US"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t>作業員</a:t>
            </a:r>
          </a:p>
        </p:txBody>
      </p:sp>
      <p:pic>
        <p:nvPicPr>
          <p:cNvPr id="92" name="図 9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41033" y="4381706"/>
            <a:ext cx="119631" cy="398769"/>
          </a:xfrm>
          <a:prstGeom prst="rect">
            <a:avLst/>
          </a:prstGeom>
        </p:spPr>
      </p:pic>
      <p:sp>
        <p:nvSpPr>
          <p:cNvPr id="93" name="テキスト ボックス 72"/>
          <p:cNvSpPr txBox="1"/>
          <p:nvPr/>
        </p:nvSpPr>
        <p:spPr>
          <a:xfrm>
            <a:off x="8126919" y="4526220"/>
            <a:ext cx="415517" cy="177911"/>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職員</a:t>
            </a:r>
          </a:p>
        </p:txBody>
      </p:sp>
      <p:grpSp>
        <p:nvGrpSpPr>
          <p:cNvPr id="94" name="グループ化 93"/>
          <p:cNvGrpSpPr/>
          <p:nvPr/>
        </p:nvGrpSpPr>
        <p:grpSpPr>
          <a:xfrm>
            <a:off x="9475336" y="4691197"/>
            <a:ext cx="1248630" cy="552248"/>
            <a:chOff x="5048284" y="2869504"/>
            <a:chExt cx="745516" cy="416717"/>
          </a:xfrm>
        </p:grpSpPr>
        <p:sp>
          <p:nvSpPr>
            <p:cNvPr id="95" name="雲 94"/>
            <p:cNvSpPr/>
            <p:nvPr/>
          </p:nvSpPr>
          <p:spPr bwMode="auto">
            <a:xfrm>
              <a:off x="5048284" y="2869504"/>
              <a:ext cx="745516" cy="416717"/>
            </a:xfrm>
            <a:prstGeom prst="cloud">
              <a:avLst/>
            </a:prstGeom>
            <a:solidFill>
              <a:sysClr val="window" lastClr="FFFFFF">
                <a:lumMod val="85000"/>
              </a:sysClr>
            </a:solidFill>
            <a:ln w="9525">
              <a:noFill/>
              <a:miter lim="800000"/>
              <a:headEnd/>
              <a:tailEnd/>
            </a:ln>
            <a:effectLst/>
            <a:scene3d>
              <a:camera prst="orthographicFront"/>
              <a:lightRig rig="threePt" dir="t"/>
            </a:scene3d>
            <a:sp3d>
              <a:bevelT/>
            </a:sp3d>
          </p:spPr>
          <p:txBody>
            <a:bodyPr wrap="none" lIns="0" tIns="0" rIns="0" bIns="0" rtlCol="0" anchor="ctr" anchorCtr="0">
              <a:noAutofit/>
            </a:bodyPr>
            <a:lstStyle/>
            <a:p>
              <a:pPr algn="ctr" defTabSz="844083">
                <a:lnSpc>
                  <a:spcPct val="90000"/>
                </a:lnSpc>
                <a:defRPr/>
              </a:pPr>
              <a:endParaRPr kumimoji="0" lang="ja-JP" altLang="en-US" ker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テキスト ボックス 72"/>
            <p:cNvSpPr txBox="1"/>
            <p:nvPr/>
          </p:nvSpPr>
          <p:spPr>
            <a:xfrm>
              <a:off x="5084746" y="2972988"/>
              <a:ext cx="647774" cy="229921"/>
            </a:xfrm>
            <a:prstGeom prst="rect">
              <a:avLst/>
            </a:prstGeom>
            <a:noFill/>
            <a:ln>
              <a:noFill/>
            </a:ln>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defRPr/>
              </a:pPr>
              <a:r>
                <a:rPr lang="en-US" altLang="ja-JP" sz="1200" b="1"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IoT</a:t>
              </a:r>
              <a:r>
                <a:rPr lang="ja-JP" altLang="en-US" sz="12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の活用</a:t>
              </a:r>
              <a:b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br>
                <a:rPr lang="en-US" altLang="ja-JP" sz="3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～データ収集・蓄積・解析～</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7" name="曲折矢印 96"/>
          <p:cNvSpPr/>
          <p:nvPr/>
        </p:nvSpPr>
        <p:spPr>
          <a:xfrm flipH="1">
            <a:off x="8642164" y="4268008"/>
            <a:ext cx="1314549" cy="378768"/>
          </a:xfrm>
          <a:prstGeom prst="bentArrow">
            <a:avLst>
              <a:gd name="adj1" fmla="val 11658"/>
              <a:gd name="adj2" fmla="val 13974"/>
              <a:gd name="adj3" fmla="val 17456"/>
              <a:gd name="adj4" fmla="val 43750"/>
            </a:avLst>
          </a:prstGeom>
          <a:solidFill>
            <a:schemeClr val="accent2"/>
          </a:solidFill>
          <a:ln w="12700" cap="flat" cmpd="sng" algn="ctr">
            <a:solidFill>
              <a:schemeClr val="accent2"/>
            </a:solidFill>
            <a:prstDash val="solid"/>
            <a:miter lim="800000"/>
          </a:ln>
          <a:effectLst/>
        </p:spPr>
        <p:txBody>
          <a:bodyPr rtlCol="0" anchor="ctr"/>
          <a:lstStyle/>
          <a:p>
            <a:pPr algn="ctr">
              <a:defRPr/>
            </a:pPr>
            <a:endParaRPr kumimoji="0" lang="ja-JP" altLang="en-US" kern="0">
              <a:solidFill>
                <a:schemeClr val="accent2"/>
              </a:solidFill>
              <a:latin typeface="Calibri"/>
              <a:ea typeface="ＭＳ Ｐゴシック"/>
            </a:endParaRPr>
          </a:p>
        </p:txBody>
      </p:sp>
      <p:sp>
        <p:nvSpPr>
          <p:cNvPr id="98" name="曲折矢印 97"/>
          <p:cNvSpPr/>
          <p:nvPr/>
        </p:nvSpPr>
        <p:spPr>
          <a:xfrm flipH="1" flipV="1">
            <a:off x="9192845" y="5282312"/>
            <a:ext cx="763867" cy="682209"/>
          </a:xfrm>
          <a:prstGeom prst="bentArrow">
            <a:avLst>
              <a:gd name="adj1" fmla="val 6544"/>
              <a:gd name="adj2" fmla="val 7339"/>
              <a:gd name="adj3" fmla="val 11241"/>
              <a:gd name="adj4" fmla="val 43750"/>
            </a:avLst>
          </a:prstGeom>
          <a:solidFill>
            <a:schemeClr val="accent2"/>
          </a:solidFill>
          <a:ln w="12700" cap="flat" cmpd="sng" algn="ctr">
            <a:solidFill>
              <a:schemeClr val="accent2"/>
            </a:solidFill>
            <a:prstDash val="solid"/>
            <a:miter lim="800000"/>
          </a:ln>
          <a:effectLst/>
        </p:spPr>
        <p:txBody>
          <a:bodyPr rtlCol="0" anchor="ctr"/>
          <a:lstStyle/>
          <a:p>
            <a:pPr algn="ctr">
              <a:defRPr/>
            </a:pPr>
            <a:endParaRPr kumimoji="0" lang="ja-JP" altLang="en-US" kern="0">
              <a:solidFill>
                <a:prstClr val="black"/>
              </a:solidFill>
              <a:latin typeface="Calibri"/>
              <a:ea typeface="ＭＳ Ｐゴシック"/>
            </a:endParaRPr>
          </a:p>
        </p:txBody>
      </p:sp>
      <p:sp>
        <p:nvSpPr>
          <p:cNvPr id="99" name="テキスト ボックス 72"/>
          <p:cNvSpPr txBox="1"/>
          <p:nvPr/>
        </p:nvSpPr>
        <p:spPr>
          <a:xfrm>
            <a:off x="9192844" y="6013471"/>
            <a:ext cx="1168086" cy="249299"/>
          </a:xfrm>
          <a:prstGeom prst="rect">
            <a:avLst/>
          </a:prstGeom>
          <a:noFill/>
          <a:ln>
            <a:noFill/>
          </a:ln>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現実世界へフィードバック</a:t>
            </a:r>
            <a:br>
              <a:rPr lang="en-US" altLang="ja-JP"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（現場支援、制御）</a:t>
            </a:r>
            <a:endParaRPr lang="en-US" altLang="ja-JP"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テキスト ボックス 72"/>
          <p:cNvSpPr txBox="1"/>
          <p:nvPr/>
        </p:nvSpPr>
        <p:spPr>
          <a:xfrm>
            <a:off x="8538118" y="4822122"/>
            <a:ext cx="870751" cy="138499"/>
          </a:xfrm>
          <a:prstGeom prst="rect">
            <a:avLst/>
          </a:prstGeom>
          <a:noFill/>
          <a:ln>
            <a:noFill/>
          </a:ln>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100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情報（データ）</a:t>
            </a:r>
            <a:endParaRPr lang="en-US" altLang="ja-JP" sz="100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テキスト ボックス 72"/>
          <p:cNvSpPr txBox="1"/>
          <p:nvPr/>
        </p:nvSpPr>
        <p:spPr>
          <a:xfrm>
            <a:off x="8672448" y="4048558"/>
            <a:ext cx="1185086" cy="249299"/>
          </a:xfrm>
          <a:prstGeom prst="rect">
            <a:avLst/>
          </a:prstGeom>
          <a:noFill/>
          <a:ln>
            <a:noFill/>
          </a:ln>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現実世界へフィードバック</a:t>
            </a:r>
            <a:endParaRPr lang="en-US" altLang="ja-JP"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90000"/>
              </a:lnSpc>
            </a:pPr>
            <a:r>
              <a:rPr lang="ja-JP" altLang="en-US"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（計画、サービス）</a:t>
            </a:r>
            <a:endParaRPr lang="en-US" altLang="ja-JP" sz="9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円/楕円 101"/>
          <p:cNvSpPr/>
          <p:nvPr/>
        </p:nvSpPr>
        <p:spPr bwMode="auto">
          <a:xfrm>
            <a:off x="10002510" y="4270597"/>
            <a:ext cx="536331" cy="280556"/>
          </a:xfrm>
          <a:prstGeom prst="ellipse">
            <a:avLst/>
          </a:prstGeom>
          <a:solidFill>
            <a:srgbClr val="ED7D31">
              <a:lumMod val="20000"/>
              <a:lumOff val="80000"/>
            </a:srgbClr>
          </a:solidFill>
          <a:ln w="9525">
            <a:noFill/>
            <a:miter lim="800000"/>
            <a:headEnd/>
            <a:tailEnd/>
          </a:ln>
          <a:effectLst>
            <a:outerShdw blurRad="50800" dist="38100" dir="2700000" algn="tl" rotWithShape="0">
              <a:prstClr val="black">
                <a:alpha val="40000"/>
              </a:prstClr>
            </a:outerShdw>
          </a:effectLst>
        </p:spPr>
        <p:txBody>
          <a:bodyPr wrap="none" rtlCol="0" anchor="ctr" anchorCtr="0">
            <a:noAutofit/>
          </a:bodyPr>
          <a:lstStyle/>
          <a:p>
            <a:pPr algn="ctr">
              <a:defRPr/>
            </a:pP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標準</a:t>
            </a:r>
            <a:r>
              <a:rPr kumimoji="0" lang="en-US" altLang="ja-JP"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KPI</a:t>
            </a:r>
          </a:p>
          <a:p>
            <a:pPr algn="ctr">
              <a:defRPr/>
            </a:pP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業務評価</a:t>
            </a:r>
          </a:p>
        </p:txBody>
      </p:sp>
      <p:sp>
        <p:nvSpPr>
          <p:cNvPr id="103" name="円/楕円 102"/>
          <p:cNvSpPr/>
          <p:nvPr/>
        </p:nvSpPr>
        <p:spPr bwMode="auto">
          <a:xfrm>
            <a:off x="10073557" y="5282311"/>
            <a:ext cx="365538" cy="265846"/>
          </a:xfrm>
          <a:prstGeom prst="ellipse">
            <a:avLst/>
          </a:prstGeom>
          <a:solidFill>
            <a:srgbClr val="ED7D31">
              <a:lumMod val="20000"/>
              <a:lumOff val="80000"/>
            </a:srgbClr>
          </a:solidFill>
          <a:ln w="9525">
            <a:noFill/>
            <a:miter lim="800000"/>
            <a:headEnd/>
            <a:tailEnd/>
          </a:ln>
          <a:effectLst>
            <a:outerShdw blurRad="50800" dist="38100" dir="2700000" algn="tl" rotWithShape="0">
              <a:prstClr val="black">
                <a:alpha val="40000"/>
              </a:prstClr>
            </a:outerShdw>
          </a:effectLst>
        </p:spPr>
        <p:txBody>
          <a:bodyPr wrap="none" rtlCol="0" anchor="ctr" anchorCtr="0">
            <a:noAutofit/>
          </a:bodyPr>
          <a:lstStyle/>
          <a:p>
            <a:pPr algn="ctr">
              <a:defRPr/>
            </a:pP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故障</a:t>
            </a:r>
            <a:br>
              <a:rPr kumimoji="0" lang="en-US" altLang="ja-JP"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予知</a:t>
            </a:r>
          </a:p>
        </p:txBody>
      </p:sp>
      <p:sp>
        <p:nvSpPr>
          <p:cNvPr id="104" name="円/楕円 103"/>
          <p:cNvSpPr/>
          <p:nvPr/>
        </p:nvSpPr>
        <p:spPr bwMode="auto">
          <a:xfrm>
            <a:off x="10538885" y="4917818"/>
            <a:ext cx="398769" cy="299077"/>
          </a:xfrm>
          <a:prstGeom prst="ellipse">
            <a:avLst/>
          </a:prstGeom>
          <a:solidFill>
            <a:srgbClr val="ED7D31">
              <a:lumMod val="20000"/>
              <a:lumOff val="80000"/>
            </a:srgbClr>
          </a:solidFill>
          <a:ln w="9525">
            <a:noFill/>
            <a:miter lim="800000"/>
            <a:headEnd/>
            <a:tailEnd/>
          </a:ln>
          <a:effectLst>
            <a:outerShdw blurRad="50800" dist="38100" dir="2700000" algn="tl" rotWithShape="0">
              <a:prstClr val="black">
                <a:alpha val="40000"/>
              </a:prstClr>
            </a:outerShdw>
          </a:effectLst>
        </p:spPr>
        <p:txBody>
          <a:bodyPr wrap="none" rtlCol="0" anchor="ctr" anchorCtr="0">
            <a:noAutofit/>
          </a:bodyPr>
          <a:lstStyle/>
          <a:p>
            <a:pPr algn="ctr">
              <a:defRPr/>
            </a:pP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資産</a:t>
            </a:r>
            <a:br>
              <a:rPr kumimoji="0" lang="en-US" altLang="ja-JP"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管理</a:t>
            </a:r>
          </a:p>
        </p:txBody>
      </p:sp>
      <p:sp>
        <p:nvSpPr>
          <p:cNvPr id="105" name="円/楕円 104"/>
          <p:cNvSpPr/>
          <p:nvPr/>
        </p:nvSpPr>
        <p:spPr bwMode="auto">
          <a:xfrm>
            <a:off x="10439184" y="5481718"/>
            <a:ext cx="432000" cy="296302"/>
          </a:xfrm>
          <a:prstGeom prst="ellipse">
            <a:avLst/>
          </a:prstGeom>
          <a:solidFill>
            <a:srgbClr val="ED7D31">
              <a:lumMod val="20000"/>
              <a:lumOff val="80000"/>
            </a:srgbClr>
          </a:solidFill>
          <a:ln w="9525">
            <a:noFill/>
            <a:miter lim="800000"/>
            <a:headEnd/>
            <a:tailEnd/>
          </a:ln>
          <a:effectLst>
            <a:outerShdw blurRad="50800" dist="38100" dir="2700000" algn="tl" rotWithShape="0">
              <a:prstClr val="black">
                <a:alpha val="40000"/>
              </a:prstClr>
            </a:outerShdw>
          </a:effectLst>
        </p:spPr>
        <p:txBody>
          <a:bodyPr wrap="none" rtlCol="0" anchor="ctr" anchorCtr="0">
            <a:noAutofit/>
          </a:bodyPr>
          <a:lstStyle/>
          <a:p>
            <a:pPr algn="ctr">
              <a:defRPr/>
            </a:pPr>
            <a:r>
              <a:rPr kumimoji="0" lang="en-US" altLang="ja-JP"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CBM</a:t>
            </a: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型</a:t>
            </a:r>
            <a:br>
              <a:rPr kumimoji="0" lang="en-US" altLang="ja-JP"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保守</a:t>
            </a:r>
          </a:p>
        </p:txBody>
      </p:sp>
      <p:sp>
        <p:nvSpPr>
          <p:cNvPr id="106" name="円/楕円 105"/>
          <p:cNvSpPr/>
          <p:nvPr/>
        </p:nvSpPr>
        <p:spPr bwMode="auto">
          <a:xfrm>
            <a:off x="10505653" y="5615707"/>
            <a:ext cx="432000" cy="235878"/>
          </a:xfrm>
          <a:prstGeom prst="ellipse">
            <a:avLst/>
          </a:prstGeom>
          <a:solidFill>
            <a:srgbClr val="ED7D31">
              <a:lumMod val="20000"/>
              <a:lumOff val="80000"/>
            </a:srgbClr>
          </a:solidFill>
          <a:ln w="9525">
            <a:noFill/>
            <a:miter lim="800000"/>
            <a:headEnd/>
            <a:tailEnd/>
          </a:ln>
          <a:effectLst>
            <a:outerShdw blurRad="50800" dist="38100" dir="2700000" algn="tl" rotWithShape="0">
              <a:prstClr val="black">
                <a:alpha val="40000"/>
              </a:prstClr>
            </a:outerShdw>
          </a:effectLst>
        </p:spPr>
        <p:txBody>
          <a:bodyPr wrap="none" rtlCol="0" anchor="ctr" anchorCtr="0">
            <a:noAutofit/>
          </a:bodyPr>
          <a:lstStyle/>
          <a:p>
            <a:pPr algn="ctr">
              <a:defRPr/>
            </a:pP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ノウハウ</a:t>
            </a:r>
            <a:br>
              <a:rPr kumimoji="0" lang="en-US" altLang="ja-JP"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kumimoji="0" lang="ja-JP" altLang="en-US" sz="8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蓄積</a:t>
            </a:r>
          </a:p>
        </p:txBody>
      </p:sp>
      <p:pic>
        <p:nvPicPr>
          <p:cNvPr id="107" name="図 106"/>
          <p:cNvPicPr>
            <a:picLocks noChangeAspect="1"/>
          </p:cNvPicPr>
          <p:nvPr/>
        </p:nvPicPr>
        <p:blipFill>
          <a:blip r:embed="rId5">
            <a:duotone>
              <a:srgbClr val="E7E6E6">
                <a:shade val="45000"/>
                <a:satMod val="135000"/>
              </a:srgbClr>
              <a:prstClr val="white"/>
            </a:duotone>
            <a:extLst>
              <a:ext uri="{28A0092B-C50C-407E-A947-70E740481C1C}">
                <a14:useLocalDpi xmlns:a14="http://schemas.microsoft.com/office/drawing/2010/main" val="0"/>
              </a:ext>
            </a:extLst>
          </a:blip>
          <a:stretch>
            <a:fillRect/>
          </a:stretch>
        </p:blipFill>
        <p:spPr>
          <a:xfrm>
            <a:off x="7108491" y="5581456"/>
            <a:ext cx="90287" cy="299077"/>
          </a:xfrm>
          <a:prstGeom prst="rect">
            <a:avLst/>
          </a:prstGeom>
        </p:spPr>
      </p:pic>
      <p:sp>
        <p:nvSpPr>
          <p:cNvPr id="108" name="テキスト ボックス 72"/>
          <p:cNvSpPr txBox="1"/>
          <p:nvPr/>
        </p:nvSpPr>
        <p:spPr>
          <a:xfrm>
            <a:off x="6924125" y="5336489"/>
            <a:ext cx="474058" cy="288710"/>
          </a:xfrm>
          <a:prstGeom prst="rect">
            <a:avLst/>
          </a:prstGeom>
          <a:noFill/>
        </p:spPr>
        <p:txBody>
          <a:bodyPr wrap="square" lIns="33231" tIns="33231" rIns="33231" bIns="33231"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90000"/>
              </a:lnSpc>
            </a:pPr>
            <a:r>
              <a:rPr lang="ja-JP" altLang="en-US"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t>資格</a:t>
            </a:r>
            <a:br>
              <a:rPr lang="en-US" altLang="ja-JP"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br>
            <a:r>
              <a:rPr lang="ja-JP" altLang="en-US" sz="800" dirty="0">
                <a:solidFill>
                  <a:prstClr val="white">
                    <a:lumMod val="50000"/>
                  </a:prstClr>
                </a:solidFill>
                <a:latin typeface="Meiryo UI" panose="020B0604030504040204" pitchFamily="50" charset="-128"/>
                <a:ea typeface="Meiryo UI" panose="020B0604030504040204" pitchFamily="50" charset="-128"/>
                <a:cs typeface="Meiryo UI" panose="020B0604030504040204" pitchFamily="50" charset="-128"/>
              </a:rPr>
              <a:t>保有者</a:t>
            </a:r>
          </a:p>
        </p:txBody>
      </p:sp>
      <p:sp>
        <p:nvSpPr>
          <p:cNvPr id="109" name="右大かっこ 108"/>
          <p:cNvSpPr/>
          <p:nvPr/>
        </p:nvSpPr>
        <p:spPr>
          <a:xfrm>
            <a:off x="9070860" y="5116113"/>
            <a:ext cx="99692" cy="1212923"/>
          </a:xfrm>
          <a:prstGeom prst="rightBracket">
            <a:avLst>
              <a:gd name="adj" fmla="val 85762"/>
            </a:avLst>
          </a:prstGeom>
          <a:noFill/>
          <a:ln w="6350" cap="flat" cmpd="sng" algn="ctr">
            <a:solidFill>
              <a:sysClr val="window" lastClr="FFFFFF">
                <a:lumMod val="75000"/>
              </a:sysClr>
            </a:solidFill>
            <a:prstDash val="solid"/>
            <a:miter lim="800000"/>
          </a:ln>
          <a:effectLst/>
        </p:spPr>
        <p:txBody>
          <a:bodyPr rtlCol="0" anchor="ctr"/>
          <a:lstStyle/>
          <a:p>
            <a:pPr algn="ctr">
              <a:defRPr/>
            </a:pPr>
            <a:endParaRPr kumimoji="0" lang="ja-JP" altLang="en-US" kern="0" dirty="0">
              <a:solidFill>
                <a:prstClr val="black"/>
              </a:solidFill>
              <a:latin typeface="Calibri"/>
              <a:ea typeface="ＭＳ Ｐゴシック"/>
            </a:endParaRPr>
          </a:p>
        </p:txBody>
      </p:sp>
      <p:sp>
        <p:nvSpPr>
          <p:cNvPr id="2" name="テキスト ボックス 1"/>
          <p:cNvSpPr txBox="1"/>
          <p:nvPr/>
        </p:nvSpPr>
        <p:spPr>
          <a:xfrm>
            <a:off x="1562241" y="6597353"/>
            <a:ext cx="9059091" cy="430887"/>
          </a:xfrm>
          <a:prstGeom prst="rect">
            <a:avLst/>
          </a:prstGeom>
          <a:noFill/>
        </p:spPr>
        <p:txBody>
          <a:bodyPr wrap="square" rtlCol="0">
            <a:spAutoFit/>
          </a:bodyPr>
          <a:lstStyle/>
          <a:p>
            <a:r>
              <a:rPr lang="en-US" altLang="ja-JP" sz="11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100" dirty="0">
                <a:latin typeface="Meiryo UI" panose="020B0604030504040204" pitchFamily="50" charset="-128"/>
                <a:ea typeface="Meiryo UI" panose="020B0604030504040204" pitchFamily="50" charset="-128"/>
                <a:cs typeface="Meiryo UI" panose="020B0604030504040204" pitchFamily="50" charset="-128"/>
              </a:rPr>
              <a:t>平成２７年度我が国経済社会の情報化・サービス化に係る基盤整備（水道事業におけるＣＰＳ（サイバーフィジカルシステム）実装のための調査研究）</a:t>
            </a:r>
          </a:p>
          <a:p>
            <a:endParaRPr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30795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l="-70" t="56358" r="40790" b="6254"/>
          <a:stretch/>
        </p:blipFill>
        <p:spPr>
          <a:xfrm>
            <a:off x="2045616" y="1630837"/>
            <a:ext cx="7946797" cy="3759180"/>
          </a:xfrm>
          <a:prstGeom prst="rect">
            <a:avLst/>
          </a:prstGeom>
        </p:spPr>
      </p:pic>
      <p:sp>
        <p:nvSpPr>
          <p:cNvPr id="3" name="テキスト ボックス 2"/>
          <p:cNvSpPr txBox="1"/>
          <p:nvPr/>
        </p:nvSpPr>
        <p:spPr>
          <a:xfrm>
            <a:off x="3073138" y="386499"/>
            <a:ext cx="5656083" cy="584775"/>
          </a:xfrm>
          <a:prstGeom prst="rect">
            <a:avLst/>
          </a:prstGeom>
          <a:noFill/>
        </p:spPr>
        <p:txBody>
          <a:bodyPr wrap="square" rtlCol="0">
            <a:spAutoFit/>
          </a:bodyPr>
          <a:lstStyle/>
          <a:p>
            <a:pPr algn="ctr"/>
            <a:r>
              <a:rPr kumimoji="1" lang="ja-JP" altLang="en-US" sz="3200" dirty="0"/>
              <a:t>浄水場の中で情報を連携</a:t>
            </a:r>
          </a:p>
        </p:txBody>
      </p:sp>
      <p:sp>
        <p:nvSpPr>
          <p:cNvPr id="4" name="矢印: 左右 3"/>
          <p:cNvSpPr/>
          <p:nvPr/>
        </p:nvSpPr>
        <p:spPr>
          <a:xfrm>
            <a:off x="3091992" y="5467546"/>
            <a:ext cx="6542202" cy="57503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810000" y="6042581"/>
            <a:ext cx="5084618" cy="372074"/>
          </a:xfrm>
          <a:prstGeom prst="rect">
            <a:avLst/>
          </a:prstGeom>
          <a:noFill/>
        </p:spPr>
        <p:txBody>
          <a:bodyPr wrap="square" rtlCol="0">
            <a:spAutoFit/>
          </a:bodyPr>
          <a:lstStyle/>
          <a:p>
            <a:pPr algn="ctr"/>
            <a:r>
              <a:rPr kumimoji="1" lang="ja-JP" altLang="en-US" b="1" dirty="0"/>
              <a:t>オペレーションの効率化とアセット管理</a:t>
            </a:r>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4</a:t>
            </a:fld>
            <a:endParaRPr kumimoji="1" lang="ja-JP" altLang="en-US"/>
          </a:p>
        </p:txBody>
      </p:sp>
    </p:spTree>
    <p:extLst>
      <p:ext uri="{BB962C8B-B14F-4D97-AF65-F5344CB8AC3E}">
        <p14:creationId xmlns:p14="http://schemas.microsoft.com/office/powerpoint/2010/main" val="2155206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水道メーター - Wikipedi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5656" y="3011238"/>
            <a:ext cx="1572591" cy="1136554"/>
          </a:xfrm>
          <a:prstGeom prst="rect">
            <a:avLst/>
          </a:prstGeom>
        </p:spPr>
      </p:pic>
      <p:pic>
        <p:nvPicPr>
          <p:cNvPr id="5" name="図 4" descr="ローマ水道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4576" y="2934865"/>
            <a:ext cx="1886304" cy="1418501"/>
          </a:xfrm>
          <a:prstGeom prst="rect">
            <a:avLst/>
          </a:prstGeom>
        </p:spPr>
      </p:pic>
      <p:pic>
        <p:nvPicPr>
          <p:cNvPr id="6" name="図 5"/>
          <p:cNvPicPr>
            <a:picLocks noChangeAspect="1"/>
          </p:cNvPicPr>
          <p:nvPr/>
        </p:nvPicPr>
        <p:blipFill rotWithShape="1">
          <a:blip r:embed="rId4">
            <a:extLst>
              <a:ext uri="{28A0092B-C50C-407E-A947-70E740481C1C}">
                <a14:useLocalDpi xmlns:a14="http://schemas.microsoft.com/office/drawing/2010/main" val="0"/>
              </a:ext>
            </a:extLst>
          </a:blip>
          <a:srcRect l="-70" t="56358" r="40790" b="6254"/>
          <a:stretch/>
        </p:blipFill>
        <p:spPr>
          <a:xfrm>
            <a:off x="3902697" y="2934865"/>
            <a:ext cx="2564092" cy="1212927"/>
          </a:xfrm>
          <a:prstGeom prst="rect">
            <a:avLst/>
          </a:prstGeom>
        </p:spPr>
      </p:pic>
      <p:pic>
        <p:nvPicPr>
          <p:cNvPr id="7" name="図 6" descr="栗山配水塔"/>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79920" y="3001578"/>
            <a:ext cx="1524000" cy="1079500"/>
          </a:xfrm>
          <a:prstGeom prst="rect">
            <a:avLst/>
          </a:prstGeom>
        </p:spPr>
      </p:pic>
      <p:pic>
        <p:nvPicPr>
          <p:cNvPr id="3" name="図 2" descr="フリー素材] 蛇口のイラスト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35988" y="3740508"/>
            <a:ext cx="964518" cy="1053699"/>
          </a:xfrm>
          <a:prstGeom prst="rect">
            <a:avLst/>
          </a:prstGeom>
        </p:spPr>
      </p:pic>
      <p:sp>
        <p:nvSpPr>
          <p:cNvPr id="8" name="テキスト ボックス 7"/>
          <p:cNvSpPr txBox="1"/>
          <p:nvPr/>
        </p:nvSpPr>
        <p:spPr>
          <a:xfrm>
            <a:off x="1511916" y="4424875"/>
            <a:ext cx="1395167" cy="369332"/>
          </a:xfrm>
          <a:prstGeom prst="rect">
            <a:avLst/>
          </a:prstGeom>
          <a:noFill/>
        </p:spPr>
        <p:txBody>
          <a:bodyPr wrap="square" rtlCol="0">
            <a:spAutoFit/>
          </a:bodyPr>
          <a:lstStyle/>
          <a:p>
            <a:r>
              <a:rPr kumimoji="1" lang="ja-JP" altLang="en-US" dirty="0"/>
              <a:t>取水・導水</a:t>
            </a:r>
          </a:p>
        </p:txBody>
      </p:sp>
      <p:sp>
        <p:nvSpPr>
          <p:cNvPr id="9" name="テキスト ボックス 8"/>
          <p:cNvSpPr txBox="1"/>
          <p:nvPr/>
        </p:nvSpPr>
        <p:spPr>
          <a:xfrm>
            <a:off x="4741683" y="4424875"/>
            <a:ext cx="1027521" cy="369332"/>
          </a:xfrm>
          <a:prstGeom prst="rect">
            <a:avLst/>
          </a:prstGeom>
          <a:noFill/>
        </p:spPr>
        <p:txBody>
          <a:bodyPr wrap="square" rtlCol="0">
            <a:spAutoFit/>
          </a:bodyPr>
          <a:lstStyle/>
          <a:p>
            <a:r>
              <a:rPr lang="ja-JP" altLang="en-US" dirty="0"/>
              <a:t>浄水場</a:t>
            </a:r>
            <a:endParaRPr kumimoji="1" lang="ja-JP" altLang="en-US" dirty="0"/>
          </a:p>
        </p:txBody>
      </p:sp>
      <p:sp>
        <p:nvSpPr>
          <p:cNvPr id="10" name="テキスト ボックス 9"/>
          <p:cNvSpPr txBox="1"/>
          <p:nvPr/>
        </p:nvSpPr>
        <p:spPr>
          <a:xfrm>
            <a:off x="7251726" y="4424875"/>
            <a:ext cx="980388" cy="369332"/>
          </a:xfrm>
          <a:prstGeom prst="rect">
            <a:avLst/>
          </a:prstGeom>
          <a:noFill/>
        </p:spPr>
        <p:txBody>
          <a:bodyPr wrap="square" rtlCol="0">
            <a:spAutoFit/>
          </a:bodyPr>
          <a:lstStyle/>
          <a:p>
            <a:r>
              <a:rPr kumimoji="1" lang="ja-JP" altLang="en-US" dirty="0"/>
              <a:t>配水場</a:t>
            </a:r>
          </a:p>
        </p:txBody>
      </p:sp>
      <p:sp>
        <p:nvSpPr>
          <p:cNvPr id="11" name="テキスト ボックス 10"/>
          <p:cNvSpPr txBox="1"/>
          <p:nvPr/>
        </p:nvSpPr>
        <p:spPr>
          <a:xfrm>
            <a:off x="9209988" y="4424875"/>
            <a:ext cx="1036948" cy="369332"/>
          </a:xfrm>
          <a:prstGeom prst="rect">
            <a:avLst/>
          </a:prstGeom>
          <a:noFill/>
        </p:spPr>
        <p:txBody>
          <a:bodyPr wrap="square" rtlCol="0">
            <a:spAutoFit/>
          </a:bodyPr>
          <a:lstStyle/>
          <a:p>
            <a:r>
              <a:rPr kumimoji="1" lang="ja-JP" altLang="en-US" dirty="0"/>
              <a:t>給水</a:t>
            </a:r>
          </a:p>
        </p:txBody>
      </p:sp>
      <p:sp>
        <p:nvSpPr>
          <p:cNvPr id="12" name="テキスト ボックス 11"/>
          <p:cNvSpPr txBox="1"/>
          <p:nvPr/>
        </p:nvSpPr>
        <p:spPr>
          <a:xfrm>
            <a:off x="2432115" y="1357460"/>
            <a:ext cx="7070104" cy="584775"/>
          </a:xfrm>
          <a:prstGeom prst="rect">
            <a:avLst/>
          </a:prstGeom>
          <a:noFill/>
        </p:spPr>
        <p:txBody>
          <a:bodyPr wrap="square" rtlCol="0">
            <a:spAutoFit/>
          </a:bodyPr>
          <a:lstStyle/>
          <a:p>
            <a:pPr algn="ctr"/>
            <a:r>
              <a:rPr kumimoji="1" lang="ja-JP" altLang="en-US" sz="3200" dirty="0"/>
              <a:t>水道システムの中で情報を連携</a:t>
            </a:r>
          </a:p>
        </p:txBody>
      </p:sp>
      <p:sp>
        <p:nvSpPr>
          <p:cNvPr id="13" name="矢印: 上カーブ 12"/>
          <p:cNvSpPr/>
          <p:nvPr/>
        </p:nvSpPr>
        <p:spPr>
          <a:xfrm>
            <a:off x="2516956" y="4990318"/>
            <a:ext cx="1923068" cy="4336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矢印: 上カーブ 13"/>
          <p:cNvSpPr/>
          <p:nvPr/>
        </p:nvSpPr>
        <p:spPr>
          <a:xfrm>
            <a:off x="8084122" y="4990317"/>
            <a:ext cx="1923068" cy="4336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矢印: 上カーブ 14"/>
          <p:cNvSpPr/>
          <p:nvPr/>
        </p:nvSpPr>
        <p:spPr>
          <a:xfrm>
            <a:off x="5265813" y="4990318"/>
            <a:ext cx="1923068" cy="4336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2516956" y="5680364"/>
            <a:ext cx="7250499" cy="369332"/>
          </a:xfrm>
          <a:prstGeom prst="rect">
            <a:avLst/>
          </a:prstGeom>
          <a:noFill/>
        </p:spPr>
        <p:txBody>
          <a:bodyPr wrap="square" rtlCol="0">
            <a:spAutoFit/>
          </a:bodyPr>
          <a:lstStyle/>
          <a:p>
            <a:r>
              <a:rPr lang="ja-JP" altLang="en-US" dirty="0"/>
              <a:t>システム全体のオペレーション最適化とライフサイクル管理へ！</a:t>
            </a:r>
            <a:endParaRPr kumimoji="1" lang="ja-JP" altLang="en-US" dirty="0"/>
          </a:p>
        </p:txBody>
      </p:sp>
      <p:sp>
        <p:nvSpPr>
          <p:cNvPr id="16" name="スライド番号プレースホルダー 15"/>
          <p:cNvSpPr>
            <a:spLocks noGrp="1"/>
          </p:cNvSpPr>
          <p:nvPr>
            <p:ph type="sldNum" sz="quarter" idx="12"/>
          </p:nvPr>
        </p:nvSpPr>
        <p:spPr/>
        <p:txBody>
          <a:bodyPr/>
          <a:lstStyle/>
          <a:p>
            <a:fld id="{9B5FC569-0964-43E7-AB4B-7B70FDBE2055}" type="slidenum">
              <a:rPr kumimoji="1" lang="ja-JP" altLang="en-US" smtClean="0"/>
              <a:t>5</a:t>
            </a:fld>
            <a:endParaRPr kumimoji="1" lang="ja-JP" altLang="en-US"/>
          </a:p>
        </p:txBody>
      </p:sp>
    </p:spTree>
    <p:extLst>
      <p:ext uri="{BB962C8B-B14F-4D97-AF65-F5344CB8AC3E}">
        <p14:creationId xmlns:p14="http://schemas.microsoft.com/office/powerpoint/2010/main" val="2468585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t="21777"/>
          <a:stretch/>
        </p:blipFill>
        <p:spPr>
          <a:xfrm>
            <a:off x="2894030" y="2030849"/>
            <a:ext cx="5766062" cy="3382756"/>
          </a:xfrm>
          <a:prstGeom prst="rect">
            <a:avLst/>
          </a:prstGeom>
        </p:spPr>
      </p:pic>
      <p:sp>
        <p:nvSpPr>
          <p:cNvPr id="3" name="テキスト ボックス 2"/>
          <p:cNvSpPr txBox="1"/>
          <p:nvPr/>
        </p:nvSpPr>
        <p:spPr>
          <a:xfrm>
            <a:off x="2564091" y="518474"/>
            <a:ext cx="6438507" cy="584775"/>
          </a:xfrm>
          <a:prstGeom prst="rect">
            <a:avLst/>
          </a:prstGeom>
          <a:noFill/>
        </p:spPr>
        <p:txBody>
          <a:bodyPr wrap="square" rtlCol="0">
            <a:spAutoFit/>
          </a:bodyPr>
          <a:lstStyle/>
          <a:p>
            <a:pPr algn="ctr"/>
            <a:r>
              <a:rPr kumimoji="1" lang="ja-JP" altLang="en-US" sz="3200" dirty="0"/>
              <a:t>水道システム間で情報を連携</a:t>
            </a:r>
          </a:p>
        </p:txBody>
      </p:sp>
      <p:sp>
        <p:nvSpPr>
          <p:cNvPr id="4" name="矢印: 右 3"/>
          <p:cNvSpPr/>
          <p:nvPr/>
        </p:nvSpPr>
        <p:spPr>
          <a:xfrm>
            <a:off x="9002598" y="2986936"/>
            <a:ext cx="1489435" cy="147058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Ｋ</a:t>
            </a:r>
            <a:r>
              <a:rPr kumimoji="1" lang="ja-JP" altLang="en-US" dirty="0">
                <a:solidFill>
                  <a:schemeClr val="tx1"/>
                </a:solidFill>
              </a:rPr>
              <a:t>広域化</a:t>
            </a:r>
            <a:endParaRPr kumimoji="1" lang="ja-JP" altLang="en-US" dirty="0"/>
          </a:p>
        </p:txBody>
      </p:sp>
      <p:sp>
        <p:nvSpPr>
          <p:cNvPr id="5" name="矢印: 左 4"/>
          <p:cNvSpPr/>
          <p:nvPr/>
        </p:nvSpPr>
        <p:spPr>
          <a:xfrm>
            <a:off x="1046480" y="3031347"/>
            <a:ext cx="1351280" cy="138176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展開</a:t>
            </a:r>
          </a:p>
        </p:txBody>
      </p:sp>
      <p:sp>
        <p:nvSpPr>
          <p:cNvPr id="6" name="テキスト ボックス 5"/>
          <p:cNvSpPr txBox="1"/>
          <p:nvPr/>
        </p:nvSpPr>
        <p:spPr>
          <a:xfrm>
            <a:off x="2894030" y="5694218"/>
            <a:ext cx="5766062" cy="369332"/>
          </a:xfrm>
          <a:prstGeom prst="rect">
            <a:avLst/>
          </a:prstGeom>
          <a:noFill/>
        </p:spPr>
        <p:txBody>
          <a:bodyPr wrap="square" rtlCol="0">
            <a:spAutoFit/>
          </a:bodyPr>
          <a:lstStyle/>
          <a:p>
            <a:pPr algn="ctr"/>
            <a:r>
              <a:rPr kumimoji="1" lang="ja-JP" altLang="en-US" dirty="0"/>
              <a:t>広域レベルのアセットマネジメントの実現へ！</a:t>
            </a:r>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6</a:t>
            </a:fld>
            <a:endParaRPr kumimoji="1" lang="ja-JP" altLang="en-US"/>
          </a:p>
        </p:txBody>
      </p:sp>
    </p:spTree>
    <p:extLst>
      <p:ext uri="{BB962C8B-B14F-4D97-AF65-F5344CB8AC3E}">
        <p14:creationId xmlns:p14="http://schemas.microsoft.com/office/powerpoint/2010/main" val="4037657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t="21777"/>
          <a:stretch/>
        </p:blipFill>
        <p:spPr>
          <a:xfrm>
            <a:off x="4404150" y="2451386"/>
            <a:ext cx="3267960" cy="1917203"/>
          </a:xfrm>
          <a:prstGeom prst="rect">
            <a:avLst/>
          </a:prstGeom>
        </p:spPr>
      </p:pic>
      <p:sp>
        <p:nvSpPr>
          <p:cNvPr id="3" name="楕円 2"/>
          <p:cNvSpPr/>
          <p:nvPr/>
        </p:nvSpPr>
        <p:spPr>
          <a:xfrm>
            <a:off x="1008668" y="2187018"/>
            <a:ext cx="3091993" cy="2445941"/>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ライフライン</a:t>
            </a:r>
            <a:endParaRPr kumimoji="1" lang="en-US" altLang="ja-JP" sz="2400" dirty="0">
              <a:solidFill>
                <a:schemeClr val="tx1"/>
              </a:solidFill>
            </a:endParaRPr>
          </a:p>
          <a:p>
            <a:pPr algn="ctr"/>
            <a:r>
              <a:rPr lang="ja-JP" altLang="en-US" sz="2400" dirty="0">
                <a:solidFill>
                  <a:schemeClr val="tx1"/>
                </a:solidFill>
              </a:rPr>
              <a:t>システム</a:t>
            </a:r>
            <a:endParaRPr lang="en-US" altLang="ja-JP" sz="2400" dirty="0">
              <a:solidFill>
                <a:schemeClr val="tx1"/>
              </a:solidFill>
            </a:endParaRPr>
          </a:p>
          <a:p>
            <a:pPr algn="ctr"/>
            <a:r>
              <a:rPr kumimoji="1" lang="ja-JP" altLang="en-US" sz="2000" dirty="0">
                <a:solidFill>
                  <a:schemeClr val="tx1"/>
                </a:solidFill>
              </a:rPr>
              <a:t>（電気・ガス）</a:t>
            </a:r>
          </a:p>
        </p:txBody>
      </p:sp>
      <p:sp>
        <p:nvSpPr>
          <p:cNvPr id="4" name="楕円 3"/>
          <p:cNvSpPr/>
          <p:nvPr/>
        </p:nvSpPr>
        <p:spPr>
          <a:xfrm>
            <a:off x="7975600" y="2187018"/>
            <a:ext cx="3059103" cy="24459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公共設備</a:t>
            </a:r>
            <a:endParaRPr lang="en-US" altLang="ja-JP" sz="2400" dirty="0">
              <a:solidFill>
                <a:schemeClr val="tx1"/>
              </a:solidFill>
            </a:endParaRPr>
          </a:p>
          <a:p>
            <a:pPr algn="ctr"/>
            <a:r>
              <a:rPr kumimoji="1" lang="ja-JP" altLang="en-US" sz="2000" dirty="0">
                <a:solidFill>
                  <a:schemeClr val="tx1"/>
                </a:solidFill>
              </a:rPr>
              <a:t>道路</a:t>
            </a:r>
            <a:endParaRPr kumimoji="1" lang="en-US" altLang="ja-JP" sz="2000" dirty="0">
              <a:solidFill>
                <a:schemeClr val="tx1"/>
              </a:solidFill>
            </a:endParaRPr>
          </a:p>
          <a:p>
            <a:pPr algn="ctr"/>
            <a:r>
              <a:rPr lang="ja-JP" altLang="en-US" sz="2000" dirty="0">
                <a:solidFill>
                  <a:schemeClr val="tx1"/>
                </a:solidFill>
              </a:rPr>
              <a:t>下水道</a:t>
            </a:r>
            <a:endParaRPr lang="en-US" altLang="ja-JP" sz="2000" dirty="0">
              <a:solidFill>
                <a:schemeClr val="tx1"/>
              </a:solidFill>
            </a:endParaRPr>
          </a:p>
          <a:p>
            <a:pPr algn="ctr"/>
            <a:r>
              <a:rPr kumimoji="1" lang="ja-JP" altLang="en-US" sz="2000" dirty="0">
                <a:solidFill>
                  <a:schemeClr val="tx1"/>
                </a:solidFill>
              </a:rPr>
              <a:t>通信</a:t>
            </a:r>
            <a:endParaRPr kumimoji="1" lang="en-US" altLang="ja-JP" sz="2000" dirty="0">
              <a:solidFill>
                <a:schemeClr val="tx1"/>
              </a:solidFill>
            </a:endParaRPr>
          </a:p>
          <a:p>
            <a:pPr algn="ctr"/>
            <a:r>
              <a:rPr lang="ja-JP" altLang="en-US" sz="2000" dirty="0">
                <a:solidFill>
                  <a:schemeClr val="tx1"/>
                </a:solidFill>
              </a:rPr>
              <a:t>学校</a:t>
            </a:r>
            <a:endParaRPr kumimoji="1" lang="ja-JP" altLang="en-US" sz="2000" dirty="0">
              <a:solidFill>
                <a:schemeClr val="tx1"/>
              </a:solidFill>
            </a:endParaRPr>
          </a:p>
        </p:txBody>
      </p:sp>
      <p:sp>
        <p:nvSpPr>
          <p:cNvPr id="5" name="矢印: 左右 4"/>
          <p:cNvSpPr/>
          <p:nvPr/>
        </p:nvSpPr>
        <p:spPr>
          <a:xfrm>
            <a:off x="7543799" y="3135667"/>
            <a:ext cx="863600" cy="5486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矢印: 左右 5"/>
          <p:cNvSpPr/>
          <p:nvPr/>
        </p:nvSpPr>
        <p:spPr>
          <a:xfrm>
            <a:off x="3668860" y="3135667"/>
            <a:ext cx="863600" cy="5486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上カーブ 6"/>
          <p:cNvSpPr/>
          <p:nvPr/>
        </p:nvSpPr>
        <p:spPr>
          <a:xfrm>
            <a:off x="2357120" y="4734560"/>
            <a:ext cx="3159760" cy="97536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上カーブ 7"/>
          <p:cNvSpPr/>
          <p:nvPr/>
        </p:nvSpPr>
        <p:spPr>
          <a:xfrm>
            <a:off x="6654800" y="4734560"/>
            <a:ext cx="3159760" cy="97536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2529840" y="5811521"/>
            <a:ext cx="2814320" cy="646331"/>
          </a:xfrm>
          <a:prstGeom prst="rect">
            <a:avLst/>
          </a:prstGeom>
          <a:noFill/>
        </p:spPr>
        <p:txBody>
          <a:bodyPr wrap="square" rtlCol="0">
            <a:spAutoFit/>
          </a:bodyPr>
          <a:lstStyle/>
          <a:p>
            <a:pPr algn="ctr"/>
            <a:r>
              <a:rPr kumimoji="1" lang="ja-JP" altLang="en-US" dirty="0"/>
              <a:t>設備管理統合</a:t>
            </a:r>
            <a:endParaRPr kumimoji="1" lang="en-US" altLang="ja-JP" dirty="0"/>
          </a:p>
          <a:p>
            <a:pPr algn="ctr"/>
            <a:r>
              <a:rPr lang="ja-JP" altLang="en-US" dirty="0"/>
              <a:t>共通スマートメーター</a:t>
            </a:r>
            <a:endParaRPr kumimoji="1" lang="ja-JP" altLang="en-US" dirty="0"/>
          </a:p>
        </p:txBody>
      </p:sp>
      <p:sp>
        <p:nvSpPr>
          <p:cNvPr id="10" name="テキスト ボックス 9"/>
          <p:cNvSpPr txBox="1"/>
          <p:nvPr/>
        </p:nvSpPr>
        <p:spPr>
          <a:xfrm>
            <a:off x="6827520" y="5811521"/>
            <a:ext cx="2814320" cy="646331"/>
          </a:xfrm>
          <a:prstGeom prst="rect">
            <a:avLst/>
          </a:prstGeom>
          <a:noFill/>
        </p:spPr>
        <p:txBody>
          <a:bodyPr wrap="square" rtlCol="0">
            <a:spAutoFit/>
          </a:bodyPr>
          <a:lstStyle/>
          <a:p>
            <a:pPr algn="ctr"/>
            <a:r>
              <a:rPr lang="ja-JP" altLang="en-US" dirty="0"/>
              <a:t>工事一体化</a:t>
            </a:r>
            <a:endParaRPr kumimoji="1" lang="en-US" altLang="ja-JP" dirty="0"/>
          </a:p>
          <a:p>
            <a:pPr algn="ctr"/>
            <a:r>
              <a:rPr lang="ja-JP" altLang="en-US" dirty="0"/>
              <a:t>災害対応</a:t>
            </a:r>
            <a:endParaRPr kumimoji="1" lang="ja-JP" altLang="en-US" dirty="0"/>
          </a:p>
        </p:txBody>
      </p:sp>
      <p:sp>
        <p:nvSpPr>
          <p:cNvPr id="11" name="テキスト ボックス 10"/>
          <p:cNvSpPr txBox="1"/>
          <p:nvPr/>
        </p:nvSpPr>
        <p:spPr>
          <a:xfrm>
            <a:off x="2692400" y="772160"/>
            <a:ext cx="6837680" cy="584775"/>
          </a:xfrm>
          <a:prstGeom prst="rect">
            <a:avLst/>
          </a:prstGeom>
          <a:noFill/>
        </p:spPr>
        <p:txBody>
          <a:bodyPr wrap="square" rtlCol="0">
            <a:spAutoFit/>
          </a:bodyPr>
          <a:lstStyle/>
          <a:p>
            <a:pPr algn="ctr"/>
            <a:r>
              <a:rPr kumimoji="1" lang="ja-JP" altLang="en-US" sz="3200" dirty="0"/>
              <a:t>社会インフラの中で情報を連携</a:t>
            </a:r>
          </a:p>
        </p:txBody>
      </p:sp>
      <p:sp>
        <p:nvSpPr>
          <p:cNvPr id="12" name="スライド番号プレースホルダー 11"/>
          <p:cNvSpPr>
            <a:spLocks noGrp="1"/>
          </p:cNvSpPr>
          <p:nvPr>
            <p:ph type="sldNum" sz="quarter" idx="12"/>
          </p:nvPr>
        </p:nvSpPr>
        <p:spPr/>
        <p:txBody>
          <a:bodyPr/>
          <a:lstStyle/>
          <a:p>
            <a:fld id="{9B5FC569-0964-43E7-AB4B-7B70FDBE2055}" type="slidenum">
              <a:rPr kumimoji="1" lang="ja-JP" altLang="en-US" smtClean="0"/>
              <a:t>7</a:t>
            </a:fld>
            <a:endParaRPr kumimoji="1" lang="ja-JP" altLang="en-US"/>
          </a:p>
        </p:txBody>
      </p:sp>
    </p:spTree>
    <p:extLst>
      <p:ext uri="{BB962C8B-B14F-4D97-AF65-F5344CB8AC3E}">
        <p14:creationId xmlns:p14="http://schemas.microsoft.com/office/powerpoint/2010/main" val="2608153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78000" y="416560"/>
            <a:ext cx="8747760" cy="646331"/>
          </a:xfrm>
          <a:prstGeom prst="rect">
            <a:avLst/>
          </a:prstGeom>
          <a:noFill/>
        </p:spPr>
        <p:txBody>
          <a:bodyPr wrap="square" rtlCol="0">
            <a:spAutoFit/>
          </a:bodyPr>
          <a:lstStyle/>
          <a:p>
            <a:pPr algn="ctr"/>
            <a:r>
              <a:rPr kumimoji="1" lang="ja-JP" altLang="en-US" sz="3600" b="1" dirty="0"/>
              <a:t>つながる情報の鍵はデータ定義の共有</a:t>
            </a:r>
          </a:p>
        </p:txBody>
      </p:sp>
      <p:sp>
        <p:nvSpPr>
          <p:cNvPr id="3" name="フローチャート: 磁気ディスク 2"/>
          <p:cNvSpPr/>
          <p:nvPr/>
        </p:nvSpPr>
        <p:spPr>
          <a:xfrm>
            <a:off x="1706880" y="2865120"/>
            <a:ext cx="2966720" cy="2235200"/>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ビジネスデータ</a:t>
            </a:r>
          </a:p>
        </p:txBody>
      </p:sp>
      <p:sp>
        <p:nvSpPr>
          <p:cNvPr id="4" name="フローチャート: 磁気ディスク 3"/>
          <p:cNvSpPr/>
          <p:nvPr/>
        </p:nvSpPr>
        <p:spPr>
          <a:xfrm>
            <a:off x="7457440" y="2865120"/>
            <a:ext cx="2966720" cy="2235200"/>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社会インフラデータ</a:t>
            </a:r>
            <a:endParaRPr kumimoji="1" lang="en-US" altLang="ja-JP" sz="2800" dirty="0">
              <a:solidFill>
                <a:schemeClr val="tx1"/>
              </a:solidFill>
            </a:endParaRPr>
          </a:p>
        </p:txBody>
      </p:sp>
      <p:sp>
        <p:nvSpPr>
          <p:cNvPr id="5" name="テキスト ボックス 4"/>
          <p:cNvSpPr txBox="1"/>
          <p:nvPr/>
        </p:nvSpPr>
        <p:spPr>
          <a:xfrm>
            <a:off x="1778000" y="5374640"/>
            <a:ext cx="2895600" cy="707886"/>
          </a:xfrm>
          <a:prstGeom prst="rect">
            <a:avLst/>
          </a:prstGeom>
          <a:noFill/>
        </p:spPr>
        <p:txBody>
          <a:bodyPr wrap="square" rtlCol="0">
            <a:spAutoFit/>
          </a:bodyPr>
          <a:lstStyle/>
          <a:p>
            <a:r>
              <a:rPr kumimoji="1" lang="ja-JP" altLang="en-US" sz="2000" dirty="0"/>
              <a:t>企業間情報共有（</a:t>
            </a:r>
            <a:r>
              <a:rPr kumimoji="1" lang="en-US" altLang="ja-JP" sz="2000" dirty="0"/>
              <a:t>EDI</a:t>
            </a:r>
            <a:r>
              <a:rPr kumimoji="1" lang="ja-JP" altLang="en-US" sz="2000" dirty="0"/>
              <a:t>）</a:t>
            </a:r>
            <a:endParaRPr kumimoji="1" lang="en-US" altLang="ja-JP" sz="2000" dirty="0"/>
          </a:p>
          <a:p>
            <a:r>
              <a:rPr lang="ja-JP" altLang="en-US" sz="2000" dirty="0">
                <a:sym typeface="Wingdings" panose="05000000000000000000" pitchFamily="2" charset="2"/>
              </a:rPr>
              <a:t>　　　</a:t>
            </a:r>
            <a:r>
              <a:rPr lang="en-US" altLang="ja-JP" sz="2000" dirty="0">
                <a:sym typeface="Wingdings" panose="05000000000000000000" pitchFamily="2" charset="2"/>
              </a:rPr>
              <a:t></a:t>
            </a:r>
            <a:r>
              <a:rPr lang="ja-JP" altLang="en-US" sz="2000" dirty="0">
                <a:sym typeface="Wingdings" panose="05000000000000000000" pitchFamily="2" charset="2"/>
              </a:rPr>
              <a:t>国際化が重要</a:t>
            </a:r>
            <a:endParaRPr kumimoji="1" lang="ja-JP" altLang="en-US" sz="2000" dirty="0"/>
          </a:p>
        </p:txBody>
      </p:sp>
      <p:sp>
        <p:nvSpPr>
          <p:cNvPr id="6" name="テキスト ボックス 5"/>
          <p:cNvSpPr txBox="1"/>
          <p:nvPr/>
        </p:nvSpPr>
        <p:spPr>
          <a:xfrm>
            <a:off x="7630160" y="5374639"/>
            <a:ext cx="2895600" cy="707886"/>
          </a:xfrm>
          <a:prstGeom prst="rect">
            <a:avLst/>
          </a:prstGeom>
          <a:noFill/>
        </p:spPr>
        <p:txBody>
          <a:bodyPr wrap="square" rtlCol="0">
            <a:spAutoFit/>
          </a:bodyPr>
          <a:lstStyle/>
          <a:p>
            <a:r>
              <a:rPr lang="ja-JP" altLang="en-US" sz="2000" dirty="0"/>
              <a:t>社会インフラ情報共有</a:t>
            </a:r>
            <a:endParaRPr kumimoji="1" lang="en-US" altLang="ja-JP" sz="2000" dirty="0"/>
          </a:p>
          <a:p>
            <a:r>
              <a:rPr lang="ja-JP" altLang="en-US" sz="2000" dirty="0">
                <a:sym typeface="Wingdings" panose="05000000000000000000" pitchFamily="2" charset="2"/>
              </a:rPr>
              <a:t>　</a:t>
            </a:r>
            <a:r>
              <a:rPr lang="en-US" altLang="ja-JP" sz="2000" dirty="0">
                <a:sym typeface="Wingdings" panose="05000000000000000000" pitchFamily="2" charset="2"/>
              </a:rPr>
              <a:t></a:t>
            </a:r>
            <a:r>
              <a:rPr lang="ja-JP" altLang="en-US" sz="2000" dirty="0">
                <a:sym typeface="Wingdings" panose="05000000000000000000" pitchFamily="2" charset="2"/>
              </a:rPr>
              <a:t>オープン化が重要</a:t>
            </a:r>
            <a:endParaRPr kumimoji="1" lang="ja-JP" altLang="en-US" sz="2000" dirty="0"/>
          </a:p>
        </p:txBody>
      </p:sp>
      <p:sp>
        <p:nvSpPr>
          <p:cNvPr id="7" name="矢印: 左右 6"/>
          <p:cNvSpPr/>
          <p:nvPr/>
        </p:nvSpPr>
        <p:spPr>
          <a:xfrm>
            <a:off x="4897120" y="3759200"/>
            <a:ext cx="2367280" cy="924560"/>
          </a:xfrm>
          <a:prstGeom prst="leftRightArrow">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連携（？）</a:t>
            </a:r>
          </a:p>
        </p:txBody>
      </p:sp>
      <p:sp>
        <p:nvSpPr>
          <p:cNvPr id="9" name="テキスト ボックス 8"/>
          <p:cNvSpPr txBox="1"/>
          <p:nvPr/>
        </p:nvSpPr>
        <p:spPr>
          <a:xfrm>
            <a:off x="7551420" y="2143185"/>
            <a:ext cx="2778760" cy="584775"/>
          </a:xfrm>
          <a:prstGeom prst="rect">
            <a:avLst/>
          </a:prstGeom>
          <a:noFill/>
        </p:spPr>
        <p:txBody>
          <a:bodyPr wrap="square" rtlCol="0">
            <a:spAutoFit/>
          </a:bodyPr>
          <a:lstStyle/>
          <a:p>
            <a:pPr algn="ctr"/>
            <a:r>
              <a:rPr lang="ja-JP" altLang="en-US" sz="3200" b="1" dirty="0"/>
              <a:t>共通語彙基盤</a:t>
            </a:r>
            <a:endParaRPr kumimoji="1" lang="ja-JP" altLang="en-US" sz="3200" b="1" dirty="0"/>
          </a:p>
        </p:txBody>
      </p:sp>
      <p:sp>
        <p:nvSpPr>
          <p:cNvPr id="10" name="テキスト ボックス 9"/>
          <p:cNvSpPr txBox="1"/>
          <p:nvPr/>
        </p:nvSpPr>
        <p:spPr>
          <a:xfrm>
            <a:off x="1823720" y="1820020"/>
            <a:ext cx="2733040" cy="1077218"/>
          </a:xfrm>
          <a:prstGeom prst="rect">
            <a:avLst/>
          </a:prstGeom>
          <a:noFill/>
        </p:spPr>
        <p:txBody>
          <a:bodyPr wrap="square" rtlCol="0">
            <a:spAutoFit/>
          </a:bodyPr>
          <a:lstStyle/>
          <a:p>
            <a:pPr algn="ctr"/>
            <a:r>
              <a:rPr kumimoji="1" lang="ja-JP" altLang="en-US" sz="3200" b="1" dirty="0"/>
              <a:t>国連</a:t>
            </a:r>
            <a:r>
              <a:rPr kumimoji="1" lang="en-US" altLang="ja-JP" sz="3200" b="1" dirty="0"/>
              <a:t>CEFACT</a:t>
            </a:r>
            <a:r>
              <a:rPr kumimoji="1" lang="ja-JP" altLang="en-US" sz="3200" b="1" dirty="0"/>
              <a:t>共通辞書</a:t>
            </a:r>
          </a:p>
        </p:txBody>
      </p:sp>
      <p:sp>
        <p:nvSpPr>
          <p:cNvPr id="8" name="スライド番号プレースホルダー 7"/>
          <p:cNvSpPr>
            <a:spLocks noGrp="1"/>
          </p:cNvSpPr>
          <p:nvPr>
            <p:ph type="sldNum" sz="quarter" idx="12"/>
          </p:nvPr>
        </p:nvSpPr>
        <p:spPr/>
        <p:txBody>
          <a:bodyPr/>
          <a:lstStyle/>
          <a:p>
            <a:fld id="{9B5FC569-0964-43E7-AB4B-7B70FDBE2055}" type="slidenum">
              <a:rPr kumimoji="1" lang="ja-JP" altLang="en-US" smtClean="0"/>
              <a:t>8</a:t>
            </a:fld>
            <a:endParaRPr kumimoji="1" lang="ja-JP" altLang="en-US"/>
          </a:p>
        </p:txBody>
      </p:sp>
    </p:spTree>
    <p:extLst>
      <p:ext uri="{BB962C8B-B14F-4D97-AF65-F5344CB8AC3E}">
        <p14:creationId xmlns:p14="http://schemas.microsoft.com/office/powerpoint/2010/main" val="1024200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682" name="直線矢印コネクタ 8"/>
          <p:cNvCxnSpPr>
            <a:cxnSpLocks noChangeShapeType="1"/>
          </p:cNvCxnSpPr>
          <p:nvPr/>
        </p:nvCxnSpPr>
        <p:spPr bwMode="auto">
          <a:xfrm flipH="1">
            <a:off x="9458325" y="1241425"/>
            <a:ext cx="0" cy="1220788"/>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71683" name="直線矢印コネクタ 74"/>
          <p:cNvCxnSpPr>
            <a:cxnSpLocks noChangeShapeType="1"/>
          </p:cNvCxnSpPr>
          <p:nvPr/>
        </p:nvCxnSpPr>
        <p:spPr bwMode="auto">
          <a:xfrm flipH="1">
            <a:off x="7834313" y="1241425"/>
            <a:ext cx="0" cy="1220788"/>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71684" name="直線矢印コネクタ 75"/>
          <p:cNvCxnSpPr>
            <a:cxnSpLocks noChangeShapeType="1"/>
            <a:stCxn id="36" idx="2"/>
          </p:cNvCxnSpPr>
          <p:nvPr/>
        </p:nvCxnSpPr>
        <p:spPr bwMode="auto">
          <a:xfrm>
            <a:off x="5842000" y="1331913"/>
            <a:ext cx="0" cy="1130300"/>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36" name="テキスト ボックス 35"/>
          <p:cNvSpPr txBox="1"/>
          <p:nvPr/>
        </p:nvSpPr>
        <p:spPr>
          <a:xfrm>
            <a:off x="4875213" y="963613"/>
            <a:ext cx="1935162" cy="368300"/>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spAutoFit/>
          </a:bodyPr>
          <a:lstStyle/>
          <a:p>
            <a:pPr algn="ctr">
              <a:defRPr/>
            </a:pPr>
            <a:r>
              <a:rPr kumimoji="0" lang="ja-JP" altLang="en-US" kern="0" dirty="0">
                <a:solidFill>
                  <a:prstClr val="black"/>
                </a:solidFill>
                <a:latin typeface="ＭＳ ゴシック" pitchFamily="49" charset="-128"/>
                <a:ea typeface="ＭＳ ゴシック" pitchFamily="49" charset="-128"/>
              </a:rPr>
              <a:t>都道府県</a:t>
            </a:r>
          </a:p>
        </p:txBody>
      </p:sp>
      <p:sp>
        <p:nvSpPr>
          <p:cNvPr id="38" name="フローチャート : 書類 37"/>
          <p:cNvSpPr/>
          <p:nvPr/>
        </p:nvSpPr>
        <p:spPr bwMode="auto">
          <a:xfrm>
            <a:off x="5210175" y="1628775"/>
            <a:ext cx="1258888" cy="515938"/>
          </a:xfrm>
          <a:prstGeom prst="flowChartDocument">
            <a:avLst/>
          </a:prstGeom>
          <a:solidFill>
            <a:srgbClr val="4BACC6">
              <a:lumMod val="40000"/>
              <a:lumOff val="60000"/>
            </a:srgbClr>
          </a:solidFill>
          <a:ln w="9525" cap="flat" cmpd="sng" algn="ctr">
            <a:solidFill>
              <a:sysClr val="windowText" lastClr="000000"/>
            </a:solidFill>
            <a:prstDash val="solid"/>
            <a:round/>
            <a:headEnd type="none" w="med" len="med"/>
            <a:tailEnd type="triangle" w="med" len="med"/>
          </a:ln>
          <a:effectLst/>
        </p:spPr>
        <p:txBody>
          <a:bodyPr anchor="ctr"/>
          <a:lstStyle/>
          <a:p>
            <a:pPr algn="ctr">
              <a:defRPr/>
            </a:pPr>
            <a:r>
              <a:rPr kumimoji="0" lang="ja-JP" altLang="en-US" sz="1600" kern="0" dirty="0">
                <a:solidFill>
                  <a:prstClr val="black"/>
                </a:solidFill>
                <a:latin typeface="ＭＳ ゴシック" pitchFamily="49" charset="-128"/>
                <a:ea typeface="ＭＳ ゴシック" pitchFamily="49" charset="-128"/>
              </a:rPr>
              <a:t>上水道情報</a:t>
            </a:r>
          </a:p>
        </p:txBody>
      </p:sp>
      <p:sp>
        <p:nvSpPr>
          <p:cNvPr id="39" name="テキスト ボックス 38"/>
          <p:cNvSpPr txBox="1"/>
          <p:nvPr/>
        </p:nvSpPr>
        <p:spPr>
          <a:xfrm>
            <a:off x="7294564" y="963613"/>
            <a:ext cx="2808287" cy="368300"/>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spAutoFit/>
          </a:bodyPr>
          <a:lstStyle/>
          <a:p>
            <a:pPr algn="ctr">
              <a:defRPr/>
            </a:pPr>
            <a:r>
              <a:rPr kumimoji="0" lang="ja-JP" altLang="en-US" kern="0" dirty="0">
                <a:solidFill>
                  <a:prstClr val="black"/>
                </a:solidFill>
                <a:latin typeface="ＭＳ ゴシック" pitchFamily="49" charset="-128"/>
                <a:ea typeface="ＭＳ ゴシック" pitchFamily="49" charset="-128"/>
              </a:rPr>
              <a:t>市町村</a:t>
            </a:r>
          </a:p>
        </p:txBody>
      </p:sp>
      <p:sp>
        <p:nvSpPr>
          <p:cNvPr id="40" name="フローチャート : 書類 39"/>
          <p:cNvSpPr/>
          <p:nvPr/>
        </p:nvSpPr>
        <p:spPr bwMode="auto">
          <a:xfrm>
            <a:off x="8810626" y="1628776"/>
            <a:ext cx="1292225" cy="474663"/>
          </a:xfrm>
          <a:prstGeom prst="flowChartDocument">
            <a:avLst/>
          </a:prstGeom>
          <a:solidFill>
            <a:srgbClr val="4BACC6">
              <a:lumMod val="40000"/>
              <a:lumOff val="60000"/>
            </a:srgbClr>
          </a:solidFill>
          <a:ln w="9525" cap="flat" cmpd="sng" algn="ctr">
            <a:solidFill>
              <a:sysClr val="windowText" lastClr="000000"/>
            </a:solidFill>
            <a:prstDash val="solid"/>
            <a:round/>
            <a:headEnd type="none" w="med" len="med"/>
            <a:tailEnd type="triangle" w="med" len="med"/>
          </a:ln>
          <a:effectLst/>
        </p:spPr>
        <p:txBody>
          <a:bodyPr anchor="ctr"/>
          <a:lstStyle/>
          <a:p>
            <a:pPr algn="ctr">
              <a:defRPr/>
            </a:pPr>
            <a:r>
              <a:rPr kumimoji="0" lang="ja-JP" altLang="en-US" sz="1600" kern="0" dirty="0">
                <a:solidFill>
                  <a:prstClr val="black"/>
                </a:solidFill>
                <a:latin typeface="ＭＳ ゴシック" pitchFamily="49" charset="-128"/>
                <a:ea typeface="ＭＳ ゴシック" pitchFamily="49" charset="-128"/>
              </a:rPr>
              <a:t>道路台帳</a:t>
            </a:r>
          </a:p>
        </p:txBody>
      </p:sp>
      <p:sp>
        <p:nvSpPr>
          <p:cNvPr id="41" name="フローチャート : 書類 40"/>
          <p:cNvSpPr/>
          <p:nvPr/>
        </p:nvSpPr>
        <p:spPr bwMode="auto">
          <a:xfrm>
            <a:off x="7199313" y="1628776"/>
            <a:ext cx="1257300" cy="474663"/>
          </a:xfrm>
          <a:prstGeom prst="flowChartDocument">
            <a:avLst/>
          </a:prstGeom>
          <a:solidFill>
            <a:srgbClr val="4BACC6">
              <a:lumMod val="40000"/>
              <a:lumOff val="60000"/>
            </a:srgbClr>
          </a:solidFill>
          <a:ln w="9525" cap="flat" cmpd="sng" algn="ctr">
            <a:solidFill>
              <a:sysClr val="windowText" lastClr="000000"/>
            </a:solidFill>
            <a:prstDash val="solid"/>
            <a:round/>
            <a:headEnd type="none" w="med" len="med"/>
            <a:tailEnd type="triangle" w="med" len="med"/>
          </a:ln>
          <a:effectLst/>
        </p:spPr>
        <p:txBody>
          <a:bodyPr anchor="ctr"/>
          <a:lstStyle/>
          <a:p>
            <a:pPr algn="ctr">
              <a:defRPr/>
            </a:pPr>
            <a:r>
              <a:rPr kumimoji="0" lang="ja-JP" altLang="en-US" sz="1600" kern="0" dirty="0">
                <a:solidFill>
                  <a:prstClr val="black"/>
                </a:solidFill>
                <a:latin typeface="ＭＳ ゴシック" pitchFamily="49" charset="-128"/>
                <a:ea typeface="ＭＳ ゴシック" pitchFamily="49" charset="-128"/>
              </a:rPr>
              <a:t>下水道情報</a:t>
            </a:r>
          </a:p>
        </p:txBody>
      </p:sp>
      <p:sp>
        <p:nvSpPr>
          <p:cNvPr id="43" name="角丸四角形 7179"/>
          <p:cNvSpPr>
            <a:spLocks noChangeArrowheads="1"/>
          </p:cNvSpPr>
          <p:nvPr/>
        </p:nvSpPr>
        <p:spPr bwMode="auto">
          <a:xfrm>
            <a:off x="4224339" y="2462214"/>
            <a:ext cx="6696075" cy="3127375"/>
          </a:xfrm>
          <a:prstGeom prst="roundRect">
            <a:avLst>
              <a:gd name="adj" fmla="val 16667"/>
            </a:avLst>
          </a:prstGeom>
          <a:noFill/>
          <a:ln w="28575"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defRPr/>
            </a:pPr>
            <a:endParaRPr lang="ja-JP" altLang="en-US" sz="1050">
              <a:solidFill>
                <a:srgbClr val="000000"/>
              </a:solidFill>
              <a:latin typeface="ＭＳ ゴシック" pitchFamily="49" charset="-128"/>
              <a:ea typeface="ＭＳ ゴシック" pitchFamily="49" charset="-128"/>
            </a:endParaRPr>
          </a:p>
        </p:txBody>
      </p:sp>
      <p:sp>
        <p:nvSpPr>
          <p:cNvPr id="71691" name="テキスト ボックス 118"/>
          <p:cNvSpPr txBox="1">
            <a:spLocks noChangeArrowheads="1"/>
          </p:cNvSpPr>
          <p:nvPr/>
        </p:nvSpPr>
        <p:spPr bwMode="auto">
          <a:xfrm>
            <a:off x="3935414" y="2565400"/>
            <a:ext cx="3984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rgbClr val="000000"/>
                </a:solidFill>
                <a:latin typeface="ＭＳ ゴシック" panose="020B0609070205080204" pitchFamily="49" charset="-128"/>
                <a:ea typeface="ＭＳ ゴシック" panose="020B0609070205080204" pitchFamily="49" charset="-128"/>
              </a:rPr>
              <a:t>官民データの融合・共有</a:t>
            </a:r>
          </a:p>
        </p:txBody>
      </p:sp>
      <p:sp>
        <p:nvSpPr>
          <p:cNvPr id="45" name="テキスト ボックス 44"/>
          <p:cNvSpPr txBox="1"/>
          <p:nvPr/>
        </p:nvSpPr>
        <p:spPr>
          <a:xfrm>
            <a:off x="5376864" y="5499100"/>
            <a:ext cx="3906837" cy="368300"/>
          </a:xfrm>
          <a:prstGeom prst="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spAutoFit/>
          </a:bodyPr>
          <a:lstStyle/>
          <a:p>
            <a:pPr algn="ctr">
              <a:defRPr/>
            </a:pPr>
            <a:r>
              <a:rPr kumimoji="0" lang="ja-JP" altLang="en-US" kern="0" dirty="0">
                <a:solidFill>
                  <a:prstClr val="black"/>
                </a:solidFill>
                <a:latin typeface="ＭＳ ゴシック" pitchFamily="49" charset="-128"/>
                <a:ea typeface="ＭＳ ゴシック" pitchFamily="49" charset="-128"/>
              </a:rPr>
              <a:t>民間事業者</a:t>
            </a:r>
          </a:p>
        </p:txBody>
      </p:sp>
      <p:cxnSp>
        <p:nvCxnSpPr>
          <p:cNvPr id="71693" name="カギ線コネクタ 15"/>
          <p:cNvCxnSpPr>
            <a:cxnSpLocks noChangeShapeType="1"/>
          </p:cNvCxnSpPr>
          <p:nvPr/>
        </p:nvCxnSpPr>
        <p:spPr bwMode="auto">
          <a:xfrm>
            <a:off x="2603500" y="2590800"/>
            <a:ext cx="1620838" cy="1106488"/>
          </a:xfrm>
          <a:prstGeom prst="bentConnector3">
            <a:avLst>
              <a:gd name="adj1" fmla="val 912"/>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48" name="フローチャート : 書類 47"/>
          <p:cNvSpPr/>
          <p:nvPr/>
        </p:nvSpPr>
        <p:spPr bwMode="auto">
          <a:xfrm>
            <a:off x="1847851" y="2932113"/>
            <a:ext cx="1566863" cy="476250"/>
          </a:xfrm>
          <a:prstGeom prst="flowChartDocument">
            <a:avLst/>
          </a:prstGeom>
          <a:solidFill>
            <a:srgbClr val="4BACC6">
              <a:lumMod val="40000"/>
              <a:lumOff val="60000"/>
            </a:srgbClr>
          </a:solidFill>
          <a:ln w="9525" cap="flat" cmpd="sng" algn="ctr">
            <a:solidFill>
              <a:sysClr val="windowText" lastClr="000000"/>
            </a:solidFill>
            <a:prstDash val="solid"/>
            <a:round/>
            <a:headEnd type="none" w="med" len="med"/>
            <a:tailEnd type="triangle" w="med" len="med"/>
          </a:ln>
          <a:effectLst/>
        </p:spPr>
        <p:txBody>
          <a:bodyPr anchor="ctr"/>
          <a:lstStyle/>
          <a:p>
            <a:pPr algn="ctr">
              <a:defRPr/>
            </a:pPr>
            <a:r>
              <a:rPr kumimoji="0" lang="ja-JP" altLang="en-US" sz="1600" kern="0" dirty="0">
                <a:solidFill>
                  <a:prstClr val="black"/>
                </a:solidFill>
                <a:latin typeface="ＭＳ ゴシック" pitchFamily="49" charset="-128"/>
                <a:ea typeface="ＭＳ ゴシック" pitchFamily="49" charset="-128"/>
              </a:rPr>
              <a:t>インフラ情報</a:t>
            </a:r>
          </a:p>
        </p:txBody>
      </p:sp>
      <p:sp>
        <p:nvSpPr>
          <p:cNvPr id="3" name="四角形吹き出し 2"/>
          <p:cNvSpPr/>
          <p:nvPr/>
        </p:nvSpPr>
        <p:spPr>
          <a:xfrm>
            <a:off x="1416051" y="4581525"/>
            <a:ext cx="2574925" cy="388938"/>
          </a:xfrm>
          <a:prstGeom prst="wedgeRectCallout">
            <a:avLst>
              <a:gd name="adj1" fmla="val 101039"/>
              <a:gd name="adj2" fmla="val 241895"/>
            </a:avLst>
          </a:prstGeom>
          <a:ln>
            <a:solidFill>
              <a:srgbClr val="FF0000"/>
            </a:solidFill>
          </a:ln>
        </p:spPr>
        <p:style>
          <a:lnRef idx="2">
            <a:schemeClr val="accent4"/>
          </a:lnRef>
          <a:fillRef idx="1">
            <a:schemeClr val="lt1"/>
          </a:fillRef>
          <a:effectRef idx="0">
            <a:schemeClr val="accent4"/>
          </a:effectRef>
          <a:fontRef idx="minor">
            <a:schemeClr val="dk1"/>
          </a:fontRef>
        </p:style>
        <p:txBody>
          <a:bodyPr anchor="ctr"/>
          <a:lstStyle/>
          <a:p>
            <a:pPr algn="ctr">
              <a:defRPr/>
            </a:pPr>
            <a:r>
              <a:rPr lang="ja-JP" altLang="en-US" dirty="0">
                <a:latin typeface="ＭＳ ゴシック" pitchFamily="49" charset="-128"/>
                <a:ea typeface="ＭＳ ゴシック" pitchFamily="49" charset="-128"/>
              </a:rPr>
              <a:t>サービスモデル構築</a:t>
            </a:r>
          </a:p>
        </p:txBody>
      </p:sp>
      <p:sp>
        <p:nvSpPr>
          <p:cNvPr id="71696" name="スライド番号プレースホルダー 3"/>
          <p:cNvSpPr>
            <a:spLocks noGrp="1"/>
          </p:cNvSpPr>
          <p:nvPr>
            <p:ph type="sldNum" sz="quarter" idx="10"/>
          </p:nvPr>
        </p:nvSpPr>
        <p:spPr>
          <a:xfrm>
            <a:off x="10623550" y="6553201"/>
            <a:ext cx="425450" cy="3079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fld id="{5ED7B871-401F-42F4-952B-4F09F0A1CEE4}" type="slidenum">
              <a:rPr lang="en-US" altLang="ja-JP" sz="1400">
                <a:latin typeface="Arial" panose="020B0604020202020204" pitchFamily="34" charset="0"/>
                <a:ea typeface="ＭＳ Ｐゴシック" panose="020B0600070205080204" pitchFamily="50" charset="-128"/>
              </a:rPr>
              <a:pPr eaLnBrk="1" hangingPunct="1">
                <a:spcBef>
                  <a:spcPct val="0"/>
                </a:spcBef>
                <a:buFontTx/>
                <a:buNone/>
              </a:pPr>
              <a:t>9</a:t>
            </a:fld>
            <a:endParaRPr lang="en-US" altLang="ja-JP" sz="1400">
              <a:latin typeface="Arial" panose="020B0604020202020204" pitchFamily="34" charset="0"/>
              <a:ea typeface="ＭＳ Ｐゴシック" panose="020B0600070205080204" pitchFamily="50" charset="-128"/>
            </a:endParaRPr>
          </a:p>
        </p:txBody>
      </p:sp>
      <p:sp>
        <p:nvSpPr>
          <p:cNvPr id="5" name="正方形/長方形 4"/>
          <p:cNvSpPr/>
          <p:nvPr/>
        </p:nvSpPr>
        <p:spPr>
          <a:xfrm>
            <a:off x="4572000" y="852489"/>
            <a:ext cx="5772150" cy="568325"/>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ＭＳ ゴシック" pitchFamily="49" charset="-128"/>
              <a:ea typeface="ＭＳ ゴシック" pitchFamily="49" charset="-128"/>
            </a:endParaRPr>
          </a:p>
        </p:txBody>
      </p:sp>
      <p:sp>
        <p:nvSpPr>
          <p:cNvPr id="6" name="正方形/長方形 5"/>
          <p:cNvSpPr/>
          <p:nvPr/>
        </p:nvSpPr>
        <p:spPr>
          <a:xfrm>
            <a:off x="7559041" y="638176"/>
            <a:ext cx="2686686" cy="2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rgbClr val="FF0000"/>
                </a:solidFill>
                <a:latin typeface="ＭＳ ゴシック" pitchFamily="49" charset="-128"/>
                <a:ea typeface="ＭＳ ゴシック" pitchFamily="49" charset="-128"/>
              </a:rPr>
              <a:t>データ提供（自治体）</a:t>
            </a:r>
          </a:p>
        </p:txBody>
      </p:sp>
      <p:sp>
        <p:nvSpPr>
          <p:cNvPr id="26" name="テキスト ボックス 25"/>
          <p:cNvSpPr txBox="1"/>
          <p:nvPr/>
        </p:nvSpPr>
        <p:spPr>
          <a:xfrm>
            <a:off x="1252539" y="1125538"/>
            <a:ext cx="2701925" cy="368300"/>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kumimoji="0" lang="ja-JP" altLang="en-US" kern="0" dirty="0">
                <a:solidFill>
                  <a:prstClr val="black"/>
                </a:solidFill>
                <a:latin typeface="ＭＳ ゴシック" pitchFamily="49" charset="-128"/>
                <a:ea typeface="ＭＳ ゴシック" pitchFamily="49" charset="-128"/>
              </a:rPr>
              <a:t>通信事業者</a:t>
            </a:r>
            <a:endParaRPr kumimoji="0" lang="en-US" altLang="ja-JP" kern="0" dirty="0">
              <a:solidFill>
                <a:prstClr val="black"/>
              </a:solidFill>
              <a:latin typeface="ＭＳ ゴシック" pitchFamily="49" charset="-128"/>
              <a:ea typeface="ＭＳ ゴシック" pitchFamily="49" charset="-128"/>
            </a:endParaRPr>
          </a:p>
        </p:txBody>
      </p:sp>
      <p:sp>
        <p:nvSpPr>
          <p:cNvPr id="27" name="テキスト ボックス 26"/>
          <p:cNvSpPr txBox="1"/>
          <p:nvPr/>
        </p:nvSpPr>
        <p:spPr>
          <a:xfrm>
            <a:off x="1252539" y="1670050"/>
            <a:ext cx="2701925" cy="368300"/>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kumimoji="0" lang="ja-JP" altLang="en-US" kern="0" dirty="0">
                <a:solidFill>
                  <a:prstClr val="black"/>
                </a:solidFill>
                <a:latin typeface="ＭＳ ゴシック" pitchFamily="49" charset="-128"/>
                <a:ea typeface="ＭＳ ゴシック" pitchFamily="49" charset="-128"/>
              </a:rPr>
              <a:t>電力事業者</a:t>
            </a:r>
            <a:endParaRPr kumimoji="0" lang="en-US" altLang="ja-JP" kern="0" dirty="0">
              <a:solidFill>
                <a:prstClr val="black"/>
              </a:solidFill>
              <a:latin typeface="ＭＳ ゴシック" pitchFamily="49" charset="-128"/>
              <a:ea typeface="ＭＳ ゴシック" pitchFamily="49" charset="-128"/>
            </a:endParaRPr>
          </a:p>
        </p:txBody>
      </p:sp>
      <p:sp>
        <p:nvSpPr>
          <p:cNvPr id="28" name="テキスト ボックス 27"/>
          <p:cNvSpPr txBox="1"/>
          <p:nvPr/>
        </p:nvSpPr>
        <p:spPr>
          <a:xfrm>
            <a:off x="1252539" y="2214563"/>
            <a:ext cx="2701925" cy="368300"/>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kumimoji="0" lang="ja-JP" altLang="en-US" kern="0" dirty="0">
                <a:solidFill>
                  <a:prstClr val="black"/>
                </a:solidFill>
                <a:latin typeface="ＭＳ ゴシック" pitchFamily="49" charset="-128"/>
                <a:ea typeface="ＭＳ ゴシック" pitchFamily="49" charset="-128"/>
              </a:rPr>
              <a:t>ガス事業者</a:t>
            </a:r>
            <a:endParaRPr kumimoji="0" lang="en-US" altLang="ja-JP" kern="0" dirty="0">
              <a:solidFill>
                <a:prstClr val="black"/>
              </a:solidFill>
              <a:latin typeface="ＭＳ ゴシック" pitchFamily="49" charset="-128"/>
              <a:ea typeface="ＭＳ ゴシック" pitchFamily="49" charset="-128"/>
            </a:endParaRPr>
          </a:p>
        </p:txBody>
      </p:sp>
      <p:sp>
        <p:nvSpPr>
          <p:cNvPr id="71702" name="タイトル 1"/>
          <p:cNvSpPr>
            <a:spLocks noGrp="1"/>
          </p:cNvSpPr>
          <p:nvPr>
            <p:ph type="title"/>
          </p:nvPr>
        </p:nvSpPr>
        <p:spPr>
          <a:xfrm>
            <a:off x="1343025" y="115889"/>
            <a:ext cx="9793288" cy="433387"/>
          </a:xfrm>
        </p:spPr>
        <p:txBody>
          <a:bodyPr>
            <a:normAutofit/>
          </a:bodyPr>
          <a:lstStyle/>
          <a:p>
            <a:pPr algn="ctr"/>
            <a:r>
              <a:rPr lang="ja-JP" altLang="en-US" sz="2400" b="1" dirty="0">
                <a:latin typeface="ＭＳ ゴシック" panose="020B0609070205080204" pitchFamily="49" charset="-128"/>
                <a:ea typeface="ＭＳ ゴシック" panose="020B0609070205080204" pitchFamily="49" charset="-128"/>
              </a:rPr>
              <a:t>語彙活用ユースケース事例（アイデア）</a:t>
            </a:r>
          </a:p>
        </p:txBody>
      </p:sp>
      <p:sp>
        <p:nvSpPr>
          <p:cNvPr id="71703" name="テキスト ボックス 1"/>
          <p:cNvSpPr txBox="1">
            <a:spLocks noChangeArrowheads="1"/>
          </p:cNvSpPr>
          <p:nvPr/>
        </p:nvSpPr>
        <p:spPr bwMode="auto">
          <a:xfrm>
            <a:off x="2703514" y="6022976"/>
            <a:ext cx="8283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rgbClr val="000066"/>
                </a:solidFill>
                <a:latin typeface="ＭＳ ゴシック" panose="020B0609070205080204" pitchFamily="49" charset="-128"/>
                <a:ea typeface="ＭＳ ゴシック" panose="020B0609070205080204" pitchFamily="49" charset="-128"/>
              </a:rPr>
              <a:t>自治体と民間事業者のインフラの図面を地図上にマッシュアップし、</a:t>
            </a:r>
            <a:endParaRPr lang="en-US" altLang="ja-JP" sz="1800">
              <a:solidFill>
                <a:srgbClr val="000066"/>
              </a:solidFill>
              <a:latin typeface="ＭＳ ゴシック" panose="020B0609070205080204" pitchFamily="49" charset="-128"/>
              <a:ea typeface="ＭＳ ゴシック" panose="020B0609070205080204" pitchFamily="49" charset="-128"/>
            </a:endParaRPr>
          </a:p>
          <a:p>
            <a:pPr eaLnBrk="1" hangingPunct="1">
              <a:spcBef>
                <a:spcPct val="0"/>
              </a:spcBef>
              <a:buFontTx/>
              <a:buNone/>
            </a:pPr>
            <a:r>
              <a:rPr lang="ja-JP" altLang="en-US" sz="1800">
                <a:solidFill>
                  <a:srgbClr val="000066"/>
                </a:solidFill>
                <a:latin typeface="ＭＳ ゴシック" panose="020B0609070205080204" pitchFamily="49" charset="-128"/>
                <a:ea typeface="ＭＳ ゴシック" panose="020B0609070205080204" pitchFamily="49" charset="-128"/>
              </a:rPr>
              <a:t>関係者で共有することで、工事やインフラメンテナンス等の効率化を図る。</a:t>
            </a:r>
          </a:p>
        </p:txBody>
      </p:sp>
      <p:grpSp>
        <p:nvGrpSpPr>
          <p:cNvPr id="71704" name="Group 4"/>
          <p:cNvGrpSpPr>
            <a:grpSpLocks noChangeAspect="1"/>
          </p:cNvGrpSpPr>
          <p:nvPr/>
        </p:nvGrpSpPr>
        <p:grpSpPr bwMode="auto">
          <a:xfrm>
            <a:off x="4581525" y="2955926"/>
            <a:ext cx="4668838" cy="2417763"/>
            <a:chOff x="2166" y="1862"/>
            <a:chExt cx="2941" cy="1523"/>
          </a:xfrm>
        </p:grpSpPr>
        <p:sp>
          <p:nvSpPr>
            <p:cNvPr id="71713" name="AutoShape 3"/>
            <p:cNvSpPr>
              <a:spLocks noChangeAspect="1" noChangeArrowheads="1" noTextEdit="1"/>
            </p:cNvSpPr>
            <p:nvPr/>
          </p:nvSpPr>
          <p:spPr bwMode="auto">
            <a:xfrm>
              <a:off x="2167" y="1862"/>
              <a:ext cx="2766" cy="1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71714" name="Rectangle 5"/>
            <p:cNvSpPr>
              <a:spLocks noChangeArrowheads="1"/>
            </p:cNvSpPr>
            <p:nvPr/>
          </p:nvSpPr>
          <p:spPr bwMode="auto">
            <a:xfrm>
              <a:off x="2230" y="2328"/>
              <a:ext cx="837"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000066"/>
                </a:solidFill>
                <a:latin typeface="ＭＳ ゴシック" panose="020B0609070205080204" pitchFamily="49" charset="-128"/>
                <a:ea typeface="ＭＳ ゴシック" panose="020B0609070205080204" pitchFamily="49" charset="-128"/>
              </a:endParaRPr>
            </a:p>
          </p:txBody>
        </p:sp>
        <p:sp>
          <p:nvSpPr>
            <p:cNvPr id="71715" name="Freeform 6"/>
            <p:cNvSpPr>
              <a:spLocks/>
            </p:cNvSpPr>
            <p:nvPr/>
          </p:nvSpPr>
          <p:spPr bwMode="auto">
            <a:xfrm>
              <a:off x="2169" y="2965"/>
              <a:ext cx="1667" cy="411"/>
            </a:xfrm>
            <a:custGeom>
              <a:avLst/>
              <a:gdLst>
                <a:gd name="T0" fmla="*/ 0 w 1667"/>
                <a:gd name="T1" fmla="*/ 411 h 411"/>
                <a:gd name="T2" fmla="*/ 334 w 1667"/>
                <a:gd name="T3" fmla="*/ 0 h 411"/>
                <a:gd name="T4" fmla="*/ 1667 w 1667"/>
                <a:gd name="T5" fmla="*/ 0 h 411"/>
                <a:gd name="T6" fmla="*/ 1333 w 1667"/>
                <a:gd name="T7" fmla="*/ 411 h 411"/>
                <a:gd name="T8" fmla="*/ 0 w 1667"/>
                <a:gd name="T9" fmla="*/ 411 h 4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7" h="411">
                  <a:moveTo>
                    <a:pt x="0" y="411"/>
                  </a:moveTo>
                  <a:lnTo>
                    <a:pt x="334" y="0"/>
                  </a:lnTo>
                  <a:lnTo>
                    <a:pt x="1667" y="0"/>
                  </a:lnTo>
                  <a:lnTo>
                    <a:pt x="1333" y="411"/>
                  </a:lnTo>
                  <a:lnTo>
                    <a:pt x="0" y="411"/>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16" name="Freeform 7"/>
            <p:cNvSpPr>
              <a:spLocks noEditPoints="1"/>
            </p:cNvSpPr>
            <p:nvPr/>
          </p:nvSpPr>
          <p:spPr bwMode="auto">
            <a:xfrm>
              <a:off x="2166" y="2962"/>
              <a:ext cx="1673" cy="417"/>
            </a:xfrm>
            <a:custGeom>
              <a:avLst/>
              <a:gdLst>
                <a:gd name="T0" fmla="*/ 0 w 28711"/>
                <a:gd name="T1" fmla="*/ 0 h 7664"/>
                <a:gd name="T2" fmla="*/ 0 w 28711"/>
                <a:gd name="T3" fmla="*/ 0 h 7664"/>
                <a:gd name="T4" fmla="*/ 0 w 28711"/>
                <a:gd name="T5" fmla="*/ 0 h 7664"/>
                <a:gd name="T6" fmla="*/ 0 w 28711"/>
                <a:gd name="T7" fmla="*/ 0 h 7664"/>
                <a:gd name="T8" fmla="*/ 0 w 28711"/>
                <a:gd name="T9" fmla="*/ 0 h 7664"/>
                <a:gd name="T10" fmla="*/ 0 w 28711"/>
                <a:gd name="T11" fmla="*/ 0 h 7664"/>
                <a:gd name="T12" fmla="*/ 0 w 28711"/>
                <a:gd name="T13" fmla="*/ 0 h 7664"/>
                <a:gd name="T14" fmla="*/ 0 w 28711"/>
                <a:gd name="T15" fmla="*/ 0 h 7664"/>
                <a:gd name="T16" fmla="*/ 0 w 28711"/>
                <a:gd name="T17" fmla="*/ 0 h 7664"/>
                <a:gd name="T18" fmla="*/ 0 w 28711"/>
                <a:gd name="T19" fmla="*/ 0 h 7664"/>
                <a:gd name="T20" fmla="*/ 0 w 28711"/>
                <a:gd name="T21" fmla="*/ 0 h 7664"/>
                <a:gd name="T22" fmla="*/ 0 w 28711"/>
                <a:gd name="T23" fmla="*/ 0 h 7664"/>
                <a:gd name="T24" fmla="*/ 0 w 28711"/>
                <a:gd name="T25" fmla="*/ 0 h 7664"/>
                <a:gd name="T26" fmla="*/ 0 w 28711"/>
                <a:gd name="T27" fmla="*/ 0 h 7664"/>
                <a:gd name="T28" fmla="*/ 0 w 28711"/>
                <a:gd name="T29" fmla="*/ 0 h 7664"/>
                <a:gd name="T30" fmla="*/ 0 w 28711"/>
                <a:gd name="T31" fmla="*/ 0 h 7664"/>
                <a:gd name="T32" fmla="*/ 0 w 28711"/>
                <a:gd name="T33" fmla="*/ 0 h 7664"/>
                <a:gd name="T34" fmla="*/ 0 w 28711"/>
                <a:gd name="T35" fmla="*/ 0 h 7664"/>
                <a:gd name="T36" fmla="*/ 0 w 28711"/>
                <a:gd name="T37" fmla="*/ 0 h 7664"/>
                <a:gd name="T38" fmla="*/ 0 w 28711"/>
                <a:gd name="T39" fmla="*/ 0 h 76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8711" h="7664">
                  <a:moveTo>
                    <a:pt x="51" y="7664"/>
                  </a:moveTo>
                  <a:cubicBezTo>
                    <a:pt x="33" y="7664"/>
                    <a:pt x="17" y="7654"/>
                    <a:pt x="8" y="7638"/>
                  </a:cubicBezTo>
                  <a:cubicBezTo>
                    <a:pt x="0" y="7622"/>
                    <a:pt x="2" y="7602"/>
                    <a:pt x="13" y="7588"/>
                  </a:cubicBezTo>
                  <a:lnTo>
                    <a:pt x="5735" y="20"/>
                  </a:lnTo>
                  <a:cubicBezTo>
                    <a:pt x="5744" y="8"/>
                    <a:pt x="5758" y="0"/>
                    <a:pt x="5773" y="0"/>
                  </a:cubicBezTo>
                  <a:lnTo>
                    <a:pt x="28659" y="0"/>
                  </a:lnTo>
                  <a:cubicBezTo>
                    <a:pt x="28678" y="0"/>
                    <a:pt x="28694" y="11"/>
                    <a:pt x="28702" y="27"/>
                  </a:cubicBezTo>
                  <a:cubicBezTo>
                    <a:pt x="28711" y="43"/>
                    <a:pt x="28709" y="63"/>
                    <a:pt x="28698" y="77"/>
                  </a:cubicBezTo>
                  <a:lnTo>
                    <a:pt x="22976" y="7645"/>
                  </a:lnTo>
                  <a:cubicBezTo>
                    <a:pt x="22967" y="7657"/>
                    <a:pt x="22953" y="7664"/>
                    <a:pt x="22938" y="7664"/>
                  </a:cubicBezTo>
                  <a:lnTo>
                    <a:pt x="51" y="7664"/>
                  </a:lnTo>
                  <a:close/>
                  <a:moveTo>
                    <a:pt x="22938" y="7568"/>
                  </a:moveTo>
                  <a:lnTo>
                    <a:pt x="22900" y="7588"/>
                  </a:lnTo>
                  <a:lnTo>
                    <a:pt x="28621" y="20"/>
                  </a:lnTo>
                  <a:lnTo>
                    <a:pt x="28659" y="96"/>
                  </a:lnTo>
                  <a:lnTo>
                    <a:pt x="5773" y="96"/>
                  </a:lnTo>
                  <a:lnTo>
                    <a:pt x="5811" y="77"/>
                  </a:lnTo>
                  <a:lnTo>
                    <a:pt x="90" y="7645"/>
                  </a:lnTo>
                  <a:lnTo>
                    <a:pt x="51" y="7568"/>
                  </a:lnTo>
                  <a:lnTo>
                    <a:pt x="22938" y="7568"/>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17" name="Freeform 8"/>
            <p:cNvSpPr>
              <a:spLocks/>
            </p:cNvSpPr>
            <p:nvPr/>
          </p:nvSpPr>
          <p:spPr bwMode="auto">
            <a:xfrm>
              <a:off x="2447" y="2955"/>
              <a:ext cx="307" cy="430"/>
            </a:xfrm>
            <a:custGeom>
              <a:avLst/>
              <a:gdLst>
                <a:gd name="T0" fmla="*/ 32 w 307"/>
                <a:gd name="T1" fmla="*/ 430 h 430"/>
                <a:gd name="T2" fmla="*/ 307 w 307"/>
                <a:gd name="T3" fmla="*/ 19 h 430"/>
                <a:gd name="T4" fmla="*/ 275 w 307"/>
                <a:gd name="T5" fmla="*/ 0 h 430"/>
                <a:gd name="T6" fmla="*/ 0 w 307"/>
                <a:gd name="T7" fmla="*/ 412 h 430"/>
                <a:gd name="T8" fmla="*/ 32 w 307"/>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7" h="430">
                  <a:moveTo>
                    <a:pt x="32" y="430"/>
                  </a:moveTo>
                  <a:lnTo>
                    <a:pt x="307" y="19"/>
                  </a:lnTo>
                  <a:lnTo>
                    <a:pt x="275"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18" name="Freeform 9"/>
            <p:cNvSpPr>
              <a:spLocks/>
            </p:cNvSpPr>
            <p:nvPr/>
          </p:nvSpPr>
          <p:spPr bwMode="auto">
            <a:xfrm>
              <a:off x="2337" y="3162"/>
              <a:ext cx="1215" cy="140"/>
            </a:xfrm>
            <a:custGeom>
              <a:avLst/>
              <a:gdLst>
                <a:gd name="T0" fmla="*/ 0 w 20860"/>
                <a:gd name="T1" fmla="*/ 0 h 2568"/>
                <a:gd name="T2" fmla="*/ 0 w 20860"/>
                <a:gd name="T3" fmla="*/ 0 h 2568"/>
                <a:gd name="T4" fmla="*/ 0 w 20860"/>
                <a:gd name="T5" fmla="*/ 0 h 2568"/>
                <a:gd name="T6" fmla="*/ 0 w 20860"/>
                <a:gd name="T7" fmla="*/ 0 h 2568"/>
                <a:gd name="T8" fmla="*/ 0 w 20860"/>
                <a:gd name="T9" fmla="*/ 0 h 2568"/>
                <a:gd name="T10" fmla="*/ 0 w 20860"/>
                <a:gd name="T11" fmla="*/ 0 h 2568"/>
                <a:gd name="T12" fmla="*/ 0 w 20860"/>
                <a:gd name="T13" fmla="*/ 0 h 2568"/>
                <a:gd name="T14" fmla="*/ 0 w 20860"/>
                <a:gd name="T15" fmla="*/ 0 h 2568"/>
                <a:gd name="T16" fmla="*/ 0 w 20860"/>
                <a:gd name="T17" fmla="*/ 0 h 2568"/>
                <a:gd name="T18" fmla="*/ 0 w 20860"/>
                <a:gd name="T19" fmla="*/ 0 h 2568"/>
                <a:gd name="T20" fmla="*/ 0 w 20860"/>
                <a:gd name="T21" fmla="*/ 0 h 2568"/>
                <a:gd name="T22" fmla="*/ 0 w 20860"/>
                <a:gd name="T23" fmla="*/ 0 h 2568"/>
                <a:gd name="T24" fmla="*/ 0 w 20860"/>
                <a:gd name="T25" fmla="*/ 0 h 2568"/>
                <a:gd name="T26" fmla="*/ 0 w 20860"/>
                <a:gd name="T27" fmla="*/ 0 h 2568"/>
                <a:gd name="T28" fmla="*/ 0 w 20860"/>
                <a:gd name="T29" fmla="*/ 0 h 2568"/>
                <a:gd name="T30" fmla="*/ 0 w 20860"/>
                <a:gd name="T31" fmla="*/ 0 h 2568"/>
                <a:gd name="T32" fmla="*/ 0 w 20860"/>
                <a:gd name="T33" fmla="*/ 0 h 2568"/>
                <a:gd name="T34" fmla="*/ 0 w 20860"/>
                <a:gd name="T35" fmla="*/ 0 h 2568"/>
                <a:gd name="T36" fmla="*/ 0 w 20860"/>
                <a:gd name="T37" fmla="*/ 0 h 2568"/>
                <a:gd name="T38" fmla="*/ 0 w 20860"/>
                <a:gd name="T39" fmla="*/ 0 h 2568"/>
                <a:gd name="T40" fmla="*/ 0 w 20860"/>
                <a:gd name="T41" fmla="*/ 0 h 2568"/>
                <a:gd name="T42" fmla="*/ 0 w 20860"/>
                <a:gd name="T43" fmla="*/ 0 h 2568"/>
                <a:gd name="T44" fmla="*/ 0 w 20860"/>
                <a:gd name="T45" fmla="*/ 0 h 2568"/>
                <a:gd name="T46" fmla="*/ 0 w 20860"/>
                <a:gd name="T47" fmla="*/ 0 h 2568"/>
                <a:gd name="T48" fmla="*/ 0 w 20860"/>
                <a:gd name="T49" fmla="*/ 0 h 2568"/>
                <a:gd name="T50" fmla="*/ 0 w 20860"/>
                <a:gd name="T51" fmla="*/ 0 h 2568"/>
                <a:gd name="T52" fmla="*/ 0 w 20860"/>
                <a:gd name="T53" fmla="*/ 0 h 2568"/>
                <a:gd name="T54" fmla="*/ 0 w 20860"/>
                <a:gd name="T55" fmla="*/ 0 h 2568"/>
                <a:gd name="T56" fmla="*/ 0 w 20860"/>
                <a:gd name="T57" fmla="*/ 0 h 2568"/>
                <a:gd name="T58" fmla="*/ 0 w 20860"/>
                <a:gd name="T59" fmla="*/ 0 h 2568"/>
                <a:gd name="T60" fmla="*/ 0 w 20860"/>
                <a:gd name="T61" fmla="*/ 0 h 2568"/>
                <a:gd name="T62" fmla="*/ 0 w 20860"/>
                <a:gd name="T63" fmla="*/ 0 h 2568"/>
                <a:gd name="T64" fmla="*/ 0 w 20860"/>
                <a:gd name="T65" fmla="*/ 0 h 2568"/>
                <a:gd name="T66" fmla="*/ 0 w 20860"/>
                <a:gd name="T67" fmla="*/ 0 h 2568"/>
                <a:gd name="T68" fmla="*/ 0 w 20860"/>
                <a:gd name="T69" fmla="*/ 0 h 2568"/>
                <a:gd name="T70" fmla="*/ 0 w 20860"/>
                <a:gd name="T71" fmla="*/ 0 h 2568"/>
                <a:gd name="T72" fmla="*/ 0 w 20860"/>
                <a:gd name="T73" fmla="*/ 0 h 2568"/>
                <a:gd name="T74" fmla="*/ 0 w 20860"/>
                <a:gd name="T75" fmla="*/ 0 h 2568"/>
                <a:gd name="T76" fmla="*/ 0 w 20860"/>
                <a:gd name="T77" fmla="*/ 0 h 2568"/>
                <a:gd name="T78" fmla="*/ 0 w 20860"/>
                <a:gd name="T79" fmla="*/ 0 h 2568"/>
                <a:gd name="T80" fmla="*/ 0 w 20860"/>
                <a:gd name="T81" fmla="*/ 0 h 2568"/>
                <a:gd name="T82" fmla="*/ 0 w 20860"/>
                <a:gd name="T83" fmla="*/ 0 h 2568"/>
                <a:gd name="T84" fmla="*/ 0 w 20860"/>
                <a:gd name="T85" fmla="*/ 0 h 2568"/>
                <a:gd name="T86" fmla="*/ 0 w 20860"/>
                <a:gd name="T87" fmla="*/ 0 h 2568"/>
                <a:gd name="T88" fmla="*/ 0 w 20860"/>
                <a:gd name="T89" fmla="*/ 0 h 2568"/>
                <a:gd name="T90" fmla="*/ 0 w 20860"/>
                <a:gd name="T91" fmla="*/ 0 h 2568"/>
                <a:gd name="T92" fmla="*/ 0 w 20860"/>
                <a:gd name="T93" fmla="*/ 0 h 2568"/>
                <a:gd name="T94" fmla="*/ 0 w 20860"/>
                <a:gd name="T95" fmla="*/ 0 h 2568"/>
                <a:gd name="T96" fmla="*/ 0 w 20860"/>
                <a:gd name="T97" fmla="*/ 0 h 2568"/>
                <a:gd name="T98" fmla="*/ 0 w 20860"/>
                <a:gd name="T99" fmla="*/ 0 h 2568"/>
                <a:gd name="T100" fmla="*/ 0 w 20860"/>
                <a:gd name="T101" fmla="*/ 0 h 2568"/>
                <a:gd name="T102" fmla="*/ 0 w 20860"/>
                <a:gd name="T103" fmla="*/ 0 h 2568"/>
                <a:gd name="T104" fmla="*/ 0 w 20860"/>
                <a:gd name="T105" fmla="*/ 0 h 2568"/>
                <a:gd name="T106" fmla="*/ 0 w 20860"/>
                <a:gd name="T107" fmla="*/ 0 h 25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860" h="2568">
                  <a:moveTo>
                    <a:pt x="3" y="0"/>
                  </a:moveTo>
                  <a:lnTo>
                    <a:pt x="923" y="7"/>
                  </a:lnTo>
                  <a:lnTo>
                    <a:pt x="1838" y="25"/>
                  </a:lnTo>
                  <a:lnTo>
                    <a:pt x="2739" y="57"/>
                  </a:lnTo>
                  <a:lnTo>
                    <a:pt x="3182" y="76"/>
                  </a:lnTo>
                  <a:lnTo>
                    <a:pt x="3618" y="98"/>
                  </a:lnTo>
                  <a:lnTo>
                    <a:pt x="4048" y="123"/>
                  </a:lnTo>
                  <a:lnTo>
                    <a:pt x="4469" y="150"/>
                  </a:lnTo>
                  <a:lnTo>
                    <a:pt x="4881" y="179"/>
                  </a:lnTo>
                  <a:lnTo>
                    <a:pt x="5283" y="210"/>
                  </a:lnTo>
                  <a:lnTo>
                    <a:pt x="5676" y="244"/>
                  </a:lnTo>
                  <a:lnTo>
                    <a:pt x="6054" y="279"/>
                  </a:lnTo>
                  <a:lnTo>
                    <a:pt x="6422" y="316"/>
                  </a:lnTo>
                  <a:lnTo>
                    <a:pt x="6776" y="355"/>
                  </a:lnTo>
                  <a:lnTo>
                    <a:pt x="7116" y="397"/>
                  </a:lnTo>
                  <a:lnTo>
                    <a:pt x="7440" y="439"/>
                  </a:lnTo>
                  <a:lnTo>
                    <a:pt x="7749" y="483"/>
                  </a:lnTo>
                  <a:lnTo>
                    <a:pt x="8041" y="528"/>
                  </a:lnTo>
                  <a:lnTo>
                    <a:pt x="8314" y="575"/>
                  </a:lnTo>
                  <a:lnTo>
                    <a:pt x="8570" y="623"/>
                  </a:lnTo>
                  <a:lnTo>
                    <a:pt x="8805" y="672"/>
                  </a:lnTo>
                  <a:lnTo>
                    <a:pt x="9021" y="723"/>
                  </a:lnTo>
                  <a:lnTo>
                    <a:pt x="9216" y="773"/>
                  </a:lnTo>
                  <a:lnTo>
                    <a:pt x="9390" y="826"/>
                  </a:lnTo>
                  <a:lnTo>
                    <a:pt x="9469" y="852"/>
                  </a:lnTo>
                  <a:lnTo>
                    <a:pt x="9543" y="880"/>
                  </a:lnTo>
                  <a:lnTo>
                    <a:pt x="9611" y="908"/>
                  </a:lnTo>
                  <a:lnTo>
                    <a:pt x="9674" y="936"/>
                  </a:lnTo>
                  <a:lnTo>
                    <a:pt x="9733" y="967"/>
                  </a:lnTo>
                  <a:lnTo>
                    <a:pt x="9783" y="997"/>
                  </a:lnTo>
                  <a:lnTo>
                    <a:pt x="9829" y="1028"/>
                  </a:lnTo>
                  <a:lnTo>
                    <a:pt x="9874" y="1066"/>
                  </a:lnTo>
                  <a:lnTo>
                    <a:pt x="9909" y="1101"/>
                  </a:lnTo>
                  <a:cubicBezTo>
                    <a:pt x="9915" y="1108"/>
                    <a:pt x="9921" y="1115"/>
                    <a:pt x="9926" y="1122"/>
                  </a:cubicBezTo>
                  <a:lnTo>
                    <a:pt x="9944" y="1149"/>
                  </a:lnTo>
                  <a:cubicBezTo>
                    <a:pt x="9950" y="1158"/>
                    <a:pt x="9955" y="1168"/>
                    <a:pt x="9959" y="1179"/>
                  </a:cubicBezTo>
                  <a:lnTo>
                    <a:pt x="9969" y="1205"/>
                  </a:lnTo>
                  <a:cubicBezTo>
                    <a:pt x="9973" y="1215"/>
                    <a:pt x="9976" y="1226"/>
                    <a:pt x="9978" y="1237"/>
                  </a:cubicBezTo>
                  <a:lnTo>
                    <a:pt x="9982" y="1264"/>
                  </a:lnTo>
                  <a:lnTo>
                    <a:pt x="9986" y="1291"/>
                  </a:lnTo>
                  <a:lnTo>
                    <a:pt x="9973" y="1250"/>
                  </a:lnTo>
                  <a:lnTo>
                    <a:pt x="9985" y="1276"/>
                  </a:lnTo>
                  <a:lnTo>
                    <a:pt x="9970" y="1249"/>
                  </a:lnTo>
                  <a:lnTo>
                    <a:pt x="9990" y="1276"/>
                  </a:lnTo>
                  <a:lnTo>
                    <a:pt x="9973" y="1257"/>
                  </a:lnTo>
                  <a:lnTo>
                    <a:pt x="10000" y="1283"/>
                  </a:lnTo>
                  <a:lnTo>
                    <a:pt x="10020" y="1296"/>
                  </a:lnTo>
                  <a:lnTo>
                    <a:pt x="10053" y="1317"/>
                  </a:lnTo>
                  <a:lnTo>
                    <a:pt x="10093" y="1337"/>
                  </a:lnTo>
                  <a:lnTo>
                    <a:pt x="10143" y="1359"/>
                  </a:lnTo>
                  <a:lnTo>
                    <a:pt x="10201" y="1383"/>
                  </a:lnTo>
                  <a:lnTo>
                    <a:pt x="10267" y="1407"/>
                  </a:lnTo>
                  <a:lnTo>
                    <a:pt x="10341" y="1431"/>
                  </a:lnTo>
                  <a:lnTo>
                    <a:pt x="10421" y="1456"/>
                  </a:lnTo>
                  <a:lnTo>
                    <a:pt x="10508" y="1480"/>
                  </a:lnTo>
                  <a:lnTo>
                    <a:pt x="10605" y="1506"/>
                  </a:lnTo>
                  <a:lnTo>
                    <a:pt x="10705" y="1530"/>
                  </a:lnTo>
                  <a:lnTo>
                    <a:pt x="10813" y="1554"/>
                  </a:lnTo>
                  <a:lnTo>
                    <a:pt x="10927" y="1579"/>
                  </a:lnTo>
                  <a:lnTo>
                    <a:pt x="11047" y="1602"/>
                  </a:lnTo>
                  <a:lnTo>
                    <a:pt x="11307" y="1650"/>
                  </a:lnTo>
                  <a:lnTo>
                    <a:pt x="11588" y="1698"/>
                  </a:lnTo>
                  <a:lnTo>
                    <a:pt x="11890" y="1743"/>
                  </a:lnTo>
                  <a:lnTo>
                    <a:pt x="12213" y="1788"/>
                  </a:lnTo>
                  <a:lnTo>
                    <a:pt x="12556" y="1832"/>
                  </a:lnTo>
                  <a:lnTo>
                    <a:pt x="12917" y="1873"/>
                  </a:lnTo>
                  <a:lnTo>
                    <a:pt x="13294" y="1913"/>
                  </a:lnTo>
                  <a:lnTo>
                    <a:pt x="13689" y="1952"/>
                  </a:lnTo>
                  <a:lnTo>
                    <a:pt x="14098" y="1989"/>
                  </a:lnTo>
                  <a:lnTo>
                    <a:pt x="14522" y="2025"/>
                  </a:lnTo>
                  <a:lnTo>
                    <a:pt x="14959" y="2058"/>
                  </a:lnTo>
                  <a:lnTo>
                    <a:pt x="15409" y="2089"/>
                  </a:lnTo>
                  <a:lnTo>
                    <a:pt x="15869" y="2118"/>
                  </a:lnTo>
                  <a:lnTo>
                    <a:pt x="16339" y="2145"/>
                  </a:lnTo>
                  <a:lnTo>
                    <a:pt x="16819" y="2169"/>
                  </a:lnTo>
                  <a:lnTo>
                    <a:pt x="17306" y="2191"/>
                  </a:lnTo>
                  <a:lnTo>
                    <a:pt x="17800" y="2210"/>
                  </a:lnTo>
                  <a:lnTo>
                    <a:pt x="18302" y="2227"/>
                  </a:lnTo>
                  <a:lnTo>
                    <a:pt x="18808" y="2241"/>
                  </a:lnTo>
                  <a:lnTo>
                    <a:pt x="19830" y="2258"/>
                  </a:lnTo>
                  <a:lnTo>
                    <a:pt x="20860" y="2264"/>
                  </a:lnTo>
                  <a:lnTo>
                    <a:pt x="20859" y="2568"/>
                  </a:lnTo>
                  <a:lnTo>
                    <a:pt x="19825" y="2562"/>
                  </a:lnTo>
                  <a:lnTo>
                    <a:pt x="18799" y="2544"/>
                  </a:lnTo>
                  <a:lnTo>
                    <a:pt x="18291" y="2530"/>
                  </a:lnTo>
                  <a:lnTo>
                    <a:pt x="17789" y="2513"/>
                  </a:lnTo>
                  <a:lnTo>
                    <a:pt x="17293" y="2494"/>
                  </a:lnTo>
                  <a:lnTo>
                    <a:pt x="16804" y="2472"/>
                  </a:lnTo>
                  <a:lnTo>
                    <a:pt x="16322" y="2448"/>
                  </a:lnTo>
                  <a:lnTo>
                    <a:pt x="15850" y="2421"/>
                  </a:lnTo>
                  <a:lnTo>
                    <a:pt x="15388" y="2392"/>
                  </a:lnTo>
                  <a:lnTo>
                    <a:pt x="14936" y="2361"/>
                  </a:lnTo>
                  <a:lnTo>
                    <a:pt x="14497" y="2328"/>
                  </a:lnTo>
                  <a:lnTo>
                    <a:pt x="14071" y="2292"/>
                  </a:lnTo>
                  <a:lnTo>
                    <a:pt x="13660" y="2255"/>
                  </a:lnTo>
                  <a:lnTo>
                    <a:pt x="13263" y="2216"/>
                  </a:lnTo>
                  <a:lnTo>
                    <a:pt x="12882" y="2175"/>
                  </a:lnTo>
                  <a:lnTo>
                    <a:pt x="12517" y="2133"/>
                  </a:lnTo>
                  <a:lnTo>
                    <a:pt x="12172" y="2089"/>
                  </a:lnTo>
                  <a:lnTo>
                    <a:pt x="11845" y="2044"/>
                  </a:lnTo>
                  <a:lnTo>
                    <a:pt x="11537" y="1997"/>
                  </a:lnTo>
                  <a:lnTo>
                    <a:pt x="11252" y="1949"/>
                  </a:lnTo>
                  <a:lnTo>
                    <a:pt x="10988" y="1901"/>
                  </a:lnTo>
                  <a:lnTo>
                    <a:pt x="10863" y="1876"/>
                  </a:lnTo>
                  <a:lnTo>
                    <a:pt x="10746" y="1851"/>
                  </a:lnTo>
                  <a:lnTo>
                    <a:pt x="10634" y="1825"/>
                  </a:lnTo>
                  <a:lnTo>
                    <a:pt x="10526" y="1799"/>
                  </a:lnTo>
                  <a:lnTo>
                    <a:pt x="10429" y="1773"/>
                  </a:lnTo>
                  <a:lnTo>
                    <a:pt x="10332" y="1747"/>
                  </a:lnTo>
                  <a:lnTo>
                    <a:pt x="10244" y="1720"/>
                  </a:lnTo>
                  <a:lnTo>
                    <a:pt x="10162" y="1692"/>
                  </a:lnTo>
                  <a:lnTo>
                    <a:pt x="10086" y="1664"/>
                  </a:lnTo>
                  <a:lnTo>
                    <a:pt x="10016" y="1636"/>
                  </a:lnTo>
                  <a:lnTo>
                    <a:pt x="9952" y="1606"/>
                  </a:lnTo>
                  <a:lnTo>
                    <a:pt x="9892" y="1574"/>
                  </a:lnTo>
                  <a:lnTo>
                    <a:pt x="9839" y="1540"/>
                  </a:lnTo>
                  <a:lnTo>
                    <a:pt x="9789" y="1502"/>
                  </a:lnTo>
                  <a:lnTo>
                    <a:pt x="9762" y="1476"/>
                  </a:lnTo>
                  <a:cubicBezTo>
                    <a:pt x="9756" y="1470"/>
                    <a:pt x="9750" y="1464"/>
                    <a:pt x="9745" y="1457"/>
                  </a:cubicBezTo>
                  <a:lnTo>
                    <a:pt x="9725" y="1430"/>
                  </a:lnTo>
                  <a:cubicBezTo>
                    <a:pt x="9719" y="1422"/>
                    <a:pt x="9714" y="1413"/>
                    <a:pt x="9709" y="1403"/>
                  </a:cubicBezTo>
                  <a:lnTo>
                    <a:pt x="9697" y="1377"/>
                  </a:lnTo>
                  <a:cubicBezTo>
                    <a:pt x="9691" y="1364"/>
                    <a:pt x="9687" y="1350"/>
                    <a:pt x="9685" y="1336"/>
                  </a:cubicBezTo>
                  <a:lnTo>
                    <a:pt x="9681" y="1309"/>
                  </a:lnTo>
                  <a:lnTo>
                    <a:pt x="9677" y="1282"/>
                  </a:lnTo>
                  <a:lnTo>
                    <a:pt x="9686" y="1314"/>
                  </a:lnTo>
                  <a:lnTo>
                    <a:pt x="9676" y="1288"/>
                  </a:lnTo>
                  <a:lnTo>
                    <a:pt x="9691" y="1318"/>
                  </a:lnTo>
                  <a:lnTo>
                    <a:pt x="9673" y="1291"/>
                  </a:lnTo>
                  <a:lnTo>
                    <a:pt x="9690" y="1312"/>
                  </a:lnTo>
                  <a:lnTo>
                    <a:pt x="9675" y="1295"/>
                  </a:lnTo>
                  <a:lnTo>
                    <a:pt x="9658" y="1279"/>
                  </a:lnTo>
                  <a:lnTo>
                    <a:pt x="9628" y="1258"/>
                  </a:lnTo>
                  <a:lnTo>
                    <a:pt x="9590" y="1236"/>
                  </a:lnTo>
                  <a:lnTo>
                    <a:pt x="9547" y="1213"/>
                  </a:lnTo>
                  <a:lnTo>
                    <a:pt x="9495" y="1189"/>
                  </a:lnTo>
                  <a:lnTo>
                    <a:pt x="9438" y="1165"/>
                  </a:lnTo>
                  <a:lnTo>
                    <a:pt x="9372" y="1141"/>
                  </a:lnTo>
                  <a:lnTo>
                    <a:pt x="9301" y="1117"/>
                  </a:lnTo>
                  <a:lnTo>
                    <a:pt x="9139" y="1068"/>
                  </a:lnTo>
                  <a:lnTo>
                    <a:pt x="8952" y="1018"/>
                  </a:lnTo>
                  <a:lnTo>
                    <a:pt x="8744" y="969"/>
                  </a:lnTo>
                  <a:lnTo>
                    <a:pt x="8513" y="922"/>
                  </a:lnTo>
                  <a:lnTo>
                    <a:pt x="8263" y="874"/>
                  </a:lnTo>
                  <a:lnTo>
                    <a:pt x="7994" y="829"/>
                  </a:lnTo>
                  <a:lnTo>
                    <a:pt x="7706" y="784"/>
                  </a:lnTo>
                  <a:lnTo>
                    <a:pt x="7401" y="740"/>
                  </a:lnTo>
                  <a:lnTo>
                    <a:pt x="7079" y="698"/>
                  </a:lnTo>
                  <a:lnTo>
                    <a:pt x="6743" y="658"/>
                  </a:lnTo>
                  <a:lnTo>
                    <a:pt x="6391" y="619"/>
                  </a:lnTo>
                  <a:lnTo>
                    <a:pt x="6026" y="582"/>
                  </a:lnTo>
                  <a:lnTo>
                    <a:pt x="5649" y="547"/>
                  </a:lnTo>
                  <a:lnTo>
                    <a:pt x="5260" y="513"/>
                  </a:lnTo>
                  <a:lnTo>
                    <a:pt x="4860" y="482"/>
                  </a:lnTo>
                  <a:lnTo>
                    <a:pt x="4450" y="453"/>
                  </a:lnTo>
                  <a:lnTo>
                    <a:pt x="4031" y="426"/>
                  </a:lnTo>
                  <a:lnTo>
                    <a:pt x="3603" y="401"/>
                  </a:lnTo>
                  <a:lnTo>
                    <a:pt x="3169" y="379"/>
                  </a:lnTo>
                  <a:lnTo>
                    <a:pt x="2728" y="360"/>
                  </a:lnTo>
                  <a:lnTo>
                    <a:pt x="1832" y="329"/>
                  </a:lnTo>
                  <a:lnTo>
                    <a:pt x="920" y="311"/>
                  </a:lnTo>
                  <a:lnTo>
                    <a:pt x="0" y="304"/>
                  </a:lnTo>
                  <a:lnTo>
                    <a:pt x="3" y="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19" name="Freeform 10"/>
            <p:cNvSpPr>
              <a:spLocks/>
            </p:cNvSpPr>
            <p:nvPr/>
          </p:nvSpPr>
          <p:spPr bwMode="auto">
            <a:xfrm>
              <a:off x="2251" y="3039"/>
              <a:ext cx="1503" cy="263"/>
            </a:xfrm>
            <a:custGeom>
              <a:avLst/>
              <a:gdLst>
                <a:gd name="T0" fmla="*/ 0 w 25812"/>
                <a:gd name="T1" fmla="*/ 0 h 4842"/>
                <a:gd name="T2" fmla="*/ 0 w 25812"/>
                <a:gd name="T3" fmla="*/ 0 h 4842"/>
                <a:gd name="T4" fmla="*/ 0 w 25812"/>
                <a:gd name="T5" fmla="*/ 0 h 4842"/>
                <a:gd name="T6" fmla="*/ 0 w 25812"/>
                <a:gd name="T7" fmla="*/ 0 h 4842"/>
                <a:gd name="T8" fmla="*/ 0 w 25812"/>
                <a:gd name="T9" fmla="*/ 0 h 4842"/>
                <a:gd name="T10" fmla="*/ 0 w 25812"/>
                <a:gd name="T11" fmla="*/ 0 h 4842"/>
                <a:gd name="T12" fmla="*/ 0 w 25812"/>
                <a:gd name="T13" fmla="*/ 0 h 4842"/>
                <a:gd name="T14" fmla="*/ 0 w 25812"/>
                <a:gd name="T15" fmla="*/ 0 h 4842"/>
                <a:gd name="T16" fmla="*/ 0 w 25812"/>
                <a:gd name="T17" fmla="*/ 0 h 4842"/>
                <a:gd name="T18" fmla="*/ 0 w 25812"/>
                <a:gd name="T19" fmla="*/ 0 h 4842"/>
                <a:gd name="T20" fmla="*/ 0 w 25812"/>
                <a:gd name="T21" fmla="*/ 0 h 4842"/>
                <a:gd name="T22" fmla="*/ 0 w 25812"/>
                <a:gd name="T23" fmla="*/ 0 h 4842"/>
                <a:gd name="T24" fmla="*/ 0 w 25812"/>
                <a:gd name="T25" fmla="*/ 0 h 4842"/>
                <a:gd name="T26" fmla="*/ 0 w 25812"/>
                <a:gd name="T27" fmla="*/ 0 h 4842"/>
                <a:gd name="T28" fmla="*/ 0 w 25812"/>
                <a:gd name="T29" fmla="*/ 0 h 4842"/>
                <a:gd name="T30" fmla="*/ 0 w 25812"/>
                <a:gd name="T31" fmla="*/ 0 h 4842"/>
                <a:gd name="T32" fmla="*/ 0 w 25812"/>
                <a:gd name="T33" fmla="*/ 0 h 4842"/>
                <a:gd name="T34" fmla="*/ 0 w 25812"/>
                <a:gd name="T35" fmla="*/ 0 h 4842"/>
                <a:gd name="T36" fmla="*/ 0 w 25812"/>
                <a:gd name="T37" fmla="*/ 0 h 4842"/>
                <a:gd name="T38" fmla="*/ 0 w 25812"/>
                <a:gd name="T39" fmla="*/ 0 h 4842"/>
                <a:gd name="T40" fmla="*/ 0 w 25812"/>
                <a:gd name="T41" fmla="*/ 0 h 4842"/>
                <a:gd name="T42" fmla="*/ 0 w 25812"/>
                <a:gd name="T43" fmla="*/ 0 h 4842"/>
                <a:gd name="T44" fmla="*/ 0 w 25812"/>
                <a:gd name="T45" fmla="*/ 0 h 4842"/>
                <a:gd name="T46" fmla="*/ 0 w 25812"/>
                <a:gd name="T47" fmla="*/ 0 h 4842"/>
                <a:gd name="T48" fmla="*/ 0 w 25812"/>
                <a:gd name="T49" fmla="*/ 0 h 4842"/>
                <a:gd name="T50" fmla="*/ 0 w 25812"/>
                <a:gd name="T51" fmla="*/ 0 h 4842"/>
                <a:gd name="T52" fmla="*/ 0 w 25812"/>
                <a:gd name="T53" fmla="*/ 0 h 4842"/>
                <a:gd name="T54" fmla="*/ 0 w 25812"/>
                <a:gd name="T55" fmla="*/ 0 h 4842"/>
                <a:gd name="T56" fmla="*/ 0 w 25812"/>
                <a:gd name="T57" fmla="*/ 0 h 4842"/>
                <a:gd name="T58" fmla="*/ 0 w 25812"/>
                <a:gd name="T59" fmla="*/ 0 h 4842"/>
                <a:gd name="T60" fmla="*/ 0 w 25812"/>
                <a:gd name="T61" fmla="*/ 0 h 4842"/>
                <a:gd name="T62" fmla="*/ 0 w 25812"/>
                <a:gd name="T63" fmla="*/ 0 h 4842"/>
                <a:gd name="T64" fmla="*/ 0 w 25812"/>
                <a:gd name="T65" fmla="*/ 0 h 4842"/>
                <a:gd name="T66" fmla="*/ 0 w 25812"/>
                <a:gd name="T67" fmla="*/ 0 h 4842"/>
                <a:gd name="T68" fmla="*/ 0 w 25812"/>
                <a:gd name="T69" fmla="*/ 0 h 4842"/>
                <a:gd name="T70" fmla="*/ 0 w 25812"/>
                <a:gd name="T71" fmla="*/ 0 h 4842"/>
                <a:gd name="T72" fmla="*/ 0 w 25812"/>
                <a:gd name="T73" fmla="*/ 0 h 4842"/>
                <a:gd name="T74" fmla="*/ 0 w 25812"/>
                <a:gd name="T75" fmla="*/ 0 h 4842"/>
                <a:gd name="T76" fmla="*/ 0 w 25812"/>
                <a:gd name="T77" fmla="*/ 0 h 4842"/>
                <a:gd name="T78" fmla="*/ 0 w 25812"/>
                <a:gd name="T79" fmla="*/ 0 h 4842"/>
                <a:gd name="T80" fmla="*/ 0 w 25812"/>
                <a:gd name="T81" fmla="*/ 0 h 4842"/>
                <a:gd name="T82" fmla="*/ 0 w 25812"/>
                <a:gd name="T83" fmla="*/ 0 h 4842"/>
                <a:gd name="T84" fmla="*/ 0 w 25812"/>
                <a:gd name="T85" fmla="*/ 0 h 4842"/>
                <a:gd name="T86" fmla="*/ 0 w 25812"/>
                <a:gd name="T87" fmla="*/ 0 h 4842"/>
                <a:gd name="T88" fmla="*/ 0 w 25812"/>
                <a:gd name="T89" fmla="*/ 0 h 4842"/>
                <a:gd name="T90" fmla="*/ 0 w 25812"/>
                <a:gd name="T91" fmla="*/ 0 h 4842"/>
                <a:gd name="T92" fmla="*/ 0 w 25812"/>
                <a:gd name="T93" fmla="*/ 0 h 4842"/>
                <a:gd name="T94" fmla="*/ 0 w 25812"/>
                <a:gd name="T95" fmla="*/ 0 h 4842"/>
                <a:gd name="T96" fmla="*/ 0 w 25812"/>
                <a:gd name="T97" fmla="*/ 0 h 4842"/>
                <a:gd name="T98" fmla="*/ 0 w 25812"/>
                <a:gd name="T99" fmla="*/ 0 h 4842"/>
                <a:gd name="T100" fmla="*/ 0 w 25812"/>
                <a:gd name="T101" fmla="*/ 0 h 4842"/>
                <a:gd name="T102" fmla="*/ 0 w 25812"/>
                <a:gd name="T103" fmla="*/ 0 h 4842"/>
                <a:gd name="T104" fmla="*/ 0 w 25812"/>
                <a:gd name="T105" fmla="*/ 0 h 4842"/>
                <a:gd name="T106" fmla="*/ 0 w 25812"/>
                <a:gd name="T107" fmla="*/ 0 h 4842"/>
                <a:gd name="T108" fmla="*/ 0 w 25812"/>
                <a:gd name="T109" fmla="*/ 0 h 4842"/>
                <a:gd name="T110" fmla="*/ 0 w 25812"/>
                <a:gd name="T111" fmla="*/ 0 h 4842"/>
                <a:gd name="T112" fmla="*/ 0 w 25812"/>
                <a:gd name="T113" fmla="*/ 0 h 4842"/>
                <a:gd name="T114" fmla="*/ 0 w 25812"/>
                <a:gd name="T115" fmla="*/ 0 h 4842"/>
                <a:gd name="T116" fmla="*/ 0 w 25812"/>
                <a:gd name="T117" fmla="*/ 0 h 4842"/>
                <a:gd name="T118" fmla="*/ 0 w 25812"/>
                <a:gd name="T119" fmla="*/ 0 h 4842"/>
                <a:gd name="T120" fmla="*/ 0 w 25812"/>
                <a:gd name="T121" fmla="*/ 0 h 4842"/>
                <a:gd name="T122" fmla="*/ 0 w 25812"/>
                <a:gd name="T123" fmla="*/ 0 h 48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812" h="4842">
                  <a:moveTo>
                    <a:pt x="1" y="4842"/>
                  </a:moveTo>
                  <a:lnTo>
                    <a:pt x="606" y="4839"/>
                  </a:lnTo>
                  <a:lnTo>
                    <a:pt x="1212" y="4829"/>
                  </a:lnTo>
                  <a:lnTo>
                    <a:pt x="1815" y="4813"/>
                  </a:lnTo>
                  <a:lnTo>
                    <a:pt x="2414" y="4791"/>
                  </a:lnTo>
                  <a:lnTo>
                    <a:pt x="3009" y="4763"/>
                  </a:lnTo>
                  <a:lnTo>
                    <a:pt x="3597" y="4730"/>
                  </a:lnTo>
                  <a:lnTo>
                    <a:pt x="4179" y="4691"/>
                  </a:lnTo>
                  <a:lnTo>
                    <a:pt x="4752" y="4647"/>
                  </a:lnTo>
                  <a:lnTo>
                    <a:pt x="5316" y="4598"/>
                  </a:lnTo>
                  <a:lnTo>
                    <a:pt x="5869" y="4544"/>
                  </a:lnTo>
                  <a:lnTo>
                    <a:pt x="6411" y="4486"/>
                  </a:lnTo>
                  <a:lnTo>
                    <a:pt x="6939" y="4422"/>
                  </a:lnTo>
                  <a:lnTo>
                    <a:pt x="7453" y="4356"/>
                  </a:lnTo>
                  <a:lnTo>
                    <a:pt x="7952" y="4285"/>
                  </a:lnTo>
                  <a:lnTo>
                    <a:pt x="8435" y="4210"/>
                  </a:lnTo>
                  <a:lnTo>
                    <a:pt x="8900" y="4131"/>
                  </a:lnTo>
                  <a:lnTo>
                    <a:pt x="9346" y="4050"/>
                  </a:lnTo>
                  <a:lnTo>
                    <a:pt x="9772" y="3966"/>
                  </a:lnTo>
                  <a:lnTo>
                    <a:pt x="10178" y="3877"/>
                  </a:lnTo>
                  <a:lnTo>
                    <a:pt x="10561" y="3786"/>
                  </a:lnTo>
                  <a:lnTo>
                    <a:pt x="10745" y="3740"/>
                  </a:lnTo>
                  <a:lnTo>
                    <a:pt x="10921" y="3693"/>
                  </a:lnTo>
                  <a:lnTo>
                    <a:pt x="11093" y="3645"/>
                  </a:lnTo>
                  <a:lnTo>
                    <a:pt x="11257" y="3598"/>
                  </a:lnTo>
                  <a:lnTo>
                    <a:pt x="11415" y="3549"/>
                  </a:lnTo>
                  <a:lnTo>
                    <a:pt x="11568" y="3499"/>
                  </a:lnTo>
                  <a:lnTo>
                    <a:pt x="11713" y="3449"/>
                  </a:lnTo>
                  <a:lnTo>
                    <a:pt x="11852" y="3398"/>
                  </a:lnTo>
                  <a:lnTo>
                    <a:pt x="11983" y="3347"/>
                  </a:lnTo>
                  <a:lnTo>
                    <a:pt x="12107" y="3296"/>
                  </a:lnTo>
                  <a:lnTo>
                    <a:pt x="12226" y="3243"/>
                  </a:lnTo>
                  <a:lnTo>
                    <a:pt x="12336" y="3191"/>
                  </a:lnTo>
                  <a:lnTo>
                    <a:pt x="12440" y="3136"/>
                  </a:lnTo>
                  <a:lnTo>
                    <a:pt x="12535" y="3083"/>
                  </a:lnTo>
                  <a:lnTo>
                    <a:pt x="12624" y="3027"/>
                  </a:lnTo>
                  <a:lnTo>
                    <a:pt x="12706" y="2970"/>
                  </a:lnTo>
                  <a:lnTo>
                    <a:pt x="12779" y="2914"/>
                  </a:lnTo>
                  <a:lnTo>
                    <a:pt x="12846" y="2853"/>
                  </a:lnTo>
                  <a:lnTo>
                    <a:pt x="12903" y="2794"/>
                  </a:lnTo>
                  <a:lnTo>
                    <a:pt x="12955" y="2728"/>
                  </a:lnTo>
                  <a:lnTo>
                    <a:pt x="12997" y="2661"/>
                  </a:lnTo>
                  <a:lnTo>
                    <a:pt x="13029" y="2590"/>
                  </a:lnTo>
                  <a:cubicBezTo>
                    <a:pt x="13032" y="2583"/>
                    <a:pt x="13034" y="2576"/>
                    <a:pt x="13036" y="2568"/>
                  </a:cubicBezTo>
                  <a:lnTo>
                    <a:pt x="13050" y="2515"/>
                  </a:lnTo>
                  <a:cubicBezTo>
                    <a:pt x="13053" y="2507"/>
                    <a:pt x="13054" y="2499"/>
                    <a:pt x="13055" y="2490"/>
                  </a:cubicBezTo>
                  <a:lnTo>
                    <a:pt x="13060" y="2436"/>
                  </a:lnTo>
                  <a:lnTo>
                    <a:pt x="13065" y="2385"/>
                  </a:lnTo>
                  <a:lnTo>
                    <a:pt x="13060" y="2409"/>
                  </a:lnTo>
                  <a:lnTo>
                    <a:pt x="13074" y="2356"/>
                  </a:lnTo>
                  <a:lnTo>
                    <a:pt x="13067" y="2378"/>
                  </a:lnTo>
                  <a:lnTo>
                    <a:pt x="13090" y="2325"/>
                  </a:lnTo>
                  <a:lnTo>
                    <a:pt x="13113" y="2290"/>
                  </a:lnTo>
                  <a:lnTo>
                    <a:pt x="13144" y="2251"/>
                  </a:lnTo>
                  <a:lnTo>
                    <a:pt x="13184" y="2210"/>
                  </a:lnTo>
                  <a:lnTo>
                    <a:pt x="13233" y="2167"/>
                  </a:lnTo>
                  <a:lnTo>
                    <a:pt x="13293" y="2120"/>
                  </a:lnTo>
                  <a:lnTo>
                    <a:pt x="13360" y="2073"/>
                  </a:lnTo>
                  <a:lnTo>
                    <a:pt x="13437" y="2025"/>
                  </a:lnTo>
                  <a:lnTo>
                    <a:pt x="13523" y="1976"/>
                  </a:lnTo>
                  <a:lnTo>
                    <a:pt x="13616" y="1929"/>
                  </a:lnTo>
                  <a:lnTo>
                    <a:pt x="13719" y="1880"/>
                  </a:lnTo>
                  <a:lnTo>
                    <a:pt x="13830" y="1830"/>
                  </a:lnTo>
                  <a:lnTo>
                    <a:pt x="13947" y="1782"/>
                  </a:lnTo>
                  <a:lnTo>
                    <a:pt x="14072" y="1733"/>
                  </a:lnTo>
                  <a:lnTo>
                    <a:pt x="14206" y="1684"/>
                  </a:lnTo>
                  <a:lnTo>
                    <a:pt x="14346" y="1636"/>
                  </a:lnTo>
                  <a:lnTo>
                    <a:pt x="14493" y="1588"/>
                  </a:lnTo>
                  <a:lnTo>
                    <a:pt x="14647" y="1541"/>
                  </a:lnTo>
                  <a:lnTo>
                    <a:pt x="14808" y="1493"/>
                  </a:lnTo>
                  <a:lnTo>
                    <a:pt x="14975" y="1447"/>
                  </a:lnTo>
                  <a:lnTo>
                    <a:pt x="15148" y="1401"/>
                  </a:lnTo>
                  <a:lnTo>
                    <a:pt x="15328" y="1356"/>
                  </a:lnTo>
                  <a:lnTo>
                    <a:pt x="15706" y="1265"/>
                  </a:lnTo>
                  <a:lnTo>
                    <a:pt x="16106" y="1179"/>
                  </a:lnTo>
                  <a:lnTo>
                    <a:pt x="16527" y="1096"/>
                  </a:lnTo>
                  <a:lnTo>
                    <a:pt x="16969" y="1014"/>
                  </a:lnTo>
                  <a:lnTo>
                    <a:pt x="17430" y="936"/>
                  </a:lnTo>
                  <a:lnTo>
                    <a:pt x="17909" y="862"/>
                  </a:lnTo>
                  <a:lnTo>
                    <a:pt x="18404" y="791"/>
                  </a:lnTo>
                  <a:lnTo>
                    <a:pt x="18914" y="725"/>
                  </a:lnTo>
                  <a:lnTo>
                    <a:pt x="19440" y="662"/>
                  </a:lnTo>
                  <a:lnTo>
                    <a:pt x="19978" y="604"/>
                  </a:lnTo>
                  <a:lnTo>
                    <a:pt x="20527" y="550"/>
                  </a:lnTo>
                  <a:lnTo>
                    <a:pt x="21088" y="501"/>
                  </a:lnTo>
                  <a:lnTo>
                    <a:pt x="21658" y="457"/>
                  </a:lnTo>
                  <a:lnTo>
                    <a:pt x="22237" y="418"/>
                  </a:lnTo>
                  <a:lnTo>
                    <a:pt x="22821" y="384"/>
                  </a:lnTo>
                  <a:lnTo>
                    <a:pt x="23413" y="356"/>
                  </a:lnTo>
                  <a:lnTo>
                    <a:pt x="24009" y="334"/>
                  </a:lnTo>
                  <a:lnTo>
                    <a:pt x="24609" y="317"/>
                  </a:lnTo>
                  <a:lnTo>
                    <a:pt x="25210" y="307"/>
                  </a:lnTo>
                  <a:lnTo>
                    <a:pt x="25812" y="304"/>
                  </a:lnTo>
                  <a:lnTo>
                    <a:pt x="25811" y="0"/>
                  </a:lnTo>
                  <a:lnTo>
                    <a:pt x="25205" y="3"/>
                  </a:lnTo>
                  <a:lnTo>
                    <a:pt x="24600" y="14"/>
                  </a:lnTo>
                  <a:lnTo>
                    <a:pt x="23998" y="31"/>
                  </a:lnTo>
                  <a:lnTo>
                    <a:pt x="23398" y="53"/>
                  </a:lnTo>
                  <a:lnTo>
                    <a:pt x="22804" y="81"/>
                  </a:lnTo>
                  <a:lnTo>
                    <a:pt x="22216" y="115"/>
                  </a:lnTo>
                  <a:lnTo>
                    <a:pt x="21635" y="154"/>
                  </a:lnTo>
                  <a:lnTo>
                    <a:pt x="21061" y="198"/>
                  </a:lnTo>
                  <a:lnTo>
                    <a:pt x="20498" y="247"/>
                  </a:lnTo>
                  <a:lnTo>
                    <a:pt x="19945" y="301"/>
                  </a:lnTo>
                  <a:lnTo>
                    <a:pt x="19403" y="361"/>
                  </a:lnTo>
                  <a:lnTo>
                    <a:pt x="18875" y="424"/>
                  </a:lnTo>
                  <a:lnTo>
                    <a:pt x="18361" y="490"/>
                  </a:lnTo>
                  <a:lnTo>
                    <a:pt x="17862" y="561"/>
                  </a:lnTo>
                  <a:lnTo>
                    <a:pt x="17379" y="637"/>
                  </a:lnTo>
                  <a:lnTo>
                    <a:pt x="16914" y="715"/>
                  </a:lnTo>
                  <a:lnTo>
                    <a:pt x="16468" y="797"/>
                  </a:lnTo>
                  <a:lnTo>
                    <a:pt x="16041" y="882"/>
                  </a:lnTo>
                  <a:lnTo>
                    <a:pt x="15635" y="970"/>
                  </a:lnTo>
                  <a:lnTo>
                    <a:pt x="15253" y="1061"/>
                  </a:lnTo>
                  <a:lnTo>
                    <a:pt x="15071" y="1107"/>
                  </a:lnTo>
                  <a:lnTo>
                    <a:pt x="14894" y="1154"/>
                  </a:lnTo>
                  <a:lnTo>
                    <a:pt x="14721" y="1202"/>
                  </a:lnTo>
                  <a:lnTo>
                    <a:pt x="14558" y="1250"/>
                  </a:lnTo>
                  <a:lnTo>
                    <a:pt x="14398" y="1299"/>
                  </a:lnTo>
                  <a:lnTo>
                    <a:pt x="14247" y="1349"/>
                  </a:lnTo>
                  <a:lnTo>
                    <a:pt x="14101" y="1399"/>
                  </a:lnTo>
                  <a:lnTo>
                    <a:pt x="13963" y="1450"/>
                  </a:lnTo>
                  <a:lnTo>
                    <a:pt x="13830" y="1501"/>
                  </a:lnTo>
                  <a:lnTo>
                    <a:pt x="13705" y="1553"/>
                  </a:lnTo>
                  <a:lnTo>
                    <a:pt x="13588" y="1605"/>
                  </a:lnTo>
                  <a:lnTo>
                    <a:pt x="13477" y="1658"/>
                  </a:lnTo>
                  <a:lnTo>
                    <a:pt x="13372" y="1712"/>
                  </a:lnTo>
                  <a:lnTo>
                    <a:pt x="13276" y="1768"/>
                  </a:lnTo>
                  <a:lnTo>
                    <a:pt x="13187" y="1824"/>
                  </a:lnTo>
                  <a:lnTo>
                    <a:pt x="13104" y="1881"/>
                  </a:lnTo>
                  <a:lnTo>
                    <a:pt x="13030" y="1940"/>
                  </a:lnTo>
                  <a:lnTo>
                    <a:pt x="12963" y="2001"/>
                  </a:lnTo>
                  <a:lnTo>
                    <a:pt x="12903" y="2065"/>
                  </a:lnTo>
                  <a:lnTo>
                    <a:pt x="12852" y="2133"/>
                  </a:lnTo>
                  <a:lnTo>
                    <a:pt x="12811" y="2204"/>
                  </a:lnTo>
                  <a:lnTo>
                    <a:pt x="12788" y="2257"/>
                  </a:lnTo>
                  <a:cubicBezTo>
                    <a:pt x="12785" y="2264"/>
                    <a:pt x="12782" y="2271"/>
                    <a:pt x="12781" y="2279"/>
                  </a:cubicBezTo>
                  <a:lnTo>
                    <a:pt x="12767" y="2332"/>
                  </a:lnTo>
                  <a:cubicBezTo>
                    <a:pt x="12764" y="2340"/>
                    <a:pt x="12763" y="2348"/>
                    <a:pt x="12762" y="2356"/>
                  </a:cubicBezTo>
                  <a:lnTo>
                    <a:pt x="12757" y="2408"/>
                  </a:lnTo>
                  <a:lnTo>
                    <a:pt x="12752" y="2462"/>
                  </a:lnTo>
                  <a:lnTo>
                    <a:pt x="12757" y="2438"/>
                  </a:lnTo>
                  <a:lnTo>
                    <a:pt x="12743" y="2491"/>
                  </a:lnTo>
                  <a:lnTo>
                    <a:pt x="12750" y="2469"/>
                  </a:lnTo>
                  <a:lnTo>
                    <a:pt x="12736" y="2504"/>
                  </a:lnTo>
                  <a:lnTo>
                    <a:pt x="12714" y="2542"/>
                  </a:lnTo>
                  <a:lnTo>
                    <a:pt x="12684" y="2583"/>
                  </a:lnTo>
                  <a:lnTo>
                    <a:pt x="12641" y="2628"/>
                  </a:lnTo>
                  <a:lnTo>
                    <a:pt x="12592" y="2673"/>
                  </a:lnTo>
                  <a:lnTo>
                    <a:pt x="12531" y="2721"/>
                  </a:lnTo>
                  <a:lnTo>
                    <a:pt x="12463" y="2770"/>
                  </a:lnTo>
                  <a:lnTo>
                    <a:pt x="12386" y="2818"/>
                  </a:lnTo>
                  <a:lnTo>
                    <a:pt x="12299" y="2867"/>
                  </a:lnTo>
                  <a:lnTo>
                    <a:pt x="12205" y="2916"/>
                  </a:lnTo>
                  <a:lnTo>
                    <a:pt x="12101" y="2966"/>
                  </a:lnTo>
                  <a:lnTo>
                    <a:pt x="11992" y="3015"/>
                  </a:lnTo>
                  <a:lnTo>
                    <a:pt x="11872" y="3064"/>
                  </a:lnTo>
                  <a:lnTo>
                    <a:pt x="11747" y="3113"/>
                  </a:lnTo>
                  <a:lnTo>
                    <a:pt x="11614" y="3162"/>
                  </a:lnTo>
                  <a:lnTo>
                    <a:pt x="11473" y="3210"/>
                  </a:lnTo>
                  <a:lnTo>
                    <a:pt x="11326" y="3258"/>
                  </a:lnTo>
                  <a:lnTo>
                    <a:pt x="11172" y="3305"/>
                  </a:lnTo>
                  <a:lnTo>
                    <a:pt x="11010" y="3352"/>
                  </a:lnTo>
                  <a:lnTo>
                    <a:pt x="10844" y="3399"/>
                  </a:lnTo>
                  <a:lnTo>
                    <a:pt x="10670" y="3445"/>
                  </a:lnTo>
                  <a:lnTo>
                    <a:pt x="10492" y="3491"/>
                  </a:lnTo>
                  <a:lnTo>
                    <a:pt x="10113" y="3580"/>
                  </a:lnTo>
                  <a:lnTo>
                    <a:pt x="9713" y="3667"/>
                  </a:lnTo>
                  <a:lnTo>
                    <a:pt x="9291" y="3751"/>
                  </a:lnTo>
                  <a:lnTo>
                    <a:pt x="8849" y="3832"/>
                  </a:lnTo>
                  <a:lnTo>
                    <a:pt x="8388" y="3909"/>
                  </a:lnTo>
                  <a:lnTo>
                    <a:pt x="7909" y="3984"/>
                  </a:lnTo>
                  <a:lnTo>
                    <a:pt x="7414" y="4055"/>
                  </a:lnTo>
                  <a:lnTo>
                    <a:pt x="6902" y="4121"/>
                  </a:lnTo>
                  <a:lnTo>
                    <a:pt x="6378" y="4183"/>
                  </a:lnTo>
                  <a:lnTo>
                    <a:pt x="5840" y="4241"/>
                  </a:lnTo>
                  <a:lnTo>
                    <a:pt x="5289" y="4295"/>
                  </a:lnTo>
                  <a:lnTo>
                    <a:pt x="4729" y="4344"/>
                  </a:lnTo>
                  <a:lnTo>
                    <a:pt x="4158" y="4388"/>
                  </a:lnTo>
                  <a:lnTo>
                    <a:pt x="3580" y="4427"/>
                  </a:lnTo>
                  <a:lnTo>
                    <a:pt x="2994" y="4460"/>
                  </a:lnTo>
                  <a:lnTo>
                    <a:pt x="2403" y="4488"/>
                  </a:lnTo>
                  <a:lnTo>
                    <a:pt x="1806" y="4510"/>
                  </a:lnTo>
                  <a:lnTo>
                    <a:pt x="1207" y="4525"/>
                  </a:lnTo>
                  <a:lnTo>
                    <a:pt x="605" y="4535"/>
                  </a:lnTo>
                  <a:lnTo>
                    <a:pt x="0" y="4538"/>
                  </a:lnTo>
                  <a:lnTo>
                    <a:pt x="1" y="4842"/>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20" name="Freeform 11"/>
            <p:cNvSpPr>
              <a:spLocks/>
            </p:cNvSpPr>
            <p:nvPr/>
          </p:nvSpPr>
          <p:spPr bwMode="auto">
            <a:xfrm>
              <a:off x="3210" y="2955"/>
              <a:ext cx="306" cy="430"/>
            </a:xfrm>
            <a:custGeom>
              <a:avLst/>
              <a:gdLst>
                <a:gd name="T0" fmla="*/ 32 w 306"/>
                <a:gd name="T1" fmla="*/ 430 h 430"/>
                <a:gd name="T2" fmla="*/ 306 w 306"/>
                <a:gd name="T3" fmla="*/ 19 h 430"/>
                <a:gd name="T4" fmla="*/ 274 w 306"/>
                <a:gd name="T5" fmla="*/ 0 h 430"/>
                <a:gd name="T6" fmla="*/ 0 w 306"/>
                <a:gd name="T7" fmla="*/ 412 h 430"/>
                <a:gd name="T8" fmla="*/ 32 w 306"/>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430">
                  <a:moveTo>
                    <a:pt x="32" y="430"/>
                  </a:moveTo>
                  <a:lnTo>
                    <a:pt x="306" y="19"/>
                  </a:lnTo>
                  <a:lnTo>
                    <a:pt x="274"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21" name="Freeform 12"/>
            <p:cNvSpPr>
              <a:spLocks/>
            </p:cNvSpPr>
            <p:nvPr/>
          </p:nvSpPr>
          <p:spPr bwMode="auto">
            <a:xfrm>
              <a:off x="2169" y="2718"/>
              <a:ext cx="1668" cy="412"/>
            </a:xfrm>
            <a:custGeom>
              <a:avLst/>
              <a:gdLst>
                <a:gd name="T0" fmla="*/ 0 w 1668"/>
                <a:gd name="T1" fmla="*/ 412 h 412"/>
                <a:gd name="T2" fmla="*/ 334 w 1668"/>
                <a:gd name="T3" fmla="*/ 0 h 412"/>
                <a:gd name="T4" fmla="*/ 1668 w 1668"/>
                <a:gd name="T5" fmla="*/ 0 h 412"/>
                <a:gd name="T6" fmla="*/ 1334 w 1668"/>
                <a:gd name="T7" fmla="*/ 412 h 412"/>
                <a:gd name="T8" fmla="*/ 0 w 1668"/>
                <a:gd name="T9" fmla="*/ 412 h 4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8" h="412">
                  <a:moveTo>
                    <a:pt x="0" y="412"/>
                  </a:moveTo>
                  <a:lnTo>
                    <a:pt x="334" y="0"/>
                  </a:lnTo>
                  <a:lnTo>
                    <a:pt x="1668" y="0"/>
                  </a:lnTo>
                  <a:lnTo>
                    <a:pt x="1334" y="412"/>
                  </a:lnTo>
                  <a:lnTo>
                    <a:pt x="0" y="412"/>
                  </a:lnTo>
                  <a:close/>
                </a:path>
              </a:pathLst>
            </a:custGeom>
            <a:solidFill>
              <a:srgbClr val="B9CD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22" name="Freeform 13"/>
            <p:cNvSpPr>
              <a:spLocks noEditPoints="1"/>
            </p:cNvSpPr>
            <p:nvPr/>
          </p:nvSpPr>
          <p:spPr bwMode="auto">
            <a:xfrm>
              <a:off x="2166" y="2716"/>
              <a:ext cx="1674" cy="416"/>
            </a:xfrm>
            <a:custGeom>
              <a:avLst/>
              <a:gdLst>
                <a:gd name="T0" fmla="*/ 0 w 28727"/>
                <a:gd name="T1" fmla="*/ 0 h 7664"/>
                <a:gd name="T2" fmla="*/ 0 w 28727"/>
                <a:gd name="T3" fmla="*/ 0 h 7664"/>
                <a:gd name="T4" fmla="*/ 0 w 28727"/>
                <a:gd name="T5" fmla="*/ 0 h 7664"/>
                <a:gd name="T6" fmla="*/ 0 w 28727"/>
                <a:gd name="T7" fmla="*/ 0 h 7664"/>
                <a:gd name="T8" fmla="*/ 0 w 28727"/>
                <a:gd name="T9" fmla="*/ 0 h 7664"/>
                <a:gd name="T10" fmla="*/ 0 w 28727"/>
                <a:gd name="T11" fmla="*/ 0 h 7664"/>
                <a:gd name="T12" fmla="*/ 0 w 28727"/>
                <a:gd name="T13" fmla="*/ 0 h 7664"/>
                <a:gd name="T14" fmla="*/ 0 w 28727"/>
                <a:gd name="T15" fmla="*/ 0 h 7664"/>
                <a:gd name="T16" fmla="*/ 0 w 28727"/>
                <a:gd name="T17" fmla="*/ 0 h 7664"/>
                <a:gd name="T18" fmla="*/ 0 w 28727"/>
                <a:gd name="T19" fmla="*/ 0 h 7664"/>
                <a:gd name="T20" fmla="*/ 0 w 28727"/>
                <a:gd name="T21" fmla="*/ 0 h 7664"/>
                <a:gd name="T22" fmla="*/ 0 w 28727"/>
                <a:gd name="T23" fmla="*/ 0 h 7664"/>
                <a:gd name="T24" fmla="*/ 0 w 28727"/>
                <a:gd name="T25" fmla="*/ 0 h 7664"/>
                <a:gd name="T26" fmla="*/ 0 w 28727"/>
                <a:gd name="T27" fmla="*/ 0 h 7664"/>
                <a:gd name="T28" fmla="*/ 0 w 28727"/>
                <a:gd name="T29" fmla="*/ 0 h 7664"/>
                <a:gd name="T30" fmla="*/ 0 w 28727"/>
                <a:gd name="T31" fmla="*/ 0 h 7664"/>
                <a:gd name="T32" fmla="*/ 0 w 28727"/>
                <a:gd name="T33" fmla="*/ 0 h 7664"/>
                <a:gd name="T34" fmla="*/ 0 w 28727"/>
                <a:gd name="T35" fmla="*/ 0 h 7664"/>
                <a:gd name="T36" fmla="*/ 0 w 28727"/>
                <a:gd name="T37" fmla="*/ 0 h 7664"/>
                <a:gd name="T38" fmla="*/ 0 w 28727"/>
                <a:gd name="T39" fmla="*/ 0 h 76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8727" h="7664">
                  <a:moveTo>
                    <a:pt x="51" y="7664"/>
                  </a:moveTo>
                  <a:cubicBezTo>
                    <a:pt x="33" y="7664"/>
                    <a:pt x="17" y="7654"/>
                    <a:pt x="8" y="7638"/>
                  </a:cubicBezTo>
                  <a:cubicBezTo>
                    <a:pt x="0" y="7622"/>
                    <a:pt x="2" y="7602"/>
                    <a:pt x="13" y="7588"/>
                  </a:cubicBezTo>
                  <a:lnTo>
                    <a:pt x="5738" y="20"/>
                  </a:lnTo>
                  <a:cubicBezTo>
                    <a:pt x="5747" y="8"/>
                    <a:pt x="5761" y="0"/>
                    <a:pt x="5776" y="0"/>
                  </a:cubicBezTo>
                  <a:lnTo>
                    <a:pt x="28675" y="0"/>
                  </a:lnTo>
                  <a:cubicBezTo>
                    <a:pt x="28694" y="0"/>
                    <a:pt x="28710" y="11"/>
                    <a:pt x="28718" y="27"/>
                  </a:cubicBezTo>
                  <a:cubicBezTo>
                    <a:pt x="28727" y="43"/>
                    <a:pt x="28725" y="63"/>
                    <a:pt x="28714" y="77"/>
                  </a:cubicBezTo>
                  <a:lnTo>
                    <a:pt x="22989" y="7645"/>
                  </a:lnTo>
                  <a:cubicBezTo>
                    <a:pt x="22980" y="7657"/>
                    <a:pt x="22966" y="7664"/>
                    <a:pt x="22951" y="7664"/>
                  </a:cubicBezTo>
                  <a:lnTo>
                    <a:pt x="51" y="7664"/>
                  </a:lnTo>
                  <a:close/>
                  <a:moveTo>
                    <a:pt x="22951" y="7568"/>
                  </a:moveTo>
                  <a:lnTo>
                    <a:pt x="22912" y="7588"/>
                  </a:lnTo>
                  <a:lnTo>
                    <a:pt x="28637" y="20"/>
                  </a:lnTo>
                  <a:lnTo>
                    <a:pt x="28675" y="96"/>
                  </a:lnTo>
                  <a:lnTo>
                    <a:pt x="5776" y="96"/>
                  </a:lnTo>
                  <a:lnTo>
                    <a:pt x="5815" y="77"/>
                  </a:lnTo>
                  <a:lnTo>
                    <a:pt x="90" y="7645"/>
                  </a:lnTo>
                  <a:lnTo>
                    <a:pt x="51" y="7568"/>
                  </a:lnTo>
                  <a:lnTo>
                    <a:pt x="22951" y="7568"/>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23" name="Freeform 14"/>
            <p:cNvSpPr>
              <a:spLocks/>
            </p:cNvSpPr>
            <p:nvPr/>
          </p:nvSpPr>
          <p:spPr bwMode="auto">
            <a:xfrm>
              <a:off x="2447" y="2709"/>
              <a:ext cx="307" cy="430"/>
            </a:xfrm>
            <a:custGeom>
              <a:avLst/>
              <a:gdLst>
                <a:gd name="T0" fmla="*/ 32 w 307"/>
                <a:gd name="T1" fmla="*/ 430 h 430"/>
                <a:gd name="T2" fmla="*/ 307 w 307"/>
                <a:gd name="T3" fmla="*/ 19 h 430"/>
                <a:gd name="T4" fmla="*/ 275 w 307"/>
                <a:gd name="T5" fmla="*/ 0 h 430"/>
                <a:gd name="T6" fmla="*/ 0 w 307"/>
                <a:gd name="T7" fmla="*/ 412 h 430"/>
                <a:gd name="T8" fmla="*/ 32 w 307"/>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7" h="430">
                  <a:moveTo>
                    <a:pt x="32" y="430"/>
                  </a:moveTo>
                  <a:lnTo>
                    <a:pt x="307" y="19"/>
                  </a:lnTo>
                  <a:lnTo>
                    <a:pt x="275"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24" name="Freeform 15"/>
            <p:cNvSpPr>
              <a:spLocks/>
            </p:cNvSpPr>
            <p:nvPr/>
          </p:nvSpPr>
          <p:spPr bwMode="auto">
            <a:xfrm>
              <a:off x="2337" y="2916"/>
              <a:ext cx="1215" cy="139"/>
            </a:xfrm>
            <a:custGeom>
              <a:avLst/>
              <a:gdLst>
                <a:gd name="T0" fmla="*/ 0 w 20860"/>
                <a:gd name="T1" fmla="*/ 0 h 2568"/>
                <a:gd name="T2" fmla="*/ 0 w 20860"/>
                <a:gd name="T3" fmla="*/ 0 h 2568"/>
                <a:gd name="T4" fmla="*/ 0 w 20860"/>
                <a:gd name="T5" fmla="*/ 0 h 2568"/>
                <a:gd name="T6" fmla="*/ 0 w 20860"/>
                <a:gd name="T7" fmla="*/ 0 h 2568"/>
                <a:gd name="T8" fmla="*/ 0 w 20860"/>
                <a:gd name="T9" fmla="*/ 0 h 2568"/>
                <a:gd name="T10" fmla="*/ 0 w 20860"/>
                <a:gd name="T11" fmla="*/ 0 h 2568"/>
                <a:gd name="T12" fmla="*/ 0 w 20860"/>
                <a:gd name="T13" fmla="*/ 0 h 2568"/>
                <a:gd name="T14" fmla="*/ 0 w 20860"/>
                <a:gd name="T15" fmla="*/ 0 h 2568"/>
                <a:gd name="T16" fmla="*/ 0 w 20860"/>
                <a:gd name="T17" fmla="*/ 0 h 2568"/>
                <a:gd name="T18" fmla="*/ 0 w 20860"/>
                <a:gd name="T19" fmla="*/ 0 h 2568"/>
                <a:gd name="T20" fmla="*/ 0 w 20860"/>
                <a:gd name="T21" fmla="*/ 0 h 2568"/>
                <a:gd name="T22" fmla="*/ 0 w 20860"/>
                <a:gd name="T23" fmla="*/ 0 h 2568"/>
                <a:gd name="T24" fmla="*/ 0 w 20860"/>
                <a:gd name="T25" fmla="*/ 0 h 2568"/>
                <a:gd name="T26" fmla="*/ 0 w 20860"/>
                <a:gd name="T27" fmla="*/ 0 h 2568"/>
                <a:gd name="T28" fmla="*/ 0 w 20860"/>
                <a:gd name="T29" fmla="*/ 0 h 2568"/>
                <a:gd name="T30" fmla="*/ 0 w 20860"/>
                <a:gd name="T31" fmla="*/ 0 h 2568"/>
                <a:gd name="T32" fmla="*/ 0 w 20860"/>
                <a:gd name="T33" fmla="*/ 0 h 2568"/>
                <a:gd name="T34" fmla="*/ 0 w 20860"/>
                <a:gd name="T35" fmla="*/ 0 h 2568"/>
                <a:gd name="T36" fmla="*/ 0 w 20860"/>
                <a:gd name="T37" fmla="*/ 0 h 2568"/>
                <a:gd name="T38" fmla="*/ 0 w 20860"/>
                <a:gd name="T39" fmla="*/ 0 h 2568"/>
                <a:gd name="T40" fmla="*/ 0 w 20860"/>
                <a:gd name="T41" fmla="*/ 0 h 2568"/>
                <a:gd name="T42" fmla="*/ 0 w 20860"/>
                <a:gd name="T43" fmla="*/ 0 h 2568"/>
                <a:gd name="T44" fmla="*/ 0 w 20860"/>
                <a:gd name="T45" fmla="*/ 0 h 2568"/>
                <a:gd name="T46" fmla="*/ 0 w 20860"/>
                <a:gd name="T47" fmla="*/ 0 h 2568"/>
                <a:gd name="T48" fmla="*/ 0 w 20860"/>
                <a:gd name="T49" fmla="*/ 0 h 2568"/>
                <a:gd name="T50" fmla="*/ 0 w 20860"/>
                <a:gd name="T51" fmla="*/ 0 h 2568"/>
                <a:gd name="T52" fmla="*/ 0 w 20860"/>
                <a:gd name="T53" fmla="*/ 0 h 2568"/>
                <a:gd name="T54" fmla="*/ 0 w 20860"/>
                <a:gd name="T55" fmla="*/ 0 h 2568"/>
                <a:gd name="T56" fmla="*/ 0 w 20860"/>
                <a:gd name="T57" fmla="*/ 0 h 2568"/>
                <a:gd name="T58" fmla="*/ 0 w 20860"/>
                <a:gd name="T59" fmla="*/ 0 h 2568"/>
                <a:gd name="T60" fmla="*/ 0 w 20860"/>
                <a:gd name="T61" fmla="*/ 0 h 2568"/>
                <a:gd name="T62" fmla="*/ 0 w 20860"/>
                <a:gd name="T63" fmla="*/ 0 h 2568"/>
                <a:gd name="T64" fmla="*/ 0 w 20860"/>
                <a:gd name="T65" fmla="*/ 0 h 2568"/>
                <a:gd name="T66" fmla="*/ 0 w 20860"/>
                <a:gd name="T67" fmla="*/ 0 h 2568"/>
                <a:gd name="T68" fmla="*/ 0 w 20860"/>
                <a:gd name="T69" fmla="*/ 0 h 2568"/>
                <a:gd name="T70" fmla="*/ 0 w 20860"/>
                <a:gd name="T71" fmla="*/ 0 h 2568"/>
                <a:gd name="T72" fmla="*/ 0 w 20860"/>
                <a:gd name="T73" fmla="*/ 0 h 2568"/>
                <a:gd name="T74" fmla="*/ 0 w 20860"/>
                <a:gd name="T75" fmla="*/ 0 h 2568"/>
                <a:gd name="T76" fmla="*/ 0 w 20860"/>
                <a:gd name="T77" fmla="*/ 0 h 2568"/>
                <a:gd name="T78" fmla="*/ 0 w 20860"/>
                <a:gd name="T79" fmla="*/ 0 h 2568"/>
                <a:gd name="T80" fmla="*/ 0 w 20860"/>
                <a:gd name="T81" fmla="*/ 0 h 2568"/>
                <a:gd name="T82" fmla="*/ 0 w 20860"/>
                <a:gd name="T83" fmla="*/ 0 h 2568"/>
                <a:gd name="T84" fmla="*/ 0 w 20860"/>
                <a:gd name="T85" fmla="*/ 0 h 2568"/>
                <a:gd name="T86" fmla="*/ 0 w 20860"/>
                <a:gd name="T87" fmla="*/ 0 h 2568"/>
                <a:gd name="T88" fmla="*/ 0 w 20860"/>
                <a:gd name="T89" fmla="*/ 0 h 2568"/>
                <a:gd name="T90" fmla="*/ 0 w 20860"/>
                <a:gd name="T91" fmla="*/ 0 h 2568"/>
                <a:gd name="T92" fmla="*/ 0 w 20860"/>
                <a:gd name="T93" fmla="*/ 0 h 2568"/>
                <a:gd name="T94" fmla="*/ 0 w 20860"/>
                <a:gd name="T95" fmla="*/ 0 h 2568"/>
                <a:gd name="T96" fmla="*/ 0 w 20860"/>
                <a:gd name="T97" fmla="*/ 0 h 2568"/>
                <a:gd name="T98" fmla="*/ 0 w 20860"/>
                <a:gd name="T99" fmla="*/ 0 h 2568"/>
                <a:gd name="T100" fmla="*/ 0 w 20860"/>
                <a:gd name="T101" fmla="*/ 0 h 2568"/>
                <a:gd name="T102" fmla="*/ 0 w 20860"/>
                <a:gd name="T103" fmla="*/ 0 h 2568"/>
                <a:gd name="T104" fmla="*/ 0 w 20860"/>
                <a:gd name="T105" fmla="*/ 0 h 2568"/>
                <a:gd name="T106" fmla="*/ 0 w 20860"/>
                <a:gd name="T107" fmla="*/ 0 h 25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860" h="2568">
                  <a:moveTo>
                    <a:pt x="3" y="0"/>
                  </a:moveTo>
                  <a:lnTo>
                    <a:pt x="923" y="7"/>
                  </a:lnTo>
                  <a:lnTo>
                    <a:pt x="1838" y="25"/>
                  </a:lnTo>
                  <a:lnTo>
                    <a:pt x="2739" y="57"/>
                  </a:lnTo>
                  <a:lnTo>
                    <a:pt x="3182" y="76"/>
                  </a:lnTo>
                  <a:lnTo>
                    <a:pt x="3618" y="98"/>
                  </a:lnTo>
                  <a:lnTo>
                    <a:pt x="4048" y="123"/>
                  </a:lnTo>
                  <a:lnTo>
                    <a:pt x="4469" y="150"/>
                  </a:lnTo>
                  <a:lnTo>
                    <a:pt x="4881" y="179"/>
                  </a:lnTo>
                  <a:lnTo>
                    <a:pt x="5283" y="210"/>
                  </a:lnTo>
                  <a:lnTo>
                    <a:pt x="5676" y="244"/>
                  </a:lnTo>
                  <a:lnTo>
                    <a:pt x="6054" y="279"/>
                  </a:lnTo>
                  <a:lnTo>
                    <a:pt x="6422" y="316"/>
                  </a:lnTo>
                  <a:lnTo>
                    <a:pt x="6776" y="355"/>
                  </a:lnTo>
                  <a:lnTo>
                    <a:pt x="7116" y="397"/>
                  </a:lnTo>
                  <a:lnTo>
                    <a:pt x="7440" y="439"/>
                  </a:lnTo>
                  <a:lnTo>
                    <a:pt x="7749" y="483"/>
                  </a:lnTo>
                  <a:lnTo>
                    <a:pt x="8041" y="528"/>
                  </a:lnTo>
                  <a:lnTo>
                    <a:pt x="8314" y="575"/>
                  </a:lnTo>
                  <a:lnTo>
                    <a:pt x="8570" y="623"/>
                  </a:lnTo>
                  <a:lnTo>
                    <a:pt x="8805" y="672"/>
                  </a:lnTo>
                  <a:lnTo>
                    <a:pt x="9021" y="723"/>
                  </a:lnTo>
                  <a:lnTo>
                    <a:pt x="9216" y="773"/>
                  </a:lnTo>
                  <a:lnTo>
                    <a:pt x="9390" y="826"/>
                  </a:lnTo>
                  <a:lnTo>
                    <a:pt x="9469" y="852"/>
                  </a:lnTo>
                  <a:lnTo>
                    <a:pt x="9543" y="880"/>
                  </a:lnTo>
                  <a:lnTo>
                    <a:pt x="9611" y="908"/>
                  </a:lnTo>
                  <a:lnTo>
                    <a:pt x="9674" y="936"/>
                  </a:lnTo>
                  <a:lnTo>
                    <a:pt x="9733" y="967"/>
                  </a:lnTo>
                  <a:lnTo>
                    <a:pt x="9783" y="997"/>
                  </a:lnTo>
                  <a:lnTo>
                    <a:pt x="9829" y="1028"/>
                  </a:lnTo>
                  <a:lnTo>
                    <a:pt x="9874" y="1066"/>
                  </a:lnTo>
                  <a:lnTo>
                    <a:pt x="9909" y="1101"/>
                  </a:lnTo>
                  <a:cubicBezTo>
                    <a:pt x="9915" y="1108"/>
                    <a:pt x="9921" y="1115"/>
                    <a:pt x="9926" y="1122"/>
                  </a:cubicBezTo>
                  <a:lnTo>
                    <a:pt x="9944" y="1149"/>
                  </a:lnTo>
                  <a:cubicBezTo>
                    <a:pt x="9950" y="1158"/>
                    <a:pt x="9955" y="1168"/>
                    <a:pt x="9959" y="1179"/>
                  </a:cubicBezTo>
                  <a:lnTo>
                    <a:pt x="9969" y="1205"/>
                  </a:lnTo>
                  <a:cubicBezTo>
                    <a:pt x="9973" y="1215"/>
                    <a:pt x="9976" y="1226"/>
                    <a:pt x="9978" y="1237"/>
                  </a:cubicBezTo>
                  <a:lnTo>
                    <a:pt x="9982" y="1264"/>
                  </a:lnTo>
                  <a:lnTo>
                    <a:pt x="9986" y="1291"/>
                  </a:lnTo>
                  <a:lnTo>
                    <a:pt x="9973" y="1250"/>
                  </a:lnTo>
                  <a:lnTo>
                    <a:pt x="9985" y="1276"/>
                  </a:lnTo>
                  <a:lnTo>
                    <a:pt x="9970" y="1249"/>
                  </a:lnTo>
                  <a:lnTo>
                    <a:pt x="9990" y="1276"/>
                  </a:lnTo>
                  <a:lnTo>
                    <a:pt x="9973" y="1257"/>
                  </a:lnTo>
                  <a:lnTo>
                    <a:pt x="10000" y="1283"/>
                  </a:lnTo>
                  <a:lnTo>
                    <a:pt x="10020" y="1296"/>
                  </a:lnTo>
                  <a:lnTo>
                    <a:pt x="10053" y="1317"/>
                  </a:lnTo>
                  <a:lnTo>
                    <a:pt x="10093" y="1337"/>
                  </a:lnTo>
                  <a:lnTo>
                    <a:pt x="10143" y="1359"/>
                  </a:lnTo>
                  <a:lnTo>
                    <a:pt x="10201" y="1383"/>
                  </a:lnTo>
                  <a:lnTo>
                    <a:pt x="10267" y="1407"/>
                  </a:lnTo>
                  <a:lnTo>
                    <a:pt x="10341" y="1431"/>
                  </a:lnTo>
                  <a:lnTo>
                    <a:pt x="10421" y="1456"/>
                  </a:lnTo>
                  <a:lnTo>
                    <a:pt x="10508" y="1480"/>
                  </a:lnTo>
                  <a:lnTo>
                    <a:pt x="10605" y="1506"/>
                  </a:lnTo>
                  <a:lnTo>
                    <a:pt x="10705" y="1530"/>
                  </a:lnTo>
                  <a:lnTo>
                    <a:pt x="10813" y="1554"/>
                  </a:lnTo>
                  <a:lnTo>
                    <a:pt x="10927" y="1579"/>
                  </a:lnTo>
                  <a:lnTo>
                    <a:pt x="11047" y="1602"/>
                  </a:lnTo>
                  <a:lnTo>
                    <a:pt x="11307" y="1650"/>
                  </a:lnTo>
                  <a:lnTo>
                    <a:pt x="11588" y="1698"/>
                  </a:lnTo>
                  <a:lnTo>
                    <a:pt x="11890" y="1743"/>
                  </a:lnTo>
                  <a:lnTo>
                    <a:pt x="12213" y="1788"/>
                  </a:lnTo>
                  <a:lnTo>
                    <a:pt x="12556" y="1832"/>
                  </a:lnTo>
                  <a:lnTo>
                    <a:pt x="12917" y="1873"/>
                  </a:lnTo>
                  <a:lnTo>
                    <a:pt x="13294" y="1913"/>
                  </a:lnTo>
                  <a:lnTo>
                    <a:pt x="13689" y="1952"/>
                  </a:lnTo>
                  <a:lnTo>
                    <a:pt x="14098" y="1989"/>
                  </a:lnTo>
                  <a:lnTo>
                    <a:pt x="14522" y="2025"/>
                  </a:lnTo>
                  <a:lnTo>
                    <a:pt x="14959" y="2058"/>
                  </a:lnTo>
                  <a:lnTo>
                    <a:pt x="15409" y="2089"/>
                  </a:lnTo>
                  <a:lnTo>
                    <a:pt x="15869" y="2118"/>
                  </a:lnTo>
                  <a:lnTo>
                    <a:pt x="16339" y="2145"/>
                  </a:lnTo>
                  <a:lnTo>
                    <a:pt x="16819" y="2169"/>
                  </a:lnTo>
                  <a:lnTo>
                    <a:pt x="17306" y="2191"/>
                  </a:lnTo>
                  <a:lnTo>
                    <a:pt x="17800" y="2210"/>
                  </a:lnTo>
                  <a:lnTo>
                    <a:pt x="18302" y="2227"/>
                  </a:lnTo>
                  <a:lnTo>
                    <a:pt x="18808" y="2241"/>
                  </a:lnTo>
                  <a:lnTo>
                    <a:pt x="19830" y="2258"/>
                  </a:lnTo>
                  <a:lnTo>
                    <a:pt x="20860" y="2264"/>
                  </a:lnTo>
                  <a:lnTo>
                    <a:pt x="20859" y="2568"/>
                  </a:lnTo>
                  <a:lnTo>
                    <a:pt x="19825" y="2562"/>
                  </a:lnTo>
                  <a:lnTo>
                    <a:pt x="18799" y="2544"/>
                  </a:lnTo>
                  <a:lnTo>
                    <a:pt x="18291" y="2530"/>
                  </a:lnTo>
                  <a:lnTo>
                    <a:pt x="17789" y="2513"/>
                  </a:lnTo>
                  <a:lnTo>
                    <a:pt x="17293" y="2494"/>
                  </a:lnTo>
                  <a:lnTo>
                    <a:pt x="16804" y="2472"/>
                  </a:lnTo>
                  <a:lnTo>
                    <a:pt x="16322" y="2448"/>
                  </a:lnTo>
                  <a:lnTo>
                    <a:pt x="15850" y="2421"/>
                  </a:lnTo>
                  <a:lnTo>
                    <a:pt x="15388" y="2392"/>
                  </a:lnTo>
                  <a:lnTo>
                    <a:pt x="14936" y="2361"/>
                  </a:lnTo>
                  <a:lnTo>
                    <a:pt x="14497" y="2328"/>
                  </a:lnTo>
                  <a:lnTo>
                    <a:pt x="14071" y="2292"/>
                  </a:lnTo>
                  <a:lnTo>
                    <a:pt x="13660" y="2255"/>
                  </a:lnTo>
                  <a:lnTo>
                    <a:pt x="13263" y="2216"/>
                  </a:lnTo>
                  <a:lnTo>
                    <a:pt x="12882" y="2175"/>
                  </a:lnTo>
                  <a:lnTo>
                    <a:pt x="12517" y="2133"/>
                  </a:lnTo>
                  <a:lnTo>
                    <a:pt x="12172" y="2089"/>
                  </a:lnTo>
                  <a:lnTo>
                    <a:pt x="11845" y="2044"/>
                  </a:lnTo>
                  <a:lnTo>
                    <a:pt x="11537" y="1997"/>
                  </a:lnTo>
                  <a:lnTo>
                    <a:pt x="11252" y="1949"/>
                  </a:lnTo>
                  <a:lnTo>
                    <a:pt x="10988" y="1901"/>
                  </a:lnTo>
                  <a:lnTo>
                    <a:pt x="10863" y="1876"/>
                  </a:lnTo>
                  <a:lnTo>
                    <a:pt x="10746" y="1851"/>
                  </a:lnTo>
                  <a:lnTo>
                    <a:pt x="10634" y="1825"/>
                  </a:lnTo>
                  <a:lnTo>
                    <a:pt x="10526" y="1799"/>
                  </a:lnTo>
                  <a:lnTo>
                    <a:pt x="10429" y="1773"/>
                  </a:lnTo>
                  <a:lnTo>
                    <a:pt x="10332" y="1747"/>
                  </a:lnTo>
                  <a:lnTo>
                    <a:pt x="10244" y="1720"/>
                  </a:lnTo>
                  <a:lnTo>
                    <a:pt x="10162" y="1692"/>
                  </a:lnTo>
                  <a:lnTo>
                    <a:pt x="10086" y="1664"/>
                  </a:lnTo>
                  <a:lnTo>
                    <a:pt x="10016" y="1636"/>
                  </a:lnTo>
                  <a:lnTo>
                    <a:pt x="9952" y="1606"/>
                  </a:lnTo>
                  <a:lnTo>
                    <a:pt x="9892" y="1574"/>
                  </a:lnTo>
                  <a:lnTo>
                    <a:pt x="9839" y="1540"/>
                  </a:lnTo>
                  <a:lnTo>
                    <a:pt x="9789" y="1502"/>
                  </a:lnTo>
                  <a:lnTo>
                    <a:pt x="9762" y="1476"/>
                  </a:lnTo>
                  <a:cubicBezTo>
                    <a:pt x="9756" y="1470"/>
                    <a:pt x="9750" y="1464"/>
                    <a:pt x="9745" y="1457"/>
                  </a:cubicBezTo>
                  <a:lnTo>
                    <a:pt x="9725" y="1430"/>
                  </a:lnTo>
                  <a:cubicBezTo>
                    <a:pt x="9719" y="1422"/>
                    <a:pt x="9714" y="1413"/>
                    <a:pt x="9709" y="1403"/>
                  </a:cubicBezTo>
                  <a:lnTo>
                    <a:pt x="9697" y="1377"/>
                  </a:lnTo>
                  <a:cubicBezTo>
                    <a:pt x="9691" y="1364"/>
                    <a:pt x="9687" y="1350"/>
                    <a:pt x="9685" y="1336"/>
                  </a:cubicBezTo>
                  <a:lnTo>
                    <a:pt x="9681" y="1309"/>
                  </a:lnTo>
                  <a:lnTo>
                    <a:pt x="9677" y="1282"/>
                  </a:lnTo>
                  <a:lnTo>
                    <a:pt x="9686" y="1314"/>
                  </a:lnTo>
                  <a:lnTo>
                    <a:pt x="9676" y="1288"/>
                  </a:lnTo>
                  <a:lnTo>
                    <a:pt x="9691" y="1318"/>
                  </a:lnTo>
                  <a:lnTo>
                    <a:pt x="9673" y="1291"/>
                  </a:lnTo>
                  <a:lnTo>
                    <a:pt x="9690" y="1312"/>
                  </a:lnTo>
                  <a:lnTo>
                    <a:pt x="9675" y="1295"/>
                  </a:lnTo>
                  <a:lnTo>
                    <a:pt x="9658" y="1279"/>
                  </a:lnTo>
                  <a:lnTo>
                    <a:pt x="9628" y="1258"/>
                  </a:lnTo>
                  <a:lnTo>
                    <a:pt x="9590" y="1236"/>
                  </a:lnTo>
                  <a:lnTo>
                    <a:pt x="9547" y="1213"/>
                  </a:lnTo>
                  <a:lnTo>
                    <a:pt x="9495" y="1189"/>
                  </a:lnTo>
                  <a:lnTo>
                    <a:pt x="9438" y="1165"/>
                  </a:lnTo>
                  <a:lnTo>
                    <a:pt x="9372" y="1141"/>
                  </a:lnTo>
                  <a:lnTo>
                    <a:pt x="9301" y="1117"/>
                  </a:lnTo>
                  <a:lnTo>
                    <a:pt x="9139" y="1068"/>
                  </a:lnTo>
                  <a:lnTo>
                    <a:pt x="8952" y="1018"/>
                  </a:lnTo>
                  <a:lnTo>
                    <a:pt x="8744" y="969"/>
                  </a:lnTo>
                  <a:lnTo>
                    <a:pt x="8513" y="922"/>
                  </a:lnTo>
                  <a:lnTo>
                    <a:pt x="8263" y="874"/>
                  </a:lnTo>
                  <a:lnTo>
                    <a:pt x="7994" y="829"/>
                  </a:lnTo>
                  <a:lnTo>
                    <a:pt x="7706" y="784"/>
                  </a:lnTo>
                  <a:lnTo>
                    <a:pt x="7401" y="740"/>
                  </a:lnTo>
                  <a:lnTo>
                    <a:pt x="7079" y="698"/>
                  </a:lnTo>
                  <a:lnTo>
                    <a:pt x="6743" y="658"/>
                  </a:lnTo>
                  <a:lnTo>
                    <a:pt x="6391" y="619"/>
                  </a:lnTo>
                  <a:lnTo>
                    <a:pt x="6026" y="582"/>
                  </a:lnTo>
                  <a:lnTo>
                    <a:pt x="5649" y="547"/>
                  </a:lnTo>
                  <a:lnTo>
                    <a:pt x="5260" y="513"/>
                  </a:lnTo>
                  <a:lnTo>
                    <a:pt x="4860" y="482"/>
                  </a:lnTo>
                  <a:lnTo>
                    <a:pt x="4450" y="453"/>
                  </a:lnTo>
                  <a:lnTo>
                    <a:pt x="4031" y="426"/>
                  </a:lnTo>
                  <a:lnTo>
                    <a:pt x="3603" y="401"/>
                  </a:lnTo>
                  <a:lnTo>
                    <a:pt x="3169" y="379"/>
                  </a:lnTo>
                  <a:lnTo>
                    <a:pt x="2728" y="360"/>
                  </a:lnTo>
                  <a:lnTo>
                    <a:pt x="1832" y="329"/>
                  </a:lnTo>
                  <a:lnTo>
                    <a:pt x="920" y="311"/>
                  </a:lnTo>
                  <a:lnTo>
                    <a:pt x="0" y="304"/>
                  </a:lnTo>
                  <a:lnTo>
                    <a:pt x="3" y="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25" name="Freeform 16"/>
            <p:cNvSpPr>
              <a:spLocks/>
            </p:cNvSpPr>
            <p:nvPr/>
          </p:nvSpPr>
          <p:spPr bwMode="auto">
            <a:xfrm>
              <a:off x="2252" y="2793"/>
              <a:ext cx="1503" cy="263"/>
            </a:xfrm>
            <a:custGeom>
              <a:avLst/>
              <a:gdLst>
                <a:gd name="T0" fmla="*/ 0 w 25812"/>
                <a:gd name="T1" fmla="*/ 0 h 4842"/>
                <a:gd name="T2" fmla="*/ 0 w 25812"/>
                <a:gd name="T3" fmla="*/ 0 h 4842"/>
                <a:gd name="T4" fmla="*/ 0 w 25812"/>
                <a:gd name="T5" fmla="*/ 0 h 4842"/>
                <a:gd name="T6" fmla="*/ 0 w 25812"/>
                <a:gd name="T7" fmla="*/ 0 h 4842"/>
                <a:gd name="T8" fmla="*/ 0 w 25812"/>
                <a:gd name="T9" fmla="*/ 0 h 4842"/>
                <a:gd name="T10" fmla="*/ 0 w 25812"/>
                <a:gd name="T11" fmla="*/ 0 h 4842"/>
                <a:gd name="T12" fmla="*/ 0 w 25812"/>
                <a:gd name="T13" fmla="*/ 0 h 4842"/>
                <a:gd name="T14" fmla="*/ 0 w 25812"/>
                <a:gd name="T15" fmla="*/ 0 h 4842"/>
                <a:gd name="T16" fmla="*/ 0 w 25812"/>
                <a:gd name="T17" fmla="*/ 0 h 4842"/>
                <a:gd name="T18" fmla="*/ 0 w 25812"/>
                <a:gd name="T19" fmla="*/ 0 h 4842"/>
                <a:gd name="T20" fmla="*/ 0 w 25812"/>
                <a:gd name="T21" fmla="*/ 0 h 4842"/>
                <a:gd name="T22" fmla="*/ 0 w 25812"/>
                <a:gd name="T23" fmla="*/ 0 h 4842"/>
                <a:gd name="T24" fmla="*/ 0 w 25812"/>
                <a:gd name="T25" fmla="*/ 0 h 4842"/>
                <a:gd name="T26" fmla="*/ 0 w 25812"/>
                <a:gd name="T27" fmla="*/ 0 h 4842"/>
                <a:gd name="T28" fmla="*/ 0 w 25812"/>
                <a:gd name="T29" fmla="*/ 0 h 4842"/>
                <a:gd name="T30" fmla="*/ 0 w 25812"/>
                <a:gd name="T31" fmla="*/ 0 h 4842"/>
                <a:gd name="T32" fmla="*/ 0 w 25812"/>
                <a:gd name="T33" fmla="*/ 0 h 4842"/>
                <a:gd name="T34" fmla="*/ 0 w 25812"/>
                <a:gd name="T35" fmla="*/ 0 h 4842"/>
                <a:gd name="T36" fmla="*/ 0 w 25812"/>
                <a:gd name="T37" fmla="*/ 0 h 4842"/>
                <a:gd name="T38" fmla="*/ 0 w 25812"/>
                <a:gd name="T39" fmla="*/ 0 h 4842"/>
                <a:gd name="T40" fmla="*/ 0 w 25812"/>
                <a:gd name="T41" fmla="*/ 0 h 4842"/>
                <a:gd name="T42" fmla="*/ 0 w 25812"/>
                <a:gd name="T43" fmla="*/ 0 h 4842"/>
                <a:gd name="T44" fmla="*/ 0 w 25812"/>
                <a:gd name="T45" fmla="*/ 0 h 4842"/>
                <a:gd name="T46" fmla="*/ 0 w 25812"/>
                <a:gd name="T47" fmla="*/ 0 h 4842"/>
                <a:gd name="T48" fmla="*/ 0 w 25812"/>
                <a:gd name="T49" fmla="*/ 0 h 4842"/>
                <a:gd name="T50" fmla="*/ 0 w 25812"/>
                <a:gd name="T51" fmla="*/ 0 h 4842"/>
                <a:gd name="T52" fmla="*/ 0 w 25812"/>
                <a:gd name="T53" fmla="*/ 0 h 4842"/>
                <a:gd name="T54" fmla="*/ 0 w 25812"/>
                <a:gd name="T55" fmla="*/ 0 h 4842"/>
                <a:gd name="T56" fmla="*/ 0 w 25812"/>
                <a:gd name="T57" fmla="*/ 0 h 4842"/>
                <a:gd name="T58" fmla="*/ 0 w 25812"/>
                <a:gd name="T59" fmla="*/ 0 h 4842"/>
                <a:gd name="T60" fmla="*/ 0 w 25812"/>
                <a:gd name="T61" fmla="*/ 0 h 4842"/>
                <a:gd name="T62" fmla="*/ 0 w 25812"/>
                <a:gd name="T63" fmla="*/ 0 h 4842"/>
                <a:gd name="T64" fmla="*/ 0 w 25812"/>
                <a:gd name="T65" fmla="*/ 0 h 4842"/>
                <a:gd name="T66" fmla="*/ 0 w 25812"/>
                <a:gd name="T67" fmla="*/ 0 h 4842"/>
                <a:gd name="T68" fmla="*/ 0 w 25812"/>
                <a:gd name="T69" fmla="*/ 0 h 4842"/>
                <a:gd name="T70" fmla="*/ 0 w 25812"/>
                <a:gd name="T71" fmla="*/ 0 h 4842"/>
                <a:gd name="T72" fmla="*/ 0 w 25812"/>
                <a:gd name="T73" fmla="*/ 0 h 4842"/>
                <a:gd name="T74" fmla="*/ 0 w 25812"/>
                <a:gd name="T75" fmla="*/ 0 h 4842"/>
                <a:gd name="T76" fmla="*/ 0 w 25812"/>
                <a:gd name="T77" fmla="*/ 0 h 4842"/>
                <a:gd name="T78" fmla="*/ 0 w 25812"/>
                <a:gd name="T79" fmla="*/ 0 h 4842"/>
                <a:gd name="T80" fmla="*/ 0 w 25812"/>
                <a:gd name="T81" fmla="*/ 0 h 4842"/>
                <a:gd name="T82" fmla="*/ 0 w 25812"/>
                <a:gd name="T83" fmla="*/ 0 h 4842"/>
                <a:gd name="T84" fmla="*/ 0 w 25812"/>
                <a:gd name="T85" fmla="*/ 0 h 4842"/>
                <a:gd name="T86" fmla="*/ 0 w 25812"/>
                <a:gd name="T87" fmla="*/ 0 h 4842"/>
                <a:gd name="T88" fmla="*/ 0 w 25812"/>
                <a:gd name="T89" fmla="*/ 0 h 4842"/>
                <a:gd name="T90" fmla="*/ 0 w 25812"/>
                <a:gd name="T91" fmla="*/ 0 h 4842"/>
                <a:gd name="T92" fmla="*/ 0 w 25812"/>
                <a:gd name="T93" fmla="*/ 0 h 4842"/>
                <a:gd name="T94" fmla="*/ 0 w 25812"/>
                <a:gd name="T95" fmla="*/ 0 h 4842"/>
                <a:gd name="T96" fmla="*/ 0 w 25812"/>
                <a:gd name="T97" fmla="*/ 0 h 4842"/>
                <a:gd name="T98" fmla="*/ 0 w 25812"/>
                <a:gd name="T99" fmla="*/ 0 h 4842"/>
                <a:gd name="T100" fmla="*/ 0 w 25812"/>
                <a:gd name="T101" fmla="*/ 0 h 4842"/>
                <a:gd name="T102" fmla="*/ 0 w 25812"/>
                <a:gd name="T103" fmla="*/ 0 h 4842"/>
                <a:gd name="T104" fmla="*/ 0 w 25812"/>
                <a:gd name="T105" fmla="*/ 0 h 4842"/>
                <a:gd name="T106" fmla="*/ 0 w 25812"/>
                <a:gd name="T107" fmla="*/ 0 h 4842"/>
                <a:gd name="T108" fmla="*/ 0 w 25812"/>
                <a:gd name="T109" fmla="*/ 0 h 4842"/>
                <a:gd name="T110" fmla="*/ 0 w 25812"/>
                <a:gd name="T111" fmla="*/ 0 h 4842"/>
                <a:gd name="T112" fmla="*/ 0 w 25812"/>
                <a:gd name="T113" fmla="*/ 0 h 4842"/>
                <a:gd name="T114" fmla="*/ 0 w 25812"/>
                <a:gd name="T115" fmla="*/ 0 h 4842"/>
                <a:gd name="T116" fmla="*/ 0 w 25812"/>
                <a:gd name="T117" fmla="*/ 0 h 4842"/>
                <a:gd name="T118" fmla="*/ 0 w 25812"/>
                <a:gd name="T119" fmla="*/ 0 h 4842"/>
                <a:gd name="T120" fmla="*/ 0 w 25812"/>
                <a:gd name="T121" fmla="*/ 0 h 4842"/>
                <a:gd name="T122" fmla="*/ 0 w 25812"/>
                <a:gd name="T123" fmla="*/ 0 h 48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812" h="4842">
                  <a:moveTo>
                    <a:pt x="1" y="4842"/>
                  </a:moveTo>
                  <a:lnTo>
                    <a:pt x="606" y="4839"/>
                  </a:lnTo>
                  <a:lnTo>
                    <a:pt x="1212" y="4829"/>
                  </a:lnTo>
                  <a:lnTo>
                    <a:pt x="1815" y="4813"/>
                  </a:lnTo>
                  <a:lnTo>
                    <a:pt x="2414" y="4791"/>
                  </a:lnTo>
                  <a:lnTo>
                    <a:pt x="3009" y="4763"/>
                  </a:lnTo>
                  <a:lnTo>
                    <a:pt x="3597" y="4730"/>
                  </a:lnTo>
                  <a:lnTo>
                    <a:pt x="4179" y="4691"/>
                  </a:lnTo>
                  <a:lnTo>
                    <a:pt x="4752" y="4647"/>
                  </a:lnTo>
                  <a:lnTo>
                    <a:pt x="5316" y="4598"/>
                  </a:lnTo>
                  <a:lnTo>
                    <a:pt x="5869" y="4544"/>
                  </a:lnTo>
                  <a:lnTo>
                    <a:pt x="6411" y="4486"/>
                  </a:lnTo>
                  <a:lnTo>
                    <a:pt x="6939" y="4422"/>
                  </a:lnTo>
                  <a:lnTo>
                    <a:pt x="7453" y="4356"/>
                  </a:lnTo>
                  <a:lnTo>
                    <a:pt x="7952" y="4285"/>
                  </a:lnTo>
                  <a:lnTo>
                    <a:pt x="8435" y="4210"/>
                  </a:lnTo>
                  <a:lnTo>
                    <a:pt x="8900" y="4131"/>
                  </a:lnTo>
                  <a:lnTo>
                    <a:pt x="9346" y="4050"/>
                  </a:lnTo>
                  <a:lnTo>
                    <a:pt x="9772" y="3966"/>
                  </a:lnTo>
                  <a:lnTo>
                    <a:pt x="10178" y="3877"/>
                  </a:lnTo>
                  <a:lnTo>
                    <a:pt x="10561" y="3786"/>
                  </a:lnTo>
                  <a:lnTo>
                    <a:pt x="10745" y="3740"/>
                  </a:lnTo>
                  <a:lnTo>
                    <a:pt x="10921" y="3693"/>
                  </a:lnTo>
                  <a:lnTo>
                    <a:pt x="11093" y="3645"/>
                  </a:lnTo>
                  <a:lnTo>
                    <a:pt x="11257" y="3598"/>
                  </a:lnTo>
                  <a:lnTo>
                    <a:pt x="11415" y="3549"/>
                  </a:lnTo>
                  <a:lnTo>
                    <a:pt x="11568" y="3499"/>
                  </a:lnTo>
                  <a:lnTo>
                    <a:pt x="11713" y="3449"/>
                  </a:lnTo>
                  <a:lnTo>
                    <a:pt x="11852" y="3398"/>
                  </a:lnTo>
                  <a:lnTo>
                    <a:pt x="11983" y="3347"/>
                  </a:lnTo>
                  <a:lnTo>
                    <a:pt x="12107" y="3296"/>
                  </a:lnTo>
                  <a:lnTo>
                    <a:pt x="12226" y="3243"/>
                  </a:lnTo>
                  <a:lnTo>
                    <a:pt x="12336" y="3191"/>
                  </a:lnTo>
                  <a:lnTo>
                    <a:pt x="12440" y="3136"/>
                  </a:lnTo>
                  <a:lnTo>
                    <a:pt x="12535" y="3083"/>
                  </a:lnTo>
                  <a:lnTo>
                    <a:pt x="12624" y="3027"/>
                  </a:lnTo>
                  <a:lnTo>
                    <a:pt x="12706" y="2970"/>
                  </a:lnTo>
                  <a:lnTo>
                    <a:pt x="12779" y="2914"/>
                  </a:lnTo>
                  <a:lnTo>
                    <a:pt x="12846" y="2853"/>
                  </a:lnTo>
                  <a:lnTo>
                    <a:pt x="12903" y="2794"/>
                  </a:lnTo>
                  <a:lnTo>
                    <a:pt x="12955" y="2728"/>
                  </a:lnTo>
                  <a:lnTo>
                    <a:pt x="12997" y="2661"/>
                  </a:lnTo>
                  <a:lnTo>
                    <a:pt x="13029" y="2590"/>
                  </a:lnTo>
                  <a:cubicBezTo>
                    <a:pt x="13032" y="2583"/>
                    <a:pt x="13034" y="2576"/>
                    <a:pt x="13036" y="2568"/>
                  </a:cubicBezTo>
                  <a:lnTo>
                    <a:pt x="13050" y="2515"/>
                  </a:lnTo>
                  <a:cubicBezTo>
                    <a:pt x="13053" y="2507"/>
                    <a:pt x="13054" y="2499"/>
                    <a:pt x="13055" y="2490"/>
                  </a:cubicBezTo>
                  <a:lnTo>
                    <a:pt x="13060" y="2436"/>
                  </a:lnTo>
                  <a:lnTo>
                    <a:pt x="13065" y="2385"/>
                  </a:lnTo>
                  <a:lnTo>
                    <a:pt x="13060" y="2409"/>
                  </a:lnTo>
                  <a:lnTo>
                    <a:pt x="13074" y="2356"/>
                  </a:lnTo>
                  <a:lnTo>
                    <a:pt x="13067" y="2378"/>
                  </a:lnTo>
                  <a:lnTo>
                    <a:pt x="13090" y="2325"/>
                  </a:lnTo>
                  <a:lnTo>
                    <a:pt x="13113" y="2290"/>
                  </a:lnTo>
                  <a:lnTo>
                    <a:pt x="13144" y="2251"/>
                  </a:lnTo>
                  <a:lnTo>
                    <a:pt x="13184" y="2210"/>
                  </a:lnTo>
                  <a:lnTo>
                    <a:pt x="13233" y="2167"/>
                  </a:lnTo>
                  <a:lnTo>
                    <a:pt x="13293" y="2120"/>
                  </a:lnTo>
                  <a:lnTo>
                    <a:pt x="13360" y="2073"/>
                  </a:lnTo>
                  <a:lnTo>
                    <a:pt x="13437" y="2025"/>
                  </a:lnTo>
                  <a:lnTo>
                    <a:pt x="13523" y="1976"/>
                  </a:lnTo>
                  <a:lnTo>
                    <a:pt x="13616" y="1929"/>
                  </a:lnTo>
                  <a:lnTo>
                    <a:pt x="13719" y="1880"/>
                  </a:lnTo>
                  <a:lnTo>
                    <a:pt x="13830" y="1830"/>
                  </a:lnTo>
                  <a:lnTo>
                    <a:pt x="13947" y="1782"/>
                  </a:lnTo>
                  <a:lnTo>
                    <a:pt x="14072" y="1733"/>
                  </a:lnTo>
                  <a:lnTo>
                    <a:pt x="14206" y="1684"/>
                  </a:lnTo>
                  <a:lnTo>
                    <a:pt x="14346" y="1636"/>
                  </a:lnTo>
                  <a:lnTo>
                    <a:pt x="14493" y="1588"/>
                  </a:lnTo>
                  <a:lnTo>
                    <a:pt x="14647" y="1541"/>
                  </a:lnTo>
                  <a:lnTo>
                    <a:pt x="14808" y="1493"/>
                  </a:lnTo>
                  <a:lnTo>
                    <a:pt x="14975" y="1447"/>
                  </a:lnTo>
                  <a:lnTo>
                    <a:pt x="15148" y="1401"/>
                  </a:lnTo>
                  <a:lnTo>
                    <a:pt x="15328" y="1356"/>
                  </a:lnTo>
                  <a:lnTo>
                    <a:pt x="15706" y="1265"/>
                  </a:lnTo>
                  <a:lnTo>
                    <a:pt x="16106" y="1179"/>
                  </a:lnTo>
                  <a:lnTo>
                    <a:pt x="16527" y="1096"/>
                  </a:lnTo>
                  <a:lnTo>
                    <a:pt x="16969" y="1014"/>
                  </a:lnTo>
                  <a:lnTo>
                    <a:pt x="17430" y="936"/>
                  </a:lnTo>
                  <a:lnTo>
                    <a:pt x="17909" y="862"/>
                  </a:lnTo>
                  <a:lnTo>
                    <a:pt x="18404" y="791"/>
                  </a:lnTo>
                  <a:lnTo>
                    <a:pt x="18914" y="725"/>
                  </a:lnTo>
                  <a:lnTo>
                    <a:pt x="19440" y="662"/>
                  </a:lnTo>
                  <a:lnTo>
                    <a:pt x="19978" y="604"/>
                  </a:lnTo>
                  <a:lnTo>
                    <a:pt x="20527" y="550"/>
                  </a:lnTo>
                  <a:lnTo>
                    <a:pt x="21088" y="501"/>
                  </a:lnTo>
                  <a:lnTo>
                    <a:pt x="21658" y="457"/>
                  </a:lnTo>
                  <a:lnTo>
                    <a:pt x="22237" y="418"/>
                  </a:lnTo>
                  <a:lnTo>
                    <a:pt x="22821" y="384"/>
                  </a:lnTo>
                  <a:lnTo>
                    <a:pt x="23413" y="356"/>
                  </a:lnTo>
                  <a:lnTo>
                    <a:pt x="24009" y="334"/>
                  </a:lnTo>
                  <a:lnTo>
                    <a:pt x="24609" y="317"/>
                  </a:lnTo>
                  <a:lnTo>
                    <a:pt x="25210" y="307"/>
                  </a:lnTo>
                  <a:lnTo>
                    <a:pt x="25812" y="304"/>
                  </a:lnTo>
                  <a:lnTo>
                    <a:pt x="25811" y="0"/>
                  </a:lnTo>
                  <a:lnTo>
                    <a:pt x="25205" y="3"/>
                  </a:lnTo>
                  <a:lnTo>
                    <a:pt x="24600" y="14"/>
                  </a:lnTo>
                  <a:lnTo>
                    <a:pt x="23998" y="31"/>
                  </a:lnTo>
                  <a:lnTo>
                    <a:pt x="23398" y="53"/>
                  </a:lnTo>
                  <a:lnTo>
                    <a:pt x="22804" y="81"/>
                  </a:lnTo>
                  <a:lnTo>
                    <a:pt x="22216" y="115"/>
                  </a:lnTo>
                  <a:lnTo>
                    <a:pt x="21635" y="154"/>
                  </a:lnTo>
                  <a:lnTo>
                    <a:pt x="21061" y="198"/>
                  </a:lnTo>
                  <a:lnTo>
                    <a:pt x="20498" y="247"/>
                  </a:lnTo>
                  <a:lnTo>
                    <a:pt x="19945" y="301"/>
                  </a:lnTo>
                  <a:lnTo>
                    <a:pt x="19403" y="361"/>
                  </a:lnTo>
                  <a:lnTo>
                    <a:pt x="18875" y="424"/>
                  </a:lnTo>
                  <a:lnTo>
                    <a:pt x="18361" y="490"/>
                  </a:lnTo>
                  <a:lnTo>
                    <a:pt x="17862" y="561"/>
                  </a:lnTo>
                  <a:lnTo>
                    <a:pt x="17379" y="637"/>
                  </a:lnTo>
                  <a:lnTo>
                    <a:pt x="16914" y="715"/>
                  </a:lnTo>
                  <a:lnTo>
                    <a:pt x="16468" y="797"/>
                  </a:lnTo>
                  <a:lnTo>
                    <a:pt x="16041" y="882"/>
                  </a:lnTo>
                  <a:lnTo>
                    <a:pt x="15635" y="970"/>
                  </a:lnTo>
                  <a:lnTo>
                    <a:pt x="15253" y="1061"/>
                  </a:lnTo>
                  <a:lnTo>
                    <a:pt x="15071" y="1107"/>
                  </a:lnTo>
                  <a:lnTo>
                    <a:pt x="14894" y="1154"/>
                  </a:lnTo>
                  <a:lnTo>
                    <a:pt x="14721" y="1202"/>
                  </a:lnTo>
                  <a:lnTo>
                    <a:pt x="14558" y="1250"/>
                  </a:lnTo>
                  <a:lnTo>
                    <a:pt x="14398" y="1299"/>
                  </a:lnTo>
                  <a:lnTo>
                    <a:pt x="14247" y="1349"/>
                  </a:lnTo>
                  <a:lnTo>
                    <a:pt x="14101" y="1399"/>
                  </a:lnTo>
                  <a:lnTo>
                    <a:pt x="13963" y="1450"/>
                  </a:lnTo>
                  <a:lnTo>
                    <a:pt x="13830" y="1501"/>
                  </a:lnTo>
                  <a:lnTo>
                    <a:pt x="13705" y="1553"/>
                  </a:lnTo>
                  <a:lnTo>
                    <a:pt x="13588" y="1605"/>
                  </a:lnTo>
                  <a:lnTo>
                    <a:pt x="13477" y="1658"/>
                  </a:lnTo>
                  <a:lnTo>
                    <a:pt x="13372" y="1712"/>
                  </a:lnTo>
                  <a:lnTo>
                    <a:pt x="13276" y="1768"/>
                  </a:lnTo>
                  <a:lnTo>
                    <a:pt x="13187" y="1824"/>
                  </a:lnTo>
                  <a:lnTo>
                    <a:pt x="13104" y="1881"/>
                  </a:lnTo>
                  <a:lnTo>
                    <a:pt x="13030" y="1940"/>
                  </a:lnTo>
                  <a:lnTo>
                    <a:pt x="12963" y="2001"/>
                  </a:lnTo>
                  <a:lnTo>
                    <a:pt x="12903" y="2065"/>
                  </a:lnTo>
                  <a:lnTo>
                    <a:pt x="12852" y="2133"/>
                  </a:lnTo>
                  <a:lnTo>
                    <a:pt x="12811" y="2204"/>
                  </a:lnTo>
                  <a:lnTo>
                    <a:pt x="12788" y="2257"/>
                  </a:lnTo>
                  <a:cubicBezTo>
                    <a:pt x="12785" y="2264"/>
                    <a:pt x="12782" y="2271"/>
                    <a:pt x="12781" y="2279"/>
                  </a:cubicBezTo>
                  <a:lnTo>
                    <a:pt x="12767" y="2332"/>
                  </a:lnTo>
                  <a:cubicBezTo>
                    <a:pt x="12764" y="2340"/>
                    <a:pt x="12763" y="2348"/>
                    <a:pt x="12762" y="2356"/>
                  </a:cubicBezTo>
                  <a:lnTo>
                    <a:pt x="12757" y="2408"/>
                  </a:lnTo>
                  <a:lnTo>
                    <a:pt x="12752" y="2462"/>
                  </a:lnTo>
                  <a:lnTo>
                    <a:pt x="12757" y="2438"/>
                  </a:lnTo>
                  <a:lnTo>
                    <a:pt x="12743" y="2491"/>
                  </a:lnTo>
                  <a:lnTo>
                    <a:pt x="12750" y="2469"/>
                  </a:lnTo>
                  <a:lnTo>
                    <a:pt x="12736" y="2504"/>
                  </a:lnTo>
                  <a:lnTo>
                    <a:pt x="12714" y="2542"/>
                  </a:lnTo>
                  <a:lnTo>
                    <a:pt x="12684" y="2583"/>
                  </a:lnTo>
                  <a:lnTo>
                    <a:pt x="12641" y="2628"/>
                  </a:lnTo>
                  <a:lnTo>
                    <a:pt x="12592" y="2673"/>
                  </a:lnTo>
                  <a:lnTo>
                    <a:pt x="12531" y="2721"/>
                  </a:lnTo>
                  <a:lnTo>
                    <a:pt x="12463" y="2770"/>
                  </a:lnTo>
                  <a:lnTo>
                    <a:pt x="12386" y="2818"/>
                  </a:lnTo>
                  <a:lnTo>
                    <a:pt x="12299" y="2867"/>
                  </a:lnTo>
                  <a:lnTo>
                    <a:pt x="12205" y="2916"/>
                  </a:lnTo>
                  <a:lnTo>
                    <a:pt x="12101" y="2966"/>
                  </a:lnTo>
                  <a:lnTo>
                    <a:pt x="11992" y="3015"/>
                  </a:lnTo>
                  <a:lnTo>
                    <a:pt x="11872" y="3064"/>
                  </a:lnTo>
                  <a:lnTo>
                    <a:pt x="11747" y="3113"/>
                  </a:lnTo>
                  <a:lnTo>
                    <a:pt x="11614" y="3162"/>
                  </a:lnTo>
                  <a:lnTo>
                    <a:pt x="11473" y="3210"/>
                  </a:lnTo>
                  <a:lnTo>
                    <a:pt x="11326" y="3258"/>
                  </a:lnTo>
                  <a:lnTo>
                    <a:pt x="11172" y="3305"/>
                  </a:lnTo>
                  <a:lnTo>
                    <a:pt x="11010" y="3352"/>
                  </a:lnTo>
                  <a:lnTo>
                    <a:pt x="10844" y="3399"/>
                  </a:lnTo>
                  <a:lnTo>
                    <a:pt x="10670" y="3445"/>
                  </a:lnTo>
                  <a:lnTo>
                    <a:pt x="10492" y="3491"/>
                  </a:lnTo>
                  <a:lnTo>
                    <a:pt x="10113" y="3580"/>
                  </a:lnTo>
                  <a:lnTo>
                    <a:pt x="9713" y="3667"/>
                  </a:lnTo>
                  <a:lnTo>
                    <a:pt x="9291" y="3751"/>
                  </a:lnTo>
                  <a:lnTo>
                    <a:pt x="8849" y="3832"/>
                  </a:lnTo>
                  <a:lnTo>
                    <a:pt x="8388" y="3909"/>
                  </a:lnTo>
                  <a:lnTo>
                    <a:pt x="7909" y="3984"/>
                  </a:lnTo>
                  <a:lnTo>
                    <a:pt x="7414" y="4055"/>
                  </a:lnTo>
                  <a:lnTo>
                    <a:pt x="6902" y="4121"/>
                  </a:lnTo>
                  <a:lnTo>
                    <a:pt x="6378" y="4183"/>
                  </a:lnTo>
                  <a:lnTo>
                    <a:pt x="5840" y="4241"/>
                  </a:lnTo>
                  <a:lnTo>
                    <a:pt x="5289" y="4295"/>
                  </a:lnTo>
                  <a:lnTo>
                    <a:pt x="4729" y="4344"/>
                  </a:lnTo>
                  <a:lnTo>
                    <a:pt x="4158" y="4388"/>
                  </a:lnTo>
                  <a:lnTo>
                    <a:pt x="3580" y="4427"/>
                  </a:lnTo>
                  <a:lnTo>
                    <a:pt x="2994" y="4460"/>
                  </a:lnTo>
                  <a:lnTo>
                    <a:pt x="2403" y="4488"/>
                  </a:lnTo>
                  <a:lnTo>
                    <a:pt x="1806" y="4510"/>
                  </a:lnTo>
                  <a:lnTo>
                    <a:pt x="1207" y="4525"/>
                  </a:lnTo>
                  <a:lnTo>
                    <a:pt x="605" y="4535"/>
                  </a:lnTo>
                  <a:lnTo>
                    <a:pt x="0" y="4538"/>
                  </a:lnTo>
                  <a:lnTo>
                    <a:pt x="1" y="4842"/>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26" name="Freeform 17"/>
            <p:cNvSpPr>
              <a:spLocks/>
            </p:cNvSpPr>
            <p:nvPr/>
          </p:nvSpPr>
          <p:spPr bwMode="auto">
            <a:xfrm>
              <a:off x="3211" y="2709"/>
              <a:ext cx="306" cy="430"/>
            </a:xfrm>
            <a:custGeom>
              <a:avLst/>
              <a:gdLst>
                <a:gd name="T0" fmla="*/ 32 w 306"/>
                <a:gd name="T1" fmla="*/ 430 h 430"/>
                <a:gd name="T2" fmla="*/ 306 w 306"/>
                <a:gd name="T3" fmla="*/ 19 h 430"/>
                <a:gd name="T4" fmla="*/ 274 w 306"/>
                <a:gd name="T5" fmla="*/ 0 h 430"/>
                <a:gd name="T6" fmla="*/ 0 w 306"/>
                <a:gd name="T7" fmla="*/ 412 h 430"/>
                <a:gd name="T8" fmla="*/ 32 w 306"/>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430">
                  <a:moveTo>
                    <a:pt x="32" y="430"/>
                  </a:moveTo>
                  <a:lnTo>
                    <a:pt x="306" y="19"/>
                  </a:lnTo>
                  <a:lnTo>
                    <a:pt x="274"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27" name="Freeform 18"/>
            <p:cNvSpPr>
              <a:spLocks/>
            </p:cNvSpPr>
            <p:nvPr/>
          </p:nvSpPr>
          <p:spPr bwMode="auto">
            <a:xfrm>
              <a:off x="2169" y="2430"/>
              <a:ext cx="1668" cy="412"/>
            </a:xfrm>
            <a:custGeom>
              <a:avLst/>
              <a:gdLst>
                <a:gd name="T0" fmla="*/ 0 w 1668"/>
                <a:gd name="T1" fmla="*/ 412 h 412"/>
                <a:gd name="T2" fmla="*/ 334 w 1668"/>
                <a:gd name="T3" fmla="*/ 0 h 412"/>
                <a:gd name="T4" fmla="*/ 1668 w 1668"/>
                <a:gd name="T5" fmla="*/ 0 h 412"/>
                <a:gd name="T6" fmla="*/ 1334 w 1668"/>
                <a:gd name="T7" fmla="*/ 412 h 412"/>
                <a:gd name="T8" fmla="*/ 0 w 1668"/>
                <a:gd name="T9" fmla="*/ 412 h 4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8" h="412">
                  <a:moveTo>
                    <a:pt x="0" y="412"/>
                  </a:moveTo>
                  <a:lnTo>
                    <a:pt x="334" y="0"/>
                  </a:lnTo>
                  <a:lnTo>
                    <a:pt x="1668" y="0"/>
                  </a:lnTo>
                  <a:lnTo>
                    <a:pt x="1334" y="412"/>
                  </a:lnTo>
                  <a:lnTo>
                    <a:pt x="0" y="412"/>
                  </a:lnTo>
                  <a:close/>
                </a:path>
              </a:pathLst>
            </a:cu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28" name="Freeform 19"/>
            <p:cNvSpPr>
              <a:spLocks noEditPoints="1"/>
            </p:cNvSpPr>
            <p:nvPr/>
          </p:nvSpPr>
          <p:spPr bwMode="auto">
            <a:xfrm>
              <a:off x="2166" y="2428"/>
              <a:ext cx="1674" cy="416"/>
            </a:xfrm>
            <a:custGeom>
              <a:avLst/>
              <a:gdLst>
                <a:gd name="T0" fmla="*/ 0 w 28727"/>
                <a:gd name="T1" fmla="*/ 0 h 7664"/>
                <a:gd name="T2" fmla="*/ 0 w 28727"/>
                <a:gd name="T3" fmla="*/ 0 h 7664"/>
                <a:gd name="T4" fmla="*/ 0 w 28727"/>
                <a:gd name="T5" fmla="*/ 0 h 7664"/>
                <a:gd name="T6" fmla="*/ 0 w 28727"/>
                <a:gd name="T7" fmla="*/ 0 h 7664"/>
                <a:gd name="T8" fmla="*/ 0 w 28727"/>
                <a:gd name="T9" fmla="*/ 0 h 7664"/>
                <a:gd name="T10" fmla="*/ 0 w 28727"/>
                <a:gd name="T11" fmla="*/ 0 h 7664"/>
                <a:gd name="T12" fmla="*/ 0 w 28727"/>
                <a:gd name="T13" fmla="*/ 0 h 7664"/>
                <a:gd name="T14" fmla="*/ 0 w 28727"/>
                <a:gd name="T15" fmla="*/ 0 h 7664"/>
                <a:gd name="T16" fmla="*/ 0 w 28727"/>
                <a:gd name="T17" fmla="*/ 0 h 7664"/>
                <a:gd name="T18" fmla="*/ 0 w 28727"/>
                <a:gd name="T19" fmla="*/ 0 h 7664"/>
                <a:gd name="T20" fmla="*/ 0 w 28727"/>
                <a:gd name="T21" fmla="*/ 0 h 7664"/>
                <a:gd name="T22" fmla="*/ 0 w 28727"/>
                <a:gd name="T23" fmla="*/ 0 h 7664"/>
                <a:gd name="T24" fmla="*/ 0 w 28727"/>
                <a:gd name="T25" fmla="*/ 0 h 7664"/>
                <a:gd name="T26" fmla="*/ 0 w 28727"/>
                <a:gd name="T27" fmla="*/ 0 h 7664"/>
                <a:gd name="T28" fmla="*/ 0 w 28727"/>
                <a:gd name="T29" fmla="*/ 0 h 7664"/>
                <a:gd name="T30" fmla="*/ 0 w 28727"/>
                <a:gd name="T31" fmla="*/ 0 h 7664"/>
                <a:gd name="T32" fmla="*/ 0 w 28727"/>
                <a:gd name="T33" fmla="*/ 0 h 7664"/>
                <a:gd name="T34" fmla="*/ 0 w 28727"/>
                <a:gd name="T35" fmla="*/ 0 h 7664"/>
                <a:gd name="T36" fmla="*/ 0 w 28727"/>
                <a:gd name="T37" fmla="*/ 0 h 7664"/>
                <a:gd name="T38" fmla="*/ 0 w 28727"/>
                <a:gd name="T39" fmla="*/ 0 h 76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8727" h="7664">
                  <a:moveTo>
                    <a:pt x="51" y="7664"/>
                  </a:moveTo>
                  <a:cubicBezTo>
                    <a:pt x="33" y="7664"/>
                    <a:pt x="17" y="7654"/>
                    <a:pt x="8" y="7638"/>
                  </a:cubicBezTo>
                  <a:cubicBezTo>
                    <a:pt x="0" y="7622"/>
                    <a:pt x="2" y="7602"/>
                    <a:pt x="13" y="7588"/>
                  </a:cubicBezTo>
                  <a:lnTo>
                    <a:pt x="5738" y="20"/>
                  </a:lnTo>
                  <a:cubicBezTo>
                    <a:pt x="5747" y="8"/>
                    <a:pt x="5761" y="0"/>
                    <a:pt x="5776" y="0"/>
                  </a:cubicBezTo>
                  <a:lnTo>
                    <a:pt x="28675" y="0"/>
                  </a:lnTo>
                  <a:cubicBezTo>
                    <a:pt x="28694" y="0"/>
                    <a:pt x="28710" y="11"/>
                    <a:pt x="28718" y="27"/>
                  </a:cubicBezTo>
                  <a:cubicBezTo>
                    <a:pt x="28727" y="43"/>
                    <a:pt x="28725" y="63"/>
                    <a:pt x="28714" y="77"/>
                  </a:cubicBezTo>
                  <a:lnTo>
                    <a:pt x="22989" y="7645"/>
                  </a:lnTo>
                  <a:cubicBezTo>
                    <a:pt x="22980" y="7657"/>
                    <a:pt x="22966" y="7664"/>
                    <a:pt x="22951" y="7664"/>
                  </a:cubicBezTo>
                  <a:lnTo>
                    <a:pt x="51" y="7664"/>
                  </a:lnTo>
                  <a:close/>
                  <a:moveTo>
                    <a:pt x="22951" y="7568"/>
                  </a:moveTo>
                  <a:lnTo>
                    <a:pt x="22912" y="7588"/>
                  </a:lnTo>
                  <a:lnTo>
                    <a:pt x="28637" y="20"/>
                  </a:lnTo>
                  <a:lnTo>
                    <a:pt x="28675" y="96"/>
                  </a:lnTo>
                  <a:lnTo>
                    <a:pt x="5776" y="96"/>
                  </a:lnTo>
                  <a:lnTo>
                    <a:pt x="5815" y="77"/>
                  </a:lnTo>
                  <a:lnTo>
                    <a:pt x="90" y="7645"/>
                  </a:lnTo>
                  <a:lnTo>
                    <a:pt x="51" y="7568"/>
                  </a:lnTo>
                  <a:lnTo>
                    <a:pt x="22951" y="7568"/>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29" name="Freeform 20"/>
            <p:cNvSpPr>
              <a:spLocks/>
            </p:cNvSpPr>
            <p:nvPr/>
          </p:nvSpPr>
          <p:spPr bwMode="auto">
            <a:xfrm>
              <a:off x="2447" y="2421"/>
              <a:ext cx="307" cy="430"/>
            </a:xfrm>
            <a:custGeom>
              <a:avLst/>
              <a:gdLst>
                <a:gd name="T0" fmla="*/ 32 w 307"/>
                <a:gd name="T1" fmla="*/ 430 h 430"/>
                <a:gd name="T2" fmla="*/ 307 w 307"/>
                <a:gd name="T3" fmla="*/ 19 h 430"/>
                <a:gd name="T4" fmla="*/ 275 w 307"/>
                <a:gd name="T5" fmla="*/ 0 h 430"/>
                <a:gd name="T6" fmla="*/ 0 w 307"/>
                <a:gd name="T7" fmla="*/ 412 h 430"/>
                <a:gd name="T8" fmla="*/ 32 w 307"/>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7" h="430">
                  <a:moveTo>
                    <a:pt x="32" y="430"/>
                  </a:moveTo>
                  <a:lnTo>
                    <a:pt x="307" y="19"/>
                  </a:lnTo>
                  <a:lnTo>
                    <a:pt x="275"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0" name="Freeform 21"/>
            <p:cNvSpPr>
              <a:spLocks/>
            </p:cNvSpPr>
            <p:nvPr/>
          </p:nvSpPr>
          <p:spPr bwMode="auto">
            <a:xfrm>
              <a:off x="2337" y="2628"/>
              <a:ext cx="1215" cy="139"/>
            </a:xfrm>
            <a:custGeom>
              <a:avLst/>
              <a:gdLst>
                <a:gd name="T0" fmla="*/ 0 w 20860"/>
                <a:gd name="T1" fmla="*/ 0 h 2568"/>
                <a:gd name="T2" fmla="*/ 0 w 20860"/>
                <a:gd name="T3" fmla="*/ 0 h 2568"/>
                <a:gd name="T4" fmla="*/ 0 w 20860"/>
                <a:gd name="T5" fmla="*/ 0 h 2568"/>
                <a:gd name="T6" fmla="*/ 0 w 20860"/>
                <a:gd name="T7" fmla="*/ 0 h 2568"/>
                <a:gd name="T8" fmla="*/ 0 w 20860"/>
                <a:gd name="T9" fmla="*/ 0 h 2568"/>
                <a:gd name="T10" fmla="*/ 0 w 20860"/>
                <a:gd name="T11" fmla="*/ 0 h 2568"/>
                <a:gd name="T12" fmla="*/ 0 w 20860"/>
                <a:gd name="T13" fmla="*/ 0 h 2568"/>
                <a:gd name="T14" fmla="*/ 0 w 20860"/>
                <a:gd name="T15" fmla="*/ 0 h 2568"/>
                <a:gd name="T16" fmla="*/ 0 w 20860"/>
                <a:gd name="T17" fmla="*/ 0 h 2568"/>
                <a:gd name="T18" fmla="*/ 0 w 20860"/>
                <a:gd name="T19" fmla="*/ 0 h 2568"/>
                <a:gd name="T20" fmla="*/ 0 w 20860"/>
                <a:gd name="T21" fmla="*/ 0 h 2568"/>
                <a:gd name="T22" fmla="*/ 0 w 20860"/>
                <a:gd name="T23" fmla="*/ 0 h 2568"/>
                <a:gd name="T24" fmla="*/ 0 w 20860"/>
                <a:gd name="T25" fmla="*/ 0 h 2568"/>
                <a:gd name="T26" fmla="*/ 0 w 20860"/>
                <a:gd name="T27" fmla="*/ 0 h 2568"/>
                <a:gd name="T28" fmla="*/ 0 w 20860"/>
                <a:gd name="T29" fmla="*/ 0 h 2568"/>
                <a:gd name="T30" fmla="*/ 0 w 20860"/>
                <a:gd name="T31" fmla="*/ 0 h 2568"/>
                <a:gd name="T32" fmla="*/ 0 w 20860"/>
                <a:gd name="T33" fmla="*/ 0 h 2568"/>
                <a:gd name="T34" fmla="*/ 0 w 20860"/>
                <a:gd name="T35" fmla="*/ 0 h 2568"/>
                <a:gd name="T36" fmla="*/ 0 w 20860"/>
                <a:gd name="T37" fmla="*/ 0 h 2568"/>
                <a:gd name="T38" fmla="*/ 0 w 20860"/>
                <a:gd name="T39" fmla="*/ 0 h 2568"/>
                <a:gd name="T40" fmla="*/ 0 w 20860"/>
                <a:gd name="T41" fmla="*/ 0 h 2568"/>
                <a:gd name="T42" fmla="*/ 0 w 20860"/>
                <a:gd name="T43" fmla="*/ 0 h 2568"/>
                <a:gd name="T44" fmla="*/ 0 w 20860"/>
                <a:gd name="T45" fmla="*/ 0 h 2568"/>
                <a:gd name="T46" fmla="*/ 0 w 20860"/>
                <a:gd name="T47" fmla="*/ 0 h 2568"/>
                <a:gd name="T48" fmla="*/ 0 w 20860"/>
                <a:gd name="T49" fmla="*/ 0 h 2568"/>
                <a:gd name="T50" fmla="*/ 0 w 20860"/>
                <a:gd name="T51" fmla="*/ 0 h 2568"/>
                <a:gd name="T52" fmla="*/ 0 w 20860"/>
                <a:gd name="T53" fmla="*/ 0 h 2568"/>
                <a:gd name="T54" fmla="*/ 0 w 20860"/>
                <a:gd name="T55" fmla="*/ 0 h 2568"/>
                <a:gd name="T56" fmla="*/ 0 w 20860"/>
                <a:gd name="T57" fmla="*/ 0 h 2568"/>
                <a:gd name="T58" fmla="*/ 0 w 20860"/>
                <a:gd name="T59" fmla="*/ 0 h 2568"/>
                <a:gd name="T60" fmla="*/ 0 w 20860"/>
                <a:gd name="T61" fmla="*/ 0 h 2568"/>
                <a:gd name="T62" fmla="*/ 0 w 20860"/>
                <a:gd name="T63" fmla="*/ 0 h 2568"/>
                <a:gd name="T64" fmla="*/ 0 w 20860"/>
                <a:gd name="T65" fmla="*/ 0 h 2568"/>
                <a:gd name="T66" fmla="*/ 0 w 20860"/>
                <a:gd name="T67" fmla="*/ 0 h 2568"/>
                <a:gd name="T68" fmla="*/ 0 w 20860"/>
                <a:gd name="T69" fmla="*/ 0 h 2568"/>
                <a:gd name="T70" fmla="*/ 0 w 20860"/>
                <a:gd name="T71" fmla="*/ 0 h 2568"/>
                <a:gd name="T72" fmla="*/ 0 w 20860"/>
                <a:gd name="T73" fmla="*/ 0 h 2568"/>
                <a:gd name="T74" fmla="*/ 0 w 20860"/>
                <a:gd name="T75" fmla="*/ 0 h 2568"/>
                <a:gd name="T76" fmla="*/ 0 w 20860"/>
                <a:gd name="T77" fmla="*/ 0 h 2568"/>
                <a:gd name="T78" fmla="*/ 0 w 20860"/>
                <a:gd name="T79" fmla="*/ 0 h 2568"/>
                <a:gd name="T80" fmla="*/ 0 w 20860"/>
                <a:gd name="T81" fmla="*/ 0 h 2568"/>
                <a:gd name="T82" fmla="*/ 0 w 20860"/>
                <a:gd name="T83" fmla="*/ 0 h 2568"/>
                <a:gd name="T84" fmla="*/ 0 w 20860"/>
                <a:gd name="T85" fmla="*/ 0 h 2568"/>
                <a:gd name="T86" fmla="*/ 0 w 20860"/>
                <a:gd name="T87" fmla="*/ 0 h 2568"/>
                <a:gd name="T88" fmla="*/ 0 w 20860"/>
                <a:gd name="T89" fmla="*/ 0 h 2568"/>
                <a:gd name="T90" fmla="*/ 0 w 20860"/>
                <a:gd name="T91" fmla="*/ 0 h 2568"/>
                <a:gd name="T92" fmla="*/ 0 w 20860"/>
                <a:gd name="T93" fmla="*/ 0 h 2568"/>
                <a:gd name="T94" fmla="*/ 0 w 20860"/>
                <a:gd name="T95" fmla="*/ 0 h 2568"/>
                <a:gd name="T96" fmla="*/ 0 w 20860"/>
                <a:gd name="T97" fmla="*/ 0 h 2568"/>
                <a:gd name="T98" fmla="*/ 0 w 20860"/>
                <a:gd name="T99" fmla="*/ 0 h 2568"/>
                <a:gd name="T100" fmla="*/ 0 w 20860"/>
                <a:gd name="T101" fmla="*/ 0 h 2568"/>
                <a:gd name="T102" fmla="*/ 0 w 20860"/>
                <a:gd name="T103" fmla="*/ 0 h 2568"/>
                <a:gd name="T104" fmla="*/ 0 w 20860"/>
                <a:gd name="T105" fmla="*/ 0 h 2568"/>
                <a:gd name="T106" fmla="*/ 0 w 20860"/>
                <a:gd name="T107" fmla="*/ 0 h 25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860" h="2568">
                  <a:moveTo>
                    <a:pt x="3" y="0"/>
                  </a:moveTo>
                  <a:lnTo>
                    <a:pt x="923" y="7"/>
                  </a:lnTo>
                  <a:lnTo>
                    <a:pt x="1838" y="25"/>
                  </a:lnTo>
                  <a:lnTo>
                    <a:pt x="2739" y="57"/>
                  </a:lnTo>
                  <a:lnTo>
                    <a:pt x="3182" y="76"/>
                  </a:lnTo>
                  <a:lnTo>
                    <a:pt x="3618" y="98"/>
                  </a:lnTo>
                  <a:lnTo>
                    <a:pt x="4048" y="123"/>
                  </a:lnTo>
                  <a:lnTo>
                    <a:pt x="4469" y="150"/>
                  </a:lnTo>
                  <a:lnTo>
                    <a:pt x="4881" y="179"/>
                  </a:lnTo>
                  <a:lnTo>
                    <a:pt x="5283" y="210"/>
                  </a:lnTo>
                  <a:lnTo>
                    <a:pt x="5676" y="244"/>
                  </a:lnTo>
                  <a:lnTo>
                    <a:pt x="6054" y="279"/>
                  </a:lnTo>
                  <a:lnTo>
                    <a:pt x="6422" y="316"/>
                  </a:lnTo>
                  <a:lnTo>
                    <a:pt x="6776" y="355"/>
                  </a:lnTo>
                  <a:lnTo>
                    <a:pt x="7116" y="397"/>
                  </a:lnTo>
                  <a:lnTo>
                    <a:pt x="7440" y="439"/>
                  </a:lnTo>
                  <a:lnTo>
                    <a:pt x="7749" y="483"/>
                  </a:lnTo>
                  <a:lnTo>
                    <a:pt x="8041" y="528"/>
                  </a:lnTo>
                  <a:lnTo>
                    <a:pt x="8314" y="575"/>
                  </a:lnTo>
                  <a:lnTo>
                    <a:pt x="8570" y="623"/>
                  </a:lnTo>
                  <a:lnTo>
                    <a:pt x="8805" y="672"/>
                  </a:lnTo>
                  <a:lnTo>
                    <a:pt x="9021" y="723"/>
                  </a:lnTo>
                  <a:lnTo>
                    <a:pt x="9216" y="773"/>
                  </a:lnTo>
                  <a:lnTo>
                    <a:pt x="9390" y="826"/>
                  </a:lnTo>
                  <a:lnTo>
                    <a:pt x="9469" y="852"/>
                  </a:lnTo>
                  <a:lnTo>
                    <a:pt x="9543" y="880"/>
                  </a:lnTo>
                  <a:lnTo>
                    <a:pt x="9611" y="908"/>
                  </a:lnTo>
                  <a:lnTo>
                    <a:pt x="9674" y="936"/>
                  </a:lnTo>
                  <a:lnTo>
                    <a:pt x="9733" y="967"/>
                  </a:lnTo>
                  <a:lnTo>
                    <a:pt x="9783" y="997"/>
                  </a:lnTo>
                  <a:lnTo>
                    <a:pt x="9829" y="1028"/>
                  </a:lnTo>
                  <a:lnTo>
                    <a:pt x="9874" y="1066"/>
                  </a:lnTo>
                  <a:lnTo>
                    <a:pt x="9909" y="1101"/>
                  </a:lnTo>
                  <a:cubicBezTo>
                    <a:pt x="9915" y="1108"/>
                    <a:pt x="9921" y="1115"/>
                    <a:pt x="9926" y="1122"/>
                  </a:cubicBezTo>
                  <a:lnTo>
                    <a:pt x="9944" y="1149"/>
                  </a:lnTo>
                  <a:cubicBezTo>
                    <a:pt x="9950" y="1158"/>
                    <a:pt x="9955" y="1168"/>
                    <a:pt x="9959" y="1179"/>
                  </a:cubicBezTo>
                  <a:lnTo>
                    <a:pt x="9969" y="1205"/>
                  </a:lnTo>
                  <a:cubicBezTo>
                    <a:pt x="9973" y="1215"/>
                    <a:pt x="9976" y="1226"/>
                    <a:pt x="9978" y="1237"/>
                  </a:cubicBezTo>
                  <a:lnTo>
                    <a:pt x="9982" y="1264"/>
                  </a:lnTo>
                  <a:lnTo>
                    <a:pt x="9986" y="1291"/>
                  </a:lnTo>
                  <a:lnTo>
                    <a:pt x="9973" y="1250"/>
                  </a:lnTo>
                  <a:lnTo>
                    <a:pt x="9985" y="1276"/>
                  </a:lnTo>
                  <a:lnTo>
                    <a:pt x="9970" y="1249"/>
                  </a:lnTo>
                  <a:lnTo>
                    <a:pt x="9990" y="1276"/>
                  </a:lnTo>
                  <a:lnTo>
                    <a:pt x="9973" y="1257"/>
                  </a:lnTo>
                  <a:lnTo>
                    <a:pt x="10000" y="1283"/>
                  </a:lnTo>
                  <a:lnTo>
                    <a:pt x="10020" y="1296"/>
                  </a:lnTo>
                  <a:lnTo>
                    <a:pt x="10053" y="1317"/>
                  </a:lnTo>
                  <a:lnTo>
                    <a:pt x="10093" y="1337"/>
                  </a:lnTo>
                  <a:lnTo>
                    <a:pt x="10143" y="1359"/>
                  </a:lnTo>
                  <a:lnTo>
                    <a:pt x="10201" y="1383"/>
                  </a:lnTo>
                  <a:lnTo>
                    <a:pt x="10267" y="1407"/>
                  </a:lnTo>
                  <a:lnTo>
                    <a:pt x="10341" y="1431"/>
                  </a:lnTo>
                  <a:lnTo>
                    <a:pt x="10421" y="1456"/>
                  </a:lnTo>
                  <a:lnTo>
                    <a:pt x="10508" y="1480"/>
                  </a:lnTo>
                  <a:lnTo>
                    <a:pt x="10605" y="1506"/>
                  </a:lnTo>
                  <a:lnTo>
                    <a:pt x="10705" y="1530"/>
                  </a:lnTo>
                  <a:lnTo>
                    <a:pt x="10813" y="1554"/>
                  </a:lnTo>
                  <a:lnTo>
                    <a:pt x="10927" y="1579"/>
                  </a:lnTo>
                  <a:lnTo>
                    <a:pt x="11047" y="1602"/>
                  </a:lnTo>
                  <a:lnTo>
                    <a:pt x="11307" y="1650"/>
                  </a:lnTo>
                  <a:lnTo>
                    <a:pt x="11588" y="1698"/>
                  </a:lnTo>
                  <a:lnTo>
                    <a:pt x="11890" y="1743"/>
                  </a:lnTo>
                  <a:lnTo>
                    <a:pt x="12213" y="1788"/>
                  </a:lnTo>
                  <a:lnTo>
                    <a:pt x="12556" y="1832"/>
                  </a:lnTo>
                  <a:lnTo>
                    <a:pt x="12917" y="1873"/>
                  </a:lnTo>
                  <a:lnTo>
                    <a:pt x="13294" y="1913"/>
                  </a:lnTo>
                  <a:lnTo>
                    <a:pt x="13689" y="1952"/>
                  </a:lnTo>
                  <a:lnTo>
                    <a:pt x="14098" y="1989"/>
                  </a:lnTo>
                  <a:lnTo>
                    <a:pt x="14522" y="2025"/>
                  </a:lnTo>
                  <a:lnTo>
                    <a:pt x="14959" y="2058"/>
                  </a:lnTo>
                  <a:lnTo>
                    <a:pt x="15409" y="2089"/>
                  </a:lnTo>
                  <a:lnTo>
                    <a:pt x="15869" y="2118"/>
                  </a:lnTo>
                  <a:lnTo>
                    <a:pt x="16339" y="2145"/>
                  </a:lnTo>
                  <a:lnTo>
                    <a:pt x="16819" y="2169"/>
                  </a:lnTo>
                  <a:lnTo>
                    <a:pt x="17306" y="2191"/>
                  </a:lnTo>
                  <a:lnTo>
                    <a:pt x="17800" y="2210"/>
                  </a:lnTo>
                  <a:lnTo>
                    <a:pt x="18302" y="2227"/>
                  </a:lnTo>
                  <a:lnTo>
                    <a:pt x="18808" y="2241"/>
                  </a:lnTo>
                  <a:lnTo>
                    <a:pt x="19830" y="2258"/>
                  </a:lnTo>
                  <a:lnTo>
                    <a:pt x="20860" y="2264"/>
                  </a:lnTo>
                  <a:lnTo>
                    <a:pt x="20859" y="2568"/>
                  </a:lnTo>
                  <a:lnTo>
                    <a:pt x="19825" y="2562"/>
                  </a:lnTo>
                  <a:lnTo>
                    <a:pt x="18799" y="2544"/>
                  </a:lnTo>
                  <a:lnTo>
                    <a:pt x="18291" y="2530"/>
                  </a:lnTo>
                  <a:lnTo>
                    <a:pt x="17789" y="2513"/>
                  </a:lnTo>
                  <a:lnTo>
                    <a:pt x="17293" y="2494"/>
                  </a:lnTo>
                  <a:lnTo>
                    <a:pt x="16804" y="2472"/>
                  </a:lnTo>
                  <a:lnTo>
                    <a:pt x="16322" y="2448"/>
                  </a:lnTo>
                  <a:lnTo>
                    <a:pt x="15850" y="2421"/>
                  </a:lnTo>
                  <a:lnTo>
                    <a:pt x="15388" y="2392"/>
                  </a:lnTo>
                  <a:lnTo>
                    <a:pt x="14936" y="2361"/>
                  </a:lnTo>
                  <a:lnTo>
                    <a:pt x="14497" y="2328"/>
                  </a:lnTo>
                  <a:lnTo>
                    <a:pt x="14071" y="2292"/>
                  </a:lnTo>
                  <a:lnTo>
                    <a:pt x="13660" y="2255"/>
                  </a:lnTo>
                  <a:lnTo>
                    <a:pt x="13263" y="2216"/>
                  </a:lnTo>
                  <a:lnTo>
                    <a:pt x="12882" y="2175"/>
                  </a:lnTo>
                  <a:lnTo>
                    <a:pt x="12517" y="2133"/>
                  </a:lnTo>
                  <a:lnTo>
                    <a:pt x="12172" y="2089"/>
                  </a:lnTo>
                  <a:lnTo>
                    <a:pt x="11845" y="2044"/>
                  </a:lnTo>
                  <a:lnTo>
                    <a:pt x="11537" y="1997"/>
                  </a:lnTo>
                  <a:lnTo>
                    <a:pt x="11252" y="1949"/>
                  </a:lnTo>
                  <a:lnTo>
                    <a:pt x="10988" y="1901"/>
                  </a:lnTo>
                  <a:lnTo>
                    <a:pt x="10863" y="1876"/>
                  </a:lnTo>
                  <a:lnTo>
                    <a:pt x="10746" y="1851"/>
                  </a:lnTo>
                  <a:lnTo>
                    <a:pt x="10634" y="1825"/>
                  </a:lnTo>
                  <a:lnTo>
                    <a:pt x="10526" y="1799"/>
                  </a:lnTo>
                  <a:lnTo>
                    <a:pt x="10429" y="1773"/>
                  </a:lnTo>
                  <a:lnTo>
                    <a:pt x="10332" y="1747"/>
                  </a:lnTo>
                  <a:lnTo>
                    <a:pt x="10244" y="1720"/>
                  </a:lnTo>
                  <a:lnTo>
                    <a:pt x="10162" y="1692"/>
                  </a:lnTo>
                  <a:lnTo>
                    <a:pt x="10086" y="1664"/>
                  </a:lnTo>
                  <a:lnTo>
                    <a:pt x="10016" y="1636"/>
                  </a:lnTo>
                  <a:lnTo>
                    <a:pt x="9952" y="1606"/>
                  </a:lnTo>
                  <a:lnTo>
                    <a:pt x="9892" y="1574"/>
                  </a:lnTo>
                  <a:lnTo>
                    <a:pt x="9839" y="1540"/>
                  </a:lnTo>
                  <a:lnTo>
                    <a:pt x="9789" y="1502"/>
                  </a:lnTo>
                  <a:lnTo>
                    <a:pt x="9762" y="1476"/>
                  </a:lnTo>
                  <a:cubicBezTo>
                    <a:pt x="9756" y="1470"/>
                    <a:pt x="9750" y="1464"/>
                    <a:pt x="9745" y="1457"/>
                  </a:cubicBezTo>
                  <a:lnTo>
                    <a:pt x="9725" y="1430"/>
                  </a:lnTo>
                  <a:cubicBezTo>
                    <a:pt x="9719" y="1422"/>
                    <a:pt x="9714" y="1413"/>
                    <a:pt x="9709" y="1403"/>
                  </a:cubicBezTo>
                  <a:lnTo>
                    <a:pt x="9697" y="1377"/>
                  </a:lnTo>
                  <a:cubicBezTo>
                    <a:pt x="9691" y="1364"/>
                    <a:pt x="9687" y="1350"/>
                    <a:pt x="9685" y="1336"/>
                  </a:cubicBezTo>
                  <a:lnTo>
                    <a:pt x="9681" y="1309"/>
                  </a:lnTo>
                  <a:lnTo>
                    <a:pt x="9677" y="1282"/>
                  </a:lnTo>
                  <a:lnTo>
                    <a:pt x="9686" y="1314"/>
                  </a:lnTo>
                  <a:lnTo>
                    <a:pt x="9676" y="1288"/>
                  </a:lnTo>
                  <a:lnTo>
                    <a:pt x="9691" y="1318"/>
                  </a:lnTo>
                  <a:lnTo>
                    <a:pt x="9673" y="1291"/>
                  </a:lnTo>
                  <a:lnTo>
                    <a:pt x="9690" y="1312"/>
                  </a:lnTo>
                  <a:lnTo>
                    <a:pt x="9675" y="1295"/>
                  </a:lnTo>
                  <a:lnTo>
                    <a:pt x="9658" y="1279"/>
                  </a:lnTo>
                  <a:lnTo>
                    <a:pt x="9628" y="1258"/>
                  </a:lnTo>
                  <a:lnTo>
                    <a:pt x="9590" y="1236"/>
                  </a:lnTo>
                  <a:lnTo>
                    <a:pt x="9547" y="1213"/>
                  </a:lnTo>
                  <a:lnTo>
                    <a:pt x="9495" y="1189"/>
                  </a:lnTo>
                  <a:lnTo>
                    <a:pt x="9438" y="1165"/>
                  </a:lnTo>
                  <a:lnTo>
                    <a:pt x="9372" y="1141"/>
                  </a:lnTo>
                  <a:lnTo>
                    <a:pt x="9301" y="1117"/>
                  </a:lnTo>
                  <a:lnTo>
                    <a:pt x="9139" y="1068"/>
                  </a:lnTo>
                  <a:lnTo>
                    <a:pt x="8952" y="1018"/>
                  </a:lnTo>
                  <a:lnTo>
                    <a:pt x="8744" y="969"/>
                  </a:lnTo>
                  <a:lnTo>
                    <a:pt x="8513" y="922"/>
                  </a:lnTo>
                  <a:lnTo>
                    <a:pt x="8263" y="874"/>
                  </a:lnTo>
                  <a:lnTo>
                    <a:pt x="7994" y="829"/>
                  </a:lnTo>
                  <a:lnTo>
                    <a:pt x="7706" y="784"/>
                  </a:lnTo>
                  <a:lnTo>
                    <a:pt x="7401" y="740"/>
                  </a:lnTo>
                  <a:lnTo>
                    <a:pt x="7079" y="698"/>
                  </a:lnTo>
                  <a:lnTo>
                    <a:pt x="6743" y="658"/>
                  </a:lnTo>
                  <a:lnTo>
                    <a:pt x="6391" y="619"/>
                  </a:lnTo>
                  <a:lnTo>
                    <a:pt x="6026" y="582"/>
                  </a:lnTo>
                  <a:lnTo>
                    <a:pt x="5649" y="547"/>
                  </a:lnTo>
                  <a:lnTo>
                    <a:pt x="5260" y="513"/>
                  </a:lnTo>
                  <a:lnTo>
                    <a:pt x="4860" y="482"/>
                  </a:lnTo>
                  <a:lnTo>
                    <a:pt x="4450" y="453"/>
                  </a:lnTo>
                  <a:lnTo>
                    <a:pt x="4031" y="426"/>
                  </a:lnTo>
                  <a:lnTo>
                    <a:pt x="3603" y="401"/>
                  </a:lnTo>
                  <a:lnTo>
                    <a:pt x="3169" y="379"/>
                  </a:lnTo>
                  <a:lnTo>
                    <a:pt x="2728" y="360"/>
                  </a:lnTo>
                  <a:lnTo>
                    <a:pt x="1832" y="329"/>
                  </a:lnTo>
                  <a:lnTo>
                    <a:pt x="920" y="311"/>
                  </a:lnTo>
                  <a:lnTo>
                    <a:pt x="0" y="304"/>
                  </a:lnTo>
                  <a:lnTo>
                    <a:pt x="3" y="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1" name="Freeform 22"/>
            <p:cNvSpPr>
              <a:spLocks/>
            </p:cNvSpPr>
            <p:nvPr/>
          </p:nvSpPr>
          <p:spPr bwMode="auto">
            <a:xfrm>
              <a:off x="2252" y="2504"/>
              <a:ext cx="1503" cy="263"/>
            </a:xfrm>
            <a:custGeom>
              <a:avLst/>
              <a:gdLst>
                <a:gd name="T0" fmla="*/ 0 w 25812"/>
                <a:gd name="T1" fmla="*/ 0 h 4842"/>
                <a:gd name="T2" fmla="*/ 0 w 25812"/>
                <a:gd name="T3" fmla="*/ 0 h 4842"/>
                <a:gd name="T4" fmla="*/ 0 w 25812"/>
                <a:gd name="T5" fmla="*/ 0 h 4842"/>
                <a:gd name="T6" fmla="*/ 0 w 25812"/>
                <a:gd name="T7" fmla="*/ 0 h 4842"/>
                <a:gd name="T8" fmla="*/ 0 w 25812"/>
                <a:gd name="T9" fmla="*/ 0 h 4842"/>
                <a:gd name="T10" fmla="*/ 0 w 25812"/>
                <a:gd name="T11" fmla="*/ 0 h 4842"/>
                <a:gd name="T12" fmla="*/ 0 w 25812"/>
                <a:gd name="T13" fmla="*/ 0 h 4842"/>
                <a:gd name="T14" fmla="*/ 0 w 25812"/>
                <a:gd name="T15" fmla="*/ 0 h 4842"/>
                <a:gd name="T16" fmla="*/ 0 w 25812"/>
                <a:gd name="T17" fmla="*/ 0 h 4842"/>
                <a:gd name="T18" fmla="*/ 0 w 25812"/>
                <a:gd name="T19" fmla="*/ 0 h 4842"/>
                <a:gd name="T20" fmla="*/ 0 w 25812"/>
                <a:gd name="T21" fmla="*/ 0 h 4842"/>
                <a:gd name="T22" fmla="*/ 0 w 25812"/>
                <a:gd name="T23" fmla="*/ 0 h 4842"/>
                <a:gd name="T24" fmla="*/ 0 w 25812"/>
                <a:gd name="T25" fmla="*/ 0 h 4842"/>
                <a:gd name="T26" fmla="*/ 0 w 25812"/>
                <a:gd name="T27" fmla="*/ 0 h 4842"/>
                <a:gd name="T28" fmla="*/ 0 w 25812"/>
                <a:gd name="T29" fmla="*/ 0 h 4842"/>
                <a:gd name="T30" fmla="*/ 0 w 25812"/>
                <a:gd name="T31" fmla="*/ 0 h 4842"/>
                <a:gd name="T32" fmla="*/ 0 w 25812"/>
                <a:gd name="T33" fmla="*/ 0 h 4842"/>
                <a:gd name="T34" fmla="*/ 0 w 25812"/>
                <a:gd name="T35" fmla="*/ 0 h 4842"/>
                <a:gd name="T36" fmla="*/ 0 w 25812"/>
                <a:gd name="T37" fmla="*/ 0 h 4842"/>
                <a:gd name="T38" fmla="*/ 0 w 25812"/>
                <a:gd name="T39" fmla="*/ 0 h 4842"/>
                <a:gd name="T40" fmla="*/ 0 w 25812"/>
                <a:gd name="T41" fmla="*/ 0 h 4842"/>
                <a:gd name="T42" fmla="*/ 0 w 25812"/>
                <a:gd name="T43" fmla="*/ 0 h 4842"/>
                <a:gd name="T44" fmla="*/ 0 w 25812"/>
                <a:gd name="T45" fmla="*/ 0 h 4842"/>
                <a:gd name="T46" fmla="*/ 0 w 25812"/>
                <a:gd name="T47" fmla="*/ 0 h 4842"/>
                <a:gd name="T48" fmla="*/ 0 w 25812"/>
                <a:gd name="T49" fmla="*/ 0 h 4842"/>
                <a:gd name="T50" fmla="*/ 0 w 25812"/>
                <a:gd name="T51" fmla="*/ 0 h 4842"/>
                <a:gd name="T52" fmla="*/ 0 w 25812"/>
                <a:gd name="T53" fmla="*/ 0 h 4842"/>
                <a:gd name="T54" fmla="*/ 0 w 25812"/>
                <a:gd name="T55" fmla="*/ 0 h 4842"/>
                <a:gd name="T56" fmla="*/ 0 w 25812"/>
                <a:gd name="T57" fmla="*/ 0 h 4842"/>
                <a:gd name="T58" fmla="*/ 0 w 25812"/>
                <a:gd name="T59" fmla="*/ 0 h 4842"/>
                <a:gd name="T60" fmla="*/ 0 w 25812"/>
                <a:gd name="T61" fmla="*/ 0 h 4842"/>
                <a:gd name="T62" fmla="*/ 0 w 25812"/>
                <a:gd name="T63" fmla="*/ 0 h 4842"/>
                <a:gd name="T64" fmla="*/ 0 w 25812"/>
                <a:gd name="T65" fmla="*/ 0 h 4842"/>
                <a:gd name="T66" fmla="*/ 0 w 25812"/>
                <a:gd name="T67" fmla="*/ 0 h 4842"/>
                <a:gd name="T68" fmla="*/ 0 w 25812"/>
                <a:gd name="T69" fmla="*/ 0 h 4842"/>
                <a:gd name="T70" fmla="*/ 0 w 25812"/>
                <a:gd name="T71" fmla="*/ 0 h 4842"/>
                <a:gd name="T72" fmla="*/ 0 w 25812"/>
                <a:gd name="T73" fmla="*/ 0 h 4842"/>
                <a:gd name="T74" fmla="*/ 0 w 25812"/>
                <a:gd name="T75" fmla="*/ 0 h 4842"/>
                <a:gd name="T76" fmla="*/ 0 w 25812"/>
                <a:gd name="T77" fmla="*/ 0 h 4842"/>
                <a:gd name="T78" fmla="*/ 0 w 25812"/>
                <a:gd name="T79" fmla="*/ 0 h 4842"/>
                <a:gd name="T80" fmla="*/ 0 w 25812"/>
                <a:gd name="T81" fmla="*/ 0 h 4842"/>
                <a:gd name="T82" fmla="*/ 0 w 25812"/>
                <a:gd name="T83" fmla="*/ 0 h 4842"/>
                <a:gd name="T84" fmla="*/ 0 w 25812"/>
                <a:gd name="T85" fmla="*/ 0 h 4842"/>
                <a:gd name="T86" fmla="*/ 0 w 25812"/>
                <a:gd name="T87" fmla="*/ 0 h 4842"/>
                <a:gd name="T88" fmla="*/ 0 w 25812"/>
                <a:gd name="T89" fmla="*/ 0 h 4842"/>
                <a:gd name="T90" fmla="*/ 0 w 25812"/>
                <a:gd name="T91" fmla="*/ 0 h 4842"/>
                <a:gd name="T92" fmla="*/ 0 w 25812"/>
                <a:gd name="T93" fmla="*/ 0 h 4842"/>
                <a:gd name="T94" fmla="*/ 0 w 25812"/>
                <a:gd name="T95" fmla="*/ 0 h 4842"/>
                <a:gd name="T96" fmla="*/ 0 w 25812"/>
                <a:gd name="T97" fmla="*/ 0 h 4842"/>
                <a:gd name="T98" fmla="*/ 0 w 25812"/>
                <a:gd name="T99" fmla="*/ 0 h 4842"/>
                <a:gd name="T100" fmla="*/ 0 w 25812"/>
                <a:gd name="T101" fmla="*/ 0 h 4842"/>
                <a:gd name="T102" fmla="*/ 0 w 25812"/>
                <a:gd name="T103" fmla="*/ 0 h 4842"/>
                <a:gd name="T104" fmla="*/ 0 w 25812"/>
                <a:gd name="T105" fmla="*/ 0 h 4842"/>
                <a:gd name="T106" fmla="*/ 0 w 25812"/>
                <a:gd name="T107" fmla="*/ 0 h 4842"/>
                <a:gd name="T108" fmla="*/ 0 w 25812"/>
                <a:gd name="T109" fmla="*/ 0 h 4842"/>
                <a:gd name="T110" fmla="*/ 0 w 25812"/>
                <a:gd name="T111" fmla="*/ 0 h 4842"/>
                <a:gd name="T112" fmla="*/ 0 w 25812"/>
                <a:gd name="T113" fmla="*/ 0 h 4842"/>
                <a:gd name="T114" fmla="*/ 0 w 25812"/>
                <a:gd name="T115" fmla="*/ 0 h 4842"/>
                <a:gd name="T116" fmla="*/ 0 w 25812"/>
                <a:gd name="T117" fmla="*/ 0 h 4842"/>
                <a:gd name="T118" fmla="*/ 0 w 25812"/>
                <a:gd name="T119" fmla="*/ 0 h 4842"/>
                <a:gd name="T120" fmla="*/ 0 w 25812"/>
                <a:gd name="T121" fmla="*/ 0 h 4842"/>
                <a:gd name="T122" fmla="*/ 0 w 25812"/>
                <a:gd name="T123" fmla="*/ 0 h 48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812" h="4842">
                  <a:moveTo>
                    <a:pt x="1" y="4842"/>
                  </a:moveTo>
                  <a:lnTo>
                    <a:pt x="606" y="4839"/>
                  </a:lnTo>
                  <a:lnTo>
                    <a:pt x="1212" y="4829"/>
                  </a:lnTo>
                  <a:lnTo>
                    <a:pt x="1815" y="4813"/>
                  </a:lnTo>
                  <a:lnTo>
                    <a:pt x="2414" y="4791"/>
                  </a:lnTo>
                  <a:lnTo>
                    <a:pt x="3009" y="4763"/>
                  </a:lnTo>
                  <a:lnTo>
                    <a:pt x="3597" y="4730"/>
                  </a:lnTo>
                  <a:lnTo>
                    <a:pt x="4179" y="4691"/>
                  </a:lnTo>
                  <a:lnTo>
                    <a:pt x="4752" y="4647"/>
                  </a:lnTo>
                  <a:lnTo>
                    <a:pt x="5316" y="4598"/>
                  </a:lnTo>
                  <a:lnTo>
                    <a:pt x="5869" y="4544"/>
                  </a:lnTo>
                  <a:lnTo>
                    <a:pt x="6411" y="4486"/>
                  </a:lnTo>
                  <a:lnTo>
                    <a:pt x="6939" y="4422"/>
                  </a:lnTo>
                  <a:lnTo>
                    <a:pt x="7453" y="4356"/>
                  </a:lnTo>
                  <a:lnTo>
                    <a:pt x="7952" y="4285"/>
                  </a:lnTo>
                  <a:lnTo>
                    <a:pt x="8435" y="4210"/>
                  </a:lnTo>
                  <a:lnTo>
                    <a:pt x="8900" y="4131"/>
                  </a:lnTo>
                  <a:lnTo>
                    <a:pt x="9346" y="4050"/>
                  </a:lnTo>
                  <a:lnTo>
                    <a:pt x="9772" y="3966"/>
                  </a:lnTo>
                  <a:lnTo>
                    <a:pt x="10178" y="3877"/>
                  </a:lnTo>
                  <a:lnTo>
                    <a:pt x="10561" y="3786"/>
                  </a:lnTo>
                  <a:lnTo>
                    <a:pt x="10745" y="3740"/>
                  </a:lnTo>
                  <a:lnTo>
                    <a:pt x="10921" y="3693"/>
                  </a:lnTo>
                  <a:lnTo>
                    <a:pt x="11093" y="3645"/>
                  </a:lnTo>
                  <a:lnTo>
                    <a:pt x="11257" y="3598"/>
                  </a:lnTo>
                  <a:lnTo>
                    <a:pt x="11415" y="3549"/>
                  </a:lnTo>
                  <a:lnTo>
                    <a:pt x="11568" y="3499"/>
                  </a:lnTo>
                  <a:lnTo>
                    <a:pt x="11713" y="3449"/>
                  </a:lnTo>
                  <a:lnTo>
                    <a:pt x="11852" y="3398"/>
                  </a:lnTo>
                  <a:lnTo>
                    <a:pt x="11983" y="3347"/>
                  </a:lnTo>
                  <a:lnTo>
                    <a:pt x="12107" y="3296"/>
                  </a:lnTo>
                  <a:lnTo>
                    <a:pt x="12226" y="3243"/>
                  </a:lnTo>
                  <a:lnTo>
                    <a:pt x="12336" y="3191"/>
                  </a:lnTo>
                  <a:lnTo>
                    <a:pt x="12440" y="3136"/>
                  </a:lnTo>
                  <a:lnTo>
                    <a:pt x="12535" y="3083"/>
                  </a:lnTo>
                  <a:lnTo>
                    <a:pt x="12624" y="3027"/>
                  </a:lnTo>
                  <a:lnTo>
                    <a:pt x="12706" y="2970"/>
                  </a:lnTo>
                  <a:lnTo>
                    <a:pt x="12779" y="2914"/>
                  </a:lnTo>
                  <a:lnTo>
                    <a:pt x="12846" y="2853"/>
                  </a:lnTo>
                  <a:lnTo>
                    <a:pt x="12903" y="2794"/>
                  </a:lnTo>
                  <a:lnTo>
                    <a:pt x="12955" y="2728"/>
                  </a:lnTo>
                  <a:lnTo>
                    <a:pt x="12997" y="2661"/>
                  </a:lnTo>
                  <a:lnTo>
                    <a:pt x="13029" y="2590"/>
                  </a:lnTo>
                  <a:cubicBezTo>
                    <a:pt x="13032" y="2583"/>
                    <a:pt x="13034" y="2576"/>
                    <a:pt x="13036" y="2568"/>
                  </a:cubicBezTo>
                  <a:lnTo>
                    <a:pt x="13050" y="2515"/>
                  </a:lnTo>
                  <a:cubicBezTo>
                    <a:pt x="13053" y="2507"/>
                    <a:pt x="13054" y="2499"/>
                    <a:pt x="13055" y="2490"/>
                  </a:cubicBezTo>
                  <a:lnTo>
                    <a:pt x="13060" y="2436"/>
                  </a:lnTo>
                  <a:lnTo>
                    <a:pt x="13065" y="2385"/>
                  </a:lnTo>
                  <a:lnTo>
                    <a:pt x="13060" y="2409"/>
                  </a:lnTo>
                  <a:lnTo>
                    <a:pt x="13074" y="2356"/>
                  </a:lnTo>
                  <a:lnTo>
                    <a:pt x="13067" y="2378"/>
                  </a:lnTo>
                  <a:lnTo>
                    <a:pt x="13090" y="2325"/>
                  </a:lnTo>
                  <a:lnTo>
                    <a:pt x="13113" y="2290"/>
                  </a:lnTo>
                  <a:lnTo>
                    <a:pt x="13144" y="2251"/>
                  </a:lnTo>
                  <a:lnTo>
                    <a:pt x="13184" y="2210"/>
                  </a:lnTo>
                  <a:lnTo>
                    <a:pt x="13233" y="2167"/>
                  </a:lnTo>
                  <a:lnTo>
                    <a:pt x="13293" y="2120"/>
                  </a:lnTo>
                  <a:lnTo>
                    <a:pt x="13360" y="2073"/>
                  </a:lnTo>
                  <a:lnTo>
                    <a:pt x="13437" y="2025"/>
                  </a:lnTo>
                  <a:lnTo>
                    <a:pt x="13523" y="1976"/>
                  </a:lnTo>
                  <a:lnTo>
                    <a:pt x="13616" y="1929"/>
                  </a:lnTo>
                  <a:lnTo>
                    <a:pt x="13719" y="1880"/>
                  </a:lnTo>
                  <a:lnTo>
                    <a:pt x="13830" y="1830"/>
                  </a:lnTo>
                  <a:lnTo>
                    <a:pt x="13947" y="1782"/>
                  </a:lnTo>
                  <a:lnTo>
                    <a:pt x="14072" y="1733"/>
                  </a:lnTo>
                  <a:lnTo>
                    <a:pt x="14206" y="1684"/>
                  </a:lnTo>
                  <a:lnTo>
                    <a:pt x="14346" y="1636"/>
                  </a:lnTo>
                  <a:lnTo>
                    <a:pt x="14493" y="1588"/>
                  </a:lnTo>
                  <a:lnTo>
                    <a:pt x="14647" y="1541"/>
                  </a:lnTo>
                  <a:lnTo>
                    <a:pt x="14808" y="1493"/>
                  </a:lnTo>
                  <a:lnTo>
                    <a:pt x="14975" y="1447"/>
                  </a:lnTo>
                  <a:lnTo>
                    <a:pt x="15148" y="1401"/>
                  </a:lnTo>
                  <a:lnTo>
                    <a:pt x="15328" y="1356"/>
                  </a:lnTo>
                  <a:lnTo>
                    <a:pt x="15706" y="1265"/>
                  </a:lnTo>
                  <a:lnTo>
                    <a:pt x="16106" y="1179"/>
                  </a:lnTo>
                  <a:lnTo>
                    <a:pt x="16527" y="1096"/>
                  </a:lnTo>
                  <a:lnTo>
                    <a:pt x="16969" y="1014"/>
                  </a:lnTo>
                  <a:lnTo>
                    <a:pt x="17430" y="936"/>
                  </a:lnTo>
                  <a:lnTo>
                    <a:pt x="17909" y="862"/>
                  </a:lnTo>
                  <a:lnTo>
                    <a:pt x="18404" y="791"/>
                  </a:lnTo>
                  <a:lnTo>
                    <a:pt x="18914" y="725"/>
                  </a:lnTo>
                  <a:lnTo>
                    <a:pt x="19440" y="662"/>
                  </a:lnTo>
                  <a:lnTo>
                    <a:pt x="19978" y="604"/>
                  </a:lnTo>
                  <a:lnTo>
                    <a:pt x="20527" y="550"/>
                  </a:lnTo>
                  <a:lnTo>
                    <a:pt x="21088" y="501"/>
                  </a:lnTo>
                  <a:lnTo>
                    <a:pt x="21658" y="457"/>
                  </a:lnTo>
                  <a:lnTo>
                    <a:pt x="22237" y="418"/>
                  </a:lnTo>
                  <a:lnTo>
                    <a:pt x="22821" y="384"/>
                  </a:lnTo>
                  <a:lnTo>
                    <a:pt x="23413" y="356"/>
                  </a:lnTo>
                  <a:lnTo>
                    <a:pt x="24009" y="334"/>
                  </a:lnTo>
                  <a:lnTo>
                    <a:pt x="24609" y="317"/>
                  </a:lnTo>
                  <a:lnTo>
                    <a:pt x="25210" y="307"/>
                  </a:lnTo>
                  <a:lnTo>
                    <a:pt x="25812" y="304"/>
                  </a:lnTo>
                  <a:lnTo>
                    <a:pt x="25811" y="0"/>
                  </a:lnTo>
                  <a:lnTo>
                    <a:pt x="25205" y="3"/>
                  </a:lnTo>
                  <a:lnTo>
                    <a:pt x="24600" y="14"/>
                  </a:lnTo>
                  <a:lnTo>
                    <a:pt x="23998" y="31"/>
                  </a:lnTo>
                  <a:lnTo>
                    <a:pt x="23398" y="53"/>
                  </a:lnTo>
                  <a:lnTo>
                    <a:pt x="22804" y="81"/>
                  </a:lnTo>
                  <a:lnTo>
                    <a:pt x="22216" y="115"/>
                  </a:lnTo>
                  <a:lnTo>
                    <a:pt x="21635" y="154"/>
                  </a:lnTo>
                  <a:lnTo>
                    <a:pt x="21061" y="198"/>
                  </a:lnTo>
                  <a:lnTo>
                    <a:pt x="20498" y="247"/>
                  </a:lnTo>
                  <a:lnTo>
                    <a:pt x="19945" y="301"/>
                  </a:lnTo>
                  <a:lnTo>
                    <a:pt x="19403" y="361"/>
                  </a:lnTo>
                  <a:lnTo>
                    <a:pt x="18875" y="424"/>
                  </a:lnTo>
                  <a:lnTo>
                    <a:pt x="18361" y="490"/>
                  </a:lnTo>
                  <a:lnTo>
                    <a:pt x="17862" y="561"/>
                  </a:lnTo>
                  <a:lnTo>
                    <a:pt x="17379" y="637"/>
                  </a:lnTo>
                  <a:lnTo>
                    <a:pt x="16914" y="715"/>
                  </a:lnTo>
                  <a:lnTo>
                    <a:pt x="16468" y="797"/>
                  </a:lnTo>
                  <a:lnTo>
                    <a:pt x="16041" y="882"/>
                  </a:lnTo>
                  <a:lnTo>
                    <a:pt x="15635" y="970"/>
                  </a:lnTo>
                  <a:lnTo>
                    <a:pt x="15253" y="1061"/>
                  </a:lnTo>
                  <a:lnTo>
                    <a:pt x="15071" y="1107"/>
                  </a:lnTo>
                  <a:lnTo>
                    <a:pt x="14894" y="1154"/>
                  </a:lnTo>
                  <a:lnTo>
                    <a:pt x="14721" y="1202"/>
                  </a:lnTo>
                  <a:lnTo>
                    <a:pt x="14558" y="1250"/>
                  </a:lnTo>
                  <a:lnTo>
                    <a:pt x="14398" y="1299"/>
                  </a:lnTo>
                  <a:lnTo>
                    <a:pt x="14247" y="1349"/>
                  </a:lnTo>
                  <a:lnTo>
                    <a:pt x="14101" y="1399"/>
                  </a:lnTo>
                  <a:lnTo>
                    <a:pt x="13963" y="1450"/>
                  </a:lnTo>
                  <a:lnTo>
                    <a:pt x="13830" y="1501"/>
                  </a:lnTo>
                  <a:lnTo>
                    <a:pt x="13705" y="1553"/>
                  </a:lnTo>
                  <a:lnTo>
                    <a:pt x="13588" y="1605"/>
                  </a:lnTo>
                  <a:lnTo>
                    <a:pt x="13477" y="1658"/>
                  </a:lnTo>
                  <a:lnTo>
                    <a:pt x="13372" y="1712"/>
                  </a:lnTo>
                  <a:lnTo>
                    <a:pt x="13276" y="1768"/>
                  </a:lnTo>
                  <a:lnTo>
                    <a:pt x="13187" y="1824"/>
                  </a:lnTo>
                  <a:lnTo>
                    <a:pt x="13104" y="1881"/>
                  </a:lnTo>
                  <a:lnTo>
                    <a:pt x="13030" y="1940"/>
                  </a:lnTo>
                  <a:lnTo>
                    <a:pt x="12963" y="2001"/>
                  </a:lnTo>
                  <a:lnTo>
                    <a:pt x="12903" y="2065"/>
                  </a:lnTo>
                  <a:lnTo>
                    <a:pt x="12852" y="2133"/>
                  </a:lnTo>
                  <a:lnTo>
                    <a:pt x="12811" y="2204"/>
                  </a:lnTo>
                  <a:lnTo>
                    <a:pt x="12788" y="2257"/>
                  </a:lnTo>
                  <a:cubicBezTo>
                    <a:pt x="12785" y="2264"/>
                    <a:pt x="12782" y="2271"/>
                    <a:pt x="12781" y="2279"/>
                  </a:cubicBezTo>
                  <a:lnTo>
                    <a:pt x="12767" y="2332"/>
                  </a:lnTo>
                  <a:cubicBezTo>
                    <a:pt x="12764" y="2340"/>
                    <a:pt x="12763" y="2348"/>
                    <a:pt x="12762" y="2356"/>
                  </a:cubicBezTo>
                  <a:lnTo>
                    <a:pt x="12757" y="2408"/>
                  </a:lnTo>
                  <a:lnTo>
                    <a:pt x="12752" y="2462"/>
                  </a:lnTo>
                  <a:lnTo>
                    <a:pt x="12757" y="2438"/>
                  </a:lnTo>
                  <a:lnTo>
                    <a:pt x="12743" y="2491"/>
                  </a:lnTo>
                  <a:lnTo>
                    <a:pt x="12750" y="2469"/>
                  </a:lnTo>
                  <a:lnTo>
                    <a:pt x="12736" y="2504"/>
                  </a:lnTo>
                  <a:lnTo>
                    <a:pt x="12714" y="2542"/>
                  </a:lnTo>
                  <a:lnTo>
                    <a:pt x="12684" y="2583"/>
                  </a:lnTo>
                  <a:lnTo>
                    <a:pt x="12641" y="2628"/>
                  </a:lnTo>
                  <a:lnTo>
                    <a:pt x="12592" y="2673"/>
                  </a:lnTo>
                  <a:lnTo>
                    <a:pt x="12531" y="2721"/>
                  </a:lnTo>
                  <a:lnTo>
                    <a:pt x="12463" y="2770"/>
                  </a:lnTo>
                  <a:lnTo>
                    <a:pt x="12386" y="2818"/>
                  </a:lnTo>
                  <a:lnTo>
                    <a:pt x="12299" y="2867"/>
                  </a:lnTo>
                  <a:lnTo>
                    <a:pt x="12205" y="2916"/>
                  </a:lnTo>
                  <a:lnTo>
                    <a:pt x="12101" y="2966"/>
                  </a:lnTo>
                  <a:lnTo>
                    <a:pt x="11992" y="3015"/>
                  </a:lnTo>
                  <a:lnTo>
                    <a:pt x="11872" y="3064"/>
                  </a:lnTo>
                  <a:lnTo>
                    <a:pt x="11747" y="3113"/>
                  </a:lnTo>
                  <a:lnTo>
                    <a:pt x="11614" y="3162"/>
                  </a:lnTo>
                  <a:lnTo>
                    <a:pt x="11473" y="3210"/>
                  </a:lnTo>
                  <a:lnTo>
                    <a:pt x="11326" y="3258"/>
                  </a:lnTo>
                  <a:lnTo>
                    <a:pt x="11172" y="3305"/>
                  </a:lnTo>
                  <a:lnTo>
                    <a:pt x="11010" y="3352"/>
                  </a:lnTo>
                  <a:lnTo>
                    <a:pt x="10844" y="3399"/>
                  </a:lnTo>
                  <a:lnTo>
                    <a:pt x="10670" y="3445"/>
                  </a:lnTo>
                  <a:lnTo>
                    <a:pt x="10492" y="3491"/>
                  </a:lnTo>
                  <a:lnTo>
                    <a:pt x="10113" y="3580"/>
                  </a:lnTo>
                  <a:lnTo>
                    <a:pt x="9713" y="3667"/>
                  </a:lnTo>
                  <a:lnTo>
                    <a:pt x="9291" y="3751"/>
                  </a:lnTo>
                  <a:lnTo>
                    <a:pt x="8849" y="3832"/>
                  </a:lnTo>
                  <a:lnTo>
                    <a:pt x="8388" y="3909"/>
                  </a:lnTo>
                  <a:lnTo>
                    <a:pt x="7909" y="3984"/>
                  </a:lnTo>
                  <a:lnTo>
                    <a:pt x="7414" y="4055"/>
                  </a:lnTo>
                  <a:lnTo>
                    <a:pt x="6902" y="4121"/>
                  </a:lnTo>
                  <a:lnTo>
                    <a:pt x="6378" y="4183"/>
                  </a:lnTo>
                  <a:lnTo>
                    <a:pt x="5840" y="4241"/>
                  </a:lnTo>
                  <a:lnTo>
                    <a:pt x="5289" y="4295"/>
                  </a:lnTo>
                  <a:lnTo>
                    <a:pt x="4729" y="4344"/>
                  </a:lnTo>
                  <a:lnTo>
                    <a:pt x="4158" y="4388"/>
                  </a:lnTo>
                  <a:lnTo>
                    <a:pt x="3580" y="4427"/>
                  </a:lnTo>
                  <a:lnTo>
                    <a:pt x="2994" y="4460"/>
                  </a:lnTo>
                  <a:lnTo>
                    <a:pt x="2403" y="4488"/>
                  </a:lnTo>
                  <a:lnTo>
                    <a:pt x="1806" y="4510"/>
                  </a:lnTo>
                  <a:lnTo>
                    <a:pt x="1207" y="4525"/>
                  </a:lnTo>
                  <a:lnTo>
                    <a:pt x="605" y="4535"/>
                  </a:lnTo>
                  <a:lnTo>
                    <a:pt x="0" y="4538"/>
                  </a:lnTo>
                  <a:lnTo>
                    <a:pt x="1" y="4842"/>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2" name="Freeform 23"/>
            <p:cNvSpPr>
              <a:spLocks/>
            </p:cNvSpPr>
            <p:nvPr/>
          </p:nvSpPr>
          <p:spPr bwMode="auto">
            <a:xfrm>
              <a:off x="3211" y="2421"/>
              <a:ext cx="306" cy="430"/>
            </a:xfrm>
            <a:custGeom>
              <a:avLst/>
              <a:gdLst>
                <a:gd name="T0" fmla="*/ 32 w 306"/>
                <a:gd name="T1" fmla="*/ 430 h 430"/>
                <a:gd name="T2" fmla="*/ 306 w 306"/>
                <a:gd name="T3" fmla="*/ 19 h 430"/>
                <a:gd name="T4" fmla="*/ 274 w 306"/>
                <a:gd name="T5" fmla="*/ 0 h 430"/>
                <a:gd name="T6" fmla="*/ 0 w 306"/>
                <a:gd name="T7" fmla="*/ 412 h 430"/>
                <a:gd name="T8" fmla="*/ 32 w 306"/>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430">
                  <a:moveTo>
                    <a:pt x="32" y="430"/>
                  </a:moveTo>
                  <a:lnTo>
                    <a:pt x="306" y="19"/>
                  </a:lnTo>
                  <a:lnTo>
                    <a:pt x="274"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3" name="Freeform 24"/>
            <p:cNvSpPr>
              <a:spLocks/>
            </p:cNvSpPr>
            <p:nvPr/>
          </p:nvSpPr>
          <p:spPr bwMode="auto">
            <a:xfrm>
              <a:off x="2169" y="2183"/>
              <a:ext cx="1668" cy="412"/>
            </a:xfrm>
            <a:custGeom>
              <a:avLst/>
              <a:gdLst>
                <a:gd name="T0" fmla="*/ 0 w 1668"/>
                <a:gd name="T1" fmla="*/ 412 h 412"/>
                <a:gd name="T2" fmla="*/ 334 w 1668"/>
                <a:gd name="T3" fmla="*/ 0 h 412"/>
                <a:gd name="T4" fmla="*/ 1668 w 1668"/>
                <a:gd name="T5" fmla="*/ 0 h 412"/>
                <a:gd name="T6" fmla="*/ 1334 w 1668"/>
                <a:gd name="T7" fmla="*/ 412 h 412"/>
                <a:gd name="T8" fmla="*/ 0 w 1668"/>
                <a:gd name="T9" fmla="*/ 412 h 4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68" h="412">
                  <a:moveTo>
                    <a:pt x="0" y="412"/>
                  </a:moveTo>
                  <a:lnTo>
                    <a:pt x="334" y="0"/>
                  </a:lnTo>
                  <a:lnTo>
                    <a:pt x="1668" y="0"/>
                  </a:lnTo>
                  <a:lnTo>
                    <a:pt x="1334" y="412"/>
                  </a:lnTo>
                  <a:lnTo>
                    <a:pt x="0" y="4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34" name="Freeform 25"/>
            <p:cNvSpPr>
              <a:spLocks noEditPoints="1"/>
            </p:cNvSpPr>
            <p:nvPr/>
          </p:nvSpPr>
          <p:spPr bwMode="auto">
            <a:xfrm>
              <a:off x="2166" y="2181"/>
              <a:ext cx="1674" cy="416"/>
            </a:xfrm>
            <a:custGeom>
              <a:avLst/>
              <a:gdLst>
                <a:gd name="T0" fmla="*/ 0 w 28727"/>
                <a:gd name="T1" fmla="*/ 0 h 7664"/>
                <a:gd name="T2" fmla="*/ 0 w 28727"/>
                <a:gd name="T3" fmla="*/ 0 h 7664"/>
                <a:gd name="T4" fmla="*/ 0 w 28727"/>
                <a:gd name="T5" fmla="*/ 0 h 7664"/>
                <a:gd name="T6" fmla="*/ 0 w 28727"/>
                <a:gd name="T7" fmla="*/ 0 h 7664"/>
                <a:gd name="T8" fmla="*/ 0 w 28727"/>
                <a:gd name="T9" fmla="*/ 0 h 7664"/>
                <a:gd name="T10" fmla="*/ 0 w 28727"/>
                <a:gd name="T11" fmla="*/ 0 h 7664"/>
                <a:gd name="T12" fmla="*/ 0 w 28727"/>
                <a:gd name="T13" fmla="*/ 0 h 7664"/>
                <a:gd name="T14" fmla="*/ 0 w 28727"/>
                <a:gd name="T15" fmla="*/ 0 h 7664"/>
                <a:gd name="T16" fmla="*/ 0 w 28727"/>
                <a:gd name="T17" fmla="*/ 0 h 7664"/>
                <a:gd name="T18" fmla="*/ 0 w 28727"/>
                <a:gd name="T19" fmla="*/ 0 h 7664"/>
                <a:gd name="T20" fmla="*/ 0 w 28727"/>
                <a:gd name="T21" fmla="*/ 0 h 7664"/>
                <a:gd name="T22" fmla="*/ 0 w 28727"/>
                <a:gd name="T23" fmla="*/ 0 h 7664"/>
                <a:gd name="T24" fmla="*/ 0 w 28727"/>
                <a:gd name="T25" fmla="*/ 0 h 7664"/>
                <a:gd name="T26" fmla="*/ 0 w 28727"/>
                <a:gd name="T27" fmla="*/ 0 h 7664"/>
                <a:gd name="T28" fmla="*/ 0 w 28727"/>
                <a:gd name="T29" fmla="*/ 0 h 7664"/>
                <a:gd name="T30" fmla="*/ 0 w 28727"/>
                <a:gd name="T31" fmla="*/ 0 h 7664"/>
                <a:gd name="T32" fmla="*/ 0 w 28727"/>
                <a:gd name="T33" fmla="*/ 0 h 7664"/>
                <a:gd name="T34" fmla="*/ 0 w 28727"/>
                <a:gd name="T35" fmla="*/ 0 h 7664"/>
                <a:gd name="T36" fmla="*/ 0 w 28727"/>
                <a:gd name="T37" fmla="*/ 0 h 7664"/>
                <a:gd name="T38" fmla="*/ 0 w 28727"/>
                <a:gd name="T39" fmla="*/ 0 h 76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8727" h="7664">
                  <a:moveTo>
                    <a:pt x="51" y="7664"/>
                  </a:moveTo>
                  <a:cubicBezTo>
                    <a:pt x="33" y="7664"/>
                    <a:pt x="17" y="7654"/>
                    <a:pt x="8" y="7638"/>
                  </a:cubicBezTo>
                  <a:cubicBezTo>
                    <a:pt x="0" y="7622"/>
                    <a:pt x="2" y="7602"/>
                    <a:pt x="13" y="7588"/>
                  </a:cubicBezTo>
                  <a:lnTo>
                    <a:pt x="5738" y="20"/>
                  </a:lnTo>
                  <a:cubicBezTo>
                    <a:pt x="5747" y="8"/>
                    <a:pt x="5761" y="0"/>
                    <a:pt x="5776" y="0"/>
                  </a:cubicBezTo>
                  <a:lnTo>
                    <a:pt x="28675" y="0"/>
                  </a:lnTo>
                  <a:cubicBezTo>
                    <a:pt x="28694" y="0"/>
                    <a:pt x="28710" y="11"/>
                    <a:pt x="28718" y="27"/>
                  </a:cubicBezTo>
                  <a:cubicBezTo>
                    <a:pt x="28727" y="43"/>
                    <a:pt x="28725" y="63"/>
                    <a:pt x="28714" y="77"/>
                  </a:cubicBezTo>
                  <a:lnTo>
                    <a:pt x="22989" y="7645"/>
                  </a:lnTo>
                  <a:cubicBezTo>
                    <a:pt x="22980" y="7657"/>
                    <a:pt x="22966" y="7664"/>
                    <a:pt x="22951" y="7664"/>
                  </a:cubicBezTo>
                  <a:lnTo>
                    <a:pt x="51" y="7664"/>
                  </a:lnTo>
                  <a:close/>
                  <a:moveTo>
                    <a:pt x="22951" y="7568"/>
                  </a:moveTo>
                  <a:lnTo>
                    <a:pt x="22912" y="7588"/>
                  </a:lnTo>
                  <a:lnTo>
                    <a:pt x="28637" y="20"/>
                  </a:lnTo>
                  <a:lnTo>
                    <a:pt x="28675" y="96"/>
                  </a:lnTo>
                  <a:lnTo>
                    <a:pt x="5776" y="96"/>
                  </a:lnTo>
                  <a:lnTo>
                    <a:pt x="5815" y="77"/>
                  </a:lnTo>
                  <a:lnTo>
                    <a:pt x="90" y="7645"/>
                  </a:lnTo>
                  <a:lnTo>
                    <a:pt x="51" y="7568"/>
                  </a:lnTo>
                  <a:lnTo>
                    <a:pt x="22951" y="7568"/>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35" name="Freeform 26"/>
            <p:cNvSpPr>
              <a:spLocks/>
            </p:cNvSpPr>
            <p:nvPr/>
          </p:nvSpPr>
          <p:spPr bwMode="auto">
            <a:xfrm>
              <a:off x="2447" y="2174"/>
              <a:ext cx="307" cy="430"/>
            </a:xfrm>
            <a:custGeom>
              <a:avLst/>
              <a:gdLst>
                <a:gd name="T0" fmla="*/ 32 w 307"/>
                <a:gd name="T1" fmla="*/ 430 h 430"/>
                <a:gd name="T2" fmla="*/ 307 w 307"/>
                <a:gd name="T3" fmla="*/ 19 h 430"/>
                <a:gd name="T4" fmla="*/ 275 w 307"/>
                <a:gd name="T5" fmla="*/ 0 h 430"/>
                <a:gd name="T6" fmla="*/ 0 w 307"/>
                <a:gd name="T7" fmla="*/ 412 h 430"/>
                <a:gd name="T8" fmla="*/ 32 w 307"/>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7" h="430">
                  <a:moveTo>
                    <a:pt x="32" y="430"/>
                  </a:moveTo>
                  <a:lnTo>
                    <a:pt x="307" y="19"/>
                  </a:lnTo>
                  <a:lnTo>
                    <a:pt x="275"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6" name="Freeform 27"/>
            <p:cNvSpPr>
              <a:spLocks/>
            </p:cNvSpPr>
            <p:nvPr/>
          </p:nvSpPr>
          <p:spPr bwMode="auto">
            <a:xfrm>
              <a:off x="2337" y="2382"/>
              <a:ext cx="1215" cy="139"/>
            </a:xfrm>
            <a:custGeom>
              <a:avLst/>
              <a:gdLst>
                <a:gd name="T0" fmla="*/ 0 w 20860"/>
                <a:gd name="T1" fmla="*/ 0 h 2568"/>
                <a:gd name="T2" fmla="*/ 0 w 20860"/>
                <a:gd name="T3" fmla="*/ 0 h 2568"/>
                <a:gd name="T4" fmla="*/ 0 w 20860"/>
                <a:gd name="T5" fmla="*/ 0 h 2568"/>
                <a:gd name="T6" fmla="*/ 0 w 20860"/>
                <a:gd name="T7" fmla="*/ 0 h 2568"/>
                <a:gd name="T8" fmla="*/ 0 w 20860"/>
                <a:gd name="T9" fmla="*/ 0 h 2568"/>
                <a:gd name="T10" fmla="*/ 0 w 20860"/>
                <a:gd name="T11" fmla="*/ 0 h 2568"/>
                <a:gd name="T12" fmla="*/ 0 w 20860"/>
                <a:gd name="T13" fmla="*/ 0 h 2568"/>
                <a:gd name="T14" fmla="*/ 0 w 20860"/>
                <a:gd name="T15" fmla="*/ 0 h 2568"/>
                <a:gd name="T16" fmla="*/ 0 w 20860"/>
                <a:gd name="T17" fmla="*/ 0 h 2568"/>
                <a:gd name="T18" fmla="*/ 0 w 20860"/>
                <a:gd name="T19" fmla="*/ 0 h 2568"/>
                <a:gd name="T20" fmla="*/ 0 w 20860"/>
                <a:gd name="T21" fmla="*/ 0 h 2568"/>
                <a:gd name="T22" fmla="*/ 0 w 20860"/>
                <a:gd name="T23" fmla="*/ 0 h 2568"/>
                <a:gd name="T24" fmla="*/ 0 w 20860"/>
                <a:gd name="T25" fmla="*/ 0 h 2568"/>
                <a:gd name="T26" fmla="*/ 0 w 20860"/>
                <a:gd name="T27" fmla="*/ 0 h 2568"/>
                <a:gd name="T28" fmla="*/ 0 w 20860"/>
                <a:gd name="T29" fmla="*/ 0 h 2568"/>
                <a:gd name="T30" fmla="*/ 0 w 20860"/>
                <a:gd name="T31" fmla="*/ 0 h 2568"/>
                <a:gd name="T32" fmla="*/ 0 w 20860"/>
                <a:gd name="T33" fmla="*/ 0 h 2568"/>
                <a:gd name="T34" fmla="*/ 0 w 20860"/>
                <a:gd name="T35" fmla="*/ 0 h 2568"/>
                <a:gd name="T36" fmla="*/ 0 w 20860"/>
                <a:gd name="T37" fmla="*/ 0 h 2568"/>
                <a:gd name="T38" fmla="*/ 0 w 20860"/>
                <a:gd name="T39" fmla="*/ 0 h 2568"/>
                <a:gd name="T40" fmla="*/ 0 w 20860"/>
                <a:gd name="T41" fmla="*/ 0 h 2568"/>
                <a:gd name="T42" fmla="*/ 0 w 20860"/>
                <a:gd name="T43" fmla="*/ 0 h 2568"/>
                <a:gd name="T44" fmla="*/ 0 w 20860"/>
                <a:gd name="T45" fmla="*/ 0 h 2568"/>
                <a:gd name="T46" fmla="*/ 0 w 20860"/>
                <a:gd name="T47" fmla="*/ 0 h 2568"/>
                <a:gd name="T48" fmla="*/ 0 w 20860"/>
                <a:gd name="T49" fmla="*/ 0 h 2568"/>
                <a:gd name="T50" fmla="*/ 0 w 20860"/>
                <a:gd name="T51" fmla="*/ 0 h 2568"/>
                <a:gd name="T52" fmla="*/ 0 w 20860"/>
                <a:gd name="T53" fmla="*/ 0 h 2568"/>
                <a:gd name="T54" fmla="*/ 0 w 20860"/>
                <a:gd name="T55" fmla="*/ 0 h 2568"/>
                <a:gd name="T56" fmla="*/ 0 w 20860"/>
                <a:gd name="T57" fmla="*/ 0 h 2568"/>
                <a:gd name="T58" fmla="*/ 0 w 20860"/>
                <a:gd name="T59" fmla="*/ 0 h 2568"/>
                <a:gd name="T60" fmla="*/ 0 w 20860"/>
                <a:gd name="T61" fmla="*/ 0 h 2568"/>
                <a:gd name="T62" fmla="*/ 0 w 20860"/>
                <a:gd name="T63" fmla="*/ 0 h 2568"/>
                <a:gd name="T64" fmla="*/ 0 w 20860"/>
                <a:gd name="T65" fmla="*/ 0 h 2568"/>
                <a:gd name="T66" fmla="*/ 0 w 20860"/>
                <a:gd name="T67" fmla="*/ 0 h 2568"/>
                <a:gd name="T68" fmla="*/ 0 w 20860"/>
                <a:gd name="T69" fmla="*/ 0 h 2568"/>
                <a:gd name="T70" fmla="*/ 0 w 20860"/>
                <a:gd name="T71" fmla="*/ 0 h 2568"/>
                <a:gd name="T72" fmla="*/ 0 w 20860"/>
                <a:gd name="T73" fmla="*/ 0 h 2568"/>
                <a:gd name="T74" fmla="*/ 0 w 20860"/>
                <a:gd name="T75" fmla="*/ 0 h 2568"/>
                <a:gd name="T76" fmla="*/ 0 w 20860"/>
                <a:gd name="T77" fmla="*/ 0 h 2568"/>
                <a:gd name="T78" fmla="*/ 0 w 20860"/>
                <a:gd name="T79" fmla="*/ 0 h 2568"/>
                <a:gd name="T80" fmla="*/ 0 w 20860"/>
                <a:gd name="T81" fmla="*/ 0 h 2568"/>
                <a:gd name="T82" fmla="*/ 0 w 20860"/>
                <a:gd name="T83" fmla="*/ 0 h 2568"/>
                <a:gd name="T84" fmla="*/ 0 w 20860"/>
                <a:gd name="T85" fmla="*/ 0 h 2568"/>
                <a:gd name="T86" fmla="*/ 0 w 20860"/>
                <a:gd name="T87" fmla="*/ 0 h 2568"/>
                <a:gd name="T88" fmla="*/ 0 w 20860"/>
                <a:gd name="T89" fmla="*/ 0 h 2568"/>
                <a:gd name="T90" fmla="*/ 0 w 20860"/>
                <a:gd name="T91" fmla="*/ 0 h 2568"/>
                <a:gd name="T92" fmla="*/ 0 w 20860"/>
                <a:gd name="T93" fmla="*/ 0 h 2568"/>
                <a:gd name="T94" fmla="*/ 0 w 20860"/>
                <a:gd name="T95" fmla="*/ 0 h 2568"/>
                <a:gd name="T96" fmla="*/ 0 w 20860"/>
                <a:gd name="T97" fmla="*/ 0 h 2568"/>
                <a:gd name="T98" fmla="*/ 0 w 20860"/>
                <a:gd name="T99" fmla="*/ 0 h 2568"/>
                <a:gd name="T100" fmla="*/ 0 w 20860"/>
                <a:gd name="T101" fmla="*/ 0 h 2568"/>
                <a:gd name="T102" fmla="*/ 0 w 20860"/>
                <a:gd name="T103" fmla="*/ 0 h 2568"/>
                <a:gd name="T104" fmla="*/ 0 w 20860"/>
                <a:gd name="T105" fmla="*/ 0 h 2568"/>
                <a:gd name="T106" fmla="*/ 0 w 20860"/>
                <a:gd name="T107" fmla="*/ 0 h 25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860" h="2568">
                  <a:moveTo>
                    <a:pt x="3" y="0"/>
                  </a:moveTo>
                  <a:lnTo>
                    <a:pt x="923" y="7"/>
                  </a:lnTo>
                  <a:lnTo>
                    <a:pt x="1838" y="25"/>
                  </a:lnTo>
                  <a:lnTo>
                    <a:pt x="2739" y="57"/>
                  </a:lnTo>
                  <a:lnTo>
                    <a:pt x="3182" y="76"/>
                  </a:lnTo>
                  <a:lnTo>
                    <a:pt x="3618" y="98"/>
                  </a:lnTo>
                  <a:lnTo>
                    <a:pt x="4048" y="123"/>
                  </a:lnTo>
                  <a:lnTo>
                    <a:pt x="4469" y="150"/>
                  </a:lnTo>
                  <a:lnTo>
                    <a:pt x="4881" y="179"/>
                  </a:lnTo>
                  <a:lnTo>
                    <a:pt x="5283" y="210"/>
                  </a:lnTo>
                  <a:lnTo>
                    <a:pt x="5676" y="244"/>
                  </a:lnTo>
                  <a:lnTo>
                    <a:pt x="6054" y="279"/>
                  </a:lnTo>
                  <a:lnTo>
                    <a:pt x="6422" y="316"/>
                  </a:lnTo>
                  <a:lnTo>
                    <a:pt x="6776" y="355"/>
                  </a:lnTo>
                  <a:lnTo>
                    <a:pt x="7116" y="397"/>
                  </a:lnTo>
                  <a:lnTo>
                    <a:pt x="7440" y="439"/>
                  </a:lnTo>
                  <a:lnTo>
                    <a:pt x="7749" y="483"/>
                  </a:lnTo>
                  <a:lnTo>
                    <a:pt x="8041" y="528"/>
                  </a:lnTo>
                  <a:lnTo>
                    <a:pt x="8314" y="575"/>
                  </a:lnTo>
                  <a:lnTo>
                    <a:pt x="8570" y="623"/>
                  </a:lnTo>
                  <a:lnTo>
                    <a:pt x="8805" y="672"/>
                  </a:lnTo>
                  <a:lnTo>
                    <a:pt x="9021" y="723"/>
                  </a:lnTo>
                  <a:lnTo>
                    <a:pt x="9216" y="773"/>
                  </a:lnTo>
                  <a:lnTo>
                    <a:pt x="9390" y="826"/>
                  </a:lnTo>
                  <a:lnTo>
                    <a:pt x="9469" y="852"/>
                  </a:lnTo>
                  <a:lnTo>
                    <a:pt x="9543" y="880"/>
                  </a:lnTo>
                  <a:lnTo>
                    <a:pt x="9611" y="908"/>
                  </a:lnTo>
                  <a:lnTo>
                    <a:pt x="9674" y="936"/>
                  </a:lnTo>
                  <a:lnTo>
                    <a:pt x="9733" y="967"/>
                  </a:lnTo>
                  <a:lnTo>
                    <a:pt x="9783" y="997"/>
                  </a:lnTo>
                  <a:lnTo>
                    <a:pt x="9829" y="1028"/>
                  </a:lnTo>
                  <a:lnTo>
                    <a:pt x="9874" y="1066"/>
                  </a:lnTo>
                  <a:lnTo>
                    <a:pt x="9909" y="1101"/>
                  </a:lnTo>
                  <a:cubicBezTo>
                    <a:pt x="9915" y="1108"/>
                    <a:pt x="9921" y="1115"/>
                    <a:pt x="9926" y="1122"/>
                  </a:cubicBezTo>
                  <a:lnTo>
                    <a:pt x="9944" y="1149"/>
                  </a:lnTo>
                  <a:cubicBezTo>
                    <a:pt x="9950" y="1158"/>
                    <a:pt x="9955" y="1168"/>
                    <a:pt x="9959" y="1179"/>
                  </a:cubicBezTo>
                  <a:lnTo>
                    <a:pt x="9969" y="1205"/>
                  </a:lnTo>
                  <a:cubicBezTo>
                    <a:pt x="9973" y="1215"/>
                    <a:pt x="9976" y="1226"/>
                    <a:pt x="9978" y="1237"/>
                  </a:cubicBezTo>
                  <a:lnTo>
                    <a:pt x="9982" y="1264"/>
                  </a:lnTo>
                  <a:lnTo>
                    <a:pt x="9986" y="1291"/>
                  </a:lnTo>
                  <a:lnTo>
                    <a:pt x="9973" y="1250"/>
                  </a:lnTo>
                  <a:lnTo>
                    <a:pt x="9985" y="1276"/>
                  </a:lnTo>
                  <a:lnTo>
                    <a:pt x="9970" y="1249"/>
                  </a:lnTo>
                  <a:lnTo>
                    <a:pt x="9990" y="1276"/>
                  </a:lnTo>
                  <a:lnTo>
                    <a:pt x="9973" y="1257"/>
                  </a:lnTo>
                  <a:lnTo>
                    <a:pt x="10000" y="1283"/>
                  </a:lnTo>
                  <a:lnTo>
                    <a:pt x="10020" y="1296"/>
                  </a:lnTo>
                  <a:lnTo>
                    <a:pt x="10053" y="1317"/>
                  </a:lnTo>
                  <a:lnTo>
                    <a:pt x="10093" y="1337"/>
                  </a:lnTo>
                  <a:lnTo>
                    <a:pt x="10143" y="1359"/>
                  </a:lnTo>
                  <a:lnTo>
                    <a:pt x="10201" y="1383"/>
                  </a:lnTo>
                  <a:lnTo>
                    <a:pt x="10267" y="1407"/>
                  </a:lnTo>
                  <a:lnTo>
                    <a:pt x="10341" y="1431"/>
                  </a:lnTo>
                  <a:lnTo>
                    <a:pt x="10421" y="1456"/>
                  </a:lnTo>
                  <a:lnTo>
                    <a:pt x="10508" y="1480"/>
                  </a:lnTo>
                  <a:lnTo>
                    <a:pt x="10605" y="1506"/>
                  </a:lnTo>
                  <a:lnTo>
                    <a:pt x="10705" y="1530"/>
                  </a:lnTo>
                  <a:lnTo>
                    <a:pt x="10813" y="1554"/>
                  </a:lnTo>
                  <a:lnTo>
                    <a:pt x="10927" y="1579"/>
                  </a:lnTo>
                  <a:lnTo>
                    <a:pt x="11047" y="1602"/>
                  </a:lnTo>
                  <a:lnTo>
                    <a:pt x="11307" y="1650"/>
                  </a:lnTo>
                  <a:lnTo>
                    <a:pt x="11588" y="1698"/>
                  </a:lnTo>
                  <a:lnTo>
                    <a:pt x="11890" y="1743"/>
                  </a:lnTo>
                  <a:lnTo>
                    <a:pt x="12213" y="1788"/>
                  </a:lnTo>
                  <a:lnTo>
                    <a:pt x="12556" y="1832"/>
                  </a:lnTo>
                  <a:lnTo>
                    <a:pt x="12917" y="1873"/>
                  </a:lnTo>
                  <a:lnTo>
                    <a:pt x="13294" y="1913"/>
                  </a:lnTo>
                  <a:lnTo>
                    <a:pt x="13689" y="1952"/>
                  </a:lnTo>
                  <a:lnTo>
                    <a:pt x="14098" y="1989"/>
                  </a:lnTo>
                  <a:lnTo>
                    <a:pt x="14522" y="2025"/>
                  </a:lnTo>
                  <a:lnTo>
                    <a:pt x="14959" y="2058"/>
                  </a:lnTo>
                  <a:lnTo>
                    <a:pt x="15409" y="2089"/>
                  </a:lnTo>
                  <a:lnTo>
                    <a:pt x="15869" y="2118"/>
                  </a:lnTo>
                  <a:lnTo>
                    <a:pt x="16339" y="2145"/>
                  </a:lnTo>
                  <a:lnTo>
                    <a:pt x="16819" y="2169"/>
                  </a:lnTo>
                  <a:lnTo>
                    <a:pt x="17306" y="2191"/>
                  </a:lnTo>
                  <a:lnTo>
                    <a:pt x="17800" y="2210"/>
                  </a:lnTo>
                  <a:lnTo>
                    <a:pt x="18302" y="2227"/>
                  </a:lnTo>
                  <a:lnTo>
                    <a:pt x="18808" y="2241"/>
                  </a:lnTo>
                  <a:lnTo>
                    <a:pt x="19830" y="2258"/>
                  </a:lnTo>
                  <a:lnTo>
                    <a:pt x="20860" y="2264"/>
                  </a:lnTo>
                  <a:lnTo>
                    <a:pt x="20859" y="2568"/>
                  </a:lnTo>
                  <a:lnTo>
                    <a:pt x="19825" y="2562"/>
                  </a:lnTo>
                  <a:lnTo>
                    <a:pt x="18799" y="2544"/>
                  </a:lnTo>
                  <a:lnTo>
                    <a:pt x="18291" y="2530"/>
                  </a:lnTo>
                  <a:lnTo>
                    <a:pt x="17789" y="2513"/>
                  </a:lnTo>
                  <a:lnTo>
                    <a:pt x="17293" y="2494"/>
                  </a:lnTo>
                  <a:lnTo>
                    <a:pt x="16804" y="2472"/>
                  </a:lnTo>
                  <a:lnTo>
                    <a:pt x="16322" y="2448"/>
                  </a:lnTo>
                  <a:lnTo>
                    <a:pt x="15850" y="2421"/>
                  </a:lnTo>
                  <a:lnTo>
                    <a:pt x="15388" y="2392"/>
                  </a:lnTo>
                  <a:lnTo>
                    <a:pt x="14936" y="2361"/>
                  </a:lnTo>
                  <a:lnTo>
                    <a:pt x="14497" y="2328"/>
                  </a:lnTo>
                  <a:lnTo>
                    <a:pt x="14071" y="2292"/>
                  </a:lnTo>
                  <a:lnTo>
                    <a:pt x="13660" y="2255"/>
                  </a:lnTo>
                  <a:lnTo>
                    <a:pt x="13263" y="2216"/>
                  </a:lnTo>
                  <a:lnTo>
                    <a:pt x="12882" y="2175"/>
                  </a:lnTo>
                  <a:lnTo>
                    <a:pt x="12517" y="2133"/>
                  </a:lnTo>
                  <a:lnTo>
                    <a:pt x="12172" y="2089"/>
                  </a:lnTo>
                  <a:lnTo>
                    <a:pt x="11845" y="2044"/>
                  </a:lnTo>
                  <a:lnTo>
                    <a:pt x="11537" y="1997"/>
                  </a:lnTo>
                  <a:lnTo>
                    <a:pt x="11252" y="1949"/>
                  </a:lnTo>
                  <a:lnTo>
                    <a:pt x="10988" y="1901"/>
                  </a:lnTo>
                  <a:lnTo>
                    <a:pt x="10863" y="1876"/>
                  </a:lnTo>
                  <a:lnTo>
                    <a:pt x="10746" y="1851"/>
                  </a:lnTo>
                  <a:lnTo>
                    <a:pt x="10634" y="1825"/>
                  </a:lnTo>
                  <a:lnTo>
                    <a:pt x="10526" y="1799"/>
                  </a:lnTo>
                  <a:lnTo>
                    <a:pt x="10429" y="1773"/>
                  </a:lnTo>
                  <a:lnTo>
                    <a:pt x="10332" y="1747"/>
                  </a:lnTo>
                  <a:lnTo>
                    <a:pt x="10244" y="1720"/>
                  </a:lnTo>
                  <a:lnTo>
                    <a:pt x="10162" y="1692"/>
                  </a:lnTo>
                  <a:lnTo>
                    <a:pt x="10086" y="1664"/>
                  </a:lnTo>
                  <a:lnTo>
                    <a:pt x="10016" y="1636"/>
                  </a:lnTo>
                  <a:lnTo>
                    <a:pt x="9952" y="1606"/>
                  </a:lnTo>
                  <a:lnTo>
                    <a:pt x="9892" y="1574"/>
                  </a:lnTo>
                  <a:lnTo>
                    <a:pt x="9839" y="1540"/>
                  </a:lnTo>
                  <a:lnTo>
                    <a:pt x="9789" y="1502"/>
                  </a:lnTo>
                  <a:lnTo>
                    <a:pt x="9762" y="1476"/>
                  </a:lnTo>
                  <a:cubicBezTo>
                    <a:pt x="9756" y="1470"/>
                    <a:pt x="9750" y="1464"/>
                    <a:pt x="9745" y="1457"/>
                  </a:cubicBezTo>
                  <a:lnTo>
                    <a:pt x="9725" y="1430"/>
                  </a:lnTo>
                  <a:cubicBezTo>
                    <a:pt x="9719" y="1422"/>
                    <a:pt x="9714" y="1413"/>
                    <a:pt x="9709" y="1403"/>
                  </a:cubicBezTo>
                  <a:lnTo>
                    <a:pt x="9697" y="1377"/>
                  </a:lnTo>
                  <a:cubicBezTo>
                    <a:pt x="9691" y="1364"/>
                    <a:pt x="9687" y="1350"/>
                    <a:pt x="9685" y="1336"/>
                  </a:cubicBezTo>
                  <a:lnTo>
                    <a:pt x="9681" y="1309"/>
                  </a:lnTo>
                  <a:lnTo>
                    <a:pt x="9677" y="1282"/>
                  </a:lnTo>
                  <a:lnTo>
                    <a:pt x="9686" y="1314"/>
                  </a:lnTo>
                  <a:lnTo>
                    <a:pt x="9676" y="1288"/>
                  </a:lnTo>
                  <a:lnTo>
                    <a:pt x="9691" y="1318"/>
                  </a:lnTo>
                  <a:lnTo>
                    <a:pt x="9673" y="1291"/>
                  </a:lnTo>
                  <a:lnTo>
                    <a:pt x="9690" y="1312"/>
                  </a:lnTo>
                  <a:lnTo>
                    <a:pt x="9675" y="1295"/>
                  </a:lnTo>
                  <a:lnTo>
                    <a:pt x="9658" y="1279"/>
                  </a:lnTo>
                  <a:lnTo>
                    <a:pt x="9628" y="1258"/>
                  </a:lnTo>
                  <a:lnTo>
                    <a:pt x="9590" y="1236"/>
                  </a:lnTo>
                  <a:lnTo>
                    <a:pt x="9547" y="1213"/>
                  </a:lnTo>
                  <a:lnTo>
                    <a:pt x="9495" y="1189"/>
                  </a:lnTo>
                  <a:lnTo>
                    <a:pt x="9438" y="1165"/>
                  </a:lnTo>
                  <a:lnTo>
                    <a:pt x="9372" y="1141"/>
                  </a:lnTo>
                  <a:lnTo>
                    <a:pt x="9301" y="1117"/>
                  </a:lnTo>
                  <a:lnTo>
                    <a:pt x="9139" y="1068"/>
                  </a:lnTo>
                  <a:lnTo>
                    <a:pt x="8952" y="1018"/>
                  </a:lnTo>
                  <a:lnTo>
                    <a:pt x="8744" y="969"/>
                  </a:lnTo>
                  <a:lnTo>
                    <a:pt x="8513" y="922"/>
                  </a:lnTo>
                  <a:lnTo>
                    <a:pt x="8263" y="874"/>
                  </a:lnTo>
                  <a:lnTo>
                    <a:pt x="7994" y="829"/>
                  </a:lnTo>
                  <a:lnTo>
                    <a:pt x="7706" y="784"/>
                  </a:lnTo>
                  <a:lnTo>
                    <a:pt x="7401" y="740"/>
                  </a:lnTo>
                  <a:lnTo>
                    <a:pt x="7079" y="698"/>
                  </a:lnTo>
                  <a:lnTo>
                    <a:pt x="6743" y="658"/>
                  </a:lnTo>
                  <a:lnTo>
                    <a:pt x="6391" y="619"/>
                  </a:lnTo>
                  <a:lnTo>
                    <a:pt x="6026" y="582"/>
                  </a:lnTo>
                  <a:lnTo>
                    <a:pt x="5649" y="547"/>
                  </a:lnTo>
                  <a:lnTo>
                    <a:pt x="5260" y="513"/>
                  </a:lnTo>
                  <a:lnTo>
                    <a:pt x="4860" y="482"/>
                  </a:lnTo>
                  <a:lnTo>
                    <a:pt x="4450" y="453"/>
                  </a:lnTo>
                  <a:lnTo>
                    <a:pt x="4031" y="426"/>
                  </a:lnTo>
                  <a:lnTo>
                    <a:pt x="3603" y="401"/>
                  </a:lnTo>
                  <a:lnTo>
                    <a:pt x="3169" y="379"/>
                  </a:lnTo>
                  <a:lnTo>
                    <a:pt x="2728" y="360"/>
                  </a:lnTo>
                  <a:lnTo>
                    <a:pt x="1832" y="329"/>
                  </a:lnTo>
                  <a:lnTo>
                    <a:pt x="920" y="311"/>
                  </a:lnTo>
                  <a:lnTo>
                    <a:pt x="0" y="304"/>
                  </a:lnTo>
                  <a:lnTo>
                    <a:pt x="3" y="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7" name="Freeform 28"/>
            <p:cNvSpPr>
              <a:spLocks/>
            </p:cNvSpPr>
            <p:nvPr/>
          </p:nvSpPr>
          <p:spPr bwMode="auto">
            <a:xfrm>
              <a:off x="2252" y="2258"/>
              <a:ext cx="1503" cy="263"/>
            </a:xfrm>
            <a:custGeom>
              <a:avLst/>
              <a:gdLst>
                <a:gd name="T0" fmla="*/ 0 w 25812"/>
                <a:gd name="T1" fmla="*/ 0 h 4842"/>
                <a:gd name="T2" fmla="*/ 0 w 25812"/>
                <a:gd name="T3" fmla="*/ 0 h 4842"/>
                <a:gd name="T4" fmla="*/ 0 w 25812"/>
                <a:gd name="T5" fmla="*/ 0 h 4842"/>
                <a:gd name="T6" fmla="*/ 0 w 25812"/>
                <a:gd name="T7" fmla="*/ 0 h 4842"/>
                <a:gd name="T8" fmla="*/ 0 w 25812"/>
                <a:gd name="T9" fmla="*/ 0 h 4842"/>
                <a:gd name="T10" fmla="*/ 0 w 25812"/>
                <a:gd name="T11" fmla="*/ 0 h 4842"/>
                <a:gd name="T12" fmla="*/ 0 w 25812"/>
                <a:gd name="T13" fmla="*/ 0 h 4842"/>
                <a:gd name="T14" fmla="*/ 0 w 25812"/>
                <a:gd name="T15" fmla="*/ 0 h 4842"/>
                <a:gd name="T16" fmla="*/ 0 w 25812"/>
                <a:gd name="T17" fmla="*/ 0 h 4842"/>
                <a:gd name="T18" fmla="*/ 0 w 25812"/>
                <a:gd name="T19" fmla="*/ 0 h 4842"/>
                <a:gd name="T20" fmla="*/ 0 w 25812"/>
                <a:gd name="T21" fmla="*/ 0 h 4842"/>
                <a:gd name="T22" fmla="*/ 0 w 25812"/>
                <a:gd name="T23" fmla="*/ 0 h 4842"/>
                <a:gd name="T24" fmla="*/ 0 w 25812"/>
                <a:gd name="T25" fmla="*/ 0 h 4842"/>
                <a:gd name="T26" fmla="*/ 0 w 25812"/>
                <a:gd name="T27" fmla="*/ 0 h 4842"/>
                <a:gd name="T28" fmla="*/ 0 w 25812"/>
                <a:gd name="T29" fmla="*/ 0 h 4842"/>
                <a:gd name="T30" fmla="*/ 0 w 25812"/>
                <a:gd name="T31" fmla="*/ 0 h 4842"/>
                <a:gd name="T32" fmla="*/ 0 w 25812"/>
                <a:gd name="T33" fmla="*/ 0 h 4842"/>
                <a:gd name="T34" fmla="*/ 0 w 25812"/>
                <a:gd name="T35" fmla="*/ 0 h 4842"/>
                <a:gd name="T36" fmla="*/ 0 w 25812"/>
                <a:gd name="T37" fmla="*/ 0 h 4842"/>
                <a:gd name="T38" fmla="*/ 0 w 25812"/>
                <a:gd name="T39" fmla="*/ 0 h 4842"/>
                <a:gd name="T40" fmla="*/ 0 w 25812"/>
                <a:gd name="T41" fmla="*/ 0 h 4842"/>
                <a:gd name="T42" fmla="*/ 0 w 25812"/>
                <a:gd name="T43" fmla="*/ 0 h 4842"/>
                <a:gd name="T44" fmla="*/ 0 w 25812"/>
                <a:gd name="T45" fmla="*/ 0 h 4842"/>
                <a:gd name="T46" fmla="*/ 0 w 25812"/>
                <a:gd name="T47" fmla="*/ 0 h 4842"/>
                <a:gd name="T48" fmla="*/ 0 w 25812"/>
                <a:gd name="T49" fmla="*/ 0 h 4842"/>
                <a:gd name="T50" fmla="*/ 0 w 25812"/>
                <a:gd name="T51" fmla="*/ 0 h 4842"/>
                <a:gd name="T52" fmla="*/ 0 w 25812"/>
                <a:gd name="T53" fmla="*/ 0 h 4842"/>
                <a:gd name="T54" fmla="*/ 0 w 25812"/>
                <a:gd name="T55" fmla="*/ 0 h 4842"/>
                <a:gd name="T56" fmla="*/ 0 w 25812"/>
                <a:gd name="T57" fmla="*/ 0 h 4842"/>
                <a:gd name="T58" fmla="*/ 0 w 25812"/>
                <a:gd name="T59" fmla="*/ 0 h 4842"/>
                <a:gd name="T60" fmla="*/ 0 w 25812"/>
                <a:gd name="T61" fmla="*/ 0 h 4842"/>
                <a:gd name="T62" fmla="*/ 0 w 25812"/>
                <a:gd name="T63" fmla="*/ 0 h 4842"/>
                <a:gd name="T64" fmla="*/ 0 w 25812"/>
                <a:gd name="T65" fmla="*/ 0 h 4842"/>
                <a:gd name="T66" fmla="*/ 0 w 25812"/>
                <a:gd name="T67" fmla="*/ 0 h 4842"/>
                <a:gd name="T68" fmla="*/ 0 w 25812"/>
                <a:gd name="T69" fmla="*/ 0 h 4842"/>
                <a:gd name="T70" fmla="*/ 0 w 25812"/>
                <a:gd name="T71" fmla="*/ 0 h 4842"/>
                <a:gd name="T72" fmla="*/ 0 w 25812"/>
                <a:gd name="T73" fmla="*/ 0 h 4842"/>
                <a:gd name="T74" fmla="*/ 0 w 25812"/>
                <a:gd name="T75" fmla="*/ 0 h 4842"/>
                <a:gd name="T76" fmla="*/ 0 w 25812"/>
                <a:gd name="T77" fmla="*/ 0 h 4842"/>
                <a:gd name="T78" fmla="*/ 0 w 25812"/>
                <a:gd name="T79" fmla="*/ 0 h 4842"/>
                <a:gd name="T80" fmla="*/ 0 w 25812"/>
                <a:gd name="T81" fmla="*/ 0 h 4842"/>
                <a:gd name="T82" fmla="*/ 0 w 25812"/>
                <a:gd name="T83" fmla="*/ 0 h 4842"/>
                <a:gd name="T84" fmla="*/ 0 w 25812"/>
                <a:gd name="T85" fmla="*/ 0 h 4842"/>
                <a:gd name="T86" fmla="*/ 0 w 25812"/>
                <a:gd name="T87" fmla="*/ 0 h 4842"/>
                <a:gd name="T88" fmla="*/ 0 w 25812"/>
                <a:gd name="T89" fmla="*/ 0 h 4842"/>
                <a:gd name="T90" fmla="*/ 0 w 25812"/>
                <a:gd name="T91" fmla="*/ 0 h 4842"/>
                <a:gd name="T92" fmla="*/ 0 w 25812"/>
                <a:gd name="T93" fmla="*/ 0 h 4842"/>
                <a:gd name="T94" fmla="*/ 0 w 25812"/>
                <a:gd name="T95" fmla="*/ 0 h 4842"/>
                <a:gd name="T96" fmla="*/ 0 w 25812"/>
                <a:gd name="T97" fmla="*/ 0 h 4842"/>
                <a:gd name="T98" fmla="*/ 0 w 25812"/>
                <a:gd name="T99" fmla="*/ 0 h 4842"/>
                <a:gd name="T100" fmla="*/ 0 w 25812"/>
                <a:gd name="T101" fmla="*/ 0 h 4842"/>
                <a:gd name="T102" fmla="*/ 0 w 25812"/>
                <a:gd name="T103" fmla="*/ 0 h 4842"/>
                <a:gd name="T104" fmla="*/ 0 w 25812"/>
                <a:gd name="T105" fmla="*/ 0 h 4842"/>
                <a:gd name="T106" fmla="*/ 0 w 25812"/>
                <a:gd name="T107" fmla="*/ 0 h 4842"/>
                <a:gd name="T108" fmla="*/ 0 w 25812"/>
                <a:gd name="T109" fmla="*/ 0 h 4842"/>
                <a:gd name="T110" fmla="*/ 0 w 25812"/>
                <a:gd name="T111" fmla="*/ 0 h 4842"/>
                <a:gd name="T112" fmla="*/ 0 w 25812"/>
                <a:gd name="T113" fmla="*/ 0 h 4842"/>
                <a:gd name="T114" fmla="*/ 0 w 25812"/>
                <a:gd name="T115" fmla="*/ 0 h 4842"/>
                <a:gd name="T116" fmla="*/ 0 w 25812"/>
                <a:gd name="T117" fmla="*/ 0 h 4842"/>
                <a:gd name="T118" fmla="*/ 0 w 25812"/>
                <a:gd name="T119" fmla="*/ 0 h 4842"/>
                <a:gd name="T120" fmla="*/ 0 w 25812"/>
                <a:gd name="T121" fmla="*/ 0 h 4842"/>
                <a:gd name="T122" fmla="*/ 0 w 25812"/>
                <a:gd name="T123" fmla="*/ 0 h 48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812" h="4842">
                  <a:moveTo>
                    <a:pt x="1" y="4842"/>
                  </a:moveTo>
                  <a:lnTo>
                    <a:pt x="606" y="4839"/>
                  </a:lnTo>
                  <a:lnTo>
                    <a:pt x="1212" y="4829"/>
                  </a:lnTo>
                  <a:lnTo>
                    <a:pt x="1815" y="4813"/>
                  </a:lnTo>
                  <a:lnTo>
                    <a:pt x="2414" y="4791"/>
                  </a:lnTo>
                  <a:lnTo>
                    <a:pt x="3009" y="4763"/>
                  </a:lnTo>
                  <a:lnTo>
                    <a:pt x="3597" y="4730"/>
                  </a:lnTo>
                  <a:lnTo>
                    <a:pt x="4179" y="4691"/>
                  </a:lnTo>
                  <a:lnTo>
                    <a:pt x="4752" y="4647"/>
                  </a:lnTo>
                  <a:lnTo>
                    <a:pt x="5316" y="4598"/>
                  </a:lnTo>
                  <a:lnTo>
                    <a:pt x="5869" y="4544"/>
                  </a:lnTo>
                  <a:lnTo>
                    <a:pt x="6411" y="4486"/>
                  </a:lnTo>
                  <a:lnTo>
                    <a:pt x="6939" y="4422"/>
                  </a:lnTo>
                  <a:lnTo>
                    <a:pt x="7453" y="4356"/>
                  </a:lnTo>
                  <a:lnTo>
                    <a:pt x="7952" y="4285"/>
                  </a:lnTo>
                  <a:lnTo>
                    <a:pt x="8435" y="4210"/>
                  </a:lnTo>
                  <a:lnTo>
                    <a:pt x="8900" y="4131"/>
                  </a:lnTo>
                  <a:lnTo>
                    <a:pt x="9346" y="4050"/>
                  </a:lnTo>
                  <a:lnTo>
                    <a:pt x="9772" y="3966"/>
                  </a:lnTo>
                  <a:lnTo>
                    <a:pt x="10178" y="3877"/>
                  </a:lnTo>
                  <a:lnTo>
                    <a:pt x="10561" y="3786"/>
                  </a:lnTo>
                  <a:lnTo>
                    <a:pt x="10745" y="3740"/>
                  </a:lnTo>
                  <a:lnTo>
                    <a:pt x="10921" y="3693"/>
                  </a:lnTo>
                  <a:lnTo>
                    <a:pt x="11093" y="3645"/>
                  </a:lnTo>
                  <a:lnTo>
                    <a:pt x="11257" y="3598"/>
                  </a:lnTo>
                  <a:lnTo>
                    <a:pt x="11415" y="3549"/>
                  </a:lnTo>
                  <a:lnTo>
                    <a:pt x="11568" y="3499"/>
                  </a:lnTo>
                  <a:lnTo>
                    <a:pt x="11713" y="3449"/>
                  </a:lnTo>
                  <a:lnTo>
                    <a:pt x="11852" y="3398"/>
                  </a:lnTo>
                  <a:lnTo>
                    <a:pt x="11983" y="3347"/>
                  </a:lnTo>
                  <a:lnTo>
                    <a:pt x="12107" y="3296"/>
                  </a:lnTo>
                  <a:lnTo>
                    <a:pt x="12226" y="3243"/>
                  </a:lnTo>
                  <a:lnTo>
                    <a:pt x="12336" y="3191"/>
                  </a:lnTo>
                  <a:lnTo>
                    <a:pt x="12440" y="3136"/>
                  </a:lnTo>
                  <a:lnTo>
                    <a:pt x="12535" y="3083"/>
                  </a:lnTo>
                  <a:lnTo>
                    <a:pt x="12624" y="3027"/>
                  </a:lnTo>
                  <a:lnTo>
                    <a:pt x="12706" y="2970"/>
                  </a:lnTo>
                  <a:lnTo>
                    <a:pt x="12779" y="2914"/>
                  </a:lnTo>
                  <a:lnTo>
                    <a:pt x="12846" y="2853"/>
                  </a:lnTo>
                  <a:lnTo>
                    <a:pt x="12903" y="2794"/>
                  </a:lnTo>
                  <a:lnTo>
                    <a:pt x="12955" y="2728"/>
                  </a:lnTo>
                  <a:lnTo>
                    <a:pt x="12997" y="2661"/>
                  </a:lnTo>
                  <a:lnTo>
                    <a:pt x="13029" y="2590"/>
                  </a:lnTo>
                  <a:cubicBezTo>
                    <a:pt x="13032" y="2583"/>
                    <a:pt x="13034" y="2576"/>
                    <a:pt x="13036" y="2568"/>
                  </a:cubicBezTo>
                  <a:lnTo>
                    <a:pt x="13050" y="2515"/>
                  </a:lnTo>
                  <a:cubicBezTo>
                    <a:pt x="13053" y="2507"/>
                    <a:pt x="13054" y="2499"/>
                    <a:pt x="13055" y="2490"/>
                  </a:cubicBezTo>
                  <a:lnTo>
                    <a:pt x="13060" y="2436"/>
                  </a:lnTo>
                  <a:lnTo>
                    <a:pt x="13065" y="2385"/>
                  </a:lnTo>
                  <a:lnTo>
                    <a:pt x="13060" y="2409"/>
                  </a:lnTo>
                  <a:lnTo>
                    <a:pt x="13074" y="2356"/>
                  </a:lnTo>
                  <a:lnTo>
                    <a:pt x="13067" y="2378"/>
                  </a:lnTo>
                  <a:lnTo>
                    <a:pt x="13090" y="2325"/>
                  </a:lnTo>
                  <a:lnTo>
                    <a:pt x="13113" y="2290"/>
                  </a:lnTo>
                  <a:lnTo>
                    <a:pt x="13144" y="2251"/>
                  </a:lnTo>
                  <a:lnTo>
                    <a:pt x="13184" y="2210"/>
                  </a:lnTo>
                  <a:lnTo>
                    <a:pt x="13233" y="2167"/>
                  </a:lnTo>
                  <a:lnTo>
                    <a:pt x="13293" y="2120"/>
                  </a:lnTo>
                  <a:lnTo>
                    <a:pt x="13360" y="2073"/>
                  </a:lnTo>
                  <a:lnTo>
                    <a:pt x="13437" y="2025"/>
                  </a:lnTo>
                  <a:lnTo>
                    <a:pt x="13523" y="1976"/>
                  </a:lnTo>
                  <a:lnTo>
                    <a:pt x="13616" y="1929"/>
                  </a:lnTo>
                  <a:lnTo>
                    <a:pt x="13719" y="1880"/>
                  </a:lnTo>
                  <a:lnTo>
                    <a:pt x="13830" y="1830"/>
                  </a:lnTo>
                  <a:lnTo>
                    <a:pt x="13947" y="1782"/>
                  </a:lnTo>
                  <a:lnTo>
                    <a:pt x="14072" y="1733"/>
                  </a:lnTo>
                  <a:lnTo>
                    <a:pt x="14206" y="1684"/>
                  </a:lnTo>
                  <a:lnTo>
                    <a:pt x="14346" y="1636"/>
                  </a:lnTo>
                  <a:lnTo>
                    <a:pt x="14493" y="1588"/>
                  </a:lnTo>
                  <a:lnTo>
                    <a:pt x="14647" y="1541"/>
                  </a:lnTo>
                  <a:lnTo>
                    <a:pt x="14808" y="1493"/>
                  </a:lnTo>
                  <a:lnTo>
                    <a:pt x="14975" y="1447"/>
                  </a:lnTo>
                  <a:lnTo>
                    <a:pt x="15148" y="1401"/>
                  </a:lnTo>
                  <a:lnTo>
                    <a:pt x="15328" y="1356"/>
                  </a:lnTo>
                  <a:lnTo>
                    <a:pt x="15706" y="1265"/>
                  </a:lnTo>
                  <a:lnTo>
                    <a:pt x="16106" y="1179"/>
                  </a:lnTo>
                  <a:lnTo>
                    <a:pt x="16527" y="1096"/>
                  </a:lnTo>
                  <a:lnTo>
                    <a:pt x="16969" y="1014"/>
                  </a:lnTo>
                  <a:lnTo>
                    <a:pt x="17430" y="936"/>
                  </a:lnTo>
                  <a:lnTo>
                    <a:pt x="17909" y="862"/>
                  </a:lnTo>
                  <a:lnTo>
                    <a:pt x="18404" y="791"/>
                  </a:lnTo>
                  <a:lnTo>
                    <a:pt x="18914" y="725"/>
                  </a:lnTo>
                  <a:lnTo>
                    <a:pt x="19440" y="662"/>
                  </a:lnTo>
                  <a:lnTo>
                    <a:pt x="19978" y="604"/>
                  </a:lnTo>
                  <a:lnTo>
                    <a:pt x="20527" y="550"/>
                  </a:lnTo>
                  <a:lnTo>
                    <a:pt x="21088" y="501"/>
                  </a:lnTo>
                  <a:lnTo>
                    <a:pt x="21658" y="457"/>
                  </a:lnTo>
                  <a:lnTo>
                    <a:pt x="22237" y="418"/>
                  </a:lnTo>
                  <a:lnTo>
                    <a:pt x="22821" y="384"/>
                  </a:lnTo>
                  <a:lnTo>
                    <a:pt x="23413" y="356"/>
                  </a:lnTo>
                  <a:lnTo>
                    <a:pt x="24009" y="334"/>
                  </a:lnTo>
                  <a:lnTo>
                    <a:pt x="24609" y="317"/>
                  </a:lnTo>
                  <a:lnTo>
                    <a:pt x="25210" y="307"/>
                  </a:lnTo>
                  <a:lnTo>
                    <a:pt x="25812" y="304"/>
                  </a:lnTo>
                  <a:lnTo>
                    <a:pt x="25811" y="0"/>
                  </a:lnTo>
                  <a:lnTo>
                    <a:pt x="25205" y="3"/>
                  </a:lnTo>
                  <a:lnTo>
                    <a:pt x="24600" y="14"/>
                  </a:lnTo>
                  <a:lnTo>
                    <a:pt x="23998" y="31"/>
                  </a:lnTo>
                  <a:lnTo>
                    <a:pt x="23398" y="53"/>
                  </a:lnTo>
                  <a:lnTo>
                    <a:pt x="22804" y="81"/>
                  </a:lnTo>
                  <a:lnTo>
                    <a:pt x="22216" y="115"/>
                  </a:lnTo>
                  <a:lnTo>
                    <a:pt x="21635" y="154"/>
                  </a:lnTo>
                  <a:lnTo>
                    <a:pt x="21061" y="198"/>
                  </a:lnTo>
                  <a:lnTo>
                    <a:pt x="20498" y="247"/>
                  </a:lnTo>
                  <a:lnTo>
                    <a:pt x="19945" y="301"/>
                  </a:lnTo>
                  <a:lnTo>
                    <a:pt x="19403" y="361"/>
                  </a:lnTo>
                  <a:lnTo>
                    <a:pt x="18875" y="424"/>
                  </a:lnTo>
                  <a:lnTo>
                    <a:pt x="18361" y="490"/>
                  </a:lnTo>
                  <a:lnTo>
                    <a:pt x="17862" y="561"/>
                  </a:lnTo>
                  <a:lnTo>
                    <a:pt x="17379" y="637"/>
                  </a:lnTo>
                  <a:lnTo>
                    <a:pt x="16914" y="715"/>
                  </a:lnTo>
                  <a:lnTo>
                    <a:pt x="16468" y="797"/>
                  </a:lnTo>
                  <a:lnTo>
                    <a:pt x="16041" y="882"/>
                  </a:lnTo>
                  <a:lnTo>
                    <a:pt x="15635" y="970"/>
                  </a:lnTo>
                  <a:lnTo>
                    <a:pt x="15253" y="1061"/>
                  </a:lnTo>
                  <a:lnTo>
                    <a:pt x="15071" y="1107"/>
                  </a:lnTo>
                  <a:lnTo>
                    <a:pt x="14894" y="1154"/>
                  </a:lnTo>
                  <a:lnTo>
                    <a:pt x="14721" y="1202"/>
                  </a:lnTo>
                  <a:lnTo>
                    <a:pt x="14558" y="1250"/>
                  </a:lnTo>
                  <a:lnTo>
                    <a:pt x="14398" y="1299"/>
                  </a:lnTo>
                  <a:lnTo>
                    <a:pt x="14247" y="1349"/>
                  </a:lnTo>
                  <a:lnTo>
                    <a:pt x="14101" y="1399"/>
                  </a:lnTo>
                  <a:lnTo>
                    <a:pt x="13963" y="1450"/>
                  </a:lnTo>
                  <a:lnTo>
                    <a:pt x="13830" y="1501"/>
                  </a:lnTo>
                  <a:lnTo>
                    <a:pt x="13705" y="1553"/>
                  </a:lnTo>
                  <a:lnTo>
                    <a:pt x="13588" y="1605"/>
                  </a:lnTo>
                  <a:lnTo>
                    <a:pt x="13477" y="1658"/>
                  </a:lnTo>
                  <a:lnTo>
                    <a:pt x="13372" y="1712"/>
                  </a:lnTo>
                  <a:lnTo>
                    <a:pt x="13276" y="1768"/>
                  </a:lnTo>
                  <a:lnTo>
                    <a:pt x="13187" y="1824"/>
                  </a:lnTo>
                  <a:lnTo>
                    <a:pt x="13104" y="1881"/>
                  </a:lnTo>
                  <a:lnTo>
                    <a:pt x="13030" y="1940"/>
                  </a:lnTo>
                  <a:lnTo>
                    <a:pt x="12963" y="2001"/>
                  </a:lnTo>
                  <a:lnTo>
                    <a:pt x="12903" y="2065"/>
                  </a:lnTo>
                  <a:lnTo>
                    <a:pt x="12852" y="2133"/>
                  </a:lnTo>
                  <a:lnTo>
                    <a:pt x="12811" y="2204"/>
                  </a:lnTo>
                  <a:lnTo>
                    <a:pt x="12788" y="2257"/>
                  </a:lnTo>
                  <a:cubicBezTo>
                    <a:pt x="12785" y="2264"/>
                    <a:pt x="12782" y="2271"/>
                    <a:pt x="12781" y="2279"/>
                  </a:cubicBezTo>
                  <a:lnTo>
                    <a:pt x="12767" y="2332"/>
                  </a:lnTo>
                  <a:cubicBezTo>
                    <a:pt x="12764" y="2340"/>
                    <a:pt x="12763" y="2348"/>
                    <a:pt x="12762" y="2356"/>
                  </a:cubicBezTo>
                  <a:lnTo>
                    <a:pt x="12757" y="2408"/>
                  </a:lnTo>
                  <a:lnTo>
                    <a:pt x="12752" y="2462"/>
                  </a:lnTo>
                  <a:lnTo>
                    <a:pt x="12757" y="2438"/>
                  </a:lnTo>
                  <a:lnTo>
                    <a:pt x="12743" y="2491"/>
                  </a:lnTo>
                  <a:lnTo>
                    <a:pt x="12750" y="2469"/>
                  </a:lnTo>
                  <a:lnTo>
                    <a:pt x="12736" y="2504"/>
                  </a:lnTo>
                  <a:lnTo>
                    <a:pt x="12714" y="2542"/>
                  </a:lnTo>
                  <a:lnTo>
                    <a:pt x="12684" y="2583"/>
                  </a:lnTo>
                  <a:lnTo>
                    <a:pt x="12641" y="2628"/>
                  </a:lnTo>
                  <a:lnTo>
                    <a:pt x="12592" y="2673"/>
                  </a:lnTo>
                  <a:lnTo>
                    <a:pt x="12531" y="2721"/>
                  </a:lnTo>
                  <a:lnTo>
                    <a:pt x="12463" y="2770"/>
                  </a:lnTo>
                  <a:lnTo>
                    <a:pt x="12386" y="2818"/>
                  </a:lnTo>
                  <a:lnTo>
                    <a:pt x="12299" y="2867"/>
                  </a:lnTo>
                  <a:lnTo>
                    <a:pt x="12205" y="2916"/>
                  </a:lnTo>
                  <a:lnTo>
                    <a:pt x="12101" y="2966"/>
                  </a:lnTo>
                  <a:lnTo>
                    <a:pt x="11992" y="3015"/>
                  </a:lnTo>
                  <a:lnTo>
                    <a:pt x="11872" y="3064"/>
                  </a:lnTo>
                  <a:lnTo>
                    <a:pt x="11747" y="3113"/>
                  </a:lnTo>
                  <a:lnTo>
                    <a:pt x="11614" y="3162"/>
                  </a:lnTo>
                  <a:lnTo>
                    <a:pt x="11473" y="3210"/>
                  </a:lnTo>
                  <a:lnTo>
                    <a:pt x="11326" y="3258"/>
                  </a:lnTo>
                  <a:lnTo>
                    <a:pt x="11172" y="3305"/>
                  </a:lnTo>
                  <a:lnTo>
                    <a:pt x="11010" y="3352"/>
                  </a:lnTo>
                  <a:lnTo>
                    <a:pt x="10844" y="3399"/>
                  </a:lnTo>
                  <a:lnTo>
                    <a:pt x="10670" y="3445"/>
                  </a:lnTo>
                  <a:lnTo>
                    <a:pt x="10492" y="3491"/>
                  </a:lnTo>
                  <a:lnTo>
                    <a:pt x="10113" y="3580"/>
                  </a:lnTo>
                  <a:lnTo>
                    <a:pt x="9713" y="3667"/>
                  </a:lnTo>
                  <a:lnTo>
                    <a:pt x="9291" y="3751"/>
                  </a:lnTo>
                  <a:lnTo>
                    <a:pt x="8849" y="3832"/>
                  </a:lnTo>
                  <a:lnTo>
                    <a:pt x="8388" y="3909"/>
                  </a:lnTo>
                  <a:lnTo>
                    <a:pt x="7909" y="3984"/>
                  </a:lnTo>
                  <a:lnTo>
                    <a:pt x="7414" y="4055"/>
                  </a:lnTo>
                  <a:lnTo>
                    <a:pt x="6902" y="4121"/>
                  </a:lnTo>
                  <a:lnTo>
                    <a:pt x="6378" y="4183"/>
                  </a:lnTo>
                  <a:lnTo>
                    <a:pt x="5840" y="4241"/>
                  </a:lnTo>
                  <a:lnTo>
                    <a:pt x="5289" y="4295"/>
                  </a:lnTo>
                  <a:lnTo>
                    <a:pt x="4729" y="4344"/>
                  </a:lnTo>
                  <a:lnTo>
                    <a:pt x="4158" y="4388"/>
                  </a:lnTo>
                  <a:lnTo>
                    <a:pt x="3580" y="4427"/>
                  </a:lnTo>
                  <a:lnTo>
                    <a:pt x="2994" y="4460"/>
                  </a:lnTo>
                  <a:lnTo>
                    <a:pt x="2403" y="4488"/>
                  </a:lnTo>
                  <a:lnTo>
                    <a:pt x="1806" y="4510"/>
                  </a:lnTo>
                  <a:lnTo>
                    <a:pt x="1207" y="4525"/>
                  </a:lnTo>
                  <a:lnTo>
                    <a:pt x="605" y="4535"/>
                  </a:lnTo>
                  <a:lnTo>
                    <a:pt x="0" y="4538"/>
                  </a:lnTo>
                  <a:lnTo>
                    <a:pt x="1" y="4842"/>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38" name="Freeform 29"/>
            <p:cNvSpPr>
              <a:spLocks/>
            </p:cNvSpPr>
            <p:nvPr/>
          </p:nvSpPr>
          <p:spPr bwMode="auto">
            <a:xfrm>
              <a:off x="2893" y="2184"/>
              <a:ext cx="302" cy="411"/>
            </a:xfrm>
            <a:custGeom>
              <a:avLst/>
              <a:gdLst>
                <a:gd name="T0" fmla="*/ 302 w 302"/>
                <a:gd name="T1" fmla="*/ 401 h 411"/>
                <a:gd name="T2" fmla="*/ 300 w 302"/>
                <a:gd name="T3" fmla="*/ 382 h 411"/>
                <a:gd name="T4" fmla="*/ 297 w 302"/>
                <a:gd name="T5" fmla="*/ 362 h 411"/>
                <a:gd name="T6" fmla="*/ 290 w 302"/>
                <a:gd name="T7" fmla="*/ 334 h 411"/>
                <a:gd name="T8" fmla="*/ 275 w 302"/>
                <a:gd name="T9" fmla="*/ 298 h 411"/>
                <a:gd name="T10" fmla="*/ 257 w 302"/>
                <a:gd name="T11" fmla="*/ 266 h 411"/>
                <a:gd name="T12" fmla="*/ 246 w 302"/>
                <a:gd name="T13" fmla="*/ 251 h 411"/>
                <a:gd name="T14" fmla="*/ 234 w 302"/>
                <a:gd name="T15" fmla="*/ 238 h 411"/>
                <a:gd name="T16" fmla="*/ 222 w 302"/>
                <a:gd name="T17" fmla="*/ 227 h 411"/>
                <a:gd name="T18" fmla="*/ 209 w 302"/>
                <a:gd name="T19" fmla="*/ 217 h 411"/>
                <a:gd name="T20" fmla="*/ 195 w 302"/>
                <a:gd name="T21" fmla="*/ 209 h 411"/>
                <a:gd name="T22" fmla="*/ 181 w 302"/>
                <a:gd name="T23" fmla="*/ 203 h 411"/>
                <a:gd name="T24" fmla="*/ 167 w 302"/>
                <a:gd name="T25" fmla="*/ 199 h 411"/>
                <a:gd name="T26" fmla="*/ 152 w 302"/>
                <a:gd name="T27" fmla="*/ 197 h 411"/>
                <a:gd name="T28" fmla="*/ 139 w 302"/>
                <a:gd name="T29" fmla="*/ 196 h 411"/>
                <a:gd name="T30" fmla="*/ 128 w 302"/>
                <a:gd name="T31" fmla="*/ 193 h 411"/>
                <a:gd name="T32" fmla="*/ 116 w 302"/>
                <a:gd name="T33" fmla="*/ 188 h 411"/>
                <a:gd name="T34" fmla="*/ 104 w 302"/>
                <a:gd name="T35" fmla="*/ 181 h 411"/>
                <a:gd name="T36" fmla="*/ 93 w 302"/>
                <a:gd name="T37" fmla="*/ 172 h 411"/>
                <a:gd name="T38" fmla="*/ 82 w 302"/>
                <a:gd name="T39" fmla="*/ 162 h 411"/>
                <a:gd name="T40" fmla="*/ 71 w 302"/>
                <a:gd name="T41" fmla="*/ 150 h 411"/>
                <a:gd name="T42" fmla="*/ 61 w 302"/>
                <a:gd name="T43" fmla="*/ 137 h 411"/>
                <a:gd name="T44" fmla="*/ 43 w 302"/>
                <a:gd name="T45" fmla="*/ 106 h 411"/>
                <a:gd name="T46" fmla="*/ 30 w 302"/>
                <a:gd name="T47" fmla="*/ 73 h 411"/>
                <a:gd name="T48" fmla="*/ 23 w 302"/>
                <a:gd name="T49" fmla="*/ 46 h 411"/>
                <a:gd name="T50" fmla="*/ 20 w 302"/>
                <a:gd name="T51" fmla="*/ 28 h 411"/>
                <a:gd name="T52" fmla="*/ 18 w 302"/>
                <a:gd name="T53" fmla="*/ 9 h 411"/>
                <a:gd name="T54" fmla="*/ 0 w 302"/>
                <a:gd name="T55" fmla="*/ 0 h 411"/>
                <a:gd name="T56" fmla="*/ 1 w 302"/>
                <a:gd name="T57" fmla="*/ 20 h 411"/>
                <a:gd name="T58" fmla="*/ 4 w 302"/>
                <a:gd name="T59" fmla="*/ 40 h 411"/>
                <a:gd name="T60" fmla="*/ 8 w 302"/>
                <a:gd name="T61" fmla="*/ 59 h 411"/>
                <a:gd name="T62" fmla="*/ 20 w 302"/>
                <a:gd name="T63" fmla="*/ 96 h 411"/>
                <a:gd name="T64" fmla="*/ 37 w 302"/>
                <a:gd name="T65" fmla="*/ 130 h 411"/>
                <a:gd name="T66" fmla="*/ 52 w 302"/>
                <a:gd name="T67" fmla="*/ 153 h 411"/>
                <a:gd name="T68" fmla="*/ 63 w 302"/>
                <a:gd name="T69" fmla="*/ 167 h 411"/>
                <a:gd name="T70" fmla="*/ 75 w 302"/>
                <a:gd name="T71" fmla="*/ 179 h 411"/>
                <a:gd name="T72" fmla="*/ 88 w 302"/>
                <a:gd name="T73" fmla="*/ 190 h 411"/>
                <a:gd name="T74" fmla="*/ 101 w 302"/>
                <a:gd name="T75" fmla="*/ 199 h 411"/>
                <a:gd name="T76" fmla="*/ 115 w 302"/>
                <a:gd name="T77" fmla="*/ 206 h 411"/>
                <a:gd name="T78" fmla="*/ 129 w 302"/>
                <a:gd name="T79" fmla="*/ 211 h 411"/>
                <a:gd name="T80" fmla="*/ 144 w 302"/>
                <a:gd name="T81" fmla="*/ 214 h 411"/>
                <a:gd name="T82" fmla="*/ 157 w 302"/>
                <a:gd name="T83" fmla="*/ 214 h 411"/>
                <a:gd name="T84" fmla="*/ 169 w 302"/>
                <a:gd name="T85" fmla="*/ 216 h 411"/>
                <a:gd name="T86" fmla="*/ 180 w 302"/>
                <a:gd name="T87" fmla="*/ 220 h 411"/>
                <a:gd name="T88" fmla="*/ 192 w 302"/>
                <a:gd name="T89" fmla="*/ 226 h 411"/>
                <a:gd name="T90" fmla="*/ 204 w 302"/>
                <a:gd name="T91" fmla="*/ 234 h 411"/>
                <a:gd name="T92" fmla="*/ 215 w 302"/>
                <a:gd name="T93" fmla="*/ 244 h 411"/>
                <a:gd name="T94" fmla="*/ 226 w 302"/>
                <a:gd name="T95" fmla="*/ 255 h 411"/>
                <a:gd name="T96" fmla="*/ 237 w 302"/>
                <a:gd name="T97" fmla="*/ 267 h 411"/>
                <a:gd name="T98" fmla="*/ 251 w 302"/>
                <a:gd name="T99" fmla="*/ 289 h 411"/>
                <a:gd name="T100" fmla="*/ 266 w 302"/>
                <a:gd name="T101" fmla="*/ 321 h 411"/>
                <a:gd name="T102" fmla="*/ 278 w 302"/>
                <a:gd name="T103" fmla="*/ 356 h 411"/>
                <a:gd name="T104" fmla="*/ 281 w 302"/>
                <a:gd name="T105" fmla="*/ 374 h 411"/>
                <a:gd name="T106" fmla="*/ 284 w 302"/>
                <a:gd name="T107" fmla="*/ 392 h 411"/>
                <a:gd name="T108" fmla="*/ 285 w 302"/>
                <a:gd name="T109" fmla="*/ 411 h 41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02" h="411">
                  <a:moveTo>
                    <a:pt x="302" y="411"/>
                  </a:moveTo>
                  <a:lnTo>
                    <a:pt x="302" y="401"/>
                  </a:lnTo>
                  <a:lnTo>
                    <a:pt x="301" y="392"/>
                  </a:lnTo>
                  <a:lnTo>
                    <a:pt x="300" y="382"/>
                  </a:lnTo>
                  <a:lnTo>
                    <a:pt x="299" y="372"/>
                  </a:lnTo>
                  <a:lnTo>
                    <a:pt x="297" y="362"/>
                  </a:lnTo>
                  <a:lnTo>
                    <a:pt x="295" y="352"/>
                  </a:lnTo>
                  <a:lnTo>
                    <a:pt x="290" y="334"/>
                  </a:lnTo>
                  <a:lnTo>
                    <a:pt x="283" y="315"/>
                  </a:lnTo>
                  <a:lnTo>
                    <a:pt x="275" y="298"/>
                  </a:lnTo>
                  <a:lnTo>
                    <a:pt x="266" y="281"/>
                  </a:lnTo>
                  <a:lnTo>
                    <a:pt x="257" y="266"/>
                  </a:lnTo>
                  <a:lnTo>
                    <a:pt x="251" y="258"/>
                  </a:lnTo>
                  <a:lnTo>
                    <a:pt x="246" y="251"/>
                  </a:lnTo>
                  <a:lnTo>
                    <a:pt x="240" y="244"/>
                  </a:lnTo>
                  <a:lnTo>
                    <a:pt x="234" y="238"/>
                  </a:lnTo>
                  <a:lnTo>
                    <a:pt x="228" y="232"/>
                  </a:lnTo>
                  <a:lnTo>
                    <a:pt x="222" y="227"/>
                  </a:lnTo>
                  <a:lnTo>
                    <a:pt x="215" y="221"/>
                  </a:lnTo>
                  <a:lnTo>
                    <a:pt x="209" y="217"/>
                  </a:lnTo>
                  <a:lnTo>
                    <a:pt x="202" y="212"/>
                  </a:lnTo>
                  <a:lnTo>
                    <a:pt x="195" y="209"/>
                  </a:lnTo>
                  <a:lnTo>
                    <a:pt x="188" y="205"/>
                  </a:lnTo>
                  <a:lnTo>
                    <a:pt x="181" y="203"/>
                  </a:lnTo>
                  <a:lnTo>
                    <a:pt x="174" y="200"/>
                  </a:lnTo>
                  <a:lnTo>
                    <a:pt x="167" y="199"/>
                  </a:lnTo>
                  <a:lnTo>
                    <a:pt x="159" y="198"/>
                  </a:lnTo>
                  <a:lnTo>
                    <a:pt x="152" y="197"/>
                  </a:lnTo>
                  <a:lnTo>
                    <a:pt x="145" y="197"/>
                  </a:lnTo>
                  <a:lnTo>
                    <a:pt x="139" y="196"/>
                  </a:lnTo>
                  <a:lnTo>
                    <a:pt x="133" y="195"/>
                  </a:lnTo>
                  <a:lnTo>
                    <a:pt x="128" y="193"/>
                  </a:lnTo>
                  <a:lnTo>
                    <a:pt x="122" y="191"/>
                  </a:lnTo>
                  <a:lnTo>
                    <a:pt x="116" y="188"/>
                  </a:lnTo>
                  <a:lnTo>
                    <a:pt x="110" y="185"/>
                  </a:lnTo>
                  <a:lnTo>
                    <a:pt x="104" y="181"/>
                  </a:lnTo>
                  <a:lnTo>
                    <a:pt x="98" y="177"/>
                  </a:lnTo>
                  <a:lnTo>
                    <a:pt x="93" y="172"/>
                  </a:lnTo>
                  <a:lnTo>
                    <a:pt x="87" y="167"/>
                  </a:lnTo>
                  <a:lnTo>
                    <a:pt x="82" y="162"/>
                  </a:lnTo>
                  <a:lnTo>
                    <a:pt x="76" y="156"/>
                  </a:lnTo>
                  <a:lnTo>
                    <a:pt x="71" y="150"/>
                  </a:lnTo>
                  <a:lnTo>
                    <a:pt x="66" y="144"/>
                  </a:lnTo>
                  <a:lnTo>
                    <a:pt x="61" y="137"/>
                  </a:lnTo>
                  <a:lnTo>
                    <a:pt x="52" y="122"/>
                  </a:lnTo>
                  <a:lnTo>
                    <a:pt x="43" y="106"/>
                  </a:lnTo>
                  <a:lnTo>
                    <a:pt x="36" y="90"/>
                  </a:lnTo>
                  <a:lnTo>
                    <a:pt x="30" y="73"/>
                  </a:lnTo>
                  <a:lnTo>
                    <a:pt x="25" y="55"/>
                  </a:lnTo>
                  <a:lnTo>
                    <a:pt x="23" y="46"/>
                  </a:lnTo>
                  <a:lnTo>
                    <a:pt x="21" y="37"/>
                  </a:lnTo>
                  <a:lnTo>
                    <a:pt x="20" y="28"/>
                  </a:lnTo>
                  <a:lnTo>
                    <a:pt x="19" y="18"/>
                  </a:lnTo>
                  <a:lnTo>
                    <a:pt x="18" y="9"/>
                  </a:lnTo>
                  <a:lnTo>
                    <a:pt x="18" y="0"/>
                  </a:lnTo>
                  <a:lnTo>
                    <a:pt x="0" y="0"/>
                  </a:lnTo>
                  <a:lnTo>
                    <a:pt x="1" y="10"/>
                  </a:lnTo>
                  <a:lnTo>
                    <a:pt x="1" y="20"/>
                  </a:lnTo>
                  <a:lnTo>
                    <a:pt x="2" y="30"/>
                  </a:lnTo>
                  <a:lnTo>
                    <a:pt x="4" y="40"/>
                  </a:lnTo>
                  <a:lnTo>
                    <a:pt x="6" y="49"/>
                  </a:lnTo>
                  <a:lnTo>
                    <a:pt x="8" y="59"/>
                  </a:lnTo>
                  <a:lnTo>
                    <a:pt x="13" y="78"/>
                  </a:lnTo>
                  <a:lnTo>
                    <a:pt x="20" y="96"/>
                  </a:lnTo>
                  <a:lnTo>
                    <a:pt x="28" y="114"/>
                  </a:lnTo>
                  <a:lnTo>
                    <a:pt x="37" y="130"/>
                  </a:lnTo>
                  <a:lnTo>
                    <a:pt x="46" y="146"/>
                  </a:lnTo>
                  <a:lnTo>
                    <a:pt x="52" y="153"/>
                  </a:lnTo>
                  <a:lnTo>
                    <a:pt x="57" y="160"/>
                  </a:lnTo>
                  <a:lnTo>
                    <a:pt x="63" y="167"/>
                  </a:lnTo>
                  <a:lnTo>
                    <a:pt x="69" y="173"/>
                  </a:lnTo>
                  <a:lnTo>
                    <a:pt x="75" y="179"/>
                  </a:lnTo>
                  <a:lnTo>
                    <a:pt x="81" y="185"/>
                  </a:lnTo>
                  <a:lnTo>
                    <a:pt x="88" y="190"/>
                  </a:lnTo>
                  <a:lnTo>
                    <a:pt x="94" y="195"/>
                  </a:lnTo>
                  <a:lnTo>
                    <a:pt x="101" y="199"/>
                  </a:lnTo>
                  <a:lnTo>
                    <a:pt x="108" y="203"/>
                  </a:lnTo>
                  <a:lnTo>
                    <a:pt x="115" y="206"/>
                  </a:lnTo>
                  <a:lnTo>
                    <a:pt x="122" y="209"/>
                  </a:lnTo>
                  <a:lnTo>
                    <a:pt x="129" y="211"/>
                  </a:lnTo>
                  <a:lnTo>
                    <a:pt x="137" y="213"/>
                  </a:lnTo>
                  <a:lnTo>
                    <a:pt x="144" y="214"/>
                  </a:lnTo>
                  <a:lnTo>
                    <a:pt x="151" y="214"/>
                  </a:lnTo>
                  <a:lnTo>
                    <a:pt x="157" y="214"/>
                  </a:lnTo>
                  <a:lnTo>
                    <a:pt x="163" y="215"/>
                  </a:lnTo>
                  <a:lnTo>
                    <a:pt x="169" y="216"/>
                  </a:lnTo>
                  <a:lnTo>
                    <a:pt x="175" y="218"/>
                  </a:lnTo>
                  <a:lnTo>
                    <a:pt x="180" y="220"/>
                  </a:lnTo>
                  <a:lnTo>
                    <a:pt x="186" y="223"/>
                  </a:lnTo>
                  <a:lnTo>
                    <a:pt x="192" y="226"/>
                  </a:lnTo>
                  <a:lnTo>
                    <a:pt x="198" y="230"/>
                  </a:lnTo>
                  <a:lnTo>
                    <a:pt x="204" y="234"/>
                  </a:lnTo>
                  <a:lnTo>
                    <a:pt x="210" y="238"/>
                  </a:lnTo>
                  <a:lnTo>
                    <a:pt x="215" y="244"/>
                  </a:lnTo>
                  <a:lnTo>
                    <a:pt x="221" y="249"/>
                  </a:lnTo>
                  <a:lnTo>
                    <a:pt x="226" y="255"/>
                  </a:lnTo>
                  <a:lnTo>
                    <a:pt x="231" y="261"/>
                  </a:lnTo>
                  <a:lnTo>
                    <a:pt x="237" y="267"/>
                  </a:lnTo>
                  <a:lnTo>
                    <a:pt x="241" y="274"/>
                  </a:lnTo>
                  <a:lnTo>
                    <a:pt x="251" y="289"/>
                  </a:lnTo>
                  <a:lnTo>
                    <a:pt x="259" y="304"/>
                  </a:lnTo>
                  <a:lnTo>
                    <a:pt x="266" y="321"/>
                  </a:lnTo>
                  <a:lnTo>
                    <a:pt x="273" y="338"/>
                  </a:lnTo>
                  <a:lnTo>
                    <a:pt x="278" y="356"/>
                  </a:lnTo>
                  <a:lnTo>
                    <a:pt x="280" y="365"/>
                  </a:lnTo>
                  <a:lnTo>
                    <a:pt x="281" y="374"/>
                  </a:lnTo>
                  <a:lnTo>
                    <a:pt x="283" y="383"/>
                  </a:lnTo>
                  <a:lnTo>
                    <a:pt x="284" y="392"/>
                  </a:lnTo>
                  <a:lnTo>
                    <a:pt x="284" y="402"/>
                  </a:lnTo>
                  <a:lnTo>
                    <a:pt x="285" y="411"/>
                  </a:lnTo>
                  <a:lnTo>
                    <a:pt x="302" y="411"/>
                  </a:lnTo>
                  <a:close/>
                </a:path>
              </a:pathLst>
            </a:custGeom>
            <a:solidFill>
              <a:srgbClr val="0000FF"/>
            </a:solidFill>
            <a:ln w="0" cap="flat">
              <a:solidFill>
                <a:srgbClr val="0000FF"/>
              </a:solidFill>
              <a:prstDash val="solid"/>
              <a:round/>
              <a:headEnd/>
              <a:tailEnd/>
            </a:ln>
          </p:spPr>
          <p:txBody>
            <a:bodyPr/>
            <a:lstStyle/>
            <a:p>
              <a:endParaRPr lang="ja-JP" altLang="en-US"/>
            </a:p>
          </p:txBody>
        </p:sp>
        <p:sp>
          <p:nvSpPr>
            <p:cNvPr id="71739" name="Freeform 30"/>
            <p:cNvSpPr>
              <a:spLocks/>
            </p:cNvSpPr>
            <p:nvPr/>
          </p:nvSpPr>
          <p:spPr bwMode="auto">
            <a:xfrm>
              <a:off x="3211" y="2174"/>
              <a:ext cx="306" cy="430"/>
            </a:xfrm>
            <a:custGeom>
              <a:avLst/>
              <a:gdLst>
                <a:gd name="T0" fmla="*/ 32 w 306"/>
                <a:gd name="T1" fmla="*/ 430 h 430"/>
                <a:gd name="T2" fmla="*/ 306 w 306"/>
                <a:gd name="T3" fmla="*/ 19 h 430"/>
                <a:gd name="T4" fmla="*/ 274 w 306"/>
                <a:gd name="T5" fmla="*/ 0 h 430"/>
                <a:gd name="T6" fmla="*/ 0 w 306"/>
                <a:gd name="T7" fmla="*/ 412 h 430"/>
                <a:gd name="T8" fmla="*/ 32 w 306"/>
                <a:gd name="T9" fmla="*/ 43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430">
                  <a:moveTo>
                    <a:pt x="32" y="430"/>
                  </a:moveTo>
                  <a:lnTo>
                    <a:pt x="306" y="19"/>
                  </a:lnTo>
                  <a:lnTo>
                    <a:pt x="274" y="0"/>
                  </a:lnTo>
                  <a:lnTo>
                    <a:pt x="0" y="412"/>
                  </a:lnTo>
                  <a:lnTo>
                    <a:pt x="32" y="430"/>
                  </a:lnTo>
                  <a:close/>
                </a:path>
              </a:pathLst>
            </a:custGeom>
            <a:solidFill>
              <a:srgbClr val="A6A6A6"/>
            </a:solidFill>
            <a:ln w="0" cap="flat">
              <a:solidFill>
                <a:srgbClr val="A6A6A6"/>
              </a:solidFill>
              <a:prstDash val="solid"/>
              <a:round/>
              <a:headEnd/>
              <a:tailEnd/>
            </a:ln>
          </p:spPr>
          <p:txBody>
            <a:bodyPr/>
            <a:lstStyle/>
            <a:p>
              <a:endParaRPr lang="ja-JP" altLang="en-US"/>
            </a:p>
          </p:txBody>
        </p:sp>
        <p:sp>
          <p:nvSpPr>
            <p:cNvPr id="71740" name="Freeform 31"/>
            <p:cNvSpPr>
              <a:spLocks noEditPoints="1"/>
            </p:cNvSpPr>
            <p:nvPr/>
          </p:nvSpPr>
          <p:spPr bwMode="auto">
            <a:xfrm>
              <a:off x="3877" y="2268"/>
              <a:ext cx="854" cy="73"/>
            </a:xfrm>
            <a:custGeom>
              <a:avLst/>
              <a:gdLst>
                <a:gd name="T0" fmla="*/ 69 w 854"/>
                <a:gd name="T1" fmla="*/ 32 h 73"/>
                <a:gd name="T2" fmla="*/ 854 w 854"/>
                <a:gd name="T3" fmla="*/ 32 h 73"/>
                <a:gd name="T4" fmla="*/ 854 w 854"/>
                <a:gd name="T5" fmla="*/ 41 h 73"/>
                <a:gd name="T6" fmla="*/ 69 w 854"/>
                <a:gd name="T7" fmla="*/ 41 h 73"/>
                <a:gd name="T8" fmla="*/ 69 w 854"/>
                <a:gd name="T9" fmla="*/ 32 h 73"/>
                <a:gd name="T10" fmla="*/ 77 w 854"/>
                <a:gd name="T11" fmla="*/ 73 h 73"/>
                <a:gd name="T12" fmla="*/ 0 w 854"/>
                <a:gd name="T13" fmla="*/ 37 h 73"/>
                <a:gd name="T14" fmla="*/ 77 w 854"/>
                <a:gd name="T15" fmla="*/ 0 h 73"/>
                <a:gd name="T16" fmla="*/ 77 w 854"/>
                <a:gd name="T17" fmla="*/ 73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4" h="73">
                  <a:moveTo>
                    <a:pt x="69" y="32"/>
                  </a:moveTo>
                  <a:lnTo>
                    <a:pt x="854" y="32"/>
                  </a:lnTo>
                  <a:lnTo>
                    <a:pt x="854" y="41"/>
                  </a:lnTo>
                  <a:lnTo>
                    <a:pt x="69" y="41"/>
                  </a:lnTo>
                  <a:lnTo>
                    <a:pt x="69" y="32"/>
                  </a:lnTo>
                  <a:close/>
                  <a:moveTo>
                    <a:pt x="77" y="73"/>
                  </a:moveTo>
                  <a:lnTo>
                    <a:pt x="0" y="37"/>
                  </a:lnTo>
                  <a:lnTo>
                    <a:pt x="77" y="0"/>
                  </a:lnTo>
                  <a:lnTo>
                    <a:pt x="77" y="73"/>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41" name="Freeform 32"/>
            <p:cNvSpPr>
              <a:spLocks noEditPoints="1"/>
            </p:cNvSpPr>
            <p:nvPr/>
          </p:nvSpPr>
          <p:spPr bwMode="auto">
            <a:xfrm>
              <a:off x="3877" y="2511"/>
              <a:ext cx="854" cy="72"/>
            </a:xfrm>
            <a:custGeom>
              <a:avLst/>
              <a:gdLst>
                <a:gd name="T0" fmla="*/ 69 w 854"/>
                <a:gd name="T1" fmla="*/ 32 h 72"/>
                <a:gd name="T2" fmla="*/ 854 w 854"/>
                <a:gd name="T3" fmla="*/ 32 h 72"/>
                <a:gd name="T4" fmla="*/ 854 w 854"/>
                <a:gd name="T5" fmla="*/ 40 h 72"/>
                <a:gd name="T6" fmla="*/ 69 w 854"/>
                <a:gd name="T7" fmla="*/ 40 h 72"/>
                <a:gd name="T8" fmla="*/ 69 w 854"/>
                <a:gd name="T9" fmla="*/ 32 h 72"/>
                <a:gd name="T10" fmla="*/ 77 w 854"/>
                <a:gd name="T11" fmla="*/ 72 h 72"/>
                <a:gd name="T12" fmla="*/ 0 w 854"/>
                <a:gd name="T13" fmla="*/ 36 h 72"/>
                <a:gd name="T14" fmla="*/ 77 w 854"/>
                <a:gd name="T15" fmla="*/ 0 h 72"/>
                <a:gd name="T16" fmla="*/ 77 w 854"/>
                <a:gd name="T17" fmla="*/ 72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4" h="72">
                  <a:moveTo>
                    <a:pt x="69" y="32"/>
                  </a:moveTo>
                  <a:lnTo>
                    <a:pt x="854" y="32"/>
                  </a:lnTo>
                  <a:lnTo>
                    <a:pt x="854" y="40"/>
                  </a:lnTo>
                  <a:lnTo>
                    <a:pt x="69" y="40"/>
                  </a:lnTo>
                  <a:lnTo>
                    <a:pt x="69" y="32"/>
                  </a:lnTo>
                  <a:close/>
                  <a:moveTo>
                    <a:pt x="77" y="72"/>
                  </a:moveTo>
                  <a:lnTo>
                    <a:pt x="0" y="36"/>
                  </a:lnTo>
                  <a:lnTo>
                    <a:pt x="77" y="0"/>
                  </a:lnTo>
                  <a:lnTo>
                    <a:pt x="77" y="72"/>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42" name="Freeform 33"/>
            <p:cNvSpPr>
              <a:spLocks noEditPoints="1"/>
            </p:cNvSpPr>
            <p:nvPr/>
          </p:nvSpPr>
          <p:spPr bwMode="auto">
            <a:xfrm>
              <a:off x="3877" y="2772"/>
              <a:ext cx="854" cy="72"/>
            </a:xfrm>
            <a:custGeom>
              <a:avLst/>
              <a:gdLst>
                <a:gd name="T0" fmla="*/ 69 w 854"/>
                <a:gd name="T1" fmla="*/ 32 h 72"/>
                <a:gd name="T2" fmla="*/ 854 w 854"/>
                <a:gd name="T3" fmla="*/ 32 h 72"/>
                <a:gd name="T4" fmla="*/ 854 w 854"/>
                <a:gd name="T5" fmla="*/ 40 h 72"/>
                <a:gd name="T6" fmla="*/ 69 w 854"/>
                <a:gd name="T7" fmla="*/ 40 h 72"/>
                <a:gd name="T8" fmla="*/ 69 w 854"/>
                <a:gd name="T9" fmla="*/ 32 h 72"/>
                <a:gd name="T10" fmla="*/ 77 w 854"/>
                <a:gd name="T11" fmla="*/ 72 h 72"/>
                <a:gd name="T12" fmla="*/ 0 w 854"/>
                <a:gd name="T13" fmla="*/ 36 h 72"/>
                <a:gd name="T14" fmla="*/ 77 w 854"/>
                <a:gd name="T15" fmla="*/ 0 h 72"/>
                <a:gd name="T16" fmla="*/ 77 w 854"/>
                <a:gd name="T17" fmla="*/ 72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4" h="72">
                  <a:moveTo>
                    <a:pt x="69" y="32"/>
                  </a:moveTo>
                  <a:lnTo>
                    <a:pt x="854" y="32"/>
                  </a:lnTo>
                  <a:lnTo>
                    <a:pt x="854" y="40"/>
                  </a:lnTo>
                  <a:lnTo>
                    <a:pt x="69" y="40"/>
                  </a:lnTo>
                  <a:lnTo>
                    <a:pt x="69" y="32"/>
                  </a:lnTo>
                  <a:close/>
                  <a:moveTo>
                    <a:pt x="77" y="72"/>
                  </a:moveTo>
                  <a:lnTo>
                    <a:pt x="0" y="36"/>
                  </a:lnTo>
                  <a:lnTo>
                    <a:pt x="77" y="0"/>
                  </a:lnTo>
                  <a:lnTo>
                    <a:pt x="77" y="72"/>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43" name="Freeform 34"/>
            <p:cNvSpPr>
              <a:spLocks noEditPoints="1"/>
            </p:cNvSpPr>
            <p:nvPr/>
          </p:nvSpPr>
          <p:spPr bwMode="auto">
            <a:xfrm>
              <a:off x="3877" y="2018"/>
              <a:ext cx="854" cy="73"/>
            </a:xfrm>
            <a:custGeom>
              <a:avLst/>
              <a:gdLst>
                <a:gd name="T0" fmla="*/ 69 w 854"/>
                <a:gd name="T1" fmla="*/ 32 h 73"/>
                <a:gd name="T2" fmla="*/ 854 w 854"/>
                <a:gd name="T3" fmla="*/ 32 h 73"/>
                <a:gd name="T4" fmla="*/ 854 w 854"/>
                <a:gd name="T5" fmla="*/ 41 h 73"/>
                <a:gd name="T6" fmla="*/ 69 w 854"/>
                <a:gd name="T7" fmla="*/ 41 h 73"/>
                <a:gd name="T8" fmla="*/ 69 w 854"/>
                <a:gd name="T9" fmla="*/ 32 h 73"/>
                <a:gd name="T10" fmla="*/ 77 w 854"/>
                <a:gd name="T11" fmla="*/ 73 h 73"/>
                <a:gd name="T12" fmla="*/ 0 w 854"/>
                <a:gd name="T13" fmla="*/ 37 h 73"/>
                <a:gd name="T14" fmla="*/ 77 w 854"/>
                <a:gd name="T15" fmla="*/ 0 h 73"/>
                <a:gd name="T16" fmla="*/ 77 w 854"/>
                <a:gd name="T17" fmla="*/ 73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4" h="73">
                  <a:moveTo>
                    <a:pt x="69" y="32"/>
                  </a:moveTo>
                  <a:lnTo>
                    <a:pt x="854" y="32"/>
                  </a:lnTo>
                  <a:lnTo>
                    <a:pt x="854" y="41"/>
                  </a:lnTo>
                  <a:lnTo>
                    <a:pt x="69" y="41"/>
                  </a:lnTo>
                  <a:lnTo>
                    <a:pt x="69" y="32"/>
                  </a:lnTo>
                  <a:close/>
                  <a:moveTo>
                    <a:pt x="77" y="73"/>
                  </a:moveTo>
                  <a:lnTo>
                    <a:pt x="0" y="37"/>
                  </a:lnTo>
                  <a:lnTo>
                    <a:pt x="77" y="0"/>
                  </a:lnTo>
                  <a:lnTo>
                    <a:pt x="77" y="73"/>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44" name="Rectangle 35"/>
            <p:cNvSpPr>
              <a:spLocks noChangeArrowheads="1"/>
            </p:cNvSpPr>
            <p:nvPr/>
          </p:nvSpPr>
          <p:spPr bwMode="auto">
            <a:xfrm>
              <a:off x="3965" y="2160"/>
              <a:ext cx="1142"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ja-JP" sz="1400">
                  <a:solidFill>
                    <a:srgbClr val="000000"/>
                  </a:solidFill>
                  <a:latin typeface="ＭＳ ゴシック" panose="020B0609070205080204" pitchFamily="49" charset="-128"/>
                  <a:ea typeface="ＭＳ ゴシック" panose="020B0609070205080204" pitchFamily="49" charset="-128"/>
                </a:rPr>
                <a:t>上下水道情報（行政）</a:t>
              </a:r>
              <a:endParaRPr lang="ja-JP" altLang="ja-JP" sz="2400">
                <a:solidFill>
                  <a:srgbClr val="000066"/>
                </a:solidFill>
                <a:latin typeface="ＭＳ ゴシック" panose="020B0609070205080204" pitchFamily="49" charset="-128"/>
                <a:ea typeface="ＭＳ ゴシック" panose="020B0609070205080204" pitchFamily="49" charset="-128"/>
              </a:endParaRPr>
            </a:p>
          </p:txBody>
        </p:sp>
        <p:sp>
          <p:nvSpPr>
            <p:cNvPr id="71745" name="Rectangle 37"/>
            <p:cNvSpPr>
              <a:spLocks noChangeArrowheads="1"/>
            </p:cNvSpPr>
            <p:nvPr/>
          </p:nvSpPr>
          <p:spPr bwMode="auto">
            <a:xfrm>
              <a:off x="3982" y="2387"/>
              <a:ext cx="90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solidFill>
                    <a:srgbClr val="000000"/>
                  </a:solidFill>
                  <a:latin typeface="ＭＳ ゴシック" panose="020B0609070205080204" pitchFamily="49" charset="-128"/>
                  <a:ea typeface="ＭＳ ゴシック" panose="020B0609070205080204" pitchFamily="49" charset="-128"/>
                </a:rPr>
                <a:t>ガス</a:t>
              </a:r>
              <a:r>
                <a:rPr lang="ja-JP" altLang="ja-JP" sz="1400">
                  <a:solidFill>
                    <a:srgbClr val="000000"/>
                  </a:solidFill>
                  <a:latin typeface="ＭＳ ゴシック" panose="020B0609070205080204" pitchFamily="49" charset="-128"/>
                  <a:ea typeface="ＭＳ ゴシック" panose="020B0609070205080204" pitchFamily="49" charset="-128"/>
                </a:rPr>
                <a:t>情報（民間）</a:t>
              </a:r>
              <a:endParaRPr lang="ja-JP" altLang="ja-JP" sz="2400">
                <a:solidFill>
                  <a:srgbClr val="000066"/>
                </a:solidFill>
                <a:latin typeface="ＭＳ ゴシック" panose="020B0609070205080204" pitchFamily="49" charset="-128"/>
                <a:ea typeface="ＭＳ ゴシック" panose="020B0609070205080204" pitchFamily="49" charset="-128"/>
              </a:endParaRPr>
            </a:p>
          </p:txBody>
        </p:sp>
        <p:sp>
          <p:nvSpPr>
            <p:cNvPr id="71746" name="Rectangle 38"/>
            <p:cNvSpPr>
              <a:spLocks noChangeArrowheads="1"/>
            </p:cNvSpPr>
            <p:nvPr/>
          </p:nvSpPr>
          <p:spPr bwMode="auto">
            <a:xfrm>
              <a:off x="3961" y="2659"/>
              <a:ext cx="90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ja-JP" sz="1400">
                  <a:solidFill>
                    <a:srgbClr val="000000"/>
                  </a:solidFill>
                  <a:latin typeface="ＭＳ ゴシック" panose="020B0609070205080204" pitchFamily="49" charset="-128"/>
                  <a:ea typeface="ＭＳ ゴシック" panose="020B0609070205080204" pitchFamily="49" charset="-128"/>
                </a:rPr>
                <a:t>電気情報</a:t>
              </a:r>
              <a:r>
                <a:rPr lang="ja-JP" altLang="en-US" sz="1400">
                  <a:solidFill>
                    <a:srgbClr val="000000"/>
                  </a:solidFill>
                  <a:latin typeface="ＭＳ ゴシック" panose="020B0609070205080204" pitchFamily="49" charset="-128"/>
                  <a:ea typeface="ＭＳ ゴシック" panose="020B0609070205080204" pitchFamily="49" charset="-128"/>
                </a:rPr>
                <a:t>（民間）</a:t>
              </a:r>
              <a:endParaRPr lang="ja-JP" altLang="ja-JP" sz="2400">
                <a:solidFill>
                  <a:srgbClr val="000066"/>
                </a:solidFill>
                <a:latin typeface="ＭＳ ゴシック" panose="020B0609070205080204" pitchFamily="49" charset="-128"/>
                <a:ea typeface="ＭＳ ゴシック" panose="020B0609070205080204" pitchFamily="49" charset="-128"/>
              </a:endParaRPr>
            </a:p>
          </p:txBody>
        </p:sp>
        <p:sp>
          <p:nvSpPr>
            <p:cNvPr id="71747" name="Rectangle 40"/>
            <p:cNvSpPr>
              <a:spLocks noChangeArrowheads="1"/>
            </p:cNvSpPr>
            <p:nvPr/>
          </p:nvSpPr>
          <p:spPr bwMode="auto">
            <a:xfrm>
              <a:off x="3961" y="1888"/>
              <a:ext cx="90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solidFill>
                    <a:srgbClr val="000000"/>
                  </a:solidFill>
                  <a:latin typeface="ＭＳ ゴシック" panose="020B0609070205080204" pitchFamily="49" charset="-128"/>
                  <a:ea typeface="ＭＳ ゴシック" panose="020B0609070205080204" pitchFamily="49" charset="-128"/>
                </a:rPr>
                <a:t>道路</a:t>
              </a:r>
              <a:r>
                <a:rPr lang="ja-JP" altLang="ja-JP" sz="1400">
                  <a:solidFill>
                    <a:srgbClr val="000000"/>
                  </a:solidFill>
                  <a:latin typeface="ＭＳ ゴシック" panose="020B0609070205080204" pitchFamily="49" charset="-128"/>
                  <a:ea typeface="ＭＳ ゴシック" panose="020B0609070205080204" pitchFamily="49" charset="-128"/>
                </a:rPr>
                <a:t>情報（行政）</a:t>
              </a:r>
              <a:endParaRPr lang="ja-JP" altLang="ja-JP" sz="2400">
                <a:solidFill>
                  <a:srgbClr val="000066"/>
                </a:solidFill>
                <a:latin typeface="ＭＳ ゴシック" panose="020B0609070205080204" pitchFamily="49" charset="-128"/>
                <a:ea typeface="ＭＳ ゴシック" panose="020B0609070205080204" pitchFamily="49" charset="-128"/>
              </a:endParaRPr>
            </a:p>
          </p:txBody>
        </p:sp>
        <p:sp>
          <p:nvSpPr>
            <p:cNvPr id="71748" name="Freeform 41"/>
            <p:cNvSpPr>
              <a:spLocks/>
            </p:cNvSpPr>
            <p:nvPr/>
          </p:nvSpPr>
          <p:spPr bwMode="auto">
            <a:xfrm>
              <a:off x="2810" y="2604"/>
              <a:ext cx="169" cy="163"/>
            </a:xfrm>
            <a:custGeom>
              <a:avLst/>
              <a:gdLst>
                <a:gd name="T0" fmla="*/ 0 w 141"/>
                <a:gd name="T1" fmla="*/ 13796 h 138"/>
                <a:gd name="T2" fmla="*/ 28026 w 141"/>
                <a:gd name="T3" fmla="*/ 0 h 138"/>
                <a:gd name="T4" fmla="*/ 57678 w 141"/>
                <a:gd name="T5" fmla="*/ 17273 h 138"/>
                <a:gd name="T6" fmla="*/ 85910 w 141"/>
                <a:gd name="T7" fmla="*/ 0 h 138"/>
                <a:gd name="T8" fmla="*/ 114652 w 141"/>
                <a:gd name="T9" fmla="*/ 13796 h 138"/>
                <a:gd name="T10" fmla="*/ 83093 w 141"/>
                <a:gd name="T11" fmla="*/ 33123 h 138"/>
                <a:gd name="T12" fmla="*/ 114652 w 141"/>
                <a:gd name="T13" fmla="*/ 50773 h 138"/>
                <a:gd name="T14" fmla="*/ 85910 w 141"/>
                <a:gd name="T15" fmla="*/ 65440 h 138"/>
                <a:gd name="T16" fmla="*/ 57678 w 141"/>
                <a:gd name="T17" fmla="*/ 48100 h 138"/>
                <a:gd name="T18" fmla="*/ 28026 w 141"/>
                <a:gd name="T19" fmla="*/ 65440 h 138"/>
                <a:gd name="T20" fmla="*/ 0 w 141"/>
                <a:gd name="T21" fmla="*/ 50773 h 138"/>
                <a:gd name="T22" fmla="*/ 31424 w 141"/>
                <a:gd name="T23" fmla="*/ 33123 h 138"/>
                <a:gd name="T24" fmla="*/ 0 w 141"/>
                <a:gd name="T25" fmla="*/ 13796 h 1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1" h="138">
                  <a:moveTo>
                    <a:pt x="0" y="30"/>
                  </a:moveTo>
                  <a:lnTo>
                    <a:pt x="35" y="0"/>
                  </a:lnTo>
                  <a:lnTo>
                    <a:pt x="70" y="36"/>
                  </a:lnTo>
                  <a:lnTo>
                    <a:pt x="106" y="0"/>
                  </a:lnTo>
                  <a:lnTo>
                    <a:pt x="141" y="30"/>
                  </a:lnTo>
                  <a:lnTo>
                    <a:pt x="103" y="69"/>
                  </a:lnTo>
                  <a:lnTo>
                    <a:pt x="141" y="107"/>
                  </a:lnTo>
                  <a:lnTo>
                    <a:pt x="106" y="138"/>
                  </a:lnTo>
                  <a:lnTo>
                    <a:pt x="70" y="102"/>
                  </a:lnTo>
                  <a:lnTo>
                    <a:pt x="35" y="138"/>
                  </a:lnTo>
                  <a:lnTo>
                    <a:pt x="0" y="107"/>
                  </a:lnTo>
                  <a:lnTo>
                    <a:pt x="38" y="69"/>
                  </a:lnTo>
                  <a:lnTo>
                    <a:pt x="0" y="3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49" name="Rectangle 42"/>
            <p:cNvSpPr>
              <a:spLocks noChangeArrowheads="1"/>
            </p:cNvSpPr>
            <p:nvPr/>
          </p:nvSpPr>
          <p:spPr bwMode="auto">
            <a:xfrm>
              <a:off x="2712" y="2770"/>
              <a:ext cx="33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ja-JP" sz="1400">
                  <a:solidFill>
                    <a:srgbClr val="FF0000"/>
                  </a:solidFill>
                  <a:latin typeface="ＭＳ ゴシック" panose="020B0609070205080204" pitchFamily="49" charset="-128"/>
                  <a:ea typeface="ＭＳ ゴシック" panose="020B0609070205080204" pitchFamily="49" charset="-128"/>
                </a:rPr>
                <a:t>工事中</a:t>
              </a:r>
              <a:endParaRPr lang="ja-JP" altLang="ja-JP" sz="1800">
                <a:solidFill>
                  <a:srgbClr val="000066"/>
                </a:solidFill>
                <a:latin typeface="ＭＳ ゴシック" panose="020B0609070205080204" pitchFamily="49" charset="-128"/>
                <a:ea typeface="ＭＳ ゴシック" panose="020B0609070205080204" pitchFamily="49" charset="-128"/>
              </a:endParaRPr>
            </a:p>
          </p:txBody>
        </p:sp>
        <p:pic>
          <p:nvPicPr>
            <p:cNvPr id="71750" name="Picture 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0" y="1938"/>
              <a:ext cx="1627"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1" name="Freeform 44"/>
            <p:cNvSpPr>
              <a:spLocks/>
            </p:cNvSpPr>
            <p:nvPr/>
          </p:nvSpPr>
          <p:spPr bwMode="auto">
            <a:xfrm>
              <a:off x="3510" y="1937"/>
              <a:ext cx="327" cy="412"/>
            </a:xfrm>
            <a:custGeom>
              <a:avLst/>
              <a:gdLst>
                <a:gd name="T0" fmla="*/ 327 w 327"/>
                <a:gd name="T1" fmla="*/ 412 h 412"/>
                <a:gd name="T2" fmla="*/ 327 w 327"/>
                <a:gd name="T3" fmla="*/ 0 h 412"/>
                <a:gd name="T4" fmla="*/ 0 w 327"/>
                <a:gd name="T5" fmla="*/ 412 h 412"/>
                <a:gd name="T6" fmla="*/ 327 w 327"/>
                <a:gd name="T7" fmla="*/ 412 h 4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7" h="412">
                  <a:moveTo>
                    <a:pt x="327" y="412"/>
                  </a:moveTo>
                  <a:lnTo>
                    <a:pt x="327" y="0"/>
                  </a:lnTo>
                  <a:lnTo>
                    <a:pt x="0" y="412"/>
                  </a:lnTo>
                  <a:lnTo>
                    <a:pt x="327" y="4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52" name="Freeform 45"/>
            <p:cNvSpPr>
              <a:spLocks/>
            </p:cNvSpPr>
            <p:nvPr/>
          </p:nvSpPr>
          <p:spPr bwMode="auto">
            <a:xfrm>
              <a:off x="2209" y="1937"/>
              <a:ext cx="326" cy="412"/>
            </a:xfrm>
            <a:custGeom>
              <a:avLst/>
              <a:gdLst>
                <a:gd name="T0" fmla="*/ 0 w 326"/>
                <a:gd name="T1" fmla="*/ 0 h 412"/>
                <a:gd name="T2" fmla="*/ 0 w 326"/>
                <a:gd name="T3" fmla="*/ 412 h 412"/>
                <a:gd name="T4" fmla="*/ 326 w 326"/>
                <a:gd name="T5" fmla="*/ 0 h 412"/>
                <a:gd name="T6" fmla="*/ 0 w 326"/>
                <a:gd name="T7" fmla="*/ 0 h 4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6" h="412">
                  <a:moveTo>
                    <a:pt x="0" y="0"/>
                  </a:moveTo>
                  <a:lnTo>
                    <a:pt x="0" y="412"/>
                  </a:lnTo>
                  <a:lnTo>
                    <a:pt x="32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1753" name="Freeform 46"/>
            <p:cNvSpPr>
              <a:spLocks noEditPoints="1"/>
            </p:cNvSpPr>
            <p:nvPr/>
          </p:nvSpPr>
          <p:spPr bwMode="auto">
            <a:xfrm>
              <a:off x="2645" y="2131"/>
              <a:ext cx="164" cy="165"/>
            </a:xfrm>
            <a:custGeom>
              <a:avLst/>
              <a:gdLst>
                <a:gd name="T0" fmla="*/ 0 w 2800"/>
                <a:gd name="T1" fmla="*/ 0 h 3040"/>
                <a:gd name="T2" fmla="*/ 0 w 2800"/>
                <a:gd name="T3" fmla="*/ 0 h 3040"/>
                <a:gd name="T4" fmla="*/ 0 w 2800"/>
                <a:gd name="T5" fmla="*/ 0 h 3040"/>
                <a:gd name="T6" fmla="*/ 0 w 2800"/>
                <a:gd name="T7" fmla="*/ 0 h 3040"/>
                <a:gd name="T8" fmla="*/ 0 w 2800"/>
                <a:gd name="T9" fmla="*/ 0 h 3040"/>
                <a:gd name="T10" fmla="*/ 0 w 2800"/>
                <a:gd name="T11" fmla="*/ 0 h 3040"/>
                <a:gd name="T12" fmla="*/ 0 w 2800"/>
                <a:gd name="T13" fmla="*/ 0 h 3040"/>
                <a:gd name="T14" fmla="*/ 0 w 2800"/>
                <a:gd name="T15" fmla="*/ 0 h 3040"/>
                <a:gd name="T16" fmla="*/ 0 w 2800"/>
                <a:gd name="T17" fmla="*/ 0 h 3040"/>
                <a:gd name="T18" fmla="*/ 0 w 2800"/>
                <a:gd name="T19" fmla="*/ 0 h 3040"/>
                <a:gd name="T20" fmla="*/ 0 w 2800"/>
                <a:gd name="T21" fmla="*/ 0 h 3040"/>
                <a:gd name="T22" fmla="*/ 0 w 2800"/>
                <a:gd name="T23" fmla="*/ 0 h 3040"/>
                <a:gd name="T24" fmla="*/ 0 w 2800"/>
                <a:gd name="T25" fmla="*/ 0 h 30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00" h="3040">
                  <a:moveTo>
                    <a:pt x="0" y="1520"/>
                  </a:moveTo>
                  <a:cubicBezTo>
                    <a:pt x="0" y="681"/>
                    <a:pt x="627" y="0"/>
                    <a:pt x="1400" y="0"/>
                  </a:cubicBezTo>
                  <a:cubicBezTo>
                    <a:pt x="2174" y="0"/>
                    <a:pt x="2800" y="681"/>
                    <a:pt x="2800" y="1520"/>
                  </a:cubicBezTo>
                  <a:cubicBezTo>
                    <a:pt x="2800" y="2360"/>
                    <a:pt x="2174" y="3040"/>
                    <a:pt x="1400" y="3040"/>
                  </a:cubicBezTo>
                  <a:cubicBezTo>
                    <a:pt x="627" y="3040"/>
                    <a:pt x="0" y="2360"/>
                    <a:pt x="0" y="1520"/>
                  </a:cubicBezTo>
                  <a:close/>
                  <a:moveTo>
                    <a:pt x="2170" y="1995"/>
                  </a:moveTo>
                  <a:cubicBezTo>
                    <a:pt x="2400" y="1512"/>
                    <a:pt x="2242" y="908"/>
                    <a:pt x="1818" y="646"/>
                  </a:cubicBezTo>
                  <a:cubicBezTo>
                    <a:pt x="1550" y="481"/>
                    <a:pt x="1226" y="486"/>
                    <a:pt x="962" y="659"/>
                  </a:cubicBezTo>
                  <a:lnTo>
                    <a:pt x="2170" y="1995"/>
                  </a:lnTo>
                  <a:close/>
                  <a:moveTo>
                    <a:pt x="631" y="1046"/>
                  </a:moveTo>
                  <a:cubicBezTo>
                    <a:pt x="401" y="1529"/>
                    <a:pt x="559" y="2133"/>
                    <a:pt x="983" y="2395"/>
                  </a:cubicBezTo>
                  <a:cubicBezTo>
                    <a:pt x="1251" y="2560"/>
                    <a:pt x="1575" y="2555"/>
                    <a:pt x="1838" y="2382"/>
                  </a:cubicBezTo>
                  <a:lnTo>
                    <a:pt x="631" y="1046"/>
                  </a:lnTo>
                  <a:close/>
                </a:path>
              </a:pathLst>
            </a:custGeom>
            <a:solidFill>
              <a:srgbClr val="FF0000"/>
            </a:solidFill>
            <a:ln w="0">
              <a:solidFill>
                <a:srgbClr val="000000"/>
              </a:solidFill>
              <a:prstDash val="solid"/>
              <a:round/>
              <a:headEnd/>
              <a:tailEnd/>
            </a:ln>
          </p:spPr>
          <p:txBody>
            <a:bodyPr/>
            <a:lstStyle/>
            <a:p>
              <a:endParaRPr lang="ja-JP" altLang="en-US"/>
            </a:p>
          </p:txBody>
        </p:sp>
        <p:sp>
          <p:nvSpPr>
            <p:cNvPr id="71754" name="Rectangle 47"/>
            <p:cNvSpPr>
              <a:spLocks noChangeArrowheads="1"/>
            </p:cNvSpPr>
            <p:nvPr/>
          </p:nvSpPr>
          <p:spPr bwMode="auto">
            <a:xfrm>
              <a:off x="2489" y="2311"/>
              <a:ext cx="45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ja-JP" sz="1400">
                  <a:solidFill>
                    <a:srgbClr val="FF0000"/>
                  </a:solidFill>
                  <a:latin typeface="ＭＳ ゴシック" panose="020B0609070205080204" pitchFamily="49" charset="-128"/>
                  <a:ea typeface="ＭＳ ゴシック" panose="020B0609070205080204" pitchFamily="49" charset="-128"/>
                </a:rPr>
                <a:t>通行止め</a:t>
              </a:r>
              <a:endParaRPr lang="ja-JP" altLang="ja-JP" sz="1800">
                <a:solidFill>
                  <a:srgbClr val="000066"/>
                </a:solidFill>
                <a:latin typeface="ＭＳ ゴシック" panose="020B0609070205080204" pitchFamily="49" charset="-128"/>
                <a:ea typeface="ＭＳ ゴシック" panose="020B0609070205080204" pitchFamily="49" charset="-128"/>
              </a:endParaRPr>
            </a:p>
          </p:txBody>
        </p:sp>
        <p:sp>
          <p:nvSpPr>
            <p:cNvPr id="71755" name="Freeform 48"/>
            <p:cNvSpPr>
              <a:spLocks noEditPoints="1"/>
            </p:cNvSpPr>
            <p:nvPr/>
          </p:nvSpPr>
          <p:spPr bwMode="auto">
            <a:xfrm>
              <a:off x="3877" y="3052"/>
              <a:ext cx="854" cy="72"/>
            </a:xfrm>
            <a:custGeom>
              <a:avLst/>
              <a:gdLst>
                <a:gd name="T0" fmla="*/ 69 w 854"/>
                <a:gd name="T1" fmla="*/ 32 h 72"/>
                <a:gd name="T2" fmla="*/ 854 w 854"/>
                <a:gd name="T3" fmla="*/ 32 h 72"/>
                <a:gd name="T4" fmla="*/ 854 w 854"/>
                <a:gd name="T5" fmla="*/ 40 h 72"/>
                <a:gd name="T6" fmla="*/ 69 w 854"/>
                <a:gd name="T7" fmla="*/ 40 h 72"/>
                <a:gd name="T8" fmla="*/ 69 w 854"/>
                <a:gd name="T9" fmla="*/ 32 h 72"/>
                <a:gd name="T10" fmla="*/ 77 w 854"/>
                <a:gd name="T11" fmla="*/ 72 h 72"/>
                <a:gd name="T12" fmla="*/ 0 w 854"/>
                <a:gd name="T13" fmla="*/ 36 h 72"/>
                <a:gd name="T14" fmla="*/ 77 w 854"/>
                <a:gd name="T15" fmla="*/ 0 h 72"/>
                <a:gd name="T16" fmla="*/ 77 w 854"/>
                <a:gd name="T17" fmla="*/ 72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4" h="72">
                  <a:moveTo>
                    <a:pt x="69" y="32"/>
                  </a:moveTo>
                  <a:lnTo>
                    <a:pt x="854" y="32"/>
                  </a:lnTo>
                  <a:lnTo>
                    <a:pt x="854" y="40"/>
                  </a:lnTo>
                  <a:lnTo>
                    <a:pt x="69" y="40"/>
                  </a:lnTo>
                  <a:lnTo>
                    <a:pt x="69" y="32"/>
                  </a:lnTo>
                  <a:close/>
                  <a:moveTo>
                    <a:pt x="77" y="72"/>
                  </a:moveTo>
                  <a:lnTo>
                    <a:pt x="0" y="36"/>
                  </a:lnTo>
                  <a:lnTo>
                    <a:pt x="77" y="0"/>
                  </a:lnTo>
                  <a:lnTo>
                    <a:pt x="77" y="72"/>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71756" name="Rectangle 51"/>
            <p:cNvSpPr>
              <a:spLocks noChangeArrowheads="1"/>
            </p:cNvSpPr>
            <p:nvPr/>
          </p:nvSpPr>
          <p:spPr bwMode="auto">
            <a:xfrm>
              <a:off x="3961" y="2951"/>
              <a:ext cx="67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ja-JP" sz="1400">
                  <a:solidFill>
                    <a:srgbClr val="000000"/>
                  </a:solidFill>
                  <a:latin typeface="ＭＳ ゴシック" panose="020B0609070205080204" pitchFamily="49" charset="-128"/>
                  <a:ea typeface="ＭＳ ゴシック" panose="020B0609070205080204" pitchFamily="49" charset="-128"/>
                </a:rPr>
                <a:t>通信（民間）</a:t>
              </a:r>
              <a:endParaRPr lang="ja-JP" altLang="ja-JP" sz="2400">
                <a:solidFill>
                  <a:srgbClr val="000066"/>
                </a:solidFill>
                <a:latin typeface="ＭＳ ゴシック" panose="020B0609070205080204" pitchFamily="49" charset="-128"/>
                <a:ea typeface="ＭＳ ゴシック" panose="020B0609070205080204" pitchFamily="49" charset="-128"/>
              </a:endParaRPr>
            </a:p>
          </p:txBody>
        </p:sp>
      </p:grpSp>
      <p:pic>
        <p:nvPicPr>
          <p:cNvPr id="71705" name="図 3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191626" y="2852739"/>
            <a:ext cx="1643063"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0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91625" y="4365626"/>
            <a:ext cx="1663700" cy="822325"/>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 name="正方形/長方形 81"/>
          <p:cNvSpPr/>
          <p:nvPr/>
        </p:nvSpPr>
        <p:spPr>
          <a:xfrm>
            <a:off x="1200151" y="852488"/>
            <a:ext cx="2879725" cy="1928812"/>
          </a:xfrm>
          <a:prstGeom prst="rect">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ＭＳ ゴシック" pitchFamily="49" charset="-128"/>
              <a:ea typeface="ＭＳ ゴシック" pitchFamily="49" charset="-128"/>
            </a:endParaRPr>
          </a:p>
        </p:txBody>
      </p:sp>
      <p:sp>
        <p:nvSpPr>
          <p:cNvPr id="83" name="正方形/長方形 82"/>
          <p:cNvSpPr/>
          <p:nvPr/>
        </p:nvSpPr>
        <p:spPr>
          <a:xfrm>
            <a:off x="1055688" y="754061"/>
            <a:ext cx="2952751" cy="2984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rgbClr val="0070C0"/>
                </a:solidFill>
                <a:latin typeface="ＭＳ ゴシック" pitchFamily="49" charset="-128"/>
                <a:ea typeface="ＭＳ ゴシック" pitchFamily="49" charset="-128"/>
              </a:rPr>
              <a:t>データ提供（民間事業者）</a:t>
            </a:r>
          </a:p>
        </p:txBody>
      </p:sp>
      <p:sp>
        <p:nvSpPr>
          <p:cNvPr id="26657" name="右矢印 26656"/>
          <p:cNvSpPr/>
          <p:nvPr/>
        </p:nvSpPr>
        <p:spPr>
          <a:xfrm>
            <a:off x="1701800" y="6165851"/>
            <a:ext cx="649288"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ＭＳ ゴシック" pitchFamily="49" charset="-128"/>
              <a:ea typeface="ＭＳ ゴシック" pitchFamily="49" charset="-128"/>
            </a:endParaRPr>
          </a:p>
        </p:txBody>
      </p:sp>
      <p:sp>
        <p:nvSpPr>
          <p:cNvPr id="71710" name="テキスト ボックス 26657"/>
          <p:cNvSpPr txBox="1">
            <a:spLocks noChangeArrowheads="1"/>
          </p:cNvSpPr>
          <p:nvPr/>
        </p:nvSpPr>
        <p:spPr bwMode="auto">
          <a:xfrm>
            <a:off x="9426576" y="5157789"/>
            <a:ext cx="1349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solidFill>
                  <a:srgbClr val="000066"/>
                </a:solidFill>
                <a:latin typeface="ＭＳ ゴシック" panose="020B0609070205080204" pitchFamily="49" charset="-128"/>
                <a:ea typeface="ＭＳ ゴシック" panose="020B0609070205080204" pitchFamily="49" charset="-128"/>
              </a:rPr>
              <a:t>上下水道情報</a:t>
            </a:r>
          </a:p>
        </p:txBody>
      </p:sp>
      <p:sp>
        <p:nvSpPr>
          <p:cNvPr id="71711" name="テキスト ボックス 85"/>
          <p:cNvSpPr txBox="1">
            <a:spLocks noChangeArrowheads="1"/>
          </p:cNvSpPr>
          <p:nvPr/>
        </p:nvSpPr>
        <p:spPr bwMode="auto">
          <a:xfrm>
            <a:off x="9571039" y="4005264"/>
            <a:ext cx="1349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anose="05000000000000000000" pitchFamily="2" charset="2"/>
              <a:buChar char="n"/>
              <a:defRPr kumimoji="1" sz="2000">
                <a:solidFill>
                  <a:schemeClr val="tx1"/>
                </a:solidFill>
                <a:latin typeface="HG丸ｺﾞｼｯｸM-PRO" panose="020F0600000000000000" pitchFamily="50" charset="-128"/>
                <a:ea typeface="HG丸ｺﾞｼｯｸM-PRO" panose="020F0600000000000000" pitchFamily="50" charset="-128"/>
              </a:defRPr>
            </a:lvl1pPr>
            <a:lvl2pPr marL="742950" indent="-285750" eaLnBrk="0" hangingPunct="0">
              <a:spcBef>
                <a:spcPct val="20000"/>
              </a:spcBef>
              <a:buFont typeface="Wingdings" panose="05000000000000000000" pitchFamily="2" charset="2"/>
              <a:buChar char="Ø"/>
              <a:defRPr kumimoji="1" sz="1600">
                <a:solidFill>
                  <a:schemeClr val="tx1"/>
                </a:solidFill>
                <a:latin typeface="HG丸ｺﾞｼｯｸM-PRO" panose="020F0600000000000000" pitchFamily="50" charset="-128"/>
                <a:ea typeface="HG丸ｺﾞｼｯｸM-PRO" panose="020F0600000000000000" pitchFamily="50" charset="-128"/>
              </a:defRPr>
            </a:lvl2pPr>
            <a:lvl3pPr marL="1143000" indent="-228600" eaLnBrk="0" hangingPunct="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12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solidFill>
                  <a:srgbClr val="000066"/>
                </a:solidFill>
                <a:latin typeface="ＭＳ ゴシック" panose="020B0609070205080204" pitchFamily="49" charset="-128"/>
                <a:ea typeface="ＭＳ ゴシック" panose="020B0609070205080204" pitchFamily="49" charset="-128"/>
              </a:rPr>
              <a:t>ガス情報</a:t>
            </a:r>
          </a:p>
        </p:txBody>
      </p:sp>
    </p:spTree>
    <p:extLst>
      <p:ext uri="{BB962C8B-B14F-4D97-AF65-F5344CB8AC3E}">
        <p14:creationId xmlns:p14="http://schemas.microsoft.com/office/powerpoint/2010/main" val="2534746590"/>
      </p:ext>
    </p:extLst>
  </p:cSld>
  <p:clrMapOvr>
    <a:masterClrMapping/>
  </p:clrMapOvr>
  <p:transition/>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914</Words>
  <Application>Microsoft Office PowerPoint</Application>
  <PresentationFormat>ワイド画面</PresentationFormat>
  <Paragraphs>247</Paragraphs>
  <Slides>9</Slides>
  <Notes>2</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9</vt:i4>
      </vt:variant>
    </vt:vector>
  </HeadingPairs>
  <TitlesOfParts>
    <vt:vector size="21" baseType="lpstr">
      <vt:lpstr>HGP創英角ｺﾞｼｯｸUB</vt:lpstr>
      <vt:lpstr>HGP創英角ﾎﾟｯﾌﾟ体</vt:lpstr>
      <vt:lpstr>Meiryo UI</vt:lpstr>
      <vt:lpstr>ＭＳ Ｐゴシック</vt:lpstr>
      <vt:lpstr>ＭＳ ゴシック</vt:lpstr>
      <vt:lpstr>メイリオ</vt:lpstr>
      <vt:lpstr>游ゴシック</vt:lpstr>
      <vt:lpstr>游ゴシック Light</vt:lpstr>
      <vt:lpstr>Arial</vt:lpstr>
      <vt:lpstr>Calibri</vt:lpstr>
      <vt:lpstr>Wingdings</vt:lpstr>
      <vt:lpstr>Office テーマ</vt:lpstr>
      <vt:lpstr>水道CPSへの挑戦</vt:lpstr>
      <vt:lpstr>現実社会をCyber空間に写し取り、モデル化されたノウハウや経験・知識を活用し、誰でも自由に情報・データを組み合わせることで新たな気付きや発見を得ることができる。現実社会で新たな価値を生み出すことができる。</vt:lpstr>
      <vt:lpstr>実証内容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語彙活用ユースケース事例（アイデア）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25</cp:revision>
  <dcterms:created xsi:type="dcterms:W3CDTF">2016-07-21T01:05:55Z</dcterms:created>
  <dcterms:modified xsi:type="dcterms:W3CDTF">2016-08-29T05:37:28Z</dcterms:modified>
</cp:coreProperties>
</file>