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7" r:id="rId3"/>
    <p:sldId id="258" r:id="rId4"/>
    <p:sldId id="256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 showGuides="1">
      <p:cViewPr varScale="1">
        <p:scale>
          <a:sx n="42" d="100"/>
          <a:sy n="42" d="100"/>
        </p:scale>
        <p:origin x="8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0471B-42B8-447D-9777-731ECF32859D}" type="datetimeFigureOut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07FCE-46AB-4CDC-82A3-0BBF09C04B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59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32AC-CAB3-4C46-9DD1-6833FF145D90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87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F033-D3CB-4E80-9753-D14D97B62E35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701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1C69-55CC-4C04-9134-F2083756BAF4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244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B25F-560E-43F7-935A-A2F94C06A788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781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0389-7AB2-488F-BE07-BE50DCF41BA6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701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6EBB-F67F-413A-BD2E-66C543DE8DBE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907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19C5-DA2D-46C4-8588-CE14067D2EBB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078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335E-C08E-44F7-B808-A3D7E5FF6FF8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502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5323-89C4-4720-8904-8C96BD892087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424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FC365-9043-4868-AD27-67966E6BF00F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4419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BB0FC-1CAB-4D59-9253-46B77BE256AE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06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48EF-99B6-4859-AE16-290FC772257D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418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97AC-4011-4B0B-B7DB-8C28585F39DB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365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54B91-A44D-4502-9D58-39716EC5857C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704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57D7-5575-4AA1-AFCC-95FBBED888CD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804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59529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5518E-27A6-4B2B-ADB9-BAA33EA1E10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2"/>
          </p:nvPr>
        </p:nvSpPr>
        <p:spPr>
          <a:xfrm>
            <a:off x="0" y="6553200"/>
            <a:ext cx="2571750" cy="304800"/>
          </a:xfrm>
          <a:prstGeom prst="rect">
            <a:avLst/>
          </a:prstGeom>
        </p:spPr>
        <p:txBody>
          <a:bodyPr/>
          <a:lstStyle>
            <a:lvl1pPr>
              <a:defRPr sz="1050" i="1">
                <a:solidFill>
                  <a:schemeClr val="bg1">
                    <a:lumMod val="50000"/>
                  </a:schemeClr>
                </a:solidFill>
                <a:latin typeface="Calibri" pitchFamily="-29" charset="0"/>
                <a:ea typeface="ＭＳ Ｐゴシック" pitchFamily="-29" charset="-128"/>
                <a:cs typeface="ＭＳ Ｐゴシック" pitchFamily="-29" charset="-128"/>
              </a:defRPr>
            </a:lvl1pPr>
          </a:lstStyle>
          <a:p>
            <a:pPr>
              <a:defRPr/>
            </a:pPr>
            <a:fld id="{B2817F23-3E76-437B-B8A5-7E95D7008194}" type="datetime1">
              <a:rPr lang="ja-JP" altLang="en-US" smtClean="0"/>
              <a:t>2017/1/26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821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E9C16-2AC6-44E6-A21A-5A2A90500264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8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8145-E4FC-4E55-BBDC-398F90C3C3A2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577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C8C5D-9C95-4D13-BF26-C8D3C0CE933C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459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0929A-DA8B-4123-9CB6-985651479D4D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46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B62C-C444-4C11-ADCB-F08C9444EDF3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005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B3379-0753-47ED-8EB4-861D66430886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07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717D-789B-40A5-9150-D5D5394AD711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78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1E8DE-CA2B-42E5-A8C4-06E273CFDCD2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7B545-AA7E-4B46-AEB1-965C525E5E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89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33344-EFC7-4605-A191-E74DFF5E1C1E}" type="datetime1">
              <a:rPr kumimoji="1" lang="ja-JP" altLang="en-US" smtClean="0"/>
              <a:t>2017/1/26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0582D-FE1F-4E33-B929-DAF852C2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00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角丸四角形 6"/>
          <p:cNvSpPr>
            <a:spLocks noChangeArrowheads="1"/>
          </p:cNvSpPr>
          <p:nvPr/>
        </p:nvSpPr>
        <p:spPr bwMode="auto">
          <a:xfrm>
            <a:off x="7706677" y="3850733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パッケージ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販売アプリ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52154" y="39106"/>
            <a:ext cx="6172981" cy="759505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企業間取引の全体モデル（現状）</a:t>
            </a:r>
          </a:p>
        </p:txBody>
      </p:sp>
      <p:cxnSp>
        <p:nvCxnSpPr>
          <p:cNvPr id="3" name="直線コネクタ 2"/>
          <p:cNvCxnSpPr>
            <a:cxnSpLocks/>
          </p:cNvCxnSpPr>
          <p:nvPr/>
        </p:nvCxnSpPr>
        <p:spPr>
          <a:xfrm>
            <a:off x="395536" y="726603"/>
            <a:ext cx="8392303" cy="274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3926026" y="1735012"/>
            <a:ext cx="1163501" cy="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82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504" y="1834239"/>
            <a:ext cx="990633" cy="68354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074825" y="1557240"/>
            <a:ext cx="877909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EDI-ASP</a:t>
            </a:r>
          </a:p>
        </p:txBody>
      </p:sp>
      <p:sp>
        <p:nvSpPr>
          <p:cNvPr id="18" name="角丸四角形 6"/>
          <p:cNvSpPr>
            <a:spLocks noChangeArrowheads="1"/>
          </p:cNvSpPr>
          <p:nvPr/>
        </p:nvSpPr>
        <p:spPr bwMode="auto">
          <a:xfrm>
            <a:off x="987354" y="3028393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22" y="2659423"/>
            <a:ext cx="653899" cy="618958"/>
          </a:xfrm>
          <a:prstGeom prst="rect">
            <a:avLst/>
          </a:prstGeom>
        </p:spPr>
      </p:pic>
      <p:sp>
        <p:nvSpPr>
          <p:cNvPr id="21" name="角丸四角形 6"/>
          <p:cNvSpPr>
            <a:spLocks noChangeArrowheads="1"/>
          </p:cNvSpPr>
          <p:nvPr/>
        </p:nvSpPr>
        <p:spPr bwMode="auto">
          <a:xfrm>
            <a:off x="987354" y="3025506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22" y="2656536"/>
            <a:ext cx="653899" cy="618958"/>
          </a:xfrm>
          <a:prstGeom prst="rect">
            <a:avLst/>
          </a:prstGeom>
        </p:spPr>
      </p:pic>
      <p:sp>
        <p:nvSpPr>
          <p:cNvPr id="24" name="角丸四角形 6"/>
          <p:cNvSpPr>
            <a:spLocks noChangeArrowheads="1"/>
          </p:cNvSpPr>
          <p:nvPr/>
        </p:nvSpPr>
        <p:spPr bwMode="auto">
          <a:xfrm>
            <a:off x="987354" y="3027371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22" y="2658401"/>
            <a:ext cx="653899" cy="618958"/>
          </a:xfrm>
          <a:prstGeom prst="rect">
            <a:avLst/>
          </a:prstGeom>
        </p:spPr>
      </p:pic>
      <p:sp>
        <p:nvSpPr>
          <p:cNvPr id="27" name="角丸四角形 6"/>
          <p:cNvSpPr>
            <a:spLocks noChangeArrowheads="1"/>
          </p:cNvSpPr>
          <p:nvPr/>
        </p:nvSpPr>
        <p:spPr bwMode="auto">
          <a:xfrm>
            <a:off x="987354" y="3024484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購買管理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28" name="角丸四角形 235530"/>
          <p:cNvSpPr>
            <a:spLocks noChangeArrowheads="1"/>
          </p:cNvSpPr>
          <p:nvPr/>
        </p:nvSpPr>
        <p:spPr bwMode="auto">
          <a:xfrm>
            <a:off x="1958744" y="3036481"/>
            <a:ext cx="623055" cy="621085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22" y="2655514"/>
            <a:ext cx="653899" cy="618958"/>
          </a:xfrm>
          <a:prstGeom prst="rect">
            <a:avLst/>
          </a:prstGeom>
        </p:spPr>
      </p:pic>
      <p:sp>
        <p:nvSpPr>
          <p:cNvPr id="30" name="角丸四角形 6"/>
          <p:cNvSpPr>
            <a:spLocks noChangeArrowheads="1"/>
          </p:cNvSpPr>
          <p:nvPr/>
        </p:nvSpPr>
        <p:spPr bwMode="auto">
          <a:xfrm>
            <a:off x="7110577" y="2506341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33" name="角丸四角形 6"/>
          <p:cNvSpPr>
            <a:spLocks noChangeArrowheads="1"/>
          </p:cNvSpPr>
          <p:nvPr/>
        </p:nvSpPr>
        <p:spPr bwMode="auto">
          <a:xfrm>
            <a:off x="7110577" y="2503454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販売管理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36" name="角丸四角形 235530"/>
          <p:cNvSpPr>
            <a:spLocks noChangeArrowheads="1"/>
          </p:cNvSpPr>
          <p:nvPr/>
        </p:nvSpPr>
        <p:spPr bwMode="auto">
          <a:xfrm>
            <a:off x="6493048" y="2528972"/>
            <a:ext cx="623055" cy="630120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37" name="Picture 63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997" y="2805807"/>
            <a:ext cx="583737" cy="55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正方形/長方形 41"/>
          <p:cNvSpPr/>
          <p:nvPr/>
        </p:nvSpPr>
        <p:spPr>
          <a:xfrm>
            <a:off x="2807986" y="1822097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443913" y="1874600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8206" y="3756715"/>
            <a:ext cx="1263227" cy="877054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1288798" y="2719817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大手発注企業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009497" y="2234819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大手受注企業</a:t>
            </a:r>
          </a:p>
        </p:txBody>
      </p:sp>
      <p:pic>
        <p:nvPicPr>
          <p:cNvPr id="52" name="Picture 9" descr="C:\Documents and Settings\kawa\My Documents\My Pictures\Microsoft クリップ オーガナイザ\j043394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36555" y="3768981"/>
            <a:ext cx="784514" cy="71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直線矢印コネクタ 53"/>
          <p:cNvCxnSpPr>
            <a:cxnSpLocks/>
            <a:stCxn id="44" idx="3"/>
            <a:endCxn id="77" idx="1"/>
          </p:cNvCxnSpPr>
          <p:nvPr/>
        </p:nvCxnSpPr>
        <p:spPr>
          <a:xfrm>
            <a:off x="5191433" y="4195242"/>
            <a:ext cx="1470193" cy="1658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5606626" y="3907360"/>
            <a:ext cx="920616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FAX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6728041" y="3536460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中小受注企業</a:t>
            </a: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4615" y="5527068"/>
            <a:ext cx="1263227" cy="877054"/>
          </a:xfrm>
          <a:prstGeom prst="rect">
            <a:avLst/>
          </a:prstGeom>
        </p:spPr>
      </p:pic>
      <p:sp>
        <p:nvSpPr>
          <p:cNvPr id="60" name="角丸四角形 6"/>
          <p:cNvSpPr>
            <a:spLocks noChangeArrowheads="1"/>
          </p:cNvSpPr>
          <p:nvPr/>
        </p:nvSpPr>
        <p:spPr bwMode="auto">
          <a:xfrm>
            <a:off x="7786981" y="561661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61" name="角丸四角形 6"/>
          <p:cNvSpPr>
            <a:spLocks noChangeArrowheads="1"/>
          </p:cNvSpPr>
          <p:nvPr/>
        </p:nvSpPr>
        <p:spPr bwMode="auto">
          <a:xfrm>
            <a:off x="7786981" y="561373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パッケージ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販売アプリ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62" name="直線矢印コネクタ 61"/>
          <p:cNvCxnSpPr>
            <a:cxnSpLocks/>
            <a:stCxn id="59" idx="3"/>
            <a:endCxn id="88" idx="1"/>
          </p:cNvCxnSpPr>
          <p:nvPr/>
        </p:nvCxnSpPr>
        <p:spPr>
          <a:xfrm flipV="1">
            <a:off x="5287842" y="5962317"/>
            <a:ext cx="1470460" cy="327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5543088" y="5767126"/>
            <a:ext cx="920616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FAX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6959029" y="5323073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中小受注企業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27596" y="3532254"/>
            <a:ext cx="72528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電話網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379855" y="5332378"/>
            <a:ext cx="877909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電話網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7" name="角丸四角形 6"/>
          <p:cNvSpPr>
            <a:spLocks noChangeArrowheads="1"/>
          </p:cNvSpPr>
          <p:nvPr/>
        </p:nvSpPr>
        <p:spPr bwMode="auto">
          <a:xfrm>
            <a:off x="1042848" y="563124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パッケージ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cxnSp>
        <p:nvCxnSpPr>
          <p:cNvPr id="69" name="直線矢印コネクタ 68"/>
          <p:cNvCxnSpPr>
            <a:cxnSpLocks/>
          </p:cNvCxnSpPr>
          <p:nvPr/>
        </p:nvCxnSpPr>
        <p:spPr>
          <a:xfrm flipV="1">
            <a:off x="2647511" y="5997213"/>
            <a:ext cx="1225615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2647511" y="5718732"/>
            <a:ext cx="920616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FAX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662310" y="5325915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中小発注企業</a:t>
            </a:r>
          </a:p>
        </p:txBody>
      </p:sp>
      <p:pic>
        <p:nvPicPr>
          <p:cNvPr id="73" name="Picture 6" descr="C:\Documents and Settings\kawa\My Documents\My Pictures\Microsoft クリップ オーガナイザ\j043394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302" y="5771472"/>
            <a:ext cx="632650" cy="6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15" descr="C:\Documents and Settings\kawa\My Documents\My Pictures\Microsoft クリップ オーガナイザ\j043394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93853" y="5599898"/>
            <a:ext cx="669419" cy="66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C:\Documents and Settings\kawa\Local Settings\Temporary Internet Files\Content.IE5\M2VQNPUG\MC90005894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626" y="4014195"/>
            <a:ext cx="458060" cy="39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3" descr="C:\Documents and Settings\kawa\My Documents\My Pictures\Microsoft クリップ オーガナイザ\j044040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60" y="5692277"/>
            <a:ext cx="507525" cy="50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5" descr="C:\Documents and Settings\kawa\Local Settings\Temporary Internet Files\Content.IE5\M2VQNPUG\MC90005894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302" y="5780846"/>
            <a:ext cx="420609" cy="36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正方形/長方形 89"/>
          <p:cNvSpPr/>
          <p:nvPr/>
        </p:nvSpPr>
        <p:spPr>
          <a:xfrm>
            <a:off x="446314" y="1170215"/>
            <a:ext cx="8501743" cy="34994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446314" y="5064283"/>
            <a:ext cx="8501743" cy="1483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2" name="四角形: 角度付き 91"/>
          <p:cNvSpPr/>
          <p:nvPr/>
        </p:nvSpPr>
        <p:spPr>
          <a:xfrm>
            <a:off x="3227614" y="979714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大企業取引</a:t>
            </a:r>
          </a:p>
        </p:txBody>
      </p:sp>
      <p:sp>
        <p:nvSpPr>
          <p:cNvPr id="93" name="四角形: 角度付き 92"/>
          <p:cNvSpPr/>
          <p:nvPr/>
        </p:nvSpPr>
        <p:spPr>
          <a:xfrm>
            <a:off x="3292365" y="4836709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中小企業取引</a:t>
            </a:r>
          </a:p>
        </p:txBody>
      </p:sp>
      <p:sp>
        <p:nvSpPr>
          <p:cNvPr id="68" name="角丸四角形 6"/>
          <p:cNvSpPr>
            <a:spLocks noChangeArrowheads="1"/>
          </p:cNvSpPr>
          <p:nvPr/>
        </p:nvSpPr>
        <p:spPr bwMode="auto">
          <a:xfrm>
            <a:off x="1042848" y="182052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pic>
        <p:nvPicPr>
          <p:cNvPr id="75" name="図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16" y="1451557"/>
            <a:ext cx="653899" cy="618958"/>
          </a:xfrm>
          <a:prstGeom prst="rect">
            <a:avLst/>
          </a:prstGeom>
        </p:spPr>
      </p:pic>
      <p:sp>
        <p:nvSpPr>
          <p:cNvPr id="76" name="角丸四角形 6"/>
          <p:cNvSpPr>
            <a:spLocks noChangeArrowheads="1"/>
          </p:cNvSpPr>
          <p:nvPr/>
        </p:nvSpPr>
        <p:spPr bwMode="auto">
          <a:xfrm>
            <a:off x="1042848" y="181764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16" y="1448670"/>
            <a:ext cx="653899" cy="618958"/>
          </a:xfrm>
          <a:prstGeom prst="rect">
            <a:avLst/>
          </a:prstGeom>
        </p:spPr>
      </p:pic>
      <p:sp>
        <p:nvSpPr>
          <p:cNvPr id="80" name="角丸四角形 6"/>
          <p:cNvSpPr>
            <a:spLocks noChangeArrowheads="1"/>
          </p:cNvSpPr>
          <p:nvPr/>
        </p:nvSpPr>
        <p:spPr bwMode="auto">
          <a:xfrm>
            <a:off x="1042848" y="181950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16" y="1450535"/>
            <a:ext cx="653899" cy="618958"/>
          </a:xfrm>
          <a:prstGeom prst="rect">
            <a:avLst/>
          </a:prstGeom>
        </p:spPr>
      </p:pic>
      <p:sp>
        <p:nvSpPr>
          <p:cNvPr id="84" name="角丸四角形 6"/>
          <p:cNvSpPr>
            <a:spLocks noChangeArrowheads="1"/>
          </p:cNvSpPr>
          <p:nvPr/>
        </p:nvSpPr>
        <p:spPr bwMode="auto">
          <a:xfrm>
            <a:off x="1042848" y="181661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購買管理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85" name="角丸四角形 235530"/>
          <p:cNvSpPr>
            <a:spLocks noChangeArrowheads="1"/>
          </p:cNvSpPr>
          <p:nvPr/>
        </p:nvSpPr>
        <p:spPr bwMode="auto">
          <a:xfrm>
            <a:off x="2014238" y="1828615"/>
            <a:ext cx="623055" cy="650437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pic>
        <p:nvPicPr>
          <p:cNvPr id="87" name="図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16" y="1447648"/>
            <a:ext cx="653899" cy="618958"/>
          </a:xfrm>
          <a:prstGeom prst="rect">
            <a:avLst/>
          </a:prstGeom>
        </p:spPr>
      </p:pic>
      <p:sp>
        <p:nvSpPr>
          <p:cNvPr id="89" name="正方形/長方形 88"/>
          <p:cNvSpPr/>
          <p:nvPr/>
        </p:nvSpPr>
        <p:spPr>
          <a:xfrm>
            <a:off x="1344292" y="1511951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大手発注企業</a:t>
            </a:r>
          </a:p>
        </p:txBody>
      </p:sp>
      <p:cxnSp>
        <p:nvCxnSpPr>
          <p:cNvPr id="34" name="コネクタ: カギ線 33"/>
          <p:cNvCxnSpPr/>
          <p:nvPr/>
        </p:nvCxnSpPr>
        <p:spPr>
          <a:xfrm rot="10800000">
            <a:off x="5702532" y="315884"/>
            <a:ext cx="17349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コネクタ: カギ線 37"/>
          <p:cNvCxnSpPr/>
          <p:nvPr/>
        </p:nvCxnSpPr>
        <p:spPr>
          <a:xfrm rot="16200000" flipV="1">
            <a:off x="5701327" y="306004"/>
            <a:ext cx="16626" cy="31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>
            <a:cxnSpLocks/>
            <a:stCxn id="85" idx="3"/>
            <a:endCxn id="4" idx="1"/>
          </p:cNvCxnSpPr>
          <p:nvPr/>
        </p:nvCxnSpPr>
        <p:spPr>
          <a:xfrm flipV="1">
            <a:off x="2637293" y="2145962"/>
            <a:ext cx="1288733" cy="7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コネクタ: カギ線 52"/>
          <p:cNvCxnSpPr>
            <a:cxnSpLocks/>
            <a:endCxn id="36" idx="0"/>
          </p:cNvCxnSpPr>
          <p:nvPr/>
        </p:nvCxnSpPr>
        <p:spPr>
          <a:xfrm>
            <a:off x="5045059" y="2176013"/>
            <a:ext cx="1759517" cy="35295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/>
          <p:cNvCxnSpPr>
            <a:cxnSpLocks/>
            <a:stCxn id="28" idx="3"/>
            <a:endCxn id="36" idx="2"/>
          </p:cNvCxnSpPr>
          <p:nvPr/>
        </p:nvCxnSpPr>
        <p:spPr>
          <a:xfrm flipV="1">
            <a:off x="2581799" y="3159092"/>
            <a:ext cx="4222777" cy="1879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正方形/長方形 95"/>
          <p:cNvSpPr/>
          <p:nvPr/>
        </p:nvSpPr>
        <p:spPr>
          <a:xfrm>
            <a:off x="2811304" y="1822097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4061188" y="3027597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sp>
        <p:nvSpPr>
          <p:cNvPr id="120" name="角丸四角形 235530"/>
          <p:cNvSpPr>
            <a:spLocks noChangeArrowheads="1"/>
          </p:cNvSpPr>
          <p:nvPr/>
        </p:nvSpPr>
        <p:spPr bwMode="auto">
          <a:xfrm>
            <a:off x="1038537" y="3673586"/>
            <a:ext cx="1180487" cy="332891"/>
          </a:xfrm>
          <a:prstGeom prst="roundRect">
            <a:avLst>
              <a:gd name="adj" fmla="val 22046"/>
            </a:avLst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FAX</a:t>
            </a: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サーバー</a:t>
            </a:r>
          </a:p>
        </p:txBody>
      </p:sp>
      <p:cxnSp>
        <p:nvCxnSpPr>
          <p:cNvPr id="122" name="コネクタ: カギ線 121"/>
          <p:cNvCxnSpPr>
            <a:cxnSpLocks/>
            <a:stCxn id="120" idx="2"/>
            <a:endCxn id="44" idx="1"/>
          </p:cNvCxnSpPr>
          <p:nvPr/>
        </p:nvCxnSpPr>
        <p:spPr>
          <a:xfrm rot="16200000" flipH="1">
            <a:off x="2684111" y="2951146"/>
            <a:ext cx="188765" cy="2299425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正方形/長方形 124"/>
          <p:cNvSpPr/>
          <p:nvPr/>
        </p:nvSpPr>
        <p:spPr>
          <a:xfrm>
            <a:off x="2452155" y="3943243"/>
            <a:ext cx="920616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FAX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7160" y="39105"/>
            <a:ext cx="2314994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業界横断</a:t>
            </a:r>
            <a:r>
              <a:rPr kumimoji="1" lang="en-US" altLang="ja-JP" sz="2000" b="1" dirty="0"/>
              <a:t>2016-5-06</a:t>
            </a:r>
            <a:endParaRPr kumimoji="1" lang="ja-JP" altLang="en-US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82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雲 88"/>
          <p:cNvSpPr/>
          <p:nvPr/>
        </p:nvSpPr>
        <p:spPr>
          <a:xfrm>
            <a:off x="6008914" y="4049896"/>
            <a:ext cx="1415144" cy="940684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2" name="角丸四角形 6"/>
          <p:cNvSpPr>
            <a:spLocks noChangeArrowheads="1"/>
          </p:cNvSpPr>
          <p:nvPr/>
        </p:nvSpPr>
        <p:spPr bwMode="auto">
          <a:xfrm>
            <a:off x="6188086" y="416315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クラウド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販売アプリ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39107"/>
            <a:ext cx="8229600" cy="577588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企業間取引の全体モデル（目指す姿）</a:t>
            </a:r>
          </a:p>
        </p:txBody>
      </p:sp>
      <p:cxnSp>
        <p:nvCxnSpPr>
          <p:cNvPr id="3" name="直線コネクタ 2"/>
          <p:cNvCxnSpPr>
            <a:cxnSpLocks/>
          </p:cNvCxnSpPr>
          <p:nvPr/>
        </p:nvCxnSpPr>
        <p:spPr>
          <a:xfrm>
            <a:off x="395536" y="626849"/>
            <a:ext cx="8400121" cy="1535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3897158" y="1355252"/>
            <a:ext cx="1163501" cy="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82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636" y="1454479"/>
            <a:ext cx="990633" cy="68354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045957" y="1177480"/>
            <a:ext cx="877909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EDI-ASP</a:t>
            </a:r>
          </a:p>
        </p:txBody>
      </p:sp>
      <p:sp>
        <p:nvSpPr>
          <p:cNvPr id="18" name="角丸四角形 6"/>
          <p:cNvSpPr>
            <a:spLocks noChangeArrowheads="1"/>
          </p:cNvSpPr>
          <p:nvPr/>
        </p:nvSpPr>
        <p:spPr bwMode="auto">
          <a:xfrm>
            <a:off x="980570" y="142544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21" name="角丸四角形 6"/>
          <p:cNvSpPr>
            <a:spLocks noChangeArrowheads="1"/>
          </p:cNvSpPr>
          <p:nvPr/>
        </p:nvSpPr>
        <p:spPr bwMode="auto">
          <a:xfrm>
            <a:off x="980570" y="1422553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24" name="角丸四角形 6"/>
          <p:cNvSpPr>
            <a:spLocks noChangeArrowheads="1"/>
          </p:cNvSpPr>
          <p:nvPr/>
        </p:nvSpPr>
        <p:spPr bwMode="auto">
          <a:xfrm>
            <a:off x="980570" y="142441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27" name="角丸四角形 6"/>
          <p:cNvSpPr>
            <a:spLocks noChangeArrowheads="1"/>
          </p:cNvSpPr>
          <p:nvPr/>
        </p:nvSpPr>
        <p:spPr bwMode="auto">
          <a:xfrm>
            <a:off x="980570" y="1421531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特注購買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28" name="角丸四角形 235530"/>
          <p:cNvSpPr>
            <a:spLocks noChangeArrowheads="1"/>
          </p:cNvSpPr>
          <p:nvPr/>
        </p:nvSpPr>
        <p:spPr bwMode="auto">
          <a:xfrm>
            <a:off x="1951960" y="1433528"/>
            <a:ext cx="623055" cy="652751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30" name="角丸四角形 6"/>
          <p:cNvSpPr>
            <a:spLocks noChangeArrowheads="1"/>
          </p:cNvSpPr>
          <p:nvPr/>
        </p:nvSpPr>
        <p:spPr bwMode="auto">
          <a:xfrm>
            <a:off x="7103793" y="145202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33" name="角丸四角形 6"/>
          <p:cNvSpPr>
            <a:spLocks noChangeArrowheads="1"/>
          </p:cNvSpPr>
          <p:nvPr/>
        </p:nvSpPr>
        <p:spPr bwMode="auto">
          <a:xfrm>
            <a:off x="7103793" y="144913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特注販売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36" name="角丸四角形 235530"/>
          <p:cNvSpPr>
            <a:spLocks noChangeArrowheads="1"/>
          </p:cNvSpPr>
          <p:nvPr/>
        </p:nvSpPr>
        <p:spPr bwMode="auto">
          <a:xfrm>
            <a:off x="6473142" y="1442884"/>
            <a:ext cx="623055" cy="710438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pic>
        <p:nvPicPr>
          <p:cNvPr id="37" name="Picture 63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630" y="1081719"/>
            <a:ext cx="583737" cy="55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直線矢印コネクタ 38"/>
          <p:cNvCxnSpPr>
            <a:cxnSpLocks/>
            <a:stCxn id="28" idx="3"/>
            <a:endCxn id="4" idx="1"/>
          </p:cNvCxnSpPr>
          <p:nvPr/>
        </p:nvCxnSpPr>
        <p:spPr>
          <a:xfrm>
            <a:off x="2575015" y="1759904"/>
            <a:ext cx="1322143" cy="62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7" idx="3"/>
            <a:endCxn id="36" idx="1"/>
          </p:cNvCxnSpPr>
          <p:nvPr/>
        </p:nvCxnSpPr>
        <p:spPr>
          <a:xfrm>
            <a:off x="5026269" y="1796254"/>
            <a:ext cx="1446873" cy="18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2713493" y="1458062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234799" y="1478507"/>
            <a:ext cx="1019791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業界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メッセージ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060340" y="1116864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大手発注企業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6492570" y="1081719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大手受注企業</a:t>
            </a:r>
          </a:p>
        </p:txBody>
      </p:sp>
      <p:pic>
        <p:nvPicPr>
          <p:cNvPr id="52" name="Picture 9" descr="C:\Documents and Settings\kawa\My Documents\My Pictures\Microsoft クリップ オーガナイザ\j043394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23508" y="4132881"/>
            <a:ext cx="784514" cy="71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正方形/長方形 57"/>
          <p:cNvSpPr/>
          <p:nvPr/>
        </p:nvSpPr>
        <p:spPr>
          <a:xfrm>
            <a:off x="7454128" y="3964124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中小受注企業</a:t>
            </a:r>
          </a:p>
        </p:txBody>
      </p:sp>
      <p:sp>
        <p:nvSpPr>
          <p:cNvPr id="60" name="角丸四角形 6"/>
          <p:cNvSpPr>
            <a:spLocks noChangeArrowheads="1"/>
          </p:cNvSpPr>
          <p:nvPr/>
        </p:nvSpPr>
        <p:spPr bwMode="auto">
          <a:xfrm>
            <a:off x="6783551" y="553606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販売アプリ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6632062" y="5268456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中小受注企業</a:t>
            </a:r>
          </a:p>
        </p:txBody>
      </p:sp>
      <p:sp>
        <p:nvSpPr>
          <p:cNvPr id="67" name="角丸四角形 6"/>
          <p:cNvSpPr>
            <a:spLocks noChangeArrowheads="1"/>
          </p:cNvSpPr>
          <p:nvPr/>
        </p:nvSpPr>
        <p:spPr bwMode="auto">
          <a:xfrm>
            <a:off x="1222461" y="5543973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1059641" y="5238640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中小発注企業</a:t>
            </a:r>
          </a:p>
        </p:txBody>
      </p:sp>
      <p:pic>
        <p:nvPicPr>
          <p:cNvPr id="73" name="Picture 6" descr="C:\Documents and Settings\kawa\My Documents\My Pictures\Microsoft クリップ オーガナイザ\j04339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8915" y="5684197"/>
            <a:ext cx="632650" cy="6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15" descr="C:\Documents and Settings\kawa\My Documents\My Pictures\Microsoft クリップ オーガナイザ\j043394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01340" y="5548973"/>
            <a:ext cx="669419" cy="66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雲 67"/>
          <p:cNvSpPr/>
          <p:nvPr/>
        </p:nvSpPr>
        <p:spPr>
          <a:xfrm>
            <a:off x="3446805" y="3907700"/>
            <a:ext cx="2020661" cy="122507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2" name="正方形/長方形 1"/>
          <p:cNvSpPr>
            <a:spLocks noChangeArrowheads="1"/>
          </p:cNvSpPr>
          <p:nvPr/>
        </p:nvSpPr>
        <p:spPr bwMode="auto">
          <a:xfrm>
            <a:off x="3901347" y="4120741"/>
            <a:ext cx="1263162" cy="7239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プロバイダ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6" name="雲 75"/>
          <p:cNvSpPr/>
          <p:nvPr/>
        </p:nvSpPr>
        <p:spPr>
          <a:xfrm>
            <a:off x="3456594" y="5216400"/>
            <a:ext cx="2020661" cy="122507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8" name="正方形/長方形 1"/>
          <p:cNvSpPr>
            <a:spLocks noChangeArrowheads="1"/>
          </p:cNvSpPr>
          <p:nvPr/>
        </p:nvSpPr>
        <p:spPr bwMode="auto">
          <a:xfrm>
            <a:off x="3905133" y="5483586"/>
            <a:ext cx="1263162" cy="7239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プロバイダ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角丸四角形 235530"/>
          <p:cNvSpPr>
            <a:spLocks noChangeArrowheads="1"/>
          </p:cNvSpPr>
          <p:nvPr/>
        </p:nvSpPr>
        <p:spPr bwMode="auto">
          <a:xfrm>
            <a:off x="3702787" y="5549771"/>
            <a:ext cx="265921" cy="581533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変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換</a:t>
            </a:r>
          </a:p>
        </p:txBody>
      </p:sp>
      <p:sp>
        <p:nvSpPr>
          <p:cNvPr id="84" name="角丸四角形 235530"/>
          <p:cNvSpPr>
            <a:spLocks noChangeArrowheads="1"/>
          </p:cNvSpPr>
          <p:nvPr/>
        </p:nvSpPr>
        <p:spPr bwMode="auto">
          <a:xfrm>
            <a:off x="2207147" y="5561665"/>
            <a:ext cx="307341" cy="56888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I/F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0" name="直線矢印コネクタ 9"/>
          <p:cNvCxnSpPr>
            <a:cxnSpLocks/>
            <a:stCxn id="84" idx="3"/>
            <a:endCxn id="79" idx="1"/>
          </p:cNvCxnSpPr>
          <p:nvPr/>
        </p:nvCxnSpPr>
        <p:spPr>
          <a:xfrm flipV="1">
            <a:off x="2514488" y="5840538"/>
            <a:ext cx="1188299" cy="5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角丸四角形 235530"/>
          <p:cNvSpPr>
            <a:spLocks noChangeArrowheads="1"/>
          </p:cNvSpPr>
          <p:nvPr/>
        </p:nvSpPr>
        <p:spPr bwMode="auto">
          <a:xfrm>
            <a:off x="5079300" y="5550342"/>
            <a:ext cx="265921" cy="581533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変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換</a:t>
            </a:r>
          </a:p>
        </p:txBody>
      </p:sp>
      <p:sp>
        <p:nvSpPr>
          <p:cNvPr id="87" name="角丸四角形 235530"/>
          <p:cNvSpPr>
            <a:spLocks noChangeArrowheads="1"/>
          </p:cNvSpPr>
          <p:nvPr/>
        </p:nvSpPr>
        <p:spPr bwMode="auto">
          <a:xfrm>
            <a:off x="6465445" y="5567108"/>
            <a:ext cx="307341" cy="56888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I/F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4" name="直線矢印コネクタ 13"/>
          <p:cNvCxnSpPr>
            <a:stCxn id="85" idx="3"/>
            <a:endCxn id="87" idx="1"/>
          </p:cNvCxnSpPr>
          <p:nvPr/>
        </p:nvCxnSpPr>
        <p:spPr>
          <a:xfrm>
            <a:off x="5345221" y="5841109"/>
            <a:ext cx="1120224" cy="10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cxnSpLocks/>
            <a:stCxn id="82" idx="3"/>
            <a:endCxn id="52" idx="3"/>
          </p:cNvCxnSpPr>
          <p:nvPr/>
        </p:nvCxnSpPr>
        <p:spPr>
          <a:xfrm flipV="1">
            <a:off x="7188944" y="4490976"/>
            <a:ext cx="53456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cxnSpLocks/>
            <a:stCxn id="72" idx="3"/>
            <a:endCxn id="82" idx="1"/>
          </p:cNvCxnSpPr>
          <p:nvPr/>
        </p:nvCxnSpPr>
        <p:spPr>
          <a:xfrm>
            <a:off x="5164509" y="4482691"/>
            <a:ext cx="1023577" cy="8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雲 93"/>
          <p:cNvSpPr/>
          <p:nvPr/>
        </p:nvSpPr>
        <p:spPr>
          <a:xfrm>
            <a:off x="1534178" y="4049895"/>
            <a:ext cx="1415144" cy="940684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5" name="角丸四角形 6"/>
          <p:cNvSpPr>
            <a:spLocks noChangeArrowheads="1"/>
          </p:cNvSpPr>
          <p:nvPr/>
        </p:nvSpPr>
        <p:spPr bwMode="auto">
          <a:xfrm>
            <a:off x="1713350" y="416315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クラウド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47" name="直線矢印コネクタ 46"/>
          <p:cNvCxnSpPr>
            <a:stCxn id="95" idx="3"/>
            <a:endCxn id="72" idx="1"/>
          </p:cNvCxnSpPr>
          <p:nvPr/>
        </p:nvCxnSpPr>
        <p:spPr>
          <a:xfrm flipV="1">
            <a:off x="2714208" y="4482691"/>
            <a:ext cx="1187139" cy="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6" descr="C:\Documents and Settings\kawa\My Documents\My Pictures\Microsoft クリップ オーガナイザ\j04339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414" y="4176702"/>
            <a:ext cx="632650" cy="6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直線矢印コネクタ 49"/>
          <p:cNvCxnSpPr>
            <a:stCxn id="96" idx="1"/>
            <a:endCxn id="95" idx="1"/>
          </p:cNvCxnSpPr>
          <p:nvPr/>
        </p:nvCxnSpPr>
        <p:spPr>
          <a:xfrm flipV="1">
            <a:off x="1299064" y="4490976"/>
            <a:ext cx="414286" cy="2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72" idx="2"/>
            <a:endCxn id="78" idx="0"/>
          </p:cNvCxnSpPr>
          <p:nvPr/>
        </p:nvCxnSpPr>
        <p:spPr>
          <a:xfrm>
            <a:off x="4532928" y="4844641"/>
            <a:ext cx="3786" cy="6389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>
            <a:stCxn id="7" idx="2"/>
            <a:endCxn id="72" idx="0"/>
          </p:cNvCxnSpPr>
          <p:nvPr/>
        </p:nvCxnSpPr>
        <p:spPr>
          <a:xfrm>
            <a:off x="4530953" y="2138028"/>
            <a:ext cx="1975" cy="19827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正方形/長方形 108"/>
          <p:cNvSpPr/>
          <p:nvPr/>
        </p:nvSpPr>
        <p:spPr>
          <a:xfrm>
            <a:off x="440871" y="3659265"/>
            <a:ext cx="8501743" cy="28993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440867" y="947058"/>
            <a:ext cx="8501743" cy="2423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1" name="四角形: 角度付き 110"/>
          <p:cNvSpPr/>
          <p:nvPr/>
        </p:nvSpPr>
        <p:spPr>
          <a:xfrm>
            <a:off x="718915" y="700319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大企業取引</a:t>
            </a:r>
          </a:p>
        </p:txBody>
      </p:sp>
      <p:sp>
        <p:nvSpPr>
          <p:cNvPr id="112" name="四角形: 角度付き 111"/>
          <p:cNvSpPr/>
          <p:nvPr/>
        </p:nvSpPr>
        <p:spPr>
          <a:xfrm>
            <a:off x="738202" y="3464103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中小企業取引</a:t>
            </a: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492" y="1179731"/>
            <a:ext cx="568566" cy="538185"/>
          </a:xfrm>
          <a:prstGeom prst="rect">
            <a:avLst/>
          </a:prstGeom>
        </p:spPr>
      </p:pic>
      <p:sp>
        <p:nvSpPr>
          <p:cNvPr id="114" name="正方形/長方形 113"/>
          <p:cNvSpPr/>
          <p:nvPr/>
        </p:nvSpPr>
        <p:spPr>
          <a:xfrm>
            <a:off x="512557" y="3930183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中小発注企業</a:t>
            </a:r>
          </a:p>
        </p:txBody>
      </p:sp>
      <p:sp>
        <p:nvSpPr>
          <p:cNvPr id="69" name="角丸四角形 6"/>
          <p:cNvSpPr>
            <a:spLocks noChangeArrowheads="1"/>
          </p:cNvSpPr>
          <p:nvPr/>
        </p:nvSpPr>
        <p:spPr bwMode="auto">
          <a:xfrm>
            <a:off x="999962" y="256982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70" name="角丸四角形 6"/>
          <p:cNvSpPr>
            <a:spLocks noChangeArrowheads="1"/>
          </p:cNvSpPr>
          <p:nvPr/>
        </p:nvSpPr>
        <p:spPr bwMode="auto">
          <a:xfrm>
            <a:off x="999962" y="256694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75" name="角丸四角形 6"/>
          <p:cNvSpPr>
            <a:spLocks noChangeArrowheads="1"/>
          </p:cNvSpPr>
          <p:nvPr/>
        </p:nvSpPr>
        <p:spPr bwMode="auto">
          <a:xfrm>
            <a:off x="999962" y="256880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77" name="角丸四角形 6"/>
          <p:cNvSpPr>
            <a:spLocks noChangeArrowheads="1"/>
          </p:cNvSpPr>
          <p:nvPr/>
        </p:nvSpPr>
        <p:spPr bwMode="auto">
          <a:xfrm>
            <a:off x="999962" y="256591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特注購買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1074192" y="2261251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大手発注企業</a:t>
            </a:r>
          </a:p>
        </p:txBody>
      </p:sp>
      <p:cxnSp>
        <p:nvCxnSpPr>
          <p:cNvPr id="12" name="コネクタ: カギ線 11"/>
          <p:cNvCxnSpPr>
            <a:cxnSpLocks/>
            <a:stCxn id="80" idx="3"/>
            <a:endCxn id="36" idx="2"/>
          </p:cNvCxnSpPr>
          <p:nvPr/>
        </p:nvCxnSpPr>
        <p:spPr>
          <a:xfrm flipV="1">
            <a:off x="2594407" y="2153322"/>
            <a:ext cx="4190263" cy="7509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cxnSpLocks/>
            <a:stCxn id="80" idx="3"/>
            <a:endCxn id="72" idx="0"/>
          </p:cNvCxnSpPr>
          <p:nvPr/>
        </p:nvCxnSpPr>
        <p:spPr>
          <a:xfrm>
            <a:off x="2594407" y="2904291"/>
            <a:ext cx="1938521" cy="1216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角丸四角形 6"/>
          <p:cNvSpPr>
            <a:spLocks noChangeArrowheads="1"/>
          </p:cNvSpPr>
          <p:nvPr/>
        </p:nvSpPr>
        <p:spPr bwMode="auto">
          <a:xfrm>
            <a:off x="987201" y="256982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88" name="角丸四角形 6"/>
          <p:cNvSpPr>
            <a:spLocks noChangeArrowheads="1"/>
          </p:cNvSpPr>
          <p:nvPr/>
        </p:nvSpPr>
        <p:spPr bwMode="auto">
          <a:xfrm>
            <a:off x="987201" y="256694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90" name="角丸四角形 6"/>
          <p:cNvSpPr>
            <a:spLocks noChangeArrowheads="1"/>
          </p:cNvSpPr>
          <p:nvPr/>
        </p:nvSpPr>
        <p:spPr bwMode="auto">
          <a:xfrm>
            <a:off x="987201" y="256880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特注購買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884" y="2324118"/>
            <a:ext cx="568566" cy="538185"/>
          </a:xfrm>
          <a:prstGeom prst="rect">
            <a:avLst/>
          </a:prstGeom>
        </p:spPr>
      </p:pic>
      <p:sp>
        <p:nvSpPr>
          <p:cNvPr id="80" name="角丸四角形 235530"/>
          <p:cNvSpPr>
            <a:spLocks noChangeArrowheads="1"/>
          </p:cNvSpPr>
          <p:nvPr/>
        </p:nvSpPr>
        <p:spPr bwMode="auto">
          <a:xfrm>
            <a:off x="1971352" y="2577915"/>
            <a:ext cx="623055" cy="652751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265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545645" y="158246"/>
            <a:ext cx="8052708" cy="625474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3200" dirty="0"/>
              <a:t>大企業と中小企業のデータ連携検討課題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371939" y="1073716"/>
            <a:ext cx="8422822" cy="5288983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連携方式＜中小企業共通</a:t>
            </a:r>
            <a:r>
              <a:rPr kumimoji="1" lang="en-US" altLang="ja-JP" dirty="0"/>
              <a:t>EDI</a:t>
            </a:r>
            <a:r>
              <a:rPr kumimoji="1" lang="ja-JP" altLang="en-US" dirty="0"/>
              <a:t>プロバイダとの接続＞</a:t>
            </a:r>
            <a:endParaRPr kumimoji="1"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kumimoji="1" lang="ja-JP" altLang="en-US" dirty="0"/>
              <a:t>オンプレミス業務アプリと</a:t>
            </a:r>
            <a:endParaRPr kumimoji="1"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lang="ja-JP" altLang="en-US" dirty="0"/>
              <a:t>クラウド業務アプリと</a:t>
            </a:r>
            <a:endParaRPr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kumimoji="1" lang="ja-JP" altLang="en-US" dirty="0"/>
              <a:t>中小企業共通</a:t>
            </a:r>
            <a:r>
              <a:rPr kumimoji="1" lang="en-US" altLang="ja-JP" dirty="0"/>
              <a:t>EDI</a:t>
            </a:r>
            <a:r>
              <a:rPr kumimoji="1" lang="ja-JP" altLang="en-US" dirty="0"/>
              <a:t>プロバイダと</a:t>
            </a:r>
            <a:endParaRPr kumimoji="1"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lang="ja-JP" altLang="en-US" dirty="0"/>
              <a:t>大手企業／</a:t>
            </a:r>
            <a:r>
              <a:rPr lang="en-US" altLang="ja-JP" dirty="0"/>
              <a:t>EDI-ASP</a:t>
            </a:r>
            <a:r>
              <a:rPr lang="ja-JP" altLang="en-US" dirty="0"/>
              <a:t>（</a:t>
            </a:r>
            <a:r>
              <a:rPr lang="en-US" altLang="ja-JP" dirty="0"/>
              <a:t>EDI</a:t>
            </a:r>
            <a:r>
              <a:rPr lang="ja-JP" altLang="en-US" dirty="0"/>
              <a:t>システム導入済）と</a:t>
            </a:r>
            <a:endParaRPr lang="en-US" altLang="ja-JP" dirty="0"/>
          </a:p>
          <a:p>
            <a:r>
              <a:rPr kumimoji="1" lang="ja-JP" altLang="en-US" dirty="0"/>
              <a:t>検討結果</a:t>
            </a:r>
            <a:endParaRPr kumimoji="1"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lang="ja-JP" altLang="en-US" dirty="0"/>
              <a:t>「連携共通</a:t>
            </a:r>
            <a:r>
              <a:rPr lang="en-US" altLang="ja-JP" dirty="0"/>
              <a:t>I/F</a:t>
            </a:r>
            <a:r>
              <a:rPr lang="ja-JP" altLang="en-US" dirty="0"/>
              <a:t>」を</a:t>
            </a:r>
            <a:r>
              <a:rPr kumimoji="1" lang="ja-JP" altLang="en-US" dirty="0"/>
              <a:t>エージェント方式で→仕様</a:t>
            </a:r>
            <a:r>
              <a:rPr lang="ja-JP" altLang="en-US" dirty="0"/>
              <a:t>確定</a:t>
            </a:r>
            <a:endParaRPr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kumimoji="1" lang="ja-JP" altLang="en-US" dirty="0"/>
              <a:t>次の</a:t>
            </a:r>
            <a:r>
              <a:rPr kumimoji="1" lang="en-US" altLang="ja-JP" dirty="0"/>
              <a:t>2</a:t>
            </a:r>
            <a:r>
              <a:rPr kumimoji="1" lang="ja-JP" altLang="en-US" dirty="0"/>
              <a:t>案を審議中＜</a:t>
            </a:r>
            <a:r>
              <a:rPr lang="ja-JP" altLang="en-US" dirty="0"/>
              <a:t>検討課題は</a:t>
            </a:r>
            <a:r>
              <a:rPr kumimoji="1" lang="ja-JP" altLang="en-US" dirty="0"/>
              <a:t>サービスコスト＞</a:t>
            </a:r>
            <a:endParaRPr kumimoji="1" lang="en-US" altLang="ja-JP" dirty="0"/>
          </a:p>
          <a:p>
            <a:pPr lvl="2"/>
            <a:r>
              <a:rPr lang="en-US" altLang="ja-JP" dirty="0"/>
              <a:t>【</a:t>
            </a:r>
            <a:r>
              <a:rPr kumimoji="1" lang="ja-JP" altLang="en-US" dirty="0"/>
              <a:t>Ａ案</a:t>
            </a:r>
            <a:r>
              <a:rPr kumimoji="1" lang="en-US" altLang="ja-JP" dirty="0"/>
              <a:t>】EDI</a:t>
            </a:r>
            <a:r>
              <a:rPr kumimoji="1" lang="ja-JP" altLang="en-US" dirty="0"/>
              <a:t>通信</a:t>
            </a:r>
            <a:r>
              <a:rPr lang="ja-JP" altLang="en-US" dirty="0"/>
              <a:t>国際標準</a:t>
            </a:r>
            <a:r>
              <a:rPr kumimoji="1" lang="en-US" altLang="ja-JP" dirty="0" err="1"/>
              <a:t>ebMS</a:t>
            </a:r>
            <a:r>
              <a:rPr kumimoji="1" lang="ja-JP" altLang="en-US" dirty="0"/>
              <a:t>を採用</a:t>
            </a:r>
            <a:endParaRPr kumimoji="1" lang="en-US" altLang="ja-JP" dirty="0"/>
          </a:p>
          <a:p>
            <a:pPr lvl="2"/>
            <a:r>
              <a:rPr lang="en-US" altLang="ja-JP" dirty="0"/>
              <a:t>【</a:t>
            </a:r>
            <a:r>
              <a:rPr lang="ja-JP" altLang="en-US" dirty="0"/>
              <a:t>Ｂ案</a:t>
            </a:r>
            <a:r>
              <a:rPr lang="en-US" altLang="ja-JP" dirty="0"/>
              <a:t>】</a:t>
            </a:r>
            <a:r>
              <a:rPr lang="ja-JP" altLang="en-US" dirty="0"/>
              <a:t>共通</a:t>
            </a:r>
            <a:r>
              <a:rPr lang="en-US" altLang="ja-JP" dirty="0"/>
              <a:t>API</a:t>
            </a:r>
            <a:r>
              <a:rPr lang="ja-JP" altLang="en-US" dirty="0"/>
              <a:t>を新規開発して接続</a:t>
            </a:r>
            <a:endParaRPr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kumimoji="1" lang="ja-JP" altLang="en-US" dirty="0"/>
              <a:t>②項と同じ</a:t>
            </a:r>
            <a:endParaRPr kumimoji="1" lang="en-US" altLang="ja-JP" dirty="0"/>
          </a:p>
          <a:p>
            <a:pPr marL="914400" lvl="1" indent="-457200">
              <a:buFont typeface="+mj-ea"/>
              <a:buAutoNum type="circleNumDbPlain"/>
            </a:pPr>
            <a:r>
              <a:rPr lang="en-US" altLang="ja-JP" dirty="0"/>
              <a:t>EDI</a:t>
            </a:r>
            <a:r>
              <a:rPr lang="ja-JP" altLang="en-US" dirty="0"/>
              <a:t>通信国際標準</a:t>
            </a:r>
            <a:r>
              <a:rPr lang="en-US" altLang="ja-JP" dirty="0" err="1"/>
              <a:t>ebMS</a:t>
            </a:r>
            <a:r>
              <a:rPr lang="ja-JP" altLang="en-US" dirty="0"/>
              <a:t>を採用→仕様確定</a:t>
            </a:r>
            <a:endParaRPr lang="en-US" altLang="ja-JP" dirty="0"/>
          </a:p>
          <a:p>
            <a:r>
              <a:rPr kumimoji="1" lang="ja-JP" altLang="en-US" dirty="0"/>
              <a:t>＜注＞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仕様の審議は</a:t>
            </a:r>
            <a:r>
              <a:rPr kumimoji="1" lang="en-US" altLang="ja-JP" dirty="0"/>
              <a:t>ITC</a:t>
            </a:r>
            <a:r>
              <a:rPr kumimoji="1" lang="ja-JP" altLang="en-US" dirty="0"/>
              <a:t>協会つなぐ</a:t>
            </a:r>
            <a:r>
              <a:rPr kumimoji="1" lang="en-US" altLang="ja-JP" dirty="0"/>
              <a:t>IT</a:t>
            </a:r>
            <a:r>
              <a:rPr kumimoji="1" lang="ja-JP" altLang="en-US" dirty="0"/>
              <a:t>推進委員会共通</a:t>
            </a:r>
            <a:r>
              <a:rPr lang="en-US" altLang="ja-JP" dirty="0"/>
              <a:t>EDI</a:t>
            </a:r>
            <a:r>
              <a:rPr lang="ja-JP" altLang="en-US" dirty="0"/>
              <a:t>標準部会で行っている。</a:t>
            </a:r>
            <a:endParaRPr kumimoji="1" lang="ja-JP" altLang="en-US" dirty="0"/>
          </a:p>
        </p:txBody>
      </p:sp>
      <p:cxnSp>
        <p:nvCxnSpPr>
          <p:cNvPr id="8" name="直線コネクタ 7"/>
          <p:cNvCxnSpPr>
            <a:cxnSpLocks/>
          </p:cNvCxnSpPr>
          <p:nvPr/>
        </p:nvCxnSpPr>
        <p:spPr>
          <a:xfrm>
            <a:off x="371939" y="768363"/>
            <a:ext cx="8400121" cy="15357"/>
          </a:xfrm>
          <a:prstGeom prst="line">
            <a:avLst/>
          </a:prstGeom>
          <a:noFill/>
          <a:ln w="381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B545-AA7E-4B46-AEB1-965C525E5E5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935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5449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中小企業共通</a:t>
            </a:r>
            <a:r>
              <a:rPr lang="en-US" altLang="ja-JP" dirty="0"/>
              <a:t>EDI</a:t>
            </a:r>
            <a:r>
              <a:rPr kumimoji="1" lang="ja-JP" altLang="en-US" dirty="0"/>
              <a:t>実装仕様スキーム</a:t>
            </a:r>
          </a:p>
        </p:txBody>
      </p:sp>
      <p:sp>
        <p:nvSpPr>
          <p:cNvPr id="4" name="雲 3"/>
          <p:cNvSpPr/>
          <p:nvPr/>
        </p:nvSpPr>
        <p:spPr>
          <a:xfrm>
            <a:off x="3492033" y="3304135"/>
            <a:ext cx="2020661" cy="122507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正方形/長方形 1"/>
          <p:cNvSpPr>
            <a:spLocks noChangeArrowheads="1"/>
          </p:cNvSpPr>
          <p:nvPr/>
        </p:nvSpPr>
        <p:spPr bwMode="auto">
          <a:xfrm>
            <a:off x="3940572" y="3571321"/>
            <a:ext cx="1263162" cy="7239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プロバイダ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角丸四角形 6"/>
          <p:cNvSpPr>
            <a:spLocks noChangeArrowheads="1"/>
          </p:cNvSpPr>
          <p:nvPr/>
        </p:nvSpPr>
        <p:spPr bwMode="auto">
          <a:xfrm>
            <a:off x="795520" y="359182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9" name="角丸四角形 235530"/>
          <p:cNvSpPr>
            <a:spLocks noChangeArrowheads="1"/>
          </p:cNvSpPr>
          <p:nvPr/>
        </p:nvSpPr>
        <p:spPr bwMode="auto">
          <a:xfrm>
            <a:off x="3738226" y="3637506"/>
            <a:ext cx="265921" cy="581533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変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換</a:t>
            </a:r>
          </a:p>
        </p:txBody>
      </p:sp>
      <p:sp>
        <p:nvSpPr>
          <p:cNvPr id="10" name="角丸四角形 235530"/>
          <p:cNvSpPr>
            <a:spLocks noChangeArrowheads="1"/>
          </p:cNvSpPr>
          <p:nvPr/>
        </p:nvSpPr>
        <p:spPr bwMode="auto">
          <a:xfrm>
            <a:off x="1734253" y="3603817"/>
            <a:ext cx="307341" cy="618198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I/F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1" name="直線矢印コネクタ 10"/>
          <p:cNvCxnSpPr>
            <a:stCxn id="10" idx="3"/>
            <a:endCxn id="9" idx="1"/>
          </p:cNvCxnSpPr>
          <p:nvPr/>
        </p:nvCxnSpPr>
        <p:spPr>
          <a:xfrm>
            <a:off x="2041594" y="3912916"/>
            <a:ext cx="1696632" cy="153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88" y="3222850"/>
            <a:ext cx="653899" cy="618958"/>
          </a:xfrm>
          <a:prstGeom prst="rect">
            <a:avLst/>
          </a:prstGeom>
        </p:spPr>
      </p:pic>
      <p:sp>
        <p:nvSpPr>
          <p:cNvPr id="15" name="雲 14"/>
          <p:cNvSpPr/>
          <p:nvPr/>
        </p:nvSpPr>
        <p:spPr>
          <a:xfrm>
            <a:off x="6429698" y="3364008"/>
            <a:ext cx="1916767" cy="122507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8" name="直線矢印コネクタ 17"/>
          <p:cNvCxnSpPr>
            <a:cxnSpLocks/>
            <a:endCxn id="5" idx="3"/>
          </p:cNvCxnSpPr>
          <p:nvPr/>
        </p:nvCxnSpPr>
        <p:spPr>
          <a:xfrm flipH="1">
            <a:off x="5203734" y="3925652"/>
            <a:ext cx="1588234" cy="76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346777" y="3668768"/>
            <a:ext cx="1248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API</a:t>
            </a: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接続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33440" y="3666433"/>
            <a:ext cx="1248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エージェント接続</a:t>
            </a:r>
          </a:p>
        </p:txBody>
      </p:sp>
      <p:sp>
        <p:nvSpPr>
          <p:cNvPr id="32" name="雲 31"/>
          <p:cNvSpPr/>
          <p:nvPr/>
        </p:nvSpPr>
        <p:spPr>
          <a:xfrm>
            <a:off x="3508358" y="5300985"/>
            <a:ext cx="2020661" cy="122507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85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6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正方形/長方形 1"/>
          <p:cNvSpPr>
            <a:spLocks noChangeArrowheads="1"/>
          </p:cNvSpPr>
          <p:nvPr/>
        </p:nvSpPr>
        <p:spPr bwMode="auto">
          <a:xfrm>
            <a:off x="3956897" y="5513743"/>
            <a:ext cx="1263162" cy="7239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プロバイダ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6" name="直線矢印コネクタ 35"/>
          <p:cNvCxnSpPr>
            <a:cxnSpLocks/>
            <a:stCxn id="5" idx="2"/>
            <a:endCxn id="33" idx="0"/>
          </p:cNvCxnSpPr>
          <p:nvPr/>
        </p:nvCxnSpPr>
        <p:spPr>
          <a:xfrm>
            <a:off x="4572153" y="4295221"/>
            <a:ext cx="16325" cy="12185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1"/>
          <p:cNvSpPr>
            <a:spLocks noChangeArrowheads="1"/>
          </p:cNvSpPr>
          <p:nvPr/>
        </p:nvSpPr>
        <p:spPr bwMode="auto">
          <a:xfrm>
            <a:off x="3940419" y="1339854"/>
            <a:ext cx="1263162" cy="72390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業界標準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EDI-ASP</a:t>
            </a:r>
          </a:p>
        </p:txBody>
      </p:sp>
      <p:cxnSp>
        <p:nvCxnSpPr>
          <p:cNvPr id="44" name="直線矢印コネクタ 43"/>
          <p:cNvCxnSpPr>
            <a:cxnSpLocks/>
            <a:stCxn id="42" idx="2"/>
            <a:endCxn id="71" idx="0"/>
          </p:cNvCxnSpPr>
          <p:nvPr/>
        </p:nvCxnSpPr>
        <p:spPr>
          <a:xfrm flipH="1">
            <a:off x="4556160" y="2063754"/>
            <a:ext cx="15840" cy="11789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3971177" y="2305690"/>
            <a:ext cx="1248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通信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国際標準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ebMS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21408" y="4544685"/>
            <a:ext cx="1534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ebMS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または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API</a:t>
            </a: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接続</a:t>
            </a:r>
          </a:p>
        </p:txBody>
      </p:sp>
      <p:cxnSp>
        <p:nvCxnSpPr>
          <p:cNvPr id="48" name="直線コネクタ 47"/>
          <p:cNvCxnSpPr>
            <a:cxnSpLocks/>
          </p:cNvCxnSpPr>
          <p:nvPr/>
        </p:nvCxnSpPr>
        <p:spPr>
          <a:xfrm>
            <a:off x="333872" y="794627"/>
            <a:ext cx="8419362" cy="169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2282444" y="3166180"/>
            <a:ext cx="736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①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18934" y="3872767"/>
            <a:ext cx="736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②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915883" y="4569936"/>
            <a:ext cx="736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③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668182" y="2295742"/>
            <a:ext cx="724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④</a:t>
            </a:r>
          </a:p>
        </p:txBody>
      </p:sp>
      <p:sp>
        <p:nvSpPr>
          <p:cNvPr id="55" name="吹き出し: 線 54"/>
          <p:cNvSpPr/>
          <p:nvPr/>
        </p:nvSpPr>
        <p:spPr>
          <a:xfrm>
            <a:off x="1497718" y="4577857"/>
            <a:ext cx="1121229" cy="555171"/>
          </a:xfrm>
          <a:prstGeom prst="borderCallout1">
            <a:avLst>
              <a:gd name="adj1" fmla="val 12868"/>
              <a:gd name="adj2" fmla="val 107686"/>
              <a:gd name="adj3" fmla="val -303078"/>
              <a:gd name="adj4" fmla="val 211094"/>
            </a:avLst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仕様確定</a:t>
            </a:r>
          </a:p>
        </p:txBody>
      </p:sp>
      <p:cxnSp>
        <p:nvCxnSpPr>
          <p:cNvPr id="57" name="直線コネクタ 56"/>
          <p:cNvCxnSpPr>
            <a:cxnSpLocks/>
          </p:cNvCxnSpPr>
          <p:nvPr/>
        </p:nvCxnSpPr>
        <p:spPr>
          <a:xfrm>
            <a:off x="2646899" y="3752379"/>
            <a:ext cx="36140" cy="792306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47"/>
          <p:cNvSpPr>
            <a:spLocks noChangeArrowheads="1"/>
          </p:cNvSpPr>
          <p:nvPr/>
        </p:nvSpPr>
        <p:spPr bwMode="auto">
          <a:xfrm>
            <a:off x="6805624" y="3695157"/>
            <a:ext cx="1263162" cy="523882"/>
          </a:xfrm>
          <a:prstGeom prst="roundRect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クラウド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0" name="吹き出し: 線 59"/>
          <p:cNvSpPr/>
          <p:nvPr/>
        </p:nvSpPr>
        <p:spPr>
          <a:xfrm>
            <a:off x="6639669" y="5627609"/>
            <a:ext cx="1121229" cy="555171"/>
          </a:xfrm>
          <a:prstGeom prst="borderCallout1">
            <a:avLst>
              <a:gd name="adj1" fmla="val 6005"/>
              <a:gd name="adj2" fmla="val -10761"/>
              <a:gd name="adj3" fmla="val -207552"/>
              <a:gd name="adj4" fmla="val -479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仕様審議中</a:t>
            </a:r>
          </a:p>
        </p:txBody>
      </p:sp>
      <p:cxnSp>
        <p:nvCxnSpPr>
          <p:cNvPr id="61" name="直線コネクタ 60"/>
          <p:cNvCxnSpPr>
            <a:cxnSpLocks/>
          </p:cNvCxnSpPr>
          <p:nvPr/>
        </p:nvCxnSpPr>
        <p:spPr>
          <a:xfrm>
            <a:off x="5482166" y="4953716"/>
            <a:ext cx="1068263" cy="81531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665" y="4691293"/>
            <a:ext cx="583737" cy="55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j02920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343" y="4584411"/>
            <a:ext cx="706239" cy="6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直線矢印コネクタ 66"/>
          <p:cNvCxnSpPr>
            <a:cxnSpLocks/>
          </p:cNvCxnSpPr>
          <p:nvPr/>
        </p:nvCxnSpPr>
        <p:spPr>
          <a:xfrm flipV="1">
            <a:off x="6882938" y="4189653"/>
            <a:ext cx="278990" cy="5088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>
            <a:cxnSpLocks/>
          </p:cNvCxnSpPr>
          <p:nvPr/>
        </p:nvCxnSpPr>
        <p:spPr>
          <a:xfrm>
            <a:off x="7767233" y="4219039"/>
            <a:ext cx="311699" cy="4794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角丸四角形 6"/>
          <p:cNvSpPr>
            <a:spLocks noChangeArrowheads="1"/>
          </p:cNvSpPr>
          <p:nvPr/>
        </p:nvSpPr>
        <p:spPr bwMode="auto">
          <a:xfrm>
            <a:off x="795520" y="3588933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38" name="角丸四角形 235530"/>
          <p:cNvSpPr>
            <a:spLocks noChangeArrowheads="1"/>
          </p:cNvSpPr>
          <p:nvPr/>
        </p:nvSpPr>
        <p:spPr bwMode="auto">
          <a:xfrm>
            <a:off x="1734253" y="3600930"/>
            <a:ext cx="307341" cy="618198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I/F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88" y="3219963"/>
            <a:ext cx="653899" cy="618958"/>
          </a:xfrm>
          <a:prstGeom prst="rect">
            <a:avLst/>
          </a:prstGeom>
        </p:spPr>
      </p:pic>
      <p:sp>
        <p:nvSpPr>
          <p:cNvPr id="45" name="角丸四角形 235530"/>
          <p:cNvSpPr>
            <a:spLocks noChangeArrowheads="1"/>
          </p:cNvSpPr>
          <p:nvPr/>
        </p:nvSpPr>
        <p:spPr bwMode="auto">
          <a:xfrm>
            <a:off x="1734253" y="3600841"/>
            <a:ext cx="307341" cy="618198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共通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I/F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角丸四角形 6"/>
          <p:cNvSpPr>
            <a:spLocks noChangeArrowheads="1"/>
          </p:cNvSpPr>
          <p:nvPr/>
        </p:nvSpPr>
        <p:spPr bwMode="auto">
          <a:xfrm>
            <a:off x="844791" y="136170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43" name="角丸四角形 6"/>
          <p:cNvSpPr>
            <a:spLocks noChangeArrowheads="1"/>
          </p:cNvSpPr>
          <p:nvPr/>
        </p:nvSpPr>
        <p:spPr bwMode="auto">
          <a:xfrm>
            <a:off x="844791" y="135882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53" name="角丸四角形 6"/>
          <p:cNvSpPr>
            <a:spLocks noChangeArrowheads="1"/>
          </p:cNvSpPr>
          <p:nvPr/>
        </p:nvSpPr>
        <p:spPr bwMode="auto">
          <a:xfrm>
            <a:off x="844791" y="136068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54" name="角丸四角形 6"/>
          <p:cNvSpPr>
            <a:spLocks noChangeArrowheads="1"/>
          </p:cNvSpPr>
          <p:nvPr/>
        </p:nvSpPr>
        <p:spPr bwMode="auto">
          <a:xfrm>
            <a:off x="844791" y="1357798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特注購買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919021" y="1053131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大手発注企業</a:t>
            </a:r>
          </a:p>
        </p:txBody>
      </p:sp>
      <p:sp>
        <p:nvSpPr>
          <p:cNvPr id="58" name="角丸四角形 6"/>
          <p:cNvSpPr>
            <a:spLocks noChangeArrowheads="1"/>
          </p:cNvSpPr>
          <p:nvPr/>
        </p:nvSpPr>
        <p:spPr bwMode="auto">
          <a:xfrm>
            <a:off x="832030" y="1361707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62" name="角丸四角形 6"/>
          <p:cNvSpPr>
            <a:spLocks noChangeArrowheads="1"/>
          </p:cNvSpPr>
          <p:nvPr/>
        </p:nvSpPr>
        <p:spPr bwMode="auto">
          <a:xfrm>
            <a:off x="832030" y="1358820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購買アプリ</a:t>
            </a:r>
          </a:p>
        </p:txBody>
      </p:sp>
      <p:sp>
        <p:nvSpPr>
          <p:cNvPr id="63" name="角丸四角形 6"/>
          <p:cNvSpPr>
            <a:spLocks noChangeArrowheads="1"/>
          </p:cNvSpPr>
          <p:nvPr/>
        </p:nvSpPr>
        <p:spPr bwMode="auto">
          <a:xfrm>
            <a:off x="832030" y="1360685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特注管理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13" y="1115998"/>
            <a:ext cx="568566" cy="538185"/>
          </a:xfrm>
          <a:prstGeom prst="rect">
            <a:avLst/>
          </a:prstGeom>
        </p:spPr>
      </p:pic>
      <p:sp>
        <p:nvSpPr>
          <p:cNvPr id="68" name="角丸四角形 235530"/>
          <p:cNvSpPr>
            <a:spLocks noChangeArrowheads="1"/>
          </p:cNvSpPr>
          <p:nvPr/>
        </p:nvSpPr>
        <p:spPr bwMode="auto">
          <a:xfrm>
            <a:off x="1816181" y="1369795"/>
            <a:ext cx="623055" cy="652751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cxnSp>
        <p:nvCxnSpPr>
          <p:cNvPr id="12" name="直線矢印コネクタ 11"/>
          <p:cNvCxnSpPr>
            <a:cxnSpLocks/>
            <a:stCxn id="68" idx="3"/>
            <a:endCxn id="71" idx="0"/>
          </p:cNvCxnSpPr>
          <p:nvPr/>
        </p:nvCxnSpPr>
        <p:spPr>
          <a:xfrm>
            <a:off x="2439236" y="1696171"/>
            <a:ext cx="2116924" cy="1546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2840417" y="2322587"/>
            <a:ext cx="998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通信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国際標準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ebMS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角丸四角形 235530"/>
          <p:cNvSpPr>
            <a:spLocks noChangeArrowheads="1"/>
          </p:cNvSpPr>
          <p:nvPr/>
        </p:nvSpPr>
        <p:spPr bwMode="auto">
          <a:xfrm>
            <a:off x="3965916" y="3242658"/>
            <a:ext cx="1180487" cy="332891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ゲートウエイ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251491" y="990942"/>
            <a:ext cx="8501743" cy="12222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3" name="角丸四角形 6"/>
          <p:cNvSpPr>
            <a:spLocks noChangeArrowheads="1"/>
          </p:cNvSpPr>
          <p:nvPr/>
        </p:nvSpPr>
        <p:spPr bwMode="auto">
          <a:xfrm>
            <a:off x="7045244" y="1338406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オンプレミス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業務アプリ</a:t>
            </a:r>
          </a:p>
        </p:txBody>
      </p:sp>
      <p:sp>
        <p:nvSpPr>
          <p:cNvPr id="74" name="角丸四角形 6"/>
          <p:cNvSpPr>
            <a:spLocks noChangeArrowheads="1"/>
          </p:cNvSpPr>
          <p:nvPr/>
        </p:nvSpPr>
        <p:spPr bwMode="auto">
          <a:xfrm>
            <a:off x="7045244" y="1335519"/>
            <a:ext cx="1000858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販売管理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</a:p>
        </p:txBody>
      </p:sp>
      <p:sp>
        <p:nvSpPr>
          <p:cNvPr id="75" name="角丸四角形 235530"/>
          <p:cNvSpPr>
            <a:spLocks noChangeArrowheads="1"/>
          </p:cNvSpPr>
          <p:nvPr/>
        </p:nvSpPr>
        <p:spPr bwMode="auto">
          <a:xfrm>
            <a:off x="6427715" y="1361037"/>
            <a:ext cx="623055" cy="630120"/>
          </a:xfrm>
          <a:prstGeom prst="roundRect">
            <a:avLst>
              <a:gd name="adj" fmla="val 2204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システム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76" name="Picture 63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665" y="1555118"/>
            <a:ext cx="583737" cy="55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正方形/長方形 76"/>
          <p:cNvSpPr/>
          <p:nvPr/>
        </p:nvSpPr>
        <p:spPr>
          <a:xfrm>
            <a:off x="6944164" y="1066884"/>
            <a:ext cx="1303837" cy="27848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大手受注企業</a:t>
            </a:r>
          </a:p>
        </p:txBody>
      </p:sp>
      <p:cxnSp>
        <p:nvCxnSpPr>
          <p:cNvPr id="30" name="直線矢印コネクタ 29"/>
          <p:cNvCxnSpPr>
            <a:stCxn id="71" idx="0"/>
            <a:endCxn id="75" idx="1"/>
          </p:cNvCxnSpPr>
          <p:nvPr/>
        </p:nvCxnSpPr>
        <p:spPr>
          <a:xfrm flipV="1">
            <a:off x="4556160" y="1676097"/>
            <a:ext cx="1871555" cy="156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4875438" y="2290939"/>
            <a:ext cx="1248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EDI</a:t>
            </a: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通信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国際標準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ebMS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267816" y="3096173"/>
            <a:ext cx="8501743" cy="3576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0" name="四角形: 角度付き 79"/>
          <p:cNvSpPr/>
          <p:nvPr/>
        </p:nvSpPr>
        <p:spPr>
          <a:xfrm>
            <a:off x="3358242" y="849662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大企業との取引連携</a:t>
            </a:r>
          </a:p>
        </p:txBody>
      </p:sp>
      <p:sp>
        <p:nvSpPr>
          <p:cNvPr id="81" name="四角形: 角度付き 80"/>
          <p:cNvSpPr/>
          <p:nvPr/>
        </p:nvSpPr>
        <p:spPr>
          <a:xfrm>
            <a:off x="6074702" y="2842519"/>
            <a:ext cx="2427515" cy="4087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中小企業間の取引</a:t>
            </a:r>
          </a:p>
        </p:txBody>
      </p:sp>
      <p:sp>
        <p:nvSpPr>
          <p:cNvPr id="2" name="吹き出し: 角を丸めた四角形 1"/>
          <p:cNvSpPr/>
          <p:nvPr/>
        </p:nvSpPr>
        <p:spPr>
          <a:xfrm>
            <a:off x="7800843" y="6127453"/>
            <a:ext cx="1070705" cy="647106"/>
          </a:xfrm>
          <a:prstGeom prst="wedgeRoundRectCallout">
            <a:avLst>
              <a:gd name="adj1" fmla="val -88571"/>
              <a:gd name="adj2" fmla="val -56972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ビジネス</a:t>
            </a:r>
            <a:r>
              <a:rPr kumimoji="1" lang="en-US" altLang="ja-JP" sz="1200" dirty="0" err="1">
                <a:solidFill>
                  <a:schemeClr val="tx1"/>
                </a:solidFill>
              </a:rPr>
              <a:t>IoT</a:t>
            </a:r>
            <a:r>
              <a:rPr kumimoji="1" lang="ja-JP" altLang="en-US" sz="1200" dirty="0" err="1">
                <a:solidFill>
                  <a:schemeClr val="tx1"/>
                </a:solidFill>
              </a:rPr>
              <a:t>への</a:t>
            </a:r>
            <a:r>
              <a:rPr kumimoji="1" lang="ja-JP" altLang="en-US" sz="1200" dirty="0">
                <a:solidFill>
                  <a:schemeClr val="tx1"/>
                </a:solidFill>
              </a:rPr>
              <a:t>拡張を含む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0582D-FE1F-4E33-B929-DAF852C27A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92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488</Words>
  <Application>Microsoft Office PowerPoint</Application>
  <PresentationFormat>画面に合わせる (4:3)</PresentationFormat>
  <Paragraphs>212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Office ​​テーマ</vt:lpstr>
      <vt:lpstr>企業間取引の全体モデル（現状）</vt:lpstr>
      <vt:lpstr>企業間取引の全体モデル（目指す姿）</vt:lpstr>
      <vt:lpstr>大企業と中小企業のデータ連携検討課題</vt:lpstr>
      <vt:lpstr>中小企業共通EDI実装仕様スキーム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企業間取引の全体モデル（現状）</dc:title>
  <dc:creator>川内晟宏</dc:creator>
  <cp:lastModifiedBy>菅又久直</cp:lastModifiedBy>
  <cp:revision>10</cp:revision>
  <dcterms:created xsi:type="dcterms:W3CDTF">2017-01-25T13:55:28Z</dcterms:created>
  <dcterms:modified xsi:type="dcterms:W3CDTF">2017-01-26T04:04:36Z</dcterms:modified>
</cp:coreProperties>
</file>