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1" r:id="rId2"/>
    <p:sldId id="266" r:id="rId3"/>
    <p:sldId id="262" r:id="rId4"/>
    <p:sldId id="267" r:id="rId5"/>
    <p:sldId id="263" r:id="rId6"/>
    <p:sldId id="256" r:id="rId7"/>
    <p:sldId id="272" r:id="rId8"/>
    <p:sldId id="273" r:id="rId9"/>
    <p:sldId id="274" r:id="rId10"/>
  </p:sldIdLst>
  <p:sldSz cx="12192000" cy="6858000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9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56C53-FCD5-4CE5-BB99-47A6F62C2273}" type="datetimeFigureOut">
              <a:rPr kumimoji="1" lang="ja-JP" altLang="en-US" smtClean="0"/>
              <a:t>2016/11/27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81AB55-4017-4203-AC2A-B01B56F33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26690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5608E1-AE7E-40CD-B044-865A60B63FE9}" type="datetimeFigureOut">
              <a:rPr kumimoji="1" lang="ja-JP" altLang="en-US" smtClean="0"/>
              <a:t>2016/11/27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975" y="4822825"/>
            <a:ext cx="5510213" cy="3944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CF993-8C41-49EB-B7A2-B2A318422A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946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42113-9EC4-4D3A-A79D-150DC691A349}" type="datetime1">
              <a:rPr kumimoji="1" lang="ja-JP" altLang="en-US" smtClean="0"/>
              <a:t>2016/11/27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6631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9CB2-F6C6-4896-8E4F-F2223942CF48}" type="datetime1">
              <a:rPr kumimoji="1" lang="ja-JP" altLang="en-US" smtClean="0"/>
              <a:t>2016/11/27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0864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3D91-FB4D-4FD7-9139-C604BE9FD725}" type="datetime1">
              <a:rPr kumimoji="1" lang="ja-JP" altLang="en-US" smtClean="0"/>
              <a:t>2016/11/27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670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354E8-8793-4829-B275-6D61E4A44FF6}" type="datetime1">
              <a:rPr kumimoji="1" lang="ja-JP" altLang="en-US" smtClean="0"/>
              <a:t>2016/11/27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3477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DB87C-C0A4-4481-A8E5-D93E920218EA}" type="datetime1">
              <a:rPr kumimoji="1" lang="ja-JP" altLang="en-US" smtClean="0"/>
              <a:t>2016/11/27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5441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951FC-46EF-47B5-AFE1-10F8190D6C67}" type="datetime1">
              <a:rPr kumimoji="1" lang="ja-JP" altLang="en-US" smtClean="0"/>
              <a:t>2016/11/27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381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52824-7B82-462F-8C36-21150A16FB2C}" type="datetime1">
              <a:rPr kumimoji="1" lang="ja-JP" altLang="en-US" smtClean="0"/>
              <a:t>2016/11/27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358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DDAA8-DDEE-40FE-B180-6052C5769C1C}" type="datetime1">
              <a:rPr kumimoji="1" lang="ja-JP" altLang="en-US" smtClean="0"/>
              <a:t>2016/11/27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394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B4354-B1E1-4321-8663-55B3BD2E04FB}" type="datetime1">
              <a:rPr kumimoji="1" lang="ja-JP" altLang="en-US" smtClean="0"/>
              <a:t>2016/11/27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43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9410F-37C2-4C93-8FD1-AD24C3C68611}" type="datetime1">
              <a:rPr kumimoji="1" lang="ja-JP" altLang="en-US" smtClean="0"/>
              <a:t>2016/11/27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4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A500-4B49-42FD-ABE4-2B92D8B84861}" type="datetime1">
              <a:rPr kumimoji="1" lang="ja-JP" altLang="en-US" smtClean="0"/>
              <a:t>2016/11/27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3268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4EFBB-566C-40CB-8AF9-5DE396D4ADA7}" type="datetime1">
              <a:rPr kumimoji="1" lang="ja-JP" altLang="en-US" smtClean="0"/>
              <a:t>2016/11/27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28FED-336D-4F84-BEFA-8A64DF5192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241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24205" y="1536569"/>
            <a:ext cx="115666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dirty="0"/>
              <a:t>平成２８年度「経営力向上・ＩＴ基盤整備支援事業」</a:t>
            </a:r>
            <a:endParaRPr lang="en-US" altLang="ja-JP" sz="3600" dirty="0"/>
          </a:p>
          <a:p>
            <a:pPr algn="ctr"/>
            <a:r>
              <a:rPr lang="ja-JP" altLang="en-US" sz="3600" dirty="0"/>
              <a:t>（次世代企業間データ連携調査事業）</a:t>
            </a:r>
            <a:endParaRPr kumimoji="1" lang="ja-JP" altLang="en-US" sz="3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407951" y="207390"/>
            <a:ext cx="258294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業界横断</a:t>
            </a:r>
            <a:r>
              <a:rPr kumimoji="1" lang="en-US" altLang="ja-JP" b="1" dirty="0"/>
              <a:t>2016-4-07</a:t>
            </a:r>
            <a:endParaRPr kumimoji="1" lang="ja-JP" altLang="en-US" b="1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884600" y="4053526"/>
            <a:ext cx="6645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/>
              <a:t>ツール整備</a:t>
            </a:r>
          </a:p>
        </p:txBody>
      </p:sp>
    </p:spTree>
    <p:extLst>
      <p:ext uri="{BB962C8B-B14F-4D97-AF65-F5344CB8AC3E}">
        <p14:creationId xmlns:p14="http://schemas.microsoft.com/office/powerpoint/2010/main" val="558981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19332" y="2751574"/>
            <a:ext cx="986352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>
                <a:latin typeface="MS-Gothic"/>
              </a:rPr>
              <a:t>ⅰ</a:t>
            </a:r>
            <a:r>
              <a:rPr lang="ja-JP" altLang="en-US" sz="2400" b="1" dirty="0">
                <a:latin typeface="MS-Gothic"/>
              </a:rPr>
              <a:t>）データ連携システムの仕様（データ連係システムで取り扱うデータ項目のリスト、システム仕様書、共通メッセージテンプレート、共通コード表、システム活用ガイドブック等必要なもの）を策定。</a:t>
            </a:r>
            <a:endParaRPr lang="en-US" altLang="ja-JP" sz="2400" b="1" dirty="0">
              <a:latin typeface="MS-Gothic"/>
            </a:endParaRPr>
          </a:p>
          <a:p>
            <a:endParaRPr lang="ja-JP" altLang="en-US" sz="2400" b="1" dirty="0">
              <a:latin typeface="MS-Gothic"/>
            </a:endParaRPr>
          </a:p>
          <a:p>
            <a:r>
              <a:rPr lang="en-US" altLang="ja-JP" sz="2400" b="1" dirty="0">
                <a:latin typeface="MS-Gothic"/>
              </a:rPr>
              <a:t>ⅱ</a:t>
            </a:r>
            <a:r>
              <a:rPr lang="ja-JP" altLang="en-US" sz="2400" b="1" dirty="0">
                <a:latin typeface="MS-Gothic"/>
              </a:rPr>
              <a:t>）データ連携システムを実装するにあたり必要となるツール（登録、更新、検索が可能なメッセージ辞書登録データベース管理ツール、メッセージ設計支援ツール、ＸＭＬメッセージ生成ツール等必要なもの。）を作成し、システムツール仕様書、システムツール活用ガイドブックを策定。</a:t>
            </a:r>
            <a:endParaRPr lang="ja-JP" altLang="en-US" sz="2400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271009" y="580331"/>
            <a:ext cx="7629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/>
              <a:t>データ連携実証プロジェクト公募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257207" y="1603948"/>
            <a:ext cx="3537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ツール整備</a:t>
            </a:r>
          </a:p>
        </p:txBody>
      </p:sp>
    </p:spTree>
    <p:extLst>
      <p:ext uri="{BB962C8B-B14F-4D97-AF65-F5344CB8AC3E}">
        <p14:creationId xmlns:p14="http://schemas.microsoft.com/office/powerpoint/2010/main" val="70520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小波 11"/>
          <p:cNvSpPr/>
          <p:nvPr/>
        </p:nvSpPr>
        <p:spPr>
          <a:xfrm>
            <a:off x="5783160" y="5261651"/>
            <a:ext cx="2547991" cy="945223"/>
          </a:xfrm>
          <a:prstGeom prst="doubleWave">
            <a:avLst/>
          </a:prstGeom>
          <a:solidFill>
            <a:srgbClr val="F759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1" name="小波 10"/>
          <p:cNvSpPr/>
          <p:nvPr/>
        </p:nvSpPr>
        <p:spPr>
          <a:xfrm>
            <a:off x="5425673" y="5021493"/>
            <a:ext cx="2547991" cy="945223"/>
          </a:xfrm>
          <a:prstGeom prst="doubleWave">
            <a:avLst/>
          </a:prstGeom>
          <a:solidFill>
            <a:srgbClr val="F759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0F06-6F51-45F5-A288-6C6ADB76C166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740884" y="415097"/>
            <a:ext cx="7769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latin typeface="Century" panose="02040604050505020304" pitchFamily="18" charset="0"/>
              </a:rPr>
              <a:t>業界（プロジェクト）固有要求に対応</a:t>
            </a:r>
          </a:p>
        </p:txBody>
      </p:sp>
      <p:sp>
        <p:nvSpPr>
          <p:cNvPr id="4" name="横巻き 3"/>
          <p:cNvSpPr/>
          <p:nvPr/>
        </p:nvSpPr>
        <p:spPr>
          <a:xfrm>
            <a:off x="4356243" y="1356188"/>
            <a:ext cx="3688422" cy="1304818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業界共通仕様</a:t>
            </a:r>
            <a:endParaRPr kumimoji="1" lang="en-US" altLang="ja-JP" sz="3200" dirty="0">
              <a:solidFill>
                <a:schemeClr val="tx1"/>
              </a:solidFill>
            </a:endParaRPr>
          </a:p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（参照仕様）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10" name="小波 9"/>
          <p:cNvSpPr/>
          <p:nvPr/>
        </p:nvSpPr>
        <p:spPr>
          <a:xfrm>
            <a:off x="5068186" y="4751797"/>
            <a:ext cx="2547991" cy="945223"/>
          </a:xfrm>
          <a:prstGeom prst="doubleWave">
            <a:avLst/>
          </a:prstGeom>
          <a:solidFill>
            <a:srgbClr val="F759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5" name="小波 4"/>
          <p:cNvSpPr/>
          <p:nvPr/>
        </p:nvSpPr>
        <p:spPr>
          <a:xfrm>
            <a:off x="4674740" y="4469258"/>
            <a:ext cx="2547991" cy="945223"/>
          </a:xfrm>
          <a:prstGeom prst="doubleWave">
            <a:avLst/>
          </a:prstGeom>
          <a:solidFill>
            <a:srgbClr val="F759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6" name="小波 5"/>
          <p:cNvSpPr/>
          <p:nvPr/>
        </p:nvSpPr>
        <p:spPr>
          <a:xfrm>
            <a:off x="4281294" y="4171308"/>
            <a:ext cx="2852432" cy="945223"/>
          </a:xfrm>
          <a:prstGeom prst="doubleWave">
            <a:avLst/>
          </a:prstGeom>
          <a:solidFill>
            <a:srgbClr val="F75939">
              <a:alpha val="9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プロジェクト</a:t>
            </a:r>
            <a:r>
              <a:rPr kumimoji="1" lang="ja-JP" altLang="en-US" sz="2000" dirty="0">
                <a:solidFill>
                  <a:schemeClr val="tx1"/>
                </a:solidFill>
              </a:rPr>
              <a:t>固有仕様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（実装仕様）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 flipH="1">
            <a:off x="4859676" y="2517169"/>
            <a:ext cx="565997" cy="1654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>
            <a:off x="6513816" y="2506629"/>
            <a:ext cx="544530" cy="20968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>
            <a:off x="6858593" y="2516715"/>
            <a:ext cx="607690" cy="22808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7222731" y="2517169"/>
            <a:ext cx="661928" cy="25993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>
            <a:off x="7616177" y="2506629"/>
            <a:ext cx="590683" cy="28359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フローチャート: 磁気ディスク 24"/>
          <p:cNvSpPr/>
          <p:nvPr/>
        </p:nvSpPr>
        <p:spPr>
          <a:xfrm>
            <a:off x="2027633" y="1456360"/>
            <a:ext cx="1366463" cy="3565133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国連</a:t>
            </a:r>
            <a:endParaRPr kumimoji="1" lang="en-US" altLang="ja-JP" dirty="0"/>
          </a:p>
          <a:p>
            <a:pPr algn="ctr"/>
            <a:r>
              <a:rPr lang="en-US" altLang="ja-JP" dirty="0"/>
              <a:t>CEFACT</a:t>
            </a:r>
          </a:p>
          <a:p>
            <a:pPr algn="ctr"/>
            <a:r>
              <a:rPr kumimoji="1" lang="ja-JP" altLang="en-US" dirty="0"/>
              <a:t>共通辞書</a:t>
            </a:r>
            <a:endParaRPr kumimoji="1" lang="en-US" altLang="ja-JP" dirty="0"/>
          </a:p>
          <a:p>
            <a:pPr algn="ctr"/>
            <a:r>
              <a:rPr lang="en-US" altLang="ja-JP" dirty="0"/>
              <a:t>( CCL )</a:t>
            </a:r>
            <a:endParaRPr kumimoji="1" lang="ja-JP" altLang="en-US" dirty="0"/>
          </a:p>
        </p:txBody>
      </p:sp>
      <p:sp>
        <p:nvSpPr>
          <p:cNvPr id="26" name="右矢印 25"/>
          <p:cNvSpPr/>
          <p:nvPr/>
        </p:nvSpPr>
        <p:spPr>
          <a:xfrm>
            <a:off x="3447437" y="2008597"/>
            <a:ext cx="833857" cy="1900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右矢印 26"/>
          <p:cNvSpPr/>
          <p:nvPr/>
        </p:nvSpPr>
        <p:spPr>
          <a:xfrm>
            <a:off x="3447436" y="4374221"/>
            <a:ext cx="833857" cy="1900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曲折矢印 27"/>
          <p:cNvSpPr/>
          <p:nvPr/>
        </p:nvSpPr>
        <p:spPr>
          <a:xfrm rot="16200000">
            <a:off x="3435420" y="4460266"/>
            <a:ext cx="733089" cy="2279810"/>
          </a:xfrm>
          <a:prstGeom prst="bentArrow">
            <a:avLst>
              <a:gd name="adj1" fmla="val 25000"/>
              <a:gd name="adj2" fmla="val 30907"/>
              <a:gd name="adj3" fmla="val 25000"/>
              <a:gd name="adj4" fmla="val 43750"/>
            </a:avLst>
          </a:prstGeom>
          <a:solidFill>
            <a:srgbClr val="F759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159787" y="3055613"/>
            <a:ext cx="4069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/>
              <a:t>プロジェクト</a:t>
            </a:r>
            <a:r>
              <a:rPr kumimoji="1" lang="ja-JP" altLang="en-US" sz="2400" dirty="0"/>
              <a:t>ごとに設計</a:t>
            </a:r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7833" y="4179136"/>
            <a:ext cx="2066808" cy="2326852"/>
          </a:xfrm>
          <a:prstGeom prst="rect">
            <a:avLst/>
          </a:prstGeom>
        </p:spPr>
      </p:pic>
      <p:sp>
        <p:nvSpPr>
          <p:cNvPr id="31" name="右矢印 30"/>
          <p:cNvSpPr/>
          <p:nvPr/>
        </p:nvSpPr>
        <p:spPr>
          <a:xfrm>
            <a:off x="8531495" y="5021493"/>
            <a:ext cx="936355" cy="857060"/>
          </a:xfrm>
          <a:prstGeom prst="rightArrow">
            <a:avLst/>
          </a:prstGeom>
          <a:solidFill>
            <a:srgbClr val="F75939">
              <a:alpha val="2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</a:rPr>
              <a:t>実装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525848" y="1691414"/>
            <a:ext cx="698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準拠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506563" y="4083489"/>
            <a:ext cx="698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準拠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248743" y="5450023"/>
            <a:ext cx="135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追加要求</a:t>
            </a:r>
          </a:p>
        </p:txBody>
      </p:sp>
      <p:sp>
        <p:nvSpPr>
          <p:cNvPr id="7" name="円/楕円 6"/>
          <p:cNvSpPr/>
          <p:nvPr/>
        </p:nvSpPr>
        <p:spPr>
          <a:xfrm>
            <a:off x="9881616" y="1304611"/>
            <a:ext cx="1472184" cy="13563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10055352" y="1484738"/>
            <a:ext cx="1124712" cy="9961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251948" y="1641192"/>
            <a:ext cx="731520" cy="6832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291320" y="1146184"/>
            <a:ext cx="690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標準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0921492" y="969574"/>
            <a:ext cx="690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/>
              <a:t>参照</a:t>
            </a:r>
            <a:endParaRPr kumimoji="1" lang="ja-JP" altLang="en-US" sz="1600" b="1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1180064" y="2518553"/>
            <a:ext cx="690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/>
              <a:t>実装</a:t>
            </a:r>
            <a:endParaRPr kumimoji="1" lang="ja-JP" altLang="en-US" sz="1600" b="1" dirty="0"/>
          </a:p>
        </p:txBody>
      </p:sp>
      <p:cxnSp>
        <p:nvCxnSpPr>
          <p:cNvPr id="16" name="直線コネクタ 15"/>
          <p:cNvCxnSpPr>
            <a:stCxn id="13" idx="2"/>
          </p:cNvCxnSpPr>
          <p:nvPr/>
        </p:nvCxnSpPr>
        <p:spPr>
          <a:xfrm>
            <a:off x="9636760" y="1484738"/>
            <a:ext cx="345440" cy="15645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>
            <a:stCxn id="35" idx="2"/>
          </p:cNvCxnSpPr>
          <p:nvPr/>
        </p:nvCxnSpPr>
        <p:spPr>
          <a:xfrm flipH="1">
            <a:off x="10718800" y="1308128"/>
            <a:ext cx="548132" cy="4800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>
            <a:endCxn id="36" idx="1"/>
          </p:cNvCxnSpPr>
          <p:nvPr/>
        </p:nvCxnSpPr>
        <p:spPr>
          <a:xfrm>
            <a:off x="10840720" y="2324424"/>
            <a:ext cx="339344" cy="36340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429492" y="358947"/>
            <a:ext cx="202276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データ連携</a:t>
            </a:r>
            <a:endParaRPr kumimoji="1" lang="en-US" altLang="ja-JP" dirty="0"/>
          </a:p>
          <a:p>
            <a:pPr algn="ctr"/>
            <a:r>
              <a:rPr lang="ja-JP" altLang="en-US" dirty="0"/>
              <a:t>システムツール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1060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0F06-6F51-45F5-A288-6C6ADB76C166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3" name="Rectangle 2"/>
          <p:cNvSpPr txBox="1">
            <a:spLocks/>
          </p:cNvSpPr>
          <p:nvPr/>
        </p:nvSpPr>
        <p:spPr>
          <a:xfrm>
            <a:off x="2015987" y="533896"/>
            <a:ext cx="8343899" cy="6274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600" b="1" dirty="0">
                <a:latin typeface="Century" pitchFamily="18" charset="0"/>
              </a:rPr>
              <a:t>国際標準（国連</a:t>
            </a:r>
            <a:r>
              <a:rPr lang="en-US" altLang="ja-JP" sz="3600" b="1" dirty="0">
                <a:latin typeface="Century" pitchFamily="18" charset="0"/>
              </a:rPr>
              <a:t>CEFACT</a:t>
            </a:r>
            <a:r>
              <a:rPr lang="ja-JP" altLang="en-US" sz="3600" b="1" dirty="0">
                <a:latin typeface="Century" pitchFamily="18" charset="0"/>
              </a:rPr>
              <a:t>標準）の意義</a:t>
            </a:r>
            <a:endParaRPr lang="en-US" altLang="ja-JP" sz="3600" b="1" dirty="0">
              <a:latin typeface="Century" pitchFamily="18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07165" y="1815548"/>
            <a:ext cx="10917741" cy="440120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１．既存の業界標準を統合化できる</a:t>
            </a:r>
            <a:endParaRPr kumimoji="1" lang="en-US" altLang="ja-JP" sz="2800" dirty="0"/>
          </a:p>
          <a:p>
            <a:r>
              <a:rPr lang="en-US" altLang="ja-JP" sz="2800" dirty="0"/>
              <a:t>	</a:t>
            </a:r>
            <a:r>
              <a:rPr lang="en-US" altLang="ja-JP" sz="2800" dirty="0">
                <a:sym typeface="Wingdings" panose="05000000000000000000" pitchFamily="2" charset="2"/>
              </a:rPr>
              <a:t></a:t>
            </a:r>
            <a:r>
              <a:rPr lang="ja-JP" altLang="en-US" sz="2800" dirty="0">
                <a:sym typeface="Wingdings" panose="05000000000000000000" pitchFamily="2" charset="2"/>
              </a:rPr>
              <a:t>業界の力関係を超越する。</a:t>
            </a:r>
            <a:endParaRPr lang="en-US" altLang="ja-JP" sz="2800" dirty="0">
              <a:sym typeface="Wingdings" panose="05000000000000000000" pitchFamily="2" charset="2"/>
            </a:endParaRPr>
          </a:p>
          <a:p>
            <a:r>
              <a:rPr kumimoji="1" lang="en-US" altLang="ja-JP" sz="2800" dirty="0">
                <a:sym typeface="Wingdings" panose="05000000000000000000" pitchFamily="2" charset="2"/>
              </a:rPr>
              <a:t>	</a:t>
            </a:r>
            <a:r>
              <a:rPr kumimoji="1" lang="ja-JP" altLang="en-US" sz="2800" dirty="0">
                <a:sym typeface="Wingdings" panose="05000000000000000000" pitchFamily="2" charset="2"/>
              </a:rPr>
              <a:t>業界間相互運用の仲介になる。</a:t>
            </a:r>
            <a:endParaRPr kumimoji="1" lang="en-US" altLang="ja-JP" sz="2800" dirty="0">
              <a:sym typeface="Wingdings" panose="05000000000000000000" pitchFamily="2" charset="2"/>
            </a:endParaRPr>
          </a:p>
          <a:p>
            <a:r>
              <a:rPr lang="en-US" altLang="ja-JP" sz="2800" dirty="0">
                <a:sym typeface="Wingdings" panose="05000000000000000000" pitchFamily="2" charset="2"/>
              </a:rPr>
              <a:t>	</a:t>
            </a:r>
            <a:r>
              <a:rPr lang="ja-JP" altLang="en-US" sz="2800" dirty="0">
                <a:sym typeface="Wingdings" panose="05000000000000000000" pitchFamily="2" charset="2"/>
              </a:rPr>
              <a:t>中小企業でも標準仕様を主張できる。</a:t>
            </a:r>
            <a:endParaRPr kumimoji="1" lang="en-US" altLang="ja-JP" sz="2800" dirty="0">
              <a:sym typeface="Wingdings" panose="05000000000000000000" pitchFamily="2" charset="2"/>
            </a:endParaRPr>
          </a:p>
          <a:p>
            <a:r>
              <a:rPr lang="en-US" altLang="ja-JP" sz="2800" dirty="0">
                <a:sym typeface="Wingdings" panose="05000000000000000000" pitchFamily="2" charset="2"/>
              </a:rPr>
              <a:t>	</a:t>
            </a:r>
            <a:r>
              <a:rPr lang="ja-JP" altLang="en-US" sz="2800" dirty="0">
                <a:sym typeface="Wingdings" panose="05000000000000000000" pitchFamily="2" charset="2"/>
              </a:rPr>
              <a:t>産業構造の変化にも独立。</a:t>
            </a:r>
            <a:endParaRPr lang="en-US" altLang="ja-JP" sz="2800" dirty="0">
              <a:sym typeface="Wingdings" panose="05000000000000000000" pitchFamily="2" charset="2"/>
            </a:endParaRPr>
          </a:p>
          <a:p>
            <a:endParaRPr kumimoji="1" lang="en-US" altLang="ja-JP" sz="2800" dirty="0">
              <a:sym typeface="Wingdings" panose="05000000000000000000" pitchFamily="2" charset="2"/>
            </a:endParaRPr>
          </a:p>
          <a:p>
            <a:r>
              <a:rPr lang="ja-JP" altLang="en-US" sz="2800" dirty="0">
                <a:sym typeface="Wingdings" panose="05000000000000000000" pitchFamily="2" charset="2"/>
              </a:rPr>
              <a:t>２．国際化に対応できる</a:t>
            </a:r>
            <a:endParaRPr lang="en-US" altLang="ja-JP" sz="2800" dirty="0">
              <a:sym typeface="Wingdings" panose="05000000000000000000" pitchFamily="2" charset="2"/>
            </a:endParaRPr>
          </a:p>
          <a:p>
            <a:r>
              <a:rPr kumimoji="1" lang="en-US" altLang="ja-JP" sz="2800" dirty="0">
                <a:sym typeface="Wingdings" panose="05000000000000000000" pitchFamily="2" charset="2"/>
              </a:rPr>
              <a:t>	</a:t>
            </a:r>
            <a:r>
              <a:rPr kumimoji="1" lang="ja-JP" altLang="en-US" sz="2800" dirty="0">
                <a:sym typeface="Wingdings" panose="05000000000000000000" pitchFamily="2" charset="2"/>
              </a:rPr>
              <a:t>海外との取引で仕様の合意が容易になる。</a:t>
            </a:r>
            <a:endParaRPr kumimoji="1" lang="en-US" altLang="ja-JP" sz="2800" dirty="0">
              <a:sym typeface="Wingdings" panose="05000000000000000000" pitchFamily="2" charset="2"/>
            </a:endParaRPr>
          </a:p>
          <a:p>
            <a:r>
              <a:rPr lang="en-US" altLang="ja-JP" sz="2800" dirty="0">
                <a:sym typeface="Wingdings" panose="05000000000000000000" pitchFamily="2" charset="2"/>
              </a:rPr>
              <a:t>	</a:t>
            </a:r>
            <a:r>
              <a:rPr lang="ja-JP" altLang="en-US" sz="2800" dirty="0">
                <a:sym typeface="Wingdings" panose="05000000000000000000" pitchFamily="2" charset="2"/>
              </a:rPr>
              <a:t>海外進出先でも国内と同等の仕組をベースにできる。</a:t>
            </a:r>
            <a:endParaRPr lang="en-US" altLang="ja-JP" sz="2800" dirty="0">
              <a:sym typeface="Wingdings" panose="05000000000000000000" pitchFamily="2" charset="2"/>
            </a:endParaRPr>
          </a:p>
          <a:p>
            <a:r>
              <a:rPr kumimoji="1" lang="en-US" altLang="ja-JP" sz="2800" dirty="0">
                <a:sym typeface="Wingdings" panose="05000000000000000000" pitchFamily="2" charset="2"/>
              </a:rPr>
              <a:t>	</a:t>
            </a:r>
            <a:r>
              <a:rPr kumimoji="1" lang="ja-JP" altLang="en-US" sz="2800" dirty="0">
                <a:sym typeface="Wingdings" panose="05000000000000000000" pitchFamily="2" charset="2"/>
              </a:rPr>
              <a:t>国内の効率的ビジネスプロセスを標準として展開できる。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67701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角丸四角形 19"/>
          <p:cNvSpPr/>
          <p:nvPr/>
        </p:nvSpPr>
        <p:spPr>
          <a:xfrm>
            <a:off x="751840" y="5201920"/>
            <a:ext cx="8575040" cy="1463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535382" y="260625"/>
            <a:ext cx="9290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dirty="0"/>
              <a:t>プロジェクト対応業界</a:t>
            </a:r>
            <a:r>
              <a:rPr lang="ja-JP" altLang="en-US" sz="3200" dirty="0"/>
              <a:t>横断</a:t>
            </a:r>
            <a:r>
              <a:rPr lang="en-US" altLang="ja-JP" sz="3600" dirty="0"/>
              <a:t>EDI</a:t>
            </a:r>
            <a:r>
              <a:rPr lang="ja-JP" altLang="en-US" sz="3600" dirty="0"/>
              <a:t>仕様の策定</a:t>
            </a:r>
            <a:endParaRPr kumimoji="1" lang="ja-JP" altLang="en-US" sz="36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822105" y="1844633"/>
            <a:ext cx="6248400" cy="533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業務要件定義書（</a:t>
            </a:r>
            <a:r>
              <a:rPr lang="en-US" altLang="ja-JP" sz="2800" dirty="0"/>
              <a:t>BRS</a:t>
            </a:r>
            <a:r>
              <a:rPr lang="ja-JP" altLang="en-US" sz="2800" dirty="0"/>
              <a:t>）</a:t>
            </a:r>
            <a:endParaRPr kumimoji="1" lang="ja-JP" altLang="en-US" sz="2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095500" y="3449125"/>
            <a:ext cx="5715000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業務メッセージ情報モデル</a:t>
            </a:r>
            <a:endParaRPr kumimoji="1" lang="ja-JP" altLang="en-US" sz="2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82285" y="2556802"/>
            <a:ext cx="5715000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業務メッセージ定義様式</a:t>
            </a:r>
            <a:endParaRPr kumimoji="1"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33550" y="4426264"/>
            <a:ext cx="6276340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業務メッセージ定義表</a:t>
            </a:r>
            <a:r>
              <a:rPr lang="en-US" altLang="ja-JP" sz="2800" dirty="0"/>
              <a:t> (</a:t>
            </a:r>
            <a:r>
              <a:rPr lang="ja-JP" altLang="en-US" sz="2800" dirty="0"/>
              <a:t>エクセル</a:t>
            </a:r>
            <a:r>
              <a:rPr lang="en-US" altLang="ja-JP" sz="2800" dirty="0"/>
              <a:t>)</a:t>
            </a:r>
            <a:endParaRPr kumimoji="1"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879464" y="3915413"/>
            <a:ext cx="5692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メッセージ構築法（</a:t>
            </a:r>
            <a:r>
              <a:rPr lang="en-US" altLang="ja-JP" sz="2400" dirty="0"/>
              <a:t>CCBDA</a:t>
            </a:r>
            <a:r>
              <a:rPr lang="ja-JP" altLang="en-US" sz="2400" dirty="0"/>
              <a:t>）</a:t>
            </a:r>
            <a:endParaRPr kumimoji="1" lang="ja-JP" altLang="en-US" sz="2400" dirty="0"/>
          </a:p>
        </p:txBody>
      </p:sp>
      <p:sp>
        <p:nvSpPr>
          <p:cNvPr id="8" name="フローチャート: 書類 7"/>
          <p:cNvSpPr/>
          <p:nvPr/>
        </p:nvSpPr>
        <p:spPr>
          <a:xfrm>
            <a:off x="3271520" y="5432849"/>
            <a:ext cx="1483360" cy="93472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XML</a:t>
            </a:r>
          </a:p>
          <a:p>
            <a:pPr algn="ctr"/>
            <a:r>
              <a:rPr lang="ja-JP" altLang="en-US" dirty="0"/>
              <a:t>メッセージ</a:t>
            </a:r>
            <a:endParaRPr kumimoji="1" lang="ja-JP" altLang="en-US" dirty="0"/>
          </a:p>
        </p:txBody>
      </p:sp>
      <p:sp>
        <p:nvSpPr>
          <p:cNvPr id="9" name="フローチャート: 書類 8"/>
          <p:cNvSpPr/>
          <p:nvPr/>
        </p:nvSpPr>
        <p:spPr>
          <a:xfrm>
            <a:off x="1239520" y="5432849"/>
            <a:ext cx="1483360" cy="93472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XML</a:t>
            </a:r>
          </a:p>
          <a:p>
            <a:pPr algn="ctr"/>
            <a:r>
              <a:rPr lang="ja-JP" altLang="en-US" dirty="0"/>
              <a:t>スキーマ</a:t>
            </a:r>
            <a:endParaRPr kumimoji="1" lang="ja-JP" altLang="en-US" dirty="0"/>
          </a:p>
        </p:txBody>
      </p:sp>
      <p:sp>
        <p:nvSpPr>
          <p:cNvPr id="10" name="フローチャート: 書類 9"/>
          <p:cNvSpPr/>
          <p:nvPr/>
        </p:nvSpPr>
        <p:spPr>
          <a:xfrm>
            <a:off x="5303520" y="5428312"/>
            <a:ext cx="1483360" cy="93472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エクセル</a:t>
            </a:r>
            <a:endParaRPr kumimoji="1" lang="en-US" altLang="ja-JP" dirty="0"/>
          </a:p>
        </p:txBody>
      </p:sp>
      <p:sp>
        <p:nvSpPr>
          <p:cNvPr id="11" name="フローチャート: 書類 10"/>
          <p:cNvSpPr/>
          <p:nvPr/>
        </p:nvSpPr>
        <p:spPr>
          <a:xfrm>
            <a:off x="7268210" y="5428312"/>
            <a:ext cx="1483360" cy="93472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HTML</a:t>
            </a:r>
            <a:endParaRPr kumimoji="1" lang="en-US" altLang="ja-JP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961380" y="6205274"/>
            <a:ext cx="1767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Mail EDI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133080" y="6178366"/>
            <a:ext cx="1767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WEB EDI</a:t>
            </a:r>
            <a:endParaRPr kumimoji="1" lang="ja-JP" altLang="en-US" dirty="0"/>
          </a:p>
        </p:txBody>
      </p:sp>
      <p:sp>
        <p:nvSpPr>
          <p:cNvPr id="15" name="下矢印 14"/>
          <p:cNvSpPr/>
          <p:nvPr/>
        </p:nvSpPr>
        <p:spPr>
          <a:xfrm>
            <a:off x="4825310" y="2413261"/>
            <a:ext cx="241990" cy="1042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下矢印 15"/>
          <p:cNvSpPr/>
          <p:nvPr/>
        </p:nvSpPr>
        <p:spPr>
          <a:xfrm>
            <a:off x="4838700" y="3938301"/>
            <a:ext cx="228600" cy="4638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下矢印 16"/>
          <p:cNvSpPr/>
          <p:nvPr/>
        </p:nvSpPr>
        <p:spPr>
          <a:xfrm>
            <a:off x="6547596" y="3075434"/>
            <a:ext cx="193040" cy="3736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矢印コネクタ 18"/>
          <p:cNvCxnSpPr/>
          <p:nvPr/>
        </p:nvCxnSpPr>
        <p:spPr>
          <a:xfrm flipH="1">
            <a:off x="5067300" y="4149394"/>
            <a:ext cx="85979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下矢印 20"/>
          <p:cNvSpPr/>
          <p:nvPr/>
        </p:nvSpPr>
        <p:spPr>
          <a:xfrm>
            <a:off x="2847340" y="4949484"/>
            <a:ext cx="241300" cy="2524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下矢印 21"/>
          <p:cNvSpPr/>
          <p:nvPr/>
        </p:nvSpPr>
        <p:spPr>
          <a:xfrm>
            <a:off x="6845300" y="4955947"/>
            <a:ext cx="241300" cy="2524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9984740" y="5610274"/>
            <a:ext cx="1662747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シンタックス</a:t>
            </a:r>
            <a:endParaRPr lang="en-US" altLang="ja-JP" dirty="0"/>
          </a:p>
          <a:p>
            <a:pPr algn="ctr"/>
            <a:r>
              <a:rPr lang="ja-JP" altLang="en-US" dirty="0"/>
              <a:t>ベース</a:t>
            </a:r>
            <a:endParaRPr kumimoji="1" lang="ja-JP" altLang="en-US" dirty="0"/>
          </a:p>
        </p:txBody>
      </p:sp>
      <p:cxnSp>
        <p:nvCxnSpPr>
          <p:cNvPr id="25" name="直線コネクタ 24"/>
          <p:cNvCxnSpPr>
            <a:stCxn id="20" idx="3"/>
            <a:endCxn id="23" idx="1"/>
          </p:cNvCxnSpPr>
          <p:nvPr/>
        </p:nvCxnSpPr>
        <p:spPr>
          <a:xfrm>
            <a:off x="9326880" y="5933440"/>
            <a:ext cx="657860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1402080" y="952310"/>
            <a:ext cx="3738880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業務要件定義様式</a:t>
            </a:r>
            <a:endParaRPr kumimoji="1" lang="ja-JP" altLang="en-US" sz="2800" dirty="0"/>
          </a:p>
        </p:txBody>
      </p:sp>
      <p:sp>
        <p:nvSpPr>
          <p:cNvPr id="27" name="下矢印 26"/>
          <p:cNvSpPr/>
          <p:nvPr/>
        </p:nvSpPr>
        <p:spPr>
          <a:xfrm>
            <a:off x="3175000" y="1498858"/>
            <a:ext cx="193040" cy="3736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751570" y="4402165"/>
            <a:ext cx="2961957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業務コード表</a:t>
            </a:r>
            <a:endParaRPr kumimoji="1" lang="ja-JP" altLang="en-US" sz="2800" dirty="0"/>
          </a:p>
        </p:txBody>
      </p:sp>
      <p:sp>
        <p:nvSpPr>
          <p:cNvPr id="18" name="十字形 17"/>
          <p:cNvSpPr/>
          <p:nvPr/>
        </p:nvSpPr>
        <p:spPr>
          <a:xfrm>
            <a:off x="8224837" y="4519373"/>
            <a:ext cx="311785" cy="337002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28138" y="190514"/>
            <a:ext cx="202276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データ連携</a:t>
            </a:r>
            <a:endParaRPr kumimoji="1" lang="en-US" altLang="ja-JP" dirty="0"/>
          </a:p>
          <a:p>
            <a:pPr algn="ctr"/>
            <a:r>
              <a:rPr lang="ja-JP" altLang="en-US" dirty="0"/>
              <a:t>システムツール</a:t>
            </a:r>
            <a:endParaRPr kumimoji="1" lang="ja-JP" altLang="en-US" dirty="0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804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ローチャート: 磁気ディスク 4"/>
          <p:cNvSpPr/>
          <p:nvPr/>
        </p:nvSpPr>
        <p:spPr>
          <a:xfrm>
            <a:off x="5013127" y="2092951"/>
            <a:ext cx="2469822" cy="650449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共通辞書</a:t>
            </a:r>
          </a:p>
        </p:txBody>
      </p:sp>
      <p:sp>
        <p:nvSpPr>
          <p:cNvPr id="6" name="フローチャート: 磁気ディスク 5"/>
          <p:cNvSpPr/>
          <p:nvPr/>
        </p:nvSpPr>
        <p:spPr>
          <a:xfrm>
            <a:off x="5013127" y="3129271"/>
            <a:ext cx="2469822" cy="1001231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メッセージ</a:t>
            </a:r>
            <a:r>
              <a:rPr kumimoji="1" lang="ja-JP" altLang="en-US" dirty="0">
                <a:solidFill>
                  <a:schemeClr val="tx1"/>
                </a:solidFill>
              </a:rPr>
              <a:t>辞書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（業務領域毎）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フローチャート: 磁気ディスク 6"/>
          <p:cNvSpPr/>
          <p:nvPr/>
        </p:nvSpPr>
        <p:spPr>
          <a:xfrm>
            <a:off x="654487" y="1688959"/>
            <a:ext cx="1643720" cy="1458431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国連</a:t>
            </a:r>
            <a:r>
              <a:rPr lang="en-US" altLang="ja-JP" dirty="0">
                <a:solidFill>
                  <a:schemeClr val="tx1"/>
                </a:solidFill>
              </a:rPr>
              <a:t>CEFACT</a:t>
            </a: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コア構成要素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ライブラリー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9" name="直線矢印コネクタ 8"/>
          <p:cNvCxnSpPr>
            <a:stCxn id="7" idx="4"/>
            <a:endCxn id="5" idx="2"/>
          </p:cNvCxnSpPr>
          <p:nvPr/>
        </p:nvCxnSpPr>
        <p:spPr>
          <a:xfrm>
            <a:off x="2298207" y="2418175"/>
            <a:ext cx="2714920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3655667" y="2082475"/>
            <a:ext cx="1341120" cy="375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日本語化</a:t>
            </a:r>
          </a:p>
        </p:txBody>
      </p:sp>
      <p:sp>
        <p:nvSpPr>
          <p:cNvPr id="11" name="下矢印 10"/>
          <p:cNvSpPr/>
          <p:nvPr/>
        </p:nvSpPr>
        <p:spPr>
          <a:xfrm>
            <a:off x="5961149" y="2819862"/>
            <a:ext cx="416560" cy="2235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ローチャート: 書類 11"/>
          <p:cNvSpPr/>
          <p:nvPr/>
        </p:nvSpPr>
        <p:spPr>
          <a:xfrm>
            <a:off x="8739909" y="2423958"/>
            <a:ext cx="1615440" cy="661187"/>
          </a:xfrm>
          <a:prstGeom prst="flowChartDocument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メッセージ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テンプレート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フローチャート: 書類 12"/>
          <p:cNvSpPr/>
          <p:nvPr/>
        </p:nvSpPr>
        <p:spPr>
          <a:xfrm>
            <a:off x="7932189" y="2082213"/>
            <a:ext cx="1615440" cy="661187"/>
          </a:xfrm>
          <a:prstGeom prst="flowChartDocument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各種コード表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sp>
        <p:nvSpPr>
          <p:cNvPr id="15" name="フローチャート: 処理 14"/>
          <p:cNvSpPr/>
          <p:nvPr/>
        </p:nvSpPr>
        <p:spPr>
          <a:xfrm>
            <a:off x="7805189" y="3203166"/>
            <a:ext cx="1869440" cy="853440"/>
          </a:xfrm>
          <a:prstGeom prst="flowChartProcess">
            <a:avLst/>
          </a:prstGeom>
          <a:solidFill>
            <a:schemeClr val="accent1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XML</a:t>
            </a:r>
            <a:r>
              <a:rPr kumimoji="1" lang="ja-JP" altLang="en-US" dirty="0">
                <a:solidFill>
                  <a:schemeClr val="tx1"/>
                </a:solidFill>
              </a:rPr>
              <a:t>メッセージ生成ツール</a:t>
            </a:r>
          </a:p>
        </p:txBody>
      </p:sp>
      <p:sp>
        <p:nvSpPr>
          <p:cNvPr id="16" name="フローチャート: 処理 15"/>
          <p:cNvSpPr/>
          <p:nvPr/>
        </p:nvSpPr>
        <p:spPr>
          <a:xfrm>
            <a:off x="3225530" y="3488957"/>
            <a:ext cx="1671058" cy="853440"/>
          </a:xfrm>
          <a:prstGeom prst="flowChartProcess">
            <a:avLst/>
          </a:prstGeom>
          <a:solidFill>
            <a:schemeClr val="accent1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データベース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管理ツール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7" name="フローチャート: 処理 16"/>
          <p:cNvSpPr/>
          <p:nvPr/>
        </p:nvSpPr>
        <p:spPr>
          <a:xfrm>
            <a:off x="2805029" y="2819862"/>
            <a:ext cx="1975020" cy="853440"/>
          </a:xfrm>
          <a:prstGeom prst="flowChartProcess">
            <a:avLst/>
          </a:prstGeom>
          <a:solidFill>
            <a:schemeClr val="accent1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メッセージ設計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支援ツール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7" name="フローチャート: 処理 26"/>
          <p:cNvSpPr/>
          <p:nvPr/>
        </p:nvSpPr>
        <p:spPr>
          <a:xfrm>
            <a:off x="2618509" y="1783542"/>
            <a:ext cx="7955280" cy="276352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2" name="直線矢印コネクタ 41"/>
          <p:cNvCxnSpPr>
            <a:stCxn id="13" idx="1"/>
          </p:cNvCxnSpPr>
          <p:nvPr/>
        </p:nvCxnSpPr>
        <p:spPr>
          <a:xfrm flipH="1">
            <a:off x="7078749" y="2412807"/>
            <a:ext cx="853440" cy="6723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3" idx="2"/>
          </p:cNvCxnSpPr>
          <p:nvPr/>
        </p:nvCxnSpPr>
        <p:spPr>
          <a:xfrm flipH="1">
            <a:off x="7407745" y="2699688"/>
            <a:ext cx="1332164" cy="486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228138" y="190514"/>
            <a:ext cx="202276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データ連携</a:t>
            </a:r>
            <a:endParaRPr kumimoji="1" lang="en-US" altLang="ja-JP" dirty="0"/>
          </a:p>
          <a:p>
            <a:pPr algn="ctr"/>
            <a:r>
              <a:rPr lang="ja-JP" altLang="en-US" dirty="0"/>
              <a:t>システムツール</a:t>
            </a:r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5756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ローチャート: 磁気ディスク 1"/>
          <p:cNvSpPr/>
          <p:nvPr/>
        </p:nvSpPr>
        <p:spPr>
          <a:xfrm>
            <a:off x="585537" y="234615"/>
            <a:ext cx="2129589" cy="1792706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業務領域登録簿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（レジストリ）</a:t>
            </a:r>
          </a:p>
        </p:txBody>
      </p:sp>
      <p:sp>
        <p:nvSpPr>
          <p:cNvPr id="3" name="フローチャート: 複数書類 2"/>
          <p:cNvSpPr/>
          <p:nvPr/>
        </p:nvSpPr>
        <p:spPr>
          <a:xfrm>
            <a:off x="4069679" y="551446"/>
            <a:ext cx="1624264" cy="1082843"/>
          </a:xfrm>
          <a:prstGeom prst="flowChartMulti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業務要件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定義書</a:t>
            </a:r>
          </a:p>
        </p:txBody>
      </p:sp>
      <p:sp>
        <p:nvSpPr>
          <p:cNvPr id="4" name="フローチャート: 複数書類 3"/>
          <p:cNvSpPr/>
          <p:nvPr/>
        </p:nvSpPr>
        <p:spPr>
          <a:xfrm>
            <a:off x="4099758" y="1909011"/>
            <a:ext cx="1624264" cy="1082843"/>
          </a:xfrm>
          <a:prstGeom prst="flowChartMulti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メッセージ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定義書</a:t>
            </a:r>
          </a:p>
        </p:txBody>
      </p:sp>
      <p:sp>
        <p:nvSpPr>
          <p:cNvPr id="5" name="フローチャート: 複数書類 4"/>
          <p:cNvSpPr/>
          <p:nvPr/>
        </p:nvSpPr>
        <p:spPr>
          <a:xfrm>
            <a:off x="4069679" y="3281616"/>
            <a:ext cx="1624264" cy="1082843"/>
          </a:xfrm>
          <a:prstGeom prst="flowChartMulti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コード表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6" name="フローチャート: 複数書類 5"/>
          <p:cNvSpPr/>
          <p:nvPr/>
        </p:nvSpPr>
        <p:spPr>
          <a:xfrm>
            <a:off x="4099758" y="4639181"/>
            <a:ext cx="1624264" cy="1082843"/>
          </a:xfrm>
          <a:prstGeom prst="flowChartMulti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XML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スキーマ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7" name="フローチャート: 代替処理 6"/>
          <p:cNvSpPr/>
          <p:nvPr/>
        </p:nvSpPr>
        <p:spPr>
          <a:xfrm>
            <a:off x="8101262" y="818146"/>
            <a:ext cx="2310064" cy="625642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類似仕様検索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フローチャート: 代替処理 7"/>
          <p:cNvSpPr/>
          <p:nvPr/>
        </p:nvSpPr>
        <p:spPr>
          <a:xfrm>
            <a:off x="8101262" y="1912520"/>
            <a:ext cx="2310064" cy="625642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メッセージ編集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フローチャート: 代替処理 8"/>
          <p:cNvSpPr/>
          <p:nvPr/>
        </p:nvSpPr>
        <p:spPr>
          <a:xfrm>
            <a:off x="8101262" y="3006894"/>
            <a:ext cx="2310064" cy="625642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クラス図作成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フローチャート: 代替処理 9"/>
          <p:cNvSpPr/>
          <p:nvPr/>
        </p:nvSpPr>
        <p:spPr>
          <a:xfrm>
            <a:off x="8101262" y="5213691"/>
            <a:ext cx="2310064" cy="625642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XML</a:t>
            </a:r>
            <a:r>
              <a:rPr lang="ja-JP" altLang="en-US" dirty="0">
                <a:solidFill>
                  <a:schemeClr val="tx1"/>
                </a:solidFill>
              </a:rPr>
              <a:t>スキーマ生成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フローチャート: 代替処理 10"/>
          <p:cNvSpPr/>
          <p:nvPr/>
        </p:nvSpPr>
        <p:spPr>
          <a:xfrm>
            <a:off x="8101262" y="4089737"/>
            <a:ext cx="2310064" cy="625642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バリデーション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7" idx="2"/>
            <a:endCxn id="8" idx="0"/>
          </p:cNvCxnSpPr>
          <p:nvPr/>
        </p:nvCxnSpPr>
        <p:spPr>
          <a:xfrm>
            <a:off x="9256294" y="1443788"/>
            <a:ext cx="0" cy="468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>
            <a:stCxn id="8" idx="2"/>
            <a:endCxn id="9" idx="0"/>
          </p:cNvCxnSpPr>
          <p:nvPr/>
        </p:nvCxnSpPr>
        <p:spPr>
          <a:xfrm>
            <a:off x="9256294" y="2538162"/>
            <a:ext cx="0" cy="468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9" idx="2"/>
          </p:cNvCxnSpPr>
          <p:nvPr/>
        </p:nvCxnSpPr>
        <p:spPr>
          <a:xfrm>
            <a:off x="9256294" y="3632536"/>
            <a:ext cx="0" cy="457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11" idx="2"/>
            <a:endCxn id="10" idx="0"/>
          </p:cNvCxnSpPr>
          <p:nvPr/>
        </p:nvCxnSpPr>
        <p:spPr>
          <a:xfrm>
            <a:off x="9256294" y="4715379"/>
            <a:ext cx="0" cy="498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7716253" y="2212808"/>
            <a:ext cx="32084" cy="11026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flipH="1">
            <a:off x="10850476" y="2225341"/>
            <a:ext cx="16043" cy="2180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>
            <a:endCxn id="9" idx="1"/>
          </p:cNvCxnSpPr>
          <p:nvPr/>
        </p:nvCxnSpPr>
        <p:spPr>
          <a:xfrm flipV="1">
            <a:off x="7748337" y="3319715"/>
            <a:ext cx="352925" cy="330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flipV="1">
            <a:off x="10335126" y="4364459"/>
            <a:ext cx="523371" cy="170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>
            <a:endCxn id="8" idx="1"/>
          </p:cNvCxnSpPr>
          <p:nvPr/>
        </p:nvCxnSpPr>
        <p:spPr>
          <a:xfrm>
            <a:off x="7716253" y="2225341"/>
            <a:ext cx="3850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>
            <a:endCxn id="8" idx="3"/>
          </p:cNvCxnSpPr>
          <p:nvPr/>
        </p:nvCxnSpPr>
        <p:spPr>
          <a:xfrm flipH="1">
            <a:off x="10411326" y="2212808"/>
            <a:ext cx="439150" cy="125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正方形/長方形 33"/>
          <p:cNvSpPr/>
          <p:nvPr/>
        </p:nvSpPr>
        <p:spPr>
          <a:xfrm>
            <a:off x="7202904" y="449179"/>
            <a:ext cx="4652211" cy="57912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直線コネクタ 35"/>
          <p:cNvCxnSpPr/>
          <p:nvPr/>
        </p:nvCxnSpPr>
        <p:spPr>
          <a:xfrm flipH="1">
            <a:off x="2561221" y="5983719"/>
            <a:ext cx="46431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/>
          <p:nvPr/>
        </p:nvCxnSpPr>
        <p:spPr>
          <a:xfrm flipH="1" flipV="1">
            <a:off x="2559719" y="1903499"/>
            <a:ext cx="999" cy="4080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>
            <a:stCxn id="2" idx="4"/>
          </p:cNvCxnSpPr>
          <p:nvPr/>
        </p:nvCxnSpPr>
        <p:spPr>
          <a:xfrm flipV="1">
            <a:off x="2715126" y="994611"/>
            <a:ext cx="1324474" cy="1363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>
            <a:stCxn id="2" idx="4"/>
            <a:endCxn id="4" idx="1"/>
          </p:cNvCxnSpPr>
          <p:nvPr/>
        </p:nvCxnSpPr>
        <p:spPr>
          <a:xfrm>
            <a:off x="2715126" y="1130968"/>
            <a:ext cx="1384632" cy="13194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>
            <a:stCxn id="2" idx="4"/>
            <a:endCxn id="5" idx="1"/>
          </p:cNvCxnSpPr>
          <p:nvPr/>
        </p:nvCxnSpPr>
        <p:spPr>
          <a:xfrm>
            <a:off x="2715126" y="1130968"/>
            <a:ext cx="1354553" cy="2692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>
            <a:stCxn id="2" idx="4"/>
            <a:endCxn id="6" idx="1"/>
          </p:cNvCxnSpPr>
          <p:nvPr/>
        </p:nvCxnSpPr>
        <p:spPr>
          <a:xfrm>
            <a:off x="2715126" y="1130968"/>
            <a:ext cx="1384632" cy="4049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>
            <a:stCxn id="3" idx="3"/>
          </p:cNvCxnSpPr>
          <p:nvPr/>
        </p:nvCxnSpPr>
        <p:spPr>
          <a:xfrm flipV="1">
            <a:off x="5693943" y="1092867"/>
            <a:ext cx="153803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/>
          <p:nvPr/>
        </p:nvCxnSpPr>
        <p:spPr>
          <a:xfrm flipV="1">
            <a:off x="5751095" y="2332618"/>
            <a:ext cx="153803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/>
          <p:nvPr/>
        </p:nvCxnSpPr>
        <p:spPr>
          <a:xfrm flipV="1">
            <a:off x="5707982" y="3641563"/>
            <a:ext cx="153803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/>
          <p:nvPr/>
        </p:nvCxnSpPr>
        <p:spPr>
          <a:xfrm flipV="1">
            <a:off x="5686425" y="4971321"/>
            <a:ext cx="153803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/>
          <p:cNvSpPr txBox="1"/>
          <p:nvPr/>
        </p:nvSpPr>
        <p:spPr>
          <a:xfrm>
            <a:off x="11076528" y="994611"/>
            <a:ext cx="553998" cy="479660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2400" dirty="0"/>
              <a:t>業務領域メッセージ設計</a:t>
            </a:r>
          </a:p>
        </p:txBody>
      </p:sp>
      <p:sp>
        <p:nvSpPr>
          <p:cNvPr id="58" name="フローチャート: 磁気ディスク 57"/>
          <p:cNvSpPr/>
          <p:nvPr/>
        </p:nvSpPr>
        <p:spPr>
          <a:xfrm>
            <a:off x="176965" y="1564856"/>
            <a:ext cx="2129589" cy="1792706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国連</a:t>
            </a:r>
            <a:r>
              <a:rPr lang="en-US" altLang="ja-JP" dirty="0">
                <a:solidFill>
                  <a:schemeClr val="tx1"/>
                </a:solidFill>
              </a:rPr>
              <a:t>CEFACT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共通辞書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（日本語版）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3721768" y="234615"/>
            <a:ext cx="2342148" cy="555659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3622506" y="255438"/>
            <a:ext cx="2213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リポジトリ</a:t>
            </a:r>
          </a:p>
        </p:txBody>
      </p:sp>
    </p:spTree>
    <p:extLst>
      <p:ext uri="{BB962C8B-B14F-4D97-AF65-F5344CB8AC3E}">
        <p14:creationId xmlns:p14="http://schemas.microsoft.com/office/powerpoint/2010/main" val="2065076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383481" y="538840"/>
            <a:ext cx="88024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ja-JP" sz="3200" b="1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データ連携システムの仕様フレームワーク策定</a:t>
            </a:r>
            <a:endParaRPr lang="ja-JP" altLang="en-US" sz="3200" b="1" dirty="0"/>
          </a:p>
        </p:txBody>
      </p:sp>
      <p:sp>
        <p:nvSpPr>
          <p:cNvPr id="4" name="正方形/長方形 3"/>
          <p:cNvSpPr/>
          <p:nvPr/>
        </p:nvSpPr>
        <p:spPr>
          <a:xfrm>
            <a:off x="893745" y="1486608"/>
            <a:ext cx="978188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20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目的：</a:t>
            </a:r>
          </a:p>
          <a:p>
            <a:pPr indent="133350"/>
            <a:r>
              <a:rPr lang="ja-JP" altLang="ja-JP" sz="20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業界横断、国際対応および中小企業への普及促進を考慮し、それぞれのモデルプロジェクトが容易に活用でき、且つ将来に渡り相互運用性を確保するための共通なプラットフォーム、すなわちデータ連携システム仕様のフレームワークを策定する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93744" y="3173040"/>
            <a:ext cx="9781881" cy="230832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ja-JP" altLang="ja-JP" sz="24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国連</a:t>
            </a:r>
            <a:r>
              <a:rPr lang="en-US" altLang="ja-JP" sz="24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CEFACT</a:t>
            </a:r>
            <a:r>
              <a:rPr lang="ja-JP" altLang="ja-JP" sz="24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共通辞書の日本語版（データ項目リスト）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ja-JP" altLang="ja-JP" sz="24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国連</a:t>
            </a:r>
            <a:r>
              <a:rPr lang="en-US" altLang="ja-JP" sz="24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CEFACT</a:t>
            </a:r>
            <a:r>
              <a:rPr lang="ja-JP" altLang="ja-JP" sz="24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標準仕様に準拠した業務要件定義仕様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ja-JP" altLang="ja-JP" sz="24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国連</a:t>
            </a:r>
            <a:r>
              <a:rPr lang="en-US" altLang="ja-JP" sz="24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CEFACT</a:t>
            </a:r>
            <a:r>
              <a:rPr lang="ja-JP" altLang="ja-JP" sz="24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標準仕様に準拠した共通メッセージテンプレート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ja-JP" altLang="ja-JP" sz="24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国連</a:t>
            </a:r>
            <a:r>
              <a:rPr lang="en-US" altLang="ja-JP" sz="24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CEFACT</a:t>
            </a:r>
            <a:r>
              <a:rPr lang="ja-JP" altLang="ja-JP" sz="24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標準仕様に準拠した共通コード表（一般コード）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ja-JP" altLang="ja-JP" sz="24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データ連携システム仕様活用ガイドブック（フレームワーク）</a:t>
            </a:r>
          </a:p>
          <a:p>
            <a:pPr marL="342900" indent="-342900">
              <a:buFont typeface="Wingdings" panose="05000000000000000000" pitchFamily="2" charset="2"/>
              <a:buChar char="u"/>
            </a:pPr>
            <a:r>
              <a:rPr lang="ja-JP" altLang="en-US" sz="24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ド</a:t>
            </a:r>
            <a:r>
              <a:rPr lang="ja-JP" altLang="ja-JP" sz="24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メイン登録</a:t>
            </a:r>
          </a:p>
        </p:txBody>
      </p:sp>
    </p:spTree>
    <p:extLst>
      <p:ext uri="{BB962C8B-B14F-4D97-AF65-F5344CB8AC3E}">
        <p14:creationId xmlns:p14="http://schemas.microsoft.com/office/powerpoint/2010/main" val="365444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28FED-336D-4F84-BEFA-8A64DF51927E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564735" y="187304"/>
            <a:ext cx="75713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ja-JP" sz="3200" b="1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データ連携システムのためのツール整備</a:t>
            </a:r>
            <a:endParaRPr lang="ja-JP" altLang="en-US" sz="3200" b="1" dirty="0"/>
          </a:p>
        </p:txBody>
      </p:sp>
      <p:sp>
        <p:nvSpPr>
          <p:cNvPr id="4" name="正方形/長方形 3"/>
          <p:cNvSpPr/>
          <p:nvPr/>
        </p:nvSpPr>
        <p:spPr>
          <a:xfrm>
            <a:off x="640080" y="627499"/>
            <a:ext cx="109829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20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目的：</a:t>
            </a:r>
          </a:p>
          <a:p>
            <a:pPr indent="133350"/>
            <a:r>
              <a:rPr lang="ja-JP" altLang="ja-JP" sz="20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データ連携システムのプラットフォームを活用し、また策定された業務領域メッセージ仕様を登録・公開して再利用を促進するための、次のツール類を開発する。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40080" y="1643162"/>
            <a:ext cx="10982960" cy="507831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ja-JP" altLang="ja-JP" sz="20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レジストリ管理システム</a:t>
            </a:r>
          </a:p>
          <a:p>
            <a:pPr marL="8001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ja-JP" altLang="ja-JP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業務領域の申請を受け、レジストリの登録管理を行う。また、登録されたレジストリの更新／削除／検索、およびエンドユーザー向けの公開を行う。</a:t>
            </a:r>
            <a:r>
              <a:rPr lang="ja-JP" altLang="en-US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（</a:t>
            </a:r>
            <a:r>
              <a:rPr lang="ja-JP" altLang="ja-JP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日本語／英語</a:t>
            </a:r>
            <a:r>
              <a:rPr lang="ja-JP" altLang="en-US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）</a:t>
            </a:r>
            <a:endParaRPr lang="ja-JP" altLang="ja-JP" kern="100" dirty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ja-JP" altLang="ja-JP" sz="2000" dirty="0"/>
              <a:t>リポジトリ管理システム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ja-JP" altLang="ja-JP" dirty="0"/>
              <a:t>業務要件定義書</a:t>
            </a:r>
            <a:endParaRPr lang="en-US" altLang="ja-JP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ja-JP" altLang="ja-JP" dirty="0"/>
              <a:t>業務メッセージ定義書</a:t>
            </a:r>
            <a:endParaRPr lang="en-US" altLang="ja-JP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ja-JP" altLang="ja-JP" dirty="0"/>
              <a:t>業務コード表（任意）</a:t>
            </a:r>
            <a:endParaRPr lang="en-US" altLang="ja-JP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/>
              <a:t>XML</a:t>
            </a:r>
            <a:r>
              <a:rPr lang="ja-JP" altLang="ja-JP" dirty="0"/>
              <a:t>スキーマ（任意）</a:t>
            </a:r>
            <a:endParaRPr lang="en-US" altLang="ja-JP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ja-JP" altLang="ja-JP" dirty="0"/>
              <a:t>業務メッセージ利用ガイドライン（任意）</a:t>
            </a:r>
            <a:endParaRPr lang="en-US" altLang="ja-JP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ja-JP" altLang="ja-JP" dirty="0"/>
              <a:t>メッセージ設計支援</a:t>
            </a:r>
            <a:endParaRPr lang="en-US" altLang="ja-JP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ja-JP" sz="2000" dirty="0"/>
              <a:t>メッセージ設計支援</a:t>
            </a:r>
            <a:endParaRPr lang="en-US" altLang="ja-JP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ja-JP" altLang="ja-JP" dirty="0"/>
              <a:t>情報項目検索機能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ja-JP" altLang="ja-JP" dirty="0"/>
              <a:t>メッセージ編集機能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ja-JP" altLang="ja-JP" dirty="0"/>
              <a:t>クラス図作成機能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ja-JP" altLang="ja-JP" dirty="0"/>
              <a:t>バリデーション機能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/>
              <a:t>XML</a:t>
            </a:r>
            <a:r>
              <a:rPr lang="ja-JP" altLang="ja-JP" dirty="0"/>
              <a:t>スキーマ生成機能</a:t>
            </a:r>
            <a:endParaRPr lang="en-US" altLang="ja-JP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ja-JP" sz="2000" dirty="0"/>
              <a:t>システムツール活用マニュアル</a:t>
            </a:r>
          </a:p>
        </p:txBody>
      </p:sp>
    </p:spTree>
    <p:extLst>
      <p:ext uri="{BB962C8B-B14F-4D97-AF65-F5344CB8AC3E}">
        <p14:creationId xmlns:p14="http://schemas.microsoft.com/office/powerpoint/2010/main" val="2140154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576</Words>
  <Application>Microsoft Office PowerPoint</Application>
  <PresentationFormat>ワイド画面</PresentationFormat>
  <Paragraphs>130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8" baseType="lpstr">
      <vt:lpstr>ＭＳ 明朝</vt:lpstr>
      <vt:lpstr>MS-Gothic</vt:lpstr>
      <vt:lpstr>游ゴシック</vt:lpstr>
      <vt:lpstr>游ゴシック Light</vt:lpstr>
      <vt:lpstr>Arial</vt:lpstr>
      <vt:lpstr>Century</vt:lpstr>
      <vt:lpstr>Times New Roman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菅又久直</dc:creator>
  <cp:lastModifiedBy>菅又久直</cp:lastModifiedBy>
  <cp:revision>41</cp:revision>
  <cp:lastPrinted>2016-09-01T04:59:57Z</cp:lastPrinted>
  <dcterms:created xsi:type="dcterms:W3CDTF">2016-07-14T01:54:54Z</dcterms:created>
  <dcterms:modified xsi:type="dcterms:W3CDTF">2016-11-27T06:06:39Z</dcterms:modified>
</cp:coreProperties>
</file>