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261" r:id="rId3"/>
    <p:sldId id="262" r:id="rId4"/>
    <p:sldId id="263" r:id="rId5"/>
    <p:sldId id="264" r:id="rId6"/>
    <p:sldId id="265" r:id="rId7"/>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739E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3" d="100"/>
          <a:sy n="63" d="100"/>
        </p:scale>
        <p:origin x="76" y="16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140114A-90D2-410A-9193-FF9E616CD469}" type="datetimeFigureOut">
              <a:rPr kumimoji="1" lang="ja-JP" altLang="en-US" smtClean="0"/>
              <a:t>2016/11/27</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ltLang="en-US"/>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6308C56-75CC-4469-A448-58C0EC85FC43}" type="slidenum">
              <a:rPr kumimoji="1" lang="ja-JP" altLang="en-US" smtClean="0"/>
              <a:t>‹#›</a:t>
            </a:fld>
            <a:endParaRPr kumimoji="1" lang="ja-JP" altLang="en-US"/>
          </a:p>
        </p:txBody>
      </p:sp>
    </p:spTree>
    <p:extLst>
      <p:ext uri="{BB962C8B-B14F-4D97-AF65-F5344CB8AC3E}">
        <p14:creationId xmlns:p14="http://schemas.microsoft.com/office/powerpoint/2010/main" val="111351871"/>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endParaRPr kumimoji="1" lang="ja-JP" altLang="en-US"/>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577BA1FC-E561-415A-A02E-7F5EE00B51B2}" type="datetimeFigureOut">
              <a:rPr kumimoji="1" lang="ja-JP" altLang="en-US" smtClean="0"/>
              <a:t>2016/11/27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00576751-D13F-4484-8146-456C4953FE6A}" type="slidenum">
              <a:rPr kumimoji="1" lang="ja-JP" altLang="en-US" smtClean="0"/>
              <a:t>‹#›</a:t>
            </a:fld>
            <a:endParaRPr kumimoji="1" lang="ja-JP" altLang="en-US"/>
          </a:p>
        </p:txBody>
      </p:sp>
    </p:spTree>
    <p:extLst>
      <p:ext uri="{BB962C8B-B14F-4D97-AF65-F5344CB8AC3E}">
        <p14:creationId xmlns:p14="http://schemas.microsoft.com/office/powerpoint/2010/main" val="30867788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ltLang="en-US"/>
          </a:p>
        </p:txBody>
      </p:sp>
      <p:sp>
        <p:nvSpPr>
          <p:cNvPr id="4" name="日付プレースホルダー 3"/>
          <p:cNvSpPr>
            <a:spLocks noGrp="1"/>
          </p:cNvSpPr>
          <p:nvPr>
            <p:ph type="dt" sz="half" idx="10"/>
          </p:nvPr>
        </p:nvSpPr>
        <p:spPr/>
        <p:txBody>
          <a:bodyPr/>
          <a:lstStyle/>
          <a:p>
            <a:fld id="{577BA1FC-E561-415A-A02E-7F5EE00B51B2}" type="datetimeFigureOut">
              <a:rPr kumimoji="1" lang="ja-JP" altLang="en-US" smtClean="0"/>
              <a:t>2016/11/27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00576751-D13F-4484-8146-456C4953FE6A}" type="slidenum">
              <a:rPr kumimoji="1" lang="ja-JP" altLang="en-US" smtClean="0"/>
              <a:t>‹#›</a:t>
            </a:fld>
            <a:endParaRPr kumimoji="1" lang="ja-JP" altLang="en-US"/>
          </a:p>
        </p:txBody>
      </p:sp>
    </p:spTree>
    <p:extLst>
      <p:ext uri="{BB962C8B-B14F-4D97-AF65-F5344CB8AC3E}">
        <p14:creationId xmlns:p14="http://schemas.microsoft.com/office/powerpoint/2010/main" val="13313191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ltLang="en-US"/>
          </a:p>
        </p:txBody>
      </p:sp>
      <p:sp>
        <p:nvSpPr>
          <p:cNvPr id="4" name="日付プレースホルダー 3"/>
          <p:cNvSpPr>
            <a:spLocks noGrp="1"/>
          </p:cNvSpPr>
          <p:nvPr>
            <p:ph type="dt" sz="half" idx="10"/>
          </p:nvPr>
        </p:nvSpPr>
        <p:spPr/>
        <p:txBody>
          <a:bodyPr/>
          <a:lstStyle/>
          <a:p>
            <a:fld id="{577BA1FC-E561-415A-A02E-7F5EE00B51B2}" type="datetimeFigureOut">
              <a:rPr kumimoji="1" lang="ja-JP" altLang="en-US" smtClean="0"/>
              <a:t>2016/11/27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00576751-D13F-4484-8146-456C4953FE6A}" type="slidenum">
              <a:rPr kumimoji="1" lang="ja-JP" altLang="en-US" smtClean="0"/>
              <a:t>‹#›</a:t>
            </a:fld>
            <a:endParaRPr kumimoji="1" lang="ja-JP" altLang="en-US"/>
          </a:p>
        </p:txBody>
      </p:sp>
    </p:spTree>
    <p:extLst>
      <p:ext uri="{BB962C8B-B14F-4D97-AF65-F5344CB8AC3E}">
        <p14:creationId xmlns:p14="http://schemas.microsoft.com/office/powerpoint/2010/main" val="16793288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ltLang="en-US"/>
          </a:p>
        </p:txBody>
      </p:sp>
      <p:sp>
        <p:nvSpPr>
          <p:cNvPr id="4" name="日付プレースホルダー 3"/>
          <p:cNvSpPr>
            <a:spLocks noGrp="1"/>
          </p:cNvSpPr>
          <p:nvPr>
            <p:ph type="dt" sz="half" idx="10"/>
          </p:nvPr>
        </p:nvSpPr>
        <p:spPr/>
        <p:txBody>
          <a:bodyPr/>
          <a:lstStyle/>
          <a:p>
            <a:fld id="{577BA1FC-E561-415A-A02E-7F5EE00B51B2}" type="datetimeFigureOut">
              <a:rPr kumimoji="1" lang="ja-JP" altLang="en-US" smtClean="0"/>
              <a:t>2016/11/27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00576751-D13F-4484-8146-456C4953FE6A}" type="slidenum">
              <a:rPr kumimoji="1" lang="ja-JP" altLang="en-US" smtClean="0"/>
              <a:t>‹#›</a:t>
            </a:fld>
            <a:endParaRPr kumimoji="1" lang="ja-JP" altLang="en-US"/>
          </a:p>
        </p:txBody>
      </p:sp>
    </p:spTree>
    <p:extLst>
      <p:ext uri="{BB962C8B-B14F-4D97-AF65-F5344CB8AC3E}">
        <p14:creationId xmlns:p14="http://schemas.microsoft.com/office/powerpoint/2010/main" val="2223158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endParaRPr kumimoji="1" lang="ja-JP" altLang="en-US"/>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577BA1FC-E561-415A-A02E-7F5EE00B51B2}" type="datetimeFigureOut">
              <a:rPr kumimoji="1" lang="ja-JP" altLang="en-US" smtClean="0"/>
              <a:t>2016/11/27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00576751-D13F-4484-8146-456C4953FE6A}" type="slidenum">
              <a:rPr kumimoji="1" lang="ja-JP" altLang="en-US" smtClean="0"/>
              <a:t>‹#›</a:t>
            </a:fld>
            <a:endParaRPr kumimoji="1" lang="ja-JP" altLang="en-US"/>
          </a:p>
        </p:txBody>
      </p:sp>
    </p:spTree>
    <p:extLst>
      <p:ext uri="{BB962C8B-B14F-4D97-AF65-F5344CB8AC3E}">
        <p14:creationId xmlns:p14="http://schemas.microsoft.com/office/powerpoint/2010/main" val="25387430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endParaRPr kumimoji="1" lang="ja-JP" altLang="en-US"/>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ltLang="en-US"/>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ltLang="en-US"/>
          </a:p>
        </p:txBody>
      </p:sp>
      <p:sp>
        <p:nvSpPr>
          <p:cNvPr id="5" name="日付プレースホルダー 4"/>
          <p:cNvSpPr>
            <a:spLocks noGrp="1"/>
          </p:cNvSpPr>
          <p:nvPr>
            <p:ph type="dt" sz="half" idx="10"/>
          </p:nvPr>
        </p:nvSpPr>
        <p:spPr/>
        <p:txBody>
          <a:bodyPr/>
          <a:lstStyle/>
          <a:p>
            <a:fld id="{577BA1FC-E561-415A-A02E-7F5EE00B51B2}" type="datetimeFigureOut">
              <a:rPr kumimoji="1" lang="ja-JP" altLang="en-US" smtClean="0"/>
              <a:t>2016/11/27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00576751-D13F-4484-8146-456C4953FE6A}" type="slidenum">
              <a:rPr kumimoji="1" lang="ja-JP" altLang="en-US" smtClean="0"/>
              <a:t>‹#›</a:t>
            </a:fld>
            <a:endParaRPr kumimoji="1" lang="ja-JP" altLang="en-US"/>
          </a:p>
        </p:txBody>
      </p:sp>
    </p:spTree>
    <p:extLst>
      <p:ext uri="{BB962C8B-B14F-4D97-AF65-F5344CB8AC3E}">
        <p14:creationId xmlns:p14="http://schemas.microsoft.com/office/powerpoint/2010/main" val="29450622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a:t>マスター タイトルの書式設定</a:t>
            </a:r>
            <a:endParaRPr kumimoji="1" lang="ja-JP" altLang="en-US"/>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ltLang="en-US"/>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ltLang="en-US"/>
          </a:p>
        </p:txBody>
      </p:sp>
      <p:sp>
        <p:nvSpPr>
          <p:cNvPr id="7" name="日付プレースホルダー 6"/>
          <p:cNvSpPr>
            <a:spLocks noGrp="1"/>
          </p:cNvSpPr>
          <p:nvPr>
            <p:ph type="dt" sz="half" idx="10"/>
          </p:nvPr>
        </p:nvSpPr>
        <p:spPr/>
        <p:txBody>
          <a:bodyPr/>
          <a:lstStyle/>
          <a:p>
            <a:fld id="{577BA1FC-E561-415A-A02E-7F5EE00B51B2}" type="datetimeFigureOut">
              <a:rPr kumimoji="1" lang="ja-JP" altLang="en-US" smtClean="0"/>
              <a:t>2016/11/27</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00576751-D13F-4484-8146-456C4953FE6A}" type="slidenum">
              <a:rPr kumimoji="1" lang="ja-JP" altLang="en-US" smtClean="0"/>
              <a:t>‹#›</a:t>
            </a:fld>
            <a:endParaRPr kumimoji="1" lang="ja-JP" altLang="en-US"/>
          </a:p>
        </p:txBody>
      </p:sp>
    </p:spTree>
    <p:extLst>
      <p:ext uri="{BB962C8B-B14F-4D97-AF65-F5344CB8AC3E}">
        <p14:creationId xmlns:p14="http://schemas.microsoft.com/office/powerpoint/2010/main" val="19262992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577BA1FC-E561-415A-A02E-7F5EE00B51B2}" type="datetimeFigureOut">
              <a:rPr kumimoji="1" lang="ja-JP" altLang="en-US" smtClean="0"/>
              <a:t>2016/11/27</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00576751-D13F-4484-8146-456C4953FE6A}" type="slidenum">
              <a:rPr kumimoji="1" lang="ja-JP" altLang="en-US" smtClean="0"/>
              <a:t>‹#›</a:t>
            </a:fld>
            <a:endParaRPr kumimoji="1" lang="ja-JP" altLang="en-US"/>
          </a:p>
        </p:txBody>
      </p:sp>
    </p:spTree>
    <p:extLst>
      <p:ext uri="{BB962C8B-B14F-4D97-AF65-F5344CB8AC3E}">
        <p14:creationId xmlns:p14="http://schemas.microsoft.com/office/powerpoint/2010/main" val="11595915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577BA1FC-E561-415A-A02E-7F5EE00B51B2}" type="datetimeFigureOut">
              <a:rPr kumimoji="1" lang="ja-JP" altLang="en-US" smtClean="0"/>
              <a:t>2016/11/27</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00576751-D13F-4484-8146-456C4953FE6A}" type="slidenum">
              <a:rPr kumimoji="1" lang="ja-JP" altLang="en-US" smtClean="0"/>
              <a:t>‹#›</a:t>
            </a:fld>
            <a:endParaRPr kumimoji="1" lang="ja-JP" altLang="en-US"/>
          </a:p>
        </p:txBody>
      </p:sp>
    </p:spTree>
    <p:extLst>
      <p:ext uri="{BB962C8B-B14F-4D97-AF65-F5344CB8AC3E}">
        <p14:creationId xmlns:p14="http://schemas.microsoft.com/office/powerpoint/2010/main" val="4117879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endParaRPr kumimoji="1" lang="ja-JP" altLang="en-US"/>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577BA1FC-E561-415A-A02E-7F5EE00B51B2}" type="datetimeFigureOut">
              <a:rPr kumimoji="1" lang="ja-JP" altLang="en-US" smtClean="0"/>
              <a:t>2016/11/27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00576751-D13F-4484-8146-456C4953FE6A}" type="slidenum">
              <a:rPr kumimoji="1" lang="ja-JP" altLang="en-US" smtClean="0"/>
              <a:t>‹#›</a:t>
            </a:fld>
            <a:endParaRPr kumimoji="1" lang="ja-JP" altLang="en-US"/>
          </a:p>
        </p:txBody>
      </p:sp>
    </p:spTree>
    <p:extLst>
      <p:ext uri="{BB962C8B-B14F-4D97-AF65-F5344CB8AC3E}">
        <p14:creationId xmlns:p14="http://schemas.microsoft.com/office/powerpoint/2010/main" val="26305475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endParaRPr kumimoji="1" lang="ja-JP" altLang="en-US"/>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577BA1FC-E561-415A-A02E-7F5EE00B51B2}" type="datetimeFigureOut">
              <a:rPr kumimoji="1" lang="ja-JP" altLang="en-US" smtClean="0"/>
              <a:t>2016/11/27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00576751-D13F-4484-8146-456C4953FE6A}" type="slidenum">
              <a:rPr kumimoji="1" lang="ja-JP" altLang="en-US" smtClean="0"/>
              <a:t>‹#›</a:t>
            </a:fld>
            <a:endParaRPr kumimoji="1" lang="ja-JP" altLang="en-US"/>
          </a:p>
        </p:txBody>
      </p:sp>
    </p:spTree>
    <p:extLst>
      <p:ext uri="{BB962C8B-B14F-4D97-AF65-F5344CB8AC3E}">
        <p14:creationId xmlns:p14="http://schemas.microsoft.com/office/powerpoint/2010/main" val="32158459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endParaRPr kumimoji="1" lang="ja-JP" altLang="en-US"/>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ltLang="en-US"/>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77BA1FC-E561-415A-A02E-7F5EE00B51B2}" type="datetimeFigureOut">
              <a:rPr kumimoji="1" lang="ja-JP" altLang="en-US" smtClean="0"/>
              <a:t>2016/11/27</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0576751-D13F-4484-8146-456C4953FE6A}" type="slidenum">
              <a:rPr kumimoji="1" lang="ja-JP" altLang="en-US" smtClean="0"/>
              <a:t>‹#›</a:t>
            </a:fld>
            <a:endParaRPr kumimoji="1" lang="ja-JP" altLang="en-US"/>
          </a:p>
        </p:txBody>
      </p:sp>
    </p:spTree>
    <p:extLst>
      <p:ext uri="{BB962C8B-B14F-4D97-AF65-F5344CB8AC3E}">
        <p14:creationId xmlns:p14="http://schemas.microsoft.com/office/powerpoint/2010/main" val="25313090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424205" y="1536569"/>
            <a:ext cx="11566689" cy="1200329"/>
          </a:xfrm>
          <a:prstGeom prst="rect">
            <a:avLst/>
          </a:prstGeom>
          <a:noFill/>
        </p:spPr>
        <p:txBody>
          <a:bodyPr wrap="square" rtlCol="0">
            <a:spAutoFit/>
          </a:bodyPr>
          <a:lstStyle/>
          <a:p>
            <a:pPr algn="ctr"/>
            <a:r>
              <a:rPr lang="ja-JP" altLang="en-US" sz="3600" dirty="0"/>
              <a:t>平成２８年度「経営力向上・ＩＴ基盤整備支援事業」</a:t>
            </a:r>
            <a:endParaRPr lang="en-US" altLang="ja-JP" sz="3600" dirty="0"/>
          </a:p>
          <a:p>
            <a:pPr algn="ctr"/>
            <a:r>
              <a:rPr lang="ja-JP" altLang="en-US" sz="3600" dirty="0"/>
              <a:t>（次世代企業間データ連携調査事業）</a:t>
            </a:r>
            <a:endParaRPr kumimoji="1" lang="ja-JP" altLang="en-US" sz="3600" dirty="0"/>
          </a:p>
        </p:txBody>
      </p:sp>
      <p:sp>
        <p:nvSpPr>
          <p:cNvPr id="6" name="テキスト ボックス 5"/>
          <p:cNvSpPr txBox="1"/>
          <p:nvPr/>
        </p:nvSpPr>
        <p:spPr>
          <a:xfrm>
            <a:off x="4779388" y="4647414"/>
            <a:ext cx="2856322" cy="646331"/>
          </a:xfrm>
          <a:prstGeom prst="rect">
            <a:avLst/>
          </a:prstGeom>
          <a:noFill/>
        </p:spPr>
        <p:txBody>
          <a:bodyPr wrap="square" rtlCol="0">
            <a:spAutoFit/>
          </a:bodyPr>
          <a:lstStyle/>
          <a:p>
            <a:pPr algn="ctr"/>
            <a:r>
              <a:rPr kumimoji="1" lang="ja-JP" altLang="en-US" sz="3600" dirty="0"/>
              <a:t>概要</a:t>
            </a:r>
          </a:p>
        </p:txBody>
      </p:sp>
      <p:sp>
        <p:nvSpPr>
          <p:cNvPr id="8" name="テキスト ボックス 7"/>
          <p:cNvSpPr txBox="1"/>
          <p:nvPr/>
        </p:nvSpPr>
        <p:spPr>
          <a:xfrm>
            <a:off x="9407951" y="207390"/>
            <a:ext cx="2582943" cy="369332"/>
          </a:xfrm>
          <a:prstGeom prst="rect">
            <a:avLst/>
          </a:prstGeom>
          <a:noFill/>
          <a:ln>
            <a:solidFill>
              <a:schemeClr val="accent1"/>
            </a:solidFill>
          </a:ln>
        </p:spPr>
        <p:txBody>
          <a:bodyPr wrap="square" rtlCol="0">
            <a:spAutoFit/>
          </a:bodyPr>
          <a:lstStyle/>
          <a:p>
            <a:pPr algn="ctr"/>
            <a:r>
              <a:rPr kumimoji="1" lang="ja-JP" altLang="en-US" b="1" dirty="0"/>
              <a:t>業界横断</a:t>
            </a:r>
            <a:r>
              <a:rPr kumimoji="1" lang="en-US" altLang="ja-JP" b="1" dirty="0"/>
              <a:t>2016-4-03</a:t>
            </a:r>
            <a:endParaRPr kumimoji="1" lang="ja-JP" altLang="en-US" b="1" dirty="0"/>
          </a:p>
        </p:txBody>
      </p:sp>
    </p:spTree>
    <p:extLst>
      <p:ext uri="{BB962C8B-B14F-4D97-AF65-F5344CB8AC3E}">
        <p14:creationId xmlns:p14="http://schemas.microsoft.com/office/powerpoint/2010/main" val="5589811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1274618" y="277091"/>
            <a:ext cx="9684327" cy="646331"/>
          </a:xfrm>
          <a:prstGeom prst="rect">
            <a:avLst/>
          </a:prstGeom>
          <a:noFill/>
        </p:spPr>
        <p:txBody>
          <a:bodyPr wrap="square" rtlCol="0">
            <a:spAutoFit/>
          </a:bodyPr>
          <a:lstStyle/>
          <a:p>
            <a:pPr algn="ctr"/>
            <a:r>
              <a:rPr lang="ja-JP" altLang="en-US" sz="3600" b="1" dirty="0"/>
              <a:t>次世代企業間データ連携調査事業</a:t>
            </a:r>
            <a:endParaRPr kumimoji="1" lang="ja-JP" altLang="en-US" sz="3600" b="1" dirty="0"/>
          </a:p>
        </p:txBody>
      </p:sp>
      <p:sp>
        <p:nvSpPr>
          <p:cNvPr id="3" name="テキスト ボックス 2"/>
          <p:cNvSpPr txBox="1"/>
          <p:nvPr/>
        </p:nvSpPr>
        <p:spPr>
          <a:xfrm>
            <a:off x="942108" y="1193235"/>
            <a:ext cx="10557164" cy="830997"/>
          </a:xfrm>
          <a:prstGeom prst="rect">
            <a:avLst/>
          </a:prstGeom>
          <a:noFill/>
        </p:spPr>
        <p:txBody>
          <a:bodyPr wrap="square" rtlCol="0">
            <a:spAutoFit/>
          </a:bodyPr>
          <a:lstStyle/>
          <a:p>
            <a:r>
              <a:rPr lang="ja-JP" altLang="ja-JP" sz="2400" dirty="0"/>
              <a:t>中小企業の生産性をより一層向上させる</a:t>
            </a:r>
            <a:r>
              <a:rPr lang="ja-JP" altLang="en-US" sz="2400" dirty="0"/>
              <a:t>ために、</a:t>
            </a:r>
            <a:r>
              <a:rPr lang="ja-JP" altLang="ja-JP" sz="2400" dirty="0"/>
              <a:t>企業の業務の効率化及び業務情報の利活用を可能にする情報基盤の整備を図</a:t>
            </a:r>
            <a:r>
              <a:rPr lang="ja-JP" altLang="en-US" sz="2400" dirty="0"/>
              <a:t>ることを目的とする。</a:t>
            </a:r>
            <a:endParaRPr kumimoji="1" lang="ja-JP" altLang="en-US" sz="2400" dirty="0"/>
          </a:p>
        </p:txBody>
      </p:sp>
      <p:sp>
        <p:nvSpPr>
          <p:cNvPr id="4" name="テキスト ボックス 3"/>
          <p:cNvSpPr txBox="1"/>
          <p:nvPr/>
        </p:nvSpPr>
        <p:spPr>
          <a:xfrm>
            <a:off x="1205345" y="2313709"/>
            <a:ext cx="10030691" cy="4093428"/>
          </a:xfrm>
          <a:prstGeom prst="rect">
            <a:avLst/>
          </a:prstGeom>
          <a:noFill/>
          <a:ln>
            <a:solidFill>
              <a:schemeClr val="accent1"/>
            </a:solidFill>
          </a:ln>
        </p:spPr>
        <p:txBody>
          <a:bodyPr wrap="square" rtlCol="0">
            <a:spAutoFit/>
          </a:bodyPr>
          <a:lstStyle/>
          <a:p>
            <a:r>
              <a:rPr lang="ja-JP" altLang="en-US" sz="2000" dirty="0"/>
              <a:t>（１）</a:t>
            </a:r>
            <a:r>
              <a:rPr lang="ja-JP" altLang="ja-JP" sz="2000" dirty="0"/>
              <a:t>業種の垣根を越えたデータ連携システム整備のための委員会</a:t>
            </a:r>
            <a:endParaRPr lang="en-US" altLang="ja-JP" sz="2000" dirty="0"/>
          </a:p>
          <a:p>
            <a:pPr marL="800100" lvl="1" indent="-342900">
              <a:buFont typeface="Wingdings" panose="05000000000000000000" pitchFamily="2" charset="2"/>
              <a:buChar char="Ø"/>
            </a:pPr>
            <a:r>
              <a:rPr lang="ja-JP" altLang="ja-JP" sz="2000" dirty="0"/>
              <a:t>データ連携システムの仕様</a:t>
            </a:r>
            <a:r>
              <a:rPr lang="ja-JP" altLang="en-US" sz="2000" dirty="0"/>
              <a:t>の策定</a:t>
            </a:r>
            <a:endParaRPr lang="en-US" altLang="ja-JP" sz="2000" dirty="0"/>
          </a:p>
          <a:p>
            <a:pPr marL="800100" lvl="1" indent="-342900">
              <a:buFont typeface="Wingdings" panose="05000000000000000000" pitchFamily="2" charset="2"/>
              <a:buChar char="Ø"/>
            </a:pPr>
            <a:r>
              <a:rPr lang="ja-JP" altLang="ja-JP" sz="2000" dirty="0"/>
              <a:t>データ連携システムを実装するにあたり必要となるツール</a:t>
            </a:r>
            <a:r>
              <a:rPr lang="ja-JP" altLang="en-US" sz="2000" dirty="0"/>
              <a:t>及びガイドの作成</a:t>
            </a:r>
            <a:endParaRPr lang="en-US" altLang="ja-JP" sz="2000" dirty="0"/>
          </a:p>
          <a:p>
            <a:pPr marL="800100" lvl="1" indent="-342900">
              <a:buFont typeface="Wingdings" panose="05000000000000000000" pitchFamily="2" charset="2"/>
              <a:buChar char="Ø"/>
            </a:pPr>
            <a:r>
              <a:rPr lang="ja-JP" altLang="ja-JP" sz="2000" dirty="0"/>
              <a:t>データ連携サービスプロバイダーが相互連携するために具備すべき要件を検討</a:t>
            </a:r>
            <a:endParaRPr lang="en-US" altLang="ja-JP" sz="2000" dirty="0"/>
          </a:p>
          <a:p>
            <a:pPr marL="800100" lvl="1" indent="-342900">
              <a:buFont typeface="Wingdings" panose="05000000000000000000" pitchFamily="2" charset="2"/>
              <a:buChar char="Ø"/>
            </a:pPr>
            <a:r>
              <a:rPr lang="ja-JP" altLang="en-US" sz="2000" dirty="0"/>
              <a:t>実証プロジェクトの公募・選定</a:t>
            </a:r>
            <a:endParaRPr lang="en-US" altLang="ja-JP" sz="2000" dirty="0"/>
          </a:p>
          <a:p>
            <a:pPr marL="800100" lvl="1" indent="-342900">
              <a:buFont typeface="Wingdings" panose="05000000000000000000" pitchFamily="2" charset="2"/>
              <a:buChar char="Ø"/>
            </a:pPr>
            <a:r>
              <a:rPr lang="ja-JP" altLang="en-US" sz="2000" dirty="0"/>
              <a:t>実証プロジェクトの進捗管理と評価</a:t>
            </a:r>
            <a:endParaRPr lang="en-US" altLang="ja-JP" sz="2000" dirty="0"/>
          </a:p>
          <a:p>
            <a:endParaRPr lang="en-US" altLang="ja-JP" sz="2000" dirty="0"/>
          </a:p>
          <a:p>
            <a:r>
              <a:rPr lang="ja-JP" altLang="en-US" sz="2000" dirty="0"/>
              <a:t>（２）</a:t>
            </a:r>
            <a:r>
              <a:rPr lang="ja-JP" altLang="ja-JP" sz="2000" dirty="0"/>
              <a:t>委員会で作成したシステム仕様書等に基づ</a:t>
            </a:r>
            <a:r>
              <a:rPr lang="ja-JP" altLang="en-US" sz="2000" dirty="0"/>
              <a:t>く実証</a:t>
            </a:r>
            <a:endParaRPr lang="en-US" altLang="ja-JP" sz="2000" dirty="0"/>
          </a:p>
          <a:p>
            <a:pPr marL="800100" lvl="1" indent="-342900">
              <a:buFont typeface="Wingdings" panose="05000000000000000000" pitchFamily="2" charset="2"/>
              <a:buChar char="Ø"/>
            </a:pPr>
            <a:r>
              <a:rPr lang="ja-JP" altLang="ja-JP" sz="2000" dirty="0"/>
              <a:t>業界・地域の異なる１０</a:t>
            </a:r>
            <a:r>
              <a:rPr lang="ja-JP" altLang="en-US" sz="2000" dirty="0"/>
              <a:t>以上</a:t>
            </a:r>
            <a:r>
              <a:rPr lang="ja-JP" altLang="ja-JP" sz="2000" dirty="0"/>
              <a:t>のモデルプロジェクトを立ち上げ、実行</a:t>
            </a:r>
            <a:r>
              <a:rPr lang="ja-JP" altLang="en-US" sz="2000" dirty="0"/>
              <a:t>する</a:t>
            </a:r>
            <a:endParaRPr lang="en-US" altLang="ja-JP" sz="2000" dirty="0"/>
          </a:p>
          <a:p>
            <a:pPr marL="800100" lvl="1" indent="-342900">
              <a:buFont typeface="Wingdings" panose="05000000000000000000" pitchFamily="2" charset="2"/>
              <a:buChar char="Ø"/>
            </a:pPr>
            <a:r>
              <a:rPr lang="ja-JP" altLang="ja-JP" sz="2000" dirty="0"/>
              <a:t>協力企業のシステムとの連携実証 データ連携サービスプロバイダーがユーザーである企業２社以上と協力し、企業が社内で使用するシステムとの連携を行う</a:t>
            </a:r>
            <a:r>
              <a:rPr lang="ja-JP" altLang="en-US" sz="2000" dirty="0"/>
              <a:t>。</a:t>
            </a:r>
            <a:endParaRPr lang="en-US" altLang="ja-JP" sz="2000" dirty="0"/>
          </a:p>
          <a:p>
            <a:pPr marL="800100" lvl="1" indent="-342900">
              <a:buFont typeface="Wingdings" panose="05000000000000000000" pitchFamily="2" charset="2"/>
              <a:buChar char="Ø"/>
            </a:pPr>
            <a:r>
              <a:rPr lang="ja-JP" altLang="ja-JP" sz="2000" dirty="0"/>
              <a:t>データ連携システム同士の連携実証 データ連携サービスプロバイダー同士が協力し、お互いのデータ連携システムとの連携を行う。</a:t>
            </a:r>
            <a:endParaRPr kumimoji="1" lang="ja-JP" altLang="en-US" sz="2000" dirty="0"/>
          </a:p>
        </p:txBody>
      </p:sp>
      <p:sp>
        <p:nvSpPr>
          <p:cNvPr id="5" name="スライド番号プレースホルダー 4"/>
          <p:cNvSpPr>
            <a:spLocks noGrp="1"/>
          </p:cNvSpPr>
          <p:nvPr>
            <p:ph type="sldNum" sz="quarter" idx="12"/>
          </p:nvPr>
        </p:nvSpPr>
        <p:spPr/>
        <p:txBody>
          <a:bodyPr/>
          <a:lstStyle/>
          <a:p>
            <a:fld id="{6A128FED-336D-4F84-BEFA-8A64DF51927E}" type="slidenum">
              <a:rPr kumimoji="1" lang="ja-JP" altLang="en-US" smtClean="0"/>
              <a:t>2</a:t>
            </a:fld>
            <a:endParaRPr kumimoji="1" lang="ja-JP" altLang="en-US"/>
          </a:p>
        </p:txBody>
      </p:sp>
    </p:spTree>
    <p:extLst>
      <p:ext uri="{BB962C8B-B14F-4D97-AF65-F5344CB8AC3E}">
        <p14:creationId xmlns:p14="http://schemas.microsoft.com/office/powerpoint/2010/main" val="12046001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四角形: 角を丸くする 15"/>
          <p:cNvSpPr/>
          <p:nvPr/>
        </p:nvSpPr>
        <p:spPr>
          <a:xfrm>
            <a:off x="1056640" y="5069840"/>
            <a:ext cx="10150153" cy="1412240"/>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b="1" dirty="0">
                <a:solidFill>
                  <a:srgbClr val="FF0000"/>
                </a:solidFill>
              </a:rPr>
              <a:t>実証プロジェクト</a:t>
            </a:r>
            <a:endParaRPr kumimoji="1" lang="en-US" altLang="ja-JP" sz="3200" b="1" dirty="0">
              <a:solidFill>
                <a:srgbClr val="FF0000"/>
              </a:solidFill>
            </a:endParaRPr>
          </a:p>
          <a:p>
            <a:pPr algn="ctr"/>
            <a:endParaRPr lang="en-US" altLang="ja-JP" dirty="0">
              <a:solidFill>
                <a:srgbClr val="FF0000"/>
              </a:solidFill>
            </a:endParaRPr>
          </a:p>
          <a:p>
            <a:pPr algn="ctr"/>
            <a:endParaRPr kumimoji="1" lang="en-US" altLang="ja-JP" dirty="0">
              <a:solidFill>
                <a:srgbClr val="FF0000"/>
              </a:solidFill>
            </a:endParaRPr>
          </a:p>
          <a:p>
            <a:pPr algn="ctr"/>
            <a:endParaRPr kumimoji="1" lang="ja-JP" altLang="en-US" dirty="0">
              <a:solidFill>
                <a:srgbClr val="FF0000"/>
              </a:solidFill>
            </a:endParaRPr>
          </a:p>
        </p:txBody>
      </p:sp>
      <p:sp>
        <p:nvSpPr>
          <p:cNvPr id="3" name="正方形/長方形 2"/>
          <p:cNvSpPr/>
          <p:nvPr/>
        </p:nvSpPr>
        <p:spPr>
          <a:xfrm>
            <a:off x="2607852" y="557696"/>
            <a:ext cx="7277954" cy="584775"/>
          </a:xfrm>
          <a:prstGeom prst="rect">
            <a:avLst/>
          </a:prstGeom>
        </p:spPr>
        <p:txBody>
          <a:bodyPr wrap="none">
            <a:spAutoFit/>
          </a:bodyPr>
          <a:lstStyle/>
          <a:p>
            <a:pPr algn="ctr"/>
            <a:r>
              <a:rPr lang="ja-JP" altLang="en-US" sz="3200" b="1" dirty="0"/>
              <a:t>次世代企業間データ連携調査事業 構成</a:t>
            </a:r>
          </a:p>
        </p:txBody>
      </p:sp>
      <p:sp>
        <p:nvSpPr>
          <p:cNvPr id="4" name="四角形: 角を丸くする 3"/>
          <p:cNvSpPr/>
          <p:nvPr/>
        </p:nvSpPr>
        <p:spPr>
          <a:xfrm>
            <a:off x="1363639" y="1435598"/>
            <a:ext cx="9502219" cy="96153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b="1">
                <a:solidFill>
                  <a:schemeClr val="tx1">
                    <a:lumMod val="75000"/>
                    <a:lumOff val="25000"/>
                  </a:schemeClr>
                </a:solidFill>
                <a:latin typeface="Meiryo UI" panose="020B0604030504040204" pitchFamily="50" charset="-128"/>
                <a:ea typeface="Meiryo UI" panose="020B0604030504040204" pitchFamily="50" charset="-128"/>
                <a:cs typeface="Meiryo UI" panose="020B0604030504040204" pitchFamily="50" charset="-128"/>
              </a:rPr>
              <a:t>業種の垣根を越えたデータ連携プラットフォーム　</a:t>
            </a:r>
            <a:r>
              <a:rPr lang="ja-JP" altLang="en-US" sz="2800" b="1">
                <a:solidFill>
                  <a:schemeClr val="tx1">
                    <a:lumMod val="75000"/>
                    <a:lumOff val="25000"/>
                  </a:schemeClr>
                </a:solidFill>
                <a:latin typeface="Meiryo UI" panose="020B0604030504040204" pitchFamily="50" charset="-128"/>
                <a:ea typeface="Meiryo UI" panose="020B0604030504040204" pitchFamily="50" charset="-128"/>
                <a:cs typeface="Meiryo UI" panose="020B0604030504040204" pitchFamily="50" charset="-128"/>
              </a:rPr>
              <a:t>整備委員会</a:t>
            </a:r>
            <a:endParaRPr lang="ja-JP" altLang="en-US" sz="2800" b="1" dirty="0">
              <a:solidFill>
                <a:schemeClr val="tx1">
                  <a:lumMod val="75000"/>
                  <a:lumOff val="25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角丸四角形 14"/>
          <p:cNvSpPr/>
          <p:nvPr/>
        </p:nvSpPr>
        <p:spPr>
          <a:xfrm>
            <a:off x="1363637" y="2961650"/>
            <a:ext cx="2839380" cy="670937"/>
          </a:xfrm>
          <a:prstGeom prst="roundRect">
            <a:avLst>
              <a:gd name="adj" fmla="val 0"/>
            </a:avLst>
          </a:prstGeom>
          <a:solidFill>
            <a:srgbClr val="FFFF00"/>
          </a:solidFill>
          <a:ln>
            <a:solidFill>
              <a:schemeClr val="tx1">
                <a:lumMod val="75000"/>
                <a:lumOff val="25000"/>
              </a:schemeClr>
            </a:solidFill>
          </a:ln>
        </p:spPr>
        <p:style>
          <a:lnRef idx="1">
            <a:schemeClr val="accent6"/>
          </a:lnRef>
          <a:fillRef idx="2">
            <a:schemeClr val="accent6"/>
          </a:fillRef>
          <a:effectRef idx="1">
            <a:schemeClr val="accent6"/>
          </a:effectRef>
          <a:fontRef idx="minor">
            <a:schemeClr val="dk1"/>
          </a:fontRef>
        </p:style>
        <p:txBody>
          <a:bodyPr vert="horz" lIns="0" tIns="0" rIns="0" bIns="0" rtlCol="0" anchor="ctr" anchorCtr="1"/>
          <a:lstStyle/>
          <a:p>
            <a:pPr algn="ctr"/>
            <a:r>
              <a:rPr lang="ja-JP" altLang="en-US" sz="2400" b="1" dirty="0">
                <a:solidFill>
                  <a:schemeClr val="tx1">
                    <a:lumMod val="75000"/>
                    <a:lumOff val="25000"/>
                  </a:schemeClr>
                </a:solidFill>
                <a:latin typeface="Meiryo UI" panose="020B0604030504040204" pitchFamily="50" charset="-128"/>
                <a:ea typeface="Meiryo UI" panose="020B0604030504040204" pitchFamily="50" charset="-128"/>
                <a:cs typeface="Meiryo UI" panose="020B0604030504040204" pitchFamily="50" charset="-128"/>
              </a:rPr>
              <a:t>実証プロジェクト部会</a:t>
            </a:r>
            <a:endParaRPr lang="en-US" altLang="ja-JP" sz="2400" b="1" dirty="0">
              <a:solidFill>
                <a:schemeClr val="tx1">
                  <a:lumMod val="75000"/>
                  <a:lumOff val="25000"/>
                </a:schemeClr>
              </a:solidFill>
              <a:latin typeface="Meiryo UI" panose="020B0604030504040204" pitchFamily="50" charset="-128"/>
              <a:ea typeface="Meiryo UI" panose="020B0604030504040204" pitchFamily="50" charset="-128"/>
              <a:cs typeface="Meiryo UI" panose="020B0604030504040204" pitchFamily="50" charset="-128"/>
            </a:endParaRPr>
          </a:p>
          <a:p>
            <a:pPr algn="ctr"/>
            <a:endParaRPr lang="ja-JP" altLang="en-US" sz="2400" b="1" dirty="0">
              <a:solidFill>
                <a:schemeClr val="tx1">
                  <a:lumMod val="75000"/>
                  <a:lumOff val="25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テキスト ボックス 5"/>
          <p:cNvSpPr txBox="1"/>
          <p:nvPr/>
        </p:nvSpPr>
        <p:spPr>
          <a:xfrm>
            <a:off x="4567180" y="2693449"/>
            <a:ext cx="3095135" cy="1140936"/>
          </a:xfrm>
          <a:prstGeom prst="ellipse">
            <a:avLst/>
          </a:prstGeom>
          <a:solidFill>
            <a:srgbClr val="FFC000"/>
          </a:solidFill>
          <a:ln w="19050">
            <a:solidFill>
              <a:srgbClr val="FF0000"/>
            </a:solidFill>
            <a:prstDash val="dash"/>
          </a:ln>
        </p:spPr>
        <p:txBody>
          <a:bodyPr wrap="square" lIns="36000" tIns="36000" rIns="36000" bIns="36000" rtlCol="0" anchor="ctr" anchorCtr="1">
            <a:spAutoFit/>
          </a:bodyPr>
          <a:lstStyle/>
          <a:p>
            <a:pPr marL="285750" indent="-285750" algn="ctr">
              <a:spcBef>
                <a:spcPct val="0"/>
              </a:spcBef>
              <a:defRPr/>
            </a:pPr>
            <a:r>
              <a:rPr lang="ja-JP" altLang="en-US" sz="2400" b="1" kern="0" dirty="0">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cs typeface="Meiryo UI" panose="020B0604030504040204" pitchFamily="50" charset="-128"/>
              </a:rPr>
              <a:t>実証プロジェクト審査会</a:t>
            </a:r>
          </a:p>
        </p:txBody>
      </p:sp>
      <p:sp>
        <p:nvSpPr>
          <p:cNvPr id="7" name="角丸四角形 14"/>
          <p:cNvSpPr/>
          <p:nvPr/>
        </p:nvSpPr>
        <p:spPr>
          <a:xfrm>
            <a:off x="8026478" y="2961651"/>
            <a:ext cx="2839380" cy="650368"/>
          </a:xfrm>
          <a:prstGeom prst="roundRect">
            <a:avLst>
              <a:gd name="adj" fmla="val 0"/>
            </a:avLst>
          </a:prstGeom>
          <a:solidFill>
            <a:srgbClr val="FFFF00"/>
          </a:solidFill>
          <a:ln>
            <a:solidFill>
              <a:schemeClr val="tx1">
                <a:lumMod val="75000"/>
                <a:lumOff val="25000"/>
              </a:schemeClr>
            </a:solidFill>
          </a:ln>
        </p:spPr>
        <p:style>
          <a:lnRef idx="1">
            <a:schemeClr val="accent6"/>
          </a:lnRef>
          <a:fillRef idx="2">
            <a:schemeClr val="accent6"/>
          </a:fillRef>
          <a:effectRef idx="1">
            <a:schemeClr val="accent6"/>
          </a:effectRef>
          <a:fontRef idx="minor">
            <a:schemeClr val="dk1"/>
          </a:fontRef>
        </p:style>
        <p:txBody>
          <a:bodyPr vert="horz" lIns="0" tIns="0" rIns="0" bIns="0" rtlCol="0" anchor="ctr" anchorCtr="1"/>
          <a:lstStyle/>
          <a:p>
            <a:pPr algn="ctr"/>
            <a:r>
              <a:rPr lang="ja-JP" altLang="en-US" sz="2400" b="1" dirty="0">
                <a:solidFill>
                  <a:schemeClr val="tx1">
                    <a:lumMod val="75000"/>
                    <a:lumOff val="25000"/>
                  </a:schemeClr>
                </a:solidFill>
                <a:latin typeface="Meiryo UI" panose="020B0604030504040204" pitchFamily="50" charset="-128"/>
                <a:ea typeface="Meiryo UI" panose="020B0604030504040204" pitchFamily="50" charset="-128"/>
                <a:cs typeface="Meiryo UI" panose="020B0604030504040204" pitchFamily="50" charset="-128"/>
              </a:rPr>
              <a:t>技術部会</a:t>
            </a:r>
            <a:endParaRPr lang="en-US" altLang="ja-JP" sz="2400" b="1" dirty="0">
              <a:solidFill>
                <a:schemeClr val="tx1">
                  <a:lumMod val="75000"/>
                  <a:lumOff val="25000"/>
                </a:schemeClr>
              </a:solidFill>
              <a:latin typeface="Meiryo UI" panose="020B0604030504040204" pitchFamily="50" charset="-128"/>
              <a:ea typeface="Meiryo UI" panose="020B0604030504040204" pitchFamily="50" charset="-128"/>
              <a:cs typeface="Meiryo UI" panose="020B0604030504040204" pitchFamily="50" charset="-128"/>
            </a:endParaRPr>
          </a:p>
          <a:p>
            <a:pPr algn="ctr"/>
            <a:endParaRPr lang="ja-JP" altLang="en-US" sz="2400" b="1" dirty="0">
              <a:solidFill>
                <a:schemeClr val="tx1">
                  <a:lumMod val="75000"/>
                  <a:lumOff val="25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四角形: 角を丸くする 7"/>
          <p:cNvSpPr/>
          <p:nvPr/>
        </p:nvSpPr>
        <p:spPr>
          <a:xfrm>
            <a:off x="7662315" y="3739490"/>
            <a:ext cx="3544478" cy="120287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400" b="1" dirty="0"/>
              <a:t>データ連携支援ツール</a:t>
            </a:r>
            <a:endParaRPr kumimoji="1" lang="en-US" altLang="ja-JP" sz="1400" b="1" dirty="0"/>
          </a:p>
          <a:p>
            <a:pPr marL="285750" indent="-285750">
              <a:buFont typeface="Wingdings" panose="05000000000000000000" pitchFamily="2" charset="2"/>
              <a:buChar char="u"/>
            </a:pPr>
            <a:r>
              <a:rPr lang="ja-JP" altLang="ja-JP" sz="1400" dirty="0"/>
              <a:t>データ連携</a:t>
            </a:r>
            <a:r>
              <a:rPr lang="ja-JP" altLang="en-US" sz="1400" dirty="0"/>
              <a:t>システムフレームワーク</a:t>
            </a:r>
            <a:endParaRPr lang="en-US" altLang="ja-JP" sz="1400" dirty="0"/>
          </a:p>
          <a:p>
            <a:pPr marL="285750" indent="-285750">
              <a:buFont typeface="Wingdings" panose="05000000000000000000" pitchFamily="2" charset="2"/>
              <a:buChar char="u"/>
            </a:pPr>
            <a:r>
              <a:rPr lang="ja-JP" altLang="en-US" sz="1400" dirty="0"/>
              <a:t>データ連携システムツール</a:t>
            </a:r>
            <a:endParaRPr lang="en-US" altLang="ja-JP" sz="1400" dirty="0"/>
          </a:p>
          <a:p>
            <a:pPr marL="285750" indent="-285750">
              <a:buFont typeface="Wingdings" panose="05000000000000000000" pitchFamily="2" charset="2"/>
              <a:buChar char="u"/>
            </a:pPr>
            <a:r>
              <a:rPr kumimoji="1" lang="ja-JP" altLang="en-US" sz="1400" dirty="0"/>
              <a:t>実装ガイドライン</a:t>
            </a:r>
            <a:endParaRPr kumimoji="1" lang="en-US" altLang="ja-JP" sz="1400" dirty="0"/>
          </a:p>
          <a:p>
            <a:pPr marL="285750" indent="-285750">
              <a:buFont typeface="Wingdings" panose="05000000000000000000" pitchFamily="2" charset="2"/>
              <a:buChar char="u"/>
            </a:pPr>
            <a:r>
              <a:rPr lang="ja-JP" altLang="en-US" sz="1400" dirty="0"/>
              <a:t>業務インタフェース</a:t>
            </a:r>
            <a:endParaRPr kumimoji="1" lang="ja-JP" altLang="en-US" sz="1400" dirty="0"/>
          </a:p>
        </p:txBody>
      </p:sp>
      <p:sp>
        <p:nvSpPr>
          <p:cNvPr id="10" name="楕円 9"/>
          <p:cNvSpPr/>
          <p:nvPr/>
        </p:nvSpPr>
        <p:spPr>
          <a:xfrm>
            <a:off x="1358166" y="5662369"/>
            <a:ext cx="1171450" cy="555134"/>
          </a:xfrm>
          <a:prstGeom prst="ellipse">
            <a:avLst/>
          </a:prstGeom>
          <a:solidFill>
            <a:srgbClr val="F739E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実証</a:t>
            </a:r>
            <a:r>
              <a:rPr kumimoji="1" lang="en-US" altLang="ja-JP" dirty="0"/>
              <a:t>PJ_1</a:t>
            </a:r>
          </a:p>
        </p:txBody>
      </p:sp>
      <p:sp>
        <p:nvSpPr>
          <p:cNvPr id="11" name="楕円 10"/>
          <p:cNvSpPr/>
          <p:nvPr/>
        </p:nvSpPr>
        <p:spPr>
          <a:xfrm>
            <a:off x="2699773" y="5662369"/>
            <a:ext cx="1171450" cy="555134"/>
          </a:xfrm>
          <a:prstGeom prst="ellipse">
            <a:avLst/>
          </a:prstGeom>
          <a:solidFill>
            <a:srgbClr val="F739E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実証</a:t>
            </a:r>
            <a:r>
              <a:rPr kumimoji="1" lang="en-US" altLang="ja-JP" dirty="0"/>
              <a:t>PJ_2</a:t>
            </a:r>
          </a:p>
        </p:txBody>
      </p:sp>
      <p:sp>
        <p:nvSpPr>
          <p:cNvPr id="12" name="楕円 11"/>
          <p:cNvSpPr/>
          <p:nvPr/>
        </p:nvSpPr>
        <p:spPr>
          <a:xfrm>
            <a:off x="4069271" y="5669281"/>
            <a:ext cx="1171450" cy="555134"/>
          </a:xfrm>
          <a:prstGeom prst="ellipse">
            <a:avLst/>
          </a:prstGeom>
          <a:solidFill>
            <a:srgbClr val="F739E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実証</a:t>
            </a:r>
            <a:r>
              <a:rPr kumimoji="1" lang="en-US" altLang="ja-JP" dirty="0"/>
              <a:t>PJ_3</a:t>
            </a:r>
          </a:p>
        </p:txBody>
      </p:sp>
      <p:sp>
        <p:nvSpPr>
          <p:cNvPr id="13" name="楕円 12"/>
          <p:cNvSpPr/>
          <p:nvPr/>
        </p:nvSpPr>
        <p:spPr>
          <a:xfrm>
            <a:off x="5388985" y="5669281"/>
            <a:ext cx="1171450" cy="555134"/>
          </a:xfrm>
          <a:prstGeom prst="ellipse">
            <a:avLst/>
          </a:prstGeom>
          <a:solidFill>
            <a:srgbClr val="F739E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実証</a:t>
            </a:r>
            <a:r>
              <a:rPr kumimoji="1" lang="en-US" altLang="ja-JP" dirty="0"/>
              <a:t>PJ_4</a:t>
            </a:r>
          </a:p>
        </p:txBody>
      </p:sp>
      <p:sp>
        <p:nvSpPr>
          <p:cNvPr id="15" name="楕円 14"/>
          <p:cNvSpPr/>
          <p:nvPr/>
        </p:nvSpPr>
        <p:spPr>
          <a:xfrm>
            <a:off x="9694408" y="5662369"/>
            <a:ext cx="1171450" cy="555134"/>
          </a:xfrm>
          <a:prstGeom prst="ellipse">
            <a:avLst/>
          </a:prstGeom>
          <a:solidFill>
            <a:srgbClr val="F739E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実証</a:t>
            </a:r>
            <a:r>
              <a:rPr kumimoji="1" lang="en-US" altLang="ja-JP" dirty="0" err="1"/>
              <a:t>PJ_n</a:t>
            </a:r>
            <a:endParaRPr kumimoji="1" lang="en-US" altLang="ja-JP" dirty="0"/>
          </a:p>
        </p:txBody>
      </p:sp>
      <p:cxnSp>
        <p:nvCxnSpPr>
          <p:cNvPr id="18" name="直線コネクタ 17"/>
          <p:cNvCxnSpPr/>
          <p:nvPr/>
        </p:nvCxnSpPr>
        <p:spPr>
          <a:xfrm flipH="1">
            <a:off x="6084268" y="2431565"/>
            <a:ext cx="1" cy="296317"/>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9" name="直線コネクタ 18"/>
          <p:cNvCxnSpPr>
            <a:endCxn id="5" idx="0"/>
          </p:cNvCxnSpPr>
          <p:nvPr/>
        </p:nvCxnSpPr>
        <p:spPr>
          <a:xfrm>
            <a:off x="2783327" y="2377926"/>
            <a:ext cx="0" cy="583724"/>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3" name="直線コネクタ 22"/>
          <p:cNvCxnSpPr/>
          <p:nvPr/>
        </p:nvCxnSpPr>
        <p:spPr>
          <a:xfrm>
            <a:off x="9434554" y="2387169"/>
            <a:ext cx="0" cy="583724"/>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4" name="直線コネクタ 23"/>
          <p:cNvCxnSpPr/>
          <p:nvPr/>
        </p:nvCxnSpPr>
        <p:spPr>
          <a:xfrm flipH="1">
            <a:off x="9434551" y="4834023"/>
            <a:ext cx="1" cy="296317"/>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5" name="直線コネクタ 24"/>
          <p:cNvCxnSpPr>
            <a:stCxn id="7" idx="2"/>
          </p:cNvCxnSpPr>
          <p:nvPr/>
        </p:nvCxnSpPr>
        <p:spPr>
          <a:xfrm flipH="1">
            <a:off x="9434553" y="3612019"/>
            <a:ext cx="11615" cy="148158"/>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7" name="直線コネクタ 26"/>
          <p:cNvCxnSpPr/>
          <p:nvPr/>
        </p:nvCxnSpPr>
        <p:spPr>
          <a:xfrm>
            <a:off x="2750060" y="3632587"/>
            <a:ext cx="33267" cy="1437253"/>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9" name="直線コネクタ 28"/>
          <p:cNvCxnSpPr>
            <a:stCxn id="6" idx="4"/>
            <a:endCxn id="16" idx="0"/>
          </p:cNvCxnSpPr>
          <p:nvPr/>
        </p:nvCxnSpPr>
        <p:spPr>
          <a:xfrm>
            <a:off x="6114748" y="3834385"/>
            <a:ext cx="16969" cy="1235455"/>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071200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568960" y="1872685"/>
            <a:ext cx="11064240" cy="4093428"/>
          </a:xfrm>
          <a:prstGeom prst="rect">
            <a:avLst/>
          </a:prstGeom>
          <a:ln>
            <a:solidFill>
              <a:schemeClr val="accent1"/>
            </a:solidFill>
          </a:ln>
        </p:spPr>
        <p:txBody>
          <a:bodyPr wrap="square">
            <a:spAutoFit/>
          </a:bodyPr>
          <a:lstStyle/>
          <a:p>
            <a:pPr marL="46355" indent="-46355"/>
            <a:r>
              <a:rPr lang="ja-JP" altLang="ja-JP" sz="2000" kern="100" dirty="0">
                <a:latin typeface="Times New Roman" panose="02020603050405020304" pitchFamily="18" charset="0"/>
                <a:ea typeface="ＭＳ 明朝" panose="02020609040205080304" pitchFamily="17" charset="-128"/>
              </a:rPr>
              <a:t>（１）中小企業の企業間取引情報基盤整備のための調査</a:t>
            </a:r>
            <a:endParaRPr lang="ja-JP" altLang="ja-JP" sz="2000" kern="100" dirty="0">
              <a:latin typeface="Times New Roman" panose="02020603050405020304" pitchFamily="18" charset="0"/>
              <a:ea typeface="ＭＳ Ｐゴシック" panose="020B0600070205080204" pitchFamily="50" charset="-128"/>
            </a:endParaRPr>
          </a:p>
          <a:p>
            <a:pPr marL="276225" indent="-1270"/>
            <a:r>
              <a:rPr lang="ja-JP" altLang="ja-JP" sz="2000" kern="100" dirty="0">
                <a:latin typeface="Times New Roman" panose="02020603050405020304" pitchFamily="18" charset="0"/>
                <a:ea typeface="ＭＳ 明朝" panose="02020609040205080304" pitchFamily="17" charset="-128"/>
              </a:rPr>
              <a:t>業種の垣根を越えたビジネスデータ連携プラットフォーム整備のための委員会（仮称）を立ち上げ、業種の垣根を越えたビジネスデータ連携を可能とする情報基盤実現のための要件を調査し、合わせてこれを永続的なサービスとして普及させるための方策を提言する。</a:t>
            </a:r>
            <a:endParaRPr lang="en-US" altLang="ja-JP" sz="2000" kern="100" dirty="0">
              <a:latin typeface="Times New Roman" panose="02020603050405020304" pitchFamily="18" charset="0"/>
              <a:ea typeface="ＭＳ 明朝" panose="02020609040205080304" pitchFamily="17" charset="-128"/>
            </a:endParaRPr>
          </a:p>
          <a:p>
            <a:pPr marL="276225" indent="-1270"/>
            <a:endParaRPr lang="ja-JP" altLang="ja-JP" sz="2000" kern="100" dirty="0">
              <a:latin typeface="Times New Roman" panose="02020603050405020304" pitchFamily="18" charset="0"/>
              <a:ea typeface="ＭＳ Ｐゴシック" panose="020B0600070205080204" pitchFamily="50" charset="-128"/>
            </a:endParaRPr>
          </a:p>
          <a:p>
            <a:pPr indent="1270"/>
            <a:r>
              <a:rPr lang="ja-JP" altLang="ja-JP" sz="2000" kern="100" dirty="0">
                <a:latin typeface="Times New Roman" panose="02020603050405020304" pitchFamily="18" charset="0"/>
                <a:ea typeface="ＭＳ 明朝" panose="02020609040205080304" pitchFamily="17" charset="-128"/>
              </a:rPr>
              <a:t>（２）データ連携プラットフォーム活用による中小企業の生産性向上の実証検証</a:t>
            </a:r>
            <a:endParaRPr lang="ja-JP" altLang="ja-JP" sz="2000" kern="100" dirty="0">
              <a:latin typeface="Times New Roman" panose="02020603050405020304" pitchFamily="18" charset="0"/>
              <a:ea typeface="ＭＳ Ｐゴシック" panose="020B0600070205080204" pitchFamily="50" charset="-128"/>
            </a:endParaRPr>
          </a:p>
          <a:p>
            <a:pPr marL="276860" algn="just">
              <a:spcAft>
                <a:spcPts val="0"/>
              </a:spcAft>
            </a:pPr>
            <a:r>
              <a:rPr lang="ja-JP" altLang="ja-JP" sz="2000" kern="100" dirty="0">
                <a:latin typeface="Times New Roman" panose="02020603050405020304" pitchFamily="18" charset="0"/>
                <a:ea typeface="ＭＳ 明朝" panose="02020609040205080304" pitchFamily="17" charset="-128"/>
              </a:rPr>
              <a:t>データ連携プラットフォームの実現性を実証検証するため実証プロジェクトを公募し、データ連携プラットフォームの実現性とこれを活用することによる中小企業の生産性向上底上げへの貢献度を評価・検証する。</a:t>
            </a:r>
            <a:endParaRPr lang="en-US" altLang="ja-JP" sz="2000" kern="100" dirty="0">
              <a:latin typeface="Times New Roman" panose="02020603050405020304" pitchFamily="18" charset="0"/>
              <a:ea typeface="ＭＳ 明朝" panose="02020609040205080304" pitchFamily="17" charset="-128"/>
            </a:endParaRPr>
          </a:p>
          <a:p>
            <a:pPr marL="276860" algn="just">
              <a:spcAft>
                <a:spcPts val="0"/>
              </a:spcAft>
            </a:pPr>
            <a:endParaRPr lang="ja-JP" altLang="ja-JP" sz="2000" kern="100" dirty="0">
              <a:latin typeface="Times New Roman" panose="02020603050405020304" pitchFamily="18" charset="0"/>
              <a:ea typeface="ＭＳ Ｐゴシック" panose="020B0600070205080204" pitchFamily="50" charset="-128"/>
            </a:endParaRPr>
          </a:p>
          <a:p>
            <a:pPr algn="just">
              <a:spcAft>
                <a:spcPts val="0"/>
              </a:spcAft>
            </a:pPr>
            <a:r>
              <a:rPr lang="ja-JP" altLang="ja-JP" sz="2000" kern="100" dirty="0">
                <a:latin typeface="Times New Roman" panose="02020603050405020304" pitchFamily="18" charset="0"/>
                <a:ea typeface="ＭＳ 明朝" panose="02020609040205080304" pitchFamily="17" charset="-128"/>
              </a:rPr>
              <a:t>（３）第</a:t>
            </a:r>
            <a:r>
              <a:rPr lang="en-US" altLang="ja-JP" sz="2000" kern="100" dirty="0">
                <a:latin typeface="Times New Roman" panose="02020603050405020304" pitchFamily="18" charset="0"/>
                <a:ea typeface="ＭＳ 明朝" panose="02020609040205080304" pitchFamily="17" charset="-128"/>
              </a:rPr>
              <a:t>4</a:t>
            </a:r>
            <a:r>
              <a:rPr lang="ja-JP" altLang="ja-JP" sz="2000" kern="100" dirty="0">
                <a:latin typeface="Times New Roman" panose="02020603050405020304" pitchFamily="18" charset="0"/>
                <a:ea typeface="ＭＳ 明朝" panose="02020609040205080304" pitchFamily="17" charset="-128"/>
              </a:rPr>
              <a:t>次産業革命へ対応するための機能拡張についての提言</a:t>
            </a:r>
            <a:endParaRPr lang="ja-JP" altLang="ja-JP" sz="2000" kern="100" dirty="0">
              <a:latin typeface="Times New Roman" panose="02020603050405020304" pitchFamily="18" charset="0"/>
              <a:ea typeface="ＭＳ Ｐゴシック" panose="020B0600070205080204" pitchFamily="50" charset="-128"/>
            </a:endParaRPr>
          </a:p>
          <a:p>
            <a:pPr marL="276860" algn="just">
              <a:spcAft>
                <a:spcPts val="0"/>
              </a:spcAft>
            </a:pPr>
            <a:r>
              <a:rPr lang="ja-JP" altLang="ja-JP" sz="2000" kern="100" dirty="0">
                <a:latin typeface="Times New Roman" panose="02020603050405020304" pitchFamily="18" charset="0"/>
                <a:ea typeface="ＭＳ 明朝" panose="02020609040205080304" pitchFamily="17" charset="-128"/>
              </a:rPr>
              <a:t>中小企業の企業間商取引情報デジタル化を起点として、金融・商流</a:t>
            </a:r>
            <a:r>
              <a:rPr lang="en-US" altLang="ja-JP" sz="2000" kern="100" dirty="0">
                <a:latin typeface="Times New Roman" panose="02020603050405020304" pitchFamily="18" charset="0"/>
                <a:ea typeface="ＭＳ 明朝" panose="02020609040205080304" pitchFamily="17" charset="-128"/>
              </a:rPr>
              <a:t>EDI</a:t>
            </a:r>
            <a:r>
              <a:rPr lang="ja-JP" altLang="ja-JP" sz="2000" kern="100" dirty="0">
                <a:latin typeface="Times New Roman" panose="02020603050405020304" pitchFamily="18" charset="0"/>
                <a:ea typeface="ＭＳ 明朝" panose="02020609040205080304" pitchFamily="17" charset="-128"/>
              </a:rPr>
              <a:t>連携への拡張、</a:t>
            </a:r>
            <a:endParaRPr lang="ja-JP" altLang="ja-JP" sz="2000" kern="100" dirty="0">
              <a:latin typeface="Times New Roman" panose="02020603050405020304" pitchFamily="18" charset="0"/>
              <a:ea typeface="ＭＳ Ｐゴシック" panose="020B0600070205080204" pitchFamily="50" charset="-128"/>
            </a:endParaRPr>
          </a:p>
          <a:p>
            <a:pPr marL="276860" algn="just">
              <a:spcAft>
                <a:spcPts val="0"/>
              </a:spcAft>
            </a:pPr>
            <a:r>
              <a:rPr lang="ja-JP" altLang="ja-JP" sz="2000" kern="100" dirty="0">
                <a:latin typeface="Times New Roman" panose="02020603050405020304" pitchFamily="18" charset="0"/>
                <a:ea typeface="ＭＳ 明朝" panose="02020609040205080304" pitchFamily="17" charset="-128"/>
              </a:rPr>
              <a:t>並びに</a:t>
            </a:r>
            <a:r>
              <a:rPr lang="en-US" altLang="ja-JP" sz="2000" kern="100" dirty="0" err="1">
                <a:latin typeface="Times New Roman" panose="02020603050405020304" pitchFamily="18" charset="0"/>
                <a:ea typeface="ＭＳ 明朝" panose="02020609040205080304" pitchFamily="17" charset="-128"/>
              </a:rPr>
              <a:t>IoT</a:t>
            </a:r>
            <a:r>
              <a:rPr lang="ja-JP" altLang="ja-JP" sz="2000" kern="100" dirty="0">
                <a:latin typeface="Times New Roman" panose="02020603050405020304" pitchFamily="18" charset="0"/>
                <a:ea typeface="ＭＳ 明朝" panose="02020609040205080304" pitchFamily="17" charset="-128"/>
              </a:rPr>
              <a:t>企業間データ連携への活用について調査し、提言する。</a:t>
            </a:r>
            <a:endParaRPr lang="ja-JP" altLang="ja-JP" sz="2000" kern="100" dirty="0">
              <a:latin typeface="Times New Roman" panose="02020603050405020304" pitchFamily="18" charset="0"/>
              <a:ea typeface="ＭＳ Ｐゴシック" panose="020B0600070205080204" pitchFamily="50" charset="-128"/>
            </a:endParaRPr>
          </a:p>
        </p:txBody>
      </p:sp>
      <p:sp>
        <p:nvSpPr>
          <p:cNvPr id="3" name="テキスト ボックス 2"/>
          <p:cNvSpPr txBox="1"/>
          <p:nvPr/>
        </p:nvSpPr>
        <p:spPr>
          <a:xfrm>
            <a:off x="1258916" y="541251"/>
            <a:ext cx="9684327" cy="646331"/>
          </a:xfrm>
          <a:prstGeom prst="rect">
            <a:avLst/>
          </a:prstGeom>
          <a:noFill/>
        </p:spPr>
        <p:txBody>
          <a:bodyPr wrap="square" rtlCol="0">
            <a:spAutoFit/>
          </a:bodyPr>
          <a:lstStyle/>
          <a:p>
            <a:pPr algn="ctr"/>
            <a:r>
              <a:rPr lang="ja-JP" altLang="en-US" sz="3600" b="1" dirty="0"/>
              <a:t>次世代企業間データ連携調査事業　実施事項</a:t>
            </a:r>
            <a:endParaRPr kumimoji="1" lang="ja-JP" altLang="en-US" sz="3600" b="1" dirty="0"/>
          </a:p>
        </p:txBody>
      </p:sp>
    </p:spTree>
    <p:extLst>
      <p:ext uri="{BB962C8B-B14F-4D97-AF65-F5344CB8AC3E}">
        <p14:creationId xmlns:p14="http://schemas.microsoft.com/office/powerpoint/2010/main" val="31052677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1762094" y="1271454"/>
            <a:ext cx="9332626" cy="2123658"/>
          </a:xfrm>
          <a:prstGeom prst="rect">
            <a:avLst/>
          </a:prstGeom>
          <a:ln>
            <a:solidFill>
              <a:schemeClr val="accent1"/>
            </a:solidFill>
          </a:ln>
        </p:spPr>
        <p:txBody>
          <a:bodyPr wrap="square">
            <a:spAutoFit/>
          </a:bodyPr>
          <a:lstStyle/>
          <a:p>
            <a:r>
              <a:rPr lang="ja-JP" altLang="ja-JP" sz="2400" dirty="0">
                <a:latin typeface="Century" panose="02040604050505020304" pitchFamily="18" charset="0"/>
                <a:ea typeface="ＭＳ 明朝" panose="02020609040205080304" pitchFamily="17" charset="-128"/>
                <a:cs typeface="Times New Roman" panose="02020603050405020304" pitchFamily="18" charset="0"/>
              </a:rPr>
              <a:t>データ連携プラットフォームの仕様策定</a:t>
            </a:r>
            <a:endParaRPr lang="en-US" altLang="ja-JP" sz="2400" dirty="0">
              <a:latin typeface="Century" panose="02040604050505020304" pitchFamily="18" charset="0"/>
              <a:ea typeface="ＭＳ 明朝" panose="02020609040205080304" pitchFamily="17" charset="-128"/>
              <a:cs typeface="Times New Roman" panose="02020603050405020304" pitchFamily="18" charset="0"/>
            </a:endParaRPr>
          </a:p>
          <a:p>
            <a:pPr marL="742950" lvl="1" indent="-285750">
              <a:buFont typeface="Wingdings" panose="05000000000000000000" pitchFamily="2" charset="2"/>
              <a:buChar char="Ø"/>
            </a:pPr>
            <a:r>
              <a:rPr lang="ja-JP" altLang="ja-JP" dirty="0"/>
              <a:t>国連</a:t>
            </a:r>
            <a:r>
              <a:rPr lang="en-US" altLang="ja-JP" dirty="0"/>
              <a:t>CEFACT</a:t>
            </a:r>
            <a:r>
              <a:rPr lang="ja-JP" altLang="ja-JP" dirty="0"/>
              <a:t>共通辞書の日本語版（データ項目リスト）</a:t>
            </a:r>
          </a:p>
          <a:p>
            <a:pPr marL="742950" lvl="1" indent="-285750">
              <a:buFont typeface="Wingdings" panose="05000000000000000000" pitchFamily="2" charset="2"/>
              <a:buChar char="Ø"/>
            </a:pPr>
            <a:r>
              <a:rPr lang="ja-JP" altLang="ja-JP" dirty="0"/>
              <a:t>国連</a:t>
            </a:r>
            <a:r>
              <a:rPr lang="en-US" altLang="ja-JP" dirty="0"/>
              <a:t>CEFACT</a:t>
            </a:r>
            <a:r>
              <a:rPr lang="ja-JP" altLang="ja-JP" dirty="0"/>
              <a:t>標準仕様に準拠した業務要件定義仕様</a:t>
            </a:r>
          </a:p>
          <a:p>
            <a:pPr marL="742950" lvl="1" indent="-285750">
              <a:buFont typeface="Wingdings" panose="05000000000000000000" pitchFamily="2" charset="2"/>
              <a:buChar char="Ø"/>
            </a:pPr>
            <a:r>
              <a:rPr lang="ja-JP" altLang="ja-JP" dirty="0"/>
              <a:t>国連</a:t>
            </a:r>
            <a:r>
              <a:rPr lang="en-US" altLang="ja-JP" dirty="0"/>
              <a:t>CEFACT</a:t>
            </a:r>
            <a:r>
              <a:rPr lang="ja-JP" altLang="ja-JP" dirty="0"/>
              <a:t>標準仕様に準拠した共通メッセージテンプレート</a:t>
            </a:r>
            <a:endParaRPr lang="en-US" altLang="ja-JP" dirty="0"/>
          </a:p>
          <a:p>
            <a:pPr marL="742950" lvl="1" indent="-285750">
              <a:buFont typeface="Wingdings" panose="05000000000000000000" pitchFamily="2" charset="2"/>
              <a:buChar char="Ø"/>
            </a:pPr>
            <a:r>
              <a:rPr lang="ja-JP" altLang="ja-JP" dirty="0"/>
              <a:t>中小企業共通</a:t>
            </a:r>
            <a:r>
              <a:rPr lang="en-US" altLang="ja-JP" dirty="0"/>
              <a:t>EDI</a:t>
            </a:r>
            <a:r>
              <a:rPr lang="ja-JP" altLang="ja-JP" dirty="0"/>
              <a:t>メッセージ仕様</a:t>
            </a:r>
          </a:p>
          <a:p>
            <a:pPr marL="742950" lvl="1" indent="-285750">
              <a:buFont typeface="Wingdings" panose="05000000000000000000" pitchFamily="2" charset="2"/>
              <a:buChar char="Ø"/>
            </a:pPr>
            <a:r>
              <a:rPr lang="ja-JP" altLang="ja-JP" dirty="0"/>
              <a:t>国連</a:t>
            </a:r>
            <a:r>
              <a:rPr lang="en-US" altLang="ja-JP" dirty="0"/>
              <a:t>CEFACT</a:t>
            </a:r>
            <a:r>
              <a:rPr lang="ja-JP" altLang="ja-JP" dirty="0"/>
              <a:t>標準仕様に準拠した中小企業共通コード表</a:t>
            </a:r>
          </a:p>
          <a:p>
            <a:pPr marL="742950" lvl="1" indent="-285750">
              <a:buFont typeface="Wingdings" panose="05000000000000000000" pitchFamily="2" charset="2"/>
              <a:buChar char="Ø"/>
            </a:pPr>
            <a:r>
              <a:rPr lang="ja-JP" altLang="ja-JP" dirty="0"/>
              <a:t>中小企業データ連携プラットフォーム仕様実装ガイドブック</a:t>
            </a:r>
          </a:p>
        </p:txBody>
      </p:sp>
      <p:sp>
        <p:nvSpPr>
          <p:cNvPr id="3" name="正方形/長方形 2"/>
          <p:cNvSpPr/>
          <p:nvPr/>
        </p:nvSpPr>
        <p:spPr>
          <a:xfrm>
            <a:off x="1762094" y="3898315"/>
            <a:ext cx="9332626" cy="1569660"/>
          </a:xfrm>
          <a:prstGeom prst="rect">
            <a:avLst/>
          </a:prstGeom>
          <a:ln>
            <a:solidFill>
              <a:schemeClr val="accent1"/>
            </a:solidFill>
          </a:ln>
        </p:spPr>
        <p:txBody>
          <a:bodyPr wrap="square">
            <a:spAutoFit/>
          </a:bodyPr>
          <a:lstStyle/>
          <a:p>
            <a:r>
              <a:rPr lang="ja-JP" altLang="ja-JP" sz="2400" dirty="0">
                <a:latin typeface="Century" panose="02040604050505020304" pitchFamily="18" charset="0"/>
                <a:ea typeface="ＭＳ 明朝" panose="02020609040205080304" pitchFamily="17" charset="-128"/>
                <a:cs typeface="Times New Roman" panose="02020603050405020304" pitchFamily="18" charset="0"/>
              </a:rPr>
              <a:t>データ連携プラットフォームの実装にあたり必要なツール整備</a:t>
            </a:r>
            <a:endParaRPr lang="en-US" altLang="ja-JP" sz="2400" dirty="0">
              <a:latin typeface="Century" panose="02040604050505020304" pitchFamily="18" charset="0"/>
              <a:ea typeface="ＭＳ 明朝" panose="02020609040205080304" pitchFamily="17" charset="-128"/>
              <a:cs typeface="Times New Roman" panose="02020603050405020304" pitchFamily="18" charset="0"/>
            </a:endParaRPr>
          </a:p>
          <a:p>
            <a:pPr marL="742950" lvl="1" indent="-285750">
              <a:buFont typeface="Wingdings" panose="05000000000000000000" pitchFamily="2" charset="2"/>
              <a:buChar char="Ø"/>
            </a:pPr>
            <a:r>
              <a:rPr lang="ja-JP" altLang="ja-JP" dirty="0"/>
              <a:t>レジストリ管理システム</a:t>
            </a:r>
            <a:endParaRPr lang="en-US" altLang="ja-JP" dirty="0"/>
          </a:p>
          <a:p>
            <a:pPr marL="742950" lvl="1" indent="-285750">
              <a:buFont typeface="Wingdings" panose="05000000000000000000" pitchFamily="2" charset="2"/>
              <a:buChar char="Ø"/>
            </a:pPr>
            <a:r>
              <a:rPr lang="ja-JP" altLang="ja-JP" dirty="0"/>
              <a:t>リポジトリ管理システム</a:t>
            </a:r>
          </a:p>
          <a:p>
            <a:pPr marL="742950" lvl="1" indent="-285750">
              <a:buFont typeface="Wingdings" panose="05000000000000000000" pitchFamily="2" charset="2"/>
              <a:buChar char="Ø"/>
            </a:pPr>
            <a:r>
              <a:rPr lang="ja-JP" altLang="ja-JP" dirty="0"/>
              <a:t>メッセージ設計支援</a:t>
            </a:r>
          </a:p>
          <a:p>
            <a:pPr marL="742950" lvl="1" indent="-285750">
              <a:buFont typeface="Wingdings" panose="05000000000000000000" pitchFamily="2" charset="2"/>
              <a:buChar char="Ø"/>
            </a:pPr>
            <a:r>
              <a:rPr lang="ja-JP" altLang="ja-JP" dirty="0"/>
              <a:t>システムツール活用マニュアル</a:t>
            </a:r>
          </a:p>
        </p:txBody>
      </p:sp>
      <p:sp>
        <p:nvSpPr>
          <p:cNvPr id="4" name="テキスト ボックス 3"/>
          <p:cNvSpPr txBox="1"/>
          <p:nvPr/>
        </p:nvSpPr>
        <p:spPr>
          <a:xfrm>
            <a:off x="1884014" y="365760"/>
            <a:ext cx="8479186" cy="646331"/>
          </a:xfrm>
          <a:prstGeom prst="rect">
            <a:avLst/>
          </a:prstGeom>
          <a:noFill/>
        </p:spPr>
        <p:txBody>
          <a:bodyPr wrap="square" rtlCol="0">
            <a:spAutoFit/>
          </a:bodyPr>
          <a:lstStyle/>
          <a:p>
            <a:pPr algn="ctr"/>
            <a:r>
              <a:rPr kumimoji="1" lang="ja-JP" altLang="en-US" sz="3600" dirty="0"/>
              <a:t>ツール</a:t>
            </a:r>
            <a:r>
              <a:rPr kumimoji="1" lang="ja-JP" altLang="en-US" sz="3600" b="1" dirty="0"/>
              <a:t>および</a:t>
            </a:r>
            <a:r>
              <a:rPr kumimoji="1" lang="ja-JP" altLang="en-US" sz="3600" dirty="0"/>
              <a:t>ガイドの作成</a:t>
            </a:r>
          </a:p>
        </p:txBody>
      </p:sp>
      <p:sp>
        <p:nvSpPr>
          <p:cNvPr id="5" name="正方形/長方形 4"/>
          <p:cNvSpPr/>
          <p:nvPr/>
        </p:nvSpPr>
        <p:spPr>
          <a:xfrm>
            <a:off x="1762094" y="5971178"/>
            <a:ext cx="9332626" cy="461665"/>
          </a:xfrm>
          <a:prstGeom prst="rect">
            <a:avLst/>
          </a:prstGeom>
          <a:ln>
            <a:solidFill>
              <a:schemeClr val="accent1"/>
            </a:solidFill>
          </a:ln>
        </p:spPr>
        <p:txBody>
          <a:bodyPr wrap="square">
            <a:spAutoFit/>
          </a:bodyPr>
          <a:lstStyle/>
          <a:p>
            <a:pPr algn="ctr"/>
            <a:r>
              <a:rPr lang="ja-JP" altLang="ja-JP" sz="2400" dirty="0">
                <a:ea typeface="ＭＳ 明朝" panose="02020609040205080304" pitchFamily="17" charset="-128"/>
                <a:cs typeface="Times New Roman" panose="02020603050405020304" pitchFamily="18" charset="0"/>
              </a:rPr>
              <a:t>汎用的</a:t>
            </a:r>
            <a:r>
              <a:rPr lang="ja-JP" altLang="en-US" sz="2400" dirty="0">
                <a:ea typeface="ＭＳ 明朝" panose="02020609040205080304" pitchFamily="17" charset="-128"/>
                <a:cs typeface="Times New Roman" panose="02020603050405020304" pitchFamily="18" charset="0"/>
              </a:rPr>
              <a:t>業務アプリケーション</a:t>
            </a:r>
            <a:r>
              <a:rPr lang="ja-JP" altLang="ja-JP" sz="2400" dirty="0">
                <a:ea typeface="ＭＳ 明朝" panose="02020609040205080304" pitchFamily="17" charset="-128"/>
                <a:cs typeface="Times New Roman" panose="02020603050405020304" pitchFamily="18" charset="0"/>
              </a:rPr>
              <a:t>連携機能</a:t>
            </a:r>
            <a:r>
              <a:rPr lang="ja-JP" altLang="en-US" sz="2400" dirty="0">
                <a:ea typeface="ＭＳ 明朝" panose="02020609040205080304" pitchFamily="17" charset="-128"/>
                <a:cs typeface="Times New Roman" panose="02020603050405020304" pitchFamily="18" charset="0"/>
              </a:rPr>
              <a:t>（インタフェース）</a:t>
            </a:r>
            <a:endParaRPr lang="ja-JP" altLang="en-US" sz="2400" dirty="0"/>
          </a:p>
        </p:txBody>
      </p:sp>
    </p:spTree>
    <p:extLst>
      <p:ext uri="{BB962C8B-B14F-4D97-AF65-F5344CB8AC3E}">
        <p14:creationId xmlns:p14="http://schemas.microsoft.com/office/powerpoint/2010/main" val="18665460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1351280" y="538480"/>
            <a:ext cx="9540240" cy="646331"/>
          </a:xfrm>
          <a:prstGeom prst="rect">
            <a:avLst/>
          </a:prstGeom>
          <a:noFill/>
        </p:spPr>
        <p:txBody>
          <a:bodyPr wrap="square" rtlCol="0">
            <a:spAutoFit/>
          </a:bodyPr>
          <a:lstStyle/>
          <a:p>
            <a:pPr algn="ctr"/>
            <a:r>
              <a:rPr kumimoji="1" lang="ja-JP" altLang="en-US" sz="3600" b="1" dirty="0"/>
              <a:t>実証プロジェクトを通じた調査事項</a:t>
            </a:r>
          </a:p>
        </p:txBody>
      </p:sp>
      <p:sp>
        <p:nvSpPr>
          <p:cNvPr id="3" name="正方形/長方形 2"/>
          <p:cNvSpPr/>
          <p:nvPr/>
        </p:nvSpPr>
        <p:spPr>
          <a:xfrm>
            <a:off x="1097280" y="1825675"/>
            <a:ext cx="9794240" cy="4154984"/>
          </a:xfrm>
          <a:prstGeom prst="rect">
            <a:avLst/>
          </a:prstGeom>
          <a:ln>
            <a:solidFill>
              <a:schemeClr val="accent1"/>
            </a:solidFill>
          </a:ln>
        </p:spPr>
        <p:txBody>
          <a:bodyPr wrap="square">
            <a:spAutoFit/>
          </a:bodyPr>
          <a:lstStyle/>
          <a:p>
            <a:pPr marL="342900" indent="-342900">
              <a:buFont typeface="Wingdings" panose="05000000000000000000" pitchFamily="2" charset="2"/>
              <a:buChar char="u"/>
            </a:pPr>
            <a:r>
              <a:rPr lang="ja-JP" altLang="ja-JP" sz="2400" dirty="0">
                <a:ea typeface="ＭＳ 明朝" panose="02020609040205080304" pitchFamily="17" charset="-128"/>
                <a:cs typeface="Times New Roman" panose="02020603050405020304" pitchFamily="18" charset="0"/>
              </a:rPr>
              <a:t>デジタル化の効果を実証検証し、今後の普及に必要な投資と、得られる効果との関係を調査</a:t>
            </a:r>
            <a:endParaRPr lang="en-US" altLang="ja-JP" sz="2400" dirty="0">
              <a:ea typeface="ＭＳ 明朝" panose="02020609040205080304" pitchFamily="17" charset="-128"/>
              <a:cs typeface="Times New Roman" panose="02020603050405020304" pitchFamily="18" charset="0"/>
            </a:endParaRPr>
          </a:p>
          <a:p>
            <a:pPr marL="342900" indent="-342900">
              <a:buFont typeface="Wingdings" panose="05000000000000000000" pitchFamily="2" charset="2"/>
              <a:buChar char="u"/>
            </a:pPr>
            <a:r>
              <a:rPr lang="ja-JP" altLang="ja-JP" sz="2400" dirty="0"/>
              <a:t>導入検討から定常運用にいたるまでで、どこに人手やコストがかかっているかを洗い出し、自動化できるかどうかを判断</a:t>
            </a:r>
            <a:endParaRPr lang="en-US" altLang="ja-JP" sz="2400" dirty="0"/>
          </a:p>
          <a:p>
            <a:pPr marL="342900" indent="-342900">
              <a:buFont typeface="Wingdings" panose="05000000000000000000" pitchFamily="2" charset="2"/>
              <a:buChar char="u"/>
            </a:pPr>
            <a:r>
              <a:rPr lang="ja-JP" altLang="ja-JP" sz="2400" dirty="0"/>
              <a:t>データ連携プラットフォームの今後の国際展開を考慮し、企業間ビジネスデータ交換に関する国際標準化動向を調査</a:t>
            </a:r>
            <a:endParaRPr lang="en-US" altLang="ja-JP" sz="2400" dirty="0"/>
          </a:p>
          <a:p>
            <a:pPr marL="342900" indent="-342900">
              <a:buFont typeface="Wingdings" panose="05000000000000000000" pitchFamily="2" charset="2"/>
              <a:buChar char="u"/>
            </a:pPr>
            <a:r>
              <a:rPr lang="ja-JP" altLang="ja-JP" sz="2400" dirty="0"/>
              <a:t>金融</a:t>
            </a:r>
            <a:r>
              <a:rPr lang="en-US" altLang="ja-JP" sz="2400" dirty="0"/>
              <a:t>EDI</a:t>
            </a:r>
            <a:r>
              <a:rPr lang="ja-JP" altLang="ja-JP" sz="2400" dirty="0"/>
              <a:t>と商流</a:t>
            </a:r>
            <a:r>
              <a:rPr lang="en-US" altLang="ja-JP" sz="2400" dirty="0"/>
              <a:t>EDI</a:t>
            </a:r>
            <a:r>
              <a:rPr lang="ja-JP" altLang="ja-JP" sz="2400" dirty="0"/>
              <a:t>との連携について調査し、次年度以降の普及施策に反映させる提案</a:t>
            </a:r>
            <a:endParaRPr lang="en-US" altLang="ja-JP" sz="2400" dirty="0"/>
          </a:p>
          <a:p>
            <a:pPr marL="342900" indent="-342900">
              <a:buFont typeface="Wingdings" panose="05000000000000000000" pitchFamily="2" charset="2"/>
              <a:buChar char="u"/>
            </a:pPr>
            <a:r>
              <a:rPr lang="ja-JP" altLang="ja-JP" sz="2400" dirty="0"/>
              <a:t>第四次産業革命や</a:t>
            </a:r>
            <a:r>
              <a:rPr lang="en-US" altLang="ja-JP" sz="2400" dirty="0" err="1"/>
              <a:t>IoT</a:t>
            </a:r>
            <a:r>
              <a:rPr lang="ja-JP" altLang="ja-JP" sz="2400" dirty="0"/>
              <a:t>と、本事業で実証検証を行う商取引データ連携との関連性について調査し、次年度における実証検証事業の実施と普及施策に反映させる提案</a:t>
            </a:r>
            <a:endParaRPr lang="ja-JP" altLang="en-US" sz="2400" dirty="0"/>
          </a:p>
        </p:txBody>
      </p:sp>
    </p:spTree>
    <p:extLst>
      <p:ext uri="{BB962C8B-B14F-4D97-AF65-F5344CB8AC3E}">
        <p14:creationId xmlns:p14="http://schemas.microsoft.com/office/powerpoint/2010/main" val="2351526774"/>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73</TotalTime>
  <Words>725</Words>
  <Application>Microsoft Office PowerPoint</Application>
  <PresentationFormat>ワイド画面</PresentationFormat>
  <Paragraphs>65</Paragraphs>
  <Slides>6</Slides>
  <Notes>0</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6</vt:i4>
      </vt:variant>
    </vt:vector>
  </HeadingPairs>
  <TitlesOfParts>
    <vt:vector size="16" baseType="lpstr">
      <vt:lpstr>Meiryo UI</vt:lpstr>
      <vt:lpstr>ＭＳ Ｐゴシック</vt:lpstr>
      <vt:lpstr>ＭＳ 明朝</vt:lpstr>
      <vt:lpstr>游ゴシック</vt:lpstr>
      <vt:lpstr>游ゴシック Light</vt:lpstr>
      <vt:lpstr>Arial</vt:lpstr>
      <vt:lpstr>Century</vt:lpstr>
      <vt:lpstr>Times New Roman</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菅又久直</dc:creator>
  <cp:lastModifiedBy>菅又久直</cp:lastModifiedBy>
  <cp:revision>10</cp:revision>
  <dcterms:created xsi:type="dcterms:W3CDTF">2016-11-27T04:23:29Z</dcterms:created>
  <dcterms:modified xsi:type="dcterms:W3CDTF">2016-11-27T05:36:43Z</dcterms:modified>
</cp:coreProperties>
</file>